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handoutMasterIdLst>
    <p:handoutMasterId r:id="rId82"/>
  </p:handoutMasterIdLst>
  <p:sldIdLst>
    <p:sldId id="563" r:id="rId2"/>
    <p:sldId id="564" r:id="rId3"/>
    <p:sldId id="565" r:id="rId4"/>
    <p:sldId id="566" r:id="rId5"/>
    <p:sldId id="567"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670" r:id="rId24"/>
    <p:sldId id="585" r:id="rId25"/>
    <p:sldId id="586" r:id="rId26"/>
    <p:sldId id="587" r:id="rId27"/>
    <p:sldId id="588" r:id="rId28"/>
    <p:sldId id="589" r:id="rId29"/>
    <p:sldId id="590" r:id="rId30"/>
    <p:sldId id="591" r:id="rId31"/>
    <p:sldId id="592" r:id="rId32"/>
    <p:sldId id="593" r:id="rId33"/>
    <p:sldId id="594" r:id="rId34"/>
    <p:sldId id="595" r:id="rId35"/>
    <p:sldId id="596" r:id="rId36"/>
    <p:sldId id="597" r:id="rId37"/>
    <p:sldId id="598" r:id="rId38"/>
    <p:sldId id="599" r:id="rId39"/>
    <p:sldId id="600" r:id="rId40"/>
    <p:sldId id="601" r:id="rId41"/>
    <p:sldId id="602" r:id="rId42"/>
    <p:sldId id="603" r:id="rId43"/>
    <p:sldId id="604" r:id="rId44"/>
    <p:sldId id="605" r:id="rId45"/>
    <p:sldId id="606" r:id="rId46"/>
    <p:sldId id="607" r:id="rId47"/>
    <p:sldId id="608" r:id="rId48"/>
    <p:sldId id="609" r:id="rId49"/>
    <p:sldId id="610" r:id="rId50"/>
    <p:sldId id="611" r:id="rId51"/>
    <p:sldId id="612" r:id="rId52"/>
    <p:sldId id="613" r:id="rId53"/>
    <p:sldId id="614" r:id="rId54"/>
    <p:sldId id="615" r:id="rId55"/>
    <p:sldId id="616" r:id="rId56"/>
    <p:sldId id="617" r:id="rId57"/>
    <p:sldId id="674" r:id="rId58"/>
    <p:sldId id="618" r:id="rId59"/>
    <p:sldId id="619" r:id="rId60"/>
    <p:sldId id="621" r:id="rId61"/>
    <p:sldId id="622" r:id="rId62"/>
    <p:sldId id="623" r:id="rId63"/>
    <p:sldId id="624" r:id="rId64"/>
    <p:sldId id="625" r:id="rId65"/>
    <p:sldId id="626" r:id="rId66"/>
    <p:sldId id="627" r:id="rId67"/>
    <p:sldId id="629" r:id="rId68"/>
    <p:sldId id="630" r:id="rId69"/>
    <p:sldId id="652" r:id="rId70"/>
    <p:sldId id="654" r:id="rId71"/>
    <p:sldId id="660" r:id="rId72"/>
    <p:sldId id="631" r:id="rId73"/>
    <p:sldId id="632" r:id="rId74"/>
    <p:sldId id="633" r:id="rId75"/>
    <p:sldId id="634" r:id="rId76"/>
    <p:sldId id="635" r:id="rId77"/>
    <p:sldId id="636" r:id="rId78"/>
    <p:sldId id="637" r:id="rId79"/>
    <p:sldId id="673" r:id="rId8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00"/>
    <a:srgbClr val="000099"/>
    <a:srgbClr val="000000"/>
    <a:srgbClr val="FF3300"/>
    <a:srgbClr val="CC9900"/>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0738" name="页眉占位符 500737"/>
          <p:cNvSpPr>
            <a:spLocks noGrp="1"/>
          </p:cNvSpPr>
          <p:nvPr>
            <p:ph type="hdr" sz="quarter"/>
          </p:nvPr>
        </p:nvSpPr>
        <p:spPr>
          <a:xfrm>
            <a:off x="0" y="0"/>
            <a:ext cx="2971800" cy="457200"/>
          </a:xfrm>
          <a:prstGeom prst="rect">
            <a:avLst/>
          </a:prstGeom>
          <a:noFill/>
          <a:ln w="9525">
            <a:noFill/>
          </a:ln>
        </p:spPr>
        <p:txBody>
          <a:bodyPr/>
          <a:lstStyle/>
          <a:p>
            <a:pPr lvl="0"/>
            <a:endParaRPr lang="zh-CN" sz="1200" dirty="0"/>
          </a:p>
        </p:txBody>
      </p:sp>
      <p:sp>
        <p:nvSpPr>
          <p:cNvPr id="500739" name="日期占位符 500738"/>
          <p:cNvSpPr>
            <a:spLocks noGrp="1"/>
          </p:cNvSpPr>
          <p:nvPr>
            <p:ph type="dt" sz="quarter" idx="1"/>
          </p:nvPr>
        </p:nvSpPr>
        <p:spPr>
          <a:xfrm>
            <a:off x="3884613" y="0"/>
            <a:ext cx="2971800" cy="457200"/>
          </a:xfrm>
          <a:prstGeom prst="rect">
            <a:avLst/>
          </a:prstGeom>
          <a:noFill/>
          <a:ln w="9525">
            <a:noFill/>
          </a:ln>
        </p:spPr>
        <p:txBody>
          <a:bodyPr/>
          <a:lstStyle/>
          <a:p>
            <a:pPr lvl="0" algn="r"/>
            <a:endParaRPr lang="zh-CN" altLang="en-US" sz="1200" dirty="0"/>
          </a:p>
        </p:txBody>
      </p:sp>
      <p:sp>
        <p:nvSpPr>
          <p:cNvPr id="500740" name="页脚占位符 500739"/>
          <p:cNvSpPr>
            <a:spLocks noGrp="1"/>
          </p:cNvSpPr>
          <p:nvPr>
            <p:ph type="ftr" sz="quarter" idx="2"/>
          </p:nvPr>
        </p:nvSpPr>
        <p:spPr>
          <a:xfrm>
            <a:off x="0" y="8685213"/>
            <a:ext cx="2971800" cy="457200"/>
          </a:xfrm>
          <a:prstGeom prst="rect">
            <a:avLst/>
          </a:prstGeom>
          <a:noFill/>
          <a:ln w="9525">
            <a:noFill/>
          </a:ln>
        </p:spPr>
        <p:txBody>
          <a:bodyPr anchor="b"/>
          <a:lstStyle/>
          <a:p>
            <a:pPr lvl="0"/>
            <a:endParaRPr lang="zh-CN" sz="1200" dirty="0"/>
          </a:p>
        </p:txBody>
      </p:sp>
      <p:sp>
        <p:nvSpPr>
          <p:cNvPr id="500741" name="灯片编号占位符 500740"/>
          <p:cNvSpPr>
            <a:spLocks noGrp="1"/>
          </p:cNvSpPr>
          <p:nvPr>
            <p:ph type="sldNum" sz="quarter" idx="3"/>
          </p:nvPr>
        </p:nvSpPr>
        <p:spPr>
          <a:xfrm>
            <a:off x="3884613" y="8685213"/>
            <a:ext cx="2971800" cy="457200"/>
          </a:xfrm>
          <a:prstGeom prst="rect">
            <a:avLst/>
          </a:prstGeom>
          <a:noFill/>
          <a:ln w="9525">
            <a:noFill/>
          </a:ln>
        </p:spPr>
        <p:txBody>
          <a:bodyPr anchor="b"/>
          <a:lstStyle/>
          <a:p>
            <a:pPr lvl="0" algn="r"/>
            <a:fld id="{9A0DB2DC-4C9A-4742-B13C-FB6460FD3503}" type="slidenum">
              <a:rPr lang="en-US" altLang="zh-CN" sz="1200" dirty="0"/>
              <a:t>‹#›</a:t>
            </a:fld>
            <a:endParaRPr lang="zh-CN" sz="1200" dirty="0"/>
          </a:p>
        </p:txBody>
      </p:sp>
    </p:spTree>
    <p:extLst>
      <p:ext uri="{BB962C8B-B14F-4D97-AF65-F5344CB8AC3E}">
        <p14:creationId xmlns:p14="http://schemas.microsoft.com/office/powerpoint/2010/main" val="3197818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页眉占位符 38913"/>
          <p:cNvSpPr>
            <a:spLocks noGrp="1"/>
          </p:cNvSpPr>
          <p:nvPr>
            <p:ph type="hdr" sz="quarter"/>
          </p:nvPr>
        </p:nvSpPr>
        <p:spPr>
          <a:xfrm>
            <a:off x="0" y="0"/>
            <a:ext cx="2971800" cy="457200"/>
          </a:xfrm>
          <a:prstGeom prst="rect">
            <a:avLst/>
          </a:prstGeom>
          <a:noFill/>
          <a:ln w="9525">
            <a:noFill/>
          </a:ln>
        </p:spPr>
        <p:txBody>
          <a:bodyPr/>
          <a:lstStyle/>
          <a:p>
            <a:pPr lvl="0"/>
            <a:endParaRPr lang="zh-CN" sz="1200" dirty="0">
              <a:latin typeface="隶书" panose="02010509060101010101" pitchFamily="49" charset="-122"/>
              <a:ea typeface="隶书" panose="02010509060101010101" pitchFamily="49" charset="-122"/>
            </a:endParaRPr>
          </a:p>
        </p:txBody>
      </p:sp>
      <p:sp>
        <p:nvSpPr>
          <p:cNvPr id="38915" name="日期占位符 38914"/>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latin typeface="隶书" panose="02010509060101010101" pitchFamily="49" charset="-122"/>
              <a:ea typeface="隶书" panose="02010509060101010101" pitchFamily="49" charset="-122"/>
            </a:endParaRPr>
          </a:p>
        </p:txBody>
      </p:sp>
      <p:sp>
        <p:nvSpPr>
          <p:cNvPr id="38916" name="幻灯片图像占位符 38915"/>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38917" name="文本占位符 38916"/>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8918" name="页脚占位符 38917"/>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sz="1200" dirty="0">
              <a:latin typeface="隶书" panose="02010509060101010101" pitchFamily="49" charset="-122"/>
              <a:ea typeface="隶书" panose="02010509060101010101" pitchFamily="49" charset="-122"/>
            </a:endParaRPr>
          </a:p>
        </p:txBody>
      </p:sp>
      <p:sp>
        <p:nvSpPr>
          <p:cNvPr id="38919" name="灯片编号占位符 38918"/>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en-US" altLang="zh-CN" sz="1200" dirty="0">
                <a:latin typeface="隶书" panose="02010509060101010101" pitchFamily="49" charset="-122"/>
                <a:ea typeface="隶书" panose="02010509060101010101" pitchFamily="49" charset="-122"/>
              </a:rPr>
              <a:t>‹#›</a:t>
            </a:fld>
            <a:endParaRPr lang="zh-CN" sz="1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037971331"/>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幻灯片图像占位符 515073"/>
          <p:cNvSpPr>
            <a:spLocks noGrp="1" noRot="1" noChangeAspect="1" noTextEdit="1"/>
          </p:cNvSpPr>
          <p:nvPr>
            <p:ph type="sldImg"/>
          </p:nvPr>
        </p:nvSpPr>
        <p:spPr>
          <a:ln/>
        </p:spPr>
      </p:sp>
      <p:sp>
        <p:nvSpPr>
          <p:cNvPr id="515075" name="文本占位符 515074"/>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1</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幻灯片图像占位符 543745"/>
          <p:cNvSpPr>
            <a:spLocks noGrp="1" noRot="1" noChangeAspect="1" noTextEdit="1"/>
          </p:cNvSpPr>
          <p:nvPr>
            <p:ph type="sldImg"/>
          </p:nvPr>
        </p:nvSpPr>
        <p:spPr>
          <a:ln/>
        </p:spPr>
      </p:sp>
      <p:sp>
        <p:nvSpPr>
          <p:cNvPr id="543747" name="文本占位符 543746"/>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20</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幻灯片图像占位符 549889"/>
          <p:cNvSpPr>
            <a:spLocks noGrp="1" noRot="1" noChangeAspect="1" noTextEdit="1"/>
          </p:cNvSpPr>
          <p:nvPr>
            <p:ph type="sldImg"/>
          </p:nvPr>
        </p:nvSpPr>
        <p:spPr>
          <a:ln/>
        </p:spPr>
      </p:sp>
      <p:sp>
        <p:nvSpPr>
          <p:cNvPr id="549891" name="文本占位符 549890"/>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26</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幻灯片图像占位符 552961"/>
          <p:cNvSpPr>
            <a:spLocks noGrp="1" noRot="1" noChangeAspect="1" noTextEdit="1"/>
          </p:cNvSpPr>
          <p:nvPr>
            <p:ph type="sldImg"/>
          </p:nvPr>
        </p:nvSpPr>
        <p:spPr>
          <a:ln/>
        </p:spPr>
      </p:sp>
      <p:sp>
        <p:nvSpPr>
          <p:cNvPr id="552963" name="文本占位符 552962"/>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28</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幻灯片图像占位符 556033"/>
          <p:cNvSpPr>
            <a:spLocks noGrp="1" noRot="1" noChangeAspect="1" noTextEdit="1"/>
          </p:cNvSpPr>
          <p:nvPr>
            <p:ph type="sldImg"/>
          </p:nvPr>
        </p:nvSpPr>
        <p:spPr>
          <a:ln/>
        </p:spPr>
      </p:sp>
      <p:sp>
        <p:nvSpPr>
          <p:cNvPr id="556035" name="文本占位符 556034"/>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30</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幻灯片图像占位符 558081"/>
          <p:cNvSpPr>
            <a:spLocks noGrp="1" noRot="1" noChangeAspect="1" noTextEdit="1"/>
          </p:cNvSpPr>
          <p:nvPr>
            <p:ph type="sldImg"/>
          </p:nvPr>
        </p:nvSpPr>
        <p:spPr>
          <a:ln/>
        </p:spPr>
      </p:sp>
      <p:sp>
        <p:nvSpPr>
          <p:cNvPr id="558083" name="文本占位符 558082"/>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31</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幻灯片图像占位符 565249"/>
          <p:cNvSpPr>
            <a:spLocks noGrp="1" noRot="1" noChangeAspect="1" noTextEdit="1"/>
          </p:cNvSpPr>
          <p:nvPr>
            <p:ph type="sldImg"/>
          </p:nvPr>
        </p:nvSpPr>
        <p:spPr>
          <a:ln/>
        </p:spPr>
      </p:sp>
      <p:sp>
        <p:nvSpPr>
          <p:cNvPr id="565251" name="文本占位符 565250"/>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37</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幻灯片图像占位符 571393"/>
          <p:cNvSpPr>
            <a:spLocks noGrp="1" noRot="1" noChangeAspect="1" noTextEdit="1"/>
          </p:cNvSpPr>
          <p:nvPr>
            <p:ph type="sldImg"/>
          </p:nvPr>
        </p:nvSpPr>
        <p:spPr>
          <a:ln/>
        </p:spPr>
      </p:sp>
      <p:sp>
        <p:nvSpPr>
          <p:cNvPr id="571395" name="文本占位符 571394"/>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42</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幻灯片图像占位符 574465"/>
          <p:cNvSpPr>
            <a:spLocks noGrp="1" noRot="1" noChangeAspect="1" noTextEdit="1"/>
          </p:cNvSpPr>
          <p:nvPr>
            <p:ph type="sldImg"/>
          </p:nvPr>
        </p:nvSpPr>
        <p:spPr>
          <a:ln/>
        </p:spPr>
      </p:sp>
      <p:sp>
        <p:nvSpPr>
          <p:cNvPr id="574467" name="文本占位符 574466"/>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44</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幻灯片图像占位符 576513"/>
          <p:cNvSpPr>
            <a:spLocks noGrp="1" noRot="1" noChangeAspect="1" noTextEdit="1"/>
          </p:cNvSpPr>
          <p:nvPr>
            <p:ph type="sldImg"/>
          </p:nvPr>
        </p:nvSpPr>
        <p:spPr>
          <a:ln/>
        </p:spPr>
      </p:sp>
      <p:sp>
        <p:nvSpPr>
          <p:cNvPr id="576515" name="文本占位符 576514"/>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45</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幻灯片图像占位符 581633"/>
          <p:cNvSpPr>
            <a:spLocks noGrp="1" noRot="1" noChangeAspect="1" noTextEdit="1"/>
          </p:cNvSpPr>
          <p:nvPr>
            <p:ph type="sldImg"/>
          </p:nvPr>
        </p:nvSpPr>
        <p:spPr>
          <a:ln/>
        </p:spPr>
      </p:sp>
      <p:sp>
        <p:nvSpPr>
          <p:cNvPr id="581635" name="文本占位符 581634"/>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49</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幻灯片图像占位符 517121"/>
          <p:cNvSpPr>
            <a:spLocks noGrp="1" noRot="1" noChangeAspect="1" noTextEdit="1"/>
          </p:cNvSpPr>
          <p:nvPr>
            <p:ph type="sldImg"/>
          </p:nvPr>
        </p:nvSpPr>
        <p:spPr>
          <a:ln/>
        </p:spPr>
      </p:sp>
      <p:sp>
        <p:nvSpPr>
          <p:cNvPr id="517123" name="文本占位符 517122"/>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2</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幻灯片图像占位符 584705"/>
          <p:cNvSpPr>
            <a:spLocks noGrp="1" noRot="1" noChangeAspect="1" noTextEdit="1"/>
          </p:cNvSpPr>
          <p:nvPr>
            <p:ph type="sldImg"/>
          </p:nvPr>
        </p:nvSpPr>
        <p:spPr>
          <a:ln/>
        </p:spPr>
      </p:sp>
      <p:sp>
        <p:nvSpPr>
          <p:cNvPr id="584707" name="文本占位符 584706"/>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51</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幻灯片图像占位符 601089"/>
          <p:cNvSpPr>
            <a:spLocks noGrp="1" noRot="1" noChangeAspect="1" noTextEdit="1"/>
          </p:cNvSpPr>
          <p:nvPr>
            <p:ph type="sldImg"/>
          </p:nvPr>
        </p:nvSpPr>
        <p:spPr>
          <a:ln/>
        </p:spPr>
      </p:sp>
      <p:sp>
        <p:nvSpPr>
          <p:cNvPr id="601091" name="文本占位符 601090"/>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66</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幻灯片图像占位符 636929"/>
          <p:cNvSpPr>
            <a:spLocks noGrp="1" noRot="1" noChangeAspect="1" noTextEdit="1"/>
          </p:cNvSpPr>
          <p:nvPr>
            <p:ph type="sldImg"/>
          </p:nvPr>
        </p:nvSpPr>
        <p:spPr>
          <a:ln/>
        </p:spPr>
      </p:sp>
      <p:sp>
        <p:nvSpPr>
          <p:cNvPr id="636931" name="文本占位符 636930"/>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70</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幻灯片图像占位符 610305"/>
          <p:cNvSpPr>
            <a:spLocks noGrp="1" noRot="1" noChangeAspect="1" noTextEdit="1"/>
          </p:cNvSpPr>
          <p:nvPr>
            <p:ph type="sldImg"/>
          </p:nvPr>
        </p:nvSpPr>
        <p:spPr>
          <a:ln/>
        </p:spPr>
      </p:sp>
      <p:sp>
        <p:nvSpPr>
          <p:cNvPr id="610307" name="文本占位符 610306"/>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75</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幻灯片图像占位符 612353"/>
          <p:cNvSpPr>
            <a:spLocks noGrp="1" noRot="1" noChangeAspect="1" noTextEdit="1"/>
          </p:cNvSpPr>
          <p:nvPr>
            <p:ph type="sldImg"/>
          </p:nvPr>
        </p:nvSpPr>
        <p:spPr>
          <a:ln/>
        </p:spPr>
      </p:sp>
      <p:sp>
        <p:nvSpPr>
          <p:cNvPr id="612355" name="文本占位符 612354"/>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76</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幻灯片图像占位符 521217"/>
          <p:cNvSpPr>
            <a:spLocks noGrp="1" noRot="1" noChangeAspect="1" noTextEdit="1"/>
          </p:cNvSpPr>
          <p:nvPr>
            <p:ph type="sldImg"/>
          </p:nvPr>
        </p:nvSpPr>
        <p:spPr>
          <a:ln/>
        </p:spPr>
      </p:sp>
      <p:sp>
        <p:nvSpPr>
          <p:cNvPr id="521219" name="文本占位符 521218"/>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5</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幻灯片图像占位符 523265"/>
          <p:cNvSpPr>
            <a:spLocks noGrp="1" noRot="1" noChangeAspect="1" noTextEdit="1"/>
          </p:cNvSpPr>
          <p:nvPr>
            <p:ph type="sldImg"/>
          </p:nvPr>
        </p:nvSpPr>
        <p:spPr>
          <a:ln/>
        </p:spPr>
      </p:sp>
      <p:sp>
        <p:nvSpPr>
          <p:cNvPr id="523267" name="文本占位符 523266"/>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6</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幻灯片图像占位符 525313"/>
          <p:cNvSpPr>
            <a:spLocks noGrp="1" noRot="1" noChangeAspect="1" noTextEdit="1"/>
          </p:cNvSpPr>
          <p:nvPr>
            <p:ph type="sldImg"/>
          </p:nvPr>
        </p:nvSpPr>
        <p:spPr>
          <a:ln/>
        </p:spPr>
      </p:sp>
      <p:sp>
        <p:nvSpPr>
          <p:cNvPr id="525315" name="文本占位符 525314"/>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7</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幻灯片图像占位符 527361"/>
          <p:cNvSpPr>
            <a:spLocks noGrp="1" noRot="1" noChangeAspect="1" noTextEdit="1"/>
          </p:cNvSpPr>
          <p:nvPr>
            <p:ph type="sldImg"/>
          </p:nvPr>
        </p:nvSpPr>
        <p:spPr>
          <a:ln/>
        </p:spPr>
      </p:sp>
      <p:sp>
        <p:nvSpPr>
          <p:cNvPr id="527363" name="文本占位符 527362"/>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8</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幻灯片图像占位符 529409"/>
          <p:cNvSpPr>
            <a:spLocks noGrp="1" noRot="1" noChangeAspect="1" noTextEdit="1"/>
          </p:cNvSpPr>
          <p:nvPr>
            <p:ph type="sldImg"/>
          </p:nvPr>
        </p:nvSpPr>
        <p:spPr>
          <a:ln/>
        </p:spPr>
      </p:sp>
      <p:sp>
        <p:nvSpPr>
          <p:cNvPr id="529411" name="文本占位符 529410"/>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9</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幻灯片图像占位符 533505"/>
          <p:cNvSpPr>
            <a:spLocks noGrp="1" noRot="1" noChangeAspect="1" noTextEdit="1"/>
          </p:cNvSpPr>
          <p:nvPr>
            <p:ph type="sldImg"/>
          </p:nvPr>
        </p:nvSpPr>
        <p:spPr>
          <a:ln/>
        </p:spPr>
      </p:sp>
      <p:sp>
        <p:nvSpPr>
          <p:cNvPr id="533507" name="文本占位符 533506"/>
          <p:cNvSpPr>
            <a:spLocks noGrp="1"/>
          </p:cNvSpPr>
          <p:nvPr>
            <p:ph type="body" idx="1"/>
          </p:nvPr>
        </p:nvSpPr>
        <p:spPr>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12</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幻灯片图像占位符 540673"/>
          <p:cNvSpPr>
            <a:spLocks noGrp="1" noRot="1" noChangeAspect="1" noTextEdit="1"/>
          </p:cNvSpPr>
          <p:nvPr>
            <p:ph type="sldImg"/>
          </p:nvPr>
        </p:nvSpPr>
        <p:spPr>
          <a:ln/>
        </p:spPr>
      </p:sp>
      <p:sp>
        <p:nvSpPr>
          <p:cNvPr id="540675" name="文本占位符 540674"/>
          <p:cNvSpPr>
            <a:spLocks noGrp="1"/>
          </p:cNvSpPr>
          <p:nvPr>
            <p:ph type="body" idx="1"/>
          </p:nvPr>
        </p:nvSpPr>
        <p:spPr>
          <a:xfrm>
            <a:off x="685800" y="4343400"/>
            <a:ext cx="5486400" cy="4114800"/>
          </a:xfrm>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latin typeface="隶书" panose="02010509060101010101" pitchFamily="49" charset="-122"/>
                <a:ea typeface="隶书" panose="02010509060101010101" pitchFamily="49" charset="-122"/>
              </a:rPr>
              <a:t>18</a:t>
            </a:fld>
            <a:endParaRPr lang="zh-CN" sz="1200" dirty="0">
              <a:latin typeface="隶书" panose="02010509060101010101" pitchFamily="49" charset="-122"/>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90498" name="标题 490497"/>
          <p:cNvSpPr>
            <a:spLocks noGrp="1" noRot="1"/>
          </p:cNvSpPr>
          <p:nvPr>
            <p:ph type="ctrTitle"/>
          </p:nvPr>
        </p:nvSpPr>
        <p:spPr>
          <a:xfrm>
            <a:off x="685800" y="2286000"/>
            <a:ext cx="7772400" cy="1143000"/>
          </a:xfrm>
          <a:prstGeom prst="rect">
            <a:avLst/>
          </a:prstGeom>
          <a:noFill/>
          <a:ln w="9525">
            <a:noFill/>
          </a:ln>
        </p:spPr>
        <p:txBody>
          <a:bodyPr anchor="ctr"/>
          <a:lstStyle>
            <a:lvl1pPr lvl="0">
              <a:defRPr/>
            </a:lvl1pPr>
          </a:lstStyle>
          <a:p>
            <a:pPr lvl="0"/>
            <a:r>
              <a:rPr lang="zh-CN" altLang="en-US" dirty="0"/>
              <a:t>单击此处编辑母版标题样式</a:t>
            </a:r>
          </a:p>
        </p:txBody>
      </p:sp>
      <p:sp>
        <p:nvSpPr>
          <p:cNvPr id="490499" name="副标题 490498"/>
          <p:cNvSpPr>
            <a:spLocks noGrp="1" noRot="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dirty="0"/>
              <a:t>单击此处编辑母版副标题样式</a:t>
            </a:r>
          </a:p>
        </p:txBody>
      </p:sp>
      <p:sp>
        <p:nvSpPr>
          <p:cNvPr id="490500" name="日期占位符 490499"/>
          <p:cNvSpPr>
            <a:spLocks noGrp="1"/>
          </p:cNvSpPr>
          <p:nvPr>
            <p:ph type="dt" sz="half" idx="2"/>
          </p:nvPr>
        </p:nvSpPr>
        <p:spPr>
          <a:xfrm>
            <a:off x="301625" y="6245225"/>
            <a:ext cx="2289175" cy="476250"/>
          </a:xfrm>
          <a:prstGeom prst="rect">
            <a:avLst/>
          </a:prstGeom>
          <a:noFill/>
          <a:ln w="9525">
            <a:noFill/>
          </a:ln>
        </p:spPr>
        <p:txBody>
          <a:bodyPr anchor="t"/>
          <a:lstStyle/>
          <a:p>
            <a:endParaRPr lang="zh-CN" altLang="en-US" dirty="0"/>
          </a:p>
        </p:txBody>
      </p:sp>
      <p:sp>
        <p:nvSpPr>
          <p:cNvPr id="490501" name="页脚占位符 490500"/>
          <p:cNvSpPr>
            <a:spLocks noGrp="1"/>
          </p:cNvSpPr>
          <p:nvPr>
            <p:ph type="ftr" sz="quarter" idx="3"/>
          </p:nvPr>
        </p:nvSpPr>
        <p:spPr>
          <a:xfrm>
            <a:off x="3124200" y="6245225"/>
            <a:ext cx="2895600" cy="476250"/>
          </a:xfrm>
          <a:prstGeom prst="rect">
            <a:avLst/>
          </a:prstGeom>
          <a:noFill/>
          <a:ln w="9525">
            <a:noFill/>
          </a:ln>
        </p:spPr>
        <p:txBody>
          <a:bodyPr anchor="t"/>
          <a:lstStyle/>
          <a:p>
            <a:endParaRPr lang="zh-CN" dirty="0"/>
          </a:p>
        </p:txBody>
      </p:sp>
      <p:sp>
        <p:nvSpPr>
          <p:cNvPr id="490502" name="灯片编号占位符 490501"/>
          <p:cNvSpPr>
            <a:spLocks noGrp="1"/>
          </p:cNvSpPr>
          <p:nvPr>
            <p:ph type="sldNum" sz="quarter" idx="4"/>
          </p:nvPr>
        </p:nvSpPr>
        <p:spPr>
          <a:xfrm>
            <a:off x="6553200" y="6245225"/>
            <a:ext cx="2289175" cy="476250"/>
          </a:xfrm>
          <a:prstGeom prst="rect">
            <a:avLst/>
          </a:prstGeom>
          <a:noFill/>
          <a:ln w="9525">
            <a:noFill/>
          </a:ln>
        </p:spPr>
        <p:txBody>
          <a:bodyPr anchor="t"/>
          <a:lstStyle/>
          <a:p>
            <a:fld id="{9A0DB2DC-4C9A-4742-B13C-FB6460FD3503}" type="slidenum">
              <a:rPr lang="en-US" altLang="zh-CN" dirty="0"/>
              <a:t>‹#›</a:t>
            </a:fld>
            <a:endParaRPr lang="zh-C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81784"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t>2018/12/25</a:t>
            </a:fld>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t>2018/12/25</a:t>
            </a:fld>
            <a:endParaRPr lang="zh-CN" altLang="en-US" dirty="0"/>
          </a:p>
        </p:txBody>
      </p:sp>
      <p:sp>
        <p:nvSpPr>
          <p:cNvPr id="7" name="页脚占位符 6"/>
          <p:cNvSpPr>
            <a:spLocks noGrp="1"/>
          </p:cNvSpPr>
          <p:nvPr>
            <p:ph type="ftr" sz="quarter" idx="11"/>
          </p:nvPr>
        </p:nvSpPr>
        <p:spPr/>
        <p:txBody>
          <a:bodyPr/>
          <a:lstStyle/>
          <a:p>
            <a:pPr lvl="0"/>
            <a:endParaRPr lang="zh-CN" dirty="0"/>
          </a:p>
        </p:txBody>
      </p:sp>
      <p:sp>
        <p:nvSpPr>
          <p:cNvPr id="8" name="灯片编号占位符 7"/>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dirty="0"/>
          </a:p>
        </p:txBody>
      </p:sp>
      <p:sp>
        <p:nvSpPr>
          <p:cNvPr id="6" name="灯片编号占位符 5"/>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84968"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7408" y="1905000"/>
            <a:ext cx="4184968"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dirty="0"/>
          </a:p>
        </p:txBody>
      </p:sp>
      <p:sp>
        <p:nvSpPr>
          <p:cNvPr id="9" name="灯片编号占位符 8"/>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t>2018/12/25</a:t>
            </a:fld>
            <a:endParaRPr lang="zh-CN" altLang="en-US" dirty="0"/>
          </a:p>
        </p:txBody>
      </p:sp>
      <p:sp>
        <p:nvSpPr>
          <p:cNvPr id="3" name="页脚占位符 2"/>
          <p:cNvSpPr>
            <a:spLocks noGrp="1"/>
          </p:cNvSpPr>
          <p:nvPr>
            <p:ph type="ftr" sz="quarter" idx="11"/>
          </p:nvPr>
        </p:nvSpPr>
        <p:spPr/>
        <p:txBody>
          <a:bodyPr/>
          <a:lstStyle/>
          <a:p>
            <a:pPr lvl="0"/>
            <a:endParaRPr lang="zh-CN" dirty="0"/>
          </a:p>
        </p:txBody>
      </p:sp>
      <p:sp>
        <p:nvSpPr>
          <p:cNvPr id="4" name="灯片编号占位符 3"/>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489474" name="标题 489473"/>
          <p:cNvSpPr>
            <a:spLocks noGrp="1" noRot="1"/>
          </p:cNvSpPr>
          <p:nvPr>
            <p:ph type="title"/>
          </p:nvPr>
        </p:nvSpPr>
        <p:spPr>
          <a:xfrm>
            <a:off x="301625" y="609600"/>
            <a:ext cx="8540750" cy="1143000"/>
          </a:xfrm>
          <a:prstGeom prst="rect">
            <a:avLst/>
          </a:prstGeom>
          <a:noFill/>
          <a:ln w="9525">
            <a:noFill/>
          </a:ln>
        </p:spPr>
        <p:txBody>
          <a:bodyPr anchor="ctr"/>
          <a:lstStyle/>
          <a:p>
            <a:pPr lvl="0"/>
            <a:r>
              <a:rPr lang="zh-CN" altLang="en-US" dirty="0"/>
              <a:t>单击此处编辑母版标题样式</a:t>
            </a:r>
          </a:p>
        </p:txBody>
      </p:sp>
      <p:sp>
        <p:nvSpPr>
          <p:cNvPr id="489475" name="文本占位符 489474"/>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89476" name="日期占位符 489475"/>
          <p:cNvSpPr>
            <a:spLocks noGrp="1"/>
          </p:cNvSpPr>
          <p:nvPr>
            <p:ph type="dt" sz="half" idx="2"/>
          </p:nvPr>
        </p:nvSpPr>
        <p:spPr>
          <a:xfrm>
            <a:off x="301625" y="6245225"/>
            <a:ext cx="2289175" cy="476250"/>
          </a:xfrm>
          <a:prstGeom prst="rect">
            <a:avLst/>
          </a:prstGeom>
          <a:noFill/>
          <a:ln w="9525">
            <a:noFill/>
          </a:ln>
        </p:spPr>
        <p:txBody>
          <a:bodyPr/>
          <a:lstStyle>
            <a:lvl1pPr>
              <a:defRPr sz="1400"/>
            </a:lvl1pPr>
          </a:lstStyle>
          <a:p>
            <a:pPr lvl="0"/>
            <a:fld id="{BB962C8B-B14F-4D97-AF65-F5344CB8AC3E}" type="datetime1">
              <a:rPr lang="zh-CN" altLang="en-US" dirty="0"/>
              <a:t>2018/12/25</a:t>
            </a:fld>
            <a:endParaRPr lang="zh-CN" altLang="en-US" dirty="0"/>
          </a:p>
        </p:txBody>
      </p:sp>
      <p:sp>
        <p:nvSpPr>
          <p:cNvPr id="489477" name="页脚占位符 48947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dirty="0"/>
          </a:p>
        </p:txBody>
      </p:sp>
      <p:sp>
        <p:nvSpPr>
          <p:cNvPr id="489478" name="灯片编号占位符 489477"/>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vl1pPr>
          </a:lstStyle>
          <a:p>
            <a:pPr lvl="0"/>
            <a:fld id="{9A0DB2DC-4C9A-4742-B13C-FB6460FD3503}" type="slidenum">
              <a:rPr lang="en-US" altLang="zh-CN" dirty="0"/>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wmf"/></Relationships>
</file>

<file path=ppt/slides/_rels/slide6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文本框 514049"/>
          <p:cNvSpPr txBox="1"/>
          <p:nvPr/>
        </p:nvSpPr>
        <p:spPr>
          <a:xfrm>
            <a:off x="1066800" y="1981200"/>
            <a:ext cx="7391400" cy="2073275"/>
          </a:xfrm>
          <a:prstGeom prst="rect">
            <a:avLst/>
          </a:prstGeom>
          <a:noFill/>
          <a:ln w="9525">
            <a:noFill/>
          </a:ln>
        </p:spPr>
        <p:txBody>
          <a:bodyPr>
            <a:spAutoFit/>
          </a:bodyPr>
          <a:lstStyle/>
          <a:p>
            <a:pPr lvl="0" algn="ctr">
              <a:spcBef>
                <a:spcPct val="50000"/>
              </a:spcBef>
              <a:buClr>
                <a:srgbClr val="000000"/>
              </a:buClr>
            </a:pPr>
            <a:r>
              <a:rPr lang="zh-CN" altLang="en-US" sz="4000" b="1" dirty="0">
                <a:solidFill>
                  <a:srgbClr val="FF9900"/>
                </a:solidFill>
                <a:latin typeface="宋体" panose="02010600030101010101" pitchFamily="2" charset="-122"/>
                <a:ea typeface="宋体" panose="02010600030101010101" pitchFamily="2" charset="-122"/>
              </a:rPr>
              <a:t>第九篇      </a:t>
            </a:r>
          </a:p>
          <a:p>
            <a:pPr lvl="0" algn="ctr">
              <a:spcBef>
                <a:spcPct val="50000"/>
              </a:spcBef>
              <a:buClr>
                <a:srgbClr val="000000"/>
              </a:buClr>
            </a:pPr>
            <a:r>
              <a:rPr lang="zh-CN" altLang="en-US" sz="4000" b="1" dirty="0">
                <a:solidFill>
                  <a:srgbClr val="FF9900"/>
                </a:solidFill>
                <a:latin typeface="宋体" panose="02010600030101010101" pitchFamily="2" charset="-122"/>
                <a:ea typeface="宋体" panose="02010600030101010101" pitchFamily="2" charset="-122"/>
              </a:rPr>
              <a:t>短期经济波动</a:t>
            </a:r>
          </a:p>
          <a:p>
            <a:pPr lvl="0">
              <a:spcBef>
                <a:spcPct val="50000"/>
              </a:spcBef>
              <a:buClr>
                <a:srgbClr val="000000"/>
              </a:buClr>
            </a:pPr>
            <a:endParaRPr lang="zh-CN" altLang="en-US" sz="4000" b="1" dirty="0">
              <a:solidFill>
                <a:srgbClr val="FF9900"/>
              </a:solidFill>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a:t>
            </a:fld>
            <a:endParaRPr lang="zh-CN"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标题 530433"/>
          <p:cNvSpPr>
            <a:spLocks noGrp="1" noRot="1"/>
          </p:cNvSpPr>
          <p:nvPr>
            <p:ph type="title"/>
          </p:nvPr>
        </p:nvSpPr>
        <p:spPr>
          <a:ln/>
        </p:spPr>
        <p:txBody>
          <a:bodyPr anchor="ctr"/>
          <a:lstStyle/>
          <a:p>
            <a:r>
              <a:rPr lang="zh-CN" altLang="en-US" b="1" dirty="0">
                <a:solidFill>
                  <a:srgbClr val="CC6600"/>
                </a:solidFill>
              </a:rPr>
              <a:t>二、解释短期经济波动</a:t>
            </a:r>
            <a:r>
              <a:rPr lang="zh-CN" altLang="en-US" dirty="0"/>
              <a:t> </a:t>
            </a:r>
          </a:p>
        </p:txBody>
      </p:sp>
      <p:sp>
        <p:nvSpPr>
          <p:cNvPr id="530435" name="文本占位符 530434"/>
          <p:cNvSpPr>
            <a:spLocks noGrp="1" noRot="1"/>
          </p:cNvSpPr>
          <p:nvPr>
            <p:ph type="body" idx="1"/>
          </p:nvPr>
        </p:nvSpPr>
        <p:spPr>
          <a:ln/>
        </p:spPr>
        <p:txBody>
          <a:bodyPr/>
          <a:lstStyle/>
          <a:p>
            <a:pPr>
              <a:lnSpc>
                <a:spcPct val="90000"/>
              </a:lnSpc>
            </a:pPr>
            <a:r>
              <a:rPr lang="zh-CN" altLang="en-US" b="1" dirty="0">
                <a:solidFill>
                  <a:srgbClr val="000000"/>
                </a:solidFill>
                <a:latin typeface="楷体" panose="02010609060101010101" pitchFamily="49" charset="-122"/>
                <a:ea typeface="楷体" panose="02010609060101010101" pitchFamily="49" charset="-122"/>
              </a:rPr>
              <a:t>经济变量可以分成实际变量和名义变量，也就是与实际产出相关的和与价格相关的变量。根据古典经济理论，货币供给变动影响名义变量，而不影响实际变量，</a:t>
            </a:r>
            <a:r>
              <a:rPr lang="zh-CN" altLang="en-US" b="1" dirty="0">
                <a:solidFill>
                  <a:srgbClr val="CC3300"/>
                </a:solidFill>
                <a:latin typeface="楷体" panose="02010609060101010101" pitchFamily="49" charset="-122"/>
                <a:ea typeface="楷体" panose="02010609060101010101" pitchFamily="49" charset="-122"/>
              </a:rPr>
              <a:t>所以在长期中货币是中性的</a:t>
            </a:r>
            <a:r>
              <a:rPr lang="zh-CN" altLang="en-US" b="1" dirty="0">
                <a:solidFill>
                  <a:srgbClr val="000000"/>
                </a:solidFill>
                <a:latin typeface="楷体" panose="02010609060101010101" pitchFamily="49" charset="-122"/>
                <a:ea typeface="楷体" panose="02010609060101010101" pitchFamily="49" charset="-122"/>
              </a:rPr>
              <a:t>，它只影响物价和其他名义变量，却不影响实际</a:t>
            </a:r>
            <a:r>
              <a:rPr lang="en-US" altLang="zh-CN" b="1" dirty="0">
                <a:solidFill>
                  <a:srgbClr val="000000"/>
                </a:solidFill>
                <a:latin typeface="楷体" panose="02010609060101010101" pitchFamily="49" charset="-122"/>
                <a:ea typeface="楷体" panose="02010609060101010101" pitchFamily="49" charset="-122"/>
              </a:rPr>
              <a:t>GDP</a:t>
            </a:r>
            <a:r>
              <a:rPr lang="zh-CN" altLang="en-US" b="1" dirty="0">
                <a:solidFill>
                  <a:srgbClr val="000000"/>
                </a:solidFill>
                <a:latin typeface="楷体" panose="02010609060101010101" pitchFamily="49" charset="-122"/>
                <a:ea typeface="楷体" panose="02010609060101010101" pitchFamily="49" charset="-122"/>
              </a:rPr>
              <a:t>、失业和其他实际变量。</a:t>
            </a:r>
          </a:p>
          <a:p>
            <a:pPr>
              <a:lnSpc>
                <a:spcPct val="90000"/>
              </a:lnSpc>
            </a:pPr>
            <a:r>
              <a:rPr lang="zh-CN" altLang="en-US" b="1" dirty="0">
                <a:solidFill>
                  <a:srgbClr val="000000"/>
                </a:solidFill>
                <a:latin typeface="楷体" panose="02010609060101010101" pitchFamily="49" charset="-122"/>
                <a:ea typeface="楷体" panose="02010609060101010101" pitchFamily="49" charset="-122"/>
              </a:rPr>
              <a:t>现在的研究表明，</a:t>
            </a:r>
            <a:r>
              <a:rPr lang="zh-CN" altLang="en-US" b="1" dirty="0">
                <a:solidFill>
                  <a:srgbClr val="CC3300"/>
                </a:solidFill>
                <a:latin typeface="楷体" panose="02010609060101010101" pitchFamily="49" charset="-122"/>
                <a:ea typeface="楷体" panose="02010609060101010101" pitchFamily="49" charset="-122"/>
              </a:rPr>
              <a:t>实际变量和名义变量在短期中是高度相关的，</a:t>
            </a:r>
            <a:r>
              <a:rPr lang="zh-CN" altLang="en-US" b="1" dirty="0">
                <a:solidFill>
                  <a:srgbClr val="000000"/>
                </a:solidFill>
                <a:latin typeface="楷体" panose="02010609060101010101" pitchFamily="49" charset="-122"/>
                <a:ea typeface="楷体" panose="02010609060101010101" pitchFamily="49" charset="-122"/>
              </a:rPr>
              <a:t>也就是说货币供给变动可以暂时地使产量背离其长期趋势。</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10</a:t>
            </a:fld>
            <a:endParaRPr lang="zh-CN" dirty="0"/>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标题 531457"/>
          <p:cNvSpPr>
            <a:spLocks noGrp="1" noRot="1"/>
          </p:cNvSpPr>
          <p:nvPr>
            <p:ph type="title"/>
          </p:nvPr>
        </p:nvSpPr>
        <p:spPr>
          <a:xfrm>
            <a:off x="395288" y="692150"/>
            <a:ext cx="8229600" cy="1143000"/>
          </a:xfrm>
          <a:ln/>
        </p:spPr>
        <p:txBody>
          <a:bodyPr anchor="ctr"/>
          <a:lstStyle/>
          <a:p>
            <a:r>
              <a:rPr lang="zh-CN" altLang="en-US" sz="3600" b="1" dirty="0">
                <a:solidFill>
                  <a:srgbClr val="CC6600"/>
                </a:solidFill>
                <a:latin typeface="Times New Roman" panose="02020603050405020304" pitchFamily="18" charset="0"/>
              </a:rPr>
              <a:t>短期经济波动的基本模型</a:t>
            </a:r>
            <a:r>
              <a:rPr lang="zh-CN" altLang="en-US" sz="4000" b="1" dirty="0">
                <a:solidFill>
                  <a:srgbClr val="FFFF00"/>
                </a:solidFill>
                <a:latin typeface="Times New Roman" panose="02020603050405020304" pitchFamily="18" charset="0"/>
              </a:rPr>
              <a:t>  </a:t>
            </a:r>
            <a:br>
              <a:rPr lang="zh-CN" altLang="en-US" sz="4000" b="1" dirty="0">
                <a:solidFill>
                  <a:srgbClr val="FFFF00"/>
                </a:solidFill>
                <a:latin typeface="Times New Roman" panose="02020603050405020304" pitchFamily="18" charset="0"/>
              </a:rPr>
            </a:br>
            <a:endParaRPr lang="zh-CN" altLang="en-US" sz="4000" b="1" dirty="0">
              <a:solidFill>
                <a:srgbClr val="FFFF00"/>
              </a:solidFill>
              <a:latin typeface="Times New Roman" panose="02020603050405020304" pitchFamily="18" charset="0"/>
            </a:endParaRPr>
          </a:p>
        </p:txBody>
      </p:sp>
      <p:sp>
        <p:nvSpPr>
          <p:cNvPr id="531459" name="文本占位符 531458"/>
          <p:cNvSpPr>
            <a:spLocks noGrp="1" noRot="1"/>
          </p:cNvSpPr>
          <p:nvPr>
            <p:ph type="body" idx="1"/>
          </p:nvPr>
        </p:nvSpPr>
        <p:spPr>
          <a:xfrm>
            <a:off x="179388" y="1628775"/>
            <a:ext cx="8540750" cy="4194175"/>
          </a:xfrm>
          <a:ln/>
        </p:spPr>
        <p:txBody>
          <a:bodyPr/>
          <a:lstStyle/>
          <a:p>
            <a:pPr>
              <a:lnSpc>
                <a:spcPct val="90000"/>
              </a:lnSpc>
            </a:pPr>
            <a:r>
              <a:rPr lang="zh-CN" altLang="en-US" sz="2800" b="1" dirty="0">
                <a:solidFill>
                  <a:srgbClr val="000000"/>
                </a:solidFill>
                <a:latin typeface="楷体" panose="02010609060101010101" pitchFamily="49" charset="-122"/>
                <a:ea typeface="楷体" panose="02010609060101010101" pitchFamily="49" charset="-122"/>
              </a:rPr>
              <a:t>短期经济波动模型中两个变量：</a:t>
            </a:r>
            <a:r>
              <a:rPr lang="en-US" altLang="zh-CN" sz="2800" b="1" dirty="0">
                <a:solidFill>
                  <a:srgbClr val="000000"/>
                </a:solidFill>
                <a:latin typeface="楷体" panose="02010609060101010101" pitchFamily="49" charset="-122"/>
                <a:ea typeface="楷体" panose="02010609060101010101" pitchFamily="49" charset="-122"/>
              </a:rPr>
              <a:t>1</a:t>
            </a:r>
            <a:r>
              <a:rPr lang="zh-CN" altLang="en-US" sz="2800" b="1" dirty="0">
                <a:solidFill>
                  <a:srgbClr val="000000"/>
                </a:solidFill>
                <a:latin typeface="楷体" panose="02010609060101010101" pitchFamily="49" charset="-122"/>
                <a:ea typeface="楷体" panose="02010609060101010101" pitchFamily="49" charset="-122"/>
              </a:rPr>
              <a:t>、用实际</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衡量的物品与劳务产量，</a:t>
            </a:r>
            <a:r>
              <a:rPr lang="en-US" altLang="zh-CN" sz="2800" b="1" dirty="0">
                <a:solidFill>
                  <a:srgbClr val="000000"/>
                </a:solidFill>
                <a:latin typeface="楷体" panose="02010609060101010101" pitchFamily="49" charset="-122"/>
                <a:ea typeface="楷体" panose="02010609060101010101" pitchFamily="49" charset="-122"/>
              </a:rPr>
              <a:t>2</a:t>
            </a:r>
            <a:r>
              <a:rPr lang="zh-CN" altLang="en-US" sz="2800" b="1" dirty="0">
                <a:solidFill>
                  <a:srgbClr val="000000"/>
                </a:solidFill>
                <a:latin typeface="楷体" panose="02010609060101010101" pitchFamily="49" charset="-122"/>
                <a:ea typeface="楷体" panose="02010609060101010101" pitchFamily="49" charset="-122"/>
              </a:rPr>
              <a:t>、用</a:t>
            </a:r>
            <a:r>
              <a:rPr lang="en-US" altLang="zh-CN" sz="2800" b="1" dirty="0">
                <a:solidFill>
                  <a:srgbClr val="000000"/>
                </a:solidFill>
                <a:latin typeface="楷体" panose="02010609060101010101" pitchFamily="49" charset="-122"/>
                <a:ea typeface="楷体" panose="02010609060101010101" pitchFamily="49" charset="-122"/>
              </a:rPr>
              <a:t>CPI</a:t>
            </a:r>
            <a:r>
              <a:rPr lang="zh-CN" altLang="en-US" sz="2800" b="1" dirty="0">
                <a:solidFill>
                  <a:srgbClr val="000000"/>
                </a:solidFill>
                <a:latin typeface="楷体" panose="02010609060101010101" pitchFamily="49" charset="-122"/>
                <a:ea typeface="楷体" panose="02010609060101010101" pitchFamily="49" charset="-122"/>
              </a:rPr>
              <a:t>或</a:t>
            </a:r>
            <a:r>
              <a:rPr lang="en-US" altLang="zh-CN" sz="2800" b="1" dirty="0">
                <a:solidFill>
                  <a:srgbClr val="000000"/>
                </a:solidFill>
                <a:latin typeface="楷体" panose="02010609060101010101" pitchFamily="49" charset="-122"/>
                <a:ea typeface="楷体" panose="02010609060101010101" pitchFamily="49" charset="-122"/>
              </a:rPr>
              <a:t>GDP</a:t>
            </a:r>
            <a:r>
              <a:rPr lang="zh-CN" altLang="en-US" sz="2800" b="1" dirty="0">
                <a:solidFill>
                  <a:srgbClr val="000000"/>
                </a:solidFill>
                <a:latin typeface="楷体" panose="02010609060101010101" pitchFamily="49" charset="-122"/>
                <a:ea typeface="楷体" panose="02010609060101010101" pitchFamily="49" charset="-122"/>
              </a:rPr>
              <a:t>平减指数衡量的物价总水平。</a:t>
            </a:r>
          </a:p>
          <a:p>
            <a:pPr>
              <a:lnSpc>
                <a:spcPct val="90000"/>
              </a:lnSpc>
            </a:pPr>
            <a:r>
              <a:rPr lang="zh-CN" altLang="en-US" sz="2800" b="1" dirty="0">
                <a:solidFill>
                  <a:srgbClr val="CC3300"/>
                </a:solidFill>
                <a:latin typeface="楷体" panose="02010609060101010101" pitchFamily="49" charset="-122"/>
                <a:ea typeface="楷体" panose="02010609060101010101" pitchFamily="49" charset="-122"/>
              </a:rPr>
              <a:t>总供给</a:t>
            </a:r>
            <a:r>
              <a:rPr lang="zh-CN" altLang="en-US" sz="2000" b="1" dirty="0">
                <a:solidFill>
                  <a:srgbClr val="CC3300"/>
                </a:solidFill>
                <a:latin typeface="楷体" panose="02010609060101010101" pitchFamily="49" charset="-122"/>
                <a:ea typeface="楷体" panose="02010609060101010101" pitchFamily="49" charset="-122"/>
              </a:rPr>
              <a:t>（</a:t>
            </a:r>
            <a:r>
              <a:rPr lang="en-US" altLang="zh-CN" sz="2000" b="1" dirty="0">
                <a:solidFill>
                  <a:srgbClr val="CC3300"/>
                </a:solidFill>
                <a:latin typeface="楷体" panose="02010609060101010101" pitchFamily="49" charset="-122"/>
                <a:ea typeface="楷体" panose="02010609060101010101" pitchFamily="49" charset="-122"/>
              </a:rPr>
              <a:t>Aggregate Demand</a:t>
            </a:r>
            <a:r>
              <a:rPr lang="zh-CN" altLang="en-US" sz="2000" b="1" dirty="0">
                <a:solidFill>
                  <a:srgbClr val="CC3300"/>
                </a:solidFill>
                <a:latin typeface="楷体" panose="02010609060101010101" pitchFamily="49" charset="-122"/>
                <a:ea typeface="楷体" panose="02010609060101010101" pitchFamily="49" charset="-122"/>
              </a:rPr>
              <a:t>简称</a:t>
            </a:r>
            <a:r>
              <a:rPr lang="en-US" altLang="zh-CN" sz="2000" b="1">
                <a:solidFill>
                  <a:srgbClr val="CC3300"/>
                </a:solidFill>
                <a:latin typeface="楷体" panose="02010609060101010101" pitchFamily="49" charset="-122"/>
                <a:ea typeface="楷体" panose="02010609060101010101" pitchFamily="49" charset="-122"/>
              </a:rPr>
              <a:t>AD)</a:t>
            </a:r>
            <a:r>
              <a:rPr lang="zh-CN" altLang="en-US" sz="2800" b="1" dirty="0">
                <a:solidFill>
                  <a:srgbClr val="CC3300"/>
                </a:solidFill>
                <a:latin typeface="楷体" panose="02010609060101010101" pitchFamily="49" charset="-122"/>
                <a:ea typeface="楷体" panose="02010609060101010101" pitchFamily="49" charset="-122"/>
              </a:rPr>
              <a:t>和总需求</a:t>
            </a:r>
            <a:r>
              <a:rPr lang="en-US" altLang="zh-CN" sz="2000" b="1" dirty="0">
                <a:solidFill>
                  <a:srgbClr val="CC3300"/>
                </a:solidFill>
                <a:latin typeface="楷体" panose="02010609060101010101" pitchFamily="49" charset="-122"/>
                <a:ea typeface="楷体" panose="02010609060101010101" pitchFamily="49" charset="-122"/>
              </a:rPr>
              <a:t>(Aggregate Supply</a:t>
            </a:r>
            <a:r>
              <a:rPr lang="zh-CN" altLang="en-US" sz="2000" b="1" dirty="0">
                <a:solidFill>
                  <a:srgbClr val="CC3300"/>
                </a:solidFill>
                <a:latin typeface="楷体" panose="02010609060101010101" pitchFamily="49" charset="-122"/>
                <a:ea typeface="楷体" panose="02010609060101010101" pitchFamily="49" charset="-122"/>
              </a:rPr>
              <a:t>简称</a:t>
            </a:r>
            <a:r>
              <a:rPr lang="en-US" altLang="zh-CN" sz="2000" b="1">
                <a:solidFill>
                  <a:srgbClr val="CC3300"/>
                </a:solidFill>
                <a:latin typeface="楷体" panose="02010609060101010101" pitchFamily="49" charset="-122"/>
                <a:ea typeface="楷体" panose="02010609060101010101" pitchFamily="49" charset="-122"/>
              </a:rPr>
              <a:t>AS)</a:t>
            </a:r>
            <a:r>
              <a:rPr lang="zh-CN" altLang="en-US" sz="2800" b="1" dirty="0">
                <a:solidFill>
                  <a:srgbClr val="CC3300"/>
                </a:solidFill>
                <a:latin typeface="楷体" panose="02010609060101010101" pitchFamily="49" charset="-122"/>
                <a:ea typeface="楷体" panose="02010609060101010101" pitchFamily="49" charset="-122"/>
              </a:rPr>
              <a:t>模型</a:t>
            </a:r>
            <a:r>
              <a:rPr lang="zh-CN" altLang="en-US" sz="2800" b="1" dirty="0">
                <a:solidFill>
                  <a:srgbClr val="000000"/>
                </a:solidFill>
                <a:latin typeface="楷体" panose="02010609060101010101" pitchFamily="49" charset="-122"/>
                <a:ea typeface="楷体" panose="02010609060101010101" pitchFamily="49" charset="-122"/>
              </a:rPr>
              <a:t>不是个别商品供给和需求模型的简单相加，因为个别商品价格上升，人们就会去买别的商品，所以个别商品价格变动与其他商品的供求是此消彼长的关系。但是，总供给和总需求的关系不一样，它是价格水平的变动对所有商品的供求都产生影响，而没有此消彼长的替代关系。</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11</a:t>
            </a:fld>
            <a:endParaRPr lang="zh-CN" dirty="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82" name="图片 532481"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32483" name="标题 532482"/>
          <p:cNvSpPr>
            <a:spLocks noGrp="1" noRot="1"/>
          </p:cNvSpPr>
          <p:nvPr>
            <p:ph type="title"/>
          </p:nvPr>
        </p:nvSpPr>
        <p:spPr>
          <a:xfrm>
            <a:off x="609600" y="50800"/>
            <a:ext cx="8229600" cy="685800"/>
          </a:xfrm>
          <a:ln/>
        </p:spPr>
        <p:txBody>
          <a:bodyPr vert="horz" anchor="ctr"/>
          <a:lstStyle/>
          <a:p>
            <a:pPr>
              <a:lnSpc>
                <a:spcPct val="80000"/>
              </a:lnSpc>
            </a:pPr>
            <a:r>
              <a:rPr lang="zh-CN" altLang="en-US" sz="3200" b="1" dirty="0">
                <a:solidFill>
                  <a:srgbClr val="FFFF00"/>
                </a:solidFill>
                <a:latin typeface="Times New Roman" panose="02020603050405020304" pitchFamily="18" charset="0"/>
              </a:rPr>
              <a:t>总需求与总供给模型</a:t>
            </a:r>
            <a:endParaRPr lang="zh-CN" altLang="en-US" sz="3200" b="1">
              <a:solidFill>
                <a:srgbClr val="FFFF00"/>
              </a:solidFill>
              <a:latin typeface="Times New Roman" panose="02020603050405020304" pitchFamily="18" charset="0"/>
            </a:endParaRPr>
          </a:p>
        </p:txBody>
      </p:sp>
      <p:sp>
        <p:nvSpPr>
          <p:cNvPr id="532484" name="矩形 532483"/>
          <p:cNvSpPr/>
          <p:nvPr/>
        </p:nvSpPr>
        <p:spPr>
          <a:xfrm>
            <a:off x="1662113" y="1471613"/>
            <a:ext cx="6635750" cy="4449762"/>
          </a:xfrm>
          <a:prstGeom prst="rect">
            <a:avLst/>
          </a:prstGeom>
          <a:solidFill>
            <a:srgbClr val="F3F6F9"/>
          </a:solidFill>
          <a:ln w="215900" cap="flat" cmpd="sng">
            <a:solidFill>
              <a:srgbClr val="F3F6F9"/>
            </a:solidFill>
            <a:prstDash val="solid"/>
            <a:miter/>
            <a:headEnd type="none" w="med" len="med"/>
            <a:tailEnd type="none" w="med" len="med"/>
          </a:ln>
        </p:spPr>
        <p:txBody>
          <a:bodyPr/>
          <a:lstStyle/>
          <a:p>
            <a:endParaRPr lang="zh-CN" altLang="en-US"/>
          </a:p>
        </p:txBody>
      </p:sp>
      <p:sp>
        <p:nvSpPr>
          <p:cNvPr id="532485" name="矩形 532484"/>
          <p:cNvSpPr/>
          <p:nvPr/>
        </p:nvSpPr>
        <p:spPr>
          <a:xfrm>
            <a:off x="1662113" y="1471613"/>
            <a:ext cx="6635750" cy="4449762"/>
          </a:xfrm>
          <a:prstGeom prst="rect">
            <a:avLst/>
          </a:prstGeom>
          <a:solidFill>
            <a:srgbClr val="F2F4F8"/>
          </a:solidFill>
          <a:ln w="195263" cap="flat" cmpd="sng">
            <a:solidFill>
              <a:srgbClr val="F2F4F8"/>
            </a:solidFill>
            <a:prstDash val="solid"/>
            <a:miter/>
            <a:headEnd type="none" w="med" len="med"/>
            <a:tailEnd type="none" w="med" len="med"/>
          </a:ln>
        </p:spPr>
        <p:txBody>
          <a:bodyPr/>
          <a:lstStyle/>
          <a:p>
            <a:endParaRPr lang="zh-CN" altLang="en-US"/>
          </a:p>
        </p:txBody>
      </p:sp>
      <p:sp>
        <p:nvSpPr>
          <p:cNvPr id="532486" name="矩形 532485"/>
          <p:cNvSpPr/>
          <p:nvPr/>
        </p:nvSpPr>
        <p:spPr>
          <a:xfrm>
            <a:off x="1662113" y="1471613"/>
            <a:ext cx="6635750" cy="4449762"/>
          </a:xfrm>
          <a:prstGeom prst="rect">
            <a:avLst/>
          </a:prstGeom>
          <a:solidFill>
            <a:srgbClr val="F1F4F7"/>
          </a:solidFill>
          <a:ln w="176213" cap="flat" cmpd="sng">
            <a:solidFill>
              <a:srgbClr val="F1F4F7"/>
            </a:solidFill>
            <a:prstDash val="solid"/>
            <a:miter/>
            <a:headEnd type="none" w="med" len="med"/>
            <a:tailEnd type="none" w="med" len="med"/>
          </a:ln>
        </p:spPr>
        <p:txBody>
          <a:bodyPr/>
          <a:lstStyle/>
          <a:p>
            <a:endParaRPr lang="zh-CN" altLang="en-US"/>
          </a:p>
        </p:txBody>
      </p:sp>
      <p:sp>
        <p:nvSpPr>
          <p:cNvPr id="532487" name="矩形 532486"/>
          <p:cNvSpPr/>
          <p:nvPr/>
        </p:nvSpPr>
        <p:spPr>
          <a:xfrm>
            <a:off x="1662113" y="1471613"/>
            <a:ext cx="6635750" cy="4449762"/>
          </a:xfrm>
          <a:prstGeom prst="rect">
            <a:avLst/>
          </a:prstGeom>
          <a:solidFill>
            <a:srgbClr val="F0F2F5"/>
          </a:solidFill>
          <a:ln w="157163" cap="flat" cmpd="sng">
            <a:solidFill>
              <a:srgbClr val="F0F2F5"/>
            </a:solidFill>
            <a:prstDash val="solid"/>
            <a:miter/>
            <a:headEnd type="none" w="med" len="med"/>
            <a:tailEnd type="none" w="med" len="med"/>
          </a:ln>
        </p:spPr>
        <p:txBody>
          <a:bodyPr/>
          <a:lstStyle/>
          <a:p>
            <a:endParaRPr lang="zh-CN" altLang="en-US"/>
          </a:p>
        </p:txBody>
      </p:sp>
      <p:sp>
        <p:nvSpPr>
          <p:cNvPr id="532488" name="矩形 532487"/>
          <p:cNvSpPr/>
          <p:nvPr/>
        </p:nvSpPr>
        <p:spPr>
          <a:xfrm>
            <a:off x="1662113" y="1471613"/>
            <a:ext cx="6635750" cy="4449762"/>
          </a:xfrm>
          <a:prstGeom prst="rect">
            <a:avLst/>
          </a:prstGeom>
          <a:solidFill>
            <a:srgbClr val="EEF1F4"/>
          </a:solidFill>
          <a:ln w="136525" cap="flat" cmpd="sng">
            <a:solidFill>
              <a:srgbClr val="EEF1F4"/>
            </a:solidFill>
            <a:prstDash val="solid"/>
            <a:miter/>
            <a:headEnd type="none" w="med" len="med"/>
            <a:tailEnd type="none" w="med" len="med"/>
          </a:ln>
        </p:spPr>
        <p:txBody>
          <a:bodyPr/>
          <a:lstStyle/>
          <a:p>
            <a:endParaRPr lang="zh-CN" altLang="en-US"/>
          </a:p>
        </p:txBody>
      </p:sp>
      <p:sp>
        <p:nvSpPr>
          <p:cNvPr id="532489" name="矩形 532488"/>
          <p:cNvSpPr/>
          <p:nvPr/>
        </p:nvSpPr>
        <p:spPr>
          <a:xfrm>
            <a:off x="1662113" y="1471613"/>
            <a:ext cx="6635750" cy="4449762"/>
          </a:xfrm>
          <a:prstGeom prst="rect">
            <a:avLst/>
          </a:prstGeom>
          <a:solidFill>
            <a:srgbClr val="EDEFF3"/>
          </a:solidFill>
          <a:ln w="117475" cap="flat" cmpd="sng">
            <a:solidFill>
              <a:srgbClr val="EDEFF3"/>
            </a:solidFill>
            <a:prstDash val="solid"/>
            <a:miter/>
            <a:headEnd type="none" w="med" len="med"/>
            <a:tailEnd type="none" w="med" len="med"/>
          </a:ln>
        </p:spPr>
        <p:txBody>
          <a:bodyPr/>
          <a:lstStyle/>
          <a:p>
            <a:endParaRPr lang="zh-CN" altLang="en-US"/>
          </a:p>
        </p:txBody>
      </p:sp>
      <p:sp>
        <p:nvSpPr>
          <p:cNvPr id="532490" name="矩形 532489"/>
          <p:cNvSpPr/>
          <p:nvPr/>
        </p:nvSpPr>
        <p:spPr>
          <a:xfrm>
            <a:off x="1662113" y="1471613"/>
            <a:ext cx="6635750" cy="4449762"/>
          </a:xfrm>
          <a:prstGeom prst="rect">
            <a:avLst/>
          </a:prstGeom>
          <a:solidFill>
            <a:srgbClr val="EBEEF2"/>
          </a:solidFill>
          <a:ln w="98425" cap="flat" cmpd="sng">
            <a:solidFill>
              <a:srgbClr val="EBEEF2"/>
            </a:solidFill>
            <a:prstDash val="solid"/>
            <a:miter/>
            <a:headEnd type="none" w="med" len="med"/>
            <a:tailEnd type="none" w="med" len="med"/>
          </a:ln>
        </p:spPr>
        <p:txBody>
          <a:bodyPr/>
          <a:lstStyle/>
          <a:p>
            <a:endParaRPr lang="zh-CN" altLang="en-US"/>
          </a:p>
        </p:txBody>
      </p:sp>
      <p:sp>
        <p:nvSpPr>
          <p:cNvPr id="532491" name="矩形 532490"/>
          <p:cNvSpPr/>
          <p:nvPr/>
        </p:nvSpPr>
        <p:spPr>
          <a:xfrm>
            <a:off x="1662113" y="1471613"/>
            <a:ext cx="6635750" cy="4449762"/>
          </a:xfrm>
          <a:prstGeom prst="rect">
            <a:avLst/>
          </a:prstGeom>
          <a:solidFill>
            <a:srgbClr val="EAECF1"/>
          </a:solidFill>
          <a:ln w="77788" cap="flat" cmpd="sng">
            <a:solidFill>
              <a:srgbClr val="EAECF1"/>
            </a:solidFill>
            <a:prstDash val="solid"/>
            <a:miter/>
            <a:headEnd type="none" w="med" len="med"/>
            <a:tailEnd type="none" w="med" len="med"/>
          </a:ln>
        </p:spPr>
        <p:txBody>
          <a:bodyPr/>
          <a:lstStyle/>
          <a:p>
            <a:endParaRPr lang="zh-CN" altLang="en-US"/>
          </a:p>
        </p:txBody>
      </p:sp>
      <p:sp>
        <p:nvSpPr>
          <p:cNvPr id="532492" name="矩形 532491"/>
          <p:cNvSpPr/>
          <p:nvPr/>
        </p:nvSpPr>
        <p:spPr>
          <a:xfrm>
            <a:off x="1662113" y="1471613"/>
            <a:ext cx="6635750" cy="4449762"/>
          </a:xfrm>
          <a:prstGeom prst="rect">
            <a:avLst/>
          </a:prstGeom>
          <a:solidFill>
            <a:srgbClr val="E9EBF0"/>
          </a:solidFill>
          <a:ln w="58738" cap="flat" cmpd="sng">
            <a:solidFill>
              <a:srgbClr val="E9EBF0"/>
            </a:solidFill>
            <a:prstDash val="solid"/>
            <a:miter/>
            <a:headEnd type="none" w="med" len="med"/>
            <a:tailEnd type="none" w="med" len="med"/>
          </a:ln>
        </p:spPr>
        <p:txBody>
          <a:bodyPr/>
          <a:lstStyle/>
          <a:p>
            <a:endParaRPr lang="zh-CN" altLang="en-US"/>
          </a:p>
        </p:txBody>
      </p:sp>
      <p:sp>
        <p:nvSpPr>
          <p:cNvPr id="532493" name="矩形 532492"/>
          <p:cNvSpPr/>
          <p:nvPr/>
        </p:nvSpPr>
        <p:spPr>
          <a:xfrm>
            <a:off x="1662113" y="1471613"/>
            <a:ext cx="6635750" cy="4449762"/>
          </a:xfrm>
          <a:prstGeom prst="rect">
            <a:avLst/>
          </a:prstGeom>
          <a:solidFill>
            <a:srgbClr val="E7EAEF"/>
          </a:solidFill>
          <a:ln w="39688" cap="flat" cmpd="sng">
            <a:solidFill>
              <a:srgbClr val="E7EAEF"/>
            </a:solidFill>
            <a:prstDash val="solid"/>
            <a:miter/>
            <a:headEnd type="none" w="med" len="med"/>
            <a:tailEnd type="none" w="med" len="med"/>
          </a:ln>
        </p:spPr>
        <p:txBody>
          <a:bodyPr/>
          <a:lstStyle/>
          <a:p>
            <a:endParaRPr lang="zh-CN" altLang="en-US"/>
          </a:p>
        </p:txBody>
      </p:sp>
      <p:sp>
        <p:nvSpPr>
          <p:cNvPr id="532494" name="矩形 532493"/>
          <p:cNvSpPr/>
          <p:nvPr/>
        </p:nvSpPr>
        <p:spPr>
          <a:xfrm>
            <a:off x="1662113" y="1471613"/>
            <a:ext cx="6635750" cy="4508500"/>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532495" name="矩形 532494"/>
          <p:cNvSpPr/>
          <p:nvPr/>
        </p:nvSpPr>
        <p:spPr>
          <a:xfrm>
            <a:off x="1547813" y="1341438"/>
            <a:ext cx="6732587" cy="4546600"/>
          </a:xfrm>
          <a:prstGeom prst="rect">
            <a:avLst/>
          </a:prstGeom>
          <a:solidFill>
            <a:srgbClr val="FFFFFF"/>
          </a:solidFill>
          <a:ln w="9525">
            <a:noFill/>
          </a:ln>
        </p:spPr>
        <p:txBody>
          <a:bodyPr/>
          <a:lstStyle/>
          <a:p>
            <a:endParaRPr lang="zh-CN" altLang="en-US"/>
          </a:p>
        </p:txBody>
      </p:sp>
      <p:sp>
        <p:nvSpPr>
          <p:cNvPr id="532496" name="任意多边形 532495"/>
          <p:cNvSpPr/>
          <p:nvPr/>
        </p:nvSpPr>
        <p:spPr>
          <a:xfrm>
            <a:off x="1525588" y="1335088"/>
            <a:ext cx="6732587" cy="4546600"/>
          </a:xfrm>
          <a:custGeom>
            <a:avLst/>
            <a:gdLst/>
            <a:ahLst/>
            <a:cxnLst/>
            <a:rect l="0" t="0" r="0" b="0"/>
            <a:pathLst>
              <a:path w="4241" h="2864">
                <a:moveTo>
                  <a:pt x="0" y="0"/>
                </a:moveTo>
                <a:lnTo>
                  <a:pt x="0" y="2864"/>
                </a:lnTo>
                <a:lnTo>
                  <a:pt x="4241" y="2864"/>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532497" name="矩形 532496"/>
          <p:cNvSpPr/>
          <p:nvPr/>
        </p:nvSpPr>
        <p:spPr>
          <a:xfrm>
            <a:off x="7696200" y="6096000"/>
            <a:ext cx="836613" cy="244475"/>
          </a:xfrm>
          <a:prstGeom prst="rect">
            <a:avLst/>
          </a:prstGeom>
          <a:noFill/>
          <a:ln w="9525">
            <a:noFill/>
          </a:ln>
        </p:spPr>
        <p:txBody>
          <a:bodyPr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产量</a:t>
            </a:r>
          </a:p>
        </p:txBody>
      </p:sp>
      <p:sp>
        <p:nvSpPr>
          <p:cNvPr id="532498" name="矩形 532497"/>
          <p:cNvSpPr/>
          <p:nvPr/>
        </p:nvSpPr>
        <p:spPr>
          <a:xfrm>
            <a:off x="7577138" y="6162675"/>
            <a:ext cx="0" cy="365125"/>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32499" name="矩形 532498"/>
          <p:cNvSpPr/>
          <p:nvPr/>
        </p:nvSpPr>
        <p:spPr>
          <a:xfrm>
            <a:off x="965200" y="1303338"/>
            <a:ext cx="654050" cy="609600"/>
          </a:xfrm>
          <a:prstGeom prst="rect">
            <a:avLst/>
          </a:prstGeom>
          <a:noFill/>
          <a:ln w="9525">
            <a:noFill/>
          </a:ln>
        </p:spPr>
        <p:txBody>
          <a:bodyPr lIns="0" tIns="0" rIns="0" bIns="0">
            <a:spAutoFit/>
          </a:bodyPr>
          <a:lstStyle/>
          <a:p>
            <a:pPr lvl="0" eaLnBrk="0" hangingPunct="0">
              <a:buClr>
                <a:srgbClr val="000000"/>
              </a:buClr>
            </a:pPr>
            <a:r>
              <a:rPr lang="zh-CN" altLang="en-US" sz="2000" b="1" dirty="0">
                <a:solidFill>
                  <a:srgbClr val="000000"/>
                </a:solidFill>
                <a:latin typeface="Times New Roman" panose="02020603050405020304" pitchFamily="18" charset="0"/>
                <a:ea typeface="宋体" panose="02010600030101010101" pitchFamily="2" charset="-122"/>
              </a:rPr>
              <a:t>物价</a:t>
            </a:r>
          </a:p>
          <a:p>
            <a:pPr lvl="0" eaLnBrk="0" hangingPunct="0">
              <a:buClr>
                <a:srgbClr val="000000"/>
              </a:buClr>
            </a:pPr>
            <a:r>
              <a:rPr lang="zh-CN" altLang="en-US" sz="2000" b="1" dirty="0">
                <a:solidFill>
                  <a:srgbClr val="000000"/>
                </a:solidFill>
                <a:latin typeface="Times New Roman" panose="02020603050405020304" pitchFamily="18" charset="0"/>
                <a:ea typeface="宋体" panose="02010600030101010101" pitchFamily="2" charset="-122"/>
              </a:rPr>
              <a:t>水平</a:t>
            </a:r>
          </a:p>
        </p:txBody>
      </p:sp>
      <p:sp>
        <p:nvSpPr>
          <p:cNvPr id="532500" name="矩形 532499"/>
          <p:cNvSpPr/>
          <p:nvPr/>
        </p:nvSpPr>
        <p:spPr>
          <a:xfrm>
            <a:off x="939800" y="1563688"/>
            <a:ext cx="0" cy="365125"/>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32501" name="矩形 532500"/>
          <p:cNvSpPr/>
          <p:nvPr/>
        </p:nvSpPr>
        <p:spPr>
          <a:xfrm>
            <a:off x="1354138" y="5908675"/>
            <a:ext cx="214312" cy="292100"/>
          </a:xfrm>
          <a:prstGeom prst="rect">
            <a:avLst/>
          </a:prstGeom>
          <a:noFill/>
          <a:ln w="9525">
            <a:noFill/>
          </a:ln>
        </p:spPr>
        <p:txBody>
          <a:bodyPr wrap="none" lIns="0" tIns="0" rIns="0" bIns="0">
            <a:spAutoFit/>
          </a:bodyPr>
          <a:lstStyle/>
          <a:p>
            <a:pPr lvl="0" eaLnBrk="0" hangingPunct="0">
              <a:buClr>
                <a:srgbClr val="000000"/>
              </a:buClr>
            </a:pPr>
            <a:r>
              <a:rPr lang="en-US" altLang="zh-CN" sz="1600">
                <a:solidFill>
                  <a:srgbClr val="000000"/>
                </a:solidFill>
                <a:latin typeface="Arial" panose="020B0604020202020204" pitchFamily="34" charset="0"/>
                <a:ea typeface="宋体" panose="02010600030101010101" pitchFamily="2" charset="-122"/>
              </a:rPr>
              <a:t>0</a:t>
            </a:r>
          </a:p>
        </p:txBody>
      </p:sp>
      <p:grpSp>
        <p:nvGrpSpPr>
          <p:cNvPr id="532502" name="组合 532501"/>
          <p:cNvGrpSpPr/>
          <p:nvPr/>
        </p:nvGrpSpPr>
        <p:grpSpPr>
          <a:xfrm>
            <a:off x="2387600" y="2386013"/>
            <a:ext cx="4635500" cy="2730500"/>
            <a:chOff x="1504" y="1503"/>
            <a:chExt cx="2920" cy="1720"/>
          </a:xfrm>
        </p:grpSpPr>
        <p:sp>
          <p:nvSpPr>
            <p:cNvPr id="532503" name="直接连接符 532502"/>
            <p:cNvSpPr/>
            <p:nvPr/>
          </p:nvSpPr>
          <p:spPr>
            <a:xfrm flipV="1">
              <a:off x="1504" y="1582"/>
              <a:ext cx="2293" cy="1641"/>
            </a:xfrm>
            <a:prstGeom prst="line">
              <a:avLst/>
            </a:prstGeom>
            <a:ln w="58738" cap="flat" cmpd="sng">
              <a:solidFill>
                <a:srgbClr val="003F95"/>
              </a:solidFill>
              <a:prstDash val="solid"/>
              <a:headEnd type="none" w="med" len="med"/>
              <a:tailEnd type="none" w="med" len="med"/>
            </a:ln>
          </p:spPr>
        </p:sp>
        <p:sp>
          <p:nvSpPr>
            <p:cNvPr id="532504" name="矩形 532503"/>
            <p:cNvSpPr/>
            <p:nvPr/>
          </p:nvSpPr>
          <p:spPr>
            <a:xfrm>
              <a:off x="3863" y="1503"/>
              <a:ext cx="561" cy="154"/>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总供给</a:t>
              </a:r>
              <a:r>
                <a:rPr lang="en-US" altLang="zh-CN" sz="1600" b="1">
                  <a:solidFill>
                    <a:srgbClr val="000000"/>
                  </a:solidFill>
                  <a:latin typeface="Arial" panose="020B0604020202020204" pitchFamily="34" charset="0"/>
                  <a:ea typeface="宋体" panose="02010600030101010101" pitchFamily="2" charset="-122"/>
                </a:rPr>
                <a:t>AS</a:t>
              </a:r>
            </a:p>
          </p:txBody>
        </p:sp>
        <p:sp>
          <p:nvSpPr>
            <p:cNvPr id="532505" name="矩形 532504"/>
            <p:cNvSpPr/>
            <p:nvPr/>
          </p:nvSpPr>
          <p:spPr>
            <a:xfrm>
              <a:off x="3977" y="1666"/>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32506" name="组合 532505"/>
          <p:cNvGrpSpPr/>
          <p:nvPr/>
        </p:nvGrpSpPr>
        <p:grpSpPr>
          <a:xfrm>
            <a:off x="2465388" y="2706688"/>
            <a:ext cx="4425950" cy="2719387"/>
            <a:chOff x="1553" y="1705"/>
            <a:chExt cx="2788" cy="1713"/>
          </a:xfrm>
        </p:grpSpPr>
        <p:sp>
          <p:nvSpPr>
            <p:cNvPr id="532507" name="直接连接符 532506"/>
            <p:cNvSpPr/>
            <p:nvPr/>
          </p:nvSpPr>
          <p:spPr>
            <a:xfrm flipH="1" flipV="1">
              <a:off x="1553" y="1705"/>
              <a:ext cx="2158" cy="1420"/>
            </a:xfrm>
            <a:prstGeom prst="line">
              <a:avLst/>
            </a:prstGeom>
            <a:ln w="58738" cap="flat" cmpd="sng">
              <a:solidFill>
                <a:srgbClr val="003F95"/>
              </a:solidFill>
              <a:prstDash val="solid"/>
              <a:headEnd type="none" w="med" len="med"/>
              <a:tailEnd type="none" w="med" len="med"/>
            </a:ln>
          </p:spPr>
        </p:sp>
        <p:sp>
          <p:nvSpPr>
            <p:cNvPr id="532508" name="矩形 532507"/>
            <p:cNvSpPr/>
            <p:nvPr/>
          </p:nvSpPr>
          <p:spPr>
            <a:xfrm>
              <a:off x="3773" y="3025"/>
              <a:ext cx="568" cy="154"/>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总需求</a:t>
              </a:r>
              <a:r>
                <a:rPr lang="en-US" altLang="zh-CN" sz="1600" b="1">
                  <a:solidFill>
                    <a:srgbClr val="000000"/>
                  </a:solidFill>
                  <a:latin typeface="Arial" panose="020B0604020202020204" pitchFamily="34" charset="0"/>
                  <a:ea typeface="宋体" panose="02010600030101010101" pitchFamily="2" charset="-122"/>
                </a:rPr>
                <a:t>AD</a:t>
              </a:r>
            </a:p>
          </p:txBody>
        </p:sp>
        <p:sp>
          <p:nvSpPr>
            <p:cNvPr id="532509" name="矩形 532508"/>
            <p:cNvSpPr/>
            <p:nvPr/>
          </p:nvSpPr>
          <p:spPr>
            <a:xfrm>
              <a:off x="3839" y="318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32510" name="组合 532509"/>
          <p:cNvGrpSpPr/>
          <p:nvPr/>
        </p:nvGrpSpPr>
        <p:grpSpPr>
          <a:xfrm>
            <a:off x="468313" y="3716338"/>
            <a:ext cx="4292600" cy="2833687"/>
            <a:chOff x="274" y="2331"/>
            <a:chExt cx="2704" cy="1785"/>
          </a:xfrm>
        </p:grpSpPr>
        <p:sp>
          <p:nvSpPr>
            <p:cNvPr id="532511" name="任意多边形 532510"/>
            <p:cNvSpPr/>
            <p:nvPr/>
          </p:nvSpPr>
          <p:spPr>
            <a:xfrm>
              <a:off x="973" y="2421"/>
              <a:ext cx="1665" cy="1284"/>
            </a:xfrm>
            <a:custGeom>
              <a:avLst/>
              <a:gdLst/>
              <a:ahLst/>
              <a:cxnLst/>
              <a:rect l="0" t="0" r="0" b="0"/>
              <a:pathLst>
                <a:path w="1665" h="1284">
                  <a:moveTo>
                    <a:pt x="0" y="0"/>
                  </a:moveTo>
                  <a:lnTo>
                    <a:pt x="1665" y="0"/>
                  </a:lnTo>
                  <a:lnTo>
                    <a:pt x="1665" y="1284"/>
                  </a:lnTo>
                </a:path>
              </a:pathLst>
            </a:custGeom>
            <a:noFill/>
            <a:ln w="19050" cap="flat" cmpd="sng">
              <a:solidFill>
                <a:srgbClr val="FF0000">
                  <a:alpha val="100000"/>
                </a:srgbClr>
              </a:solidFill>
              <a:prstDash val="lgDash"/>
              <a:headEnd type="none" w="med" len="med"/>
              <a:tailEnd type="none" w="med" len="med"/>
            </a:ln>
          </p:spPr>
          <p:txBody>
            <a:bodyPr/>
            <a:lstStyle/>
            <a:p>
              <a:endParaRPr lang="zh-CN" altLang="en-US"/>
            </a:p>
          </p:txBody>
        </p:sp>
        <p:sp>
          <p:nvSpPr>
            <p:cNvPr id="532512" name="椭圆 532511"/>
            <p:cNvSpPr/>
            <p:nvPr/>
          </p:nvSpPr>
          <p:spPr>
            <a:xfrm>
              <a:off x="2593" y="2372"/>
              <a:ext cx="86" cy="86"/>
            </a:xfrm>
            <a:prstGeom prst="ellipse">
              <a:avLst/>
            </a:prstGeom>
            <a:solidFill>
              <a:srgbClr val="000000"/>
            </a:solidFill>
            <a:ln w="9525">
              <a:noFill/>
            </a:ln>
          </p:spPr>
          <p:txBody>
            <a:bodyPr/>
            <a:lstStyle/>
            <a:p>
              <a:endParaRPr lang="zh-CN" altLang="en-US"/>
            </a:p>
          </p:txBody>
        </p:sp>
        <p:sp>
          <p:nvSpPr>
            <p:cNvPr id="532513" name="矩形 532512"/>
            <p:cNvSpPr/>
            <p:nvPr/>
          </p:nvSpPr>
          <p:spPr>
            <a:xfrm>
              <a:off x="2334" y="3722"/>
              <a:ext cx="644" cy="192"/>
            </a:xfrm>
            <a:prstGeom prst="rect">
              <a:avLst/>
            </a:prstGeom>
            <a:noFill/>
            <a:ln w="9525">
              <a:noFill/>
            </a:ln>
          </p:spPr>
          <p:txBody>
            <a:bodyPr wrap="none" lIns="0" tIns="0" rIns="0" bIns="0">
              <a:spAutoFit/>
            </a:bodyPr>
            <a:lstStyle/>
            <a:p>
              <a:pPr lvl="0" eaLnBrk="0" hangingPunct="0">
                <a:buClr>
                  <a:srgbClr val="000000"/>
                </a:buClr>
              </a:pPr>
              <a:r>
                <a:rPr lang="zh-CN" altLang="en-US" sz="2000" b="1" dirty="0">
                  <a:solidFill>
                    <a:srgbClr val="000000"/>
                  </a:solidFill>
                  <a:latin typeface="Times New Roman" panose="02020603050405020304" pitchFamily="18" charset="0"/>
                  <a:ea typeface="宋体" panose="02010600030101010101" pitchFamily="2" charset="-122"/>
                </a:rPr>
                <a:t>均衡产量</a:t>
              </a:r>
            </a:p>
          </p:txBody>
        </p:sp>
        <p:sp>
          <p:nvSpPr>
            <p:cNvPr id="532514" name="矩形 532513"/>
            <p:cNvSpPr/>
            <p:nvPr/>
          </p:nvSpPr>
          <p:spPr>
            <a:xfrm>
              <a:off x="2469" y="3886"/>
              <a:ext cx="1"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32515" name="矩形 532514"/>
            <p:cNvSpPr/>
            <p:nvPr/>
          </p:nvSpPr>
          <p:spPr>
            <a:xfrm>
              <a:off x="274" y="2331"/>
              <a:ext cx="644" cy="384"/>
            </a:xfrm>
            <a:prstGeom prst="rect">
              <a:avLst/>
            </a:prstGeom>
            <a:noFill/>
            <a:ln w="9525">
              <a:noFill/>
            </a:ln>
          </p:spPr>
          <p:txBody>
            <a:bodyPr wrap="none" lIns="0" tIns="0" rIns="0" bIns="0">
              <a:spAutoFit/>
            </a:bodyPr>
            <a:lstStyle/>
            <a:p>
              <a:pPr lvl="0" algn="ctr" eaLnBrk="0" hangingPunct="0">
                <a:buClr>
                  <a:srgbClr val="000000"/>
                </a:buClr>
              </a:pPr>
              <a:r>
                <a:rPr lang="zh-CN" altLang="en-US" sz="2000" b="1" dirty="0">
                  <a:solidFill>
                    <a:srgbClr val="000000"/>
                  </a:solidFill>
                  <a:latin typeface="Times New Roman" panose="02020603050405020304" pitchFamily="18" charset="0"/>
                  <a:ea typeface="宋体" panose="02010600030101010101" pitchFamily="2" charset="-122"/>
                </a:rPr>
                <a:t>均衡物价</a:t>
              </a:r>
            </a:p>
            <a:p>
              <a:pPr lvl="0" algn="ctr" eaLnBrk="0" hangingPunct="0">
                <a:buClr>
                  <a:srgbClr val="000000"/>
                </a:buClr>
              </a:pPr>
              <a:r>
                <a:rPr lang="zh-CN" altLang="en-US" sz="2000" b="1" dirty="0">
                  <a:solidFill>
                    <a:srgbClr val="000000"/>
                  </a:solidFill>
                  <a:latin typeface="Times New Roman" panose="02020603050405020304" pitchFamily="18" charset="0"/>
                  <a:ea typeface="宋体" panose="02010600030101010101" pitchFamily="2" charset="-122"/>
                </a:rPr>
                <a:t>水平</a:t>
              </a:r>
            </a:p>
          </p:txBody>
        </p:sp>
        <p:sp>
          <p:nvSpPr>
            <p:cNvPr id="532516" name="矩形 532515"/>
            <p:cNvSpPr/>
            <p:nvPr/>
          </p:nvSpPr>
          <p:spPr>
            <a:xfrm>
              <a:off x="336" y="2494"/>
              <a:ext cx="1"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12</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06"/>
                                        </p:tgtEl>
                                        <p:attrNameLst>
                                          <p:attrName>style.visibility</p:attrName>
                                        </p:attrNameLst>
                                      </p:cBhvr>
                                      <p:to>
                                        <p:strVal val="visible"/>
                                      </p:to>
                                    </p:set>
                                    <p:animEffect transition="in" filter="wipe(left)">
                                      <p:cBhvr>
                                        <p:cTn id="7" dur="500"/>
                                        <p:tgtEl>
                                          <p:spTgt spid="532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02"/>
                                        </p:tgtEl>
                                        <p:attrNameLst>
                                          <p:attrName>style.visibility</p:attrName>
                                        </p:attrNameLst>
                                      </p:cBhvr>
                                      <p:to>
                                        <p:strVal val="visible"/>
                                      </p:to>
                                    </p:set>
                                    <p:animEffect transition="in" filter="wipe(left)">
                                      <p:cBhvr>
                                        <p:cTn id="12" dur="500"/>
                                        <p:tgtEl>
                                          <p:spTgt spid="53250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32510"/>
                                        </p:tgtEl>
                                        <p:attrNameLst>
                                          <p:attrName>style.visibility</p:attrName>
                                        </p:attrNameLst>
                                      </p:cBhvr>
                                      <p:to>
                                        <p:strVal val="visible"/>
                                      </p:to>
                                    </p:set>
                                    <p:animEffect transition="in" filter="strips(upRight)">
                                      <p:cBhvr>
                                        <p:cTn id="17" dur="500"/>
                                        <p:tgtEl>
                                          <p:spTgt spid="532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标题 534529"/>
          <p:cNvSpPr>
            <a:spLocks noGrp="1" noRot="1"/>
          </p:cNvSpPr>
          <p:nvPr>
            <p:ph type="title"/>
          </p:nvPr>
        </p:nvSpPr>
        <p:spPr>
          <a:ln/>
        </p:spPr>
        <p:txBody>
          <a:bodyPr anchor="ctr"/>
          <a:lstStyle/>
          <a:p>
            <a:r>
              <a:rPr lang="zh-CN" altLang="en-US" sz="4000" b="1" dirty="0">
                <a:solidFill>
                  <a:srgbClr val="CC6600"/>
                </a:solidFill>
              </a:rPr>
              <a:t>三、总需求曲线</a:t>
            </a:r>
          </a:p>
        </p:txBody>
      </p:sp>
      <p:sp>
        <p:nvSpPr>
          <p:cNvPr id="534531" name="文本占位符 534530"/>
          <p:cNvSpPr>
            <a:spLocks noGrp="1" noRot="1"/>
          </p:cNvSpPr>
          <p:nvPr>
            <p:ph type="body" idx="1"/>
          </p:nvPr>
        </p:nvSpPr>
        <p:spPr>
          <a:ln/>
        </p:spPr>
        <p:txBody>
          <a:bodyPr/>
          <a:lstStyle/>
          <a:p>
            <a:endParaRPr dirty="0"/>
          </a:p>
        </p:txBody>
      </p:sp>
      <p:sp>
        <p:nvSpPr>
          <p:cNvPr id="534532" name="直接连接符 534531"/>
          <p:cNvSpPr/>
          <p:nvPr/>
        </p:nvSpPr>
        <p:spPr>
          <a:xfrm>
            <a:off x="2268538" y="2276475"/>
            <a:ext cx="0" cy="3529013"/>
          </a:xfrm>
          <a:prstGeom prst="line">
            <a:avLst/>
          </a:prstGeom>
          <a:ln w="31750" cap="flat" cmpd="sng">
            <a:solidFill>
              <a:schemeClr val="tx1"/>
            </a:solidFill>
            <a:prstDash val="solid"/>
            <a:headEnd type="none" w="med" len="med"/>
            <a:tailEnd type="none" w="med" len="med"/>
          </a:ln>
        </p:spPr>
      </p:sp>
      <p:sp>
        <p:nvSpPr>
          <p:cNvPr id="534533" name="直接连接符 534532"/>
          <p:cNvSpPr/>
          <p:nvPr/>
        </p:nvSpPr>
        <p:spPr>
          <a:xfrm>
            <a:off x="2268538" y="5805488"/>
            <a:ext cx="5327650" cy="0"/>
          </a:xfrm>
          <a:prstGeom prst="line">
            <a:avLst/>
          </a:prstGeom>
          <a:ln w="31750" cap="flat" cmpd="sng">
            <a:solidFill>
              <a:schemeClr val="tx1"/>
            </a:solidFill>
            <a:prstDash val="solid"/>
            <a:headEnd type="none" w="med" len="med"/>
            <a:tailEnd type="none" w="med" len="med"/>
          </a:ln>
        </p:spPr>
      </p:sp>
      <p:sp>
        <p:nvSpPr>
          <p:cNvPr id="534534" name="直接连接符 534533"/>
          <p:cNvSpPr/>
          <p:nvPr/>
        </p:nvSpPr>
        <p:spPr>
          <a:xfrm>
            <a:off x="2843213" y="2997200"/>
            <a:ext cx="3673475" cy="1944688"/>
          </a:xfrm>
          <a:prstGeom prst="line">
            <a:avLst/>
          </a:prstGeom>
          <a:ln w="34925" cap="flat" cmpd="sng">
            <a:solidFill>
              <a:schemeClr val="hlink"/>
            </a:solidFill>
            <a:prstDash val="solid"/>
            <a:headEnd type="none" w="med" len="med"/>
            <a:tailEnd type="none" w="med" len="med"/>
          </a:ln>
        </p:spPr>
      </p:sp>
      <p:sp>
        <p:nvSpPr>
          <p:cNvPr id="534535" name="直接连接符 534534"/>
          <p:cNvSpPr/>
          <p:nvPr/>
        </p:nvSpPr>
        <p:spPr>
          <a:xfrm flipH="1">
            <a:off x="2268538" y="3933825"/>
            <a:ext cx="2301875" cy="0"/>
          </a:xfrm>
          <a:prstGeom prst="line">
            <a:avLst/>
          </a:prstGeom>
          <a:ln w="22225" cap="flat" cmpd="sng">
            <a:solidFill>
              <a:srgbClr val="FF0000"/>
            </a:solidFill>
            <a:prstDash val="sysDot"/>
            <a:headEnd type="none" w="med" len="med"/>
            <a:tailEnd type="none" w="med" len="med"/>
          </a:ln>
        </p:spPr>
      </p:sp>
      <p:sp>
        <p:nvSpPr>
          <p:cNvPr id="534536" name="直接连接符 534535"/>
          <p:cNvSpPr/>
          <p:nvPr/>
        </p:nvSpPr>
        <p:spPr>
          <a:xfrm>
            <a:off x="4572000" y="3933825"/>
            <a:ext cx="0" cy="1871663"/>
          </a:xfrm>
          <a:prstGeom prst="line">
            <a:avLst/>
          </a:prstGeom>
          <a:ln w="22225" cap="flat" cmpd="sng">
            <a:solidFill>
              <a:srgbClr val="FF0000"/>
            </a:solidFill>
            <a:prstDash val="sysDot"/>
            <a:headEnd type="none" w="med" len="med"/>
            <a:tailEnd type="none" w="med" len="med"/>
          </a:ln>
        </p:spPr>
      </p:sp>
      <p:sp>
        <p:nvSpPr>
          <p:cNvPr id="534537" name="文本框 534536"/>
          <p:cNvSpPr txBox="1"/>
          <p:nvPr/>
        </p:nvSpPr>
        <p:spPr>
          <a:xfrm>
            <a:off x="6516688" y="4868863"/>
            <a:ext cx="1152525" cy="3968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总需求</a:t>
            </a:r>
          </a:p>
        </p:txBody>
      </p:sp>
      <p:sp>
        <p:nvSpPr>
          <p:cNvPr id="534538" name="文本框 534537"/>
          <p:cNvSpPr txBox="1"/>
          <p:nvPr/>
        </p:nvSpPr>
        <p:spPr>
          <a:xfrm>
            <a:off x="1476375" y="2205038"/>
            <a:ext cx="719138" cy="7016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物价水平</a:t>
            </a:r>
          </a:p>
        </p:txBody>
      </p:sp>
      <p:sp>
        <p:nvSpPr>
          <p:cNvPr id="534539" name="文本框 534538"/>
          <p:cNvSpPr txBox="1"/>
          <p:nvPr/>
        </p:nvSpPr>
        <p:spPr>
          <a:xfrm>
            <a:off x="1547813" y="3573463"/>
            <a:ext cx="574675" cy="457200"/>
          </a:xfrm>
          <a:prstGeom prst="rect">
            <a:avLst/>
          </a:prstGeom>
          <a:noFill/>
          <a:ln w="9525">
            <a:noFill/>
          </a:ln>
        </p:spPr>
        <p:txBody>
          <a:bodyPr>
            <a:spAutoFit/>
          </a:bodyPr>
          <a:lstStyle/>
          <a:p>
            <a:pPr lvl="0" algn="r">
              <a:spcBef>
                <a:spcPct val="50000"/>
              </a:spcBef>
            </a:pPr>
            <a:r>
              <a:rPr lang="en-US" altLang="zh-CN" sz="2400" b="1">
                <a:latin typeface="Arial" panose="020B0604020202020204" pitchFamily="34" charset="0"/>
                <a:ea typeface="宋体" panose="02010600030101010101" pitchFamily="2" charset="-122"/>
              </a:rPr>
              <a:t>P</a:t>
            </a:r>
            <a:r>
              <a:rPr lang="en-US" altLang="zh-CN" sz="2400" b="1" baseline="-25000">
                <a:latin typeface="Arial" panose="020B0604020202020204" pitchFamily="34" charset="0"/>
                <a:ea typeface="宋体" panose="02010600030101010101" pitchFamily="2" charset="-122"/>
              </a:rPr>
              <a:t>1</a:t>
            </a:r>
          </a:p>
        </p:txBody>
      </p:sp>
      <p:sp>
        <p:nvSpPr>
          <p:cNvPr id="534540" name="文本框 534539"/>
          <p:cNvSpPr txBox="1"/>
          <p:nvPr/>
        </p:nvSpPr>
        <p:spPr>
          <a:xfrm>
            <a:off x="250825" y="6092825"/>
            <a:ext cx="3671888" cy="396875"/>
          </a:xfrm>
          <a:prstGeom prst="rect">
            <a:avLst/>
          </a:prstGeom>
          <a:noFill/>
          <a:ln w="9525">
            <a:noFill/>
          </a:ln>
        </p:spPr>
        <p:txBody>
          <a:bodyPr>
            <a:spAutoFit/>
          </a:bodyPr>
          <a:lstStyle/>
          <a:p>
            <a:pPr lvl="0">
              <a:spcBef>
                <a:spcPct val="50000"/>
              </a:spcBef>
            </a:pP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物品与劳务需求量增加</a:t>
            </a:r>
          </a:p>
        </p:txBody>
      </p:sp>
      <p:sp>
        <p:nvSpPr>
          <p:cNvPr id="534541" name="文本框 534540"/>
          <p:cNvSpPr txBox="1"/>
          <p:nvPr/>
        </p:nvSpPr>
        <p:spPr>
          <a:xfrm>
            <a:off x="7740650" y="5661025"/>
            <a:ext cx="719138" cy="3968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产量</a:t>
            </a:r>
          </a:p>
        </p:txBody>
      </p:sp>
      <p:sp>
        <p:nvSpPr>
          <p:cNvPr id="534542" name="文本框 534541"/>
          <p:cNvSpPr txBox="1"/>
          <p:nvPr/>
        </p:nvSpPr>
        <p:spPr>
          <a:xfrm>
            <a:off x="1835150" y="5661025"/>
            <a:ext cx="360363" cy="366713"/>
          </a:xfrm>
          <a:prstGeom prst="rect">
            <a:avLst/>
          </a:prstGeom>
          <a:noFill/>
          <a:ln w="9525">
            <a:noFill/>
          </a:ln>
        </p:spPr>
        <p:txBody>
          <a:bodyPr>
            <a:spAutoFit/>
          </a:bodyPr>
          <a:lstStyle/>
          <a:p>
            <a:pPr lvl="0">
              <a:spcBef>
                <a:spcPct val="50000"/>
              </a:spcBef>
            </a:pPr>
            <a:r>
              <a:rPr lang="en-US" altLang="zh-CN" sz="1800">
                <a:latin typeface="Arial" panose="020B0604020202020204" pitchFamily="34" charset="0"/>
                <a:ea typeface="宋体" panose="02010600030101010101" pitchFamily="2" charset="-122"/>
              </a:rPr>
              <a:t>0</a:t>
            </a:r>
          </a:p>
        </p:txBody>
      </p:sp>
      <p:sp>
        <p:nvSpPr>
          <p:cNvPr id="534543" name="直接连接符 534542"/>
          <p:cNvSpPr/>
          <p:nvPr/>
        </p:nvSpPr>
        <p:spPr>
          <a:xfrm flipH="1">
            <a:off x="2268538" y="4724400"/>
            <a:ext cx="3740150" cy="0"/>
          </a:xfrm>
          <a:prstGeom prst="line">
            <a:avLst/>
          </a:prstGeom>
          <a:ln w="22225" cap="flat" cmpd="sng">
            <a:solidFill>
              <a:srgbClr val="008000"/>
            </a:solidFill>
            <a:prstDash val="sysDot"/>
            <a:headEnd type="none" w="med" len="med"/>
            <a:tailEnd type="none" w="med" len="med"/>
          </a:ln>
        </p:spPr>
      </p:sp>
      <p:sp>
        <p:nvSpPr>
          <p:cNvPr id="534544" name="直接连接符 534543"/>
          <p:cNvSpPr/>
          <p:nvPr/>
        </p:nvSpPr>
        <p:spPr>
          <a:xfrm>
            <a:off x="6011863" y="4724400"/>
            <a:ext cx="0" cy="1081088"/>
          </a:xfrm>
          <a:prstGeom prst="line">
            <a:avLst/>
          </a:prstGeom>
          <a:ln w="22225" cap="flat" cmpd="sng">
            <a:solidFill>
              <a:srgbClr val="008000"/>
            </a:solidFill>
            <a:prstDash val="sysDot"/>
            <a:headEnd type="none" w="med" len="med"/>
            <a:tailEnd type="none" w="med" len="med"/>
          </a:ln>
        </p:spPr>
      </p:sp>
      <p:sp>
        <p:nvSpPr>
          <p:cNvPr id="534545" name="文本框 534544"/>
          <p:cNvSpPr txBox="1"/>
          <p:nvPr/>
        </p:nvSpPr>
        <p:spPr>
          <a:xfrm>
            <a:off x="1619250" y="4508500"/>
            <a:ext cx="574675" cy="457200"/>
          </a:xfrm>
          <a:prstGeom prst="rect">
            <a:avLst/>
          </a:prstGeom>
          <a:noFill/>
          <a:ln w="9525">
            <a:noFill/>
          </a:ln>
        </p:spPr>
        <p:txBody>
          <a:bodyPr>
            <a:spAutoFit/>
          </a:bodyPr>
          <a:lstStyle/>
          <a:p>
            <a:pPr lvl="0" algn="r">
              <a:spcBef>
                <a:spcPct val="50000"/>
              </a:spcBef>
            </a:pPr>
            <a:r>
              <a:rPr lang="en-US" altLang="zh-CN" sz="2400" b="1">
                <a:latin typeface="Arial" panose="020B0604020202020204" pitchFamily="34" charset="0"/>
                <a:ea typeface="宋体" panose="02010600030101010101" pitchFamily="2" charset="-122"/>
              </a:rPr>
              <a:t>P</a:t>
            </a:r>
            <a:r>
              <a:rPr lang="en-US" altLang="zh-CN" sz="2400" b="1" baseline="-25000">
                <a:latin typeface="Arial" panose="020B0604020202020204" pitchFamily="34" charset="0"/>
                <a:ea typeface="宋体" panose="02010600030101010101" pitchFamily="2" charset="-122"/>
              </a:rPr>
              <a:t>2</a:t>
            </a:r>
          </a:p>
        </p:txBody>
      </p:sp>
      <p:sp>
        <p:nvSpPr>
          <p:cNvPr id="534546" name="文本框 534545"/>
          <p:cNvSpPr txBox="1"/>
          <p:nvPr/>
        </p:nvSpPr>
        <p:spPr>
          <a:xfrm>
            <a:off x="4356100" y="5876925"/>
            <a:ext cx="574675" cy="457200"/>
          </a:xfrm>
          <a:prstGeom prst="rect">
            <a:avLst/>
          </a:prstGeom>
          <a:noFill/>
          <a:ln w="9525">
            <a:noFill/>
          </a:ln>
        </p:spPr>
        <p:txBody>
          <a:bodyPr>
            <a:spAutoFit/>
          </a:bodyPr>
          <a:lstStyle/>
          <a:p>
            <a:pPr lvl="0" algn="r">
              <a:spcBef>
                <a:spcPct val="50000"/>
              </a:spcBef>
            </a:pPr>
            <a:r>
              <a:rPr lang="en-US" altLang="zh-CN" sz="2400" b="1">
                <a:latin typeface="Arial" panose="020B0604020202020204" pitchFamily="34" charset="0"/>
                <a:ea typeface="宋体" panose="02010600030101010101" pitchFamily="2" charset="-122"/>
              </a:rPr>
              <a:t>Y</a:t>
            </a:r>
            <a:r>
              <a:rPr lang="en-US" altLang="zh-CN" sz="2400" b="1" baseline="-25000">
                <a:latin typeface="Arial" panose="020B0604020202020204" pitchFamily="34" charset="0"/>
                <a:ea typeface="宋体" panose="02010600030101010101" pitchFamily="2" charset="-122"/>
              </a:rPr>
              <a:t>1</a:t>
            </a:r>
          </a:p>
        </p:txBody>
      </p:sp>
      <p:sp>
        <p:nvSpPr>
          <p:cNvPr id="534547" name="文本框 534546"/>
          <p:cNvSpPr txBox="1"/>
          <p:nvPr/>
        </p:nvSpPr>
        <p:spPr>
          <a:xfrm>
            <a:off x="5651500" y="5876925"/>
            <a:ext cx="574675" cy="457200"/>
          </a:xfrm>
          <a:prstGeom prst="rect">
            <a:avLst/>
          </a:prstGeom>
          <a:noFill/>
          <a:ln w="9525">
            <a:noFill/>
          </a:ln>
        </p:spPr>
        <p:txBody>
          <a:bodyPr>
            <a:spAutoFit/>
          </a:bodyPr>
          <a:lstStyle/>
          <a:p>
            <a:pPr lvl="0" algn="r">
              <a:spcBef>
                <a:spcPct val="50000"/>
              </a:spcBef>
            </a:pPr>
            <a:r>
              <a:rPr lang="en-US" altLang="zh-CN" sz="2400" b="1">
                <a:latin typeface="Arial" panose="020B0604020202020204" pitchFamily="34" charset="0"/>
                <a:ea typeface="宋体" panose="02010600030101010101" pitchFamily="2" charset="-122"/>
              </a:rPr>
              <a:t>Y</a:t>
            </a:r>
            <a:r>
              <a:rPr lang="en-US" altLang="zh-CN" sz="2400" b="1" baseline="-25000">
                <a:latin typeface="Arial" panose="020B0604020202020204" pitchFamily="34" charset="0"/>
                <a:ea typeface="宋体" panose="02010600030101010101" pitchFamily="2" charset="-122"/>
              </a:rPr>
              <a:t>2</a:t>
            </a:r>
          </a:p>
        </p:txBody>
      </p:sp>
      <p:sp>
        <p:nvSpPr>
          <p:cNvPr id="534548" name="直接连接符 534547"/>
          <p:cNvSpPr/>
          <p:nvPr/>
        </p:nvSpPr>
        <p:spPr>
          <a:xfrm>
            <a:off x="4787900" y="6092825"/>
            <a:ext cx="1008063" cy="0"/>
          </a:xfrm>
          <a:prstGeom prst="line">
            <a:avLst/>
          </a:prstGeom>
          <a:ln w="22225" cap="flat" cmpd="sng">
            <a:solidFill>
              <a:srgbClr val="FF99CC"/>
            </a:solidFill>
            <a:prstDash val="solid"/>
            <a:headEnd type="none" w="med" len="med"/>
            <a:tailEnd type="triangle" w="med" len="med"/>
          </a:ln>
        </p:spPr>
      </p:sp>
      <p:sp>
        <p:nvSpPr>
          <p:cNvPr id="534549" name="直接连接符 534548"/>
          <p:cNvSpPr/>
          <p:nvPr/>
        </p:nvSpPr>
        <p:spPr>
          <a:xfrm>
            <a:off x="1835150" y="3933825"/>
            <a:ext cx="0" cy="647700"/>
          </a:xfrm>
          <a:prstGeom prst="line">
            <a:avLst/>
          </a:prstGeom>
          <a:ln w="22225" cap="flat" cmpd="sng">
            <a:solidFill>
              <a:srgbClr val="FF99CC"/>
            </a:solidFill>
            <a:prstDash val="solid"/>
            <a:headEnd type="none" w="med" len="med"/>
            <a:tailEnd type="triangle" w="med" len="med"/>
          </a:ln>
        </p:spPr>
      </p:sp>
      <p:cxnSp>
        <p:nvCxnSpPr>
          <p:cNvPr id="534550" name="肘形连接符 534549"/>
          <p:cNvCxnSpPr/>
          <p:nvPr/>
        </p:nvCxnSpPr>
        <p:spPr>
          <a:xfrm flipV="1">
            <a:off x="3851275" y="6092825"/>
            <a:ext cx="1655763" cy="330200"/>
          </a:xfrm>
          <a:prstGeom prst="bentConnector2">
            <a:avLst/>
          </a:prstGeom>
          <a:ln w="22225" cap="flat" cmpd="sng">
            <a:solidFill>
              <a:srgbClr val="C61425"/>
            </a:solidFill>
            <a:prstDash val="solid"/>
            <a:miter/>
            <a:headEnd type="none" w="med" len="med"/>
            <a:tailEnd type="triangle" w="med" len="med"/>
          </a:ln>
        </p:spPr>
      </p:cxnSp>
      <p:sp>
        <p:nvSpPr>
          <p:cNvPr id="534551" name="文本框 534550"/>
          <p:cNvSpPr txBox="1"/>
          <p:nvPr/>
        </p:nvSpPr>
        <p:spPr>
          <a:xfrm>
            <a:off x="323850" y="3357563"/>
            <a:ext cx="1295400" cy="701675"/>
          </a:xfrm>
          <a:prstGeom prst="rect">
            <a:avLst/>
          </a:prstGeom>
          <a:noFill/>
          <a:ln w="9525">
            <a:noFill/>
          </a:ln>
        </p:spPr>
        <p:txBody>
          <a:bodyPr>
            <a:spAutoFit/>
          </a:bodyPr>
          <a:lstStyle/>
          <a:p>
            <a:pPr lvl="0">
              <a:spcBef>
                <a:spcPct val="50000"/>
              </a:spcBef>
            </a:pP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、物价水平下降</a:t>
            </a:r>
          </a:p>
        </p:txBody>
      </p:sp>
      <p:sp>
        <p:nvSpPr>
          <p:cNvPr id="534552" name="直接连接符 534551"/>
          <p:cNvSpPr/>
          <p:nvPr/>
        </p:nvSpPr>
        <p:spPr>
          <a:xfrm>
            <a:off x="1116013" y="4076700"/>
            <a:ext cx="720725" cy="287338"/>
          </a:xfrm>
          <a:prstGeom prst="line">
            <a:avLst/>
          </a:prstGeom>
          <a:ln w="22225" cap="flat" cmpd="sng">
            <a:solidFill>
              <a:srgbClr val="C61425"/>
            </a:solidFill>
            <a:prstDash val="solid"/>
            <a:headEnd type="none" w="med" len="med"/>
            <a:tailEnd type="triangle" w="med" len="med"/>
          </a:ln>
        </p:spPr>
      </p:sp>
      <p:sp>
        <p:nvSpPr>
          <p:cNvPr id="534553" name="椭圆 534552"/>
          <p:cNvSpPr/>
          <p:nvPr/>
        </p:nvSpPr>
        <p:spPr>
          <a:xfrm>
            <a:off x="4500563" y="38608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34554" name="椭圆 534553"/>
          <p:cNvSpPr/>
          <p:nvPr/>
        </p:nvSpPr>
        <p:spPr>
          <a:xfrm>
            <a:off x="5940425" y="45815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13</a:t>
            </a:fld>
            <a:endParaRPr lang="zh-CN" dirty="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标题 535553"/>
          <p:cNvSpPr>
            <a:spLocks noGrp="1" noRot="1"/>
          </p:cNvSpPr>
          <p:nvPr>
            <p:ph type="title"/>
          </p:nvPr>
        </p:nvSpPr>
        <p:spPr>
          <a:xfrm>
            <a:off x="0" y="0"/>
            <a:ext cx="8229600" cy="1143000"/>
          </a:xfrm>
          <a:ln/>
        </p:spPr>
        <p:txBody>
          <a:bodyPr anchor="ctr"/>
          <a:lstStyle/>
          <a:p>
            <a:r>
              <a:rPr lang="zh-CN" altLang="en-US" sz="3600" b="1" dirty="0">
                <a:solidFill>
                  <a:srgbClr val="CC6600"/>
                </a:solidFill>
              </a:rPr>
              <a:t>三、总需求曲线</a:t>
            </a:r>
          </a:p>
        </p:txBody>
      </p:sp>
      <p:sp>
        <p:nvSpPr>
          <p:cNvPr id="535555" name="文本占位符 535554"/>
          <p:cNvSpPr>
            <a:spLocks noGrp="1" noRot="1"/>
          </p:cNvSpPr>
          <p:nvPr>
            <p:ph type="body" idx="1"/>
          </p:nvPr>
        </p:nvSpPr>
        <p:spPr>
          <a:xfrm>
            <a:off x="323850" y="1125538"/>
            <a:ext cx="8229600" cy="4784725"/>
          </a:xfrm>
          <a:ln/>
        </p:spPr>
        <p:txBody>
          <a:bodyPr/>
          <a:lstStyle/>
          <a:p>
            <a:pPr>
              <a:lnSpc>
                <a:spcPct val="80000"/>
              </a:lnSpc>
            </a:pPr>
            <a:r>
              <a:rPr lang="zh-CN" altLang="en-US" sz="2800" b="1" dirty="0">
                <a:solidFill>
                  <a:srgbClr val="000000"/>
                </a:solidFill>
                <a:latin typeface="宋体" panose="02010600030101010101" pitchFamily="2" charset="-122"/>
              </a:rPr>
              <a:t>（一）总需求曲线向右下方倾斜的原因</a:t>
            </a:r>
          </a:p>
          <a:p>
            <a:pPr>
              <a:lnSpc>
                <a:spcPct val="110000"/>
              </a:lnSpc>
            </a:pPr>
            <a:r>
              <a:rPr lang="en-US" altLang="zh-CN" sz="2400" b="1" dirty="0">
                <a:solidFill>
                  <a:srgbClr val="FF3300"/>
                </a:solidFill>
                <a:latin typeface="楷体" panose="02010609060101010101" pitchFamily="49" charset="-122"/>
                <a:ea typeface="楷体" panose="02010609060101010101" pitchFamily="49" charset="-122"/>
              </a:rPr>
              <a:t>1</a:t>
            </a:r>
            <a:r>
              <a:rPr lang="zh-CN" altLang="en-US" sz="2400" b="1" dirty="0">
                <a:solidFill>
                  <a:srgbClr val="FF3300"/>
                </a:solidFill>
                <a:latin typeface="楷体" panose="02010609060101010101" pitchFamily="49" charset="-122"/>
                <a:ea typeface="楷体" panose="02010609060101010101" pitchFamily="49" charset="-122"/>
              </a:rPr>
              <a:t>、物价水平与消费：财富效应</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物价水平下降使消费者感到更富裕，这将鼓励他们更多地支出。消费支出增加意味着物品与劳务的需求量更大。</a:t>
            </a:r>
          </a:p>
          <a:p>
            <a:pPr>
              <a:lnSpc>
                <a:spcPct val="110000"/>
              </a:lnSpc>
            </a:pPr>
            <a:r>
              <a:rPr lang="en-US" altLang="zh-CN" sz="2400" b="1" dirty="0">
                <a:solidFill>
                  <a:srgbClr val="FF3300"/>
                </a:solidFill>
                <a:latin typeface="楷体" panose="02010609060101010101" pitchFamily="49" charset="-122"/>
                <a:ea typeface="楷体" panose="02010609060101010101" pitchFamily="49" charset="-122"/>
              </a:rPr>
              <a:t>2</a:t>
            </a:r>
            <a:r>
              <a:rPr lang="zh-CN" altLang="en-US" sz="2400" b="1" dirty="0">
                <a:solidFill>
                  <a:srgbClr val="FF3300"/>
                </a:solidFill>
                <a:latin typeface="楷体" panose="02010609060101010101" pitchFamily="49" charset="-122"/>
                <a:ea typeface="楷体" panose="02010609060101010101" pitchFamily="49" charset="-122"/>
              </a:rPr>
              <a:t>、物价水平与投资：利率效应</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较低的物价水平降低了利率，鼓励更多地支出投资物品，从而增加了物品与劳务的需求量。</a:t>
            </a:r>
          </a:p>
          <a:p>
            <a:pPr>
              <a:lnSpc>
                <a:spcPct val="110000"/>
              </a:lnSpc>
            </a:pPr>
            <a:r>
              <a:rPr lang="en-US" altLang="zh-CN" sz="2400" b="1" dirty="0">
                <a:solidFill>
                  <a:srgbClr val="FF3300"/>
                </a:solidFill>
                <a:latin typeface="楷体" panose="02010609060101010101" pitchFamily="49" charset="-122"/>
                <a:ea typeface="楷体" panose="02010609060101010101" pitchFamily="49" charset="-122"/>
              </a:rPr>
              <a:t>3</a:t>
            </a:r>
            <a:r>
              <a:rPr lang="zh-CN" altLang="en-US" sz="2400" b="1" dirty="0">
                <a:solidFill>
                  <a:srgbClr val="FF3300"/>
                </a:solidFill>
                <a:latin typeface="楷体" panose="02010609060101010101" pitchFamily="49" charset="-122"/>
                <a:ea typeface="楷体" panose="02010609060101010101" pitchFamily="49" charset="-122"/>
              </a:rPr>
              <a:t>、物价水平与净出口</a:t>
            </a:r>
            <a:r>
              <a:rPr lang="en-US" altLang="zh-CN" sz="2400" b="1" dirty="0">
                <a:solidFill>
                  <a:srgbClr val="FF3300"/>
                </a:solidFill>
                <a:latin typeface="楷体" panose="02010609060101010101" pitchFamily="49" charset="-122"/>
                <a:ea typeface="楷体" panose="02010609060101010101" pitchFamily="49" charset="-122"/>
              </a:rPr>
              <a:t>:</a:t>
            </a:r>
            <a:r>
              <a:rPr lang="zh-CN" altLang="en-US" sz="2400" b="1" dirty="0">
                <a:solidFill>
                  <a:srgbClr val="FF3300"/>
                </a:solidFill>
                <a:latin typeface="楷体" panose="02010609060101010101" pitchFamily="49" charset="-122"/>
                <a:ea typeface="楷体" panose="02010609060101010101" pitchFamily="49" charset="-122"/>
              </a:rPr>
              <a:t>汇率效应</a:t>
            </a:r>
          </a:p>
          <a:p>
            <a:pPr>
              <a:lnSpc>
                <a:spcPct val="110000"/>
              </a:lnSpc>
            </a:pPr>
            <a:r>
              <a:rPr lang="zh-CN" altLang="en-US" sz="2400" b="1" dirty="0">
                <a:solidFill>
                  <a:srgbClr val="000000"/>
                </a:solidFill>
                <a:latin typeface="楷体" panose="02010609060101010101" pitchFamily="49" charset="-122"/>
                <a:ea typeface="楷体" panose="02010609060101010101" pitchFamily="49" charset="-122"/>
              </a:rPr>
              <a:t>物价水平下降引起利率下降，投资者通过在国外投资寻求更高收益，外汇市场上本国货币供给增加，实际汇率贬值，而这种贬值刺激了本国的净出口，从而增加了物品与劳务的需求量。</a:t>
            </a:r>
          </a:p>
          <a:p>
            <a:pPr>
              <a:lnSpc>
                <a:spcPct val="80000"/>
              </a:lnSpc>
            </a:pPr>
            <a:endParaRPr lang="zh-CN" altLang="en-US" sz="2400" b="1" dirty="0">
              <a:solidFill>
                <a:srgbClr val="000000"/>
              </a:solidFill>
              <a:latin typeface="楷体" panose="02010609060101010101" pitchFamily="49" charset="-122"/>
              <a:ea typeface="楷体" panose="02010609060101010101" pitchFamily="49" charset="-122"/>
            </a:endParaRPr>
          </a:p>
        </p:txBody>
      </p:sp>
      <p:pic>
        <p:nvPicPr>
          <p:cNvPr id="535556" name="图片 535555" descr="BIRD105"/>
          <p:cNvPicPr>
            <a:picLocks noChangeAspect="1"/>
          </p:cNvPicPr>
          <p:nvPr/>
        </p:nvPicPr>
        <p:blipFill>
          <a:blip r:embed="rId2"/>
          <a:stretch>
            <a:fillRect/>
          </a:stretch>
        </p:blipFill>
        <p:spPr>
          <a:xfrm>
            <a:off x="7554913" y="0"/>
            <a:ext cx="1589087" cy="2741613"/>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14</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2" dur="500"/>
                                        <p:tgtEl>
                                          <p:spTgt spid="535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55">
                                            <p:txEl>
                                              <p:pRg st="2" end="2"/>
                                            </p:txEl>
                                          </p:spTgt>
                                        </p:tgtEl>
                                        <p:attrNameLst>
                                          <p:attrName>style.visibility</p:attrName>
                                        </p:attrNameLst>
                                      </p:cBhvr>
                                      <p:to>
                                        <p:strVal val="visible"/>
                                      </p:to>
                                    </p:set>
                                    <p:animEffect transition="in" filter="blinds(horizontal)">
                                      <p:cBhvr>
                                        <p:cTn id="17" dur="500"/>
                                        <p:tgtEl>
                                          <p:spTgt spid="535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5555">
                                            <p:txEl>
                                              <p:pRg st="3" end="3"/>
                                            </p:txEl>
                                          </p:spTgt>
                                        </p:tgtEl>
                                        <p:attrNameLst>
                                          <p:attrName>style.visibility</p:attrName>
                                        </p:attrNameLst>
                                      </p:cBhvr>
                                      <p:to>
                                        <p:strVal val="visible"/>
                                      </p:to>
                                    </p:set>
                                    <p:animEffect transition="in" filter="blinds(horizontal)">
                                      <p:cBhvr>
                                        <p:cTn id="22" dur="500"/>
                                        <p:tgtEl>
                                          <p:spTgt spid="535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27" dur="500"/>
                                        <p:tgtEl>
                                          <p:spTgt spid="535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5555">
                                            <p:txEl>
                                              <p:pRg st="5" end="5"/>
                                            </p:txEl>
                                          </p:spTgt>
                                        </p:tgtEl>
                                        <p:attrNameLst>
                                          <p:attrName>style.visibility</p:attrName>
                                        </p:attrNameLst>
                                      </p:cBhvr>
                                      <p:to>
                                        <p:strVal val="visible"/>
                                      </p:to>
                                    </p:set>
                                    <p:animEffect transition="in" filter="blinds(horizontal)">
                                      <p:cBhvr>
                                        <p:cTn id="32" dur="500"/>
                                        <p:tgtEl>
                                          <p:spTgt spid="535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5555">
                                            <p:txEl>
                                              <p:pRg st="6" end="6"/>
                                            </p:txEl>
                                          </p:spTgt>
                                        </p:tgtEl>
                                        <p:attrNameLst>
                                          <p:attrName>style.visibility</p:attrName>
                                        </p:attrNameLst>
                                      </p:cBhvr>
                                      <p:to>
                                        <p:strVal val="visible"/>
                                      </p:to>
                                    </p:set>
                                    <p:animEffect transition="in" filter="blinds(horizontal)">
                                      <p:cBhvr>
                                        <p:cTn id="37" dur="500"/>
                                        <p:tgtEl>
                                          <p:spTgt spid="535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标题 536577"/>
          <p:cNvSpPr>
            <a:spLocks noGrp="1" noRot="1"/>
          </p:cNvSpPr>
          <p:nvPr>
            <p:ph type="title"/>
          </p:nvPr>
        </p:nvSpPr>
        <p:spPr>
          <a:xfrm>
            <a:off x="-541337" y="188913"/>
            <a:ext cx="8229600" cy="1143000"/>
          </a:xfrm>
          <a:ln/>
        </p:spPr>
        <p:txBody>
          <a:bodyPr anchor="ctr"/>
          <a:lstStyle/>
          <a:p>
            <a:r>
              <a:rPr lang="zh-CN" altLang="en-US" sz="3200" b="1" dirty="0">
                <a:solidFill>
                  <a:srgbClr val="000000"/>
                </a:solidFill>
              </a:rPr>
              <a:t>（二）总需求曲线移动的原因</a:t>
            </a:r>
          </a:p>
        </p:txBody>
      </p:sp>
      <p:sp>
        <p:nvSpPr>
          <p:cNvPr id="536579" name="文本占位符 536578"/>
          <p:cNvSpPr>
            <a:spLocks noGrp="1" noRot="1"/>
          </p:cNvSpPr>
          <p:nvPr>
            <p:ph type="body" idx="1"/>
          </p:nvPr>
        </p:nvSpPr>
        <p:spPr>
          <a:xfrm>
            <a:off x="457200" y="1341438"/>
            <a:ext cx="8229600" cy="5327650"/>
          </a:xfrm>
          <a:ln/>
        </p:spPr>
        <p:txBody>
          <a:bodyPr/>
          <a:lstStyle/>
          <a:p>
            <a:pPr>
              <a:lnSpc>
                <a:spcPct val="90000"/>
              </a:lnSpc>
            </a:pPr>
            <a:r>
              <a:rPr lang="zh-CN" altLang="en-US" sz="2800" b="1" dirty="0">
                <a:solidFill>
                  <a:srgbClr val="FF3300"/>
                </a:solidFill>
                <a:ea typeface="楷体" panose="02010609060101010101" pitchFamily="49" charset="-122"/>
              </a:rPr>
              <a:t>消费引起移动：</a:t>
            </a:r>
            <a:r>
              <a:rPr lang="zh-CN" altLang="en-US" sz="2800" b="1" dirty="0">
                <a:solidFill>
                  <a:srgbClr val="000000"/>
                </a:solidFill>
                <a:ea typeface="楷体" panose="02010609060101010101" pitchFamily="49" charset="-122"/>
              </a:rPr>
              <a:t>在一个既定的物价水平时，使消费者支出更多的事件（减税、股市高涨），使总需求向右移动；使消费者减少现期消费的事件（增税等），使总需求曲线向左移动。</a:t>
            </a:r>
          </a:p>
          <a:p>
            <a:pPr>
              <a:lnSpc>
                <a:spcPct val="90000"/>
              </a:lnSpc>
            </a:pPr>
            <a:r>
              <a:rPr lang="zh-CN" altLang="en-US" sz="2800" b="1" dirty="0">
                <a:solidFill>
                  <a:srgbClr val="FF3300"/>
                </a:solidFill>
                <a:ea typeface="楷体" panose="02010609060101010101" pitchFamily="49" charset="-122"/>
              </a:rPr>
              <a:t>投资引起移动：</a:t>
            </a:r>
            <a:r>
              <a:rPr lang="zh-CN" altLang="en-US" sz="2800" b="1" dirty="0">
                <a:solidFill>
                  <a:srgbClr val="000000"/>
                </a:solidFill>
                <a:ea typeface="楷体" panose="02010609060101010101" pitchFamily="49" charset="-122"/>
              </a:rPr>
              <a:t>在一个既定的物价水平时，使企业投资更多的事件（对未来的乐观，货币供给引起的利率下降、税收优惠等）都使总需求向右移动；否则向左移动。</a:t>
            </a:r>
          </a:p>
          <a:p>
            <a:pPr>
              <a:lnSpc>
                <a:spcPct val="90000"/>
              </a:lnSpc>
            </a:pPr>
            <a:r>
              <a:rPr lang="zh-CN" altLang="en-US" sz="2800" b="1" dirty="0">
                <a:solidFill>
                  <a:srgbClr val="FF3300"/>
                </a:solidFill>
                <a:ea typeface="楷体" panose="02010609060101010101" pitchFamily="49" charset="-122"/>
              </a:rPr>
              <a:t>政府购买引起移动：</a:t>
            </a:r>
            <a:r>
              <a:rPr lang="zh-CN" altLang="en-US" sz="2800" b="1" dirty="0">
                <a:solidFill>
                  <a:srgbClr val="000000"/>
                </a:solidFill>
                <a:ea typeface="楷体" panose="02010609060101010101" pitchFamily="49" charset="-122"/>
              </a:rPr>
              <a:t>是决策者移动总需求曲线最直接方法，如公共设施增加、减少武器购买等。</a:t>
            </a:r>
          </a:p>
          <a:p>
            <a:pPr>
              <a:lnSpc>
                <a:spcPct val="90000"/>
              </a:lnSpc>
            </a:pPr>
            <a:r>
              <a:rPr lang="zh-CN" altLang="en-US" sz="2800" b="1" dirty="0">
                <a:solidFill>
                  <a:srgbClr val="FF3300"/>
                </a:solidFill>
                <a:ea typeface="楷体" panose="02010609060101010101" pitchFamily="49" charset="-122"/>
              </a:rPr>
              <a:t>净出口引起移动：</a:t>
            </a:r>
            <a:r>
              <a:rPr lang="zh-CN" altLang="en-US" sz="2800" b="1" dirty="0">
                <a:solidFill>
                  <a:srgbClr val="000000"/>
                </a:solidFill>
                <a:ea typeface="楷体" panose="02010609060101010101" pitchFamily="49" charset="-122"/>
              </a:rPr>
              <a:t>增加净出口支出的事件（国外经济高涨、汇率贬值）都使总需求向右移动。</a:t>
            </a:r>
          </a:p>
          <a:p>
            <a:pPr lvl="1">
              <a:lnSpc>
                <a:spcPct val="90000"/>
              </a:lnSpc>
            </a:pPr>
            <a:endParaRPr lang="zh-CN" altLang="en-US" sz="2400" b="1" dirty="0">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linds(horizontal)">
                                      <p:cBhvr>
                                        <p:cTn id="7" dur="500"/>
                                        <p:tgtEl>
                                          <p:spTgt spid="536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blinds(horizontal)">
                                      <p:cBhvr>
                                        <p:cTn id="12" dur="500"/>
                                        <p:tgtEl>
                                          <p:spTgt spid="536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6579">
                                            <p:txEl>
                                              <p:pRg st="2" end="2"/>
                                            </p:txEl>
                                          </p:spTgt>
                                        </p:tgtEl>
                                        <p:attrNameLst>
                                          <p:attrName>style.visibility</p:attrName>
                                        </p:attrNameLst>
                                      </p:cBhvr>
                                      <p:to>
                                        <p:strVal val="visible"/>
                                      </p:to>
                                    </p:set>
                                    <p:animEffect transition="in" filter="blinds(horizontal)">
                                      <p:cBhvr>
                                        <p:cTn id="17" dur="500"/>
                                        <p:tgtEl>
                                          <p:spTgt spid="536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6579">
                                            <p:txEl>
                                              <p:pRg st="3" end="3"/>
                                            </p:txEl>
                                          </p:spTgt>
                                        </p:tgtEl>
                                        <p:attrNameLst>
                                          <p:attrName>style.visibility</p:attrName>
                                        </p:attrNameLst>
                                      </p:cBhvr>
                                      <p:to>
                                        <p:strVal val="visible"/>
                                      </p:to>
                                    </p:set>
                                    <p:animEffect transition="in" filter="blinds(horizontal)">
                                      <p:cBhvr>
                                        <p:cTn id="22" dur="500"/>
                                        <p:tgtEl>
                                          <p:spTgt spid="536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标题 537601"/>
          <p:cNvSpPr>
            <a:spLocks noGrp="1" noRot="1"/>
          </p:cNvSpPr>
          <p:nvPr>
            <p:ph type="title"/>
          </p:nvPr>
        </p:nvSpPr>
        <p:spPr>
          <a:ln/>
        </p:spPr>
        <p:txBody>
          <a:bodyPr anchor="ctr"/>
          <a:lstStyle/>
          <a:p>
            <a:endParaRPr dirty="0"/>
          </a:p>
        </p:txBody>
      </p:sp>
      <p:sp>
        <p:nvSpPr>
          <p:cNvPr id="537603" name="文本占位符 537602"/>
          <p:cNvSpPr>
            <a:spLocks noGrp="1" noRot="1"/>
          </p:cNvSpPr>
          <p:nvPr>
            <p:ph type="body" idx="1"/>
          </p:nvPr>
        </p:nvSpPr>
        <p:spPr>
          <a:ln/>
        </p:spPr>
        <p:txBody>
          <a:bodyPr/>
          <a:lstStyle/>
          <a:p>
            <a:endParaRPr dirty="0"/>
          </a:p>
        </p:txBody>
      </p:sp>
      <p:pic>
        <p:nvPicPr>
          <p:cNvPr id="537604" name="图片 537603" descr="23191216238476973"/>
          <p:cNvPicPr>
            <a:picLocks noChangeAspect="1"/>
          </p:cNvPicPr>
          <p:nvPr/>
        </p:nvPicPr>
        <p:blipFill>
          <a:blip r:embed="rId2"/>
          <a:stretch>
            <a:fillRect/>
          </a:stretch>
        </p:blipFill>
        <p:spPr>
          <a:xfrm>
            <a:off x="1116013" y="765175"/>
            <a:ext cx="6551612" cy="4906963"/>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16</a:t>
            </a:fld>
            <a:endParaRPr lang="zh-CN" dirty="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标题 538625"/>
          <p:cNvSpPr>
            <a:spLocks noGrp="1" noRot="1"/>
          </p:cNvSpPr>
          <p:nvPr>
            <p:ph type="title"/>
          </p:nvPr>
        </p:nvSpPr>
        <p:spPr>
          <a:xfrm>
            <a:off x="323850" y="620713"/>
            <a:ext cx="8229600" cy="1143000"/>
          </a:xfrm>
          <a:ln/>
        </p:spPr>
        <p:txBody>
          <a:bodyPr anchor="ctr"/>
          <a:lstStyle/>
          <a:p>
            <a:r>
              <a:rPr lang="zh-CN" altLang="en-US" sz="4000" b="1" dirty="0">
                <a:solidFill>
                  <a:srgbClr val="CC6600"/>
                </a:solidFill>
              </a:rPr>
              <a:t>四、总供给曲线</a:t>
            </a:r>
            <a:br>
              <a:rPr lang="zh-CN" altLang="en-US" sz="4000" b="1" dirty="0">
                <a:solidFill>
                  <a:srgbClr val="CC6600"/>
                </a:solidFill>
              </a:rPr>
            </a:br>
            <a:endParaRPr lang="zh-CN" altLang="en-US" sz="4000" b="1" dirty="0">
              <a:solidFill>
                <a:srgbClr val="CC6600"/>
              </a:solidFill>
            </a:endParaRPr>
          </a:p>
        </p:txBody>
      </p:sp>
      <p:sp>
        <p:nvSpPr>
          <p:cNvPr id="538627" name="文本占位符 538626"/>
          <p:cNvSpPr>
            <a:spLocks noGrp="1" noRot="1"/>
          </p:cNvSpPr>
          <p:nvPr>
            <p:ph type="body" idx="1"/>
          </p:nvPr>
        </p:nvSpPr>
        <p:spPr>
          <a:xfrm>
            <a:off x="323850" y="1557338"/>
            <a:ext cx="8385175" cy="3944937"/>
          </a:xfrm>
          <a:ln/>
        </p:spPr>
        <p:txBody>
          <a:bodyPr/>
          <a:lstStyle/>
          <a:p>
            <a:pPr>
              <a:lnSpc>
                <a:spcPct val="110000"/>
              </a:lnSpc>
            </a:pPr>
            <a:r>
              <a:rPr lang="zh-CN" altLang="en-US" sz="2400" b="1" dirty="0">
                <a:solidFill>
                  <a:srgbClr val="000000"/>
                </a:solidFill>
                <a:ea typeface="楷体" panose="02010609060101010101" pitchFamily="49" charset="-122"/>
              </a:rPr>
              <a:t>长期中的总供给曲线是条垂线，短期中则向右上方倾斜，表明长期中价格的变动不影响实际产出，短期中价格的变动对产出会有影响。</a:t>
            </a:r>
          </a:p>
          <a:p>
            <a:pPr>
              <a:lnSpc>
                <a:spcPct val="110000"/>
              </a:lnSpc>
            </a:pPr>
            <a:r>
              <a:rPr lang="zh-CN" altLang="en-US" sz="2400" b="1" dirty="0">
                <a:solidFill>
                  <a:srgbClr val="000000"/>
                </a:solidFill>
                <a:ea typeface="楷体" panose="02010609060101010101" pitchFamily="49" charset="-122"/>
              </a:rPr>
              <a:t>按照古典经济学的观点，长期中的产出是由资本、劳动、自然资源的供给及生产技术水平决定的。价格水平不影响这些变量，所以价格的上升不会带动产量的增长。</a:t>
            </a:r>
          </a:p>
          <a:p>
            <a:pPr>
              <a:lnSpc>
                <a:spcPct val="110000"/>
              </a:lnSpc>
            </a:pPr>
            <a:r>
              <a:rPr lang="zh-CN" altLang="en-US" sz="2400" b="1" dirty="0">
                <a:solidFill>
                  <a:srgbClr val="FF3300"/>
                </a:solidFill>
                <a:ea typeface="楷体" panose="02010609060101010101" pitchFamily="49" charset="-122"/>
              </a:rPr>
              <a:t>自然产量率：</a:t>
            </a:r>
            <a:r>
              <a:rPr lang="zh-CN" altLang="en-US" sz="2400" b="1" dirty="0">
                <a:solidFill>
                  <a:srgbClr val="000000"/>
                </a:solidFill>
                <a:ea typeface="楷体" panose="02010609060101010101" pitchFamily="49" charset="-122"/>
              </a:rPr>
              <a:t>是指一个经济在长期中当失业率为其正常率时达到的物品和劳务的生产，它是经济在长期中所趋向的生产水平。有时也称为潜在产量或充分就业产量。</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17</a:t>
            </a:fld>
            <a:endParaRPr lang="zh-CN" dirty="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noRot="1"/>
          </p:cNvSpPr>
          <p:nvPr>
            <p:ph type="title"/>
          </p:nvPr>
        </p:nvSpPr>
        <p:spPr>
          <a:ln/>
        </p:spPr>
        <p:txBody>
          <a:bodyPr anchor="ctr"/>
          <a:lstStyle/>
          <a:p>
            <a:r>
              <a:rPr lang="zh-CN" altLang="en-US" sz="3200" b="1" dirty="0">
                <a:solidFill>
                  <a:srgbClr val="FF3300"/>
                </a:solidFill>
              </a:rPr>
              <a:t>长期总供给曲线</a:t>
            </a:r>
          </a:p>
        </p:txBody>
      </p:sp>
      <p:sp>
        <p:nvSpPr>
          <p:cNvPr id="539651" name="直接连接符 539650"/>
          <p:cNvSpPr/>
          <p:nvPr/>
        </p:nvSpPr>
        <p:spPr>
          <a:xfrm>
            <a:off x="2843213" y="1989138"/>
            <a:ext cx="0" cy="3455987"/>
          </a:xfrm>
          <a:prstGeom prst="line">
            <a:avLst/>
          </a:prstGeom>
          <a:ln w="34925" cap="flat" cmpd="sng">
            <a:solidFill>
              <a:schemeClr val="tx1"/>
            </a:solidFill>
            <a:prstDash val="solid"/>
            <a:headEnd type="none" w="med" len="med"/>
            <a:tailEnd type="none" w="med" len="med"/>
          </a:ln>
        </p:spPr>
      </p:sp>
      <p:sp>
        <p:nvSpPr>
          <p:cNvPr id="539652" name="直接连接符 539651"/>
          <p:cNvSpPr/>
          <p:nvPr/>
        </p:nvSpPr>
        <p:spPr>
          <a:xfrm>
            <a:off x="2843213" y="5445125"/>
            <a:ext cx="3960812" cy="0"/>
          </a:xfrm>
          <a:prstGeom prst="line">
            <a:avLst/>
          </a:prstGeom>
          <a:ln w="34925" cap="flat" cmpd="sng">
            <a:solidFill>
              <a:schemeClr val="tx1"/>
            </a:solidFill>
            <a:prstDash val="solid"/>
            <a:headEnd type="none" w="med" len="med"/>
            <a:tailEnd type="none" w="med" len="med"/>
          </a:ln>
        </p:spPr>
      </p:sp>
      <p:sp>
        <p:nvSpPr>
          <p:cNvPr id="539653" name="直接连接符 539652"/>
          <p:cNvSpPr/>
          <p:nvPr/>
        </p:nvSpPr>
        <p:spPr>
          <a:xfrm>
            <a:off x="4932363" y="2565400"/>
            <a:ext cx="0" cy="2879725"/>
          </a:xfrm>
          <a:prstGeom prst="line">
            <a:avLst/>
          </a:prstGeom>
          <a:ln w="44450" cap="flat" cmpd="sng">
            <a:solidFill>
              <a:srgbClr val="FF9900"/>
            </a:solidFill>
            <a:prstDash val="solid"/>
            <a:headEnd type="none" w="med" len="med"/>
            <a:tailEnd type="none" w="med" len="med"/>
          </a:ln>
        </p:spPr>
      </p:sp>
      <p:sp>
        <p:nvSpPr>
          <p:cNvPr id="539654" name="直接连接符 539653"/>
          <p:cNvSpPr/>
          <p:nvPr/>
        </p:nvSpPr>
        <p:spPr>
          <a:xfrm>
            <a:off x="2843213" y="3068638"/>
            <a:ext cx="2089150" cy="0"/>
          </a:xfrm>
          <a:prstGeom prst="line">
            <a:avLst/>
          </a:prstGeom>
          <a:ln w="22225" cap="flat" cmpd="sng">
            <a:solidFill>
              <a:srgbClr val="FF0000"/>
            </a:solidFill>
            <a:prstDash val="sysDot"/>
            <a:headEnd type="none" w="med" len="med"/>
            <a:tailEnd type="none" w="med" len="med"/>
          </a:ln>
        </p:spPr>
      </p:sp>
      <p:sp>
        <p:nvSpPr>
          <p:cNvPr id="539655" name="直接连接符 539654"/>
          <p:cNvSpPr/>
          <p:nvPr/>
        </p:nvSpPr>
        <p:spPr>
          <a:xfrm>
            <a:off x="2843213" y="4221163"/>
            <a:ext cx="2089150" cy="0"/>
          </a:xfrm>
          <a:prstGeom prst="line">
            <a:avLst/>
          </a:prstGeom>
          <a:ln w="22225" cap="flat" cmpd="sng">
            <a:solidFill>
              <a:srgbClr val="FF0000"/>
            </a:solidFill>
            <a:prstDash val="sysDot"/>
            <a:headEnd type="none" w="med" len="med"/>
            <a:tailEnd type="none" w="med" len="med"/>
          </a:ln>
        </p:spPr>
      </p:sp>
      <p:sp>
        <p:nvSpPr>
          <p:cNvPr id="539656" name="文本框 539655"/>
          <p:cNvSpPr txBox="1"/>
          <p:nvPr/>
        </p:nvSpPr>
        <p:spPr>
          <a:xfrm>
            <a:off x="2484438" y="5373688"/>
            <a:ext cx="431800" cy="366712"/>
          </a:xfrm>
          <a:prstGeom prst="rect">
            <a:avLst/>
          </a:prstGeom>
          <a:noFill/>
          <a:ln w="9525">
            <a:noFill/>
          </a:ln>
        </p:spPr>
        <p:txBody>
          <a:bodyPr>
            <a:spAutoFit/>
          </a:bodyPr>
          <a:lstStyle/>
          <a:p>
            <a:pPr lvl="0">
              <a:spcBef>
                <a:spcPct val="50000"/>
              </a:spcBef>
            </a:pPr>
            <a:r>
              <a:rPr lang="en-US" altLang="zh-CN" sz="1800">
                <a:latin typeface="Arial" panose="020B0604020202020204" pitchFamily="34" charset="0"/>
                <a:ea typeface="宋体" panose="02010600030101010101" pitchFamily="2" charset="-122"/>
              </a:rPr>
              <a:t>0</a:t>
            </a:r>
          </a:p>
        </p:txBody>
      </p:sp>
      <p:sp>
        <p:nvSpPr>
          <p:cNvPr id="539657" name="文本框 539656"/>
          <p:cNvSpPr txBox="1"/>
          <p:nvPr/>
        </p:nvSpPr>
        <p:spPr>
          <a:xfrm>
            <a:off x="4284663" y="5516563"/>
            <a:ext cx="1295400" cy="3968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自然产量</a:t>
            </a:r>
          </a:p>
        </p:txBody>
      </p:sp>
      <p:sp>
        <p:nvSpPr>
          <p:cNvPr id="539658" name="文本框 539657"/>
          <p:cNvSpPr txBox="1"/>
          <p:nvPr/>
        </p:nvSpPr>
        <p:spPr>
          <a:xfrm>
            <a:off x="6443663" y="5516563"/>
            <a:ext cx="1295400" cy="3968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产量</a:t>
            </a:r>
          </a:p>
        </p:txBody>
      </p:sp>
      <p:sp>
        <p:nvSpPr>
          <p:cNvPr id="539659" name="椭圆 539658"/>
          <p:cNvSpPr/>
          <p:nvPr/>
        </p:nvSpPr>
        <p:spPr>
          <a:xfrm>
            <a:off x="4859338" y="2997200"/>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39660" name="椭圆 539659"/>
          <p:cNvSpPr/>
          <p:nvPr/>
        </p:nvSpPr>
        <p:spPr>
          <a:xfrm>
            <a:off x="4859338" y="4149725"/>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39661" name="文本框 539660"/>
          <p:cNvSpPr txBox="1"/>
          <p:nvPr/>
        </p:nvSpPr>
        <p:spPr>
          <a:xfrm>
            <a:off x="5076825" y="2349500"/>
            <a:ext cx="1582738" cy="3968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长期总供给</a:t>
            </a:r>
          </a:p>
        </p:txBody>
      </p:sp>
      <p:sp>
        <p:nvSpPr>
          <p:cNvPr id="539662" name="文本框 539661"/>
          <p:cNvSpPr txBox="1"/>
          <p:nvPr/>
        </p:nvSpPr>
        <p:spPr>
          <a:xfrm>
            <a:off x="1979613" y="1700213"/>
            <a:ext cx="792162" cy="701675"/>
          </a:xfrm>
          <a:prstGeom prst="rect">
            <a:avLst/>
          </a:prstGeom>
          <a:noFill/>
          <a:ln w="9525">
            <a:noFill/>
          </a:ln>
        </p:spPr>
        <p:txBody>
          <a:bodyPr>
            <a:spAutoFit/>
          </a:bodyPr>
          <a:lstStyle/>
          <a:p>
            <a:pPr lvl="0">
              <a:spcBef>
                <a:spcPct val="50000"/>
              </a:spcBef>
            </a:pPr>
            <a:r>
              <a:rPr lang="zh-CN" altLang="en-US" sz="2000" b="1" dirty="0">
                <a:latin typeface="Arial" panose="020B0604020202020204" pitchFamily="34" charset="0"/>
                <a:ea typeface="宋体" panose="02010600030101010101" pitchFamily="2" charset="-122"/>
              </a:rPr>
              <a:t>物价水平</a:t>
            </a:r>
          </a:p>
        </p:txBody>
      </p:sp>
      <p:sp>
        <p:nvSpPr>
          <p:cNvPr id="539663" name="矩形 539662"/>
          <p:cNvSpPr/>
          <p:nvPr/>
        </p:nvSpPr>
        <p:spPr>
          <a:xfrm>
            <a:off x="2339975" y="2781300"/>
            <a:ext cx="500063" cy="457200"/>
          </a:xfrm>
          <a:prstGeom prst="rect">
            <a:avLst/>
          </a:prstGeom>
          <a:noFill/>
          <a:ln w="9525">
            <a:noFill/>
          </a:ln>
        </p:spPr>
        <p:txBody>
          <a:bodyPr wrap="none" anchor="t">
            <a:spAutoFit/>
          </a:bodyPr>
          <a:lstStyle/>
          <a:p>
            <a:pPr lvl="0"/>
            <a:r>
              <a:rPr lang="en-US" altLang="zh-CN" sz="2400" b="1">
                <a:latin typeface="Arial" panose="020B0604020202020204" pitchFamily="34" charset="0"/>
                <a:ea typeface="宋体" panose="02010600030101010101" pitchFamily="2" charset="-122"/>
              </a:rPr>
              <a:t>P</a:t>
            </a:r>
            <a:r>
              <a:rPr lang="en-US" altLang="zh-CN" sz="2400" b="1" baseline="-25000">
                <a:latin typeface="Arial" panose="020B0604020202020204" pitchFamily="34" charset="0"/>
                <a:ea typeface="宋体" panose="02010600030101010101" pitchFamily="2" charset="-122"/>
              </a:rPr>
              <a:t>1</a:t>
            </a:r>
          </a:p>
        </p:txBody>
      </p:sp>
      <p:sp>
        <p:nvSpPr>
          <p:cNvPr id="539664" name="矩形 539663"/>
          <p:cNvSpPr/>
          <p:nvPr/>
        </p:nvSpPr>
        <p:spPr>
          <a:xfrm>
            <a:off x="2268538" y="3933825"/>
            <a:ext cx="500062" cy="457200"/>
          </a:xfrm>
          <a:prstGeom prst="rect">
            <a:avLst/>
          </a:prstGeom>
          <a:noFill/>
          <a:ln w="9525">
            <a:noFill/>
          </a:ln>
        </p:spPr>
        <p:txBody>
          <a:bodyPr wrap="none" anchor="t">
            <a:spAutoFit/>
          </a:bodyPr>
          <a:lstStyle/>
          <a:p>
            <a:pPr lvl="0"/>
            <a:r>
              <a:rPr lang="en-US" altLang="zh-CN" sz="2400" b="1">
                <a:latin typeface="Arial" panose="020B0604020202020204" pitchFamily="34" charset="0"/>
                <a:ea typeface="宋体" panose="02010600030101010101" pitchFamily="2" charset="-122"/>
              </a:rPr>
              <a:t>P</a:t>
            </a:r>
            <a:r>
              <a:rPr lang="en-US" altLang="zh-CN" sz="2400" b="1" baseline="-25000">
                <a:latin typeface="Arial" panose="020B0604020202020204" pitchFamily="34" charset="0"/>
                <a:ea typeface="宋体" panose="02010600030101010101" pitchFamily="2" charset="-122"/>
              </a:rPr>
              <a:t>2</a:t>
            </a:r>
          </a:p>
        </p:txBody>
      </p:sp>
      <p:sp>
        <p:nvSpPr>
          <p:cNvPr id="539665" name="直接连接符 539664"/>
          <p:cNvSpPr/>
          <p:nvPr/>
        </p:nvSpPr>
        <p:spPr>
          <a:xfrm>
            <a:off x="2484438" y="3141663"/>
            <a:ext cx="0" cy="863600"/>
          </a:xfrm>
          <a:prstGeom prst="line">
            <a:avLst/>
          </a:prstGeom>
          <a:ln w="22225" cap="flat" cmpd="sng">
            <a:solidFill>
              <a:srgbClr val="FF99CC"/>
            </a:solidFill>
            <a:prstDash val="solid"/>
            <a:headEnd type="none" w="med" len="med"/>
            <a:tailEnd type="triangle" w="med" len="med"/>
          </a:ln>
        </p:spPr>
      </p:sp>
      <p:sp>
        <p:nvSpPr>
          <p:cNvPr id="539666" name="文本框 539665"/>
          <p:cNvSpPr txBox="1"/>
          <p:nvPr/>
        </p:nvSpPr>
        <p:spPr>
          <a:xfrm>
            <a:off x="827088" y="4437063"/>
            <a:ext cx="1584325" cy="701675"/>
          </a:xfrm>
          <a:prstGeom prst="rect">
            <a:avLst/>
          </a:prstGeom>
          <a:noFill/>
          <a:ln w="9525">
            <a:noFill/>
          </a:ln>
        </p:spPr>
        <p:txBody>
          <a:bodyPr>
            <a:spAutoFit/>
          </a:bodyPr>
          <a:lstStyle/>
          <a:p>
            <a:pPr lvl="0">
              <a:spcBef>
                <a:spcPct val="50000"/>
              </a:spcBef>
            </a:pP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、物价水平变动</a:t>
            </a:r>
            <a:r>
              <a:rPr lang="en-US" altLang="zh-CN" sz="2000" b="1">
                <a:latin typeface="Arial" panose="020B0604020202020204" pitchFamily="34" charset="0"/>
                <a:ea typeface="宋体" panose="02010600030101010101" pitchFamily="2" charset="-122"/>
              </a:rPr>
              <a:t>……</a:t>
            </a:r>
          </a:p>
        </p:txBody>
      </p:sp>
      <p:sp>
        <p:nvSpPr>
          <p:cNvPr id="539667" name="文本框 539666"/>
          <p:cNvSpPr txBox="1"/>
          <p:nvPr/>
        </p:nvSpPr>
        <p:spPr>
          <a:xfrm>
            <a:off x="5148263" y="4365625"/>
            <a:ext cx="3168650" cy="701675"/>
          </a:xfrm>
          <a:prstGeom prst="rect">
            <a:avLst/>
          </a:prstGeom>
          <a:noFill/>
          <a:ln w="9525">
            <a:noFill/>
          </a:ln>
        </p:spPr>
        <p:txBody>
          <a:bodyPr>
            <a:spAutoFit/>
          </a:bodyPr>
          <a:lstStyle/>
          <a:p>
            <a:pPr lvl="0">
              <a:spcBef>
                <a:spcPct val="50000"/>
              </a:spcBef>
            </a:pP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并不影响长期中物品与劳务的供给量</a:t>
            </a:r>
          </a:p>
        </p:txBody>
      </p:sp>
      <p:sp>
        <p:nvSpPr>
          <p:cNvPr id="539668" name="直接连接符 539667"/>
          <p:cNvSpPr/>
          <p:nvPr/>
        </p:nvSpPr>
        <p:spPr>
          <a:xfrm flipV="1">
            <a:off x="5003800" y="5013325"/>
            <a:ext cx="1008063" cy="431800"/>
          </a:xfrm>
          <a:prstGeom prst="line">
            <a:avLst/>
          </a:prstGeom>
          <a:ln w="9525" cap="flat" cmpd="sng">
            <a:solidFill>
              <a:schemeClr val="tx1"/>
            </a:solidFill>
            <a:prstDash val="solid"/>
            <a:headEnd type="none" w="med" len="med"/>
            <a:tailEnd type="none" w="med" len="med"/>
          </a:ln>
        </p:spPr>
      </p:sp>
      <p:sp>
        <p:nvSpPr>
          <p:cNvPr id="539669" name="直接连接符 539668"/>
          <p:cNvSpPr/>
          <p:nvPr/>
        </p:nvSpPr>
        <p:spPr>
          <a:xfrm flipH="1">
            <a:off x="1116013" y="3644900"/>
            <a:ext cx="1368425" cy="863600"/>
          </a:xfrm>
          <a:prstGeom prst="line">
            <a:avLst/>
          </a:prstGeom>
          <a:ln w="9525" cap="flat" cmpd="sng">
            <a:solidFill>
              <a:schemeClr val="tx1"/>
            </a:solidFill>
            <a:prstDash val="solid"/>
            <a:headEnd type="none" w="med" len="med"/>
            <a:tailEnd type="none" w="med" len="med"/>
          </a:ln>
        </p:spPr>
      </p:sp>
      <p:sp>
        <p:nvSpPr>
          <p:cNvPr id="2" name="灯片编号占位符 1"/>
          <p:cNvSpPr>
            <a:spLocks noGrp="1"/>
          </p:cNvSpPr>
          <p:nvPr>
            <p:ph type="sldNum" sz="quarter" idx="12"/>
          </p:nvPr>
        </p:nvSpPr>
        <p:spPr/>
        <p:txBody>
          <a:bodyPr/>
          <a:lstStyle/>
          <a:p>
            <a:pPr lvl="0"/>
            <a:fld id="{9A0DB2DC-4C9A-4742-B13C-FB6460FD3503}" type="slidenum">
              <a:rPr lang="en-US" altLang="zh-CN" dirty="0"/>
              <a:t>18</a:t>
            </a:fld>
            <a:endParaRPr lang="zh-CN" dirty="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标题 541697"/>
          <p:cNvSpPr>
            <a:spLocks noGrp="1" noRot="1"/>
          </p:cNvSpPr>
          <p:nvPr>
            <p:ph type="title"/>
          </p:nvPr>
        </p:nvSpPr>
        <p:spPr>
          <a:ln/>
        </p:spPr>
        <p:txBody>
          <a:bodyPr anchor="ctr"/>
          <a:lstStyle/>
          <a:p>
            <a:endParaRPr dirty="0"/>
          </a:p>
        </p:txBody>
      </p:sp>
      <p:sp>
        <p:nvSpPr>
          <p:cNvPr id="541699" name="文本占位符 541698"/>
          <p:cNvSpPr>
            <a:spLocks noGrp="1" noRot="1"/>
          </p:cNvSpPr>
          <p:nvPr>
            <p:ph type="body" idx="1"/>
          </p:nvPr>
        </p:nvSpPr>
        <p:spPr>
          <a:xfrm>
            <a:off x="457200" y="836613"/>
            <a:ext cx="8229600" cy="5289550"/>
          </a:xfrm>
          <a:ln/>
        </p:spPr>
        <p:txBody>
          <a:bodyPr/>
          <a:lstStyle/>
          <a:p>
            <a:pPr>
              <a:lnSpc>
                <a:spcPct val="90000"/>
              </a:lnSpc>
            </a:pPr>
            <a:r>
              <a:rPr lang="zh-CN" altLang="en-US" sz="3600" b="1" dirty="0">
                <a:solidFill>
                  <a:srgbClr val="000000"/>
                </a:solidFill>
              </a:rPr>
              <a:t>为什么长期总供给曲线会移动？</a:t>
            </a:r>
          </a:p>
          <a:p>
            <a:pPr>
              <a:lnSpc>
                <a:spcPct val="90000"/>
              </a:lnSpc>
            </a:pPr>
            <a:endParaRPr lang="zh-CN" altLang="en-US" b="1" dirty="0"/>
          </a:p>
          <a:p>
            <a:pPr>
              <a:lnSpc>
                <a:spcPct val="90000"/>
              </a:lnSpc>
            </a:pPr>
            <a:r>
              <a:rPr lang="zh-CN" altLang="en-US" b="1" u="sng" dirty="0">
                <a:solidFill>
                  <a:srgbClr val="CC3300"/>
                </a:solidFill>
              </a:rPr>
              <a:t>移动的原因</a:t>
            </a:r>
          </a:p>
          <a:p>
            <a:pPr>
              <a:lnSpc>
                <a:spcPct val="90000"/>
              </a:lnSpc>
            </a:pPr>
            <a:r>
              <a:rPr lang="zh-CN" altLang="en-US" b="1" dirty="0">
                <a:solidFill>
                  <a:srgbClr val="000000"/>
                </a:solidFill>
                <a:latin typeface="楷体" panose="02010609060101010101" pitchFamily="49" charset="-122"/>
                <a:ea typeface="楷体" panose="02010609060101010101" pitchFamily="49" charset="-122"/>
              </a:rPr>
              <a:t>劳动引起的移动；</a:t>
            </a:r>
          </a:p>
          <a:p>
            <a:pPr>
              <a:lnSpc>
                <a:spcPct val="90000"/>
              </a:lnSpc>
            </a:pPr>
            <a:r>
              <a:rPr lang="zh-CN" altLang="en-US" b="1" dirty="0">
                <a:solidFill>
                  <a:srgbClr val="000000"/>
                </a:solidFill>
                <a:latin typeface="楷体" panose="02010609060101010101" pitchFamily="49" charset="-122"/>
                <a:ea typeface="楷体" panose="02010609060101010101" pitchFamily="49" charset="-122"/>
              </a:rPr>
              <a:t>资本引起的移动；</a:t>
            </a:r>
          </a:p>
          <a:p>
            <a:pPr>
              <a:lnSpc>
                <a:spcPct val="90000"/>
              </a:lnSpc>
            </a:pPr>
            <a:r>
              <a:rPr lang="zh-CN" altLang="en-US" b="1" dirty="0">
                <a:solidFill>
                  <a:srgbClr val="000000"/>
                </a:solidFill>
                <a:latin typeface="楷体" panose="02010609060101010101" pitchFamily="49" charset="-122"/>
                <a:ea typeface="楷体" panose="02010609060101010101" pitchFamily="49" charset="-122"/>
              </a:rPr>
              <a:t>自然资源引起的移动； </a:t>
            </a:r>
          </a:p>
          <a:p>
            <a:pPr>
              <a:lnSpc>
                <a:spcPct val="90000"/>
              </a:lnSpc>
            </a:pPr>
            <a:r>
              <a:rPr lang="zh-CN" altLang="en-US" b="1" dirty="0">
                <a:solidFill>
                  <a:srgbClr val="000000"/>
                </a:solidFill>
                <a:latin typeface="楷体" panose="02010609060101010101" pitchFamily="49" charset="-122"/>
                <a:ea typeface="楷体" panose="02010609060101010101" pitchFamily="49" charset="-122"/>
              </a:rPr>
              <a:t>技术知识引起的移动；</a:t>
            </a:r>
          </a:p>
          <a:p>
            <a:pPr>
              <a:lnSpc>
                <a:spcPct val="90000"/>
              </a:lnSpc>
            </a:pPr>
            <a:r>
              <a:rPr lang="zh-CN" altLang="en-US" b="1" i="1" dirty="0">
                <a:latin typeface="楷体" panose="02010609060101010101" pitchFamily="49" charset="-122"/>
                <a:ea typeface="楷体" panose="02010609060101010101" pitchFamily="49" charset="-122"/>
              </a:rPr>
              <a:t>任何一种增加实际</a:t>
            </a:r>
            <a:r>
              <a:rPr lang="en-US" altLang="zh-CN" b="1" i="1" dirty="0">
                <a:latin typeface="楷体" panose="02010609060101010101" pitchFamily="49" charset="-122"/>
                <a:ea typeface="楷体" panose="02010609060101010101" pitchFamily="49" charset="-122"/>
              </a:rPr>
              <a:t>GDP</a:t>
            </a:r>
            <a:r>
              <a:rPr lang="zh-CN" altLang="en-US" b="1" i="1" dirty="0">
                <a:latin typeface="楷体" panose="02010609060101010101" pitchFamily="49" charset="-122"/>
                <a:ea typeface="楷体" panose="02010609060101010101" pitchFamily="49" charset="-122"/>
              </a:rPr>
              <a:t>的政策或事件都可以增加物品与劳务供给量，并使总供给曲线向右移动。</a:t>
            </a:r>
          </a:p>
          <a:p>
            <a:pPr>
              <a:lnSpc>
                <a:spcPct val="90000"/>
              </a:lnSpc>
            </a:pPr>
            <a:endParaRPr lang="zh-CN" altLang="en-US" b="1" i="1" dirty="0">
              <a:latin typeface="楷体" panose="02010609060101010101" pitchFamily="49" charset="-122"/>
              <a:ea typeface="楷体" panose="02010609060101010101" pitchFamily="49" charset="-122"/>
            </a:endParaRPr>
          </a:p>
          <a:p>
            <a:pPr>
              <a:lnSpc>
                <a:spcPct val="90000"/>
              </a:lnSpc>
            </a:pPr>
            <a:endParaRPr lang="zh-CN" altLang="en-US" b="1" dirty="0">
              <a:solidFill>
                <a:srgbClr val="FFFF00"/>
              </a:solidFill>
            </a:endParaRPr>
          </a:p>
          <a:p>
            <a:pPr>
              <a:lnSpc>
                <a:spcPct val="90000"/>
              </a:lnSpc>
            </a:pPr>
            <a:endParaRPr lang="zh-CN" altLang="en-US" b="1" dirty="0">
              <a:solidFill>
                <a:srgbClr val="FFFF00"/>
              </a:solidFill>
            </a:endParaRPr>
          </a:p>
          <a:p>
            <a:pPr>
              <a:lnSpc>
                <a:spcPct val="90000"/>
              </a:lnSpc>
            </a:pPr>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19</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blinds(horizontal)">
                                      <p:cBhvr>
                                        <p:cTn id="7" dur="500"/>
                                        <p:tgtEl>
                                          <p:spTgt spid="541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1699">
                                            <p:txEl>
                                              <p:pRg st="2" end="2"/>
                                            </p:txEl>
                                          </p:spTgt>
                                        </p:tgtEl>
                                        <p:attrNameLst>
                                          <p:attrName>style.visibility</p:attrName>
                                        </p:attrNameLst>
                                      </p:cBhvr>
                                      <p:to>
                                        <p:strVal val="visible"/>
                                      </p:to>
                                    </p:set>
                                    <p:animEffect transition="in" filter="blinds(horizontal)">
                                      <p:cBhvr>
                                        <p:cTn id="12" dur="500"/>
                                        <p:tgtEl>
                                          <p:spTgt spid="541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1699">
                                            <p:txEl>
                                              <p:pRg st="3" end="3"/>
                                            </p:txEl>
                                          </p:spTgt>
                                        </p:tgtEl>
                                        <p:attrNameLst>
                                          <p:attrName>style.visibility</p:attrName>
                                        </p:attrNameLst>
                                      </p:cBhvr>
                                      <p:to>
                                        <p:strVal val="visible"/>
                                      </p:to>
                                    </p:set>
                                    <p:animEffect transition="in" filter="blinds(horizontal)">
                                      <p:cBhvr>
                                        <p:cTn id="17" dur="500"/>
                                        <p:tgtEl>
                                          <p:spTgt spid="541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1699">
                                            <p:txEl>
                                              <p:pRg st="4" end="4"/>
                                            </p:txEl>
                                          </p:spTgt>
                                        </p:tgtEl>
                                        <p:attrNameLst>
                                          <p:attrName>style.visibility</p:attrName>
                                        </p:attrNameLst>
                                      </p:cBhvr>
                                      <p:to>
                                        <p:strVal val="visible"/>
                                      </p:to>
                                    </p:set>
                                    <p:animEffect transition="in" filter="blinds(horizontal)">
                                      <p:cBhvr>
                                        <p:cTn id="22" dur="500"/>
                                        <p:tgtEl>
                                          <p:spTgt spid="5416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1699">
                                            <p:txEl>
                                              <p:pRg st="5" end="5"/>
                                            </p:txEl>
                                          </p:spTgt>
                                        </p:tgtEl>
                                        <p:attrNameLst>
                                          <p:attrName>style.visibility</p:attrName>
                                        </p:attrNameLst>
                                      </p:cBhvr>
                                      <p:to>
                                        <p:strVal val="visible"/>
                                      </p:to>
                                    </p:set>
                                    <p:animEffect transition="in" filter="blinds(horizontal)">
                                      <p:cBhvr>
                                        <p:cTn id="27" dur="500"/>
                                        <p:tgtEl>
                                          <p:spTgt spid="5416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1699">
                                            <p:txEl>
                                              <p:pRg st="6" end="6"/>
                                            </p:txEl>
                                          </p:spTgt>
                                        </p:tgtEl>
                                        <p:attrNameLst>
                                          <p:attrName>style.visibility</p:attrName>
                                        </p:attrNameLst>
                                      </p:cBhvr>
                                      <p:to>
                                        <p:strVal val="visible"/>
                                      </p:to>
                                    </p:set>
                                    <p:animEffect transition="in" filter="blinds(horizontal)">
                                      <p:cBhvr>
                                        <p:cTn id="32" dur="500"/>
                                        <p:tgtEl>
                                          <p:spTgt spid="5416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1699">
                                            <p:txEl>
                                              <p:pRg st="7" end="7"/>
                                            </p:txEl>
                                          </p:spTgt>
                                        </p:tgtEl>
                                        <p:attrNameLst>
                                          <p:attrName>style.visibility</p:attrName>
                                        </p:attrNameLst>
                                      </p:cBhvr>
                                      <p:to>
                                        <p:strVal val="visible"/>
                                      </p:to>
                                    </p:set>
                                    <p:animEffect transition="in" filter="blinds(horizontal)">
                                      <p:cBhvr>
                                        <p:cTn id="37" dur="500"/>
                                        <p:tgtEl>
                                          <p:spTgt spid="541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文本框 516097"/>
          <p:cNvSpPr txBox="1"/>
          <p:nvPr/>
        </p:nvSpPr>
        <p:spPr>
          <a:xfrm>
            <a:off x="539750" y="1196975"/>
            <a:ext cx="8064500" cy="3014663"/>
          </a:xfrm>
          <a:prstGeom prst="rect">
            <a:avLst/>
          </a:prstGeom>
          <a:noFill/>
          <a:ln w="9525">
            <a:noFill/>
          </a:ln>
        </p:spPr>
        <p:txBody>
          <a:bodyPr>
            <a:spAutoFit/>
          </a:bodyPr>
          <a:lstStyle/>
          <a:p>
            <a:pPr lvl="0">
              <a:spcBef>
                <a:spcPct val="50000"/>
              </a:spcBef>
            </a:pPr>
            <a:r>
              <a:rPr lang="zh-CN" altLang="en-US" sz="3200" b="1" dirty="0">
                <a:solidFill>
                  <a:srgbClr val="FF9900"/>
                </a:solidFill>
                <a:latin typeface="Times New Roman" panose="02020603050405020304" pitchFamily="18" charset="0"/>
                <a:ea typeface="宋体" panose="02010600030101010101" pitchFamily="2" charset="-122"/>
              </a:rPr>
              <a:t>本篇主要内容：</a:t>
            </a:r>
          </a:p>
          <a:p>
            <a:pPr lvl="0">
              <a:spcBef>
                <a:spcPct val="50000"/>
              </a:spcBef>
            </a:pPr>
            <a:r>
              <a:rPr lang="zh-CN" altLang="en-US" sz="2800" b="1" dirty="0">
                <a:solidFill>
                  <a:srgbClr val="FFFF00"/>
                </a:solidFill>
                <a:latin typeface="Times New Roman" panose="02020603050405020304" pitchFamily="18" charset="0"/>
                <a:ea typeface="宋体" panose="02010600030101010101" pitchFamily="2" charset="-122"/>
              </a:rPr>
              <a:t>    </a:t>
            </a: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第</a:t>
            </a:r>
            <a:r>
              <a:rPr lang="en-US" altLang="zh-CN"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33</a:t>
            </a: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章  总需求和总供给</a:t>
            </a:r>
          </a:p>
          <a:p>
            <a:pPr lvl="0">
              <a:lnSpc>
                <a:spcPct val="115000"/>
              </a:lnSpc>
              <a:spcBef>
                <a:spcPct val="20000"/>
              </a:spcBef>
              <a:buClr>
                <a:srgbClr val="000000"/>
              </a:buClr>
            </a:pP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  第</a:t>
            </a:r>
            <a:r>
              <a:rPr lang="en-US" altLang="zh-CN"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34</a:t>
            </a: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章  货币和财政政策对总需求的影响</a:t>
            </a:r>
          </a:p>
          <a:p>
            <a:pPr lvl="0">
              <a:lnSpc>
                <a:spcPct val="115000"/>
              </a:lnSpc>
              <a:spcBef>
                <a:spcPct val="20000"/>
              </a:spcBef>
              <a:buClr>
                <a:srgbClr val="000000"/>
              </a:buClr>
            </a:pP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  第</a:t>
            </a:r>
            <a:r>
              <a:rPr lang="en-US" altLang="zh-CN"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35</a:t>
            </a:r>
            <a:r>
              <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rPr>
              <a:t>章  通货膨胀与失业之间的短期权衡取舍</a:t>
            </a:r>
          </a:p>
          <a:p>
            <a:pPr lvl="0">
              <a:spcBef>
                <a:spcPct val="50000"/>
              </a:spcBef>
            </a:pPr>
            <a:endParaRPr lang="zh-CN" altLang="en-US" sz="2800" b="1" dirty="0">
              <a:solidFill>
                <a:srgbClr val="000000"/>
              </a:solidFill>
              <a:effectLst>
                <a:outerShdw blurRad="38100" dist="38100" dir="2700000">
                  <a:srgbClr val="FFFFFF"/>
                </a:outerShdw>
              </a:effectLst>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a:t>
            </a:fld>
            <a:endParaRPr lang="zh-CN" dirty="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22" name="图片 542721"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42723" name="标题 542722"/>
          <p:cNvSpPr>
            <a:spLocks noGrp="1" noRot="1"/>
          </p:cNvSpPr>
          <p:nvPr>
            <p:ph type="title"/>
          </p:nvPr>
        </p:nvSpPr>
        <p:spPr>
          <a:xfrm>
            <a:off x="468313" y="260350"/>
            <a:ext cx="8385175" cy="642938"/>
          </a:xfrm>
          <a:ln/>
        </p:spPr>
        <p:txBody>
          <a:bodyPr vert="horz" anchor="ctr"/>
          <a:lstStyle/>
          <a:p>
            <a:pPr>
              <a:lnSpc>
                <a:spcPct val="80000"/>
              </a:lnSpc>
            </a:pPr>
            <a:r>
              <a:rPr lang="zh-CN" altLang="en-US" sz="3200" b="1" dirty="0">
                <a:solidFill>
                  <a:srgbClr val="FFFF00"/>
                </a:solidFill>
              </a:rPr>
              <a:t>为什么短期总供给曲线向右上方倾斜？</a:t>
            </a:r>
            <a:r>
              <a:rPr lang="zh-CN" altLang="en-US" sz="3600" dirty="0">
                <a:solidFill>
                  <a:srgbClr val="FFFF00"/>
                </a:solidFill>
              </a:rPr>
              <a:t/>
            </a:r>
            <a:br>
              <a:rPr lang="zh-CN" altLang="en-US" sz="3600" dirty="0">
                <a:solidFill>
                  <a:srgbClr val="FFFF00"/>
                </a:solidFill>
              </a:rPr>
            </a:br>
            <a:endParaRPr lang="zh-CN" altLang="en-US" sz="3600" dirty="0">
              <a:solidFill>
                <a:srgbClr val="FFFF00"/>
              </a:solidFill>
            </a:endParaRPr>
          </a:p>
        </p:txBody>
      </p:sp>
      <p:sp>
        <p:nvSpPr>
          <p:cNvPr id="542724" name="矩形 542723"/>
          <p:cNvSpPr/>
          <p:nvPr/>
        </p:nvSpPr>
        <p:spPr>
          <a:xfrm>
            <a:off x="2128838" y="1609725"/>
            <a:ext cx="6323012" cy="4183063"/>
          </a:xfrm>
          <a:prstGeom prst="rect">
            <a:avLst/>
          </a:prstGeom>
          <a:solidFill>
            <a:srgbClr val="F3F6F9"/>
          </a:solidFill>
          <a:ln w="201613" cap="flat" cmpd="sng">
            <a:solidFill>
              <a:srgbClr val="F3F6F9"/>
            </a:solidFill>
            <a:prstDash val="solid"/>
            <a:miter/>
            <a:headEnd type="none" w="med" len="med"/>
            <a:tailEnd type="none" w="med" len="med"/>
          </a:ln>
        </p:spPr>
        <p:txBody>
          <a:bodyPr/>
          <a:lstStyle/>
          <a:p>
            <a:endParaRPr lang="zh-CN" altLang="en-US"/>
          </a:p>
        </p:txBody>
      </p:sp>
      <p:sp>
        <p:nvSpPr>
          <p:cNvPr id="542725" name="矩形 542724"/>
          <p:cNvSpPr/>
          <p:nvPr/>
        </p:nvSpPr>
        <p:spPr>
          <a:xfrm>
            <a:off x="2128838" y="1609725"/>
            <a:ext cx="6323012" cy="4183063"/>
          </a:xfrm>
          <a:prstGeom prst="rect">
            <a:avLst/>
          </a:prstGeom>
          <a:solidFill>
            <a:srgbClr val="F2F4F8"/>
          </a:solidFill>
          <a:ln w="182563" cap="flat" cmpd="sng">
            <a:solidFill>
              <a:srgbClr val="F2F4F8"/>
            </a:solidFill>
            <a:prstDash val="solid"/>
            <a:miter/>
            <a:headEnd type="none" w="med" len="med"/>
            <a:tailEnd type="none" w="med" len="med"/>
          </a:ln>
        </p:spPr>
        <p:txBody>
          <a:bodyPr/>
          <a:lstStyle/>
          <a:p>
            <a:endParaRPr lang="zh-CN" altLang="en-US"/>
          </a:p>
        </p:txBody>
      </p:sp>
      <p:sp>
        <p:nvSpPr>
          <p:cNvPr id="542726" name="矩形 542725"/>
          <p:cNvSpPr/>
          <p:nvPr/>
        </p:nvSpPr>
        <p:spPr>
          <a:xfrm>
            <a:off x="2128838" y="1609725"/>
            <a:ext cx="6323012" cy="4183063"/>
          </a:xfrm>
          <a:prstGeom prst="rect">
            <a:avLst/>
          </a:prstGeom>
          <a:solidFill>
            <a:srgbClr val="F1F4F7"/>
          </a:solidFill>
          <a:ln w="165100" cap="flat" cmpd="sng">
            <a:solidFill>
              <a:srgbClr val="F1F4F7"/>
            </a:solidFill>
            <a:prstDash val="solid"/>
            <a:miter/>
            <a:headEnd type="none" w="med" len="med"/>
            <a:tailEnd type="none" w="med" len="med"/>
          </a:ln>
        </p:spPr>
        <p:txBody>
          <a:bodyPr/>
          <a:lstStyle/>
          <a:p>
            <a:endParaRPr lang="zh-CN" altLang="en-US"/>
          </a:p>
        </p:txBody>
      </p:sp>
      <p:sp>
        <p:nvSpPr>
          <p:cNvPr id="542727" name="矩形 542726"/>
          <p:cNvSpPr/>
          <p:nvPr/>
        </p:nvSpPr>
        <p:spPr>
          <a:xfrm>
            <a:off x="2128838" y="1609725"/>
            <a:ext cx="6323012" cy="4183063"/>
          </a:xfrm>
          <a:prstGeom prst="rect">
            <a:avLst/>
          </a:prstGeom>
          <a:solidFill>
            <a:srgbClr val="F0F2F5"/>
          </a:solidFill>
          <a:ln w="146050" cap="flat" cmpd="sng">
            <a:solidFill>
              <a:srgbClr val="F0F2F5"/>
            </a:solidFill>
            <a:prstDash val="solid"/>
            <a:miter/>
            <a:headEnd type="none" w="med" len="med"/>
            <a:tailEnd type="none" w="med" len="med"/>
          </a:ln>
        </p:spPr>
        <p:txBody>
          <a:bodyPr/>
          <a:lstStyle/>
          <a:p>
            <a:endParaRPr lang="zh-CN" altLang="en-US"/>
          </a:p>
        </p:txBody>
      </p:sp>
      <p:sp>
        <p:nvSpPr>
          <p:cNvPr id="542728" name="矩形 542727"/>
          <p:cNvSpPr/>
          <p:nvPr/>
        </p:nvSpPr>
        <p:spPr>
          <a:xfrm>
            <a:off x="2128838" y="1609725"/>
            <a:ext cx="6323012" cy="4183063"/>
          </a:xfrm>
          <a:prstGeom prst="rect">
            <a:avLst/>
          </a:prstGeom>
          <a:solidFill>
            <a:srgbClr val="EEF1F4"/>
          </a:solidFill>
          <a:ln w="128588" cap="flat" cmpd="sng">
            <a:solidFill>
              <a:srgbClr val="EEF1F4"/>
            </a:solidFill>
            <a:prstDash val="solid"/>
            <a:miter/>
            <a:headEnd type="none" w="med" len="med"/>
            <a:tailEnd type="none" w="med" len="med"/>
          </a:ln>
        </p:spPr>
        <p:txBody>
          <a:bodyPr/>
          <a:lstStyle/>
          <a:p>
            <a:endParaRPr lang="zh-CN" altLang="en-US"/>
          </a:p>
        </p:txBody>
      </p:sp>
      <p:sp>
        <p:nvSpPr>
          <p:cNvPr id="542729" name="矩形 542728"/>
          <p:cNvSpPr/>
          <p:nvPr/>
        </p:nvSpPr>
        <p:spPr>
          <a:xfrm>
            <a:off x="2128838" y="1609725"/>
            <a:ext cx="6323012" cy="4183063"/>
          </a:xfrm>
          <a:prstGeom prst="rect">
            <a:avLst/>
          </a:prstGeom>
          <a:solidFill>
            <a:srgbClr val="EDEFF3"/>
          </a:solidFill>
          <a:ln w="109538" cap="flat" cmpd="sng">
            <a:solidFill>
              <a:srgbClr val="EDEFF3"/>
            </a:solidFill>
            <a:prstDash val="solid"/>
            <a:miter/>
            <a:headEnd type="none" w="med" len="med"/>
            <a:tailEnd type="none" w="med" len="med"/>
          </a:ln>
        </p:spPr>
        <p:txBody>
          <a:bodyPr/>
          <a:lstStyle/>
          <a:p>
            <a:endParaRPr lang="zh-CN" altLang="en-US"/>
          </a:p>
        </p:txBody>
      </p:sp>
      <p:sp>
        <p:nvSpPr>
          <p:cNvPr id="542730" name="矩形 542729"/>
          <p:cNvSpPr/>
          <p:nvPr/>
        </p:nvSpPr>
        <p:spPr>
          <a:xfrm>
            <a:off x="2128838" y="1609725"/>
            <a:ext cx="6323012" cy="4183063"/>
          </a:xfrm>
          <a:prstGeom prst="rect">
            <a:avLst/>
          </a:prstGeom>
          <a:solidFill>
            <a:srgbClr val="EBEEF2"/>
          </a:solidFill>
          <a:ln w="92075" cap="flat" cmpd="sng">
            <a:solidFill>
              <a:srgbClr val="EBEEF2"/>
            </a:solidFill>
            <a:prstDash val="solid"/>
            <a:miter/>
            <a:headEnd type="none" w="med" len="med"/>
            <a:tailEnd type="none" w="med" len="med"/>
          </a:ln>
        </p:spPr>
        <p:txBody>
          <a:bodyPr/>
          <a:lstStyle/>
          <a:p>
            <a:endParaRPr lang="zh-CN" altLang="en-US"/>
          </a:p>
        </p:txBody>
      </p:sp>
      <p:sp>
        <p:nvSpPr>
          <p:cNvPr id="542731" name="矩形 542730"/>
          <p:cNvSpPr/>
          <p:nvPr/>
        </p:nvSpPr>
        <p:spPr>
          <a:xfrm>
            <a:off x="2128838" y="1609725"/>
            <a:ext cx="6323012" cy="4183063"/>
          </a:xfrm>
          <a:prstGeom prst="rect">
            <a:avLst/>
          </a:prstGeom>
          <a:solidFill>
            <a:srgbClr val="EAECF1"/>
          </a:solidFill>
          <a:ln w="73025" cap="flat" cmpd="sng">
            <a:solidFill>
              <a:srgbClr val="EAECF1"/>
            </a:solidFill>
            <a:prstDash val="solid"/>
            <a:miter/>
            <a:headEnd type="none" w="med" len="med"/>
            <a:tailEnd type="none" w="med" len="med"/>
          </a:ln>
        </p:spPr>
        <p:txBody>
          <a:bodyPr/>
          <a:lstStyle/>
          <a:p>
            <a:endParaRPr lang="zh-CN" altLang="en-US"/>
          </a:p>
        </p:txBody>
      </p:sp>
      <p:sp>
        <p:nvSpPr>
          <p:cNvPr id="542732" name="矩形 542731"/>
          <p:cNvSpPr/>
          <p:nvPr/>
        </p:nvSpPr>
        <p:spPr>
          <a:xfrm>
            <a:off x="2128838" y="1609725"/>
            <a:ext cx="6323012" cy="4183063"/>
          </a:xfrm>
          <a:prstGeom prst="rect">
            <a:avLst/>
          </a:prstGeom>
          <a:solidFill>
            <a:srgbClr val="E9EBF0"/>
          </a:solidFill>
          <a:ln w="55563" cap="flat" cmpd="sng">
            <a:solidFill>
              <a:srgbClr val="E9EBF0"/>
            </a:solidFill>
            <a:prstDash val="solid"/>
            <a:miter/>
            <a:headEnd type="none" w="med" len="med"/>
            <a:tailEnd type="none" w="med" len="med"/>
          </a:ln>
        </p:spPr>
        <p:txBody>
          <a:bodyPr/>
          <a:lstStyle/>
          <a:p>
            <a:endParaRPr lang="zh-CN" altLang="en-US"/>
          </a:p>
        </p:txBody>
      </p:sp>
      <p:sp>
        <p:nvSpPr>
          <p:cNvPr id="542733" name="矩形 542732"/>
          <p:cNvSpPr/>
          <p:nvPr/>
        </p:nvSpPr>
        <p:spPr>
          <a:xfrm>
            <a:off x="2128838" y="1609725"/>
            <a:ext cx="6323012" cy="4183063"/>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42734" name="矩形 542733"/>
          <p:cNvSpPr/>
          <p:nvPr/>
        </p:nvSpPr>
        <p:spPr>
          <a:xfrm>
            <a:off x="2128838" y="1609725"/>
            <a:ext cx="6323012" cy="4183063"/>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542735" name="矩形 542734"/>
          <p:cNvSpPr/>
          <p:nvPr/>
        </p:nvSpPr>
        <p:spPr>
          <a:xfrm>
            <a:off x="1979613" y="1484313"/>
            <a:ext cx="6432550" cy="4256087"/>
          </a:xfrm>
          <a:prstGeom prst="rect">
            <a:avLst/>
          </a:prstGeom>
          <a:solidFill>
            <a:srgbClr val="FFFFFF"/>
          </a:solidFill>
          <a:ln w="9525">
            <a:noFill/>
          </a:ln>
        </p:spPr>
        <p:txBody>
          <a:bodyPr/>
          <a:lstStyle/>
          <a:p>
            <a:endParaRPr lang="zh-CN" altLang="en-US"/>
          </a:p>
        </p:txBody>
      </p:sp>
      <p:sp>
        <p:nvSpPr>
          <p:cNvPr id="542736" name="任意多边形 542735"/>
          <p:cNvSpPr/>
          <p:nvPr/>
        </p:nvSpPr>
        <p:spPr>
          <a:xfrm>
            <a:off x="1982788" y="1481138"/>
            <a:ext cx="6432550" cy="4256087"/>
          </a:xfrm>
          <a:custGeom>
            <a:avLst/>
            <a:gdLst/>
            <a:ahLst/>
            <a:cxnLst/>
            <a:rect l="0" t="0" r="0" b="0"/>
            <a:pathLst>
              <a:path w="4052" h="2681">
                <a:moveTo>
                  <a:pt x="0" y="0"/>
                </a:moveTo>
                <a:lnTo>
                  <a:pt x="0" y="2681"/>
                </a:lnTo>
                <a:lnTo>
                  <a:pt x="4052" y="2681"/>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542737" name="直接连接符 542736"/>
          <p:cNvSpPr/>
          <p:nvPr/>
        </p:nvSpPr>
        <p:spPr>
          <a:xfrm>
            <a:off x="1781175" y="3498850"/>
            <a:ext cx="1588" cy="679450"/>
          </a:xfrm>
          <a:prstGeom prst="line">
            <a:avLst/>
          </a:prstGeom>
          <a:ln w="17526" cap="flat" cmpd="sng">
            <a:solidFill>
              <a:srgbClr val="000000"/>
            </a:solidFill>
            <a:prstDash val="solid"/>
            <a:headEnd type="none" w="med" len="med"/>
            <a:tailEnd type="stealth" w="med" len="med"/>
          </a:ln>
        </p:spPr>
      </p:sp>
      <p:sp>
        <p:nvSpPr>
          <p:cNvPr id="542738" name="直接连接符 542737"/>
          <p:cNvSpPr/>
          <p:nvPr/>
        </p:nvSpPr>
        <p:spPr>
          <a:xfrm flipH="1">
            <a:off x="3668713" y="5919788"/>
            <a:ext cx="1062037" cy="1587"/>
          </a:xfrm>
          <a:prstGeom prst="line">
            <a:avLst/>
          </a:prstGeom>
          <a:ln w="17526" cap="flat" cmpd="sng">
            <a:solidFill>
              <a:srgbClr val="000000"/>
            </a:solidFill>
            <a:prstDash val="solid"/>
            <a:headEnd type="none" w="med" len="med"/>
            <a:tailEnd type="stealth" w="med" len="med"/>
          </a:ln>
        </p:spPr>
      </p:sp>
      <p:sp>
        <p:nvSpPr>
          <p:cNvPr id="542739" name="矩形 542738"/>
          <p:cNvSpPr/>
          <p:nvPr/>
        </p:nvSpPr>
        <p:spPr>
          <a:xfrm>
            <a:off x="7924800" y="5943600"/>
            <a:ext cx="384175" cy="2286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产量</a:t>
            </a:r>
          </a:p>
        </p:txBody>
      </p:sp>
      <p:sp>
        <p:nvSpPr>
          <p:cNvPr id="542740" name="矩形 542739"/>
          <p:cNvSpPr/>
          <p:nvPr/>
        </p:nvSpPr>
        <p:spPr>
          <a:xfrm>
            <a:off x="7793038" y="6049963"/>
            <a:ext cx="0" cy="365125"/>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2741" name="矩形 542740"/>
          <p:cNvSpPr/>
          <p:nvPr/>
        </p:nvSpPr>
        <p:spPr>
          <a:xfrm>
            <a:off x="1422400" y="1466850"/>
            <a:ext cx="384175" cy="6858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水平</a:t>
            </a:r>
          </a:p>
          <a:p>
            <a:pPr lvl="0" eaLnBrk="0" hangingPunct="0">
              <a:buClr>
                <a:srgbClr val="000000"/>
              </a:buClr>
            </a:pPr>
            <a:endParaRPr lang="zh-CN" altLang="en-US" sz="1500" b="1" dirty="0">
              <a:solidFill>
                <a:srgbClr val="000000"/>
              </a:solidFill>
              <a:latin typeface="Arial" panose="020B0604020202020204" pitchFamily="34" charset="0"/>
              <a:ea typeface="宋体" panose="02010600030101010101" pitchFamily="2" charset="-122"/>
            </a:endParaRPr>
          </a:p>
        </p:txBody>
      </p:sp>
      <p:sp>
        <p:nvSpPr>
          <p:cNvPr id="542742" name="矩形 542741"/>
          <p:cNvSpPr/>
          <p:nvPr/>
        </p:nvSpPr>
        <p:spPr>
          <a:xfrm>
            <a:off x="1397000" y="1711325"/>
            <a:ext cx="0" cy="365125"/>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2743" name="矩形 542742"/>
          <p:cNvSpPr/>
          <p:nvPr/>
        </p:nvSpPr>
        <p:spPr>
          <a:xfrm>
            <a:off x="1787525" y="5810250"/>
            <a:ext cx="201613" cy="274638"/>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0</a:t>
            </a:r>
          </a:p>
        </p:txBody>
      </p:sp>
      <p:grpSp>
        <p:nvGrpSpPr>
          <p:cNvPr id="542744" name="组合 542743"/>
          <p:cNvGrpSpPr/>
          <p:nvPr/>
        </p:nvGrpSpPr>
        <p:grpSpPr>
          <a:xfrm>
            <a:off x="2627313" y="2349500"/>
            <a:ext cx="4527550" cy="2614613"/>
            <a:chOff x="1641" y="1493"/>
            <a:chExt cx="2852" cy="1647"/>
          </a:xfrm>
        </p:grpSpPr>
        <p:sp>
          <p:nvSpPr>
            <p:cNvPr id="542745" name="直接连接符 542744"/>
            <p:cNvSpPr/>
            <p:nvPr/>
          </p:nvSpPr>
          <p:spPr>
            <a:xfrm flipV="1">
              <a:off x="1641" y="1603"/>
              <a:ext cx="2148" cy="1537"/>
            </a:xfrm>
            <a:prstGeom prst="line">
              <a:avLst/>
            </a:prstGeom>
            <a:ln w="55563" cap="flat" cmpd="sng">
              <a:solidFill>
                <a:srgbClr val="003F95"/>
              </a:solidFill>
              <a:prstDash val="solid"/>
              <a:headEnd type="none" w="med" len="med"/>
              <a:tailEnd type="none" w="med" len="med"/>
            </a:ln>
          </p:spPr>
        </p:sp>
        <p:sp>
          <p:nvSpPr>
            <p:cNvPr id="542746" name="矩形 542745"/>
            <p:cNvSpPr/>
            <p:nvPr/>
          </p:nvSpPr>
          <p:spPr>
            <a:xfrm>
              <a:off x="3893" y="1493"/>
              <a:ext cx="600" cy="144"/>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短期总供给</a:t>
              </a:r>
            </a:p>
          </p:txBody>
        </p:sp>
        <p:sp>
          <p:nvSpPr>
            <p:cNvPr id="542747" name="矩形 542746"/>
            <p:cNvSpPr/>
            <p:nvPr/>
          </p:nvSpPr>
          <p:spPr>
            <a:xfrm>
              <a:off x="3874" y="164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2748" name="矩形 542747"/>
            <p:cNvSpPr/>
            <p:nvPr/>
          </p:nvSpPr>
          <p:spPr>
            <a:xfrm>
              <a:off x="3970" y="180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2749" name="组合 542748"/>
          <p:cNvGrpSpPr/>
          <p:nvPr/>
        </p:nvGrpSpPr>
        <p:grpSpPr>
          <a:xfrm>
            <a:off x="552450" y="3848100"/>
            <a:ext cx="1319213" cy="1630363"/>
            <a:chOff x="348" y="2424"/>
            <a:chExt cx="831" cy="1027"/>
          </a:xfrm>
        </p:grpSpPr>
        <p:sp>
          <p:nvSpPr>
            <p:cNvPr id="542750" name="直接连接符 542749"/>
            <p:cNvSpPr/>
            <p:nvPr/>
          </p:nvSpPr>
          <p:spPr>
            <a:xfrm flipH="1">
              <a:off x="660" y="2424"/>
              <a:ext cx="427" cy="543"/>
            </a:xfrm>
            <a:prstGeom prst="line">
              <a:avLst/>
            </a:prstGeom>
            <a:ln w="19050" cap="flat" cmpd="sng">
              <a:solidFill>
                <a:srgbClr val="000000"/>
              </a:solidFill>
              <a:prstDash val="solid"/>
              <a:headEnd type="none" w="med" len="med"/>
              <a:tailEnd type="none" w="med" len="med"/>
            </a:ln>
          </p:spPr>
        </p:sp>
        <p:sp>
          <p:nvSpPr>
            <p:cNvPr id="542751" name="矩形 542750"/>
            <p:cNvSpPr/>
            <p:nvPr/>
          </p:nvSpPr>
          <p:spPr>
            <a:xfrm>
              <a:off x="348" y="2897"/>
              <a:ext cx="831" cy="474"/>
            </a:xfrm>
            <a:prstGeom prst="rect">
              <a:avLst/>
            </a:prstGeom>
            <a:solidFill>
              <a:srgbClr val="E1E5E9"/>
            </a:solidFill>
            <a:ln w="9525">
              <a:noFill/>
            </a:ln>
          </p:spPr>
          <p:txBody>
            <a:bodyPr/>
            <a:lstStyle/>
            <a:p>
              <a:endParaRPr lang="zh-CN" altLang="en-US"/>
            </a:p>
          </p:txBody>
        </p:sp>
        <p:sp>
          <p:nvSpPr>
            <p:cNvPr id="542752" name="矩形 542751"/>
            <p:cNvSpPr/>
            <p:nvPr/>
          </p:nvSpPr>
          <p:spPr>
            <a:xfrm>
              <a:off x="403" y="2913"/>
              <a:ext cx="700" cy="416"/>
            </a:xfrm>
            <a:prstGeom prst="rect">
              <a:avLst/>
            </a:prstGeom>
            <a:noFill/>
            <a:ln w="9525">
              <a:noFill/>
            </a:ln>
          </p:spPr>
          <p:txBody>
            <a:bodyPr wrap="none" lIns="0" tIns="0" rIns="0" bIns="0">
              <a:spAutoFit/>
            </a:bodyPr>
            <a:lstStyle/>
            <a:p>
              <a:pPr lvl="0" eaLnBrk="0" hangingPunct="0">
                <a:lnSpc>
                  <a:spcPct val="120000"/>
                </a:lnSpc>
                <a:buClr>
                  <a:srgbClr val="000000"/>
                </a:buClr>
              </a:pPr>
              <a:r>
                <a:rPr lang="en-US" altLang="zh-CN" sz="1800" b="1" dirty="0">
                  <a:solidFill>
                    <a:srgbClr val="000000"/>
                  </a:solidFill>
                  <a:latin typeface="Arial" panose="020B0604020202020204" pitchFamily="34" charset="0"/>
                  <a:ea typeface="宋体" panose="02010600030101010101" pitchFamily="2" charset="-122"/>
                </a:rPr>
                <a:t>1.</a:t>
              </a:r>
              <a:r>
                <a:rPr lang="zh-CN" altLang="en-US" sz="1800" b="1" dirty="0">
                  <a:solidFill>
                    <a:srgbClr val="000000"/>
                  </a:solidFill>
                  <a:latin typeface="Arial" panose="020B0604020202020204" pitchFamily="34" charset="0"/>
                  <a:ea typeface="宋体" panose="02010600030101010101" pitchFamily="2" charset="-122"/>
                </a:rPr>
                <a:t>物价水平</a:t>
              </a:r>
            </a:p>
            <a:p>
              <a:pPr lvl="0" eaLnBrk="0" hangingPunct="0">
                <a:lnSpc>
                  <a:spcPct val="120000"/>
                </a:lnSpc>
                <a:buClr>
                  <a:srgbClr val="000000"/>
                </a:buClr>
              </a:pPr>
              <a:r>
                <a:rPr lang="zh-CN" altLang="en-US" sz="1800" b="1" dirty="0">
                  <a:solidFill>
                    <a:srgbClr val="000000"/>
                  </a:solidFill>
                  <a:latin typeface="Arial" panose="020B0604020202020204" pitchFamily="34" charset="0"/>
                  <a:ea typeface="宋体" panose="02010600030101010101" pitchFamily="2" charset="-122"/>
                </a:rPr>
                <a:t>下降</a:t>
              </a:r>
              <a:r>
                <a:rPr lang="en-US" altLang="zh-CN" sz="1800">
                  <a:solidFill>
                    <a:srgbClr val="000000"/>
                  </a:solidFill>
                  <a:latin typeface="Arial" panose="020B0604020202020204" pitchFamily="34" charset="0"/>
                  <a:ea typeface="宋体" panose="02010600030101010101" pitchFamily="2" charset="-122"/>
                </a:rPr>
                <a:t>….</a:t>
              </a:r>
            </a:p>
          </p:txBody>
        </p:sp>
        <p:sp>
          <p:nvSpPr>
            <p:cNvPr id="542753" name="矩形 542752"/>
            <p:cNvSpPr/>
            <p:nvPr/>
          </p:nvSpPr>
          <p:spPr>
            <a:xfrm>
              <a:off x="403" y="306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2754" name="矩形 542753"/>
            <p:cNvSpPr/>
            <p:nvPr/>
          </p:nvSpPr>
          <p:spPr>
            <a:xfrm>
              <a:off x="403" y="322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2755" name="组合 542754"/>
          <p:cNvGrpSpPr/>
          <p:nvPr/>
        </p:nvGrpSpPr>
        <p:grpSpPr>
          <a:xfrm>
            <a:off x="4237038" y="4581525"/>
            <a:ext cx="3335337" cy="1284288"/>
            <a:chOff x="2669" y="2886"/>
            <a:chExt cx="2101" cy="809"/>
          </a:xfrm>
        </p:grpSpPr>
        <p:sp>
          <p:nvSpPr>
            <p:cNvPr id="542756" name="直接连接符 542755"/>
            <p:cNvSpPr/>
            <p:nvPr/>
          </p:nvSpPr>
          <p:spPr>
            <a:xfrm flipH="1">
              <a:off x="2669" y="3163"/>
              <a:ext cx="612" cy="532"/>
            </a:xfrm>
            <a:prstGeom prst="line">
              <a:avLst/>
            </a:prstGeom>
            <a:ln w="19050" cap="flat" cmpd="sng">
              <a:solidFill>
                <a:srgbClr val="000000"/>
              </a:solidFill>
              <a:prstDash val="solid"/>
              <a:headEnd type="none" w="med" len="med"/>
              <a:tailEnd type="none" w="med" len="med"/>
            </a:ln>
          </p:spPr>
        </p:sp>
        <p:sp>
          <p:nvSpPr>
            <p:cNvPr id="542757" name="矩形 542756"/>
            <p:cNvSpPr/>
            <p:nvPr/>
          </p:nvSpPr>
          <p:spPr>
            <a:xfrm>
              <a:off x="3223" y="2886"/>
              <a:ext cx="1547" cy="497"/>
            </a:xfrm>
            <a:prstGeom prst="rect">
              <a:avLst/>
            </a:prstGeom>
            <a:solidFill>
              <a:srgbClr val="E1E5E9"/>
            </a:solidFill>
            <a:ln w="9525">
              <a:noFill/>
            </a:ln>
          </p:spPr>
          <p:txBody>
            <a:bodyPr/>
            <a:lstStyle/>
            <a:p>
              <a:endParaRPr lang="zh-CN" altLang="en-US"/>
            </a:p>
          </p:txBody>
        </p:sp>
        <p:sp>
          <p:nvSpPr>
            <p:cNvPr id="542758" name="矩形 542757"/>
            <p:cNvSpPr/>
            <p:nvPr/>
          </p:nvSpPr>
          <p:spPr>
            <a:xfrm>
              <a:off x="3281" y="2905"/>
              <a:ext cx="1448" cy="346"/>
            </a:xfrm>
            <a:prstGeom prst="rect">
              <a:avLst/>
            </a:prstGeom>
            <a:noFill/>
            <a:ln w="9525">
              <a:noFill/>
            </a:ln>
          </p:spPr>
          <p:txBody>
            <a:bodyPr wrap="none" lIns="0" tIns="0" rIns="0" bIns="0">
              <a:spAutoFit/>
            </a:bodyPr>
            <a:lstStyle/>
            <a:p>
              <a:pPr marL="457200" lvl="0" indent="-457200" eaLnBrk="0" hangingPunct="0">
                <a:buClr>
                  <a:srgbClr val="000000"/>
                </a:buClr>
                <a:buAutoNum type="arabicPeriod" startAt="2"/>
              </a:pPr>
              <a:r>
                <a:rPr lang="zh-CN" altLang="en-US" sz="1800" b="1" dirty="0">
                  <a:solidFill>
                    <a:srgbClr val="000000"/>
                  </a:solidFill>
                  <a:latin typeface="Arial" panose="020B0604020202020204" pitchFamily="34" charset="0"/>
                  <a:ea typeface="宋体" panose="02010600030101010101" pitchFamily="2" charset="-122"/>
                </a:rPr>
                <a:t>减少了短期中物品</a:t>
              </a:r>
            </a:p>
            <a:p>
              <a:pPr marL="457200" lvl="0" indent="-457200" eaLnBrk="0" hangingPunct="0">
                <a:buClr>
                  <a:srgbClr val="000000"/>
                </a:buClr>
                <a:buNone/>
              </a:pPr>
              <a:r>
                <a:rPr lang="zh-CN" altLang="en-US" sz="1800" b="1" dirty="0">
                  <a:solidFill>
                    <a:srgbClr val="000000"/>
                  </a:solidFill>
                  <a:latin typeface="Times New Roman" panose="02020603050405020304" pitchFamily="18" charset="0"/>
                  <a:ea typeface="宋体" panose="02010600030101010101" pitchFamily="2" charset="-122"/>
                </a:rPr>
                <a:t>与劳务的供給量。</a:t>
              </a:r>
            </a:p>
          </p:txBody>
        </p:sp>
        <p:sp>
          <p:nvSpPr>
            <p:cNvPr id="542759" name="矩形 542758"/>
            <p:cNvSpPr/>
            <p:nvPr/>
          </p:nvSpPr>
          <p:spPr>
            <a:xfrm>
              <a:off x="3281" y="305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2760" name="矩形 542759"/>
            <p:cNvSpPr/>
            <p:nvPr/>
          </p:nvSpPr>
          <p:spPr>
            <a:xfrm>
              <a:off x="3281" y="321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2761" name="组合 542760"/>
          <p:cNvGrpSpPr/>
          <p:nvPr/>
        </p:nvGrpSpPr>
        <p:grpSpPr>
          <a:xfrm>
            <a:off x="1692275" y="3284538"/>
            <a:ext cx="3249613" cy="2765425"/>
            <a:chOff x="1069" y="2062"/>
            <a:chExt cx="2047" cy="1742"/>
          </a:xfrm>
        </p:grpSpPr>
        <p:sp>
          <p:nvSpPr>
            <p:cNvPr id="542762" name="任意多边形 542761"/>
            <p:cNvSpPr/>
            <p:nvPr/>
          </p:nvSpPr>
          <p:spPr>
            <a:xfrm>
              <a:off x="1249" y="2112"/>
              <a:ext cx="1812" cy="1502"/>
            </a:xfrm>
            <a:custGeom>
              <a:avLst/>
              <a:gdLst/>
              <a:ahLst/>
              <a:cxnLst/>
              <a:rect l="0" t="0" r="0" b="0"/>
              <a:pathLst>
                <a:path w="1812" h="1502">
                  <a:moveTo>
                    <a:pt x="0" y="0"/>
                  </a:moveTo>
                  <a:lnTo>
                    <a:pt x="1812" y="0"/>
                  </a:lnTo>
                  <a:lnTo>
                    <a:pt x="1812" y="1502"/>
                  </a:lnTo>
                </a:path>
              </a:pathLst>
            </a:custGeom>
            <a:noFill/>
            <a:ln w="19050" cap="flat" cmpd="sng">
              <a:solidFill>
                <a:srgbClr val="FF0000">
                  <a:alpha val="100000"/>
                </a:srgbClr>
              </a:solidFill>
              <a:prstDash val="lgDash"/>
              <a:headEnd type="none" w="med" len="med"/>
              <a:tailEnd type="none" w="med" len="med"/>
            </a:ln>
          </p:spPr>
          <p:txBody>
            <a:bodyPr/>
            <a:lstStyle/>
            <a:p>
              <a:endParaRPr lang="zh-CN" altLang="en-US"/>
            </a:p>
          </p:txBody>
        </p:sp>
        <p:sp>
          <p:nvSpPr>
            <p:cNvPr id="542763" name="椭圆 542762"/>
            <p:cNvSpPr/>
            <p:nvPr/>
          </p:nvSpPr>
          <p:spPr>
            <a:xfrm>
              <a:off x="3019" y="2077"/>
              <a:ext cx="81" cy="81"/>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nvGrpSpPr>
            <p:cNvPr id="542764" name="组合 542763"/>
            <p:cNvGrpSpPr/>
            <p:nvPr/>
          </p:nvGrpSpPr>
          <p:grpSpPr>
            <a:xfrm>
              <a:off x="3008" y="3660"/>
              <a:ext cx="108" cy="144"/>
              <a:chOff x="3008" y="3660"/>
              <a:chExt cx="108" cy="144"/>
            </a:xfrm>
          </p:grpSpPr>
          <p:sp>
            <p:nvSpPr>
              <p:cNvPr id="542765" name="矩形 542764"/>
              <p:cNvSpPr/>
              <p:nvPr/>
            </p:nvSpPr>
            <p:spPr>
              <a:xfrm>
                <a:off x="3008" y="3660"/>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p>
            </p:txBody>
          </p:sp>
          <p:sp>
            <p:nvSpPr>
              <p:cNvPr id="542766" name="任意多边形 542765"/>
              <p:cNvSpPr/>
              <p:nvPr/>
            </p:nvSpPr>
            <p:spPr>
              <a:xfrm>
                <a:off x="3093" y="3737"/>
                <a:ext cx="23" cy="58"/>
              </a:xfrm>
              <a:custGeom>
                <a:avLst/>
                <a:gdLst/>
                <a:ahLst/>
                <a:cxnLst/>
                <a:rect l="0" t="0" r="0" b="0"/>
                <a:pathLst>
                  <a:path w="23" h="58">
                    <a:moveTo>
                      <a:pt x="23" y="0"/>
                    </a:moveTo>
                    <a:lnTo>
                      <a:pt x="19" y="0"/>
                    </a:lnTo>
                    <a:lnTo>
                      <a:pt x="11" y="8"/>
                    </a:lnTo>
                    <a:lnTo>
                      <a:pt x="0" y="16"/>
                    </a:lnTo>
                    <a:lnTo>
                      <a:pt x="0" y="23"/>
                    </a:lnTo>
                    <a:lnTo>
                      <a:pt x="7" y="20"/>
                    </a:lnTo>
                    <a:lnTo>
                      <a:pt x="15" y="12"/>
                    </a:lnTo>
                    <a:lnTo>
                      <a:pt x="15" y="58"/>
                    </a:lnTo>
                    <a:lnTo>
                      <a:pt x="23" y="58"/>
                    </a:lnTo>
                    <a:lnTo>
                      <a:pt x="23" y="4"/>
                    </a:lnTo>
                    <a:lnTo>
                      <a:pt x="23" y="0"/>
                    </a:lnTo>
                    <a:close/>
                  </a:path>
                </a:pathLst>
              </a:cu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grpSp>
          <p:nvGrpSpPr>
            <p:cNvPr id="542767" name="组合 542766"/>
            <p:cNvGrpSpPr/>
            <p:nvPr/>
          </p:nvGrpSpPr>
          <p:grpSpPr>
            <a:xfrm>
              <a:off x="1069" y="2062"/>
              <a:ext cx="111" cy="144"/>
              <a:chOff x="1069" y="2062"/>
              <a:chExt cx="111" cy="144"/>
            </a:xfrm>
          </p:grpSpPr>
          <p:sp>
            <p:nvSpPr>
              <p:cNvPr id="542768" name="矩形 542767"/>
              <p:cNvSpPr/>
              <p:nvPr/>
            </p:nvSpPr>
            <p:spPr>
              <a:xfrm>
                <a:off x="1069" y="2062"/>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p>
            </p:txBody>
          </p:sp>
          <p:sp>
            <p:nvSpPr>
              <p:cNvPr id="542769" name="任意多边形 542768"/>
              <p:cNvSpPr/>
              <p:nvPr/>
            </p:nvSpPr>
            <p:spPr>
              <a:xfrm>
                <a:off x="1157" y="2140"/>
                <a:ext cx="23" cy="54"/>
              </a:xfrm>
              <a:custGeom>
                <a:avLst/>
                <a:gdLst/>
                <a:ahLst/>
                <a:cxnLst/>
                <a:rect l="0" t="0" r="0" b="0"/>
                <a:pathLst>
                  <a:path w="23" h="54">
                    <a:moveTo>
                      <a:pt x="23" y="0"/>
                    </a:moveTo>
                    <a:lnTo>
                      <a:pt x="16" y="0"/>
                    </a:lnTo>
                    <a:lnTo>
                      <a:pt x="8" y="7"/>
                    </a:lnTo>
                    <a:lnTo>
                      <a:pt x="0" y="11"/>
                    </a:lnTo>
                    <a:lnTo>
                      <a:pt x="0" y="19"/>
                    </a:lnTo>
                    <a:lnTo>
                      <a:pt x="8" y="15"/>
                    </a:lnTo>
                    <a:lnTo>
                      <a:pt x="16" y="11"/>
                    </a:lnTo>
                    <a:lnTo>
                      <a:pt x="16" y="54"/>
                    </a:lnTo>
                    <a:lnTo>
                      <a:pt x="23" y="54"/>
                    </a:lnTo>
                    <a:lnTo>
                      <a:pt x="23" y="3"/>
                    </a:lnTo>
                    <a:lnTo>
                      <a:pt x="23" y="0"/>
                    </a:lnTo>
                    <a:close/>
                  </a:path>
                </a:pathLst>
              </a:cu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grpSp>
      <p:grpSp>
        <p:nvGrpSpPr>
          <p:cNvPr id="542770" name="组合 542769"/>
          <p:cNvGrpSpPr/>
          <p:nvPr/>
        </p:nvGrpSpPr>
        <p:grpSpPr>
          <a:xfrm>
            <a:off x="1692275" y="4292600"/>
            <a:ext cx="1833563" cy="1719263"/>
            <a:chOff x="1065" y="2721"/>
            <a:chExt cx="1155" cy="1083"/>
          </a:xfrm>
        </p:grpSpPr>
        <p:sp>
          <p:nvSpPr>
            <p:cNvPr id="542771" name="任意多边形 542770"/>
            <p:cNvSpPr/>
            <p:nvPr/>
          </p:nvSpPr>
          <p:spPr>
            <a:xfrm>
              <a:off x="1249" y="2770"/>
              <a:ext cx="900" cy="844"/>
            </a:xfrm>
            <a:custGeom>
              <a:avLst/>
              <a:gdLst/>
              <a:ahLst/>
              <a:cxnLst/>
              <a:rect l="0" t="0" r="0" b="0"/>
              <a:pathLst>
                <a:path w="900" h="844">
                  <a:moveTo>
                    <a:pt x="0" y="0"/>
                  </a:moveTo>
                  <a:lnTo>
                    <a:pt x="900" y="0"/>
                  </a:lnTo>
                  <a:lnTo>
                    <a:pt x="900" y="844"/>
                  </a:lnTo>
                </a:path>
              </a:pathLst>
            </a:custGeom>
            <a:noFill/>
            <a:ln w="19050" cap="flat" cmpd="sng">
              <a:solidFill>
                <a:srgbClr val="FF0000">
                  <a:alpha val="100000"/>
                </a:srgbClr>
              </a:solidFill>
              <a:prstDash val="lgDash"/>
              <a:headEnd type="none" w="med" len="med"/>
              <a:tailEnd type="none" w="med" len="med"/>
            </a:ln>
          </p:spPr>
          <p:txBody>
            <a:bodyPr/>
            <a:lstStyle/>
            <a:p>
              <a:endParaRPr lang="zh-CN" altLang="en-US"/>
            </a:p>
          </p:txBody>
        </p:sp>
        <p:sp>
          <p:nvSpPr>
            <p:cNvPr id="542772" name="椭圆 542771"/>
            <p:cNvSpPr/>
            <p:nvPr/>
          </p:nvSpPr>
          <p:spPr>
            <a:xfrm>
              <a:off x="2106" y="2736"/>
              <a:ext cx="81" cy="81"/>
            </a:xfrm>
            <a:prstGeom prst="ellipse">
              <a:avLst/>
            </a:prstGeom>
            <a:solidFill>
              <a:srgbClr val="000000"/>
            </a:solidFill>
            <a:ln w="9525" cap="flat" cmpd="sng">
              <a:solidFill>
                <a:srgbClr val="FF0000"/>
              </a:solidFill>
              <a:prstDash val="lgDash"/>
              <a:headEnd type="none" w="med" len="med"/>
              <a:tailEnd type="none" w="med" len="med"/>
            </a:ln>
          </p:spPr>
          <p:txBody>
            <a:bodyPr/>
            <a:lstStyle/>
            <a:p>
              <a:endParaRPr lang="zh-CN" altLang="en-US"/>
            </a:p>
          </p:txBody>
        </p:sp>
        <p:sp>
          <p:nvSpPr>
            <p:cNvPr id="542773" name="矩形 542772"/>
            <p:cNvSpPr/>
            <p:nvPr/>
          </p:nvSpPr>
          <p:spPr>
            <a:xfrm>
              <a:off x="2096" y="3660"/>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r>
                <a:rPr lang="en-US" altLang="zh-CN" sz="1500" baseline="-25000">
                  <a:solidFill>
                    <a:srgbClr val="000000"/>
                  </a:solidFill>
                  <a:latin typeface="Arial" panose="020B0604020202020204" pitchFamily="34" charset="0"/>
                  <a:ea typeface="宋体" panose="02010600030101010101" pitchFamily="2" charset="-122"/>
                </a:rPr>
                <a:t>2</a:t>
              </a:r>
            </a:p>
          </p:txBody>
        </p:sp>
        <p:sp>
          <p:nvSpPr>
            <p:cNvPr id="542774" name="矩形 542773"/>
            <p:cNvSpPr/>
            <p:nvPr/>
          </p:nvSpPr>
          <p:spPr>
            <a:xfrm>
              <a:off x="1065" y="2721"/>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2</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20</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42761"/>
                                        </p:tgtEl>
                                        <p:attrNameLst>
                                          <p:attrName>style.visibility</p:attrName>
                                        </p:attrNameLst>
                                      </p:cBhvr>
                                      <p:to>
                                        <p:strVal val="visible"/>
                                      </p:to>
                                    </p:set>
                                    <p:animEffect transition="in" filter="strips(upRight)">
                                      <p:cBhvr>
                                        <p:cTn id="7" dur="500"/>
                                        <p:tgtEl>
                                          <p:spTgt spid="5427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42737"/>
                                        </p:tgtEl>
                                        <p:attrNameLst>
                                          <p:attrName>style.visibility</p:attrName>
                                        </p:attrNameLst>
                                      </p:cBhvr>
                                      <p:to>
                                        <p:strVal val="visible"/>
                                      </p:to>
                                    </p:set>
                                    <p:animEffect transition="in" filter="wipe(up)">
                                      <p:cBhvr>
                                        <p:cTn id="12" dur="500"/>
                                        <p:tgtEl>
                                          <p:spTgt spid="5427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42749"/>
                                        </p:tgtEl>
                                        <p:attrNameLst>
                                          <p:attrName>style.visibility</p:attrName>
                                        </p:attrNameLst>
                                      </p:cBhvr>
                                      <p:to>
                                        <p:strVal val="visible"/>
                                      </p:to>
                                    </p:set>
                                    <p:animEffect transition="in" filter="wipe(up)">
                                      <p:cBhvr>
                                        <p:cTn id="17" dur="500"/>
                                        <p:tgtEl>
                                          <p:spTgt spid="5427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42738"/>
                                        </p:tgtEl>
                                        <p:attrNameLst>
                                          <p:attrName>style.visibility</p:attrName>
                                        </p:attrNameLst>
                                      </p:cBhvr>
                                      <p:to>
                                        <p:strVal val="visible"/>
                                      </p:to>
                                    </p:set>
                                    <p:animEffect transition="in" filter="wipe(right)">
                                      <p:cBhvr>
                                        <p:cTn id="22" dur="500"/>
                                        <p:tgtEl>
                                          <p:spTgt spid="5427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755"/>
                                        </p:tgtEl>
                                        <p:attrNameLst>
                                          <p:attrName>style.visibility</p:attrName>
                                        </p:attrNameLst>
                                      </p:cBhvr>
                                      <p:to>
                                        <p:strVal val="visible"/>
                                      </p:to>
                                    </p:set>
                                    <p:animEffect transition="in" filter="wipe(left)">
                                      <p:cBhvr>
                                        <p:cTn id="27" dur="500"/>
                                        <p:tgtEl>
                                          <p:spTgt spid="54275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42770"/>
                                        </p:tgtEl>
                                        <p:attrNameLst>
                                          <p:attrName>style.visibility</p:attrName>
                                        </p:attrNameLst>
                                      </p:cBhvr>
                                      <p:to>
                                        <p:strVal val="visible"/>
                                      </p:to>
                                    </p:set>
                                    <p:animEffect transition="in" filter="strips(upRight)">
                                      <p:cBhvr>
                                        <p:cTn id="32" dur="500"/>
                                        <p:tgtEl>
                                          <p:spTgt spid="54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标题 544769"/>
          <p:cNvSpPr>
            <a:spLocks noGrp="1" noRot="1"/>
          </p:cNvSpPr>
          <p:nvPr>
            <p:ph type="title"/>
          </p:nvPr>
        </p:nvSpPr>
        <p:spPr>
          <a:xfrm>
            <a:off x="0" y="260350"/>
            <a:ext cx="8229600" cy="1143000"/>
          </a:xfrm>
          <a:ln/>
        </p:spPr>
        <p:txBody>
          <a:bodyPr anchor="ctr"/>
          <a:lstStyle/>
          <a:p>
            <a:r>
              <a:rPr lang="zh-CN" altLang="en-US" sz="3200" b="1" dirty="0">
                <a:solidFill>
                  <a:srgbClr val="000000"/>
                </a:solidFill>
              </a:rPr>
              <a:t>短期总供给曲线向右上方倾斜的主要原因</a:t>
            </a:r>
          </a:p>
        </p:txBody>
      </p:sp>
      <p:sp>
        <p:nvSpPr>
          <p:cNvPr id="544771" name="文本占位符 544770"/>
          <p:cNvSpPr>
            <a:spLocks noGrp="1" noRot="1"/>
          </p:cNvSpPr>
          <p:nvPr>
            <p:ph type="body" idx="1"/>
          </p:nvPr>
        </p:nvSpPr>
        <p:spPr>
          <a:xfrm>
            <a:off x="395288" y="1628775"/>
            <a:ext cx="8229600" cy="4784725"/>
          </a:xfrm>
          <a:ln/>
        </p:spPr>
        <p:txBody>
          <a:bodyPr/>
          <a:lstStyle/>
          <a:p>
            <a:pPr>
              <a:lnSpc>
                <a:spcPct val="90000"/>
              </a:lnSpc>
            </a:pPr>
            <a:r>
              <a:rPr lang="zh-CN" altLang="en-US" sz="2800" b="1" dirty="0">
                <a:solidFill>
                  <a:srgbClr val="FF3300"/>
                </a:solidFill>
              </a:rPr>
              <a:t>粘性工资理论：</a:t>
            </a:r>
            <a:r>
              <a:rPr lang="zh-CN" altLang="en-US" sz="2800" b="1" dirty="0">
                <a:solidFill>
                  <a:srgbClr val="000000"/>
                </a:solidFill>
                <a:ea typeface="楷体" panose="02010609060101010101" pitchFamily="49" charset="-122"/>
              </a:rPr>
              <a:t>由于名义工资被合同锁定，调整滞后于物价变动，所以物价上升就是实际工资减少，企业家所得增加，他就扩大生产规模；物价下跌就是实际工资上升，企业家所得减少，他就缩小生产规模。产出与价格水平同方向变动。</a:t>
            </a:r>
          </a:p>
          <a:p>
            <a:pPr>
              <a:lnSpc>
                <a:spcPct val="90000"/>
              </a:lnSpc>
            </a:pPr>
            <a:r>
              <a:rPr lang="zh-CN" altLang="en-US" sz="2800" b="1" dirty="0">
                <a:solidFill>
                  <a:srgbClr val="FF3300"/>
                </a:solidFill>
              </a:rPr>
              <a:t>粘性价格理论：</a:t>
            </a:r>
            <a:r>
              <a:rPr lang="zh-CN" altLang="en-US" sz="2800" b="1" dirty="0">
                <a:solidFill>
                  <a:srgbClr val="000000"/>
                </a:solidFill>
                <a:ea typeface="楷体" panose="02010609060101010101" pitchFamily="49" charset="-122"/>
              </a:rPr>
              <a:t>并非所有的企业都能随物价水平的变化而及时调整产品的价格，因为要承担菜单成本，所以价格水平下降时，一些企业的价格不变，高于合意水平，所以销售减少。反之，物价上升，这些企业产品价格不变，销售却可以增加。于是，产出与价格水平同方向变动。</a:t>
            </a:r>
          </a:p>
          <a:p>
            <a:pPr>
              <a:lnSpc>
                <a:spcPct val="90000"/>
              </a:lnSpc>
            </a:pPr>
            <a:endParaRPr lang="zh-CN" altLang="en-US" sz="2800" dirty="0">
              <a:solidFill>
                <a:srgbClr val="000000"/>
              </a:solidFill>
            </a:endParaRPr>
          </a:p>
        </p:txBody>
      </p:sp>
      <p:pic>
        <p:nvPicPr>
          <p:cNvPr id="544772" name="图片 544771" descr="BIRD105"/>
          <p:cNvPicPr>
            <a:picLocks noChangeAspect="1"/>
          </p:cNvPicPr>
          <p:nvPr/>
        </p:nvPicPr>
        <p:blipFill>
          <a:blip r:embed="rId2"/>
          <a:stretch>
            <a:fillRect/>
          </a:stretch>
        </p:blipFill>
        <p:spPr>
          <a:xfrm>
            <a:off x="7935913" y="260350"/>
            <a:ext cx="1208087" cy="2079625"/>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21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 calcmode="lin" valueType="num">
                                      <p:cBhvr additive="base">
                                        <p:cTn id="7" dur="500" fill="hold"/>
                                        <p:tgtEl>
                                          <p:spTgt spid="544772"/>
                                        </p:tgtEl>
                                        <p:attrNameLst>
                                          <p:attrName>ppt_x</p:attrName>
                                        </p:attrNameLst>
                                      </p:cBhvr>
                                      <p:tavLst>
                                        <p:tav tm="0">
                                          <p:val>
                                            <p:strVal val="#ppt_x"/>
                                          </p:val>
                                        </p:tav>
                                        <p:tav tm="100000">
                                          <p:val>
                                            <p:strVal val="#ppt_x"/>
                                          </p:val>
                                        </p:tav>
                                      </p:tavLst>
                                    </p:anim>
                                    <p:anim calcmode="lin" valueType="num">
                                      <p:cBhvr additive="base">
                                        <p:cTn id="8" dur="500" fill="hold"/>
                                        <p:tgtEl>
                                          <p:spTgt spid="544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44771">
                                            <p:txEl>
                                              <p:pRg st="0" end="0"/>
                                            </p:txEl>
                                          </p:spTgt>
                                        </p:tgtEl>
                                        <p:attrNameLst>
                                          <p:attrName>style.visibility</p:attrName>
                                        </p:attrNameLst>
                                      </p:cBhvr>
                                      <p:to>
                                        <p:strVal val="visible"/>
                                      </p:to>
                                    </p:set>
                                    <p:animEffect transition="in" filter="blinds(horizontal)">
                                      <p:cBhvr>
                                        <p:cTn id="13" dur="500"/>
                                        <p:tgtEl>
                                          <p:spTgt spid="54477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44771">
                                            <p:txEl>
                                              <p:pRg st="1" end="1"/>
                                            </p:txEl>
                                          </p:spTgt>
                                        </p:tgtEl>
                                        <p:attrNameLst>
                                          <p:attrName>style.visibility</p:attrName>
                                        </p:attrNameLst>
                                      </p:cBhvr>
                                      <p:to>
                                        <p:strVal val="visible"/>
                                      </p:to>
                                    </p:set>
                                    <p:animEffect transition="in" filter="blinds(horizontal)">
                                      <p:cBhvr>
                                        <p:cTn id="18" dur="500"/>
                                        <p:tgtEl>
                                          <p:spTgt spid="544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标题 545793"/>
          <p:cNvSpPr>
            <a:spLocks noGrp="1" noRot="1"/>
          </p:cNvSpPr>
          <p:nvPr>
            <p:ph type="title"/>
          </p:nvPr>
        </p:nvSpPr>
        <p:spPr>
          <a:ln/>
        </p:spPr>
        <p:txBody>
          <a:bodyPr anchor="ctr"/>
          <a:lstStyle/>
          <a:p>
            <a:endParaRPr dirty="0"/>
          </a:p>
        </p:txBody>
      </p:sp>
      <p:sp>
        <p:nvSpPr>
          <p:cNvPr id="545795" name="文本占位符 545794"/>
          <p:cNvSpPr>
            <a:spLocks noGrp="1" noRot="1"/>
          </p:cNvSpPr>
          <p:nvPr>
            <p:ph type="body" idx="1"/>
          </p:nvPr>
        </p:nvSpPr>
        <p:spPr>
          <a:xfrm>
            <a:off x="539750" y="549275"/>
            <a:ext cx="8064500" cy="4525963"/>
          </a:xfrm>
          <a:ln/>
        </p:spPr>
        <p:txBody>
          <a:bodyPr/>
          <a:lstStyle/>
          <a:p>
            <a:r>
              <a:rPr lang="zh-CN" altLang="en-US" sz="2800" b="1" dirty="0">
                <a:solidFill>
                  <a:srgbClr val="FF3300"/>
                </a:solidFill>
              </a:rPr>
              <a:t>错觉反映理论：</a:t>
            </a:r>
            <a:r>
              <a:rPr lang="zh-CN" altLang="en-US" sz="2800" b="1" dirty="0">
                <a:solidFill>
                  <a:srgbClr val="000000"/>
                </a:solidFill>
                <a:ea typeface="楷体" panose="02010609060101010101" pitchFamily="49" charset="-122"/>
              </a:rPr>
              <a:t>物价总水平的变动会暂时误导供给者对市场发生的变动的看法。如低物价水平引起对相对价格的错觉，而且这些错觉引起供给者对较低物价水平的反应是减少物品和劳务的供给量。</a:t>
            </a:r>
          </a:p>
          <a:p>
            <a:r>
              <a:rPr lang="zh-CN" altLang="en-US" sz="2800" b="1" dirty="0">
                <a:solidFill>
                  <a:srgbClr val="FF3300"/>
                </a:solidFill>
                <a:ea typeface="楷体" panose="02010609060101010101" pitchFamily="49" charset="-122"/>
              </a:rPr>
              <a:t>以上每一种理论具有一个共性：当经济中的实际物价水平背离了人们预期的物价水平时，供给量就背离了其长期水平或自然水平。当物价水平高于人们预期的水平时，产量就高于其自然率；当物价水平低于预期水平时，产量就低于其自然率</a:t>
            </a:r>
            <a:r>
              <a:rPr lang="zh-CN" altLang="en-US" sz="2800" b="1" dirty="0">
                <a:solidFill>
                  <a:srgbClr val="000000"/>
                </a:solidFill>
                <a:ea typeface="楷体" panose="02010609060101010101" pitchFamily="49" charset="-122"/>
              </a:rPr>
              <a:t>。</a:t>
            </a:r>
          </a:p>
          <a:p>
            <a:endParaRPr lang="zh-CN" altLang="en-US" sz="2800" b="1" dirty="0">
              <a:solidFill>
                <a:srgbClr val="000000"/>
              </a:solidFill>
              <a:ea typeface="楷体" panose="02010609060101010101" pitchFamily="49" charset="-122"/>
            </a:endParaRPr>
          </a:p>
        </p:txBody>
      </p:sp>
      <p:pic>
        <p:nvPicPr>
          <p:cNvPr id="545796" name="图片 545795" descr="BIRD105"/>
          <p:cNvPicPr>
            <a:picLocks noChangeAspect="1"/>
          </p:cNvPicPr>
          <p:nvPr/>
        </p:nvPicPr>
        <p:blipFill>
          <a:blip r:embed="rId2"/>
          <a:stretch>
            <a:fillRect/>
          </a:stretch>
        </p:blipFill>
        <p:spPr>
          <a:xfrm>
            <a:off x="7308850" y="4940300"/>
            <a:ext cx="1114425" cy="19177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22</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5796"/>
                                        </p:tgtEl>
                                        <p:attrNameLst>
                                          <p:attrName>style.visibility</p:attrName>
                                        </p:attrNameLst>
                                      </p:cBhvr>
                                      <p:to>
                                        <p:strVal val="visible"/>
                                      </p:to>
                                    </p:set>
                                    <p:anim calcmode="lin" valueType="num">
                                      <p:cBhvr additive="base">
                                        <p:cTn id="7" dur="500" fill="hold"/>
                                        <p:tgtEl>
                                          <p:spTgt spid="545796"/>
                                        </p:tgtEl>
                                        <p:attrNameLst>
                                          <p:attrName>ppt_x</p:attrName>
                                        </p:attrNameLst>
                                      </p:cBhvr>
                                      <p:tavLst>
                                        <p:tav tm="0">
                                          <p:val>
                                            <p:strVal val="#ppt_x"/>
                                          </p:val>
                                        </p:tav>
                                        <p:tav tm="100000">
                                          <p:val>
                                            <p:strVal val="#ppt_x"/>
                                          </p:val>
                                        </p:tav>
                                      </p:tavLst>
                                    </p:anim>
                                    <p:anim calcmode="lin" valueType="num">
                                      <p:cBhvr additive="base">
                                        <p:cTn id="8" dur="500" fill="hold"/>
                                        <p:tgtEl>
                                          <p:spTgt spid="5457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45795">
                                            <p:txEl>
                                              <p:pRg st="0" end="0"/>
                                            </p:txEl>
                                          </p:spTgt>
                                        </p:tgtEl>
                                        <p:attrNameLst>
                                          <p:attrName>style.visibility</p:attrName>
                                        </p:attrNameLst>
                                      </p:cBhvr>
                                      <p:to>
                                        <p:strVal val="visible"/>
                                      </p:to>
                                    </p:set>
                                    <p:animEffect transition="in" filter="blinds(horizontal)">
                                      <p:cBhvr>
                                        <p:cTn id="13" dur="500"/>
                                        <p:tgtEl>
                                          <p:spTgt spid="54579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45795">
                                            <p:txEl>
                                              <p:pRg st="1" end="1"/>
                                            </p:txEl>
                                          </p:spTgt>
                                        </p:tgtEl>
                                        <p:attrNameLst>
                                          <p:attrName>style.visibility</p:attrName>
                                        </p:attrNameLst>
                                      </p:cBhvr>
                                      <p:to>
                                        <p:strVal val="visible"/>
                                      </p:to>
                                    </p:set>
                                    <p:animEffect transition="in" filter="blinds(horizontal)">
                                      <p:cBhvr>
                                        <p:cTn id="18" dur="500"/>
                                        <p:tgtEl>
                                          <p:spTgt spid="545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标题 654337"/>
          <p:cNvSpPr>
            <a:spLocks noGrp="1" noRot="1"/>
          </p:cNvSpPr>
          <p:nvPr>
            <p:ph type="title"/>
          </p:nvPr>
        </p:nvSpPr>
        <p:spPr>
          <a:ln/>
        </p:spPr>
        <p:txBody>
          <a:bodyPr anchor="ctr"/>
          <a:lstStyle/>
          <a:p>
            <a:endParaRPr dirty="0"/>
          </a:p>
        </p:txBody>
      </p:sp>
      <p:sp>
        <p:nvSpPr>
          <p:cNvPr id="654339" name="文本占位符 654338"/>
          <p:cNvSpPr>
            <a:spLocks noGrp="1" noRot="1"/>
          </p:cNvSpPr>
          <p:nvPr>
            <p:ph type="body" idx="1"/>
          </p:nvPr>
        </p:nvSpPr>
        <p:spPr>
          <a:ln/>
        </p:spPr>
        <p:txBody>
          <a:bodyPr/>
          <a:lstStyle/>
          <a:p>
            <a:r>
              <a:rPr lang="zh-CN" altLang="en-US" sz="3600" b="1" i="1" u="sng" dirty="0">
                <a:solidFill>
                  <a:srgbClr val="FF3300"/>
                </a:solidFill>
                <a:ea typeface="楷体" panose="02010609060101010101" pitchFamily="49" charset="-122"/>
              </a:rPr>
              <a:t>注意：</a:t>
            </a:r>
            <a:r>
              <a:rPr lang="zh-CN" altLang="en-US" b="1" dirty="0">
                <a:ea typeface="楷体" panose="02010609060101010101" pitchFamily="49" charset="-122"/>
              </a:rPr>
              <a:t>无论总供给曲线向右倾斜是由于粘性工资、价格还是错觉引起，这些情况都不会持久存在。最后，随着人们调整预期，名义工资得到调整，价格不再停滞，错觉得到纠正，最后，在长期中，预期与实际物价水平相等，总供给曲线是垂直的。</a:t>
            </a:r>
          </a:p>
          <a:p>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23</a:t>
            </a:fld>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标题 546817"/>
          <p:cNvSpPr>
            <a:spLocks noGrp="1" noRot="1"/>
          </p:cNvSpPr>
          <p:nvPr>
            <p:ph type="title"/>
          </p:nvPr>
        </p:nvSpPr>
        <p:spPr>
          <a:xfrm>
            <a:off x="1619250" y="260350"/>
            <a:ext cx="8229600" cy="1143000"/>
          </a:xfrm>
          <a:ln/>
        </p:spPr>
        <p:txBody>
          <a:bodyPr anchor="ctr"/>
          <a:lstStyle/>
          <a:p>
            <a:r>
              <a:rPr lang="zh-CN" altLang="en-US" sz="3600" b="1" dirty="0">
                <a:solidFill>
                  <a:srgbClr val="000000"/>
                </a:solidFill>
              </a:rPr>
              <a:t>为什么短期总供给曲线会移动？</a:t>
            </a:r>
          </a:p>
        </p:txBody>
      </p:sp>
      <p:sp>
        <p:nvSpPr>
          <p:cNvPr id="546819" name="文本占位符 546818"/>
          <p:cNvSpPr>
            <a:spLocks noGrp="1" noRot="1"/>
          </p:cNvSpPr>
          <p:nvPr>
            <p:ph type="body" idx="1"/>
          </p:nvPr>
        </p:nvSpPr>
        <p:spPr>
          <a:xfrm>
            <a:off x="468313" y="1628775"/>
            <a:ext cx="8507412" cy="4968875"/>
          </a:xfrm>
          <a:ln/>
        </p:spPr>
        <p:txBody>
          <a:bodyPr/>
          <a:lstStyle/>
          <a:p>
            <a:pPr>
              <a:lnSpc>
                <a:spcPct val="90000"/>
              </a:lnSpc>
            </a:pPr>
            <a:r>
              <a:rPr lang="zh-CN" altLang="en-US" sz="2800" b="1" dirty="0">
                <a:latin typeface="楷体" panose="02010609060101010101" pitchFamily="49" charset="-122"/>
                <a:ea typeface="楷体" panose="02010609060101010101" pitchFamily="49" charset="-122"/>
              </a:rPr>
              <a:t>使长期总供给曲线移动的变量同样会使短期总供给曲线移动。</a:t>
            </a:r>
          </a:p>
          <a:p>
            <a:pPr>
              <a:lnSpc>
                <a:spcPct val="90000"/>
              </a:lnSpc>
            </a:pPr>
            <a:r>
              <a:rPr lang="en-US" altLang="zh-CN" sz="2400" b="1" dirty="0">
                <a:solidFill>
                  <a:srgbClr val="FF3300"/>
                </a:solidFill>
                <a:latin typeface="楷体" panose="02010609060101010101" pitchFamily="49" charset="-122"/>
                <a:ea typeface="楷体" panose="02010609060101010101" pitchFamily="49" charset="-122"/>
              </a:rPr>
              <a:t>1</a:t>
            </a:r>
            <a:r>
              <a:rPr lang="zh-CN" altLang="en-US" sz="2400" b="1" dirty="0">
                <a:solidFill>
                  <a:srgbClr val="FF3300"/>
                </a:solidFill>
                <a:latin typeface="楷体" panose="02010609060101010101" pitchFamily="49" charset="-122"/>
                <a:ea typeface="楷体" panose="02010609060101010101" pitchFamily="49" charset="-122"/>
              </a:rPr>
              <a:t>、劳动引起的移动：</a:t>
            </a:r>
            <a:r>
              <a:rPr lang="zh-CN" altLang="en-US" sz="2400" b="1" dirty="0">
                <a:solidFill>
                  <a:srgbClr val="000000"/>
                </a:solidFill>
                <a:latin typeface="楷体" panose="02010609060101010101" pitchFamily="49" charset="-122"/>
                <a:ea typeface="楷体" panose="02010609060101010101" pitchFamily="49" charset="-122"/>
              </a:rPr>
              <a:t>如：可得到的劳动量增加使总供给曲线向右移动。</a:t>
            </a:r>
          </a:p>
          <a:p>
            <a:pPr>
              <a:lnSpc>
                <a:spcPct val="90000"/>
              </a:lnSpc>
            </a:pPr>
            <a:r>
              <a:rPr lang="en-US" altLang="zh-CN" sz="2400" b="1" dirty="0">
                <a:solidFill>
                  <a:srgbClr val="FF3300"/>
                </a:solidFill>
                <a:latin typeface="楷体" panose="02010609060101010101" pitchFamily="49" charset="-122"/>
                <a:ea typeface="楷体" panose="02010609060101010101" pitchFamily="49" charset="-122"/>
              </a:rPr>
              <a:t>2</a:t>
            </a:r>
            <a:r>
              <a:rPr lang="zh-CN" altLang="en-US" sz="2400" b="1" dirty="0">
                <a:solidFill>
                  <a:srgbClr val="FF3300"/>
                </a:solidFill>
                <a:latin typeface="楷体" panose="02010609060101010101" pitchFamily="49" charset="-122"/>
                <a:ea typeface="楷体" panose="02010609060101010101" pitchFamily="49" charset="-122"/>
              </a:rPr>
              <a:t>、资本引起的移动：</a:t>
            </a:r>
            <a:r>
              <a:rPr lang="zh-CN" altLang="en-US" sz="2400" b="1" dirty="0">
                <a:solidFill>
                  <a:srgbClr val="000000"/>
                </a:solidFill>
                <a:latin typeface="楷体" panose="02010609060101010101" pitchFamily="49" charset="-122"/>
                <a:ea typeface="楷体" panose="02010609060101010101" pitchFamily="49" charset="-122"/>
              </a:rPr>
              <a:t>如：物质或人力资本增加使总供给曲线向右移动。</a:t>
            </a:r>
          </a:p>
          <a:p>
            <a:pPr>
              <a:lnSpc>
                <a:spcPct val="90000"/>
              </a:lnSpc>
            </a:pPr>
            <a:r>
              <a:rPr lang="en-US" altLang="zh-CN" sz="2400" b="1" dirty="0">
                <a:solidFill>
                  <a:srgbClr val="FF3300"/>
                </a:solidFill>
                <a:latin typeface="楷体" panose="02010609060101010101" pitchFamily="49" charset="-122"/>
                <a:ea typeface="楷体" panose="02010609060101010101" pitchFamily="49" charset="-122"/>
              </a:rPr>
              <a:t>3</a:t>
            </a:r>
            <a:r>
              <a:rPr lang="zh-CN" altLang="en-US" sz="2400" b="1" dirty="0">
                <a:solidFill>
                  <a:srgbClr val="FF3300"/>
                </a:solidFill>
                <a:latin typeface="楷体" panose="02010609060101010101" pitchFamily="49" charset="-122"/>
                <a:ea typeface="楷体" panose="02010609060101010101" pitchFamily="49" charset="-122"/>
              </a:rPr>
              <a:t>、自然资源引起的移动：</a:t>
            </a:r>
            <a:r>
              <a:rPr lang="zh-CN" altLang="en-US" sz="2400" b="1" dirty="0">
                <a:solidFill>
                  <a:srgbClr val="000000"/>
                </a:solidFill>
                <a:latin typeface="楷体" panose="02010609060101010101" pitchFamily="49" charset="-122"/>
                <a:ea typeface="楷体" panose="02010609060101010101" pitchFamily="49" charset="-122"/>
              </a:rPr>
              <a:t>如：自然资源可获得性的增加使总供给曲线向右移动。</a:t>
            </a:r>
          </a:p>
          <a:p>
            <a:pPr>
              <a:lnSpc>
                <a:spcPct val="90000"/>
              </a:lnSpc>
            </a:pPr>
            <a:r>
              <a:rPr lang="en-US" altLang="zh-CN" sz="2400" b="1" dirty="0">
                <a:solidFill>
                  <a:srgbClr val="FF3300"/>
                </a:solidFill>
                <a:latin typeface="楷体" panose="02010609060101010101" pitchFamily="49" charset="-122"/>
                <a:ea typeface="楷体" panose="02010609060101010101" pitchFamily="49" charset="-122"/>
              </a:rPr>
              <a:t>4</a:t>
            </a:r>
            <a:r>
              <a:rPr lang="zh-CN" altLang="en-US" sz="2400" b="1" dirty="0">
                <a:solidFill>
                  <a:srgbClr val="FF3300"/>
                </a:solidFill>
                <a:latin typeface="楷体" panose="02010609060101010101" pitchFamily="49" charset="-122"/>
                <a:ea typeface="楷体" panose="02010609060101010101" pitchFamily="49" charset="-122"/>
              </a:rPr>
              <a:t>、技术引起的移动：</a:t>
            </a:r>
            <a:r>
              <a:rPr lang="zh-CN" altLang="en-US" sz="2400" b="1" dirty="0">
                <a:solidFill>
                  <a:srgbClr val="000000"/>
                </a:solidFill>
                <a:latin typeface="楷体" panose="02010609060101010101" pitchFamily="49" charset="-122"/>
                <a:ea typeface="楷体" panose="02010609060101010101" pitchFamily="49" charset="-122"/>
              </a:rPr>
              <a:t>如</a:t>
            </a:r>
            <a:r>
              <a:rPr lang="en-US" altLang="zh-CN" sz="2400" b="1" dirty="0">
                <a:solidFill>
                  <a:srgbClr val="000000"/>
                </a:solidFill>
                <a:latin typeface="楷体" panose="02010609060101010101" pitchFamily="49" charset="-122"/>
                <a:ea typeface="楷体" panose="02010609060101010101" pitchFamily="49" charset="-122"/>
              </a:rPr>
              <a:t>;</a:t>
            </a:r>
            <a:r>
              <a:rPr lang="zh-CN" altLang="en-US" sz="2400" b="1" dirty="0">
                <a:solidFill>
                  <a:srgbClr val="000000"/>
                </a:solidFill>
                <a:latin typeface="楷体" panose="02010609060101010101" pitchFamily="49" charset="-122"/>
                <a:ea typeface="楷体" panose="02010609060101010101" pitchFamily="49" charset="-122"/>
              </a:rPr>
              <a:t>技术知识进步使总供给曲线向右移动。</a:t>
            </a:r>
          </a:p>
          <a:p>
            <a:pPr>
              <a:lnSpc>
                <a:spcPct val="90000"/>
              </a:lnSpc>
            </a:pPr>
            <a:r>
              <a:rPr lang="en-US" altLang="zh-CN" sz="2400" b="1" dirty="0">
                <a:solidFill>
                  <a:srgbClr val="FF3300"/>
                </a:solidFill>
                <a:latin typeface="楷体" panose="02010609060101010101" pitchFamily="49" charset="-122"/>
                <a:ea typeface="楷体" panose="02010609060101010101" pitchFamily="49" charset="-122"/>
              </a:rPr>
              <a:t>5</a:t>
            </a:r>
            <a:r>
              <a:rPr lang="zh-CN" altLang="en-US" sz="2400" b="1" dirty="0">
                <a:solidFill>
                  <a:srgbClr val="FF3300"/>
                </a:solidFill>
                <a:latin typeface="楷体" panose="02010609060101010101" pitchFamily="49" charset="-122"/>
                <a:ea typeface="楷体" panose="02010609060101010101" pitchFamily="49" charset="-122"/>
              </a:rPr>
              <a:t>、预期物价水平引起的移动：</a:t>
            </a:r>
            <a:r>
              <a:rPr lang="zh-CN" altLang="en-US" sz="2400" b="1" dirty="0">
                <a:solidFill>
                  <a:srgbClr val="000000"/>
                </a:solidFill>
                <a:latin typeface="楷体" panose="02010609060101010101" pitchFamily="49" charset="-122"/>
                <a:ea typeface="楷体" panose="02010609060101010101" pitchFamily="49" charset="-122"/>
              </a:rPr>
              <a:t>如：预期物价水平上升时，工资增高，成本增加，企业在物价水平为既定时供给的物品和劳务减少，这样，总供给曲线向左移动。</a:t>
            </a:r>
          </a:p>
          <a:p>
            <a:pPr>
              <a:lnSpc>
                <a:spcPct val="90000"/>
              </a:lnSpc>
            </a:pPr>
            <a:endParaRPr lang="zh-CN" altLang="en-US" sz="2400" b="1" dirty="0">
              <a:latin typeface="楷体" panose="02010609060101010101" pitchFamily="49" charset="-122"/>
              <a:ea typeface="楷体" panose="02010609060101010101" pitchFamily="49" charset="-122"/>
            </a:endParaRPr>
          </a:p>
          <a:p>
            <a:pPr>
              <a:lnSpc>
                <a:spcPct val="90000"/>
              </a:lnSpc>
            </a:pPr>
            <a:endParaRPr lang="zh-CN" altLang="en-US" sz="2000" b="1" dirty="0"/>
          </a:p>
        </p:txBody>
      </p:sp>
      <p:pic>
        <p:nvPicPr>
          <p:cNvPr id="546820" name="图片 546819" descr="BIRD080"/>
          <p:cNvPicPr>
            <a:picLocks noChangeAspect="1"/>
          </p:cNvPicPr>
          <p:nvPr/>
        </p:nvPicPr>
        <p:blipFill>
          <a:blip r:embed="rId2"/>
          <a:stretch>
            <a:fillRect/>
          </a:stretch>
        </p:blipFill>
        <p:spPr>
          <a:xfrm>
            <a:off x="0" y="0"/>
            <a:ext cx="2663825" cy="13716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24</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animEffect transition="in" filter="blinds(horizontal)">
                                      <p:cBhvr>
                                        <p:cTn id="7" dur="500"/>
                                        <p:tgtEl>
                                          <p:spTgt spid="546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19">
                                            <p:txEl>
                                              <p:pRg st="1" end="1"/>
                                            </p:txEl>
                                          </p:spTgt>
                                        </p:tgtEl>
                                        <p:attrNameLst>
                                          <p:attrName>style.visibility</p:attrName>
                                        </p:attrNameLst>
                                      </p:cBhvr>
                                      <p:to>
                                        <p:strVal val="visible"/>
                                      </p:to>
                                    </p:set>
                                    <p:animEffect transition="in" filter="blinds(horizontal)">
                                      <p:cBhvr>
                                        <p:cTn id="12" dur="500"/>
                                        <p:tgtEl>
                                          <p:spTgt spid="546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19">
                                            <p:txEl>
                                              <p:pRg st="2" end="2"/>
                                            </p:txEl>
                                          </p:spTgt>
                                        </p:tgtEl>
                                        <p:attrNameLst>
                                          <p:attrName>style.visibility</p:attrName>
                                        </p:attrNameLst>
                                      </p:cBhvr>
                                      <p:to>
                                        <p:strVal val="visible"/>
                                      </p:to>
                                    </p:set>
                                    <p:animEffect transition="in" filter="blinds(horizontal)">
                                      <p:cBhvr>
                                        <p:cTn id="17" dur="500"/>
                                        <p:tgtEl>
                                          <p:spTgt spid="546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6819">
                                            <p:txEl>
                                              <p:pRg st="3" end="3"/>
                                            </p:txEl>
                                          </p:spTgt>
                                        </p:tgtEl>
                                        <p:attrNameLst>
                                          <p:attrName>style.visibility</p:attrName>
                                        </p:attrNameLst>
                                      </p:cBhvr>
                                      <p:to>
                                        <p:strVal val="visible"/>
                                      </p:to>
                                    </p:set>
                                    <p:animEffect transition="in" filter="blinds(horizontal)">
                                      <p:cBhvr>
                                        <p:cTn id="22" dur="500"/>
                                        <p:tgtEl>
                                          <p:spTgt spid="546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6819">
                                            <p:txEl>
                                              <p:pRg st="4" end="4"/>
                                            </p:txEl>
                                          </p:spTgt>
                                        </p:tgtEl>
                                        <p:attrNameLst>
                                          <p:attrName>style.visibility</p:attrName>
                                        </p:attrNameLst>
                                      </p:cBhvr>
                                      <p:to>
                                        <p:strVal val="visible"/>
                                      </p:to>
                                    </p:set>
                                    <p:animEffect transition="in" filter="blinds(horizontal)">
                                      <p:cBhvr>
                                        <p:cTn id="27" dur="500"/>
                                        <p:tgtEl>
                                          <p:spTgt spid="546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6819">
                                            <p:txEl>
                                              <p:pRg st="5" end="5"/>
                                            </p:txEl>
                                          </p:spTgt>
                                        </p:tgtEl>
                                        <p:attrNameLst>
                                          <p:attrName>style.visibility</p:attrName>
                                        </p:attrNameLst>
                                      </p:cBhvr>
                                      <p:to>
                                        <p:strVal val="visible"/>
                                      </p:to>
                                    </p:set>
                                    <p:animEffect transition="in" filter="blinds(horizontal)">
                                      <p:cBhvr>
                                        <p:cTn id="32" dur="500"/>
                                        <p:tgtEl>
                                          <p:spTgt spid="546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标题 547841"/>
          <p:cNvSpPr>
            <a:spLocks noGrp="1" noRot="1"/>
          </p:cNvSpPr>
          <p:nvPr>
            <p:ph type="title"/>
          </p:nvPr>
        </p:nvSpPr>
        <p:spPr>
          <a:xfrm>
            <a:off x="395288" y="620713"/>
            <a:ext cx="8229600" cy="1143000"/>
          </a:xfrm>
          <a:ln/>
        </p:spPr>
        <p:txBody>
          <a:bodyPr anchor="ctr"/>
          <a:lstStyle/>
          <a:p>
            <a:r>
              <a:rPr lang="zh-CN" altLang="en-US" sz="4000" b="1" dirty="0">
                <a:solidFill>
                  <a:srgbClr val="CC6600"/>
                </a:solidFill>
              </a:rPr>
              <a:t>五、经济波动的两个原因</a:t>
            </a:r>
            <a:r>
              <a:rPr lang="zh-CN" altLang="en-US" b="1" dirty="0">
                <a:solidFill>
                  <a:srgbClr val="FFFF00"/>
                </a:solidFill>
              </a:rPr>
              <a:t/>
            </a:r>
            <a:br>
              <a:rPr lang="zh-CN" altLang="en-US" b="1" dirty="0">
                <a:solidFill>
                  <a:srgbClr val="FFFF00"/>
                </a:solidFill>
              </a:rPr>
            </a:br>
            <a:endParaRPr lang="zh-CN" altLang="en-US" b="1" dirty="0">
              <a:solidFill>
                <a:srgbClr val="FFFF00"/>
              </a:solidFill>
            </a:endParaRPr>
          </a:p>
        </p:txBody>
      </p:sp>
      <p:sp>
        <p:nvSpPr>
          <p:cNvPr id="547843" name="文本占位符 547842"/>
          <p:cNvSpPr>
            <a:spLocks noGrp="1" noRot="1"/>
          </p:cNvSpPr>
          <p:nvPr>
            <p:ph type="body" idx="1"/>
          </p:nvPr>
        </p:nvSpPr>
        <p:spPr>
          <a:xfrm>
            <a:off x="914400" y="1916113"/>
            <a:ext cx="8229600" cy="4525962"/>
          </a:xfrm>
          <a:ln/>
        </p:spPr>
        <p:txBody>
          <a:bodyPr/>
          <a:lstStyle/>
          <a:p>
            <a:r>
              <a:rPr lang="zh-CN" altLang="en-US" sz="3600" b="1" dirty="0"/>
              <a:t>总需求变动的影响</a:t>
            </a:r>
          </a:p>
          <a:p>
            <a:r>
              <a:rPr lang="zh-CN" altLang="en-US" sz="3600" b="1" dirty="0"/>
              <a:t>总供给变动的影响</a:t>
            </a:r>
          </a:p>
          <a:p>
            <a:endParaRPr lang="zh-CN" altLang="en-US" sz="3600" b="1" dirty="0"/>
          </a:p>
        </p:txBody>
      </p:sp>
      <p:pic>
        <p:nvPicPr>
          <p:cNvPr id="547844" name="图片 547843" descr="AD000435"/>
          <p:cNvPicPr>
            <a:picLocks noChangeAspect="1"/>
          </p:cNvPicPr>
          <p:nvPr/>
        </p:nvPicPr>
        <p:blipFill>
          <a:blip r:embed="rId2"/>
          <a:stretch>
            <a:fillRect/>
          </a:stretch>
        </p:blipFill>
        <p:spPr>
          <a:xfrm>
            <a:off x="5940425" y="4221163"/>
            <a:ext cx="2519363" cy="2160587"/>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25</a:t>
            </a:fld>
            <a:endParaRPr lang="zh-CN" dirty="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866" name="图片 548865"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48867" name="标题 548866"/>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长期均衡</a:t>
            </a:r>
          </a:p>
        </p:txBody>
      </p:sp>
      <p:sp>
        <p:nvSpPr>
          <p:cNvPr id="548868" name="矩形 548867"/>
          <p:cNvSpPr/>
          <p:nvPr/>
        </p:nvSpPr>
        <p:spPr>
          <a:xfrm>
            <a:off x="1698625" y="1524000"/>
            <a:ext cx="6932613" cy="4311650"/>
          </a:xfrm>
          <a:prstGeom prst="rect">
            <a:avLst/>
          </a:prstGeom>
          <a:solidFill>
            <a:srgbClr val="F3F6F9"/>
          </a:solidFill>
          <a:ln w="211138" cap="flat" cmpd="sng">
            <a:solidFill>
              <a:srgbClr val="F3F6F9"/>
            </a:solidFill>
            <a:prstDash val="solid"/>
            <a:miter/>
            <a:headEnd type="none" w="med" len="med"/>
            <a:tailEnd type="none" w="med" len="med"/>
          </a:ln>
        </p:spPr>
        <p:txBody>
          <a:bodyPr/>
          <a:lstStyle/>
          <a:p>
            <a:endParaRPr lang="zh-CN" altLang="en-US"/>
          </a:p>
        </p:txBody>
      </p:sp>
      <p:sp>
        <p:nvSpPr>
          <p:cNvPr id="548869" name="矩形 548868"/>
          <p:cNvSpPr/>
          <p:nvPr/>
        </p:nvSpPr>
        <p:spPr>
          <a:xfrm>
            <a:off x="1698625" y="1524000"/>
            <a:ext cx="6932613" cy="4311650"/>
          </a:xfrm>
          <a:prstGeom prst="rect">
            <a:avLst/>
          </a:prstGeom>
          <a:solidFill>
            <a:srgbClr val="F2F4F8"/>
          </a:solidFill>
          <a:ln w="192088" cap="flat" cmpd="sng">
            <a:solidFill>
              <a:srgbClr val="F2F4F8"/>
            </a:solidFill>
            <a:prstDash val="solid"/>
            <a:miter/>
            <a:headEnd type="none" w="med" len="med"/>
            <a:tailEnd type="none" w="med" len="med"/>
          </a:ln>
        </p:spPr>
        <p:txBody>
          <a:bodyPr/>
          <a:lstStyle/>
          <a:p>
            <a:endParaRPr lang="zh-CN" altLang="en-US"/>
          </a:p>
        </p:txBody>
      </p:sp>
      <p:sp>
        <p:nvSpPr>
          <p:cNvPr id="548870" name="矩形 548869"/>
          <p:cNvSpPr/>
          <p:nvPr/>
        </p:nvSpPr>
        <p:spPr>
          <a:xfrm>
            <a:off x="1698625" y="1524000"/>
            <a:ext cx="6932613" cy="4311650"/>
          </a:xfrm>
          <a:prstGeom prst="rect">
            <a:avLst/>
          </a:prstGeom>
          <a:solidFill>
            <a:srgbClr val="F1F4F7"/>
          </a:solidFill>
          <a:ln w="173038" cap="flat" cmpd="sng">
            <a:solidFill>
              <a:srgbClr val="F1F4F7"/>
            </a:solidFill>
            <a:prstDash val="solid"/>
            <a:miter/>
            <a:headEnd type="none" w="med" len="med"/>
            <a:tailEnd type="none" w="med" len="med"/>
          </a:ln>
        </p:spPr>
        <p:txBody>
          <a:bodyPr/>
          <a:lstStyle/>
          <a:p>
            <a:endParaRPr lang="zh-CN" altLang="en-US"/>
          </a:p>
        </p:txBody>
      </p:sp>
      <p:sp>
        <p:nvSpPr>
          <p:cNvPr id="548871" name="矩形 548870"/>
          <p:cNvSpPr/>
          <p:nvPr/>
        </p:nvSpPr>
        <p:spPr>
          <a:xfrm>
            <a:off x="1698625" y="1524000"/>
            <a:ext cx="6932613" cy="4311650"/>
          </a:xfrm>
          <a:prstGeom prst="rect">
            <a:avLst/>
          </a:prstGeom>
          <a:solidFill>
            <a:srgbClr val="F0F2F5"/>
          </a:solidFill>
          <a:ln w="153988" cap="flat" cmpd="sng">
            <a:solidFill>
              <a:srgbClr val="F0F2F5"/>
            </a:solidFill>
            <a:prstDash val="solid"/>
            <a:miter/>
            <a:headEnd type="none" w="med" len="med"/>
            <a:tailEnd type="none" w="med" len="med"/>
          </a:ln>
        </p:spPr>
        <p:txBody>
          <a:bodyPr/>
          <a:lstStyle/>
          <a:p>
            <a:endParaRPr lang="zh-CN" altLang="en-US"/>
          </a:p>
        </p:txBody>
      </p:sp>
      <p:sp>
        <p:nvSpPr>
          <p:cNvPr id="548872" name="矩形 548871"/>
          <p:cNvSpPr/>
          <p:nvPr/>
        </p:nvSpPr>
        <p:spPr>
          <a:xfrm>
            <a:off x="1698625" y="1524000"/>
            <a:ext cx="6932613" cy="4311650"/>
          </a:xfrm>
          <a:prstGeom prst="rect">
            <a:avLst/>
          </a:prstGeom>
          <a:solidFill>
            <a:srgbClr val="EEF1F4"/>
          </a:solidFill>
          <a:ln w="133350" cap="flat" cmpd="sng">
            <a:solidFill>
              <a:srgbClr val="EEF1F4"/>
            </a:solidFill>
            <a:prstDash val="solid"/>
            <a:miter/>
            <a:headEnd type="none" w="med" len="med"/>
            <a:tailEnd type="none" w="med" len="med"/>
          </a:ln>
        </p:spPr>
        <p:txBody>
          <a:bodyPr/>
          <a:lstStyle/>
          <a:p>
            <a:endParaRPr lang="zh-CN" altLang="en-US"/>
          </a:p>
        </p:txBody>
      </p:sp>
      <p:sp>
        <p:nvSpPr>
          <p:cNvPr id="548873" name="矩形 548872"/>
          <p:cNvSpPr/>
          <p:nvPr/>
        </p:nvSpPr>
        <p:spPr>
          <a:xfrm>
            <a:off x="1698625" y="1524000"/>
            <a:ext cx="6932613" cy="4311650"/>
          </a:xfrm>
          <a:prstGeom prst="rect">
            <a:avLst/>
          </a:prstGeom>
          <a:solidFill>
            <a:srgbClr val="EDEFF3"/>
          </a:solidFill>
          <a:ln w="114300" cap="flat" cmpd="sng">
            <a:solidFill>
              <a:srgbClr val="EDEFF3"/>
            </a:solidFill>
            <a:prstDash val="solid"/>
            <a:miter/>
            <a:headEnd type="none" w="med" len="med"/>
            <a:tailEnd type="none" w="med" len="med"/>
          </a:ln>
        </p:spPr>
        <p:txBody>
          <a:bodyPr/>
          <a:lstStyle/>
          <a:p>
            <a:endParaRPr lang="zh-CN" altLang="en-US"/>
          </a:p>
        </p:txBody>
      </p:sp>
      <p:sp>
        <p:nvSpPr>
          <p:cNvPr id="548874" name="矩形 548873"/>
          <p:cNvSpPr/>
          <p:nvPr/>
        </p:nvSpPr>
        <p:spPr>
          <a:xfrm>
            <a:off x="1698625" y="1524000"/>
            <a:ext cx="6932613" cy="4311650"/>
          </a:xfrm>
          <a:prstGeom prst="rect">
            <a:avLst/>
          </a:prstGeom>
          <a:solidFill>
            <a:srgbClr val="EBEEF2"/>
          </a:solidFill>
          <a:ln w="95250" cap="flat" cmpd="sng">
            <a:solidFill>
              <a:srgbClr val="EBEEF2"/>
            </a:solidFill>
            <a:prstDash val="solid"/>
            <a:miter/>
            <a:headEnd type="none" w="med" len="med"/>
            <a:tailEnd type="none" w="med" len="med"/>
          </a:ln>
        </p:spPr>
        <p:txBody>
          <a:bodyPr/>
          <a:lstStyle/>
          <a:p>
            <a:endParaRPr lang="zh-CN" altLang="en-US"/>
          </a:p>
        </p:txBody>
      </p:sp>
      <p:sp>
        <p:nvSpPr>
          <p:cNvPr id="548875" name="矩形 548874"/>
          <p:cNvSpPr/>
          <p:nvPr/>
        </p:nvSpPr>
        <p:spPr>
          <a:xfrm>
            <a:off x="1698625" y="1524000"/>
            <a:ext cx="6932613" cy="4311650"/>
          </a:xfrm>
          <a:prstGeom prst="rect">
            <a:avLst/>
          </a:prstGeom>
          <a:solidFill>
            <a:srgbClr val="EAECF1"/>
          </a:solidFill>
          <a:ln w="76200" cap="flat" cmpd="sng">
            <a:solidFill>
              <a:srgbClr val="EAECF1"/>
            </a:solidFill>
            <a:prstDash val="solid"/>
            <a:miter/>
            <a:headEnd type="none" w="med" len="med"/>
            <a:tailEnd type="none" w="med" len="med"/>
          </a:ln>
        </p:spPr>
        <p:txBody>
          <a:bodyPr/>
          <a:lstStyle/>
          <a:p>
            <a:endParaRPr lang="zh-CN" altLang="en-US"/>
          </a:p>
        </p:txBody>
      </p:sp>
      <p:sp>
        <p:nvSpPr>
          <p:cNvPr id="548876" name="矩形 548875"/>
          <p:cNvSpPr/>
          <p:nvPr/>
        </p:nvSpPr>
        <p:spPr>
          <a:xfrm>
            <a:off x="1698625" y="1524000"/>
            <a:ext cx="6932613" cy="4311650"/>
          </a:xfrm>
          <a:prstGeom prst="rect">
            <a:avLst/>
          </a:prstGeom>
          <a:solidFill>
            <a:srgbClr val="E9EBF0"/>
          </a:solidFill>
          <a:ln w="57150" cap="flat" cmpd="sng">
            <a:solidFill>
              <a:srgbClr val="E9EBF0"/>
            </a:solidFill>
            <a:prstDash val="solid"/>
            <a:miter/>
            <a:headEnd type="none" w="med" len="med"/>
            <a:tailEnd type="none" w="med" len="med"/>
          </a:ln>
        </p:spPr>
        <p:txBody>
          <a:bodyPr/>
          <a:lstStyle/>
          <a:p>
            <a:endParaRPr lang="zh-CN" altLang="en-US"/>
          </a:p>
        </p:txBody>
      </p:sp>
      <p:sp>
        <p:nvSpPr>
          <p:cNvPr id="548877" name="矩形 548876"/>
          <p:cNvSpPr/>
          <p:nvPr/>
        </p:nvSpPr>
        <p:spPr>
          <a:xfrm>
            <a:off x="1698625" y="1524000"/>
            <a:ext cx="6932613" cy="4311650"/>
          </a:xfrm>
          <a:prstGeom prst="rect">
            <a:avLst/>
          </a:prstGeom>
          <a:solidFill>
            <a:srgbClr val="E7EAEF"/>
          </a:solidFill>
          <a:ln w="38100" cap="flat" cmpd="sng">
            <a:solidFill>
              <a:srgbClr val="E7EAEF"/>
            </a:solidFill>
            <a:prstDash val="solid"/>
            <a:miter/>
            <a:headEnd type="none" w="med" len="med"/>
            <a:tailEnd type="none" w="med" len="med"/>
          </a:ln>
        </p:spPr>
        <p:txBody>
          <a:bodyPr/>
          <a:lstStyle/>
          <a:p>
            <a:endParaRPr lang="zh-CN" altLang="en-US"/>
          </a:p>
        </p:txBody>
      </p:sp>
      <p:sp>
        <p:nvSpPr>
          <p:cNvPr id="548878" name="矩形 548877"/>
          <p:cNvSpPr/>
          <p:nvPr/>
        </p:nvSpPr>
        <p:spPr>
          <a:xfrm>
            <a:off x="1698625" y="1524000"/>
            <a:ext cx="6932613" cy="4311650"/>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548879" name="矩形 548878"/>
          <p:cNvSpPr/>
          <p:nvPr/>
        </p:nvSpPr>
        <p:spPr>
          <a:xfrm>
            <a:off x="1476375" y="1341438"/>
            <a:ext cx="7085013" cy="4446587"/>
          </a:xfrm>
          <a:prstGeom prst="rect">
            <a:avLst/>
          </a:prstGeom>
          <a:solidFill>
            <a:srgbClr val="FFFFFF"/>
          </a:solidFill>
          <a:ln w="9525">
            <a:noFill/>
          </a:ln>
        </p:spPr>
        <p:txBody>
          <a:bodyPr/>
          <a:lstStyle/>
          <a:p>
            <a:endParaRPr lang="zh-CN" altLang="en-US"/>
          </a:p>
        </p:txBody>
      </p:sp>
      <p:sp>
        <p:nvSpPr>
          <p:cNvPr id="548880" name="任意多边形 548879"/>
          <p:cNvSpPr/>
          <p:nvPr/>
        </p:nvSpPr>
        <p:spPr>
          <a:xfrm>
            <a:off x="1489075" y="1331913"/>
            <a:ext cx="7085013" cy="4446587"/>
          </a:xfrm>
          <a:custGeom>
            <a:avLst/>
            <a:gdLst/>
            <a:ahLst/>
            <a:cxnLst/>
            <a:rect l="0" t="0" r="0" b="0"/>
            <a:pathLst>
              <a:path w="4463" h="2801">
                <a:moveTo>
                  <a:pt x="0" y="0"/>
                </a:moveTo>
                <a:lnTo>
                  <a:pt x="0" y="2801"/>
                </a:lnTo>
                <a:lnTo>
                  <a:pt x="4463" y="2801"/>
                </a:lnTo>
              </a:path>
            </a:pathLst>
          </a:custGeom>
          <a:noFill/>
          <a:ln w="19050" cap="flat" cmpd="sng">
            <a:solidFill>
              <a:srgbClr val="000000"/>
            </a:solidFill>
            <a:prstDash val="solid"/>
            <a:headEnd type="none" w="med" len="med"/>
            <a:tailEnd type="none" w="med" len="med"/>
          </a:ln>
        </p:spPr>
        <p:txBody>
          <a:bodyPr/>
          <a:lstStyle/>
          <a:p>
            <a:endParaRPr lang="zh-CN" altLang="en-US"/>
          </a:p>
        </p:txBody>
      </p:sp>
      <p:grpSp>
        <p:nvGrpSpPr>
          <p:cNvPr id="548881" name="组合 548880"/>
          <p:cNvGrpSpPr/>
          <p:nvPr/>
        </p:nvGrpSpPr>
        <p:grpSpPr>
          <a:xfrm>
            <a:off x="3554413" y="5861050"/>
            <a:ext cx="1016000" cy="620713"/>
            <a:chOff x="2239" y="3692"/>
            <a:chExt cx="640" cy="391"/>
          </a:xfrm>
        </p:grpSpPr>
        <p:sp>
          <p:nvSpPr>
            <p:cNvPr id="548882" name="矩形 548881"/>
            <p:cNvSpPr/>
            <p:nvPr/>
          </p:nvSpPr>
          <p:spPr>
            <a:xfrm>
              <a:off x="2239" y="3692"/>
              <a:ext cx="640" cy="154"/>
            </a:xfrm>
            <a:prstGeom prst="rect">
              <a:avLst/>
            </a:prstGeom>
            <a:noFill/>
            <a:ln w="9525">
              <a:noFill/>
            </a:ln>
          </p:spPr>
          <p:txBody>
            <a:bodyPr wrap="none" lIns="0" tIns="0" rIns="0" bIns="0">
              <a:spAutoFit/>
            </a:bodyPr>
            <a:lstStyle/>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自然产量率</a:t>
              </a:r>
            </a:p>
          </p:txBody>
        </p:sp>
        <p:sp>
          <p:nvSpPr>
            <p:cNvPr id="548883" name="矩形 548882"/>
            <p:cNvSpPr/>
            <p:nvPr/>
          </p:nvSpPr>
          <p:spPr>
            <a:xfrm>
              <a:off x="2327" y="385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sp>
        <p:nvSpPr>
          <p:cNvPr id="548884" name="矩形 548883"/>
          <p:cNvSpPr/>
          <p:nvPr/>
        </p:nvSpPr>
        <p:spPr>
          <a:xfrm>
            <a:off x="7905750" y="6110288"/>
            <a:ext cx="987425" cy="274637"/>
          </a:xfrm>
          <a:prstGeom prst="rect">
            <a:avLst/>
          </a:prstGeom>
          <a:noFill/>
          <a:ln w="9525">
            <a:noFill/>
          </a:ln>
        </p:spPr>
        <p:txBody>
          <a:bodyPr lIns="0" tIns="0" rIns="0" bIns="0">
            <a:spAutoFit/>
          </a:bodyPr>
          <a:lstStyle/>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产量</a:t>
            </a:r>
          </a:p>
        </p:txBody>
      </p:sp>
      <p:sp>
        <p:nvSpPr>
          <p:cNvPr id="548885" name="矩形 548884"/>
          <p:cNvSpPr/>
          <p:nvPr/>
        </p:nvSpPr>
        <p:spPr>
          <a:xfrm>
            <a:off x="892175" y="1328738"/>
            <a:ext cx="460375" cy="549275"/>
          </a:xfrm>
          <a:prstGeom prst="rect">
            <a:avLst/>
          </a:prstGeom>
          <a:noFill/>
          <a:ln w="9525">
            <a:noFill/>
          </a:ln>
        </p:spPr>
        <p:txBody>
          <a:bodyPr lIns="0" tIns="0" rIns="0" bIns="0">
            <a:spAutoFit/>
          </a:bodyPr>
          <a:lstStyle/>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水平</a:t>
            </a:r>
          </a:p>
        </p:txBody>
      </p:sp>
      <p:sp>
        <p:nvSpPr>
          <p:cNvPr id="548886" name="矩形 548885"/>
          <p:cNvSpPr/>
          <p:nvPr/>
        </p:nvSpPr>
        <p:spPr>
          <a:xfrm>
            <a:off x="1427163" y="5861050"/>
            <a:ext cx="203200" cy="274638"/>
          </a:xfrm>
          <a:prstGeom prst="rect">
            <a:avLst/>
          </a:prstGeom>
          <a:noFill/>
          <a:ln w="9525">
            <a:noFill/>
          </a:ln>
        </p:spPr>
        <p:txBody>
          <a:bodyPr wrap="none" lIns="0" tIns="0" rIns="0" bIns="0">
            <a:spAutoFit/>
          </a:bodyPr>
          <a:lstStyle/>
          <a:p>
            <a:pPr lvl="0" eaLnBrk="0" hangingPunct="0">
              <a:buClr>
                <a:srgbClr val="000000"/>
              </a:buClr>
            </a:pPr>
            <a:r>
              <a:rPr lang="en-US" altLang="zh-CN" sz="1600">
                <a:solidFill>
                  <a:srgbClr val="000000"/>
                </a:solidFill>
                <a:latin typeface="Arial" panose="020B0604020202020204" pitchFamily="34" charset="0"/>
                <a:ea typeface="宋体" panose="02010600030101010101" pitchFamily="2" charset="-122"/>
              </a:rPr>
              <a:t>0</a:t>
            </a:r>
          </a:p>
        </p:txBody>
      </p:sp>
      <p:grpSp>
        <p:nvGrpSpPr>
          <p:cNvPr id="548887" name="组合 548886"/>
          <p:cNvGrpSpPr/>
          <p:nvPr/>
        </p:nvGrpSpPr>
        <p:grpSpPr>
          <a:xfrm>
            <a:off x="2273300" y="2362200"/>
            <a:ext cx="3746500" cy="2668588"/>
            <a:chOff x="1432" y="1488"/>
            <a:chExt cx="2360" cy="1681"/>
          </a:xfrm>
        </p:grpSpPr>
        <p:sp>
          <p:nvSpPr>
            <p:cNvPr id="548888" name="直接连接符 548887"/>
            <p:cNvSpPr/>
            <p:nvPr/>
          </p:nvSpPr>
          <p:spPr>
            <a:xfrm flipV="1">
              <a:off x="1432" y="1563"/>
              <a:ext cx="2244" cy="1606"/>
            </a:xfrm>
            <a:prstGeom prst="line">
              <a:avLst/>
            </a:prstGeom>
            <a:ln w="57150" cap="flat" cmpd="sng">
              <a:solidFill>
                <a:srgbClr val="003F95"/>
              </a:solidFill>
              <a:prstDash val="solid"/>
              <a:headEnd type="none" w="med" len="med"/>
              <a:tailEnd type="none" w="med" len="med"/>
            </a:ln>
          </p:spPr>
        </p:sp>
        <p:sp>
          <p:nvSpPr>
            <p:cNvPr id="548889" name="矩形 548888"/>
            <p:cNvSpPr/>
            <p:nvPr/>
          </p:nvSpPr>
          <p:spPr>
            <a:xfrm>
              <a:off x="3708" y="1488"/>
              <a:ext cx="1" cy="173"/>
            </a:xfrm>
            <a:prstGeom prst="rect">
              <a:avLst/>
            </a:prstGeom>
            <a:noFill/>
            <a:ln w="9525">
              <a:noFill/>
            </a:ln>
          </p:spPr>
          <p:txBody>
            <a:bodyPr wrap="none" lIns="0" tIns="0" rIns="0" bIns="0">
              <a:spAutoFit/>
            </a:bodyPr>
            <a:lstStyle/>
            <a:p>
              <a:pPr lvl="0" eaLnBrk="0" hangingPunct="0">
                <a:buClr>
                  <a:srgbClr val="000000"/>
                </a:buClr>
              </a:pPr>
              <a:endParaRPr sz="1800" dirty="0">
                <a:latin typeface="Times New Roman" panose="02020603050405020304" pitchFamily="18" charset="0"/>
                <a:ea typeface="宋体" panose="02010600030101010101" pitchFamily="2" charset="-122"/>
              </a:endParaRPr>
            </a:p>
          </p:txBody>
        </p:sp>
        <p:sp>
          <p:nvSpPr>
            <p:cNvPr id="548890" name="矩形 548889"/>
            <p:cNvSpPr/>
            <p:nvPr/>
          </p:nvSpPr>
          <p:spPr>
            <a:xfrm>
              <a:off x="3688" y="164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8891" name="矩形 548890"/>
            <p:cNvSpPr/>
            <p:nvPr/>
          </p:nvSpPr>
          <p:spPr>
            <a:xfrm>
              <a:off x="3792" y="180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8892" name="组合 548891"/>
          <p:cNvGrpSpPr/>
          <p:nvPr/>
        </p:nvGrpSpPr>
        <p:grpSpPr>
          <a:xfrm>
            <a:off x="3132138" y="1989138"/>
            <a:ext cx="947737" cy="3811587"/>
            <a:chOff x="1970" y="1239"/>
            <a:chExt cx="597" cy="2401"/>
          </a:xfrm>
        </p:grpSpPr>
        <p:sp>
          <p:nvSpPr>
            <p:cNvPr id="548893" name="直接连接符 548892"/>
            <p:cNvSpPr/>
            <p:nvPr/>
          </p:nvSpPr>
          <p:spPr>
            <a:xfrm>
              <a:off x="2566" y="1249"/>
              <a:ext cx="1" cy="2391"/>
            </a:xfrm>
            <a:prstGeom prst="line">
              <a:avLst/>
            </a:prstGeom>
            <a:ln w="57150" cap="flat" cmpd="sng">
              <a:solidFill>
                <a:srgbClr val="00A4BC"/>
              </a:solidFill>
              <a:prstDash val="solid"/>
              <a:headEnd type="none" w="med" len="med"/>
              <a:tailEnd type="none" w="med" len="med"/>
            </a:ln>
          </p:spPr>
        </p:sp>
        <p:sp>
          <p:nvSpPr>
            <p:cNvPr id="548894" name="矩形 548893"/>
            <p:cNvSpPr/>
            <p:nvPr/>
          </p:nvSpPr>
          <p:spPr>
            <a:xfrm>
              <a:off x="1977" y="1239"/>
              <a:ext cx="435" cy="346"/>
            </a:xfrm>
            <a:prstGeom prst="rect">
              <a:avLst/>
            </a:prstGeom>
            <a:noFill/>
            <a:ln w="9525">
              <a:noFill/>
            </a:ln>
          </p:spPr>
          <p:txBody>
            <a:bodyPr wrap="none" lIns="0" tIns="0" rIns="0" bIns="0">
              <a:spAutoFit/>
            </a:bodyPr>
            <a:lstStyle/>
            <a:p>
              <a:pPr lvl="0" algn="ctr"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长期总</a:t>
              </a:r>
            </a:p>
            <a:p>
              <a:pPr lvl="0" algn="ctr"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供给</a:t>
              </a:r>
            </a:p>
          </p:txBody>
        </p:sp>
        <p:sp>
          <p:nvSpPr>
            <p:cNvPr id="548895" name="矩形 548894"/>
            <p:cNvSpPr/>
            <p:nvPr/>
          </p:nvSpPr>
          <p:spPr>
            <a:xfrm>
              <a:off x="1970" y="1400"/>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48896" name="矩形 548895"/>
            <p:cNvSpPr/>
            <p:nvPr/>
          </p:nvSpPr>
          <p:spPr>
            <a:xfrm>
              <a:off x="2075" y="1560"/>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8897" name="组合 548896"/>
          <p:cNvGrpSpPr/>
          <p:nvPr/>
        </p:nvGrpSpPr>
        <p:grpSpPr>
          <a:xfrm>
            <a:off x="2555875" y="2708275"/>
            <a:ext cx="4437063" cy="3151188"/>
            <a:chOff x="1625" y="1684"/>
            <a:chExt cx="2795" cy="1985"/>
          </a:xfrm>
        </p:grpSpPr>
        <p:sp>
          <p:nvSpPr>
            <p:cNvPr id="548898" name="直接连接符 548897"/>
            <p:cNvSpPr/>
            <p:nvPr/>
          </p:nvSpPr>
          <p:spPr>
            <a:xfrm flipH="1" flipV="1">
              <a:off x="1625" y="1684"/>
              <a:ext cx="2304" cy="1666"/>
            </a:xfrm>
            <a:prstGeom prst="line">
              <a:avLst/>
            </a:prstGeom>
            <a:ln w="57150" cap="flat" cmpd="sng">
              <a:solidFill>
                <a:srgbClr val="003F95"/>
              </a:solidFill>
              <a:prstDash val="solid"/>
              <a:headEnd type="none" w="med" len="med"/>
              <a:tailEnd type="none" w="med" len="med"/>
            </a:ln>
          </p:spPr>
        </p:sp>
        <p:sp>
          <p:nvSpPr>
            <p:cNvPr id="548899" name="矩形 548898"/>
            <p:cNvSpPr/>
            <p:nvPr/>
          </p:nvSpPr>
          <p:spPr>
            <a:xfrm>
              <a:off x="3985" y="3279"/>
              <a:ext cx="435" cy="173"/>
            </a:xfrm>
            <a:prstGeom prst="rect">
              <a:avLst/>
            </a:prstGeom>
            <a:noFill/>
            <a:ln w="9525">
              <a:noFill/>
            </a:ln>
          </p:spPr>
          <p:txBody>
            <a:bodyPr wrap="none" lIns="0" tIns="0" rIns="0" bIns="0">
              <a:spAutoFit/>
            </a:bodyPr>
            <a:lstStyle/>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总需求</a:t>
              </a:r>
            </a:p>
          </p:txBody>
        </p:sp>
        <p:sp>
          <p:nvSpPr>
            <p:cNvPr id="548900" name="矩形 548899"/>
            <p:cNvSpPr/>
            <p:nvPr/>
          </p:nvSpPr>
          <p:spPr>
            <a:xfrm>
              <a:off x="4049" y="343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48901" name="组合 548900"/>
          <p:cNvGrpSpPr/>
          <p:nvPr/>
        </p:nvGrpSpPr>
        <p:grpSpPr>
          <a:xfrm>
            <a:off x="395288" y="3644900"/>
            <a:ext cx="3983037" cy="639763"/>
            <a:chOff x="241" y="2295"/>
            <a:chExt cx="2509" cy="403"/>
          </a:xfrm>
        </p:grpSpPr>
        <p:sp>
          <p:nvSpPr>
            <p:cNvPr id="548902" name="矩形 548901"/>
            <p:cNvSpPr/>
            <p:nvPr/>
          </p:nvSpPr>
          <p:spPr>
            <a:xfrm>
              <a:off x="2665" y="2295"/>
              <a:ext cx="85" cy="154"/>
            </a:xfrm>
            <a:prstGeom prst="rect">
              <a:avLst/>
            </a:prstGeom>
            <a:noFill/>
            <a:ln w="9525">
              <a:noFill/>
            </a:ln>
          </p:spPr>
          <p:txBody>
            <a:bodyPr wrap="none" lIns="0" tIns="0" rIns="0" bIns="0">
              <a:spAutoFit/>
            </a:bodyPr>
            <a:lstStyle/>
            <a:p>
              <a:pPr lvl="0" eaLnBrk="0" hangingPunct="0">
                <a:buClr>
                  <a:srgbClr val="000000"/>
                </a:buClr>
              </a:pPr>
              <a:r>
                <a:rPr lang="en-US" altLang="zh-CN" sz="1600">
                  <a:solidFill>
                    <a:srgbClr val="000000"/>
                  </a:solidFill>
                  <a:latin typeface="Arial" panose="020B0604020202020204" pitchFamily="34" charset="0"/>
                  <a:ea typeface="宋体" panose="02010600030101010101" pitchFamily="2" charset="-122"/>
                </a:rPr>
                <a:t>A</a:t>
              </a:r>
            </a:p>
          </p:txBody>
        </p:sp>
        <p:grpSp>
          <p:nvGrpSpPr>
            <p:cNvPr id="548903" name="组合 548902"/>
            <p:cNvGrpSpPr/>
            <p:nvPr/>
          </p:nvGrpSpPr>
          <p:grpSpPr>
            <a:xfrm>
              <a:off x="241" y="2307"/>
              <a:ext cx="2373" cy="391"/>
              <a:chOff x="241" y="2307"/>
              <a:chExt cx="2373" cy="391"/>
            </a:xfrm>
          </p:grpSpPr>
          <p:sp>
            <p:nvSpPr>
              <p:cNvPr id="548904" name="直接连接符 548903"/>
              <p:cNvSpPr/>
              <p:nvPr/>
            </p:nvSpPr>
            <p:spPr>
              <a:xfrm>
                <a:off x="938" y="2360"/>
                <a:ext cx="1628" cy="1"/>
              </a:xfrm>
              <a:prstGeom prst="line">
                <a:avLst/>
              </a:prstGeom>
              <a:ln w="19050" cap="flat" cmpd="sng">
                <a:solidFill>
                  <a:schemeClr val="hlink"/>
                </a:solidFill>
                <a:prstDash val="sysDot"/>
                <a:headEnd type="none" w="med" len="med"/>
                <a:tailEnd type="none" w="med" len="med"/>
              </a:ln>
            </p:spPr>
          </p:sp>
          <p:sp>
            <p:nvSpPr>
              <p:cNvPr id="548905" name="椭圆 548904"/>
              <p:cNvSpPr/>
              <p:nvPr/>
            </p:nvSpPr>
            <p:spPr>
              <a:xfrm>
                <a:off x="2530" y="2324"/>
                <a:ext cx="84" cy="86"/>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48906" name="矩形 548905"/>
              <p:cNvSpPr/>
              <p:nvPr/>
            </p:nvSpPr>
            <p:spPr>
              <a:xfrm>
                <a:off x="241" y="2307"/>
                <a:ext cx="576" cy="173"/>
              </a:xfrm>
              <a:prstGeom prst="rect">
                <a:avLst/>
              </a:prstGeom>
              <a:noFill/>
              <a:ln w="9525">
                <a:noFill/>
              </a:ln>
            </p:spPr>
            <p:txBody>
              <a:bodyPr wrap="none" lIns="0" tIns="0" rIns="0" bIns="0">
                <a:spAutoFit/>
              </a:bodyPr>
              <a:lstStyle/>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均衡价格</a:t>
                </a:r>
              </a:p>
            </p:txBody>
          </p:sp>
          <p:sp>
            <p:nvSpPr>
              <p:cNvPr id="548907" name="矩形 548906"/>
              <p:cNvSpPr/>
              <p:nvPr/>
            </p:nvSpPr>
            <p:spPr>
              <a:xfrm>
                <a:off x="592" y="2468"/>
                <a:ext cx="1"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sp>
        <p:nvSpPr>
          <p:cNvPr id="548908" name="文本框 548907"/>
          <p:cNvSpPr txBox="1"/>
          <p:nvPr/>
        </p:nvSpPr>
        <p:spPr>
          <a:xfrm>
            <a:off x="5003800" y="2133600"/>
            <a:ext cx="1368425" cy="366713"/>
          </a:xfrm>
          <a:prstGeom prst="rect">
            <a:avLst/>
          </a:prstGeom>
          <a:noFill/>
          <a:ln w="9525">
            <a:noFill/>
          </a:ln>
        </p:spPr>
        <p:txBody>
          <a:bodyPr>
            <a:spAutoFit/>
          </a:bodyPr>
          <a:lstStyle/>
          <a:p>
            <a:pPr lvl="0">
              <a:spcBef>
                <a:spcPct val="50000"/>
              </a:spcBef>
            </a:pPr>
            <a:r>
              <a:rPr lang="zh-CN" altLang="en-US" sz="1800" b="1" dirty="0">
                <a:solidFill>
                  <a:srgbClr val="000000"/>
                </a:solidFill>
                <a:latin typeface="Arial" panose="020B0604020202020204" pitchFamily="34" charset="0"/>
                <a:ea typeface="宋体" panose="02010600030101010101" pitchFamily="2" charset="-122"/>
              </a:rPr>
              <a:t>短期总供给</a:t>
            </a:r>
          </a:p>
        </p:txBody>
      </p:sp>
      <p:sp>
        <p:nvSpPr>
          <p:cNvPr id="548909" name="文本框 548908"/>
          <p:cNvSpPr txBox="1"/>
          <p:nvPr/>
        </p:nvSpPr>
        <p:spPr>
          <a:xfrm>
            <a:off x="6659563" y="1412875"/>
            <a:ext cx="1979612" cy="3597275"/>
          </a:xfrm>
          <a:prstGeom prst="rect">
            <a:avLst/>
          </a:prstGeom>
          <a:noFill/>
          <a:ln w="9525">
            <a:noFill/>
          </a:ln>
        </p:spPr>
        <p:txBody>
          <a:bodyPr>
            <a:spAutoFit/>
          </a:bodyPr>
          <a:lstStyle/>
          <a:p>
            <a:pPr lvl="0">
              <a:spcBef>
                <a:spcPct val="50000"/>
              </a:spcBef>
            </a:pPr>
            <a:r>
              <a:rPr lang="zh-CN" altLang="en-US" sz="2000" b="1" dirty="0">
                <a:solidFill>
                  <a:srgbClr val="C61425"/>
                </a:solidFill>
                <a:latin typeface="Times New Roman" panose="02020603050405020304" pitchFamily="18" charset="0"/>
                <a:ea typeface="宋体" panose="02010600030101010101" pitchFamily="2" charset="-122"/>
              </a:rPr>
              <a:t>经济的长期均衡是在总需求与长期供给曲线相交的地方（</a:t>
            </a:r>
            <a:r>
              <a:rPr lang="en-US" altLang="zh-CN" sz="2000" b="1" dirty="0">
                <a:solidFill>
                  <a:srgbClr val="C61425"/>
                </a:solidFill>
                <a:latin typeface="Times New Roman" panose="02020603050405020304" pitchFamily="18" charset="0"/>
                <a:ea typeface="宋体" panose="02010600030101010101" pitchFamily="2" charset="-122"/>
              </a:rPr>
              <a:t>A</a:t>
            </a:r>
            <a:r>
              <a:rPr lang="zh-CN" altLang="en-US" sz="2000" b="1" dirty="0">
                <a:solidFill>
                  <a:srgbClr val="C61425"/>
                </a:solidFill>
                <a:latin typeface="Times New Roman" panose="02020603050405020304" pitchFamily="18" charset="0"/>
                <a:ea typeface="宋体" panose="02010600030101010101" pitchFamily="2" charset="-122"/>
              </a:rPr>
              <a:t>点）。当经济达到这种长期均衡时，感觉、工资和价格都将调整，使短期总供给曲线也相交于这一点。</a:t>
            </a:r>
          </a:p>
          <a:p>
            <a:pPr lvl="0">
              <a:spcBef>
                <a:spcPct val="50000"/>
              </a:spcBef>
            </a:pPr>
            <a:endParaRPr lang="zh-CN" altLang="en-US" sz="2000" b="1" dirty="0">
              <a:solidFill>
                <a:srgbClr val="C61425"/>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26</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48887"/>
                                        </p:tgtEl>
                                        <p:attrNameLst>
                                          <p:attrName>style.visibility</p:attrName>
                                        </p:attrNameLst>
                                      </p:cBhvr>
                                      <p:to>
                                        <p:strVal val="visible"/>
                                      </p:to>
                                    </p:set>
                                    <p:animEffect transition="in" filter="strips(upRight)">
                                      <p:cBhvr>
                                        <p:cTn id="7" dur="500"/>
                                        <p:tgtEl>
                                          <p:spTgt spid="54888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8897"/>
                                        </p:tgtEl>
                                        <p:attrNameLst>
                                          <p:attrName>style.visibility</p:attrName>
                                        </p:attrNameLst>
                                      </p:cBhvr>
                                      <p:to>
                                        <p:strVal val="visible"/>
                                      </p:to>
                                    </p:set>
                                    <p:animEffect transition="in" filter="strips(downRight)">
                                      <p:cBhvr>
                                        <p:cTn id="12" dur="500"/>
                                        <p:tgtEl>
                                          <p:spTgt spid="54889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8881"/>
                                        </p:tgtEl>
                                        <p:attrNameLst>
                                          <p:attrName>style.visibility</p:attrName>
                                        </p:attrNameLst>
                                      </p:cBhvr>
                                      <p:to>
                                        <p:strVal val="visible"/>
                                      </p:to>
                                    </p:set>
                                    <p:animEffect transition="in" filter="dissolve">
                                      <p:cBhvr>
                                        <p:cTn id="17" dur="500"/>
                                        <p:tgtEl>
                                          <p:spTgt spid="5488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48901"/>
                                        </p:tgtEl>
                                        <p:attrNameLst>
                                          <p:attrName>style.visibility</p:attrName>
                                        </p:attrNameLst>
                                      </p:cBhvr>
                                      <p:to>
                                        <p:strVal val="visible"/>
                                      </p:to>
                                    </p:set>
                                    <p:animEffect transition="in" filter="wipe(right)">
                                      <p:cBhvr>
                                        <p:cTn id="22" dur="500"/>
                                        <p:tgtEl>
                                          <p:spTgt spid="54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标题 550913"/>
          <p:cNvSpPr>
            <a:spLocks noGrp="1" noRot="1"/>
          </p:cNvSpPr>
          <p:nvPr>
            <p:ph type="title"/>
          </p:nvPr>
        </p:nvSpPr>
        <p:spPr>
          <a:ln/>
        </p:spPr>
        <p:txBody>
          <a:bodyPr anchor="ctr"/>
          <a:lstStyle/>
          <a:p>
            <a:endParaRPr dirty="0"/>
          </a:p>
        </p:txBody>
      </p:sp>
      <p:sp>
        <p:nvSpPr>
          <p:cNvPr id="550915" name="文本占位符 550914"/>
          <p:cNvSpPr>
            <a:spLocks noGrp="1" noRot="1"/>
          </p:cNvSpPr>
          <p:nvPr>
            <p:ph type="body" idx="1"/>
          </p:nvPr>
        </p:nvSpPr>
        <p:spPr>
          <a:xfrm>
            <a:off x="323850" y="549275"/>
            <a:ext cx="8229600" cy="5360988"/>
          </a:xfrm>
          <a:ln/>
        </p:spPr>
        <p:txBody>
          <a:bodyPr/>
          <a:lstStyle/>
          <a:p>
            <a:pPr>
              <a:lnSpc>
                <a:spcPct val="80000"/>
              </a:lnSpc>
            </a:pPr>
            <a:r>
              <a:rPr lang="zh-CN" altLang="en-US" b="1" dirty="0">
                <a:solidFill>
                  <a:srgbClr val="CC6600"/>
                </a:solidFill>
              </a:rPr>
              <a:t>（一）总需求变动的影响</a:t>
            </a:r>
          </a:p>
          <a:p>
            <a:pPr>
              <a:lnSpc>
                <a:spcPct val="80000"/>
              </a:lnSpc>
            </a:pPr>
            <a:r>
              <a:rPr lang="zh-CN" altLang="en-US" sz="2800" b="1" dirty="0">
                <a:solidFill>
                  <a:srgbClr val="000000"/>
                </a:solidFill>
                <a:latin typeface="楷体" panose="02010609060101010101" pitchFamily="49" charset="-122"/>
                <a:ea typeface="楷体" panose="02010609060101010101" pitchFamily="49" charset="-122"/>
              </a:rPr>
              <a:t>假设由于某种原因导致总需求减少，将使</a:t>
            </a:r>
            <a:r>
              <a:rPr lang="en-US" altLang="zh-CN" sz="2800" b="1" dirty="0">
                <a:solidFill>
                  <a:srgbClr val="000000"/>
                </a:solidFill>
                <a:latin typeface="楷体" panose="02010609060101010101" pitchFamily="49" charset="-122"/>
                <a:ea typeface="楷体" panose="02010609060101010101" pitchFamily="49" charset="-122"/>
              </a:rPr>
              <a:t>AD</a:t>
            </a:r>
            <a:r>
              <a:rPr lang="zh-CN" altLang="en-US" sz="2800" b="1" dirty="0">
                <a:solidFill>
                  <a:srgbClr val="000000"/>
                </a:solidFill>
                <a:latin typeface="楷体" panose="02010609060101010101" pitchFamily="49" charset="-122"/>
                <a:ea typeface="楷体" panose="02010609060101010101" pitchFamily="49" charset="-122"/>
              </a:rPr>
              <a:t>曲线向左平行移动，产出和就业都减少，经济衰退。</a:t>
            </a:r>
          </a:p>
          <a:p>
            <a:pPr>
              <a:lnSpc>
                <a:spcPct val="80000"/>
              </a:lnSpc>
            </a:pPr>
            <a:r>
              <a:rPr lang="zh-CN" altLang="en-US" sz="2800" b="1" dirty="0">
                <a:solidFill>
                  <a:srgbClr val="000000"/>
                </a:solidFill>
                <a:latin typeface="楷体" panose="02010609060101010101" pitchFamily="49" charset="-122"/>
                <a:ea typeface="楷体" panose="02010609060101010101" pitchFamily="49" charset="-122"/>
              </a:rPr>
              <a:t>面对衰退，如果</a:t>
            </a:r>
            <a:r>
              <a:rPr lang="zh-CN" altLang="en-US" sz="2800" b="1" dirty="0">
                <a:solidFill>
                  <a:srgbClr val="FF9900"/>
                </a:solidFill>
                <a:latin typeface="楷体" panose="02010609060101010101" pitchFamily="49" charset="-122"/>
                <a:ea typeface="楷体" panose="02010609060101010101" pitchFamily="49" charset="-122"/>
              </a:rPr>
              <a:t>政府增加支出或增加货币供给都会增加物品和劳务需求量，</a:t>
            </a:r>
            <a:r>
              <a:rPr lang="zh-CN" altLang="en-US" sz="2800" b="1" dirty="0">
                <a:solidFill>
                  <a:srgbClr val="000000"/>
                </a:solidFill>
                <a:latin typeface="楷体" panose="02010609060101010101" pitchFamily="49" charset="-122"/>
                <a:ea typeface="楷体" panose="02010609060101010101" pitchFamily="49" charset="-122"/>
              </a:rPr>
              <a:t>从而使总需求曲线向右移动，并抵消最初的向左移动，使经济回到</a:t>
            </a:r>
            <a:r>
              <a:rPr lang="en-US" altLang="zh-CN" sz="2800" b="1" dirty="0">
                <a:solidFill>
                  <a:srgbClr val="000000"/>
                </a:solidFill>
                <a:latin typeface="楷体" panose="02010609060101010101" pitchFamily="49" charset="-122"/>
                <a:ea typeface="楷体" panose="02010609060101010101" pitchFamily="49" charset="-122"/>
              </a:rPr>
              <a:t>A</a:t>
            </a:r>
            <a:r>
              <a:rPr lang="zh-CN" altLang="en-US" sz="2800" b="1" dirty="0">
                <a:solidFill>
                  <a:srgbClr val="000000"/>
                </a:solidFill>
                <a:latin typeface="楷体" panose="02010609060101010101" pitchFamily="49" charset="-122"/>
                <a:ea typeface="楷体" panose="02010609060101010101" pitchFamily="49" charset="-122"/>
              </a:rPr>
              <a:t>点上。</a:t>
            </a:r>
          </a:p>
          <a:p>
            <a:pPr>
              <a:lnSpc>
                <a:spcPct val="80000"/>
              </a:lnSpc>
            </a:pPr>
            <a:r>
              <a:rPr lang="zh-CN" altLang="en-US" sz="2800" b="1" dirty="0">
                <a:solidFill>
                  <a:srgbClr val="FF9900"/>
                </a:solidFill>
                <a:latin typeface="楷体" panose="02010609060101010101" pitchFamily="49" charset="-122"/>
                <a:ea typeface="楷体" panose="02010609060101010101" pitchFamily="49" charset="-122"/>
              </a:rPr>
              <a:t>市场也有自我纠正的力量</a:t>
            </a:r>
            <a:r>
              <a:rPr lang="zh-CN" altLang="en-US" sz="2800" b="1" dirty="0">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因为预期物价水平下降改变了工资、价格和感觉（工资下降、成本下降、企业增加生产），短期总供给曲线向右移动，最终到达</a:t>
            </a:r>
            <a:r>
              <a:rPr lang="en-US" altLang="zh-CN" sz="2800" b="1" dirty="0">
                <a:solidFill>
                  <a:srgbClr val="000000"/>
                </a:solidFill>
                <a:latin typeface="楷体" panose="02010609060101010101" pitchFamily="49" charset="-122"/>
                <a:ea typeface="楷体" panose="02010609060101010101" pitchFamily="49" charset="-122"/>
              </a:rPr>
              <a:t>C</a:t>
            </a:r>
            <a:r>
              <a:rPr lang="zh-CN" altLang="en-US" sz="2800" b="1" dirty="0">
                <a:solidFill>
                  <a:srgbClr val="000000"/>
                </a:solidFill>
                <a:latin typeface="楷体" panose="02010609060101010101" pitchFamily="49" charset="-122"/>
                <a:ea typeface="楷体" panose="02010609060101010101" pitchFamily="49" charset="-122"/>
              </a:rPr>
              <a:t>点。</a:t>
            </a:r>
          </a:p>
          <a:p>
            <a:pPr>
              <a:lnSpc>
                <a:spcPct val="80000"/>
              </a:lnSpc>
            </a:pPr>
            <a:r>
              <a:rPr lang="zh-CN" altLang="en-US" sz="2800" b="1" dirty="0">
                <a:solidFill>
                  <a:srgbClr val="FF9900"/>
                </a:solidFill>
                <a:latin typeface="楷体" panose="02010609060101010101" pitchFamily="49" charset="-122"/>
                <a:ea typeface="楷体" panose="02010609060101010101" pitchFamily="49" charset="-122"/>
              </a:rPr>
              <a:t>总需求移动的历程有两个重要含义：</a:t>
            </a:r>
            <a:r>
              <a:rPr lang="zh-CN" altLang="en-US" sz="2800" b="1" dirty="0">
                <a:solidFill>
                  <a:srgbClr val="000000"/>
                </a:solidFill>
                <a:latin typeface="楷体" panose="02010609060101010101" pitchFamily="49" charset="-122"/>
                <a:ea typeface="楷体" panose="02010609060101010101" pitchFamily="49" charset="-122"/>
              </a:rPr>
              <a:t>短期中，总需求变动引起产出变动；长期中，总需求变动影响物价水平，但不影响产出。</a:t>
            </a:r>
          </a:p>
          <a:p>
            <a:pPr>
              <a:lnSpc>
                <a:spcPct val="80000"/>
              </a:lnSpc>
            </a:pPr>
            <a:endParaRPr lang="zh-CN" altLang="en-US" sz="2800" b="1" dirty="0">
              <a:solidFill>
                <a:srgbClr val="000000"/>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blinds(horizontal)">
                                      <p:cBhvr>
                                        <p:cTn id="7" dur="500"/>
                                        <p:tgtEl>
                                          <p:spTgt spid="550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0915">
                                            <p:txEl>
                                              <p:pRg st="1" end="1"/>
                                            </p:txEl>
                                          </p:spTgt>
                                        </p:tgtEl>
                                        <p:attrNameLst>
                                          <p:attrName>style.visibility</p:attrName>
                                        </p:attrNameLst>
                                      </p:cBhvr>
                                      <p:to>
                                        <p:strVal val="visible"/>
                                      </p:to>
                                    </p:set>
                                    <p:animEffect transition="in" filter="blinds(horizontal)">
                                      <p:cBhvr>
                                        <p:cTn id="12" dur="500"/>
                                        <p:tgtEl>
                                          <p:spTgt spid="550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0915">
                                            <p:txEl>
                                              <p:pRg st="2" end="2"/>
                                            </p:txEl>
                                          </p:spTgt>
                                        </p:tgtEl>
                                        <p:attrNameLst>
                                          <p:attrName>style.visibility</p:attrName>
                                        </p:attrNameLst>
                                      </p:cBhvr>
                                      <p:to>
                                        <p:strVal val="visible"/>
                                      </p:to>
                                    </p:set>
                                    <p:animEffect transition="in" filter="blinds(horizontal)">
                                      <p:cBhvr>
                                        <p:cTn id="17" dur="500"/>
                                        <p:tgtEl>
                                          <p:spTgt spid="550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0915">
                                            <p:txEl>
                                              <p:pRg st="3" end="3"/>
                                            </p:txEl>
                                          </p:spTgt>
                                        </p:tgtEl>
                                        <p:attrNameLst>
                                          <p:attrName>style.visibility</p:attrName>
                                        </p:attrNameLst>
                                      </p:cBhvr>
                                      <p:to>
                                        <p:strVal val="visible"/>
                                      </p:to>
                                    </p:set>
                                    <p:animEffect transition="in" filter="blinds(horizontal)">
                                      <p:cBhvr>
                                        <p:cTn id="22" dur="500"/>
                                        <p:tgtEl>
                                          <p:spTgt spid="550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0915">
                                            <p:txEl>
                                              <p:pRg st="4" end="4"/>
                                            </p:txEl>
                                          </p:spTgt>
                                        </p:tgtEl>
                                        <p:attrNameLst>
                                          <p:attrName>style.visibility</p:attrName>
                                        </p:attrNameLst>
                                      </p:cBhvr>
                                      <p:to>
                                        <p:strVal val="visible"/>
                                      </p:to>
                                    </p:set>
                                    <p:animEffect transition="in" filter="blinds(horizontal)">
                                      <p:cBhvr>
                                        <p:cTn id="27" dur="500"/>
                                        <p:tgtEl>
                                          <p:spTgt spid="550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938" name="图片 551937"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51939" name="标题 551938"/>
          <p:cNvSpPr>
            <a:spLocks noGrp="1" noRot="1"/>
          </p:cNvSpPr>
          <p:nvPr>
            <p:ph type="title"/>
          </p:nvPr>
        </p:nvSpPr>
        <p:spPr>
          <a:xfrm>
            <a:off x="609600" y="50800"/>
            <a:ext cx="8229600" cy="685800"/>
          </a:xfrm>
          <a:ln/>
        </p:spPr>
        <p:txBody>
          <a:bodyPr vert="horz" anchor="ctr"/>
          <a:lstStyle/>
          <a:p>
            <a:pPr>
              <a:lnSpc>
                <a:spcPct val="80000"/>
              </a:lnSpc>
            </a:pPr>
            <a:r>
              <a:rPr lang="zh-CN" altLang="en-US" sz="3200" b="1" dirty="0">
                <a:solidFill>
                  <a:srgbClr val="FFFF00"/>
                </a:solidFill>
                <a:latin typeface="Times New Roman" panose="02020603050405020304" pitchFamily="18" charset="0"/>
              </a:rPr>
              <a:t>总需求减少</a:t>
            </a:r>
          </a:p>
        </p:txBody>
      </p:sp>
      <p:sp>
        <p:nvSpPr>
          <p:cNvPr id="551940" name="矩形 551939"/>
          <p:cNvSpPr/>
          <p:nvPr/>
        </p:nvSpPr>
        <p:spPr>
          <a:xfrm>
            <a:off x="1603375" y="1690688"/>
            <a:ext cx="6626225" cy="4160837"/>
          </a:xfrm>
          <a:prstGeom prst="rect">
            <a:avLst/>
          </a:prstGeom>
          <a:solidFill>
            <a:srgbClr val="F3F6F9"/>
          </a:solidFill>
          <a:ln w="200025" cap="flat" cmpd="sng">
            <a:solidFill>
              <a:srgbClr val="F3F6F9"/>
            </a:solidFill>
            <a:prstDash val="solid"/>
            <a:miter/>
            <a:headEnd type="none" w="med" len="med"/>
            <a:tailEnd type="none" w="med" len="med"/>
          </a:ln>
        </p:spPr>
        <p:txBody>
          <a:bodyPr/>
          <a:lstStyle/>
          <a:p>
            <a:endParaRPr lang="zh-CN" altLang="en-US"/>
          </a:p>
        </p:txBody>
      </p:sp>
      <p:sp>
        <p:nvSpPr>
          <p:cNvPr id="551941" name="矩形 551940"/>
          <p:cNvSpPr/>
          <p:nvPr/>
        </p:nvSpPr>
        <p:spPr>
          <a:xfrm>
            <a:off x="1603375" y="1690688"/>
            <a:ext cx="6626225" cy="4160837"/>
          </a:xfrm>
          <a:prstGeom prst="rect">
            <a:avLst/>
          </a:prstGeom>
          <a:solidFill>
            <a:srgbClr val="F2F4F8"/>
          </a:solidFill>
          <a:ln w="180975" cap="flat" cmpd="sng">
            <a:solidFill>
              <a:srgbClr val="F2F4F8"/>
            </a:solidFill>
            <a:prstDash val="solid"/>
            <a:miter/>
            <a:headEnd type="none" w="med" len="med"/>
            <a:tailEnd type="none" w="med" len="med"/>
          </a:ln>
        </p:spPr>
        <p:txBody>
          <a:bodyPr/>
          <a:lstStyle/>
          <a:p>
            <a:endParaRPr lang="zh-CN" altLang="en-US"/>
          </a:p>
        </p:txBody>
      </p:sp>
      <p:sp>
        <p:nvSpPr>
          <p:cNvPr id="551942" name="矩形 551941"/>
          <p:cNvSpPr/>
          <p:nvPr/>
        </p:nvSpPr>
        <p:spPr>
          <a:xfrm>
            <a:off x="1603375" y="1690688"/>
            <a:ext cx="6626225" cy="4160837"/>
          </a:xfrm>
          <a:prstGeom prst="rect">
            <a:avLst/>
          </a:prstGeom>
          <a:solidFill>
            <a:srgbClr val="F1F4F7"/>
          </a:solidFill>
          <a:ln w="163513" cap="flat" cmpd="sng">
            <a:solidFill>
              <a:srgbClr val="F1F4F7"/>
            </a:solidFill>
            <a:prstDash val="solid"/>
            <a:miter/>
            <a:headEnd type="none" w="med" len="med"/>
            <a:tailEnd type="none" w="med" len="med"/>
          </a:ln>
        </p:spPr>
        <p:txBody>
          <a:bodyPr/>
          <a:lstStyle/>
          <a:p>
            <a:endParaRPr lang="zh-CN" altLang="en-US"/>
          </a:p>
        </p:txBody>
      </p:sp>
      <p:sp>
        <p:nvSpPr>
          <p:cNvPr id="551943" name="矩形 551942"/>
          <p:cNvSpPr/>
          <p:nvPr/>
        </p:nvSpPr>
        <p:spPr>
          <a:xfrm>
            <a:off x="1603375" y="1690688"/>
            <a:ext cx="6626225" cy="4160837"/>
          </a:xfrm>
          <a:prstGeom prst="rect">
            <a:avLst/>
          </a:prstGeom>
          <a:solidFill>
            <a:srgbClr val="F0F2F5"/>
          </a:solidFill>
          <a:ln w="144463" cap="flat" cmpd="sng">
            <a:solidFill>
              <a:srgbClr val="F0F2F5"/>
            </a:solidFill>
            <a:prstDash val="solid"/>
            <a:miter/>
            <a:headEnd type="none" w="med" len="med"/>
            <a:tailEnd type="none" w="med" len="med"/>
          </a:ln>
        </p:spPr>
        <p:txBody>
          <a:bodyPr/>
          <a:lstStyle/>
          <a:p>
            <a:endParaRPr lang="zh-CN" altLang="en-US"/>
          </a:p>
        </p:txBody>
      </p:sp>
      <p:sp>
        <p:nvSpPr>
          <p:cNvPr id="551944" name="矩形 551943"/>
          <p:cNvSpPr/>
          <p:nvPr/>
        </p:nvSpPr>
        <p:spPr>
          <a:xfrm>
            <a:off x="1603375" y="1690688"/>
            <a:ext cx="6626225" cy="4160837"/>
          </a:xfrm>
          <a:prstGeom prst="rect">
            <a:avLst/>
          </a:prstGeom>
          <a:solidFill>
            <a:srgbClr val="EEF1F4"/>
          </a:solidFill>
          <a:ln w="127000" cap="flat" cmpd="sng">
            <a:solidFill>
              <a:srgbClr val="EEF1F4"/>
            </a:solidFill>
            <a:prstDash val="solid"/>
            <a:miter/>
            <a:headEnd type="none" w="med" len="med"/>
            <a:tailEnd type="none" w="med" len="med"/>
          </a:ln>
        </p:spPr>
        <p:txBody>
          <a:bodyPr/>
          <a:lstStyle/>
          <a:p>
            <a:endParaRPr lang="zh-CN" altLang="en-US"/>
          </a:p>
        </p:txBody>
      </p:sp>
      <p:sp>
        <p:nvSpPr>
          <p:cNvPr id="551945" name="矩形 551944"/>
          <p:cNvSpPr/>
          <p:nvPr/>
        </p:nvSpPr>
        <p:spPr>
          <a:xfrm>
            <a:off x="1603375" y="1690688"/>
            <a:ext cx="6626225" cy="4160837"/>
          </a:xfrm>
          <a:prstGeom prst="rect">
            <a:avLst/>
          </a:prstGeom>
          <a:solidFill>
            <a:srgbClr val="EDEFF3"/>
          </a:solidFill>
          <a:ln w="109538" cap="flat" cmpd="sng">
            <a:solidFill>
              <a:srgbClr val="EDEFF3"/>
            </a:solidFill>
            <a:prstDash val="solid"/>
            <a:miter/>
            <a:headEnd type="none" w="med" len="med"/>
            <a:tailEnd type="none" w="med" len="med"/>
          </a:ln>
        </p:spPr>
        <p:txBody>
          <a:bodyPr/>
          <a:lstStyle/>
          <a:p>
            <a:endParaRPr lang="zh-CN" altLang="en-US"/>
          </a:p>
        </p:txBody>
      </p:sp>
      <p:sp>
        <p:nvSpPr>
          <p:cNvPr id="551946" name="矩形 551945"/>
          <p:cNvSpPr/>
          <p:nvPr/>
        </p:nvSpPr>
        <p:spPr>
          <a:xfrm>
            <a:off x="1603375" y="1690688"/>
            <a:ext cx="6626225" cy="4160837"/>
          </a:xfrm>
          <a:prstGeom prst="rect">
            <a:avLst/>
          </a:prstGeom>
          <a:solidFill>
            <a:srgbClr val="EBEEF2"/>
          </a:solidFill>
          <a:ln w="90488" cap="flat" cmpd="sng">
            <a:solidFill>
              <a:srgbClr val="EBEEF2"/>
            </a:solidFill>
            <a:prstDash val="solid"/>
            <a:miter/>
            <a:headEnd type="none" w="med" len="med"/>
            <a:tailEnd type="none" w="med" len="med"/>
          </a:ln>
        </p:spPr>
        <p:txBody>
          <a:bodyPr/>
          <a:lstStyle/>
          <a:p>
            <a:endParaRPr lang="zh-CN" altLang="en-US"/>
          </a:p>
        </p:txBody>
      </p:sp>
      <p:sp>
        <p:nvSpPr>
          <p:cNvPr id="551947" name="矩形 551946"/>
          <p:cNvSpPr/>
          <p:nvPr/>
        </p:nvSpPr>
        <p:spPr>
          <a:xfrm>
            <a:off x="1603375" y="1690688"/>
            <a:ext cx="6626225" cy="4160837"/>
          </a:xfrm>
          <a:prstGeom prst="rect">
            <a:avLst/>
          </a:prstGeom>
          <a:solidFill>
            <a:srgbClr val="EAECF1"/>
          </a:solidFill>
          <a:ln w="73025" cap="flat" cmpd="sng">
            <a:solidFill>
              <a:srgbClr val="EAECF1"/>
            </a:solidFill>
            <a:prstDash val="solid"/>
            <a:miter/>
            <a:headEnd type="none" w="med" len="med"/>
            <a:tailEnd type="none" w="med" len="med"/>
          </a:ln>
        </p:spPr>
        <p:txBody>
          <a:bodyPr/>
          <a:lstStyle/>
          <a:p>
            <a:endParaRPr lang="zh-CN" altLang="en-US"/>
          </a:p>
        </p:txBody>
      </p:sp>
      <p:sp>
        <p:nvSpPr>
          <p:cNvPr id="551948" name="矩形 551947"/>
          <p:cNvSpPr/>
          <p:nvPr/>
        </p:nvSpPr>
        <p:spPr>
          <a:xfrm>
            <a:off x="1603375" y="1690688"/>
            <a:ext cx="6626225" cy="4160837"/>
          </a:xfrm>
          <a:prstGeom prst="rect">
            <a:avLst/>
          </a:prstGeom>
          <a:solidFill>
            <a:srgbClr val="E9EBF0"/>
          </a:solidFill>
          <a:ln w="53975" cap="flat" cmpd="sng">
            <a:solidFill>
              <a:srgbClr val="E9EBF0"/>
            </a:solidFill>
            <a:prstDash val="solid"/>
            <a:miter/>
            <a:headEnd type="none" w="med" len="med"/>
            <a:tailEnd type="none" w="med" len="med"/>
          </a:ln>
        </p:spPr>
        <p:txBody>
          <a:bodyPr/>
          <a:lstStyle/>
          <a:p>
            <a:endParaRPr lang="zh-CN" altLang="en-US"/>
          </a:p>
        </p:txBody>
      </p:sp>
      <p:sp>
        <p:nvSpPr>
          <p:cNvPr id="551949" name="矩形 551948"/>
          <p:cNvSpPr/>
          <p:nvPr/>
        </p:nvSpPr>
        <p:spPr>
          <a:xfrm>
            <a:off x="1603375" y="1690688"/>
            <a:ext cx="6626225" cy="4160837"/>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51950" name="矩形 551949"/>
          <p:cNvSpPr/>
          <p:nvPr/>
        </p:nvSpPr>
        <p:spPr>
          <a:xfrm>
            <a:off x="1603375" y="1690688"/>
            <a:ext cx="6626225" cy="4160837"/>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51951" name="矩形 551950"/>
          <p:cNvSpPr/>
          <p:nvPr/>
        </p:nvSpPr>
        <p:spPr>
          <a:xfrm>
            <a:off x="1457325" y="1527175"/>
            <a:ext cx="6716713" cy="4214813"/>
          </a:xfrm>
          <a:prstGeom prst="rect">
            <a:avLst/>
          </a:prstGeom>
          <a:solidFill>
            <a:srgbClr val="FFFFFF"/>
          </a:solidFill>
          <a:ln w="9525">
            <a:noFill/>
          </a:ln>
        </p:spPr>
        <p:txBody>
          <a:bodyPr/>
          <a:lstStyle/>
          <a:p>
            <a:endParaRPr lang="zh-CN" altLang="en-US"/>
          </a:p>
        </p:txBody>
      </p:sp>
      <p:sp>
        <p:nvSpPr>
          <p:cNvPr id="551952" name="直接连接符 551951"/>
          <p:cNvSpPr/>
          <p:nvPr/>
        </p:nvSpPr>
        <p:spPr>
          <a:xfrm>
            <a:off x="3908425" y="2144713"/>
            <a:ext cx="1588" cy="3597275"/>
          </a:xfrm>
          <a:prstGeom prst="line">
            <a:avLst/>
          </a:prstGeom>
          <a:ln w="53975" cap="flat" cmpd="sng">
            <a:solidFill>
              <a:srgbClr val="00A4BC"/>
            </a:solidFill>
            <a:prstDash val="solid"/>
            <a:headEnd type="none" w="med" len="med"/>
            <a:tailEnd type="none" w="med" len="med"/>
          </a:ln>
        </p:spPr>
      </p:sp>
      <p:sp>
        <p:nvSpPr>
          <p:cNvPr id="551953" name="直接连接符 551952"/>
          <p:cNvSpPr/>
          <p:nvPr/>
        </p:nvSpPr>
        <p:spPr>
          <a:xfrm>
            <a:off x="3908425" y="6215063"/>
            <a:ext cx="1588" cy="1587"/>
          </a:xfrm>
          <a:prstGeom prst="line">
            <a:avLst/>
          </a:prstGeom>
          <a:ln w="17463" cap="flat" cmpd="sng">
            <a:solidFill>
              <a:srgbClr val="60220F"/>
            </a:solidFill>
            <a:prstDash val="solid"/>
            <a:headEnd type="none" w="med" len="med"/>
            <a:tailEnd type="none" w="med" len="med"/>
          </a:ln>
        </p:spPr>
      </p:sp>
      <p:sp>
        <p:nvSpPr>
          <p:cNvPr id="551954" name="任意多边形 551953"/>
          <p:cNvSpPr/>
          <p:nvPr/>
        </p:nvSpPr>
        <p:spPr>
          <a:xfrm>
            <a:off x="1457325" y="1527175"/>
            <a:ext cx="6716713" cy="4214813"/>
          </a:xfrm>
          <a:custGeom>
            <a:avLst/>
            <a:gdLst/>
            <a:ahLst/>
            <a:cxnLst/>
            <a:rect l="0" t="0" r="0" b="0"/>
            <a:pathLst>
              <a:path w="4231" h="2655">
                <a:moveTo>
                  <a:pt x="0" y="0"/>
                </a:moveTo>
                <a:lnTo>
                  <a:pt x="0" y="2655"/>
                </a:lnTo>
                <a:lnTo>
                  <a:pt x="4231" y="2655"/>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51955" name="直接连接符 551954"/>
          <p:cNvSpPr/>
          <p:nvPr/>
        </p:nvSpPr>
        <p:spPr>
          <a:xfrm>
            <a:off x="4960938" y="3162300"/>
            <a:ext cx="998537" cy="1588"/>
          </a:xfrm>
          <a:prstGeom prst="line">
            <a:avLst/>
          </a:prstGeom>
          <a:ln w="17526" cap="flat" cmpd="sng">
            <a:solidFill>
              <a:srgbClr val="000000"/>
            </a:solidFill>
            <a:prstDash val="solid"/>
            <a:headEnd type="none" w="med" len="med"/>
            <a:tailEnd type="stealth" w="med" len="med"/>
          </a:ln>
        </p:spPr>
      </p:sp>
      <p:sp>
        <p:nvSpPr>
          <p:cNvPr id="551956" name="直接连接符 551955"/>
          <p:cNvSpPr/>
          <p:nvPr/>
        </p:nvSpPr>
        <p:spPr>
          <a:xfrm flipH="1">
            <a:off x="4543425" y="5124450"/>
            <a:ext cx="1035050" cy="1588"/>
          </a:xfrm>
          <a:prstGeom prst="line">
            <a:avLst/>
          </a:prstGeom>
          <a:ln w="17526" cap="flat" cmpd="sng">
            <a:solidFill>
              <a:srgbClr val="000000"/>
            </a:solidFill>
            <a:prstDash val="solid"/>
            <a:headEnd type="none" w="med" len="med"/>
            <a:tailEnd type="stealth" w="med" len="med"/>
          </a:ln>
        </p:spPr>
      </p:sp>
      <p:sp>
        <p:nvSpPr>
          <p:cNvPr id="551957" name="矩形 551956"/>
          <p:cNvSpPr/>
          <p:nvPr/>
        </p:nvSpPr>
        <p:spPr>
          <a:xfrm>
            <a:off x="7543800" y="6024563"/>
            <a:ext cx="460375" cy="274637"/>
          </a:xfrm>
          <a:prstGeom prst="rect">
            <a:avLst/>
          </a:prstGeom>
          <a:noFill/>
          <a:ln w="9525">
            <a:noFill/>
          </a:ln>
        </p:spPr>
        <p:txBody>
          <a:bodyPr lIns="0" tIns="0" rIns="0" bIns="0">
            <a:spAutoFit/>
          </a:bodyPr>
          <a:lstStyle/>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产量</a:t>
            </a:r>
          </a:p>
        </p:txBody>
      </p:sp>
      <p:sp>
        <p:nvSpPr>
          <p:cNvPr id="551958" name="矩形 551957"/>
          <p:cNvSpPr/>
          <p:nvPr/>
        </p:nvSpPr>
        <p:spPr>
          <a:xfrm>
            <a:off x="892175" y="1751013"/>
            <a:ext cx="460375" cy="549275"/>
          </a:xfrm>
          <a:prstGeom prst="rect">
            <a:avLst/>
          </a:prstGeom>
          <a:noFill/>
          <a:ln w="9525">
            <a:noFill/>
          </a:ln>
        </p:spPr>
        <p:txBody>
          <a:bodyPr lIns="0" tIns="0" rIns="0" bIns="0">
            <a:spAutoFit/>
          </a:bodyPr>
          <a:lstStyle/>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800" b="1" dirty="0">
                <a:solidFill>
                  <a:srgbClr val="000000"/>
                </a:solidFill>
                <a:latin typeface="Arial" panose="020B0604020202020204" pitchFamily="34" charset="0"/>
                <a:ea typeface="宋体" panose="02010600030101010101" pitchFamily="2" charset="-122"/>
              </a:rPr>
              <a:t>水平</a:t>
            </a:r>
          </a:p>
        </p:txBody>
      </p:sp>
      <p:sp>
        <p:nvSpPr>
          <p:cNvPr id="551959" name="矩形 551958"/>
          <p:cNvSpPr/>
          <p:nvPr/>
        </p:nvSpPr>
        <p:spPr>
          <a:xfrm>
            <a:off x="1277938" y="5789613"/>
            <a:ext cx="204787" cy="276225"/>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0</a:t>
            </a:r>
          </a:p>
        </p:txBody>
      </p:sp>
      <p:grpSp>
        <p:nvGrpSpPr>
          <p:cNvPr id="551960" name="组合 551959"/>
          <p:cNvGrpSpPr/>
          <p:nvPr/>
        </p:nvGrpSpPr>
        <p:grpSpPr>
          <a:xfrm>
            <a:off x="2209800" y="2133600"/>
            <a:ext cx="4578350" cy="2916238"/>
            <a:chOff x="1387" y="1334"/>
            <a:chExt cx="2884" cy="1837"/>
          </a:xfrm>
        </p:grpSpPr>
        <p:grpSp>
          <p:nvGrpSpPr>
            <p:cNvPr id="551961" name="组合 551960"/>
            <p:cNvGrpSpPr/>
            <p:nvPr/>
          </p:nvGrpSpPr>
          <p:grpSpPr>
            <a:xfrm>
              <a:off x="1387" y="1334"/>
              <a:ext cx="2884" cy="1837"/>
              <a:chOff x="1387" y="1334"/>
              <a:chExt cx="2884" cy="1837"/>
            </a:xfrm>
          </p:grpSpPr>
          <p:sp>
            <p:nvSpPr>
              <p:cNvPr id="551962" name="直接连接符 551961"/>
              <p:cNvSpPr/>
              <p:nvPr/>
            </p:nvSpPr>
            <p:spPr>
              <a:xfrm flipV="1">
                <a:off x="1387" y="1649"/>
                <a:ext cx="2127" cy="1522"/>
              </a:xfrm>
              <a:prstGeom prst="line">
                <a:avLst/>
              </a:prstGeom>
              <a:ln w="53975" cap="flat" cmpd="sng">
                <a:solidFill>
                  <a:srgbClr val="003F95"/>
                </a:solidFill>
                <a:prstDash val="solid"/>
                <a:headEnd type="none" w="med" len="med"/>
                <a:tailEnd type="none" w="med" len="med"/>
              </a:ln>
            </p:spPr>
          </p:sp>
          <p:sp>
            <p:nvSpPr>
              <p:cNvPr id="551963" name="矩形 551962"/>
              <p:cNvSpPr/>
              <p:nvPr/>
            </p:nvSpPr>
            <p:spPr>
              <a:xfrm>
                <a:off x="2955" y="1334"/>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1964" name="矩形 551963"/>
              <p:cNvSpPr/>
              <p:nvPr/>
            </p:nvSpPr>
            <p:spPr>
              <a:xfrm>
                <a:off x="3186" y="1486"/>
                <a:ext cx="1085" cy="173"/>
              </a:xfrm>
              <a:prstGeom prst="rect">
                <a:avLst/>
              </a:prstGeom>
              <a:noFill/>
              <a:ln w="9525">
                <a:noFill/>
              </a:ln>
            </p:spPr>
            <p:txBody>
              <a:bodyPr wrap="none" lIns="0" tIns="0" rIns="0" bIns="0">
                <a:spAutoFit/>
              </a:bodyPr>
              <a:lstStyle/>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短期总供给</a:t>
                </a:r>
                <a:r>
                  <a:rPr lang="en-US" altLang="zh-CN" sz="1800">
                    <a:solidFill>
                      <a:srgbClr val="000000"/>
                    </a:solidFill>
                    <a:latin typeface="Arial" panose="020B0604020202020204" pitchFamily="34" charset="0"/>
                    <a:ea typeface="宋体" panose="02010600030101010101" pitchFamily="2" charset="-122"/>
                  </a:rPr>
                  <a:t>, AS</a:t>
                </a:r>
                <a:r>
                  <a:rPr lang="en-US" altLang="zh-CN" sz="1400">
                    <a:solidFill>
                      <a:srgbClr val="000000"/>
                    </a:solidFill>
                    <a:latin typeface="Arial" panose="020B0604020202020204" pitchFamily="34" charset="0"/>
                    <a:ea typeface="宋体" panose="02010600030101010101" pitchFamily="2" charset="-122"/>
                  </a:rPr>
                  <a:t>1 </a:t>
                </a:r>
              </a:p>
            </p:txBody>
          </p:sp>
          <p:sp>
            <p:nvSpPr>
              <p:cNvPr id="551965" name="矩形 551964"/>
              <p:cNvSpPr/>
              <p:nvPr/>
            </p:nvSpPr>
            <p:spPr>
              <a:xfrm>
                <a:off x="3603" y="1486"/>
                <a:ext cx="0" cy="173"/>
              </a:xfrm>
              <a:prstGeom prst="rect">
                <a:avLst/>
              </a:prstGeom>
              <a:noFill/>
              <a:ln w="9525">
                <a:noFill/>
              </a:ln>
            </p:spPr>
            <p:txBody>
              <a:bodyPr wrap="none" lIns="0" tIns="0" rIns="0" bIns="0">
                <a:spAutoFit/>
              </a:bodyPr>
              <a:lstStyle/>
              <a:p>
                <a:pPr lvl="0" eaLnBrk="0" hangingPunct="0">
                  <a:buClr>
                    <a:srgbClr val="000000"/>
                  </a:buClr>
                </a:pPr>
                <a:endParaRPr sz="1800" dirty="0">
                  <a:latin typeface="Times New Roman" panose="02020603050405020304" pitchFamily="18" charset="0"/>
                  <a:ea typeface="宋体" panose="02010600030101010101" pitchFamily="2" charset="-122"/>
                </a:endParaRPr>
              </a:p>
            </p:txBody>
          </p:sp>
        </p:grpSp>
        <p:sp>
          <p:nvSpPr>
            <p:cNvPr id="551966" name="任意多边形 551965"/>
            <p:cNvSpPr/>
            <p:nvPr/>
          </p:nvSpPr>
          <p:spPr>
            <a:xfrm>
              <a:off x="3774" y="1566"/>
              <a:ext cx="22" cy="53"/>
            </a:xfrm>
            <a:custGeom>
              <a:avLst/>
              <a:gdLst/>
              <a:ahLst/>
              <a:cxnLst/>
              <a:rect l="0" t="0" r="0" b="0"/>
              <a:pathLst>
                <a:path w="22" h="53">
                  <a:moveTo>
                    <a:pt x="22" y="0"/>
                  </a:moveTo>
                  <a:lnTo>
                    <a:pt x="19" y="0"/>
                  </a:lnTo>
                  <a:lnTo>
                    <a:pt x="11" y="3"/>
                  </a:lnTo>
                  <a:lnTo>
                    <a:pt x="0" y="11"/>
                  </a:lnTo>
                  <a:lnTo>
                    <a:pt x="0" y="19"/>
                  </a:lnTo>
                  <a:lnTo>
                    <a:pt x="7" y="15"/>
                  </a:lnTo>
                  <a:lnTo>
                    <a:pt x="15" y="11"/>
                  </a:lnTo>
                  <a:lnTo>
                    <a:pt x="15" y="53"/>
                  </a:lnTo>
                  <a:lnTo>
                    <a:pt x="22" y="53"/>
                  </a:lnTo>
                  <a:lnTo>
                    <a:pt x="22" y="3"/>
                  </a:lnTo>
                  <a:lnTo>
                    <a:pt x="22" y="0"/>
                  </a:lnTo>
                  <a:close/>
                </a:path>
              </a:pathLst>
            </a:custGeom>
            <a:solidFill>
              <a:srgbClr val="000000"/>
            </a:solidFill>
            <a:ln w="9525">
              <a:noFill/>
            </a:ln>
          </p:spPr>
          <p:txBody>
            <a:bodyPr/>
            <a:lstStyle/>
            <a:p>
              <a:endParaRPr lang="zh-CN" altLang="en-US"/>
            </a:p>
          </p:txBody>
        </p:sp>
      </p:grpSp>
      <p:sp>
        <p:nvSpPr>
          <p:cNvPr id="551967" name="矩形 551966"/>
          <p:cNvSpPr/>
          <p:nvPr/>
        </p:nvSpPr>
        <p:spPr>
          <a:xfrm>
            <a:off x="2984500" y="2081213"/>
            <a:ext cx="685800" cy="549275"/>
          </a:xfrm>
          <a:prstGeom prst="rect">
            <a:avLst/>
          </a:prstGeom>
          <a:noFill/>
          <a:ln w="9525">
            <a:noFill/>
          </a:ln>
        </p:spPr>
        <p:txBody>
          <a:bodyPr wrap="none" lIns="0" tIns="0" rIns="0" bIns="0">
            <a:spAutoFit/>
          </a:bodyPr>
          <a:lstStyle/>
          <a:p>
            <a:pPr lvl="0" algn="ctr"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长期总</a:t>
            </a:r>
          </a:p>
          <a:p>
            <a:pPr lvl="0" algn="ctr"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供给</a:t>
            </a:r>
          </a:p>
        </p:txBody>
      </p:sp>
      <p:grpSp>
        <p:nvGrpSpPr>
          <p:cNvPr id="551968" name="组合 551967"/>
          <p:cNvGrpSpPr/>
          <p:nvPr/>
        </p:nvGrpSpPr>
        <p:grpSpPr>
          <a:xfrm>
            <a:off x="2492375" y="2798763"/>
            <a:ext cx="4641850" cy="2700337"/>
            <a:chOff x="1570" y="1763"/>
            <a:chExt cx="2924" cy="1701"/>
          </a:xfrm>
        </p:grpSpPr>
        <p:sp>
          <p:nvSpPr>
            <p:cNvPr id="551969" name="直接连接符 551968"/>
            <p:cNvSpPr/>
            <p:nvPr/>
          </p:nvSpPr>
          <p:spPr>
            <a:xfrm flipH="1" flipV="1">
              <a:off x="1570" y="1763"/>
              <a:ext cx="2184" cy="1579"/>
            </a:xfrm>
            <a:prstGeom prst="line">
              <a:avLst/>
            </a:prstGeom>
            <a:ln w="53975" cap="flat" cmpd="sng">
              <a:solidFill>
                <a:srgbClr val="003F95"/>
              </a:solidFill>
              <a:prstDash val="solid"/>
              <a:headEnd type="none" w="med" len="med"/>
              <a:tailEnd type="none" w="med" len="med"/>
            </a:ln>
          </p:spPr>
        </p:sp>
        <p:grpSp>
          <p:nvGrpSpPr>
            <p:cNvPr id="551970" name="组合 551969"/>
            <p:cNvGrpSpPr/>
            <p:nvPr/>
          </p:nvGrpSpPr>
          <p:grpSpPr>
            <a:xfrm>
              <a:off x="3789" y="3139"/>
              <a:ext cx="705" cy="325"/>
              <a:chOff x="3789" y="3139"/>
              <a:chExt cx="705" cy="325"/>
            </a:xfrm>
          </p:grpSpPr>
          <p:sp>
            <p:nvSpPr>
              <p:cNvPr id="551971" name="矩形 551970"/>
              <p:cNvSpPr/>
              <p:nvPr/>
            </p:nvSpPr>
            <p:spPr>
              <a:xfrm>
                <a:off x="3868" y="313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1972" name="矩形 551971"/>
              <p:cNvSpPr/>
              <p:nvPr/>
            </p:nvSpPr>
            <p:spPr>
              <a:xfrm>
                <a:off x="3789" y="3291"/>
                <a:ext cx="512" cy="173"/>
              </a:xfrm>
              <a:prstGeom prst="rect">
                <a:avLst/>
              </a:prstGeom>
              <a:noFill/>
              <a:ln w="9525">
                <a:noFill/>
              </a:ln>
            </p:spPr>
            <p:txBody>
              <a:bodyPr wrap="none" lIns="0" tIns="0" rIns="0" bIns="0">
                <a:spAutoFit/>
              </a:bodyPr>
              <a:lstStyle/>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总需求</a:t>
                </a:r>
                <a:r>
                  <a:rPr lang="en-US" altLang="zh-CN" sz="1800">
                    <a:solidFill>
                      <a:srgbClr val="000000"/>
                    </a:solidFill>
                    <a:latin typeface="Arial" panose="020B0604020202020204" pitchFamily="34" charset="0"/>
                    <a:ea typeface="宋体" panose="02010600030101010101" pitchFamily="2" charset="-122"/>
                  </a:rPr>
                  <a:t>, </a:t>
                </a:r>
              </a:p>
            </p:txBody>
          </p:sp>
          <p:sp>
            <p:nvSpPr>
              <p:cNvPr id="551973" name="矩形 551972"/>
              <p:cNvSpPr/>
              <p:nvPr/>
            </p:nvSpPr>
            <p:spPr>
              <a:xfrm>
                <a:off x="4293" y="3291"/>
                <a:ext cx="177" cy="154"/>
              </a:xfrm>
              <a:prstGeom prst="rect">
                <a:avLst/>
              </a:prstGeom>
              <a:noFill/>
              <a:ln w="9525">
                <a:noFill/>
              </a:ln>
            </p:spPr>
            <p:txBody>
              <a:bodyPr wrap="none" lIns="0" tIns="0" rIns="0" bIns="0">
                <a:spAutoFit/>
              </a:bodyPr>
              <a:lstStyle/>
              <a:p>
                <a:pPr lvl="0" eaLnBrk="0" hangingPunct="0">
                  <a:buClr>
                    <a:srgbClr val="000000"/>
                  </a:buClr>
                </a:pPr>
                <a:r>
                  <a:rPr lang="en-US" altLang="zh-CN" sz="1600" i="1">
                    <a:solidFill>
                      <a:srgbClr val="000000"/>
                    </a:solidFill>
                    <a:latin typeface="Arial" panose="020B0604020202020204" pitchFamily="34" charset="0"/>
                    <a:ea typeface="宋体" panose="02010600030101010101" pitchFamily="2" charset="-122"/>
                  </a:rPr>
                  <a:t>AD</a:t>
                </a:r>
              </a:p>
            </p:txBody>
          </p:sp>
          <p:sp>
            <p:nvSpPr>
              <p:cNvPr id="551974" name="任意多边形 551973"/>
              <p:cNvSpPr/>
              <p:nvPr/>
            </p:nvSpPr>
            <p:spPr>
              <a:xfrm>
                <a:off x="4471" y="3371"/>
                <a:ext cx="23" cy="53"/>
              </a:xfrm>
              <a:custGeom>
                <a:avLst/>
                <a:gdLst/>
                <a:ahLst/>
                <a:cxnLst/>
                <a:rect l="0" t="0" r="0" b="0"/>
                <a:pathLst>
                  <a:path w="23" h="53">
                    <a:moveTo>
                      <a:pt x="23" y="0"/>
                    </a:moveTo>
                    <a:lnTo>
                      <a:pt x="19" y="0"/>
                    </a:lnTo>
                    <a:lnTo>
                      <a:pt x="12" y="3"/>
                    </a:lnTo>
                    <a:lnTo>
                      <a:pt x="0" y="11"/>
                    </a:lnTo>
                    <a:lnTo>
                      <a:pt x="0" y="18"/>
                    </a:lnTo>
                    <a:lnTo>
                      <a:pt x="8" y="15"/>
                    </a:lnTo>
                    <a:lnTo>
                      <a:pt x="15" y="11"/>
                    </a:lnTo>
                    <a:lnTo>
                      <a:pt x="15" y="53"/>
                    </a:lnTo>
                    <a:lnTo>
                      <a:pt x="23" y="53"/>
                    </a:lnTo>
                    <a:lnTo>
                      <a:pt x="23" y="3"/>
                    </a:lnTo>
                    <a:lnTo>
                      <a:pt x="23" y="0"/>
                    </a:lnTo>
                    <a:close/>
                  </a:path>
                </a:pathLst>
              </a:custGeom>
              <a:solidFill>
                <a:srgbClr val="000000"/>
              </a:solidFill>
              <a:ln w="9525">
                <a:noFill/>
              </a:ln>
            </p:spPr>
            <p:txBody>
              <a:bodyPr/>
              <a:lstStyle/>
              <a:p>
                <a:endParaRPr lang="zh-CN" altLang="en-US"/>
              </a:p>
            </p:txBody>
          </p:sp>
        </p:grpSp>
      </p:grpSp>
      <p:grpSp>
        <p:nvGrpSpPr>
          <p:cNvPr id="551975" name="组合 551974"/>
          <p:cNvGrpSpPr/>
          <p:nvPr/>
        </p:nvGrpSpPr>
        <p:grpSpPr>
          <a:xfrm>
            <a:off x="1258888" y="3716338"/>
            <a:ext cx="3028950" cy="2328862"/>
            <a:chOff x="755" y="2328"/>
            <a:chExt cx="1908" cy="1467"/>
          </a:xfrm>
        </p:grpSpPr>
        <p:grpSp>
          <p:nvGrpSpPr>
            <p:cNvPr id="551976" name="组合 551975"/>
            <p:cNvGrpSpPr/>
            <p:nvPr/>
          </p:nvGrpSpPr>
          <p:grpSpPr>
            <a:xfrm>
              <a:off x="755" y="2328"/>
              <a:ext cx="1908" cy="155"/>
              <a:chOff x="755" y="2328"/>
              <a:chExt cx="1908" cy="155"/>
            </a:xfrm>
          </p:grpSpPr>
          <p:sp>
            <p:nvSpPr>
              <p:cNvPr id="551977" name="任意多边形 551976"/>
              <p:cNvSpPr/>
              <p:nvPr/>
            </p:nvSpPr>
            <p:spPr>
              <a:xfrm>
                <a:off x="918" y="2404"/>
                <a:ext cx="1544" cy="1"/>
              </a:xfrm>
              <a:custGeom>
                <a:avLst/>
                <a:gdLst/>
                <a:ahLst/>
                <a:cxnLst/>
                <a:rect l="0" t="0" r="0" b="0"/>
                <a:pathLst>
                  <a:path w="1544" h="1">
                    <a:moveTo>
                      <a:pt x="0" y="0"/>
                    </a:moveTo>
                    <a:lnTo>
                      <a:pt x="1544" y="0"/>
                    </a:lnTo>
                  </a:path>
                </a:pathLst>
              </a:custGeom>
              <a:noFill/>
              <a:ln w="17526" cap="flat" cmpd="sng">
                <a:solidFill>
                  <a:srgbClr val="FF00FF">
                    <a:alpha val="100000"/>
                  </a:srgbClr>
                </a:solidFill>
                <a:prstDash val="sysDot"/>
                <a:headEnd type="none" w="med" len="med"/>
                <a:tailEnd type="none" w="med" len="med"/>
              </a:ln>
            </p:spPr>
            <p:txBody>
              <a:bodyPr/>
              <a:lstStyle/>
              <a:p>
                <a:endParaRPr lang="zh-CN" altLang="en-US"/>
              </a:p>
            </p:txBody>
          </p:sp>
          <p:sp>
            <p:nvSpPr>
              <p:cNvPr id="551978" name="椭圆 551977"/>
              <p:cNvSpPr/>
              <p:nvPr/>
            </p:nvSpPr>
            <p:spPr>
              <a:xfrm>
                <a:off x="2424" y="2370"/>
                <a:ext cx="81" cy="80"/>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51979" name="矩形 551978"/>
              <p:cNvSpPr/>
              <p:nvPr/>
            </p:nvSpPr>
            <p:spPr>
              <a:xfrm>
                <a:off x="2583" y="2328"/>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A</a:t>
                </a:r>
              </a:p>
            </p:txBody>
          </p:sp>
          <p:grpSp>
            <p:nvGrpSpPr>
              <p:cNvPr id="551980" name="组合 551979"/>
              <p:cNvGrpSpPr/>
              <p:nvPr/>
            </p:nvGrpSpPr>
            <p:grpSpPr>
              <a:xfrm>
                <a:off x="755" y="2339"/>
                <a:ext cx="107" cy="144"/>
                <a:chOff x="755" y="2339"/>
                <a:chExt cx="107" cy="144"/>
              </a:xfrm>
            </p:grpSpPr>
            <p:sp>
              <p:nvSpPr>
                <p:cNvPr id="551981" name="矩形 551980"/>
                <p:cNvSpPr/>
                <p:nvPr/>
              </p:nvSpPr>
              <p:spPr>
                <a:xfrm>
                  <a:off x="755" y="2339"/>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p>
              </p:txBody>
            </p:sp>
            <p:sp>
              <p:nvSpPr>
                <p:cNvPr id="551982" name="任意多边形 551981"/>
                <p:cNvSpPr/>
                <p:nvPr/>
              </p:nvSpPr>
              <p:spPr>
                <a:xfrm>
                  <a:off x="839" y="2415"/>
                  <a:ext cx="23" cy="57"/>
                </a:xfrm>
                <a:custGeom>
                  <a:avLst/>
                  <a:gdLst/>
                  <a:ahLst/>
                  <a:cxnLst/>
                  <a:rect l="0" t="0" r="0" b="0"/>
                  <a:pathLst>
                    <a:path w="23" h="57">
                      <a:moveTo>
                        <a:pt x="23" y="0"/>
                      </a:moveTo>
                      <a:lnTo>
                        <a:pt x="19" y="0"/>
                      </a:lnTo>
                      <a:lnTo>
                        <a:pt x="11" y="8"/>
                      </a:lnTo>
                      <a:lnTo>
                        <a:pt x="0" y="15"/>
                      </a:lnTo>
                      <a:lnTo>
                        <a:pt x="0" y="23"/>
                      </a:lnTo>
                      <a:lnTo>
                        <a:pt x="7" y="19"/>
                      </a:lnTo>
                      <a:lnTo>
                        <a:pt x="15" y="11"/>
                      </a:lnTo>
                      <a:lnTo>
                        <a:pt x="15" y="57"/>
                      </a:lnTo>
                      <a:lnTo>
                        <a:pt x="23" y="57"/>
                      </a:lnTo>
                      <a:lnTo>
                        <a:pt x="23" y="4"/>
                      </a:lnTo>
                      <a:lnTo>
                        <a:pt x="23" y="0"/>
                      </a:lnTo>
                      <a:close/>
                    </a:path>
                  </a:pathLst>
                </a:cu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grpSp>
        <p:grpSp>
          <p:nvGrpSpPr>
            <p:cNvPr id="551983" name="组合 551982"/>
            <p:cNvGrpSpPr/>
            <p:nvPr/>
          </p:nvGrpSpPr>
          <p:grpSpPr>
            <a:xfrm>
              <a:off x="2420" y="3651"/>
              <a:ext cx="106" cy="144"/>
              <a:chOff x="2420" y="3651"/>
              <a:chExt cx="106" cy="144"/>
            </a:xfrm>
          </p:grpSpPr>
          <p:sp>
            <p:nvSpPr>
              <p:cNvPr id="551984" name="矩形 551983"/>
              <p:cNvSpPr/>
              <p:nvPr/>
            </p:nvSpPr>
            <p:spPr>
              <a:xfrm>
                <a:off x="2420" y="3651"/>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p>
            </p:txBody>
          </p:sp>
          <p:sp>
            <p:nvSpPr>
              <p:cNvPr id="551985" name="任意多边形 551984"/>
              <p:cNvSpPr/>
              <p:nvPr/>
            </p:nvSpPr>
            <p:spPr>
              <a:xfrm>
                <a:off x="2503" y="3731"/>
                <a:ext cx="23" cy="53"/>
              </a:xfrm>
              <a:custGeom>
                <a:avLst/>
                <a:gdLst/>
                <a:ahLst/>
                <a:cxnLst/>
                <a:rect l="0" t="0" r="0" b="0"/>
                <a:pathLst>
                  <a:path w="23" h="53">
                    <a:moveTo>
                      <a:pt x="23" y="0"/>
                    </a:moveTo>
                    <a:lnTo>
                      <a:pt x="16" y="0"/>
                    </a:lnTo>
                    <a:lnTo>
                      <a:pt x="12" y="4"/>
                    </a:lnTo>
                    <a:lnTo>
                      <a:pt x="0" y="11"/>
                    </a:lnTo>
                    <a:lnTo>
                      <a:pt x="0" y="19"/>
                    </a:lnTo>
                    <a:lnTo>
                      <a:pt x="8" y="15"/>
                    </a:lnTo>
                    <a:lnTo>
                      <a:pt x="16" y="11"/>
                    </a:lnTo>
                    <a:lnTo>
                      <a:pt x="16" y="53"/>
                    </a:lnTo>
                    <a:lnTo>
                      <a:pt x="23" y="53"/>
                    </a:lnTo>
                    <a:lnTo>
                      <a:pt x="23" y="4"/>
                    </a:lnTo>
                    <a:lnTo>
                      <a:pt x="23" y="0"/>
                    </a:lnTo>
                    <a:close/>
                  </a:path>
                </a:pathLst>
              </a:cu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grpSp>
      <p:grpSp>
        <p:nvGrpSpPr>
          <p:cNvPr id="551986" name="组合 551985"/>
          <p:cNvGrpSpPr/>
          <p:nvPr/>
        </p:nvGrpSpPr>
        <p:grpSpPr>
          <a:xfrm>
            <a:off x="1549400" y="3125788"/>
            <a:ext cx="3890963" cy="2568575"/>
            <a:chOff x="976" y="1969"/>
            <a:chExt cx="2451" cy="1618"/>
          </a:xfrm>
        </p:grpSpPr>
        <p:sp>
          <p:nvSpPr>
            <p:cNvPr id="551987" name="直接连接符 551986"/>
            <p:cNvSpPr/>
            <p:nvPr/>
          </p:nvSpPr>
          <p:spPr>
            <a:xfrm flipH="1" flipV="1">
              <a:off x="976" y="1969"/>
              <a:ext cx="2184" cy="1579"/>
            </a:xfrm>
            <a:prstGeom prst="line">
              <a:avLst/>
            </a:prstGeom>
            <a:ln w="53975" cap="flat" cmpd="sng">
              <a:solidFill>
                <a:srgbClr val="AD0D1B"/>
              </a:solidFill>
              <a:prstDash val="solid"/>
              <a:headEnd type="none" w="med" len="med"/>
              <a:tailEnd type="none" w="med" len="med"/>
            </a:ln>
          </p:spPr>
        </p:sp>
        <p:sp>
          <p:nvSpPr>
            <p:cNvPr id="551988" name="矩形 551987"/>
            <p:cNvSpPr/>
            <p:nvPr/>
          </p:nvSpPr>
          <p:spPr>
            <a:xfrm>
              <a:off x="3216" y="3443"/>
              <a:ext cx="211"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AD</a:t>
              </a:r>
              <a:r>
                <a:rPr lang="en-US" altLang="zh-CN" sz="1500" baseline="-25000">
                  <a:solidFill>
                    <a:srgbClr val="000000"/>
                  </a:solidFill>
                  <a:latin typeface="Arial" panose="020B0604020202020204" pitchFamily="34" charset="0"/>
                  <a:ea typeface="宋体" panose="02010600030101010101" pitchFamily="2" charset="-122"/>
                </a:rPr>
                <a:t>2</a:t>
              </a:r>
            </a:p>
          </p:txBody>
        </p:sp>
      </p:grpSp>
      <p:grpSp>
        <p:nvGrpSpPr>
          <p:cNvPr id="551989" name="组合 551988"/>
          <p:cNvGrpSpPr/>
          <p:nvPr/>
        </p:nvGrpSpPr>
        <p:grpSpPr>
          <a:xfrm>
            <a:off x="2982913" y="2816225"/>
            <a:ext cx="3660775" cy="2671763"/>
            <a:chOff x="1879" y="1774"/>
            <a:chExt cx="2306" cy="1683"/>
          </a:xfrm>
        </p:grpSpPr>
        <p:sp>
          <p:nvSpPr>
            <p:cNvPr id="551990" name="直接连接符 551989"/>
            <p:cNvSpPr/>
            <p:nvPr/>
          </p:nvSpPr>
          <p:spPr>
            <a:xfrm flipV="1">
              <a:off x="1879" y="1923"/>
              <a:ext cx="2127" cy="1534"/>
            </a:xfrm>
            <a:prstGeom prst="line">
              <a:avLst/>
            </a:prstGeom>
            <a:ln w="53975" cap="flat" cmpd="sng">
              <a:solidFill>
                <a:srgbClr val="AD0D1B"/>
              </a:solidFill>
              <a:prstDash val="solid"/>
              <a:headEnd type="none" w="med" len="med"/>
              <a:tailEnd type="none" w="med" len="med"/>
            </a:ln>
          </p:spPr>
        </p:sp>
        <p:sp>
          <p:nvSpPr>
            <p:cNvPr id="551991" name="矩形 551990"/>
            <p:cNvSpPr/>
            <p:nvPr/>
          </p:nvSpPr>
          <p:spPr>
            <a:xfrm>
              <a:off x="3940" y="1774"/>
              <a:ext cx="245" cy="173"/>
            </a:xfrm>
            <a:prstGeom prst="rect">
              <a:avLst/>
            </a:prstGeom>
            <a:noFill/>
            <a:ln w="9525">
              <a:noFill/>
            </a:ln>
          </p:spPr>
          <p:txBody>
            <a:bodyPr wrap="none" lIns="0" tIns="0" rIns="0" bIns="0">
              <a:spAutoFit/>
            </a:bodyPr>
            <a:lstStyle/>
            <a:p>
              <a:pPr lvl="0" eaLnBrk="0" hangingPunct="0">
                <a:buClr>
                  <a:srgbClr val="000000"/>
                </a:buClr>
              </a:pPr>
              <a:r>
                <a:rPr lang="en-US" altLang="zh-CN" sz="1800" i="1">
                  <a:solidFill>
                    <a:srgbClr val="000000"/>
                  </a:solidFill>
                  <a:latin typeface="Arial" panose="020B0604020202020204" pitchFamily="34" charset="0"/>
                  <a:ea typeface="宋体" panose="02010600030101010101" pitchFamily="2" charset="-122"/>
                </a:rPr>
                <a:t>AS</a:t>
              </a:r>
              <a:r>
                <a:rPr lang="en-US" altLang="zh-CN" sz="1800" baseline="-25000">
                  <a:solidFill>
                    <a:srgbClr val="000000"/>
                  </a:solidFill>
                  <a:latin typeface="Arial" panose="020B0604020202020204" pitchFamily="34" charset="0"/>
                  <a:ea typeface="宋体" panose="02010600030101010101" pitchFamily="2" charset="-122"/>
                </a:rPr>
                <a:t>2</a:t>
              </a:r>
            </a:p>
          </p:txBody>
        </p:sp>
      </p:grpSp>
      <p:grpSp>
        <p:nvGrpSpPr>
          <p:cNvPr id="551992" name="组合 551991"/>
          <p:cNvGrpSpPr/>
          <p:nvPr/>
        </p:nvGrpSpPr>
        <p:grpSpPr>
          <a:xfrm>
            <a:off x="5053013" y="4343400"/>
            <a:ext cx="2813050" cy="727075"/>
            <a:chOff x="3183" y="2736"/>
            <a:chExt cx="1772" cy="458"/>
          </a:xfrm>
        </p:grpSpPr>
        <p:sp>
          <p:nvSpPr>
            <p:cNvPr id="551993" name="直接连接符 551992"/>
            <p:cNvSpPr/>
            <p:nvPr/>
          </p:nvSpPr>
          <p:spPr>
            <a:xfrm flipH="1">
              <a:off x="3183" y="2827"/>
              <a:ext cx="537" cy="367"/>
            </a:xfrm>
            <a:prstGeom prst="line">
              <a:avLst/>
            </a:prstGeom>
            <a:ln w="17463" cap="flat" cmpd="sng">
              <a:solidFill>
                <a:srgbClr val="000000"/>
              </a:solidFill>
              <a:prstDash val="solid"/>
              <a:headEnd type="none" w="med" len="med"/>
              <a:tailEnd type="none" w="med" len="med"/>
            </a:ln>
          </p:spPr>
        </p:sp>
        <p:grpSp>
          <p:nvGrpSpPr>
            <p:cNvPr id="551994" name="组合 551993"/>
            <p:cNvGrpSpPr/>
            <p:nvPr/>
          </p:nvGrpSpPr>
          <p:grpSpPr>
            <a:xfrm>
              <a:off x="3686" y="2736"/>
              <a:ext cx="1269" cy="394"/>
              <a:chOff x="3686" y="2736"/>
              <a:chExt cx="1269" cy="394"/>
            </a:xfrm>
          </p:grpSpPr>
          <p:sp>
            <p:nvSpPr>
              <p:cNvPr id="551995" name="矩形 551994"/>
              <p:cNvSpPr/>
              <p:nvPr/>
            </p:nvSpPr>
            <p:spPr>
              <a:xfrm>
                <a:off x="3686" y="2736"/>
                <a:ext cx="1269" cy="320"/>
              </a:xfrm>
              <a:prstGeom prst="rect">
                <a:avLst/>
              </a:prstGeom>
              <a:solidFill>
                <a:srgbClr val="E1E5E9"/>
              </a:solidFill>
              <a:ln w="9525">
                <a:noFill/>
              </a:ln>
            </p:spPr>
            <p:txBody>
              <a:bodyPr/>
              <a:lstStyle/>
              <a:p>
                <a:endParaRPr lang="zh-CN" altLang="en-US"/>
              </a:p>
            </p:txBody>
          </p:sp>
          <p:sp>
            <p:nvSpPr>
              <p:cNvPr id="551996" name="矩形 551995"/>
              <p:cNvSpPr/>
              <p:nvPr/>
            </p:nvSpPr>
            <p:spPr>
              <a:xfrm>
                <a:off x="3724" y="2749"/>
                <a:ext cx="1064" cy="173"/>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1.</a:t>
                </a:r>
                <a:r>
                  <a:rPr lang="zh-CN" altLang="en-US" sz="1800" dirty="0">
                    <a:solidFill>
                      <a:srgbClr val="000000"/>
                    </a:solidFill>
                    <a:latin typeface="Arial" panose="020B0604020202020204" pitchFamily="34" charset="0"/>
                    <a:ea typeface="宋体" panose="02010600030101010101" pitchFamily="2" charset="-122"/>
                  </a:rPr>
                  <a:t>总需求减少</a:t>
                </a:r>
                <a:r>
                  <a:rPr lang="en-US" altLang="zh-CN" sz="1800">
                    <a:solidFill>
                      <a:srgbClr val="000000"/>
                    </a:solidFill>
                    <a:latin typeface="Arial" panose="020B0604020202020204" pitchFamily="34" charset="0"/>
                    <a:ea typeface="宋体" panose="02010600030101010101" pitchFamily="2" charset="-122"/>
                  </a:rPr>
                  <a:t>…..</a:t>
                </a:r>
              </a:p>
            </p:txBody>
          </p:sp>
          <p:sp>
            <p:nvSpPr>
              <p:cNvPr id="551997" name="矩形 551996"/>
              <p:cNvSpPr/>
              <p:nvPr/>
            </p:nvSpPr>
            <p:spPr>
              <a:xfrm>
                <a:off x="3724" y="2900"/>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grpSp>
        <p:nvGrpSpPr>
          <p:cNvPr id="551998" name="组合 551997"/>
          <p:cNvGrpSpPr/>
          <p:nvPr/>
        </p:nvGrpSpPr>
        <p:grpSpPr>
          <a:xfrm>
            <a:off x="1222375" y="1109663"/>
            <a:ext cx="4138613" cy="3106737"/>
            <a:chOff x="770" y="699"/>
            <a:chExt cx="2607" cy="1957"/>
          </a:xfrm>
        </p:grpSpPr>
        <p:sp>
          <p:nvSpPr>
            <p:cNvPr id="551999" name="直接连接符 551998"/>
            <p:cNvSpPr/>
            <p:nvPr/>
          </p:nvSpPr>
          <p:spPr>
            <a:xfrm>
              <a:off x="987" y="848"/>
              <a:ext cx="1018" cy="1808"/>
            </a:xfrm>
            <a:prstGeom prst="line">
              <a:avLst/>
            </a:prstGeom>
            <a:ln w="17463" cap="flat" cmpd="sng">
              <a:solidFill>
                <a:srgbClr val="000000"/>
              </a:solidFill>
              <a:prstDash val="solid"/>
              <a:headEnd type="none" w="med" len="med"/>
              <a:tailEnd type="none" w="med" len="med"/>
            </a:ln>
          </p:spPr>
        </p:sp>
        <p:sp>
          <p:nvSpPr>
            <p:cNvPr id="552000" name="矩形 551999"/>
            <p:cNvSpPr/>
            <p:nvPr/>
          </p:nvSpPr>
          <p:spPr>
            <a:xfrm>
              <a:off x="770" y="699"/>
              <a:ext cx="2607" cy="172"/>
            </a:xfrm>
            <a:prstGeom prst="rect">
              <a:avLst/>
            </a:prstGeom>
            <a:solidFill>
              <a:srgbClr val="E1E5E9"/>
            </a:solidFill>
            <a:ln w="9525">
              <a:noFill/>
            </a:ln>
          </p:spPr>
          <p:txBody>
            <a:bodyPr/>
            <a:lstStyle/>
            <a:p>
              <a:endParaRPr lang="zh-CN" altLang="en-US"/>
            </a:p>
          </p:txBody>
        </p:sp>
        <p:sp>
          <p:nvSpPr>
            <p:cNvPr id="552001" name="矩形 552000"/>
            <p:cNvSpPr/>
            <p:nvPr/>
          </p:nvSpPr>
          <p:spPr>
            <a:xfrm>
              <a:off x="827" y="720"/>
              <a:ext cx="1929" cy="173"/>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2. . . . </a:t>
              </a:r>
              <a:r>
                <a:rPr lang="zh-CN" altLang="en-US" sz="1800" dirty="0">
                  <a:solidFill>
                    <a:srgbClr val="000000"/>
                  </a:solidFill>
                  <a:latin typeface="Arial" panose="020B0604020202020204" pitchFamily="34" charset="0"/>
                  <a:ea typeface="宋体" panose="02010600030101010101" pitchFamily="2" charset="-122"/>
                </a:rPr>
                <a:t>引起短期中产量减少</a:t>
              </a:r>
              <a:r>
                <a:rPr lang="zh-CN" altLang="en-US" sz="1500" dirty="0">
                  <a:solidFill>
                    <a:srgbClr val="000000"/>
                  </a:solidFill>
                  <a:latin typeface="Arial" panose="020B0604020202020204" pitchFamily="34" charset="0"/>
                  <a:ea typeface="宋体" panose="02010600030101010101" pitchFamily="2" charset="-122"/>
                </a:rPr>
                <a:t> </a:t>
              </a:r>
              <a:r>
                <a:rPr lang="en-US" altLang="zh-CN" sz="1800">
                  <a:solidFill>
                    <a:srgbClr val="000000"/>
                  </a:solidFill>
                  <a:latin typeface="Arial" panose="020B0604020202020204" pitchFamily="34" charset="0"/>
                  <a:ea typeface="宋体" panose="02010600030101010101" pitchFamily="2" charset="-122"/>
                </a:rPr>
                <a:t>. . .</a:t>
              </a:r>
            </a:p>
          </p:txBody>
        </p:sp>
      </p:grpSp>
      <p:grpSp>
        <p:nvGrpSpPr>
          <p:cNvPr id="552002" name="组合 552001"/>
          <p:cNvGrpSpPr/>
          <p:nvPr/>
        </p:nvGrpSpPr>
        <p:grpSpPr>
          <a:xfrm>
            <a:off x="5343525" y="3198813"/>
            <a:ext cx="2890838" cy="1108075"/>
            <a:chOff x="3366" y="2015"/>
            <a:chExt cx="1821" cy="698"/>
          </a:xfrm>
        </p:grpSpPr>
        <p:sp>
          <p:nvSpPr>
            <p:cNvPr id="552003" name="直接连接符 552002"/>
            <p:cNvSpPr/>
            <p:nvPr/>
          </p:nvSpPr>
          <p:spPr>
            <a:xfrm flipH="1" flipV="1">
              <a:off x="3366" y="2026"/>
              <a:ext cx="663" cy="321"/>
            </a:xfrm>
            <a:prstGeom prst="line">
              <a:avLst/>
            </a:prstGeom>
            <a:ln w="17463" cap="flat" cmpd="sng">
              <a:solidFill>
                <a:srgbClr val="000000"/>
              </a:solidFill>
              <a:prstDash val="solid"/>
              <a:headEnd type="none" w="med" len="med"/>
              <a:tailEnd type="none" w="med" len="med"/>
            </a:ln>
          </p:spPr>
        </p:sp>
        <p:sp>
          <p:nvSpPr>
            <p:cNvPr id="552004" name="矩形 552003"/>
            <p:cNvSpPr/>
            <p:nvPr/>
          </p:nvSpPr>
          <p:spPr>
            <a:xfrm>
              <a:off x="3994" y="2015"/>
              <a:ext cx="1087" cy="629"/>
            </a:xfrm>
            <a:prstGeom prst="rect">
              <a:avLst/>
            </a:prstGeom>
            <a:solidFill>
              <a:srgbClr val="E1E5E9"/>
            </a:solidFill>
            <a:ln w="9525">
              <a:noFill/>
            </a:ln>
          </p:spPr>
          <p:txBody>
            <a:bodyPr/>
            <a:lstStyle/>
            <a:p>
              <a:endParaRPr lang="zh-CN" altLang="en-US"/>
            </a:p>
          </p:txBody>
        </p:sp>
        <p:sp>
          <p:nvSpPr>
            <p:cNvPr id="552005" name="矩形 552004"/>
            <p:cNvSpPr/>
            <p:nvPr/>
          </p:nvSpPr>
          <p:spPr>
            <a:xfrm>
              <a:off x="4035" y="2028"/>
              <a:ext cx="1152" cy="519"/>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3……</a:t>
              </a:r>
              <a:r>
                <a:rPr lang="zh-CN" altLang="en-US" sz="1800" dirty="0">
                  <a:solidFill>
                    <a:srgbClr val="000000"/>
                  </a:solidFill>
                  <a:latin typeface="Arial" panose="020B0604020202020204" pitchFamily="34" charset="0"/>
                  <a:ea typeface="宋体" panose="02010600030101010101" pitchFamily="2" charset="-122"/>
                </a:rPr>
                <a:t>但随着时间</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推移，短期总供给</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曲线移动</a:t>
              </a:r>
              <a:r>
                <a:rPr lang="en-US" altLang="zh-CN" sz="1800">
                  <a:solidFill>
                    <a:srgbClr val="000000"/>
                  </a:solidFill>
                  <a:latin typeface="Arial" panose="020B0604020202020204" pitchFamily="34" charset="0"/>
                  <a:ea typeface="宋体" panose="02010600030101010101" pitchFamily="2" charset="-122"/>
                </a:rPr>
                <a:t>……</a:t>
              </a:r>
            </a:p>
          </p:txBody>
        </p:sp>
        <p:sp>
          <p:nvSpPr>
            <p:cNvPr id="552006" name="矩形 552005"/>
            <p:cNvSpPr/>
            <p:nvPr/>
          </p:nvSpPr>
          <p:spPr>
            <a:xfrm>
              <a:off x="4035" y="2180"/>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2007" name="矩形 552006"/>
            <p:cNvSpPr/>
            <p:nvPr/>
          </p:nvSpPr>
          <p:spPr>
            <a:xfrm>
              <a:off x="4035" y="233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2008" name="矩形 552007"/>
            <p:cNvSpPr/>
            <p:nvPr/>
          </p:nvSpPr>
          <p:spPr>
            <a:xfrm>
              <a:off x="4035" y="248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2009" name="组合 552008"/>
          <p:cNvGrpSpPr/>
          <p:nvPr/>
        </p:nvGrpSpPr>
        <p:grpSpPr>
          <a:xfrm>
            <a:off x="3962400" y="4906963"/>
            <a:ext cx="2541588" cy="1711325"/>
            <a:chOff x="2496" y="3091"/>
            <a:chExt cx="1601" cy="1078"/>
          </a:xfrm>
        </p:grpSpPr>
        <p:sp>
          <p:nvSpPr>
            <p:cNvPr id="552010" name="直接连接符 552009"/>
            <p:cNvSpPr/>
            <p:nvPr/>
          </p:nvSpPr>
          <p:spPr>
            <a:xfrm flipH="1" flipV="1">
              <a:off x="2496" y="3091"/>
              <a:ext cx="401" cy="686"/>
            </a:xfrm>
            <a:prstGeom prst="line">
              <a:avLst/>
            </a:prstGeom>
            <a:ln w="17463" cap="flat" cmpd="sng">
              <a:solidFill>
                <a:srgbClr val="000000"/>
              </a:solidFill>
              <a:prstDash val="solid"/>
              <a:headEnd type="none" w="med" len="med"/>
              <a:tailEnd type="none" w="med" len="med"/>
            </a:ln>
          </p:spPr>
        </p:sp>
        <p:sp>
          <p:nvSpPr>
            <p:cNvPr id="552011" name="矩形 552010"/>
            <p:cNvSpPr/>
            <p:nvPr/>
          </p:nvSpPr>
          <p:spPr>
            <a:xfrm>
              <a:off x="2691" y="3777"/>
              <a:ext cx="1406" cy="332"/>
            </a:xfrm>
            <a:prstGeom prst="rect">
              <a:avLst/>
            </a:prstGeom>
            <a:solidFill>
              <a:srgbClr val="E1E5E9"/>
            </a:solidFill>
            <a:ln w="9525">
              <a:noFill/>
            </a:ln>
          </p:spPr>
          <p:txBody>
            <a:bodyPr/>
            <a:lstStyle/>
            <a:p>
              <a:endParaRPr lang="zh-CN" altLang="en-US"/>
            </a:p>
          </p:txBody>
        </p:sp>
        <p:sp>
          <p:nvSpPr>
            <p:cNvPr id="552012" name="矩形 552011"/>
            <p:cNvSpPr/>
            <p:nvPr/>
          </p:nvSpPr>
          <p:spPr>
            <a:xfrm>
              <a:off x="2742" y="3788"/>
              <a:ext cx="1232" cy="346"/>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4……</a:t>
              </a:r>
              <a:r>
                <a:rPr lang="zh-CN" altLang="en-US" sz="1800" dirty="0">
                  <a:solidFill>
                    <a:srgbClr val="000000"/>
                  </a:solidFill>
                  <a:latin typeface="Arial" panose="020B0604020202020204" pitchFamily="34" charset="0"/>
                  <a:ea typeface="宋体" panose="02010600030101010101" pitchFamily="2" charset="-122"/>
                </a:rPr>
                <a:t>产量恢复到其</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自然产量率水平。</a:t>
              </a:r>
            </a:p>
          </p:txBody>
        </p:sp>
        <p:sp>
          <p:nvSpPr>
            <p:cNvPr id="552013" name="矩形 552012"/>
            <p:cNvSpPr/>
            <p:nvPr/>
          </p:nvSpPr>
          <p:spPr>
            <a:xfrm>
              <a:off x="2742" y="393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2014" name="组合 552013"/>
          <p:cNvGrpSpPr/>
          <p:nvPr/>
        </p:nvGrpSpPr>
        <p:grpSpPr>
          <a:xfrm>
            <a:off x="1187450" y="4724400"/>
            <a:ext cx="3051175" cy="228600"/>
            <a:chOff x="752" y="2965"/>
            <a:chExt cx="1922" cy="144"/>
          </a:xfrm>
        </p:grpSpPr>
        <p:sp>
          <p:nvSpPr>
            <p:cNvPr id="552015" name="椭圆 552014"/>
            <p:cNvSpPr/>
            <p:nvPr/>
          </p:nvSpPr>
          <p:spPr>
            <a:xfrm>
              <a:off x="2424" y="2999"/>
              <a:ext cx="81" cy="80"/>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52016" name="直接连接符 552015"/>
            <p:cNvSpPr/>
            <p:nvPr/>
          </p:nvSpPr>
          <p:spPr>
            <a:xfrm>
              <a:off x="918" y="3033"/>
              <a:ext cx="1544" cy="1"/>
            </a:xfrm>
            <a:prstGeom prst="line">
              <a:avLst/>
            </a:prstGeom>
            <a:ln w="17526" cap="flat" cmpd="sng">
              <a:solidFill>
                <a:srgbClr val="FF00FF"/>
              </a:solidFill>
              <a:prstDash val="sysDot"/>
              <a:headEnd type="none" w="med" len="med"/>
              <a:tailEnd type="none" w="med" len="med"/>
            </a:ln>
          </p:spPr>
        </p:sp>
        <p:sp>
          <p:nvSpPr>
            <p:cNvPr id="552017" name="矩形 552016"/>
            <p:cNvSpPr/>
            <p:nvPr/>
          </p:nvSpPr>
          <p:spPr>
            <a:xfrm>
              <a:off x="2587" y="2965"/>
              <a:ext cx="87"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C</a:t>
              </a:r>
            </a:p>
          </p:txBody>
        </p:sp>
        <p:sp>
          <p:nvSpPr>
            <p:cNvPr id="552018" name="矩形 552017"/>
            <p:cNvSpPr/>
            <p:nvPr/>
          </p:nvSpPr>
          <p:spPr>
            <a:xfrm>
              <a:off x="752" y="2965"/>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3</a:t>
              </a:r>
            </a:p>
          </p:txBody>
        </p:sp>
      </p:grpSp>
      <p:grpSp>
        <p:nvGrpSpPr>
          <p:cNvPr id="552019" name="组合 552018"/>
          <p:cNvGrpSpPr/>
          <p:nvPr/>
        </p:nvGrpSpPr>
        <p:grpSpPr>
          <a:xfrm>
            <a:off x="1187450" y="4221163"/>
            <a:ext cx="2335213" cy="1824037"/>
            <a:chOff x="752" y="2646"/>
            <a:chExt cx="1471" cy="1149"/>
          </a:xfrm>
        </p:grpSpPr>
        <p:sp>
          <p:nvSpPr>
            <p:cNvPr id="552020" name="椭圆 552019"/>
            <p:cNvSpPr/>
            <p:nvPr/>
          </p:nvSpPr>
          <p:spPr>
            <a:xfrm>
              <a:off x="1978" y="2679"/>
              <a:ext cx="81" cy="80"/>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52021" name="任意多边形 552020"/>
            <p:cNvSpPr/>
            <p:nvPr/>
          </p:nvSpPr>
          <p:spPr>
            <a:xfrm>
              <a:off x="918" y="2713"/>
              <a:ext cx="1098" cy="904"/>
            </a:xfrm>
            <a:custGeom>
              <a:avLst/>
              <a:gdLst/>
              <a:ahLst/>
              <a:cxnLst/>
              <a:rect l="0" t="0" r="0" b="0"/>
              <a:pathLst>
                <a:path w="1098" h="904">
                  <a:moveTo>
                    <a:pt x="0" y="0"/>
                  </a:moveTo>
                  <a:lnTo>
                    <a:pt x="1098" y="0"/>
                  </a:lnTo>
                  <a:lnTo>
                    <a:pt x="1098" y="904"/>
                  </a:lnTo>
                </a:path>
              </a:pathLst>
            </a:custGeom>
            <a:noFill/>
            <a:ln w="17526" cap="flat" cmpd="sng">
              <a:solidFill>
                <a:srgbClr val="FF00FF">
                  <a:alpha val="100000"/>
                </a:srgbClr>
              </a:solidFill>
              <a:prstDash val="sysDot"/>
              <a:headEnd type="none" w="med" len="med"/>
              <a:tailEnd type="none" w="med" len="med"/>
            </a:ln>
          </p:spPr>
          <p:txBody>
            <a:bodyPr/>
            <a:lstStyle/>
            <a:p>
              <a:endParaRPr lang="zh-CN" altLang="en-US"/>
            </a:p>
          </p:txBody>
        </p:sp>
        <p:sp>
          <p:nvSpPr>
            <p:cNvPr id="552022" name="矩形 552021"/>
            <p:cNvSpPr/>
            <p:nvPr/>
          </p:nvSpPr>
          <p:spPr>
            <a:xfrm>
              <a:off x="2143" y="2646"/>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B</a:t>
              </a:r>
            </a:p>
          </p:txBody>
        </p:sp>
        <p:sp>
          <p:nvSpPr>
            <p:cNvPr id="552023" name="矩形 552022"/>
            <p:cNvSpPr/>
            <p:nvPr/>
          </p:nvSpPr>
          <p:spPr>
            <a:xfrm>
              <a:off x="752" y="2650"/>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2</a:t>
              </a:r>
            </a:p>
          </p:txBody>
        </p:sp>
        <p:sp>
          <p:nvSpPr>
            <p:cNvPr id="552024" name="矩形 552023"/>
            <p:cNvSpPr/>
            <p:nvPr/>
          </p:nvSpPr>
          <p:spPr>
            <a:xfrm>
              <a:off x="1973" y="3651"/>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r>
                <a:rPr lang="en-US" altLang="zh-CN" sz="1500" baseline="-25000">
                  <a:solidFill>
                    <a:srgbClr val="000000"/>
                  </a:solidFill>
                  <a:latin typeface="Arial" panose="020B0604020202020204" pitchFamily="34" charset="0"/>
                  <a:ea typeface="宋体" panose="02010600030101010101" pitchFamily="2" charset="-122"/>
                </a:rPr>
                <a:t>2</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28</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51968"/>
                                        </p:tgtEl>
                                        <p:attrNameLst>
                                          <p:attrName>style.visibility</p:attrName>
                                        </p:attrNameLst>
                                      </p:cBhvr>
                                      <p:to>
                                        <p:strVal val="visible"/>
                                      </p:to>
                                    </p:set>
                                    <p:animEffect transition="in" filter="strips(downRight)">
                                      <p:cBhvr>
                                        <p:cTn id="7" dur="500"/>
                                        <p:tgtEl>
                                          <p:spTgt spid="55196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51960"/>
                                        </p:tgtEl>
                                        <p:attrNameLst>
                                          <p:attrName>style.visibility</p:attrName>
                                        </p:attrNameLst>
                                      </p:cBhvr>
                                      <p:to>
                                        <p:strVal val="visible"/>
                                      </p:to>
                                    </p:set>
                                    <p:animEffect transition="in" filter="strips(upRight)">
                                      <p:cBhvr>
                                        <p:cTn id="12" dur="500"/>
                                        <p:tgtEl>
                                          <p:spTgt spid="5519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51975"/>
                                        </p:tgtEl>
                                        <p:attrNameLst>
                                          <p:attrName>style.visibility</p:attrName>
                                        </p:attrNameLst>
                                      </p:cBhvr>
                                      <p:to>
                                        <p:strVal val="visible"/>
                                      </p:to>
                                    </p:set>
                                    <p:animEffect transition="in" filter="wipe(right)">
                                      <p:cBhvr>
                                        <p:cTn id="17" dur="500"/>
                                        <p:tgtEl>
                                          <p:spTgt spid="5519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51956"/>
                                        </p:tgtEl>
                                        <p:attrNameLst>
                                          <p:attrName>style.visibility</p:attrName>
                                        </p:attrNameLst>
                                      </p:cBhvr>
                                      <p:to>
                                        <p:strVal val="visible"/>
                                      </p:to>
                                    </p:set>
                                    <p:animEffect transition="in" filter="wipe(right)">
                                      <p:cBhvr>
                                        <p:cTn id="22" dur="500"/>
                                        <p:tgtEl>
                                          <p:spTgt spid="55195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51986"/>
                                        </p:tgtEl>
                                        <p:attrNameLst>
                                          <p:attrName>style.visibility</p:attrName>
                                        </p:attrNameLst>
                                      </p:cBhvr>
                                      <p:to>
                                        <p:strVal val="visible"/>
                                      </p:to>
                                    </p:set>
                                    <p:animEffect transition="in" filter="strips(downRight)">
                                      <p:cBhvr>
                                        <p:cTn id="27" dur="500"/>
                                        <p:tgtEl>
                                          <p:spTgt spid="55198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51992"/>
                                        </p:tgtEl>
                                        <p:attrNameLst>
                                          <p:attrName>style.visibility</p:attrName>
                                        </p:attrNameLst>
                                      </p:cBhvr>
                                      <p:to>
                                        <p:strVal val="visible"/>
                                      </p:to>
                                    </p:set>
                                    <p:animEffect transition="in" filter="strips(upRight)">
                                      <p:cBhvr>
                                        <p:cTn id="32" dur="500"/>
                                        <p:tgtEl>
                                          <p:spTgt spid="551992"/>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552019"/>
                                        </p:tgtEl>
                                        <p:attrNameLst>
                                          <p:attrName>style.visibility</p:attrName>
                                        </p:attrNameLst>
                                      </p:cBhvr>
                                      <p:to>
                                        <p:strVal val="visible"/>
                                      </p:to>
                                    </p:set>
                                    <p:animEffect transition="in" filter="strips(upRight)">
                                      <p:cBhvr>
                                        <p:cTn id="37" dur="500"/>
                                        <p:tgtEl>
                                          <p:spTgt spid="5520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51998"/>
                                        </p:tgtEl>
                                        <p:attrNameLst>
                                          <p:attrName>style.visibility</p:attrName>
                                        </p:attrNameLst>
                                      </p:cBhvr>
                                      <p:to>
                                        <p:strVal val="visible"/>
                                      </p:to>
                                    </p:set>
                                    <p:animEffect transition="in" filter="wipe(down)">
                                      <p:cBhvr>
                                        <p:cTn id="42" dur="500"/>
                                        <p:tgtEl>
                                          <p:spTgt spid="5519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51955"/>
                                        </p:tgtEl>
                                        <p:attrNameLst>
                                          <p:attrName>style.visibility</p:attrName>
                                        </p:attrNameLst>
                                      </p:cBhvr>
                                      <p:to>
                                        <p:strVal val="visible"/>
                                      </p:to>
                                    </p:set>
                                    <p:animEffect transition="in" filter="wipe(left)">
                                      <p:cBhvr>
                                        <p:cTn id="47" dur="500"/>
                                        <p:tgtEl>
                                          <p:spTgt spid="551955"/>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552002"/>
                                        </p:tgtEl>
                                        <p:attrNameLst>
                                          <p:attrName>style.visibility</p:attrName>
                                        </p:attrNameLst>
                                      </p:cBhvr>
                                      <p:to>
                                        <p:strVal val="visible"/>
                                      </p:to>
                                    </p:set>
                                    <p:animEffect transition="in" filter="strips(downRight)">
                                      <p:cBhvr>
                                        <p:cTn id="52" dur="500"/>
                                        <p:tgtEl>
                                          <p:spTgt spid="552002"/>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551989"/>
                                        </p:tgtEl>
                                        <p:attrNameLst>
                                          <p:attrName>style.visibility</p:attrName>
                                        </p:attrNameLst>
                                      </p:cBhvr>
                                      <p:to>
                                        <p:strVal val="visible"/>
                                      </p:to>
                                    </p:set>
                                    <p:animEffect transition="in" filter="strips(upRight)">
                                      <p:cBhvr>
                                        <p:cTn id="57" dur="500"/>
                                        <p:tgtEl>
                                          <p:spTgt spid="5519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552014"/>
                                        </p:tgtEl>
                                        <p:attrNameLst>
                                          <p:attrName>style.visibility</p:attrName>
                                        </p:attrNameLst>
                                      </p:cBhvr>
                                      <p:to>
                                        <p:strVal val="visible"/>
                                      </p:to>
                                    </p:set>
                                    <p:animEffect transition="in" filter="wipe(right)">
                                      <p:cBhvr>
                                        <p:cTn id="62" dur="500"/>
                                        <p:tgtEl>
                                          <p:spTgt spid="5520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52009"/>
                                        </p:tgtEl>
                                        <p:attrNameLst>
                                          <p:attrName>style.visibility</p:attrName>
                                        </p:attrNameLst>
                                      </p:cBhvr>
                                      <p:to>
                                        <p:strVal val="visible"/>
                                      </p:to>
                                    </p:set>
                                    <p:animEffect transition="in" filter="wipe(up)">
                                      <p:cBhvr>
                                        <p:cTn id="67" dur="500"/>
                                        <p:tgtEl>
                                          <p:spTgt spid="552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标题 553985"/>
          <p:cNvSpPr>
            <a:spLocks noGrp="1" noRot="1"/>
          </p:cNvSpPr>
          <p:nvPr>
            <p:ph type="title"/>
          </p:nvPr>
        </p:nvSpPr>
        <p:spPr>
          <a:ln/>
        </p:spPr>
        <p:txBody>
          <a:bodyPr anchor="ctr"/>
          <a:lstStyle/>
          <a:p>
            <a:endParaRPr dirty="0"/>
          </a:p>
        </p:txBody>
      </p:sp>
      <p:sp>
        <p:nvSpPr>
          <p:cNvPr id="553987" name="文本占位符 553986"/>
          <p:cNvSpPr>
            <a:spLocks noGrp="1" noRot="1"/>
          </p:cNvSpPr>
          <p:nvPr>
            <p:ph type="body" idx="1"/>
          </p:nvPr>
        </p:nvSpPr>
        <p:spPr>
          <a:xfrm>
            <a:off x="457200" y="692150"/>
            <a:ext cx="8435975" cy="5434013"/>
          </a:xfrm>
          <a:ln/>
        </p:spPr>
        <p:txBody>
          <a:bodyPr/>
          <a:lstStyle/>
          <a:p>
            <a:r>
              <a:rPr lang="zh-CN" altLang="en-US" sz="3600" b="1" dirty="0">
                <a:solidFill>
                  <a:srgbClr val="CC6600"/>
                </a:solidFill>
              </a:rPr>
              <a:t>（二）总供给变动的影响</a:t>
            </a:r>
          </a:p>
          <a:p>
            <a:r>
              <a:rPr lang="zh-CN" altLang="en-US" sz="2800" b="1" dirty="0">
                <a:solidFill>
                  <a:srgbClr val="000000"/>
                </a:solidFill>
                <a:ea typeface="楷体" panose="02010609060101010101" pitchFamily="49" charset="-122"/>
              </a:rPr>
              <a:t>由于某种原因总供给减少，将导致总供给曲线向左平行移动，价格上升，产出减少，导致经济滞胀。</a:t>
            </a:r>
          </a:p>
          <a:p>
            <a:r>
              <a:rPr lang="zh-CN" altLang="en-US" sz="2800" b="1" dirty="0">
                <a:solidFill>
                  <a:srgbClr val="000000"/>
                </a:solidFill>
                <a:ea typeface="楷体" panose="02010609060101010101" pitchFamily="49" charset="-122"/>
              </a:rPr>
              <a:t>总供给移动会引起滞胀</a:t>
            </a:r>
            <a:r>
              <a:rPr lang="en-US" altLang="zh-CN" sz="2800" b="1" dirty="0">
                <a:solidFill>
                  <a:srgbClr val="000000"/>
                </a:solidFill>
                <a:ea typeface="楷体" panose="02010609060101010101" pitchFamily="49" charset="-122"/>
              </a:rPr>
              <a:t>——</a:t>
            </a:r>
            <a:r>
              <a:rPr lang="zh-CN" altLang="en-US" sz="2800" b="1" dirty="0">
                <a:solidFill>
                  <a:srgbClr val="000000"/>
                </a:solidFill>
                <a:ea typeface="楷体" panose="02010609060101010101" pitchFamily="49" charset="-122"/>
              </a:rPr>
              <a:t>衰退（产量减少）与通货膨胀（物价上升）的结合。</a:t>
            </a:r>
          </a:p>
          <a:p>
            <a:r>
              <a:rPr lang="zh-CN" altLang="en-US" sz="2800" b="1" dirty="0">
                <a:solidFill>
                  <a:srgbClr val="FF9900"/>
                </a:solidFill>
                <a:ea typeface="楷体" panose="02010609060101010101" pitchFamily="49" charset="-122"/>
              </a:rPr>
              <a:t>决策者有二种选择：</a:t>
            </a:r>
            <a:r>
              <a:rPr lang="zh-CN" altLang="en-US" sz="2800" b="1" dirty="0">
                <a:solidFill>
                  <a:srgbClr val="000000"/>
                </a:solidFill>
                <a:ea typeface="楷体" panose="02010609060101010101" pitchFamily="49" charset="-122"/>
              </a:rPr>
              <a:t>一种是什么都不做，市场根据预期将会作出相应的调整，一旦与实际物价水平一致，总供给曲线会回到原来水平上，衰退将会消除。一种是通过控制货币与财政政策移动总需求曲线来抵消总供给曲线移动的某些影响。</a:t>
            </a:r>
          </a:p>
          <a:p>
            <a:endParaRPr lang="zh-CN" altLang="en-US" b="1" dirty="0">
              <a:solidFill>
                <a:srgbClr val="000000"/>
              </a:solidFill>
            </a:endParaRPr>
          </a:p>
          <a:p>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29</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blinds(horizontal)">
                                      <p:cBhvr>
                                        <p:cTn id="7" dur="500"/>
                                        <p:tgtEl>
                                          <p:spTgt spid="553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987">
                                            <p:txEl>
                                              <p:pRg st="1" end="1"/>
                                            </p:txEl>
                                          </p:spTgt>
                                        </p:tgtEl>
                                        <p:attrNameLst>
                                          <p:attrName>style.visibility</p:attrName>
                                        </p:attrNameLst>
                                      </p:cBhvr>
                                      <p:to>
                                        <p:strVal val="visible"/>
                                      </p:to>
                                    </p:set>
                                    <p:animEffect transition="in" filter="blinds(horizontal)">
                                      <p:cBhvr>
                                        <p:cTn id="12" dur="500"/>
                                        <p:tgtEl>
                                          <p:spTgt spid="553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987">
                                            <p:txEl>
                                              <p:pRg st="2" end="2"/>
                                            </p:txEl>
                                          </p:spTgt>
                                        </p:tgtEl>
                                        <p:attrNameLst>
                                          <p:attrName>style.visibility</p:attrName>
                                        </p:attrNameLst>
                                      </p:cBhvr>
                                      <p:to>
                                        <p:strVal val="visible"/>
                                      </p:to>
                                    </p:set>
                                    <p:animEffect transition="in" filter="blinds(horizontal)">
                                      <p:cBhvr>
                                        <p:cTn id="17" dur="500"/>
                                        <p:tgtEl>
                                          <p:spTgt spid="553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987">
                                            <p:txEl>
                                              <p:pRg st="3" end="3"/>
                                            </p:txEl>
                                          </p:spTgt>
                                        </p:tgtEl>
                                        <p:attrNameLst>
                                          <p:attrName>style.visibility</p:attrName>
                                        </p:attrNameLst>
                                      </p:cBhvr>
                                      <p:to>
                                        <p:strVal val="visible"/>
                                      </p:to>
                                    </p:set>
                                    <p:animEffect transition="in" filter="blinds(horizontal)">
                                      <p:cBhvr>
                                        <p:cTn id="22" dur="500"/>
                                        <p:tgtEl>
                                          <p:spTgt spid="553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noRot="1"/>
          </p:cNvSpPr>
          <p:nvPr>
            <p:ph type="title"/>
          </p:nvPr>
        </p:nvSpPr>
        <p:spPr>
          <a:ln/>
        </p:spPr>
        <p:txBody>
          <a:bodyPr anchor="ctr"/>
          <a:lstStyle/>
          <a:p>
            <a:endParaRPr dirty="0"/>
          </a:p>
        </p:txBody>
      </p:sp>
      <p:sp>
        <p:nvSpPr>
          <p:cNvPr id="518147" name="文本占位符 518146"/>
          <p:cNvSpPr>
            <a:spLocks noGrp="1" noRot="1"/>
          </p:cNvSpPr>
          <p:nvPr>
            <p:ph type="body" idx="1"/>
          </p:nvPr>
        </p:nvSpPr>
        <p:spPr>
          <a:ln/>
        </p:spPr>
        <p:txBody>
          <a:bodyPr/>
          <a:lstStyle/>
          <a:p>
            <a:pPr>
              <a:buNone/>
            </a:pPr>
            <a:r>
              <a:rPr lang="en-US" altLang="zh-CN" sz="3600" b="1" dirty="0">
                <a:solidFill>
                  <a:srgbClr val="FF9933"/>
                </a:solidFill>
                <a:latin typeface="宋体" panose="02010600030101010101" pitchFamily="2" charset="-122"/>
              </a:rPr>
              <a:t>    </a:t>
            </a:r>
            <a:r>
              <a:rPr lang="zh-CN" altLang="en-US" sz="3600" b="1" dirty="0">
                <a:solidFill>
                  <a:srgbClr val="FF9933"/>
                </a:solidFill>
                <a:latin typeface="宋体" panose="02010600030101010101" pitchFamily="2" charset="-122"/>
              </a:rPr>
              <a:t>第一节   总需求与总供给</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a:t>
            </a:fld>
            <a:endParaRPr lang="zh-CN" dirty="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5010" name="图片 555009"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55011" name="标题 555010"/>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总供给的不利移动</a:t>
            </a:r>
          </a:p>
        </p:txBody>
      </p:sp>
      <p:sp>
        <p:nvSpPr>
          <p:cNvPr id="555012" name="矩形 555011"/>
          <p:cNvSpPr/>
          <p:nvPr/>
        </p:nvSpPr>
        <p:spPr>
          <a:xfrm>
            <a:off x="2052638" y="1825625"/>
            <a:ext cx="6300787" cy="4098925"/>
          </a:xfrm>
          <a:prstGeom prst="rect">
            <a:avLst/>
          </a:prstGeom>
          <a:solidFill>
            <a:srgbClr val="F3F6F9"/>
          </a:solidFill>
          <a:ln w="200025" cap="flat" cmpd="sng">
            <a:solidFill>
              <a:srgbClr val="F3F6F9"/>
            </a:solidFill>
            <a:prstDash val="solid"/>
            <a:miter/>
            <a:headEnd type="none" w="med" len="med"/>
            <a:tailEnd type="none" w="med" len="med"/>
          </a:ln>
        </p:spPr>
        <p:txBody>
          <a:bodyPr/>
          <a:lstStyle/>
          <a:p>
            <a:endParaRPr lang="zh-CN" altLang="en-US"/>
          </a:p>
        </p:txBody>
      </p:sp>
      <p:sp>
        <p:nvSpPr>
          <p:cNvPr id="555013" name="矩形 555012"/>
          <p:cNvSpPr/>
          <p:nvPr/>
        </p:nvSpPr>
        <p:spPr>
          <a:xfrm>
            <a:off x="2052638" y="1825625"/>
            <a:ext cx="6300787" cy="4098925"/>
          </a:xfrm>
          <a:prstGeom prst="rect">
            <a:avLst/>
          </a:prstGeom>
          <a:solidFill>
            <a:srgbClr val="F2F4F8"/>
          </a:solidFill>
          <a:ln w="180975" cap="flat" cmpd="sng">
            <a:solidFill>
              <a:srgbClr val="F2F4F8"/>
            </a:solidFill>
            <a:prstDash val="solid"/>
            <a:miter/>
            <a:headEnd type="none" w="med" len="med"/>
            <a:tailEnd type="none" w="med" len="med"/>
          </a:ln>
        </p:spPr>
        <p:txBody>
          <a:bodyPr/>
          <a:lstStyle/>
          <a:p>
            <a:endParaRPr lang="zh-CN" altLang="en-US"/>
          </a:p>
        </p:txBody>
      </p:sp>
      <p:sp>
        <p:nvSpPr>
          <p:cNvPr id="555014" name="矩形 555013"/>
          <p:cNvSpPr/>
          <p:nvPr/>
        </p:nvSpPr>
        <p:spPr>
          <a:xfrm>
            <a:off x="2052638" y="1825625"/>
            <a:ext cx="6300787" cy="4098925"/>
          </a:xfrm>
          <a:prstGeom prst="rect">
            <a:avLst/>
          </a:prstGeom>
          <a:solidFill>
            <a:srgbClr val="F1F4F7"/>
          </a:solidFill>
          <a:ln w="163513" cap="flat" cmpd="sng">
            <a:solidFill>
              <a:srgbClr val="F1F4F7"/>
            </a:solidFill>
            <a:prstDash val="solid"/>
            <a:miter/>
            <a:headEnd type="none" w="med" len="med"/>
            <a:tailEnd type="none" w="med" len="med"/>
          </a:ln>
        </p:spPr>
        <p:txBody>
          <a:bodyPr/>
          <a:lstStyle/>
          <a:p>
            <a:endParaRPr lang="zh-CN" altLang="en-US"/>
          </a:p>
        </p:txBody>
      </p:sp>
      <p:sp>
        <p:nvSpPr>
          <p:cNvPr id="555015" name="矩形 555014"/>
          <p:cNvSpPr/>
          <p:nvPr/>
        </p:nvSpPr>
        <p:spPr>
          <a:xfrm>
            <a:off x="2052638" y="1825625"/>
            <a:ext cx="6300787" cy="4098925"/>
          </a:xfrm>
          <a:prstGeom prst="rect">
            <a:avLst/>
          </a:prstGeom>
          <a:solidFill>
            <a:srgbClr val="F0F2F5"/>
          </a:solidFill>
          <a:ln w="146050" cap="flat" cmpd="sng">
            <a:solidFill>
              <a:srgbClr val="F0F2F5"/>
            </a:solidFill>
            <a:prstDash val="solid"/>
            <a:miter/>
            <a:headEnd type="none" w="med" len="med"/>
            <a:tailEnd type="none" w="med" len="med"/>
          </a:ln>
        </p:spPr>
        <p:txBody>
          <a:bodyPr/>
          <a:lstStyle/>
          <a:p>
            <a:endParaRPr lang="zh-CN" altLang="en-US"/>
          </a:p>
        </p:txBody>
      </p:sp>
      <p:sp>
        <p:nvSpPr>
          <p:cNvPr id="555016" name="矩形 555015"/>
          <p:cNvSpPr/>
          <p:nvPr/>
        </p:nvSpPr>
        <p:spPr>
          <a:xfrm>
            <a:off x="2052638" y="1825625"/>
            <a:ext cx="6300787" cy="4098925"/>
          </a:xfrm>
          <a:prstGeom prst="rect">
            <a:avLst/>
          </a:prstGeom>
          <a:solidFill>
            <a:srgbClr val="EEF1F4"/>
          </a:solidFill>
          <a:ln w="127000" cap="flat" cmpd="sng">
            <a:solidFill>
              <a:srgbClr val="EEF1F4"/>
            </a:solidFill>
            <a:prstDash val="solid"/>
            <a:miter/>
            <a:headEnd type="none" w="med" len="med"/>
            <a:tailEnd type="none" w="med" len="med"/>
          </a:ln>
        </p:spPr>
        <p:txBody>
          <a:bodyPr/>
          <a:lstStyle/>
          <a:p>
            <a:endParaRPr lang="zh-CN" altLang="en-US"/>
          </a:p>
        </p:txBody>
      </p:sp>
      <p:sp>
        <p:nvSpPr>
          <p:cNvPr id="555017" name="矩形 555016"/>
          <p:cNvSpPr/>
          <p:nvPr/>
        </p:nvSpPr>
        <p:spPr>
          <a:xfrm>
            <a:off x="2052638" y="1825625"/>
            <a:ext cx="6300787" cy="4098925"/>
          </a:xfrm>
          <a:prstGeom prst="rect">
            <a:avLst/>
          </a:prstGeom>
          <a:solidFill>
            <a:srgbClr val="EDEFF3"/>
          </a:solidFill>
          <a:ln w="109538" cap="flat" cmpd="sng">
            <a:solidFill>
              <a:srgbClr val="EDEFF3"/>
            </a:solidFill>
            <a:prstDash val="solid"/>
            <a:miter/>
            <a:headEnd type="none" w="med" len="med"/>
            <a:tailEnd type="none" w="med" len="med"/>
          </a:ln>
        </p:spPr>
        <p:txBody>
          <a:bodyPr/>
          <a:lstStyle/>
          <a:p>
            <a:endParaRPr lang="zh-CN" altLang="en-US"/>
          </a:p>
        </p:txBody>
      </p:sp>
      <p:sp>
        <p:nvSpPr>
          <p:cNvPr id="555018" name="矩形 555017"/>
          <p:cNvSpPr/>
          <p:nvPr/>
        </p:nvSpPr>
        <p:spPr>
          <a:xfrm>
            <a:off x="2052638" y="1825625"/>
            <a:ext cx="6300787" cy="4098925"/>
          </a:xfrm>
          <a:prstGeom prst="rect">
            <a:avLst/>
          </a:prstGeom>
          <a:solidFill>
            <a:srgbClr val="EBEEF2"/>
          </a:solidFill>
          <a:ln w="90488" cap="flat" cmpd="sng">
            <a:solidFill>
              <a:srgbClr val="EBEEF2"/>
            </a:solidFill>
            <a:prstDash val="solid"/>
            <a:miter/>
            <a:headEnd type="none" w="med" len="med"/>
            <a:tailEnd type="none" w="med" len="med"/>
          </a:ln>
        </p:spPr>
        <p:txBody>
          <a:bodyPr/>
          <a:lstStyle/>
          <a:p>
            <a:endParaRPr lang="zh-CN" altLang="en-US"/>
          </a:p>
        </p:txBody>
      </p:sp>
      <p:sp>
        <p:nvSpPr>
          <p:cNvPr id="555019" name="矩形 555018"/>
          <p:cNvSpPr/>
          <p:nvPr/>
        </p:nvSpPr>
        <p:spPr>
          <a:xfrm>
            <a:off x="2052638" y="1825625"/>
            <a:ext cx="6300787" cy="4098925"/>
          </a:xfrm>
          <a:prstGeom prst="rect">
            <a:avLst/>
          </a:prstGeom>
          <a:solidFill>
            <a:srgbClr val="EAECF1"/>
          </a:solidFill>
          <a:ln w="73025" cap="flat" cmpd="sng">
            <a:solidFill>
              <a:srgbClr val="EAECF1"/>
            </a:solidFill>
            <a:prstDash val="solid"/>
            <a:miter/>
            <a:headEnd type="none" w="med" len="med"/>
            <a:tailEnd type="none" w="med" len="med"/>
          </a:ln>
        </p:spPr>
        <p:txBody>
          <a:bodyPr/>
          <a:lstStyle/>
          <a:p>
            <a:endParaRPr lang="zh-CN" altLang="en-US"/>
          </a:p>
        </p:txBody>
      </p:sp>
      <p:sp>
        <p:nvSpPr>
          <p:cNvPr id="555020" name="矩形 555019"/>
          <p:cNvSpPr/>
          <p:nvPr/>
        </p:nvSpPr>
        <p:spPr>
          <a:xfrm>
            <a:off x="2052638" y="1825625"/>
            <a:ext cx="6300787" cy="4098925"/>
          </a:xfrm>
          <a:prstGeom prst="rect">
            <a:avLst/>
          </a:prstGeom>
          <a:solidFill>
            <a:srgbClr val="E9EBF0"/>
          </a:solidFill>
          <a:ln w="53975" cap="flat" cmpd="sng">
            <a:solidFill>
              <a:srgbClr val="E9EBF0"/>
            </a:solidFill>
            <a:prstDash val="solid"/>
            <a:miter/>
            <a:headEnd type="none" w="med" len="med"/>
            <a:tailEnd type="none" w="med" len="med"/>
          </a:ln>
        </p:spPr>
        <p:txBody>
          <a:bodyPr/>
          <a:lstStyle/>
          <a:p>
            <a:endParaRPr lang="zh-CN" altLang="en-US"/>
          </a:p>
        </p:txBody>
      </p:sp>
      <p:sp>
        <p:nvSpPr>
          <p:cNvPr id="555021" name="矩形 555020"/>
          <p:cNvSpPr/>
          <p:nvPr/>
        </p:nvSpPr>
        <p:spPr>
          <a:xfrm>
            <a:off x="2052638" y="1825625"/>
            <a:ext cx="6300787" cy="4098925"/>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55022" name="矩形 555021"/>
          <p:cNvSpPr/>
          <p:nvPr/>
        </p:nvSpPr>
        <p:spPr>
          <a:xfrm>
            <a:off x="2052638" y="1825625"/>
            <a:ext cx="6300787" cy="4098925"/>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55023" name="矩形 555022"/>
          <p:cNvSpPr/>
          <p:nvPr/>
        </p:nvSpPr>
        <p:spPr>
          <a:xfrm>
            <a:off x="1889125" y="1662113"/>
            <a:ext cx="6427788" cy="4206875"/>
          </a:xfrm>
          <a:prstGeom prst="rect">
            <a:avLst/>
          </a:prstGeom>
          <a:solidFill>
            <a:srgbClr val="FFFFFF"/>
          </a:solidFill>
          <a:ln w="9525">
            <a:noFill/>
          </a:ln>
        </p:spPr>
        <p:txBody>
          <a:bodyPr/>
          <a:lstStyle/>
          <a:p>
            <a:endParaRPr lang="zh-CN" altLang="en-US"/>
          </a:p>
        </p:txBody>
      </p:sp>
      <p:sp>
        <p:nvSpPr>
          <p:cNvPr id="555024" name="直接连接符 555023"/>
          <p:cNvSpPr/>
          <p:nvPr/>
        </p:nvSpPr>
        <p:spPr>
          <a:xfrm>
            <a:off x="4540250" y="6342063"/>
            <a:ext cx="1588" cy="1587"/>
          </a:xfrm>
          <a:prstGeom prst="line">
            <a:avLst/>
          </a:prstGeom>
          <a:ln w="17463" cap="flat" cmpd="sng">
            <a:solidFill>
              <a:srgbClr val="60220F"/>
            </a:solidFill>
            <a:prstDash val="solid"/>
            <a:headEnd type="none" w="med" len="med"/>
            <a:tailEnd type="none" w="med" len="med"/>
          </a:ln>
        </p:spPr>
      </p:sp>
      <p:sp>
        <p:nvSpPr>
          <p:cNvPr id="555025" name="直接连接符 555024"/>
          <p:cNvSpPr/>
          <p:nvPr/>
        </p:nvSpPr>
        <p:spPr>
          <a:xfrm flipH="1">
            <a:off x="5684838" y="3276600"/>
            <a:ext cx="744537" cy="1588"/>
          </a:xfrm>
          <a:prstGeom prst="line">
            <a:avLst/>
          </a:prstGeom>
          <a:ln w="17526" cap="flat" cmpd="sng">
            <a:solidFill>
              <a:srgbClr val="000000"/>
            </a:solidFill>
            <a:prstDash val="solid"/>
            <a:headEnd type="none" w="med" len="med"/>
            <a:tailEnd type="stealth" w="med" len="med"/>
          </a:ln>
        </p:spPr>
      </p:sp>
      <p:sp>
        <p:nvSpPr>
          <p:cNvPr id="555026" name="直接连接符 555025"/>
          <p:cNvSpPr/>
          <p:nvPr/>
        </p:nvSpPr>
        <p:spPr>
          <a:xfrm flipH="1">
            <a:off x="4106863" y="6051550"/>
            <a:ext cx="236537" cy="1588"/>
          </a:xfrm>
          <a:prstGeom prst="line">
            <a:avLst/>
          </a:prstGeom>
          <a:ln w="17526" cap="flat" cmpd="sng">
            <a:solidFill>
              <a:srgbClr val="000000"/>
            </a:solidFill>
            <a:prstDash val="solid"/>
            <a:headEnd type="none" w="med" len="med"/>
            <a:tailEnd type="stealth" w="med" len="med"/>
          </a:ln>
        </p:spPr>
      </p:sp>
      <p:sp>
        <p:nvSpPr>
          <p:cNvPr id="555027" name="直接连接符 555026"/>
          <p:cNvSpPr/>
          <p:nvPr/>
        </p:nvSpPr>
        <p:spPr>
          <a:xfrm>
            <a:off x="4540250" y="2278063"/>
            <a:ext cx="1588" cy="3590925"/>
          </a:xfrm>
          <a:prstGeom prst="line">
            <a:avLst/>
          </a:prstGeom>
          <a:ln w="53975" cap="flat" cmpd="sng">
            <a:solidFill>
              <a:srgbClr val="0094AC"/>
            </a:solidFill>
            <a:prstDash val="solid"/>
            <a:headEnd type="none" w="med" len="med"/>
            <a:tailEnd type="none" w="med" len="med"/>
          </a:ln>
        </p:spPr>
      </p:sp>
      <p:sp>
        <p:nvSpPr>
          <p:cNvPr id="555028" name="直接连接符 555027"/>
          <p:cNvSpPr/>
          <p:nvPr/>
        </p:nvSpPr>
        <p:spPr>
          <a:xfrm flipV="1">
            <a:off x="1689100" y="4221163"/>
            <a:ext cx="3175" cy="268287"/>
          </a:xfrm>
          <a:prstGeom prst="line">
            <a:avLst/>
          </a:prstGeom>
          <a:ln w="17526" cap="flat" cmpd="sng">
            <a:solidFill>
              <a:srgbClr val="000000"/>
            </a:solidFill>
            <a:prstDash val="solid"/>
            <a:headEnd type="none" w="med" len="med"/>
            <a:tailEnd type="stealth" w="med" len="med"/>
          </a:ln>
        </p:spPr>
      </p:sp>
      <p:sp>
        <p:nvSpPr>
          <p:cNvPr id="555029" name="任意多边形 555028"/>
          <p:cNvSpPr/>
          <p:nvPr/>
        </p:nvSpPr>
        <p:spPr>
          <a:xfrm>
            <a:off x="1889125" y="1662113"/>
            <a:ext cx="6427788" cy="4206875"/>
          </a:xfrm>
          <a:custGeom>
            <a:avLst/>
            <a:gdLst/>
            <a:ahLst/>
            <a:cxnLst/>
            <a:rect l="0" t="0" r="0" b="0"/>
            <a:pathLst>
              <a:path w="4049" h="2650">
                <a:moveTo>
                  <a:pt x="0" y="0"/>
                </a:moveTo>
                <a:lnTo>
                  <a:pt x="0" y="2650"/>
                </a:lnTo>
                <a:lnTo>
                  <a:pt x="4049" y="2650"/>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55030" name="矩形 555029"/>
          <p:cNvSpPr/>
          <p:nvPr/>
        </p:nvSpPr>
        <p:spPr>
          <a:xfrm>
            <a:off x="7664450" y="6180138"/>
            <a:ext cx="384175" cy="2286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产量</a:t>
            </a:r>
          </a:p>
        </p:txBody>
      </p:sp>
      <p:sp>
        <p:nvSpPr>
          <p:cNvPr id="555031" name="矩形 555030"/>
          <p:cNvSpPr/>
          <p:nvPr/>
        </p:nvSpPr>
        <p:spPr>
          <a:xfrm>
            <a:off x="1244600" y="1593850"/>
            <a:ext cx="384175" cy="4572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水平</a:t>
            </a:r>
          </a:p>
        </p:txBody>
      </p:sp>
      <p:sp>
        <p:nvSpPr>
          <p:cNvPr id="555032" name="矩形 555031"/>
          <p:cNvSpPr/>
          <p:nvPr/>
        </p:nvSpPr>
        <p:spPr>
          <a:xfrm>
            <a:off x="1609725" y="5942013"/>
            <a:ext cx="201613" cy="274637"/>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0</a:t>
            </a:r>
          </a:p>
        </p:txBody>
      </p:sp>
      <p:grpSp>
        <p:nvGrpSpPr>
          <p:cNvPr id="555033" name="组合 555032"/>
          <p:cNvGrpSpPr/>
          <p:nvPr/>
        </p:nvGrpSpPr>
        <p:grpSpPr>
          <a:xfrm>
            <a:off x="2668588" y="2949575"/>
            <a:ext cx="3786187" cy="2770188"/>
            <a:chOff x="1681" y="1858"/>
            <a:chExt cx="2385" cy="1745"/>
          </a:xfrm>
        </p:grpSpPr>
        <p:sp>
          <p:nvSpPr>
            <p:cNvPr id="555034" name="直接连接符 555033"/>
            <p:cNvSpPr/>
            <p:nvPr/>
          </p:nvSpPr>
          <p:spPr>
            <a:xfrm flipH="1" flipV="1">
              <a:off x="1681" y="1858"/>
              <a:ext cx="2014" cy="1691"/>
            </a:xfrm>
            <a:prstGeom prst="line">
              <a:avLst/>
            </a:prstGeom>
            <a:ln w="53975" cap="flat" cmpd="sng">
              <a:solidFill>
                <a:srgbClr val="003F95"/>
              </a:solidFill>
              <a:prstDash val="solid"/>
              <a:headEnd type="none" w="med" len="med"/>
              <a:tailEnd type="none" w="med" len="med"/>
            </a:ln>
          </p:spPr>
        </p:sp>
        <p:sp>
          <p:nvSpPr>
            <p:cNvPr id="555035" name="矩形 555034"/>
            <p:cNvSpPr/>
            <p:nvPr/>
          </p:nvSpPr>
          <p:spPr>
            <a:xfrm>
              <a:off x="3706" y="3459"/>
              <a:ext cx="360" cy="144"/>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总需求</a:t>
              </a:r>
            </a:p>
          </p:txBody>
        </p:sp>
      </p:grpSp>
      <p:grpSp>
        <p:nvGrpSpPr>
          <p:cNvPr id="555036" name="组合 555035"/>
          <p:cNvGrpSpPr/>
          <p:nvPr/>
        </p:nvGrpSpPr>
        <p:grpSpPr>
          <a:xfrm>
            <a:off x="490538" y="4364038"/>
            <a:ext cx="1185862" cy="1493837"/>
            <a:chOff x="309" y="2749"/>
            <a:chExt cx="747" cy="941"/>
          </a:xfrm>
        </p:grpSpPr>
        <p:sp>
          <p:nvSpPr>
            <p:cNvPr id="555037" name="直接连接符 555036"/>
            <p:cNvSpPr/>
            <p:nvPr/>
          </p:nvSpPr>
          <p:spPr>
            <a:xfrm flipH="1">
              <a:off x="686" y="2749"/>
              <a:ext cx="343" cy="297"/>
            </a:xfrm>
            <a:prstGeom prst="line">
              <a:avLst/>
            </a:prstGeom>
            <a:ln w="17463" cap="flat" cmpd="sng">
              <a:solidFill>
                <a:srgbClr val="000000"/>
              </a:solidFill>
              <a:prstDash val="solid"/>
              <a:headEnd type="none" w="med" len="med"/>
              <a:tailEnd type="none" w="med" len="med"/>
            </a:ln>
          </p:spPr>
        </p:sp>
        <p:sp>
          <p:nvSpPr>
            <p:cNvPr id="555038" name="矩形 555037"/>
            <p:cNvSpPr/>
            <p:nvPr/>
          </p:nvSpPr>
          <p:spPr>
            <a:xfrm>
              <a:off x="309" y="2989"/>
              <a:ext cx="732" cy="469"/>
            </a:xfrm>
            <a:prstGeom prst="rect">
              <a:avLst/>
            </a:prstGeom>
            <a:solidFill>
              <a:srgbClr val="E1E5E9"/>
            </a:solidFill>
            <a:ln w="9525">
              <a:noFill/>
            </a:ln>
          </p:spPr>
          <p:txBody>
            <a:bodyPr/>
            <a:lstStyle/>
            <a:p>
              <a:endParaRPr lang="zh-CN" altLang="en-US"/>
            </a:p>
          </p:txBody>
        </p:sp>
        <p:sp>
          <p:nvSpPr>
            <p:cNvPr id="555039" name="矩形 555038"/>
            <p:cNvSpPr/>
            <p:nvPr/>
          </p:nvSpPr>
          <p:spPr>
            <a:xfrm>
              <a:off x="336" y="2998"/>
              <a:ext cx="720" cy="692"/>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3. . . . </a:t>
              </a:r>
              <a:r>
                <a:rPr lang="zh-CN" altLang="en-US" sz="1800" dirty="0">
                  <a:solidFill>
                    <a:srgbClr val="000000"/>
                  </a:solidFill>
                  <a:latin typeface="Arial" panose="020B0604020202020204" pitchFamily="34" charset="0"/>
                  <a:ea typeface="宋体" panose="02010600030101010101" pitchFamily="2" charset="-122"/>
                </a:rPr>
                <a:t>以及</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物价水平</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上升。</a:t>
              </a:r>
            </a:p>
            <a:p>
              <a:pPr lvl="0" eaLnBrk="0" hangingPunct="0">
                <a:buClr>
                  <a:srgbClr val="000000"/>
                </a:buClr>
              </a:pPr>
              <a:r>
                <a:rPr lang="zh-CN" altLang="en-US" sz="1800" b="1" dirty="0">
                  <a:solidFill>
                    <a:srgbClr val="CC3300"/>
                  </a:solidFill>
                  <a:latin typeface="Arial" panose="020B0604020202020204" pitchFamily="34" charset="0"/>
                  <a:ea typeface="宋体" panose="02010600030101010101" pitchFamily="2" charset="-122"/>
                </a:rPr>
                <a:t>经济滞胀。</a:t>
              </a:r>
            </a:p>
          </p:txBody>
        </p:sp>
        <p:sp>
          <p:nvSpPr>
            <p:cNvPr id="555040" name="矩形 555039"/>
            <p:cNvSpPr/>
            <p:nvPr/>
          </p:nvSpPr>
          <p:spPr>
            <a:xfrm>
              <a:off x="336" y="315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5041" name="矩形 555040"/>
            <p:cNvSpPr/>
            <p:nvPr/>
          </p:nvSpPr>
          <p:spPr>
            <a:xfrm>
              <a:off x="336" y="330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5042" name="组合 555041"/>
          <p:cNvGrpSpPr/>
          <p:nvPr/>
        </p:nvGrpSpPr>
        <p:grpSpPr>
          <a:xfrm>
            <a:off x="1289050" y="6159500"/>
            <a:ext cx="2960688" cy="368300"/>
            <a:chOff x="812" y="3880"/>
            <a:chExt cx="1865" cy="232"/>
          </a:xfrm>
        </p:grpSpPr>
        <p:sp>
          <p:nvSpPr>
            <p:cNvPr id="555043" name="矩形 555042"/>
            <p:cNvSpPr/>
            <p:nvPr/>
          </p:nvSpPr>
          <p:spPr>
            <a:xfrm>
              <a:off x="812" y="3926"/>
              <a:ext cx="1716" cy="171"/>
            </a:xfrm>
            <a:prstGeom prst="rect">
              <a:avLst/>
            </a:prstGeom>
            <a:solidFill>
              <a:srgbClr val="E1E5E9"/>
            </a:solidFill>
            <a:ln w="9525">
              <a:noFill/>
            </a:ln>
          </p:spPr>
          <p:txBody>
            <a:bodyPr/>
            <a:lstStyle/>
            <a:p>
              <a:endParaRPr lang="zh-CN" altLang="en-US"/>
            </a:p>
          </p:txBody>
        </p:sp>
        <p:sp>
          <p:nvSpPr>
            <p:cNvPr id="555044" name="直接连接符 555043"/>
            <p:cNvSpPr/>
            <p:nvPr/>
          </p:nvSpPr>
          <p:spPr>
            <a:xfrm flipH="1">
              <a:off x="2528" y="3880"/>
              <a:ext cx="149" cy="149"/>
            </a:xfrm>
            <a:prstGeom prst="line">
              <a:avLst/>
            </a:prstGeom>
            <a:ln w="17463" cap="flat" cmpd="sng">
              <a:solidFill>
                <a:srgbClr val="000000"/>
              </a:solidFill>
              <a:prstDash val="solid"/>
              <a:headEnd type="none" w="med" len="med"/>
              <a:tailEnd type="none" w="med" len="med"/>
            </a:ln>
          </p:spPr>
        </p:sp>
        <p:sp>
          <p:nvSpPr>
            <p:cNvPr id="555045" name="矩形 555044"/>
            <p:cNvSpPr/>
            <p:nvPr/>
          </p:nvSpPr>
          <p:spPr>
            <a:xfrm>
              <a:off x="839" y="3939"/>
              <a:ext cx="1504" cy="173"/>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2. . . . </a:t>
              </a:r>
              <a:r>
                <a:rPr lang="zh-CN" altLang="en-US" sz="1800" dirty="0">
                  <a:solidFill>
                    <a:srgbClr val="000000"/>
                  </a:solidFill>
                  <a:latin typeface="Arial" panose="020B0604020202020204" pitchFamily="34" charset="0"/>
                  <a:ea typeface="宋体" panose="02010600030101010101" pitchFamily="2" charset="-122"/>
                </a:rPr>
                <a:t>引起产量减少 </a:t>
              </a:r>
              <a:r>
                <a:rPr lang="en-US" altLang="zh-CN" sz="1800">
                  <a:solidFill>
                    <a:srgbClr val="000000"/>
                  </a:solidFill>
                  <a:latin typeface="Arial" panose="020B0604020202020204" pitchFamily="34" charset="0"/>
                  <a:ea typeface="宋体" panose="02010600030101010101" pitchFamily="2" charset="-122"/>
                </a:rPr>
                <a:t>. . .</a:t>
              </a:r>
            </a:p>
          </p:txBody>
        </p:sp>
      </p:grpSp>
      <p:grpSp>
        <p:nvGrpSpPr>
          <p:cNvPr id="555046" name="组合 555045"/>
          <p:cNvGrpSpPr/>
          <p:nvPr/>
        </p:nvGrpSpPr>
        <p:grpSpPr>
          <a:xfrm>
            <a:off x="5738813" y="1063625"/>
            <a:ext cx="2760662" cy="2159000"/>
            <a:chOff x="3615" y="670"/>
            <a:chExt cx="1739" cy="1360"/>
          </a:xfrm>
        </p:grpSpPr>
        <p:sp>
          <p:nvSpPr>
            <p:cNvPr id="555047" name="直接连接符 555046"/>
            <p:cNvSpPr/>
            <p:nvPr/>
          </p:nvSpPr>
          <p:spPr>
            <a:xfrm flipV="1">
              <a:off x="3924" y="933"/>
              <a:ext cx="515" cy="1097"/>
            </a:xfrm>
            <a:prstGeom prst="line">
              <a:avLst/>
            </a:prstGeom>
            <a:ln w="17463" cap="flat" cmpd="sng">
              <a:solidFill>
                <a:srgbClr val="000000"/>
              </a:solidFill>
              <a:prstDash val="solid"/>
              <a:headEnd type="none" w="med" len="med"/>
              <a:tailEnd type="none" w="med" len="med"/>
            </a:ln>
          </p:spPr>
        </p:sp>
        <p:sp>
          <p:nvSpPr>
            <p:cNvPr id="555048" name="矩形 555047"/>
            <p:cNvSpPr/>
            <p:nvPr/>
          </p:nvSpPr>
          <p:spPr>
            <a:xfrm>
              <a:off x="3615" y="670"/>
              <a:ext cx="1739" cy="331"/>
            </a:xfrm>
            <a:prstGeom prst="rect">
              <a:avLst/>
            </a:prstGeom>
            <a:solidFill>
              <a:srgbClr val="E1E5E9"/>
            </a:solidFill>
            <a:ln w="9525">
              <a:noFill/>
            </a:ln>
          </p:spPr>
          <p:txBody>
            <a:bodyPr/>
            <a:lstStyle/>
            <a:p>
              <a:endParaRPr lang="zh-CN" altLang="en-US"/>
            </a:p>
          </p:txBody>
        </p:sp>
        <p:sp>
          <p:nvSpPr>
            <p:cNvPr id="555049" name="矩形 555048"/>
            <p:cNvSpPr/>
            <p:nvPr/>
          </p:nvSpPr>
          <p:spPr>
            <a:xfrm>
              <a:off x="3646" y="678"/>
              <a:ext cx="1272" cy="346"/>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1.</a:t>
              </a:r>
              <a:r>
                <a:rPr lang="zh-CN" altLang="en-US" sz="1800" dirty="0">
                  <a:solidFill>
                    <a:srgbClr val="000000"/>
                  </a:solidFill>
                  <a:latin typeface="Arial" panose="020B0604020202020204" pitchFamily="34" charset="0"/>
                  <a:ea typeface="宋体" panose="02010600030101010101" pitchFamily="2" charset="-122"/>
                </a:rPr>
                <a:t>短期总供给曲线的</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不利移动</a:t>
              </a:r>
              <a:r>
                <a:rPr lang="en-US" altLang="zh-CN" sz="1800">
                  <a:solidFill>
                    <a:srgbClr val="000000"/>
                  </a:solidFill>
                  <a:latin typeface="Arial" panose="020B0604020202020204" pitchFamily="34" charset="0"/>
                  <a:ea typeface="宋体" panose="02010600030101010101" pitchFamily="2" charset="-122"/>
                </a:rPr>
                <a:t>……</a:t>
              </a:r>
            </a:p>
          </p:txBody>
        </p:sp>
        <p:sp>
          <p:nvSpPr>
            <p:cNvPr id="555050" name="矩形 555049"/>
            <p:cNvSpPr/>
            <p:nvPr/>
          </p:nvSpPr>
          <p:spPr>
            <a:xfrm>
              <a:off x="3646" y="83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5051" name="组合 555050"/>
          <p:cNvGrpSpPr/>
          <p:nvPr/>
        </p:nvGrpSpPr>
        <p:grpSpPr>
          <a:xfrm>
            <a:off x="3541713" y="2282825"/>
            <a:ext cx="4391025" cy="2825750"/>
            <a:chOff x="2231" y="1438"/>
            <a:chExt cx="2766" cy="1780"/>
          </a:xfrm>
        </p:grpSpPr>
        <p:sp>
          <p:nvSpPr>
            <p:cNvPr id="555052" name="直接连接符 555051"/>
            <p:cNvSpPr/>
            <p:nvPr/>
          </p:nvSpPr>
          <p:spPr>
            <a:xfrm flipV="1">
              <a:off x="2231" y="1938"/>
              <a:ext cx="2196" cy="1280"/>
            </a:xfrm>
            <a:prstGeom prst="line">
              <a:avLst/>
            </a:prstGeom>
            <a:ln w="53975" cap="flat" cmpd="sng">
              <a:solidFill>
                <a:srgbClr val="003F95"/>
              </a:solidFill>
              <a:prstDash val="solid"/>
              <a:headEnd type="none" w="med" len="med"/>
              <a:tailEnd type="none" w="med" len="med"/>
            </a:ln>
          </p:spPr>
        </p:sp>
        <p:sp>
          <p:nvSpPr>
            <p:cNvPr id="555053" name="矩形 555052"/>
            <p:cNvSpPr/>
            <p:nvPr/>
          </p:nvSpPr>
          <p:spPr>
            <a:xfrm>
              <a:off x="4409" y="143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5054" name="矩形 555053"/>
            <p:cNvSpPr/>
            <p:nvPr/>
          </p:nvSpPr>
          <p:spPr>
            <a:xfrm>
              <a:off x="4390" y="1592"/>
              <a:ext cx="600" cy="144"/>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短期总供给</a:t>
              </a:r>
            </a:p>
          </p:txBody>
        </p:sp>
        <p:sp>
          <p:nvSpPr>
            <p:cNvPr id="555055" name="矩形 555054"/>
            <p:cNvSpPr/>
            <p:nvPr/>
          </p:nvSpPr>
          <p:spPr>
            <a:xfrm>
              <a:off x="4348" y="1746"/>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5056" name="矩形 555055"/>
            <p:cNvSpPr/>
            <p:nvPr/>
          </p:nvSpPr>
          <p:spPr>
            <a:xfrm>
              <a:off x="4770" y="1746"/>
              <a:ext cx="227" cy="177"/>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AS</a:t>
              </a:r>
            </a:p>
          </p:txBody>
        </p:sp>
        <p:sp>
          <p:nvSpPr>
            <p:cNvPr id="555057" name="任意多边形 555056"/>
            <p:cNvSpPr/>
            <p:nvPr/>
          </p:nvSpPr>
          <p:spPr>
            <a:xfrm>
              <a:off x="4943" y="1822"/>
              <a:ext cx="23" cy="54"/>
            </a:xfrm>
            <a:custGeom>
              <a:avLst/>
              <a:gdLst/>
              <a:ahLst/>
              <a:cxnLst/>
              <a:rect l="0" t="0" r="0" b="0"/>
              <a:pathLst>
                <a:path w="23" h="54">
                  <a:moveTo>
                    <a:pt x="23" y="0"/>
                  </a:moveTo>
                  <a:lnTo>
                    <a:pt x="19" y="0"/>
                  </a:lnTo>
                  <a:lnTo>
                    <a:pt x="11" y="8"/>
                  </a:lnTo>
                  <a:lnTo>
                    <a:pt x="0" y="12"/>
                  </a:lnTo>
                  <a:lnTo>
                    <a:pt x="0" y="19"/>
                  </a:lnTo>
                  <a:lnTo>
                    <a:pt x="7" y="16"/>
                  </a:lnTo>
                  <a:lnTo>
                    <a:pt x="15" y="12"/>
                  </a:lnTo>
                  <a:lnTo>
                    <a:pt x="15" y="54"/>
                  </a:lnTo>
                  <a:lnTo>
                    <a:pt x="23" y="54"/>
                  </a:lnTo>
                  <a:lnTo>
                    <a:pt x="23" y="4"/>
                  </a:lnTo>
                  <a:lnTo>
                    <a:pt x="23" y="0"/>
                  </a:lnTo>
                  <a:close/>
                </a:path>
              </a:pathLst>
            </a:custGeom>
            <a:solidFill>
              <a:srgbClr val="000000"/>
            </a:solidFill>
            <a:ln w="9525">
              <a:noFill/>
            </a:ln>
          </p:spPr>
          <p:txBody>
            <a:bodyPr/>
            <a:lstStyle/>
            <a:p>
              <a:endParaRPr lang="zh-CN" altLang="en-US"/>
            </a:p>
          </p:txBody>
        </p:sp>
      </p:grpSp>
      <p:sp>
        <p:nvSpPr>
          <p:cNvPr id="555058" name="矩形 555057"/>
          <p:cNvSpPr/>
          <p:nvPr/>
        </p:nvSpPr>
        <p:spPr>
          <a:xfrm>
            <a:off x="4684713" y="2222500"/>
            <a:ext cx="952500" cy="228600"/>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长期总供给</a:t>
            </a:r>
          </a:p>
        </p:txBody>
      </p:sp>
      <p:grpSp>
        <p:nvGrpSpPr>
          <p:cNvPr id="555059" name="组合 555058"/>
          <p:cNvGrpSpPr/>
          <p:nvPr/>
        </p:nvGrpSpPr>
        <p:grpSpPr>
          <a:xfrm>
            <a:off x="1530350" y="4198938"/>
            <a:ext cx="3176588" cy="1978025"/>
            <a:chOff x="964" y="2645"/>
            <a:chExt cx="2001" cy="1246"/>
          </a:xfrm>
        </p:grpSpPr>
        <p:grpSp>
          <p:nvGrpSpPr>
            <p:cNvPr id="555060" name="组合 555059"/>
            <p:cNvGrpSpPr/>
            <p:nvPr/>
          </p:nvGrpSpPr>
          <p:grpSpPr>
            <a:xfrm>
              <a:off x="2801" y="3747"/>
              <a:ext cx="108" cy="144"/>
              <a:chOff x="2773" y="3747"/>
              <a:chExt cx="108" cy="144"/>
            </a:xfrm>
          </p:grpSpPr>
          <p:sp>
            <p:nvSpPr>
              <p:cNvPr id="555061" name="矩形 555060"/>
              <p:cNvSpPr/>
              <p:nvPr/>
            </p:nvSpPr>
            <p:spPr>
              <a:xfrm>
                <a:off x="2773" y="3747"/>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p>
            </p:txBody>
          </p:sp>
          <p:sp>
            <p:nvSpPr>
              <p:cNvPr id="555062" name="任意多边形 555061"/>
              <p:cNvSpPr/>
              <p:nvPr/>
            </p:nvSpPr>
            <p:spPr>
              <a:xfrm>
                <a:off x="2858" y="3827"/>
                <a:ext cx="23" cy="54"/>
              </a:xfrm>
              <a:custGeom>
                <a:avLst/>
                <a:gdLst/>
                <a:ahLst/>
                <a:cxnLst/>
                <a:rect l="0" t="0" r="0" b="0"/>
                <a:pathLst>
                  <a:path w="23" h="54">
                    <a:moveTo>
                      <a:pt x="23" y="0"/>
                    </a:moveTo>
                    <a:lnTo>
                      <a:pt x="15" y="0"/>
                    </a:lnTo>
                    <a:lnTo>
                      <a:pt x="11" y="4"/>
                    </a:lnTo>
                    <a:lnTo>
                      <a:pt x="0" y="12"/>
                    </a:lnTo>
                    <a:lnTo>
                      <a:pt x="0" y="20"/>
                    </a:lnTo>
                    <a:lnTo>
                      <a:pt x="7" y="16"/>
                    </a:lnTo>
                    <a:lnTo>
                      <a:pt x="15" y="12"/>
                    </a:lnTo>
                    <a:lnTo>
                      <a:pt x="15" y="54"/>
                    </a:lnTo>
                    <a:lnTo>
                      <a:pt x="23" y="54"/>
                    </a:lnTo>
                    <a:lnTo>
                      <a:pt x="23" y="4"/>
                    </a:lnTo>
                    <a:lnTo>
                      <a:pt x="23" y="0"/>
                    </a:lnTo>
                    <a:close/>
                  </a:path>
                </a:pathLst>
              </a:custGeom>
              <a:solidFill>
                <a:srgbClr val="000000"/>
              </a:solidFill>
              <a:ln w="9525">
                <a:noFill/>
              </a:ln>
            </p:spPr>
            <p:txBody>
              <a:bodyPr/>
              <a:lstStyle/>
              <a:p>
                <a:endParaRPr lang="zh-CN" altLang="en-US"/>
              </a:p>
            </p:txBody>
          </p:sp>
        </p:grpSp>
        <p:grpSp>
          <p:nvGrpSpPr>
            <p:cNvPr id="555063" name="组合 555062"/>
            <p:cNvGrpSpPr/>
            <p:nvPr/>
          </p:nvGrpSpPr>
          <p:grpSpPr>
            <a:xfrm>
              <a:off x="964" y="2645"/>
              <a:ext cx="2001" cy="319"/>
              <a:chOff x="964" y="2645"/>
              <a:chExt cx="2001" cy="319"/>
            </a:xfrm>
          </p:grpSpPr>
          <p:sp>
            <p:nvSpPr>
              <p:cNvPr id="555064" name="直接连接符 555063"/>
              <p:cNvSpPr/>
              <p:nvPr/>
            </p:nvSpPr>
            <p:spPr>
              <a:xfrm>
                <a:off x="1190" y="2852"/>
                <a:ext cx="1670" cy="1"/>
              </a:xfrm>
              <a:prstGeom prst="line">
                <a:avLst/>
              </a:prstGeom>
              <a:ln w="17463" cap="flat" cmpd="sng">
                <a:solidFill>
                  <a:schemeClr val="tx1"/>
                </a:solidFill>
                <a:prstDash val="sysDot"/>
                <a:headEnd type="none" w="med" len="med"/>
                <a:tailEnd type="none" w="med" len="med"/>
              </a:ln>
            </p:spPr>
          </p:sp>
          <p:sp>
            <p:nvSpPr>
              <p:cNvPr id="555065" name="椭圆 555064"/>
              <p:cNvSpPr/>
              <p:nvPr/>
            </p:nvSpPr>
            <p:spPr>
              <a:xfrm>
                <a:off x="2826" y="2818"/>
                <a:ext cx="75" cy="75"/>
              </a:xfrm>
              <a:prstGeom prst="ellipse">
                <a:avLst/>
              </a:prstGeom>
              <a:solidFill>
                <a:srgbClr val="000000"/>
              </a:solidFill>
              <a:ln w="9525">
                <a:noFill/>
              </a:ln>
            </p:spPr>
            <p:txBody>
              <a:bodyPr/>
              <a:lstStyle/>
              <a:p>
                <a:endParaRPr lang="zh-CN" altLang="en-US"/>
              </a:p>
            </p:txBody>
          </p:sp>
          <p:sp>
            <p:nvSpPr>
              <p:cNvPr id="555066" name="矩形 555065"/>
              <p:cNvSpPr/>
              <p:nvPr/>
            </p:nvSpPr>
            <p:spPr>
              <a:xfrm>
                <a:off x="2885" y="2645"/>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A</a:t>
                </a:r>
              </a:p>
            </p:txBody>
          </p:sp>
          <p:sp>
            <p:nvSpPr>
              <p:cNvPr id="555067" name="矩形 555066"/>
              <p:cNvSpPr/>
              <p:nvPr/>
            </p:nvSpPr>
            <p:spPr>
              <a:xfrm>
                <a:off x="964" y="2787"/>
                <a:ext cx="142" cy="177"/>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p>
            </p:txBody>
          </p:sp>
          <p:sp>
            <p:nvSpPr>
              <p:cNvPr id="555068" name="任意多边形 555067"/>
              <p:cNvSpPr/>
              <p:nvPr/>
            </p:nvSpPr>
            <p:spPr>
              <a:xfrm>
                <a:off x="1049" y="2863"/>
                <a:ext cx="23" cy="58"/>
              </a:xfrm>
              <a:custGeom>
                <a:avLst/>
                <a:gdLst/>
                <a:ahLst/>
                <a:cxnLst/>
                <a:rect l="0" t="0" r="0" b="0"/>
                <a:pathLst>
                  <a:path w="23" h="58">
                    <a:moveTo>
                      <a:pt x="23" y="0"/>
                    </a:moveTo>
                    <a:lnTo>
                      <a:pt x="19" y="0"/>
                    </a:lnTo>
                    <a:lnTo>
                      <a:pt x="11" y="8"/>
                    </a:lnTo>
                    <a:lnTo>
                      <a:pt x="0" y="16"/>
                    </a:lnTo>
                    <a:lnTo>
                      <a:pt x="0" y="23"/>
                    </a:lnTo>
                    <a:lnTo>
                      <a:pt x="8" y="19"/>
                    </a:lnTo>
                    <a:lnTo>
                      <a:pt x="15" y="16"/>
                    </a:lnTo>
                    <a:lnTo>
                      <a:pt x="15" y="58"/>
                    </a:lnTo>
                    <a:lnTo>
                      <a:pt x="23" y="58"/>
                    </a:lnTo>
                    <a:lnTo>
                      <a:pt x="23" y="4"/>
                    </a:lnTo>
                    <a:lnTo>
                      <a:pt x="23" y="0"/>
                    </a:lnTo>
                    <a:close/>
                  </a:path>
                </a:pathLst>
              </a:custGeom>
              <a:solidFill>
                <a:srgbClr val="000000"/>
              </a:solidFill>
              <a:ln w="9525">
                <a:noFill/>
              </a:ln>
            </p:spPr>
            <p:txBody>
              <a:bodyPr/>
              <a:lstStyle/>
              <a:p>
                <a:endParaRPr lang="zh-CN" altLang="en-US"/>
              </a:p>
            </p:txBody>
          </p:sp>
        </p:grpSp>
      </p:grpSp>
      <p:grpSp>
        <p:nvGrpSpPr>
          <p:cNvPr id="555069" name="组合 555068"/>
          <p:cNvGrpSpPr/>
          <p:nvPr/>
        </p:nvGrpSpPr>
        <p:grpSpPr>
          <a:xfrm>
            <a:off x="2668588" y="2471738"/>
            <a:ext cx="3716337" cy="2346325"/>
            <a:chOff x="1681" y="1557"/>
            <a:chExt cx="2341" cy="1478"/>
          </a:xfrm>
        </p:grpSpPr>
        <p:sp>
          <p:nvSpPr>
            <p:cNvPr id="555070" name="直接连接符 555069"/>
            <p:cNvSpPr/>
            <p:nvPr/>
          </p:nvSpPr>
          <p:spPr>
            <a:xfrm flipV="1">
              <a:off x="1681" y="1733"/>
              <a:ext cx="2277" cy="1302"/>
            </a:xfrm>
            <a:prstGeom prst="line">
              <a:avLst/>
            </a:prstGeom>
            <a:ln w="53975" cap="flat" cmpd="sng">
              <a:solidFill>
                <a:srgbClr val="AD0D1B"/>
              </a:solidFill>
              <a:prstDash val="solid"/>
              <a:headEnd type="none" w="med" len="med"/>
              <a:tailEnd type="none" w="med" len="med"/>
            </a:ln>
          </p:spPr>
        </p:sp>
        <p:sp>
          <p:nvSpPr>
            <p:cNvPr id="555071" name="矩形 555070"/>
            <p:cNvSpPr/>
            <p:nvPr/>
          </p:nvSpPr>
          <p:spPr>
            <a:xfrm>
              <a:off x="3818" y="1557"/>
              <a:ext cx="20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AS</a:t>
              </a:r>
              <a:r>
                <a:rPr lang="en-US" altLang="zh-CN" sz="1500" baseline="-25000">
                  <a:solidFill>
                    <a:srgbClr val="000000"/>
                  </a:solidFill>
                  <a:latin typeface="Arial" panose="020B0604020202020204" pitchFamily="34" charset="0"/>
                  <a:ea typeface="宋体" panose="02010600030101010101" pitchFamily="2" charset="-122"/>
                </a:rPr>
                <a:t>2</a:t>
              </a:r>
            </a:p>
          </p:txBody>
        </p:sp>
      </p:grpSp>
      <p:grpSp>
        <p:nvGrpSpPr>
          <p:cNvPr id="555072" name="组合 555071"/>
          <p:cNvGrpSpPr/>
          <p:nvPr/>
        </p:nvGrpSpPr>
        <p:grpSpPr>
          <a:xfrm>
            <a:off x="1530350" y="3752850"/>
            <a:ext cx="2525713" cy="2424113"/>
            <a:chOff x="964" y="2364"/>
            <a:chExt cx="1591" cy="1527"/>
          </a:xfrm>
        </p:grpSpPr>
        <p:sp>
          <p:nvSpPr>
            <p:cNvPr id="555073" name="任意多边形 555072"/>
            <p:cNvSpPr/>
            <p:nvPr/>
          </p:nvSpPr>
          <p:spPr>
            <a:xfrm>
              <a:off x="1190" y="2555"/>
              <a:ext cx="1315" cy="1142"/>
            </a:xfrm>
            <a:custGeom>
              <a:avLst/>
              <a:gdLst/>
              <a:ahLst/>
              <a:cxnLst/>
              <a:rect l="0" t="0" r="0" b="0"/>
              <a:pathLst>
                <a:path w="1315" h="1142">
                  <a:moveTo>
                    <a:pt x="0" y="0"/>
                  </a:moveTo>
                  <a:lnTo>
                    <a:pt x="1315" y="0"/>
                  </a:lnTo>
                  <a:lnTo>
                    <a:pt x="1315" y="1142"/>
                  </a:lnTo>
                </a:path>
              </a:pathLst>
            </a:custGeom>
            <a:noFill/>
            <a:ln w="17463" cap="flat" cmpd="sng">
              <a:solidFill>
                <a:schemeClr val="bg1">
                  <a:alpha val="100000"/>
                </a:schemeClr>
              </a:solidFill>
              <a:prstDash val="sysDot"/>
              <a:headEnd type="none" w="med" len="med"/>
              <a:tailEnd type="none" w="med" len="med"/>
            </a:ln>
          </p:spPr>
          <p:txBody>
            <a:bodyPr/>
            <a:lstStyle/>
            <a:p>
              <a:endParaRPr lang="zh-CN" altLang="en-US"/>
            </a:p>
          </p:txBody>
        </p:sp>
        <p:sp>
          <p:nvSpPr>
            <p:cNvPr id="555074" name="椭圆 555073"/>
            <p:cNvSpPr/>
            <p:nvPr/>
          </p:nvSpPr>
          <p:spPr>
            <a:xfrm>
              <a:off x="2471" y="2509"/>
              <a:ext cx="75" cy="75"/>
            </a:xfrm>
            <a:prstGeom prst="ellipse">
              <a:avLst/>
            </a:prstGeom>
            <a:solidFill>
              <a:srgbClr val="000000"/>
            </a:solidFill>
            <a:ln w="9525">
              <a:noFill/>
            </a:ln>
          </p:spPr>
          <p:txBody>
            <a:bodyPr/>
            <a:lstStyle/>
            <a:p>
              <a:endParaRPr lang="zh-CN" altLang="en-US"/>
            </a:p>
          </p:txBody>
        </p:sp>
        <p:sp>
          <p:nvSpPr>
            <p:cNvPr id="555075" name="矩形 555074"/>
            <p:cNvSpPr/>
            <p:nvPr/>
          </p:nvSpPr>
          <p:spPr>
            <a:xfrm>
              <a:off x="2475" y="2364"/>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B</a:t>
              </a:r>
            </a:p>
          </p:txBody>
        </p:sp>
        <p:sp>
          <p:nvSpPr>
            <p:cNvPr id="555076" name="矩形 555075"/>
            <p:cNvSpPr/>
            <p:nvPr/>
          </p:nvSpPr>
          <p:spPr>
            <a:xfrm>
              <a:off x="2416" y="3747"/>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Y</a:t>
              </a:r>
              <a:r>
                <a:rPr lang="en-US" altLang="zh-CN" sz="1500" baseline="-25000">
                  <a:solidFill>
                    <a:srgbClr val="000000"/>
                  </a:solidFill>
                  <a:latin typeface="Arial" panose="020B0604020202020204" pitchFamily="34" charset="0"/>
                  <a:ea typeface="宋体" panose="02010600030101010101" pitchFamily="2" charset="-122"/>
                </a:rPr>
                <a:t>2</a:t>
              </a:r>
            </a:p>
          </p:txBody>
        </p:sp>
        <p:sp>
          <p:nvSpPr>
            <p:cNvPr id="555077" name="矩形 555076"/>
            <p:cNvSpPr/>
            <p:nvPr/>
          </p:nvSpPr>
          <p:spPr>
            <a:xfrm>
              <a:off x="964" y="2491"/>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2</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30</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55051"/>
                                        </p:tgtEl>
                                        <p:attrNameLst>
                                          <p:attrName>style.visibility</p:attrName>
                                        </p:attrNameLst>
                                      </p:cBhvr>
                                      <p:to>
                                        <p:strVal val="visible"/>
                                      </p:to>
                                    </p:set>
                                    <p:animEffect transition="in" filter="strips(upRight)">
                                      <p:cBhvr>
                                        <p:cTn id="7" dur="500"/>
                                        <p:tgtEl>
                                          <p:spTgt spid="55505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55033"/>
                                        </p:tgtEl>
                                        <p:attrNameLst>
                                          <p:attrName>style.visibility</p:attrName>
                                        </p:attrNameLst>
                                      </p:cBhvr>
                                      <p:to>
                                        <p:strVal val="visible"/>
                                      </p:to>
                                    </p:set>
                                    <p:animEffect transition="in" filter="strips(downRight)">
                                      <p:cBhvr>
                                        <p:cTn id="12" dur="500"/>
                                        <p:tgtEl>
                                          <p:spTgt spid="5550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55059"/>
                                        </p:tgtEl>
                                        <p:attrNameLst>
                                          <p:attrName>style.visibility</p:attrName>
                                        </p:attrNameLst>
                                      </p:cBhvr>
                                      <p:to>
                                        <p:strVal val="visible"/>
                                      </p:to>
                                    </p:set>
                                    <p:animEffect transition="in" filter="strips(upRight)">
                                      <p:cBhvr>
                                        <p:cTn id="17" dur="500"/>
                                        <p:tgtEl>
                                          <p:spTgt spid="5550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55025"/>
                                        </p:tgtEl>
                                        <p:attrNameLst>
                                          <p:attrName>style.visibility</p:attrName>
                                        </p:attrNameLst>
                                      </p:cBhvr>
                                      <p:to>
                                        <p:strVal val="visible"/>
                                      </p:to>
                                    </p:set>
                                    <p:animEffect transition="in" filter="wipe(right)">
                                      <p:cBhvr>
                                        <p:cTn id="22" dur="500"/>
                                        <p:tgtEl>
                                          <p:spTgt spid="5550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55046"/>
                                        </p:tgtEl>
                                        <p:attrNameLst>
                                          <p:attrName>style.visibility</p:attrName>
                                        </p:attrNameLst>
                                      </p:cBhvr>
                                      <p:to>
                                        <p:strVal val="visible"/>
                                      </p:to>
                                    </p:set>
                                    <p:animEffect transition="in" filter="wipe(down)">
                                      <p:cBhvr>
                                        <p:cTn id="27" dur="500"/>
                                        <p:tgtEl>
                                          <p:spTgt spid="55504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55069"/>
                                        </p:tgtEl>
                                        <p:attrNameLst>
                                          <p:attrName>style.visibility</p:attrName>
                                        </p:attrNameLst>
                                      </p:cBhvr>
                                      <p:to>
                                        <p:strVal val="visible"/>
                                      </p:to>
                                    </p:set>
                                    <p:animEffect transition="in" filter="strips(upRight)">
                                      <p:cBhvr>
                                        <p:cTn id="32" dur="500"/>
                                        <p:tgtEl>
                                          <p:spTgt spid="555069"/>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288" fill="hold" nodeType="clickEffect">
                                  <p:stCondLst>
                                    <p:cond delay="0"/>
                                  </p:stCondLst>
                                  <p:childTnLst>
                                    <p:set>
                                      <p:cBhvr>
                                        <p:cTn id="36" dur="1" fill="hold">
                                          <p:stCondLst>
                                            <p:cond delay="0"/>
                                          </p:stCondLst>
                                        </p:cTn>
                                        <p:tgtEl>
                                          <p:spTgt spid="555026"/>
                                        </p:tgtEl>
                                        <p:attrNameLst>
                                          <p:attrName>style.visibility</p:attrName>
                                        </p:attrNameLst>
                                      </p:cBhvr>
                                      <p:to>
                                        <p:strVal val="visible"/>
                                      </p:to>
                                    </p:set>
                                    <p:anim calcmode="lin" valueType="num">
                                      <p:cBhvr>
                                        <p:cTn id="37" dur="500" fill="hold"/>
                                        <p:tgtEl>
                                          <p:spTgt spid="555026"/>
                                        </p:tgtEl>
                                        <p:attrNameLst>
                                          <p:attrName>ppt_w</p:attrName>
                                        </p:attrNameLst>
                                      </p:cBhvr>
                                      <p:tavLst>
                                        <p:tav tm="0">
                                          <p:val>
                                            <p:strVal val="4/3*#ppt_w"/>
                                          </p:val>
                                        </p:tav>
                                        <p:tav tm="100000">
                                          <p:val>
                                            <p:strVal val="#ppt_w"/>
                                          </p:val>
                                        </p:tav>
                                      </p:tavLst>
                                    </p:anim>
                                    <p:anim calcmode="lin" valueType="num">
                                      <p:cBhvr>
                                        <p:cTn id="38" dur="500" fill="hold"/>
                                        <p:tgtEl>
                                          <p:spTgt spid="555026"/>
                                        </p:tgtEl>
                                        <p:attrNameLst>
                                          <p:attrName>ppt_h</p:attrName>
                                        </p:attrNameLst>
                                      </p:cBhvr>
                                      <p:tavLst>
                                        <p:tav tm="0">
                                          <p:val>
                                            <p:strVal val="4/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555042"/>
                                        </p:tgtEl>
                                        <p:attrNameLst>
                                          <p:attrName>style.visibility</p:attrName>
                                        </p:attrNameLst>
                                      </p:cBhvr>
                                      <p:to>
                                        <p:strVal val="visible"/>
                                      </p:to>
                                    </p:set>
                                    <p:animEffect transition="in" filter="wipe(right)">
                                      <p:cBhvr>
                                        <p:cTn id="43" dur="500"/>
                                        <p:tgtEl>
                                          <p:spTgt spid="555042"/>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555072"/>
                                        </p:tgtEl>
                                        <p:attrNameLst>
                                          <p:attrName>style.visibility</p:attrName>
                                        </p:attrNameLst>
                                      </p:cBhvr>
                                      <p:to>
                                        <p:strVal val="visible"/>
                                      </p:to>
                                    </p:set>
                                    <p:animEffect transition="in" filter="strips(upRight)">
                                      <p:cBhvr>
                                        <p:cTn id="48" dur="500"/>
                                        <p:tgtEl>
                                          <p:spTgt spid="555072"/>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288" fill="hold" nodeType="clickEffect">
                                  <p:stCondLst>
                                    <p:cond delay="0"/>
                                  </p:stCondLst>
                                  <p:childTnLst>
                                    <p:set>
                                      <p:cBhvr>
                                        <p:cTn id="52" dur="1" fill="hold">
                                          <p:stCondLst>
                                            <p:cond delay="0"/>
                                          </p:stCondLst>
                                        </p:cTn>
                                        <p:tgtEl>
                                          <p:spTgt spid="555028"/>
                                        </p:tgtEl>
                                        <p:attrNameLst>
                                          <p:attrName>style.visibility</p:attrName>
                                        </p:attrNameLst>
                                      </p:cBhvr>
                                      <p:to>
                                        <p:strVal val="visible"/>
                                      </p:to>
                                    </p:set>
                                    <p:anim calcmode="lin" valueType="num">
                                      <p:cBhvr>
                                        <p:cTn id="53" dur="500" fill="hold"/>
                                        <p:tgtEl>
                                          <p:spTgt spid="555028"/>
                                        </p:tgtEl>
                                        <p:attrNameLst>
                                          <p:attrName>ppt_w</p:attrName>
                                        </p:attrNameLst>
                                      </p:cBhvr>
                                      <p:tavLst>
                                        <p:tav tm="0">
                                          <p:val>
                                            <p:strVal val="4/3*#ppt_w"/>
                                          </p:val>
                                        </p:tav>
                                        <p:tav tm="100000">
                                          <p:val>
                                            <p:strVal val="#ppt_w"/>
                                          </p:val>
                                        </p:tav>
                                      </p:tavLst>
                                    </p:anim>
                                    <p:anim calcmode="lin" valueType="num">
                                      <p:cBhvr>
                                        <p:cTn id="54" dur="500" fill="hold"/>
                                        <p:tgtEl>
                                          <p:spTgt spid="555028"/>
                                        </p:tgtEl>
                                        <p:attrNameLst>
                                          <p:attrName>ppt_h</p:attrName>
                                        </p:attrNameLst>
                                      </p:cBhvr>
                                      <p:tavLst>
                                        <p:tav tm="0">
                                          <p:val>
                                            <p:strVal val="4/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555036"/>
                                        </p:tgtEl>
                                        <p:attrNameLst>
                                          <p:attrName>style.visibility</p:attrName>
                                        </p:attrNameLst>
                                      </p:cBhvr>
                                      <p:to>
                                        <p:strVal val="visible"/>
                                      </p:to>
                                    </p:set>
                                    <p:animEffect transition="in" filter="wipe(up)">
                                      <p:cBhvr>
                                        <p:cTn id="59" dur="500"/>
                                        <p:tgtEl>
                                          <p:spTgt spid="555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7058" name="图片 557057"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57059" name="标题 557058"/>
          <p:cNvSpPr>
            <a:spLocks noGrp="1" noRot="1"/>
          </p:cNvSpPr>
          <p:nvPr>
            <p:ph type="title"/>
          </p:nvPr>
        </p:nvSpPr>
        <p:spPr>
          <a:xfrm>
            <a:off x="609600" y="50800"/>
            <a:ext cx="8229600" cy="685800"/>
          </a:xfrm>
          <a:ln/>
        </p:spPr>
        <p:txBody>
          <a:bodyPr vert="horz" anchor="ctr"/>
          <a:lstStyle/>
          <a:p>
            <a:pPr>
              <a:lnSpc>
                <a:spcPct val="80000"/>
              </a:lnSpc>
            </a:pPr>
            <a:r>
              <a:rPr lang="zh-CN" altLang="en-US" sz="3200" b="1" dirty="0">
                <a:solidFill>
                  <a:srgbClr val="FFFF00"/>
                </a:solidFill>
                <a:latin typeface="Times New Roman" panose="02020603050405020304" pitchFamily="18" charset="0"/>
              </a:rPr>
              <a:t>抵消总供给的不利移动</a:t>
            </a:r>
          </a:p>
        </p:txBody>
      </p:sp>
      <p:sp>
        <p:nvSpPr>
          <p:cNvPr id="557060" name="矩形 557059"/>
          <p:cNvSpPr/>
          <p:nvPr/>
        </p:nvSpPr>
        <p:spPr>
          <a:xfrm>
            <a:off x="1976438" y="2003425"/>
            <a:ext cx="6191250" cy="3929063"/>
          </a:xfrm>
          <a:prstGeom prst="rect">
            <a:avLst/>
          </a:prstGeom>
          <a:solidFill>
            <a:srgbClr val="F3F6F9"/>
          </a:solidFill>
          <a:ln w="195263" cap="flat" cmpd="sng">
            <a:solidFill>
              <a:srgbClr val="F3F6F9"/>
            </a:solidFill>
            <a:prstDash val="solid"/>
            <a:miter/>
            <a:headEnd type="none" w="med" len="med"/>
            <a:tailEnd type="none" w="med" len="med"/>
          </a:ln>
        </p:spPr>
        <p:txBody>
          <a:bodyPr/>
          <a:lstStyle/>
          <a:p>
            <a:endParaRPr lang="zh-CN" altLang="en-US"/>
          </a:p>
        </p:txBody>
      </p:sp>
      <p:sp>
        <p:nvSpPr>
          <p:cNvPr id="557061" name="矩形 557060"/>
          <p:cNvSpPr/>
          <p:nvPr/>
        </p:nvSpPr>
        <p:spPr>
          <a:xfrm>
            <a:off x="1976438" y="2003425"/>
            <a:ext cx="6191250" cy="3929063"/>
          </a:xfrm>
          <a:prstGeom prst="rect">
            <a:avLst/>
          </a:prstGeom>
          <a:solidFill>
            <a:srgbClr val="F2F4F8"/>
          </a:solidFill>
          <a:ln w="176213" cap="flat" cmpd="sng">
            <a:solidFill>
              <a:srgbClr val="F2F4F8"/>
            </a:solidFill>
            <a:prstDash val="solid"/>
            <a:miter/>
            <a:headEnd type="none" w="med" len="med"/>
            <a:tailEnd type="none" w="med" len="med"/>
          </a:ln>
        </p:spPr>
        <p:txBody>
          <a:bodyPr/>
          <a:lstStyle/>
          <a:p>
            <a:endParaRPr lang="zh-CN" altLang="en-US"/>
          </a:p>
        </p:txBody>
      </p:sp>
      <p:sp>
        <p:nvSpPr>
          <p:cNvPr id="557062" name="矩形 557061"/>
          <p:cNvSpPr/>
          <p:nvPr/>
        </p:nvSpPr>
        <p:spPr>
          <a:xfrm>
            <a:off x="1976438" y="2003425"/>
            <a:ext cx="6191250" cy="3929063"/>
          </a:xfrm>
          <a:prstGeom prst="rect">
            <a:avLst/>
          </a:prstGeom>
          <a:solidFill>
            <a:srgbClr val="F1F4F7"/>
          </a:solidFill>
          <a:ln w="158750" cap="flat" cmpd="sng">
            <a:solidFill>
              <a:srgbClr val="F1F4F7"/>
            </a:solidFill>
            <a:prstDash val="solid"/>
            <a:miter/>
            <a:headEnd type="none" w="med" len="med"/>
            <a:tailEnd type="none" w="med" len="med"/>
          </a:ln>
        </p:spPr>
        <p:txBody>
          <a:bodyPr/>
          <a:lstStyle/>
          <a:p>
            <a:endParaRPr lang="zh-CN" altLang="en-US"/>
          </a:p>
        </p:txBody>
      </p:sp>
      <p:sp>
        <p:nvSpPr>
          <p:cNvPr id="557063" name="矩形 557062"/>
          <p:cNvSpPr/>
          <p:nvPr/>
        </p:nvSpPr>
        <p:spPr>
          <a:xfrm>
            <a:off x="1976438" y="2003425"/>
            <a:ext cx="6191250" cy="3929063"/>
          </a:xfrm>
          <a:prstGeom prst="rect">
            <a:avLst/>
          </a:prstGeom>
          <a:solidFill>
            <a:srgbClr val="F0F2F5"/>
          </a:solidFill>
          <a:ln w="141288" cap="flat" cmpd="sng">
            <a:solidFill>
              <a:srgbClr val="F0F2F5"/>
            </a:solidFill>
            <a:prstDash val="solid"/>
            <a:miter/>
            <a:headEnd type="none" w="med" len="med"/>
            <a:tailEnd type="none" w="med" len="med"/>
          </a:ln>
        </p:spPr>
        <p:txBody>
          <a:bodyPr/>
          <a:lstStyle/>
          <a:p>
            <a:endParaRPr lang="zh-CN" altLang="en-US"/>
          </a:p>
        </p:txBody>
      </p:sp>
      <p:sp>
        <p:nvSpPr>
          <p:cNvPr id="557064" name="矩形 557063"/>
          <p:cNvSpPr/>
          <p:nvPr/>
        </p:nvSpPr>
        <p:spPr>
          <a:xfrm>
            <a:off x="1976438" y="2003425"/>
            <a:ext cx="6191250" cy="3929063"/>
          </a:xfrm>
          <a:prstGeom prst="rect">
            <a:avLst/>
          </a:prstGeom>
          <a:solidFill>
            <a:srgbClr val="EEF1F4"/>
          </a:solidFill>
          <a:ln w="123825" cap="flat" cmpd="sng">
            <a:solidFill>
              <a:srgbClr val="EEF1F4"/>
            </a:solidFill>
            <a:prstDash val="solid"/>
            <a:miter/>
            <a:headEnd type="none" w="med" len="med"/>
            <a:tailEnd type="none" w="med" len="med"/>
          </a:ln>
        </p:spPr>
        <p:txBody>
          <a:bodyPr/>
          <a:lstStyle/>
          <a:p>
            <a:endParaRPr lang="zh-CN" altLang="en-US"/>
          </a:p>
        </p:txBody>
      </p:sp>
      <p:sp>
        <p:nvSpPr>
          <p:cNvPr id="557065" name="矩形 557064"/>
          <p:cNvSpPr/>
          <p:nvPr/>
        </p:nvSpPr>
        <p:spPr>
          <a:xfrm>
            <a:off x="1976438" y="2003425"/>
            <a:ext cx="6191250" cy="3929063"/>
          </a:xfrm>
          <a:prstGeom prst="rect">
            <a:avLst/>
          </a:prstGeom>
          <a:solidFill>
            <a:srgbClr val="EDEFF3"/>
          </a:solidFill>
          <a:ln w="106363" cap="flat" cmpd="sng">
            <a:solidFill>
              <a:srgbClr val="EDEFF3"/>
            </a:solidFill>
            <a:prstDash val="solid"/>
            <a:miter/>
            <a:headEnd type="none" w="med" len="med"/>
            <a:tailEnd type="none" w="med" len="med"/>
          </a:ln>
        </p:spPr>
        <p:txBody>
          <a:bodyPr/>
          <a:lstStyle/>
          <a:p>
            <a:endParaRPr lang="zh-CN" altLang="en-US"/>
          </a:p>
        </p:txBody>
      </p:sp>
      <p:sp>
        <p:nvSpPr>
          <p:cNvPr id="557066" name="矩形 557065"/>
          <p:cNvSpPr/>
          <p:nvPr/>
        </p:nvSpPr>
        <p:spPr>
          <a:xfrm>
            <a:off x="1976438" y="2003425"/>
            <a:ext cx="6191250" cy="3929063"/>
          </a:xfrm>
          <a:prstGeom prst="rect">
            <a:avLst/>
          </a:prstGeom>
          <a:solidFill>
            <a:srgbClr val="EBEEF2"/>
          </a:solidFill>
          <a:ln w="88900" cap="flat" cmpd="sng">
            <a:solidFill>
              <a:srgbClr val="EBEEF2"/>
            </a:solidFill>
            <a:prstDash val="solid"/>
            <a:miter/>
            <a:headEnd type="none" w="med" len="med"/>
            <a:tailEnd type="none" w="med" len="med"/>
          </a:ln>
        </p:spPr>
        <p:txBody>
          <a:bodyPr/>
          <a:lstStyle/>
          <a:p>
            <a:endParaRPr lang="zh-CN" altLang="en-US"/>
          </a:p>
        </p:txBody>
      </p:sp>
      <p:sp>
        <p:nvSpPr>
          <p:cNvPr id="557067" name="矩形 557066"/>
          <p:cNvSpPr/>
          <p:nvPr/>
        </p:nvSpPr>
        <p:spPr>
          <a:xfrm>
            <a:off x="1976438" y="2003425"/>
            <a:ext cx="6191250" cy="3929063"/>
          </a:xfrm>
          <a:prstGeom prst="rect">
            <a:avLst/>
          </a:prstGeom>
          <a:solidFill>
            <a:srgbClr val="EAECF1"/>
          </a:solidFill>
          <a:ln w="71438" cap="flat" cmpd="sng">
            <a:solidFill>
              <a:srgbClr val="EAECF1"/>
            </a:solidFill>
            <a:prstDash val="solid"/>
            <a:miter/>
            <a:headEnd type="none" w="med" len="med"/>
            <a:tailEnd type="none" w="med" len="med"/>
          </a:ln>
        </p:spPr>
        <p:txBody>
          <a:bodyPr/>
          <a:lstStyle/>
          <a:p>
            <a:endParaRPr lang="zh-CN" altLang="en-US"/>
          </a:p>
        </p:txBody>
      </p:sp>
      <p:sp>
        <p:nvSpPr>
          <p:cNvPr id="557068" name="矩形 557067"/>
          <p:cNvSpPr/>
          <p:nvPr/>
        </p:nvSpPr>
        <p:spPr>
          <a:xfrm>
            <a:off x="1976438" y="2003425"/>
            <a:ext cx="6191250" cy="3929063"/>
          </a:xfrm>
          <a:prstGeom prst="rect">
            <a:avLst/>
          </a:prstGeom>
          <a:solidFill>
            <a:srgbClr val="E9EBF0"/>
          </a:solidFill>
          <a:ln w="52388" cap="flat" cmpd="sng">
            <a:solidFill>
              <a:srgbClr val="E9EBF0"/>
            </a:solidFill>
            <a:prstDash val="solid"/>
            <a:miter/>
            <a:headEnd type="none" w="med" len="med"/>
            <a:tailEnd type="none" w="med" len="med"/>
          </a:ln>
        </p:spPr>
        <p:txBody>
          <a:bodyPr/>
          <a:lstStyle/>
          <a:p>
            <a:endParaRPr lang="zh-CN" altLang="en-US"/>
          </a:p>
        </p:txBody>
      </p:sp>
      <p:sp>
        <p:nvSpPr>
          <p:cNvPr id="557069" name="矩形 557068"/>
          <p:cNvSpPr/>
          <p:nvPr/>
        </p:nvSpPr>
        <p:spPr>
          <a:xfrm>
            <a:off x="1976438" y="2003425"/>
            <a:ext cx="6191250" cy="3929063"/>
          </a:xfrm>
          <a:prstGeom prst="rect">
            <a:avLst/>
          </a:prstGeom>
          <a:solidFill>
            <a:srgbClr val="E7EAEF"/>
          </a:solidFill>
          <a:ln w="34925" cap="flat" cmpd="sng">
            <a:solidFill>
              <a:srgbClr val="E7EAEF"/>
            </a:solidFill>
            <a:prstDash val="solid"/>
            <a:miter/>
            <a:headEnd type="none" w="med" len="med"/>
            <a:tailEnd type="none" w="med" len="med"/>
          </a:ln>
        </p:spPr>
        <p:txBody>
          <a:bodyPr/>
          <a:lstStyle/>
          <a:p>
            <a:endParaRPr lang="zh-CN" altLang="en-US"/>
          </a:p>
        </p:txBody>
      </p:sp>
      <p:sp>
        <p:nvSpPr>
          <p:cNvPr id="557070" name="矩形 557069"/>
          <p:cNvSpPr/>
          <p:nvPr/>
        </p:nvSpPr>
        <p:spPr>
          <a:xfrm>
            <a:off x="1976438" y="2003425"/>
            <a:ext cx="6191250" cy="3929063"/>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57071" name="矩形 557070"/>
          <p:cNvSpPr/>
          <p:nvPr/>
        </p:nvSpPr>
        <p:spPr>
          <a:xfrm>
            <a:off x="1835150" y="1773238"/>
            <a:ext cx="6261100" cy="4106862"/>
          </a:xfrm>
          <a:prstGeom prst="rect">
            <a:avLst/>
          </a:prstGeom>
          <a:solidFill>
            <a:srgbClr val="FFFFFF"/>
          </a:solidFill>
          <a:ln w="9525" cap="flat" cmpd="sng">
            <a:solidFill>
              <a:schemeClr val="bg1"/>
            </a:solidFill>
            <a:prstDash val="solid"/>
            <a:miter/>
            <a:headEnd type="none" w="med" len="med"/>
            <a:tailEnd type="none" w="med" len="med"/>
          </a:ln>
        </p:spPr>
        <p:txBody>
          <a:bodyPr/>
          <a:lstStyle/>
          <a:p>
            <a:endParaRPr lang="zh-CN" altLang="en-US"/>
          </a:p>
        </p:txBody>
      </p:sp>
      <p:sp>
        <p:nvSpPr>
          <p:cNvPr id="557072" name="直接连接符 557071"/>
          <p:cNvSpPr/>
          <p:nvPr/>
        </p:nvSpPr>
        <p:spPr>
          <a:xfrm>
            <a:off x="4418013" y="2357438"/>
            <a:ext cx="1587" cy="3503612"/>
          </a:xfrm>
          <a:prstGeom prst="line">
            <a:avLst/>
          </a:prstGeom>
          <a:ln w="52388" cap="flat" cmpd="sng">
            <a:solidFill>
              <a:srgbClr val="0094AC"/>
            </a:solidFill>
            <a:prstDash val="solid"/>
            <a:headEnd type="none" w="med" len="med"/>
            <a:tailEnd type="none" w="med" len="med"/>
          </a:ln>
        </p:spPr>
      </p:sp>
      <p:sp>
        <p:nvSpPr>
          <p:cNvPr id="557073" name="直接连接符 557072"/>
          <p:cNvSpPr/>
          <p:nvPr/>
        </p:nvSpPr>
        <p:spPr>
          <a:xfrm flipH="1" flipV="1">
            <a:off x="2595563" y="3011488"/>
            <a:ext cx="3113087" cy="2619375"/>
          </a:xfrm>
          <a:prstGeom prst="line">
            <a:avLst/>
          </a:prstGeom>
          <a:ln w="52388" cap="flat" cmpd="sng">
            <a:solidFill>
              <a:srgbClr val="003F95"/>
            </a:solidFill>
            <a:prstDash val="solid"/>
            <a:headEnd type="none" w="med" len="med"/>
            <a:tailEnd type="none" w="med" len="med"/>
          </a:ln>
        </p:spPr>
      </p:sp>
      <p:sp>
        <p:nvSpPr>
          <p:cNvPr id="557074" name="直接连接符 557073"/>
          <p:cNvSpPr/>
          <p:nvPr/>
        </p:nvSpPr>
        <p:spPr>
          <a:xfrm>
            <a:off x="4418013" y="6321425"/>
            <a:ext cx="1587" cy="1588"/>
          </a:xfrm>
          <a:prstGeom prst="line">
            <a:avLst/>
          </a:prstGeom>
          <a:ln w="17463" cap="flat" cmpd="sng">
            <a:solidFill>
              <a:srgbClr val="60220F"/>
            </a:solidFill>
            <a:prstDash val="solid"/>
            <a:headEnd type="none" w="med" len="med"/>
            <a:tailEnd type="none" w="med" len="med"/>
          </a:ln>
        </p:spPr>
      </p:sp>
      <p:sp>
        <p:nvSpPr>
          <p:cNvPr id="557075" name="任意多边形 557074"/>
          <p:cNvSpPr/>
          <p:nvPr/>
        </p:nvSpPr>
        <p:spPr>
          <a:xfrm>
            <a:off x="1835150" y="1754188"/>
            <a:ext cx="6261100" cy="4106862"/>
          </a:xfrm>
          <a:custGeom>
            <a:avLst/>
            <a:gdLst/>
            <a:ahLst/>
            <a:cxnLst/>
            <a:rect l="0" t="0" r="0" b="0"/>
            <a:pathLst>
              <a:path w="3944" h="2587">
                <a:moveTo>
                  <a:pt x="0" y="0"/>
                </a:moveTo>
                <a:lnTo>
                  <a:pt x="0" y="2587"/>
                </a:lnTo>
                <a:lnTo>
                  <a:pt x="3944" y="2587"/>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57076" name="直接连接符 557075"/>
          <p:cNvSpPr/>
          <p:nvPr/>
        </p:nvSpPr>
        <p:spPr>
          <a:xfrm flipH="1">
            <a:off x="5567363" y="3313113"/>
            <a:ext cx="760412" cy="1587"/>
          </a:xfrm>
          <a:prstGeom prst="line">
            <a:avLst/>
          </a:prstGeom>
          <a:ln w="17526" cap="flat" cmpd="sng">
            <a:solidFill>
              <a:srgbClr val="000000"/>
            </a:solidFill>
            <a:prstDash val="solid"/>
            <a:headEnd type="none" w="med" len="med"/>
            <a:tailEnd type="stealth" w="med" len="med"/>
          </a:ln>
        </p:spPr>
      </p:sp>
      <p:sp>
        <p:nvSpPr>
          <p:cNvPr id="557077" name="直接连接符 557076"/>
          <p:cNvSpPr/>
          <p:nvPr/>
        </p:nvSpPr>
        <p:spPr>
          <a:xfrm>
            <a:off x="5178425" y="5046663"/>
            <a:ext cx="477838" cy="1587"/>
          </a:xfrm>
          <a:prstGeom prst="line">
            <a:avLst/>
          </a:prstGeom>
          <a:ln w="17526" cap="flat" cmpd="sng">
            <a:solidFill>
              <a:srgbClr val="000000"/>
            </a:solidFill>
            <a:prstDash val="solid"/>
            <a:headEnd type="none" w="med" len="med"/>
            <a:tailEnd type="stealth" w="med" len="med"/>
          </a:ln>
        </p:spPr>
      </p:sp>
      <p:sp>
        <p:nvSpPr>
          <p:cNvPr id="557078" name="直接连接符 557077"/>
          <p:cNvSpPr/>
          <p:nvPr/>
        </p:nvSpPr>
        <p:spPr>
          <a:xfrm flipV="1">
            <a:off x="1639888" y="4265613"/>
            <a:ext cx="1587" cy="209550"/>
          </a:xfrm>
          <a:prstGeom prst="line">
            <a:avLst/>
          </a:prstGeom>
          <a:ln w="17526" cap="flat" cmpd="sng">
            <a:solidFill>
              <a:srgbClr val="000000"/>
            </a:solidFill>
            <a:prstDash val="solid"/>
            <a:headEnd type="none" w="med" len="med"/>
            <a:tailEnd type="stealth" w="med" len="med"/>
          </a:ln>
        </p:spPr>
      </p:sp>
      <p:sp>
        <p:nvSpPr>
          <p:cNvPr id="557079" name="直接连接符 557078"/>
          <p:cNvSpPr/>
          <p:nvPr/>
        </p:nvSpPr>
        <p:spPr>
          <a:xfrm flipV="1">
            <a:off x="1627188" y="3857625"/>
            <a:ext cx="1587" cy="180975"/>
          </a:xfrm>
          <a:prstGeom prst="line">
            <a:avLst/>
          </a:prstGeom>
          <a:ln w="17526" cap="flat" cmpd="sng">
            <a:solidFill>
              <a:srgbClr val="000000"/>
            </a:solidFill>
            <a:prstDash val="solid"/>
            <a:headEnd type="none" w="med" len="med"/>
            <a:tailEnd type="stealth" w="med" len="med"/>
          </a:ln>
        </p:spPr>
      </p:sp>
      <p:sp>
        <p:nvSpPr>
          <p:cNvPr id="557080" name="矩形 557079"/>
          <p:cNvSpPr/>
          <p:nvPr/>
        </p:nvSpPr>
        <p:spPr>
          <a:xfrm>
            <a:off x="7499350" y="6175375"/>
            <a:ext cx="384175" cy="2286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产量</a:t>
            </a:r>
          </a:p>
        </p:txBody>
      </p:sp>
      <p:sp>
        <p:nvSpPr>
          <p:cNvPr id="557081" name="矩形 557080"/>
          <p:cNvSpPr/>
          <p:nvPr/>
        </p:nvSpPr>
        <p:spPr>
          <a:xfrm>
            <a:off x="4038600" y="6180138"/>
            <a:ext cx="952500" cy="228600"/>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自然产量率</a:t>
            </a:r>
          </a:p>
        </p:txBody>
      </p:sp>
      <p:sp>
        <p:nvSpPr>
          <p:cNvPr id="557082" name="矩形 557081"/>
          <p:cNvSpPr/>
          <p:nvPr/>
        </p:nvSpPr>
        <p:spPr>
          <a:xfrm>
            <a:off x="1143000" y="1828800"/>
            <a:ext cx="384175" cy="4572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水平</a:t>
            </a:r>
          </a:p>
        </p:txBody>
      </p:sp>
      <p:sp>
        <p:nvSpPr>
          <p:cNvPr id="557083" name="矩形 557082"/>
          <p:cNvSpPr/>
          <p:nvPr/>
        </p:nvSpPr>
        <p:spPr>
          <a:xfrm>
            <a:off x="1593850" y="5942013"/>
            <a:ext cx="190500" cy="255587"/>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0</a:t>
            </a:r>
          </a:p>
        </p:txBody>
      </p:sp>
      <p:grpSp>
        <p:nvGrpSpPr>
          <p:cNvPr id="557084" name="组合 557083"/>
          <p:cNvGrpSpPr/>
          <p:nvPr/>
        </p:nvGrpSpPr>
        <p:grpSpPr>
          <a:xfrm>
            <a:off x="3492500" y="2349500"/>
            <a:ext cx="4329113" cy="2744788"/>
            <a:chOff x="2170" y="1495"/>
            <a:chExt cx="2727" cy="1729"/>
          </a:xfrm>
        </p:grpSpPr>
        <p:sp>
          <p:nvSpPr>
            <p:cNvPr id="557085" name="直接连接符 557084"/>
            <p:cNvSpPr/>
            <p:nvPr/>
          </p:nvSpPr>
          <p:spPr>
            <a:xfrm flipV="1">
              <a:off x="2170" y="1975"/>
              <a:ext cx="2139" cy="1249"/>
            </a:xfrm>
            <a:prstGeom prst="line">
              <a:avLst/>
            </a:prstGeom>
            <a:ln w="52388" cap="flat" cmpd="sng">
              <a:solidFill>
                <a:srgbClr val="003F95"/>
              </a:solidFill>
              <a:prstDash val="solid"/>
              <a:headEnd type="none" w="med" len="med"/>
              <a:tailEnd type="none" w="med" len="med"/>
            </a:ln>
          </p:spPr>
        </p:sp>
        <p:sp>
          <p:nvSpPr>
            <p:cNvPr id="557086" name="矩形 557085"/>
            <p:cNvSpPr/>
            <p:nvPr/>
          </p:nvSpPr>
          <p:spPr>
            <a:xfrm>
              <a:off x="4316" y="149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087" name="矩形 557086"/>
            <p:cNvSpPr/>
            <p:nvPr/>
          </p:nvSpPr>
          <p:spPr>
            <a:xfrm>
              <a:off x="4297" y="1645"/>
              <a:ext cx="600" cy="144"/>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短期总供给</a:t>
              </a:r>
            </a:p>
          </p:txBody>
        </p:sp>
        <p:sp>
          <p:nvSpPr>
            <p:cNvPr id="557088" name="矩形 557087"/>
            <p:cNvSpPr/>
            <p:nvPr/>
          </p:nvSpPr>
          <p:spPr>
            <a:xfrm>
              <a:off x="4256" y="179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089" name="矩形 557088"/>
            <p:cNvSpPr/>
            <p:nvPr/>
          </p:nvSpPr>
          <p:spPr>
            <a:xfrm>
              <a:off x="4668" y="1795"/>
              <a:ext cx="16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AS</a:t>
              </a:r>
            </a:p>
          </p:txBody>
        </p:sp>
        <p:sp>
          <p:nvSpPr>
            <p:cNvPr id="557090" name="任意多边形 557089"/>
            <p:cNvSpPr/>
            <p:nvPr/>
          </p:nvSpPr>
          <p:spPr>
            <a:xfrm>
              <a:off x="4836" y="1870"/>
              <a:ext cx="23" cy="53"/>
            </a:xfrm>
            <a:custGeom>
              <a:avLst/>
              <a:gdLst/>
              <a:ahLst/>
              <a:cxnLst/>
              <a:rect l="0" t="0" r="0" b="0"/>
              <a:pathLst>
                <a:path w="23" h="53">
                  <a:moveTo>
                    <a:pt x="23" y="0"/>
                  </a:moveTo>
                  <a:lnTo>
                    <a:pt x="19" y="0"/>
                  </a:lnTo>
                  <a:lnTo>
                    <a:pt x="12" y="8"/>
                  </a:lnTo>
                  <a:lnTo>
                    <a:pt x="0" y="11"/>
                  </a:lnTo>
                  <a:lnTo>
                    <a:pt x="0" y="19"/>
                  </a:lnTo>
                  <a:lnTo>
                    <a:pt x="8" y="15"/>
                  </a:lnTo>
                  <a:lnTo>
                    <a:pt x="15" y="11"/>
                  </a:lnTo>
                  <a:lnTo>
                    <a:pt x="15" y="53"/>
                  </a:lnTo>
                  <a:lnTo>
                    <a:pt x="23" y="53"/>
                  </a:lnTo>
                  <a:lnTo>
                    <a:pt x="23" y="4"/>
                  </a:lnTo>
                  <a:lnTo>
                    <a:pt x="23" y="0"/>
                  </a:lnTo>
                  <a:close/>
                </a:path>
              </a:pathLst>
            </a:custGeom>
            <a:solidFill>
              <a:srgbClr val="000000"/>
            </a:solidFill>
            <a:ln w="9525">
              <a:noFill/>
            </a:ln>
          </p:spPr>
          <p:txBody>
            <a:bodyPr/>
            <a:lstStyle/>
            <a:p>
              <a:endParaRPr lang="zh-CN" altLang="en-US"/>
            </a:p>
          </p:txBody>
        </p:sp>
      </p:grpSp>
      <p:sp>
        <p:nvSpPr>
          <p:cNvPr id="557091" name="矩形 557090"/>
          <p:cNvSpPr/>
          <p:nvPr/>
        </p:nvSpPr>
        <p:spPr>
          <a:xfrm>
            <a:off x="4514850" y="2314575"/>
            <a:ext cx="952500" cy="228600"/>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长期总供给</a:t>
            </a:r>
          </a:p>
        </p:txBody>
      </p:sp>
      <p:sp>
        <p:nvSpPr>
          <p:cNvPr id="557092" name="矩形 557091"/>
          <p:cNvSpPr/>
          <p:nvPr/>
        </p:nvSpPr>
        <p:spPr>
          <a:xfrm>
            <a:off x="5795963" y="5516563"/>
            <a:ext cx="676275" cy="228600"/>
          </a:xfrm>
          <a:prstGeom prst="rect">
            <a:avLst/>
          </a:prstGeom>
          <a:noFill/>
          <a:ln w="9525">
            <a:noFill/>
          </a:ln>
        </p:spPr>
        <p:txBody>
          <a:bodyPr wrap="none" lIns="0" tIns="0" rIns="0" bIns="0">
            <a:spAutoFit/>
          </a:bodyPr>
          <a:lstStyle/>
          <a:p>
            <a:pPr lvl="0" eaLnBrk="0" hangingPunct="0">
              <a:buClr>
                <a:srgbClr val="000000"/>
              </a:buClr>
            </a:pPr>
            <a:r>
              <a:rPr lang="zh-CN" altLang="en-US" sz="1500" dirty="0">
                <a:solidFill>
                  <a:srgbClr val="000000"/>
                </a:solidFill>
                <a:latin typeface="Arial" panose="020B0604020202020204" pitchFamily="34" charset="0"/>
                <a:ea typeface="宋体" panose="02010600030101010101" pitchFamily="2" charset="-122"/>
              </a:rPr>
              <a:t>总需求</a:t>
            </a:r>
            <a:r>
              <a:rPr lang="en-US" altLang="zh-CN" sz="1500">
                <a:solidFill>
                  <a:srgbClr val="000000"/>
                </a:solidFill>
                <a:latin typeface="Arial" panose="020B0604020202020204" pitchFamily="34" charset="0"/>
                <a:ea typeface="宋体" panose="02010600030101010101" pitchFamily="2" charset="-122"/>
              </a:rPr>
              <a:t>, </a:t>
            </a:r>
          </a:p>
        </p:txBody>
      </p:sp>
      <p:sp>
        <p:nvSpPr>
          <p:cNvPr id="557093" name="矩形 557092"/>
          <p:cNvSpPr/>
          <p:nvPr/>
        </p:nvSpPr>
        <p:spPr>
          <a:xfrm>
            <a:off x="6372225" y="5516563"/>
            <a:ext cx="265113" cy="228600"/>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AD</a:t>
            </a:r>
          </a:p>
        </p:txBody>
      </p:sp>
      <p:sp>
        <p:nvSpPr>
          <p:cNvPr id="557094" name="任意多边形 557093"/>
          <p:cNvSpPr/>
          <p:nvPr/>
        </p:nvSpPr>
        <p:spPr>
          <a:xfrm>
            <a:off x="7737475" y="5668963"/>
            <a:ext cx="34925" cy="88900"/>
          </a:xfrm>
          <a:custGeom>
            <a:avLst/>
            <a:gdLst/>
            <a:ahLst/>
            <a:cxnLst/>
            <a:rect l="0" t="0" r="0" b="0"/>
            <a:pathLst>
              <a:path w="22" h="56">
                <a:moveTo>
                  <a:pt x="22" y="0"/>
                </a:moveTo>
                <a:lnTo>
                  <a:pt x="15" y="0"/>
                </a:lnTo>
                <a:lnTo>
                  <a:pt x="11" y="7"/>
                </a:lnTo>
                <a:lnTo>
                  <a:pt x="0" y="15"/>
                </a:lnTo>
                <a:lnTo>
                  <a:pt x="0" y="22"/>
                </a:lnTo>
                <a:lnTo>
                  <a:pt x="7" y="18"/>
                </a:lnTo>
                <a:lnTo>
                  <a:pt x="15" y="11"/>
                </a:lnTo>
                <a:lnTo>
                  <a:pt x="15" y="56"/>
                </a:lnTo>
                <a:lnTo>
                  <a:pt x="22" y="56"/>
                </a:lnTo>
                <a:lnTo>
                  <a:pt x="22" y="4"/>
                </a:lnTo>
                <a:lnTo>
                  <a:pt x="22" y="0"/>
                </a:lnTo>
                <a:close/>
              </a:path>
            </a:pathLst>
          </a:custGeom>
          <a:solidFill>
            <a:srgbClr val="000000"/>
          </a:solidFill>
          <a:ln w="9525">
            <a:noFill/>
          </a:ln>
        </p:spPr>
        <p:txBody>
          <a:bodyPr/>
          <a:lstStyle/>
          <a:p>
            <a:endParaRPr lang="zh-CN" altLang="en-US"/>
          </a:p>
        </p:txBody>
      </p:sp>
      <p:grpSp>
        <p:nvGrpSpPr>
          <p:cNvPr id="557095" name="组合 557094"/>
          <p:cNvGrpSpPr/>
          <p:nvPr/>
        </p:nvGrpSpPr>
        <p:grpSpPr>
          <a:xfrm>
            <a:off x="1547813" y="4005263"/>
            <a:ext cx="2351087" cy="228600"/>
            <a:chOff x="956" y="2522"/>
            <a:chExt cx="1481" cy="144"/>
          </a:xfrm>
        </p:grpSpPr>
        <p:sp>
          <p:nvSpPr>
            <p:cNvPr id="557096" name="直接连接符 557095"/>
            <p:cNvSpPr/>
            <p:nvPr/>
          </p:nvSpPr>
          <p:spPr>
            <a:xfrm>
              <a:off x="1156" y="2577"/>
              <a:ext cx="1281" cy="1"/>
            </a:xfrm>
            <a:prstGeom prst="line">
              <a:avLst/>
            </a:prstGeom>
            <a:ln w="17526" cap="flat" cmpd="sng">
              <a:solidFill>
                <a:srgbClr val="FF99CC"/>
              </a:solidFill>
              <a:prstDash val="sysDot"/>
              <a:headEnd type="none" w="med" len="med"/>
              <a:tailEnd type="none" w="med" len="med"/>
            </a:ln>
          </p:spPr>
        </p:sp>
        <p:sp>
          <p:nvSpPr>
            <p:cNvPr id="557097" name="矩形 557096"/>
            <p:cNvSpPr/>
            <p:nvPr/>
          </p:nvSpPr>
          <p:spPr>
            <a:xfrm>
              <a:off x="956" y="2522"/>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2</a:t>
              </a:r>
            </a:p>
          </p:txBody>
        </p:sp>
      </p:grpSp>
      <p:grpSp>
        <p:nvGrpSpPr>
          <p:cNvPr id="557098" name="组合 557097"/>
          <p:cNvGrpSpPr/>
          <p:nvPr/>
        </p:nvGrpSpPr>
        <p:grpSpPr>
          <a:xfrm>
            <a:off x="1547813" y="4221163"/>
            <a:ext cx="3063875" cy="454025"/>
            <a:chOff x="956" y="2668"/>
            <a:chExt cx="1930" cy="286"/>
          </a:xfrm>
        </p:grpSpPr>
        <p:sp>
          <p:nvSpPr>
            <p:cNvPr id="557099" name="椭圆 557098"/>
            <p:cNvSpPr/>
            <p:nvPr/>
          </p:nvSpPr>
          <p:spPr>
            <a:xfrm>
              <a:off x="2749" y="2834"/>
              <a:ext cx="67" cy="69"/>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57100" name="直接连接符 557099"/>
            <p:cNvSpPr/>
            <p:nvPr/>
          </p:nvSpPr>
          <p:spPr>
            <a:xfrm>
              <a:off x="1156" y="2867"/>
              <a:ext cx="1627" cy="1"/>
            </a:xfrm>
            <a:prstGeom prst="line">
              <a:avLst/>
            </a:prstGeom>
            <a:ln w="17526" cap="flat" cmpd="sng">
              <a:solidFill>
                <a:srgbClr val="FF99CC"/>
              </a:solidFill>
              <a:prstDash val="sysDot"/>
              <a:headEnd type="none" w="med" len="med"/>
              <a:tailEnd type="none" w="med" len="med"/>
            </a:ln>
          </p:spPr>
        </p:sp>
        <p:sp>
          <p:nvSpPr>
            <p:cNvPr id="557101" name="矩形 557100"/>
            <p:cNvSpPr/>
            <p:nvPr/>
          </p:nvSpPr>
          <p:spPr>
            <a:xfrm>
              <a:off x="2806" y="2668"/>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A</a:t>
              </a:r>
            </a:p>
          </p:txBody>
        </p:sp>
        <p:sp>
          <p:nvSpPr>
            <p:cNvPr id="557102" name="矩形 557101"/>
            <p:cNvSpPr/>
            <p:nvPr/>
          </p:nvSpPr>
          <p:spPr>
            <a:xfrm>
              <a:off x="956" y="2810"/>
              <a:ext cx="80"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p>
          </p:txBody>
        </p:sp>
        <p:sp>
          <p:nvSpPr>
            <p:cNvPr id="557103" name="任意多边形 557102"/>
            <p:cNvSpPr/>
            <p:nvPr/>
          </p:nvSpPr>
          <p:spPr>
            <a:xfrm>
              <a:off x="1038" y="2885"/>
              <a:ext cx="22" cy="56"/>
            </a:xfrm>
            <a:custGeom>
              <a:avLst/>
              <a:gdLst/>
              <a:ahLst/>
              <a:cxnLst/>
              <a:rect l="0" t="0" r="0" b="0"/>
              <a:pathLst>
                <a:path w="22" h="56">
                  <a:moveTo>
                    <a:pt x="22" y="0"/>
                  </a:moveTo>
                  <a:lnTo>
                    <a:pt x="19" y="0"/>
                  </a:lnTo>
                  <a:lnTo>
                    <a:pt x="11" y="8"/>
                  </a:lnTo>
                  <a:lnTo>
                    <a:pt x="0" y="15"/>
                  </a:lnTo>
                  <a:lnTo>
                    <a:pt x="0" y="23"/>
                  </a:lnTo>
                  <a:lnTo>
                    <a:pt x="7" y="19"/>
                  </a:lnTo>
                  <a:lnTo>
                    <a:pt x="15" y="15"/>
                  </a:lnTo>
                  <a:lnTo>
                    <a:pt x="15" y="56"/>
                  </a:lnTo>
                  <a:lnTo>
                    <a:pt x="22" y="56"/>
                  </a:lnTo>
                  <a:lnTo>
                    <a:pt x="22" y="4"/>
                  </a:lnTo>
                  <a:lnTo>
                    <a:pt x="22" y="0"/>
                  </a:lnTo>
                  <a:close/>
                </a:path>
              </a:pathLst>
            </a:cu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grpSp>
        <p:nvGrpSpPr>
          <p:cNvPr id="557104" name="组合 557103"/>
          <p:cNvGrpSpPr/>
          <p:nvPr/>
        </p:nvGrpSpPr>
        <p:grpSpPr>
          <a:xfrm>
            <a:off x="2595563" y="2557463"/>
            <a:ext cx="3663950" cy="2276475"/>
            <a:chOff x="1635" y="1611"/>
            <a:chExt cx="2308" cy="1434"/>
          </a:xfrm>
        </p:grpSpPr>
        <p:sp>
          <p:nvSpPr>
            <p:cNvPr id="557105" name="直接连接符 557104"/>
            <p:cNvSpPr/>
            <p:nvPr/>
          </p:nvSpPr>
          <p:spPr>
            <a:xfrm flipV="1">
              <a:off x="1635" y="1774"/>
              <a:ext cx="2217" cy="1271"/>
            </a:xfrm>
            <a:prstGeom prst="line">
              <a:avLst/>
            </a:prstGeom>
            <a:ln w="52388" cap="flat" cmpd="sng">
              <a:solidFill>
                <a:srgbClr val="AD0D1B"/>
              </a:solidFill>
              <a:prstDash val="solid"/>
              <a:headEnd type="none" w="med" len="med"/>
              <a:tailEnd type="none" w="med" len="med"/>
            </a:ln>
          </p:spPr>
        </p:sp>
        <p:sp>
          <p:nvSpPr>
            <p:cNvPr id="557106" name="矩形 557105"/>
            <p:cNvSpPr/>
            <p:nvPr/>
          </p:nvSpPr>
          <p:spPr>
            <a:xfrm>
              <a:off x="3739" y="1611"/>
              <a:ext cx="20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AS</a:t>
              </a:r>
              <a:r>
                <a:rPr lang="en-US" altLang="zh-CN" sz="1500" baseline="-25000">
                  <a:solidFill>
                    <a:srgbClr val="000000"/>
                  </a:solidFill>
                  <a:latin typeface="Arial" panose="020B0604020202020204" pitchFamily="34" charset="0"/>
                  <a:ea typeface="宋体" panose="02010600030101010101" pitchFamily="2" charset="-122"/>
                </a:rPr>
                <a:t>2</a:t>
              </a:r>
            </a:p>
          </p:txBody>
        </p:sp>
      </p:grpSp>
      <p:grpSp>
        <p:nvGrpSpPr>
          <p:cNvPr id="557107" name="组合 557106"/>
          <p:cNvGrpSpPr/>
          <p:nvPr/>
        </p:nvGrpSpPr>
        <p:grpSpPr>
          <a:xfrm>
            <a:off x="384175" y="3967163"/>
            <a:ext cx="1149350" cy="1774825"/>
            <a:chOff x="242" y="2499"/>
            <a:chExt cx="724" cy="1118"/>
          </a:xfrm>
        </p:grpSpPr>
        <p:sp>
          <p:nvSpPr>
            <p:cNvPr id="557108" name="直接连接符 557107"/>
            <p:cNvSpPr/>
            <p:nvPr/>
          </p:nvSpPr>
          <p:spPr>
            <a:xfrm flipH="1">
              <a:off x="543" y="2499"/>
              <a:ext cx="423" cy="435"/>
            </a:xfrm>
            <a:prstGeom prst="line">
              <a:avLst/>
            </a:prstGeom>
            <a:ln w="17463" cap="flat" cmpd="sng">
              <a:solidFill>
                <a:srgbClr val="000000"/>
              </a:solidFill>
              <a:prstDash val="solid"/>
              <a:headEnd type="none" w="med" len="med"/>
              <a:tailEnd type="none" w="med" len="med"/>
            </a:ln>
          </p:spPr>
        </p:sp>
        <p:sp>
          <p:nvSpPr>
            <p:cNvPr id="557109" name="矩形 557108"/>
            <p:cNvSpPr/>
            <p:nvPr/>
          </p:nvSpPr>
          <p:spPr>
            <a:xfrm>
              <a:off x="242" y="2778"/>
              <a:ext cx="702" cy="747"/>
            </a:xfrm>
            <a:prstGeom prst="rect">
              <a:avLst/>
            </a:prstGeom>
            <a:solidFill>
              <a:srgbClr val="E1E5E9"/>
            </a:solidFill>
            <a:ln w="9525">
              <a:noFill/>
            </a:ln>
          </p:spPr>
          <p:txBody>
            <a:bodyPr/>
            <a:lstStyle/>
            <a:p>
              <a:endParaRPr lang="zh-CN" altLang="en-US"/>
            </a:p>
          </p:txBody>
        </p:sp>
        <p:sp>
          <p:nvSpPr>
            <p:cNvPr id="557110" name="矩形 557109"/>
            <p:cNvSpPr/>
            <p:nvPr/>
          </p:nvSpPr>
          <p:spPr>
            <a:xfrm>
              <a:off x="271" y="2788"/>
              <a:ext cx="648" cy="692"/>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3. . . .</a:t>
              </a:r>
              <a:r>
                <a:rPr lang="zh-CN" altLang="en-US" sz="1800" dirty="0">
                  <a:solidFill>
                    <a:srgbClr val="000000"/>
                  </a:solidFill>
                  <a:latin typeface="Arial" panose="020B0604020202020204" pitchFamily="34" charset="0"/>
                  <a:ea typeface="宋体" panose="02010600030101010101" pitchFamily="2" charset="-122"/>
                </a:rPr>
                <a:t>这引</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起物价水</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平进一步</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上升 </a:t>
              </a:r>
              <a:r>
                <a:rPr lang="en-US" altLang="zh-CN" sz="1800">
                  <a:solidFill>
                    <a:srgbClr val="000000"/>
                  </a:solidFill>
                  <a:latin typeface="Arial" panose="020B0604020202020204" pitchFamily="34" charset="0"/>
                  <a:ea typeface="宋体" panose="02010600030101010101" pitchFamily="2" charset="-122"/>
                </a:rPr>
                <a:t>……</a:t>
              </a:r>
            </a:p>
          </p:txBody>
        </p:sp>
        <p:sp>
          <p:nvSpPr>
            <p:cNvPr id="557111" name="矩形 557110"/>
            <p:cNvSpPr/>
            <p:nvPr/>
          </p:nvSpPr>
          <p:spPr>
            <a:xfrm>
              <a:off x="271" y="293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112" name="矩形 557111"/>
            <p:cNvSpPr/>
            <p:nvPr/>
          </p:nvSpPr>
          <p:spPr>
            <a:xfrm>
              <a:off x="271" y="308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113" name="矩形 557112"/>
            <p:cNvSpPr/>
            <p:nvPr/>
          </p:nvSpPr>
          <p:spPr>
            <a:xfrm>
              <a:off x="271" y="323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114" name="矩形 557113"/>
            <p:cNvSpPr/>
            <p:nvPr/>
          </p:nvSpPr>
          <p:spPr>
            <a:xfrm>
              <a:off x="271" y="338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7115" name="组合 557114"/>
          <p:cNvGrpSpPr/>
          <p:nvPr/>
        </p:nvGrpSpPr>
        <p:grpSpPr>
          <a:xfrm>
            <a:off x="2189163" y="5153025"/>
            <a:ext cx="2174875" cy="673100"/>
            <a:chOff x="1379" y="3246"/>
            <a:chExt cx="1370" cy="424"/>
          </a:xfrm>
        </p:grpSpPr>
        <p:sp>
          <p:nvSpPr>
            <p:cNvPr id="557116" name="直接连接符 557115"/>
            <p:cNvSpPr/>
            <p:nvPr/>
          </p:nvSpPr>
          <p:spPr>
            <a:xfrm flipH="1" flipV="1">
              <a:off x="2549" y="3391"/>
              <a:ext cx="200" cy="279"/>
            </a:xfrm>
            <a:prstGeom prst="line">
              <a:avLst/>
            </a:prstGeom>
            <a:ln w="17463" cap="flat" cmpd="sng">
              <a:solidFill>
                <a:srgbClr val="000000"/>
              </a:solidFill>
              <a:prstDash val="solid"/>
              <a:headEnd type="none" w="med" len="med"/>
              <a:tailEnd type="none" w="med" len="med"/>
            </a:ln>
          </p:spPr>
        </p:sp>
        <p:sp>
          <p:nvSpPr>
            <p:cNvPr id="557117" name="矩形 557116"/>
            <p:cNvSpPr/>
            <p:nvPr/>
          </p:nvSpPr>
          <p:spPr>
            <a:xfrm>
              <a:off x="1379" y="3246"/>
              <a:ext cx="1292" cy="312"/>
            </a:xfrm>
            <a:prstGeom prst="rect">
              <a:avLst/>
            </a:prstGeom>
            <a:solidFill>
              <a:srgbClr val="E1E5E9"/>
            </a:solidFill>
            <a:ln w="9525">
              <a:noFill/>
            </a:ln>
          </p:spPr>
          <p:txBody>
            <a:bodyPr/>
            <a:lstStyle/>
            <a:p>
              <a:endParaRPr lang="zh-CN" altLang="en-US"/>
            </a:p>
          </p:txBody>
        </p:sp>
        <p:sp>
          <p:nvSpPr>
            <p:cNvPr id="557118" name="矩形 557117"/>
            <p:cNvSpPr/>
            <p:nvPr/>
          </p:nvSpPr>
          <p:spPr>
            <a:xfrm>
              <a:off x="1409" y="3251"/>
              <a:ext cx="1152" cy="346"/>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4. . . . </a:t>
              </a:r>
              <a:r>
                <a:rPr lang="zh-CN" altLang="en-US" sz="1800" dirty="0">
                  <a:solidFill>
                    <a:srgbClr val="000000"/>
                  </a:solidFill>
                  <a:latin typeface="Arial" panose="020B0604020202020204" pitchFamily="34" charset="0"/>
                  <a:ea typeface="宋体" panose="02010600030101010101" pitchFamily="2" charset="-122"/>
                </a:rPr>
                <a:t>但产量保持</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在自然产量率水平</a:t>
              </a:r>
            </a:p>
          </p:txBody>
        </p:sp>
        <p:sp>
          <p:nvSpPr>
            <p:cNvPr id="557119" name="矩形 557118"/>
            <p:cNvSpPr/>
            <p:nvPr/>
          </p:nvSpPr>
          <p:spPr>
            <a:xfrm>
              <a:off x="1409" y="340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7120" name="组合 557119"/>
          <p:cNvGrpSpPr/>
          <p:nvPr/>
        </p:nvGrpSpPr>
        <p:grpSpPr>
          <a:xfrm>
            <a:off x="5408613" y="3736975"/>
            <a:ext cx="2925762" cy="1274763"/>
            <a:chOff x="3407" y="2354"/>
            <a:chExt cx="1843" cy="803"/>
          </a:xfrm>
        </p:grpSpPr>
        <p:sp>
          <p:nvSpPr>
            <p:cNvPr id="557121" name="直接连接符 557120"/>
            <p:cNvSpPr/>
            <p:nvPr/>
          </p:nvSpPr>
          <p:spPr>
            <a:xfrm flipH="1">
              <a:off x="3407" y="2733"/>
              <a:ext cx="401" cy="424"/>
            </a:xfrm>
            <a:prstGeom prst="line">
              <a:avLst/>
            </a:prstGeom>
            <a:ln w="17463" cap="flat" cmpd="sng">
              <a:solidFill>
                <a:srgbClr val="000000"/>
              </a:solidFill>
              <a:prstDash val="solid"/>
              <a:headEnd type="none" w="med" len="med"/>
              <a:tailEnd type="none" w="med" len="med"/>
            </a:ln>
          </p:spPr>
        </p:sp>
        <p:sp>
          <p:nvSpPr>
            <p:cNvPr id="557122" name="矩形 557121"/>
            <p:cNvSpPr/>
            <p:nvPr/>
          </p:nvSpPr>
          <p:spPr>
            <a:xfrm>
              <a:off x="3774" y="2354"/>
              <a:ext cx="1340" cy="602"/>
            </a:xfrm>
            <a:prstGeom prst="rect">
              <a:avLst/>
            </a:prstGeom>
            <a:solidFill>
              <a:srgbClr val="E1E5E9"/>
            </a:solidFill>
            <a:ln w="9525">
              <a:noFill/>
            </a:ln>
          </p:spPr>
          <p:txBody>
            <a:bodyPr/>
            <a:lstStyle/>
            <a:p>
              <a:endParaRPr lang="zh-CN" altLang="en-US"/>
            </a:p>
          </p:txBody>
        </p:sp>
        <p:sp>
          <p:nvSpPr>
            <p:cNvPr id="557123" name="矩形 557122"/>
            <p:cNvSpPr/>
            <p:nvPr/>
          </p:nvSpPr>
          <p:spPr>
            <a:xfrm>
              <a:off x="3810" y="2356"/>
              <a:ext cx="1440" cy="519"/>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2. . . . </a:t>
              </a:r>
              <a:r>
                <a:rPr lang="zh-CN" altLang="en-US" sz="1800" dirty="0">
                  <a:solidFill>
                    <a:srgbClr val="000000"/>
                  </a:solidFill>
                  <a:latin typeface="Arial" panose="020B0604020202020204" pitchFamily="34" charset="0"/>
                  <a:ea typeface="宋体" panose="02010600030101010101" pitchFamily="2" charset="-122"/>
                </a:rPr>
                <a:t>决策者可以通过</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扩大总需求来抵消这种</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移动</a:t>
              </a:r>
              <a:r>
                <a:rPr lang="en-US" altLang="zh-CN" sz="1800">
                  <a:solidFill>
                    <a:srgbClr val="000000"/>
                  </a:solidFill>
                  <a:latin typeface="Arial" panose="020B0604020202020204" pitchFamily="34" charset="0"/>
                  <a:ea typeface="宋体" panose="02010600030101010101" pitchFamily="2" charset="-122"/>
                </a:rPr>
                <a:t>……</a:t>
              </a:r>
            </a:p>
          </p:txBody>
        </p:sp>
        <p:sp>
          <p:nvSpPr>
            <p:cNvPr id="557124" name="矩形 557123"/>
            <p:cNvSpPr/>
            <p:nvPr/>
          </p:nvSpPr>
          <p:spPr>
            <a:xfrm>
              <a:off x="3810" y="2506"/>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125" name="矩形 557124"/>
            <p:cNvSpPr/>
            <p:nvPr/>
          </p:nvSpPr>
          <p:spPr>
            <a:xfrm>
              <a:off x="3810" y="265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57126" name="矩形 557125"/>
            <p:cNvSpPr/>
            <p:nvPr/>
          </p:nvSpPr>
          <p:spPr>
            <a:xfrm>
              <a:off x="3810" y="280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7127" name="组合 557126"/>
          <p:cNvGrpSpPr/>
          <p:nvPr/>
        </p:nvGrpSpPr>
        <p:grpSpPr>
          <a:xfrm>
            <a:off x="5956300" y="1171575"/>
            <a:ext cx="2527300" cy="2070100"/>
            <a:chOff x="3752" y="738"/>
            <a:chExt cx="1592" cy="1304"/>
          </a:xfrm>
        </p:grpSpPr>
        <p:sp>
          <p:nvSpPr>
            <p:cNvPr id="557128" name="直接连接符 557127"/>
            <p:cNvSpPr/>
            <p:nvPr/>
          </p:nvSpPr>
          <p:spPr>
            <a:xfrm flipV="1">
              <a:off x="3863" y="961"/>
              <a:ext cx="379" cy="1081"/>
            </a:xfrm>
            <a:prstGeom prst="line">
              <a:avLst/>
            </a:prstGeom>
            <a:ln w="17463" cap="flat" cmpd="sng">
              <a:solidFill>
                <a:srgbClr val="000000"/>
              </a:solidFill>
              <a:prstDash val="solid"/>
              <a:headEnd type="none" w="med" len="med"/>
              <a:tailEnd type="none" w="med" len="med"/>
            </a:ln>
          </p:spPr>
        </p:sp>
        <p:sp>
          <p:nvSpPr>
            <p:cNvPr id="557129" name="矩形 557128"/>
            <p:cNvSpPr/>
            <p:nvPr/>
          </p:nvSpPr>
          <p:spPr>
            <a:xfrm>
              <a:off x="3752" y="738"/>
              <a:ext cx="1589" cy="323"/>
            </a:xfrm>
            <a:prstGeom prst="rect">
              <a:avLst/>
            </a:prstGeom>
            <a:solidFill>
              <a:srgbClr val="E1E5E9"/>
            </a:solidFill>
            <a:ln w="9525">
              <a:noFill/>
            </a:ln>
          </p:spPr>
          <p:txBody>
            <a:bodyPr/>
            <a:lstStyle/>
            <a:p>
              <a:endParaRPr lang="zh-CN" altLang="en-US"/>
            </a:p>
          </p:txBody>
        </p:sp>
        <p:sp>
          <p:nvSpPr>
            <p:cNvPr id="557130" name="矩形 557129"/>
            <p:cNvSpPr/>
            <p:nvPr/>
          </p:nvSpPr>
          <p:spPr>
            <a:xfrm>
              <a:off x="3784" y="742"/>
              <a:ext cx="1560" cy="173"/>
            </a:xfrm>
            <a:prstGeom prst="rect">
              <a:avLst/>
            </a:prstGeom>
            <a:noFill/>
            <a:ln w="9525">
              <a:noFill/>
            </a:ln>
          </p:spPr>
          <p:txBody>
            <a:bodyPr wrap="none" lIns="0" tIns="0" rIns="0" bIns="0">
              <a:spAutoFit/>
            </a:bodyPr>
            <a:lstStyle/>
            <a:p>
              <a:pPr marL="457200" lvl="0" indent="-45720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1.</a:t>
              </a:r>
              <a:r>
                <a:rPr lang="zh-CN" altLang="en-US" sz="1800" dirty="0">
                  <a:solidFill>
                    <a:srgbClr val="000000"/>
                  </a:solidFill>
                  <a:latin typeface="Arial" panose="020B0604020202020204" pitchFamily="34" charset="0"/>
                  <a:ea typeface="宋体" panose="02010600030101010101" pitchFamily="2" charset="-122"/>
                </a:rPr>
                <a:t>当短期总供给减少时</a:t>
              </a:r>
              <a:r>
                <a:rPr lang="en-US" altLang="zh-CN" sz="1800">
                  <a:solidFill>
                    <a:srgbClr val="000000"/>
                  </a:solidFill>
                  <a:latin typeface="Arial" panose="020B0604020202020204" pitchFamily="34" charset="0"/>
                  <a:ea typeface="宋体" panose="02010600030101010101" pitchFamily="2" charset="-122"/>
                </a:rPr>
                <a:t>…</a:t>
              </a:r>
            </a:p>
          </p:txBody>
        </p:sp>
        <p:sp>
          <p:nvSpPr>
            <p:cNvPr id="557131" name="矩形 557130"/>
            <p:cNvSpPr/>
            <p:nvPr/>
          </p:nvSpPr>
          <p:spPr>
            <a:xfrm>
              <a:off x="3784" y="89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57132" name="组合 557131"/>
          <p:cNvGrpSpPr/>
          <p:nvPr/>
        </p:nvGrpSpPr>
        <p:grpSpPr>
          <a:xfrm>
            <a:off x="3073400" y="2657475"/>
            <a:ext cx="3541713" cy="2698750"/>
            <a:chOff x="1936" y="1674"/>
            <a:chExt cx="2231" cy="1700"/>
          </a:xfrm>
        </p:grpSpPr>
        <p:sp>
          <p:nvSpPr>
            <p:cNvPr id="557133" name="直接连接符 557132"/>
            <p:cNvSpPr/>
            <p:nvPr/>
          </p:nvSpPr>
          <p:spPr>
            <a:xfrm flipH="1" flipV="1">
              <a:off x="1936" y="1674"/>
              <a:ext cx="1961" cy="1639"/>
            </a:xfrm>
            <a:prstGeom prst="line">
              <a:avLst/>
            </a:prstGeom>
            <a:ln w="52451" cap="flat" cmpd="sng">
              <a:solidFill>
                <a:srgbClr val="FF00FF"/>
              </a:solidFill>
              <a:prstDash val="solid"/>
              <a:headEnd type="none" w="med" len="med"/>
              <a:tailEnd type="none" w="med" len="med"/>
            </a:ln>
          </p:spPr>
        </p:sp>
        <p:sp>
          <p:nvSpPr>
            <p:cNvPr id="557134" name="矩形 557133"/>
            <p:cNvSpPr/>
            <p:nvPr/>
          </p:nvSpPr>
          <p:spPr>
            <a:xfrm>
              <a:off x="3956" y="3230"/>
              <a:ext cx="211"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AD</a:t>
              </a:r>
              <a:r>
                <a:rPr lang="en-US" altLang="zh-CN" sz="1500" baseline="-25000">
                  <a:solidFill>
                    <a:srgbClr val="000000"/>
                  </a:solidFill>
                  <a:latin typeface="Arial" panose="020B0604020202020204" pitchFamily="34" charset="0"/>
                  <a:ea typeface="宋体" panose="02010600030101010101" pitchFamily="2" charset="-122"/>
                </a:rPr>
                <a:t>2</a:t>
              </a:r>
            </a:p>
          </p:txBody>
        </p:sp>
      </p:grpSp>
      <p:grpSp>
        <p:nvGrpSpPr>
          <p:cNvPr id="557135" name="组合 557134"/>
          <p:cNvGrpSpPr/>
          <p:nvPr/>
        </p:nvGrpSpPr>
        <p:grpSpPr>
          <a:xfrm>
            <a:off x="1547813" y="3644900"/>
            <a:ext cx="3200400" cy="280988"/>
            <a:chOff x="956" y="2286"/>
            <a:chExt cx="2016" cy="177"/>
          </a:xfrm>
        </p:grpSpPr>
        <p:sp>
          <p:nvSpPr>
            <p:cNvPr id="557136" name="直接连接符 557135"/>
            <p:cNvSpPr/>
            <p:nvPr/>
          </p:nvSpPr>
          <p:spPr>
            <a:xfrm>
              <a:off x="1156" y="2388"/>
              <a:ext cx="1615" cy="1"/>
            </a:xfrm>
            <a:prstGeom prst="line">
              <a:avLst/>
            </a:prstGeom>
            <a:ln w="17526" cap="flat" cmpd="sng">
              <a:solidFill>
                <a:srgbClr val="FF99CC"/>
              </a:solidFill>
              <a:prstDash val="sysDot"/>
              <a:headEnd type="none" w="med" len="med"/>
              <a:tailEnd type="none" w="med" len="med"/>
            </a:ln>
          </p:spPr>
        </p:sp>
        <p:sp>
          <p:nvSpPr>
            <p:cNvPr id="557137" name="椭圆 557136"/>
            <p:cNvSpPr/>
            <p:nvPr/>
          </p:nvSpPr>
          <p:spPr>
            <a:xfrm>
              <a:off x="2749" y="2354"/>
              <a:ext cx="67" cy="69"/>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57138" name="矩形 557137"/>
            <p:cNvSpPr/>
            <p:nvPr/>
          </p:nvSpPr>
          <p:spPr>
            <a:xfrm>
              <a:off x="2885" y="2319"/>
              <a:ext cx="87" cy="144"/>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C</a:t>
              </a:r>
            </a:p>
          </p:txBody>
        </p:sp>
        <p:sp>
          <p:nvSpPr>
            <p:cNvPr id="557139" name="矩形 557138"/>
            <p:cNvSpPr/>
            <p:nvPr/>
          </p:nvSpPr>
          <p:spPr>
            <a:xfrm>
              <a:off x="956" y="2286"/>
              <a:ext cx="124" cy="144"/>
            </a:xfrm>
            <a:prstGeom prst="rect">
              <a:avLst/>
            </a:prstGeom>
            <a:noFill/>
            <a:ln w="9525">
              <a:noFill/>
            </a:ln>
          </p:spPr>
          <p:txBody>
            <a:bodyPr wrap="none" lIns="0" tIns="0" rIns="0" bIns="0">
              <a:spAutoFit/>
            </a:bodyPr>
            <a:lstStyle/>
            <a:p>
              <a:pPr lvl="0" eaLnBrk="0" hangingPunct="0">
                <a:buClr>
                  <a:srgbClr val="000000"/>
                </a:buClr>
              </a:pPr>
              <a:r>
                <a:rPr lang="en-US" altLang="zh-CN" sz="1500" i="1">
                  <a:solidFill>
                    <a:srgbClr val="000000"/>
                  </a:solidFill>
                  <a:latin typeface="Arial" panose="020B0604020202020204" pitchFamily="34" charset="0"/>
                  <a:ea typeface="宋体" panose="02010600030101010101" pitchFamily="2" charset="-122"/>
                </a:rPr>
                <a:t>P</a:t>
              </a:r>
              <a:r>
                <a:rPr lang="en-US" altLang="zh-CN" sz="1500" baseline="-25000">
                  <a:solidFill>
                    <a:srgbClr val="000000"/>
                  </a:solidFill>
                  <a:latin typeface="Arial" panose="020B0604020202020204" pitchFamily="34" charset="0"/>
                  <a:ea typeface="宋体" panose="02010600030101010101" pitchFamily="2" charset="-122"/>
                </a:rPr>
                <a:t>3</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31</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57076"/>
                                        </p:tgtEl>
                                        <p:attrNameLst>
                                          <p:attrName>style.visibility</p:attrName>
                                        </p:attrNameLst>
                                      </p:cBhvr>
                                      <p:to>
                                        <p:strVal val="visible"/>
                                      </p:to>
                                    </p:set>
                                    <p:animEffect transition="in" filter="wipe(right)">
                                      <p:cBhvr>
                                        <p:cTn id="7" dur="500"/>
                                        <p:tgtEl>
                                          <p:spTgt spid="5570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57127"/>
                                        </p:tgtEl>
                                        <p:attrNameLst>
                                          <p:attrName>style.visibility</p:attrName>
                                        </p:attrNameLst>
                                      </p:cBhvr>
                                      <p:to>
                                        <p:strVal val="visible"/>
                                      </p:to>
                                    </p:set>
                                    <p:animEffect transition="in" filter="strips(upRight)">
                                      <p:cBhvr>
                                        <p:cTn id="12" dur="500"/>
                                        <p:tgtEl>
                                          <p:spTgt spid="5571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57104"/>
                                        </p:tgtEl>
                                        <p:attrNameLst>
                                          <p:attrName>style.visibility</p:attrName>
                                        </p:attrNameLst>
                                      </p:cBhvr>
                                      <p:to>
                                        <p:strVal val="visible"/>
                                      </p:to>
                                    </p:set>
                                    <p:animEffect transition="in" filter="strips(upRight)">
                                      <p:cBhvr>
                                        <p:cTn id="17" dur="500"/>
                                        <p:tgtEl>
                                          <p:spTgt spid="55710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88" fill="hold" nodeType="clickEffect">
                                  <p:stCondLst>
                                    <p:cond delay="0"/>
                                  </p:stCondLst>
                                  <p:childTnLst>
                                    <p:set>
                                      <p:cBhvr>
                                        <p:cTn id="21" dur="1" fill="hold">
                                          <p:stCondLst>
                                            <p:cond delay="0"/>
                                          </p:stCondLst>
                                        </p:cTn>
                                        <p:tgtEl>
                                          <p:spTgt spid="557078"/>
                                        </p:tgtEl>
                                        <p:attrNameLst>
                                          <p:attrName>style.visibility</p:attrName>
                                        </p:attrNameLst>
                                      </p:cBhvr>
                                      <p:to>
                                        <p:strVal val="visible"/>
                                      </p:to>
                                    </p:set>
                                    <p:anim calcmode="lin" valueType="num">
                                      <p:cBhvr>
                                        <p:cTn id="22" dur="500" fill="hold"/>
                                        <p:tgtEl>
                                          <p:spTgt spid="557078"/>
                                        </p:tgtEl>
                                        <p:attrNameLst>
                                          <p:attrName>ppt_w</p:attrName>
                                        </p:attrNameLst>
                                      </p:cBhvr>
                                      <p:tavLst>
                                        <p:tav tm="0">
                                          <p:val>
                                            <p:strVal val="4/3*#ppt_w"/>
                                          </p:val>
                                        </p:tav>
                                        <p:tav tm="100000">
                                          <p:val>
                                            <p:strVal val="#ppt_w"/>
                                          </p:val>
                                        </p:tav>
                                      </p:tavLst>
                                    </p:anim>
                                    <p:anim calcmode="lin" valueType="num">
                                      <p:cBhvr>
                                        <p:cTn id="23" dur="500" fill="hold"/>
                                        <p:tgtEl>
                                          <p:spTgt spid="557078"/>
                                        </p:tgtEl>
                                        <p:attrNameLst>
                                          <p:attrName>ppt_h</p:attrName>
                                        </p:attrNameLst>
                                      </p:cBhvr>
                                      <p:tavLst>
                                        <p:tav tm="0">
                                          <p:val>
                                            <p:strVal val="4/3*#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557095"/>
                                        </p:tgtEl>
                                        <p:attrNameLst>
                                          <p:attrName>style.visibility</p:attrName>
                                        </p:attrNameLst>
                                      </p:cBhvr>
                                      <p:to>
                                        <p:strVal val="visible"/>
                                      </p:to>
                                    </p:set>
                                    <p:animEffect transition="in" filter="wipe(right)">
                                      <p:cBhvr>
                                        <p:cTn id="28" dur="500"/>
                                        <p:tgtEl>
                                          <p:spTgt spid="557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57077"/>
                                        </p:tgtEl>
                                        <p:attrNameLst>
                                          <p:attrName>style.visibility</p:attrName>
                                        </p:attrNameLst>
                                      </p:cBhvr>
                                      <p:to>
                                        <p:strVal val="visible"/>
                                      </p:to>
                                    </p:set>
                                    <p:animEffect transition="in" filter="wipe(left)">
                                      <p:cBhvr>
                                        <p:cTn id="33" dur="500"/>
                                        <p:tgtEl>
                                          <p:spTgt spid="55707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57120"/>
                                        </p:tgtEl>
                                        <p:attrNameLst>
                                          <p:attrName>style.visibility</p:attrName>
                                        </p:attrNameLst>
                                      </p:cBhvr>
                                      <p:to>
                                        <p:strVal val="visible"/>
                                      </p:to>
                                    </p:set>
                                    <p:animEffect transition="in" filter="wipe(left)">
                                      <p:cBhvr>
                                        <p:cTn id="38" dur="500"/>
                                        <p:tgtEl>
                                          <p:spTgt spid="55712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557132"/>
                                        </p:tgtEl>
                                        <p:attrNameLst>
                                          <p:attrName>style.visibility</p:attrName>
                                        </p:attrNameLst>
                                      </p:cBhvr>
                                      <p:to>
                                        <p:strVal val="visible"/>
                                      </p:to>
                                    </p:set>
                                    <p:animEffect transition="in" filter="strips(downRight)">
                                      <p:cBhvr>
                                        <p:cTn id="43" dur="500"/>
                                        <p:tgtEl>
                                          <p:spTgt spid="557132"/>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288" fill="hold" nodeType="clickEffect">
                                  <p:stCondLst>
                                    <p:cond delay="0"/>
                                  </p:stCondLst>
                                  <p:childTnLst>
                                    <p:set>
                                      <p:cBhvr>
                                        <p:cTn id="47" dur="1" fill="hold">
                                          <p:stCondLst>
                                            <p:cond delay="0"/>
                                          </p:stCondLst>
                                        </p:cTn>
                                        <p:tgtEl>
                                          <p:spTgt spid="557079"/>
                                        </p:tgtEl>
                                        <p:attrNameLst>
                                          <p:attrName>style.visibility</p:attrName>
                                        </p:attrNameLst>
                                      </p:cBhvr>
                                      <p:to>
                                        <p:strVal val="visible"/>
                                      </p:to>
                                    </p:set>
                                    <p:anim calcmode="lin" valueType="num">
                                      <p:cBhvr>
                                        <p:cTn id="48" dur="500" fill="hold"/>
                                        <p:tgtEl>
                                          <p:spTgt spid="557079"/>
                                        </p:tgtEl>
                                        <p:attrNameLst>
                                          <p:attrName>ppt_w</p:attrName>
                                        </p:attrNameLst>
                                      </p:cBhvr>
                                      <p:tavLst>
                                        <p:tav tm="0">
                                          <p:val>
                                            <p:strVal val="4/3*#ppt_w"/>
                                          </p:val>
                                        </p:tav>
                                        <p:tav tm="100000">
                                          <p:val>
                                            <p:strVal val="#ppt_w"/>
                                          </p:val>
                                        </p:tav>
                                      </p:tavLst>
                                    </p:anim>
                                    <p:anim calcmode="lin" valueType="num">
                                      <p:cBhvr>
                                        <p:cTn id="49" dur="500" fill="hold"/>
                                        <p:tgtEl>
                                          <p:spTgt spid="557079"/>
                                        </p:tgtEl>
                                        <p:attrNameLst>
                                          <p:attrName>ppt_h</p:attrName>
                                        </p:attrNameLst>
                                      </p:cBhvr>
                                      <p:tavLst>
                                        <p:tav tm="0">
                                          <p:val>
                                            <p:strVal val="4/3*#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557107"/>
                                        </p:tgtEl>
                                        <p:attrNameLst>
                                          <p:attrName>style.visibility</p:attrName>
                                        </p:attrNameLst>
                                      </p:cBhvr>
                                      <p:to>
                                        <p:strVal val="visible"/>
                                      </p:to>
                                    </p:set>
                                    <p:animEffect transition="in" filter="wipe(up)">
                                      <p:cBhvr>
                                        <p:cTn id="54" dur="500"/>
                                        <p:tgtEl>
                                          <p:spTgt spid="55710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557135"/>
                                        </p:tgtEl>
                                        <p:attrNameLst>
                                          <p:attrName>style.visibility</p:attrName>
                                        </p:attrNameLst>
                                      </p:cBhvr>
                                      <p:to>
                                        <p:strVal val="visible"/>
                                      </p:to>
                                    </p:set>
                                    <p:animEffect transition="in" filter="wipe(right)">
                                      <p:cBhvr>
                                        <p:cTn id="59" dur="500"/>
                                        <p:tgtEl>
                                          <p:spTgt spid="55713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9" fill="hold" nodeType="clickEffect">
                                  <p:stCondLst>
                                    <p:cond delay="0"/>
                                  </p:stCondLst>
                                  <p:childTnLst>
                                    <p:set>
                                      <p:cBhvr>
                                        <p:cTn id="63" dur="1" fill="hold">
                                          <p:stCondLst>
                                            <p:cond delay="0"/>
                                          </p:stCondLst>
                                        </p:cTn>
                                        <p:tgtEl>
                                          <p:spTgt spid="557115"/>
                                        </p:tgtEl>
                                        <p:attrNameLst>
                                          <p:attrName>style.visibility</p:attrName>
                                        </p:attrNameLst>
                                      </p:cBhvr>
                                      <p:to>
                                        <p:strVal val="visible"/>
                                      </p:to>
                                    </p:set>
                                    <p:animEffect transition="in" filter="strips(upLeft)">
                                      <p:cBhvr>
                                        <p:cTn id="64" dur="500"/>
                                        <p:tgtEl>
                                          <p:spTgt spid="55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标题 559105"/>
          <p:cNvSpPr>
            <a:spLocks noGrp="1" noRot="1"/>
          </p:cNvSpPr>
          <p:nvPr>
            <p:ph type="title"/>
          </p:nvPr>
        </p:nvSpPr>
        <p:spPr>
          <a:ln/>
        </p:spPr>
        <p:txBody>
          <a:bodyPr anchor="ctr"/>
          <a:lstStyle/>
          <a:p>
            <a:endParaRPr dirty="0"/>
          </a:p>
        </p:txBody>
      </p:sp>
      <p:sp>
        <p:nvSpPr>
          <p:cNvPr id="559107" name="文本占位符 559106"/>
          <p:cNvSpPr>
            <a:spLocks noGrp="1" noRot="1"/>
          </p:cNvSpPr>
          <p:nvPr>
            <p:ph type="body" idx="1"/>
          </p:nvPr>
        </p:nvSpPr>
        <p:spPr>
          <a:ln/>
        </p:spPr>
        <p:txBody>
          <a:bodyPr/>
          <a:lstStyle/>
          <a:p>
            <a:r>
              <a:rPr lang="zh-CN" altLang="en-US" b="1" dirty="0">
                <a:solidFill>
                  <a:srgbClr val="CC3300"/>
                </a:solidFill>
              </a:rPr>
              <a:t>结论：</a:t>
            </a:r>
            <a:r>
              <a:rPr lang="zh-CN" altLang="en-US" b="1" dirty="0"/>
              <a:t>那些能影响总需求的决策者不能同时抵消衰退（产量减少）与通货膨胀（物价上升）这两种不利影响。政策可以抵消产出的减少，却无法降低价格。</a:t>
            </a:r>
          </a:p>
          <a:p>
            <a:endParaRPr lang="zh-CN" altLang="en-US" b="1" dirty="0"/>
          </a:p>
          <a:p>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32</a:t>
            </a:fld>
            <a:endParaRPr lang="zh-CN" dirty="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标题 560129"/>
          <p:cNvSpPr>
            <a:spLocks noGrp="1" noRot="1"/>
          </p:cNvSpPr>
          <p:nvPr>
            <p:ph type="title"/>
          </p:nvPr>
        </p:nvSpPr>
        <p:spPr>
          <a:ln/>
        </p:spPr>
        <p:txBody>
          <a:bodyPr anchor="ctr"/>
          <a:lstStyle/>
          <a:p>
            <a:endParaRPr dirty="0"/>
          </a:p>
        </p:txBody>
      </p:sp>
      <p:sp>
        <p:nvSpPr>
          <p:cNvPr id="560131" name="文本占位符 560130"/>
          <p:cNvSpPr>
            <a:spLocks noGrp="1" noRot="1"/>
          </p:cNvSpPr>
          <p:nvPr>
            <p:ph type="body" idx="1"/>
          </p:nvPr>
        </p:nvSpPr>
        <p:spPr>
          <a:ln/>
        </p:spPr>
        <p:txBody>
          <a:bodyPr/>
          <a:lstStyle/>
          <a:p>
            <a:r>
              <a:rPr lang="zh-CN" altLang="en-US" sz="3600" b="1" dirty="0">
                <a:solidFill>
                  <a:srgbClr val="CC6600"/>
                </a:solidFill>
              </a:rPr>
              <a:t>问题</a:t>
            </a:r>
            <a:r>
              <a:rPr lang="zh-CN" altLang="en-US" sz="3600" b="1" dirty="0" smtClean="0">
                <a:solidFill>
                  <a:srgbClr val="CC6600"/>
                </a:solidFill>
              </a:rPr>
              <a:t>与应用</a:t>
            </a:r>
            <a:endParaRPr lang="zh-CN" altLang="en-US" sz="3600" b="1" dirty="0">
              <a:solidFill>
                <a:srgbClr val="CC6600"/>
              </a:solidFill>
            </a:endParaRPr>
          </a:p>
          <a:p>
            <a:r>
              <a:rPr lang="zh-CN" altLang="en-US" dirty="0"/>
              <a:t>  </a:t>
            </a:r>
            <a:r>
              <a:rPr lang="en-US" altLang="zh-CN" dirty="0" smtClean="0"/>
              <a:t>P275  </a:t>
            </a:r>
            <a:r>
              <a:rPr lang="en-US" altLang="zh-CN" dirty="0"/>
              <a:t>2</a:t>
            </a:r>
            <a:r>
              <a:rPr lang="zh-CN" altLang="en-US" dirty="0" smtClean="0"/>
              <a:t>、</a:t>
            </a:r>
            <a:r>
              <a:rPr lang="en-US" altLang="zh-CN" dirty="0"/>
              <a:t>8</a:t>
            </a:r>
            <a:r>
              <a:rPr lang="zh-CN" altLang="en-US" dirty="0" smtClean="0"/>
              <a:t>、</a:t>
            </a:r>
            <a:r>
              <a:rPr lang="en-US" altLang="zh-CN" dirty="0" smtClean="0"/>
              <a:t>10</a:t>
            </a:r>
            <a:endParaRPr lang="en-US" altLang="zh-CN"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33</a:t>
            </a:fld>
            <a:endParaRPr lang="zh-CN" dirty="0"/>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标题 561153"/>
          <p:cNvSpPr>
            <a:spLocks noGrp="1" noRot="1"/>
          </p:cNvSpPr>
          <p:nvPr>
            <p:ph type="title"/>
          </p:nvPr>
        </p:nvSpPr>
        <p:spPr>
          <a:ln/>
        </p:spPr>
        <p:txBody>
          <a:bodyPr anchor="ctr"/>
          <a:lstStyle/>
          <a:p>
            <a:endParaRPr dirty="0"/>
          </a:p>
        </p:txBody>
      </p:sp>
      <p:sp>
        <p:nvSpPr>
          <p:cNvPr id="561155" name="文本占位符 561154"/>
          <p:cNvSpPr>
            <a:spLocks noGrp="1" noRot="1"/>
          </p:cNvSpPr>
          <p:nvPr>
            <p:ph type="body" idx="1"/>
          </p:nvPr>
        </p:nvSpPr>
        <p:spPr>
          <a:ln/>
        </p:spPr>
        <p:txBody>
          <a:bodyPr/>
          <a:lstStyle/>
          <a:p>
            <a:pPr>
              <a:buNone/>
            </a:pPr>
            <a:r>
              <a:rPr lang="en-US" altLang="zh-CN" b="1" dirty="0">
                <a:solidFill>
                  <a:srgbClr val="FF9933"/>
                </a:solidFill>
                <a:latin typeface="宋体" panose="02010600030101010101" pitchFamily="2" charset="-122"/>
              </a:rPr>
              <a:t>               </a:t>
            </a:r>
            <a:r>
              <a:rPr lang="zh-CN" altLang="en-US" sz="3600" b="1" dirty="0">
                <a:solidFill>
                  <a:srgbClr val="FF3300"/>
                </a:solidFill>
                <a:latin typeface="宋体" panose="02010600030101010101" pitchFamily="2" charset="-122"/>
              </a:rPr>
              <a:t>第二节  </a:t>
            </a:r>
          </a:p>
          <a:p>
            <a:endParaRPr lang="zh-CN" altLang="en-US" sz="3600" b="1" dirty="0">
              <a:solidFill>
                <a:srgbClr val="FF3300"/>
              </a:solidFill>
              <a:latin typeface="宋体" panose="02010600030101010101" pitchFamily="2" charset="-122"/>
            </a:endParaRPr>
          </a:p>
          <a:p>
            <a:pPr>
              <a:buNone/>
            </a:pPr>
            <a:r>
              <a:rPr lang="zh-CN" altLang="en-US" sz="3600" b="1" dirty="0">
                <a:solidFill>
                  <a:srgbClr val="FF3300"/>
                </a:solidFill>
                <a:latin typeface="宋体" panose="02010600030101010101" pitchFamily="2" charset="-122"/>
              </a:rPr>
              <a:t>   货币和财政政策对总需求的影响</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34</a:t>
            </a:fld>
            <a:endParaRPr lang="zh-CN" dirty="0"/>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标题 562177"/>
          <p:cNvSpPr>
            <a:spLocks noGrp="1" noRot="1"/>
          </p:cNvSpPr>
          <p:nvPr>
            <p:ph type="title"/>
          </p:nvPr>
        </p:nvSpPr>
        <p:spPr>
          <a:ln/>
        </p:spPr>
        <p:txBody>
          <a:bodyPr anchor="ctr"/>
          <a:lstStyle/>
          <a:p>
            <a:endParaRPr dirty="0"/>
          </a:p>
        </p:txBody>
      </p:sp>
      <p:sp>
        <p:nvSpPr>
          <p:cNvPr id="562179" name="文本占位符 562178"/>
          <p:cNvSpPr>
            <a:spLocks noGrp="1" noRot="1"/>
          </p:cNvSpPr>
          <p:nvPr>
            <p:ph type="body" idx="1"/>
          </p:nvPr>
        </p:nvSpPr>
        <p:spPr>
          <a:xfrm>
            <a:off x="457200" y="1196975"/>
            <a:ext cx="8229600" cy="5256213"/>
          </a:xfrm>
          <a:ln/>
        </p:spPr>
        <p:txBody>
          <a:bodyPr/>
          <a:lstStyle/>
          <a:p>
            <a:r>
              <a:rPr lang="zh-CN" altLang="en-US" b="1" dirty="0">
                <a:solidFill>
                  <a:srgbClr val="CC3300"/>
                </a:solidFill>
              </a:rPr>
              <a:t>财政政策：</a:t>
            </a:r>
            <a:r>
              <a:rPr lang="zh-CN" altLang="en-US" b="1" dirty="0">
                <a:solidFill>
                  <a:srgbClr val="000000"/>
                </a:solidFill>
                <a:latin typeface="楷体" panose="02010609060101010101" pitchFamily="49" charset="-122"/>
                <a:ea typeface="楷体" panose="02010609060101010101" pitchFamily="49" charset="-122"/>
              </a:rPr>
              <a:t>指税收和政府支出的使用。它包括：社会总产品、国民收入分配政策、预算收支政策、税收政策、财政投资政策、财政补贴政策、国债政策等； </a:t>
            </a:r>
          </a:p>
          <a:p>
            <a:r>
              <a:rPr lang="zh-CN" altLang="en-US" b="1" dirty="0">
                <a:solidFill>
                  <a:srgbClr val="CC3300"/>
                </a:solidFill>
              </a:rPr>
              <a:t>货币政策：</a:t>
            </a:r>
            <a:r>
              <a:rPr lang="zh-CN" altLang="en-US" b="1" dirty="0">
                <a:solidFill>
                  <a:srgbClr val="000000"/>
                </a:solidFill>
                <a:ea typeface="楷体" panose="02010609060101010101" pitchFamily="49" charset="-122"/>
              </a:rPr>
              <a:t>通过政府对国家的货币、信贷及银行体制的管理来实施。它包括：控制货币发行、控制和调节对政府的贷款、公开市场业务、存款准备金率、再贴现率、选择性信用管制、直接信用管制等七种手段。</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标题 563201"/>
          <p:cNvSpPr>
            <a:spLocks noGrp="1" noRot="1"/>
          </p:cNvSpPr>
          <p:nvPr>
            <p:ph type="title"/>
          </p:nvPr>
        </p:nvSpPr>
        <p:spPr>
          <a:xfrm>
            <a:off x="395288" y="620713"/>
            <a:ext cx="8229600" cy="1143000"/>
          </a:xfrm>
          <a:ln/>
        </p:spPr>
        <p:txBody>
          <a:bodyPr anchor="ctr"/>
          <a:lstStyle/>
          <a:p>
            <a:r>
              <a:rPr lang="zh-CN" altLang="en-US" sz="4000" b="1" dirty="0">
                <a:solidFill>
                  <a:srgbClr val="CC6600"/>
                </a:solidFill>
              </a:rPr>
              <a:t>一、货币政策如何影响总需求</a:t>
            </a:r>
            <a:br>
              <a:rPr lang="zh-CN" altLang="en-US" sz="4000" b="1" dirty="0">
                <a:solidFill>
                  <a:srgbClr val="CC6600"/>
                </a:solidFill>
              </a:rPr>
            </a:br>
            <a:endParaRPr lang="zh-CN" altLang="en-US" sz="4000" b="1" dirty="0">
              <a:solidFill>
                <a:srgbClr val="CC6600"/>
              </a:solidFill>
            </a:endParaRPr>
          </a:p>
        </p:txBody>
      </p:sp>
      <p:sp>
        <p:nvSpPr>
          <p:cNvPr id="563203" name="文本占位符 563202"/>
          <p:cNvSpPr>
            <a:spLocks noGrp="1" noRot="1"/>
          </p:cNvSpPr>
          <p:nvPr>
            <p:ph type="body" idx="1"/>
          </p:nvPr>
        </p:nvSpPr>
        <p:spPr>
          <a:xfrm>
            <a:off x="301625" y="1700213"/>
            <a:ext cx="8540750" cy="4398962"/>
          </a:xfrm>
          <a:ln/>
        </p:spPr>
        <p:txBody>
          <a:bodyPr/>
          <a:lstStyle/>
          <a:p>
            <a:pPr>
              <a:lnSpc>
                <a:spcPct val="90000"/>
              </a:lnSpc>
            </a:pPr>
            <a:r>
              <a:rPr lang="zh-CN" altLang="en-US" b="1" dirty="0">
                <a:solidFill>
                  <a:srgbClr val="000000"/>
                </a:solidFill>
                <a:ea typeface="楷体" panose="02010609060101010101" pitchFamily="49" charset="-122"/>
              </a:rPr>
              <a:t>总需求曲线向右下方倾斜的原因在于物价变动，实际货币供给和利率反方向变动，然后形成：</a:t>
            </a:r>
          </a:p>
          <a:p>
            <a:pPr>
              <a:lnSpc>
                <a:spcPct val="90000"/>
              </a:lnSpc>
            </a:pPr>
            <a:r>
              <a:rPr lang="zh-CN" altLang="en-US" b="1" dirty="0">
                <a:solidFill>
                  <a:srgbClr val="FF3300"/>
                </a:solidFill>
                <a:ea typeface="楷体" panose="02010609060101010101" pitchFamily="49" charset="-122"/>
              </a:rPr>
              <a:t>财富效应：</a:t>
            </a:r>
            <a:r>
              <a:rPr lang="zh-CN" altLang="en-US" b="1" dirty="0">
                <a:solidFill>
                  <a:srgbClr val="000000"/>
                </a:solidFill>
                <a:ea typeface="楷体" panose="02010609060101010101" pitchFamily="49" charset="-122"/>
              </a:rPr>
              <a:t>通过物价变动影响家庭实际财富，刺激消费支出；</a:t>
            </a:r>
          </a:p>
          <a:p>
            <a:pPr>
              <a:lnSpc>
                <a:spcPct val="90000"/>
              </a:lnSpc>
            </a:pPr>
            <a:r>
              <a:rPr lang="zh-CN" altLang="en-US" b="1" dirty="0">
                <a:solidFill>
                  <a:srgbClr val="FF3300"/>
                </a:solidFill>
                <a:ea typeface="楷体" panose="02010609060101010101" pitchFamily="49" charset="-122"/>
              </a:rPr>
              <a:t>利率效应：</a:t>
            </a:r>
            <a:r>
              <a:rPr lang="zh-CN" altLang="en-US" b="1" dirty="0">
                <a:solidFill>
                  <a:srgbClr val="000000"/>
                </a:solidFill>
                <a:ea typeface="楷体" panose="02010609060101010101" pitchFamily="49" charset="-122"/>
              </a:rPr>
              <a:t>较低的物价水平降低了利率，较低的利率刺激了投资支出；</a:t>
            </a:r>
          </a:p>
          <a:p>
            <a:pPr>
              <a:lnSpc>
                <a:spcPct val="90000"/>
              </a:lnSpc>
            </a:pPr>
            <a:r>
              <a:rPr lang="zh-CN" altLang="en-US" b="1" dirty="0">
                <a:solidFill>
                  <a:srgbClr val="FF3300"/>
                </a:solidFill>
                <a:ea typeface="楷体" panose="02010609060101010101" pitchFamily="49" charset="-122"/>
              </a:rPr>
              <a:t>汇率效应：</a:t>
            </a:r>
            <a:r>
              <a:rPr lang="zh-CN" altLang="en-US" b="1" dirty="0">
                <a:solidFill>
                  <a:srgbClr val="000000"/>
                </a:solidFill>
                <a:ea typeface="楷体" panose="02010609060101010101" pitchFamily="49" charset="-122"/>
              </a:rPr>
              <a:t>较低的物价降低了利率，致使资本外流，本币对外币贬值，刺激净出口。</a:t>
            </a:r>
          </a:p>
          <a:p>
            <a:pPr>
              <a:lnSpc>
                <a:spcPct val="90000"/>
              </a:lnSpc>
            </a:pPr>
            <a:endParaRPr lang="zh-CN" altLang="en-US" dirty="0">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36</a:t>
            </a:fld>
            <a:endParaRPr lang="zh-CN" dirty="0"/>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文本框 564225"/>
          <p:cNvSpPr txBox="1"/>
          <p:nvPr/>
        </p:nvSpPr>
        <p:spPr>
          <a:xfrm>
            <a:off x="1042988" y="1125538"/>
            <a:ext cx="7200900" cy="2544762"/>
          </a:xfrm>
          <a:prstGeom prst="rect">
            <a:avLst/>
          </a:prstGeom>
          <a:noFill/>
          <a:ln w="9525">
            <a:noFill/>
          </a:ln>
        </p:spPr>
        <p:txBody>
          <a:bodyPr>
            <a:spAutoFit/>
          </a:bodyPr>
          <a:lstStyle/>
          <a:p>
            <a:pPr lvl="0">
              <a:lnSpc>
                <a:spcPct val="115000"/>
              </a:lnSpc>
              <a:spcBef>
                <a:spcPct val="20000"/>
              </a:spcBef>
              <a:buClr>
                <a:srgbClr val="000000"/>
              </a:buClr>
            </a:pPr>
            <a:r>
              <a:rPr lang="en-US" altLang="zh-CN" sz="2800"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楷体" panose="02010609060101010101" pitchFamily="49" charset="-122"/>
              </a:rPr>
              <a:t>对美国来说，货币占全部财富比重较小，财富效用有限；进出口的比重也较小，外汇效应也比较有限。所以美国总需求曲线向右下方倾斜的主要原因在于利率效应。这就提出了利率决定的</a:t>
            </a:r>
            <a:r>
              <a:rPr lang="zh-CN" altLang="en-US" sz="2800" b="1" dirty="0">
                <a:solidFill>
                  <a:srgbClr val="FF3300"/>
                </a:solidFill>
                <a:latin typeface="Times New Roman" panose="02020603050405020304" pitchFamily="18" charset="0"/>
                <a:ea typeface="楷体" panose="02010609060101010101" pitchFamily="49" charset="-122"/>
              </a:rPr>
              <a:t>流动性偏好理论</a:t>
            </a:r>
            <a:r>
              <a:rPr lang="zh-CN" altLang="en-US" sz="2800" b="1" dirty="0">
                <a:latin typeface="Times New Roman" panose="02020603050405020304" pitchFamily="18" charset="0"/>
                <a:ea typeface="楷体" panose="02010609060101010101" pitchFamily="49" charset="-122"/>
              </a:rPr>
              <a:t>。</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37</a:t>
            </a:fld>
            <a:endParaRPr lang="zh-CN" dirty="0"/>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标题 566273"/>
          <p:cNvSpPr>
            <a:spLocks noGrp="1" noRot="1"/>
          </p:cNvSpPr>
          <p:nvPr>
            <p:ph type="title"/>
          </p:nvPr>
        </p:nvSpPr>
        <p:spPr>
          <a:ln/>
        </p:spPr>
        <p:txBody>
          <a:bodyPr anchor="ctr"/>
          <a:lstStyle/>
          <a:p>
            <a:endParaRPr dirty="0"/>
          </a:p>
        </p:txBody>
      </p:sp>
      <p:sp>
        <p:nvSpPr>
          <p:cNvPr id="566275" name="文本占位符 566274"/>
          <p:cNvSpPr>
            <a:spLocks noGrp="1" noRot="1"/>
          </p:cNvSpPr>
          <p:nvPr>
            <p:ph type="body" idx="1"/>
          </p:nvPr>
        </p:nvSpPr>
        <p:spPr>
          <a:xfrm>
            <a:off x="457200" y="908050"/>
            <a:ext cx="8229600" cy="5689600"/>
          </a:xfrm>
          <a:ln/>
        </p:spPr>
        <p:txBody>
          <a:bodyPr/>
          <a:lstStyle/>
          <a:p>
            <a:pPr>
              <a:lnSpc>
                <a:spcPct val="90000"/>
              </a:lnSpc>
            </a:pPr>
            <a:r>
              <a:rPr lang="zh-CN" altLang="en-US" b="1" dirty="0">
                <a:solidFill>
                  <a:srgbClr val="CC6600"/>
                </a:solidFill>
              </a:rPr>
              <a:t>（一）流动性偏好理论</a:t>
            </a:r>
          </a:p>
          <a:p>
            <a:pPr>
              <a:lnSpc>
                <a:spcPct val="90000"/>
              </a:lnSpc>
            </a:pPr>
            <a:r>
              <a:rPr lang="zh-CN" altLang="en-US" sz="2800" b="1" dirty="0">
                <a:solidFill>
                  <a:srgbClr val="000000"/>
                </a:solidFill>
                <a:latin typeface="楷体" panose="02010609060101010101" pitchFamily="49" charset="-122"/>
                <a:ea typeface="楷体" panose="02010609060101010101" pitchFamily="49" charset="-122"/>
              </a:rPr>
              <a:t>凯恩斯在</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就业、利息与货币通论</a:t>
            </a:r>
            <a:r>
              <a:rPr lang="en-US" altLang="zh-CN" sz="2800" b="1" dirty="0">
                <a:solidFill>
                  <a:srgbClr val="000000"/>
                </a:solidFill>
                <a:latin typeface="楷体" panose="02010609060101010101" pitchFamily="49" charset="-122"/>
                <a:ea typeface="楷体" panose="02010609060101010101" pitchFamily="49" charset="-122"/>
              </a:rPr>
              <a:t>》</a:t>
            </a:r>
            <a:r>
              <a:rPr lang="zh-CN" altLang="en-US" sz="2800" b="1" dirty="0">
                <a:solidFill>
                  <a:srgbClr val="000000"/>
                </a:solidFill>
                <a:latin typeface="楷体" panose="02010609060101010101" pitchFamily="49" charset="-122"/>
                <a:ea typeface="楷体" panose="02010609060101010101" pitchFamily="49" charset="-122"/>
              </a:rPr>
              <a:t>一书中认为：</a:t>
            </a:r>
            <a:r>
              <a:rPr lang="zh-CN" altLang="en-US" sz="2800" b="1" dirty="0">
                <a:solidFill>
                  <a:srgbClr val="FF00FF"/>
                </a:solidFill>
                <a:latin typeface="楷体" panose="02010609060101010101" pitchFamily="49" charset="-122"/>
                <a:ea typeface="楷体" panose="02010609060101010101" pitchFamily="49" charset="-122"/>
              </a:rPr>
              <a:t>利率的调整使货币供给与货币需求平衡。</a:t>
            </a:r>
          </a:p>
          <a:p>
            <a:pPr>
              <a:lnSpc>
                <a:spcPct val="90000"/>
              </a:lnSpc>
            </a:pPr>
            <a:r>
              <a:rPr lang="zh-CN" altLang="en-US" sz="2800" b="1" dirty="0">
                <a:latin typeface="楷体" panose="02010609060101010101" pitchFamily="49" charset="-122"/>
                <a:ea typeface="楷体" panose="02010609060101010101" pitchFamily="49" charset="-122"/>
              </a:rPr>
              <a:t>假设前提：</a:t>
            </a:r>
            <a:r>
              <a:rPr lang="zh-CN" altLang="en-US" sz="2800" b="1" dirty="0">
                <a:solidFill>
                  <a:srgbClr val="000000"/>
                </a:solidFill>
                <a:latin typeface="楷体" panose="02010609060101010101" pitchFamily="49" charset="-122"/>
                <a:ea typeface="楷体" panose="02010609060101010101" pitchFamily="49" charset="-122"/>
              </a:rPr>
              <a:t>预期通货膨胀率不变。因此名义利率上升时，预期赚到的实际利率也上升。</a:t>
            </a:r>
          </a:p>
          <a:p>
            <a:pPr>
              <a:lnSpc>
                <a:spcPct val="90000"/>
              </a:lnSpc>
            </a:pPr>
            <a:r>
              <a:rPr lang="en-US" altLang="zh-CN" sz="2800" b="1" dirty="0">
                <a:solidFill>
                  <a:srgbClr val="FF9900"/>
                </a:solidFill>
                <a:latin typeface="楷体" panose="02010609060101010101" pitchFamily="49" charset="-122"/>
                <a:ea typeface="楷体" panose="02010609060101010101" pitchFamily="49" charset="-122"/>
              </a:rPr>
              <a:t>1</a:t>
            </a:r>
            <a:r>
              <a:rPr lang="zh-CN" altLang="en-US" sz="2800" b="1" dirty="0">
                <a:solidFill>
                  <a:srgbClr val="FF9900"/>
                </a:solidFill>
                <a:latin typeface="楷体" panose="02010609060101010101" pitchFamily="49" charset="-122"/>
                <a:ea typeface="楷体" panose="02010609060101010101" pitchFamily="49" charset="-122"/>
              </a:rPr>
              <a:t>、货币供给：</a:t>
            </a:r>
            <a:r>
              <a:rPr lang="zh-CN" altLang="en-US" sz="2800" b="1" dirty="0">
                <a:solidFill>
                  <a:srgbClr val="000000"/>
                </a:solidFill>
                <a:latin typeface="楷体" panose="02010609060101010101" pitchFamily="49" charset="-122"/>
                <a:ea typeface="楷体" panose="02010609060101010101" pitchFamily="49" charset="-122"/>
              </a:rPr>
              <a:t>美联储通过公开市场买卖国债，变动准备金率和再贴现率影响货币供给，由于货币供给量由美联储的政策所固定，所以它不取决于其他经济变量，也不受利率影响，所以货币供给曲线是条垂线。</a:t>
            </a:r>
          </a:p>
          <a:p>
            <a:pPr>
              <a:lnSpc>
                <a:spcPct val="90000"/>
              </a:lnSpc>
            </a:pPr>
            <a:r>
              <a:rPr lang="en-US" altLang="zh-CN" sz="2800" b="1" dirty="0">
                <a:solidFill>
                  <a:srgbClr val="FF9900"/>
                </a:solidFill>
                <a:latin typeface="楷体" panose="02010609060101010101" pitchFamily="49" charset="-122"/>
                <a:ea typeface="楷体" panose="02010609060101010101" pitchFamily="49" charset="-122"/>
              </a:rPr>
              <a:t>2</a:t>
            </a:r>
            <a:r>
              <a:rPr lang="zh-CN" altLang="en-US" sz="2800" b="1" dirty="0">
                <a:solidFill>
                  <a:srgbClr val="FF9900"/>
                </a:solidFill>
                <a:latin typeface="楷体" panose="02010609060101010101" pitchFamily="49" charset="-122"/>
                <a:ea typeface="楷体" panose="02010609060101010101" pitchFamily="49" charset="-122"/>
              </a:rPr>
              <a:t>、货币需求：</a:t>
            </a:r>
            <a:r>
              <a:rPr lang="zh-CN" altLang="en-US" sz="2800" b="1" dirty="0">
                <a:solidFill>
                  <a:srgbClr val="000000"/>
                </a:solidFill>
                <a:latin typeface="楷体" panose="02010609060101010101" pitchFamily="49" charset="-122"/>
                <a:ea typeface="楷体" panose="02010609060101010101" pitchFamily="49" charset="-122"/>
              </a:rPr>
              <a:t>利率是持有货币的成本。利率提高增加持有货币的成本，因此，货币需求量减少；反之亦然。货币需求曲线向右下方倾斜。</a:t>
            </a:r>
          </a:p>
          <a:p>
            <a:pPr>
              <a:lnSpc>
                <a:spcPct val="90000"/>
              </a:lnSpc>
            </a:pPr>
            <a:endParaRPr lang="zh-CN" altLang="en-US" sz="2800" dirty="0">
              <a:solidFill>
                <a:srgbClr val="000000"/>
              </a:solidFill>
              <a:latin typeface="楷体" panose="02010609060101010101" pitchFamily="49" charset="-122"/>
              <a:ea typeface="楷体" panose="02010609060101010101" pitchFamily="49" charset="-122"/>
            </a:endParaRPr>
          </a:p>
          <a:p>
            <a:pPr>
              <a:lnSpc>
                <a:spcPct val="90000"/>
              </a:lnSpc>
            </a:pPr>
            <a:endParaRPr lang="zh-CN" altLang="en-US" sz="2800" dirty="0">
              <a:solidFill>
                <a:srgbClr val="000000"/>
              </a:solidFill>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38</a:t>
            </a:fld>
            <a:endParaRPr lang="zh-CN" dirty="0"/>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标题 567297"/>
          <p:cNvSpPr>
            <a:spLocks noGrp="1" noRot="1"/>
          </p:cNvSpPr>
          <p:nvPr>
            <p:ph type="title"/>
          </p:nvPr>
        </p:nvSpPr>
        <p:spPr>
          <a:ln/>
        </p:spPr>
        <p:txBody>
          <a:bodyPr anchor="ctr"/>
          <a:lstStyle/>
          <a:p>
            <a:endParaRPr dirty="0"/>
          </a:p>
        </p:txBody>
      </p:sp>
      <p:sp>
        <p:nvSpPr>
          <p:cNvPr id="567299" name="文本占位符 567298"/>
          <p:cNvSpPr>
            <a:spLocks noGrp="1" noRot="1"/>
          </p:cNvSpPr>
          <p:nvPr>
            <p:ph type="body" idx="1"/>
          </p:nvPr>
        </p:nvSpPr>
        <p:spPr>
          <a:ln/>
        </p:spPr>
        <p:txBody>
          <a:bodyPr/>
          <a:lstStyle/>
          <a:p>
            <a:endParaRPr dirty="0"/>
          </a:p>
        </p:txBody>
      </p:sp>
      <p:sp>
        <p:nvSpPr>
          <p:cNvPr id="567300" name="矩形 567299"/>
          <p:cNvSpPr/>
          <p:nvPr/>
        </p:nvSpPr>
        <p:spPr>
          <a:xfrm>
            <a:off x="0" y="0"/>
            <a:ext cx="9396413" cy="7029450"/>
          </a:xfrm>
          <a:prstGeom prst="rect">
            <a:avLst/>
          </a:prstGeom>
          <a:solidFill>
            <a:schemeClr val="accent1"/>
          </a:solidFill>
          <a:ln w="9525" cap="flat" cmpd="sng">
            <a:solidFill>
              <a:srgbClr val="800000"/>
            </a:solidFill>
            <a:prstDash val="solid"/>
            <a:miter/>
            <a:headEnd type="none" w="med" len="med"/>
            <a:tailEnd type="none" w="med" len="med"/>
          </a:ln>
        </p:spPr>
        <p:txBody>
          <a:bodyPr/>
          <a:lstStyle/>
          <a:p>
            <a:endParaRPr lang="zh-CN" altLang="en-US"/>
          </a:p>
        </p:txBody>
      </p:sp>
      <p:sp>
        <p:nvSpPr>
          <p:cNvPr id="567301" name="矩形 567300"/>
          <p:cNvSpPr/>
          <p:nvPr/>
        </p:nvSpPr>
        <p:spPr>
          <a:xfrm>
            <a:off x="685800" y="476250"/>
            <a:ext cx="7772400" cy="865188"/>
          </a:xfrm>
          <a:prstGeom prst="rect">
            <a:avLst/>
          </a:prstGeom>
          <a:noFill/>
          <a:ln w="9525">
            <a:noFill/>
          </a:ln>
        </p:spPr>
        <p:txBody>
          <a:bodyPr lIns="92075" tIns="46038" rIns="92075" bIns="46038"/>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stStyle>
          <a:p>
            <a:pPr lvl="0" algn="ctr">
              <a:lnSpc>
                <a:spcPct val="140000"/>
              </a:lnSpc>
              <a:buNone/>
            </a:pPr>
            <a:r>
              <a:rPr lang="zh-CN" altLang="en-US" sz="4000" dirty="0">
                <a:solidFill>
                  <a:srgbClr val="993300"/>
                </a:solidFill>
              </a:rPr>
              <a:t>货币市场的均衡</a:t>
            </a:r>
            <a:endParaRPr lang="zh-CN" altLang="en-US" dirty="0">
              <a:solidFill>
                <a:srgbClr val="993300"/>
              </a:solidFill>
            </a:endParaRPr>
          </a:p>
        </p:txBody>
      </p:sp>
      <p:sp>
        <p:nvSpPr>
          <p:cNvPr id="567302" name="直接连接符 567301"/>
          <p:cNvSpPr/>
          <p:nvPr/>
        </p:nvSpPr>
        <p:spPr>
          <a:xfrm>
            <a:off x="2268538" y="2276475"/>
            <a:ext cx="0" cy="3529013"/>
          </a:xfrm>
          <a:prstGeom prst="line">
            <a:avLst/>
          </a:prstGeom>
          <a:ln w="31750" cap="flat" cmpd="sng">
            <a:solidFill>
              <a:srgbClr val="993300"/>
            </a:solidFill>
            <a:prstDash val="solid"/>
            <a:headEnd type="none" w="med" len="med"/>
            <a:tailEnd type="none" w="med" len="med"/>
          </a:ln>
        </p:spPr>
      </p:sp>
      <p:sp>
        <p:nvSpPr>
          <p:cNvPr id="567303" name="直接连接符 567302"/>
          <p:cNvSpPr/>
          <p:nvPr/>
        </p:nvSpPr>
        <p:spPr>
          <a:xfrm>
            <a:off x="2268538" y="5805488"/>
            <a:ext cx="5327650" cy="0"/>
          </a:xfrm>
          <a:prstGeom prst="line">
            <a:avLst/>
          </a:prstGeom>
          <a:ln w="31750" cap="flat" cmpd="sng">
            <a:solidFill>
              <a:srgbClr val="993300"/>
            </a:solidFill>
            <a:prstDash val="solid"/>
            <a:headEnd type="none" w="med" len="med"/>
            <a:tailEnd type="none" w="med" len="med"/>
          </a:ln>
        </p:spPr>
      </p:sp>
      <p:sp>
        <p:nvSpPr>
          <p:cNvPr id="567304" name="直接连接符 567303"/>
          <p:cNvSpPr/>
          <p:nvPr/>
        </p:nvSpPr>
        <p:spPr>
          <a:xfrm>
            <a:off x="2555875" y="3357563"/>
            <a:ext cx="4679950" cy="1943100"/>
          </a:xfrm>
          <a:prstGeom prst="line">
            <a:avLst/>
          </a:prstGeom>
          <a:ln w="34925" cap="flat" cmpd="sng">
            <a:solidFill>
              <a:srgbClr val="0000FF"/>
            </a:solidFill>
            <a:prstDash val="solid"/>
            <a:headEnd type="none" w="med" len="med"/>
            <a:tailEnd type="none" w="med" len="med"/>
          </a:ln>
        </p:spPr>
      </p:sp>
      <p:sp>
        <p:nvSpPr>
          <p:cNvPr id="567305" name="直接连接符 567304"/>
          <p:cNvSpPr/>
          <p:nvPr/>
        </p:nvSpPr>
        <p:spPr>
          <a:xfrm flipH="1">
            <a:off x="2268538" y="4149725"/>
            <a:ext cx="2232025" cy="0"/>
          </a:xfrm>
          <a:prstGeom prst="line">
            <a:avLst/>
          </a:prstGeom>
          <a:ln w="22225" cap="flat" cmpd="sng">
            <a:solidFill>
              <a:srgbClr val="FF0000"/>
            </a:solidFill>
            <a:prstDash val="sysDot"/>
            <a:headEnd type="none" w="med" len="med"/>
            <a:tailEnd type="none" w="med" len="med"/>
          </a:ln>
        </p:spPr>
      </p:sp>
      <p:sp>
        <p:nvSpPr>
          <p:cNvPr id="567306" name="直接连接符 567305"/>
          <p:cNvSpPr/>
          <p:nvPr/>
        </p:nvSpPr>
        <p:spPr>
          <a:xfrm>
            <a:off x="4500563" y="2349500"/>
            <a:ext cx="0" cy="3455988"/>
          </a:xfrm>
          <a:prstGeom prst="line">
            <a:avLst/>
          </a:prstGeom>
          <a:ln w="34925" cap="flat" cmpd="sng">
            <a:solidFill>
              <a:srgbClr val="FF0000"/>
            </a:solidFill>
            <a:prstDash val="solid"/>
            <a:headEnd type="none" w="med" len="med"/>
            <a:tailEnd type="none" w="med" len="med"/>
          </a:ln>
        </p:spPr>
      </p:sp>
      <p:sp>
        <p:nvSpPr>
          <p:cNvPr id="567307" name="文本框 567306"/>
          <p:cNvSpPr txBox="1"/>
          <p:nvPr/>
        </p:nvSpPr>
        <p:spPr>
          <a:xfrm>
            <a:off x="7164388" y="5229225"/>
            <a:ext cx="1439862" cy="396875"/>
          </a:xfrm>
          <a:prstGeom prst="rect">
            <a:avLst/>
          </a:prstGeom>
          <a:noFill/>
          <a:ln w="9525">
            <a:noFill/>
          </a:ln>
        </p:spPr>
        <p:txBody>
          <a:bodyPr>
            <a:spAutoFit/>
          </a:bodyPr>
          <a:lstStyle/>
          <a:p>
            <a:pPr lvl="0">
              <a:spcBef>
                <a:spcPct val="50000"/>
              </a:spcBef>
            </a:pPr>
            <a:r>
              <a:rPr lang="zh-CN" altLang="en-US" sz="2000" b="1" dirty="0">
                <a:solidFill>
                  <a:srgbClr val="CC3300"/>
                </a:solidFill>
                <a:latin typeface="Arial" panose="020B0604020202020204" pitchFamily="34" charset="0"/>
                <a:ea typeface="宋体" panose="02010600030101010101" pitchFamily="2" charset="-122"/>
              </a:rPr>
              <a:t>货币需求</a:t>
            </a:r>
          </a:p>
        </p:txBody>
      </p:sp>
      <p:sp>
        <p:nvSpPr>
          <p:cNvPr id="567308" name="文本框 567307"/>
          <p:cNvSpPr txBox="1"/>
          <p:nvPr/>
        </p:nvSpPr>
        <p:spPr>
          <a:xfrm>
            <a:off x="1476375" y="2205038"/>
            <a:ext cx="719138" cy="396875"/>
          </a:xfrm>
          <a:prstGeom prst="rect">
            <a:avLst/>
          </a:prstGeom>
          <a:noFill/>
          <a:ln w="9525">
            <a:noFill/>
          </a:ln>
        </p:spPr>
        <p:txBody>
          <a:bodyPr>
            <a:spAutoFit/>
          </a:bodyPr>
          <a:lstStyle/>
          <a:p>
            <a:pPr lvl="0">
              <a:spcBef>
                <a:spcPct val="50000"/>
              </a:spcBef>
            </a:pPr>
            <a:r>
              <a:rPr lang="zh-CN" altLang="en-US" sz="2000" b="1" dirty="0">
                <a:solidFill>
                  <a:srgbClr val="CC3300"/>
                </a:solidFill>
                <a:latin typeface="Arial" panose="020B0604020202020204" pitchFamily="34" charset="0"/>
                <a:ea typeface="宋体" panose="02010600030101010101" pitchFamily="2" charset="-122"/>
              </a:rPr>
              <a:t>利率</a:t>
            </a:r>
          </a:p>
        </p:txBody>
      </p:sp>
      <p:sp>
        <p:nvSpPr>
          <p:cNvPr id="567309" name="文本框 567308"/>
          <p:cNvSpPr txBox="1"/>
          <p:nvPr/>
        </p:nvSpPr>
        <p:spPr>
          <a:xfrm>
            <a:off x="1619250" y="3213100"/>
            <a:ext cx="574675" cy="457200"/>
          </a:xfrm>
          <a:prstGeom prst="rect">
            <a:avLst/>
          </a:prstGeom>
          <a:noFill/>
          <a:ln w="9525">
            <a:noFill/>
          </a:ln>
        </p:spPr>
        <p:txBody>
          <a:bodyPr>
            <a:spAutoFit/>
          </a:bodyPr>
          <a:lstStyle/>
          <a:p>
            <a:pPr lvl="0" algn="r">
              <a:spcBef>
                <a:spcPct val="50000"/>
              </a:spcBef>
            </a:pPr>
            <a:r>
              <a:rPr lang="en-US" altLang="zh-CN" sz="2400" b="1">
                <a:solidFill>
                  <a:srgbClr val="CC3300"/>
                </a:solidFill>
                <a:latin typeface="Arial" panose="020B0604020202020204" pitchFamily="34" charset="0"/>
                <a:ea typeface="宋体" panose="02010600030101010101" pitchFamily="2" charset="-122"/>
              </a:rPr>
              <a:t>r</a:t>
            </a:r>
            <a:r>
              <a:rPr lang="en-US" altLang="zh-CN" sz="2400" b="1" baseline="-25000">
                <a:solidFill>
                  <a:srgbClr val="CC3300"/>
                </a:solidFill>
                <a:latin typeface="Arial" panose="020B0604020202020204" pitchFamily="34" charset="0"/>
                <a:ea typeface="宋体" panose="02010600030101010101" pitchFamily="2" charset="-122"/>
              </a:rPr>
              <a:t>1</a:t>
            </a:r>
          </a:p>
        </p:txBody>
      </p:sp>
      <p:sp>
        <p:nvSpPr>
          <p:cNvPr id="567310" name="文本框 567309"/>
          <p:cNvSpPr txBox="1"/>
          <p:nvPr/>
        </p:nvSpPr>
        <p:spPr>
          <a:xfrm>
            <a:off x="7308850" y="5805488"/>
            <a:ext cx="1079500" cy="396875"/>
          </a:xfrm>
          <a:prstGeom prst="rect">
            <a:avLst/>
          </a:prstGeom>
          <a:noFill/>
          <a:ln w="9525">
            <a:noFill/>
          </a:ln>
        </p:spPr>
        <p:txBody>
          <a:bodyPr>
            <a:spAutoFit/>
          </a:bodyPr>
          <a:lstStyle/>
          <a:p>
            <a:pPr lvl="0">
              <a:spcBef>
                <a:spcPct val="50000"/>
              </a:spcBef>
            </a:pPr>
            <a:r>
              <a:rPr lang="zh-CN" altLang="en-US" sz="2000" b="1" dirty="0">
                <a:solidFill>
                  <a:srgbClr val="CC3300"/>
                </a:solidFill>
                <a:latin typeface="Arial" panose="020B0604020202020204" pitchFamily="34" charset="0"/>
                <a:ea typeface="宋体" panose="02010600030101010101" pitchFamily="2" charset="-122"/>
              </a:rPr>
              <a:t>货币量</a:t>
            </a:r>
          </a:p>
        </p:txBody>
      </p:sp>
      <p:sp>
        <p:nvSpPr>
          <p:cNvPr id="567311" name="文本框 567310"/>
          <p:cNvSpPr txBox="1"/>
          <p:nvPr/>
        </p:nvSpPr>
        <p:spPr>
          <a:xfrm>
            <a:off x="1835150" y="5661025"/>
            <a:ext cx="360363" cy="366713"/>
          </a:xfrm>
          <a:prstGeom prst="rect">
            <a:avLst/>
          </a:prstGeom>
          <a:noFill/>
          <a:ln w="9525">
            <a:noFill/>
          </a:ln>
        </p:spPr>
        <p:txBody>
          <a:bodyPr>
            <a:spAutoFit/>
          </a:bodyPr>
          <a:lstStyle/>
          <a:p>
            <a:pPr lvl="0">
              <a:spcBef>
                <a:spcPct val="50000"/>
              </a:spcBef>
            </a:pPr>
            <a:r>
              <a:rPr lang="en-US" altLang="zh-CN" sz="1800">
                <a:solidFill>
                  <a:srgbClr val="CC3300"/>
                </a:solidFill>
                <a:latin typeface="Arial" panose="020B0604020202020204" pitchFamily="34" charset="0"/>
                <a:ea typeface="宋体" panose="02010600030101010101" pitchFamily="2" charset="-122"/>
              </a:rPr>
              <a:t>0</a:t>
            </a:r>
          </a:p>
        </p:txBody>
      </p:sp>
      <p:sp>
        <p:nvSpPr>
          <p:cNvPr id="567312" name="文本框 567311"/>
          <p:cNvSpPr txBox="1"/>
          <p:nvPr/>
        </p:nvSpPr>
        <p:spPr>
          <a:xfrm>
            <a:off x="4572000" y="2133600"/>
            <a:ext cx="1873250" cy="457200"/>
          </a:xfrm>
          <a:prstGeom prst="rect">
            <a:avLst/>
          </a:prstGeom>
          <a:noFill/>
          <a:ln w="9525">
            <a:noFill/>
          </a:ln>
        </p:spPr>
        <p:txBody>
          <a:bodyPr>
            <a:spAutoFit/>
          </a:bodyPr>
          <a:lstStyle/>
          <a:p>
            <a:pPr lvl="0">
              <a:spcBef>
                <a:spcPct val="50000"/>
              </a:spcBef>
            </a:pPr>
            <a:r>
              <a:rPr lang="zh-CN" altLang="en-US" sz="2400" b="1" dirty="0">
                <a:solidFill>
                  <a:srgbClr val="C61425"/>
                </a:solidFill>
                <a:latin typeface="Arial" panose="020B0604020202020204" pitchFamily="34" charset="0"/>
                <a:ea typeface="宋体" panose="02010600030101010101" pitchFamily="2" charset="-122"/>
              </a:rPr>
              <a:t>货币供给</a:t>
            </a:r>
          </a:p>
        </p:txBody>
      </p:sp>
      <p:sp>
        <p:nvSpPr>
          <p:cNvPr id="567313" name="直接连接符 567312"/>
          <p:cNvSpPr/>
          <p:nvPr/>
        </p:nvSpPr>
        <p:spPr>
          <a:xfrm flipH="1">
            <a:off x="2268538" y="4797425"/>
            <a:ext cx="3740150" cy="0"/>
          </a:xfrm>
          <a:prstGeom prst="line">
            <a:avLst/>
          </a:prstGeom>
          <a:ln w="22225" cap="flat" cmpd="sng">
            <a:solidFill>
              <a:srgbClr val="008000"/>
            </a:solidFill>
            <a:prstDash val="sysDot"/>
            <a:headEnd type="none" w="med" len="med"/>
            <a:tailEnd type="none" w="med" len="med"/>
          </a:ln>
        </p:spPr>
      </p:sp>
      <p:sp>
        <p:nvSpPr>
          <p:cNvPr id="567314" name="直接连接符 567313"/>
          <p:cNvSpPr/>
          <p:nvPr/>
        </p:nvSpPr>
        <p:spPr>
          <a:xfrm>
            <a:off x="6011863" y="4724400"/>
            <a:ext cx="0" cy="1081088"/>
          </a:xfrm>
          <a:prstGeom prst="line">
            <a:avLst/>
          </a:prstGeom>
          <a:ln w="22225" cap="flat" cmpd="sng">
            <a:solidFill>
              <a:srgbClr val="008000"/>
            </a:solidFill>
            <a:prstDash val="sysDot"/>
            <a:headEnd type="none" w="med" len="med"/>
            <a:tailEnd type="none" w="med" len="med"/>
          </a:ln>
        </p:spPr>
      </p:sp>
      <p:sp>
        <p:nvSpPr>
          <p:cNvPr id="567315" name="文本框 567314"/>
          <p:cNvSpPr txBox="1"/>
          <p:nvPr/>
        </p:nvSpPr>
        <p:spPr>
          <a:xfrm>
            <a:off x="1619250" y="4508500"/>
            <a:ext cx="574675" cy="457200"/>
          </a:xfrm>
          <a:prstGeom prst="rect">
            <a:avLst/>
          </a:prstGeom>
          <a:noFill/>
          <a:ln w="9525">
            <a:noFill/>
          </a:ln>
        </p:spPr>
        <p:txBody>
          <a:bodyPr>
            <a:spAutoFit/>
          </a:bodyPr>
          <a:lstStyle/>
          <a:p>
            <a:pPr lvl="0" algn="r">
              <a:spcBef>
                <a:spcPct val="50000"/>
              </a:spcBef>
            </a:pPr>
            <a:r>
              <a:rPr lang="en-US" altLang="zh-CN" sz="2400" b="1">
                <a:solidFill>
                  <a:srgbClr val="CC3300"/>
                </a:solidFill>
                <a:latin typeface="Arial" panose="020B0604020202020204" pitchFamily="34" charset="0"/>
                <a:ea typeface="宋体" panose="02010600030101010101" pitchFamily="2" charset="-122"/>
              </a:rPr>
              <a:t>r</a:t>
            </a:r>
            <a:r>
              <a:rPr lang="en-US" altLang="zh-CN" sz="2400" b="1" baseline="-25000">
                <a:solidFill>
                  <a:srgbClr val="CC3300"/>
                </a:solidFill>
                <a:latin typeface="Arial" panose="020B0604020202020204" pitchFamily="34" charset="0"/>
                <a:ea typeface="宋体" panose="02010600030101010101" pitchFamily="2" charset="-122"/>
              </a:rPr>
              <a:t>2</a:t>
            </a:r>
          </a:p>
        </p:txBody>
      </p:sp>
      <p:sp>
        <p:nvSpPr>
          <p:cNvPr id="567316" name="文本框 567315"/>
          <p:cNvSpPr txBox="1"/>
          <p:nvPr/>
        </p:nvSpPr>
        <p:spPr>
          <a:xfrm>
            <a:off x="2700338" y="5876925"/>
            <a:ext cx="719137" cy="457200"/>
          </a:xfrm>
          <a:prstGeom prst="rect">
            <a:avLst/>
          </a:prstGeom>
          <a:noFill/>
          <a:ln w="9525">
            <a:noFill/>
          </a:ln>
        </p:spPr>
        <p:txBody>
          <a:bodyPr>
            <a:spAutoFit/>
          </a:bodyPr>
          <a:lstStyle/>
          <a:p>
            <a:pPr lvl="0" algn="r">
              <a:spcBef>
                <a:spcPct val="50000"/>
              </a:spcBef>
            </a:pPr>
            <a:r>
              <a:rPr lang="en-US" altLang="zh-CN" sz="2400" b="1">
                <a:solidFill>
                  <a:srgbClr val="CC3300"/>
                </a:solidFill>
                <a:latin typeface="Arial" panose="020B0604020202020204" pitchFamily="34" charset="0"/>
                <a:ea typeface="宋体" panose="02010600030101010101" pitchFamily="2" charset="-122"/>
              </a:rPr>
              <a:t>M</a:t>
            </a:r>
            <a:r>
              <a:rPr lang="en-US" altLang="zh-CN" sz="2400" b="1" baseline="30000">
                <a:solidFill>
                  <a:srgbClr val="CC3300"/>
                </a:solidFill>
                <a:latin typeface="Arial" panose="020B0604020202020204" pitchFamily="34" charset="0"/>
                <a:ea typeface="宋体" panose="02010600030101010101" pitchFamily="2" charset="-122"/>
              </a:rPr>
              <a:t>d</a:t>
            </a:r>
            <a:r>
              <a:rPr lang="en-US" altLang="zh-CN" sz="2400" b="1" baseline="-25000">
                <a:solidFill>
                  <a:srgbClr val="CC3300"/>
                </a:solidFill>
                <a:latin typeface="Arial" panose="020B0604020202020204" pitchFamily="34" charset="0"/>
                <a:ea typeface="宋体" panose="02010600030101010101" pitchFamily="2" charset="-122"/>
              </a:rPr>
              <a:t>1</a:t>
            </a:r>
          </a:p>
        </p:txBody>
      </p:sp>
      <p:sp>
        <p:nvSpPr>
          <p:cNvPr id="567317" name="文本框 567316"/>
          <p:cNvSpPr txBox="1"/>
          <p:nvPr/>
        </p:nvSpPr>
        <p:spPr>
          <a:xfrm>
            <a:off x="971550" y="3933825"/>
            <a:ext cx="1295400" cy="396875"/>
          </a:xfrm>
          <a:prstGeom prst="rect">
            <a:avLst/>
          </a:prstGeom>
          <a:noFill/>
          <a:ln w="9525">
            <a:noFill/>
          </a:ln>
        </p:spPr>
        <p:txBody>
          <a:bodyPr>
            <a:spAutoFit/>
          </a:bodyPr>
          <a:lstStyle/>
          <a:p>
            <a:pPr lvl="0" algn="r">
              <a:spcBef>
                <a:spcPct val="50000"/>
              </a:spcBef>
            </a:pPr>
            <a:r>
              <a:rPr lang="zh-CN" altLang="en-US" sz="2000" b="1" dirty="0">
                <a:solidFill>
                  <a:srgbClr val="CC3300"/>
                </a:solidFill>
                <a:latin typeface="Arial" panose="020B0604020202020204" pitchFamily="34" charset="0"/>
                <a:ea typeface="宋体" panose="02010600030101010101" pitchFamily="2" charset="-122"/>
              </a:rPr>
              <a:t>均衡利率</a:t>
            </a:r>
          </a:p>
        </p:txBody>
      </p:sp>
      <p:sp>
        <p:nvSpPr>
          <p:cNvPr id="567318" name="椭圆 567317"/>
          <p:cNvSpPr/>
          <p:nvPr/>
        </p:nvSpPr>
        <p:spPr>
          <a:xfrm>
            <a:off x="4427538" y="40767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67319" name="椭圆 567318"/>
          <p:cNvSpPr/>
          <p:nvPr/>
        </p:nvSpPr>
        <p:spPr>
          <a:xfrm>
            <a:off x="5940425" y="47244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67320" name="椭圆 567319"/>
          <p:cNvSpPr/>
          <p:nvPr/>
        </p:nvSpPr>
        <p:spPr>
          <a:xfrm>
            <a:off x="3059113" y="3500438"/>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567321" name="直接连接符 567320"/>
          <p:cNvSpPr/>
          <p:nvPr/>
        </p:nvSpPr>
        <p:spPr>
          <a:xfrm flipH="1">
            <a:off x="2268538" y="3573463"/>
            <a:ext cx="863600" cy="0"/>
          </a:xfrm>
          <a:prstGeom prst="line">
            <a:avLst/>
          </a:prstGeom>
          <a:ln w="22225" cap="flat" cmpd="sng">
            <a:solidFill>
              <a:srgbClr val="008000"/>
            </a:solidFill>
            <a:prstDash val="sysDot"/>
            <a:headEnd type="none" w="med" len="med"/>
            <a:tailEnd type="none" w="med" len="med"/>
          </a:ln>
        </p:spPr>
      </p:sp>
      <p:sp>
        <p:nvSpPr>
          <p:cNvPr id="567322" name="直接连接符 567321"/>
          <p:cNvSpPr/>
          <p:nvPr/>
        </p:nvSpPr>
        <p:spPr>
          <a:xfrm>
            <a:off x="3132138" y="3644900"/>
            <a:ext cx="0" cy="2160588"/>
          </a:xfrm>
          <a:prstGeom prst="line">
            <a:avLst/>
          </a:prstGeom>
          <a:ln w="22225" cap="flat" cmpd="sng">
            <a:solidFill>
              <a:srgbClr val="008000"/>
            </a:solidFill>
            <a:prstDash val="sysDot"/>
            <a:headEnd type="none" w="med" len="med"/>
            <a:tailEnd type="none" w="med" len="med"/>
          </a:ln>
        </p:spPr>
      </p:sp>
      <p:sp>
        <p:nvSpPr>
          <p:cNvPr id="567323" name="文本框 567322"/>
          <p:cNvSpPr txBox="1"/>
          <p:nvPr/>
        </p:nvSpPr>
        <p:spPr>
          <a:xfrm>
            <a:off x="5651500" y="5876925"/>
            <a:ext cx="719138" cy="457200"/>
          </a:xfrm>
          <a:prstGeom prst="rect">
            <a:avLst/>
          </a:prstGeom>
          <a:noFill/>
          <a:ln w="9525">
            <a:noFill/>
          </a:ln>
        </p:spPr>
        <p:txBody>
          <a:bodyPr>
            <a:spAutoFit/>
          </a:bodyPr>
          <a:lstStyle/>
          <a:p>
            <a:pPr lvl="0" algn="r">
              <a:spcBef>
                <a:spcPct val="50000"/>
              </a:spcBef>
            </a:pPr>
            <a:r>
              <a:rPr lang="en-US" altLang="zh-CN" sz="2400" b="1">
                <a:solidFill>
                  <a:srgbClr val="CC3300"/>
                </a:solidFill>
                <a:latin typeface="Arial" panose="020B0604020202020204" pitchFamily="34" charset="0"/>
                <a:ea typeface="宋体" panose="02010600030101010101" pitchFamily="2" charset="-122"/>
              </a:rPr>
              <a:t>M</a:t>
            </a:r>
            <a:r>
              <a:rPr lang="en-US" altLang="zh-CN" sz="2400" b="1" baseline="30000">
                <a:solidFill>
                  <a:srgbClr val="CC3300"/>
                </a:solidFill>
                <a:latin typeface="Arial" panose="020B0604020202020204" pitchFamily="34" charset="0"/>
                <a:ea typeface="宋体" panose="02010600030101010101" pitchFamily="2" charset="-122"/>
              </a:rPr>
              <a:t>d</a:t>
            </a:r>
            <a:r>
              <a:rPr lang="en-US" altLang="zh-CN" sz="2400" b="1" baseline="-25000">
                <a:solidFill>
                  <a:srgbClr val="CC3300"/>
                </a:solidFill>
                <a:latin typeface="Arial" panose="020B0604020202020204" pitchFamily="34" charset="0"/>
                <a:ea typeface="宋体" panose="02010600030101010101" pitchFamily="2" charset="-122"/>
              </a:rPr>
              <a:t>2</a:t>
            </a:r>
          </a:p>
        </p:txBody>
      </p:sp>
      <p:sp>
        <p:nvSpPr>
          <p:cNvPr id="567324" name="文本框 567323"/>
          <p:cNvSpPr txBox="1"/>
          <p:nvPr/>
        </p:nvSpPr>
        <p:spPr>
          <a:xfrm>
            <a:off x="3635375" y="5949950"/>
            <a:ext cx="1800225" cy="366713"/>
          </a:xfrm>
          <a:prstGeom prst="rect">
            <a:avLst/>
          </a:prstGeom>
          <a:noFill/>
          <a:ln w="9525">
            <a:noFill/>
          </a:ln>
        </p:spPr>
        <p:txBody>
          <a:bodyPr>
            <a:spAutoFit/>
          </a:bodyPr>
          <a:lstStyle/>
          <a:p>
            <a:pPr lvl="0">
              <a:spcBef>
                <a:spcPct val="50000"/>
              </a:spcBef>
            </a:pPr>
            <a:r>
              <a:rPr lang="zh-CN" altLang="en-US" sz="1800" b="1" dirty="0">
                <a:solidFill>
                  <a:srgbClr val="C40021"/>
                </a:solidFill>
                <a:latin typeface="Arial" panose="020B0604020202020204" pitchFamily="34" charset="0"/>
                <a:ea typeface="宋体" panose="02010600030101010101" pitchFamily="2" charset="-122"/>
              </a:rPr>
              <a:t>美联储固定的量</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39</a:t>
            </a:fld>
            <a:endParaRPr lang="zh-CN"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noRot="1"/>
          </p:cNvSpPr>
          <p:nvPr>
            <p:ph type="title"/>
          </p:nvPr>
        </p:nvSpPr>
        <p:spPr>
          <a:xfrm>
            <a:off x="468313" y="620713"/>
            <a:ext cx="8229600" cy="1143000"/>
          </a:xfrm>
          <a:ln/>
        </p:spPr>
        <p:txBody>
          <a:bodyPr anchor="ctr"/>
          <a:lstStyle/>
          <a:p>
            <a:r>
              <a:rPr lang="zh-CN" altLang="en-US" sz="4000" b="1" dirty="0">
                <a:solidFill>
                  <a:srgbClr val="CC6600"/>
                </a:solidFill>
              </a:rPr>
              <a:t>一、经济波动的三个关键事实</a:t>
            </a:r>
            <a:r>
              <a:rPr lang="zh-CN" altLang="en-US" b="1" dirty="0">
                <a:solidFill>
                  <a:srgbClr val="CC6600"/>
                </a:solidFill>
              </a:rPr>
              <a:t/>
            </a:r>
            <a:br>
              <a:rPr lang="zh-CN" altLang="en-US" b="1" dirty="0">
                <a:solidFill>
                  <a:srgbClr val="CC6600"/>
                </a:solidFill>
              </a:rPr>
            </a:br>
            <a:endParaRPr lang="zh-CN" altLang="en-US" b="1" dirty="0">
              <a:solidFill>
                <a:srgbClr val="CC6600"/>
              </a:solidFill>
            </a:endParaRPr>
          </a:p>
        </p:txBody>
      </p:sp>
      <p:sp>
        <p:nvSpPr>
          <p:cNvPr id="519171" name="文本占位符 519170"/>
          <p:cNvSpPr>
            <a:spLocks noGrp="1" noRot="1"/>
          </p:cNvSpPr>
          <p:nvPr>
            <p:ph type="body" idx="1"/>
          </p:nvPr>
        </p:nvSpPr>
        <p:spPr>
          <a:xfrm>
            <a:off x="468313" y="1844675"/>
            <a:ext cx="8385175" cy="3654425"/>
          </a:xfrm>
          <a:ln/>
        </p:spPr>
        <p:txBody>
          <a:bodyPr/>
          <a:lstStyle/>
          <a:p>
            <a:r>
              <a:rPr lang="zh-CN" altLang="en-US" b="1" dirty="0">
                <a:solidFill>
                  <a:srgbClr val="000000"/>
                </a:solidFill>
              </a:rPr>
              <a:t>经济波动是无规律和无法预测的；</a:t>
            </a:r>
          </a:p>
          <a:p>
            <a:r>
              <a:rPr lang="zh-CN" altLang="en-US" b="1" dirty="0">
                <a:solidFill>
                  <a:srgbClr val="000000"/>
                </a:solidFill>
              </a:rPr>
              <a:t>大多数宏观经济数量同时波动，但幅度并不相同；</a:t>
            </a:r>
          </a:p>
          <a:p>
            <a:r>
              <a:rPr lang="zh-CN" altLang="en-US" b="1" dirty="0">
                <a:solidFill>
                  <a:srgbClr val="000000"/>
                </a:solidFill>
              </a:rPr>
              <a:t>随着产量减少，失业增加。</a:t>
            </a:r>
          </a:p>
        </p:txBody>
      </p:sp>
      <p:pic>
        <p:nvPicPr>
          <p:cNvPr id="519172" name="图片 519171" descr="ANSSG003"/>
          <p:cNvPicPr>
            <a:picLocks noChangeAspect="1"/>
          </p:cNvPicPr>
          <p:nvPr/>
        </p:nvPicPr>
        <p:blipFill>
          <a:blip r:embed="rId2"/>
          <a:stretch>
            <a:fillRect/>
          </a:stretch>
        </p:blipFill>
        <p:spPr>
          <a:xfrm>
            <a:off x="6659563" y="4695825"/>
            <a:ext cx="2268537" cy="2162175"/>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linds(horizontal)">
                                      <p:cBhvr>
                                        <p:cTn id="7" dur="500"/>
                                        <p:tgtEl>
                                          <p:spTgt spid="519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9171">
                                            <p:txEl>
                                              <p:pRg st="1" end="1"/>
                                            </p:txEl>
                                          </p:spTgt>
                                        </p:tgtEl>
                                        <p:attrNameLst>
                                          <p:attrName>style.visibility</p:attrName>
                                        </p:attrNameLst>
                                      </p:cBhvr>
                                      <p:to>
                                        <p:strVal val="visible"/>
                                      </p:to>
                                    </p:set>
                                    <p:animEffect transition="in" filter="blinds(horizontal)">
                                      <p:cBhvr>
                                        <p:cTn id="12" dur="500"/>
                                        <p:tgtEl>
                                          <p:spTgt spid="519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9171">
                                            <p:txEl>
                                              <p:pRg st="2" end="2"/>
                                            </p:txEl>
                                          </p:spTgt>
                                        </p:tgtEl>
                                        <p:attrNameLst>
                                          <p:attrName>style.visibility</p:attrName>
                                        </p:attrNameLst>
                                      </p:cBhvr>
                                      <p:to>
                                        <p:strVal val="visible"/>
                                      </p:to>
                                    </p:set>
                                    <p:animEffect transition="in" filter="blinds(horizontal)">
                                      <p:cBhvr>
                                        <p:cTn id="17" dur="500"/>
                                        <p:tgtEl>
                                          <p:spTgt spid="519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标题 568321"/>
          <p:cNvSpPr>
            <a:spLocks noGrp="1" noRot="1"/>
          </p:cNvSpPr>
          <p:nvPr>
            <p:ph type="title"/>
          </p:nvPr>
        </p:nvSpPr>
        <p:spPr>
          <a:ln/>
        </p:spPr>
        <p:txBody>
          <a:bodyPr anchor="ctr"/>
          <a:lstStyle/>
          <a:p>
            <a:endParaRPr dirty="0"/>
          </a:p>
        </p:txBody>
      </p:sp>
      <p:sp>
        <p:nvSpPr>
          <p:cNvPr id="568323" name="文本占位符 568322"/>
          <p:cNvSpPr>
            <a:spLocks noGrp="1" noRot="1"/>
          </p:cNvSpPr>
          <p:nvPr>
            <p:ph type="body" idx="1"/>
          </p:nvPr>
        </p:nvSpPr>
        <p:spPr>
          <a:xfrm>
            <a:off x="301625" y="1557338"/>
            <a:ext cx="8540750" cy="4541837"/>
          </a:xfrm>
          <a:ln/>
        </p:spPr>
        <p:txBody>
          <a:bodyPr/>
          <a:lstStyle/>
          <a:p>
            <a:pPr>
              <a:lnSpc>
                <a:spcPct val="80000"/>
              </a:lnSpc>
            </a:pPr>
            <a:r>
              <a:rPr lang="en-US" altLang="zh-CN" b="1" dirty="0">
                <a:solidFill>
                  <a:srgbClr val="FF9900"/>
                </a:solidFill>
              </a:rPr>
              <a:t>3</a:t>
            </a:r>
            <a:r>
              <a:rPr lang="zh-CN" altLang="en-US" b="1" dirty="0">
                <a:solidFill>
                  <a:srgbClr val="FF9900"/>
                </a:solidFill>
              </a:rPr>
              <a:t>、货币市场均衡</a:t>
            </a:r>
          </a:p>
          <a:p>
            <a:pPr>
              <a:lnSpc>
                <a:spcPct val="80000"/>
              </a:lnSpc>
            </a:pPr>
            <a:r>
              <a:rPr lang="zh-CN" altLang="en-US" sz="2800" b="1" dirty="0">
                <a:solidFill>
                  <a:srgbClr val="000000"/>
                </a:solidFill>
                <a:ea typeface="楷体" panose="02010609060101010101" pitchFamily="49" charset="-122"/>
              </a:rPr>
              <a:t>利率的调整使货币的供求平衡，存在一种均衡利率，使货币的需求量正好等于货币的供给量。</a:t>
            </a:r>
          </a:p>
          <a:p>
            <a:pPr>
              <a:lnSpc>
                <a:spcPct val="80000"/>
              </a:lnSpc>
            </a:pPr>
            <a:r>
              <a:rPr lang="zh-CN" altLang="en-US" sz="2800" b="1" dirty="0">
                <a:solidFill>
                  <a:srgbClr val="FF3300"/>
                </a:solidFill>
                <a:ea typeface="楷体" panose="02010609060101010101" pitchFamily="49" charset="-122"/>
              </a:rPr>
              <a:t>假设利率高于均衡水平</a:t>
            </a:r>
            <a:r>
              <a:rPr lang="zh-CN" altLang="en-US" sz="2800" b="1" dirty="0">
                <a:solidFill>
                  <a:srgbClr val="000000"/>
                </a:solidFill>
                <a:ea typeface="楷体" panose="02010609060101010101" pitchFamily="49" charset="-122"/>
              </a:rPr>
              <a:t>，此时人们想持有的货币量小于供给量，公众买入国债或存入银行，由于债券发行者和银行更愿意支付低利率，故利率下降，随着利率下降，人们更愿意持有货币，直至达到均衡利率；</a:t>
            </a:r>
          </a:p>
          <a:p>
            <a:pPr>
              <a:lnSpc>
                <a:spcPct val="80000"/>
              </a:lnSpc>
            </a:pPr>
            <a:r>
              <a:rPr lang="zh-CN" altLang="en-US" sz="2800" b="1" dirty="0">
                <a:solidFill>
                  <a:srgbClr val="FF3300"/>
                </a:solidFill>
                <a:ea typeface="楷体" panose="02010609060101010101" pitchFamily="49" charset="-122"/>
              </a:rPr>
              <a:t>假设利率低于均衡水平</a:t>
            </a:r>
            <a:r>
              <a:rPr lang="zh-CN" altLang="en-US" sz="2800" b="1" dirty="0">
                <a:solidFill>
                  <a:srgbClr val="000000"/>
                </a:solidFill>
                <a:ea typeface="楷体" panose="02010609060101010101" pitchFamily="49" charset="-122"/>
              </a:rPr>
              <a:t>，货币供给小于货币需求，公众卖出国债和其他有利息的资产来增加货币持有量，为吸引购买者，利率上升并趋向于均衡水平。</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40</a:t>
            </a:fld>
            <a:endParaRPr lang="zh-CN" dirty="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标题 569345"/>
          <p:cNvSpPr>
            <a:spLocks noGrp="1" noRot="1"/>
          </p:cNvSpPr>
          <p:nvPr>
            <p:ph type="title"/>
          </p:nvPr>
        </p:nvSpPr>
        <p:spPr>
          <a:ln/>
        </p:spPr>
        <p:txBody>
          <a:bodyPr anchor="ctr"/>
          <a:lstStyle/>
          <a:p>
            <a:endParaRPr dirty="0"/>
          </a:p>
        </p:txBody>
      </p:sp>
      <p:sp>
        <p:nvSpPr>
          <p:cNvPr id="569347" name="文本占位符 569346"/>
          <p:cNvSpPr>
            <a:spLocks noGrp="1" noRot="1"/>
          </p:cNvSpPr>
          <p:nvPr>
            <p:ph type="body" idx="1"/>
          </p:nvPr>
        </p:nvSpPr>
        <p:spPr>
          <a:ln/>
        </p:spPr>
        <p:txBody>
          <a:bodyPr/>
          <a:lstStyle/>
          <a:p>
            <a:r>
              <a:rPr lang="zh-CN" altLang="en-US" b="1" dirty="0">
                <a:solidFill>
                  <a:srgbClr val="FF9900"/>
                </a:solidFill>
              </a:rPr>
              <a:t>（二）总需求曲线向右下方倾斜</a:t>
            </a:r>
          </a:p>
          <a:p>
            <a:r>
              <a:rPr lang="zh-CN" altLang="en-US" sz="2800" b="1" dirty="0">
                <a:solidFill>
                  <a:srgbClr val="000000"/>
                </a:solidFill>
                <a:ea typeface="楷体" panose="02010609060101010101" pitchFamily="49" charset="-122"/>
              </a:rPr>
              <a:t>较高的物价提高了货币需求和利率，较高的利率减少了物品和劳务的需求。反之，这样的过程则逆向传导，总需求曲线向右下方倾斜。</a:t>
            </a:r>
          </a:p>
          <a:p>
            <a:endParaRPr lang="zh-CN" altLang="en-US" sz="2800" b="1" dirty="0">
              <a:solidFill>
                <a:srgbClr val="FFFF00"/>
              </a:solidFill>
              <a:ea typeface="楷体" panose="02010609060101010101" pitchFamily="49" charset="-122"/>
            </a:endParaRPr>
          </a:p>
        </p:txBody>
      </p:sp>
      <p:pic>
        <p:nvPicPr>
          <p:cNvPr id="569348" name="图片 569347" descr="TURKE001"/>
          <p:cNvPicPr>
            <a:picLocks noChangeAspect="1"/>
          </p:cNvPicPr>
          <p:nvPr/>
        </p:nvPicPr>
        <p:blipFill>
          <a:blip r:embed="rId2"/>
          <a:stretch>
            <a:fillRect/>
          </a:stretch>
        </p:blipFill>
        <p:spPr>
          <a:xfrm>
            <a:off x="323850" y="4724400"/>
            <a:ext cx="2174875" cy="189865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41</a:t>
            </a:fld>
            <a:endParaRPr lang="zh-CN"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0" name="图片 570369"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70371" name="标题 570370"/>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货币市场与总需求曲线的斜率</a:t>
            </a:r>
          </a:p>
        </p:txBody>
      </p:sp>
      <p:sp>
        <p:nvSpPr>
          <p:cNvPr id="570372" name="矩形 570371"/>
          <p:cNvSpPr/>
          <p:nvPr/>
        </p:nvSpPr>
        <p:spPr>
          <a:xfrm>
            <a:off x="1200150" y="2544763"/>
            <a:ext cx="3330575" cy="2205037"/>
          </a:xfrm>
          <a:prstGeom prst="rect">
            <a:avLst/>
          </a:prstGeom>
          <a:solidFill>
            <a:srgbClr val="F3F6F9"/>
          </a:solidFill>
          <a:ln w="147638" cap="flat" cmpd="sng">
            <a:solidFill>
              <a:srgbClr val="F3F6F9"/>
            </a:solidFill>
            <a:prstDash val="solid"/>
            <a:miter/>
            <a:headEnd type="none" w="med" len="med"/>
            <a:tailEnd type="none" w="med" len="med"/>
          </a:ln>
        </p:spPr>
        <p:txBody>
          <a:bodyPr/>
          <a:lstStyle/>
          <a:p>
            <a:endParaRPr lang="zh-CN" altLang="en-US"/>
          </a:p>
        </p:txBody>
      </p:sp>
      <p:sp>
        <p:nvSpPr>
          <p:cNvPr id="570373" name="矩形 570372"/>
          <p:cNvSpPr/>
          <p:nvPr/>
        </p:nvSpPr>
        <p:spPr>
          <a:xfrm>
            <a:off x="1200150" y="2544763"/>
            <a:ext cx="3330575" cy="2205037"/>
          </a:xfrm>
          <a:prstGeom prst="rect">
            <a:avLst/>
          </a:prstGeom>
          <a:solidFill>
            <a:srgbClr val="F2F4F8"/>
          </a:solidFill>
          <a:ln w="134938" cap="flat" cmpd="sng">
            <a:solidFill>
              <a:srgbClr val="F2F4F8"/>
            </a:solidFill>
            <a:prstDash val="solid"/>
            <a:miter/>
            <a:headEnd type="none" w="med" len="med"/>
            <a:tailEnd type="none" w="med" len="med"/>
          </a:ln>
        </p:spPr>
        <p:txBody>
          <a:bodyPr/>
          <a:lstStyle/>
          <a:p>
            <a:endParaRPr lang="zh-CN" altLang="en-US"/>
          </a:p>
        </p:txBody>
      </p:sp>
      <p:sp>
        <p:nvSpPr>
          <p:cNvPr id="570374" name="矩形 570373"/>
          <p:cNvSpPr/>
          <p:nvPr/>
        </p:nvSpPr>
        <p:spPr>
          <a:xfrm>
            <a:off x="1200150" y="2544763"/>
            <a:ext cx="3330575" cy="2205037"/>
          </a:xfrm>
          <a:prstGeom prst="rect">
            <a:avLst/>
          </a:prstGeom>
          <a:solidFill>
            <a:srgbClr val="F1F4F7"/>
          </a:solidFill>
          <a:ln w="120650" cap="flat" cmpd="sng">
            <a:solidFill>
              <a:srgbClr val="F1F4F7"/>
            </a:solidFill>
            <a:prstDash val="solid"/>
            <a:miter/>
            <a:headEnd type="none" w="med" len="med"/>
            <a:tailEnd type="none" w="med" len="med"/>
          </a:ln>
        </p:spPr>
        <p:txBody>
          <a:bodyPr/>
          <a:lstStyle/>
          <a:p>
            <a:endParaRPr lang="zh-CN" altLang="en-US"/>
          </a:p>
        </p:txBody>
      </p:sp>
      <p:sp>
        <p:nvSpPr>
          <p:cNvPr id="570375" name="矩形 570374"/>
          <p:cNvSpPr/>
          <p:nvPr/>
        </p:nvSpPr>
        <p:spPr>
          <a:xfrm>
            <a:off x="1200150" y="2544763"/>
            <a:ext cx="3330575" cy="2205037"/>
          </a:xfrm>
          <a:prstGeom prst="rect">
            <a:avLst/>
          </a:prstGeom>
          <a:solidFill>
            <a:srgbClr val="F0F2F5"/>
          </a:solidFill>
          <a:ln w="107950" cap="flat" cmpd="sng">
            <a:solidFill>
              <a:srgbClr val="F0F2F5"/>
            </a:solidFill>
            <a:prstDash val="solid"/>
            <a:miter/>
            <a:headEnd type="none" w="med" len="med"/>
            <a:tailEnd type="none" w="med" len="med"/>
          </a:ln>
        </p:spPr>
        <p:txBody>
          <a:bodyPr/>
          <a:lstStyle/>
          <a:p>
            <a:endParaRPr lang="zh-CN" altLang="en-US"/>
          </a:p>
        </p:txBody>
      </p:sp>
      <p:sp>
        <p:nvSpPr>
          <p:cNvPr id="570376" name="矩形 570375"/>
          <p:cNvSpPr/>
          <p:nvPr/>
        </p:nvSpPr>
        <p:spPr>
          <a:xfrm>
            <a:off x="1200150" y="2544763"/>
            <a:ext cx="3330575" cy="2205037"/>
          </a:xfrm>
          <a:prstGeom prst="rect">
            <a:avLst/>
          </a:prstGeom>
          <a:solidFill>
            <a:srgbClr val="EEF1F4"/>
          </a:solidFill>
          <a:ln w="93663" cap="flat" cmpd="sng">
            <a:solidFill>
              <a:srgbClr val="EEF1F4"/>
            </a:solidFill>
            <a:prstDash val="solid"/>
            <a:miter/>
            <a:headEnd type="none" w="med" len="med"/>
            <a:tailEnd type="none" w="med" len="med"/>
          </a:ln>
        </p:spPr>
        <p:txBody>
          <a:bodyPr/>
          <a:lstStyle/>
          <a:p>
            <a:endParaRPr lang="zh-CN" altLang="en-US"/>
          </a:p>
        </p:txBody>
      </p:sp>
      <p:sp>
        <p:nvSpPr>
          <p:cNvPr id="570377" name="矩形 570376"/>
          <p:cNvSpPr/>
          <p:nvPr/>
        </p:nvSpPr>
        <p:spPr>
          <a:xfrm>
            <a:off x="1200150" y="2544763"/>
            <a:ext cx="3330575" cy="2205037"/>
          </a:xfrm>
          <a:prstGeom prst="rect">
            <a:avLst/>
          </a:prstGeom>
          <a:solidFill>
            <a:srgbClr val="EDEFF3"/>
          </a:solidFill>
          <a:ln w="80963" cap="flat" cmpd="sng">
            <a:solidFill>
              <a:srgbClr val="EDEFF3"/>
            </a:solidFill>
            <a:prstDash val="solid"/>
            <a:miter/>
            <a:headEnd type="none" w="med" len="med"/>
            <a:tailEnd type="none" w="med" len="med"/>
          </a:ln>
        </p:spPr>
        <p:txBody>
          <a:bodyPr/>
          <a:lstStyle/>
          <a:p>
            <a:endParaRPr lang="zh-CN" altLang="en-US"/>
          </a:p>
        </p:txBody>
      </p:sp>
      <p:sp>
        <p:nvSpPr>
          <p:cNvPr id="570378" name="矩形 570377"/>
          <p:cNvSpPr/>
          <p:nvPr/>
        </p:nvSpPr>
        <p:spPr>
          <a:xfrm>
            <a:off x="1200150" y="2544763"/>
            <a:ext cx="3330575" cy="2205037"/>
          </a:xfrm>
          <a:prstGeom prst="rect">
            <a:avLst/>
          </a:prstGeom>
          <a:solidFill>
            <a:srgbClr val="EBEEF2"/>
          </a:solidFill>
          <a:ln w="66675" cap="flat" cmpd="sng">
            <a:solidFill>
              <a:srgbClr val="EBEEF2"/>
            </a:solidFill>
            <a:prstDash val="solid"/>
            <a:miter/>
            <a:headEnd type="none" w="med" len="med"/>
            <a:tailEnd type="none" w="med" len="med"/>
          </a:ln>
        </p:spPr>
        <p:txBody>
          <a:bodyPr/>
          <a:lstStyle/>
          <a:p>
            <a:endParaRPr lang="zh-CN" altLang="en-US"/>
          </a:p>
        </p:txBody>
      </p:sp>
      <p:sp>
        <p:nvSpPr>
          <p:cNvPr id="570379" name="矩形 570378"/>
          <p:cNvSpPr/>
          <p:nvPr/>
        </p:nvSpPr>
        <p:spPr>
          <a:xfrm>
            <a:off x="1200150" y="2544763"/>
            <a:ext cx="3330575" cy="2205037"/>
          </a:xfrm>
          <a:prstGeom prst="rect">
            <a:avLst/>
          </a:prstGeom>
          <a:solidFill>
            <a:srgbClr val="EAECF1"/>
          </a:solidFill>
          <a:ln w="53975" cap="flat" cmpd="sng">
            <a:solidFill>
              <a:srgbClr val="EAECF1"/>
            </a:solidFill>
            <a:prstDash val="solid"/>
            <a:miter/>
            <a:headEnd type="none" w="med" len="med"/>
            <a:tailEnd type="none" w="med" len="med"/>
          </a:ln>
        </p:spPr>
        <p:txBody>
          <a:bodyPr/>
          <a:lstStyle/>
          <a:p>
            <a:endParaRPr lang="zh-CN" altLang="en-US"/>
          </a:p>
        </p:txBody>
      </p:sp>
      <p:sp>
        <p:nvSpPr>
          <p:cNvPr id="570380" name="矩形 570379"/>
          <p:cNvSpPr/>
          <p:nvPr/>
        </p:nvSpPr>
        <p:spPr>
          <a:xfrm>
            <a:off x="1200150" y="2544763"/>
            <a:ext cx="3330575" cy="2205037"/>
          </a:xfrm>
          <a:prstGeom prst="rect">
            <a:avLst/>
          </a:prstGeom>
          <a:solidFill>
            <a:srgbClr val="E9EBF0"/>
          </a:solidFill>
          <a:ln w="39688" cap="flat" cmpd="sng">
            <a:solidFill>
              <a:srgbClr val="E9EBF0"/>
            </a:solidFill>
            <a:prstDash val="solid"/>
            <a:miter/>
            <a:headEnd type="none" w="med" len="med"/>
            <a:tailEnd type="none" w="med" len="med"/>
          </a:ln>
        </p:spPr>
        <p:txBody>
          <a:bodyPr/>
          <a:lstStyle/>
          <a:p>
            <a:endParaRPr lang="zh-CN" altLang="en-US"/>
          </a:p>
        </p:txBody>
      </p:sp>
      <p:sp>
        <p:nvSpPr>
          <p:cNvPr id="570381" name="矩形 570380"/>
          <p:cNvSpPr/>
          <p:nvPr/>
        </p:nvSpPr>
        <p:spPr>
          <a:xfrm>
            <a:off x="1200150" y="2544763"/>
            <a:ext cx="3330575" cy="2205037"/>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70382" name="矩形 570381"/>
          <p:cNvSpPr/>
          <p:nvPr/>
        </p:nvSpPr>
        <p:spPr>
          <a:xfrm>
            <a:off x="1200150" y="2544763"/>
            <a:ext cx="3330575" cy="2205037"/>
          </a:xfrm>
          <a:prstGeom prst="rect">
            <a:avLst/>
          </a:prstGeom>
          <a:solidFill>
            <a:srgbClr val="E6E9EF"/>
          </a:solidFill>
          <a:ln w="12700" cap="flat" cmpd="sng">
            <a:solidFill>
              <a:srgbClr val="E6E9EF"/>
            </a:solidFill>
            <a:prstDash val="solid"/>
            <a:miter/>
            <a:headEnd type="none" w="med" len="med"/>
            <a:tailEnd type="none" w="med" len="med"/>
          </a:ln>
        </p:spPr>
        <p:txBody>
          <a:bodyPr/>
          <a:lstStyle/>
          <a:p>
            <a:endParaRPr lang="zh-CN" altLang="en-US"/>
          </a:p>
        </p:txBody>
      </p:sp>
      <p:sp>
        <p:nvSpPr>
          <p:cNvPr id="570383" name="矩形 570382"/>
          <p:cNvSpPr/>
          <p:nvPr/>
        </p:nvSpPr>
        <p:spPr>
          <a:xfrm>
            <a:off x="5672138" y="2544763"/>
            <a:ext cx="3087687" cy="2205037"/>
          </a:xfrm>
          <a:prstGeom prst="rect">
            <a:avLst/>
          </a:prstGeom>
          <a:solidFill>
            <a:srgbClr val="F3F6F9"/>
          </a:solidFill>
          <a:ln w="147638" cap="flat" cmpd="sng">
            <a:solidFill>
              <a:srgbClr val="F3F6F9"/>
            </a:solidFill>
            <a:prstDash val="solid"/>
            <a:miter/>
            <a:headEnd type="none" w="med" len="med"/>
            <a:tailEnd type="none" w="med" len="med"/>
          </a:ln>
        </p:spPr>
        <p:txBody>
          <a:bodyPr/>
          <a:lstStyle/>
          <a:p>
            <a:endParaRPr lang="zh-CN" altLang="en-US"/>
          </a:p>
        </p:txBody>
      </p:sp>
      <p:sp>
        <p:nvSpPr>
          <p:cNvPr id="570384" name="矩形 570383"/>
          <p:cNvSpPr/>
          <p:nvPr/>
        </p:nvSpPr>
        <p:spPr>
          <a:xfrm>
            <a:off x="5672138" y="2544763"/>
            <a:ext cx="3087687" cy="2205037"/>
          </a:xfrm>
          <a:prstGeom prst="rect">
            <a:avLst/>
          </a:prstGeom>
          <a:solidFill>
            <a:srgbClr val="F2F4F8"/>
          </a:solidFill>
          <a:ln w="134938" cap="flat" cmpd="sng">
            <a:solidFill>
              <a:srgbClr val="F2F4F8"/>
            </a:solidFill>
            <a:prstDash val="solid"/>
            <a:miter/>
            <a:headEnd type="none" w="med" len="med"/>
            <a:tailEnd type="none" w="med" len="med"/>
          </a:ln>
        </p:spPr>
        <p:txBody>
          <a:bodyPr/>
          <a:lstStyle/>
          <a:p>
            <a:endParaRPr lang="zh-CN" altLang="en-US"/>
          </a:p>
        </p:txBody>
      </p:sp>
      <p:sp>
        <p:nvSpPr>
          <p:cNvPr id="570385" name="矩形 570384"/>
          <p:cNvSpPr/>
          <p:nvPr/>
        </p:nvSpPr>
        <p:spPr>
          <a:xfrm>
            <a:off x="5672138" y="2544763"/>
            <a:ext cx="3087687" cy="2205037"/>
          </a:xfrm>
          <a:prstGeom prst="rect">
            <a:avLst/>
          </a:prstGeom>
          <a:solidFill>
            <a:srgbClr val="F1F4F7"/>
          </a:solidFill>
          <a:ln w="120650" cap="flat" cmpd="sng">
            <a:solidFill>
              <a:srgbClr val="F1F4F7"/>
            </a:solidFill>
            <a:prstDash val="solid"/>
            <a:miter/>
            <a:headEnd type="none" w="med" len="med"/>
            <a:tailEnd type="none" w="med" len="med"/>
          </a:ln>
        </p:spPr>
        <p:txBody>
          <a:bodyPr/>
          <a:lstStyle/>
          <a:p>
            <a:endParaRPr lang="zh-CN" altLang="en-US"/>
          </a:p>
        </p:txBody>
      </p:sp>
      <p:sp>
        <p:nvSpPr>
          <p:cNvPr id="570386" name="矩形 570385"/>
          <p:cNvSpPr/>
          <p:nvPr/>
        </p:nvSpPr>
        <p:spPr>
          <a:xfrm>
            <a:off x="5672138" y="2544763"/>
            <a:ext cx="3087687" cy="2205037"/>
          </a:xfrm>
          <a:prstGeom prst="rect">
            <a:avLst/>
          </a:prstGeom>
          <a:solidFill>
            <a:srgbClr val="F0F2F5"/>
          </a:solidFill>
          <a:ln w="107950" cap="flat" cmpd="sng">
            <a:solidFill>
              <a:srgbClr val="F0F2F5"/>
            </a:solidFill>
            <a:prstDash val="solid"/>
            <a:miter/>
            <a:headEnd type="none" w="med" len="med"/>
            <a:tailEnd type="none" w="med" len="med"/>
          </a:ln>
        </p:spPr>
        <p:txBody>
          <a:bodyPr/>
          <a:lstStyle/>
          <a:p>
            <a:endParaRPr lang="zh-CN" altLang="en-US"/>
          </a:p>
        </p:txBody>
      </p:sp>
      <p:sp>
        <p:nvSpPr>
          <p:cNvPr id="570387" name="矩形 570386"/>
          <p:cNvSpPr/>
          <p:nvPr/>
        </p:nvSpPr>
        <p:spPr>
          <a:xfrm>
            <a:off x="5672138" y="2544763"/>
            <a:ext cx="3087687" cy="2205037"/>
          </a:xfrm>
          <a:prstGeom prst="rect">
            <a:avLst/>
          </a:prstGeom>
          <a:solidFill>
            <a:srgbClr val="EEF1F4"/>
          </a:solidFill>
          <a:ln w="93663" cap="flat" cmpd="sng">
            <a:solidFill>
              <a:srgbClr val="EEF1F4"/>
            </a:solidFill>
            <a:prstDash val="solid"/>
            <a:miter/>
            <a:headEnd type="none" w="med" len="med"/>
            <a:tailEnd type="none" w="med" len="med"/>
          </a:ln>
        </p:spPr>
        <p:txBody>
          <a:bodyPr/>
          <a:lstStyle/>
          <a:p>
            <a:endParaRPr lang="zh-CN" altLang="en-US"/>
          </a:p>
        </p:txBody>
      </p:sp>
      <p:sp>
        <p:nvSpPr>
          <p:cNvPr id="570388" name="矩形 570387"/>
          <p:cNvSpPr/>
          <p:nvPr/>
        </p:nvSpPr>
        <p:spPr>
          <a:xfrm>
            <a:off x="5672138" y="2544763"/>
            <a:ext cx="3087687" cy="2205037"/>
          </a:xfrm>
          <a:prstGeom prst="rect">
            <a:avLst/>
          </a:prstGeom>
          <a:solidFill>
            <a:srgbClr val="EDEFF3"/>
          </a:solidFill>
          <a:ln w="80963" cap="flat" cmpd="sng">
            <a:solidFill>
              <a:srgbClr val="EDEFF3"/>
            </a:solidFill>
            <a:prstDash val="solid"/>
            <a:miter/>
            <a:headEnd type="none" w="med" len="med"/>
            <a:tailEnd type="none" w="med" len="med"/>
          </a:ln>
        </p:spPr>
        <p:txBody>
          <a:bodyPr/>
          <a:lstStyle/>
          <a:p>
            <a:endParaRPr lang="zh-CN" altLang="en-US"/>
          </a:p>
        </p:txBody>
      </p:sp>
      <p:sp>
        <p:nvSpPr>
          <p:cNvPr id="570389" name="矩形 570388"/>
          <p:cNvSpPr/>
          <p:nvPr/>
        </p:nvSpPr>
        <p:spPr>
          <a:xfrm>
            <a:off x="5672138" y="2544763"/>
            <a:ext cx="3087687" cy="2205037"/>
          </a:xfrm>
          <a:prstGeom prst="rect">
            <a:avLst/>
          </a:prstGeom>
          <a:solidFill>
            <a:srgbClr val="EBEEF2"/>
          </a:solidFill>
          <a:ln w="66675" cap="flat" cmpd="sng">
            <a:solidFill>
              <a:srgbClr val="EBEEF2"/>
            </a:solidFill>
            <a:prstDash val="solid"/>
            <a:miter/>
            <a:headEnd type="none" w="med" len="med"/>
            <a:tailEnd type="none" w="med" len="med"/>
          </a:ln>
        </p:spPr>
        <p:txBody>
          <a:bodyPr/>
          <a:lstStyle/>
          <a:p>
            <a:endParaRPr lang="zh-CN" altLang="en-US"/>
          </a:p>
        </p:txBody>
      </p:sp>
      <p:sp>
        <p:nvSpPr>
          <p:cNvPr id="570390" name="矩形 570389"/>
          <p:cNvSpPr/>
          <p:nvPr/>
        </p:nvSpPr>
        <p:spPr>
          <a:xfrm>
            <a:off x="5672138" y="2544763"/>
            <a:ext cx="3087687" cy="2205037"/>
          </a:xfrm>
          <a:prstGeom prst="rect">
            <a:avLst/>
          </a:prstGeom>
          <a:solidFill>
            <a:srgbClr val="EAECF1"/>
          </a:solidFill>
          <a:ln w="53975" cap="flat" cmpd="sng">
            <a:solidFill>
              <a:srgbClr val="EAECF1"/>
            </a:solidFill>
            <a:prstDash val="solid"/>
            <a:miter/>
            <a:headEnd type="none" w="med" len="med"/>
            <a:tailEnd type="none" w="med" len="med"/>
          </a:ln>
        </p:spPr>
        <p:txBody>
          <a:bodyPr/>
          <a:lstStyle/>
          <a:p>
            <a:endParaRPr lang="zh-CN" altLang="en-US"/>
          </a:p>
        </p:txBody>
      </p:sp>
      <p:sp>
        <p:nvSpPr>
          <p:cNvPr id="570391" name="矩形 570390"/>
          <p:cNvSpPr/>
          <p:nvPr/>
        </p:nvSpPr>
        <p:spPr>
          <a:xfrm>
            <a:off x="5672138" y="2544763"/>
            <a:ext cx="3087687" cy="2205037"/>
          </a:xfrm>
          <a:prstGeom prst="rect">
            <a:avLst/>
          </a:prstGeom>
          <a:solidFill>
            <a:srgbClr val="E9EBF0"/>
          </a:solidFill>
          <a:ln w="39688" cap="flat" cmpd="sng">
            <a:solidFill>
              <a:srgbClr val="E9EBF0"/>
            </a:solidFill>
            <a:prstDash val="solid"/>
            <a:miter/>
            <a:headEnd type="none" w="med" len="med"/>
            <a:tailEnd type="none" w="med" len="med"/>
          </a:ln>
        </p:spPr>
        <p:txBody>
          <a:bodyPr/>
          <a:lstStyle/>
          <a:p>
            <a:endParaRPr lang="zh-CN" altLang="en-US"/>
          </a:p>
        </p:txBody>
      </p:sp>
      <p:sp>
        <p:nvSpPr>
          <p:cNvPr id="570392" name="矩形 570391"/>
          <p:cNvSpPr/>
          <p:nvPr/>
        </p:nvSpPr>
        <p:spPr>
          <a:xfrm>
            <a:off x="5672138" y="2544763"/>
            <a:ext cx="3087687" cy="2205037"/>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70393" name="矩形 570392"/>
          <p:cNvSpPr/>
          <p:nvPr/>
        </p:nvSpPr>
        <p:spPr>
          <a:xfrm>
            <a:off x="5672138" y="2544763"/>
            <a:ext cx="3087687" cy="2205037"/>
          </a:xfrm>
          <a:prstGeom prst="rect">
            <a:avLst/>
          </a:prstGeom>
          <a:solidFill>
            <a:srgbClr val="E6E9EF"/>
          </a:solidFill>
          <a:ln w="12700" cap="flat" cmpd="sng">
            <a:solidFill>
              <a:srgbClr val="E6E9EF"/>
            </a:solidFill>
            <a:prstDash val="solid"/>
            <a:miter/>
            <a:headEnd type="none" w="med" len="med"/>
            <a:tailEnd type="none" w="med" len="med"/>
          </a:ln>
        </p:spPr>
        <p:txBody>
          <a:bodyPr/>
          <a:lstStyle/>
          <a:p>
            <a:endParaRPr lang="zh-CN" altLang="en-US"/>
          </a:p>
        </p:txBody>
      </p:sp>
      <p:sp>
        <p:nvSpPr>
          <p:cNvPr id="570394" name="矩形 570393"/>
          <p:cNvSpPr/>
          <p:nvPr/>
        </p:nvSpPr>
        <p:spPr>
          <a:xfrm>
            <a:off x="5580063" y="2492375"/>
            <a:ext cx="3141662" cy="2244725"/>
          </a:xfrm>
          <a:prstGeom prst="rect">
            <a:avLst/>
          </a:prstGeom>
          <a:solidFill>
            <a:srgbClr val="FFFFFF"/>
          </a:solidFill>
          <a:ln w="9525">
            <a:noFill/>
          </a:ln>
        </p:spPr>
        <p:txBody>
          <a:bodyPr/>
          <a:lstStyle/>
          <a:p>
            <a:endParaRPr lang="zh-CN" altLang="en-US"/>
          </a:p>
        </p:txBody>
      </p:sp>
      <p:sp>
        <p:nvSpPr>
          <p:cNvPr id="570395" name="矩形 570394"/>
          <p:cNvSpPr/>
          <p:nvPr/>
        </p:nvSpPr>
        <p:spPr>
          <a:xfrm>
            <a:off x="1119188" y="2478088"/>
            <a:ext cx="3384550" cy="2244725"/>
          </a:xfrm>
          <a:prstGeom prst="rect">
            <a:avLst/>
          </a:prstGeom>
          <a:solidFill>
            <a:srgbClr val="FFFFFF"/>
          </a:solidFill>
          <a:ln w="9525">
            <a:noFill/>
          </a:ln>
        </p:spPr>
        <p:txBody>
          <a:bodyPr/>
          <a:lstStyle/>
          <a:p>
            <a:endParaRPr lang="zh-CN" altLang="en-US"/>
          </a:p>
        </p:txBody>
      </p:sp>
      <p:sp>
        <p:nvSpPr>
          <p:cNvPr id="570396" name="直接连接符 570395"/>
          <p:cNvSpPr/>
          <p:nvPr/>
        </p:nvSpPr>
        <p:spPr>
          <a:xfrm>
            <a:off x="2381250" y="4910138"/>
            <a:ext cx="1588" cy="1587"/>
          </a:xfrm>
          <a:prstGeom prst="line">
            <a:avLst/>
          </a:prstGeom>
          <a:ln w="12700" cap="flat" cmpd="sng">
            <a:solidFill>
              <a:srgbClr val="60220F"/>
            </a:solidFill>
            <a:prstDash val="solid"/>
            <a:headEnd type="none" w="med" len="med"/>
            <a:tailEnd type="none" w="med" len="med"/>
          </a:ln>
        </p:spPr>
      </p:sp>
      <p:sp>
        <p:nvSpPr>
          <p:cNvPr id="570397" name="直接连接符 570396"/>
          <p:cNvSpPr/>
          <p:nvPr/>
        </p:nvSpPr>
        <p:spPr>
          <a:xfrm flipV="1">
            <a:off x="2449513" y="2598738"/>
            <a:ext cx="1587" cy="2109787"/>
          </a:xfrm>
          <a:prstGeom prst="line">
            <a:avLst/>
          </a:prstGeom>
          <a:ln w="39688" cap="flat" cmpd="sng">
            <a:solidFill>
              <a:srgbClr val="003F95"/>
            </a:solidFill>
            <a:prstDash val="solid"/>
            <a:headEnd type="none" w="med" len="med"/>
            <a:tailEnd type="none" w="med" len="med"/>
          </a:ln>
        </p:spPr>
      </p:sp>
      <p:sp>
        <p:nvSpPr>
          <p:cNvPr id="570398" name="任意多边形 570397"/>
          <p:cNvSpPr/>
          <p:nvPr/>
        </p:nvSpPr>
        <p:spPr>
          <a:xfrm>
            <a:off x="1116013" y="2492375"/>
            <a:ext cx="3384550" cy="2244725"/>
          </a:xfrm>
          <a:custGeom>
            <a:avLst/>
            <a:gdLst/>
            <a:ahLst/>
            <a:cxnLst/>
            <a:rect l="0" t="0" r="0" b="0"/>
            <a:pathLst>
              <a:path w="2132" h="1414">
                <a:moveTo>
                  <a:pt x="0" y="0"/>
                </a:moveTo>
                <a:lnTo>
                  <a:pt x="0" y="1414"/>
                </a:lnTo>
                <a:lnTo>
                  <a:pt x="2132" y="1414"/>
                </a:lnTo>
              </a:path>
            </a:pathLst>
          </a:custGeom>
          <a:noFill/>
          <a:ln w="12700" cap="flat" cmpd="sng">
            <a:solidFill>
              <a:srgbClr val="000000"/>
            </a:solidFill>
            <a:prstDash val="solid"/>
            <a:headEnd type="none" w="med" len="med"/>
            <a:tailEnd type="none" w="med" len="med"/>
          </a:ln>
        </p:spPr>
        <p:txBody>
          <a:bodyPr/>
          <a:lstStyle/>
          <a:p>
            <a:endParaRPr lang="zh-CN" altLang="en-US"/>
          </a:p>
        </p:txBody>
      </p:sp>
      <p:sp>
        <p:nvSpPr>
          <p:cNvPr id="570399" name="直接连接符 570398"/>
          <p:cNvSpPr/>
          <p:nvPr/>
        </p:nvSpPr>
        <p:spPr>
          <a:xfrm flipV="1">
            <a:off x="1012825" y="3619500"/>
            <a:ext cx="1588" cy="323850"/>
          </a:xfrm>
          <a:prstGeom prst="line">
            <a:avLst/>
          </a:prstGeom>
          <a:ln w="17526" cap="flat" cmpd="sng">
            <a:solidFill>
              <a:srgbClr val="000000"/>
            </a:solidFill>
            <a:prstDash val="solid"/>
            <a:headEnd type="none" w="med" len="med"/>
            <a:tailEnd type="stealth" w="med" len="med"/>
          </a:ln>
        </p:spPr>
      </p:sp>
      <p:sp>
        <p:nvSpPr>
          <p:cNvPr id="570400" name="直接连接符 570399"/>
          <p:cNvSpPr/>
          <p:nvPr/>
        </p:nvSpPr>
        <p:spPr>
          <a:xfrm>
            <a:off x="2676525" y="4090988"/>
            <a:ext cx="725488" cy="1587"/>
          </a:xfrm>
          <a:prstGeom prst="line">
            <a:avLst/>
          </a:prstGeom>
          <a:ln w="17526" cap="flat" cmpd="sng">
            <a:solidFill>
              <a:srgbClr val="000000"/>
            </a:solidFill>
            <a:prstDash val="solid"/>
            <a:headEnd type="none" w="med" len="med"/>
            <a:tailEnd type="stealth" w="med" len="med"/>
          </a:ln>
        </p:spPr>
      </p:sp>
      <p:sp>
        <p:nvSpPr>
          <p:cNvPr id="570401" name="任意多边形 570400"/>
          <p:cNvSpPr/>
          <p:nvPr/>
        </p:nvSpPr>
        <p:spPr>
          <a:xfrm>
            <a:off x="5591175" y="2478088"/>
            <a:ext cx="3141663" cy="2244725"/>
          </a:xfrm>
          <a:custGeom>
            <a:avLst/>
            <a:gdLst/>
            <a:ahLst/>
            <a:cxnLst/>
            <a:rect l="0" t="0" r="0" b="0"/>
            <a:pathLst>
              <a:path w="1979" h="1414">
                <a:moveTo>
                  <a:pt x="0" y="0"/>
                </a:moveTo>
                <a:lnTo>
                  <a:pt x="0" y="1414"/>
                </a:lnTo>
                <a:lnTo>
                  <a:pt x="1979" y="1414"/>
                </a:lnTo>
              </a:path>
            </a:pathLst>
          </a:custGeom>
          <a:noFill/>
          <a:ln w="12700" cap="flat" cmpd="sng">
            <a:solidFill>
              <a:srgbClr val="000000"/>
            </a:solidFill>
            <a:prstDash val="solid"/>
            <a:headEnd type="none" w="med" len="med"/>
            <a:tailEnd type="none" w="med" len="med"/>
          </a:ln>
        </p:spPr>
        <p:txBody>
          <a:bodyPr/>
          <a:lstStyle/>
          <a:p>
            <a:endParaRPr lang="zh-CN" altLang="en-US"/>
          </a:p>
        </p:txBody>
      </p:sp>
      <p:sp>
        <p:nvSpPr>
          <p:cNvPr id="570402" name="直接连接符 570401"/>
          <p:cNvSpPr/>
          <p:nvPr/>
        </p:nvSpPr>
        <p:spPr>
          <a:xfrm flipV="1">
            <a:off x="5456238" y="3552825"/>
            <a:ext cx="1587" cy="442913"/>
          </a:xfrm>
          <a:prstGeom prst="line">
            <a:avLst/>
          </a:prstGeom>
          <a:ln w="17526" cap="flat" cmpd="sng">
            <a:solidFill>
              <a:srgbClr val="000000"/>
            </a:solidFill>
            <a:prstDash val="solid"/>
            <a:headEnd type="none" w="med" len="med"/>
            <a:tailEnd type="stealth" w="med" len="med"/>
          </a:ln>
        </p:spPr>
      </p:sp>
      <p:sp>
        <p:nvSpPr>
          <p:cNvPr id="570403" name="直接连接符 570402"/>
          <p:cNvSpPr/>
          <p:nvPr/>
        </p:nvSpPr>
        <p:spPr>
          <a:xfrm flipH="1">
            <a:off x="6530975" y="4910138"/>
            <a:ext cx="725488" cy="1587"/>
          </a:xfrm>
          <a:prstGeom prst="line">
            <a:avLst/>
          </a:prstGeom>
          <a:ln w="17526" cap="flat" cmpd="sng">
            <a:solidFill>
              <a:srgbClr val="000000"/>
            </a:solidFill>
            <a:prstDash val="solid"/>
            <a:headEnd type="none" w="med" len="med"/>
            <a:tailEnd type="stealth" w="med" len="med"/>
          </a:ln>
        </p:spPr>
      </p:sp>
      <p:sp>
        <p:nvSpPr>
          <p:cNvPr id="570404" name="直接连接符 570403"/>
          <p:cNvSpPr/>
          <p:nvPr/>
        </p:nvSpPr>
        <p:spPr>
          <a:xfrm>
            <a:off x="5724525" y="2852738"/>
            <a:ext cx="2378075" cy="1639887"/>
          </a:xfrm>
          <a:prstGeom prst="line">
            <a:avLst/>
          </a:prstGeom>
          <a:ln w="39688" cap="flat" cmpd="sng">
            <a:solidFill>
              <a:srgbClr val="003F95"/>
            </a:solidFill>
            <a:prstDash val="solid"/>
            <a:headEnd type="none" w="med" len="med"/>
            <a:tailEnd type="none" w="med" len="med"/>
          </a:ln>
        </p:spPr>
      </p:sp>
      <p:sp>
        <p:nvSpPr>
          <p:cNvPr id="570405" name="矩形 570404"/>
          <p:cNvSpPr/>
          <p:nvPr/>
        </p:nvSpPr>
        <p:spPr>
          <a:xfrm>
            <a:off x="3857625" y="5005388"/>
            <a:ext cx="417513" cy="168275"/>
          </a:xfrm>
          <a:prstGeom prst="rect">
            <a:avLst/>
          </a:prstGeom>
          <a:noFill/>
          <a:ln w="9525">
            <a:noFill/>
          </a:ln>
        </p:spPr>
        <p:txBody>
          <a:bodyPr wrap="none" lIns="0" tIns="0" rIns="0" bIns="0">
            <a:spAutoFit/>
          </a:bodyPr>
          <a:lstStyle/>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货币量</a:t>
            </a:r>
          </a:p>
        </p:txBody>
      </p:sp>
      <p:sp>
        <p:nvSpPr>
          <p:cNvPr id="570406" name="矩形 570405"/>
          <p:cNvSpPr/>
          <p:nvPr/>
        </p:nvSpPr>
        <p:spPr>
          <a:xfrm>
            <a:off x="1946275" y="4830763"/>
            <a:ext cx="1257300" cy="168275"/>
          </a:xfrm>
          <a:prstGeom prst="rect">
            <a:avLst/>
          </a:prstGeom>
          <a:noFill/>
          <a:ln w="9525">
            <a:noFill/>
          </a:ln>
        </p:spPr>
        <p:txBody>
          <a:bodyPr wrap="none" lIns="0" tIns="0" rIns="0" bIns="0">
            <a:spAutoFit/>
          </a:bodyPr>
          <a:lstStyle/>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美联储固定的货币量</a:t>
            </a:r>
          </a:p>
        </p:txBody>
      </p:sp>
      <p:sp>
        <p:nvSpPr>
          <p:cNvPr id="570407" name="矩形 570406"/>
          <p:cNvSpPr/>
          <p:nvPr/>
        </p:nvSpPr>
        <p:spPr>
          <a:xfrm>
            <a:off x="982663" y="4741863"/>
            <a:ext cx="152400" cy="206375"/>
          </a:xfrm>
          <a:prstGeom prst="rect">
            <a:avLst/>
          </a:prstGeom>
          <a:noFill/>
          <a:ln w="9525">
            <a:noFill/>
          </a:ln>
        </p:spPr>
        <p:txBody>
          <a:bodyPr wrap="none" lIns="0" tIns="0" rIns="0" bIns="0">
            <a:spAutoFit/>
          </a:bodyPr>
          <a:lstStyle/>
          <a:p>
            <a:pPr lvl="0" eaLnBrk="0" hangingPunct="0">
              <a:buClr>
                <a:srgbClr val="000000"/>
              </a:buClr>
            </a:pPr>
            <a:r>
              <a:rPr lang="en-US" altLang="zh-CN" sz="1100">
                <a:solidFill>
                  <a:srgbClr val="000000"/>
                </a:solidFill>
                <a:latin typeface="Arial" panose="020B0604020202020204" pitchFamily="34" charset="0"/>
                <a:ea typeface="宋体" panose="02010600030101010101" pitchFamily="2" charset="-122"/>
              </a:rPr>
              <a:t>0</a:t>
            </a:r>
          </a:p>
        </p:txBody>
      </p:sp>
      <p:sp>
        <p:nvSpPr>
          <p:cNvPr id="570408" name="矩形 570407"/>
          <p:cNvSpPr/>
          <p:nvPr/>
        </p:nvSpPr>
        <p:spPr>
          <a:xfrm>
            <a:off x="685800" y="2514600"/>
            <a:ext cx="288925" cy="168275"/>
          </a:xfrm>
          <a:prstGeom prst="rect">
            <a:avLst/>
          </a:prstGeom>
          <a:noFill/>
          <a:ln w="9525">
            <a:noFill/>
          </a:ln>
        </p:spPr>
        <p:txBody>
          <a:bodyPr lIns="0" tIns="0" rIns="0" bIns="0">
            <a:spAutoFit/>
          </a:bodyPr>
          <a:lstStyle/>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利率</a:t>
            </a:r>
          </a:p>
        </p:txBody>
      </p:sp>
      <p:grpSp>
        <p:nvGrpSpPr>
          <p:cNvPr id="570409" name="组合 570408"/>
          <p:cNvGrpSpPr/>
          <p:nvPr/>
        </p:nvGrpSpPr>
        <p:grpSpPr>
          <a:xfrm>
            <a:off x="1258888" y="2924175"/>
            <a:ext cx="3067050" cy="1196975"/>
            <a:chOff x="883" y="1848"/>
            <a:chExt cx="1932" cy="754"/>
          </a:xfrm>
        </p:grpSpPr>
        <p:sp>
          <p:nvSpPr>
            <p:cNvPr id="570410" name="直接连接符 570409"/>
            <p:cNvSpPr/>
            <p:nvPr/>
          </p:nvSpPr>
          <p:spPr>
            <a:xfrm>
              <a:off x="883" y="1848"/>
              <a:ext cx="1404" cy="754"/>
            </a:xfrm>
            <a:prstGeom prst="line">
              <a:avLst/>
            </a:prstGeom>
            <a:ln w="39688" cap="flat" cmpd="sng">
              <a:solidFill>
                <a:srgbClr val="AD0D1B"/>
              </a:solidFill>
              <a:prstDash val="solid"/>
              <a:headEnd type="none" w="med" len="med"/>
              <a:tailEnd type="none" w="med" len="med"/>
            </a:ln>
          </p:spPr>
        </p:sp>
        <p:grpSp>
          <p:nvGrpSpPr>
            <p:cNvPr id="570411" name="组合 570410"/>
            <p:cNvGrpSpPr/>
            <p:nvPr/>
          </p:nvGrpSpPr>
          <p:grpSpPr>
            <a:xfrm>
              <a:off x="2069" y="2259"/>
              <a:ext cx="746" cy="343"/>
              <a:chOff x="2069" y="2259"/>
              <a:chExt cx="746" cy="343"/>
            </a:xfrm>
          </p:grpSpPr>
          <p:sp>
            <p:nvSpPr>
              <p:cNvPr id="570412" name="矩形 570411"/>
              <p:cNvSpPr/>
              <p:nvPr/>
            </p:nvSpPr>
            <p:spPr>
              <a:xfrm>
                <a:off x="2069" y="2259"/>
                <a:ext cx="543" cy="230"/>
              </a:xfrm>
              <a:prstGeom prst="rect">
                <a:avLst/>
              </a:prstGeom>
              <a:noFill/>
              <a:ln w="9525">
                <a:noFill/>
              </a:ln>
            </p:spPr>
            <p:txBody>
              <a:bodyPr wrap="none" lIns="0" tIns="0" rIns="0" bIns="0">
                <a:spAutoFit/>
              </a:bodyPr>
              <a:lstStyle/>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物价水平</a:t>
                </a:r>
                <a:r>
                  <a:rPr lang="en-US" altLang="zh-CN" sz="1100" b="1">
                    <a:solidFill>
                      <a:srgbClr val="000000"/>
                    </a:solidFill>
                    <a:latin typeface="Arial" panose="020B0604020202020204" pitchFamily="34" charset="0"/>
                    <a:ea typeface="宋体" panose="02010600030101010101" pitchFamily="2" charset="-122"/>
                  </a:rPr>
                  <a:t>P</a:t>
                </a:r>
                <a:r>
                  <a:rPr lang="en-US" altLang="zh-CN" sz="800" b="1">
                    <a:solidFill>
                      <a:srgbClr val="000000"/>
                    </a:solidFill>
                    <a:latin typeface="Arial" panose="020B0604020202020204" pitchFamily="34" charset="0"/>
                    <a:ea typeface="宋体" panose="02010600030101010101" pitchFamily="2" charset="-122"/>
                  </a:rPr>
                  <a:t>2</a:t>
                </a:r>
                <a:r>
                  <a:rPr lang="zh-CN" altLang="en-US" sz="1200" b="1" dirty="0">
                    <a:solidFill>
                      <a:srgbClr val="000000"/>
                    </a:solidFill>
                    <a:latin typeface="Arial" panose="020B0604020202020204" pitchFamily="34" charset="0"/>
                    <a:ea typeface="宋体" panose="02010600030101010101" pitchFamily="2" charset="-122"/>
                  </a:rPr>
                  <a:t>时</a:t>
                </a:r>
              </a:p>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的货币需求</a:t>
                </a:r>
              </a:p>
            </p:txBody>
          </p:sp>
          <p:sp>
            <p:nvSpPr>
              <p:cNvPr id="570413" name="矩形 570412"/>
              <p:cNvSpPr/>
              <p:nvPr/>
            </p:nvSpPr>
            <p:spPr>
              <a:xfrm>
                <a:off x="2069" y="237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14" name="矩形 570413"/>
              <p:cNvSpPr/>
              <p:nvPr/>
            </p:nvSpPr>
            <p:spPr>
              <a:xfrm>
                <a:off x="2500" y="237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15" name="矩形 570414"/>
              <p:cNvSpPr/>
              <p:nvPr/>
            </p:nvSpPr>
            <p:spPr>
              <a:xfrm>
                <a:off x="2599" y="237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16" name="矩形 570415"/>
              <p:cNvSpPr/>
              <p:nvPr/>
            </p:nvSpPr>
            <p:spPr>
              <a:xfrm>
                <a:off x="2647" y="2372"/>
                <a:ext cx="168"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MD</a:t>
                </a:r>
                <a:r>
                  <a:rPr lang="en-US" altLang="zh-CN" sz="1100" baseline="-25000">
                    <a:solidFill>
                      <a:srgbClr val="000000"/>
                    </a:solidFill>
                    <a:latin typeface="Arial" panose="020B0604020202020204" pitchFamily="34" charset="0"/>
                    <a:ea typeface="宋体" panose="02010600030101010101" pitchFamily="2" charset="-122"/>
                  </a:rPr>
                  <a:t>2</a:t>
                </a:r>
              </a:p>
            </p:txBody>
          </p:sp>
        </p:grpSp>
      </p:grpSp>
      <p:sp>
        <p:nvSpPr>
          <p:cNvPr id="570417" name="矩形 570416"/>
          <p:cNvSpPr/>
          <p:nvPr/>
        </p:nvSpPr>
        <p:spPr>
          <a:xfrm>
            <a:off x="4484688" y="3765550"/>
            <a:ext cx="107950" cy="206375"/>
          </a:xfrm>
          <a:prstGeom prst="rect">
            <a:avLst/>
          </a:prstGeom>
          <a:noFill/>
          <a:ln w="9525">
            <a:noFill/>
          </a:ln>
        </p:spPr>
        <p:txBody>
          <a:bodyPr wrap="none" lIns="0" tIns="0" rIns="0" bIns="0">
            <a:spAutoFit/>
          </a:bodyPr>
          <a:lstStyle/>
          <a:p>
            <a:pPr lvl="0" eaLnBrk="0" hangingPunct="0">
              <a:buClr>
                <a:srgbClr val="000000"/>
              </a:buClr>
            </a:pPr>
            <a:r>
              <a:rPr lang="en-US" altLang="zh-CN" sz="1100" dirty="0">
                <a:solidFill>
                  <a:srgbClr val="000000"/>
                </a:solidFill>
                <a:latin typeface="Arial" panose="020B0604020202020204" pitchFamily="34" charset="0"/>
                <a:ea typeface="宋体" panose="02010600030101010101" pitchFamily="2" charset="-122"/>
              </a:rPr>
              <a:t> </a:t>
            </a:r>
          </a:p>
        </p:txBody>
      </p:sp>
      <p:grpSp>
        <p:nvGrpSpPr>
          <p:cNvPr id="570418" name="组合 570417"/>
          <p:cNvGrpSpPr/>
          <p:nvPr/>
        </p:nvGrpSpPr>
        <p:grpSpPr>
          <a:xfrm>
            <a:off x="1187450" y="3357563"/>
            <a:ext cx="3198813" cy="1465262"/>
            <a:chOff x="781" y="2136"/>
            <a:chExt cx="2015" cy="923"/>
          </a:xfrm>
        </p:grpSpPr>
        <p:sp>
          <p:nvSpPr>
            <p:cNvPr id="570419" name="任意多边形 570418"/>
            <p:cNvSpPr/>
            <p:nvPr/>
          </p:nvSpPr>
          <p:spPr>
            <a:xfrm>
              <a:off x="2551" y="2886"/>
              <a:ext cx="17" cy="39"/>
            </a:xfrm>
            <a:custGeom>
              <a:avLst/>
              <a:gdLst/>
              <a:ahLst/>
              <a:cxnLst/>
              <a:rect l="0" t="0" r="0" b="0"/>
              <a:pathLst>
                <a:path w="17" h="39">
                  <a:moveTo>
                    <a:pt x="17" y="0"/>
                  </a:moveTo>
                  <a:lnTo>
                    <a:pt x="14" y="0"/>
                  </a:lnTo>
                  <a:lnTo>
                    <a:pt x="8" y="5"/>
                  </a:lnTo>
                  <a:lnTo>
                    <a:pt x="0" y="8"/>
                  </a:lnTo>
                  <a:lnTo>
                    <a:pt x="0" y="14"/>
                  </a:lnTo>
                  <a:lnTo>
                    <a:pt x="6" y="11"/>
                  </a:lnTo>
                  <a:lnTo>
                    <a:pt x="11" y="8"/>
                  </a:lnTo>
                  <a:lnTo>
                    <a:pt x="11" y="39"/>
                  </a:lnTo>
                  <a:lnTo>
                    <a:pt x="17" y="39"/>
                  </a:lnTo>
                  <a:lnTo>
                    <a:pt x="17" y="2"/>
                  </a:lnTo>
                  <a:lnTo>
                    <a:pt x="17" y="0"/>
                  </a:lnTo>
                  <a:close/>
                </a:path>
              </a:pathLst>
            </a:custGeom>
            <a:solidFill>
              <a:srgbClr val="000000"/>
            </a:solidFill>
            <a:ln w="9525">
              <a:noFill/>
            </a:ln>
          </p:spPr>
          <p:txBody>
            <a:bodyPr/>
            <a:lstStyle/>
            <a:p>
              <a:endParaRPr lang="zh-CN" altLang="en-US"/>
            </a:p>
          </p:txBody>
        </p:sp>
        <p:grpSp>
          <p:nvGrpSpPr>
            <p:cNvPr id="570420" name="组合 570419"/>
            <p:cNvGrpSpPr/>
            <p:nvPr/>
          </p:nvGrpSpPr>
          <p:grpSpPr>
            <a:xfrm>
              <a:off x="781" y="2136"/>
              <a:ext cx="2015" cy="923"/>
              <a:chOff x="781" y="2136"/>
              <a:chExt cx="2015" cy="923"/>
            </a:xfrm>
          </p:grpSpPr>
          <p:sp>
            <p:nvSpPr>
              <p:cNvPr id="570421" name="直接连接符 570420"/>
              <p:cNvSpPr/>
              <p:nvPr/>
            </p:nvSpPr>
            <p:spPr>
              <a:xfrm>
                <a:off x="781" y="2136"/>
                <a:ext cx="1235" cy="661"/>
              </a:xfrm>
              <a:prstGeom prst="line">
                <a:avLst/>
              </a:prstGeom>
              <a:ln w="39688" cap="flat" cmpd="sng">
                <a:solidFill>
                  <a:srgbClr val="003F95"/>
                </a:solidFill>
                <a:prstDash val="solid"/>
                <a:headEnd type="none" w="med" len="med"/>
                <a:tailEnd type="none" w="med" len="med"/>
              </a:ln>
            </p:spPr>
          </p:sp>
          <p:sp>
            <p:nvSpPr>
              <p:cNvPr id="570422" name="矩形 570421"/>
              <p:cNvSpPr/>
              <p:nvPr/>
            </p:nvSpPr>
            <p:spPr>
              <a:xfrm>
                <a:off x="2052" y="2716"/>
                <a:ext cx="543" cy="230"/>
              </a:xfrm>
              <a:prstGeom prst="rect">
                <a:avLst/>
              </a:prstGeom>
              <a:noFill/>
              <a:ln w="9525">
                <a:noFill/>
              </a:ln>
            </p:spPr>
            <p:txBody>
              <a:bodyPr wrap="none" lIns="0" tIns="0" rIns="0" bIns="0">
                <a:spAutoFit/>
              </a:bodyPr>
              <a:lstStyle/>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物价水平</a:t>
                </a:r>
                <a:r>
                  <a:rPr lang="en-US" altLang="zh-CN" sz="1100">
                    <a:solidFill>
                      <a:srgbClr val="000000"/>
                    </a:solidFill>
                    <a:latin typeface="Arial" panose="020B0604020202020204" pitchFamily="34" charset="0"/>
                    <a:ea typeface="宋体" panose="02010600030101010101" pitchFamily="2" charset="-122"/>
                  </a:rPr>
                  <a:t>P</a:t>
                </a:r>
                <a:r>
                  <a:rPr lang="en-US" altLang="zh-CN" sz="800">
                    <a:solidFill>
                      <a:srgbClr val="000000"/>
                    </a:solidFill>
                    <a:latin typeface="Arial" panose="020B0604020202020204" pitchFamily="34" charset="0"/>
                    <a:ea typeface="宋体" panose="02010600030101010101" pitchFamily="2" charset="-122"/>
                  </a:rPr>
                  <a:t>1</a:t>
                </a:r>
                <a:r>
                  <a:rPr lang="zh-CN" altLang="en-US" sz="1200" dirty="0">
                    <a:solidFill>
                      <a:srgbClr val="000000"/>
                    </a:solidFill>
                    <a:latin typeface="Arial" panose="020B0604020202020204" pitchFamily="34" charset="0"/>
                    <a:ea typeface="宋体" panose="02010600030101010101" pitchFamily="2" charset="-122"/>
                  </a:rPr>
                  <a:t>时</a:t>
                </a:r>
              </a:p>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的货币需求</a:t>
                </a:r>
              </a:p>
            </p:txBody>
          </p:sp>
          <p:sp>
            <p:nvSpPr>
              <p:cNvPr id="570423" name="矩形 570422"/>
              <p:cNvSpPr/>
              <p:nvPr/>
            </p:nvSpPr>
            <p:spPr>
              <a:xfrm>
                <a:off x="2052" y="282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24" name="矩形 570423"/>
              <p:cNvSpPr/>
              <p:nvPr/>
            </p:nvSpPr>
            <p:spPr>
              <a:xfrm>
                <a:off x="2483" y="282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25" name="矩形 570424"/>
              <p:cNvSpPr/>
              <p:nvPr/>
            </p:nvSpPr>
            <p:spPr>
              <a:xfrm>
                <a:off x="2582" y="282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26" name="矩形 570425"/>
              <p:cNvSpPr/>
              <p:nvPr/>
            </p:nvSpPr>
            <p:spPr>
              <a:xfrm>
                <a:off x="2630" y="2829"/>
                <a:ext cx="137"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MD</a:t>
                </a:r>
              </a:p>
            </p:txBody>
          </p:sp>
          <p:sp>
            <p:nvSpPr>
              <p:cNvPr id="570427" name="任意多边形 570426"/>
              <p:cNvSpPr/>
              <p:nvPr/>
            </p:nvSpPr>
            <p:spPr>
              <a:xfrm>
                <a:off x="2779" y="2886"/>
                <a:ext cx="17" cy="39"/>
              </a:xfrm>
              <a:custGeom>
                <a:avLst/>
                <a:gdLst/>
                <a:ahLst/>
                <a:cxnLst/>
                <a:rect l="0" t="0" r="0" b="0"/>
                <a:pathLst>
                  <a:path w="17" h="39">
                    <a:moveTo>
                      <a:pt x="17" y="0"/>
                    </a:moveTo>
                    <a:lnTo>
                      <a:pt x="12" y="0"/>
                    </a:lnTo>
                    <a:lnTo>
                      <a:pt x="9" y="5"/>
                    </a:lnTo>
                    <a:lnTo>
                      <a:pt x="0" y="8"/>
                    </a:lnTo>
                    <a:lnTo>
                      <a:pt x="0" y="14"/>
                    </a:lnTo>
                    <a:lnTo>
                      <a:pt x="6" y="11"/>
                    </a:lnTo>
                    <a:lnTo>
                      <a:pt x="12" y="8"/>
                    </a:lnTo>
                    <a:lnTo>
                      <a:pt x="12" y="39"/>
                    </a:lnTo>
                    <a:lnTo>
                      <a:pt x="17" y="39"/>
                    </a:lnTo>
                    <a:lnTo>
                      <a:pt x="17" y="2"/>
                    </a:lnTo>
                    <a:lnTo>
                      <a:pt x="17" y="0"/>
                    </a:lnTo>
                    <a:close/>
                  </a:path>
                </a:pathLst>
              </a:custGeom>
              <a:solidFill>
                <a:srgbClr val="000000"/>
              </a:solidFill>
              <a:ln w="9525">
                <a:noFill/>
              </a:ln>
            </p:spPr>
            <p:txBody>
              <a:bodyPr/>
              <a:lstStyle/>
              <a:p>
                <a:endParaRPr lang="zh-CN" altLang="en-US"/>
              </a:p>
            </p:txBody>
          </p:sp>
        </p:grpSp>
      </p:grpSp>
      <p:sp>
        <p:nvSpPr>
          <p:cNvPr id="570428" name="矩形 570427"/>
          <p:cNvSpPr/>
          <p:nvPr/>
        </p:nvSpPr>
        <p:spPr>
          <a:xfrm>
            <a:off x="4457700" y="4491038"/>
            <a:ext cx="107950" cy="206375"/>
          </a:xfrm>
          <a:prstGeom prst="rect">
            <a:avLst/>
          </a:prstGeom>
          <a:noFill/>
          <a:ln w="9525">
            <a:noFill/>
          </a:ln>
        </p:spPr>
        <p:txBody>
          <a:bodyPr wrap="none" lIns="0" tIns="0" rIns="0" bIns="0">
            <a:spAutoFit/>
          </a:bodyPr>
          <a:lstStyle/>
          <a:p>
            <a:pPr lvl="0" eaLnBrk="0" hangingPunct="0">
              <a:buClr>
                <a:srgbClr val="000000"/>
              </a:buClr>
            </a:pPr>
            <a:r>
              <a:rPr lang="en-US" altLang="zh-CN" sz="1100" dirty="0">
                <a:solidFill>
                  <a:srgbClr val="000000"/>
                </a:solidFill>
                <a:latin typeface="Arial" panose="020B0604020202020204" pitchFamily="34" charset="0"/>
                <a:ea typeface="宋体" panose="02010600030101010101" pitchFamily="2" charset="-122"/>
              </a:rPr>
              <a:t> </a:t>
            </a:r>
          </a:p>
        </p:txBody>
      </p:sp>
      <p:sp>
        <p:nvSpPr>
          <p:cNvPr id="570429" name="矩形 570428"/>
          <p:cNvSpPr/>
          <p:nvPr/>
        </p:nvSpPr>
        <p:spPr>
          <a:xfrm>
            <a:off x="2522538" y="2533650"/>
            <a:ext cx="558800" cy="168275"/>
          </a:xfrm>
          <a:prstGeom prst="rect">
            <a:avLst/>
          </a:prstGeom>
          <a:noFill/>
          <a:ln w="9525">
            <a:noFill/>
          </a:ln>
        </p:spPr>
        <p:txBody>
          <a:bodyPr wrap="none" lIns="0" tIns="0" rIns="0" bIns="0">
            <a:spAutoFit/>
          </a:bodyPr>
          <a:lstStyle/>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货币供给</a:t>
            </a:r>
          </a:p>
        </p:txBody>
      </p:sp>
      <p:sp>
        <p:nvSpPr>
          <p:cNvPr id="570430" name="矩形 570429"/>
          <p:cNvSpPr/>
          <p:nvPr/>
        </p:nvSpPr>
        <p:spPr>
          <a:xfrm>
            <a:off x="2049463" y="2144713"/>
            <a:ext cx="766762" cy="168275"/>
          </a:xfrm>
          <a:prstGeom prst="rect">
            <a:avLst/>
          </a:prstGeom>
          <a:noFill/>
          <a:ln w="9525">
            <a:noFill/>
          </a:ln>
        </p:spPr>
        <p:txBody>
          <a:bodyPr wrap="none" lIns="0" tIns="0" rIns="0" bIns="0">
            <a:spAutoFit/>
          </a:bodyPr>
          <a:lstStyle/>
          <a:p>
            <a:pPr lvl="0" eaLnBrk="0" hangingPunct="0">
              <a:buClr>
                <a:srgbClr val="000000"/>
              </a:buClr>
            </a:pPr>
            <a:r>
              <a:rPr lang="en-US" altLang="zh-CN" sz="1100" b="1" dirty="0">
                <a:solidFill>
                  <a:srgbClr val="000000"/>
                </a:solidFill>
                <a:latin typeface="Arial" panose="020B0604020202020204" pitchFamily="34" charset="0"/>
                <a:ea typeface="宋体" panose="02010600030101010101" pitchFamily="2" charset="-122"/>
              </a:rPr>
              <a:t>(a) </a:t>
            </a:r>
            <a:r>
              <a:rPr lang="zh-CN" altLang="en-US" sz="1100" b="1" dirty="0">
                <a:solidFill>
                  <a:srgbClr val="000000"/>
                </a:solidFill>
                <a:latin typeface="Arial" panose="020B0604020202020204" pitchFamily="34" charset="0"/>
                <a:ea typeface="宋体" panose="02010600030101010101" pitchFamily="2" charset="-122"/>
              </a:rPr>
              <a:t>货币市场</a:t>
            </a:r>
          </a:p>
        </p:txBody>
      </p:sp>
      <p:sp>
        <p:nvSpPr>
          <p:cNvPr id="570431" name="矩形 570430"/>
          <p:cNvSpPr/>
          <p:nvPr/>
        </p:nvSpPr>
        <p:spPr>
          <a:xfrm>
            <a:off x="5951538" y="2144713"/>
            <a:ext cx="912812" cy="168275"/>
          </a:xfrm>
          <a:prstGeom prst="rect">
            <a:avLst/>
          </a:prstGeom>
          <a:noFill/>
          <a:ln w="9525">
            <a:noFill/>
          </a:ln>
        </p:spPr>
        <p:txBody>
          <a:bodyPr wrap="none" lIns="0" tIns="0" rIns="0" bIns="0">
            <a:spAutoFit/>
          </a:bodyPr>
          <a:lstStyle/>
          <a:p>
            <a:pPr lvl="0" eaLnBrk="0" hangingPunct="0">
              <a:buClr>
                <a:srgbClr val="000000"/>
              </a:buClr>
            </a:pPr>
            <a:r>
              <a:rPr lang="en-US" altLang="zh-CN" sz="1100" b="1" dirty="0">
                <a:solidFill>
                  <a:srgbClr val="000000"/>
                </a:solidFill>
                <a:latin typeface="Arial" panose="020B0604020202020204" pitchFamily="34" charset="0"/>
                <a:ea typeface="宋体" panose="02010600030101010101" pitchFamily="2" charset="-122"/>
              </a:rPr>
              <a:t>(b) </a:t>
            </a:r>
            <a:r>
              <a:rPr lang="zh-CN" altLang="en-US" sz="1100" b="1" dirty="0">
                <a:solidFill>
                  <a:srgbClr val="000000"/>
                </a:solidFill>
                <a:latin typeface="Arial" panose="020B0604020202020204" pitchFamily="34" charset="0"/>
                <a:ea typeface="宋体" panose="02010600030101010101" pitchFamily="2" charset="-122"/>
              </a:rPr>
              <a:t>总需求曲线</a:t>
            </a:r>
          </a:p>
        </p:txBody>
      </p:sp>
      <p:grpSp>
        <p:nvGrpSpPr>
          <p:cNvPr id="570432" name="组合 570431"/>
          <p:cNvGrpSpPr/>
          <p:nvPr/>
        </p:nvGrpSpPr>
        <p:grpSpPr>
          <a:xfrm>
            <a:off x="179388" y="3794125"/>
            <a:ext cx="779462" cy="1655763"/>
            <a:chOff x="113" y="2390"/>
            <a:chExt cx="491" cy="1056"/>
          </a:xfrm>
        </p:grpSpPr>
        <p:sp>
          <p:nvSpPr>
            <p:cNvPr id="570433" name="直接连接符 570432"/>
            <p:cNvSpPr/>
            <p:nvPr/>
          </p:nvSpPr>
          <p:spPr>
            <a:xfrm flipH="1">
              <a:off x="443" y="2390"/>
              <a:ext cx="161" cy="212"/>
            </a:xfrm>
            <a:prstGeom prst="line">
              <a:avLst/>
            </a:prstGeom>
            <a:ln w="12700" cap="flat" cmpd="sng">
              <a:solidFill>
                <a:srgbClr val="000000"/>
              </a:solidFill>
              <a:prstDash val="solid"/>
              <a:headEnd type="none" w="med" len="med"/>
              <a:tailEnd type="none" w="med" len="med"/>
            </a:ln>
          </p:spPr>
        </p:sp>
        <p:sp>
          <p:nvSpPr>
            <p:cNvPr id="570434" name="矩形 570433"/>
            <p:cNvSpPr/>
            <p:nvPr/>
          </p:nvSpPr>
          <p:spPr>
            <a:xfrm>
              <a:off x="113" y="2517"/>
              <a:ext cx="474" cy="830"/>
            </a:xfrm>
            <a:prstGeom prst="rect">
              <a:avLst/>
            </a:prstGeom>
            <a:solidFill>
              <a:srgbClr val="E1E5E9"/>
            </a:solidFill>
            <a:ln w="9525">
              <a:noFill/>
            </a:ln>
          </p:spPr>
          <p:txBody>
            <a:bodyPr/>
            <a:lstStyle/>
            <a:p>
              <a:endParaRPr lang="zh-CN" altLang="en-US"/>
            </a:p>
          </p:txBody>
        </p:sp>
        <p:sp>
          <p:nvSpPr>
            <p:cNvPr id="570435" name="矩形 570434"/>
            <p:cNvSpPr/>
            <p:nvPr/>
          </p:nvSpPr>
          <p:spPr>
            <a:xfrm>
              <a:off x="140" y="2536"/>
              <a:ext cx="241" cy="107"/>
            </a:xfrm>
            <a:prstGeom prst="rect">
              <a:avLst/>
            </a:prstGeom>
            <a:noFill/>
            <a:ln w="9525">
              <a:noFill/>
            </a:ln>
          </p:spPr>
          <p:txBody>
            <a:bodyPr wrap="none" lIns="0" tIns="0" rIns="0" bIns="0">
              <a:spAutoFit/>
            </a:bodyPr>
            <a:lstStyle/>
            <a:p>
              <a:pPr lvl="0" eaLnBrk="0" hangingPunct="0">
                <a:buClr>
                  <a:srgbClr val="000000"/>
                </a:buClr>
              </a:pPr>
              <a:r>
                <a:rPr lang="en-US" altLang="zh-CN" sz="1100">
                  <a:solidFill>
                    <a:srgbClr val="000000"/>
                  </a:solidFill>
                  <a:latin typeface="Arial" panose="020B0604020202020204" pitchFamily="34" charset="0"/>
                  <a:ea typeface="宋体" panose="02010600030101010101" pitchFamily="2" charset="-122"/>
                </a:rPr>
                <a:t>3. . . . </a:t>
              </a:r>
            </a:p>
          </p:txBody>
        </p:sp>
        <p:sp>
          <p:nvSpPr>
            <p:cNvPr id="570436" name="矩形 570435"/>
            <p:cNvSpPr/>
            <p:nvPr/>
          </p:nvSpPr>
          <p:spPr>
            <a:xfrm>
              <a:off x="140" y="2648"/>
              <a:ext cx="440" cy="215"/>
            </a:xfrm>
            <a:prstGeom prst="rect">
              <a:avLst/>
            </a:prstGeom>
            <a:noFill/>
            <a:ln w="9525">
              <a:noFill/>
            </a:ln>
          </p:spPr>
          <p:txBody>
            <a:bodyPr wrap="none" lIns="0" tIns="0" rIns="0" bIns="0">
              <a:spAutoFit/>
            </a:bodyPr>
            <a:lstStyle/>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这引起均衡</a:t>
              </a:r>
            </a:p>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利率的上升</a:t>
              </a:r>
            </a:p>
          </p:txBody>
        </p:sp>
        <p:sp>
          <p:nvSpPr>
            <p:cNvPr id="570437" name="矩形 570436"/>
            <p:cNvSpPr/>
            <p:nvPr/>
          </p:nvSpPr>
          <p:spPr>
            <a:xfrm>
              <a:off x="140" y="2761"/>
              <a:ext cx="1" cy="232"/>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38" name="矩形 570437"/>
            <p:cNvSpPr/>
            <p:nvPr/>
          </p:nvSpPr>
          <p:spPr>
            <a:xfrm>
              <a:off x="140" y="2874"/>
              <a:ext cx="1" cy="233"/>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39" name="矩形 570438"/>
            <p:cNvSpPr/>
            <p:nvPr/>
          </p:nvSpPr>
          <p:spPr>
            <a:xfrm>
              <a:off x="140" y="2987"/>
              <a:ext cx="1" cy="233"/>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40" name="矩形 570439"/>
            <p:cNvSpPr/>
            <p:nvPr/>
          </p:nvSpPr>
          <p:spPr>
            <a:xfrm>
              <a:off x="140" y="3100"/>
              <a:ext cx="1" cy="233"/>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41" name="矩形 570440"/>
            <p:cNvSpPr/>
            <p:nvPr/>
          </p:nvSpPr>
          <p:spPr>
            <a:xfrm>
              <a:off x="140" y="3213"/>
              <a:ext cx="1" cy="233"/>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0442" name="组合 570441"/>
          <p:cNvGrpSpPr/>
          <p:nvPr/>
        </p:nvGrpSpPr>
        <p:grpSpPr>
          <a:xfrm>
            <a:off x="2851150" y="2894013"/>
            <a:ext cx="1571625" cy="1155700"/>
            <a:chOff x="1796" y="1823"/>
            <a:chExt cx="990" cy="728"/>
          </a:xfrm>
        </p:grpSpPr>
        <p:sp>
          <p:nvSpPr>
            <p:cNvPr id="570443" name="直接连接符 570442"/>
            <p:cNvSpPr/>
            <p:nvPr/>
          </p:nvSpPr>
          <p:spPr>
            <a:xfrm flipV="1">
              <a:off x="1796" y="2001"/>
              <a:ext cx="229" cy="550"/>
            </a:xfrm>
            <a:prstGeom prst="line">
              <a:avLst/>
            </a:prstGeom>
            <a:ln w="12700" cap="flat" cmpd="sng">
              <a:solidFill>
                <a:srgbClr val="000000"/>
              </a:solidFill>
              <a:prstDash val="solid"/>
              <a:headEnd type="none" w="med" len="med"/>
              <a:tailEnd type="none" w="med" len="med"/>
            </a:ln>
          </p:spPr>
        </p:sp>
        <p:grpSp>
          <p:nvGrpSpPr>
            <p:cNvPr id="570444" name="组合 570443"/>
            <p:cNvGrpSpPr/>
            <p:nvPr/>
          </p:nvGrpSpPr>
          <p:grpSpPr>
            <a:xfrm>
              <a:off x="1847" y="1823"/>
              <a:ext cx="939" cy="356"/>
              <a:chOff x="1847" y="1823"/>
              <a:chExt cx="939" cy="356"/>
            </a:xfrm>
          </p:grpSpPr>
          <p:sp>
            <p:nvSpPr>
              <p:cNvPr id="570445" name="矩形 570444"/>
              <p:cNvSpPr/>
              <p:nvPr/>
            </p:nvSpPr>
            <p:spPr>
              <a:xfrm>
                <a:off x="1847" y="1823"/>
                <a:ext cx="939" cy="246"/>
              </a:xfrm>
              <a:prstGeom prst="rect">
                <a:avLst/>
              </a:prstGeom>
              <a:solidFill>
                <a:srgbClr val="E1E5E9"/>
              </a:solidFill>
              <a:ln w="9525">
                <a:noFill/>
              </a:ln>
            </p:spPr>
            <p:txBody>
              <a:bodyPr/>
              <a:lstStyle/>
              <a:p>
                <a:endParaRPr lang="zh-CN" altLang="en-US"/>
              </a:p>
            </p:txBody>
          </p:sp>
          <p:sp>
            <p:nvSpPr>
              <p:cNvPr id="570446" name="矩形 570445"/>
              <p:cNvSpPr/>
              <p:nvPr/>
            </p:nvSpPr>
            <p:spPr>
              <a:xfrm>
                <a:off x="1880" y="1837"/>
                <a:ext cx="857" cy="106"/>
              </a:xfrm>
              <a:prstGeom prst="rect">
                <a:avLst/>
              </a:prstGeom>
              <a:noFill/>
              <a:ln w="9525">
                <a:noFill/>
              </a:ln>
            </p:spPr>
            <p:txBody>
              <a:bodyPr wrap="none" lIns="0" tIns="0" rIns="0" bIns="0">
                <a:spAutoFit/>
              </a:bodyPr>
              <a:lstStyle/>
              <a:p>
                <a:pPr lvl="0" eaLnBrk="0" hangingPunct="0">
                  <a:buClr>
                    <a:srgbClr val="000000"/>
                  </a:buClr>
                </a:pPr>
                <a:r>
                  <a:rPr lang="en-US" altLang="zh-CN" sz="1100" dirty="0">
                    <a:solidFill>
                      <a:srgbClr val="000000"/>
                    </a:solidFill>
                    <a:latin typeface="Arial" panose="020B0604020202020204" pitchFamily="34" charset="0"/>
                    <a:ea typeface="宋体" panose="02010600030101010101" pitchFamily="2" charset="-122"/>
                  </a:rPr>
                  <a:t>2. . . . </a:t>
                </a:r>
                <a:r>
                  <a:rPr lang="zh-CN" altLang="en-US" sz="1100" dirty="0">
                    <a:solidFill>
                      <a:srgbClr val="000000"/>
                    </a:solidFill>
                    <a:latin typeface="Arial" panose="020B0604020202020204" pitchFamily="34" charset="0"/>
                    <a:ea typeface="宋体" panose="02010600030101010101" pitchFamily="2" charset="-122"/>
                  </a:rPr>
                  <a:t>货币需求增加</a:t>
                </a:r>
                <a:r>
                  <a:rPr lang="en-US" altLang="zh-CN" sz="1100">
                    <a:solidFill>
                      <a:srgbClr val="000000"/>
                    </a:solidFill>
                    <a:latin typeface="Arial" panose="020B0604020202020204" pitchFamily="34" charset="0"/>
                    <a:ea typeface="宋体" panose="02010600030101010101" pitchFamily="2" charset="-122"/>
                  </a:rPr>
                  <a:t>…</a:t>
                </a:r>
              </a:p>
            </p:txBody>
          </p:sp>
          <p:sp>
            <p:nvSpPr>
              <p:cNvPr id="570447" name="矩形 570446"/>
              <p:cNvSpPr/>
              <p:nvPr/>
            </p:nvSpPr>
            <p:spPr>
              <a:xfrm>
                <a:off x="1880" y="194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sp>
        <p:nvSpPr>
          <p:cNvPr id="570448" name="矩形 570447"/>
          <p:cNvSpPr/>
          <p:nvPr/>
        </p:nvSpPr>
        <p:spPr>
          <a:xfrm>
            <a:off x="8140700" y="4830763"/>
            <a:ext cx="282575" cy="168275"/>
          </a:xfrm>
          <a:prstGeom prst="rect">
            <a:avLst/>
          </a:prstGeom>
          <a:noFill/>
          <a:ln w="9525">
            <a:noFill/>
          </a:ln>
        </p:spPr>
        <p:txBody>
          <a:bodyPr wrap="none" lIns="0" tIns="0" rIns="0" bIns="0">
            <a:spAutoFit/>
          </a:bodyPr>
          <a:lstStyle/>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产量</a:t>
            </a:r>
          </a:p>
        </p:txBody>
      </p:sp>
      <p:sp>
        <p:nvSpPr>
          <p:cNvPr id="570449" name="矩形 570448"/>
          <p:cNvSpPr/>
          <p:nvPr/>
        </p:nvSpPr>
        <p:spPr>
          <a:xfrm>
            <a:off x="8078788" y="5010150"/>
            <a:ext cx="0" cy="365125"/>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50" name="矩形 570449"/>
          <p:cNvSpPr/>
          <p:nvPr/>
        </p:nvSpPr>
        <p:spPr>
          <a:xfrm>
            <a:off x="5459413" y="4746625"/>
            <a:ext cx="152400" cy="206375"/>
          </a:xfrm>
          <a:prstGeom prst="rect">
            <a:avLst/>
          </a:prstGeom>
          <a:noFill/>
          <a:ln w="9525">
            <a:noFill/>
          </a:ln>
        </p:spPr>
        <p:txBody>
          <a:bodyPr wrap="none" lIns="0" tIns="0" rIns="0" bIns="0">
            <a:spAutoFit/>
          </a:bodyPr>
          <a:lstStyle/>
          <a:p>
            <a:pPr lvl="0" eaLnBrk="0" hangingPunct="0">
              <a:buClr>
                <a:srgbClr val="000000"/>
              </a:buClr>
            </a:pPr>
            <a:r>
              <a:rPr lang="en-US" altLang="zh-CN" sz="1100">
                <a:solidFill>
                  <a:srgbClr val="000000"/>
                </a:solidFill>
                <a:latin typeface="Arial" panose="020B0604020202020204" pitchFamily="34" charset="0"/>
                <a:ea typeface="宋体" panose="02010600030101010101" pitchFamily="2" charset="-122"/>
              </a:rPr>
              <a:t>0</a:t>
            </a:r>
          </a:p>
        </p:txBody>
      </p:sp>
      <p:sp>
        <p:nvSpPr>
          <p:cNvPr id="570451" name="矩形 570450"/>
          <p:cNvSpPr/>
          <p:nvPr/>
        </p:nvSpPr>
        <p:spPr>
          <a:xfrm>
            <a:off x="5186363" y="2484438"/>
            <a:ext cx="282575" cy="336550"/>
          </a:xfrm>
          <a:prstGeom prst="rect">
            <a:avLst/>
          </a:prstGeom>
          <a:noFill/>
          <a:ln w="9525">
            <a:noFill/>
          </a:ln>
        </p:spPr>
        <p:txBody>
          <a:bodyPr wrap="none" lIns="0" tIns="0" rIns="0" bIns="0">
            <a:spAutoFit/>
          </a:bodyPr>
          <a:lstStyle/>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100" b="1" dirty="0">
                <a:solidFill>
                  <a:srgbClr val="000000"/>
                </a:solidFill>
                <a:latin typeface="Arial" panose="020B0604020202020204" pitchFamily="34" charset="0"/>
                <a:ea typeface="宋体" panose="02010600030101010101" pitchFamily="2" charset="-122"/>
              </a:rPr>
              <a:t>水平</a:t>
            </a:r>
          </a:p>
        </p:txBody>
      </p:sp>
      <p:sp>
        <p:nvSpPr>
          <p:cNvPr id="570452" name="矩形 570451"/>
          <p:cNvSpPr/>
          <p:nvPr/>
        </p:nvSpPr>
        <p:spPr>
          <a:xfrm>
            <a:off x="8110538" y="4500563"/>
            <a:ext cx="419100" cy="168275"/>
          </a:xfrm>
          <a:prstGeom prst="rect">
            <a:avLst/>
          </a:prstGeom>
          <a:noFill/>
          <a:ln w="9525">
            <a:noFill/>
          </a:ln>
        </p:spPr>
        <p:txBody>
          <a:bodyPr wrap="none" lIns="0" tIns="0" rIns="0" bIns="0">
            <a:spAutoFit/>
          </a:bodyPr>
          <a:lstStyle/>
          <a:p>
            <a:pPr lvl="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总需求</a:t>
            </a:r>
          </a:p>
        </p:txBody>
      </p:sp>
      <p:grpSp>
        <p:nvGrpSpPr>
          <p:cNvPr id="570453" name="组合 570452"/>
          <p:cNvGrpSpPr/>
          <p:nvPr/>
        </p:nvGrpSpPr>
        <p:grpSpPr>
          <a:xfrm>
            <a:off x="5435600" y="3357563"/>
            <a:ext cx="1163638" cy="1663700"/>
            <a:chOff x="3397" y="2101"/>
            <a:chExt cx="733" cy="1048"/>
          </a:xfrm>
        </p:grpSpPr>
        <p:sp>
          <p:nvSpPr>
            <p:cNvPr id="570454" name="任意多边形 570453"/>
            <p:cNvSpPr/>
            <p:nvPr/>
          </p:nvSpPr>
          <p:spPr>
            <a:xfrm>
              <a:off x="3530" y="2170"/>
              <a:ext cx="575" cy="805"/>
            </a:xfrm>
            <a:custGeom>
              <a:avLst/>
              <a:gdLst/>
              <a:ahLst/>
              <a:cxnLst/>
              <a:rect l="0" t="0" r="0" b="0"/>
              <a:pathLst>
                <a:path w="575" h="805">
                  <a:moveTo>
                    <a:pt x="0" y="0"/>
                  </a:moveTo>
                  <a:lnTo>
                    <a:pt x="575" y="0"/>
                  </a:lnTo>
                  <a:lnTo>
                    <a:pt x="575" y="805"/>
                  </a:lnTo>
                </a:path>
              </a:pathLst>
            </a:custGeom>
            <a:noFill/>
            <a:ln w="12700" cap="flat" cmpd="sng">
              <a:solidFill>
                <a:srgbClr val="FF00FF">
                  <a:alpha val="100000"/>
                </a:srgbClr>
              </a:solidFill>
              <a:prstDash val="sysDot"/>
              <a:headEnd type="none" w="med" len="med"/>
              <a:tailEnd type="none" w="med" len="med"/>
            </a:ln>
          </p:spPr>
          <p:txBody>
            <a:bodyPr/>
            <a:lstStyle/>
            <a:p>
              <a:endParaRPr lang="zh-CN" altLang="en-US"/>
            </a:p>
          </p:txBody>
        </p:sp>
        <p:sp>
          <p:nvSpPr>
            <p:cNvPr id="570455" name="椭圆 570454"/>
            <p:cNvSpPr/>
            <p:nvPr/>
          </p:nvSpPr>
          <p:spPr>
            <a:xfrm>
              <a:off x="4072" y="2145"/>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70456" name="矩形 570455"/>
            <p:cNvSpPr/>
            <p:nvPr/>
          </p:nvSpPr>
          <p:spPr>
            <a:xfrm>
              <a:off x="3397" y="2101"/>
              <a:ext cx="90"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P</a:t>
              </a:r>
              <a:r>
                <a:rPr lang="en-US" altLang="zh-CN" sz="1100" baseline="-25000">
                  <a:solidFill>
                    <a:srgbClr val="000000"/>
                  </a:solidFill>
                  <a:latin typeface="Arial" panose="020B0604020202020204" pitchFamily="34" charset="0"/>
                  <a:ea typeface="宋体" panose="02010600030101010101" pitchFamily="2" charset="-122"/>
                </a:rPr>
                <a:t>2</a:t>
              </a:r>
            </a:p>
          </p:txBody>
        </p:sp>
        <p:sp>
          <p:nvSpPr>
            <p:cNvPr id="570457" name="矩形 570456"/>
            <p:cNvSpPr/>
            <p:nvPr/>
          </p:nvSpPr>
          <p:spPr>
            <a:xfrm>
              <a:off x="3981" y="3043"/>
              <a:ext cx="90"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Y</a:t>
              </a:r>
              <a:r>
                <a:rPr lang="en-US" altLang="zh-CN" sz="1100" baseline="-25000">
                  <a:solidFill>
                    <a:srgbClr val="000000"/>
                  </a:solidFill>
                  <a:latin typeface="Arial" panose="020B0604020202020204" pitchFamily="34" charset="0"/>
                  <a:ea typeface="宋体" panose="02010600030101010101" pitchFamily="2" charset="-122"/>
                </a:rPr>
                <a:t>2</a:t>
              </a:r>
            </a:p>
          </p:txBody>
        </p:sp>
      </p:grpSp>
      <p:grpSp>
        <p:nvGrpSpPr>
          <p:cNvPr id="570458" name="组合 570457"/>
          <p:cNvGrpSpPr/>
          <p:nvPr/>
        </p:nvGrpSpPr>
        <p:grpSpPr>
          <a:xfrm>
            <a:off x="5364163" y="3933825"/>
            <a:ext cx="1992312" cy="1030288"/>
            <a:chOff x="3397" y="2500"/>
            <a:chExt cx="1255" cy="649"/>
          </a:xfrm>
        </p:grpSpPr>
        <p:sp>
          <p:nvSpPr>
            <p:cNvPr id="570459" name="任意多边形 570458"/>
            <p:cNvSpPr/>
            <p:nvPr/>
          </p:nvSpPr>
          <p:spPr>
            <a:xfrm>
              <a:off x="3530" y="2526"/>
              <a:ext cx="1083" cy="449"/>
            </a:xfrm>
            <a:custGeom>
              <a:avLst/>
              <a:gdLst/>
              <a:ahLst/>
              <a:cxnLst/>
              <a:rect l="0" t="0" r="0" b="0"/>
              <a:pathLst>
                <a:path w="1083" h="449">
                  <a:moveTo>
                    <a:pt x="0" y="0"/>
                  </a:moveTo>
                  <a:lnTo>
                    <a:pt x="1083" y="0"/>
                  </a:lnTo>
                  <a:lnTo>
                    <a:pt x="1083" y="449"/>
                  </a:lnTo>
                </a:path>
              </a:pathLst>
            </a:custGeom>
            <a:noFill/>
            <a:ln w="12700" cap="flat" cmpd="sng">
              <a:solidFill>
                <a:srgbClr val="FF00FF">
                  <a:alpha val="100000"/>
                </a:srgbClr>
              </a:solidFill>
              <a:prstDash val="sysDot"/>
              <a:headEnd type="none" w="med" len="med"/>
              <a:tailEnd type="none" w="med" len="med"/>
            </a:ln>
          </p:spPr>
          <p:txBody>
            <a:bodyPr/>
            <a:lstStyle/>
            <a:p>
              <a:endParaRPr lang="zh-CN" altLang="en-US"/>
            </a:p>
          </p:txBody>
        </p:sp>
        <p:sp>
          <p:nvSpPr>
            <p:cNvPr id="570460" name="椭圆 570459"/>
            <p:cNvSpPr/>
            <p:nvPr/>
          </p:nvSpPr>
          <p:spPr>
            <a:xfrm>
              <a:off x="4583" y="2500"/>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nvGrpSpPr>
            <p:cNvPr id="570461" name="组合 570460"/>
            <p:cNvGrpSpPr/>
            <p:nvPr/>
          </p:nvGrpSpPr>
          <p:grpSpPr>
            <a:xfrm>
              <a:off x="4576" y="3043"/>
              <a:ext cx="76" cy="106"/>
              <a:chOff x="4576" y="3043"/>
              <a:chExt cx="76" cy="106"/>
            </a:xfrm>
          </p:grpSpPr>
          <p:sp>
            <p:nvSpPr>
              <p:cNvPr id="570462" name="矩形 570461"/>
              <p:cNvSpPr/>
              <p:nvPr/>
            </p:nvSpPr>
            <p:spPr>
              <a:xfrm>
                <a:off x="4576" y="3043"/>
                <a:ext cx="59"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Y</a:t>
                </a:r>
              </a:p>
            </p:txBody>
          </p:sp>
          <p:sp>
            <p:nvSpPr>
              <p:cNvPr id="570463" name="任意多边形 570462"/>
              <p:cNvSpPr/>
              <p:nvPr/>
            </p:nvSpPr>
            <p:spPr>
              <a:xfrm>
                <a:off x="4635" y="3100"/>
                <a:ext cx="17" cy="42"/>
              </a:xfrm>
              <a:custGeom>
                <a:avLst/>
                <a:gdLst/>
                <a:ahLst/>
                <a:cxnLst/>
                <a:rect l="0" t="0" r="0" b="0"/>
                <a:pathLst>
                  <a:path w="17" h="42">
                    <a:moveTo>
                      <a:pt x="17" y="0"/>
                    </a:moveTo>
                    <a:lnTo>
                      <a:pt x="14" y="0"/>
                    </a:lnTo>
                    <a:lnTo>
                      <a:pt x="8" y="6"/>
                    </a:lnTo>
                    <a:lnTo>
                      <a:pt x="0" y="11"/>
                    </a:lnTo>
                    <a:lnTo>
                      <a:pt x="0" y="17"/>
                    </a:lnTo>
                    <a:lnTo>
                      <a:pt x="6" y="14"/>
                    </a:lnTo>
                    <a:lnTo>
                      <a:pt x="11" y="8"/>
                    </a:lnTo>
                    <a:lnTo>
                      <a:pt x="11" y="42"/>
                    </a:lnTo>
                    <a:lnTo>
                      <a:pt x="17" y="42"/>
                    </a:lnTo>
                    <a:lnTo>
                      <a:pt x="17" y="3"/>
                    </a:lnTo>
                    <a:lnTo>
                      <a:pt x="17" y="0"/>
                    </a:lnTo>
                    <a:close/>
                  </a:path>
                </a:pathLst>
              </a:custGeom>
              <a:solidFill>
                <a:srgbClr val="000000">
                  <a:alpha val="100000"/>
                </a:srgbClr>
              </a:solidFill>
              <a:ln w="9525" cap="flat" cmpd="sng">
                <a:solidFill>
                  <a:srgbClr val="000000"/>
                </a:solidFill>
                <a:prstDash val="solid"/>
                <a:headEnd type="none" w="med" len="med"/>
                <a:tailEnd type="none" w="med" len="med"/>
              </a:ln>
            </p:spPr>
            <p:txBody>
              <a:bodyPr/>
              <a:lstStyle/>
              <a:p>
                <a:endParaRPr lang="zh-CN" altLang="en-US"/>
              </a:p>
            </p:txBody>
          </p:sp>
        </p:grpSp>
        <p:sp>
          <p:nvSpPr>
            <p:cNvPr id="570464" name="矩形 570463"/>
            <p:cNvSpPr/>
            <p:nvPr/>
          </p:nvSpPr>
          <p:spPr>
            <a:xfrm>
              <a:off x="3397" y="2519"/>
              <a:ext cx="59"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P</a:t>
              </a:r>
            </a:p>
          </p:txBody>
        </p:sp>
        <p:sp>
          <p:nvSpPr>
            <p:cNvPr id="570465" name="任意多边形 570464"/>
            <p:cNvSpPr/>
            <p:nvPr/>
          </p:nvSpPr>
          <p:spPr>
            <a:xfrm>
              <a:off x="3459" y="2575"/>
              <a:ext cx="17" cy="43"/>
            </a:xfrm>
            <a:custGeom>
              <a:avLst/>
              <a:gdLst/>
              <a:ahLst/>
              <a:cxnLst/>
              <a:rect l="0" t="0" r="0" b="0"/>
              <a:pathLst>
                <a:path w="17" h="43">
                  <a:moveTo>
                    <a:pt x="17" y="0"/>
                  </a:moveTo>
                  <a:lnTo>
                    <a:pt x="14" y="0"/>
                  </a:lnTo>
                  <a:lnTo>
                    <a:pt x="8" y="6"/>
                  </a:lnTo>
                  <a:lnTo>
                    <a:pt x="0" y="12"/>
                  </a:lnTo>
                  <a:lnTo>
                    <a:pt x="0" y="17"/>
                  </a:lnTo>
                  <a:lnTo>
                    <a:pt x="6" y="14"/>
                  </a:lnTo>
                  <a:lnTo>
                    <a:pt x="11" y="9"/>
                  </a:lnTo>
                  <a:lnTo>
                    <a:pt x="11" y="43"/>
                  </a:lnTo>
                  <a:lnTo>
                    <a:pt x="17" y="43"/>
                  </a:lnTo>
                  <a:lnTo>
                    <a:pt x="17" y="3"/>
                  </a:lnTo>
                  <a:lnTo>
                    <a:pt x="17" y="0"/>
                  </a:lnTo>
                  <a:close/>
                </a:path>
              </a:pathLst>
            </a:custGeom>
            <a:solidFill>
              <a:srgbClr val="000000">
                <a:alpha val="100000"/>
              </a:srgbClr>
            </a:solidFill>
            <a:ln w="9525" cap="flat" cmpd="sng">
              <a:solidFill>
                <a:srgbClr val="000000"/>
              </a:solidFill>
              <a:prstDash val="solid"/>
              <a:headEnd type="none" w="med" len="med"/>
              <a:tailEnd type="none" w="med" len="med"/>
            </a:ln>
          </p:spPr>
          <p:txBody>
            <a:bodyPr/>
            <a:lstStyle/>
            <a:p>
              <a:endParaRPr lang="zh-CN" altLang="en-US"/>
            </a:p>
          </p:txBody>
        </p:sp>
      </p:grpSp>
      <p:grpSp>
        <p:nvGrpSpPr>
          <p:cNvPr id="570466" name="组合 570465"/>
          <p:cNvGrpSpPr/>
          <p:nvPr/>
        </p:nvGrpSpPr>
        <p:grpSpPr>
          <a:xfrm>
            <a:off x="5805488" y="4937125"/>
            <a:ext cx="2632075" cy="814388"/>
            <a:chOff x="3657" y="3110"/>
            <a:chExt cx="1658" cy="513"/>
          </a:xfrm>
        </p:grpSpPr>
        <p:sp>
          <p:nvSpPr>
            <p:cNvPr id="570467" name="直接连接符 570466"/>
            <p:cNvSpPr/>
            <p:nvPr/>
          </p:nvSpPr>
          <p:spPr>
            <a:xfrm>
              <a:off x="4351" y="3110"/>
              <a:ext cx="59" cy="136"/>
            </a:xfrm>
            <a:prstGeom prst="line">
              <a:avLst/>
            </a:prstGeom>
            <a:ln w="12700" cap="flat" cmpd="sng">
              <a:solidFill>
                <a:srgbClr val="000000"/>
              </a:solidFill>
              <a:prstDash val="solid"/>
              <a:headEnd type="none" w="med" len="med"/>
              <a:tailEnd type="none" w="med" len="med"/>
            </a:ln>
          </p:spPr>
        </p:sp>
        <p:sp>
          <p:nvSpPr>
            <p:cNvPr id="570468" name="矩形 570467"/>
            <p:cNvSpPr/>
            <p:nvPr/>
          </p:nvSpPr>
          <p:spPr>
            <a:xfrm>
              <a:off x="3657" y="3263"/>
              <a:ext cx="1658" cy="254"/>
            </a:xfrm>
            <a:prstGeom prst="rect">
              <a:avLst/>
            </a:prstGeom>
            <a:solidFill>
              <a:srgbClr val="E1E5E9"/>
            </a:solidFill>
            <a:ln w="9525">
              <a:noFill/>
            </a:ln>
          </p:spPr>
          <p:txBody>
            <a:bodyPr/>
            <a:lstStyle/>
            <a:p>
              <a:endParaRPr lang="zh-CN" altLang="en-US"/>
            </a:p>
          </p:txBody>
        </p:sp>
        <p:sp>
          <p:nvSpPr>
            <p:cNvPr id="570469" name="矩形 570468"/>
            <p:cNvSpPr/>
            <p:nvPr/>
          </p:nvSpPr>
          <p:spPr>
            <a:xfrm>
              <a:off x="3687" y="3280"/>
              <a:ext cx="1551" cy="106"/>
            </a:xfrm>
            <a:prstGeom prst="rect">
              <a:avLst/>
            </a:prstGeom>
            <a:noFill/>
            <a:ln w="9525">
              <a:noFill/>
            </a:ln>
          </p:spPr>
          <p:txBody>
            <a:bodyPr wrap="none" lIns="0" tIns="0" rIns="0" bIns="0">
              <a:spAutoFit/>
            </a:bodyPr>
            <a:lstStyle/>
            <a:p>
              <a:pPr lvl="0" eaLnBrk="0" hangingPunct="0">
                <a:buClr>
                  <a:srgbClr val="000000"/>
                </a:buClr>
              </a:pPr>
              <a:r>
                <a:rPr lang="en-US" altLang="zh-CN" sz="1100" dirty="0">
                  <a:solidFill>
                    <a:srgbClr val="000000"/>
                  </a:solidFill>
                  <a:latin typeface="Arial" panose="020B0604020202020204" pitchFamily="34" charset="0"/>
                  <a:ea typeface="宋体" panose="02010600030101010101" pitchFamily="2" charset="-122"/>
                </a:rPr>
                <a:t>4. . . . </a:t>
              </a:r>
              <a:r>
                <a:rPr lang="zh-CN" altLang="en-US" sz="1100" dirty="0">
                  <a:solidFill>
                    <a:srgbClr val="000000"/>
                  </a:solidFill>
                  <a:latin typeface="Arial" panose="020B0604020202020204" pitchFamily="34" charset="0"/>
                  <a:ea typeface="宋体" panose="02010600030101010101" pitchFamily="2" charset="-122"/>
                </a:rPr>
                <a:t>这又减少了物品与劳务的需求量。</a:t>
              </a:r>
            </a:p>
          </p:txBody>
        </p:sp>
        <p:sp>
          <p:nvSpPr>
            <p:cNvPr id="570470" name="矩形 570469"/>
            <p:cNvSpPr/>
            <p:nvPr/>
          </p:nvSpPr>
          <p:spPr>
            <a:xfrm>
              <a:off x="3687" y="339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0471" name="组合 570470"/>
          <p:cNvGrpSpPr/>
          <p:nvPr/>
        </p:nvGrpSpPr>
        <p:grpSpPr>
          <a:xfrm>
            <a:off x="4705350" y="3754438"/>
            <a:ext cx="711200" cy="1316037"/>
            <a:chOff x="2964" y="2365"/>
            <a:chExt cx="448" cy="829"/>
          </a:xfrm>
        </p:grpSpPr>
        <p:sp>
          <p:nvSpPr>
            <p:cNvPr id="570472" name="直接连接符 570471"/>
            <p:cNvSpPr/>
            <p:nvPr/>
          </p:nvSpPr>
          <p:spPr>
            <a:xfrm flipV="1">
              <a:off x="3336" y="2365"/>
              <a:ext cx="76" cy="220"/>
            </a:xfrm>
            <a:prstGeom prst="line">
              <a:avLst/>
            </a:prstGeom>
            <a:ln w="12700" cap="flat" cmpd="sng">
              <a:solidFill>
                <a:srgbClr val="000000"/>
              </a:solidFill>
              <a:prstDash val="solid"/>
              <a:headEnd type="none" w="med" len="med"/>
              <a:tailEnd type="none" w="med" len="med"/>
            </a:ln>
          </p:spPr>
        </p:sp>
        <p:sp>
          <p:nvSpPr>
            <p:cNvPr id="570473" name="矩形 570472"/>
            <p:cNvSpPr/>
            <p:nvPr/>
          </p:nvSpPr>
          <p:spPr>
            <a:xfrm>
              <a:off x="2964" y="2500"/>
              <a:ext cx="422" cy="593"/>
            </a:xfrm>
            <a:prstGeom prst="rect">
              <a:avLst/>
            </a:prstGeom>
            <a:solidFill>
              <a:srgbClr val="E1E5E9"/>
            </a:solidFill>
            <a:ln w="9525">
              <a:noFill/>
            </a:ln>
          </p:spPr>
          <p:txBody>
            <a:bodyPr/>
            <a:lstStyle/>
            <a:p>
              <a:endParaRPr lang="zh-CN" altLang="en-US"/>
            </a:p>
          </p:txBody>
        </p:sp>
        <p:sp>
          <p:nvSpPr>
            <p:cNvPr id="570474" name="矩形 570473"/>
            <p:cNvSpPr/>
            <p:nvPr/>
          </p:nvSpPr>
          <p:spPr>
            <a:xfrm>
              <a:off x="3005" y="2513"/>
              <a:ext cx="352" cy="212"/>
            </a:xfrm>
            <a:prstGeom prst="rect">
              <a:avLst/>
            </a:prstGeom>
            <a:noFill/>
            <a:ln w="9525">
              <a:noFill/>
            </a:ln>
          </p:spPr>
          <p:txBody>
            <a:bodyPr wrap="none" lIns="0" tIns="0" rIns="0" bIns="0">
              <a:spAutoFit/>
            </a:bodyPr>
            <a:lstStyle/>
            <a:p>
              <a:pPr marL="457200" lvl="0" indent="-457200" eaLnBrk="0" hangingPunct="0">
                <a:buClr>
                  <a:srgbClr val="000000"/>
                </a:buClr>
              </a:pPr>
              <a:r>
                <a:rPr lang="en-US" altLang="zh-CN" sz="1100" dirty="0">
                  <a:solidFill>
                    <a:srgbClr val="000000"/>
                  </a:solidFill>
                  <a:latin typeface="Arial" panose="020B0604020202020204" pitchFamily="34" charset="0"/>
                  <a:ea typeface="宋体" panose="02010600030101010101" pitchFamily="2" charset="-122"/>
                </a:rPr>
                <a:t>1.</a:t>
              </a:r>
              <a:r>
                <a:rPr lang="zh-CN" altLang="en-US" sz="1100" dirty="0">
                  <a:solidFill>
                    <a:srgbClr val="000000"/>
                  </a:solidFill>
                  <a:latin typeface="Arial" panose="020B0604020202020204" pitchFamily="34" charset="0"/>
                  <a:ea typeface="宋体" panose="02010600030101010101" pitchFamily="2" charset="-122"/>
                </a:rPr>
                <a:t>物价水</a:t>
              </a:r>
            </a:p>
            <a:p>
              <a:pPr marL="457200" lvl="0" indent="-457200" eaLnBrk="0" hangingPunct="0">
                <a:buClr>
                  <a:srgbClr val="000000"/>
                </a:buClr>
              </a:pPr>
              <a:r>
                <a:rPr lang="zh-CN" altLang="en-US" sz="1100" dirty="0">
                  <a:solidFill>
                    <a:srgbClr val="000000"/>
                  </a:solidFill>
                  <a:latin typeface="Arial" panose="020B0604020202020204" pitchFamily="34" charset="0"/>
                  <a:ea typeface="宋体" panose="02010600030101010101" pitchFamily="2" charset="-122"/>
                </a:rPr>
                <a:t>平上升</a:t>
              </a:r>
              <a:r>
                <a:rPr lang="en-US" altLang="zh-CN" sz="1100">
                  <a:solidFill>
                    <a:srgbClr val="000000"/>
                  </a:solidFill>
                  <a:latin typeface="Arial" panose="020B0604020202020204" pitchFamily="34" charset="0"/>
                  <a:ea typeface="宋体" panose="02010600030101010101" pitchFamily="2" charset="-122"/>
                </a:rPr>
                <a:t>…</a:t>
              </a:r>
            </a:p>
          </p:txBody>
        </p:sp>
        <p:sp>
          <p:nvSpPr>
            <p:cNvPr id="570475" name="矩形 570474"/>
            <p:cNvSpPr/>
            <p:nvPr/>
          </p:nvSpPr>
          <p:spPr>
            <a:xfrm>
              <a:off x="3005" y="2626"/>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76" name="矩形 570475"/>
            <p:cNvSpPr/>
            <p:nvPr/>
          </p:nvSpPr>
          <p:spPr>
            <a:xfrm>
              <a:off x="3005" y="273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77" name="矩形 570476"/>
            <p:cNvSpPr/>
            <p:nvPr/>
          </p:nvSpPr>
          <p:spPr>
            <a:xfrm>
              <a:off x="3005" y="285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0478" name="矩形 570477"/>
            <p:cNvSpPr/>
            <p:nvPr/>
          </p:nvSpPr>
          <p:spPr>
            <a:xfrm>
              <a:off x="3005" y="2964"/>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0479" name="组合 570478"/>
          <p:cNvGrpSpPr/>
          <p:nvPr/>
        </p:nvGrpSpPr>
        <p:grpSpPr>
          <a:xfrm>
            <a:off x="971550" y="3933825"/>
            <a:ext cx="1538288" cy="168275"/>
            <a:chOff x="602" y="2482"/>
            <a:chExt cx="969" cy="106"/>
          </a:xfrm>
        </p:grpSpPr>
        <p:sp>
          <p:nvSpPr>
            <p:cNvPr id="570480" name="直接连接符 570479"/>
            <p:cNvSpPr/>
            <p:nvPr/>
          </p:nvSpPr>
          <p:spPr>
            <a:xfrm>
              <a:off x="714" y="2543"/>
              <a:ext cx="820" cy="1"/>
            </a:xfrm>
            <a:prstGeom prst="line">
              <a:avLst/>
            </a:prstGeom>
            <a:ln w="12700" cap="flat" cmpd="sng">
              <a:solidFill>
                <a:srgbClr val="FF00FF"/>
              </a:solidFill>
              <a:prstDash val="sysDot"/>
              <a:headEnd type="none" w="med" len="med"/>
              <a:tailEnd type="none" w="med" len="med"/>
            </a:ln>
          </p:spPr>
        </p:sp>
        <p:sp>
          <p:nvSpPr>
            <p:cNvPr id="570481" name="椭圆 570480"/>
            <p:cNvSpPr/>
            <p:nvPr/>
          </p:nvSpPr>
          <p:spPr>
            <a:xfrm>
              <a:off x="1513" y="2517"/>
              <a:ext cx="58" cy="58"/>
            </a:xfrm>
            <a:prstGeom prst="ellipse">
              <a:avLst/>
            </a:prstGeom>
            <a:solidFill>
              <a:srgbClr val="000000"/>
            </a:solidFill>
            <a:ln w="9525" cap="flat" cmpd="sng">
              <a:solidFill>
                <a:srgbClr val="FF00FF"/>
              </a:solidFill>
              <a:prstDash val="solid"/>
              <a:headEnd type="none" w="med" len="med"/>
              <a:tailEnd type="none" w="med" len="med"/>
            </a:ln>
          </p:spPr>
          <p:txBody>
            <a:bodyPr/>
            <a:lstStyle/>
            <a:p>
              <a:endParaRPr lang="zh-CN" altLang="en-US"/>
            </a:p>
          </p:txBody>
        </p:sp>
        <p:sp>
          <p:nvSpPr>
            <p:cNvPr id="570482" name="矩形 570481"/>
            <p:cNvSpPr/>
            <p:nvPr/>
          </p:nvSpPr>
          <p:spPr>
            <a:xfrm>
              <a:off x="602" y="2482"/>
              <a:ext cx="29"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r</a:t>
              </a:r>
            </a:p>
          </p:txBody>
        </p:sp>
        <p:sp>
          <p:nvSpPr>
            <p:cNvPr id="570483" name="任意多边形 570482"/>
            <p:cNvSpPr/>
            <p:nvPr/>
          </p:nvSpPr>
          <p:spPr>
            <a:xfrm>
              <a:off x="639" y="2539"/>
              <a:ext cx="17" cy="39"/>
            </a:xfrm>
            <a:custGeom>
              <a:avLst/>
              <a:gdLst/>
              <a:ahLst/>
              <a:cxnLst/>
              <a:rect l="0" t="0" r="0" b="0"/>
              <a:pathLst>
                <a:path w="17" h="39">
                  <a:moveTo>
                    <a:pt x="17" y="0"/>
                  </a:moveTo>
                  <a:lnTo>
                    <a:pt x="14" y="0"/>
                  </a:lnTo>
                  <a:lnTo>
                    <a:pt x="9" y="5"/>
                  </a:lnTo>
                  <a:lnTo>
                    <a:pt x="0" y="11"/>
                  </a:lnTo>
                  <a:lnTo>
                    <a:pt x="0" y="14"/>
                  </a:lnTo>
                  <a:lnTo>
                    <a:pt x="9" y="11"/>
                  </a:lnTo>
                  <a:lnTo>
                    <a:pt x="11" y="8"/>
                  </a:lnTo>
                  <a:lnTo>
                    <a:pt x="11" y="39"/>
                  </a:lnTo>
                  <a:lnTo>
                    <a:pt x="17" y="39"/>
                  </a:lnTo>
                  <a:lnTo>
                    <a:pt x="17" y="2"/>
                  </a:lnTo>
                  <a:lnTo>
                    <a:pt x="17" y="0"/>
                  </a:lnTo>
                  <a:close/>
                </a:path>
              </a:pathLst>
            </a:custGeom>
            <a:solidFill>
              <a:srgbClr val="000000"/>
            </a:solidFill>
            <a:ln w="9525">
              <a:noFill/>
            </a:ln>
          </p:spPr>
          <p:txBody>
            <a:bodyPr/>
            <a:lstStyle/>
            <a:p>
              <a:endParaRPr lang="zh-CN" altLang="en-US"/>
            </a:p>
          </p:txBody>
        </p:sp>
      </p:grpSp>
      <p:grpSp>
        <p:nvGrpSpPr>
          <p:cNvPr id="570484" name="组合 570483"/>
          <p:cNvGrpSpPr/>
          <p:nvPr/>
        </p:nvGrpSpPr>
        <p:grpSpPr>
          <a:xfrm>
            <a:off x="971550" y="3429000"/>
            <a:ext cx="1538288" cy="168275"/>
            <a:chOff x="602" y="2138"/>
            <a:chExt cx="969" cy="106"/>
          </a:xfrm>
        </p:grpSpPr>
        <p:sp>
          <p:nvSpPr>
            <p:cNvPr id="570485" name="直接连接符 570484"/>
            <p:cNvSpPr/>
            <p:nvPr/>
          </p:nvSpPr>
          <p:spPr>
            <a:xfrm>
              <a:off x="714" y="2204"/>
              <a:ext cx="820" cy="1"/>
            </a:xfrm>
            <a:prstGeom prst="line">
              <a:avLst/>
            </a:prstGeom>
            <a:ln w="12700" cap="flat" cmpd="sng">
              <a:solidFill>
                <a:srgbClr val="FF00FF"/>
              </a:solidFill>
              <a:prstDash val="sysDot"/>
              <a:headEnd type="none" w="med" len="med"/>
              <a:tailEnd type="none" w="med" len="med"/>
            </a:ln>
          </p:spPr>
        </p:sp>
        <p:sp>
          <p:nvSpPr>
            <p:cNvPr id="570486" name="椭圆 570485"/>
            <p:cNvSpPr/>
            <p:nvPr/>
          </p:nvSpPr>
          <p:spPr>
            <a:xfrm>
              <a:off x="1513" y="2170"/>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70487" name="矩形 570486"/>
            <p:cNvSpPr/>
            <p:nvPr/>
          </p:nvSpPr>
          <p:spPr>
            <a:xfrm>
              <a:off x="602" y="2138"/>
              <a:ext cx="60"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r</a:t>
              </a:r>
              <a:r>
                <a:rPr lang="en-US" altLang="zh-CN" sz="1100" baseline="-25000">
                  <a:solidFill>
                    <a:srgbClr val="000000"/>
                  </a:solidFill>
                  <a:latin typeface="Arial" panose="020B0604020202020204" pitchFamily="34" charset="0"/>
                  <a:ea typeface="宋体" panose="02010600030101010101" pitchFamily="2" charset="-122"/>
                </a:rPr>
                <a:t>2</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42</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70418"/>
                                        </p:tgtEl>
                                        <p:attrNameLst>
                                          <p:attrName>style.visibility</p:attrName>
                                        </p:attrNameLst>
                                      </p:cBhvr>
                                      <p:to>
                                        <p:strVal val="visible"/>
                                      </p:to>
                                    </p:set>
                                    <p:animEffect transition="in" filter="strips(downRight)">
                                      <p:cBhvr>
                                        <p:cTn id="7" dur="500"/>
                                        <p:tgtEl>
                                          <p:spTgt spid="5704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70479"/>
                                        </p:tgtEl>
                                        <p:attrNameLst>
                                          <p:attrName>style.visibility</p:attrName>
                                        </p:attrNameLst>
                                      </p:cBhvr>
                                      <p:to>
                                        <p:strVal val="visible"/>
                                      </p:to>
                                    </p:set>
                                    <p:animEffect transition="in" filter="wipe(right)">
                                      <p:cBhvr>
                                        <p:cTn id="12" dur="500"/>
                                        <p:tgtEl>
                                          <p:spTgt spid="57047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70458"/>
                                        </p:tgtEl>
                                        <p:attrNameLst>
                                          <p:attrName>style.visibility</p:attrName>
                                        </p:attrNameLst>
                                      </p:cBhvr>
                                      <p:to>
                                        <p:strVal val="visible"/>
                                      </p:to>
                                    </p:set>
                                    <p:animEffect transition="in" filter="strips(upRight)">
                                      <p:cBhvr>
                                        <p:cTn id="17" dur="500"/>
                                        <p:tgtEl>
                                          <p:spTgt spid="5704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70402"/>
                                        </p:tgtEl>
                                        <p:attrNameLst>
                                          <p:attrName>style.visibility</p:attrName>
                                        </p:attrNameLst>
                                      </p:cBhvr>
                                      <p:to>
                                        <p:strVal val="visible"/>
                                      </p:to>
                                    </p:set>
                                    <p:animEffect transition="in" filter="wipe(down)">
                                      <p:cBhvr>
                                        <p:cTn id="22" dur="500"/>
                                        <p:tgtEl>
                                          <p:spTgt spid="57040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570471"/>
                                        </p:tgtEl>
                                        <p:attrNameLst>
                                          <p:attrName>style.visibility</p:attrName>
                                        </p:attrNameLst>
                                      </p:cBhvr>
                                      <p:to>
                                        <p:strVal val="visible"/>
                                      </p:to>
                                    </p:set>
                                    <p:animEffect transition="in" filter="strips(downLeft)">
                                      <p:cBhvr>
                                        <p:cTn id="27" dur="500"/>
                                        <p:tgtEl>
                                          <p:spTgt spid="57047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70453"/>
                                        </p:tgtEl>
                                        <p:attrNameLst>
                                          <p:attrName>style.visibility</p:attrName>
                                        </p:attrNameLst>
                                      </p:cBhvr>
                                      <p:to>
                                        <p:strVal val="visible"/>
                                      </p:to>
                                    </p:set>
                                    <p:animEffect transition="in" filter="strips(upRight)">
                                      <p:cBhvr>
                                        <p:cTn id="32" dur="500"/>
                                        <p:tgtEl>
                                          <p:spTgt spid="5704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0400"/>
                                        </p:tgtEl>
                                        <p:attrNameLst>
                                          <p:attrName>style.visibility</p:attrName>
                                        </p:attrNameLst>
                                      </p:cBhvr>
                                      <p:to>
                                        <p:strVal val="visible"/>
                                      </p:to>
                                    </p:set>
                                    <p:animEffect transition="in" filter="wipe(left)">
                                      <p:cBhvr>
                                        <p:cTn id="37" dur="500"/>
                                        <p:tgtEl>
                                          <p:spTgt spid="570400"/>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570442"/>
                                        </p:tgtEl>
                                        <p:attrNameLst>
                                          <p:attrName>style.visibility</p:attrName>
                                        </p:attrNameLst>
                                      </p:cBhvr>
                                      <p:to>
                                        <p:strVal val="visible"/>
                                      </p:to>
                                    </p:set>
                                    <p:animEffect transition="in" filter="strips(upRight)">
                                      <p:cBhvr>
                                        <p:cTn id="42" dur="500"/>
                                        <p:tgtEl>
                                          <p:spTgt spid="57044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570409"/>
                                        </p:tgtEl>
                                        <p:attrNameLst>
                                          <p:attrName>style.visibility</p:attrName>
                                        </p:attrNameLst>
                                      </p:cBhvr>
                                      <p:to>
                                        <p:strVal val="visible"/>
                                      </p:to>
                                    </p:set>
                                    <p:animEffect transition="in" filter="strips(downRight)">
                                      <p:cBhvr>
                                        <p:cTn id="47" dur="500"/>
                                        <p:tgtEl>
                                          <p:spTgt spid="570409"/>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288" fill="hold" nodeType="clickEffect">
                                  <p:stCondLst>
                                    <p:cond delay="0"/>
                                  </p:stCondLst>
                                  <p:childTnLst>
                                    <p:set>
                                      <p:cBhvr>
                                        <p:cTn id="51" dur="1" fill="hold">
                                          <p:stCondLst>
                                            <p:cond delay="0"/>
                                          </p:stCondLst>
                                        </p:cTn>
                                        <p:tgtEl>
                                          <p:spTgt spid="570399"/>
                                        </p:tgtEl>
                                        <p:attrNameLst>
                                          <p:attrName>style.visibility</p:attrName>
                                        </p:attrNameLst>
                                      </p:cBhvr>
                                      <p:to>
                                        <p:strVal val="visible"/>
                                      </p:to>
                                    </p:set>
                                    <p:anim calcmode="lin" valueType="num">
                                      <p:cBhvr>
                                        <p:cTn id="52" dur="500" fill="hold"/>
                                        <p:tgtEl>
                                          <p:spTgt spid="570399"/>
                                        </p:tgtEl>
                                        <p:attrNameLst>
                                          <p:attrName>ppt_w</p:attrName>
                                        </p:attrNameLst>
                                      </p:cBhvr>
                                      <p:tavLst>
                                        <p:tav tm="0">
                                          <p:val>
                                            <p:strVal val="4/3*#ppt_w"/>
                                          </p:val>
                                        </p:tav>
                                        <p:tav tm="100000">
                                          <p:val>
                                            <p:strVal val="#ppt_w"/>
                                          </p:val>
                                        </p:tav>
                                      </p:tavLst>
                                    </p:anim>
                                    <p:anim calcmode="lin" valueType="num">
                                      <p:cBhvr>
                                        <p:cTn id="53" dur="500" fill="hold"/>
                                        <p:tgtEl>
                                          <p:spTgt spid="570399"/>
                                        </p:tgtEl>
                                        <p:attrNameLst>
                                          <p:attrName>ppt_h</p:attrName>
                                        </p:attrNameLst>
                                      </p:cBhvr>
                                      <p:tavLst>
                                        <p:tav tm="0">
                                          <p:val>
                                            <p:strVal val="4/3*#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570484"/>
                                        </p:tgtEl>
                                        <p:attrNameLst>
                                          <p:attrName>style.visibility</p:attrName>
                                        </p:attrNameLst>
                                      </p:cBhvr>
                                      <p:to>
                                        <p:strVal val="visible"/>
                                      </p:to>
                                    </p:set>
                                    <p:animEffect transition="in" filter="wipe(right)">
                                      <p:cBhvr>
                                        <p:cTn id="58" dur="500"/>
                                        <p:tgtEl>
                                          <p:spTgt spid="5704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570432"/>
                                        </p:tgtEl>
                                        <p:attrNameLst>
                                          <p:attrName>style.visibility</p:attrName>
                                        </p:attrNameLst>
                                      </p:cBhvr>
                                      <p:to>
                                        <p:strVal val="visible"/>
                                      </p:to>
                                    </p:set>
                                    <p:animEffect transition="in" filter="wipe(up)">
                                      <p:cBhvr>
                                        <p:cTn id="63" dur="500"/>
                                        <p:tgtEl>
                                          <p:spTgt spid="570432"/>
                                        </p:tgtEl>
                                      </p:cBhvr>
                                    </p:animEffect>
                                  </p:childTnLst>
                                </p:cTn>
                              </p:par>
                            </p:childTnLst>
                          </p:cTn>
                        </p:par>
                      </p:childTnLst>
                    </p:cTn>
                  </p:par>
                  <p:par>
                    <p:cTn id="64" fill="hold">
                      <p:stCondLst>
                        <p:cond delay="indefinite"/>
                      </p:stCondLst>
                      <p:childTnLst>
                        <p:par>
                          <p:cTn id="65" fill="hold">
                            <p:stCondLst>
                              <p:cond delay="0"/>
                            </p:stCondLst>
                            <p:childTnLst>
                              <p:par>
                                <p:cTn id="66" presetID="23" presetClass="entr" presetSubtype="288" fill="hold" nodeType="clickEffect">
                                  <p:stCondLst>
                                    <p:cond delay="0"/>
                                  </p:stCondLst>
                                  <p:childTnLst>
                                    <p:set>
                                      <p:cBhvr>
                                        <p:cTn id="67" dur="1" fill="hold">
                                          <p:stCondLst>
                                            <p:cond delay="0"/>
                                          </p:stCondLst>
                                        </p:cTn>
                                        <p:tgtEl>
                                          <p:spTgt spid="570403"/>
                                        </p:tgtEl>
                                        <p:attrNameLst>
                                          <p:attrName>style.visibility</p:attrName>
                                        </p:attrNameLst>
                                      </p:cBhvr>
                                      <p:to>
                                        <p:strVal val="visible"/>
                                      </p:to>
                                    </p:set>
                                    <p:anim calcmode="lin" valueType="num">
                                      <p:cBhvr>
                                        <p:cTn id="68" dur="500" fill="hold"/>
                                        <p:tgtEl>
                                          <p:spTgt spid="570403"/>
                                        </p:tgtEl>
                                        <p:attrNameLst>
                                          <p:attrName>ppt_w</p:attrName>
                                        </p:attrNameLst>
                                      </p:cBhvr>
                                      <p:tavLst>
                                        <p:tav tm="0">
                                          <p:val>
                                            <p:strVal val="4/3*#ppt_w"/>
                                          </p:val>
                                        </p:tav>
                                        <p:tav tm="100000">
                                          <p:val>
                                            <p:strVal val="#ppt_w"/>
                                          </p:val>
                                        </p:tav>
                                      </p:tavLst>
                                    </p:anim>
                                    <p:anim calcmode="lin" valueType="num">
                                      <p:cBhvr>
                                        <p:cTn id="69" dur="500" fill="hold"/>
                                        <p:tgtEl>
                                          <p:spTgt spid="570403"/>
                                        </p:tgtEl>
                                        <p:attrNameLst>
                                          <p:attrName>ppt_h</p:attrName>
                                        </p:attrNameLst>
                                      </p:cBhvr>
                                      <p:tavLst>
                                        <p:tav tm="0">
                                          <p:val>
                                            <p:strVal val="4/3*#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570466"/>
                                        </p:tgtEl>
                                        <p:attrNameLst>
                                          <p:attrName>style.visibility</p:attrName>
                                        </p:attrNameLst>
                                      </p:cBhvr>
                                      <p:to>
                                        <p:strVal val="visible"/>
                                      </p:to>
                                    </p:set>
                                    <p:animEffect transition="in" filter="wipe(up)">
                                      <p:cBhvr>
                                        <p:cTn id="74" dur="500"/>
                                        <p:tgtEl>
                                          <p:spTgt spid="570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标题 572417"/>
          <p:cNvSpPr>
            <a:spLocks noGrp="1" noRot="1"/>
          </p:cNvSpPr>
          <p:nvPr>
            <p:ph type="title"/>
          </p:nvPr>
        </p:nvSpPr>
        <p:spPr>
          <a:ln/>
        </p:spPr>
        <p:txBody>
          <a:bodyPr anchor="ctr"/>
          <a:lstStyle/>
          <a:p>
            <a:endParaRPr dirty="0"/>
          </a:p>
        </p:txBody>
      </p:sp>
      <p:sp>
        <p:nvSpPr>
          <p:cNvPr id="572419" name="文本占位符 572418"/>
          <p:cNvSpPr>
            <a:spLocks noGrp="1" noRot="1"/>
          </p:cNvSpPr>
          <p:nvPr>
            <p:ph type="body" idx="1"/>
          </p:nvPr>
        </p:nvSpPr>
        <p:spPr>
          <a:ln/>
        </p:spPr>
        <p:txBody>
          <a:bodyPr/>
          <a:lstStyle/>
          <a:p>
            <a:r>
              <a:rPr lang="zh-CN" altLang="en-US" b="1" dirty="0">
                <a:solidFill>
                  <a:srgbClr val="FF9900"/>
                </a:solidFill>
              </a:rPr>
              <a:t>（三）货币供给的变动</a:t>
            </a:r>
          </a:p>
          <a:p>
            <a:r>
              <a:rPr lang="zh-CN" altLang="en-US" sz="2800" b="1" dirty="0">
                <a:solidFill>
                  <a:srgbClr val="000000"/>
                </a:solidFill>
                <a:ea typeface="楷体" panose="02010609060101010101" pitchFamily="49" charset="-122"/>
              </a:rPr>
              <a:t>货币供给增加，利率下降，增加了物价水平为既定时的物品与劳物需求量，总需求曲线向右上方移动。反之，货币供给减少，利率上升，减少了物价水平为既定时的物品与劳物需求量，总需求曲线向左下方移动。</a:t>
            </a:r>
          </a:p>
          <a:p>
            <a:endParaRPr lang="zh-CN" altLang="en-US" b="1" dirty="0">
              <a:solidFill>
                <a:srgbClr val="000000"/>
              </a:solidFill>
              <a:ea typeface="楷体" panose="02010609060101010101" pitchFamily="49" charset="-122"/>
            </a:endParaRPr>
          </a:p>
          <a:p>
            <a:endParaRPr lang="zh-CN" altLang="en-US" b="1" dirty="0">
              <a:solidFill>
                <a:srgbClr val="CC3300"/>
              </a:solidFill>
            </a:endParaRPr>
          </a:p>
          <a:p>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43</a:t>
            </a:fld>
            <a:endParaRPr lang="zh-CN" dirty="0"/>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42" name="图片 573441"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73443" name="标题 573442"/>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货币注入</a:t>
            </a:r>
          </a:p>
        </p:txBody>
      </p:sp>
      <p:sp>
        <p:nvSpPr>
          <p:cNvPr id="573444" name="矩形 573443"/>
          <p:cNvSpPr/>
          <p:nvPr/>
        </p:nvSpPr>
        <p:spPr>
          <a:xfrm>
            <a:off x="1681163" y="2501900"/>
            <a:ext cx="3286125" cy="2262188"/>
          </a:xfrm>
          <a:prstGeom prst="rect">
            <a:avLst/>
          </a:prstGeom>
          <a:solidFill>
            <a:srgbClr val="F3F6F9"/>
          </a:solidFill>
          <a:ln w="152400" cap="flat" cmpd="sng">
            <a:solidFill>
              <a:srgbClr val="F3F6F9"/>
            </a:solidFill>
            <a:prstDash val="solid"/>
            <a:miter/>
            <a:headEnd type="none" w="med" len="med"/>
            <a:tailEnd type="none" w="med" len="med"/>
          </a:ln>
        </p:spPr>
        <p:txBody>
          <a:bodyPr/>
          <a:lstStyle/>
          <a:p>
            <a:endParaRPr lang="zh-CN" altLang="en-US"/>
          </a:p>
        </p:txBody>
      </p:sp>
      <p:sp>
        <p:nvSpPr>
          <p:cNvPr id="573445" name="矩形 573444"/>
          <p:cNvSpPr/>
          <p:nvPr/>
        </p:nvSpPr>
        <p:spPr>
          <a:xfrm>
            <a:off x="1681163" y="2501900"/>
            <a:ext cx="3286125" cy="2262188"/>
          </a:xfrm>
          <a:prstGeom prst="rect">
            <a:avLst/>
          </a:prstGeom>
          <a:solidFill>
            <a:srgbClr val="F2F4F8"/>
          </a:solidFill>
          <a:ln w="138113" cap="flat" cmpd="sng">
            <a:solidFill>
              <a:srgbClr val="F2F4F8"/>
            </a:solidFill>
            <a:prstDash val="solid"/>
            <a:miter/>
            <a:headEnd type="none" w="med" len="med"/>
            <a:tailEnd type="none" w="med" len="med"/>
          </a:ln>
        </p:spPr>
        <p:txBody>
          <a:bodyPr/>
          <a:lstStyle/>
          <a:p>
            <a:endParaRPr lang="zh-CN" altLang="en-US"/>
          </a:p>
        </p:txBody>
      </p:sp>
      <p:sp>
        <p:nvSpPr>
          <p:cNvPr id="573446" name="矩形 573445"/>
          <p:cNvSpPr/>
          <p:nvPr/>
        </p:nvSpPr>
        <p:spPr>
          <a:xfrm>
            <a:off x="1681163" y="2501900"/>
            <a:ext cx="3286125" cy="2262188"/>
          </a:xfrm>
          <a:prstGeom prst="rect">
            <a:avLst/>
          </a:prstGeom>
          <a:solidFill>
            <a:srgbClr val="F1F4F7"/>
          </a:solidFill>
          <a:ln w="125413" cap="flat" cmpd="sng">
            <a:solidFill>
              <a:srgbClr val="F1F4F7"/>
            </a:solidFill>
            <a:prstDash val="solid"/>
            <a:miter/>
            <a:headEnd type="none" w="med" len="med"/>
            <a:tailEnd type="none" w="med" len="med"/>
          </a:ln>
        </p:spPr>
        <p:txBody>
          <a:bodyPr/>
          <a:lstStyle/>
          <a:p>
            <a:endParaRPr lang="zh-CN" altLang="en-US"/>
          </a:p>
        </p:txBody>
      </p:sp>
      <p:sp>
        <p:nvSpPr>
          <p:cNvPr id="573447" name="矩形 573446"/>
          <p:cNvSpPr/>
          <p:nvPr/>
        </p:nvSpPr>
        <p:spPr>
          <a:xfrm>
            <a:off x="1681163" y="2501900"/>
            <a:ext cx="3286125" cy="2262188"/>
          </a:xfrm>
          <a:prstGeom prst="rect">
            <a:avLst/>
          </a:prstGeom>
          <a:solidFill>
            <a:srgbClr val="F0F2F5"/>
          </a:solidFill>
          <a:ln w="111125" cap="flat" cmpd="sng">
            <a:solidFill>
              <a:srgbClr val="F0F2F5"/>
            </a:solidFill>
            <a:prstDash val="solid"/>
            <a:miter/>
            <a:headEnd type="none" w="med" len="med"/>
            <a:tailEnd type="none" w="med" len="med"/>
          </a:ln>
        </p:spPr>
        <p:txBody>
          <a:bodyPr/>
          <a:lstStyle/>
          <a:p>
            <a:endParaRPr lang="zh-CN" altLang="en-US"/>
          </a:p>
        </p:txBody>
      </p:sp>
      <p:sp>
        <p:nvSpPr>
          <p:cNvPr id="573448" name="矩形 573447"/>
          <p:cNvSpPr/>
          <p:nvPr/>
        </p:nvSpPr>
        <p:spPr>
          <a:xfrm>
            <a:off x="1681163" y="2501900"/>
            <a:ext cx="3286125" cy="2262188"/>
          </a:xfrm>
          <a:prstGeom prst="rect">
            <a:avLst/>
          </a:prstGeom>
          <a:solidFill>
            <a:srgbClr val="EEF1F4"/>
          </a:solidFill>
          <a:ln w="96838" cap="flat" cmpd="sng">
            <a:solidFill>
              <a:srgbClr val="EEF1F4"/>
            </a:solidFill>
            <a:prstDash val="solid"/>
            <a:miter/>
            <a:headEnd type="none" w="med" len="med"/>
            <a:tailEnd type="none" w="med" len="med"/>
          </a:ln>
        </p:spPr>
        <p:txBody>
          <a:bodyPr/>
          <a:lstStyle/>
          <a:p>
            <a:endParaRPr lang="zh-CN" altLang="en-US"/>
          </a:p>
        </p:txBody>
      </p:sp>
      <p:sp>
        <p:nvSpPr>
          <p:cNvPr id="573449" name="矩形 573448"/>
          <p:cNvSpPr/>
          <p:nvPr/>
        </p:nvSpPr>
        <p:spPr>
          <a:xfrm>
            <a:off x="1681163" y="2501900"/>
            <a:ext cx="3286125" cy="2262188"/>
          </a:xfrm>
          <a:prstGeom prst="rect">
            <a:avLst/>
          </a:prstGeom>
          <a:solidFill>
            <a:srgbClr val="EDEFF3"/>
          </a:solidFill>
          <a:ln w="82550" cap="flat" cmpd="sng">
            <a:solidFill>
              <a:srgbClr val="EDEFF3"/>
            </a:solidFill>
            <a:prstDash val="solid"/>
            <a:miter/>
            <a:headEnd type="none" w="med" len="med"/>
            <a:tailEnd type="none" w="med" len="med"/>
          </a:ln>
        </p:spPr>
        <p:txBody>
          <a:bodyPr/>
          <a:lstStyle/>
          <a:p>
            <a:endParaRPr lang="zh-CN" altLang="en-US"/>
          </a:p>
        </p:txBody>
      </p:sp>
      <p:sp>
        <p:nvSpPr>
          <p:cNvPr id="573450" name="矩形 573449"/>
          <p:cNvSpPr/>
          <p:nvPr/>
        </p:nvSpPr>
        <p:spPr>
          <a:xfrm>
            <a:off x="1681163" y="2501900"/>
            <a:ext cx="3286125" cy="2262188"/>
          </a:xfrm>
          <a:prstGeom prst="rect">
            <a:avLst/>
          </a:prstGeom>
          <a:solidFill>
            <a:srgbClr val="EBEEF2"/>
          </a:solidFill>
          <a:ln w="69850" cap="flat" cmpd="sng">
            <a:solidFill>
              <a:srgbClr val="EBEEF2"/>
            </a:solidFill>
            <a:prstDash val="solid"/>
            <a:miter/>
            <a:headEnd type="none" w="med" len="med"/>
            <a:tailEnd type="none" w="med" len="med"/>
          </a:ln>
        </p:spPr>
        <p:txBody>
          <a:bodyPr/>
          <a:lstStyle/>
          <a:p>
            <a:endParaRPr lang="zh-CN" altLang="en-US"/>
          </a:p>
        </p:txBody>
      </p:sp>
      <p:sp>
        <p:nvSpPr>
          <p:cNvPr id="573451" name="矩形 573450"/>
          <p:cNvSpPr/>
          <p:nvPr/>
        </p:nvSpPr>
        <p:spPr>
          <a:xfrm>
            <a:off x="1681163" y="2501900"/>
            <a:ext cx="3286125" cy="2262188"/>
          </a:xfrm>
          <a:prstGeom prst="rect">
            <a:avLst/>
          </a:prstGeom>
          <a:solidFill>
            <a:srgbClr val="EAECF1"/>
          </a:solidFill>
          <a:ln w="55563" cap="flat" cmpd="sng">
            <a:solidFill>
              <a:srgbClr val="EAECF1"/>
            </a:solidFill>
            <a:prstDash val="solid"/>
            <a:miter/>
            <a:headEnd type="none" w="med" len="med"/>
            <a:tailEnd type="none" w="med" len="med"/>
          </a:ln>
        </p:spPr>
        <p:txBody>
          <a:bodyPr/>
          <a:lstStyle/>
          <a:p>
            <a:endParaRPr lang="zh-CN" altLang="en-US"/>
          </a:p>
        </p:txBody>
      </p:sp>
      <p:sp>
        <p:nvSpPr>
          <p:cNvPr id="573452" name="矩形 573451"/>
          <p:cNvSpPr/>
          <p:nvPr/>
        </p:nvSpPr>
        <p:spPr>
          <a:xfrm>
            <a:off x="1681163" y="2501900"/>
            <a:ext cx="3286125" cy="2262188"/>
          </a:xfrm>
          <a:prstGeom prst="rect">
            <a:avLst/>
          </a:prstGeom>
          <a:solidFill>
            <a:srgbClr val="E9EBF0"/>
          </a:solidFill>
          <a:ln w="41275" cap="flat" cmpd="sng">
            <a:solidFill>
              <a:srgbClr val="E9EBF0"/>
            </a:solidFill>
            <a:prstDash val="solid"/>
            <a:miter/>
            <a:headEnd type="none" w="med" len="med"/>
            <a:tailEnd type="none" w="med" len="med"/>
          </a:ln>
        </p:spPr>
        <p:txBody>
          <a:bodyPr/>
          <a:lstStyle/>
          <a:p>
            <a:endParaRPr lang="zh-CN" altLang="en-US"/>
          </a:p>
        </p:txBody>
      </p:sp>
      <p:sp>
        <p:nvSpPr>
          <p:cNvPr id="573453" name="矩形 573452"/>
          <p:cNvSpPr/>
          <p:nvPr/>
        </p:nvSpPr>
        <p:spPr>
          <a:xfrm>
            <a:off x="1681163" y="2501900"/>
            <a:ext cx="3286125" cy="2262188"/>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73454" name="矩形 573453"/>
          <p:cNvSpPr/>
          <p:nvPr/>
        </p:nvSpPr>
        <p:spPr>
          <a:xfrm>
            <a:off x="1681163" y="2501900"/>
            <a:ext cx="3286125" cy="2262188"/>
          </a:xfrm>
          <a:prstGeom prst="rect">
            <a:avLst/>
          </a:prstGeom>
          <a:solidFill>
            <a:srgbClr val="E6E9EF"/>
          </a:solidFill>
          <a:ln w="14288" cap="flat" cmpd="sng">
            <a:solidFill>
              <a:srgbClr val="E6E9EF"/>
            </a:solidFill>
            <a:prstDash val="solid"/>
            <a:miter/>
            <a:headEnd type="none" w="med" len="med"/>
            <a:tailEnd type="none" w="med" len="med"/>
          </a:ln>
        </p:spPr>
        <p:txBody>
          <a:bodyPr/>
          <a:lstStyle/>
          <a:p>
            <a:endParaRPr lang="zh-CN" altLang="en-US"/>
          </a:p>
        </p:txBody>
      </p:sp>
      <p:sp>
        <p:nvSpPr>
          <p:cNvPr id="573455" name="矩形 573454"/>
          <p:cNvSpPr/>
          <p:nvPr/>
        </p:nvSpPr>
        <p:spPr>
          <a:xfrm>
            <a:off x="5702300" y="2501900"/>
            <a:ext cx="3201988" cy="2262188"/>
          </a:xfrm>
          <a:prstGeom prst="rect">
            <a:avLst/>
          </a:prstGeom>
          <a:solidFill>
            <a:srgbClr val="F3F6F9"/>
          </a:solidFill>
          <a:ln w="152400" cap="flat" cmpd="sng">
            <a:solidFill>
              <a:srgbClr val="F3F6F9"/>
            </a:solidFill>
            <a:prstDash val="solid"/>
            <a:miter/>
            <a:headEnd type="none" w="med" len="med"/>
            <a:tailEnd type="none" w="med" len="med"/>
          </a:ln>
        </p:spPr>
        <p:txBody>
          <a:bodyPr/>
          <a:lstStyle/>
          <a:p>
            <a:endParaRPr lang="zh-CN" altLang="en-US"/>
          </a:p>
        </p:txBody>
      </p:sp>
      <p:sp>
        <p:nvSpPr>
          <p:cNvPr id="573456" name="矩形 573455"/>
          <p:cNvSpPr/>
          <p:nvPr/>
        </p:nvSpPr>
        <p:spPr>
          <a:xfrm>
            <a:off x="5702300" y="2501900"/>
            <a:ext cx="3201988" cy="2262188"/>
          </a:xfrm>
          <a:prstGeom prst="rect">
            <a:avLst/>
          </a:prstGeom>
          <a:solidFill>
            <a:srgbClr val="F2F4F8"/>
          </a:solidFill>
          <a:ln w="138113" cap="flat" cmpd="sng">
            <a:solidFill>
              <a:srgbClr val="F2F4F8"/>
            </a:solidFill>
            <a:prstDash val="solid"/>
            <a:miter/>
            <a:headEnd type="none" w="med" len="med"/>
            <a:tailEnd type="none" w="med" len="med"/>
          </a:ln>
        </p:spPr>
        <p:txBody>
          <a:bodyPr/>
          <a:lstStyle/>
          <a:p>
            <a:endParaRPr lang="zh-CN" altLang="en-US"/>
          </a:p>
        </p:txBody>
      </p:sp>
      <p:sp>
        <p:nvSpPr>
          <p:cNvPr id="573457" name="矩形 573456"/>
          <p:cNvSpPr/>
          <p:nvPr/>
        </p:nvSpPr>
        <p:spPr>
          <a:xfrm>
            <a:off x="5702300" y="2501900"/>
            <a:ext cx="3201988" cy="2262188"/>
          </a:xfrm>
          <a:prstGeom prst="rect">
            <a:avLst/>
          </a:prstGeom>
          <a:solidFill>
            <a:srgbClr val="F1F4F7"/>
          </a:solidFill>
          <a:ln w="125413" cap="flat" cmpd="sng">
            <a:solidFill>
              <a:srgbClr val="F1F4F7"/>
            </a:solidFill>
            <a:prstDash val="solid"/>
            <a:miter/>
            <a:headEnd type="none" w="med" len="med"/>
            <a:tailEnd type="none" w="med" len="med"/>
          </a:ln>
        </p:spPr>
        <p:txBody>
          <a:bodyPr/>
          <a:lstStyle/>
          <a:p>
            <a:endParaRPr lang="zh-CN" altLang="en-US"/>
          </a:p>
        </p:txBody>
      </p:sp>
      <p:sp>
        <p:nvSpPr>
          <p:cNvPr id="573458" name="矩形 573457"/>
          <p:cNvSpPr/>
          <p:nvPr/>
        </p:nvSpPr>
        <p:spPr>
          <a:xfrm>
            <a:off x="5702300" y="2501900"/>
            <a:ext cx="3201988" cy="2262188"/>
          </a:xfrm>
          <a:prstGeom prst="rect">
            <a:avLst/>
          </a:prstGeom>
          <a:solidFill>
            <a:srgbClr val="F0F2F5"/>
          </a:solidFill>
          <a:ln w="111125" cap="flat" cmpd="sng">
            <a:solidFill>
              <a:srgbClr val="F0F2F5"/>
            </a:solidFill>
            <a:prstDash val="solid"/>
            <a:miter/>
            <a:headEnd type="none" w="med" len="med"/>
            <a:tailEnd type="none" w="med" len="med"/>
          </a:ln>
        </p:spPr>
        <p:txBody>
          <a:bodyPr/>
          <a:lstStyle/>
          <a:p>
            <a:endParaRPr lang="zh-CN" altLang="en-US"/>
          </a:p>
        </p:txBody>
      </p:sp>
      <p:sp>
        <p:nvSpPr>
          <p:cNvPr id="573459" name="矩形 573458"/>
          <p:cNvSpPr/>
          <p:nvPr/>
        </p:nvSpPr>
        <p:spPr>
          <a:xfrm>
            <a:off x="5702300" y="2501900"/>
            <a:ext cx="3201988" cy="2262188"/>
          </a:xfrm>
          <a:prstGeom prst="rect">
            <a:avLst/>
          </a:prstGeom>
          <a:solidFill>
            <a:srgbClr val="EEF1F4"/>
          </a:solidFill>
          <a:ln w="96838" cap="flat" cmpd="sng">
            <a:solidFill>
              <a:srgbClr val="EEF1F4"/>
            </a:solidFill>
            <a:prstDash val="solid"/>
            <a:miter/>
            <a:headEnd type="none" w="med" len="med"/>
            <a:tailEnd type="none" w="med" len="med"/>
          </a:ln>
        </p:spPr>
        <p:txBody>
          <a:bodyPr/>
          <a:lstStyle/>
          <a:p>
            <a:endParaRPr lang="zh-CN" altLang="en-US"/>
          </a:p>
        </p:txBody>
      </p:sp>
      <p:sp>
        <p:nvSpPr>
          <p:cNvPr id="573460" name="矩形 573459"/>
          <p:cNvSpPr/>
          <p:nvPr/>
        </p:nvSpPr>
        <p:spPr>
          <a:xfrm>
            <a:off x="5702300" y="2501900"/>
            <a:ext cx="3201988" cy="2262188"/>
          </a:xfrm>
          <a:prstGeom prst="rect">
            <a:avLst/>
          </a:prstGeom>
          <a:solidFill>
            <a:srgbClr val="EDEFF3"/>
          </a:solidFill>
          <a:ln w="82550" cap="flat" cmpd="sng">
            <a:solidFill>
              <a:srgbClr val="EDEFF3"/>
            </a:solidFill>
            <a:prstDash val="solid"/>
            <a:miter/>
            <a:headEnd type="none" w="med" len="med"/>
            <a:tailEnd type="none" w="med" len="med"/>
          </a:ln>
        </p:spPr>
        <p:txBody>
          <a:bodyPr/>
          <a:lstStyle/>
          <a:p>
            <a:endParaRPr lang="zh-CN" altLang="en-US"/>
          </a:p>
        </p:txBody>
      </p:sp>
      <p:sp>
        <p:nvSpPr>
          <p:cNvPr id="573461" name="矩形 573460"/>
          <p:cNvSpPr/>
          <p:nvPr/>
        </p:nvSpPr>
        <p:spPr>
          <a:xfrm>
            <a:off x="5702300" y="2501900"/>
            <a:ext cx="3201988" cy="2262188"/>
          </a:xfrm>
          <a:prstGeom prst="rect">
            <a:avLst/>
          </a:prstGeom>
          <a:solidFill>
            <a:srgbClr val="EBEEF2"/>
          </a:solidFill>
          <a:ln w="69850" cap="flat" cmpd="sng">
            <a:solidFill>
              <a:srgbClr val="EBEEF2"/>
            </a:solidFill>
            <a:prstDash val="solid"/>
            <a:miter/>
            <a:headEnd type="none" w="med" len="med"/>
            <a:tailEnd type="none" w="med" len="med"/>
          </a:ln>
        </p:spPr>
        <p:txBody>
          <a:bodyPr/>
          <a:lstStyle/>
          <a:p>
            <a:endParaRPr lang="zh-CN" altLang="en-US"/>
          </a:p>
        </p:txBody>
      </p:sp>
      <p:sp>
        <p:nvSpPr>
          <p:cNvPr id="573462" name="矩形 573461"/>
          <p:cNvSpPr/>
          <p:nvPr/>
        </p:nvSpPr>
        <p:spPr>
          <a:xfrm>
            <a:off x="5702300" y="2501900"/>
            <a:ext cx="3201988" cy="2262188"/>
          </a:xfrm>
          <a:prstGeom prst="rect">
            <a:avLst/>
          </a:prstGeom>
          <a:solidFill>
            <a:srgbClr val="EAECF1"/>
          </a:solidFill>
          <a:ln w="55563" cap="flat" cmpd="sng">
            <a:solidFill>
              <a:srgbClr val="EAECF1"/>
            </a:solidFill>
            <a:prstDash val="solid"/>
            <a:miter/>
            <a:headEnd type="none" w="med" len="med"/>
            <a:tailEnd type="none" w="med" len="med"/>
          </a:ln>
        </p:spPr>
        <p:txBody>
          <a:bodyPr/>
          <a:lstStyle/>
          <a:p>
            <a:endParaRPr lang="zh-CN" altLang="en-US"/>
          </a:p>
        </p:txBody>
      </p:sp>
      <p:sp>
        <p:nvSpPr>
          <p:cNvPr id="573463" name="矩形 573462"/>
          <p:cNvSpPr/>
          <p:nvPr/>
        </p:nvSpPr>
        <p:spPr>
          <a:xfrm>
            <a:off x="5702300" y="2501900"/>
            <a:ext cx="3201988" cy="2262188"/>
          </a:xfrm>
          <a:prstGeom prst="rect">
            <a:avLst/>
          </a:prstGeom>
          <a:solidFill>
            <a:srgbClr val="E9EBF0"/>
          </a:solidFill>
          <a:ln w="41275" cap="flat" cmpd="sng">
            <a:solidFill>
              <a:srgbClr val="E9EBF0"/>
            </a:solidFill>
            <a:prstDash val="solid"/>
            <a:miter/>
            <a:headEnd type="none" w="med" len="med"/>
            <a:tailEnd type="none" w="med" len="med"/>
          </a:ln>
        </p:spPr>
        <p:txBody>
          <a:bodyPr/>
          <a:lstStyle/>
          <a:p>
            <a:endParaRPr lang="zh-CN" altLang="en-US"/>
          </a:p>
        </p:txBody>
      </p:sp>
      <p:sp>
        <p:nvSpPr>
          <p:cNvPr id="573464" name="矩形 573463"/>
          <p:cNvSpPr/>
          <p:nvPr/>
        </p:nvSpPr>
        <p:spPr>
          <a:xfrm>
            <a:off x="5702300" y="2501900"/>
            <a:ext cx="3201988" cy="2262188"/>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73465" name="矩形 573464"/>
          <p:cNvSpPr/>
          <p:nvPr/>
        </p:nvSpPr>
        <p:spPr>
          <a:xfrm>
            <a:off x="5702300" y="2501900"/>
            <a:ext cx="3201988" cy="2262188"/>
          </a:xfrm>
          <a:prstGeom prst="rect">
            <a:avLst/>
          </a:prstGeom>
          <a:solidFill>
            <a:srgbClr val="E6E9EF"/>
          </a:solidFill>
          <a:ln w="14288" cap="flat" cmpd="sng">
            <a:solidFill>
              <a:srgbClr val="E6E9EF"/>
            </a:solidFill>
            <a:prstDash val="solid"/>
            <a:miter/>
            <a:headEnd type="none" w="med" len="med"/>
            <a:tailEnd type="none" w="med" len="med"/>
          </a:ln>
        </p:spPr>
        <p:txBody>
          <a:bodyPr/>
          <a:lstStyle/>
          <a:p>
            <a:endParaRPr lang="zh-CN" altLang="en-US"/>
          </a:p>
        </p:txBody>
      </p:sp>
      <p:sp>
        <p:nvSpPr>
          <p:cNvPr id="573466" name="矩形 573465"/>
          <p:cNvSpPr/>
          <p:nvPr/>
        </p:nvSpPr>
        <p:spPr>
          <a:xfrm>
            <a:off x="5605463" y="2390775"/>
            <a:ext cx="3257550" cy="2317750"/>
          </a:xfrm>
          <a:prstGeom prst="rect">
            <a:avLst/>
          </a:prstGeom>
          <a:solidFill>
            <a:srgbClr val="FFFFFF"/>
          </a:solidFill>
          <a:ln w="9525">
            <a:noFill/>
          </a:ln>
        </p:spPr>
        <p:txBody>
          <a:bodyPr/>
          <a:lstStyle/>
          <a:p>
            <a:endParaRPr lang="zh-CN" altLang="en-US"/>
          </a:p>
        </p:txBody>
      </p:sp>
      <p:sp>
        <p:nvSpPr>
          <p:cNvPr id="573467" name="矩形 573466"/>
          <p:cNvSpPr/>
          <p:nvPr/>
        </p:nvSpPr>
        <p:spPr>
          <a:xfrm>
            <a:off x="1619250" y="2420938"/>
            <a:ext cx="3327400" cy="2449512"/>
          </a:xfrm>
          <a:prstGeom prst="rect">
            <a:avLst/>
          </a:prstGeom>
          <a:solidFill>
            <a:srgbClr val="FFFFFF"/>
          </a:solidFill>
          <a:ln w="9525">
            <a:noFill/>
          </a:ln>
        </p:spPr>
        <p:txBody>
          <a:bodyPr/>
          <a:lstStyle/>
          <a:p>
            <a:endParaRPr lang="zh-CN" altLang="en-US"/>
          </a:p>
        </p:txBody>
      </p:sp>
      <p:sp>
        <p:nvSpPr>
          <p:cNvPr id="573468" name="直接连接符 573467"/>
          <p:cNvSpPr/>
          <p:nvPr/>
        </p:nvSpPr>
        <p:spPr>
          <a:xfrm flipV="1">
            <a:off x="2222500" y="2544763"/>
            <a:ext cx="1588" cy="2178050"/>
          </a:xfrm>
          <a:prstGeom prst="line">
            <a:avLst/>
          </a:prstGeom>
          <a:ln w="41275" cap="flat" cmpd="sng">
            <a:solidFill>
              <a:srgbClr val="003F95"/>
            </a:solidFill>
            <a:prstDash val="solid"/>
            <a:headEnd type="none" w="med" len="med"/>
            <a:tailEnd type="none" w="med" len="med"/>
          </a:ln>
        </p:spPr>
      </p:sp>
      <p:grpSp>
        <p:nvGrpSpPr>
          <p:cNvPr id="573469" name="组合 573468"/>
          <p:cNvGrpSpPr/>
          <p:nvPr/>
        </p:nvGrpSpPr>
        <p:grpSpPr>
          <a:xfrm>
            <a:off x="5900738" y="3127375"/>
            <a:ext cx="812800" cy="1735138"/>
            <a:chOff x="3717" y="1970"/>
            <a:chExt cx="512" cy="1093"/>
          </a:xfrm>
        </p:grpSpPr>
        <p:sp>
          <p:nvSpPr>
            <p:cNvPr id="573470" name="直接连接符 573469"/>
            <p:cNvSpPr/>
            <p:nvPr/>
          </p:nvSpPr>
          <p:spPr>
            <a:xfrm>
              <a:off x="3717" y="1970"/>
              <a:ext cx="183" cy="1"/>
            </a:xfrm>
            <a:prstGeom prst="line">
              <a:avLst/>
            </a:prstGeom>
            <a:ln w="17526" cap="flat" cmpd="sng">
              <a:solidFill>
                <a:srgbClr val="000000"/>
              </a:solidFill>
              <a:prstDash val="solid"/>
              <a:headEnd type="none" w="med" len="med"/>
              <a:tailEnd type="stealth" w="med" len="med"/>
            </a:ln>
          </p:spPr>
        </p:sp>
        <p:sp>
          <p:nvSpPr>
            <p:cNvPr id="573471" name="直接连接符 573470"/>
            <p:cNvSpPr/>
            <p:nvPr/>
          </p:nvSpPr>
          <p:spPr>
            <a:xfrm>
              <a:off x="3985" y="3062"/>
              <a:ext cx="244" cy="1"/>
            </a:xfrm>
            <a:prstGeom prst="line">
              <a:avLst/>
            </a:prstGeom>
            <a:ln w="17526" cap="flat" cmpd="sng">
              <a:solidFill>
                <a:srgbClr val="000000"/>
              </a:solidFill>
              <a:prstDash val="solid"/>
              <a:headEnd type="none" w="med" len="med"/>
              <a:tailEnd type="stealth" w="med" len="med"/>
            </a:ln>
          </p:spPr>
        </p:sp>
      </p:grpSp>
      <p:sp>
        <p:nvSpPr>
          <p:cNvPr id="573472" name="直接连接符 573471"/>
          <p:cNvSpPr/>
          <p:nvPr/>
        </p:nvSpPr>
        <p:spPr>
          <a:xfrm>
            <a:off x="5757863" y="3113088"/>
            <a:ext cx="2301875" cy="1235075"/>
          </a:xfrm>
          <a:prstGeom prst="line">
            <a:avLst/>
          </a:prstGeom>
          <a:ln w="41275" cap="flat" cmpd="sng">
            <a:solidFill>
              <a:srgbClr val="003F95"/>
            </a:solidFill>
            <a:prstDash val="solid"/>
            <a:headEnd type="none" w="med" len="med"/>
            <a:tailEnd type="none" w="med" len="med"/>
          </a:ln>
        </p:spPr>
      </p:sp>
      <p:sp>
        <p:nvSpPr>
          <p:cNvPr id="573473" name="任意多边形 573472"/>
          <p:cNvSpPr/>
          <p:nvPr/>
        </p:nvSpPr>
        <p:spPr>
          <a:xfrm>
            <a:off x="1619250" y="2420938"/>
            <a:ext cx="3327400" cy="2303462"/>
          </a:xfrm>
          <a:custGeom>
            <a:avLst/>
            <a:gdLst/>
            <a:ahLst/>
            <a:cxnLst/>
            <a:rect l="0" t="0" r="0" b="0"/>
            <a:pathLst>
              <a:path w="2096" h="1451">
                <a:moveTo>
                  <a:pt x="0" y="0"/>
                </a:moveTo>
                <a:lnTo>
                  <a:pt x="0" y="1451"/>
                </a:lnTo>
                <a:lnTo>
                  <a:pt x="2096" y="1451"/>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573474" name="直接连接符 573473"/>
          <p:cNvSpPr/>
          <p:nvPr/>
        </p:nvSpPr>
        <p:spPr>
          <a:xfrm>
            <a:off x="1431925" y="3567113"/>
            <a:ext cx="1588" cy="347662"/>
          </a:xfrm>
          <a:prstGeom prst="line">
            <a:avLst/>
          </a:prstGeom>
          <a:ln w="17526" cap="flat" cmpd="sng">
            <a:solidFill>
              <a:srgbClr val="000000"/>
            </a:solidFill>
            <a:prstDash val="solid"/>
            <a:headEnd type="none" w="med" len="med"/>
            <a:tailEnd type="stealth" w="med" len="med"/>
          </a:ln>
        </p:spPr>
      </p:sp>
      <p:sp>
        <p:nvSpPr>
          <p:cNvPr id="573475" name="直接连接符 573474"/>
          <p:cNvSpPr/>
          <p:nvPr/>
        </p:nvSpPr>
        <p:spPr>
          <a:xfrm>
            <a:off x="2263775" y="3127375"/>
            <a:ext cx="873125" cy="1588"/>
          </a:xfrm>
          <a:prstGeom prst="line">
            <a:avLst/>
          </a:prstGeom>
          <a:ln w="17526" cap="flat" cmpd="sng">
            <a:solidFill>
              <a:srgbClr val="000000"/>
            </a:solidFill>
            <a:prstDash val="solid"/>
            <a:headEnd type="none" w="med" len="med"/>
            <a:tailEnd type="stealth" w="med" len="med"/>
          </a:ln>
        </p:spPr>
      </p:sp>
      <p:sp>
        <p:nvSpPr>
          <p:cNvPr id="573476" name="任意多边形 573475"/>
          <p:cNvSpPr/>
          <p:nvPr/>
        </p:nvSpPr>
        <p:spPr>
          <a:xfrm>
            <a:off x="5605463" y="2390775"/>
            <a:ext cx="3257550" cy="2317750"/>
          </a:xfrm>
          <a:custGeom>
            <a:avLst/>
            <a:gdLst/>
            <a:ahLst/>
            <a:cxnLst/>
            <a:rect l="0" t="0" r="0" b="0"/>
            <a:pathLst>
              <a:path w="2052" h="1460">
                <a:moveTo>
                  <a:pt x="0" y="0"/>
                </a:moveTo>
                <a:lnTo>
                  <a:pt x="0" y="1460"/>
                </a:lnTo>
                <a:lnTo>
                  <a:pt x="2052" y="1460"/>
                </a:lnTo>
              </a:path>
            </a:pathLst>
          </a:custGeom>
          <a:noFill/>
          <a:ln w="14288" cap="flat" cmpd="sng">
            <a:solidFill>
              <a:srgbClr val="000000"/>
            </a:solidFill>
            <a:prstDash val="solid"/>
            <a:headEnd type="none" w="med" len="med"/>
            <a:tailEnd type="none" w="med" len="med"/>
          </a:ln>
        </p:spPr>
        <p:txBody>
          <a:bodyPr/>
          <a:lstStyle/>
          <a:p>
            <a:endParaRPr lang="zh-CN" altLang="en-US"/>
          </a:p>
        </p:txBody>
      </p:sp>
      <p:grpSp>
        <p:nvGrpSpPr>
          <p:cNvPr id="573477" name="组合 573476"/>
          <p:cNvGrpSpPr/>
          <p:nvPr/>
        </p:nvGrpSpPr>
        <p:grpSpPr>
          <a:xfrm>
            <a:off x="3276600" y="2565400"/>
            <a:ext cx="338138" cy="2178050"/>
            <a:chOff x="2046" y="1603"/>
            <a:chExt cx="213" cy="1372"/>
          </a:xfrm>
        </p:grpSpPr>
        <p:sp>
          <p:nvSpPr>
            <p:cNvPr id="573478" name="直接连接符 573477"/>
            <p:cNvSpPr/>
            <p:nvPr/>
          </p:nvSpPr>
          <p:spPr>
            <a:xfrm flipV="1">
              <a:off x="2046" y="1603"/>
              <a:ext cx="1" cy="1372"/>
            </a:xfrm>
            <a:prstGeom prst="line">
              <a:avLst/>
            </a:prstGeom>
            <a:ln w="41275" cap="flat" cmpd="sng">
              <a:solidFill>
                <a:srgbClr val="AD0D1B"/>
              </a:solidFill>
              <a:prstDash val="solid"/>
              <a:headEnd type="none" w="med" len="med"/>
              <a:tailEnd type="none" w="med" len="med"/>
            </a:ln>
          </p:spPr>
        </p:sp>
        <p:sp>
          <p:nvSpPr>
            <p:cNvPr id="573479" name="矩形 573478"/>
            <p:cNvSpPr/>
            <p:nvPr/>
          </p:nvSpPr>
          <p:spPr>
            <a:xfrm>
              <a:off x="2079" y="1617"/>
              <a:ext cx="180" cy="115"/>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MS</a:t>
              </a:r>
              <a:r>
                <a:rPr lang="en-US" altLang="zh-CN" sz="1200" baseline="-25000">
                  <a:solidFill>
                    <a:srgbClr val="000000"/>
                  </a:solidFill>
                  <a:latin typeface="Arial" panose="020B0604020202020204" pitchFamily="34" charset="0"/>
                  <a:ea typeface="宋体" panose="02010600030101010101" pitchFamily="2" charset="-122"/>
                </a:rPr>
                <a:t>2</a:t>
              </a:r>
            </a:p>
          </p:txBody>
        </p:sp>
      </p:grpSp>
      <p:grpSp>
        <p:nvGrpSpPr>
          <p:cNvPr id="573480" name="组合 573479"/>
          <p:cNvGrpSpPr/>
          <p:nvPr/>
        </p:nvGrpSpPr>
        <p:grpSpPr>
          <a:xfrm>
            <a:off x="2292350" y="2566988"/>
            <a:ext cx="609600" cy="579437"/>
            <a:chOff x="1444" y="1617"/>
            <a:chExt cx="384" cy="365"/>
          </a:xfrm>
        </p:grpSpPr>
        <p:sp>
          <p:nvSpPr>
            <p:cNvPr id="573481" name="矩形 573480"/>
            <p:cNvSpPr/>
            <p:nvPr/>
          </p:nvSpPr>
          <p:spPr>
            <a:xfrm>
              <a:off x="1444" y="1617"/>
              <a:ext cx="384" cy="115"/>
            </a:xfrm>
            <a:prstGeom prst="rect">
              <a:avLst/>
            </a:prstGeom>
            <a:noFill/>
            <a:ln w="9525">
              <a:noFill/>
            </a:ln>
          </p:spPr>
          <p:txBody>
            <a:bodyPr wrap="none" lIns="0" tIns="0" rIns="0" bIns="0">
              <a:spAutoFit/>
            </a:bodyPr>
            <a:lstStyle/>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货币供给</a:t>
              </a:r>
            </a:p>
          </p:txBody>
        </p:sp>
        <p:sp>
          <p:nvSpPr>
            <p:cNvPr id="573482" name="矩形 573481"/>
            <p:cNvSpPr/>
            <p:nvPr/>
          </p:nvSpPr>
          <p:spPr>
            <a:xfrm>
              <a:off x="1444" y="173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3483" name="矩形 573482"/>
            <p:cNvSpPr/>
            <p:nvPr/>
          </p:nvSpPr>
          <p:spPr>
            <a:xfrm>
              <a:off x="1444" y="1849"/>
              <a:ext cx="188" cy="133"/>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MS</a:t>
              </a:r>
            </a:p>
          </p:txBody>
        </p:sp>
        <p:sp>
          <p:nvSpPr>
            <p:cNvPr id="573484" name="任意多边形 573483"/>
            <p:cNvSpPr/>
            <p:nvPr/>
          </p:nvSpPr>
          <p:spPr>
            <a:xfrm>
              <a:off x="1589" y="1907"/>
              <a:ext cx="17" cy="43"/>
            </a:xfrm>
            <a:custGeom>
              <a:avLst/>
              <a:gdLst/>
              <a:ahLst/>
              <a:cxnLst/>
              <a:rect l="0" t="0" r="0" b="0"/>
              <a:pathLst>
                <a:path w="17" h="43">
                  <a:moveTo>
                    <a:pt x="17" y="0"/>
                  </a:moveTo>
                  <a:lnTo>
                    <a:pt x="14" y="0"/>
                  </a:lnTo>
                  <a:lnTo>
                    <a:pt x="9" y="6"/>
                  </a:lnTo>
                  <a:lnTo>
                    <a:pt x="0" y="12"/>
                  </a:lnTo>
                  <a:lnTo>
                    <a:pt x="0" y="17"/>
                  </a:lnTo>
                  <a:lnTo>
                    <a:pt x="6" y="14"/>
                  </a:lnTo>
                  <a:lnTo>
                    <a:pt x="11" y="9"/>
                  </a:lnTo>
                  <a:lnTo>
                    <a:pt x="11" y="43"/>
                  </a:lnTo>
                  <a:lnTo>
                    <a:pt x="17" y="43"/>
                  </a:lnTo>
                  <a:lnTo>
                    <a:pt x="17" y="3"/>
                  </a:lnTo>
                  <a:lnTo>
                    <a:pt x="17" y="0"/>
                  </a:lnTo>
                  <a:close/>
                </a:path>
              </a:pathLst>
            </a:custGeom>
            <a:solidFill>
              <a:srgbClr val="000000"/>
            </a:solidFill>
            <a:ln w="9525">
              <a:noFill/>
            </a:ln>
          </p:spPr>
          <p:txBody>
            <a:bodyPr/>
            <a:lstStyle/>
            <a:p>
              <a:endParaRPr lang="zh-CN" altLang="en-US"/>
            </a:p>
          </p:txBody>
        </p:sp>
      </p:grpSp>
      <p:sp>
        <p:nvSpPr>
          <p:cNvPr id="573485" name="矩形 573484"/>
          <p:cNvSpPr/>
          <p:nvPr/>
        </p:nvSpPr>
        <p:spPr>
          <a:xfrm>
            <a:off x="7943850" y="4505325"/>
            <a:ext cx="542925" cy="182563"/>
          </a:xfrm>
          <a:prstGeom prst="rect">
            <a:avLst/>
          </a:prstGeom>
          <a:noFill/>
          <a:ln w="9525">
            <a:noFill/>
          </a:ln>
        </p:spPr>
        <p:txBody>
          <a:bodyPr wrap="none" lIns="0" tIns="0" rIns="0" bIns="0">
            <a:spAutoFit/>
          </a:bodyPr>
          <a:lstStyle/>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总需求</a:t>
            </a:r>
            <a:r>
              <a:rPr lang="en-US" altLang="zh-CN" sz="1200">
                <a:solidFill>
                  <a:srgbClr val="000000"/>
                </a:solidFill>
                <a:latin typeface="Arial" panose="020B0604020202020204" pitchFamily="34" charset="0"/>
                <a:ea typeface="宋体" panose="02010600030101010101" pitchFamily="2" charset="-122"/>
              </a:rPr>
              <a:t>, </a:t>
            </a:r>
          </a:p>
        </p:txBody>
      </p:sp>
      <p:sp>
        <p:nvSpPr>
          <p:cNvPr id="573486" name="矩形 573485"/>
          <p:cNvSpPr/>
          <p:nvPr/>
        </p:nvSpPr>
        <p:spPr>
          <a:xfrm>
            <a:off x="8556625" y="4505325"/>
            <a:ext cx="169863" cy="211138"/>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A</a:t>
            </a:r>
          </a:p>
        </p:txBody>
      </p:sp>
      <p:sp>
        <p:nvSpPr>
          <p:cNvPr id="573487" name="矩形 573486"/>
          <p:cNvSpPr/>
          <p:nvPr/>
        </p:nvSpPr>
        <p:spPr>
          <a:xfrm>
            <a:off x="8653463" y="4505325"/>
            <a:ext cx="179387" cy="211138"/>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D</a:t>
            </a:r>
          </a:p>
        </p:txBody>
      </p:sp>
      <p:sp>
        <p:nvSpPr>
          <p:cNvPr id="573488" name="任意多边形 573487"/>
          <p:cNvSpPr/>
          <p:nvPr/>
        </p:nvSpPr>
        <p:spPr>
          <a:xfrm>
            <a:off x="8767763" y="4597400"/>
            <a:ext cx="26987" cy="68263"/>
          </a:xfrm>
          <a:custGeom>
            <a:avLst/>
            <a:gdLst/>
            <a:ahLst/>
            <a:cxnLst/>
            <a:rect l="0" t="0" r="0" b="0"/>
            <a:pathLst>
              <a:path w="17" h="43">
                <a:moveTo>
                  <a:pt x="17" y="0"/>
                </a:moveTo>
                <a:lnTo>
                  <a:pt x="12" y="0"/>
                </a:lnTo>
                <a:lnTo>
                  <a:pt x="9" y="6"/>
                </a:lnTo>
                <a:lnTo>
                  <a:pt x="0" y="11"/>
                </a:lnTo>
                <a:lnTo>
                  <a:pt x="0" y="17"/>
                </a:lnTo>
                <a:lnTo>
                  <a:pt x="6" y="14"/>
                </a:lnTo>
                <a:lnTo>
                  <a:pt x="12" y="11"/>
                </a:lnTo>
                <a:lnTo>
                  <a:pt x="12" y="43"/>
                </a:lnTo>
                <a:lnTo>
                  <a:pt x="17" y="43"/>
                </a:lnTo>
                <a:lnTo>
                  <a:pt x="17" y="3"/>
                </a:lnTo>
                <a:lnTo>
                  <a:pt x="17" y="0"/>
                </a:lnTo>
                <a:close/>
              </a:path>
            </a:pathLst>
          </a:custGeom>
          <a:solidFill>
            <a:srgbClr val="000000"/>
          </a:solidFill>
          <a:ln w="9525">
            <a:noFill/>
          </a:ln>
        </p:spPr>
        <p:txBody>
          <a:bodyPr/>
          <a:lstStyle/>
          <a:p>
            <a:endParaRPr lang="zh-CN" altLang="en-US"/>
          </a:p>
        </p:txBody>
      </p:sp>
      <p:sp>
        <p:nvSpPr>
          <p:cNvPr id="573489" name="矩形 573488"/>
          <p:cNvSpPr/>
          <p:nvPr/>
        </p:nvSpPr>
        <p:spPr>
          <a:xfrm>
            <a:off x="6770688" y="4791075"/>
            <a:ext cx="101600" cy="182563"/>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Y</a:t>
            </a:r>
          </a:p>
        </p:txBody>
      </p:sp>
      <p:sp>
        <p:nvSpPr>
          <p:cNvPr id="573490" name="任意多边形 573489"/>
          <p:cNvSpPr/>
          <p:nvPr/>
        </p:nvSpPr>
        <p:spPr>
          <a:xfrm>
            <a:off x="6858000" y="4883150"/>
            <a:ext cx="50800" cy="63500"/>
          </a:xfrm>
          <a:custGeom>
            <a:avLst/>
            <a:gdLst/>
            <a:ahLst/>
            <a:cxnLst/>
            <a:rect l="0" t="0" r="0" b="0"/>
            <a:pathLst>
              <a:path w="32" h="40">
                <a:moveTo>
                  <a:pt x="9" y="37"/>
                </a:moveTo>
                <a:lnTo>
                  <a:pt x="11" y="34"/>
                </a:lnTo>
                <a:lnTo>
                  <a:pt x="17" y="29"/>
                </a:lnTo>
                <a:lnTo>
                  <a:pt x="26" y="20"/>
                </a:lnTo>
                <a:lnTo>
                  <a:pt x="32" y="14"/>
                </a:lnTo>
                <a:lnTo>
                  <a:pt x="32" y="11"/>
                </a:lnTo>
                <a:lnTo>
                  <a:pt x="32" y="5"/>
                </a:lnTo>
                <a:lnTo>
                  <a:pt x="29" y="3"/>
                </a:lnTo>
                <a:lnTo>
                  <a:pt x="23" y="0"/>
                </a:lnTo>
                <a:lnTo>
                  <a:pt x="17" y="0"/>
                </a:lnTo>
                <a:lnTo>
                  <a:pt x="11" y="0"/>
                </a:lnTo>
                <a:lnTo>
                  <a:pt x="6" y="3"/>
                </a:lnTo>
                <a:lnTo>
                  <a:pt x="3" y="5"/>
                </a:lnTo>
                <a:lnTo>
                  <a:pt x="3" y="11"/>
                </a:lnTo>
                <a:lnTo>
                  <a:pt x="9" y="11"/>
                </a:lnTo>
                <a:lnTo>
                  <a:pt x="11" y="5"/>
                </a:lnTo>
                <a:lnTo>
                  <a:pt x="17" y="3"/>
                </a:lnTo>
                <a:lnTo>
                  <a:pt x="23" y="5"/>
                </a:lnTo>
                <a:lnTo>
                  <a:pt x="26" y="11"/>
                </a:lnTo>
                <a:lnTo>
                  <a:pt x="23" y="17"/>
                </a:lnTo>
                <a:lnTo>
                  <a:pt x="11" y="26"/>
                </a:lnTo>
                <a:lnTo>
                  <a:pt x="6" y="32"/>
                </a:lnTo>
                <a:lnTo>
                  <a:pt x="0" y="37"/>
                </a:lnTo>
                <a:lnTo>
                  <a:pt x="0" y="40"/>
                </a:lnTo>
                <a:lnTo>
                  <a:pt x="32" y="40"/>
                </a:lnTo>
                <a:lnTo>
                  <a:pt x="32" y="37"/>
                </a:lnTo>
                <a:lnTo>
                  <a:pt x="11" y="37"/>
                </a:lnTo>
                <a:lnTo>
                  <a:pt x="9" y="37"/>
                </a:lnTo>
                <a:close/>
              </a:path>
            </a:pathLst>
          </a:custGeom>
          <a:solidFill>
            <a:srgbClr val="000000"/>
          </a:solidFill>
          <a:ln w="9525">
            <a:noFill/>
          </a:ln>
        </p:spPr>
        <p:txBody>
          <a:bodyPr/>
          <a:lstStyle/>
          <a:p>
            <a:endParaRPr lang="zh-CN" altLang="en-US"/>
          </a:p>
        </p:txBody>
      </p:sp>
      <p:grpSp>
        <p:nvGrpSpPr>
          <p:cNvPr id="573491" name="组合 573490"/>
          <p:cNvGrpSpPr/>
          <p:nvPr/>
        </p:nvGrpSpPr>
        <p:grpSpPr>
          <a:xfrm>
            <a:off x="5435600" y="3357563"/>
            <a:ext cx="1006475" cy="1609725"/>
            <a:chOff x="3410" y="2119"/>
            <a:chExt cx="634" cy="1014"/>
          </a:xfrm>
        </p:grpSpPr>
        <p:sp>
          <p:nvSpPr>
            <p:cNvPr id="573492" name="矩形 573491"/>
            <p:cNvSpPr/>
            <p:nvPr/>
          </p:nvSpPr>
          <p:spPr>
            <a:xfrm>
              <a:off x="3873" y="3018"/>
              <a:ext cx="64" cy="115"/>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Y</a:t>
              </a:r>
            </a:p>
          </p:txBody>
        </p:sp>
        <p:sp>
          <p:nvSpPr>
            <p:cNvPr id="573493" name="任意多边形 573492"/>
            <p:cNvSpPr/>
            <p:nvPr/>
          </p:nvSpPr>
          <p:spPr>
            <a:xfrm>
              <a:off x="3934" y="3076"/>
              <a:ext cx="18" cy="40"/>
            </a:xfrm>
            <a:custGeom>
              <a:avLst/>
              <a:gdLst/>
              <a:ahLst/>
              <a:cxnLst/>
              <a:rect l="0" t="0" r="0" b="0"/>
              <a:pathLst>
                <a:path w="18" h="40">
                  <a:moveTo>
                    <a:pt x="18" y="0"/>
                  </a:moveTo>
                  <a:lnTo>
                    <a:pt x="15" y="0"/>
                  </a:lnTo>
                  <a:lnTo>
                    <a:pt x="9" y="5"/>
                  </a:lnTo>
                  <a:lnTo>
                    <a:pt x="0" y="8"/>
                  </a:lnTo>
                  <a:lnTo>
                    <a:pt x="0" y="14"/>
                  </a:lnTo>
                  <a:lnTo>
                    <a:pt x="6" y="11"/>
                  </a:lnTo>
                  <a:lnTo>
                    <a:pt x="12" y="8"/>
                  </a:lnTo>
                  <a:lnTo>
                    <a:pt x="12" y="40"/>
                  </a:lnTo>
                  <a:lnTo>
                    <a:pt x="18" y="40"/>
                  </a:lnTo>
                  <a:lnTo>
                    <a:pt x="18" y="3"/>
                  </a:lnTo>
                  <a:lnTo>
                    <a:pt x="18" y="0"/>
                  </a:lnTo>
                  <a:close/>
                </a:path>
              </a:pathLst>
            </a:custGeom>
            <a:solidFill>
              <a:srgbClr val="000000">
                <a:alpha val="100000"/>
              </a:srgbClr>
            </a:solidFill>
            <a:ln w="9525" cap="flat" cmpd="sng">
              <a:solidFill>
                <a:srgbClr val="000000"/>
              </a:solidFill>
              <a:prstDash val="solid"/>
              <a:headEnd type="none" w="med" len="med"/>
              <a:tailEnd type="none" w="med" len="med"/>
            </a:ln>
          </p:spPr>
          <p:txBody>
            <a:bodyPr/>
            <a:lstStyle/>
            <a:p>
              <a:endParaRPr lang="zh-CN" altLang="en-US"/>
            </a:p>
          </p:txBody>
        </p:sp>
        <p:grpSp>
          <p:nvGrpSpPr>
            <p:cNvPr id="573494" name="组合 573493"/>
            <p:cNvGrpSpPr/>
            <p:nvPr/>
          </p:nvGrpSpPr>
          <p:grpSpPr>
            <a:xfrm>
              <a:off x="3410" y="2119"/>
              <a:ext cx="634" cy="847"/>
              <a:chOff x="3410" y="2119"/>
              <a:chExt cx="634" cy="847"/>
            </a:xfrm>
          </p:grpSpPr>
          <p:sp>
            <p:nvSpPr>
              <p:cNvPr id="573495" name="任意多边形 573494"/>
              <p:cNvSpPr/>
              <p:nvPr/>
            </p:nvSpPr>
            <p:spPr>
              <a:xfrm>
                <a:off x="3531" y="2171"/>
                <a:ext cx="489" cy="795"/>
              </a:xfrm>
              <a:custGeom>
                <a:avLst/>
                <a:gdLst/>
                <a:ahLst/>
                <a:cxnLst/>
                <a:rect l="0" t="0" r="0" b="0"/>
                <a:pathLst>
                  <a:path w="489" h="795">
                    <a:moveTo>
                      <a:pt x="0" y="0"/>
                    </a:moveTo>
                    <a:lnTo>
                      <a:pt x="489" y="0"/>
                    </a:lnTo>
                    <a:lnTo>
                      <a:pt x="489" y="795"/>
                    </a:lnTo>
                  </a:path>
                </a:pathLst>
              </a:custGeom>
              <a:noFill/>
              <a:ln w="14351" cap="flat" cmpd="sng">
                <a:solidFill>
                  <a:srgbClr val="FF0000">
                    <a:alpha val="100000"/>
                  </a:srgbClr>
                </a:solidFill>
                <a:prstDash val="sysDot"/>
                <a:headEnd type="none" w="med" len="med"/>
                <a:tailEnd type="none" w="med" len="med"/>
              </a:ln>
            </p:spPr>
            <p:txBody>
              <a:bodyPr/>
              <a:lstStyle/>
              <a:p>
                <a:endParaRPr lang="zh-CN" altLang="en-US"/>
              </a:p>
            </p:txBody>
          </p:sp>
          <p:sp>
            <p:nvSpPr>
              <p:cNvPr id="573496" name="椭圆 573495"/>
              <p:cNvSpPr/>
              <p:nvPr/>
            </p:nvSpPr>
            <p:spPr>
              <a:xfrm>
                <a:off x="3986" y="2141"/>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nvGrpSpPr>
              <p:cNvPr id="573497" name="组合 573496"/>
              <p:cNvGrpSpPr/>
              <p:nvPr/>
            </p:nvGrpSpPr>
            <p:grpSpPr>
              <a:xfrm>
                <a:off x="3410" y="2119"/>
                <a:ext cx="65" cy="115"/>
                <a:chOff x="3410" y="2119"/>
                <a:chExt cx="65" cy="115"/>
              </a:xfrm>
            </p:grpSpPr>
            <p:sp>
              <p:nvSpPr>
                <p:cNvPr id="573498" name="直接连接符 573497"/>
                <p:cNvSpPr/>
                <p:nvPr/>
              </p:nvSpPr>
              <p:spPr>
                <a:xfrm>
                  <a:off x="3431" y="2126"/>
                  <a:ext cx="44" cy="1"/>
                </a:xfrm>
                <a:prstGeom prst="line">
                  <a:avLst/>
                </a:prstGeom>
                <a:ln w="14288" cap="flat" cmpd="sng">
                  <a:solidFill>
                    <a:schemeClr val="bg1"/>
                  </a:solidFill>
                  <a:prstDash val="solid"/>
                  <a:headEnd type="none" w="med" len="med"/>
                  <a:tailEnd type="none" w="med" len="med"/>
                </a:ln>
              </p:spPr>
            </p:sp>
            <p:sp>
              <p:nvSpPr>
                <p:cNvPr id="573499" name="矩形 573498"/>
                <p:cNvSpPr/>
                <p:nvPr/>
              </p:nvSpPr>
              <p:spPr>
                <a:xfrm>
                  <a:off x="3410" y="2119"/>
                  <a:ext cx="64" cy="115"/>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P</a:t>
                  </a:r>
                </a:p>
              </p:txBody>
            </p:sp>
          </p:grpSp>
        </p:grpSp>
      </p:grpSp>
      <p:grpSp>
        <p:nvGrpSpPr>
          <p:cNvPr id="573500" name="组合 573499"/>
          <p:cNvGrpSpPr/>
          <p:nvPr/>
        </p:nvGrpSpPr>
        <p:grpSpPr>
          <a:xfrm>
            <a:off x="1676400" y="3200400"/>
            <a:ext cx="3133725" cy="1682750"/>
            <a:chOff x="1059" y="2005"/>
            <a:chExt cx="1974" cy="1060"/>
          </a:xfrm>
        </p:grpSpPr>
        <p:sp>
          <p:nvSpPr>
            <p:cNvPr id="573501" name="直接连接符 573500"/>
            <p:cNvSpPr/>
            <p:nvPr/>
          </p:nvSpPr>
          <p:spPr>
            <a:xfrm>
              <a:off x="1059" y="2005"/>
              <a:ext cx="1345" cy="725"/>
            </a:xfrm>
            <a:prstGeom prst="line">
              <a:avLst/>
            </a:prstGeom>
            <a:ln w="41275" cap="flat" cmpd="sng">
              <a:solidFill>
                <a:srgbClr val="003F95"/>
              </a:solidFill>
              <a:prstDash val="solid"/>
              <a:headEnd type="none" w="med" len="med"/>
              <a:tailEnd type="none" w="med" len="med"/>
            </a:ln>
          </p:spPr>
        </p:sp>
        <p:grpSp>
          <p:nvGrpSpPr>
            <p:cNvPr id="573502" name="组合 573501"/>
            <p:cNvGrpSpPr/>
            <p:nvPr/>
          </p:nvGrpSpPr>
          <p:grpSpPr>
            <a:xfrm>
              <a:off x="2427" y="2719"/>
              <a:ext cx="606" cy="346"/>
              <a:chOff x="2427" y="2719"/>
              <a:chExt cx="606" cy="346"/>
            </a:xfrm>
          </p:grpSpPr>
          <p:sp>
            <p:nvSpPr>
              <p:cNvPr id="573503" name="直接连接符 573502"/>
              <p:cNvSpPr/>
              <p:nvPr/>
            </p:nvSpPr>
            <p:spPr>
              <a:xfrm>
                <a:off x="2998" y="2835"/>
                <a:ext cx="35" cy="1"/>
              </a:xfrm>
              <a:prstGeom prst="line">
                <a:avLst/>
              </a:prstGeom>
              <a:ln w="14288" cap="flat" cmpd="sng">
                <a:solidFill>
                  <a:srgbClr val="000000"/>
                </a:solidFill>
                <a:prstDash val="solid"/>
                <a:headEnd type="none" w="med" len="med"/>
                <a:tailEnd type="none" w="med" len="med"/>
              </a:ln>
            </p:spPr>
          </p:sp>
          <p:sp>
            <p:nvSpPr>
              <p:cNvPr id="573504" name="矩形 573503"/>
              <p:cNvSpPr/>
              <p:nvPr/>
            </p:nvSpPr>
            <p:spPr>
              <a:xfrm>
                <a:off x="2427" y="2719"/>
                <a:ext cx="603" cy="230"/>
              </a:xfrm>
              <a:prstGeom prst="rect">
                <a:avLst/>
              </a:prstGeom>
              <a:noFill/>
              <a:ln w="9525">
                <a:noFill/>
              </a:ln>
            </p:spPr>
            <p:txBody>
              <a:bodyPr wrap="none" lIns="0" tIns="0" rIns="0" bIns="0">
                <a:spAutoFit/>
              </a:bodyPr>
              <a:lstStyle/>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在物价水平</a:t>
                </a:r>
                <a:r>
                  <a:rPr lang="en-US" altLang="zh-CN" sz="1200">
                    <a:solidFill>
                      <a:srgbClr val="000000"/>
                    </a:solidFill>
                    <a:latin typeface="Arial" panose="020B0604020202020204" pitchFamily="34" charset="0"/>
                    <a:ea typeface="宋体" panose="02010600030101010101" pitchFamily="2" charset="-122"/>
                  </a:rPr>
                  <a:t>P</a:t>
                </a:r>
              </a:p>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时的货币需求 </a:t>
                </a:r>
              </a:p>
            </p:txBody>
          </p:sp>
          <p:sp>
            <p:nvSpPr>
              <p:cNvPr id="573505" name="矩形 573504"/>
              <p:cNvSpPr/>
              <p:nvPr/>
            </p:nvSpPr>
            <p:spPr>
              <a:xfrm>
                <a:off x="2427" y="283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3506" name="矩形 573505"/>
              <p:cNvSpPr/>
              <p:nvPr/>
            </p:nvSpPr>
            <p:spPr>
              <a:xfrm>
                <a:off x="2972" y="283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grpSp>
        <p:nvGrpSpPr>
          <p:cNvPr id="573507" name="组合 573506"/>
          <p:cNvGrpSpPr/>
          <p:nvPr/>
        </p:nvGrpSpPr>
        <p:grpSpPr>
          <a:xfrm>
            <a:off x="5799138" y="2849563"/>
            <a:ext cx="2582862" cy="1368425"/>
            <a:chOff x="3653" y="1795"/>
            <a:chExt cx="1627" cy="862"/>
          </a:xfrm>
        </p:grpSpPr>
        <p:sp>
          <p:nvSpPr>
            <p:cNvPr id="573508" name="直接连接符 573507"/>
            <p:cNvSpPr/>
            <p:nvPr/>
          </p:nvSpPr>
          <p:spPr>
            <a:xfrm>
              <a:off x="3653" y="1795"/>
              <a:ext cx="1458" cy="778"/>
            </a:xfrm>
            <a:prstGeom prst="line">
              <a:avLst/>
            </a:prstGeom>
            <a:ln w="41275" cap="flat" cmpd="sng">
              <a:solidFill>
                <a:srgbClr val="AD0D1B"/>
              </a:solidFill>
              <a:prstDash val="solid"/>
              <a:headEnd type="none" w="med" len="med"/>
              <a:tailEnd type="none" w="med" len="med"/>
            </a:ln>
          </p:spPr>
        </p:sp>
        <p:sp>
          <p:nvSpPr>
            <p:cNvPr id="573509" name="矩形 573508"/>
            <p:cNvSpPr/>
            <p:nvPr/>
          </p:nvSpPr>
          <p:spPr>
            <a:xfrm>
              <a:off x="5111" y="2542"/>
              <a:ext cx="169" cy="115"/>
            </a:xfrm>
            <a:prstGeom prst="rect">
              <a:avLst/>
            </a:prstGeom>
            <a:noFill/>
            <a:ln w="9525">
              <a:noFill/>
            </a:ln>
          </p:spPr>
          <p:txBody>
            <a:bodyPr wrap="none" lIns="0" tIns="0" rIns="0" bIns="0">
              <a:spAutoFit/>
            </a:bodyPr>
            <a:lstStyle/>
            <a:p>
              <a:pPr lvl="0" algn="r"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AD</a:t>
              </a:r>
              <a:r>
                <a:rPr lang="en-US" altLang="zh-CN" sz="1200" baseline="-25000">
                  <a:solidFill>
                    <a:srgbClr val="000000"/>
                  </a:solidFill>
                  <a:latin typeface="Arial" panose="020B0604020202020204" pitchFamily="34" charset="0"/>
                  <a:ea typeface="宋体" panose="02010600030101010101" pitchFamily="2" charset="-122"/>
                </a:rPr>
                <a:t>2</a:t>
              </a:r>
            </a:p>
          </p:txBody>
        </p:sp>
      </p:grpSp>
      <p:sp>
        <p:nvSpPr>
          <p:cNvPr id="573510" name="矩形 573509"/>
          <p:cNvSpPr/>
          <p:nvPr/>
        </p:nvSpPr>
        <p:spPr>
          <a:xfrm>
            <a:off x="4248150" y="4987925"/>
            <a:ext cx="455613" cy="182563"/>
          </a:xfrm>
          <a:prstGeom prst="rect">
            <a:avLst/>
          </a:prstGeom>
          <a:noFill/>
          <a:ln w="9525">
            <a:noFill/>
          </a:ln>
        </p:spPr>
        <p:txBody>
          <a:bodyPr wrap="none" lIns="0" tIns="0" rIns="0" bIns="0">
            <a:spAutoFit/>
          </a:bodyPr>
          <a:lstStyle/>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货币量</a:t>
            </a:r>
          </a:p>
        </p:txBody>
      </p:sp>
      <p:sp>
        <p:nvSpPr>
          <p:cNvPr id="573511" name="矩形 573510"/>
          <p:cNvSpPr/>
          <p:nvPr/>
        </p:nvSpPr>
        <p:spPr>
          <a:xfrm>
            <a:off x="1417638" y="4808538"/>
            <a:ext cx="152400" cy="2079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0</a:t>
            </a:r>
          </a:p>
        </p:txBody>
      </p:sp>
      <p:sp>
        <p:nvSpPr>
          <p:cNvPr id="573512" name="矩形 573511"/>
          <p:cNvSpPr/>
          <p:nvPr/>
        </p:nvSpPr>
        <p:spPr>
          <a:xfrm>
            <a:off x="1143000" y="2362200"/>
            <a:ext cx="307975" cy="182563"/>
          </a:xfrm>
          <a:prstGeom prst="rect">
            <a:avLst/>
          </a:prstGeom>
          <a:noFill/>
          <a:ln w="9525">
            <a:noFill/>
          </a:ln>
        </p:spPr>
        <p:txBody>
          <a:bodyPr wrap="none" lIns="0" tIns="0" rIns="0" bIns="0">
            <a:spAutoFit/>
          </a:bodyPr>
          <a:lstStyle/>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利率</a:t>
            </a:r>
          </a:p>
        </p:txBody>
      </p:sp>
      <p:grpSp>
        <p:nvGrpSpPr>
          <p:cNvPr id="573513" name="组合 573512"/>
          <p:cNvGrpSpPr/>
          <p:nvPr/>
        </p:nvGrpSpPr>
        <p:grpSpPr>
          <a:xfrm>
            <a:off x="1403350" y="3357563"/>
            <a:ext cx="868363" cy="182562"/>
            <a:chOff x="876" y="2107"/>
            <a:chExt cx="555" cy="124"/>
          </a:xfrm>
        </p:grpSpPr>
        <p:sp>
          <p:nvSpPr>
            <p:cNvPr id="573514" name="直接连接符 573513"/>
            <p:cNvSpPr/>
            <p:nvPr/>
          </p:nvSpPr>
          <p:spPr>
            <a:xfrm>
              <a:off x="998" y="2188"/>
              <a:ext cx="402" cy="1"/>
            </a:xfrm>
            <a:prstGeom prst="line">
              <a:avLst/>
            </a:prstGeom>
            <a:ln w="14351" cap="flat" cmpd="sng">
              <a:solidFill>
                <a:srgbClr val="FF0000"/>
              </a:solidFill>
              <a:prstDash val="sysDot"/>
              <a:headEnd type="none" w="med" len="med"/>
              <a:tailEnd type="none" w="med" len="med"/>
            </a:ln>
          </p:spPr>
        </p:sp>
        <p:sp>
          <p:nvSpPr>
            <p:cNvPr id="573515" name="椭圆 573514"/>
            <p:cNvSpPr/>
            <p:nvPr/>
          </p:nvSpPr>
          <p:spPr>
            <a:xfrm>
              <a:off x="1373" y="2157"/>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nvGrpSpPr>
            <p:cNvPr id="573516" name="组合 573515"/>
            <p:cNvGrpSpPr/>
            <p:nvPr/>
          </p:nvGrpSpPr>
          <p:grpSpPr>
            <a:xfrm>
              <a:off x="876" y="2107"/>
              <a:ext cx="55" cy="124"/>
              <a:chOff x="876" y="2107"/>
              <a:chExt cx="55" cy="124"/>
            </a:xfrm>
          </p:grpSpPr>
          <p:sp>
            <p:nvSpPr>
              <p:cNvPr id="573517" name="矩形 573516"/>
              <p:cNvSpPr/>
              <p:nvPr/>
            </p:nvSpPr>
            <p:spPr>
              <a:xfrm>
                <a:off x="876" y="2107"/>
                <a:ext cx="33" cy="124"/>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r</a:t>
                </a:r>
              </a:p>
            </p:txBody>
          </p:sp>
          <p:sp>
            <p:nvSpPr>
              <p:cNvPr id="573518" name="任意多边形 573517"/>
              <p:cNvSpPr/>
              <p:nvPr/>
            </p:nvSpPr>
            <p:spPr>
              <a:xfrm>
                <a:off x="913" y="2168"/>
                <a:ext cx="18" cy="41"/>
              </a:xfrm>
              <a:custGeom>
                <a:avLst/>
                <a:gdLst/>
                <a:ahLst/>
                <a:cxnLst/>
                <a:rect l="0" t="0" r="0" b="0"/>
                <a:pathLst>
                  <a:path w="18" h="41">
                    <a:moveTo>
                      <a:pt x="18" y="0"/>
                    </a:moveTo>
                    <a:lnTo>
                      <a:pt x="15" y="0"/>
                    </a:lnTo>
                    <a:lnTo>
                      <a:pt x="9" y="6"/>
                    </a:lnTo>
                    <a:lnTo>
                      <a:pt x="0" y="9"/>
                    </a:lnTo>
                    <a:lnTo>
                      <a:pt x="0" y="14"/>
                    </a:lnTo>
                    <a:lnTo>
                      <a:pt x="6" y="12"/>
                    </a:lnTo>
                    <a:lnTo>
                      <a:pt x="12" y="9"/>
                    </a:lnTo>
                    <a:lnTo>
                      <a:pt x="12" y="41"/>
                    </a:lnTo>
                    <a:lnTo>
                      <a:pt x="18" y="41"/>
                    </a:lnTo>
                    <a:lnTo>
                      <a:pt x="18" y="3"/>
                    </a:lnTo>
                    <a:lnTo>
                      <a:pt x="18" y="0"/>
                    </a:lnTo>
                    <a:close/>
                  </a:path>
                </a:pathLst>
              </a:custGeom>
              <a:solidFill>
                <a:srgbClr val="000000"/>
              </a:solidFill>
              <a:ln w="9525">
                <a:noFill/>
              </a:ln>
            </p:spPr>
            <p:txBody>
              <a:bodyPr/>
              <a:lstStyle/>
              <a:p>
                <a:endParaRPr lang="zh-CN" altLang="en-US"/>
              </a:p>
            </p:txBody>
          </p:sp>
        </p:grpSp>
      </p:grpSp>
      <p:grpSp>
        <p:nvGrpSpPr>
          <p:cNvPr id="573519" name="组合 573518"/>
          <p:cNvGrpSpPr/>
          <p:nvPr/>
        </p:nvGrpSpPr>
        <p:grpSpPr>
          <a:xfrm>
            <a:off x="1403350" y="3933825"/>
            <a:ext cx="1906588" cy="182563"/>
            <a:chOff x="876" y="2475"/>
            <a:chExt cx="1201" cy="115"/>
          </a:xfrm>
        </p:grpSpPr>
        <p:sp>
          <p:nvSpPr>
            <p:cNvPr id="573520" name="直接连接符 573519"/>
            <p:cNvSpPr/>
            <p:nvPr/>
          </p:nvSpPr>
          <p:spPr>
            <a:xfrm>
              <a:off x="998" y="2529"/>
              <a:ext cx="1048" cy="1"/>
            </a:xfrm>
            <a:prstGeom prst="line">
              <a:avLst/>
            </a:prstGeom>
            <a:ln w="14351" cap="flat" cmpd="sng">
              <a:solidFill>
                <a:srgbClr val="FF0000"/>
              </a:solidFill>
              <a:prstDash val="sysDot"/>
              <a:headEnd type="none" w="med" len="med"/>
              <a:tailEnd type="none" w="med" len="med"/>
            </a:ln>
          </p:spPr>
        </p:sp>
        <p:sp>
          <p:nvSpPr>
            <p:cNvPr id="573521" name="椭圆 573520"/>
            <p:cNvSpPr/>
            <p:nvPr/>
          </p:nvSpPr>
          <p:spPr>
            <a:xfrm>
              <a:off x="2019" y="2507"/>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573522" name="矩形 573521"/>
            <p:cNvSpPr/>
            <p:nvPr/>
          </p:nvSpPr>
          <p:spPr>
            <a:xfrm>
              <a:off x="876" y="2475"/>
              <a:ext cx="68" cy="115"/>
            </a:xfrm>
            <a:prstGeom prst="rect">
              <a:avLst/>
            </a:prstGeom>
            <a:noFill/>
            <a:ln w="9525">
              <a:noFill/>
            </a:ln>
          </p:spPr>
          <p:txBody>
            <a:bodyPr wrap="none" lIns="0" tIns="0" rIns="0" bIns="0">
              <a:spAutoFit/>
            </a:bodyPr>
            <a:lstStyle/>
            <a:p>
              <a:pPr lvl="0" eaLnBrk="0" hangingPunct="0">
                <a:buClr>
                  <a:srgbClr val="000000"/>
                </a:buClr>
              </a:pPr>
              <a:r>
                <a:rPr lang="en-US" altLang="zh-CN" sz="1200" i="1">
                  <a:solidFill>
                    <a:srgbClr val="000000"/>
                  </a:solidFill>
                  <a:latin typeface="Arial" panose="020B0604020202020204" pitchFamily="34" charset="0"/>
                  <a:ea typeface="宋体" panose="02010600030101010101" pitchFamily="2" charset="-122"/>
                </a:rPr>
                <a:t>r</a:t>
              </a:r>
              <a:r>
                <a:rPr lang="en-US" altLang="zh-CN" sz="1200" baseline="-25000">
                  <a:solidFill>
                    <a:srgbClr val="000000"/>
                  </a:solidFill>
                  <a:latin typeface="Arial" panose="020B0604020202020204" pitchFamily="34" charset="0"/>
                  <a:ea typeface="宋体" panose="02010600030101010101" pitchFamily="2" charset="-122"/>
                </a:rPr>
                <a:t>2</a:t>
              </a:r>
            </a:p>
          </p:txBody>
        </p:sp>
      </p:grpSp>
      <p:sp>
        <p:nvSpPr>
          <p:cNvPr id="573523" name="矩形 573522"/>
          <p:cNvSpPr/>
          <p:nvPr/>
        </p:nvSpPr>
        <p:spPr>
          <a:xfrm>
            <a:off x="2481263" y="2120900"/>
            <a:ext cx="838200" cy="182563"/>
          </a:xfrm>
          <a:prstGeom prst="rect">
            <a:avLst/>
          </a:prstGeom>
          <a:noFill/>
          <a:ln w="9525">
            <a:noFill/>
          </a:ln>
        </p:spPr>
        <p:txBody>
          <a:bodyPr wrap="none" lIns="0" tIns="0" rIns="0" bIns="0">
            <a:spAutoFit/>
          </a:bodyPr>
          <a:lstStyle/>
          <a:p>
            <a:pPr lvl="0" eaLnBrk="0" hangingPunct="0">
              <a:buClr>
                <a:srgbClr val="000000"/>
              </a:buClr>
            </a:pPr>
            <a:r>
              <a:rPr lang="en-US" altLang="zh-CN" sz="1200" b="1" dirty="0">
                <a:solidFill>
                  <a:srgbClr val="000000"/>
                </a:solidFill>
                <a:latin typeface="Arial" panose="020B0604020202020204" pitchFamily="34" charset="0"/>
                <a:ea typeface="宋体" panose="02010600030101010101" pitchFamily="2" charset="-122"/>
              </a:rPr>
              <a:t>(a) </a:t>
            </a:r>
            <a:r>
              <a:rPr lang="zh-CN" altLang="en-US" sz="1200" b="1" dirty="0">
                <a:solidFill>
                  <a:srgbClr val="000000"/>
                </a:solidFill>
                <a:latin typeface="Arial" panose="020B0604020202020204" pitchFamily="34" charset="0"/>
                <a:ea typeface="宋体" panose="02010600030101010101" pitchFamily="2" charset="-122"/>
              </a:rPr>
              <a:t>货币市场</a:t>
            </a:r>
          </a:p>
        </p:txBody>
      </p:sp>
      <p:sp>
        <p:nvSpPr>
          <p:cNvPr id="573524" name="矩形 573523"/>
          <p:cNvSpPr/>
          <p:nvPr/>
        </p:nvSpPr>
        <p:spPr>
          <a:xfrm>
            <a:off x="6024563" y="2101850"/>
            <a:ext cx="998537" cy="182563"/>
          </a:xfrm>
          <a:prstGeom prst="rect">
            <a:avLst/>
          </a:prstGeom>
          <a:noFill/>
          <a:ln w="9525">
            <a:noFill/>
          </a:ln>
        </p:spPr>
        <p:txBody>
          <a:bodyPr wrap="none" lIns="0" tIns="0" rIns="0" bIns="0">
            <a:spAutoFit/>
          </a:bodyPr>
          <a:lstStyle/>
          <a:p>
            <a:pPr lvl="0" eaLnBrk="0" hangingPunct="0">
              <a:buClr>
                <a:srgbClr val="000000"/>
              </a:buClr>
            </a:pPr>
            <a:r>
              <a:rPr lang="en-US" altLang="zh-CN" sz="1200" b="1" dirty="0">
                <a:solidFill>
                  <a:srgbClr val="000000"/>
                </a:solidFill>
                <a:latin typeface="Arial" panose="020B0604020202020204" pitchFamily="34" charset="0"/>
                <a:ea typeface="宋体" panose="02010600030101010101" pitchFamily="2" charset="-122"/>
              </a:rPr>
              <a:t>(b) </a:t>
            </a:r>
            <a:r>
              <a:rPr lang="zh-CN" altLang="en-US" sz="1200" b="1" dirty="0">
                <a:solidFill>
                  <a:srgbClr val="000000"/>
                </a:solidFill>
                <a:latin typeface="Arial" panose="020B0604020202020204" pitchFamily="34" charset="0"/>
                <a:ea typeface="宋体" panose="02010600030101010101" pitchFamily="2" charset="-122"/>
              </a:rPr>
              <a:t>总需求曲线</a:t>
            </a:r>
          </a:p>
        </p:txBody>
      </p:sp>
      <p:sp>
        <p:nvSpPr>
          <p:cNvPr id="573525" name="矩形 573524"/>
          <p:cNvSpPr/>
          <p:nvPr/>
        </p:nvSpPr>
        <p:spPr>
          <a:xfrm>
            <a:off x="8151813" y="4970463"/>
            <a:ext cx="307975" cy="182562"/>
          </a:xfrm>
          <a:prstGeom prst="rect">
            <a:avLst/>
          </a:prstGeom>
          <a:noFill/>
          <a:ln w="9525">
            <a:noFill/>
          </a:ln>
        </p:spPr>
        <p:txBody>
          <a:bodyPr wrap="none" lIns="0" tIns="0" rIns="0" bIns="0">
            <a:spAutoFit/>
          </a:bodyPr>
          <a:lstStyle/>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产量</a:t>
            </a:r>
          </a:p>
        </p:txBody>
      </p:sp>
      <p:sp>
        <p:nvSpPr>
          <p:cNvPr id="573526" name="矩形 573525"/>
          <p:cNvSpPr/>
          <p:nvPr/>
        </p:nvSpPr>
        <p:spPr>
          <a:xfrm>
            <a:off x="5426075" y="4791075"/>
            <a:ext cx="152400" cy="2079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0</a:t>
            </a:r>
          </a:p>
        </p:txBody>
      </p:sp>
      <p:sp>
        <p:nvSpPr>
          <p:cNvPr id="573527" name="矩形 573526"/>
          <p:cNvSpPr/>
          <p:nvPr/>
        </p:nvSpPr>
        <p:spPr>
          <a:xfrm>
            <a:off x="5149850" y="2373313"/>
            <a:ext cx="307975" cy="365125"/>
          </a:xfrm>
          <a:prstGeom prst="rect">
            <a:avLst/>
          </a:prstGeom>
          <a:noFill/>
          <a:ln w="9525">
            <a:noFill/>
          </a:ln>
        </p:spPr>
        <p:txBody>
          <a:bodyPr wrap="none" lIns="0" tIns="0" rIns="0" bIns="0">
            <a:spAutoFit/>
          </a:bodyPr>
          <a:lstStyle/>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水平</a:t>
            </a:r>
          </a:p>
        </p:txBody>
      </p:sp>
      <p:grpSp>
        <p:nvGrpSpPr>
          <p:cNvPr id="573528" name="组合 573527"/>
          <p:cNvGrpSpPr/>
          <p:nvPr/>
        </p:nvGrpSpPr>
        <p:grpSpPr>
          <a:xfrm>
            <a:off x="5397500" y="4902200"/>
            <a:ext cx="3041650" cy="857250"/>
            <a:chOff x="3400" y="3088"/>
            <a:chExt cx="1916" cy="540"/>
          </a:xfrm>
        </p:grpSpPr>
        <p:sp>
          <p:nvSpPr>
            <p:cNvPr id="573529" name="直接连接符 573528"/>
            <p:cNvSpPr/>
            <p:nvPr/>
          </p:nvSpPr>
          <p:spPr>
            <a:xfrm>
              <a:off x="4098" y="3088"/>
              <a:ext cx="61" cy="193"/>
            </a:xfrm>
            <a:prstGeom prst="line">
              <a:avLst/>
            </a:prstGeom>
            <a:ln w="14288" cap="flat" cmpd="sng">
              <a:solidFill>
                <a:srgbClr val="000000"/>
              </a:solidFill>
              <a:prstDash val="solid"/>
              <a:headEnd type="none" w="med" len="med"/>
              <a:tailEnd type="none" w="med" len="med"/>
            </a:ln>
          </p:spPr>
        </p:sp>
        <p:sp>
          <p:nvSpPr>
            <p:cNvPr id="573530" name="矩形 573529"/>
            <p:cNvSpPr/>
            <p:nvPr/>
          </p:nvSpPr>
          <p:spPr>
            <a:xfrm>
              <a:off x="3400" y="3263"/>
              <a:ext cx="1912" cy="262"/>
            </a:xfrm>
            <a:prstGeom prst="rect">
              <a:avLst/>
            </a:prstGeom>
            <a:solidFill>
              <a:srgbClr val="E1E5E9"/>
            </a:solidFill>
            <a:ln w="9525">
              <a:noFill/>
            </a:ln>
          </p:spPr>
          <p:txBody>
            <a:bodyPr/>
            <a:lstStyle/>
            <a:p>
              <a:endParaRPr lang="zh-CN" altLang="en-US"/>
            </a:p>
          </p:txBody>
        </p:sp>
        <p:sp>
          <p:nvSpPr>
            <p:cNvPr id="573531" name="矩形 573530"/>
            <p:cNvSpPr/>
            <p:nvPr/>
          </p:nvSpPr>
          <p:spPr>
            <a:xfrm>
              <a:off x="3427" y="3282"/>
              <a:ext cx="1889" cy="230"/>
            </a:xfrm>
            <a:prstGeom prst="rect">
              <a:avLst/>
            </a:prstGeom>
            <a:noFill/>
            <a:ln w="9525">
              <a:noFill/>
            </a:ln>
          </p:spPr>
          <p:txBody>
            <a:bodyPr wrap="none" lIns="0" tIns="0" rIns="0" bIns="0">
              <a:spAutoFit/>
            </a:bodyPr>
            <a:lstStyle/>
            <a:p>
              <a:pPr lvl="0" eaLnBrk="0" hangingPunct="0">
                <a:buClr>
                  <a:srgbClr val="000000"/>
                </a:buClr>
              </a:pPr>
              <a:r>
                <a:rPr lang="en-US" altLang="zh-CN" sz="1200" dirty="0">
                  <a:solidFill>
                    <a:srgbClr val="000000"/>
                  </a:solidFill>
                  <a:latin typeface="Arial" panose="020B0604020202020204" pitchFamily="34" charset="0"/>
                  <a:ea typeface="宋体" panose="02010600030101010101" pitchFamily="2" charset="-122"/>
                </a:rPr>
                <a:t>3. . . . </a:t>
              </a:r>
              <a:r>
                <a:rPr lang="zh-CN" altLang="en-US" sz="1200" dirty="0">
                  <a:solidFill>
                    <a:srgbClr val="000000"/>
                  </a:solidFill>
                  <a:latin typeface="Arial" panose="020B0604020202020204" pitchFamily="34" charset="0"/>
                  <a:ea typeface="宋体" panose="02010600030101010101" pitchFamily="2" charset="-122"/>
                </a:rPr>
                <a:t>这增加了既定物价水平时的物品与劳务</a:t>
              </a:r>
            </a:p>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的需求量。</a:t>
              </a:r>
            </a:p>
          </p:txBody>
        </p:sp>
        <p:sp>
          <p:nvSpPr>
            <p:cNvPr id="573532" name="矩形 573531"/>
            <p:cNvSpPr/>
            <p:nvPr/>
          </p:nvSpPr>
          <p:spPr>
            <a:xfrm>
              <a:off x="3427" y="339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3533" name="组合 573532"/>
          <p:cNvGrpSpPr/>
          <p:nvPr/>
        </p:nvGrpSpPr>
        <p:grpSpPr>
          <a:xfrm>
            <a:off x="169863" y="3722688"/>
            <a:ext cx="1220787" cy="1139825"/>
            <a:chOff x="107" y="2345"/>
            <a:chExt cx="769" cy="718"/>
          </a:xfrm>
        </p:grpSpPr>
        <p:sp>
          <p:nvSpPr>
            <p:cNvPr id="573534" name="直接连接符 573533"/>
            <p:cNvSpPr/>
            <p:nvPr/>
          </p:nvSpPr>
          <p:spPr>
            <a:xfrm flipH="1">
              <a:off x="561" y="2345"/>
              <a:ext cx="315" cy="210"/>
            </a:xfrm>
            <a:prstGeom prst="line">
              <a:avLst/>
            </a:prstGeom>
            <a:ln w="14288" cap="flat" cmpd="sng">
              <a:solidFill>
                <a:srgbClr val="000000"/>
              </a:solidFill>
              <a:prstDash val="solid"/>
              <a:headEnd type="none" w="med" len="med"/>
              <a:tailEnd type="none" w="med" len="med"/>
            </a:ln>
          </p:spPr>
        </p:sp>
        <p:sp>
          <p:nvSpPr>
            <p:cNvPr id="573535" name="矩形 573534"/>
            <p:cNvSpPr/>
            <p:nvPr/>
          </p:nvSpPr>
          <p:spPr>
            <a:xfrm>
              <a:off x="107" y="2477"/>
              <a:ext cx="568" cy="472"/>
            </a:xfrm>
            <a:prstGeom prst="rect">
              <a:avLst/>
            </a:prstGeom>
            <a:solidFill>
              <a:srgbClr val="E1E5E9"/>
            </a:solidFill>
            <a:ln w="9525">
              <a:noFill/>
            </a:ln>
          </p:spPr>
          <p:txBody>
            <a:bodyPr/>
            <a:lstStyle/>
            <a:p>
              <a:endParaRPr lang="zh-CN" altLang="en-US"/>
            </a:p>
          </p:txBody>
        </p:sp>
        <p:sp>
          <p:nvSpPr>
            <p:cNvPr id="573536" name="矩形 573535"/>
            <p:cNvSpPr/>
            <p:nvPr/>
          </p:nvSpPr>
          <p:spPr>
            <a:xfrm>
              <a:off x="140" y="2485"/>
              <a:ext cx="480" cy="345"/>
            </a:xfrm>
            <a:prstGeom prst="rect">
              <a:avLst/>
            </a:prstGeom>
            <a:noFill/>
            <a:ln w="9525">
              <a:noFill/>
            </a:ln>
          </p:spPr>
          <p:txBody>
            <a:bodyPr wrap="none" lIns="0" tIns="0" rIns="0" bIns="0">
              <a:spAutoFit/>
            </a:bodyPr>
            <a:lstStyle/>
            <a:p>
              <a:pPr lvl="0" eaLnBrk="0" hangingPunct="0">
                <a:buClr>
                  <a:srgbClr val="000000"/>
                </a:buClr>
              </a:pPr>
              <a:r>
                <a:rPr lang="en-US" altLang="zh-CN" sz="1200" dirty="0">
                  <a:solidFill>
                    <a:srgbClr val="000000"/>
                  </a:solidFill>
                  <a:latin typeface="Arial" panose="020B0604020202020204" pitchFamily="34" charset="0"/>
                  <a:ea typeface="宋体" panose="02010600030101010101" pitchFamily="2" charset="-122"/>
                </a:rPr>
                <a:t>2. . . . </a:t>
              </a:r>
              <a:r>
                <a:rPr lang="zh-CN" altLang="en-US" sz="1200" dirty="0">
                  <a:solidFill>
                    <a:srgbClr val="000000"/>
                  </a:solidFill>
                  <a:latin typeface="Arial" panose="020B0604020202020204" pitchFamily="34" charset="0"/>
                  <a:ea typeface="宋体" panose="02010600030101010101" pitchFamily="2" charset="-122"/>
                </a:rPr>
                <a:t>均衡</a:t>
              </a:r>
            </a:p>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利率因此下</a:t>
              </a:r>
            </a:p>
            <a:p>
              <a:pPr lvl="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降</a:t>
              </a:r>
              <a:r>
                <a:rPr lang="en-US" altLang="zh-CN" sz="1200">
                  <a:solidFill>
                    <a:srgbClr val="000000"/>
                  </a:solidFill>
                  <a:latin typeface="Arial" panose="020B0604020202020204" pitchFamily="34" charset="0"/>
                  <a:ea typeface="宋体" panose="02010600030101010101" pitchFamily="2" charset="-122"/>
                </a:rPr>
                <a:t>….</a:t>
              </a:r>
            </a:p>
          </p:txBody>
        </p:sp>
        <p:sp>
          <p:nvSpPr>
            <p:cNvPr id="573537" name="矩形 573536"/>
            <p:cNvSpPr/>
            <p:nvPr/>
          </p:nvSpPr>
          <p:spPr>
            <a:xfrm>
              <a:off x="140" y="260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3538" name="矩形 573537"/>
            <p:cNvSpPr/>
            <p:nvPr/>
          </p:nvSpPr>
          <p:spPr>
            <a:xfrm>
              <a:off x="140" y="271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3539" name="矩形 573538"/>
            <p:cNvSpPr/>
            <p:nvPr/>
          </p:nvSpPr>
          <p:spPr>
            <a:xfrm>
              <a:off x="140" y="283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3540" name="组合 573539"/>
          <p:cNvGrpSpPr/>
          <p:nvPr/>
        </p:nvGrpSpPr>
        <p:grpSpPr>
          <a:xfrm>
            <a:off x="2568575" y="3154363"/>
            <a:ext cx="2330450" cy="912812"/>
            <a:chOff x="1618" y="1987"/>
            <a:chExt cx="1468" cy="575"/>
          </a:xfrm>
        </p:grpSpPr>
        <p:sp>
          <p:nvSpPr>
            <p:cNvPr id="573541" name="直接连接符 573540"/>
            <p:cNvSpPr/>
            <p:nvPr/>
          </p:nvSpPr>
          <p:spPr>
            <a:xfrm>
              <a:off x="1618" y="1987"/>
              <a:ext cx="751" cy="280"/>
            </a:xfrm>
            <a:prstGeom prst="line">
              <a:avLst/>
            </a:prstGeom>
            <a:ln w="14288" cap="flat" cmpd="sng">
              <a:solidFill>
                <a:srgbClr val="000000"/>
              </a:solidFill>
              <a:prstDash val="solid"/>
              <a:headEnd type="none" w="med" len="med"/>
              <a:tailEnd type="none" w="med" len="med"/>
            </a:ln>
          </p:spPr>
        </p:sp>
        <p:sp>
          <p:nvSpPr>
            <p:cNvPr id="573542" name="矩形 573541"/>
            <p:cNvSpPr/>
            <p:nvPr/>
          </p:nvSpPr>
          <p:spPr>
            <a:xfrm>
              <a:off x="2264" y="2079"/>
              <a:ext cx="822" cy="367"/>
            </a:xfrm>
            <a:prstGeom prst="rect">
              <a:avLst/>
            </a:prstGeom>
            <a:solidFill>
              <a:srgbClr val="E1E5E9"/>
            </a:solidFill>
            <a:ln w="9525">
              <a:noFill/>
            </a:ln>
          </p:spPr>
          <p:txBody>
            <a:bodyPr/>
            <a:lstStyle/>
            <a:p>
              <a:endParaRPr lang="zh-CN" altLang="en-US"/>
            </a:p>
          </p:txBody>
        </p:sp>
        <p:sp>
          <p:nvSpPr>
            <p:cNvPr id="573543" name="矩形 573542"/>
            <p:cNvSpPr/>
            <p:nvPr/>
          </p:nvSpPr>
          <p:spPr>
            <a:xfrm>
              <a:off x="2302" y="2100"/>
              <a:ext cx="656" cy="230"/>
            </a:xfrm>
            <a:prstGeom prst="rect">
              <a:avLst/>
            </a:prstGeom>
            <a:noFill/>
            <a:ln w="9525">
              <a:noFill/>
            </a:ln>
          </p:spPr>
          <p:txBody>
            <a:bodyPr wrap="none" lIns="0" tIns="0" rIns="0" bIns="0">
              <a:spAutoFit/>
            </a:bodyPr>
            <a:lstStyle/>
            <a:p>
              <a:pPr marL="457200" lvl="0" indent="-457200" eaLnBrk="0" hangingPunct="0">
                <a:buClr>
                  <a:srgbClr val="000000"/>
                </a:buClr>
              </a:pPr>
              <a:r>
                <a:rPr lang="en-US" altLang="zh-CN" sz="1200" dirty="0">
                  <a:solidFill>
                    <a:srgbClr val="000000"/>
                  </a:solidFill>
                  <a:latin typeface="Arial" panose="020B0604020202020204" pitchFamily="34" charset="0"/>
                  <a:ea typeface="宋体" panose="02010600030101010101" pitchFamily="2" charset="-122"/>
                </a:rPr>
                <a:t>1.</a:t>
              </a:r>
              <a:r>
                <a:rPr lang="zh-CN" altLang="en-US" sz="1200" dirty="0">
                  <a:solidFill>
                    <a:srgbClr val="000000"/>
                  </a:solidFill>
                  <a:latin typeface="Arial" panose="020B0604020202020204" pitchFamily="34" charset="0"/>
                  <a:ea typeface="宋体" panose="02010600030101010101" pitchFamily="2" charset="-122"/>
                </a:rPr>
                <a:t>当美联储增加</a:t>
              </a:r>
            </a:p>
            <a:p>
              <a:pPr marL="457200" lvl="0" indent="-457200" eaLnBrk="0" hangingPunct="0">
                <a:buClr>
                  <a:srgbClr val="000000"/>
                </a:buClr>
              </a:pPr>
              <a:r>
                <a:rPr lang="zh-CN" altLang="en-US" sz="1200" dirty="0">
                  <a:solidFill>
                    <a:srgbClr val="000000"/>
                  </a:solidFill>
                  <a:latin typeface="Arial" panose="020B0604020202020204" pitchFamily="34" charset="0"/>
                  <a:ea typeface="宋体" panose="02010600030101010101" pitchFamily="2" charset="-122"/>
                </a:rPr>
                <a:t>货币供给时</a:t>
              </a:r>
              <a:r>
                <a:rPr lang="en-US" altLang="zh-CN" sz="1200">
                  <a:solidFill>
                    <a:srgbClr val="000000"/>
                  </a:solidFill>
                  <a:latin typeface="Arial" panose="020B0604020202020204" pitchFamily="34" charset="0"/>
                  <a:ea typeface="宋体" panose="02010600030101010101" pitchFamily="2" charset="-122"/>
                </a:rPr>
                <a:t>…</a:t>
              </a:r>
            </a:p>
          </p:txBody>
        </p:sp>
        <p:sp>
          <p:nvSpPr>
            <p:cNvPr id="573544" name="矩形 573543"/>
            <p:cNvSpPr/>
            <p:nvPr/>
          </p:nvSpPr>
          <p:spPr>
            <a:xfrm>
              <a:off x="2302" y="2216"/>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73545" name="矩形 573544"/>
            <p:cNvSpPr/>
            <p:nvPr/>
          </p:nvSpPr>
          <p:spPr>
            <a:xfrm>
              <a:off x="2302" y="233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73546" name="组合 573545"/>
          <p:cNvGrpSpPr/>
          <p:nvPr/>
        </p:nvGrpSpPr>
        <p:grpSpPr>
          <a:xfrm>
            <a:off x="6372225" y="3357563"/>
            <a:ext cx="577850" cy="1316037"/>
            <a:chOff x="4020" y="2137"/>
            <a:chExt cx="364" cy="829"/>
          </a:xfrm>
        </p:grpSpPr>
        <p:sp>
          <p:nvSpPr>
            <p:cNvPr id="573547" name="任意多边形 573546"/>
            <p:cNvSpPr/>
            <p:nvPr/>
          </p:nvSpPr>
          <p:spPr>
            <a:xfrm>
              <a:off x="4020" y="2171"/>
              <a:ext cx="340" cy="795"/>
            </a:xfrm>
            <a:custGeom>
              <a:avLst/>
              <a:gdLst/>
              <a:ahLst/>
              <a:cxnLst/>
              <a:rect l="0" t="0" r="0" b="0"/>
              <a:pathLst>
                <a:path w="340" h="795">
                  <a:moveTo>
                    <a:pt x="0" y="0"/>
                  </a:moveTo>
                  <a:lnTo>
                    <a:pt x="340" y="0"/>
                  </a:lnTo>
                  <a:lnTo>
                    <a:pt x="340" y="795"/>
                  </a:lnTo>
                </a:path>
              </a:pathLst>
            </a:custGeom>
            <a:noFill/>
            <a:ln w="14351" cap="flat" cmpd="sng">
              <a:solidFill>
                <a:srgbClr val="FF0000">
                  <a:alpha val="100000"/>
                </a:srgbClr>
              </a:solidFill>
              <a:prstDash val="sysDot"/>
              <a:headEnd type="none" w="med" len="med"/>
              <a:tailEnd type="none" w="med" len="med"/>
            </a:ln>
          </p:spPr>
          <p:txBody>
            <a:bodyPr/>
            <a:lstStyle/>
            <a:p>
              <a:endParaRPr lang="zh-CN" altLang="en-US"/>
            </a:p>
          </p:txBody>
        </p:sp>
        <p:sp>
          <p:nvSpPr>
            <p:cNvPr id="573548" name="椭圆 573547"/>
            <p:cNvSpPr/>
            <p:nvPr/>
          </p:nvSpPr>
          <p:spPr>
            <a:xfrm>
              <a:off x="4326" y="2137"/>
              <a:ext cx="58" cy="58"/>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44</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73500"/>
                                        </p:tgtEl>
                                        <p:attrNameLst>
                                          <p:attrName>style.visibility</p:attrName>
                                        </p:attrNameLst>
                                      </p:cBhvr>
                                      <p:to>
                                        <p:strVal val="visible"/>
                                      </p:to>
                                    </p:set>
                                    <p:animEffect transition="in" filter="strips(downRight)">
                                      <p:cBhvr>
                                        <p:cTn id="7" dur="500"/>
                                        <p:tgtEl>
                                          <p:spTgt spid="5735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73513"/>
                                        </p:tgtEl>
                                        <p:attrNameLst>
                                          <p:attrName>style.visibility</p:attrName>
                                        </p:attrNameLst>
                                      </p:cBhvr>
                                      <p:to>
                                        <p:strVal val="visible"/>
                                      </p:to>
                                    </p:set>
                                    <p:animEffect transition="in" filter="wipe(right)">
                                      <p:cBhvr>
                                        <p:cTn id="12" dur="500"/>
                                        <p:tgtEl>
                                          <p:spTgt spid="5735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75"/>
                                        </p:tgtEl>
                                        <p:attrNameLst>
                                          <p:attrName>style.visibility</p:attrName>
                                        </p:attrNameLst>
                                      </p:cBhvr>
                                      <p:to>
                                        <p:strVal val="visible"/>
                                      </p:to>
                                    </p:set>
                                    <p:animEffect transition="in" filter="wipe(left)">
                                      <p:cBhvr>
                                        <p:cTn id="17" dur="500"/>
                                        <p:tgtEl>
                                          <p:spTgt spid="57347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73540"/>
                                        </p:tgtEl>
                                        <p:attrNameLst>
                                          <p:attrName>style.visibility</p:attrName>
                                        </p:attrNameLst>
                                      </p:cBhvr>
                                      <p:to>
                                        <p:strVal val="visible"/>
                                      </p:to>
                                    </p:set>
                                    <p:animEffect transition="in" filter="strips(downRight)">
                                      <p:cBhvr>
                                        <p:cTn id="22" dur="500"/>
                                        <p:tgtEl>
                                          <p:spTgt spid="5735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73477"/>
                                        </p:tgtEl>
                                        <p:attrNameLst>
                                          <p:attrName>style.visibility</p:attrName>
                                        </p:attrNameLst>
                                      </p:cBhvr>
                                      <p:to>
                                        <p:strVal val="visible"/>
                                      </p:to>
                                    </p:set>
                                    <p:animEffect transition="in" filter="wipe(down)">
                                      <p:cBhvr>
                                        <p:cTn id="27" dur="500"/>
                                        <p:tgtEl>
                                          <p:spTgt spid="57347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73491"/>
                                        </p:tgtEl>
                                        <p:attrNameLst>
                                          <p:attrName>style.visibility</p:attrName>
                                        </p:attrNameLst>
                                      </p:cBhvr>
                                      <p:to>
                                        <p:strVal val="visible"/>
                                      </p:to>
                                    </p:set>
                                    <p:animEffect transition="in" filter="strips(upRight)">
                                      <p:cBhvr>
                                        <p:cTn id="32" dur="500"/>
                                        <p:tgtEl>
                                          <p:spTgt spid="5734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73474"/>
                                        </p:tgtEl>
                                        <p:attrNameLst>
                                          <p:attrName>style.visibility</p:attrName>
                                        </p:attrNameLst>
                                      </p:cBhvr>
                                      <p:to>
                                        <p:strVal val="visible"/>
                                      </p:to>
                                    </p:set>
                                    <p:animEffect transition="in" filter="wipe(up)">
                                      <p:cBhvr>
                                        <p:cTn id="37" dur="500"/>
                                        <p:tgtEl>
                                          <p:spTgt spid="573474"/>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573533"/>
                                        </p:tgtEl>
                                        <p:attrNameLst>
                                          <p:attrName>style.visibility</p:attrName>
                                        </p:attrNameLst>
                                      </p:cBhvr>
                                      <p:to>
                                        <p:strVal val="visible"/>
                                      </p:to>
                                    </p:set>
                                    <p:animEffect transition="in" filter="strips(downLeft)">
                                      <p:cBhvr>
                                        <p:cTn id="42" dur="500"/>
                                        <p:tgtEl>
                                          <p:spTgt spid="5735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573519"/>
                                        </p:tgtEl>
                                        <p:attrNameLst>
                                          <p:attrName>style.visibility</p:attrName>
                                        </p:attrNameLst>
                                      </p:cBhvr>
                                      <p:to>
                                        <p:strVal val="visible"/>
                                      </p:to>
                                    </p:set>
                                    <p:animEffect transition="in" filter="wipe(right)">
                                      <p:cBhvr>
                                        <p:cTn id="47" dur="500"/>
                                        <p:tgtEl>
                                          <p:spTgt spid="5735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73469"/>
                                        </p:tgtEl>
                                        <p:attrNameLst>
                                          <p:attrName>style.visibility</p:attrName>
                                        </p:attrNameLst>
                                      </p:cBhvr>
                                      <p:to>
                                        <p:strVal val="visible"/>
                                      </p:to>
                                    </p:set>
                                    <p:animEffect transition="in" filter="wipe(left)">
                                      <p:cBhvr>
                                        <p:cTn id="52" dur="500"/>
                                        <p:tgtEl>
                                          <p:spTgt spid="573469"/>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573507"/>
                                        </p:tgtEl>
                                        <p:attrNameLst>
                                          <p:attrName>style.visibility</p:attrName>
                                        </p:attrNameLst>
                                      </p:cBhvr>
                                      <p:to>
                                        <p:strVal val="visible"/>
                                      </p:to>
                                    </p:set>
                                    <p:animEffect transition="in" filter="strips(downRight)">
                                      <p:cBhvr>
                                        <p:cTn id="57" dur="500"/>
                                        <p:tgtEl>
                                          <p:spTgt spid="573507"/>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573546"/>
                                        </p:tgtEl>
                                        <p:attrNameLst>
                                          <p:attrName>style.visibility</p:attrName>
                                        </p:attrNameLst>
                                      </p:cBhvr>
                                      <p:to>
                                        <p:strVal val="visible"/>
                                      </p:to>
                                    </p:set>
                                    <p:animEffect transition="in" filter="strips(upRight)">
                                      <p:cBhvr>
                                        <p:cTn id="62" dur="500"/>
                                        <p:tgtEl>
                                          <p:spTgt spid="5735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73528"/>
                                        </p:tgtEl>
                                        <p:attrNameLst>
                                          <p:attrName>style.visibility</p:attrName>
                                        </p:attrNameLst>
                                      </p:cBhvr>
                                      <p:to>
                                        <p:strVal val="visible"/>
                                      </p:to>
                                    </p:set>
                                    <p:animEffect transition="in" filter="wipe(up)">
                                      <p:cBhvr>
                                        <p:cTn id="67" dur="500"/>
                                        <p:tgtEl>
                                          <p:spTgt spid="573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标题 575489"/>
          <p:cNvSpPr>
            <a:spLocks noGrp="1" noRot="1"/>
          </p:cNvSpPr>
          <p:nvPr>
            <p:ph type="title"/>
          </p:nvPr>
        </p:nvSpPr>
        <p:spPr>
          <a:ln/>
        </p:spPr>
        <p:txBody>
          <a:bodyPr anchor="ctr"/>
          <a:lstStyle/>
          <a:p>
            <a:r>
              <a:rPr lang="zh-CN" altLang="en-US" sz="4000" b="1" dirty="0">
                <a:solidFill>
                  <a:srgbClr val="000000"/>
                </a:solidFill>
              </a:rPr>
              <a:t>利率目标在美联储政策中的作用</a:t>
            </a:r>
            <a:endParaRPr lang="zh-CN" altLang="en-US" sz="4000" b="1">
              <a:solidFill>
                <a:srgbClr val="000000"/>
              </a:solidFill>
            </a:endParaRPr>
          </a:p>
        </p:txBody>
      </p:sp>
      <p:sp>
        <p:nvSpPr>
          <p:cNvPr id="575491" name="文本占位符 575490"/>
          <p:cNvSpPr>
            <a:spLocks noGrp="1" noRot="1"/>
          </p:cNvSpPr>
          <p:nvPr>
            <p:ph type="body" idx="1"/>
          </p:nvPr>
        </p:nvSpPr>
        <p:spPr>
          <a:ln/>
        </p:spPr>
        <p:txBody>
          <a:bodyPr/>
          <a:lstStyle/>
          <a:p>
            <a:pPr>
              <a:lnSpc>
                <a:spcPct val="115000"/>
              </a:lnSpc>
            </a:pPr>
            <a:r>
              <a:rPr lang="zh-CN" altLang="en-US" sz="2400" b="1" dirty="0">
                <a:solidFill>
                  <a:srgbClr val="000000"/>
                </a:solidFill>
                <a:ea typeface="楷体" panose="02010609060101010101" pitchFamily="49" charset="-122"/>
              </a:rPr>
              <a:t>美联储往往把利率而不是货币作为美联储的政策工具。经济过热时，减少货币供给，提高利率，使经济降温；经济偏冷时，增加货币供给，降低利率，促使经济回暖。</a:t>
            </a:r>
          </a:p>
          <a:p>
            <a:pPr>
              <a:lnSpc>
                <a:spcPct val="115000"/>
              </a:lnSpc>
            </a:pPr>
            <a:r>
              <a:rPr lang="zh-CN" altLang="en-US" sz="2400" b="1" dirty="0">
                <a:solidFill>
                  <a:srgbClr val="000000"/>
                </a:solidFill>
                <a:ea typeface="楷体" panose="02010609060101010101" pitchFamily="49" charset="-122"/>
              </a:rPr>
              <a:t>美联储将联邦基金利率作为目标的部分原因在于很难相当准确地衡量货币供给。</a:t>
            </a:r>
          </a:p>
          <a:p>
            <a:pPr>
              <a:lnSpc>
                <a:spcPct val="115000"/>
              </a:lnSpc>
            </a:pPr>
            <a:r>
              <a:rPr lang="zh-CN" altLang="en-US" sz="2400" b="1" dirty="0">
                <a:solidFill>
                  <a:srgbClr val="000000"/>
                </a:solidFill>
                <a:ea typeface="楷体" panose="02010609060101010101" pitchFamily="49" charset="-122"/>
              </a:rPr>
              <a:t>流动偏好理论说明：既可以根据货币供给，也可以根据利率来描述货币政策。</a:t>
            </a:r>
          </a:p>
          <a:p>
            <a:pPr>
              <a:lnSpc>
                <a:spcPct val="115000"/>
              </a:lnSpc>
            </a:pPr>
            <a:r>
              <a:rPr lang="zh-CN" altLang="en-US" sz="2400" b="1" dirty="0">
                <a:solidFill>
                  <a:srgbClr val="000000"/>
                </a:solidFill>
                <a:ea typeface="楷体" panose="02010609060101010101" pitchFamily="49" charset="-122"/>
              </a:rPr>
              <a:t>结论：既可以把目的在于扩大（紧缩）总需求的货币政策变动描述为增加（减少）货币供给，又可以描述为降低（提高）利率。</a:t>
            </a:r>
            <a:endParaRPr lang="zh-CN" altLang="en-US" sz="2400" b="1">
              <a:solidFill>
                <a:srgbClr val="000000"/>
              </a:solidFill>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45</a:t>
            </a:fld>
            <a:endParaRPr lang="zh-CN" dirty="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标题 577537"/>
          <p:cNvSpPr>
            <a:spLocks noGrp="1" noRot="1"/>
          </p:cNvSpPr>
          <p:nvPr>
            <p:ph type="title"/>
          </p:nvPr>
        </p:nvSpPr>
        <p:spPr>
          <a:ln/>
        </p:spPr>
        <p:txBody>
          <a:bodyPr anchor="ctr"/>
          <a:lstStyle/>
          <a:p>
            <a:r>
              <a:rPr lang="zh-CN" altLang="en-US" sz="4000" b="1" dirty="0">
                <a:solidFill>
                  <a:srgbClr val="FF9900"/>
                </a:solidFill>
              </a:rPr>
              <a:t>二、财政政策如何影响总需求</a:t>
            </a:r>
          </a:p>
        </p:txBody>
      </p:sp>
      <p:sp>
        <p:nvSpPr>
          <p:cNvPr id="577539" name="文本占位符 577538"/>
          <p:cNvSpPr>
            <a:spLocks noGrp="1" noRot="1"/>
          </p:cNvSpPr>
          <p:nvPr>
            <p:ph type="body" idx="1"/>
          </p:nvPr>
        </p:nvSpPr>
        <p:spPr>
          <a:ln/>
        </p:spPr>
        <p:txBody>
          <a:bodyPr/>
          <a:lstStyle/>
          <a:p>
            <a:r>
              <a:rPr lang="zh-CN" altLang="en-US" b="1" dirty="0">
                <a:solidFill>
                  <a:srgbClr val="FF3300"/>
                </a:solidFill>
                <a:ea typeface="楷体" panose="02010609060101010101" pitchFamily="49" charset="-122"/>
              </a:rPr>
              <a:t>财政政策：</a:t>
            </a:r>
            <a:r>
              <a:rPr lang="zh-CN" altLang="en-US" dirty="0">
                <a:solidFill>
                  <a:srgbClr val="000000"/>
                </a:solidFill>
                <a:ea typeface="楷体" panose="02010609060101010101" pitchFamily="49" charset="-122"/>
              </a:rPr>
              <a:t>财政政策是指国家根据一定时期政治、经济、社会发展的任务而规定的财政工作的指导原则，通过财政支出与税收政策的变动来影响和调节总需求。增加政府支出，可以直接刺激总需求，从而增加国民收入，反之则压抑总需求，减少国民收入。当决策者改变税收水平时，它是通过影响企业和家庭的支出决策从而影响总需求的；</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46</a:t>
            </a:fld>
            <a:endParaRPr lang="zh-CN" dirty="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标题 578561"/>
          <p:cNvSpPr>
            <a:spLocks noGrp="1" noRot="1"/>
          </p:cNvSpPr>
          <p:nvPr>
            <p:ph type="title"/>
          </p:nvPr>
        </p:nvSpPr>
        <p:spPr>
          <a:ln/>
        </p:spPr>
        <p:txBody>
          <a:bodyPr anchor="ctr"/>
          <a:lstStyle/>
          <a:p>
            <a:endParaRPr dirty="0"/>
          </a:p>
        </p:txBody>
      </p:sp>
      <p:sp>
        <p:nvSpPr>
          <p:cNvPr id="578563" name="文本占位符 578562"/>
          <p:cNvSpPr>
            <a:spLocks noGrp="1" noRot="1"/>
          </p:cNvSpPr>
          <p:nvPr>
            <p:ph type="body" idx="1"/>
          </p:nvPr>
        </p:nvSpPr>
        <p:spPr>
          <a:ln/>
        </p:spPr>
        <p:txBody>
          <a:bodyPr/>
          <a:lstStyle/>
          <a:p>
            <a:r>
              <a:rPr lang="zh-CN" altLang="en-US" b="1" dirty="0">
                <a:solidFill>
                  <a:srgbClr val="FF9900"/>
                </a:solidFill>
              </a:rPr>
              <a:t>（一）政府购买的变动</a:t>
            </a:r>
          </a:p>
          <a:p>
            <a:r>
              <a:rPr lang="zh-CN" altLang="en-US" sz="2800" b="1" dirty="0">
                <a:solidFill>
                  <a:srgbClr val="000000"/>
                </a:solidFill>
                <a:latin typeface="楷体" panose="02010609060101010101" pitchFamily="49" charset="-122"/>
                <a:ea typeface="楷体" panose="02010609060101010101" pitchFamily="49" charset="-122"/>
              </a:rPr>
              <a:t>政府购买的变动使总需求曲线移动。</a:t>
            </a:r>
          </a:p>
          <a:p>
            <a:r>
              <a:rPr lang="zh-CN" altLang="en-US" sz="2800" b="1" dirty="0">
                <a:solidFill>
                  <a:srgbClr val="CC3300"/>
                </a:solidFill>
                <a:latin typeface="楷体" panose="02010609060101010101" pitchFamily="49" charset="-122"/>
                <a:ea typeface="楷体" panose="02010609060101010101" pitchFamily="49" charset="-122"/>
              </a:rPr>
              <a:t>例子：</a:t>
            </a:r>
            <a:r>
              <a:rPr lang="zh-CN" altLang="en-US" sz="2800" b="1" dirty="0">
                <a:latin typeface="楷体" panose="02010609060101010101" pitchFamily="49" charset="-122"/>
                <a:ea typeface="楷体" panose="02010609060101010101" pitchFamily="49" charset="-122"/>
              </a:rPr>
              <a:t>美国政府向波音公司购买</a:t>
            </a:r>
            <a:r>
              <a:rPr lang="en-US" altLang="zh-CN" sz="2800" b="1" dirty="0">
                <a:latin typeface="楷体" panose="02010609060101010101" pitchFamily="49" charset="-122"/>
                <a:ea typeface="楷体" panose="02010609060101010101" pitchFamily="49" charset="-122"/>
              </a:rPr>
              <a:t>200</a:t>
            </a:r>
            <a:r>
              <a:rPr lang="zh-CN" altLang="en-US" sz="2800" b="1" dirty="0">
                <a:latin typeface="楷体" panose="02010609060101010101" pitchFamily="49" charset="-122"/>
                <a:ea typeface="楷体" panose="02010609060101010101" pitchFamily="49" charset="-122"/>
              </a:rPr>
              <a:t>亿美元飞机。</a:t>
            </a:r>
          </a:p>
          <a:p>
            <a:r>
              <a:rPr lang="zh-CN" altLang="en-US" sz="2800" b="1" dirty="0">
                <a:solidFill>
                  <a:srgbClr val="000000"/>
                </a:solidFill>
                <a:latin typeface="楷体" panose="02010609060101010101" pitchFamily="49" charset="-122"/>
                <a:ea typeface="楷体" panose="02010609060101010101" pitchFamily="49" charset="-122"/>
              </a:rPr>
              <a:t>总需求曲线移动的大小取决于两种效应：乘数效应与挤出效应</a:t>
            </a:r>
          </a:p>
          <a:p>
            <a:r>
              <a:rPr lang="zh-CN" altLang="en-US" sz="2800" b="1" i="1" u="sng" dirty="0">
                <a:solidFill>
                  <a:srgbClr val="CC3300"/>
                </a:solidFill>
                <a:latin typeface="楷体" panose="02010609060101010101" pitchFamily="49" charset="-122"/>
                <a:ea typeface="楷体" panose="02010609060101010101" pitchFamily="49" charset="-122"/>
              </a:rPr>
              <a:t>乘数效应：</a:t>
            </a:r>
            <a:r>
              <a:rPr lang="zh-CN" altLang="en-US" sz="2800" b="1" dirty="0">
                <a:solidFill>
                  <a:srgbClr val="000000"/>
                </a:solidFill>
                <a:latin typeface="楷体" panose="02010609060101010101" pitchFamily="49" charset="-122"/>
                <a:ea typeface="楷体" panose="02010609060101010101" pitchFamily="49" charset="-122"/>
              </a:rPr>
              <a:t>是一个变量的变化以乘数加速度方式引起最终量的增加。</a:t>
            </a:r>
            <a:r>
              <a:rPr lang="zh-CN" altLang="en-US" sz="2800" dirty="0">
                <a:solidFill>
                  <a:srgbClr val="000000"/>
                </a:solidFill>
              </a:rPr>
              <a:t> </a:t>
            </a:r>
            <a:endParaRPr lang="zh-CN" altLang="en-US" sz="2800" b="1" dirty="0">
              <a:solidFill>
                <a:srgbClr val="000000"/>
              </a:solidFill>
            </a:endParaRPr>
          </a:p>
          <a:p>
            <a:endParaRPr lang="zh-CN" altLang="en-US" sz="2800" b="1" dirty="0">
              <a:solidFill>
                <a:srgbClr val="000000"/>
              </a:solidFill>
            </a:endParaRPr>
          </a:p>
          <a:p>
            <a:endParaRPr lang="zh-CN" altLang="en-US" sz="2800" dirty="0"/>
          </a:p>
        </p:txBody>
      </p:sp>
      <p:pic>
        <p:nvPicPr>
          <p:cNvPr id="578567" name="图片 578566" descr="35da1d3b5feff4f915cecbca"/>
          <p:cNvPicPr>
            <a:picLocks noChangeAspect="1"/>
          </p:cNvPicPr>
          <p:nvPr/>
        </p:nvPicPr>
        <p:blipFill>
          <a:blip r:embed="rId2"/>
          <a:stretch>
            <a:fillRect/>
          </a:stretch>
        </p:blipFill>
        <p:spPr>
          <a:xfrm>
            <a:off x="6015038" y="0"/>
            <a:ext cx="3128962" cy="2160588"/>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47</a:t>
            </a:fld>
            <a:endParaRPr lang="zh-CN"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标题 579585"/>
          <p:cNvSpPr>
            <a:spLocks noGrp="1" noRot="1"/>
          </p:cNvSpPr>
          <p:nvPr>
            <p:ph type="title"/>
          </p:nvPr>
        </p:nvSpPr>
        <p:spPr>
          <a:ln/>
        </p:spPr>
        <p:txBody>
          <a:bodyPr anchor="ctr"/>
          <a:lstStyle/>
          <a:p>
            <a:endParaRPr dirty="0"/>
          </a:p>
        </p:txBody>
      </p:sp>
      <p:sp>
        <p:nvSpPr>
          <p:cNvPr id="579587" name="文本占位符 579586"/>
          <p:cNvSpPr>
            <a:spLocks noGrp="1" noRot="1"/>
          </p:cNvSpPr>
          <p:nvPr>
            <p:ph type="body" idx="1"/>
          </p:nvPr>
        </p:nvSpPr>
        <p:spPr>
          <a:ln/>
        </p:spPr>
        <p:txBody>
          <a:bodyPr/>
          <a:lstStyle/>
          <a:p>
            <a:endParaRPr dirty="0"/>
          </a:p>
        </p:txBody>
      </p:sp>
      <p:pic>
        <p:nvPicPr>
          <p:cNvPr id="579588" name="图片 579587" descr="000cf1bdcdd50c92791013"/>
          <p:cNvPicPr>
            <a:picLocks noChangeAspect="1"/>
          </p:cNvPicPr>
          <p:nvPr/>
        </p:nvPicPr>
        <p:blipFill>
          <a:blip r:embed="rId2"/>
          <a:stretch>
            <a:fillRect/>
          </a:stretch>
        </p:blipFill>
        <p:spPr>
          <a:xfrm>
            <a:off x="5076825" y="2852738"/>
            <a:ext cx="3800475" cy="2419350"/>
          </a:xfrm>
          <a:prstGeom prst="rect">
            <a:avLst/>
          </a:prstGeom>
          <a:noFill/>
          <a:ln w="9525">
            <a:noFill/>
          </a:ln>
        </p:spPr>
      </p:pic>
      <p:pic>
        <p:nvPicPr>
          <p:cNvPr id="579589" name="图片 579588" descr="000cf1bdcdd50c92791014"/>
          <p:cNvPicPr>
            <a:picLocks noChangeAspect="1"/>
          </p:cNvPicPr>
          <p:nvPr/>
        </p:nvPicPr>
        <p:blipFill>
          <a:blip r:embed="rId3"/>
          <a:stretch>
            <a:fillRect/>
          </a:stretch>
        </p:blipFill>
        <p:spPr>
          <a:xfrm>
            <a:off x="827088" y="4005263"/>
            <a:ext cx="3800475" cy="2324100"/>
          </a:xfrm>
          <a:prstGeom prst="rect">
            <a:avLst/>
          </a:prstGeom>
          <a:noFill/>
          <a:ln w="9525">
            <a:noFill/>
          </a:ln>
        </p:spPr>
      </p:pic>
      <p:pic>
        <p:nvPicPr>
          <p:cNvPr id="579590" name="图片 579589" descr="000cf1bdcdd50c9278bd07"/>
          <p:cNvPicPr>
            <a:picLocks noChangeAspect="1"/>
          </p:cNvPicPr>
          <p:nvPr/>
        </p:nvPicPr>
        <p:blipFill>
          <a:blip r:embed="rId4"/>
          <a:stretch>
            <a:fillRect/>
          </a:stretch>
        </p:blipFill>
        <p:spPr>
          <a:xfrm>
            <a:off x="611188" y="188913"/>
            <a:ext cx="4338637" cy="2468562"/>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48</a:t>
            </a:fld>
            <a:endParaRPr lang="zh-CN" dirty="0"/>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文本占位符 580609"/>
          <p:cNvSpPr>
            <a:spLocks noGrp="1" noRot="1"/>
          </p:cNvSpPr>
          <p:nvPr>
            <p:ph type="body" sz="half" idx="1"/>
          </p:nvPr>
        </p:nvSpPr>
        <p:spPr>
          <a:xfrm>
            <a:off x="685800" y="692150"/>
            <a:ext cx="7631113" cy="1584325"/>
          </a:xfrm>
          <a:ln/>
        </p:spPr>
        <p:txBody>
          <a:bodyPr/>
          <a:lstStyle/>
          <a:p>
            <a:r>
              <a:rPr lang="zh-CN" altLang="en-US" sz="2800" b="1" dirty="0">
                <a:solidFill>
                  <a:srgbClr val="CC3300"/>
                </a:solidFill>
              </a:rPr>
              <a:t>支出乘数的公式</a:t>
            </a:r>
          </a:p>
          <a:p>
            <a:r>
              <a:rPr lang="zh-CN" altLang="en-US" sz="2800" b="1" dirty="0"/>
              <a:t>边际消费倾向（</a:t>
            </a:r>
            <a:r>
              <a:rPr lang="en-US" altLang="zh-CN" sz="2800" b="1" dirty="0"/>
              <a:t>MPC</a:t>
            </a:r>
            <a:r>
              <a:rPr lang="zh-CN" altLang="en-US" sz="2800" b="1" dirty="0"/>
              <a:t>）</a:t>
            </a:r>
            <a:r>
              <a:rPr lang="en-US" altLang="zh-CN" sz="2800" b="1"/>
              <a:t>:</a:t>
            </a:r>
            <a:r>
              <a:rPr lang="zh-CN" altLang="en-US" sz="2800" b="1" dirty="0">
                <a:solidFill>
                  <a:srgbClr val="000000"/>
                </a:solidFill>
              </a:rPr>
              <a:t>家庭额外收入中用于消费而不用于储蓄的比例。</a:t>
            </a:r>
          </a:p>
        </p:txBody>
      </p:sp>
      <p:graphicFrame>
        <p:nvGraphicFramePr>
          <p:cNvPr id="580639" name="内容占位符 580638"/>
          <p:cNvGraphicFramePr>
            <a:graphicFrameLocks noGrp="1"/>
          </p:cNvGraphicFramePr>
          <p:nvPr>
            <p:ph sz="half" idx="2"/>
          </p:nvPr>
        </p:nvGraphicFramePr>
        <p:xfrm>
          <a:off x="312738" y="2600325"/>
          <a:ext cx="8443913" cy="3493135"/>
        </p:xfrm>
        <a:graphic>
          <a:graphicData uri="http://schemas.openxmlformats.org/drawingml/2006/table">
            <a:tbl>
              <a:tblPr/>
              <a:tblGrid>
                <a:gridCol w="2814638"/>
                <a:gridCol w="1109662"/>
                <a:gridCol w="4519613"/>
              </a:tblGrid>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t>政府购买变动</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dirty="0"/>
                        <a:t>200</a:t>
                      </a:r>
                      <a:r>
                        <a:rPr lang="zh-CN" altLang="en-US" b="1" dirty="0"/>
                        <a:t>亿美元</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85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t>消费第一轮变动</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3200" b="1"/>
                        <a:t>MPC</a:t>
                      </a:r>
                      <a:r>
                        <a:rPr lang="en-US" altLang="zh-CN" b="1" dirty="0"/>
                        <a:t>×200</a:t>
                      </a:r>
                      <a:r>
                        <a:rPr lang="zh-CN" altLang="en-US" b="1" dirty="0"/>
                        <a:t>亿美元</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85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t>消费第二轮变动</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3200" b="1"/>
                        <a:t>MPC</a:t>
                      </a:r>
                      <a:r>
                        <a:rPr lang="en-US" altLang="zh-CN" sz="3200" b="1" baseline="30000"/>
                        <a:t>2</a:t>
                      </a:r>
                      <a:r>
                        <a:rPr lang="en-US" altLang="zh-CN" b="1" dirty="0"/>
                        <a:t>×200</a:t>
                      </a:r>
                      <a:r>
                        <a:rPr lang="zh-CN" altLang="en-US" b="1" dirty="0"/>
                        <a:t>亿美元</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7850">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zh-CN" altLang="en-US" b="1" dirty="0"/>
                        <a:t>消费第三轮变动</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sz="3200" b="1"/>
                        <a:t>MPC</a:t>
                      </a:r>
                      <a:r>
                        <a:rPr lang="en-US" altLang="zh-CN" sz="3200" b="1" baseline="30000"/>
                        <a:t>3</a:t>
                      </a:r>
                      <a:r>
                        <a:rPr lang="en-US" altLang="zh-CN" b="1" dirty="0"/>
                        <a:t>×200</a:t>
                      </a:r>
                      <a:r>
                        <a:rPr lang="zh-CN" altLang="en-US" b="1" dirty="0"/>
                        <a:t>亿美元</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algn="ctr" defTabSz="0">
                        <a:buNone/>
                        <a:tabLst>
                          <a:tab pos="333375" algn="l"/>
                          <a:tab pos="857250" algn="l"/>
                        </a:tabLst>
                      </a:pPr>
                      <a:r>
                        <a:rPr lang="en-US" altLang="zh-CN" b="1"/>
                        <a:t>……</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20725">
                <a:tc gridSpan="3">
                  <a:txBody>
                    <a:bodyPr/>
                    <a:lstStyle>
                      <a:lvl1pPr marL="342900" lvl="0" indent="-342900" algn="l" defTabSz="91440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buClr>
                          <a:schemeClr val="accent2"/>
                        </a:buClr>
                        <a:defRPr sz="2400" kern="1200"/>
                      </a:lvl2pPr>
                      <a:lvl3pPr marL="1143000" lvl="2" indent="-228600">
                        <a:buClr>
                          <a:schemeClr val="hlink"/>
                        </a:buClr>
                        <a:defRPr sz="2000" kern="1200"/>
                      </a:lvl3pPr>
                      <a:lvl4pPr marL="1600200" lvl="3" indent="-228600">
                        <a:buClr>
                          <a:schemeClr val="accent2"/>
                        </a:buClr>
                        <a:defRPr sz="1800" kern="1200"/>
                      </a:lvl4pPr>
                      <a:lvl5pPr marL="2057400" lvl="4" indent="-228600">
                        <a:buClr>
                          <a:schemeClr val="hlink"/>
                        </a:buClr>
                        <a:defRPr sz="1800" kern="1200"/>
                      </a:lvl5pPr>
                    </a:lstStyle>
                    <a:p>
                      <a:pPr marL="0" lvl="0" indent="0" defTabSz="0">
                        <a:buNone/>
                        <a:tabLst>
                          <a:tab pos="333375" algn="l"/>
                          <a:tab pos="857250" algn="l"/>
                        </a:tabLst>
                      </a:pPr>
                      <a:r>
                        <a:rPr lang="zh-CN" altLang="en-US" sz="2400" b="1" dirty="0">
                          <a:solidFill>
                            <a:srgbClr val="000000"/>
                          </a:solidFill>
                        </a:rPr>
                        <a:t>需求总变动</a:t>
                      </a:r>
                      <a:r>
                        <a:rPr lang="en-US" altLang="zh-CN" sz="2400" b="1" dirty="0">
                          <a:solidFill>
                            <a:srgbClr val="000000"/>
                          </a:solidFill>
                        </a:rPr>
                        <a:t>=</a:t>
                      </a:r>
                      <a:r>
                        <a:rPr lang="zh-CN" altLang="en-US" sz="2400" b="1" dirty="0">
                          <a:solidFill>
                            <a:srgbClr val="000000"/>
                          </a:solidFill>
                        </a:rPr>
                        <a:t>（</a:t>
                      </a:r>
                      <a:r>
                        <a:rPr lang="en-US" altLang="zh-CN" sz="2400" b="1">
                          <a:solidFill>
                            <a:srgbClr val="000000"/>
                          </a:solidFill>
                        </a:rPr>
                        <a:t>1+MPC+MPC</a:t>
                      </a:r>
                      <a:r>
                        <a:rPr lang="en-US" altLang="zh-CN" sz="2400" b="1" baseline="30000">
                          <a:solidFill>
                            <a:srgbClr val="000000"/>
                          </a:solidFill>
                        </a:rPr>
                        <a:t>2</a:t>
                      </a:r>
                      <a:r>
                        <a:rPr lang="en-US" altLang="zh-CN" sz="2400" b="1">
                          <a:solidFill>
                            <a:srgbClr val="000000"/>
                          </a:solidFill>
                        </a:rPr>
                        <a:t>+MPC</a:t>
                      </a:r>
                      <a:r>
                        <a:rPr lang="en-US" altLang="zh-CN" sz="2400" b="1" baseline="30000">
                          <a:solidFill>
                            <a:srgbClr val="000000"/>
                          </a:solidFill>
                        </a:rPr>
                        <a:t>3</a:t>
                      </a:r>
                      <a:r>
                        <a:rPr lang="en-US" altLang="zh-CN" sz="2400" b="1" dirty="0">
                          <a:solidFill>
                            <a:srgbClr val="000000"/>
                          </a:solidFill>
                        </a:rPr>
                        <a:t>+…</a:t>
                      </a:r>
                      <a:r>
                        <a:rPr lang="zh-CN" altLang="en-US" sz="2400" b="1" dirty="0">
                          <a:solidFill>
                            <a:srgbClr val="000000"/>
                          </a:solidFill>
                        </a:rPr>
                        <a:t>）</a:t>
                      </a:r>
                      <a:r>
                        <a:rPr lang="en-US" altLang="zh-CN" sz="2400" b="1" dirty="0">
                          <a:solidFill>
                            <a:srgbClr val="000000"/>
                          </a:solidFill>
                        </a:rPr>
                        <a:t>× 200</a:t>
                      </a:r>
                      <a:r>
                        <a:rPr lang="zh-CN" altLang="en-US" sz="2400" b="1" dirty="0">
                          <a:solidFill>
                            <a:srgbClr val="000000"/>
                          </a:solidFill>
                        </a:rPr>
                        <a:t>亿美元</a:t>
                      </a:r>
                      <a:endParaRPr lang="zh-CN" altLang="en-US" sz="2400" b="1">
                        <a:solidFill>
                          <a:srgbClr val="000000"/>
                        </a:solidFill>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hMerge="1">
                  <a:txBody>
                    <a:bodyPr/>
                    <a:lstStyle/>
                    <a:p>
                      <a:endParaRPr lang="zh-CN"/>
                    </a:p>
                  </a:txBody>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r>
            </a:tbl>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49</a:t>
            </a:fld>
            <a:endParaRPr lang="zh-CN" dirty="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194" name="图片 520193"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20195" name="标题 520194"/>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000000"/>
                </a:solidFill>
              </a:rPr>
              <a:t>关于经济波动的三个关键事实</a:t>
            </a:r>
            <a:endParaRPr lang="zh-CN" altLang="en-US" sz="3600" b="1">
              <a:solidFill>
                <a:srgbClr val="000000"/>
              </a:solidFill>
            </a:endParaRPr>
          </a:p>
        </p:txBody>
      </p:sp>
      <p:sp>
        <p:nvSpPr>
          <p:cNvPr id="520196" name="矩形 520195"/>
          <p:cNvSpPr/>
          <p:nvPr/>
        </p:nvSpPr>
        <p:spPr>
          <a:xfrm>
            <a:off x="2120900" y="1787525"/>
            <a:ext cx="5942013" cy="3902075"/>
          </a:xfrm>
          <a:prstGeom prst="rect">
            <a:avLst/>
          </a:prstGeom>
          <a:solidFill>
            <a:srgbClr val="F3F6F9"/>
          </a:solidFill>
          <a:ln w="196850" cap="flat" cmpd="sng">
            <a:solidFill>
              <a:srgbClr val="F3F6F9"/>
            </a:solidFill>
            <a:prstDash val="solid"/>
            <a:miter/>
            <a:headEnd type="none" w="med" len="med"/>
            <a:tailEnd type="none" w="med" len="med"/>
          </a:ln>
        </p:spPr>
        <p:txBody>
          <a:bodyPr/>
          <a:lstStyle/>
          <a:p>
            <a:endParaRPr lang="zh-CN" altLang="en-US"/>
          </a:p>
        </p:txBody>
      </p:sp>
      <p:sp>
        <p:nvSpPr>
          <p:cNvPr id="520197" name="矩形 520196"/>
          <p:cNvSpPr/>
          <p:nvPr/>
        </p:nvSpPr>
        <p:spPr>
          <a:xfrm>
            <a:off x="2120900" y="1787525"/>
            <a:ext cx="5942013" cy="3902075"/>
          </a:xfrm>
          <a:prstGeom prst="rect">
            <a:avLst/>
          </a:prstGeom>
          <a:solidFill>
            <a:srgbClr val="F2F4F8"/>
          </a:solidFill>
          <a:ln w="179388" cap="flat" cmpd="sng">
            <a:solidFill>
              <a:srgbClr val="F2F4F8"/>
            </a:solidFill>
            <a:prstDash val="solid"/>
            <a:miter/>
            <a:headEnd type="none" w="med" len="med"/>
            <a:tailEnd type="none" w="med" len="med"/>
          </a:ln>
        </p:spPr>
        <p:txBody>
          <a:bodyPr/>
          <a:lstStyle/>
          <a:p>
            <a:endParaRPr lang="zh-CN" altLang="en-US"/>
          </a:p>
        </p:txBody>
      </p:sp>
      <p:sp>
        <p:nvSpPr>
          <p:cNvPr id="520198" name="矩形 520197"/>
          <p:cNvSpPr/>
          <p:nvPr/>
        </p:nvSpPr>
        <p:spPr>
          <a:xfrm>
            <a:off x="2120900" y="1787525"/>
            <a:ext cx="5942013" cy="3902075"/>
          </a:xfrm>
          <a:prstGeom prst="rect">
            <a:avLst/>
          </a:prstGeom>
          <a:solidFill>
            <a:srgbClr val="F1F4F7"/>
          </a:solidFill>
          <a:ln w="160338" cap="flat" cmpd="sng">
            <a:solidFill>
              <a:srgbClr val="F1F4F7"/>
            </a:solidFill>
            <a:prstDash val="solid"/>
            <a:miter/>
            <a:headEnd type="none" w="med" len="med"/>
            <a:tailEnd type="none" w="med" len="med"/>
          </a:ln>
        </p:spPr>
        <p:txBody>
          <a:bodyPr/>
          <a:lstStyle/>
          <a:p>
            <a:endParaRPr lang="zh-CN" altLang="en-US"/>
          </a:p>
        </p:txBody>
      </p:sp>
      <p:sp>
        <p:nvSpPr>
          <p:cNvPr id="520199" name="矩形 520198"/>
          <p:cNvSpPr/>
          <p:nvPr/>
        </p:nvSpPr>
        <p:spPr>
          <a:xfrm>
            <a:off x="2120900" y="1787525"/>
            <a:ext cx="5942013" cy="3902075"/>
          </a:xfrm>
          <a:prstGeom prst="rect">
            <a:avLst/>
          </a:prstGeom>
          <a:solidFill>
            <a:srgbClr val="F0F2F5"/>
          </a:solidFill>
          <a:ln w="142875" cap="flat" cmpd="sng">
            <a:solidFill>
              <a:srgbClr val="F0F2F5"/>
            </a:solidFill>
            <a:prstDash val="solid"/>
            <a:miter/>
            <a:headEnd type="none" w="med" len="med"/>
            <a:tailEnd type="none" w="med" len="med"/>
          </a:ln>
        </p:spPr>
        <p:txBody>
          <a:bodyPr/>
          <a:lstStyle/>
          <a:p>
            <a:endParaRPr lang="zh-CN" altLang="en-US"/>
          </a:p>
        </p:txBody>
      </p:sp>
      <p:sp>
        <p:nvSpPr>
          <p:cNvPr id="520200" name="矩形 520199"/>
          <p:cNvSpPr/>
          <p:nvPr/>
        </p:nvSpPr>
        <p:spPr>
          <a:xfrm>
            <a:off x="2120900" y="1787525"/>
            <a:ext cx="5942013" cy="3902075"/>
          </a:xfrm>
          <a:prstGeom prst="rect">
            <a:avLst/>
          </a:prstGeom>
          <a:solidFill>
            <a:srgbClr val="EEF1F4"/>
          </a:solidFill>
          <a:ln w="125413" cap="flat" cmpd="sng">
            <a:solidFill>
              <a:srgbClr val="EEF1F4"/>
            </a:solidFill>
            <a:prstDash val="solid"/>
            <a:miter/>
            <a:headEnd type="none" w="med" len="med"/>
            <a:tailEnd type="none" w="med" len="med"/>
          </a:ln>
        </p:spPr>
        <p:txBody>
          <a:bodyPr/>
          <a:lstStyle/>
          <a:p>
            <a:endParaRPr lang="zh-CN" altLang="en-US"/>
          </a:p>
        </p:txBody>
      </p:sp>
      <p:sp>
        <p:nvSpPr>
          <p:cNvPr id="520201" name="矩形 520200"/>
          <p:cNvSpPr/>
          <p:nvPr/>
        </p:nvSpPr>
        <p:spPr>
          <a:xfrm>
            <a:off x="2120900" y="1787525"/>
            <a:ext cx="5942013" cy="3902075"/>
          </a:xfrm>
          <a:prstGeom prst="rect">
            <a:avLst/>
          </a:prstGeom>
          <a:solidFill>
            <a:srgbClr val="EDEFF3"/>
          </a:solidFill>
          <a:ln w="107950" cap="flat" cmpd="sng">
            <a:solidFill>
              <a:srgbClr val="EDEFF3"/>
            </a:solidFill>
            <a:prstDash val="solid"/>
            <a:miter/>
            <a:headEnd type="none" w="med" len="med"/>
            <a:tailEnd type="none" w="med" len="med"/>
          </a:ln>
        </p:spPr>
        <p:txBody>
          <a:bodyPr/>
          <a:lstStyle/>
          <a:p>
            <a:endParaRPr lang="zh-CN" altLang="en-US"/>
          </a:p>
        </p:txBody>
      </p:sp>
      <p:sp>
        <p:nvSpPr>
          <p:cNvPr id="520202" name="矩形 520201"/>
          <p:cNvSpPr/>
          <p:nvPr/>
        </p:nvSpPr>
        <p:spPr>
          <a:xfrm>
            <a:off x="2120900" y="1787525"/>
            <a:ext cx="5942013" cy="3902075"/>
          </a:xfrm>
          <a:prstGeom prst="rect">
            <a:avLst/>
          </a:prstGeom>
          <a:solidFill>
            <a:srgbClr val="EBEEF2"/>
          </a:solidFill>
          <a:ln w="88900" cap="flat" cmpd="sng">
            <a:solidFill>
              <a:srgbClr val="EBEEF2"/>
            </a:solidFill>
            <a:prstDash val="solid"/>
            <a:miter/>
            <a:headEnd type="none" w="med" len="med"/>
            <a:tailEnd type="none" w="med" len="med"/>
          </a:ln>
        </p:spPr>
        <p:txBody>
          <a:bodyPr/>
          <a:lstStyle/>
          <a:p>
            <a:endParaRPr lang="zh-CN" altLang="en-US"/>
          </a:p>
        </p:txBody>
      </p:sp>
      <p:sp>
        <p:nvSpPr>
          <p:cNvPr id="520203" name="矩形 520202"/>
          <p:cNvSpPr/>
          <p:nvPr/>
        </p:nvSpPr>
        <p:spPr>
          <a:xfrm>
            <a:off x="2120900" y="1787525"/>
            <a:ext cx="5942013" cy="3902075"/>
          </a:xfrm>
          <a:prstGeom prst="rect">
            <a:avLst/>
          </a:prstGeom>
          <a:solidFill>
            <a:srgbClr val="EAECF1"/>
          </a:solidFill>
          <a:ln w="71438" cap="flat" cmpd="sng">
            <a:solidFill>
              <a:srgbClr val="EAECF1"/>
            </a:solidFill>
            <a:prstDash val="solid"/>
            <a:miter/>
            <a:headEnd type="none" w="med" len="med"/>
            <a:tailEnd type="none" w="med" len="med"/>
          </a:ln>
        </p:spPr>
        <p:txBody>
          <a:bodyPr/>
          <a:lstStyle/>
          <a:p>
            <a:endParaRPr lang="zh-CN" altLang="en-US"/>
          </a:p>
        </p:txBody>
      </p:sp>
      <p:sp>
        <p:nvSpPr>
          <p:cNvPr id="520204" name="矩形 520203"/>
          <p:cNvSpPr/>
          <p:nvPr/>
        </p:nvSpPr>
        <p:spPr>
          <a:xfrm>
            <a:off x="2120900" y="1787525"/>
            <a:ext cx="5942013" cy="3902075"/>
          </a:xfrm>
          <a:prstGeom prst="rect">
            <a:avLst/>
          </a:prstGeom>
          <a:solidFill>
            <a:srgbClr val="E9EBF0"/>
          </a:solidFill>
          <a:ln w="53975" cap="flat" cmpd="sng">
            <a:solidFill>
              <a:srgbClr val="E9EBF0"/>
            </a:solidFill>
            <a:prstDash val="solid"/>
            <a:miter/>
            <a:headEnd type="none" w="med" len="med"/>
            <a:tailEnd type="none" w="med" len="med"/>
          </a:ln>
        </p:spPr>
        <p:txBody>
          <a:bodyPr/>
          <a:lstStyle/>
          <a:p>
            <a:endParaRPr lang="zh-CN" altLang="en-US"/>
          </a:p>
        </p:txBody>
      </p:sp>
      <p:sp>
        <p:nvSpPr>
          <p:cNvPr id="520205" name="矩形 520204"/>
          <p:cNvSpPr/>
          <p:nvPr/>
        </p:nvSpPr>
        <p:spPr>
          <a:xfrm>
            <a:off x="2120900" y="1787525"/>
            <a:ext cx="5942013" cy="3902075"/>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20206" name="矩形 520205"/>
          <p:cNvSpPr/>
          <p:nvPr/>
        </p:nvSpPr>
        <p:spPr>
          <a:xfrm>
            <a:off x="2120900" y="1787525"/>
            <a:ext cx="5942013" cy="3902075"/>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20207" name="矩形 520206"/>
          <p:cNvSpPr/>
          <p:nvPr/>
        </p:nvSpPr>
        <p:spPr>
          <a:xfrm>
            <a:off x="2014538" y="1697038"/>
            <a:ext cx="5994400" cy="3957637"/>
          </a:xfrm>
          <a:prstGeom prst="rect">
            <a:avLst/>
          </a:prstGeom>
          <a:solidFill>
            <a:srgbClr val="FFFFFF"/>
          </a:solidFill>
          <a:ln w="9525">
            <a:noFill/>
          </a:ln>
        </p:spPr>
        <p:txBody>
          <a:bodyPr/>
          <a:lstStyle/>
          <a:p>
            <a:endParaRPr lang="zh-CN" altLang="en-US"/>
          </a:p>
        </p:txBody>
      </p:sp>
      <p:sp>
        <p:nvSpPr>
          <p:cNvPr id="520208" name="矩形 520207"/>
          <p:cNvSpPr/>
          <p:nvPr/>
        </p:nvSpPr>
        <p:spPr>
          <a:xfrm>
            <a:off x="7634288" y="1679575"/>
            <a:ext cx="177800" cy="3975100"/>
          </a:xfrm>
          <a:prstGeom prst="rect">
            <a:avLst/>
          </a:prstGeom>
          <a:solidFill>
            <a:srgbClr val="F3BED0"/>
          </a:solidFill>
          <a:ln w="9525">
            <a:noFill/>
          </a:ln>
        </p:spPr>
        <p:txBody>
          <a:bodyPr/>
          <a:lstStyle/>
          <a:p>
            <a:endParaRPr lang="zh-CN" altLang="en-US"/>
          </a:p>
        </p:txBody>
      </p:sp>
      <p:sp>
        <p:nvSpPr>
          <p:cNvPr id="520209" name="矩形 520208"/>
          <p:cNvSpPr/>
          <p:nvPr/>
        </p:nvSpPr>
        <p:spPr>
          <a:xfrm>
            <a:off x="2873375" y="1679575"/>
            <a:ext cx="142875" cy="3975100"/>
          </a:xfrm>
          <a:prstGeom prst="rect">
            <a:avLst/>
          </a:prstGeom>
          <a:solidFill>
            <a:srgbClr val="F3BED0"/>
          </a:solidFill>
          <a:ln w="9525">
            <a:noFill/>
          </a:ln>
        </p:spPr>
        <p:txBody>
          <a:bodyPr/>
          <a:lstStyle/>
          <a:p>
            <a:endParaRPr lang="zh-CN" altLang="en-US"/>
          </a:p>
        </p:txBody>
      </p:sp>
      <p:sp>
        <p:nvSpPr>
          <p:cNvPr id="520210" name="矩形 520209"/>
          <p:cNvSpPr/>
          <p:nvPr/>
        </p:nvSpPr>
        <p:spPr>
          <a:xfrm>
            <a:off x="4448175" y="1697038"/>
            <a:ext cx="88900" cy="3957637"/>
          </a:xfrm>
          <a:prstGeom prst="rect">
            <a:avLst/>
          </a:prstGeom>
          <a:solidFill>
            <a:srgbClr val="F3BED0"/>
          </a:solidFill>
          <a:ln w="9525">
            <a:noFill/>
          </a:ln>
        </p:spPr>
        <p:txBody>
          <a:bodyPr/>
          <a:lstStyle/>
          <a:p>
            <a:endParaRPr lang="zh-CN" altLang="en-US"/>
          </a:p>
        </p:txBody>
      </p:sp>
      <p:sp>
        <p:nvSpPr>
          <p:cNvPr id="520211" name="矩形 520210"/>
          <p:cNvSpPr/>
          <p:nvPr/>
        </p:nvSpPr>
        <p:spPr>
          <a:xfrm>
            <a:off x="6076950" y="1697038"/>
            <a:ext cx="125413" cy="3957637"/>
          </a:xfrm>
          <a:prstGeom prst="rect">
            <a:avLst/>
          </a:prstGeom>
          <a:solidFill>
            <a:srgbClr val="F3BED0"/>
          </a:solidFill>
          <a:ln w="9525">
            <a:noFill/>
          </a:ln>
        </p:spPr>
        <p:txBody>
          <a:bodyPr/>
          <a:lstStyle/>
          <a:p>
            <a:endParaRPr lang="zh-CN" altLang="en-US"/>
          </a:p>
        </p:txBody>
      </p:sp>
      <p:sp>
        <p:nvSpPr>
          <p:cNvPr id="520212" name="矩形 520211"/>
          <p:cNvSpPr/>
          <p:nvPr/>
        </p:nvSpPr>
        <p:spPr>
          <a:xfrm>
            <a:off x="4662488" y="1697038"/>
            <a:ext cx="215900" cy="3957637"/>
          </a:xfrm>
          <a:prstGeom prst="rect">
            <a:avLst/>
          </a:prstGeom>
          <a:solidFill>
            <a:srgbClr val="F3BED0"/>
          </a:solidFill>
          <a:ln w="9525">
            <a:noFill/>
          </a:ln>
        </p:spPr>
        <p:txBody>
          <a:bodyPr/>
          <a:lstStyle/>
          <a:p>
            <a:endParaRPr lang="zh-CN" altLang="en-US"/>
          </a:p>
        </p:txBody>
      </p:sp>
      <p:sp>
        <p:nvSpPr>
          <p:cNvPr id="520213" name="矩形 520212"/>
          <p:cNvSpPr/>
          <p:nvPr/>
        </p:nvSpPr>
        <p:spPr>
          <a:xfrm>
            <a:off x="3463925" y="1697038"/>
            <a:ext cx="285750" cy="3957637"/>
          </a:xfrm>
          <a:prstGeom prst="rect">
            <a:avLst/>
          </a:prstGeom>
          <a:solidFill>
            <a:srgbClr val="F3BED0"/>
          </a:solidFill>
          <a:ln w="9525">
            <a:noFill/>
          </a:ln>
        </p:spPr>
        <p:txBody>
          <a:bodyPr/>
          <a:lstStyle/>
          <a:p>
            <a:endParaRPr lang="zh-CN" altLang="en-US"/>
          </a:p>
        </p:txBody>
      </p:sp>
      <p:sp>
        <p:nvSpPr>
          <p:cNvPr id="520214" name="任意多边形 520213"/>
          <p:cNvSpPr/>
          <p:nvPr/>
        </p:nvSpPr>
        <p:spPr>
          <a:xfrm>
            <a:off x="2014538" y="1697038"/>
            <a:ext cx="5994400" cy="3957637"/>
          </a:xfrm>
          <a:custGeom>
            <a:avLst/>
            <a:gdLst/>
            <a:ahLst/>
            <a:cxnLst/>
            <a:rect l="0" t="0" r="0" b="0"/>
            <a:pathLst>
              <a:path w="3776" h="2493">
                <a:moveTo>
                  <a:pt x="0" y="0"/>
                </a:moveTo>
                <a:lnTo>
                  <a:pt x="0" y="2493"/>
                </a:lnTo>
                <a:lnTo>
                  <a:pt x="3776" y="2493"/>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20215" name="直接连接符 520214"/>
          <p:cNvSpPr/>
          <p:nvPr/>
        </p:nvSpPr>
        <p:spPr>
          <a:xfrm>
            <a:off x="2032000" y="5207000"/>
            <a:ext cx="142875" cy="1588"/>
          </a:xfrm>
          <a:prstGeom prst="line">
            <a:avLst/>
          </a:prstGeom>
          <a:ln w="17463" cap="flat" cmpd="sng">
            <a:solidFill>
              <a:srgbClr val="000000"/>
            </a:solidFill>
            <a:prstDash val="solid"/>
            <a:headEnd type="none" w="med" len="med"/>
            <a:tailEnd type="none" w="med" len="med"/>
          </a:ln>
        </p:spPr>
      </p:sp>
      <p:sp>
        <p:nvSpPr>
          <p:cNvPr id="520216" name="直接连接符 520215"/>
          <p:cNvSpPr/>
          <p:nvPr/>
        </p:nvSpPr>
        <p:spPr>
          <a:xfrm>
            <a:off x="2032000" y="4794250"/>
            <a:ext cx="142875" cy="1588"/>
          </a:xfrm>
          <a:prstGeom prst="line">
            <a:avLst/>
          </a:prstGeom>
          <a:ln w="17463" cap="flat" cmpd="sng">
            <a:solidFill>
              <a:srgbClr val="000000"/>
            </a:solidFill>
            <a:prstDash val="solid"/>
            <a:headEnd type="none" w="med" len="med"/>
            <a:tailEnd type="none" w="med" len="med"/>
          </a:ln>
        </p:spPr>
      </p:sp>
      <p:sp>
        <p:nvSpPr>
          <p:cNvPr id="520217" name="直接连接符 520216"/>
          <p:cNvSpPr/>
          <p:nvPr/>
        </p:nvSpPr>
        <p:spPr>
          <a:xfrm>
            <a:off x="2032000" y="4383088"/>
            <a:ext cx="142875" cy="1587"/>
          </a:xfrm>
          <a:prstGeom prst="line">
            <a:avLst/>
          </a:prstGeom>
          <a:ln w="17463" cap="flat" cmpd="sng">
            <a:solidFill>
              <a:srgbClr val="000000"/>
            </a:solidFill>
            <a:prstDash val="solid"/>
            <a:headEnd type="none" w="med" len="med"/>
            <a:tailEnd type="none" w="med" len="med"/>
          </a:ln>
        </p:spPr>
      </p:sp>
      <p:sp>
        <p:nvSpPr>
          <p:cNvPr id="520218" name="直接连接符 520217"/>
          <p:cNvSpPr/>
          <p:nvPr/>
        </p:nvSpPr>
        <p:spPr>
          <a:xfrm>
            <a:off x="2032000" y="3971925"/>
            <a:ext cx="142875" cy="1588"/>
          </a:xfrm>
          <a:prstGeom prst="line">
            <a:avLst/>
          </a:prstGeom>
          <a:ln w="17463" cap="flat" cmpd="sng">
            <a:solidFill>
              <a:srgbClr val="000000"/>
            </a:solidFill>
            <a:prstDash val="solid"/>
            <a:headEnd type="none" w="med" len="med"/>
            <a:tailEnd type="none" w="med" len="med"/>
          </a:ln>
        </p:spPr>
      </p:sp>
      <p:sp>
        <p:nvSpPr>
          <p:cNvPr id="520219" name="直接连接符 520218"/>
          <p:cNvSpPr/>
          <p:nvPr/>
        </p:nvSpPr>
        <p:spPr>
          <a:xfrm>
            <a:off x="2032000" y="3559175"/>
            <a:ext cx="142875" cy="1588"/>
          </a:xfrm>
          <a:prstGeom prst="line">
            <a:avLst/>
          </a:prstGeom>
          <a:ln w="17463" cap="flat" cmpd="sng">
            <a:solidFill>
              <a:srgbClr val="000000"/>
            </a:solidFill>
            <a:prstDash val="solid"/>
            <a:headEnd type="none" w="med" len="med"/>
            <a:tailEnd type="none" w="med" len="med"/>
          </a:ln>
        </p:spPr>
      </p:sp>
      <p:sp>
        <p:nvSpPr>
          <p:cNvPr id="520220" name="直接连接符 520219"/>
          <p:cNvSpPr/>
          <p:nvPr/>
        </p:nvSpPr>
        <p:spPr>
          <a:xfrm>
            <a:off x="2032000" y="3165475"/>
            <a:ext cx="142875" cy="1588"/>
          </a:xfrm>
          <a:prstGeom prst="line">
            <a:avLst/>
          </a:prstGeom>
          <a:ln w="17463" cap="flat" cmpd="sng">
            <a:solidFill>
              <a:srgbClr val="000000"/>
            </a:solidFill>
            <a:prstDash val="solid"/>
            <a:headEnd type="none" w="med" len="med"/>
            <a:tailEnd type="none" w="med" len="med"/>
          </a:ln>
        </p:spPr>
      </p:sp>
      <p:sp>
        <p:nvSpPr>
          <p:cNvPr id="520221" name="直接连接符 520220"/>
          <p:cNvSpPr/>
          <p:nvPr/>
        </p:nvSpPr>
        <p:spPr>
          <a:xfrm>
            <a:off x="2032000" y="2754313"/>
            <a:ext cx="142875" cy="1587"/>
          </a:xfrm>
          <a:prstGeom prst="line">
            <a:avLst/>
          </a:prstGeom>
          <a:ln w="17463" cap="flat" cmpd="sng">
            <a:solidFill>
              <a:srgbClr val="000000"/>
            </a:solidFill>
            <a:prstDash val="solid"/>
            <a:headEnd type="none" w="med" len="med"/>
            <a:tailEnd type="none" w="med" len="med"/>
          </a:ln>
        </p:spPr>
      </p:sp>
      <p:sp>
        <p:nvSpPr>
          <p:cNvPr id="520222" name="直接连接符 520221"/>
          <p:cNvSpPr/>
          <p:nvPr/>
        </p:nvSpPr>
        <p:spPr>
          <a:xfrm>
            <a:off x="2032000" y="2341563"/>
            <a:ext cx="142875" cy="1587"/>
          </a:xfrm>
          <a:prstGeom prst="line">
            <a:avLst/>
          </a:prstGeom>
          <a:ln w="17463" cap="flat" cmpd="sng">
            <a:solidFill>
              <a:srgbClr val="000000"/>
            </a:solidFill>
            <a:prstDash val="solid"/>
            <a:headEnd type="none" w="med" len="med"/>
            <a:tailEnd type="none" w="med" len="med"/>
          </a:ln>
        </p:spPr>
      </p:sp>
      <p:sp>
        <p:nvSpPr>
          <p:cNvPr id="520223" name="直接连接符 520222"/>
          <p:cNvSpPr/>
          <p:nvPr/>
        </p:nvSpPr>
        <p:spPr>
          <a:xfrm flipV="1">
            <a:off x="2139950" y="5510213"/>
            <a:ext cx="1588" cy="144462"/>
          </a:xfrm>
          <a:prstGeom prst="line">
            <a:avLst/>
          </a:prstGeom>
          <a:ln w="17463" cap="flat" cmpd="sng">
            <a:solidFill>
              <a:srgbClr val="000000"/>
            </a:solidFill>
            <a:prstDash val="solid"/>
            <a:headEnd type="none" w="med" len="med"/>
            <a:tailEnd type="none" w="med" len="med"/>
          </a:ln>
        </p:spPr>
      </p:sp>
      <p:sp>
        <p:nvSpPr>
          <p:cNvPr id="520224" name="直接连接符 520223"/>
          <p:cNvSpPr/>
          <p:nvPr/>
        </p:nvSpPr>
        <p:spPr>
          <a:xfrm flipV="1">
            <a:off x="2282825" y="5581650"/>
            <a:ext cx="1588" cy="73025"/>
          </a:xfrm>
          <a:prstGeom prst="line">
            <a:avLst/>
          </a:prstGeom>
          <a:ln w="17463" cap="flat" cmpd="sng">
            <a:solidFill>
              <a:srgbClr val="000000"/>
            </a:solidFill>
            <a:prstDash val="solid"/>
            <a:headEnd type="none" w="med" len="med"/>
            <a:tailEnd type="none" w="med" len="med"/>
          </a:ln>
        </p:spPr>
      </p:sp>
      <p:sp>
        <p:nvSpPr>
          <p:cNvPr id="520225" name="直接连接符 520224"/>
          <p:cNvSpPr/>
          <p:nvPr/>
        </p:nvSpPr>
        <p:spPr>
          <a:xfrm flipV="1">
            <a:off x="2443163" y="5581650"/>
            <a:ext cx="1587" cy="73025"/>
          </a:xfrm>
          <a:prstGeom prst="line">
            <a:avLst/>
          </a:prstGeom>
          <a:ln w="17463" cap="flat" cmpd="sng">
            <a:solidFill>
              <a:srgbClr val="000000"/>
            </a:solidFill>
            <a:prstDash val="solid"/>
            <a:headEnd type="none" w="med" len="med"/>
            <a:tailEnd type="none" w="med" len="med"/>
          </a:ln>
        </p:spPr>
      </p:sp>
      <p:sp>
        <p:nvSpPr>
          <p:cNvPr id="520226" name="直接连接符 520225"/>
          <p:cNvSpPr/>
          <p:nvPr/>
        </p:nvSpPr>
        <p:spPr>
          <a:xfrm flipV="1">
            <a:off x="2605088" y="5581650"/>
            <a:ext cx="1587" cy="73025"/>
          </a:xfrm>
          <a:prstGeom prst="line">
            <a:avLst/>
          </a:prstGeom>
          <a:ln w="17463" cap="flat" cmpd="sng">
            <a:solidFill>
              <a:srgbClr val="000000"/>
            </a:solidFill>
            <a:prstDash val="solid"/>
            <a:headEnd type="none" w="med" len="med"/>
            <a:tailEnd type="none" w="med" len="med"/>
          </a:ln>
        </p:spPr>
      </p:sp>
      <p:sp>
        <p:nvSpPr>
          <p:cNvPr id="520227" name="直接连接符 520226"/>
          <p:cNvSpPr/>
          <p:nvPr/>
        </p:nvSpPr>
        <p:spPr>
          <a:xfrm flipV="1">
            <a:off x="2747963" y="5581650"/>
            <a:ext cx="1587" cy="73025"/>
          </a:xfrm>
          <a:prstGeom prst="line">
            <a:avLst/>
          </a:prstGeom>
          <a:ln w="17463" cap="flat" cmpd="sng">
            <a:solidFill>
              <a:srgbClr val="000000"/>
            </a:solidFill>
            <a:prstDash val="solid"/>
            <a:headEnd type="none" w="med" len="med"/>
            <a:tailEnd type="none" w="med" len="med"/>
          </a:ln>
        </p:spPr>
      </p:sp>
      <p:sp>
        <p:nvSpPr>
          <p:cNvPr id="520228" name="直接连接符 520227"/>
          <p:cNvSpPr/>
          <p:nvPr/>
        </p:nvSpPr>
        <p:spPr>
          <a:xfrm flipV="1">
            <a:off x="2908300" y="5510213"/>
            <a:ext cx="1588" cy="144462"/>
          </a:xfrm>
          <a:prstGeom prst="line">
            <a:avLst/>
          </a:prstGeom>
          <a:ln w="17463" cap="flat" cmpd="sng">
            <a:solidFill>
              <a:srgbClr val="000000"/>
            </a:solidFill>
            <a:prstDash val="solid"/>
            <a:headEnd type="none" w="med" len="med"/>
            <a:tailEnd type="none" w="med" len="med"/>
          </a:ln>
        </p:spPr>
      </p:sp>
      <p:sp>
        <p:nvSpPr>
          <p:cNvPr id="520229" name="直接连接符 520228"/>
          <p:cNvSpPr/>
          <p:nvPr/>
        </p:nvSpPr>
        <p:spPr>
          <a:xfrm flipV="1">
            <a:off x="3052763" y="5581650"/>
            <a:ext cx="1587" cy="73025"/>
          </a:xfrm>
          <a:prstGeom prst="line">
            <a:avLst/>
          </a:prstGeom>
          <a:ln w="17463" cap="flat" cmpd="sng">
            <a:solidFill>
              <a:srgbClr val="000000"/>
            </a:solidFill>
            <a:prstDash val="solid"/>
            <a:headEnd type="none" w="med" len="med"/>
            <a:tailEnd type="none" w="med" len="med"/>
          </a:ln>
        </p:spPr>
      </p:sp>
      <p:sp>
        <p:nvSpPr>
          <p:cNvPr id="520230" name="直接连接符 520229"/>
          <p:cNvSpPr/>
          <p:nvPr/>
        </p:nvSpPr>
        <p:spPr>
          <a:xfrm flipV="1">
            <a:off x="3213100" y="5581650"/>
            <a:ext cx="1588" cy="73025"/>
          </a:xfrm>
          <a:prstGeom prst="line">
            <a:avLst/>
          </a:prstGeom>
          <a:ln w="17463" cap="flat" cmpd="sng">
            <a:solidFill>
              <a:srgbClr val="000000"/>
            </a:solidFill>
            <a:prstDash val="solid"/>
            <a:headEnd type="none" w="med" len="med"/>
            <a:tailEnd type="none" w="med" len="med"/>
          </a:ln>
        </p:spPr>
      </p:sp>
      <p:sp>
        <p:nvSpPr>
          <p:cNvPr id="520231" name="直接连接符 520230"/>
          <p:cNvSpPr/>
          <p:nvPr/>
        </p:nvSpPr>
        <p:spPr>
          <a:xfrm flipV="1">
            <a:off x="3375025" y="5581650"/>
            <a:ext cx="1588" cy="73025"/>
          </a:xfrm>
          <a:prstGeom prst="line">
            <a:avLst/>
          </a:prstGeom>
          <a:ln w="17463" cap="flat" cmpd="sng">
            <a:solidFill>
              <a:srgbClr val="000000"/>
            </a:solidFill>
            <a:prstDash val="solid"/>
            <a:headEnd type="none" w="med" len="med"/>
            <a:tailEnd type="none" w="med" len="med"/>
          </a:ln>
        </p:spPr>
      </p:sp>
      <p:sp>
        <p:nvSpPr>
          <p:cNvPr id="520232" name="直接连接符 520231"/>
          <p:cNvSpPr/>
          <p:nvPr/>
        </p:nvSpPr>
        <p:spPr>
          <a:xfrm flipV="1">
            <a:off x="3517900" y="5581650"/>
            <a:ext cx="1588" cy="73025"/>
          </a:xfrm>
          <a:prstGeom prst="line">
            <a:avLst/>
          </a:prstGeom>
          <a:ln w="17463" cap="flat" cmpd="sng">
            <a:solidFill>
              <a:srgbClr val="000000"/>
            </a:solidFill>
            <a:prstDash val="solid"/>
            <a:headEnd type="none" w="med" len="med"/>
            <a:tailEnd type="none" w="med" len="med"/>
          </a:ln>
        </p:spPr>
      </p:sp>
      <p:sp>
        <p:nvSpPr>
          <p:cNvPr id="520233" name="直接连接符 520232"/>
          <p:cNvSpPr/>
          <p:nvPr/>
        </p:nvSpPr>
        <p:spPr>
          <a:xfrm flipV="1">
            <a:off x="3678238" y="5510213"/>
            <a:ext cx="1587" cy="144462"/>
          </a:xfrm>
          <a:prstGeom prst="line">
            <a:avLst/>
          </a:prstGeom>
          <a:ln w="17463" cap="flat" cmpd="sng">
            <a:solidFill>
              <a:srgbClr val="000000"/>
            </a:solidFill>
            <a:prstDash val="solid"/>
            <a:headEnd type="none" w="med" len="med"/>
            <a:tailEnd type="none" w="med" len="med"/>
          </a:ln>
        </p:spPr>
      </p:sp>
      <p:sp>
        <p:nvSpPr>
          <p:cNvPr id="520234" name="直接连接符 520233"/>
          <p:cNvSpPr/>
          <p:nvPr/>
        </p:nvSpPr>
        <p:spPr>
          <a:xfrm flipV="1">
            <a:off x="3840163" y="5581650"/>
            <a:ext cx="1587" cy="73025"/>
          </a:xfrm>
          <a:prstGeom prst="line">
            <a:avLst/>
          </a:prstGeom>
          <a:ln w="17463" cap="flat" cmpd="sng">
            <a:solidFill>
              <a:srgbClr val="000000"/>
            </a:solidFill>
            <a:prstDash val="solid"/>
            <a:headEnd type="none" w="med" len="med"/>
            <a:tailEnd type="none" w="med" len="med"/>
          </a:ln>
        </p:spPr>
      </p:sp>
      <p:sp>
        <p:nvSpPr>
          <p:cNvPr id="520235" name="直接连接符 520234"/>
          <p:cNvSpPr/>
          <p:nvPr/>
        </p:nvSpPr>
        <p:spPr>
          <a:xfrm flipV="1">
            <a:off x="3983038" y="5581650"/>
            <a:ext cx="1587" cy="73025"/>
          </a:xfrm>
          <a:prstGeom prst="line">
            <a:avLst/>
          </a:prstGeom>
          <a:ln w="17463" cap="flat" cmpd="sng">
            <a:solidFill>
              <a:srgbClr val="000000"/>
            </a:solidFill>
            <a:prstDash val="solid"/>
            <a:headEnd type="none" w="med" len="med"/>
            <a:tailEnd type="none" w="med" len="med"/>
          </a:ln>
        </p:spPr>
      </p:sp>
      <p:sp>
        <p:nvSpPr>
          <p:cNvPr id="520236" name="直接连接符 520235"/>
          <p:cNvSpPr/>
          <p:nvPr/>
        </p:nvSpPr>
        <p:spPr>
          <a:xfrm flipV="1">
            <a:off x="4143375" y="5581650"/>
            <a:ext cx="1588" cy="73025"/>
          </a:xfrm>
          <a:prstGeom prst="line">
            <a:avLst/>
          </a:prstGeom>
          <a:ln w="17463" cap="flat" cmpd="sng">
            <a:solidFill>
              <a:srgbClr val="000000"/>
            </a:solidFill>
            <a:prstDash val="solid"/>
            <a:headEnd type="none" w="med" len="med"/>
            <a:tailEnd type="none" w="med" len="med"/>
          </a:ln>
        </p:spPr>
      </p:sp>
      <p:sp>
        <p:nvSpPr>
          <p:cNvPr id="520237" name="直接连接符 520236"/>
          <p:cNvSpPr/>
          <p:nvPr/>
        </p:nvSpPr>
        <p:spPr>
          <a:xfrm flipV="1">
            <a:off x="4287838" y="5581650"/>
            <a:ext cx="1587" cy="73025"/>
          </a:xfrm>
          <a:prstGeom prst="line">
            <a:avLst/>
          </a:prstGeom>
          <a:ln w="17463" cap="flat" cmpd="sng">
            <a:solidFill>
              <a:srgbClr val="000000"/>
            </a:solidFill>
            <a:prstDash val="solid"/>
            <a:headEnd type="none" w="med" len="med"/>
            <a:tailEnd type="none" w="med" len="med"/>
          </a:ln>
        </p:spPr>
      </p:sp>
      <p:sp>
        <p:nvSpPr>
          <p:cNvPr id="520238" name="直接连接符 520237"/>
          <p:cNvSpPr/>
          <p:nvPr/>
        </p:nvSpPr>
        <p:spPr>
          <a:xfrm flipV="1">
            <a:off x="4448175" y="5510213"/>
            <a:ext cx="1588" cy="144462"/>
          </a:xfrm>
          <a:prstGeom prst="line">
            <a:avLst/>
          </a:prstGeom>
          <a:ln w="17463" cap="flat" cmpd="sng">
            <a:solidFill>
              <a:srgbClr val="000000"/>
            </a:solidFill>
            <a:prstDash val="solid"/>
            <a:headEnd type="none" w="med" len="med"/>
            <a:tailEnd type="none" w="med" len="med"/>
          </a:ln>
        </p:spPr>
      </p:sp>
      <p:sp>
        <p:nvSpPr>
          <p:cNvPr id="520239" name="直接连接符 520238"/>
          <p:cNvSpPr/>
          <p:nvPr/>
        </p:nvSpPr>
        <p:spPr>
          <a:xfrm flipV="1">
            <a:off x="4608513" y="5581650"/>
            <a:ext cx="1587" cy="73025"/>
          </a:xfrm>
          <a:prstGeom prst="line">
            <a:avLst/>
          </a:prstGeom>
          <a:ln w="17463" cap="flat" cmpd="sng">
            <a:solidFill>
              <a:srgbClr val="000000"/>
            </a:solidFill>
            <a:prstDash val="solid"/>
            <a:headEnd type="none" w="med" len="med"/>
            <a:tailEnd type="none" w="med" len="med"/>
          </a:ln>
        </p:spPr>
      </p:sp>
      <p:sp>
        <p:nvSpPr>
          <p:cNvPr id="520240" name="直接连接符 520239"/>
          <p:cNvSpPr/>
          <p:nvPr/>
        </p:nvSpPr>
        <p:spPr>
          <a:xfrm flipV="1">
            <a:off x="4752975" y="5581650"/>
            <a:ext cx="1588" cy="73025"/>
          </a:xfrm>
          <a:prstGeom prst="line">
            <a:avLst/>
          </a:prstGeom>
          <a:ln w="17463" cap="flat" cmpd="sng">
            <a:solidFill>
              <a:srgbClr val="000000"/>
            </a:solidFill>
            <a:prstDash val="solid"/>
            <a:headEnd type="none" w="med" len="med"/>
            <a:tailEnd type="none" w="med" len="med"/>
          </a:ln>
        </p:spPr>
      </p:sp>
      <p:sp>
        <p:nvSpPr>
          <p:cNvPr id="520241" name="直接连接符 520240"/>
          <p:cNvSpPr/>
          <p:nvPr/>
        </p:nvSpPr>
        <p:spPr>
          <a:xfrm flipV="1">
            <a:off x="4913313" y="5581650"/>
            <a:ext cx="1587" cy="73025"/>
          </a:xfrm>
          <a:prstGeom prst="line">
            <a:avLst/>
          </a:prstGeom>
          <a:ln w="17463" cap="flat" cmpd="sng">
            <a:solidFill>
              <a:srgbClr val="000000"/>
            </a:solidFill>
            <a:prstDash val="solid"/>
            <a:headEnd type="none" w="med" len="med"/>
            <a:tailEnd type="none" w="med" len="med"/>
          </a:ln>
        </p:spPr>
      </p:sp>
      <p:sp>
        <p:nvSpPr>
          <p:cNvPr id="520242" name="直接连接符 520241"/>
          <p:cNvSpPr/>
          <p:nvPr/>
        </p:nvSpPr>
        <p:spPr>
          <a:xfrm flipV="1">
            <a:off x="5056188" y="5581650"/>
            <a:ext cx="1587" cy="73025"/>
          </a:xfrm>
          <a:prstGeom prst="line">
            <a:avLst/>
          </a:prstGeom>
          <a:ln w="17463" cap="flat" cmpd="sng">
            <a:solidFill>
              <a:srgbClr val="000000"/>
            </a:solidFill>
            <a:prstDash val="solid"/>
            <a:headEnd type="none" w="med" len="med"/>
            <a:tailEnd type="none" w="med" len="med"/>
          </a:ln>
        </p:spPr>
      </p:sp>
      <p:sp>
        <p:nvSpPr>
          <p:cNvPr id="520243" name="直接连接符 520242"/>
          <p:cNvSpPr/>
          <p:nvPr/>
        </p:nvSpPr>
        <p:spPr>
          <a:xfrm flipV="1">
            <a:off x="5218113" y="5510213"/>
            <a:ext cx="1587" cy="144462"/>
          </a:xfrm>
          <a:prstGeom prst="line">
            <a:avLst/>
          </a:prstGeom>
          <a:ln w="17463" cap="flat" cmpd="sng">
            <a:solidFill>
              <a:srgbClr val="000000"/>
            </a:solidFill>
            <a:prstDash val="solid"/>
            <a:headEnd type="none" w="med" len="med"/>
            <a:tailEnd type="none" w="med" len="med"/>
          </a:ln>
        </p:spPr>
      </p:sp>
      <p:sp>
        <p:nvSpPr>
          <p:cNvPr id="520244" name="直接连接符 520243"/>
          <p:cNvSpPr/>
          <p:nvPr/>
        </p:nvSpPr>
        <p:spPr>
          <a:xfrm flipV="1">
            <a:off x="5378450" y="5581650"/>
            <a:ext cx="1588" cy="73025"/>
          </a:xfrm>
          <a:prstGeom prst="line">
            <a:avLst/>
          </a:prstGeom>
          <a:ln w="17463" cap="flat" cmpd="sng">
            <a:solidFill>
              <a:srgbClr val="000000"/>
            </a:solidFill>
            <a:prstDash val="solid"/>
            <a:headEnd type="none" w="med" len="med"/>
            <a:tailEnd type="none" w="med" len="med"/>
          </a:ln>
        </p:spPr>
      </p:sp>
      <p:sp>
        <p:nvSpPr>
          <p:cNvPr id="520245" name="直接连接符 520244"/>
          <p:cNvSpPr/>
          <p:nvPr/>
        </p:nvSpPr>
        <p:spPr>
          <a:xfrm flipV="1">
            <a:off x="5521325" y="5581650"/>
            <a:ext cx="1588" cy="73025"/>
          </a:xfrm>
          <a:prstGeom prst="line">
            <a:avLst/>
          </a:prstGeom>
          <a:ln w="17463" cap="flat" cmpd="sng">
            <a:solidFill>
              <a:srgbClr val="000000"/>
            </a:solidFill>
            <a:prstDash val="solid"/>
            <a:headEnd type="none" w="med" len="med"/>
            <a:tailEnd type="none" w="med" len="med"/>
          </a:ln>
        </p:spPr>
      </p:sp>
      <p:sp>
        <p:nvSpPr>
          <p:cNvPr id="520246" name="直接连接符 520245"/>
          <p:cNvSpPr/>
          <p:nvPr/>
        </p:nvSpPr>
        <p:spPr>
          <a:xfrm flipV="1">
            <a:off x="5683250" y="5581650"/>
            <a:ext cx="1588" cy="73025"/>
          </a:xfrm>
          <a:prstGeom prst="line">
            <a:avLst/>
          </a:prstGeom>
          <a:ln w="17463" cap="flat" cmpd="sng">
            <a:solidFill>
              <a:srgbClr val="000000"/>
            </a:solidFill>
            <a:prstDash val="solid"/>
            <a:headEnd type="none" w="med" len="med"/>
            <a:tailEnd type="none" w="med" len="med"/>
          </a:ln>
        </p:spPr>
      </p:sp>
      <p:sp>
        <p:nvSpPr>
          <p:cNvPr id="520247" name="直接连接符 520246"/>
          <p:cNvSpPr/>
          <p:nvPr/>
        </p:nvSpPr>
        <p:spPr>
          <a:xfrm flipV="1">
            <a:off x="5843588" y="5581650"/>
            <a:ext cx="1587" cy="73025"/>
          </a:xfrm>
          <a:prstGeom prst="line">
            <a:avLst/>
          </a:prstGeom>
          <a:ln w="17463" cap="flat" cmpd="sng">
            <a:solidFill>
              <a:srgbClr val="000000"/>
            </a:solidFill>
            <a:prstDash val="solid"/>
            <a:headEnd type="none" w="med" len="med"/>
            <a:tailEnd type="none" w="med" len="med"/>
          </a:ln>
        </p:spPr>
      </p:sp>
      <p:sp>
        <p:nvSpPr>
          <p:cNvPr id="520248" name="直接连接符 520247"/>
          <p:cNvSpPr/>
          <p:nvPr/>
        </p:nvSpPr>
        <p:spPr>
          <a:xfrm flipV="1">
            <a:off x="5988050" y="5510213"/>
            <a:ext cx="1588" cy="144462"/>
          </a:xfrm>
          <a:prstGeom prst="line">
            <a:avLst/>
          </a:prstGeom>
          <a:ln w="17463" cap="flat" cmpd="sng">
            <a:solidFill>
              <a:srgbClr val="000000"/>
            </a:solidFill>
            <a:prstDash val="solid"/>
            <a:headEnd type="none" w="med" len="med"/>
            <a:tailEnd type="none" w="med" len="med"/>
          </a:ln>
        </p:spPr>
      </p:sp>
      <p:sp>
        <p:nvSpPr>
          <p:cNvPr id="520249" name="直接连接符 520248"/>
          <p:cNvSpPr/>
          <p:nvPr/>
        </p:nvSpPr>
        <p:spPr>
          <a:xfrm flipV="1">
            <a:off x="6148388" y="5581650"/>
            <a:ext cx="1587" cy="73025"/>
          </a:xfrm>
          <a:prstGeom prst="line">
            <a:avLst/>
          </a:prstGeom>
          <a:ln w="17463" cap="flat" cmpd="sng">
            <a:solidFill>
              <a:srgbClr val="000000"/>
            </a:solidFill>
            <a:prstDash val="solid"/>
            <a:headEnd type="none" w="med" len="med"/>
            <a:tailEnd type="none" w="med" len="med"/>
          </a:ln>
        </p:spPr>
      </p:sp>
      <p:sp>
        <p:nvSpPr>
          <p:cNvPr id="520250" name="直接连接符 520249"/>
          <p:cNvSpPr/>
          <p:nvPr/>
        </p:nvSpPr>
        <p:spPr>
          <a:xfrm flipV="1">
            <a:off x="6291263" y="5581650"/>
            <a:ext cx="1587" cy="73025"/>
          </a:xfrm>
          <a:prstGeom prst="line">
            <a:avLst/>
          </a:prstGeom>
          <a:ln w="17463" cap="flat" cmpd="sng">
            <a:solidFill>
              <a:srgbClr val="000000"/>
            </a:solidFill>
            <a:prstDash val="solid"/>
            <a:headEnd type="none" w="med" len="med"/>
            <a:tailEnd type="none" w="med" len="med"/>
          </a:ln>
        </p:spPr>
      </p:sp>
      <p:sp>
        <p:nvSpPr>
          <p:cNvPr id="520251" name="直接连接符 520250"/>
          <p:cNvSpPr/>
          <p:nvPr/>
        </p:nvSpPr>
        <p:spPr>
          <a:xfrm flipV="1">
            <a:off x="6453188" y="5581650"/>
            <a:ext cx="1587" cy="73025"/>
          </a:xfrm>
          <a:prstGeom prst="line">
            <a:avLst/>
          </a:prstGeom>
          <a:ln w="17463" cap="flat" cmpd="sng">
            <a:solidFill>
              <a:srgbClr val="000000"/>
            </a:solidFill>
            <a:prstDash val="solid"/>
            <a:headEnd type="none" w="med" len="med"/>
            <a:tailEnd type="none" w="med" len="med"/>
          </a:ln>
        </p:spPr>
      </p:sp>
      <p:sp>
        <p:nvSpPr>
          <p:cNvPr id="520252" name="直接连接符 520251"/>
          <p:cNvSpPr/>
          <p:nvPr/>
        </p:nvSpPr>
        <p:spPr>
          <a:xfrm flipV="1">
            <a:off x="6756400" y="5510213"/>
            <a:ext cx="1588" cy="144462"/>
          </a:xfrm>
          <a:prstGeom prst="line">
            <a:avLst/>
          </a:prstGeom>
          <a:ln w="17463" cap="flat" cmpd="sng">
            <a:solidFill>
              <a:srgbClr val="000000"/>
            </a:solidFill>
            <a:prstDash val="solid"/>
            <a:headEnd type="none" w="med" len="med"/>
            <a:tailEnd type="none" w="med" len="med"/>
          </a:ln>
        </p:spPr>
      </p:sp>
      <p:sp>
        <p:nvSpPr>
          <p:cNvPr id="520253" name="直接连接符 520252"/>
          <p:cNvSpPr/>
          <p:nvPr/>
        </p:nvSpPr>
        <p:spPr>
          <a:xfrm flipV="1">
            <a:off x="6613525" y="5581650"/>
            <a:ext cx="1588" cy="73025"/>
          </a:xfrm>
          <a:prstGeom prst="line">
            <a:avLst/>
          </a:prstGeom>
          <a:ln w="17463" cap="flat" cmpd="sng">
            <a:solidFill>
              <a:srgbClr val="000000"/>
            </a:solidFill>
            <a:prstDash val="solid"/>
            <a:headEnd type="none" w="med" len="med"/>
            <a:tailEnd type="none" w="med" len="med"/>
          </a:ln>
        </p:spPr>
      </p:sp>
      <p:sp>
        <p:nvSpPr>
          <p:cNvPr id="520254" name="直接连接符 520253"/>
          <p:cNvSpPr/>
          <p:nvPr/>
        </p:nvSpPr>
        <p:spPr>
          <a:xfrm flipV="1">
            <a:off x="6918325" y="5581650"/>
            <a:ext cx="1588" cy="73025"/>
          </a:xfrm>
          <a:prstGeom prst="line">
            <a:avLst/>
          </a:prstGeom>
          <a:ln w="17463" cap="flat" cmpd="sng">
            <a:solidFill>
              <a:srgbClr val="000000"/>
            </a:solidFill>
            <a:prstDash val="solid"/>
            <a:headEnd type="none" w="med" len="med"/>
            <a:tailEnd type="none" w="med" len="med"/>
          </a:ln>
        </p:spPr>
      </p:sp>
      <p:sp>
        <p:nvSpPr>
          <p:cNvPr id="520255" name="直接连接符 520254"/>
          <p:cNvSpPr/>
          <p:nvPr/>
        </p:nvSpPr>
        <p:spPr>
          <a:xfrm flipV="1">
            <a:off x="7078663" y="5581650"/>
            <a:ext cx="1587" cy="73025"/>
          </a:xfrm>
          <a:prstGeom prst="line">
            <a:avLst/>
          </a:prstGeom>
          <a:ln w="17463" cap="flat" cmpd="sng">
            <a:solidFill>
              <a:srgbClr val="000000"/>
            </a:solidFill>
            <a:prstDash val="solid"/>
            <a:headEnd type="none" w="med" len="med"/>
            <a:tailEnd type="none" w="med" len="med"/>
          </a:ln>
        </p:spPr>
      </p:sp>
      <p:sp>
        <p:nvSpPr>
          <p:cNvPr id="520256" name="直接连接符 520255"/>
          <p:cNvSpPr/>
          <p:nvPr/>
        </p:nvSpPr>
        <p:spPr>
          <a:xfrm flipV="1">
            <a:off x="7221538" y="5581650"/>
            <a:ext cx="1587" cy="73025"/>
          </a:xfrm>
          <a:prstGeom prst="line">
            <a:avLst/>
          </a:prstGeom>
          <a:ln w="17463" cap="flat" cmpd="sng">
            <a:solidFill>
              <a:srgbClr val="000000"/>
            </a:solidFill>
            <a:prstDash val="solid"/>
            <a:headEnd type="none" w="med" len="med"/>
            <a:tailEnd type="none" w="med" len="med"/>
          </a:ln>
        </p:spPr>
      </p:sp>
      <p:sp>
        <p:nvSpPr>
          <p:cNvPr id="520257" name="直接连接符 520256"/>
          <p:cNvSpPr/>
          <p:nvPr/>
        </p:nvSpPr>
        <p:spPr>
          <a:xfrm flipV="1">
            <a:off x="7526338" y="5510213"/>
            <a:ext cx="1587" cy="144462"/>
          </a:xfrm>
          <a:prstGeom prst="line">
            <a:avLst/>
          </a:prstGeom>
          <a:ln w="17463" cap="flat" cmpd="sng">
            <a:solidFill>
              <a:srgbClr val="000000"/>
            </a:solidFill>
            <a:prstDash val="solid"/>
            <a:headEnd type="none" w="med" len="med"/>
            <a:tailEnd type="none" w="med" len="med"/>
          </a:ln>
        </p:spPr>
      </p:sp>
      <p:sp>
        <p:nvSpPr>
          <p:cNvPr id="520258" name="直接连接符 520257"/>
          <p:cNvSpPr/>
          <p:nvPr/>
        </p:nvSpPr>
        <p:spPr>
          <a:xfrm flipV="1">
            <a:off x="7383463" y="5581650"/>
            <a:ext cx="1587" cy="73025"/>
          </a:xfrm>
          <a:prstGeom prst="line">
            <a:avLst/>
          </a:prstGeom>
          <a:ln w="17463" cap="flat" cmpd="sng">
            <a:solidFill>
              <a:srgbClr val="000000"/>
            </a:solidFill>
            <a:prstDash val="solid"/>
            <a:headEnd type="none" w="med" len="med"/>
            <a:tailEnd type="none" w="med" len="med"/>
          </a:ln>
        </p:spPr>
      </p:sp>
      <p:sp>
        <p:nvSpPr>
          <p:cNvPr id="520259" name="直接连接符 520258"/>
          <p:cNvSpPr/>
          <p:nvPr/>
        </p:nvSpPr>
        <p:spPr>
          <a:xfrm flipV="1">
            <a:off x="7688263" y="5581650"/>
            <a:ext cx="1587" cy="73025"/>
          </a:xfrm>
          <a:prstGeom prst="line">
            <a:avLst/>
          </a:prstGeom>
          <a:ln w="17463" cap="flat" cmpd="sng">
            <a:solidFill>
              <a:srgbClr val="000000"/>
            </a:solidFill>
            <a:prstDash val="solid"/>
            <a:headEnd type="none" w="med" len="med"/>
            <a:tailEnd type="none" w="med" len="med"/>
          </a:ln>
        </p:spPr>
      </p:sp>
      <p:sp>
        <p:nvSpPr>
          <p:cNvPr id="520260" name="直接连接符 520259"/>
          <p:cNvSpPr/>
          <p:nvPr/>
        </p:nvSpPr>
        <p:spPr>
          <a:xfrm flipV="1">
            <a:off x="7991475" y="5581650"/>
            <a:ext cx="1588" cy="73025"/>
          </a:xfrm>
          <a:prstGeom prst="line">
            <a:avLst/>
          </a:prstGeom>
          <a:ln w="17463" cap="flat" cmpd="sng">
            <a:solidFill>
              <a:srgbClr val="000000"/>
            </a:solidFill>
            <a:prstDash val="solid"/>
            <a:headEnd type="none" w="med" len="med"/>
            <a:tailEnd type="none" w="med" len="med"/>
          </a:ln>
        </p:spPr>
      </p:sp>
      <p:sp>
        <p:nvSpPr>
          <p:cNvPr id="520261" name="直接连接符 520260"/>
          <p:cNvSpPr/>
          <p:nvPr/>
        </p:nvSpPr>
        <p:spPr>
          <a:xfrm flipV="1">
            <a:off x="7848600" y="5581650"/>
            <a:ext cx="1588" cy="73025"/>
          </a:xfrm>
          <a:prstGeom prst="line">
            <a:avLst/>
          </a:prstGeom>
          <a:ln w="17463" cap="flat" cmpd="sng">
            <a:solidFill>
              <a:srgbClr val="000000"/>
            </a:solidFill>
            <a:prstDash val="solid"/>
            <a:headEnd type="none" w="med" len="med"/>
            <a:tailEnd type="none" w="med" len="med"/>
          </a:ln>
        </p:spPr>
      </p:sp>
      <p:sp>
        <p:nvSpPr>
          <p:cNvPr id="520262" name="矩形 520261"/>
          <p:cNvSpPr/>
          <p:nvPr/>
        </p:nvSpPr>
        <p:spPr>
          <a:xfrm>
            <a:off x="990600" y="1524000"/>
            <a:ext cx="914400" cy="457200"/>
          </a:xfrm>
          <a:prstGeom prst="rect">
            <a:avLst/>
          </a:prstGeom>
          <a:noFill/>
          <a:ln w="9525">
            <a:noFill/>
          </a:ln>
        </p:spPr>
        <p:txBody>
          <a:bodyPr lIns="0" tIns="0" rIns="0" bIns="0">
            <a:spAutoFit/>
          </a:bodyPr>
          <a:lstStyle/>
          <a:p>
            <a:pPr lvl="0" algn="ctr"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1996</a:t>
            </a:r>
            <a:r>
              <a:rPr lang="zh-CN" altLang="en-US" sz="1500" b="1" dirty="0">
                <a:solidFill>
                  <a:srgbClr val="000000"/>
                </a:solidFill>
                <a:latin typeface="Arial" panose="020B0604020202020204" pitchFamily="34" charset="0"/>
                <a:ea typeface="宋体" panose="02010600030101010101" pitchFamily="2" charset="-122"/>
              </a:rPr>
              <a:t>的</a:t>
            </a:r>
          </a:p>
          <a:p>
            <a:pPr lvl="0" algn="ctr"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10</a:t>
            </a:r>
            <a:r>
              <a:rPr lang="zh-CN" altLang="en-US" sz="1500" b="1" dirty="0">
                <a:solidFill>
                  <a:srgbClr val="000000"/>
                </a:solidFill>
                <a:latin typeface="Arial" panose="020B0604020202020204" pitchFamily="34" charset="0"/>
                <a:ea typeface="宋体" panose="02010600030101010101" pitchFamily="2" charset="-122"/>
              </a:rPr>
              <a:t>亿美元</a:t>
            </a:r>
          </a:p>
        </p:txBody>
      </p:sp>
      <p:sp>
        <p:nvSpPr>
          <p:cNvPr id="520263" name="矩形 520262"/>
          <p:cNvSpPr/>
          <p:nvPr/>
        </p:nvSpPr>
        <p:spPr>
          <a:xfrm>
            <a:off x="6376988" y="2647950"/>
            <a:ext cx="85883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Real GDP</a:t>
            </a:r>
          </a:p>
        </p:txBody>
      </p:sp>
      <p:sp>
        <p:nvSpPr>
          <p:cNvPr id="520264" name="矩形 520263"/>
          <p:cNvSpPr/>
          <p:nvPr/>
        </p:nvSpPr>
        <p:spPr>
          <a:xfrm>
            <a:off x="3779838" y="6308725"/>
            <a:ext cx="1079500" cy="228600"/>
          </a:xfrm>
          <a:prstGeom prst="rect">
            <a:avLst/>
          </a:prstGeom>
          <a:noFill/>
          <a:ln w="9525">
            <a:noFill/>
          </a:ln>
        </p:spPr>
        <p:txBody>
          <a:bodyPr wrap="none" lIns="0" tIns="0" rIns="0" bIns="0">
            <a:spAutoFit/>
          </a:bodyPr>
          <a:lstStyle/>
          <a:p>
            <a:pPr lvl="0"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(a) </a:t>
            </a:r>
            <a:r>
              <a:rPr lang="zh-CN" altLang="en-US" sz="1500" b="1" dirty="0">
                <a:solidFill>
                  <a:srgbClr val="000000"/>
                </a:solidFill>
                <a:latin typeface="Arial" panose="020B0604020202020204" pitchFamily="34" charset="0"/>
                <a:ea typeface="宋体" panose="02010600030101010101" pitchFamily="2" charset="-122"/>
              </a:rPr>
              <a:t>实际</a:t>
            </a:r>
            <a:r>
              <a:rPr lang="en-US" altLang="zh-CN" sz="1500" b="1">
                <a:solidFill>
                  <a:srgbClr val="000000"/>
                </a:solidFill>
                <a:latin typeface="Arial" panose="020B0604020202020204" pitchFamily="34" charset="0"/>
                <a:ea typeface="宋体" panose="02010600030101010101" pitchFamily="2" charset="-122"/>
              </a:rPr>
              <a:t>GDP</a:t>
            </a:r>
          </a:p>
        </p:txBody>
      </p:sp>
      <p:sp>
        <p:nvSpPr>
          <p:cNvPr id="520265" name="矩形 520264"/>
          <p:cNvSpPr/>
          <p:nvPr/>
        </p:nvSpPr>
        <p:spPr>
          <a:xfrm>
            <a:off x="1250950" y="2206625"/>
            <a:ext cx="690563"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$10,000</a:t>
            </a:r>
          </a:p>
        </p:txBody>
      </p:sp>
      <p:sp>
        <p:nvSpPr>
          <p:cNvPr id="520266" name="矩形 520265"/>
          <p:cNvSpPr/>
          <p:nvPr/>
        </p:nvSpPr>
        <p:spPr>
          <a:xfrm>
            <a:off x="1466850" y="2617788"/>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9,000</a:t>
            </a:r>
          </a:p>
        </p:txBody>
      </p:sp>
      <p:sp>
        <p:nvSpPr>
          <p:cNvPr id="520267" name="矩形 520266"/>
          <p:cNvSpPr/>
          <p:nvPr/>
        </p:nvSpPr>
        <p:spPr>
          <a:xfrm>
            <a:off x="1466850" y="3028950"/>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8,000</a:t>
            </a:r>
          </a:p>
        </p:txBody>
      </p:sp>
      <p:sp>
        <p:nvSpPr>
          <p:cNvPr id="520268" name="矩形 520267"/>
          <p:cNvSpPr/>
          <p:nvPr/>
        </p:nvSpPr>
        <p:spPr>
          <a:xfrm>
            <a:off x="1466850" y="3441700"/>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7,000</a:t>
            </a:r>
          </a:p>
        </p:txBody>
      </p:sp>
      <p:sp>
        <p:nvSpPr>
          <p:cNvPr id="520269" name="矩形 520268"/>
          <p:cNvSpPr/>
          <p:nvPr/>
        </p:nvSpPr>
        <p:spPr>
          <a:xfrm>
            <a:off x="1466850" y="3852863"/>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6,000</a:t>
            </a:r>
          </a:p>
        </p:txBody>
      </p:sp>
      <p:sp>
        <p:nvSpPr>
          <p:cNvPr id="520270" name="矩形 520269"/>
          <p:cNvSpPr/>
          <p:nvPr/>
        </p:nvSpPr>
        <p:spPr>
          <a:xfrm>
            <a:off x="1466850" y="4264025"/>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5,000</a:t>
            </a:r>
          </a:p>
        </p:txBody>
      </p:sp>
      <p:sp>
        <p:nvSpPr>
          <p:cNvPr id="520271" name="矩形 520270"/>
          <p:cNvSpPr/>
          <p:nvPr/>
        </p:nvSpPr>
        <p:spPr>
          <a:xfrm>
            <a:off x="1466850" y="4675188"/>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4,000</a:t>
            </a:r>
          </a:p>
        </p:txBody>
      </p:sp>
      <p:sp>
        <p:nvSpPr>
          <p:cNvPr id="520272" name="矩形 520271"/>
          <p:cNvSpPr/>
          <p:nvPr/>
        </p:nvSpPr>
        <p:spPr>
          <a:xfrm>
            <a:off x="1466850" y="5086350"/>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3,000</a:t>
            </a:r>
          </a:p>
        </p:txBody>
      </p:sp>
      <p:sp>
        <p:nvSpPr>
          <p:cNvPr id="520273" name="矩形 520272"/>
          <p:cNvSpPr/>
          <p:nvPr/>
        </p:nvSpPr>
        <p:spPr>
          <a:xfrm>
            <a:off x="1466850" y="5499100"/>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2,000</a:t>
            </a:r>
          </a:p>
        </p:txBody>
      </p:sp>
      <p:sp>
        <p:nvSpPr>
          <p:cNvPr id="520274" name="矩形 520273"/>
          <p:cNvSpPr/>
          <p:nvPr/>
        </p:nvSpPr>
        <p:spPr>
          <a:xfrm>
            <a:off x="1925638"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1965</a:t>
            </a:r>
          </a:p>
        </p:txBody>
      </p:sp>
      <p:sp>
        <p:nvSpPr>
          <p:cNvPr id="520275" name="矩形 520274"/>
          <p:cNvSpPr/>
          <p:nvPr/>
        </p:nvSpPr>
        <p:spPr>
          <a:xfrm>
            <a:off x="2695575"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1970</a:t>
            </a:r>
          </a:p>
        </p:txBody>
      </p:sp>
      <p:sp>
        <p:nvSpPr>
          <p:cNvPr id="520276" name="矩形 520275"/>
          <p:cNvSpPr/>
          <p:nvPr/>
        </p:nvSpPr>
        <p:spPr>
          <a:xfrm>
            <a:off x="3465513"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1975</a:t>
            </a:r>
          </a:p>
        </p:txBody>
      </p:sp>
      <p:sp>
        <p:nvSpPr>
          <p:cNvPr id="520277" name="矩形 520276"/>
          <p:cNvSpPr/>
          <p:nvPr/>
        </p:nvSpPr>
        <p:spPr>
          <a:xfrm>
            <a:off x="4240213"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1980</a:t>
            </a:r>
          </a:p>
        </p:txBody>
      </p:sp>
      <p:sp>
        <p:nvSpPr>
          <p:cNvPr id="520278" name="矩形 520277"/>
          <p:cNvSpPr/>
          <p:nvPr/>
        </p:nvSpPr>
        <p:spPr>
          <a:xfrm>
            <a:off x="5010150"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1985</a:t>
            </a:r>
          </a:p>
        </p:txBody>
      </p:sp>
      <p:sp>
        <p:nvSpPr>
          <p:cNvPr id="520279" name="矩形 520278"/>
          <p:cNvSpPr/>
          <p:nvPr/>
        </p:nvSpPr>
        <p:spPr>
          <a:xfrm>
            <a:off x="5780088"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1990</a:t>
            </a:r>
          </a:p>
        </p:txBody>
      </p:sp>
      <p:sp>
        <p:nvSpPr>
          <p:cNvPr id="520280" name="矩形 520279"/>
          <p:cNvSpPr/>
          <p:nvPr/>
        </p:nvSpPr>
        <p:spPr>
          <a:xfrm>
            <a:off x="6556375"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1995</a:t>
            </a:r>
          </a:p>
        </p:txBody>
      </p:sp>
      <p:sp>
        <p:nvSpPr>
          <p:cNvPr id="520281" name="矩形 520280"/>
          <p:cNvSpPr/>
          <p:nvPr/>
        </p:nvSpPr>
        <p:spPr>
          <a:xfrm>
            <a:off x="7324725" y="5695950"/>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2000</a:t>
            </a:r>
          </a:p>
        </p:txBody>
      </p:sp>
      <p:pic>
        <p:nvPicPr>
          <p:cNvPr id="520282" name="图片 520281"/>
          <p:cNvPicPr>
            <a:picLocks noChangeAspect="1"/>
          </p:cNvPicPr>
          <p:nvPr/>
        </p:nvPicPr>
        <p:blipFill>
          <a:blip r:embed="rId4"/>
          <a:stretch>
            <a:fillRect/>
          </a:stretch>
        </p:blipFill>
        <p:spPr>
          <a:xfrm>
            <a:off x="2105025" y="2574925"/>
            <a:ext cx="5842000" cy="2660650"/>
          </a:xfrm>
          <a:prstGeom prst="rect">
            <a:avLst/>
          </a:prstGeom>
          <a:noFill/>
          <a:ln w="9525">
            <a:noFill/>
          </a:ln>
        </p:spPr>
      </p:pic>
      <p:sp>
        <p:nvSpPr>
          <p:cNvPr id="520283" name="文本框 520282"/>
          <p:cNvSpPr txBox="1"/>
          <p:nvPr/>
        </p:nvSpPr>
        <p:spPr>
          <a:xfrm>
            <a:off x="1692275" y="981075"/>
            <a:ext cx="6911975" cy="519113"/>
          </a:xfrm>
          <a:prstGeom prst="rect">
            <a:avLst/>
          </a:prstGeom>
          <a:noFill/>
          <a:ln w="9525">
            <a:noFill/>
          </a:ln>
        </p:spPr>
        <p:txBody>
          <a:bodyPr>
            <a:spAutoFit/>
          </a:bodyPr>
          <a:lstStyle/>
          <a:p>
            <a:pPr lvl="0">
              <a:spcBef>
                <a:spcPct val="50000"/>
              </a:spcBef>
            </a:pPr>
            <a:r>
              <a:rPr lang="zh-CN" altLang="en-US" sz="2800" b="1" dirty="0">
                <a:solidFill>
                  <a:srgbClr val="CC3300"/>
                </a:solidFill>
                <a:latin typeface="Arial" panose="020B0604020202020204" pitchFamily="34" charset="0"/>
                <a:ea typeface="宋体" panose="02010600030101010101" pitchFamily="2" charset="-122"/>
              </a:rPr>
              <a:t>一、经济波动是无规律和无法预测的</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0209"/>
                                        </p:tgtEl>
                                        <p:attrNameLst>
                                          <p:attrName>style.visibility</p:attrName>
                                        </p:attrNameLst>
                                      </p:cBhvr>
                                      <p:to>
                                        <p:strVal val="visible"/>
                                      </p:to>
                                    </p:set>
                                    <p:animEffect transition="in" filter="wipe(down)">
                                      <p:cBhvr>
                                        <p:cTn id="7" dur="500"/>
                                        <p:tgtEl>
                                          <p:spTgt spid="5202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0213"/>
                                        </p:tgtEl>
                                        <p:attrNameLst>
                                          <p:attrName>style.visibility</p:attrName>
                                        </p:attrNameLst>
                                      </p:cBhvr>
                                      <p:to>
                                        <p:strVal val="visible"/>
                                      </p:to>
                                    </p:set>
                                    <p:animEffect transition="in" filter="wipe(down)">
                                      <p:cBhvr>
                                        <p:cTn id="12" dur="500"/>
                                        <p:tgtEl>
                                          <p:spTgt spid="5202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0210"/>
                                        </p:tgtEl>
                                        <p:attrNameLst>
                                          <p:attrName>style.visibility</p:attrName>
                                        </p:attrNameLst>
                                      </p:cBhvr>
                                      <p:to>
                                        <p:strVal val="visible"/>
                                      </p:to>
                                    </p:set>
                                    <p:animEffect transition="in" filter="wipe(down)">
                                      <p:cBhvr>
                                        <p:cTn id="17" dur="500"/>
                                        <p:tgtEl>
                                          <p:spTgt spid="5202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0212"/>
                                        </p:tgtEl>
                                        <p:attrNameLst>
                                          <p:attrName>style.visibility</p:attrName>
                                        </p:attrNameLst>
                                      </p:cBhvr>
                                      <p:to>
                                        <p:strVal val="visible"/>
                                      </p:to>
                                    </p:set>
                                    <p:animEffect transition="in" filter="wipe(down)">
                                      <p:cBhvr>
                                        <p:cTn id="22" dur="500"/>
                                        <p:tgtEl>
                                          <p:spTgt spid="5202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20211"/>
                                        </p:tgtEl>
                                        <p:attrNameLst>
                                          <p:attrName>style.visibility</p:attrName>
                                        </p:attrNameLst>
                                      </p:cBhvr>
                                      <p:to>
                                        <p:strVal val="visible"/>
                                      </p:to>
                                    </p:set>
                                    <p:animEffect transition="in" filter="wipe(down)">
                                      <p:cBhvr>
                                        <p:cTn id="27" dur="500"/>
                                        <p:tgtEl>
                                          <p:spTgt spid="5202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20208"/>
                                        </p:tgtEl>
                                        <p:attrNameLst>
                                          <p:attrName>style.visibility</p:attrName>
                                        </p:attrNameLst>
                                      </p:cBhvr>
                                      <p:to>
                                        <p:strVal val="visible"/>
                                      </p:to>
                                    </p:set>
                                    <p:animEffect transition="in" filter="wipe(down)">
                                      <p:cBhvr>
                                        <p:cTn id="32" dur="500"/>
                                        <p:tgtEl>
                                          <p:spTgt spid="5202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0282"/>
                                        </p:tgtEl>
                                        <p:attrNameLst>
                                          <p:attrName>style.visibility</p:attrName>
                                        </p:attrNameLst>
                                      </p:cBhvr>
                                      <p:to>
                                        <p:strVal val="visible"/>
                                      </p:to>
                                    </p:set>
                                    <p:animEffect transition="in" filter="wipe(left)">
                                      <p:cBhvr>
                                        <p:cTn id="37" dur="500"/>
                                        <p:tgtEl>
                                          <p:spTgt spid="5202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0263">
                                            <p:txEl>
                                              <p:pRg st="0" end="0"/>
                                            </p:txEl>
                                          </p:spTgt>
                                        </p:tgtEl>
                                        <p:attrNameLst>
                                          <p:attrName>style.visibility</p:attrName>
                                        </p:attrNameLst>
                                      </p:cBhvr>
                                      <p:to>
                                        <p:strVal val="visible"/>
                                      </p:to>
                                    </p:set>
                                    <p:animEffect transition="in" filter="dissolve">
                                      <p:cBhvr>
                                        <p:cTn id="42" dur="500"/>
                                        <p:tgtEl>
                                          <p:spTgt spid="520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标题 582657"/>
          <p:cNvSpPr>
            <a:spLocks noGrp="1" noRot="1"/>
          </p:cNvSpPr>
          <p:nvPr>
            <p:ph type="title"/>
          </p:nvPr>
        </p:nvSpPr>
        <p:spPr>
          <a:ln/>
        </p:spPr>
        <p:txBody>
          <a:bodyPr anchor="ctr"/>
          <a:lstStyle/>
          <a:p>
            <a:endParaRPr dirty="0"/>
          </a:p>
        </p:txBody>
      </p:sp>
      <p:sp>
        <p:nvSpPr>
          <p:cNvPr id="582659" name="文本占位符 582658"/>
          <p:cNvSpPr>
            <a:spLocks noGrp="1" noRot="1"/>
          </p:cNvSpPr>
          <p:nvPr>
            <p:ph type="body" idx="1"/>
          </p:nvPr>
        </p:nvSpPr>
        <p:spPr>
          <a:xfrm>
            <a:off x="457200" y="908050"/>
            <a:ext cx="8229600" cy="5218113"/>
          </a:xfrm>
          <a:ln/>
        </p:spPr>
        <p:txBody>
          <a:bodyPr/>
          <a:lstStyle/>
          <a:p>
            <a:pPr>
              <a:lnSpc>
                <a:spcPct val="90000"/>
              </a:lnSpc>
            </a:pPr>
            <a:r>
              <a:rPr lang="zh-CN" altLang="en-US" b="1" dirty="0">
                <a:solidFill>
                  <a:srgbClr val="CC3300"/>
                </a:solidFill>
              </a:rPr>
              <a:t>支出乘数的公式</a:t>
            </a:r>
            <a:endParaRPr lang="zh-CN" altLang="en-US" b="1" dirty="0"/>
          </a:p>
          <a:p>
            <a:pPr>
              <a:lnSpc>
                <a:spcPct val="90000"/>
              </a:lnSpc>
            </a:pPr>
            <a:r>
              <a:rPr lang="zh-CN" altLang="en-US" sz="2400" b="1" dirty="0"/>
              <a:t>乘数</a:t>
            </a:r>
            <a:r>
              <a:rPr lang="en-US" altLang="zh-CN" sz="2400" b="1"/>
              <a:t>= 1+MPC+MPC</a:t>
            </a:r>
            <a:r>
              <a:rPr lang="en-US" altLang="zh-CN" sz="2400" b="1" baseline="30000"/>
              <a:t>2</a:t>
            </a:r>
            <a:r>
              <a:rPr lang="en-US" altLang="zh-CN" sz="2400" b="1"/>
              <a:t>+MPC</a:t>
            </a:r>
            <a:r>
              <a:rPr lang="en-US" altLang="zh-CN" sz="2400" b="1" baseline="30000"/>
              <a:t>3</a:t>
            </a:r>
            <a:r>
              <a:rPr lang="en-US" altLang="zh-CN" sz="2400" b="1"/>
              <a:t>+…</a:t>
            </a:r>
          </a:p>
          <a:p>
            <a:pPr>
              <a:lnSpc>
                <a:spcPct val="90000"/>
              </a:lnSpc>
            </a:pPr>
            <a:r>
              <a:rPr lang="zh-CN" altLang="en-US" sz="2400" b="1" dirty="0"/>
              <a:t>因为：</a:t>
            </a:r>
            <a:r>
              <a:rPr lang="en-US" altLang="zh-CN" sz="2400" b="1" dirty="0"/>
              <a:t>x</a:t>
            </a:r>
            <a:r>
              <a:rPr lang="zh-CN" altLang="en-US" sz="2400" b="1" dirty="0"/>
              <a:t>在</a:t>
            </a:r>
            <a:r>
              <a:rPr lang="en-US" altLang="zh-CN" sz="2400" b="1" dirty="0"/>
              <a:t>-1</a:t>
            </a:r>
            <a:r>
              <a:rPr lang="zh-CN" altLang="en-US" sz="2400" b="1" dirty="0"/>
              <a:t>与</a:t>
            </a:r>
            <a:r>
              <a:rPr lang="en-US" altLang="zh-CN" sz="2400" b="1" dirty="0"/>
              <a:t>+1</a:t>
            </a:r>
            <a:r>
              <a:rPr lang="zh-CN" altLang="en-US" sz="2400" b="1" dirty="0"/>
              <a:t>之间，利用无限几何序数的性质，得：</a:t>
            </a:r>
          </a:p>
          <a:p>
            <a:pPr>
              <a:lnSpc>
                <a:spcPct val="90000"/>
              </a:lnSpc>
            </a:pPr>
            <a:r>
              <a:rPr lang="zh-CN" altLang="en-US" sz="2400" b="1" dirty="0"/>
              <a:t>       </a:t>
            </a:r>
            <a:r>
              <a:rPr lang="en-US" altLang="zh-CN" sz="2400" b="1"/>
              <a:t>1+x+x</a:t>
            </a:r>
            <a:r>
              <a:rPr lang="en-US" altLang="zh-CN" sz="2400" b="1" baseline="30000"/>
              <a:t>2</a:t>
            </a:r>
            <a:r>
              <a:rPr lang="en-US" altLang="zh-CN" sz="2400" b="1"/>
              <a:t>+x</a:t>
            </a:r>
            <a:r>
              <a:rPr lang="en-US" altLang="zh-CN" sz="2400" b="1" baseline="30000"/>
              <a:t>3</a:t>
            </a:r>
            <a:r>
              <a:rPr lang="en-US" altLang="zh-CN" sz="2400" b="1" dirty="0"/>
              <a:t>+……=1/</a:t>
            </a:r>
            <a:r>
              <a:rPr lang="zh-CN" altLang="en-US" sz="2400" b="1" dirty="0"/>
              <a:t>（</a:t>
            </a:r>
            <a:r>
              <a:rPr lang="en-US" altLang="zh-CN" sz="2400" b="1" dirty="0"/>
              <a:t>1-x</a:t>
            </a:r>
            <a:r>
              <a:rPr lang="zh-CN" altLang="en-US" sz="2400" b="1" dirty="0"/>
              <a:t>）</a:t>
            </a:r>
          </a:p>
          <a:p>
            <a:pPr>
              <a:lnSpc>
                <a:spcPct val="90000"/>
              </a:lnSpc>
            </a:pPr>
            <a:r>
              <a:rPr lang="zh-CN" altLang="en-US" sz="2400" b="1" dirty="0"/>
              <a:t>所以：   乘数</a:t>
            </a:r>
            <a:r>
              <a:rPr lang="en-US" altLang="zh-CN" sz="2400" b="1" dirty="0"/>
              <a:t>=1/</a:t>
            </a:r>
            <a:r>
              <a:rPr lang="zh-CN" altLang="en-US" sz="2400" b="1" dirty="0"/>
              <a:t>（</a:t>
            </a:r>
            <a:r>
              <a:rPr lang="en-US" altLang="zh-CN" sz="2400" b="1" dirty="0"/>
              <a:t>1-MPC</a:t>
            </a:r>
            <a:r>
              <a:rPr lang="zh-CN" altLang="en-US" sz="2400" b="1" dirty="0"/>
              <a:t>）</a:t>
            </a:r>
          </a:p>
          <a:p>
            <a:pPr>
              <a:lnSpc>
                <a:spcPct val="90000"/>
              </a:lnSpc>
            </a:pPr>
            <a:r>
              <a:rPr lang="zh-CN" altLang="en-US" sz="2400" b="1" i="1" dirty="0">
                <a:solidFill>
                  <a:srgbClr val="FF3300"/>
                </a:solidFill>
              </a:rPr>
              <a:t>例如：</a:t>
            </a:r>
            <a:r>
              <a:rPr lang="en-US" altLang="zh-CN" sz="2400" b="1"/>
              <a:t>MPC=3/4</a:t>
            </a:r>
          </a:p>
          <a:p>
            <a:pPr>
              <a:lnSpc>
                <a:spcPct val="90000"/>
              </a:lnSpc>
            </a:pPr>
            <a:r>
              <a:rPr lang="zh-CN" altLang="en-US" sz="2400" b="1" dirty="0"/>
              <a:t>则：乘数</a:t>
            </a:r>
            <a:r>
              <a:rPr lang="en-US" altLang="zh-CN" sz="2400" b="1" dirty="0"/>
              <a:t>=1/</a:t>
            </a:r>
            <a:r>
              <a:rPr lang="zh-CN" altLang="en-US" sz="2400" b="1" dirty="0"/>
              <a:t>（</a:t>
            </a:r>
            <a:r>
              <a:rPr lang="en-US" altLang="zh-CN" sz="2400" b="1" dirty="0"/>
              <a:t>1-MPC</a:t>
            </a:r>
            <a:r>
              <a:rPr lang="zh-CN" altLang="en-US" sz="2400" b="1" dirty="0"/>
              <a:t>）</a:t>
            </a:r>
            <a:r>
              <a:rPr lang="en-US" altLang="zh-CN" sz="2400" b="1"/>
              <a:t>= 4</a:t>
            </a:r>
          </a:p>
          <a:p>
            <a:pPr>
              <a:lnSpc>
                <a:spcPct val="90000"/>
              </a:lnSpc>
            </a:pPr>
            <a:r>
              <a:rPr lang="zh-CN" altLang="en-US" sz="2400" b="1" dirty="0"/>
              <a:t>政府支出</a:t>
            </a:r>
            <a:r>
              <a:rPr lang="en-US" altLang="zh-CN" sz="2400" b="1" dirty="0"/>
              <a:t>200</a:t>
            </a:r>
            <a:r>
              <a:rPr lang="zh-CN" altLang="en-US" sz="2400" b="1" dirty="0"/>
              <a:t>亿美元将引起</a:t>
            </a:r>
            <a:r>
              <a:rPr lang="en-US" altLang="zh-CN" sz="2400" b="1" dirty="0"/>
              <a:t>800</a:t>
            </a:r>
            <a:r>
              <a:rPr lang="zh-CN" altLang="en-US" sz="2400" b="1" dirty="0"/>
              <a:t>亿美元的需求。</a:t>
            </a:r>
          </a:p>
          <a:p>
            <a:pPr>
              <a:lnSpc>
                <a:spcPct val="90000"/>
              </a:lnSpc>
            </a:pPr>
            <a:endParaRPr lang="zh-CN" altLang="en-US" sz="2400" b="1" dirty="0"/>
          </a:p>
          <a:p>
            <a:pPr>
              <a:lnSpc>
                <a:spcPct val="90000"/>
              </a:lnSpc>
            </a:pPr>
            <a:r>
              <a:rPr lang="zh-CN" altLang="en-US" sz="2400" b="1" i="1" dirty="0">
                <a:solidFill>
                  <a:srgbClr val="000000"/>
                </a:solidFill>
              </a:rPr>
              <a:t>乘数效应普遍存在所有的财政、消费、投资和进出口收支中，也就是支出增加，国民收入乘数增加，支出减少，国民收入乘数减少。</a:t>
            </a:r>
          </a:p>
          <a:p>
            <a:pPr>
              <a:lnSpc>
                <a:spcPct val="90000"/>
              </a:lnSpc>
            </a:pPr>
            <a:r>
              <a:rPr lang="zh-CN" altLang="en-US" sz="2400" b="1" i="1" dirty="0">
                <a:solidFill>
                  <a:srgbClr val="000000"/>
                </a:solidFill>
              </a:rPr>
              <a:t>乘数的大小取决于边际消费倾向，</a:t>
            </a:r>
            <a:r>
              <a:rPr lang="en-US" altLang="zh-CN" sz="2400" b="1" i="1" dirty="0">
                <a:solidFill>
                  <a:srgbClr val="000000"/>
                </a:solidFill>
              </a:rPr>
              <a:t>MPC</a:t>
            </a:r>
            <a:r>
              <a:rPr lang="zh-CN" altLang="en-US" sz="2400" b="1" i="1" dirty="0">
                <a:solidFill>
                  <a:srgbClr val="000000"/>
                </a:solidFill>
              </a:rPr>
              <a:t>越大，乘数越大。</a:t>
            </a:r>
          </a:p>
          <a:p>
            <a:pPr>
              <a:lnSpc>
                <a:spcPct val="90000"/>
              </a:lnSpc>
            </a:pPr>
            <a:endParaRPr lang="zh-CN" altLang="en-US" sz="2400" b="1"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50</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animEffect transition="in" filter="blinds(horizontal)">
                                      <p:cBhvr>
                                        <p:cTn id="7" dur="500"/>
                                        <p:tgtEl>
                                          <p:spTgt spid="582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59">
                                            <p:txEl>
                                              <p:pRg st="1" end="1"/>
                                            </p:txEl>
                                          </p:spTgt>
                                        </p:tgtEl>
                                        <p:attrNameLst>
                                          <p:attrName>style.visibility</p:attrName>
                                        </p:attrNameLst>
                                      </p:cBhvr>
                                      <p:to>
                                        <p:strVal val="visible"/>
                                      </p:to>
                                    </p:set>
                                    <p:animEffect transition="in" filter="blinds(horizontal)">
                                      <p:cBhvr>
                                        <p:cTn id="12" dur="500"/>
                                        <p:tgtEl>
                                          <p:spTgt spid="582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59">
                                            <p:txEl>
                                              <p:pRg st="2" end="2"/>
                                            </p:txEl>
                                          </p:spTgt>
                                        </p:tgtEl>
                                        <p:attrNameLst>
                                          <p:attrName>style.visibility</p:attrName>
                                        </p:attrNameLst>
                                      </p:cBhvr>
                                      <p:to>
                                        <p:strVal val="visible"/>
                                      </p:to>
                                    </p:set>
                                    <p:animEffect transition="in" filter="blinds(horizontal)">
                                      <p:cBhvr>
                                        <p:cTn id="17" dur="500"/>
                                        <p:tgtEl>
                                          <p:spTgt spid="582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2659">
                                            <p:txEl>
                                              <p:pRg st="3" end="3"/>
                                            </p:txEl>
                                          </p:spTgt>
                                        </p:tgtEl>
                                        <p:attrNameLst>
                                          <p:attrName>style.visibility</p:attrName>
                                        </p:attrNameLst>
                                      </p:cBhvr>
                                      <p:to>
                                        <p:strVal val="visible"/>
                                      </p:to>
                                    </p:set>
                                    <p:animEffect transition="in" filter="blinds(horizontal)">
                                      <p:cBhvr>
                                        <p:cTn id="22" dur="500"/>
                                        <p:tgtEl>
                                          <p:spTgt spid="582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2659">
                                            <p:txEl>
                                              <p:pRg st="4" end="4"/>
                                            </p:txEl>
                                          </p:spTgt>
                                        </p:tgtEl>
                                        <p:attrNameLst>
                                          <p:attrName>style.visibility</p:attrName>
                                        </p:attrNameLst>
                                      </p:cBhvr>
                                      <p:to>
                                        <p:strVal val="visible"/>
                                      </p:to>
                                    </p:set>
                                    <p:animEffect transition="in" filter="blinds(horizontal)">
                                      <p:cBhvr>
                                        <p:cTn id="27" dur="500"/>
                                        <p:tgtEl>
                                          <p:spTgt spid="582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2659">
                                            <p:txEl>
                                              <p:pRg st="5" end="5"/>
                                            </p:txEl>
                                          </p:spTgt>
                                        </p:tgtEl>
                                        <p:attrNameLst>
                                          <p:attrName>style.visibility</p:attrName>
                                        </p:attrNameLst>
                                      </p:cBhvr>
                                      <p:to>
                                        <p:strVal val="visible"/>
                                      </p:to>
                                    </p:set>
                                    <p:animEffect transition="in" filter="blinds(horizontal)">
                                      <p:cBhvr>
                                        <p:cTn id="32" dur="500"/>
                                        <p:tgtEl>
                                          <p:spTgt spid="5826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2659">
                                            <p:txEl>
                                              <p:pRg st="6" end="6"/>
                                            </p:txEl>
                                          </p:spTgt>
                                        </p:tgtEl>
                                        <p:attrNameLst>
                                          <p:attrName>style.visibility</p:attrName>
                                        </p:attrNameLst>
                                      </p:cBhvr>
                                      <p:to>
                                        <p:strVal val="visible"/>
                                      </p:to>
                                    </p:set>
                                    <p:animEffect transition="in" filter="blinds(horizontal)">
                                      <p:cBhvr>
                                        <p:cTn id="37" dur="500"/>
                                        <p:tgtEl>
                                          <p:spTgt spid="58265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2659">
                                            <p:txEl>
                                              <p:pRg st="7" end="7"/>
                                            </p:txEl>
                                          </p:spTgt>
                                        </p:tgtEl>
                                        <p:attrNameLst>
                                          <p:attrName>style.visibility</p:attrName>
                                        </p:attrNameLst>
                                      </p:cBhvr>
                                      <p:to>
                                        <p:strVal val="visible"/>
                                      </p:to>
                                    </p:set>
                                    <p:animEffect transition="in" filter="blinds(horizontal)">
                                      <p:cBhvr>
                                        <p:cTn id="42" dur="500"/>
                                        <p:tgtEl>
                                          <p:spTgt spid="58265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2659">
                                            <p:txEl>
                                              <p:pRg st="9" end="9"/>
                                            </p:txEl>
                                          </p:spTgt>
                                        </p:tgtEl>
                                        <p:attrNameLst>
                                          <p:attrName>style.visibility</p:attrName>
                                        </p:attrNameLst>
                                      </p:cBhvr>
                                      <p:to>
                                        <p:strVal val="visible"/>
                                      </p:to>
                                    </p:set>
                                    <p:animEffect transition="in" filter="blinds(horizontal)">
                                      <p:cBhvr>
                                        <p:cTn id="47" dur="500"/>
                                        <p:tgtEl>
                                          <p:spTgt spid="58265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2659">
                                            <p:txEl>
                                              <p:pRg st="10" end="10"/>
                                            </p:txEl>
                                          </p:spTgt>
                                        </p:tgtEl>
                                        <p:attrNameLst>
                                          <p:attrName>style.visibility</p:attrName>
                                        </p:attrNameLst>
                                      </p:cBhvr>
                                      <p:to>
                                        <p:strVal val="visible"/>
                                      </p:to>
                                    </p:set>
                                    <p:animEffect transition="in" filter="blinds(horizontal)">
                                      <p:cBhvr>
                                        <p:cTn id="52" dur="500"/>
                                        <p:tgtEl>
                                          <p:spTgt spid="5826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2" name="图片 583681"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83683" name="标题 583682"/>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乘数效应</a:t>
            </a:r>
          </a:p>
        </p:txBody>
      </p:sp>
      <p:sp>
        <p:nvSpPr>
          <p:cNvPr id="583684" name="矩形 583683"/>
          <p:cNvSpPr/>
          <p:nvPr/>
        </p:nvSpPr>
        <p:spPr>
          <a:xfrm>
            <a:off x="1301750" y="1303338"/>
            <a:ext cx="6927850" cy="4265612"/>
          </a:xfrm>
          <a:prstGeom prst="rect">
            <a:avLst/>
          </a:prstGeom>
          <a:solidFill>
            <a:srgbClr val="F3F6F9"/>
          </a:solidFill>
          <a:ln w="206375" cap="flat" cmpd="sng">
            <a:solidFill>
              <a:srgbClr val="F3F6F9"/>
            </a:solidFill>
            <a:prstDash val="solid"/>
            <a:miter/>
            <a:headEnd type="none" w="med" len="med"/>
            <a:tailEnd type="none" w="med" len="med"/>
          </a:ln>
        </p:spPr>
        <p:txBody>
          <a:bodyPr/>
          <a:lstStyle/>
          <a:p>
            <a:endParaRPr lang="zh-CN" altLang="en-US"/>
          </a:p>
        </p:txBody>
      </p:sp>
      <p:sp>
        <p:nvSpPr>
          <p:cNvPr id="583685" name="矩形 583684"/>
          <p:cNvSpPr/>
          <p:nvPr/>
        </p:nvSpPr>
        <p:spPr>
          <a:xfrm>
            <a:off x="1301750" y="1303338"/>
            <a:ext cx="6927850" cy="4265612"/>
          </a:xfrm>
          <a:prstGeom prst="rect">
            <a:avLst/>
          </a:prstGeom>
          <a:solidFill>
            <a:srgbClr val="F2F4F8"/>
          </a:solidFill>
          <a:ln w="188913" cap="flat" cmpd="sng">
            <a:solidFill>
              <a:srgbClr val="F2F4F8"/>
            </a:solidFill>
            <a:prstDash val="solid"/>
            <a:miter/>
            <a:headEnd type="none" w="med" len="med"/>
            <a:tailEnd type="none" w="med" len="med"/>
          </a:ln>
        </p:spPr>
        <p:txBody>
          <a:bodyPr/>
          <a:lstStyle/>
          <a:p>
            <a:endParaRPr lang="zh-CN" altLang="en-US"/>
          </a:p>
        </p:txBody>
      </p:sp>
      <p:sp>
        <p:nvSpPr>
          <p:cNvPr id="583686" name="矩形 583685"/>
          <p:cNvSpPr/>
          <p:nvPr/>
        </p:nvSpPr>
        <p:spPr>
          <a:xfrm>
            <a:off x="1301750" y="1303338"/>
            <a:ext cx="6927850" cy="4265612"/>
          </a:xfrm>
          <a:prstGeom prst="rect">
            <a:avLst/>
          </a:prstGeom>
          <a:solidFill>
            <a:srgbClr val="F1F4F7"/>
          </a:solidFill>
          <a:ln w="169863" cap="flat" cmpd="sng">
            <a:solidFill>
              <a:srgbClr val="F1F4F7"/>
            </a:solidFill>
            <a:prstDash val="solid"/>
            <a:miter/>
            <a:headEnd type="none" w="med" len="med"/>
            <a:tailEnd type="none" w="med" len="med"/>
          </a:ln>
        </p:spPr>
        <p:txBody>
          <a:bodyPr/>
          <a:lstStyle/>
          <a:p>
            <a:endParaRPr lang="zh-CN" altLang="en-US"/>
          </a:p>
        </p:txBody>
      </p:sp>
      <p:sp>
        <p:nvSpPr>
          <p:cNvPr id="583687" name="矩形 583686"/>
          <p:cNvSpPr/>
          <p:nvPr/>
        </p:nvSpPr>
        <p:spPr>
          <a:xfrm>
            <a:off x="1301750" y="1303338"/>
            <a:ext cx="6927850" cy="4265612"/>
          </a:xfrm>
          <a:prstGeom prst="rect">
            <a:avLst/>
          </a:prstGeom>
          <a:solidFill>
            <a:srgbClr val="F0F2F5"/>
          </a:solidFill>
          <a:ln w="150813" cap="flat" cmpd="sng">
            <a:solidFill>
              <a:srgbClr val="F0F2F5"/>
            </a:solidFill>
            <a:prstDash val="solid"/>
            <a:miter/>
            <a:headEnd type="none" w="med" len="med"/>
            <a:tailEnd type="none" w="med" len="med"/>
          </a:ln>
        </p:spPr>
        <p:txBody>
          <a:bodyPr/>
          <a:lstStyle/>
          <a:p>
            <a:endParaRPr lang="zh-CN" altLang="en-US"/>
          </a:p>
        </p:txBody>
      </p:sp>
      <p:sp>
        <p:nvSpPr>
          <p:cNvPr id="583688" name="矩形 583687"/>
          <p:cNvSpPr/>
          <p:nvPr/>
        </p:nvSpPr>
        <p:spPr>
          <a:xfrm>
            <a:off x="1301750" y="1303338"/>
            <a:ext cx="6927850" cy="4265612"/>
          </a:xfrm>
          <a:prstGeom prst="rect">
            <a:avLst/>
          </a:prstGeom>
          <a:solidFill>
            <a:srgbClr val="EEF1F4"/>
          </a:solidFill>
          <a:ln w="131763" cap="flat" cmpd="sng">
            <a:solidFill>
              <a:srgbClr val="EEF1F4"/>
            </a:solidFill>
            <a:prstDash val="solid"/>
            <a:miter/>
            <a:headEnd type="none" w="med" len="med"/>
            <a:tailEnd type="none" w="med" len="med"/>
          </a:ln>
        </p:spPr>
        <p:txBody>
          <a:bodyPr/>
          <a:lstStyle/>
          <a:p>
            <a:endParaRPr lang="zh-CN" altLang="en-US"/>
          </a:p>
        </p:txBody>
      </p:sp>
      <p:sp>
        <p:nvSpPr>
          <p:cNvPr id="583689" name="矩形 583688"/>
          <p:cNvSpPr/>
          <p:nvPr/>
        </p:nvSpPr>
        <p:spPr>
          <a:xfrm>
            <a:off x="1301750" y="1303338"/>
            <a:ext cx="6927850" cy="4265612"/>
          </a:xfrm>
          <a:prstGeom prst="rect">
            <a:avLst/>
          </a:prstGeom>
          <a:solidFill>
            <a:srgbClr val="EDEFF3"/>
          </a:solidFill>
          <a:ln w="112713" cap="flat" cmpd="sng">
            <a:solidFill>
              <a:srgbClr val="EDEFF3"/>
            </a:solidFill>
            <a:prstDash val="solid"/>
            <a:miter/>
            <a:headEnd type="none" w="med" len="med"/>
            <a:tailEnd type="none" w="med" len="med"/>
          </a:ln>
        </p:spPr>
        <p:txBody>
          <a:bodyPr/>
          <a:lstStyle/>
          <a:p>
            <a:endParaRPr lang="zh-CN" altLang="en-US"/>
          </a:p>
        </p:txBody>
      </p:sp>
      <p:sp>
        <p:nvSpPr>
          <p:cNvPr id="583690" name="矩形 583689"/>
          <p:cNvSpPr/>
          <p:nvPr/>
        </p:nvSpPr>
        <p:spPr>
          <a:xfrm>
            <a:off x="1301750" y="1303338"/>
            <a:ext cx="6927850" cy="4265612"/>
          </a:xfrm>
          <a:prstGeom prst="rect">
            <a:avLst/>
          </a:prstGeom>
          <a:solidFill>
            <a:srgbClr val="EBEEF2"/>
          </a:solidFill>
          <a:ln w="93663" cap="flat" cmpd="sng">
            <a:solidFill>
              <a:srgbClr val="EBEEF2"/>
            </a:solidFill>
            <a:prstDash val="solid"/>
            <a:miter/>
            <a:headEnd type="none" w="med" len="med"/>
            <a:tailEnd type="none" w="med" len="med"/>
          </a:ln>
        </p:spPr>
        <p:txBody>
          <a:bodyPr/>
          <a:lstStyle/>
          <a:p>
            <a:endParaRPr lang="zh-CN" altLang="en-US"/>
          </a:p>
        </p:txBody>
      </p:sp>
      <p:sp>
        <p:nvSpPr>
          <p:cNvPr id="583691" name="矩形 583690"/>
          <p:cNvSpPr/>
          <p:nvPr/>
        </p:nvSpPr>
        <p:spPr>
          <a:xfrm>
            <a:off x="1301750" y="1303338"/>
            <a:ext cx="6927850" cy="4265612"/>
          </a:xfrm>
          <a:prstGeom prst="rect">
            <a:avLst/>
          </a:prstGeom>
          <a:solidFill>
            <a:srgbClr val="EAECF1"/>
          </a:solidFill>
          <a:ln w="74613" cap="flat" cmpd="sng">
            <a:solidFill>
              <a:srgbClr val="EAECF1"/>
            </a:solidFill>
            <a:prstDash val="solid"/>
            <a:miter/>
            <a:headEnd type="none" w="med" len="med"/>
            <a:tailEnd type="none" w="med" len="med"/>
          </a:ln>
        </p:spPr>
        <p:txBody>
          <a:bodyPr/>
          <a:lstStyle/>
          <a:p>
            <a:endParaRPr lang="zh-CN" altLang="en-US"/>
          </a:p>
        </p:txBody>
      </p:sp>
      <p:sp>
        <p:nvSpPr>
          <p:cNvPr id="583692" name="矩形 583691"/>
          <p:cNvSpPr/>
          <p:nvPr/>
        </p:nvSpPr>
        <p:spPr>
          <a:xfrm>
            <a:off x="1301750" y="1303338"/>
            <a:ext cx="6927850" cy="4265612"/>
          </a:xfrm>
          <a:prstGeom prst="rect">
            <a:avLst/>
          </a:prstGeom>
          <a:solidFill>
            <a:srgbClr val="E9EBF0"/>
          </a:solidFill>
          <a:ln w="57150" cap="flat" cmpd="sng">
            <a:solidFill>
              <a:srgbClr val="E9EBF0"/>
            </a:solidFill>
            <a:prstDash val="solid"/>
            <a:miter/>
            <a:headEnd type="none" w="med" len="med"/>
            <a:tailEnd type="none" w="med" len="med"/>
          </a:ln>
        </p:spPr>
        <p:txBody>
          <a:bodyPr/>
          <a:lstStyle/>
          <a:p>
            <a:endParaRPr lang="zh-CN" altLang="en-US"/>
          </a:p>
        </p:txBody>
      </p:sp>
      <p:sp>
        <p:nvSpPr>
          <p:cNvPr id="583693" name="矩形 583692"/>
          <p:cNvSpPr/>
          <p:nvPr/>
        </p:nvSpPr>
        <p:spPr>
          <a:xfrm>
            <a:off x="1301750" y="1303338"/>
            <a:ext cx="6927850" cy="4265612"/>
          </a:xfrm>
          <a:prstGeom prst="rect">
            <a:avLst/>
          </a:prstGeom>
          <a:solidFill>
            <a:srgbClr val="E7EAEF"/>
          </a:solidFill>
          <a:ln w="38100" cap="flat" cmpd="sng">
            <a:solidFill>
              <a:srgbClr val="E7EAEF"/>
            </a:solidFill>
            <a:prstDash val="solid"/>
            <a:miter/>
            <a:headEnd type="none" w="med" len="med"/>
            <a:tailEnd type="none" w="med" len="med"/>
          </a:ln>
        </p:spPr>
        <p:txBody>
          <a:bodyPr/>
          <a:lstStyle/>
          <a:p>
            <a:endParaRPr lang="zh-CN" altLang="en-US"/>
          </a:p>
        </p:txBody>
      </p:sp>
      <p:sp>
        <p:nvSpPr>
          <p:cNvPr id="583694" name="矩形 583693"/>
          <p:cNvSpPr/>
          <p:nvPr/>
        </p:nvSpPr>
        <p:spPr>
          <a:xfrm>
            <a:off x="1301750" y="1303338"/>
            <a:ext cx="6927850" cy="4265612"/>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583695" name="矩形 583694"/>
          <p:cNvSpPr/>
          <p:nvPr/>
        </p:nvSpPr>
        <p:spPr>
          <a:xfrm>
            <a:off x="1150938" y="1135063"/>
            <a:ext cx="6985000" cy="4357687"/>
          </a:xfrm>
          <a:prstGeom prst="rect">
            <a:avLst/>
          </a:prstGeom>
          <a:solidFill>
            <a:srgbClr val="FFFFFF"/>
          </a:solidFill>
          <a:ln w="9525">
            <a:noFill/>
          </a:ln>
        </p:spPr>
        <p:txBody>
          <a:bodyPr/>
          <a:lstStyle/>
          <a:p>
            <a:endParaRPr lang="zh-CN" altLang="en-US"/>
          </a:p>
        </p:txBody>
      </p:sp>
      <p:sp>
        <p:nvSpPr>
          <p:cNvPr id="583696" name="任意多边形 583695"/>
          <p:cNvSpPr/>
          <p:nvPr/>
        </p:nvSpPr>
        <p:spPr>
          <a:xfrm>
            <a:off x="1150938" y="1135063"/>
            <a:ext cx="6985000" cy="4357687"/>
          </a:xfrm>
          <a:custGeom>
            <a:avLst/>
            <a:gdLst/>
            <a:ahLst/>
            <a:cxnLst/>
            <a:rect l="0" t="0" r="0" b="0"/>
            <a:pathLst>
              <a:path w="4400" h="2745">
                <a:moveTo>
                  <a:pt x="0" y="0"/>
                </a:moveTo>
                <a:lnTo>
                  <a:pt x="0" y="2745"/>
                </a:lnTo>
                <a:lnTo>
                  <a:pt x="4400" y="2745"/>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583697" name="直接连接符 583696"/>
          <p:cNvSpPr/>
          <p:nvPr/>
        </p:nvSpPr>
        <p:spPr>
          <a:xfrm>
            <a:off x="3033713" y="3746500"/>
            <a:ext cx="1092200" cy="1588"/>
          </a:xfrm>
          <a:prstGeom prst="line">
            <a:avLst/>
          </a:prstGeom>
          <a:ln w="17526" cap="flat" cmpd="sng">
            <a:solidFill>
              <a:srgbClr val="000000"/>
            </a:solidFill>
            <a:prstDash val="solid"/>
            <a:headEnd type="none" w="med" len="med"/>
            <a:tailEnd type="stealth" w="med" len="med"/>
          </a:ln>
        </p:spPr>
      </p:sp>
      <p:sp>
        <p:nvSpPr>
          <p:cNvPr id="583698" name="直接连接符 583697"/>
          <p:cNvSpPr/>
          <p:nvPr/>
        </p:nvSpPr>
        <p:spPr>
          <a:xfrm>
            <a:off x="4483100" y="3746500"/>
            <a:ext cx="1073150" cy="1588"/>
          </a:xfrm>
          <a:prstGeom prst="line">
            <a:avLst/>
          </a:prstGeom>
          <a:ln w="17526" cap="flat" cmpd="sng">
            <a:solidFill>
              <a:srgbClr val="000000"/>
            </a:solidFill>
            <a:prstDash val="solid"/>
            <a:headEnd type="none" w="med" len="med"/>
            <a:tailEnd type="stealth" w="med" len="med"/>
          </a:ln>
        </p:spPr>
      </p:sp>
      <p:sp>
        <p:nvSpPr>
          <p:cNvPr id="583699" name="矩形 583698"/>
          <p:cNvSpPr/>
          <p:nvPr/>
        </p:nvSpPr>
        <p:spPr>
          <a:xfrm>
            <a:off x="7488238" y="5818188"/>
            <a:ext cx="403225" cy="244475"/>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产量</a:t>
            </a:r>
          </a:p>
        </p:txBody>
      </p:sp>
      <p:sp>
        <p:nvSpPr>
          <p:cNvPr id="583700" name="矩形 583699"/>
          <p:cNvSpPr/>
          <p:nvPr/>
        </p:nvSpPr>
        <p:spPr>
          <a:xfrm>
            <a:off x="581025" y="1112838"/>
            <a:ext cx="403225" cy="488950"/>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水平</a:t>
            </a:r>
          </a:p>
        </p:txBody>
      </p:sp>
      <p:sp>
        <p:nvSpPr>
          <p:cNvPr id="583701" name="矩形 583700"/>
          <p:cNvSpPr/>
          <p:nvPr/>
        </p:nvSpPr>
        <p:spPr>
          <a:xfrm>
            <a:off x="955675" y="5573713"/>
            <a:ext cx="200025" cy="268287"/>
          </a:xfrm>
          <a:prstGeom prst="rect">
            <a:avLst/>
          </a:prstGeom>
          <a:noFill/>
          <a:ln w="9525">
            <a:noFill/>
          </a:ln>
        </p:spPr>
        <p:txBody>
          <a:bodyPr wrap="none" lIns="0" tIns="0" rIns="0" bIns="0">
            <a:spAutoFit/>
          </a:bodyPr>
          <a:lstStyle/>
          <a:p>
            <a:pPr lvl="0" eaLnBrk="0" hangingPunct="0">
              <a:buClr>
                <a:srgbClr val="000000"/>
              </a:buClr>
            </a:pPr>
            <a:r>
              <a:rPr lang="en-US" altLang="zh-CN" sz="1600">
                <a:solidFill>
                  <a:srgbClr val="000000"/>
                </a:solidFill>
                <a:latin typeface="Arial" panose="020B0604020202020204" pitchFamily="34" charset="0"/>
                <a:ea typeface="宋体" panose="02010600030101010101" pitchFamily="2" charset="-122"/>
              </a:rPr>
              <a:t>0</a:t>
            </a:r>
          </a:p>
        </p:txBody>
      </p:sp>
      <p:grpSp>
        <p:nvGrpSpPr>
          <p:cNvPr id="583702" name="组合 583701"/>
          <p:cNvGrpSpPr/>
          <p:nvPr/>
        </p:nvGrpSpPr>
        <p:grpSpPr>
          <a:xfrm>
            <a:off x="1301750" y="2468563"/>
            <a:ext cx="5868988" cy="2955925"/>
            <a:chOff x="820" y="1555"/>
            <a:chExt cx="3697" cy="1862"/>
          </a:xfrm>
        </p:grpSpPr>
        <p:sp>
          <p:nvSpPr>
            <p:cNvPr id="583703" name="直接连接符 583702"/>
            <p:cNvSpPr/>
            <p:nvPr/>
          </p:nvSpPr>
          <p:spPr>
            <a:xfrm>
              <a:off x="820" y="1555"/>
              <a:ext cx="2230" cy="1775"/>
            </a:xfrm>
            <a:prstGeom prst="line">
              <a:avLst/>
            </a:prstGeom>
            <a:ln w="57150" cap="flat" cmpd="sng">
              <a:solidFill>
                <a:srgbClr val="003F95"/>
              </a:solidFill>
              <a:prstDash val="solid"/>
              <a:headEnd type="none" w="med" len="med"/>
              <a:tailEnd type="none" w="med" len="med"/>
            </a:ln>
          </p:spPr>
        </p:sp>
        <p:sp>
          <p:nvSpPr>
            <p:cNvPr id="583704" name="矩形 583703"/>
            <p:cNvSpPr/>
            <p:nvPr/>
          </p:nvSpPr>
          <p:spPr>
            <a:xfrm>
              <a:off x="3113" y="3263"/>
              <a:ext cx="960" cy="154"/>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                </a:t>
              </a:r>
              <a:r>
                <a:rPr lang="zh-CN" altLang="en-US" sz="1600" dirty="0">
                  <a:solidFill>
                    <a:srgbClr val="000000"/>
                  </a:solidFill>
                  <a:latin typeface="Arial" panose="020B0604020202020204" pitchFamily="34" charset="0"/>
                  <a:ea typeface="宋体" panose="02010600030101010101" pitchFamily="2" charset="-122"/>
                </a:rPr>
                <a:t>总需求</a:t>
              </a:r>
            </a:p>
          </p:txBody>
        </p:sp>
        <p:sp>
          <p:nvSpPr>
            <p:cNvPr id="583705" name="矩形 583704"/>
            <p:cNvSpPr/>
            <p:nvPr/>
          </p:nvSpPr>
          <p:spPr>
            <a:xfrm>
              <a:off x="4291" y="3263"/>
              <a:ext cx="226" cy="154"/>
            </a:xfrm>
            <a:prstGeom prst="rect">
              <a:avLst/>
            </a:prstGeom>
            <a:noFill/>
            <a:ln w="9525">
              <a:noFill/>
            </a:ln>
          </p:spPr>
          <p:txBody>
            <a:bodyPr wrap="none" lIns="0" tIns="0" rIns="0" bIns="0">
              <a:spAutoFit/>
            </a:bodyPr>
            <a:lstStyle/>
            <a:p>
              <a:pPr lvl="0" eaLnBrk="0" hangingPunct="0">
                <a:buClr>
                  <a:srgbClr val="000000"/>
                </a:buClr>
              </a:pPr>
              <a:r>
                <a:rPr lang="en-US" altLang="zh-CN" sz="1600" i="1">
                  <a:solidFill>
                    <a:srgbClr val="000000"/>
                  </a:solidFill>
                  <a:latin typeface="Arial" panose="020B0604020202020204" pitchFamily="34" charset="0"/>
                  <a:ea typeface="宋体" panose="02010600030101010101" pitchFamily="2" charset="-122"/>
                </a:rPr>
                <a:t>AD</a:t>
              </a:r>
              <a:r>
                <a:rPr lang="en-US" altLang="zh-CN" sz="1600" baseline="-25000">
                  <a:solidFill>
                    <a:srgbClr val="000000"/>
                  </a:solidFill>
                  <a:latin typeface="Arial" panose="020B0604020202020204" pitchFamily="34" charset="0"/>
                  <a:ea typeface="宋体" panose="02010600030101010101" pitchFamily="2" charset="-122"/>
                </a:rPr>
                <a:t>1</a:t>
              </a:r>
            </a:p>
          </p:txBody>
        </p:sp>
      </p:grpSp>
      <p:grpSp>
        <p:nvGrpSpPr>
          <p:cNvPr id="583706" name="组合 583705"/>
          <p:cNvGrpSpPr/>
          <p:nvPr/>
        </p:nvGrpSpPr>
        <p:grpSpPr>
          <a:xfrm>
            <a:off x="2846388" y="3340100"/>
            <a:ext cx="1336675" cy="349250"/>
            <a:chOff x="1793" y="2104"/>
            <a:chExt cx="842" cy="220"/>
          </a:xfrm>
        </p:grpSpPr>
        <p:sp>
          <p:nvSpPr>
            <p:cNvPr id="583707" name="任意多边形 583706"/>
            <p:cNvSpPr/>
            <p:nvPr/>
          </p:nvSpPr>
          <p:spPr>
            <a:xfrm>
              <a:off x="1911" y="2229"/>
              <a:ext cx="724" cy="95"/>
            </a:xfrm>
            <a:custGeom>
              <a:avLst/>
              <a:gdLst/>
              <a:ahLst/>
              <a:cxnLst/>
              <a:rect l="0" t="0" r="0" b="0"/>
              <a:pathLst>
                <a:path w="61" h="8">
                  <a:moveTo>
                    <a:pt x="61" y="8"/>
                  </a:moveTo>
                  <a:cubicBezTo>
                    <a:pt x="59" y="6"/>
                    <a:pt x="56" y="4"/>
                    <a:pt x="53" y="4"/>
                  </a:cubicBezTo>
                  <a:cubicBezTo>
                    <a:pt x="34" y="4"/>
                    <a:pt x="34" y="4"/>
                    <a:pt x="34" y="4"/>
                  </a:cubicBezTo>
                  <a:cubicBezTo>
                    <a:pt x="32" y="4"/>
                    <a:pt x="30" y="3"/>
                    <a:pt x="30" y="0"/>
                  </a:cubicBezTo>
                  <a:cubicBezTo>
                    <a:pt x="30" y="3"/>
                    <a:pt x="29" y="4"/>
                    <a:pt x="26" y="4"/>
                  </a:cubicBezTo>
                  <a:cubicBezTo>
                    <a:pt x="6" y="4"/>
                    <a:pt x="6" y="4"/>
                    <a:pt x="6" y="4"/>
                  </a:cubicBezTo>
                  <a:cubicBezTo>
                    <a:pt x="4" y="4"/>
                    <a:pt x="0" y="6"/>
                    <a:pt x="0" y="8"/>
                  </a:cubicBez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583708" name="矩形 583707"/>
            <p:cNvSpPr/>
            <p:nvPr/>
          </p:nvSpPr>
          <p:spPr>
            <a:xfrm>
              <a:off x="1793" y="2104"/>
              <a:ext cx="597" cy="154"/>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200</a:t>
              </a:r>
              <a:r>
                <a:rPr lang="zh-CN" altLang="en-US" sz="1600" dirty="0">
                  <a:solidFill>
                    <a:srgbClr val="000000"/>
                  </a:solidFill>
                  <a:latin typeface="Arial" panose="020B0604020202020204" pitchFamily="34" charset="0"/>
                  <a:ea typeface="宋体" panose="02010600030101010101" pitchFamily="2" charset="-122"/>
                </a:rPr>
                <a:t>亿美元</a:t>
              </a:r>
            </a:p>
          </p:txBody>
        </p:sp>
      </p:grpSp>
      <p:grpSp>
        <p:nvGrpSpPr>
          <p:cNvPr id="583709" name="组合 583708"/>
          <p:cNvGrpSpPr/>
          <p:nvPr/>
        </p:nvGrpSpPr>
        <p:grpSpPr>
          <a:xfrm>
            <a:off x="2300288" y="2111375"/>
            <a:ext cx="3981450" cy="2955925"/>
            <a:chOff x="1449" y="1330"/>
            <a:chExt cx="2508" cy="1862"/>
          </a:xfrm>
        </p:grpSpPr>
        <p:sp>
          <p:nvSpPr>
            <p:cNvPr id="583710" name="直接连接符 583709"/>
            <p:cNvSpPr/>
            <p:nvPr/>
          </p:nvSpPr>
          <p:spPr>
            <a:xfrm>
              <a:off x="1449" y="1330"/>
              <a:ext cx="2206" cy="1763"/>
            </a:xfrm>
            <a:prstGeom prst="line">
              <a:avLst/>
            </a:prstGeom>
            <a:ln w="57150" cap="flat" cmpd="sng">
              <a:solidFill>
                <a:srgbClr val="60220F"/>
              </a:solidFill>
              <a:prstDash val="solid"/>
              <a:headEnd type="none" w="med" len="med"/>
              <a:tailEnd type="none" w="med" len="med"/>
            </a:ln>
          </p:spPr>
        </p:sp>
        <p:sp>
          <p:nvSpPr>
            <p:cNvPr id="583711" name="矩形 583710"/>
            <p:cNvSpPr/>
            <p:nvPr/>
          </p:nvSpPr>
          <p:spPr>
            <a:xfrm>
              <a:off x="3731" y="3038"/>
              <a:ext cx="226" cy="154"/>
            </a:xfrm>
            <a:prstGeom prst="rect">
              <a:avLst/>
            </a:prstGeom>
            <a:noFill/>
            <a:ln w="9525">
              <a:noFill/>
            </a:ln>
          </p:spPr>
          <p:txBody>
            <a:bodyPr wrap="none" lIns="0" tIns="0" rIns="0" bIns="0">
              <a:spAutoFit/>
            </a:bodyPr>
            <a:lstStyle/>
            <a:p>
              <a:pPr lvl="0" eaLnBrk="0" hangingPunct="0">
                <a:buClr>
                  <a:srgbClr val="000000"/>
                </a:buClr>
              </a:pPr>
              <a:r>
                <a:rPr lang="en-US" altLang="zh-CN" sz="1600" i="1">
                  <a:solidFill>
                    <a:srgbClr val="000000"/>
                  </a:solidFill>
                  <a:latin typeface="Arial" panose="020B0604020202020204" pitchFamily="34" charset="0"/>
                  <a:ea typeface="宋体" panose="02010600030101010101" pitchFamily="2" charset="-122"/>
                </a:rPr>
                <a:t>AD</a:t>
              </a:r>
              <a:r>
                <a:rPr lang="en-US" altLang="zh-CN" sz="1600" baseline="-25000">
                  <a:solidFill>
                    <a:srgbClr val="000000"/>
                  </a:solidFill>
                  <a:latin typeface="Arial" panose="020B0604020202020204" pitchFamily="34" charset="0"/>
                  <a:ea typeface="宋体" panose="02010600030101010101" pitchFamily="2" charset="-122"/>
                </a:rPr>
                <a:t>2</a:t>
              </a:r>
            </a:p>
          </p:txBody>
        </p:sp>
      </p:grpSp>
      <p:grpSp>
        <p:nvGrpSpPr>
          <p:cNvPr id="583712" name="组合 583711"/>
          <p:cNvGrpSpPr/>
          <p:nvPr/>
        </p:nvGrpSpPr>
        <p:grpSpPr>
          <a:xfrm>
            <a:off x="3297238" y="1773238"/>
            <a:ext cx="4016375" cy="2968625"/>
            <a:chOff x="2077" y="1117"/>
            <a:chExt cx="2530" cy="1870"/>
          </a:xfrm>
        </p:grpSpPr>
        <p:sp>
          <p:nvSpPr>
            <p:cNvPr id="583713" name="直接连接符 583712"/>
            <p:cNvSpPr/>
            <p:nvPr/>
          </p:nvSpPr>
          <p:spPr>
            <a:xfrm>
              <a:off x="2077" y="1117"/>
              <a:ext cx="2230" cy="1775"/>
            </a:xfrm>
            <a:prstGeom prst="line">
              <a:avLst/>
            </a:prstGeom>
            <a:ln w="57150" cap="flat" cmpd="sng">
              <a:solidFill>
                <a:srgbClr val="AD0D1B"/>
              </a:solidFill>
              <a:prstDash val="solid"/>
              <a:headEnd type="none" w="med" len="med"/>
              <a:tailEnd type="none" w="med" len="med"/>
            </a:ln>
          </p:spPr>
        </p:sp>
        <p:sp>
          <p:nvSpPr>
            <p:cNvPr id="583714" name="矩形 583713"/>
            <p:cNvSpPr/>
            <p:nvPr/>
          </p:nvSpPr>
          <p:spPr>
            <a:xfrm>
              <a:off x="4381" y="2833"/>
              <a:ext cx="226" cy="154"/>
            </a:xfrm>
            <a:prstGeom prst="rect">
              <a:avLst/>
            </a:prstGeom>
            <a:noFill/>
            <a:ln w="9525">
              <a:noFill/>
            </a:ln>
          </p:spPr>
          <p:txBody>
            <a:bodyPr wrap="none" lIns="0" tIns="0" rIns="0" bIns="0">
              <a:spAutoFit/>
            </a:bodyPr>
            <a:lstStyle/>
            <a:p>
              <a:pPr lvl="0" eaLnBrk="0" hangingPunct="0">
                <a:buClr>
                  <a:srgbClr val="000000"/>
                </a:buClr>
              </a:pPr>
              <a:r>
                <a:rPr lang="en-US" altLang="zh-CN" sz="1600" i="1">
                  <a:solidFill>
                    <a:srgbClr val="000000"/>
                  </a:solidFill>
                  <a:latin typeface="Arial" panose="020B0604020202020204" pitchFamily="34" charset="0"/>
                  <a:ea typeface="宋体" panose="02010600030101010101" pitchFamily="2" charset="-122"/>
                </a:rPr>
                <a:t>AD</a:t>
              </a:r>
              <a:r>
                <a:rPr lang="en-US" altLang="zh-CN" sz="1600" baseline="-25000">
                  <a:solidFill>
                    <a:srgbClr val="000000"/>
                  </a:solidFill>
                  <a:latin typeface="Arial" panose="020B0604020202020204" pitchFamily="34" charset="0"/>
                  <a:ea typeface="宋体" panose="02010600030101010101" pitchFamily="2" charset="-122"/>
                </a:rPr>
                <a:t>3</a:t>
              </a:r>
            </a:p>
          </p:txBody>
        </p:sp>
      </p:grpSp>
      <p:grpSp>
        <p:nvGrpSpPr>
          <p:cNvPr id="583715" name="组合 583714"/>
          <p:cNvGrpSpPr/>
          <p:nvPr/>
        </p:nvGrpSpPr>
        <p:grpSpPr>
          <a:xfrm>
            <a:off x="1565275" y="3802063"/>
            <a:ext cx="3935413" cy="2862262"/>
            <a:chOff x="986" y="2395"/>
            <a:chExt cx="2479" cy="1803"/>
          </a:xfrm>
        </p:grpSpPr>
        <p:sp>
          <p:nvSpPr>
            <p:cNvPr id="583716" name="直接连接符 583715"/>
            <p:cNvSpPr/>
            <p:nvPr/>
          </p:nvSpPr>
          <p:spPr>
            <a:xfrm flipH="1">
              <a:off x="2006" y="2395"/>
              <a:ext cx="249" cy="1243"/>
            </a:xfrm>
            <a:prstGeom prst="line">
              <a:avLst/>
            </a:prstGeom>
            <a:ln w="19050" cap="flat" cmpd="sng">
              <a:solidFill>
                <a:srgbClr val="000000"/>
              </a:solidFill>
              <a:prstDash val="solid"/>
              <a:headEnd type="none" w="med" len="med"/>
              <a:tailEnd type="none" w="med" len="med"/>
            </a:ln>
          </p:spPr>
        </p:sp>
        <p:sp>
          <p:nvSpPr>
            <p:cNvPr id="583717" name="矩形 583716"/>
            <p:cNvSpPr/>
            <p:nvPr/>
          </p:nvSpPr>
          <p:spPr>
            <a:xfrm>
              <a:off x="986" y="3626"/>
              <a:ext cx="2479" cy="497"/>
            </a:xfrm>
            <a:prstGeom prst="rect">
              <a:avLst/>
            </a:prstGeom>
            <a:solidFill>
              <a:srgbClr val="E1E5E9"/>
            </a:solidFill>
            <a:ln w="9525">
              <a:noFill/>
            </a:ln>
          </p:spPr>
          <p:txBody>
            <a:bodyPr/>
            <a:lstStyle/>
            <a:p>
              <a:endParaRPr lang="zh-CN" altLang="en-US"/>
            </a:p>
          </p:txBody>
        </p:sp>
        <p:sp>
          <p:nvSpPr>
            <p:cNvPr id="583718" name="矩形 583717"/>
            <p:cNvSpPr/>
            <p:nvPr/>
          </p:nvSpPr>
          <p:spPr>
            <a:xfrm>
              <a:off x="1044" y="3653"/>
              <a:ext cx="2274" cy="308"/>
            </a:xfrm>
            <a:prstGeom prst="rect">
              <a:avLst/>
            </a:prstGeom>
            <a:noFill/>
            <a:ln w="9525">
              <a:noFill/>
            </a:ln>
          </p:spPr>
          <p:txBody>
            <a:bodyPr wrap="none" lIns="0" tIns="0" rIns="0" bIns="0">
              <a:spAutoFit/>
            </a:bodyPr>
            <a:lstStyle/>
            <a:p>
              <a:pPr marL="457200" lvl="0" indent="-45720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1.</a:t>
              </a:r>
              <a:r>
                <a:rPr lang="zh-CN" altLang="en-US" sz="1600" dirty="0">
                  <a:solidFill>
                    <a:srgbClr val="000000"/>
                  </a:solidFill>
                  <a:latin typeface="Arial" panose="020B0604020202020204" pitchFamily="34" charset="0"/>
                  <a:ea typeface="宋体" panose="02010600030101010101" pitchFamily="2" charset="-122"/>
                </a:rPr>
                <a:t>政府购买增加</a:t>
              </a:r>
              <a:r>
                <a:rPr lang="en-US" altLang="zh-CN" sz="1600" dirty="0">
                  <a:solidFill>
                    <a:srgbClr val="000000"/>
                  </a:solidFill>
                  <a:latin typeface="Arial" panose="020B0604020202020204" pitchFamily="34" charset="0"/>
                  <a:ea typeface="宋体" panose="02010600030101010101" pitchFamily="2" charset="-122"/>
                </a:rPr>
                <a:t>200</a:t>
              </a:r>
              <a:r>
                <a:rPr lang="zh-CN" altLang="en-US" sz="1600" dirty="0">
                  <a:solidFill>
                    <a:srgbClr val="000000"/>
                  </a:solidFill>
                  <a:latin typeface="Arial" panose="020B0604020202020204" pitchFamily="34" charset="0"/>
                  <a:ea typeface="宋体" panose="02010600030101010101" pitchFamily="2" charset="-122"/>
                </a:rPr>
                <a:t>亿美元最初使总需求 </a:t>
              </a:r>
            </a:p>
            <a:p>
              <a:pPr marL="457200" lvl="0" indent="-45720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增加</a:t>
              </a:r>
              <a:r>
                <a:rPr lang="en-US" altLang="zh-CN" sz="1600" dirty="0">
                  <a:solidFill>
                    <a:srgbClr val="000000"/>
                  </a:solidFill>
                  <a:latin typeface="Arial" panose="020B0604020202020204" pitchFamily="34" charset="0"/>
                  <a:ea typeface="宋体" panose="02010600030101010101" pitchFamily="2" charset="-122"/>
                </a:rPr>
                <a:t>200</a:t>
              </a:r>
              <a:r>
                <a:rPr lang="zh-CN" altLang="en-US" sz="1600" dirty="0">
                  <a:solidFill>
                    <a:srgbClr val="000000"/>
                  </a:solidFill>
                  <a:latin typeface="Arial" panose="020B0604020202020204" pitchFamily="34" charset="0"/>
                  <a:ea typeface="宋体" panose="02010600030101010101" pitchFamily="2" charset="-122"/>
                </a:rPr>
                <a:t>亿美元</a:t>
              </a:r>
              <a:r>
                <a:rPr lang="en-US" altLang="zh-CN" sz="1600">
                  <a:solidFill>
                    <a:srgbClr val="000000"/>
                  </a:solidFill>
                  <a:latin typeface="Arial" panose="020B0604020202020204" pitchFamily="34" charset="0"/>
                  <a:ea typeface="宋体" panose="02010600030101010101" pitchFamily="2" charset="-122"/>
                </a:rPr>
                <a:t>……</a:t>
              </a:r>
            </a:p>
          </p:txBody>
        </p:sp>
        <p:sp>
          <p:nvSpPr>
            <p:cNvPr id="583719" name="矩形 583718"/>
            <p:cNvSpPr/>
            <p:nvPr/>
          </p:nvSpPr>
          <p:spPr>
            <a:xfrm>
              <a:off x="1044" y="381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3720" name="矩形 583719"/>
            <p:cNvSpPr/>
            <p:nvPr/>
          </p:nvSpPr>
          <p:spPr>
            <a:xfrm>
              <a:off x="1044" y="396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83721" name="组合 583720"/>
          <p:cNvGrpSpPr/>
          <p:nvPr/>
        </p:nvGrpSpPr>
        <p:grpSpPr>
          <a:xfrm>
            <a:off x="4954588" y="2054225"/>
            <a:ext cx="2879725" cy="1616075"/>
            <a:chOff x="3121" y="1294"/>
            <a:chExt cx="1814" cy="1018"/>
          </a:xfrm>
        </p:grpSpPr>
        <p:sp>
          <p:nvSpPr>
            <p:cNvPr id="583722" name="直接连接符 583721"/>
            <p:cNvSpPr/>
            <p:nvPr/>
          </p:nvSpPr>
          <p:spPr>
            <a:xfrm flipH="1">
              <a:off x="3121" y="1579"/>
              <a:ext cx="462" cy="733"/>
            </a:xfrm>
            <a:prstGeom prst="line">
              <a:avLst/>
            </a:prstGeom>
            <a:ln w="19050" cap="flat" cmpd="sng">
              <a:solidFill>
                <a:srgbClr val="000000"/>
              </a:solidFill>
              <a:prstDash val="solid"/>
              <a:headEnd type="none" w="med" len="med"/>
              <a:tailEnd type="none" w="med" len="med"/>
            </a:ln>
          </p:spPr>
        </p:sp>
        <p:sp>
          <p:nvSpPr>
            <p:cNvPr id="583723" name="矩形 583722"/>
            <p:cNvSpPr/>
            <p:nvPr/>
          </p:nvSpPr>
          <p:spPr>
            <a:xfrm>
              <a:off x="3548" y="1294"/>
              <a:ext cx="1387" cy="651"/>
            </a:xfrm>
            <a:prstGeom prst="rect">
              <a:avLst/>
            </a:prstGeom>
            <a:solidFill>
              <a:srgbClr val="E1E5E9"/>
            </a:solidFill>
            <a:ln w="9525">
              <a:noFill/>
            </a:ln>
          </p:spPr>
          <p:txBody>
            <a:bodyPr/>
            <a:lstStyle/>
            <a:p>
              <a:endParaRPr lang="zh-CN" altLang="en-US"/>
            </a:p>
          </p:txBody>
        </p:sp>
        <p:sp>
          <p:nvSpPr>
            <p:cNvPr id="583724" name="矩形 583723"/>
            <p:cNvSpPr/>
            <p:nvPr/>
          </p:nvSpPr>
          <p:spPr>
            <a:xfrm>
              <a:off x="3594" y="1324"/>
              <a:ext cx="1296" cy="346"/>
            </a:xfrm>
            <a:prstGeom prst="rect">
              <a:avLst/>
            </a:prstGeom>
            <a:noFill/>
            <a:ln w="9525">
              <a:noFill/>
            </a:ln>
          </p:spPr>
          <p:txBody>
            <a:bodyPr wrap="none" lIns="0" tIns="0" rIns="0" bIns="0">
              <a:spAutoFit/>
            </a:bodyPr>
            <a:lstStyle/>
            <a:p>
              <a:pPr lvl="0" eaLnBrk="0" hangingPunct="0">
                <a:buClr>
                  <a:srgbClr val="000000"/>
                </a:buClr>
              </a:pPr>
              <a:r>
                <a:rPr lang="en-US" altLang="zh-CN" sz="1800" dirty="0">
                  <a:solidFill>
                    <a:srgbClr val="000000"/>
                  </a:solidFill>
                  <a:latin typeface="Arial" panose="020B0604020202020204" pitchFamily="34" charset="0"/>
                  <a:ea typeface="宋体" panose="02010600030101010101" pitchFamily="2" charset="-122"/>
                </a:rPr>
                <a:t>2…….</a:t>
              </a:r>
              <a:r>
                <a:rPr lang="zh-CN" altLang="en-US" sz="1800" dirty="0">
                  <a:solidFill>
                    <a:srgbClr val="000000"/>
                  </a:solidFill>
                  <a:latin typeface="Arial" panose="020B0604020202020204" pitchFamily="34" charset="0"/>
                  <a:ea typeface="宋体" panose="02010600030101010101" pitchFamily="2" charset="-122"/>
                </a:rPr>
                <a:t>但乘数效应可</a:t>
              </a:r>
            </a:p>
            <a:p>
              <a:pPr lvl="0" eaLnBrk="0" hangingPunct="0">
                <a:buClr>
                  <a:srgbClr val="000000"/>
                </a:buClr>
              </a:pPr>
              <a:r>
                <a:rPr lang="zh-CN" altLang="en-US" sz="1800" dirty="0">
                  <a:solidFill>
                    <a:srgbClr val="000000"/>
                  </a:solidFill>
                  <a:latin typeface="Arial" panose="020B0604020202020204" pitchFamily="34" charset="0"/>
                  <a:ea typeface="宋体" panose="02010600030101010101" pitchFamily="2" charset="-122"/>
                </a:rPr>
                <a:t>以扩大总需求的移动</a:t>
              </a:r>
            </a:p>
          </p:txBody>
        </p:sp>
        <p:sp>
          <p:nvSpPr>
            <p:cNvPr id="583725" name="矩形 583724"/>
            <p:cNvSpPr/>
            <p:nvPr/>
          </p:nvSpPr>
          <p:spPr>
            <a:xfrm>
              <a:off x="3594" y="148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3726" name="矩形 583725"/>
            <p:cNvSpPr/>
            <p:nvPr/>
          </p:nvSpPr>
          <p:spPr>
            <a:xfrm>
              <a:off x="3594" y="163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3727" name="矩形 583726"/>
            <p:cNvSpPr/>
            <p:nvPr/>
          </p:nvSpPr>
          <p:spPr>
            <a:xfrm>
              <a:off x="3594" y="179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51</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697"/>
                                        </p:tgtEl>
                                        <p:attrNameLst>
                                          <p:attrName>style.visibility</p:attrName>
                                        </p:attrNameLst>
                                      </p:cBhvr>
                                      <p:to>
                                        <p:strVal val="visible"/>
                                      </p:to>
                                    </p:set>
                                    <p:animEffect transition="in" filter="wipe(left)">
                                      <p:cBhvr>
                                        <p:cTn id="7" dur="500"/>
                                        <p:tgtEl>
                                          <p:spTgt spid="5836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06"/>
                                        </p:tgtEl>
                                        <p:attrNameLst>
                                          <p:attrName>style.visibility</p:attrName>
                                        </p:attrNameLst>
                                      </p:cBhvr>
                                      <p:to>
                                        <p:strVal val="visible"/>
                                      </p:to>
                                    </p:set>
                                    <p:animEffect transition="in" filter="wipe(down)">
                                      <p:cBhvr>
                                        <p:cTn id="12" dur="500"/>
                                        <p:tgtEl>
                                          <p:spTgt spid="58370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83709"/>
                                        </p:tgtEl>
                                        <p:attrNameLst>
                                          <p:attrName>style.visibility</p:attrName>
                                        </p:attrNameLst>
                                      </p:cBhvr>
                                      <p:to>
                                        <p:strVal val="visible"/>
                                      </p:to>
                                    </p:set>
                                    <p:animEffect transition="in" filter="strips(downRight)">
                                      <p:cBhvr>
                                        <p:cTn id="17" dur="500"/>
                                        <p:tgtEl>
                                          <p:spTgt spid="5837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83715"/>
                                        </p:tgtEl>
                                        <p:attrNameLst>
                                          <p:attrName>style.visibility</p:attrName>
                                        </p:attrNameLst>
                                      </p:cBhvr>
                                      <p:to>
                                        <p:strVal val="visible"/>
                                      </p:to>
                                    </p:set>
                                    <p:animEffect transition="in" filter="wipe(up)">
                                      <p:cBhvr>
                                        <p:cTn id="22" dur="500"/>
                                        <p:tgtEl>
                                          <p:spTgt spid="5837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3698"/>
                                        </p:tgtEl>
                                        <p:attrNameLst>
                                          <p:attrName>style.visibility</p:attrName>
                                        </p:attrNameLst>
                                      </p:cBhvr>
                                      <p:to>
                                        <p:strVal val="visible"/>
                                      </p:to>
                                    </p:set>
                                    <p:animEffect transition="in" filter="wipe(left)">
                                      <p:cBhvr>
                                        <p:cTn id="27" dur="500"/>
                                        <p:tgtEl>
                                          <p:spTgt spid="5836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83712"/>
                                        </p:tgtEl>
                                        <p:attrNameLst>
                                          <p:attrName>style.visibility</p:attrName>
                                        </p:attrNameLst>
                                      </p:cBhvr>
                                      <p:to>
                                        <p:strVal val="visible"/>
                                      </p:to>
                                    </p:set>
                                    <p:animEffect transition="in" filter="strips(downRight)">
                                      <p:cBhvr>
                                        <p:cTn id="32" dur="500"/>
                                        <p:tgtEl>
                                          <p:spTgt spid="5837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3721"/>
                                        </p:tgtEl>
                                        <p:attrNameLst>
                                          <p:attrName>style.visibility</p:attrName>
                                        </p:attrNameLst>
                                      </p:cBhvr>
                                      <p:to>
                                        <p:strVal val="visible"/>
                                      </p:to>
                                    </p:set>
                                    <p:animEffect transition="in" filter="wipe(left)">
                                      <p:cBhvr>
                                        <p:cTn id="37" dur="500"/>
                                        <p:tgtEl>
                                          <p:spTgt spid="583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标题 585729"/>
          <p:cNvSpPr>
            <a:spLocks noGrp="1" noRot="1"/>
          </p:cNvSpPr>
          <p:nvPr>
            <p:ph type="title"/>
          </p:nvPr>
        </p:nvSpPr>
        <p:spPr>
          <a:ln/>
        </p:spPr>
        <p:txBody>
          <a:bodyPr anchor="ctr"/>
          <a:lstStyle/>
          <a:p>
            <a:endParaRPr dirty="0"/>
          </a:p>
        </p:txBody>
      </p:sp>
      <p:sp>
        <p:nvSpPr>
          <p:cNvPr id="585731" name="文本占位符 585730"/>
          <p:cNvSpPr>
            <a:spLocks noGrp="1" noRot="1"/>
          </p:cNvSpPr>
          <p:nvPr>
            <p:ph type="body" idx="1"/>
          </p:nvPr>
        </p:nvSpPr>
        <p:spPr>
          <a:ln/>
        </p:spPr>
        <p:txBody>
          <a:bodyPr/>
          <a:lstStyle/>
          <a:p>
            <a:pPr>
              <a:lnSpc>
                <a:spcPct val="90000"/>
              </a:lnSpc>
            </a:pPr>
            <a:r>
              <a:rPr lang="zh-CN" altLang="en-US" sz="3600" b="1" i="1" u="sng" dirty="0">
                <a:solidFill>
                  <a:srgbClr val="CC3300"/>
                </a:solidFill>
              </a:rPr>
              <a:t>挤出效应</a:t>
            </a:r>
          </a:p>
          <a:p>
            <a:pPr>
              <a:lnSpc>
                <a:spcPct val="90000"/>
              </a:lnSpc>
            </a:pPr>
            <a:r>
              <a:rPr lang="zh-CN" altLang="en-US" b="1" dirty="0">
                <a:ea typeface="楷体" panose="02010609060101010101" pitchFamily="49" charset="-122"/>
              </a:rPr>
              <a:t>挤出效应：</a:t>
            </a:r>
            <a:r>
              <a:rPr lang="zh-CN" altLang="en-US" b="1" dirty="0">
                <a:solidFill>
                  <a:srgbClr val="000000"/>
                </a:solidFill>
                <a:ea typeface="楷体" panose="02010609060101010101" pitchFamily="49" charset="-122"/>
              </a:rPr>
              <a:t>政府购买增加刺激了物品和劳务的总需求，引起利率上升，较高的利率往往会减少了投资支出，阻止总需求的增加。这种由于财政扩张使利率上升所引起的总需求减少被称为挤出效应。</a:t>
            </a:r>
          </a:p>
          <a:p>
            <a:pPr>
              <a:lnSpc>
                <a:spcPct val="90000"/>
              </a:lnSpc>
            </a:pPr>
            <a:r>
              <a:rPr lang="zh-CN" altLang="en-US" b="1" dirty="0">
                <a:solidFill>
                  <a:srgbClr val="000000"/>
                </a:solidFill>
                <a:ea typeface="楷体" panose="02010609060101010101" pitchFamily="49" charset="-122"/>
              </a:rPr>
              <a:t>扩张性财政政策的最终效果取决于乘数效应大还是挤出效应大。</a:t>
            </a:r>
          </a:p>
          <a:p>
            <a:pPr>
              <a:lnSpc>
                <a:spcPct val="90000"/>
              </a:lnSpc>
            </a:pPr>
            <a:endParaRPr lang="zh-CN" altLang="en-US" b="1" dirty="0">
              <a:solidFill>
                <a:srgbClr val="000000"/>
              </a:solidFill>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52</a:t>
            </a:fld>
            <a:endParaRPr lang="zh-CN" dirty="0"/>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6754" name="图片 586753" descr="narrow aqua button bckgrd"/>
          <p:cNvPicPr>
            <a:picLocks noChangeAspect="1"/>
          </p:cNvPicPr>
          <p:nvPr/>
        </p:nvPicPr>
        <p:blipFill>
          <a:blip r:embed="rId2"/>
          <a:srcRect r="1688"/>
          <a:stretch>
            <a:fillRect/>
          </a:stretch>
        </p:blipFill>
        <p:spPr>
          <a:xfrm>
            <a:off x="0" y="0"/>
            <a:ext cx="9144000" cy="6858000"/>
          </a:xfrm>
          <a:prstGeom prst="rect">
            <a:avLst/>
          </a:prstGeom>
          <a:noFill/>
          <a:ln w="9525">
            <a:noFill/>
          </a:ln>
        </p:spPr>
      </p:pic>
      <p:sp>
        <p:nvSpPr>
          <p:cNvPr id="586755" name="标题 586754"/>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FFFF00"/>
                </a:solidFill>
                <a:latin typeface="Times New Roman" panose="02020603050405020304" pitchFamily="18" charset="0"/>
              </a:rPr>
              <a:t>挤出效应</a:t>
            </a:r>
          </a:p>
        </p:txBody>
      </p:sp>
      <p:sp>
        <p:nvSpPr>
          <p:cNvPr id="586756" name="矩形 586755"/>
          <p:cNvSpPr/>
          <p:nvPr/>
        </p:nvSpPr>
        <p:spPr>
          <a:xfrm>
            <a:off x="1344613" y="2589213"/>
            <a:ext cx="3476625" cy="2319337"/>
          </a:xfrm>
          <a:prstGeom prst="rect">
            <a:avLst/>
          </a:prstGeom>
          <a:solidFill>
            <a:srgbClr val="F3F6F9"/>
          </a:solidFill>
          <a:ln w="149225" cap="flat" cmpd="sng">
            <a:solidFill>
              <a:srgbClr val="F3F6F9"/>
            </a:solidFill>
            <a:prstDash val="solid"/>
            <a:miter/>
            <a:headEnd type="none" w="med" len="med"/>
            <a:tailEnd type="none" w="med" len="med"/>
          </a:ln>
        </p:spPr>
        <p:txBody>
          <a:bodyPr/>
          <a:lstStyle/>
          <a:p>
            <a:endParaRPr lang="zh-CN" altLang="en-US"/>
          </a:p>
        </p:txBody>
      </p:sp>
      <p:sp>
        <p:nvSpPr>
          <p:cNvPr id="586757" name="矩形 586756"/>
          <p:cNvSpPr/>
          <p:nvPr/>
        </p:nvSpPr>
        <p:spPr>
          <a:xfrm>
            <a:off x="1344613" y="2589213"/>
            <a:ext cx="3476625" cy="2319337"/>
          </a:xfrm>
          <a:prstGeom prst="rect">
            <a:avLst/>
          </a:prstGeom>
          <a:solidFill>
            <a:srgbClr val="F2F4F8"/>
          </a:solidFill>
          <a:ln w="136525" cap="flat" cmpd="sng">
            <a:solidFill>
              <a:srgbClr val="F2F4F8"/>
            </a:solidFill>
            <a:prstDash val="solid"/>
            <a:miter/>
            <a:headEnd type="none" w="med" len="med"/>
            <a:tailEnd type="none" w="med" len="med"/>
          </a:ln>
        </p:spPr>
        <p:txBody>
          <a:bodyPr/>
          <a:lstStyle/>
          <a:p>
            <a:endParaRPr lang="zh-CN" altLang="en-US"/>
          </a:p>
        </p:txBody>
      </p:sp>
      <p:sp>
        <p:nvSpPr>
          <p:cNvPr id="586758" name="矩形 586757"/>
          <p:cNvSpPr/>
          <p:nvPr/>
        </p:nvSpPr>
        <p:spPr>
          <a:xfrm>
            <a:off x="1344613" y="2589213"/>
            <a:ext cx="3476625" cy="2319337"/>
          </a:xfrm>
          <a:prstGeom prst="rect">
            <a:avLst/>
          </a:prstGeom>
          <a:solidFill>
            <a:srgbClr val="F1F4F7"/>
          </a:solidFill>
          <a:ln w="122238" cap="flat" cmpd="sng">
            <a:solidFill>
              <a:srgbClr val="F1F4F7"/>
            </a:solidFill>
            <a:prstDash val="solid"/>
            <a:miter/>
            <a:headEnd type="none" w="med" len="med"/>
            <a:tailEnd type="none" w="med" len="med"/>
          </a:ln>
        </p:spPr>
        <p:txBody>
          <a:bodyPr/>
          <a:lstStyle/>
          <a:p>
            <a:endParaRPr lang="zh-CN" altLang="en-US"/>
          </a:p>
        </p:txBody>
      </p:sp>
      <p:sp>
        <p:nvSpPr>
          <p:cNvPr id="586759" name="矩形 586758"/>
          <p:cNvSpPr/>
          <p:nvPr/>
        </p:nvSpPr>
        <p:spPr>
          <a:xfrm>
            <a:off x="1344613" y="2589213"/>
            <a:ext cx="3476625" cy="2319337"/>
          </a:xfrm>
          <a:prstGeom prst="rect">
            <a:avLst/>
          </a:prstGeom>
          <a:solidFill>
            <a:srgbClr val="F0F2F5"/>
          </a:solidFill>
          <a:ln w="107950" cap="flat" cmpd="sng">
            <a:solidFill>
              <a:srgbClr val="F0F2F5"/>
            </a:solidFill>
            <a:prstDash val="solid"/>
            <a:miter/>
            <a:headEnd type="none" w="med" len="med"/>
            <a:tailEnd type="none" w="med" len="med"/>
          </a:ln>
        </p:spPr>
        <p:txBody>
          <a:bodyPr/>
          <a:lstStyle/>
          <a:p>
            <a:endParaRPr lang="zh-CN" altLang="en-US"/>
          </a:p>
        </p:txBody>
      </p:sp>
      <p:sp>
        <p:nvSpPr>
          <p:cNvPr id="586760" name="矩形 586759"/>
          <p:cNvSpPr/>
          <p:nvPr/>
        </p:nvSpPr>
        <p:spPr>
          <a:xfrm>
            <a:off x="1344613" y="2589213"/>
            <a:ext cx="3476625" cy="2319337"/>
          </a:xfrm>
          <a:prstGeom prst="rect">
            <a:avLst/>
          </a:prstGeom>
          <a:solidFill>
            <a:srgbClr val="EEF1F4"/>
          </a:solidFill>
          <a:ln w="95250" cap="flat" cmpd="sng">
            <a:solidFill>
              <a:srgbClr val="EEF1F4"/>
            </a:solidFill>
            <a:prstDash val="solid"/>
            <a:miter/>
            <a:headEnd type="none" w="med" len="med"/>
            <a:tailEnd type="none" w="med" len="med"/>
          </a:ln>
        </p:spPr>
        <p:txBody>
          <a:bodyPr/>
          <a:lstStyle/>
          <a:p>
            <a:endParaRPr lang="zh-CN" altLang="en-US"/>
          </a:p>
        </p:txBody>
      </p:sp>
      <p:sp>
        <p:nvSpPr>
          <p:cNvPr id="586761" name="矩形 586760"/>
          <p:cNvSpPr/>
          <p:nvPr/>
        </p:nvSpPr>
        <p:spPr>
          <a:xfrm>
            <a:off x="1344613" y="2589213"/>
            <a:ext cx="3476625" cy="2319337"/>
          </a:xfrm>
          <a:prstGeom prst="rect">
            <a:avLst/>
          </a:prstGeom>
          <a:solidFill>
            <a:srgbClr val="EDEFF3"/>
          </a:solidFill>
          <a:ln w="80963" cap="flat" cmpd="sng">
            <a:solidFill>
              <a:srgbClr val="EDEFF3"/>
            </a:solidFill>
            <a:prstDash val="solid"/>
            <a:miter/>
            <a:headEnd type="none" w="med" len="med"/>
            <a:tailEnd type="none" w="med" len="med"/>
          </a:ln>
        </p:spPr>
        <p:txBody>
          <a:bodyPr/>
          <a:lstStyle/>
          <a:p>
            <a:endParaRPr lang="zh-CN" altLang="en-US"/>
          </a:p>
        </p:txBody>
      </p:sp>
      <p:sp>
        <p:nvSpPr>
          <p:cNvPr id="586762" name="矩形 586761"/>
          <p:cNvSpPr/>
          <p:nvPr/>
        </p:nvSpPr>
        <p:spPr>
          <a:xfrm>
            <a:off x="1344613" y="2589213"/>
            <a:ext cx="3476625" cy="2319337"/>
          </a:xfrm>
          <a:prstGeom prst="rect">
            <a:avLst/>
          </a:prstGeom>
          <a:solidFill>
            <a:srgbClr val="EBEEF2"/>
          </a:solidFill>
          <a:ln w="68263" cap="flat" cmpd="sng">
            <a:solidFill>
              <a:srgbClr val="EBEEF2"/>
            </a:solidFill>
            <a:prstDash val="solid"/>
            <a:miter/>
            <a:headEnd type="none" w="med" len="med"/>
            <a:tailEnd type="none" w="med" len="med"/>
          </a:ln>
        </p:spPr>
        <p:txBody>
          <a:bodyPr/>
          <a:lstStyle/>
          <a:p>
            <a:endParaRPr lang="zh-CN" altLang="en-US"/>
          </a:p>
        </p:txBody>
      </p:sp>
      <p:sp>
        <p:nvSpPr>
          <p:cNvPr id="586763" name="矩形 586762"/>
          <p:cNvSpPr/>
          <p:nvPr/>
        </p:nvSpPr>
        <p:spPr>
          <a:xfrm>
            <a:off x="1344613" y="2589213"/>
            <a:ext cx="3476625" cy="2319337"/>
          </a:xfrm>
          <a:prstGeom prst="rect">
            <a:avLst/>
          </a:prstGeom>
          <a:solidFill>
            <a:srgbClr val="EAECF1"/>
          </a:solidFill>
          <a:ln w="53975" cap="flat" cmpd="sng">
            <a:solidFill>
              <a:srgbClr val="EAECF1"/>
            </a:solidFill>
            <a:prstDash val="solid"/>
            <a:miter/>
            <a:headEnd type="none" w="med" len="med"/>
            <a:tailEnd type="none" w="med" len="med"/>
          </a:ln>
        </p:spPr>
        <p:txBody>
          <a:bodyPr/>
          <a:lstStyle/>
          <a:p>
            <a:endParaRPr lang="zh-CN" altLang="en-US"/>
          </a:p>
        </p:txBody>
      </p:sp>
      <p:sp>
        <p:nvSpPr>
          <p:cNvPr id="586764" name="矩形 586763"/>
          <p:cNvSpPr/>
          <p:nvPr/>
        </p:nvSpPr>
        <p:spPr>
          <a:xfrm>
            <a:off x="1344613" y="2589213"/>
            <a:ext cx="3476625" cy="2319337"/>
          </a:xfrm>
          <a:prstGeom prst="rect">
            <a:avLst/>
          </a:prstGeom>
          <a:solidFill>
            <a:srgbClr val="E9EBF0"/>
          </a:solidFill>
          <a:ln w="41275" cap="flat" cmpd="sng">
            <a:solidFill>
              <a:srgbClr val="E9EBF0"/>
            </a:solidFill>
            <a:prstDash val="solid"/>
            <a:miter/>
            <a:headEnd type="none" w="med" len="med"/>
            <a:tailEnd type="none" w="med" len="med"/>
          </a:ln>
        </p:spPr>
        <p:txBody>
          <a:bodyPr/>
          <a:lstStyle/>
          <a:p>
            <a:endParaRPr lang="zh-CN" altLang="en-US"/>
          </a:p>
        </p:txBody>
      </p:sp>
      <p:sp>
        <p:nvSpPr>
          <p:cNvPr id="586765" name="矩形 586764"/>
          <p:cNvSpPr/>
          <p:nvPr/>
        </p:nvSpPr>
        <p:spPr>
          <a:xfrm>
            <a:off x="1344613" y="2589213"/>
            <a:ext cx="3476625" cy="2319337"/>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86766" name="矩形 586765"/>
          <p:cNvSpPr/>
          <p:nvPr/>
        </p:nvSpPr>
        <p:spPr>
          <a:xfrm>
            <a:off x="1344613" y="2589213"/>
            <a:ext cx="3476625" cy="2319337"/>
          </a:xfrm>
          <a:prstGeom prst="rect">
            <a:avLst/>
          </a:prstGeom>
          <a:solidFill>
            <a:srgbClr val="E6E9EF"/>
          </a:solidFill>
          <a:ln w="14288" cap="flat" cmpd="sng">
            <a:solidFill>
              <a:srgbClr val="E6E9EF"/>
            </a:solidFill>
            <a:prstDash val="solid"/>
            <a:miter/>
            <a:headEnd type="none" w="med" len="med"/>
            <a:tailEnd type="none" w="med" len="med"/>
          </a:ln>
        </p:spPr>
        <p:txBody>
          <a:bodyPr/>
          <a:lstStyle/>
          <a:p>
            <a:endParaRPr lang="zh-CN" altLang="en-US"/>
          </a:p>
        </p:txBody>
      </p:sp>
      <p:sp>
        <p:nvSpPr>
          <p:cNvPr id="586767" name="矩形 586766"/>
          <p:cNvSpPr/>
          <p:nvPr/>
        </p:nvSpPr>
        <p:spPr>
          <a:xfrm>
            <a:off x="5419725" y="2589213"/>
            <a:ext cx="3476625" cy="2319337"/>
          </a:xfrm>
          <a:prstGeom prst="rect">
            <a:avLst/>
          </a:prstGeom>
          <a:solidFill>
            <a:srgbClr val="F3F6F9"/>
          </a:solidFill>
          <a:ln w="149225" cap="flat" cmpd="sng">
            <a:solidFill>
              <a:srgbClr val="F3F6F9"/>
            </a:solidFill>
            <a:prstDash val="solid"/>
            <a:miter/>
            <a:headEnd type="none" w="med" len="med"/>
            <a:tailEnd type="none" w="med" len="med"/>
          </a:ln>
        </p:spPr>
        <p:txBody>
          <a:bodyPr/>
          <a:lstStyle/>
          <a:p>
            <a:endParaRPr lang="zh-CN" altLang="en-US"/>
          </a:p>
        </p:txBody>
      </p:sp>
      <p:sp>
        <p:nvSpPr>
          <p:cNvPr id="586768" name="矩形 586767"/>
          <p:cNvSpPr/>
          <p:nvPr/>
        </p:nvSpPr>
        <p:spPr>
          <a:xfrm>
            <a:off x="5419725" y="2589213"/>
            <a:ext cx="3476625" cy="2319337"/>
          </a:xfrm>
          <a:prstGeom prst="rect">
            <a:avLst/>
          </a:prstGeom>
          <a:solidFill>
            <a:srgbClr val="F2F4F8"/>
          </a:solidFill>
          <a:ln w="136525" cap="flat" cmpd="sng">
            <a:solidFill>
              <a:srgbClr val="F2F4F8"/>
            </a:solidFill>
            <a:prstDash val="solid"/>
            <a:miter/>
            <a:headEnd type="none" w="med" len="med"/>
            <a:tailEnd type="none" w="med" len="med"/>
          </a:ln>
        </p:spPr>
        <p:txBody>
          <a:bodyPr/>
          <a:lstStyle/>
          <a:p>
            <a:endParaRPr lang="zh-CN" altLang="en-US"/>
          </a:p>
        </p:txBody>
      </p:sp>
      <p:sp>
        <p:nvSpPr>
          <p:cNvPr id="586769" name="矩形 586768"/>
          <p:cNvSpPr/>
          <p:nvPr/>
        </p:nvSpPr>
        <p:spPr>
          <a:xfrm>
            <a:off x="5419725" y="2589213"/>
            <a:ext cx="3476625" cy="2319337"/>
          </a:xfrm>
          <a:prstGeom prst="rect">
            <a:avLst/>
          </a:prstGeom>
          <a:solidFill>
            <a:srgbClr val="F1F4F7"/>
          </a:solidFill>
          <a:ln w="122238" cap="flat" cmpd="sng">
            <a:solidFill>
              <a:srgbClr val="F1F4F7"/>
            </a:solidFill>
            <a:prstDash val="solid"/>
            <a:miter/>
            <a:headEnd type="none" w="med" len="med"/>
            <a:tailEnd type="none" w="med" len="med"/>
          </a:ln>
        </p:spPr>
        <p:txBody>
          <a:bodyPr/>
          <a:lstStyle/>
          <a:p>
            <a:endParaRPr lang="zh-CN" altLang="en-US"/>
          </a:p>
        </p:txBody>
      </p:sp>
      <p:sp>
        <p:nvSpPr>
          <p:cNvPr id="586770" name="矩形 586769"/>
          <p:cNvSpPr/>
          <p:nvPr/>
        </p:nvSpPr>
        <p:spPr>
          <a:xfrm>
            <a:off x="5419725" y="2589213"/>
            <a:ext cx="3476625" cy="2319337"/>
          </a:xfrm>
          <a:prstGeom prst="rect">
            <a:avLst/>
          </a:prstGeom>
          <a:solidFill>
            <a:srgbClr val="F0F2F5"/>
          </a:solidFill>
          <a:ln w="107950" cap="flat" cmpd="sng">
            <a:solidFill>
              <a:srgbClr val="F0F2F5"/>
            </a:solidFill>
            <a:prstDash val="solid"/>
            <a:miter/>
            <a:headEnd type="none" w="med" len="med"/>
            <a:tailEnd type="none" w="med" len="med"/>
          </a:ln>
        </p:spPr>
        <p:txBody>
          <a:bodyPr/>
          <a:lstStyle/>
          <a:p>
            <a:endParaRPr lang="zh-CN" altLang="en-US"/>
          </a:p>
        </p:txBody>
      </p:sp>
      <p:sp>
        <p:nvSpPr>
          <p:cNvPr id="586771" name="矩形 586770"/>
          <p:cNvSpPr/>
          <p:nvPr/>
        </p:nvSpPr>
        <p:spPr>
          <a:xfrm>
            <a:off x="5419725" y="2589213"/>
            <a:ext cx="3476625" cy="2319337"/>
          </a:xfrm>
          <a:prstGeom prst="rect">
            <a:avLst/>
          </a:prstGeom>
          <a:solidFill>
            <a:srgbClr val="EEF1F4"/>
          </a:solidFill>
          <a:ln w="95250" cap="flat" cmpd="sng">
            <a:solidFill>
              <a:srgbClr val="EEF1F4"/>
            </a:solidFill>
            <a:prstDash val="solid"/>
            <a:miter/>
            <a:headEnd type="none" w="med" len="med"/>
            <a:tailEnd type="none" w="med" len="med"/>
          </a:ln>
        </p:spPr>
        <p:txBody>
          <a:bodyPr/>
          <a:lstStyle/>
          <a:p>
            <a:endParaRPr lang="zh-CN" altLang="en-US"/>
          </a:p>
        </p:txBody>
      </p:sp>
      <p:sp>
        <p:nvSpPr>
          <p:cNvPr id="586772" name="矩形 586771"/>
          <p:cNvSpPr/>
          <p:nvPr/>
        </p:nvSpPr>
        <p:spPr>
          <a:xfrm>
            <a:off x="5419725" y="2589213"/>
            <a:ext cx="3476625" cy="2319337"/>
          </a:xfrm>
          <a:prstGeom prst="rect">
            <a:avLst/>
          </a:prstGeom>
          <a:solidFill>
            <a:srgbClr val="EDEFF3"/>
          </a:solidFill>
          <a:ln w="80963" cap="flat" cmpd="sng">
            <a:solidFill>
              <a:srgbClr val="EDEFF3"/>
            </a:solidFill>
            <a:prstDash val="solid"/>
            <a:miter/>
            <a:headEnd type="none" w="med" len="med"/>
            <a:tailEnd type="none" w="med" len="med"/>
          </a:ln>
        </p:spPr>
        <p:txBody>
          <a:bodyPr/>
          <a:lstStyle/>
          <a:p>
            <a:endParaRPr lang="zh-CN" altLang="en-US"/>
          </a:p>
        </p:txBody>
      </p:sp>
      <p:sp>
        <p:nvSpPr>
          <p:cNvPr id="586773" name="矩形 586772"/>
          <p:cNvSpPr/>
          <p:nvPr/>
        </p:nvSpPr>
        <p:spPr>
          <a:xfrm>
            <a:off x="5419725" y="2589213"/>
            <a:ext cx="3476625" cy="2319337"/>
          </a:xfrm>
          <a:prstGeom prst="rect">
            <a:avLst/>
          </a:prstGeom>
          <a:solidFill>
            <a:srgbClr val="EBEEF2"/>
          </a:solidFill>
          <a:ln w="68263" cap="flat" cmpd="sng">
            <a:solidFill>
              <a:srgbClr val="EBEEF2"/>
            </a:solidFill>
            <a:prstDash val="solid"/>
            <a:miter/>
            <a:headEnd type="none" w="med" len="med"/>
            <a:tailEnd type="none" w="med" len="med"/>
          </a:ln>
        </p:spPr>
        <p:txBody>
          <a:bodyPr/>
          <a:lstStyle/>
          <a:p>
            <a:endParaRPr lang="zh-CN" altLang="en-US"/>
          </a:p>
        </p:txBody>
      </p:sp>
      <p:sp>
        <p:nvSpPr>
          <p:cNvPr id="586774" name="矩形 586773"/>
          <p:cNvSpPr/>
          <p:nvPr/>
        </p:nvSpPr>
        <p:spPr>
          <a:xfrm>
            <a:off x="5419725" y="2589213"/>
            <a:ext cx="3476625" cy="2319337"/>
          </a:xfrm>
          <a:prstGeom prst="rect">
            <a:avLst/>
          </a:prstGeom>
          <a:solidFill>
            <a:srgbClr val="EAECF1"/>
          </a:solidFill>
          <a:ln w="53975" cap="flat" cmpd="sng">
            <a:solidFill>
              <a:srgbClr val="EAECF1"/>
            </a:solidFill>
            <a:prstDash val="solid"/>
            <a:miter/>
            <a:headEnd type="none" w="med" len="med"/>
            <a:tailEnd type="none" w="med" len="med"/>
          </a:ln>
        </p:spPr>
        <p:txBody>
          <a:bodyPr/>
          <a:lstStyle/>
          <a:p>
            <a:endParaRPr lang="zh-CN" altLang="en-US"/>
          </a:p>
        </p:txBody>
      </p:sp>
      <p:sp>
        <p:nvSpPr>
          <p:cNvPr id="586775" name="矩形 586774"/>
          <p:cNvSpPr/>
          <p:nvPr/>
        </p:nvSpPr>
        <p:spPr>
          <a:xfrm>
            <a:off x="5419725" y="2589213"/>
            <a:ext cx="3476625" cy="2319337"/>
          </a:xfrm>
          <a:prstGeom prst="rect">
            <a:avLst/>
          </a:prstGeom>
          <a:solidFill>
            <a:srgbClr val="E9EBF0"/>
          </a:solidFill>
          <a:ln w="41275" cap="flat" cmpd="sng">
            <a:solidFill>
              <a:srgbClr val="E9EBF0"/>
            </a:solidFill>
            <a:prstDash val="solid"/>
            <a:miter/>
            <a:headEnd type="none" w="med" len="med"/>
            <a:tailEnd type="none" w="med" len="med"/>
          </a:ln>
        </p:spPr>
        <p:txBody>
          <a:bodyPr/>
          <a:lstStyle/>
          <a:p>
            <a:endParaRPr lang="zh-CN" altLang="en-US"/>
          </a:p>
        </p:txBody>
      </p:sp>
      <p:sp>
        <p:nvSpPr>
          <p:cNvPr id="586776" name="矩形 586775"/>
          <p:cNvSpPr/>
          <p:nvPr/>
        </p:nvSpPr>
        <p:spPr>
          <a:xfrm>
            <a:off x="5419725" y="2589213"/>
            <a:ext cx="3476625" cy="2319337"/>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586777" name="矩形 586776"/>
          <p:cNvSpPr/>
          <p:nvPr/>
        </p:nvSpPr>
        <p:spPr>
          <a:xfrm>
            <a:off x="5419725" y="2589213"/>
            <a:ext cx="3476625" cy="2319337"/>
          </a:xfrm>
          <a:prstGeom prst="rect">
            <a:avLst/>
          </a:prstGeom>
          <a:solidFill>
            <a:srgbClr val="E6E9EF"/>
          </a:solidFill>
          <a:ln w="14288" cap="flat" cmpd="sng">
            <a:solidFill>
              <a:srgbClr val="E6E9EF"/>
            </a:solidFill>
            <a:prstDash val="solid"/>
            <a:miter/>
            <a:headEnd type="none" w="med" len="med"/>
            <a:tailEnd type="none" w="med" len="med"/>
          </a:ln>
        </p:spPr>
        <p:txBody>
          <a:bodyPr/>
          <a:lstStyle/>
          <a:p>
            <a:endParaRPr lang="zh-CN" altLang="en-US"/>
          </a:p>
        </p:txBody>
      </p:sp>
      <p:sp>
        <p:nvSpPr>
          <p:cNvPr id="586778" name="矩形 586777"/>
          <p:cNvSpPr/>
          <p:nvPr/>
        </p:nvSpPr>
        <p:spPr>
          <a:xfrm>
            <a:off x="1263650" y="2506663"/>
            <a:ext cx="3517900" cy="2347912"/>
          </a:xfrm>
          <a:prstGeom prst="rect">
            <a:avLst/>
          </a:prstGeom>
          <a:solidFill>
            <a:srgbClr val="FFFFFF"/>
          </a:solidFill>
          <a:ln w="9525">
            <a:noFill/>
          </a:ln>
        </p:spPr>
        <p:txBody>
          <a:bodyPr/>
          <a:lstStyle/>
          <a:p>
            <a:endParaRPr lang="zh-CN" altLang="en-US"/>
          </a:p>
        </p:txBody>
      </p:sp>
      <p:sp>
        <p:nvSpPr>
          <p:cNvPr id="586779" name="直接连接符 586778"/>
          <p:cNvSpPr/>
          <p:nvPr/>
        </p:nvSpPr>
        <p:spPr>
          <a:xfrm flipV="1">
            <a:off x="2335213" y="2628900"/>
            <a:ext cx="1587" cy="2225675"/>
          </a:xfrm>
          <a:prstGeom prst="line">
            <a:avLst/>
          </a:prstGeom>
          <a:ln w="41275" cap="flat" cmpd="sng">
            <a:solidFill>
              <a:srgbClr val="003F95"/>
            </a:solidFill>
            <a:prstDash val="solid"/>
            <a:headEnd type="none" w="med" len="med"/>
            <a:tailEnd type="none" w="med" len="med"/>
          </a:ln>
        </p:spPr>
      </p:sp>
      <p:sp>
        <p:nvSpPr>
          <p:cNvPr id="586780" name="任意多边形 586779"/>
          <p:cNvSpPr/>
          <p:nvPr/>
        </p:nvSpPr>
        <p:spPr>
          <a:xfrm>
            <a:off x="1263650" y="2506663"/>
            <a:ext cx="3517900" cy="2347912"/>
          </a:xfrm>
          <a:custGeom>
            <a:avLst/>
            <a:gdLst/>
            <a:ahLst/>
            <a:cxnLst/>
            <a:rect l="0" t="0" r="0" b="0"/>
            <a:pathLst>
              <a:path w="2216" h="1479">
                <a:moveTo>
                  <a:pt x="0" y="0"/>
                </a:moveTo>
                <a:lnTo>
                  <a:pt x="0" y="1479"/>
                </a:lnTo>
                <a:lnTo>
                  <a:pt x="2216" y="1479"/>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586781" name="直接连接符 586780"/>
          <p:cNvSpPr/>
          <p:nvPr/>
        </p:nvSpPr>
        <p:spPr>
          <a:xfrm flipV="1">
            <a:off x="1139825" y="3673475"/>
            <a:ext cx="1588" cy="393700"/>
          </a:xfrm>
          <a:prstGeom prst="line">
            <a:avLst/>
          </a:prstGeom>
          <a:ln w="17526" cap="flat" cmpd="sng">
            <a:solidFill>
              <a:srgbClr val="000000"/>
            </a:solidFill>
            <a:prstDash val="solid"/>
            <a:headEnd type="none" w="med" len="med"/>
            <a:tailEnd type="stealth" w="med" len="med"/>
          </a:ln>
        </p:spPr>
      </p:sp>
      <p:sp>
        <p:nvSpPr>
          <p:cNvPr id="586782" name="直接连接符 586781"/>
          <p:cNvSpPr/>
          <p:nvPr/>
        </p:nvSpPr>
        <p:spPr>
          <a:xfrm>
            <a:off x="2403475" y="4135438"/>
            <a:ext cx="679450" cy="1587"/>
          </a:xfrm>
          <a:prstGeom prst="line">
            <a:avLst/>
          </a:prstGeom>
          <a:ln w="17526" cap="flat" cmpd="sng">
            <a:solidFill>
              <a:srgbClr val="000000"/>
            </a:solidFill>
            <a:prstDash val="solid"/>
            <a:headEnd type="none" w="med" len="med"/>
            <a:tailEnd type="stealth" w="med" len="med"/>
          </a:ln>
        </p:spPr>
      </p:sp>
      <p:sp>
        <p:nvSpPr>
          <p:cNvPr id="586783" name="直接连接符 586782"/>
          <p:cNvSpPr/>
          <p:nvPr/>
        </p:nvSpPr>
        <p:spPr>
          <a:xfrm>
            <a:off x="1303338" y="3443288"/>
            <a:ext cx="2024062" cy="1357312"/>
          </a:xfrm>
          <a:prstGeom prst="line">
            <a:avLst/>
          </a:prstGeom>
          <a:ln w="41275" cap="flat" cmpd="sng">
            <a:solidFill>
              <a:srgbClr val="003F95"/>
            </a:solidFill>
            <a:prstDash val="solid"/>
            <a:headEnd type="none" w="med" len="med"/>
            <a:tailEnd type="none" w="med" len="med"/>
          </a:ln>
        </p:spPr>
      </p:sp>
      <p:sp>
        <p:nvSpPr>
          <p:cNvPr id="586784" name="矩形 586783"/>
          <p:cNvSpPr/>
          <p:nvPr/>
        </p:nvSpPr>
        <p:spPr>
          <a:xfrm>
            <a:off x="5337175" y="2506663"/>
            <a:ext cx="3532188" cy="2347912"/>
          </a:xfrm>
          <a:prstGeom prst="rect">
            <a:avLst/>
          </a:prstGeom>
          <a:solidFill>
            <a:srgbClr val="FFFFFF"/>
          </a:solidFill>
          <a:ln w="9525">
            <a:noFill/>
          </a:ln>
        </p:spPr>
        <p:txBody>
          <a:bodyPr/>
          <a:lstStyle/>
          <a:p>
            <a:endParaRPr lang="zh-CN" altLang="en-US"/>
          </a:p>
        </p:txBody>
      </p:sp>
      <p:sp>
        <p:nvSpPr>
          <p:cNvPr id="586785" name="任意多边形 586784"/>
          <p:cNvSpPr/>
          <p:nvPr/>
        </p:nvSpPr>
        <p:spPr>
          <a:xfrm>
            <a:off x="5337175" y="2506663"/>
            <a:ext cx="3532188" cy="2347912"/>
          </a:xfrm>
          <a:custGeom>
            <a:avLst/>
            <a:gdLst/>
            <a:ahLst/>
            <a:cxnLst/>
            <a:rect l="0" t="0" r="0" b="0"/>
            <a:pathLst>
              <a:path w="2225" h="1479">
                <a:moveTo>
                  <a:pt x="0" y="0"/>
                </a:moveTo>
                <a:lnTo>
                  <a:pt x="0" y="1479"/>
                </a:lnTo>
                <a:lnTo>
                  <a:pt x="2225" y="1479"/>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586786" name="直接连接符 586785"/>
          <p:cNvSpPr/>
          <p:nvPr/>
        </p:nvSpPr>
        <p:spPr>
          <a:xfrm>
            <a:off x="5419725" y="3132138"/>
            <a:ext cx="2105025" cy="1423987"/>
          </a:xfrm>
          <a:prstGeom prst="line">
            <a:avLst/>
          </a:prstGeom>
          <a:ln w="41275" cap="flat" cmpd="sng">
            <a:solidFill>
              <a:srgbClr val="003F95"/>
            </a:solidFill>
            <a:prstDash val="solid"/>
            <a:headEnd type="none" w="med" len="med"/>
            <a:tailEnd type="none" w="med" len="med"/>
          </a:ln>
        </p:spPr>
      </p:sp>
      <p:sp>
        <p:nvSpPr>
          <p:cNvPr id="586787" name="直接连接符 586786"/>
          <p:cNvSpPr/>
          <p:nvPr/>
        </p:nvSpPr>
        <p:spPr>
          <a:xfrm>
            <a:off x="5799138" y="3348038"/>
            <a:ext cx="1590675" cy="1587"/>
          </a:xfrm>
          <a:prstGeom prst="line">
            <a:avLst/>
          </a:prstGeom>
          <a:ln w="17526" cap="flat" cmpd="sng">
            <a:solidFill>
              <a:srgbClr val="000000"/>
            </a:solidFill>
            <a:prstDash val="solid"/>
            <a:headEnd type="none" w="med" len="med"/>
            <a:tailEnd type="stealth" w="med" len="med"/>
          </a:ln>
        </p:spPr>
      </p:sp>
      <p:sp>
        <p:nvSpPr>
          <p:cNvPr id="586788" name="直接连接符 586787"/>
          <p:cNvSpPr/>
          <p:nvPr/>
        </p:nvSpPr>
        <p:spPr>
          <a:xfrm flipH="1">
            <a:off x="7226300" y="3660775"/>
            <a:ext cx="733425" cy="1588"/>
          </a:xfrm>
          <a:prstGeom prst="line">
            <a:avLst/>
          </a:prstGeom>
          <a:ln w="17526" cap="flat" cmpd="sng">
            <a:solidFill>
              <a:srgbClr val="000000"/>
            </a:solidFill>
            <a:prstDash val="solid"/>
            <a:headEnd type="none" w="med" len="med"/>
            <a:tailEnd type="stealth" w="med" len="med"/>
          </a:ln>
        </p:spPr>
      </p:sp>
      <p:sp>
        <p:nvSpPr>
          <p:cNvPr id="586789" name="矩形 586788"/>
          <p:cNvSpPr/>
          <p:nvPr/>
        </p:nvSpPr>
        <p:spPr>
          <a:xfrm>
            <a:off x="6221413" y="2914650"/>
            <a:ext cx="584200" cy="230188"/>
          </a:xfrm>
          <a:prstGeom prst="rect">
            <a:avLst/>
          </a:prstGeom>
          <a:solidFill>
            <a:srgbClr val="FFFFFF"/>
          </a:solidFill>
          <a:ln w="9525">
            <a:noFill/>
          </a:ln>
        </p:spPr>
        <p:txBody>
          <a:bodyPr/>
          <a:lstStyle/>
          <a:p>
            <a:endParaRPr lang="zh-CN" altLang="en-US"/>
          </a:p>
        </p:txBody>
      </p:sp>
      <p:sp>
        <p:nvSpPr>
          <p:cNvPr id="586790" name="矩形 586789"/>
          <p:cNvSpPr/>
          <p:nvPr/>
        </p:nvSpPr>
        <p:spPr>
          <a:xfrm>
            <a:off x="4135438" y="5091113"/>
            <a:ext cx="608012" cy="244475"/>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货币量</a:t>
            </a:r>
          </a:p>
        </p:txBody>
      </p:sp>
      <p:sp>
        <p:nvSpPr>
          <p:cNvPr id="586791" name="矩形 586790"/>
          <p:cNvSpPr/>
          <p:nvPr/>
        </p:nvSpPr>
        <p:spPr>
          <a:xfrm>
            <a:off x="1984375" y="5095875"/>
            <a:ext cx="1016000" cy="488950"/>
          </a:xfrm>
          <a:prstGeom prst="rect">
            <a:avLst/>
          </a:prstGeom>
          <a:noFill/>
          <a:ln w="9525">
            <a:noFill/>
          </a:ln>
        </p:spPr>
        <p:txBody>
          <a:bodyPr wrap="none" lIns="0" tIns="0" rIns="0" bIns="0">
            <a:spAutoFit/>
          </a:bodyPr>
          <a:lstStyle/>
          <a:p>
            <a:pPr lvl="0" algn="ctr"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美联储固定</a:t>
            </a:r>
          </a:p>
          <a:p>
            <a:pPr lvl="0" algn="ctr"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的货币量</a:t>
            </a:r>
          </a:p>
        </p:txBody>
      </p:sp>
      <p:sp>
        <p:nvSpPr>
          <p:cNvPr id="586792" name="矩形 586791"/>
          <p:cNvSpPr/>
          <p:nvPr/>
        </p:nvSpPr>
        <p:spPr>
          <a:xfrm>
            <a:off x="1068388" y="4914900"/>
            <a:ext cx="153987" cy="207963"/>
          </a:xfrm>
          <a:prstGeom prst="rect">
            <a:avLst/>
          </a:prstGeom>
          <a:noFill/>
          <a:ln w="9525">
            <a:noFill/>
          </a:ln>
        </p:spPr>
        <p:txBody>
          <a:bodyPr wrap="none" lIns="0" tIns="0" rIns="0" bIns="0">
            <a:spAutoFit/>
          </a:bodyPr>
          <a:lstStyle/>
          <a:p>
            <a:pPr lvl="0" eaLnBrk="0" hangingPunct="0">
              <a:buClr>
                <a:srgbClr val="000000"/>
              </a:buClr>
            </a:pPr>
            <a:r>
              <a:rPr lang="en-US" altLang="zh-CN" sz="1100">
                <a:solidFill>
                  <a:srgbClr val="000000"/>
                </a:solidFill>
                <a:latin typeface="Arial" panose="020B0604020202020204" pitchFamily="34" charset="0"/>
                <a:ea typeface="宋体" panose="02010600030101010101" pitchFamily="2" charset="-122"/>
              </a:rPr>
              <a:t>0</a:t>
            </a:r>
          </a:p>
        </p:txBody>
      </p:sp>
      <p:sp>
        <p:nvSpPr>
          <p:cNvPr id="586793" name="矩形 586792"/>
          <p:cNvSpPr/>
          <p:nvPr/>
        </p:nvSpPr>
        <p:spPr>
          <a:xfrm>
            <a:off x="468313" y="2473325"/>
            <a:ext cx="596900" cy="244475"/>
          </a:xfrm>
          <a:prstGeom prst="rect">
            <a:avLst/>
          </a:prstGeom>
          <a:noFill/>
          <a:ln w="9525">
            <a:noFill/>
          </a:ln>
        </p:spPr>
        <p:txBody>
          <a:bodyPr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利率</a:t>
            </a:r>
          </a:p>
        </p:txBody>
      </p:sp>
      <p:grpSp>
        <p:nvGrpSpPr>
          <p:cNvPr id="586794" name="组合 586793"/>
          <p:cNvGrpSpPr/>
          <p:nvPr/>
        </p:nvGrpSpPr>
        <p:grpSpPr>
          <a:xfrm>
            <a:off x="1073150" y="4049713"/>
            <a:ext cx="1309688" cy="212725"/>
            <a:chOff x="676" y="2551"/>
            <a:chExt cx="825" cy="134"/>
          </a:xfrm>
        </p:grpSpPr>
        <p:sp>
          <p:nvSpPr>
            <p:cNvPr id="586795" name="直接连接符 586794"/>
            <p:cNvSpPr/>
            <p:nvPr/>
          </p:nvSpPr>
          <p:spPr>
            <a:xfrm>
              <a:off x="804" y="2605"/>
              <a:ext cx="667" cy="1"/>
            </a:xfrm>
            <a:prstGeom prst="line">
              <a:avLst/>
            </a:prstGeom>
            <a:ln w="14288" cap="flat" cmpd="sng">
              <a:solidFill>
                <a:schemeClr val="tx1"/>
              </a:solidFill>
              <a:prstDash val="sysDot"/>
              <a:headEnd type="none" w="med" len="med"/>
              <a:tailEnd type="none" w="med" len="med"/>
            </a:ln>
          </p:spPr>
        </p:sp>
        <p:sp>
          <p:nvSpPr>
            <p:cNvPr id="586796" name="椭圆 586795"/>
            <p:cNvSpPr/>
            <p:nvPr/>
          </p:nvSpPr>
          <p:spPr>
            <a:xfrm>
              <a:off x="1441" y="2571"/>
              <a:ext cx="60" cy="58"/>
            </a:xfrm>
            <a:prstGeom prst="ellipse">
              <a:avLst/>
            </a:prstGeom>
            <a:solidFill>
              <a:srgbClr val="000000"/>
            </a:solidFill>
            <a:ln w="9525">
              <a:noFill/>
            </a:ln>
          </p:spPr>
          <p:txBody>
            <a:bodyPr/>
            <a:lstStyle/>
            <a:p>
              <a:endParaRPr lang="zh-CN" altLang="en-US"/>
            </a:p>
          </p:txBody>
        </p:sp>
        <p:grpSp>
          <p:nvGrpSpPr>
            <p:cNvPr id="586797" name="组合 586796"/>
            <p:cNvGrpSpPr/>
            <p:nvPr/>
          </p:nvGrpSpPr>
          <p:grpSpPr>
            <a:xfrm>
              <a:off x="676" y="2551"/>
              <a:ext cx="74" cy="134"/>
              <a:chOff x="676" y="2551"/>
              <a:chExt cx="74" cy="134"/>
            </a:xfrm>
          </p:grpSpPr>
          <p:sp>
            <p:nvSpPr>
              <p:cNvPr id="586798" name="矩形 586797"/>
              <p:cNvSpPr/>
              <p:nvPr/>
            </p:nvSpPr>
            <p:spPr>
              <a:xfrm>
                <a:off x="676" y="2551"/>
                <a:ext cx="74" cy="134"/>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r</a:t>
                </a:r>
              </a:p>
            </p:txBody>
          </p:sp>
          <p:sp>
            <p:nvSpPr>
              <p:cNvPr id="586799" name="任意多边形 586798"/>
              <p:cNvSpPr/>
              <p:nvPr/>
            </p:nvSpPr>
            <p:spPr>
              <a:xfrm>
                <a:off x="713" y="2608"/>
                <a:ext cx="17" cy="40"/>
              </a:xfrm>
              <a:custGeom>
                <a:avLst/>
                <a:gdLst/>
                <a:ahLst/>
                <a:cxnLst/>
                <a:rect l="0" t="0" r="0" b="0"/>
                <a:pathLst>
                  <a:path w="17" h="40">
                    <a:moveTo>
                      <a:pt x="17" y="0"/>
                    </a:moveTo>
                    <a:lnTo>
                      <a:pt x="11" y="0"/>
                    </a:lnTo>
                    <a:lnTo>
                      <a:pt x="9" y="6"/>
                    </a:lnTo>
                    <a:lnTo>
                      <a:pt x="0" y="12"/>
                    </a:lnTo>
                    <a:lnTo>
                      <a:pt x="0" y="15"/>
                    </a:lnTo>
                    <a:lnTo>
                      <a:pt x="6" y="12"/>
                    </a:lnTo>
                    <a:lnTo>
                      <a:pt x="11" y="9"/>
                    </a:lnTo>
                    <a:lnTo>
                      <a:pt x="11" y="40"/>
                    </a:lnTo>
                    <a:lnTo>
                      <a:pt x="17" y="40"/>
                    </a:lnTo>
                    <a:lnTo>
                      <a:pt x="17" y="3"/>
                    </a:lnTo>
                    <a:lnTo>
                      <a:pt x="17" y="0"/>
                    </a:lnTo>
                    <a:close/>
                  </a:path>
                </a:pathLst>
              </a:custGeom>
              <a:solidFill>
                <a:srgbClr val="000000"/>
              </a:solidFill>
              <a:ln w="9525">
                <a:noFill/>
              </a:ln>
            </p:spPr>
            <p:txBody>
              <a:bodyPr/>
              <a:lstStyle/>
              <a:p>
                <a:endParaRPr lang="zh-CN" altLang="en-US"/>
              </a:p>
            </p:txBody>
          </p:sp>
        </p:grpSp>
      </p:grpSp>
      <p:sp>
        <p:nvSpPr>
          <p:cNvPr id="586800" name="矩形 586799"/>
          <p:cNvSpPr/>
          <p:nvPr/>
        </p:nvSpPr>
        <p:spPr>
          <a:xfrm>
            <a:off x="3338513" y="4670425"/>
            <a:ext cx="869950" cy="244475"/>
          </a:xfrm>
          <a:prstGeom prst="rect">
            <a:avLst/>
          </a:prstGeom>
          <a:noFill/>
          <a:ln w="9525">
            <a:noFill/>
          </a:ln>
        </p:spPr>
        <p:txBody>
          <a:bodyPr wrap="none" lIns="0" tIns="0" rIns="0" bIns="0">
            <a:spAutoFit/>
          </a:bodyPr>
          <a:lstStyle/>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货币需求 </a:t>
            </a:r>
          </a:p>
        </p:txBody>
      </p:sp>
      <p:sp>
        <p:nvSpPr>
          <p:cNvPr id="586801" name="矩形 586800"/>
          <p:cNvSpPr/>
          <p:nvPr/>
        </p:nvSpPr>
        <p:spPr>
          <a:xfrm>
            <a:off x="4421188" y="4670425"/>
            <a:ext cx="307975" cy="212725"/>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MD</a:t>
            </a:r>
          </a:p>
        </p:txBody>
      </p:sp>
      <p:sp>
        <p:nvSpPr>
          <p:cNvPr id="586802" name="任意多边形 586801"/>
          <p:cNvSpPr/>
          <p:nvPr/>
        </p:nvSpPr>
        <p:spPr>
          <a:xfrm>
            <a:off x="4657725" y="4760913"/>
            <a:ext cx="26988" cy="63500"/>
          </a:xfrm>
          <a:custGeom>
            <a:avLst/>
            <a:gdLst/>
            <a:ahLst/>
            <a:cxnLst/>
            <a:rect l="0" t="0" r="0" b="0"/>
            <a:pathLst>
              <a:path w="17" h="40">
                <a:moveTo>
                  <a:pt x="17" y="0"/>
                </a:moveTo>
                <a:lnTo>
                  <a:pt x="11" y="0"/>
                </a:lnTo>
                <a:lnTo>
                  <a:pt x="8" y="6"/>
                </a:lnTo>
                <a:lnTo>
                  <a:pt x="0" y="9"/>
                </a:lnTo>
                <a:lnTo>
                  <a:pt x="0" y="15"/>
                </a:lnTo>
                <a:lnTo>
                  <a:pt x="5" y="12"/>
                </a:lnTo>
                <a:lnTo>
                  <a:pt x="11" y="9"/>
                </a:lnTo>
                <a:lnTo>
                  <a:pt x="11" y="40"/>
                </a:lnTo>
                <a:lnTo>
                  <a:pt x="17" y="40"/>
                </a:lnTo>
                <a:lnTo>
                  <a:pt x="17" y="3"/>
                </a:lnTo>
                <a:lnTo>
                  <a:pt x="17" y="0"/>
                </a:lnTo>
                <a:close/>
              </a:path>
            </a:pathLst>
          </a:custGeom>
          <a:solidFill>
            <a:srgbClr val="000000"/>
          </a:solidFill>
          <a:ln w="9525">
            <a:noFill/>
          </a:ln>
        </p:spPr>
        <p:txBody>
          <a:bodyPr/>
          <a:lstStyle/>
          <a:p>
            <a:endParaRPr lang="zh-CN" altLang="en-US"/>
          </a:p>
        </p:txBody>
      </p:sp>
      <p:sp>
        <p:nvSpPr>
          <p:cNvPr id="586803" name="矩形 586802"/>
          <p:cNvSpPr/>
          <p:nvPr/>
        </p:nvSpPr>
        <p:spPr>
          <a:xfrm>
            <a:off x="1833563" y="2600325"/>
            <a:ext cx="406400" cy="488950"/>
          </a:xfrm>
          <a:prstGeom prst="rect">
            <a:avLst/>
          </a:prstGeom>
          <a:noFill/>
          <a:ln w="9525">
            <a:noFill/>
          </a:ln>
        </p:spPr>
        <p:txBody>
          <a:bodyPr wrap="none" lIns="0" tIns="0" rIns="0" bIns="0">
            <a:spAutoFit/>
          </a:bodyPr>
          <a:lstStyle/>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货币</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供给</a:t>
            </a:r>
          </a:p>
        </p:txBody>
      </p:sp>
      <p:sp>
        <p:nvSpPr>
          <p:cNvPr id="586804" name="矩形 586803"/>
          <p:cNvSpPr/>
          <p:nvPr/>
        </p:nvSpPr>
        <p:spPr>
          <a:xfrm>
            <a:off x="1905000" y="1600200"/>
            <a:ext cx="1514475" cy="274638"/>
          </a:xfrm>
          <a:prstGeom prst="rect">
            <a:avLst/>
          </a:prstGeom>
          <a:noFill/>
          <a:ln w="9525">
            <a:noFill/>
          </a:ln>
        </p:spPr>
        <p:txBody>
          <a:bodyPr lIns="0" tIns="0" rIns="0" bIns="0">
            <a:spAutoFit/>
          </a:bodyPr>
          <a:lstStyle/>
          <a:p>
            <a:pPr lvl="0" eaLnBrk="0" hangingPunct="0">
              <a:buClr>
                <a:srgbClr val="000000"/>
              </a:buClr>
            </a:pPr>
            <a:r>
              <a:rPr lang="en-US" altLang="zh-CN" sz="1800" b="1" dirty="0">
                <a:solidFill>
                  <a:srgbClr val="000000"/>
                </a:solidFill>
                <a:latin typeface="Arial" panose="020B0604020202020204" pitchFamily="34" charset="0"/>
                <a:ea typeface="宋体" panose="02010600030101010101" pitchFamily="2" charset="-122"/>
              </a:rPr>
              <a:t>(a) </a:t>
            </a:r>
            <a:r>
              <a:rPr lang="zh-CN" altLang="en-US" sz="1800" b="1" dirty="0">
                <a:solidFill>
                  <a:srgbClr val="000000"/>
                </a:solidFill>
                <a:latin typeface="Arial" panose="020B0604020202020204" pitchFamily="34" charset="0"/>
                <a:ea typeface="宋体" panose="02010600030101010101" pitchFamily="2" charset="-122"/>
              </a:rPr>
              <a:t>货币市场</a:t>
            </a:r>
          </a:p>
        </p:txBody>
      </p:sp>
      <p:grpSp>
        <p:nvGrpSpPr>
          <p:cNvPr id="586805" name="组合 586804"/>
          <p:cNvGrpSpPr/>
          <p:nvPr/>
        </p:nvGrpSpPr>
        <p:grpSpPr>
          <a:xfrm>
            <a:off x="134938" y="3714750"/>
            <a:ext cx="965200" cy="1293813"/>
            <a:chOff x="85" y="2340"/>
            <a:chExt cx="608" cy="815"/>
          </a:xfrm>
        </p:grpSpPr>
        <p:sp>
          <p:nvSpPr>
            <p:cNvPr id="586806" name="直接连接符 586805"/>
            <p:cNvSpPr/>
            <p:nvPr/>
          </p:nvSpPr>
          <p:spPr>
            <a:xfrm flipH="1">
              <a:off x="539" y="2434"/>
              <a:ext cx="154" cy="68"/>
            </a:xfrm>
            <a:prstGeom prst="line">
              <a:avLst/>
            </a:prstGeom>
            <a:ln w="14288" cap="flat" cmpd="sng">
              <a:solidFill>
                <a:srgbClr val="000000"/>
              </a:solidFill>
              <a:prstDash val="solid"/>
              <a:headEnd type="none" w="med" len="med"/>
              <a:tailEnd type="none" w="med" len="med"/>
            </a:ln>
          </p:spPr>
        </p:sp>
        <p:sp>
          <p:nvSpPr>
            <p:cNvPr id="586807" name="矩形 586806"/>
            <p:cNvSpPr/>
            <p:nvPr/>
          </p:nvSpPr>
          <p:spPr>
            <a:xfrm>
              <a:off x="85" y="2340"/>
              <a:ext cx="539" cy="701"/>
            </a:xfrm>
            <a:prstGeom prst="rect">
              <a:avLst/>
            </a:prstGeom>
            <a:solidFill>
              <a:srgbClr val="E1E5E9"/>
            </a:solidFill>
            <a:ln w="9525">
              <a:noFill/>
            </a:ln>
          </p:spPr>
          <p:txBody>
            <a:bodyPr/>
            <a:lstStyle/>
            <a:p>
              <a:endParaRPr lang="zh-CN" altLang="en-US"/>
            </a:p>
          </p:txBody>
        </p:sp>
        <p:sp>
          <p:nvSpPr>
            <p:cNvPr id="586808" name="矩形 586807"/>
            <p:cNvSpPr/>
            <p:nvPr/>
          </p:nvSpPr>
          <p:spPr>
            <a:xfrm>
              <a:off x="108" y="2354"/>
              <a:ext cx="548" cy="462"/>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3…….</a:t>
              </a:r>
              <a:r>
                <a:rPr lang="zh-CN" altLang="en-US" sz="1600" dirty="0">
                  <a:solidFill>
                    <a:srgbClr val="000000"/>
                  </a:solidFill>
                  <a:latin typeface="Arial" panose="020B0604020202020204" pitchFamily="34" charset="0"/>
                  <a:ea typeface="宋体" panose="02010600030101010101" pitchFamily="2" charset="-122"/>
                </a:rPr>
                <a:t>这</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使均衡利</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率上升</a:t>
              </a:r>
              <a:r>
                <a:rPr lang="en-US" altLang="zh-CN" sz="1600">
                  <a:solidFill>
                    <a:srgbClr val="000000"/>
                  </a:solidFill>
                  <a:latin typeface="Arial" panose="020B0604020202020204" pitchFamily="34" charset="0"/>
                  <a:ea typeface="宋体" panose="02010600030101010101" pitchFamily="2" charset="-122"/>
                </a:rPr>
                <a:t>….</a:t>
              </a:r>
            </a:p>
          </p:txBody>
        </p:sp>
        <p:sp>
          <p:nvSpPr>
            <p:cNvPr id="586809" name="矩形 586808"/>
            <p:cNvSpPr/>
            <p:nvPr/>
          </p:nvSpPr>
          <p:spPr>
            <a:xfrm>
              <a:off x="108" y="246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10" name="矩形 586809"/>
            <p:cNvSpPr/>
            <p:nvPr/>
          </p:nvSpPr>
          <p:spPr>
            <a:xfrm>
              <a:off x="108" y="258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11" name="矩形 586810"/>
            <p:cNvSpPr/>
            <p:nvPr/>
          </p:nvSpPr>
          <p:spPr>
            <a:xfrm>
              <a:off x="108" y="2697"/>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12" name="矩形 586811"/>
            <p:cNvSpPr/>
            <p:nvPr/>
          </p:nvSpPr>
          <p:spPr>
            <a:xfrm>
              <a:off x="108" y="2811"/>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13" name="矩形 586812"/>
            <p:cNvSpPr/>
            <p:nvPr/>
          </p:nvSpPr>
          <p:spPr>
            <a:xfrm>
              <a:off x="108" y="292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86814" name="组合 586813"/>
          <p:cNvGrpSpPr/>
          <p:nvPr/>
        </p:nvGrpSpPr>
        <p:grpSpPr>
          <a:xfrm>
            <a:off x="2540000" y="2927350"/>
            <a:ext cx="1919288" cy="1166813"/>
            <a:chOff x="1600" y="1844"/>
            <a:chExt cx="1209" cy="735"/>
          </a:xfrm>
        </p:grpSpPr>
        <p:sp>
          <p:nvSpPr>
            <p:cNvPr id="586815" name="直接连接符 586814"/>
            <p:cNvSpPr/>
            <p:nvPr/>
          </p:nvSpPr>
          <p:spPr>
            <a:xfrm flipV="1">
              <a:off x="1600" y="2169"/>
              <a:ext cx="257" cy="410"/>
            </a:xfrm>
            <a:prstGeom prst="line">
              <a:avLst/>
            </a:prstGeom>
            <a:ln w="14288" cap="flat" cmpd="sng">
              <a:solidFill>
                <a:srgbClr val="000000"/>
              </a:solidFill>
              <a:prstDash val="solid"/>
              <a:headEnd type="none" w="med" len="med"/>
              <a:tailEnd type="none" w="med" len="med"/>
            </a:ln>
          </p:spPr>
        </p:sp>
        <p:sp>
          <p:nvSpPr>
            <p:cNvPr id="586816" name="矩形 586815"/>
            <p:cNvSpPr/>
            <p:nvPr/>
          </p:nvSpPr>
          <p:spPr>
            <a:xfrm>
              <a:off x="1745" y="1844"/>
              <a:ext cx="916" cy="359"/>
            </a:xfrm>
            <a:prstGeom prst="rect">
              <a:avLst/>
            </a:prstGeom>
            <a:solidFill>
              <a:srgbClr val="E1E5E9"/>
            </a:solidFill>
            <a:ln w="9525">
              <a:noFill/>
            </a:ln>
          </p:spPr>
          <p:txBody>
            <a:bodyPr/>
            <a:lstStyle/>
            <a:p>
              <a:endParaRPr lang="zh-CN" altLang="en-US"/>
            </a:p>
          </p:txBody>
        </p:sp>
        <p:sp>
          <p:nvSpPr>
            <p:cNvPr id="586817" name="矩形 586816"/>
            <p:cNvSpPr/>
            <p:nvPr/>
          </p:nvSpPr>
          <p:spPr>
            <a:xfrm>
              <a:off x="1785" y="1854"/>
              <a:ext cx="1024" cy="308"/>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2…….</a:t>
              </a:r>
              <a:r>
                <a:rPr lang="zh-CN" altLang="en-US" sz="1600" dirty="0">
                  <a:solidFill>
                    <a:srgbClr val="000000"/>
                  </a:solidFill>
                  <a:latin typeface="Arial" panose="020B0604020202020204" pitchFamily="34" charset="0"/>
                  <a:ea typeface="宋体" panose="02010600030101010101" pitchFamily="2" charset="-122"/>
                </a:rPr>
                <a:t>支出增加</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提高了货币需求</a:t>
              </a:r>
              <a:r>
                <a:rPr lang="en-US" altLang="zh-CN" sz="1600">
                  <a:solidFill>
                    <a:srgbClr val="000000"/>
                  </a:solidFill>
                  <a:latin typeface="Arial" panose="020B0604020202020204" pitchFamily="34" charset="0"/>
                  <a:ea typeface="宋体" panose="02010600030101010101" pitchFamily="2" charset="-122"/>
                </a:rPr>
                <a:t>…</a:t>
              </a:r>
            </a:p>
          </p:txBody>
        </p:sp>
        <p:sp>
          <p:nvSpPr>
            <p:cNvPr id="586818" name="矩形 586817"/>
            <p:cNvSpPr/>
            <p:nvPr/>
          </p:nvSpPr>
          <p:spPr>
            <a:xfrm>
              <a:off x="1785" y="196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19" name="矩形 586818"/>
            <p:cNvSpPr/>
            <p:nvPr/>
          </p:nvSpPr>
          <p:spPr>
            <a:xfrm>
              <a:off x="1785" y="208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86820" name="组合 586819"/>
          <p:cNvGrpSpPr/>
          <p:nvPr/>
        </p:nvGrpSpPr>
        <p:grpSpPr>
          <a:xfrm>
            <a:off x="1589088" y="3049588"/>
            <a:ext cx="2308225" cy="1493837"/>
            <a:chOff x="1001" y="1921"/>
            <a:chExt cx="1454" cy="941"/>
          </a:xfrm>
        </p:grpSpPr>
        <p:sp>
          <p:nvSpPr>
            <p:cNvPr id="586821" name="直接连接符 586820"/>
            <p:cNvSpPr/>
            <p:nvPr/>
          </p:nvSpPr>
          <p:spPr>
            <a:xfrm>
              <a:off x="1001" y="1921"/>
              <a:ext cx="1266" cy="855"/>
            </a:xfrm>
            <a:prstGeom prst="line">
              <a:avLst/>
            </a:prstGeom>
            <a:ln w="41275" cap="flat" cmpd="sng">
              <a:solidFill>
                <a:srgbClr val="AD0D1B"/>
              </a:solidFill>
              <a:prstDash val="solid"/>
              <a:headEnd type="none" w="med" len="med"/>
              <a:tailEnd type="none" w="med" len="med"/>
            </a:ln>
          </p:spPr>
        </p:sp>
        <p:sp>
          <p:nvSpPr>
            <p:cNvPr id="586822" name="矩形 586821"/>
            <p:cNvSpPr/>
            <p:nvPr/>
          </p:nvSpPr>
          <p:spPr>
            <a:xfrm>
              <a:off x="2277" y="2728"/>
              <a:ext cx="123" cy="134"/>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M</a:t>
              </a:r>
            </a:p>
          </p:txBody>
        </p:sp>
        <p:sp>
          <p:nvSpPr>
            <p:cNvPr id="586823" name="矩形 586822"/>
            <p:cNvSpPr/>
            <p:nvPr/>
          </p:nvSpPr>
          <p:spPr>
            <a:xfrm>
              <a:off x="2360" y="2728"/>
              <a:ext cx="95"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D</a:t>
              </a:r>
              <a:r>
                <a:rPr lang="en-US" altLang="zh-CN" sz="1100" baseline="-25000">
                  <a:solidFill>
                    <a:srgbClr val="000000"/>
                  </a:solidFill>
                  <a:latin typeface="Arial" panose="020B0604020202020204" pitchFamily="34" charset="0"/>
                  <a:ea typeface="宋体" panose="02010600030101010101" pitchFamily="2" charset="-122"/>
                </a:rPr>
                <a:t>2</a:t>
              </a:r>
            </a:p>
          </p:txBody>
        </p:sp>
      </p:grpSp>
      <p:sp>
        <p:nvSpPr>
          <p:cNvPr id="586824" name="矩形 586823"/>
          <p:cNvSpPr/>
          <p:nvPr/>
        </p:nvSpPr>
        <p:spPr>
          <a:xfrm>
            <a:off x="8186738" y="5091113"/>
            <a:ext cx="561975" cy="244475"/>
          </a:xfrm>
          <a:prstGeom prst="rect">
            <a:avLst/>
          </a:prstGeom>
          <a:noFill/>
          <a:ln w="9525">
            <a:noFill/>
          </a:ln>
        </p:spPr>
        <p:txBody>
          <a:bodyPr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产量</a:t>
            </a:r>
          </a:p>
        </p:txBody>
      </p:sp>
      <p:sp>
        <p:nvSpPr>
          <p:cNvPr id="586825" name="矩形 586824"/>
          <p:cNvSpPr/>
          <p:nvPr/>
        </p:nvSpPr>
        <p:spPr>
          <a:xfrm>
            <a:off x="5278438" y="4914900"/>
            <a:ext cx="153987" cy="207963"/>
          </a:xfrm>
          <a:prstGeom prst="rect">
            <a:avLst/>
          </a:prstGeom>
          <a:noFill/>
          <a:ln w="9525">
            <a:noFill/>
          </a:ln>
        </p:spPr>
        <p:txBody>
          <a:bodyPr wrap="none" lIns="0" tIns="0" rIns="0" bIns="0">
            <a:spAutoFit/>
          </a:bodyPr>
          <a:lstStyle/>
          <a:p>
            <a:pPr lvl="0" eaLnBrk="0" hangingPunct="0">
              <a:buClr>
                <a:srgbClr val="000000"/>
              </a:buClr>
            </a:pPr>
            <a:r>
              <a:rPr lang="en-US" altLang="zh-CN" sz="1100">
                <a:solidFill>
                  <a:srgbClr val="000000"/>
                </a:solidFill>
                <a:latin typeface="Arial" panose="020B0604020202020204" pitchFamily="34" charset="0"/>
                <a:ea typeface="宋体" panose="02010600030101010101" pitchFamily="2" charset="-122"/>
              </a:rPr>
              <a:t>0</a:t>
            </a:r>
          </a:p>
        </p:txBody>
      </p:sp>
      <p:sp>
        <p:nvSpPr>
          <p:cNvPr id="586826" name="矩形 586825"/>
          <p:cNvSpPr/>
          <p:nvPr/>
        </p:nvSpPr>
        <p:spPr>
          <a:xfrm>
            <a:off x="4914900" y="2459038"/>
            <a:ext cx="409575" cy="488950"/>
          </a:xfrm>
          <a:prstGeom prst="rect">
            <a:avLst/>
          </a:prstGeom>
          <a:noFill/>
          <a:ln w="9525">
            <a:noFill/>
          </a:ln>
        </p:spPr>
        <p:txBody>
          <a:bodyPr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物价</a:t>
            </a:r>
          </a:p>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水平</a:t>
            </a:r>
          </a:p>
        </p:txBody>
      </p:sp>
      <p:sp>
        <p:nvSpPr>
          <p:cNvPr id="586827" name="矩形 586826"/>
          <p:cNvSpPr/>
          <p:nvPr/>
        </p:nvSpPr>
        <p:spPr>
          <a:xfrm>
            <a:off x="6777038" y="4589463"/>
            <a:ext cx="1825625" cy="244475"/>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               </a:t>
            </a:r>
            <a:r>
              <a:rPr lang="zh-CN" altLang="en-US" sz="1600" dirty="0">
                <a:solidFill>
                  <a:srgbClr val="000000"/>
                </a:solidFill>
                <a:latin typeface="Arial" panose="020B0604020202020204" pitchFamily="34" charset="0"/>
                <a:ea typeface="宋体" panose="02010600030101010101" pitchFamily="2" charset="-122"/>
              </a:rPr>
              <a:t>总需求</a:t>
            </a:r>
            <a:r>
              <a:rPr lang="en-US" altLang="zh-CN" sz="1100">
                <a:solidFill>
                  <a:srgbClr val="000000"/>
                </a:solidFill>
                <a:latin typeface="Arial" panose="020B0604020202020204" pitchFamily="34" charset="0"/>
                <a:ea typeface="宋体" panose="02010600030101010101" pitchFamily="2" charset="-122"/>
              </a:rPr>
              <a:t>, </a:t>
            </a:r>
            <a:r>
              <a:rPr lang="en-US" altLang="zh-CN" sz="1100" i="1">
                <a:solidFill>
                  <a:srgbClr val="000000"/>
                </a:solidFill>
                <a:latin typeface="Arial" panose="020B0604020202020204" pitchFamily="34" charset="0"/>
                <a:ea typeface="宋体" panose="02010600030101010101" pitchFamily="2" charset="-122"/>
              </a:rPr>
              <a:t>AD</a:t>
            </a:r>
            <a:r>
              <a:rPr lang="en-US" altLang="zh-CN" sz="1100" baseline="-25000">
                <a:solidFill>
                  <a:srgbClr val="000000"/>
                </a:solidFill>
                <a:latin typeface="Arial" panose="020B0604020202020204" pitchFamily="34" charset="0"/>
                <a:ea typeface="宋体" panose="02010600030101010101" pitchFamily="2" charset="-122"/>
              </a:rPr>
              <a:t>1</a:t>
            </a:r>
            <a:r>
              <a:rPr lang="en-US" altLang="zh-CN" sz="1100">
                <a:solidFill>
                  <a:srgbClr val="000000"/>
                </a:solidFill>
                <a:latin typeface="Arial" panose="020B0604020202020204" pitchFamily="34" charset="0"/>
                <a:ea typeface="宋体" panose="02010600030101010101" pitchFamily="2" charset="-122"/>
              </a:rPr>
              <a:t> </a:t>
            </a:r>
          </a:p>
        </p:txBody>
      </p:sp>
      <p:sp>
        <p:nvSpPr>
          <p:cNvPr id="586828" name="矩形 586827"/>
          <p:cNvSpPr/>
          <p:nvPr/>
        </p:nvSpPr>
        <p:spPr>
          <a:xfrm>
            <a:off x="6096000" y="1600200"/>
            <a:ext cx="1931988" cy="274638"/>
          </a:xfrm>
          <a:prstGeom prst="rect">
            <a:avLst/>
          </a:prstGeom>
          <a:noFill/>
          <a:ln w="9525">
            <a:noFill/>
          </a:ln>
        </p:spPr>
        <p:txBody>
          <a:bodyPr lIns="0" tIns="0" rIns="0" bIns="0">
            <a:spAutoFit/>
          </a:bodyPr>
          <a:lstStyle/>
          <a:p>
            <a:pPr lvl="0" eaLnBrk="0" hangingPunct="0">
              <a:buClr>
                <a:srgbClr val="000000"/>
              </a:buClr>
            </a:pPr>
            <a:r>
              <a:rPr lang="en-US" altLang="zh-CN" sz="1800" b="1" dirty="0">
                <a:solidFill>
                  <a:srgbClr val="000000"/>
                </a:solidFill>
                <a:latin typeface="Arial" panose="020B0604020202020204" pitchFamily="34" charset="0"/>
                <a:ea typeface="宋体" panose="02010600030101010101" pitchFamily="2" charset="-122"/>
              </a:rPr>
              <a:t>(b) </a:t>
            </a:r>
            <a:r>
              <a:rPr lang="zh-CN" altLang="en-US" sz="1800" b="1" dirty="0">
                <a:solidFill>
                  <a:srgbClr val="000000"/>
                </a:solidFill>
                <a:latin typeface="Arial" panose="020B0604020202020204" pitchFamily="34" charset="0"/>
                <a:ea typeface="宋体" panose="02010600030101010101" pitchFamily="2" charset="-122"/>
              </a:rPr>
              <a:t>总需求的移动</a:t>
            </a:r>
          </a:p>
        </p:txBody>
      </p:sp>
      <p:grpSp>
        <p:nvGrpSpPr>
          <p:cNvPr id="586829" name="组合 586828"/>
          <p:cNvGrpSpPr/>
          <p:nvPr/>
        </p:nvGrpSpPr>
        <p:grpSpPr>
          <a:xfrm>
            <a:off x="7539038" y="2533650"/>
            <a:ext cx="1303337" cy="1085850"/>
            <a:chOff x="4749" y="1596"/>
            <a:chExt cx="821" cy="684"/>
          </a:xfrm>
        </p:grpSpPr>
        <p:sp>
          <p:nvSpPr>
            <p:cNvPr id="586830" name="直接连接符 586829"/>
            <p:cNvSpPr/>
            <p:nvPr/>
          </p:nvSpPr>
          <p:spPr>
            <a:xfrm flipV="1">
              <a:off x="5082" y="1879"/>
              <a:ext cx="206" cy="401"/>
            </a:xfrm>
            <a:prstGeom prst="line">
              <a:avLst/>
            </a:prstGeom>
            <a:ln w="14288" cap="flat" cmpd="sng">
              <a:solidFill>
                <a:srgbClr val="000000"/>
              </a:solidFill>
              <a:prstDash val="solid"/>
              <a:headEnd type="none" w="med" len="med"/>
              <a:tailEnd type="none" w="med" len="med"/>
            </a:ln>
          </p:spPr>
        </p:sp>
        <p:sp>
          <p:nvSpPr>
            <p:cNvPr id="586831" name="矩形 586830"/>
            <p:cNvSpPr/>
            <p:nvPr/>
          </p:nvSpPr>
          <p:spPr>
            <a:xfrm>
              <a:off x="4749" y="1596"/>
              <a:ext cx="821" cy="488"/>
            </a:xfrm>
            <a:prstGeom prst="rect">
              <a:avLst/>
            </a:prstGeom>
            <a:solidFill>
              <a:srgbClr val="E1E5E9"/>
            </a:solidFill>
            <a:ln w="9525">
              <a:noFill/>
            </a:ln>
          </p:spPr>
          <p:txBody>
            <a:bodyPr/>
            <a:lstStyle/>
            <a:p>
              <a:endParaRPr lang="zh-CN" altLang="en-US"/>
            </a:p>
          </p:txBody>
        </p:sp>
        <p:sp>
          <p:nvSpPr>
            <p:cNvPr id="586832" name="矩形 586831"/>
            <p:cNvSpPr/>
            <p:nvPr/>
          </p:nvSpPr>
          <p:spPr>
            <a:xfrm>
              <a:off x="4777" y="1609"/>
              <a:ext cx="768" cy="462"/>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4…….</a:t>
              </a:r>
              <a:r>
                <a:rPr lang="zh-CN" altLang="en-US" sz="1600" dirty="0">
                  <a:solidFill>
                    <a:srgbClr val="000000"/>
                  </a:solidFill>
                  <a:latin typeface="Arial" panose="020B0604020202020204" pitchFamily="34" charset="0"/>
                  <a:ea typeface="宋体" panose="02010600030101010101" pitchFamily="2" charset="-122"/>
                </a:rPr>
                <a:t>又部分</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抵消了总需求</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最初的增加。</a:t>
              </a:r>
            </a:p>
          </p:txBody>
        </p:sp>
        <p:sp>
          <p:nvSpPr>
            <p:cNvPr id="586833" name="矩形 586832"/>
            <p:cNvSpPr/>
            <p:nvPr/>
          </p:nvSpPr>
          <p:spPr>
            <a:xfrm>
              <a:off x="4777" y="1723"/>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34" name="矩形 586833"/>
            <p:cNvSpPr/>
            <p:nvPr/>
          </p:nvSpPr>
          <p:spPr>
            <a:xfrm>
              <a:off x="4777" y="1838"/>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35" name="矩形 586834"/>
            <p:cNvSpPr/>
            <p:nvPr/>
          </p:nvSpPr>
          <p:spPr>
            <a:xfrm>
              <a:off x="4777" y="1952"/>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86836" name="组合 586835"/>
          <p:cNvGrpSpPr/>
          <p:nvPr/>
        </p:nvGrpSpPr>
        <p:grpSpPr>
          <a:xfrm>
            <a:off x="6397625" y="2574925"/>
            <a:ext cx="2416175" cy="1458913"/>
            <a:chOff x="4030" y="1622"/>
            <a:chExt cx="1522" cy="919"/>
          </a:xfrm>
        </p:grpSpPr>
        <p:sp>
          <p:nvSpPr>
            <p:cNvPr id="586837" name="直接连接符 586836"/>
            <p:cNvSpPr/>
            <p:nvPr/>
          </p:nvSpPr>
          <p:spPr>
            <a:xfrm>
              <a:off x="4030" y="1622"/>
              <a:ext cx="1326" cy="889"/>
            </a:xfrm>
            <a:prstGeom prst="line">
              <a:avLst/>
            </a:prstGeom>
            <a:ln w="41275" cap="flat" cmpd="sng">
              <a:solidFill>
                <a:srgbClr val="60220F"/>
              </a:solidFill>
              <a:prstDash val="solid"/>
              <a:headEnd type="none" w="med" len="med"/>
              <a:tailEnd type="none" w="med" len="med"/>
            </a:ln>
          </p:spPr>
        </p:sp>
        <p:sp>
          <p:nvSpPr>
            <p:cNvPr id="586838" name="矩形 586837"/>
            <p:cNvSpPr/>
            <p:nvPr/>
          </p:nvSpPr>
          <p:spPr>
            <a:xfrm>
              <a:off x="5398" y="2435"/>
              <a:ext cx="154"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AD</a:t>
              </a:r>
              <a:r>
                <a:rPr lang="en-US" altLang="zh-CN" sz="1100" baseline="-25000">
                  <a:solidFill>
                    <a:srgbClr val="000000"/>
                  </a:solidFill>
                  <a:latin typeface="Arial" panose="020B0604020202020204" pitchFamily="34" charset="0"/>
                  <a:ea typeface="宋体" panose="02010600030101010101" pitchFamily="2" charset="-122"/>
                </a:rPr>
                <a:t>2</a:t>
              </a:r>
            </a:p>
          </p:txBody>
        </p:sp>
      </p:grpSp>
      <p:grpSp>
        <p:nvGrpSpPr>
          <p:cNvPr id="586839" name="组合 586838"/>
          <p:cNvGrpSpPr/>
          <p:nvPr/>
        </p:nvGrpSpPr>
        <p:grpSpPr>
          <a:xfrm>
            <a:off x="5813425" y="2792413"/>
            <a:ext cx="2397125" cy="1508125"/>
            <a:chOff x="3662" y="1759"/>
            <a:chExt cx="1510" cy="950"/>
          </a:xfrm>
        </p:grpSpPr>
        <p:sp>
          <p:nvSpPr>
            <p:cNvPr id="586840" name="直接连接符 586839"/>
            <p:cNvSpPr/>
            <p:nvPr/>
          </p:nvSpPr>
          <p:spPr>
            <a:xfrm>
              <a:off x="3662" y="1759"/>
              <a:ext cx="1326" cy="897"/>
            </a:xfrm>
            <a:prstGeom prst="line">
              <a:avLst/>
            </a:prstGeom>
            <a:ln w="41275" cap="flat" cmpd="sng">
              <a:solidFill>
                <a:srgbClr val="AD0D1B"/>
              </a:solidFill>
              <a:prstDash val="solid"/>
              <a:headEnd type="none" w="med" len="med"/>
              <a:tailEnd type="none" w="med" len="med"/>
            </a:ln>
          </p:spPr>
        </p:sp>
        <p:sp>
          <p:nvSpPr>
            <p:cNvPr id="586841" name="矩形 586840"/>
            <p:cNvSpPr/>
            <p:nvPr/>
          </p:nvSpPr>
          <p:spPr>
            <a:xfrm>
              <a:off x="5018" y="2603"/>
              <a:ext cx="154"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AD</a:t>
              </a:r>
              <a:r>
                <a:rPr lang="en-US" altLang="zh-CN" sz="1100" baseline="-25000">
                  <a:solidFill>
                    <a:srgbClr val="000000"/>
                  </a:solidFill>
                  <a:latin typeface="Arial" panose="020B0604020202020204" pitchFamily="34" charset="0"/>
                  <a:ea typeface="宋体" panose="02010600030101010101" pitchFamily="2" charset="-122"/>
                </a:rPr>
                <a:t>3</a:t>
              </a:r>
            </a:p>
          </p:txBody>
        </p:sp>
      </p:grpSp>
      <p:grpSp>
        <p:nvGrpSpPr>
          <p:cNvPr id="586842" name="组合 586841"/>
          <p:cNvGrpSpPr/>
          <p:nvPr/>
        </p:nvGrpSpPr>
        <p:grpSpPr>
          <a:xfrm>
            <a:off x="5514975" y="3103563"/>
            <a:ext cx="2363788" cy="2736850"/>
            <a:chOff x="3474" y="1955"/>
            <a:chExt cx="1489" cy="1724"/>
          </a:xfrm>
        </p:grpSpPr>
        <p:sp>
          <p:nvSpPr>
            <p:cNvPr id="586843" name="直接连接符 586842"/>
            <p:cNvSpPr/>
            <p:nvPr/>
          </p:nvSpPr>
          <p:spPr>
            <a:xfrm flipH="1">
              <a:off x="3842" y="1955"/>
              <a:ext cx="68" cy="1308"/>
            </a:xfrm>
            <a:prstGeom prst="line">
              <a:avLst/>
            </a:prstGeom>
            <a:ln w="14288" cap="flat" cmpd="sng">
              <a:solidFill>
                <a:srgbClr val="000000"/>
              </a:solidFill>
              <a:prstDash val="solid"/>
              <a:headEnd type="none" w="med" len="med"/>
              <a:tailEnd type="none" w="med" len="med"/>
            </a:ln>
          </p:spPr>
        </p:sp>
        <p:sp>
          <p:nvSpPr>
            <p:cNvPr id="586844" name="矩形 586843"/>
            <p:cNvSpPr/>
            <p:nvPr/>
          </p:nvSpPr>
          <p:spPr>
            <a:xfrm>
              <a:off x="3474" y="3203"/>
              <a:ext cx="1489" cy="376"/>
            </a:xfrm>
            <a:prstGeom prst="rect">
              <a:avLst/>
            </a:prstGeom>
            <a:solidFill>
              <a:srgbClr val="E1E5E9"/>
            </a:solidFill>
            <a:ln w="9525">
              <a:noFill/>
            </a:ln>
          </p:spPr>
          <p:txBody>
            <a:bodyPr/>
            <a:lstStyle/>
            <a:p>
              <a:endParaRPr lang="zh-CN" altLang="en-US"/>
            </a:p>
          </p:txBody>
        </p:sp>
        <p:sp>
          <p:nvSpPr>
            <p:cNvPr id="586845" name="矩形 586844"/>
            <p:cNvSpPr/>
            <p:nvPr/>
          </p:nvSpPr>
          <p:spPr>
            <a:xfrm>
              <a:off x="3501" y="3221"/>
              <a:ext cx="1387" cy="308"/>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1.</a:t>
              </a:r>
              <a:r>
                <a:rPr lang="zh-CN" altLang="en-US" sz="1600" dirty="0">
                  <a:solidFill>
                    <a:srgbClr val="000000"/>
                  </a:solidFill>
                  <a:latin typeface="Arial" panose="020B0604020202020204" pitchFamily="34" charset="0"/>
                  <a:ea typeface="宋体" panose="02010600030101010101" pitchFamily="2" charset="-122"/>
                </a:rPr>
                <a:t>当政府购买增加提高了</a:t>
              </a:r>
            </a:p>
            <a:p>
              <a:pPr lvl="0" eaLnBrk="0" hangingPunct="0">
                <a:buClr>
                  <a:srgbClr val="000000"/>
                </a:buClr>
              </a:pPr>
              <a:r>
                <a:rPr lang="zh-CN" altLang="en-US" sz="1600" dirty="0">
                  <a:solidFill>
                    <a:srgbClr val="000000"/>
                  </a:solidFill>
                  <a:latin typeface="Arial" panose="020B0604020202020204" pitchFamily="34" charset="0"/>
                  <a:ea typeface="宋体" panose="02010600030101010101" pitchFamily="2" charset="-122"/>
                </a:rPr>
                <a:t>总需求时</a:t>
              </a:r>
              <a:r>
                <a:rPr lang="en-US" altLang="zh-CN" sz="1600">
                  <a:solidFill>
                    <a:srgbClr val="000000"/>
                  </a:solidFill>
                  <a:latin typeface="Arial" panose="020B0604020202020204" pitchFamily="34" charset="0"/>
                  <a:ea typeface="宋体" panose="02010600030101010101" pitchFamily="2" charset="-122"/>
                </a:rPr>
                <a:t>…… </a:t>
              </a:r>
            </a:p>
          </p:txBody>
        </p:sp>
        <p:sp>
          <p:nvSpPr>
            <p:cNvPr id="586846" name="矩形 586845"/>
            <p:cNvSpPr/>
            <p:nvPr/>
          </p:nvSpPr>
          <p:spPr>
            <a:xfrm>
              <a:off x="3501" y="3335"/>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sp>
          <p:nvSpPr>
            <p:cNvPr id="586847" name="矩形 586846"/>
            <p:cNvSpPr/>
            <p:nvPr/>
          </p:nvSpPr>
          <p:spPr>
            <a:xfrm>
              <a:off x="3501" y="3449"/>
              <a:ext cx="0" cy="230"/>
            </a:xfrm>
            <a:prstGeom prst="rect">
              <a:avLst/>
            </a:prstGeom>
            <a:noFill/>
            <a:ln w="9525">
              <a:noFill/>
            </a:ln>
          </p:spPr>
          <p:txBody>
            <a:bodyPr wrap="none" lIns="0" tIns="0" rIns="0" bIns="0">
              <a:spAutoFit/>
            </a:bodyPr>
            <a:lstStyle/>
            <a:p>
              <a:pPr lvl="0" eaLnBrk="0" hangingPunct="0">
                <a:buClr>
                  <a:srgbClr val="000000"/>
                </a:buClr>
              </a:pPr>
              <a:endParaRPr sz="2400" dirty="0">
                <a:latin typeface="Times New Roman" panose="02020603050405020304" pitchFamily="18" charset="0"/>
                <a:ea typeface="宋体" panose="02010600030101010101" pitchFamily="2" charset="-122"/>
              </a:endParaRPr>
            </a:p>
          </p:txBody>
        </p:sp>
      </p:grpSp>
      <p:grpSp>
        <p:nvGrpSpPr>
          <p:cNvPr id="586848" name="组合 586847"/>
          <p:cNvGrpSpPr/>
          <p:nvPr/>
        </p:nvGrpSpPr>
        <p:grpSpPr>
          <a:xfrm>
            <a:off x="1073150" y="3451225"/>
            <a:ext cx="1311275" cy="168275"/>
            <a:chOff x="676" y="2174"/>
            <a:chExt cx="826" cy="106"/>
          </a:xfrm>
        </p:grpSpPr>
        <p:sp>
          <p:nvSpPr>
            <p:cNvPr id="586849" name="直接连接符 586848"/>
            <p:cNvSpPr/>
            <p:nvPr/>
          </p:nvSpPr>
          <p:spPr>
            <a:xfrm>
              <a:off x="804" y="2237"/>
              <a:ext cx="667" cy="1"/>
            </a:xfrm>
            <a:prstGeom prst="line">
              <a:avLst/>
            </a:prstGeom>
            <a:ln w="14288" cap="flat" cmpd="sng">
              <a:solidFill>
                <a:schemeClr val="tx1"/>
              </a:solidFill>
              <a:prstDash val="sysDot"/>
              <a:headEnd type="none" w="med" len="med"/>
              <a:tailEnd type="none" w="med" len="med"/>
            </a:ln>
          </p:spPr>
        </p:sp>
        <p:sp>
          <p:nvSpPr>
            <p:cNvPr id="586850" name="椭圆 586849"/>
            <p:cNvSpPr/>
            <p:nvPr/>
          </p:nvSpPr>
          <p:spPr>
            <a:xfrm>
              <a:off x="1442" y="2212"/>
              <a:ext cx="60" cy="58"/>
            </a:xfrm>
            <a:prstGeom prst="ellipse">
              <a:avLst/>
            </a:prstGeom>
            <a:solidFill>
              <a:srgbClr val="000000"/>
            </a:solidFill>
            <a:ln w="9525">
              <a:noFill/>
            </a:ln>
          </p:spPr>
          <p:txBody>
            <a:bodyPr/>
            <a:lstStyle/>
            <a:p>
              <a:endParaRPr lang="zh-CN" altLang="en-US"/>
            </a:p>
          </p:txBody>
        </p:sp>
        <p:sp>
          <p:nvSpPr>
            <p:cNvPr id="586851" name="矩形 586850"/>
            <p:cNvSpPr/>
            <p:nvPr/>
          </p:nvSpPr>
          <p:spPr>
            <a:xfrm>
              <a:off x="676" y="2174"/>
              <a:ext cx="60" cy="106"/>
            </a:xfrm>
            <a:prstGeom prst="rect">
              <a:avLst/>
            </a:prstGeom>
            <a:noFill/>
            <a:ln w="9525">
              <a:noFill/>
            </a:ln>
          </p:spPr>
          <p:txBody>
            <a:bodyPr wrap="none" lIns="0" tIns="0" rIns="0" bIns="0">
              <a:spAutoFit/>
            </a:bodyPr>
            <a:lstStyle/>
            <a:p>
              <a:pPr lvl="0" eaLnBrk="0" hangingPunct="0">
                <a:buClr>
                  <a:srgbClr val="000000"/>
                </a:buClr>
              </a:pPr>
              <a:r>
                <a:rPr lang="en-US" altLang="zh-CN" sz="1100" i="1">
                  <a:solidFill>
                    <a:srgbClr val="000000"/>
                  </a:solidFill>
                  <a:latin typeface="Arial" panose="020B0604020202020204" pitchFamily="34" charset="0"/>
                  <a:ea typeface="宋体" panose="02010600030101010101" pitchFamily="2" charset="-122"/>
                </a:rPr>
                <a:t>r</a:t>
              </a:r>
              <a:r>
                <a:rPr lang="en-US" altLang="zh-CN" sz="1100" baseline="-25000">
                  <a:solidFill>
                    <a:srgbClr val="000000"/>
                  </a:solidFill>
                  <a:latin typeface="Arial" panose="020B0604020202020204" pitchFamily="34" charset="0"/>
                  <a:ea typeface="宋体" panose="02010600030101010101" pitchFamily="2" charset="-122"/>
                </a:rPr>
                <a:t>2</a:t>
              </a:r>
            </a:p>
          </p:txBody>
        </p:sp>
      </p:grpSp>
      <p:grpSp>
        <p:nvGrpSpPr>
          <p:cNvPr id="586852" name="组合 586851"/>
          <p:cNvGrpSpPr/>
          <p:nvPr/>
        </p:nvGrpSpPr>
        <p:grpSpPr>
          <a:xfrm>
            <a:off x="5772150" y="2936875"/>
            <a:ext cx="1603375" cy="357188"/>
            <a:chOff x="3636" y="1850"/>
            <a:chExt cx="1010" cy="225"/>
          </a:xfrm>
        </p:grpSpPr>
        <p:sp>
          <p:nvSpPr>
            <p:cNvPr id="586853" name="任意多边形 586852"/>
            <p:cNvSpPr/>
            <p:nvPr/>
          </p:nvSpPr>
          <p:spPr>
            <a:xfrm>
              <a:off x="3636" y="1981"/>
              <a:ext cx="1010" cy="94"/>
            </a:xfrm>
            <a:custGeom>
              <a:avLst/>
              <a:gdLst/>
              <a:ahLst/>
              <a:cxnLst/>
              <a:rect l="0" t="0" r="0" b="0"/>
              <a:pathLst>
                <a:path w="118" h="11">
                  <a:moveTo>
                    <a:pt x="118" y="11"/>
                  </a:moveTo>
                  <a:cubicBezTo>
                    <a:pt x="116" y="8"/>
                    <a:pt x="111" y="5"/>
                    <a:pt x="107" y="5"/>
                  </a:cubicBezTo>
                  <a:cubicBezTo>
                    <a:pt x="65" y="5"/>
                    <a:pt x="65" y="5"/>
                    <a:pt x="65" y="5"/>
                  </a:cubicBezTo>
                  <a:cubicBezTo>
                    <a:pt x="62" y="5"/>
                    <a:pt x="59" y="3"/>
                    <a:pt x="59" y="0"/>
                  </a:cubicBezTo>
                  <a:cubicBezTo>
                    <a:pt x="59" y="3"/>
                    <a:pt x="57" y="5"/>
                    <a:pt x="54" y="5"/>
                  </a:cubicBezTo>
                  <a:cubicBezTo>
                    <a:pt x="7" y="5"/>
                    <a:pt x="7" y="5"/>
                    <a:pt x="7" y="5"/>
                  </a:cubicBezTo>
                  <a:cubicBezTo>
                    <a:pt x="4" y="5"/>
                    <a:pt x="0" y="8"/>
                    <a:pt x="0" y="11"/>
                  </a:cubicBez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586854" name="矩形 586853"/>
            <p:cNvSpPr/>
            <p:nvPr/>
          </p:nvSpPr>
          <p:spPr>
            <a:xfrm>
              <a:off x="3914" y="1850"/>
              <a:ext cx="120" cy="136"/>
            </a:xfrm>
            <a:prstGeom prst="rect">
              <a:avLst/>
            </a:prstGeom>
            <a:solidFill>
              <a:schemeClr val="bg1"/>
            </a:solidFill>
            <a:ln w="17526">
              <a:noFill/>
            </a:ln>
          </p:spPr>
          <p:txBody>
            <a:bodyPr/>
            <a:lstStyle/>
            <a:p>
              <a:endParaRPr lang="zh-CN" altLang="en-US"/>
            </a:p>
          </p:txBody>
        </p:sp>
        <p:sp>
          <p:nvSpPr>
            <p:cNvPr id="586855" name="矩形 586854"/>
            <p:cNvSpPr/>
            <p:nvPr/>
          </p:nvSpPr>
          <p:spPr>
            <a:xfrm>
              <a:off x="3921" y="1880"/>
              <a:ext cx="597" cy="154"/>
            </a:xfrm>
            <a:prstGeom prst="rect">
              <a:avLst/>
            </a:prstGeom>
            <a:noFill/>
            <a:ln w="9525">
              <a:noFill/>
            </a:ln>
          </p:spPr>
          <p:txBody>
            <a:bodyPr wrap="none" lIns="0" tIns="0" rIns="0" bIns="0">
              <a:spAutoFit/>
            </a:bodyPr>
            <a:lstStyle/>
            <a:p>
              <a:pPr lvl="0" eaLnBrk="0" hangingPunct="0">
                <a:buClr>
                  <a:srgbClr val="000000"/>
                </a:buClr>
              </a:pPr>
              <a:r>
                <a:rPr lang="en-US" altLang="zh-CN" sz="1600" dirty="0">
                  <a:solidFill>
                    <a:srgbClr val="000000"/>
                  </a:solidFill>
                  <a:latin typeface="Arial" panose="020B0604020202020204" pitchFamily="34" charset="0"/>
                  <a:ea typeface="宋体" panose="02010600030101010101" pitchFamily="2" charset="-122"/>
                </a:rPr>
                <a:t>200</a:t>
              </a:r>
              <a:r>
                <a:rPr lang="zh-CN" altLang="en-US" sz="1600" dirty="0">
                  <a:solidFill>
                    <a:srgbClr val="000000"/>
                  </a:solidFill>
                  <a:latin typeface="Arial" panose="020B0604020202020204" pitchFamily="34" charset="0"/>
                  <a:ea typeface="宋体" panose="02010600030101010101" pitchFamily="2" charset="-122"/>
                </a:rPr>
                <a:t>亿美元</a:t>
              </a:r>
            </a:p>
          </p:txBody>
        </p:sp>
      </p:grpSp>
      <p:sp>
        <p:nvSpPr>
          <p:cNvPr id="586856" name="文本框 586855"/>
          <p:cNvSpPr txBox="1"/>
          <p:nvPr/>
        </p:nvSpPr>
        <p:spPr>
          <a:xfrm>
            <a:off x="7086600" y="6643688"/>
            <a:ext cx="1803400" cy="214312"/>
          </a:xfrm>
          <a:prstGeom prst="rect">
            <a:avLst/>
          </a:prstGeom>
          <a:noFill/>
          <a:ln w="9525">
            <a:noFill/>
          </a:ln>
        </p:spPr>
        <p:txBody>
          <a:bodyPr wrap="none" anchor="t">
            <a:spAutoFit/>
          </a:bodyPr>
          <a:lstStyle/>
          <a:p>
            <a:pPr lvl="0" eaLnBrk="0" hangingPunct="0">
              <a:buClr>
                <a:srgbClr val="000000"/>
              </a:buClr>
            </a:pPr>
            <a:r>
              <a:rPr lang="en-US" altLang="en-US" sz="800" b="1">
                <a:solidFill>
                  <a:schemeClr val="bg1"/>
                </a:solidFill>
                <a:latin typeface="Arial" panose="020B0604020202020204" pitchFamily="34" charset="0"/>
                <a:ea typeface="宋体" panose="02010600030101010101" pitchFamily="2" charset="-122"/>
              </a:rPr>
              <a:t>Copyright © 2004  South-Western</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53</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6787"/>
                                        </p:tgtEl>
                                        <p:attrNameLst>
                                          <p:attrName>style.visibility</p:attrName>
                                        </p:attrNameLst>
                                      </p:cBhvr>
                                      <p:to>
                                        <p:strVal val="visible"/>
                                      </p:to>
                                    </p:set>
                                    <p:animEffect transition="in" filter="wipe(left)">
                                      <p:cBhvr>
                                        <p:cTn id="7" dur="500"/>
                                        <p:tgtEl>
                                          <p:spTgt spid="586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6852"/>
                                        </p:tgtEl>
                                        <p:attrNameLst>
                                          <p:attrName>style.visibility</p:attrName>
                                        </p:attrNameLst>
                                      </p:cBhvr>
                                      <p:to>
                                        <p:strVal val="visible"/>
                                      </p:to>
                                    </p:set>
                                    <p:animEffect transition="in" filter="wipe(down)">
                                      <p:cBhvr>
                                        <p:cTn id="12" dur="500"/>
                                        <p:tgtEl>
                                          <p:spTgt spid="58685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86836"/>
                                        </p:tgtEl>
                                        <p:attrNameLst>
                                          <p:attrName>style.visibility</p:attrName>
                                        </p:attrNameLst>
                                      </p:cBhvr>
                                      <p:to>
                                        <p:strVal val="visible"/>
                                      </p:to>
                                    </p:set>
                                    <p:animEffect transition="in" filter="strips(downRight)">
                                      <p:cBhvr>
                                        <p:cTn id="17" dur="500"/>
                                        <p:tgtEl>
                                          <p:spTgt spid="5868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86842"/>
                                        </p:tgtEl>
                                        <p:attrNameLst>
                                          <p:attrName>style.visibility</p:attrName>
                                        </p:attrNameLst>
                                      </p:cBhvr>
                                      <p:to>
                                        <p:strVal val="visible"/>
                                      </p:to>
                                    </p:set>
                                    <p:animEffect transition="in" filter="wipe(up)">
                                      <p:cBhvr>
                                        <p:cTn id="22" dur="500"/>
                                        <p:tgtEl>
                                          <p:spTgt spid="586842"/>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nodeType="clickEffect">
                                  <p:stCondLst>
                                    <p:cond delay="0"/>
                                  </p:stCondLst>
                                  <p:childTnLst>
                                    <p:set>
                                      <p:cBhvr>
                                        <p:cTn id="26" dur="1" fill="hold">
                                          <p:stCondLst>
                                            <p:cond delay="0"/>
                                          </p:stCondLst>
                                        </p:cTn>
                                        <p:tgtEl>
                                          <p:spTgt spid="586782"/>
                                        </p:tgtEl>
                                        <p:attrNameLst>
                                          <p:attrName>style.visibility</p:attrName>
                                        </p:attrNameLst>
                                      </p:cBhvr>
                                      <p:to>
                                        <p:strVal val="visible"/>
                                      </p:to>
                                    </p:set>
                                    <p:anim calcmode="lin" valueType="num">
                                      <p:cBhvr>
                                        <p:cTn id="27" dur="500" fill="hold"/>
                                        <p:tgtEl>
                                          <p:spTgt spid="586782"/>
                                        </p:tgtEl>
                                        <p:attrNameLst>
                                          <p:attrName>ppt_w</p:attrName>
                                        </p:attrNameLst>
                                      </p:cBhvr>
                                      <p:tavLst>
                                        <p:tav tm="0">
                                          <p:val>
                                            <p:strVal val="4/3*#ppt_w"/>
                                          </p:val>
                                        </p:tav>
                                        <p:tav tm="100000">
                                          <p:val>
                                            <p:strVal val="#ppt_w"/>
                                          </p:val>
                                        </p:tav>
                                      </p:tavLst>
                                    </p:anim>
                                    <p:anim calcmode="lin" valueType="num">
                                      <p:cBhvr>
                                        <p:cTn id="28" dur="500" fill="hold"/>
                                        <p:tgtEl>
                                          <p:spTgt spid="586782"/>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586820"/>
                                        </p:tgtEl>
                                        <p:attrNameLst>
                                          <p:attrName>style.visibility</p:attrName>
                                        </p:attrNameLst>
                                      </p:cBhvr>
                                      <p:to>
                                        <p:strVal val="visible"/>
                                      </p:to>
                                    </p:set>
                                    <p:animEffect transition="in" filter="strips(downRight)">
                                      <p:cBhvr>
                                        <p:cTn id="33" dur="500"/>
                                        <p:tgtEl>
                                          <p:spTgt spid="58682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586814"/>
                                        </p:tgtEl>
                                        <p:attrNameLst>
                                          <p:attrName>style.visibility</p:attrName>
                                        </p:attrNameLst>
                                      </p:cBhvr>
                                      <p:to>
                                        <p:strVal val="visible"/>
                                      </p:to>
                                    </p:set>
                                    <p:animEffect transition="in" filter="strips(upRight)">
                                      <p:cBhvr>
                                        <p:cTn id="38" dur="500"/>
                                        <p:tgtEl>
                                          <p:spTgt spid="5868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86781"/>
                                        </p:tgtEl>
                                        <p:attrNameLst>
                                          <p:attrName>style.visibility</p:attrName>
                                        </p:attrNameLst>
                                      </p:cBhvr>
                                      <p:to>
                                        <p:strVal val="visible"/>
                                      </p:to>
                                    </p:set>
                                    <p:animEffect transition="in" filter="wipe(down)">
                                      <p:cBhvr>
                                        <p:cTn id="43" dur="500"/>
                                        <p:tgtEl>
                                          <p:spTgt spid="58678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586848"/>
                                        </p:tgtEl>
                                        <p:attrNameLst>
                                          <p:attrName>style.visibility</p:attrName>
                                        </p:attrNameLst>
                                      </p:cBhvr>
                                      <p:to>
                                        <p:strVal val="visible"/>
                                      </p:to>
                                    </p:set>
                                    <p:animEffect transition="in" filter="wipe(right)">
                                      <p:cBhvr>
                                        <p:cTn id="48" dur="500"/>
                                        <p:tgtEl>
                                          <p:spTgt spid="58684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86805"/>
                                        </p:tgtEl>
                                        <p:attrNameLst>
                                          <p:attrName>style.visibility</p:attrName>
                                        </p:attrNameLst>
                                      </p:cBhvr>
                                      <p:to>
                                        <p:strVal val="visible"/>
                                      </p:to>
                                    </p:set>
                                    <p:animEffect transition="in" filter="strips(downLeft)">
                                      <p:cBhvr>
                                        <p:cTn id="53" dur="500"/>
                                        <p:tgtEl>
                                          <p:spTgt spid="586805"/>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288" fill="hold" nodeType="clickEffect">
                                  <p:stCondLst>
                                    <p:cond delay="0"/>
                                  </p:stCondLst>
                                  <p:childTnLst>
                                    <p:set>
                                      <p:cBhvr>
                                        <p:cTn id="57" dur="1" fill="hold">
                                          <p:stCondLst>
                                            <p:cond delay="0"/>
                                          </p:stCondLst>
                                        </p:cTn>
                                        <p:tgtEl>
                                          <p:spTgt spid="586788"/>
                                        </p:tgtEl>
                                        <p:attrNameLst>
                                          <p:attrName>style.visibility</p:attrName>
                                        </p:attrNameLst>
                                      </p:cBhvr>
                                      <p:to>
                                        <p:strVal val="visible"/>
                                      </p:to>
                                    </p:set>
                                    <p:anim calcmode="lin" valueType="num">
                                      <p:cBhvr>
                                        <p:cTn id="58" dur="500" fill="hold"/>
                                        <p:tgtEl>
                                          <p:spTgt spid="586788"/>
                                        </p:tgtEl>
                                        <p:attrNameLst>
                                          <p:attrName>ppt_w</p:attrName>
                                        </p:attrNameLst>
                                      </p:cBhvr>
                                      <p:tavLst>
                                        <p:tav tm="0">
                                          <p:val>
                                            <p:strVal val="4/3*#ppt_w"/>
                                          </p:val>
                                        </p:tav>
                                        <p:tav tm="100000">
                                          <p:val>
                                            <p:strVal val="#ppt_w"/>
                                          </p:val>
                                        </p:tav>
                                      </p:tavLst>
                                    </p:anim>
                                    <p:anim calcmode="lin" valueType="num">
                                      <p:cBhvr>
                                        <p:cTn id="59" dur="500" fill="hold"/>
                                        <p:tgtEl>
                                          <p:spTgt spid="586788"/>
                                        </p:tgtEl>
                                        <p:attrNameLst>
                                          <p:attrName>ppt_h</p:attrName>
                                        </p:attrNameLst>
                                      </p:cBhvr>
                                      <p:tavLst>
                                        <p:tav tm="0">
                                          <p:val>
                                            <p:strVal val="4/3*#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586829"/>
                                        </p:tgtEl>
                                        <p:attrNameLst>
                                          <p:attrName>style.visibility</p:attrName>
                                        </p:attrNameLst>
                                      </p:cBhvr>
                                      <p:to>
                                        <p:strVal val="visible"/>
                                      </p:to>
                                    </p:set>
                                    <p:animEffect transition="in" filter="strips(upRight)">
                                      <p:cBhvr>
                                        <p:cTn id="64" dur="500"/>
                                        <p:tgtEl>
                                          <p:spTgt spid="586829"/>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586839"/>
                                        </p:tgtEl>
                                        <p:attrNameLst>
                                          <p:attrName>style.visibility</p:attrName>
                                        </p:attrNameLst>
                                      </p:cBhvr>
                                      <p:to>
                                        <p:strVal val="visible"/>
                                      </p:to>
                                    </p:set>
                                    <p:animEffect transition="in" filter="strips(downRight)">
                                      <p:cBhvr>
                                        <p:cTn id="69" dur="500"/>
                                        <p:tgtEl>
                                          <p:spTgt spid="586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标题 587777"/>
          <p:cNvSpPr>
            <a:spLocks noGrp="1" noRot="1"/>
          </p:cNvSpPr>
          <p:nvPr>
            <p:ph type="title"/>
          </p:nvPr>
        </p:nvSpPr>
        <p:spPr>
          <a:ln/>
        </p:spPr>
        <p:txBody>
          <a:bodyPr anchor="ctr"/>
          <a:lstStyle/>
          <a:p>
            <a:endParaRPr dirty="0"/>
          </a:p>
        </p:txBody>
      </p:sp>
      <p:sp>
        <p:nvSpPr>
          <p:cNvPr id="587779" name="文本占位符 587778"/>
          <p:cNvSpPr>
            <a:spLocks noGrp="1" noRot="1"/>
          </p:cNvSpPr>
          <p:nvPr>
            <p:ph type="body" idx="1"/>
          </p:nvPr>
        </p:nvSpPr>
        <p:spPr>
          <a:xfrm>
            <a:off x="468313" y="1196975"/>
            <a:ext cx="8229600" cy="4525963"/>
          </a:xfrm>
          <a:ln/>
        </p:spPr>
        <p:txBody>
          <a:bodyPr/>
          <a:lstStyle/>
          <a:p>
            <a:r>
              <a:rPr lang="zh-CN" altLang="en-US" sz="3600" b="1" dirty="0">
                <a:solidFill>
                  <a:srgbClr val="CC9900"/>
                </a:solidFill>
              </a:rPr>
              <a:t>（二）税收变动的影响</a:t>
            </a:r>
          </a:p>
          <a:p>
            <a:r>
              <a:rPr lang="zh-CN" altLang="en-US" sz="2800" b="1" dirty="0">
                <a:solidFill>
                  <a:srgbClr val="000000"/>
                </a:solidFill>
                <a:ea typeface="楷体" panose="02010609060101010101" pitchFamily="49" charset="-122"/>
              </a:rPr>
              <a:t>增税减少了公众的可支配收入，消费和投资都减少，总需求曲线向左移动；反之，消费和投资都增加；</a:t>
            </a:r>
          </a:p>
          <a:p>
            <a:r>
              <a:rPr lang="zh-CN" altLang="en-US" sz="2800" b="1" dirty="0">
                <a:solidFill>
                  <a:srgbClr val="000000"/>
                </a:solidFill>
                <a:ea typeface="楷体" panose="02010609060101010101" pitchFamily="49" charset="-122"/>
              </a:rPr>
              <a:t>税收变动引起的总需求移动的幅度也要受乘数和挤出效应的影响；</a:t>
            </a:r>
          </a:p>
          <a:p>
            <a:r>
              <a:rPr lang="zh-CN" altLang="en-US" sz="2800" b="1" dirty="0">
                <a:solidFill>
                  <a:srgbClr val="000000"/>
                </a:solidFill>
                <a:ea typeface="楷体" panose="02010609060101010101" pitchFamily="49" charset="-122"/>
              </a:rPr>
              <a:t>税收变动的影响还取决于公众对税收的感受，以及对税收变动持续时间的判断，感受强烈，效果好，反之则差。认为变动的时间短，政策效果小，反之则大。</a:t>
            </a:r>
          </a:p>
          <a:p>
            <a:endParaRPr lang="zh-CN" altLang="en-US" sz="2800" b="1" dirty="0">
              <a:solidFill>
                <a:srgbClr val="000000"/>
              </a:solidFill>
              <a:ea typeface="楷体" panose="02010609060101010101" pitchFamily="49" charset="-122"/>
            </a:endParaRPr>
          </a:p>
          <a:p>
            <a:endParaRPr lang="zh-CN" altLang="en-US" dirty="0">
              <a:solidFill>
                <a:srgbClr val="FFFF00"/>
              </a:solidFill>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54</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Effect transition="in" filter="blinds(horizontal)">
                                      <p:cBhvr>
                                        <p:cTn id="7" dur="500"/>
                                        <p:tgtEl>
                                          <p:spTgt spid="587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7779">
                                            <p:txEl>
                                              <p:pRg st="1" end="1"/>
                                            </p:txEl>
                                          </p:spTgt>
                                        </p:tgtEl>
                                        <p:attrNameLst>
                                          <p:attrName>style.visibility</p:attrName>
                                        </p:attrNameLst>
                                      </p:cBhvr>
                                      <p:to>
                                        <p:strVal val="visible"/>
                                      </p:to>
                                    </p:set>
                                    <p:animEffect transition="in" filter="blinds(horizontal)">
                                      <p:cBhvr>
                                        <p:cTn id="12" dur="500"/>
                                        <p:tgtEl>
                                          <p:spTgt spid="587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779">
                                            <p:txEl>
                                              <p:pRg st="2" end="2"/>
                                            </p:txEl>
                                          </p:spTgt>
                                        </p:tgtEl>
                                        <p:attrNameLst>
                                          <p:attrName>style.visibility</p:attrName>
                                        </p:attrNameLst>
                                      </p:cBhvr>
                                      <p:to>
                                        <p:strVal val="visible"/>
                                      </p:to>
                                    </p:set>
                                    <p:animEffect transition="in" filter="blinds(horizontal)">
                                      <p:cBhvr>
                                        <p:cTn id="17" dur="500"/>
                                        <p:tgtEl>
                                          <p:spTgt spid="587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779">
                                            <p:txEl>
                                              <p:pRg st="3" end="3"/>
                                            </p:txEl>
                                          </p:spTgt>
                                        </p:tgtEl>
                                        <p:attrNameLst>
                                          <p:attrName>style.visibility</p:attrName>
                                        </p:attrNameLst>
                                      </p:cBhvr>
                                      <p:to>
                                        <p:strVal val="visible"/>
                                      </p:to>
                                    </p:set>
                                    <p:animEffect transition="in" filter="blinds(horizontal)">
                                      <p:cBhvr>
                                        <p:cTn id="22" dur="500"/>
                                        <p:tgtEl>
                                          <p:spTgt spid="587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标题 588801"/>
          <p:cNvSpPr>
            <a:spLocks noGrp="1" noRot="1"/>
          </p:cNvSpPr>
          <p:nvPr>
            <p:ph type="title"/>
          </p:nvPr>
        </p:nvSpPr>
        <p:spPr>
          <a:xfrm>
            <a:off x="468313" y="476250"/>
            <a:ext cx="8229600" cy="1143000"/>
          </a:xfrm>
          <a:ln/>
        </p:spPr>
        <p:txBody>
          <a:bodyPr anchor="ctr"/>
          <a:lstStyle/>
          <a:p>
            <a:r>
              <a:rPr lang="zh-CN" altLang="en-US" sz="4000" b="1" dirty="0">
                <a:solidFill>
                  <a:srgbClr val="FF9900"/>
                </a:solidFill>
              </a:rPr>
              <a:t>三、用政策稳定经济</a:t>
            </a:r>
            <a:r>
              <a:rPr lang="zh-CN" altLang="en-US" b="1" dirty="0">
                <a:solidFill>
                  <a:srgbClr val="FFFF00"/>
                </a:solidFill>
              </a:rPr>
              <a:t/>
            </a:r>
            <a:br>
              <a:rPr lang="zh-CN" altLang="en-US" b="1" dirty="0">
                <a:solidFill>
                  <a:srgbClr val="FFFF00"/>
                </a:solidFill>
              </a:rPr>
            </a:br>
            <a:endParaRPr lang="zh-CN" altLang="en-US" b="1" dirty="0">
              <a:solidFill>
                <a:srgbClr val="FFFF00"/>
              </a:solidFill>
            </a:endParaRPr>
          </a:p>
        </p:txBody>
      </p:sp>
      <p:sp>
        <p:nvSpPr>
          <p:cNvPr id="588803" name="文本占位符 588802"/>
          <p:cNvSpPr>
            <a:spLocks noGrp="1" noRot="1"/>
          </p:cNvSpPr>
          <p:nvPr>
            <p:ph type="body" idx="1"/>
          </p:nvPr>
        </p:nvSpPr>
        <p:spPr>
          <a:xfrm>
            <a:off x="301625" y="1557338"/>
            <a:ext cx="8540750" cy="4824412"/>
          </a:xfrm>
          <a:ln/>
        </p:spPr>
        <p:txBody>
          <a:bodyPr/>
          <a:lstStyle/>
          <a:p>
            <a:pPr>
              <a:lnSpc>
                <a:spcPct val="80000"/>
              </a:lnSpc>
            </a:pPr>
            <a:r>
              <a:rPr lang="zh-CN" altLang="en-US" sz="3600" b="1" dirty="0">
                <a:solidFill>
                  <a:srgbClr val="FF00FF"/>
                </a:solidFill>
                <a:latin typeface="宋体" panose="02010600030101010101" pitchFamily="2" charset="-122"/>
              </a:rPr>
              <a:t>支持积极的稳定政策</a:t>
            </a:r>
          </a:p>
          <a:p>
            <a:pPr>
              <a:lnSpc>
                <a:spcPct val="80000"/>
              </a:lnSpc>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00000"/>
                </a:solidFill>
                <a:latin typeface="楷体" panose="02010609060101010101" pitchFamily="49" charset="-122"/>
                <a:ea typeface="楷体" panose="02010609060101010101" pitchFamily="49" charset="-122"/>
              </a:rPr>
              <a:t>美国自</a:t>
            </a:r>
            <a:r>
              <a:rPr lang="en-US" altLang="zh-CN" sz="2800" b="1" dirty="0">
                <a:solidFill>
                  <a:srgbClr val="000000"/>
                </a:solidFill>
                <a:latin typeface="楷体" panose="02010609060101010101" pitchFamily="49" charset="-122"/>
                <a:ea typeface="楷体" panose="02010609060101010101" pitchFamily="49" charset="-122"/>
              </a:rPr>
              <a:t>1946</a:t>
            </a:r>
            <a:r>
              <a:rPr lang="zh-CN" altLang="en-US" sz="2800" b="1" dirty="0">
                <a:solidFill>
                  <a:srgbClr val="000000"/>
                </a:solidFill>
                <a:latin typeface="楷体" panose="02010609060101010101" pitchFamily="49" charset="-122"/>
                <a:ea typeface="楷体" panose="02010609060101010101" pitchFamily="49" charset="-122"/>
              </a:rPr>
              <a:t>年颁发“就业法案”以来，经济稳定是政府政策公开的目标。</a:t>
            </a:r>
          </a:p>
          <a:p>
            <a:pPr>
              <a:lnSpc>
                <a:spcPct val="80000"/>
              </a:lnSpc>
            </a:pPr>
            <a:r>
              <a:rPr lang="zh-CN" altLang="en-US" sz="2800" b="1" dirty="0">
                <a:solidFill>
                  <a:srgbClr val="000000"/>
                </a:solidFill>
                <a:latin typeface="楷体" panose="02010609060101010101" pitchFamily="49" charset="-122"/>
                <a:ea typeface="楷体" panose="02010609060101010101" pitchFamily="49" charset="-122"/>
              </a:rPr>
              <a:t>“就业法案”含义：</a:t>
            </a:r>
          </a:p>
          <a:p>
            <a:pPr lvl="1">
              <a:lnSpc>
                <a:spcPct val="80000"/>
              </a:lnSpc>
            </a:pPr>
            <a:r>
              <a:rPr lang="zh-CN" altLang="en-US" b="1" dirty="0">
                <a:solidFill>
                  <a:srgbClr val="000000"/>
                </a:solidFill>
                <a:latin typeface="楷体" panose="02010609060101010101" pitchFamily="49" charset="-122"/>
                <a:ea typeface="楷体" panose="02010609060101010101" pitchFamily="49" charset="-122"/>
              </a:rPr>
              <a:t>政府避免成为经济波动的原因。</a:t>
            </a:r>
          </a:p>
          <a:p>
            <a:pPr lvl="1">
              <a:lnSpc>
                <a:spcPct val="80000"/>
              </a:lnSpc>
            </a:pPr>
            <a:r>
              <a:rPr lang="zh-CN" altLang="en-US" b="1" dirty="0">
                <a:solidFill>
                  <a:srgbClr val="000000"/>
                </a:solidFill>
                <a:latin typeface="楷体" panose="02010609060101010101" pitchFamily="49" charset="-122"/>
                <a:ea typeface="楷体" panose="02010609060101010101" pitchFamily="49" charset="-122"/>
              </a:rPr>
              <a:t>政府应该对私人经济中的变动做出反应以便稳定总需求。</a:t>
            </a:r>
          </a:p>
          <a:p>
            <a:pPr>
              <a:lnSpc>
                <a:spcPct val="80000"/>
              </a:lnSpc>
            </a:pPr>
            <a:r>
              <a:rPr lang="zh-CN" altLang="en-US" sz="2800" b="1" dirty="0">
                <a:solidFill>
                  <a:srgbClr val="000000"/>
                </a:solidFill>
                <a:latin typeface="楷体" panose="02010609060101010101" pitchFamily="49" charset="-122"/>
                <a:ea typeface="楷体" panose="02010609060101010101" pitchFamily="49" charset="-122"/>
              </a:rPr>
              <a:t>    凯恩斯认为，总需求波动的原因在于无理性的悲观主义和乐观主义情绪。悲观主义增加失业，乐观主义带来通货膨胀的压力；从而造成经济状况的自我实现。所以政府应该采取对应的政策，抵消总需求波动的影响。</a:t>
            </a:r>
          </a:p>
          <a:p>
            <a:pPr>
              <a:lnSpc>
                <a:spcPct val="80000"/>
              </a:lnSpc>
            </a:pPr>
            <a:endParaRPr lang="zh-CN" altLang="en-US" sz="2800" b="1" dirty="0">
              <a:solidFill>
                <a:srgbClr val="000000"/>
              </a:solidFill>
              <a:latin typeface="楷体" panose="02010609060101010101" pitchFamily="49" charset="-122"/>
              <a:ea typeface="楷体" panose="02010609060101010101" pitchFamily="49" charset="-122"/>
            </a:endParaRPr>
          </a:p>
          <a:p>
            <a:pPr>
              <a:lnSpc>
                <a:spcPct val="80000"/>
              </a:lnSpc>
            </a:pPr>
            <a:endParaRPr lang="zh-CN" altLang="en-US" sz="28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88803">
                                            <p:txEl>
                                              <p:pRg st="3" end="3"/>
                                            </p:txEl>
                                          </p:spTgt>
                                        </p:tgtEl>
                                        <p:attrNameLst>
                                          <p:attrName>style.visibility</p:attrName>
                                        </p:attrNameLst>
                                      </p:cBhvr>
                                      <p:to>
                                        <p:strVal val="visible"/>
                                      </p:to>
                                    </p:set>
                                    <p:animEffect transition="in" filter="blinds(horizontal)">
                                      <p:cBhvr>
                                        <p:cTn id="20" dur="500"/>
                                        <p:tgtEl>
                                          <p:spTgt spid="58880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88803">
                                            <p:txEl>
                                              <p:pRg st="4" end="4"/>
                                            </p:txEl>
                                          </p:spTgt>
                                        </p:tgtEl>
                                        <p:attrNameLst>
                                          <p:attrName>style.visibility</p:attrName>
                                        </p:attrNameLst>
                                      </p:cBhvr>
                                      <p:to>
                                        <p:strVal val="visible"/>
                                      </p:to>
                                    </p:set>
                                    <p:animEffect transition="in" filter="blinds(horizontal)">
                                      <p:cBhvr>
                                        <p:cTn id="23" dur="500"/>
                                        <p:tgtEl>
                                          <p:spTgt spid="5888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88803">
                                            <p:txEl>
                                              <p:pRg st="5" end="5"/>
                                            </p:txEl>
                                          </p:spTgt>
                                        </p:tgtEl>
                                        <p:attrNameLst>
                                          <p:attrName>style.visibility</p:attrName>
                                        </p:attrNameLst>
                                      </p:cBhvr>
                                      <p:to>
                                        <p:strVal val="visible"/>
                                      </p:to>
                                    </p:set>
                                    <p:animEffect transition="in" filter="blinds(horizontal)">
                                      <p:cBhvr>
                                        <p:cTn id="28" dur="500"/>
                                        <p:tgtEl>
                                          <p:spTgt spid="588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标题 589825"/>
          <p:cNvSpPr>
            <a:spLocks noGrp="1" noRot="1"/>
          </p:cNvSpPr>
          <p:nvPr>
            <p:ph type="title"/>
          </p:nvPr>
        </p:nvSpPr>
        <p:spPr>
          <a:ln/>
        </p:spPr>
        <p:txBody>
          <a:bodyPr anchor="ctr"/>
          <a:lstStyle/>
          <a:p>
            <a:endParaRPr dirty="0"/>
          </a:p>
        </p:txBody>
      </p:sp>
      <p:sp>
        <p:nvSpPr>
          <p:cNvPr id="589827" name="文本占位符 589826"/>
          <p:cNvSpPr>
            <a:spLocks noGrp="1" noRot="1"/>
          </p:cNvSpPr>
          <p:nvPr>
            <p:ph type="body" idx="1"/>
          </p:nvPr>
        </p:nvSpPr>
        <p:spPr>
          <a:xfrm>
            <a:off x="457200" y="836613"/>
            <a:ext cx="8229600" cy="5832475"/>
          </a:xfrm>
          <a:ln/>
        </p:spPr>
        <p:txBody>
          <a:bodyPr/>
          <a:lstStyle/>
          <a:p>
            <a:pPr>
              <a:lnSpc>
                <a:spcPct val="105000"/>
              </a:lnSpc>
            </a:pPr>
            <a:r>
              <a:rPr lang="zh-CN" altLang="en-US" sz="2800" b="1" dirty="0">
                <a:solidFill>
                  <a:srgbClr val="FF00FF"/>
                </a:solidFill>
              </a:rPr>
              <a:t>反对积极稳定政策论</a:t>
            </a:r>
          </a:p>
          <a:p>
            <a:pPr>
              <a:lnSpc>
                <a:spcPct val="105000"/>
              </a:lnSpc>
            </a:pPr>
            <a:r>
              <a:rPr lang="zh-CN" altLang="en-US" sz="2400" b="1" dirty="0">
                <a:solidFill>
                  <a:srgbClr val="000000"/>
                </a:solidFill>
                <a:ea typeface="楷体" panose="02010609060101010101" pitchFamily="49" charset="-122"/>
              </a:rPr>
              <a:t>一些经济学家认为，政府应该避免积极用货币和财政政策来努力稳定经济。</a:t>
            </a:r>
          </a:p>
          <a:p>
            <a:pPr>
              <a:lnSpc>
                <a:spcPct val="105000"/>
              </a:lnSpc>
            </a:pPr>
            <a:r>
              <a:rPr lang="zh-CN" altLang="en-US" sz="2400" b="1" dirty="0">
                <a:solidFill>
                  <a:srgbClr val="000000"/>
                </a:solidFill>
                <a:ea typeface="楷体" panose="02010609060101010101" pitchFamily="49" charset="-122"/>
              </a:rPr>
              <a:t>货币和财政政策对经济的影响有相当长的时滞。原因在于经济预测很难，预测不准确。一般而言，经济衰退和萧条没有任何提前警告就到来。</a:t>
            </a:r>
          </a:p>
          <a:p>
            <a:pPr>
              <a:lnSpc>
                <a:spcPct val="105000"/>
              </a:lnSpc>
            </a:pPr>
            <a:r>
              <a:rPr lang="zh-CN" altLang="en-US" sz="2400" b="1" dirty="0">
                <a:solidFill>
                  <a:srgbClr val="CC3300"/>
                </a:solidFill>
                <a:ea typeface="楷体" panose="02010609060101010101" pitchFamily="49" charset="-122"/>
              </a:rPr>
              <a:t>自动稳定器：</a:t>
            </a:r>
            <a:r>
              <a:rPr lang="zh-CN" altLang="en-US" sz="2400" b="1" dirty="0">
                <a:solidFill>
                  <a:srgbClr val="000000"/>
                </a:solidFill>
                <a:ea typeface="楷体" panose="02010609060101010101" pitchFamily="49" charset="-122"/>
              </a:rPr>
              <a:t>指在对税收和财政支出做出一定的制度安排的前提下，财政对社会经济具有内在的自动稳定的功能。</a:t>
            </a:r>
          </a:p>
          <a:p>
            <a:pPr>
              <a:lnSpc>
                <a:spcPct val="105000"/>
              </a:lnSpc>
            </a:pPr>
            <a:r>
              <a:rPr lang="zh-CN" altLang="en-US" sz="2400" b="1" dirty="0">
                <a:solidFill>
                  <a:srgbClr val="000000"/>
                </a:solidFill>
                <a:ea typeface="楷体" panose="02010609060101010101" pitchFamily="49" charset="-122"/>
              </a:rPr>
              <a:t>财政的自动稳定功能主要通过两个方面来实现：自动调整的税收、财政转移支付的自动增减。</a:t>
            </a:r>
          </a:p>
          <a:p>
            <a:pPr>
              <a:lnSpc>
                <a:spcPct val="105000"/>
              </a:lnSpc>
            </a:pPr>
            <a:r>
              <a:rPr lang="zh-CN" altLang="en-US" sz="2400" b="1" dirty="0">
                <a:solidFill>
                  <a:srgbClr val="000000"/>
                </a:solidFill>
                <a:ea typeface="楷体" panose="02010609060101010101" pitchFamily="49" charset="-122"/>
              </a:rPr>
              <a:t>稳定器作用的大小取决于税收结构、转移支付结构及其水平，总的说来，其作用有限，只能起到缓解作用，不能改变经济波动的大趋势。</a:t>
            </a:r>
          </a:p>
          <a:p>
            <a:pPr>
              <a:lnSpc>
                <a:spcPct val="105000"/>
              </a:lnSpc>
            </a:pPr>
            <a:endParaRPr lang="zh-CN" altLang="en-US" sz="2400" dirty="0">
              <a:solidFill>
                <a:srgbClr val="000000"/>
              </a:solidFill>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56</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2" dur="500"/>
                                        <p:tgtEl>
                                          <p:spTgt spid="589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7" dur="500"/>
                                        <p:tgtEl>
                                          <p:spTgt spid="589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9827">
                                            <p:txEl>
                                              <p:pRg st="5" end="5"/>
                                            </p:txEl>
                                          </p:spTgt>
                                        </p:tgtEl>
                                        <p:attrNameLst>
                                          <p:attrName>style.visibility</p:attrName>
                                        </p:attrNameLst>
                                      </p:cBhvr>
                                      <p:to>
                                        <p:strVal val="visible"/>
                                      </p:to>
                                    </p:set>
                                    <p:animEffect transition="in" filter="blinds(horizontal)">
                                      <p:cBhvr>
                                        <p:cTn id="32" dur="500"/>
                                        <p:tgtEl>
                                          <p:spTgt spid="589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标题 658433"/>
          <p:cNvSpPr>
            <a:spLocks noGrp="1" noRot="1"/>
          </p:cNvSpPr>
          <p:nvPr>
            <p:ph type="title"/>
          </p:nvPr>
        </p:nvSpPr>
        <p:spPr>
          <a:ln/>
        </p:spPr>
        <p:txBody>
          <a:bodyPr anchor="ctr"/>
          <a:lstStyle/>
          <a:p>
            <a:endParaRPr dirty="0"/>
          </a:p>
        </p:txBody>
      </p:sp>
      <p:sp>
        <p:nvSpPr>
          <p:cNvPr id="658435" name="文本占位符 658434"/>
          <p:cNvSpPr>
            <a:spLocks noGrp="1" noRot="1"/>
          </p:cNvSpPr>
          <p:nvPr>
            <p:ph type="body" idx="1"/>
          </p:nvPr>
        </p:nvSpPr>
        <p:spPr>
          <a:ln/>
        </p:spPr>
        <p:txBody>
          <a:bodyPr/>
          <a:lstStyle/>
          <a:p>
            <a:r>
              <a:rPr lang="zh-CN" altLang="en-US" sz="3600" b="1" dirty="0">
                <a:solidFill>
                  <a:srgbClr val="CC6600"/>
                </a:solidFill>
              </a:rPr>
              <a:t>问题</a:t>
            </a:r>
            <a:r>
              <a:rPr lang="zh-CN" altLang="en-US" sz="3600" b="1" dirty="0" smtClean="0">
                <a:solidFill>
                  <a:srgbClr val="CC6600"/>
                </a:solidFill>
              </a:rPr>
              <a:t>与应用</a:t>
            </a:r>
            <a:endParaRPr lang="zh-CN" altLang="en-US" sz="3600" b="1" dirty="0">
              <a:solidFill>
                <a:srgbClr val="CC6600"/>
              </a:solidFill>
            </a:endParaRPr>
          </a:p>
          <a:p>
            <a:r>
              <a:rPr lang="zh-CN" altLang="en-US" dirty="0"/>
              <a:t>  </a:t>
            </a:r>
            <a:r>
              <a:rPr lang="en-US" altLang="zh-CN" dirty="0" smtClean="0"/>
              <a:t>P301  </a:t>
            </a:r>
            <a:r>
              <a:rPr lang="en-US" altLang="zh-CN" dirty="0"/>
              <a:t>1</a:t>
            </a:r>
            <a:r>
              <a:rPr lang="zh-CN" altLang="en-US" dirty="0"/>
              <a:t>、</a:t>
            </a:r>
            <a:r>
              <a:rPr lang="en-US" altLang="zh-CN" dirty="0"/>
              <a:t>8</a:t>
            </a:r>
          </a:p>
          <a:p>
            <a:endParaRPr lang="en-US" altLang="zh-CN"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57</a:t>
            </a:fld>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标题 590849"/>
          <p:cNvSpPr>
            <a:spLocks noGrp="1" noRot="1"/>
          </p:cNvSpPr>
          <p:nvPr>
            <p:ph type="title"/>
          </p:nvPr>
        </p:nvSpPr>
        <p:spPr>
          <a:ln/>
        </p:spPr>
        <p:txBody>
          <a:bodyPr anchor="ctr"/>
          <a:lstStyle/>
          <a:p>
            <a:endParaRPr dirty="0"/>
          </a:p>
        </p:txBody>
      </p:sp>
      <p:sp>
        <p:nvSpPr>
          <p:cNvPr id="590851" name="文本占位符 590850"/>
          <p:cNvSpPr>
            <a:spLocks noGrp="1" noRot="1"/>
          </p:cNvSpPr>
          <p:nvPr>
            <p:ph type="body" idx="1"/>
          </p:nvPr>
        </p:nvSpPr>
        <p:spPr>
          <a:ln/>
        </p:spPr>
        <p:txBody>
          <a:bodyPr/>
          <a:lstStyle/>
          <a:p>
            <a:pPr algn="ctr">
              <a:buNone/>
            </a:pPr>
            <a:r>
              <a:rPr lang="zh-CN" altLang="en-US" b="1" dirty="0">
                <a:solidFill>
                  <a:srgbClr val="FF3300"/>
                </a:solidFill>
                <a:latin typeface="宋体" panose="02010600030101010101" pitchFamily="2" charset="-122"/>
              </a:rPr>
              <a:t>第三节</a:t>
            </a:r>
          </a:p>
          <a:p>
            <a:pPr algn="ctr">
              <a:buNone/>
            </a:pPr>
            <a:endParaRPr lang="zh-CN" altLang="en-US" b="1" dirty="0">
              <a:solidFill>
                <a:srgbClr val="FF3300"/>
              </a:solidFill>
              <a:latin typeface="宋体" panose="02010600030101010101" pitchFamily="2" charset="-122"/>
            </a:endParaRPr>
          </a:p>
          <a:p>
            <a:pPr algn="ctr">
              <a:buNone/>
            </a:pPr>
            <a:r>
              <a:rPr lang="zh-CN" altLang="en-US" b="1" dirty="0">
                <a:solidFill>
                  <a:srgbClr val="FF3300"/>
                </a:solidFill>
                <a:latin typeface="宋体" panose="02010600030101010101" pitchFamily="2" charset="-122"/>
              </a:rPr>
              <a:t>   通货膨胀与失业之间的短期权衡取舍</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58</a:t>
            </a:fld>
            <a:endParaRPr lang="zh-CN" dirty="0"/>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标题 591873"/>
          <p:cNvSpPr>
            <a:spLocks noGrp="1" noRot="1"/>
          </p:cNvSpPr>
          <p:nvPr>
            <p:ph type="title"/>
          </p:nvPr>
        </p:nvSpPr>
        <p:spPr>
          <a:xfrm>
            <a:off x="0" y="260350"/>
            <a:ext cx="8229600" cy="1143000"/>
          </a:xfrm>
          <a:ln/>
        </p:spPr>
        <p:txBody>
          <a:bodyPr anchor="ctr"/>
          <a:lstStyle/>
          <a:p>
            <a:r>
              <a:rPr lang="zh-CN" altLang="en-US" sz="4000" b="1" dirty="0">
                <a:solidFill>
                  <a:schemeClr val="hlink"/>
                </a:solidFill>
                <a:latin typeface="宋体" panose="02010600030101010101" pitchFamily="2" charset="-122"/>
              </a:rPr>
              <a:t>一 、 失业的描述</a:t>
            </a:r>
          </a:p>
        </p:txBody>
      </p:sp>
      <p:sp>
        <p:nvSpPr>
          <p:cNvPr id="591875" name="文本占位符 591874"/>
          <p:cNvSpPr>
            <a:spLocks noGrp="1" noRot="1"/>
          </p:cNvSpPr>
          <p:nvPr>
            <p:ph type="body" idx="1"/>
          </p:nvPr>
        </p:nvSpPr>
        <p:spPr>
          <a:xfrm>
            <a:off x="323850" y="1844675"/>
            <a:ext cx="8640763" cy="4525963"/>
          </a:xfrm>
          <a:ln/>
        </p:spPr>
        <p:txBody>
          <a:bodyPr/>
          <a:lstStyle/>
          <a:p>
            <a:r>
              <a:rPr lang="en-US" altLang="zh-CN" sz="2800" b="1" dirty="0">
                <a:solidFill>
                  <a:srgbClr val="FF9900"/>
                </a:solidFill>
              </a:rPr>
              <a:t>1</a:t>
            </a:r>
            <a:r>
              <a:rPr lang="zh-CN" altLang="en-US" sz="2800" b="1" dirty="0">
                <a:solidFill>
                  <a:srgbClr val="FF9900"/>
                </a:solidFill>
              </a:rPr>
              <a:t>、劳动力：</a:t>
            </a:r>
            <a:r>
              <a:rPr lang="zh-CN" altLang="en-US" sz="2800" b="1" dirty="0">
                <a:solidFill>
                  <a:srgbClr val="000000"/>
                </a:solidFill>
                <a:latin typeface="楷体" panose="02010609060101010101" pitchFamily="49" charset="-122"/>
                <a:ea typeface="楷体" panose="02010609060101010101" pitchFamily="49" charset="-122"/>
              </a:rPr>
              <a:t>在法定年龄范围内（如</a:t>
            </a:r>
            <a:r>
              <a:rPr lang="en-US" altLang="zh-CN" sz="2800" b="1" dirty="0">
                <a:solidFill>
                  <a:srgbClr val="000000"/>
                </a:solidFill>
                <a:latin typeface="楷体" panose="02010609060101010101" pitchFamily="49" charset="-122"/>
                <a:ea typeface="楷体" panose="02010609060101010101" pitchFamily="49" charset="-122"/>
              </a:rPr>
              <a:t>16--60</a:t>
            </a:r>
            <a:r>
              <a:rPr lang="zh-CN" altLang="en-US" sz="2800" b="1" dirty="0">
                <a:solidFill>
                  <a:srgbClr val="000000"/>
                </a:solidFill>
                <a:latin typeface="楷体" panose="02010609060101010101" pitchFamily="49" charset="-122"/>
                <a:ea typeface="楷体" panose="02010609060101010101" pitchFamily="49" charset="-122"/>
              </a:rPr>
              <a:t>岁），有劳动能力，并正在积极寻找工作的人。</a:t>
            </a:r>
          </a:p>
          <a:p>
            <a:r>
              <a:rPr lang="zh-CN" altLang="en-US" sz="2800" b="1" dirty="0">
                <a:solidFill>
                  <a:srgbClr val="000000"/>
                </a:solidFill>
                <a:latin typeface="楷体" panose="02010609060101010101" pitchFamily="49" charset="-122"/>
                <a:ea typeface="楷体" panose="02010609060101010101" pitchFamily="49" charset="-122"/>
              </a:rPr>
              <a:t>劳动力包括</a:t>
            </a:r>
            <a:r>
              <a:rPr lang="zh-CN" altLang="en-US" sz="2800" b="1" dirty="0">
                <a:solidFill>
                  <a:srgbClr val="FF0000"/>
                </a:solidFill>
                <a:latin typeface="楷体" panose="02010609060101010101" pitchFamily="49" charset="-122"/>
                <a:ea typeface="楷体" panose="02010609060101010101" pitchFamily="49" charset="-122"/>
              </a:rPr>
              <a:t>就业者</a:t>
            </a:r>
            <a:r>
              <a:rPr lang="zh-CN" altLang="en-US" sz="2800" b="1" dirty="0">
                <a:solidFill>
                  <a:srgbClr val="000000"/>
                </a:solidFill>
                <a:latin typeface="楷体" panose="02010609060101010101" pitchFamily="49" charset="-122"/>
                <a:ea typeface="楷体" panose="02010609060101010101" pitchFamily="49" charset="-122"/>
              </a:rPr>
              <a:t>和</a:t>
            </a:r>
            <a:r>
              <a:rPr lang="zh-CN" altLang="en-US" sz="2800" b="1" dirty="0">
                <a:solidFill>
                  <a:srgbClr val="FF0000"/>
                </a:solidFill>
                <a:latin typeface="楷体" panose="02010609060101010101" pitchFamily="49" charset="-122"/>
                <a:ea typeface="楷体" panose="02010609060101010101" pitchFamily="49" charset="-122"/>
              </a:rPr>
              <a:t>失业者</a:t>
            </a:r>
          </a:p>
          <a:p>
            <a:r>
              <a:rPr lang="en-US" altLang="zh-CN" sz="2800" b="1" dirty="0">
                <a:solidFill>
                  <a:srgbClr val="FF9900"/>
                </a:solidFill>
              </a:rPr>
              <a:t>2</a:t>
            </a:r>
            <a:r>
              <a:rPr lang="zh-CN" altLang="en-US" sz="2800" b="1" dirty="0">
                <a:solidFill>
                  <a:srgbClr val="FF9900"/>
                </a:solidFill>
              </a:rPr>
              <a:t>、失业：</a:t>
            </a:r>
            <a:r>
              <a:rPr lang="zh-CN" altLang="en-US" sz="2800" b="1" dirty="0">
                <a:solidFill>
                  <a:srgbClr val="000000"/>
                </a:solidFill>
                <a:ea typeface="楷体" panose="02010609060101010101" pitchFamily="49" charset="-122"/>
              </a:rPr>
              <a:t>在规定的年龄范围内，有工作能力，而且愿意工作并积极寻找工作却没有工作的人。</a:t>
            </a:r>
          </a:p>
          <a:p>
            <a:r>
              <a:rPr lang="zh-CN" altLang="en-US" sz="2800" b="1" dirty="0">
                <a:solidFill>
                  <a:srgbClr val="FF3300"/>
                </a:solidFill>
                <a:ea typeface="楷体" panose="02010609060101010101" pitchFamily="49" charset="-122"/>
              </a:rPr>
              <a:t>自愿失业：</a:t>
            </a:r>
            <a:r>
              <a:rPr lang="zh-CN" altLang="en-US" sz="2800" b="1" dirty="0">
                <a:solidFill>
                  <a:srgbClr val="000000"/>
                </a:solidFill>
                <a:ea typeface="楷体" panose="02010609060101010101" pitchFamily="49" charset="-122"/>
              </a:rPr>
              <a:t>指工人不愿意接受现行工资水平而形成的失业。</a:t>
            </a:r>
          </a:p>
          <a:p>
            <a:r>
              <a:rPr lang="zh-CN" altLang="en-US" sz="2800" b="1" dirty="0">
                <a:solidFill>
                  <a:srgbClr val="FF3300"/>
                </a:solidFill>
                <a:ea typeface="楷体" panose="02010609060101010101" pitchFamily="49" charset="-122"/>
              </a:rPr>
              <a:t>非自愿失业：</a:t>
            </a:r>
            <a:r>
              <a:rPr lang="zh-CN" altLang="en-US" sz="2800" b="1" dirty="0">
                <a:solidFill>
                  <a:srgbClr val="000000"/>
                </a:solidFill>
                <a:ea typeface="楷体" panose="02010609060101010101" pitchFamily="49" charset="-122"/>
              </a:rPr>
              <a:t>指愿意接受现行工资但仍找不到工作的失业。</a:t>
            </a:r>
          </a:p>
          <a:p>
            <a:endParaRPr lang="zh-CN" altLang="en-US" sz="2800" dirty="0">
              <a:solidFill>
                <a:srgbClr val="000000"/>
              </a:solidFill>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59</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Effect transition="in" filter="blinds(horizontal)">
                                      <p:cBhvr>
                                        <p:cTn id="7" dur="500"/>
                                        <p:tgtEl>
                                          <p:spTgt spid="591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1875">
                                            <p:txEl>
                                              <p:pRg st="1" end="1"/>
                                            </p:txEl>
                                          </p:spTgt>
                                        </p:tgtEl>
                                        <p:attrNameLst>
                                          <p:attrName>style.visibility</p:attrName>
                                        </p:attrNameLst>
                                      </p:cBhvr>
                                      <p:to>
                                        <p:strVal val="visible"/>
                                      </p:to>
                                    </p:set>
                                    <p:animEffect transition="in" filter="blinds(horizontal)">
                                      <p:cBhvr>
                                        <p:cTn id="12" dur="500"/>
                                        <p:tgtEl>
                                          <p:spTgt spid="5918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1875">
                                            <p:txEl>
                                              <p:pRg st="2" end="2"/>
                                            </p:txEl>
                                          </p:spTgt>
                                        </p:tgtEl>
                                        <p:attrNameLst>
                                          <p:attrName>style.visibility</p:attrName>
                                        </p:attrNameLst>
                                      </p:cBhvr>
                                      <p:to>
                                        <p:strVal val="visible"/>
                                      </p:to>
                                    </p:set>
                                    <p:animEffect transition="in" filter="blinds(horizontal)">
                                      <p:cBhvr>
                                        <p:cTn id="17" dur="500"/>
                                        <p:tgtEl>
                                          <p:spTgt spid="5918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75">
                                            <p:txEl>
                                              <p:pRg st="3" end="3"/>
                                            </p:txEl>
                                          </p:spTgt>
                                        </p:tgtEl>
                                        <p:attrNameLst>
                                          <p:attrName>style.visibility</p:attrName>
                                        </p:attrNameLst>
                                      </p:cBhvr>
                                      <p:to>
                                        <p:strVal val="visible"/>
                                      </p:to>
                                    </p:set>
                                    <p:animEffect transition="in" filter="blinds(horizontal)">
                                      <p:cBhvr>
                                        <p:cTn id="22" dur="500"/>
                                        <p:tgtEl>
                                          <p:spTgt spid="5918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1875">
                                            <p:txEl>
                                              <p:pRg st="4" end="4"/>
                                            </p:txEl>
                                          </p:spTgt>
                                        </p:tgtEl>
                                        <p:attrNameLst>
                                          <p:attrName>style.visibility</p:attrName>
                                        </p:attrNameLst>
                                      </p:cBhvr>
                                      <p:to>
                                        <p:strVal val="visible"/>
                                      </p:to>
                                    </p:set>
                                    <p:animEffect transition="in" filter="blinds(horizontal)">
                                      <p:cBhvr>
                                        <p:cTn id="27" dur="500"/>
                                        <p:tgtEl>
                                          <p:spTgt spid="591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noRot="1"/>
          </p:cNvSpPr>
          <p:nvPr>
            <p:ph type="title"/>
          </p:nvPr>
        </p:nvSpPr>
        <p:spPr>
          <a:xfrm>
            <a:off x="468313" y="333375"/>
            <a:ext cx="8066087" cy="735013"/>
          </a:xfrm>
          <a:ln/>
        </p:spPr>
        <p:txBody>
          <a:bodyPr anchor="ctr"/>
          <a:lstStyle/>
          <a:p>
            <a:r>
              <a:rPr lang="zh-CN" altLang="en-US" sz="4000" b="1" dirty="0"/>
              <a:t>中国的经济波动</a:t>
            </a:r>
          </a:p>
        </p:txBody>
      </p:sp>
      <p:pic>
        <p:nvPicPr>
          <p:cNvPr id="522243" name="文本占位符 522242"/>
          <p:cNvPicPr>
            <a:picLocks noGrp="1" noRot="1" noChangeAspect="1"/>
          </p:cNvPicPr>
          <p:nvPr>
            <p:ph type="body" idx="1"/>
          </p:nvPr>
        </p:nvPicPr>
        <p:blipFill>
          <a:blip r:embed="rId3"/>
          <a:stretch>
            <a:fillRect/>
          </a:stretch>
        </p:blipFill>
        <p:spPr>
          <a:xfrm>
            <a:off x="684213" y="1196975"/>
            <a:ext cx="7772400" cy="4899025"/>
          </a:xfrm>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6</a:t>
            </a:fld>
            <a:endParaRPr lang="zh-CN" dirty="0"/>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标题 593921"/>
          <p:cNvSpPr>
            <a:spLocks noGrp="1" noRot="1"/>
          </p:cNvSpPr>
          <p:nvPr>
            <p:ph type="title"/>
          </p:nvPr>
        </p:nvSpPr>
        <p:spPr>
          <a:ln/>
        </p:spPr>
        <p:txBody>
          <a:bodyPr anchor="ctr"/>
          <a:lstStyle/>
          <a:p>
            <a:endParaRPr sz="4000" dirty="0">
              <a:solidFill>
                <a:srgbClr val="FFFF00"/>
              </a:solidFill>
              <a:latin typeface="宋体" panose="02010600030101010101" pitchFamily="2" charset="-122"/>
            </a:endParaRPr>
          </a:p>
        </p:txBody>
      </p:sp>
      <p:sp>
        <p:nvSpPr>
          <p:cNvPr id="593923" name="文本占位符 593922"/>
          <p:cNvSpPr>
            <a:spLocks noGrp="1" noRot="1"/>
          </p:cNvSpPr>
          <p:nvPr>
            <p:ph type="body" idx="1"/>
          </p:nvPr>
        </p:nvSpPr>
        <p:spPr>
          <a:ln/>
        </p:spPr>
        <p:txBody>
          <a:bodyPr/>
          <a:lstStyle/>
          <a:p>
            <a:r>
              <a:rPr lang="en-US" altLang="zh-CN" b="1">
                <a:solidFill>
                  <a:srgbClr val="FF9900"/>
                </a:solidFill>
                <a:latin typeface="宋体" panose="02010600030101010101" pitchFamily="2" charset="-122"/>
              </a:rPr>
              <a:t>3</a:t>
            </a:r>
            <a:r>
              <a:rPr lang="zh-CN" altLang="en-US" b="1" dirty="0">
                <a:solidFill>
                  <a:srgbClr val="FF9900"/>
                </a:solidFill>
                <a:latin typeface="宋体" panose="02010600030101010101" pitchFamily="2" charset="-122"/>
              </a:rPr>
              <a:t>、失业的统计与度量</a:t>
            </a:r>
          </a:p>
          <a:p>
            <a:r>
              <a:rPr lang="zh-CN" altLang="en-US" b="1" dirty="0">
                <a:latin typeface="楷体" panose="02010609060101010101" pitchFamily="49" charset="-122"/>
                <a:ea typeface="楷体" panose="02010609060101010101" pitchFamily="49" charset="-122"/>
              </a:rPr>
              <a:t>衡量失业的指标：</a:t>
            </a:r>
          </a:p>
          <a:p>
            <a:pPr lvl="1"/>
            <a:r>
              <a:rPr lang="zh-CN" altLang="en-US" b="1" dirty="0">
                <a:solidFill>
                  <a:srgbClr val="000000"/>
                </a:solidFill>
                <a:latin typeface="楷体" panose="02010609060101010101" pitchFamily="49" charset="-122"/>
                <a:ea typeface="楷体" panose="02010609060101010101" pitchFamily="49" charset="-122"/>
              </a:rPr>
              <a:t>失业人数（绝对数）</a:t>
            </a:r>
          </a:p>
          <a:p>
            <a:pPr lvl="1"/>
            <a:r>
              <a:rPr lang="zh-CN" altLang="en-US" b="1" dirty="0">
                <a:solidFill>
                  <a:srgbClr val="000000"/>
                </a:solidFill>
                <a:latin typeface="楷体" panose="02010609060101010101" pitchFamily="49" charset="-122"/>
                <a:ea typeface="楷体" panose="02010609060101010101" pitchFamily="49" charset="-122"/>
              </a:rPr>
              <a:t>失业率 </a:t>
            </a:r>
          </a:p>
          <a:p>
            <a:pPr lvl="1"/>
            <a:r>
              <a:rPr lang="zh-CN" altLang="en-US" dirty="0">
                <a:solidFill>
                  <a:srgbClr val="FF0000"/>
                </a:solidFill>
                <a:latin typeface="楷体" panose="02010609060101010101" pitchFamily="49" charset="-122"/>
                <a:ea typeface="楷体" panose="02010609060101010101" pitchFamily="49" charset="-122"/>
              </a:rPr>
              <a:t> </a:t>
            </a:r>
            <a:r>
              <a:rPr lang="zh-CN" altLang="en-US" b="1" dirty="0">
                <a:solidFill>
                  <a:srgbClr val="FF0000"/>
                </a:solidFill>
                <a:latin typeface="楷体" panose="02010609060101010101" pitchFamily="49" charset="-122"/>
                <a:ea typeface="楷体" panose="02010609060101010101" pitchFamily="49" charset="-122"/>
              </a:rPr>
              <a:t>失业率</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（失业人数</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劳动力人数）</a:t>
            </a:r>
            <a:r>
              <a:rPr lang="en-US" altLang="zh-CN" b="1">
                <a:solidFill>
                  <a:srgbClr val="FF0000"/>
                </a:solidFill>
                <a:latin typeface="楷体" panose="02010609060101010101" pitchFamily="49" charset="-122"/>
                <a:ea typeface="楷体" panose="02010609060101010101" pitchFamily="49" charset="-122"/>
              </a:rPr>
              <a:t>×100%</a:t>
            </a:r>
          </a:p>
          <a:p>
            <a:r>
              <a:rPr lang="zh-CN" altLang="en-US" b="1" dirty="0">
                <a:latin typeface="楷体" panose="02010609060101010101" pitchFamily="49" charset="-122"/>
                <a:ea typeface="楷体" panose="02010609060101010101" pitchFamily="49" charset="-122"/>
              </a:rPr>
              <a:t>失业的统计：</a:t>
            </a:r>
          </a:p>
          <a:p>
            <a:pPr lvl="1"/>
            <a:r>
              <a:rPr lang="zh-CN" altLang="en-US" b="1" dirty="0">
                <a:solidFill>
                  <a:srgbClr val="000000"/>
                </a:solidFill>
                <a:latin typeface="楷体" panose="02010609060101010101" pitchFamily="49" charset="-122"/>
                <a:ea typeface="楷体" panose="02010609060101010101" pitchFamily="49" charset="-122"/>
              </a:rPr>
              <a:t>随机抽样调查</a:t>
            </a:r>
          </a:p>
          <a:p>
            <a:pPr lvl="1"/>
            <a:r>
              <a:rPr lang="zh-CN" altLang="en-US" b="1" dirty="0">
                <a:solidFill>
                  <a:srgbClr val="000000"/>
                </a:solidFill>
                <a:latin typeface="楷体" panose="02010609060101010101" pitchFamily="49" charset="-122"/>
                <a:ea typeface="楷体" panose="02010609060101010101" pitchFamily="49" charset="-122"/>
              </a:rPr>
              <a:t>领取事业救济金人数</a:t>
            </a:r>
          </a:p>
          <a:p>
            <a:pPr lvl="1"/>
            <a:endParaRPr lang="zh-CN" altLang="en-US" b="1" dirty="0">
              <a:solidFill>
                <a:srgbClr val="000000"/>
              </a:solidFill>
              <a:latin typeface="楷体" panose="02010609060101010101" pitchFamily="49" charset="-122"/>
              <a:ea typeface="楷体" panose="02010609060101010101" pitchFamily="49" charset="-122"/>
            </a:endParaRPr>
          </a:p>
          <a:p>
            <a:pPr lvl="1"/>
            <a:endParaRPr lang="zh-CN" altLang="en-US" b="1" dirty="0">
              <a:solidFill>
                <a:srgbClr val="FF0000"/>
              </a:solidFill>
            </a:endParaRPr>
          </a:p>
          <a:p>
            <a:pPr lvl="1"/>
            <a:endParaRPr lang="zh-CN" altLang="en-US" b="1" dirty="0"/>
          </a:p>
          <a:p>
            <a:endParaRPr lang="zh-CN" altLang="en-US" b="1" dirty="0"/>
          </a:p>
        </p:txBody>
      </p:sp>
      <p:pic>
        <p:nvPicPr>
          <p:cNvPr id="593924" name="图片 593923" descr="CLP00384"/>
          <p:cNvPicPr>
            <a:picLocks noChangeAspect="1"/>
          </p:cNvPicPr>
          <p:nvPr/>
        </p:nvPicPr>
        <p:blipFill>
          <a:blip r:embed="rId2"/>
          <a:stretch>
            <a:fillRect/>
          </a:stretch>
        </p:blipFill>
        <p:spPr>
          <a:xfrm>
            <a:off x="6605588" y="188913"/>
            <a:ext cx="2538412" cy="250825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60</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Effect transition="in" filter="blinds(horizontal)">
                                      <p:cBhvr>
                                        <p:cTn id="7" dur="500"/>
                                        <p:tgtEl>
                                          <p:spTgt spid="593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3">
                                            <p:txEl>
                                              <p:pRg st="1" end="1"/>
                                            </p:txEl>
                                          </p:spTgt>
                                        </p:tgtEl>
                                        <p:attrNameLst>
                                          <p:attrName>style.visibility</p:attrName>
                                        </p:attrNameLst>
                                      </p:cBhvr>
                                      <p:to>
                                        <p:strVal val="visible"/>
                                      </p:to>
                                    </p:set>
                                    <p:animEffect transition="in" filter="blinds(horizontal)">
                                      <p:cBhvr>
                                        <p:cTn id="12" dur="500"/>
                                        <p:tgtEl>
                                          <p:spTgt spid="5939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93923">
                                            <p:txEl>
                                              <p:pRg st="2" end="2"/>
                                            </p:txEl>
                                          </p:spTgt>
                                        </p:tgtEl>
                                        <p:attrNameLst>
                                          <p:attrName>style.visibility</p:attrName>
                                        </p:attrNameLst>
                                      </p:cBhvr>
                                      <p:to>
                                        <p:strVal val="visible"/>
                                      </p:to>
                                    </p:set>
                                    <p:animEffect transition="in" filter="blinds(horizontal)">
                                      <p:cBhvr>
                                        <p:cTn id="15" dur="500"/>
                                        <p:tgtEl>
                                          <p:spTgt spid="59392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3923">
                                            <p:txEl>
                                              <p:pRg st="3" end="3"/>
                                            </p:txEl>
                                          </p:spTgt>
                                        </p:tgtEl>
                                        <p:attrNameLst>
                                          <p:attrName>style.visibility</p:attrName>
                                        </p:attrNameLst>
                                      </p:cBhvr>
                                      <p:to>
                                        <p:strVal val="visible"/>
                                      </p:to>
                                    </p:set>
                                    <p:animEffect transition="in" filter="blinds(horizontal)">
                                      <p:cBhvr>
                                        <p:cTn id="18" dur="500"/>
                                        <p:tgtEl>
                                          <p:spTgt spid="5939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93923">
                                            <p:txEl>
                                              <p:pRg st="4" end="4"/>
                                            </p:txEl>
                                          </p:spTgt>
                                        </p:tgtEl>
                                        <p:attrNameLst>
                                          <p:attrName>style.visibility</p:attrName>
                                        </p:attrNameLst>
                                      </p:cBhvr>
                                      <p:to>
                                        <p:strVal val="visible"/>
                                      </p:to>
                                    </p:set>
                                    <p:animEffect transition="in" filter="blinds(horizontal)">
                                      <p:cBhvr>
                                        <p:cTn id="21" dur="500"/>
                                        <p:tgtEl>
                                          <p:spTgt spid="59392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93923">
                                            <p:txEl>
                                              <p:pRg st="5" end="5"/>
                                            </p:txEl>
                                          </p:spTgt>
                                        </p:tgtEl>
                                        <p:attrNameLst>
                                          <p:attrName>style.visibility</p:attrName>
                                        </p:attrNameLst>
                                      </p:cBhvr>
                                      <p:to>
                                        <p:strVal val="visible"/>
                                      </p:to>
                                    </p:set>
                                    <p:animEffect transition="in" filter="blinds(horizontal)">
                                      <p:cBhvr>
                                        <p:cTn id="26" dur="500"/>
                                        <p:tgtEl>
                                          <p:spTgt spid="59392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93923">
                                            <p:txEl>
                                              <p:pRg st="6" end="6"/>
                                            </p:txEl>
                                          </p:spTgt>
                                        </p:tgtEl>
                                        <p:attrNameLst>
                                          <p:attrName>style.visibility</p:attrName>
                                        </p:attrNameLst>
                                      </p:cBhvr>
                                      <p:to>
                                        <p:strVal val="visible"/>
                                      </p:to>
                                    </p:set>
                                    <p:animEffect transition="in" filter="blinds(horizontal)">
                                      <p:cBhvr>
                                        <p:cTn id="29" dur="500"/>
                                        <p:tgtEl>
                                          <p:spTgt spid="59392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593923">
                                            <p:txEl>
                                              <p:pRg st="7" end="7"/>
                                            </p:txEl>
                                          </p:spTgt>
                                        </p:tgtEl>
                                        <p:attrNameLst>
                                          <p:attrName>style.visibility</p:attrName>
                                        </p:attrNameLst>
                                      </p:cBhvr>
                                      <p:to>
                                        <p:strVal val="visible"/>
                                      </p:to>
                                    </p:set>
                                    <p:animEffect transition="in" filter="blinds(horizontal)">
                                      <p:cBhvr>
                                        <p:cTn id="32" dur="500"/>
                                        <p:tgtEl>
                                          <p:spTgt spid="5939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标题 594945"/>
          <p:cNvSpPr>
            <a:spLocks noGrp="1" noRot="1"/>
          </p:cNvSpPr>
          <p:nvPr>
            <p:ph type="title"/>
          </p:nvPr>
        </p:nvSpPr>
        <p:spPr>
          <a:ln/>
        </p:spPr>
        <p:txBody>
          <a:bodyPr anchor="ctr"/>
          <a:lstStyle/>
          <a:p>
            <a:endParaRPr dirty="0"/>
          </a:p>
        </p:txBody>
      </p:sp>
      <p:sp>
        <p:nvSpPr>
          <p:cNvPr id="594947" name="文本占位符 594946"/>
          <p:cNvSpPr>
            <a:spLocks noGrp="1" noRot="1"/>
          </p:cNvSpPr>
          <p:nvPr>
            <p:ph type="body" idx="1"/>
          </p:nvPr>
        </p:nvSpPr>
        <p:spPr>
          <a:xfrm>
            <a:off x="914400" y="1412875"/>
            <a:ext cx="8229600" cy="4525963"/>
          </a:xfrm>
          <a:ln/>
        </p:spPr>
        <p:txBody>
          <a:bodyPr/>
          <a:lstStyle/>
          <a:p>
            <a:r>
              <a:rPr lang="en-US" altLang="zh-CN" b="1">
                <a:solidFill>
                  <a:srgbClr val="FF9900"/>
                </a:solidFill>
                <a:latin typeface="宋体" panose="02010600030101010101" pitchFamily="2" charset="-122"/>
              </a:rPr>
              <a:t>4</a:t>
            </a:r>
            <a:r>
              <a:rPr lang="zh-CN" altLang="en-US" b="1" dirty="0">
                <a:solidFill>
                  <a:srgbClr val="FF9900"/>
                </a:solidFill>
                <a:latin typeface="宋体" panose="02010600030101010101" pitchFamily="2" charset="-122"/>
              </a:rPr>
              <a:t>、 失业的种类</a:t>
            </a:r>
          </a:p>
          <a:p>
            <a:pPr>
              <a:lnSpc>
                <a:spcPct val="135000"/>
              </a:lnSpc>
            </a:pPr>
            <a:r>
              <a:rPr lang="zh-CN" altLang="en-US" b="1" dirty="0">
                <a:solidFill>
                  <a:srgbClr val="000000"/>
                </a:solidFill>
                <a:ea typeface="楷体" panose="02010609060101010101" pitchFamily="49" charset="-122"/>
              </a:rPr>
              <a:t>摩擦性失业</a:t>
            </a:r>
          </a:p>
          <a:p>
            <a:pPr>
              <a:lnSpc>
                <a:spcPct val="135000"/>
              </a:lnSpc>
            </a:pPr>
            <a:r>
              <a:rPr lang="zh-CN" altLang="en-US" b="1" dirty="0">
                <a:solidFill>
                  <a:srgbClr val="000000"/>
                </a:solidFill>
                <a:ea typeface="楷体" panose="02010609060101010101" pitchFamily="49" charset="-122"/>
              </a:rPr>
              <a:t>结构性失业</a:t>
            </a:r>
          </a:p>
          <a:p>
            <a:pPr>
              <a:lnSpc>
                <a:spcPct val="135000"/>
              </a:lnSpc>
            </a:pPr>
            <a:r>
              <a:rPr lang="zh-CN" altLang="en-US" b="1" dirty="0">
                <a:solidFill>
                  <a:srgbClr val="000000"/>
                </a:solidFill>
                <a:ea typeface="楷体" panose="02010609060101010101" pitchFamily="49" charset="-122"/>
              </a:rPr>
              <a:t>周期性失业</a:t>
            </a:r>
          </a:p>
          <a:p>
            <a:endParaRPr lang="zh-CN" altLang="en-US" b="1" dirty="0">
              <a:solidFill>
                <a:srgbClr val="000000"/>
              </a:solidFill>
              <a:latin typeface="宋体" panose="02010600030101010101" pitchFamily="2" charset="-122"/>
              <a:ea typeface="楷体" panose="02010609060101010101" pitchFamily="49" charset="-122"/>
            </a:endParaRPr>
          </a:p>
          <a:p>
            <a:endParaRPr lang="zh-CN" altLang="en-US" b="1" dirty="0">
              <a:solidFill>
                <a:srgbClr val="FFFF00"/>
              </a:solidFill>
              <a:latin typeface="宋体" panose="02010600030101010101" pitchFamily="2" charset="-122"/>
            </a:endParaRPr>
          </a:p>
        </p:txBody>
      </p:sp>
      <p:pic>
        <p:nvPicPr>
          <p:cNvPr id="594948" name="图片 594947" descr="INDUS005"/>
          <p:cNvPicPr>
            <a:picLocks noChangeAspect="1"/>
          </p:cNvPicPr>
          <p:nvPr/>
        </p:nvPicPr>
        <p:blipFill>
          <a:blip r:embed="rId2"/>
          <a:stretch>
            <a:fillRect/>
          </a:stretch>
        </p:blipFill>
        <p:spPr>
          <a:xfrm>
            <a:off x="5508625" y="3851275"/>
            <a:ext cx="3297238" cy="273685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61</a:t>
            </a:fld>
            <a:endParaRPr lang="zh-CN" dirty="0"/>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标题 595969"/>
          <p:cNvSpPr>
            <a:spLocks noGrp="1" noRot="1"/>
          </p:cNvSpPr>
          <p:nvPr>
            <p:ph type="title"/>
          </p:nvPr>
        </p:nvSpPr>
        <p:spPr>
          <a:ln/>
        </p:spPr>
        <p:txBody>
          <a:bodyPr anchor="ctr"/>
          <a:lstStyle/>
          <a:p>
            <a:endParaRPr dirty="0"/>
          </a:p>
        </p:txBody>
      </p:sp>
      <p:sp>
        <p:nvSpPr>
          <p:cNvPr id="595971" name="文本占位符 595970"/>
          <p:cNvSpPr>
            <a:spLocks noGrp="1" noRot="1"/>
          </p:cNvSpPr>
          <p:nvPr>
            <p:ph type="body" idx="1"/>
          </p:nvPr>
        </p:nvSpPr>
        <p:spPr>
          <a:ln/>
        </p:spPr>
        <p:txBody>
          <a:bodyPr/>
          <a:lstStyle/>
          <a:p>
            <a:r>
              <a:rPr lang="zh-CN" altLang="en-US" b="1" dirty="0">
                <a:solidFill>
                  <a:srgbClr val="FF3300"/>
                </a:solidFill>
              </a:rPr>
              <a:t>摩擦性失业：</a:t>
            </a:r>
            <a:r>
              <a:rPr lang="zh-CN" altLang="en-US" b="1" dirty="0">
                <a:solidFill>
                  <a:srgbClr val="000000"/>
                </a:solidFill>
                <a:ea typeface="楷体" panose="02010609060101010101" pitchFamily="49" charset="-122"/>
              </a:rPr>
              <a:t>在生产过程中由于难以避免的摩擦而造成的短期、局部性失业。</a:t>
            </a:r>
          </a:p>
          <a:p>
            <a:r>
              <a:rPr lang="zh-CN" altLang="en-US" b="1" dirty="0">
                <a:solidFill>
                  <a:srgbClr val="000000"/>
                </a:solidFill>
                <a:ea typeface="楷体" panose="02010609060101010101" pitchFamily="49" charset="-122"/>
              </a:rPr>
              <a:t>性质上是过渡性和短期性的。它通常起源于劳动力的供给方，如人们换工作或找新工作就是这种失业的例子。不被认为是严重的经济问题。</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62</a:t>
            </a:fld>
            <a:endParaRPr lang="zh-CN" dirty="0"/>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标题 596993"/>
          <p:cNvSpPr>
            <a:spLocks noGrp="1" noRot="1"/>
          </p:cNvSpPr>
          <p:nvPr>
            <p:ph type="title"/>
          </p:nvPr>
        </p:nvSpPr>
        <p:spPr>
          <a:ln/>
        </p:spPr>
        <p:txBody>
          <a:bodyPr anchor="ctr"/>
          <a:lstStyle/>
          <a:p>
            <a:endParaRPr dirty="0"/>
          </a:p>
        </p:txBody>
      </p:sp>
      <p:sp>
        <p:nvSpPr>
          <p:cNvPr id="596995" name="文本占位符 596994"/>
          <p:cNvSpPr>
            <a:spLocks noGrp="1" noRot="1"/>
          </p:cNvSpPr>
          <p:nvPr>
            <p:ph type="body" idx="1"/>
          </p:nvPr>
        </p:nvSpPr>
        <p:spPr>
          <a:ln/>
        </p:spPr>
        <p:txBody>
          <a:bodyPr/>
          <a:lstStyle/>
          <a:p>
            <a:r>
              <a:rPr lang="zh-CN" altLang="en-US" b="1" dirty="0">
                <a:solidFill>
                  <a:srgbClr val="FF3300"/>
                </a:solidFill>
              </a:rPr>
              <a:t>结构性失业：</a:t>
            </a:r>
            <a:r>
              <a:rPr lang="zh-CN" altLang="en-US" b="1" dirty="0">
                <a:solidFill>
                  <a:srgbClr val="000000"/>
                </a:solidFill>
                <a:ea typeface="楷体" panose="02010609060101010101" pitchFamily="49" charset="-122"/>
              </a:rPr>
              <a:t>是指劳动力的供求不匹配所造成的失业。其特点是既有失业，又有职位空缺，失业者或者没有合适的技能，或者居住地点不当，因此无法填补现有的职位空缺。</a:t>
            </a:r>
          </a:p>
          <a:p>
            <a:r>
              <a:rPr lang="zh-CN" altLang="en-US" b="1" dirty="0">
                <a:solidFill>
                  <a:srgbClr val="000000"/>
                </a:solidFill>
                <a:ea typeface="楷体" panose="02010609060101010101" pitchFamily="49" charset="-122"/>
              </a:rPr>
              <a:t>性质上是长期性的，常起源于劳动力需求方，常由经济变化导致。</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63</a:t>
            </a:fld>
            <a:endParaRPr lang="zh-CN" dirty="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标题 598017"/>
          <p:cNvSpPr>
            <a:spLocks noGrp="1" noRot="1"/>
          </p:cNvSpPr>
          <p:nvPr>
            <p:ph type="title"/>
          </p:nvPr>
        </p:nvSpPr>
        <p:spPr>
          <a:ln/>
        </p:spPr>
        <p:txBody>
          <a:bodyPr anchor="ctr"/>
          <a:lstStyle/>
          <a:p>
            <a:endParaRPr dirty="0"/>
          </a:p>
        </p:txBody>
      </p:sp>
      <p:sp>
        <p:nvSpPr>
          <p:cNvPr id="598019" name="文本占位符 598018"/>
          <p:cNvSpPr>
            <a:spLocks noGrp="1" noRot="1"/>
          </p:cNvSpPr>
          <p:nvPr>
            <p:ph type="body" idx="1"/>
          </p:nvPr>
        </p:nvSpPr>
        <p:spPr>
          <a:ln/>
        </p:spPr>
        <p:txBody>
          <a:bodyPr/>
          <a:lstStyle/>
          <a:p>
            <a:r>
              <a:rPr lang="zh-CN" altLang="en-US" b="1" dirty="0">
                <a:solidFill>
                  <a:srgbClr val="CC3300"/>
                </a:solidFill>
              </a:rPr>
              <a:t>周期性失业：</a:t>
            </a:r>
            <a:r>
              <a:rPr lang="zh-CN" altLang="en-US" b="1" dirty="0">
                <a:solidFill>
                  <a:srgbClr val="000000"/>
                </a:solidFill>
                <a:ea typeface="楷体" panose="02010609060101010101" pitchFamily="49" charset="-122"/>
              </a:rPr>
              <a:t>在经济周期中的衰退或萧条时，因需求下降而引起的失业。这种失业是由整个经济的支出和产出下降造成的。</a:t>
            </a:r>
          </a:p>
        </p:txBody>
      </p:sp>
      <p:pic>
        <p:nvPicPr>
          <p:cNvPr id="598020" name="图片 598019" descr="CCM01270"/>
          <p:cNvPicPr>
            <a:picLocks noChangeAspect="1"/>
          </p:cNvPicPr>
          <p:nvPr/>
        </p:nvPicPr>
        <p:blipFill>
          <a:blip r:embed="rId2"/>
          <a:stretch>
            <a:fillRect/>
          </a:stretch>
        </p:blipFill>
        <p:spPr>
          <a:xfrm>
            <a:off x="6662738" y="4508500"/>
            <a:ext cx="2481262" cy="2116138"/>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64</a:t>
            </a:fld>
            <a:endParaRPr lang="zh-CN" dirty="0"/>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标题 599041"/>
          <p:cNvSpPr>
            <a:spLocks noGrp="1" noRot="1"/>
          </p:cNvSpPr>
          <p:nvPr>
            <p:ph type="title"/>
          </p:nvPr>
        </p:nvSpPr>
        <p:spPr>
          <a:ln/>
        </p:spPr>
        <p:txBody>
          <a:bodyPr anchor="ctr"/>
          <a:lstStyle/>
          <a:p>
            <a:endParaRPr dirty="0"/>
          </a:p>
        </p:txBody>
      </p:sp>
      <p:sp>
        <p:nvSpPr>
          <p:cNvPr id="599043" name="文本占位符 599042"/>
          <p:cNvSpPr>
            <a:spLocks noGrp="1" noRot="1"/>
          </p:cNvSpPr>
          <p:nvPr>
            <p:ph type="body" idx="1"/>
          </p:nvPr>
        </p:nvSpPr>
        <p:spPr>
          <a:ln/>
        </p:spPr>
        <p:txBody>
          <a:bodyPr/>
          <a:lstStyle/>
          <a:p>
            <a:r>
              <a:rPr lang="zh-CN" altLang="en-US" b="1" dirty="0">
                <a:solidFill>
                  <a:srgbClr val="CC3300"/>
                </a:solidFill>
                <a:latin typeface="楷体" panose="02010609060101010101" pitchFamily="49" charset="-122"/>
                <a:ea typeface="楷体" panose="02010609060101010101" pitchFamily="49" charset="-122"/>
              </a:rPr>
              <a:t>自然失业率：</a:t>
            </a:r>
            <a:r>
              <a:rPr lang="zh-CN" altLang="en-US" b="1" dirty="0">
                <a:solidFill>
                  <a:srgbClr val="000000"/>
                </a:solidFill>
                <a:latin typeface="楷体" panose="02010609060101010101" pitchFamily="49" charset="-122"/>
                <a:ea typeface="楷体" panose="02010609060101010101" pitchFamily="49" charset="-122"/>
              </a:rPr>
              <a:t>经济社会在正常情况下的失业率，它是劳动市场处于供求稳定状态时的失业率；也可认为是当经济只存在摩擦性失业和结构性失业时的失业率。</a:t>
            </a:r>
          </a:p>
          <a:p>
            <a:r>
              <a:rPr lang="zh-CN" altLang="en-US" b="1" dirty="0">
                <a:solidFill>
                  <a:srgbClr val="FF0000"/>
                </a:solidFill>
                <a:latin typeface="楷体" panose="02010609060101010101" pitchFamily="49" charset="-122"/>
                <a:ea typeface="楷体" panose="02010609060101010101" pitchFamily="49" charset="-122"/>
              </a:rPr>
              <a:t>充分就业</a:t>
            </a:r>
            <a:r>
              <a:rPr lang="zh-CN" altLang="en-US" b="1" dirty="0">
                <a:solidFill>
                  <a:srgbClr val="000000"/>
                </a:solidFill>
                <a:latin typeface="楷体" panose="02010609060101010101" pitchFamily="49" charset="-122"/>
                <a:ea typeface="楷体" panose="02010609060101010101" pitchFamily="49" charset="-122"/>
              </a:rPr>
              <a:t>：当一个国家经济的</a:t>
            </a:r>
            <a:r>
              <a:rPr lang="zh-CN" altLang="en-US" b="1" dirty="0">
                <a:solidFill>
                  <a:srgbClr val="FF0000"/>
                </a:solidFill>
                <a:latin typeface="楷体" panose="02010609060101010101" pitchFamily="49" charset="-122"/>
                <a:ea typeface="楷体" panose="02010609060101010101" pitchFamily="49" charset="-122"/>
              </a:rPr>
              <a:t>现实失业率</a:t>
            </a:r>
            <a:r>
              <a:rPr lang="zh-CN" altLang="en-US" b="1" dirty="0">
                <a:solidFill>
                  <a:srgbClr val="000000"/>
                </a:solidFill>
                <a:latin typeface="楷体" panose="02010609060101010101" pitchFamily="49" charset="-122"/>
                <a:ea typeface="楷体" panose="02010609060101010101" pitchFamily="49" charset="-122"/>
              </a:rPr>
              <a:t>等于</a:t>
            </a:r>
            <a:r>
              <a:rPr lang="zh-CN" altLang="en-US" b="1" dirty="0">
                <a:solidFill>
                  <a:srgbClr val="FF0000"/>
                </a:solidFill>
                <a:latin typeface="楷体" panose="02010609060101010101" pitchFamily="49" charset="-122"/>
                <a:ea typeface="楷体" panose="02010609060101010101" pitchFamily="49" charset="-122"/>
              </a:rPr>
              <a:t>自然失业率（</a:t>
            </a:r>
            <a:r>
              <a:rPr lang="en-US" altLang="zh-CN" b="1" dirty="0">
                <a:solidFill>
                  <a:srgbClr val="FF0000"/>
                </a:solidFill>
                <a:latin typeface="楷体" panose="02010609060101010101" pitchFamily="49" charset="-122"/>
                <a:ea typeface="楷体" panose="02010609060101010101" pitchFamily="49" charset="-122"/>
              </a:rPr>
              <a:t>4%-6%</a:t>
            </a:r>
            <a:r>
              <a:rPr lang="zh-CN" altLang="en-US" b="1" dirty="0">
                <a:solidFill>
                  <a:srgbClr val="FF0000"/>
                </a:solidFill>
                <a:latin typeface="楷体" panose="02010609060101010101" pitchFamily="49" charset="-122"/>
                <a:ea typeface="楷体" panose="02010609060101010101" pitchFamily="49" charset="-122"/>
              </a:rPr>
              <a:t>）</a:t>
            </a:r>
            <a:r>
              <a:rPr lang="zh-CN" altLang="en-US" b="1" dirty="0">
                <a:solidFill>
                  <a:srgbClr val="000000"/>
                </a:solidFill>
                <a:latin typeface="楷体" panose="02010609060101010101" pitchFamily="49" charset="-122"/>
                <a:ea typeface="楷体" panose="02010609060101010101" pitchFamily="49" charset="-122"/>
              </a:rPr>
              <a:t>时，我们就说这个国家已经实现了充分就业。</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65</a:t>
            </a:fld>
            <a:endParaRPr lang="zh-CN" dirty="0"/>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066" name="图片 600065"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600067" name="标题 600066"/>
          <p:cNvSpPr>
            <a:spLocks noGrp="1" noRot="1"/>
          </p:cNvSpPr>
          <p:nvPr>
            <p:ph type="title"/>
          </p:nvPr>
        </p:nvSpPr>
        <p:spPr>
          <a:xfrm>
            <a:off x="684213" y="0"/>
            <a:ext cx="8229600" cy="685800"/>
          </a:xfrm>
          <a:ln/>
        </p:spPr>
        <p:txBody>
          <a:bodyPr vert="horz" anchor="ctr"/>
          <a:lstStyle/>
          <a:p>
            <a:pPr>
              <a:lnSpc>
                <a:spcPct val="80000"/>
              </a:lnSpc>
            </a:pPr>
            <a:r>
              <a:rPr lang="zh-CN" altLang="en-US" sz="3600" dirty="0">
                <a:solidFill>
                  <a:srgbClr val="000000"/>
                </a:solidFill>
                <a:latin typeface="Times New Roman" panose="02020603050405020304" pitchFamily="18" charset="0"/>
              </a:rPr>
              <a:t>图</a:t>
            </a:r>
            <a:r>
              <a:rPr lang="en-US" altLang="zh-CN" sz="3600" dirty="0">
                <a:solidFill>
                  <a:srgbClr val="000000"/>
                </a:solidFill>
                <a:latin typeface="Times New Roman" panose="02020603050405020304" pitchFamily="18" charset="0"/>
              </a:rPr>
              <a:t>. 1960</a:t>
            </a:r>
            <a:r>
              <a:rPr lang="zh-CN" altLang="en-US" sz="3600" dirty="0">
                <a:solidFill>
                  <a:srgbClr val="000000"/>
                </a:solidFill>
                <a:latin typeface="Times New Roman" panose="02020603050405020304" pitchFamily="18" charset="0"/>
              </a:rPr>
              <a:t>年以来的失业率</a:t>
            </a:r>
            <a:endParaRPr lang="zh-CN" altLang="en-US" sz="3600">
              <a:solidFill>
                <a:srgbClr val="000000"/>
              </a:solidFill>
              <a:latin typeface="Times New Roman" panose="02020603050405020304" pitchFamily="18" charset="0"/>
            </a:endParaRPr>
          </a:p>
        </p:txBody>
      </p:sp>
      <p:sp>
        <p:nvSpPr>
          <p:cNvPr id="600068" name="矩形 600067"/>
          <p:cNvSpPr/>
          <p:nvPr/>
        </p:nvSpPr>
        <p:spPr>
          <a:xfrm>
            <a:off x="1265238" y="2033588"/>
            <a:ext cx="7380287" cy="3424237"/>
          </a:xfrm>
          <a:prstGeom prst="rect">
            <a:avLst/>
          </a:prstGeom>
          <a:solidFill>
            <a:srgbClr val="F3F6F9"/>
          </a:solidFill>
          <a:ln w="152400" cap="flat" cmpd="sng">
            <a:solidFill>
              <a:srgbClr val="F3F6F9"/>
            </a:solidFill>
            <a:prstDash val="solid"/>
            <a:miter/>
            <a:headEnd type="none" w="med" len="med"/>
            <a:tailEnd type="none" w="med" len="med"/>
          </a:ln>
        </p:spPr>
        <p:txBody>
          <a:bodyPr/>
          <a:lstStyle/>
          <a:p>
            <a:endParaRPr lang="zh-CN" altLang="en-US"/>
          </a:p>
        </p:txBody>
      </p:sp>
      <p:sp>
        <p:nvSpPr>
          <p:cNvPr id="600069" name="矩形 600068"/>
          <p:cNvSpPr/>
          <p:nvPr/>
        </p:nvSpPr>
        <p:spPr>
          <a:xfrm>
            <a:off x="1265238" y="2033588"/>
            <a:ext cx="7380287" cy="3424237"/>
          </a:xfrm>
          <a:prstGeom prst="rect">
            <a:avLst/>
          </a:prstGeom>
          <a:solidFill>
            <a:srgbClr val="F2F4F8"/>
          </a:solidFill>
          <a:ln w="138113" cap="flat" cmpd="sng">
            <a:solidFill>
              <a:srgbClr val="F2F4F8"/>
            </a:solidFill>
            <a:prstDash val="solid"/>
            <a:miter/>
            <a:headEnd type="none" w="med" len="med"/>
            <a:tailEnd type="none" w="med" len="med"/>
          </a:ln>
        </p:spPr>
        <p:txBody>
          <a:bodyPr/>
          <a:lstStyle/>
          <a:p>
            <a:endParaRPr lang="zh-CN" altLang="en-US"/>
          </a:p>
        </p:txBody>
      </p:sp>
      <p:sp>
        <p:nvSpPr>
          <p:cNvPr id="600070" name="矩形 600069"/>
          <p:cNvSpPr/>
          <p:nvPr/>
        </p:nvSpPr>
        <p:spPr>
          <a:xfrm>
            <a:off x="1265238" y="2033588"/>
            <a:ext cx="7380287" cy="3424237"/>
          </a:xfrm>
          <a:prstGeom prst="rect">
            <a:avLst/>
          </a:prstGeom>
          <a:solidFill>
            <a:srgbClr val="F1F4F7"/>
          </a:solidFill>
          <a:ln w="123825" cap="flat" cmpd="sng">
            <a:solidFill>
              <a:srgbClr val="F1F4F7"/>
            </a:solidFill>
            <a:prstDash val="solid"/>
            <a:miter/>
            <a:headEnd type="none" w="med" len="med"/>
            <a:tailEnd type="none" w="med" len="med"/>
          </a:ln>
        </p:spPr>
        <p:txBody>
          <a:bodyPr/>
          <a:lstStyle/>
          <a:p>
            <a:endParaRPr lang="zh-CN" altLang="en-US"/>
          </a:p>
        </p:txBody>
      </p:sp>
      <p:sp>
        <p:nvSpPr>
          <p:cNvPr id="600071" name="矩形 600070"/>
          <p:cNvSpPr/>
          <p:nvPr/>
        </p:nvSpPr>
        <p:spPr>
          <a:xfrm>
            <a:off x="1265238" y="2033588"/>
            <a:ext cx="7380287" cy="3424237"/>
          </a:xfrm>
          <a:prstGeom prst="rect">
            <a:avLst/>
          </a:prstGeom>
          <a:solidFill>
            <a:srgbClr val="F0F2F5"/>
          </a:solidFill>
          <a:ln w="111125" cap="flat" cmpd="sng">
            <a:solidFill>
              <a:srgbClr val="F0F2F5"/>
            </a:solidFill>
            <a:prstDash val="solid"/>
            <a:miter/>
            <a:headEnd type="none" w="med" len="med"/>
            <a:tailEnd type="none" w="med" len="med"/>
          </a:ln>
        </p:spPr>
        <p:txBody>
          <a:bodyPr/>
          <a:lstStyle/>
          <a:p>
            <a:endParaRPr lang="zh-CN" altLang="en-US"/>
          </a:p>
        </p:txBody>
      </p:sp>
      <p:sp>
        <p:nvSpPr>
          <p:cNvPr id="600072" name="矩形 600071"/>
          <p:cNvSpPr/>
          <p:nvPr/>
        </p:nvSpPr>
        <p:spPr>
          <a:xfrm>
            <a:off x="1265238" y="2033588"/>
            <a:ext cx="7380287" cy="3424237"/>
          </a:xfrm>
          <a:prstGeom prst="rect">
            <a:avLst/>
          </a:prstGeom>
          <a:solidFill>
            <a:srgbClr val="EEF1F4"/>
          </a:solidFill>
          <a:ln w="96838" cap="flat" cmpd="sng">
            <a:solidFill>
              <a:srgbClr val="EEF1F4"/>
            </a:solidFill>
            <a:prstDash val="solid"/>
            <a:miter/>
            <a:headEnd type="none" w="med" len="med"/>
            <a:tailEnd type="none" w="med" len="med"/>
          </a:ln>
        </p:spPr>
        <p:txBody>
          <a:bodyPr/>
          <a:lstStyle/>
          <a:p>
            <a:endParaRPr lang="zh-CN" altLang="en-US"/>
          </a:p>
        </p:txBody>
      </p:sp>
      <p:sp>
        <p:nvSpPr>
          <p:cNvPr id="600073" name="矩形 600072"/>
          <p:cNvSpPr/>
          <p:nvPr/>
        </p:nvSpPr>
        <p:spPr>
          <a:xfrm>
            <a:off x="1265238" y="2033588"/>
            <a:ext cx="7380287" cy="3424237"/>
          </a:xfrm>
          <a:prstGeom prst="rect">
            <a:avLst/>
          </a:prstGeom>
          <a:solidFill>
            <a:srgbClr val="EDEFF3"/>
          </a:solidFill>
          <a:ln w="82550" cap="flat" cmpd="sng">
            <a:solidFill>
              <a:srgbClr val="EDEFF3"/>
            </a:solidFill>
            <a:prstDash val="solid"/>
            <a:miter/>
            <a:headEnd type="none" w="med" len="med"/>
            <a:tailEnd type="none" w="med" len="med"/>
          </a:ln>
        </p:spPr>
        <p:txBody>
          <a:bodyPr/>
          <a:lstStyle/>
          <a:p>
            <a:endParaRPr lang="zh-CN" altLang="en-US"/>
          </a:p>
        </p:txBody>
      </p:sp>
      <p:sp>
        <p:nvSpPr>
          <p:cNvPr id="600074" name="矩形 600073"/>
          <p:cNvSpPr/>
          <p:nvPr/>
        </p:nvSpPr>
        <p:spPr>
          <a:xfrm>
            <a:off x="1265238" y="2033588"/>
            <a:ext cx="7380287" cy="3424237"/>
          </a:xfrm>
          <a:prstGeom prst="rect">
            <a:avLst/>
          </a:prstGeom>
          <a:solidFill>
            <a:srgbClr val="EBEEF2"/>
          </a:solidFill>
          <a:ln w="68263" cap="flat" cmpd="sng">
            <a:solidFill>
              <a:srgbClr val="EBEEF2"/>
            </a:solidFill>
            <a:prstDash val="solid"/>
            <a:miter/>
            <a:headEnd type="none" w="med" len="med"/>
            <a:tailEnd type="none" w="med" len="med"/>
          </a:ln>
        </p:spPr>
        <p:txBody>
          <a:bodyPr/>
          <a:lstStyle/>
          <a:p>
            <a:endParaRPr lang="zh-CN" altLang="en-US"/>
          </a:p>
        </p:txBody>
      </p:sp>
      <p:sp>
        <p:nvSpPr>
          <p:cNvPr id="600075" name="矩形 600074"/>
          <p:cNvSpPr/>
          <p:nvPr/>
        </p:nvSpPr>
        <p:spPr>
          <a:xfrm>
            <a:off x="1265238" y="2033588"/>
            <a:ext cx="7380287" cy="3424237"/>
          </a:xfrm>
          <a:prstGeom prst="rect">
            <a:avLst/>
          </a:prstGeom>
          <a:solidFill>
            <a:srgbClr val="EAECF1"/>
          </a:solidFill>
          <a:ln w="55563" cap="flat" cmpd="sng">
            <a:solidFill>
              <a:srgbClr val="EAECF1"/>
            </a:solidFill>
            <a:prstDash val="solid"/>
            <a:miter/>
            <a:headEnd type="none" w="med" len="med"/>
            <a:tailEnd type="none" w="med" len="med"/>
          </a:ln>
        </p:spPr>
        <p:txBody>
          <a:bodyPr/>
          <a:lstStyle/>
          <a:p>
            <a:endParaRPr lang="zh-CN" altLang="en-US"/>
          </a:p>
        </p:txBody>
      </p:sp>
      <p:sp>
        <p:nvSpPr>
          <p:cNvPr id="600076" name="矩形 600075"/>
          <p:cNvSpPr/>
          <p:nvPr/>
        </p:nvSpPr>
        <p:spPr>
          <a:xfrm>
            <a:off x="1265238" y="2033588"/>
            <a:ext cx="7380287" cy="3424237"/>
          </a:xfrm>
          <a:prstGeom prst="rect">
            <a:avLst/>
          </a:prstGeom>
          <a:solidFill>
            <a:srgbClr val="E9EBF0"/>
          </a:solidFill>
          <a:ln w="41275" cap="flat" cmpd="sng">
            <a:solidFill>
              <a:srgbClr val="E9EBF0"/>
            </a:solidFill>
            <a:prstDash val="solid"/>
            <a:miter/>
            <a:headEnd type="none" w="med" len="med"/>
            <a:tailEnd type="none" w="med" len="med"/>
          </a:ln>
        </p:spPr>
        <p:txBody>
          <a:bodyPr/>
          <a:lstStyle/>
          <a:p>
            <a:endParaRPr lang="zh-CN" altLang="en-US"/>
          </a:p>
        </p:txBody>
      </p:sp>
      <p:sp>
        <p:nvSpPr>
          <p:cNvPr id="600077" name="矩形 600076"/>
          <p:cNvSpPr/>
          <p:nvPr/>
        </p:nvSpPr>
        <p:spPr>
          <a:xfrm>
            <a:off x="1265238" y="2033588"/>
            <a:ext cx="7380287" cy="3424237"/>
          </a:xfrm>
          <a:prstGeom prst="rect">
            <a:avLst/>
          </a:prstGeom>
          <a:solidFill>
            <a:srgbClr val="E7EAEF"/>
          </a:solidFill>
          <a:ln w="26988" cap="flat" cmpd="sng">
            <a:solidFill>
              <a:srgbClr val="E7EAEF"/>
            </a:solidFill>
            <a:prstDash val="solid"/>
            <a:miter/>
            <a:headEnd type="none" w="med" len="med"/>
            <a:tailEnd type="none" w="med" len="med"/>
          </a:ln>
        </p:spPr>
        <p:txBody>
          <a:bodyPr/>
          <a:lstStyle/>
          <a:p>
            <a:endParaRPr lang="zh-CN" altLang="en-US"/>
          </a:p>
        </p:txBody>
      </p:sp>
      <p:sp>
        <p:nvSpPr>
          <p:cNvPr id="600078" name="矩形 600077"/>
          <p:cNvSpPr/>
          <p:nvPr/>
        </p:nvSpPr>
        <p:spPr>
          <a:xfrm>
            <a:off x="1265238" y="2033588"/>
            <a:ext cx="7380287" cy="3424237"/>
          </a:xfrm>
          <a:prstGeom prst="rect">
            <a:avLst/>
          </a:prstGeom>
          <a:solidFill>
            <a:srgbClr val="E6E9EF"/>
          </a:solidFill>
          <a:ln w="14288" cap="flat" cmpd="sng">
            <a:solidFill>
              <a:srgbClr val="E6E9EF"/>
            </a:solidFill>
            <a:prstDash val="solid"/>
            <a:miter/>
            <a:headEnd type="none" w="med" len="med"/>
            <a:tailEnd type="none" w="med" len="med"/>
          </a:ln>
        </p:spPr>
        <p:txBody>
          <a:bodyPr/>
          <a:lstStyle/>
          <a:p>
            <a:endParaRPr lang="zh-CN" altLang="en-US"/>
          </a:p>
        </p:txBody>
      </p:sp>
      <p:sp>
        <p:nvSpPr>
          <p:cNvPr id="600079" name="矩形 600078"/>
          <p:cNvSpPr/>
          <p:nvPr/>
        </p:nvSpPr>
        <p:spPr>
          <a:xfrm>
            <a:off x="1116013" y="1916113"/>
            <a:ext cx="7478712" cy="3508375"/>
          </a:xfrm>
          <a:prstGeom prst="rect">
            <a:avLst/>
          </a:prstGeom>
          <a:solidFill>
            <a:srgbClr val="FFFFFF"/>
          </a:solidFill>
          <a:ln w="9525">
            <a:noFill/>
          </a:ln>
        </p:spPr>
        <p:txBody>
          <a:bodyPr/>
          <a:lstStyle/>
          <a:p>
            <a:endParaRPr lang="zh-CN" altLang="en-US"/>
          </a:p>
        </p:txBody>
      </p:sp>
      <p:sp>
        <p:nvSpPr>
          <p:cNvPr id="600080" name="任意多边形 600079"/>
          <p:cNvSpPr/>
          <p:nvPr/>
        </p:nvSpPr>
        <p:spPr>
          <a:xfrm>
            <a:off x="1139825" y="1895475"/>
            <a:ext cx="7493000" cy="3508375"/>
          </a:xfrm>
          <a:custGeom>
            <a:avLst/>
            <a:gdLst/>
            <a:ahLst/>
            <a:cxnLst/>
            <a:rect l="0" t="0" r="0" b="0"/>
            <a:pathLst>
              <a:path w="4720" h="2210">
                <a:moveTo>
                  <a:pt x="0" y="0"/>
                </a:moveTo>
                <a:lnTo>
                  <a:pt x="0" y="2210"/>
                </a:lnTo>
                <a:lnTo>
                  <a:pt x="4720" y="2210"/>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600081" name="直接连接符 600080"/>
          <p:cNvSpPr/>
          <p:nvPr/>
        </p:nvSpPr>
        <p:spPr>
          <a:xfrm flipV="1">
            <a:off x="1360488" y="5292725"/>
            <a:ext cx="1587" cy="111125"/>
          </a:xfrm>
          <a:prstGeom prst="line">
            <a:avLst/>
          </a:prstGeom>
          <a:ln w="14288" cap="flat" cmpd="sng">
            <a:solidFill>
              <a:srgbClr val="000000"/>
            </a:solidFill>
            <a:prstDash val="solid"/>
            <a:headEnd type="none" w="med" len="med"/>
            <a:tailEnd type="none" w="med" len="med"/>
          </a:ln>
        </p:spPr>
      </p:sp>
      <p:sp>
        <p:nvSpPr>
          <p:cNvPr id="600082" name="直接连接符 600081"/>
          <p:cNvSpPr/>
          <p:nvPr/>
        </p:nvSpPr>
        <p:spPr>
          <a:xfrm flipV="1">
            <a:off x="2174875" y="5292725"/>
            <a:ext cx="1588" cy="111125"/>
          </a:xfrm>
          <a:prstGeom prst="line">
            <a:avLst/>
          </a:prstGeom>
          <a:ln w="14288" cap="flat" cmpd="sng">
            <a:solidFill>
              <a:srgbClr val="000000"/>
            </a:solidFill>
            <a:prstDash val="solid"/>
            <a:headEnd type="none" w="med" len="med"/>
            <a:tailEnd type="none" w="med" len="med"/>
          </a:ln>
        </p:spPr>
      </p:sp>
      <p:sp>
        <p:nvSpPr>
          <p:cNvPr id="600083" name="直接连接符 600082"/>
          <p:cNvSpPr/>
          <p:nvPr/>
        </p:nvSpPr>
        <p:spPr>
          <a:xfrm flipV="1">
            <a:off x="4589463" y="5292725"/>
            <a:ext cx="1587" cy="111125"/>
          </a:xfrm>
          <a:prstGeom prst="line">
            <a:avLst/>
          </a:prstGeom>
          <a:ln w="14288" cap="flat" cmpd="sng">
            <a:solidFill>
              <a:srgbClr val="000000"/>
            </a:solidFill>
            <a:prstDash val="solid"/>
            <a:headEnd type="none" w="med" len="med"/>
            <a:tailEnd type="none" w="med" len="med"/>
          </a:ln>
        </p:spPr>
      </p:sp>
      <p:sp>
        <p:nvSpPr>
          <p:cNvPr id="600084" name="直接连接符 600083"/>
          <p:cNvSpPr/>
          <p:nvPr/>
        </p:nvSpPr>
        <p:spPr>
          <a:xfrm flipV="1">
            <a:off x="5389563" y="5292725"/>
            <a:ext cx="1587" cy="111125"/>
          </a:xfrm>
          <a:prstGeom prst="line">
            <a:avLst/>
          </a:prstGeom>
          <a:ln w="14288" cap="flat" cmpd="sng">
            <a:solidFill>
              <a:srgbClr val="000000"/>
            </a:solidFill>
            <a:prstDash val="solid"/>
            <a:headEnd type="none" w="med" len="med"/>
            <a:tailEnd type="none" w="med" len="med"/>
          </a:ln>
        </p:spPr>
      </p:sp>
      <p:sp>
        <p:nvSpPr>
          <p:cNvPr id="600085" name="直接连接符 600084"/>
          <p:cNvSpPr/>
          <p:nvPr/>
        </p:nvSpPr>
        <p:spPr>
          <a:xfrm flipV="1">
            <a:off x="6203950" y="5292725"/>
            <a:ext cx="1588" cy="111125"/>
          </a:xfrm>
          <a:prstGeom prst="line">
            <a:avLst/>
          </a:prstGeom>
          <a:ln w="14288" cap="flat" cmpd="sng">
            <a:solidFill>
              <a:srgbClr val="000000"/>
            </a:solidFill>
            <a:prstDash val="solid"/>
            <a:headEnd type="none" w="med" len="med"/>
            <a:tailEnd type="none" w="med" len="med"/>
          </a:ln>
        </p:spPr>
      </p:sp>
      <p:sp>
        <p:nvSpPr>
          <p:cNvPr id="600086" name="直接连接符 600085"/>
          <p:cNvSpPr/>
          <p:nvPr/>
        </p:nvSpPr>
        <p:spPr>
          <a:xfrm flipV="1">
            <a:off x="7004050" y="5292725"/>
            <a:ext cx="1588" cy="111125"/>
          </a:xfrm>
          <a:prstGeom prst="line">
            <a:avLst/>
          </a:prstGeom>
          <a:ln w="14288" cap="flat" cmpd="sng">
            <a:solidFill>
              <a:srgbClr val="000000"/>
            </a:solidFill>
            <a:prstDash val="solid"/>
            <a:headEnd type="none" w="med" len="med"/>
            <a:tailEnd type="none" w="med" len="med"/>
          </a:ln>
        </p:spPr>
      </p:sp>
      <p:sp>
        <p:nvSpPr>
          <p:cNvPr id="600087" name="直接连接符 600086"/>
          <p:cNvSpPr/>
          <p:nvPr/>
        </p:nvSpPr>
        <p:spPr>
          <a:xfrm flipV="1">
            <a:off x="7818438" y="5292725"/>
            <a:ext cx="1587" cy="111125"/>
          </a:xfrm>
          <a:prstGeom prst="line">
            <a:avLst/>
          </a:prstGeom>
          <a:ln w="14288" cap="flat" cmpd="sng">
            <a:solidFill>
              <a:srgbClr val="000000"/>
            </a:solidFill>
            <a:prstDash val="solid"/>
            <a:headEnd type="none" w="med" len="med"/>
            <a:tailEnd type="none" w="med" len="med"/>
          </a:ln>
        </p:spPr>
      </p:sp>
      <p:sp>
        <p:nvSpPr>
          <p:cNvPr id="600088" name="直接连接符 600087"/>
          <p:cNvSpPr/>
          <p:nvPr/>
        </p:nvSpPr>
        <p:spPr>
          <a:xfrm flipV="1">
            <a:off x="8618538" y="5292725"/>
            <a:ext cx="1587" cy="111125"/>
          </a:xfrm>
          <a:prstGeom prst="line">
            <a:avLst/>
          </a:prstGeom>
          <a:ln w="14288" cap="flat" cmpd="sng">
            <a:solidFill>
              <a:srgbClr val="000000"/>
            </a:solidFill>
            <a:prstDash val="solid"/>
            <a:headEnd type="none" w="med" len="med"/>
            <a:tailEnd type="none" w="med" len="med"/>
          </a:ln>
        </p:spPr>
      </p:sp>
      <p:sp>
        <p:nvSpPr>
          <p:cNvPr id="600089" name="直接连接符 600088"/>
          <p:cNvSpPr/>
          <p:nvPr/>
        </p:nvSpPr>
        <p:spPr>
          <a:xfrm>
            <a:off x="1139825" y="4810125"/>
            <a:ext cx="111125" cy="1588"/>
          </a:xfrm>
          <a:prstGeom prst="line">
            <a:avLst/>
          </a:prstGeom>
          <a:ln w="14288" cap="flat" cmpd="sng">
            <a:solidFill>
              <a:srgbClr val="000000"/>
            </a:solidFill>
            <a:prstDash val="solid"/>
            <a:headEnd type="none" w="med" len="med"/>
            <a:tailEnd type="none" w="med" len="med"/>
          </a:ln>
        </p:spPr>
      </p:sp>
      <p:sp>
        <p:nvSpPr>
          <p:cNvPr id="600090" name="直接连接符 600089"/>
          <p:cNvSpPr/>
          <p:nvPr/>
        </p:nvSpPr>
        <p:spPr>
          <a:xfrm>
            <a:off x="1139825" y="3041650"/>
            <a:ext cx="111125" cy="1588"/>
          </a:xfrm>
          <a:prstGeom prst="line">
            <a:avLst/>
          </a:prstGeom>
          <a:ln w="14288" cap="flat" cmpd="sng">
            <a:solidFill>
              <a:srgbClr val="000000"/>
            </a:solidFill>
            <a:prstDash val="solid"/>
            <a:headEnd type="none" w="med" len="med"/>
            <a:tailEnd type="none" w="med" len="med"/>
          </a:ln>
        </p:spPr>
      </p:sp>
      <p:sp>
        <p:nvSpPr>
          <p:cNvPr id="600091" name="直接连接符 600090"/>
          <p:cNvSpPr/>
          <p:nvPr/>
        </p:nvSpPr>
        <p:spPr>
          <a:xfrm>
            <a:off x="1139825" y="2447925"/>
            <a:ext cx="111125" cy="1588"/>
          </a:xfrm>
          <a:prstGeom prst="line">
            <a:avLst/>
          </a:prstGeom>
          <a:ln w="14288" cap="flat" cmpd="sng">
            <a:solidFill>
              <a:srgbClr val="000000"/>
            </a:solidFill>
            <a:prstDash val="solid"/>
            <a:headEnd type="none" w="med" len="med"/>
            <a:tailEnd type="none" w="med" len="med"/>
          </a:ln>
        </p:spPr>
      </p:sp>
      <p:sp>
        <p:nvSpPr>
          <p:cNvPr id="600092" name="直接连接符 600091"/>
          <p:cNvSpPr/>
          <p:nvPr/>
        </p:nvSpPr>
        <p:spPr>
          <a:xfrm>
            <a:off x="1139825" y="3787775"/>
            <a:ext cx="7064375" cy="1588"/>
          </a:xfrm>
          <a:prstGeom prst="line">
            <a:avLst/>
          </a:prstGeom>
          <a:ln w="41275" cap="flat" cmpd="sng">
            <a:solidFill>
              <a:srgbClr val="004EA0"/>
            </a:solidFill>
            <a:prstDash val="solid"/>
            <a:headEnd type="none" w="med" len="med"/>
            <a:tailEnd type="none" w="med" len="med"/>
          </a:ln>
        </p:spPr>
      </p:sp>
      <p:sp>
        <p:nvSpPr>
          <p:cNvPr id="600093" name="直接连接符 600092"/>
          <p:cNvSpPr/>
          <p:nvPr/>
        </p:nvSpPr>
        <p:spPr>
          <a:xfrm flipV="1">
            <a:off x="2974975" y="5292725"/>
            <a:ext cx="1588" cy="111125"/>
          </a:xfrm>
          <a:prstGeom prst="line">
            <a:avLst/>
          </a:prstGeom>
          <a:ln w="14288" cap="flat" cmpd="sng">
            <a:solidFill>
              <a:srgbClr val="000000"/>
            </a:solidFill>
            <a:prstDash val="solid"/>
            <a:headEnd type="none" w="med" len="med"/>
            <a:tailEnd type="none" w="med" len="med"/>
          </a:ln>
        </p:spPr>
      </p:sp>
      <p:sp>
        <p:nvSpPr>
          <p:cNvPr id="600094" name="直接连接符 600093"/>
          <p:cNvSpPr/>
          <p:nvPr/>
        </p:nvSpPr>
        <p:spPr>
          <a:xfrm flipV="1">
            <a:off x="3789363" y="5292725"/>
            <a:ext cx="1587" cy="111125"/>
          </a:xfrm>
          <a:prstGeom prst="line">
            <a:avLst/>
          </a:prstGeom>
          <a:ln w="14288" cap="flat" cmpd="sng">
            <a:solidFill>
              <a:srgbClr val="000000"/>
            </a:solidFill>
            <a:prstDash val="solid"/>
            <a:headEnd type="none" w="med" len="med"/>
            <a:tailEnd type="none" w="med" len="med"/>
          </a:ln>
        </p:spPr>
      </p:sp>
      <p:sp>
        <p:nvSpPr>
          <p:cNvPr id="600095" name="直接连接符 600094"/>
          <p:cNvSpPr/>
          <p:nvPr/>
        </p:nvSpPr>
        <p:spPr>
          <a:xfrm>
            <a:off x="1139825" y="4214813"/>
            <a:ext cx="111125" cy="1587"/>
          </a:xfrm>
          <a:prstGeom prst="line">
            <a:avLst/>
          </a:prstGeom>
          <a:ln w="14288" cap="flat" cmpd="sng">
            <a:solidFill>
              <a:srgbClr val="000000"/>
            </a:solidFill>
            <a:prstDash val="solid"/>
            <a:headEnd type="none" w="med" len="med"/>
            <a:tailEnd type="none" w="med" len="med"/>
          </a:ln>
        </p:spPr>
      </p:sp>
      <p:sp>
        <p:nvSpPr>
          <p:cNvPr id="600096" name="直接连接符 600095"/>
          <p:cNvSpPr/>
          <p:nvPr/>
        </p:nvSpPr>
        <p:spPr>
          <a:xfrm>
            <a:off x="1139825" y="3635375"/>
            <a:ext cx="111125" cy="1588"/>
          </a:xfrm>
          <a:prstGeom prst="line">
            <a:avLst/>
          </a:prstGeom>
          <a:ln w="14288" cap="flat" cmpd="sng">
            <a:solidFill>
              <a:srgbClr val="000000"/>
            </a:solidFill>
            <a:prstDash val="solid"/>
            <a:headEnd type="none" w="med" len="med"/>
            <a:tailEnd type="none" w="med" len="med"/>
          </a:ln>
        </p:spPr>
      </p:sp>
      <p:sp>
        <p:nvSpPr>
          <p:cNvPr id="600097" name="矩形 600096"/>
          <p:cNvSpPr/>
          <p:nvPr/>
        </p:nvSpPr>
        <p:spPr>
          <a:xfrm>
            <a:off x="922338" y="2379663"/>
            <a:ext cx="168275"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10</a:t>
            </a:r>
          </a:p>
        </p:txBody>
      </p:sp>
      <p:sp>
        <p:nvSpPr>
          <p:cNvPr id="600098" name="矩形 600097"/>
          <p:cNvSpPr/>
          <p:nvPr/>
        </p:nvSpPr>
        <p:spPr>
          <a:xfrm>
            <a:off x="1000125" y="2963863"/>
            <a:ext cx="84138"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8</a:t>
            </a:r>
          </a:p>
        </p:txBody>
      </p:sp>
      <p:sp>
        <p:nvSpPr>
          <p:cNvPr id="600099" name="矩形 600098"/>
          <p:cNvSpPr/>
          <p:nvPr/>
        </p:nvSpPr>
        <p:spPr>
          <a:xfrm>
            <a:off x="1000125" y="3548063"/>
            <a:ext cx="84138"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6</a:t>
            </a:r>
          </a:p>
        </p:txBody>
      </p:sp>
      <p:sp>
        <p:nvSpPr>
          <p:cNvPr id="600100" name="矩形 600099"/>
          <p:cNvSpPr/>
          <p:nvPr/>
        </p:nvSpPr>
        <p:spPr>
          <a:xfrm>
            <a:off x="1000125" y="4132263"/>
            <a:ext cx="84138"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4</a:t>
            </a:r>
          </a:p>
        </p:txBody>
      </p:sp>
      <p:sp>
        <p:nvSpPr>
          <p:cNvPr id="600101" name="矩形 600100"/>
          <p:cNvSpPr/>
          <p:nvPr/>
        </p:nvSpPr>
        <p:spPr>
          <a:xfrm>
            <a:off x="1000125" y="4716463"/>
            <a:ext cx="84138"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2</a:t>
            </a:r>
          </a:p>
        </p:txBody>
      </p:sp>
      <p:sp>
        <p:nvSpPr>
          <p:cNvPr id="600102" name="矩形 600101"/>
          <p:cNvSpPr/>
          <p:nvPr/>
        </p:nvSpPr>
        <p:spPr>
          <a:xfrm>
            <a:off x="1000125" y="5300663"/>
            <a:ext cx="84138" cy="182562"/>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0</a:t>
            </a:r>
          </a:p>
        </p:txBody>
      </p:sp>
      <p:sp>
        <p:nvSpPr>
          <p:cNvPr id="600103" name="矩形 600102"/>
          <p:cNvSpPr/>
          <p:nvPr/>
        </p:nvSpPr>
        <p:spPr>
          <a:xfrm>
            <a:off x="2789238"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1970</a:t>
            </a:r>
          </a:p>
        </p:txBody>
      </p:sp>
      <p:sp>
        <p:nvSpPr>
          <p:cNvPr id="600104" name="矩形 600103"/>
          <p:cNvSpPr/>
          <p:nvPr/>
        </p:nvSpPr>
        <p:spPr>
          <a:xfrm>
            <a:off x="3594100"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1975</a:t>
            </a:r>
          </a:p>
        </p:txBody>
      </p:sp>
      <p:sp>
        <p:nvSpPr>
          <p:cNvPr id="600105" name="矩形 600104"/>
          <p:cNvSpPr/>
          <p:nvPr/>
        </p:nvSpPr>
        <p:spPr>
          <a:xfrm>
            <a:off x="1177925"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1960</a:t>
            </a:r>
          </a:p>
        </p:txBody>
      </p:sp>
      <p:sp>
        <p:nvSpPr>
          <p:cNvPr id="600106" name="矩形 600105"/>
          <p:cNvSpPr/>
          <p:nvPr/>
        </p:nvSpPr>
        <p:spPr>
          <a:xfrm>
            <a:off x="1981200"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1965</a:t>
            </a:r>
          </a:p>
        </p:txBody>
      </p:sp>
      <p:sp>
        <p:nvSpPr>
          <p:cNvPr id="600107" name="矩形 600106"/>
          <p:cNvSpPr/>
          <p:nvPr/>
        </p:nvSpPr>
        <p:spPr>
          <a:xfrm>
            <a:off x="4402138"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1980</a:t>
            </a:r>
          </a:p>
        </p:txBody>
      </p:sp>
      <p:sp>
        <p:nvSpPr>
          <p:cNvPr id="600108" name="矩形 600107"/>
          <p:cNvSpPr/>
          <p:nvPr/>
        </p:nvSpPr>
        <p:spPr>
          <a:xfrm>
            <a:off x="5205413"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1985</a:t>
            </a:r>
          </a:p>
        </p:txBody>
      </p:sp>
      <p:sp>
        <p:nvSpPr>
          <p:cNvPr id="600109" name="矩形 600108"/>
          <p:cNvSpPr/>
          <p:nvPr/>
        </p:nvSpPr>
        <p:spPr>
          <a:xfrm>
            <a:off x="6008688"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1990</a:t>
            </a:r>
          </a:p>
        </p:txBody>
      </p:sp>
      <p:sp>
        <p:nvSpPr>
          <p:cNvPr id="600110" name="矩形 600109"/>
          <p:cNvSpPr/>
          <p:nvPr/>
        </p:nvSpPr>
        <p:spPr>
          <a:xfrm>
            <a:off x="8423275"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2005</a:t>
            </a:r>
          </a:p>
        </p:txBody>
      </p:sp>
      <p:sp>
        <p:nvSpPr>
          <p:cNvPr id="600111" name="矩形 600110"/>
          <p:cNvSpPr/>
          <p:nvPr/>
        </p:nvSpPr>
        <p:spPr>
          <a:xfrm>
            <a:off x="369888" y="1871663"/>
            <a:ext cx="744537" cy="182562"/>
          </a:xfrm>
          <a:prstGeom prst="rect">
            <a:avLst/>
          </a:prstGeom>
          <a:noFill/>
          <a:ln w="9525">
            <a:noFill/>
          </a:ln>
        </p:spPr>
        <p:txBody>
          <a:bodyPr wrap="none" lIns="0" tIns="0" rIns="0" bIns="0">
            <a:spAutoFit/>
          </a:bodyPr>
          <a:lstStyle/>
          <a:p>
            <a:pPr lvl="0" eaLnBrk="0" hangingPunct="0">
              <a:buClr>
                <a:srgbClr val="000000"/>
              </a:buClr>
            </a:pPr>
            <a:r>
              <a:rPr lang="en-US" altLang="zh-CN" sz="1200" b="1">
                <a:solidFill>
                  <a:srgbClr val="000000"/>
                </a:solidFill>
                <a:latin typeface="Arial" panose="020B0604020202020204" pitchFamily="34" charset="0"/>
                <a:ea typeface="宋体" panose="02010600030101010101" pitchFamily="2" charset="-122"/>
              </a:rPr>
              <a:t>Percent of</a:t>
            </a:r>
          </a:p>
        </p:txBody>
      </p:sp>
      <p:sp>
        <p:nvSpPr>
          <p:cNvPr id="600112" name="矩形 600111"/>
          <p:cNvSpPr/>
          <p:nvPr/>
        </p:nvSpPr>
        <p:spPr>
          <a:xfrm>
            <a:off x="238125" y="2054225"/>
            <a:ext cx="881063" cy="182563"/>
          </a:xfrm>
          <a:prstGeom prst="rect">
            <a:avLst/>
          </a:prstGeom>
          <a:noFill/>
          <a:ln w="9525">
            <a:noFill/>
          </a:ln>
        </p:spPr>
        <p:txBody>
          <a:bodyPr wrap="none" lIns="0" tIns="0" rIns="0" bIns="0">
            <a:spAutoFit/>
          </a:bodyPr>
          <a:lstStyle/>
          <a:p>
            <a:pPr lvl="0" eaLnBrk="0" hangingPunct="0">
              <a:buClr>
                <a:srgbClr val="000000"/>
              </a:buClr>
            </a:pPr>
            <a:r>
              <a:rPr lang="en-US" altLang="zh-CN" sz="1200" b="1">
                <a:solidFill>
                  <a:srgbClr val="000000"/>
                </a:solidFill>
                <a:latin typeface="Arial" panose="020B0604020202020204" pitchFamily="34" charset="0"/>
                <a:ea typeface="宋体" panose="02010600030101010101" pitchFamily="2" charset="-122"/>
              </a:rPr>
              <a:t>Labor Force</a:t>
            </a:r>
          </a:p>
        </p:txBody>
      </p:sp>
      <p:sp>
        <p:nvSpPr>
          <p:cNvPr id="600113" name="矩形 600112"/>
          <p:cNvSpPr/>
          <p:nvPr/>
        </p:nvSpPr>
        <p:spPr>
          <a:xfrm>
            <a:off x="6816725"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1995</a:t>
            </a:r>
          </a:p>
        </p:txBody>
      </p:sp>
      <p:pic>
        <p:nvPicPr>
          <p:cNvPr id="600114" name="图片 600113"/>
          <p:cNvPicPr>
            <a:picLocks noChangeAspect="1"/>
          </p:cNvPicPr>
          <p:nvPr/>
        </p:nvPicPr>
        <p:blipFill>
          <a:blip r:embed="rId4"/>
          <a:stretch>
            <a:fillRect/>
          </a:stretch>
        </p:blipFill>
        <p:spPr>
          <a:xfrm>
            <a:off x="1352550" y="2505075"/>
            <a:ext cx="6848475" cy="1933575"/>
          </a:xfrm>
          <a:prstGeom prst="rect">
            <a:avLst/>
          </a:prstGeom>
          <a:noFill/>
          <a:ln w="9525">
            <a:noFill/>
          </a:ln>
        </p:spPr>
      </p:pic>
      <p:sp>
        <p:nvSpPr>
          <p:cNvPr id="600115" name="矩形 600114"/>
          <p:cNvSpPr/>
          <p:nvPr/>
        </p:nvSpPr>
        <p:spPr>
          <a:xfrm>
            <a:off x="7620000" y="5429250"/>
            <a:ext cx="336550" cy="182563"/>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2000</a:t>
            </a:r>
          </a:p>
        </p:txBody>
      </p:sp>
      <p:grpSp>
        <p:nvGrpSpPr>
          <p:cNvPr id="600116" name="组合 600115"/>
          <p:cNvGrpSpPr/>
          <p:nvPr/>
        </p:nvGrpSpPr>
        <p:grpSpPr>
          <a:xfrm>
            <a:off x="3794125" y="3800475"/>
            <a:ext cx="995363" cy="619125"/>
            <a:chOff x="2390" y="2394"/>
            <a:chExt cx="627" cy="390"/>
          </a:xfrm>
        </p:grpSpPr>
        <p:sp>
          <p:nvSpPr>
            <p:cNvPr id="600117" name="直接连接符 600116"/>
            <p:cNvSpPr/>
            <p:nvPr/>
          </p:nvSpPr>
          <p:spPr>
            <a:xfrm flipH="1">
              <a:off x="2709" y="2394"/>
              <a:ext cx="121" cy="148"/>
            </a:xfrm>
            <a:prstGeom prst="line">
              <a:avLst/>
            </a:prstGeom>
            <a:ln w="14288" cap="flat" cmpd="sng">
              <a:solidFill>
                <a:srgbClr val="000000"/>
              </a:solidFill>
              <a:prstDash val="solid"/>
              <a:headEnd type="none" w="med" len="med"/>
              <a:tailEnd type="none" w="med" len="med"/>
            </a:ln>
          </p:spPr>
        </p:sp>
        <p:sp>
          <p:nvSpPr>
            <p:cNvPr id="600118" name="矩形 600117"/>
            <p:cNvSpPr/>
            <p:nvPr/>
          </p:nvSpPr>
          <p:spPr>
            <a:xfrm>
              <a:off x="2399" y="2554"/>
              <a:ext cx="607" cy="115"/>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Natural rate of</a:t>
              </a:r>
            </a:p>
          </p:txBody>
        </p:sp>
        <p:sp>
          <p:nvSpPr>
            <p:cNvPr id="600119" name="矩形 600118"/>
            <p:cNvSpPr/>
            <p:nvPr/>
          </p:nvSpPr>
          <p:spPr>
            <a:xfrm>
              <a:off x="2390" y="2669"/>
              <a:ext cx="627" cy="115"/>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unemployment</a:t>
              </a:r>
            </a:p>
          </p:txBody>
        </p:sp>
      </p:grpSp>
      <p:grpSp>
        <p:nvGrpSpPr>
          <p:cNvPr id="600120" name="组合 600119"/>
          <p:cNvGrpSpPr/>
          <p:nvPr/>
        </p:nvGrpSpPr>
        <p:grpSpPr>
          <a:xfrm>
            <a:off x="5156200" y="2401888"/>
            <a:ext cx="1520825" cy="334962"/>
            <a:chOff x="3248" y="1513"/>
            <a:chExt cx="958" cy="211"/>
          </a:xfrm>
        </p:grpSpPr>
        <p:sp>
          <p:nvSpPr>
            <p:cNvPr id="600121" name="直接连接符 600120"/>
            <p:cNvSpPr/>
            <p:nvPr/>
          </p:nvSpPr>
          <p:spPr>
            <a:xfrm flipH="1">
              <a:off x="3248" y="1568"/>
              <a:ext cx="121" cy="156"/>
            </a:xfrm>
            <a:prstGeom prst="line">
              <a:avLst/>
            </a:prstGeom>
            <a:ln w="14288" cap="flat" cmpd="sng">
              <a:solidFill>
                <a:srgbClr val="000000"/>
              </a:solidFill>
              <a:prstDash val="solid"/>
              <a:headEnd type="none" w="med" len="med"/>
              <a:tailEnd type="none" w="med" len="med"/>
            </a:ln>
          </p:spPr>
        </p:sp>
        <p:sp>
          <p:nvSpPr>
            <p:cNvPr id="600122" name="矩形 600121"/>
            <p:cNvSpPr/>
            <p:nvPr/>
          </p:nvSpPr>
          <p:spPr>
            <a:xfrm>
              <a:off x="3371" y="1513"/>
              <a:ext cx="835" cy="115"/>
            </a:xfrm>
            <a:prstGeom prst="rect">
              <a:avLst/>
            </a:prstGeom>
            <a:noFill/>
            <a:ln w="9525">
              <a:noFill/>
            </a:ln>
          </p:spPr>
          <p:txBody>
            <a:bodyPr wrap="none" lIns="0" tIns="0" rIns="0" bIns="0">
              <a:spAutoFit/>
            </a:bodyPr>
            <a:lstStyle/>
            <a:p>
              <a:pPr lvl="0" eaLnBrk="0" hangingPunct="0">
                <a:buClr>
                  <a:srgbClr val="000000"/>
                </a:buClr>
              </a:pPr>
              <a:r>
                <a:rPr lang="en-US" altLang="zh-CN" sz="1200">
                  <a:solidFill>
                    <a:srgbClr val="000000"/>
                  </a:solidFill>
                  <a:latin typeface="Arial" panose="020B0604020202020204" pitchFamily="34" charset="0"/>
                  <a:ea typeface="宋体" panose="02010600030101010101" pitchFamily="2" charset="-122"/>
                </a:rPr>
                <a:t>Unemployment rate</a:t>
              </a:r>
            </a:p>
          </p:txBody>
        </p:sp>
      </p:grpSp>
      <p:sp>
        <p:nvSpPr>
          <p:cNvPr id="600123" name="文本框 600122"/>
          <p:cNvSpPr txBox="1"/>
          <p:nvPr/>
        </p:nvSpPr>
        <p:spPr>
          <a:xfrm>
            <a:off x="1352550" y="1895475"/>
            <a:ext cx="2436813" cy="366713"/>
          </a:xfrm>
          <a:prstGeom prst="rect">
            <a:avLst/>
          </a:prstGeom>
          <a:noFill/>
          <a:ln w="12700">
            <a:noFill/>
          </a:ln>
        </p:spPr>
        <p:txBody>
          <a:bodyPr>
            <a:spAutoFit/>
          </a:bodyPr>
          <a:lstStyle/>
          <a:p>
            <a:pPr lvl="0" eaLnBrk="0" hangingPunct="0">
              <a:spcBef>
                <a:spcPct val="50000"/>
              </a:spcBef>
              <a:buClr>
                <a:srgbClr val="000000"/>
              </a:buClr>
            </a:pPr>
            <a:r>
              <a:rPr lang="zh-CN" altLang="en-US" sz="1800" b="1" dirty="0">
                <a:solidFill>
                  <a:srgbClr val="0066FF"/>
                </a:solidFill>
                <a:latin typeface="Times New Roman" panose="02020603050405020304" pitchFamily="18" charset="0"/>
                <a:ea typeface="宋体" panose="02010600030101010101" pitchFamily="2" charset="-122"/>
              </a:rPr>
              <a:t>劳动力百分比</a:t>
            </a:r>
          </a:p>
        </p:txBody>
      </p:sp>
      <p:sp>
        <p:nvSpPr>
          <p:cNvPr id="600124" name="文本框 600123"/>
          <p:cNvSpPr txBox="1"/>
          <p:nvPr/>
        </p:nvSpPr>
        <p:spPr>
          <a:xfrm>
            <a:off x="3594100" y="4445000"/>
            <a:ext cx="1528763" cy="366713"/>
          </a:xfrm>
          <a:prstGeom prst="rect">
            <a:avLst/>
          </a:prstGeom>
          <a:noFill/>
          <a:ln w="12700">
            <a:noFill/>
          </a:ln>
        </p:spPr>
        <p:txBody>
          <a:bodyPr>
            <a:spAutoFit/>
          </a:bodyPr>
          <a:lstStyle/>
          <a:p>
            <a:pPr lvl="0" eaLnBrk="0" hangingPunct="0">
              <a:spcBef>
                <a:spcPct val="50000"/>
              </a:spcBef>
              <a:buClr>
                <a:srgbClr val="000000"/>
              </a:buClr>
            </a:pPr>
            <a:r>
              <a:rPr lang="zh-CN" altLang="en-US" sz="1800" b="1" dirty="0">
                <a:solidFill>
                  <a:srgbClr val="0066FF"/>
                </a:solidFill>
                <a:latin typeface="Times New Roman" panose="02020603050405020304" pitchFamily="18" charset="0"/>
                <a:ea typeface="宋体" panose="02010600030101010101" pitchFamily="2" charset="-122"/>
              </a:rPr>
              <a:t>自然失业率</a:t>
            </a:r>
          </a:p>
        </p:txBody>
      </p:sp>
      <p:sp>
        <p:nvSpPr>
          <p:cNvPr id="600125" name="文本框 600124"/>
          <p:cNvSpPr txBox="1"/>
          <p:nvPr/>
        </p:nvSpPr>
        <p:spPr>
          <a:xfrm>
            <a:off x="5484813" y="2632075"/>
            <a:ext cx="1200150" cy="366713"/>
          </a:xfrm>
          <a:prstGeom prst="rect">
            <a:avLst/>
          </a:prstGeom>
          <a:noFill/>
          <a:ln w="12700">
            <a:noFill/>
          </a:ln>
        </p:spPr>
        <p:txBody>
          <a:bodyPr>
            <a:spAutoFit/>
          </a:bodyPr>
          <a:lstStyle/>
          <a:p>
            <a:pPr lvl="0" algn="ctr" eaLnBrk="0" hangingPunct="0">
              <a:spcBef>
                <a:spcPct val="50000"/>
              </a:spcBef>
              <a:buClr>
                <a:srgbClr val="000000"/>
              </a:buClr>
            </a:pPr>
            <a:r>
              <a:rPr lang="zh-CN" altLang="en-US" sz="1800" b="1" dirty="0">
                <a:solidFill>
                  <a:srgbClr val="0066FF"/>
                </a:solidFill>
                <a:latin typeface="Times New Roman" panose="02020603050405020304" pitchFamily="18" charset="0"/>
                <a:ea typeface="宋体" panose="02010600030101010101" pitchFamily="2" charset="-122"/>
              </a:rPr>
              <a:t>失业率</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66</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0092"/>
                                        </p:tgtEl>
                                        <p:attrNameLst>
                                          <p:attrName>style.visibility</p:attrName>
                                        </p:attrNameLst>
                                      </p:cBhvr>
                                      <p:to>
                                        <p:strVal val="visible"/>
                                      </p:to>
                                    </p:set>
                                    <p:animEffect transition="in" filter="wipe(left)">
                                      <p:cBhvr>
                                        <p:cTn id="7" dur="500"/>
                                        <p:tgtEl>
                                          <p:spTgt spid="6000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00116"/>
                                        </p:tgtEl>
                                        <p:attrNameLst>
                                          <p:attrName>style.visibility</p:attrName>
                                        </p:attrNameLst>
                                      </p:cBhvr>
                                      <p:to>
                                        <p:strVal val="visible"/>
                                      </p:to>
                                    </p:set>
                                    <p:animEffect transition="in" filter="wipe(up)">
                                      <p:cBhvr>
                                        <p:cTn id="12" dur="500"/>
                                        <p:tgtEl>
                                          <p:spTgt spid="600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0114"/>
                                        </p:tgtEl>
                                        <p:attrNameLst>
                                          <p:attrName>style.visibility</p:attrName>
                                        </p:attrNameLst>
                                      </p:cBhvr>
                                      <p:to>
                                        <p:strVal val="visible"/>
                                      </p:to>
                                    </p:set>
                                    <p:animEffect transition="in" filter="wipe(left)">
                                      <p:cBhvr>
                                        <p:cTn id="17" dur="500"/>
                                        <p:tgtEl>
                                          <p:spTgt spid="6001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0120"/>
                                        </p:tgtEl>
                                        <p:attrNameLst>
                                          <p:attrName>style.visibility</p:attrName>
                                        </p:attrNameLst>
                                      </p:cBhvr>
                                      <p:to>
                                        <p:strVal val="visible"/>
                                      </p:to>
                                    </p:set>
                                    <p:animEffect transition="in" filter="wipe(left)">
                                      <p:cBhvr>
                                        <p:cTn id="22" dur="500"/>
                                        <p:tgtEl>
                                          <p:spTgt spid="60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文本占位符 604161"/>
          <p:cNvSpPr>
            <a:spLocks noGrp="1" noRot="1"/>
          </p:cNvSpPr>
          <p:nvPr>
            <p:ph type="body" idx="1"/>
          </p:nvPr>
        </p:nvSpPr>
        <p:spPr>
          <a:xfrm>
            <a:off x="107950" y="1700213"/>
            <a:ext cx="8928100" cy="4194175"/>
          </a:xfrm>
          <a:ln/>
        </p:spPr>
        <p:txBody>
          <a:bodyPr/>
          <a:lstStyle/>
          <a:p>
            <a:pPr>
              <a:lnSpc>
                <a:spcPct val="90000"/>
              </a:lnSpc>
            </a:pPr>
            <a:r>
              <a:rPr lang="en-US" altLang="zh-CN" sz="3600" b="1" dirty="0">
                <a:solidFill>
                  <a:srgbClr val="FF9900"/>
                </a:solidFill>
              </a:rPr>
              <a:t>5</a:t>
            </a:r>
            <a:r>
              <a:rPr lang="zh-CN" altLang="en-US" sz="3600" b="1" dirty="0">
                <a:solidFill>
                  <a:srgbClr val="FF9900"/>
                </a:solidFill>
              </a:rPr>
              <a:t>、</a:t>
            </a:r>
            <a:r>
              <a:rPr lang="zh-CN" altLang="en-US" sz="3600" b="1" dirty="0">
                <a:solidFill>
                  <a:srgbClr val="FF9900"/>
                </a:solidFill>
                <a:latin typeface="宋体" panose="02010600030101010101" pitchFamily="2" charset="-122"/>
              </a:rPr>
              <a:t>失业的影响</a:t>
            </a:r>
          </a:p>
          <a:p>
            <a:pPr>
              <a:lnSpc>
                <a:spcPct val="90000"/>
              </a:lnSpc>
            </a:pPr>
            <a:r>
              <a:rPr lang="zh-CN" altLang="en-US" sz="2800" b="1" dirty="0">
                <a:solidFill>
                  <a:srgbClr val="CC3300"/>
                </a:solidFill>
                <a:latin typeface="楷体" panose="02010609060101010101" pitchFamily="49" charset="-122"/>
                <a:ea typeface="楷体" panose="02010609060101010101" pitchFamily="49" charset="-122"/>
              </a:rPr>
              <a:t>失业的经济损失</a:t>
            </a:r>
            <a:r>
              <a:rPr lang="en-US" altLang="zh-CN" sz="2800" b="1">
                <a:solidFill>
                  <a:srgbClr val="CC3300"/>
                </a:solidFill>
                <a:latin typeface="楷体" panose="02010609060101010101" pitchFamily="49" charset="-122"/>
                <a:ea typeface="楷体" panose="02010609060101010101" pitchFamily="49" charset="-122"/>
              </a:rPr>
              <a:t>:</a:t>
            </a:r>
          </a:p>
          <a:p>
            <a:pPr>
              <a:lnSpc>
                <a:spcPct val="90000"/>
              </a:lnSpc>
            </a:pPr>
            <a:r>
              <a:rPr lang="zh-CN" altLang="en-US" sz="2800" b="1" dirty="0"/>
              <a:t>　　</a:t>
            </a:r>
            <a:r>
              <a:rPr lang="zh-CN" altLang="en-US" sz="2800" b="1" dirty="0">
                <a:solidFill>
                  <a:srgbClr val="000000"/>
                </a:solidFill>
                <a:ea typeface="楷体" panose="02010609060101010101" pitchFamily="49" charset="-122"/>
              </a:rPr>
              <a:t>一是实际国民收入的减少；二是人力资本的损失。</a:t>
            </a:r>
          </a:p>
          <a:p>
            <a:pPr>
              <a:lnSpc>
                <a:spcPct val="90000"/>
              </a:lnSpc>
            </a:pPr>
            <a:r>
              <a:rPr lang="zh-CN" altLang="en-US" sz="2800" b="1" dirty="0">
                <a:solidFill>
                  <a:srgbClr val="CC3300"/>
                </a:solidFill>
                <a:latin typeface="楷体" panose="02010609060101010101" pitchFamily="49" charset="-122"/>
                <a:ea typeface="楷体" panose="02010609060101010101" pitchFamily="49" charset="-122"/>
              </a:rPr>
              <a:t>失业的社会影响</a:t>
            </a:r>
            <a:r>
              <a:rPr lang="en-US" altLang="zh-CN" sz="2800" b="1">
                <a:solidFill>
                  <a:srgbClr val="CC3300"/>
                </a:solidFill>
                <a:latin typeface="楷体" panose="02010609060101010101" pitchFamily="49" charset="-122"/>
                <a:ea typeface="楷体" panose="02010609060101010101" pitchFamily="49" charset="-122"/>
              </a:rPr>
              <a:t>:</a:t>
            </a:r>
          </a:p>
          <a:p>
            <a:pPr>
              <a:lnSpc>
                <a:spcPct val="90000"/>
              </a:lnSpc>
            </a:pPr>
            <a:r>
              <a:rPr lang="zh-CN" altLang="en-US" sz="2800" b="1" dirty="0"/>
              <a:t>　　</a:t>
            </a:r>
            <a:r>
              <a:rPr lang="zh-CN" altLang="en-US" sz="2800" b="1" dirty="0">
                <a:solidFill>
                  <a:srgbClr val="000000"/>
                </a:solidFill>
                <a:ea typeface="楷体" panose="02010609060101010101" pitchFamily="49" charset="-122"/>
              </a:rPr>
              <a:t>使失业者及其家庭的收入水平和消费水平下降；</a:t>
            </a:r>
          </a:p>
          <a:p>
            <a:pPr>
              <a:lnSpc>
                <a:spcPct val="90000"/>
              </a:lnSpc>
            </a:pPr>
            <a:r>
              <a:rPr lang="zh-CN" altLang="en-US" sz="2800" b="1" dirty="0">
                <a:solidFill>
                  <a:srgbClr val="000000"/>
                </a:solidFill>
                <a:ea typeface="楷体" panose="02010609060101010101" pitchFamily="49" charset="-122"/>
              </a:rPr>
              <a:t>　　使失业者的心理造成巨大的创伤，带来一系列社会问题，失业者长期找不到工作就会悲观失望，甚至失去对生活的信念。</a:t>
            </a:r>
          </a:p>
          <a:p>
            <a:pPr>
              <a:lnSpc>
                <a:spcPct val="90000"/>
              </a:lnSpc>
            </a:pPr>
            <a:endParaRPr lang="zh-CN" altLang="en-US" sz="2800" b="1" dirty="0">
              <a:solidFill>
                <a:srgbClr val="000000"/>
              </a:solidFill>
              <a:latin typeface="宋体" panose="02010600030101010101" pitchFamily="2" charset="-122"/>
              <a:ea typeface="楷体" panose="02010609060101010101" pitchFamily="49" charset="-122"/>
            </a:endParaRPr>
          </a:p>
        </p:txBody>
      </p:sp>
      <p:pic>
        <p:nvPicPr>
          <p:cNvPr id="604163" name="标题 604162" descr="MENO039"/>
          <p:cNvPicPr>
            <a:picLocks noGrp="1" noChangeAspect="1"/>
          </p:cNvPicPr>
          <p:nvPr>
            <p:ph type="title"/>
          </p:nvPr>
        </p:nvPicPr>
        <p:blipFill>
          <a:blip r:embed="rId2"/>
          <a:stretch>
            <a:fillRect/>
          </a:stretch>
        </p:blipFill>
        <p:spPr>
          <a:xfrm>
            <a:off x="5651500" y="-11112"/>
            <a:ext cx="3097213" cy="2144712"/>
          </a:xfrm>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67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2">
                                            <p:txEl>
                                              <p:pRg st="0" end="0"/>
                                            </p:txEl>
                                          </p:spTgt>
                                        </p:tgtEl>
                                        <p:attrNameLst>
                                          <p:attrName>style.visibility</p:attrName>
                                        </p:attrNameLst>
                                      </p:cBhvr>
                                      <p:to>
                                        <p:strVal val="visible"/>
                                      </p:to>
                                    </p:set>
                                    <p:animEffect transition="in" filter="blinds(horizontal)">
                                      <p:cBhvr>
                                        <p:cTn id="7" dur="500"/>
                                        <p:tgtEl>
                                          <p:spTgt spid="604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62">
                                            <p:txEl>
                                              <p:pRg st="1" end="1"/>
                                            </p:txEl>
                                          </p:spTgt>
                                        </p:tgtEl>
                                        <p:attrNameLst>
                                          <p:attrName>style.visibility</p:attrName>
                                        </p:attrNameLst>
                                      </p:cBhvr>
                                      <p:to>
                                        <p:strVal val="visible"/>
                                      </p:to>
                                    </p:set>
                                    <p:animEffect transition="in" filter="blinds(horizontal)">
                                      <p:cBhvr>
                                        <p:cTn id="12" dur="500"/>
                                        <p:tgtEl>
                                          <p:spTgt spid="604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62">
                                            <p:txEl>
                                              <p:pRg st="2" end="2"/>
                                            </p:txEl>
                                          </p:spTgt>
                                        </p:tgtEl>
                                        <p:attrNameLst>
                                          <p:attrName>style.visibility</p:attrName>
                                        </p:attrNameLst>
                                      </p:cBhvr>
                                      <p:to>
                                        <p:strVal val="visible"/>
                                      </p:to>
                                    </p:set>
                                    <p:animEffect transition="in" filter="blinds(horizontal)">
                                      <p:cBhvr>
                                        <p:cTn id="17" dur="500"/>
                                        <p:tgtEl>
                                          <p:spTgt spid="604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62">
                                            <p:txEl>
                                              <p:pRg st="3" end="3"/>
                                            </p:txEl>
                                          </p:spTgt>
                                        </p:tgtEl>
                                        <p:attrNameLst>
                                          <p:attrName>style.visibility</p:attrName>
                                        </p:attrNameLst>
                                      </p:cBhvr>
                                      <p:to>
                                        <p:strVal val="visible"/>
                                      </p:to>
                                    </p:set>
                                    <p:animEffect transition="in" filter="blinds(horizontal)">
                                      <p:cBhvr>
                                        <p:cTn id="22" dur="500"/>
                                        <p:tgtEl>
                                          <p:spTgt spid="6041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4162">
                                            <p:txEl>
                                              <p:pRg st="4" end="4"/>
                                            </p:txEl>
                                          </p:spTgt>
                                        </p:tgtEl>
                                        <p:attrNameLst>
                                          <p:attrName>style.visibility</p:attrName>
                                        </p:attrNameLst>
                                      </p:cBhvr>
                                      <p:to>
                                        <p:strVal val="visible"/>
                                      </p:to>
                                    </p:set>
                                    <p:animEffect transition="in" filter="blinds(horizontal)">
                                      <p:cBhvr>
                                        <p:cTn id="27" dur="500"/>
                                        <p:tgtEl>
                                          <p:spTgt spid="6041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4162">
                                            <p:txEl>
                                              <p:pRg st="5" end="5"/>
                                            </p:txEl>
                                          </p:spTgt>
                                        </p:tgtEl>
                                        <p:attrNameLst>
                                          <p:attrName>style.visibility</p:attrName>
                                        </p:attrNameLst>
                                      </p:cBhvr>
                                      <p:to>
                                        <p:strVal val="visible"/>
                                      </p:to>
                                    </p:set>
                                    <p:animEffect transition="in" filter="blinds(horizontal)">
                                      <p:cBhvr>
                                        <p:cTn id="32" dur="500"/>
                                        <p:tgtEl>
                                          <p:spTgt spid="6041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标题 605185"/>
          <p:cNvSpPr>
            <a:spLocks noGrp="1" noRot="1"/>
          </p:cNvSpPr>
          <p:nvPr>
            <p:ph type="title"/>
          </p:nvPr>
        </p:nvSpPr>
        <p:spPr>
          <a:ln/>
        </p:spPr>
        <p:txBody>
          <a:bodyPr anchor="ctr"/>
          <a:lstStyle/>
          <a:p>
            <a:endParaRPr dirty="0"/>
          </a:p>
        </p:txBody>
      </p:sp>
      <p:sp>
        <p:nvSpPr>
          <p:cNvPr id="605187" name="文本占位符 605186"/>
          <p:cNvSpPr>
            <a:spLocks noGrp="1" noRot="1"/>
          </p:cNvSpPr>
          <p:nvPr>
            <p:ph type="body" idx="1"/>
          </p:nvPr>
        </p:nvSpPr>
        <p:spPr>
          <a:xfrm>
            <a:off x="457200" y="549275"/>
            <a:ext cx="8435975" cy="6048375"/>
          </a:xfrm>
          <a:ln/>
        </p:spPr>
        <p:txBody>
          <a:bodyPr/>
          <a:lstStyle/>
          <a:p>
            <a:r>
              <a:rPr lang="en-US" altLang="zh-CN" b="1" dirty="0">
                <a:solidFill>
                  <a:srgbClr val="FF9900"/>
                </a:solidFill>
                <a:latin typeface="宋体" panose="02010600030101010101" pitchFamily="2" charset="-122"/>
              </a:rPr>
              <a:t>6</a:t>
            </a:r>
            <a:r>
              <a:rPr lang="zh-CN" altLang="en-US" b="1" dirty="0">
                <a:solidFill>
                  <a:srgbClr val="FF9900"/>
                </a:solidFill>
                <a:latin typeface="宋体" panose="02010600030101010101" pitchFamily="2" charset="-122"/>
              </a:rPr>
              <a:t>、失业的治理</a:t>
            </a:r>
          </a:p>
          <a:p>
            <a:pPr>
              <a:lnSpc>
                <a:spcPct val="110000"/>
              </a:lnSpc>
            </a:pPr>
            <a:r>
              <a:rPr lang="zh-CN" altLang="en-US" sz="2800" b="1" dirty="0">
                <a:solidFill>
                  <a:srgbClr val="CC3300"/>
                </a:solidFill>
              </a:rPr>
              <a:t>摩擦性失业治理：</a:t>
            </a:r>
            <a:r>
              <a:rPr lang="zh-CN" altLang="en-US" sz="2800" b="1" dirty="0">
                <a:solidFill>
                  <a:srgbClr val="000000"/>
                </a:solidFill>
                <a:ea typeface="楷体" panose="02010609060101010101" pitchFamily="49" charset="-122"/>
              </a:rPr>
              <a:t>通过缩短选择工作的时间来减少摩擦性失业。如：增设职业介绍所、青年就业服务机构和建立人才库网站以更多的途径传播有关就业的信息。</a:t>
            </a:r>
          </a:p>
          <a:p>
            <a:pPr>
              <a:lnSpc>
                <a:spcPct val="110000"/>
              </a:lnSpc>
            </a:pPr>
            <a:r>
              <a:rPr lang="zh-CN" altLang="en-US" sz="2800" b="1" dirty="0">
                <a:solidFill>
                  <a:srgbClr val="CC3300"/>
                </a:solidFill>
              </a:rPr>
              <a:t>结构性失业治理：</a:t>
            </a:r>
            <a:r>
              <a:rPr lang="zh-CN" altLang="en-US" sz="2800" b="1" dirty="0">
                <a:solidFill>
                  <a:srgbClr val="000000"/>
                </a:solidFill>
                <a:ea typeface="楷体" panose="02010609060101010101" pitchFamily="49" charset="-122"/>
              </a:rPr>
              <a:t>对受结构性失业威胁的人进行教育培训以适应经济结构的变化，还可以帮助劳动力迁移、使劳动力能够很容易在不同的工作与地区之间流动，以此降低结构性失业。</a:t>
            </a:r>
          </a:p>
          <a:p>
            <a:pPr>
              <a:lnSpc>
                <a:spcPct val="110000"/>
              </a:lnSpc>
            </a:pPr>
            <a:r>
              <a:rPr lang="zh-CN" altLang="en-US" sz="2800" b="1" dirty="0">
                <a:solidFill>
                  <a:srgbClr val="CC3300"/>
                </a:solidFill>
              </a:rPr>
              <a:t>周期性失业治理：</a:t>
            </a:r>
            <a:r>
              <a:rPr lang="zh-CN" altLang="en-US" sz="2800" b="1" dirty="0">
                <a:solidFill>
                  <a:srgbClr val="000000"/>
                </a:solidFill>
                <a:latin typeface="楷体" panose="02010609060101010101" pitchFamily="49" charset="-122"/>
                <a:ea typeface="楷体" panose="02010609060101010101" pitchFamily="49" charset="-122"/>
              </a:rPr>
              <a:t>国家积极干预经济，设法刺激有效需求，以实现充分就业。如：刺激私人投资、 促进国家投资。</a:t>
            </a:r>
          </a:p>
          <a:p>
            <a:endParaRPr lang="zh-CN" altLang="en-US" sz="2800" b="1" dirty="0">
              <a:solidFill>
                <a:srgbClr val="000000"/>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68</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animEffect transition="in" filter="blinds(horizontal)">
                                      <p:cBhvr>
                                        <p:cTn id="7" dur="500"/>
                                        <p:tgtEl>
                                          <p:spTgt spid="605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87">
                                            <p:txEl>
                                              <p:pRg st="1" end="1"/>
                                            </p:txEl>
                                          </p:spTgt>
                                        </p:tgtEl>
                                        <p:attrNameLst>
                                          <p:attrName>style.visibility</p:attrName>
                                        </p:attrNameLst>
                                      </p:cBhvr>
                                      <p:to>
                                        <p:strVal val="visible"/>
                                      </p:to>
                                    </p:set>
                                    <p:animEffect transition="in" filter="blinds(horizontal)">
                                      <p:cBhvr>
                                        <p:cTn id="12" dur="500"/>
                                        <p:tgtEl>
                                          <p:spTgt spid="605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5187">
                                            <p:txEl>
                                              <p:pRg st="2" end="2"/>
                                            </p:txEl>
                                          </p:spTgt>
                                        </p:tgtEl>
                                        <p:attrNameLst>
                                          <p:attrName>style.visibility</p:attrName>
                                        </p:attrNameLst>
                                      </p:cBhvr>
                                      <p:to>
                                        <p:strVal val="visible"/>
                                      </p:to>
                                    </p:set>
                                    <p:animEffect transition="in" filter="blinds(horizontal)">
                                      <p:cBhvr>
                                        <p:cTn id="17" dur="500"/>
                                        <p:tgtEl>
                                          <p:spTgt spid="605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5187">
                                            <p:txEl>
                                              <p:pRg st="3" end="3"/>
                                            </p:txEl>
                                          </p:spTgt>
                                        </p:tgtEl>
                                        <p:attrNameLst>
                                          <p:attrName>style.visibility</p:attrName>
                                        </p:attrNameLst>
                                      </p:cBhvr>
                                      <p:to>
                                        <p:strVal val="visible"/>
                                      </p:to>
                                    </p:set>
                                    <p:animEffect transition="in" filter="blinds(horizontal)">
                                      <p:cBhvr>
                                        <p:cTn id="22" dur="500"/>
                                        <p:tgtEl>
                                          <p:spTgt spid="605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标题 633857"/>
          <p:cNvSpPr>
            <a:spLocks noGrp="1" noRot="1"/>
          </p:cNvSpPr>
          <p:nvPr>
            <p:ph type="title"/>
          </p:nvPr>
        </p:nvSpPr>
        <p:spPr>
          <a:xfrm>
            <a:off x="323850" y="404813"/>
            <a:ext cx="8540750" cy="1143000"/>
          </a:xfrm>
          <a:ln/>
        </p:spPr>
        <p:txBody>
          <a:bodyPr anchor="ctr"/>
          <a:lstStyle/>
          <a:p>
            <a:r>
              <a:rPr lang="zh-CN" altLang="en-US" sz="4000" b="1" dirty="0">
                <a:solidFill>
                  <a:srgbClr val="FF9900"/>
                </a:solidFill>
              </a:rPr>
              <a:t>二、通货膨胀</a:t>
            </a:r>
          </a:p>
        </p:txBody>
      </p:sp>
      <p:sp>
        <p:nvSpPr>
          <p:cNvPr id="633859" name="文本占位符 633858"/>
          <p:cNvSpPr>
            <a:spLocks noGrp="1" noRot="1"/>
          </p:cNvSpPr>
          <p:nvPr>
            <p:ph type="body" idx="1"/>
          </p:nvPr>
        </p:nvSpPr>
        <p:spPr>
          <a:ln/>
        </p:spPr>
        <p:txBody>
          <a:bodyPr/>
          <a:lstStyle/>
          <a:p>
            <a:r>
              <a:rPr lang="en-US" altLang="zh-CN" b="1" dirty="0">
                <a:solidFill>
                  <a:srgbClr val="CC9900"/>
                </a:solidFill>
              </a:rPr>
              <a:t>1</a:t>
            </a:r>
            <a:r>
              <a:rPr lang="zh-CN" altLang="en-US" b="1" dirty="0">
                <a:solidFill>
                  <a:srgbClr val="CC9900"/>
                </a:solidFill>
              </a:rPr>
              <a:t>、通货膨胀含义</a:t>
            </a:r>
          </a:p>
          <a:p>
            <a:r>
              <a:rPr lang="zh-CN" altLang="en-US" b="1" dirty="0">
                <a:ea typeface="楷体" panose="02010609060101010101" pitchFamily="49" charset="-122"/>
              </a:rPr>
              <a:t>       一个经济中的大多数商品和劳务的价格连续在一段时间内普通上涨时的经历。</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69</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290" name="图片 524289"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524291" name="标题 524290"/>
          <p:cNvSpPr>
            <a:spLocks noGrp="1" noRot="1"/>
          </p:cNvSpPr>
          <p:nvPr>
            <p:ph type="title"/>
          </p:nvPr>
        </p:nvSpPr>
        <p:spPr>
          <a:xfrm>
            <a:off x="609600" y="50800"/>
            <a:ext cx="8229600" cy="685800"/>
          </a:xfrm>
          <a:ln/>
        </p:spPr>
        <p:txBody>
          <a:bodyPr vert="horz" anchor="ctr"/>
          <a:lstStyle/>
          <a:p>
            <a:pPr>
              <a:lnSpc>
                <a:spcPct val="80000"/>
              </a:lnSpc>
            </a:pPr>
            <a:r>
              <a:rPr lang="zh-CN" altLang="en-US" sz="3600" b="1" dirty="0">
                <a:solidFill>
                  <a:srgbClr val="000000"/>
                </a:solidFill>
              </a:rPr>
              <a:t>关于经济波动的三个关键事实</a:t>
            </a:r>
            <a:endParaRPr lang="zh-CN" altLang="en-US" sz="3600" b="1">
              <a:solidFill>
                <a:srgbClr val="000000"/>
              </a:solidFill>
            </a:endParaRPr>
          </a:p>
        </p:txBody>
      </p:sp>
      <p:sp>
        <p:nvSpPr>
          <p:cNvPr id="524292" name="矩形 524291"/>
          <p:cNvSpPr/>
          <p:nvPr/>
        </p:nvSpPr>
        <p:spPr>
          <a:xfrm>
            <a:off x="2120900" y="1916113"/>
            <a:ext cx="5942013" cy="3902075"/>
          </a:xfrm>
          <a:prstGeom prst="rect">
            <a:avLst/>
          </a:prstGeom>
          <a:solidFill>
            <a:srgbClr val="F3F6F9"/>
          </a:solidFill>
          <a:ln w="196850" cap="flat" cmpd="sng">
            <a:solidFill>
              <a:srgbClr val="F3F6F9"/>
            </a:solidFill>
            <a:prstDash val="solid"/>
            <a:miter/>
            <a:headEnd type="none" w="med" len="med"/>
            <a:tailEnd type="none" w="med" len="med"/>
          </a:ln>
        </p:spPr>
        <p:txBody>
          <a:bodyPr/>
          <a:lstStyle/>
          <a:p>
            <a:endParaRPr lang="zh-CN" altLang="en-US"/>
          </a:p>
        </p:txBody>
      </p:sp>
      <p:sp>
        <p:nvSpPr>
          <p:cNvPr id="524293" name="矩形 524292"/>
          <p:cNvSpPr/>
          <p:nvPr/>
        </p:nvSpPr>
        <p:spPr>
          <a:xfrm>
            <a:off x="2120900" y="1916113"/>
            <a:ext cx="5942013" cy="3902075"/>
          </a:xfrm>
          <a:prstGeom prst="rect">
            <a:avLst/>
          </a:prstGeom>
          <a:solidFill>
            <a:srgbClr val="F2F4F8"/>
          </a:solidFill>
          <a:ln w="179388" cap="flat" cmpd="sng">
            <a:solidFill>
              <a:srgbClr val="F2F4F8"/>
            </a:solidFill>
            <a:prstDash val="solid"/>
            <a:miter/>
            <a:headEnd type="none" w="med" len="med"/>
            <a:tailEnd type="none" w="med" len="med"/>
          </a:ln>
        </p:spPr>
        <p:txBody>
          <a:bodyPr/>
          <a:lstStyle/>
          <a:p>
            <a:endParaRPr lang="zh-CN" altLang="en-US"/>
          </a:p>
        </p:txBody>
      </p:sp>
      <p:sp>
        <p:nvSpPr>
          <p:cNvPr id="524294" name="矩形 524293"/>
          <p:cNvSpPr/>
          <p:nvPr/>
        </p:nvSpPr>
        <p:spPr>
          <a:xfrm>
            <a:off x="2120900" y="1916113"/>
            <a:ext cx="5942013" cy="3902075"/>
          </a:xfrm>
          <a:prstGeom prst="rect">
            <a:avLst/>
          </a:prstGeom>
          <a:solidFill>
            <a:srgbClr val="F1F4F7"/>
          </a:solidFill>
          <a:ln w="160338" cap="flat" cmpd="sng">
            <a:solidFill>
              <a:srgbClr val="F1F4F7"/>
            </a:solidFill>
            <a:prstDash val="solid"/>
            <a:miter/>
            <a:headEnd type="none" w="med" len="med"/>
            <a:tailEnd type="none" w="med" len="med"/>
          </a:ln>
        </p:spPr>
        <p:txBody>
          <a:bodyPr/>
          <a:lstStyle/>
          <a:p>
            <a:endParaRPr lang="zh-CN" altLang="en-US"/>
          </a:p>
        </p:txBody>
      </p:sp>
      <p:sp>
        <p:nvSpPr>
          <p:cNvPr id="524295" name="矩形 524294"/>
          <p:cNvSpPr/>
          <p:nvPr/>
        </p:nvSpPr>
        <p:spPr>
          <a:xfrm>
            <a:off x="2120900" y="1916113"/>
            <a:ext cx="5942013" cy="3902075"/>
          </a:xfrm>
          <a:prstGeom prst="rect">
            <a:avLst/>
          </a:prstGeom>
          <a:solidFill>
            <a:srgbClr val="F0F2F5"/>
          </a:solidFill>
          <a:ln w="142875" cap="flat" cmpd="sng">
            <a:solidFill>
              <a:srgbClr val="F0F2F5"/>
            </a:solidFill>
            <a:prstDash val="solid"/>
            <a:miter/>
            <a:headEnd type="none" w="med" len="med"/>
            <a:tailEnd type="none" w="med" len="med"/>
          </a:ln>
        </p:spPr>
        <p:txBody>
          <a:bodyPr/>
          <a:lstStyle/>
          <a:p>
            <a:endParaRPr lang="zh-CN" altLang="en-US"/>
          </a:p>
        </p:txBody>
      </p:sp>
      <p:sp>
        <p:nvSpPr>
          <p:cNvPr id="524296" name="矩形 524295"/>
          <p:cNvSpPr/>
          <p:nvPr/>
        </p:nvSpPr>
        <p:spPr>
          <a:xfrm>
            <a:off x="2120900" y="1916113"/>
            <a:ext cx="5942013" cy="3902075"/>
          </a:xfrm>
          <a:prstGeom prst="rect">
            <a:avLst/>
          </a:prstGeom>
          <a:solidFill>
            <a:srgbClr val="EEF1F4"/>
          </a:solidFill>
          <a:ln w="125413" cap="flat" cmpd="sng">
            <a:solidFill>
              <a:srgbClr val="EEF1F4"/>
            </a:solidFill>
            <a:prstDash val="solid"/>
            <a:miter/>
            <a:headEnd type="none" w="med" len="med"/>
            <a:tailEnd type="none" w="med" len="med"/>
          </a:ln>
        </p:spPr>
        <p:txBody>
          <a:bodyPr/>
          <a:lstStyle/>
          <a:p>
            <a:endParaRPr lang="zh-CN" altLang="en-US"/>
          </a:p>
        </p:txBody>
      </p:sp>
      <p:sp>
        <p:nvSpPr>
          <p:cNvPr id="524297" name="矩形 524296"/>
          <p:cNvSpPr/>
          <p:nvPr/>
        </p:nvSpPr>
        <p:spPr>
          <a:xfrm>
            <a:off x="2120900" y="1916113"/>
            <a:ext cx="5942013" cy="3902075"/>
          </a:xfrm>
          <a:prstGeom prst="rect">
            <a:avLst/>
          </a:prstGeom>
          <a:solidFill>
            <a:srgbClr val="EDEFF3"/>
          </a:solidFill>
          <a:ln w="107950" cap="flat" cmpd="sng">
            <a:solidFill>
              <a:srgbClr val="EDEFF3"/>
            </a:solidFill>
            <a:prstDash val="solid"/>
            <a:miter/>
            <a:headEnd type="none" w="med" len="med"/>
            <a:tailEnd type="none" w="med" len="med"/>
          </a:ln>
        </p:spPr>
        <p:txBody>
          <a:bodyPr/>
          <a:lstStyle/>
          <a:p>
            <a:endParaRPr lang="zh-CN" altLang="en-US"/>
          </a:p>
        </p:txBody>
      </p:sp>
      <p:sp>
        <p:nvSpPr>
          <p:cNvPr id="524298" name="矩形 524297"/>
          <p:cNvSpPr/>
          <p:nvPr/>
        </p:nvSpPr>
        <p:spPr>
          <a:xfrm>
            <a:off x="2120900" y="1916113"/>
            <a:ext cx="5942013" cy="3902075"/>
          </a:xfrm>
          <a:prstGeom prst="rect">
            <a:avLst/>
          </a:prstGeom>
          <a:solidFill>
            <a:srgbClr val="EBEEF2"/>
          </a:solidFill>
          <a:ln w="88900" cap="flat" cmpd="sng">
            <a:solidFill>
              <a:srgbClr val="EBEEF2"/>
            </a:solidFill>
            <a:prstDash val="solid"/>
            <a:miter/>
            <a:headEnd type="none" w="med" len="med"/>
            <a:tailEnd type="none" w="med" len="med"/>
          </a:ln>
        </p:spPr>
        <p:txBody>
          <a:bodyPr/>
          <a:lstStyle/>
          <a:p>
            <a:endParaRPr lang="zh-CN" altLang="en-US"/>
          </a:p>
        </p:txBody>
      </p:sp>
      <p:sp>
        <p:nvSpPr>
          <p:cNvPr id="524299" name="矩形 524298"/>
          <p:cNvSpPr/>
          <p:nvPr/>
        </p:nvSpPr>
        <p:spPr>
          <a:xfrm>
            <a:off x="2120900" y="1916113"/>
            <a:ext cx="5942013" cy="3902075"/>
          </a:xfrm>
          <a:prstGeom prst="rect">
            <a:avLst/>
          </a:prstGeom>
          <a:solidFill>
            <a:srgbClr val="EAECF1"/>
          </a:solidFill>
          <a:ln w="71438" cap="flat" cmpd="sng">
            <a:solidFill>
              <a:srgbClr val="EAECF1"/>
            </a:solidFill>
            <a:prstDash val="solid"/>
            <a:miter/>
            <a:headEnd type="none" w="med" len="med"/>
            <a:tailEnd type="none" w="med" len="med"/>
          </a:ln>
        </p:spPr>
        <p:txBody>
          <a:bodyPr/>
          <a:lstStyle/>
          <a:p>
            <a:endParaRPr lang="zh-CN" altLang="en-US"/>
          </a:p>
        </p:txBody>
      </p:sp>
      <p:sp>
        <p:nvSpPr>
          <p:cNvPr id="524300" name="矩形 524299"/>
          <p:cNvSpPr/>
          <p:nvPr/>
        </p:nvSpPr>
        <p:spPr>
          <a:xfrm>
            <a:off x="2120900" y="1916113"/>
            <a:ext cx="5942013" cy="3902075"/>
          </a:xfrm>
          <a:prstGeom prst="rect">
            <a:avLst/>
          </a:prstGeom>
          <a:solidFill>
            <a:srgbClr val="E9EBF0"/>
          </a:solidFill>
          <a:ln w="53975" cap="flat" cmpd="sng">
            <a:solidFill>
              <a:srgbClr val="E9EBF0"/>
            </a:solidFill>
            <a:prstDash val="solid"/>
            <a:miter/>
            <a:headEnd type="none" w="med" len="med"/>
            <a:tailEnd type="none" w="med" len="med"/>
          </a:ln>
        </p:spPr>
        <p:txBody>
          <a:bodyPr/>
          <a:lstStyle/>
          <a:p>
            <a:endParaRPr lang="zh-CN" altLang="en-US"/>
          </a:p>
        </p:txBody>
      </p:sp>
      <p:sp>
        <p:nvSpPr>
          <p:cNvPr id="524301" name="矩形 524300"/>
          <p:cNvSpPr/>
          <p:nvPr/>
        </p:nvSpPr>
        <p:spPr>
          <a:xfrm>
            <a:off x="2120900" y="1916113"/>
            <a:ext cx="5942013" cy="3902075"/>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24302" name="矩形 524301"/>
          <p:cNvSpPr/>
          <p:nvPr/>
        </p:nvSpPr>
        <p:spPr>
          <a:xfrm>
            <a:off x="2120900" y="1916113"/>
            <a:ext cx="5942013" cy="3902075"/>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24303" name="矩形 524302"/>
          <p:cNvSpPr/>
          <p:nvPr/>
        </p:nvSpPr>
        <p:spPr>
          <a:xfrm>
            <a:off x="2014538" y="1825625"/>
            <a:ext cx="5994400" cy="3956050"/>
          </a:xfrm>
          <a:prstGeom prst="rect">
            <a:avLst/>
          </a:prstGeom>
          <a:solidFill>
            <a:srgbClr val="FFFFFF"/>
          </a:solidFill>
          <a:ln w="9525">
            <a:noFill/>
          </a:ln>
        </p:spPr>
        <p:txBody>
          <a:bodyPr/>
          <a:lstStyle/>
          <a:p>
            <a:endParaRPr lang="zh-CN" altLang="en-US"/>
          </a:p>
        </p:txBody>
      </p:sp>
      <p:sp>
        <p:nvSpPr>
          <p:cNvPr id="524304" name="矩形 524303"/>
          <p:cNvSpPr/>
          <p:nvPr/>
        </p:nvSpPr>
        <p:spPr>
          <a:xfrm>
            <a:off x="6076950" y="1825625"/>
            <a:ext cx="125413" cy="3956050"/>
          </a:xfrm>
          <a:prstGeom prst="rect">
            <a:avLst/>
          </a:prstGeom>
          <a:solidFill>
            <a:srgbClr val="F3BED0"/>
          </a:solidFill>
          <a:ln w="9525">
            <a:noFill/>
          </a:ln>
        </p:spPr>
        <p:txBody>
          <a:bodyPr/>
          <a:lstStyle/>
          <a:p>
            <a:endParaRPr lang="zh-CN" altLang="en-US"/>
          </a:p>
        </p:txBody>
      </p:sp>
      <p:sp>
        <p:nvSpPr>
          <p:cNvPr id="524305" name="直接连接符 524304"/>
          <p:cNvSpPr/>
          <p:nvPr/>
        </p:nvSpPr>
        <p:spPr>
          <a:xfrm>
            <a:off x="2032000" y="5370513"/>
            <a:ext cx="142875" cy="1587"/>
          </a:xfrm>
          <a:prstGeom prst="line">
            <a:avLst/>
          </a:prstGeom>
          <a:ln w="17463" cap="flat" cmpd="sng">
            <a:solidFill>
              <a:srgbClr val="000000"/>
            </a:solidFill>
            <a:prstDash val="solid"/>
            <a:headEnd type="none" w="med" len="med"/>
            <a:tailEnd type="none" w="med" len="med"/>
          </a:ln>
        </p:spPr>
      </p:sp>
      <p:sp>
        <p:nvSpPr>
          <p:cNvPr id="524306" name="直接连接符 524305"/>
          <p:cNvSpPr/>
          <p:nvPr/>
        </p:nvSpPr>
        <p:spPr>
          <a:xfrm>
            <a:off x="2032000" y="4976813"/>
            <a:ext cx="142875" cy="1587"/>
          </a:xfrm>
          <a:prstGeom prst="line">
            <a:avLst/>
          </a:prstGeom>
          <a:ln w="17463" cap="flat" cmpd="sng">
            <a:solidFill>
              <a:srgbClr val="000000"/>
            </a:solidFill>
            <a:prstDash val="solid"/>
            <a:headEnd type="none" w="med" len="med"/>
            <a:tailEnd type="none" w="med" len="med"/>
          </a:ln>
        </p:spPr>
      </p:sp>
      <p:sp>
        <p:nvSpPr>
          <p:cNvPr id="524307" name="直接连接符 524306"/>
          <p:cNvSpPr/>
          <p:nvPr/>
        </p:nvSpPr>
        <p:spPr>
          <a:xfrm>
            <a:off x="2032000" y="4564063"/>
            <a:ext cx="142875" cy="1587"/>
          </a:xfrm>
          <a:prstGeom prst="line">
            <a:avLst/>
          </a:prstGeom>
          <a:ln w="17463" cap="flat" cmpd="sng">
            <a:solidFill>
              <a:srgbClr val="000000"/>
            </a:solidFill>
            <a:prstDash val="solid"/>
            <a:headEnd type="none" w="med" len="med"/>
            <a:tailEnd type="none" w="med" len="med"/>
          </a:ln>
        </p:spPr>
      </p:sp>
      <p:sp>
        <p:nvSpPr>
          <p:cNvPr id="524308" name="直接连接符 524307"/>
          <p:cNvSpPr/>
          <p:nvPr/>
        </p:nvSpPr>
        <p:spPr>
          <a:xfrm>
            <a:off x="2032000" y="4152900"/>
            <a:ext cx="142875" cy="1588"/>
          </a:xfrm>
          <a:prstGeom prst="line">
            <a:avLst/>
          </a:prstGeom>
          <a:ln w="17463" cap="flat" cmpd="sng">
            <a:solidFill>
              <a:srgbClr val="000000"/>
            </a:solidFill>
            <a:prstDash val="solid"/>
            <a:headEnd type="none" w="med" len="med"/>
            <a:tailEnd type="none" w="med" len="med"/>
          </a:ln>
        </p:spPr>
      </p:sp>
      <p:sp>
        <p:nvSpPr>
          <p:cNvPr id="524309" name="直接连接符 524308"/>
          <p:cNvSpPr/>
          <p:nvPr/>
        </p:nvSpPr>
        <p:spPr>
          <a:xfrm>
            <a:off x="2032000" y="3741738"/>
            <a:ext cx="142875" cy="1587"/>
          </a:xfrm>
          <a:prstGeom prst="line">
            <a:avLst/>
          </a:prstGeom>
          <a:ln w="17463" cap="flat" cmpd="sng">
            <a:solidFill>
              <a:srgbClr val="000000"/>
            </a:solidFill>
            <a:prstDash val="solid"/>
            <a:headEnd type="none" w="med" len="med"/>
            <a:tailEnd type="none" w="med" len="med"/>
          </a:ln>
        </p:spPr>
      </p:sp>
      <p:sp>
        <p:nvSpPr>
          <p:cNvPr id="524310" name="直接连接符 524309"/>
          <p:cNvSpPr/>
          <p:nvPr/>
        </p:nvSpPr>
        <p:spPr>
          <a:xfrm>
            <a:off x="2032000" y="3348038"/>
            <a:ext cx="142875" cy="1587"/>
          </a:xfrm>
          <a:prstGeom prst="line">
            <a:avLst/>
          </a:prstGeom>
          <a:ln w="17463" cap="flat" cmpd="sng">
            <a:solidFill>
              <a:srgbClr val="000000"/>
            </a:solidFill>
            <a:prstDash val="solid"/>
            <a:headEnd type="none" w="med" len="med"/>
            <a:tailEnd type="none" w="med" len="med"/>
          </a:ln>
        </p:spPr>
      </p:sp>
      <p:sp>
        <p:nvSpPr>
          <p:cNvPr id="524311" name="直接连接符 524310"/>
          <p:cNvSpPr/>
          <p:nvPr/>
        </p:nvSpPr>
        <p:spPr>
          <a:xfrm>
            <a:off x="2032000" y="2935288"/>
            <a:ext cx="142875" cy="1587"/>
          </a:xfrm>
          <a:prstGeom prst="line">
            <a:avLst/>
          </a:prstGeom>
          <a:ln w="17463" cap="flat" cmpd="sng">
            <a:solidFill>
              <a:srgbClr val="000000"/>
            </a:solidFill>
            <a:prstDash val="solid"/>
            <a:headEnd type="none" w="med" len="med"/>
            <a:tailEnd type="none" w="med" len="med"/>
          </a:ln>
        </p:spPr>
      </p:sp>
      <p:sp>
        <p:nvSpPr>
          <p:cNvPr id="524312" name="直接连接符 524311"/>
          <p:cNvSpPr/>
          <p:nvPr/>
        </p:nvSpPr>
        <p:spPr>
          <a:xfrm>
            <a:off x="2014538" y="2524125"/>
            <a:ext cx="142875" cy="1588"/>
          </a:xfrm>
          <a:prstGeom prst="line">
            <a:avLst/>
          </a:prstGeom>
          <a:ln w="17463" cap="flat" cmpd="sng">
            <a:solidFill>
              <a:srgbClr val="000000"/>
            </a:solidFill>
            <a:prstDash val="solid"/>
            <a:headEnd type="none" w="med" len="med"/>
            <a:tailEnd type="none" w="med" len="med"/>
          </a:ln>
        </p:spPr>
      </p:sp>
      <p:sp>
        <p:nvSpPr>
          <p:cNvPr id="524313" name="矩形 524312"/>
          <p:cNvSpPr/>
          <p:nvPr/>
        </p:nvSpPr>
        <p:spPr>
          <a:xfrm>
            <a:off x="7634288" y="1825625"/>
            <a:ext cx="177800" cy="3973513"/>
          </a:xfrm>
          <a:prstGeom prst="rect">
            <a:avLst/>
          </a:prstGeom>
          <a:solidFill>
            <a:srgbClr val="F3BED0"/>
          </a:solidFill>
          <a:ln w="9525">
            <a:noFill/>
          </a:ln>
        </p:spPr>
        <p:txBody>
          <a:bodyPr/>
          <a:lstStyle/>
          <a:p>
            <a:endParaRPr lang="zh-CN" altLang="en-US"/>
          </a:p>
        </p:txBody>
      </p:sp>
      <p:sp>
        <p:nvSpPr>
          <p:cNvPr id="524314" name="矩形 524313"/>
          <p:cNvSpPr/>
          <p:nvPr/>
        </p:nvSpPr>
        <p:spPr>
          <a:xfrm>
            <a:off x="2873375" y="1825625"/>
            <a:ext cx="142875" cy="3973513"/>
          </a:xfrm>
          <a:prstGeom prst="rect">
            <a:avLst/>
          </a:prstGeom>
          <a:solidFill>
            <a:srgbClr val="F3BED0"/>
          </a:solidFill>
          <a:ln w="9525">
            <a:noFill/>
          </a:ln>
        </p:spPr>
        <p:txBody>
          <a:bodyPr/>
          <a:lstStyle/>
          <a:p>
            <a:endParaRPr lang="zh-CN" altLang="en-US"/>
          </a:p>
        </p:txBody>
      </p:sp>
      <p:sp>
        <p:nvSpPr>
          <p:cNvPr id="524315" name="矩形 524314"/>
          <p:cNvSpPr/>
          <p:nvPr/>
        </p:nvSpPr>
        <p:spPr>
          <a:xfrm>
            <a:off x="4448175" y="1843088"/>
            <a:ext cx="88900" cy="3956050"/>
          </a:xfrm>
          <a:prstGeom prst="rect">
            <a:avLst/>
          </a:prstGeom>
          <a:solidFill>
            <a:srgbClr val="F3BED0"/>
          </a:solidFill>
          <a:ln w="9525">
            <a:noFill/>
          </a:ln>
        </p:spPr>
        <p:txBody>
          <a:bodyPr/>
          <a:lstStyle/>
          <a:p>
            <a:endParaRPr lang="zh-CN" altLang="en-US"/>
          </a:p>
        </p:txBody>
      </p:sp>
      <p:sp>
        <p:nvSpPr>
          <p:cNvPr id="524316" name="矩形 524315"/>
          <p:cNvSpPr/>
          <p:nvPr/>
        </p:nvSpPr>
        <p:spPr>
          <a:xfrm>
            <a:off x="4662488" y="1843088"/>
            <a:ext cx="215900" cy="3956050"/>
          </a:xfrm>
          <a:prstGeom prst="rect">
            <a:avLst/>
          </a:prstGeom>
          <a:solidFill>
            <a:srgbClr val="F3BED0"/>
          </a:solidFill>
          <a:ln w="9525">
            <a:noFill/>
          </a:ln>
        </p:spPr>
        <p:txBody>
          <a:bodyPr/>
          <a:lstStyle/>
          <a:p>
            <a:endParaRPr lang="zh-CN" altLang="en-US"/>
          </a:p>
        </p:txBody>
      </p:sp>
      <p:sp>
        <p:nvSpPr>
          <p:cNvPr id="524317" name="矩形 524316"/>
          <p:cNvSpPr/>
          <p:nvPr/>
        </p:nvSpPr>
        <p:spPr>
          <a:xfrm>
            <a:off x="3463925" y="1843088"/>
            <a:ext cx="285750" cy="3956050"/>
          </a:xfrm>
          <a:prstGeom prst="rect">
            <a:avLst/>
          </a:prstGeom>
          <a:solidFill>
            <a:srgbClr val="F3BED0"/>
          </a:solidFill>
          <a:ln w="9525">
            <a:noFill/>
          </a:ln>
        </p:spPr>
        <p:txBody>
          <a:bodyPr/>
          <a:lstStyle/>
          <a:p>
            <a:endParaRPr lang="zh-CN" altLang="en-US"/>
          </a:p>
        </p:txBody>
      </p:sp>
      <p:sp>
        <p:nvSpPr>
          <p:cNvPr id="524318" name="直接连接符 524317"/>
          <p:cNvSpPr/>
          <p:nvPr/>
        </p:nvSpPr>
        <p:spPr>
          <a:xfrm flipV="1">
            <a:off x="2139950" y="5656263"/>
            <a:ext cx="1588" cy="142875"/>
          </a:xfrm>
          <a:prstGeom prst="line">
            <a:avLst/>
          </a:prstGeom>
          <a:ln w="17463" cap="flat" cmpd="sng">
            <a:solidFill>
              <a:srgbClr val="000000"/>
            </a:solidFill>
            <a:prstDash val="solid"/>
            <a:headEnd type="none" w="med" len="med"/>
            <a:tailEnd type="none" w="med" len="med"/>
          </a:ln>
        </p:spPr>
      </p:sp>
      <p:sp>
        <p:nvSpPr>
          <p:cNvPr id="524319" name="直接连接符 524318"/>
          <p:cNvSpPr/>
          <p:nvPr/>
        </p:nvSpPr>
        <p:spPr>
          <a:xfrm flipV="1">
            <a:off x="2282825" y="5727700"/>
            <a:ext cx="1588" cy="71438"/>
          </a:xfrm>
          <a:prstGeom prst="line">
            <a:avLst/>
          </a:prstGeom>
          <a:ln w="17463" cap="flat" cmpd="sng">
            <a:solidFill>
              <a:srgbClr val="000000"/>
            </a:solidFill>
            <a:prstDash val="solid"/>
            <a:headEnd type="none" w="med" len="med"/>
            <a:tailEnd type="none" w="med" len="med"/>
          </a:ln>
        </p:spPr>
      </p:sp>
      <p:sp>
        <p:nvSpPr>
          <p:cNvPr id="524320" name="直接连接符 524319"/>
          <p:cNvSpPr/>
          <p:nvPr/>
        </p:nvSpPr>
        <p:spPr>
          <a:xfrm flipV="1">
            <a:off x="2443163" y="5727700"/>
            <a:ext cx="1587" cy="71438"/>
          </a:xfrm>
          <a:prstGeom prst="line">
            <a:avLst/>
          </a:prstGeom>
          <a:ln w="17463" cap="flat" cmpd="sng">
            <a:solidFill>
              <a:srgbClr val="000000"/>
            </a:solidFill>
            <a:prstDash val="solid"/>
            <a:headEnd type="none" w="med" len="med"/>
            <a:tailEnd type="none" w="med" len="med"/>
          </a:ln>
        </p:spPr>
      </p:sp>
      <p:sp>
        <p:nvSpPr>
          <p:cNvPr id="524321" name="直接连接符 524320"/>
          <p:cNvSpPr/>
          <p:nvPr/>
        </p:nvSpPr>
        <p:spPr>
          <a:xfrm flipV="1">
            <a:off x="2605088" y="5727700"/>
            <a:ext cx="1587" cy="71438"/>
          </a:xfrm>
          <a:prstGeom prst="line">
            <a:avLst/>
          </a:prstGeom>
          <a:ln w="17463" cap="flat" cmpd="sng">
            <a:solidFill>
              <a:srgbClr val="000000"/>
            </a:solidFill>
            <a:prstDash val="solid"/>
            <a:headEnd type="none" w="med" len="med"/>
            <a:tailEnd type="none" w="med" len="med"/>
          </a:ln>
        </p:spPr>
      </p:sp>
      <p:sp>
        <p:nvSpPr>
          <p:cNvPr id="524322" name="直接连接符 524321"/>
          <p:cNvSpPr/>
          <p:nvPr/>
        </p:nvSpPr>
        <p:spPr>
          <a:xfrm flipV="1">
            <a:off x="2747963" y="5727700"/>
            <a:ext cx="1587" cy="71438"/>
          </a:xfrm>
          <a:prstGeom prst="line">
            <a:avLst/>
          </a:prstGeom>
          <a:ln w="17463" cap="flat" cmpd="sng">
            <a:solidFill>
              <a:srgbClr val="000000"/>
            </a:solidFill>
            <a:prstDash val="solid"/>
            <a:headEnd type="none" w="med" len="med"/>
            <a:tailEnd type="none" w="med" len="med"/>
          </a:ln>
        </p:spPr>
      </p:sp>
      <p:sp>
        <p:nvSpPr>
          <p:cNvPr id="524323" name="直接连接符 524322"/>
          <p:cNvSpPr/>
          <p:nvPr/>
        </p:nvSpPr>
        <p:spPr>
          <a:xfrm flipV="1">
            <a:off x="2908300" y="5656263"/>
            <a:ext cx="1588" cy="142875"/>
          </a:xfrm>
          <a:prstGeom prst="line">
            <a:avLst/>
          </a:prstGeom>
          <a:ln w="17463" cap="flat" cmpd="sng">
            <a:solidFill>
              <a:srgbClr val="000000"/>
            </a:solidFill>
            <a:prstDash val="solid"/>
            <a:headEnd type="none" w="med" len="med"/>
            <a:tailEnd type="none" w="med" len="med"/>
          </a:ln>
        </p:spPr>
      </p:sp>
      <p:sp>
        <p:nvSpPr>
          <p:cNvPr id="524324" name="直接连接符 524323"/>
          <p:cNvSpPr/>
          <p:nvPr/>
        </p:nvSpPr>
        <p:spPr>
          <a:xfrm flipV="1">
            <a:off x="3052763" y="5727700"/>
            <a:ext cx="1587" cy="71438"/>
          </a:xfrm>
          <a:prstGeom prst="line">
            <a:avLst/>
          </a:prstGeom>
          <a:ln w="17463" cap="flat" cmpd="sng">
            <a:solidFill>
              <a:srgbClr val="000000"/>
            </a:solidFill>
            <a:prstDash val="solid"/>
            <a:headEnd type="none" w="med" len="med"/>
            <a:tailEnd type="none" w="med" len="med"/>
          </a:ln>
        </p:spPr>
      </p:sp>
      <p:sp>
        <p:nvSpPr>
          <p:cNvPr id="524325" name="直接连接符 524324"/>
          <p:cNvSpPr/>
          <p:nvPr/>
        </p:nvSpPr>
        <p:spPr>
          <a:xfrm flipV="1">
            <a:off x="3213100" y="5727700"/>
            <a:ext cx="1588" cy="71438"/>
          </a:xfrm>
          <a:prstGeom prst="line">
            <a:avLst/>
          </a:prstGeom>
          <a:ln w="17463" cap="flat" cmpd="sng">
            <a:solidFill>
              <a:srgbClr val="000000"/>
            </a:solidFill>
            <a:prstDash val="solid"/>
            <a:headEnd type="none" w="med" len="med"/>
            <a:tailEnd type="none" w="med" len="med"/>
          </a:ln>
        </p:spPr>
      </p:sp>
      <p:sp>
        <p:nvSpPr>
          <p:cNvPr id="524326" name="直接连接符 524325"/>
          <p:cNvSpPr/>
          <p:nvPr/>
        </p:nvSpPr>
        <p:spPr>
          <a:xfrm flipV="1">
            <a:off x="3375025" y="5727700"/>
            <a:ext cx="1588" cy="71438"/>
          </a:xfrm>
          <a:prstGeom prst="line">
            <a:avLst/>
          </a:prstGeom>
          <a:ln w="17463" cap="flat" cmpd="sng">
            <a:solidFill>
              <a:srgbClr val="000000"/>
            </a:solidFill>
            <a:prstDash val="solid"/>
            <a:headEnd type="none" w="med" len="med"/>
            <a:tailEnd type="none" w="med" len="med"/>
          </a:ln>
        </p:spPr>
      </p:sp>
      <p:sp>
        <p:nvSpPr>
          <p:cNvPr id="524327" name="直接连接符 524326"/>
          <p:cNvSpPr/>
          <p:nvPr/>
        </p:nvSpPr>
        <p:spPr>
          <a:xfrm flipV="1">
            <a:off x="3517900" y="5727700"/>
            <a:ext cx="1588" cy="71438"/>
          </a:xfrm>
          <a:prstGeom prst="line">
            <a:avLst/>
          </a:prstGeom>
          <a:ln w="17463" cap="flat" cmpd="sng">
            <a:solidFill>
              <a:srgbClr val="000000"/>
            </a:solidFill>
            <a:prstDash val="solid"/>
            <a:headEnd type="none" w="med" len="med"/>
            <a:tailEnd type="none" w="med" len="med"/>
          </a:ln>
        </p:spPr>
      </p:sp>
      <p:sp>
        <p:nvSpPr>
          <p:cNvPr id="524328" name="直接连接符 524327"/>
          <p:cNvSpPr/>
          <p:nvPr/>
        </p:nvSpPr>
        <p:spPr>
          <a:xfrm flipV="1">
            <a:off x="3678238" y="5656263"/>
            <a:ext cx="1587" cy="142875"/>
          </a:xfrm>
          <a:prstGeom prst="line">
            <a:avLst/>
          </a:prstGeom>
          <a:ln w="17463" cap="flat" cmpd="sng">
            <a:solidFill>
              <a:srgbClr val="000000"/>
            </a:solidFill>
            <a:prstDash val="solid"/>
            <a:headEnd type="none" w="med" len="med"/>
            <a:tailEnd type="none" w="med" len="med"/>
          </a:ln>
        </p:spPr>
      </p:sp>
      <p:sp>
        <p:nvSpPr>
          <p:cNvPr id="524329" name="直接连接符 524328"/>
          <p:cNvSpPr/>
          <p:nvPr/>
        </p:nvSpPr>
        <p:spPr>
          <a:xfrm flipV="1">
            <a:off x="3840163" y="5727700"/>
            <a:ext cx="1587" cy="71438"/>
          </a:xfrm>
          <a:prstGeom prst="line">
            <a:avLst/>
          </a:prstGeom>
          <a:ln w="17463" cap="flat" cmpd="sng">
            <a:solidFill>
              <a:srgbClr val="000000"/>
            </a:solidFill>
            <a:prstDash val="solid"/>
            <a:headEnd type="none" w="med" len="med"/>
            <a:tailEnd type="none" w="med" len="med"/>
          </a:ln>
        </p:spPr>
      </p:sp>
      <p:sp>
        <p:nvSpPr>
          <p:cNvPr id="524330" name="直接连接符 524329"/>
          <p:cNvSpPr/>
          <p:nvPr/>
        </p:nvSpPr>
        <p:spPr>
          <a:xfrm flipV="1">
            <a:off x="3983038" y="5727700"/>
            <a:ext cx="1587" cy="71438"/>
          </a:xfrm>
          <a:prstGeom prst="line">
            <a:avLst/>
          </a:prstGeom>
          <a:ln w="17463" cap="flat" cmpd="sng">
            <a:solidFill>
              <a:srgbClr val="000000"/>
            </a:solidFill>
            <a:prstDash val="solid"/>
            <a:headEnd type="none" w="med" len="med"/>
            <a:tailEnd type="none" w="med" len="med"/>
          </a:ln>
        </p:spPr>
      </p:sp>
      <p:sp>
        <p:nvSpPr>
          <p:cNvPr id="524331" name="直接连接符 524330"/>
          <p:cNvSpPr/>
          <p:nvPr/>
        </p:nvSpPr>
        <p:spPr>
          <a:xfrm flipV="1">
            <a:off x="4143375" y="5727700"/>
            <a:ext cx="1588" cy="71438"/>
          </a:xfrm>
          <a:prstGeom prst="line">
            <a:avLst/>
          </a:prstGeom>
          <a:ln w="17463" cap="flat" cmpd="sng">
            <a:solidFill>
              <a:srgbClr val="000000"/>
            </a:solidFill>
            <a:prstDash val="solid"/>
            <a:headEnd type="none" w="med" len="med"/>
            <a:tailEnd type="none" w="med" len="med"/>
          </a:ln>
        </p:spPr>
      </p:sp>
      <p:sp>
        <p:nvSpPr>
          <p:cNvPr id="524332" name="直接连接符 524331"/>
          <p:cNvSpPr/>
          <p:nvPr/>
        </p:nvSpPr>
        <p:spPr>
          <a:xfrm flipV="1">
            <a:off x="4287838" y="5727700"/>
            <a:ext cx="1587" cy="71438"/>
          </a:xfrm>
          <a:prstGeom prst="line">
            <a:avLst/>
          </a:prstGeom>
          <a:ln w="17463" cap="flat" cmpd="sng">
            <a:solidFill>
              <a:srgbClr val="000000"/>
            </a:solidFill>
            <a:prstDash val="solid"/>
            <a:headEnd type="none" w="med" len="med"/>
            <a:tailEnd type="none" w="med" len="med"/>
          </a:ln>
        </p:spPr>
      </p:sp>
      <p:sp>
        <p:nvSpPr>
          <p:cNvPr id="524333" name="直接连接符 524332"/>
          <p:cNvSpPr/>
          <p:nvPr/>
        </p:nvSpPr>
        <p:spPr>
          <a:xfrm flipV="1">
            <a:off x="4448175" y="5656263"/>
            <a:ext cx="1588" cy="142875"/>
          </a:xfrm>
          <a:prstGeom prst="line">
            <a:avLst/>
          </a:prstGeom>
          <a:ln w="17463" cap="flat" cmpd="sng">
            <a:solidFill>
              <a:srgbClr val="000000"/>
            </a:solidFill>
            <a:prstDash val="solid"/>
            <a:headEnd type="none" w="med" len="med"/>
            <a:tailEnd type="none" w="med" len="med"/>
          </a:ln>
        </p:spPr>
      </p:sp>
      <p:sp>
        <p:nvSpPr>
          <p:cNvPr id="524334" name="直接连接符 524333"/>
          <p:cNvSpPr/>
          <p:nvPr/>
        </p:nvSpPr>
        <p:spPr>
          <a:xfrm flipV="1">
            <a:off x="4608513" y="5727700"/>
            <a:ext cx="1587" cy="71438"/>
          </a:xfrm>
          <a:prstGeom prst="line">
            <a:avLst/>
          </a:prstGeom>
          <a:ln w="17463" cap="flat" cmpd="sng">
            <a:solidFill>
              <a:srgbClr val="000000"/>
            </a:solidFill>
            <a:prstDash val="solid"/>
            <a:headEnd type="none" w="med" len="med"/>
            <a:tailEnd type="none" w="med" len="med"/>
          </a:ln>
        </p:spPr>
      </p:sp>
      <p:sp>
        <p:nvSpPr>
          <p:cNvPr id="524335" name="直接连接符 524334"/>
          <p:cNvSpPr/>
          <p:nvPr/>
        </p:nvSpPr>
        <p:spPr>
          <a:xfrm flipV="1">
            <a:off x="4752975" y="5727700"/>
            <a:ext cx="1588" cy="71438"/>
          </a:xfrm>
          <a:prstGeom prst="line">
            <a:avLst/>
          </a:prstGeom>
          <a:ln w="17463" cap="flat" cmpd="sng">
            <a:solidFill>
              <a:srgbClr val="000000"/>
            </a:solidFill>
            <a:prstDash val="solid"/>
            <a:headEnd type="none" w="med" len="med"/>
            <a:tailEnd type="none" w="med" len="med"/>
          </a:ln>
        </p:spPr>
      </p:sp>
      <p:sp>
        <p:nvSpPr>
          <p:cNvPr id="524336" name="直接连接符 524335"/>
          <p:cNvSpPr/>
          <p:nvPr/>
        </p:nvSpPr>
        <p:spPr>
          <a:xfrm flipV="1">
            <a:off x="4913313" y="5727700"/>
            <a:ext cx="1587" cy="71438"/>
          </a:xfrm>
          <a:prstGeom prst="line">
            <a:avLst/>
          </a:prstGeom>
          <a:ln w="17463" cap="flat" cmpd="sng">
            <a:solidFill>
              <a:srgbClr val="000000"/>
            </a:solidFill>
            <a:prstDash val="solid"/>
            <a:headEnd type="none" w="med" len="med"/>
            <a:tailEnd type="none" w="med" len="med"/>
          </a:ln>
        </p:spPr>
      </p:sp>
      <p:sp>
        <p:nvSpPr>
          <p:cNvPr id="524337" name="直接连接符 524336"/>
          <p:cNvSpPr/>
          <p:nvPr/>
        </p:nvSpPr>
        <p:spPr>
          <a:xfrm flipV="1">
            <a:off x="5056188" y="5727700"/>
            <a:ext cx="1587" cy="71438"/>
          </a:xfrm>
          <a:prstGeom prst="line">
            <a:avLst/>
          </a:prstGeom>
          <a:ln w="17463" cap="flat" cmpd="sng">
            <a:solidFill>
              <a:srgbClr val="000000"/>
            </a:solidFill>
            <a:prstDash val="solid"/>
            <a:headEnd type="none" w="med" len="med"/>
            <a:tailEnd type="none" w="med" len="med"/>
          </a:ln>
        </p:spPr>
      </p:sp>
      <p:sp>
        <p:nvSpPr>
          <p:cNvPr id="524338" name="直接连接符 524337"/>
          <p:cNvSpPr/>
          <p:nvPr/>
        </p:nvSpPr>
        <p:spPr>
          <a:xfrm flipV="1">
            <a:off x="5218113" y="5656263"/>
            <a:ext cx="1587" cy="142875"/>
          </a:xfrm>
          <a:prstGeom prst="line">
            <a:avLst/>
          </a:prstGeom>
          <a:ln w="17463" cap="flat" cmpd="sng">
            <a:solidFill>
              <a:srgbClr val="000000"/>
            </a:solidFill>
            <a:prstDash val="solid"/>
            <a:headEnd type="none" w="med" len="med"/>
            <a:tailEnd type="none" w="med" len="med"/>
          </a:ln>
        </p:spPr>
      </p:sp>
      <p:sp>
        <p:nvSpPr>
          <p:cNvPr id="524339" name="直接连接符 524338"/>
          <p:cNvSpPr/>
          <p:nvPr/>
        </p:nvSpPr>
        <p:spPr>
          <a:xfrm flipV="1">
            <a:off x="5378450" y="5727700"/>
            <a:ext cx="1588" cy="71438"/>
          </a:xfrm>
          <a:prstGeom prst="line">
            <a:avLst/>
          </a:prstGeom>
          <a:ln w="17463" cap="flat" cmpd="sng">
            <a:solidFill>
              <a:srgbClr val="000000"/>
            </a:solidFill>
            <a:prstDash val="solid"/>
            <a:headEnd type="none" w="med" len="med"/>
            <a:tailEnd type="none" w="med" len="med"/>
          </a:ln>
        </p:spPr>
      </p:sp>
      <p:sp>
        <p:nvSpPr>
          <p:cNvPr id="524340" name="直接连接符 524339"/>
          <p:cNvSpPr/>
          <p:nvPr/>
        </p:nvSpPr>
        <p:spPr>
          <a:xfrm flipV="1">
            <a:off x="5521325" y="5727700"/>
            <a:ext cx="1588" cy="71438"/>
          </a:xfrm>
          <a:prstGeom prst="line">
            <a:avLst/>
          </a:prstGeom>
          <a:ln w="17463" cap="flat" cmpd="sng">
            <a:solidFill>
              <a:srgbClr val="000000"/>
            </a:solidFill>
            <a:prstDash val="solid"/>
            <a:headEnd type="none" w="med" len="med"/>
            <a:tailEnd type="none" w="med" len="med"/>
          </a:ln>
        </p:spPr>
      </p:sp>
      <p:sp>
        <p:nvSpPr>
          <p:cNvPr id="524341" name="直接连接符 524340"/>
          <p:cNvSpPr/>
          <p:nvPr/>
        </p:nvSpPr>
        <p:spPr>
          <a:xfrm flipV="1">
            <a:off x="5683250" y="5727700"/>
            <a:ext cx="1588" cy="71438"/>
          </a:xfrm>
          <a:prstGeom prst="line">
            <a:avLst/>
          </a:prstGeom>
          <a:ln w="17463" cap="flat" cmpd="sng">
            <a:solidFill>
              <a:srgbClr val="000000"/>
            </a:solidFill>
            <a:prstDash val="solid"/>
            <a:headEnd type="none" w="med" len="med"/>
            <a:tailEnd type="none" w="med" len="med"/>
          </a:ln>
        </p:spPr>
      </p:sp>
      <p:sp>
        <p:nvSpPr>
          <p:cNvPr id="524342" name="直接连接符 524341"/>
          <p:cNvSpPr/>
          <p:nvPr/>
        </p:nvSpPr>
        <p:spPr>
          <a:xfrm flipV="1">
            <a:off x="5843588" y="5727700"/>
            <a:ext cx="1587" cy="71438"/>
          </a:xfrm>
          <a:prstGeom prst="line">
            <a:avLst/>
          </a:prstGeom>
          <a:ln w="17463" cap="flat" cmpd="sng">
            <a:solidFill>
              <a:srgbClr val="000000"/>
            </a:solidFill>
            <a:prstDash val="solid"/>
            <a:headEnd type="none" w="med" len="med"/>
            <a:tailEnd type="none" w="med" len="med"/>
          </a:ln>
        </p:spPr>
      </p:sp>
      <p:sp>
        <p:nvSpPr>
          <p:cNvPr id="524343" name="直接连接符 524342"/>
          <p:cNvSpPr/>
          <p:nvPr/>
        </p:nvSpPr>
        <p:spPr>
          <a:xfrm flipV="1">
            <a:off x="5988050" y="5656263"/>
            <a:ext cx="1588" cy="142875"/>
          </a:xfrm>
          <a:prstGeom prst="line">
            <a:avLst/>
          </a:prstGeom>
          <a:ln w="17463" cap="flat" cmpd="sng">
            <a:solidFill>
              <a:srgbClr val="000000"/>
            </a:solidFill>
            <a:prstDash val="solid"/>
            <a:headEnd type="none" w="med" len="med"/>
            <a:tailEnd type="none" w="med" len="med"/>
          </a:ln>
        </p:spPr>
      </p:sp>
      <p:sp>
        <p:nvSpPr>
          <p:cNvPr id="524344" name="直接连接符 524343"/>
          <p:cNvSpPr/>
          <p:nvPr/>
        </p:nvSpPr>
        <p:spPr>
          <a:xfrm flipV="1">
            <a:off x="6148388" y="5727700"/>
            <a:ext cx="1587" cy="71438"/>
          </a:xfrm>
          <a:prstGeom prst="line">
            <a:avLst/>
          </a:prstGeom>
          <a:ln w="17463" cap="flat" cmpd="sng">
            <a:solidFill>
              <a:srgbClr val="000000"/>
            </a:solidFill>
            <a:prstDash val="solid"/>
            <a:headEnd type="none" w="med" len="med"/>
            <a:tailEnd type="none" w="med" len="med"/>
          </a:ln>
        </p:spPr>
      </p:sp>
      <p:sp>
        <p:nvSpPr>
          <p:cNvPr id="524345" name="直接连接符 524344"/>
          <p:cNvSpPr/>
          <p:nvPr/>
        </p:nvSpPr>
        <p:spPr>
          <a:xfrm flipV="1">
            <a:off x="6291263" y="5727700"/>
            <a:ext cx="1587" cy="71438"/>
          </a:xfrm>
          <a:prstGeom prst="line">
            <a:avLst/>
          </a:prstGeom>
          <a:ln w="17463" cap="flat" cmpd="sng">
            <a:solidFill>
              <a:srgbClr val="000000"/>
            </a:solidFill>
            <a:prstDash val="solid"/>
            <a:headEnd type="none" w="med" len="med"/>
            <a:tailEnd type="none" w="med" len="med"/>
          </a:ln>
        </p:spPr>
      </p:sp>
      <p:sp>
        <p:nvSpPr>
          <p:cNvPr id="524346" name="直接连接符 524345"/>
          <p:cNvSpPr/>
          <p:nvPr/>
        </p:nvSpPr>
        <p:spPr>
          <a:xfrm flipV="1">
            <a:off x="6453188" y="5727700"/>
            <a:ext cx="1587" cy="71438"/>
          </a:xfrm>
          <a:prstGeom prst="line">
            <a:avLst/>
          </a:prstGeom>
          <a:ln w="17463" cap="flat" cmpd="sng">
            <a:solidFill>
              <a:srgbClr val="000000"/>
            </a:solidFill>
            <a:prstDash val="solid"/>
            <a:headEnd type="none" w="med" len="med"/>
            <a:tailEnd type="none" w="med" len="med"/>
          </a:ln>
        </p:spPr>
      </p:sp>
      <p:sp>
        <p:nvSpPr>
          <p:cNvPr id="524347" name="直接连接符 524346"/>
          <p:cNvSpPr/>
          <p:nvPr/>
        </p:nvSpPr>
        <p:spPr>
          <a:xfrm flipV="1">
            <a:off x="6756400" y="5656263"/>
            <a:ext cx="1588" cy="142875"/>
          </a:xfrm>
          <a:prstGeom prst="line">
            <a:avLst/>
          </a:prstGeom>
          <a:ln w="17463" cap="flat" cmpd="sng">
            <a:solidFill>
              <a:srgbClr val="000000"/>
            </a:solidFill>
            <a:prstDash val="solid"/>
            <a:headEnd type="none" w="med" len="med"/>
            <a:tailEnd type="none" w="med" len="med"/>
          </a:ln>
        </p:spPr>
      </p:sp>
      <p:sp>
        <p:nvSpPr>
          <p:cNvPr id="524348" name="直接连接符 524347"/>
          <p:cNvSpPr/>
          <p:nvPr/>
        </p:nvSpPr>
        <p:spPr>
          <a:xfrm flipV="1">
            <a:off x="6613525" y="5727700"/>
            <a:ext cx="1588" cy="71438"/>
          </a:xfrm>
          <a:prstGeom prst="line">
            <a:avLst/>
          </a:prstGeom>
          <a:ln w="17463" cap="flat" cmpd="sng">
            <a:solidFill>
              <a:srgbClr val="000000"/>
            </a:solidFill>
            <a:prstDash val="solid"/>
            <a:headEnd type="none" w="med" len="med"/>
            <a:tailEnd type="none" w="med" len="med"/>
          </a:ln>
        </p:spPr>
      </p:sp>
      <p:sp>
        <p:nvSpPr>
          <p:cNvPr id="524349" name="直接连接符 524348"/>
          <p:cNvSpPr/>
          <p:nvPr/>
        </p:nvSpPr>
        <p:spPr>
          <a:xfrm flipV="1">
            <a:off x="6918325" y="5727700"/>
            <a:ext cx="1588" cy="71438"/>
          </a:xfrm>
          <a:prstGeom prst="line">
            <a:avLst/>
          </a:prstGeom>
          <a:ln w="17463" cap="flat" cmpd="sng">
            <a:solidFill>
              <a:srgbClr val="000000"/>
            </a:solidFill>
            <a:prstDash val="solid"/>
            <a:headEnd type="none" w="med" len="med"/>
            <a:tailEnd type="none" w="med" len="med"/>
          </a:ln>
        </p:spPr>
      </p:sp>
      <p:sp>
        <p:nvSpPr>
          <p:cNvPr id="524350" name="直接连接符 524349"/>
          <p:cNvSpPr/>
          <p:nvPr/>
        </p:nvSpPr>
        <p:spPr>
          <a:xfrm flipV="1">
            <a:off x="7078663" y="5727700"/>
            <a:ext cx="1587" cy="71438"/>
          </a:xfrm>
          <a:prstGeom prst="line">
            <a:avLst/>
          </a:prstGeom>
          <a:ln w="17463" cap="flat" cmpd="sng">
            <a:solidFill>
              <a:srgbClr val="000000"/>
            </a:solidFill>
            <a:prstDash val="solid"/>
            <a:headEnd type="none" w="med" len="med"/>
            <a:tailEnd type="none" w="med" len="med"/>
          </a:ln>
        </p:spPr>
      </p:sp>
      <p:sp>
        <p:nvSpPr>
          <p:cNvPr id="524351" name="直接连接符 524350"/>
          <p:cNvSpPr/>
          <p:nvPr/>
        </p:nvSpPr>
        <p:spPr>
          <a:xfrm flipV="1">
            <a:off x="7221538" y="5727700"/>
            <a:ext cx="1587" cy="71438"/>
          </a:xfrm>
          <a:prstGeom prst="line">
            <a:avLst/>
          </a:prstGeom>
          <a:ln w="17463" cap="flat" cmpd="sng">
            <a:solidFill>
              <a:srgbClr val="000000"/>
            </a:solidFill>
            <a:prstDash val="solid"/>
            <a:headEnd type="none" w="med" len="med"/>
            <a:tailEnd type="none" w="med" len="med"/>
          </a:ln>
        </p:spPr>
      </p:sp>
      <p:sp>
        <p:nvSpPr>
          <p:cNvPr id="524352" name="直接连接符 524351"/>
          <p:cNvSpPr/>
          <p:nvPr/>
        </p:nvSpPr>
        <p:spPr>
          <a:xfrm flipV="1">
            <a:off x="7526338" y="5656263"/>
            <a:ext cx="1587" cy="142875"/>
          </a:xfrm>
          <a:prstGeom prst="line">
            <a:avLst/>
          </a:prstGeom>
          <a:ln w="17463" cap="flat" cmpd="sng">
            <a:solidFill>
              <a:srgbClr val="000000"/>
            </a:solidFill>
            <a:prstDash val="solid"/>
            <a:headEnd type="none" w="med" len="med"/>
            <a:tailEnd type="none" w="med" len="med"/>
          </a:ln>
        </p:spPr>
      </p:sp>
      <p:sp>
        <p:nvSpPr>
          <p:cNvPr id="524353" name="直接连接符 524352"/>
          <p:cNvSpPr/>
          <p:nvPr/>
        </p:nvSpPr>
        <p:spPr>
          <a:xfrm flipV="1">
            <a:off x="7383463" y="5727700"/>
            <a:ext cx="1587" cy="71438"/>
          </a:xfrm>
          <a:prstGeom prst="line">
            <a:avLst/>
          </a:prstGeom>
          <a:ln w="17463" cap="flat" cmpd="sng">
            <a:solidFill>
              <a:srgbClr val="000000"/>
            </a:solidFill>
            <a:prstDash val="solid"/>
            <a:headEnd type="none" w="med" len="med"/>
            <a:tailEnd type="none" w="med" len="med"/>
          </a:ln>
        </p:spPr>
      </p:sp>
      <p:sp>
        <p:nvSpPr>
          <p:cNvPr id="524354" name="直接连接符 524353"/>
          <p:cNvSpPr/>
          <p:nvPr/>
        </p:nvSpPr>
        <p:spPr>
          <a:xfrm flipV="1">
            <a:off x="7688263" y="5727700"/>
            <a:ext cx="1587" cy="71438"/>
          </a:xfrm>
          <a:prstGeom prst="line">
            <a:avLst/>
          </a:prstGeom>
          <a:ln w="17463" cap="flat" cmpd="sng">
            <a:solidFill>
              <a:srgbClr val="000000"/>
            </a:solidFill>
            <a:prstDash val="solid"/>
            <a:headEnd type="none" w="med" len="med"/>
            <a:tailEnd type="none" w="med" len="med"/>
          </a:ln>
        </p:spPr>
      </p:sp>
      <p:sp>
        <p:nvSpPr>
          <p:cNvPr id="524355" name="直接连接符 524354"/>
          <p:cNvSpPr/>
          <p:nvPr/>
        </p:nvSpPr>
        <p:spPr>
          <a:xfrm flipV="1">
            <a:off x="7991475" y="5727700"/>
            <a:ext cx="1588" cy="71438"/>
          </a:xfrm>
          <a:prstGeom prst="line">
            <a:avLst/>
          </a:prstGeom>
          <a:ln w="17463" cap="flat" cmpd="sng">
            <a:solidFill>
              <a:srgbClr val="000000"/>
            </a:solidFill>
            <a:prstDash val="solid"/>
            <a:headEnd type="none" w="med" len="med"/>
            <a:tailEnd type="none" w="med" len="med"/>
          </a:ln>
        </p:spPr>
      </p:sp>
      <p:sp>
        <p:nvSpPr>
          <p:cNvPr id="524356" name="直接连接符 524355"/>
          <p:cNvSpPr/>
          <p:nvPr/>
        </p:nvSpPr>
        <p:spPr>
          <a:xfrm flipV="1">
            <a:off x="7848600" y="5727700"/>
            <a:ext cx="1588" cy="71438"/>
          </a:xfrm>
          <a:prstGeom prst="line">
            <a:avLst/>
          </a:prstGeom>
          <a:ln w="17463" cap="flat" cmpd="sng">
            <a:solidFill>
              <a:srgbClr val="000000"/>
            </a:solidFill>
            <a:prstDash val="solid"/>
            <a:headEnd type="none" w="med" len="med"/>
            <a:tailEnd type="none" w="med" len="med"/>
          </a:ln>
        </p:spPr>
      </p:sp>
      <p:sp>
        <p:nvSpPr>
          <p:cNvPr id="524357" name="直接连接符 524356"/>
          <p:cNvSpPr/>
          <p:nvPr/>
        </p:nvSpPr>
        <p:spPr>
          <a:xfrm>
            <a:off x="7885113" y="1897063"/>
            <a:ext cx="1587" cy="1587"/>
          </a:xfrm>
          <a:prstGeom prst="line">
            <a:avLst/>
          </a:prstGeom>
          <a:ln w="17463" cap="flat" cmpd="sng">
            <a:solidFill>
              <a:srgbClr val="000000"/>
            </a:solidFill>
            <a:prstDash val="solid"/>
            <a:headEnd type="none" w="med" len="med"/>
            <a:tailEnd type="none" w="med" len="med"/>
          </a:ln>
        </p:spPr>
      </p:sp>
      <p:sp>
        <p:nvSpPr>
          <p:cNvPr id="524358" name="直接连接符 524357"/>
          <p:cNvSpPr/>
          <p:nvPr/>
        </p:nvSpPr>
        <p:spPr>
          <a:xfrm>
            <a:off x="7634288" y="1897063"/>
            <a:ext cx="1587" cy="1587"/>
          </a:xfrm>
          <a:prstGeom prst="line">
            <a:avLst/>
          </a:prstGeom>
          <a:ln w="17463" cap="flat" cmpd="sng">
            <a:solidFill>
              <a:srgbClr val="000000"/>
            </a:solidFill>
            <a:prstDash val="solid"/>
            <a:headEnd type="none" w="med" len="med"/>
            <a:tailEnd type="none" w="med" len="med"/>
          </a:ln>
        </p:spPr>
      </p:sp>
      <p:sp>
        <p:nvSpPr>
          <p:cNvPr id="524359" name="直接连接符 524358"/>
          <p:cNvSpPr/>
          <p:nvPr/>
        </p:nvSpPr>
        <p:spPr>
          <a:xfrm>
            <a:off x="7759700" y="1897063"/>
            <a:ext cx="1588" cy="1587"/>
          </a:xfrm>
          <a:prstGeom prst="line">
            <a:avLst/>
          </a:prstGeom>
          <a:ln w="17463" cap="flat" cmpd="sng">
            <a:solidFill>
              <a:srgbClr val="000000"/>
            </a:solidFill>
            <a:prstDash val="solid"/>
            <a:headEnd type="none" w="med" len="med"/>
            <a:tailEnd type="none" w="med" len="med"/>
          </a:ln>
        </p:spPr>
      </p:sp>
      <p:sp>
        <p:nvSpPr>
          <p:cNvPr id="524360" name="直接连接符 524359"/>
          <p:cNvSpPr/>
          <p:nvPr/>
        </p:nvSpPr>
        <p:spPr>
          <a:xfrm>
            <a:off x="8027988" y="1897063"/>
            <a:ext cx="1587" cy="1587"/>
          </a:xfrm>
          <a:prstGeom prst="line">
            <a:avLst/>
          </a:prstGeom>
          <a:ln w="17463" cap="flat" cmpd="sng">
            <a:solidFill>
              <a:srgbClr val="000000"/>
            </a:solidFill>
            <a:prstDash val="solid"/>
            <a:headEnd type="none" w="med" len="med"/>
            <a:tailEnd type="none" w="med" len="med"/>
          </a:ln>
        </p:spPr>
      </p:sp>
      <p:sp>
        <p:nvSpPr>
          <p:cNvPr id="524361" name="任意多边形 524360"/>
          <p:cNvSpPr/>
          <p:nvPr/>
        </p:nvSpPr>
        <p:spPr>
          <a:xfrm>
            <a:off x="2014538" y="1825625"/>
            <a:ext cx="5976937" cy="3956050"/>
          </a:xfrm>
          <a:custGeom>
            <a:avLst/>
            <a:gdLst/>
            <a:ahLst/>
            <a:cxnLst/>
            <a:rect l="0" t="0" r="0" b="0"/>
            <a:pathLst>
              <a:path w="3765" h="2492">
                <a:moveTo>
                  <a:pt x="0" y="0"/>
                </a:moveTo>
                <a:lnTo>
                  <a:pt x="0" y="2492"/>
                </a:lnTo>
                <a:lnTo>
                  <a:pt x="3765" y="2492"/>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24362" name="矩形 524361"/>
          <p:cNvSpPr/>
          <p:nvPr/>
        </p:nvSpPr>
        <p:spPr>
          <a:xfrm>
            <a:off x="3995738" y="6381750"/>
            <a:ext cx="1057275" cy="228600"/>
          </a:xfrm>
          <a:prstGeom prst="rect">
            <a:avLst/>
          </a:prstGeom>
          <a:noFill/>
          <a:ln w="9525">
            <a:noFill/>
          </a:ln>
        </p:spPr>
        <p:txBody>
          <a:bodyPr wrap="none" lIns="0" tIns="0" rIns="0" bIns="0">
            <a:spAutoFit/>
          </a:bodyPr>
          <a:lstStyle/>
          <a:p>
            <a:pPr lvl="0"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(b) </a:t>
            </a:r>
            <a:r>
              <a:rPr lang="zh-CN" altLang="en-US" sz="1500" b="1" dirty="0">
                <a:solidFill>
                  <a:srgbClr val="000000"/>
                </a:solidFill>
                <a:latin typeface="Arial" panose="020B0604020202020204" pitchFamily="34" charset="0"/>
                <a:ea typeface="宋体" panose="02010600030101010101" pitchFamily="2" charset="-122"/>
              </a:rPr>
              <a:t>投资支出</a:t>
            </a:r>
          </a:p>
        </p:txBody>
      </p:sp>
      <p:sp>
        <p:nvSpPr>
          <p:cNvPr id="524363" name="矩形 524362"/>
          <p:cNvSpPr/>
          <p:nvPr/>
        </p:nvSpPr>
        <p:spPr>
          <a:xfrm>
            <a:off x="1358900" y="2409825"/>
            <a:ext cx="58420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$1,800</a:t>
            </a:r>
          </a:p>
        </p:txBody>
      </p:sp>
      <p:sp>
        <p:nvSpPr>
          <p:cNvPr id="524364" name="矩形 524363"/>
          <p:cNvSpPr/>
          <p:nvPr/>
        </p:nvSpPr>
        <p:spPr>
          <a:xfrm>
            <a:off x="1466850" y="2814638"/>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1,600</a:t>
            </a:r>
          </a:p>
        </p:txBody>
      </p:sp>
      <p:sp>
        <p:nvSpPr>
          <p:cNvPr id="524365" name="矩形 524364"/>
          <p:cNvSpPr/>
          <p:nvPr/>
        </p:nvSpPr>
        <p:spPr>
          <a:xfrm>
            <a:off x="1466850" y="3221038"/>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1,400</a:t>
            </a:r>
          </a:p>
        </p:txBody>
      </p:sp>
      <p:sp>
        <p:nvSpPr>
          <p:cNvPr id="524366" name="矩形 524365"/>
          <p:cNvSpPr/>
          <p:nvPr/>
        </p:nvSpPr>
        <p:spPr>
          <a:xfrm>
            <a:off x="1466850" y="3625850"/>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1,200</a:t>
            </a:r>
          </a:p>
        </p:txBody>
      </p:sp>
      <p:sp>
        <p:nvSpPr>
          <p:cNvPr id="524367" name="矩形 524366"/>
          <p:cNvSpPr/>
          <p:nvPr/>
        </p:nvSpPr>
        <p:spPr>
          <a:xfrm>
            <a:off x="1466850" y="4030663"/>
            <a:ext cx="4778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1,000</a:t>
            </a:r>
          </a:p>
        </p:txBody>
      </p:sp>
      <p:sp>
        <p:nvSpPr>
          <p:cNvPr id="524368" name="矩形 524367"/>
          <p:cNvSpPr/>
          <p:nvPr/>
        </p:nvSpPr>
        <p:spPr>
          <a:xfrm>
            <a:off x="1620838" y="4437063"/>
            <a:ext cx="31908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800</a:t>
            </a:r>
          </a:p>
        </p:txBody>
      </p:sp>
      <p:sp>
        <p:nvSpPr>
          <p:cNvPr id="524369" name="矩形 524368"/>
          <p:cNvSpPr/>
          <p:nvPr/>
        </p:nvSpPr>
        <p:spPr>
          <a:xfrm>
            <a:off x="1620838" y="4841875"/>
            <a:ext cx="31908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600</a:t>
            </a:r>
          </a:p>
        </p:txBody>
      </p:sp>
      <p:sp>
        <p:nvSpPr>
          <p:cNvPr id="524370" name="矩形 524369"/>
          <p:cNvSpPr/>
          <p:nvPr/>
        </p:nvSpPr>
        <p:spPr>
          <a:xfrm>
            <a:off x="1620838" y="5248275"/>
            <a:ext cx="31908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400</a:t>
            </a:r>
          </a:p>
        </p:txBody>
      </p:sp>
      <p:sp>
        <p:nvSpPr>
          <p:cNvPr id="524371" name="矩形 524370"/>
          <p:cNvSpPr/>
          <p:nvPr/>
        </p:nvSpPr>
        <p:spPr>
          <a:xfrm>
            <a:off x="1620838" y="5653088"/>
            <a:ext cx="31908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200</a:t>
            </a:r>
          </a:p>
        </p:txBody>
      </p:sp>
      <p:sp>
        <p:nvSpPr>
          <p:cNvPr id="524372" name="矩形 524371"/>
          <p:cNvSpPr/>
          <p:nvPr/>
        </p:nvSpPr>
        <p:spPr>
          <a:xfrm>
            <a:off x="1925638"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1965</a:t>
            </a:r>
          </a:p>
        </p:txBody>
      </p:sp>
      <p:sp>
        <p:nvSpPr>
          <p:cNvPr id="524373" name="矩形 524372"/>
          <p:cNvSpPr/>
          <p:nvPr/>
        </p:nvSpPr>
        <p:spPr>
          <a:xfrm>
            <a:off x="2695575"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1970</a:t>
            </a:r>
          </a:p>
        </p:txBody>
      </p:sp>
      <p:sp>
        <p:nvSpPr>
          <p:cNvPr id="524374" name="矩形 524373"/>
          <p:cNvSpPr/>
          <p:nvPr/>
        </p:nvSpPr>
        <p:spPr>
          <a:xfrm>
            <a:off x="3465513"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1975</a:t>
            </a:r>
          </a:p>
        </p:txBody>
      </p:sp>
      <p:sp>
        <p:nvSpPr>
          <p:cNvPr id="524375" name="矩形 524374"/>
          <p:cNvSpPr/>
          <p:nvPr/>
        </p:nvSpPr>
        <p:spPr>
          <a:xfrm>
            <a:off x="4240213"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1980</a:t>
            </a:r>
          </a:p>
        </p:txBody>
      </p:sp>
      <p:sp>
        <p:nvSpPr>
          <p:cNvPr id="524376" name="矩形 524375"/>
          <p:cNvSpPr/>
          <p:nvPr/>
        </p:nvSpPr>
        <p:spPr>
          <a:xfrm>
            <a:off x="5010150"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1985</a:t>
            </a:r>
          </a:p>
        </p:txBody>
      </p:sp>
      <p:sp>
        <p:nvSpPr>
          <p:cNvPr id="524377" name="矩形 524376"/>
          <p:cNvSpPr/>
          <p:nvPr/>
        </p:nvSpPr>
        <p:spPr>
          <a:xfrm>
            <a:off x="5780088"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1990</a:t>
            </a:r>
          </a:p>
        </p:txBody>
      </p:sp>
      <p:sp>
        <p:nvSpPr>
          <p:cNvPr id="524378" name="矩形 524377"/>
          <p:cNvSpPr/>
          <p:nvPr/>
        </p:nvSpPr>
        <p:spPr>
          <a:xfrm>
            <a:off x="6556375"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1995</a:t>
            </a:r>
          </a:p>
        </p:txBody>
      </p:sp>
      <p:sp>
        <p:nvSpPr>
          <p:cNvPr id="524379" name="矩形 524378"/>
          <p:cNvSpPr/>
          <p:nvPr/>
        </p:nvSpPr>
        <p:spPr>
          <a:xfrm>
            <a:off x="7324725" y="5838825"/>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2000</a:t>
            </a:r>
          </a:p>
        </p:txBody>
      </p:sp>
      <p:sp>
        <p:nvSpPr>
          <p:cNvPr id="524380" name="矩形 524379"/>
          <p:cNvSpPr/>
          <p:nvPr/>
        </p:nvSpPr>
        <p:spPr>
          <a:xfrm>
            <a:off x="5260975" y="3255963"/>
            <a:ext cx="1760538"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Investment spending</a:t>
            </a:r>
          </a:p>
        </p:txBody>
      </p:sp>
      <p:grpSp>
        <p:nvGrpSpPr>
          <p:cNvPr id="524381" name="组合 524380"/>
          <p:cNvGrpSpPr/>
          <p:nvPr/>
        </p:nvGrpSpPr>
        <p:grpSpPr>
          <a:xfrm>
            <a:off x="2114550" y="2557463"/>
            <a:ext cx="5853113" cy="2905125"/>
            <a:chOff x="1899" y="1671"/>
            <a:chExt cx="1961" cy="977"/>
          </a:xfrm>
        </p:grpSpPr>
        <p:pic>
          <p:nvPicPr>
            <p:cNvPr id="524382" name="图片 524381"/>
            <p:cNvPicPr>
              <a:picLocks noChangeAspect="1"/>
            </p:cNvPicPr>
            <p:nvPr/>
          </p:nvPicPr>
          <p:blipFill>
            <a:blip r:embed="rId4"/>
            <a:stretch>
              <a:fillRect/>
            </a:stretch>
          </p:blipFill>
          <p:spPr>
            <a:xfrm>
              <a:off x="1899" y="1671"/>
              <a:ext cx="1961" cy="977"/>
            </a:xfrm>
            <a:prstGeom prst="rect">
              <a:avLst/>
            </a:prstGeom>
            <a:noFill/>
            <a:ln w="9525">
              <a:noFill/>
            </a:ln>
          </p:spPr>
        </p:pic>
        <p:pic>
          <p:nvPicPr>
            <p:cNvPr id="524383" name="图片 524382"/>
            <p:cNvPicPr>
              <a:picLocks noChangeAspect="1"/>
            </p:cNvPicPr>
            <p:nvPr/>
          </p:nvPicPr>
          <p:blipFill>
            <a:blip r:embed="rId5"/>
            <a:stretch>
              <a:fillRect/>
            </a:stretch>
          </p:blipFill>
          <p:spPr>
            <a:xfrm>
              <a:off x="2303" y="2471"/>
              <a:ext cx="200" cy="136"/>
            </a:xfrm>
            <a:prstGeom prst="rect">
              <a:avLst/>
            </a:prstGeom>
            <a:noFill/>
            <a:ln w="9525">
              <a:noFill/>
            </a:ln>
          </p:spPr>
        </p:pic>
      </p:grpSp>
      <p:sp>
        <p:nvSpPr>
          <p:cNvPr id="524384" name="矩形 524383"/>
          <p:cNvSpPr/>
          <p:nvPr/>
        </p:nvSpPr>
        <p:spPr>
          <a:xfrm>
            <a:off x="1066800" y="1600200"/>
            <a:ext cx="914400" cy="457200"/>
          </a:xfrm>
          <a:prstGeom prst="rect">
            <a:avLst/>
          </a:prstGeom>
          <a:noFill/>
          <a:ln w="9525">
            <a:noFill/>
          </a:ln>
        </p:spPr>
        <p:txBody>
          <a:bodyPr lIns="0" tIns="0" rIns="0" bIns="0">
            <a:spAutoFit/>
          </a:bodyPr>
          <a:lstStyle/>
          <a:p>
            <a:pPr lvl="0" algn="ctr"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1996</a:t>
            </a:r>
            <a:r>
              <a:rPr lang="zh-CN" altLang="en-US" sz="1500" b="1" dirty="0">
                <a:solidFill>
                  <a:srgbClr val="000000"/>
                </a:solidFill>
                <a:latin typeface="Arial" panose="020B0604020202020204" pitchFamily="34" charset="0"/>
                <a:ea typeface="宋体" panose="02010600030101010101" pitchFamily="2" charset="-122"/>
              </a:rPr>
              <a:t>的</a:t>
            </a:r>
          </a:p>
          <a:p>
            <a:pPr lvl="0" algn="ctr"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10</a:t>
            </a:r>
            <a:r>
              <a:rPr lang="zh-CN" altLang="en-US" sz="1500" b="1" dirty="0">
                <a:solidFill>
                  <a:srgbClr val="000000"/>
                </a:solidFill>
                <a:latin typeface="Arial" panose="020B0604020202020204" pitchFamily="34" charset="0"/>
                <a:ea typeface="宋体" panose="02010600030101010101" pitchFamily="2" charset="-122"/>
              </a:rPr>
              <a:t>亿美元</a:t>
            </a:r>
          </a:p>
        </p:txBody>
      </p:sp>
      <p:sp>
        <p:nvSpPr>
          <p:cNvPr id="524385" name="文本框 524384"/>
          <p:cNvSpPr txBox="1"/>
          <p:nvPr/>
        </p:nvSpPr>
        <p:spPr>
          <a:xfrm>
            <a:off x="1908175" y="908050"/>
            <a:ext cx="5832475" cy="519113"/>
          </a:xfrm>
          <a:prstGeom prst="rect">
            <a:avLst/>
          </a:prstGeom>
          <a:noFill/>
          <a:ln w="9525">
            <a:noFill/>
          </a:ln>
        </p:spPr>
        <p:txBody>
          <a:bodyPr>
            <a:spAutoFit/>
          </a:bodyPr>
          <a:lstStyle/>
          <a:p>
            <a:pPr lvl="0">
              <a:spcBef>
                <a:spcPct val="50000"/>
              </a:spcBef>
            </a:pPr>
            <a:r>
              <a:rPr lang="zh-CN" altLang="en-US" sz="2800" b="1" dirty="0">
                <a:solidFill>
                  <a:srgbClr val="CC3300"/>
                </a:solidFill>
                <a:latin typeface="Arial" panose="020B0604020202020204" pitchFamily="34" charset="0"/>
                <a:ea typeface="宋体" panose="02010600030101010101" pitchFamily="2" charset="-122"/>
              </a:rPr>
              <a:t>二、大多数宏观经济数量同时波动</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4314"/>
                                        </p:tgtEl>
                                        <p:attrNameLst>
                                          <p:attrName>style.visibility</p:attrName>
                                        </p:attrNameLst>
                                      </p:cBhvr>
                                      <p:to>
                                        <p:strVal val="visible"/>
                                      </p:to>
                                    </p:set>
                                    <p:animEffect transition="in" filter="wipe(down)">
                                      <p:cBhvr>
                                        <p:cTn id="7" dur="500"/>
                                        <p:tgtEl>
                                          <p:spTgt spid="524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4317"/>
                                        </p:tgtEl>
                                        <p:attrNameLst>
                                          <p:attrName>style.visibility</p:attrName>
                                        </p:attrNameLst>
                                      </p:cBhvr>
                                      <p:to>
                                        <p:strVal val="visible"/>
                                      </p:to>
                                    </p:set>
                                    <p:animEffect transition="in" filter="wipe(down)">
                                      <p:cBhvr>
                                        <p:cTn id="12" dur="500"/>
                                        <p:tgtEl>
                                          <p:spTgt spid="5243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4315"/>
                                        </p:tgtEl>
                                        <p:attrNameLst>
                                          <p:attrName>style.visibility</p:attrName>
                                        </p:attrNameLst>
                                      </p:cBhvr>
                                      <p:to>
                                        <p:strVal val="visible"/>
                                      </p:to>
                                    </p:set>
                                    <p:animEffect transition="in" filter="wipe(down)">
                                      <p:cBhvr>
                                        <p:cTn id="17" dur="500"/>
                                        <p:tgtEl>
                                          <p:spTgt spid="5243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4316"/>
                                        </p:tgtEl>
                                        <p:attrNameLst>
                                          <p:attrName>style.visibility</p:attrName>
                                        </p:attrNameLst>
                                      </p:cBhvr>
                                      <p:to>
                                        <p:strVal val="visible"/>
                                      </p:to>
                                    </p:set>
                                    <p:animEffect transition="in" filter="wipe(down)">
                                      <p:cBhvr>
                                        <p:cTn id="22" dur="500"/>
                                        <p:tgtEl>
                                          <p:spTgt spid="5243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24304"/>
                                        </p:tgtEl>
                                        <p:attrNameLst>
                                          <p:attrName>style.visibility</p:attrName>
                                        </p:attrNameLst>
                                      </p:cBhvr>
                                      <p:to>
                                        <p:strVal val="visible"/>
                                      </p:to>
                                    </p:set>
                                    <p:animEffect transition="in" filter="wipe(down)">
                                      <p:cBhvr>
                                        <p:cTn id="27" dur="500"/>
                                        <p:tgtEl>
                                          <p:spTgt spid="5243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24313"/>
                                        </p:tgtEl>
                                        <p:attrNameLst>
                                          <p:attrName>style.visibility</p:attrName>
                                        </p:attrNameLst>
                                      </p:cBhvr>
                                      <p:to>
                                        <p:strVal val="visible"/>
                                      </p:to>
                                    </p:set>
                                    <p:animEffect transition="in" filter="wipe(down)">
                                      <p:cBhvr>
                                        <p:cTn id="32" dur="500"/>
                                        <p:tgtEl>
                                          <p:spTgt spid="5243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4381"/>
                                        </p:tgtEl>
                                        <p:attrNameLst>
                                          <p:attrName>style.visibility</p:attrName>
                                        </p:attrNameLst>
                                      </p:cBhvr>
                                      <p:to>
                                        <p:strVal val="visible"/>
                                      </p:to>
                                    </p:set>
                                    <p:animEffect transition="in" filter="wipe(left)">
                                      <p:cBhvr>
                                        <p:cTn id="37" dur="500"/>
                                        <p:tgtEl>
                                          <p:spTgt spid="52438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4380">
                                            <p:txEl>
                                              <p:pRg st="0" end="0"/>
                                            </p:txEl>
                                          </p:spTgt>
                                        </p:tgtEl>
                                        <p:attrNameLst>
                                          <p:attrName>style.visibility</p:attrName>
                                        </p:attrNameLst>
                                      </p:cBhvr>
                                      <p:to>
                                        <p:strVal val="visible"/>
                                      </p:to>
                                    </p:set>
                                    <p:animEffect transition="in" filter="dissolve">
                                      <p:cBhvr>
                                        <p:cTn id="42" dur="500"/>
                                        <p:tgtEl>
                                          <p:spTgt spid="5243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38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标题 635905"/>
          <p:cNvSpPr>
            <a:spLocks noGrp="1" noRot="1"/>
          </p:cNvSpPr>
          <p:nvPr>
            <p:ph type="title"/>
          </p:nvPr>
        </p:nvSpPr>
        <p:spPr>
          <a:xfrm>
            <a:off x="0" y="0"/>
            <a:ext cx="8229600" cy="1143000"/>
          </a:xfrm>
          <a:ln/>
        </p:spPr>
        <p:txBody>
          <a:bodyPr anchor="ctr"/>
          <a:lstStyle/>
          <a:p>
            <a:endParaRPr sz="3600" dirty="0">
              <a:solidFill>
                <a:srgbClr val="66FFFF"/>
              </a:solidFill>
            </a:endParaRPr>
          </a:p>
        </p:txBody>
      </p:sp>
      <p:sp>
        <p:nvSpPr>
          <p:cNvPr id="635907" name="文本占位符 635906"/>
          <p:cNvSpPr>
            <a:spLocks noGrp="1" noRot="1"/>
          </p:cNvSpPr>
          <p:nvPr>
            <p:ph type="body" sz="half" idx="1"/>
          </p:nvPr>
        </p:nvSpPr>
        <p:spPr>
          <a:xfrm>
            <a:off x="539750" y="1341438"/>
            <a:ext cx="7570788" cy="4525962"/>
          </a:xfrm>
          <a:ln/>
        </p:spPr>
        <p:txBody>
          <a:bodyPr/>
          <a:lstStyle/>
          <a:p>
            <a:pPr>
              <a:lnSpc>
                <a:spcPct val="90000"/>
              </a:lnSpc>
            </a:pPr>
            <a:r>
              <a:rPr lang="en-US" altLang="zh-CN" b="1" dirty="0">
                <a:solidFill>
                  <a:srgbClr val="CC9900"/>
                </a:solidFill>
                <a:ea typeface="楷体_GB2312" pitchFamily="49" charset="-122"/>
              </a:rPr>
              <a:t>2</a:t>
            </a:r>
            <a:r>
              <a:rPr lang="zh-CN" altLang="en-US" b="1" dirty="0">
                <a:solidFill>
                  <a:srgbClr val="CC9900"/>
                </a:solidFill>
                <a:ea typeface="楷体_GB2312" pitchFamily="49" charset="-122"/>
              </a:rPr>
              <a:t>、通货膨胀的衡量</a:t>
            </a:r>
          </a:p>
          <a:p>
            <a:pPr>
              <a:lnSpc>
                <a:spcPct val="90000"/>
              </a:lnSpc>
            </a:pPr>
            <a:r>
              <a:rPr lang="zh-CN" altLang="en-US" b="1" dirty="0">
                <a:solidFill>
                  <a:srgbClr val="FF0000"/>
                </a:solidFill>
                <a:ea typeface="楷体_GB2312" pitchFamily="49" charset="-122"/>
              </a:rPr>
              <a:t>通货膨胀率：</a:t>
            </a:r>
            <a:r>
              <a:rPr lang="zh-CN" altLang="en-US" b="1" dirty="0">
                <a:ea typeface="楷体_GB2312" pitchFamily="49" charset="-122"/>
              </a:rPr>
              <a:t>是从上一年以来物价指数变动百分比。</a:t>
            </a:r>
          </a:p>
          <a:p>
            <a:pPr>
              <a:lnSpc>
                <a:spcPct val="90000"/>
              </a:lnSpc>
            </a:pPr>
            <a:endParaRPr lang="zh-CN" altLang="en-US" sz="2000" b="1" dirty="0">
              <a:latin typeface="楷体_GB2312" pitchFamily="49" charset="-122"/>
              <a:ea typeface="楷体_GB2312" pitchFamily="49" charset="-122"/>
            </a:endParaRPr>
          </a:p>
        </p:txBody>
      </p:sp>
      <p:sp>
        <p:nvSpPr>
          <p:cNvPr id="635908" name="矩形 635907"/>
          <p:cNvSpPr/>
          <p:nvPr/>
        </p:nvSpPr>
        <p:spPr>
          <a:xfrm>
            <a:off x="1116013" y="2997200"/>
            <a:ext cx="7343775" cy="1655763"/>
          </a:xfrm>
          <a:prstGeom prst="rect">
            <a:avLst/>
          </a:prstGeom>
          <a:solidFill>
            <a:schemeClr val="bg1"/>
          </a:solidFill>
          <a:ln w="12700" cap="flat" cmpd="sng">
            <a:solidFill>
              <a:schemeClr val="bg1"/>
            </a:solidFill>
            <a:prstDash val="solid"/>
            <a:miter/>
            <a:headEnd type="none" w="med" len="med"/>
            <a:tailEnd type="none" w="med" len="med"/>
          </a:ln>
          <a:effectLst>
            <a:outerShdw dist="107763" dir="2699999" algn="ctr" rotWithShape="0">
              <a:schemeClr val="bg2"/>
            </a:outerShdw>
          </a:effectLst>
        </p:spPr>
        <p:txBody>
          <a:bodyPr/>
          <a:lstStyle/>
          <a:p>
            <a:endParaRPr lang="zh-CN" altLang="en-US"/>
          </a:p>
        </p:txBody>
      </p:sp>
      <p:graphicFrame>
        <p:nvGraphicFramePr>
          <p:cNvPr id="635909" name="内容占位符 635908"/>
          <p:cNvGraphicFramePr>
            <a:graphicFrameLocks noGrp="1"/>
          </p:cNvGraphicFramePr>
          <p:nvPr>
            <p:ph sz="half" idx="2"/>
          </p:nvPr>
        </p:nvGraphicFramePr>
        <p:xfrm>
          <a:off x="1331913" y="3429000"/>
          <a:ext cx="6726237" cy="666750"/>
        </p:xfrm>
        <a:graphic>
          <a:graphicData uri="http://schemas.openxmlformats.org/presentationml/2006/ole">
            <mc:AlternateContent xmlns:mc="http://schemas.openxmlformats.org/markup-compatibility/2006">
              <mc:Choice xmlns:v="urn:schemas-microsoft-com:vml" Requires="v">
                <p:oleObj spid="_x0000_s3079" r:id="rId4" imgW="5270500" imgH="647700" progId="Equation.3">
                  <p:embed/>
                </p:oleObj>
              </mc:Choice>
              <mc:Fallback>
                <p:oleObj r:id="rId4" imgW="5270500" imgH="647700" progId="Equation.3">
                  <p:embed/>
                  <p:pic>
                    <p:nvPicPr>
                      <p:cNvPr id="0" name="图片 3075"/>
                      <p:cNvPicPr/>
                      <p:nvPr/>
                    </p:nvPicPr>
                    <p:blipFill>
                      <a:blip r:embed="rId5"/>
                      <a:stretch>
                        <a:fillRect/>
                      </a:stretch>
                    </p:blipFill>
                    <p:spPr>
                      <a:xfrm>
                        <a:off x="1331913" y="3429000"/>
                        <a:ext cx="6726237" cy="666750"/>
                      </a:xfrm>
                      <a:prstGeom prst="rect">
                        <a:avLst/>
                      </a:prstGeom>
                      <a:noFill/>
                      <a:ln w="38100">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70</a:t>
            </a:fld>
            <a:endParaRPr 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Effect transition="in" filter="blinds(horizontal)">
                                      <p:cBhvr>
                                        <p:cTn id="7" dur="500"/>
                                        <p:tgtEl>
                                          <p:spTgt spid="635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7">
                                            <p:txEl>
                                              <p:pRg st="1" end="1"/>
                                            </p:txEl>
                                          </p:spTgt>
                                        </p:tgtEl>
                                        <p:attrNameLst>
                                          <p:attrName>style.visibility</p:attrName>
                                        </p:attrNameLst>
                                      </p:cBhvr>
                                      <p:to>
                                        <p:strVal val="visible"/>
                                      </p:to>
                                    </p:set>
                                    <p:animEffect transition="in" filter="blinds(horizontal)">
                                      <p:cBhvr>
                                        <p:cTn id="12" dur="500"/>
                                        <p:tgtEl>
                                          <p:spTgt spid="635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5908"/>
                                        </p:tgtEl>
                                        <p:attrNameLst>
                                          <p:attrName>style.visibility</p:attrName>
                                        </p:attrNameLst>
                                      </p:cBhvr>
                                      <p:to>
                                        <p:strVal val="visible"/>
                                      </p:to>
                                    </p:set>
                                    <p:anim calcmode="lin" valueType="num">
                                      <p:cBhvr additive="base">
                                        <p:cTn id="17" dur="500" fill="hold"/>
                                        <p:tgtEl>
                                          <p:spTgt spid="635908"/>
                                        </p:tgtEl>
                                        <p:attrNameLst>
                                          <p:attrName>ppt_x</p:attrName>
                                        </p:attrNameLst>
                                      </p:cBhvr>
                                      <p:tavLst>
                                        <p:tav tm="0">
                                          <p:val>
                                            <p:strVal val="#ppt_x"/>
                                          </p:val>
                                        </p:tav>
                                        <p:tav tm="100000">
                                          <p:val>
                                            <p:strVal val="#ppt_x"/>
                                          </p:val>
                                        </p:tav>
                                      </p:tavLst>
                                    </p:anim>
                                    <p:anim calcmode="lin" valueType="num">
                                      <p:cBhvr additive="base">
                                        <p:cTn id="18" dur="500" fill="hold"/>
                                        <p:tgtEl>
                                          <p:spTgt spid="63590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5909"/>
                                        </p:tgtEl>
                                        <p:attrNameLst>
                                          <p:attrName>style.visibility</p:attrName>
                                        </p:attrNameLst>
                                      </p:cBhvr>
                                      <p:to>
                                        <p:strVal val="visible"/>
                                      </p:to>
                                    </p:set>
                                    <p:anim calcmode="lin" valueType="num">
                                      <p:cBhvr additive="base">
                                        <p:cTn id="23" dur="500" fill="hold"/>
                                        <p:tgtEl>
                                          <p:spTgt spid="635909"/>
                                        </p:tgtEl>
                                        <p:attrNameLst>
                                          <p:attrName>ppt_x</p:attrName>
                                        </p:attrNameLst>
                                      </p:cBhvr>
                                      <p:tavLst>
                                        <p:tav tm="0">
                                          <p:val>
                                            <p:strVal val="#ppt_x"/>
                                          </p:val>
                                        </p:tav>
                                        <p:tav tm="100000">
                                          <p:val>
                                            <p:strVal val="#ppt_x"/>
                                          </p:val>
                                        </p:tav>
                                      </p:tavLst>
                                    </p:anim>
                                    <p:anim calcmode="lin" valueType="num">
                                      <p:cBhvr additive="base">
                                        <p:cTn id="24" dur="500" fill="hold"/>
                                        <p:tgtEl>
                                          <p:spTgt spid="635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标题 643073"/>
          <p:cNvSpPr>
            <a:spLocks noGrp="1" noRot="1"/>
          </p:cNvSpPr>
          <p:nvPr>
            <p:ph type="title"/>
          </p:nvPr>
        </p:nvSpPr>
        <p:spPr>
          <a:ln/>
        </p:spPr>
        <p:txBody>
          <a:bodyPr anchor="ctr"/>
          <a:lstStyle/>
          <a:p>
            <a:endParaRPr dirty="0"/>
          </a:p>
        </p:txBody>
      </p:sp>
      <p:sp>
        <p:nvSpPr>
          <p:cNvPr id="643075" name="文本占位符 643074"/>
          <p:cNvSpPr>
            <a:spLocks noGrp="1" noRot="1"/>
          </p:cNvSpPr>
          <p:nvPr>
            <p:ph type="body" idx="1"/>
          </p:nvPr>
        </p:nvSpPr>
        <p:spPr>
          <a:ln/>
        </p:spPr>
        <p:txBody>
          <a:bodyPr/>
          <a:lstStyle/>
          <a:p>
            <a:r>
              <a:rPr lang="en-US" altLang="zh-CN" b="1" dirty="0">
                <a:solidFill>
                  <a:srgbClr val="FF9900"/>
                </a:solidFill>
              </a:rPr>
              <a:t>4</a:t>
            </a:r>
            <a:r>
              <a:rPr lang="zh-CN" altLang="en-US" b="1" dirty="0">
                <a:solidFill>
                  <a:srgbClr val="FF9900"/>
                </a:solidFill>
              </a:rPr>
              <a:t>、通货膨胀原因</a:t>
            </a:r>
          </a:p>
          <a:p>
            <a:r>
              <a:rPr lang="zh-CN" altLang="en-US" sz="2800" b="1" dirty="0">
                <a:solidFill>
                  <a:srgbClr val="000000"/>
                </a:solidFill>
                <a:latin typeface="楷体" panose="02010609060101010101" pitchFamily="49" charset="-122"/>
                <a:ea typeface="楷体" panose="02010609060101010101" pitchFamily="49" charset="-122"/>
              </a:rPr>
              <a:t>（</a:t>
            </a:r>
            <a:r>
              <a:rPr lang="en-US" altLang="zh-CN" sz="2800" b="1" dirty="0">
                <a:solidFill>
                  <a:srgbClr val="000000"/>
                </a:solidFill>
                <a:latin typeface="楷体" panose="02010609060101010101" pitchFamily="49" charset="-122"/>
                <a:ea typeface="楷体" panose="02010609060101010101" pitchFamily="49" charset="-122"/>
              </a:rPr>
              <a:t>1</a:t>
            </a:r>
            <a:r>
              <a:rPr lang="zh-CN" altLang="en-US" sz="2800" b="1" dirty="0">
                <a:solidFill>
                  <a:srgbClr val="000000"/>
                </a:solidFill>
                <a:latin typeface="楷体" panose="02010609060101010101" pitchFamily="49" charset="-122"/>
                <a:ea typeface="楷体" panose="02010609060101010101" pitchFamily="49" charset="-122"/>
              </a:rPr>
              <a:t>）成本推进型通货膨胀</a:t>
            </a:r>
          </a:p>
          <a:p>
            <a:r>
              <a:rPr lang="zh-CN" altLang="en-US" sz="2800" b="1" dirty="0">
                <a:latin typeface="楷体" panose="02010609060101010101" pitchFamily="49" charset="-122"/>
                <a:ea typeface="楷体" panose="02010609060101010101" pitchFamily="49" charset="-122"/>
              </a:rPr>
              <a:t>　　由于成本或供给方面的原因形成的通货膨胀，又称为供给型通货膨胀，是由厂商生产成本增加而引起的一般价格总水平的上涨，造成成本向上移动的原因大致有：工资过度上涨；利润过度增加；进口商品价格上涨。 </a:t>
            </a:r>
          </a:p>
        </p:txBody>
      </p:sp>
      <p:pic>
        <p:nvPicPr>
          <p:cNvPr id="643077" name="图片 643076" descr="6648d73d0bef14859f3d62c7"/>
          <p:cNvPicPr>
            <a:picLocks noChangeAspect="1"/>
          </p:cNvPicPr>
          <p:nvPr/>
        </p:nvPicPr>
        <p:blipFill>
          <a:blip r:embed="rId2"/>
          <a:stretch>
            <a:fillRect/>
          </a:stretch>
        </p:blipFill>
        <p:spPr>
          <a:xfrm>
            <a:off x="7885113" y="115888"/>
            <a:ext cx="1114425" cy="1905000"/>
          </a:xfrm>
          <a:prstGeom prst="rect">
            <a:avLst/>
          </a:prstGeom>
          <a:noFill/>
          <a:ln w="9525">
            <a:noFill/>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71</a:t>
            </a:fld>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标题 606209"/>
          <p:cNvSpPr>
            <a:spLocks noGrp="1" noRot="1"/>
          </p:cNvSpPr>
          <p:nvPr>
            <p:ph type="title"/>
          </p:nvPr>
        </p:nvSpPr>
        <p:spPr>
          <a:ln/>
        </p:spPr>
        <p:txBody>
          <a:bodyPr anchor="ctr"/>
          <a:lstStyle/>
          <a:p>
            <a:r>
              <a:rPr lang="zh-CN" altLang="en-US" sz="4000" b="1" dirty="0">
                <a:solidFill>
                  <a:schemeClr val="hlink"/>
                </a:solidFill>
              </a:rPr>
              <a:t>三、</a:t>
            </a:r>
            <a:r>
              <a:rPr lang="zh-CN" altLang="en-US" sz="4000" b="1" dirty="0">
                <a:solidFill>
                  <a:schemeClr val="hlink"/>
                </a:solidFill>
                <a:latin typeface="宋体" panose="02010600030101010101" pitchFamily="2" charset="-122"/>
              </a:rPr>
              <a:t>菲利普斯曲线</a:t>
            </a:r>
          </a:p>
        </p:txBody>
      </p:sp>
      <p:sp>
        <p:nvSpPr>
          <p:cNvPr id="606211" name="文本占位符 606210"/>
          <p:cNvSpPr>
            <a:spLocks noGrp="1" noRot="1"/>
          </p:cNvSpPr>
          <p:nvPr>
            <p:ph type="body" sz="half" idx="1"/>
          </p:nvPr>
        </p:nvSpPr>
        <p:spPr>
          <a:xfrm>
            <a:off x="301625" y="2028825"/>
            <a:ext cx="8521700" cy="3654425"/>
          </a:xfrm>
          <a:ln/>
        </p:spPr>
        <p:txBody>
          <a:bodyPr/>
          <a:lstStyle/>
          <a:p>
            <a:pPr>
              <a:lnSpc>
                <a:spcPct val="80000"/>
              </a:lnSpc>
            </a:pPr>
            <a:r>
              <a:rPr lang="en-US" altLang="zh-CN" sz="2800" b="1" dirty="0">
                <a:solidFill>
                  <a:srgbClr val="FF9900"/>
                </a:solidFill>
              </a:rPr>
              <a:t>1</a:t>
            </a:r>
            <a:r>
              <a:rPr lang="zh-CN" altLang="en-US" sz="2800" b="1" dirty="0">
                <a:solidFill>
                  <a:srgbClr val="FF9900"/>
                </a:solidFill>
              </a:rPr>
              <a:t>、菲利普斯曲线的提出</a:t>
            </a:r>
          </a:p>
          <a:p>
            <a:pPr>
              <a:lnSpc>
                <a:spcPct val="80000"/>
              </a:lnSpc>
            </a:pPr>
            <a:r>
              <a:rPr lang="en-US" altLang="zh-CN" sz="2400" b="1" dirty="0">
                <a:solidFill>
                  <a:srgbClr val="000000"/>
                </a:solidFill>
                <a:latin typeface="楷体" panose="02010609060101010101" pitchFamily="49" charset="-122"/>
                <a:ea typeface="楷体" panose="02010609060101010101" pitchFamily="49" charset="-122"/>
              </a:rPr>
              <a:t>1958</a:t>
            </a:r>
            <a:r>
              <a:rPr lang="zh-CN" altLang="en-US" sz="2400" b="1" dirty="0">
                <a:solidFill>
                  <a:srgbClr val="000000"/>
                </a:solidFill>
                <a:latin typeface="楷体" panose="02010609060101010101" pitchFamily="49" charset="-122"/>
                <a:ea typeface="楷体" panose="02010609060101010101" pitchFamily="49" charset="-122"/>
              </a:rPr>
              <a:t>年，英国经济学家</a:t>
            </a:r>
            <a:r>
              <a:rPr lang="en-US" altLang="zh-CN" sz="2400" b="1" dirty="0">
                <a:solidFill>
                  <a:srgbClr val="000000"/>
                </a:solidFill>
                <a:latin typeface="楷体" panose="02010609060101010101" pitchFamily="49" charset="-122"/>
                <a:ea typeface="楷体" panose="02010609060101010101" pitchFamily="49" charset="-122"/>
              </a:rPr>
              <a:t>A.W.</a:t>
            </a:r>
            <a:r>
              <a:rPr lang="zh-CN" altLang="en-US" sz="2400" b="1" dirty="0">
                <a:solidFill>
                  <a:srgbClr val="000000"/>
                </a:solidFill>
                <a:latin typeface="楷体" panose="02010609060101010101" pitchFamily="49" charset="-122"/>
                <a:ea typeface="楷体" panose="02010609060101010101" pitchFamily="49" charset="-122"/>
              </a:rPr>
              <a:t>菲利普斯在研究了</a:t>
            </a:r>
            <a:r>
              <a:rPr lang="en-US" altLang="zh-CN" sz="2400" b="1" dirty="0">
                <a:solidFill>
                  <a:srgbClr val="000000"/>
                </a:solidFill>
                <a:latin typeface="楷体" panose="02010609060101010101" pitchFamily="49" charset="-122"/>
                <a:ea typeface="楷体" panose="02010609060101010101" pitchFamily="49" charset="-122"/>
              </a:rPr>
              <a:t>1861—1957</a:t>
            </a:r>
            <a:r>
              <a:rPr lang="zh-CN" altLang="en-US" sz="2400" b="1" dirty="0">
                <a:solidFill>
                  <a:srgbClr val="000000"/>
                </a:solidFill>
                <a:latin typeface="楷体" panose="02010609060101010101" pitchFamily="49" charset="-122"/>
                <a:ea typeface="楷体" panose="02010609060101010101" pitchFamily="49" charset="-122"/>
              </a:rPr>
              <a:t>年英国的失业率和货币工资增长率的经验统计资料后，提出了一条用以表示失业率和货币工资增长率之间替换关系的曲线，故称之为菲利普斯曲线。</a:t>
            </a:r>
          </a:p>
          <a:p>
            <a:pPr>
              <a:lnSpc>
                <a:spcPct val="80000"/>
              </a:lnSpc>
            </a:pPr>
            <a:r>
              <a:rPr lang="en-US" altLang="zh-CN" sz="2400" b="1" dirty="0">
                <a:solidFill>
                  <a:srgbClr val="000000"/>
                </a:solidFill>
                <a:latin typeface="楷体" panose="02010609060101010101" pitchFamily="49" charset="-122"/>
                <a:ea typeface="楷体" panose="02010609060101010101" pitchFamily="49" charset="-122"/>
              </a:rPr>
              <a:t>1960</a:t>
            </a:r>
            <a:r>
              <a:rPr lang="zh-CN" altLang="en-US" sz="2400" b="1" dirty="0">
                <a:solidFill>
                  <a:srgbClr val="000000"/>
                </a:solidFill>
                <a:latin typeface="楷体" panose="02010609060101010101" pitchFamily="49" charset="-122"/>
                <a:ea typeface="楷体" panose="02010609060101010101" pitchFamily="49" charset="-122"/>
              </a:rPr>
              <a:t>年，新古典综合派代表萨缪尔森和索洛对菲利普斯曲线进行修正，将其改造为失业和通货膨胀之间的关系：</a:t>
            </a:r>
          </a:p>
          <a:p>
            <a:pPr>
              <a:lnSpc>
                <a:spcPct val="80000"/>
              </a:lnSpc>
            </a:pPr>
            <a:endParaRPr lang="zh-CN" altLang="en-US" sz="2400" b="1" dirty="0">
              <a:solidFill>
                <a:srgbClr val="000000"/>
              </a:solidFill>
            </a:endParaRPr>
          </a:p>
          <a:p>
            <a:pPr>
              <a:lnSpc>
                <a:spcPct val="80000"/>
              </a:lnSpc>
            </a:pPr>
            <a:endParaRPr lang="zh-CN" altLang="en-US" sz="2400" b="1" dirty="0"/>
          </a:p>
          <a:p>
            <a:pPr>
              <a:lnSpc>
                <a:spcPct val="80000"/>
              </a:lnSpc>
            </a:pPr>
            <a:endParaRPr lang="zh-CN" altLang="en-US" sz="2400" b="1" dirty="0"/>
          </a:p>
          <a:p>
            <a:pPr>
              <a:lnSpc>
                <a:spcPct val="80000"/>
              </a:lnSpc>
            </a:pPr>
            <a:r>
              <a:rPr lang="zh-CN" altLang="en-US" sz="2400" b="1" dirty="0">
                <a:solidFill>
                  <a:srgbClr val="000000"/>
                </a:solidFill>
                <a:latin typeface="楷体" panose="02010609060101010101" pitchFamily="49" charset="-122"/>
                <a:ea typeface="楷体" panose="02010609060101010101" pitchFamily="49" charset="-122"/>
              </a:rPr>
              <a:t>其中</a:t>
            </a:r>
            <a:r>
              <a:rPr lang="en-US" altLang="zh-CN" sz="2800" b="1">
                <a:solidFill>
                  <a:srgbClr val="000000"/>
                </a:solidFill>
                <a:latin typeface="楷体" panose="02010609060101010101" pitchFamily="49" charset="-122"/>
                <a:ea typeface="楷体" panose="02010609060101010101" pitchFamily="49" charset="-122"/>
              </a:rPr>
              <a:t>Л</a:t>
            </a:r>
            <a:r>
              <a:rPr lang="zh-CN" altLang="en-US" sz="2400" b="1" dirty="0">
                <a:solidFill>
                  <a:srgbClr val="000000"/>
                </a:solidFill>
                <a:latin typeface="楷体" panose="02010609060101010101" pitchFamily="49" charset="-122"/>
                <a:ea typeface="楷体" panose="02010609060101010101" pitchFamily="49" charset="-122"/>
              </a:rPr>
              <a:t>代表通胀率，</a:t>
            </a:r>
            <a:r>
              <a:rPr lang="en-US" altLang="zh-CN" sz="2400" b="1" dirty="0">
                <a:solidFill>
                  <a:srgbClr val="000000"/>
                </a:solidFill>
                <a:latin typeface="楷体" panose="02010609060101010101" pitchFamily="49" charset="-122"/>
                <a:ea typeface="楷体" panose="02010609060101010101" pitchFamily="49" charset="-122"/>
              </a:rPr>
              <a:t>U</a:t>
            </a:r>
            <a:r>
              <a:rPr lang="zh-CN" altLang="en-US" sz="2400" b="1" dirty="0">
                <a:solidFill>
                  <a:srgbClr val="000000"/>
                </a:solidFill>
                <a:latin typeface="楷体" panose="02010609060101010101" pitchFamily="49" charset="-122"/>
                <a:ea typeface="楷体" panose="02010609060101010101" pitchFamily="49" charset="-122"/>
              </a:rPr>
              <a:t>，</a:t>
            </a:r>
            <a:r>
              <a:rPr lang="en-US" altLang="zh-CN" sz="2400" b="1" dirty="0">
                <a:solidFill>
                  <a:srgbClr val="000000"/>
                </a:solidFill>
                <a:latin typeface="楷体" panose="02010609060101010101" pitchFamily="49" charset="-122"/>
                <a:ea typeface="楷体" panose="02010609060101010101" pitchFamily="49" charset="-122"/>
              </a:rPr>
              <a:t>U*</a:t>
            </a:r>
            <a:r>
              <a:rPr lang="zh-CN" altLang="en-US" sz="2400" b="1" dirty="0">
                <a:solidFill>
                  <a:srgbClr val="000000"/>
                </a:solidFill>
                <a:latin typeface="楷体" panose="02010609060101010101" pitchFamily="49" charset="-122"/>
                <a:ea typeface="楷体" panose="02010609060101010101" pitchFamily="49" charset="-122"/>
              </a:rPr>
              <a:t>代表实际失业率与自然失业率。参数</a:t>
            </a:r>
            <a:r>
              <a:rPr lang="el-GR" altLang="zh-CN" sz="2400" b="1" dirty="0">
                <a:solidFill>
                  <a:srgbClr val="000000"/>
                </a:solidFill>
                <a:latin typeface="楷体" panose="02010609060101010101" pitchFamily="49" charset="-122"/>
                <a:ea typeface="楷体" panose="02010609060101010101" pitchFamily="49" charset="-122"/>
              </a:rPr>
              <a:t>ε</a:t>
            </a:r>
            <a:r>
              <a:rPr lang="zh-CN" altLang="en-US" sz="2400" b="1" dirty="0">
                <a:solidFill>
                  <a:srgbClr val="000000"/>
                </a:solidFill>
                <a:latin typeface="楷体" panose="02010609060101010101" pitchFamily="49" charset="-122"/>
                <a:ea typeface="楷体" panose="02010609060101010101" pitchFamily="49" charset="-122"/>
              </a:rPr>
              <a:t>衡量价格对失业率的反应程度。</a:t>
            </a:r>
          </a:p>
          <a:p>
            <a:pPr>
              <a:lnSpc>
                <a:spcPct val="80000"/>
              </a:lnSpc>
            </a:pPr>
            <a:endParaRPr lang="zh-CN" altLang="en-US" sz="2400" b="1" dirty="0">
              <a:solidFill>
                <a:srgbClr val="000000"/>
              </a:solidFill>
              <a:latin typeface="楷体" panose="02010609060101010101" pitchFamily="49" charset="-122"/>
              <a:ea typeface="楷体" panose="02010609060101010101" pitchFamily="49" charset="-122"/>
            </a:endParaRPr>
          </a:p>
        </p:txBody>
      </p:sp>
      <p:sp>
        <p:nvSpPr>
          <p:cNvPr id="606212" name="矩形 606211"/>
          <p:cNvSpPr/>
          <p:nvPr/>
        </p:nvSpPr>
        <p:spPr>
          <a:xfrm>
            <a:off x="2627313" y="4652963"/>
            <a:ext cx="3168650" cy="576262"/>
          </a:xfrm>
          <a:prstGeom prst="rect">
            <a:avLst/>
          </a:prstGeom>
          <a:solidFill>
            <a:schemeClr val="folHlink"/>
          </a:solidFill>
          <a:ln w="9525" cap="flat" cmpd="sng">
            <a:solidFill>
              <a:schemeClr val="bg2"/>
            </a:solidFill>
            <a:prstDash val="solid"/>
            <a:miter/>
            <a:headEnd type="none" w="med" len="med"/>
            <a:tailEnd type="none" w="med" len="med"/>
          </a:ln>
        </p:spPr>
        <p:txBody>
          <a:bodyPr/>
          <a:lstStyle/>
          <a:p>
            <a:endParaRPr lang="zh-CN" altLang="en-US"/>
          </a:p>
        </p:txBody>
      </p:sp>
      <p:graphicFrame>
        <p:nvGraphicFramePr>
          <p:cNvPr id="606213" name="内容占位符 606212"/>
          <p:cNvGraphicFramePr>
            <a:graphicFrameLocks noGrp="1"/>
          </p:cNvGraphicFramePr>
          <p:nvPr>
            <p:ph sz="quarter" idx="3"/>
          </p:nvPr>
        </p:nvGraphicFramePr>
        <p:xfrm>
          <a:off x="3276600" y="4797425"/>
          <a:ext cx="1884363" cy="234950"/>
        </p:xfrm>
        <a:graphic>
          <a:graphicData uri="http://schemas.openxmlformats.org/presentationml/2006/ole">
            <mc:AlternateContent xmlns:mc="http://schemas.openxmlformats.org/markup-compatibility/2006">
              <mc:Choice xmlns:v="urn:schemas-microsoft-com:vml" Requires="v">
                <p:oleObj spid="_x0000_s4098" r:id="rId3" imgW="1814830" imgH="254000" progId="Equation.3">
                  <p:embed/>
                </p:oleObj>
              </mc:Choice>
              <mc:Fallback>
                <p:oleObj r:id="rId3" imgW="1814830" imgH="254000" progId="Equation.3">
                  <p:embed/>
                  <p:pic>
                    <p:nvPicPr>
                      <p:cNvPr id="0" name="图片 3077"/>
                      <p:cNvPicPr/>
                      <p:nvPr/>
                    </p:nvPicPr>
                    <p:blipFill>
                      <a:blip r:embed="rId4"/>
                      <a:stretch>
                        <a:fillRect/>
                      </a:stretch>
                    </p:blipFill>
                    <p:spPr>
                      <a:xfrm>
                        <a:off x="3276600" y="4797425"/>
                        <a:ext cx="1884363" cy="234950"/>
                      </a:xfrm>
                      <a:prstGeom prst="rect">
                        <a:avLst/>
                      </a:prstGeom>
                      <a:noFill/>
                      <a:ln w="38100">
                        <a:miter/>
                      </a:ln>
                    </p:spPr>
                  </p:pic>
                </p:oleObj>
              </mc:Fallback>
            </mc:AlternateContent>
          </a:graphicData>
        </a:graphic>
      </p:graphicFrame>
      <p:sp>
        <p:nvSpPr>
          <p:cNvPr id="2" name="灯片编号占位符 1"/>
          <p:cNvSpPr>
            <a:spLocks noGrp="1"/>
          </p:cNvSpPr>
          <p:nvPr>
            <p:ph type="sldNum" sz="quarter" idx="12"/>
          </p:nvPr>
        </p:nvSpPr>
        <p:spPr/>
        <p:txBody>
          <a:bodyPr/>
          <a:lstStyle/>
          <a:p>
            <a:pPr lvl="0"/>
            <a:fld id="{9A0DB2DC-4C9A-4742-B13C-FB6460FD3503}" type="slidenum">
              <a:rPr lang="en-US" altLang="zh-CN" dirty="0"/>
              <a:t>72</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6211">
                                            <p:txEl>
                                              <p:pRg st="0" end="0"/>
                                            </p:txEl>
                                          </p:spTgt>
                                        </p:tgtEl>
                                        <p:attrNameLst>
                                          <p:attrName>style.visibility</p:attrName>
                                        </p:attrNameLst>
                                      </p:cBhvr>
                                      <p:to>
                                        <p:strVal val="visible"/>
                                      </p:to>
                                    </p:set>
                                    <p:animEffect transition="in" filter="blinds(horizontal)">
                                      <p:cBhvr>
                                        <p:cTn id="7" dur="500"/>
                                        <p:tgtEl>
                                          <p:spTgt spid="606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6211">
                                            <p:txEl>
                                              <p:pRg st="1" end="1"/>
                                            </p:txEl>
                                          </p:spTgt>
                                        </p:tgtEl>
                                        <p:attrNameLst>
                                          <p:attrName>style.visibility</p:attrName>
                                        </p:attrNameLst>
                                      </p:cBhvr>
                                      <p:to>
                                        <p:strVal val="visible"/>
                                      </p:to>
                                    </p:set>
                                    <p:animEffect transition="in" filter="blinds(horizontal)">
                                      <p:cBhvr>
                                        <p:cTn id="12" dur="500"/>
                                        <p:tgtEl>
                                          <p:spTgt spid="606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6211">
                                            <p:txEl>
                                              <p:pRg st="2" end="2"/>
                                            </p:txEl>
                                          </p:spTgt>
                                        </p:tgtEl>
                                        <p:attrNameLst>
                                          <p:attrName>style.visibility</p:attrName>
                                        </p:attrNameLst>
                                      </p:cBhvr>
                                      <p:to>
                                        <p:strVal val="visible"/>
                                      </p:to>
                                    </p:set>
                                    <p:animEffect transition="in" filter="blinds(horizontal)">
                                      <p:cBhvr>
                                        <p:cTn id="17" dur="500"/>
                                        <p:tgtEl>
                                          <p:spTgt spid="606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06212"/>
                                        </p:tgtEl>
                                        <p:attrNameLst>
                                          <p:attrName>style.visibility</p:attrName>
                                        </p:attrNameLst>
                                      </p:cBhvr>
                                      <p:to>
                                        <p:strVal val="visible"/>
                                      </p:to>
                                    </p:set>
                                    <p:anim calcmode="lin" valueType="num">
                                      <p:cBhvr additive="base">
                                        <p:cTn id="22" dur="500" fill="hold"/>
                                        <p:tgtEl>
                                          <p:spTgt spid="606212"/>
                                        </p:tgtEl>
                                        <p:attrNameLst>
                                          <p:attrName>ppt_x</p:attrName>
                                        </p:attrNameLst>
                                      </p:cBhvr>
                                      <p:tavLst>
                                        <p:tav tm="0">
                                          <p:val>
                                            <p:strVal val="#ppt_x"/>
                                          </p:val>
                                        </p:tav>
                                        <p:tav tm="100000">
                                          <p:val>
                                            <p:strVal val="#ppt_x"/>
                                          </p:val>
                                        </p:tav>
                                      </p:tavLst>
                                    </p:anim>
                                    <p:anim calcmode="lin" valueType="num">
                                      <p:cBhvr additive="base">
                                        <p:cTn id="23" dur="500" fill="hold"/>
                                        <p:tgtEl>
                                          <p:spTgt spid="60621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06213"/>
                                        </p:tgtEl>
                                        <p:attrNameLst>
                                          <p:attrName>style.visibility</p:attrName>
                                        </p:attrNameLst>
                                      </p:cBhvr>
                                      <p:to>
                                        <p:strVal val="visible"/>
                                      </p:to>
                                    </p:set>
                                    <p:animEffect transition="in" filter="blinds(horizontal)">
                                      <p:cBhvr>
                                        <p:cTn id="28" dur="500"/>
                                        <p:tgtEl>
                                          <p:spTgt spid="6062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6211">
                                            <p:txEl>
                                              <p:pRg st="6" end="6"/>
                                            </p:txEl>
                                          </p:spTgt>
                                        </p:tgtEl>
                                        <p:attrNameLst>
                                          <p:attrName>style.visibility</p:attrName>
                                        </p:attrNameLst>
                                      </p:cBhvr>
                                      <p:to>
                                        <p:strVal val="visible"/>
                                      </p:to>
                                    </p:set>
                                    <p:animEffect transition="in" filter="blinds(horizontal)">
                                      <p:cBhvr>
                                        <p:cTn id="33" dur="500"/>
                                        <p:tgtEl>
                                          <p:spTgt spid="606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标题 607233"/>
          <p:cNvSpPr>
            <a:spLocks noGrp="1" noRot="1"/>
          </p:cNvSpPr>
          <p:nvPr>
            <p:ph type="title"/>
          </p:nvPr>
        </p:nvSpPr>
        <p:spPr>
          <a:ln/>
        </p:spPr>
        <p:txBody>
          <a:bodyPr anchor="ctr"/>
          <a:lstStyle/>
          <a:p>
            <a:endParaRPr dirty="0"/>
          </a:p>
        </p:txBody>
      </p:sp>
      <p:sp>
        <p:nvSpPr>
          <p:cNvPr id="607235" name="文本占位符 607234"/>
          <p:cNvSpPr>
            <a:spLocks noGrp="1" noRot="1"/>
          </p:cNvSpPr>
          <p:nvPr>
            <p:ph type="body" idx="1"/>
          </p:nvPr>
        </p:nvSpPr>
        <p:spPr>
          <a:ln/>
        </p:spPr>
        <p:txBody>
          <a:bodyPr/>
          <a:lstStyle/>
          <a:p>
            <a:r>
              <a:rPr lang="zh-CN" altLang="en-US" sz="2800" b="1" dirty="0">
                <a:solidFill>
                  <a:srgbClr val="000000"/>
                </a:solidFill>
              </a:rPr>
              <a:t>而且还根据</a:t>
            </a:r>
            <a:r>
              <a:rPr lang="en-US" altLang="zh-CN" sz="2800" b="1" dirty="0">
                <a:solidFill>
                  <a:srgbClr val="000000"/>
                </a:solidFill>
              </a:rPr>
              <a:t>20</a:t>
            </a:r>
            <a:r>
              <a:rPr lang="zh-CN" altLang="en-US" sz="2800" b="1" dirty="0">
                <a:solidFill>
                  <a:srgbClr val="000000"/>
                </a:solidFill>
              </a:rPr>
              <a:t>世纪</a:t>
            </a:r>
            <a:r>
              <a:rPr lang="en-US" altLang="zh-CN" sz="2800" b="1" dirty="0">
                <a:solidFill>
                  <a:srgbClr val="000000"/>
                </a:solidFill>
              </a:rPr>
              <a:t>30</a:t>
            </a:r>
            <a:r>
              <a:rPr lang="zh-CN" altLang="en-US" sz="2800" b="1" dirty="0">
                <a:solidFill>
                  <a:srgbClr val="000000"/>
                </a:solidFill>
              </a:rPr>
              <a:t>年代大萧条以后的美国</a:t>
            </a:r>
            <a:r>
              <a:rPr lang="en-US" altLang="zh-CN" sz="2800" b="1" dirty="0">
                <a:solidFill>
                  <a:srgbClr val="000000"/>
                </a:solidFill>
              </a:rPr>
              <a:t>25</a:t>
            </a:r>
            <a:r>
              <a:rPr lang="zh-CN" altLang="en-US" sz="2800" b="1" dirty="0">
                <a:solidFill>
                  <a:srgbClr val="000000"/>
                </a:solidFill>
              </a:rPr>
              <a:t>年经济发展经验数据，绘制了美国的菲利普斯曲线散点图。</a:t>
            </a:r>
            <a:r>
              <a:rPr lang="zh-CN" altLang="en-US" b="1" dirty="0">
                <a:solidFill>
                  <a:srgbClr val="000000"/>
                </a:solidFill>
              </a:rPr>
              <a:t> </a:t>
            </a:r>
            <a:endParaRPr lang="zh-CN" altLang="en-US" sz="2800" b="1" dirty="0">
              <a:solidFill>
                <a:srgbClr val="000000"/>
              </a:solidFill>
            </a:endParaRPr>
          </a:p>
          <a:p>
            <a:endParaRPr lang="zh-CN" altLang="en-US" sz="2800" b="1" dirty="0">
              <a:solidFill>
                <a:srgbClr val="000000"/>
              </a:solidFill>
            </a:endParaRPr>
          </a:p>
          <a:p>
            <a:endParaRPr lang="zh-CN" altLang="en-US" dirty="0"/>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73</a:t>
            </a:fld>
            <a:endParaRPr lang="zh-CN" dirty="0"/>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矩形 608257"/>
          <p:cNvSpPr/>
          <p:nvPr/>
        </p:nvSpPr>
        <p:spPr>
          <a:xfrm>
            <a:off x="7451725" y="5805488"/>
            <a:ext cx="1871663" cy="366712"/>
          </a:xfrm>
          <a:prstGeom prst="rect">
            <a:avLst/>
          </a:prstGeom>
          <a:noFill/>
          <a:ln w="12700">
            <a:noFill/>
          </a:ln>
        </p:spPr>
        <p:txBody>
          <a:bodyPr anchor="ctr">
            <a:spAutoFit/>
          </a:bodyPr>
          <a:lstStyle/>
          <a:p>
            <a:pPr lvl="0" algn="ctr">
              <a:buClr>
                <a:srgbClr val="000000"/>
              </a:buClr>
            </a:pPr>
            <a:r>
              <a:rPr lang="en-US" altLang="zh-CN" sz="1800" b="1" dirty="0">
                <a:latin typeface="Times New Roman" panose="02020603050405020304" pitchFamily="18" charset="0"/>
                <a:ea typeface="宋体" panose="02010600030101010101" pitchFamily="2" charset="-122"/>
              </a:rPr>
              <a:t>U</a:t>
            </a:r>
            <a:r>
              <a:rPr lang="zh-CN" altLang="en-US" sz="1800" b="1" dirty="0">
                <a:latin typeface="Times New Roman" panose="02020603050405020304" pitchFamily="18" charset="0"/>
                <a:ea typeface="宋体" panose="02010600030101010101" pitchFamily="2" charset="-122"/>
              </a:rPr>
              <a:t>（失业率</a:t>
            </a:r>
            <a:r>
              <a:rPr lang="en-US" altLang="zh-CN" sz="1800" b="1">
                <a:latin typeface="Times New Roman" panose="02020603050405020304" pitchFamily="18" charset="0"/>
                <a:ea typeface="宋体" panose="02010600030101010101" pitchFamily="2" charset="-122"/>
              </a:rPr>
              <a:t>)</a:t>
            </a:r>
          </a:p>
        </p:txBody>
      </p:sp>
      <p:sp>
        <p:nvSpPr>
          <p:cNvPr id="608259" name="直接连接符 608258"/>
          <p:cNvSpPr/>
          <p:nvPr/>
        </p:nvSpPr>
        <p:spPr>
          <a:xfrm>
            <a:off x="2957513" y="2678113"/>
            <a:ext cx="14287" cy="2859087"/>
          </a:xfrm>
          <a:prstGeom prst="line">
            <a:avLst/>
          </a:prstGeom>
          <a:ln w="38100" cap="sq" cmpd="sng">
            <a:solidFill>
              <a:schemeClr val="tx1"/>
            </a:solidFill>
            <a:prstDash val="solid"/>
            <a:headEnd type="none" w="med" len="med"/>
            <a:tailEnd type="none" w="med" len="med"/>
          </a:ln>
        </p:spPr>
      </p:sp>
      <p:sp>
        <p:nvSpPr>
          <p:cNvPr id="608260" name="直接连接符 608259"/>
          <p:cNvSpPr/>
          <p:nvPr/>
        </p:nvSpPr>
        <p:spPr>
          <a:xfrm>
            <a:off x="2968625" y="5537200"/>
            <a:ext cx="5919788" cy="1588"/>
          </a:xfrm>
          <a:prstGeom prst="line">
            <a:avLst/>
          </a:prstGeom>
          <a:ln w="38100" cap="sq" cmpd="sng">
            <a:solidFill>
              <a:schemeClr val="tx1"/>
            </a:solidFill>
            <a:prstDash val="solid"/>
            <a:headEnd type="none" w="med" len="med"/>
            <a:tailEnd type="none" w="med" len="med"/>
          </a:ln>
        </p:spPr>
      </p:sp>
      <p:sp>
        <p:nvSpPr>
          <p:cNvPr id="608261" name="矩形 608260"/>
          <p:cNvSpPr/>
          <p:nvPr/>
        </p:nvSpPr>
        <p:spPr>
          <a:xfrm>
            <a:off x="1835150" y="2133600"/>
            <a:ext cx="1682750" cy="366713"/>
          </a:xfrm>
          <a:prstGeom prst="rect">
            <a:avLst/>
          </a:prstGeom>
          <a:noFill/>
          <a:ln w="12700">
            <a:noFill/>
          </a:ln>
        </p:spPr>
        <p:txBody>
          <a:bodyPr anchor="ctr">
            <a:spAutoFit/>
          </a:bodyPr>
          <a:lstStyle/>
          <a:p>
            <a:pPr lvl="0" algn="ctr">
              <a:buClr>
                <a:srgbClr val="000000"/>
              </a:buClr>
            </a:pPr>
            <a:r>
              <a:rPr lang="en-US" altLang="zh-CN" sz="1800" b="1" dirty="0">
                <a:latin typeface="Arial" panose="020B0604020202020204" pitchFamily="34" charset="0"/>
                <a:ea typeface="宋体" panose="02010600030101010101" pitchFamily="2" charset="-122"/>
              </a:rPr>
              <a:t>Л</a:t>
            </a:r>
            <a:r>
              <a:rPr lang="zh-CN" altLang="en-US" sz="1800" b="1" dirty="0">
                <a:latin typeface="Arial" panose="020B0604020202020204" pitchFamily="34" charset="0"/>
                <a:ea typeface="宋体" panose="02010600030101010101" pitchFamily="2" charset="-122"/>
              </a:rPr>
              <a:t>（通胀率）</a:t>
            </a:r>
          </a:p>
        </p:txBody>
      </p:sp>
      <p:sp>
        <p:nvSpPr>
          <p:cNvPr id="608262" name="矩形 608261"/>
          <p:cNvSpPr/>
          <p:nvPr/>
        </p:nvSpPr>
        <p:spPr>
          <a:xfrm>
            <a:off x="2598738" y="5345113"/>
            <a:ext cx="469900" cy="533400"/>
          </a:xfrm>
          <a:prstGeom prst="rect">
            <a:avLst/>
          </a:prstGeom>
          <a:noFill/>
          <a:ln w="12700">
            <a:noFill/>
          </a:ln>
        </p:spPr>
        <p:txBody>
          <a:bodyPr wrap="none" anchor="ctr">
            <a:spAutoFit/>
          </a:bodyPr>
          <a:lstStyle/>
          <a:p>
            <a:pPr lvl="0" algn="ctr">
              <a:buClr>
                <a:srgbClr val="000000"/>
              </a:buClr>
            </a:pPr>
            <a:r>
              <a:rPr lang="en-US" altLang="zh-CN" sz="2900" b="1">
                <a:latin typeface="Times New Roman" panose="02020603050405020304" pitchFamily="18" charset="0"/>
                <a:ea typeface="宋体" panose="02010600030101010101" pitchFamily="2" charset="-122"/>
              </a:rPr>
              <a:t>O</a:t>
            </a:r>
          </a:p>
        </p:txBody>
      </p:sp>
      <p:sp>
        <p:nvSpPr>
          <p:cNvPr id="608263" name="矩形 608262"/>
          <p:cNvSpPr/>
          <p:nvPr/>
        </p:nvSpPr>
        <p:spPr>
          <a:xfrm>
            <a:off x="3708400" y="1916113"/>
            <a:ext cx="606425" cy="473075"/>
          </a:xfrm>
          <a:prstGeom prst="rect">
            <a:avLst/>
          </a:prstGeom>
          <a:noFill/>
          <a:ln w="12700">
            <a:noFill/>
          </a:ln>
        </p:spPr>
        <p:txBody>
          <a:bodyPr wrap="none" anchor="ctr">
            <a:spAutoFit/>
          </a:bodyPr>
          <a:lstStyle/>
          <a:p>
            <a:pPr lvl="0" algn="ctr">
              <a:buClr>
                <a:srgbClr val="000000"/>
              </a:buClr>
            </a:pPr>
            <a:r>
              <a:rPr lang="en-US" altLang="zh-CN" sz="2500" b="1">
                <a:latin typeface="Times New Roman" panose="02020603050405020304" pitchFamily="18" charset="0"/>
                <a:ea typeface="宋体" panose="02010600030101010101" pitchFamily="2" charset="-122"/>
              </a:rPr>
              <a:t>PC</a:t>
            </a:r>
          </a:p>
        </p:txBody>
      </p:sp>
      <p:sp>
        <p:nvSpPr>
          <p:cNvPr id="608264" name="任意多边形 608263"/>
          <p:cNvSpPr/>
          <p:nvPr/>
        </p:nvSpPr>
        <p:spPr>
          <a:xfrm>
            <a:off x="3779838" y="2420938"/>
            <a:ext cx="4464050" cy="2736850"/>
          </a:xfrm>
          <a:custGeom>
            <a:avLst/>
            <a:gdLst/>
            <a:ahLst/>
            <a:cxnLst/>
            <a:rect l="0" t="0" r="0" b="0"/>
            <a:pathLst>
              <a:path w="1728" h="1200">
                <a:moveTo>
                  <a:pt x="0" y="0"/>
                </a:moveTo>
                <a:cubicBezTo>
                  <a:pt x="120" y="236"/>
                  <a:pt x="240" y="472"/>
                  <a:pt x="528" y="672"/>
                </a:cubicBezTo>
                <a:cubicBezTo>
                  <a:pt x="816" y="872"/>
                  <a:pt x="1272" y="1036"/>
                  <a:pt x="1728" y="1200"/>
                </a:cubicBezTo>
              </a:path>
            </a:pathLst>
          </a:custGeom>
          <a:noFill/>
          <a:ln w="57150" cap="flat" cmpd="sng">
            <a:solidFill>
              <a:srgbClr val="00FF00">
                <a:alpha val="100000"/>
              </a:srgbClr>
            </a:solidFill>
            <a:prstDash val="solid"/>
            <a:miter lim="800000"/>
            <a:headEnd type="none" w="med" len="med"/>
            <a:tailEnd type="none" w="med" len="med"/>
          </a:ln>
        </p:spPr>
        <p:txBody>
          <a:bodyPr/>
          <a:lstStyle/>
          <a:p>
            <a:endParaRPr lang="zh-CN" altLang="en-US"/>
          </a:p>
        </p:txBody>
      </p:sp>
      <p:sp>
        <p:nvSpPr>
          <p:cNvPr id="608265" name="矩形 608264"/>
          <p:cNvSpPr/>
          <p:nvPr/>
        </p:nvSpPr>
        <p:spPr>
          <a:xfrm>
            <a:off x="7119938" y="5970588"/>
            <a:ext cx="184150" cy="595312"/>
          </a:xfrm>
          <a:prstGeom prst="rect">
            <a:avLst/>
          </a:prstGeom>
          <a:noFill/>
          <a:ln w="12700">
            <a:noFill/>
          </a:ln>
        </p:spPr>
        <p:txBody>
          <a:bodyPr wrap="none" anchor="ctr">
            <a:spAutoFit/>
          </a:bodyPr>
          <a:lstStyle/>
          <a:p>
            <a:pPr lvl="0" algn="ctr">
              <a:buClr>
                <a:srgbClr val="000000"/>
              </a:buClr>
            </a:pPr>
            <a:endParaRPr sz="3300" b="1" dirty="0">
              <a:latin typeface="Times New Roman" panose="02020603050405020304" pitchFamily="18" charset="0"/>
              <a:ea typeface="宋体" panose="02010600030101010101" pitchFamily="2" charset="-122"/>
            </a:endParaRPr>
          </a:p>
        </p:txBody>
      </p:sp>
      <p:sp>
        <p:nvSpPr>
          <p:cNvPr id="608267" name="矩形 608266"/>
          <p:cNvSpPr/>
          <p:nvPr/>
        </p:nvSpPr>
        <p:spPr>
          <a:xfrm>
            <a:off x="250825" y="3357563"/>
            <a:ext cx="1944688" cy="1552575"/>
          </a:xfrm>
          <a:prstGeom prst="rect">
            <a:avLst/>
          </a:prstGeom>
          <a:solidFill>
            <a:srgbClr val="FF99CC"/>
          </a:solidFill>
          <a:ln w="12700">
            <a:noFill/>
          </a:ln>
        </p:spPr>
        <p:txBody>
          <a:bodyPr>
            <a:spAutoFit/>
          </a:bodyPr>
          <a:lstStyle/>
          <a:p>
            <a:pPr lvl="0"/>
            <a:r>
              <a:rPr lang="zh-CN" altLang="en-US" sz="2400" b="1" dirty="0">
                <a:solidFill>
                  <a:srgbClr val="000000"/>
                </a:solidFill>
                <a:latin typeface="Arial" panose="020B0604020202020204" pitchFamily="34" charset="0"/>
                <a:ea typeface="宋体" panose="02010600030101010101" pitchFamily="2" charset="-122"/>
              </a:rPr>
              <a:t>失业率和通货膨胀率之间存在交替关系</a:t>
            </a:r>
          </a:p>
        </p:txBody>
      </p:sp>
      <p:graphicFrame>
        <p:nvGraphicFramePr>
          <p:cNvPr id="608268" name="对象 608267"/>
          <p:cNvGraphicFramePr/>
          <p:nvPr/>
        </p:nvGraphicFramePr>
        <p:xfrm>
          <a:off x="4356100" y="188913"/>
          <a:ext cx="4248150" cy="754062"/>
        </p:xfrm>
        <a:graphic>
          <a:graphicData uri="http://schemas.openxmlformats.org/presentationml/2006/ole">
            <mc:AlternateContent xmlns:mc="http://schemas.openxmlformats.org/markup-compatibility/2006">
              <mc:Choice xmlns:v="urn:schemas-microsoft-com:vml" Requires="v">
                <p:oleObj spid="_x0000_s5122" r:id="rId3" imgW="1814830" imgH="254000" progId="Equation.3">
                  <p:embed/>
                </p:oleObj>
              </mc:Choice>
              <mc:Fallback>
                <p:oleObj r:id="rId3" imgW="1814830" imgH="254000" progId="Equation.3">
                  <p:embed/>
                  <p:pic>
                    <p:nvPicPr>
                      <p:cNvPr id="0" name="图片 3076"/>
                      <p:cNvPicPr/>
                      <p:nvPr/>
                    </p:nvPicPr>
                    <p:blipFill>
                      <a:blip r:embed="rId4"/>
                      <a:stretch>
                        <a:fillRect/>
                      </a:stretch>
                    </p:blipFill>
                    <p:spPr>
                      <a:xfrm>
                        <a:off x="4356100" y="188913"/>
                        <a:ext cx="4248150" cy="754062"/>
                      </a:xfrm>
                      <a:prstGeom prst="rect">
                        <a:avLst/>
                      </a:prstGeom>
                      <a:solidFill>
                        <a:srgbClr val="FFCC99"/>
                      </a:solidFill>
                      <a:ln w="38100">
                        <a:noFill/>
                        <a:miter/>
                      </a:ln>
                    </p:spPr>
                  </p:pic>
                </p:oleObj>
              </mc:Fallback>
            </mc:AlternateContent>
          </a:graphicData>
        </a:graphic>
      </p:graphicFrame>
      <p:sp>
        <p:nvSpPr>
          <p:cNvPr id="608269" name="矩形 608268"/>
          <p:cNvSpPr/>
          <p:nvPr/>
        </p:nvSpPr>
        <p:spPr>
          <a:xfrm>
            <a:off x="6156325" y="1700213"/>
            <a:ext cx="2987675" cy="1800225"/>
          </a:xfrm>
          <a:prstGeom prst="rect">
            <a:avLst/>
          </a:prstGeom>
          <a:solidFill>
            <a:srgbClr val="FF99CC"/>
          </a:solidFill>
          <a:ln w="12700">
            <a:noFill/>
          </a:ln>
        </p:spPr>
        <p:txBody>
          <a:bodyPr>
            <a:spAutoFit/>
          </a:bodyPr>
          <a:lstStyle/>
          <a:p>
            <a:pPr lvl="0"/>
            <a:r>
              <a:rPr lang="zh-CN" altLang="en-US" sz="2800" b="1" dirty="0">
                <a:solidFill>
                  <a:srgbClr val="000000"/>
                </a:solidFill>
                <a:latin typeface="Arial" panose="020B0604020202020204" pitchFamily="34" charset="0"/>
                <a:ea typeface="Arial" panose="020B0604020202020204" pitchFamily="34" charset="0"/>
              </a:rPr>
              <a:t>如</a:t>
            </a:r>
            <a:r>
              <a:rPr lang="el-GR" altLang="zh-CN" sz="2800" b="1">
                <a:solidFill>
                  <a:srgbClr val="000000"/>
                </a:solidFill>
                <a:latin typeface="Times New Roman" panose="02020603050405020304" pitchFamily="18" charset="0"/>
                <a:ea typeface="宋体" panose="02010600030101010101" pitchFamily="2" charset="-122"/>
              </a:rPr>
              <a:t>ε</a:t>
            </a:r>
            <a:r>
              <a:rPr lang="zh-CN" altLang="en-US" sz="2800" b="1" dirty="0">
                <a:solidFill>
                  <a:srgbClr val="000000"/>
                </a:solidFill>
                <a:latin typeface="Times New Roman" panose="02020603050405020304" pitchFamily="18" charset="0"/>
                <a:ea typeface="宋体" panose="02010600030101010101" pitchFamily="2" charset="-122"/>
              </a:rPr>
              <a:t>为</a:t>
            </a:r>
            <a:r>
              <a:rPr lang="en-US" altLang="zh-CN" sz="2800" b="1" dirty="0">
                <a:solidFill>
                  <a:srgbClr val="000000"/>
                </a:solidFill>
                <a:latin typeface="Times New Roman" panose="02020603050405020304" pitchFamily="18" charset="0"/>
                <a:ea typeface="宋体" panose="02010600030101010101" pitchFamily="2" charset="-122"/>
              </a:rPr>
              <a:t>2</a:t>
            </a:r>
            <a:r>
              <a:rPr lang="zh-CN" altLang="en-US" sz="2800" b="1" dirty="0">
                <a:solidFill>
                  <a:srgbClr val="000000"/>
                </a:solidFill>
                <a:latin typeface="Times New Roman" panose="02020603050405020304" pitchFamily="18" charset="0"/>
                <a:ea typeface="宋体" panose="02010600030101010101" pitchFamily="2" charset="-122"/>
              </a:rPr>
              <a:t>，则</a:t>
            </a:r>
            <a:r>
              <a:rPr lang="en-US" altLang="zh-CN" sz="2800" b="1" dirty="0">
                <a:solidFill>
                  <a:srgbClr val="000000"/>
                </a:solidFill>
                <a:latin typeface="Times New Roman" panose="02020603050405020304" pitchFamily="18" charset="0"/>
                <a:ea typeface="宋体" panose="02010600030101010101" pitchFamily="2" charset="-122"/>
              </a:rPr>
              <a:t>U</a:t>
            </a:r>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latin typeface="Times New Roman" panose="02020603050405020304" pitchFamily="18" charset="0"/>
                <a:ea typeface="宋体" panose="02010600030101010101" pitchFamily="2" charset="-122"/>
              </a:rPr>
              <a:t>U</a:t>
            </a:r>
            <a:r>
              <a:rPr lang="zh-CN" altLang="en-US" sz="2800" b="1" dirty="0">
                <a:solidFill>
                  <a:srgbClr val="000000"/>
                </a:solidFill>
                <a:latin typeface="Times New Roman" panose="02020603050405020304" pitchFamily="18" charset="0"/>
                <a:ea typeface="宋体" panose="02010600030101010101" pitchFamily="2" charset="-122"/>
              </a:rPr>
              <a:t>＊每增加</a:t>
            </a:r>
            <a:r>
              <a:rPr lang="en-US" altLang="zh-CN" sz="2800" b="1" dirty="0">
                <a:solidFill>
                  <a:srgbClr val="000000"/>
                </a:solidFill>
                <a:latin typeface="Times New Roman" panose="02020603050405020304" pitchFamily="18" charset="0"/>
                <a:ea typeface="宋体" panose="02010600030101010101" pitchFamily="2" charset="-122"/>
              </a:rPr>
              <a:t>1%</a:t>
            </a:r>
            <a:r>
              <a:rPr lang="zh-CN" altLang="en-US" sz="2800" b="1" dirty="0">
                <a:solidFill>
                  <a:srgbClr val="000000"/>
                </a:solidFill>
                <a:latin typeface="Times New Roman" panose="02020603050405020304" pitchFamily="18" charset="0"/>
                <a:ea typeface="宋体" panose="02010600030101010101" pitchFamily="2" charset="-122"/>
              </a:rPr>
              <a:t>，物价</a:t>
            </a:r>
            <a:r>
              <a:rPr lang="el-GR" altLang="zh-CN" sz="2800" b="1">
                <a:solidFill>
                  <a:srgbClr val="000000"/>
                </a:solidFill>
                <a:latin typeface="Times New Roman" panose="02020603050405020304" pitchFamily="18" charset="0"/>
                <a:ea typeface="宋体" panose="02010600030101010101" pitchFamily="2" charset="-122"/>
              </a:rPr>
              <a:t>π</a:t>
            </a:r>
            <a:r>
              <a:rPr lang="zh-CN" altLang="en-US" sz="2800" b="1" dirty="0">
                <a:solidFill>
                  <a:srgbClr val="000000"/>
                </a:solidFill>
                <a:latin typeface="Times New Roman" panose="02020603050405020304" pitchFamily="18" charset="0"/>
                <a:ea typeface="宋体" panose="02010600030101010101" pitchFamily="2" charset="-122"/>
              </a:rPr>
              <a:t>下降两个百分点</a:t>
            </a:r>
          </a:p>
        </p:txBody>
      </p:sp>
      <p:sp>
        <p:nvSpPr>
          <p:cNvPr id="608270" name="文本框 608269"/>
          <p:cNvSpPr txBox="1"/>
          <p:nvPr/>
        </p:nvSpPr>
        <p:spPr>
          <a:xfrm>
            <a:off x="539750" y="621030"/>
            <a:ext cx="3487420" cy="701040"/>
          </a:xfrm>
          <a:prstGeom prst="rect">
            <a:avLst/>
          </a:prstGeom>
          <a:noFill/>
          <a:ln w="28575">
            <a:noFill/>
          </a:ln>
        </p:spPr>
        <p:txBody>
          <a:bodyPr wrap="square">
            <a:spAutoFit/>
          </a:bodyPr>
          <a:lstStyle/>
          <a:p>
            <a:pPr lvl="0">
              <a:spcBef>
                <a:spcPct val="50000"/>
              </a:spcBef>
            </a:pPr>
            <a:r>
              <a:rPr lang="zh-CN" altLang="en-US" sz="4000" b="1" dirty="0">
                <a:solidFill>
                  <a:srgbClr val="FF00FF"/>
                </a:solidFill>
                <a:effectLst>
                  <a:outerShdw blurRad="38100" dist="38100" dir="2700000">
                    <a:srgbClr val="000000"/>
                  </a:outerShdw>
                </a:effectLst>
                <a:latin typeface="楷体_GB2312" pitchFamily="49" charset="-122"/>
                <a:ea typeface="楷体_GB2312" pitchFamily="49" charset="-122"/>
              </a:rPr>
              <a:t>菲利普斯曲线</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74</a:t>
            </a:fld>
            <a:endParaRPr lang="zh-CN" dirty="0"/>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2" name="图片 609281"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609283" name="标题 609282"/>
          <p:cNvSpPr>
            <a:spLocks noGrp="1" noRot="1"/>
          </p:cNvSpPr>
          <p:nvPr>
            <p:ph type="title"/>
          </p:nvPr>
        </p:nvSpPr>
        <p:spPr>
          <a:xfrm>
            <a:off x="609600" y="50800"/>
            <a:ext cx="8229600" cy="685800"/>
          </a:xfrm>
          <a:ln/>
        </p:spPr>
        <p:txBody>
          <a:bodyPr vert="horz" anchor="ctr"/>
          <a:lstStyle/>
          <a:p>
            <a:pPr>
              <a:lnSpc>
                <a:spcPct val="80000"/>
              </a:lnSpc>
            </a:pPr>
            <a:r>
              <a:rPr lang="zh-CN" altLang="en-US" sz="3200" b="1" dirty="0">
                <a:solidFill>
                  <a:srgbClr val="FFFF00"/>
                </a:solidFill>
                <a:latin typeface="Times New Roman" panose="02020603050405020304" pitchFamily="18" charset="0"/>
              </a:rPr>
              <a:t>图</a:t>
            </a:r>
            <a:r>
              <a:rPr lang="en-US" altLang="zh-CN" sz="3200" b="1" dirty="0">
                <a:solidFill>
                  <a:srgbClr val="FFFF00"/>
                </a:solidFill>
                <a:latin typeface="Times New Roman" panose="02020603050405020304" pitchFamily="18" charset="0"/>
              </a:rPr>
              <a:t>. </a:t>
            </a:r>
            <a:r>
              <a:rPr lang="zh-CN" altLang="en-US" sz="3200" b="1" dirty="0">
                <a:solidFill>
                  <a:srgbClr val="FFFF00"/>
                </a:solidFill>
                <a:latin typeface="Times New Roman" panose="02020603050405020304" pitchFamily="18" charset="0"/>
              </a:rPr>
              <a:t>菲利普斯曲线</a:t>
            </a:r>
          </a:p>
        </p:txBody>
      </p:sp>
      <p:sp>
        <p:nvSpPr>
          <p:cNvPr id="609284" name="矩形 609283"/>
          <p:cNvSpPr/>
          <p:nvPr/>
        </p:nvSpPr>
        <p:spPr>
          <a:xfrm>
            <a:off x="1527175" y="1766888"/>
            <a:ext cx="6937375" cy="3997325"/>
          </a:xfrm>
          <a:prstGeom prst="rect">
            <a:avLst/>
          </a:prstGeom>
          <a:solidFill>
            <a:srgbClr val="F3F6F9"/>
          </a:solidFill>
          <a:ln w="219075" cap="flat" cmpd="sng">
            <a:solidFill>
              <a:srgbClr val="F3F6F9"/>
            </a:solidFill>
            <a:prstDash val="solid"/>
            <a:miter/>
            <a:headEnd type="none" w="med" len="med"/>
            <a:tailEnd type="none" w="med" len="med"/>
          </a:ln>
        </p:spPr>
        <p:txBody>
          <a:bodyPr/>
          <a:lstStyle/>
          <a:p>
            <a:endParaRPr lang="zh-CN" altLang="en-US"/>
          </a:p>
        </p:txBody>
      </p:sp>
      <p:sp>
        <p:nvSpPr>
          <p:cNvPr id="609285" name="矩形 609284"/>
          <p:cNvSpPr/>
          <p:nvPr/>
        </p:nvSpPr>
        <p:spPr>
          <a:xfrm>
            <a:off x="1527175" y="1766888"/>
            <a:ext cx="6937375" cy="3997325"/>
          </a:xfrm>
          <a:prstGeom prst="rect">
            <a:avLst/>
          </a:prstGeom>
          <a:solidFill>
            <a:srgbClr val="F2F4F8"/>
          </a:solidFill>
          <a:ln w="198438" cap="flat" cmpd="sng">
            <a:solidFill>
              <a:srgbClr val="F2F4F8"/>
            </a:solidFill>
            <a:prstDash val="solid"/>
            <a:miter/>
            <a:headEnd type="none" w="med" len="med"/>
            <a:tailEnd type="none" w="med" len="med"/>
          </a:ln>
        </p:spPr>
        <p:txBody>
          <a:bodyPr/>
          <a:lstStyle/>
          <a:p>
            <a:endParaRPr lang="zh-CN" altLang="en-US"/>
          </a:p>
        </p:txBody>
      </p:sp>
      <p:sp>
        <p:nvSpPr>
          <p:cNvPr id="609286" name="矩形 609285"/>
          <p:cNvSpPr/>
          <p:nvPr/>
        </p:nvSpPr>
        <p:spPr>
          <a:xfrm>
            <a:off x="1527175" y="1766888"/>
            <a:ext cx="6937375" cy="3997325"/>
          </a:xfrm>
          <a:prstGeom prst="rect">
            <a:avLst/>
          </a:prstGeom>
          <a:solidFill>
            <a:srgbClr val="F1F4F7"/>
          </a:solidFill>
          <a:ln w="179388" cap="flat" cmpd="sng">
            <a:solidFill>
              <a:srgbClr val="F1F4F7"/>
            </a:solidFill>
            <a:prstDash val="solid"/>
            <a:miter/>
            <a:headEnd type="none" w="med" len="med"/>
            <a:tailEnd type="none" w="med" len="med"/>
          </a:ln>
        </p:spPr>
        <p:txBody>
          <a:bodyPr/>
          <a:lstStyle/>
          <a:p>
            <a:endParaRPr lang="zh-CN" altLang="en-US"/>
          </a:p>
        </p:txBody>
      </p:sp>
      <p:sp>
        <p:nvSpPr>
          <p:cNvPr id="609287" name="矩形 609286"/>
          <p:cNvSpPr/>
          <p:nvPr/>
        </p:nvSpPr>
        <p:spPr>
          <a:xfrm>
            <a:off x="1527175" y="1766888"/>
            <a:ext cx="6937375" cy="3997325"/>
          </a:xfrm>
          <a:prstGeom prst="rect">
            <a:avLst/>
          </a:prstGeom>
          <a:solidFill>
            <a:srgbClr val="F0F2F5"/>
          </a:solidFill>
          <a:ln w="158750" cap="flat" cmpd="sng">
            <a:solidFill>
              <a:srgbClr val="F0F2F5"/>
            </a:solidFill>
            <a:prstDash val="solid"/>
            <a:miter/>
            <a:headEnd type="none" w="med" len="med"/>
            <a:tailEnd type="none" w="med" len="med"/>
          </a:ln>
        </p:spPr>
        <p:txBody>
          <a:bodyPr/>
          <a:lstStyle/>
          <a:p>
            <a:endParaRPr lang="zh-CN" altLang="en-US"/>
          </a:p>
        </p:txBody>
      </p:sp>
      <p:sp>
        <p:nvSpPr>
          <p:cNvPr id="609288" name="矩形 609287"/>
          <p:cNvSpPr/>
          <p:nvPr/>
        </p:nvSpPr>
        <p:spPr>
          <a:xfrm>
            <a:off x="1527175" y="1766888"/>
            <a:ext cx="6937375" cy="3997325"/>
          </a:xfrm>
          <a:prstGeom prst="rect">
            <a:avLst/>
          </a:prstGeom>
          <a:solidFill>
            <a:srgbClr val="EEF1F4"/>
          </a:solidFill>
          <a:ln w="139700" cap="flat" cmpd="sng">
            <a:solidFill>
              <a:srgbClr val="EEF1F4"/>
            </a:solidFill>
            <a:prstDash val="solid"/>
            <a:miter/>
            <a:headEnd type="none" w="med" len="med"/>
            <a:tailEnd type="none" w="med" len="med"/>
          </a:ln>
        </p:spPr>
        <p:txBody>
          <a:bodyPr/>
          <a:lstStyle/>
          <a:p>
            <a:endParaRPr lang="zh-CN" altLang="en-US"/>
          </a:p>
        </p:txBody>
      </p:sp>
      <p:sp>
        <p:nvSpPr>
          <p:cNvPr id="609289" name="矩形 609288"/>
          <p:cNvSpPr/>
          <p:nvPr/>
        </p:nvSpPr>
        <p:spPr>
          <a:xfrm>
            <a:off x="1527175" y="1766888"/>
            <a:ext cx="6937375" cy="3997325"/>
          </a:xfrm>
          <a:prstGeom prst="rect">
            <a:avLst/>
          </a:prstGeom>
          <a:solidFill>
            <a:srgbClr val="EDEFF3"/>
          </a:solidFill>
          <a:ln w="119063" cap="flat" cmpd="sng">
            <a:solidFill>
              <a:srgbClr val="EDEFF3"/>
            </a:solidFill>
            <a:prstDash val="solid"/>
            <a:miter/>
            <a:headEnd type="none" w="med" len="med"/>
            <a:tailEnd type="none" w="med" len="med"/>
          </a:ln>
        </p:spPr>
        <p:txBody>
          <a:bodyPr/>
          <a:lstStyle/>
          <a:p>
            <a:endParaRPr lang="zh-CN" altLang="en-US"/>
          </a:p>
        </p:txBody>
      </p:sp>
      <p:sp>
        <p:nvSpPr>
          <p:cNvPr id="609290" name="矩形 609289"/>
          <p:cNvSpPr/>
          <p:nvPr/>
        </p:nvSpPr>
        <p:spPr>
          <a:xfrm>
            <a:off x="1527175" y="1766888"/>
            <a:ext cx="6937375" cy="3997325"/>
          </a:xfrm>
          <a:prstGeom prst="rect">
            <a:avLst/>
          </a:prstGeom>
          <a:solidFill>
            <a:srgbClr val="EBEEF2"/>
          </a:solidFill>
          <a:ln w="100013" cap="flat" cmpd="sng">
            <a:solidFill>
              <a:srgbClr val="EBEEF2"/>
            </a:solidFill>
            <a:prstDash val="solid"/>
            <a:miter/>
            <a:headEnd type="none" w="med" len="med"/>
            <a:tailEnd type="none" w="med" len="med"/>
          </a:ln>
        </p:spPr>
        <p:txBody>
          <a:bodyPr/>
          <a:lstStyle/>
          <a:p>
            <a:endParaRPr lang="zh-CN" altLang="en-US"/>
          </a:p>
        </p:txBody>
      </p:sp>
      <p:sp>
        <p:nvSpPr>
          <p:cNvPr id="609291" name="矩形 609290"/>
          <p:cNvSpPr/>
          <p:nvPr/>
        </p:nvSpPr>
        <p:spPr>
          <a:xfrm>
            <a:off x="1527175" y="1766888"/>
            <a:ext cx="6937375" cy="3997325"/>
          </a:xfrm>
          <a:prstGeom prst="rect">
            <a:avLst/>
          </a:prstGeom>
          <a:solidFill>
            <a:srgbClr val="EAECF1"/>
          </a:solidFill>
          <a:ln w="79375" cap="flat" cmpd="sng">
            <a:solidFill>
              <a:srgbClr val="EAECF1"/>
            </a:solidFill>
            <a:prstDash val="solid"/>
            <a:miter/>
            <a:headEnd type="none" w="med" len="med"/>
            <a:tailEnd type="none" w="med" len="med"/>
          </a:ln>
        </p:spPr>
        <p:txBody>
          <a:bodyPr/>
          <a:lstStyle/>
          <a:p>
            <a:endParaRPr lang="zh-CN" altLang="en-US"/>
          </a:p>
        </p:txBody>
      </p:sp>
      <p:sp>
        <p:nvSpPr>
          <p:cNvPr id="609292" name="矩形 609291"/>
          <p:cNvSpPr/>
          <p:nvPr/>
        </p:nvSpPr>
        <p:spPr>
          <a:xfrm>
            <a:off x="1527175" y="1766888"/>
            <a:ext cx="6937375" cy="3997325"/>
          </a:xfrm>
          <a:prstGeom prst="rect">
            <a:avLst/>
          </a:prstGeom>
          <a:solidFill>
            <a:srgbClr val="E9EBF0"/>
          </a:solidFill>
          <a:ln w="60325" cap="flat" cmpd="sng">
            <a:solidFill>
              <a:srgbClr val="E9EBF0"/>
            </a:solidFill>
            <a:prstDash val="solid"/>
            <a:miter/>
            <a:headEnd type="none" w="med" len="med"/>
            <a:tailEnd type="none" w="med" len="med"/>
          </a:ln>
        </p:spPr>
        <p:txBody>
          <a:bodyPr/>
          <a:lstStyle/>
          <a:p>
            <a:endParaRPr lang="zh-CN" altLang="en-US"/>
          </a:p>
        </p:txBody>
      </p:sp>
      <p:sp>
        <p:nvSpPr>
          <p:cNvPr id="609293" name="矩形 609292"/>
          <p:cNvSpPr/>
          <p:nvPr/>
        </p:nvSpPr>
        <p:spPr>
          <a:xfrm>
            <a:off x="1527175" y="1766888"/>
            <a:ext cx="6937375" cy="3997325"/>
          </a:xfrm>
          <a:prstGeom prst="rect">
            <a:avLst/>
          </a:prstGeom>
          <a:solidFill>
            <a:srgbClr val="E7EAEF"/>
          </a:solidFill>
          <a:ln w="39688" cap="flat" cmpd="sng">
            <a:solidFill>
              <a:srgbClr val="E7EAEF"/>
            </a:solidFill>
            <a:prstDash val="solid"/>
            <a:miter/>
            <a:headEnd type="none" w="med" len="med"/>
            <a:tailEnd type="none" w="med" len="med"/>
          </a:ln>
        </p:spPr>
        <p:txBody>
          <a:bodyPr/>
          <a:lstStyle/>
          <a:p>
            <a:endParaRPr lang="zh-CN" altLang="en-US"/>
          </a:p>
        </p:txBody>
      </p:sp>
      <p:sp>
        <p:nvSpPr>
          <p:cNvPr id="609294" name="矩形 609293"/>
          <p:cNvSpPr/>
          <p:nvPr/>
        </p:nvSpPr>
        <p:spPr>
          <a:xfrm>
            <a:off x="1527175" y="1766888"/>
            <a:ext cx="6937375" cy="3997325"/>
          </a:xfrm>
          <a:prstGeom prst="rect">
            <a:avLst/>
          </a:prstGeom>
          <a:solidFill>
            <a:srgbClr val="E6E9EF"/>
          </a:solidFill>
          <a:ln w="20638" cap="flat" cmpd="sng">
            <a:solidFill>
              <a:srgbClr val="E6E9EF"/>
            </a:solidFill>
            <a:prstDash val="solid"/>
            <a:miter/>
            <a:headEnd type="none" w="med" len="med"/>
            <a:tailEnd type="none" w="med" len="med"/>
          </a:ln>
        </p:spPr>
        <p:txBody>
          <a:bodyPr/>
          <a:lstStyle/>
          <a:p>
            <a:endParaRPr lang="zh-CN" altLang="en-US"/>
          </a:p>
        </p:txBody>
      </p:sp>
      <p:sp>
        <p:nvSpPr>
          <p:cNvPr id="609295" name="矩形 609294"/>
          <p:cNvSpPr/>
          <p:nvPr/>
        </p:nvSpPr>
        <p:spPr>
          <a:xfrm>
            <a:off x="1328738" y="1606550"/>
            <a:ext cx="7077075" cy="4117975"/>
          </a:xfrm>
          <a:prstGeom prst="rect">
            <a:avLst/>
          </a:prstGeom>
          <a:solidFill>
            <a:srgbClr val="FFFFFF"/>
          </a:solidFill>
          <a:ln w="9525">
            <a:noFill/>
          </a:ln>
        </p:spPr>
        <p:txBody>
          <a:bodyPr/>
          <a:lstStyle/>
          <a:p>
            <a:endParaRPr lang="zh-CN" altLang="en-US"/>
          </a:p>
        </p:txBody>
      </p:sp>
      <p:sp>
        <p:nvSpPr>
          <p:cNvPr id="609296" name="任意多边形 609295"/>
          <p:cNvSpPr/>
          <p:nvPr/>
        </p:nvSpPr>
        <p:spPr>
          <a:xfrm>
            <a:off x="1328738" y="1606550"/>
            <a:ext cx="7077075" cy="4117975"/>
          </a:xfrm>
          <a:custGeom>
            <a:avLst/>
            <a:gdLst/>
            <a:ahLst/>
            <a:cxnLst/>
            <a:rect l="0" t="0" r="0" b="0"/>
            <a:pathLst>
              <a:path w="4458" h="2594">
                <a:moveTo>
                  <a:pt x="0" y="0"/>
                </a:moveTo>
                <a:lnTo>
                  <a:pt x="0" y="2594"/>
                </a:lnTo>
                <a:lnTo>
                  <a:pt x="4458" y="2594"/>
                </a:lnTo>
              </a:path>
            </a:pathLst>
          </a:custGeom>
          <a:noFill/>
          <a:ln w="20638" cap="flat" cmpd="sng">
            <a:solidFill>
              <a:srgbClr val="000000"/>
            </a:solidFill>
            <a:prstDash val="solid"/>
            <a:headEnd type="none" w="med" len="med"/>
            <a:tailEnd type="none" w="med" len="med"/>
          </a:ln>
        </p:spPr>
        <p:txBody>
          <a:bodyPr/>
          <a:lstStyle/>
          <a:p>
            <a:endParaRPr lang="zh-CN" altLang="en-US"/>
          </a:p>
        </p:txBody>
      </p:sp>
      <p:sp>
        <p:nvSpPr>
          <p:cNvPr id="609297" name="矩形 609296"/>
          <p:cNvSpPr/>
          <p:nvPr/>
        </p:nvSpPr>
        <p:spPr>
          <a:xfrm>
            <a:off x="6886575" y="5827713"/>
            <a:ext cx="1739900" cy="258762"/>
          </a:xfrm>
          <a:prstGeom prst="rect">
            <a:avLst/>
          </a:prstGeom>
          <a:noFill/>
          <a:ln w="9525">
            <a:noFill/>
          </a:ln>
        </p:spPr>
        <p:txBody>
          <a:bodyPr wrap="none" lIns="0" tIns="0" rIns="0" bIns="0">
            <a:spAutoFit/>
          </a:bodyPr>
          <a:lstStyle/>
          <a:p>
            <a:pPr lvl="0" eaLnBrk="0" hangingPunct="0">
              <a:buClr>
                <a:srgbClr val="000000"/>
              </a:buClr>
            </a:pPr>
            <a:r>
              <a:rPr lang="zh-CN" altLang="en-US" sz="1700" b="1" dirty="0">
                <a:solidFill>
                  <a:srgbClr val="000000"/>
                </a:solidFill>
                <a:latin typeface="Arial" panose="020B0604020202020204" pitchFamily="34" charset="0"/>
                <a:ea typeface="宋体" panose="02010600030101010101" pitchFamily="2" charset="-122"/>
              </a:rPr>
              <a:t>失业率（百分比）</a:t>
            </a:r>
          </a:p>
        </p:txBody>
      </p:sp>
      <p:sp>
        <p:nvSpPr>
          <p:cNvPr id="609298" name="矩形 609297"/>
          <p:cNvSpPr/>
          <p:nvPr/>
        </p:nvSpPr>
        <p:spPr>
          <a:xfrm>
            <a:off x="1065213" y="5835650"/>
            <a:ext cx="214312" cy="287338"/>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0</a:t>
            </a:r>
          </a:p>
        </p:txBody>
      </p:sp>
      <p:sp>
        <p:nvSpPr>
          <p:cNvPr id="609299" name="矩形 609298"/>
          <p:cNvSpPr/>
          <p:nvPr/>
        </p:nvSpPr>
        <p:spPr>
          <a:xfrm>
            <a:off x="228600" y="1600200"/>
            <a:ext cx="1087438" cy="441325"/>
          </a:xfrm>
          <a:prstGeom prst="rect">
            <a:avLst/>
          </a:prstGeom>
          <a:noFill/>
          <a:ln w="9525">
            <a:noFill/>
          </a:ln>
        </p:spPr>
        <p:txBody>
          <a:bodyPr wrap="none" lIns="0" tIns="0" rIns="0" bIns="0">
            <a:spAutoFit/>
          </a:bodyPr>
          <a:lstStyle/>
          <a:p>
            <a:pPr lvl="0" eaLnBrk="0" hangingPunct="0">
              <a:buClr>
                <a:srgbClr val="000000"/>
              </a:buClr>
            </a:pPr>
            <a:r>
              <a:rPr lang="zh-CN" altLang="en-US" sz="1700" b="1" dirty="0">
                <a:solidFill>
                  <a:srgbClr val="000000"/>
                </a:solidFill>
                <a:latin typeface="Arial" panose="020B0604020202020204" pitchFamily="34" charset="0"/>
                <a:ea typeface="宋体" panose="02010600030101010101" pitchFamily="2" charset="-122"/>
              </a:rPr>
              <a:t>通货膨胀率</a:t>
            </a:r>
          </a:p>
          <a:p>
            <a:pPr lvl="0" eaLnBrk="0" hangingPunct="0">
              <a:buClr>
                <a:srgbClr val="000000"/>
              </a:buClr>
            </a:pPr>
            <a:r>
              <a:rPr lang="zh-CN" altLang="en-US" sz="1200" b="1" dirty="0">
                <a:solidFill>
                  <a:srgbClr val="000000"/>
                </a:solidFill>
                <a:latin typeface="Arial" panose="020B0604020202020204" pitchFamily="34" charset="0"/>
                <a:ea typeface="宋体" panose="02010600030101010101" pitchFamily="2" charset="-122"/>
              </a:rPr>
              <a:t>（每年百分比）</a:t>
            </a:r>
          </a:p>
        </p:txBody>
      </p:sp>
      <p:grpSp>
        <p:nvGrpSpPr>
          <p:cNvPr id="609300" name="组合 609299"/>
          <p:cNvGrpSpPr/>
          <p:nvPr/>
        </p:nvGrpSpPr>
        <p:grpSpPr>
          <a:xfrm>
            <a:off x="2771775" y="2205038"/>
            <a:ext cx="4448175" cy="3403600"/>
            <a:chOff x="1738" y="1390"/>
            <a:chExt cx="2802" cy="2144"/>
          </a:xfrm>
        </p:grpSpPr>
        <p:sp>
          <p:nvSpPr>
            <p:cNvPr id="609301" name="直接连接符 609300"/>
            <p:cNvSpPr/>
            <p:nvPr/>
          </p:nvSpPr>
          <p:spPr>
            <a:xfrm>
              <a:off x="1738" y="1390"/>
              <a:ext cx="1779" cy="2015"/>
            </a:xfrm>
            <a:prstGeom prst="line">
              <a:avLst/>
            </a:prstGeom>
            <a:ln w="60325" cap="flat" cmpd="sng">
              <a:solidFill>
                <a:srgbClr val="D2435C"/>
              </a:solidFill>
              <a:prstDash val="solid"/>
              <a:headEnd type="none" w="med" len="med"/>
              <a:tailEnd type="none" w="med" len="med"/>
            </a:ln>
          </p:spPr>
        </p:sp>
        <p:sp>
          <p:nvSpPr>
            <p:cNvPr id="609302" name="矩形 609301"/>
            <p:cNvSpPr/>
            <p:nvPr/>
          </p:nvSpPr>
          <p:spPr>
            <a:xfrm>
              <a:off x="3574" y="3342"/>
              <a:ext cx="966" cy="192"/>
            </a:xfrm>
            <a:prstGeom prst="rect">
              <a:avLst/>
            </a:prstGeom>
            <a:noFill/>
            <a:ln w="9525">
              <a:noFill/>
            </a:ln>
          </p:spPr>
          <p:txBody>
            <a:bodyPr wrap="none" lIns="0" tIns="0" rIns="0" bIns="0">
              <a:spAutoFit/>
            </a:bodyPr>
            <a:lstStyle/>
            <a:p>
              <a:pPr lvl="0" eaLnBrk="0" hangingPunct="0">
                <a:buClr>
                  <a:srgbClr val="000000"/>
                </a:buClr>
              </a:pPr>
              <a:r>
                <a:rPr lang="zh-CN" altLang="en-US" sz="2000" b="1" dirty="0">
                  <a:solidFill>
                    <a:srgbClr val="000000"/>
                  </a:solidFill>
                  <a:latin typeface="Arial" panose="020B0604020202020204" pitchFamily="34" charset="0"/>
                  <a:ea typeface="宋体" panose="02010600030101010101" pitchFamily="2" charset="-122"/>
                </a:rPr>
                <a:t>菲利普斯曲线</a:t>
              </a:r>
            </a:p>
          </p:txBody>
        </p:sp>
      </p:grpSp>
      <p:grpSp>
        <p:nvGrpSpPr>
          <p:cNvPr id="609303" name="组合 609302"/>
          <p:cNvGrpSpPr/>
          <p:nvPr/>
        </p:nvGrpSpPr>
        <p:grpSpPr>
          <a:xfrm>
            <a:off x="1116013" y="2781300"/>
            <a:ext cx="2622550" cy="3289300"/>
            <a:chOff x="695" y="1763"/>
            <a:chExt cx="1652" cy="2072"/>
          </a:xfrm>
        </p:grpSpPr>
        <p:sp>
          <p:nvSpPr>
            <p:cNvPr id="609304" name="矩形 609303"/>
            <p:cNvSpPr/>
            <p:nvPr/>
          </p:nvSpPr>
          <p:spPr>
            <a:xfrm>
              <a:off x="2127" y="3672"/>
              <a:ext cx="76"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4</a:t>
              </a:r>
            </a:p>
          </p:txBody>
        </p:sp>
        <p:grpSp>
          <p:nvGrpSpPr>
            <p:cNvPr id="609305" name="组合 609304"/>
            <p:cNvGrpSpPr/>
            <p:nvPr/>
          </p:nvGrpSpPr>
          <p:grpSpPr>
            <a:xfrm>
              <a:off x="849" y="1763"/>
              <a:ext cx="1498" cy="1843"/>
              <a:chOff x="849" y="1763"/>
              <a:chExt cx="1498" cy="1843"/>
            </a:xfrm>
          </p:grpSpPr>
          <p:sp>
            <p:nvSpPr>
              <p:cNvPr id="609306" name="任意多边形 609305"/>
              <p:cNvSpPr/>
              <p:nvPr/>
            </p:nvSpPr>
            <p:spPr>
              <a:xfrm>
                <a:off x="849" y="1893"/>
                <a:ext cx="1328" cy="1713"/>
              </a:xfrm>
              <a:custGeom>
                <a:avLst/>
                <a:gdLst/>
                <a:ahLst/>
                <a:cxnLst/>
                <a:rect l="0" t="0" r="0" b="0"/>
                <a:pathLst>
                  <a:path w="1328" h="1713">
                    <a:moveTo>
                      <a:pt x="0" y="0"/>
                    </a:moveTo>
                    <a:lnTo>
                      <a:pt x="1328" y="0"/>
                    </a:lnTo>
                    <a:lnTo>
                      <a:pt x="1328" y="1713"/>
                    </a:lnTo>
                  </a:path>
                </a:pathLst>
              </a:custGeom>
              <a:noFill/>
              <a:ln w="20701" cap="flat" cmpd="sng">
                <a:solidFill>
                  <a:srgbClr val="00CCFF">
                    <a:alpha val="100000"/>
                  </a:srgbClr>
                </a:solidFill>
                <a:prstDash val="dash"/>
                <a:headEnd type="none" w="med" len="med"/>
                <a:tailEnd type="none" w="med" len="med"/>
              </a:ln>
            </p:spPr>
            <p:txBody>
              <a:bodyPr/>
              <a:lstStyle/>
              <a:p>
                <a:endParaRPr lang="zh-CN" altLang="en-US"/>
              </a:p>
            </p:txBody>
          </p:sp>
          <p:sp>
            <p:nvSpPr>
              <p:cNvPr id="609307" name="椭圆 609306"/>
              <p:cNvSpPr/>
              <p:nvPr/>
            </p:nvSpPr>
            <p:spPr>
              <a:xfrm>
                <a:off x="2139" y="1843"/>
                <a:ext cx="86" cy="86"/>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609308" name="矩形 609307"/>
              <p:cNvSpPr/>
              <p:nvPr/>
            </p:nvSpPr>
            <p:spPr>
              <a:xfrm>
                <a:off x="2256" y="1763"/>
                <a:ext cx="91"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B</a:t>
                </a:r>
              </a:p>
            </p:txBody>
          </p:sp>
        </p:grpSp>
        <p:sp>
          <p:nvSpPr>
            <p:cNvPr id="609309" name="矩形 609308"/>
            <p:cNvSpPr/>
            <p:nvPr/>
          </p:nvSpPr>
          <p:spPr>
            <a:xfrm>
              <a:off x="695" y="1808"/>
              <a:ext cx="76"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6</a:t>
              </a:r>
            </a:p>
          </p:txBody>
        </p:sp>
      </p:grpSp>
      <p:grpSp>
        <p:nvGrpSpPr>
          <p:cNvPr id="609310" name="组合 609309"/>
          <p:cNvGrpSpPr/>
          <p:nvPr/>
        </p:nvGrpSpPr>
        <p:grpSpPr>
          <a:xfrm>
            <a:off x="1116013" y="4581525"/>
            <a:ext cx="4184650" cy="1519238"/>
            <a:chOff x="695" y="2878"/>
            <a:chExt cx="2636" cy="957"/>
          </a:xfrm>
        </p:grpSpPr>
        <p:sp>
          <p:nvSpPr>
            <p:cNvPr id="609311" name="矩形 609310"/>
            <p:cNvSpPr/>
            <p:nvPr/>
          </p:nvSpPr>
          <p:spPr>
            <a:xfrm>
              <a:off x="3144" y="3672"/>
              <a:ext cx="76"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7</a:t>
              </a:r>
            </a:p>
          </p:txBody>
        </p:sp>
        <p:grpSp>
          <p:nvGrpSpPr>
            <p:cNvPr id="609312" name="组合 609311"/>
            <p:cNvGrpSpPr/>
            <p:nvPr/>
          </p:nvGrpSpPr>
          <p:grpSpPr>
            <a:xfrm>
              <a:off x="849" y="2878"/>
              <a:ext cx="2482" cy="728"/>
              <a:chOff x="849" y="2878"/>
              <a:chExt cx="2482" cy="728"/>
            </a:xfrm>
          </p:grpSpPr>
          <p:sp>
            <p:nvSpPr>
              <p:cNvPr id="609313" name="任意多边形 609312"/>
              <p:cNvSpPr/>
              <p:nvPr/>
            </p:nvSpPr>
            <p:spPr>
              <a:xfrm>
                <a:off x="849" y="3040"/>
                <a:ext cx="2329" cy="566"/>
              </a:xfrm>
              <a:custGeom>
                <a:avLst/>
                <a:gdLst/>
                <a:ahLst/>
                <a:cxnLst/>
                <a:rect l="0" t="0" r="0" b="0"/>
                <a:pathLst>
                  <a:path w="2329" h="566">
                    <a:moveTo>
                      <a:pt x="0" y="0"/>
                    </a:moveTo>
                    <a:lnTo>
                      <a:pt x="2329" y="0"/>
                    </a:lnTo>
                    <a:lnTo>
                      <a:pt x="2329" y="566"/>
                    </a:lnTo>
                  </a:path>
                </a:pathLst>
              </a:custGeom>
              <a:noFill/>
              <a:ln w="20701" cap="flat" cmpd="sng">
                <a:solidFill>
                  <a:srgbClr val="00CCFF">
                    <a:alpha val="100000"/>
                  </a:srgbClr>
                </a:solidFill>
                <a:prstDash val="dash"/>
                <a:headEnd type="none" w="med" len="med"/>
                <a:tailEnd type="none" w="med" len="med"/>
              </a:ln>
            </p:spPr>
            <p:txBody>
              <a:bodyPr/>
              <a:lstStyle/>
              <a:p>
                <a:endParaRPr lang="zh-CN" altLang="en-US"/>
              </a:p>
            </p:txBody>
          </p:sp>
          <p:sp>
            <p:nvSpPr>
              <p:cNvPr id="609314" name="椭圆 609313"/>
              <p:cNvSpPr/>
              <p:nvPr/>
            </p:nvSpPr>
            <p:spPr>
              <a:xfrm>
                <a:off x="3141" y="3002"/>
                <a:ext cx="86" cy="86"/>
              </a:xfrm>
              <a:prstGeom prst="ellipse">
                <a:avLst/>
              </a:prstGeom>
              <a:solidFill>
                <a:srgbClr val="000000"/>
              </a:solidFill>
              <a:ln w="9525" cap="flat" cmpd="sng">
                <a:solidFill>
                  <a:schemeClr val="bg1"/>
                </a:solidFill>
                <a:prstDash val="solid"/>
                <a:headEnd type="none" w="med" len="med"/>
                <a:tailEnd type="none" w="med" len="med"/>
              </a:ln>
            </p:spPr>
            <p:txBody>
              <a:bodyPr/>
              <a:lstStyle/>
              <a:p>
                <a:endParaRPr lang="zh-CN" altLang="en-US"/>
              </a:p>
            </p:txBody>
          </p:sp>
          <p:sp>
            <p:nvSpPr>
              <p:cNvPr id="609315" name="矩形 609314"/>
              <p:cNvSpPr/>
              <p:nvPr/>
            </p:nvSpPr>
            <p:spPr>
              <a:xfrm>
                <a:off x="3240" y="2878"/>
                <a:ext cx="91"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A</a:t>
                </a:r>
              </a:p>
            </p:txBody>
          </p:sp>
        </p:grpSp>
        <p:sp>
          <p:nvSpPr>
            <p:cNvPr id="609316" name="矩形 609315"/>
            <p:cNvSpPr/>
            <p:nvPr/>
          </p:nvSpPr>
          <p:spPr>
            <a:xfrm>
              <a:off x="695" y="2960"/>
              <a:ext cx="76" cy="1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2</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75</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09300"/>
                                        </p:tgtEl>
                                        <p:attrNameLst>
                                          <p:attrName>style.visibility</p:attrName>
                                        </p:attrNameLst>
                                      </p:cBhvr>
                                      <p:to>
                                        <p:strVal val="visible"/>
                                      </p:to>
                                    </p:set>
                                    <p:animEffect transition="in" filter="strips(downRight)">
                                      <p:cBhvr>
                                        <p:cTn id="7" dur="500"/>
                                        <p:tgtEl>
                                          <p:spTgt spid="60930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09310"/>
                                        </p:tgtEl>
                                        <p:attrNameLst>
                                          <p:attrName>style.visibility</p:attrName>
                                        </p:attrNameLst>
                                      </p:cBhvr>
                                      <p:to>
                                        <p:strVal val="visible"/>
                                      </p:to>
                                    </p:set>
                                    <p:animEffect transition="in" filter="strips(upRight)">
                                      <p:cBhvr>
                                        <p:cTn id="12" dur="500"/>
                                        <p:tgtEl>
                                          <p:spTgt spid="60931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09303"/>
                                        </p:tgtEl>
                                        <p:attrNameLst>
                                          <p:attrName>style.visibility</p:attrName>
                                        </p:attrNameLst>
                                      </p:cBhvr>
                                      <p:to>
                                        <p:strVal val="visible"/>
                                      </p:to>
                                    </p:set>
                                    <p:animEffect transition="in" filter="strips(upRight)">
                                      <p:cBhvr>
                                        <p:cTn id="17" dur="500"/>
                                        <p:tgtEl>
                                          <p:spTgt spid="609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330" name="图片 611329" descr="narrow aqua button bckgrd"/>
          <p:cNvPicPr>
            <a:picLocks noChangeAspect="1"/>
          </p:cNvPicPr>
          <p:nvPr/>
        </p:nvPicPr>
        <p:blipFill>
          <a:blip r:embed="rId3"/>
          <a:srcRect r="1688"/>
          <a:stretch>
            <a:fillRect/>
          </a:stretch>
        </p:blipFill>
        <p:spPr>
          <a:xfrm>
            <a:off x="0" y="0"/>
            <a:ext cx="9144000" cy="6858000"/>
          </a:xfrm>
          <a:prstGeom prst="rect">
            <a:avLst/>
          </a:prstGeom>
          <a:noFill/>
          <a:ln w="9525">
            <a:noFill/>
          </a:ln>
        </p:spPr>
      </p:pic>
      <p:sp>
        <p:nvSpPr>
          <p:cNvPr id="611331" name="标题 611330"/>
          <p:cNvSpPr>
            <a:spLocks noGrp="1" noRot="1"/>
          </p:cNvSpPr>
          <p:nvPr>
            <p:ph type="title"/>
          </p:nvPr>
        </p:nvSpPr>
        <p:spPr>
          <a:xfrm>
            <a:off x="609600" y="50800"/>
            <a:ext cx="8229600" cy="685800"/>
          </a:xfrm>
          <a:ln/>
        </p:spPr>
        <p:txBody>
          <a:bodyPr vert="horz" anchor="ctr"/>
          <a:lstStyle/>
          <a:p>
            <a:pPr>
              <a:lnSpc>
                <a:spcPct val="80000"/>
              </a:lnSpc>
            </a:pPr>
            <a:r>
              <a:rPr lang="zh-CN" altLang="en-US" sz="3200" b="1" dirty="0">
                <a:solidFill>
                  <a:srgbClr val="FFFF00"/>
                </a:solidFill>
                <a:latin typeface="Times New Roman" panose="02020603050405020304" pitchFamily="18" charset="0"/>
              </a:rPr>
              <a:t>图</a:t>
            </a:r>
            <a:r>
              <a:rPr lang="en-US" altLang="zh-CN" sz="3200" b="1" dirty="0">
                <a:solidFill>
                  <a:srgbClr val="FFFF00"/>
                </a:solidFill>
                <a:latin typeface="Times New Roman" panose="02020603050405020304" pitchFamily="18" charset="0"/>
              </a:rPr>
              <a:t>. 60</a:t>
            </a:r>
            <a:r>
              <a:rPr lang="zh-CN" altLang="en-US" sz="3200" b="1" dirty="0">
                <a:solidFill>
                  <a:srgbClr val="FFFF00"/>
                </a:solidFill>
                <a:latin typeface="Times New Roman" panose="02020603050405020304" pitchFamily="18" charset="0"/>
              </a:rPr>
              <a:t>年代的菲利普斯曲线</a:t>
            </a:r>
          </a:p>
        </p:txBody>
      </p:sp>
      <p:sp>
        <p:nvSpPr>
          <p:cNvPr id="611332" name="矩形 611331"/>
          <p:cNvSpPr/>
          <p:nvPr/>
        </p:nvSpPr>
        <p:spPr>
          <a:xfrm>
            <a:off x="2271713" y="1292225"/>
            <a:ext cx="5889625" cy="4737100"/>
          </a:xfrm>
          <a:prstGeom prst="rect">
            <a:avLst/>
          </a:prstGeom>
          <a:solidFill>
            <a:srgbClr val="F3F6F9"/>
          </a:solidFill>
          <a:ln w="209550" cap="flat" cmpd="sng">
            <a:solidFill>
              <a:srgbClr val="F3F6F9"/>
            </a:solidFill>
            <a:prstDash val="solid"/>
            <a:miter/>
            <a:headEnd type="none" w="med" len="med"/>
            <a:tailEnd type="none" w="med" len="med"/>
          </a:ln>
        </p:spPr>
        <p:txBody>
          <a:bodyPr/>
          <a:lstStyle/>
          <a:p>
            <a:endParaRPr lang="zh-CN" altLang="en-US"/>
          </a:p>
        </p:txBody>
      </p:sp>
      <p:sp>
        <p:nvSpPr>
          <p:cNvPr id="611333" name="矩形 611332"/>
          <p:cNvSpPr/>
          <p:nvPr/>
        </p:nvSpPr>
        <p:spPr>
          <a:xfrm>
            <a:off x="2271713" y="1292225"/>
            <a:ext cx="5889625" cy="4737100"/>
          </a:xfrm>
          <a:prstGeom prst="rect">
            <a:avLst/>
          </a:prstGeom>
          <a:solidFill>
            <a:srgbClr val="F2F4F8"/>
          </a:solidFill>
          <a:ln w="190500" cap="flat" cmpd="sng">
            <a:solidFill>
              <a:srgbClr val="F2F4F8"/>
            </a:solidFill>
            <a:prstDash val="solid"/>
            <a:miter/>
            <a:headEnd type="none" w="med" len="med"/>
            <a:tailEnd type="none" w="med" len="med"/>
          </a:ln>
        </p:spPr>
        <p:txBody>
          <a:bodyPr/>
          <a:lstStyle/>
          <a:p>
            <a:endParaRPr lang="zh-CN" altLang="en-US"/>
          </a:p>
        </p:txBody>
      </p:sp>
      <p:sp>
        <p:nvSpPr>
          <p:cNvPr id="611334" name="矩形 611333"/>
          <p:cNvSpPr/>
          <p:nvPr/>
        </p:nvSpPr>
        <p:spPr>
          <a:xfrm>
            <a:off x="2271713" y="1292225"/>
            <a:ext cx="5889625" cy="4737100"/>
          </a:xfrm>
          <a:prstGeom prst="rect">
            <a:avLst/>
          </a:prstGeom>
          <a:solidFill>
            <a:srgbClr val="F1F4F7"/>
          </a:solidFill>
          <a:ln w="171450" cap="flat" cmpd="sng">
            <a:solidFill>
              <a:srgbClr val="F1F4F7"/>
            </a:solidFill>
            <a:prstDash val="solid"/>
            <a:miter/>
            <a:headEnd type="none" w="med" len="med"/>
            <a:tailEnd type="none" w="med" len="med"/>
          </a:ln>
        </p:spPr>
        <p:txBody>
          <a:bodyPr/>
          <a:lstStyle/>
          <a:p>
            <a:endParaRPr lang="zh-CN" altLang="en-US"/>
          </a:p>
        </p:txBody>
      </p:sp>
      <p:sp>
        <p:nvSpPr>
          <p:cNvPr id="611335" name="矩形 611334"/>
          <p:cNvSpPr/>
          <p:nvPr/>
        </p:nvSpPr>
        <p:spPr>
          <a:xfrm>
            <a:off x="2271713" y="1292225"/>
            <a:ext cx="5889625" cy="4737100"/>
          </a:xfrm>
          <a:prstGeom prst="rect">
            <a:avLst/>
          </a:prstGeom>
          <a:solidFill>
            <a:srgbClr val="F0F2F5"/>
          </a:solidFill>
          <a:ln w="152400" cap="flat" cmpd="sng">
            <a:solidFill>
              <a:srgbClr val="F0F2F5"/>
            </a:solidFill>
            <a:prstDash val="solid"/>
            <a:miter/>
            <a:headEnd type="none" w="med" len="med"/>
            <a:tailEnd type="none" w="med" len="med"/>
          </a:ln>
        </p:spPr>
        <p:txBody>
          <a:bodyPr/>
          <a:lstStyle/>
          <a:p>
            <a:endParaRPr lang="zh-CN" altLang="en-US"/>
          </a:p>
        </p:txBody>
      </p:sp>
      <p:sp>
        <p:nvSpPr>
          <p:cNvPr id="611336" name="矩形 611335"/>
          <p:cNvSpPr/>
          <p:nvPr/>
        </p:nvSpPr>
        <p:spPr>
          <a:xfrm>
            <a:off x="2271713" y="1292225"/>
            <a:ext cx="5889625" cy="4737100"/>
          </a:xfrm>
          <a:prstGeom prst="rect">
            <a:avLst/>
          </a:prstGeom>
          <a:solidFill>
            <a:srgbClr val="EEF1F4"/>
          </a:solidFill>
          <a:ln w="133350" cap="flat" cmpd="sng">
            <a:solidFill>
              <a:srgbClr val="EEF1F4"/>
            </a:solidFill>
            <a:prstDash val="solid"/>
            <a:miter/>
            <a:headEnd type="none" w="med" len="med"/>
            <a:tailEnd type="none" w="med" len="med"/>
          </a:ln>
        </p:spPr>
        <p:txBody>
          <a:bodyPr/>
          <a:lstStyle/>
          <a:p>
            <a:endParaRPr lang="zh-CN" altLang="en-US"/>
          </a:p>
        </p:txBody>
      </p:sp>
      <p:sp>
        <p:nvSpPr>
          <p:cNvPr id="611337" name="矩形 611336"/>
          <p:cNvSpPr/>
          <p:nvPr/>
        </p:nvSpPr>
        <p:spPr>
          <a:xfrm>
            <a:off x="2271713" y="1292225"/>
            <a:ext cx="5889625" cy="4737100"/>
          </a:xfrm>
          <a:prstGeom prst="rect">
            <a:avLst/>
          </a:prstGeom>
          <a:solidFill>
            <a:srgbClr val="EDEFF3"/>
          </a:solidFill>
          <a:ln w="114300" cap="flat" cmpd="sng">
            <a:solidFill>
              <a:srgbClr val="EDEFF3"/>
            </a:solidFill>
            <a:prstDash val="solid"/>
            <a:miter/>
            <a:headEnd type="none" w="med" len="med"/>
            <a:tailEnd type="none" w="med" len="med"/>
          </a:ln>
        </p:spPr>
        <p:txBody>
          <a:bodyPr/>
          <a:lstStyle/>
          <a:p>
            <a:endParaRPr lang="zh-CN" altLang="en-US"/>
          </a:p>
        </p:txBody>
      </p:sp>
      <p:sp>
        <p:nvSpPr>
          <p:cNvPr id="611338" name="矩形 611337"/>
          <p:cNvSpPr/>
          <p:nvPr/>
        </p:nvSpPr>
        <p:spPr>
          <a:xfrm>
            <a:off x="2271713" y="1292225"/>
            <a:ext cx="5889625" cy="4737100"/>
          </a:xfrm>
          <a:prstGeom prst="rect">
            <a:avLst/>
          </a:prstGeom>
          <a:solidFill>
            <a:srgbClr val="EBEEF2"/>
          </a:solidFill>
          <a:ln w="95250" cap="flat" cmpd="sng">
            <a:solidFill>
              <a:srgbClr val="EBEEF2"/>
            </a:solidFill>
            <a:prstDash val="solid"/>
            <a:miter/>
            <a:headEnd type="none" w="med" len="med"/>
            <a:tailEnd type="none" w="med" len="med"/>
          </a:ln>
        </p:spPr>
        <p:txBody>
          <a:bodyPr/>
          <a:lstStyle/>
          <a:p>
            <a:endParaRPr lang="zh-CN" altLang="en-US"/>
          </a:p>
        </p:txBody>
      </p:sp>
      <p:sp>
        <p:nvSpPr>
          <p:cNvPr id="611339" name="矩形 611338"/>
          <p:cNvSpPr/>
          <p:nvPr/>
        </p:nvSpPr>
        <p:spPr>
          <a:xfrm>
            <a:off x="2271713" y="1292225"/>
            <a:ext cx="5889625" cy="4737100"/>
          </a:xfrm>
          <a:prstGeom prst="rect">
            <a:avLst/>
          </a:prstGeom>
          <a:solidFill>
            <a:srgbClr val="EAECF1"/>
          </a:solidFill>
          <a:ln w="76200" cap="flat" cmpd="sng">
            <a:solidFill>
              <a:srgbClr val="EAECF1"/>
            </a:solidFill>
            <a:prstDash val="solid"/>
            <a:miter/>
            <a:headEnd type="none" w="med" len="med"/>
            <a:tailEnd type="none" w="med" len="med"/>
          </a:ln>
        </p:spPr>
        <p:txBody>
          <a:bodyPr/>
          <a:lstStyle/>
          <a:p>
            <a:endParaRPr lang="zh-CN" altLang="en-US"/>
          </a:p>
        </p:txBody>
      </p:sp>
      <p:sp>
        <p:nvSpPr>
          <p:cNvPr id="611340" name="矩形 611339"/>
          <p:cNvSpPr/>
          <p:nvPr/>
        </p:nvSpPr>
        <p:spPr>
          <a:xfrm>
            <a:off x="2271713" y="1292225"/>
            <a:ext cx="5889625" cy="4737100"/>
          </a:xfrm>
          <a:prstGeom prst="rect">
            <a:avLst/>
          </a:prstGeom>
          <a:solidFill>
            <a:srgbClr val="E9EBF0"/>
          </a:solidFill>
          <a:ln w="57150" cap="flat" cmpd="sng">
            <a:solidFill>
              <a:srgbClr val="E9EBF0"/>
            </a:solidFill>
            <a:prstDash val="solid"/>
            <a:miter/>
            <a:headEnd type="none" w="med" len="med"/>
            <a:tailEnd type="none" w="med" len="med"/>
          </a:ln>
        </p:spPr>
        <p:txBody>
          <a:bodyPr/>
          <a:lstStyle/>
          <a:p>
            <a:endParaRPr lang="zh-CN" altLang="en-US"/>
          </a:p>
        </p:txBody>
      </p:sp>
      <p:sp>
        <p:nvSpPr>
          <p:cNvPr id="611341" name="矩形 611340"/>
          <p:cNvSpPr/>
          <p:nvPr/>
        </p:nvSpPr>
        <p:spPr>
          <a:xfrm>
            <a:off x="2271713" y="1292225"/>
            <a:ext cx="5889625" cy="4737100"/>
          </a:xfrm>
          <a:prstGeom prst="rect">
            <a:avLst/>
          </a:prstGeom>
          <a:solidFill>
            <a:srgbClr val="E7EAEF"/>
          </a:solidFill>
          <a:ln w="38100" cap="flat" cmpd="sng">
            <a:solidFill>
              <a:srgbClr val="E7EAEF"/>
            </a:solidFill>
            <a:prstDash val="solid"/>
            <a:miter/>
            <a:headEnd type="none" w="med" len="med"/>
            <a:tailEnd type="none" w="med" len="med"/>
          </a:ln>
        </p:spPr>
        <p:txBody>
          <a:bodyPr/>
          <a:lstStyle/>
          <a:p>
            <a:endParaRPr lang="zh-CN" altLang="en-US"/>
          </a:p>
        </p:txBody>
      </p:sp>
      <p:sp>
        <p:nvSpPr>
          <p:cNvPr id="611342" name="矩形 611341"/>
          <p:cNvSpPr/>
          <p:nvPr/>
        </p:nvSpPr>
        <p:spPr>
          <a:xfrm>
            <a:off x="2271713" y="1292225"/>
            <a:ext cx="5889625" cy="4737100"/>
          </a:xfrm>
          <a:prstGeom prst="rect">
            <a:avLst/>
          </a:prstGeom>
          <a:solidFill>
            <a:srgbClr val="E6E9EF"/>
          </a:solidFill>
          <a:ln w="19050" cap="flat" cmpd="sng">
            <a:solidFill>
              <a:srgbClr val="E6E9EF"/>
            </a:solidFill>
            <a:prstDash val="solid"/>
            <a:miter/>
            <a:headEnd type="none" w="med" len="med"/>
            <a:tailEnd type="none" w="med" len="med"/>
          </a:ln>
        </p:spPr>
        <p:txBody>
          <a:bodyPr/>
          <a:lstStyle/>
          <a:p>
            <a:endParaRPr lang="zh-CN" altLang="en-US"/>
          </a:p>
        </p:txBody>
      </p:sp>
      <p:sp>
        <p:nvSpPr>
          <p:cNvPr id="611343" name="矩形 611342"/>
          <p:cNvSpPr/>
          <p:nvPr/>
        </p:nvSpPr>
        <p:spPr>
          <a:xfrm>
            <a:off x="2120900" y="1141413"/>
            <a:ext cx="5965825" cy="4830762"/>
          </a:xfrm>
          <a:prstGeom prst="rect">
            <a:avLst/>
          </a:prstGeom>
          <a:solidFill>
            <a:srgbClr val="FFFFFF"/>
          </a:solidFill>
          <a:ln w="9525">
            <a:noFill/>
          </a:ln>
        </p:spPr>
        <p:txBody>
          <a:bodyPr/>
          <a:lstStyle/>
          <a:p>
            <a:endParaRPr lang="zh-CN" altLang="en-US"/>
          </a:p>
        </p:txBody>
      </p:sp>
      <p:sp>
        <p:nvSpPr>
          <p:cNvPr id="611344" name="任意多边形 611343"/>
          <p:cNvSpPr/>
          <p:nvPr/>
        </p:nvSpPr>
        <p:spPr>
          <a:xfrm>
            <a:off x="2120900" y="1141413"/>
            <a:ext cx="5965825" cy="4830762"/>
          </a:xfrm>
          <a:custGeom>
            <a:avLst/>
            <a:gdLst/>
            <a:ahLst/>
            <a:cxnLst/>
            <a:rect l="0" t="0" r="0" b="0"/>
            <a:pathLst>
              <a:path w="3758" h="3043">
                <a:moveTo>
                  <a:pt x="0" y="0"/>
                </a:moveTo>
                <a:lnTo>
                  <a:pt x="0" y="3043"/>
                </a:lnTo>
                <a:lnTo>
                  <a:pt x="3758" y="3043"/>
                </a:lnTo>
              </a:path>
            </a:pathLst>
          </a:custGeom>
          <a:noFill/>
          <a:ln w="19050" cap="flat" cmpd="sng">
            <a:solidFill>
              <a:srgbClr val="000000"/>
            </a:solidFill>
            <a:prstDash val="solid"/>
            <a:headEnd type="none" w="med" len="med"/>
            <a:tailEnd type="none" w="med" len="med"/>
          </a:ln>
        </p:spPr>
        <p:txBody>
          <a:bodyPr/>
          <a:lstStyle/>
          <a:p>
            <a:endParaRPr lang="zh-CN" altLang="en-US"/>
          </a:p>
        </p:txBody>
      </p:sp>
      <p:sp>
        <p:nvSpPr>
          <p:cNvPr id="611345" name="矩形 611344"/>
          <p:cNvSpPr/>
          <p:nvPr/>
        </p:nvSpPr>
        <p:spPr>
          <a:xfrm>
            <a:off x="2481263"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1</a:t>
            </a:r>
          </a:p>
        </p:txBody>
      </p:sp>
      <p:sp>
        <p:nvSpPr>
          <p:cNvPr id="611346" name="矩形 611345"/>
          <p:cNvSpPr/>
          <p:nvPr/>
        </p:nvSpPr>
        <p:spPr>
          <a:xfrm>
            <a:off x="2917825"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2</a:t>
            </a:r>
          </a:p>
        </p:txBody>
      </p:sp>
      <p:sp>
        <p:nvSpPr>
          <p:cNvPr id="611347" name="矩形 611346"/>
          <p:cNvSpPr/>
          <p:nvPr/>
        </p:nvSpPr>
        <p:spPr>
          <a:xfrm>
            <a:off x="3336925"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3</a:t>
            </a:r>
          </a:p>
        </p:txBody>
      </p:sp>
      <p:sp>
        <p:nvSpPr>
          <p:cNvPr id="611348" name="矩形 611347"/>
          <p:cNvSpPr/>
          <p:nvPr/>
        </p:nvSpPr>
        <p:spPr>
          <a:xfrm>
            <a:off x="3773488"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4</a:t>
            </a:r>
          </a:p>
        </p:txBody>
      </p:sp>
      <p:sp>
        <p:nvSpPr>
          <p:cNvPr id="611349" name="矩形 611348"/>
          <p:cNvSpPr/>
          <p:nvPr/>
        </p:nvSpPr>
        <p:spPr>
          <a:xfrm>
            <a:off x="4210050"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5</a:t>
            </a:r>
          </a:p>
        </p:txBody>
      </p:sp>
      <p:sp>
        <p:nvSpPr>
          <p:cNvPr id="611350" name="矩形 611349"/>
          <p:cNvSpPr/>
          <p:nvPr/>
        </p:nvSpPr>
        <p:spPr>
          <a:xfrm>
            <a:off x="4627563"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6</a:t>
            </a:r>
          </a:p>
        </p:txBody>
      </p:sp>
      <p:sp>
        <p:nvSpPr>
          <p:cNvPr id="611351" name="矩形 611350"/>
          <p:cNvSpPr/>
          <p:nvPr/>
        </p:nvSpPr>
        <p:spPr>
          <a:xfrm>
            <a:off x="5065713"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7</a:t>
            </a:r>
          </a:p>
        </p:txBody>
      </p:sp>
      <p:sp>
        <p:nvSpPr>
          <p:cNvPr id="611352" name="矩形 611351"/>
          <p:cNvSpPr/>
          <p:nvPr/>
        </p:nvSpPr>
        <p:spPr>
          <a:xfrm>
            <a:off x="5483225"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8</a:t>
            </a:r>
          </a:p>
        </p:txBody>
      </p:sp>
      <p:sp>
        <p:nvSpPr>
          <p:cNvPr id="611353" name="矩形 611352"/>
          <p:cNvSpPr/>
          <p:nvPr/>
        </p:nvSpPr>
        <p:spPr>
          <a:xfrm>
            <a:off x="5919788"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9</a:t>
            </a:r>
          </a:p>
        </p:txBody>
      </p:sp>
      <p:sp>
        <p:nvSpPr>
          <p:cNvPr id="611354" name="矩形 611353"/>
          <p:cNvSpPr/>
          <p:nvPr/>
        </p:nvSpPr>
        <p:spPr>
          <a:xfrm>
            <a:off x="6281738" y="6048375"/>
            <a:ext cx="24130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10</a:t>
            </a:r>
          </a:p>
        </p:txBody>
      </p:sp>
      <p:sp>
        <p:nvSpPr>
          <p:cNvPr id="611355" name="矩形 611354"/>
          <p:cNvSpPr/>
          <p:nvPr/>
        </p:nvSpPr>
        <p:spPr>
          <a:xfrm>
            <a:off x="1911350" y="6048375"/>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0</a:t>
            </a:r>
          </a:p>
        </p:txBody>
      </p:sp>
      <p:sp>
        <p:nvSpPr>
          <p:cNvPr id="611356" name="矩形 611355"/>
          <p:cNvSpPr/>
          <p:nvPr/>
        </p:nvSpPr>
        <p:spPr>
          <a:xfrm>
            <a:off x="1911350" y="5059363"/>
            <a:ext cx="120650" cy="258762"/>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2</a:t>
            </a:r>
          </a:p>
        </p:txBody>
      </p:sp>
      <p:sp>
        <p:nvSpPr>
          <p:cNvPr id="611357" name="矩形 611356"/>
          <p:cNvSpPr/>
          <p:nvPr/>
        </p:nvSpPr>
        <p:spPr>
          <a:xfrm>
            <a:off x="1911350" y="4259263"/>
            <a:ext cx="120650" cy="258762"/>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4</a:t>
            </a:r>
          </a:p>
        </p:txBody>
      </p:sp>
      <p:sp>
        <p:nvSpPr>
          <p:cNvPr id="611358" name="矩形 611357"/>
          <p:cNvSpPr/>
          <p:nvPr/>
        </p:nvSpPr>
        <p:spPr>
          <a:xfrm>
            <a:off x="1911350" y="3441700"/>
            <a:ext cx="12065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6</a:t>
            </a:r>
          </a:p>
        </p:txBody>
      </p:sp>
      <p:sp>
        <p:nvSpPr>
          <p:cNvPr id="611359" name="矩形 611358"/>
          <p:cNvSpPr/>
          <p:nvPr/>
        </p:nvSpPr>
        <p:spPr>
          <a:xfrm>
            <a:off x="1911350" y="2643188"/>
            <a:ext cx="120650" cy="258762"/>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8</a:t>
            </a:r>
          </a:p>
        </p:txBody>
      </p:sp>
      <p:sp>
        <p:nvSpPr>
          <p:cNvPr id="611360" name="矩形 611359"/>
          <p:cNvSpPr/>
          <p:nvPr/>
        </p:nvSpPr>
        <p:spPr>
          <a:xfrm>
            <a:off x="1778000" y="1825625"/>
            <a:ext cx="241300" cy="258763"/>
          </a:xfrm>
          <a:prstGeom prst="rect">
            <a:avLst/>
          </a:prstGeom>
          <a:noFill/>
          <a:ln w="9525">
            <a:noFill/>
          </a:ln>
        </p:spPr>
        <p:txBody>
          <a:bodyPr wrap="none" lIns="0" tIns="0" rIns="0" bIns="0">
            <a:spAutoFit/>
          </a:bodyPr>
          <a:lstStyle/>
          <a:p>
            <a:pPr lvl="0" eaLnBrk="0" hangingPunct="0">
              <a:buClr>
                <a:srgbClr val="000000"/>
              </a:buClr>
            </a:pPr>
            <a:r>
              <a:rPr lang="en-US" altLang="zh-CN" sz="1700">
                <a:solidFill>
                  <a:srgbClr val="000000"/>
                </a:solidFill>
                <a:latin typeface="Arial" panose="020B0604020202020204" pitchFamily="34" charset="0"/>
                <a:ea typeface="宋体" panose="02010600030101010101" pitchFamily="2" charset="-122"/>
              </a:rPr>
              <a:t>10</a:t>
            </a:r>
          </a:p>
        </p:txBody>
      </p:sp>
      <p:grpSp>
        <p:nvGrpSpPr>
          <p:cNvPr id="611361" name="组合 611360"/>
          <p:cNvGrpSpPr/>
          <p:nvPr/>
        </p:nvGrpSpPr>
        <p:grpSpPr>
          <a:xfrm>
            <a:off x="3659188" y="4260850"/>
            <a:ext cx="1349375" cy="1254125"/>
            <a:chOff x="2305" y="2684"/>
            <a:chExt cx="850" cy="790"/>
          </a:xfrm>
        </p:grpSpPr>
        <p:sp>
          <p:nvSpPr>
            <p:cNvPr id="611362" name="直接连接符 611361"/>
            <p:cNvSpPr/>
            <p:nvPr/>
          </p:nvSpPr>
          <p:spPr>
            <a:xfrm>
              <a:off x="2844" y="3414"/>
              <a:ext cx="311" cy="24"/>
            </a:xfrm>
            <a:prstGeom prst="line">
              <a:avLst/>
            </a:prstGeom>
            <a:ln w="57150" cap="flat" cmpd="sng">
              <a:solidFill>
                <a:srgbClr val="D2435C"/>
              </a:solidFill>
              <a:prstDash val="solid"/>
              <a:headEnd type="none" w="med" len="med"/>
              <a:tailEnd type="none" w="med" len="med"/>
            </a:ln>
          </p:spPr>
        </p:sp>
        <p:sp>
          <p:nvSpPr>
            <p:cNvPr id="611363" name="直接连接符 611362"/>
            <p:cNvSpPr/>
            <p:nvPr/>
          </p:nvSpPr>
          <p:spPr>
            <a:xfrm>
              <a:off x="2736" y="3366"/>
              <a:ext cx="132" cy="108"/>
            </a:xfrm>
            <a:prstGeom prst="line">
              <a:avLst/>
            </a:prstGeom>
            <a:ln w="57150" cap="flat" cmpd="sng">
              <a:solidFill>
                <a:srgbClr val="D2435C"/>
              </a:solidFill>
              <a:prstDash val="solid"/>
              <a:headEnd type="none" w="med" len="med"/>
              <a:tailEnd type="none" w="med" len="med"/>
            </a:ln>
          </p:spPr>
        </p:sp>
        <p:sp>
          <p:nvSpPr>
            <p:cNvPr id="611364" name="直接连接符 611363"/>
            <p:cNvSpPr/>
            <p:nvPr/>
          </p:nvSpPr>
          <p:spPr>
            <a:xfrm>
              <a:off x="2556" y="3295"/>
              <a:ext cx="180" cy="71"/>
            </a:xfrm>
            <a:prstGeom prst="line">
              <a:avLst/>
            </a:prstGeom>
            <a:ln w="57150" cap="flat" cmpd="sng">
              <a:solidFill>
                <a:srgbClr val="D2435C"/>
              </a:solidFill>
              <a:prstDash val="solid"/>
              <a:headEnd type="none" w="med" len="med"/>
              <a:tailEnd type="none" w="med" len="med"/>
            </a:ln>
          </p:spPr>
        </p:sp>
        <p:sp>
          <p:nvSpPr>
            <p:cNvPr id="611365" name="直接连接符 611364"/>
            <p:cNvSpPr/>
            <p:nvPr/>
          </p:nvSpPr>
          <p:spPr>
            <a:xfrm>
              <a:off x="2377" y="2947"/>
              <a:ext cx="179" cy="348"/>
            </a:xfrm>
            <a:prstGeom prst="line">
              <a:avLst/>
            </a:prstGeom>
            <a:ln w="57150" cap="flat" cmpd="sng">
              <a:solidFill>
                <a:srgbClr val="D2435C"/>
              </a:solidFill>
              <a:prstDash val="solid"/>
              <a:headEnd type="none" w="med" len="med"/>
              <a:tailEnd type="none" w="med" len="med"/>
            </a:ln>
          </p:spPr>
        </p:sp>
        <p:sp>
          <p:nvSpPr>
            <p:cNvPr id="611366" name="直接连接符 611365"/>
            <p:cNvSpPr/>
            <p:nvPr/>
          </p:nvSpPr>
          <p:spPr>
            <a:xfrm>
              <a:off x="2305" y="2684"/>
              <a:ext cx="60" cy="323"/>
            </a:xfrm>
            <a:prstGeom prst="line">
              <a:avLst/>
            </a:prstGeom>
            <a:ln w="57150" cap="flat" cmpd="sng">
              <a:solidFill>
                <a:srgbClr val="D2435C"/>
              </a:solidFill>
              <a:prstDash val="solid"/>
              <a:headEnd type="none" w="med" len="med"/>
              <a:tailEnd type="none" w="med" len="med"/>
            </a:ln>
          </p:spPr>
        </p:sp>
      </p:grpSp>
      <p:sp>
        <p:nvSpPr>
          <p:cNvPr id="611367" name="直接连接符 611366"/>
          <p:cNvSpPr/>
          <p:nvPr/>
        </p:nvSpPr>
        <p:spPr>
          <a:xfrm flipH="1">
            <a:off x="2139950" y="1939925"/>
            <a:ext cx="150813" cy="1588"/>
          </a:xfrm>
          <a:prstGeom prst="line">
            <a:avLst/>
          </a:prstGeom>
          <a:ln w="19050" cap="flat" cmpd="sng">
            <a:solidFill>
              <a:srgbClr val="000000"/>
            </a:solidFill>
            <a:prstDash val="solid"/>
            <a:headEnd type="none" w="med" len="med"/>
            <a:tailEnd type="none" w="med" len="med"/>
          </a:ln>
        </p:spPr>
      </p:sp>
      <p:sp>
        <p:nvSpPr>
          <p:cNvPr id="611368" name="直接连接符 611367"/>
          <p:cNvSpPr/>
          <p:nvPr/>
        </p:nvSpPr>
        <p:spPr>
          <a:xfrm flipH="1">
            <a:off x="2139950" y="2757488"/>
            <a:ext cx="150813" cy="1587"/>
          </a:xfrm>
          <a:prstGeom prst="line">
            <a:avLst/>
          </a:prstGeom>
          <a:ln w="19050" cap="flat" cmpd="sng">
            <a:solidFill>
              <a:srgbClr val="000000"/>
            </a:solidFill>
            <a:prstDash val="solid"/>
            <a:headEnd type="none" w="med" len="med"/>
            <a:tailEnd type="none" w="med" len="med"/>
          </a:ln>
        </p:spPr>
      </p:sp>
      <p:sp>
        <p:nvSpPr>
          <p:cNvPr id="611369" name="直接连接符 611368"/>
          <p:cNvSpPr/>
          <p:nvPr/>
        </p:nvSpPr>
        <p:spPr>
          <a:xfrm flipH="1">
            <a:off x="2139950" y="3556000"/>
            <a:ext cx="150813" cy="1588"/>
          </a:xfrm>
          <a:prstGeom prst="line">
            <a:avLst/>
          </a:prstGeom>
          <a:ln w="19050" cap="flat" cmpd="sng">
            <a:solidFill>
              <a:srgbClr val="000000"/>
            </a:solidFill>
            <a:prstDash val="solid"/>
            <a:headEnd type="none" w="med" len="med"/>
            <a:tailEnd type="none" w="med" len="med"/>
          </a:ln>
        </p:spPr>
      </p:sp>
      <p:sp>
        <p:nvSpPr>
          <p:cNvPr id="611370" name="直接连接符 611369"/>
          <p:cNvSpPr/>
          <p:nvPr/>
        </p:nvSpPr>
        <p:spPr>
          <a:xfrm flipH="1">
            <a:off x="2139950" y="4373563"/>
            <a:ext cx="150813" cy="1587"/>
          </a:xfrm>
          <a:prstGeom prst="line">
            <a:avLst/>
          </a:prstGeom>
          <a:ln w="19050" cap="flat" cmpd="sng">
            <a:solidFill>
              <a:srgbClr val="000000"/>
            </a:solidFill>
            <a:prstDash val="solid"/>
            <a:headEnd type="none" w="med" len="med"/>
            <a:tailEnd type="none" w="med" len="med"/>
          </a:ln>
        </p:spPr>
      </p:sp>
      <p:sp>
        <p:nvSpPr>
          <p:cNvPr id="611371" name="直接连接符 611370"/>
          <p:cNvSpPr/>
          <p:nvPr/>
        </p:nvSpPr>
        <p:spPr>
          <a:xfrm flipH="1">
            <a:off x="2139950" y="5173663"/>
            <a:ext cx="150813" cy="1587"/>
          </a:xfrm>
          <a:prstGeom prst="line">
            <a:avLst/>
          </a:prstGeom>
          <a:ln w="19050" cap="flat" cmpd="sng">
            <a:solidFill>
              <a:srgbClr val="000000"/>
            </a:solidFill>
            <a:prstDash val="solid"/>
            <a:headEnd type="none" w="med" len="med"/>
            <a:tailEnd type="none" w="med" len="med"/>
          </a:ln>
        </p:spPr>
      </p:sp>
      <p:sp>
        <p:nvSpPr>
          <p:cNvPr id="611372" name="直接连接符 611371"/>
          <p:cNvSpPr/>
          <p:nvPr/>
        </p:nvSpPr>
        <p:spPr>
          <a:xfrm>
            <a:off x="2557463" y="5819775"/>
            <a:ext cx="1587" cy="152400"/>
          </a:xfrm>
          <a:prstGeom prst="line">
            <a:avLst/>
          </a:prstGeom>
          <a:ln w="19050" cap="flat" cmpd="sng">
            <a:solidFill>
              <a:srgbClr val="000000"/>
            </a:solidFill>
            <a:prstDash val="solid"/>
            <a:headEnd type="none" w="med" len="med"/>
            <a:tailEnd type="none" w="med" len="med"/>
          </a:ln>
        </p:spPr>
      </p:sp>
      <p:sp>
        <p:nvSpPr>
          <p:cNvPr id="611373" name="直接连接符 611372"/>
          <p:cNvSpPr/>
          <p:nvPr/>
        </p:nvSpPr>
        <p:spPr>
          <a:xfrm>
            <a:off x="2994025" y="5819775"/>
            <a:ext cx="1588" cy="152400"/>
          </a:xfrm>
          <a:prstGeom prst="line">
            <a:avLst/>
          </a:prstGeom>
          <a:ln w="19050" cap="flat" cmpd="sng">
            <a:solidFill>
              <a:srgbClr val="000000"/>
            </a:solidFill>
            <a:prstDash val="solid"/>
            <a:headEnd type="none" w="med" len="med"/>
            <a:tailEnd type="none" w="med" len="med"/>
          </a:ln>
        </p:spPr>
      </p:sp>
      <p:sp>
        <p:nvSpPr>
          <p:cNvPr id="611374" name="直接连接符 611373"/>
          <p:cNvSpPr/>
          <p:nvPr/>
        </p:nvSpPr>
        <p:spPr>
          <a:xfrm>
            <a:off x="3411538" y="5819775"/>
            <a:ext cx="1587" cy="152400"/>
          </a:xfrm>
          <a:prstGeom prst="line">
            <a:avLst/>
          </a:prstGeom>
          <a:ln w="19050" cap="flat" cmpd="sng">
            <a:solidFill>
              <a:srgbClr val="000000"/>
            </a:solidFill>
            <a:prstDash val="solid"/>
            <a:headEnd type="none" w="med" len="med"/>
            <a:tailEnd type="none" w="med" len="med"/>
          </a:ln>
        </p:spPr>
      </p:sp>
      <p:sp>
        <p:nvSpPr>
          <p:cNvPr id="611375" name="直接连接符 611374"/>
          <p:cNvSpPr/>
          <p:nvPr/>
        </p:nvSpPr>
        <p:spPr>
          <a:xfrm>
            <a:off x="4267200" y="5819775"/>
            <a:ext cx="1588" cy="152400"/>
          </a:xfrm>
          <a:prstGeom prst="line">
            <a:avLst/>
          </a:prstGeom>
          <a:ln w="19050" cap="flat" cmpd="sng">
            <a:solidFill>
              <a:srgbClr val="000000"/>
            </a:solidFill>
            <a:prstDash val="solid"/>
            <a:headEnd type="none" w="med" len="med"/>
            <a:tailEnd type="none" w="med" len="med"/>
          </a:ln>
        </p:spPr>
      </p:sp>
      <p:sp>
        <p:nvSpPr>
          <p:cNvPr id="611376" name="直接连接符 611375"/>
          <p:cNvSpPr/>
          <p:nvPr/>
        </p:nvSpPr>
        <p:spPr>
          <a:xfrm>
            <a:off x="4703763" y="5819775"/>
            <a:ext cx="1587" cy="152400"/>
          </a:xfrm>
          <a:prstGeom prst="line">
            <a:avLst/>
          </a:prstGeom>
          <a:ln w="19050" cap="flat" cmpd="sng">
            <a:solidFill>
              <a:srgbClr val="000000"/>
            </a:solidFill>
            <a:prstDash val="solid"/>
            <a:headEnd type="none" w="med" len="med"/>
            <a:tailEnd type="none" w="med" len="med"/>
          </a:ln>
        </p:spPr>
      </p:sp>
      <p:sp>
        <p:nvSpPr>
          <p:cNvPr id="611377" name="直接连接符 611376"/>
          <p:cNvSpPr/>
          <p:nvPr/>
        </p:nvSpPr>
        <p:spPr>
          <a:xfrm>
            <a:off x="5141913" y="5819775"/>
            <a:ext cx="1587" cy="152400"/>
          </a:xfrm>
          <a:prstGeom prst="line">
            <a:avLst/>
          </a:prstGeom>
          <a:ln w="19050" cap="flat" cmpd="sng">
            <a:solidFill>
              <a:srgbClr val="000000"/>
            </a:solidFill>
            <a:prstDash val="solid"/>
            <a:headEnd type="none" w="med" len="med"/>
            <a:tailEnd type="none" w="med" len="med"/>
          </a:ln>
        </p:spPr>
      </p:sp>
      <p:sp>
        <p:nvSpPr>
          <p:cNvPr id="611378" name="直接连接符 611377"/>
          <p:cNvSpPr/>
          <p:nvPr/>
        </p:nvSpPr>
        <p:spPr>
          <a:xfrm>
            <a:off x="5559425" y="5819775"/>
            <a:ext cx="1588" cy="152400"/>
          </a:xfrm>
          <a:prstGeom prst="line">
            <a:avLst/>
          </a:prstGeom>
          <a:ln w="19050" cap="flat" cmpd="sng">
            <a:solidFill>
              <a:srgbClr val="000000"/>
            </a:solidFill>
            <a:prstDash val="solid"/>
            <a:headEnd type="none" w="med" len="med"/>
            <a:tailEnd type="none" w="med" len="med"/>
          </a:ln>
        </p:spPr>
      </p:sp>
      <p:sp>
        <p:nvSpPr>
          <p:cNvPr id="611379" name="直接连接符 611378"/>
          <p:cNvSpPr/>
          <p:nvPr/>
        </p:nvSpPr>
        <p:spPr>
          <a:xfrm>
            <a:off x="5995988" y="5819775"/>
            <a:ext cx="1587" cy="152400"/>
          </a:xfrm>
          <a:prstGeom prst="line">
            <a:avLst/>
          </a:prstGeom>
          <a:ln w="19050" cap="flat" cmpd="sng">
            <a:solidFill>
              <a:srgbClr val="000000"/>
            </a:solidFill>
            <a:prstDash val="solid"/>
            <a:headEnd type="none" w="med" len="med"/>
            <a:tailEnd type="none" w="med" len="med"/>
          </a:ln>
        </p:spPr>
      </p:sp>
      <p:sp>
        <p:nvSpPr>
          <p:cNvPr id="611380" name="直接连接符 611379"/>
          <p:cNvSpPr/>
          <p:nvPr/>
        </p:nvSpPr>
        <p:spPr>
          <a:xfrm>
            <a:off x="6413500" y="5819775"/>
            <a:ext cx="1588" cy="152400"/>
          </a:xfrm>
          <a:prstGeom prst="line">
            <a:avLst/>
          </a:prstGeom>
          <a:ln w="19050" cap="flat" cmpd="sng">
            <a:solidFill>
              <a:srgbClr val="000000"/>
            </a:solidFill>
            <a:prstDash val="solid"/>
            <a:headEnd type="none" w="med" len="med"/>
            <a:tailEnd type="none" w="med" len="med"/>
          </a:ln>
        </p:spPr>
      </p:sp>
      <p:sp>
        <p:nvSpPr>
          <p:cNvPr id="611381" name="矩形 611380"/>
          <p:cNvSpPr/>
          <p:nvPr/>
        </p:nvSpPr>
        <p:spPr>
          <a:xfrm>
            <a:off x="6729413" y="6319838"/>
            <a:ext cx="1638300" cy="244475"/>
          </a:xfrm>
          <a:prstGeom prst="rect">
            <a:avLst/>
          </a:prstGeom>
          <a:noFill/>
          <a:ln w="9525">
            <a:noFill/>
          </a:ln>
        </p:spPr>
        <p:txBody>
          <a:bodyPr wrap="none" lIns="0" tIns="0" rIns="0" bIns="0">
            <a:spAutoFit/>
          </a:bodyPr>
          <a:lstStyle/>
          <a:p>
            <a:pPr lvl="0"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失业率（百分比）</a:t>
            </a:r>
          </a:p>
        </p:txBody>
      </p:sp>
      <p:sp>
        <p:nvSpPr>
          <p:cNvPr id="611382" name="矩形 611381"/>
          <p:cNvSpPr/>
          <p:nvPr/>
        </p:nvSpPr>
        <p:spPr>
          <a:xfrm>
            <a:off x="609600" y="1143000"/>
            <a:ext cx="1433513" cy="488950"/>
          </a:xfrm>
          <a:prstGeom prst="rect">
            <a:avLst/>
          </a:prstGeom>
          <a:noFill/>
          <a:ln w="9525">
            <a:noFill/>
          </a:ln>
        </p:spPr>
        <p:txBody>
          <a:bodyPr wrap="none" lIns="0" tIns="0" rIns="0" bIns="0">
            <a:spAutoFit/>
          </a:bodyPr>
          <a:lstStyle/>
          <a:p>
            <a:pPr lvl="0" algn="ctr"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通货膨胀率</a:t>
            </a:r>
          </a:p>
          <a:p>
            <a:pPr lvl="0" algn="ctr" eaLnBrk="0" hangingPunct="0">
              <a:buClr>
                <a:srgbClr val="000000"/>
              </a:buClr>
            </a:pPr>
            <a:r>
              <a:rPr lang="zh-CN" altLang="en-US" sz="1600" b="1" dirty="0">
                <a:solidFill>
                  <a:srgbClr val="000000"/>
                </a:solidFill>
                <a:latin typeface="Arial" panose="020B0604020202020204" pitchFamily="34" charset="0"/>
                <a:ea typeface="宋体" panose="02010600030101010101" pitchFamily="2" charset="-122"/>
              </a:rPr>
              <a:t>（每年百分比）</a:t>
            </a:r>
          </a:p>
        </p:txBody>
      </p:sp>
      <p:grpSp>
        <p:nvGrpSpPr>
          <p:cNvPr id="611383" name="组合 611382"/>
          <p:cNvGrpSpPr/>
          <p:nvPr/>
        </p:nvGrpSpPr>
        <p:grpSpPr>
          <a:xfrm>
            <a:off x="3462338" y="4054475"/>
            <a:ext cx="393700" cy="260350"/>
            <a:chOff x="2181" y="2554"/>
            <a:chExt cx="248" cy="164"/>
          </a:xfrm>
        </p:grpSpPr>
        <p:sp>
          <p:nvSpPr>
            <p:cNvPr id="611384" name="椭圆 611383"/>
            <p:cNvSpPr/>
            <p:nvPr/>
          </p:nvSpPr>
          <p:spPr>
            <a:xfrm>
              <a:off x="2269" y="2660"/>
              <a:ext cx="58" cy="58"/>
            </a:xfrm>
            <a:prstGeom prst="ellipse">
              <a:avLst/>
            </a:prstGeom>
            <a:solidFill>
              <a:srgbClr val="000000"/>
            </a:solidFill>
            <a:ln w="9525">
              <a:noFill/>
            </a:ln>
          </p:spPr>
          <p:txBody>
            <a:bodyPr/>
            <a:lstStyle/>
            <a:p>
              <a:endParaRPr lang="zh-CN" altLang="en-US"/>
            </a:p>
          </p:txBody>
        </p:sp>
        <p:sp>
          <p:nvSpPr>
            <p:cNvPr id="611385" name="矩形 611384"/>
            <p:cNvSpPr/>
            <p:nvPr/>
          </p:nvSpPr>
          <p:spPr>
            <a:xfrm>
              <a:off x="2181" y="2554"/>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1968</a:t>
              </a:r>
            </a:p>
          </p:txBody>
        </p:sp>
      </p:grpSp>
      <p:grpSp>
        <p:nvGrpSpPr>
          <p:cNvPr id="611386" name="组合 611385"/>
          <p:cNvGrpSpPr/>
          <p:nvPr/>
        </p:nvGrpSpPr>
        <p:grpSpPr>
          <a:xfrm>
            <a:off x="3735388" y="4605338"/>
            <a:ext cx="527050" cy="212725"/>
            <a:chOff x="2353" y="2901"/>
            <a:chExt cx="332" cy="134"/>
          </a:xfrm>
        </p:grpSpPr>
        <p:sp>
          <p:nvSpPr>
            <p:cNvPr id="611387" name="椭圆 611386"/>
            <p:cNvSpPr/>
            <p:nvPr/>
          </p:nvSpPr>
          <p:spPr>
            <a:xfrm>
              <a:off x="2353" y="2923"/>
              <a:ext cx="58" cy="58"/>
            </a:xfrm>
            <a:prstGeom prst="ellipse">
              <a:avLst/>
            </a:prstGeom>
            <a:solidFill>
              <a:srgbClr val="000000"/>
            </a:solidFill>
            <a:ln w="9525">
              <a:noFill/>
            </a:ln>
          </p:spPr>
          <p:txBody>
            <a:bodyPr/>
            <a:lstStyle/>
            <a:p>
              <a:endParaRPr lang="zh-CN" altLang="en-US"/>
            </a:p>
          </p:txBody>
        </p:sp>
        <p:sp>
          <p:nvSpPr>
            <p:cNvPr id="611388" name="矩形 611387"/>
            <p:cNvSpPr/>
            <p:nvPr/>
          </p:nvSpPr>
          <p:spPr>
            <a:xfrm>
              <a:off x="2437" y="2901"/>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1966</a:t>
              </a:r>
            </a:p>
          </p:txBody>
        </p:sp>
      </p:grpSp>
      <p:grpSp>
        <p:nvGrpSpPr>
          <p:cNvPr id="611389" name="组合 611388"/>
          <p:cNvGrpSpPr/>
          <p:nvPr/>
        </p:nvGrpSpPr>
        <p:grpSpPr>
          <a:xfrm>
            <a:off x="4951413" y="5383213"/>
            <a:ext cx="531812" cy="212725"/>
            <a:chOff x="3119" y="3391"/>
            <a:chExt cx="335" cy="134"/>
          </a:xfrm>
        </p:grpSpPr>
        <p:sp>
          <p:nvSpPr>
            <p:cNvPr id="611390" name="椭圆 611389"/>
            <p:cNvSpPr/>
            <p:nvPr/>
          </p:nvSpPr>
          <p:spPr>
            <a:xfrm>
              <a:off x="3119" y="3414"/>
              <a:ext cx="58" cy="58"/>
            </a:xfrm>
            <a:prstGeom prst="ellipse">
              <a:avLst/>
            </a:prstGeom>
            <a:solidFill>
              <a:srgbClr val="000000"/>
            </a:solidFill>
            <a:ln w="9525">
              <a:noFill/>
            </a:ln>
          </p:spPr>
          <p:txBody>
            <a:bodyPr/>
            <a:lstStyle/>
            <a:p>
              <a:endParaRPr lang="zh-CN" altLang="en-US"/>
            </a:p>
          </p:txBody>
        </p:sp>
        <p:sp>
          <p:nvSpPr>
            <p:cNvPr id="611391" name="矩形 611390"/>
            <p:cNvSpPr/>
            <p:nvPr/>
          </p:nvSpPr>
          <p:spPr>
            <a:xfrm>
              <a:off x="3206" y="3391"/>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1961</a:t>
              </a:r>
            </a:p>
          </p:txBody>
        </p:sp>
      </p:grpSp>
      <p:grpSp>
        <p:nvGrpSpPr>
          <p:cNvPr id="611392" name="组合 611391"/>
          <p:cNvGrpSpPr/>
          <p:nvPr/>
        </p:nvGrpSpPr>
        <p:grpSpPr>
          <a:xfrm>
            <a:off x="4457700" y="5205413"/>
            <a:ext cx="393700" cy="268287"/>
            <a:chOff x="2808" y="3279"/>
            <a:chExt cx="248" cy="169"/>
          </a:xfrm>
        </p:grpSpPr>
        <p:sp>
          <p:nvSpPr>
            <p:cNvPr id="611393" name="椭圆 611392"/>
            <p:cNvSpPr/>
            <p:nvPr/>
          </p:nvSpPr>
          <p:spPr>
            <a:xfrm>
              <a:off x="2820" y="3390"/>
              <a:ext cx="58" cy="58"/>
            </a:xfrm>
            <a:prstGeom prst="ellipse">
              <a:avLst/>
            </a:prstGeom>
            <a:solidFill>
              <a:srgbClr val="000000"/>
            </a:solidFill>
            <a:ln w="9525">
              <a:noFill/>
            </a:ln>
          </p:spPr>
          <p:txBody>
            <a:bodyPr/>
            <a:lstStyle/>
            <a:p>
              <a:endParaRPr lang="zh-CN" altLang="en-US"/>
            </a:p>
          </p:txBody>
        </p:sp>
        <p:sp>
          <p:nvSpPr>
            <p:cNvPr id="611394" name="矩形 611393"/>
            <p:cNvSpPr/>
            <p:nvPr/>
          </p:nvSpPr>
          <p:spPr>
            <a:xfrm>
              <a:off x="2808" y="3279"/>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1962</a:t>
              </a:r>
            </a:p>
          </p:txBody>
        </p:sp>
      </p:grpSp>
      <p:grpSp>
        <p:nvGrpSpPr>
          <p:cNvPr id="611395" name="组合 611394"/>
          <p:cNvGrpSpPr/>
          <p:nvPr/>
        </p:nvGrpSpPr>
        <p:grpSpPr>
          <a:xfrm>
            <a:off x="4362450" y="5457825"/>
            <a:ext cx="393700" cy="366713"/>
            <a:chOff x="2748" y="3438"/>
            <a:chExt cx="248" cy="231"/>
          </a:xfrm>
        </p:grpSpPr>
        <p:sp>
          <p:nvSpPr>
            <p:cNvPr id="611396" name="椭圆 611395"/>
            <p:cNvSpPr/>
            <p:nvPr/>
          </p:nvSpPr>
          <p:spPr>
            <a:xfrm>
              <a:off x="2832" y="3438"/>
              <a:ext cx="58" cy="58"/>
            </a:xfrm>
            <a:prstGeom prst="ellipse">
              <a:avLst/>
            </a:prstGeom>
            <a:solidFill>
              <a:srgbClr val="000000"/>
            </a:solidFill>
            <a:ln w="9525">
              <a:noFill/>
            </a:ln>
          </p:spPr>
          <p:txBody>
            <a:bodyPr/>
            <a:lstStyle/>
            <a:p>
              <a:endParaRPr lang="zh-CN" altLang="en-US"/>
            </a:p>
          </p:txBody>
        </p:sp>
        <p:sp>
          <p:nvSpPr>
            <p:cNvPr id="611397" name="矩形 611396"/>
            <p:cNvSpPr/>
            <p:nvPr/>
          </p:nvSpPr>
          <p:spPr>
            <a:xfrm>
              <a:off x="2748" y="3535"/>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1963</a:t>
              </a:r>
            </a:p>
          </p:txBody>
        </p:sp>
      </p:grpSp>
      <p:grpSp>
        <p:nvGrpSpPr>
          <p:cNvPr id="611398" name="组合 611397"/>
          <p:cNvGrpSpPr/>
          <p:nvPr/>
        </p:nvGrpSpPr>
        <p:grpSpPr>
          <a:xfrm>
            <a:off x="3279775" y="4711700"/>
            <a:ext cx="528638" cy="212725"/>
            <a:chOff x="2066" y="2968"/>
            <a:chExt cx="333" cy="134"/>
          </a:xfrm>
        </p:grpSpPr>
        <p:sp>
          <p:nvSpPr>
            <p:cNvPr id="611399" name="椭圆 611398"/>
            <p:cNvSpPr/>
            <p:nvPr/>
          </p:nvSpPr>
          <p:spPr>
            <a:xfrm>
              <a:off x="2341" y="2971"/>
              <a:ext cx="58" cy="58"/>
            </a:xfrm>
            <a:prstGeom prst="ellipse">
              <a:avLst/>
            </a:prstGeom>
            <a:solidFill>
              <a:srgbClr val="000000"/>
            </a:solidFill>
            <a:ln w="9525">
              <a:noFill/>
            </a:ln>
          </p:spPr>
          <p:txBody>
            <a:bodyPr/>
            <a:lstStyle/>
            <a:p>
              <a:endParaRPr lang="zh-CN" altLang="en-US"/>
            </a:p>
          </p:txBody>
        </p:sp>
        <p:sp>
          <p:nvSpPr>
            <p:cNvPr id="611400" name="矩形 611399"/>
            <p:cNvSpPr/>
            <p:nvPr/>
          </p:nvSpPr>
          <p:spPr>
            <a:xfrm>
              <a:off x="2066" y="2968"/>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1967</a:t>
              </a:r>
            </a:p>
          </p:txBody>
        </p:sp>
      </p:grpSp>
      <p:grpSp>
        <p:nvGrpSpPr>
          <p:cNvPr id="611401" name="组合 611400"/>
          <p:cNvGrpSpPr/>
          <p:nvPr/>
        </p:nvGrpSpPr>
        <p:grpSpPr>
          <a:xfrm>
            <a:off x="3589338" y="5192713"/>
            <a:ext cx="522287" cy="238125"/>
            <a:chOff x="2261" y="3271"/>
            <a:chExt cx="329" cy="150"/>
          </a:xfrm>
        </p:grpSpPr>
        <p:sp>
          <p:nvSpPr>
            <p:cNvPr id="611402" name="椭圆 611401"/>
            <p:cNvSpPr/>
            <p:nvPr/>
          </p:nvSpPr>
          <p:spPr>
            <a:xfrm>
              <a:off x="2532" y="3271"/>
              <a:ext cx="58" cy="58"/>
            </a:xfrm>
            <a:prstGeom prst="ellipse">
              <a:avLst/>
            </a:prstGeom>
            <a:solidFill>
              <a:srgbClr val="000000"/>
            </a:solidFill>
            <a:ln w="9525">
              <a:noFill/>
            </a:ln>
          </p:spPr>
          <p:txBody>
            <a:bodyPr/>
            <a:lstStyle/>
            <a:p>
              <a:endParaRPr lang="zh-CN" altLang="en-US"/>
            </a:p>
          </p:txBody>
        </p:sp>
        <p:sp>
          <p:nvSpPr>
            <p:cNvPr id="611403" name="矩形 611402"/>
            <p:cNvSpPr/>
            <p:nvPr/>
          </p:nvSpPr>
          <p:spPr>
            <a:xfrm>
              <a:off x="2261" y="3287"/>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1965</a:t>
              </a:r>
            </a:p>
          </p:txBody>
        </p:sp>
      </p:grpSp>
      <p:grpSp>
        <p:nvGrpSpPr>
          <p:cNvPr id="611404" name="组合 611403"/>
          <p:cNvGrpSpPr/>
          <p:nvPr/>
        </p:nvGrpSpPr>
        <p:grpSpPr>
          <a:xfrm>
            <a:off x="3925888" y="5307013"/>
            <a:ext cx="452437" cy="333375"/>
            <a:chOff x="2473" y="3343"/>
            <a:chExt cx="285" cy="210"/>
          </a:xfrm>
        </p:grpSpPr>
        <p:sp>
          <p:nvSpPr>
            <p:cNvPr id="611405" name="椭圆 611404"/>
            <p:cNvSpPr/>
            <p:nvPr/>
          </p:nvSpPr>
          <p:spPr>
            <a:xfrm>
              <a:off x="2700" y="3343"/>
              <a:ext cx="58" cy="58"/>
            </a:xfrm>
            <a:prstGeom prst="ellipse">
              <a:avLst/>
            </a:prstGeom>
            <a:solidFill>
              <a:srgbClr val="000000"/>
            </a:solidFill>
            <a:ln w="9525">
              <a:noFill/>
            </a:ln>
          </p:spPr>
          <p:txBody>
            <a:bodyPr/>
            <a:lstStyle/>
            <a:p>
              <a:endParaRPr lang="zh-CN" altLang="en-US"/>
            </a:p>
          </p:txBody>
        </p:sp>
        <p:sp>
          <p:nvSpPr>
            <p:cNvPr id="611406" name="矩形 611405"/>
            <p:cNvSpPr/>
            <p:nvPr/>
          </p:nvSpPr>
          <p:spPr>
            <a:xfrm>
              <a:off x="2473" y="3419"/>
              <a:ext cx="248" cy="134"/>
            </a:xfrm>
            <a:prstGeom prst="rect">
              <a:avLst/>
            </a:prstGeom>
            <a:noFill/>
            <a:ln w="9525">
              <a:noFill/>
            </a:ln>
          </p:spPr>
          <p:txBody>
            <a:bodyPr wrap="none" lIns="0" tIns="0" rIns="0" bIns="0">
              <a:spAutoFit/>
            </a:bodyPr>
            <a:lstStyle/>
            <a:p>
              <a:pPr lvl="0" eaLnBrk="0" hangingPunct="0">
                <a:buClr>
                  <a:srgbClr val="000000"/>
                </a:buClr>
              </a:pPr>
              <a:r>
                <a:rPr lang="en-US" altLang="zh-CN" sz="1400">
                  <a:solidFill>
                    <a:srgbClr val="000000"/>
                  </a:solidFill>
                  <a:latin typeface="Arial" panose="020B0604020202020204" pitchFamily="34" charset="0"/>
                  <a:ea typeface="宋体" panose="02010600030101010101" pitchFamily="2" charset="-122"/>
                </a:rPr>
                <a:t>1964</a:t>
              </a:r>
            </a:p>
          </p:txBody>
        </p:sp>
      </p:grpSp>
      <p:sp>
        <p:nvSpPr>
          <p:cNvPr id="2" name="灯片编号占位符 1"/>
          <p:cNvSpPr>
            <a:spLocks noGrp="1"/>
          </p:cNvSpPr>
          <p:nvPr>
            <p:ph type="sldNum" sz="quarter" idx="12"/>
          </p:nvPr>
        </p:nvSpPr>
        <p:spPr/>
        <p:txBody>
          <a:bodyPr/>
          <a:lstStyle/>
          <a:p>
            <a:pPr lvl="0"/>
            <a:fld id="{9A0DB2DC-4C9A-4742-B13C-FB6460FD3503}" type="slidenum">
              <a:rPr lang="en-US" altLang="zh-CN" dirty="0"/>
              <a:t>76</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1389"/>
                                        </p:tgtEl>
                                        <p:attrNameLst>
                                          <p:attrName>style.visibility</p:attrName>
                                        </p:attrNameLst>
                                      </p:cBhvr>
                                      <p:to>
                                        <p:strVal val="visible"/>
                                      </p:to>
                                    </p:set>
                                    <p:animEffect transition="in" filter="dissolve">
                                      <p:cBhvr>
                                        <p:cTn id="7" dur="500"/>
                                        <p:tgtEl>
                                          <p:spTgt spid="61138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1392"/>
                                        </p:tgtEl>
                                        <p:attrNameLst>
                                          <p:attrName>style.visibility</p:attrName>
                                        </p:attrNameLst>
                                      </p:cBhvr>
                                      <p:to>
                                        <p:strVal val="visible"/>
                                      </p:to>
                                    </p:set>
                                    <p:animEffect transition="in" filter="dissolve">
                                      <p:cBhvr>
                                        <p:cTn id="12" dur="500"/>
                                        <p:tgtEl>
                                          <p:spTgt spid="6113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1395"/>
                                        </p:tgtEl>
                                        <p:attrNameLst>
                                          <p:attrName>style.visibility</p:attrName>
                                        </p:attrNameLst>
                                      </p:cBhvr>
                                      <p:to>
                                        <p:strVal val="visible"/>
                                      </p:to>
                                    </p:set>
                                    <p:animEffect transition="in" filter="dissolve">
                                      <p:cBhvr>
                                        <p:cTn id="17" dur="500"/>
                                        <p:tgtEl>
                                          <p:spTgt spid="61139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1404"/>
                                        </p:tgtEl>
                                        <p:attrNameLst>
                                          <p:attrName>style.visibility</p:attrName>
                                        </p:attrNameLst>
                                      </p:cBhvr>
                                      <p:to>
                                        <p:strVal val="visible"/>
                                      </p:to>
                                    </p:set>
                                    <p:animEffect transition="in" filter="dissolve">
                                      <p:cBhvr>
                                        <p:cTn id="22" dur="500"/>
                                        <p:tgtEl>
                                          <p:spTgt spid="61140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11401"/>
                                        </p:tgtEl>
                                        <p:attrNameLst>
                                          <p:attrName>style.visibility</p:attrName>
                                        </p:attrNameLst>
                                      </p:cBhvr>
                                      <p:to>
                                        <p:strVal val="visible"/>
                                      </p:to>
                                    </p:set>
                                    <p:animEffect transition="in" filter="dissolve">
                                      <p:cBhvr>
                                        <p:cTn id="27" dur="500"/>
                                        <p:tgtEl>
                                          <p:spTgt spid="61140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1386"/>
                                        </p:tgtEl>
                                        <p:attrNameLst>
                                          <p:attrName>style.visibility</p:attrName>
                                        </p:attrNameLst>
                                      </p:cBhvr>
                                      <p:to>
                                        <p:strVal val="visible"/>
                                      </p:to>
                                    </p:set>
                                    <p:animEffect transition="in" filter="dissolve">
                                      <p:cBhvr>
                                        <p:cTn id="32" dur="500"/>
                                        <p:tgtEl>
                                          <p:spTgt spid="61138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11398"/>
                                        </p:tgtEl>
                                        <p:attrNameLst>
                                          <p:attrName>style.visibility</p:attrName>
                                        </p:attrNameLst>
                                      </p:cBhvr>
                                      <p:to>
                                        <p:strVal val="visible"/>
                                      </p:to>
                                    </p:set>
                                    <p:animEffect transition="in" filter="dissolve">
                                      <p:cBhvr>
                                        <p:cTn id="37" dur="500"/>
                                        <p:tgtEl>
                                          <p:spTgt spid="6113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11383"/>
                                        </p:tgtEl>
                                        <p:attrNameLst>
                                          <p:attrName>style.visibility</p:attrName>
                                        </p:attrNameLst>
                                      </p:cBhvr>
                                      <p:to>
                                        <p:strVal val="visible"/>
                                      </p:to>
                                    </p:set>
                                    <p:animEffect transition="in" filter="dissolve">
                                      <p:cBhvr>
                                        <p:cTn id="42" dur="500"/>
                                        <p:tgtEl>
                                          <p:spTgt spid="61138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611361"/>
                                        </p:tgtEl>
                                        <p:attrNameLst>
                                          <p:attrName>style.visibility</p:attrName>
                                        </p:attrNameLst>
                                      </p:cBhvr>
                                      <p:to>
                                        <p:strVal val="visible"/>
                                      </p:to>
                                    </p:set>
                                    <p:animEffect transition="in" filter="strips(upLeft)">
                                      <p:cBhvr>
                                        <p:cTn id="47" dur="500"/>
                                        <p:tgtEl>
                                          <p:spTgt spid="611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标题 613377"/>
          <p:cNvSpPr>
            <a:spLocks noGrp="1" noRot="1"/>
          </p:cNvSpPr>
          <p:nvPr>
            <p:ph type="title"/>
          </p:nvPr>
        </p:nvSpPr>
        <p:spPr>
          <a:ln/>
        </p:spPr>
        <p:txBody>
          <a:bodyPr anchor="ctr"/>
          <a:lstStyle/>
          <a:p>
            <a:endParaRPr dirty="0"/>
          </a:p>
        </p:txBody>
      </p:sp>
      <p:sp>
        <p:nvSpPr>
          <p:cNvPr id="613379" name="文本占位符 613378"/>
          <p:cNvSpPr>
            <a:spLocks noGrp="1" noRot="1"/>
          </p:cNvSpPr>
          <p:nvPr>
            <p:ph type="body" idx="1"/>
          </p:nvPr>
        </p:nvSpPr>
        <p:spPr>
          <a:ln/>
        </p:spPr>
        <p:txBody>
          <a:bodyPr/>
          <a:lstStyle/>
          <a:p>
            <a:r>
              <a:rPr lang="en-US" altLang="zh-CN" b="1" dirty="0">
                <a:solidFill>
                  <a:srgbClr val="FF9900"/>
                </a:solidFill>
              </a:rPr>
              <a:t>2</a:t>
            </a:r>
            <a:r>
              <a:rPr lang="zh-CN" altLang="en-US" b="1" dirty="0">
                <a:solidFill>
                  <a:srgbClr val="FF9900"/>
                </a:solidFill>
              </a:rPr>
              <a:t>、菲利普斯曲线的政策含义</a:t>
            </a:r>
          </a:p>
          <a:p>
            <a:r>
              <a:rPr lang="zh-CN" altLang="en-US" sz="2800" b="1" dirty="0">
                <a:solidFill>
                  <a:schemeClr val="tx2"/>
                </a:solidFill>
                <a:ea typeface="楷体" panose="02010609060101010101" pitchFamily="49" charset="-122"/>
              </a:rPr>
              <a:t>政策制定者可以选择不同的失业率和通货膨胀率的组合。</a:t>
            </a:r>
            <a:r>
              <a:rPr lang="zh-CN" altLang="en-US" sz="2800" b="1" dirty="0">
                <a:solidFill>
                  <a:srgbClr val="000000"/>
                </a:solidFill>
                <a:ea typeface="楷体" panose="02010609060101010101" pitchFamily="49" charset="-122"/>
              </a:rPr>
              <a:t>一个经济社会先确定一个社会临界点，由此确定一个失业与通货膨胀的组合区域。如果实际的失业率和通货膨胀率组合在组合区域内，则社会的决策者不用采取调节行动，如在区域之外，则可根据菲利普斯曲线所表示的关系进行调节。</a:t>
            </a:r>
          </a:p>
          <a:p>
            <a:endParaRPr lang="zh-CN" altLang="en-US" sz="2800" b="1" dirty="0">
              <a:solidFill>
                <a:srgbClr val="000000"/>
              </a:solidFill>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77</a:t>
            </a:fld>
            <a:endParaRPr lang="zh-CN" dirty="0"/>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矩形 614402"/>
          <p:cNvSpPr/>
          <p:nvPr/>
        </p:nvSpPr>
        <p:spPr>
          <a:xfrm>
            <a:off x="250825" y="1557338"/>
            <a:ext cx="3527425" cy="4108450"/>
          </a:xfrm>
          <a:prstGeom prst="rect">
            <a:avLst/>
          </a:prstGeom>
          <a:solidFill>
            <a:srgbClr val="FF99CC"/>
          </a:solidFill>
          <a:ln w="12700">
            <a:noFill/>
          </a:ln>
        </p:spPr>
        <p:txBody>
          <a:bodyPr anchor="ctr">
            <a:spAutoFit/>
          </a:bodyPr>
          <a:lstStyle/>
          <a:p>
            <a:pPr lvl="0">
              <a:buClr>
                <a:srgbClr val="000000"/>
              </a:buClr>
            </a:pPr>
            <a:r>
              <a:rPr lang="zh-CN" altLang="en-US" sz="2400" b="1" dirty="0">
                <a:solidFill>
                  <a:srgbClr val="000000"/>
                </a:solidFill>
                <a:latin typeface="Times New Roman" panose="02020603050405020304" pitchFamily="18" charset="0"/>
                <a:ea typeface="宋体" panose="02010600030101010101" pitchFamily="2" charset="-122"/>
              </a:rPr>
              <a:t>在“临界点”上的通胀率与失业率，是社会可以接受的，此时政府不必采取措施对经济调节。如图</a:t>
            </a:r>
            <a:r>
              <a:rPr lang="en-US" altLang="zh-CN" sz="2400" b="1" dirty="0">
                <a:solidFill>
                  <a:srgbClr val="000000"/>
                </a:solidFill>
                <a:latin typeface="Times New Roman" panose="02020603050405020304" pitchFamily="18" charset="0"/>
                <a:ea typeface="宋体" panose="02010600030101010101" pitchFamily="2" charset="-122"/>
              </a:rPr>
              <a:t>5</a:t>
            </a:r>
            <a:r>
              <a:rPr lang="zh-CN" altLang="en-US" sz="2400" b="1" dirty="0">
                <a:solidFill>
                  <a:srgbClr val="000000"/>
                </a:solidFill>
                <a:latin typeface="Times New Roman" panose="02020603050405020304" pitchFamily="18" charset="0"/>
                <a:ea typeface="宋体" panose="02010600030101010101" pitchFamily="2" charset="-122"/>
              </a:rPr>
              <a:t>％的通胀与</a:t>
            </a:r>
            <a:r>
              <a:rPr lang="en-US" altLang="zh-CN" sz="2400" b="1" dirty="0">
                <a:solidFill>
                  <a:srgbClr val="000000"/>
                </a:solidFill>
                <a:latin typeface="Times New Roman" panose="02020603050405020304" pitchFamily="18" charset="0"/>
                <a:ea typeface="宋体" panose="02010600030101010101" pitchFamily="2" charset="-122"/>
              </a:rPr>
              <a:t>5</a:t>
            </a:r>
            <a:r>
              <a:rPr lang="zh-CN" altLang="en-US" sz="2400" b="1" dirty="0">
                <a:solidFill>
                  <a:srgbClr val="000000"/>
                </a:solidFill>
                <a:latin typeface="Times New Roman" panose="02020603050405020304" pitchFamily="18" charset="0"/>
                <a:ea typeface="宋体" panose="02010600030101010101" pitchFamily="2" charset="-122"/>
              </a:rPr>
              <a:t>％的失业率表明社会可以接受的“临界点”，若超过，政府就有必要采取干预措施。</a:t>
            </a:r>
            <a:r>
              <a:rPr lang="zh-CN" altLang="en-US" sz="2400" b="1" dirty="0">
                <a:solidFill>
                  <a:srgbClr val="0000FF"/>
                </a:solidFill>
                <a:latin typeface="Times New Roman" panose="02020603050405020304" pitchFamily="18" charset="0"/>
                <a:ea typeface="宋体" panose="02010600030101010101" pitchFamily="2" charset="-122"/>
              </a:rPr>
              <a:t>如</a:t>
            </a:r>
            <a:r>
              <a:rPr lang="en-US" altLang="zh-CN" sz="2400" b="1" dirty="0">
                <a:solidFill>
                  <a:srgbClr val="0000FF"/>
                </a:solidFill>
                <a:latin typeface="Times New Roman" panose="02020603050405020304" pitchFamily="18" charset="0"/>
                <a:ea typeface="宋体" panose="02010600030101010101" pitchFamily="2" charset="-122"/>
              </a:rPr>
              <a:t>d</a:t>
            </a:r>
            <a:r>
              <a:rPr lang="zh-CN" altLang="en-US" sz="2400" b="1" dirty="0">
                <a:solidFill>
                  <a:srgbClr val="0000FF"/>
                </a:solidFill>
                <a:latin typeface="Times New Roman" panose="02020603050405020304" pitchFamily="18" charset="0"/>
                <a:ea typeface="宋体" panose="02010600030101010101" pitchFamily="2" charset="-122"/>
              </a:rPr>
              <a:t>点，有必要采取紧缩政策，增加失业以降低通胀水平 </a:t>
            </a:r>
          </a:p>
        </p:txBody>
      </p:sp>
      <p:sp>
        <p:nvSpPr>
          <p:cNvPr id="614404" name="矩形 614403"/>
          <p:cNvSpPr/>
          <p:nvPr/>
        </p:nvSpPr>
        <p:spPr>
          <a:xfrm>
            <a:off x="4354513" y="1555750"/>
            <a:ext cx="792162" cy="366713"/>
          </a:xfrm>
          <a:prstGeom prst="rect">
            <a:avLst/>
          </a:prstGeom>
          <a:noFill/>
          <a:ln w="12700">
            <a:noFill/>
          </a:ln>
        </p:spPr>
        <p:txBody>
          <a:bodyPr>
            <a:spAutoFit/>
          </a:bodyPr>
          <a:lstStyle/>
          <a:p>
            <a:pPr lvl="0"/>
            <a:r>
              <a:rPr lang="el-GR" altLang="zh-CN" sz="1800" b="1">
                <a:latin typeface="Arial" panose="020B0604020202020204" pitchFamily="34" charset="0"/>
                <a:ea typeface="宋体" panose="02010600030101010101" pitchFamily="2" charset="-122"/>
              </a:rPr>
              <a:t>π</a:t>
            </a:r>
          </a:p>
        </p:txBody>
      </p:sp>
      <p:sp>
        <p:nvSpPr>
          <p:cNvPr id="614405" name="直接连接符 614404"/>
          <p:cNvSpPr/>
          <p:nvPr/>
        </p:nvSpPr>
        <p:spPr>
          <a:xfrm flipV="1">
            <a:off x="4749800" y="1771650"/>
            <a:ext cx="0" cy="3600450"/>
          </a:xfrm>
          <a:prstGeom prst="line">
            <a:avLst/>
          </a:prstGeom>
          <a:ln w="12700" cap="flat" cmpd="sng">
            <a:solidFill>
              <a:schemeClr val="tx1"/>
            </a:solidFill>
            <a:prstDash val="solid"/>
            <a:miter/>
            <a:headEnd type="none" w="med" len="med"/>
            <a:tailEnd type="triangle" w="med" len="med"/>
          </a:ln>
        </p:spPr>
      </p:sp>
      <p:sp>
        <p:nvSpPr>
          <p:cNvPr id="614406" name="直接连接符 614405"/>
          <p:cNvSpPr/>
          <p:nvPr/>
        </p:nvSpPr>
        <p:spPr>
          <a:xfrm>
            <a:off x="4749800" y="5300663"/>
            <a:ext cx="4105275" cy="0"/>
          </a:xfrm>
          <a:prstGeom prst="line">
            <a:avLst/>
          </a:prstGeom>
          <a:ln w="12700" cap="flat" cmpd="sng">
            <a:solidFill>
              <a:schemeClr val="tx1"/>
            </a:solidFill>
            <a:prstDash val="solid"/>
            <a:miter/>
            <a:headEnd type="none" w="med" len="med"/>
            <a:tailEnd type="triangle" w="med" len="med"/>
          </a:ln>
        </p:spPr>
      </p:sp>
      <p:sp>
        <p:nvSpPr>
          <p:cNvPr id="614407" name="矩形 614406"/>
          <p:cNvSpPr/>
          <p:nvPr/>
        </p:nvSpPr>
        <p:spPr>
          <a:xfrm>
            <a:off x="7235825" y="5013325"/>
            <a:ext cx="649288" cy="366713"/>
          </a:xfrm>
          <a:prstGeom prst="rect">
            <a:avLst/>
          </a:prstGeom>
          <a:noFill/>
          <a:ln w="12700">
            <a:noFill/>
          </a:ln>
        </p:spPr>
        <p:txBody>
          <a:bodyPr>
            <a:spAutoFit/>
          </a:bodyPr>
          <a:lstStyle/>
          <a:p>
            <a:pPr lvl="0"/>
            <a:r>
              <a:rPr lang="en-US" altLang="zh-CN" sz="1800" b="1">
                <a:latin typeface="Arial" panose="020B0604020202020204" pitchFamily="34" charset="0"/>
                <a:ea typeface="宋体" panose="02010600030101010101" pitchFamily="2" charset="-122"/>
              </a:rPr>
              <a:t>PC</a:t>
            </a:r>
          </a:p>
        </p:txBody>
      </p:sp>
      <p:sp>
        <p:nvSpPr>
          <p:cNvPr id="614408" name="矩形 614407"/>
          <p:cNvSpPr/>
          <p:nvPr/>
        </p:nvSpPr>
        <p:spPr>
          <a:xfrm>
            <a:off x="5940425" y="5373688"/>
            <a:ext cx="514350" cy="366712"/>
          </a:xfrm>
          <a:prstGeom prst="rect">
            <a:avLst/>
          </a:prstGeom>
          <a:noFill/>
          <a:ln w="12700">
            <a:noFill/>
          </a:ln>
        </p:spPr>
        <p:txBody>
          <a:bodyPr wrap="none" anchor="t">
            <a:spAutoFit/>
          </a:bodyPr>
          <a:lstStyle/>
          <a:p>
            <a:pPr lvl="0"/>
            <a:r>
              <a:rPr lang="en-US" altLang="zh-CN" sz="1800" b="1">
                <a:latin typeface="Arial" panose="020B0604020202020204" pitchFamily="34" charset="0"/>
                <a:ea typeface="宋体" panose="02010600030101010101" pitchFamily="2" charset="-122"/>
              </a:rPr>
              <a:t>5%</a:t>
            </a:r>
          </a:p>
        </p:txBody>
      </p:sp>
      <p:sp>
        <p:nvSpPr>
          <p:cNvPr id="614409" name="矩形 614408"/>
          <p:cNvSpPr/>
          <p:nvPr/>
        </p:nvSpPr>
        <p:spPr>
          <a:xfrm>
            <a:off x="4284663" y="3573463"/>
            <a:ext cx="539750" cy="366712"/>
          </a:xfrm>
          <a:prstGeom prst="rect">
            <a:avLst/>
          </a:prstGeom>
          <a:noFill/>
          <a:ln w="12700">
            <a:noFill/>
          </a:ln>
        </p:spPr>
        <p:txBody>
          <a:bodyPr>
            <a:spAutoFit/>
          </a:bodyPr>
          <a:lstStyle/>
          <a:p>
            <a:pPr lvl="0"/>
            <a:r>
              <a:rPr lang="en-US" altLang="zh-CN" sz="1800" b="1">
                <a:latin typeface="Arial" panose="020B0604020202020204" pitchFamily="34" charset="0"/>
                <a:ea typeface="宋体" panose="02010600030101010101" pitchFamily="2" charset="-122"/>
              </a:rPr>
              <a:t>5%</a:t>
            </a:r>
          </a:p>
        </p:txBody>
      </p:sp>
      <p:sp>
        <p:nvSpPr>
          <p:cNvPr id="614410" name="矩形 614409"/>
          <p:cNvSpPr/>
          <p:nvPr/>
        </p:nvSpPr>
        <p:spPr>
          <a:xfrm>
            <a:off x="4787900" y="3644900"/>
            <a:ext cx="1584325" cy="1655763"/>
          </a:xfrm>
          <a:prstGeom prst="rect">
            <a:avLst/>
          </a:prstGeom>
          <a:pattFill prst="ltUpDiag">
            <a:fgClr>
              <a:schemeClr val="tx1"/>
            </a:fgClr>
            <a:bgClr>
              <a:schemeClr val="bg1"/>
            </a:bgClr>
          </a:pattFill>
          <a:ln w="12700" cap="flat" cmpd="sng">
            <a:solidFill>
              <a:schemeClr val="tx1"/>
            </a:solidFill>
            <a:prstDash val="solid"/>
            <a:miter/>
            <a:headEnd type="none" w="med" len="med"/>
            <a:tailEnd type="none" w="med" len="med"/>
          </a:ln>
        </p:spPr>
        <p:txBody>
          <a:bodyPr/>
          <a:lstStyle/>
          <a:p>
            <a:endParaRPr lang="zh-CN" altLang="en-US"/>
          </a:p>
        </p:txBody>
      </p:sp>
      <p:sp>
        <p:nvSpPr>
          <p:cNvPr id="614411" name="任意多边形 614410"/>
          <p:cNvSpPr/>
          <p:nvPr/>
        </p:nvSpPr>
        <p:spPr>
          <a:xfrm>
            <a:off x="5003800" y="2636838"/>
            <a:ext cx="2089150" cy="2447925"/>
          </a:xfrm>
          <a:custGeom>
            <a:avLst/>
            <a:gdLst/>
            <a:ahLst/>
            <a:cxnLst/>
            <a:rect l="0" t="0" r="0" b="0"/>
            <a:pathLst>
              <a:path w="1316" h="1542">
                <a:moveTo>
                  <a:pt x="0" y="0"/>
                </a:moveTo>
                <a:cubicBezTo>
                  <a:pt x="49" y="348"/>
                  <a:pt x="99" y="696"/>
                  <a:pt x="318" y="953"/>
                </a:cubicBezTo>
                <a:cubicBezTo>
                  <a:pt x="537" y="1210"/>
                  <a:pt x="1150" y="1444"/>
                  <a:pt x="1316" y="1542"/>
                </a:cubicBezTo>
              </a:path>
            </a:pathLst>
          </a:custGeom>
          <a:noFill/>
          <a:ln w="41275" cap="flat" cmpd="sng">
            <a:solidFill>
              <a:srgbClr val="FF00FF">
                <a:alpha val="100000"/>
              </a:srgbClr>
            </a:solidFill>
            <a:prstDash val="solid"/>
            <a:miter lim="800000"/>
            <a:headEnd type="none" w="med" len="med"/>
            <a:tailEnd type="none" w="med" len="med"/>
          </a:ln>
        </p:spPr>
        <p:txBody>
          <a:bodyPr/>
          <a:lstStyle/>
          <a:p>
            <a:endParaRPr lang="zh-CN" altLang="en-US"/>
          </a:p>
        </p:txBody>
      </p:sp>
      <p:sp>
        <p:nvSpPr>
          <p:cNvPr id="614412" name="矩形 614411"/>
          <p:cNvSpPr/>
          <p:nvPr/>
        </p:nvSpPr>
        <p:spPr>
          <a:xfrm>
            <a:off x="8459788" y="5445125"/>
            <a:ext cx="858837" cy="366713"/>
          </a:xfrm>
          <a:prstGeom prst="rect">
            <a:avLst/>
          </a:prstGeom>
          <a:noFill/>
          <a:ln w="12700">
            <a:noFill/>
          </a:ln>
        </p:spPr>
        <p:txBody>
          <a:bodyPr wrap="none" anchor="t">
            <a:spAutoFit/>
          </a:bodyPr>
          <a:lstStyle/>
          <a:p>
            <a:pPr lvl="0"/>
            <a:r>
              <a:rPr lang="en-US" altLang="zh-CN" sz="1800" b="1">
                <a:latin typeface="Arial" panose="020B0604020202020204" pitchFamily="34" charset="0"/>
                <a:ea typeface="宋体" panose="02010600030101010101" pitchFamily="2" charset="-122"/>
              </a:rPr>
              <a:t>U(%</a:t>
            </a:r>
            <a:r>
              <a:rPr lang="zh-CN" altLang="en-US" sz="1800" b="1">
                <a:latin typeface="Arial" panose="020B0604020202020204" pitchFamily="34" charset="0"/>
                <a:ea typeface="宋体" panose="02010600030101010101" pitchFamily="2" charset="-122"/>
              </a:rPr>
              <a:t>）</a:t>
            </a:r>
          </a:p>
        </p:txBody>
      </p:sp>
      <p:sp>
        <p:nvSpPr>
          <p:cNvPr id="614413" name="矩形 614412"/>
          <p:cNvSpPr/>
          <p:nvPr/>
        </p:nvSpPr>
        <p:spPr>
          <a:xfrm>
            <a:off x="6372225" y="3357563"/>
            <a:ext cx="574675" cy="366712"/>
          </a:xfrm>
          <a:prstGeom prst="rect">
            <a:avLst/>
          </a:prstGeom>
          <a:noFill/>
          <a:ln w="12700">
            <a:noFill/>
          </a:ln>
        </p:spPr>
        <p:txBody>
          <a:bodyPr>
            <a:spAutoFit/>
          </a:bodyPr>
          <a:lstStyle/>
          <a:p>
            <a:pPr lvl="0"/>
            <a:r>
              <a:rPr lang="en-US" altLang="zh-CN" sz="1800" b="1">
                <a:latin typeface="Arial" panose="020B0604020202020204" pitchFamily="34" charset="0"/>
                <a:ea typeface="宋体" panose="02010600030101010101" pitchFamily="2" charset="-122"/>
              </a:rPr>
              <a:t>A</a:t>
            </a:r>
          </a:p>
        </p:txBody>
      </p:sp>
      <p:sp>
        <p:nvSpPr>
          <p:cNvPr id="614414" name="椭圆 614413"/>
          <p:cNvSpPr/>
          <p:nvPr/>
        </p:nvSpPr>
        <p:spPr>
          <a:xfrm>
            <a:off x="5003800" y="3068638"/>
            <a:ext cx="215900" cy="266700"/>
          </a:xfrm>
          <a:prstGeom prst="ellipse">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a:p>
        </p:txBody>
      </p:sp>
      <p:sp>
        <p:nvSpPr>
          <p:cNvPr id="614415" name="矩形 614414"/>
          <p:cNvSpPr/>
          <p:nvPr/>
        </p:nvSpPr>
        <p:spPr>
          <a:xfrm>
            <a:off x="5003800" y="2781300"/>
            <a:ext cx="720725" cy="366713"/>
          </a:xfrm>
          <a:prstGeom prst="rect">
            <a:avLst/>
          </a:prstGeom>
          <a:noFill/>
          <a:ln w="12700">
            <a:noFill/>
          </a:ln>
        </p:spPr>
        <p:txBody>
          <a:bodyPr>
            <a:spAutoFit/>
          </a:bodyPr>
          <a:lstStyle/>
          <a:p>
            <a:pPr lvl="0"/>
            <a:r>
              <a:rPr lang="en-US" altLang="zh-CN" sz="1800" b="1">
                <a:latin typeface="Arial" panose="020B0604020202020204" pitchFamily="34" charset="0"/>
                <a:ea typeface="宋体" panose="02010600030101010101" pitchFamily="2" charset="-122"/>
              </a:rPr>
              <a:t>d</a:t>
            </a:r>
          </a:p>
        </p:txBody>
      </p:sp>
      <p:sp>
        <p:nvSpPr>
          <p:cNvPr id="614416" name="椭圆 614415"/>
          <p:cNvSpPr/>
          <p:nvPr/>
        </p:nvSpPr>
        <p:spPr>
          <a:xfrm>
            <a:off x="6227763" y="3500438"/>
            <a:ext cx="215900" cy="266700"/>
          </a:xfrm>
          <a:prstGeom prst="ellipse">
            <a:avLst/>
          </a:prstGeom>
          <a:solidFill>
            <a:schemeClr val="accent1"/>
          </a:solidFill>
          <a:ln w="12700" cap="flat" cmpd="sng">
            <a:solidFill>
              <a:schemeClr val="tx1"/>
            </a:solidFill>
            <a:prstDash val="solid"/>
            <a:miter/>
            <a:headEnd type="none" w="med" len="med"/>
            <a:tailEnd type="none" w="med" len="med"/>
          </a:ln>
        </p:spPr>
        <p:txBody>
          <a:bodyPr/>
          <a:lstStyle/>
          <a:p>
            <a:endParaRPr lang="zh-CN" altLang="en-US"/>
          </a:p>
        </p:txBody>
      </p:sp>
      <p:sp>
        <p:nvSpPr>
          <p:cNvPr id="614417" name="矩形 614416"/>
          <p:cNvSpPr/>
          <p:nvPr/>
        </p:nvSpPr>
        <p:spPr>
          <a:xfrm>
            <a:off x="5940425" y="981075"/>
            <a:ext cx="2951163" cy="1800225"/>
          </a:xfrm>
          <a:prstGeom prst="rect">
            <a:avLst/>
          </a:prstGeom>
          <a:solidFill>
            <a:srgbClr val="CC99FF"/>
          </a:solidFill>
          <a:ln w="12700">
            <a:noFill/>
          </a:ln>
        </p:spPr>
        <p:txBody>
          <a:bodyPr>
            <a:spAutoFit/>
          </a:bodyPr>
          <a:lstStyle/>
          <a:p>
            <a:pPr lvl="0"/>
            <a:r>
              <a:rPr lang="zh-CN" altLang="en-US" sz="2800" b="1" dirty="0">
                <a:solidFill>
                  <a:srgbClr val="000000"/>
                </a:solidFill>
                <a:latin typeface="Arial" panose="020B0604020202020204" pitchFamily="34" charset="0"/>
                <a:ea typeface="宋体" panose="02010600030101010101" pitchFamily="2" charset="-122"/>
              </a:rPr>
              <a:t>临界点是指政府对于失业率或通胀率的“社会可接受程度的理解”。</a:t>
            </a:r>
          </a:p>
        </p:txBody>
      </p:sp>
      <p:sp>
        <p:nvSpPr>
          <p:cNvPr id="614418" name="文本框 614417"/>
          <p:cNvSpPr txBox="1"/>
          <p:nvPr/>
        </p:nvSpPr>
        <p:spPr>
          <a:xfrm>
            <a:off x="684213" y="549275"/>
            <a:ext cx="4895850" cy="579438"/>
          </a:xfrm>
          <a:prstGeom prst="rect">
            <a:avLst/>
          </a:prstGeom>
          <a:noFill/>
          <a:ln w="28575">
            <a:noFill/>
          </a:ln>
        </p:spPr>
        <p:txBody>
          <a:bodyPr>
            <a:spAutoFit/>
          </a:bodyPr>
          <a:lstStyle/>
          <a:p>
            <a:pPr lvl="0">
              <a:spcBef>
                <a:spcPct val="50000"/>
              </a:spcBef>
            </a:pPr>
            <a:r>
              <a:rPr lang="zh-CN" altLang="en-US" sz="3200" b="1" dirty="0">
                <a:solidFill>
                  <a:srgbClr val="FF3300"/>
                </a:solidFill>
                <a:effectLst>
                  <a:outerShdw blurRad="38100" dist="38100" dir="2700000">
                    <a:srgbClr val="000000"/>
                  </a:outerShdw>
                </a:effectLst>
                <a:latin typeface="楷体_GB2312" pitchFamily="49" charset="-122"/>
                <a:ea typeface="楷体_GB2312" pitchFamily="49" charset="-122"/>
              </a:rPr>
              <a:t>菲利普斯曲线的政策含义</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78</a:t>
            </a:fld>
            <a:endParaRPr 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14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childTnLst>
                                    <p:set>
                                      <p:cBhvr>
                                        <p:cTn id="10" dur="1" fill="hold">
                                          <p:stCondLst>
                                            <p:cond delay="0"/>
                                          </p:stCondLst>
                                        </p:cTn>
                                        <p:tgtEl>
                                          <p:spTgt spid="614403"/>
                                        </p:tgtEl>
                                        <p:attrNameLst>
                                          <p:attrName>style.visibility</p:attrName>
                                        </p:attrNameLst>
                                      </p:cBhvr>
                                      <p:to>
                                        <p:strVal val="visible"/>
                                      </p:to>
                                    </p:set>
                                    <p:anim calcmode="lin" valueType="num">
                                      <p:cBhvr>
                                        <p:cTn id="11" dur="500" decel="50000" fill="hold">
                                          <p:stCondLst>
                                            <p:cond delay="0"/>
                                          </p:stCondLst>
                                        </p:cTn>
                                        <p:tgtEl>
                                          <p:spTgt spid="614403"/>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614403"/>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614403"/>
                                        </p:tgtEl>
                                        <p:attrNameLst>
                                          <p:attrName>ppt_w</p:attrName>
                                        </p:attrNameLst>
                                      </p:cBhvr>
                                      <p:tavLst>
                                        <p:tav tm="0">
                                          <p:val>
                                            <p:strVal val="#ppt_w*.05"/>
                                          </p:val>
                                        </p:tav>
                                        <p:tav tm="100000">
                                          <p:val>
                                            <p:strVal val="#ppt_w"/>
                                          </p:val>
                                        </p:tav>
                                      </p:tavLst>
                                    </p:anim>
                                    <p:anim calcmode="lin" valueType="num">
                                      <p:cBhvr>
                                        <p:cTn id="14" dur="1000" fill="hold"/>
                                        <p:tgtEl>
                                          <p:spTgt spid="614403"/>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614403"/>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614403"/>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614403"/>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61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animBg="1"/>
      <p:bldP spid="6144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标题 657409"/>
          <p:cNvSpPr>
            <a:spLocks noGrp="1" noRot="1"/>
          </p:cNvSpPr>
          <p:nvPr>
            <p:ph type="title"/>
          </p:nvPr>
        </p:nvSpPr>
        <p:spPr>
          <a:xfrm>
            <a:off x="301625" y="609600"/>
            <a:ext cx="1966913" cy="1143000"/>
          </a:xfrm>
          <a:ln/>
        </p:spPr>
        <p:txBody>
          <a:bodyPr anchor="ctr"/>
          <a:lstStyle/>
          <a:p>
            <a:r>
              <a:rPr lang="zh-CN" altLang="en-US" sz="2800" b="1" dirty="0">
                <a:solidFill>
                  <a:srgbClr val="FF0000"/>
                </a:solidFill>
                <a:latin typeface="宋体" panose="02010600030101010101" pitchFamily="2" charset="-122"/>
              </a:rPr>
              <a:t>本篇小结</a:t>
            </a:r>
            <a:r>
              <a:rPr lang="en-US" altLang="zh-CN" sz="2800" b="1" dirty="0">
                <a:solidFill>
                  <a:srgbClr val="FF0000"/>
                </a:solidFill>
                <a:latin typeface="宋体" panose="02010600030101010101" pitchFamily="2" charset="-122"/>
              </a:rPr>
              <a:t>:</a:t>
            </a:r>
          </a:p>
        </p:txBody>
      </p:sp>
      <p:sp>
        <p:nvSpPr>
          <p:cNvPr id="657411" name="文本占位符 657410"/>
          <p:cNvSpPr>
            <a:spLocks noGrp="1" noRot="1"/>
          </p:cNvSpPr>
          <p:nvPr>
            <p:ph type="body" idx="1"/>
          </p:nvPr>
        </p:nvSpPr>
        <p:spPr>
          <a:xfrm>
            <a:off x="301625" y="1557338"/>
            <a:ext cx="8540750" cy="5040312"/>
          </a:xfrm>
          <a:ln/>
        </p:spPr>
        <p:txBody>
          <a:bodyPr/>
          <a:lstStyle/>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1</a:t>
            </a:r>
            <a:r>
              <a:rPr lang="zh-CN" altLang="en-US" sz="2000" b="1" dirty="0">
                <a:solidFill>
                  <a:srgbClr val="000000"/>
                </a:solidFill>
                <a:latin typeface="楷体" panose="02010609060101010101" pitchFamily="49" charset="-122"/>
                <a:ea typeface="楷体" panose="02010609060101010101" pitchFamily="49" charset="-122"/>
              </a:rPr>
              <a:t>、经济波动的基本特征</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2</a:t>
            </a:r>
            <a:r>
              <a:rPr lang="zh-CN" altLang="en-US" sz="2000" b="1" dirty="0">
                <a:solidFill>
                  <a:srgbClr val="000000"/>
                </a:solidFill>
                <a:latin typeface="楷体" panose="02010609060101010101" pitchFamily="49" charset="-122"/>
                <a:ea typeface="楷体" panose="02010609060101010101" pitchFamily="49" charset="-122"/>
              </a:rPr>
              <a:t>、总需求和总供给曲线的基本特征</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3</a:t>
            </a:r>
            <a:r>
              <a:rPr lang="zh-CN" altLang="en-US" sz="2000" b="1" dirty="0">
                <a:solidFill>
                  <a:srgbClr val="000000"/>
                </a:solidFill>
                <a:latin typeface="楷体" panose="02010609060101010101" pitchFamily="49" charset="-122"/>
                <a:ea typeface="楷体" panose="02010609060101010101" pitchFamily="49" charset="-122"/>
              </a:rPr>
              <a:t>、影响总需求和总供给曲线移动的因素</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4</a:t>
            </a:r>
            <a:r>
              <a:rPr lang="zh-CN" altLang="en-US" sz="2000" b="1" dirty="0">
                <a:solidFill>
                  <a:srgbClr val="000000"/>
                </a:solidFill>
                <a:latin typeface="楷体" panose="02010609060101010101" pitchFamily="49" charset="-122"/>
                <a:ea typeface="楷体" panose="02010609060101010101" pitchFamily="49" charset="-122"/>
              </a:rPr>
              <a:t>、长期和短期供给曲线的区别</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5</a:t>
            </a:r>
            <a:r>
              <a:rPr lang="zh-CN" altLang="en-US" sz="2000" b="1" dirty="0">
                <a:solidFill>
                  <a:srgbClr val="000000"/>
                </a:solidFill>
                <a:latin typeface="楷体" panose="02010609060101010101" pitchFamily="49" charset="-122"/>
                <a:ea typeface="楷体" panose="02010609060101010101" pitchFamily="49" charset="-122"/>
              </a:rPr>
              <a:t>、经济波动的两个原因（总需求和总供给的变动）</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6</a:t>
            </a:r>
            <a:r>
              <a:rPr lang="zh-CN" altLang="en-US" sz="2000" b="1" dirty="0">
                <a:solidFill>
                  <a:srgbClr val="000000"/>
                </a:solidFill>
                <a:latin typeface="楷体" panose="02010609060101010101" pitchFamily="49" charset="-122"/>
                <a:ea typeface="楷体" panose="02010609060101010101" pitchFamily="49" charset="-122"/>
              </a:rPr>
              <a:t>、货币政策如何影响总需求</a:t>
            </a:r>
          </a:p>
          <a:p>
            <a:pPr>
              <a:lnSpc>
                <a:spcPct val="80000"/>
              </a:lnSpc>
            </a:pPr>
            <a:r>
              <a:rPr lang="zh-CN" altLang="en-US" sz="2000" b="1" dirty="0">
                <a:solidFill>
                  <a:srgbClr val="000000"/>
                </a:solidFill>
                <a:latin typeface="楷体" panose="02010609060101010101" pitchFamily="49" charset="-122"/>
                <a:ea typeface="楷体" panose="02010609060101010101" pitchFamily="49" charset="-122"/>
              </a:rPr>
              <a:t>（</a:t>
            </a:r>
            <a:r>
              <a:rPr lang="en-US" altLang="zh-CN" sz="2000" b="1" dirty="0">
                <a:solidFill>
                  <a:srgbClr val="000000"/>
                </a:solidFill>
                <a:latin typeface="楷体" panose="02010609060101010101" pitchFamily="49" charset="-122"/>
                <a:ea typeface="楷体" panose="02010609060101010101" pitchFamily="49" charset="-122"/>
              </a:rPr>
              <a:t>1</a:t>
            </a:r>
            <a:r>
              <a:rPr lang="zh-CN" altLang="en-US" sz="2000" b="1" dirty="0">
                <a:solidFill>
                  <a:srgbClr val="000000"/>
                </a:solidFill>
                <a:latin typeface="楷体" panose="02010609060101010101" pitchFamily="49" charset="-122"/>
                <a:ea typeface="楷体" panose="02010609060101010101" pitchFamily="49" charset="-122"/>
              </a:rPr>
              <a:t>）流动性偏好理论</a:t>
            </a:r>
          </a:p>
          <a:p>
            <a:pPr>
              <a:lnSpc>
                <a:spcPct val="80000"/>
              </a:lnSpc>
            </a:pPr>
            <a:r>
              <a:rPr lang="zh-CN" altLang="en-US" sz="2000" b="1" dirty="0">
                <a:solidFill>
                  <a:srgbClr val="000000"/>
                </a:solidFill>
                <a:latin typeface="楷体" panose="02010609060101010101" pitchFamily="49" charset="-122"/>
                <a:ea typeface="楷体" panose="02010609060101010101" pitchFamily="49" charset="-122"/>
              </a:rPr>
              <a:t>（</a:t>
            </a:r>
            <a:r>
              <a:rPr lang="en-US" altLang="zh-CN" sz="2000" b="1" dirty="0">
                <a:solidFill>
                  <a:srgbClr val="000000"/>
                </a:solidFill>
                <a:latin typeface="楷体" panose="02010609060101010101" pitchFamily="49" charset="-122"/>
                <a:ea typeface="楷体" panose="02010609060101010101" pitchFamily="49" charset="-122"/>
              </a:rPr>
              <a:t>2</a:t>
            </a:r>
            <a:r>
              <a:rPr lang="zh-CN" altLang="en-US" sz="2000" b="1" dirty="0">
                <a:solidFill>
                  <a:srgbClr val="000000"/>
                </a:solidFill>
                <a:latin typeface="楷体" panose="02010609060101010101" pitchFamily="49" charset="-122"/>
                <a:ea typeface="楷体" panose="02010609060101010101" pitchFamily="49" charset="-122"/>
              </a:rPr>
              <a:t>）货币供给的变动</a:t>
            </a:r>
          </a:p>
          <a:p>
            <a:pPr>
              <a:lnSpc>
                <a:spcPct val="80000"/>
              </a:lnSpc>
            </a:pPr>
            <a:r>
              <a:rPr lang="zh-CN" altLang="en-US" sz="2000" b="1" dirty="0">
                <a:solidFill>
                  <a:srgbClr val="000000"/>
                </a:solidFill>
                <a:latin typeface="楷体" panose="02010609060101010101" pitchFamily="49" charset="-122"/>
                <a:ea typeface="楷体" panose="02010609060101010101" pitchFamily="49" charset="-122"/>
              </a:rPr>
              <a:t>（</a:t>
            </a:r>
            <a:r>
              <a:rPr lang="en-US" altLang="zh-CN" sz="2000" b="1" dirty="0">
                <a:solidFill>
                  <a:srgbClr val="000000"/>
                </a:solidFill>
                <a:latin typeface="楷体" panose="02010609060101010101" pitchFamily="49" charset="-122"/>
                <a:ea typeface="楷体" panose="02010609060101010101" pitchFamily="49" charset="-122"/>
              </a:rPr>
              <a:t>3</a:t>
            </a:r>
            <a:r>
              <a:rPr lang="zh-CN" altLang="en-US" sz="2000" b="1" dirty="0">
                <a:solidFill>
                  <a:srgbClr val="000000"/>
                </a:solidFill>
                <a:latin typeface="楷体" panose="02010609060101010101" pitchFamily="49" charset="-122"/>
                <a:ea typeface="楷体" panose="02010609060101010101" pitchFamily="49" charset="-122"/>
              </a:rPr>
              <a:t>）利率目标的作用</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7</a:t>
            </a:r>
            <a:r>
              <a:rPr lang="zh-CN" altLang="en-US" sz="2000" b="1" dirty="0">
                <a:solidFill>
                  <a:srgbClr val="000000"/>
                </a:solidFill>
                <a:latin typeface="楷体" panose="02010609060101010101" pitchFamily="49" charset="-122"/>
                <a:ea typeface="楷体" panose="02010609060101010101" pitchFamily="49" charset="-122"/>
              </a:rPr>
              <a:t>、财政政策如何影响总需求</a:t>
            </a:r>
          </a:p>
          <a:p>
            <a:pPr>
              <a:lnSpc>
                <a:spcPct val="80000"/>
              </a:lnSpc>
            </a:pPr>
            <a:r>
              <a:rPr lang="zh-CN" altLang="en-US" sz="2000" b="1" dirty="0">
                <a:solidFill>
                  <a:srgbClr val="000000"/>
                </a:solidFill>
                <a:latin typeface="楷体" panose="02010609060101010101" pitchFamily="49" charset="-122"/>
                <a:ea typeface="楷体" panose="02010609060101010101" pitchFamily="49" charset="-122"/>
              </a:rPr>
              <a:t>（</a:t>
            </a:r>
            <a:r>
              <a:rPr lang="en-US" altLang="zh-CN" sz="2000" b="1" dirty="0">
                <a:solidFill>
                  <a:srgbClr val="000000"/>
                </a:solidFill>
                <a:latin typeface="楷体" panose="02010609060101010101" pitchFamily="49" charset="-122"/>
                <a:ea typeface="楷体" panose="02010609060101010101" pitchFamily="49" charset="-122"/>
              </a:rPr>
              <a:t>1</a:t>
            </a:r>
            <a:r>
              <a:rPr lang="zh-CN" altLang="en-US" sz="2000" b="1" dirty="0">
                <a:solidFill>
                  <a:srgbClr val="000000"/>
                </a:solidFill>
                <a:latin typeface="楷体" panose="02010609060101010101" pitchFamily="49" charset="-122"/>
                <a:ea typeface="楷体" panose="02010609060101010101" pitchFamily="49" charset="-122"/>
              </a:rPr>
              <a:t>）政府购买的变动</a:t>
            </a:r>
          </a:p>
          <a:p>
            <a:pPr>
              <a:lnSpc>
                <a:spcPct val="80000"/>
              </a:lnSpc>
            </a:pPr>
            <a:r>
              <a:rPr lang="zh-CN" altLang="en-US" sz="2000" b="1" dirty="0">
                <a:solidFill>
                  <a:srgbClr val="000000"/>
                </a:solidFill>
                <a:latin typeface="楷体" panose="02010609060101010101" pitchFamily="49" charset="-122"/>
                <a:ea typeface="楷体" panose="02010609060101010101" pitchFamily="49" charset="-122"/>
              </a:rPr>
              <a:t>（</a:t>
            </a:r>
            <a:r>
              <a:rPr lang="en-US" altLang="zh-CN" sz="2000" b="1" dirty="0">
                <a:solidFill>
                  <a:srgbClr val="000000"/>
                </a:solidFill>
                <a:latin typeface="楷体" panose="02010609060101010101" pitchFamily="49" charset="-122"/>
                <a:ea typeface="楷体" panose="02010609060101010101" pitchFamily="49" charset="-122"/>
              </a:rPr>
              <a:t>2</a:t>
            </a:r>
            <a:r>
              <a:rPr lang="zh-CN" altLang="en-US" sz="2000" b="1" dirty="0">
                <a:solidFill>
                  <a:srgbClr val="000000"/>
                </a:solidFill>
                <a:latin typeface="楷体" panose="02010609060101010101" pitchFamily="49" charset="-122"/>
                <a:ea typeface="楷体" panose="02010609060101010101" pitchFamily="49" charset="-122"/>
              </a:rPr>
              <a:t>）乘数效应和挤出效应</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8</a:t>
            </a:r>
            <a:r>
              <a:rPr lang="zh-CN" altLang="en-US" sz="2000" b="1" dirty="0">
                <a:solidFill>
                  <a:srgbClr val="000000"/>
                </a:solidFill>
                <a:latin typeface="楷体" panose="02010609060101010101" pitchFamily="49" charset="-122"/>
                <a:ea typeface="楷体" panose="02010609060101010101" pitchFamily="49" charset="-122"/>
              </a:rPr>
              <a:t>、失业的种类及失业率的计算</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9</a:t>
            </a:r>
            <a:r>
              <a:rPr lang="zh-CN" altLang="en-US" sz="2000" b="1" dirty="0">
                <a:solidFill>
                  <a:srgbClr val="000000"/>
                </a:solidFill>
                <a:latin typeface="楷体" panose="02010609060101010101" pitchFamily="49" charset="-122"/>
                <a:ea typeface="楷体" panose="02010609060101010101" pitchFamily="49" charset="-122"/>
              </a:rPr>
              <a:t>、通货膨胀的概念、分类及原因</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10</a:t>
            </a:r>
            <a:r>
              <a:rPr lang="zh-CN" altLang="en-US" sz="2000" b="1" dirty="0">
                <a:solidFill>
                  <a:srgbClr val="000000"/>
                </a:solidFill>
                <a:latin typeface="楷体" panose="02010609060101010101" pitchFamily="49" charset="-122"/>
                <a:ea typeface="楷体" panose="02010609060101010101" pitchFamily="49" charset="-122"/>
              </a:rPr>
              <a:t>、菲利普斯曲线的由来</a:t>
            </a:r>
          </a:p>
          <a:p>
            <a:pPr>
              <a:lnSpc>
                <a:spcPct val="80000"/>
              </a:lnSpc>
            </a:pPr>
            <a:r>
              <a:rPr lang="en-US" altLang="zh-CN" sz="2000" b="1" dirty="0">
                <a:solidFill>
                  <a:srgbClr val="000000"/>
                </a:solidFill>
                <a:latin typeface="楷体" panose="02010609060101010101" pitchFamily="49" charset="-122"/>
                <a:ea typeface="楷体" panose="02010609060101010101" pitchFamily="49" charset="-122"/>
              </a:rPr>
              <a:t>11</a:t>
            </a:r>
            <a:r>
              <a:rPr lang="zh-CN" altLang="en-US" sz="2000" b="1" dirty="0">
                <a:solidFill>
                  <a:srgbClr val="000000"/>
                </a:solidFill>
                <a:latin typeface="楷体" panose="02010609060101010101" pitchFamily="49" charset="-122"/>
                <a:ea typeface="楷体" panose="02010609060101010101" pitchFamily="49" charset="-122"/>
              </a:rPr>
              <a:t>、菲利普斯曲线的政策含义</a:t>
            </a:r>
          </a:p>
          <a:p>
            <a:pPr>
              <a:lnSpc>
                <a:spcPct val="80000"/>
              </a:lnSpc>
            </a:pPr>
            <a:endParaRPr lang="zh-CN" altLang="en-US" sz="2000" dirty="0">
              <a:solidFill>
                <a:srgbClr val="000000"/>
              </a:solidFill>
            </a:endParaRP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79</a:t>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6338" name="文本占位符 526337"/>
          <p:cNvPicPr>
            <a:picLocks noGrp="1" noRot="1" noChangeAspect="1"/>
          </p:cNvPicPr>
          <p:nvPr>
            <p:ph type="body" idx="1"/>
          </p:nvPr>
        </p:nvPicPr>
        <p:blipFill>
          <a:blip r:embed="rId3"/>
          <a:stretch>
            <a:fillRect/>
          </a:stretch>
        </p:blipFill>
        <p:spPr>
          <a:xfrm>
            <a:off x="323850" y="620713"/>
            <a:ext cx="8351838" cy="5573712"/>
          </a:xfrm>
          <a:ln/>
        </p:spPr>
      </p:pic>
      <p:sp>
        <p:nvSpPr>
          <p:cNvPr id="2" name="灯片编号占位符 1"/>
          <p:cNvSpPr>
            <a:spLocks noGrp="1"/>
          </p:cNvSpPr>
          <p:nvPr>
            <p:ph type="sldNum" sz="quarter" idx="12"/>
          </p:nvPr>
        </p:nvSpPr>
        <p:spPr/>
        <p:txBody>
          <a:bodyPr/>
          <a:lstStyle/>
          <a:p>
            <a:pPr lvl="0"/>
            <a:fld id="{9A0DB2DC-4C9A-4742-B13C-FB6460FD3503}" type="slidenum">
              <a:rPr lang="en-US" altLang="zh-CN" dirty="0"/>
              <a:t>8</a:t>
            </a:fld>
            <a:endParaRPr lang="zh-CN" dirty="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386" name="图片 528385" descr="narrow aqua button bckgrd"/>
          <p:cNvPicPr>
            <a:picLocks noChangeAspect="1"/>
          </p:cNvPicPr>
          <p:nvPr/>
        </p:nvPicPr>
        <p:blipFill>
          <a:blip r:embed="rId3"/>
          <a:srcRect r="1688"/>
          <a:stretch>
            <a:fillRect/>
          </a:stretch>
        </p:blipFill>
        <p:spPr>
          <a:xfrm>
            <a:off x="-228600" y="0"/>
            <a:ext cx="9144000" cy="6858000"/>
          </a:xfrm>
          <a:prstGeom prst="rect">
            <a:avLst/>
          </a:prstGeom>
          <a:noFill/>
          <a:ln w="9525">
            <a:noFill/>
          </a:ln>
        </p:spPr>
      </p:pic>
      <p:sp>
        <p:nvSpPr>
          <p:cNvPr id="528387" name="标题 528386"/>
          <p:cNvSpPr>
            <a:spLocks noGrp="1" noRot="1"/>
          </p:cNvSpPr>
          <p:nvPr>
            <p:ph type="title"/>
          </p:nvPr>
        </p:nvSpPr>
        <p:spPr>
          <a:xfrm>
            <a:off x="-228600" y="50800"/>
            <a:ext cx="9372600" cy="685800"/>
          </a:xfrm>
          <a:ln/>
        </p:spPr>
        <p:txBody>
          <a:bodyPr vert="horz" anchor="ctr"/>
          <a:lstStyle/>
          <a:p>
            <a:pPr>
              <a:lnSpc>
                <a:spcPct val="80000"/>
              </a:lnSpc>
            </a:pPr>
            <a:r>
              <a:rPr lang="zh-CN" altLang="en-US" sz="3600" b="1" dirty="0">
                <a:solidFill>
                  <a:srgbClr val="FFFF00"/>
                </a:solidFill>
              </a:rPr>
              <a:t>关于经济波动的三个关键事实</a:t>
            </a:r>
            <a:endParaRPr lang="zh-CN" altLang="en-US" sz="3600" b="1">
              <a:solidFill>
                <a:srgbClr val="FFFF00"/>
              </a:solidFill>
            </a:endParaRPr>
          </a:p>
        </p:txBody>
      </p:sp>
      <p:sp>
        <p:nvSpPr>
          <p:cNvPr id="528388" name="矩形 528387"/>
          <p:cNvSpPr/>
          <p:nvPr/>
        </p:nvSpPr>
        <p:spPr>
          <a:xfrm>
            <a:off x="2120900" y="2035175"/>
            <a:ext cx="5942013" cy="3903663"/>
          </a:xfrm>
          <a:prstGeom prst="rect">
            <a:avLst/>
          </a:prstGeom>
          <a:solidFill>
            <a:srgbClr val="F3F6F9"/>
          </a:solidFill>
          <a:ln w="196850" cap="flat" cmpd="sng">
            <a:solidFill>
              <a:srgbClr val="F3F6F9"/>
            </a:solidFill>
            <a:prstDash val="solid"/>
            <a:miter/>
            <a:headEnd type="none" w="med" len="med"/>
            <a:tailEnd type="none" w="med" len="med"/>
          </a:ln>
        </p:spPr>
        <p:txBody>
          <a:bodyPr/>
          <a:lstStyle/>
          <a:p>
            <a:endParaRPr lang="zh-CN" altLang="en-US"/>
          </a:p>
        </p:txBody>
      </p:sp>
      <p:sp>
        <p:nvSpPr>
          <p:cNvPr id="528389" name="矩形 528388"/>
          <p:cNvSpPr/>
          <p:nvPr/>
        </p:nvSpPr>
        <p:spPr>
          <a:xfrm>
            <a:off x="2120900" y="2035175"/>
            <a:ext cx="5942013" cy="3903663"/>
          </a:xfrm>
          <a:prstGeom prst="rect">
            <a:avLst/>
          </a:prstGeom>
          <a:solidFill>
            <a:srgbClr val="F2F4F8"/>
          </a:solidFill>
          <a:ln w="179388" cap="flat" cmpd="sng">
            <a:solidFill>
              <a:srgbClr val="F2F4F8"/>
            </a:solidFill>
            <a:prstDash val="solid"/>
            <a:miter/>
            <a:headEnd type="none" w="med" len="med"/>
            <a:tailEnd type="none" w="med" len="med"/>
          </a:ln>
        </p:spPr>
        <p:txBody>
          <a:bodyPr/>
          <a:lstStyle/>
          <a:p>
            <a:endParaRPr lang="zh-CN" altLang="en-US"/>
          </a:p>
        </p:txBody>
      </p:sp>
      <p:sp>
        <p:nvSpPr>
          <p:cNvPr id="528390" name="矩形 528389"/>
          <p:cNvSpPr/>
          <p:nvPr/>
        </p:nvSpPr>
        <p:spPr>
          <a:xfrm>
            <a:off x="2120900" y="2035175"/>
            <a:ext cx="5942013" cy="3903663"/>
          </a:xfrm>
          <a:prstGeom prst="rect">
            <a:avLst/>
          </a:prstGeom>
          <a:solidFill>
            <a:srgbClr val="F1F4F7"/>
          </a:solidFill>
          <a:ln w="160338" cap="flat" cmpd="sng">
            <a:solidFill>
              <a:srgbClr val="F1F4F7"/>
            </a:solidFill>
            <a:prstDash val="solid"/>
            <a:miter/>
            <a:headEnd type="none" w="med" len="med"/>
            <a:tailEnd type="none" w="med" len="med"/>
          </a:ln>
        </p:spPr>
        <p:txBody>
          <a:bodyPr/>
          <a:lstStyle/>
          <a:p>
            <a:endParaRPr lang="zh-CN" altLang="en-US"/>
          </a:p>
        </p:txBody>
      </p:sp>
      <p:sp>
        <p:nvSpPr>
          <p:cNvPr id="528391" name="矩形 528390"/>
          <p:cNvSpPr/>
          <p:nvPr/>
        </p:nvSpPr>
        <p:spPr>
          <a:xfrm>
            <a:off x="2120900" y="2035175"/>
            <a:ext cx="5942013" cy="3903663"/>
          </a:xfrm>
          <a:prstGeom prst="rect">
            <a:avLst/>
          </a:prstGeom>
          <a:solidFill>
            <a:srgbClr val="F0F2F5"/>
          </a:solidFill>
          <a:ln w="142875" cap="flat" cmpd="sng">
            <a:solidFill>
              <a:srgbClr val="F0F2F5"/>
            </a:solidFill>
            <a:prstDash val="solid"/>
            <a:miter/>
            <a:headEnd type="none" w="med" len="med"/>
            <a:tailEnd type="none" w="med" len="med"/>
          </a:ln>
        </p:spPr>
        <p:txBody>
          <a:bodyPr/>
          <a:lstStyle/>
          <a:p>
            <a:endParaRPr lang="zh-CN" altLang="en-US"/>
          </a:p>
        </p:txBody>
      </p:sp>
      <p:sp>
        <p:nvSpPr>
          <p:cNvPr id="528392" name="矩形 528391"/>
          <p:cNvSpPr/>
          <p:nvPr/>
        </p:nvSpPr>
        <p:spPr>
          <a:xfrm>
            <a:off x="2120900" y="2035175"/>
            <a:ext cx="5942013" cy="3903663"/>
          </a:xfrm>
          <a:prstGeom prst="rect">
            <a:avLst/>
          </a:prstGeom>
          <a:solidFill>
            <a:srgbClr val="EEF1F4"/>
          </a:solidFill>
          <a:ln w="125413" cap="flat" cmpd="sng">
            <a:solidFill>
              <a:srgbClr val="EEF1F4"/>
            </a:solidFill>
            <a:prstDash val="solid"/>
            <a:miter/>
            <a:headEnd type="none" w="med" len="med"/>
            <a:tailEnd type="none" w="med" len="med"/>
          </a:ln>
        </p:spPr>
        <p:txBody>
          <a:bodyPr/>
          <a:lstStyle/>
          <a:p>
            <a:endParaRPr lang="zh-CN" altLang="en-US"/>
          </a:p>
        </p:txBody>
      </p:sp>
      <p:sp>
        <p:nvSpPr>
          <p:cNvPr id="528393" name="矩形 528392"/>
          <p:cNvSpPr/>
          <p:nvPr/>
        </p:nvSpPr>
        <p:spPr>
          <a:xfrm>
            <a:off x="2120900" y="2035175"/>
            <a:ext cx="5942013" cy="3903663"/>
          </a:xfrm>
          <a:prstGeom prst="rect">
            <a:avLst/>
          </a:prstGeom>
          <a:solidFill>
            <a:srgbClr val="EDEFF3"/>
          </a:solidFill>
          <a:ln w="107950" cap="flat" cmpd="sng">
            <a:solidFill>
              <a:srgbClr val="EDEFF3"/>
            </a:solidFill>
            <a:prstDash val="solid"/>
            <a:miter/>
            <a:headEnd type="none" w="med" len="med"/>
            <a:tailEnd type="none" w="med" len="med"/>
          </a:ln>
        </p:spPr>
        <p:txBody>
          <a:bodyPr/>
          <a:lstStyle/>
          <a:p>
            <a:endParaRPr lang="zh-CN" altLang="en-US"/>
          </a:p>
        </p:txBody>
      </p:sp>
      <p:sp>
        <p:nvSpPr>
          <p:cNvPr id="528394" name="矩形 528393"/>
          <p:cNvSpPr/>
          <p:nvPr/>
        </p:nvSpPr>
        <p:spPr>
          <a:xfrm>
            <a:off x="2120900" y="2035175"/>
            <a:ext cx="5942013" cy="3903663"/>
          </a:xfrm>
          <a:prstGeom prst="rect">
            <a:avLst/>
          </a:prstGeom>
          <a:solidFill>
            <a:srgbClr val="EBEEF2"/>
          </a:solidFill>
          <a:ln w="88900" cap="flat" cmpd="sng">
            <a:solidFill>
              <a:srgbClr val="EBEEF2"/>
            </a:solidFill>
            <a:prstDash val="solid"/>
            <a:miter/>
            <a:headEnd type="none" w="med" len="med"/>
            <a:tailEnd type="none" w="med" len="med"/>
          </a:ln>
        </p:spPr>
        <p:txBody>
          <a:bodyPr/>
          <a:lstStyle/>
          <a:p>
            <a:endParaRPr lang="zh-CN" altLang="en-US"/>
          </a:p>
        </p:txBody>
      </p:sp>
      <p:sp>
        <p:nvSpPr>
          <p:cNvPr id="528395" name="矩形 528394"/>
          <p:cNvSpPr/>
          <p:nvPr/>
        </p:nvSpPr>
        <p:spPr>
          <a:xfrm>
            <a:off x="2120900" y="2035175"/>
            <a:ext cx="5942013" cy="3903663"/>
          </a:xfrm>
          <a:prstGeom prst="rect">
            <a:avLst/>
          </a:prstGeom>
          <a:solidFill>
            <a:srgbClr val="EAECF1"/>
          </a:solidFill>
          <a:ln w="71438" cap="flat" cmpd="sng">
            <a:solidFill>
              <a:srgbClr val="EAECF1"/>
            </a:solidFill>
            <a:prstDash val="solid"/>
            <a:miter/>
            <a:headEnd type="none" w="med" len="med"/>
            <a:tailEnd type="none" w="med" len="med"/>
          </a:ln>
        </p:spPr>
        <p:txBody>
          <a:bodyPr/>
          <a:lstStyle/>
          <a:p>
            <a:endParaRPr lang="zh-CN" altLang="en-US"/>
          </a:p>
        </p:txBody>
      </p:sp>
      <p:sp>
        <p:nvSpPr>
          <p:cNvPr id="528396" name="矩形 528395"/>
          <p:cNvSpPr/>
          <p:nvPr/>
        </p:nvSpPr>
        <p:spPr>
          <a:xfrm>
            <a:off x="2120900" y="2035175"/>
            <a:ext cx="5942013" cy="3903663"/>
          </a:xfrm>
          <a:prstGeom prst="rect">
            <a:avLst/>
          </a:prstGeom>
          <a:solidFill>
            <a:srgbClr val="E9EBF0"/>
          </a:solidFill>
          <a:ln w="53975" cap="flat" cmpd="sng">
            <a:solidFill>
              <a:srgbClr val="E9EBF0"/>
            </a:solidFill>
            <a:prstDash val="solid"/>
            <a:miter/>
            <a:headEnd type="none" w="med" len="med"/>
            <a:tailEnd type="none" w="med" len="med"/>
          </a:ln>
        </p:spPr>
        <p:txBody>
          <a:bodyPr/>
          <a:lstStyle/>
          <a:p>
            <a:endParaRPr lang="zh-CN" altLang="en-US"/>
          </a:p>
        </p:txBody>
      </p:sp>
      <p:sp>
        <p:nvSpPr>
          <p:cNvPr id="528397" name="矩形 528396"/>
          <p:cNvSpPr/>
          <p:nvPr/>
        </p:nvSpPr>
        <p:spPr>
          <a:xfrm>
            <a:off x="2120900" y="2035175"/>
            <a:ext cx="5942013" cy="3903663"/>
          </a:xfrm>
          <a:prstGeom prst="rect">
            <a:avLst/>
          </a:prstGeom>
          <a:solidFill>
            <a:srgbClr val="E7EAEF"/>
          </a:solidFill>
          <a:ln w="36513" cap="flat" cmpd="sng">
            <a:solidFill>
              <a:srgbClr val="E7EAEF"/>
            </a:solidFill>
            <a:prstDash val="solid"/>
            <a:miter/>
            <a:headEnd type="none" w="med" len="med"/>
            <a:tailEnd type="none" w="med" len="med"/>
          </a:ln>
        </p:spPr>
        <p:txBody>
          <a:bodyPr/>
          <a:lstStyle/>
          <a:p>
            <a:endParaRPr lang="zh-CN" altLang="en-US"/>
          </a:p>
        </p:txBody>
      </p:sp>
      <p:sp>
        <p:nvSpPr>
          <p:cNvPr id="528398" name="矩形 528397"/>
          <p:cNvSpPr/>
          <p:nvPr/>
        </p:nvSpPr>
        <p:spPr>
          <a:xfrm>
            <a:off x="2120900" y="2035175"/>
            <a:ext cx="5942013" cy="3903663"/>
          </a:xfrm>
          <a:prstGeom prst="rect">
            <a:avLst/>
          </a:prstGeom>
          <a:solidFill>
            <a:srgbClr val="E6E9EF"/>
          </a:solidFill>
          <a:ln w="17463" cap="flat" cmpd="sng">
            <a:solidFill>
              <a:srgbClr val="E6E9EF"/>
            </a:solidFill>
            <a:prstDash val="solid"/>
            <a:miter/>
            <a:headEnd type="none" w="med" len="med"/>
            <a:tailEnd type="none" w="med" len="med"/>
          </a:ln>
        </p:spPr>
        <p:txBody>
          <a:bodyPr/>
          <a:lstStyle/>
          <a:p>
            <a:endParaRPr lang="zh-CN" altLang="en-US"/>
          </a:p>
        </p:txBody>
      </p:sp>
      <p:sp>
        <p:nvSpPr>
          <p:cNvPr id="528399" name="矩形 528398"/>
          <p:cNvSpPr/>
          <p:nvPr/>
        </p:nvSpPr>
        <p:spPr>
          <a:xfrm>
            <a:off x="2014538" y="1928813"/>
            <a:ext cx="5994400" cy="3956050"/>
          </a:xfrm>
          <a:prstGeom prst="rect">
            <a:avLst/>
          </a:prstGeom>
          <a:solidFill>
            <a:srgbClr val="FFFFFF"/>
          </a:solidFill>
          <a:ln w="9525">
            <a:noFill/>
          </a:ln>
        </p:spPr>
        <p:txBody>
          <a:bodyPr/>
          <a:lstStyle/>
          <a:p>
            <a:endParaRPr lang="zh-CN" altLang="en-US"/>
          </a:p>
        </p:txBody>
      </p:sp>
      <p:sp>
        <p:nvSpPr>
          <p:cNvPr id="528400" name="矩形 528399"/>
          <p:cNvSpPr/>
          <p:nvPr/>
        </p:nvSpPr>
        <p:spPr>
          <a:xfrm>
            <a:off x="6076950" y="1928813"/>
            <a:ext cx="125413" cy="3973512"/>
          </a:xfrm>
          <a:prstGeom prst="rect">
            <a:avLst/>
          </a:prstGeom>
          <a:solidFill>
            <a:srgbClr val="F3BED0"/>
          </a:solidFill>
          <a:ln w="9525">
            <a:noFill/>
          </a:ln>
        </p:spPr>
        <p:txBody>
          <a:bodyPr/>
          <a:lstStyle/>
          <a:p>
            <a:endParaRPr lang="zh-CN" altLang="en-US"/>
          </a:p>
        </p:txBody>
      </p:sp>
      <p:sp>
        <p:nvSpPr>
          <p:cNvPr id="528401" name="直接连接符 528400"/>
          <p:cNvSpPr/>
          <p:nvPr/>
        </p:nvSpPr>
        <p:spPr>
          <a:xfrm>
            <a:off x="2032000" y="5348288"/>
            <a:ext cx="142875" cy="1587"/>
          </a:xfrm>
          <a:prstGeom prst="line">
            <a:avLst/>
          </a:prstGeom>
          <a:ln w="17463" cap="flat" cmpd="sng">
            <a:solidFill>
              <a:srgbClr val="000000"/>
            </a:solidFill>
            <a:prstDash val="solid"/>
            <a:headEnd type="none" w="med" len="med"/>
            <a:tailEnd type="none" w="med" len="med"/>
          </a:ln>
        </p:spPr>
      </p:sp>
      <p:sp>
        <p:nvSpPr>
          <p:cNvPr id="528402" name="直接连接符 528401"/>
          <p:cNvSpPr/>
          <p:nvPr/>
        </p:nvSpPr>
        <p:spPr>
          <a:xfrm>
            <a:off x="2032000" y="4792663"/>
            <a:ext cx="142875" cy="1587"/>
          </a:xfrm>
          <a:prstGeom prst="line">
            <a:avLst/>
          </a:prstGeom>
          <a:ln w="17463" cap="flat" cmpd="sng">
            <a:solidFill>
              <a:srgbClr val="000000"/>
            </a:solidFill>
            <a:prstDash val="solid"/>
            <a:headEnd type="none" w="med" len="med"/>
            <a:tailEnd type="none" w="med" len="med"/>
          </a:ln>
        </p:spPr>
      </p:sp>
      <p:sp>
        <p:nvSpPr>
          <p:cNvPr id="528403" name="直接连接符 528402"/>
          <p:cNvSpPr/>
          <p:nvPr/>
        </p:nvSpPr>
        <p:spPr>
          <a:xfrm>
            <a:off x="2032000" y="4237038"/>
            <a:ext cx="142875" cy="1587"/>
          </a:xfrm>
          <a:prstGeom prst="line">
            <a:avLst/>
          </a:prstGeom>
          <a:ln w="17463" cap="flat" cmpd="sng">
            <a:solidFill>
              <a:srgbClr val="000000"/>
            </a:solidFill>
            <a:prstDash val="solid"/>
            <a:headEnd type="none" w="med" len="med"/>
            <a:tailEnd type="none" w="med" len="med"/>
          </a:ln>
        </p:spPr>
      </p:sp>
      <p:sp>
        <p:nvSpPr>
          <p:cNvPr id="528404" name="直接连接符 528403"/>
          <p:cNvSpPr/>
          <p:nvPr/>
        </p:nvSpPr>
        <p:spPr>
          <a:xfrm>
            <a:off x="2032000" y="3700463"/>
            <a:ext cx="142875" cy="1587"/>
          </a:xfrm>
          <a:prstGeom prst="line">
            <a:avLst/>
          </a:prstGeom>
          <a:ln w="17463" cap="flat" cmpd="sng">
            <a:solidFill>
              <a:srgbClr val="000000"/>
            </a:solidFill>
            <a:prstDash val="solid"/>
            <a:headEnd type="none" w="med" len="med"/>
            <a:tailEnd type="none" w="med" len="med"/>
          </a:ln>
        </p:spPr>
      </p:sp>
      <p:sp>
        <p:nvSpPr>
          <p:cNvPr id="528405" name="直接连接符 528404"/>
          <p:cNvSpPr/>
          <p:nvPr/>
        </p:nvSpPr>
        <p:spPr>
          <a:xfrm>
            <a:off x="2032000" y="3146425"/>
            <a:ext cx="142875" cy="1588"/>
          </a:xfrm>
          <a:prstGeom prst="line">
            <a:avLst/>
          </a:prstGeom>
          <a:ln w="17463" cap="flat" cmpd="sng">
            <a:solidFill>
              <a:srgbClr val="000000"/>
            </a:solidFill>
            <a:prstDash val="solid"/>
            <a:headEnd type="none" w="med" len="med"/>
            <a:tailEnd type="none" w="med" len="med"/>
          </a:ln>
        </p:spPr>
      </p:sp>
      <p:sp>
        <p:nvSpPr>
          <p:cNvPr id="528406" name="直接连接符 528405"/>
          <p:cNvSpPr/>
          <p:nvPr/>
        </p:nvSpPr>
        <p:spPr>
          <a:xfrm>
            <a:off x="2032000" y="2590800"/>
            <a:ext cx="142875" cy="1588"/>
          </a:xfrm>
          <a:prstGeom prst="line">
            <a:avLst/>
          </a:prstGeom>
          <a:ln w="17463" cap="flat" cmpd="sng">
            <a:solidFill>
              <a:srgbClr val="000000"/>
            </a:solidFill>
            <a:prstDash val="solid"/>
            <a:headEnd type="none" w="med" len="med"/>
            <a:tailEnd type="none" w="med" len="med"/>
          </a:ln>
        </p:spPr>
      </p:sp>
      <p:sp>
        <p:nvSpPr>
          <p:cNvPr id="528407" name="矩形 528406"/>
          <p:cNvSpPr/>
          <p:nvPr/>
        </p:nvSpPr>
        <p:spPr>
          <a:xfrm>
            <a:off x="7634288" y="1928813"/>
            <a:ext cx="177800" cy="3956050"/>
          </a:xfrm>
          <a:prstGeom prst="rect">
            <a:avLst/>
          </a:prstGeom>
          <a:solidFill>
            <a:srgbClr val="F3BED0"/>
          </a:solidFill>
          <a:ln w="9525">
            <a:noFill/>
          </a:ln>
        </p:spPr>
        <p:txBody>
          <a:bodyPr/>
          <a:lstStyle/>
          <a:p>
            <a:endParaRPr lang="zh-CN" altLang="en-US"/>
          </a:p>
        </p:txBody>
      </p:sp>
      <p:sp>
        <p:nvSpPr>
          <p:cNvPr id="528408" name="矩形 528407"/>
          <p:cNvSpPr/>
          <p:nvPr/>
        </p:nvSpPr>
        <p:spPr>
          <a:xfrm>
            <a:off x="2873375" y="1928813"/>
            <a:ext cx="142875" cy="3973512"/>
          </a:xfrm>
          <a:prstGeom prst="rect">
            <a:avLst/>
          </a:prstGeom>
          <a:solidFill>
            <a:srgbClr val="F3BED0"/>
          </a:solidFill>
          <a:ln w="9525">
            <a:noFill/>
          </a:ln>
        </p:spPr>
        <p:txBody>
          <a:bodyPr/>
          <a:lstStyle/>
          <a:p>
            <a:endParaRPr lang="zh-CN" altLang="en-US"/>
          </a:p>
        </p:txBody>
      </p:sp>
      <p:sp>
        <p:nvSpPr>
          <p:cNvPr id="528409" name="矩形 528408"/>
          <p:cNvSpPr/>
          <p:nvPr/>
        </p:nvSpPr>
        <p:spPr>
          <a:xfrm>
            <a:off x="4448175" y="1928813"/>
            <a:ext cx="88900" cy="3973512"/>
          </a:xfrm>
          <a:prstGeom prst="rect">
            <a:avLst/>
          </a:prstGeom>
          <a:solidFill>
            <a:srgbClr val="F3BED0"/>
          </a:solidFill>
          <a:ln w="9525">
            <a:noFill/>
          </a:ln>
        </p:spPr>
        <p:txBody>
          <a:bodyPr/>
          <a:lstStyle/>
          <a:p>
            <a:endParaRPr lang="zh-CN" altLang="en-US"/>
          </a:p>
        </p:txBody>
      </p:sp>
      <p:sp>
        <p:nvSpPr>
          <p:cNvPr id="528410" name="矩形 528409"/>
          <p:cNvSpPr/>
          <p:nvPr/>
        </p:nvSpPr>
        <p:spPr>
          <a:xfrm>
            <a:off x="4662488" y="1928813"/>
            <a:ext cx="215900" cy="3973512"/>
          </a:xfrm>
          <a:prstGeom prst="rect">
            <a:avLst/>
          </a:prstGeom>
          <a:solidFill>
            <a:srgbClr val="F3BED0"/>
          </a:solidFill>
          <a:ln w="9525">
            <a:noFill/>
          </a:ln>
        </p:spPr>
        <p:txBody>
          <a:bodyPr/>
          <a:lstStyle/>
          <a:p>
            <a:endParaRPr lang="zh-CN" altLang="en-US"/>
          </a:p>
        </p:txBody>
      </p:sp>
      <p:sp>
        <p:nvSpPr>
          <p:cNvPr id="528411" name="矩形 528410"/>
          <p:cNvSpPr/>
          <p:nvPr/>
        </p:nvSpPr>
        <p:spPr>
          <a:xfrm>
            <a:off x="3463925" y="1928813"/>
            <a:ext cx="285750" cy="3973512"/>
          </a:xfrm>
          <a:prstGeom prst="rect">
            <a:avLst/>
          </a:prstGeom>
          <a:solidFill>
            <a:srgbClr val="F3BED0"/>
          </a:solidFill>
          <a:ln w="9525">
            <a:noFill/>
          </a:ln>
        </p:spPr>
        <p:txBody>
          <a:bodyPr/>
          <a:lstStyle/>
          <a:p>
            <a:endParaRPr lang="zh-CN" altLang="en-US"/>
          </a:p>
        </p:txBody>
      </p:sp>
      <p:sp>
        <p:nvSpPr>
          <p:cNvPr id="528412" name="直接连接符 528411"/>
          <p:cNvSpPr/>
          <p:nvPr/>
        </p:nvSpPr>
        <p:spPr>
          <a:xfrm flipV="1">
            <a:off x="2139950" y="5741988"/>
            <a:ext cx="1588" cy="142875"/>
          </a:xfrm>
          <a:prstGeom prst="line">
            <a:avLst/>
          </a:prstGeom>
          <a:ln w="17463" cap="flat" cmpd="sng">
            <a:solidFill>
              <a:srgbClr val="000000"/>
            </a:solidFill>
            <a:prstDash val="solid"/>
            <a:headEnd type="none" w="med" len="med"/>
            <a:tailEnd type="none" w="med" len="med"/>
          </a:ln>
        </p:spPr>
      </p:sp>
      <p:sp>
        <p:nvSpPr>
          <p:cNvPr id="528413" name="直接连接符 528412"/>
          <p:cNvSpPr/>
          <p:nvPr/>
        </p:nvSpPr>
        <p:spPr>
          <a:xfrm flipV="1">
            <a:off x="2282825" y="5813425"/>
            <a:ext cx="1588" cy="71438"/>
          </a:xfrm>
          <a:prstGeom prst="line">
            <a:avLst/>
          </a:prstGeom>
          <a:ln w="17463" cap="flat" cmpd="sng">
            <a:solidFill>
              <a:srgbClr val="000000"/>
            </a:solidFill>
            <a:prstDash val="solid"/>
            <a:headEnd type="none" w="med" len="med"/>
            <a:tailEnd type="none" w="med" len="med"/>
          </a:ln>
        </p:spPr>
      </p:sp>
      <p:sp>
        <p:nvSpPr>
          <p:cNvPr id="528414" name="直接连接符 528413"/>
          <p:cNvSpPr/>
          <p:nvPr/>
        </p:nvSpPr>
        <p:spPr>
          <a:xfrm flipV="1">
            <a:off x="2443163" y="5813425"/>
            <a:ext cx="1587" cy="71438"/>
          </a:xfrm>
          <a:prstGeom prst="line">
            <a:avLst/>
          </a:prstGeom>
          <a:ln w="17463" cap="flat" cmpd="sng">
            <a:solidFill>
              <a:srgbClr val="000000"/>
            </a:solidFill>
            <a:prstDash val="solid"/>
            <a:headEnd type="none" w="med" len="med"/>
            <a:tailEnd type="none" w="med" len="med"/>
          </a:ln>
        </p:spPr>
      </p:sp>
      <p:sp>
        <p:nvSpPr>
          <p:cNvPr id="528415" name="直接连接符 528414"/>
          <p:cNvSpPr/>
          <p:nvPr/>
        </p:nvSpPr>
        <p:spPr>
          <a:xfrm flipV="1">
            <a:off x="2605088" y="5813425"/>
            <a:ext cx="1587" cy="71438"/>
          </a:xfrm>
          <a:prstGeom prst="line">
            <a:avLst/>
          </a:prstGeom>
          <a:ln w="17463" cap="flat" cmpd="sng">
            <a:solidFill>
              <a:srgbClr val="000000"/>
            </a:solidFill>
            <a:prstDash val="solid"/>
            <a:headEnd type="none" w="med" len="med"/>
            <a:tailEnd type="none" w="med" len="med"/>
          </a:ln>
        </p:spPr>
      </p:sp>
      <p:sp>
        <p:nvSpPr>
          <p:cNvPr id="528416" name="直接连接符 528415"/>
          <p:cNvSpPr/>
          <p:nvPr/>
        </p:nvSpPr>
        <p:spPr>
          <a:xfrm flipV="1">
            <a:off x="2747963" y="5813425"/>
            <a:ext cx="1587" cy="71438"/>
          </a:xfrm>
          <a:prstGeom prst="line">
            <a:avLst/>
          </a:prstGeom>
          <a:ln w="17463" cap="flat" cmpd="sng">
            <a:solidFill>
              <a:srgbClr val="000000"/>
            </a:solidFill>
            <a:prstDash val="solid"/>
            <a:headEnd type="none" w="med" len="med"/>
            <a:tailEnd type="none" w="med" len="med"/>
          </a:ln>
        </p:spPr>
      </p:sp>
      <p:sp>
        <p:nvSpPr>
          <p:cNvPr id="528417" name="直接连接符 528416"/>
          <p:cNvSpPr/>
          <p:nvPr/>
        </p:nvSpPr>
        <p:spPr>
          <a:xfrm flipV="1">
            <a:off x="2908300" y="5741988"/>
            <a:ext cx="1588" cy="142875"/>
          </a:xfrm>
          <a:prstGeom prst="line">
            <a:avLst/>
          </a:prstGeom>
          <a:ln w="17463" cap="flat" cmpd="sng">
            <a:solidFill>
              <a:srgbClr val="000000"/>
            </a:solidFill>
            <a:prstDash val="solid"/>
            <a:headEnd type="none" w="med" len="med"/>
            <a:tailEnd type="none" w="med" len="med"/>
          </a:ln>
        </p:spPr>
      </p:sp>
      <p:sp>
        <p:nvSpPr>
          <p:cNvPr id="528418" name="直接连接符 528417"/>
          <p:cNvSpPr/>
          <p:nvPr/>
        </p:nvSpPr>
        <p:spPr>
          <a:xfrm flipV="1">
            <a:off x="3052763" y="5813425"/>
            <a:ext cx="1587" cy="71438"/>
          </a:xfrm>
          <a:prstGeom prst="line">
            <a:avLst/>
          </a:prstGeom>
          <a:ln w="17463" cap="flat" cmpd="sng">
            <a:solidFill>
              <a:srgbClr val="000000"/>
            </a:solidFill>
            <a:prstDash val="solid"/>
            <a:headEnd type="none" w="med" len="med"/>
            <a:tailEnd type="none" w="med" len="med"/>
          </a:ln>
        </p:spPr>
      </p:sp>
      <p:sp>
        <p:nvSpPr>
          <p:cNvPr id="528419" name="直接连接符 528418"/>
          <p:cNvSpPr/>
          <p:nvPr/>
        </p:nvSpPr>
        <p:spPr>
          <a:xfrm flipV="1">
            <a:off x="3213100" y="5813425"/>
            <a:ext cx="1588" cy="71438"/>
          </a:xfrm>
          <a:prstGeom prst="line">
            <a:avLst/>
          </a:prstGeom>
          <a:ln w="17463" cap="flat" cmpd="sng">
            <a:solidFill>
              <a:srgbClr val="000000"/>
            </a:solidFill>
            <a:prstDash val="solid"/>
            <a:headEnd type="none" w="med" len="med"/>
            <a:tailEnd type="none" w="med" len="med"/>
          </a:ln>
        </p:spPr>
      </p:sp>
      <p:sp>
        <p:nvSpPr>
          <p:cNvPr id="528420" name="直接连接符 528419"/>
          <p:cNvSpPr/>
          <p:nvPr/>
        </p:nvSpPr>
        <p:spPr>
          <a:xfrm flipV="1">
            <a:off x="3375025" y="5813425"/>
            <a:ext cx="1588" cy="71438"/>
          </a:xfrm>
          <a:prstGeom prst="line">
            <a:avLst/>
          </a:prstGeom>
          <a:ln w="17463" cap="flat" cmpd="sng">
            <a:solidFill>
              <a:srgbClr val="000000"/>
            </a:solidFill>
            <a:prstDash val="solid"/>
            <a:headEnd type="none" w="med" len="med"/>
            <a:tailEnd type="none" w="med" len="med"/>
          </a:ln>
        </p:spPr>
      </p:sp>
      <p:sp>
        <p:nvSpPr>
          <p:cNvPr id="528421" name="直接连接符 528420"/>
          <p:cNvSpPr/>
          <p:nvPr/>
        </p:nvSpPr>
        <p:spPr>
          <a:xfrm flipV="1">
            <a:off x="3517900" y="5813425"/>
            <a:ext cx="1588" cy="71438"/>
          </a:xfrm>
          <a:prstGeom prst="line">
            <a:avLst/>
          </a:prstGeom>
          <a:ln w="17463" cap="flat" cmpd="sng">
            <a:solidFill>
              <a:srgbClr val="000000"/>
            </a:solidFill>
            <a:prstDash val="solid"/>
            <a:headEnd type="none" w="med" len="med"/>
            <a:tailEnd type="none" w="med" len="med"/>
          </a:ln>
        </p:spPr>
      </p:sp>
      <p:sp>
        <p:nvSpPr>
          <p:cNvPr id="528422" name="直接连接符 528421"/>
          <p:cNvSpPr/>
          <p:nvPr/>
        </p:nvSpPr>
        <p:spPr>
          <a:xfrm flipV="1">
            <a:off x="3678238" y="5741988"/>
            <a:ext cx="1587" cy="142875"/>
          </a:xfrm>
          <a:prstGeom prst="line">
            <a:avLst/>
          </a:prstGeom>
          <a:ln w="17463" cap="flat" cmpd="sng">
            <a:solidFill>
              <a:srgbClr val="000000"/>
            </a:solidFill>
            <a:prstDash val="solid"/>
            <a:headEnd type="none" w="med" len="med"/>
            <a:tailEnd type="none" w="med" len="med"/>
          </a:ln>
        </p:spPr>
      </p:sp>
      <p:sp>
        <p:nvSpPr>
          <p:cNvPr id="528423" name="直接连接符 528422"/>
          <p:cNvSpPr/>
          <p:nvPr/>
        </p:nvSpPr>
        <p:spPr>
          <a:xfrm flipV="1">
            <a:off x="3840163" y="5813425"/>
            <a:ext cx="1587" cy="71438"/>
          </a:xfrm>
          <a:prstGeom prst="line">
            <a:avLst/>
          </a:prstGeom>
          <a:ln w="17463" cap="flat" cmpd="sng">
            <a:solidFill>
              <a:srgbClr val="000000"/>
            </a:solidFill>
            <a:prstDash val="solid"/>
            <a:headEnd type="none" w="med" len="med"/>
            <a:tailEnd type="none" w="med" len="med"/>
          </a:ln>
        </p:spPr>
      </p:sp>
      <p:sp>
        <p:nvSpPr>
          <p:cNvPr id="528424" name="直接连接符 528423"/>
          <p:cNvSpPr/>
          <p:nvPr/>
        </p:nvSpPr>
        <p:spPr>
          <a:xfrm flipV="1">
            <a:off x="3983038" y="5813425"/>
            <a:ext cx="1587" cy="71438"/>
          </a:xfrm>
          <a:prstGeom prst="line">
            <a:avLst/>
          </a:prstGeom>
          <a:ln w="17463" cap="flat" cmpd="sng">
            <a:solidFill>
              <a:srgbClr val="000000"/>
            </a:solidFill>
            <a:prstDash val="solid"/>
            <a:headEnd type="none" w="med" len="med"/>
            <a:tailEnd type="none" w="med" len="med"/>
          </a:ln>
        </p:spPr>
      </p:sp>
      <p:sp>
        <p:nvSpPr>
          <p:cNvPr id="528425" name="直接连接符 528424"/>
          <p:cNvSpPr/>
          <p:nvPr/>
        </p:nvSpPr>
        <p:spPr>
          <a:xfrm flipV="1">
            <a:off x="4143375" y="5813425"/>
            <a:ext cx="1588" cy="71438"/>
          </a:xfrm>
          <a:prstGeom prst="line">
            <a:avLst/>
          </a:prstGeom>
          <a:ln w="17463" cap="flat" cmpd="sng">
            <a:solidFill>
              <a:srgbClr val="000000"/>
            </a:solidFill>
            <a:prstDash val="solid"/>
            <a:headEnd type="none" w="med" len="med"/>
            <a:tailEnd type="none" w="med" len="med"/>
          </a:ln>
        </p:spPr>
      </p:sp>
      <p:sp>
        <p:nvSpPr>
          <p:cNvPr id="528426" name="直接连接符 528425"/>
          <p:cNvSpPr/>
          <p:nvPr/>
        </p:nvSpPr>
        <p:spPr>
          <a:xfrm flipV="1">
            <a:off x="4287838" y="5813425"/>
            <a:ext cx="1587" cy="71438"/>
          </a:xfrm>
          <a:prstGeom prst="line">
            <a:avLst/>
          </a:prstGeom>
          <a:ln w="17463" cap="flat" cmpd="sng">
            <a:solidFill>
              <a:srgbClr val="000000"/>
            </a:solidFill>
            <a:prstDash val="solid"/>
            <a:headEnd type="none" w="med" len="med"/>
            <a:tailEnd type="none" w="med" len="med"/>
          </a:ln>
        </p:spPr>
      </p:sp>
      <p:sp>
        <p:nvSpPr>
          <p:cNvPr id="528427" name="直接连接符 528426"/>
          <p:cNvSpPr/>
          <p:nvPr/>
        </p:nvSpPr>
        <p:spPr>
          <a:xfrm flipV="1">
            <a:off x="4448175" y="5741988"/>
            <a:ext cx="1588" cy="142875"/>
          </a:xfrm>
          <a:prstGeom prst="line">
            <a:avLst/>
          </a:prstGeom>
          <a:ln w="17463" cap="flat" cmpd="sng">
            <a:solidFill>
              <a:srgbClr val="000000"/>
            </a:solidFill>
            <a:prstDash val="solid"/>
            <a:headEnd type="none" w="med" len="med"/>
            <a:tailEnd type="none" w="med" len="med"/>
          </a:ln>
        </p:spPr>
      </p:sp>
      <p:sp>
        <p:nvSpPr>
          <p:cNvPr id="528428" name="直接连接符 528427"/>
          <p:cNvSpPr/>
          <p:nvPr/>
        </p:nvSpPr>
        <p:spPr>
          <a:xfrm flipV="1">
            <a:off x="4608513" y="5813425"/>
            <a:ext cx="1587" cy="71438"/>
          </a:xfrm>
          <a:prstGeom prst="line">
            <a:avLst/>
          </a:prstGeom>
          <a:ln w="17463" cap="flat" cmpd="sng">
            <a:solidFill>
              <a:srgbClr val="000000"/>
            </a:solidFill>
            <a:prstDash val="solid"/>
            <a:headEnd type="none" w="med" len="med"/>
            <a:tailEnd type="none" w="med" len="med"/>
          </a:ln>
        </p:spPr>
      </p:sp>
      <p:sp>
        <p:nvSpPr>
          <p:cNvPr id="528429" name="直接连接符 528428"/>
          <p:cNvSpPr/>
          <p:nvPr/>
        </p:nvSpPr>
        <p:spPr>
          <a:xfrm flipV="1">
            <a:off x="4752975" y="5813425"/>
            <a:ext cx="1588" cy="71438"/>
          </a:xfrm>
          <a:prstGeom prst="line">
            <a:avLst/>
          </a:prstGeom>
          <a:ln w="17463" cap="flat" cmpd="sng">
            <a:solidFill>
              <a:srgbClr val="000000"/>
            </a:solidFill>
            <a:prstDash val="solid"/>
            <a:headEnd type="none" w="med" len="med"/>
            <a:tailEnd type="none" w="med" len="med"/>
          </a:ln>
        </p:spPr>
      </p:sp>
      <p:sp>
        <p:nvSpPr>
          <p:cNvPr id="528430" name="直接连接符 528429"/>
          <p:cNvSpPr/>
          <p:nvPr/>
        </p:nvSpPr>
        <p:spPr>
          <a:xfrm flipV="1">
            <a:off x="4913313" y="5813425"/>
            <a:ext cx="1587" cy="71438"/>
          </a:xfrm>
          <a:prstGeom prst="line">
            <a:avLst/>
          </a:prstGeom>
          <a:ln w="17463" cap="flat" cmpd="sng">
            <a:solidFill>
              <a:srgbClr val="000000"/>
            </a:solidFill>
            <a:prstDash val="solid"/>
            <a:headEnd type="none" w="med" len="med"/>
            <a:tailEnd type="none" w="med" len="med"/>
          </a:ln>
        </p:spPr>
      </p:sp>
      <p:sp>
        <p:nvSpPr>
          <p:cNvPr id="528431" name="直接连接符 528430"/>
          <p:cNvSpPr/>
          <p:nvPr/>
        </p:nvSpPr>
        <p:spPr>
          <a:xfrm flipV="1">
            <a:off x="5056188" y="5813425"/>
            <a:ext cx="1587" cy="71438"/>
          </a:xfrm>
          <a:prstGeom prst="line">
            <a:avLst/>
          </a:prstGeom>
          <a:ln w="17463" cap="flat" cmpd="sng">
            <a:solidFill>
              <a:srgbClr val="000000"/>
            </a:solidFill>
            <a:prstDash val="solid"/>
            <a:headEnd type="none" w="med" len="med"/>
            <a:tailEnd type="none" w="med" len="med"/>
          </a:ln>
        </p:spPr>
      </p:sp>
      <p:sp>
        <p:nvSpPr>
          <p:cNvPr id="528432" name="直接连接符 528431"/>
          <p:cNvSpPr/>
          <p:nvPr/>
        </p:nvSpPr>
        <p:spPr>
          <a:xfrm flipV="1">
            <a:off x="5218113" y="5741988"/>
            <a:ext cx="1587" cy="142875"/>
          </a:xfrm>
          <a:prstGeom prst="line">
            <a:avLst/>
          </a:prstGeom>
          <a:ln w="17463" cap="flat" cmpd="sng">
            <a:solidFill>
              <a:srgbClr val="000000"/>
            </a:solidFill>
            <a:prstDash val="solid"/>
            <a:headEnd type="none" w="med" len="med"/>
            <a:tailEnd type="none" w="med" len="med"/>
          </a:ln>
        </p:spPr>
      </p:sp>
      <p:sp>
        <p:nvSpPr>
          <p:cNvPr id="528433" name="直接连接符 528432"/>
          <p:cNvSpPr/>
          <p:nvPr/>
        </p:nvSpPr>
        <p:spPr>
          <a:xfrm flipV="1">
            <a:off x="5378450" y="5813425"/>
            <a:ext cx="1588" cy="71438"/>
          </a:xfrm>
          <a:prstGeom prst="line">
            <a:avLst/>
          </a:prstGeom>
          <a:ln w="17463" cap="flat" cmpd="sng">
            <a:solidFill>
              <a:srgbClr val="000000"/>
            </a:solidFill>
            <a:prstDash val="solid"/>
            <a:headEnd type="none" w="med" len="med"/>
            <a:tailEnd type="none" w="med" len="med"/>
          </a:ln>
        </p:spPr>
      </p:sp>
      <p:sp>
        <p:nvSpPr>
          <p:cNvPr id="528434" name="直接连接符 528433"/>
          <p:cNvSpPr/>
          <p:nvPr/>
        </p:nvSpPr>
        <p:spPr>
          <a:xfrm flipV="1">
            <a:off x="5521325" y="5813425"/>
            <a:ext cx="1588" cy="71438"/>
          </a:xfrm>
          <a:prstGeom prst="line">
            <a:avLst/>
          </a:prstGeom>
          <a:ln w="17463" cap="flat" cmpd="sng">
            <a:solidFill>
              <a:srgbClr val="000000"/>
            </a:solidFill>
            <a:prstDash val="solid"/>
            <a:headEnd type="none" w="med" len="med"/>
            <a:tailEnd type="none" w="med" len="med"/>
          </a:ln>
        </p:spPr>
      </p:sp>
      <p:sp>
        <p:nvSpPr>
          <p:cNvPr id="528435" name="直接连接符 528434"/>
          <p:cNvSpPr/>
          <p:nvPr/>
        </p:nvSpPr>
        <p:spPr>
          <a:xfrm flipV="1">
            <a:off x="5683250" y="5813425"/>
            <a:ext cx="1588" cy="71438"/>
          </a:xfrm>
          <a:prstGeom prst="line">
            <a:avLst/>
          </a:prstGeom>
          <a:ln w="17463" cap="flat" cmpd="sng">
            <a:solidFill>
              <a:srgbClr val="000000"/>
            </a:solidFill>
            <a:prstDash val="solid"/>
            <a:headEnd type="none" w="med" len="med"/>
            <a:tailEnd type="none" w="med" len="med"/>
          </a:ln>
        </p:spPr>
      </p:sp>
      <p:sp>
        <p:nvSpPr>
          <p:cNvPr id="528436" name="直接连接符 528435"/>
          <p:cNvSpPr/>
          <p:nvPr/>
        </p:nvSpPr>
        <p:spPr>
          <a:xfrm flipV="1">
            <a:off x="5843588" y="5813425"/>
            <a:ext cx="1587" cy="71438"/>
          </a:xfrm>
          <a:prstGeom prst="line">
            <a:avLst/>
          </a:prstGeom>
          <a:ln w="17463" cap="flat" cmpd="sng">
            <a:solidFill>
              <a:srgbClr val="000000"/>
            </a:solidFill>
            <a:prstDash val="solid"/>
            <a:headEnd type="none" w="med" len="med"/>
            <a:tailEnd type="none" w="med" len="med"/>
          </a:ln>
        </p:spPr>
      </p:sp>
      <p:sp>
        <p:nvSpPr>
          <p:cNvPr id="528437" name="直接连接符 528436"/>
          <p:cNvSpPr/>
          <p:nvPr/>
        </p:nvSpPr>
        <p:spPr>
          <a:xfrm flipV="1">
            <a:off x="5988050" y="5741988"/>
            <a:ext cx="1588" cy="142875"/>
          </a:xfrm>
          <a:prstGeom prst="line">
            <a:avLst/>
          </a:prstGeom>
          <a:ln w="17463" cap="flat" cmpd="sng">
            <a:solidFill>
              <a:srgbClr val="000000"/>
            </a:solidFill>
            <a:prstDash val="solid"/>
            <a:headEnd type="none" w="med" len="med"/>
            <a:tailEnd type="none" w="med" len="med"/>
          </a:ln>
        </p:spPr>
      </p:sp>
      <p:sp>
        <p:nvSpPr>
          <p:cNvPr id="528438" name="直接连接符 528437"/>
          <p:cNvSpPr/>
          <p:nvPr/>
        </p:nvSpPr>
        <p:spPr>
          <a:xfrm flipV="1">
            <a:off x="6148388" y="5813425"/>
            <a:ext cx="1587" cy="71438"/>
          </a:xfrm>
          <a:prstGeom prst="line">
            <a:avLst/>
          </a:prstGeom>
          <a:ln w="17463" cap="flat" cmpd="sng">
            <a:solidFill>
              <a:srgbClr val="000000"/>
            </a:solidFill>
            <a:prstDash val="solid"/>
            <a:headEnd type="none" w="med" len="med"/>
            <a:tailEnd type="none" w="med" len="med"/>
          </a:ln>
        </p:spPr>
      </p:sp>
      <p:sp>
        <p:nvSpPr>
          <p:cNvPr id="528439" name="直接连接符 528438"/>
          <p:cNvSpPr/>
          <p:nvPr/>
        </p:nvSpPr>
        <p:spPr>
          <a:xfrm flipV="1">
            <a:off x="6291263" y="5813425"/>
            <a:ext cx="1587" cy="71438"/>
          </a:xfrm>
          <a:prstGeom prst="line">
            <a:avLst/>
          </a:prstGeom>
          <a:ln w="17463" cap="flat" cmpd="sng">
            <a:solidFill>
              <a:srgbClr val="000000"/>
            </a:solidFill>
            <a:prstDash val="solid"/>
            <a:headEnd type="none" w="med" len="med"/>
            <a:tailEnd type="none" w="med" len="med"/>
          </a:ln>
        </p:spPr>
      </p:sp>
      <p:sp>
        <p:nvSpPr>
          <p:cNvPr id="528440" name="直接连接符 528439"/>
          <p:cNvSpPr/>
          <p:nvPr/>
        </p:nvSpPr>
        <p:spPr>
          <a:xfrm flipV="1">
            <a:off x="6453188" y="5813425"/>
            <a:ext cx="1587" cy="71438"/>
          </a:xfrm>
          <a:prstGeom prst="line">
            <a:avLst/>
          </a:prstGeom>
          <a:ln w="17463" cap="flat" cmpd="sng">
            <a:solidFill>
              <a:srgbClr val="000000"/>
            </a:solidFill>
            <a:prstDash val="solid"/>
            <a:headEnd type="none" w="med" len="med"/>
            <a:tailEnd type="none" w="med" len="med"/>
          </a:ln>
        </p:spPr>
      </p:sp>
      <p:sp>
        <p:nvSpPr>
          <p:cNvPr id="528441" name="直接连接符 528440"/>
          <p:cNvSpPr/>
          <p:nvPr/>
        </p:nvSpPr>
        <p:spPr>
          <a:xfrm flipV="1">
            <a:off x="6756400" y="5741988"/>
            <a:ext cx="1588" cy="142875"/>
          </a:xfrm>
          <a:prstGeom prst="line">
            <a:avLst/>
          </a:prstGeom>
          <a:ln w="17463" cap="flat" cmpd="sng">
            <a:solidFill>
              <a:srgbClr val="000000"/>
            </a:solidFill>
            <a:prstDash val="solid"/>
            <a:headEnd type="none" w="med" len="med"/>
            <a:tailEnd type="none" w="med" len="med"/>
          </a:ln>
        </p:spPr>
      </p:sp>
      <p:sp>
        <p:nvSpPr>
          <p:cNvPr id="528442" name="直接连接符 528441"/>
          <p:cNvSpPr/>
          <p:nvPr/>
        </p:nvSpPr>
        <p:spPr>
          <a:xfrm flipV="1">
            <a:off x="6613525" y="5813425"/>
            <a:ext cx="1588" cy="71438"/>
          </a:xfrm>
          <a:prstGeom prst="line">
            <a:avLst/>
          </a:prstGeom>
          <a:ln w="17463" cap="flat" cmpd="sng">
            <a:solidFill>
              <a:srgbClr val="000000"/>
            </a:solidFill>
            <a:prstDash val="solid"/>
            <a:headEnd type="none" w="med" len="med"/>
            <a:tailEnd type="none" w="med" len="med"/>
          </a:ln>
        </p:spPr>
      </p:sp>
      <p:sp>
        <p:nvSpPr>
          <p:cNvPr id="528443" name="直接连接符 528442"/>
          <p:cNvSpPr/>
          <p:nvPr/>
        </p:nvSpPr>
        <p:spPr>
          <a:xfrm flipV="1">
            <a:off x="6918325" y="5813425"/>
            <a:ext cx="1588" cy="71438"/>
          </a:xfrm>
          <a:prstGeom prst="line">
            <a:avLst/>
          </a:prstGeom>
          <a:ln w="17463" cap="flat" cmpd="sng">
            <a:solidFill>
              <a:srgbClr val="000000"/>
            </a:solidFill>
            <a:prstDash val="solid"/>
            <a:headEnd type="none" w="med" len="med"/>
            <a:tailEnd type="none" w="med" len="med"/>
          </a:ln>
        </p:spPr>
      </p:sp>
      <p:sp>
        <p:nvSpPr>
          <p:cNvPr id="528444" name="直接连接符 528443"/>
          <p:cNvSpPr/>
          <p:nvPr/>
        </p:nvSpPr>
        <p:spPr>
          <a:xfrm flipV="1">
            <a:off x="7078663" y="5813425"/>
            <a:ext cx="1587" cy="71438"/>
          </a:xfrm>
          <a:prstGeom prst="line">
            <a:avLst/>
          </a:prstGeom>
          <a:ln w="17463" cap="flat" cmpd="sng">
            <a:solidFill>
              <a:srgbClr val="000000"/>
            </a:solidFill>
            <a:prstDash val="solid"/>
            <a:headEnd type="none" w="med" len="med"/>
            <a:tailEnd type="none" w="med" len="med"/>
          </a:ln>
        </p:spPr>
      </p:sp>
      <p:sp>
        <p:nvSpPr>
          <p:cNvPr id="528445" name="直接连接符 528444"/>
          <p:cNvSpPr/>
          <p:nvPr/>
        </p:nvSpPr>
        <p:spPr>
          <a:xfrm flipV="1">
            <a:off x="7221538" y="5813425"/>
            <a:ext cx="1587" cy="71438"/>
          </a:xfrm>
          <a:prstGeom prst="line">
            <a:avLst/>
          </a:prstGeom>
          <a:ln w="17463" cap="flat" cmpd="sng">
            <a:solidFill>
              <a:srgbClr val="000000"/>
            </a:solidFill>
            <a:prstDash val="solid"/>
            <a:headEnd type="none" w="med" len="med"/>
            <a:tailEnd type="none" w="med" len="med"/>
          </a:ln>
        </p:spPr>
      </p:sp>
      <p:sp>
        <p:nvSpPr>
          <p:cNvPr id="528446" name="直接连接符 528445"/>
          <p:cNvSpPr/>
          <p:nvPr/>
        </p:nvSpPr>
        <p:spPr>
          <a:xfrm flipV="1">
            <a:off x="7526338" y="5741988"/>
            <a:ext cx="1587" cy="142875"/>
          </a:xfrm>
          <a:prstGeom prst="line">
            <a:avLst/>
          </a:prstGeom>
          <a:ln w="17463" cap="flat" cmpd="sng">
            <a:solidFill>
              <a:srgbClr val="000000"/>
            </a:solidFill>
            <a:prstDash val="solid"/>
            <a:headEnd type="none" w="med" len="med"/>
            <a:tailEnd type="none" w="med" len="med"/>
          </a:ln>
        </p:spPr>
      </p:sp>
      <p:sp>
        <p:nvSpPr>
          <p:cNvPr id="528447" name="直接连接符 528446"/>
          <p:cNvSpPr/>
          <p:nvPr/>
        </p:nvSpPr>
        <p:spPr>
          <a:xfrm flipV="1">
            <a:off x="7383463" y="5813425"/>
            <a:ext cx="1587" cy="71438"/>
          </a:xfrm>
          <a:prstGeom prst="line">
            <a:avLst/>
          </a:prstGeom>
          <a:ln w="17463" cap="flat" cmpd="sng">
            <a:solidFill>
              <a:srgbClr val="000000"/>
            </a:solidFill>
            <a:prstDash val="solid"/>
            <a:headEnd type="none" w="med" len="med"/>
            <a:tailEnd type="none" w="med" len="med"/>
          </a:ln>
        </p:spPr>
      </p:sp>
      <p:sp>
        <p:nvSpPr>
          <p:cNvPr id="528448" name="直接连接符 528447"/>
          <p:cNvSpPr/>
          <p:nvPr/>
        </p:nvSpPr>
        <p:spPr>
          <a:xfrm flipV="1">
            <a:off x="7688263" y="5813425"/>
            <a:ext cx="1587" cy="71438"/>
          </a:xfrm>
          <a:prstGeom prst="line">
            <a:avLst/>
          </a:prstGeom>
          <a:ln w="17463" cap="flat" cmpd="sng">
            <a:solidFill>
              <a:srgbClr val="000000"/>
            </a:solidFill>
            <a:prstDash val="solid"/>
            <a:headEnd type="none" w="med" len="med"/>
            <a:tailEnd type="none" w="med" len="med"/>
          </a:ln>
        </p:spPr>
      </p:sp>
      <p:sp>
        <p:nvSpPr>
          <p:cNvPr id="528449" name="直接连接符 528448"/>
          <p:cNvSpPr/>
          <p:nvPr/>
        </p:nvSpPr>
        <p:spPr>
          <a:xfrm flipV="1">
            <a:off x="7991475" y="5813425"/>
            <a:ext cx="1588" cy="71438"/>
          </a:xfrm>
          <a:prstGeom prst="line">
            <a:avLst/>
          </a:prstGeom>
          <a:ln w="17463" cap="flat" cmpd="sng">
            <a:solidFill>
              <a:srgbClr val="000000"/>
            </a:solidFill>
            <a:prstDash val="solid"/>
            <a:headEnd type="none" w="med" len="med"/>
            <a:tailEnd type="none" w="med" len="med"/>
          </a:ln>
        </p:spPr>
      </p:sp>
      <p:sp>
        <p:nvSpPr>
          <p:cNvPr id="528450" name="直接连接符 528449"/>
          <p:cNvSpPr/>
          <p:nvPr/>
        </p:nvSpPr>
        <p:spPr>
          <a:xfrm flipV="1">
            <a:off x="7848600" y="5813425"/>
            <a:ext cx="1588" cy="71438"/>
          </a:xfrm>
          <a:prstGeom prst="line">
            <a:avLst/>
          </a:prstGeom>
          <a:ln w="17463" cap="flat" cmpd="sng">
            <a:solidFill>
              <a:srgbClr val="000000"/>
            </a:solidFill>
            <a:prstDash val="solid"/>
            <a:headEnd type="none" w="med" len="med"/>
            <a:tailEnd type="none" w="med" len="med"/>
          </a:ln>
        </p:spPr>
      </p:sp>
      <p:sp>
        <p:nvSpPr>
          <p:cNvPr id="528451" name="任意多边形 528450"/>
          <p:cNvSpPr/>
          <p:nvPr/>
        </p:nvSpPr>
        <p:spPr>
          <a:xfrm>
            <a:off x="2014538" y="1928813"/>
            <a:ext cx="5976937" cy="3956050"/>
          </a:xfrm>
          <a:custGeom>
            <a:avLst/>
            <a:gdLst/>
            <a:ahLst/>
            <a:cxnLst/>
            <a:rect l="0" t="0" r="0" b="0"/>
            <a:pathLst>
              <a:path w="3765" h="2492">
                <a:moveTo>
                  <a:pt x="0" y="0"/>
                </a:moveTo>
                <a:lnTo>
                  <a:pt x="0" y="2492"/>
                </a:lnTo>
                <a:lnTo>
                  <a:pt x="3765" y="2492"/>
                </a:lnTo>
              </a:path>
            </a:pathLst>
          </a:custGeom>
          <a:noFill/>
          <a:ln w="17463" cap="flat" cmpd="sng">
            <a:solidFill>
              <a:srgbClr val="000000"/>
            </a:solidFill>
            <a:prstDash val="solid"/>
            <a:headEnd type="none" w="med" len="med"/>
            <a:tailEnd type="none" w="med" len="med"/>
          </a:ln>
        </p:spPr>
        <p:txBody>
          <a:bodyPr/>
          <a:lstStyle/>
          <a:p>
            <a:endParaRPr lang="zh-CN" altLang="en-US"/>
          </a:p>
        </p:txBody>
      </p:sp>
      <p:sp>
        <p:nvSpPr>
          <p:cNvPr id="528452" name="矩形 528451"/>
          <p:cNvSpPr/>
          <p:nvPr/>
        </p:nvSpPr>
        <p:spPr>
          <a:xfrm>
            <a:off x="755650" y="1916113"/>
            <a:ext cx="1143000" cy="228600"/>
          </a:xfrm>
          <a:prstGeom prst="rect">
            <a:avLst/>
          </a:prstGeom>
          <a:noFill/>
          <a:ln w="9525">
            <a:noFill/>
          </a:ln>
        </p:spPr>
        <p:txBody>
          <a:bodyPr wrap="none" lIns="0" tIns="0" rIns="0" bIns="0">
            <a:spAutoFit/>
          </a:bodyPr>
          <a:lstStyle/>
          <a:p>
            <a:pPr lvl="0" eaLnBrk="0" hangingPunct="0">
              <a:buClr>
                <a:srgbClr val="000000"/>
              </a:buClr>
            </a:pPr>
            <a:r>
              <a:rPr lang="zh-CN" altLang="en-US" sz="1500" b="1" dirty="0">
                <a:solidFill>
                  <a:srgbClr val="000000"/>
                </a:solidFill>
                <a:latin typeface="Arial" panose="020B0604020202020204" pitchFamily="34" charset="0"/>
                <a:ea typeface="宋体" panose="02010600030101010101" pitchFamily="2" charset="-122"/>
              </a:rPr>
              <a:t>劳动力百分比</a:t>
            </a:r>
          </a:p>
        </p:txBody>
      </p:sp>
      <p:sp>
        <p:nvSpPr>
          <p:cNvPr id="528453" name="矩形 528452"/>
          <p:cNvSpPr/>
          <p:nvPr/>
        </p:nvSpPr>
        <p:spPr>
          <a:xfrm>
            <a:off x="4284663" y="6453188"/>
            <a:ext cx="857250" cy="228600"/>
          </a:xfrm>
          <a:prstGeom prst="rect">
            <a:avLst/>
          </a:prstGeom>
          <a:noFill/>
          <a:ln w="9525">
            <a:noFill/>
          </a:ln>
        </p:spPr>
        <p:txBody>
          <a:bodyPr wrap="none" lIns="0" tIns="0" rIns="0" bIns="0">
            <a:spAutoFit/>
          </a:bodyPr>
          <a:lstStyle/>
          <a:p>
            <a:pPr lvl="0" eaLnBrk="0" hangingPunct="0">
              <a:buClr>
                <a:srgbClr val="000000"/>
              </a:buClr>
            </a:pPr>
            <a:r>
              <a:rPr lang="en-US" altLang="zh-CN" sz="1500" b="1" dirty="0">
                <a:solidFill>
                  <a:srgbClr val="000000"/>
                </a:solidFill>
                <a:latin typeface="Arial" panose="020B0604020202020204" pitchFamily="34" charset="0"/>
                <a:ea typeface="宋体" panose="02010600030101010101" pitchFamily="2" charset="-122"/>
              </a:rPr>
              <a:t>(c) </a:t>
            </a:r>
            <a:r>
              <a:rPr lang="zh-CN" altLang="en-US" sz="1500" b="1" dirty="0">
                <a:solidFill>
                  <a:srgbClr val="000000"/>
                </a:solidFill>
                <a:latin typeface="Arial" panose="020B0604020202020204" pitchFamily="34" charset="0"/>
                <a:ea typeface="宋体" panose="02010600030101010101" pitchFamily="2" charset="-122"/>
              </a:rPr>
              <a:t>失业率</a:t>
            </a:r>
          </a:p>
        </p:txBody>
      </p:sp>
      <p:sp>
        <p:nvSpPr>
          <p:cNvPr id="528454" name="矩形 528453"/>
          <p:cNvSpPr/>
          <p:nvPr/>
        </p:nvSpPr>
        <p:spPr>
          <a:xfrm>
            <a:off x="1836738" y="5783263"/>
            <a:ext cx="106362"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0</a:t>
            </a:r>
          </a:p>
        </p:txBody>
      </p:sp>
      <p:sp>
        <p:nvSpPr>
          <p:cNvPr id="528455" name="矩形 528454"/>
          <p:cNvSpPr/>
          <p:nvPr/>
        </p:nvSpPr>
        <p:spPr>
          <a:xfrm>
            <a:off x="1836738" y="5233988"/>
            <a:ext cx="106362"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a:t>
            </a:r>
          </a:p>
        </p:txBody>
      </p:sp>
      <p:sp>
        <p:nvSpPr>
          <p:cNvPr id="528456" name="矩形 528455"/>
          <p:cNvSpPr/>
          <p:nvPr/>
        </p:nvSpPr>
        <p:spPr>
          <a:xfrm>
            <a:off x="1836738" y="4686300"/>
            <a:ext cx="106362"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4</a:t>
            </a:r>
          </a:p>
        </p:txBody>
      </p:sp>
      <p:sp>
        <p:nvSpPr>
          <p:cNvPr id="528457" name="矩形 528456"/>
          <p:cNvSpPr/>
          <p:nvPr/>
        </p:nvSpPr>
        <p:spPr>
          <a:xfrm>
            <a:off x="1836738" y="4137025"/>
            <a:ext cx="106362"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6</a:t>
            </a:r>
          </a:p>
        </p:txBody>
      </p:sp>
      <p:sp>
        <p:nvSpPr>
          <p:cNvPr id="528458" name="矩形 528457"/>
          <p:cNvSpPr/>
          <p:nvPr/>
        </p:nvSpPr>
        <p:spPr>
          <a:xfrm>
            <a:off x="1836738" y="3587750"/>
            <a:ext cx="106362"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8</a:t>
            </a:r>
          </a:p>
        </p:txBody>
      </p:sp>
      <p:sp>
        <p:nvSpPr>
          <p:cNvPr id="528459" name="矩形 528458"/>
          <p:cNvSpPr/>
          <p:nvPr/>
        </p:nvSpPr>
        <p:spPr>
          <a:xfrm>
            <a:off x="1728788" y="3040063"/>
            <a:ext cx="212725"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10</a:t>
            </a:r>
          </a:p>
        </p:txBody>
      </p:sp>
      <p:sp>
        <p:nvSpPr>
          <p:cNvPr id="528460" name="矩形 528459"/>
          <p:cNvSpPr/>
          <p:nvPr/>
        </p:nvSpPr>
        <p:spPr>
          <a:xfrm>
            <a:off x="1728788" y="2490788"/>
            <a:ext cx="212725"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12</a:t>
            </a:r>
          </a:p>
        </p:txBody>
      </p:sp>
      <p:sp>
        <p:nvSpPr>
          <p:cNvPr id="528461" name="矩形 528460"/>
          <p:cNvSpPr/>
          <p:nvPr/>
        </p:nvSpPr>
        <p:spPr>
          <a:xfrm>
            <a:off x="1925638"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1965</a:t>
            </a:r>
          </a:p>
        </p:txBody>
      </p:sp>
      <p:sp>
        <p:nvSpPr>
          <p:cNvPr id="528462" name="矩形 528461"/>
          <p:cNvSpPr/>
          <p:nvPr/>
        </p:nvSpPr>
        <p:spPr>
          <a:xfrm>
            <a:off x="2695575"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1970</a:t>
            </a:r>
          </a:p>
        </p:txBody>
      </p:sp>
      <p:sp>
        <p:nvSpPr>
          <p:cNvPr id="528463" name="矩形 528462"/>
          <p:cNvSpPr/>
          <p:nvPr/>
        </p:nvSpPr>
        <p:spPr>
          <a:xfrm>
            <a:off x="3465513"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1975</a:t>
            </a:r>
          </a:p>
        </p:txBody>
      </p:sp>
      <p:sp>
        <p:nvSpPr>
          <p:cNvPr id="528464" name="矩形 528463"/>
          <p:cNvSpPr/>
          <p:nvPr/>
        </p:nvSpPr>
        <p:spPr>
          <a:xfrm>
            <a:off x="4240213"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1980</a:t>
            </a:r>
          </a:p>
        </p:txBody>
      </p:sp>
      <p:sp>
        <p:nvSpPr>
          <p:cNvPr id="528465" name="矩形 528464"/>
          <p:cNvSpPr/>
          <p:nvPr/>
        </p:nvSpPr>
        <p:spPr>
          <a:xfrm>
            <a:off x="5010150"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1985</a:t>
            </a:r>
          </a:p>
        </p:txBody>
      </p:sp>
      <p:sp>
        <p:nvSpPr>
          <p:cNvPr id="528466" name="矩形 528465"/>
          <p:cNvSpPr/>
          <p:nvPr/>
        </p:nvSpPr>
        <p:spPr>
          <a:xfrm>
            <a:off x="5780088"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1990</a:t>
            </a:r>
          </a:p>
        </p:txBody>
      </p:sp>
      <p:sp>
        <p:nvSpPr>
          <p:cNvPr id="528467" name="矩形 528466"/>
          <p:cNvSpPr/>
          <p:nvPr/>
        </p:nvSpPr>
        <p:spPr>
          <a:xfrm>
            <a:off x="6556375"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1995</a:t>
            </a:r>
          </a:p>
        </p:txBody>
      </p:sp>
      <p:sp>
        <p:nvSpPr>
          <p:cNvPr id="528468" name="矩形 528467"/>
          <p:cNvSpPr/>
          <p:nvPr/>
        </p:nvSpPr>
        <p:spPr>
          <a:xfrm>
            <a:off x="7324725" y="5932488"/>
            <a:ext cx="425450"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2000</a:t>
            </a:r>
          </a:p>
        </p:txBody>
      </p:sp>
      <p:sp>
        <p:nvSpPr>
          <p:cNvPr id="528469" name="矩形 528468"/>
          <p:cNvSpPr/>
          <p:nvPr/>
        </p:nvSpPr>
        <p:spPr>
          <a:xfrm>
            <a:off x="6262688" y="3529013"/>
            <a:ext cx="1665287" cy="228600"/>
          </a:xfrm>
          <a:prstGeom prst="rect">
            <a:avLst/>
          </a:prstGeom>
          <a:noFill/>
          <a:ln w="9525">
            <a:noFill/>
          </a:ln>
        </p:spPr>
        <p:txBody>
          <a:bodyPr wrap="none" lIns="0" tIns="0" rIns="0" bIns="0">
            <a:spAutoFit/>
          </a:bodyPr>
          <a:lstStyle/>
          <a:p>
            <a:pPr lvl="0" eaLnBrk="0" hangingPunct="0">
              <a:buClr>
                <a:srgbClr val="000000"/>
              </a:buClr>
            </a:pPr>
            <a:r>
              <a:rPr lang="en-US" altLang="zh-CN" sz="1500">
                <a:solidFill>
                  <a:srgbClr val="000000"/>
                </a:solidFill>
                <a:latin typeface="Arial" panose="020B0604020202020204" pitchFamily="34" charset="0"/>
                <a:ea typeface="宋体" panose="02010600030101010101" pitchFamily="2" charset="-122"/>
              </a:rPr>
              <a:t>Unemployment rate</a:t>
            </a:r>
          </a:p>
        </p:txBody>
      </p:sp>
      <p:pic>
        <p:nvPicPr>
          <p:cNvPr id="528470" name="图片 528469"/>
          <p:cNvPicPr>
            <a:picLocks noChangeAspect="1"/>
          </p:cNvPicPr>
          <p:nvPr/>
        </p:nvPicPr>
        <p:blipFill>
          <a:blip r:embed="rId4"/>
          <a:stretch>
            <a:fillRect/>
          </a:stretch>
        </p:blipFill>
        <p:spPr>
          <a:xfrm>
            <a:off x="2124075" y="2879725"/>
            <a:ext cx="5873750" cy="2103438"/>
          </a:xfrm>
          <a:prstGeom prst="rect">
            <a:avLst/>
          </a:prstGeom>
          <a:noFill/>
          <a:ln w="9525">
            <a:noFill/>
          </a:ln>
        </p:spPr>
      </p:pic>
      <p:sp>
        <p:nvSpPr>
          <p:cNvPr id="528471" name="文本框 528470"/>
          <p:cNvSpPr txBox="1"/>
          <p:nvPr/>
        </p:nvSpPr>
        <p:spPr>
          <a:xfrm>
            <a:off x="7086600" y="6643688"/>
            <a:ext cx="1803400" cy="214312"/>
          </a:xfrm>
          <a:prstGeom prst="rect">
            <a:avLst/>
          </a:prstGeom>
          <a:noFill/>
          <a:ln w="9525">
            <a:noFill/>
          </a:ln>
        </p:spPr>
        <p:txBody>
          <a:bodyPr wrap="none" anchor="t">
            <a:spAutoFit/>
          </a:bodyPr>
          <a:lstStyle/>
          <a:p>
            <a:pPr lvl="0" eaLnBrk="0" hangingPunct="0">
              <a:buClr>
                <a:srgbClr val="000000"/>
              </a:buClr>
            </a:pPr>
            <a:r>
              <a:rPr lang="en-US" altLang="en-US" sz="800" b="1">
                <a:solidFill>
                  <a:schemeClr val="bg1"/>
                </a:solidFill>
                <a:latin typeface="Arial" panose="020B0604020202020204" pitchFamily="34" charset="0"/>
                <a:ea typeface="宋体" panose="02010600030101010101" pitchFamily="2" charset="-122"/>
              </a:rPr>
              <a:t>Copyright © 2004  South-Western</a:t>
            </a:r>
          </a:p>
        </p:txBody>
      </p:sp>
      <p:sp>
        <p:nvSpPr>
          <p:cNvPr id="528472" name="文本框 528471"/>
          <p:cNvSpPr txBox="1"/>
          <p:nvPr/>
        </p:nvSpPr>
        <p:spPr>
          <a:xfrm>
            <a:off x="1763713" y="1052513"/>
            <a:ext cx="6553200" cy="519112"/>
          </a:xfrm>
          <a:prstGeom prst="rect">
            <a:avLst/>
          </a:prstGeom>
          <a:noFill/>
          <a:ln w="9525">
            <a:noFill/>
          </a:ln>
        </p:spPr>
        <p:txBody>
          <a:bodyPr>
            <a:spAutoFit/>
          </a:bodyPr>
          <a:lstStyle/>
          <a:p>
            <a:pPr lvl="0">
              <a:spcBef>
                <a:spcPct val="50000"/>
              </a:spcBef>
            </a:pPr>
            <a:r>
              <a:rPr lang="zh-CN" altLang="en-US" sz="2800" b="1" dirty="0">
                <a:solidFill>
                  <a:srgbClr val="CC3300"/>
                </a:solidFill>
                <a:latin typeface="Arial" panose="020B0604020202020204" pitchFamily="34" charset="0"/>
                <a:ea typeface="宋体" panose="02010600030101010101" pitchFamily="2" charset="-122"/>
              </a:rPr>
              <a:t>三、随着产量减少，失业增加</a:t>
            </a:r>
          </a:p>
        </p:txBody>
      </p:sp>
      <p:sp>
        <p:nvSpPr>
          <p:cNvPr id="2" name="灯片编号占位符 1"/>
          <p:cNvSpPr>
            <a:spLocks noGrp="1"/>
          </p:cNvSpPr>
          <p:nvPr>
            <p:ph type="sldNum" sz="quarter" idx="12"/>
          </p:nvPr>
        </p:nvSpPr>
        <p:spPr/>
        <p:txBody>
          <a:bodyPr/>
          <a:lstStyle/>
          <a:p>
            <a:pPr lvl="0"/>
            <a:fld id="{9A0DB2DC-4C9A-4742-B13C-FB6460FD3503}" type="slidenum">
              <a:rPr lang="en-US" altLang="zh-CN" dirty="0"/>
              <a:t>9</a:t>
            </a:fld>
            <a:endParaRPr 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28408"/>
                                        </p:tgtEl>
                                        <p:attrNameLst>
                                          <p:attrName>style.visibility</p:attrName>
                                        </p:attrNameLst>
                                      </p:cBhvr>
                                      <p:to>
                                        <p:strVal val="visible"/>
                                      </p:to>
                                    </p:set>
                                    <p:animEffect transition="in" filter="wipe(down)">
                                      <p:cBhvr>
                                        <p:cTn id="7" dur="500"/>
                                        <p:tgtEl>
                                          <p:spTgt spid="5284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8411"/>
                                        </p:tgtEl>
                                        <p:attrNameLst>
                                          <p:attrName>style.visibility</p:attrName>
                                        </p:attrNameLst>
                                      </p:cBhvr>
                                      <p:to>
                                        <p:strVal val="visible"/>
                                      </p:to>
                                    </p:set>
                                    <p:animEffect transition="in" filter="wipe(down)">
                                      <p:cBhvr>
                                        <p:cTn id="12" dur="500"/>
                                        <p:tgtEl>
                                          <p:spTgt spid="5284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8409"/>
                                        </p:tgtEl>
                                        <p:attrNameLst>
                                          <p:attrName>style.visibility</p:attrName>
                                        </p:attrNameLst>
                                      </p:cBhvr>
                                      <p:to>
                                        <p:strVal val="visible"/>
                                      </p:to>
                                    </p:set>
                                    <p:animEffect transition="in" filter="wipe(down)">
                                      <p:cBhvr>
                                        <p:cTn id="17" dur="500"/>
                                        <p:tgtEl>
                                          <p:spTgt spid="5284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8410"/>
                                        </p:tgtEl>
                                        <p:attrNameLst>
                                          <p:attrName>style.visibility</p:attrName>
                                        </p:attrNameLst>
                                      </p:cBhvr>
                                      <p:to>
                                        <p:strVal val="visible"/>
                                      </p:to>
                                    </p:set>
                                    <p:animEffect transition="in" filter="wipe(down)">
                                      <p:cBhvr>
                                        <p:cTn id="22" dur="500"/>
                                        <p:tgtEl>
                                          <p:spTgt spid="5284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28400"/>
                                        </p:tgtEl>
                                        <p:attrNameLst>
                                          <p:attrName>style.visibility</p:attrName>
                                        </p:attrNameLst>
                                      </p:cBhvr>
                                      <p:to>
                                        <p:strVal val="visible"/>
                                      </p:to>
                                    </p:set>
                                    <p:animEffect transition="in" filter="wipe(down)">
                                      <p:cBhvr>
                                        <p:cTn id="27" dur="500"/>
                                        <p:tgtEl>
                                          <p:spTgt spid="5284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28407"/>
                                        </p:tgtEl>
                                        <p:attrNameLst>
                                          <p:attrName>style.visibility</p:attrName>
                                        </p:attrNameLst>
                                      </p:cBhvr>
                                      <p:to>
                                        <p:strVal val="visible"/>
                                      </p:to>
                                    </p:set>
                                    <p:animEffect transition="in" filter="wipe(down)">
                                      <p:cBhvr>
                                        <p:cTn id="32" dur="500"/>
                                        <p:tgtEl>
                                          <p:spTgt spid="5284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8470"/>
                                        </p:tgtEl>
                                        <p:attrNameLst>
                                          <p:attrName>style.visibility</p:attrName>
                                        </p:attrNameLst>
                                      </p:cBhvr>
                                      <p:to>
                                        <p:strVal val="visible"/>
                                      </p:to>
                                    </p:set>
                                    <p:animEffect transition="in" filter="wipe(left)">
                                      <p:cBhvr>
                                        <p:cTn id="37" dur="500"/>
                                        <p:tgtEl>
                                          <p:spTgt spid="52847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28469">
                                            <p:txEl>
                                              <p:pRg st="0" end="0"/>
                                            </p:txEl>
                                          </p:spTgt>
                                        </p:tgtEl>
                                        <p:attrNameLst>
                                          <p:attrName>style.visibility</p:attrName>
                                        </p:attrNameLst>
                                      </p:cBhvr>
                                      <p:to>
                                        <p:strVal val="visible"/>
                                      </p:to>
                                    </p:set>
                                    <p:animEffect transition="in" filter="dissolve">
                                      <p:cBhvr>
                                        <p:cTn id="42" dur="500"/>
                                        <p:tgtEl>
                                          <p:spTgt spid="5284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69" grpId="0" build="p"/>
    </p:bldLst>
  </p:timing>
</p:sld>
</file>

<file path=ppt/theme/theme1.xml><?xml version="1.0" encoding="utf-8"?>
<a:theme xmlns:a="http://schemas.openxmlformats.org/drawingml/2006/main" name="诗情画意">
  <a:themeElements>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NUMBERS</Template>
  <TotalTime>28</TotalTime>
  <Words>5364</Words>
  <Application>Microsoft Office PowerPoint</Application>
  <PresentationFormat>全屏显示(4:3)</PresentationFormat>
  <Paragraphs>751</Paragraphs>
  <Slides>79</Slides>
  <Notes>24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79</vt:i4>
      </vt:variant>
    </vt:vector>
  </HeadingPairs>
  <TitlesOfParts>
    <vt:vector size="81" baseType="lpstr">
      <vt:lpstr>诗情画意</vt:lpstr>
      <vt:lpstr>Microsoft 公式 3.0</vt:lpstr>
      <vt:lpstr>PowerPoint 演示文稿</vt:lpstr>
      <vt:lpstr>PowerPoint 演示文稿</vt:lpstr>
      <vt:lpstr>PowerPoint 演示文稿</vt:lpstr>
      <vt:lpstr>一、经济波动的三个关键事实 </vt:lpstr>
      <vt:lpstr>关于经济波动的三个关键事实</vt:lpstr>
      <vt:lpstr>中国的经济波动</vt:lpstr>
      <vt:lpstr>关于经济波动的三个关键事实</vt:lpstr>
      <vt:lpstr>PowerPoint 演示文稿</vt:lpstr>
      <vt:lpstr>关于经济波动的三个关键事实</vt:lpstr>
      <vt:lpstr>二、解释短期经济波动 </vt:lpstr>
      <vt:lpstr>短期经济波动的基本模型   </vt:lpstr>
      <vt:lpstr>总需求与总供给模型</vt:lpstr>
      <vt:lpstr>三、总需求曲线</vt:lpstr>
      <vt:lpstr>三、总需求曲线</vt:lpstr>
      <vt:lpstr>（二）总需求曲线移动的原因</vt:lpstr>
      <vt:lpstr>PowerPoint 演示文稿</vt:lpstr>
      <vt:lpstr>四、总供给曲线 </vt:lpstr>
      <vt:lpstr>长期总供给曲线</vt:lpstr>
      <vt:lpstr>PowerPoint 演示文稿</vt:lpstr>
      <vt:lpstr>为什么短期总供给曲线向右上方倾斜？ </vt:lpstr>
      <vt:lpstr>短期总供给曲线向右上方倾斜的主要原因</vt:lpstr>
      <vt:lpstr>PowerPoint 演示文稿</vt:lpstr>
      <vt:lpstr>PowerPoint 演示文稿</vt:lpstr>
      <vt:lpstr>为什么短期总供给曲线会移动？</vt:lpstr>
      <vt:lpstr>五、经济波动的两个原因 </vt:lpstr>
      <vt:lpstr>长期均衡</vt:lpstr>
      <vt:lpstr>PowerPoint 演示文稿</vt:lpstr>
      <vt:lpstr>总需求减少</vt:lpstr>
      <vt:lpstr>PowerPoint 演示文稿</vt:lpstr>
      <vt:lpstr>总供给的不利移动</vt:lpstr>
      <vt:lpstr>抵消总供给的不利移动</vt:lpstr>
      <vt:lpstr>PowerPoint 演示文稿</vt:lpstr>
      <vt:lpstr>PowerPoint 演示文稿</vt:lpstr>
      <vt:lpstr>PowerPoint 演示文稿</vt:lpstr>
      <vt:lpstr>PowerPoint 演示文稿</vt:lpstr>
      <vt:lpstr>一、货币政策如何影响总需求 </vt:lpstr>
      <vt:lpstr>PowerPoint 演示文稿</vt:lpstr>
      <vt:lpstr>PowerPoint 演示文稿</vt:lpstr>
      <vt:lpstr>PowerPoint 演示文稿</vt:lpstr>
      <vt:lpstr>PowerPoint 演示文稿</vt:lpstr>
      <vt:lpstr>PowerPoint 演示文稿</vt:lpstr>
      <vt:lpstr>货币市场与总需求曲线的斜率</vt:lpstr>
      <vt:lpstr>PowerPoint 演示文稿</vt:lpstr>
      <vt:lpstr>货币注入</vt:lpstr>
      <vt:lpstr>利率目标在美联储政策中的作用</vt:lpstr>
      <vt:lpstr>二、财政政策如何影响总需求</vt:lpstr>
      <vt:lpstr>PowerPoint 演示文稿</vt:lpstr>
      <vt:lpstr>PowerPoint 演示文稿</vt:lpstr>
      <vt:lpstr>PowerPoint 演示文稿</vt:lpstr>
      <vt:lpstr>PowerPoint 演示文稿</vt:lpstr>
      <vt:lpstr>乘数效应</vt:lpstr>
      <vt:lpstr>PowerPoint 演示文稿</vt:lpstr>
      <vt:lpstr>挤出效应</vt:lpstr>
      <vt:lpstr>PowerPoint 演示文稿</vt:lpstr>
      <vt:lpstr>三、用政策稳定经济 </vt:lpstr>
      <vt:lpstr>PowerPoint 演示文稿</vt:lpstr>
      <vt:lpstr>PowerPoint 演示文稿</vt:lpstr>
      <vt:lpstr>PowerPoint 演示文稿</vt:lpstr>
      <vt:lpstr>一 、 失业的描述</vt:lpstr>
      <vt:lpstr>PowerPoint 演示文稿</vt:lpstr>
      <vt:lpstr>PowerPoint 演示文稿</vt:lpstr>
      <vt:lpstr>PowerPoint 演示文稿</vt:lpstr>
      <vt:lpstr>PowerPoint 演示文稿</vt:lpstr>
      <vt:lpstr>PowerPoint 演示文稿</vt:lpstr>
      <vt:lpstr>PowerPoint 演示文稿</vt:lpstr>
      <vt:lpstr>图. 1960年以来的失业率</vt:lpstr>
      <vt:lpstr>PowerPoint 演示文稿</vt:lpstr>
      <vt:lpstr>PowerPoint 演示文稿</vt:lpstr>
      <vt:lpstr>二、通货膨胀</vt:lpstr>
      <vt:lpstr>PowerPoint 演示文稿</vt:lpstr>
      <vt:lpstr>PowerPoint 演示文稿</vt:lpstr>
      <vt:lpstr>三、菲利普斯曲线</vt:lpstr>
      <vt:lpstr>PowerPoint 演示文稿</vt:lpstr>
      <vt:lpstr>PowerPoint 演示文稿</vt:lpstr>
      <vt:lpstr>图. 菲利普斯曲线</vt:lpstr>
      <vt:lpstr>图. 60年代的菲利普斯曲线</vt:lpstr>
      <vt:lpstr>PowerPoint 演示文稿</vt:lpstr>
      <vt:lpstr>PowerPoint 演示文稿</vt:lpstr>
      <vt:lpstr>本篇小结:</vt:lpstr>
    </vt:vector>
  </TitlesOfParts>
  <Company>HomeStation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胡海鸥</dc:creator>
  <cp:lastModifiedBy>Windows 用户</cp:lastModifiedBy>
  <cp:revision>99</cp:revision>
  <dcterms:created xsi:type="dcterms:W3CDTF">2006-07-04T11:57:40Z</dcterms:created>
  <dcterms:modified xsi:type="dcterms:W3CDTF">2018-12-25T04:45:05Z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