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616" r:id="rId2"/>
    <p:sldId id="617" r:id="rId3"/>
    <p:sldId id="618" r:id="rId4"/>
    <p:sldId id="360" r:id="rId5"/>
    <p:sldId id="561" r:id="rId6"/>
    <p:sldId id="425" r:id="rId7"/>
    <p:sldId id="459" r:id="rId8"/>
    <p:sldId id="427" r:id="rId9"/>
    <p:sldId id="515" r:id="rId10"/>
    <p:sldId id="516" r:id="rId11"/>
    <p:sldId id="517" r:id="rId12"/>
    <p:sldId id="610" r:id="rId13"/>
    <p:sldId id="611" r:id="rId14"/>
    <p:sldId id="518" r:id="rId15"/>
    <p:sldId id="612" r:id="rId16"/>
    <p:sldId id="519" r:id="rId17"/>
    <p:sldId id="520" r:id="rId18"/>
    <p:sldId id="521" r:id="rId19"/>
    <p:sldId id="522" r:id="rId20"/>
    <p:sldId id="523" r:id="rId21"/>
    <p:sldId id="428" r:id="rId22"/>
    <p:sldId id="476" r:id="rId23"/>
    <p:sldId id="529" r:id="rId24"/>
    <p:sldId id="482" r:id="rId25"/>
    <p:sldId id="483" r:id="rId26"/>
    <p:sldId id="530" r:id="rId27"/>
    <p:sldId id="447" r:id="rId28"/>
    <p:sldId id="564" r:id="rId29"/>
    <p:sldId id="494" r:id="rId30"/>
    <p:sldId id="486" r:id="rId31"/>
    <p:sldId id="488" r:id="rId32"/>
    <p:sldId id="432" r:id="rId33"/>
    <p:sldId id="497" r:id="rId34"/>
    <p:sldId id="594" r:id="rId35"/>
    <p:sldId id="621" r:id="rId36"/>
    <p:sldId id="587" r:id="rId37"/>
    <p:sldId id="500" r:id="rId38"/>
    <p:sldId id="501" r:id="rId39"/>
    <p:sldId id="502" r:id="rId40"/>
    <p:sldId id="615" r:id="rId41"/>
    <p:sldId id="537" r:id="rId42"/>
    <p:sldId id="507" r:id="rId43"/>
    <p:sldId id="538" r:id="rId44"/>
    <p:sldId id="509" r:id="rId45"/>
    <p:sldId id="510" r:id="rId46"/>
    <p:sldId id="511" r:id="rId47"/>
    <p:sldId id="512" r:id="rId48"/>
    <p:sldId id="542" r:id="rId49"/>
    <p:sldId id="619" r:id="rId50"/>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00"/>
    <a:srgbClr val="C1E9FF"/>
    <a:srgbClr val="FFFFCC"/>
    <a:srgbClr val="FF0000"/>
    <a:srgbClr val="66FFFF"/>
    <a:srgbClr val="9966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682"/>
  </p:normalViewPr>
  <p:slideViewPr>
    <p:cSldViewPr showGuides="1">
      <p:cViewPr varScale="1">
        <p:scale>
          <a:sx n="108" d="100"/>
          <a:sy n="108" d="100"/>
        </p:scale>
        <p:origin x="-1704" y="-84"/>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sorterViewPr showFormatting="0">
    <p:cViewPr>
      <p:scale>
        <a:sx n="100" d="100"/>
        <a:sy n="100" d="100"/>
      </p:scale>
      <p:origin x="0" y="343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页眉占位符 26625"/>
          <p:cNvSpPr>
            <a:spLocks noGrp="1"/>
          </p:cNvSpPr>
          <p:nvPr>
            <p:ph type="hdr" sz="quarter"/>
          </p:nvPr>
        </p:nvSpPr>
        <p:spPr>
          <a:xfrm>
            <a:off x="0" y="0"/>
            <a:ext cx="2971800" cy="457200"/>
          </a:xfrm>
          <a:prstGeom prst="rect">
            <a:avLst/>
          </a:prstGeom>
          <a:noFill/>
          <a:ln w="9525">
            <a:noFill/>
          </a:ln>
        </p:spPr>
        <p:txBody>
          <a:bodyPr/>
          <a:lstStyle/>
          <a:p>
            <a:pPr lvl="0"/>
            <a:endParaRPr lang="zh-CN" sz="1200" dirty="0"/>
          </a:p>
        </p:txBody>
      </p:sp>
      <p:sp>
        <p:nvSpPr>
          <p:cNvPr id="26627" name="日期占位符 26626"/>
          <p:cNvSpPr>
            <a:spLocks noGrp="1"/>
          </p:cNvSpPr>
          <p:nvPr>
            <p:ph type="dt" idx="1"/>
          </p:nvPr>
        </p:nvSpPr>
        <p:spPr>
          <a:xfrm>
            <a:off x="3886200" y="0"/>
            <a:ext cx="2971800" cy="457200"/>
          </a:xfrm>
          <a:prstGeom prst="rect">
            <a:avLst/>
          </a:prstGeom>
          <a:noFill/>
          <a:ln w="9525">
            <a:noFill/>
          </a:ln>
        </p:spPr>
        <p:txBody>
          <a:bodyPr/>
          <a:lstStyle/>
          <a:p>
            <a:pPr lvl="0" algn="r"/>
            <a:endParaRPr lang="zh-CN" altLang="en-US" sz="1200" dirty="0"/>
          </a:p>
        </p:txBody>
      </p:sp>
      <p:sp>
        <p:nvSpPr>
          <p:cNvPr id="26628" name="幻灯片图像占位符 26627"/>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26629" name="文本占位符 26628"/>
          <p:cNvSpPr>
            <a:spLocks noGrp="1"/>
          </p:cNvSpPr>
          <p:nvPr>
            <p:ph type="body" sz="quarter" idx="3"/>
          </p:nvPr>
        </p:nvSpPr>
        <p:spPr>
          <a:xfrm>
            <a:off x="914400" y="4343400"/>
            <a:ext cx="50292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6630" name="页脚占位符 26629"/>
          <p:cNvSpPr>
            <a:spLocks noGrp="1"/>
          </p:cNvSpPr>
          <p:nvPr>
            <p:ph type="ftr" sz="quarter" idx="4"/>
          </p:nvPr>
        </p:nvSpPr>
        <p:spPr>
          <a:xfrm>
            <a:off x="0" y="8686800"/>
            <a:ext cx="2971800" cy="457200"/>
          </a:xfrm>
          <a:prstGeom prst="rect">
            <a:avLst/>
          </a:prstGeom>
          <a:noFill/>
          <a:ln w="9525">
            <a:noFill/>
          </a:ln>
        </p:spPr>
        <p:txBody>
          <a:bodyPr anchor="b"/>
          <a:lstStyle/>
          <a:p>
            <a:pPr lvl="0"/>
            <a:endParaRPr lang="zh-CN" sz="1200" dirty="0"/>
          </a:p>
        </p:txBody>
      </p:sp>
      <p:sp>
        <p:nvSpPr>
          <p:cNvPr id="26631" name="灯片编号占位符 26630"/>
          <p:cNvSpPr>
            <a:spLocks noGrp="1"/>
          </p:cNvSpPr>
          <p:nvPr>
            <p:ph type="sldNum" sz="quarter" idx="5"/>
          </p:nvPr>
        </p:nvSpPr>
        <p:spPr>
          <a:xfrm>
            <a:off x="3886200" y="8686800"/>
            <a:ext cx="2971800" cy="457200"/>
          </a:xfrm>
          <a:prstGeom prst="rect">
            <a:avLst/>
          </a:prstGeom>
          <a:noFill/>
          <a:ln w="9525">
            <a:noFill/>
          </a:ln>
        </p:spPr>
        <p:txBody>
          <a:bodyPr anchor="b"/>
          <a:lstStyle/>
          <a:p>
            <a:pPr lvl="0" algn="r"/>
            <a:fld id="{9A0DB2DC-4C9A-4742-B13C-FB6460FD3503}" type="slidenum">
              <a:rPr lang="en-US" altLang="zh-CN" sz="1200" dirty="0"/>
              <a:t>‹#›</a:t>
            </a:fld>
            <a:endParaRPr lang="zh-CN" sz="1200" dirty="0"/>
          </a:p>
        </p:txBody>
      </p:sp>
    </p:spTree>
    <p:extLst>
      <p:ext uri="{BB962C8B-B14F-4D97-AF65-F5344CB8AC3E}">
        <p14:creationId xmlns:p14="http://schemas.microsoft.com/office/powerpoint/2010/main" val="217733825"/>
      </p:ext>
    </p:extLst>
  </p:cSld>
  <p:clrMap bg1="lt1" tx1="dk1" bg2="lt2" tx2="dk2" accent1="accent1" accent2="accent2" accent3="accent3" accent4="accent4" accent5="accent5" accent6="accent6" hlink="hlink" folHlink="folHlink"/>
  <p:hf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幻灯片图像占位符 651265"/>
          <p:cNvSpPr>
            <a:spLocks noGrp="1" noRot="1" noChangeAspect="1" noTextEdit="1"/>
          </p:cNvSpPr>
          <p:nvPr>
            <p:ph type="sldImg"/>
          </p:nvPr>
        </p:nvSpPr>
        <p:spPr/>
      </p:sp>
      <p:sp>
        <p:nvSpPr>
          <p:cNvPr id="651267" name="文本占位符 651266"/>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3</a:t>
            </a:fld>
            <a:endParaRPr lang="zh-CN"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幻灯片图像占位符 437249"/>
          <p:cNvSpPr>
            <a:spLocks noGrp="1" noRot="1" noChangeAspect="1" noTextEdit="1"/>
          </p:cNvSpPr>
          <p:nvPr>
            <p:ph type="sldImg"/>
          </p:nvPr>
        </p:nvSpPr>
        <p:spPr/>
      </p:sp>
      <p:sp>
        <p:nvSpPr>
          <p:cNvPr id="437251" name="文本占位符 437250"/>
          <p:cNvSpPr>
            <a:spLocks noGrp="1"/>
          </p:cNvSpPr>
          <p:nvPr>
            <p:ph type="body" idx="1"/>
          </p:nvPr>
        </p:nvSpPr>
        <p:spPr>
          <a:xfrm>
            <a:off x="685800" y="4343400"/>
            <a:ext cx="5486400" cy="4114800"/>
          </a:xfrm>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33</a:t>
            </a:fld>
            <a:endParaRPr lang="zh-CN"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幻灯片图像占位符 658433"/>
          <p:cNvSpPr>
            <a:spLocks noGrp="1" noRot="1" noChangeAspect="1" noTextEdit="1"/>
          </p:cNvSpPr>
          <p:nvPr>
            <p:ph type="sldImg"/>
          </p:nvPr>
        </p:nvSpPr>
        <p:spPr/>
      </p:sp>
      <p:sp>
        <p:nvSpPr>
          <p:cNvPr id="658435" name="文本占位符 658434"/>
          <p:cNvSpPr>
            <a:spLocks noGrp="1"/>
          </p:cNvSpPr>
          <p:nvPr>
            <p:ph type="body" idx="1"/>
          </p:nvPr>
        </p:nvSpPr>
        <p:spPr>
          <a:xfrm>
            <a:off x="685800" y="4343400"/>
            <a:ext cx="5486400" cy="4114800"/>
          </a:xfrm>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35</a:t>
            </a:fld>
            <a:endParaRPr lang="zh-CN"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幻灯片图像占位符 443393"/>
          <p:cNvSpPr>
            <a:spLocks noGrp="1" noRot="1" noChangeAspect="1" noTextEdit="1"/>
          </p:cNvSpPr>
          <p:nvPr>
            <p:ph type="sldImg"/>
          </p:nvPr>
        </p:nvSpPr>
        <p:spPr/>
      </p:sp>
      <p:sp>
        <p:nvSpPr>
          <p:cNvPr id="443395" name="文本占位符 443394"/>
          <p:cNvSpPr>
            <a:spLocks noGrp="1"/>
          </p:cNvSpPr>
          <p:nvPr>
            <p:ph type="body" idx="1"/>
          </p:nvPr>
        </p:nvSpPr>
        <p:spPr>
          <a:xfrm>
            <a:off x="685800" y="4343400"/>
            <a:ext cx="5486400" cy="4114800"/>
          </a:xfrm>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37</a:t>
            </a:fld>
            <a:endParaRPr lang="zh-CN"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幻灯片图像占位符 445441"/>
          <p:cNvSpPr>
            <a:spLocks noGrp="1" noRot="1" noChangeAspect="1" noTextEdit="1"/>
          </p:cNvSpPr>
          <p:nvPr>
            <p:ph type="sldImg"/>
          </p:nvPr>
        </p:nvSpPr>
        <p:spPr/>
      </p:sp>
      <p:sp>
        <p:nvSpPr>
          <p:cNvPr id="445443" name="文本占位符 445442"/>
          <p:cNvSpPr>
            <a:spLocks noGrp="1"/>
          </p:cNvSpPr>
          <p:nvPr>
            <p:ph type="body" idx="1"/>
          </p:nvPr>
        </p:nvSpPr>
        <p:spPr>
          <a:xfrm>
            <a:off x="685800" y="4343400"/>
            <a:ext cx="5486400" cy="4114800"/>
          </a:xfrm>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38</a:t>
            </a:fld>
            <a:endParaRPr lang="zh-CN"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幻灯片图像占位符 447489"/>
          <p:cNvSpPr>
            <a:spLocks noGrp="1" noRot="1" noChangeAspect="1" noTextEdit="1"/>
          </p:cNvSpPr>
          <p:nvPr>
            <p:ph type="sldImg"/>
          </p:nvPr>
        </p:nvSpPr>
        <p:spPr/>
      </p:sp>
      <p:sp>
        <p:nvSpPr>
          <p:cNvPr id="447491" name="文本占位符 447490"/>
          <p:cNvSpPr>
            <a:spLocks noGrp="1"/>
          </p:cNvSpPr>
          <p:nvPr>
            <p:ph type="body" idx="1"/>
          </p:nvPr>
        </p:nvSpPr>
        <p:spPr>
          <a:xfrm>
            <a:off x="685800" y="4343400"/>
            <a:ext cx="5486400" cy="4114800"/>
          </a:xfrm>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39</a:t>
            </a:fld>
            <a:endParaRPr lang="zh-CN"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幻灯片图像占位符 457729"/>
          <p:cNvSpPr>
            <a:spLocks noGrp="1" noRot="1" noChangeAspect="1" noTextEdit="1"/>
          </p:cNvSpPr>
          <p:nvPr>
            <p:ph type="sldImg"/>
          </p:nvPr>
        </p:nvSpPr>
        <p:spPr/>
      </p:sp>
      <p:sp>
        <p:nvSpPr>
          <p:cNvPr id="457731" name="文本占位符 457730"/>
          <p:cNvSpPr>
            <a:spLocks noGrp="1"/>
          </p:cNvSpPr>
          <p:nvPr>
            <p:ph type="body" idx="1"/>
          </p:nvPr>
        </p:nvSpPr>
        <p:spPr>
          <a:xfrm>
            <a:off x="685800" y="4343400"/>
            <a:ext cx="5486400" cy="4114800"/>
          </a:xfrm>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42</a:t>
            </a:fld>
            <a:endParaRPr lang="zh-CN"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幻灯片图像占位符 509953"/>
          <p:cNvSpPr>
            <a:spLocks noGrp="1" noRot="1" noChangeAspect="1" noTextEdit="1"/>
          </p:cNvSpPr>
          <p:nvPr>
            <p:ph type="sldImg"/>
          </p:nvPr>
        </p:nvSpPr>
        <p:spPr/>
      </p:sp>
      <p:sp>
        <p:nvSpPr>
          <p:cNvPr id="509955" name="文本占位符 509954"/>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43</a:t>
            </a:fld>
            <a:endParaRPr lang="zh-CN"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幻灯片图像占位符 461825"/>
          <p:cNvSpPr>
            <a:spLocks noGrp="1" noRot="1" noChangeAspect="1" noTextEdit="1"/>
          </p:cNvSpPr>
          <p:nvPr>
            <p:ph type="sldImg"/>
          </p:nvPr>
        </p:nvSpPr>
        <p:spPr/>
      </p:sp>
      <p:sp>
        <p:nvSpPr>
          <p:cNvPr id="461827" name="文本占位符 461826"/>
          <p:cNvSpPr>
            <a:spLocks noGrp="1"/>
          </p:cNvSpPr>
          <p:nvPr>
            <p:ph type="body" idx="1"/>
          </p:nvPr>
        </p:nvSpPr>
        <p:spPr>
          <a:xfrm>
            <a:off x="685800" y="4343400"/>
            <a:ext cx="5486400" cy="4114800"/>
          </a:xfrm>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44</a:t>
            </a:fld>
            <a:endParaRPr lang="zh-CN"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幻灯片图像占位符 463873"/>
          <p:cNvSpPr>
            <a:spLocks noGrp="1" noRot="1" noChangeAspect="1" noTextEdit="1"/>
          </p:cNvSpPr>
          <p:nvPr>
            <p:ph type="sldImg"/>
          </p:nvPr>
        </p:nvSpPr>
        <p:spPr/>
      </p:sp>
      <p:sp>
        <p:nvSpPr>
          <p:cNvPr id="463875" name="文本占位符 463874"/>
          <p:cNvSpPr>
            <a:spLocks noGrp="1"/>
          </p:cNvSpPr>
          <p:nvPr>
            <p:ph type="body" idx="1"/>
          </p:nvPr>
        </p:nvSpPr>
        <p:spPr>
          <a:xfrm>
            <a:off x="685800" y="4343400"/>
            <a:ext cx="5486400" cy="4114800"/>
          </a:xfrm>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45</a:t>
            </a:fld>
            <a:endParaRPr lang="zh-CN"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幻灯片图像占位符 465921"/>
          <p:cNvSpPr>
            <a:spLocks noGrp="1" noRot="1" noChangeAspect="1" noTextEdit="1"/>
          </p:cNvSpPr>
          <p:nvPr>
            <p:ph type="sldImg"/>
          </p:nvPr>
        </p:nvSpPr>
        <p:spPr/>
      </p:sp>
      <p:sp>
        <p:nvSpPr>
          <p:cNvPr id="465923" name="文本占位符 465922"/>
          <p:cNvSpPr>
            <a:spLocks noGrp="1"/>
          </p:cNvSpPr>
          <p:nvPr>
            <p:ph type="body" idx="1"/>
          </p:nvPr>
        </p:nvSpPr>
        <p:spPr>
          <a:xfrm>
            <a:off x="685800" y="4343400"/>
            <a:ext cx="5486400" cy="4114800"/>
          </a:xfrm>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46</a:t>
            </a:fld>
            <a:endParaRPr lang="zh-CN"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幻灯片图像占位符 249857"/>
          <p:cNvSpPr>
            <a:spLocks noGrp="1" noRot="1" noChangeAspect="1" noTextEdit="1"/>
          </p:cNvSpPr>
          <p:nvPr>
            <p:ph type="sldImg"/>
          </p:nvPr>
        </p:nvSpPr>
        <p:spPr/>
      </p:sp>
      <p:sp>
        <p:nvSpPr>
          <p:cNvPr id="249859" name="文本占位符 249858"/>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4</a:t>
            </a:fld>
            <a:endParaRPr lang="zh-CN"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幻灯片图像占位符 467969"/>
          <p:cNvSpPr>
            <a:spLocks noGrp="1" noRot="1" noChangeAspect="1" noTextEdit="1"/>
          </p:cNvSpPr>
          <p:nvPr>
            <p:ph type="sldImg"/>
          </p:nvPr>
        </p:nvSpPr>
        <p:spPr/>
      </p:sp>
      <p:sp>
        <p:nvSpPr>
          <p:cNvPr id="467971" name="文本占位符 467970"/>
          <p:cNvSpPr>
            <a:spLocks noGrp="1"/>
          </p:cNvSpPr>
          <p:nvPr>
            <p:ph type="body" idx="1"/>
          </p:nvPr>
        </p:nvSpPr>
        <p:spPr>
          <a:xfrm>
            <a:off x="685800" y="4343400"/>
            <a:ext cx="5486400" cy="4114800"/>
          </a:xfrm>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47</a:t>
            </a:fld>
            <a:endParaRPr lang="zh-CN"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幻灯片图像占位符 395265"/>
          <p:cNvSpPr>
            <a:spLocks noGrp="1" noRot="1" noChangeAspect="1" noTextEdit="1"/>
          </p:cNvSpPr>
          <p:nvPr>
            <p:ph type="sldImg"/>
          </p:nvPr>
        </p:nvSpPr>
        <p:spPr/>
      </p:sp>
      <p:sp>
        <p:nvSpPr>
          <p:cNvPr id="395267" name="文本占位符 395266"/>
          <p:cNvSpPr>
            <a:spLocks noGrp="1"/>
          </p:cNvSpPr>
          <p:nvPr>
            <p:ph type="body" idx="1"/>
          </p:nvPr>
        </p:nvSpPr>
        <p:spPr>
          <a:xfrm>
            <a:off x="685800" y="4343400"/>
            <a:ext cx="5486400" cy="4114800"/>
          </a:xfrm>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22</a:t>
            </a:fld>
            <a:endParaRPr 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幻灯片图像占位符 407553"/>
          <p:cNvSpPr>
            <a:spLocks noGrp="1" noRot="1" noChangeAspect="1" noTextEdit="1"/>
          </p:cNvSpPr>
          <p:nvPr>
            <p:ph type="sldImg"/>
          </p:nvPr>
        </p:nvSpPr>
        <p:spPr/>
      </p:sp>
      <p:sp>
        <p:nvSpPr>
          <p:cNvPr id="407555" name="文本占位符 407554"/>
          <p:cNvSpPr>
            <a:spLocks noGrp="1"/>
          </p:cNvSpPr>
          <p:nvPr>
            <p:ph type="body" idx="1"/>
          </p:nvPr>
        </p:nvSpPr>
        <p:spPr>
          <a:xfrm>
            <a:off x="685800" y="4343400"/>
            <a:ext cx="5486400" cy="4114800"/>
          </a:xfrm>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24</a:t>
            </a:fld>
            <a:endParaRPr lang="zh-CN"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幻灯片图像占位符 409601"/>
          <p:cNvSpPr>
            <a:spLocks noGrp="1" noRot="1" noChangeAspect="1" noTextEdit="1"/>
          </p:cNvSpPr>
          <p:nvPr>
            <p:ph type="sldImg"/>
          </p:nvPr>
        </p:nvSpPr>
        <p:spPr/>
      </p:sp>
      <p:sp>
        <p:nvSpPr>
          <p:cNvPr id="409603" name="文本占位符 409602"/>
          <p:cNvSpPr>
            <a:spLocks noGrp="1"/>
          </p:cNvSpPr>
          <p:nvPr>
            <p:ph type="body" idx="1"/>
          </p:nvPr>
        </p:nvSpPr>
        <p:spPr>
          <a:xfrm>
            <a:off x="685800" y="4343400"/>
            <a:ext cx="5486400" cy="4114800"/>
          </a:xfrm>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25</a:t>
            </a:fld>
            <a:endParaRPr lang="zh-CN"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幻灯片图像占位符 324609"/>
          <p:cNvSpPr>
            <a:spLocks noGrp="1" noRot="1" noChangeAspect="1" noTextEdit="1"/>
          </p:cNvSpPr>
          <p:nvPr>
            <p:ph type="sldImg"/>
          </p:nvPr>
        </p:nvSpPr>
        <p:spPr>
          <a:xfrm>
            <a:off x="1150938" y="692150"/>
            <a:ext cx="4556125" cy="3416300"/>
          </a:xfrm>
        </p:spPr>
      </p:sp>
      <p:sp>
        <p:nvSpPr>
          <p:cNvPr id="324611" name="文本占位符 324610"/>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27</a:t>
            </a:fld>
            <a:endParaRPr lang="zh-CN"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幻灯片图像占位符 562177"/>
          <p:cNvSpPr>
            <a:spLocks noGrp="1" noRot="1" noChangeAspect="1" noTextEdit="1"/>
          </p:cNvSpPr>
          <p:nvPr>
            <p:ph type="sldImg"/>
          </p:nvPr>
        </p:nvSpPr>
        <p:spPr/>
      </p:sp>
      <p:sp>
        <p:nvSpPr>
          <p:cNvPr id="562179" name="文本占位符 562178"/>
          <p:cNvSpPr>
            <a:spLocks noGrp="1"/>
          </p:cNvSpPr>
          <p:nvPr>
            <p:ph type="body" idx="1"/>
          </p:nvPr>
        </p:nvSpPr>
        <p:spPr>
          <a:xfrm>
            <a:off x="685800" y="4343400"/>
            <a:ext cx="5486400" cy="4114800"/>
          </a:xfrm>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28</a:t>
            </a:fld>
            <a:endParaRPr lang="zh-CN"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幻灯片图像占位符 415745"/>
          <p:cNvSpPr>
            <a:spLocks noGrp="1" noRot="1" noChangeAspect="1" noTextEdit="1"/>
          </p:cNvSpPr>
          <p:nvPr>
            <p:ph type="sldImg"/>
          </p:nvPr>
        </p:nvSpPr>
        <p:spPr/>
      </p:sp>
      <p:sp>
        <p:nvSpPr>
          <p:cNvPr id="415747" name="文本占位符 415746"/>
          <p:cNvSpPr>
            <a:spLocks noGrp="1"/>
          </p:cNvSpPr>
          <p:nvPr>
            <p:ph type="body" idx="1"/>
          </p:nvPr>
        </p:nvSpPr>
        <p:spPr>
          <a:xfrm>
            <a:off x="685800" y="4343400"/>
            <a:ext cx="5486400" cy="4114800"/>
          </a:xfrm>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30</a:t>
            </a:fld>
            <a:endParaRPr lang="zh-CN"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幻灯片图像占位符 419841"/>
          <p:cNvSpPr>
            <a:spLocks noGrp="1" noRot="1" noChangeAspect="1" noTextEdit="1"/>
          </p:cNvSpPr>
          <p:nvPr>
            <p:ph type="sldImg"/>
          </p:nvPr>
        </p:nvSpPr>
        <p:spPr/>
      </p:sp>
      <p:sp>
        <p:nvSpPr>
          <p:cNvPr id="419843" name="文本占位符 419842"/>
          <p:cNvSpPr>
            <a:spLocks noGrp="1"/>
          </p:cNvSpPr>
          <p:nvPr>
            <p:ph type="body" idx="1"/>
          </p:nvPr>
        </p:nvSpPr>
        <p:spPr>
          <a:xfrm>
            <a:off x="685800" y="4343400"/>
            <a:ext cx="5486400" cy="4114800"/>
          </a:xfrm>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31</a:t>
            </a:fld>
            <a:endParaRPr 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
                <a:srgbClr val="000000"/>
              </a:buClr>
            </a:pPr>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t>‹#›</a:t>
            </a:fld>
            <a:endParaRPr lang="zh-CN" dirty="0"/>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8"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81784"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
                <a:srgbClr val="000000"/>
              </a:buClr>
            </a:pPr>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t>‹#›</a:t>
            </a:fld>
            <a:endParaRPr lang="zh-CN"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endParaRPr lang="zh-CN" altLang="en-US"/>
          </a:p>
        </p:txBody>
      </p:sp>
      <p:sp>
        <p:nvSpPr>
          <p:cNvPr id="4" name="日期占位符 3"/>
          <p:cNvSpPr>
            <a:spLocks noGrp="1"/>
          </p:cNvSpPr>
          <p:nvPr>
            <p:ph type="dt" sz="half" idx="10"/>
          </p:nvPr>
        </p:nvSpPr>
        <p:spPr/>
        <p:txBody>
          <a:bodyPr/>
          <a:lstStyle/>
          <a:p>
            <a:pPr lvl="0">
              <a:buClr>
                <a:srgbClr val="000000"/>
              </a:buClr>
            </a:pPr>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t>‹#›</a:t>
            </a:fld>
            <a:endParaRPr lang="zh-CN" dirty="0"/>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buClr>
                <a:srgbClr val="000000"/>
              </a:buClr>
            </a:pPr>
            <a:endParaRPr lang="zh-CN" altLang="en-US" dirty="0"/>
          </a:p>
        </p:txBody>
      </p:sp>
      <p:sp>
        <p:nvSpPr>
          <p:cNvPr id="6" name="页脚占位符 5"/>
          <p:cNvSpPr>
            <a:spLocks noGrp="1"/>
          </p:cNvSpPr>
          <p:nvPr>
            <p:ph type="ftr" sz="quarter" idx="11"/>
          </p:nvPr>
        </p:nvSpPr>
        <p:spPr/>
        <p:txBody>
          <a:bodyPr/>
          <a:lstStyle/>
          <a:p>
            <a:pPr lvl="0">
              <a:buClr>
                <a:srgbClr val="000000"/>
              </a:buClr>
            </a:pPr>
            <a:endParaRPr lang="zh-CN" dirty="0"/>
          </a:p>
        </p:txBody>
      </p:sp>
      <p:sp>
        <p:nvSpPr>
          <p:cNvPr id="7" name="灯片编号占位符 6"/>
          <p:cNvSpPr>
            <a:spLocks noGrp="1"/>
          </p:cNvSpPr>
          <p:nvPr>
            <p:ph type="sldNum" sz="quarter" idx="12"/>
          </p:nvPr>
        </p:nvSpPr>
        <p:spPr/>
        <p:txBody>
          <a:bodyPr/>
          <a:lstStyle/>
          <a:p>
            <a:pPr lvl="0">
              <a:buClr>
                <a:srgbClr val="000000"/>
              </a:buClr>
            </a:pPr>
            <a:fld id="{9A0DB2DC-4C9A-4742-B13C-FB6460FD3503}" type="slidenum">
              <a:rPr lang="en-US" altLang="zh-CN" dirty="0"/>
              <a:t>‹#›</a:t>
            </a:fld>
            <a:endParaRPr lang="zh-CN" dirty="0"/>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buClr>
                <a:srgbClr val="000000"/>
              </a:buClr>
            </a:pPr>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t>‹#›</a:t>
            </a:fld>
            <a:endParaRPr lang="zh-CN" dirty="0"/>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84968"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7408" y="1905000"/>
            <a:ext cx="4184968"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buClr>
                <a:srgbClr val="000000"/>
              </a:buClr>
            </a:pPr>
            <a:endParaRPr lang="zh-CN" altLang="en-US" dirty="0"/>
          </a:p>
        </p:txBody>
      </p:sp>
      <p:sp>
        <p:nvSpPr>
          <p:cNvPr id="6" name="页脚占位符 5"/>
          <p:cNvSpPr>
            <a:spLocks noGrp="1"/>
          </p:cNvSpPr>
          <p:nvPr>
            <p:ph type="ftr" sz="quarter" idx="11"/>
          </p:nvPr>
        </p:nvSpPr>
        <p:spPr/>
        <p:txBody>
          <a:bodyPr/>
          <a:lstStyle/>
          <a:p>
            <a:pPr lvl="0">
              <a:buClr>
                <a:srgbClr val="000000"/>
              </a:buClr>
            </a:pPr>
            <a:endParaRPr lang="zh-CN" dirty="0"/>
          </a:p>
        </p:txBody>
      </p:sp>
      <p:sp>
        <p:nvSpPr>
          <p:cNvPr id="7" name="灯片编号占位符 6"/>
          <p:cNvSpPr>
            <a:spLocks noGrp="1"/>
          </p:cNvSpPr>
          <p:nvPr>
            <p:ph type="sldNum" sz="quarter" idx="12"/>
          </p:nvPr>
        </p:nvSpPr>
        <p:spPr/>
        <p:txBody>
          <a:bodyPr/>
          <a:lstStyle/>
          <a:p>
            <a:pPr lvl="0">
              <a:buClr>
                <a:srgbClr val="000000"/>
              </a:buClr>
            </a:pPr>
            <a:fld id="{9A0DB2DC-4C9A-4742-B13C-FB6460FD3503}" type="slidenum">
              <a:rPr lang="en-US" altLang="zh-CN" dirty="0"/>
              <a:t>‹#›</a:t>
            </a:fld>
            <a:endParaRPr lang="zh-CN" dirty="0"/>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buClr>
                <a:srgbClr val="000000"/>
              </a:buClr>
            </a:pPr>
            <a:endParaRPr lang="zh-CN" altLang="en-US" dirty="0"/>
          </a:p>
        </p:txBody>
      </p:sp>
      <p:sp>
        <p:nvSpPr>
          <p:cNvPr id="8" name="页脚占位符 7"/>
          <p:cNvSpPr>
            <a:spLocks noGrp="1"/>
          </p:cNvSpPr>
          <p:nvPr>
            <p:ph type="ftr" sz="quarter" idx="11"/>
          </p:nvPr>
        </p:nvSpPr>
        <p:spPr/>
        <p:txBody>
          <a:bodyPr/>
          <a:lstStyle/>
          <a:p>
            <a:pPr lvl="0">
              <a:buClr>
                <a:srgbClr val="000000"/>
              </a:buClr>
            </a:pPr>
            <a:endParaRPr lang="zh-CN" dirty="0"/>
          </a:p>
        </p:txBody>
      </p:sp>
      <p:sp>
        <p:nvSpPr>
          <p:cNvPr id="9" name="灯片编号占位符 8"/>
          <p:cNvSpPr>
            <a:spLocks noGrp="1"/>
          </p:cNvSpPr>
          <p:nvPr>
            <p:ph type="sldNum" sz="quarter" idx="12"/>
          </p:nvPr>
        </p:nvSpPr>
        <p:spPr/>
        <p:txBody>
          <a:bodyPr/>
          <a:lstStyle/>
          <a:p>
            <a:pPr lvl="0">
              <a:buClr>
                <a:srgbClr val="000000"/>
              </a:buClr>
            </a:pPr>
            <a:fld id="{9A0DB2DC-4C9A-4742-B13C-FB6460FD3503}" type="slidenum">
              <a:rPr lang="en-US" altLang="zh-CN" dirty="0"/>
              <a:t>‹#›</a:t>
            </a:fld>
            <a:endParaRPr lang="zh-CN"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buClr>
                <a:srgbClr val="000000"/>
              </a:buClr>
            </a:pPr>
            <a:endParaRPr lang="zh-CN" altLang="en-US" dirty="0"/>
          </a:p>
        </p:txBody>
      </p:sp>
      <p:sp>
        <p:nvSpPr>
          <p:cNvPr id="4" name="页脚占位符 3"/>
          <p:cNvSpPr>
            <a:spLocks noGrp="1"/>
          </p:cNvSpPr>
          <p:nvPr>
            <p:ph type="ftr" sz="quarter" idx="11"/>
          </p:nvPr>
        </p:nvSpPr>
        <p:spPr/>
        <p:txBody>
          <a:bodyPr/>
          <a:lstStyle/>
          <a:p>
            <a:pPr lvl="0">
              <a:buClr>
                <a:srgbClr val="000000"/>
              </a:buClr>
            </a:pPr>
            <a:endParaRPr lang="zh-CN" dirty="0"/>
          </a:p>
        </p:txBody>
      </p:sp>
      <p:sp>
        <p:nvSpPr>
          <p:cNvPr id="5" name="灯片编号占位符 4"/>
          <p:cNvSpPr>
            <a:spLocks noGrp="1"/>
          </p:cNvSpPr>
          <p:nvPr>
            <p:ph type="sldNum" sz="quarter" idx="12"/>
          </p:nvPr>
        </p:nvSpPr>
        <p:spPr/>
        <p:txBody>
          <a:bodyPr/>
          <a:lstStyle/>
          <a:p>
            <a:pPr lvl="0">
              <a:buClr>
                <a:srgbClr val="000000"/>
              </a:buClr>
            </a:pPr>
            <a:fld id="{9A0DB2DC-4C9A-4742-B13C-FB6460FD3503}" type="slidenum">
              <a:rPr lang="en-US" altLang="zh-CN" dirty="0"/>
              <a:t>‹#›</a:t>
            </a:fld>
            <a:endParaRPr lang="zh-CN" dirty="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buClr>
                <a:srgbClr val="000000"/>
              </a:buClr>
            </a:pPr>
            <a:endParaRPr lang="zh-CN" altLang="en-US" dirty="0"/>
          </a:p>
        </p:txBody>
      </p:sp>
      <p:sp>
        <p:nvSpPr>
          <p:cNvPr id="3" name="页脚占位符 2"/>
          <p:cNvSpPr>
            <a:spLocks noGrp="1"/>
          </p:cNvSpPr>
          <p:nvPr>
            <p:ph type="ftr" sz="quarter" idx="11"/>
          </p:nvPr>
        </p:nvSpPr>
        <p:spPr/>
        <p:txBody>
          <a:bodyPr/>
          <a:lstStyle/>
          <a:p>
            <a:pPr lvl="0">
              <a:buClr>
                <a:srgbClr val="000000"/>
              </a:buClr>
            </a:pPr>
            <a:endParaRPr lang="zh-CN" dirty="0"/>
          </a:p>
        </p:txBody>
      </p:sp>
      <p:sp>
        <p:nvSpPr>
          <p:cNvPr id="4" name="灯片编号占位符 3"/>
          <p:cNvSpPr>
            <a:spLocks noGrp="1"/>
          </p:cNvSpPr>
          <p:nvPr>
            <p:ph type="sldNum" sz="quarter" idx="12"/>
          </p:nvPr>
        </p:nvSpPr>
        <p:spPr/>
        <p:txBody>
          <a:bodyPr/>
          <a:lstStyle/>
          <a:p>
            <a:pPr lvl="0">
              <a:buClr>
                <a:srgbClr val="000000"/>
              </a:buClr>
            </a:pPr>
            <a:fld id="{9A0DB2DC-4C9A-4742-B13C-FB6460FD3503}" type="slidenum">
              <a:rPr lang="en-US" altLang="zh-CN" dirty="0"/>
              <a:t>‹#›</a:t>
            </a:fld>
            <a:endParaRPr lang="zh-CN" dirty="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buClr>
                <a:srgbClr val="000000"/>
              </a:buClr>
            </a:pPr>
            <a:endParaRPr lang="zh-CN" altLang="en-US" dirty="0"/>
          </a:p>
        </p:txBody>
      </p:sp>
      <p:sp>
        <p:nvSpPr>
          <p:cNvPr id="6" name="页脚占位符 5"/>
          <p:cNvSpPr>
            <a:spLocks noGrp="1"/>
          </p:cNvSpPr>
          <p:nvPr>
            <p:ph type="ftr" sz="quarter" idx="11"/>
          </p:nvPr>
        </p:nvSpPr>
        <p:spPr/>
        <p:txBody>
          <a:bodyPr/>
          <a:lstStyle/>
          <a:p>
            <a:pPr lvl="0">
              <a:buClr>
                <a:srgbClr val="000000"/>
              </a:buClr>
            </a:pPr>
            <a:endParaRPr lang="zh-CN" dirty="0"/>
          </a:p>
        </p:txBody>
      </p:sp>
      <p:sp>
        <p:nvSpPr>
          <p:cNvPr id="7" name="灯片编号占位符 6"/>
          <p:cNvSpPr>
            <a:spLocks noGrp="1"/>
          </p:cNvSpPr>
          <p:nvPr>
            <p:ph type="sldNum" sz="quarter" idx="12"/>
          </p:nvPr>
        </p:nvSpPr>
        <p:spPr/>
        <p:txBody>
          <a:bodyPr/>
          <a:lstStyle/>
          <a:p>
            <a:pPr lvl="0">
              <a:buClr>
                <a:srgbClr val="000000"/>
              </a:buClr>
            </a:pPr>
            <a:fld id="{9A0DB2DC-4C9A-4742-B13C-FB6460FD3503}" type="slidenum">
              <a:rPr lang="en-US" altLang="zh-CN" dirty="0"/>
              <a:t>‹#›</a:t>
            </a:fld>
            <a:endParaRPr lang="zh-CN" dirty="0"/>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buClr>
                <a:srgbClr val="000000"/>
              </a:buClr>
            </a:pPr>
            <a:endParaRPr lang="zh-CN" altLang="en-US" dirty="0"/>
          </a:p>
        </p:txBody>
      </p:sp>
      <p:sp>
        <p:nvSpPr>
          <p:cNvPr id="6" name="页脚占位符 5"/>
          <p:cNvSpPr>
            <a:spLocks noGrp="1"/>
          </p:cNvSpPr>
          <p:nvPr>
            <p:ph type="ftr" sz="quarter" idx="11"/>
          </p:nvPr>
        </p:nvSpPr>
        <p:spPr/>
        <p:txBody>
          <a:bodyPr/>
          <a:lstStyle/>
          <a:p>
            <a:pPr lvl="0">
              <a:buClr>
                <a:srgbClr val="000000"/>
              </a:buClr>
            </a:pPr>
            <a:endParaRPr lang="zh-CN" dirty="0"/>
          </a:p>
        </p:txBody>
      </p:sp>
      <p:sp>
        <p:nvSpPr>
          <p:cNvPr id="7" name="灯片编号占位符 6"/>
          <p:cNvSpPr>
            <a:spLocks noGrp="1"/>
          </p:cNvSpPr>
          <p:nvPr>
            <p:ph type="sldNum" sz="quarter" idx="12"/>
          </p:nvPr>
        </p:nvSpPr>
        <p:spPr/>
        <p:txBody>
          <a:bodyPr/>
          <a:lstStyle/>
          <a:p>
            <a:pPr lvl="0">
              <a:buClr>
                <a:srgbClr val="000000"/>
              </a:buClr>
            </a:pPr>
            <a:fld id="{9A0DB2DC-4C9A-4742-B13C-FB6460FD3503}" type="slidenum">
              <a:rPr lang="en-US" altLang="zh-CN" dirty="0"/>
              <a:t>‹#›</a:t>
            </a:fld>
            <a:endParaRPr lang="zh-CN" dirty="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
                <a:srgbClr val="000000"/>
              </a:buClr>
            </a:pPr>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t>‹#›</a:t>
            </a:fld>
            <a:endParaRPr lang="zh-CN"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624642" name="标题 624641"/>
          <p:cNvSpPr>
            <a:spLocks noGrp="1" noRot="1"/>
          </p:cNvSpPr>
          <p:nvPr>
            <p:ph type="title"/>
          </p:nvPr>
        </p:nvSpPr>
        <p:spPr>
          <a:xfrm>
            <a:off x="301625" y="609600"/>
            <a:ext cx="8540750" cy="1143000"/>
          </a:xfrm>
          <a:prstGeom prst="rect">
            <a:avLst/>
          </a:prstGeom>
          <a:noFill/>
          <a:ln w="9525">
            <a:noFill/>
          </a:ln>
        </p:spPr>
        <p:txBody>
          <a:bodyPr anchor="ctr"/>
          <a:lstStyle/>
          <a:p>
            <a:pPr lvl="0"/>
            <a:r>
              <a:rPr lang="zh-CN" altLang="en-US" dirty="0"/>
              <a:t>单击此处编辑母版标题样式</a:t>
            </a:r>
          </a:p>
        </p:txBody>
      </p:sp>
      <p:sp>
        <p:nvSpPr>
          <p:cNvPr id="624643" name="文本占位符 624642"/>
          <p:cNvSpPr>
            <a:spLocks noGrp="1" noRot="1"/>
          </p:cNvSpPr>
          <p:nvPr>
            <p:ph type="body" idx="1"/>
          </p:nvPr>
        </p:nvSpPr>
        <p:spPr>
          <a:xfrm>
            <a:off x="301625" y="1905000"/>
            <a:ext cx="8540750" cy="41941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24644" name="日期占位符 624643"/>
          <p:cNvSpPr>
            <a:spLocks noGrp="1"/>
          </p:cNvSpPr>
          <p:nvPr>
            <p:ph type="dt" sz="half" idx="2"/>
          </p:nvPr>
        </p:nvSpPr>
        <p:spPr>
          <a:xfrm>
            <a:off x="301625" y="6245225"/>
            <a:ext cx="2289175" cy="476250"/>
          </a:xfrm>
          <a:prstGeom prst="rect">
            <a:avLst/>
          </a:prstGeom>
          <a:noFill/>
          <a:ln w="9525">
            <a:noFill/>
          </a:ln>
        </p:spPr>
        <p:txBody>
          <a:bodyPr/>
          <a:lstStyle>
            <a:lvl1pPr>
              <a:defRPr sz="1400">
                <a:latin typeface="Arial" panose="020B0604020202020204" pitchFamily="34" charset="0"/>
              </a:defRPr>
            </a:lvl1pPr>
          </a:lstStyle>
          <a:p>
            <a:pPr lvl="0">
              <a:buClr>
                <a:srgbClr val="000000"/>
              </a:buClr>
            </a:pPr>
            <a:endParaRPr lang="zh-CN" altLang="en-US" dirty="0"/>
          </a:p>
        </p:txBody>
      </p:sp>
      <p:sp>
        <p:nvSpPr>
          <p:cNvPr id="624645" name="页脚占位符 624644"/>
          <p:cNvSpPr>
            <a:spLocks noGrp="1"/>
          </p:cNvSpPr>
          <p:nvPr>
            <p:ph type="ftr" sz="quarter" idx="3"/>
          </p:nvPr>
        </p:nvSpPr>
        <p:spPr>
          <a:xfrm>
            <a:off x="3124200" y="6245225"/>
            <a:ext cx="2895600" cy="476250"/>
          </a:xfrm>
          <a:prstGeom prst="rect">
            <a:avLst/>
          </a:prstGeom>
          <a:noFill/>
          <a:ln w="9525">
            <a:noFill/>
          </a:ln>
        </p:spPr>
        <p:txBody>
          <a:bodyPr/>
          <a:lstStyle>
            <a:lvl1pPr algn="ctr">
              <a:defRPr sz="1400">
                <a:latin typeface="Arial" panose="020B0604020202020204" pitchFamily="34" charset="0"/>
              </a:defRPr>
            </a:lvl1pPr>
          </a:lstStyle>
          <a:p>
            <a:pPr lvl="0">
              <a:buClr>
                <a:srgbClr val="000000"/>
              </a:buClr>
            </a:pPr>
            <a:endParaRPr lang="zh-CN" dirty="0"/>
          </a:p>
        </p:txBody>
      </p:sp>
      <p:sp>
        <p:nvSpPr>
          <p:cNvPr id="624646" name="灯片编号占位符 624645"/>
          <p:cNvSpPr>
            <a:spLocks noGrp="1"/>
          </p:cNvSpPr>
          <p:nvPr>
            <p:ph type="sldNum" sz="quarter" idx="4"/>
          </p:nvPr>
        </p:nvSpPr>
        <p:spPr>
          <a:xfrm>
            <a:off x="6553200" y="6245225"/>
            <a:ext cx="2289175" cy="476250"/>
          </a:xfrm>
          <a:prstGeom prst="rect">
            <a:avLst/>
          </a:prstGeom>
          <a:noFill/>
          <a:ln w="9525">
            <a:noFill/>
          </a:ln>
        </p:spPr>
        <p:txBody>
          <a:bodyPr/>
          <a:lstStyle>
            <a:lvl1pPr algn="r">
              <a:defRPr sz="1400">
                <a:latin typeface="Arial" panose="020B0604020202020204" pitchFamily="34" charset="0"/>
              </a:defRPr>
            </a:lvl1pPr>
          </a:lstStyle>
          <a:p>
            <a:pPr lvl="0">
              <a:buClr>
                <a:srgbClr val="000000"/>
              </a:buClr>
            </a:pPr>
            <a:fld id="{9A0DB2DC-4C9A-4742-B13C-FB6460FD3503}" type="slidenum">
              <a:rPr lang="en-US" altLang="zh-CN" dirty="0"/>
              <a:t>‹#›</a:t>
            </a:fld>
            <a:endParaRPr lang="zh-CN"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random/>
  </p:transition>
  <p:hf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4.wmf"/><Relationship Id="rId4" Type="http://schemas.openxmlformats.org/officeDocument/2006/relationships/image" Target="../media/image13.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oleObject" Target="../embeddings/oleObject4.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标题 648193"/>
          <p:cNvSpPr>
            <a:spLocks noGrp="1" noRot="1"/>
          </p:cNvSpPr>
          <p:nvPr>
            <p:ph type="title"/>
          </p:nvPr>
        </p:nvSpPr>
        <p:spPr>
          <a:xfrm>
            <a:off x="323850" y="620713"/>
            <a:ext cx="8540750" cy="1143000"/>
          </a:xfrm>
        </p:spPr>
        <p:txBody>
          <a:bodyPr anchor="ctr"/>
          <a:lstStyle/>
          <a:p>
            <a:r>
              <a:rPr lang="zh-CN" altLang="en-US" sz="3600" b="1" dirty="0">
                <a:solidFill>
                  <a:srgbClr val="FF0000"/>
                </a:solidFill>
              </a:rPr>
              <a:t>宏观经济学的研究对象和内容</a:t>
            </a:r>
          </a:p>
        </p:txBody>
      </p:sp>
      <p:sp>
        <p:nvSpPr>
          <p:cNvPr id="648195" name="文本占位符 648194"/>
          <p:cNvSpPr>
            <a:spLocks noGrp="1" noRot="1"/>
          </p:cNvSpPr>
          <p:nvPr>
            <p:ph type="body" idx="1"/>
          </p:nvPr>
        </p:nvSpPr>
        <p:spPr/>
        <p:txBody>
          <a:bodyPr/>
          <a:lstStyle/>
          <a:p>
            <a:r>
              <a:rPr lang="zh-CN" altLang="en-US" b="1" dirty="0">
                <a:solidFill>
                  <a:srgbClr val="000000"/>
                </a:solidFill>
                <a:latin typeface="楷体" panose="02010609060101010101" pitchFamily="49" charset="-122"/>
                <a:ea typeface="楷体" panose="02010609060101010101" pitchFamily="49" charset="-122"/>
              </a:rPr>
              <a:t>微观经济学</a:t>
            </a:r>
            <a:r>
              <a:rPr lang="en-US" altLang="zh-CN" b="1">
                <a:solidFill>
                  <a:srgbClr val="000000"/>
                </a:solidFill>
                <a:latin typeface="楷体" panose="02010609060101010101" pitchFamily="49" charset="-122"/>
                <a:ea typeface="楷体" panose="02010609060101010101" pitchFamily="49" charset="-122"/>
              </a:rPr>
              <a:t>:</a:t>
            </a:r>
          </a:p>
          <a:p>
            <a:r>
              <a:rPr lang="zh-CN" altLang="en-US" b="1" dirty="0">
                <a:latin typeface="楷体" panose="02010609060101010101" pitchFamily="49" charset="-122"/>
                <a:ea typeface="楷体" panose="02010609060101010101" pitchFamily="49" charset="-122"/>
              </a:rPr>
              <a:t>以单个企业或家庭的行为作为研究对象，研究它们的供求行为与价格变动之间的关系。</a:t>
            </a:r>
          </a:p>
          <a:p>
            <a:r>
              <a:rPr lang="zh-CN" altLang="en-US" b="1" dirty="0">
                <a:solidFill>
                  <a:srgbClr val="000000"/>
                </a:solidFill>
                <a:latin typeface="楷体" panose="02010609060101010101" pitchFamily="49" charset="-122"/>
                <a:ea typeface="楷体" panose="02010609060101010101" pitchFamily="49" charset="-122"/>
              </a:rPr>
              <a:t>宏观经济学：</a:t>
            </a:r>
          </a:p>
          <a:p>
            <a:r>
              <a:rPr lang="zh-CN" altLang="en-US" b="1" dirty="0">
                <a:latin typeface="楷体" panose="02010609060101010101" pitchFamily="49" charset="-122"/>
                <a:ea typeface="楷体" panose="02010609060101010101" pitchFamily="49" charset="-122"/>
              </a:rPr>
              <a:t>研究一个国家整体经济的运作情况以及政府如何运用经济政策来影响国家整体经济的运作。</a:t>
            </a:r>
          </a:p>
          <a:p>
            <a:endParaRPr lang="zh-CN" altLang="en-US" b="1" dirty="0">
              <a:latin typeface="楷体" panose="02010609060101010101" pitchFamily="49" charset="-122"/>
              <a:ea typeface="楷体" panose="02010609060101010101" pitchFamily="49" charset="-122"/>
            </a:endParaRPr>
          </a:p>
          <a:p>
            <a:endParaRPr lang="zh-CN" altLang="en-US" dirty="0"/>
          </a:p>
          <a:p>
            <a:endParaRPr lang="zh-CN" altLang="en-US" dirty="0"/>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1</a:t>
            </a:fld>
            <a:endParaRPr lang="zh-CN" dirty="0"/>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标题 472065"/>
          <p:cNvSpPr>
            <a:spLocks noGrp="1" noRot="1"/>
          </p:cNvSpPr>
          <p:nvPr>
            <p:ph type="title"/>
          </p:nvPr>
        </p:nvSpPr>
        <p:spPr/>
        <p:txBody>
          <a:bodyPr anchor="ctr"/>
          <a:lstStyle/>
          <a:p>
            <a:endParaRPr dirty="0"/>
          </a:p>
        </p:txBody>
      </p:sp>
      <p:sp>
        <p:nvSpPr>
          <p:cNvPr id="472067" name="文本占位符 472066"/>
          <p:cNvSpPr>
            <a:spLocks noGrp="1" noRot="1"/>
          </p:cNvSpPr>
          <p:nvPr>
            <p:ph type="body" idx="1"/>
          </p:nvPr>
        </p:nvSpPr>
        <p:spPr>
          <a:xfrm>
            <a:off x="179388" y="981075"/>
            <a:ext cx="8964612" cy="4525963"/>
          </a:xfrm>
        </p:spPr>
        <p:txBody>
          <a:bodyPr/>
          <a:lstStyle/>
          <a:p>
            <a:r>
              <a:rPr lang="en-US" altLang="zh-CN" sz="3600" b="1" dirty="0">
                <a:solidFill>
                  <a:srgbClr val="FF0000"/>
                </a:solidFill>
              </a:rPr>
              <a:t>“</a:t>
            </a:r>
            <a:r>
              <a:rPr lang="zh-CN" altLang="en-US" sz="3600" b="1" dirty="0">
                <a:solidFill>
                  <a:srgbClr val="FF0000"/>
                </a:solidFill>
              </a:rPr>
              <a:t>所有的</a:t>
            </a:r>
            <a:r>
              <a:rPr lang="en-US" altLang="zh-CN" sz="3600" b="1">
                <a:solidFill>
                  <a:srgbClr val="FF0000"/>
                </a:solidFill>
              </a:rPr>
              <a:t>…”</a:t>
            </a:r>
          </a:p>
          <a:p>
            <a:r>
              <a:rPr lang="en-US" altLang="zh-CN" b="1" dirty="0">
                <a:solidFill>
                  <a:srgbClr val="000000"/>
                </a:solidFill>
                <a:latin typeface="楷体" panose="02010609060101010101" pitchFamily="49" charset="-122"/>
                <a:ea typeface="楷体" panose="02010609060101010101" pitchFamily="49" charset="-122"/>
              </a:rPr>
              <a:t>GDP</a:t>
            </a:r>
            <a:r>
              <a:rPr lang="zh-CN" altLang="en-US" b="1" dirty="0">
                <a:solidFill>
                  <a:srgbClr val="000000"/>
                </a:solidFill>
                <a:latin typeface="楷体" panose="02010609060101010101" pitchFamily="49" charset="-122"/>
                <a:ea typeface="楷体" panose="02010609060101010101" pitchFamily="49" charset="-122"/>
              </a:rPr>
              <a:t>包括经济生活中生产并市场上合法出售的所有东西，以及经济中住房存量提供的住房服务的市场价值。</a:t>
            </a:r>
          </a:p>
          <a:p>
            <a:r>
              <a:rPr lang="zh-CN" altLang="en-US" sz="2800" b="1" u="sng" dirty="0">
                <a:solidFill>
                  <a:schemeClr val="hlink"/>
                </a:solidFill>
                <a:latin typeface="楷体_GB2312" pitchFamily="49" charset="-122"/>
                <a:ea typeface="楷体_GB2312" pitchFamily="49" charset="-122"/>
              </a:rPr>
              <a:t>不包括在</a:t>
            </a:r>
            <a:r>
              <a:rPr lang="en-US" altLang="zh-CN" sz="2800" b="1" u="sng" dirty="0">
                <a:solidFill>
                  <a:schemeClr val="hlink"/>
                </a:solidFill>
                <a:latin typeface="楷体_GB2312" pitchFamily="49" charset="-122"/>
                <a:ea typeface="楷体_GB2312" pitchFamily="49" charset="-122"/>
              </a:rPr>
              <a:t>GDP</a:t>
            </a:r>
            <a:r>
              <a:rPr lang="zh-CN" altLang="en-US" sz="2800" b="1" u="sng" dirty="0">
                <a:solidFill>
                  <a:schemeClr val="hlink"/>
                </a:solidFill>
                <a:latin typeface="楷体_GB2312" pitchFamily="49" charset="-122"/>
                <a:ea typeface="楷体_GB2312" pitchFamily="49" charset="-122"/>
              </a:rPr>
              <a:t>中的：</a:t>
            </a:r>
          </a:p>
          <a:p>
            <a:pPr lvl="1"/>
            <a:r>
              <a:rPr lang="zh-CN" altLang="en-US" b="1" dirty="0">
                <a:solidFill>
                  <a:srgbClr val="000000"/>
                </a:solidFill>
                <a:latin typeface="楷体_GB2312" pitchFamily="49" charset="-122"/>
                <a:ea typeface="楷体" panose="02010609060101010101" pitchFamily="49" charset="-122"/>
              </a:rPr>
              <a:t>非法生产与销售的东西；</a:t>
            </a:r>
            <a:r>
              <a:rPr lang="zh-CN" altLang="en-US" sz="2400" b="1" dirty="0">
                <a:solidFill>
                  <a:srgbClr val="000000"/>
                </a:solidFill>
                <a:latin typeface="楷体_GB2312" pitchFamily="49" charset="-122"/>
                <a:ea typeface="楷体" panose="02010609060101010101" pitchFamily="49" charset="-122"/>
              </a:rPr>
              <a:t>例如：</a:t>
            </a:r>
            <a:r>
              <a:rPr lang="zh-CN" altLang="en-US" sz="2400" b="1" dirty="0">
                <a:solidFill>
                  <a:srgbClr val="000000"/>
                </a:solidFill>
                <a:latin typeface="隶书" panose="02010509060101010101" pitchFamily="49" charset="-122"/>
                <a:ea typeface="楷体" panose="02010609060101010101" pitchFamily="49" charset="-122"/>
              </a:rPr>
              <a:t>走私、贩毒等地下经济。</a:t>
            </a:r>
            <a:endParaRPr lang="zh-CN" altLang="en-US" sz="2400" b="1" dirty="0">
              <a:solidFill>
                <a:srgbClr val="000000"/>
              </a:solidFill>
              <a:latin typeface="楷体_GB2312" pitchFamily="49" charset="-122"/>
              <a:ea typeface="楷体" panose="02010609060101010101" pitchFamily="49" charset="-122"/>
            </a:endParaRPr>
          </a:p>
          <a:p>
            <a:pPr lvl="1"/>
            <a:r>
              <a:rPr lang="zh-CN" altLang="en-US" b="1" dirty="0">
                <a:solidFill>
                  <a:srgbClr val="000000"/>
                </a:solidFill>
                <a:latin typeface="楷体_GB2312" pitchFamily="49" charset="-122"/>
                <a:ea typeface="楷体" panose="02010609060101010101" pitchFamily="49" charset="-122"/>
              </a:rPr>
              <a:t>没有进入市场的东西；</a:t>
            </a:r>
            <a:r>
              <a:rPr lang="zh-CN" altLang="en-US" sz="2400" b="1" dirty="0">
                <a:solidFill>
                  <a:srgbClr val="000000"/>
                </a:solidFill>
                <a:latin typeface="楷体_GB2312" pitchFamily="49" charset="-122"/>
                <a:ea typeface="楷体" panose="02010609060101010101" pitchFamily="49" charset="-122"/>
              </a:rPr>
              <a:t>例如：</a:t>
            </a:r>
            <a:r>
              <a:rPr lang="zh-CN" altLang="en-US" sz="2400" b="1" dirty="0">
                <a:solidFill>
                  <a:srgbClr val="000000"/>
                </a:solidFill>
                <a:latin typeface="隶书" panose="02010509060101010101" pitchFamily="49" charset="-122"/>
                <a:ea typeface="楷体" panose="02010609060101010101" pitchFamily="49" charset="-122"/>
              </a:rPr>
              <a:t>家庭内的生产和消费。</a:t>
            </a:r>
          </a:p>
          <a:p>
            <a:pPr lvl="1"/>
            <a:endParaRPr lang="zh-CN" altLang="en-US" sz="2400" b="1" dirty="0">
              <a:solidFill>
                <a:srgbClr val="FFFF00"/>
              </a:solidFill>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10</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2067">
                                            <p:txEl>
                                              <p:pRg st="0" end="0"/>
                                            </p:txEl>
                                          </p:spTgt>
                                        </p:tgtEl>
                                        <p:attrNameLst>
                                          <p:attrName>style.visibility</p:attrName>
                                        </p:attrNameLst>
                                      </p:cBhvr>
                                      <p:to>
                                        <p:strVal val="visible"/>
                                      </p:to>
                                    </p:set>
                                    <p:animEffect transition="in" filter="blinds(horizontal)">
                                      <p:cBhvr>
                                        <p:cTn id="7" dur="500"/>
                                        <p:tgtEl>
                                          <p:spTgt spid="47206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2067">
                                            <p:txEl>
                                              <p:pRg st="1" end="1"/>
                                            </p:txEl>
                                          </p:spTgt>
                                        </p:tgtEl>
                                        <p:attrNameLst>
                                          <p:attrName>style.visibility</p:attrName>
                                        </p:attrNameLst>
                                      </p:cBhvr>
                                      <p:to>
                                        <p:strVal val="visible"/>
                                      </p:to>
                                    </p:set>
                                    <p:animEffect transition="in" filter="blinds(horizontal)">
                                      <p:cBhvr>
                                        <p:cTn id="10" dur="500"/>
                                        <p:tgtEl>
                                          <p:spTgt spid="47206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72067">
                                            <p:txEl>
                                              <p:pRg st="2" end="2"/>
                                            </p:txEl>
                                          </p:spTgt>
                                        </p:tgtEl>
                                        <p:attrNameLst>
                                          <p:attrName>style.visibility</p:attrName>
                                        </p:attrNameLst>
                                      </p:cBhvr>
                                      <p:to>
                                        <p:strVal val="visible"/>
                                      </p:to>
                                    </p:set>
                                    <p:animEffect transition="in" filter="blinds(horizontal)">
                                      <p:cBhvr>
                                        <p:cTn id="15" dur="500"/>
                                        <p:tgtEl>
                                          <p:spTgt spid="47206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72067">
                                            <p:txEl>
                                              <p:pRg st="3" end="3"/>
                                            </p:txEl>
                                          </p:spTgt>
                                        </p:tgtEl>
                                        <p:attrNameLst>
                                          <p:attrName>style.visibility</p:attrName>
                                        </p:attrNameLst>
                                      </p:cBhvr>
                                      <p:to>
                                        <p:strVal val="visible"/>
                                      </p:to>
                                    </p:set>
                                    <p:animEffect transition="in" filter="blinds(horizontal)">
                                      <p:cBhvr>
                                        <p:cTn id="18" dur="500"/>
                                        <p:tgtEl>
                                          <p:spTgt spid="47206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72067">
                                            <p:txEl>
                                              <p:pRg st="4" end="4"/>
                                            </p:txEl>
                                          </p:spTgt>
                                        </p:tgtEl>
                                        <p:attrNameLst>
                                          <p:attrName>style.visibility</p:attrName>
                                        </p:attrNameLst>
                                      </p:cBhvr>
                                      <p:to>
                                        <p:strVal val="visible"/>
                                      </p:to>
                                    </p:set>
                                    <p:animEffect transition="in" filter="blinds(horizontal)">
                                      <p:cBhvr>
                                        <p:cTn id="21" dur="500"/>
                                        <p:tgtEl>
                                          <p:spTgt spid="4720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标题 473089"/>
          <p:cNvSpPr>
            <a:spLocks noGrp="1" noRot="1"/>
          </p:cNvSpPr>
          <p:nvPr>
            <p:ph type="title"/>
          </p:nvPr>
        </p:nvSpPr>
        <p:spPr/>
        <p:txBody>
          <a:bodyPr anchor="ctr"/>
          <a:lstStyle/>
          <a:p>
            <a:endParaRPr dirty="0"/>
          </a:p>
        </p:txBody>
      </p:sp>
      <p:sp>
        <p:nvSpPr>
          <p:cNvPr id="473091" name="文本占位符 473090"/>
          <p:cNvSpPr>
            <a:spLocks noGrp="1" noRot="1"/>
          </p:cNvSpPr>
          <p:nvPr>
            <p:ph type="body" idx="1"/>
          </p:nvPr>
        </p:nvSpPr>
        <p:spPr>
          <a:xfrm>
            <a:off x="457200" y="1600200"/>
            <a:ext cx="8686800" cy="4525963"/>
          </a:xfrm>
        </p:spPr>
        <p:txBody>
          <a:bodyPr/>
          <a:lstStyle/>
          <a:p>
            <a:pPr>
              <a:lnSpc>
                <a:spcPct val="90000"/>
              </a:lnSpc>
            </a:pPr>
            <a:r>
              <a:rPr lang="en-US" altLang="zh-CN" b="1" dirty="0">
                <a:solidFill>
                  <a:srgbClr val="FF0000"/>
                </a:solidFill>
                <a:latin typeface="宋体" panose="02010600030101010101" pitchFamily="2" charset="-122"/>
              </a:rPr>
              <a:t>“</a:t>
            </a:r>
            <a:r>
              <a:rPr lang="zh-CN" altLang="en-US" b="1" dirty="0">
                <a:solidFill>
                  <a:srgbClr val="FF0000"/>
                </a:solidFill>
                <a:latin typeface="宋体" panose="02010600030101010101" pitchFamily="2" charset="-122"/>
              </a:rPr>
              <a:t>最终</a:t>
            </a:r>
            <a:r>
              <a:rPr lang="en-US" altLang="zh-CN" b="1">
                <a:solidFill>
                  <a:srgbClr val="FF0000"/>
                </a:solidFill>
                <a:latin typeface="宋体" panose="02010600030101010101" pitchFamily="2" charset="-122"/>
              </a:rPr>
              <a:t>……”</a:t>
            </a:r>
          </a:p>
          <a:p>
            <a:pPr>
              <a:lnSpc>
                <a:spcPct val="90000"/>
              </a:lnSpc>
            </a:pPr>
            <a:r>
              <a:rPr lang="en-US" altLang="zh-CN" sz="2800" b="1" dirty="0">
                <a:solidFill>
                  <a:srgbClr val="000000"/>
                </a:solidFill>
                <a:latin typeface="楷体" panose="02010609060101010101" pitchFamily="49" charset="-122"/>
                <a:ea typeface="楷体" panose="02010609060101010101" pitchFamily="49" charset="-122"/>
              </a:rPr>
              <a:t>GDP</a:t>
            </a:r>
            <a:r>
              <a:rPr lang="zh-CN" altLang="en-US" sz="2800" b="1" dirty="0">
                <a:solidFill>
                  <a:srgbClr val="000000"/>
                </a:solidFill>
                <a:latin typeface="楷体" panose="02010609060101010101" pitchFamily="49" charset="-122"/>
                <a:ea typeface="楷体" panose="02010609060101010101" pitchFamily="49" charset="-122"/>
              </a:rPr>
              <a:t>只包括最终物品的价值，中间物品的价值已经被包括在最终物品的价格中了，因此需要避免重复计算；</a:t>
            </a:r>
          </a:p>
          <a:p>
            <a:pPr>
              <a:lnSpc>
                <a:spcPct val="90000"/>
              </a:lnSpc>
            </a:pPr>
            <a:r>
              <a:rPr lang="zh-CN" altLang="en-US" sz="2800" b="1" dirty="0">
                <a:solidFill>
                  <a:srgbClr val="000000"/>
                </a:solidFill>
                <a:latin typeface="楷体" panose="02010609060101010101" pitchFamily="49" charset="-122"/>
                <a:ea typeface="楷体" panose="02010609060101010101" pitchFamily="49" charset="-122"/>
              </a:rPr>
              <a:t>当中间物品作为存货出现时，这个原则就出现了一个重要的例外。在这种情况下，中间物品被暂时作为“最终”物品，可看作企业自己买下的存货投资而加到</a:t>
            </a:r>
            <a:r>
              <a:rPr lang="en-US" altLang="zh-CN" sz="2800" b="1" dirty="0">
                <a:solidFill>
                  <a:srgbClr val="000000"/>
                </a:solidFill>
                <a:latin typeface="楷体" panose="02010609060101010101" pitchFamily="49" charset="-122"/>
                <a:ea typeface="楷体" panose="02010609060101010101" pitchFamily="49" charset="-122"/>
              </a:rPr>
              <a:t>GDP</a:t>
            </a:r>
            <a:r>
              <a:rPr lang="zh-CN" altLang="en-US" sz="2800" b="1" dirty="0">
                <a:solidFill>
                  <a:srgbClr val="000000"/>
                </a:solidFill>
                <a:latin typeface="楷体" panose="02010609060101010101" pitchFamily="49" charset="-122"/>
                <a:ea typeface="楷体" panose="02010609060101010101" pitchFamily="49" charset="-122"/>
              </a:rPr>
              <a:t>中；</a:t>
            </a:r>
          </a:p>
          <a:p>
            <a:pPr>
              <a:lnSpc>
                <a:spcPct val="90000"/>
              </a:lnSpc>
            </a:pPr>
            <a:r>
              <a:rPr lang="zh-CN" altLang="en-US" sz="2800" b="1" dirty="0">
                <a:solidFill>
                  <a:srgbClr val="000000"/>
                </a:solidFill>
                <a:latin typeface="楷体" panose="02010609060101010101" pitchFamily="49" charset="-122"/>
                <a:ea typeface="楷体" panose="02010609060101010101" pitchFamily="49" charset="-122"/>
              </a:rPr>
              <a:t>当以后使用或销售中间物品从而减少存货时，企业的存货投资就是负的，计算</a:t>
            </a:r>
            <a:r>
              <a:rPr lang="en-US" altLang="zh-CN" sz="2800" b="1" dirty="0">
                <a:solidFill>
                  <a:srgbClr val="000000"/>
                </a:solidFill>
                <a:latin typeface="楷体" panose="02010609060101010101" pitchFamily="49" charset="-122"/>
                <a:ea typeface="楷体" panose="02010609060101010101" pitchFamily="49" charset="-122"/>
              </a:rPr>
              <a:t>GDP</a:t>
            </a:r>
            <a:r>
              <a:rPr lang="zh-CN" altLang="en-US" sz="2800" b="1" dirty="0">
                <a:solidFill>
                  <a:srgbClr val="000000"/>
                </a:solidFill>
                <a:latin typeface="楷体" panose="02010609060101010101" pitchFamily="49" charset="-122"/>
                <a:ea typeface="楷体" panose="02010609060101010101" pitchFamily="49" charset="-122"/>
              </a:rPr>
              <a:t>时予以扣除；</a:t>
            </a:r>
          </a:p>
          <a:p>
            <a:pPr>
              <a:lnSpc>
                <a:spcPct val="90000"/>
              </a:lnSpc>
            </a:pPr>
            <a:endParaRPr lang="zh-CN" altLang="en-US" sz="2000" b="1" dirty="0">
              <a:solidFill>
                <a:srgbClr val="FFFF00"/>
              </a:solidFill>
              <a:latin typeface="楷体" panose="02010609060101010101" pitchFamily="49" charset="-122"/>
              <a:ea typeface="楷体" panose="02010609060101010101" pitchFamily="49" charset="-122"/>
            </a:endParaRPr>
          </a:p>
          <a:p>
            <a:pPr>
              <a:lnSpc>
                <a:spcPct val="90000"/>
              </a:lnSpc>
            </a:pPr>
            <a:endParaRPr lang="zh-CN" altLang="en-US" sz="2000" b="1" dirty="0">
              <a:solidFill>
                <a:srgbClr val="FFFF00"/>
              </a:solidFill>
              <a:latin typeface="楷体" panose="02010609060101010101" pitchFamily="49" charset="-122"/>
              <a:ea typeface="楷体" panose="02010609060101010101" pitchFamily="49" charset="-122"/>
            </a:endParaRPr>
          </a:p>
          <a:p>
            <a:pPr>
              <a:lnSpc>
                <a:spcPct val="90000"/>
              </a:lnSpc>
            </a:pPr>
            <a:endParaRPr lang="zh-CN" altLang="en-US" sz="2000" dirty="0">
              <a:solidFill>
                <a:srgbClr val="FFFF00"/>
              </a:solidFill>
              <a:ea typeface="华文行楷" panose="02010800040101010101" pitchFamily="2" charset="-122"/>
            </a:endParaRP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11</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3091">
                                            <p:txEl>
                                              <p:pRg st="0" end="0"/>
                                            </p:txEl>
                                          </p:spTgt>
                                        </p:tgtEl>
                                        <p:attrNameLst>
                                          <p:attrName>style.visibility</p:attrName>
                                        </p:attrNameLst>
                                      </p:cBhvr>
                                      <p:to>
                                        <p:strVal val="visible"/>
                                      </p:to>
                                    </p:set>
                                    <p:animEffect transition="in" filter="blinds(horizontal)">
                                      <p:cBhvr>
                                        <p:cTn id="7" dur="500"/>
                                        <p:tgtEl>
                                          <p:spTgt spid="473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3091">
                                            <p:txEl>
                                              <p:pRg st="1" end="1"/>
                                            </p:txEl>
                                          </p:spTgt>
                                        </p:tgtEl>
                                        <p:attrNameLst>
                                          <p:attrName>style.visibility</p:attrName>
                                        </p:attrNameLst>
                                      </p:cBhvr>
                                      <p:to>
                                        <p:strVal val="visible"/>
                                      </p:to>
                                    </p:set>
                                    <p:animEffect transition="in" filter="blinds(horizontal)">
                                      <p:cBhvr>
                                        <p:cTn id="12" dur="500"/>
                                        <p:tgtEl>
                                          <p:spTgt spid="473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3091">
                                            <p:txEl>
                                              <p:pRg st="2" end="2"/>
                                            </p:txEl>
                                          </p:spTgt>
                                        </p:tgtEl>
                                        <p:attrNameLst>
                                          <p:attrName>style.visibility</p:attrName>
                                        </p:attrNameLst>
                                      </p:cBhvr>
                                      <p:to>
                                        <p:strVal val="visible"/>
                                      </p:to>
                                    </p:set>
                                    <p:animEffect transition="in" filter="blinds(horizontal)">
                                      <p:cBhvr>
                                        <p:cTn id="17" dur="500"/>
                                        <p:tgtEl>
                                          <p:spTgt spid="4730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3091">
                                            <p:txEl>
                                              <p:pRg st="3" end="3"/>
                                            </p:txEl>
                                          </p:spTgt>
                                        </p:tgtEl>
                                        <p:attrNameLst>
                                          <p:attrName>style.visibility</p:attrName>
                                        </p:attrNameLst>
                                      </p:cBhvr>
                                      <p:to>
                                        <p:strVal val="visible"/>
                                      </p:to>
                                    </p:set>
                                    <p:animEffect transition="in" filter="blinds(horizontal)">
                                      <p:cBhvr>
                                        <p:cTn id="22" dur="500"/>
                                        <p:tgtEl>
                                          <p:spTgt spid="4730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标题 636929"/>
          <p:cNvSpPr>
            <a:spLocks noGrp="1" noRot="1"/>
          </p:cNvSpPr>
          <p:nvPr>
            <p:ph type="title"/>
          </p:nvPr>
        </p:nvSpPr>
        <p:spPr>
          <a:xfrm>
            <a:off x="-2557462" y="476250"/>
            <a:ext cx="8540750" cy="1143000"/>
          </a:xfrm>
        </p:spPr>
        <p:txBody>
          <a:bodyPr anchor="ctr"/>
          <a:lstStyle/>
          <a:p>
            <a:r>
              <a:rPr lang="zh-CN" altLang="en-US" sz="3600" b="1" dirty="0">
                <a:solidFill>
                  <a:srgbClr val="FF0000"/>
                </a:solidFill>
              </a:rPr>
              <a:t>例子：</a:t>
            </a:r>
          </a:p>
        </p:txBody>
      </p:sp>
      <p:sp>
        <p:nvSpPr>
          <p:cNvPr id="636931" name="文本占位符 636930"/>
          <p:cNvSpPr>
            <a:spLocks noGrp="1" noRot="1"/>
          </p:cNvSpPr>
          <p:nvPr>
            <p:ph type="body" idx="1"/>
          </p:nvPr>
        </p:nvSpPr>
        <p:spPr>
          <a:xfrm>
            <a:off x="301625" y="1484313"/>
            <a:ext cx="8518525" cy="4968875"/>
          </a:xfrm>
        </p:spPr>
        <p:txBody>
          <a:bodyPr/>
          <a:lstStyle/>
          <a:p>
            <a:pPr>
              <a:lnSpc>
                <a:spcPct val="90000"/>
              </a:lnSpc>
            </a:pPr>
            <a:r>
              <a:rPr lang="en-US" altLang="zh-CN" sz="2400" b="1" dirty="0">
                <a:solidFill>
                  <a:srgbClr val="000000"/>
                </a:solidFill>
                <a:latin typeface="楷体" panose="02010609060101010101" pitchFamily="49" charset="-122"/>
                <a:ea typeface="楷体" panose="02010609060101010101" pitchFamily="49" charset="-122"/>
              </a:rPr>
              <a:t>1</a:t>
            </a:r>
            <a:r>
              <a:rPr lang="zh-CN" altLang="en-US" sz="2400" b="1" dirty="0">
                <a:solidFill>
                  <a:srgbClr val="000000"/>
                </a:solidFill>
                <a:latin typeface="楷体" panose="02010609060101010101" pitchFamily="49" charset="-122"/>
                <a:ea typeface="楷体" panose="02010609060101010101" pitchFamily="49" charset="-122"/>
              </a:rPr>
              <a:t>、某年“菜园子”张青收获了价值</a:t>
            </a:r>
            <a:r>
              <a:rPr lang="en-US" altLang="zh-CN" sz="2400" b="1" dirty="0">
                <a:solidFill>
                  <a:srgbClr val="000000"/>
                </a:solidFill>
                <a:latin typeface="楷体" panose="02010609060101010101" pitchFamily="49" charset="-122"/>
                <a:ea typeface="楷体" panose="02010609060101010101" pitchFamily="49" charset="-122"/>
              </a:rPr>
              <a:t>1000</a:t>
            </a:r>
            <a:r>
              <a:rPr lang="zh-CN" altLang="en-US" sz="2400" b="1" dirty="0">
                <a:solidFill>
                  <a:srgbClr val="000000"/>
                </a:solidFill>
                <a:latin typeface="楷体" panose="02010609060101010101" pitchFamily="49" charset="-122"/>
                <a:ea typeface="楷体" panose="02010609060101010101" pitchFamily="49" charset="-122"/>
              </a:rPr>
              <a:t>元的小麦，卖给李逵磨面粉，面粉的价值是</a:t>
            </a:r>
            <a:r>
              <a:rPr lang="en-US" altLang="zh-CN" sz="2400" b="1" dirty="0">
                <a:solidFill>
                  <a:srgbClr val="000000"/>
                </a:solidFill>
                <a:latin typeface="楷体" panose="02010609060101010101" pitchFamily="49" charset="-122"/>
                <a:ea typeface="楷体" panose="02010609060101010101" pitchFamily="49" charset="-122"/>
              </a:rPr>
              <a:t>1200</a:t>
            </a:r>
            <a:r>
              <a:rPr lang="zh-CN" altLang="en-US" sz="2400" b="1" dirty="0">
                <a:solidFill>
                  <a:srgbClr val="000000"/>
                </a:solidFill>
                <a:latin typeface="楷体" panose="02010609060101010101" pitchFamily="49" charset="-122"/>
                <a:ea typeface="楷体" panose="02010609060101010101" pitchFamily="49" charset="-122"/>
              </a:rPr>
              <a:t>元，李逵又把这些面粉卖给武大郎做烧饼，烧饼的价值是</a:t>
            </a:r>
            <a:r>
              <a:rPr lang="en-US" altLang="zh-CN" sz="2400" b="1" dirty="0">
                <a:solidFill>
                  <a:srgbClr val="000000"/>
                </a:solidFill>
                <a:latin typeface="楷体" panose="02010609060101010101" pitchFamily="49" charset="-122"/>
                <a:ea typeface="楷体" panose="02010609060101010101" pitchFamily="49" charset="-122"/>
              </a:rPr>
              <a:t>1400</a:t>
            </a:r>
            <a:r>
              <a:rPr lang="zh-CN" altLang="en-US" sz="2400" b="1" dirty="0">
                <a:solidFill>
                  <a:srgbClr val="000000"/>
                </a:solidFill>
                <a:latin typeface="楷体" panose="02010609060101010101" pitchFamily="49" charset="-122"/>
                <a:ea typeface="楷体" panose="02010609060101010101" pitchFamily="49" charset="-122"/>
              </a:rPr>
              <a:t>元，当年的</a:t>
            </a:r>
            <a:r>
              <a:rPr lang="en-US" altLang="zh-CN" sz="2400" b="1" dirty="0">
                <a:solidFill>
                  <a:srgbClr val="000000"/>
                </a:solidFill>
                <a:latin typeface="楷体" panose="02010609060101010101" pitchFamily="49" charset="-122"/>
                <a:ea typeface="楷体" panose="02010609060101010101" pitchFamily="49" charset="-122"/>
              </a:rPr>
              <a:t>GDP</a:t>
            </a:r>
            <a:r>
              <a:rPr lang="zh-CN" altLang="en-US" sz="2400" b="1" dirty="0">
                <a:solidFill>
                  <a:srgbClr val="000000"/>
                </a:solidFill>
                <a:latin typeface="楷体" panose="02010609060101010101" pitchFamily="49" charset="-122"/>
                <a:ea typeface="楷体" panose="02010609060101010101" pitchFamily="49" charset="-122"/>
              </a:rPr>
              <a:t>是多少</a:t>
            </a:r>
            <a:r>
              <a:rPr lang="en-US" altLang="zh-CN" sz="2400" b="1">
                <a:solidFill>
                  <a:srgbClr val="000000"/>
                </a:solidFill>
                <a:latin typeface="楷体" panose="02010609060101010101" pitchFamily="49" charset="-122"/>
                <a:ea typeface="楷体" panose="02010609060101010101" pitchFamily="49" charset="-122"/>
              </a:rPr>
              <a:t>?</a:t>
            </a:r>
          </a:p>
          <a:p>
            <a:pPr>
              <a:lnSpc>
                <a:spcPct val="90000"/>
              </a:lnSpc>
            </a:pPr>
            <a:r>
              <a:rPr lang="zh-CN" altLang="en-US" sz="2400" b="1" dirty="0">
                <a:solidFill>
                  <a:srgbClr val="FF0000"/>
                </a:solidFill>
                <a:latin typeface="楷体" panose="02010609060101010101" pitchFamily="49" charset="-122"/>
                <a:ea typeface="楷体" panose="02010609060101010101" pitchFamily="49" charset="-122"/>
              </a:rPr>
              <a:t>答案：</a:t>
            </a:r>
            <a:r>
              <a:rPr lang="en-US" altLang="zh-CN" sz="2400" b="1" dirty="0">
                <a:solidFill>
                  <a:srgbClr val="FF0000"/>
                </a:solidFill>
                <a:latin typeface="楷体" panose="02010609060101010101" pitchFamily="49" charset="-122"/>
                <a:ea typeface="楷体" panose="02010609060101010101" pitchFamily="49" charset="-122"/>
              </a:rPr>
              <a:t>1400</a:t>
            </a:r>
            <a:r>
              <a:rPr lang="zh-CN" altLang="en-US" sz="2400" b="1" dirty="0">
                <a:solidFill>
                  <a:srgbClr val="FF0000"/>
                </a:solidFill>
                <a:latin typeface="楷体" panose="02010609060101010101" pitchFamily="49" charset="-122"/>
                <a:ea typeface="楷体" panose="02010609060101010101" pitchFamily="49" charset="-122"/>
              </a:rPr>
              <a:t>元</a:t>
            </a:r>
          </a:p>
          <a:p>
            <a:pPr>
              <a:lnSpc>
                <a:spcPct val="90000"/>
              </a:lnSpc>
            </a:pPr>
            <a:r>
              <a:rPr lang="en-US" altLang="zh-CN" sz="2400" b="1" dirty="0">
                <a:solidFill>
                  <a:srgbClr val="000000"/>
                </a:solidFill>
                <a:latin typeface="楷体" panose="02010609060101010101" pitchFamily="49" charset="-122"/>
                <a:ea typeface="楷体" panose="02010609060101010101" pitchFamily="49" charset="-122"/>
              </a:rPr>
              <a:t>2</a:t>
            </a:r>
            <a:r>
              <a:rPr lang="zh-CN" altLang="en-US" sz="2400" b="1" dirty="0">
                <a:solidFill>
                  <a:srgbClr val="000000"/>
                </a:solidFill>
                <a:latin typeface="楷体" panose="02010609060101010101" pitchFamily="49" charset="-122"/>
                <a:ea typeface="楷体" panose="02010609060101010101" pitchFamily="49" charset="-122"/>
              </a:rPr>
              <a:t>、某年“菜园子”张青收获了价值</a:t>
            </a:r>
            <a:r>
              <a:rPr lang="en-US" altLang="zh-CN" sz="2400" b="1" dirty="0">
                <a:solidFill>
                  <a:srgbClr val="000000"/>
                </a:solidFill>
                <a:latin typeface="楷体" panose="02010609060101010101" pitchFamily="49" charset="-122"/>
                <a:ea typeface="楷体" panose="02010609060101010101" pitchFamily="49" charset="-122"/>
              </a:rPr>
              <a:t>1000</a:t>
            </a:r>
            <a:r>
              <a:rPr lang="zh-CN" altLang="en-US" sz="2400" b="1" dirty="0">
                <a:solidFill>
                  <a:srgbClr val="000000"/>
                </a:solidFill>
                <a:latin typeface="楷体" panose="02010609060101010101" pitchFamily="49" charset="-122"/>
                <a:ea typeface="楷体" panose="02010609060101010101" pitchFamily="49" charset="-122"/>
              </a:rPr>
              <a:t>元的小麦，鲁智深生产了一个价值</a:t>
            </a:r>
            <a:r>
              <a:rPr lang="en-US" altLang="zh-CN" sz="2400" b="1" dirty="0">
                <a:solidFill>
                  <a:srgbClr val="000000"/>
                </a:solidFill>
                <a:latin typeface="楷体" panose="02010609060101010101" pitchFamily="49" charset="-122"/>
                <a:ea typeface="楷体" panose="02010609060101010101" pitchFamily="49" charset="-122"/>
              </a:rPr>
              <a:t>100</a:t>
            </a:r>
            <a:r>
              <a:rPr lang="zh-CN" altLang="en-US" sz="2400" b="1" dirty="0">
                <a:solidFill>
                  <a:srgbClr val="000000"/>
                </a:solidFill>
                <a:latin typeface="楷体" panose="02010609060101010101" pitchFamily="49" charset="-122"/>
                <a:ea typeface="楷体" panose="02010609060101010101" pitchFamily="49" charset="-122"/>
              </a:rPr>
              <a:t>元的磨盘，李逵从两位好汉手中买回了小麦和磨盘，生产出了价值</a:t>
            </a:r>
            <a:r>
              <a:rPr lang="en-US" altLang="zh-CN" sz="2400" b="1" dirty="0">
                <a:solidFill>
                  <a:srgbClr val="000000"/>
                </a:solidFill>
                <a:latin typeface="楷体" panose="02010609060101010101" pitchFamily="49" charset="-122"/>
                <a:ea typeface="楷体" panose="02010609060101010101" pitchFamily="49" charset="-122"/>
              </a:rPr>
              <a:t>1200</a:t>
            </a:r>
            <a:r>
              <a:rPr lang="zh-CN" altLang="en-US" sz="2400" b="1" dirty="0">
                <a:solidFill>
                  <a:srgbClr val="000000"/>
                </a:solidFill>
                <a:latin typeface="楷体" panose="02010609060101010101" pitchFamily="49" charset="-122"/>
                <a:ea typeface="楷体" panose="02010609060101010101" pitchFamily="49" charset="-122"/>
              </a:rPr>
              <a:t>元的面粉，李逵又把这些面粉卖给武大郎做烧饼，烧饼的价值是</a:t>
            </a:r>
            <a:r>
              <a:rPr lang="en-US" altLang="zh-CN" sz="2400" b="1" dirty="0">
                <a:solidFill>
                  <a:srgbClr val="000000"/>
                </a:solidFill>
                <a:latin typeface="楷体" panose="02010609060101010101" pitchFamily="49" charset="-122"/>
                <a:ea typeface="楷体" panose="02010609060101010101" pitchFamily="49" charset="-122"/>
              </a:rPr>
              <a:t>1400</a:t>
            </a:r>
            <a:r>
              <a:rPr lang="zh-CN" altLang="en-US" sz="2400" b="1" dirty="0">
                <a:solidFill>
                  <a:srgbClr val="000000"/>
                </a:solidFill>
                <a:latin typeface="楷体" panose="02010609060101010101" pitchFamily="49" charset="-122"/>
                <a:ea typeface="楷体" panose="02010609060101010101" pitchFamily="49" charset="-122"/>
              </a:rPr>
              <a:t>元，当年的</a:t>
            </a:r>
            <a:r>
              <a:rPr lang="en-US" altLang="zh-CN" sz="2400" b="1" dirty="0">
                <a:solidFill>
                  <a:srgbClr val="000000"/>
                </a:solidFill>
                <a:latin typeface="楷体" panose="02010609060101010101" pitchFamily="49" charset="-122"/>
                <a:ea typeface="楷体" panose="02010609060101010101" pitchFamily="49" charset="-122"/>
              </a:rPr>
              <a:t>GDP</a:t>
            </a:r>
            <a:r>
              <a:rPr lang="zh-CN" altLang="en-US" sz="2400" b="1" dirty="0">
                <a:solidFill>
                  <a:srgbClr val="000000"/>
                </a:solidFill>
                <a:latin typeface="楷体" panose="02010609060101010101" pitchFamily="49" charset="-122"/>
                <a:ea typeface="楷体" panose="02010609060101010101" pitchFamily="49" charset="-122"/>
              </a:rPr>
              <a:t>是多少</a:t>
            </a:r>
            <a:r>
              <a:rPr lang="en-US" altLang="zh-CN" sz="2400" b="1">
                <a:solidFill>
                  <a:srgbClr val="000000"/>
                </a:solidFill>
                <a:latin typeface="楷体" panose="02010609060101010101" pitchFamily="49" charset="-122"/>
                <a:ea typeface="楷体" panose="02010609060101010101" pitchFamily="49" charset="-122"/>
              </a:rPr>
              <a:t>?</a:t>
            </a:r>
          </a:p>
          <a:p>
            <a:pPr>
              <a:lnSpc>
                <a:spcPct val="90000"/>
              </a:lnSpc>
            </a:pPr>
            <a:r>
              <a:rPr lang="zh-CN" altLang="en-US" sz="2400" b="1" dirty="0">
                <a:solidFill>
                  <a:srgbClr val="FF0000"/>
                </a:solidFill>
                <a:latin typeface="楷体" panose="02010609060101010101" pitchFamily="49" charset="-122"/>
                <a:ea typeface="楷体" panose="02010609060101010101" pitchFamily="49" charset="-122"/>
              </a:rPr>
              <a:t>答案：</a:t>
            </a:r>
            <a:r>
              <a:rPr lang="en-US" altLang="zh-CN" sz="2400" b="1" dirty="0">
                <a:solidFill>
                  <a:srgbClr val="FF0000"/>
                </a:solidFill>
                <a:latin typeface="楷体" panose="02010609060101010101" pitchFamily="49" charset="-122"/>
                <a:ea typeface="楷体" panose="02010609060101010101" pitchFamily="49" charset="-122"/>
              </a:rPr>
              <a:t>1500</a:t>
            </a:r>
            <a:r>
              <a:rPr lang="zh-CN" altLang="en-US" sz="2400" b="1" dirty="0">
                <a:solidFill>
                  <a:srgbClr val="FF0000"/>
                </a:solidFill>
                <a:latin typeface="楷体" panose="02010609060101010101" pitchFamily="49" charset="-122"/>
                <a:ea typeface="楷体" panose="02010609060101010101" pitchFamily="49" charset="-122"/>
              </a:rPr>
              <a:t>元，</a:t>
            </a:r>
            <a:r>
              <a:rPr lang="zh-CN" altLang="en-US" sz="2400" b="1" dirty="0">
                <a:solidFill>
                  <a:srgbClr val="000000"/>
                </a:solidFill>
                <a:latin typeface="楷体" panose="02010609060101010101" pitchFamily="49" charset="-122"/>
                <a:ea typeface="楷体" panose="02010609060101010101" pitchFamily="49" charset="-122"/>
              </a:rPr>
              <a:t>（中间物品是指继续组装、加工成另一种产品的物品。磨盘虽然是生产面粉的重要投入，但它并不需要继续加工、组装成另一种产品，而是加工、组装产品的工具，所以新生产的资本品也是最终产品，最终产品包括了资本品和消费品。）</a:t>
            </a:r>
          </a:p>
          <a:p>
            <a:pPr>
              <a:lnSpc>
                <a:spcPct val="90000"/>
              </a:lnSpc>
            </a:pPr>
            <a:endParaRPr lang="zh-CN" altLang="en-US" sz="2400" b="1" dirty="0">
              <a:solidFill>
                <a:srgbClr val="000000"/>
              </a:solidFill>
              <a:latin typeface="楷体" panose="02010609060101010101" pitchFamily="49" charset="-122"/>
              <a:ea typeface="楷体" panose="02010609060101010101" pitchFamily="49" charset="-122"/>
            </a:endParaRP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12</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6931">
                                            <p:txEl>
                                              <p:pRg st="0" end="0"/>
                                            </p:txEl>
                                          </p:spTgt>
                                        </p:tgtEl>
                                        <p:attrNameLst>
                                          <p:attrName>style.visibility</p:attrName>
                                        </p:attrNameLst>
                                      </p:cBhvr>
                                      <p:to>
                                        <p:strVal val="visible"/>
                                      </p:to>
                                    </p:set>
                                    <p:anim calcmode="lin" valueType="num">
                                      <p:cBhvr additive="base">
                                        <p:cTn id="7" dur="500" fill="hold"/>
                                        <p:tgtEl>
                                          <p:spTgt spid="6369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69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6931">
                                            <p:txEl>
                                              <p:pRg st="1" end="1"/>
                                            </p:txEl>
                                          </p:spTgt>
                                        </p:tgtEl>
                                        <p:attrNameLst>
                                          <p:attrName>style.visibility</p:attrName>
                                        </p:attrNameLst>
                                      </p:cBhvr>
                                      <p:to>
                                        <p:strVal val="visible"/>
                                      </p:to>
                                    </p:set>
                                    <p:anim calcmode="lin" valueType="num">
                                      <p:cBhvr additive="base">
                                        <p:cTn id="13" dur="500" fill="hold"/>
                                        <p:tgtEl>
                                          <p:spTgt spid="6369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69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6931">
                                            <p:txEl>
                                              <p:pRg st="2" end="2"/>
                                            </p:txEl>
                                          </p:spTgt>
                                        </p:tgtEl>
                                        <p:attrNameLst>
                                          <p:attrName>style.visibility</p:attrName>
                                        </p:attrNameLst>
                                      </p:cBhvr>
                                      <p:to>
                                        <p:strVal val="visible"/>
                                      </p:to>
                                    </p:set>
                                    <p:anim calcmode="lin" valueType="num">
                                      <p:cBhvr additive="base">
                                        <p:cTn id="19" dur="500" fill="hold"/>
                                        <p:tgtEl>
                                          <p:spTgt spid="6369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69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36931">
                                            <p:txEl>
                                              <p:pRg st="3" end="3"/>
                                            </p:txEl>
                                          </p:spTgt>
                                        </p:tgtEl>
                                        <p:attrNameLst>
                                          <p:attrName>style.visibility</p:attrName>
                                        </p:attrNameLst>
                                      </p:cBhvr>
                                      <p:to>
                                        <p:strVal val="visible"/>
                                      </p:to>
                                    </p:set>
                                    <p:anim calcmode="lin" valueType="num">
                                      <p:cBhvr additive="base">
                                        <p:cTn id="25" dur="500" fill="hold"/>
                                        <p:tgtEl>
                                          <p:spTgt spid="6369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369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标题 637953"/>
          <p:cNvSpPr>
            <a:spLocks noGrp="1" noRot="1"/>
          </p:cNvSpPr>
          <p:nvPr>
            <p:ph type="title"/>
          </p:nvPr>
        </p:nvSpPr>
        <p:spPr/>
        <p:txBody>
          <a:bodyPr anchor="ctr"/>
          <a:lstStyle/>
          <a:p>
            <a:endParaRPr dirty="0"/>
          </a:p>
        </p:txBody>
      </p:sp>
      <p:sp>
        <p:nvSpPr>
          <p:cNvPr id="637955" name="文本占位符 637954"/>
          <p:cNvSpPr>
            <a:spLocks noGrp="1" noRot="1"/>
          </p:cNvSpPr>
          <p:nvPr>
            <p:ph type="body" idx="1"/>
          </p:nvPr>
        </p:nvSpPr>
        <p:spPr>
          <a:xfrm>
            <a:off x="323850" y="1700213"/>
            <a:ext cx="8540750" cy="4194175"/>
          </a:xfrm>
        </p:spPr>
        <p:txBody>
          <a:bodyPr/>
          <a:lstStyle/>
          <a:p>
            <a:pPr>
              <a:lnSpc>
                <a:spcPct val="90000"/>
              </a:lnSpc>
            </a:pPr>
            <a:r>
              <a:rPr lang="en-US" altLang="zh-CN" sz="2800" b="1" dirty="0">
                <a:solidFill>
                  <a:srgbClr val="000000"/>
                </a:solidFill>
                <a:latin typeface="楷体" panose="02010609060101010101" pitchFamily="49" charset="-122"/>
                <a:ea typeface="楷体" panose="02010609060101010101" pitchFamily="49" charset="-122"/>
              </a:rPr>
              <a:t>3</a:t>
            </a:r>
            <a:r>
              <a:rPr lang="zh-CN" altLang="en-US" sz="2800" b="1" dirty="0">
                <a:solidFill>
                  <a:srgbClr val="000000"/>
                </a:solidFill>
                <a:latin typeface="楷体" panose="02010609060101010101" pitchFamily="49" charset="-122"/>
                <a:ea typeface="楷体" panose="02010609060101010101" pitchFamily="49" charset="-122"/>
              </a:rPr>
              <a:t>、某年“菜园子”张青收获了价值</a:t>
            </a:r>
            <a:r>
              <a:rPr lang="en-US" altLang="zh-CN" sz="2800" b="1" dirty="0">
                <a:solidFill>
                  <a:srgbClr val="000000"/>
                </a:solidFill>
                <a:latin typeface="楷体" panose="02010609060101010101" pitchFamily="49" charset="-122"/>
                <a:ea typeface="楷体" panose="02010609060101010101" pitchFamily="49" charset="-122"/>
              </a:rPr>
              <a:t>1000</a:t>
            </a:r>
            <a:r>
              <a:rPr lang="zh-CN" altLang="en-US" sz="2800" b="1" dirty="0">
                <a:solidFill>
                  <a:srgbClr val="000000"/>
                </a:solidFill>
                <a:latin typeface="楷体" panose="02010609060101010101" pitchFamily="49" charset="-122"/>
                <a:ea typeface="楷体" panose="02010609060101010101" pitchFamily="49" charset="-122"/>
              </a:rPr>
              <a:t>元的小麦，卖给李逵磨面粉，面粉的价值是</a:t>
            </a:r>
            <a:r>
              <a:rPr lang="en-US" altLang="zh-CN" sz="2800" b="1" dirty="0">
                <a:solidFill>
                  <a:srgbClr val="000000"/>
                </a:solidFill>
                <a:latin typeface="楷体" panose="02010609060101010101" pitchFamily="49" charset="-122"/>
                <a:ea typeface="楷体" panose="02010609060101010101" pitchFamily="49" charset="-122"/>
              </a:rPr>
              <a:t>1200</a:t>
            </a:r>
            <a:r>
              <a:rPr lang="zh-CN" altLang="en-US" sz="2800" b="1" dirty="0">
                <a:solidFill>
                  <a:srgbClr val="000000"/>
                </a:solidFill>
                <a:latin typeface="楷体" panose="02010609060101010101" pitchFamily="49" charset="-122"/>
                <a:ea typeface="楷体" panose="02010609060101010101" pitchFamily="49" charset="-122"/>
              </a:rPr>
              <a:t>元，李逵又把这些面粉卖给武大郎做烧饼，武大郎当年只购买了</a:t>
            </a:r>
            <a:r>
              <a:rPr lang="en-US" altLang="zh-CN" sz="2800" b="1" dirty="0">
                <a:solidFill>
                  <a:srgbClr val="000000"/>
                </a:solidFill>
                <a:latin typeface="楷体" panose="02010609060101010101" pitchFamily="49" charset="-122"/>
                <a:ea typeface="楷体" panose="02010609060101010101" pitchFamily="49" charset="-122"/>
              </a:rPr>
              <a:t>800</a:t>
            </a:r>
            <a:r>
              <a:rPr lang="zh-CN" altLang="en-US" sz="2800" b="1" dirty="0">
                <a:solidFill>
                  <a:srgbClr val="000000"/>
                </a:solidFill>
                <a:latin typeface="楷体" panose="02010609060101010101" pitchFamily="49" charset="-122"/>
                <a:ea typeface="楷体" panose="02010609060101010101" pitchFamily="49" charset="-122"/>
              </a:rPr>
              <a:t>元的面粉，这些面粉生产出来的烧饼价值是</a:t>
            </a:r>
            <a:r>
              <a:rPr lang="en-US" altLang="zh-CN" sz="2800" b="1" dirty="0">
                <a:solidFill>
                  <a:srgbClr val="000000"/>
                </a:solidFill>
                <a:latin typeface="楷体" panose="02010609060101010101" pitchFamily="49" charset="-122"/>
                <a:ea typeface="楷体" panose="02010609060101010101" pitchFamily="49" charset="-122"/>
              </a:rPr>
              <a:t>1000</a:t>
            </a:r>
            <a:r>
              <a:rPr lang="zh-CN" altLang="en-US" sz="2800" b="1" dirty="0">
                <a:solidFill>
                  <a:srgbClr val="000000"/>
                </a:solidFill>
                <a:latin typeface="楷体" panose="02010609060101010101" pitchFamily="49" charset="-122"/>
                <a:ea typeface="楷体" panose="02010609060101010101" pitchFamily="49" charset="-122"/>
              </a:rPr>
              <a:t>元，剩余的面粉留待明年才能买出，当年的</a:t>
            </a:r>
            <a:r>
              <a:rPr lang="en-US" altLang="zh-CN" sz="2800" b="1" dirty="0">
                <a:solidFill>
                  <a:srgbClr val="000000"/>
                </a:solidFill>
                <a:latin typeface="楷体" panose="02010609060101010101" pitchFamily="49" charset="-122"/>
                <a:ea typeface="楷体" panose="02010609060101010101" pitchFamily="49" charset="-122"/>
              </a:rPr>
              <a:t>GDP</a:t>
            </a:r>
            <a:r>
              <a:rPr lang="zh-CN" altLang="en-US" sz="2800" b="1" dirty="0">
                <a:solidFill>
                  <a:srgbClr val="000000"/>
                </a:solidFill>
                <a:latin typeface="楷体" panose="02010609060101010101" pitchFamily="49" charset="-122"/>
                <a:ea typeface="楷体" panose="02010609060101010101" pitchFamily="49" charset="-122"/>
              </a:rPr>
              <a:t>是多少</a:t>
            </a:r>
            <a:r>
              <a:rPr lang="en-US" altLang="zh-CN" sz="2800" b="1">
                <a:solidFill>
                  <a:srgbClr val="000000"/>
                </a:solidFill>
                <a:latin typeface="楷体" panose="02010609060101010101" pitchFamily="49" charset="-122"/>
                <a:ea typeface="楷体" panose="02010609060101010101" pitchFamily="49" charset="-122"/>
              </a:rPr>
              <a:t>?</a:t>
            </a:r>
          </a:p>
          <a:p>
            <a:pPr>
              <a:lnSpc>
                <a:spcPct val="90000"/>
              </a:lnSpc>
            </a:pPr>
            <a:r>
              <a:rPr lang="zh-CN" altLang="en-US" sz="2800" b="1" dirty="0">
                <a:solidFill>
                  <a:srgbClr val="FF0000"/>
                </a:solidFill>
                <a:latin typeface="楷体" panose="02010609060101010101" pitchFamily="49" charset="-122"/>
                <a:ea typeface="楷体" panose="02010609060101010101" pitchFamily="49" charset="-122"/>
              </a:rPr>
              <a:t>答案：</a:t>
            </a:r>
            <a:r>
              <a:rPr lang="en-US" altLang="zh-CN" sz="2800" b="1" dirty="0">
                <a:solidFill>
                  <a:srgbClr val="FF0000"/>
                </a:solidFill>
                <a:latin typeface="楷体" panose="02010609060101010101" pitchFamily="49" charset="-122"/>
                <a:ea typeface="楷体" panose="02010609060101010101" pitchFamily="49" charset="-122"/>
              </a:rPr>
              <a:t>1000</a:t>
            </a:r>
            <a:r>
              <a:rPr lang="zh-CN" altLang="en-US" sz="2800" b="1" dirty="0">
                <a:solidFill>
                  <a:srgbClr val="FF0000"/>
                </a:solidFill>
                <a:latin typeface="楷体" panose="02010609060101010101" pitchFamily="49" charset="-122"/>
                <a:ea typeface="楷体" panose="02010609060101010101" pitchFamily="49" charset="-122"/>
              </a:rPr>
              <a:t>元</a:t>
            </a:r>
            <a:r>
              <a:rPr lang="en-US" altLang="zh-CN" sz="2800" b="1" dirty="0">
                <a:solidFill>
                  <a:srgbClr val="FF0000"/>
                </a:solidFill>
                <a:latin typeface="楷体" panose="02010609060101010101" pitchFamily="49" charset="-122"/>
                <a:ea typeface="楷体" panose="02010609060101010101" pitchFamily="49" charset="-122"/>
              </a:rPr>
              <a:t>+400</a:t>
            </a:r>
            <a:r>
              <a:rPr lang="zh-CN" altLang="en-US" sz="2800" b="1" dirty="0">
                <a:solidFill>
                  <a:srgbClr val="FF0000"/>
                </a:solidFill>
                <a:latin typeface="楷体" panose="02010609060101010101" pitchFamily="49" charset="-122"/>
                <a:ea typeface="楷体" panose="02010609060101010101" pitchFamily="49" charset="-122"/>
              </a:rPr>
              <a:t>元</a:t>
            </a:r>
            <a:r>
              <a:rPr lang="zh-CN" altLang="en-US" sz="2800" b="1" dirty="0">
                <a:solidFill>
                  <a:srgbClr val="000000"/>
                </a:solidFill>
                <a:latin typeface="楷体" panose="02010609060101010101" pitchFamily="49" charset="-122"/>
                <a:ea typeface="楷体" panose="02010609060101010101" pitchFamily="49" charset="-122"/>
              </a:rPr>
              <a:t>（那些将来才能售出的中间产品被视为资本品，以存货的名义计入当年的</a:t>
            </a:r>
            <a:r>
              <a:rPr lang="en-US" altLang="zh-CN" sz="2800" b="1">
                <a:solidFill>
                  <a:srgbClr val="000000"/>
                </a:solidFill>
                <a:latin typeface="楷体" panose="02010609060101010101" pitchFamily="49" charset="-122"/>
                <a:ea typeface="楷体" panose="02010609060101010101" pitchFamily="49" charset="-122"/>
              </a:rPr>
              <a:t>GDP)</a:t>
            </a:r>
          </a:p>
          <a:p>
            <a:pPr>
              <a:lnSpc>
                <a:spcPct val="90000"/>
              </a:lnSpc>
            </a:pPr>
            <a:endParaRPr lang="en-US" altLang="zh-CN" sz="2800" dirty="0">
              <a:solidFill>
                <a:srgbClr val="000000"/>
              </a:solidFill>
            </a:endParaRP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13</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7955">
                                            <p:txEl>
                                              <p:pRg st="0" end="0"/>
                                            </p:txEl>
                                          </p:spTgt>
                                        </p:tgtEl>
                                        <p:attrNameLst>
                                          <p:attrName>style.visibility</p:attrName>
                                        </p:attrNameLst>
                                      </p:cBhvr>
                                      <p:to>
                                        <p:strVal val="visible"/>
                                      </p:to>
                                    </p:set>
                                    <p:anim calcmode="lin" valueType="num">
                                      <p:cBhvr additive="base">
                                        <p:cTn id="7" dur="500" fill="hold"/>
                                        <p:tgtEl>
                                          <p:spTgt spid="6379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79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7955">
                                            <p:txEl>
                                              <p:pRg st="1" end="1"/>
                                            </p:txEl>
                                          </p:spTgt>
                                        </p:tgtEl>
                                        <p:attrNameLst>
                                          <p:attrName>style.visibility</p:attrName>
                                        </p:attrNameLst>
                                      </p:cBhvr>
                                      <p:to>
                                        <p:strVal val="visible"/>
                                      </p:to>
                                    </p:set>
                                    <p:anim calcmode="lin" valueType="num">
                                      <p:cBhvr additive="base">
                                        <p:cTn id="13" dur="500" fill="hold"/>
                                        <p:tgtEl>
                                          <p:spTgt spid="6379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795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标题 474113"/>
          <p:cNvSpPr>
            <a:spLocks noGrp="1" noRot="1"/>
          </p:cNvSpPr>
          <p:nvPr>
            <p:ph type="title"/>
          </p:nvPr>
        </p:nvSpPr>
        <p:spPr/>
        <p:txBody>
          <a:bodyPr anchor="ctr"/>
          <a:lstStyle/>
          <a:p>
            <a:endParaRPr dirty="0"/>
          </a:p>
        </p:txBody>
      </p:sp>
      <p:sp>
        <p:nvSpPr>
          <p:cNvPr id="474115" name="文本占位符 474114"/>
          <p:cNvSpPr>
            <a:spLocks noGrp="1" noRot="1"/>
          </p:cNvSpPr>
          <p:nvPr>
            <p:ph type="body" idx="1"/>
          </p:nvPr>
        </p:nvSpPr>
        <p:spPr>
          <a:xfrm>
            <a:off x="301625" y="1905000"/>
            <a:ext cx="8662988" cy="4194175"/>
          </a:xfrm>
        </p:spPr>
        <p:txBody>
          <a:bodyPr/>
          <a:lstStyle/>
          <a:p>
            <a:r>
              <a:rPr lang="en-US" altLang="zh-CN" b="1" dirty="0">
                <a:solidFill>
                  <a:srgbClr val="FF0000"/>
                </a:solidFill>
                <a:latin typeface="华文行楷" panose="02010800040101010101" pitchFamily="2" charset="-122"/>
                <a:ea typeface="华文行楷" panose="02010800040101010101" pitchFamily="2" charset="-122"/>
              </a:rPr>
              <a:t>“</a:t>
            </a:r>
            <a:r>
              <a:rPr lang="zh-CN" altLang="en-US" b="1" dirty="0">
                <a:solidFill>
                  <a:srgbClr val="FF0000"/>
                </a:solidFill>
                <a:latin typeface="华文行楷" panose="02010800040101010101" pitchFamily="2" charset="-122"/>
                <a:ea typeface="华文行楷" panose="02010800040101010101" pitchFamily="2" charset="-122"/>
              </a:rPr>
              <a:t>物品与劳务</a:t>
            </a:r>
            <a:r>
              <a:rPr lang="en-US" altLang="zh-CN" b="1">
                <a:solidFill>
                  <a:srgbClr val="FF0000"/>
                </a:solidFill>
                <a:latin typeface="华文行楷" panose="02010800040101010101" pitchFamily="2" charset="-122"/>
                <a:ea typeface="华文行楷" panose="02010800040101010101" pitchFamily="2" charset="-122"/>
              </a:rPr>
              <a:t>……”</a:t>
            </a:r>
          </a:p>
          <a:p>
            <a:r>
              <a:rPr lang="en-US" altLang="zh-CN" sz="2800" b="1" dirty="0">
                <a:solidFill>
                  <a:srgbClr val="000000"/>
                </a:solidFill>
                <a:latin typeface="楷体" panose="02010609060101010101" pitchFamily="49" charset="-122"/>
                <a:ea typeface="楷体" panose="02010609060101010101" pitchFamily="49" charset="-122"/>
              </a:rPr>
              <a:t>GDP</a:t>
            </a:r>
            <a:r>
              <a:rPr lang="zh-CN" altLang="en-US" sz="2800" b="1" dirty="0">
                <a:solidFill>
                  <a:srgbClr val="000000"/>
                </a:solidFill>
                <a:latin typeface="楷体" panose="02010609060101010101" pitchFamily="49" charset="-122"/>
                <a:ea typeface="楷体" panose="02010609060101010101" pitchFamily="49" charset="-122"/>
              </a:rPr>
              <a:t>中既包括有形的物品（如食物、衣服、汽车），也包括无形的劳务（如理发、听音乐会、看病）。</a:t>
            </a:r>
          </a:p>
          <a:p>
            <a:r>
              <a:rPr lang="zh-CN" altLang="en-US" b="1" dirty="0">
                <a:solidFill>
                  <a:srgbClr val="FF0000"/>
                </a:solidFill>
                <a:latin typeface="华文行楷" panose="02010800040101010101" pitchFamily="2" charset="-122"/>
                <a:ea typeface="华文行楷" panose="02010800040101010101" pitchFamily="2" charset="-122"/>
              </a:rPr>
              <a:t>“生产的</a:t>
            </a:r>
            <a:r>
              <a:rPr lang="en-US" altLang="zh-CN" b="1">
                <a:solidFill>
                  <a:srgbClr val="FF0000"/>
                </a:solidFill>
                <a:latin typeface="华文行楷" panose="02010800040101010101" pitchFamily="2" charset="-122"/>
                <a:ea typeface="华文行楷" panose="02010800040101010101" pitchFamily="2" charset="-122"/>
              </a:rPr>
              <a:t>……”</a:t>
            </a:r>
          </a:p>
          <a:p>
            <a:r>
              <a:rPr lang="en-US" altLang="zh-CN" sz="2800" b="1" dirty="0">
                <a:solidFill>
                  <a:srgbClr val="000000"/>
                </a:solidFill>
                <a:latin typeface="楷体" panose="02010609060101010101" pitchFamily="49" charset="-122"/>
                <a:ea typeface="楷体" panose="02010609060101010101" pitchFamily="49" charset="-122"/>
              </a:rPr>
              <a:t>GDP</a:t>
            </a:r>
            <a:r>
              <a:rPr lang="zh-CN" altLang="en-US" sz="2800" b="1" dirty="0">
                <a:solidFill>
                  <a:srgbClr val="000000"/>
                </a:solidFill>
                <a:latin typeface="楷体" panose="02010609060101010101" pitchFamily="49" charset="-122"/>
                <a:ea typeface="楷体" panose="02010609060101010101" pitchFamily="49" charset="-122"/>
              </a:rPr>
              <a:t>包括现期生产的物品和劳务，但并不包括涉及过去生产的东西的交易；如出售二手车。</a:t>
            </a:r>
          </a:p>
          <a:p>
            <a:endParaRPr lang="zh-CN" altLang="en-US" sz="2800" b="1" dirty="0">
              <a:solidFill>
                <a:srgbClr val="000000"/>
              </a:solidFill>
              <a:latin typeface="楷体" panose="02010609060101010101" pitchFamily="49" charset="-122"/>
              <a:ea typeface="楷体" panose="02010609060101010101" pitchFamily="49" charset="-122"/>
            </a:endParaRPr>
          </a:p>
          <a:p>
            <a:endParaRPr lang="zh-CN" altLang="en-US" sz="2400" dirty="0">
              <a:solidFill>
                <a:srgbClr val="FFFF00"/>
              </a:solidFill>
              <a:ea typeface="华文行楷" panose="02010800040101010101" pitchFamily="2" charset="-122"/>
            </a:endParaRP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14</a:t>
            </a:fld>
            <a:endParaRPr lang="zh-CN" dirty="0"/>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标题 638977"/>
          <p:cNvSpPr>
            <a:spLocks noGrp="1" noRot="1"/>
          </p:cNvSpPr>
          <p:nvPr>
            <p:ph type="title"/>
          </p:nvPr>
        </p:nvSpPr>
        <p:spPr>
          <a:xfrm>
            <a:off x="-2700337" y="404813"/>
            <a:ext cx="8540750" cy="1143000"/>
          </a:xfrm>
        </p:spPr>
        <p:txBody>
          <a:bodyPr anchor="ctr"/>
          <a:lstStyle/>
          <a:p>
            <a:r>
              <a:rPr lang="zh-CN" altLang="en-US" dirty="0">
                <a:solidFill>
                  <a:srgbClr val="FF0000"/>
                </a:solidFill>
              </a:rPr>
              <a:t>例子：</a:t>
            </a:r>
          </a:p>
        </p:txBody>
      </p:sp>
      <p:sp>
        <p:nvSpPr>
          <p:cNvPr id="638979" name="文本占位符 638978"/>
          <p:cNvSpPr>
            <a:spLocks noGrp="1" noRot="1"/>
          </p:cNvSpPr>
          <p:nvPr>
            <p:ph type="body" idx="1"/>
          </p:nvPr>
        </p:nvSpPr>
        <p:spPr>
          <a:xfrm>
            <a:off x="301625" y="1700213"/>
            <a:ext cx="8540750" cy="4398962"/>
          </a:xfrm>
        </p:spPr>
        <p:txBody>
          <a:bodyPr/>
          <a:lstStyle/>
          <a:p>
            <a:r>
              <a:rPr lang="en-US" altLang="zh-CN" dirty="0" smtClean="0">
                <a:solidFill>
                  <a:srgbClr val="000000"/>
                </a:solidFill>
                <a:latin typeface="楷体" panose="02010609060101010101" pitchFamily="49" charset="-122"/>
                <a:ea typeface="楷体" panose="02010609060101010101" pitchFamily="49" charset="-122"/>
              </a:rPr>
              <a:t>2016</a:t>
            </a:r>
            <a:r>
              <a:rPr lang="zh-CN" altLang="en-US" dirty="0" smtClean="0">
                <a:solidFill>
                  <a:srgbClr val="000000"/>
                </a:solidFill>
                <a:latin typeface="楷体" panose="02010609060101010101" pitchFamily="49" charset="-122"/>
                <a:ea typeface="楷体" panose="02010609060101010101" pitchFamily="49" charset="-122"/>
              </a:rPr>
              <a:t>年</a:t>
            </a:r>
            <a:r>
              <a:rPr lang="zh-CN" altLang="en-US" dirty="0">
                <a:solidFill>
                  <a:srgbClr val="000000"/>
                </a:solidFill>
                <a:latin typeface="楷体" panose="02010609060101010101" pitchFamily="49" charset="-122"/>
                <a:ea typeface="楷体" panose="02010609060101010101" pitchFamily="49" charset="-122"/>
              </a:rPr>
              <a:t>某收藏家委托一拍卖行成功将一件宋朝的古董以</a:t>
            </a:r>
            <a:r>
              <a:rPr lang="en-US" altLang="zh-CN" dirty="0">
                <a:solidFill>
                  <a:srgbClr val="000000"/>
                </a:solidFill>
                <a:latin typeface="楷体" panose="02010609060101010101" pitchFamily="49" charset="-122"/>
                <a:ea typeface="楷体" panose="02010609060101010101" pitchFamily="49" charset="-122"/>
              </a:rPr>
              <a:t>3000</a:t>
            </a:r>
            <a:r>
              <a:rPr lang="zh-CN" altLang="en-US" dirty="0">
                <a:solidFill>
                  <a:srgbClr val="000000"/>
                </a:solidFill>
                <a:latin typeface="楷体" panose="02010609060101010101" pitchFamily="49" charset="-122"/>
                <a:ea typeface="楷体" panose="02010609060101010101" pitchFamily="49" charset="-122"/>
              </a:rPr>
              <a:t>万元的价格拍卖出去，拍卖行收取</a:t>
            </a:r>
            <a:r>
              <a:rPr lang="en-US" altLang="zh-CN" dirty="0">
                <a:solidFill>
                  <a:srgbClr val="000000"/>
                </a:solidFill>
                <a:latin typeface="楷体" panose="02010609060101010101" pitchFamily="49" charset="-122"/>
                <a:ea typeface="楷体" panose="02010609060101010101" pitchFamily="49" charset="-122"/>
              </a:rPr>
              <a:t>1%</a:t>
            </a:r>
            <a:r>
              <a:rPr lang="zh-CN" altLang="en-US" dirty="0">
                <a:solidFill>
                  <a:srgbClr val="000000"/>
                </a:solidFill>
                <a:latin typeface="楷体" panose="02010609060101010101" pitchFamily="49" charset="-122"/>
                <a:ea typeface="楷体" panose="02010609060101010101" pitchFamily="49" charset="-122"/>
              </a:rPr>
              <a:t>的佣金，而收藏家当年收购这件古董的价格是</a:t>
            </a:r>
            <a:r>
              <a:rPr lang="en-US" altLang="zh-CN" dirty="0">
                <a:solidFill>
                  <a:srgbClr val="000000"/>
                </a:solidFill>
                <a:latin typeface="楷体" panose="02010609060101010101" pitchFamily="49" charset="-122"/>
                <a:ea typeface="楷体" panose="02010609060101010101" pitchFamily="49" charset="-122"/>
              </a:rPr>
              <a:t>2000</a:t>
            </a:r>
            <a:r>
              <a:rPr lang="zh-CN" altLang="en-US" dirty="0">
                <a:solidFill>
                  <a:srgbClr val="000000"/>
                </a:solidFill>
                <a:latin typeface="楷体" panose="02010609060101010101" pitchFamily="49" charset="-122"/>
                <a:ea typeface="楷体" panose="02010609060101010101" pitchFamily="49" charset="-122"/>
              </a:rPr>
              <a:t>万元，请问这次拍卖直接为</a:t>
            </a:r>
            <a:r>
              <a:rPr lang="en-US" altLang="zh-CN" dirty="0">
                <a:solidFill>
                  <a:srgbClr val="000000"/>
                </a:solidFill>
                <a:latin typeface="楷体" panose="02010609060101010101" pitchFamily="49" charset="-122"/>
                <a:ea typeface="楷体" panose="02010609060101010101" pitchFamily="49" charset="-122"/>
              </a:rPr>
              <a:t>2011</a:t>
            </a:r>
            <a:r>
              <a:rPr lang="zh-CN" altLang="en-US" dirty="0">
                <a:solidFill>
                  <a:srgbClr val="000000"/>
                </a:solidFill>
                <a:latin typeface="楷体" panose="02010609060101010101" pitchFamily="49" charset="-122"/>
                <a:ea typeface="楷体" panose="02010609060101010101" pitchFamily="49" charset="-122"/>
              </a:rPr>
              <a:t>年的</a:t>
            </a:r>
            <a:r>
              <a:rPr lang="en-US" altLang="zh-CN" dirty="0">
                <a:solidFill>
                  <a:srgbClr val="000000"/>
                </a:solidFill>
                <a:latin typeface="楷体" panose="02010609060101010101" pitchFamily="49" charset="-122"/>
                <a:ea typeface="楷体" panose="02010609060101010101" pitchFamily="49" charset="-122"/>
              </a:rPr>
              <a:t>GDP</a:t>
            </a:r>
            <a:r>
              <a:rPr lang="zh-CN" altLang="en-US" dirty="0">
                <a:solidFill>
                  <a:srgbClr val="000000"/>
                </a:solidFill>
                <a:latin typeface="楷体" panose="02010609060101010101" pitchFamily="49" charset="-122"/>
                <a:ea typeface="楷体" panose="02010609060101010101" pitchFamily="49" charset="-122"/>
              </a:rPr>
              <a:t>带来多少价值？</a:t>
            </a:r>
          </a:p>
          <a:p>
            <a:r>
              <a:rPr lang="zh-CN" altLang="en-US" sz="2800" b="1" dirty="0">
                <a:solidFill>
                  <a:srgbClr val="FF0000"/>
                </a:solidFill>
                <a:latin typeface="楷体" panose="02010609060101010101" pitchFamily="49" charset="-122"/>
                <a:ea typeface="楷体" panose="02010609060101010101" pitchFamily="49" charset="-122"/>
              </a:rPr>
              <a:t>答案：</a:t>
            </a:r>
            <a:r>
              <a:rPr lang="en-US" altLang="zh-CN" sz="2800" b="1" dirty="0">
                <a:solidFill>
                  <a:srgbClr val="FF0000"/>
                </a:solidFill>
                <a:latin typeface="楷体" panose="02010609060101010101" pitchFamily="49" charset="-122"/>
                <a:ea typeface="楷体" panose="02010609060101010101" pitchFamily="49" charset="-122"/>
              </a:rPr>
              <a:t>30</a:t>
            </a:r>
            <a:r>
              <a:rPr lang="zh-CN" altLang="en-US" sz="2800" b="1" dirty="0">
                <a:solidFill>
                  <a:srgbClr val="FF0000"/>
                </a:solidFill>
                <a:latin typeface="楷体" panose="02010609060101010101" pitchFamily="49" charset="-122"/>
                <a:ea typeface="楷体" panose="02010609060101010101" pitchFamily="49" charset="-122"/>
              </a:rPr>
              <a:t>万元</a:t>
            </a:r>
            <a:r>
              <a:rPr lang="en-US" altLang="zh-CN" sz="2800" b="1" dirty="0">
                <a:solidFill>
                  <a:srgbClr val="FF0000"/>
                </a:solidFill>
                <a:latin typeface="楷体" panose="02010609060101010101" pitchFamily="49" charset="-122"/>
                <a:ea typeface="楷体" panose="02010609060101010101" pitchFamily="49" charset="-122"/>
              </a:rPr>
              <a:t>,</a:t>
            </a:r>
            <a:r>
              <a:rPr lang="en-US" altLang="zh-CN" sz="2800" b="1" dirty="0">
                <a:solidFill>
                  <a:srgbClr val="000000"/>
                </a:solidFill>
                <a:latin typeface="楷体" panose="02010609060101010101" pitchFamily="49" charset="-122"/>
                <a:ea typeface="楷体" panose="02010609060101010101" pitchFamily="49" charset="-122"/>
              </a:rPr>
              <a:t>(</a:t>
            </a:r>
            <a:r>
              <a:rPr lang="zh-CN" altLang="en-US" sz="2800" b="1" dirty="0">
                <a:solidFill>
                  <a:srgbClr val="000000"/>
                </a:solidFill>
                <a:latin typeface="楷体" panose="02010609060101010101" pitchFamily="49" charset="-122"/>
                <a:ea typeface="楷体" panose="02010609060101010101" pitchFamily="49" charset="-122"/>
              </a:rPr>
              <a:t>因为古董不是当期生产的，已计入宋朝当年的</a:t>
            </a:r>
            <a:r>
              <a:rPr lang="en-US" altLang="zh-CN" sz="2800" b="1" dirty="0">
                <a:solidFill>
                  <a:srgbClr val="000000"/>
                </a:solidFill>
                <a:latin typeface="楷体" panose="02010609060101010101" pitchFamily="49" charset="-122"/>
                <a:ea typeface="楷体" panose="02010609060101010101" pitchFamily="49" charset="-122"/>
              </a:rPr>
              <a:t>GDP</a:t>
            </a:r>
            <a:r>
              <a:rPr lang="zh-CN" altLang="en-US" sz="2800" b="1" dirty="0">
                <a:solidFill>
                  <a:srgbClr val="000000"/>
                </a:solidFill>
                <a:latin typeface="楷体" panose="02010609060101010101" pitchFamily="49" charset="-122"/>
                <a:ea typeface="楷体" panose="02010609060101010101" pitchFamily="49" charset="-122"/>
              </a:rPr>
              <a:t>，当期新创造的产出只有拍卖行提供服务，总之，陈年旧货的二手交易额不计入当期的</a:t>
            </a:r>
            <a:r>
              <a:rPr lang="en-US" altLang="zh-CN" sz="2800" b="1" dirty="0">
                <a:solidFill>
                  <a:srgbClr val="000000"/>
                </a:solidFill>
                <a:latin typeface="楷体" panose="02010609060101010101" pitchFamily="49" charset="-122"/>
                <a:ea typeface="楷体" panose="02010609060101010101" pitchFamily="49" charset="-122"/>
              </a:rPr>
              <a:t>GDP</a:t>
            </a:r>
            <a:r>
              <a:rPr lang="zh-CN" altLang="en-US" sz="2800" b="1" dirty="0">
                <a:solidFill>
                  <a:srgbClr val="000000"/>
                </a:solidFill>
                <a:latin typeface="楷体" panose="02010609060101010101" pitchFamily="49" charset="-122"/>
                <a:ea typeface="楷体" panose="02010609060101010101" pitchFamily="49" charset="-122"/>
              </a:rPr>
              <a:t>。</a:t>
            </a:r>
            <a:r>
              <a:rPr lang="en-US" altLang="zh-CN" sz="2800" b="1" dirty="0">
                <a:solidFill>
                  <a:srgbClr val="000000"/>
                </a:solidFill>
                <a:latin typeface="楷体" panose="02010609060101010101" pitchFamily="49" charset="-122"/>
                <a:ea typeface="楷体" panose="02010609060101010101" pitchFamily="49" charset="-122"/>
              </a:rPr>
              <a:t>)</a:t>
            </a: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15</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8979">
                                            <p:txEl>
                                              <p:pRg st="0" end="0"/>
                                            </p:txEl>
                                          </p:spTgt>
                                        </p:tgtEl>
                                        <p:attrNameLst>
                                          <p:attrName>style.visibility</p:attrName>
                                        </p:attrNameLst>
                                      </p:cBhvr>
                                      <p:to>
                                        <p:strVal val="visible"/>
                                      </p:to>
                                    </p:set>
                                    <p:anim calcmode="lin" valueType="num">
                                      <p:cBhvr additive="base">
                                        <p:cTn id="7" dur="500" fill="hold"/>
                                        <p:tgtEl>
                                          <p:spTgt spid="638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8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8979">
                                            <p:txEl>
                                              <p:pRg st="1" end="1"/>
                                            </p:txEl>
                                          </p:spTgt>
                                        </p:tgtEl>
                                        <p:attrNameLst>
                                          <p:attrName>style.visibility</p:attrName>
                                        </p:attrNameLst>
                                      </p:cBhvr>
                                      <p:to>
                                        <p:strVal val="visible"/>
                                      </p:to>
                                    </p:set>
                                    <p:anim calcmode="lin" valueType="num">
                                      <p:cBhvr additive="base">
                                        <p:cTn id="13" dur="500" fill="hold"/>
                                        <p:tgtEl>
                                          <p:spTgt spid="638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897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7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标题 475137"/>
          <p:cNvSpPr>
            <a:spLocks noGrp="1" noRot="1"/>
          </p:cNvSpPr>
          <p:nvPr>
            <p:ph type="title"/>
          </p:nvPr>
        </p:nvSpPr>
        <p:spPr/>
        <p:txBody>
          <a:bodyPr anchor="ctr"/>
          <a:lstStyle/>
          <a:p>
            <a:endParaRPr dirty="0"/>
          </a:p>
        </p:txBody>
      </p:sp>
      <p:sp>
        <p:nvSpPr>
          <p:cNvPr id="475139" name="文本占位符 475138"/>
          <p:cNvSpPr>
            <a:spLocks noGrp="1" noRot="1"/>
          </p:cNvSpPr>
          <p:nvPr>
            <p:ph type="body" idx="1"/>
          </p:nvPr>
        </p:nvSpPr>
        <p:spPr>
          <a:xfrm>
            <a:off x="457200" y="1125538"/>
            <a:ext cx="8362950" cy="5000625"/>
          </a:xfrm>
        </p:spPr>
        <p:txBody>
          <a:bodyPr/>
          <a:lstStyle/>
          <a:p>
            <a:r>
              <a:rPr lang="en-US" altLang="zh-CN" b="1" dirty="0">
                <a:solidFill>
                  <a:srgbClr val="FF0000"/>
                </a:solidFill>
                <a:ea typeface="华文行楷" panose="02010800040101010101" pitchFamily="2" charset="-122"/>
              </a:rPr>
              <a:t>“</a:t>
            </a:r>
            <a:r>
              <a:rPr lang="zh-CN" altLang="en-US" b="1" dirty="0">
                <a:solidFill>
                  <a:srgbClr val="FF0000"/>
                </a:solidFill>
                <a:ea typeface="华文行楷" panose="02010800040101010101" pitchFamily="2" charset="-122"/>
              </a:rPr>
              <a:t>一个国家之内</a:t>
            </a:r>
            <a:r>
              <a:rPr lang="en-US" altLang="zh-CN" b="1">
                <a:solidFill>
                  <a:srgbClr val="FF0000"/>
                </a:solidFill>
                <a:ea typeface="华文行楷" panose="02010800040101010101" pitchFamily="2" charset="-122"/>
              </a:rPr>
              <a:t>…”</a:t>
            </a:r>
          </a:p>
          <a:p>
            <a:r>
              <a:rPr lang="en-US" altLang="zh-CN" sz="2800" b="1" dirty="0">
                <a:solidFill>
                  <a:srgbClr val="000000"/>
                </a:solidFill>
                <a:latin typeface="楷体" panose="02010609060101010101" pitchFamily="49" charset="-122"/>
                <a:ea typeface="楷体" panose="02010609060101010101" pitchFamily="49" charset="-122"/>
              </a:rPr>
              <a:t>GDP</a:t>
            </a:r>
            <a:r>
              <a:rPr lang="zh-CN" altLang="en-US" sz="2800" b="1" dirty="0">
                <a:solidFill>
                  <a:srgbClr val="000000"/>
                </a:solidFill>
                <a:latin typeface="楷体" panose="02010609060101010101" pitchFamily="49" charset="-122"/>
                <a:ea typeface="楷体" panose="02010609060101010101" pitchFamily="49" charset="-122"/>
              </a:rPr>
              <a:t>衡量的生产价值是在一个国家的地理范围之内。如果东西是在国内生产的，无论生产者的国籍如何，都包括在一国的</a:t>
            </a:r>
            <a:r>
              <a:rPr lang="en-US" altLang="zh-CN" sz="2800" b="1" dirty="0">
                <a:solidFill>
                  <a:srgbClr val="000000"/>
                </a:solidFill>
                <a:latin typeface="楷体" panose="02010609060101010101" pitchFamily="49" charset="-122"/>
                <a:ea typeface="楷体" panose="02010609060101010101" pitchFamily="49" charset="-122"/>
              </a:rPr>
              <a:t>GDP</a:t>
            </a:r>
            <a:r>
              <a:rPr lang="zh-CN" altLang="en-US" sz="2800" b="1" dirty="0">
                <a:solidFill>
                  <a:srgbClr val="000000"/>
                </a:solidFill>
                <a:latin typeface="楷体" panose="02010609060101010101" pitchFamily="49" charset="-122"/>
                <a:ea typeface="楷体" panose="02010609060101010101" pitchFamily="49" charset="-122"/>
              </a:rPr>
              <a:t>中；</a:t>
            </a:r>
          </a:p>
          <a:p>
            <a:r>
              <a:rPr lang="zh-CN" altLang="en-US" b="1" dirty="0">
                <a:solidFill>
                  <a:srgbClr val="FF0000"/>
                </a:solidFill>
                <a:ea typeface="华文行楷" panose="02010800040101010101" pitchFamily="2" charset="-122"/>
              </a:rPr>
              <a:t>“在某一既定时期内</a:t>
            </a:r>
            <a:r>
              <a:rPr lang="en-US" altLang="zh-CN" b="1">
                <a:solidFill>
                  <a:srgbClr val="FF0000"/>
                </a:solidFill>
                <a:ea typeface="华文行楷" panose="02010800040101010101" pitchFamily="2" charset="-122"/>
              </a:rPr>
              <a:t>…”</a:t>
            </a:r>
          </a:p>
          <a:p>
            <a:r>
              <a:rPr lang="en-US" altLang="zh-CN" sz="2800" b="1" dirty="0">
                <a:solidFill>
                  <a:srgbClr val="000000"/>
                </a:solidFill>
                <a:latin typeface="楷体" panose="02010609060101010101" pitchFamily="49" charset="-122"/>
                <a:ea typeface="楷体" panose="02010609060101010101" pitchFamily="49" charset="-122"/>
              </a:rPr>
              <a:t>GDP</a:t>
            </a:r>
            <a:r>
              <a:rPr lang="zh-CN" altLang="en-US" sz="2800" b="1" dirty="0">
                <a:solidFill>
                  <a:srgbClr val="000000"/>
                </a:solidFill>
                <a:latin typeface="楷体" panose="02010609060101010101" pitchFamily="49" charset="-122"/>
                <a:ea typeface="楷体" panose="02010609060101010101" pitchFamily="49" charset="-122"/>
              </a:rPr>
              <a:t>衡量某一既定时期内进行的生产的价值。一般是一年或一个季度。如某人花</a:t>
            </a:r>
            <a:r>
              <a:rPr lang="en-US" altLang="zh-CN" sz="2800" b="1" dirty="0">
                <a:solidFill>
                  <a:srgbClr val="000000"/>
                </a:solidFill>
                <a:latin typeface="楷体" panose="02010609060101010101" pitchFamily="49" charset="-122"/>
                <a:ea typeface="楷体" panose="02010609060101010101" pitchFamily="49" charset="-122"/>
              </a:rPr>
              <a:t>100</a:t>
            </a:r>
            <a:r>
              <a:rPr lang="zh-CN" altLang="en-US" sz="2800" b="1" dirty="0">
                <a:solidFill>
                  <a:srgbClr val="000000"/>
                </a:solidFill>
                <a:latin typeface="楷体" panose="02010609060101010101" pitchFamily="49" charset="-122"/>
                <a:ea typeface="楷体" panose="02010609060101010101" pitchFamily="49" charset="-122"/>
              </a:rPr>
              <a:t>万买了一套二手房，这</a:t>
            </a:r>
            <a:r>
              <a:rPr lang="en-US" altLang="zh-CN" sz="2800" b="1" dirty="0">
                <a:solidFill>
                  <a:srgbClr val="000000"/>
                </a:solidFill>
                <a:latin typeface="楷体" panose="02010609060101010101" pitchFamily="49" charset="-122"/>
                <a:ea typeface="楷体" panose="02010609060101010101" pitchFamily="49" charset="-122"/>
              </a:rPr>
              <a:t>100</a:t>
            </a:r>
            <a:r>
              <a:rPr lang="zh-CN" altLang="en-US" sz="2800" b="1" dirty="0">
                <a:solidFill>
                  <a:srgbClr val="000000"/>
                </a:solidFill>
                <a:latin typeface="楷体" panose="02010609060101010101" pitchFamily="49" charset="-122"/>
                <a:ea typeface="楷体" panose="02010609060101010101" pitchFamily="49" charset="-122"/>
              </a:rPr>
              <a:t>万不能计入</a:t>
            </a:r>
            <a:r>
              <a:rPr lang="en-US" altLang="zh-CN" sz="2800" b="1" dirty="0">
                <a:solidFill>
                  <a:srgbClr val="000000"/>
                </a:solidFill>
                <a:latin typeface="楷体" panose="02010609060101010101" pitchFamily="49" charset="-122"/>
                <a:ea typeface="楷体" panose="02010609060101010101" pitchFamily="49" charset="-122"/>
              </a:rPr>
              <a:t>GDP</a:t>
            </a:r>
            <a:r>
              <a:rPr lang="zh-CN" altLang="en-US" sz="2800" b="1" dirty="0">
                <a:solidFill>
                  <a:srgbClr val="000000"/>
                </a:solidFill>
                <a:latin typeface="楷体" panose="02010609060101010101" pitchFamily="49" charset="-122"/>
                <a:ea typeface="楷体" panose="02010609060101010101" pitchFamily="49" charset="-122"/>
              </a:rPr>
              <a:t>，但中介费可以。</a:t>
            </a:r>
          </a:p>
          <a:p>
            <a:endParaRPr lang="zh-CN" altLang="en-US" sz="2800" b="1" dirty="0">
              <a:solidFill>
                <a:srgbClr val="FFFF00"/>
              </a:solidFill>
              <a:latin typeface="楷体" panose="02010609060101010101" pitchFamily="49" charset="-122"/>
              <a:ea typeface="楷体" panose="02010609060101010101" pitchFamily="49" charset="-122"/>
            </a:endParaRPr>
          </a:p>
          <a:p>
            <a:endParaRPr lang="zh-CN" altLang="en-US" sz="3600" b="1" dirty="0">
              <a:solidFill>
                <a:srgbClr val="FFFF00"/>
              </a:solidFill>
              <a:ea typeface="华文行楷" panose="02010800040101010101" pitchFamily="2" charset="-122"/>
            </a:endParaRP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16</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5139">
                                            <p:txEl>
                                              <p:pRg st="0" end="0"/>
                                            </p:txEl>
                                          </p:spTgt>
                                        </p:tgtEl>
                                        <p:attrNameLst>
                                          <p:attrName>style.visibility</p:attrName>
                                        </p:attrNameLst>
                                      </p:cBhvr>
                                      <p:to>
                                        <p:strVal val="visible"/>
                                      </p:to>
                                    </p:set>
                                    <p:animEffect transition="in" filter="blinds(horizontal)">
                                      <p:cBhvr>
                                        <p:cTn id="7" dur="500"/>
                                        <p:tgtEl>
                                          <p:spTgt spid="475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5139">
                                            <p:txEl>
                                              <p:pRg st="1" end="1"/>
                                            </p:txEl>
                                          </p:spTgt>
                                        </p:tgtEl>
                                        <p:attrNameLst>
                                          <p:attrName>style.visibility</p:attrName>
                                        </p:attrNameLst>
                                      </p:cBhvr>
                                      <p:to>
                                        <p:strVal val="visible"/>
                                      </p:to>
                                    </p:set>
                                    <p:animEffect transition="in" filter="blinds(horizontal)">
                                      <p:cBhvr>
                                        <p:cTn id="12" dur="500"/>
                                        <p:tgtEl>
                                          <p:spTgt spid="4751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5139">
                                            <p:txEl>
                                              <p:pRg st="2" end="2"/>
                                            </p:txEl>
                                          </p:spTgt>
                                        </p:tgtEl>
                                        <p:attrNameLst>
                                          <p:attrName>style.visibility</p:attrName>
                                        </p:attrNameLst>
                                      </p:cBhvr>
                                      <p:to>
                                        <p:strVal val="visible"/>
                                      </p:to>
                                    </p:set>
                                    <p:animEffect transition="in" filter="blinds(horizontal)">
                                      <p:cBhvr>
                                        <p:cTn id="17" dur="500"/>
                                        <p:tgtEl>
                                          <p:spTgt spid="4751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5139">
                                            <p:txEl>
                                              <p:pRg st="3" end="3"/>
                                            </p:txEl>
                                          </p:spTgt>
                                        </p:tgtEl>
                                        <p:attrNameLst>
                                          <p:attrName>style.visibility</p:attrName>
                                        </p:attrNameLst>
                                      </p:cBhvr>
                                      <p:to>
                                        <p:strVal val="visible"/>
                                      </p:to>
                                    </p:set>
                                    <p:animEffect transition="in" filter="blinds(horizontal)">
                                      <p:cBhvr>
                                        <p:cTn id="22" dur="500"/>
                                        <p:tgtEl>
                                          <p:spTgt spid="475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标题 476161"/>
          <p:cNvSpPr>
            <a:spLocks noGrp="1" noRot="1"/>
          </p:cNvSpPr>
          <p:nvPr>
            <p:ph type="title"/>
          </p:nvPr>
        </p:nvSpPr>
        <p:spPr>
          <a:xfrm>
            <a:off x="-1404937" y="620713"/>
            <a:ext cx="8540750" cy="1143000"/>
          </a:xfrm>
        </p:spPr>
        <p:txBody>
          <a:bodyPr anchor="ctr"/>
          <a:lstStyle/>
          <a:p>
            <a:r>
              <a:rPr lang="zh-CN" altLang="en-US" sz="3600" b="1" dirty="0">
                <a:solidFill>
                  <a:schemeClr val="hlink"/>
                </a:solidFill>
              </a:rPr>
              <a:t>三、其他收入衡量指标</a:t>
            </a:r>
            <a:br>
              <a:rPr lang="zh-CN" altLang="en-US" sz="3600" b="1" dirty="0">
                <a:solidFill>
                  <a:schemeClr val="hlink"/>
                </a:solidFill>
              </a:rPr>
            </a:br>
            <a:endParaRPr lang="zh-CN" altLang="en-US" sz="3600" b="1" dirty="0">
              <a:solidFill>
                <a:schemeClr val="hlink"/>
              </a:solidFill>
            </a:endParaRPr>
          </a:p>
        </p:txBody>
      </p:sp>
      <p:sp>
        <p:nvSpPr>
          <p:cNvPr id="476163" name="文本占位符 476162"/>
          <p:cNvSpPr>
            <a:spLocks noGrp="1" noRot="1"/>
          </p:cNvSpPr>
          <p:nvPr>
            <p:ph type="body" idx="1"/>
          </p:nvPr>
        </p:nvSpPr>
        <p:spPr>
          <a:xfrm>
            <a:off x="323850" y="1557338"/>
            <a:ext cx="8507413" cy="5184775"/>
          </a:xfrm>
        </p:spPr>
        <p:txBody>
          <a:bodyPr/>
          <a:lstStyle/>
          <a:p>
            <a:r>
              <a:rPr lang="en-US" altLang="zh-CN" sz="2800" b="1" dirty="0">
                <a:solidFill>
                  <a:srgbClr val="FF0000"/>
                </a:solidFill>
              </a:rPr>
              <a:t>1</a:t>
            </a:r>
            <a:r>
              <a:rPr lang="zh-CN" altLang="en-US" sz="2800" b="1" dirty="0">
                <a:solidFill>
                  <a:srgbClr val="FF0000"/>
                </a:solidFill>
              </a:rPr>
              <a:t>、国民生产总值</a:t>
            </a:r>
            <a:r>
              <a:rPr lang="en-US" altLang="zh-CN" sz="2800" b="1" dirty="0">
                <a:solidFill>
                  <a:srgbClr val="FF0000"/>
                </a:solidFill>
              </a:rPr>
              <a:t>GNP</a:t>
            </a:r>
            <a:r>
              <a:rPr lang="zh-CN" altLang="en-US" sz="2800" b="1" dirty="0">
                <a:solidFill>
                  <a:srgbClr val="FF0000"/>
                </a:solidFill>
              </a:rPr>
              <a:t>：</a:t>
            </a:r>
            <a:r>
              <a:rPr lang="zh-CN" altLang="en-US" sz="2800" b="1" dirty="0">
                <a:solidFill>
                  <a:srgbClr val="000000"/>
                </a:solidFill>
                <a:latin typeface="楷体" panose="02010609060101010101" pitchFamily="49" charset="-122"/>
                <a:ea typeface="楷体" panose="02010609060101010101" pitchFamily="49" charset="-122"/>
              </a:rPr>
              <a:t>是一国永久居民所赚到的总收入。</a:t>
            </a:r>
          </a:p>
          <a:p>
            <a:r>
              <a:rPr lang="en-US" altLang="zh-CN" sz="2800" b="1" dirty="0">
                <a:solidFill>
                  <a:srgbClr val="FF0000"/>
                </a:solidFill>
                <a:latin typeface="楷体" panose="02010609060101010101" pitchFamily="49" charset="-122"/>
                <a:ea typeface="楷体" panose="02010609060101010101" pitchFamily="49" charset="-122"/>
              </a:rPr>
              <a:t>GNP</a:t>
            </a:r>
            <a:r>
              <a:rPr lang="zh-CN" altLang="en-US" sz="2800" b="1" dirty="0">
                <a:solidFill>
                  <a:srgbClr val="FF0000"/>
                </a:solidFill>
                <a:latin typeface="楷体" panose="02010609060101010101" pitchFamily="49" charset="-122"/>
                <a:ea typeface="楷体" panose="02010609060101010101" pitchFamily="49" charset="-122"/>
              </a:rPr>
              <a:t>与</a:t>
            </a:r>
            <a:r>
              <a:rPr lang="en-US" altLang="zh-CN" sz="2800" b="1" dirty="0">
                <a:solidFill>
                  <a:srgbClr val="FF0000"/>
                </a:solidFill>
                <a:latin typeface="楷体" panose="02010609060101010101" pitchFamily="49" charset="-122"/>
                <a:ea typeface="楷体" panose="02010609060101010101" pitchFamily="49" charset="-122"/>
              </a:rPr>
              <a:t>GDP</a:t>
            </a:r>
            <a:r>
              <a:rPr lang="zh-CN" altLang="en-US" sz="2800" b="1" dirty="0">
                <a:solidFill>
                  <a:srgbClr val="FF0000"/>
                </a:solidFill>
                <a:latin typeface="楷体" panose="02010609060101010101" pitchFamily="49" charset="-122"/>
                <a:ea typeface="楷体" panose="02010609060101010101" pitchFamily="49" charset="-122"/>
              </a:rPr>
              <a:t>不同在于：</a:t>
            </a:r>
            <a:r>
              <a:rPr lang="en-US" altLang="zh-CN" sz="2800" b="1" dirty="0">
                <a:solidFill>
                  <a:srgbClr val="000000"/>
                </a:solidFill>
                <a:latin typeface="楷体" panose="02010609060101010101" pitchFamily="49" charset="-122"/>
                <a:ea typeface="楷体" panose="02010609060101010101" pitchFamily="49" charset="-122"/>
              </a:rPr>
              <a:t>GNP</a:t>
            </a:r>
            <a:r>
              <a:rPr lang="zh-CN" altLang="en-US" sz="2800" b="1" dirty="0">
                <a:solidFill>
                  <a:srgbClr val="000000"/>
                </a:solidFill>
                <a:latin typeface="楷体" panose="02010609060101010101" pitchFamily="49" charset="-122"/>
                <a:ea typeface="楷体" panose="02010609060101010101" pitchFamily="49" charset="-122"/>
              </a:rPr>
              <a:t>包括本国公民在国外赚到的收入，而不包括外国人在本国赚到的收入。</a:t>
            </a:r>
          </a:p>
          <a:p>
            <a:r>
              <a:rPr lang="en-US" altLang="zh-CN" sz="2800" b="1" dirty="0">
                <a:solidFill>
                  <a:srgbClr val="FF0000"/>
                </a:solidFill>
                <a:latin typeface="楷体" panose="02010609060101010101" pitchFamily="49" charset="-122"/>
                <a:ea typeface="楷体" panose="02010609060101010101" pitchFamily="49" charset="-122"/>
              </a:rPr>
              <a:t>GDP</a:t>
            </a:r>
            <a:r>
              <a:rPr lang="zh-CN" altLang="en-US" sz="2800" b="1" dirty="0">
                <a:solidFill>
                  <a:srgbClr val="FF0000"/>
                </a:solidFill>
                <a:latin typeface="楷体" panose="02010609060101010101" pitchFamily="49" charset="-122"/>
                <a:ea typeface="楷体" panose="02010609060101010101" pitchFamily="49" charset="-122"/>
              </a:rPr>
              <a:t>的国土原则：</a:t>
            </a:r>
            <a:r>
              <a:rPr lang="zh-CN" altLang="en-US" sz="2800" b="1" dirty="0">
                <a:solidFill>
                  <a:srgbClr val="000000"/>
                </a:solidFill>
                <a:latin typeface="楷体" panose="02010609060101010101" pitchFamily="49" charset="-122"/>
                <a:ea typeface="楷体" panose="02010609060101010101" pitchFamily="49" charset="-122"/>
              </a:rPr>
              <a:t>凡在本国领土上所创造的收入，不管是否本国国民创造。</a:t>
            </a:r>
          </a:p>
          <a:p>
            <a:r>
              <a:rPr lang="en-US" altLang="zh-CN" sz="2800" b="1" dirty="0">
                <a:solidFill>
                  <a:srgbClr val="FF0000"/>
                </a:solidFill>
                <a:latin typeface="楷体" panose="02010609060101010101" pitchFamily="49" charset="-122"/>
                <a:ea typeface="楷体" panose="02010609060101010101" pitchFamily="49" charset="-122"/>
              </a:rPr>
              <a:t>GNP</a:t>
            </a:r>
            <a:r>
              <a:rPr lang="zh-CN" altLang="en-US" sz="2800" b="1" dirty="0">
                <a:solidFill>
                  <a:srgbClr val="FF0000"/>
                </a:solidFill>
                <a:latin typeface="楷体" panose="02010609060101010101" pitchFamily="49" charset="-122"/>
                <a:ea typeface="楷体" panose="02010609060101010101" pitchFamily="49" charset="-122"/>
              </a:rPr>
              <a:t>的国民原则：</a:t>
            </a:r>
            <a:r>
              <a:rPr lang="zh-CN" altLang="en-US" sz="2800" b="1" dirty="0">
                <a:solidFill>
                  <a:srgbClr val="000000"/>
                </a:solidFill>
                <a:latin typeface="楷体" panose="02010609060101010101" pitchFamily="49" charset="-122"/>
                <a:ea typeface="楷体" panose="02010609060101010101" pitchFamily="49" charset="-122"/>
              </a:rPr>
              <a:t>凡是本国国民（指常住居民、包括本国公民以及常住外国但未加入外国国籍的居民）所创造的收入，不管生产是否在国内。</a:t>
            </a:r>
          </a:p>
          <a:p>
            <a:endParaRPr lang="zh-CN" altLang="en-US" sz="2400" b="1" dirty="0">
              <a:solidFill>
                <a:srgbClr val="000000"/>
              </a:solidFill>
              <a:latin typeface="楷体" panose="02010609060101010101" pitchFamily="49" charset="-122"/>
              <a:ea typeface="楷体" panose="02010609060101010101" pitchFamily="49" charset="-122"/>
            </a:endParaRPr>
          </a:p>
          <a:p>
            <a:endParaRPr lang="zh-CN" altLang="en-US" sz="2400" b="1" dirty="0">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17</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6163">
                                            <p:txEl>
                                              <p:pRg st="0" end="0"/>
                                            </p:txEl>
                                          </p:spTgt>
                                        </p:tgtEl>
                                        <p:attrNameLst>
                                          <p:attrName>style.visibility</p:attrName>
                                        </p:attrNameLst>
                                      </p:cBhvr>
                                      <p:to>
                                        <p:strVal val="visible"/>
                                      </p:to>
                                    </p:set>
                                    <p:animEffect transition="in" filter="blinds(horizontal)">
                                      <p:cBhvr>
                                        <p:cTn id="7" dur="500"/>
                                        <p:tgtEl>
                                          <p:spTgt spid="476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6163">
                                            <p:txEl>
                                              <p:pRg st="1" end="1"/>
                                            </p:txEl>
                                          </p:spTgt>
                                        </p:tgtEl>
                                        <p:attrNameLst>
                                          <p:attrName>style.visibility</p:attrName>
                                        </p:attrNameLst>
                                      </p:cBhvr>
                                      <p:to>
                                        <p:strVal val="visible"/>
                                      </p:to>
                                    </p:set>
                                    <p:animEffect transition="in" filter="blinds(horizontal)">
                                      <p:cBhvr>
                                        <p:cTn id="12" dur="500"/>
                                        <p:tgtEl>
                                          <p:spTgt spid="476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6163">
                                            <p:txEl>
                                              <p:pRg st="2" end="2"/>
                                            </p:txEl>
                                          </p:spTgt>
                                        </p:tgtEl>
                                        <p:attrNameLst>
                                          <p:attrName>style.visibility</p:attrName>
                                        </p:attrNameLst>
                                      </p:cBhvr>
                                      <p:to>
                                        <p:strVal val="visible"/>
                                      </p:to>
                                    </p:set>
                                    <p:animEffect transition="in" filter="blinds(horizontal)">
                                      <p:cBhvr>
                                        <p:cTn id="17" dur="500"/>
                                        <p:tgtEl>
                                          <p:spTgt spid="4761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6163">
                                            <p:txEl>
                                              <p:pRg st="3" end="3"/>
                                            </p:txEl>
                                          </p:spTgt>
                                        </p:tgtEl>
                                        <p:attrNameLst>
                                          <p:attrName>style.visibility</p:attrName>
                                        </p:attrNameLst>
                                      </p:cBhvr>
                                      <p:to>
                                        <p:strVal val="visible"/>
                                      </p:to>
                                    </p:set>
                                    <p:animEffect transition="in" filter="blinds(horizontal)">
                                      <p:cBhvr>
                                        <p:cTn id="22" dur="500"/>
                                        <p:tgtEl>
                                          <p:spTgt spid="4761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标题 477185"/>
          <p:cNvSpPr>
            <a:spLocks noGrp="1" noRot="1"/>
          </p:cNvSpPr>
          <p:nvPr>
            <p:ph type="title"/>
          </p:nvPr>
        </p:nvSpPr>
        <p:spPr/>
        <p:txBody>
          <a:bodyPr anchor="ctr"/>
          <a:lstStyle/>
          <a:p>
            <a:endParaRPr dirty="0"/>
          </a:p>
        </p:txBody>
      </p:sp>
      <p:sp>
        <p:nvSpPr>
          <p:cNvPr id="477187" name="文本占位符 477186"/>
          <p:cNvSpPr>
            <a:spLocks noGrp="1" noRot="1"/>
          </p:cNvSpPr>
          <p:nvPr>
            <p:ph type="body" idx="1"/>
          </p:nvPr>
        </p:nvSpPr>
        <p:spPr/>
        <p:txBody>
          <a:bodyPr/>
          <a:lstStyle/>
          <a:p>
            <a:r>
              <a:rPr lang="zh-CN" altLang="en-US" b="1" dirty="0">
                <a:solidFill>
                  <a:schemeClr val="hlink"/>
                </a:solidFill>
              </a:rPr>
              <a:t>三、其他收入衡量指标</a:t>
            </a:r>
          </a:p>
          <a:p>
            <a:r>
              <a:rPr lang="en-US" altLang="zh-CN" sz="2800" b="1" dirty="0">
                <a:solidFill>
                  <a:srgbClr val="FF0000"/>
                </a:solidFill>
                <a:latin typeface="楷体" panose="02010609060101010101" pitchFamily="49" charset="-122"/>
                <a:ea typeface="楷体" panose="02010609060101010101" pitchFamily="49" charset="-122"/>
              </a:rPr>
              <a:t>2</a:t>
            </a:r>
            <a:r>
              <a:rPr lang="zh-CN" altLang="en-US" sz="2800" b="1" dirty="0">
                <a:solidFill>
                  <a:srgbClr val="FF0000"/>
                </a:solidFill>
                <a:latin typeface="楷体" panose="02010609060101010101" pitchFamily="49" charset="-122"/>
                <a:ea typeface="楷体" panose="02010609060101010101" pitchFamily="49" charset="-122"/>
              </a:rPr>
              <a:t>、国民生产净值</a:t>
            </a:r>
            <a:r>
              <a:rPr lang="en-US" altLang="zh-CN" sz="2800" b="1" dirty="0">
                <a:solidFill>
                  <a:srgbClr val="FF0000"/>
                </a:solidFill>
                <a:latin typeface="楷体" panose="02010609060101010101" pitchFamily="49" charset="-122"/>
                <a:ea typeface="楷体" panose="02010609060101010101" pitchFamily="49" charset="-122"/>
              </a:rPr>
              <a:t>(NNP )</a:t>
            </a:r>
            <a:r>
              <a:rPr lang="zh-CN" altLang="en-US" sz="2800" b="1" dirty="0">
                <a:solidFill>
                  <a:srgbClr val="FF0000"/>
                </a:solidFill>
                <a:latin typeface="楷体" panose="02010609060101010101" pitchFamily="49" charset="-122"/>
                <a:ea typeface="楷体" panose="02010609060101010101" pitchFamily="49" charset="-122"/>
              </a:rPr>
              <a:t>：</a:t>
            </a:r>
            <a:r>
              <a:rPr lang="zh-CN" altLang="en-US" sz="2800" b="1" dirty="0">
                <a:solidFill>
                  <a:srgbClr val="000000"/>
                </a:solidFill>
                <a:latin typeface="楷体" panose="02010609060101010101" pitchFamily="49" charset="-122"/>
                <a:ea typeface="楷体" panose="02010609060101010101" pitchFamily="49" charset="-122"/>
              </a:rPr>
              <a:t>是一国居民的总收入</a:t>
            </a:r>
            <a:r>
              <a:rPr lang="en-US" altLang="zh-CN" sz="2800" b="1" dirty="0">
                <a:solidFill>
                  <a:srgbClr val="000000"/>
                </a:solidFill>
                <a:latin typeface="楷体" panose="02010609060101010101" pitchFamily="49" charset="-122"/>
                <a:ea typeface="楷体" panose="02010609060101010101" pitchFamily="49" charset="-122"/>
              </a:rPr>
              <a:t>GNP</a:t>
            </a:r>
            <a:r>
              <a:rPr lang="zh-CN" altLang="en-US" sz="2800" b="1" dirty="0">
                <a:solidFill>
                  <a:srgbClr val="000000"/>
                </a:solidFill>
                <a:latin typeface="楷体" panose="02010609060101010101" pitchFamily="49" charset="-122"/>
                <a:ea typeface="楷体" panose="02010609060101010101" pitchFamily="49" charset="-122"/>
              </a:rPr>
              <a:t>减折旧的消耗。</a:t>
            </a:r>
          </a:p>
          <a:p>
            <a:r>
              <a:rPr lang="zh-CN" altLang="en-US" sz="2800" b="1" dirty="0">
                <a:solidFill>
                  <a:srgbClr val="FF9933"/>
                </a:solidFill>
                <a:latin typeface="楷体" panose="02010609060101010101" pitchFamily="49" charset="-122"/>
                <a:ea typeface="楷体" panose="02010609060101010101" pitchFamily="49" charset="-122"/>
              </a:rPr>
              <a:t>折旧</a:t>
            </a:r>
            <a:r>
              <a:rPr lang="zh-CN" altLang="en-US" sz="2800" b="1" dirty="0">
                <a:solidFill>
                  <a:srgbClr val="000000"/>
                </a:solidFill>
                <a:latin typeface="楷体" panose="02010609060101010101" pitchFamily="49" charset="-122"/>
                <a:ea typeface="楷体" panose="02010609060101010101" pitchFamily="49" charset="-122"/>
              </a:rPr>
              <a:t>是经济中设备和建筑物存量的磨损或损耗。</a:t>
            </a:r>
          </a:p>
          <a:p>
            <a:pPr>
              <a:buNone/>
            </a:pPr>
            <a:r>
              <a:rPr lang="zh-CN" altLang="en-US" sz="2800" b="1" dirty="0">
                <a:latin typeface="楷体_GB2312" pitchFamily="49" charset="-122"/>
                <a:ea typeface="楷体_GB2312" pitchFamily="49" charset="-122"/>
              </a:rPr>
              <a:t>         </a:t>
            </a:r>
            <a:r>
              <a:rPr lang="en-US" altLang="zh-CN" b="1" i="1" dirty="0">
                <a:solidFill>
                  <a:srgbClr val="FF9933"/>
                </a:solidFill>
                <a:latin typeface="楷体_GB2312" pitchFamily="49" charset="-122"/>
                <a:ea typeface="楷体_GB2312" pitchFamily="49" charset="-122"/>
              </a:rPr>
              <a:t>NNP=GNP</a:t>
            </a:r>
            <a:r>
              <a:rPr lang="zh-CN" altLang="en-US" b="1" i="1" dirty="0">
                <a:solidFill>
                  <a:srgbClr val="FF9933"/>
                </a:solidFill>
                <a:latin typeface="楷体_GB2312" pitchFamily="49" charset="-122"/>
                <a:ea typeface="楷体_GB2312" pitchFamily="49" charset="-122"/>
              </a:rPr>
              <a:t>－折旧</a:t>
            </a:r>
          </a:p>
          <a:p>
            <a:endParaRPr lang="zh-CN" altLang="en-US" b="1" i="1" dirty="0">
              <a:solidFill>
                <a:srgbClr val="FF9933"/>
              </a:solidFill>
              <a:latin typeface="楷体_GB2312" pitchFamily="49" charset="-122"/>
              <a:ea typeface="楷体_GB2312" pitchFamily="49" charset="-122"/>
            </a:endParaRPr>
          </a:p>
          <a:p>
            <a:endParaRPr lang="zh-CN" altLang="en-US" b="1" dirty="0">
              <a:solidFill>
                <a:srgbClr val="66FFFF"/>
              </a:solidFill>
            </a:endParaRPr>
          </a:p>
          <a:p>
            <a:endParaRPr lang="zh-CN" altLang="en-US" dirty="0"/>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18</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477186"/>
                                        </p:tgtEl>
                                        <p:attrNameLst>
                                          <p:attrName>style.visibility</p:attrName>
                                        </p:attrNameLst>
                                      </p:cBhvr>
                                      <p:to>
                                        <p:strVal val="visible"/>
                                      </p:to>
                                    </p:set>
                                    <p:animEffect transition="in" filter="blinds(horizontal)">
                                      <p:cBhvr>
                                        <p:cTn id="7" dur="500"/>
                                        <p:tgtEl>
                                          <p:spTgt spid="4771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7187">
                                            <p:txEl>
                                              <p:pRg st="0" end="0"/>
                                            </p:txEl>
                                          </p:spTgt>
                                        </p:tgtEl>
                                        <p:attrNameLst>
                                          <p:attrName>style.visibility</p:attrName>
                                        </p:attrNameLst>
                                      </p:cBhvr>
                                      <p:to>
                                        <p:strVal val="visible"/>
                                      </p:to>
                                    </p:set>
                                    <p:animEffect transition="in" filter="blinds(horizontal)">
                                      <p:cBhvr>
                                        <p:cTn id="12" dur="500"/>
                                        <p:tgtEl>
                                          <p:spTgt spid="47718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7187">
                                            <p:txEl>
                                              <p:pRg st="1" end="1"/>
                                            </p:txEl>
                                          </p:spTgt>
                                        </p:tgtEl>
                                        <p:attrNameLst>
                                          <p:attrName>style.visibility</p:attrName>
                                        </p:attrNameLst>
                                      </p:cBhvr>
                                      <p:to>
                                        <p:strVal val="visible"/>
                                      </p:to>
                                    </p:set>
                                    <p:animEffect transition="in" filter="blinds(horizontal)">
                                      <p:cBhvr>
                                        <p:cTn id="17" dur="500"/>
                                        <p:tgtEl>
                                          <p:spTgt spid="47718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7187">
                                            <p:txEl>
                                              <p:pRg st="2" end="2"/>
                                            </p:txEl>
                                          </p:spTgt>
                                        </p:tgtEl>
                                        <p:attrNameLst>
                                          <p:attrName>style.visibility</p:attrName>
                                        </p:attrNameLst>
                                      </p:cBhvr>
                                      <p:to>
                                        <p:strVal val="visible"/>
                                      </p:to>
                                    </p:set>
                                    <p:animEffect transition="in" filter="blinds(horizontal)">
                                      <p:cBhvr>
                                        <p:cTn id="22" dur="500"/>
                                        <p:tgtEl>
                                          <p:spTgt spid="47718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7187">
                                            <p:txEl>
                                              <p:pRg st="3" end="3"/>
                                            </p:txEl>
                                          </p:spTgt>
                                        </p:tgtEl>
                                        <p:attrNameLst>
                                          <p:attrName>style.visibility</p:attrName>
                                        </p:attrNameLst>
                                      </p:cBhvr>
                                      <p:to>
                                        <p:strVal val="visible"/>
                                      </p:to>
                                    </p:set>
                                    <p:animEffect transition="in" filter="blinds(horizontal)">
                                      <p:cBhvr>
                                        <p:cTn id="27" dur="500"/>
                                        <p:tgtEl>
                                          <p:spTgt spid="477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6" grpId="0"/>
      <p:bldP spid="47718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标题 478209"/>
          <p:cNvSpPr>
            <a:spLocks noGrp="1" noRot="1"/>
          </p:cNvSpPr>
          <p:nvPr>
            <p:ph type="title"/>
          </p:nvPr>
        </p:nvSpPr>
        <p:spPr/>
        <p:txBody>
          <a:bodyPr anchor="ctr"/>
          <a:lstStyle/>
          <a:p>
            <a:endParaRPr dirty="0"/>
          </a:p>
        </p:txBody>
      </p:sp>
      <p:sp>
        <p:nvSpPr>
          <p:cNvPr id="478211" name="文本占位符 478210"/>
          <p:cNvSpPr>
            <a:spLocks noGrp="1" noRot="1"/>
          </p:cNvSpPr>
          <p:nvPr>
            <p:ph type="body" idx="1"/>
          </p:nvPr>
        </p:nvSpPr>
        <p:spPr/>
        <p:txBody>
          <a:bodyPr/>
          <a:lstStyle/>
          <a:p>
            <a:r>
              <a:rPr lang="zh-CN" altLang="en-US" b="1" dirty="0">
                <a:solidFill>
                  <a:schemeClr val="hlink"/>
                </a:solidFill>
              </a:rPr>
              <a:t>三、其他收入衡量指标</a:t>
            </a:r>
          </a:p>
          <a:p>
            <a:r>
              <a:rPr lang="en-US" altLang="zh-CN" sz="2800" b="1" dirty="0">
                <a:solidFill>
                  <a:srgbClr val="FF0000"/>
                </a:solidFill>
                <a:latin typeface="楷体" panose="02010609060101010101" pitchFamily="49" charset="-122"/>
                <a:ea typeface="楷体" panose="02010609060101010101" pitchFamily="49" charset="-122"/>
              </a:rPr>
              <a:t>3</a:t>
            </a:r>
            <a:r>
              <a:rPr lang="zh-CN" altLang="en-US" sz="2800" b="1" dirty="0">
                <a:solidFill>
                  <a:srgbClr val="FF0000"/>
                </a:solidFill>
                <a:latin typeface="楷体" panose="02010609060101010101" pitchFamily="49" charset="-122"/>
                <a:ea typeface="楷体" panose="02010609060101010101" pitchFamily="49" charset="-122"/>
              </a:rPr>
              <a:t>、国民收入</a:t>
            </a:r>
            <a:r>
              <a:rPr lang="en-US" altLang="zh-CN" sz="2800" b="1" dirty="0">
                <a:solidFill>
                  <a:srgbClr val="FF0000"/>
                </a:solidFill>
                <a:latin typeface="楷体" panose="02010609060101010101" pitchFamily="49" charset="-122"/>
                <a:ea typeface="楷体" panose="02010609060101010101" pitchFamily="49" charset="-122"/>
              </a:rPr>
              <a:t>(NI)</a:t>
            </a:r>
            <a:r>
              <a:rPr lang="zh-CN" altLang="en-US" sz="2800" b="1" dirty="0">
                <a:solidFill>
                  <a:srgbClr val="FF0000"/>
                </a:solidFill>
                <a:latin typeface="楷体" panose="02010609060101010101" pitchFamily="49" charset="-122"/>
                <a:ea typeface="楷体" panose="02010609060101010101" pitchFamily="49" charset="-122"/>
              </a:rPr>
              <a:t>：</a:t>
            </a:r>
            <a:r>
              <a:rPr lang="zh-CN" altLang="en-US" sz="2800" b="1" dirty="0">
                <a:solidFill>
                  <a:srgbClr val="000000"/>
                </a:solidFill>
                <a:latin typeface="楷体" panose="02010609060101010101" pitchFamily="49" charset="-122"/>
                <a:ea typeface="楷体" panose="02010609060101010101" pitchFamily="49" charset="-122"/>
              </a:rPr>
              <a:t>是一国居民在物品与劳务生产赚到的总收入。</a:t>
            </a:r>
          </a:p>
          <a:p>
            <a:r>
              <a:rPr lang="zh-CN" altLang="en-US" sz="2800" b="1" dirty="0">
                <a:solidFill>
                  <a:srgbClr val="000000"/>
                </a:solidFill>
                <a:latin typeface="楷体" panose="02010609060101010101" pitchFamily="49" charset="-122"/>
                <a:ea typeface="楷体" panose="02010609060101010101" pitchFamily="49" charset="-122"/>
              </a:rPr>
              <a:t>国民收入与国民生产总值的不同之处在于不包括间接的企业税而包括企业补贴。</a:t>
            </a:r>
          </a:p>
          <a:p>
            <a:endParaRPr lang="zh-CN" altLang="en-US" sz="2800" b="1" dirty="0">
              <a:solidFill>
                <a:srgbClr val="000000"/>
              </a:solidFill>
              <a:latin typeface="楷体" panose="02010609060101010101" pitchFamily="49" charset="-122"/>
              <a:ea typeface="楷体" panose="02010609060101010101" pitchFamily="49" charset="-122"/>
            </a:endParaRPr>
          </a:p>
          <a:p>
            <a:pPr>
              <a:buNone/>
            </a:pPr>
            <a:r>
              <a:rPr lang="zh-CN" altLang="en-US" sz="2800" b="1" dirty="0">
                <a:latin typeface="楷体_GB2312" pitchFamily="49" charset="-122"/>
                <a:ea typeface="楷体_GB2312" pitchFamily="49" charset="-122"/>
              </a:rPr>
              <a:t>        </a:t>
            </a:r>
            <a:r>
              <a:rPr lang="en-US" altLang="zh-CN" b="1" i="1" dirty="0">
                <a:solidFill>
                  <a:srgbClr val="FF9933"/>
                </a:solidFill>
                <a:latin typeface="楷体_GB2312" pitchFamily="49" charset="-122"/>
                <a:ea typeface="楷体_GB2312" pitchFamily="49" charset="-122"/>
              </a:rPr>
              <a:t>NI=NNP</a:t>
            </a:r>
            <a:r>
              <a:rPr lang="zh-CN" altLang="en-US" b="1" i="1" dirty="0">
                <a:solidFill>
                  <a:srgbClr val="FF9933"/>
                </a:solidFill>
                <a:latin typeface="楷体_GB2312" pitchFamily="49" charset="-122"/>
                <a:ea typeface="楷体_GB2312" pitchFamily="49" charset="-122"/>
              </a:rPr>
              <a:t>－企业间接税</a:t>
            </a:r>
            <a:r>
              <a:rPr lang="en-US" altLang="zh-CN" b="1" i="1" dirty="0">
                <a:solidFill>
                  <a:srgbClr val="FF9933"/>
                </a:solidFill>
                <a:latin typeface="楷体_GB2312" pitchFamily="49" charset="-122"/>
                <a:ea typeface="楷体_GB2312" pitchFamily="49" charset="-122"/>
              </a:rPr>
              <a:t>+</a:t>
            </a:r>
            <a:r>
              <a:rPr lang="zh-CN" altLang="en-US" b="1" i="1" dirty="0">
                <a:solidFill>
                  <a:srgbClr val="FF9933"/>
                </a:solidFill>
                <a:latin typeface="楷体_GB2312" pitchFamily="49" charset="-122"/>
                <a:ea typeface="楷体_GB2312" pitchFamily="49" charset="-122"/>
              </a:rPr>
              <a:t>企业补贴</a:t>
            </a:r>
          </a:p>
          <a:p>
            <a:endParaRPr lang="zh-CN" altLang="en-US" b="1" i="1" dirty="0">
              <a:solidFill>
                <a:srgbClr val="FF9933"/>
              </a:solidFill>
              <a:latin typeface="楷体_GB2312" pitchFamily="49" charset="-122"/>
              <a:ea typeface="楷体_GB2312" pitchFamily="49" charset="-122"/>
            </a:endParaRPr>
          </a:p>
          <a:p>
            <a:endParaRPr lang="zh-CN" altLang="en-US" dirty="0"/>
          </a:p>
          <a:p>
            <a:endParaRPr lang="zh-CN" altLang="en-US" dirty="0"/>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19</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Effect transition="in" filter="blinds(horizontal)">
                                      <p:cBhvr>
                                        <p:cTn id="7" dur="500"/>
                                        <p:tgtEl>
                                          <p:spTgt spid="478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8211">
                                            <p:txEl>
                                              <p:pRg st="1" end="1"/>
                                            </p:txEl>
                                          </p:spTgt>
                                        </p:tgtEl>
                                        <p:attrNameLst>
                                          <p:attrName>style.visibility</p:attrName>
                                        </p:attrNameLst>
                                      </p:cBhvr>
                                      <p:to>
                                        <p:strVal val="visible"/>
                                      </p:to>
                                    </p:set>
                                    <p:animEffect transition="in" filter="blinds(horizontal)">
                                      <p:cBhvr>
                                        <p:cTn id="12" dur="500"/>
                                        <p:tgtEl>
                                          <p:spTgt spid="4782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8211">
                                            <p:txEl>
                                              <p:pRg st="2" end="2"/>
                                            </p:txEl>
                                          </p:spTgt>
                                        </p:tgtEl>
                                        <p:attrNameLst>
                                          <p:attrName>style.visibility</p:attrName>
                                        </p:attrNameLst>
                                      </p:cBhvr>
                                      <p:to>
                                        <p:strVal val="visible"/>
                                      </p:to>
                                    </p:set>
                                    <p:animEffect transition="in" filter="blinds(horizontal)">
                                      <p:cBhvr>
                                        <p:cTn id="17" dur="500"/>
                                        <p:tgtEl>
                                          <p:spTgt spid="4782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8211">
                                            <p:txEl>
                                              <p:pRg st="4" end="4"/>
                                            </p:txEl>
                                          </p:spTgt>
                                        </p:tgtEl>
                                        <p:attrNameLst>
                                          <p:attrName>style.visibility</p:attrName>
                                        </p:attrNameLst>
                                      </p:cBhvr>
                                      <p:to>
                                        <p:strVal val="visible"/>
                                      </p:to>
                                    </p:set>
                                    <p:animEffect transition="in" filter="blinds(horizontal)">
                                      <p:cBhvr>
                                        <p:cTn id="22" dur="500"/>
                                        <p:tgtEl>
                                          <p:spTgt spid="4782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标题 649217"/>
          <p:cNvSpPr>
            <a:spLocks noGrp="1" noRot="1"/>
          </p:cNvSpPr>
          <p:nvPr>
            <p:ph type="title"/>
          </p:nvPr>
        </p:nvSpPr>
        <p:spPr>
          <a:xfrm>
            <a:off x="179388" y="549275"/>
            <a:ext cx="8229600" cy="1143000"/>
          </a:xfrm>
        </p:spPr>
        <p:txBody>
          <a:bodyPr anchor="ctr"/>
          <a:lstStyle/>
          <a:p>
            <a:r>
              <a:rPr lang="zh-CN" altLang="en-US" sz="4000" b="1" dirty="0">
                <a:solidFill>
                  <a:srgbClr val="FF0000"/>
                </a:solidFill>
              </a:rPr>
              <a:t>宏观经济基本问题</a:t>
            </a:r>
          </a:p>
        </p:txBody>
      </p:sp>
      <p:sp>
        <p:nvSpPr>
          <p:cNvPr id="649219" name="文本占位符 649218"/>
          <p:cNvSpPr>
            <a:spLocks noGrp="1" noRot="1"/>
          </p:cNvSpPr>
          <p:nvPr>
            <p:ph type="body" idx="1"/>
          </p:nvPr>
        </p:nvSpPr>
        <p:spPr>
          <a:xfrm>
            <a:off x="914400" y="2060575"/>
            <a:ext cx="8229600" cy="4525963"/>
          </a:xfrm>
        </p:spPr>
        <p:txBody>
          <a:bodyPr/>
          <a:lstStyle/>
          <a:p>
            <a:r>
              <a:rPr lang="zh-CN" altLang="en-US" sz="3600" b="1" dirty="0">
                <a:latin typeface="楷体" panose="02010609060101010101" pitchFamily="49" charset="-122"/>
                <a:ea typeface="楷体" panose="02010609060101010101" pitchFamily="49" charset="-122"/>
              </a:rPr>
              <a:t>经济波动及就业与失业问题；</a:t>
            </a:r>
          </a:p>
          <a:p>
            <a:r>
              <a:rPr lang="zh-CN" altLang="en-US" sz="3600" b="1" dirty="0">
                <a:latin typeface="楷体" panose="02010609060101010101" pitchFamily="49" charset="-122"/>
                <a:ea typeface="楷体" panose="02010609060101010101" pitchFamily="49" charset="-122"/>
              </a:rPr>
              <a:t>价格水平及通货膨胀问题；</a:t>
            </a:r>
          </a:p>
          <a:p>
            <a:r>
              <a:rPr lang="zh-CN" altLang="en-US" sz="3600" b="1" dirty="0">
                <a:latin typeface="楷体" panose="02010609060101010101" pitchFamily="49" charset="-122"/>
                <a:ea typeface="楷体" panose="02010609060101010101" pitchFamily="49" charset="-122"/>
              </a:rPr>
              <a:t>经济增长问题。</a:t>
            </a:r>
          </a:p>
          <a:p>
            <a:endParaRPr lang="zh-CN" altLang="en-US" sz="3600" b="1" dirty="0">
              <a:latin typeface="楷体" panose="02010609060101010101" pitchFamily="49" charset="-122"/>
              <a:ea typeface="楷体" panose="02010609060101010101" pitchFamily="49" charset="-122"/>
            </a:endParaRPr>
          </a:p>
          <a:p>
            <a:endParaRPr lang="zh-CN" altLang="en-US" b="1" dirty="0">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2</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9219">
                                            <p:txEl>
                                              <p:pRg st="0" end="0"/>
                                            </p:txEl>
                                          </p:spTgt>
                                        </p:tgtEl>
                                        <p:attrNameLst>
                                          <p:attrName>style.visibility</p:attrName>
                                        </p:attrNameLst>
                                      </p:cBhvr>
                                      <p:to>
                                        <p:strVal val="visible"/>
                                      </p:to>
                                    </p:set>
                                    <p:animEffect transition="in" filter="blinds(horizontal)">
                                      <p:cBhvr>
                                        <p:cTn id="7" dur="500"/>
                                        <p:tgtEl>
                                          <p:spTgt spid="64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9219">
                                            <p:txEl>
                                              <p:pRg st="1" end="1"/>
                                            </p:txEl>
                                          </p:spTgt>
                                        </p:tgtEl>
                                        <p:attrNameLst>
                                          <p:attrName>style.visibility</p:attrName>
                                        </p:attrNameLst>
                                      </p:cBhvr>
                                      <p:to>
                                        <p:strVal val="visible"/>
                                      </p:to>
                                    </p:set>
                                    <p:animEffect transition="in" filter="blinds(horizontal)">
                                      <p:cBhvr>
                                        <p:cTn id="12" dur="500"/>
                                        <p:tgtEl>
                                          <p:spTgt spid="64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9219">
                                            <p:txEl>
                                              <p:pRg st="2" end="2"/>
                                            </p:txEl>
                                          </p:spTgt>
                                        </p:tgtEl>
                                        <p:attrNameLst>
                                          <p:attrName>style.visibility</p:attrName>
                                        </p:attrNameLst>
                                      </p:cBhvr>
                                      <p:to>
                                        <p:strVal val="visible"/>
                                      </p:to>
                                    </p:set>
                                    <p:animEffect transition="in" filter="blinds(horizontal)">
                                      <p:cBhvr>
                                        <p:cTn id="17" dur="500"/>
                                        <p:tgtEl>
                                          <p:spTgt spid="64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1" nodeType="clickEffect">
                                  <p:stCondLst>
                                    <p:cond delay="0"/>
                                  </p:stCondLst>
                                  <p:childTnLst>
                                    <p:set>
                                      <p:cBhvr>
                                        <p:cTn id="21" dur="1" fill="hold">
                                          <p:stCondLst>
                                            <p:cond delay="0"/>
                                          </p:stCondLst>
                                        </p:cTn>
                                        <p:tgtEl>
                                          <p:spTgt spid="649219">
                                            <p:txEl>
                                              <p:pRg st="0" end="0"/>
                                            </p:txEl>
                                          </p:spTgt>
                                        </p:tgtEl>
                                        <p:attrNameLst>
                                          <p:attrName>style.visibility</p:attrName>
                                        </p:attrNameLst>
                                      </p:cBhvr>
                                      <p:to>
                                        <p:strVal val="visible"/>
                                      </p:to>
                                    </p:set>
                                    <p:animEffect transition="in" filter="blinds(horizontal)">
                                      <p:cBhvr>
                                        <p:cTn id="22" dur="500"/>
                                        <p:tgtEl>
                                          <p:spTgt spid="64921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1" nodeType="clickEffect">
                                  <p:stCondLst>
                                    <p:cond delay="0"/>
                                  </p:stCondLst>
                                  <p:childTnLst>
                                    <p:set>
                                      <p:cBhvr>
                                        <p:cTn id="26" dur="1" fill="hold">
                                          <p:stCondLst>
                                            <p:cond delay="0"/>
                                          </p:stCondLst>
                                        </p:cTn>
                                        <p:tgtEl>
                                          <p:spTgt spid="649219">
                                            <p:txEl>
                                              <p:pRg st="1" end="1"/>
                                            </p:txEl>
                                          </p:spTgt>
                                        </p:tgtEl>
                                        <p:attrNameLst>
                                          <p:attrName>style.visibility</p:attrName>
                                        </p:attrNameLst>
                                      </p:cBhvr>
                                      <p:to>
                                        <p:strVal val="visible"/>
                                      </p:to>
                                    </p:set>
                                    <p:animEffect transition="in" filter="blinds(horizontal)">
                                      <p:cBhvr>
                                        <p:cTn id="27" dur="500"/>
                                        <p:tgtEl>
                                          <p:spTgt spid="64921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1" nodeType="clickEffect">
                                  <p:stCondLst>
                                    <p:cond delay="0"/>
                                  </p:stCondLst>
                                  <p:childTnLst>
                                    <p:set>
                                      <p:cBhvr>
                                        <p:cTn id="31" dur="1" fill="hold">
                                          <p:stCondLst>
                                            <p:cond delay="0"/>
                                          </p:stCondLst>
                                        </p:cTn>
                                        <p:tgtEl>
                                          <p:spTgt spid="649219">
                                            <p:txEl>
                                              <p:pRg st="2" end="2"/>
                                            </p:txEl>
                                          </p:spTgt>
                                        </p:tgtEl>
                                        <p:attrNameLst>
                                          <p:attrName>style.visibility</p:attrName>
                                        </p:attrNameLst>
                                      </p:cBhvr>
                                      <p:to>
                                        <p:strVal val="visible"/>
                                      </p:to>
                                    </p:set>
                                    <p:animEffect transition="in" filter="blinds(horizontal)">
                                      <p:cBhvr>
                                        <p:cTn id="32" dur="500"/>
                                        <p:tgtEl>
                                          <p:spTgt spid="64921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2" nodeType="clickEffect">
                                  <p:stCondLst>
                                    <p:cond delay="0"/>
                                  </p:stCondLst>
                                  <p:childTnLst>
                                    <p:set>
                                      <p:cBhvr>
                                        <p:cTn id="36" dur="1" fill="hold">
                                          <p:stCondLst>
                                            <p:cond delay="0"/>
                                          </p:stCondLst>
                                        </p:cTn>
                                        <p:tgtEl>
                                          <p:spTgt spid="649219">
                                            <p:txEl>
                                              <p:pRg st="0" end="0"/>
                                            </p:txEl>
                                          </p:spTgt>
                                        </p:tgtEl>
                                        <p:attrNameLst>
                                          <p:attrName>style.visibility</p:attrName>
                                        </p:attrNameLst>
                                      </p:cBhvr>
                                      <p:to>
                                        <p:strVal val="visible"/>
                                      </p:to>
                                    </p:set>
                                    <p:animEffect transition="in" filter="blinds(horizontal)">
                                      <p:cBhvr>
                                        <p:cTn id="37" dur="500"/>
                                        <p:tgtEl>
                                          <p:spTgt spid="64921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2" nodeType="clickEffect">
                                  <p:stCondLst>
                                    <p:cond delay="0"/>
                                  </p:stCondLst>
                                  <p:childTnLst>
                                    <p:set>
                                      <p:cBhvr>
                                        <p:cTn id="41" dur="1" fill="hold">
                                          <p:stCondLst>
                                            <p:cond delay="0"/>
                                          </p:stCondLst>
                                        </p:cTn>
                                        <p:tgtEl>
                                          <p:spTgt spid="649219">
                                            <p:txEl>
                                              <p:pRg st="1" end="1"/>
                                            </p:txEl>
                                          </p:spTgt>
                                        </p:tgtEl>
                                        <p:attrNameLst>
                                          <p:attrName>style.visibility</p:attrName>
                                        </p:attrNameLst>
                                      </p:cBhvr>
                                      <p:to>
                                        <p:strVal val="visible"/>
                                      </p:to>
                                    </p:set>
                                    <p:animEffect transition="in" filter="blinds(horizontal)">
                                      <p:cBhvr>
                                        <p:cTn id="42" dur="500"/>
                                        <p:tgtEl>
                                          <p:spTgt spid="649219">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2" nodeType="clickEffect">
                                  <p:stCondLst>
                                    <p:cond delay="0"/>
                                  </p:stCondLst>
                                  <p:childTnLst>
                                    <p:set>
                                      <p:cBhvr>
                                        <p:cTn id="46" dur="1" fill="hold">
                                          <p:stCondLst>
                                            <p:cond delay="0"/>
                                          </p:stCondLst>
                                        </p:cTn>
                                        <p:tgtEl>
                                          <p:spTgt spid="649219">
                                            <p:txEl>
                                              <p:pRg st="2" end="2"/>
                                            </p:txEl>
                                          </p:spTgt>
                                        </p:tgtEl>
                                        <p:attrNameLst>
                                          <p:attrName>style.visibility</p:attrName>
                                        </p:attrNameLst>
                                      </p:cBhvr>
                                      <p:to>
                                        <p:strVal val="visible"/>
                                      </p:to>
                                    </p:set>
                                    <p:animEffect transition="in" filter="blinds(horizontal)">
                                      <p:cBhvr>
                                        <p:cTn id="47" dur="500"/>
                                        <p:tgtEl>
                                          <p:spTgt spid="64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19" grpId="0" build="p"/>
      <p:bldP spid="649219" grpId="1" build="p"/>
      <p:bldP spid="649219" grpId="2"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标题 479233"/>
          <p:cNvSpPr>
            <a:spLocks noGrp="1" noRot="1"/>
          </p:cNvSpPr>
          <p:nvPr>
            <p:ph type="title"/>
          </p:nvPr>
        </p:nvSpPr>
        <p:spPr/>
        <p:txBody>
          <a:bodyPr anchor="ctr"/>
          <a:lstStyle/>
          <a:p>
            <a:endParaRPr dirty="0"/>
          </a:p>
        </p:txBody>
      </p:sp>
      <p:sp>
        <p:nvSpPr>
          <p:cNvPr id="479235" name="文本占位符 479234"/>
          <p:cNvSpPr>
            <a:spLocks noGrp="1" noRot="1"/>
          </p:cNvSpPr>
          <p:nvPr>
            <p:ph type="body" idx="1"/>
          </p:nvPr>
        </p:nvSpPr>
        <p:spPr>
          <a:xfrm>
            <a:off x="250825" y="1125538"/>
            <a:ext cx="8642350" cy="5000625"/>
          </a:xfrm>
        </p:spPr>
        <p:txBody>
          <a:bodyPr/>
          <a:lstStyle/>
          <a:p>
            <a:r>
              <a:rPr lang="zh-CN" altLang="en-US" b="1" dirty="0">
                <a:solidFill>
                  <a:schemeClr val="hlink"/>
                </a:solidFill>
              </a:rPr>
              <a:t>三、其他收入衡量指标</a:t>
            </a:r>
          </a:p>
          <a:p>
            <a:r>
              <a:rPr lang="en-US" altLang="zh-CN" sz="2800" b="1" dirty="0">
                <a:solidFill>
                  <a:srgbClr val="FF0000"/>
                </a:solidFill>
                <a:latin typeface="楷体" panose="02010609060101010101" pitchFamily="49" charset="-122"/>
                <a:ea typeface="楷体" panose="02010609060101010101" pitchFamily="49" charset="-122"/>
              </a:rPr>
              <a:t>4</a:t>
            </a:r>
            <a:r>
              <a:rPr lang="zh-CN" altLang="en-US" sz="2800" b="1" dirty="0">
                <a:solidFill>
                  <a:srgbClr val="FF0000"/>
                </a:solidFill>
                <a:latin typeface="楷体" panose="02010609060101010101" pitchFamily="49" charset="-122"/>
                <a:ea typeface="楷体" panose="02010609060101010101" pitchFamily="49" charset="-122"/>
              </a:rPr>
              <a:t>、个人收入：</a:t>
            </a:r>
            <a:r>
              <a:rPr lang="zh-CN" altLang="en-US" sz="2800" b="1" dirty="0">
                <a:solidFill>
                  <a:srgbClr val="000000"/>
                </a:solidFill>
                <a:latin typeface="楷体" panose="02010609060101010101" pitchFamily="49" charset="-122"/>
                <a:ea typeface="楷体" panose="02010609060101010101" pitchFamily="49" charset="-122"/>
              </a:rPr>
              <a:t>是居民和非公司企业得到的收入</a:t>
            </a:r>
          </a:p>
          <a:p>
            <a:r>
              <a:rPr lang="zh-CN" altLang="en-US" sz="2800" b="1" dirty="0">
                <a:latin typeface="楷体" panose="02010609060101010101" pitchFamily="49" charset="-122"/>
                <a:ea typeface="楷体" panose="02010609060101010101" pitchFamily="49" charset="-122"/>
              </a:rPr>
              <a:t>个人收入</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国民收入－公司利润－社会保险税－净利息＋红利＋政府向个人的转移支付＋个人利息收入</a:t>
            </a:r>
          </a:p>
          <a:p>
            <a:r>
              <a:rPr lang="en-US" altLang="zh-CN" sz="2800" b="1" dirty="0">
                <a:solidFill>
                  <a:srgbClr val="FF0000"/>
                </a:solidFill>
                <a:latin typeface="楷体" panose="02010609060101010101" pitchFamily="49" charset="-122"/>
                <a:ea typeface="楷体" panose="02010609060101010101" pitchFamily="49" charset="-122"/>
              </a:rPr>
              <a:t>5</a:t>
            </a:r>
            <a:r>
              <a:rPr lang="zh-CN" altLang="en-US" sz="2800" b="1" dirty="0">
                <a:solidFill>
                  <a:srgbClr val="FF0000"/>
                </a:solidFill>
                <a:latin typeface="楷体" panose="02010609060101010101" pitchFamily="49" charset="-122"/>
                <a:ea typeface="楷体" panose="02010609060101010101" pitchFamily="49" charset="-122"/>
              </a:rPr>
              <a:t>、个人可支配收入：</a:t>
            </a:r>
            <a:r>
              <a:rPr lang="zh-CN" altLang="en-US" sz="2800" b="1" dirty="0">
                <a:solidFill>
                  <a:srgbClr val="000000"/>
                </a:solidFill>
                <a:latin typeface="楷体" panose="02010609060101010101" pitchFamily="49" charset="-122"/>
                <a:ea typeface="楷体" panose="02010609060101010101" pitchFamily="49" charset="-122"/>
              </a:rPr>
              <a:t>是家庭和非公司企业在完成他们对政府的义务之后剩下的收入。</a:t>
            </a:r>
          </a:p>
          <a:p>
            <a:r>
              <a:rPr lang="zh-CN" altLang="en-US" sz="2800" b="1" dirty="0">
                <a:latin typeface="楷体" panose="02010609060101010101" pitchFamily="49" charset="-122"/>
                <a:ea typeface="楷体" panose="02010609060101010101" pitchFamily="49" charset="-122"/>
              </a:rPr>
              <a:t>个人可支配收入</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个人收入－个人税收－非税收支付</a:t>
            </a:r>
          </a:p>
          <a:p>
            <a:r>
              <a:rPr lang="zh-CN" altLang="en-US" sz="2800" b="1" i="1" dirty="0">
                <a:solidFill>
                  <a:srgbClr val="000000"/>
                </a:solidFill>
                <a:effectLst>
                  <a:outerShdw blurRad="38100" dist="38100" dir="2700000">
                    <a:srgbClr val="FFFFFF"/>
                  </a:outerShdw>
                </a:effectLst>
                <a:latin typeface="楷体" panose="02010609060101010101" pitchFamily="49" charset="-122"/>
                <a:ea typeface="楷体" panose="02010609060101010101" pitchFamily="49" charset="-122"/>
              </a:rPr>
              <a:t>一般而言，</a:t>
            </a:r>
            <a:r>
              <a:rPr lang="en-US" altLang="zh-CN" sz="2800" b="1" i="1" dirty="0">
                <a:solidFill>
                  <a:srgbClr val="000000"/>
                </a:solidFill>
                <a:effectLst>
                  <a:outerShdw blurRad="38100" dist="38100" dir="2700000">
                    <a:srgbClr val="FFFFFF"/>
                  </a:outerShdw>
                </a:effectLst>
                <a:latin typeface="楷体" panose="02010609060101010101" pitchFamily="49" charset="-122"/>
                <a:ea typeface="楷体" panose="02010609060101010101" pitchFamily="49" charset="-122"/>
              </a:rPr>
              <a:t>GDP</a:t>
            </a:r>
            <a:r>
              <a:rPr lang="zh-CN" altLang="en-US" sz="2800" b="1" i="1" dirty="0">
                <a:solidFill>
                  <a:srgbClr val="000000"/>
                </a:solidFill>
                <a:effectLst>
                  <a:outerShdw blurRad="38100" dist="38100" dir="2700000">
                    <a:srgbClr val="FFFFFF"/>
                  </a:outerShdw>
                </a:effectLst>
                <a:latin typeface="楷体" panose="02010609060101010101" pitchFamily="49" charset="-122"/>
                <a:ea typeface="楷体" panose="02010609060101010101" pitchFamily="49" charset="-122"/>
              </a:rPr>
              <a:t>迅速增长时，以上这些指标也迅速增长。对于监视整体经济而言，这些收入指标都可以进行衡量。</a:t>
            </a:r>
          </a:p>
          <a:p>
            <a:endParaRPr lang="zh-CN" altLang="en-US" sz="2800" b="1" i="1" dirty="0">
              <a:solidFill>
                <a:srgbClr val="000000"/>
              </a:solidFill>
              <a:effectLst>
                <a:outerShdw blurRad="38100" dist="38100" dir="2700000">
                  <a:srgbClr val="FFFFFF"/>
                </a:outerShdw>
              </a:effectLst>
              <a:latin typeface="楷体" panose="02010609060101010101" pitchFamily="49" charset="-122"/>
              <a:ea typeface="楷体" panose="02010609060101010101" pitchFamily="49" charset="-122"/>
            </a:endParaRPr>
          </a:p>
          <a:p>
            <a:endParaRPr lang="zh-CN" altLang="en-US" sz="2800" b="1" i="1" dirty="0">
              <a:solidFill>
                <a:srgbClr val="000000"/>
              </a:solidFill>
              <a:effectLst>
                <a:outerShdw blurRad="38100" dist="38100" dir="2700000">
                  <a:srgbClr val="FFFFFF"/>
                </a:outerShdw>
              </a:effectLst>
              <a:latin typeface="楷体" panose="02010609060101010101" pitchFamily="49" charset="-122"/>
              <a:ea typeface="楷体" panose="02010609060101010101" pitchFamily="49" charset="-122"/>
            </a:endParaRPr>
          </a:p>
          <a:p>
            <a:pPr lvl="1"/>
            <a:endParaRPr lang="zh-CN" altLang="en-US" b="1" i="1" dirty="0">
              <a:solidFill>
                <a:srgbClr val="000000"/>
              </a:solidFill>
              <a:effectLst>
                <a:outerShdw blurRad="38100" dist="38100" dir="2700000">
                  <a:srgbClr val="FFFFFF"/>
                </a:outerShdw>
              </a:effectLst>
              <a:latin typeface="楷体" panose="02010609060101010101" pitchFamily="49" charset="-122"/>
              <a:ea typeface="楷体" panose="02010609060101010101" pitchFamily="49" charset="-122"/>
            </a:endParaRPr>
          </a:p>
          <a:p>
            <a:endParaRPr lang="zh-CN" altLang="en-US" sz="2800" b="1" i="1" dirty="0">
              <a:solidFill>
                <a:srgbClr val="000000"/>
              </a:solidFill>
              <a:effectLst>
                <a:outerShdw blurRad="38100" dist="38100" dir="2700000">
                  <a:srgbClr val="FFFFFF"/>
                </a:outerShdw>
              </a:effectLst>
              <a:latin typeface="楷体" panose="02010609060101010101" pitchFamily="49" charset="-122"/>
              <a:ea typeface="楷体" panose="02010609060101010101" pitchFamily="49" charset="-122"/>
            </a:endParaRPr>
          </a:p>
          <a:p>
            <a:endParaRPr lang="zh-CN" altLang="en-US" sz="2800" b="1" i="1" dirty="0">
              <a:solidFill>
                <a:srgbClr val="000000"/>
              </a:solidFill>
              <a:effectLst>
                <a:outerShdw blurRad="38100" dist="38100" dir="2700000">
                  <a:srgbClr val="FFFFFF"/>
                </a:outerShdw>
              </a:effectLst>
              <a:latin typeface="楷体" panose="02010609060101010101" pitchFamily="49" charset="-122"/>
              <a:ea typeface="楷体" panose="02010609060101010101" pitchFamily="49" charset="-122"/>
            </a:endParaRP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20</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9235">
                                            <p:txEl>
                                              <p:pRg st="0" end="0"/>
                                            </p:txEl>
                                          </p:spTgt>
                                        </p:tgtEl>
                                        <p:attrNameLst>
                                          <p:attrName>style.visibility</p:attrName>
                                        </p:attrNameLst>
                                      </p:cBhvr>
                                      <p:to>
                                        <p:strVal val="visible"/>
                                      </p:to>
                                    </p:set>
                                    <p:animEffect transition="in" filter="blinds(horizontal)">
                                      <p:cBhvr>
                                        <p:cTn id="7" dur="500"/>
                                        <p:tgtEl>
                                          <p:spTgt spid="479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9235">
                                            <p:txEl>
                                              <p:pRg st="1" end="1"/>
                                            </p:txEl>
                                          </p:spTgt>
                                        </p:tgtEl>
                                        <p:attrNameLst>
                                          <p:attrName>style.visibility</p:attrName>
                                        </p:attrNameLst>
                                      </p:cBhvr>
                                      <p:to>
                                        <p:strVal val="visible"/>
                                      </p:to>
                                    </p:set>
                                    <p:animEffect transition="in" filter="blinds(horizontal)">
                                      <p:cBhvr>
                                        <p:cTn id="12" dur="500"/>
                                        <p:tgtEl>
                                          <p:spTgt spid="479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9235">
                                            <p:txEl>
                                              <p:pRg st="2" end="2"/>
                                            </p:txEl>
                                          </p:spTgt>
                                        </p:tgtEl>
                                        <p:attrNameLst>
                                          <p:attrName>style.visibility</p:attrName>
                                        </p:attrNameLst>
                                      </p:cBhvr>
                                      <p:to>
                                        <p:strVal val="visible"/>
                                      </p:to>
                                    </p:set>
                                    <p:animEffect transition="in" filter="blinds(horizontal)">
                                      <p:cBhvr>
                                        <p:cTn id="17" dur="500"/>
                                        <p:tgtEl>
                                          <p:spTgt spid="4792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9235">
                                            <p:txEl>
                                              <p:pRg st="3" end="3"/>
                                            </p:txEl>
                                          </p:spTgt>
                                        </p:tgtEl>
                                        <p:attrNameLst>
                                          <p:attrName>style.visibility</p:attrName>
                                        </p:attrNameLst>
                                      </p:cBhvr>
                                      <p:to>
                                        <p:strVal val="visible"/>
                                      </p:to>
                                    </p:set>
                                    <p:animEffect transition="in" filter="blinds(horizontal)">
                                      <p:cBhvr>
                                        <p:cTn id="22" dur="500"/>
                                        <p:tgtEl>
                                          <p:spTgt spid="4792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9235">
                                            <p:txEl>
                                              <p:pRg st="4" end="4"/>
                                            </p:txEl>
                                          </p:spTgt>
                                        </p:tgtEl>
                                        <p:attrNameLst>
                                          <p:attrName>style.visibility</p:attrName>
                                        </p:attrNameLst>
                                      </p:cBhvr>
                                      <p:to>
                                        <p:strVal val="visible"/>
                                      </p:to>
                                    </p:set>
                                    <p:animEffect transition="in" filter="blinds(horizontal)">
                                      <p:cBhvr>
                                        <p:cTn id="27" dur="500"/>
                                        <p:tgtEl>
                                          <p:spTgt spid="4792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79235">
                                            <p:txEl>
                                              <p:pRg st="5" end="5"/>
                                            </p:txEl>
                                          </p:spTgt>
                                        </p:tgtEl>
                                        <p:attrNameLst>
                                          <p:attrName>style.visibility</p:attrName>
                                        </p:attrNameLst>
                                      </p:cBhvr>
                                      <p:to>
                                        <p:strVal val="visible"/>
                                      </p:to>
                                    </p:set>
                                    <p:animEffect transition="in" filter="blinds(horizontal)">
                                      <p:cBhvr>
                                        <p:cTn id="32" dur="500"/>
                                        <p:tgtEl>
                                          <p:spTgt spid="4792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标题 300033"/>
          <p:cNvSpPr>
            <a:spLocks noGrp="1" noRot="1"/>
          </p:cNvSpPr>
          <p:nvPr>
            <p:ph type="title"/>
          </p:nvPr>
        </p:nvSpPr>
        <p:spPr/>
        <p:txBody>
          <a:bodyPr anchor="ctr"/>
          <a:lstStyle/>
          <a:p>
            <a:endParaRPr dirty="0"/>
          </a:p>
        </p:txBody>
      </p:sp>
      <p:sp>
        <p:nvSpPr>
          <p:cNvPr id="300035" name="文本占位符 300034"/>
          <p:cNvSpPr>
            <a:spLocks noGrp="1" noRot="1"/>
          </p:cNvSpPr>
          <p:nvPr>
            <p:ph type="body" idx="1"/>
          </p:nvPr>
        </p:nvSpPr>
        <p:spPr>
          <a:xfrm>
            <a:off x="457200" y="1125538"/>
            <a:ext cx="8229600" cy="5000625"/>
          </a:xfrm>
        </p:spPr>
        <p:txBody>
          <a:bodyPr/>
          <a:lstStyle/>
          <a:p>
            <a:r>
              <a:rPr lang="zh-CN" altLang="en-US" sz="3600" b="1" dirty="0">
                <a:solidFill>
                  <a:schemeClr val="hlink"/>
                </a:solidFill>
                <a:latin typeface="宋体" panose="02010600030101010101" pitchFamily="2" charset="-122"/>
              </a:rPr>
              <a:t>四、</a:t>
            </a:r>
            <a:r>
              <a:rPr lang="en-US" altLang="zh-CN" sz="3600" b="1" dirty="0">
                <a:solidFill>
                  <a:schemeClr val="hlink"/>
                </a:solidFill>
                <a:latin typeface="宋体" panose="02010600030101010101" pitchFamily="2" charset="-122"/>
              </a:rPr>
              <a:t>GDP</a:t>
            </a:r>
            <a:r>
              <a:rPr lang="zh-CN" altLang="en-US" sz="3600" b="1" dirty="0">
                <a:solidFill>
                  <a:schemeClr val="hlink"/>
                </a:solidFill>
                <a:latin typeface="宋体" panose="02010600030101010101" pitchFamily="2" charset="-122"/>
              </a:rPr>
              <a:t>组成部分：</a:t>
            </a:r>
          </a:p>
          <a:p>
            <a:r>
              <a:rPr lang="zh-CN" altLang="en-US" sz="2800" dirty="0"/>
              <a:t>                </a:t>
            </a:r>
            <a:r>
              <a:rPr lang="en-US" altLang="zh-CN"/>
              <a:t>Y=C+I+G+NX</a:t>
            </a:r>
          </a:p>
          <a:p>
            <a:r>
              <a:rPr lang="zh-CN" altLang="en-US" sz="2800" b="1" dirty="0">
                <a:solidFill>
                  <a:srgbClr val="FF0000"/>
                </a:solidFill>
                <a:ea typeface="楷体" panose="02010609060101010101" pitchFamily="49" charset="-122"/>
              </a:rPr>
              <a:t>消费：</a:t>
            </a:r>
            <a:r>
              <a:rPr lang="zh-CN" altLang="en-US" sz="2800" b="1" dirty="0">
                <a:solidFill>
                  <a:srgbClr val="000000"/>
                </a:solidFill>
                <a:ea typeface="楷体" panose="02010609060101010101" pitchFamily="49" charset="-122"/>
              </a:rPr>
              <a:t>指家庭用于物品和劳务的支出。</a:t>
            </a:r>
          </a:p>
          <a:p>
            <a:r>
              <a:rPr lang="zh-CN" altLang="en-US" sz="2800" b="1" dirty="0">
                <a:solidFill>
                  <a:srgbClr val="FF0000"/>
                </a:solidFill>
                <a:ea typeface="楷体" panose="02010609060101010101" pitchFamily="49" charset="-122"/>
              </a:rPr>
              <a:t>投资：</a:t>
            </a:r>
            <a:r>
              <a:rPr lang="zh-CN" altLang="en-US" sz="2800" b="1" dirty="0">
                <a:solidFill>
                  <a:srgbClr val="000000"/>
                </a:solidFill>
                <a:ea typeface="楷体" panose="02010609060101010101" pitchFamily="49" charset="-122"/>
              </a:rPr>
              <a:t>指用于未来生产更多物品和劳务的物品的购买，主要指资本设备、存货和建筑物，住房属于投资。</a:t>
            </a:r>
          </a:p>
          <a:p>
            <a:r>
              <a:rPr lang="zh-CN" altLang="en-US" sz="2800" b="1" dirty="0">
                <a:solidFill>
                  <a:srgbClr val="FF0000"/>
                </a:solidFill>
                <a:ea typeface="楷体" panose="02010609060101010101" pitchFamily="49" charset="-122"/>
              </a:rPr>
              <a:t>政府购买：</a:t>
            </a:r>
            <a:r>
              <a:rPr lang="zh-CN" altLang="en-US" sz="2800" b="1" dirty="0">
                <a:solidFill>
                  <a:srgbClr val="000000"/>
                </a:solidFill>
                <a:ea typeface="楷体" panose="02010609060101010101" pitchFamily="49" charset="-122"/>
              </a:rPr>
              <a:t>指政府用于物品和劳务的支出，包括公务员的工资和用于公务的支出，转移支付不计入。</a:t>
            </a:r>
          </a:p>
          <a:p>
            <a:r>
              <a:rPr lang="zh-CN" altLang="en-US" sz="2800" b="1" dirty="0">
                <a:solidFill>
                  <a:srgbClr val="FF0000"/>
                </a:solidFill>
                <a:ea typeface="楷体" panose="02010609060101010101" pitchFamily="49" charset="-122"/>
              </a:rPr>
              <a:t>净出口：</a:t>
            </a:r>
            <a:r>
              <a:rPr lang="zh-CN" altLang="en-US" sz="2800" b="1" dirty="0">
                <a:solidFill>
                  <a:srgbClr val="000000"/>
                </a:solidFill>
                <a:ea typeface="楷体" panose="02010609060101010101" pitchFamily="49" charset="-122"/>
              </a:rPr>
              <a:t>指一国的出口减进口，包括物品与劳务。</a:t>
            </a:r>
          </a:p>
          <a:p>
            <a:endParaRPr lang="zh-CN" altLang="en-US" sz="2800" dirty="0">
              <a:ea typeface="楷体" panose="02010609060101010101" pitchFamily="49" charset="-122"/>
            </a:endParaRPr>
          </a:p>
          <a:p>
            <a:endParaRPr lang="zh-CN" altLang="en-US" sz="2800" dirty="0"/>
          </a:p>
          <a:p>
            <a:endParaRPr lang="zh-CN" altLang="en-US" sz="2800" dirty="0">
              <a:solidFill>
                <a:srgbClr val="FFFF00"/>
              </a:solidFill>
            </a:endParaRP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21</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Effect transition="in" filter="blinds(horizontal)">
                                      <p:cBhvr>
                                        <p:cTn id="7" dur="500"/>
                                        <p:tgtEl>
                                          <p:spTgt spid="300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0035">
                                            <p:txEl>
                                              <p:pRg st="1" end="1"/>
                                            </p:txEl>
                                          </p:spTgt>
                                        </p:tgtEl>
                                        <p:attrNameLst>
                                          <p:attrName>style.visibility</p:attrName>
                                        </p:attrNameLst>
                                      </p:cBhvr>
                                      <p:to>
                                        <p:strVal val="visible"/>
                                      </p:to>
                                    </p:set>
                                    <p:animEffect transition="in" filter="blinds(horizontal)">
                                      <p:cBhvr>
                                        <p:cTn id="12" dur="500"/>
                                        <p:tgtEl>
                                          <p:spTgt spid="300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0035">
                                            <p:txEl>
                                              <p:pRg st="2" end="2"/>
                                            </p:txEl>
                                          </p:spTgt>
                                        </p:tgtEl>
                                        <p:attrNameLst>
                                          <p:attrName>style.visibility</p:attrName>
                                        </p:attrNameLst>
                                      </p:cBhvr>
                                      <p:to>
                                        <p:strVal val="visible"/>
                                      </p:to>
                                    </p:set>
                                    <p:animEffect transition="in" filter="blinds(horizontal)">
                                      <p:cBhvr>
                                        <p:cTn id="17" dur="500"/>
                                        <p:tgtEl>
                                          <p:spTgt spid="3000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0035">
                                            <p:txEl>
                                              <p:pRg st="3" end="3"/>
                                            </p:txEl>
                                          </p:spTgt>
                                        </p:tgtEl>
                                        <p:attrNameLst>
                                          <p:attrName>style.visibility</p:attrName>
                                        </p:attrNameLst>
                                      </p:cBhvr>
                                      <p:to>
                                        <p:strVal val="visible"/>
                                      </p:to>
                                    </p:set>
                                    <p:animEffect transition="in" filter="blinds(horizontal)">
                                      <p:cBhvr>
                                        <p:cTn id="22" dur="500"/>
                                        <p:tgtEl>
                                          <p:spTgt spid="3000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0035">
                                            <p:txEl>
                                              <p:pRg st="4" end="4"/>
                                            </p:txEl>
                                          </p:spTgt>
                                        </p:tgtEl>
                                        <p:attrNameLst>
                                          <p:attrName>style.visibility</p:attrName>
                                        </p:attrNameLst>
                                      </p:cBhvr>
                                      <p:to>
                                        <p:strVal val="visible"/>
                                      </p:to>
                                    </p:set>
                                    <p:animEffect transition="in" filter="blinds(horizontal)">
                                      <p:cBhvr>
                                        <p:cTn id="27" dur="500"/>
                                        <p:tgtEl>
                                          <p:spTgt spid="3000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0035">
                                            <p:txEl>
                                              <p:pRg st="5" end="5"/>
                                            </p:txEl>
                                          </p:spTgt>
                                        </p:tgtEl>
                                        <p:attrNameLst>
                                          <p:attrName>style.visibility</p:attrName>
                                        </p:attrNameLst>
                                      </p:cBhvr>
                                      <p:to>
                                        <p:strVal val="visible"/>
                                      </p:to>
                                    </p:set>
                                    <p:animEffect transition="in" filter="blinds(horizontal)">
                                      <p:cBhvr>
                                        <p:cTn id="32" dur="500"/>
                                        <p:tgtEl>
                                          <p:spTgt spid="3000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标题 394241"/>
          <p:cNvSpPr>
            <a:spLocks noGrp="1" noRot="1"/>
          </p:cNvSpPr>
          <p:nvPr>
            <p:ph type="title"/>
          </p:nvPr>
        </p:nvSpPr>
        <p:spPr>
          <a:xfrm>
            <a:off x="468313" y="620713"/>
            <a:ext cx="8229600" cy="447675"/>
          </a:xfrm>
        </p:spPr>
        <p:txBody>
          <a:bodyPr anchor="ctr"/>
          <a:lstStyle/>
          <a:p>
            <a:r>
              <a:rPr lang="en-US" altLang="zh-CN" sz="3200" b="1" dirty="0">
                <a:solidFill>
                  <a:srgbClr val="FF0000"/>
                </a:solidFill>
                <a:latin typeface="宋体" panose="02010600030101010101" pitchFamily="2" charset="-122"/>
              </a:rPr>
              <a:t>1997</a:t>
            </a:r>
            <a:r>
              <a:rPr lang="zh-CN" altLang="en-US" sz="3200" b="1" dirty="0">
                <a:solidFill>
                  <a:srgbClr val="FF0000"/>
                </a:solidFill>
                <a:latin typeface="宋体" panose="02010600030101010101" pitchFamily="2" charset="-122"/>
              </a:rPr>
              <a:t>年美国</a:t>
            </a:r>
            <a:r>
              <a:rPr lang="en-US" altLang="zh-CN" sz="3200" b="1" dirty="0">
                <a:solidFill>
                  <a:srgbClr val="FF0000"/>
                </a:solidFill>
                <a:latin typeface="宋体" panose="02010600030101010101" pitchFamily="2" charset="-122"/>
              </a:rPr>
              <a:t>GDP</a:t>
            </a:r>
            <a:r>
              <a:rPr lang="zh-CN" altLang="en-US" sz="3200" b="1" dirty="0">
                <a:solidFill>
                  <a:srgbClr val="FF0000"/>
                </a:solidFill>
                <a:latin typeface="宋体" panose="02010600030101010101" pitchFamily="2" charset="-122"/>
              </a:rPr>
              <a:t>组成</a:t>
            </a:r>
          </a:p>
        </p:txBody>
      </p:sp>
      <p:pic>
        <p:nvPicPr>
          <p:cNvPr id="394243" name="文本占位符 394242" descr="1997美国GDP"/>
          <p:cNvPicPr>
            <a:picLocks noGrp="1" noChangeAspect="1"/>
          </p:cNvPicPr>
          <p:nvPr>
            <p:ph type="body" idx="1"/>
          </p:nvPr>
        </p:nvPicPr>
        <p:blipFill>
          <a:blip r:embed="rId3">
            <a:lum contrast="20000"/>
          </a:blip>
          <a:stretch>
            <a:fillRect/>
          </a:stretch>
        </p:blipFill>
        <p:spPr>
          <a:xfrm>
            <a:off x="1116013" y="1628775"/>
            <a:ext cx="6551612" cy="4894263"/>
          </a:xfrm>
        </p:spPr>
      </p:pic>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22</a:t>
            </a:fld>
            <a:endParaRPr lang="zh-CN" dirty="0"/>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标题 490497"/>
          <p:cNvSpPr>
            <a:spLocks noGrp="1" noRot="1"/>
          </p:cNvSpPr>
          <p:nvPr>
            <p:ph type="title"/>
          </p:nvPr>
        </p:nvSpPr>
        <p:spPr/>
        <p:txBody>
          <a:bodyPr anchor="ctr"/>
          <a:lstStyle/>
          <a:p>
            <a:endParaRPr dirty="0"/>
          </a:p>
        </p:txBody>
      </p:sp>
      <p:sp>
        <p:nvSpPr>
          <p:cNvPr id="490499" name="文本占位符 490498"/>
          <p:cNvSpPr>
            <a:spLocks noGrp="1" noRot="1"/>
          </p:cNvSpPr>
          <p:nvPr>
            <p:ph type="body" idx="1"/>
          </p:nvPr>
        </p:nvSpPr>
        <p:spPr>
          <a:xfrm>
            <a:off x="457200" y="981075"/>
            <a:ext cx="8686800" cy="5543550"/>
          </a:xfrm>
        </p:spPr>
        <p:txBody>
          <a:bodyPr/>
          <a:lstStyle/>
          <a:p>
            <a:r>
              <a:rPr lang="zh-CN" altLang="en-US" b="1" dirty="0">
                <a:solidFill>
                  <a:schemeClr val="hlink"/>
                </a:solidFill>
                <a:latin typeface="宋体" panose="02010600030101010101" pitchFamily="2" charset="-122"/>
              </a:rPr>
              <a:t>五、名义</a:t>
            </a:r>
            <a:r>
              <a:rPr lang="en-US" altLang="zh-CN" b="1" dirty="0">
                <a:solidFill>
                  <a:schemeClr val="hlink"/>
                </a:solidFill>
                <a:latin typeface="宋体" panose="02010600030101010101" pitchFamily="2" charset="-122"/>
              </a:rPr>
              <a:t>GDP</a:t>
            </a:r>
            <a:r>
              <a:rPr lang="zh-CN" altLang="en-US" b="1" dirty="0">
                <a:solidFill>
                  <a:schemeClr val="hlink"/>
                </a:solidFill>
                <a:latin typeface="宋体" panose="02010600030101010101" pitchFamily="2" charset="-122"/>
              </a:rPr>
              <a:t>和实际</a:t>
            </a:r>
            <a:r>
              <a:rPr lang="en-US" altLang="zh-CN" b="1">
                <a:solidFill>
                  <a:schemeClr val="hlink"/>
                </a:solidFill>
                <a:latin typeface="宋体" panose="02010600030101010101" pitchFamily="2" charset="-122"/>
              </a:rPr>
              <a:t>GDP</a:t>
            </a:r>
          </a:p>
          <a:p>
            <a:pPr>
              <a:lnSpc>
                <a:spcPct val="120000"/>
              </a:lnSpc>
            </a:pPr>
            <a:r>
              <a:rPr lang="zh-CN" altLang="en-US" sz="2400" b="1" dirty="0">
                <a:solidFill>
                  <a:srgbClr val="000000"/>
                </a:solidFill>
                <a:latin typeface="楷体" panose="02010609060101010101" pitchFamily="49" charset="-122"/>
                <a:ea typeface="楷体" panose="02010609060101010101" pitchFamily="49" charset="-122"/>
              </a:rPr>
              <a:t>由于</a:t>
            </a:r>
            <a:r>
              <a:rPr lang="en-US" altLang="zh-CN" sz="2400" b="1" dirty="0">
                <a:solidFill>
                  <a:srgbClr val="000000"/>
                </a:solidFill>
                <a:latin typeface="楷体" panose="02010609060101010101" pitchFamily="49" charset="-122"/>
                <a:ea typeface="楷体" panose="02010609060101010101" pitchFamily="49" charset="-122"/>
              </a:rPr>
              <a:t>GDP</a:t>
            </a:r>
            <a:r>
              <a:rPr lang="zh-CN" altLang="en-US" sz="2400" b="1" dirty="0">
                <a:solidFill>
                  <a:srgbClr val="000000"/>
                </a:solidFill>
                <a:latin typeface="楷体" panose="02010609060101010101" pitchFamily="49" charset="-122"/>
                <a:ea typeface="楷体" panose="02010609060101010101" pitchFamily="49" charset="-122"/>
              </a:rPr>
              <a:t>是用货币计算的，因此一国</a:t>
            </a:r>
            <a:r>
              <a:rPr lang="en-US" altLang="zh-CN" sz="2400" b="1" dirty="0">
                <a:solidFill>
                  <a:srgbClr val="000000"/>
                </a:solidFill>
                <a:latin typeface="楷体" panose="02010609060101010101" pitchFamily="49" charset="-122"/>
                <a:ea typeface="楷体" panose="02010609060101010101" pitchFamily="49" charset="-122"/>
              </a:rPr>
              <a:t>GDP</a:t>
            </a:r>
            <a:r>
              <a:rPr lang="zh-CN" altLang="en-US" sz="2400" b="1" dirty="0">
                <a:solidFill>
                  <a:srgbClr val="000000"/>
                </a:solidFill>
                <a:latin typeface="楷体" panose="02010609060101010101" pitchFamily="49" charset="-122"/>
                <a:ea typeface="楷体" panose="02010609060101010101" pitchFamily="49" charset="-122"/>
              </a:rPr>
              <a:t>的变动由两个因素造成：一是所生产的物品与劳务的数量的变动，一是物品和劳务的价格的变动；为弄清</a:t>
            </a:r>
            <a:r>
              <a:rPr lang="en-US" altLang="zh-CN" sz="2400" b="1" dirty="0">
                <a:solidFill>
                  <a:srgbClr val="000000"/>
                </a:solidFill>
                <a:latin typeface="楷体" panose="02010609060101010101" pitchFamily="49" charset="-122"/>
                <a:ea typeface="楷体" panose="02010609060101010101" pitchFamily="49" charset="-122"/>
              </a:rPr>
              <a:t>GDP</a:t>
            </a:r>
            <a:r>
              <a:rPr lang="zh-CN" altLang="en-US" sz="2400" b="1" dirty="0">
                <a:solidFill>
                  <a:srgbClr val="000000"/>
                </a:solidFill>
                <a:latin typeface="楷体" panose="02010609060101010101" pitchFamily="49" charset="-122"/>
                <a:ea typeface="楷体" panose="02010609060101010101" pitchFamily="49" charset="-122"/>
              </a:rPr>
              <a:t>变动究竟是由产量还是由价格变动引起，需区分名义</a:t>
            </a:r>
            <a:r>
              <a:rPr lang="en-US" altLang="zh-CN" sz="2400" b="1" dirty="0">
                <a:solidFill>
                  <a:srgbClr val="000000"/>
                </a:solidFill>
                <a:latin typeface="楷体" panose="02010609060101010101" pitchFamily="49" charset="-122"/>
                <a:ea typeface="楷体" panose="02010609060101010101" pitchFamily="49" charset="-122"/>
              </a:rPr>
              <a:t>GDP</a:t>
            </a:r>
            <a:r>
              <a:rPr lang="zh-CN" altLang="en-US" sz="2400" b="1" dirty="0">
                <a:solidFill>
                  <a:srgbClr val="000000"/>
                </a:solidFill>
                <a:latin typeface="楷体" panose="02010609060101010101" pitchFamily="49" charset="-122"/>
                <a:ea typeface="楷体" panose="02010609060101010101" pitchFamily="49" charset="-122"/>
              </a:rPr>
              <a:t>和实际</a:t>
            </a:r>
            <a:r>
              <a:rPr lang="en-US" altLang="zh-CN" sz="2400" b="1" dirty="0">
                <a:solidFill>
                  <a:srgbClr val="000000"/>
                </a:solidFill>
                <a:latin typeface="楷体" panose="02010609060101010101" pitchFamily="49" charset="-122"/>
                <a:ea typeface="楷体" panose="02010609060101010101" pitchFamily="49" charset="-122"/>
              </a:rPr>
              <a:t>GDP</a:t>
            </a:r>
            <a:r>
              <a:rPr lang="zh-CN" altLang="en-US" sz="2400" b="1" dirty="0">
                <a:solidFill>
                  <a:srgbClr val="000000"/>
                </a:solidFill>
                <a:latin typeface="楷体" panose="02010609060101010101" pitchFamily="49" charset="-122"/>
                <a:ea typeface="楷体" panose="02010609060101010101" pitchFamily="49" charset="-122"/>
              </a:rPr>
              <a:t>。</a:t>
            </a:r>
          </a:p>
          <a:p>
            <a:pPr>
              <a:lnSpc>
                <a:spcPct val="120000"/>
              </a:lnSpc>
            </a:pPr>
            <a:r>
              <a:rPr lang="zh-CN" altLang="en-US" sz="2400" b="1" dirty="0">
                <a:solidFill>
                  <a:srgbClr val="FF0000"/>
                </a:solidFill>
                <a:latin typeface="楷体_GB2312" pitchFamily="49" charset="-122"/>
                <a:ea typeface="楷体_GB2312" pitchFamily="49" charset="-122"/>
              </a:rPr>
              <a:t>名义</a:t>
            </a:r>
            <a:r>
              <a:rPr lang="en-US" altLang="zh-CN" sz="2400" b="1" dirty="0">
                <a:solidFill>
                  <a:srgbClr val="FF0000"/>
                </a:solidFill>
                <a:latin typeface="楷体_GB2312" pitchFamily="49" charset="-122"/>
                <a:ea typeface="楷体_GB2312" pitchFamily="49" charset="-122"/>
              </a:rPr>
              <a:t>GDP</a:t>
            </a:r>
            <a:r>
              <a:rPr lang="zh-CN" altLang="en-US" sz="2400" b="1" dirty="0">
                <a:solidFill>
                  <a:srgbClr val="FF0000"/>
                </a:solidFill>
                <a:latin typeface="楷体_GB2312" pitchFamily="49" charset="-122"/>
                <a:ea typeface="楷体_GB2312" pitchFamily="49" charset="-122"/>
              </a:rPr>
              <a:t>：</a:t>
            </a:r>
            <a:r>
              <a:rPr lang="zh-CN" altLang="en-US" sz="2400" b="1" dirty="0">
                <a:solidFill>
                  <a:srgbClr val="000000"/>
                </a:solidFill>
                <a:latin typeface="楷体_GB2312" pitchFamily="49" charset="-122"/>
                <a:ea typeface="楷体" panose="02010609060101010101" pitchFamily="49" charset="-122"/>
              </a:rPr>
              <a:t>是用生产物品和劳务的当年价格计算全部最终产品的市场价值</a:t>
            </a:r>
            <a:r>
              <a:rPr lang="zh-CN" altLang="en-US" sz="2400" dirty="0">
                <a:solidFill>
                  <a:srgbClr val="000000"/>
                </a:solidFill>
                <a:ea typeface="楷体" panose="02010609060101010101" pitchFamily="49" charset="-122"/>
              </a:rPr>
              <a:t>。</a:t>
            </a:r>
          </a:p>
          <a:p>
            <a:pPr>
              <a:lnSpc>
                <a:spcPct val="120000"/>
              </a:lnSpc>
            </a:pPr>
            <a:r>
              <a:rPr lang="zh-CN" altLang="en-US" sz="2400" b="1" dirty="0">
                <a:solidFill>
                  <a:srgbClr val="FF0000"/>
                </a:solidFill>
                <a:latin typeface="楷体_GB2312" pitchFamily="49" charset="-122"/>
                <a:ea typeface="楷体_GB2312" pitchFamily="49" charset="-122"/>
              </a:rPr>
              <a:t>实际</a:t>
            </a:r>
            <a:r>
              <a:rPr lang="en-US" altLang="zh-CN" sz="2400" b="1" dirty="0">
                <a:solidFill>
                  <a:srgbClr val="FF0000"/>
                </a:solidFill>
                <a:latin typeface="楷体_GB2312" pitchFamily="49" charset="-122"/>
                <a:ea typeface="楷体_GB2312" pitchFamily="49" charset="-122"/>
              </a:rPr>
              <a:t>GDP</a:t>
            </a:r>
            <a:r>
              <a:rPr lang="zh-CN" altLang="en-US" sz="2400" b="1" dirty="0">
                <a:solidFill>
                  <a:srgbClr val="FF0000"/>
                </a:solidFill>
                <a:latin typeface="楷体_GB2312" pitchFamily="49" charset="-122"/>
                <a:ea typeface="楷体_GB2312" pitchFamily="49" charset="-122"/>
              </a:rPr>
              <a:t>：</a:t>
            </a:r>
            <a:r>
              <a:rPr lang="zh-CN" altLang="en-US" sz="2400" b="1" dirty="0">
                <a:solidFill>
                  <a:srgbClr val="000000"/>
                </a:solidFill>
                <a:latin typeface="楷体" panose="02010609060101010101" pitchFamily="49" charset="-122"/>
                <a:ea typeface="楷体" panose="02010609060101010101" pitchFamily="49" charset="-122"/>
              </a:rPr>
              <a:t>是用从前某一年作为基年价格计算出来的全部最终产品的市场价值</a:t>
            </a:r>
            <a:r>
              <a:rPr lang="zh-CN" altLang="en-US" sz="2400" dirty="0">
                <a:solidFill>
                  <a:srgbClr val="000000"/>
                </a:solidFill>
                <a:latin typeface="楷体" panose="02010609060101010101" pitchFamily="49" charset="-122"/>
                <a:ea typeface="楷体" panose="02010609060101010101" pitchFamily="49" charset="-122"/>
              </a:rPr>
              <a:t>。</a:t>
            </a:r>
          </a:p>
          <a:p>
            <a:pPr>
              <a:lnSpc>
                <a:spcPct val="120000"/>
              </a:lnSpc>
            </a:pPr>
            <a:r>
              <a:rPr lang="zh-CN" altLang="en-US" sz="2400" b="1" dirty="0">
                <a:solidFill>
                  <a:srgbClr val="000000"/>
                </a:solidFill>
                <a:latin typeface="楷体" panose="02010609060101010101" pitchFamily="49" charset="-122"/>
                <a:ea typeface="楷体" panose="02010609060101010101" pitchFamily="49" charset="-122"/>
              </a:rPr>
              <a:t>计算实际</a:t>
            </a:r>
            <a:r>
              <a:rPr lang="en-US" altLang="zh-CN" sz="2400" b="1" dirty="0">
                <a:solidFill>
                  <a:srgbClr val="000000"/>
                </a:solidFill>
                <a:latin typeface="楷体" panose="02010609060101010101" pitchFamily="49" charset="-122"/>
                <a:ea typeface="楷体" panose="02010609060101010101" pitchFamily="49" charset="-122"/>
              </a:rPr>
              <a:t>GDP</a:t>
            </a:r>
            <a:r>
              <a:rPr lang="zh-CN" altLang="en-US" sz="2400" b="1" dirty="0">
                <a:solidFill>
                  <a:srgbClr val="000000"/>
                </a:solidFill>
                <a:latin typeface="楷体" panose="02010609060101010101" pitchFamily="49" charset="-122"/>
                <a:ea typeface="楷体" panose="02010609060101010101" pitchFamily="49" charset="-122"/>
              </a:rPr>
              <a:t>时要首先选择某一年作为基年。用基年的价格计算不同年份的物品与劳务的价值。</a:t>
            </a:r>
          </a:p>
          <a:p>
            <a:pPr>
              <a:lnSpc>
                <a:spcPct val="110000"/>
              </a:lnSpc>
            </a:pPr>
            <a:endParaRPr lang="zh-CN" altLang="en-US" sz="2400" b="1" dirty="0">
              <a:solidFill>
                <a:srgbClr val="000000"/>
              </a:solidFill>
              <a:latin typeface="楷体" panose="02010609060101010101" pitchFamily="49" charset="-122"/>
              <a:ea typeface="楷体" panose="02010609060101010101" pitchFamily="49" charset="-122"/>
            </a:endParaRPr>
          </a:p>
          <a:p>
            <a:endParaRPr lang="zh-CN" altLang="en-US" sz="2800" b="1" dirty="0">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23</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0499">
                                            <p:txEl>
                                              <p:pRg st="0" end="0"/>
                                            </p:txEl>
                                          </p:spTgt>
                                        </p:tgtEl>
                                        <p:attrNameLst>
                                          <p:attrName>style.visibility</p:attrName>
                                        </p:attrNameLst>
                                      </p:cBhvr>
                                      <p:to>
                                        <p:strVal val="visible"/>
                                      </p:to>
                                    </p:set>
                                    <p:animEffect transition="in" filter="blinds(horizontal)">
                                      <p:cBhvr>
                                        <p:cTn id="7" dur="500"/>
                                        <p:tgtEl>
                                          <p:spTgt spid="4904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0499">
                                            <p:txEl>
                                              <p:pRg st="1" end="1"/>
                                            </p:txEl>
                                          </p:spTgt>
                                        </p:tgtEl>
                                        <p:attrNameLst>
                                          <p:attrName>style.visibility</p:attrName>
                                        </p:attrNameLst>
                                      </p:cBhvr>
                                      <p:to>
                                        <p:strVal val="visible"/>
                                      </p:to>
                                    </p:set>
                                    <p:animEffect transition="in" filter="blinds(horizontal)">
                                      <p:cBhvr>
                                        <p:cTn id="12" dur="500"/>
                                        <p:tgtEl>
                                          <p:spTgt spid="4904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0499">
                                            <p:txEl>
                                              <p:pRg st="2" end="2"/>
                                            </p:txEl>
                                          </p:spTgt>
                                        </p:tgtEl>
                                        <p:attrNameLst>
                                          <p:attrName>style.visibility</p:attrName>
                                        </p:attrNameLst>
                                      </p:cBhvr>
                                      <p:to>
                                        <p:strVal val="visible"/>
                                      </p:to>
                                    </p:set>
                                    <p:animEffect transition="in" filter="blinds(horizontal)">
                                      <p:cBhvr>
                                        <p:cTn id="17" dur="500"/>
                                        <p:tgtEl>
                                          <p:spTgt spid="4904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0499">
                                            <p:txEl>
                                              <p:pRg st="3" end="3"/>
                                            </p:txEl>
                                          </p:spTgt>
                                        </p:tgtEl>
                                        <p:attrNameLst>
                                          <p:attrName>style.visibility</p:attrName>
                                        </p:attrNameLst>
                                      </p:cBhvr>
                                      <p:to>
                                        <p:strVal val="visible"/>
                                      </p:to>
                                    </p:set>
                                    <p:animEffect transition="in" filter="blinds(horizontal)">
                                      <p:cBhvr>
                                        <p:cTn id="22" dur="500"/>
                                        <p:tgtEl>
                                          <p:spTgt spid="4904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90499">
                                            <p:txEl>
                                              <p:pRg st="4" end="4"/>
                                            </p:txEl>
                                          </p:spTgt>
                                        </p:tgtEl>
                                        <p:attrNameLst>
                                          <p:attrName>style.visibility</p:attrName>
                                        </p:attrNameLst>
                                      </p:cBhvr>
                                      <p:to>
                                        <p:strVal val="visible"/>
                                      </p:to>
                                    </p:set>
                                    <p:animEffect transition="in" filter="blinds(horizontal)">
                                      <p:cBhvr>
                                        <p:cTn id="27" dur="500"/>
                                        <p:tgtEl>
                                          <p:spTgt spid="4904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标题 406529"/>
          <p:cNvSpPr>
            <a:spLocks noGrp="1" noRot="1"/>
          </p:cNvSpPr>
          <p:nvPr>
            <p:ph type="title"/>
          </p:nvPr>
        </p:nvSpPr>
        <p:spPr>
          <a:xfrm>
            <a:off x="468313" y="0"/>
            <a:ext cx="7772400" cy="792163"/>
          </a:xfrm>
        </p:spPr>
        <p:txBody>
          <a:bodyPr anchor="ctr"/>
          <a:lstStyle/>
          <a:p>
            <a:r>
              <a:rPr lang="zh-CN" altLang="en-US" sz="3200" b="1" dirty="0">
                <a:solidFill>
                  <a:srgbClr val="FF0000"/>
                </a:solidFill>
              </a:rPr>
              <a:t>实际</a:t>
            </a:r>
            <a:r>
              <a:rPr lang="en-US" altLang="zh-CN" sz="3200" b="1" dirty="0">
                <a:solidFill>
                  <a:srgbClr val="FF0000"/>
                </a:solidFill>
              </a:rPr>
              <a:t>GDP</a:t>
            </a:r>
            <a:r>
              <a:rPr lang="zh-CN" altLang="en-US" sz="3200" b="1" dirty="0">
                <a:solidFill>
                  <a:srgbClr val="FF0000"/>
                </a:solidFill>
              </a:rPr>
              <a:t>与名义</a:t>
            </a:r>
            <a:r>
              <a:rPr lang="en-US" altLang="zh-CN" sz="3200" b="1" dirty="0">
                <a:solidFill>
                  <a:srgbClr val="FF0000"/>
                </a:solidFill>
              </a:rPr>
              <a:t>GDP</a:t>
            </a:r>
            <a:r>
              <a:rPr lang="zh-CN" altLang="en-US" sz="3200" b="1" dirty="0">
                <a:solidFill>
                  <a:srgbClr val="FF0000"/>
                </a:solidFill>
              </a:rPr>
              <a:t>的计算</a:t>
            </a:r>
          </a:p>
        </p:txBody>
      </p:sp>
      <p:graphicFrame>
        <p:nvGraphicFramePr>
          <p:cNvPr id="406579" name="内容占位符 406578"/>
          <p:cNvGraphicFramePr>
            <a:graphicFrameLocks noGrp="1"/>
          </p:cNvGraphicFramePr>
          <p:nvPr>
            <p:ph idx="1"/>
          </p:nvPr>
        </p:nvGraphicFramePr>
        <p:xfrm>
          <a:off x="684213" y="981075"/>
          <a:ext cx="7702550" cy="3095625"/>
        </p:xfrm>
        <a:graphic>
          <a:graphicData uri="http://schemas.openxmlformats.org/drawingml/2006/table">
            <a:tbl>
              <a:tblPr/>
              <a:tblGrid>
                <a:gridCol w="935038"/>
                <a:gridCol w="1416050"/>
                <a:gridCol w="1500187"/>
                <a:gridCol w="1997075"/>
                <a:gridCol w="1854200"/>
              </a:tblGrid>
              <a:tr h="547688">
                <a:tc gridSpan="5">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zh-CN" altLang="en-US" b="1" dirty="0"/>
                        <a:t>价格与产量（美元</a:t>
                      </a:r>
                      <a:r>
                        <a:rPr lang="en-US" altLang="zh-CN" b="1" dirty="0"/>
                        <a:t>/</a:t>
                      </a:r>
                      <a:r>
                        <a:rPr lang="zh-CN" altLang="en-US" b="1" dirty="0"/>
                        <a:t>个）</a:t>
                      </a:r>
                      <a:endParaRPr lang="zh-CN" altLang="en-US" b="1"/>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46100">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zh-CN" altLang="en-US" dirty="0"/>
                        <a:t>年份</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zh-CN" altLang="en-US" sz="2400" dirty="0"/>
                        <a:t>热狗价格</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zh-CN" altLang="en-US" sz="2400" dirty="0"/>
                        <a:t>热狗产量</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zh-CN" altLang="en-US" sz="2400" dirty="0"/>
                        <a:t>汉堡包价格</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zh-CN" altLang="en-US" sz="2400" dirty="0"/>
                        <a:t>汉堡包产量</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2600">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sz="2400"/>
                        <a:t>2001</a:t>
                      </a:r>
                      <a:endParaRPr lang="zh-CN" altLang="en-US" sz="24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sz="2400"/>
                        <a:t>100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sz="2400"/>
                        <a:t>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sz="2400"/>
                        <a:t>50</a:t>
                      </a:r>
                      <a:endParaRPr lang="zh-CN" altLang="en-US" sz="24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0537">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sz="2400"/>
                        <a:t>2002</a:t>
                      </a:r>
                      <a:endParaRPr lang="zh-CN" altLang="en-US" sz="24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sz="2400"/>
                        <a:t>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sz="2400"/>
                        <a:t>150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sz="2400"/>
                        <a:t>3</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sz="2400"/>
                        <a:t>100</a:t>
                      </a:r>
                      <a:endParaRPr lang="zh-CN" altLang="en-US" sz="24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1013">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sz="2400"/>
                        <a:t>2003</a:t>
                      </a:r>
                      <a:endParaRPr lang="zh-CN" altLang="en-US" sz="24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sz="2400"/>
                        <a:t>3</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sz="2400"/>
                        <a:t>200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sz="2400"/>
                        <a:t>4</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sz="2400"/>
                        <a:t>150</a:t>
                      </a:r>
                      <a:endParaRPr lang="zh-CN" altLang="en-US" sz="24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47687">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zh-CN" altLang="en-US" dirty="0">
                          <a:solidFill>
                            <a:srgbClr val="FF0000"/>
                          </a:solidFill>
                        </a:rPr>
                        <a:t>年份</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gridSpan="4">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zh-CN" altLang="en-US" dirty="0">
                          <a:solidFill>
                            <a:srgbClr val="FF0000"/>
                          </a:solidFill>
                        </a:rPr>
                        <a:t>计算名义</a:t>
                      </a:r>
                      <a:r>
                        <a:rPr lang="en-US" altLang="zh-CN">
                          <a:solidFill>
                            <a:srgbClr val="FF0000"/>
                          </a:solidFill>
                        </a:rPr>
                        <a:t>GDP</a:t>
                      </a:r>
                      <a:endParaRPr lang="zh-CN" altLang="en-US">
                        <a:solidFill>
                          <a:srgbClr val="FF0000"/>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r>
            </a:tbl>
          </a:graphicData>
        </a:graphic>
      </p:graphicFrame>
      <p:graphicFrame>
        <p:nvGraphicFramePr>
          <p:cNvPr id="406568" name="表格 406567"/>
          <p:cNvGraphicFramePr/>
          <p:nvPr/>
        </p:nvGraphicFramePr>
        <p:xfrm>
          <a:off x="684213" y="4076700"/>
          <a:ext cx="7704138" cy="2281238"/>
        </p:xfrm>
        <a:graphic>
          <a:graphicData uri="http://schemas.openxmlformats.org/drawingml/2006/table">
            <a:tbl>
              <a:tblPr/>
              <a:tblGrid>
                <a:gridCol w="7704138"/>
              </a:tblGrid>
              <a:tr h="760413">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en-US" altLang="zh-CN" sz="2000" dirty="0">
                          <a:solidFill>
                            <a:srgbClr val="FF0000"/>
                          </a:solidFill>
                        </a:rPr>
                        <a:t>2001</a:t>
                      </a:r>
                      <a:r>
                        <a:rPr lang="zh-CN" altLang="en-US" sz="2000" dirty="0">
                          <a:solidFill>
                            <a:srgbClr val="FF0000"/>
                          </a:solidFill>
                        </a:rPr>
                        <a:t>年</a:t>
                      </a:r>
                      <a:r>
                        <a:rPr lang="zh-CN" altLang="en-US" sz="2000" dirty="0">
                          <a:solidFill>
                            <a:srgbClr val="360AB2"/>
                          </a:solidFill>
                        </a:rPr>
                        <a:t> </a:t>
                      </a:r>
                      <a:r>
                        <a:rPr lang="zh-CN" altLang="en-US" sz="2000" dirty="0"/>
                        <a:t>   </a:t>
                      </a:r>
                      <a:r>
                        <a:rPr lang="en-US" altLang="zh-CN" sz="2000" dirty="0"/>
                        <a:t>(</a:t>
                      </a:r>
                      <a:r>
                        <a:rPr lang="zh-CN" altLang="en-US" sz="2000" dirty="0"/>
                        <a:t>每个热狗 </a:t>
                      </a:r>
                      <a:r>
                        <a:rPr lang="en-US" altLang="zh-CN" sz="2000" dirty="0"/>
                        <a:t>1×100</a:t>
                      </a:r>
                      <a:r>
                        <a:rPr lang="zh-CN" altLang="en-US" sz="2000" dirty="0"/>
                        <a:t>个热狗）</a:t>
                      </a:r>
                      <a:r>
                        <a:rPr lang="en-US" altLang="zh-CN" sz="2000" dirty="0"/>
                        <a:t>+</a:t>
                      </a:r>
                      <a:r>
                        <a:rPr lang="zh-CN" altLang="en-US" sz="2000" dirty="0"/>
                        <a:t>（每个汉堡包</a:t>
                      </a:r>
                      <a:r>
                        <a:rPr lang="en-US" altLang="zh-CN" sz="2000" dirty="0"/>
                        <a:t>2 ×50</a:t>
                      </a:r>
                      <a:r>
                        <a:rPr lang="zh-CN" altLang="en-US" sz="2000" dirty="0"/>
                        <a:t>个）</a:t>
                      </a:r>
                    </a:p>
                    <a:p>
                      <a:pPr marL="0" lvl="0" indent="0" defTabSz="0">
                        <a:buNone/>
                        <a:tabLst>
                          <a:tab pos="333375" algn="l"/>
                          <a:tab pos="857250" algn="l"/>
                        </a:tabLst>
                      </a:pPr>
                      <a:r>
                        <a:rPr lang="zh-CN" altLang="en-US" sz="2000" dirty="0"/>
                        <a:t>                </a:t>
                      </a:r>
                      <a:r>
                        <a:rPr lang="en-US" altLang="zh-CN" sz="2000" dirty="0"/>
                        <a:t>=200</a:t>
                      </a:r>
                      <a:r>
                        <a:rPr lang="zh-CN" altLang="en-US" sz="2000" dirty="0"/>
                        <a:t>美元</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60412">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en-US" altLang="zh-CN" sz="2000" dirty="0">
                          <a:solidFill>
                            <a:srgbClr val="FF0000"/>
                          </a:solidFill>
                        </a:rPr>
                        <a:t>2002</a:t>
                      </a:r>
                      <a:r>
                        <a:rPr lang="zh-CN" altLang="en-US" sz="2000" dirty="0">
                          <a:solidFill>
                            <a:srgbClr val="FF0000"/>
                          </a:solidFill>
                        </a:rPr>
                        <a:t>年</a:t>
                      </a:r>
                      <a:r>
                        <a:rPr lang="zh-CN" altLang="en-US" sz="2000" dirty="0">
                          <a:solidFill>
                            <a:srgbClr val="360AB2"/>
                          </a:solidFill>
                        </a:rPr>
                        <a:t>    </a:t>
                      </a:r>
                      <a:r>
                        <a:rPr lang="en-US" altLang="zh-CN" sz="2000" dirty="0"/>
                        <a:t>(</a:t>
                      </a:r>
                      <a:r>
                        <a:rPr lang="zh-CN" altLang="en-US" sz="2000" dirty="0"/>
                        <a:t>每个热狗 </a:t>
                      </a:r>
                      <a:r>
                        <a:rPr lang="en-US" altLang="zh-CN" sz="2000" dirty="0"/>
                        <a:t>2×150</a:t>
                      </a:r>
                      <a:r>
                        <a:rPr lang="zh-CN" altLang="en-US" sz="2000" dirty="0"/>
                        <a:t>个热狗）</a:t>
                      </a:r>
                      <a:r>
                        <a:rPr lang="en-US" altLang="zh-CN" sz="2000" dirty="0"/>
                        <a:t>+</a:t>
                      </a:r>
                      <a:r>
                        <a:rPr lang="zh-CN" altLang="en-US" sz="2000" dirty="0"/>
                        <a:t>（每个汉堡包</a:t>
                      </a:r>
                      <a:r>
                        <a:rPr lang="en-US" altLang="zh-CN" sz="2000" dirty="0"/>
                        <a:t>3 ×100</a:t>
                      </a:r>
                      <a:r>
                        <a:rPr lang="zh-CN" altLang="en-US" sz="2000" dirty="0"/>
                        <a:t>个）</a:t>
                      </a:r>
                    </a:p>
                    <a:p>
                      <a:pPr marL="0" lvl="0" indent="0" defTabSz="0">
                        <a:buNone/>
                        <a:tabLst>
                          <a:tab pos="333375" algn="l"/>
                          <a:tab pos="857250" algn="l"/>
                        </a:tabLst>
                      </a:pPr>
                      <a:r>
                        <a:rPr lang="zh-CN" altLang="en-US" sz="2000" dirty="0"/>
                        <a:t>               </a:t>
                      </a:r>
                      <a:r>
                        <a:rPr lang="en-US" altLang="zh-CN" sz="2000" dirty="0"/>
                        <a:t>=600</a:t>
                      </a:r>
                      <a:r>
                        <a:rPr lang="zh-CN" altLang="en-US" sz="2000" dirty="0"/>
                        <a:t>美元</a:t>
                      </a:r>
                      <a:endParaRPr lang="zh-CN" altLang="en-US" dirty="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60413">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en-US" altLang="zh-CN" sz="2000" dirty="0">
                          <a:solidFill>
                            <a:srgbClr val="FF0000"/>
                          </a:solidFill>
                        </a:rPr>
                        <a:t>2003</a:t>
                      </a:r>
                      <a:r>
                        <a:rPr lang="zh-CN" altLang="en-US" sz="2000" dirty="0">
                          <a:solidFill>
                            <a:srgbClr val="FF0000"/>
                          </a:solidFill>
                        </a:rPr>
                        <a:t>年</a:t>
                      </a:r>
                      <a:r>
                        <a:rPr lang="zh-CN" altLang="en-US" sz="2000" dirty="0">
                          <a:solidFill>
                            <a:srgbClr val="360AB2"/>
                          </a:solidFill>
                        </a:rPr>
                        <a:t>    </a:t>
                      </a:r>
                      <a:r>
                        <a:rPr lang="en-US" altLang="zh-CN" sz="2000" dirty="0"/>
                        <a:t>(</a:t>
                      </a:r>
                      <a:r>
                        <a:rPr lang="zh-CN" altLang="en-US" sz="2000" dirty="0"/>
                        <a:t>每个热狗 </a:t>
                      </a:r>
                      <a:r>
                        <a:rPr lang="en-US" altLang="zh-CN" sz="2000" dirty="0"/>
                        <a:t>3×200</a:t>
                      </a:r>
                      <a:r>
                        <a:rPr lang="zh-CN" altLang="en-US" sz="2000" dirty="0"/>
                        <a:t>个热狗）</a:t>
                      </a:r>
                      <a:r>
                        <a:rPr lang="en-US" altLang="zh-CN" sz="2000" dirty="0"/>
                        <a:t>+</a:t>
                      </a:r>
                      <a:r>
                        <a:rPr lang="zh-CN" altLang="en-US" sz="2000" dirty="0"/>
                        <a:t>（每个汉堡包</a:t>
                      </a:r>
                      <a:r>
                        <a:rPr lang="en-US" altLang="zh-CN" sz="2000" dirty="0"/>
                        <a:t>4 ×150</a:t>
                      </a:r>
                      <a:r>
                        <a:rPr lang="zh-CN" altLang="en-US" sz="2000" dirty="0"/>
                        <a:t>个）</a:t>
                      </a:r>
                    </a:p>
                    <a:p>
                      <a:pPr marL="0" lvl="0" indent="0" defTabSz="0">
                        <a:buNone/>
                        <a:tabLst>
                          <a:tab pos="333375" algn="l"/>
                          <a:tab pos="857250" algn="l"/>
                        </a:tabLst>
                      </a:pPr>
                      <a:r>
                        <a:rPr lang="zh-CN" altLang="en-US" sz="2000" dirty="0"/>
                        <a:t>               </a:t>
                      </a:r>
                      <a:r>
                        <a:rPr lang="en-US" altLang="zh-CN" sz="2000" dirty="0"/>
                        <a:t>=1200</a:t>
                      </a:r>
                      <a:r>
                        <a:rPr lang="zh-CN" altLang="en-US" sz="2000" dirty="0"/>
                        <a:t>美元</a:t>
                      </a:r>
                      <a:endParaRPr lang="zh-CN" altLang="en-US" dirty="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24</a:t>
            </a:fld>
            <a:endParaRPr lang="zh-CN" dirty="0"/>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8578" name="内容占位符 408577"/>
          <p:cNvGraphicFramePr>
            <a:graphicFrameLocks noGrp="1"/>
          </p:cNvGraphicFramePr>
          <p:nvPr>
            <p:ph sz="half" idx="1"/>
          </p:nvPr>
        </p:nvGraphicFramePr>
        <p:xfrm>
          <a:off x="611188" y="1268413"/>
          <a:ext cx="7416800" cy="2281238"/>
        </p:xfrm>
        <a:graphic>
          <a:graphicData uri="http://schemas.openxmlformats.org/drawingml/2006/table">
            <a:tbl>
              <a:tblPr/>
              <a:tblGrid>
                <a:gridCol w="7416800"/>
              </a:tblGrid>
              <a:tr h="760413">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en-US" altLang="zh-CN" sz="2000" dirty="0">
                          <a:solidFill>
                            <a:srgbClr val="FF0000"/>
                          </a:solidFill>
                        </a:rPr>
                        <a:t>2001</a:t>
                      </a:r>
                      <a:r>
                        <a:rPr lang="zh-CN" altLang="en-US" sz="2000" dirty="0">
                          <a:solidFill>
                            <a:srgbClr val="FF0000"/>
                          </a:solidFill>
                        </a:rPr>
                        <a:t>年</a:t>
                      </a:r>
                      <a:r>
                        <a:rPr lang="zh-CN" altLang="en-US" sz="2000" dirty="0">
                          <a:solidFill>
                            <a:srgbClr val="360AB2"/>
                          </a:solidFill>
                        </a:rPr>
                        <a:t>    </a:t>
                      </a:r>
                      <a:r>
                        <a:rPr lang="en-US" altLang="zh-CN" sz="2000" dirty="0"/>
                        <a:t>(</a:t>
                      </a:r>
                      <a:r>
                        <a:rPr lang="zh-CN" altLang="en-US" sz="2000" dirty="0"/>
                        <a:t>每个热狗 </a:t>
                      </a:r>
                      <a:r>
                        <a:rPr lang="en-US" altLang="zh-CN" sz="2000" dirty="0"/>
                        <a:t>1×100</a:t>
                      </a:r>
                      <a:r>
                        <a:rPr lang="zh-CN" altLang="en-US" sz="2000" dirty="0"/>
                        <a:t>个热狗）</a:t>
                      </a:r>
                      <a:r>
                        <a:rPr lang="en-US" altLang="zh-CN" sz="2000" dirty="0"/>
                        <a:t>+</a:t>
                      </a:r>
                      <a:r>
                        <a:rPr lang="zh-CN" altLang="en-US" sz="2000" dirty="0"/>
                        <a:t>（每个汉堡包</a:t>
                      </a:r>
                      <a:r>
                        <a:rPr lang="en-US" altLang="zh-CN" sz="2000" dirty="0"/>
                        <a:t>2 ×50</a:t>
                      </a:r>
                      <a:r>
                        <a:rPr lang="zh-CN" altLang="en-US" sz="2000" dirty="0"/>
                        <a:t>个）</a:t>
                      </a:r>
                    </a:p>
                    <a:p>
                      <a:pPr marL="0" lvl="0" indent="0" defTabSz="0">
                        <a:buNone/>
                        <a:tabLst>
                          <a:tab pos="333375" algn="l"/>
                          <a:tab pos="857250" algn="l"/>
                        </a:tabLst>
                      </a:pPr>
                      <a:r>
                        <a:rPr lang="zh-CN" altLang="en-US" sz="2000" dirty="0"/>
                        <a:t>                </a:t>
                      </a:r>
                      <a:r>
                        <a:rPr lang="en-US" altLang="zh-CN" sz="2000" dirty="0"/>
                        <a:t>=200</a:t>
                      </a:r>
                      <a:r>
                        <a:rPr lang="zh-CN" altLang="en-US" sz="2000" dirty="0"/>
                        <a:t>美元</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60412">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en-US" altLang="zh-CN" sz="2000" dirty="0">
                          <a:solidFill>
                            <a:srgbClr val="FF0000"/>
                          </a:solidFill>
                        </a:rPr>
                        <a:t>2002</a:t>
                      </a:r>
                      <a:r>
                        <a:rPr lang="zh-CN" altLang="en-US" sz="2000" dirty="0">
                          <a:solidFill>
                            <a:srgbClr val="FF0000"/>
                          </a:solidFill>
                        </a:rPr>
                        <a:t>年</a:t>
                      </a:r>
                      <a:r>
                        <a:rPr lang="zh-CN" altLang="en-US" sz="2000" dirty="0">
                          <a:solidFill>
                            <a:srgbClr val="360AB2"/>
                          </a:solidFill>
                        </a:rPr>
                        <a:t>    </a:t>
                      </a:r>
                      <a:r>
                        <a:rPr lang="en-US" altLang="zh-CN" sz="2000" dirty="0"/>
                        <a:t>(</a:t>
                      </a:r>
                      <a:r>
                        <a:rPr lang="zh-CN" altLang="en-US" sz="2000" dirty="0"/>
                        <a:t>每个热狗 </a:t>
                      </a:r>
                      <a:r>
                        <a:rPr lang="en-US" altLang="zh-CN" sz="2000" dirty="0"/>
                        <a:t>1×150</a:t>
                      </a:r>
                      <a:r>
                        <a:rPr lang="zh-CN" altLang="en-US" sz="2000" dirty="0"/>
                        <a:t>个热狗）</a:t>
                      </a:r>
                      <a:r>
                        <a:rPr lang="en-US" altLang="zh-CN" sz="2000" dirty="0"/>
                        <a:t>+</a:t>
                      </a:r>
                      <a:r>
                        <a:rPr lang="zh-CN" altLang="en-US" sz="2000" dirty="0"/>
                        <a:t>（每个汉堡包</a:t>
                      </a:r>
                      <a:r>
                        <a:rPr lang="en-US" altLang="zh-CN" sz="2000" dirty="0"/>
                        <a:t>2 ×100</a:t>
                      </a:r>
                      <a:r>
                        <a:rPr lang="zh-CN" altLang="en-US" sz="2000" dirty="0"/>
                        <a:t>个）</a:t>
                      </a:r>
                    </a:p>
                    <a:p>
                      <a:pPr marL="0" lvl="0" indent="0" defTabSz="0">
                        <a:buNone/>
                        <a:tabLst>
                          <a:tab pos="333375" algn="l"/>
                          <a:tab pos="857250" algn="l"/>
                        </a:tabLst>
                      </a:pPr>
                      <a:r>
                        <a:rPr lang="zh-CN" altLang="en-US" sz="2000" dirty="0"/>
                        <a:t>               </a:t>
                      </a:r>
                      <a:r>
                        <a:rPr lang="en-US" altLang="zh-CN" sz="2000" dirty="0"/>
                        <a:t>=350</a:t>
                      </a:r>
                      <a:r>
                        <a:rPr lang="zh-CN" altLang="en-US" sz="2000" dirty="0"/>
                        <a:t>美元</a:t>
                      </a:r>
                      <a:endParaRPr lang="zh-CN" altLang="en-US" dirty="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60413">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en-US" altLang="zh-CN" sz="2000" dirty="0">
                          <a:solidFill>
                            <a:srgbClr val="FF0000"/>
                          </a:solidFill>
                        </a:rPr>
                        <a:t>2003</a:t>
                      </a:r>
                      <a:r>
                        <a:rPr lang="zh-CN" altLang="en-US" sz="2000" dirty="0">
                          <a:solidFill>
                            <a:srgbClr val="FF0000"/>
                          </a:solidFill>
                        </a:rPr>
                        <a:t>年</a:t>
                      </a:r>
                      <a:r>
                        <a:rPr lang="zh-CN" altLang="en-US" sz="2000" dirty="0">
                          <a:solidFill>
                            <a:srgbClr val="360AB2"/>
                          </a:solidFill>
                        </a:rPr>
                        <a:t>    </a:t>
                      </a:r>
                      <a:r>
                        <a:rPr lang="en-US" altLang="zh-CN" sz="2000" dirty="0"/>
                        <a:t>(</a:t>
                      </a:r>
                      <a:r>
                        <a:rPr lang="zh-CN" altLang="en-US" sz="2000" dirty="0"/>
                        <a:t>每个热狗 </a:t>
                      </a:r>
                      <a:r>
                        <a:rPr lang="en-US" altLang="zh-CN" sz="2000" dirty="0"/>
                        <a:t>1×200</a:t>
                      </a:r>
                      <a:r>
                        <a:rPr lang="zh-CN" altLang="en-US" sz="2000" dirty="0"/>
                        <a:t>个热狗）</a:t>
                      </a:r>
                      <a:r>
                        <a:rPr lang="en-US" altLang="zh-CN" sz="2000" dirty="0"/>
                        <a:t>+</a:t>
                      </a:r>
                      <a:r>
                        <a:rPr lang="zh-CN" altLang="en-US" sz="2000" dirty="0"/>
                        <a:t>（每个汉堡包</a:t>
                      </a:r>
                      <a:r>
                        <a:rPr lang="en-US" altLang="zh-CN" sz="2000" dirty="0"/>
                        <a:t>2 ×150</a:t>
                      </a:r>
                      <a:r>
                        <a:rPr lang="zh-CN" altLang="en-US" sz="2000" dirty="0"/>
                        <a:t>个）</a:t>
                      </a:r>
                    </a:p>
                    <a:p>
                      <a:pPr marL="0" lvl="0" indent="0" defTabSz="0">
                        <a:buNone/>
                        <a:tabLst>
                          <a:tab pos="333375" algn="l"/>
                          <a:tab pos="857250" algn="l"/>
                        </a:tabLst>
                      </a:pPr>
                      <a:r>
                        <a:rPr lang="zh-CN" altLang="en-US" sz="2000" dirty="0"/>
                        <a:t>               </a:t>
                      </a:r>
                      <a:r>
                        <a:rPr lang="en-US" altLang="zh-CN" sz="2000" dirty="0"/>
                        <a:t>=500</a:t>
                      </a:r>
                      <a:r>
                        <a:rPr lang="zh-CN" altLang="en-US" sz="2000" dirty="0"/>
                        <a:t>美元</a:t>
                      </a:r>
                      <a:endParaRPr lang="zh-CN" altLang="en-US" dirty="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408588" name="内容占位符 408587"/>
          <p:cNvGraphicFramePr>
            <a:graphicFrameLocks noGrp="1"/>
          </p:cNvGraphicFramePr>
          <p:nvPr>
            <p:ph sz="half" idx="2"/>
          </p:nvPr>
        </p:nvGraphicFramePr>
        <p:xfrm>
          <a:off x="611188" y="765175"/>
          <a:ext cx="7416800" cy="517525"/>
        </p:xfrm>
        <a:graphic>
          <a:graphicData uri="http://schemas.openxmlformats.org/drawingml/2006/table">
            <a:tbl>
              <a:tblPr/>
              <a:tblGrid>
                <a:gridCol w="1008063"/>
                <a:gridCol w="6408737"/>
              </a:tblGrid>
              <a:tr h="517525">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zh-CN" altLang="en-US" b="1" dirty="0">
                          <a:solidFill>
                            <a:srgbClr val="FF0000"/>
                          </a:solidFill>
                        </a:rPr>
                        <a:t>年份</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zh-CN" altLang="en-US" b="1" dirty="0">
                          <a:solidFill>
                            <a:srgbClr val="FF0000"/>
                          </a:solidFill>
                        </a:rPr>
                        <a:t>计算实际</a:t>
                      </a:r>
                      <a:r>
                        <a:rPr lang="en-US" altLang="zh-CN" b="1" dirty="0">
                          <a:solidFill>
                            <a:srgbClr val="FF0000"/>
                          </a:solidFill>
                        </a:rPr>
                        <a:t>GDP</a:t>
                      </a:r>
                      <a:r>
                        <a:rPr lang="zh-CN" altLang="en-US" b="1" dirty="0">
                          <a:solidFill>
                            <a:srgbClr val="FF0000"/>
                          </a:solidFill>
                        </a:rPr>
                        <a:t>（基年是</a:t>
                      </a:r>
                      <a:r>
                        <a:rPr lang="en-US" altLang="zh-CN" b="1" dirty="0">
                          <a:solidFill>
                            <a:srgbClr val="FF0000"/>
                          </a:solidFill>
                        </a:rPr>
                        <a:t>2001</a:t>
                      </a:r>
                      <a:r>
                        <a:rPr lang="zh-CN" altLang="en-US" b="1" dirty="0">
                          <a:solidFill>
                            <a:srgbClr val="FF0000"/>
                          </a:solidFill>
                        </a:rPr>
                        <a:t>年）</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408596" name="表格 408595"/>
          <p:cNvGraphicFramePr/>
          <p:nvPr/>
        </p:nvGraphicFramePr>
        <p:xfrm>
          <a:off x="611188" y="3573463"/>
          <a:ext cx="7418388" cy="517525"/>
        </p:xfrm>
        <a:graphic>
          <a:graphicData uri="http://schemas.openxmlformats.org/drawingml/2006/table">
            <a:tbl>
              <a:tblPr/>
              <a:tblGrid>
                <a:gridCol w="998538"/>
                <a:gridCol w="6419850"/>
              </a:tblGrid>
              <a:tr h="517525">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zh-CN" altLang="en-US" dirty="0">
                          <a:solidFill>
                            <a:srgbClr val="FF0000"/>
                          </a:solidFill>
                        </a:rPr>
                        <a:t>年份</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zh-CN" altLang="en-US" dirty="0">
                          <a:solidFill>
                            <a:srgbClr val="FF0000"/>
                          </a:solidFill>
                        </a:rPr>
                        <a:t>计算</a:t>
                      </a:r>
                      <a:r>
                        <a:rPr lang="en-US" altLang="zh-CN" dirty="0">
                          <a:solidFill>
                            <a:srgbClr val="FF0000"/>
                          </a:solidFill>
                        </a:rPr>
                        <a:t>GDP</a:t>
                      </a:r>
                      <a:r>
                        <a:rPr lang="zh-CN" altLang="en-US" dirty="0">
                          <a:solidFill>
                            <a:srgbClr val="FF0000"/>
                          </a:solidFill>
                        </a:rPr>
                        <a:t>平减指数</a:t>
                      </a:r>
                      <a:endParaRPr lang="zh-CN" altLang="en-US">
                        <a:solidFill>
                          <a:srgbClr val="FF0000"/>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408604" name="表格 408603"/>
          <p:cNvGraphicFramePr/>
          <p:nvPr/>
        </p:nvGraphicFramePr>
        <p:xfrm>
          <a:off x="611188" y="4076700"/>
          <a:ext cx="7416800" cy="1944688"/>
        </p:xfrm>
        <a:graphic>
          <a:graphicData uri="http://schemas.openxmlformats.org/drawingml/2006/table">
            <a:tbl>
              <a:tblPr/>
              <a:tblGrid>
                <a:gridCol w="7416800"/>
              </a:tblGrid>
              <a:tr h="677863">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en-US" altLang="zh-CN" sz="2000" dirty="0">
                          <a:solidFill>
                            <a:srgbClr val="FF0000"/>
                          </a:solidFill>
                        </a:rPr>
                        <a:t>2001</a:t>
                      </a:r>
                      <a:r>
                        <a:rPr lang="zh-CN" altLang="en-US" sz="2000" dirty="0">
                          <a:solidFill>
                            <a:srgbClr val="FF0000"/>
                          </a:solidFill>
                        </a:rPr>
                        <a:t>年</a:t>
                      </a:r>
                      <a:r>
                        <a:rPr lang="zh-CN" altLang="en-US" sz="2000" dirty="0">
                          <a:solidFill>
                            <a:srgbClr val="360AB2"/>
                          </a:solidFill>
                        </a:rPr>
                        <a:t>    </a:t>
                      </a:r>
                      <a:r>
                        <a:rPr lang="zh-CN" altLang="en-US" sz="2000" dirty="0"/>
                        <a:t>（</a:t>
                      </a:r>
                      <a:r>
                        <a:rPr lang="en-US" altLang="zh-CN" sz="2000" dirty="0"/>
                        <a:t>200</a:t>
                      </a:r>
                      <a:r>
                        <a:rPr lang="zh-CN" altLang="en-US" sz="2000" dirty="0"/>
                        <a:t>美元</a:t>
                      </a:r>
                      <a:r>
                        <a:rPr lang="en-US" altLang="zh-CN" sz="2000" dirty="0"/>
                        <a:t>/200</a:t>
                      </a:r>
                      <a:r>
                        <a:rPr lang="zh-CN" altLang="en-US" sz="2000" dirty="0"/>
                        <a:t>美元） </a:t>
                      </a:r>
                      <a:r>
                        <a:rPr lang="en-US" altLang="zh-CN" sz="2000"/>
                        <a:t>×100 =100</a:t>
                      </a:r>
                      <a:endParaRPr lang="zh-CN" altLang="en-US" sz="200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3412">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en-US" altLang="zh-CN" sz="2000" dirty="0">
                          <a:solidFill>
                            <a:srgbClr val="FF0000"/>
                          </a:solidFill>
                        </a:rPr>
                        <a:t>2002</a:t>
                      </a:r>
                      <a:r>
                        <a:rPr lang="zh-CN" altLang="en-US" sz="2000" dirty="0">
                          <a:solidFill>
                            <a:srgbClr val="FF0000"/>
                          </a:solidFill>
                        </a:rPr>
                        <a:t>年</a:t>
                      </a:r>
                      <a:r>
                        <a:rPr lang="zh-CN" altLang="en-US" sz="2000" dirty="0">
                          <a:solidFill>
                            <a:srgbClr val="360AB2"/>
                          </a:solidFill>
                        </a:rPr>
                        <a:t>    </a:t>
                      </a:r>
                      <a:r>
                        <a:rPr lang="zh-CN" altLang="en-US" sz="2000" dirty="0"/>
                        <a:t>（</a:t>
                      </a:r>
                      <a:r>
                        <a:rPr lang="en-US" altLang="zh-CN" sz="2000" dirty="0"/>
                        <a:t>600</a:t>
                      </a:r>
                      <a:r>
                        <a:rPr lang="zh-CN" altLang="en-US" sz="2000" dirty="0"/>
                        <a:t>美元</a:t>
                      </a:r>
                      <a:r>
                        <a:rPr lang="en-US" altLang="zh-CN" sz="2000" dirty="0"/>
                        <a:t>/350</a:t>
                      </a:r>
                      <a:r>
                        <a:rPr lang="zh-CN" altLang="en-US" sz="2000" dirty="0"/>
                        <a:t>美元）</a:t>
                      </a:r>
                      <a:r>
                        <a:rPr lang="zh-CN" altLang="en-US" sz="2000"/>
                        <a:t> </a:t>
                      </a:r>
                      <a:r>
                        <a:rPr lang="en-US" altLang="zh-CN" sz="2000"/>
                        <a:t>×100 =171</a:t>
                      </a:r>
                      <a:endParaRPr lang="zh-CN" altLang="en-US" sz="200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3413">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en-US" altLang="zh-CN" sz="2000" dirty="0">
                          <a:solidFill>
                            <a:srgbClr val="FF0000"/>
                          </a:solidFill>
                        </a:rPr>
                        <a:t>2003</a:t>
                      </a:r>
                      <a:r>
                        <a:rPr lang="zh-CN" altLang="en-US" sz="2000" dirty="0">
                          <a:solidFill>
                            <a:srgbClr val="FF0000"/>
                          </a:solidFill>
                        </a:rPr>
                        <a:t>年</a:t>
                      </a:r>
                      <a:r>
                        <a:rPr lang="zh-CN" altLang="en-US" sz="2000" dirty="0">
                          <a:solidFill>
                            <a:srgbClr val="360AB2"/>
                          </a:solidFill>
                        </a:rPr>
                        <a:t>    </a:t>
                      </a:r>
                      <a:r>
                        <a:rPr lang="zh-CN" altLang="en-US" sz="2000" dirty="0"/>
                        <a:t>（</a:t>
                      </a:r>
                      <a:r>
                        <a:rPr lang="en-US" altLang="zh-CN" sz="2000" dirty="0"/>
                        <a:t>1200</a:t>
                      </a:r>
                      <a:r>
                        <a:rPr lang="zh-CN" altLang="en-US" sz="2000" dirty="0"/>
                        <a:t>美元</a:t>
                      </a:r>
                      <a:r>
                        <a:rPr lang="en-US" altLang="zh-CN" sz="2000" dirty="0"/>
                        <a:t>/500</a:t>
                      </a:r>
                      <a:r>
                        <a:rPr lang="zh-CN" altLang="en-US" sz="2000" dirty="0"/>
                        <a:t>美元）</a:t>
                      </a:r>
                      <a:r>
                        <a:rPr lang="zh-CN" altLang="en-US" sz="2000"/>
                        <a:t> </a:t>
                      </a:r>
                      <a:r>
                        <a:rPr lang="en-US" altLang="zh-CN" sz="2000"/>
                        <a:t>×100 =240</a:t>
                      </a:r>
                      <a:endParaRPr lang="zh-CN" altLang="en-US"/>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25</a:t>
            </a:fld>
            <a:endParaRPr lang="zh-CN" dirty="0"/>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标题 493569"/>
          <p:cNvSpPr>
            <a:spLocks noGrp="1" noRot="1"/>
          </p:cNvSpPr>
          <p:nvPr>
            <p:ph type="title"/>
          </p:nvPr>
        </p:nvSpPr>
        <p:spPr/>
        <p:txBody>
          <a:bodyPr anchor="ctr"/>
          <a:lstStyle/>
          <a:p>
            <a:endParaRPr dirty="0"/>
          </a:p>
        </p:txBody>
      </p:sp>
      <p:sp>
        <p:nvSpPr>
          <p:cNvPr id="493571" name="文本占位符 493570"/>
          <p:cNvSpPr>
            <a:spLocks noGrp="1" noRot="1"/>
          </p:cNvSpPr>
          <p:nvPr>
            <p:ph type="body" idx="1"/>
          </p:nvPr>
        </p:nvSpPr>
        <p:spPr/>
        <p:txBody>
          <a:bodyPr/>
          <a:lstStyle/>
          <a:p>
            <a:r>
              <a:rPr lang="zh-CN" altLang="en-US" sz="2800" b="1" dirty="0">
                <a:latin typeface="楷体" panose="02010609060101010101" pitchFamily="49" charset="-122"/>
                <a:ea typeface="楷体" panose="02010609060101010101" pitchFamily="49" charset="-122"/>
              </a:rPr>
              <a:t>经济学家谈论的</a:t>
            </a:r>
            <a:r>
              <a:rPr lang="en-US" altLang="zh-CN" sz="2800" b="1" dirty="0">
                <a:latin typeface="楷体" panose="02010609060101010101" pitchFamily="49" charset="-122"/>
                <a:ea typeface="楷体" panose="02010609060101010101" pitchFamily="49" charset="-122"/>
              </a:rPr>
              <a:t>GDP</a:t>
            </a:r>
            <a:r>
              <a:rPr lang="zh-CN" altLang="en-US" sz="2800" b="1" dirty="0">
                <a:latin typeface="楷体" panose="02010609060101010101" pitchFamily="49" charset="-122"/>
                <a:ea typeface="楷体" panose="02010609060101010101" pitchFamily="49" charset="-122"/>
              </a:rPr>
              <a:t>通常是实际</a:t>
            </a:r>
            <a:r>
              <a:rPr lang="en-US" altLang="zh-CN" sz="2800" b="1" dirty="0">
                <a:latin typeface="楷体" panose="02010609060101010101" pitchFamily="49" charset="-122"/>
                <a:ea typeface="楷体" panose="02010609060101010101" pitchFamily="49" charset="-122"/>
              </a:rPr>
              <a:t>GDP</a:t>
            </a:r>
            <a:r>
              <a:rPr lang="zh-CN" altLang="en-US" sz="2800" b="1" dirty="0">
                <a:latin typeface="楷体" panose="02010609060101010101" pitchFamily="49" charset="-122"/>
                <a:ea typeface="楷体" panose="02010609060101010101" pitchFamily="49" charset="-122"/>
              </a:rPr>
              <a:t>，并且用从以前某个时期以来实际</a:t>
            </a:r>
            <a:r>
              <a:rPr lang="en-US" altLang="zh-CN" sz="2800" b="1" dirty="0">
                <a:latin typeface="楷体" panose="02010609060101010101" pitchFamily="49" charset="-122"/>
                <a:ea typeface="楷体" panose="02010609060101010101" pitchFamily="49" charset="-122"/>
              </a:rPr>
              <a:t>GDP</a:t>
            </a:r>
            <a:r>
              <a:rPr lang="zh-CN" altLang="en-US" sz="2800" b="1" dirty="0">
                <a:latin typeface="楷体" panose="02010609060101010101" pitchFamily="49" charset="-122"/>
                <a:ea typeface="楷体" panose="02010609060101010101" pitchFamily="49" charset="-122"/>
              </a:rPr>
              <a:t>百分比的变动来衡量经济增长。</a:t>
            </a:r>
          </a:p>
          <a:p>
            <a:r>
              <a:rPr lang="zh-CN" altLang="en-US" sz="2800" b="1" dirty="0">
                <a:latin typeface="楷体" panose="02010609060101010101" pitchFamily="49" charset="-122"/>
                <a:ea typeface="楷体" panose="02010609060101010101" pitchFamily="49" charset="-122"/>
              </a:rPr>
              <a:t>只有实际的</a:t>
            </a:r>
            <a:r>
              <a:rPr lang="en-US" altLang="zh-CN" sz="2800" b="1" dirty="0">
                <a:latin typeface="楷体" panose="02010609060101010101" pitchFamily="49" charset="-122"/>
                <a:ea typeface="楷体" panose="02010609060101010101" pitchFamily="49" charset="-122"/>
              </a:rPr>
              <a:t>GDP</a:t>
            </a:r>
            <a:r>
              <a:rPr lang="zh-CN" altLang="en-US" sz="2800" b="1" dirty="0">
                <a:latin typeface="楷体" panose="02010609060101010101" pitchFamily="49" charset="-122"/>
                <a:ea typeface="楷体" panose="02010609060101010101" pitchFamily="49" charset="-122"/>
              </a:rPr>
              <a:t>才是有意义的，而名义的</a:t>
            </a:r>
            <a:r>
              <a:rPr lang="en-US" altLang="zh-CN" sz="2800" b="1" dirty="0">
                <a:latin typeface="楷体" panose="02010609060101010101" pitchFamily="49" charset="-122"/>
                <a:ea typeface="楷体" panose="02010609060101010101" pitchFamily="49" charset="-122"/>
              </a:rPr>
              <a:t>GDP</a:t>
            </a:r>
            <a:r>
              <a:rPr lang="zh-CN" altLang="en-US" sz="2800" b="1" dirty="0">
                <a:latin typeface="楷体" panose="02010609060101010101" pitchFamily="49" charset="-122"/>
                <a:ea typeface="楷体" panose="02010609060101010101" pitchFamily="49" charset="-122"/>
              </a:rPr>
              <a:t>不能真实的反映生产活动的水平状况，因为它可能是价格变动造成的结果。</a:t>
            </a:r>
          </a:p>
          <a:p>
            <a:pPr>
              <a:buNone/>
            </a:pPr>
            <a:endParaRPr lang="zh-CN" altLang="en-US" sz="2800" b="1" dirty="0">
              <a:latin typeface="楷体" panose="02010609060101010101" pitchFamily="49" charset="-122"/>
              <a:ea typeface="楷体" panose="02010609060101010101" pitchFamily="49" charset="-122"/>
            </a:endParaRP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26</a:t>
            </a:fld>
            <a:endParaRPr lang="zh-CN" dirty="0"/>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3586" name="图片 323585" descr="narrow aqua button bckgrd"/>
          <p:cNvPicPr>
            <a:picLocks noChangeAspect="1"/>
          </p:cNvPicPr>
          <p:nvPr/>
        </p:nvPicPr>
        <p:blipFill>
          <a:blip r:embed="rId3"/>
          <a:srcRect r="1688"/>
          <a:stretch>
            <a:fillRect/>
          </a:stretch>
        </p:blipFill>
        <p:spPr>
          <a:xfrm>
            <a:off x="0" y="0"/>
            <a:ext cx="9144000" cy="6858000"/>
          </a:xfrm>
          <a:prstGeom prst="rect">
            <a:avLst/>
          </a:prstGeom>
          <a:noFill/>
          <a:ln w="9525">
            <a:noFill/>
          </a:ln>
        </p:spPr>
      </p:pic>
      <p:sp>
        <p:nvSpPr>
          <p:cNvPr id="323587" name="标题 323586"/>
          <p:cNvSpPr>
            <a:spLocks noGrp="1" noRot="1"/>
          </p:cNvSpPr>
          <p:nvPr>
            <p:ph type="title"/>
          </p:nvPr>
        </p:nvSpPr>
        <p:spPr>
          <a:xfrm>
            <a:off x="609600" y="50800"/>
            <a:ext cx="8229600" cy="685800"/>
          </a:xfrm>
        </p:spPr>
        <p:txBody>
          <a:bodyPr anchor="ctr"/>
          <a:lstStyle/>
          <a:p>
            <a:pPr>
              <a:lnSpc>
                <a:spcPct val="80000"/>
              </a:lnSpc>
            </a:pPr>
            <a:r>
              <a:rPr lang="zh-CN" altLang="en-US" sz="3600" dirty="0">
                <a:solidFill>
                  <a:schemeClr val="bg1"/>
                </a:solidFill>
                <a:latin typeface="隶书" panose="02010509060101010101" pitchFamily="49" charset="-122"/>
                <a:ea typeface="隶书" panose="02010509060101010101" pitchFamily="49" charset="-122"/>
              </a:rPr>
              <a:t>美国的实际</a:t>
            </a:r>
            <a:r>
              <a:rPr lang="en-US" altLang="zh-CN" sz="3600">
                <a:solidFill>
                  <a:schemeClr val="bg1"/>
                </a:solidFill>
                <a:latin typeface="隶书" panose="02010509060101010101" pitchFamily="49" charset="-122"/>
                <a:ea typeface="隶书" panose="02010509060101010101" pitchFamily="49" charset="-122"/>
              </a:rPr>
              <a:t>GDP</a:t>
            </a:r>
          </a:p>
        </p:txBody>
      </p:sp>
      <p:sp>
        <p:nvSpPr>
          <p:cNvPr id="323588" name="矩形 323587"/>
          <p:cNvSpPr/>
          <p:nvPr/>
        </p:nvSpPr>
        <p:spPr>
          <a:xfrm>
            <a:off x="1854200" y="1930400"/>
            <a:ext cx="6621463" cy="3760788"/>
          </a:xfrm>
          <a:prstGeom prst="rect">
            <a:avLst/>
          </a:prstGeom>
          <a:solidFill>
            <a:srgbClr val="F3F6F9"/>
          </a:solidFill>
          <a:ln w="223838" cap="flat" cmpd="sng">
            <a:solidFill>
              <a:srgbClr val="F3F6F9"/>
            </a:solidFill>
            <a:prstDash val="solid"/>
            <a:miter/>
            <a:headEnd type="none" w="med" len="med"/>
            <a:tailEnd type="none" w="med" len="med"/>
          </a:ln>
        </p:spPr>
        <p:txBody>
          <a:bodyPr/>
          <a:lstStyle/>
          <a:p>
            <a:endParaRPr lang="zh-CN" altLang="en-US"/>
          </a:p>
        </p:txBody>
      </p:sp>
      <p:sp>
        <p:nvSpPr>
          <p:cNvPr id="323589" name="矩形 323588"/>
          <p:cNvSpPr/>
          <p:nvPr/>
        </p:nvSpPr>
        <p:spPr>
          <a:xfrm>
            <a:off x="1854200" y="1930400"/>
            <a:ext cx="6621463" cy="3760788"/>
          </a:xfrm>
          <a:prstGeom prst="rect">
            <a:avLst/>
          </a:prstGeom>
          <a:solidFill>
            <a:srgbClr val="F2F4F8"/>
          </a:solidFill>
          <a:ln w="203200" cap="flat" cmpd="sng">
            <a:solidFill>
              <a:srgbClr val="F2F4F8"/>
            </a:solidFill>
            <a:prstDash val="solid"/>
            <a:miter/>
            <a:headEnd type="none" w="med" len="med"/>
            <a:tailEnd type="none" w="med" len="med"/>
          </a:ln>
        </p:spPr>
        <p:txBody>
          <a:bodyPr/>
          <a:lstStyle/>
          <a:p>
            <a:endParaRPr lang="zh-CN" altLang="en-US"/>
          </a:p>
        </p:txBody>
      </p:sp>
      <p:sp>
        <p:nvSpPr>
          <p:cNvPr id="323590" name="矩形 323589"/>
          <p:cNvSpPr/>
          <p:nvPr/>
        </p:nvSpPr>
        <p:spPr>
          <a:xfrm>
            <a:off x="1854200" y="1930400"/>
            <a:ext cx="6621463" cy="3760788"/>
          </a:xfrm>
          <a:prstGeom prst="rect">
            <a:avLst/>
          </a:prstGeom>
          <a:solidFill>
            <a:srgbClr val="F1F4F7"/>
          </a:solidFill>
          <a:ln w="184150" cap="flat" cmpd="sng">
            <a:solidFill>
              <a:srgbClr val="F1F4F7"/>
            </a:solidFill>
            <a:prstDash val="solid"/>
            <a:miter/>
            <a:headEnd type="none" w="med" len="med"/>
            <a:tailEnd type="none" w="med" len="med"/>
          </a:ln>
        </p:spPr>
        <p:txBody>
          <a:bodyPr/>
          <a:lstStyle/>
          <a:p>
            <a:endParaRPr lang="zh-CN" altLang="en-US"/>
          </a:p>
        </p:txBody>
      </p:sp>
      <p:sp>
        <p:nvSpPr>
          <p:cNvPr id="323591" name="矩形 323590"/>
          <p:cNvSpPr/>
          <p:nvPr/>
        </p:nvSpPr>
        <p:spPr>
          <a:xfrm>
            <a:off x="1854200" y="1930400"/>
            <a:ext cx="6621463" cy="3760788"/>
          </a:xfrm>
          <a:prstGeom prst="rect">
            <a:avLst/>
          </a:prstGeom>
          <a:solidFill>
            <a:srgbClr val="F0F2F5"/>
          </a:solidFill>
          <a:ln w="163513" cap="flat" cmpd="sng">
            <a:solidFill>
              <a:srgbClr val="F0F2F5"/>
            </a:solidFill>
            <a:prstDash val="solid"/>
            <a:miter/>
            <a:headEnd type="none" w="med" len="med"/>
            <a:tailEnd type="none" w="med" len="med"/>
          </a:ln>
        </p:spPr>
        <p:txBody>
          <a:bodyPr/>
          <a:lstStyle/>
          <a:p>
            <a:endParaRPr lang="zh-CN" altLang="en-US"/>
          </a:p>
        </p:txBody>
      </p:sp>
      <p:sp>
        <p:nvSpPr>
          <p:cNvPr id="323592" name="矩形 323591"/>
          <p:cNvSpPr/>
          <p:nvPr/>
        </p:nvSpPr>
        <p:spPr>
          <a:xfrm>
            <a:off x="1854200" y="1930400"/>
            <a:ext cx="6621463" cy="3760788"/>
          </a:xfrm>
          <a:prstGeom prst="rect">
            <a:avLst/>
          </a:prstGeom>
          <a:solidFill>
            <a:srgbClr val="EEF1F4"/>
          </a:solidFill>
          <a:ln w="142875" cap="flat" cmpd="sng">
            <a:solidFill>
              <a:srgbClr val="EEF1F4"/>
            </a:solidFill>
            <a:prstDash val="solid"/>
            <a:miter/>
            <a:headEnd type="none" w="med" len="med"/>
            <a:tailEnd type="none" w="med" len="med"/>
          </a:ln>
        </p:spPr>
        <p:txBody>
          <a:bodyPr/>
          <a:lstStyle/>
          <a:p>
            <a:endParaRPr lang="zh-CN" altLang="en-US"/>
          </a:p>
        </p:txBody>
      </p:sp>
      <p:sp>
        <p:nvSpPr>
          <p:cNvPr id="323593" name="矩形 323592"/>
          <p:cNvSpPr/>
          <p:nvPr/>
        </p:nvSpPr>
        <p:spPr>
          <a:xfrm>
            <a:off x="1854200" y="1930400"/>
            <a:ext cx="6621463" cy="3760788"/>
          </a:xfrm>
          <a:prstGeom prst="rect">
            <a:avLst/>
          </a:prstGeom>
          <a:solidFill>
            <a:srgbClr val="EDEFF3"/>
          </a:solidFill>
          <a:ln w="122238" cap="flat" cmpd="sng">
            <a:solidFill>
              <a:srgbClr val="EDEFF3"/>
            </a:solidFill>
            <a:prstDash val="solid"/>
            <a:miter/>
            <a:headEnd type="none" w="med" len="med"/>
            <a:tailEnd type="none" w="med" len="med"/>
          </a:ln>
        </p:spPr>
        <p:txBody>
          <a:bodyPr/>
          <a:lstStyle/>
          <a:p>
            <a:endParaRPr lang="zh-CN" altLang="en-US"/>
          </a:p>
        </p:txBody>
      </p:sp>
      <p:sp>
        <p:nvSpPr>
          <p:cNvPr id="323594" name="矩形 323593"/>
          <p:cNvSpPr/>
          <p:nvPr/>
        </p:nvSpPr>
        <p:spPr>
          <a:xfrm>
            <a:off x="1854200" y="1930400"/>
            <a:ext cx="6621463" cy="3760788"/>
          </a:xfrm>
          <a:prstGeom prst="rect">
            <a:avLst/>
          </a:prstGeom>
          <a:solidFill>
            <a:srgbClr val="EBEEF2"/>
          </a:solidFill>
          <a:ln w="101600" cap="flat" cmpd="sng">
            <a:solidFill>
              <a:srgbClr val="EBEEF2"/>
            </a:solidFill>
            <a:prstDash val="solid"/>
            <a:miter/>
            <a:headEnd type="none" w="med" len="med"/>
            <a:tailEnd type="none" w="med" len="med"/>
          </a:ln>
        </p:spPr>
        <p:txBody>
          <a:bodyPr/>
          <a:lstStyle/>
          <a:p>
            <a:endParaRPr lang="zh-CN" altLang="en-US"/>
          </a:p>
        </p:txBody>
      </p:sp>
      <p:sp>
        <p:nvSpPr>
          <p:cNvPr id="323595" name="矩形 323594"/>
          <p:cNvSpPr/>
          <p:nvPr/>
        </p:nvSpPr>
        <p:spPr>
          <a:xfrm>
            <a:off x="1854200" y="1930400"/>
            <a:ext cx="6621463" cy="3760788"/>
          </a:xfrm>
          <a:prstGeom prst="rect">
            <a:avLst/>
          </a:prstGeom>
          <a:solidFill>
            <a:srgbClr val="EAECF1"/>
          </a:solidFill>
          <a:ln w="80963" cap="flat" cmpd="sng">
            <a:solidFill>
              <a:srgbClr val="EAECF1"/>
            </a:solidFill>
            <a:prstDash val="solid"/>
            <a:miter/>
            <a:headEnd type="none" w="med" len="med"/>
            <a:tailEnd type="none" w="med" len="med"/>
          </a:ln>
        </p:spPr>
        <p:txBody>
          <a:bodyPr/>
          <a:lstStyle/>
          <a:p>
            <a:endParaRPr lang="zh-CN" altLang="en-US"/>
          </a:p>
        </p:txBody>
      </p:sp>
      <p:sp>
        <p:nvSpPr>
          <p:cNvPr id="323596" name="矩形 323595"/>
          <p:cNvSpPr/>
          <p:nvPr/>
        </p:nvSpPr>
        <p:spPr>
          <a:xfrm>
            <a:off x="1854200" y="1930400"/>
            <a:ext cx="6621463" cy="3760788"/>
          </a:xfrm>
          <a:prstGeom prst="rect">
            <a:avLst/>
          </a:prstGeom>
          <a:solidFill>
            <a:srgbClr val="E9EBF0"/>
          </a:solidFill>
          <a:ln w="61913" cap="flat" cmpd="sng">
            <a:solidFill>
              <a:srgbClr val="E9EBF0"/>
            </a:solidFill>
            <a:prstDash val="solid"/>
            <a:miter/>
            <a:headEnd type="none" w="med" len="med"/>
            <a:tailEnd type="none" w="med" len="med"/>
          </a:ln>
        </p:spPr>
        <p:txBody>
          <a:bodyPr/>
          <a:lstStyle/>
          <a:p>
            <a:endParaRPr lang="zh-CN" altLang="en-US"/>
          </a:p>
        </p:txBody>
      </p:sp>
      <p:sp>
        <p:nvSpPr>
          <p:cNvPr id="323597" name="矩形 323596"/>
          <p:cNvSpPr/>
          <p:nvPr/>
        </p:nvSpPr>
        <p:spPr>
          <a:xfrm>
            <a:off x="1854200" y="1930400"/>
            <a:ext cx="6621463" cy="3760788"/>
          </a:xfrm>
          <a:prstGeom prst="rect">
            <a:avLst/>
          </a:prstGeom>
          <a:solidFill>
            <a:srgbClr val="E7EAEF"/>
          </a:solidFill>
          <a:ln w="41275" cap="flat" cmpd="sng">
            <a:solidFill>
              <a:srgbClr val="E7EAEF"/>
            </a:solidFill>
            <a:prstDash val="solid"/>
            <a:miter/>
            <a:headEnd type="none" w="med" len="med"/>
            <a:tailEnd type="none" w="med" len="med"/>
          </a:ln>
        </p:spPr>
        <p:txBody>
          <a:bodyPr/>
          <a:lstStyle/>
          <a:p>
            <a:endParaRPr lang="zh-CN" altLang="en-US"/>
          </a:p>
        </p:txBody>
      </p:sp>
      <p:sp>
        <p:nvSpPr>
          <p:cNvPr id="323598" name="矩形 323597"/>
          <p:cNvSpPr/>
          <p:nvPr/>
        </p:nvSpPr>
        <p:spPr>
          <a:xfrm>
            <a:off x="1854200" y="1930400"/>
            <a:ext cx="6621463" cy="3760788"/>
          </a:xfrm>
          <a:prstGeom prst="rect">
            <a:avLst/>
          </a:prstGeom>
          <a:solidFill>
            <a:srgbClr val="E6E9EF"/>
          </a:solidFill>
          <a:ln w="20638" cap="flat" cmpd="sng">
            <a:solidFill>
              <a:srgbClr val="E6E9EF"/>
            </a:solidFill>
            <a:prstDash val="solid"/>
            <a:miter/>
            <a:headEnd type="none" w="med" len="med"/>
            <a:tailEnd type="none" w="med" len="med"/>
          </a:ln>
        </p:spPr>
        <p:txBody>
          <a:bodyPr/>
          <a:lstStyle/>
          <a:p>
            <a:endParaRPr lang="zh-CN" altLang="en-US"/>
          </a:p>
        </p:txBody>
      </p:sp>
      <p:sp>
        <p:nvSpPr>
          <p:cNvPr id="323599" name="矩形 323598"/>
          <p:cNvSpPr/>
          <p:nvPr/>
        </p:nvSpPr>
        <p:spPr>
          <a:xfrm>
            <a:off x="1690688" y="1766888"/>
            <a:ext cx="6745287" cy="3862387"/>
          </a:xfrm>
          <a:prstGeom prst="rect">
            <a:avLst/>
          </a:prstGeom>
          <a:solidFill>
            <a:srgbClr val="FFFFFF"/>
          </a:solidFill>
          <a:ln w="9525">
            <a:noFill/>
          </a:ln>
        </p:spPr>
        <p:txBody>
          <a:bodyPr/>
          <a:lstStyle/>
          <a:p>
            <a:endParaRPr lang="zh-CN" altLang="en-US"/>
          </a:p>
        </p:txBody>
      </p:sp>
      <p:sp>
        <p:nvSpPr>
          <p:cNvPr id="323600" name="矩形 323599"/>
          <p:cNvSpPr/>
          <p:nvPr/>
        </p:nvSpPr>
        <p:spPr>
          <a:xfrm>
            <a:off x="5908675" y="2522538"/>
            <a:ext cx="122238" cy="3106737"/>
          </a:xfrm>
          <a:prstGeom prst="rect">
            <a:avLst/>
          </a:prstGeom>
          <a:solidFill>
            <a:srgbClr val="E391A7"/>
          </a:solidFill>
          <a:ln w="9525">
            <a:noFill/>
          </a:ln>
        </p:spPr>
        <p:txBody>
          <a:bodyPr/>
          <a:lstStyle/>
          <a:p>
            <a:endParaRPr lang="zh-CN" altLang="en-US"/>
          </a:p>
        </p:txBody>
      </p:sp>
      <p:sp>
        <p:nvSpPr>
          <p:cNvPr id="323601" name="矩形 323600"/>
          <p:cNvSpPr/>
          <p:nvPr/>
        </p:nvSpPr>
        <p:spPr>
          <a:xfrm>
            <a:off x="7967663" y="2522538"/>
            <a:ext cx="203200" cy="3106737"/>
          </a:xfrm>
          <a:prstGeom prst="rect">
            <a:avLst/>
          </a:prstGeom>
          <a:solidFill>
            <a:srgbClr val="E391A7"/>
          </a:solidFill>
          <a:ln w="9525">
            <a:noFill/>
          </a:ln>
        </p:spPr>
        <p:txBody>
          <a:bodyPr/>
          <a:lstStyle/>
          <a:p>
            <a:endParaRPr lang="zh-CN" altLang="en-US"/>
          </a:p>
        </p:txBody>
      </p:sp>
      <p:sp>
        <p:nvSpPr>
          <p:cNvPr id="323602" name="矩形 323601"/>
          <p:cNvSpPr/>
          <p:nvPr/>
        </p:nvSpPr>
        <p:spPr>
          <a:xfrm>
            <a:off x="2444750" y="2522538"/>
            <a:ext cx="325438" cy="3106737"/>
          </a:xfrm>
          <a:prstGeom prst="rect">
            <a:avLst/>
          </a:prstGeom>
          <a:solidFill>
            <a:srgbClr val="E391A7"/>
          </a:solidFill>
          <a:ln w="9525">
            <a:noFill/>
          </a:ln>
        </p:spPr>
        <p:txBody>
          <a:bodyPr/>
          <a:lstStyle/>
          <a:p>
            <a:endParaRPr lang="zh-CN" altLang="en-US"/>
          </a:p>
        </p:txBody>
      </p:sp>
      <p:sp>
        <p:nvSpPr>
          <p:cNvPr id="323603" name="矩形 323602"/>
          <p:cNvSpPr/>
          <p:nvPr/>
        </p:nvSpPr>
        <p:spPr>
          <a:xfrm>
            <a:off x="3748088" y="2522538"/>
            <a:ext cx="82550" cy="3106737"/>
          </a:xfrm>
          <a:prstGeom prst="rect">
            <a:avLst/>
          </a:prstGeom>
          <a:solidFill>
            <a:srgbClr val="E391A7"/>
          </a:solidFill>
          <a:ln w="9525">
            <a:noFill/>
          </a:ln>
        </p:spPr>
        <p:txBody>
          <a:bodyPr/>
          <a:lstStyle/>
          <a:p>
            <a:endParaRPr lang="zh-CN" altLang="en-US"/>
          </a:p>
        </p:txBody>
      </p:sp>
      <p:sp>
        <p:nvSpPr>
          <p:cNvPr id="323604" name="矩形 323603"/>
          <p:cNvSpPr/>
          <p:nvPr/>
        </p:nvSpPr>
        <p:spPr>
          <a:xfrm>
            <a:off x="4075113" y="2522538"/>
            <a:ext cx="223837" cy="3106737"/>
          </a:xfrm>
          <a:prstGeom prst="rect">
            <a:avLst/>
          </a:prstGeom>
          <a:solidFill>
            <a:srgbClr val="E391A7"/>
          </a:solidFill>
          <a:ln w="9525">
            <a:noFill/>
          </a:ln>
        </p:spPr>
        <p:txBody>
          <a:bodyPr/>
          <a:lstStyle/>
          <a:p>
            <a:endParaRPr lang="zh-CN" altLang="en-US"/>
          </a:p>
        </p:txBody>
      </p:sp>
      <p:sp>
        <p:nvSpPr>
          <p:cNvPr id="323605" name="矩形 323604"/>
          <p:cNvSpPr/>
          <p:nvPr/>
        </p:nvSpPr>
        <p:spPr>
          <a:xfrm>
            <a:off x="1690688" y="2522538"/>
            <a:ext cx="142875" cy="3106737"/>
          </a:xfrm>
          <a:prstGeom prst="rect">
            <a:avLst/>
          </a:prstGeom>
          <a:solidFill>
            <a:srgbClr val="E391A7"/>
          </a:solidFill>
          <a:ln w="9525">
            <a:noFill/>
          </a:ln>
        </p:spPr>
        <p:txBody>
          <a:bodyPr/>
          <a:lstStyle/>
          <a:p>
            <a:endParaRPr lang="zh-CN" altLang="en-US"/>
          </a:p>
        </p:txBody>
      </p:sp>
      <p:sp>
        <p:nvSpPr>
          <p:cNvPr id="323606" name="矩形 323605"/>
          <p:cNvSpPr/>
          <p:nvPr/>
        </p:nvSpPr>
        <p:spPr>
          <a:xfrm>
            <a:off x="1690688" y="2522538"/>
            <a:ext cx="142875" cy="3106737"/>
          </a:xfrm>
          <a:prstGeom prst="rect">
            <a:avLst/>
          </a:prstGeom>
          <a:noFill/>
          <a:ln w="9525">
            <a:noFill/>
          </a:ln>
        </p:spPr>
        <p:txBody>
          <a:bodyPr/>
          <a:lstStyle/>
          <a:p>
            <a:endParaRPr lang="zh-CN" altLang="en-US"/>
          </a:p>
        </p:txBody>
      </p:sp>
      <p:sp>
        <p:nvSpPr>
          <p:cNvPr id="323607" name="任意多边形 323606"/>
          <p:cNvSpPr/>
          <p:nvPr/>
        </p:nvSpPr>
        <p:spPr>
          <a:xfrm>
            <a:off x="1690688" y="5629275"/>
            <a:ext cx="6745287" cy="1588"/>
          </a:xfrm>
          <a:custGeom>
            <a:avLst/>
            <a:gdLst/>
            <a:ahLst/>
            <a:cxnLst/>
            <a:rect l="0" t="0" r="0" b="0"/>
            <a:pathLst>
              <a:path w="4249">
                <a:moveTo>
                  <a:pt x="0" y="0"/>
                </a:moveTo>
                <a:lnTo>
                  <a:pt x="4249" y="0"/>
                </a:lnTo>
                <a:lnTo>
                  <a:pt x="0" y="0"/>
                </a:lnTo>
                <a:close/>
              </a:path>
            </a:pathLst>
          </a:custGeom>
          <a:solidFill>
            <a:srgbClr val="FFFFFF"/>
          </a:solidFill>
          <a:ln w="9525">
            <a:noFill/>
          </a:ln>
        </p:spPr>
        <p:txBody>
          <a:bodyPr/>
          <a:lstStyle/>
          <a:p>
            <a:endParaRPr lang="zh-CN" altLang="en-US"/>
          </a:p>
        </p:txBody>
      </p:sp>
      <p:sp>
        <p:nvSpPr>
          <p:cNvPr id="323608" name="直接连接符 323607"/>
          <p:cNvSpPr/>
          <p:nvPr/>
        </p:nvSpPr>
        <p:spPr>
          <a:xfrm>
            <a:off x="1690688" y="5629275"/>
            <a:ext cx="6745287" cy="1588"/>
          </a:xfrm>
          <a:prstGeom prst="line">
            <a:avLst/>
          </a:prstGeom>
          <a:ln w="20638" cap="flat" cmpd="sng">
            <a:solidFill>
              <a:srgbClr val="000000"/>
            </a:solidFill>
            <a:prstDash val="solid"/>
            <a:headEnd type="none" w="med" len="med"/>
            <a:tailEnd type="none" w="med" len="med"/>
          </a:ln>
        </p:spPr>
      </p:sp>
      <p:sp>
        <p:nvSpPr>
          <p:cNvPr id="323609" name="直接连接符 323608"/>
          <p:cNvSpPr/>
          <p:nvPr/>
        </p:nvSpPr>
        <p:spPr>
          <a:xfrm>
            <a:off x="1893888" y="5527675"/>
            <a:ext cx="1587" cy="101600"/>
          </a:xfrm>
          <a:prstGeom prst="line">
            <a:avLst/>
          </a:prstGeom>
          <a:ln w="20638" cap="flat" cmpd="sng">
            <a:solidFill>
              <a:srgbClr val="000000"/>
            </a:solidFill>
            <a:prstDash val="solid"/>
            <a:headEnd type="none" w="med" len="med"/>
            <a:tailEnd type="none" w="med" len="med"/>
          </a:ln>
        </p:spPr>
      </p:sp>
      <p:sp>
        <p:nvSpPr>
          <p:cNvPr id="323610" name="直接连接符 323609"/>
          <p:cNvSpPr/>
          <p:nvPr/>
        </p:nvSpPr>
        <p:spPr>
          <a:xfrm>
            <a:off x="1690688" y="5527675"/>
            <a:ext cx="1587" cy="101600"/>
          </a:xfrm>
          <a:prstGeom prst="line">
            <a:avLst/>
          </a:prstGeom>
          <a:ln w="20638" cap="flat" cmpd="sng">
            <a:solidFill>
              <a:srgbClr val="000000"/>
            </a:solidFill>
            <a:prstDash val="solid"/>
            <a:headEnd type="none" w="med" len="med"/>
            <a:tailEnd type="none" w="med" len="med"/>
          </a:ln>
        </p:spPr>
      </p:sp>
      <p:sp>
        <p:nvSpPr>
          <p:cNvPr id="323611" name="直接连接符 323610"/>
          <p:cNvSpPr/>
          <p:nvPr/>
        </p:nvSpPr>
        <p:spPr>
          <a:xfrm flipH="1">
            <a:off x="1690688" y="5180013"/>
            <a:ext cx="184150" cy="1587"/>
          </a:xfrm>
          <a:prstGeom prst="line">
            <a:avLst/>
          </a:prstGeom>
          <a:ln w="20638" cap="flat" cmpd="sng">
            <a:solidFill>
              <a:srgbClr val="000000"/>
            </a:solidFill>
            <a:prstDash val="solid"/>
            <a:headEnd type="none" w="med" len="med"/>
            <a:tailEnd type="none" w="med" len="med"/>
          </a:ln>
        </p:spPr>
      </p:sp>
      <p:sp>
        <p:nvSpPr>
          <p:cNvPr id="323612" name="直接连接符 323611"/>
          <p:cNvSpPr/>
          <p:nvPr/>
        </p:nvSpPr>
        <p:spPr>
          <a:xfrm flipH="1">
            <a:off x="1690688" y="4279900"/>
            <a:ext cx="184150" cy="1588"/>
          </a:xfrm>
          <a:prstGeom prst="line">
            <a:avLst/>
          </a:prstGeom>
          <a:ln w="20638" cap="flat" cmpd="sng">
            <a:solidFill>
              <a:srgbClr val="000000"/>
            </a:solidFill>
            <a:prstDash val="solid"/>
            <a:headEnd type="none" w="med" len="med"/>
            <a:tailEnd type="none" w="med" len="med"/>
          </a:ln>
        </p:spPr>
      </p:sp>
      <p:sp>
        <p:nvSpPr>
          <p:cNvPr id="323613" name="直接连接符 323612"/>
          <p:cNvSpPr/>
          <p:nvPr/>
        </p:nvSpPr>
        <p:spPr>
          <a:xfrm flipH="1">
            <a:off x="1690688" y="3402013"/>
            <a:ext cx="184150" cy="1587"/>
          </a:xfrm>
          <a:prstGeom prst="line">
            <a:avLst/>
          </a:prstGeom>
          <a:ln w="20638" cap="flat" cmpd="sng">
            <a:solidFill>
              <a:srgbClr val="000000"/>
            </a:solidFill>
            <a:prstDash val="solid"/>
            <a:headEnd type="none" w="med" len="med"/>
            <a:tailEnd type="none" w="med" len="med"/>
          </a:ln>
        </p:spPr>
      </p:sp>
      <p:sp>
        <p:nvSpPr>
          <p:cNvPr id="323614" name="直接连接符 323613"/>
          <p:cNvSpPr/>
          <p:nvPr/>
        </p:nvSpPr>
        <p:spPr>
          <a:xfrm flipH="1">
            <a:off x="1690688" y="2951163"/>
            <a:ext cx="184150" cy="1587"/>
          </a:xfrm>
          <a:prstGeom prst="line">
            <a:avLst/>
          </a:prstGeom>
          <a:ln w="20638" cap="flat" cmpd="sng">
            <a:solidFill>
              <a:srgbClr val="000000"/>
            </a:solidFill>
            <a:prstDash val="solid"/>
            <a:headEnd type="none" w="med" len="med"/>
            <a:tailEnd type="none" w="med" len="med"/>
          </a:ln>
        </p:spPr>
      </p:sp>
      <p:sp>
        <p:nvSpPr>
          <p:cNvPr id="323615" name="直接连接符 323614"/>
          <p:cNvSpPr/>
          <p:nvPr/>
        </p:nvSpPr>
        <p:spPr>
          <a:xfrm flipH="1">
            <a:off x="1690688" y="2501900"/>
            <a:ext cx="184150" cy="1588"/>
          </a:xfrm>
          <a:prstGeom prst="line">
            <a:avLst/>
          </a:prstGeom>
          <a:ln w="20638" cap="flat" cmpd="sng">
            <a:solidFill>
              <a:srgbClr val="000000"/>
            </a:solidFill>
            <a:prstDash val="solid"/>
            <a:headEnd type="none" w="med" len="med"/>
            <a:tailEnd type="none" w="med" len="med"/>
          </a:ln>
        </p:spPr>
      </p:sp>
      <p:sp>
        <p:nvSpPr>
          <p:cNvPr id="323616" name="直接连接符 323615"/>
          <p:cNvSpPr/>
          <p:nvPr/>
        </p:nvSpPr>
        <p:spPr>
          <a:xfrm>
            <a:off x="2098675" y="5527675"/>
            <a:ext cx="1588" cy="101600"/>
          </a:xfrm>
          <a:prstGeom prst="line">
            <a:avLst/>
          </a:prstGeom>
          <a:ln w="20638" cap="flat" cmpd="sng">
            <a:solidFill>
              <a:srgbClr val="000000"/>
            </a:solidFill>
            <a:prstDash val="solid"/>
            <a:headEnd type="none" w="med" len="med"/>
            <a:tailEnd type="none" w="med" len="med"/>
          </a:ln>
        </p:spPr>
      </p:sp>
      <p:sp>
        <p:nvSpPr>
          <p:cNvPr id="323617" name="直接连接符 323616"/>
          <p:cNvSpPr/>
          <p:nvPr/>
        </p:nvSpPr>
        <p:spPr>
          <a:xfrm>
            <a:off x="2301875" y="5527675"/>
            <a:ext cx="1588" cy="101600"/>
          </a:xfrm>
          <a:prstGeom prst="line">
            <a:avLst/>
          </a:prstGeom>
          <a:ln w="20638" cap="flat" cmpd="sng">
            <a:solidFill>
              <a:srgbClr val="000000"/>
            </a:solidFill>
            <a:prstDash val="solid"/>
            <a:headEnd type="none" w="med" len="med"/>
            <a:tailEnd type="none" w="med" len="med"/>
          </a:ln>
        </p:spPr>
      </p:sp>
      <p:sp>
        <p:nvSpPr>
          <p:cNvPr id="323618" name="直接连接符 323617"/>
          <p:cNvSpPr/>
          <p:nvPr/>
        </p:nvSpPr>
        <p:spPr>
          <a:xfrm>
            <a:off x="2505075" y="5527675"/>
            <a:ext cx="1588" cy="101600"/>
          </a:xfrm>
          <a:prstGeom prst="line">
            <a:avLst/>
          </a:prstGeom>
          <a:ln w="20638" cap="flat" cmpd="sng">
            <a:solidFill>
              <a:srgbClr val="000000"/>
            </a:solidFill>
            <a:prstDash val="solid"/>
            <a:headEnd type="none" w="med" len="med"/>
            <a:tailEnd type="none" w="med" len="med"/>
          </a:ln>
        </p:spPr>
      </p:sp>
      <p:sp>
        <p:nvSpPr>
          <p:cNvPr id="323619" name="直接连接符 323618"/>
          <p:cNvSpPr/>
          <p:nvPr/>
        </p:nvSpPr>
        <p:spPr>
          <a:xfrm>
            <a:off x="2709863" y="5445125"/>
            <a:ext cx="1587" cy="184150"/>
          </a:xfrm>
          <a:prstGeom prst="line">
            <a:avLst/>
          </a:prstGeom>
          <a:ln w="20638" cap="flat" cmpd="sng">
            <a:solidFill>
              <a:srgbClr val="000000"/>
            </a:solidFill>
            <a:prstDash val="solid"/>
            <a:headEnd type="none" w="med" len="med"/>
            <a:tailEnd type="none" w="med" len="med"/>
          </a:ln>
        </p:spPr>
      </p:sp>
      <p:sp>
        <p:nvSpPr>
          <p:cNvPr id="323620" name="直接连接符 323619"/>
          <p:cNvSpPr/>
          <p:nvPr/>
        </p:nvSpPr>
        <p:spPr>
          <a:xfrm>
            <a:off x="2913063" y="5527675"/>
            <a:ext cx="1587" cy="101600"/>
          </a:xfrm>
          <a:prstGeom prst="line">
            <a:avLst/>
          </a:prstGeom>
          <a:ln w="20638" cap="flat" cmpd="sng">
            <a:solidFill>
              <a:srgbClr val="000000"/>
            </a:solidFill>
            <a:prstDash val="solid"/>
            <a:headEnd type="none" w="med" len="med"/>
            <a:tailEnd type="none" w="med" len="med"/>
          </a:ln>
        </p:spPr>
      </p:sp>
      <p:sp>
        <p:nvSpPr>
          <p:cNvPr id="323621" name="直接连接符 323620"/>
          <p:cNvSpPr/>
          <p:nvPr/>
        </p:nvSpPr>
        <p:spPr>
          <a:xfrm>
            <a:off x="3117850" y="5527675"/>
            <a:ext cx="1588" cy="101600"/>
          </a:xfrm>
          <a:prstGeom prst="line">
            <a:avLst/>
          </a:prstGeom>
          <a:ln w="20638" cap="flat" cmpd="sng">
            <a:solidFill>
              <a:srgbClr val="000000"/>
            </a:solidFill>
            <a:prstDash val="solid"/>
            <a:headEnd type="none" w="med" len="med"/>
            <a:tailEnd type="none" w="med" len="med"/>
          </a:ln>
        </p:spPr>
      </p:sp>
      <p:sp>
        <p:nvSpPr>
          <p:cNvPr id="323622" name="直接连接符 323621"/>
          <p:cNvSpPr/>
          <p:nvPr/>
        </p:nvSpPr>
        <p:spPr>
          <a:xfrm>
            <a:off x="3321050" y="5527675"/>
            <a:ext cx="1588" cy="101600"/>
          </a:xfrm>
          <a:prstGeom prst="line">
            <a:avLst/>
          </a:prstGeom>
          <a:ln w="20638" cap="flat" cmpd="sng">
            <a:solidFill>
              <a:srgbClr val="000000"/>
            </a:solidFill>
            <a:prstDash val="solid"/>
            <a:headEnd type="none" w="med" len="med"/>
            <a:tailEnd type="none" w="med" len="med"/>
          </a:ln>
        </p:spPr>
      </p:sp>
      <p:sp>
        <p:nvSpPr>
          <p:cNvPr id="323623" name="直接连接符 323622"/>
          <p:cNvSpPr/>
          <p:nvPr/>
        </p:nvSpPr>
        <p:spPr>
          <a:xfrm>
            <a:off x="3524250" y="5527675"/>
            <a:ext cx="1588" cy="101600"/>
          </a:xfrm>
          <a:prstGeom prst="line">
            <a:avLst/>
          </a:prstGeom>
          <a:ln w="20638" cap="flat" cmpd="sng">
            <a:solidFill>
              <a:srgbClr val="000000"/>
            </a:solidFill>
            <a:prstDash val="solid"/>
            <a:headEnd type="none" w="med" len="med"/>
            <a:tailEnd type="none" w="med" len="med"/>
          </a:ln>
        </p:spPr>
      </p:sp>
      <p:sp>
        <p:nvSpPr>
          <p:cNvPr id="323624" name="直接连接符 323623"/>
          <p:cNvSpPr/>
          <p:nvPr/>
        </p:nvSpPr>
        <p:spPr>
          <a:xfrm>
            <a:off x="3729038" y="5445125"/>
            <a:ext cx="1587" cy="184150"/>
          </a:xfrm>
          <a:prstGeom prst="line">
            <a:avLst/>
          </a:prstGeom>
          <a:ln w="20638" cap="flat" cmpd="sng">
            <a:solidFill>
              <a:srgbClr val="000000"/>
            </a:solidFill>
            <a:prstDash val="solid"/>
            <a:headEnd type="none" w="med" len="med"/>
            <a:tailEnd type="none" w="med" len="med"/>
          </a:ln>
        </p:spPr>
      </p:sp>
      <p:sp>
        <p:nvSpPr>
          <p:cNvPr id="323625" name="直接连接符 323624"/>
          <p:cNvSpPr/>
          <p:nvPr/>
        </p:nvSpPr>
        <p:spPr>
          <a:xfrm>
            <a:off x="3932238" y="5527675"/>
            <a:ext cx="1587" cy="101600"/>
          </a:xfrm>
          <a:prstGeom prst="line">
            <a:avLst/>
          </a:prstGeom>
          <a:ln w="20638" cap="flat" cmpd="sng">
            <a:solidFill>
              <a:srgbClr val="000000"/>
            </a:solidFill>
            <a:prstDash val="solid"/>
            <a:headEnd type="none" w="med" len="med"/>
            <a:tailEnd type="none" w="med" len="med"/>
          </a:ln>
        </p:spPr>
      </p:sp>
      <p:sp>
        <p:nvSpPr>
          <p:cNvPr id="323626" name="直接连接符 323625"/>
          <p:cNvSpPr/>
          <p:nvPr/>
        </p:nvSpPr>
        <p:spPr>
          <a:xfrm>
            <a:off x="4135438" y="5527675"/>
            <a:ext cx="1587" cy="101600"/>
          </a:xfrm>
          <a:prstGeom prst="line">
            <a:avLst/>
          </a:prstGeom>
          <a:ln w="20638" cap="flat" cmpd="sng">
            <a:solidFill>
              <a:srgbClr val="000000"/>
            </a:solidFill>
            <a:prstDash val="solid"/>
            <a:headEnd type="none" w="med" len="med"/>
            <a:tailEnd type="none" w="med" len="med"/>
          </a:ln>
        </p:spPr>
      </p:sp>
      <p:sp>
        <p:nvSpPr>
          <p:cNvPr id="323627" name="直接连接符 323626"/>
          <p:cNvSpPr/>
          <p:nvPr/>
        </p:nvSpPr>
        <p:spPr>
          <a:xfrm>
            <a:off x="4340225" y="5527675"/>
            <a:ext cx="1588" cy="101600"/>
          </a:xfrm>
          <a:prstGeom prst="line">
            <a:avLst/>
          </a:prstGeom>
          <a:ln w="20638" cap="flat" cmpd="sng">
            <a:solidFill>
              <a:srgbClr val="000000"/>
            </a:solidFill>
            <a:prstDash val="solid"/>
            <a:headEnd type="none" w="med" len="med"/>
            <a:tailEnd type="none" w="med" len="med"/>
          </a:ln>
        </p:spPr>
      </p:sp>
      <p:sp>
        <p:nvSpPr>
          <p:cNvPr id="323628" name="直接连接符 323627"/>
          <p:cNvSpPr/>
          <p:nvPr/>
        </p:nvSpPr>
        <p:spPr>
          <a:xfrm>
            <a:off x="4543425" y="5527675"/>
            <a:ext cx="1588" cy="101600"/>
          </a:xfrm>
          <a:prstGeom prst="line">
            <a:avLst/>
          </a:prstGeom>
          <a:ln w="20638" cap="flat" cmpd="sng">
            <a:solidFill>
              <a:srgbClr val="000000"/>
            </a:solidFill>
            <a:prstDash val="solid"/>
            <a:headEnd type="none" w="med" len="med"/>
            <a:tailEnd type="none" w="med" len="med"/>
          </a:ln>
        </p:spPr>
      </p:sp>
      <p:sp>
        <p:nvSpPr>
          <p:cNvPr id="323629" name="直接连接符 323628"/>
          <p:cNvSpPr/>
          <p:nvPr/>
        </p:nvSpPr>
        <p:spPr>
          <a:xfrm>
            <a:off x="4746625" y="5445125"/>
            <a:ext cx="1588" cy="184150"/>
          </a:xfrm>
          <a:prstGeom prst="line">
            <a:avLst/>
          </a:prstGeom>
          <a:ln w="20638" cap="flat" cmpd="sng">
            <a:solidFill>
              <a:srgbClr val="000000"/>
            </a:solidFill>
            <a:prstDash val="solid"/>
            <a:headEnd type="none" w="med" len="med"/>
            <a:tailEnd type="none" w="med" len="med"/>
          </a:ln>
        </p:spPr>
      </p:sp>
      <p:sp>
        <p:nvSpPr>
          <p:cNvPr id="323630" name="直接连接符 323629"/>
          <p:cNvSpPr/>
          <p:nvPr/>
        </p:nvSpPr>
        <p:spPr>
          <a:xfrm>
            <a:off x="4951413" y="5527675"/>
            <a:ext cx="1587" cy="101600"/>
          </a:xfrm>
          <a:prstGeom prst="line">
            <a:avLst/>
          </a:prstGeom>
          <a:ln w="20638" cap="flat" cmpd="sng">
            <a:solidFill>
              <a:srgbClr val="000000"/>
            </a:solidFill>
            <a:prstDash val="solid"/>
            <a:headEnd type="none" w="med" len="med"/>
            <a:tailEnd type="none" w="med" len="med"/>
          </a:ln>
        </p:spPr>
      </p:sp>
      <p:sp>
        <p:nvSpPr>
          <p:cNvPr id="323631" name="直接连接符 323630"/>
          <p:cNvSpPr/>
          <p:nvPr/>
        </p:nvSpPr>
        <p:spPr>
          <a:xfrm>
            <a:off x="5154613" y="5527675"/>
            <a:ext cx="1587" cy="101600"/>
          </a:xfrm>
          <a:prstGeom prst="line">
            <a:avLst/>
          </a:prstGeom>
          <a:ln w="20638" cap="flat" cmpd="sng">
            <a:solidFill>
              <a:srgbClr val="000000"/>
            </a:solidFill>
            <a:prstDash val="solid"/>
            <a:headEnd type="none" w="med" len="med"/>
            <a:tailEnd type="none" w="med" len="med"/>
          </a:ln>
        </p:spPr>
      </p:sp>
      <p:sp>
        <p:nvSpPr>
          <p:cNvPr id="323632" name="直接连接符 323631"/>
          <p:cNvSpPr/>
          <p:nvPr/>
        </p:nvSpPr>
        <p:spPr>
          <a:xfrm>
            <a:off x="5359400" y="5527675"/>
            <a:ext cx="1588" cy="101600"/>
          </a:xfrm>
          <a:prstGeom prst="line">
            <a:avLst/>
          </a:prstGeom>
          <a:ln w="20638" cap="flat" cmpd="sng">
            <a:solidFill>
              <a:srgbClr val="000000"/>
            </a:solidFill>
            <a:prstDash val="solid"/>
            <a:headEnd type="none" w="med" len="med"/>
            <a:tailEnd type="none" w="med" len="med"/>
          </a:ln>
        </p:spPr>
      </p:sp>
      <p:sp>
        <p:nvSpPr>
          <p:cNvPr id="323633" name="直接连接符 323632"/>
          <p:cNvSpPr/>
          <p:nvPr/>
        </p:nvSpPr>
        <p:spPr>
          <a:xfrm>
            <a:off x="5562600" y="5527675"/>
            <a:ext cx="1588" cy="101600"/>
          </a:xfrm>
          <a:prstGeom prst="line">
            <a:avLst/>
          </a:prstGeom>
          <a:ln w="20638" cap="flat" cmpd="sng">
            <a:solidFill>
              <a:srgbClr val="000000"/>
            </a:solidFill>
            <a:prstDash val="solid"/>
            <a:headEnd type="none" w="med" len="med"/>
            <a:tailEnd type="none" w="med" len="med"/>
          </a:ln>
        </p:spPr>
      </p:sp>
      <p:sp>
        <p:nvSpPr>
          <p:cNvPr id="323634" name="直接连接符 323633"/>
          <p:cNvSpPr/>
          <p:nvPr/>
        </p:nvSpPr>
        <p:spPr>
          <a:xfrm>
            <a:off x="5765800" y="5445125"/>
            <a:ext cx="1588" cy="184150"/>
          </a:xfrm>
          <a:prstGeom prst="line">
            <a:avLst/>
          </a:prstGeom>
          <a:ln w="20638" cap="flat" cmpd="sng">
            <a:solidFill>
              <a:srgbClr val="000000"/>
            </a:solidFill>
            <a:prstDash val="solid"/>
            <a:headEnd type="none" w="med" len="med"/>
            <a:tailEnd type="none" w="med" len="med"/>
          </a:ln>
        </p:spPr>
      </p:sp>
      <p:sp>
        <p:nvSpPr>
          <p:cNvPr id="323635" name="直接连接符 323634"/>
          <p:cNvSpPr/>
          <p:nvPr/>
        </p:nvSpPr>
        <p:spPr>
          <a:xfrm>
            <a:off x="5970588" y="5527675"/>
            <a:ext cx="1587" cy="101600"/>
          </a:xfrm>
          <a:prstGeom prst="line">
            <a:avLst/>
          </a:prstGeom>
          <a:ln w="20638" cap="flat" cmpd="sng">
            <a:solidFill>
              <a:srgbClr val="000000"/>
            </a:solidFill>
            <a:prstDash val="solid"/>
            <a:headEnd type="none" w="med" len="med"/>
            <a:tailEnd type="none" w="med" len="med"/>
          </a:ln>
        </p:spPr>
      </p:sp>
      <p:sp>
        <p:nvSpPr>
          <p:cNvPr id="323636" name="直接连接符 323635"/>
          <p:cNvSpPr/>
          <p:nvPr/>
        </p:nvSpPr>
        <p:spPr>
          <a:xfrm>
            <a:off x="6173788" y="5527675"/>
            <a:ext cx="1587" cy="101600"/>
          </a:xfrm>
          <a:prstGeom prst="line">
            <a:avLst/>
          </a:prstGeom>
          <a:ln w="20638" cap="flat" cmpd="sng">
            <a:solidFill>
              <a:srgbClr val="000000"/>
            </a:solidFill>
            <a:prstDash val="solid"/>
            <a:headEnd type="none" w="med" len="med"/>
            <a:tailEnd type="none" w="med" len="med"/>
          </a:ln>
        </p:spPr>
      </p:sp>
      <p:sp>
        <p:nvSpPr>
          <p:cNvPr id="323637" name="直接连接符 323636"/>
          <p:cNvSpPr/>
          <p:nvPr/>
        </p:nvSpPr>
        <p:spPr>
          <a:xfrm>
            <a:off x="6376988" y="5527675"/>
            <a:ext cx="1587" cy="101600"/>
          </a:xfrm>
          <a:prstGeom prst="line">
            <a:avLst/>
          </a:prstGeom>
          <a:ln w="20638" cap="flat" cmpd="sng">
            <a:solidFill>
              <a:srgbClr val="000000"/>
            </a:solidFill>
            <a:prstDash val="solid"/>
            <a:headEnd type="none" w="med" len="med"/>
            <a:tailEnd type="none" w="med" len="med"/>
          </a:ln>
        </p:spPr>
      </p:sp>
      <p:sp>
        <p:nvSpPr>
          <p:cNvPr id="323638" name="直接连接符 323637"/>
          <p:cNvSpPr/>
          <p:nvPr/>
        </p:nvSpPr>
        <p:spPr>
          <a:xfrm>
            <a:off x="6581775" y="5527675"/>
            <a:ext cx="1588" cy="101600"/>
          </a:xfrm>
          <a:prstGeom prst="line">
            <a:avLst/>
          </a:prstGeom>
          <a:ln w="20638" cap="flat" cmpd="sng">
            <a:solidFill>
              <a:srgbClr val="000000"/>
            </a:solidFill>
            <a:prstDash val="solid"/>
            <a:headEnd type="none" w="med" len="med"/>
            <a:tailEnd type="none" w="med" len="med"/>
          </a:ln>
        </p:spPr>
      </p:sp>
      <p:sp>
        <p:nvSpPr>
          <p:cNvPr id="323639" name="直接连接符 323638"/>
          <p:cNvSpPr/>
          <p:nvPr/>
        </p:nvSpPr>
        <p:spPr>
          <a:xfrm>
            <a:off x="6988175" y="5527675"/>
            <a:ext cx="1588" cy="101600"/>
          </a:xfrm>
          <a:prstGeom prst="line">
            <a:avLst/>
          </a:prstGeom>
          <a:ln w="20638" cap="flat" cmpd="sng">
            <a:solidFill>
              <a:srgbClr val="000000"/>
            </a:solidFill>
            <a:prstDash val="solid"/>
            <a:headEnd type="none" w="med" len="med"/>
            <a:tailEnd type="none" w="med" len="med"/>
          </a:ln>
        </p:spPr>
      </p:sp>
      <p:sp>
        <p:nvSpPr>
          <p:cNvPr id="323640" name="直接连接符 323639"/>
          <p:cNvSpPr/>
          <p:nvPr/>
        </p:nvSpPr>
        <p:spPr>
          <a:xfrm>
            <a:off x="7192963" y="5527675"/>
            <a:ext cx="1587" cy="101600"/>
          </a:xfrm>
          <a:prstGeom prst="line">
            <a:avLst/>
          </a:prstGeom>
          <a:ln w="20638" cap="flat" cmpd="sng">
            <a:solidFill>
              <a:srgbClr val="000000"/>
            </a:solidFill>
            <a:prstDash val="solid"/>
            <a:headEnd type="none" w="med" len="med"/>
            <a:tailEnd type="none" w="med" len="med"/>
          </a:ln>
        </p:spPr>
      </p:sp>
      <p:sp>
        <p:nvSpPr>
          <p:cNvPr id="323641" name="直接连接符 323640"/>
          <p:cNvSpPr/>
          <p:nvPr/>
        </p:nvSpPr>
        <p:spPr>
          <a:xfrm>
            <a:off x="7396163" y="5527675"/>
            <a:ext cx="1587" cy="101600"/>
          </a:xfrm>
          <a:prstGeom prst="line">
            <a:avLst/>
          </a:prstGeom>
          <a:ln w="20638" cap="flat" cmpd="sng">
            <a:solidFill>
              <a:srgbClr val="000000"/>
            </a:solidFill>
            <a:prstDash val="solid"/>
            <a:headEnd type="none" w="med" len="med"/>
            <a:tailEnd type="none" w="med" len="med"/>
          </a:ln>
        </p:spPr>
      </p:sp>
      <p:sp>
        <p:nvSpPr>
          <p:cNvPr id="323642" name="直接连接符 323641"/>
          <p:cNvSpPr/>
          <p:nvPr/>
        </p:nvSpPr>
        <p:spPr>
          <a:xfrm>
            <a:off x="7600950" y="5527675"/>
            <a:ext cx="1588" cy="101600"/>
          </a:xfrm>
          <a:prstGeom prst="line">
            <a:avLst/>
          </a:prstGeom>
          <a:ln w="20638" cap="flat" cmpd="sng">
            <a:solidFill>
              <a:srgbClr val="000000"/>
            </a:solidFill>
            <a:prstDash val="solid"/>
            <a:headEnd type="none" w="med" len="med"/>
            <a:tailEnd type="none" w="med" len="med"/>
          </a:ln>
        </p:spPr>
      </p:sp>
      <p:sp>
        <p:nvSpPr>
          <p:cNvPr id="323643" name="直接连接符 323642"/>
          <p:cNvSpPr/>
          <p:nvPr/>
        </p:nvSpPr>
        <p:spPr>
          <a:xfrm>
            <a:off x="6784975" y="5445125"/>
            <a:ext cx="1588" cy="184150"/>
          </a:xfrm>
          <a:prstGeom prst="line">
            <a:avLst/>
          </a:prstGeom>
          <a:ln w="20638" cap="flat" cmpd="sng">
            <a:solidFill>
              <a:srgbClr val="000000"/>
            </a:solidFill>
            <a:prstDash val="solid"/>
            <a:headEnd type="none" w="med" len="med"/>
            <a:tailEnd type="none" w="med" len="med"/>
          </a:ln>
        </p:spPr>
      </p:sp>
      <p:sp>
        <p:nvSpPr>
          <p:cNvPr id="323644" name="直接连接符 323643"/>
          <p:cNvSpPr/>
          <p:nvPr/>
        </p:nvSpPr>
        <p:spPr>
          <a:xfrm>
            <a:off x="8007350" y="5527675"/>
            <a:ext cx="1588" cy="101600"/>
          </a:xfrm>
          <a:prstGeom prst="line">
            <a:avLst/>
          </a:prstGeom>
          <a:ln w="20638" cap="flat" cmpd="sng">
            <a:solidFill>
              <a:srgbClr val="000000"/>
            </a:solidFill>
            <a:prstDash val="solid"/>
            <a:headEnd type="none" w="med" len="med"/>
            <a:tailEnd type="none" w="med" len="med"/>
          </a:ln>
        </p:spPr>
      </p:sp>
      <p:sp>
        <p:nvSpPr>
          <p:cNvPr id="323645" name="直接连接符 323644"/>
          <p:cNvSpPr/>
          <p:nvPr/>
        </p:nvSpPr>
        <p:spPr>
          <a:xfrm>
            <a:off x="8212138" y="5527675"/>
            <a:ext cx="1587" cy="101600"/>
          </a:xfrm>
          <a:prstGeom prst="line">
            <a:avLst/>
          </a:prstGeom>
          <a:ln w="20638" cap="flat" cmpd="sng">
            <a:solidFill>
              <a:srgbClr val="000000"/>
            </a:solidFill>
            <a:prstDash val="solid"/>
            <a:headEnd type="none" w="med" len="med"/>
            <a:tailEnd type="none" w="med" len="med"/>
          </a:ln>
        </p:spPr>
      </p:sp>
      <p:sp>
        <p:nvSpPr>
          <p:cNvPr id="323646" name="直接连接符 323645"/>
          <p:cNvSpPr/>
          <p:nvPr/>
        </p:nvSpPr>
        <p:spPr>
          <a:xfrm>
            <a:off x="8415338" y="5527675"/>
            <a:ext cx="1587" cy="101600"/>
          </a:xfrm>
          <a:prstGeom prst="line">
            <a:avLst/>
          </a:prstGeom>
          <a:ln w="20638" cap="flat" cmpd="sng">
            <a:solidFill>
              <a:srgbClr val="000000"/>
            </a:solidFill>
            <a:prstDash val="solid"/>
            <a:headEnd type="none" w="med" len="med"/>
            <a:tailEnd type="none" w="med" len="med"/>
          </a:ln>
        </p:spPr>
      </p:sp>
      <p:sp>
        <p:nvSpPr>
          <p:cNvPr id="323647" name="直接连接符 323646"/>
          <p:cNvSpPr/>
          <p:nvPr/>
        </p:nvSpPr>
        <p:spPr>
          <a:xfrm>
            <a:off x="7804150" y="5445125"/>
            <a:ext cx="1588" cy="184150"/>
          </a:xfrm>
          <a:prstGeom prst="line">
            <a:avLst/>
          </a:prstGeom>
          <a:ln w="20638" cap="flat" cmpd="sng">
            <a:solidFill>
              <a:srgbClr val="000000"/>
            </a:solidFill>
            <a:prstDash val="solid"/>
            <a:headEnd type="none" w="med" len="med"/>
            <a:tailEnd type="none" w="med" len="med"/>
          </a:ln>
        </p:spPr>
      </p:sp>
      <p:sp>
        <p:nvSpPr>
          <p:cNvPr id="323648" name="任意多边形 323647"/>
          <p:cNvSpPr/>
          <p:nvPr/>
        </p:nvSpPr>
        <p:spPr>
          <a:xfrm>
            <a:off x="1690688" y="1766888"/>
            <a:ext cx="1587" cy="3862387"/>
          </a:xfrm>
          <a:custGeom>
            <a:avLst/>
            <a:gdLst/>
            <a:ahLst/>
            <a:cxnLst/>
            <a:rect l="0" t="0" r="0" b="0"/>
            <a:pathLst>
              <a:path h="2433">
                <a:moveTo>
                  <a:pt x="0" y="0"/>
                </a:moveTo>
                <a:lnTo>
                  <a:pt x="0" y="2433"/>
                </a:lnTo>
                <a:lnTo>
                  <a:pt x="0" y="0"/>
                </a:lnTo>
                <a:close/>
              </a:path>
            </a:pathLst>
          </a:custGeom>
          <a:solidFill>
            <a:srgbClr val="FFFFFF"/>
          </a:solidFill>
          <a:ln w="9525">
            <a:noFill/>
          </a:ln>
        </p:spPr>
        <p:txBody>
          <a:bodyPr/>
          <a:lstStyle/>
          <a:p>
            <a:endParaRPr lang="zh-CN" altLang="en-US"/>
          </a:p>
        </p:txBody>
      </p:sp>
      <p:sp>
        <p:nvSpPr>
          <p:cNvPr id="323649" name="直接连接符 323648"/>
          <p:cNvSpPr/>
          <p:nvPr/>
        </p:nvSpPr>
        <p:spPr>
          <a:xfrm>
            <a:off x="1690688" y="1766888"/>
            <a:ext cx="1587" cy="3862387"/>
          </a:xfrm>
          <a:prstGeom prst="line">
            <a:avLst/>
          </a:prstGeom>
          <a:ln w="20638" cap="flat" cmpd="sng">
            <a:solidFill>
              <a:srgbClr val="000000"/>
            </a:solidFill>
            <a:prstDash val="solid"/>
            <a:headEnd type="none" w="med" len="med"/>
            <a:tailEnd type="none" w="med" len="med"/>
          </a:ln>
        </p:spPr>
      </p:sp>
      <p:sp>
        <p:nvSpPr>
          <p:cNvPr id="323650" name="直接连接符 323649"/>
          <p:cNvSpPr/>
          <p:nvPr/>
        </p:nvSpPr>
        <p:spPr>
          <a:xfrm flipH="1">
            <a:off x="1690688" y="3851275"/>
            <a:ext cx="184150" cy="1588"/>
          </a:xfrm>
          <a:prstGeom prst="line">
            <a:avLst/>
          </a:prstGeom>
          <a:ln w="20638" cap="flat" cmpd="sng">
            <a:solidFill>
              <a:srgbClr val="000000"/>
            </a:solidFill>
            <a:prstDash val="solid"/>
            <a:headEnd type="none" w="med" len="med"/>
            <a:tailEnd type="none" w="med" len="med"/>
          </a:ln>
        </p:spPr>
      </p:sp>
      <p:sp>
        <p:nvSpPr>
          <p:cNvPr id="323651" name="直接连接符 323650"/>
          <p:cNvSpPr/>
          <p:nvPr/>
        </p:nvSpPr>
        <p:spPr>
          <a:xfrm flipH="1">
            <a:off x="1690688" y="4730750"/>
            <a:ext cx="184150" cy="1588"/>
          </a:xfrm>
          <a:prstGeom prst="line">
            <a:avLst/>
          </a:prstGeom>
          <a:ln w="20638" cap="flat" cmpd="sng">
            <a:solidFill>
              <a:srgbClr val="000000"/>
            </a:solidFill>
            <a:prstDash val="solid"/>
            <a:headEnd type="none" w="med" len="med"/>
            <a:tailEnd type="none" w="med" len="med"/>
          </a:ln>
        </p:spPr>
      </p:sp>
      <p:sp>
        <p:nvSpPr>
          <p:cNvPr id="323652" name="矩形 323651"/>
          <p:cNvSpPr/>
          <p:nvPr/>
        </p:nvSpPr>
        <p:spPr>
          <a:xfrm>
            <a:off x="538163" y="1774825"/>
            <a:ext cx="914400" cy="517525"/>
          </a:xfrm>
          <a:prstGeom prst="rect">
            <a:avLst/>
          </a:prstGeom>
          <a:noFill/>
          <a:ln w="9525">
            <a:noFill/>
          </a:ln>
        </p:spPr>
        <p:txBody>
          <a:bodyPr wrap="none" lIns="0" tIns="0" rIns="0" bIns="0">
            <a:spAutoFit/>
          </a:bodyPr>
          <a:lstStyle/>
          <a:p>
            <a:pPr lvl="0" eaLnBrk="0" hangingPunct="0"/>
            <a:r>
              <a:rPr lang="en-US" altLang="zh-CN" sz="1700" b="1" dirty="0">
                <a:solidFill>
                  <a:srgbClr val="000000"/>
                </a:solidFill>
                <a:latin typeface="Arial" panose="020B0604020202020204" pitchFamily="34" charset="0"/>
                <a:ea typeface="宋体" panose="02010600030101010101" pitchFamily="2" charset="-122"/>
              </a:rPr>
              <a:t>1996</a:t>
            </a:r>
            <a:r>
              <a:rPr lang="zh-CN" altLang="en-US" sz="1700" b="1" dirty="0">
                <a:solidFill>
                  <a:srgbClr val="000000"/>
                </a:solidFill>
                <a:latin typeface="Arial" panose="020B0604020202020204" pitchFamily="34" charset="0"/>
                <a:ea typeface="宋体" panose="02010600030101010101" pitchFamily="2" charset="-122"/>
              </a:rPr>
              <a:t>年的</a:t>
            </a:r>
          </a:p>
          <a:p>
            <a:pPr lvl="0" eaLnBrk="0" hangingPunct="0"/>
            <a:r>
              <a:rPr lang="en-US" altLang="zh-CN" sz="1700" b="1" dirty="0">
                <a:solidFill>
                  <a:srgbClr val="000000"/>
                </a:solidFill>
                <a:latin typeface="Arial" panose="020B0604020202020204" pitchFamily="34" charset="0"/>
                <a:ea typeface="宋体" panose="02010600030101010101" pitchFamily="2" charset="-122"/>
              </a:rPr>
              <a:t>10</a:t>
            </a:r>
            <a:r>
              <a:rPr lang="zh-CN" altLang="en-US" sz="1700" b="1" dirty="0">
                <a:solidFill>
                  <a:srgbClr val="000000"/>
                </a:solidFill>
                <a:latin typeface="Arial" panose="020B0604020202020204" pitchFamily="34" charset="0"/>
                <a:ea typeface="宋体" panose="02010600030101010101" pitchFamily="2" charset="-122"/>
              </a:rPr>
              <a:t>亿美元</a:t>
            </a:r>
            <a:endParaRPr lang="zh-CN" altLang="en-US" sz="2400" dirty="0">
              <a:latin typeface="Times New Roman" panose="02020603050405020304" pitchFamily="18" charset="0"/>
              <a:ea typeface="宋体" panose="02010600030101010101" pitchFamily="2" charset="-122"/>
            </a:endParaRPr>
          </a:p>
        </p:txBody>
      </p:sp>
      <p:sp>
        <p:nvSpPr>
          <p:cNvPr id="323653" name="矩形 323652"/>
          <p:cNvSpPr/>
          <p:nvPr/>
        </p:nvSpPr>
        <p:spPr>
          <a:xfrm>
            <a:off x="307975" y="2046288"/>
            <a:ext cx="0" cy="365125"/>
          </a:xfrm>
          <a:prstGeom prst="rect">
            <a:avLst/>
          </a:prstGeom>
          <a:noFill/>
          <a:ln w="9525">
            <a:noFill/>
          </a:ln>
        </p:spPr>
        <p:txBody>
          <a:bodyPr wrap="none" lIns="0" tIns="0" rIns="0" bIns="0">
            <a:spAutoFit/>
          </a:bodyPr>
          <a:lstStyle/>
          <a:p>
            <a:pPr lvl="0" eaLnBrk="0" hangingPunct="0"/>
            <a:endParaRPr sz="2400" dirty="0">
              <a:latin typeface="Times New Roman" panose="02020603050405020304" pitchFamily="18" charset="0"/>
              <a:ea typeface="宋体" panose="02010600030101010101" pitchFamily="2" charset="-122"/>
            </a:endParaRPr>
          </a:p>
        </p:txBody>
      </p:sp>
      <p:sp>
        <p:nvSpPr>
          <p:cNvPr id="323654" name="矩形 323653"/>
          <p:cNvSpPr/>
          <p:nvPr/>
        </p:nvSpPr>
        <p:spPr>
          <a:xfrm>
            <a:off x="801688" y="2392363"/>
            <a:ext cx="784225" cy="258762"/>
          </a:xfrm>
          <a:prstGeom prst="rect">
            <a:avLst/>
          </a:prstGeom>
          <a:noFill/>
          <a:ln w="9525">
            <a:noFill/>
          </a:ln>
        </p:spPr>
        <p:txBody>
          <a:bodyPr wrap="none" lIns="0" tIns="0" rIns="0" bIns="0">
            <a:spAutoFit/>
          </a:bodyPr>
          <a:lstStyle/>
          <a:p>
            <a:pPr lvl="0" eaLnBrk="0" hangingPunct="0"/>
            <a:r>
              <a:rPr lang="en-US" altLang="zh-CN" sz="1700">
                <a:solidFill>
                  <a:srgbClr val="000000"/>
                </a:solidFill>
                <a:latin typeface="Arial" panose="020B0604020202020204" pitchFamily="34" charset="0"/>
                <a:ea typeface="宋体" panose="02010600030101010101" pitchFamily="2" charset="-122"/>
              </a:rPr>
              <a:t>$10,000</a:t>
            </a:r>
            <a:endParaRPr lang="en-US" altLang="zh-CN" sz="2400">
              <a:latin typeface="Times New Roman" panose="02020603050405020304" pitchFamily="18" charset="0"/>
              <a:ea typeface="宋体" panose="02010600030101010101" pitchFamily="2" charset="-122"/>
            </a:endParaRPr>
          </a:p>
        </p:txBody>
      </p:sp>
      <p:sp>
        <p:nvSpPr>
          <p:cNvPr id="323655" name="矩形 323654"/>
          <p:cNvSpPr/>
          <p:nvPr/>
        </p:nvSpPr>
        <p:spPr>
          <a:xfrm>
            <a:off x="1038225" y="2830513"/>
            <a:ext cx="542925" cy="258762"/>
          </a:xfrm>
          <a:prstGeom prst="rect">
            <a:avLst/>
          </a:prstGeom>
          <a:noFill/>
          <a:ln w="9525">
            <a:noFill/>
          </a:ln>
        </p:spPr>
        <p:txBody>
          <a:bodyPr wrap="none" lIns="0" tIns="0" rIns="0" bIns="0">
            <a:spAutoFit/>
          </a:bodyPr>
          <a:lstStyle/>
          <a:p>
            <a:pPr lvl="0" eaLnBrk="0" hangingPunct="0"/>
            <a:r>
              <a:rPr lang="en-US" altLang="zh-CN" sz="1700">
                <a:solidFill>
                  <a:srgbClr val="000000"/>
                </a:solidFill>
                <a:latin typeface="Arial" panose="020B0604020202020204" pitchFamily="34" charset="0"/>
                <a:ea typeface="宋体" panose="02010600030101010101" pitchFamily="2" charset="-122"/>
              </a:rPr>
              <a:t>9,000</a:t>
            </a:r>
            <a:endParaRPr lang="en-US" altLang="zh-CN" sz="2400">
              <a:latin typeface="Times New Roman" panose="02020603050405020304" pitchFamily="18" charset="0"/>
              <a:ea typeface="宋体" panose="02010600030101010101" pitchFamily="2" charset="-122"/>
            </a:endParaRPr>
          </a:p>
        </p:txBody>
      </p:sp>
      <p:sp>
        <p:nvSpPr>
          <p:cNvPr id="323656" name="矩形 323655"/>
          <p:cNvSpPr/>
          <p:nvPr/>
        </p:nvSpPr>
        <p:spPr>
          <a:xfrm>
            <a:off x="1038225" y="3270250"/>
            <a:ext cx="542925" cy="258763"/>
          </a:xfrm>
          <a:prstGeom prst="rect">
            <a:avLst/>
          </a:prstGeom>
          <a:noFill/>
          <a:ln w="9525">
            <a:noFill/>
          </a:ln>
        </p:spPr>
        <p:txBody>
          <a:bodyPr wrap="none" lIns="0" tIns="0" rIns="0" bIns="0">
            <a:spAutoFit/>
          </a:bodyPr>
          <a:lstStyle/>
          <a:p>
            <a:pPr lvl="0" eaLnBrk="0" hangingPunct="0"/>
            <a:r>
              <a:rPr lang="en-US" altLang="zh-CN" sz="1700">
                <a:solidFill>
                  <a:srgbClr val="000000"/>
                </a:solidFill>
                <a:latin typeface="Arial" panose="020B0604020202020204" pitchFamily="34" charset="0"/>
                <a:ea typeface="宋体" panose="02010600030101010101" pitchFamily="2" charset="-122"/>
              </a:rPr>
              <a:t>8,000</a:t>
            </a:r>
            <a:endParaRPr lang="en-US" altLang="zh-CN" sz="2400">
              <a:latin typeface="Times New Roman" panose="02020603050405020304" pitchFamily="18" charset="0"/>
              <a:ea typeface="宋体" panose="02010600030101010101" pitchFamily="2" charset="-122"/>
            </a:endParaRPr>
          </a:p>
        </p:txBody>
      </p:sp>
      <p:sp>
        <p:nvSpPr>
          <p:cNvPr id="323657" name="矩形 323656"/>
          <p:cNvSpPr/>
          <p:nvPr/>
        </p:nvSpPr>
        <p:spPr>
          <a:xfrm>
            <a:off x="1038225" y="3709988"/>
            <a:ext cx="542925" cy="258762"/>
          </a:xfrm>
          <a:prstGeom prst="rect">
            <a:avLst/>
          </a:prstGeom>
          <a:noFill/>
          <a:ln w="9525">
            <a:noFill/>
          </a:ln>
        </p:spPr>
        <p:txBody>
          <a:bodyPr wrap="none" lIns="0" tIns="0" rIns="0" bIns="0">
            <a:spAutoFit/>
          </a:bodyPr>
          <a:lstStyle/>
          <a:p>
            <a:pPr lvl="0" eaLnBrk="0" hangingPunct="0"/>
            <a:r>
              <a:rPr lang="en-US" altLang="zh-CN" sz="1700">
                <a:solidFill>
                  <a:srgbClr val="000000"/>
                </a:solidFill>
                <a:latin typeface="Arial" panose="020B0604020202020204" pitchFamily="34" charset="0"/>
                <a:ea typeface="宋体" panose="02010600030101010101" pitchFamily="2" charset="-122"/>
              </a:rPr>
              <a:t>7,000</a:t>
            </a:r>
            <a:endParaRPr lang="en-US" altLang="zh-CN" sz="2400">
              <a:latin typeface="Times New Roman" panose="02020603050405020304" pitchFamily="18" charset="0"/>
              <a:ea typeface="宋体" panose="02010600030101010101" pitchFamily="2" charset="-122"/>
            </a:endParaRPr>
          </a:p>
        </p:txBody>
      </p:sp>
      <p:sp>
        <p:nvSpPr>
          <p:cNvPr id="323658" name="矩形 323657"/>
          <p:cNvSpPr/>
          <p:nvPr/>
        </p:nvSpPr>
        <p:spPr>
          <a:xfrm>
            <a:off x="1038225" y="4148138"/>
            <a:ext cx="542925" cy="258762"/>
          </a:xfrm>
          <a:prstGeom prst="rect">
            <a:avLst/>
          </a:prstGeom>
          <a:noFill/>
          <a:ln w="9525">
            <a:noFill/>
          </a:ln>
        </p:spPr>
        <p:txBody>
          <a:bodyPr wrap="none" lIns="0" tIns="0" rIns="0" bIns="0">
            <a:spAutoFit/>
          </a:bodyPr>
          <a:lstStyle/>
          <a:p>
            <a:pPr lvl="0" eaLnBrk="0" hangingPunct="0"/>
            <a:r>
              <a:rPr lang="en-US" altLang="zh-CN" sz="1700">
                <a:solidFill>
                  <a:srgbClr val="000000"/>
                </a:solidFill>
                <a:latin typeface="Arial" panose="020B0604020202020204" pitchFamily="34" charset="0"/>
                <a:ea typeface="宋体" panose="02010600030101010101" pitchFamily="2" charset="-122"/>
              </a:rPr>
              <a:t>6,000</a:t>
            </a:r>
            <a:endParaRPr lang="en-US" altLang="zh-CN" sz="2400">
              <a:latin typeface="Times New Roman" panose="02020603050405020304" pitchFamily="18" charset="0"/>
              <a:ea typeface="宋体" panose="02010600030101010101" pitchFamily="2" charset="-122"/>
            </a:endParaRPr>
          </a:p>
        </p:txBody>
      </p:sp>
      <p:sp>
        <p:nvSpPr>
          <p:cNvPr id="323659" name="矩形 323658"/>
          <p:cNvSpPr/>
          <p:nvPr/>
        </p:nvSpPr>
        <p:spPr>
          <a:xfrm>
            <a:off x="1038225" y="4587875"/>
            <a:ext cx="542925" cy="258763"/>
          </a:xfrm>
          <a:prstGeom prst="rect">
            <a:avLst/>
          </a:prstGeom>
          <a:noFill/>
          <a:ln w="9525">
            <a:noFill/>
          </a:ln>
        </p:spPr>
        <p:txBody>
          <a:bodyPr wrap="none" lIns="0" tIns="0" rIns="0" bIns="0">
            <a:spAutoFit/>
          </a:bodyPr>
          <a:lstStyle/>
          <a:p>
            <a:pPr lvl="0" eaLnBrk="0" hangingPunct="0"/>
            <a:r>
              <a:rPr lang="en-US" altLang="zh-CN" sz="1700">
                <a:solidFill>
                  <a:srgbClr val="000000"/>
                </a:solidFill>
                <a:latin typeface="Arial" panose="020B0604020202020204" pitchFamily="34" charset="0"/>
                <a:ea typeface="宋体" panose="02010600030101010101" pitchFamily="2" charset="-122"/>
              </a:rPr>
              <a:t>5,000</a:t>
            </a:r>
            <a:endParaRPr lang="en-US" altLang="zh-CN" sz="2400">
              <a:latin typeface="Times New Roman" panose="02020603050405020304" pitchFamily="18" charset="0"/>
              <a:ea typeface="宋体" panose="02010600030101010101" pitchFamily="2" charset="-122"/>
            </a:endParaRPr>
          </a:p>
        </p:txBody>
      </p:sp>
      <p:sp>
        <p:nvSpPr>
          <p:cNvPr id="323660" name="矩形 323659"/>
          <p:cNvSpPr/>
          <p:nvPr/>
        </p:nvSpPr>
        <p:spPr>
          <a:xfrm>
            <a:off x="1038225" y="5027613"/>
            <a:ext cx="542925" cy="258762"/>
          </a:xfrm>
          <a:prstGeom prst="rect">
            <a:avLst/>
          </a:prstGeom>
          <a:noFill/>
          <a:ln w="9525">
            <a:noFill/>
          </a:ln>
        </p:spPr>
        <p:txBody>
          <a:bodyPr wrap="none" lIns="0" tIns="0" rIns="0" bIns="0">
            <a:spAutoFit/>
          </a:bodyPr>
          <a:lstStyle/>
          <a:p>
            <a:pPr lvl="0" eaLnBrk="0" hangingPunct="0"/>
            <a:r>
              <a:rPr lang="en-US" altLang="zh-CN" sz="1700">
                <a:solidFill>
                  <a:srgbClr val="000000"/>
                </a:solidFill>
                <a:latin typeface="Arial" panose="020B0604020202020204" pitchFamily="34" charset="0"/>
                <a:ea typeface="宋体" panose="02010600030101010101" pitchFamily="2" charset="-122"/>
              </a:rPr>
              <a:t>4,000</a:t>
            </a:r>
            <a:endParaRPr lang="en-US" altLang="zh-CN" sz="2400">
              <a:latin typeface="Times New Roman" panose="02020603050405020304" pitchFamily="18" charset="0"/>
              <a:ea typeface="宋体" panose="02010600030101010101" pitchFamily="2" charset="-122"/>
            </a:endParaRPr>
          </a:p>
        </p:txBody>
      </p:sp>
      <p:sp>
        <p:nvSpPr>
          <p:cNvPr id="323661" name="矩形 323660"/>
          <p:cNvSpPr/>
          <p:nvPr/>
        </p:nvSpPr>
        <p:spPr>
          <a:xfrm>
            <a:off x="1038225" y="5465763"/>
            <a:ext cx="542925" cy="258762"/>
          </a:xfrm>
          <a:prstGeom prst="rect">
            <a:avLst/>
          </a:prstGeom>
          <a:noFill/>
          <a:ln w="9525">
            <a:noFill/>
          </a:ln>
        </p:spPr>
        <p:txBody>
          <a:bodyPr wrap="none" lIns="0" tIns="0" rIns="0" bIns="0">
            <a:spAutoFit/>
          </a:bodyPr>
          <a:lstStyle/>
          <a:p>
            <a:pPr lvl="0" eaLnBrk="0" hangingPunct="0"/>
            <a:r>
              <a:rPr lang="en-US" altLang="zh-CN" sz="1700">
                <a:solidFill>
                  <a:srgbClr val="000000"/>
                </a:solidFill>
                <a:latin typeface="Arial" panose="020B0604020202020204" pitchFamily="34" charset="0"/>
                <a:ea typeface="宋体" panose="02010600030101010101" pitchFamily="2" charset="-122"/>
              </a:rPr>
              <a:t>3,000</a:t>
            </a:r>
            <a:endParaRPr lang="en-US" altLang="zh-CN" sz="2400">
              <a:latin typeface="Times New Roman" panose="02020603050405020304" pitchFamily="18" charset="0"/>
              <a:ea typeface="宋体" panose="02010600030101010101" pitchFamily="2" charset="-122"/>
            </a:endParaRPr>
          </a:p>
        </p:txBody>
      </p:sp>
      <p:sp>
        <p:nvSpPr>
          <p:cNvPr id="323662" name="矩形 323661"/>
          <p:cNvSpPr/>
          <p:nvPr/>
        </p:nvSpPr>
        <p:spPr>
          <a:xfrm>
            <a:off x="1443038" y="5675313"/>
            <a:ext cx="482600" cy="258762"/>
          </a:xfrm>
          <a:prstGeom prst="rect">
            <a:avLst/>
          </a:prstGeom>
          <a:noFill/>
          <a:ln w="9525">
            <a:noFill/>
          </a:ln>
        </p:spPr>
        <p:txBody>
          <a:bodyPr wrap="none" lIns="0" tIns="0" rIns="0" bIns="0">
            <a:spAutoFit/>
          </a:bodyPr>
          <a:lstStyle/>
          <a:p>
            <a:pPr lvl="0" eaLnBrk="0" hangingPunct="0"/>
            <a:r>
              <a:rPr lang="en-US" altLang="zh-CN" sz="1700">
                <a:solidFill>
                  <a:srgbClr val="000000"/>
                </a:solidFill>
                <a:latin typeface="Arial" panose="020B0604020202020204" pitchFamily="34" charset="0"/>
                <a:ea typeface="宋体" panose="02010600030101010101" pitchFamily="2" charset="-122"/>
              </a:rPr>
              <a:t>1970</a:t>
            </a:r>
            <a:endParaRPr lang="en-US" altLang="zh-CN" sz="2400">
              <a:latin typeface="Times New Roman" panose="02020603050405020304" pitchFamily="18" charset="0"/>
              <a:ea typeface="宋体" panose="02010600030101010101" pitchFamily="2" charset="-122"/>
            </a:endParaRPr>
          </a:p>
        </p:txBody>
      </p:sp>
      <p:sp>
        <p:nvSpPr>
          <p:cNvPr id="323663" name="矩形 323662"/>
          <p:cNvSpPr/>
          <p:nvPr/>
        </p:nvSpPr>
        <p:spPr>
          <a:xfrm>
            <a:off x="2455863" y="5675313"/>
            <a:ext cx="482600" cy="258762"/>
          </a:xfrm>
          <a:prstGeom prst="rect">
            <a:avLst/>
          </a:prstGeom>
          <a:noFill/>
          <a:ln w="9525">
            <a:noFill/>
          </a:ln>
        </p:spPr>
        <p:txBody>
          <a:bodyPr wrap="none" lIns="0" tIns="0" rIns="0" bIns="0">
            <a:spAutoFit/>
          </a:bodyPr>
          <a:lstStyle/>
          <a:p>
            <a:pPr lvl="0" eaLnBrk="0" hangingPunct="0"/>
            <a:r>
              <a:rPr lang="en-US" altLang="zh-CN" sz="1700">
                <a:solidFill>
                  <a:srgbClr val="000000"/>
                </a:solidFill>
                <a:latin typeface="Arial" panose="020B0604020202020204" pitchFamily="34" charset="0"/>
                <a:ea typeface="宋体" panose="02010600030101010101" pitchFamily="2" charset="-122"/>
              </a:rPr>
              <a:t>1975</a:t>
            </a:r>
            <a:endParaRPr lang="en-US" altLang="zh-CN" sz="2400">
              <a:latin typeface="Times New Roman" panose="02020603050405020304" pitchFamily="18" charset="0"/>
              <a:ea typeface="宋体" panose="02010600030101010101" pitchFamily="2" charset="-122"/>
            </a:endParaRPr>
          </a:p>
        </p:txBody>
      </p:sp>
      <p:sp>
        <p:nvSpPr>
          <p:cNvPr id="323664" name="矩形 323663"/>
          <p:cNvSpPr/>
          <p:nvPr/>
        </p:nvSpPr>
        <p:spPr>
          <a:xfrm>
            <a:off x="3435350" y="5675313"/>
            <a:ext cx="482600" cy="258762"/>
          </a:xfrm>
          <a:prstGeom prst="rect">
            <a:avLst/>
          </a:prstGeom>
          <a:noFill/>
          <a:ln w="9525">
            <a:noFill/>
          </a:ln>
        </p:spPr>
        <p:txBody>
          <a:bodyPr wrap="none" lIns="0" tIns="0" rIns="0" bIns="0">
            <a:spAutoFit/>
          </a:bodyPr>
          <a:lstStyle/>
          <a:p>
            <a:pPr lvl="0" eaLnBrk="0" hangingPunct="0"/>
            <a:r>
              <a:rPr lang="en-US" altLang="zh-CN" sz="1700">
                <a:solidFill>
                  <a:srgbClr val="000000"/>
                </a:solidFill>
                <a:latin typeface="Arial" panose="020B0604020202020204" pitchFamily="34" charset="0"/>
                <a:ea typeface="宋体" panose="02010600030101010101" pitchFamily="2" charset="-122"/>
              </a:rPr>
              <a:t>1980</a:t>
            </a:r>
            <a:endParaRPr lang="en-US" altLang="zh-CN" sz="2400">
              <a:latin typeface="Times New Roman" panose="02020603050405020304" pitchFamily="18" charset="0"/>
              <a:ea typeface="宋体" panose="02010600030101010101" pitchFamily="2" charset="-122"/>
            </a:endParaRPr>
          </a:p>
        </p:txBody>
      </p:sp>
      <p:sp>
        <p:nvSpPr>
          <p:cNvPr id="323665" name="矩形 323664"/>
          <p:cNvSpPr/>
          <p:nvPr/>
        </p:nvSpPr>
        <p:spPr>
          <a:xfrm>
            <a:off x="4489450" y="5675313"/>
            <a:ext cx="482600" cy="258762"/>
          </a:xfrm>
          <a:prstGeom prst="rect">
            <a:avLst/>
          </a:prstGeom>
          <a:noFill/>
          <a:ln w="9525">
            <a:noFill/>
          </a:ln>
        </p:spPr>
        <p:txBody>
          <a:bodyPr wrap="none" lIns="0" tIns="0" rIns="0" bIns="0">
            <a:spAutoFit/>
          </a:bodyPr>
          <a:lstStyle/>
          <a:p>
            <a:pPr lvl="0" eaLnBrk="0" hangingPunct="0"/>
            <a:r>
              <a:rPr lang="en-US" altLang="zh-CN" sz="1700">
                <a:solidFill>
                  <a:srgbClr val="000000"/>
                </a:solidFill>
                <a:latin typeface="Arial" panose="020B0604020202020204" pitchFamily="34" charset="0"/>
                <a:ea typeface="宋体" panose="02010600030101010101" pitchFamily="2" charset="-122"/>
              </a:rPr>
              <a:t>1985</a:t>
            </a:r>
            <a:endParaRPr lang="en-US" altLang="zh-CN" sz="2400">
              <a:latin typeface="Times New Roman" panose="02020603050405020304" pitchFamily="18" charset="0"/>
              <a:ea typeface="宋体" panose="02010600030101010101" pitchFamily="2" charset="-122"/>
            </a:endParaRPr>
          </a:p>
        </p:txBody>
      </p:sp>
      <p:sp>
        <p:nvSpPr>
          <p:cNvPr id="323666" name="矩形 323665"/>
          <p:cNvSpPr/>
          <p:nvPr/>
        </p:nvSpPr>
        <p:spPr>
          <a:xfrm>
            <a:off x="5508625" y="5675313"/>
            <a:ext cx="482600" cy="258762"/>
          </a:xfrm>
          <a:prstGeom prst="rect">
            <a:avLst/>
          </a:prstGeom>
          <a:noFill/>
          <a:ln w="9525">
            <a:noFill/>
          </a:ln>
        </p:spPr>
        <p:txBody>
          <a:bodyPr wrap="none" lIns="0" tIns="0" rIns="0" bIns="0">
            <a:spAutoFit/>
          </a:bodyPr>
          <a:lstStyle/>
          <a:p>
            <a:pPr lvl="0" eaLnBrk="0" hangingPunct="0"/>
            <a:r>
              <a:rPr lang="en-US" altLang="zh-CN" sz="1700">
                <a:solidFill>
                  <a:srgbClr val="000000"/>
                </a:solidFill>
                <a:latin typeface="Arial" panose="020B0604020202020204" pitchFamily="34" charset="0"/>
                <a:ea typeface="宋体" panose="02010600030101010101" pitchFamily="2" charset="-122"/>
              </a:rPr>
              <a:t>1990</a:t>
            </a:r>
            <a:endParaRPr lang="en-US" altLang="zh-CN" sz="2400">
              <a:latin typeface="Times New Roman" panose="02020603050405020304" pitchFamily="18" charset="0"/>
              <a:ea typeface="宋体" panose="02010600030101010101" pitchFamily="2" charset="-122"/>
            </a:endParaRPr>
          </a:p>
        </p:txBody>
      </p:sp>
      <p:sp>
        <p:nvSpPr>
          <p:cNvPr id="323667" name="矩形 323666"/>
          <p:cNvSpPr/>
          <p:nvPr/>
        </p:nvSpPr>
        <p:spPr>
          <a:xfrm>
            <a:off x="7542213" y="5675313"/>
            <a:ext cx="482600" cy="258762"/>
          </a:xfrm>
          <a:prstGeom prst="rect">
            <a:avLst/>
          </a:prstGeom>
          <a:noFill/>
          <a:ln w="9525">
            <a:noFill/>
          </a:ln>
        </p:spPr>
        <p:txBody>
          <a:bodyPr wrap="none" lIns="0" tIns="0" rIns="0" bIns="0">
            <a:spAutoFit/>
          </a:bodyPr>
          <a:lstStyle/>
          <a:p>
            <a:pPr lvl="0" eaLnBrk="0" hangingPunct="0"/>
            <a:r>
              <a:rPr lang="en-US" altLang="zh-CN" sz="1700">
                <a:solidFill>
                  <a:srgbClr val="000000"/>
                </a:solidFill>
                <a:latin typeface="Arial" panose="020B0604020202020204" pitchFamily="34" charset="0"/>
                <a:ea typeface="宋体" panose="02010600030101010101" pitchFamily="2" charset="-122"/>
              </a:rPr>
              <a:t>2000</a:t>
            </a:r>
            <a:endParaRPr lang="en-US" altLang="zh-CN" sz="2400">
              <a:latin typeface="Times New Roman" panose="02020603050405020304" pitchFamily="18" charset="0"/>
              <a:ea typeface="宋体" panose="02010600030101010101" pitchFamily="2" charset="-122"/>
            </a:endParaRPr>
          </a:p>
        </p:txBody>
      </p:sp>
      <p:sp>
        <p:nvSpPr>
          <p:cNvPr id="323668" name="矩形 323667"/>
          <p:cNvSpPr/>
          <p:nvPr/>
        </p:nvSpPr>
        <p:spPr>
          <a:xfrm>
            <a:off x="6529388" y="5675313"/>
            <a:ext cx="482600" cy="258762"/>
          </a:xfrm>
          <a:prstGeom prst="rect">
            <a:avLst/>
          </a:prstGeom>
          <a:noFill/>
          <a:ln w="9525">
            <a:noFill/>
          </a:ln>
        </p:spPr>
        <p:txBody>
          <a:bodyPr wrap="none" lIns="0" tIns="0" rIns="0" bIns="0">
            <a:spAutoFit/>
          </a:bodyPr>
          <a:lstStyle/>
          <a:p>
            <a:pPr lvl="0" eaLnBrk="0" hangingPunct="0"/>
            <a:r>
              <a:rPr lang="en-US" altLang="zh-CN" sz="1700">
                <a:solidFill>
                  <a:srgbClr val="000000"/>
                </a:solidFill>
                <a:latin typeface="Arial" panose="020B0604020202020204" pitchFamily="34" charset="0"/>
                <a:ea typeface="宋体" panose="02010600030101010101" pitchFamily="2" charset="-122"/>
              </a:rPr>
              <a:t>1995</a:t>
            </a:r>
            <a:endParaRPr lang="en-US" altLang="zh-CN" sz="2400">
              <a:latin typeface="Times New Roman" panose="02020603050405020304" pitchFamily="18" charset="0"/>
              <a:ea typeface="宋体" panose="02010600030101010101" pitchFamily="2" charset="-122"/>
            </a:endParaRPr>
          </a:p>
        </p:txBody>
      </p:sp>
      <p:pic>
        <p:nvPicPr>
          <p:cNvPr id="323669" name="图片 323668"/>
          <p:cNvPicPr>
            <a:picLocks noChangeAspect="1"/>
          </p:cNvPicPr>
          <p:nvPr/>
        </p:nvPicPr>
        <p:blipFill>
          <a:blip r:embed="rId4"/>
          <a:stretch>
            <a:fillRect/>
          </a:stretch>
        </p:blipFill>
        <p:spPr>
          <a:xfrm>
            <a:off x="1687513" y="2740025"/>
            <a:ext cx="6646862" cy="2633663"/>
          </a:xfrm>
          <a:prstGeom prst="rect">
            <a:avLst/>
          </a:prstGeom>
          <a:noFill/>
          <a:ln w="9525">
            <a:noFill/>
          </a:ln>
        </p:spPr>
      </p:pic>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27</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23669"/>
                                        </p:tgtEl>
                                        <p:attrNameLst>
                                          <p:attrName>style.visibility</p:attrName>
                                        </p:attrNameLst>
                                      </p:cBhvr>
                                      <p:to>
                                        <p:strVal val="visible"/>
                                      </p:to>
                                    </p:set>
                                    <p:animEffect transition="in" filter="strips(upRight)">
                                      <p:cBhvr>
                                        <p:cTn id="7" dur="500"/>
                                        <p:tgtEl>
                                          <p:spTgt spid="3236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23605"/>
                                        </p:tgtEl>
                                        <p:attrNameLst>
                                          <p:attrName>style.visibility</p:attrName>
                                        </p:attrNameLst>
                                      </p:cBhvr>
                                      <p:to>
                                        <p:strVal val="visible"/>
                                      </p:to>
                                    </p:set>
                                    <p:animEffect transition="in" filter="wipe(down)">
                                      <p:cBhvr>
                                        <p:cTn id="12" dur="500"/>
                                        <p:tgtEl>
                                          <p:spTgt spid="3236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23602"/>
                                        </p:tgtEl>
                                        <p:attrNameLst>
                                          <p:attrName>style.visibility</p:attrName>
                                        </p:attrNameLst>
                                      </p:cBhvr>
                                      <p:to>
                                        <p:strVal val="visible"/>
                                      </p:to>
                                    </p:set>
                                    <p:animEffect transition="in" filter="wipe(down)">
                                      <p:cBhvr>
                                        <p:cTn id="17" dur="500"/>
                                        <p:tgtEl>
                                          <p:spTgt spid="3236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23603"/>
                                        </p:tgtEl>
                                        <p:attrNameLst>
                                          <p:attrName>style.visibility</p:attrName>
                                        </p:attrNameLst>
                                      </p:cBhvr>
                                      <p:to>
                                        <p:strVal val="visible"/>
                                      </p:to>
                                    </p:set>
                                    <p:animEffect transition="in" filter="wipe(down)">
                                      <p:cBhvr>
                                        <p:cTn id="22" dur="500"/>
                                        <p:tgtEl>
                                          <p:spTgt spid="32360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23604"/>
                                        </p:tgtEl>
                                        <p:attrNameLst>
                                          <p:attrName>style.visibility</p:attrName>
                                        </p:attrNameLst>
                                      </p:cBhvr>
                                      <p:to>
                                        <p:strVal val="visible"/>
                                      </p:to>
                                    </p:set>
                                    <p:animEffect transition="in" filter="wipe(down)">
                                      <p:cBhvr>
                                        <p:cTn id="27" dur="500"/>
                                        <p:tgtEl>
                                          <p:spTgt spid="32360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23600"/>
                                        </p:tgtEl>
                                        <p:attrNameLst>
                                          <p:attrName>style.visibility</p:attrName>
                                        </p:attrNameLst>
                                      </p:cBhvr>
                                      <p:to>
                                        <p:strVal val="visible"/>
                                      </p:to>
                                    </p:set>
                                    <p:animEffect transition="in" filter="wipe(down)">
                                      <p:cBhvr>
                                        <p:cTn id="32" dur="500"/>
                                        <p:tgtEl>
                                          <p:spTgt spid="32360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23601"/>
                                        </p:tgtEl>
                                        <p:attrNameLst>
                                          <p:attrName>style.visibility</p:attrName>
                                        </p:attrNameLst>
                                      </p:cBhvr>
                                      <p:to>
                                        <p:strVal val="visible"/>
                                      </p:to>
                                    </p:set>
                                    <p:animEffect transition="in" filter="wipe(down)">
                                      <p:cBhvr>
                                        <p:cTn id="37" dur="500"/>
                                        <p:tgtEl>
                                          <p:spTgt spid="323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标题 561153"/>
          <p:cNvSpPr>
            <a:spLocks noGrp="1" noRot="1"/>
          </p:cNvSpPr>
          <p:nvPr>
            <p:ph type="title"/>
          </p:nvPr>
        </p:nvSpPr>
        <p:spPr/>
        <p:txBody>
          <a:bodyPr anchor="ctr"/>
          <a:lstStyle/>
          <a:p>
            <a:r>
              <a:rPr lang="zh-CN" altLang="en-US" dirty="0"/>
              <a:t>案例研究</a:t>
            </a:r>
          </a:p>
        </p:txBody>
      </p:sp>
      <p:sp>
        <p:nvSpPr>
          <p:cNvPr id="561155" name="文本占位符 561154"/>
          <p:cNvSpPr>
            <a:spLocks noGrp="1" noRot="1"/>
          </p:cNvSpPr>
          <p:nvPr>
            <p:ph type="body" idx="1"/>
          </p:nvPr>
        </p:nvSpPr>
        <p:spPr/>
        <p:txBody>
          <a:bodyPr/>
          <a:lstStyle/>
          <a:p>
            <a:r>
              <a:rPr lang="zh-CN" altLang="en-US" b="1" dirty="0">
                <a:latin typeface="楷体" panose="02010609060101010101" pitchFamily="49" charset="-122"/>
                <a:ea typeface="楷体" panose="02010609060101010101" pitchFamily="49" charset="-122"/>
              </a:rPr>
              <a:t>实际</a:t>
            </a:r>
            <a:r>
              <a:rPr lang="en-US" altLang="zh-CN" b="1" dirty="0">
                <a:latin typeface="楷体" panose="02010609060101010101" pitchFamily="49" charset="-122"/>
                <a:ea typeface="楷体" panose="02010609060101010101" pitchFamily="49" charset="-122"/>
              </a:rPr>
              <a:t>GDP</a:t>
            </a:r>
            <a:r>
              <a:rPr lang="zh-CN" altLang="en-US" b="1" dirty="0">
                <a:latin typeface="楷体" panose="02010609060101010101" pitchFamily="49" charset="-122"/>
                <a:ea typeface="楷体" panose="02010609060101010101" pitchFamily="49" charset="-122"/>
              </a:rPr>
              <a:t>总趋势在增长。</a:t>
            </a:r>
          </a:p>
          <a:p>
            <a:r>
              <a:rPr lang="zh-CN" altLang="en-US" b="1" dirty="0">
                <a:latin typeface="楷体" panose="02010609060101010101" pitchFamily="49" charset="-122"/>
                <a:ea typeface="楷体" panose="02010609060101010101" pitchFamily="49" charset="-122"/>
              </a:rPr>
              <a:t>增长并不稳定，短期存在波动，短期波动表示与长期趋势背离。</a:t>
            </a:r>
          </a:p>
          <a:p>
            <a:r>
              <a:rPr lang="zh-CN" altLang="en-US" b="1" dirty="0">
                <a:latin typeface="楷体" panose="02010609060101010101" pitchFamily="49" charset="-122"/>
                <a:ea typeface="楷体" panose="02010609060101010101" pitchFamily="49" charset="-122"/>
              </a:rPr>
              <a:t>一般连续两个季度实际</a:t>
            </a:r>
            <a:r>
              <a:rPr lang="en-US" altLang="zh-CN" b="1" dirty="0">
                <a:latin typeface="楷体" panose="02010609060101010101" pitchFamily="49" charset="-122"/>
                <a:ea typeface="楷体" panose="02010609060101010101" pitchFamily="49" charset="-122"/>
              </a:rPr>
              <a:t>GDP</a:t>
            </a:r>
            <a:r>
              <a:rPr lang="zh-CN" altLang="en-US" b="1" dirty="0">
                <a:latin typeface="楷体" panose="02010609060101010101" pitchFamily="49" charset="-122"/>
                <a:ea typeface="楷体" panose="02010609060101010101" pitchFamily="49" charset="-122"/>
              </a:rPr>
              <a:t>下降，表示经济开始衰退。</a:t>
            </a:r>
          </a:p>
          <a:p>
            <a:r>
              <a:rPr lang="zh-CN" altLang="en-US" b="1" dirty="0">
                <a:latin typeface="楷体" panose="02010609060101010101" pitchFamily="49" charset="-122"/>
                <a:ea typeface="楷体" panose="02010609060101010101" pitchFamily="49" charset="-122"/>
              </a:rPr>
              <a:t>宏观经济学的主要任务之一就是解释实际</a:t>
            </a:r>
            <a:r>
              <a:rPr lang="en-US" altLang="zh-CN" b="1" dirty="0">
                <a:latin typeface="楷体" panose="02010609060101010101" pitchFamily="49" charset="-122"/>
                <a:ea typeface="楷体" panose="02010609060101010101" pitchFamily="49" charset="-122"/>
              </a:rPr>
              <a:t>GDP</a:t>
            </a:r>
            <a:r>
              <a:rPr lang="zh-CN" altLang="en-US" b="1" dirty="0">
                <a:latin typeface="楷体" panose="02010609060101010101" pitchFamily="49" charset="-122"/>
                <a:ea typeface="楷体" panose="02010609060101010101" pitchFamily="49" charset="-122"/>
              </a:rPr>
              <a:t>的长期增长和短期波动。</a:t>
            </a:r>
            <a:endParaRPr lang="zh-CN" altLang="en-US" b="1">
              <a:latin typeface="楷体" panose="02010609060101010101" pitchFamily="49" charset="-122"/>
              <a:ea typeface="楷体" panose="02010609060101010101" pitchFamily="49" charset="-122"/>
            </a:endParaRP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28</a:t>
            </a:fld>
            <a:endParaRPr lang="zh-CN" dirty="0"/>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标题 431105"/>
          <p:cNvSpPr>
            <a:spLocks noGrp="1" noRot="1"/>
          </p:cNvSpPr>
          <p:nvPr>
            <p:ph type="title"/>
          </p:nvPr>
        </p:nvSpPr>
        <p:spPr/>
        <p:txBody>
          <a:bodyPr anchor="ctr"/>
          <a:lstStyle/>
          <a:p>
            <a:endParaRPr b="1" dirty="0">
              <a:solidFill>
                <a:srgbClr val="FFFF00"/>
              </a:solidFill>
            </a:endParaRPr>
          </a:p>
        </p:txBody>
      </p:sp>
      <p:sp>
        <p:nvSpPr>
          <p:cNvPr id="431107" name="文本占位符 431106"/>
          <p:cNvSpPr>
            <a:spLocks noGrp="1" noRot="1"/>
          </p:cNvSpPr>
          <p:nvPr>
            <p:ph type="body" sz="half" idx="1"/>
          </p:nvPr>
        </p:nvSpPr>
        <p:spPr>
          <a:xfrm>
            <a:off x="457200" y="1125538"/>
            <a:ext cx="7570788" cy="5000625"/>
          </a:xfrm>
        </p:spPr>
        <p:txBody>
          <a:bodyPr/>
          <a:lstStyle/>
          <a:p>
            <a:r>
              <a:rPr lang="zh-CN" altLang="en-US" b="1" kern="1200" dirty="0">
                <a:solidFill>
                  <a:schemeClr val="hlink"/>
                </a:solidFill>
              </a:rPr>
              <a:t>六、</a:t>
            </a:r>
            <a:r>
              <a:rPr lang="en-US" altLang="zh-CN" b="1" kern="1200" dirty="0">
                <a:solidFill>
                  <a:schemeClr val="hlink"/>
                </a:solidFill>
              </a:rPr>
              <a:t>GDP</a:t>
            </a:r>
            <a:r>
              <a:rPr lang="zh-CN" altLang="en-US" b="1" kern="1200" dirty="0">
                <a:solidFill>
                  <a:schemeClr val="hlink"/>
                </a:solidFill>
              </a:rPr>
              <a:t>平减指数</a:t>
            </a:r>
          </a:p>
          <a:p>
            <a:r>
              <a:rPr lang="en-US" altLang="zh-CN" sz="2800" b="1" kern="1200" dirty="0">
                <a:solidFill>
                  <a:srgbClr val="FF0000"/>
                </a:solidFill>
                <a:latin typeface="楷体_GB2312" pitchFamily="49" charset="-122"/>
                <a:ea typeface="楷体_GB2312" pitchFamily="49" charset="-122"/>
              </a:rPr>
              <a:t>GDP</a:t>
            </a:r>
            <a:r>
              <a:rPr lang="zh-CN" altLang="en-US" sz="2800" b="1" kern="1200" dirty="0">
                <a:solidFill>
                  <a:srgbClr val="FF0000"/>
                </a:solidFill>
                <a:latin typeface="楷体_GB2312" pitchFamily="49" charset="-122"/>
                <a:ea typeface="楷体_GB2312" pitchFamily="49" charset="-122"/>
              </a:rPr>
              <a:t>平减指数：</a:t>
            </a:r>
            <a:r>
              <a:rPr lang="zh-CN" altLang="en-US" sz="2800" b="1" kern="1200" dirty="0">
                <a:solidFill>
                  <a:srgbClr val="000000"/>
                </a:solidFill>
                <a:latin typeface="楷体" panose="02010609060101010101" pitchFamily="49" charset="-122"/>
                <a:ea typeface="楷体" panose="02010609060101010101" pitchFamily="49" charset="-122"/>
              </a:rPr>
              <a:t>用名义</a:t>
            </a:r>
            <a:r>
              <a:rPr lang="en-US" altLang="zh-CN" sz="2800" b="1" kern="1200" dirty="0">
                <a:solidFill>
                  <a:srgbClr val="000000"/>
                </a:solidFill>
                <a:latin typeface="楷体" panose="02010609060101010101" pitchFamily="49" charset="-122"/>
                <a:ea typeface="楷体" panose="02010609060101010101" pitchFamily="49" charset="-122"/>
              </a:rPr>
              <a:t>GDP</a:t>
            </a:r>
            <a:r>
              <a:rPr lang="zh-CN" altLang="en-US" sz="2800" b="1" kern="1200" dirty="0">
                <a:solidFill>
                  <a:srgbClr val="000000"/>
                </a:solidFill>
                <a:latin typeface="楷体" panose="02010609060101010101" pitchFamily="49" charset="-122"/>
                <a:ea typeface="楷体" panose="02010609060101010101" pitchFamily="49" charset="-122"/>
              </a:rPr>
              <a:t>与实际</a:t>
            </a:r>
            <a:r>
              <a:rPr lang="en-US" altLang="zh-CN" sz="2800" b="1" kern="1200" dirty="0">
                <a:solidFill>
                  <a:srgbClr val="000000"/>
                </a:solidFill>
                <a:latin typeface="楷体" panose="02010609060101010101" pitchFamily="49" charset="-122"/>
                <a:ea typeface="楷体" panose="02010609060101010101" pitchFamily="49" charset="-122"/>
              </a:rPr>
              <a:t>GDP</a:t>
            </a:r>
            <a:r>
              <a:rPr lang="zh-CN" altLang="en-US" sz="2800" b="1" kern="1200" dirty="0">
                <a:solidFill>
                  <a:srgbClr val="000000"/>
                </a:solidFill>
                <a:latin typeface="楷体" panose="02010609060101010101" pitchFamily="49" charset="-122"/>
                <a:ea typeface="楷体" panose="02010609060101010101" pitchFamily="49" charset="-122"/>
              </a:rPr>
              <a:t>比率计算的物价水平衡量指标。它反映价格的变动，而不反映产量的变动。</a:t>
            </a:r>
            <a:r>
              <a:rPr lang="en-US" altLang="zh-CN" sz="2800" b="1" kern="1200" dirty="0">
                <a:solidFill>
                  <a:srgbClr val="000000"/>
                </a:solidFill>
                <a:latin typeface="楷体" panose="02010609060101010101" pitchFamily="49" charset="-122"/>
                <a:ea typeface="楷体" panose="02010609060101010101" pitchFamily="49" charset="-122"/>
              </a:rPr>
              <a:t>GDP</a:t>
            </a:r>
            <a:r>
              <a:rPr lang="zh-CN" altLang="en-US" sz="2800" b="1" kern="1200" dirty="0">
                <a:solidFill>
                  <a:srgbClr val="000000"/>
                </a:solidFill>
                <a:latin typeface="楷体" panose="02010609060101010101" pitchFamily="49" charset="-122"/>
                <a:ea typeface="楷体" panose="02010609060101010101" pitchFamily="49" charset="-122"/>
              </a:rPr>
              <a:t>平减指数衡量相对于基年价格的现期物价水平。</a:t>
            </a:r>
          </a:p>
          <a:p>
            <a:endParaRPr lang="zh-CN" altLang="en-US" sz="2800" b="1" kern="1200" dirty="0">
              <a:solidFill>
                <a:srgbClr val="000000"/>
              </a:solidFill>
              <a:latin typeface="楷体" panose="02010609060101010101" pitchFamily="49" charset="-122"/>
              <a:ea typeface="楷体" panose="02010609060101010101" pitchFamily="49" charset="-122"/>
            </a:endParaRPr>
          </a:p>
          <a:p>
            <a:endParaRPr lang="zh-CN" altLang="en-US" sz="2800" b="1" kern="1200" dirty="0">
              <a:solidFill>
                <a:srgbClr val="000000"/>
              </a:solidFill>
              <a:latin typeface="楷体" panose="02010609060101010101" pitchFamily="49" charset="-122"/>
              <a:ea typeface="楷体" panose="02010609060101010101" pitchFamily="49" charset="-122"/>
            </a:endParaRPr>
          </a:p>
        </p:txBody>
      </p:sp>
      <p:graphicFrame>
        <p:nvGraphicFramePr>
          <p:cNvPr id="431108" name="内容占位符 431107"/>
          <p:cNvGraphicFramePr>
            <a:graphicFrameLocks noGrp="1"/>
          </p:cNvGraphicFramePr>
          <p:nvPr>
            <p:ph sz="half" idx="2"/>
          </p:nvPr>
        </p:nvGraphicFramePr>
        <p:xfrm>
          <a:off x="1284288" y="4333875"/>
          <a:ext cx="6051550" cy="733425"/>
        </p:xfrm>
        <a:graphic>
          <a:graphicData uri="http://schemas.openxmlformats.org/presentationml/2006/ole">
            <mc:AlternateContent xmlns:mc="http://schemas.openxmlformats.org/markup-compatibility/2006">
              <mc:Choice xmlns:v="urn:schemas-microsoft-com:vml" Requires="v">
                <p:oleObj spid="_x0000_s4100" r:id="rId3" imgW="2222500" imgH="419100" progId="Equation.3">
                  <p:embed/>
                </p:oleObj>
              </mc:Choice>
              <mc:Fallback>
                <p:oleObj r:id="rId3" imgW="2222500" imgH="419100" progId="Equation.3">
                  <p:embed/>
                  <p:pic>
                    <p:nvPicPr>
                      <p:cNvPr id="0" name="图片 3079"/>
                      <p:cNvPicPr/>
                      <p:nvPr/>
                    </p:nvPicPr>
                    <p:blipFill>
                      <a:blip r:embed="rId4"/>
                      <a:stretch>
                        <a:fillRect/>
                      </a:stretch>
                    </p:blipFill>
                    <p:spPr>
                      <a:xfrm>
                        <a:off x="1284288" y="4333875"/>
                        <a:ext cx="6051550" cy="733425"/>
                      </a:xfrm>
                      <a:prstGeom prst="rect">
                        <a:avLst/>
                      </a:prstGeom>
                      <a:solidFill>
                        <a:srgbClr val="00FFFF"/>
                      </a:solidFill>
                      <a:ln w="38100">
                        <a:miter/>
                      </a:ln>
                    </p:spPr>
                  </p:pic>
                </p:oleObj>
              </mc:Fallback>
            </mc:AlternateContent>
          </a:graphicData>
        </a:graphic>
      </p:graphicFrame>
      <p:sp>
        <p:nvSpPr>
          <p:cNvPr id="431110" name="文本框 431109"/>
          <p:cNvSpPr txBox="1"/>
          <p:nvPr/>
        </p:nvSpPr>
        <p:spPr>
          <a:xfrm>
            <a:off x="1547813" y="5300663"/>
            <a:ext cx="5545137" cy="366712"/>
          </a:xfrm>
          <a:prstGeom prst="rect">
            <a:avLst/>
          </a:prstGeom>
          <a:noFill/>
          <a:ln w="12700">
            <a:noFill/>
          </a:ln>
          <a:effectLst>
            <a:outerShdw dist="107763" dir="2699999" algn="ctr" rotWithShape="0">
              <a:schemeClr val="bg2"/>
            </a:outerShdw>
          </a:effectLst>
        </p:spPr>
        <p:txBody>
          <a:bodyPr>
            <a:spAutoFit/>
          </a:bodyPr>
          <a:lstStyle/>
          <a:p>
            <a:pPr lvl="0">
              <a:spcBef>
                <a:spcPct val="50000"/>
              </a:spcBef>
              <a:buClr>
                <a:srgbClr val="000000"/>
              </a:buClr>
            </a:pPr>
            <a:endParaRPr sz="1800" dirty="0">
              <a:latin typeface="Garamond" panose="02020404030301010803" pitchFamily="18" charset="0"/>
              <a:ea typeface="宋体" panose="02010600030101010101" pitchFamily="2" charset="-122"/>
            </a:endParaRPr>
          </a:p>
        </p:txBody>
      </p:sp>
      <p:sp>
        <p:nvSpPr>
          <p:cNvPr id="431111" name="文本框 431110"/>
          <p:cNvSpPr txBox="1"/>
          <p:nvPr/>
        </p:nvSpPr>
        <p:spPr>
          <a:xfrm>
            <a:off x="827088" y="5487988"/>
            <a:ext cx="7705725" cy="1587500"/>
          </a:xfrm>
          <a:prstGeom prst="rect">
            <a:avLst/>
          </a:prstGeom>
          <a:noFill/>
          <a:ln w="12700">
            <a:noFill/>
          </a:ln>
          <a:effectLst>
            <a:outerShdw dist="107763" dir="2699999" algn="ctr" rotWithShape="0">
              <a:schemeClr val="bg2"/>
            </a:outerShdw>
          </a:effectLst>
        </p:spPr>
        <p:txBody>
          <a:bodyPr>
            <a:spAutoFit/>
          </a:bodyPr>
          <a:lstStyle/>
          <a:p>
            <a:pPr lvl="0">
              <a:spcBef>
                <a:spcPct val="50000"/>
              </a:spcBef>
              <a:buClr>
                <a:srgbClr val="000000"/>
              </a:buClr>
            </a:pPr>
            <a:r>
              <a:rPr lang="en-US" altLang="zh-CN" sz="2800" dirty="0">
                <a:solidFill>
                  <a:srgbClr val="FFFF00"/>
                </a:solidFill>
                <a:latin typeface="隶书" panose="02010509060101010101" pitchFamily="49" charset="-122"/>
                <a:ea typeface="隶书" panose="02010509060101010101" pitchFamily="49" charset="-122"/>
              </a:rPr>
              <a:t>    </a:t>
            </a:r>
            <a:r>
              <a:rPr lang="en-US" altLang="zh-CN" sz="2800" b="1" dirty="0">
                <a:latin typeface="隶书" panose="02010509060101010101" pitchFamily="49" charset="-122"/>
                <a:ea typeface="隶书" panose="02010509060101010101" pitchFamily="49" charset="-122"/>
              </a:rPr>
              <a:t>GDP</a:t>
            </a:r>
            <a:r>
              <a:rPr lang="zh-CN" altLang="en-US" sz="2800" b="1" dirty="0">
                <a:latin typeface="隶书" panose="02010509060101010101" pitchFamily="49" charset="-122"/>
                <a:ea typeface="隶书" panose="02010509060101010101" pitchFamily="49" charset="-122"/>
              </a:rPr>
              <a:t>平减指数是经济学家用来监视经济平均物价水平的一个衡量指标。</a:t>
            </a:r>
          </a:p>
          <a:p>
            <a:pPr lvl="0">
              <a:spcBef>
                <a:spcPct val="50000"/>
              </a:spcBef>
              <a:buClr>
                <a:srgbClr val="000000"/>
              </a:buClr>
            </a:pPr>
            <a:endParaRPr lang="zh-CN" altLang="en-US" sz="2800" b="1" dirty="0">
              <a:latin typeface="隶书" panose="02010509060101010101" pitchFamily="49" charset="-122"/>
              <a:ea typeface="隶书" panose="02010509060101010101" pitchFamily="49" charset="-122"/>
            </a:endParaRP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29</a:t>
            </a:fld>
            <a:endParaRPr lang="zh-CN" dirty="0"/>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文本框 650241"/>
          <p:cNvSpPr txBox="1"/>
          <p:nvPr/>
        </p:nvSpPr>
        <p:spPr>
          <a:xfrm>
            <a:off x="1258888" y="1412875"/>
            <a:ext cx="6705600" cy="3962400"/>
          </a:xfrm>
          <a:prstGeom prst="rect">
            <a:avLst/>
          </a:prstGeom>
          <a:noFill/>
          <a:ln w="9525">
            <a:noFill/>
          </a:ln>
        </p:spPr>
        <p:txBody>
          <a:bodyPr>
            <a:spAutoFit/>
          </a:bodyPr>
          <a:lstStyle/>
          <a:p>
            <a:pPr lvl="0" algn="ctr">
              <a:spcBef>
                <a:spcPct val="50000"/>
              </a:spcBef>
            </a:pPr>
            <a:r>
              <a:rPr lang="zh-CN" altLang="en-US" sz="4400" b="1" dirty="0">
                <a:solidFill>
                  <a:srgbClr val="FF9933"/>
                </a:solidFill>
                <a:latin typeface="宋体" panose="02010600030101010101" pitchFamily="2" charset="-122"/>
                <a:ea typeface="宋体" panose="02010600030101010101" pitchFamily="2" charset="-122"/>
              </a:rPr>
              <a:t>第六篇  </a:t>
            </a:r>
          </a:p>
          <a:p>
            <a:pPr lvl="0" algn="ctr">
              <a:spcBef>
                <a:spcPct val="50000"/>
              </a:spcBef>
            </a:pPr>
            <a:r>
              <a:rPr lang="zh-CN" altLang="en-US" sz="4400" b="1" dirty="0">
                <a:solidFill>
                  <a:srgbClr val="FF9933"/>
                </a:solidFill>
                <a:latin typeface="宋体" panose="02010600030101010101" pitchFamily="2" charset="-122"/>
                <a:ea typeface="宋体" panose="02010600030101010101" pitchFamily="2" charset="-122"/>
              </a:rPr>
              <a:t>宏观经济学的数据</a:t>
            </a:r>
            <a:endParaRPr lang="zh-CN" altLang="en-US" sz="4400" b="1">
              <a:solidFill>
                <a:srgbClr val="FF9933"/>
              </a:solidFill>
              <a:latin typeface="宋体" panose="02010600030101010101" pitchFamily="2" charset="-122"/>
              <a:ea typeface="宋体" panose="02010600030101010101" pitchFamily="2" charset="-122"/>
            </a:endParaRPr>
          </a:p>
          <a:p>
            <a:pPr lvl="0">
              <a:spcBef>
                <a:spcPct val="50000"/>
              </a:spcBef>
            </a:pPr>
            <a:endParaRPr lang="zh-CN" altLang="en-US" sz="3600" dirty="0">
              <a:solidFill>
                <a:srgbClr val="FFFF00"/>
              </a:solidFill>
              <a:effectLst>
                <a:outerShdw blurRad="38100" dist="38100" dir="2700000">
                  <a:srgbClr val="000000"/>
                </a:outerShdw>
              </a:effectLst>
              <a:latin typeface="华文行楷" panose="02010800040101010101" pitchFamily="2" charset="-122"/>
              <a:ea typeface="华文行楷" panose="02010800040101010101" pitchFamily="2" charset="-122"/>
            </a:endParaRPr>
          </a:p>
          <a:p>
            <a:pPr lvl="0">
              <a:spcBef>
                <a:spcPct val="50000"/>
              </a:spcBef>
            </a:pPr>
            <a:endParaRPr lang="zh-CN" altLang="en-US" sz="3600" dirty="0">
              <a:solidFill>
                <a:srgbClr val="FFFF00"/>
              </a:solidFill>
              <a:effectLst>
                <a:outerShdw blurRad="38100" dist="38100" dir="2700000">
                  <a:srgbClr val="000000"/>
                </a:outerShdw>
              </a:effectLst>
              <a:latin typeface="华文行楷" panose="02010800040101010101" pitchFamily="2" charset="-122"/>
              <a:ea typeface="华文行楷" panose="02010800040101010101" pitchFamily="2" charset="-122"/>
            </a:endParaRPr>
          </a:p>
          <a:p>
            <a:pPr lvl="0">
              <a:spcBef>
                <a:spcPct val="50000"/>
              </a:spcBef>
            </a:pPr>
            <a:endParaRPr lang="zh-CN" altLang="en-US" sz="3600" dirty="0">
              <a:solidFill>
                <a:srgbClr val="FFFF00"/>
              </a:solidFill>
              <a:effectLst>
                <a:outerShdw blurRad="38100" dist="38100" dir="2700000">
                  <a:srgbClr val="000000"/>
                </a:outerShdw>
              </a:effectLst>
              <a:latin typeface="华文行楷" panose="02010800040101010101" pitchFamily="2" charset="-122"/>
              <a:ea typeface="华文行楷" panose="02010800040101010101" pitchFamily="2" charset="-122"/>
            </a:endParaRP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3</a:t>
            </a:fld>
            <a:endParaRPr lang="zh-CN" dirty="0"/>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4722" name="文本占位符 414721"/>
          <p:cNvPicPr>
            <a:picLocks noGrp="1" noRot="1" noChangeAspect="1"/>
          </p:cNvPicPr>
          <p:nvPr>
            <p:ph type="body" idx="1"/>
          </p:nvPr>
        </p:nvPicPr>
        <p:blipFill>
          <a:blip r:embed="rId3"/>
          <a:stretch>
            <a:fillRect/>
          </a:stretch>
        </p:blipFill>
        <p:spPr>
          <a:xfrm>
            <a:off x="755650" y="692150"/>
            <a:ext cx="7416800" cy="4176713"/>
          </a:xfrm>
        </p:spPr>
      </p:pic>
      <p:sp>
        <p:nvSpPr>
          <p:cNvPr id="414723" name="文本框 414722"/>
          <p:cNvSpPr txBox="1"/>
          <p:nvPr/>
        </p:nvSpPr>
        <p:spPr>
          <a:xfrm>
            <a:off x="755650" y="4941888"/>
            <a:ext cx="7632700" cy="1554480"/>
          </a:xfrm>
          <a:prstGeom prst="rect">
            <a:avLst/>
          </a:prstGeom>
          <a:noFill/>
          <a:ln w="9525">
            <a:noFill/>
          </a:ln>
        </p:spPr>
        <p:txBody>
          <a:bodyPr>
            <a:spAutoFit/>
          </a:bodyPr>
          <a:lstStyle/>
          <a:p>
            <a:pPr lvl="0" algn="ctr">
              <a:spcBef>
                <a:spcPct val="50000"/>
              </a:spcBef>
              <a:buClr>
                <a:srgbClr val="000000"/>
              </a:buClr>
            </a:pPr>
            <a:r>
              <a:rPr lang="zh-CN" altLang="en-US" sz="2400" b="1" dirty="0">
                <a:latin typeface="Arial" panose="020B0604020202020204" pitchFamily="34" charset="0"/>
                <a:ea typeface="宋体" panose="02010600030101010101" pitchFamily="2" charset="-122"/>
              </a:rPr>
              <a:t>美国的名义</a:t>
            </a:r>
            <a:r>
              <a:rPr lang="en-US" altLang="zh-CN" sz="2400" b="1" dirty="0">
                <a:latin typeface="Arial" panose="020B0604020202020204" pitchFamily="34" charset="0"/>
                <a:ea typeface="宋体" panose="02010600030101010101" pitchFamily="2" charset="-122"/>
              </a:rPr>
              <a:t>GDP</a:t>
            </a:r>
            <a:r>
              <a:rPr lang="zh-CN" altLang="en-US" sz="2400" b="1" dirty="0">
                <a:latin typeface="Arial" panose="020B0604020202020204" pitchFamily="34" charset="0"/>
                <a:ea typeface="宋体" panose="02010600030101010101" pitchFamily="2" charset="-122"/>
              </a:rPr>
              <a:t>和实际</a:t>
            </a:r>
            <a:r>
              <a:rPr lang="en-US" altLang="zh-CN" sz="2400" b="1">
                <a:latin typeface="Arial" panose="020B0604020202020204" pitchFamily="34" charset="0"/>
                <a:ea typeface="宋体" panose="02010600030101010101" pitchFamily="2" charset="-122"/>
              </a:rPr>
              <a:t>GDP</a:t>
            </a:r>
          </a:p>
          <a:p>
            <a:pPr lvl="0" algn="ctr">
              <a:spcBef>
                <a:spcPct val="50000"/>
              </a:spcBef>
              <a:buClr>
                <a:srgbClr val="000000"/>
              </a:buClr>
            </a:pPr>
            <a:r>
              <a:rPr lang="zh-CN" altLang="en-US" sz="2400" b="1" dirty="0">
                <a:solidFill>
                  <a:srgbClr val="FF0000"/>
                </a:solidFill>
                <a:latin typeface="Arial" panose="020B0604020202020204" pitchFamily="34" charset="0"/>
                <a:ea typeface="宋体" panose="02010600030101010101" pitchFamily="2" charset="-122"/>
              </a:rPr>
              <a:t>红线</a:t>
            </a:r>
            <a:r>
              <a:rPr lang="zh-CN" altLang="en-US" sz="2400" b="1" dirty="0">
                <a:latin typeface="Arial" panose="020B0604020202020204" pitchFamily="34" charset="0"/>
                <a:ea typeface="宋体" panose="02010600030101010101" pitchFamily="2" charset="-122"/>
              </a:rPr>
              <a:t>表示</a:t>
            </a:r>
            <a:r>
              <a:rPr lang="zh-CN" altLang="en-US" sz="2400" b="1" dirty="0">
                <a:solidFill>
                  <a:srgbClr val="FF0000"/>
                </a:solidFill>
                <a:latin typeface="Arial" panose="020B0604020202020204" pitchFamily="34" charset="0"/>
                <a:ea typeface="宋体" panose="02010600030101010101" pitchFamily="2" charset="-122"/>
              </a:rPr>
              <a:t>实际</a:t>
            </a:r>
            <a:r>
              <a:rPr lang="en-US" altLang="zh-CN" sz="2400" b="1">
                <a:solidFill>
                  <a:srgbClr val="FF0000"/>
                </a:solidFill>
                <a:latin typeface="Arial" panose="020B0604020202020204" pitchFamily="34" charset="0"/>
                <a:ea typeface="宋体" panose="02010600030101010101" pitchFamily="2" charset="-122"/>
              </a:rPr>
              <a:t>GDP</a:t>
            </a:r>
            <a:r>
              <a:rPr lang="zh-CN" altLang="en-US" sz="2400" b="1" dirty="0">
                <a:latin typeface="Arial" panose="020B0604020202020204" pitchFamily="34" charset="0"/>
                <a:ea typeface="宋体" panose="02010600030101010101" pitchFamily="2" charset="-122"/>
              </a:rPr>
              <a:t>，</a:t>
            </a:r>
            <a:r>
              <a:rPr lang="zh-CN" altLang="en-US" sz="2400" b="1" dirty="0">
                <a:solidFill>
                  <a:srgbClr val="FF0000"/>
                </a:solidFill>
                <a:latin typeface="Arial" panose="020B0604020202020204" pitchFamily="34" charset="0"/>
                <a:ea typeface="宋体" panose="02010600030101010101" pitchFamily="2" charset="-122"/>
              </a:rPr>
              <a:t>蓝线</a:t>
            </a:r>
            <a:r>
              <a:rPr lang="zh-CN" altLang="en-US" sz="2400" b="1" dirty="0">
                <a:latin typeface="Arial" panose="020B0604020202020204" pitchFamily="34" charset="0"/>
                <a:ea typeface="宋体" panose="02010600030101010101" pitchFamily="2" charset="-122"/>
              </a:rPr>
              <a:t>表示</a:t>
            </a:r>
            <a:r>
              <a:rPr lang="zh-CN" altLang="en-US" sz="2400" b="1" dirty="0">
                <a:solidFill>
                  <a:srgbClr val="FF0000"/>
                </a:solidFill>
                <a:latin typeface="Arial" panose="020B0604020202020204" pitchFamily="34" charset="0"/>
                <a:ea typeface="宋体" panose="02010600030101010101" pitchFamily="2" charset="-122"/>
              </a:rPr>
              <a:t>名义</a:t>
            </a:r>
            <a:r>
              <a:rPr lang="en-US" altLang="zh-CN" sz="2400" b="1">
                <a:solidFill>
                  <a:srgbClr val="FF0000"/>
                </a:solidFill>
                <a:latin typeface="Arial" panose="020B0604020202020204" pitchFamily="34" charset="0"/>
                <a:ea typeface="宋体" panose="02010600030101010101" pitchFamily="2" charset="-122"/>
              </a:rPr>
              <a:t>GDP</a:t>
            </a:r>
            <a:r>
              <a:rPr lang="en-US" altLang="zh-CN" sz="2400" b="1">
                <a:solidFill>
                  <a:srgbClr val="66FFFF"/>
                </a:solidFill>
                <a:latin typeface="Arial" panose="020B0604020202020204" pitchFamily="34" charset="0"/>
                <a:ea typeface="宋体" panose="02010600030101010101" pitchFamily="2" charset="-122"/>
              </a:rPr>
              <a:t>,</a:t>
            </a:r>
          </a:p>
          <a:p>
            <a:pPr lvl="0" algn="ctr">
              <a:spcBef>
                <a:spcPct val="50000"/>
              </a:spcBef>
              <a:buClr>
                <a:srgbClr val="000000"/>
              </a:buClr>
            </a:pPr>
            <a:r>
              <a:rPr lang="zh-CN" altLang="en-US" sz="2400" b="1" dirty="0">
                <a:latin typeface="Arial" panose="020B0604020202020204" pitchFamily="34" charset="0"/>
                <a:ea typeface="宋体" panose="02010600030101010101" pitchFamily="2" charset="-122"/>
              </a:rPr>
              <a:t>单位：</a:t>
            </a:r>
            <a:r>
              <a:rPr lang="en-US" altLang="zh-CN" sz="2400" b="1" dirty="0">
                <a:latin typeface="Arial" panose="020B0604020202020204" pitchFamily="34" charset="0"/>
                <a:ea typeface="宋体" panose="02010600030101010101" pitchFamily="2" charset="-122"/>
              </a:rPr>
              <a:t>10</a:t>
            </a:r>
            <a:r>
              <a:rPr lang="zh-CN" altLang="en-US" sz="2400" b="1" dirty="0">
                <a:latin typeface="Arial" panose="020B0604020202020204" pitchFamily="34" charset="0"/>
                <a:ea typeface="宋体" panose="02010600030101010101" pitchFamily="2" charset="-122"/>
              </a:rPr>
              <a:t>亿美元</a:t>
            </a:r>
            <a:endParaRPr lang="zh-CN" altLang="en-US" sz="2400" b="1">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30</a:t>
            </a:fld>
            <a:endParaRPr lang="zh-CN" dirty="0"/>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标题 418817"/>
          <p:cNvSpPr>
            <a:spLocks noGrp="1" noRot="1"/>
          </p:cNvSpPr>
          <p:nvPr>
            <p:ph type="title"/>
          </p:nvPr>
        </p:nvSpPr>
        <p:spPr>
          <a:xfrm>
            <a:off x="395288" y="188913"/>
            <a:ext cx="8229600" cy="1143000"/>
          </a:xfrm>
        </p:spPr>
        <p:txBody>
          <a:bodyPr anchor="ctr"/>
          <a:lstStyle/>
          <a:p>
            <a:r>
              <a:rPr lang="en-US" altLang="zh-CN" sz="4000" b="1" dirty="0">
                <a:solidFill>
                  <a:srgbClr val="FF0000"/>
                </a:solidFill>
                <a:latin typeface="楷体_GB2312" pitchFamily="49" charset="-122"/>
                <a:ea typeface="楷体_GB2312" pitchFamily="49" charset="-122"/>
              </a:rPr>
              <a:t>GDP</a:t>
            </a:r>
            <a:r>
              <a:rPr lang="zh-CN" altLang="en-US" sz="4000" b="1" dirty="0">
                <a:solidFill>
                  <a:srgbClr val="FF0000"/>
                </a:solidFill>
                <a:latin typeface="楷体_GB2312" pitchFamily="49" charset="-122"/>
                <a:ea typeface="楷体_GB2312" pitchFamily="49" charset="-122"/>
              </a:rPr>
              <a:t>与经济福利</a:t>
            </a:r>
            <a:endParaRPr lang="zh-CN" altLang="en-US" sz="4000" b="1">
              <a:solidFill>
                <a:srgbClr val="FF0000"/>
              </a:solidFill>
              <a:latin typeface="楷体_GB2312" pitchFamily="49" charset="-122"/>
              <a:ea typeface="楷体_GB2312" pitchFamily="49" charset="-122"/>
            </a:endParaRPr>
          </a:p>
        </p:txBody>
      </p:sp>
      <p:sp>
        <p:nvSpPr>
          <p:cNvPr id="418819" name="文本占位符 418818"/>
          <p:cNvSpPr>
            <a:spLocks noGrp="1" noRot="1"/>
          </p:cNvSpPr>
          <p:nvPr>
            <p:ph type="body" idx="1"/>
          </p:nvPr>
        </p:nvSpPr>
        <p:spPr>
          <a:xfrm>
            <a:off x="395288" y="1125538"/>
            <a:ext cx="8569325" cy="4525962"/>
          </a:xfrm>
        </p:spPr>
        <p:txBody>
          <a:bodyPr/>
          <a:lstStyle/>
          <a:p>
            <a:pPr>
              <a:lnSpc>
                <a:spcPct val="110000"/>
              </a:lnSpc>
            </a:pPr>
            <a:r>
              <a:rPr lang="en-US" altLang="zh-CN" sz="2400" b="1" dirty="0">
                <a:solidFill>
                  <a:srgbClr val="000000"/>
                </a:solidFill>
                <a:latin typeface="楷体" panose="02010609060101010101" pitchFamily="49" charset="-122"/>
                <a:ea typeface="楷体" panose="02010609060101010101" pitchFamily="49" charset="-122"/>
              </a:rPr>
              <a:t>GDP</a:t>
            </a:r>
            <a:r>
              <a:rPr lang="zh-CN" altLang="en-US" sz="2400" b="1" dirty="0">
                <a:solidFill>
                  <a:srgbClr val="000000"/>
                </a:solidFill>
                <a:latin typeface="楷体" panose="02010609060101010101" pitchFamily="49" charset="-122"/>
                <a:ea typeface="楷体" panose="02010609060101010101" pitchFamily="49" charset="-122"/>
              </a:rPr>
              <a:t>既衡量经济的总收入，又衡量经济用于物品和劳务的总支出。人均</a:t>
            </a:r>
            <a:r>
              <a:rPr lang="en-US" altLang="zh-CN" sz="2400" b="1" dirty="0">
                <a:solidFill>
                  <a:srgbClr val="000000"/>
                </a:solidFill>
                <a:latin typeface="楷体" panose="02010609060101010101" pitchFamily="49" charset="-122"/>
                <a:ea typeface="楷体" panose="02010609060101010101" pitchFamily="49" charset="-122"/>
              </a:rPr>
              <a:t>GDP</a:t>
            </a:r>
            <a:r>
              <a:rPr lang="zh-CN" altLang="en-US" sz="2400" b="1" dirty="0">
                <a:solidFill>
                  <a:srgbClr val="000000"/>
                </a:solidFill>
                <a:latin typeface="楷体" panose="02010609060101010101" pitchFamily="49" charset="-122"/>
                <a:ea typeface="楷体" panose="02010609060101010101" pitchFamily="49" charset="-122"/>
              </a:rPr>
              <a:t>告诉我们经济中平均每个人的收入与支出，可以衡量平均每个人的经济福利</a:t>
            </a:r>
            <a:r>
              <a:rPr lang="en-US" altLang="zh-CN" sz="2400" b="1" dirty="0">
                <a:solidFill>
                  <a:srgbClr val="000000"/>
                </a:solidFill>
                <a:latin typeface="楷体" panose="02010609060101010101" pitchFamily="49" charset="-122"/>
                <a:ea typeface="楷体" panose="02010609060101010101" pitchFamily="49" charset="-122"/>
              </a:rPr>
              <a:t>(</a:t>
            </a:r>
            <a:r>
              <a:rPr lang="zh-CN" altLang="en-US" sz="2400" b="1" dirty="0">
                <a:solidFill>
                  <a:srgbClr val="000000"/>
                </a:solidFill>
                <a:latin typeface="楷体" panose="02010609060101010101" pitchFamily="49" charset="-122"/>
                <a:ea typeface="楷体" panose="02010609060101010101" pitchFamily="49" charset="-122"/>
              </a:rPr>
              <a:t>真正表示一个国家人民的富裕程度）；</a:t>
            </a:r>
          </a:p>
          <a:p>
            <a:pPr>
              <a:lnSpc>
                <a:spcPct val="110000"/>
              </a:lnSpc>
            </a:pPr>
            <a:r>
              <a:rPr lang="zh-CN" altLang="en-US" sz="2400" b="1" dirty="0">
                <a:solidFill>
                  <a:srgbClr val="000000"/>
                </a:solidFill>
                <a:latin typeface="楷体" panose="02010609060101010101" pitchFamily="49" charset="-122"/>
                <a:ea typeface="楷体" panose="02010609060101010101" pitchFamily="49" charset="-122"/>
              </a:rPr>
              <a:t>但</a:t>
            </a:r>
            <a:r>
              <a:rPr lang="en-US" altLang="zh-CN" sz="2400" b="1" dirty="0">
                <a:solidFill>
                  <a:srgbClr val="000000"/>
                </a:solidFill>
                <a:latin typeface="楷体" panose="02010609060101010101" pitchFamily="49" charset="-122"/>
                <a:ea typeface="楷体" panose="02010609060101010101" pitchFamily="49" charset="-122"/>
              </a:rPr>
              <a:t>GDP</a:t>
            </a:r>
            <a:r>
              <a:rPr lang="zh-CN" altLang="en-US" sz="2400" b="1" dirty="0">
                <a:solidFill>
                  <a:srgbClr val="000000"/>
                </a:solidFill>
                <a:latin typeface="楷体" panose="02010609060101010101" pitchFamily="49" charset="-122"/>
                <a:ea typeface="楷体" panose="02010609060101010101" pitchFamily="49" charset="-122"/>
              </a:rPr>
              <a:t>并不是福利的一个完美衡量指标，影响福利的某些东西并没有包括在</a:t>
            </a:r>
            <a:r>
              <a:rPr lang="en-US" altLang="zh-CN" sz="2400" b="1" dirty="0">
                <a:solidFill>
                  <a:srgbClr val="000000"/>
                </a:solidFill>
                <a:latin typeface="楷体" panose="02010609060101010101" pitchFamily="49" charset="-122"/>
                <a:ea typeface="楷体" panose="02010609060101010101" pitchFamily="49" charset="-122"/>
              </a:rPr>
              <a:t>GDP</a:t>
            </a:r>
            <a:r>
              <a:rPr lang="zh-CN" altLang="en-US" sz="2400" b="1" dirty="0">
                <a:solidFill>
                  <a:srgbClr val="000000"/>
                </a:solidFill>
                <a:latin typeface="楷体" panose="02010609060101010101" pitchFamily="49" charset="-122"/>
                <a:ea typeface="楷体" panose="02010609060101010101" pitchFamily="49" charset="-122"/>
              </a:rPr>
              <a:t>中，如闲暇、健康、环境质量以及市场之外的活动；</a:t>
            </a:r>
          </a:p>
          <a:p>
            <a:pPr>
              <a:lnSpc>
                <a:spcPct val="110000"/>
              </a:lnSpc>
            </a:pPr>
            <a:r>
              <a:rPr lang="en-US" altLang="zh-CN" sz="2400" b="1" dirty="0">
                <a:solidFill>
                  <a:srgbClr val="000000"/>
                </a:solidFill>
                <a:latin typeface="楷体" panose="02010609060101010101" pitchFamily="49" charset="-122"/>
                <a:ea typeface="楷体" panose="02010609060101010101" pitchFamily="49" charset="-122"/>
              </a:rPr>
              <a:t>GDP</a:t>
            </a:r>
            <a:r>
              <a:rPr lang="zh-CN" altLang="en-US" sz="2400" b="1" dirty="0">
                <a:solidFill>
                  <a:srgbClr val="000000"/>
                </a:solidFill>
                <a:latin typeface="楷体" panose="02010609060101010101" pitchFamily="49" charset="-122"/>
                <a:ea typeface="楷体" panose="02010609060101010101" pitchFamily="49" charset="-122"/>
              </a:rPr>
              <a:t>没有考虑非市场活动</a:t>
            </a:r>
            <a:r>
              <a:rPr lang="en-US" altLang="zh-CN" sz="2400" b="1" dirty="0">
                <a:solidFill>
                  <a:srgbClr val="000000"/>
                </a:solidFill>
                <a:latin typeface="楷体" panose="02010609060101010101" pitchFamily="49" charset="-122"/>
                <a:ea typeface="楷体" panose="02010609060101010101" pitchFamily="49" charset="-122"/>
              </a:rPr>
              <a:t>(</a:t>
            </a:r>
            <a:r>
              <a:rPr lang="zh-CN" altLang="en-US" sz="2400" b="1" dirty="0">
                <a:solidFill>
                  <a:srgbClr val="000000"/>
                </a:solidFill>
                <a:latin typeface="楷体" panose="02010609060101010101" pitchFamily="49" charset="-122"/>
                <a:ea typeface="楷体" panose="02010609060101010101" pitchFamily="49" charset="-122"/>
              </a:rPr>
              <a:t>如家庭劳动、义务工作等）；</a:t>
            </a:r>
          </a:p>
          <a:p>
            <a:pPr>
              <a:lnSpc>
                <a:spcPct val="110000"/>
              </a:lnSpc>
            </a:pPr>
            <a:r>
              <a:rPr lang="zh-CN" altLang="en-US" sz="2400" b="1" dirty="0">
                <a:solidFill>
                  <a:srgbClr val="000000"/>
                </a:solidFill>
                <a:latin typeface="楷体" panose="02010609060101010101" pitchFamily="49" charset="-122"/>
                <a:ea typeface="楷体" panose="02010609060101010101" pitchFamily="49" charset="-122"/>
              </a:rPr>
              <a:t>人均</a:t>
            </a:r>
            <a:r>
              <a:rPr lang="en-US" altLang="zh-CN" sz="2400" b="1" dirty="0">
                <a:solidFill>
                  <a:srgbClr val="000000"/>
                </a:solidFill>
                <a:latin typeface="楷体" panose="02010609060101010101" pitchFamily="49" charset="-122"/>
                <a:ea typeface="楷体" panose="02010609060101010101" pitchFamily="49" charset="-122"/>
              </a:rPr>
              <a:t>GDP</a:t>
            </a:r>
            <a:r>
              <a:rPr lang="zh-CN" altLang="en-US" sz="2400" b="1" dirty="0">
                <a:solidFill>
                  <a:srgbClr val="000000"/>
                </a:solidFill>
                <a:latin typeface="楷体" panose="02010609060101010101" pitchFamily="49" charset="-122"/>
                <a:ea typeface="楷体" panose="02010609060101010101" pitchFamily="49" charset="-122"/>
              </a:rPr>
              <a:t>不反映一国的收入分配状况；</a:t>
            </a:r>
          </a:p>
          <a:p>
            <a:pPr>
              <a:lnSpc>
                <a:spcPct val="110000"/>
              </a:lnSpc>
            </a:pPr>
            <a:r>
              <a:rPr lang="en-US" altLang="zh-CN" sz="2400" b="1" dirty="0">
                <a:solidFill>
                  <a:srgbClr val="000000"/>
                </a:solidFill>
                <a:latin typeface="楷体" panose="02010609060101010101" pitchFamily="49" charset="-122"/>
                <a:ea typeface="楷体" panose="02010609060101010101" pitchFamily="49" charset="-122"/>
              </a:rPr>
              <a:t>GDP</a:t>
            </a:r>
            <a:r>
              <a:rPr lang="zh-CN" altLang="en-US" sz="2400" b="1" dirty="0">
                <a:solidFill>
                  <a:srgbClr val="000000"/>
                </a:solidFill>
                <a:latin typeface="楷体" panose="02010609060101010101" pitchFamily="49" charset="-122"/>
                <a:ea typeface="楷体" panose="02010609060101010101" pitchFamily="49" charset="-122"/>
              </a:rPr>
              <a:t>不反映一个国家的自然资源拥有状况及环境保护。</a:t>
            </a:r>
          </a:p>
          <a:p>
            <a:endParaRPr lang="zh-CN" altLang="en-US" sz="2400" dirty="0">
              <a:latin typeface="楷体" panose="02010609060101010101" pitchFamily="49" charset="-122"/>
              <a:ea typeface="楷体" panose="02010609060101010101" pitchFamily="49" charset="-122"/>
            </a:endParaRP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31</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 calcmode="lin" valueType="num">
                                      <p:cBhvr additive="base">
                                        <p:cTn id="7" dur="500" fill="hold"/>
                                        <p:tgtEl>
                                          <p:spTgt spid="4188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88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8819">
                                            <p:txEl>
                                              <p:pRg st="1" end="1"/>
                                            </p:txEl>
                                          </p:spTgt>
                                        </p:tgtEl>
                                        <p:attrNameLst>
                                          <p:attrName>style.visibility</p:attrName>
                                        </p:attrNameLst>
                                      </p:cBhvr>
                                      <p:to>
                                        <p:strVal val="visible"/>
                                      </p:to>
                                    </p:set>
                                    <p:anim calcmode="lin" valueType="num">
                                      <p:cBhvr additive="base">
                                        <p:cTn id="13" dur="500" fill="hold"/>
                                        <p:tgtEl>
                                          <p:spTgt spid="4188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88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8819">
                                            <p:txEl>
                                              <p:pRg st="2" end="2"/>
                                            </p:txEl>
                                          </p:spTgt>
                                        </p:tgtEl>
                                        <p:attrNameLst>
                                          <p:attrName>style.visibility</p:attrName>
                                        </p:attrNameLst>
                                      </p:cBhvr>
                                      <p:to>
                                        <p:strVal val="visible"/>
                                      </p:to>
                                    </p:set>
                                    <p:anim calcmode="lin" valueType="num">
                                      <p:cBhvr additive="base">
                                        <p:cTn id="19" dur="500" fill="hold"/>
                                        <p:tgtEl>
                                          <p:spTgt spid="4188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88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8819">
                                            <p:txEl>
                                              <p:pRg st="3" end="3"/>
                                            </p:txEl>
                                          </p:spTgt>
                                        </p:tgtEl>
                                        <p:attrNameLst>
                                          <p:attrName>style.visibility</p:attrName>
                                        </p:attrNameLst>
                                      </p:cBhvr>
                                      <p:to>
                                        <p:strVal val="visible"/>
                                      </p:to>
                                    </p:set>
                                    <p:anim calcmode="lin" valueType="num">
                                      <p:cBhvr additive="base">
                                        <p:cTn id="25" dur="500" fill="hold"/>
                                        <p:tgtEl>
                                          <p:spTgt spid="4188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88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8819">
                                            <p:txEl>
                                              <p:pRg st="4" end="4"/>
                                            </p:txEl>
                                          </p:spTgt>
                                        </p:tgtEl>
                                        <p:attrNameLst>
                                          <p:attrName>style.visibility</p:attrName>
                                        </p:attrNameLst>
                                      </p:cBhvr>
                                      <p:to>
                                        <p:strVal val="visible"/>
                                      </p:to>
                                    </p:set>
                                    <p:anim calcmode="lin" valueType="num">
                                      <p:cBhvr additive="base">
                                        <p:cTn id="31" dur="500" fill="hold"/>
                                        <p:tgtEl>
                                          <p:spTgt spid="4188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88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标题 305153"/>
          <p:cNvSpPr>
            <a:spLocks noGrp="1" noRot="1"/>
          </p:cNvSpPr>
          <p:nvPr>
            <p:ph type="title"/>
          </p:nvPr>
        </p:nvSpPr>
        <p:spPr>
          <a:xfrm>
            <a:off x="468313" y="1557338"/>
            <a:ext cx="8229600" cy="1143000"/>
          </a:xfrm>
        </p:spPr>
        <p:txBody>
          <a:bodyPr anchor="ctr"/>
          <a:lstStyle/>
          <a:p>
            <a:r>
              <a:rPr lang="zh-CN" altLang="en-US" sz="4000" b="1" dirty="0">
                <a:solidFill>
                  <a:schemeClr val="hlink"/>
                </a:solidFill>
                <a:latin typeface="宋体" panose="02010600030101010101" pitchFamily="2" charset="-122"/>
              </a:rPr>
              <a:t>第二节  生活费用的衡量</a:t>
            </a:r>
          </a:p>
        </p:txBody>
      </p:sp>
      <p:sp>
        <p:nvSpPr>
          <p:cNvPr id="305155" name="文本占位符 305154"/>
          <p:cNvSpPr>
            <a:spLocks noGrp="1" noRot="1"/>
          </p:cNvSpPr>
          <p:nvPr>
            <p:ph type="body" sz="half" idx="1"/>
          </p:nvPr>
        </p:nvSpPr>
        <p:spPr>
          <a:xfrm>
            <a:off x="301625" y="1905000"/>
            <a:ext cx="8380413" cy="4194175"/>
          </a:xfrm>
        </p:spPr>
        <p:txBody>
          <a:bodyPr/>
          <a:lstStyle/>
          <a:p>
            <a:endParaRPr lang="en-US" altLang="zh-CN" sz="2400" kern="1200" dirty="0">
              <a:solidFill>
                <a:srgbClr val="FFFF00"/>
              </a:solidFill>
              <a:latin typeface="楷体_GB2312" pitchFamily="49" charset="-122"/>
              <a:ea typeface="楷体_GB2312" pitchFamily="49" charset="-122"/>
            </a:endParaRPr>
          </a:p>
          <a:p>
            <a:endParaRPr lang="en-US" altLang="zh-CN" sz="2800" kern="1200" dirty="0">
              <a:solidFill>
                <a:srgbClr val="FFFF00"/>
              </a:solidFill>
            </a:endParaRPr>
          </a:p>
          <a:p>
            <a:endParaRPr lang="en-US" altLang="zh-CN" sz="2800" kern="1200" dirty="0">
              <a:solidFill>
                <a:srgbClr val="FFFF00"/>
              </a:solidFill>
            </a:endParaRPr>
          </a:p>
        </p:txBody>
      </p:sp>
      <p:pic>
        <p:nvPicPr>
          <p:cNvPr id="305159" name="图片 305158" descr="1234421597699"/>
          <p:cNvPicPr>
            <a:picLocks noChangeAspect="1"/>
          </p:cNvPicPr>
          <p:nvPr/>
        </p:nvPicPr>
        <p:blipFill>
          <a:blip r:embed="rId2"/>
          <a:stretch>
            <a:fillRect/>
          </a:stretch>
        </p:blipFill>
        <p:spPr>
          <a:xfrm>
            <a:off x="4716463" y="4149725"/>
            <a:ext cx="2857500" cy="2381250"/>
          </a:xfrm>
          <a:prstGeom prst="rect">
            <a:avLst/>
          </a:prstGeom>
          <a:noFill/>
          <a:ln w="9525">
            <a:noFill/>
          </a:ln>
        </p:spPr>
      </p:pic>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32</a:t>
            </a:fld>
            <a:endParaRPr lang="zh-CN" dirty="0"/>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标题 436225"/>
          <p:cNvSpPr>
            <a:spLocks noGrp="1" noRot="1"/>
          </p:cNvSpPr>
          <p:nvPr>
            <p:ph type="title"/>
          </p:nvPr>
        </p:nvSpPr>
        <p:spPr>
          <a:xfrm>
            <a:off x="-252412" y="333375"/>
            <a:ext cx="8229600" cy="1143000"/>
          </a:xfrm>
        </p:spPr>
        <p:txBody>
          <a:bodyPr anchor="ctr"/>
          <a:lstStyle/>
          <a:p>
            <a:r>
              <a:rPr lang="zh-CN" altLang="en-US" sz="3600" b="1" dirty="0">
                <a:solidFill>
                  <a:schemeClr val="hlink"/>
                </a:solidFill>
                <a:latin typeface="宋体" panose="02010600030101010101" pitchFamily="2" charset="-122"/>
              </a:rPr>
              <a:t>一、消费物价指数（</a:t>
            </a:r>
            <a:r>
              <a:rPr lang="en-US" altLang="zh-CN" sz="3600" b="1" dirty="0">
                <a:solidFill>
                  <a:schemeClr val="hlink"/>
                </a:solidFill>
                <a:latin typeface="宋体" panose="02010600030101010101" pitchFamily="2" charset="-122"/>
              </a:rPr>
              <a:t>CPI</a:t>
            </a:r>
            <a:r>
              <a:rPr lang="zh-CN" altLang="en-US" sz="3600" b="1" dirty="0">
                <a:solidFill>
                  <a:schemeClr val="hlink"/>
                </a:solidFill>
                <a:latin typeface="宋体" panose="02010600030101010101" pitchFamily="2" charset="-122"/>
              </a:rPr>
              <a:t>）</a:t>
            </a:r>
          </a:p>
        </p:txBody>
      </p:sp>
      <p:sp>
        <p:nvSpPr>
          <p:cNvPr id="436227" name="文本占位符 436226"/>
          <p:cNvSpPr>
            <a:spLocks noGrp="1" noRot="1"/>
          </p:cNvSpPr>
          <p:nvPr>
            <p:ph type="body" sz="half" idx="1"/>
          </p:nvPr>
        </p:nvSpPr>
        <p:spPr>
          <a:xfrm>
            <a:off x="323850" y="1341438"/>
            <a:ext cx="8424863" cy="5183187"/>
          </a:xfrm>
        </p:spPr>
        <p:txBody>
          <a:bodyPr/>
          <a:lstStyle/>
          <a:p>
            <a:pPr>
              <a:lnSpc>
                <a:spcPct val="105000"/>
              </a:lnSpc>
            </a:pPr>
            <a:r>
              <a:rPr lang="en-US" altLang="zh-CN" sz="2800" b="1" kern="1200" dirty="0">
                <a:solidFill>
                  <a:srgbClr val="FF0000"/>
                </a:solidFill>
                <a:latin typeface="楷体_GB2312" pitchFamily="49" charset="-122"/>
                <a:ea typeface="楷体_GB2312" pitchFamily="49" charset="-122"/>
              </a:rPr>
              <a:t>1</a:t>
            </a:r>
            <a:r>
              <a:rPr lang="zh-CN" altLang="en-US" sz="2800" b="1" kern="1200" dirty="0">
                <a:solidFill>
                  <a:srgbClr val="FF0000"/>
                </a:solidFill>
                <a:latin typeface="楷体_GB2312" pitchFamily="49" charset="-122"/>
                <a:ea typeface="楷体_GB2312" pitchFamily="49" charset="-122"/>
              </a:rPr>
              <a:t>、消费物价指数 </a:t>
            </a:r>
            <a:r>
              <a:rPr lang="en-US" altLang="zh-CN" sz="2000" b="1" kern="1200" dirty="0">
                <a:solidFill>
                  <a:srgbClr val="FF0000"/>
                </a:solidFill>
                <a:latin typeface="楷体_GB2312" pitchFamily="49" charset="-122"/>
                <a:ea typeface="楷体_GB2312" pitchFamily="49" charset="-122"/>
              </a:rPr>
              <a:t>(consumer price index</a:t>
            </a:r>
            <a:r>
              <a:rPr lang="zh-CN" altLang="en-US" sz="2000" b="1" kern="1200" dirty="0">
                <a:solidFill>
                  <a:srgbClr val="FF0000"/>
                </a:solidFill>
                <a:latin typeface="楷体_GB2312" pitchFamily="49" charset="-122"/>
                <a:ea typeface="楷体_GB2312" pitchFamily="49" charset="-122"/>
              </a:rPr>
              <a:t>）</a:t>
            </a:r>
            <a:r>
              <a:rPr lang="zh-CN" altLang="en-US" sz="2800" b="1" kern="1200" dirty="0">
                <a:solidFill>
                  <a:srgbClr val="FF0000"/>
                </a:solidFill>
                <a:latin typeface="楷体_GB2312" pitchFamily="49" charset="-122"/>
                <a:ea typeface="楷体_GB2312" pitchFamily="49" charset="-122"/>
              </a:rPr>
              <a:t>概念：</a:t>
            </a:r>
            <a:r>
              <a:rPr lang="zh-CN" altLang="en-US" sz="2800" b="1" kern="1200" dirty="0">
                <a:solidFill>
                  <a:srgbClr val="000000"/>
                </a:solidFill>
                <a:latin typeface="楷体" panose="02010609060101010101" pitchFamily="49" charset="-122"/>
                <a:ea typeface="楷体" panose="02010609060101010101" pitchFamily="49" charset="-122"/>
              </a:rPr>
              <a:t>普通消费者购买的物品与劳务总费用的衡量指标。</a:t>
            </a:r>
          </a:p>
          <a:p>
            <a:pPr>
              <a:lnSpc>
                <a:spcPct val="105000"/>
              </a:lnSpc>
            </a:pPr>
            <a:r>
              <a:rPr lang="zh-CN" altLang="en-US" sz="2400" b="1" kern="1200" dirty="0">
                <a:solidFill>
                  <a:srgbClr val="000000"/>
                </a:solidFill>
                <a:latin typeface="楷体" panose="02010609060101010101" pitchFamily="49" charset="-122"/>
                <a:ea typeface="楷体" panose="02010609060101010101" pitchFamily="49" charset="-122"/>
              </a:rPr>
              <a:t>它反映了一定时期内城乡居民所购买的生活消费品价格和服务项目价格变动趋势和程度的相对数，是对城市居民消费价格指数和农村居民消费价格指数进行综合汇总计算的结果。该指数可以观察和分析消费品的零售价格和服务价格变动对城乡居民实际生活费支出的影响程度。它是国际通用衡量一国通货膨胀水平的基础数据，是宏观经济分析和决策的重要指标。因此，各国政府都高度重视对这一指标的统计和研究。</a:t>
            </a:r>
            <a:r>
              <a:rPr lang="zh-CN" altLang="en-US" sz="2400" kern="1200" dirty="0">
                <a:solidFill>
                  <a:srgbClr val="000000"/>
                </a:solidFill>
                <a:latin typeface="楷体" panose="02010609060101010101" pitchFamily="49" charset="-122"/>
                <a:ea typeface="楷体" panose="02010609060101010101" pitchFamily="49" charset="-122"/>
              </a:rPr>
              <a:t> </a:t>
            </a: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33</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6227">
                                            <p:txEl>
                                              <p:pRg st="0" end="0"/>
                                            </p:txEl>
                                          </p:spTgt>
                                        </p:tgtEl>
                                        <p:attrNameLst>
                                          <p:attrName>style.visibility</p:attrName>
                                        </p:attrNameLst>
                                      </p:cBhvr>
                                      <p:to>
                                        <p:strVal val="visible"/>
                                      </p:to>
                                    </p:set>
                                    <p:animEffect transition="in" filter="blinds(horizontal)">
                                      <p:cBhvr>
                                        <p:cTn id="7" dur="500"/>
                                        <p:tgtEl>
                                          <p:spTgt spid="436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6227">
                                            <p:txEl>
                                              <p:pRg st="1" end="1"/>
                                            </p:txEl>
                                          </p:spTgt>
                                        </p:tgtEl>
                                        <p:attrNameLst>
                                          <p:attrName>style.visibility</p:attrName>
                                        </p:attrNameLst>
                                      </p:cBhvr>
                                      <p:to>
                                        <p:strVal val="visible"/>
                                      </p:to>
                                    </p:set>
                                    <p:animEffect transition="in" filter="blinds(horizontal)">
                                      <p:cBhvr>
                                        <p:cTn id="12" dur="500"/>
                                        <p:tgtEl>
                                          <p:spTgt spid="4362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标题 609281"/>
          <p:cNvSpPr>
            <a:spLocks noGrp="1" noRot="1"/>
          </p:cNvSpPr>
          <p:nvPr>
            <p:ph type="title"/>
          </p:nvPr>
        </p:nvSpPr>
        <p:spPr>
          <a:xfrm>
            <a:off x="-468312" y="404813"/>
            <a:ext cx="8540750" cy="1143000"/>
          </a:xfrm>
        </p:spPr>
        <p:txBody>
          <a:bodyPr anchor="ctr"/>
          <a:lstStyle/>
          <a:p>
            <a:r>
              <a:rPr lang="zh-CN" altLang="en-US" sz="3600" b="1" dirty="0">
                <a:solidFill>
                  <a:schemeClr val="hlink"/>
                </a:solidFill>
                <a:latin typeface="宋体" panose="02010600030101010101" pitchFamily="2" charset="-122"/>
              </a:rPr>
              <a:t>一、消费物价指数（</a:t>
            </a:r>
            <a:r>
              <a:rPr lang="en-US" altLang="zh-CN" sz="3600" b="1" dirty="0">
                <a:solidFill>
                  <a:schemeClr val="hlink"/>
                </a:solidFill>
                <a:latin typeface="宋体" panose="02010600030101010101" pitchFamily="2" charset="-122"/>
              </a:rPr>
              <a:t>CPI</a:t>
            </a:r>
            <a:r>
              <a:rPr lang="zh-CN" altLang="en-US" sz="3600" b="1" dirty="0">
                <a:solidFill>
                  <a:schemeClr val="hlink"/>
                </a:solidFill>
                <a:latin typeface="宋体" panose="02010600030101010101" pitchFamily="2" charset="-122"/>
              </a:rPr>
              <a:t>）</a:t>
            </a:r>
          </a:p>
        </p:txBody>
      </p:sp>
      <p:sp>
        <p:nvSpPr>
          <p:cNvPr id="609283" name="文本占位符 609282"/>
          <p:cNvSpPr>
            <a:spLocks noGrp="1" noRot="1"/>
          </p:cNvSpPr>
          <p:nvPr>
            <p:ph type="body" idx="1"/>
          </p:nvPr>
        </p:nvSpPr>
        <p:spPr>
          <a:xfrm>
            <a:off x="468313" y="1412875"/>
            <a:ext cx="8229600" cy="4924425"/>
          </a:xfrm>
        </p:spPr>
        <p:txBody>
          <a:bodyPr/>
          <a:lstStyle/>
          <a:p>
            <a:pPr>
              <a:lnSpc>
                <a:spcPct val="110000"/>
              </a:lnSpc>
            </a:pPr>
            <a:r>
              <a:rPr lang="en-US" altLang="zh-CN" sz="2800" b="1" dirty="0">
                <a:solidFill>
                  <a:srgbClr val="FF0000"/>
                </a:solidFill>
                <a:latin typeface="楷体_GB2312" pitchFamily="49" charset="-122"/>
                <a:ea typeface="楷体_GB2312" pitchFamily="49" charset="-122"/>
              </a:rPr>
              <a:t>2</a:t>
            </a:r>
            <a:r>
              <a:rPr lang="zh-CN" altLang="en-US" sz="2800" b="1" dirty="0">
                <a:solidFill>
                  <a:srgbClr val="FF0000"/>
                </a:solidFill>
                <a:latin typeface="楷体_GB2312" pitchFamily="49" charset="-122"/>
                <a:ea typeface="楷体_GB2312" pitchFamily="49" charset="-122"/>
              </a:rPr>
              <a:t>、计算方法</a:t>
            </a:r>
          </a:p>
          <a:p>
            <a:pPr>
              <a:lnSpc>
                <a:spcPct val="110000"/>
              </a:lnSpc>
            </a:pPr>
            <a:r>
              <a:rPr lang="zh-CN" altLang="en-US" sz="2400" b="1" dirty="0">
                <a:solidFill>
                  <a:srgbClr val="000000"/>
                </a:solidFill>
                <a:latin typeface="楷体" panose="02010609060101010101" pitchFamily="49" charset="-122"/>
                <a:ea typeface="楷体" panose="02010609060101010101" pitchFamily="49" charset="-122"/>
              </a:rPr>
              <a:t>（</a:t>
            </a:r>
            <a:r>
              <a:rPr lang="en-US" altLang="zh-CN" sz="2400" b="1" dirty="0">
                <a:solidFill>
                  <a:srgbClr val="000000"/>
                </a:solidFill>
                <a:latin typeface="楷体" panose="02010609060101010101" pitchFamily="49" charset="-122"/>
                <a:ea typeface="楷体" panose="02010609060101010101" pitchFamily="49" charset="-122"/>
              </a:rPr>
              <a:t>1</a:t>
            </a:r>
            <a:r>
              <a:rPr lang="zh-CN" altLang="en-US" sz="2400" b="1" dirty="0">
                <a:solidFill>
                  <a:srgbClr val="000000"/>
                </a:solidFill>
                <a:latin typeface="楷体" panose="02010609060101010101" pitchFamily="49" charset="-122"/>
                <a:ea typeface="楷体" panose="02010609060101010101" pitchFamily="49" charset="-122"/>
              </a:rPr>
              <a:t>）固定篮子：确定哪些物价对普通消费者是最重要的，确定不同物品与劳务的加权数。</a:t>
            </a:r>
          </a:p>
          <a:p>
            <a:pPr>
              <a:lnSpc>
                <a:spcPct val="110000"/>
              </a:lnSpc>
            </a:pPr>
            <a:r>
              <a:rPr lang="zh-CN" altLang="en-US" sz="2400" b="1" dirty="0">
                <a:solidFill>
                  <a:srgbClr val="000000"/>
                </a:solidFill>
                <a:latin typeface="楷体" panose="02010609060101010101" pitchFamily="49" charset="-122"/>
                <a:ea typeface="楷体" panose="02010609060101010101" pitchFamily="49" charset="-122"/>
              </a:rPr>
              <a:t>（</a:t>
            </a:r>
            <a:r>
              <a:rPr lang="en-US" altLang="zh-CN" sz="2400" b="1" dirty="0">
                <a:solidFill>
                  <a:srgbClr val="000000"/>
                </a:solidFill>
                <a:latin typeface="楷体" panose="02010609060101010101" pitchFamily="49" charset="-122"/>
                <a:ea typeface="楷体" panose="02010609060101010101" pitchFamily="49" charset="-122"/>
              </a:rPr>
              <a:t>2</a:t>
            </a:r>
            <a:r>
              <a:rPr lang="zh-CN" altLang="en-US" sz="2400" b="1" dirty="0">
                <a:solidFill>
                  <a:srgbClr val="000000"/>
                </a:solidFill>
                <a:latin typeface="楷体" panose="02010609060101010101" pitchFamily="49" charset="-122"/>
                <a:ea typeface="楷体" panose="02010609060101010101" pitchFamily="49" charset="-122"/>
              </a:rPr>
              <a:t>）找出价格：找出每个时点上篮子物品与劳务的价格。</a:t>
            </a:r>
          </a:p>
          <a:p>
            <a:pPr>
              <a:lnSpc>
                <a:spcPct val="110000"/>
              </a:lnSpc>
            </a:pPr>
            <a:r>
              <a:rPr lang="zh-CN" altLang="en-US" sz="2400" b="1" dirty="0">
                <a:solidFill>
                  <a:srgbClr val="000000"/>
                </a:solidFill>
                <a:latin typeface="楷体" panose="02010609060101010101" pitchFamily="49" charset="-122"/>
                <a:ea typeface="楷体" panose="02010609060101010101" pitchFamily="49" charset="-122"/>
              </a:rPr>
              <a:t>（</a:t>
            </a:r>
            <a:r>
              <a:rPr lang="en-US" altLang="zh-CN" sz="2400" b="1" dirty="0">
                <a:solidFill>
                  <a:srgbClr val="000000"/>
                </a:solidFill>
                <a:latin typeface="楷体" panose="02010609060101010101" pitchFamily="49" charset="-122"/>
                <a:ea typeface="楷体" panose="02010609060101010101" pitchFamily="49" charset="-122"/>
              </a:rPr>
              <a:t>3</a:t>
            </a:r>
            <a:r>
              <a:rPr lang="zh-CN" altLang="en-US" sz="2400" b="1" dirty="0">
                <a:solidFill>
                  <a:srgbClr val="000000"/>
                </a:solidFill>
                <a:latin typeface="楷体" panose="02010609060101010101" pitchFamily="49" charset="-122"/>
                <a:ea typeface="楷体" panose="02010609060101010101" pitchFamily="49" charset="-122"/>
              </a:rPr>
              <a:t>）计算这一篮子东西的费用：用价格数据计算不同时间一篮子物品与劳务的费用。</a:t>
            </a:r>
          </a:p>
          <a:p>
            <a:pPr>
              <a:lnSpc>
                <a:spcPct val="110000"/>
              </a:lnSpc>
            </a:pPr>
            <a:r>
              <a:rPr lang="zh-CN" altLang="en-US" sz="2400" b="1" dirty="0">
                <a:solidFill>
                  <a:srgbClr val="000000"/>
                </a:solidFill>
                <a:latin typeface="楷体" panose="02010609060101010101" pitchFamily="49" charset="-122"/>
                <a:ea typeface="楷体" panose="02010609060101010101" pitchFamily="49" charset="-122"/>
              </a:rPr>
              <a:t>（</a:t>
            </a:r>
            <a:r>
              <a:rPr lang="en-US" altLang="zh-CN" sz="2400" b="1" dirty="0">
                <a:solidFill>
                  <a:srgbClr val="000000"/>
                </a:solidFill>
                <a:latin typeface="楷体" panose="02010609060101010101" pitchFamily="49" charset="-122"/>
                <a:ea typeface="楷体" panose="02010609060101010101" pitchFamily="49" charset="-122"/>
              </a:rPr>
              <a:t>4</a:t>
            </a:r>
            <a:r>
              <a:rPr lang="zh-CN" altLang="en-US" sz="2400" b="1" dirty="0">
                <a:solidFill>
                  <a:srgbClr val="000000"/>
                </a:solidFill>
                <a:latin typeface="楷体" panose="02010609060101010101" pitchFamily="49" charset="-122"/>
                <a:ea typeface="楷体" panose="02010609060101010101" pitchFamily="49" charset="-122"/>
              </a:rPr>
              <a:t>）选择基年并计算指数：每年一篮子物品与劳务的价格除以基年一篮子物品与劳务的价格。</a:t>
            </a:r>
          </a:p>
          <a:p>
            <a:pPr>
              <a:lnSpc>
                <a:spcPct val="110000"/>
              </a:lnSpc>
            </a:pPr>
            <a:r>
              <a:rPr lang="zh-CN" altLang="en-US" sz="2400" b="1" dirty="0">
                <a:solidFill>
                  <a:srgbClr val="000000"/>
                </a:solidFill>
                <a:latin typeface="楷体" panose="02010609060101010101" pitchFamily="49" charset="-122"/>
                <a:ea typeface="楷体" panose="02010609060101010101" pitchFamily="49" charset="-122"/>
              </a:rPr>
              <a:t>（</a:t>
            </a:r>
            <a:r>
              <a:rPr lang="en-US" altLang="zh-CN" sz="2400" b="1" dirty="0">
                <a:solidFill>
                  <a:srgbClr val="000000"/>
                </a:solidFill>
                <a:latin typeface="楷体" panose="02010609060101010101" pitchFamily="49" charset="-122"/>
                <a:ea typeface="楷体" panose="02010609060101010101" pitchFamily="49" charset="-122"/>
              </a:rPr>
              <a:t>5</a:t>
            </a:r>
            <a:r>
              <a:rPr lang="zh-CN" altLang="en-US" sz="2400" b="1" dirty="0">
                <a:solidFill>
                  <a:srgbClr val="000000"/>
                </a:solidFill>
                <a:latin typeface="楷体" panose="02010609060101010101" pitchFamily="49" charset="-122"/>
                <a:ea typeface="楷体" panose="02010609060101010101" pitchFamily="49" charset="-122"/>
              </a:rPr>
              <a:t>）计算通货膨胀：用消费物价指数计算自上一年以来的通货膨胀率。</a:t>
            </a:r>
          </a:p>
          <a:p>
            <a:pPr>
              <a:lnSpc>
                <a:spcPct val="90000"/>
              </a:lnSpc>
            </a:pPr>
            <a:endParaRPr lang="zh-CN" altLang="en-US" sz="2400" dirty="0">
              <a:solidFill>
                <a:srgbClr val="000000"/>
              </a:solidFill>
            </a:endParaRP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34</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9283">
                                            <p:txEl>
                                              <p:pRg st="0" end="0"/>
                                            </p:txEl>
                                          </p:spTgt>
                                        </p:tgtEl>
                                        <p:attrNameLst>
                                          <p:attrName>style.visibility</p:attrName>
                                        </p:attrNameLst>
                                      </p:cBhvr>
                                      <p:to>
                                        <p:strVal val="visible"/>
                                      </p:to>
                                    </p:set>
                                    <p:animEffect transition="in" filter="blinds(horizontal)">
                                      <p:cBhvr>
                                        <p:cTn id="7" dur="500"/>
                                        <p:tgtEl>
                                          <p:spTgt spid="609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9283">
                                            <p:txEl>
                                              <p:pRg st="1" end="1"/>
                                            </p:txEl>
                                          </p:spTgt>
                                        </p:tgtEl>
                                        <p:attrNameLst>
                                          <p:attrName>style.visibility</p:attrName>
                                        </p:attrNameLst>
                                      </p:cBhvr>
                                      <p:to>
                                        <p:strVal val="visible"/>
                                      </p:to>
                                    </p:set>
                                    <p:animEffect transition="in" filter="blinds(horizontal)">
                                      <p:cBhvr>
                                        <p:cTn id="12" dur="500"/>
                                        <p:tgtEl>
                                          <p:spTgt spid="6092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9283">
                                            <p:txEl>
                                              <p:pRg st="2" end="2"/>
                                            </p:txEl>
                                          </p:spTgt>
                                        </p:tgtEl>
                                        <p:attrNameLst>
                                          <p:attrName>style.visibility</p:attrName>
                                        </p:attrNameLst>
                                      </p:cBhvr>
                                      <p:to>
                                        <p:strVal val="visible"/>
                                      </p:to>
                                    </p:set>
                                    <p:animEffect transition="in" filter="blinds(horizontal)">
                                      <p:cBhvr>
                                        <p:cTn id="17" dur="500"/>
                                        <p:tgtEl>
                                          <p:spTgt spid="6092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9283">
                                            <p:txEl>
                                              <p:pRg st="3" end="3"/>
                                            </p:txEl>
                                          </p:spTgt>
                                        </p:tgtEl>
                                        <p:attrNameLst>
                                          <p:attrName>style.visibility</p:attrName>
                                        </p:attrNameLst>
                                      </p:cBhvr>
                                      <p:to>
                                        <p:strVal val="visible"/>
                                      </p:to>
                                    </p:set>
                                    <p:animEffect transition="in" filter="blinds(horizontal)">
                                      <p:cBhvr>
                                        <p:cTn id="22" dur="500"/>
                                        <p:tgtEl>
                                          <p:spTgt spid="6092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09283">
                                            <p:txEl>
                                              <p:pRg st="4" end="4"/>
                                            </p:txEl>
                                          </p:spTgt>
                                        </p:tgtEl>
                                        <p:attrNameLst>
                                          <p:attrName>style.visibility</p:attrName>
                                        </p:attrNameLst>
                                      </p:cBhvr>
                                      <p:to>
                                        <p:strVal val="visible"/>
                                      </p:to>
                                    </p:set>
                                    <p:animEffect transition="in" filter="blinds(horizontal)">
                                      <p:cBhvr>
                                        <p:cTn id="27" dur="500"/>
                                        <p:tgtEl>
                                          <p:spTgt spid="6092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09283">
                                            <p:txEl>
                                              <p:pRg st="5" end="5"/>
                                            </p:txEl>
                                          </p:spTgt>
                                        </p:tgtEl>
                                        <p:attrNameLst>
                                          <p:attrName>style.visibility</p:attrName>
                                        </p:attrNameLst>
                                      </p:cBhvr>
                                      <p:to>
                                        <p:strVal val="visible"/>
                                      </p:to>
                                    </p:set>
                                    <p:animEffect transition="in" filter="blinds(horizontal)">
                                      <p:cBhvr>
                                        <p:cTn id="32" dur="500"/>
                                        <p:tgtEl>
                                          <p:spTgt spid="6092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标题 657409"/>
          <p:cNvSpPr>
            <a:spLocks noGrp="1" noRot="1"/>
          </p:cNvSpPr>
          <p:nvPr>
            <p:ph type="title"/>
          </p:nvPr>
        </p:nvSpPr>
        <p:spPr>
          <a:xfrm>
            <a:off x="0" y="0"/>
            <a:ext cx="8229600" cy="1143000"/>
          </a:xfrm>
        </p:spPr>
        <p:txBody>
          <a:bodyPr anchor="ctr"/>
          <a:lstStyle/>
          <a:p>
            <a:endParaRPr sz="3600" dirty="0">
              <a:solidFill>
                <a:srgbClr val="66FFFF"/>
              </a:solidFill>
            </a:endParaRPr>
          </a:p>
        </p:txBody>
      </p:sp>
      <p:sp>
        <p:nvSpPr>
          <p:cNvPr id="657411" name="文本占位符 657410"/>
          <p:cNvSpPr>
            <a:spLocks noGrp="1" noRot="1"/>
          </p:cNvSpPr>
          <p:nvPr>
            <p:ph type="body" sz="half" idx="1"/>
          </p:nvPr>
        </p:nvSpPr>
        <p:spPr>
          <a:xfrm>
            <a:off x="539750" y="1341438"/>
            <a:ext cx="7570788" cy="4525962"/>
          </a:xfrm>
        </p:spPr>
        <p:txBody>
          <a:bodyPr/>
          <a:lstStyle/>
          <a:p>
            <a:pPr>
              <a:lnSpc>
                <a:spcPct val="90000"/>
              </a:lnSpc>
            </a:pPr>
            <a:r>
              <a:rPr lang="zh-CN" altLang="en-US" b="1" kern="1200" dirty="0">
                <a:solidFill>
                  <a:srgbClr val="FF0000"/>
                </a:solidFill>
                <a:ea typeface="楷体_GB2312" pitchFamily="49" charset="-122"/>
              </a:rPr>
              <a:t>通货膨胀率：</a:t>
            </a:r>
            <a:r>
              <a:rPr lang="zh-CN" altLang="en-US" b="1" kern="1200" dirty="0">
                <a:solidFill>
                  <a:srgbClr val="000000"/>
                </a:solidFill>
                <a:ea typeface="楷体" panose="02010609060101010101" pitchFamily="49" charset="-122"/>
              </a:rPr>
              <a:t>是从上一年以来物价指数变动百分比。</a:t>
            </a:r>
          </a:p>
          <a:p>
            <a:pPr>
              <a:lnSpc>
                <a:spcPct val="90000"/>
              </a:lnSpc>
            </a:pPr>
            <a:endParaRPr lang="zh-CN" altLang="en-US" sz="2000" b="1" kern="1200" dirty="0">
              <a:solidFill>
                <a:srgbClr val="000000"/>
              </a:solidFill>
              <a:latin typeface="楷体_GB2312" pitchFamily="49" charset="-122"/>
              <a:ea typeface="楷体" panose="02010609060101010101" pitchFamily="49" charset="-122"/>
            </a:endParaRPr>
          </a:p>
        </p:txBody>
      </p:sp>
      <p:sp>
        <p:nvSpPr>
          <p:cNvPr id="657412" name="矩形 657411"/>
          <p:cNvSpPr/>
          <p:nvPr/>
        </p:nvSpPr>
        <p:spPr>
          <a:xfrm>
            <a:off x="684213" y="2852738"/>
            <a:ext cx="7343775" cy="1655762"/>
          </a:xfrm>
          <a:prstGeom prst="rect">
            <a:avLst/>
          </a:prstGeom>
          <a:solidFill>
            <a:schemeClr val="tx1"/>
          </a:solidFill>
          <a:ln w="12700" cap="flat" cmpd="sng">
            <a:solidFill>
              <a:schemeClr val="tx1"/>
            </a:solidFill>
            <a:prstDash val="solid"/>
            <a:miter/>
            <a:headEnd type="none" w="med" len="med"/>
            <a:tailEnd type="none" w="med" len="med"/>
          </a:ln>
          <a:effectLst>
            <a:outerShdw dist="107763" dir="2699999" algn="ctr" rotWithShape="0">
              <a:schemeClr val="bg2"/>
            </a:outerShdw>
          </a:effectLst>
        </p:spPr>
        <p:txBody>
          <a:bodyPr/>
          <a:lstStyle/>
          <a:p>
            <a:endParaRPr lang="zh-CN" altLang="en-US"/>
          </a:p>
        </p:txBody>
      </p:sp>
      <p:graphicFrame>
        <p:nvGraphicFramePr>
          <p:cNvPr id="657413" name="内容占位符 657412"/>
          <p:cNvGraphicFramePr>
            <a:graphicFrameLocks noGrp="1"/>
          </p:cNvGraphicFramePr>
          <p:nvPr>
            <p:ph sz="half" idx="2"/>
          </p:nvPr>
        </p:nvGraphicFramePr>
        <p:xfrm>
          <a:off x="900113" y="3500438"/>
          <a:ext cx="6726237" cy="666750"/>
        </p:xfrm>
        <a:graphic>
          <a:graphicData uri="http://schemas.openxmlformats.org/presentationml/2006/ole">
            <mc:AlternateContent xmlns:mc="http://schemas.openxmlformats.org/markup-compatibility/2006">
              <mc:Choice xmlns:v="urn:schemas-microsoft-com:vml" Requires="v">
                <p:oleObj spid="_x0000_s5124" r:id="rId4" imgW="5270500" imgH="647700" progId="Equation.3">
                  <p:embed/>
                </p:oleObj>
              </mc:Choice>
              <mc:Fallback>
                <p:oleObj r:id="rId4" imgW="5270500" imgH="647700" progId="Equation.3">
                  <p:embed/>
                  <p:pic>
                    <p:nvPicPr>
                      <p:cNvPr id="0" name="图片 3080"/>
                      <p:cNvPicPr/>
                      <p:nvPr/>
                    </p:nvPicPr>
                    <p:blipFill>
                      <a:blip r:embed="rId5"/>
                      <a:stretch>
                        <a:fillRect/>
                      </a:stretch>
                    </p:blipFill>
                    <p:spPr>
                      <a:xfrm>
                        <a:off x="900113" y="3500438"/>
                        <a:ext cx="6726237" cy="666750"/>
                      </a:xfrm>
                      <a:prstGeom prst="rect">
                        <a:avLst/>
                      </a:prstGeom>
                      <a:noFill/>
                      <a:ln w="38100">
                        <a:miter/>
                      </a:ln>
                    </p:spPr>
                  </p:pic>
                </p:oleObj>
              </mc:Fallback>
            </mc:AlternateContent>
          </a:graphicData>
        </a:graphic>
      </p:graphicFrame>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35</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7411">
                                            <p:txEl>
                                              <p:pRg st="0" end="0"/>
                                            </p:txEl>
                                          </p:spTgt>
                                        </p:tgtEl>
                                        <p:attrNameLst>
                                          <p:attrName>style.visibility</p:attrName>
                                        </p:attrNameLst>
                                      </p:cBhvr>
                                      <p:to>
                                        <p:strVal val="visible"/>
                                      </p:to>
                                    </p:set>
                                    <p:animEffect transition="in" filter="blinds(horizontal)">
                                      <p:cBhvr>
                                        <p:cTn id="7" dur="500"/>
                                        <p:tgtEl>
                                          <p:spTgt spid="65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57412"/>
                                        </p:tgtEl>
                                        <p:attrNameLst>
                                          <p:attrName>style.visibility</p:attrName>
                                        </p:attrNameLst>
                                      </p:cBhvr>
                                      <p:to>
                                        <p:strVal val="visible"/>
                                      </p:to>
                                    </p:set>
                                    <p:anim calcmode="lin" valueType="num">
                                      <p:cBhvr additive="base">
                                        <p:cTn id="12" dur="500" fill="hold"/>
                                        <p:tgtEl>
                                          <p:spTgt spid="657412"/>
                                        </p:tgtEl>
                                        <p:attrNameLst>
                                          <p:attrName>ppt_x</p:attrName>
                                        </p:attrNameLst>
                                      </p:cBhvr>
                                      <p:tavLst>
                                        <p:tav tm="0">
                                          <p:val>
                                            <p:strVal val="#ppt_x"/>
                                          </p:val>
                                        </p:tav>
                                        <p:tav tm="100000">
                                          <p:val>
                                            <p:strVal val="#ppt_x"/>
                                          </p:val>
                                        </p:tav>
                                      </p:tavLst>
                                    </p:anim>
                                    <p:anim calcmode="lin" valueType="num">
                                      <p:cBhvr additive="base">
                                        <p:cTn id="13" dur="500" fill="hold"/>
                                        <p:tgtEl>
                                          <p:spTgt spid="6574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57413"/>
                                        </p:tgtEl>
                                        <p:attrNameLst>
                                          <p:attrName>style.visibility</p:attrName>
                                        </p:attrNameLst>
                                      </p:cBhvr>
                                      <p:to>
                                        <p:strVal val="visible"/>
                                      </p:to>
                                    </p:set>
                                    <p:anim calcmode="lin" valueType="num">
                                      <p:cBhvr additive="base">
                                        <p:cTn id="18" dur="500" fill="hold"/>
                                        <p:tgtEl>
                                          <p:spTgt spid="657413"/>
                                        </p:tgtEl>
                                        <p:attrNameLst>
                                          <p:attrName>ppt_x</p:attrName>
                                        </p:attrNameLst>
                                      </p:cBhvr>
                                      <p:tavLst>
                                        <p:tav tm="0">
                                          <p:val>
                                            <p:strVal val="#ppt_x"/>
                                          </p:val>
                                        </p:tav>
                                        <p:tav tm="100000">
                                          <p:val>
                                            <p:strVal val="#ppt_x"/>
                                          </p:val>
                                        </p:tav>
                                      </p:tavLst>
                                    </p:anim>
                                    <p:anim calcmode="lin" valueType="num">
                                      <p:cBhvr additive="base">
                                        <p:cTn id="19" dur="500" fill="hold"/>
                                        <p:tgtEl>
                                          <p:spTgt spid="657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标题 600065"/>
          <p:cNvSpPr>
            <a:spLocks noGrp="1" noRot="1"/>
          </p:cNvSpPr>
          <p:nvPr>
            <p:ph type="title"/>
          </p:nvPr>
        </p:nvSpPr>
        <p:spPr>
          <a:xfrm>
            <a:off x="323850" y="620713"/>
            <a:ext cx="8540750" cy="1143000"/>
          </a:xfrm>
        </p:spPr>
        <p:txBody>
          <a:bodyPr anchor="ctr"/>
          <a:lstStyle/>
          <a:p>
            <a:endParaRPr dirty="0"/>
          </a:p>
        </p:txBody>
      </p:sp>
      <p:pic>
        <p:nvPicPr>
          <p:cNvPr id="600068" name="aimg_447232" descr="41.jpg"/>
          <p:cNvPicPr>
            <a:picLocks noGrp="1" noRot="1" noChangeAspect="1"/>
          </p:cNvPicPr>
          <p:nvPr>
            <p:ph type="body" idx="1"/>
          </p:nvPr>
        </p:nvPicPr>
        <p:blipFill>
          <a:blip r:embed="rId2"/>
          <a:stretch>
            <a:fillRect/>
          </a:stretch>
        </p:blipFill>
        <p:spPr>
          <a:xfrm>
            <a:off x="179388" y="765175"/>
            <a:ext cx="4249737" cy="3600450"/>
          </a:xfrm>
        </p:spPr>
      </p:pic>
      <p:pic>
        <p:nvPicPr>
          <p:cNvPr id="600069" name="aimg_447233" descr="40.jpg"/>
          <p:cNvPicPr>
            <a:picLocks noChangeAspect="1"/>
          </p:cNvPicPr>
          <p:nvPr/>
        </p:nvPicPr>
        <p:blipFill>
          <a:blip r:embed="rId3"/>
          <a:stretch>
            <a:fillRect/>
          </a:stretch>
        </p:blipFill>
        <p:spPr>
          <a:xfrm>
            <a:off x="4932363" y="3454400"/>
            <a:ext cx="4067175" cy="3403600"/>
          </a:xfrm>
          <a:prstGeom prst="rect">
            <a:avLst/>
          </a:prstGeom>
          <a:noFill/>
          <a:ln w="9525">
            <a:noFill/>
          </a:ln>
        </p:spPr>
      </p:pic>
      <p:sp>
        <p:nvSpPr>
          <p:cNvPr id="600070" name="文本框 600069"/>
          <p:cNvSpPr txBox="1"/>
          <p:nvPr/>
        </p:nvSpPr>
        <p:spPr>
          <a:xfrm>
            <a:off x="6046788" y="2781300"/>
            <a:ext cx="3097212" cy="457200"/>
          </a:xfrm>
          <a:prstGeom prst="rect">
            <a:avLst/>
          </a:prstGeom>
          <a:noFill/>
          <a:ln w="12700">
            <a:noFill/>
          </a:ln>
          <a:effectLst>
            <a:outerShdw dist="107763" dir="2699999" algn="ctr" rotWithShape="0">
              <a:schemeClr val="bg2"/>
            </a:outerShdw>
          </a:effectLst>
        </p:spPr>
        <p:txBody>
          <a:bodyPr>
            <a:spAutoFit/>
          </a:bodyPr>
          <a:lstStyle/>
          <a:p>
            <a:pPr lvl="0">
              <a:spcBef>
                <a:spcPct val="50000"/>
              </a:spcBef>
              <a:buClr>
                <a:srgbClr val="000000"/>
              </a:buClr>
            </a:pPr>
            <a:r>
              <a:rPr lang="zh-CN" altLang="en-US" sz="2400" b="1" dirty="0">
                <a:solidFill>
                  <a:srgbClr val="FF0000"/>
                </a:solidFill>
                <a:latin typeface="Garamond" panose="02020404030301010803" pitchFamily="18" charset="0"/>
                <a:ea typeface="宋体" panose="02010600030101010101" pitchFamily="2" charset="-122"/>
              </a:rPr>
              <a:t>中国</a:t>
            </a:r>
            <a:r>
              <a:rPr lang="en-US" altLang="zh-CN" sz="2400" b="1" dirty="0">
                <a:solidFill>
                  <a:srgbClr val="FF0000"/>
                </a:solidFill>
                <a:latin typeface="Garamond" panose="02020404030301010803" pitchFamily="18" charset="0"/>
                <a:ea typeface="宋体" panose="02010600030101010101" pitchFamily="2" charset="-122"/>
              </a:rPr>
              <a:t>CPI</a:t>
            </a:r>
            <a:r>
              <a:rPr lang="zh-CN" altLang="en-US" sz="2400" b="1" dirty="0">
                <a:solidFill>
                  <a:srgbClr val="FF0000"/>
                </a:solidFill>
                <a:latin typeface="Garamond" panose="02020404030301010803" pitchFamily="18" charset="0"/>
                <a:ea typeface="宋体" panose="02010600030101010101" pitchFamily="2" charset="-122"/>
              </a:rPr>
              <a:t>的构成</a:t>
            </a:r>
          </a:p>
        </p:txBody>
      </p:sp>
      <p:sp>
        <p:nvSpPr>
          <p:cNvPr id="600071" name="文本框 600070"/>
          <p:cNvSpPr txBox="1"/>
          <p:nvPr/>
        </p:nvSpPr>
        <p:spPr>
          <a:xfrm>
            <a:off x="827088" y="260350"/>
            <a:ext cx="2520950" cy="457200"/>
          </a:xfrm>
          <a:prstGeom prst="rect">
            <a:avLst/>
          </a:prstGeom>
          <a:noFill/>
          <a:ln w="12700">
            <a:noFill/>
          </a:ln>
          <a:effectLst>
            <a:outerShdw dist="107763" dir="2699999" algn="ctr" rotWithShape="0">
              <a:schemeClr val="bg2"/>
            </a:outerShdw>
          </a:effectLst>
        </p:spPr>
        <p:txBody>
          <a:bodyPr>
            <a:spAutoFit/>
          </a:bodyPr>
          <a:lstStyle/>
          <a:p>
            <a:pPr lvl="0">
              <a:spcBef>
                <a:spcPct val="50000"/>
              </a:spcBef>
              <a:buClr>
                <a:srgbClr val="000000"/>
              </a:buClr>
            </a:pPr>
            <a:r>
              <a:rPr lang="zh-CN" altLang="en-US" sz="2400" b="1" dirty="0">
                <a:solidFill>
                  <a:srgbClr val="FF0000"/>
                </a:solidFill>
                <a:latin typeface="Garamond" panose="02020404030301010803" pitchFamily="18" charset="0"/>
                <a:ea typeface="宋体" panose="02010600030101010101" pitchFamily="2" charset="-122"/>
              </a:rPr>
              <a:t>美国</a:t>
            </a:r>
            <a:r>
              <a:rPr lang="en-US" altLang="zh-CN" sz="2400" b="1" dirty="0">
                <a:solidFill>
                  <a:srgbClr val="FF0000"/>
                </a:solidFill>
                <a:latin typeface="Garamond" panose="02020404030301010803" pitchFamily="18" charset="0"/>
                <a:ea typeface="宋体" panose="02010600030101010101" pitchFamily="2" charset="-122"/>
              </a:rPr>
              <a:t>CPI</a:t>
            </a:r>
            <a:r>
              <a:rPr lang="zh-CN" altLang="en-US" sz="2400" b="1" dirty="0">
                <a:solidFill>
                  <a:srgbClr val="FF0000"/>
                </a:solidFill>
                <a:latin typeface="Garamond" panose="02020404030301010803" pitchFamily="18" charset="0"/>
                <a:ea typeface="宋体" panose="02010600030101010101" pitchFamily="2" charset="-122"/>
              </a:rPr>
              <a:t>的构成</a:t>
            </a: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36</a:t>
            </a:fld>
            <a:endParaRPr lang="zh-CN" dirty="0"/>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标题 442369"/>
          <p:cNvSpPr>
            <a:spLocks noGrp="1" noRot="1"/>
          </p:cNvSpPr>
          <p:nvPr>
            <p:ph type="title"/>
          </p:nvPr>
        </p:nvSpPr>
        <p:spPr/>
        <p:txBody>
          <a:bodyPr anchor="ctr"/>
          <a:lstStyle/>
          <a:p>
            <a:r>
              <a:rPr lang="zh-CN" altLang="en-US" sz="3200" b="1" dirty="0">
                <a:solidFill>
                  <a:srgbClr val="FF0000"/>
                </a:solidFill>
              </a:rPr>
              <a:t>计算消费物价指数和通货膨胀</a:t>
            </a:r>
          </a:p>
        </p:txBody>
      </p:sp>
      <p:graphicFrame>
        <p:nvGraphicFramePr>
          <p:cNvPr id="442401" name="内容占位符 442400"/>
          <p:cNvGraphicFramePr>
            <a:graphicFrameLocks noGrp="1"/>
          </p:cNvGraphicFramePr>
          <p:nvPr>
            <p:ph idx="1"/>
          </p:nvPr>
        </p:nvGraphicFramePr>
        <p:xfrm>
          <a:off x="301625" y="1905000"/>
          <a:ext cx="8540750" cy="3622675"/>
        </p:xfrm>
        <a:graphic>
          <a:graphicData uri="http://schemas.openxmlformats.org/drawingml/2006/table">
            <a:tbl>
              <a:tblPr/>
              <a:tblGrid>
                <a:gridCol w="1897063"/>
                <a:gridCol w="3322637"/>
                <a:gridCol w="3321050"/>
              </a:tblGrid>
              <a:tr h="517525">
                <a:tc gridSpan="3">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zh-CN" altLang="en-US" b="1" dirty="0">
                          <a:solidFill>
                            <a:schemeClr val="hlink"/>
                          </a:solidFill>
                        </a:rPr>
                        <a:t>第一步：调查消费者以确定固定的一篮子物品</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17525">
                <a:tc gridSpan="3">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en-US" altLang="zh-CN" dirty="0">
                          <a:latin typeface="楷体" panose="02010609060101010101" pitchFamily="49" charset="-122"/>
                          <a:ea typeface="楷体" panose="02010609060101010101" pitchFamily="49" charset="-122"/>
                        </a:rPr>
                        <a:t>4</a:t>
                      </a:r>
                      <a:r>
                        <a:rPr lang="zh-CN" altLang="en-US" dirty="0">
                          <a:latin typeface="楷体" panose="02010609060101010101" pitchFamily="49" charset="-122"/>
                          <a:ea typeface="楷体" panose="02010609060101010101" pitchFamily="49" charset="-122"/>
                        </a:rPr>
                        <a:t>个热狗，</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个汉堡包</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17525">
                <a:tc gridSpan="3">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zh-CN" altLang="en-US" b="1" dirty="0">
                          <a:solidFill>
                            <a:schemeClr val="hlink"/>
                          </a:solidFill>
                        </a:rPr>
                        <a:t>第二步：找出每年每种物品的价格</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17525">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zh-CN" altLang="en-US" dirty="0">
                          <a:latin typeface="楷体" panose="02010609060101010101" pitchFamily="49" charset="-122"/>
                          <a:ea typeface="楷体" panose="02010609060101010101" pitchFamily="49" charset="-122"/>
                        </a:rPr>
                        <a:t>年份</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zh-CN" altLang="en-US" dirty="0">
                          <a:latin typeface="楷体" panose="02010609060101010101" pitchFamily="49" charset="-122"/>
                          <a:ea typeface="楷体" panose="02010609060101010101" pitchFamily="49" charset="-122"/>
                        </a:rPr>
                        <a:t>热狗的价格   </a:t>
                      </a:r>
                      <a:r>
                        <a:rPr lang="en-US" altLang="zh-CN">
                          <a:latin typeface="楷体" panose="02010609060101010101" pitchFamily="49" charset="-122"/>
                          <a:ea typeface="楷体" panose="02010609060101010101" pitchFamily="49" charset="-122"/>
                        </a:rPr>
                        <a:t>$</a:t>
                      </a:r>
                      <a:endParaRPr lang="zh-CN" altLang="en-US">
                        <a:latin typeface="楷体" panose="02010609060101010101" pitchFamily="49" charset="-122"/>
                        <a:ea typeface="楷体" panose="02010609060101010101"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zh-CN" altLang="en-US" dirty="0">
                          <a:latin typeface="楷体" panose="02010609060101010101" pitchFamily="49" charset="-122"/>
                          <a:ea typeface="楷体" panose="02010609060101010101" pitchFamily="49" charset="-122"/>
                        </a:rPr>
                        <a:t>汉堡包的价格  </a:t>
                      </a:r>
                      <a:r>
                        <a:rPr lang="en-US" altLang="zh-CN">
                          <a:latin typeface="楷体" panose="02010609060101010101" pitchFamily="49" charset="-122"/>
                          <a:ea typeface="楷体" panose="02010609060101010101" pitchFamily="49" charset="-122"/>
                        </a:rPr>
                        <a:t>$</a:t>
                      </a:r>
                      <a:endParaRPr lang="zh-CN" altLang="en-US">
                        <a:latin typeface="楷体" panose="02010609060101010101" pitchFamily="49" charset="-122"/>
                        <a:ea typeface="楷体" panose="02010609060101010101" pitchFamily="49"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en-US" altLang="zh-CN">
                          <a:latin typeface="楷体" panose="02010609060101010101" pitchFamily="49" charset="-122"/>
                          <a:ea typeface="楷体" panose="02010609060101010101" pitchFamily="49" charset="-122"/>
                        </a:rPr>
                        <a:t>2001</a:t>
                      </a:r>
                      <a:endParaRPr lang="zh-CN" altLang="en-US">
                        <a:latin typeface="楷体" panose="02010609060101010101" pitchFamily="49" charset="-122"/>
                        <a:ea typeface="楷体" panose="02010609060101010101"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a:latin typeface="楷体" panose="02010609060101010101" pitchFamily="49" charset="-122"/>
                          <a:ea typeface="楷体" panose="02010609060101010101" pitchFamily="49" charset="-122"/>
                        </a:rPr>
                        <a:t>1</a:t>
                      </a:r>
                      <a:endParaRPr lang="zh-CN" altLang="en-US">
                        <a:latin typeface="楷体" panose="02010609060101010101" pitchFamily="49" charset="-122"/>
                        <a:ea typeface="楷体" panose="02010609060101010101"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a:latin typeface="楷体" panose="02010609060101010101" pitchFamily="49" charset="-122"/>
                          <a:ea typeface="楷体" panose="02010609060101010101" pitchFamily="49" charset="-122"/>
                        </a:rPr>
                        <a:t>2</a:t>
                      </a:r>
                      <a:endParaRPr lang="zh-CN" altLang="en-US">
                        <a:latin typeface="楷体" panose="02010609060101010101" pitchFamily="49" charset="-122"/>
                        <a:ea typeface="楷体" panose="02010609060101010101" pitchFamily="49"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en-US" altLang="zh-CN">
                          <a:latin typeface="楷体" panose="02010609060101010101" pitchFamily="49" charset="-122"/>
                          <a:ea typeface="楷体" panose="02010609060101010101" pitchFamily="49" charset="-122"/>
                        </a:rPr>
                        <a:t>2002</a:t>
                      </a:r>
                      <a:endParaRPr lang="zh-CN" altLang="en-US">
                        <a:latin typeface="楷体" panose="02010609060101010101" pitchFamily="49" charset="-122"/>
                        <a:ea typeface="楷体" panose="02010609060101010101"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a:latin typeface="楷体" panose="02010609060101010101" pitchFamily="49" charset="-122"/>
                          <a:ea typeface="楷体" panose="02010609060101010101" pitchFamily="49" charset="-122"/>
                        </a:rPr>
                        <a:t>2</a:t>
                      </a:r>
                      <a:endParaRPr lang="zh-CN" altLang="en-US">
                        <a:latin typeface="楷体" panose="02010609060101010101" pitchFamily="49" charset="-122"/>
                        <a:ea typeface="楷体" panose="02010609060101010101"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a:latin typeface="楷体" panose="02010609060101010101" pitchFamily="49" charset="-122"/>
                          <a:ea typeface="楷体" panose="02010609060101010101" pitchFamily="49" charset="-122"/>
                        </a:rPr>
                        <a:t>3</a:t>
                      </a:r>
                      <a:endParaRPr lang="zh-CN" altLang="en-US">
                        <a:latin typeface="楷体" panose="02010609060101010101" pitchFamily="49" charset="-122"/>
                        <a:ea typeface="楷体" panose="02010609060101010101" pitchFamily="49"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en-US" altLang="zh-CN">
                          <a:latin typeface="楷体" panose="02010609060101010101" pitchFamily="49" charset="-122"/>
                          <a:ea typeface="楷体" panose="02010609060101010101" pitchFamily="49" charset="-122"/>
                        </a:rPr>
                        <a:t>2003</a:t>
                      </a:r>
                      <a:endParaRPr lang="zh-CN" altLang="en-US">
                        <a:latin typeface="楷体" panose="02010609060101010101" pitchFamily="49" charset="-122"/>
                        <a:ea typeface="楷体" panose="02010609060101010101" pitchFamily="49"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a:latin typeface="楷体" panose="02010609060101010101" pitchFamily="49" charset="-122"/>
                          <a:ea typeface="楷体" panose="02010609060101010101" pitchFamily="49" charset="-122"/>
                        </a:rPr>
                        <a:t>3</a:t>
                      </a:r>
                      <a:endParaRPr lang="zh-CN" altLang="en-US">
                        <a:latin typeface="楷体" panose="02010609060101010101" pitchFamily="49" charset="-122"/>
                        <a:ea typeface="楷体" panose="02010609060101010101" pitchFamily="49"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a:latin typeface="楷体" panose="02010609060101010101" pitchFamily="49" charset="-122"/>
                          <a:ea typeface="楷体" panose="02010609060101010101" pitchFamily="49" charset="-122"/>
                        </a:rPr>
                        <a:t>4</a:t>
                      </a:r>
                      <a:endParaRPr lang="zh-CN" altLang="en-US">
                        <a:latin typeface="楷体" panose="02010609060101010101" pitchFamily="49" charset="-122"/>
                        <a:ea typeface="楷体" panose="02010609060101010101" pitchFamily="49"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37</a:t>
            </a:fld>
            <a:endParaRPr lang="zh-CN" dirty="0"/>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4418" name="内容占位符 444417"/>
          <p:cNvGraphicFramePr>
            <a:graphicFrameLocks noGrp="1"/>
          </p:cNvGraphicFramePr>
          <p:nvPr>
            <p:ph idx="1"/>
          </p:nvPr>
        </p:nvGraphicFramePr>
        <p:xfrm>
          <a:off x="685800" y="836613"/>
          <a:ext cx="7772400" cy="5326063"/>
        </p:xfrm>
        <a:graphic>
          <a:graphicData uri="http://schemas.openxmlformats.org/drawingml/2006/table">
            <a:tbl>
              <a:tblPr/>
              <a:tblGrid>
                <a:gridCol w="7772400"/>
              </a:tblGrid>
              <a:tr h="720725">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zh-CN" altLang="en-US" b="1" dirty="0">
                          <a:solidFill>
                            <a:schemeClr val="hlink"/>
                          </a:solidFill>
                        </a:rPr>
                        <a:t>第三步：计算每年一篮子物品的费用</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69913">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zh-CN" altLang="en-US" dirty="0">
                          <a:latin typeface="楷体" panose="02010609060101010101" pitchFamily="49" charset="-122"/>
                          <a:ea typeface="楷体" panose="02010609060101010101" pitchFamily="49" charset="-122"/>
                        </a:rPr>
                        <a:t>年份         一篮子物品的费用</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30287">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533400" lvl="0" indent="-533400" defTabSz="0">
                        <a:buNone/>
                        <a:tabLst>
                          <a:tab pos="333375" algn="l"/>
                          <a:tab pos="857250" algn="l"/>
                        </a:tabLst>
                      </a:pPr>
                      <a:r>
                        <a:rPr lang="en-US" altLang="zh-CN" dirty="0">
                          <a:latin typeface="楷体" panose="02010609060101010101" pitchFamily="49" charset="-122"/>
                          <a:ea typeface="楷体" panose="02010609060101010101" pitchFamily="49" charset="-122"/>
                        </a:rPr>
                        <a:t>2001   </a:t>
                      </a:r>
                      <a:r>
                        <a:rPr lang="zh-CN" altLang="en-US" dirty="0">
                          <a:latin typeface="楷体" panose="02010609060101010101" pitchFamily="49" charset="-122"/>
                          <a:ea typeface="楷体" panose="02010609060101010101" pitchFamily="49" charset="-122"/>
                        </a:rPr>
                        <a:t>（每个热狗</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美元</a:t>
                      </a:r>
                      <a:r>
                        <a:rPr lang="en-US" altLang="zh-CN" dirty="0">
                          <a:latin typeface="楷体" panose="02010609060101010101" pitchFamily="49" charset="-122"/>
                          <a:ea typeface="楷体" panose="02010609060101010101" pitchFamily="49" charset="-122"/>
                        </a:rPr>
                        <a:t>× 4</a:t>
                      </a:r>
                      <a:r>
                        <a:rPr lang="zh-CN" altLang="en-US" dirty="0">
                          <a:latin typeface="楷体" panose="02010609060101010101" pitchFamily="49" charset="-122"/>
                          <a:ea typeface="楷体" panose="02010609060101010101" pitchFamily="49" charset="-122"/>
                        </a:rPr>
                        <a:t>个热狗）</a:t>
                      </a:r>
                      <a:r>
                        <a:rPr lang="en-US" altLang="zh-CN">
                          <a:latin typeface="楷体" panose="02010609060101010101" pitchFamily="49" charset="-122"/>
                          <a:ea typeface="楷体" panose="02010609060101010101" pitchFamily="49" charset="-122"/>
                        </a:rPr>
                        <a:t>+</a:t>
                      </a:r>
                    </a:p>
                    <a:p>
                      <a:pPr marL="533400" lvl="0" indent="-533400" algn="ctr" defTabSz="0">
                        <a:buNone/>
                        <a:tabLst>
                          <a:tab pos="333375" algn="l"/>
                          <a:tab pos="857250" algn="l"/>
                        </a:tabLst>
                      </a:pPr>
                      <a:r>
                        <a:rPr lang="zh-CN" altLang="en-US" dirty="0">
                          <a:latin typeface="楷体" panose="02010609060101010101" pitchFamily="49" charset="-122"/>
                          <a:ea typeface="楷体" panose="02010609060101010101" pitchFamily="49" charset="-122"/>
                        </a:rPr>
                        <a:t>（每个汉堡包</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美元</a:t>
                      </a:r>
                      <a:r>
                        <a:rPr lang="en-US" altLang="zh-CN" dirty="0">
                          <a:latin typeface="楷体" panose="02010609060101010101" pitchFamily="49" charset="-122"/>
                          <a:ea typeface="楷体" panose="02010609060101010101" pitchFamily="49" charset="-122"/>
                        </a:rPr>
                        <a:t>× 2</a:t>
                      </a:r>
                      <a:r>
                        <a:rPr lang="zh-CN" altLang="en-US" dirty="0">
                          <a:latin typeface="楷体" panose="02010609060101010101" pitchFamily="49" charset="-122"/>
                          <a:ea typeface="楷体" panose="02010609060101010101" pitchFamily="49" charset="-122"/>
                        </a:rPr>
                        <a:t>个汉堡包）＝</a:t>
                      </a:r>
                      <a:r>
                        <a:rPr lang="en-US" altLang="zh-CN" dirty="0">
                          <a:latin typeface="楷体" panose="02010609060101010101" pitchFamily="49" charset="-122"/>
                          <a:ea typeface="楷体" panose="02010609060101010101" pitchFamily="49" charset="-122"/>
                        </a:rPr>
                        <a:t>8</a:t>
                      </a:r>
                      <a:r>
                        <a:rPr lang="zh-CN" altLang="en-US" dirty="0">
                          <a:latin typeface="楷体" panose="02010609060101010101" pitchFamily="49" charset="-122"/>
                          <a:ea typeface="楷体" panose="02010609060101010101" pitchFamily="49" charset="-122"/>
                        </a:rPr>
                        <a:t>美元</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30288">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en-US" altLang="zh-CN" dirty="0">
                          <a:latin typeface="楷体" panose="02010609060101010101" pitchFamily="49" charset="-122"/>
                          <a:ea typeface="楷体" panose="02010609060101010101" pitchFamily="49" charset="-122"/>
                        </a:rPr>
                        <a:t>2002   </a:t>
                      </a:r>
                      <a:r>
                        <a:rPr lang="zh-CN" altLang="en-US" dirty="0">
                          <a:latin typeface="楷体" panose="02010609060101010101" pitchFamily="49" charset="-122"/>
                          <a:ea typeface="楷体" panose="02010609060101010101" pitchFamily="49" charset="-122"/>
                        </a:rPr>
                        <a:t>（每个热狗</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美元</a:t>
                      </a:r>
                      <a:r>
                        <a:rPr lang="en-US" altLang="zh-CN" dirty="0">
                          <a:latin typeface="楷体" panose="02010609060101010101" pitchFamily="49" charset="-122"/>
                          <a:ea typeface="楷体" panose="02010609060101010101" pitchFamily="49" charset="-122"/>
                        </a:rPr>
                        <a:t>× 4</a:t>
                      </a:r>
                      <a:r>
                        <a:rPr lang="zh-CN" altLang="en-US" dirty="0">
                          <a:latin typeface="楷体" panose="02010609060101010101" pitchFamily="49" charset="-122"/>
                          <a:ea typeface="楷体" panose="02010609060101010101" pitchFamily="49" charset="-122"/>
                        </a:rPr>
                        <a:t>个热狗）</a:t>
                      </a:r>
                      <a:r>
                        <a:rPr lang="en-US" altLang="zh-CN">
                          <a:latin typeface="楷体" panose="02010609060101010101" pitchFamily="49" charset="-122"/>
                          <a:ea typeface="楷体" panose="02010609060101010101" pitchFamily="49" charset="-122"/>
                        </a:rPr>
                        <a:t>+</a:t>
                      </a:r>
                    </a:p>
                    <a:p>
                      <a:pPr marL="0" lvl="0" indent="0" algn="ctr" defTabSz="0">
                        <a:buNone/>
                        <a:tabLst>
                          <a:tab pos="333375" algn="l"/>
                          <a:tab pos="857250" algn="l"/>
                        </a:tabLst>
                      </a:pPr>
                      <a:r>
                        <a:rPr lang="zh-CN" altLang="en-US" dirty="0">
                          <a:latin typeface="楷体" panose="02010609060101010101" pitchFamily="49" charset="-122"/>
                          <a:ea typeface="楷体" panose="02010609060101010101" pitchFamily="49" charset="-122"/>
                        </a:rPr>
                        <a:t>（每个汉堡包</a:t>
                      </a:r>
                      <a:r>
                        <a:rPr lang="en-US" altLang="zh-CN" dirty="0">
                          <a:latin typeface="楷体" panose="02010609060101010101" pitchFamily="49" charset="-122"/>
                          <a:ea typeface="楷体" panose="02010609060101010101" pitchFamily="49" charset="-122"/>
                        </a:rPr>
                        <a:t>3</a:t>
                      </a:r>
                      <a:r>
                        <a:rPr lang="zh-CN" altLang="en-US" dirty="0">
                          <a:latin typeface="楷体" panose="02010609060101010101" pitchFamily="49" charset="-122"/>
                          <a:ea typeface="楷体" panose="02010609060101010101" pitchFamily="49" charset="-122"/>
                        </a:rPr>
                        <a:t>美元</a:t>
                      </a:r>
                      <a:r>
                        <a:rPr lang="en-US" altLang="zh-CN" dirty="0">
                          <a:latin typeface="楷体" panose="02010609060101010101" pitchFamily="49" charset="-122"/>
                          <a:ea typeface="楷体" panose="02010609060101010101" pitchFamily="49" charset="-122"/>
                        </a:rPr>
                        <a:t>× 2</a:t>
                      </a:r>
                      <a:r>
                        <a:rPr lang="zh-CN" altLang="en-US" dirty="0">
                          <a:latin typeface="楷体" panose="02010609060101010101" pitchFamily="49" charset="-122"/>
                          <a:ea typeface="楷体" panose="02010609060101010101" pitchFamily="49" charset="-122"/>
                        </a:rPr>
                        <a:t>个汉堡包）＝</a:t>
                      </a:r>
                      <a:r>
                        <a:rPr lang="en-US" altLang="zh-CN" dirty="0">
                          <a:latin typeface="楷体" panose="02010609060101010101" pitchFamily="49" charset="-122"/>
                          <a:ea typeface="楷体" panose="02010609060101010101" pitchFamily="49" charset="-122"/>
                        </a:rPr>
                        <a:t>14</a:t>
                      </a:r>
                      <a:r>
                        <a:rPr lang="zh-CN" altLang="en-US" dirty="0">
                          <a:latin typeface="楷体" panose="02010609060101010101" pitchFamily="49" charset="-122"/>
                          <a:ea typeface="楷体" panose="02010609060101010101" pitchFamily="49" charset="-122"/>
                        </a:rPr>
                        <a:t>美元</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30287">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en-US" altLang="zh-CN" dirty="0">
                          <a:latin typeface="楷体" panose="02010609060101010101" pitchFamily="49" charset="-122"/>
                          <a:ea typeface="楷体" panose="02010609060101010101" pitchFamily="49" charset="-122"/>
                        </a:rPr>
                        <a:t>2003   </a:t>
                      </a:r>
                      <a:r>
                        <a:rPr lang="zh-CN" altLang="en-US" dirty="0">
                          <a:latin typeface="楷体" panose="02010609060101010101" pitchFamily="49" charset="-122"/>
                          <a:ea typeface="楷体" panose="02010609060101010101" pitchFamily="49" charset="-122"/>
                        </a:rPr>
                        <a:t>（每个热狗</a:t>
                      </a:r>
                      <a:r>
                        <a:rPr lang="en-US" altLang="zh-CN" dirty="0">
                          <a:latin typeface="楷体" panose="02010609060101010101" pitchFamily="49" charset="-122"/>
                          <a:ea typeface="楷体" panose="02010609060101010101" pitchFamily="49" charset="-122"/>
                        </a:rPr>
                        <a:t>3</a:t>
                      </a:r>
                      <a:r>
                        <a:rPr lang="zh-CN" altLang="en-US" dirty="0">
                          <a:latin typeface="楷体" panose="02010609060101010101" pitchFamily="49" charset="-122"/>
                          <a:ea typeface="楷体" panose="02010609060101010101" pitchFamily="49" charset="-122"/>
                        </a:rPr>
                        <a:t>美元</a:t>
                      </a:r>
                      <a:r>
                        <a:rPr lang="en-US" altLang="zh-CN" dirty="0">
                          <a:latin typeface="楷体" panose="02010609060101010101" pitchFamily="49" charset="-122"/>
                          <a:ea typeface="楷体" panose="02010609060101010101" pitchFamily="49" charset="-122"/>
                        </a:rPr>
                        <a:t>× 4</a:t>
                      </a:r>
                      <a:r>
                        <a:rPr lang="zh-CN" altLang="en-US" dirty="0">
                          <a:latin typeface="楷体" panose="02010609060101010101" pitchFamily="49" charset="-122"/>
                          <a:ea typeface="楷体" panose="02010609060101010101" pitchFamily="49" charset="-122"/>
                        </a:rPr>
                        <a:t>个热狗）</a:t>
                      </a:r>
                      <a:r>
                        <a:rPr lang="en-US" altLang="zh-CN">
                          <a:latin typeface="楷体" panose="02010609060101010101" pitchFamily="49" charset="-122"/>
                          <a:ea typeface="楷体" panose="02010609060101010101" pitchFamily="49" charset="-122"/>
                        </a:rPr>
                        <a:t>+</a:t>
                      </a:r>
                    </a:p>
                    <a:p>
                      <a:pPr marL="0" lvl="0" indent="0" algn="ctr" defTabSz="0">
                        <a:buNone/>
                        <a:tabLst>
                          <a:tab pos="333375" algn="l"/>
                          <a:tab pos="857250" algn="l"/>
                        </a:tabLst>
                      </a:pPr>
                      <a:r>
                        <a:rPr lang="zh-CN" altLang="en-US" dirty="0">
                          <a:latin typeface="楷体" panose="02010609060101010101" pitchFamily="49" charset="-122"/>
                          <a:ea typeface="楷体" panose="02010609060101010101" pitchFamily="49" charset="-122"/>
                        </a:rPr>
                        <a:t>（每个汉堡包</a:t>
                      </a:r>
                      <a:r>
                        <a:rPr lang="en-US" altLang="zh-CN" dirty="0">
                          <a:latin typeface="楷体" panose="02010609060101010101" pitchFamily="49" charset="-122"/>
                          <a:ea typeface="楷体" panose="02010609060101010101" pitchFamily="49" charset="-122"/>
                        </a:rPr>
                        <a:t>4</a:t>
                      </a:r>
                      <a:r>
                        <a:rPr lang="zh-CN" altLang="en-US" dirty="0">
                          <a:latin typeface="楷体" panose="02010609060101010101" pitchFamily="49" charset="-122"/>
                          <a:ea typeface="楷体" panose="02010609060101010101" pitchFamily="49" charset="-122"/>
                        </a:rPr>
                        <a:t>美元</a:t>
                      </a:r>
                      <a:r>
                        <a:rPr lang="en-US" altLang="zh-CN" dirty="0">
                          <a:latin typeface="楷体" panose="02010609060101010101" pitchFamily="49" charset="-122"/>
                          <a:ea typeface="楷体" panose="02010609060101010101" pitchFamily="49" charset="-122"/>
                        </a:rPr>
                        <a:t>× 2</a:t>
                      </a:r>
                      <a:r>
                        <a:rPr lang="zh-CN" altLang="en-US" dirty="0">
                          <a:latin typeface="楷体" panose="02010609060101010101" pitchFamily="49" charset="-122"/>
                          <a:ea typeface="楷体" panose="02010609060101010101" pitchFamily="49" charset="-122"/>
                        </a:rPr>
                        <a:t>个汉堡包）＝</a:t>
                      </a:r>
                      <a:r>
                        <a:rPr lang="en-US" altLang="zh-CN" dirty="0">
                          <a:latin typeface="楷体" panose="02010609060101010101" pitchFamily="49" charset="-122"/>
                          <a:ea typeface="楷体" panose="02010609060101010101" pitchFamily="49" charset="-122"/>
                        </a:rPr>
                        <a:t>20</a:t>
                      </a:r>
                      <a:r>
                        <a:rPr lang="zh-CN" altLang="en-US" dirty="0">
                          <a:latin typeface="楷体" panose="02010609060101010101" pitchFamily="49" charset="-122"/>
                          <a:ea typeface="楷体" panose="02010609060101010101" pitchFamily="49" charset="-122"/>
                        </a:rPr>
                        <a:t>美元</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944563">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zh-CN" altLang="en-US" b="1" dirty="0">
                          <a:solidFill>
                            <a:schemeClr val="hlink"/>
                          </a:solidFill>
                        </a:rPr>
                        <a:t>第四步：选择一年作为基年（</a:t>
                      </a:r>
                      <a:r>
                        <a:rPr lang="en-US" altLang="zh-CN" b="1" dirty="0">
                          <a:solidFill>
                            <a:schemeClr val="hlink"/>
                          </a:solidFill>
                        </a:rPr>
                        <a:t>2001</a:t>
                      </a:r>
                      <a:r>
                        <a:rPr lang="zh-CN" altLang="en-US" b="1" dirty="0">
                          <a:solidFill>
                            <a:schemeClr val="hlink"/>
                          </a:solidFill>
                        </a:rPr>
                        <a:t>年）并计算每年的消费物价指数</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38</a:t>
            </a:fld>
            <a:endParaRPr lang="zh-CN" dirty="0"/>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6492" name="内容占位符 446491"/>
          <p:cNvGraphicFramePr>
            <a:graphicFrameLocks noGrp="1"/>
          </p:cNvGraphicFramePr>
          <p:nvPr>
            <p:ph idx="1"/>
          </p:nvPr>
        </p:nvGraphicFramePr>
        <p:xfrm>
          <a:off x="685800" y="836613"/>
          <a:ext cx="7772400" cy="5138738"/>
        </p:xfrm>
        <a:graphic>
          <a:graphicData uri="http://schemas.openxmlformats.org/drawingml/2006/table">
            <a:tbl>
              <a:tblPr/>
              <a:tblGrid>
                <a:gridCol w="7772400"/>
              </a:tblGrid>
              <a:tr h="600075">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zh-CN" altLang="en-US" dirty="0"/>
                        <a:t>年份                  </a:t>
                      </a:r>
                      <a:r>
                        <a:rPr lang="zh-CN" altLang="en-US" b="1" dirty="0">
                          <a:solidFill>
                            <a:srgbClr val="FF0000"/>
                          </a:solidFill>
                        </a:rPr>
                        <a:t>消费物价指数</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6900">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en-US" altLang="zh-CN" dirty="0">
                          <a:latin typeface="楷体" panose="02010609060101010101" pitchFamily="49" charset="-122"/>
                          <a:ea typeface="楷体" panose="02010609060101010101" pitchFamily="49" charset="-122"/>
                        </a:rPr>
                        <a:t>2001      </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8</a:t>
                      </a:r>
                      <a:r>
                        <a:rPr lang="zh-CN" altLang="en-US" dirty="0">
                          <a:latin typeface="楷体" panose="02010609060101010101" pitchFamily="49" charset="-122"/>
                          <a:ea typeface="楷体" panose="02010609060101010101" pitchFamily="49" charset="-122"/>
                        </a:rPr>
                        <a:t>美元</a:t>
                      </a:r>
                      <a:r>
                        <a:rPr lang="en-US" altLang="zh-CN" dirty="0">
                          <a:latin typeface="楷体" panose="02010609060101010101" pitchFamily="49" charset="-122"/>
                          <a:ea typeface="楷体" panose="02010609060101010101" pitchFamily="49" charset="-122"/>
                        </a:rPr>
                        <a:t>/8</a:t>
                      </a:r>
                      <a:r>
                        <a:rPr lang="zh-CN" altLang="en-US" dirty="0">
                          <a:latin typeface="楷体" panose="02010609060101010101" pitchFamily="49" charset="-122"/>
                          <a:ea typeface="楷体" panose="02010609060101010101" pitchFamily="49" charset="-122"/>
                        </a:rPr>
                        <a:t>美元）</a:t>
                      </a:r>
                      <a:r>
                        <a:rPr lang="en-US" altLang="zh-CN" dirty="0">
                          <a:latin typeface="楷体" panose="02010609060101010101" pitchFamily="49" charset="-122"/>
                          <a:ea typeface="楷体" panose="02010609060101010101" pitchFamily="49" charset="-122"/>
                        </a:rPr>
                        <a:t>×100</a:t>
                      </a:r>
                      <a:r>
                        <a:rPr lang="zh-CN" altLang="en-US" dirty="0">
                          <a:latin typeface="楷体" panose="02010609060101010101" pitchFamily="49" charset="-122"/>
                          <a:ea typeface="楷体" panose="02010609060101010101" pitchFamily="49" charset="-122"/>
                        </a:rPr>
                        <a:t>＝ </a:t>
                      </a:r>
                      <a:r>
                        <a:rPr lang="en-US" altLang="zh-CN">
                          <a:latin typeface="楷体" panose="02010609060101010101" pitchFamily="49" charset="-122"/>
                          <a:ea typeface="楷体" panose="02010609060101010101" pitchFamily="49" charset="-122"/>
                        </a:rPr>
                        <a:t>100</a:t>
                      </a:r>
                      <a:endParaRPr lang="zh-CN" altLang="en-US">
                        <a:latin typeface="楷体" panose="02010609060101010101" pitchFamily="49" charset="-122"/>
                        <a:ea typeface="楷体" panose="02010609060101010101" pitchFamily="49" charset="-122"/>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8488">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en-US" altLang="zh-CN" dirty="0">
                          <a:latin typeface="楷体" panose="02010609060101010101" pitchFamily="49" charset="-122"/>
                          <a:ea typeface="楷体" panose="02010609060101010101" pitchFamily="49" charset="-122"/>
                        </a:rPr>
                        <a:t>2002      </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14</a:t>
                      </a:r>
                      <a:r>
                        <a:rPr lang="zh-CN" altLang="en-US" dirty="0">
                          <a:latin typeface="楷体" panose="02010609060101010101" pitchFamily="49" charset="-122"/>
                          <a:ea typeface="楷体" panose="02010609060101010101" pitchFamily="49" charset="-122"/>
                        </a:rPr>
                        <a:t>美元</a:t>
                      </a:r>
                      <a:r>
                        <a:rPr lang="en-US" altLang="zh-CN" dirty="0">
                          <a:latin typeface="楷体" panose="02010609060101010101" pitchFamily="49" charset="-122"/>
                          <a:ea typeface="楷体" panose="02010609060101010101" pitchFamily="49" charset="-122"/>
                        </a:rPr>
                        <a:t>/8</a:t>
                      </a:r>
                      <a:r>
                        <a:rPr lang="zh-CN" altLang="en-US" dirty="0">
                          <a:latin typeface="楷体" panose="02010609060101010101" pitchFamily="49" charset="-122"/>
                          <a:ea typeface="楷体" panose="02010609060101010101" pitchFamily="49" charset="-122"/>
                        </a:rPr>
                        <a:t>美元）</a:t>
                      </a:r>
                      <a:r>
                        <a:rPr lang="en-US" altLang="zh-CN" dirty="0">
                          <a:latin typeface="楷体" panose="02010609060101010101" pitchFamily="49" charset="-122"/>
                          <a:ea typeface="楷体" panose="02010609060101010101" pitchFamily="49" charset="-122"/>
                        </a:rPr>
                        <a:t>×100</a:t>
                      </a:r>
                      <a:r>
                        <a:rPr lang="zh-CN" altLang="en-US" dirty="0">
                          <a:latin typeface="楷体" panose="02010609060101010101" pitchFamily="49" charset="-122"/>
                          <a:ea typeface="楷体" panose="02010609060101010101" pitchFamily="49" charset="-122"/>
                        </a:rPr>
                        <a:t>＝ </a:t>
                      </a:r>
                      <a:r>
                        <a:rPr lang="en-US" altLang="zh-CN">
                          <a:latin typeface="楷体" panose="02010609060101010101" pitchFamily="49" charset="-122"/>
                          <a:ea typeface="楷体" panose="02010609060101010101" pitchFamily="49" charset="-122"/>
                        </a:rPr>
                        <a:t>175</a:t>
                      </a:r>
                      <a:endParaRPr lang="zh-CN" altLang="en-US">
                        <a:latin typeface="楷体" panose="02010609060101010101" pitchFamily="49" charset="-122"/>
                        <a:ea typeface="楷体" panose="02010609060101010101" pitchFamily="49" charset="-122"/>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8487">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en-US" altLang="zh-CN" dirty="0">
                          <a:latin typeface="楷体" panose="02010609060101010101" pitchFamily="49" charset="-122"/>
                          <a:ea typeface="楷体" panose="02010609060101010101" pitchFamily="49" charset="-122"/>
                        </a:rPr>
                        <a:t>2003      </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20</a:t>
                      </a:r>
                      <a:r>
                        <a:rPr lang="zh-CN" altLang="en-US" dirty="0">
                          <a:latin typeface="楷体" panose="02010609060101010101" pitchFamily="49" charset="-122"/>
                          <a:ea typeface="楷体" panose="02010609060101010101" pitchFamily="49" charset="-122"/>
                        </a:rPr>
                        <a:t>美元</a:t>
                      </a:r>
                      <a:r>
                        <a:rPr lang="en-US" altLang="zh-CN" dirty="0">
                          <a:latin typeface="楷体" panose="02010609060101010101" pitchFamily="49" charset="-122"/>
                          <a:ea typeface="楷体" panose="02010609060101010101" pitchFamily="49" charset="-122"/>
                        </a:rPr>
                        <a:t>/8</a:t>
                      </a:r>
                      <a:r>
                        <a:rPr lang="zh-CN" altLang="en-US" dirty="0">
                          <a:latin typeface="楷体" panose="02010609060101010101" pitchFamily="49" charset="-122"/>
                          <a:ea typeface="楷体" panose="02010609060101010101" pitchFamily="49" charset="-122"/>
                        </a:rPr>
                        <a:t>美元）</a:t>
                      </a:r>
                      <a:r>
                        <a:rPr lang="en-US" altLang="zh-CN" dirty="0">
                          <a:latin typeface="楷体" panose="02010609060101010101" pitchFamily="49" charset="-122"/>
                          <a:ea typeface="楷体" panose="02010609060101010101" pitchFamily="49" charset="-122"/>
                        </a:rPr>
                        <a:t>×100</a:t>
                      </a:r>
                      <a:r>
                        <a:rPr lang="zh-CN" altLang="en-US" dirty="0">
                          <a:latin typeface="楷体" panose="02010609060101010101" pitchFamily="49" charset="-122"/>
                          <a:ea typeface="楷体" panose="02010609060101010101" pitchFamily="49" charset="-122"/>
                        </a:rPr>
                        <a:t>＝ </a:t>
                      </a:r>
                      <a:r>
                        <a:rPr lang="en-US" altLang="zh-CN">
                          <a:latin typeface="楷体" panose="02010609060101010101" pitchFamily="49" charset="-122"/>
                          <a:ea typeface="楷体" panose="02010609060101010101" pitchFamily="49" charset="-122"/>
                        </a:rPr>
                        <a:t>250</a:t>
                      </a:r>
                      <a:endParaRPr lang="zh-CN" altLang="en-US">
                        <a:latin typeface="楷体" panose="02010609060101010101" pitchFamily="49" charset="-122"/>
                        <a:ea typeface="楷体" panose="02010609060101010101" pitchFamily="49" charset="-122"/>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30288">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zh-CN" altLang="en-US" b="1" dirty="0">
                          <a:solidFill>
                            <a:schemeClr val="hlink"/>
                          </a:solidFill>
                        </a:rPr>
                        <a:t>第五步：用消费物价指数计算</a:t>
                      </a:r>
                    </a:p>
                    <a:p>
                      <a:pPr marL="0" lvl="0" indent="0" algn="ctr" defTabSz="0">
                        <a:buNone/>
                        <a:tabLst>
                          <a:tab pos="333375" algn="l"/>
                          <a:tab pos="857250" algn="l"/>
                        </a:tabLst>
                      </a:pPr>
                      <a:r>
                        <a:rPr lang="zh-CN" altLang="en-US" b="1" dirty="0">
                          <a:solidFill>
                            <a:schemeClr val="hlink"/>
                          </a:solidFill>
                        </a:rPr>
                        <a:t>自上一年以来的通货膨胀率</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8487">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zh-CN" altLang="en-US" dirty="0"/>
                        <a:t>年份                    </a:t>
                      </a:r>
                      <a:r>
                        <a:rPr lang="zh-CN" altLang="en-US" b="1" dirty="0">
                          <a:solidFill>
                            <a:srgbClr val="FF0000"/>
                          </a:solidFill>
                        </a:rPr>
                        <a:t>通货膨胀率（％）</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8488">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en-US" altLang="zh-CN" dirty="0">
                          <a:latin typeface="楷体" panose="02010609060101010101" pitchFamily="49" charset="-122"/>
                          <a:ea typeface="楷体" panose="02010609060101010101" pitchFamily="49" charset="-122"/>
                        </a:rPr>
                        <a:t>2002      </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175-100</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/100 ×100</a:t>
                      </a:r>
                      <a:r>
                        <a:rPr lang="zh-CN" altLang="en-US" dirty="0">
                          <a:latin typeface="楷体" panose="02010609060101010101" pitchFamily="49" charset="-122"/>
                          <a:ea typeface="楷体" panose="02010609060101010101" pitchFamily="49" charset="-122"/>
                        </a:rPr>
                        <a:t>＝</a:t>
                      </a:r>
                      <a:r>
                        <a:rPr lang="en-US" altLang="zh-CN">
                          <a:latin typeface="楷体" panose="02010609060101010101" pitchFamily="49" charset="-122"/>
                          <a:ea typeface="楷体" panose="02010609060101010101" pitchFamily="49" charset="-122"/>
                        </a:rPr>
                        <a:t>75</a:t>
                      </a:r>
                      <a:endParaRPr lang="zh-CN" altLang="en-US">
                        <a:latin typeface="楷体" panose="02010609060101010101" pitchFamily="49" charset="-122"/>
                        <a:ea typeface="楷体" panose="02010609060101010101" pitchFamily="49" charset="-122"/>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en-US" altLang="zh-CN" dirty="0">
                          <a:latin typeface="楷体" panose="02010609060101010101" pitchFamily="49" charset="-122"/>
                          <a:ea typeface="楷体" panose="02010609060101010101" pitchFamily="49" charset="-122"/>
                        </a:rPr>
                        <a:t>2003      </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250-175</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/175 ×100</a:t>
                      </a:r>
                      <a:r>
                        <a:rPr lang="zh-CN" altLang="en-US" dirty="0">
                          <a:latin typeface="楷体" panose="02010609060101010101" pitchFamily="49" charset="-122"/>
                          <a:ea typeface="楷体" panose="02010609060101010101" pitchFamily="49" charset="-122"/>
                        </a:rPr>
                        <a:t>＝</a:t>
                      </a:r>
                      <a:r>
                        <a:rPr lang="en-US" altLang="zh-CN">
                          <a:latin typeface="楷体" panose="02010609060101010101" pitchFamily="49" charset="-122"/>
                          <a:ea typeface="楷体" panose="02010609060101010101" pitchFamily="49" charset="-122"/>
                        </a:rPr>
                        <a:t>43</a:t>
                      </a:r>
                      <a:endParaRPr lang="zh-CN" altLang="en-US">
                        <a:latin typeface="楷体" panose="02010609060101010101" pitchFamily="49" charset="-122"/>
                        <a:ea typeface="楷体" panose="02010609060101010101" pitchFamily="49" charset="-122"/>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39</a:t>
            </a:fld>
            <a:endParaRPr lang="zh-CN" dirty="0"/>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文本框 125953"/>
          <p:cNvSpPr txBox="1"/>
          <p:nvPr/>
        </p:nvSpPr>
        <p:spPr>
          <a:xfrm>
            <a:off x="684213" y="1052513"/>
            <a:ext cx="6767512" cy="2043112"/>
          </a:xfrm>
          <a:prstGeom prst="rect">
            <a:avLst/>
          </a:prstGeom>
          <a:noFill/>
          <a:ln w="12700">
            <a:noFill/>
          </a:ln>
        </p:spPr>
        <p:txBody>
          <a:bodyPr>
            <a:spAutoFit/>
          </a:bodyPr>
          <a:lstStyle/>
          <a:p>
            <a:pPr lvl="0">
              <a:spcBef>
                <a:spcPct val="10000"/>
              </a:spcBef>
            </a:pPr>
            <a:r>
              <a:rPr lang="zh-CN" altLang="en-US" sz="3200" b="1" dirty="0">
                <a:solidFill>
                  <a:srgbClr val="FF6600"/>
                </a:solidFill>
                <a:latin typeface="楷体" panose="02010609060101010101" pitchFamily="49" charset="-122"/>
                <a:ea typeface="楷体" panose="02010609060101010101" pitchFamily="49" charset="-122"/>
              </a:rPr>
              <a:t>本篇主要内容：</a:t>
            </a:r>
          </a:p>
          <a:p>
            <a:pPr lvl="0">
              <a:spcBef>
                <a:spcPct val="50000"/>
              </a:spcBef>
            </a:pPr>
            <a:r>
              <a:rPr lang="zh-CN" altLang="en-US" sz="3200" b="1" dirty="0">
                <a:solidFill>
                  <a:srgbClr val="FFFF00"/>
                </a:solidFill>
                <a:latin typeface="楷体" panose="02010609060101010101" pitchFamily="49" charset="-122"/>
                <a:ea typeface="楷体" panose="02010609060101010101" pitchFamily="49" charset="-122"/>
              </a:rPr>
              <a:t>       </a:t>
            </a:r>
            <a:r>
              <a:rPr lang="zh-CN" altLang="en-US" sz="3200" b="1" dirty="0">
                <a:solidFill>
                  <a:srgbClr val="000000"/>
                </a:solidFill>
                <a:latin typeface="楷体" panose="02010609060101010101" pitchFamily="49" charset="-122"/>
                <a:ea typeface="楷体" panose="02010609060101010101" pitchFamily="49" charset="-122"/>
              </a:rPr>
              <a:t>第</a:t>
            </a:r>
            <a:r>
              <a:rPr lang="en-US" altLang="zh-CN" sz="3200" b="1" dirty="0">
                <a:solidFill>
                  <a:srgbClr val="000000"/>
                </a:solidFill>
                <a:latin typeface="楷体" panose="02010609060101010101" pitchFamily="49" charset="-122"/>
                <a:ea typeface="楷体" panose="02010609060101010101" pitchFamily="49" charset="-122"/>
              </a:rPr>
              <a:t>23</a:t>
            </a:r>
            <a:r>
              <a:rPr lang="zh-CN" altLang="en-US" sz="3200" b="1" dirty="0">
                <a:solidFill>
                  <a:srgbClr val="000000"/>
                </a:solidFill>
                <a:latin typeface="楷体" panose="02010609060101010101" pitchFamily="49" charset="-122"/>
                <a:ea typeface="楷体" panose="02010609060101010101" pitchFamily="49" charset="-122"/>
              </a:rPr>
              <a:t>章  一国收入的衡量</a:t>
            </a:r>
          </a:p>
          <a:p>
            <a:pPr lvl="0">
              <a:spcBef>
                <a:spcPct val="50000"/>
              </a:spcBef>
            </a:pPr>
            <a:r>
              <a:rPr lang="zh-CN" altLang="en-US" sz="3200" b="1" dirty="0">
                <a:solidFill>
                  <a:srgbClr val="000000"/>
                </a:solidFill>
                <a:latin typeface="楷体" panose="02010609060101010101" pitchFamily="49" charset="-122"/>
                <a:ea typeface="楷体" panose="02010609060101010101" pitchFamily="49" charset="-122"/>
              </a:rPr>
              <a:t>       第</a:t>
            </a:r>
            <a:r>
              <a:rPr lang="en-US" altLang="zh-CN" sz="3200" b="1" dirty="0">
                <a:solidFill>
                  <a:srgbClr val="000000"/>
                </a:solidFill>
                <a:latin typeface="楷体" panose="02010609060101010101" pitchFamily="49" charset="-122"/>
                <a:ea typeface="楷体" panose="02010609060101010101" pitchFamily="49" charset="-122"/>
              </a:rPr>
              <a:t>24</a:t>
            </a:r>
            <a:r>
              <a:rPr lang="zh-CN" altLang="en-US" sz="3200" b="1" dirty="0">
                <a:solidFill>
                  <a:srgbClr val="000000"/>
                </a:solidFill>
                <a:latin typeface="楷体" panose="02010609060101010101" pitchFamily="49" charset="-122"/>
                <a:ea typeface="楷体" panose="02010609060101010101" pitchFamily="49" charset="-122"/>
              </a:rPr>
              <a:t>章  生活费用的衡量</a:t>
            </a: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4</a:t>
            </a:fld>
            <a:endParaRPr lang="zh-CN" dirty="0"/>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标题 643073"/>
          <p:cNvSpPr>
            <a:spLocks noGrp="1" noRot="1"/>
          </p:cNvSpPr>
          <p:nvPr>
            <p:ph type="title"/>
          </p:nvPr>
        </p:nvSpPr>
        <p:spPr/>
        <p:txBody>
          <a:bodyPr anchor="ctr"/>
          <a:lstStyle/>
          <a:p>
            <a:r>
              <a:rPr lang="zh-CN" altLang="en-US" sz="2800" b="1" dirty="0">
                <a:solidFill>
                  <a:srgbClr val="000000"/>
                </a:solidFill>
                <a:latin typeface="楷体" panose="02010609060101010101" pitchFamily="49" charset="-122"/>
                <a:ea typeface="楷体" panose="02010609060101010101" pitchFamily="49" charset="-122"/>
              </a:rPr>
              <a:t>中国</a:t>
            </a:r>
            <a:r>
              <a:rPr lang="en-US" altLang="zh-CN" sz="2800" b="1" dirty="0">
                <a:solidFill>
                  <a:srgbClr val="000000"/>
                </a:solidFill>
                <a:latin typeface="楷体" panose="02010609060101010101" pitchFamily="49" charset="-122"/>
                <a:ea typeface="楷体" panose="02010609060101010101" pitchFamily="49" charset="-122"/>
              </a:rPr>
              <a:t>2011</a:t>
            </a:r>
            <a:r>
              <a:rPr lang="zh-CN" altLang="en-US" sz="2800" b="1" dirty="0">
                <a:solidFill>
                  <a:srgbClr val="000000"/>
                </a:solidFill>
                <a:latin typeface="楷体" panose="02010609060101010101" pitchFamily="49" charset="-122"/>
                <a:ea typeface="楷体" panose="02010609060101010101" pitchFamily="49" charset="-122"/>
              </a:rPr>
              <a:t>年</a:t>
            </a:r>
            <a:r>
              <a:rPr lang="en-US" altLang="zh-CN" sz="2800" b="1" dirty="0">
                <a:solidFill>
                  <a:srgbClr val="000000"/>
                </a:solidFill>
                <a:latin typeface="楷体" panose="02010609060101010101" pitchFamily="49" charset="-122"/>
                <a:ea typeface="楷体" panose="02010609060101010101" pitchFamily="49" charset="-122"/>
              </a:rPr>
              <a:t>1</a:t>
            </a:r>
            <a:r>
              <a:rPr lang="zh-CN" altLang="en-US" sz="2800" b="1" dirty="0">
                <a:solidFill>
                  <a:srgbClr val="000000"/>
                </a:solidFill>
                <a:latin typeface="楷体" panose="02010609060101010101" pitchFamily="49" charset="-122"/>
                <a:ea typeface="楷体" panose="02010609060101010101" pitchFamily="49" charset="-122"/>
              </a:rPr>
              <a:t>月</a:t>
            </a:r>
            <a:r>
              <a:rPr lang="en-US" altLang="zh-CN" sz="2800" b="1" dirty="0">
                <a:solidFill>
                  <a:srgbClr val="000000"/>
                </a:solidFill>
                <a:latin typeface="楷体" panose="02010609060101010101" pitchFamily="49" charset="-122"/>
                <a:ea typeface="楷体" panose="02010609060101010101" pitchFamily="49" charset="-122"/>
              </a:rPr>
              <a:t>-2012</a:t>
            </a:r>
            <a:r>
              <a:rPr lang="zh-CN" altLang="en-US" sz="2800" b="1" dirty="0">
                <a:solidFill>
                  <a:srgbClr val="000000"/>
                </a:solidFill>
                <a:latin typeface="楷体" panose="02010609060101010101" pitchFamily="49" charset="-122"/>
                <a:ea typeface="楷体" panose="02010609060101010101" pitchFamily="49" charset="-122"/>
              </a:rPr>
              <a:t>年</a:t>
            </a:r>
            <a:r>
              <a:rPr lang="en-US" altLang="zh-CN" sz="2800" b="1" dirty="0">
                <a:solidFill>
                  <a:srgbClr val="000000"/>
                </a:solidFill>
                <a:latin typeface="楷体" panose="02010609060101010101" pitchFamily="49" charset="-122"/>
                <a:ea typeface="楷体" panose="02010609060101010101" pitchFamily="49" charset="-122"/>
              </a:rPr>
              <a:t>8</a:t>
            </a:r>
            <a:r>
              <a:rPr lang="zh-CN" altLang="en-US" sz="2800" b="1" dirty="0">
                <a:solidFill>
                  <a:srgbClr val="000000"/>
                </a:solidFill>
                <a:latin typeface="楷体" panose="02010609060101010101" pitchFamily="49" charset="-122"/>
                <a:ea typeface="楷体" panose="02010609060101010101" pitchFamily="49" charset="-122"/>
              </a:rPr>
              <a:t>月</a:t>
            </a:r>
            <a:r>
              <a:rPr lang="en-US" altLang="zh-CN" sz="2800" b="1" dirty="0">
                <a:solidFill>
                  <a:srgbClr val="000000"/>
                </a:solidFill>
                <a:latin typeface="楷体" panose="02010609060101010101" pitchFamily="49" charset="-122"/>
                <a:ea typeface="楷体" panose="02010609060101010101" pitchFamily="49" charset="-122"/>
              </a:rPr>
              <a:t>CPI</a:t>
            </a:r>
            <a:r>
              <a:rPr lang="zh-CN" altLang="en-US" sz="2800" b="1" dirty="0">
                <a:solidFill>
                  <a:srgbClr val="000000"/>
                </a:solidFill>
                <a:latin typeface="楷体" panose="02010609060101010101" pitchFamily="49" charset="-122"/>
                <a:ea typeface="楷体" panose="02010609060101010101" pitchFamily="49" charset="-122"/>
              </a:rPr>
              <a:t>月度同比涨幅走势图</a:t>
            </a:r>
            <a:r>
              <a:rPr lang="zh-CN" altLang="en-US" sz="2800" dirty="0"/>
              <a:t> </a:t>
            </a:r>
          </a:p>
        </p:txBody>
      </p:sp>
      <p:sp>
        <p:nvSpPr>
          <p:cNvPr id="643075" name="文本占位符 643074"/>
          <p:cNvSpPr>
            <a:spLocks noGrp="1" noRot="1"/>
          </p:cNvSpPr>
          <p:nvPr>
            <p:ph type="body" idx="1"/>
          </p:nvPr>
        </p:nvSpPr>
        <p:spPr/>
        <p:txBody>
          <a:bodyPr/>
          <a:lstStyle/>
          <a:p>
            <a:endParaRPr dirty="0"/>
          </a:p>
        </p:txBody>
      </p:sp>
      <p:pic>
        <p:nvPicPr>
          <p:cNvPr id="643077" name="图片 643076" descr="W020120918356140850767"/>
          <p:cNvPicPr>
            <a:picLocks noChangeAspect="1"/>
          </p:cNvPicPr>
          <p:nvPr/>
        </p:nvPicPr>
        <p:blipFill>
          <a:blip r:embed="rId2"/>
          <a:stretch>
            <a:fillRect/>
          </a:stretch>
        </p:blipFill>
        <p:spPr>
          <a:xfrm>
            <a:off x="900113" y="1628775"/>
            <a:ext cx="7561262" cy="4491038"/>
          </a:xfrm>
          <a:prstGeom prst="rect">
            <a:avLst/>
          </a:prstGeom>
          <a:noFill/>
          <a:ln w="9525">
            <a:noFill/>
          </a:ln>
        </p:spPr>
      </p:pic>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40</a:t>
            </a:fld>
            <a:endParaRPr lang="zh-CN" dirty="0"/>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标题 507905"/>
          <p:cNvSpPr>
            <a:spLocks noGrp="1" noRot="1"/>
          </p:cNvSpPr>
          <p:nvPr>
            <p:ph type="title"/>
          </p:nvPr>
        </p:nvSpPr>
        <p:spPr/>
        <p:txBody>
          <a:bodyPr anchor="ctr"/>
          <a:lstStyle/>
          <a:p>
            <a:endParaRPr dirty="0"/>
          </a:p>
        </p:txBody>
      </p:sp>
      <p:sp>
        <p:nvSpPr>
          <p:cNvPr id="507907" name="文本占位符 507906"/>
          <p:cNvSpPr>
            <a:spLocks noGrp="1" noRot="1"/>
          </p:cNvSpPr>
          <p:nvPr>
            <p:ph type="body" idx="1"/>
          </p:nvPr>
        </p:nvSpPr>
        <p:spPr>
          <a:xfrm>
            <a:off x="457200" y="908050"/>
            <a:ext cx="8229600" cy="5218113"/>
          </a:xfrm>
        </p:spPr>
        <p:txBody>
          <a:bodyPr/>
          <a:lstStyle/>
          <a:p>
            <a:pPr>
              <a:lnSpc>
                <a:spcPct val="90000"/>
              </a:lnSpc>
            </a:pPr>
            <a:r>
              <a:rPr lang="en-US" altLang="zh-CN" sz="3600" b="1" dirty="0">
                <a:solidFill>
                  <a:srgbClr val="FF0000"/>
                </a:solidFill>
              </a:rPr>
              <a:t>3</a:t>
            </a:r>
            <a:r>
              <a:rPr lang="zh-CN" altLang="en-US" sz="3600" b="1" dirty="0">
                <a:solidFill>
                  <a:srgbClr val="FF0000"/>
                </a:solidFill>
              </a:rPr>
              <a:t>、衡量生活费用中的问题</a:t>
            </a:r>
          </a:p>
          <a:p>
            <a:pPr>
              <a:lnSpc>
                <a:spcPct val="90000"/>
              </a:lnSpc>
            </a:pPr>
            <a:r>
              <a:rPr lang="zh-CN" altLang="en-US" sz="2800" b="1" dirty="0">
                <a:latin typeface="楷体_GB2312" pitchFamily="49" charset="-122"/>
                <a:ea typeface="楷体_GB2312" pitchFamily="49" charset="-122"/>
              </a:rPr>
              <a:t>（</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）替代倾向：</a:t>
            </a:r>
            <a:r>
              <a:rPr lang="zh-CN" altLang="en-US" sz="2800" b="1" dirty="0">
                <a:solidFill>
                  <a:srgbClr val="000000"/>
                </a:solidFill>
                <a:latin typeface="楷体" panose="02010609060101010101" pitchFamily="49" charset="-122"/>
                <a:ea typeface="楷体" panose="02010609060101010101" pitchFamily="49" charset="-122"/>
              </a:rPr>
              <a:t>消费品物价指数并非生活费用的完美衡量指标，因为一篮子的数量权重不变，但实际上便宜物品一直在替代昂贵物品，这样</a:t>
            </a:r>
            <a:r>
              <a:rPr lang="en-US" altLang="zh-CN" sz="2800" b="1" dirty="0">
                <a:solidFill>
                  <a:srgbClr val="000000"/>
                </a:solidFill>
                <a:latin typeface="楷体" panose="02010609060101010101" pitchFamily="49" charset="-122"/>
                <a:ea typeface="楷体" panose="02010609060101010101" pitchFamily="49" charset="-122"/>
              </a:rPr>
              <a:t>CPI</a:t>
            </a:r>
            <a:r>
              <a:rPr lang="zh-CN" altLang="en-US" sz="2800" b="1" dirty="0">
                <a:solidFill>
                  <a:srgbClr val="000000"/>
                </a:solidFill>
                <a:latin typeface="楷体" panose="02010609060101010101" pitchFamily="49" charset="-122"/>
                <a:ea typeface="楷体" panose="02010609060101010101" pitchFamily="49" charset="-122"/>
              </a:rPr>
              <a:t>高估了从某一年到下一年生活费用的增加；</a:t>
            </a:r>
          </a:p>
          <a:p>
            <a:pPr>
              <a:lnSpc>
                <a:spcPct val="90000"/>
              </a:lnSpc>
            </a:pP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）新产品的引进：</a:t>
            </a:r>
            <a:r>
              <a:rPr lang="zh-CN" altLang="en-US" sz="2800" b="1" dirty="0">
                <a:solidFill>
                  <a:srgbClr val="000000"/>
                </a:solidFill>
                <a:latin typeface="楷体" panose="02010609060101010101" pitchFamily="49" charset="-122"/>
                <a:ea typeface="楷体" panose="02010609060101010101" pitchFamily="49" charset="-122"/>
              </a:rPr>
              <a:t>意味着更多的产品选择，消费者为了维持任何一种既定生活水平所需要的钱少了。但新产品的出现并不能在一篮子物品中反映出来，所以物价指数不能反映公众享受到的福利；</a:t>
            </a:r>
          </a:p>
          <a:p>
            <a:pPr>
              <a:lnSpc>
                <a:spcPct val="90000"/>
              </a:lnSpc>
            </a:pP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3</a:t>
            </a:r>
            <a:r>
              <a:rPr lang="zh-CN" altLang="en-US" sz="2800" b="1" dirty="0">
                <a:latin typeface="楷体" panose="02010609060101010101" pitchFamily="49" charset="-122"/>
                <a:ea typeface="楷体" panose="02010609060101010101" pitchFamily="49" charset="-122"/>
              </a:rPr>
              <a:t>）质量变动：</a:t>
            </a:r>
            <a:r>
              <a:rPr lang="zh-CN" altLang="en-US" sz="2800" b="1" dirty="0">
                <a:solidFill>
                  <a:srgbClr val="000000"/>
                </a:solidFill>
                <a:latin typeface="楷体" panose="02010609060101010101" pitchFamily="49" charset="-122"/>
                <a:ea typeface="楷体" panose="02010609060101010101" pitchFamily="49" charset="-122"/>
              </a:rPr>
              <a:t>物品质量变动不能在货币价值中反映出来，物价指数不能反映生活质量的变动。</a:t>
            </a:r>
          </a:p>
          <a:p>
            <a:pPr>
              <a:lnSpc>
                <a:spcPct val="90000"/>
              </a:lnSpc>
            </a:pPr>
            <a:endParaRPr lang="zh-CN" altLang="en-US" sz="2800" b="1" dirty="0">
              <a:solidFill>
                <a:srgbClr val="000000"/>
              </a:solidFill>
              <a:latin typeface="楷体" panose="02010609060101010101" pitchFamily="49" charset="-122"/>
              <a:ea typeface="楷体" panose="02010609060101010101" pitchFamily="49" charset="-122"/>
            </a:endParaRP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41</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animEffect transition="in" filter="blinds(horizontal)">
                                      <p:cBhvr>
                                        <p:cTn id="7" dur="500"/>
                                        <p:tgtEl>
                                          <p:spTgt spid="507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7907">
                                            <p:txEl>
                                              <p:pRg st="1" end="1"/>
                                            </p:txEl>
                                          </p:spTgt>
                                        </p:tgtEl>
                                        <p:attrNameLst>
                                          <p:attrName>style.visibility</p:attrName>
                                        </p:attrNameLst>
                                      </p:cBhvr>
                                      <p:to>
                                        <p:strVal val="visible"/>
                                      </p:to>
                                    </p:set>
                                    <p:animEffect transition="in" filter="blinds(horizontal)">
                                      <p:cBhvr>
                                        <p:cTn id="12" dur="500"/>
                                        <p:tgtEl>
                                          <p:spTgt spid="507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7907">
                                            <p:txEl>
                                              <p:pRg st="2" end="2"/>
                                            </p:txEl>
                                          </p:spTgt>
                                        </p:tgtEl>
                                        <p:attrNameLst>
                                          <p:attrName>style.visibility</p:attrName>
                                        </p:attrNameLst>
                                      </p:cBhvr>
                                      <p:to>
                                        <p:strVal val="visible"/>
                                      </p:to>
                                    </p:set>
                                    <p:animEffect transition="in" filter="blinds(horizontal)">
                                      <p:cBhvr>
                                        <p:cTn id="17" dur="500"/>
                                        <p:tgtEl>
                                          <p:spTgt spid="507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7907">
                                            <p:txEl>
                                              <p:pRg st="3" end="3"/>
                                            </p:txEl>
                                          </p:spTgt>
                                        </p:tgtEl>
                                        <p:attrNameLst>
                                          <p:attrName>style.visibility</p:attrName>
                                        </p:attrNameLst>
                                      </p:cBhvr>
                                      <p:to>
                                        <p:strVal val="visible"/>
                                      </p:to>
                                    </p:set>
                                    <p:animEffect transition="in" filter="blinds(horizontal)">
                                      <p:cBhvr>
                                        <p:cTn id="22" dur="500"/>
                                        <p:tgtEl>
                                          <p:spTgt spid="507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标题 456705"/>
          <p:cNvSpPr>
            <a:spLocks noGrp="1" noRot="1"/>
          </p:cNvSpPr>
          <p:nvPr>
            <p:ph type="title"/>
          </p:nvPr>
        </p:nvSpPr>
        <p:spPr>
          <a:xfrm>
            <a:off x="-252412" y="333375"/>
            <a:ext cx="8229600" cy="1143000"/>
          </a:xfrm>
        </p:spPr>
        <p:txBody>
          <a:bodyPr anchor="ctr"/>
          <a:lstStyle/>
          <a:p>
            <a:r>
              <a:rPr lang="en-US" altLang="zh-CN" sz="3200" b="1" dirty="0">
                <a:solidFill>
                  <a:srgbClr val="FF0000"/>
                </a:solidFill>
                <a:latin typeface="宋体" panose="02010600030101010101" pitchFamily="2" charset="-122"/>
              </a:rPr>
              <a:t>4</a:t>
            </a:r>
            <a:r>
              <a:rPr lang="zh-CN" altLang="en-US" sz="3200" b="1" dirty="0">
                <a:solidFill>
                  <a:srgbClr val="FF0000"/>
                </a:solidFill>
                <a:latin typeface="宋体" panose="02010600030101010101" pitchFamily="2" charset="-122"/>
              </a:rPr>
              <a:t>、</a:t>
            </a:r>
            <a:r>
              <a:rPr lang="en-US" altLang="zh-CN" sz="3200" b="1" dirty="0">
                <a:solidFill>
                  <a:srgbClr val="FF0000"/>
                </a:solidFill>
                <a:latin typeface="宋体" panose="02010600030101010101" pitchFamily="2" charset="-122"/>
              </a:rPr>
              <a:t>GDP</a:t>
            </a:r>
            <a:r>
              <a:rPr lang="zh-CN" altLang="en-US" sz="3200" b="1" dirty="0">
                <a:solidFill>
                  <a:srgbClr val="FF0000"/>
                </a:solidFill>
                <a:latin typeface="宋体" panose="02010600030101010101" pitchFamily="2" charset="-122"/>
              </a:rPr>
              <a:t>平减指数与消费物价指数</a:t>
            </a:r>
          </a:p>
        </p:txBody>
      </p:sp>
      <p:sp>
        <p:nvSpPr>
          <p:cNvPr id="456707" name="文本占位符 456706"/>
          <p:cNvSpPr>
            <a:spLocks noGrp="1" noRot="1"/>
          </p:cNvSpPr>
          <p:nvPr>
            <p:ph type="body" idx="1"/>
          </p:nvPr>
        </p:nvSpPr>
        <p:spPr>
          <a:xfrm>
            <a:off x="685800" y="1196975"/>
            <a:ext cx="7772400" cy="5661025"/>
          </a:xfrm>
        </p:spPr>
        <p:txBody>
          <a:bodyPr/>
          <a:lstStyle/>
          <a:p>
            <a:pPr>
              <a:lnSpc>
                <a:spcPct val="120000"/>
              </a:lnSpc>
            </a:pPr>
            <a:r>
              <a:rPr lang="en-US" altLang="zh-CN" sz="2400" b="1" dirty="0">
                <a:solidFill>
                  <a:srgbClr val="000000"/>
                </a:solidFill>
                <a:latin typeface="楷体" panose="02010609060101010101" pitchFamily="49" charset="-122"/>
                <a:ea typeface="楷体" panose="02010609060101010101" pitchFamily="49" charset="-122"/>
              </a:rPr>
              <a:t>GDP</a:t>
            </a:r>
            <a:r>
              <a:rPr lang="zh-CN" altLang="en-US" sz="2400" b="1" dirty="0">
                <a:solidFill>
                  <a:srgbClr val="000000"/>
                </a:solidFill>
                <a:latin typeface="楷体" panose="02010609060101010101" pitchFamily="49" charset="-122"/>
                <a:ea typeface="楷体" panose="02010609060101010101" pitchFamily="49" charset="-122"/>
              </a:rPr>
              <a:t>平减指数是名义</a:t>
            </a:r>
            <a:r>
              <a:rPr lang="en-US" altLang="zh-CN" sz="2400" b="1" dirty="0">
                <a:solidFill>
                  <a:srgbClr val="000000"/>
                </a:solidFill>
                <a:latin typeface="楷体" panose="02010609060101010101" pitchFamily="49" charset="-122"/>
                <a:ea typeface="楷体" panose="02010609060101010101" pitchFamily="49" charset="-122"/>
              </a:rPr>
              <a:t>GDP</a:t>
            </a:r>
            <a:r>
              <a:rPr lang="zh-CN" altLang="en-US" sz="2400" b="1" dirty="0">
                <a:solidFill>
                  <a:srgbClr val="000000"/>
                </a:solidFill>
                <a:latin typeface="楷体" panose="02010609060101010101" pitchFamily="49" charset="-122"/>
                <a:ea typeface="楷体" panose="02010609060101010101" pitchFamily="49" charset="-122"/>
              </a:rPr>
              <a:t>与实际</a:t>
            </a:r>
            <a:r>
              <a:rPr lang="en-US" altLang="zh-CN" sz="2400" b="1" dirty="0">
                <a:solidFill>
                  <a:srgbClr val="000000"/>
                </a:solidFill>
                <a:latin typeface="楷体" panose="02010609060101010101" pitchFamily="49" charset="-122"/>
                <a:ea typeface="楷体" panose="02010609060101010101" pitchFamily="49" charset="-122"/>
              </a:rPr>
              <a:t>GDP</a:t>
            </a:r>
            <a:r>
              <a:rPr lang="zh-CN" altLang="en-US" sz="2400" b="1" dirty="0">
                <a:solidFill>
                  <a:srgbClr val="000000"/>
                </a:solidFill>
                <a:latin typeface="楷体" panose="02010609060101010101" pitchFamily="49" charset="-122"/>
                <a:ea typeface="楷体" panose="02010609060101010101" pitchFamily="49" charset="-122"/>
              </a:rPr>
              <a:t>的比例</a:t>
            </a:r>
            <a:r>
              <a:rPr lang="en-US" altLang="zh-CN" sz="2400" b="1" dirty="0">
                <a:solidFill>
                  <a:srgbClr val="000000"/>
                </a:solidFill>
                <a:latin typeface="楷体" panose="02010609060101010101" pitchFamily="49" charset="-122"/>
                <a:ea typeface="楷体" panose="02010609060101010101" pitchFamily="49" charset="-122"/>
              </a:rPr>
              <a:t>,</a:t>
            </a:r>
            <a:r>
              <a:rPr lang="zh-CN" altLang="en-US" sz="2400" b="1" dirty="0">
                <a:solidFill>
                  <a:srgbClr val="000000"/>
                </a:solidFill>
                <a:latin typeface="楷体" panose="02010609060101010101" pitchFamily="49" charset="-122"/>
                <a:ea typeface="楷体" panose="02010609060101010101" pitchFamily="49" charset="-122"/>
              </a:rPr>
              <a:t>反映了相对于基年物价水平的现期物价水平。</a:t>
            </a:r>
          </a:p>
          <a:p>
            <a:pPr>
              <a:lnSpc>
                <a:spcPct val="120000"/>
              </a:lnSpc>
            </a:pPr>
            <a:r>
              <a:rPr lang="en-US" altLang="zh-CN" sz="2400" b="1" dirty="0">
                <a:solidFill>
                  <a:srgbClr val="000000"/>
                </a:solidFill>
                <a:latin typeface="楷体" panose="02010609060101010101" pitchFamily="49" charset="-122"/>
                <a:ea typeface="楷体" panose="02010609060101010101" pitchFamily="49" charset="-122"/>
              </a:rPr>
              <a:t>GDP</a:t>
            </a:r>
            <a:r>
              <a:rPr lang="zh-CN" altLang="en-US" sz="2400" b="1" dirty="0">
                <a:solidFill>
                  <a:srgbClr val="000000"/>
                </a:solidFill>
                <a:latin typeface="楷体" panose="02010609060101010101" pitchFamily="49" charset="-122"/>
                <a:ea typeface="楷体" panose="02010609060101010101" pitchFamily="49" charset="-122"/>
              </a:rPr>
              <a:t>平减指数反映了国内生产的所有物品与劳务的价格，</a:t>
            </a:r>
            <a:r>
              <a:rPr lang="en-US" altLang="zh-CN" sz="2400" b="1" dirty="0">
                <a:solidFill>
                  <a:srgbClr val="000000"/>
                </a:solidFill>
                <a:latin typeface="楷体" panose="02010609060101010101" pitchFamily="49" charset="-122"/>
                <a:ea typeface="楷体" panose="02010609060101010101" pitchFamily="49" charset="-122"/>
              </a:rPr>
              <a:t>CPI</a:t>
            </a:r>
            <a:r>
              <a:rPr lang="zh-CN" altLang="en-US" sz="2400" b="1" dirty="0">
                <a:solidFill>
                  <a:srgbClr val="000000"/>
                </a:solidFill>
                <a:latin typeface="楷体" panose="02010609060101010101" pitchFamily="49" charset="-122"/>
                <a:ea typeface="楷体" panose="02010609060101010101" pitchFamily="49" charset="-122"/>
              </a:rPr>
              <a:t>反映了消费者购买的所有物品与劳务的价格。</a:t>
            </a:r>
          </a:p>
          <a:p>
            <a:pPr>
              <a:lnSpc>
                <a:spcPct val="120000"/>
              </a:lnSpc>
            </a:pPr>
            <a:r>
              <a:rPr lang="en-US" altLang="zh-CN" sz="2400" b="1" dirty="0">
                <a:solidFill>
                  <a:srgbClr val="000000"/>
                </a:solidFill>
                <a:latin typeface="楷体" panose="02010609060101010101" pitchFamily="49" charset="-122"/>
                <a:ea typeface="楷体" panose="02010609060101010101" pitchFamily="49" charset="-122"/>
              </a:rPr>
              <a:t>CPI</a:t>
            </a:r>
            <a:r>
              <a:rPr lang="zh-CN" altLang="en-US" sz="2400" b="1" dirty="0">
                <a:solidFill>
                  <a:srgbClr val="000000"/>
                </a:solidFill>
                <a:latin typeface="楷体" panose="02010609060101010101" pitchFamily="49" charset="-122"/>
                <a:ea typeface="楷体" panose="02010609060101010101" pitchFamily="49" charset="-122"/>
              </a:rPr>
              <a:t>包括从海外购买的商品和服务，</a:t>
            </a:r>
            <a:r>
              <a:rPr lang="en-US" altLang="zh-CN" sz="2400" b="1" dirty="0">
                <a:solidFill>
                  <a:srgbClr val="000000"/>
                </a:solidFill>
                <a:latin typeface="楷体" panose="02010609060101010101" pitchFamily="49" charset="-122"/>
                <a:ea typeface="楷体" panose="02010609060101010101" pitchFamily="49" charset="-122"/>
              </a:rPr>
              <a:t>GDP</a:t>
            </a:r>
            <a:r>
              <a:rPr lang="zh-CN" altLang="en-US" sz="2400" b="1" dirty="0">
                <a:solidFill>
                  <a:srgbClr val="000000"/>
                </a:solidFill>
                <a:latin typeface="楷体" panose="02010609060101010101" pitchFamily="49" charset="-122"/>
                <a:ea typeface="楷体" panose="02010609060101010101" pitchFamily="49" charset="-122"/>
              </a:rPr>
              <a:t>平减指数只度量在国内生产的产品；如当进口汽车或石油价格上升时会反映在</a:t>
            </a:r>
            <a:r>
              <a:rPr lang="en-US" altLang="zh-CN" sz="2400" b="1" dirty="0">
                <a:solidFill>
                  <a:srgbClr val="000000"/>
                </a:solidFill>
                <a:latin typeface="楷体" panose="02010609060101010101" pitchFamily="49" charset="-122"/>
                <a:ea typeface="楷体" panose="02010609060101010101" pitchFamily="49" charset="-122"/>
              </a:rPr>
              <a:t>CPI</a:t>
            </a:r>
            <a:r>
              <a:rPr lang="zh-CN" altLang="en-US" sz="2400" b="1" dirty="0">
                <a:solidFill>
                  <a:srgbClr val="000000"/>
                </a:solidFill>
                <a:latin typeface="楷体" panose="02010609060101010101" pitchFamily="49" charset="-122"/>
                <a:ea typeface="楷体" panose="02010609060101010101" pitchFamily="49" charset="-122"/>
              </a:rPr>
              <a:t>中，而没有反映在</a:t>
            </a:r>
            <a:r>
              <a:rPr lang="en-US" altLang="zh-CN" sz="2400" b="1" dirty="0">
                <a:solidFill>
                  <a:srgbClr val="000000"/>
                </a:solidFill>
                <a:latin typeface="楷体" panose="02010609060101010101" pitchFamily="49" charset="-122"/>
                <a:ea typeface="楷体" panose="02010609060101010101" pitchFamily="49" charset="-122"/>
              </a:rPr>
              <a:t>GDP</a:t>
            </a:r>
            <a:r>
              <a:rPr lang="zh-CN" altLang="en-US" sz="2400" b="1" dirty="0">
                <a:solidFill>
                  <a:srgbClr val="000000"/>
                </a:solidFill>
                <a:latin typeface="楷体" panose="02010609060101010101" pitchFamily="49" charset="-122"/>
                <a:ea typeface="楷体" panose="02010609060101010101" pitchFamily="49" charset="-122"/>
              </a:rPr>
              <a:t>平减指数中，</a:t>
            </a:r>
          </a:p>
          <a:p>
            <a:pPr>
              <a:lnSpc>
                <a:spcPct val="120000"/>
              </a:lnSpc>
            </a:pPr>
            <a:r>
              <a:rPr lang="en-US" altLang="zh-CN" sz="2400" b="1" dirty="0">
                <a:solidFill>
                  <a:srgbClr val="000000"/>
                </a:solidFill>
                <a:latin typeface="楷体" panose="02010609060101010101" pitchFamily="49" charset="-122"/>
                <a:ea typeface="楷体" panose="02010609060101010101" pitchFamily="49" charset="-122"/>
              </a:rPr>
              <a:t>CPI</a:t>
            </a:r>
            <a:r>
              <a:rPr lang="zh-CN" altLang="en-US" sz="2400" b="1" dirty="0">
                <a:solidFill>
                  <a:srgbClr val="000000"/>
                </a:solidFill>
                <a:latin typeface="楷体" panose="02010609060101010101" pitchFamily="49" charset="-122"/>
                <a:ea typeface="楷体" panose="02010609060101010101" pitchFamily="49" charset="-122"/>
              </a:rPr>
              <a:t>是固定权数价格指数，</a:t>
            </a:r>
            <a:r>
              <a:rPr lang="en-US" altLang="zh-CN" sz="2400" b="1" dirty="0">
                <a:solidFill>
                  <a:srgbClr val="000000"/>
                </a:solidFill>
                <a:latin typeface="楷体" panose="02010609060101010101" pitchFamily="49" charset="-122"/>
                <a:ea typeface="楷体" panose="02010609060101010101" pitchFamily="49" charset="-122"/>
              </a:rPr>
              <a:t>GDP</a:t>
            </a:r>
            <a:r>
              <a:rPr lang="zh-CN" altLang="en-US" sz="2400" b="1" dirty="0">
                <a:solidFill>
                  <a:srgbClr val="000000"/>
                </a:solidFill>
                <a:latin typeface="楷体" panose="02010609060101010101" pitchFamily="49" charset="-122"/>
                <a:ea typeface="楷体" panose="02010609060101010101" pitchFamily="49" charset="-122"/>
              </a:rPr>
              <a:t>平减指数是可变权数价格指数。（</a:t>
            </a:r>
            <a:r>
              <a:rPr lang="en-US" altLang="zh-CN" sz="2000" b="1" dirty="0">
                <a:solidFill>
                  <a:srgbClr val="000000"/>
                </a:solidFill>
                <a:latin typeface="楷体" panose="02010609060101010101" pitchFamily="49" charset="-122"/>
                <a:ea typeface="楷体" panose="02010609060101010101" pitchFamily="49" charset="-122"/>
              </a:rPr>
              <a:t>CPI</a:t>
            </a:r>
            <a:r>
              <a:rPr lang="zh-CN" altLang="en-US" sz="2000" b="1" dirty="0">
                <a:solidFill>
                  <a:srgbClr val="000000"/>
                </a:solidFill>
                <a:latin typeface="楷体" panose="02010609060101010101" pitchFamily="49" charset="-122"/>
                <a:ea typeface="楷体" panose="02010609060101010101" pitchFamily="49" charset="-122"/>
              </a:rPr>
              <a:t>是比较固定的一篮子物品与劳务的价格与基年的价格，一篮子物品的构成在很长一段时期不变，而平减指数比较现期生产的物品和劳务的价格与基年同样物品和劳务的价格，物品和劳务的组合自动地随着时间的变动而变动。）</a:t>
            </a: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42</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animEffect transition="in" filter="blinds(horizontal)">
                                      <p:cBhvr>
                                        <p:cTn id="7" dur="500"/>
                                        <p:tgtEl>
                                          <p:spTgt spid="456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6707">
                                            <p:txEl>
                                              <p:pRg st="1" end="1"/>
                                            </p:txEl>
                                          </p:spTgt>
                                        </p:tgtEl>
                                        <p:attrNameLst>
                                          <p:attrName>style.visibility</p:attrName>
                                        </p:attrNameLst>
                                      </p:cBhvr>
                                      <p:to>
                                        <p:strVal val="visible"/>
                                      </p:to>
                                    </p:set>
                                    <p:animEffect transition="in" filter="blinds(horizontal)">
                                      <p:cBhvr>
                                        <p:cTn id="12" dur="500"/>
                                        <p:tgtEl>
                                          <p:spTgt spid="4567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6707">
                                            <p:txEl>
                                              <p:pRg st="2" end="2"/>
                                            </p:txEl>
                                          </p:spTgt>
                                        </p:tgtEl>
                                        <p:attrNameLst>
                                          <p:attrName>style.visibility</p:attrName>
                                        </p:attrNameLst>
                                      </p:cBhvr>
                                      <p:to>
                                        <p:strVal val="visible"/>
                                      </p:to>
                                    </p:set>
                                    <p:animEffect transition="in" filter="blinds(horizontal)">
                                      <p:cBhvr>
                                        <p:cTn id="17" dur="500"/>
                                        <p:tgtEl>
                                          <p:spTgt spid="4567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6707">
                                            <p:txEl>
                                              <p:pRg st="3" end="3"/>
                                            </p:txEl>
                                          </p:spTgt>
                                        </p:tgtEl>
                                        <p:attrNameLst>
                                          <p:attrName>style.visibility</p:attrName>
                                        </p:attrNameLst>
                                      </p:cBhvr>
                                      <p:to>
                                        <p:strVal val="visible"/>
                                      </p:to>
                                    </p:set>
                                    <p:animEffect transition="in" filter="blinds(horizontal)">
                                      <p:cBhvr>
                                        <p:cTn id="22" dur="500"/>
                                        <p:tgtEl>
                                          <p:spTgt spid="4567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8930" name="图片 508929" descr="narrow aqua button bckgrd"/>
          <p:cNvPicPr>
            <a:picLocks noChangeAspect="1"/>
          </p:cNvPicPr>
          <p:nvPr/>
        </p:nvPicPr>
        <p:blipFill>
          <a:blip r:embed="rId3"/>
          <a:srcRect r="1688"/>
          <a:stretch>
            <a:fillRect/>
          </a:stretch>
        </p:blipFill>
        <p:spPr>
          <a:xfrm>
            <a:off x="0" y="0"/>
            <a:ext cx="9144000" cy="6858000"/>
          </a:xfrm>
          <a:prstGeom prst="rect">
            <a:avLst/>
          </a:prstGeom>
          <a:noFill/>
          <a:ln w="9525">
            <a:noFill/>
          </a:ln>
        </p:spPr>
      </p:pic>
      <p:sp>
        <p:nvSpPr>
          <p:cNvPr id="508931" name="标题 508930"/>
          <p:cNvSpPr>
            <a:spLocks noGrp="1" noRot="1"/>
          </p:cNvSpPr>
          <p:nvPr>
            <p:ph type="title"/>
          </p:nvPr>
        </p:nvSpPr>
        <p:spPr>
          <a:xfrm>
            <a:off x="609600" y="50800"/>
            <a:ext cx="8229600" cy="685800"/>
          </a:xfrm>
        </p:spPr>
        <p:txBody>
          <a:bodyPr vert="horz" wrap="square" lIns="91440" tIns="45720" rIns="91440" bIns="45720" anchor="ctr"/>
          <a:lstStyle/>
          <a:p>
            <a:r>
              <a:rPr lang="zh-CN" altLang="en-US" sz="2800" b="1" dirty="0">
                <a:solidFill>
                  <a:schemeClr val="bg1"/>
                </a:solidFill>
                <a:latin typeface="隶书" panose="02010509060101010101" pitchFamily="49" charset="-122"/>
                <a:ea typeface="隶书" panose="02010509060101010101" pitchFamily="49" charset="-122"/>
              </a:rPr>
              <a:t>通货膨胀的两个衡量指标</a:t>
            </a:r>
          </a:p>
        </p:txBody>
      </p:sp>
      <p:sp>
        <p:nvSpPr>
          <p:cNvPr id="508932" name="矩形 508931"/>
          <p:cNvSpPr/>
          <p:nvPr/>
        </p:nvSpPr>
        <p:spPr>
          <a:xfrm>
            <a:off x="1789113" y="1339850"/>
            <a:ext cx="6259512" cy="4948238"/>
          </a:xfrm>
          <a:prstGeom prst="rect">
            <a:avLst/>
          </a:prstGeom>
          <a:solidFill>
            <a:srgbClr val="F3F6F9"/>
          </a:solidFill>
          <a:ln w="206375" cap="flat" cmpd="sng">
            <a:solidFill>
              <a:srgbClr val="F3F6F9"/>
            </a:solidFill>
            <a:prstDash val="solid"/>
            <a:miter/>
            <a:headEnd type="none" w="med" len="med"/>
            <a:tailEnd type="none" w="med" len="med"/>
          </a:ln>
        </p:spPr>
        <p:txBody>
          <a:bodyPr/>
          <a:lstStyle/>
          <a:p>
            <a:endParaRPr lang="zh-CN" altLang="en-US"/>
          </a:p>
        </p:txBody>
      </p:sp>
      <p:sp>
        <p:nvSpPr>
          <p:cNvPr id="508933" name="矩形 508932"/>
          <p:cNvSpPr/>
          <p:nvPr/>
        </p:nvSpPr>
        <p:spPr>
          <a:xfrm>
            <a:off x="1789113" y="1339850"/>
            <a:ext cx="6259512" cy="4948238"/>
          </a:xfrm>
          <a:prstGeom prst="rect">
            <a:avLst/>
          </a:prstGeom>
          <a:solidFill>
            <a:srgbClr val="F2F4F8"/>
          </a:solidFill>
          <a:ln w="187325" cap="flat" cmpd="sng">
            <a:solidFill>
              <a:srgbClr val="F2F4F8"/>
            </a:solidFill>
            <a:prstDash val="solid"/>
            <a:miter/>
            <a:headEnd type="none" w="med" len="med"/>
            <a:tailEnd type="none" w="med" len="med"/>
          </a:ln>
        </p:spPr>
        <p:txBody>
          <a:bodyPr/>
          <a:lstStyle/>
          <a:p>
            <a:endParaRPr lang="zh-CN" altLang="en-US"/>
          </a:p>
        </p:txBody>
      </p:sp>
      <p:sp>
        <p:nvSpPr>
          <p:cNvPr id="508934" name="矩形 508933"/>
          <p:cNvSpPr/>
          <p:nvPr/>
        </p:nvSpPr>
        <p:spPr>
          <a:xfrm>
            <a:off x="1789113" y="1339850"/>
            <a:ext cx="6259512" cy="4948238"/>
          </a:xfrm>
          <a:prstGeom prst="rect">
            <a:avLst/>
          </a:prstGeom>
          <a:solidFill>
            <a:srgbClr val="F1F4F7"/>
          </a:solidFill>
          <a:ln w="169863" cap="flat" cmpd="sng">
            <a:solidFill>
              <a:srgbClr val="F1F4F7"/>
            </a:solidFill>
            <a:prstDash val="solid"/>
            <a:miter/>
            <a:headEnd type="none" w="med" len="med"/>
            <a:tailEnd type="none" w="med" len="med"/>
          </a:ln>
        </p:spPr>
        <p:txBody>
          <a:bodyPr/>
          <a:lstStyle/>
          <a:p>
            <a:endParaRPr lang="zh-CN" altLang="en-US"/>
          </a:p>
        </p:txBody>
      </p:sp>
      <p:sp>
        <p:nvSpPr>
          <p:cNvPr id="508935" name="矩形 508934"/>
          <p:cNvSpPr/>
          <p:nvPr/>
        </p:nvSpPr>
        <p:spPr>
          <a:xfrm>
            <a:off x="1789113" y="1339850"/>
            <a:ext cx="6259512" cy="4948238"/>
          </a:xfrm>
          <a:prstGeom prst="rect">
            <a:avLst/>
          </a:prstGeom>
          <a:solidFill>
            <a:srgbClr val="F0F2F5"/>
          </a:solidFill>
          <a:ln w="150813" cap="flat" cmpd="sng">
            <a:solidFill>
              <a:srgbClr val="F0F2F5"/>
            </a:solidFill>
            <a:prstDash val="solid"/>
            <a:miter/>
            <a:headEnd type="none" w="med" len="med"/>
            <a:tailEnd type="none" w="med" len="med"/>
          </a:ln>
        </p:spPr>
        <p:txBody>
          <a:bodyPr/>
          <a:lstStyle/>
          <a:p>
            <a:endParaRPr lang="zh-CN" altLang="en-US"/>
          </a:p>
        </p:txBody>
      </p:sp>
      <p:sp>
        <p:nvSpPr>
          <p:cNvPr id="508936" name="矩形 508935"/>
          <p:cNvSpPr/>
          <p:nvPr/>
        </p:nvSpPr>
        <p:spPr>
          <a:xfrm>
            <a:off x="1789113" y="1339850"/>
            <a:ext cx="6259512" cy="4948238"/>
          </a:xfrm>
          <a:prstGeom prst="rect">
            <a:avLst/>
          </a:prstGeom>
          <a:solidFill>
            <a:srgbClr val="EEF1F4"/>
          </a:solidFill>
          <a:ln w="131763" cap="flat" cmpd="sng">
            <a:solidFill>
              <a:srgbClr val="EEF1F4"/>
            </a:solidFill>
            <a:prstDash val="solid"/>
            <a:miter/>
            <a:headEnd type="none" w="med" len="med"/>
            <a:tailEnd type="none" w="med" len="med"/>
          </a:ln>
        </p:spPr>
        <p:txBody>
          <a:bodyPr/>
          <a:lstStyle/>
          <a:p>
            <a:endParaRPr lang="zh-CN" altLang="en-US"/>
          </a:p>
        </p:txBody>
      </p:sp>
      <p:sp>
        <p:nvSpPr>
          <p:cNvPr id="508937" name="矩形 508936"/>
          <p:cNvSpPr/>
          <p:nvPr/>
        </p:nvSpPr>
        <p:spPr>
          <a:xfrm>
            <a:off x="1789113" y="1339850"/>
            <a:ext cx="6259512" cy="4948238"/>
          </a:xfrm>
          <a:prstGeom prst="rect">
            <a:avLst/>
          </a:prstGeom>
          <a:solidFill>
            <a:srgbClr val="EDEFF3"/>
          </a:solidFill>
          <a:ln w="112713" cap="flat" cmpd="sng">
            <a:solidFill>
              <a:srgbClr val="EDEFF3"/>
            </a:solidFill>
            <a:prstDash val="solid"/>
            <a:miter/>
            <a:headEnd type="none" w="med" len="med"/>
            <a:tailEnd type="none" w="med" len="med"/>
          </a:ln>
        </p:spPr>
        <p:txBody>
          <a:bodyPr/>
          <a:lstStyle/>
          <a:p>
            <a:endParaRPr lang="zh-CN" altLang="en-US"/>
          </a:p>
        </p:txBody>
      </p:sp>
      <p:sp>
        <p:nvSpPr>
          <p:cNvPr id="508938" name="矩形 508937"/>
          <p:cNvSpPr/>
          <p:nvPr/>
        </p:nvSpPr>
        <p:spPr>
          <a:xfrm>
            <a:off x="1789113" y="1339850"/>
            <a:ext cx="6259512" cy="4948238"/>
          </a:xfrm>
          <a:prstGeom prst="rect">
            <a:avLst/>
          </a:prstGeom>
          <a:solidFill>
            <a:srgbClr val="EBEEF2"/>
          </a:solidFill>
          <a:ln w="93663" cap="flat" cmpd="sng">
            <a:solidFill>
              <a:srgbClr val="EBEEF2"/>
            </a:solidFill>
            <a:prstDash val="solid"/>
            <a:miter/>
            <a:headEnd type="none" w="med" len="med"/>
            <a:tailEnd type="none" w="med" len="med"/>
          </a:ln>
        </p:spPr>
        <p:txBody>
          <a:bodyPr/>
          <a:lstStyle/>
          <a:p>
            <a:endParaRPr lang="zh-CN" altLang="en-US"/>
          </a:p>
        </p:txBody>
      </p:sp>
      <p:sp>
        <p:nvSpPr>
          <p:cNvPr id="508939" name="矩形 508938"/>
          <p:cNvSpPr/>
          <p:nvPr/>
        </p:nvSpPr>
        <p:spPr>
          <a:xfrm>
            <a:off x="1789113" y="1339850"/>
            <a:ext cx="6259512" cy="4948238"/>
          </a:xfrm>
          <a:prstGeom prst="rect">
            <a:avLst/>
          </a:prstGeom>
          <a:solidFill>
            <a:srgbClr val="EAECF1"/>
          </a:solidFill>
          <a:ln w="74613" cap="flat" cmpd="sng">
            <a:solidFill>
              <a:srgbClr val="EAECF1"/>
            </a:solidFill>
            <a:prstDash val="solid"/>
            <a:miter/>
            <a:headEnd type="none" w="med" len="med"/>
            <a:tailEnd type="none" w="med" len="med"/>
          </a:ln>
        </p:spPr>
        <p:txBody>
          <a:bodyPr/>
          <a:lstStyle/>
          <a:p>
            <a:endParaRPr lang="zh-CN" altLang="en-US"/>
          </a:p>
        </p:txBody>
      </p:sp>
      <p:sp>
        <p:nvSpPr>
          <p:cNvPr id="508940" name="矩形 508939"/>
          <p:cNvSpPr/>
          <p:nvPr/>
        </p:nvSpPr>
        <p:spPr>
          <a:xfrm>
            <a:off x="1789113" y="1339850"/>
            <a:ext cx="6259512" cy="4948238"/>
          </a:xfrm>
          <a:prstGeom prst="rect">
            <a:avLst/>
          </a:prstGeom>
          <a:solidFill>
            <a:srgbClr val="E9EBF0"/>
          </a:solidFill>
          <a:ln w="57150" cap="flat" cmpd="sng">
            <a:solidFill>
              <a:srgbClr val="E9EBF0"/>
            </a:solidFill>
            <a:prstDash val="solid"/>
            <a:miter/>
            <a:headEnd type="none" w="med" len="med"/>
            <a:tailEnd type="none" w="med" len="med"/>
          </a:ln>
        </p:spPr>
        <p:txBody>
          <a:bodyPr/>
          <a:lstStyle/>
          <a:p>
            <a:endParaRPr lang="zh-CN" altLang="en-US"/>
          </a:p>
        </p:txBody>
      </p:sp>
      <p:sp>
        <p:nvSpPr>
          <p:cNvPr id="508941" name="矩形 508940"/>
          <p:cNvSpPr/>
          <p:nvPr/>
        </p:nvSpPr>
        <p:spPr>
          <a:xfrm>
            <a:off x="1789113" y="1339850"/>
            <a:ext cx="6259512" cy="4948238"/>
          </a:xfrm>
          <a:prstGeom prst="rect">
            <a:avLst/>
          </a:prstGeom>
          <a:solidFill>
            <a:srgbClr val="E7EAEF"/>
          </a:solidFill>
          <a:ln w="38100" cap="flat" cmpd="sng">
            <a:solidFill>
              <a:srgbClr val="E7EAEF"/>
            </a:solidFill>
            <a:prstDash val="solid"/>
            <a:miter/>
            <a:headEnd type="none" w="med" len="med"/>
            <a:tailEnd type="none" w="med" len="med"/>
          </a:ln>
        </p:spPr>
        <p:txBody>
          <a:bodyPr/>
          <a:lstStyle/>
          <a:p>
            <a:endParaRPr lang="zh-CN" altLang="en-US"/>
          </a:p>
        </p:txBody>
      </p:sp>
      <p:sp>
        <p:nvSpPr>
          <p:cNvPr id="508942" name="矩形 508941"/>
          <p:cNvSpPr/>
          <p:nvPr/>
        </p:nvSpPr>
        <p:spPr>
          <a:xfrm>
            <a:off x="1789113" y="1339850"/>
            <a:ext cx="6259512" cy="4948238"/>
          </a:xfrm>
          <a:prstGeom prst="rect">
            <a:avLst/>
          </a:prstGeom>
          <a:solidFill>
            <a:srgbClr val="E6E9EF"/>
          </a:solidFill>
          <a:ln w="19050" cap="flat" cmpd="sng">
            <a:solidFill>
              <a:srgbClr val="E6E9EF"/>
            </a:solidFill>
            <a:prstDash val="solid"/>
            <a:miter/>
            <a:headEnd type="none" w="med" len="med"/>
            <a:tailEnd type="none" w="med" len="med"/>
          </a:ln>
        </p:spPr>
        <p:txBody>
          <a:bodyPr/>
          <a:lstStyle/>
          <a:p>
            <a:endParaRPr lang="zh-CN" altLang="en-US"/>
          </a:p>
        </p:txBody>
      </p:sp>
      <p:sp>
        <p:nvSpPr>
          <p:cNvPr id="508943" name="矩形 508942"/>
          <p:cNvSpPr/>
          <p:nvPr/>
        </p:nvSpPr>
        <p:spPr>
          <a:xfrm>
            <a:off x="1619250" y="1227138"/>
            <a:ext cx="6353175" cy="4984750"/>
          </a:xfrm>
          <a:prstGeom prst="rect">
            <a:avLst/>
          </a:prstGeom>
          <a:solidFill>
            <a:srgbClr val="FFFFFF"/>
          </a:solidFill>
          <a:ln w="9525">
            <a:noFill/>
          </a:ln>
        </p:spPr>
        <p:txBody>
          <a:bodyPr/>
          <a:lstStyle/>
          <a:p>
            <a:endParaRPr lang="zh-CN" altLang="en-US"/>
          </a:p>
        </p:txBody>
      </p:sp>
      <p:sp>
        <p:nvSpPr>
          <p:cNvPr id="508944" name="任意多边形 508943"/>
          <p:cNvSpPr/>
          <p:nvPr/>
        </p:nvSpPr>
        <p:spPr>
          <a:xfrm>
            <a:off x="1619250" y="1227138"/>
            <a:ext cx="6353175" cy="4984750"/>
          </a:xfrm>
          <a:custGeom>
            <a:avLst/>
            <a:gdLst/>
            <a:ahLst/>
            <a:cxnLst/>
            <a:rect l="0" t="0" r="0" b="0"/>
            <a:pathLst>
              <a:path w="4002" h="3140">
                <a:moveTo>
                  <a:pt x="0" y="0"/>
                </a:moveTo>
                <a:lnTo>
                  <a:pt x="0" y="3140"/>
                </a:lnTo>
                <a:lnTo>
                  <a:pt x="4002" y="3140"/>
                </a:lnTo>
              </a:path>
            </a:pathLst>
          </a:custGeom>
          <a:noFill/>
          <a:ln w="19050" cap="flat" cmpd="sng">
            <a:solidFill>
              <a:srgbClr val="000000"/>
            </a:solidFill>
            <a:prstDash val="solid"/>
            <a:headEnd type="none" w="med" len="med"/>
            <a:tailEnd type="none" w="med" len="med"/>
          </a:ln>
        </p:spPr>
        <p:txBody>
          <a:bodyPr/>
          <a:lstStyle/>
          <a:p>
            <a:endParaRPr lang="zh-CN" altLang="en-US"/>
          </a:p>
        </p:txBody>
      </p:sp>
      <p:sp>
        <p:nvSpPr>
          <p:cNvPr id="508945" name="直接连接符 508944"/>
          <p:cNvSpPr/>
          <p:nvPr/>
        </p:nvSpPr>
        <p:spPr>
          <a:xfrm flipH="1">
            <a:off x="1619250" y="4738688"/>
            <a:ext cx="150813" cy="1587"/>
          </a:xfrm>
          <a:prstGeom prst="line">
            <a:avLst/>
          </a:prstGeom>
          <a:ln w="19050" cap="flat" cmpd="sng">
            <a:solidFill>
              <a:srgbClr val="000000"/>
            </a:solidFill>
            <a:prstDash val="solid"/>
            <a:headEnd type="none" w="med" len="med"/>
            <a:tailEnd type="none" w="med" len="med"/>
          </a:ln>
        </p:spPr>
      </p:sp>
      <p:sp>
        <p:nvSpPr>
          <p:cNvPr id="508946" name="直接连接符 508945"/>
          <p:cNvSpPr/>
          <p:nvPr/>
        </p:nvSpPr>
        <p:spPr>
          <a:xfrm flipH="1">
            <a:off x="1619250" y="3284538"/>
            <a:ext cx="150813" cy="1587"/>
          </a:xfrm>
          <a:prstGeom prst="line">
            <a:avLst/>
          </a:prstGeom>
          <a:ln w="19050" cap="flat" cmpd="sng">
            <a:solidFill>
              <a:srgbClr val="000000"/>
            </a:solidFill>
            <a:prstDash val="solid"/>
            <a:headEnd type="none" w="med" len="med"/>
            <a:tailEnd type="none" w="med" len="med"/>
          </a:ln>
        </p:spPr>
      </p:sp>
      <p:sp>
        <p:nvSpPr>
          <p:cNvPr id="508947" name="直接连接符 508946"/>
          <p:cNvSpPr/>
          <p:nvPr/>
        </p:nvSpPr>
        <p:spPr>
          <a:xfrm flipH="1">
            <a:off x="1619250" y="1830388"/>
            <a:ext cx="150813" cy="1587"/>
          </a:xfrm>
          <a:prstGeom prst="line">
            <a:avLst/>
          </a:prstGeom>
          <a:ln w="19050" cap="flat" cmpd="sng">
            <a:solidFill>
              <a:srgbClr val="000000"/>
            </a:solidFill>
            <a:prstDash val="solid"/>
            <a:headEnd type="none" w="med" len="med"/>
            <a:tailEnd type="none" w="med" len="med"/>
          </a:ln>
        </p:spPr>
      </p:sp>
      <p:sp>
        <p:nvSpPr>
          <p:cNvPr id="508948" name="直接连接符 508947"/>
          <p:cNvSpPr/>
          <p:nvPr/>
        </p:nvSpPr>
        <p:spPr>
          <a:xfrm>
            <a:off x="1789113" y="6061075"/>
            <a:ext cx="1587" cy="150813"/>
          </a:xfrm>
          <a:prstGeom prst="line">
            <a:avLst/>
          </a:prstGeom>
          <a:ln w="19050" cap="flat" cmpd="sng">
            <a:solidFill>
              <a:srgbClr val="000000"/>
            </a:solidFill>
            <a:prstDash val="solid"/>
            <a:headEnd type="none" w="med" len="med"/>
            <a:tailEnd type="none" w="med" len="med"/>
          </a:ln>
        </p:spPr>
      </p:sp>
      <p:sp>
        <p:nvSpPr>
          <p:cNvPr id="508949" name="直接连接符 508948"/>
          <p:cNvSpPr/>
          <p:nvPr/>
        </p:nvSpPr>
        <p:spPr>
          <a:xfrm>
            <a:off x="2654300" y="6061075"/>
            <a:ext cx="1588" cy="150813"/>
          </a:xfrm>
          <a:prstGeom prst="line">
            <a:avLst/>
          </a:prstGeom>
          <a:ln w="19050" cap="flat" cmpd="sng">
            <a:solidFill>
              <a:srgbClr val="000000"/>
            </a:solidFill>
            <a:prstDash val="solid"/>
            <a:headEnd type="none" w="med" len="med"/>
            <a:tailEnd type="none" w="med" len="med"/>
          </a:ln>
        </p:spPr>
      </p:sp>
      <p:sp>
        <p:nvSpPr>
          <p:cNvPr id="508950" name="直接连接符 508949"/>
          <p:cNvSpPr/>
          <p:nvPr/>
        </p:nvSpPr>
        <p:spPr>
          <a:xfrm>
            <a:off x="3517900" y="6061075"/>
            <a:ext cx="1588" cy="150813"/>
          </a:xfrm>
          <a:prstGeom prst="line">
            <a:avLst/>
          </a:prstGeom>
          <a:ln w="19050" cap="flat" cmpd="sng">
            <a:solidFill>
              <a:srgbClr val="000000"/>
            </a:solidFill>
            <a:prstDash val="solid"/>
            <a:headEnd type="none" w="med" len="med"/>
            <a:tailEnd type="none" w="med" len="med"/>
          </a:ln>
        </p:spPr>
      </p:sp>
      <p:sp>
        <p:nvSpPr>
          <p:cNvPr id="508951" name="直接连接符 508950"/>
          <p:cNvSpPr/>
          <p:nvPr/>
        </p:nvSpPr>
        <p:spPr>
          <a:xfrm>
            <a:off x="2146300" y="6116638"/>
            <a:ext cx="1588" cy="95250"/>
          </a:xfrm>
          <a:prstGeom prst="line">
            <a:avLst/>
          </a:prstGeom>
          <a:ln w="19050" cap="flat" cmpd="sng">
            <a:solidFill>
              <a:srgbClr val="000000"/>
            </a:solidFill>
            <a:prstDash val="solid"/>
            <a:headEnd type="none" w="med" len="med"/>
            <a:tailEnd type="none" w="med" len="med"/>
          </a:ln>
        </p:spPr>
      </p:sp>
      <p:sp>
        <p:nvSpPr>
          <p:cNvPr id="508952" name="直接连接符 508951"/>
          <p:cNvSpPr/>
          <p:nvPr/>
        </p:nvSpPr>
        <p:spPr>
          <a:xfrm>
            <a:off x="2314575" y="6116638"/>
            <a:ext cx="1588" cy="95250"/>
          </a:xfrm>
          <a:prstGeom prst="line">
            <a:avLst/>
          </a:prstGeom>
          <a:ln w="19050" cap="flat" cmpd="sng">
            <a:solidFill>
              <a:srgbClr val="000000"/>
            </a:solidFill>
            <a:prstDash val="solid"/>
            <a:headEnd type="none" w="med" len="med"/>
            <a:tailEnd type="none" w="med" len="med"/>
          </a:ln>
        </p:spPr>
      </p:sp>
      <p:sp>
        <p:nvSpPr>
          <p:cNvPr id="508953" name="直接连接符 508952"/>
          <p:cNvSpPr/>
          <p:nvPr/>
        </p:nvSpPr>
        <p:spPr>
          <a:xfrm>
            <a:off x="2484438" y="6116638"/>
            <a:ext cx="1587" cy="95250"/>
          </a:xfrm>
          <a:prstGeom prst="line">
            <a:avLst/>
          </a:prstGeom>
          <a:ln w="19050" cap="flat" cmpd="sng">
            <a:solidFill>
              <a:srgbClr val="000000"/>
            </a:solidFill>
            <a:prstDash val="solid"/>
            <a:headEnd type="none" w="med" len="med"/>
            <a:tailEnd type="none" w="med" len="med"/>
          </a:ln>
        </p:spPr>
      </p:sp>
      <p:sp>
        <p:nvSpPr>
          <p:cNvPr id="508954" name="直接连接符 508953"/>
          <p:cNvSpPr/>
          <p:nvPr/>
        </p:nvSpPr>
        <p:spPr>
          <a:xfrm>
            <a:off x="1976438" y="6116638"/>
            <a:ext cx="1587" cy="95250"/>
          </a:xfrm>
          <a:prstGeom prst="line">
            <a:avLst/>
          </a:prstGeom>
          <a:ln w="19050" cap="flat" cmpd="sng">
            <a:solidFill>
              <a:srgbClr val="000000"/>
            </a:solidFill>
            <a:prstDash val="solid"/>
            <a:headEnd type="none" w="med" len="med"/>
            <a:tailEnd type="none" w="med" len="med"/>
          </a:ln>
        </p:spPr>
      </p:sp>
      <p:sp>
        <p:nvSpPr>
          <p:cNvPr id="508955" name="直接连接符 508954"/>
          <p:cNvSpPr/>
          <p:nvPr/>
        </p:nvSpPr>
        <p:spPr>
          <a:xfrm>
            <a:off x="1619250" y="5910263"/>
            <a:ext cx="95250" cy="1587"/>
          </a:xfrm>
          <a:prstGeom prst="line">
            <a:avLst/>
          </a:prstGeom>
          <a:ln w="19050" cap="flat" cmpd="sng">
            <a:solidFill>
              <a:srgbClr val="000000"/>
            </a:solidFill>
            <a:prstDash val="solid"/>
            <a:headEnd type="none" w="med" len="med"/>
            <a:tailEnd type="none" w="med" len="med"/>
          </a:ln>
        </p:spPr>
      </p:sp>
      <p:sp>
        <p:nvSpPr>
          <p:cNvPr id="508956" name="直接连接符 508955"/>
          <p:cNvSpPr/>
          <p:nvPr/>
        </p:nvSpPr>
        <p:spPr>
          <a:xfrm>
            <a:off x="1619250" y="5626100"/>
            <a:ext cx="95250" cy="1588"/>
          </a:xfrm>
          <a:prstGeom prst="line">
            <a:avLst/>
          </a:prstGeom>
          <a:ln w="19050" cap="flat" cmpd="sng">
            <a:solidFill>
              <a:srgbClr val="000000"/>
            </a:solidFill>
            <a:prstDash val="solid"/>
            <a:headEnd type="none" w="med" len="med"/>
            <a:tailEnd type="none" w="med" len="med"/>
          </a:ln>
        </p:spPr>
      </p:sp>
      <p:sp>
        <p:nvSpPr>
          <p:cNvPr id="508957" name="直接连接符 508956"/>
          <p:cNvSpPr/>
          <p:nvPr/>
        </p:nvSpPr>
        <p:spPr>
          <a:xfrm>
            <a:off x="1619250" y="5324475"/>
            <a:ext cx="95250" cy="1588"/>
          </a:xfrm>
          <a:prstGeom prst="line">
            <a:avLst/>
          </a:prstGeom>
          <a:ln w="19050" cap="flat" cmpd="sng">
            <a:solidFill>
              <a:srgbClr val="000000"/>
            </a:solidFill>
            <a:prstDash val="solid"/>
            <a:headEnd type="none" w="med" len="med"/>
            <a:tailEnd type="none" w="med" len="med"/>
          </a:ln>
        </p:spPr>
      </p:sp>
      <p:sp>
        <p:nvSpPr>
          <p:cNvPr id="508958" name="直接连接符 508957"/>
          <p:cNvSpPr/>
          <p:nvPr/>
        </p:nvSpPr>
        <p:spPr>
          <a:xfrm>
            <a:off x="1619250" y="5040313"/>
            <a:ext cx="95250" cy="1587"/>
          </a:xfrm>
          <a:prstGeom prst="line">
            <a:avLst/>
          </a:prstGeom>
          <a:ln w="19050" cap="flat" cmpd="sng">
            <a:solidFill>
              <a:srgbClr val="000000"/>
            </a:solidFill>
            <a:prstDash val="solid"/>
            <a:headEnd type="none" w="med" len="med"/>
            <a:tailEnd type="none" w="med" len="med"/>
          </a:ln>
        </p:spPr>
      </p:sp>
      <p:sp>
        <p:nvSpPr>
          <p:cNvPr id="508959" name="直接连接符 508958"/>
          <p:cNvSpPr/>
          <p:nvPr/>
        </p:nvSpPr>
        <p:spPr>
          <a:xfrm>
            <a:off x="1619250" y="4456113"/>
            <a:ext cx="95250" cy="1587"/>
          </a:xfrm>
          <a:prstGeom prst="line">
            <a:avLst/>
          </a:prstGeom>
          <a:ln w="19050" cap="flat" cmpd="sng">
            <a:solidFill>
              <a:srgbClr val="000000"/>
            </a:solidFill>
            <a:prstDash val="solid"/>
            <a:headEnd type="none" w="med" len="med"/>
            <a:tailEnd type="none" w="med" len="med"/>
          </a:ln>
        </p:spPr>
      </p:sp>
      <p:sp>
        <p:nvSpPr>
          <p:cNvPr id="508960" name="直接连接符 508959"/>
          <p:cNvSpPr/>
          <p:nvPr/>
        </p:nvSpPr>
        <p:spPr>
          <a:xfrm>
            <a:off x="1619250" y="4152900"/>
            <a:ext cx="95250" cy="1588"/>
          </a:xfrm>
          <a:prstGeom prst="line">
            <a:avLst/>
          </a:prstGeom>
          <a:ln w="19050" cap="flat" cmpd="sng">
            <a:solidFill>
              <a:srgbClr val="000000"/>
            </a:solidFill>
            <a:prstDash val="solid"/>
            <a:headEnd type="none" w="med" len="med"/>
            <a:tailEnd type="none" w="med" len="med"/>
          </a:ln>
        </p:spPr>
      </p:sp>
      <p:sp>
        <p:nvSpPr>
          <p:cNvPr id="508961" name="直接连接符 508960"/>
          <p:cNvSpPr/>
          <p:nvPr/>
        </p:nvSpPr>
        <p:spPr>
          <a:xfrm>
            <a:off x="1619250" y="3870325"/>
            <a:ext cx="95250" cy="1588"/>
          </a:xfrm>
          <a:prstGeom prst="line">
            <a:avLst/>
          </a:prstGeom>
          <a:ln w="19050" cap="flat" cmpd="sng">
            <a:solidFill>
              <a:srgbClr val="000000"/>
            </a:solidFill>
            <a:prstDash val="solid"/>
            <a:headEnd type="none" w="med" len="med"/>
            <a:tailEnd type="none" w="med" len="med"/>
          </a:ln>
        </p:spPr>
      </p:sp>
      <p:sp>
        <p:nvSpPr>
          <p:cNvPr id="508962" name="直接连接符 508961"/>
          <p:cNvSpPr/>
          <p:nvPr/>
        </p:nvSpPr>
        <p:spPr>
          <a:xfrm>
            <a:off x="1619250" y="3568700"/>
            <a:ext cx="95250" cy="1588"/>
          </a:xfrm>
          <a:prstGeom prst="line">
            <a:avLst/>
          </a:prstGeom>
          <a:ln w="19050" cap="flat" cmpd="sng">
            <a:solidFill>
              <a:srgbClr val="000000"/>
            </a:solidFill>
            <a:prstDash val="solid"/>
            <a:headEnd type="none" w="med" len="med"/>
            <a:tailEnd type="none" w="med" len="med"/>
          </a:ln>
        </p:spPr>
      </p:sp>
      <p:sp>
        <p:nvSpPr>
          <p:cNvPr id="508963" name="直接连接符 508962"/>
          <p:cNvSpPr/>
          <p:nvPr/>
        </p:nvSpPr>
        <p:spPr>
          <a:xfrm>
            <a:off x="1619250" y="2982913"/>
            <a:ext cx="95250" cy="1587"/>
          </a:xfrm>
          <a:prstGeom prst="line">
            <a:avLst/>
          </a:prstGeom>
          <a:ln w="19050" cap="flat" cmpd="sng">
            <a:solidFill>
              <a:srgbClr val="000000"/>
            </a:solidFill>
            <a:prstDash val="solid"/>
            <a:headEnd type="none" w="med" len="med"/>
            <a:tailEnd type="none" w="med" len="med"/>
          </a:ln>
        </p:spPr>
      </p:sp>
      <p:sp>
        <p:nvSpPr>
          <p:cNvPr id="508964" name="直接连接符 508963"/>
          <p:cNvSpPr/>
          <p:nvPr/>
        </p:nvSpPr>
        <p:spPr>
          <a:xfrm>
            <a:off x="1619250" y="2698750"/>
            <a:ext cx="95250" cy="1588"/>
          </a:xfrm>
          <a:prstGeom prst="line">
            <a:avLst/>
          </a:prstGeom>
          <a:ln w="19050" cap="flat" cmpd="sng">
            <a:solidFill>
              <a:srgbClr val="000000"/>
            </a:solidFill>
            <a:prstDash val="solid"/>
            <a:headEnd type="none" w="med" len="med"/>
            <a:tailEnd type="none" w="med" len="med"/>
          </a:ln>
        </p:spPr>
      </p:sp>
      <p:sp>
        <p:nvSpPr>
          <p:cNvPr id="508965" name="直接连接符 508964"/>
          <p:cNvSpPr/>
          <p:nvPr/>
        </p:nvSpPr>
        <p:spPr>
          <a:xfrm>
            <a:off x="1619250" y="2397125"/>
            <a:ext cx="95250" cy="1588"/>
          </a:xfrm>
          <a:prstGeom prst="line">
            <a:avLst/>
          </a:prstGeom>
          <a:ln w="19050" cap="flat" cmpd="sng">
            <a:solidFill>
              <a:srgbClr val="000000"/>
            </a:solidFill>
            <a:prstDash val="solid"/>
            <a:headEnd type="none" w="med" len="med"/>
            <a:tailEnd type="none" w="med" len="med"/>
          </a:ln>
        </p:spPr>
      </p:sp>
      <p:sp>
        <p:nvSpPr>
          <p:cNvPr id="508966" name="直接连接符 508965"/>
          <p:cNvSpPr/>
          <p:nvPr/>
        </p:nvSpPr>
        <p:spPr>
          <a:xfrm>
            <a:off x="1619250" y="2114550"/>
            <a:ext cx="95250" cy="1588"/>
          </a:xfrm>
          <a:prstGeom prst="line">
            <a:avLst/>
          </a:prstGeom>
          <a:ln w="19050" cap="flat" cmpd="sng">
            <a:solidFill>
              <a:srgbClr val="000000"/>
            </a:solidFill>
            <a:prstDash val="solid"/>
            <a:headEnd type="none" w="med" len="med"/>
            <a:tailEnd type="none" w="med" len="med"/>
          </a:ln>
        </p:spPr>
      </p:sp>
      <p:sp>
        <p:nvSpPr>
          <p:cNvPr id="508967" name="直接连接符 508966"/>
          <p:cNvSpPr/>
          <p:nvPr/>
        </p:nvSpPr>
        <p:spPr>
          <a:xfrm>
            <a:off x="1619250" y="1509713"/>
            <a:ext cx="95250" cy="1587"/>
          </a:xfrm>
          <a:prstGeom prst="line">
            <a:avLst/>
          </a:prstGeom>
          <a:ln w="19050" cap="flat" cmpd="sng">
            <a:solidFill>
              <a:srgbClr val="000000"/>
            </a:solidFill>
            <a:prstDash val="solid"/>
            <a:headEnd type="none" w="med" len="med"/>
            <a:tailEnd type="none" w="med" len="med"/>
          </a:ln>
        </p:spPr>
      </p:sp>
      <p:sp>
        <p:nvSpPr>
          <p:cNvPr id="508968" name="直接连接符 508967"/>
          <p:cNvSpPr/>
          <p:nvPr/>
        </p:nvSpPr>
        <p:spPr>
          <a:xfrm>
            <a:off x="2992438" y="6116638"/>
            <a:ext cx="1587" cy="95250"/>
          </a:xfrm>
          <a:prstGeom prst="line">
            <a:avLst/>
          </a:prstGeom>
          <a:ln w="19050" cap="flat" cmpd="sng">
            <a:solidFill>
              <a:srgbClr val="000000"/>
            </a:solidFill>
            <a:prstDash val="solid"/>
            <a:headEnd type="none" w="med" len="med"/>
            <a:tailEnd type="none" w="med" len="med"/>
          </a:ln>
        </p:spPr>
      </p:sp>
      <p:sp>
        <p:nvSpPr>
          <p:cNvPr id="508969" name="直接连接符 508968"/>
          <p:cNvSpPr/>
          <p:nvPr/>
        </p:nvSpPr>
        <p:spPr>
          <a:xfrm>
            <a:off x="3160713" y="6116638"/>
            <a:ext cx="1587" cy="95250"/>
          </a:xfrm>
          <a:prstGeom prst="line">
            <a:avLst/>
          </a:prstGeom>
          <a:ln w="19050" cap="flat" cmpd="sng">
            <a:solidFill>
              <a:srgbClr val="000000"/>
            </a:solidFill>
            <a:prstDash val="solid"/>
            <a:headEnd type="none" w="med" len="med"/>
            <a:tailEnd type="none" w="med" len="med"/>
          </a:ln>
        </p:spPr>
      </p:sp>
      <p:sp>
        <p:nvSpPr>
          <p:cNvPr id="508970" name="直接连接符 508969"/>
          <p:cNvSpPr/>
          <p:nvPr/>
        </p:nvSpPr>
        <p:spPr>
          <a:xfrm>
            <a:off x="3349625" y="6116638"/>
            <a:ext cx="1588" cy="95250"/>
          </a:xfrm>
          <a:prstGeom prst="line">
            <a:avLst/>
          </a:prstGeom>
          <a:ln w="19050" cap="flat" cmpd="sng">
            <a:solidFill>
              <a:srgbClr val="000000"/>
            </a:solidFill>
            <a:prstDash val="solid"/>
            <a:headEnd type="none" w="med" len="med"/>
            <a:tailEnd type="none" w="med" len="med"/>
          </a:ln>
        </p:spPr>
      </p:sp>
      <p:sp>
        <p:nvSpPr>
          <p:cNvPr id="508971" name="直接连接符 508970"/>
          <p:cNvSpPr/>
          <p:nvPr/>
        </p:nvSpPr>
        <p:spPr>
          <a:xfrm>
            <a:off x="2822575" y="6116638"/>
            <a:ext cx="1588" cy="95250"/>
          </a:xfrm>
          <a:prstGeom prst="line">
            <a:avLst/>
          </a:prstGeom>
          <a:ln w="19050" cap="flat" cmpd="sng">
            <a:solidFill>
              <a:srgbClr val="000000"/>
            </a:solidFill>
            <a:prstDash val="solid"/>
            <a:headEnd type="none" w="med" len="med"/>
            <a:tailEnd type="none" w="med" len="med"/>
          </a:ln>
        </p:spPr>
      </p:sp>
      <p:sp>
        <p:nvSpPr>
          <p:cNvPr id="508972" name="直接连接符 508971"/>
          <p:cNvSpPr/>
          <p:nvPr/>
        </p:nvSpPr>
        <p:spPr>
          <a:xfrm>
            <a:off x="4364038" y="6061075"/>
            <a:ext cx="1587" cy="150813"/>
          </a:xfrm>
          <a:prstGeom prst="line">
            <a:avLst/>
          </a:prstGeom>
          <a:ln w="19050" cap="flat" cmpd="sng">
            <a:solidFill>
              <a:srgbClr val="000000"/>
            </a:solidFill>
            <a:prstDash val="solid"/>
            <a:headEnd type="none" w="med" len="med"/>
            <a:tailEnd type="none" w="med" len="med"/>
          </a:ln>
        </p:spPr>
      </p:sp>
      <p:sp>
        <p:nvSpPr>
          <p:cNvPr id="508973" name="直接连接符 508972"/>
          <p:cNvSpPr/>
          <p:nvPr/>
        </p:nvSpPr>
        <p:spPr>
          <a:xfrm>
            <a:off x="3856038" y="6116638"/>
            <a:ext cx="1587" cy="95250"/>
          </a:xfrm>
          <a:prstGeom prst="line">
            <a:avLst/>
          </a:prstGeom>
          <a:ln w="19050" cap="flat" cmpd="sng">
            <a:solidFill>
              <a:srgbClr val="000000"/>
            </a:solidFill>
            <a:prstDash val="solid"/>
            <a:headEnd type="none" w="med" len="med"/>
            <a:tailEnd type="none" w="med" len="med"/>
          </a:ln>
        </p:spPr>
      </p:sp>
      <p:sp>
        <p:nvSpPr>
          <p:cNvPr id="508974" name="直接连接符 508973"/>
          <p:cNvSpPr/>
          <p:nvPr/>
        </p:nvSpPr>
        <p:spPr>
          <a:xfrm>
            <a:off x="4025900" y="6116638"/>
            <a:ext cx="1588" cy="95250"/>
          </a:xfrm>
          <a:prstGeom prst="line">
            <a:avLst/>
          </a:prstGeom>
          <a:ln w="19050" cap="flat" cmpd="sng">
            <a:solidFill>
              <a:srgbClr val="000000"/>
            </a:solidFill>
            <a:prstDash val="solid"/>
            <a:headEnd type="none" w="med" len="med"/>
            <a:tailEnd type="none" w="med" len="med"/>
          </a:ln>
        </p:spPr>
      </p:sp>
      <p:sp>
        <p:nvSpPr>
          <p:cNvPr id="508975" name="直接连接符 508974"/>
          <p:cNvSpPr/>
          <p:nvPr/>
        </p:nvSpPr>
        <p:spPr>
          <a:xfrm>
            <a:off x="4195763" y="6116638"/>
            <a:ext cx="1587" cy="95250"/>
          </a:xfrm>
          <a:prstGeom prst="line">
            <a:avLst/>
          </a:prstGeom>
          <a:ln w="19050" cap="flat" cmpd="sng">
            <a:solidFill>
              <a:srgbClr val="000000"/>
            </a:solidFill>
            <a:prstDash val="solid"/>
            <a:headEnd type="none" w="med" len="med"/>
            <a:tailEnd type="none" w="med" len="med"/>
          </a:ln>
        </p:spPr>
      </p:sp>
      <p:sp>
        <p:nvSpPr>
          <p:cNvPr id="508976" name="直接连接符 508975"/>
          <p:cNvSpPr/>
          <p:nvPr/>
        </p:nvSpPr>
        <p:spPr>
          <a:xfrm>
            <a:off x="3687763" y="6116638"/>
            <a:ext cx="1587" cy="95250"/>
          </a:xfrm>
          <a:prstGeom prst="line">
            <a:avLst/>
          </a:prstGeom>
          <a:ln w="19050" cap="flat" cmpd="sng">
            <a:solidFill>
              <a:srgbClr val="000000"/>
            </a:solidFill>
            <a:prstDash val="solid"/>
            <a:headEnd type="none" w="med" len="med"/>
            <a:tailEnd type="none" w="med" len="med"/>
          </a:ln>
        </p:spPr>
      </p:sp>
      <p:sp>
        <p:nvSpPr>
          <p:cNvPr id="508977" name="直接连接符 508976"/>
          <p:cNvSpPr/>
          <p:nvPr/>
        </p:nvSpPr>
        <p:spPr>
          <a:xfrm>
            <a:off x="5229225" y="6061075"/>
            <a:ext cx="1588" cy="150813"/>
          </a:xfrm>
          <a:prstGeom prst="line">
            <a:avLst/>
          </a:prstGeom>
          <a:ln w="19050" cap="flat" cmpd="sng">
            <a:solidFill>
              <a:srgbClr val="000000"/>
            </a:solidFill>
            <a:prstDash val="solid"/>
            <a:headEnd type="none" w="med" len="med"/>
            <a:tailEnd type="none" w="med" len="med"/>
          </a:ln>
        </p:spPr>
      </p:sp>
      <p:sp>
        <p:nvSpPr>
          <p:cNvPr id="508978" name="直接连接符 508977"/>
          <p:cNvSpPr/>
          <p:nvPr/>
        </p:nvSpPr>
        <p:spPr>
          <a:xfrm>
            <a:off x="4721225" y="6116638"/>
            <a:ext cx="1588" cy="95250"/>
          </a:xfrm>
          <a:prstGeom prst="line">
            <a:avLst/>
          </a:prstGeom>
          <a:ln w="19050" cap="flat" cmpd="sng">
            <a:solidFill>
              <a:srgbClr val="000000"/>
            </a:solidFill>
            <a:prstDash val="solid"/>
            <a:headEnd type="none" w="med" len="med"/>
            <a:tailEnd type="none" w="med" len="med"/>
          </a:ln>
        </p:spPr>
      </p:sp>
      <p:sp>
        <p:nvSpPr>
          <p:cNvPr id="508979" name="直接连接符 508978"/>
          <p:cNvSpPr/>
          <p:nvPr/>
        </p:nvSpPr>
        <p:spPr>
          <a:xfrm>
            <a:off x="4891088" y="6116638"/>
            <a:ext cx="1587" cy="95250"/>
          </a:xfrm>
          <a:prstGeom prst="line">
            <a:avLst/>
          </a:prstGeom>
          <a:ln w="19050" cap="flat" cmpd="sng">
            <a:solidFill>
              <a:srgbClr val="000000"/>
            </a:solidFill>
            <a:prstDash val="solid"/>
            <a:headEnd type="none" w="med" len="med"/>
            <a:tailEnd type="none" w="med" len="med"/>
          </a:ln>
        </p:spPr>
      </p:sp>
      <p:sp>
        <p:nvSpPr>
          <p:cNvPr id="508980" name="直接连接符 508979"/>
          <p:cNvSpPr/>
          <p:nvPr/>
        </p:nvSpPr>
        <p:spPr>
          <a:xfrm>
            <a:off x="5059363" y="6116638"/>
            <a:ext cx="1587" cy="95250"/>
          </a:xfrm>
          <a:prstGeom prst="line">
            <a:avLst/>
          </a:prstGeom>
          <a:ln w="19050" cap="flat" cmpd="sng">
            <a:solidFill>
              <a:srgbClr val="000000"/>
            </a:solidFill>
            <a:prstDash val="solid"/>
            <a:headEnd type="none" w="med" len="med"/>
            <a:tailEnd type="none" w="med" len="med"/>
          </a:ln>
        </p:spPr>
      </p:sp>
      <p:sp>
        <p:nvSpPr>
          <p:cNvPr id="508981" name="直接连接符 508980"/>
          <p:cNvSpPr/>
          <p:nvPr/>
        </p:nvSpPr>
        <p:spPr>
          <a:xfrm>
            <a:off x="4533900" y="6116638"/>
            <a:ext cx="1588" cy="95250"/>
          </a:xfrm>
          <a:prstGeom prst="line">
            <a:avLst/>
          </a:prstGeom>
          <a:ln w="19050" cap="flat" cmpd="sng">
            <a:solidFill>
              <a:srgbClr val="000000"/>
            </a:solidFill>
            <a:prstDash val="solid"/>
            <a:headEnd type="none" w="med" len="med"/>
            <a:tailEnd type="none" w="med" len="med"/>
          </a:ln>
        </p:spPr>
      </p:sp>
      <p:sp>
        <p:nvSpPr>
          <p:cNvPr id="508982" name="直接连接符 508981"/>
          <p:cNvSpPr/>
          <p:nvPr/>
        </p:nvSpPr>
        <p:spPr>
          <a:xfrm>
            <a:off x="6092825" y="6061075"/>
            <a:ext cx="1588" cy="150813"/>
          </a:xfrm>
          <a:prstGeom prst="line">
            <a:avLst/>
          </a:prstGeom>
          <a:ln w="19050" cap="flat" cmpd="sng">
            <a:solidFill>
              <a:srgbClr val="000000"/>
            </a:solidFill>
            <a:prstDash val="solid"/>
            <a:headEnd type="none" w="med" len="med"/>
            <a:tailEnd type="none" w="med" len="med"/>
          </a:ln>
        </p:spPr>
      </p:sp>
      <p:sp>
        <p:nvSpPr>
          <p:cNvPr id="508983" name="直接连接符 508982"/>
          <p:cNvSpPr/>
          <p:nvPr/>
        </p:nvSpPr>
        <p:spPr>
          <a:xfrm>
            <a:off x="5567363" y="6116638"/>
            <a:ext cx="1587" cy="95250"/>
          </a:xfrm>
          <a:prstGeom prst="line">
            <a:avLst/>
          </a:prstGeom>
          <a:ln w="19050" cap="flat" cmpd="sng">
            <a:solidFill>
              <a:srgbClr val="000000"/>
            </a:solidFill>
            <a:prstDash val="solid"/>
            <a:headEnd type="none" w="med" len="med"/>
            <a:tailEnd type="none" w="med" len="med"/>
          </a:ln>
        </p:spPr>
      </p:sp>
      <p:sp>
        <p:nvSpPr>
          <p:cNvPr id="508984" name="直接连接符 508983"/>
          <p:cNvSpPr/>
          <p:nvPr/>
        </p:nvSpPr>
        <p:spPr>
          <a:xfrm>
            <a:off x="5735638" y="6116638"/>
            <a:ext cx="1587" cy="95250"/>
          </a:xfrm>
          <a:prstGeom prst="line">
            <a:avLst/>
          </a:prstGeom>
          <a:ln w="19050" cap="flat" cmpd="sng">
            <a:solidFill>
              <a:srgbClr val="000000"/>
            </a:solidFill>
            <a:prstDash val="solid"/>
            <a:headEnd type="none" w="med" len="med"/>
            <a:tailEnd type="none" w="med" len="med"/>
          </a:ln>
        </p:spPr>
      </p:sp>
      <p:sp>
        <p:nvSpPr>
          <p:cNvPr id="508985" name="直接连接符 508984"/>
          <p:cNvSpPr/>
          <p:nvPr/>
        </p:nvSpPr>
        <p:spPr>
          <a:xfrm>
            <a:off x="5905500" y="6116638"/>
            <a:ext cx="1588" cy="95250"/>
          </a:xfrm>
          <a:prstGeom prst="line">
            <a:avLst/>
          </a:prstGeom>
          <a:ln w="19050" cap="flat" cmpd="sng">
            <a:solidFill>
              <a:srgbClr val="000000"/>
            </a:solidFill>
            <a:prstDash val="solid"/>
            <a:headEnd type="none" w="med" len="med"/>
            <a:tailEnd type="none" w="med" len="med"/>
          </a:ln>
        </p:spPr>
      </p:sp>
      <p:sp>
        <p:nvSpPr>
          <p:cNvPr id="508986" name="直接连接符 508985"/>
          <p:cNvSpPr/>
          <p:nvPr/>
        </p:nvSpPr>
        <p:spPr>
          <a:xfrm>
            <a:off x="5397500" y="6116638"/>
            <a:ext cx="1588" cy="95250"/>
          </a:xfrm>
          <a:prstGeom prst="line">
            <a:avLst/>
          </a:prstGeom>
          <a:ln w="19050" cap="flat" cmpd="sng">
            <a:solidFill>
              <a:srgbClr val="000000"/>
            </a:solidFill>
            <a:prstDash val="solid"/>
            <a:headEnd type="none" w="med" len="med"/>
            <a:tailEnd type="none" w="med" len="med"/>
          </a:ln>
        </p:spPr>
      </p:sp>
      <p:sp>
        <p:nvSpPr>
          <p:cNvPr id="508987" name="直接连接符 508986"/>
          <p:cNvSpPr/>
          <p:nvPr/>
        </p:nvSpPr>
        <p:spPr>
          <a:xfrm>
            <a:off x="6938963" y="6061075"/>
            <a:ext cx="1587" cy="150813"/>
          </a:xfrm>
          <a:prstGeom prst="line">
            <a:avLst/>
          </a:prstGeom>
          <a:ln w="19050" cap="flat" cmpd="sng">
            <a:solidFill>
              <a:srgbClr val="000000"/>
            </a:solidFill>
            <a:prstDash val="solid"/>
            <a:headEnd type="none" w="med" len="med"/>
            <a:tailEnd type="none" w="med" len="med"/>
          </a:ln>
        </p:spPr>
      </p:sp>
      <p:sp>
        <p:nvSpPr>
          <p:cNvPr id="508988" name="直接连接符 508987"/>
          <p:cNvSpPr/>
          <p:nvPr/>
        </p:nvSpPr>
        <p:spPr>
          <a:xfrm>
            <a:off x="6432550" y="6116638"/>
            <a:ext cx="1588" cy="95250"/>
          </a:xfrm>
          <a:prstGeom prst="line">
            <a:avLst/>
          </a:prstGeom>
          <a:ln w="19050" cap="flat" cmpd="sng">
            <a:solidFill>
              <a:srgbClr val="000000"/>
            </a:solidFill>
            <a:prstDash val="solid"/>
            <a:headEnd type="none" w="med" len="med"/>
            <a:tailEnd type="none" w="med" len="med"/>
          </a:ln>
        </p:spPr>
      </p:sp>
      <p:sp>
        <p:nvSpPr>
          <p:cNvPr id="508989" name="直接连接符 508988"/>
          <p:cNvSpPr/>
          <p:nvPr/>
        </p:nvSpPr>
        <p:spPr>
          <a:xfrm>
            <a:off x="6600825" y="6116638"/>
            <a:ext cx="1588" cy="95250"/>
          </a:xfrm>
          <a:prstGeom prst="line">
            <a:avLst/>
          </a:prstGeom>
          <a:ln w="19050" cap="flat" cmpd="sng">
            <a:solidFill>
              <a:srgbClr val="000000"/>
            </a:solidFill>
            <a:prstDash val="solid"/>
            <a:headEnd type="none" w="med" len="med"/>
            <a:tailEnd type="none" w="med" len="med"/>
          </a:ln>
        </p:spPr>
      </p:sp>
      <p:sp>
        <p:nvSpPr>
          <p:cNvPr id="508990" name="直接连接符 508989"/>
          <p:cNvSpPr/>
          <p:nvPr/>
        </p:nvSpPr>
        <p:spPr>
          <a:xfrm>
            <a:off x="6770688" y="6116638"/>
            <a:ext cx="1587" cy="95250"/>
          </a:xfrm>
          <a:prstGeom prst="line">
            <a:avLst/>
          </a:prstGeom>
          <a:ln w="19050" cap="flat" cmpd="sng">
            <a:solidFill>
              <a:srgbClr val="000000"/>
            </a:solidFill>
            <a:prstDash val="solid"/>
            <a:headEnd type="none" w="med" len="med"/>
            <a:tailEnd type="none" w="med" len="med"/>
          </a:ln>
        </p:spPr>
      </p:sp>
      <p:sp>
        <p:nvSpPr>
          <p:cNvPr id="508991" name="直接连接符 508990"/>
          <p:cNvSpPr/>
          <p:nvPr/>
        </p:nvSpPr>
        <p:spPr>
          <a:xfrm>
            <a:off x="6262688" y="6116638"/>
            <a:ext cx="1587" cy="95250"/>
          </a:xfrm>
          <a:prstGeom prst="line">
            <a:avLst/>
          </a:prstGeom>
          <a:ln w="19050" cap="flat" cmpd="sng">
            <a:solidFill>
              <a:srgbClr val="000000"/>
            </a:solidFill>
            <a:prstDash val="solid"/>
            <a:headEnd type="none" w="med" len="med"/>
            <a:tailEnd type="none" w="med" len="med"/>
          </a:ln>
        </p:spPr>
      </p:sp>
      <p:sp>
        <p:nvSpPr>
          <p:cNvPr id="508992" name="直接连接符 508991"/>
          <p:cNvSpPr/>
          <p:nvPr/>
        </p:nvSpPr>
        <p:spPr>
          <a:xfrm>
            <a:off x="7804150" y="6061075"/>
            <a:ext cx="1588" cy="150813"/>
          </a:xfrm>
          <a:prstGeom prst="line">
            <a:avLst/>
          </a:prstGeom>
          <a:ln w="19050" cap="flat" cmpd="sng">
            <a:solidFill>
              <a:srgbClr val="000000"/>
            </a:solidFill>
            <a:prstDash val="solid"/>
            <a:headEnd type="none" w="med" len="med"/>
            <a:tailEnd type="none" w="med" len="med"/>
          </a:ln>
        </p:spPr>
      </p:sp>
      <p:sp>
        <p:nvSpPr>
          <p:cNvPr id="508993" name="直接连接符 508992"/>
          <p:cNvSpPr/>
          <p:nvPr/>
        </p:nvSpPr>
        <p:spPr>
          <a:xfrm>
            <a:off x="7277100" y="6116638"/>
            <a:ext cx="1588" cy="95250"/>
          </a:xfrm>
          <a:prstGeom prst="line">
            <a:avLst/>
          </a:prstGeom>
          <a:ln w="19050" cap="flat" cmpd="sng">
            <a:solidFill>
              <a:srgbClr val="000000"/>
            </a:solidFill>
            <a:prstDash val="solid"/>
            <a:headEnd type="none" w="med" len="med"/>
            <a:tailEnd type="none" w="med" len="med"/>
          </a:ln>
        </p:spPr>
      </p:sp>
      <p:sp>
        <p:nvSpPr>
          <p:cNvPr id="508994" name="直接连接符 508993"/>
          <p:cNvSpPr/>
          <p:nvPr/>
        </p:nvSpPr>
        <p:spPr>
          <a:xfrm>
            <a:off x="7466013" y="6116638"/>
            <a:ext cx="1587" cy="95250"/>
          </a:xfrm>
          <a:prstGeom prst="line">
            <a:avLst/>
          </a:prstGeom>
          <a:ln w="19050" cap="flat" cmpd="sng">
            <a:solidFill>
              <a:srgbClr val="000000"/>
            </a:solidFill>
            <a:prstDash val="solid"/>
            <a:headEnd type="none" w="med" len="med"/>
            <a:tailEnd type="none" w="med" len="med"/>
          </a:ln>
        </p:spPr>
      </p:sp>
      <p:sp>
        <p:nvSpPr>
          <p:cNvPr id="508995" name="直接连接符 508994"/>
          <p:cNvSpPr/>
          <p:nvPr/>
        </p:nvSpPr>
        <p:spPr>
          <a:xfrm>
            <a:off x="7634288" y="6116638"/>
            <a:ext cx="1587" cy="95250"/>
          </a:xfrm>
          <a:prstGeom prst="line">
            <a:avLst/>
          </a:prstGeom>
          <a:ln w="19050" cap="flat" cmpd="sng">
            <a:solidFill>
              <a:srgbClr val="000000"/>
            </a:solidFill>
            <a:prstDash val="solid"/>
            <a:headEnd type="none" w="med" len="med"/>
            <a:tailEnd type="none" w="med" len="med"/>
          </a:ln>
        </p:spPr>
      </p:sp>
      <p:sp>
        <p:nvSpPr>
          <p:cNvPr id="508996" name="直接连接符 508995"/>
          <p:cNvSpPr/>
          <p:nvPr/>
        </p:nvSpPr>
        <p:spPr>
          <a:xfrm>
            <a:off x="7108825" y="6116638"/>
            <a:ext cx="1588" cy="95250"/>
          </a:xfrm>
          <a:prstGeom prst="line">
            <a:avLst/>
          </a:prstGeom>
          <a:ln w="19050" cap="flat" cmpd="sng">
            <a:solidFill>
              <a:srgbClr val="000000"/>
            </a:solidFill>
            <a:prstDash val="solid"/>
            <a:headEnd type="none" w="med" len="med"/>
            <a:tailEnd type="none" w="med" len="med"/>
          </a:ln>
        </p:spPr>
      </p:sp>
      <p:sp>
        <p:nvSpPr>
          <p:cNvPr id="508997" name="直接连接符 508996"/>
          <p:cNvSpPr/>
          <p:nvPr/>
        </p:nvSpPr>
        <p:spPr>
          <a:xfrm>
            <a:off x="7972425" y="6116638"/>
            <a:ext cx="1588" cy="95250"/>
          </a:xfrm>
          <a:prstGeom prst="line">
            <a:avLst/>
          </a:prstGeom>
          <a:ln w="19050" cap="flat" cmpd="sng">
            <a:solidFill>
              <a:srgbClr val="000000"/>
            </a:solidFill>
            <a:prstDash val="solid"/>
            <a:headEnd type="none" w="med" len="med"/>
            <a:tailEnd type="none" w="med" len="med"/>
          </a:ln>
        </p:spPr>
      </p:sp>
      <p:sp>
        <p:nvSpPr>
          <p:cNvPr id="508998" name="矩形 508997"/>
          <p:cNvSpPr/>
          <p:nvPr/>
        </p:nvSpPr>
        <p:spPr>
          <a:xfrm>
            <a:off x="1541463" y="6259513"/>
            <a:ext cx="450850" cy="244475"/>
          </a:xfrm>
          <a:prstGeom prst="rect">
            <a:avLst/>
          </a:prstGeom>
          <a:noFill/>
          <a:ln w="9525">
            <a:noFill/>
          </a:ln>
        </p:spPr>
        <p:txBody>
          <a:bodyPr wrap="none" lIns="0" tIns="0" rIns="0" bIns="0">
            <a:spAutoFit/>
          </a:bodyPr>
          <a:lstStyle/>
          <a:p>
            <a:pPr lvl="0" eaLnBrk="0" hangingPunct="0"/>
            <a:r>
              <a:rPr lang="en-US" altLang="zh-CN" sz="1600">
                <a:solidFill>
                  <a:srgbClr val="000000"/>
                </a:solidFill>
                <a:latin typeface="Arial" panose="020B0604020202020204" pitchFamily="34" charset="0"/>
                <a:ea typeface="宋体" panose="02010600030101010101" pitchFamily="2" charset="-122"/>
              </a:rPr>
              <a:t>1965</a:t>
            </a:r>
            <a:endParaRPr lang="en-US" altLang="zh-CN" sz="2400">
              <a:latin typeface="Times New Roman" panose="02020603050405020304" pitchFamily="18" charset="0"/>
              <a:ea typeface="宋体" panose="02010600030101010101" pitchFamily="2" charset="-122"/>
            </a:endParaRPr>
          </a:p>
        </p:txBody>
      </p:sp>
      <p:sp>
        <p:nvSpPr>
          <p:cNvPr id="508999" name="矩形 508998"/>
          <p:cNvSpPr/>
          <p:nvPr/>
        </p:nvSpPr>
        <p:spPr>
          <a:xfrm>
            <a:off x="1296988" y="1741488"/>
            <a:ext cx="225425" cy="244475"/>
          </a:xfrm>
          <a:prstGeom prst="rect">
            <a:avLst/>
          </a:prstGeom>
          <a:noFill/>
          <a:ln w="9525">
            <a:noFill/>
          </a:ln>
        </p:spPr>
        <p:txBody>
          <a:bodyPr wrap="none" lIns="0" tIns="0" rIns="0" bIns="0">
            <a:spAutoFit/>
          </a:bodyPr>
          <a:lstStyle/>
          <a:p>
            <a:pPr lvl="0" eaLnBrk="0" hangingPunct="0"/>
            <a:r>
              <a:rPr lang="en-US" altLang="zh-CN" sz="1600">
                <a:solidFill>
                  <a:srgbClr val="000000"/>
                </a:solidFill>
                <a:latin typeface="Arial" panose="020B0604020202020204" pitchFamily="34" charset="0"/>
                <a:ea typeface="宋体" panose="02010600030101010101" pitchFamily="2" charset="-122"/>
              </a:rPr>
              <a:t>15</a:t>
            </a:r>
            <a:endParaRPr lang="en-US" altLang="zh-CN" sz="2400">
              <a:latin typeface="Times New Roman" panose="02020603050405020304" pitchFamily="18" charset="0"/>
              <a:ea typeface="宋体" panose="02010600030101010101" pitchFamily="2" charset="-122"/>
            </a:endParaRPr>
          </a:p>
        </p:txBody>
      </p:sp>
      <p:grpSp>
        <p:nvGrpSpPr>
          <p:cNvPr id="509000" name="组合 508999"/>
          <p:cNvGrpSpPr/>
          <p:nvPr/>
        </p:nvGrpSpPr>
        <p:grpSpPr>
          <a:xfrm>
            <a:off x="3844925" y="2228850"/>
            <a:ext cx="350838" cy="395288"/>
            <a:chOff x="2422" y="1404"/>
            <a:chExt cx="221" cy="249"/>
          </a:xfrm>
        </p:grpSpPr>
        <p:sp>
          <p:nvSpPr>
            <p:cNvPr id="509001" name="直接连接符 509000"/>
            <p:cNvSpPr/>
            <p:nvPr/>
          </p:nvSpPr>
          <p:spPr>
            <a:xfrm flipH="1" flipV="1">
              <a:off x="2548" y="1558"/>
              <a:ext cx="95" cy="95"/>
            </a:xfrm>
            <a:prstGeom prst="line">
              <a:avLst/>
            </a:prstGeom>
            <a:ln w="19050" cap="flat" cmpd="sng">
              <a:solidFill>
                <a:srgbClr val="000000"/>
              </a:solidFill>
              <a:prstDash val="solid"/>
              <a:headEnd type="none" w="med" len="med"/>
              <a:tailEnd type="none" w="med" len="med"/>
            </a:ln>
          </p:spPr>
        </p:sp>
        <p:sp>
          <p:nvSpPr>
            <p:cNvPr id="509002" name="矩形 509001"/>
            <p:cNvSpPr/>
            <p:nvPr/>
          </p:nvSpPr>
          <p:spPr>
            <a:xfrm>
              <a:off x="2422" y="1404"/>
              <a:ext cx="213" cy="154"/>
            </a:xfrm>
            <a:prstGeom prst="rect">
              <a:avLst/>
            </a:prstGeom>
            <a:noFill/>
            <a:ln w="9525">
              <a:noFill/>
            </a:ln>
          </p:spPr>
          <p:txBody>
            <a:bodyPr wrap="none" lIns="0" tIns="0" rIns="0" bIns="0">
              <a:spAutoFit/>
            </a:bodyPr>
            <a:lstStyle/>
            <a:p>
              <a:pPr lvl="0" eaLnBrk="0" hangingPunct="0"/>
              <a:r>
                <a:rPr lang="en-US" altLang="zh-CN" sz="1600">
                  <a:solidFill>
                    <a:srgbClr val="000000"/>
                  </a:solidFill>
                  <a:latin typeface="Arial" panose="020B0604020202020204" pitchFamily="34" charset="0"/>
                  <a:ea typeface="宋体" panose="02010600030101010101" pitchFamily="2" charset="-122"/>
                </a:rPr>
                <a:t>CPI</a:t>
              </a:r>
              <a:endParaRPr lang="en-US" altLang="zh-CN" sz="2400">
                <a:latin typeface="Times New Roman" panose="02020603050405020304" pitchFamily="18" charset="0"/>
                <a:ea typeface="宋体" panose="02010600030101010101" pitchFamily="2" charset="-122"/>
              </a:endParaRPr>
            </a:p>
          </p:txBody>
        </p:sp>
      </p:grpSp>
      <p:grpSp>
        <p:nvGrpSpPr>
          <p:cNvPr id="509003" name="组合 509002"/>
          <p:cNvGrpSpPr/>
          <p:nvPr/>
        </p:nvGrpSpPr>
        <p:grpSpPr>
          <a:xfrm>
            <a:off x="3387725" y="3586163"/>
            <a:ext cx="1174750" cy="1441450"/>
            <a:chOff x="2134" y="2259"/>
            <a:chExt cx="740" cy="908"/>
          </a:xfrm>
        </p:grpSpPr>
        <p:sp>
          <p:nvSpPr>
            <p:cNvPr id="509004" name="直接连接符 509003"/>
            <p:cNvSpPr/>
            <p:nvPr/>
          </p:nvSpPr>
          <p:spPr>
            <a:xfrm flipV="1">
              <a:off x="2560" y="2259"/>
              <a:ext cx="236" cy="738"/>
            </a:xfrm>
            <a:prstGeom prst="line">
              <a:avLst/>
            </a:prstGeom>
            <a:ln w="19050" cap="flat" cmpd="sng">
              <a:solidFill>
                <a:srgbClr val="000000"/>
              </a:solidFill>
              <a:prstDash val="solid"/>
              <a:headEnd type="none" w="med" len="med"/>
              <a:tailEnd type="none" w="med" len="med"/>
            </a:ln>
          </p:spPr>
        </p:sp>
        <p:sp>
          <p:nvSpPr>
            <p:cNvPr id="509005" name="矩形 509004"/>
            <p:cNvSpPr/>
            <p:nvPr/>
          </p:nvSpPr>
          <p:spPr>
            <a:xfrm>
              <a:off x="2134" y="3013"/>
              <a:ext cx="740" cy="154"/>
            </a:xfrm>
            <a:prstGeom prst="rect">
              <a:avLst/>
            </a:prstGeom>
            <a:noFill/>
            <a:ln w="9525">
              <a:noFill/>
            </a:ln>
          </p:spPr>
          <p:txBody>
            <a:bodyPr wrap="none" lIns="0" tIns="0" rIns="0" bIns="0">
              <a:spAutoFit/>
            </a:bodyPr>
            <a:lstStyle/>
            <a:p>
              <a:pPr lvl="0" eaLnBrk="0" hangingPunct="0"/>
              <a:r>
                <a:rPr lang="en-US" altLang="zh-CN" sz="1600">
                  <a:solidFill>
                    <a:srgbClr val="000000"/>
                  </a:solidFill>
                  <a:latin typeface="Arial" panose="020B0604020202020204" pitchFamily="34" charset="0"/>
                  <a:ea typeface="宋体" panose="02010600030101010101" pitchFamily="2" charset="-122"/>
                </a:rPr>
                <a:t>GDP deflator</a:t>
              </a:r>
              <a:endParaRPr lang="en-US" altLang="zh-CN" sz="2400">
                <a:latin typeface="Times New Roman" panose="02020603050405020304" pitchFamily="18" charset="0"/>
                <a:ea typeface="宋体" panose="02010600030101010101" pitchFamily="2" charset="-122"/>
              </a:endParaRPr>
            </a:p>
          </p:txBody>
        </p:sp>
      </p:grpSp>
      <p:sp>
        <p:nvSpPr>
          <p:cNvPr id="509006" name="矩形 509005"/>
          <p:cNvSpPr/>
          <p:nvPr/>
        </p:nvSpPr>
        <p:spPr>
          <a:xfrm>
            <a:off x="1296988" y="3192463"/>
            <a:ext cx="225425" cy="244475"/>
          </a:xfrm>
          <a:prstGeom prst="rect">
            <a:avLst/>
          </a:prstGeom>
          <a:noFill/>
          <a:ln w="9525">
            <a:noFill/>
          </a:ln>
        </p:spPr>
        <p:txBody>
          <a:bodyPr wrap="none" lIns="0" tIns="0" rIns="0" bIns="0">
            <a:spAutoFit/>
          </a:bodyPr>
          <a:lstStyle/>
          <a:p>
            <a:pPr lvl="0" eaLnBrk="0" hangingPunct="0"/>
            <a:r>
              <a:rPr lang="en-US" altLang="zh-CN" sz="1600">
                <a:solidFill>
                  <a:srgbClr val="000000"/>
                </a:solidFill>
                <a:latin typeface="Arial" panose="020B0604020202020204" pitchFamily="34" charset="0"/>
                <a:ea typeface="宋体" panose="02010600030101010101" pitchFamily="2" charset="-122"/>
              </a:rPr>
              <a:t>10</a:t>
            </a:r>
            <a:endParaRPr lang="en-US" altLang="zh-CN" sz="2400">
              <a:latin typeface="Times New Roman" panose="02020603050405020304" pitchFamily="18" charset="0"/>
              <a:ea typeface="宋体" panose="02010600030101010101" pitchFamily="2" charset="-122"/>
            </a:endParaRPr>
          </a:p>
        </p:txBody>
      </p:sp>
      <p:sp>
        <p:nvSpPr>
          <p:cNvPr id="509007" name="矩形 509006"/>
          <p:cNvSpPr/>
          <p:nvPr/>
        </p:nvSpPr>
        <p:spPr>
          <a:xfrm>
            <a:off x="1409700" y="4645025"/>
            <a:ext cx="112713" cy="244475"/>
          </a:xfrm>
          <a:prstGeom prst="rect">
            <a:avLst/>
          </a:prstGeom>
          <a:noFill/>
          <a:ln w="9525">
            <a:noFill/>
          </a:ln>
        </p:spPr>
        <p:txBody>
          <a:bodyPr wrap="none" lIns="0" tIns="0" rIns="0" bIns="0">
            <a:spAutoFit/>
          </a:bodyPr>
          <a:lstStyle/>
          <a:p>
            <a:pPr lvl="0" eaLnBrk="0" hangingPunct="0"/>
            <a:r>
              <a:rPr lang="en-US" altLang="zh-CN" sz="1600">
                <a:solidFill>
                  <a:srgbClr val="000000"/>
                </a:solidFill>
                <a:latin typeface="Arial" panose="020B0604020202020204" pitchFamily="34" charset="0"/>
                <a:ea typeface="宋体" panose="02010600030101010101" pitchFamily="2" charset="-122"/>
              </a:rPr>
              <a:t>5</a:t>
            </a:r>
            <a:endParaRPr lang="en-US" altLang="zh-CN" sz="2400">
              <a:latin typeface="Times New Roman" panose="02020603050405020304" pitchFamily="18" charset="0"/>
              <a:ea typeface="宋体" panose="02010600030101010101" pitchFamily="2" charset="-122"/>
            </a:endParaRPr>
          </a:p>
        </p:txBody>
      </p:sp>
      <p:sp>
        <p:nvSpPr>
          <p:cNvPr id="509008" name="矩形 509007"/>
          <p:cNvSpPr/>
          <p:nvPr/>
        </p:nvSpPr>
        <p:spPr>
          <a:xfrm>
            <a:off x="1403350" y="6097588"/>
            <a:ext cx="112713" cy="244475"/>
          </a:xfrm>
          <a:prstGeom prst="rect">
            <a:avLst/>
          </a:prstGeom>
          <a:noFill/>
          <a:ln w="9525">
            <a:noFill/>
          </a:ln>
        </p:spPr>
        <p:txBody>
          <a:bodyPr wrap="none" lIns="0" tIns="0" rIns="0" bIns="0">
            <a:spAutoFit/>
          </a:bodyPr>
          <a:lstStyle/>
          <a:p>
            <a:pPr lvl="0" eaLnBrk="0" hangingPunct="0"/>
            <a:r>
              <a:rPr lang="en-US" altLang="zh-CN" sz="1600">
                <a:solidFill>
                  <a:srgbClr val="000000"/>
                </a:solidFill>
                <a:latin typeface="Arial" panose="020B0604020202020204" pitchFamily="34" charset="0"/>
                <a:ea typeface="宋体" panose="02010600030101010101" pitchFamily="2" charset="-122"/>
              </a:rPr>
              <a:t>0</a:t>
            </a:r>
            <a:endParaRPr lang="en-US" altLang="zh-CN" sz="2400">
              <a:latin typeface="Times New Roman" panose="02020603050405020304" pitchFamily="18" charset="0"/>
              <a:ea typeface="宋体" panose="02010600030101010101" pitchFamily="2" charset="-122"/>
            </a:endParaRPr>
          </a:p>
        </p:txBody>
      </p:sp>
      <p:sp>
        <p:nvSpPr>
          <p:cNvPr id="509009" name="矩形 509008"/>
          <p:cNvSpPr/>
          <p:nvPr/>
        </p:nvSpPr>
        <p:spPr>
          <a:xfrm>
            <a:off x="2405063" y="6259513"/>
            <a:ext cx="450850" cy="244475"/>
          </a:xfrm>
          <a:prstGeom prst="rect">
            <a:avLst/>
          </a:prstGeom>
          <a:noFill/>
          <a:ln w="9525">
            <a:noFill/>
          </a:ln>
        </p:spPr>
        <p:txBody>
          <a:bodyPr wrap="none" lIns="0" tIns="0" rIns="0" bIns="0">
            <a:spAutoFit/>
          </a:bodyPr>
          <a:lstStyle/>
          <a:p>
            <a:pPr lvl="0" eaLnBrk="0" hangingPunct="0"/>
            <a:r>
              <a:rPr lang="en-US" altLang="zh-CN" sz="1600">
                <a:solidFill>
                  <a:srgbClr val="000000"/>
                </a:solidFill>
                <a:latin typeface="Arial" panose="020B0604020202020204" pitchFamily="34" charset="0"/>
                <a:ea typeface="宋体" panose="02010600030101010101" pitchFamily="2" charset="-122"/>
              </a:rPr>
              <a:t>1970</a:t>
            </a:r>
            <a:endParaRPr lang="en-US" altLang="zh-CN" sz="2400">
              <a:latin typeface="Times New Roman" panose="02020603050405020304" pitchFamily="18" charset="0"/>
              <a:ea typeface="宋体" panose="02010600030101010101" pitchFamily="2" charset="-122"/>
            </a:endParaRPr>
          </a:p>
        </p:txBody>
      </p:sp>
      <p:sp>
        <p:nvSpPr>
          <p:cNvPr id="509010" name="矩形 509009"/>
          <p:cNvSpPr/>
          <p:nvPr/>
        </p:nvSpPr>
        <p:spPr>
          <a:xfrm>
            <a:off x="3262313" y="6259513"/>
            <a:ext cx="450850" cy="244475"/>
          </a:xfrm>
          <a:prstGeom prst="rect">
            <a:avLst/>
          </a:prstGeom>
          <a:noFill/>
          <a:ln w="9525">
            <a:noFill/>
          </a:ln>
        </p:spPr>
        <p:txBody>
          <a:bodyPr wrap="none" lIns="0" tIns="0" rIns="0" bIns="0">
            <a:spAutoFit/>
          </a:bodyPr>
          <a:lstStyle/>
          <a:p>
            <a:pPr lvl="0" eaLnBrk="0" hangingPunct="0"/>
            <a:r>
              <a:rPr lang="en-US" altLang="zh-CN" sz="1600">
                <a:solidFill>
                  <a:srgbClr val="000000"/>
                </a:solidFill>
                <a:latin typeface="Arial" panose="020B0604020202020204" pitchFamily="34" charset="0"/>
                <a:ea typeface="宋体" panose="02010600030101010101" pitchFamily="2" charset="-122"/>
              </a:rPr>
              <a:t>1975</a:t>
            </a:r>
            <a:endParaRPr lang="en-US" altLang="zh-CN" sz="2400">
              <a:latin typeface="Times New Roman" panose="02020603050405020304" pitchFamily="18" charset="0"/>
              <a:ea typeface="宋体" panose="02010600030101010101" pitchFamily="2" charset="-122"/>
            </a:endParaRPr>
          </a:p>
        </p:txBody>
      </p:sp>
      <p:sp>
        <p:nvSpPr>
          <p:cNvPr id="509011" name="矩形 509010"/>
          <p:cNvSpPr/>
          <p:nvPr/>
        </p:nvSpPr>
        <p:spPr>
          <a:xfrm>
            <a:off x="4127500" y="6259513"/>
            <a:ext cx="450850" cy="244475"/>
          </a:xfrm>
          <a:prstGeom prst="rect">
            <a:avLst/>
          </a:prstGeom>
          <a:noFill/>
          <a:ln w="9525">
            <a:noFill/>
          </a:ln>
        </p:spPr>
        <p:txBody>
          <a:bodyPr wrap="none" lIns="0" tIns="0" rIns="0" bIns="0">
            <a:spAutoFit/>
          </a:bodyPr>
          <a:lstStyle/>
          <a:p>
            <a:pPr lvl="0" eaLnBrk="0" hangingPunct="0"/>
            <a:r>
              <a:rPr lang="en-US" altLang="zh-CN" sz="1600">
                <a:solidFill>
                  <a:srgbClr val="000000"/>
                </a:solidFill>
                <a:latin typeface="Arial" panose="020B0604020202020204" pitchFamily="34" charset="0"/>
                <a:ea typeface="宋体" panose="02010600030101010101" pitchFamily="2" charset="-122"/>
              </a:rPr>
              <a:t>1980</a:t>
            </a:r>
            <a:endParaRPr lang="en-US" altLang="zh-CN" sz="2400">
              <a:latin typeface="Times New Roman" panose="02020603050405020304" pitchFamily="18" charset="0"/>
              <a:ea typeface="宋体" panose="02010600030101010101" pitchFamily="2" charset="-122"/>
            </a:endParaRPr>
          </a:p>
        </p:txBody>
      </p:sp>
      <p:sp>
        <p:nvSpPr>
          <p:cNvPr id="509012" name="矩形 509011"/>
          <p:cNvSpPr/>
          <p:nvPr/>
        </p:nvSpPr>
        <p:spPr>
          <a:xfrm>
            <a:off x="4984750" y="6259513"/>
            <a:ext cx="450850" cy="244475"/>
          </a:xfrm>
          <a:prstGeom prst="rect">
            <a:avLst/>
          </a:prstGeom>
          <a:noFill/>
          <a:ln w="9525">
            <a:noFill/>
          </a:ln>
        </p:spPr>
        <p:txBody>
          <a:bodyPr wrap="none" lIns="0" tIns="0" rIns="0" bIns="0">
            <a:spAutoFit/>
          </a:bodyPr>
          <a:lstStyle/>
          <a:p>
            <a:pPr lvl="0" eaLnBrk="0" hangingPunct="0"/>
            <a:r>
              <a:rPr lang="en-US" altLang="zh-CN" sz="1600">
                <a:solidFill>
                  <a:srgbClr val="000000"/>
                </a:solidFill>
                <a:latin typeface="Arial" panose="020B0604020202020204" pitchFamily="34" charset="0"/>
                <a:ea typeface="宋体" panose="02010600030101010101" pitchFamily="2" charset="-122"/>
              </a:rPr>
              <a:t>1985</a:t>
            </a:r>
            <a:endParaRPr lang="en-US" altLang="zh-CN" sz="2400">
              <a:latin typeface="Times New Roman" panose="02020603050405020304" pitchFamily="18" charset="0"/>
              <a:ea typeface="宋体" panose="02010600030101010101" pitchFamily="2" charset="-122"/>
            </a:endParaRPr>
          </a:p>
        </p:txBody>
      </p:sp>
      <p:sp>
        <p:nvSpPr>
          <p:cNvPr id="509013" name="矩形 509012"/>
          <p:cNvSpPr/>
          <p:nvPr/>
        </p:nvSpPr>
        <p:spPr>
          <a:xfrm>
            <a:off x="5848350" y="6259513"/>
            <a:ext cx="450850" cy="244475"/>
          </a:xfrm>
          <a:prstGeom prst="rect">
            <a:avLst/>
          </a:prstGeom>
          <a:noFill/>
          <a:ln w="9525">
            <a:noFill/>
          </a:ln>
        </p:spPr>
        <p:txBody>
          <a:bodyPr wrap="none" lIns="0" tIns="0" rIns="0" bIns="0">
            <a:spAutoFit/>
          </a:bodyPr>
          <a:lstStyle/>
          <a:p>
            <a:pPr lvl="0" eaLnBrk="0" hangingPunct="0"/>
            <a:r>
              <a:rPr lang="en-US" altLang="zh-CN" sz="1600">
                <a:solidFill>
                  <a:srgbClr val="000000"/>
                </a:solidFill>
                <a:latin typeface="Arial" panose="020B0604020202020204" pitchFamily="34" charset="0"/>
                <a:ea typeface="宋体" panose="02010600030101010101" pitchFamily="2" charset="-122"/>
              </a:rPr>
              <a:t>1990</a:t>
            </a:r>
            <a:endParaRPr lang="en-US" altLang="zh-CN" sz="2400">
              <a:latin typeface="Times New Roman" panose="02020603050405020304" pitchFamily="18" charset="0"/>
              <a:ea typeface="宋体" panose="02010600030101010101" pitchFamily="2" charset="-122"/>
            </a:endParaRPr>
          </a:p>
        </p:txBody>
      </p:sp>
      <p:sp>
        <p:nvSpPr>
          <p:cNvPr id="509014" name="矩形 509013"/>
          <p:cNvSpPr/>
          <p:nvPr/>
        </p:nvSpPr>
        <p:spPr>
          <a:xfrm>
            <a:off x="7570788" y="6259513"/>
            <a:ext cx="450850" cy="244475"/>
          </a:xfrm>
          <a:prstGeom prst="rect">
            <a:avLst/>
          </a:prstGeom>
          <a:noFill/>
          <a:ln w="9525">
            <a:noFill/>
          </a:ln>
        </p:spPr>
        <p:txBody>
          <a:bodyPr wrap="none" lIns="0" tIns="0" rIns="0" bIns="0">
            <a:spAutoFit/>
          </a:bodyPr>
          <a:lstStyle/>
          <a:p>
            <a:pPr lvl="0" eaLnBrk="0" hangingPunct="0"/>
            <a:r>
              <a:rPr lang="en-US" altLang="zh-CN" sz="1600">
                <a:solidFill>
                  <a:srgbClr val="000000"/>
                </a:solidFill>
                <a:latin typeface="Arial" panose="020B0604020202020204" pitchFamily="34" charset="0"/>
                <a:ea typeface="宋体" panose="02010600030101010101" pitchFamily="2" charset="-122"/>
              </a:rPr>
              <a:t>2000</a:t>
            </a:r>
            <a:endParaRPr lang="en-US" altLang="zh-CN" sz="2400">
              <a:latin typeface="Times New Roman" panose="02020603050405020304" pitchFamily="18" charset="0"/>
              <a:ea typeface="宋体" panose="02010600030101010101" pitchFamily="2" charset="-122"/>
            </a:endParaRPr>
          </a:p>
        </p:txBody>
      </p:sp>
      <p:sp>
        <p:nvSpPr>
          <p:cNvPr id="509015" name="矩形 509014"/>
          <p:cNvSpPr/>
          <p:nvPr/>
        </p:nvSpPr>
        <p:spPr>
          <a:xfrm>
            <a:off x="6707188" y="6259513"/>
            <a:ext cx="450850" cy="244475"/>
          </a:xfrm>
          <a:prstGeom prst="rect">
            <a:avLst/>
          </a:prstGeom>
          <a:noFill/>
          <a:ln w="9525">
            <a:noFill/>
          </a:ln>
        </p:spPr>
        <p:txBody>
          <a:bodyPr wrap="none" lIns="0" tIns="0" rIns="0" bIns="0">
            <a:spAutoFit/>
          </a:bodyPr>
          <a:lstStyle/>
          <a:p>
            <a:pPr lvl="0" eaLnBrk="0" hangingPunct="0"/>
            <a:r>
              <a:rPr lang="en-US" altLang="zh-CN" sz="1600">
                <a:solidFill>
                  <a:srgbClr val="000000"/>
                </a:solidFill>
                <a:latin typeface="Arial" panose="020B0604020202020204" pitchFamily="34" charset="0"/>
                <a:ea typeface="宋体" panose="02010600030101010101" pitchFamily="2" charset="-122"/>
              </a:rPr>
              <a:t>1995</a:t>
            </a:r>
            <a:endParaRPr lang="en-US" altLang="zh-CN" sz="2400">
              <a:latin typeface="Times New Roman" panose="02020603050405020304" pitchFamily="18" charset="0"/>
              <a:ea typeface="宋体" panose="02010600030101010101" pitchFamily="2" charset="-122"/>
            </a:endParaRPr>
          </a:p>
        </p:txBody>
      </p:sp>
      <p:pic>
        <p:nvPicPr>
          <p:cNvPr id="509016" name="图片 509015"/>
          <p:cNvPicPr>
            <a:picLocks noChangeAspect="1"/>
          </p:cNvPicPr>
          <p:nvPr/>
        </p:nvPicPr>
        <p:blipFill>
          <a:blip r:embed="rId4"/>
          <a:stretch>
            <a:fillRect/>
          </a:stretch>
        </p:blipFill>
        <p:spPr>
          <a:xfrm>
            <a:off x="1789113" y="2230438"/>
            <a:ext cx="6175375" cy="3562350"/>
          </a:xfrm>
          <a:prstGeom prst="rect">
            <a:avLst/>
          </a:prstGeom>
          <a:noFill/>
          <a:ln w="9525">
            <a:noFill/>
          </a:ln>
        </p:spPr>
      </p:pic>
      <p:pic>
        <p:nvPicPr>
          <p:cNvPr id="509017" name="图片 509016"/>
          <p:cNvPicPr>
            <a:picLocks noChangeAspect="1"/>
          </p:cNvPicPr>
          <p:nvPr/>
        </p:nvPicPr>
        <p:blipFill>
          <a:blip r:embed="rId5"/>
          <a:stretch>
            <a:fillRect/>
          </a:stretch>
        </p:blipFill>
        <p:spPr>
          <a:xfrm>
            <a:off x="1809750" y="3454400"/>
            <a:ext cx="6138863" cy="2452688"/>
          </a:xfrm>
          <a:prstGeom prst="rect">
            <a:avLst/>
          </a:prstGeom>
          <a:noFill/>
          <a:ln w="9525">
            <a:noFill/>
          </a:ln>
        </p:spPr>
      </p:pic>
      <p:sp>
        <p:nvSpPr>
          <p:cNvPr id="509018" name="矩形 509017"/>
          <p:cNvSpPr/>
          <p:nvPr/>
        </p:nvSpPr>
        <p:spPr>
          <a:xfrm>
            <a:off x="0" y="1125538"/>
            <a:ext cx="1828800" cy="304800"/>
          </a:xfrm>
          <a:prstGeom prst="rect">
            <a:avLst/>
          </a:prstGeom>
          <a:noFill/>
          <a:ln w="9525">
            <a:noFill/>
          </a:ln>
        </p:spPr>
        <p:txBody>
          <a:bodyPr lIns="0" tIns="0" rIns="0" bIns="0">
            <a:spAutoFit/>
          </a:bodyPr>
          <a:lstStyle/>
          <a:p>
            <a:pPr lvl="0" eaLnBrk="0" hangingPunct="0"/>
            <a:r>
              <a:rPr lang="zh-CN" altLang="en-US" sz="2000" b="1" dirty="0">
                <a:solidFill>
                  <a:srgbClr val="0066FF"/>
                </a:solidFill>
                <a:latin typeface="Arial" panose="020B0604020202020204" pitchFamily="34" charset="0"/>
                <a:ea typeface="宋体" panose="02010600030101010101" pitchFamily="2" charset="-122"/>
              </a:rPr>
              <a:t>每年百分比</a:t>
            </a:r>
          </a:p>
        </p:txBody>
      </p:sp>
      <p:sp>
        <p:nvSpPr>
          <p:cNvPr id="509019" name="文本框 509018"/>
          <p:cNvSpPr txBox="1"/>
          <p:nvPr/>
        </p:nvSpPr>
        <p:spPr>
          <a:xfrm>
            <a:off x="3200400" y="5105400"/>
            <a:ext cx="1828800" cy="366713"/>
          </a:xfrm>
          <a:prstGeom prst="rect">
            <a:avLst/>
          </a:prstGeom>
          <a:noFill/>
          <a:ln w="12700">
            <a:noFill/>
          </a:ln>
        </p:spPr>
        <p:txBody>
          <a:bodyPr>
            <a:spAutoFit/>
          </a:bodyPr>
          <a:lstStyle/>
          <a:p>
            <a:pPr lvl="0" eaLnBrk="0" hangingPunct="0">
              <a:spcBef>
                <a:spcPct val="50000"/>
              </a:spcBef>
            </a:pPr>
            <a:r>
              <a:rPr lang="en-US" altLang="zh-CN" sz="1800" b="1" dirty="0">
                <a:solidFill>
                  <a:srgbClr val="0066FF"/>
                </a:solidFill>
                <a:latin typeface="Tahoma" panose="020B0604030504040204" pitchFamily="34" charset="0"/>
                <a:ea typeface="宋体" panose="02010600030101010101" pitchFamily="2" charset="-122"/>
              </a:rPr>
              <a:t>GDP</a:t>
            </a:r>
            <a:r>
              <a:rPr lang="zh-CN" altLang="en-US" sz="1800" b="1" dirty="0">
                <a:solidFill>
                  <a:srgbClr val="0066FF"/>
                </a:solidFill>
                <a:latin typeface="Tahoma" panose="020B0604030504040204" pitchFamily="34" charset="0"/>
                <a:ea typeface="宋体" panose="02010600030101010101" pitchFamily="2" charset="-122"/>
              </a:rPr>
              <a:t>平减指数</a:t>
            </a:r>
          </a:p>
        </p:txBody>
      </p:sp>
      <p:sp>
        <p:nvSpPr>
          <p:cNvPr id="509020" name="文本框 509019"/>
          <p:cNvSpPr txBox="1"/>
          <p:nvPr/>
        </p:nvSpPr>
        <p:spPr>
          <a:xfrm>
            <a:off x="4572000" y="2133600"/>
            <a:ext cx="2209800" cy="366713"/>
          </a:xfrm>
          <a:prstGeom prst="rect">
            <a:avLst/>
          </a:prstGeom>
          <a:noFill/>
          <a:ln w="12700">
            <a:noFill/>
          </a:ln>
        </p:spPr>
        <p:txBody>
          <a:bodyPr>
            <a:spAutoFit/>
          </a:bodyPr>
          <a:lstStyle/>
          <a:p>
            <a:pPr lvl="0" eaLnBrk="0" hangingPunct="0">
              <a:spcBef>
                <a:spcPct val="50000"/>
              </a:spcBef>
            </a:pPr>
            <a:r>
              <a:rPr lang="zh-CN" altLang="en-US" sz="1800" b="1" dirty="0">
                <a:solidFill>
                  <a:srgbClr val="0066FF"/>
                </a:solidFill>
                <a:latin typeface="Tahoma" panose="020B0604030504040204" pitchFamily="34" charset="0"/>
                <a:ea typeface="宋体" panose="02010600030101010101" pitchFamily="2" charset="-122"/>
              </a:rPr>
              <a:t>消费物价指数</a:t>
            </a: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43</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9016"/>
                                        </p:tgtEl>
                                        <p:attrNameLst>
                                          <p:attrName>style.visibility</p:attrName>
                                        </p:attrNameLst>
                                      </p:cBhvr>
                                      <p:to>
                                        <p:strVal val="visible"/>
                                      </p:to>
                                    </p:set>
                                    <p:animEffect transition="in" filter="wipe(left)">
                                      <p:cBhvr>
                                        <p:cTn id="7" dur="500"/>
                                        <p:tgtEl>
                                          <p:spTgt spid="5090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09000"/>
                                        </p:tgtEl>
                                        <p:attrNameLst>
                                          <p:attrName>style.visibility</p:attrName>
                                        </p:attrNameLst>
                                      </p:cBhvr>
                                      <p:to>
                                        <p:strVal val="visible"/>
                                      </p:to>
                                    </p:set>
                                    <p:animEffect transition="in" filter="wipe(down)">
                                      <p:cBhvr>
                                        <p:cTn id="12" dur="500"/>
                                        <p:tgtEl>
                                          <p:spTgt spid="5090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09017"/>
                                        </p:tgtEl>
                                        <p:attrNameLst>
                                          <p:attrName>style.visibility</p:attrName>
                                        </p:attrNameLst>
                                      </p:cBhvr>
                                      <p:to>
                                        <p:strVal val="visible"/>
                                      </p:to>
                                    </p:set>
                                    <p:animEffect transition="in" filter="wipe(left)">
                                      <p:cBhvr>
                                        <p:cTn id="17" dur="500"/>
                                        <p:tgtEl>
                                          <p:spTgt spid="5090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09003"/>
                                        </p:tgtEl>
                                        <p:attrNameLst>
                                          <p:attrName>style.visibility</p:attrName>
                                        </p:attrNameLst>
                                      </p:cBhvr>
                                      <p:to>
                                        <p:strVal val="visible"/>
                                      </p:to>
                                    </p:set>
                                    <p:animEffect transition="in" filter="wipe(up)">
                                      <p:cBhvr>
                                        <p:cTn id="22" dur="500"/>
                                        <p:tgtEl>
                                          <p:spTgt spid="509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标题 460801"/>
          <p:cNvSpPr>
            <a:spLocks noGrp="1" noRot="1"/>
          </p:cNvSpPr>
          <p:nvPr>
            <p:ph type="title"/>
          </p:nvPr>
        </p:nvSpPr>
        <p:spPr>
          <a:xfrm>
            <a:off x="468313" y="260350"/>
            <a:ext cx="8229600" cy="1143000"/>
          </a:xfrm>
        </p:spPr>
        <p:txBody>
          <a:bodyPr anchor="ctr"/>
          <a:lstStyle/>
          <a:p>
            <a:r>
              <a:rPr lang="zh-CN" altLang="en-US" sz="3600" b="1" dirty="0">
                <a:solidFill>
                  <a:schemeClr val="hlink"/>
                </a:solidFill>
              </a:rPr>
              <a:t>二、根据通货膨胀的影响校正经济变量</a:t>
            </a:r>
          </a:p>
        </p:txBody>
      </p:sp>
      <p:sp>
        <p:nvSpPr>
          <p:cNvPr id="460803" name="文本占位符 460802"/>
          <p:cNvSpPr>
            <a:spLocks noGrp="1" noRot="1"/>
          </p:cNvSpPr>
          <p:nvPr>
            <p:ph type="body" sz="half" idx="1"/>
          </p:nvPr>
        </p:nvSpPr>
        <p:spPr>
          <a:xfrm>
            <a:off x="250825" y="1600200"/>
            <a:ext cx="8642350" cy="4525963"/>
          </a:xfrm>
        </p:spPr>
        <p:txBody>
          <a:bodyPr/>
          <a:lstStyle/>
          <a:p>
            <a:r>
              <a:rPr lang="zh-CN" altLang="en-US" sz="2800" b="1" kern="1200" dirty="0">
                <a:solidFill>
                  <a:srgbClr val="FF0000"/>
                </a:solidFill>
                <a:latin typeface="楷体" panose="02010609060101010101" pitchFamily="49" charset="-122"/>
                <a:ea typeface="楷体" panose="02010609060101010101" pitchFamily="49" charset="-122"/>
              </a:rPr>
              <a:t>衡量经济物价总水平的目的是为了可以比较不同时点上的美元数字。</a:t>
            </a:r>
          </a:p>
          <a:p>
            <a:endParaRPr lang="zh-CN" altLang="en-US" sz="2800" b="1" kern="1200" dirty="0">
              <a:solidFill>
                <a:srgbClr val="FF0000"/>
              </a:solidFill>
              <a:latin typeface="楷体" panose="02010609060101010101" pitchFamily="49" charset="-122"/>
              <a:ea typeface="楷体" panose="02010609060101010101" pitchFamily="49" charset="-122"/>
            </a:endParaRPr>
          </a:p>
          <a:p>
            <a:r>
              <a:rPr lang="zh-CN" altLang="en-US" sz="2400" b="1" i="1" u="sng" kern="1200" dirty="0">
                <a:solidFill>
                  <a:srgbClr val="FF0000"/>
                </a:solidFill>
                <a:latin typeface="楷体_GB2312" pitchFamily="49" charset="-122"/>
                <a:ea typeface="楷体_GB2312" pitchFamily="49" charset="-122"/>
              </a:rPr>
              <a:t>例子：</a:t>
            </a:r>
            <a:r>
              <a:rPr lang="zh-CN" altLang="en-US" sz="2400" b="1" kern="1200" dirty="0">
                <a:latin typeface="楷体_GB2312" pitchFamily="49" charset="-122"/>
                <a:ea typeface="楷体_GB2312" pitchFamily="49" charset="-122"/>
              </a:rPr>
              <a:t>鲁西</a:t>
            </a:r>
            <a:r>
              <a:rPr lang="en-US" altLang="zh-CN" sz="2400" b="1" kern="1200" dirty="0">
                <a:latin typeface="楷体_GB2312" pitchFamily="49" charset="-122"/>
                <a:ea typeface="楷体_GB2312" pitchFamily="49" charset="-122"/>
              </a:rPr>
              <a:t>1931</a:t>
            </a:r>
            <a:r>
              <a:rPr lang="zh-CN" altLang="en-US" sz="2400" b="1" kern="1200" dirty="0">
                <a:latin typeface="楷体_GB2312" pitchFamily="49" charset="-122"/>
                <a:ea typeface="楷体_GB2312" pitchFamily="49" charset="-122"/>
              </a:rPr>
              <a:t>年时的薪水</a:t>
            </a:r>
            <a:r>
              <a:rPr lang="en-US" altLang="zh-CN" sz="2400" b="1" kern="1200" dirty="0">
                <a:latin typeface="楷体_GB2312" pitchFamily="49" charset="-122"/>
                <a:ea typeface="楷体_GB2312" pitchFamily="49" charset="-122"/>
              </a:rPr>
              <a:t>8</a:t>
            </a:r>
            <a:r>
              <a:rPr lang="zh-CN" altLang="en-US" sz="2400" b="1" kern="1200" dirty="0">
                <a:latin typeface="楷体_GB2312" pitchFamily="49" charset="-122"/>
                <a:ea typeface="楷体_GB2312" pitchFamily="49" charset="-122"/>
              </a:rPr>
              <a:t>万美元，相当于</a:t>
            </a:r>
            <a:r>
              <a:rPr lang="en-US" altLang="zh-CN" sz="2400" b="1" kern="1200" dirty="0">
                <a:latin typeface="楷体_GB2312" pitchFamily="49" charset="-122"/>
                <a:ea typeface="楷体_GB2312" pitchFamily="49" charset="-122"/>
              </a:rPr>
              <a:t>2001</a:t>
            </a:r>
            <a:r>
              <a:rPr lang="zh-CN" altLang="en-US" sz="2400" b="1" kern="1200" dirty="0">
                <a:latin typeface="楷体_GB2312" pitchFamily="49" charset="-122"/>
                <a:ea typeface="楷体_GB2312" pitchFamily="49" charset="-122"/>
              </a:rPr>
              <a:t>年薪水多少美元？（</a:t>
            </a:r>
            <a:r>
              <a:rPr lang="en-US" altLang="zh-CN" sz="2400" b="1" kern="1200" dirty="0">
                <a:latin typeface="楷体_GB2312" pitchFamily="49" charset="-122"/>
                <a:ea typeface="楷体_GB2312" pitchFamily="49" charset="-122"/>
              </a:rPr>
              <a:t>1931</a:t>
            </a:r>
            <a:r>
              <a:rPr lang="zh-CN" altLang="en-US" sz="2400" b="1" kern="1200" dirty="0">
                <a:latin typeface="楷体_GB2312" pitchFamily="49" charset="-122"/>
                <a:ea typeface="楷体_GB2312" pitchFamily="49" charset="-122"/>
              </a:rPr>
              <a:t>年的物价指数为</a:t>
            </a:r>
            <a:r>
              <a:rPr lang="en-US" altLang="zh-CN" sz="2400" b="1" kern="1200" dirty="0">
                <a:latin typeface="楷体_GB2312" pitchFamily="49" charset="-122"/>
                <a:ea typeface="楷体_GB2312" pitchFamily="49" charset="-122"/>
              </a:rPr>
              <a:t>15.1</a:t>
            </a:r>
            <a:r>
              <a:rPr lang="zh-CN" altLang="en-US" sz="2400" b="1" kern="1200" dirty="0">
                <a:latin typeface="楷体_GB2312" pitchFamily="49" charset="-122"/>
                <a:ea typeface="楷体_GB2312" pitchFamily="49" charset="-122"/>
              </a:rPr>
              <a:t>，</a:t>
            </a:r>
            <a:r>
              <a:rPr lang="en-US" altLang="zh-CN" sz="2400" b="1" kern="1200" dirty="0">
                <a:latin typeface="楷体_GB2312" pitchFamily="49" charset="-122"/>
                <a:ea typeface="楷体_GB2312" pitchFamily="49" charset="-122"/>
              </a:rPr>
              <a:t>2001</a:t>
            </a:r>
            <a:r>
              <a:rPr lang="zh-CN" altLang="en-US" sz="2400" b="1" kern="1200" dirty="0">
                <a:latin typeface="楷体_GB2312" pitchFamily="49" charset="-122"/>
                <a:ea typeface="楷体_GB2312" pitchFamily="49" charset="-122"/>
              </a:rPr>
              <a:t>年的物价指数为</a:t>
            </a:r>
            <a:r>
              <a:rPr lang="en-US" altLang="zh-CN" sz="2400" b="1" kern="1200" dirty="0">
                <a:latin typeface="楷体_GB2312" pitchFamily="49" charset="-122"/>
                <a:ea typeface="楷体_GB2312" pitchFamily="49" charset="-122"/>
              </a:rPr>
              <a:t>177</a:t>
            </a:r>
            <a:r>
              <a:rPr lang="zh-CN" altLang="en-US" sz="2400" b="1" kern="1200" dirty="0">
                <a:latin typeface="楷体_GB2312" pitchFamily="49" charset="-122"/>
                <a:ea typeface="楷体_GB2312" pitchFamily="49" charset="-122"/>
              </a:rPr>
              <a:t>）</a:t>
            </a:r>
          </a:p>
          <a:p>
            <a:r>
              <a:rPr lang="zh-CN" altLang="en-US" sz="2400" b="1" i="1" u="sng" kern="1200" dirty="0">
                <a:latin typeface="楷体_GB2312" pitchFamily="49" charset="-122"/>
                <a:ea typeface="楷体_GB2312" pitchFamily="49" charset="-122"/>
              </a:rPr>
              <a:t>计算：</a:t>
            </a:r>
          </a:p>
          <a:p>
            <a:r>
              <a:rPr lang="zh-CN" altLang="en-US" sz="2400" b="1" kern="1200" dirty="0">
                <a:latin typeface="楷体_GB2312" pitchFamily="49" charset="-122"/>
                <a:ea typeface="楷体_GB2312" pitchFamily="49" charset="-122"/>
              </a:rPr>
              <a:t>鲁西</a:t>
            </a:r>
            <a:r>
              <a:rPr lang="en-US" altLang="zh-CN" sz="2400" b="1" kern="1200" dirty="0">
                <a:latin typeface="楷体_GB2312" pitchFamily="49" charset="-122"/>
                <a:ea typeface="楷体_GB2312" pitchFamily="49" charset="-122"/>
              </a:rPr>
              <a:t>2001</a:t>
            </a:r>
            <a:r>
              <a:rPr lang="zh-CN" altLang="en-US" sz="2400" b="1" kern="1200" dirty="0">
                <a:latin typeface="楷体_GB2312" pitchFamily="49" charset="-122"/>
                <a:ea typeface="楷体_GB2312" pitchFamily="49" charset="-122"/>
              </a:rPr>
              <a:t>年美元的薪水</a:t>
            </a:r>
            <a:r>
              <a:rPr lang="en-US" altLang="zh-CN" sz="2400" b="1" kern="1200" dirty="0">
                <a:latin typeface="楷体_GB2312" pitchFamily="49" charset="-122"/>
                <a:ea typeface="楷体_GB2312" pitchFamily="49" charset="-122"/>
              </a:rPr>
              <a:t>=1931</a:t>
            </a:r>
            <a:r>
              <a:rPr lang="zh-CN" altLang="en-US" sz="2400" b="1" kern="1200" dirty="0">
                <a:latin typeface="楷体_GB2312" pitchFamily="49" charset="-122"/>
                <a:ea typeface="楷体_GB2312" pitchFamily="49" charset="-122"/>
              </a:rPr>
              <a:t>年美元的薪水</a:t>
            </a:r>
            <a:r>
              <a:rPr lang="en-US" altLang="zh-CN" sz="2400" b="1" kern="1200">
                <a:latin typeface="楷体_GB2312" pitchFamily="49" charset="-122"/>
                <a:ea typeface="楷体_GB2312" pitchFamily="49" charset="-122"/>
              </a:rPr>
              <a:t>×</a:t>
            </a:r>
          </a:p>
          <a:p>
            <a:r>
              <a:rPr lang="en-US" altLang="zh-CN" sz="2400" b="1" kern="1200" dirty="0">
                <a:latin typeface="楷体_GB2312" pitchFamily="49" charset="-122"/>
                <a:ea typeface="楷体_GB2312" pitchFamily="49" charset="-122"/>
              </a:rPr>
              <a:t>                    =8</a:t>
            </a:r>
            <a:r>
              <a:rPr lang="zh-CN" altLang="en-US" sz="2400" b="1" kern="1200" dirty="0">
                <a:latin typeface="楷体_GB2312" pitchFamily="49" charset="-122"/>
                <a:ea typeface="楷体_GB2312" pitchFamily="49" charset="-122"/>
              </a:rPr>
              <a:t>万美元</a:t>
            </a:r>
            <a:r>
              <a:rPr lang="en-US" altLang="zh-CN" sz="2400" b="1" kern="1200">
                <a:latin typeface="楷体_GB2312" pitchFamily="49" charset="-122"/>
                <a:ea typeface="楷体_GB2312" pitchFamily="49" charset="-122"/>
              </a:rPr>
              <a:t>×177/15.2</a:t>
            </a:r>
          </a:p>
          <a:p>
            <a:r>
              <a:rPr lang="en-US" altLang="zh-CN" sz="2400" b="1" kern="1200" dirty="0">
                <a:latin typeface="楷体_GB2312" pitchFamily="49" charset="-122"/>
                <a:ea typeface="楷体_GB2312" pitchFamily="49" charset="-122"/>
              </a:rPr>
              <a:t>                    =93.1579</a:t>
            </a:r>
            <a:r>
              <a:rPr lang="zh-CN" altLang="en-US" sz="2400" b="1" kern="1200" dirty="0">
                <a:latin typeface="楷体_GB2312" pitchFamily="49" charset="-122"/>
                <a:ea typeface="楷体_GB2312" pitchFamily="49" charset="-122"/>
              </a:rPr>
              <a:t>万美元</a:t>
            </a:r>
          </a:p>
          <a:p>
            <a:pPr lvl="1"/>
            <a:endParaRPr lang="zh-CN" altLang="en-US" sz="2400" b="1" kern="1200" dirty="0">
              <a:latin typeface="楷体_GB2312" pitchFamily="49" charset="-122"/>
              <a:ea typeface="楷体_GB2312" pitchFamily="49" charset="-122"/>
            </a:endParaRPr>
          </a:p>
        </p:txBody>
      </p:sp>
      <p:graphicFrame>
        <p:nvGraphicFramePr>
          <p:cNvPr id="460804" name="内容占位符 460803"/>
          <p:cNvGraphicFramePr>
            <a:graphicFrameLocks noGrp="1"/>
          </p:cNvGraphicFramePr>
          <p:nvPr>
            <p:ph sz="half" idx="2"/>
          </p:nvPr>
        </p:nvGraphicFramePr>
        <p:xfrm>
          <a:off x="6829743" y="4625340"/>
          <a:ext cx="1868487" cy="534988"/>
        </p:xfrm>
        <a:graphic>
          <a:graphicData uri="http://schemas.openxmlformats.org/presentationml/2006/ole">
            <mc:AlternateContent xmlns:mc="http://schemas.openxmlformats.org/markup-compatibility/2006">
              <mc:Choice xmlns:v="urn:schemas-microsoft-com:vml" Requires="v">
                <p:oleObj spid="_x0000_s6148" r:id="rId4" imgW="1129665" imgH="419100" progId="Equation.3">
                  <p:embed/>
                </p:oleObj>
              </mc:Choice>
              <mc:Fallback>
                <p:oleObj r:id="rId4" imgW="1129665" imgH="419100" progId="Equation.3">
                  <p:embed/>
                  <p:pic>
                    <p:nvPicPr>
                      <p:cNvPr id="0" name="图片 3078"/>
                      <p:cNvPicPr/>
                      <p:nvPr/>
                    </p:nvPicPr>
                    <p:blipFill>
                      <a:blip r:embed="rId5"/>
                      <a:stretch>
                        <a:fillRect/>
                      </a:stretch>
                    </p:blipFill>
                    <p:spPr>
                      <a:xfrm>
                        <a:off x="6829743" y="4625340"/>
                        <a:ext cx="1868487" cy="534988"/>
                      </a:xfrm>
                      <a:prstGeom prst="rect">
                        <a:avLst/>
                      </a:prstGeom>
                      <a:solidFill>
                        <a:srgbClr val="CCFFFF"/>
                      </a:solidFill>
                      <a:ln w="38100">
                        <a:miter/>
                      </a:ln>
                    </p:spPr>
                  </p:pic>
                </p:oleObj>
              </mc:Fallback>
            </mc:AlternateContent>
          </a:graphicData>
        </a:graphic>
      </p:graphicFrame>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44</a:t>
            </a:fld>
            <a:endParaRPr lang="zh-CN" dirty="0"/>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标题 462849"/>
          <p:cNvSpPr>
            <a:spLocks noGrp="1" noRot="1"/>
          </p:cNvSpPr>
          <p:nvPr>
            <p:ph type="title"/>
          </p:nvPr>
        </p:nvSpPr>
        <p:spPr/>
        <p:txBody>
          <a:bodyPr anchor="ctr"/>
          <a:lstStyle/>
          <a:p>
            <a:r>
              <a:rPr lang="zh-CN" altLang="en-US" sz="4000" b="1" dirty="0">
                <a:solidFill>
                  <a:srgbClr val="FF0000"/>
                </a:solidFill>
              </a:rPr>
              <a:t>指数化</a:t>
            </a:r>
          </a:p>
        </p:txBody>
      </p:sp>
      <p:sp>
        <p:nvSpPr>
          <p:cNvPr id="462851" name="文本占位符 462850"/>
          <p:cNvSpPr>
            <a:spLocks noGrp="1" noRot="1"/>
          </p:cNvSpPr>
          <p:nvPr>
            <p:ph type="body" idx="1"/>
          </p:nvPr>
        </p:nvSpPr>
        <p:spPr/>
        <p:txBody>
          <a:bodyPr/>
          <a:lstStyle/>
          <a:p>
            <a:pPr>
              <a:lnSpc>
                <a:spcPct val="120000"/>
              </a:lnSpc>
            </a:pPr>
            <a:r>
              <a:rPr lang="zh-CN" altLang="en-US" sz="2800" b="1" dirty="0">
                <a:solidFill>
                  <a:srgbClr val="FF0000"/>
                </a:solidFill>
                <a:latin typeface="楷体" panose="02010609060101010101" pitchFamily="49" charset="-122"/>
                <a:ea typeface="楷体" panose="02010609060101010101" pitchFamily="49" charset="-122"/>
              </a:rPr>
              <a:t>指数化：</a:t>
            </a:r>
            <a:r>
              <a:rPr lang="zh-CN" altLang="en-US" sz="2800" b="1" dirty="0">
                <a:solidFill>
                  <a:srgbClr val="000000"/>
                </a:solidFill>
                <a:latin typeface="楷体" panose="02010609060101010101" pitchFamily="49" charset="-122"/>
                <a:ea typeface="楷体" panose="02010609060101010101" pitchFamily="49" charset="-122"/>
              </a:rPr>
              <a:t>根据法律或合约对通货膨胀的影响进行货币数量的自动调整。以保证劳动者的实际收益不会因为物价变动而有较大的背离。</a:t>
            </a:r>
          </a:p>
          <a:p>
            <a:pPr>
              <a:lnSpc>
                <a:spcPct val="120000"/>
              </a:lnSpc>
            </a:pPr>
            <a:r>
              <a:rPr lang="zh-CN" altLang="en-US" sz="2800" b="1" dirty="0">
                <a:solidFill>
                  <a:srgbClr val="FF0000"/>
                </a:solidFill>
                <a:latin typeface="楷体" panose="02010609060101010101" pitchFamily="49" charset="-122"/>
                <a:ea typeface="楷体" panose="02010609060101010101" pitchFamily="49" charset="-122"/>
              </a:rPr>
              <a:t>例如：</a:t>
            </a:r>
            <a:r>
              <a:rPr lang="zh-CN" altLang="en-US" sz="2800" b="1" dirty="0">
                <a:solidFill>
                  <a:srgbClr val="000000"/>
                </a:solidFill>
                <a:latin typeface="楷体" panose="02010609060101010101" pitchFamily="49" charset="-122"/>
                <a:ea typeface="楷体" panose="02010609060101010101" pitchFamily="49" charset="-122"/>
              </a:rPr>
              <a:t>企业和工会之间的许多长期合约有对工资根据消费物价指数部分或全部指数化的条款，这种条款被称为生活费用津贴。 </a:t>
            </a:r>
          </a:p>
          <a:p>
            <a:pPr>
              <a:lnSpc>
                <a:spcPct val="120000"/>
              </a:lnSpc>
            </a:pPr>
            <a:r>
              <a:rPr lang="zh-CN" altLang="en-US" sz="2800" b="1" dirty="0">
                <a:solidFill>
                  <a:srgbClr val="000000"/>
                </a:solidFill>
                <a:latin typeface="楷体" panose="02010609060101010101" pitchFamily="49" charset="-122"/>
                <a:ea typeface="楷体" panose="02010609060101010101" pitchFamily="49" charset="-122"/>
              </a:rPr>
              <a:t>社会保障津贴每年按消费物价指数进行调整。</a:t>
            </a: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45</a:t>
            </a:fld>
            <a:endParaRPr lang="zh-CN" dirty="0"/>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标题 464897"/>
          <p:cNvSpPr>
            <a:spLocks noGrp="1" noRot="1"/>
          </p:cNvSpPr>
          <p:nvPr>
            <p:ph type="title"/>
          </p:nvPr>
        </p:nvSpPr>
        <p:spPr>
          <a:xfrm>
            <a:off x="468313" y="260350"/>
            <a:ext cx="8229600" cy="1143000"/>
          </a:xfrm>
        </p:spPr>
        <p:txBody>
          <a:bodyPr anchor="ctr"/>
          <a:lstStyle/>
          <a:p>
            <a:r>
              <a:rPr lang="zh-CN" altLang="en-US" sz="4000" b="1" dirty="0">
                <a:solidFill>
                  <a:srgbClr val="FF0000"/>
                </a:solidFill>
              </a:rPr>
              <a:t>实际利率和名义利率</a:t>
            </a:r>
          </a:p>
        </p:txBody>
      </p:sp>
      <p:sp>
        <p:nvSpPr>
          <p:cNvPr id="464899" name="文本占位符 464898"/>
          <p:cNvSpPr>
            <a:spLocks noGrp="1" noRot="1"/>
          </p:cNvSpPr>
          <p:nvPr>
            <p:ph type="body" idx="1"/>
          </p:nvPr>
        </p:nvSpPr>
        <p:spPr>
          <a:xfrm>
            <a:off x="685800" y="1557338"/>
            <a:ext cx="7772400" cy="4679950"/>
          </a:xfrm>
        </p:spPr>
        <p:txBody>
          <a:bodyPr/>
          <a:lstStyle/>
          <a:p>
            <a:r>
              <a:rPr lang="zh-CN" altLang="en-US" sz="2800" b="1" dirty="0">
                <a:solidFill>
                  <a:srgbClr val="FF0000"/>
                </a:solidFill>
                <a:latin typeface="楷体" panose="02010609060101010101" pitchFamily="49" charset="-122"/>
                <a:ea typeface="楷体" panose="02010609060101010101" pitchFamily="49" charset="-122"/>
              </a:rPr>
              <a:t>名义利率：</a:t>
            </a:r>
            <a:r>
              <a:rPr lang="zh-CN" altLang="en-US" sz="2800" b="1" dirty="0">
                <a:solidFill>
                  <a:srgbClr val="000000"/>
                </a:solidFill>
                <a:latin typeface="楷体" panose="02010609060101010101" pitchFamily="49" charset="-122"/>
                <a:ea typeface="楷体" panose="02010609060101010101" pitchFamily="49" charset="-122"/>
              </a:rPr>
              <a:t>通常公布的，未根据通货膨胀的影响校正的利率，它是银行所支付的利率 ；</a:t>
            </a:r>
          </a:p>
          <a:p>
            <a:r>
              <a:rPr lang="zh-CN" altLang="en-US" sz="2800" b="1" dirty="0">
                <a:solidFill>
                  <a:srgbClr val="FF0000"/>
                </a:solidFill>
                <a:latin typeface="楷体" panose="02010609060101010101" pitchFamily="49" charset="-122"/>
                <a:ea typeface="楷体" panose="02010609060101010101" pitchFamily="49" charset="-122"/>
              </a:rPr>
              <a:t>实际利率：</a:t>
            </a:r>
            <a:r>
              <a:rPr lang="zh-CN" altLang="en-US" sz="2800" b="1" dirty="0">
                <a:solidFill>
                  <a:srgbClr val="000000"/>
                </a:solidFill>
                <a:latin typeface="楷体" panose="02010609060101010101" pitchFamily="49" charset="-122"/>
                <a:ea typeface="楷体" panose="02010609060101010101" pitchFamily="49" charset="-122"/>
              </a:rPr>
              <a:t>根据通货膨胀校正的利率。</a:t>
            </a:r>
          </a:p>
          <a:p>
            <a:endParaRPr lang="zh-CN" altLang="en-US" sz="2800" b="1" dirty="0">
              <a:solidFill>
                <a:srgbClr val="000000"/>
              </a:solidFill>
              <a:latin typeface="楷体" panose="02010609060101010101" pitchFamily="49" charset="-122"/>
              <a:ea typeface="楷体" panose="02010609060101010101" pitchFamily="49" charset="-122"/>
            </a:endParaRPr>
          </a:p>
          <a:p>
            <a:pPr>
              <a:buNone/>
            </a:pPr>
            <a:r>
              <a:rPr lang="zh-CN" altLang="en-US" sz="2800" b="1" dirty="0">
                <a:ea typeface="楷体_GB2312" pitchFamily="49" charset="-122"/>
              </a:rPr>
              <a:t>        </a:t>
            </a:r>
            <a:r>
              <a:rPr lang="zh-CN" altLang="en-US" b="1" i="1" dirty="0">
                <a:ea typeface="华文行楷" panose="02010800040101010101" pitchFamily="2" charset="-122"/>
              </a:rPr>
              <a:t>实际利率＝名义利率</a:t>
            </a:r>
            <a:r>
              <a:rPr lang="en-US" altLang="zh-CN" b="1" i="1" dirty="0">
                <a:ea typeface="华文行楷" panose="02010800040101010101" pitchFamily="2" charset="-122"/>
              </a:rPr>
              <a:t>—</a:t>
            </a:r>
            <a:r>
              <a:rPr lang="zh-CN" altLang="en-US" b="1" i="1" dirty="0">
                <a:ea typeface="华文行楷" panose="02010800040101010101" pitchFamily="2" charset="-122"/>
              </a:rPr>
              <a:t>通货膨胀率</a:t>
            </a:r>
          </a:p>
        </p:txBody>
      </p:sp>
      <p:sp>
        <p:nvSpPr>
          <p:cNvPr id="464903" name="文本框 464902"/>
          <p:cNvSpPr txBox="1"/>
          <p:nvPr/>
        </p:nvSpPr>
        <p:spPr>
          <a:xfrm>
            <a:off x="755650" y="4437063"/>
            <a:ext cx="8064500" cy="1188720"/>
          </a:xfrm>
          <a:prstGeom prst="rect">
            <a:avLst/>
          </a:prstGeom>
          <a:noFill/>
          <a:ln w="12700">
            <a:noFill/>
          </a:ln>
          <a:effectLst>
            <a:outerShdw dist="107763" dir="2699999" algn="ctr" rotWithShape="0">
              <a:schemeClr val="bg2"/>
            </a:outerShdw>
          </a:effectLst>
        </p:spPr>
        <p:txBody>
          <a:bodyPr>
            <a:spAutoFit/>
          </a:bodyPr>
          <a:lstStyle/>
          <a:p>
            <a:pPr lvl="0">
              <a:spcBef>
                <a:spcPct val="50000"/>
              </a:spcBef>
              <a:buClr>
                <a:srgbClr val="000000"/>
              </a:buClr>
            </a:pPr>
            <a:r>
              <a:rPr lang="en-US" altLang="zh-CN" sz="2400" b="1" dirty="0">
                <a:latin typeface="Garamond" panose="02020404030301010803" pitchFamily="18" charset="0"/>
                <a:ea typeface="楷体_GB2312" pitchFamily="49" charset="-122"/>
              </a:rPr>
              <a:t>        </a:t>
            </a:r>
            <a:r>
              <a:rPr lang="zh-CN" altLang="en-US" sz="2400" b="1" i="1" dirty="0">
                <a:solidFill>
                  <a:srgbClr val="FF0000"/>
                </a:solidFill>
                <a:latin typeface="Garamond" panose="02020404030301010803" pitchFamily="18" charset="0"/>
                <a:ea typeface="楷体_GB2312" pitchFamily="49" charset="-122"/>
              </a:rPr>
              <a:t>名义利率告诉你，随着时间的变动，你的银行帐户中的美元数额的变动有多快，实际利率告诉你，随着时间的变动，你的银行帐户中的购买力提高或减少有多快。</a:t>
            </a: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46</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4899">
                                            <p:txEl>
                                              <p:pRg st="0" end="0"/>
                                            </p:txEl>
                                          </p:spTgt>
                                        </p:tgtEl>
                                        <p:attrNameLst>
                                          <p:attrName>style.visibility</p:attrName>
                                        </p:attrNameLst>
                                      </p:cBhvr>
                                      <p:to>
                                        <p:strVal val="visible"/>
                                      </p:to>
                                    </p:set>
                                    <p:animEffect transition="in" filter="blinds(horizontal)">
                                      <p:cBhvr>
                                        <p:cTn id="7" dur="500"/>
                                        <p:tgtEl>
                                          <p:spTgt spid="464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4899">
                                            <p:txEl>
                                              <p:pRg st="1" end="1"/>
                                            </p:txEl>
                                          </p:spTgt>
                                        </p:tgtEl>
                                        <p:attrNameLst>
                                          <p:attrName>style.visibility</p:attrName>
                                        </p:attrNameLst>
                                      </p:cBhvr>
                                      <p:to>
                                        <p:strVal val="visible"/>
                                      </p:to>
                                    </p:set>
                                    <p:animEffect transition="in" filter="blinds(horizontal)">
                                      <p:cBhvr>
                                        <p:cTn id="12" dur="500"/>
                                        <p:tgtEl>
                                          <p:spTgt spid="4648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4899">
                                            <p:txEl>
                                              <p:pRg st="3" end="3"/>
                                            </p:txEl>
                                          </p:spTgt>
                                        </p:tgtEl>
                                        <p:attrNameLst>
                                          <p:attrName>style.visibility</p:attrName>
                                        </p:attrNameLst>
                                      </p:cBhvr>
                                      <p:to>
                                        <p:strVal val="visible"/>
                                      </p:to>
                                    </p:set>
                                    <p:animEffect transition="in" filter="blinds(horizontal)">
                                      <p:cBhvr>
                                        <p:cTn id="17" dur="500"/>
                                        <p:tgtEl>
                                          <p:spTgt spid="46489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64903"/>
                                        </p:tgtEl>
                                        <p:attrNameLst>
                                          <p:attrName>style.visibility</p:attrName>
                                        </p:attrNameLst>
                                      </p:cBhvr>
                                      <p:to>
                                        <p:strVal val="visible"/>
                                      </p:to>
                                    </p:set>
                                    <p:anim calcmode="lin" valueType="num">
                                      <p:cBhvr additive="base">
                                        <p:cTn id="22" dur="500" fill="hold"/>
                                        <p:tgtEl>
                                          <p:spTgt spid="464903"/>
                                        </p:tgtEl>
                                        <p:attrNameLst>
                                          <p:attrName>ppt_x</p:attrName>
                                        </p:attrNameLst>
                                      </p:cBhvr>
                                      <p:tavLst>
                                        <p:tav tm="0">
                                          <p:val>
                                            <p:strVal val="#ppt_x"/>
                                          </p:val>
                                        </p:tav>
                                        <p:tav tm="100000">
                                          <p:val>
                                            <p:strVal val="#ppt_x"/>
                                          </p:val>
                                        </p:tav>
                                      </p:tavLst>
                                    </p:anim>
                                    <p:anim calcmode="lin" valueType="num">
                                      <p:cBhvr additive="base">
                                        <p:cTn id="23" dur="500" fill="hold"/>
                                        <p:tgtEl>
                                          <p:spTgt spid="4649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9" grpId="0" build="p"/>
      <p:bldP spid="464903"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标题 466945"/>
          <p:cNvSpPr>
            <a:spLocks noGrp="1" noRot="1"/>
          </p:cNvSpPr>
          <p:nvPr>
            <p:ph type="title"/>
          </p:nvPr>
        </p:nvSpPr>
        <p:spPr/>
        <p:txBody>
          <a:bodyPr anchor="ctr"/>
          <a:lstStyle/>
          <a:p>
            <a:r>
              <a:rPr lang="zh-CN" altLang="en-US" sz="4000" b="1" dirty="0">
                <a:solidFill>
                  <a:srgbClr val="FF0000"/>
                </a:solidFill>
              </a:rPr>
              <a:t>名义利率与实际利率</a:t>
            </a:r>
          </a:p>
        </p:txBody>
      </p:sp>
      <p:sp>
        <p:nvSpPr>
          <p:cNvPr id="466947" name="文本占位符 466946"/>
          <p:cNvSpPr>
            <a:spLocks noGrp="1" noRot="1" noChangeAspect="1"/>
          </p:cNvSpPr>
          <p:nvPr>
            <p:ph type="body" idx="1"/>
          </p:nvPr>
        </p:nvSpPr>
        <p:spPr/>
        <p:txBody>
          <a:bodyPr/>
          <a:lstStyle/>
          <a:p>
            <a:endParaRPr lang="zh-CN" altLang="en-US"/>
          </a:p>
        </p:txBody>
      </p:sp>
      <p:pic>
        <p:nvPicPr>
          <p:cNvPr id="466948" name="图片 466947" descr="lilv"/>
          <p:cNvPicPr>
            <a:picLocks noChangeAspect="1"/>
          </p:cNvPicPr>
          <p:nvPr/>
        </p:nvPicPr>
        <p:blipFill>
          <a:blip r:embed="rId3"/>
          <a:stretch>
            <a:fillRect/>
          </a:stretch>
        </p:blipFill>
        <p:spPr>
          <a:xfrm>
            <a:off x="611188" y="1844675"/>
            <a:ext cx="8064500" cy="4421188"/>
          </a:xfrm>
          <a:prstGeom prst="rect">
            <a:avLst/>
          </a:prstGeom>
          <a:noFill/>
          <a:ln w="9525">
            <a:noFill/>
          </a:ln>
        </p:spPr>
      </p:pic>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47</a:t>
            </a:fld>
            <a:endParaRPr lang="zh-CN" dirty="0"/>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标题 518145"/>
          <p:cNvSpPr>
            <a:spLocks noGrp="1" noRot="1"/>
          </p:cNvSpPr>
          <p:nvPr>
            <p:ph type="title"/>
          </p:nvPr>
        </p:nvSpPr>
        <p:spPr>
          <a:xfrm>
            <a:off x="323850" y="620713"/>
            <a:ext cx="8540750" cy="1143000"/>
          </a:xfrm>
        </p:spPr>
        <p:txBody>
          <a:bodyPr anchor="ctr"/>
          <a:lstStyle/>
          <a:p>
            <a:pPr algn="l"/>
            <a:r>
              <a:rPr lang="zh-CN" altLang="en-US" sz="4000" b="1" dirty="0">
                <a:solidFill>
                  <a:srgbClr val="FF0000"/>
                </a:solidFill>
                <a:latin typeface="宋体" panose="02010600030101010101" pitchFamily="2" charset="-122"/>
              </a:rPr>
              <a:t>本篇小结</a:t>
            </a:r>
            <a:r>
              <a:rPr lang="en-US" altLang="zh-CN" sz="4000" b="1">
                <a:solidFill>
                  <a:srgbClr val="FF0000"/>
                </a:solidFill>
                <a:latin typeface="宋体" panose="02010600030101010101" pitchFamily="2" charset="-122"/>
              </a:rPr>
              <a:t>:</a:t>
            </a:r>
          </a:p>
        </p:txBody>
      </p:sp>
      <p:sp>
        <p:nvSpPr>
          <p:cNvPr id="518147" name="文本占位符 518146"/>
          <p:cNvSpPr>
            <a:spLocks noGrp="1" noRot="1"/>
          </p:cNvSpPr>
          <p:nvPr>
            <p:ph type="body" idx="1"/>
          </p:nvPr>
        </p:nvSpPr>
        <p:spPr/>
        <p:txBody>
          <a:bodyPr/>
          <a:lstStyle/>
          <a:p>
            <a:pPr>
              <a:lnSpc>
                <a:spcPct val="90000"/>
              </a:lnSpc>
            </a:pPr>
            <a:r>
              <a:rPr lang="zh-CN" altLang="en-US" sz="2400" b="1" dirty="0">
                <a:solidFill>
                  <a:srgbClr val="000000"/>
                </a:solidFill>
                <a:latin typeface="楷体" panose="02010609060101010101" pitchFamily="49" charset="-122"/>
                <a:ea typeface="楷体" panose="02010609060101010101" pitchFamily="49" charset="-122"/>
              </a:rPr>
              <a:t>为什么一个经济的总收入等于其总支出</a:t>
            </a:r>
          </a:p>
          <a:p>
            <a:pPr>
              <a:lnSpc>
                <a:spcPct val="90000"/>
              </a:lnSpc>
            </a:pPr>
            <a:r>
              <a:rPr lang="zh-CN" altLang="en-US" sz="2400" b="1" dirty="0">
                <a:solidFill>
                  <a:srgbClr val="000000"/>
                </a:solidFill>
                <a:latin typeface="楷体" panose="02010609060101010101" pitchFamily="49" charset="-122"/>
                <a:ea typeface="楷体" panose="02010609060101010101" pitchFamily="49" charset="-122"/>
              </a:rPr>
              <a:t>如何定义和计算国内生产总值</a:t>
            </a:r>
            <a:r>
              <a:rPr lang="en-US" altLang="zh-CN" sz="2400" b="1">
                <a:solidFill>
                  <a:srgbClr val="000000"/>
                </a:solidFill>
                <a:latin typeface="楷体" panose="02010609060101010101" pitchFamily="49" charset="-122"/>
                <a:ea typeface="楷体" panose="02010609060101010101" pitchFamily="49" charset="-122"/>
              </a:rPr>
              <a:t>GDP</a:t>
            </a:r>
          </a:p>
          <a:p>
            <a:pPr>
              <a:lnSpc>
                <a:spcPct val="90000"/>
              </a:lnSpc>
            </a:pPr>
            <a:r>
              <a:rPr lang="zh-CN" altLang="en-US" sz="2400" b="1" dirty="0">
                <a:solidFill>
                  <a:srgbClr val="000000"/>
                </a:solidFill>
                <a:latin typeface="楷体" panose="02010609060101010101" pitchFamily="49" charset="-122"/>
                <a:ea typeface="楷体" panose="02010609060101010101" pitchFamily="49" charset="-122"/>
              </a:rPr>
              <a:t>说明</a:t>
            </a:r>
            <a:r>
              <a:rPr lang="en-US" altLang="zh-CN" sz="2400" b="1" dirty="0">
                <a:solidFill>
                  <a:srgbClr val="000000"/>
                </a:solidFill>
                <a:latin typeface="楷体" panose="02010609060101010101" pitchFamily="49" charset="-122"/>
                <a:ea typeface="楷体" panose="02010609060101010101" pitchFamily="49" charset="-122"/>
              </a:rPr>
              <a:t>GDP</a:t>
            </a:r>
            <a:r>
              <a:rPr lang="zh-CN" altLang="en-US" sz="2400" b="1" dirty="0">
                <a:solidFill>
                  <a:srgbClr val="000000"/>
                </a:solidFill>
                <a:latin typeface="楷体" panose="02010609060101010101" pitchFamily="49" charset="-122"/>
                <a:ea typeface="楷体" panose="02010609060101010101" pitchFamily="49" charset="-122"/>
              </a:rPr>
              <a:t>分为四个主要部分</a:t>
            </a:r>
          </a:p>
          <a:p>
            <a:pPr>
              <a:lnSpc>
                <a:spcPct val="90000"/>
              </a:lnSpc>
            </a:pPr>
            <a:r>
              <a:rPr lang="zh-CN" altLang="en-US" sz="2400" b="1" dirty="0">
                <a:solidFill>
                  <a:srgbClr val="000000"/>
                </a:solidFill>
                <a:latin typeface="楷体" panose="02010609060101010101" pitchFamily="49" charset="-122"/>
                <a:ea typeface="楷体" panose="02010609060101010101" pitchFamily="49" charset="-122"/>
              </a:rPr>
              <a:t>了解实际</a:t>
            </a:r>
            <a:r>
              <a:rPr lang="en-US" altLang="zh-CN" sz="2400" b="1" dirty="0">
                <a:solidFill>
                  <a:srgbClr val="000000"/>
                </a:solidFill>
                <a:latin typeface="楷体" panose="02010609060101010101" pitchFamily="49" charset="-122"/>
                <a:ea typeface="楷体" panose="02010609060101010101" pitchFamily="49" charset="-122"/>
              </a:rPr>
              <a:t>GDP</a:t>
            </a:r>
            <a:r>
              <a:rPr lang="zh-CN" altLang="en-US" sz="2400" b="1" dirty="0">
                <a:solidFill>
                  <a:srgbClr val="000000"/>
                </a:solidFill>
                <a:latin typeface="楷体" panose="02010609060101010101" pitchFamily="49" charset="-122"/>
                <a:ea typeface="楷体" panose="02010609060101010101" pitchFamily="49" charset="-122"/>
              </a:rPr>
              <a:t>与名义</a:t>
            </a:r>
            <a:r>
              <a:rPr lang="en-US" altLang="zh-CN" sz="2400" b="1" dirty="0">
                <a:solidFill>
                  <a:srgbClr val="000000"/>
                </a:solidFill>
                <a:latin typeface="楷体" panose="02010609060101010101" pitchFamily="49" charset="-122"/>
                <a:ea typeface="楷体" panose="02010609060101010101" pitchFamily="49" charset="-122"/>
              </a:rPr>
              <a:t>GDP</a:t>
            </a:r>
            <a:r>
              <a:rPr lang="zh-CN" altLang="en-US" sz="2400" b="1" dirty="0">
                <a:solidFill>
                  <a:srgbClr val="000000"/>
                </a:solidFill>
                <a:latin typeface="楷体" panose="02010609060101010101" pitchFamily="49" charset="-122"/>
                <a:ea typeface="楷体" panose="02010609060101010101" pitchFamily="49" charset="-122"/>
              </a:rPr>
              <a:t>之间的区别</a:t>
            </a:r>
          </a:p>
          <a:p>
            <a:pPr>
              <a:lnSpc>
                <a:spcPct val="90000"/>
              </a:lnSpc>
            </a:pPr>
            <a:r>
              <a:rPr lang="zh-CN" altLang="en-US" sz="2400" b="1" dirty="0">
                <a:solidFill>
                  <a:srgbClr val="000000"/>
                </a:solidFill>
                <a:latin typeface="楷体" panose="02010609060101010101" pitchFamily="49" charset="-122"/>
                <a:ea typeface="楷体" panose="02010609060101010101" pitchFamily="49" charset="-122"/>
              </a:rPr>
              <a:t>考虑</a:t>
            </a:r>
            <a:r>
              <a:rPr lang="en-US" altLang="zh-CN" sz="2400" b="1" dirty="0">
                <a:solidFill>
                  <a:srgbClr val="000000"/>
                </a:solidFill>
                <a:latin typeface="楷体" panose="02010609060101010101" pitchFamily="49" charset="-122"/>
                <a:ea typeface="楷体" panose="02010609060101010101" pitchFamily="49" charset="-122"/>
              </a:rPr>
              <a:t>GDP</a:t>
            </a:r>
            <a:r>
              <a:rPr lang="zh-CN" altLang="en-US" sz="2400" b="1" dirty="0">
                <a:solidFill>
                  <a:srgbClr val="000000"/>
                </a:solidFill>
                <a:latin typeface="楷体" panose="02010609060101010101" pitchFamily="49" charset="-122"/>
                <a:ea typeface="楷体" panose="02010609060101010101" pitchFamily="49" charset="-122"/>
              </a:rPr>
              <a:t>是不是经济福利良好的衡量指标</a:t>
            </a:r>
          </a:p>
          <a:p>
            <a:pPr>
              <a:lnSpc>
                <a:spcPct val="90000"/>
              </a:lnSpc>
            </a:pPr>
            <a:r>
              <a:rPr lang="zh-CN" altLang="en-US" sz="2400" b="1" dirty="0">
                <a:solidFill>
                  <a:srgbClr val="000000"/>
                </a:solidFill>
                <a:latin typeface="楷体" panose="02010609060101010101" pitchFamily="49" charset="-122"/>
                <a:ea typeface="楷体" panose="02010609060101010101" pitchFamily="49" charset="-122"/>
              </a:rPr>
              <a:t>知道如何编制消费者物价指数（</a:t>
            </a:r>
            <a:r>
              <a:rPr lang="en-US" altLang="zh-CN" sz="2400" b="1" dirty="0">
                <a:solidFill>
                  <a:srgbClr val="000000"/>
                </a:solidFill>
                <a:latin typeface="楷体" panose="02010609060101010101" pitchFamily="49" charset="-122"/>
                <a:ea typeface="楷体" panose="02010609060101010101" pitchFamily="49" charset="-122"/>
              </a:rPr>
              <a:t>CPI</a:t>
            </a:r>
            <a:r>
              <a:rPr lang="zh-CN" altLang="en-US" sz="2400" b="1" dirty="0">
                <a:solidFill>
                  <a:srgbClr val="000000"/>
                </a:solidFill>
                <a:latin typeface="楷体" panose="02010609060101010101" pitchFamily="49" charset="-122"/>
                <a:ea typeface="楷体" panose="02010609060101010101" pitchFamily="49" charset="-122"/>
              </a:rPr>
              <a:t>）</a:t>
            </a:r>
          </a:p>
          <a:p>
            <a:pPr>
              <a:lnSpc>
                <a:spcPct val="90000"/>
              </a:lnSpc>
            </a:pPr>
            <a:r>
              <a:rPr lang="zh-CN" altLang="en-US" sz="2400" b="1" dirty="0">
                <a:solidFill>
                  <a:srgbClr val="000000"/>
                </a:solidFill>
                <a:latin typeface="楷体" panose="02010609060101010101" pitchFamily="49" charset="-122"/>
                <a:ea typeface="楷体" panose="02010609060101010101" pitchFamily="49" charset="-122"/>
              </a:rPr>
              <a:t>考虑为什么</a:t>
            </a:r>
            <a:r>
              <a:rPr lang="en-US" altLang="zh-CN" sz="2400" b="1" dirty="0">
                <a:solidFill>
                  <a:srgbClr val="000000"/>
                </a:solidFill>
                <a:latin typeface="楷体" panose="02010609060101010101" pitchFamily="49" charset="-122"/>
                <a:ea typeface="楷体" panose="02010609060101010101" pitchFamily="49" charset="-122"/>
              </a:rPr>
              <a:t>CPI</a:t>
            </a:r>
            <a:r>
              <a:rPr lang="zh-CN" altLang="en-US" sz="2400" b="1" dirty="0">
                <a:solidFill>
                  <a:srgbClr val="000000"/>
                </a:solidFill>
                <a:latin typeface="楷体" panose="02010609060101010101" pitchFamily="49" charset="-122"/>
                <a:ea typeface="楷体" panose="02010609060101010101" pitchFamily="49" charset="-122"/>
              </a:rPr>
              <a:t>是生活费用的不完善衡量指标</a:t>
            </a:r>
          </a:p>
          <a:p>
            <a:pPr>
              <a:lnSpc>
                <a:spcPct val="90000"/>
              </a:lnSpc>
            </a:pPr>
            <a:r>
              <a:rPr lang="zh-CN" altLang="en-US" sz="2400" b="1" dirty="0">
                <a:solidFill>
                  <a:srgbClr val="000000"/>
                </a:solidFill>
                <a:latin typeface="楷体" panose="02010609060101010101" pitchFamily="49" charset="-122"/>
                <a:ea typeface="楷体" panose="02010609060101010101" pitchFamily="49" charset="-122"/>
              </a:rPr>
              <a:t>比较作为物价总水平衡量指标的</a:t>
            </a:r>
            <a:r>
              <a:rPr lang="en-US" altLang="zh-CN" sz="2400" b="1" dirty="0">
                <a:solidFill>
                  <a:srgbClr val="000000"/>
                </a:solidFill>
                <a:latin typeface="楷体" panose="02010609060101010101" pitchFamily="49" charset="-122"/>
                <a:ea typeface="楷体" panose="02010609060101010101" pitchFamily="49" charset="-122"/>
              </a:rPr>
              <a:t>CPI</a:t>
            </a:r>
            <a:r>
              <a:rPr lang="zh-CN" altLang="en-US" sz="2400" b="1" dirty="0">
                <a:solidFill>
                  <a:srgbClr val="000000"/>
                </a:solidFill>
                <a:latin typeface="楷体" panose="02010609060101010101" pitchFamily="49" charset="-122"/>
                <a:ea typeface="楷体" panose="02010609060101010101" pitchFamily="49" charset="-122"/>
              </a:rPr>
              <a:t>与</a:t>
            </a:r>
            <a:r>
              <a:rPr lang="en-US" altLang="zh-CN" sz="2400" b="1" dirty="0">
                <a:solidFill>
                  <a:srgbClr val="000000"/>
                </a:solidFill>
                <a:latin typeface="楷体" panose="02010609060101010101" pitchFamily="49" charset="-122"/>
                <a:ea typeface="楷体" panose="02010609060101010101" pitchFamily="49" charset="-122"/>
              </a:rPr>
              <a:t>GDP</a:t>
            </a:r>
            <a:r>
              <a:rPr lang="zh-CN" altLang="en-US" sz="2400" b="1" dirty="0">
                <a:solidFill>
                  <a:srgbClr val="000000"/>
                </a:solidFill>
                <a:latin typeface="楷体" panose="02010609060101010101" pitchFamily="49" charset="-122"/>
                <a:ea typeface="楷体" panose="02010609060101010101" pitchFamily="49" charset="-122"/>
              </a:rPr>
              <a:t>平减指数</a:t>
            </a:r>
          </a:p>
          <a:p>
            <a:pPr>
              <a:lnSpc>
                <a:spcPct val="90000"/>
              </a:lnSpc>
            </a:pPr>
            <a:r>
              <a:rPr lang="zh-CN" altLang="en-US" sz="2400" b="1" dirty="0">
                <a:solidFill>
                  <a:srgbClr val="000000"/>
                </a:solidFill>
                <a:latin typeface="楷体" panose="02010609060101010101" pitchFamily="49" charset="-122"/>
                <a:ea typeface="楷体" panose="02010609060101010101" pitchFamily="49" charset="-122"/>
              </a:rPr>
              <a:t>说明如何利用物价指数来比较不同时期的美元数字</a:t>
            </a:r>
          </a:p>
          <a:p>
            <a:pPr>
              <a:lnSpc>
                <a:spcPct val="90000"/>
              </a:lnSpc>
            </a:pPr>
            <a:r>
              <a:rPr lang="zh-CN" altLang="en-US" sz="2400" b="1" dirty="0">
                <a:solidFill>
                  <a:srgbClr val="000000"/>
                </a:solidFill>
                <a:latin typeface="楷体" panose="02010609060101010101" pitchFamily="49" charset="-122"/>
                <a:ea typeface="楷体" panose="02010609060101010101" pitchFamily="49" charset="-122"/>
              </a:rPr>
              <a:t>了解实际利率与名义利率的区分</a:t>
            </a: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48</a:t>
            </a:fld>
            <a:endParaRPr lang="zh-CN" dirty="0"/>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标题 652289"/>
          <p:cNvSpPr>
            <a:spLocks noGrp="1" noRot="1"/>
          </p:cNvSpPr>
          <p:nvPr>
            <p:ph type="title"/>
          </p:nvPr>
        </p:nvSpPr>
        <p:spPr/>
        <p:txBody>
          <a:bodyPr anchor="ctr"/>
          <a:lstStyle/>
          <a:p>
            <a:endParaRPr dirty="0"/>
          </a:p>
        </p:txBody>
      </p:sp>
      <p:sp>
        <p:nvSpPr>
          <p:cNvPr id="652291" name="文本占位符 652290"/>
          <p:cNvSpPr>
            <a:spLocks noGrp="1" noRot="1"/>
          </p:cNvSpPr>
          <p:nvPr>
            <p:ph type="body" idx="1"/>
          </p:nvPr>
        </p:nvSpPr>
        <p:spPr/>
        <p:txBody>
          <a:bodyPr/>
          <a:lstStyle/>
          <a:p>
            <a:r>
              <a:rPr lang="zh-CN" altLang="en-US" b="1" dirty="0">
                <a:solidFill>
                  <a:srgbClr val="FF0000"/>
                </a:solidFill>
              </a:rPr>
              <a:t>问题与应用：</a:t>
            </a:r>
          </a:p>
          <a:p>
            <a:r>
              <a:rPr lang="en-US" altLang="zh-CN" b="1" dirty="0" smtClean="0">
                <a:solidFill>
                  <a:srgbClr val="000000"/>
                </a:solidFill>
              </a:rPr>
              <a:t>P26   </a:t>
            </a:r>
            <a:r>
              <a:rPr lang="en-US" altLang="zh-CN" b="1" dirty="0">
                <a:solidFill>
                  <a:srgbClr val="000000"/>
                </a:solidFill>
              </a:rPr>
              <a:t>1</a:t>
            </a:r>
            <a:r>
              <a:rPr lang="zh-CN" altLang="en-US" b="1" dirty="0" smtClean="0">
                <a:solidFill>
                  <a:srgbClr val="000000"/>
                </a:solidFill>
              </a:rPr>
              <a:t>、</a:t>
            </a:r>
            <a:r>
              <a:rPr lang="en-US" altLang="zh-CN" b="1" dirty="0">
                <a:solidFill>
                  <a:srgbClr val="000000"/>
                </a:solidFill>
              </a:rPr>
              <a:t>4</a:t>
            </a:r>
          </a:p>
          <a:p>
            <a:r>
              <a:rPr lang="en-US" altLang="zh-CN" b="1" smtClean="0">
                <a:solidFill>
                  <a:srgbClr val="000000"/>
                </a:solidFill>
              </a:rPr>
              <a:t>P45  </a:t>
            </a:r>
            <a:r>
              <a:rPr lang="en-US" altLang="zh-CN" b="1" dirty="0">
                <a:solidFill>
                  <a:srgbClr val="000000"/>
                </a:solidFill>
              </a:rPr>
              <a:t>2</a:t>
            </a:r>
          </a:p>
          <a:p>
            <a:endParaRPr lang="en-US" altLang="zh-CN" b="1" dirty="0">
              <a:solidFill>
                <a:srgbClr val="000000"/>
              </a:solidFill>
            </a:endParaRP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49</a:t>
            </a:fld>
            <a:endParaRPr lang="zh-CN" dirty="0"/>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标题 556033"/>
          <p:cNvSpPr>
            <a:spLocks noGrp="1" noRot="1"/>
          </p:cNvSpPr>
          <p:nvPr>
            <p:ph type="title"/>
          </p:nvPr>
        </p:nvSpPr>
        <p:spPr/>
        <p:txBody>
          <a:bodyPr anchor="ctr"/>
          <a:lstStyle/>
          <a:p>
            <a:endParaRPr dirty="0"/>
          </a:p>
        </p:txBody>
      </p:sp>
      <p:sp>
        <p:nvSpPr>
          <p:cNvPr id="556035" name="文本占位符 556034"/>
          <p:cNvSpPr>
            <a:spLocks noGrp="1" noRot="1"/>
          </p:cNvSpPr>
          <p:nvPr>
            <p:ph type="body" idx="1"/>
          </p:nvPr>
        </p:nvSpPr>
        <p:spPr>
          <a:xfrm>
            <a:off x="1116013" y="1700213"/>
            <a:ext cx="8229600" cy="4525962"/>
          </a:xfrm>
        </p:spPr>
        <p:txBody>
          <a:bodyPr/>
          <a:lstStyle/>
          <a:p>
            <a:pPr>
              <a:buNone/>
            </a:pPr>
            <a:r>
              <a:rPr lang="zh-CN" altLang="en-US" sz="4000" b="1" dirty="0">
                <a:solidFill>
                  <a:schemeClr val="hlink"/>
                </a:solidFill>
                <a:latin typeface="宋体" panose="02010600030101010101" pitchFamily="2" charset="-122"/>
              </a:rPr>
              <a:t>第一节  一国收入的衡量</a:t>
            </a: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5</a:t>
            </a:fld>
            <a:endParaRPr lang="zh-CN" dirty="0"/>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标题 296961"/>
          <p:cNvSpPr>
            <a:spLocks noGrp="1" noRot="1"/>
          </p:cNvSpPr>
          <p:nvPr>
            <p:ph type="title"/>
          </p:nvPr>
        </p:nvSpPr>
        <p:spPr/>
        <p:txBody>
          <a:bodyPr anchor="ctr"/>
          <a:lstStyle/>
          <a:p>
            <a:endParaRPr sz="4000" dirty="0">
              <a:solidFill>
                <a:srgbClr val="FF9933"/>
              </a:solidFill>
            </a:endParaRPr>
          </a:p>
        </p:txBody>
      </p:sp>
      <p:sp>
        <p:nvSpPr>
          <p:cNvPr id="296963" name="文本占位符 296962"/>
          <p:cNvSpPr>
            <a:spLocks noGrp="1" noRot="1"/>
          </p:cNvSpPr>
          <p:nvPr>
            <p:ph type="body" idx="1"/>
          </p:nvPr>
        </p:nvSpPr>
        <p:spPr/>
        <p:txBody>
          <a:bodyPr/>
          <a:lstStyle/>
          <a:p>
            <a:r>
              <a:rPr lang="zh-CN" altLang="en-US" b="1" dirty="0">
                <a:solidFill>
                  <a:schemeClr val="hlink"/>
                </a:solidFill>
              </a:rPr>
              <a:t>一、经济的支出与收入</a:t>
            </a:r>
          </a:p>
          <a:p>
            <a:r>
              <a:rPr lang="zh-CN" altLang="en-US" dirty="0">
                <a:latin typeface="隶书" panose="02010509060101010101" pitchFamily="49" charset="-122"/>
                <a:ea typeface="隶书" panose="02010509060101010101" pitchFamily="49" charset="-122"/>
              </a:rPr>
              <a:t>    </a:t>
            </a:r>
            <a:r>
              <a:rPr lang="zh-CN" altLang="en-US" b="1" dirty="0">
                <a:solidFill>
                  <a:srgbClr val="000000"/>
                </a:solidFill>
                <a:latin typeface="楷体" panose="02010609060101010101" pitchFamily="49" charset="-122"/>
                <a:ea typeface="楷体" panose="02010609060101010101" pitchFamily="49" charset="-122"/>
              </a:rPr>
              <a:t>对整体经济而言，收入必定等于支出。因为： 每一次交易都有买者和卖者； 一个买者的支出就是另一个卖者的收入。</a:t>
            </a: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6</a:t>
            </a:fld>
            <a:endParaRPr lang="zh-CN" dirty="0"/>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标题 360449"/>
          <p:cNvSpPr>
            <a:spLocks noGrp="1" noRot="1"/>
          </p:cNvSpPr>
          <p:nvPr>
            <p:ph type="title"/>
          </p:nvPr>
        </p:nvSpPr>
        <p:spPr/>
        <p:txBody>
          <a:bodyPr anchor="ctr"/>
          <a:lstStyle/>
          <a:p>
            <a:endParaRPr dirty="0"/>
          </a:p>
        </p:txBody>
      </p:sp>
      <p:sp>
        <p:nvSpPr>
          <p:cNvPr id="360451" name="文本占位符 360450"/>
          <p:cNvSpPr>
            <a:spLocks noGrp="1" noRot="1"/>
          </p:cNvSpPr>
          <p:nvPr>
            <p:ph type="body" idx="1"/>
          </p:nvPr>
        </p:nvSpPr>
        <p:spPr/>
        <p:txBody>
          <a:bodyPr/>
          <a:lstStyle/>
          <a:p>
            <a:endParaRPr dirty="0"/>
          </a:p>
        </p:txBody>
      </p:sp>
      <p:sp>
        <p:nvSpPr>
          <p:cNvPr id="360452" name="文本框 360451"/>
          <p:cNvSpPr txBox="1"/>
          <p:nvPr/>
        </p:nvSpPr>
        <p:spPr>
          <a:xfrm>
            <a:off x="0" y="0"/>
            <a:ext cx="9144000" cy="366713"/>
          </a:xfrm>
          <a:prstGeom prst="rect">
            <a:avLst/>
          </a:prstGeom>
          <a:noFill/>
          <a:ln w="12700">
            <a:noFill/>
          </a:ln>
          <a:effectLst>
            <a:outerShdw dist="107763" dir="2699999" algn="ctr" rotWithShape="0">
              <a:schemeClr val="bg2"/>
            </a:outerShdw>
          </a:effectLst>
        </p:spPr>
        <p:txBody>
          <a:bodyPr>
            <a:spAutoFit/>
          </a:bodyPr>
          <a:lstStyle/>
          <a:p>
            <a:pPr lvl="0">
              <a:spcBef>
                <a:spcPct val="50000"/>
              </a:spcBef>
              <a:buClr>
                <a:srgbClr val="000000"/>
              </a:buClr>
            </a:pPr>
            <a:endParaRPr sz="1800" dirty="0">
              <a:latin typeface="Garamond" panose="02020404030301010803" pitchFamily="18" charset="0"/>
              <a:ea typeface="宋体" panose="02010600030101010101" pitchFamily="2" charset="-122"/>
            </a:endParaRPr>
          </a:p>
        </p:txBody>
      </p:sp>
      <p:sp>
        <p:nvSpPr>
          <p:cNvPr id="360453" name="矩形 360452"/>
          <p:cNvSpPr/>
          <p:nvPr/>
        </p:nvSpPr>
        <p:spPr>
          <a:xfrm>
            <a:off x="0" y="0"/>
            <a:ext cx="9144000" cy="6858000"/>
          </a:xfrm>
          <a:prstGeom prst="rect">
            <a:avLst/>
          </a:prstGeom>
          <a:gradFill rotWithShape="1">
            <a:gsLst>
              <a:gs pos="0">
                <a:schemeClr val="folHlink"/>
              </a:gs>
              <a:gs pos="100000">
                <a:schemeClr val="tx1"/>
              </a:gs>
            </a:gsLst>
            <a:lin ang="5400000" scaled="1"/>
            <a:tileRect/>
          </a:gradFill>
          <a:ln w="12700" cap="flat" cmpd="sng">
            <a:solidFill>
              <a:schemeClr val="tx1"/>
            </a:solidFill>
            <a:prstDash val="solid"/>
            <a:miter/>
            <a:headEnd type="none" w="med" len="med"/>
            <a:tailEnd type="none" w="med" len="med"/>
          </a:ln>
          <a:effectLst>
            <a:outerShdw dist="107763" dir="2699999" algn="ctr" rotWithShape="0">
              <a:schemeClr val="bg2"/>
            </a:outerShdw>
          </a:effectLst>
        </p:spPr>
        <p:txBody>
          <a:bodyPr/>
          <a:lstStyle/>
          <a:p>
            <a:endParaRPr lang="zh-CN" altLang="en-US"/>
          </a:p>
        </p:txBody>
      </p:sp>
      <p:sp>
        <p:nvSpPr>
          <p:cNvPr id="360454" name="矩形 360453"/>
          <p:cNvSpPr/>
          <p:nvPr/>
        </p:nvSpPr>
        <p:spPr>
          <a:xfrm>
            <a:off x="250825" y="0"/>
            <a:ext cx="7772400" cy="676275"/>
          </a:xfrm>
          <a:prstGeom prst="rect">
            <a:avLst/>
          </a:prstGeom>
          <a:noFill/>
          <a:ln w="9525">
            <a:noFill/>
          </a:ln>
        </p:spPr>
        <p:txBody>
          <a:bodyPr lIns="92075" tIns="46038" rIns="92075" bIns="46038" anchor="ctr"/>
          <a:lst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Arial" panose="020B0604020202020204" pitchFamily="34" charset="0"/>
                <a:ea typeface="宋体" panose="02010600030101010101" pitchFamily="2" charset="-122"/>
              </a:defRPr>
            </a:lvl1pPr>
          </a:lstStyle>
          <a:p>
            <a:pPr lvl="0" algn="l"/>
            <a:r>
              <a:rPr lang="zh-CN" altLang="en-US" sz="4000" dirty="0">
                <a:solidFill>
                  <a:srgbClr val="7A0014"/>
                </a:solidFill>
              </a:rPr>
              <a:t>循环流向图</a:t>
            </a:r>
            <a:endParaRPr lang="zh-CN" altLang="en-US" sz="4000">
              <a:solidFill>
                <a:srgbClr val="7A0014"/>
              </a:solidFill>
              <a:latin typeface="Tahoma" panose="020B0604030504040204" pitchFamily="34" charset="0"/>
            </a:endParaRPr>
          </a:p>
        </p:txBody>
      </p:sp>
      <p:sp>
        <p:nvSpPr>
          <p:cNvPr id="360455" name="椭圆 360454"/>
          <p:cNvSpPr/>
          <p:nvPr/>
        </p:nvSpPr>
        <p:spPr>
          <a:xfrm>
            <a:off x="3276600" y="836613"/>
            <a:ext cx="2160588" cy="1655762"/>
          </a:xfrm>
          <a:prstGeom prst="ellipse">
            <a:avLst/>
          </a:prstGeom>
          <a:solidFill>
            <a:srgbClr val="CCFFFF"/>
          </a:solidFill>
          <a:ln w="12700" cap="flat" cmpd="sng">
            <a:solidFill>
              <a:schemeClr val="bg2"/>
            </a:solidFill>
            <a:prstDash val="solid"/>
            <a:headEnd type="none" w="sm" len="sm"/>
            <a:tailEnd type="none" w="sm" len="sm"/>
          </a:ln>
        </p:spPr>
        <p:txBody>
          <a:bodyPr wrap="none" anchor="ctr"/>
          <a:lstStyle/>
          <a:p>
            <a:pPr lvl="0" algn="ctr" eaLnBrk="0" hangingPunct="0"/>
            <a:r>
              <a:rPr lang="zh-CN" altLang="en-US" sz="2400" b="1" dirty="0">
                <a:solidFill>
                  <a:srgbClr val="000099"/>
                </a:solidFill>
                <a:latin typeface="Times New Roman" panose="02020603050405020304" pitchFamily="18" charset="0"/>
                <a:ea typeface="宋体" panose="02010600030101010101" pitchFamily="2" charset="-122"/>
              </a:rPr>
              <a:t>物品与</a:t>
            </a:r>
          </a:p>
          <a:p>
            <a:pPr lvl="0" algn="ctr" eaLnBrk="0" hangingPunct="0"/>
            <a:r>
              <a:rPr lang="zh-CN" altLang="en-US" sz="2400" b="1" dirty="0">
                <a:solidFill>
                  <a:srgbClr val="000099"/>
                </a:solidFill>
                <a:latin typeface="Times New Roman" panose="02020603050405020304" pitchFamily="18" charset="0"/>
                <a:ea typeface="宋体" panose="02010600030101010101" pitchFamily="2" charset="-122"/>
              </a:rPr>
              <a:t>劳务市场</a:t>
            </a:r>
          </a:p>
          <a:p>
            <a:pPr lvl="0" algn="ctr" eaLnBrk="0" hangingPunct="0"/>
            <a:endParaRPr lang="zh-CN" altLang="en-US" sz="2000" b="1">
              <a:solidFill>
                <a:srgbClr val="000099"/>
              </a:solidFill>
              <a:latin typeface="Times New Roman" panose="02020603050405020304" pitchFamily="18" charset="0"/>
              <a:ea typeface="宋体" panose="02010600030101010101" pitchFamily="2" charset="-122"/>
            </a:endParaRPr>
          </a:p>
        </p:txBody>
      </p:sp>
      <p:sp>
        <p:nvSpPr>
          <p:cNvPr id="360456" name="矩形 360455"/>
          <p:cNvSpPr/>
          <p:nvPr/>
        </p:nvSpPr>
        <p:spPr>
          <a:xfrm>
            <a:off x="6659563" y="2924175"/>
            <a:ext cx="1781175" cy="936625"/>
          </a:xfrm>
          <a:prstGeom prst="rect">
            <a:avLst/>
          </a:prstGeom>
          <a:solidFill>
            <a:srgbClr val="FFCC99"/>
          </a:solidFill>
          <a:ln w="9525" cap="flat" cmpd="sng">
            <a:solidFill>
              <a:schemeClr val="bg2"/>
            </a:solidFill>
            <a:prstDash val="solid"/>
            <a:miter/>
            <a:headEnd type="none" w="sm" len="sm"/>
            <a:tailEnd type="none" w="sm" len="sm"/>
          </a:ln>
        </p:spPr>
        <p:txBody>
          <a:bodyPr wrap="none" anchor="ctr"/>
          <a:lstStyle/>
          <a:p>
            <a:pPr lvl="0" algn="ctr" eaLnBrk="0" hangingPunct="0"/>
            <a:r>
              <a:rPr lang="zh-CN" altLang="en-US" sz="2800" b="1" dirty="0">
                <a:solidFill>
                  <a:srgbClr val="360AB2"/>
                </a:solidFill>
                <a:latin typeface="Times New Roman" panose="02020603050405020304" pitchFamily="18" charset="0"/>
                <a:ea typeface="宋体" panose="02010600030101010101" pitchFamily="2" charset="-122"/>
              </a:rPr>
              <a:t>家庭</a:t>
            </a:r>
          </a:p>
        </p:txBody>
      </p:sp>
      <p:graphicFrame>
        <p:nvGraphicFramePr>
          <p:cNvPr id="360457" name="对象 360456"/>
          <p:cNvGraphicFramePr/>
          <p:nvPr/>
        </p:nvGraphicFramePr>
        <p:xfrm>
          <a:off x="4514850" y="3244850"/>
          <a:ext cx="112713" cy="214313"/>
        </p:xfrm>
        <a:graphic>
          <a:graphicData uri="http://schemas.openxmlformats.org/presentationml/2006/ole">
            <mc:AlternateContent xmlns:mc="http://schemas.openxmlformats.org/markup-compatibility/2006">
              <mc:Choice xmlns:v="urn:schemas-microsoft-com:vml" Requires="v">
                <p:oleObj spid="_x0000_s3081" r:id="rId3" imgW="114300" imgH="215265" progId="Equation.3">
                  <p:embed/>
                </p:oleObj>
              </mc:Choice>
              <mc:Fallback>
                <p:oleObj r:id="rId3" imgW="114300" imgH="215265" progId="Equation.3">
                  <p:embed/>
                  <p:pic>
                    <p:nvPicPr>
                      <p:cNvPr id="0" name="图片 3075"/>
                      <p:cNvPicPr/>
                      <p:nvPr/>
                    </p:nvPicPr>
                    <p:blipFill>
                      <a:blip r:embed="rId4"/>
                      <a:stretch>
                        <a:fillRect/>
                      </a:stretch>
                    </p:blipFill>
                    <p:spPr>
                      <a:xfrm>
                        <a:off x="4514850" y="3244850"/>
                        <a:ext cx="112713" cy="214313"/>
                      </a:xfrm>
                      <a:prstGeom prst="rect">
                        <a:avLst/>
                      </a:prstGeom>
                      <a:noFill/>
                      <a:ln w="38100">
                        <a:noFill/>
                        <a:miter/>
                      </a:ln>
                    </p:spPr>
                  </p:pic>
                </p:oleObj>
              </mc:Fallback>
            </mc:AlternateContent>
          </a:graphicData>
        </a:graphic>
      </p:graphicFrame>
      <p:grpSp>
        <p:nvGrpSpPr>
          <p:cNvPr id="360458" name="组合 360457"/>
          <p:cNvGrpSpPr/>
          <p:nvPr/>
        </p:nvGrpSpPr>
        <p:grpSpPr>
          <a:xfrm>
            <a:off x="971550" y="981075"/>
            <a:ext cx="6553200" cy="1905000"/>
            <a:chOff x="672" y="912"/>
            <a:chExt cx="4128" cy="1200"/>
          </a:xfrm>
        </p:grpSpPr>
        <p:sp>
          <p:nvSpPr>
            <p:cNvPr id="360459" name="文本框 360458"/>
            <p:cNvSpPr txBox="1"/>
            <p:nvPr/>
          </p:nvSpPr>
          <p:spPr>
            <a:xfrm>
              <a:off x="3696" y="912"/>
              <a:ext cx="1104" cy="250"/>
            </a:xfrm>
            <a:prstGeom prst="rect">
              <a:avLst/>
            </a:prstGeom>
            <a:noFill/>
            <a:ln w="12700">
              <a:noFill/>
            </a:ln>
          </p:spPr>
          <p:txBody>
            <a:bodyPr>
              <a:spAutoFit/>
            </a:bodyPr>
            <a:lstStyle/>
            <a:p>
              <a:pPr lvl="0" eaLnBrk="0" hangingPunct="0">
                <a:spcBef>
                  <a:spcPct val="50000"/>
                </a:spcBef>
              </a:pPr>
              <a:r>
                <a:rPr lang="zh-CN" altLang="en-US" sz="2000" b="1" dirty="0">
                  <a:solidFill>
                    <a:schemeClr val="bg2"/>
                  </a:solidFill>
                  <a:latin typeface="Tahoma" panose="020B0604030504040204" pitchFamily="34" charset="0"/>
                  <a:ea typeface="宋体" panose="02010600030101010101" pitchFamily="2" charset="-122"/>
                </a:rPr>
                <a:t>支出</a:t>
              </a:r>
              <a:r>
                <a:rPr lang="en-US" altLang="zh-CN" sz="2000" b="1">
                  <a:solidFill>
                    <a:schemeClr val="bg2"/>
                  </a:solidFill>
                  <a:latin typeface="Tahoma" panose="020B0604030504040204" pitchFamily="34" charset="0"/>
                  <a:ea typeface="宋体" panose="02010600030101010101" pitchFamily="2" charset="-122"/>
                </a:rPr>
                <a:t>=GDP</a:t>
              </a:r>
            </a:p>
          </p:txBody>
        </p:sp>
        <p:sp>
          <p:nvSpPr>
            <p:cNvPr id="360460" name="文本框 360459"/>
            <p:cNvSpPr txBox="1"/>
            <p:nvPr/>
          </p:nvSpPr>
          <p:spPr>
            <a:xfrm>
              <a:off x="1056" y="912"/>
              <a:ext cx="1104" cy="250"/>
            </a:xfrm>
            <a:prstGeom prst="rect">
              <a:avLst/>
            </a:prstGeom>
            <a:noFill/>
            <a:ln w="12700">
              <a:noFill/>
            </a:ln>
          </p:spPr>
          <p:txBody>
            <a:bodyPr>
              <a:spAutoFit/>
            </a:bodyPr>
            <a:lstStyle/>
            <a:p>
              <a:pPr lvl="0" eaLnBrk="0" hangingPunct="0">
                <a:spcBef>
                  <a:spcPct val="50000"/>
                </a:spcBef>
              </a:pPr>
              <a:r>
                <a:rPr lang="zh-CN" altLang="en-US" sz="2000" b="1" dirty="0">
                  <a:solidFill>
                    <a:schemeClr val="bg2"/>
                  </a:solidFill>
                  <a:latin typeface="Tahoma" panose="020B0604030504040204" pitchFamily="34" charset="0"/>
                  <a:ea typeface="宋体" panose="02010600030101010101" pitchFamily="2" charset="-122"/>
                </a:rPr>
                <a:t>收入</a:t>
              </a:r>
              <a:r>
                <a:rPr lang="en-US" altLang="zh-CN" sz="2000" b="1">
                  <a:solidFill>
                    <a:schemeClr val="bg2"/>
                  </a:solidFill>
                  <a:latin typeface="Tahoma" panose="020B0604030504040204" pitchFamily="34" charset="0"/>
                  <a:ea typeface="宋体" panose="02010600030101010101" pitchFamily="2" charset="-122"/>
                </a:rPr>
                <a:t>=GDP</a:t>
              </a:r>
            </a:p>
          </p:txBody>
        </p:sp>
        <p:cxnSp>
          <p:nvCxnSpPr>
            <p:cNvPr id="360461" name="肘形连接符 360460"/>
            <p:cNvCxnSpPr>
              <a:endCxn id="360455" idx="0"/>
            </p:cNvCxnSpPr>
            <p:nvPr/>
          </p:nvCxnSpPr>
          <p:spPr>
            <a:xfrm>
              <a:off x="3504" y="1200"/>
              <a:ext cx="1296" cy="912"/>
            </a:xfrm>
            <a:prstGeom prst="bentConnector2">
              <a:avLst/>
            </a:prstGeom>
            <a:ln w="57150" cap="flat" cmpd="sng">
              <a:solidFill>
                <a:srgbClr val="474A81"/>
              </a:solidFill>
              <a:prstDash val="solid"/>
              <a:miter/>
              <a:headEnd type="triangle" w="med" len="med"/>
              <a:tailEnd type="none" w="med" len="med"/>
            </a:ln>
          </p:spPr>
        </p:cxnSp>
        <p:sp>
          <p:nvSpPr>
            <p:cNvPr id="360462" name="直接连接符 360461"/>
            <p:cNvSpPr/>
            <p:nvPr/>
          </p:nvSpPr>
          <p:spPr>
            <a:xfrm flipH="1">
              <a:off x="672" y="1200"/>
              <a:ext cx="1392" cy="0"/>
            </a:xfrm>
            <a:prstGeom prst="line">
              <a:avLst/>
            </a:prstGeom>
            <a:ln w="57150" cap="flat" cmpd="sng">
              <a:solidFill>
                <a:srgbClr val="474A81"/>
              </a:solidFill>
              <a:prstDash val="solid"/>
              <a:headEnd type="none" w="sm" len="sm"/>
              <a:tailEnd type="none" w="sm" len="sm"/>
            </a:ln>
          </p:spPr>
        </p:sp>
        <p:sp>
          <p:nvSpPr>
            <p:cNvPr id="360463" name="直接连接符 360462"/>
            <p:cNvSpPr/>
            <p:nvPr/>
          </p:nvSpPr>
          <p:spPr>
            <a:xfrm>
              <a:off x="672" y="1200"/>
              <a:ext cx="0" cy="864"/>
            </a:xfrm>
            <a:prstGeom prst="line">
              <a:avLst/>
            </a:prstGeom>
            <a:ln w="57150" cap="flat" cmpd="sng">
              <a:solidFill>
                <a:srgbClr val="474A81"/>
              </a:solidFill>
              <a:prstDash val="solid"/>
              <a:headEnd type="none" w="med" len="med"/>
              <a:tailEnd type="triangle" w="med" len="med"/>
            </a:ln>
          </p:spPr>
        </p:sp>
      </p:grpSp>
      <p:grpSp>
        <p:nvGrpSpPr>
          <p:cNvPr id="360464" name="组合 360463"/>
          <p:cNvGrpSpPr/>
          <p:nvPr/>
        </p:nvGrpSpPr>
        <p:grpSpPr>
          <a:xfrm>
            <a:off x="1042988" y="3789363"/>
            <a:ext cx="6629400" cy="2454275"/>
            <a:chOff x="624" y="2832"/>
            <a:chExt cx="4176" cy="1546"/>
          </a:xfrm>
        </p:grpSpPr>
        <p:sp>
          <p:nvSpPr>
            <p:cNvPr id="360465" name="文本框 360464"/>
            <p:cNvSpPr txBox="1"/>
            <p:nvPr/>
          </p:nvSpPr>
          <p:spPr>
            <a:xfrm>
              <a:off x="672" y="3840"/>
              <a:ext cx="1248" cy="538"/>
            </a:xfrm>
            <a:prstGeom prst="rect">
              <a:avLst/>
            </a:prstGeom>
            <a:noFill/>
            <a:ln w="12700">
              <a:noFill/>
            </a:ln>
          </p:spPr>
          <p:txBody>
            <a:bodyPr>
              <a:spAutoFit/>
            </a:bodyPr>
            <a:lstStyle/>
            <a:p>
              <a:pPr lvl="0" algn="ctr" eaLnBrk="0" hangingPunct="0">
                <a:spcBef>
                  <a:spcPct val="50000"/>
                </a:spcBef>
              </a:pPr>
              <a:r>
                <a:rPr lang="zh-CN" altLang="en-US" sz="2000" b="1" dirty="0">
                  <a:solidFill>
                    <a:srgbClr val="360AB2"/>
                  </a:solidFill>
                  <a:latin typeface="Tahoma" panose="020B0604030504040204" pitchFamily="34" charset="0"/>
                  <a:ea typeface="宋体" panose="02010600030101010101" pitchFamily="2" charset="-122"/>
                </a:rPr>
                <a:t>工资、租金与</a:t>
              </a:r>
            </a:p>
            <a:p>
              <a:pPr lvl="0" algn="ctr" eaLnBrk="0" hangingPunct="0">
                <a:spcBef>
                  <a:spcPct val="50000"/>
                </a:spcBef>
              </a:pPr>
              <a:r>
                <a:rPr lang="zh-CN" altLang="en-US" sz="2000" b="1" dirty="0">
                  <a:solidFill>
                    <a:srgbClr val="360AB2"/>
                  </a:solidFill>
                  <a:latin typeface="Tahoma" panose="020B0604030504040204" pitchFamily="34" charset="0"/>
                  <a:ea typeface="宋体" panose="02010600030101010101" pitchFamily="2" charset="-122"/>
                </a:rPr>
                <a:t>利润</a:t>
              </a:r>
              <a:r>
                <a:rPr lang="en-US" altLang="zh-CN" sz="2000" b="1">
                  <a:solidFill>
                    <a:srgbClr val="360AB2"/>
                  </a:solidFill>
                  <a:latin typeface="Tahoma" panose="020B0604030504040204" pitchFamily="34" charset="0"/>
                  <a:ea typeface="宋体" panose="02010600030101010101" pitchFamily="2" charset="-122"/>
                </a:rPr>
                <a:t>= </a:t>
              </a:r>
              <a:r>
                <a:rPr lang="en-US" altLang="zh-CN" sz="1800" b="1">
                  <a:solidFill>
                    <a:srgbClr val="360AB2"/>
                  </a:solidFill>
                  <a:latin typeface="Arial" panose="020B0604020202020204" pitchFamily="34" charset="0"/>
                  <a:ea typeface="宋体" panose="02010600030101010101" pitchFamily="2" charset="-122"/>
                </a:rPr>
                <a:t>GDP</a:t>
              </a:r>
            </a:p>
          </p:txBody>
        </p:sp>
        <p:sp>
          <p:nvSpPr>
            <p:cNvPr id="360466" name="文本框 360465"/>
            <p:cNvSpPr txBox="1"/>
            <p:nvPr/>
          </p:nvSpPr>
          <p:spPr>
            <a:xfrm>
              <a:off x="3648" y="3840"/>
              <a:ext cx="1104" cy="231"/>
            </a:xfrm>
            <a:prstGeom prst="rect">
              <a:avLst/>
            </a:prstGeom>
            <a:noFill/>
            <a:ln w="12700">
              <a:noFill/>
            </a:ln>
          </p:spPr>
          <p:txBody>
            <a:bodyPr>
              <a:spAutoFit/>
            </a:bodyPr>
            <a:lstStyle/>
            <a:p>
              <a:pPr lvl="0" algn="ctr" eaLnBrk="0" hangingPunct="0">
                <a:spcBef>
                  <a:spcPct val="50000"/>
                </a:spcBef>
              </a:pPr>
              <a:endParaRPr sz="1800" b="1" dirty="0">
                <a:latin typeface="Arial" panose="020B0604020202020204" pitchFamily="34" charset="0"/>
                <a:ea typeface="宋体" panose="02010600030101010101" pitchFamily="2" charset="-122"/>
              </a:endParaRPr>
            </a:p>
          </p:txBody>
        </p:sp>
        <p:sp>
          <p:nvSpPr>
            <p:cNvPr id="360467" name="直接连接符 360466"/>
            <p:cNvSpPr/>
            <p:nvPr/>
          </p:nvSpPr>
          <p:spPr>
            <a:xfrm>
              <a:off x="624" y="2832"/>
              <a:ext cx="0" cy="960"/>
            </a:xfrm>
            <a:prstGeom prst="line">
              <a:avLst/>
            </a:prstGeom>
            <a:ln w="57150" cap="flat" cmpd="sng">
              <a:solidFill>
                <a:srgbClr val="474A81"/>
              </a:solidFill>
              <a:prstDash val="solid"/>
              <a:headEnd type="none" w="sm" len="sm"/>
              <a:tailEnd type="none" w="sm" len="sm"/>
            </a:ln>
          </p:spPr>
        </p:sp>
        <p:sp>
          <p:nvSpPr>
            <p:cNvPr id="360468" name="直接连接符 360467"/>
            <p:cNvSpPr/>
            <p:nvPr/>
          </p:nvSpPr>
          <p:spPr>
            <a:xfrm>
              <a:off x="624" y="3792"/>
              <a:ext cx="1440" cy="0"/>
            </a:xfrm>
            <a:prstGeom prst="line">
              <a:avLst/>
            </a:prstGeom>
            <a:ln w="57150" cap="flat" cmpd="sng">
              <a:solidFill>
                <a:srgbClr val="474A81"/>
              </a:solidFill>
              <a:prstDash val="solid"/>
              <a:headEnd type="none" w="med" len="med"/>
              <a:tailEnd type="triangle" w="med" len="med"/>
            </a:ln>
          </p:spPr>
        </p:sp>
        <p:sp>
          <p:nvSpPr>
            <p:cNvPr id="360469" name="直接连接符 360468"/>
            <p:cNvSpPr/>
            <p:nvPr/>
          </p:nvSpPr>
          <p:spPr>
            <a:xfrm>
              <a:off x="3504" y="3840"/>
              <a:ext cx="1296" cy="0"/>
            </a:xfrm>
            <a:prstGeom prst="line">
              <a:avLst/>
            </a:prstGeom>
            <a:ln w="57150" cap="flat" cmpd="sng">
              <a:solidFill>
                <a:srgbClr val="474A81"/>
              </a:solidFill>
              <a:prstDash val="solid"/>
              <a:headEnd type="none" w="sm" len="sm"/>
              <a:tailEnd type="none" w="sm" len="sm"/>
            </a:ln>
          </p:spPr>
        </p:sp>
        <p:sp>
          <p:nvSpPr>
            <p:cNvPr id="360470" name="直接连接符 360469"/>
            <p:cNvSpPr/>
            <p:nvPr/>
          </p:nvSpPr>
          <p:spPr>
            <a:xfrm flipV="1">
              <a:off x="4800" y="2928"/>
              <a:ext cx="0" cy="912"/>
            </a:xfrm>
            <a:prstGeom prst="line">
              <a:avLst/>
            </a:prstGeom>
            <a:ln w="57150" cap="flat" cmpd="sng">
              <a:solidFill>
                <a:srgbClr val="474A81"/>
              </a:solidFill>
              <a:prstDash val="solid"/>
              <a:headEnd type="none" w="sm" len="sm"/>
              <a:tailEnd type="triangle" w="med" len="med"/>
            </a:ln>
          </p:spPr>
        </p:sp>
      </p:grpSp>
      <p:grpSp>
        <p:nvGrpSpPr>
          <p:cNvPr id="360471" name="组合 360470"/>
          <p:cNvGrpSpPr/>
          <p:nvPr/>
        </p:nvGrpSpPr>
        <p:grpSpPr>
          <a:xfrm>
            <a:off x="1258888" y="1700213"/>
            <a:ext cx="6172200" cy="1219200"/>
            <a:chOff x="816" y="1344"/>
            <a:chExt cx="3888" cy="768"/>
          </a:xfrm>
        </p:grpSpPr>
        <p:sp>
          <p:nvSpPr>
            <p:cNvPr id="360472" name="文本框 360471"/>
            <p:cNvSpPr txBox="1"/>
            <p:nvPr/>
          </p:nvSpPr>
          <p:spPr>
            <a:xfrm>
              <a:off x="864" y="1344"/>
              <a:ext cx="1248" cy="500"/>
            </a:xfrm>
            <a:prstGeom prst="rect">
              <a:avLst/>
            </a:prstGeom>
            <a:noFill/>
            <a:ln w="12700">
              <a:noFill/>
            </a:ln>
          </p:spPr>
          <p:txBody>
            <a:bodyPr>
              <a:spAutoFit/>
            </a:bodyPr>
            <a:lstStyle/>
            <a:p>
              <a:pPr lvl="0" algn="ctr" eaLnBrk="0" hangingPunct="0">
                <a:lnSpc>
                  <a:spcPct val="90000"/>
                </a:lnSpc>
                <a:spcBef>
                  <a:spcPct val="50000"/>
                </a:spcBef>
              </a:pPr>
              <a:r>
                <a:rPr lang="zh-CN" altLang="en-US" sz="2000" b="1" dirty="0">
                  <a:solidFill>
                    <a:schemeClr val="bg2"/>
                  </a:solidFill>
                  <a:latin typeface="Tahoma" panose="020B0604030504040204" pitchFamily="34" charset="0"/>
                  <a:ea typeface="宋体" panose="02010600030101010101" pitchFamily="2" charset="-122"/>
                </a:rPr>
                <a:t>物品与</a:t>
              </a:r>
            </a:p>
            <a:p>
              <a:pPr lvl="0" algn="ctr" eaLnBrk="0" hangingPunct="0">
                <a:lnSpc>
                  <a:spcPct val="90000"/>
                </a:lnSpc>
                <a:spcBef>
                  <a:spcPct val="50000"/>
                </a:spcBef>
              </a:pPr>
              <a:r>
                <a:rPr lang="zh-CN" altLang="en-US" sz="2000" b="1" dirty="0">
                  <a:solidFill>
                    <a:schemeClr val="bg2"/>
                  </a:solidFill>
                  <a:latin typeface="Tahoma" panose="020B0604030504040204" pitchFamily="34" charset="0"/>
                  <a:ea typeface="宋体" panose="02010600030101010101" pitchFamily="2" charset="-122"/>
                </a:rPr>
                <a:t>劳务销售</a:t>
              </a:r>
            </a:p>
          </p:txBody>
        </p:sp>
        <p:sp>
          <p:nvSpPr>
            <p:cNvPr id="360473" name="文本框 360472"/>
            <p:cNvSpPr txBox="1"/>
            <p:nvPr/>
          </p:nvSpPr>
          <p:spPr>
            <a:xfrm>
              <a:off x="3456" y="1392"/>
              <a:ext cx="1248" cy="500"/>
            </a:xfrm>
            <a:prstGeom prst="rect">
              <a:avLst/>
            </a:prstGeom>
            <a:noFill/>
            <a:ln w="12700">
              <a:noFill/>
            </a:ln>
          </p:spPr>
          <p:txBody>
            <a:bodyPr>
              <a:spAutoFit/>
            </a:bodyPr>
            <a:lstStyle/>
            <a:p>
              <a:pPr lvl="0" algn="ctr" eaLnBrk="0" hangingPunct="0">
                <a:lnSpc>
                  <a:spcPct val="90000"/>
                </a:lnSpc>
                <a:spcBef>
                  <a:spcPct val="50000"/>
                </a:spcBef>
              </a:pPr>
              <a:r>
                <a:rPr lang="zh-CN" altLang="en-US" sz="2000" b="1" dirty="0">
                  <a:solidFill>
                    <a:schemeClr val="bg2"/>
                  </a:solidFill>
                  <a:latin typeface="Tahoma" panose="020B0604030504040204" pitchFamily="34" charset="0"/>
                  <a:ea typeface="宋体" panose="02010600030101010101" pitchFamily="2" charset="-122"/>
                </a:rPr>
                <a:t>物品与</a:t>
              </a:r>
            </a:p>
            <a:p>
              <a:pPr lvl="0" algn="ctr" eaLnBrk="0" hangingPunct="0">
                <a:lnSpc>
                  <a:spcPct val="90000"/>
                </a:lnSpc>
                <a:spcBef>
                  <a:spcPct val="50000"/>
                </a:spcBef>
              </a:pPr>
              <a:r>
                <a:rPr lang="zh-CN" altLang="en-US" sz="2000" b="1" dirty="0">
                  <a:solidFill>
                    <a:schemeClr val="bg2"/>
                  </a:solidFill>
                  <a:latin typeface="Tahoma" panose="020B0604030504040204" pitchFamily="34" charset="0"/>
                  <a:ea typeface="宋体" panose="02010600030101010101" pitchFamily="2" charset="-122"/>
                </a:rPr>
                <a:t>劳务购买</a:t>
              </a:r>
              <a:endParaRPr lang="zh-CN" altLang="en-US" sz="2000" b="1">
                <a:solidFill>
                  <a:schemeClr val="bg2"/>
                </a:solidFill>
                <a:latin typeface="Tahoma" panose="020B0604030504040204" pitchFamily="34" charset="0"/>
                <a:ea typeface="宋体" panose="02010600030101010101" pitchFamily="2" charset="-122"/>
              </a:endParaRPr>
            </a:p>
          </p:txBody>
        </p:sp>
        <p:sp>
          <p:nvSpPr>
            <p:cNvPr id="360474" name="直接连接符 360473"/>
            <p:cNvSpPr/>
            <p:nvPr/>
          </p:nvSpPr>
          <p:spPr>
            <a:xfrm>
              <a:off x="3504" y="1392"/>
              <a:ext cx="1104" cy="0"/>
            </a:xfrm>
            <a:prstGeom prst="line">
              <a:avLst/>
            </a:prstGeom>
            <a:ln w="57150" cap="flat" cmpd="sng">
              <a:solidFill>
                <a:srgbClr val="DE381C"/>
              </a:solidFill>
              <a:prstDash val="solid"/>
              <a:headEnd type="none" w="sm" len="sm"/>
              <a:tailEnd type="none" w="sm" len="sm"/>
            </a:ln>
          </p:spPr>
        </p:sp>
        <p:sp>
          <p:nvSpPr>
            <p:cNvPr id="360475" name="直接连接符 360474"/>
            <p:cNvSpPr/>
            <p:nvPr/>
          </p:nvSpPr>
          <p:spPr>
            <a:xfrm>
              <a:off x="4608" y="1392"/>
              <a:ext cx="0" cy="720"/>
            </a:xfrm>
            <a:prstGeom prst="line">
              <a:avLst/>
            </a:prstGeom>
            <a:ln w="57150" cap="flat" cmpd="sng">
              <a:solidFill>
                <a:srgbClr val="DE381C"/>
              </a:solidFill>
              <a:prstDash val="solid"/>
              <a:headEnd type="none" w="sm" len="sm"/>
              <a:tailEnd type="triangle" w="med" len="med"/>
            </a:ln>
          </p:spPr>
        </p:sp>
        <p:sp>
          <p:nvSpPr>
            <p:cNvPr id="360476" name="直接连接符 360475"/>
            <p:cNvSpPr/>
            <p:nvPr/>
          </p:nvSpPr>
          <p:spPr>
            <a:xfrm flipV="1">
              <a:off x="816" y="1344"/>
              <a:ext cx="0" cy="672"/>
            </a:xfrm>
            <a:prstGeom prst="line">
              <a:avLst/>
            </a:prstGeom>
            <a:ln w="57150" cap="flat" cmpd="sng">
              <a:solidFill>
                <a:srgbClr val="DE381C"/>
              </a:solidFill>
              <a:prstDash val="solid"/>
              <a:headEnd type="none" w="sm" len="sm"/>
              <a:tailEnd type="none" w="sm" len="sm"/>
            </a:ln>
          </p:spPr>
        </p:sp>
        <p:sp>
          <p:nvSpPr>
            <p:cNvPr id="360477" name="直接连接符 360476"/>
            <p:cNvSpPr/>
            <p:nvPr/>
          </p:nvSpPr>
          <p:spPr>
            <a:xfrm>
              <a:off x="816" y="1344"/>
              <a:ext cx="1248" cy="0"/>
            </a:xfrm>
            <a:prstGeom prst="line">
              <a:avLst/>
            </a:prstGeom>
            <a:ln w="57150" cap="flat" cmpd="sng">
              <a:solidFill>
                <a:srgbClr val="DE381C"/>
              </a:solidFill>
              <a:prstDash val="solid"/>
              <a:headEnd type="none" w="sm" len="sm"/>
              <a:tailEnd type="triangle" w="med" len="med"/>
            </a:ln>
          </p:spPr>
        </p:sp>
      </p:grpSp>
      <p:grpSp>
        <p:nvGrpSpPr>
          <p:cNvPr id="360478" name="组合 360477"/>
          <p:cNvGrpSpPr/>
          <p:nvPr/>
        </p:nvGrpSpPr>
        <p:grpSpPr>
          <a:xfrm>
            <a:off x="1258888" y="3789363"/>
            <a:ext cx="6172200" cy="1387475"/>
            <a:chOff x="816" y="2832"/>
            <a:chExt cx="3888" cy="874"/>
          </a:xfrm>
        </p:grpSpPr>
        <p:sp>
          <p:nvSpPr>
            <p:cNvPr id="360479" name="直接连接符 360478"/>
            <p:cNvSpPr/>
            <p:nvPr/>
          </p:nvSpPr>
          <p:spPr>
            <a:xfrm>
              <a:off x="4656" y="2880"/>
              <a:ext cx="0" cy="816"/>
            </a:xfrm>
            <a:prstGeom prst="line">
              <a:avLst/>
            </a:prstGeom>
            <a:ln w="57150" cap="flat" cmpd="sng">
              <a:solidFill>
                <a:srgbClr val="DE381C"/>
              </a:solidFill>
              <a:prstDash val="solid"/>
              <a:headEnd type="none" w="sm" len="sm"/>
              <a:tailEnd type="none" w="sm" len="sm"/>
            </a:ln>
          </p:spPr>
        </p:sp>
        <p:sp>
          <p:nvSpPr>
            <p:cNvPr id="360480" name="文本框 360479"/>
            <p:cNvSpPr txBox="1"/>
            <p:nvPr/>
          </p:nvSpPr>
          <p:spPr>
            <a:xfrm>
              <a:off x="3456" y="3168"/>
              <a:ext cx="1248" cy="538"/>
            </a:xfrm>
            <a:prstGeom prst="rect">
              <a:avLst/>
            </a:prstGeom>
            <a:noFill/>
            <a:ln w="12700">
              <a:noFill/>
            </a:ln>
          </p:spPr>
          <p:txBody>
            <a:bodyPr>
              <a:spAutoFit/>
            </a:bodyPr>
            <a:lstStyle/>
            <a:p>
              <a:pPr lvl="0" algn="ctr" eaLnBrk="0" hangingPunct="0">
                <a:spcBef>
                  <a:spcPct val="50000"/>
                </a:spcBef>
              </a:pPr>
              <a:r>
                <a:rPr lang="zh-CN" altLang="en-US" sz="2000" b="1" dirty="0">
                  <a:solidFill>
                    <a:schemeClr val="bg2"/>
                  </a:solidFill>
                  <a:latin typeface="Tahoma" panose="020B0604030504040204" pitchFamily="34" charset="0"/>
                  <a:ea typeface="宋体" panose="02010600030101010101" pitchFamily="2" charset="-122"/>
                </a:rPr>
                <a:t>劳动、土地</a:t>
              </a:r>
            </a:p>
            <a:p>
              <a:pPr lvl="0" algn="ctr" eaLnBrk="0" hangingPunct="0">
                <a:spcBef>
                  <a:spcPct val="50000"/>
                </a:spcBef>
              </a:pPr>
              <a:r>
                <a:rPr lang="zh-CN" altLang="en-US" sz="2000" b="1" dirty="0">
                  <a:solidFill>
                    <a:schemeClr val="bg2"/>
                  </a:solidFill>
                  <a:latin typeface="Tahoma" panose="020B0604030504040204" pitchFamily="34" charset="0"/>
                  <a:ea typeface="宋体" panose="02010600030101010101" pitchFamily="2" charset="-122"/>
                </a:rPr>
                <a:t>和资本</a:t>
              </a:r>
            </a:p>
          </p:txBody>
        </p:sp>
        <p:sp>
          <p:nvSpPr>
            <p:cNvPr id="360481" name="文本框 360480"/>
            <p:cNvSpPr txBox="1"/>
            <p:nvPr/>
          </p:nvSpPr>
          <p:spPr>
            <a:xfrm>
              <a:off x="816" y="3168"/>
              <a:ext cx="1248" cy="250"/>
            </a:xfrm>
            <a:prstGeom prst="rect">
              <a:avLst/>
            </a:prstGeom>
            <a:noFill/>
            <a:ln w="12700">
              <a:noFill/>
            </a:ln>
          </p:spPr>
          <p:txBody>
            <a:bodyPr>
              <a:spAutoFit/>
            </a:bodyPr>
            <a:lstStyle/>
            <a:p>
              <a:pPr lvl="0" algn="ctr" eaLnBrk="0" hangingPunct="0">
                <a:spcBef>
                  <a:spcPct val="50000"/>
                </a:spcBef>
              </a:pPr>
              <a:r>
                <a:rPr lang="zh-CN" altLang="en-US" sz="2000" b="1" dirty="0">
                  <a:solidFill>
                    <a:schemeClr val="bg2"/>
                  </a:solidFill>
                  <a:latin typeface="Tahoma" panose="020B0604030504040204" pitchFamily="34" charset="0"/>
                  <a:ea typeface="宋体" panose="02010600030101010101" pitchFamily="2" charset="-122"/>
                </a:rPr>
                <a:t>生产投入</a:t>
              </a:r>
              <a:endParaRPr lang="zh-CN" altLang="en-US" sz="2000" b="1">
                <a:solidFill>
                  <a:schemeClr val="bg2"/>
                </a:solidFill>
                <a:latin typeface="Tahoma" panose="020B0604030504040204" pitchFamily="34" charset="0"/>
                <a:ea typeface="宋体" panose="02010600030101010101" pitchFamily="2" charset="-122"/>
              </a:endParaRPr>
            </a:p>
          </p:txBody>
        </p:sp>
        <p:sp>
          <p:nvSpPr>
            <p:cNvPr id="360482" name="直接连接符 360481"/>
            <p:cNvSpPr/>
            <p:nvPr/>
          </p:nvSpPr>
          <p:spPr>
            <a:xfrm flipH="1">
              <a:off x="816" y="3648"/>
              <a:ext cx="1248" cy="0"/>
            </a:xfrm>
            <a:prstGeom prst="line">
              <a:avLst/>
            </a:prstGeom>
            <a:ln w="57150" cap="flat" cmpd="sng">
              <a:solidFill>
                <a:srgbClr val="DE381C"/>
              </a:solidFill>
              <a:prstDash val="solid"/>
              <a:headEnd type="none" w="sm" len="sm"/>
              <a:tailEnd type="none" w="sm" len="sm"/>
            </a:ln>
          </p:spPr>
        </p:sp>
        <p:sp>
          <p:nvSpPr>
            <p:cNvPr id="360483" name="直接连接符 360482"/>
            <p:cNvSpPr/>
            <p:nvPr/>
          </p:nvSpPr>
          <p:spPr>
            <a:xfrm flipV="1">
              <a:off x="816" y="2832"/>
              <a:ext cx="0" cy="816"/>
            </a:xfrm>
            <a:prstGeom prst="line">
              <a:avLst/>
            </a:prstGeom>
            <a:ln w="57150" cap="flat" cmpd="sng">
              <a:solidFill>
                <a:srgbClr val="DE381C"/>
              </a:solidFill>
              <a:prstDash val="solid"/>
              <a:headEnd type="none" w="sm" len="sm"/>
              <a:tailEnd type="triangle" w="med" len="med"/>
            </a:ln>
          </p:spPr>
        </p:sp>
        <p:sp>
          <p:nvSpPr>
            <p:cNvPr id="360484" name="直接连接符 360483"/>
            <p:cNvSpPr/>
            <p:nvPr/>
          </p:nvSpPr>
          <p:spPr>
            <a:xfrm flipH="1">
              <a:off x="3504" y="3696"/>
              <a:ext cx="1152" cy="0"/>
            </a:xfrm>
            <a:prstGeom prst="line">
              <a:avLst/>
            </a:prstGeom>
            <a:ln w="57150" cap="flat" cmpd="sng">
              <a:solidFill>
                <a:srgbClr val="DE381C"/>
              </a:solidFill>
              <a:prstDash val="solid"/>
              <a:headEnd type="none" w="sm" len="sm"/>
              <a:tailEnd type="triangle" w="med" len="med"/>
            </a:ln>
          </p:spPr>
        </p:sp>
      </p:grpSp>
      <p:sp>
        <p:nvSpPr>
          <p:cNvPr id="360485" name="矩形 360484"/>
          <p:cNvSpPr/>
          <p:nvPr/>
        </p:nvSpPr>
        <p:spPr>
          <a:xfrm>
            <a:off x="539750" y="2781300"/>
            <a:ext cx="1728788" cy="1008063"/>
          </a:xfrm>
          <a:prstGeom prst="rect">
            <a:avLst/>
          </a:prstGeom>
          <a:solidFill>
            <a:srgbClr val="FFCC99"/>
          </a:solidFill>
          <a:ln w="12700" cap="flat" cmpd="sng">
            <a:solidFill>
              <a:schemeClr val="bg2"/>
            </a:solidFill>
            <a:prstDash val="solid"/>
            <a:miter/>
            <a:headEnd type="none" w="sm" len="sm"/>
            <a:tailEnd type="none" w="sm" len="sm"/>
          </a:ln>
        </p:spPr>
        <p:txBody>
          <a:bodyPr wrap="none" anchor="ctr"/>
          <a:lstStyle/>
          <a:p>
            <a:pPr lvl="0" algn="ctr" eaLnBrk="0" hangingPunct="0"/>
            <a:r>
              <a:rPr lang="zh-CN" altLang="en-US" sz="2800" b="1" dirty="0">
                <a:solidFill>
                  <a:srgbClr val="360AB2"/>
                </a:solidFill>
                <a:latin typeface="Times New Roman" panose="02020603050405020304" pitchFamily="18" charset="0"/>
                <a:ea typeface="宋体" panose="02010600030101010101" pitchFamily="2" charset="-122"/>
              </a:rPr>
              <a:t>企业</a:t>
            </a:r>
            <a:endParaRPr lang="zh-CN" altLang="en-US" sz="2800" b="1">
              <a:solidFill>
                <a:srgbClr val="360AB2"/>
              </a:solidFill>
              <a:latin typeface="Times New Roman" panose="02020603050405020304" pitchFamily="18" charset="0"/>
              <a:ea typeface="宋体" panose="02010600030101010101" pitchFamily="2" charset="-122"/>
            </a:endParaRPr>
          </a:p>
        </p:txBody>
      </p:sp>
      <p:sp>
        <p:nvSpPr>
          <p:cNvPr id="360486" name="椭圆 360485"/>
          <p:cNvSpPr/>
          <p:nvPr/>
        </p:nvSpPr>
        <p:spPr>
          <a:xfrm>
            <a:off x="3348038" y="4437063"/>
            <a:ext cx="2160587" cy="1655762"/>
          </a:xfrm>
          <a:prstGeom prst="ellipse">
            <a:avLst/>
          </a:prstGeom>
          <a:solidFill>
            <a:srgbClr val="CCFFFF"/>
          </a:solidFill>
          <a:ln w="12700" cap="flat" cmpd="sng">
            <a:solidFill>
              <a:schemeClr val="bg2"/>
            </a:solidFill>
            <a:prstDash val="solid"/>
            <a:headEnd type="none" w="sm" len="sm"/>
            <a:tailEnd type="none" w="sm" len="sm"/>
          </a:ln>
        </p:spPr>
        <p:txBody>
          <a:bodyPr wrap="none" anchor="ctr"/>
          <a:lstStyle/>
          <a:p>
            <a:pPr lvl="0" algn="ctr" eaLnBrk="0" hangingPunct="0"/>
            <a:r>
              <a:rPr lang="zh-CN" altLang="en-US" sz="2400" b="1" dirty="0">
                <a:solidFill>
                  <a:srgbClr val="000099"/>
                </a:solidFill>
                <a:latin typeface="Times New Roman" panose="02020603050405020304" pitchFamily="18" charset="0"/>
                <a:ea typeface="宋体" panose="02010600030101010101" pitchFamily="2" charset="-122"/>
              </a:rPr>
              <a:t>生产要素市场</a:t>
            </a:r>
          </a:p>
        </p:txBody>
      </p:sp>
      <p:sp>
        <p:nvSpPr>
          <p:cNvPr id="360487" name="矩形 360486"/>
          <p:cNvSpPr/>
          <p:nvPr/>
        </p:nvSpPr>
        <p:spPr>
          <a:xfrm>
            <a:off x="5724525" y="5445125"/>
            <a:ext cx="2376488" cy="936625"/>
          </a:xfrm>
          <a:prstGeom prst="rect">
            <a:avLst/>
          </a:prstGeom>
          <a:noFill/>
          <a:ln w="12700">
            <a:noFill/>
          </a:ln>
        </p:spPr>
        <p:txBody>
          <a:bodyPr wrap="none" anchor="ctr"/>
          <a:lstStyle/>
          <a:p>
            <a:pPr lvl="0" eaLnBrk="0" hangingPunct="0"/>
            <a:r>
              <a:rPr lang="zh-CN" altLang="en-US" sz="2000" b="1" dirty="0">
                <a:solidFill>
                  <a:srgbClr val="360AB2"/>
                </a:solidFill>
                <a:latin typeface="Arial" panose="020B0604020202020204" pitchFamily="34" charset="0"/>
                <a:ea typeface="宋体" panose="02010600030101010101" pitchFamily="2" charset="-122"/>
              </a:rPr>
              <a:t>收入</a:t>
            </a:r>
            <a:r>
              <a:rPr lang="en-US" altLang="zh-CN" sz="2000" b="1">
                <a:solidFill>
                  <a:srgbClr val="360AB2"/>
                </a:solidFill>
                <a:latin typeface="Arial" panose="020B0604020202020204" pitchFamily="34" charset="0"/>
                <a:ea typeface="宋体" panose="02010600030101010101" pitchFamily="2" charset="-122"/>
              </a:rPr>
              <a:t>=GDP</a:t>
            </a:r>
          </a:p>
          <a:p>
            <a:pPr lvl="0" eaLnBrk="0" hangingPunct="0"/>
            <a:r>
              <a:rPr lang="en-US" altLang="en-US" sz="2000" b="1">
                <a:solidFill>
                  <a:srgbClr val="FF0000"/>
                </a:solidFill>
                <a:latin typeface="Arial" panose="020B0604020202020204" pitchFamily="34" charset="0"/>
                <a:ea typeface="宋体" panose="02010600030101010101" pitchFamily="2" charset="-122"/>
              </a:rPr>
              <a:t>→</a:t>
            </a:r>
            <a:r>
              <a:rPr lang="en-US" altLang="zh-CN" sz="2000" b="1" dirty="0">
                <a:solidFill>
                  <a:srgbClr val="FF0000"/>
                </a:solidFill>
                <a:latin typeface="Arial" panose="020B0604020202020204" pitchFamily="34" charset="0"/>
                <a:ea typeface="宋体" panose="02010600030101010101" pitchFamily="2" charset="-122"/>
              </a:rPr>
              <a:t>=</a:t>
            </a:r>
            <a:r>
              <a:rPr lang="zh-CN" altLang="en-US" sz="2000" b="1" dirty="0">
                <a:solidFill>
                  <a:srgbClr val="FF0000"/>
                </a:solidFill>
                <a:latin typeface="Arial" panose="020B0604020202020204" pitchFamily="34" charset="0"/>
                <a:ea typeface="宋体" panose="02010600030101010101" pitchFamily="2" charset="-122"/>
              </a:rPr>
              <a:t>物品与劳务流向</a:t>
            </a:r>
          </a:p>
          <a:p>
            <a:pPr lvl="0" eaLnBrk="0" hangingPunct="0"/>
            <a:r>
              <a:rPr lang="en-US" altLang="en-US" sz="2000" b="1">
                <a:solidFill>
                  <a:srgbClr val="0000FF"/>
                </a:solidFill>
                <a:latin typeface="Arial" panose="020B0604020202020204" pitchFamily="34" charset="0"/>
                <a:ea typeface="宋体" panose="02010600030101010101" pitchFamily="2" charset="-122"/>
              </a:rPr>
              <a:t>→</a:t>
            </a:r>
            <a:r>
              <a:rPr lang="en-US" altLang="zh-CN" sz="2000" b="1" dirty="0">
                <a:solidFill>
                  <a:srgbClr val="0000FF"/>
                </a:solidFill>
                <a:latin typeface="Arial" panose="020B0604020202020204" pitchFamily="34" charset="0"/>
                <a:ea typeface="宋体" panose="02010600030101010101" pitchFamily="2" charset="-122"/>
              </a:rPr>
              <a:t>=</a:t>
            </a:r>
            <a:r>
              <a:rPr lang="zh-CN" altLang="en-US" sz="2000" b="1" dirty="0">
                <a:solidFill>
                  <a:srgbClr val="0000FF"/>
                </a:solidFill>
                <a:latin typeface="Arial" panose="020B0604020202020204" pitchFamily="34" charset="0"/>
                <a:ea typeface="宋体" panose="02010600030101010101" pitchFamily="2" charset="-122"/>
              </a:rPr>
              <a:t>货币流向</a:t>
            </a: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7</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0456"/>
                                        </p:tgtEl>
                                        <p:attrNameLst>
                                          <p:attrName>style.visibility</p:attrName>
                                        </p:attrNameLst>
                                      </p:cBhvr>
                                      <p:to>
                                        <p:strVal val="visible"/>
                                      </p:to>
                                    </p:set>
                                    <p:animEffect transition="in" filter="dissolve">
                                      <p:cBhvr>
                                        <p:cTn id="7" dur="500"/>
                                        <p:tgtEl>
                                          <p:spTgt spid="36045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0455"/>
                                        </p:tgtEl>
                                        <p:attrNameLst>
                                          <p:attrName>style.visibility</p:attrName>
                                        </p:attrNameLst>
                                      </p:cBhvr>
                                      <p:to>
                                        <p:strVal val="visible"/>
                                      </p:to>
                                    </p:set>
                                    <p:animEffect transition="in" filter="dissolve">
                                      <p:cBhvr>
                                        <p:cTn id="12" dur="500"/>
                                        <p:tgtEl>
                                          <p:spTgt spid="3604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60471"/>
                                        </p:tgtEl>
                                        <p:attrNameLst>
                                          <p:attrName>style.visibility</p:attrName>
                                        </p:attrNameLst>
                                      </p:cBhvr>
                                      <p:to>
                                        <p:strVal val="visible"/>
                                      </p:to>
                                    </p:set>
                                    <p:animEffect transition="in" filter="wipe(left)">
                                      <p:cBhvr>
                                        <p:cTn id="17" dur="500"/>
                                        <p:tgtEl>
                                          <p:spTgt spid="36047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360458"/>
                                        </p:tgtEl>
                                        <p:attrNameLst>
                                          <p:attrName>style.visibility</p:attrName>
                                        </p:attrNameLst>
                                      </p:cBhvr>
                                      <p:to>
                                        <p:strVal val="visible"/>
                                      </p:to>
                                    </p:set>
                                    <p:animEffect transition="in" filter="wipe(right)">
                                      <p:cBhvr>
                                        <p:cTn id="22" dur="500"/>
                                        <p:tgtEl>
                                          <p:spTgt spid="3604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360478"/>
                                        </p:tgtEl>
                                        <p:attrNameLst>
                                          <p:attrName>style.visibility</p:attrName>
                                        </p:attrNameLst>
                                      </p:cBhvr>
                                      <p:to>
                                        <p:strVal val="visible"/>
                                      </p:to>
                                    </p:set>
                                    <p:animEffect transition="in" filter="wipe(right)">
                                      <p:cBhvr>
                                        <p:cTn id="27" dur="500"/>
                                        <p:tgtEl>
                                          <p:spTgt spid="36047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60464"/>
                                        </p:tgtEl>
                                        <p:attrNameLst>
                                          <p:attrName>style.visibility</p:attrName>
                                        </p:attrNameLst>
                                      </p:cBhvr>
                                      <p:to>
                                        <p:strVal val="visible"/>
                                      </p:to>
                                    </p:set>
                                    <p:animEffect transition="in" filter="wipe(left)">
                                      <p:cBhvr>
                                        <p:cTn id="32" dur="500"/>
                                        <p:tgtEl>
                                          <p:spTgt spid="36046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60485"/>
                                        </p:tgtEl>
                                        <p:attrNameLst>
                                          <p:attrName>style.visibility</p:attrName>
                                        </p:attrNameLst>
                                      </p:cBhvr>
                                      <p:to>
                                        <p:strVal val="visible"/>
                                      </p:to>
                                    </p:set>
                                    <p:animEffect transition="in" filter="dissolve">
                                      <p:cBhvr>
                                        <p:cTn id="37" dur="500"/>
                                        <p:tgtEl>
                                          <p:spTgt spid="36048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60486"/>
                                        </p:tgtEl>
                                        <p:attrNameLst>
                                          <p:attrName>style.visibility</p:attrName>
                                        </p:attrNameLst>
                                      </p:cBhvr>
                                      <p:to>
                                        <p:strVal val="visible"/>
                                      </p:to>
                                    </p:set>
                                    <p:animEffect transition="in" filter="dissolve">
                                      <p:cBhvr>
                                        <p:cTn id="42" dur="500"/>
                                        <p:tgtEl>
                                          <p:spTgt spid="36048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60487"/>
                                        </p:tgtEl>
                                        <p:attrNameLst>
                                          <p:attrName>style.visibility</p:attrName>
                                        </p:attrNameLst>
                                      </p:cBhvr>
                                      <p:to>
                                        <p:strVal val="visible"/>
                                      </p:to>
                                    </p:set>
                                    <p:animEffect transition="in" filter="dissolve">
                                      <p:cBhvr>
                                        <p:cTn id="47" dur="500"/>
                                        <p:tgtEl>
                                          <p:spTgt spid="36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5" grpId="0" animBg="1"/>
      <p:bldP spid="360456" grpId="0" animBg="1"/>
      <p:bldP spid="360485" grpId="0" animBg="1"/>
      <p:bldP spid="360486" grpId="0" animBg="1"/>
      <p:bldP spid="36048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标题 299009"/>
          <p:cNvSpPr>
            <a:spLocks noGrp="1" noRot="1"/>
          </p:cNvSpPr>
          <p:nvPr>
            <p:ph type="title"/>
          </p:nvPr>
        </p:nvSpPr>
        <p:spPr/>
        <p:txBody>
          <a:bodyPr anchor="ctr"/>
          <a:lstStyle/>
          <a:p>
            <a:endParaRPr dirty="0"/>
          </a:p>
        </p:txBody>
      </p:sp>
      <p:sp>
        <p:nvSpPr>
          <p:cNvPr id="299011" name="文本占位符 299010"/>
          <p:cNvSpPr>
            <a:spLocks noGrp="1" noRot="1"/>
          </p:cNvSpPr>
          <p:nvPr>
            <p:ph type="body" idx="1"/>
          </p:nvPr>
        </p:nvSpPr>
        <p:spPr/>
        <p:txBody>
          <a:bodyPr/>
          <a:lstStyle/>
          <a:p>
            <a:pPr defTabSz="0">
              <a:tabLst>
                <a:tab pos="2149475" algn="l"/>
              </a:tabLst>
            </a:pPr>
            <a:r>
              <a:rPr lang="zh-CN" altLang="en-US" sz="3600" b="1" dirty="0">
                <a:solidFill>
                  <a:schemeClr val="hlink"/>
                </a:solidFill>
              </a:rPr>
              <a:t>二、国内生产总值</a:t>
            </a:r>
            <a:r>
              <a:rPr lang="en-US" altLang="zh-CN" sz="3600" b="1" dirty="0">
                <a:solidFill>
                  <a:schemeClr val="hlink"/>
                </a:solidFill>
              </a:rPr>
              <a:t>(GDP)</a:t>
            </a:r>
            <a:r>
              <a:rPr lang="zh-CN" altLang="en-US" sz="3600" b="1" dirty="0">
                <a:solidFill>
                  <a:schemeClr val="hlink"/>
                </a:solidFill>
              </a:rPr>
              <a:t>的衡量</a:t>
            </a:r>
          </a:p>
          <a:p>
            <a:pPr defTabSz="0">
              <a:tabLst>
                <a:tab pos="2149475" algn="l"/>
              </a:tabLst>
            </a:pPr>
            <a:r>
              <a:rPr lang="zh-CN" altLang="en-US" sz="2800" b="1" dirty="0">
                <a:solidFill>
                  <a:srgbClr val="000000"/>
                </a:solidFill>
                <a:latin typeface="楷体" panose="02010609060101010101" pitchFamily="49" charset="-122"/>
                <a:ea typeface="楷体" panose="02010609060101010101" pitchFamily="49" charset="-122"/>
              </a:rPr>
              <a:t>宏观经济学研究整个社会的经济活动，首先要有定义和计量总产出和总收入的一套方法。核算国民经济活动的核心指标是国内生产总值，它是最具代表性的经济总量指标。</a:t>
            </a:r>
          </a:p>
          <a:p>
            <a:pPr defTabSz="0">
              <a:tabLst>
                <a:tab pos="2149475" algn="l"/>
              </a:tabLst>
            </a:pPr>
            <a:r>
              <a:rPr lang="zh-CN" altLang="en-US" sz="2800" b="1" dirty="0">
                <a:solidFill>
                  <a:srgbClr val="FF0000"/>
                </a:solidFill>
                <a:latin typeface="楷体_GB2312" pitchFamily="49" charset="-122"/>
                <a:ea typeface="楷体_GB2312" pitchFamily="49" charset="-122"/>
              </a:rPr>
              <a:t>国内生产总值（</a:t>
            </a:r>
            <a:r>
              <a:rPr lang="en-US" altLang="zh-CN" sz="2800" b="1" dirty="0">
                <a:solidFill>
                  <a:srgbClr val="FF0000"/>
                </a:solidFill>
                <a:latin typeface="楷体_GB2312" pitchFamily="49" charset="-122"/>
                <a:ea typeface="楷体_GB2312" pitchFamily="49" charset="-122"/>
              </a:rPr>
              <a:t>gross domestic product</a:t>
            </a:r>
            <a:r>
              <a:rPr lang="zh-CN" altLang="en-US" sz="2800" b="1" dirty="0">
                <a:solidFill>
                  <a:srgbClr val="FF0000"/>
                </a:solidFill>
                <a:latin typeface="楷体_GB2312" pitchFamily="49" charset="-122"/>
                <a:ea typeface="楷体_GB2312" pitchFamily="49" charset="-122"/>
              </a:rPr>
              <a:t>）：</a:t>
            </a:r>
            <a:r>
              <a:rPr lang="zh-CN" altLang="en-US" sz="2800" b="1" dirty="0">
                <a:solidFill>
                  <a:srgbClr val="000000"/>
                </a:solidFill>
                <a:latin typeface="楷体" panose="02010609060101010101" pitchFamily="49" charset="-122"/>
                <a:ea typeface="楷体" panose="02010609060101010101" pitchFamily="49" charset="-122"/>
              </a:rPr>
              <a:t>在某一既定时期一个国家内生产的所有最终物品与劳务的市场价值。</a:t>
            </a:r>
          </a:p>
          <a:p>
            <a:pPr defTabSz="0">
              <a:tabLst>
                <a:tab pos="2149475" algn="l"/>
              </a:tabLst>
            </a:pPr>
            <a:endParaRPr lang="zh-CN" altLang="en-US" sz="2800" b="1" dirty="0">
              <a:solidFill>
                <a:srgbClr val="000000"/>
              </a:solidFill>
              <a:latin typeface="楷体" panose="02010609060101010101" pitchFamily="49" charset="-122"/>
              <a:ea typeface="楷体" panose="02010609060101010101" pitchFamily="49" charset="-122"/>
            </a:endParaRPr>
          </a:p>
          <a:p>
            <a:pPr defTabSz="0">
              <a:tabLst>
                <a:tab pos="2149475" algn="l"/>
              </a:tabLst>
            </a:pPr>
            <a:endParaRPr lang="zh-CN" altLang="en-US" sz="3600" b="1" dirty="0">
              <a:latin typeface="楷体" panose="02010609060101010101" pitchFamily="49" charset="-122"/>
              <a:ea typeface="楷体" panose="02010609060101010101" pitchFamily="49" charset="-122"/>
            </a:endParaRP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8</a:t>
            </a:fld>
            <a:endParaRPr lang="zh-CN" dirty="0"/>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标题 471041"/>
          <p:cNvSpPr>
            <a:spLocks noGrp="1" noRot="1"/>
          </p:cNvSpPr>
          <p:nvPr>
            <p:ph type="title"/>
          </p:nvPr>
        </p:nvSpPr>
        <p:spPr/>
        <p:txBody>
          <a:bodyPr anchor="ctr"/>
          <a:lstStyle/>
          <a:p>
            <a:r>
              <a:rPr lang="zh-CN" altLang="en-US" sz="3200" b="1" dirty="0">
                <a:solidFill>
                  <a:schemeClr val="hlink"/>
                </a:solidFill>
                <a:latin typeface="宋体" panose="02010600030101010101" pitchFamily="2" charset="-122"/>
              </a:rPr>
              <a:t>对</a:t>
            </a:r>
            <a:r>
              <a:rPr lang="en-US" altLang="zh-CN" sz="4000" b="1">
                <a:solidFill>
                  <a:schemeClr val="hlink"/>
                </a:solidFill>
                <a:latin typeface="宋体" panose="02010600030101010101" pitchFamily="2" charset="-122"/>
              </a:rPr>
              <a:t>GDP</a:t>
            </a:r>
            <a:r>
              <a:rPr lang="zh-CN" altLang="en-US" sz="3200" b="1" dirty="0">
                <a:solidFill>
                  <a:schemeClr val="hlink"/>
                </a:solidFill>
                <a:latin typeface="宋体" panose="02010600030101010101" pitchFamily="2" charset="-122"/>
              </a:rPr>
              <a:t>概念的理解如下：</a:t>
            </a:r>
          </a:p>
        </p:txBody>
      </p:sp>
      <p:sp>
        <p:nvSpPr>
          <p:cNvPr id="471043" name="文本占位符 471042"/>
          <p:cNvSpPr>
            <a:spLocks noGrp="1" noRot="1"/>
          </p:cNvSpPr>
          <p:nvPr>
            <p:ph type="body" idx="1"/>
          </p:nvPr>
        </p:nvSpPr>
        <p:spPr/>
        <p:txBody>
          <a:bodyPr/>
          <a:lstStyle/>
          <a:p>
            <a:r>
              <a:rPr lang="en-US" altLang="zh-CN" b="1" dirty="0">
                <a:solidFill>
                  <a:srgbClr val="FF0000"/>
                </a:solidFill>
                <a:latin typeface="华文行楷" panose="02010800040101010101" pitchFamily="2" charset="-122"/>
                <a:ea typeface="华文行楷" panose="02010800040101010101" pitchFamily="2" charset="-122"/>
              </a:rPr>
              <a:t>“GDP</a:t>
            </a:r>
            <a:r>
              <a:rPr lang="zh-CN" altLang="en-US" b="1" dirty="0">
                <a:solidFill>
                  <a:srgbClr val="FF0000"/>
                </a:solidFill>
                <a:latin typeface="华文行楷" panose="02010800040101010101" pitchFamily="2" charset="-122"/>
                <a:ea typeface="华文行楷" panose="02010800040101010101" pitchFamily="2" charset="-122"/>
              </a:rPr>
              <a:t>是市场价值</a:t>
            </a:r>
            <a:r>
              <a:rPr lang="en-US" altLang="zh-CN" b="1">
                <a:solidFill>
                  <a:srgbClr val="FF0000"/>
                </a:solidFill>
                <a:latin typeface="华文行楷" panose="02010800040101010101" pitchFamily="2" charset="-122"/>
                <a:ea typeface="华文行楷" panose="02010800040101010101" pitchFamily="2" charset="-122"/>
              </a:rPr>
              <a:t>...”</a:t>
            </a:r>
          </a:p>
          <a:p>
            <a:r>
              <a:rPr lang="en-US" altLang="zh-CN" b="1" dirty="0">
                <a:solidFill>
                  <a:srgbClr val="000000"/>
                </a:solidFill>
                <a:latin typeface="楷体" panose="02010609060101010101" pitchFamily="49" charset="-122"/>
                <a:ea typeface="楷体" panose="02010609060101010101" pitchFamily="49" charset="-122"/>
              </a:rPr>
              <a:t>GDP</a:t>
            </a:r>
            <a:r>
              <a:rPr lang="zh-CN" altLang="en-US" b="1" dirty="0">
                <a:solidFill>
                  <a:srgbClr val="000000"/>
                </a:solidFill>
                <a:latin typeface="楷体" panose="02010609060101010101" pitchFamily="49" charset="-122"/>
                <a:ea typeface="楷体" panose="02010609060101010101" pitchFamily="49" charset="-122"/>
              </a:rPr>
              <a:t>中以市场价格来反映物品的价值。即最终产品和劳务的市场价值是使用货币加以衡量的。</a:t>
            </a:r>
          </a:p>
        </p:txBody>
      </p:sp>
      <p:sp>
        <p:nvSpPr>
          <p:cNvPr id="2" name="灯片编号占位符 1"/>
          <p:cNvSpPr>
            <a:spLocks noGrp="1"/>
          </p:cNvSpPr>
          <p:nvPr>
            <p:ph type="sldNum" sz="quarter" idx="12"/>
          </p:nvPr>
        </p:nvSpPr>
        <p:spPr/>
        <p:txBody>
          <a:bodyPr/>
          <a:lstStyle/>
          <a:p>
            <a:pPr lvl="0">
              <a:buClr>
                <a:srgbClr val="000000"/>
              </a:buClr>
            </a:pPr>
            <a:fld id="{9A0DB2DC-4C9A-4742-B13C-FB6460FD3503}" type="slidenum">
              <a:rPr lang="en-US" altLang="zh-CN" dirty="0"/>
              <a:t>9</a:t>
            </a:fld>
            <a:endParaRPr lang="zh-CN" dirty="0"/>
          </a:p>
        </p:txBody>
      </p:sp>
    </p:spTree>
  </p:cSld>
  <p:clrMapOvr>
    <a:masterClrMapping/>
  </p:clrMapOvr>
  <p:transition>
    <p:random/>
  </p:transition>
</p:sld>
</file>

<file path=ppt/theme/theme1.xml><?xml version="1.0" encoding="utf-8"?>
<a:theme xmlns:a="http://schemas.openxmlformats.org/drawingml/2006/main" name="诗情画意">
  <a:themeElements>
    <a:clrScheme name="">
      <a:dk1>
        <a:srgbClr val="007A77"/>
      </a:dk1>
      <a:lt1>
        <a:srgbClr val="FFFFFF"/>
      </a:lt1>
      <a:dk2>
        <a:srgbClr val="003399"/>
      </a:dk2>
      <a:lt2>
        <a:srgbClr val="C0C0C0"/>
      </a:lt2>
      <a:accent1>
        <a:srgbClr val="EBF7FF"/>
      </a:accent1>
      <a:accent2>
        <a:srgbClr val="3366FF"/>
      </a:accent2>
      <a:accent3>
        <a:srgbClr val="FFFFFF"/>
      </a:accent3>
      <a:accent4>
        <a:srgbClr val="006866"/>
      </a:accent4>
      <a:accent5>
        <a:srgbClr val="F3FAFF"/>
      </a:accent5>
      <a:accent6>
        <a:srgbClr val="2D5BE5"/>
      </a:accent6>
      <a:hlink>
        <a:srgbClr val="DC5900"/>
      </a:hlink>
      <a:folHlink>
        <a:srgbClr val="7979A5"/>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7A77"/>
        </a:dk1>
        <a:lt1>
          <a:srgbClr val="FFFFFF"/>
        </a:lt1>
        <a:dk2>
          <a:srgbClr val="003399"/>
        </a:dk2>
        <a:lt2>
          <a:srgbClr val="C0C0C0"/>
        </a:lt2>
        <a:accent1>
          <a:srgbClr val="EBF7FF"/>
        </a:accent1>
        <a:accent2>
          <a:srgbClr val="3366FF"/>
        </a:accent2>
        <a:accent3>
          <a:srgbClr val="FFFFFF"/>
        </a:accent3>
        <a:accent4>
          <a:srgbClr val="006866"/>
        </a:accent4>
        <a:accent5>
          <a:srgbClr val="F3FAFF"/>
        </a:accent5>
        <a:accent6>
          <a:srgbClr val="2D5BE5"/>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
        <a:dk1>
          <a:srgbClr val="005FBE"/>
        </a:dk1>
        <a:lt1>
          <a:srgbClr val="FFFFDD"/>
        </a:lt1>
        <a:dk2>
          <a:srgbClr val="2C5884"/>
        </a:dk2>
        <a:lt2>
          <a:srgbClr val="C0C0C0"/>
        </a:lt2>
        <a:accent1>
          <a:srgbClr val="E9F7FF"/>
        </a:accent1>
        <a:accent2>
          <a:srgbClr val="F89400"/>
        </a:accent2>
        <a:accent3>
          <a:srgbClr val="FFFFEB"/>
        </a:accent3>
        <a:accent4>
          <a:srgbClr val="0051A3"/>
        </a:accent4>
        <a:accent5>
          <a:srgbClr val="F2FAFF"/>
        </a:accent5>
        <a:accent6>
          <a:srgbClr val="DE84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
        <a:dk1>
          <a:srgbClr val="5D5D8B"/>
        </a:dk1>
        <a:lt1>
          <a:srgbClr val="DAEADE"/>
        </a:lt1>
        <a:dk2>
          <a:srgbClr val="A25269"/>
        </a:dk2>
        <a:lt2>
          <a:srgbClr val="C0C0C0"/>
        </a:lt2>
        <a:accent1>
          <a:srgbClr val="FFFFDD"/>
        </a:accent1>
        <a:accent2>
          <a:srgbClr val="3399FF"/>
        </a:accent2>
        <a:accent3>
          <a:srgbClr val="E9F2EB"/>
        </a:accent3>
        <a:accent4>
          <a:srgbClr val="4F4F77"/>
        </a:accent4>
        <a:accent5>
          <a:srgbClr val="FFFFEB"/>
        </a:accent5>
        <a:accent6>
          <a:srgbClr val="2D89E5"/>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
        <a:dk1>
          <a:srgbClr val="006666"/>
        </a:dk1>
        <a:lt1>
          <a:srgbClr val="CCECFF"/>
        </a:lt1>
        <a:dk2>
          <a:srgbClr val="336699"/>
        </a:dk2>
        <a:lt2>
          <a:srgbClr val="C0C0C0"/>
        </a:lt2>
        <a:accent1>
          <a:srgbClr val="FFFFCC"/>
        </a:accent1>
        <a:accent2>
          <a:srgbClr val="FF6600"/>
        </a:accent2>
        <a:accent3>
          <a:srgbClr val="E2F4FF"/>
        </a:accent3>
        <a:accent4>
          <a:srgbClr val="005757"/>
        </a:accent4>
        <a:accent5>
          <a:srgbClr val="FFFFE2"/>
        </a:accent5>
        <a:accent6>
          <a:srgbClr val="E55B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
        <a:dk1>
          <a:srgbClr val="0033CC"/>
        </a:dk1>
        <a:lt1>
          <a:srgbClr val="FFE9E9"/>
        </a:lt1>
        <a:dk2>
          <a:srgbClr val="000000"/>
        </a:dk2>
        <a:lt2>
          <a:srgbClr val="C0C0C0"/>
        </a:lt2>
        <a:accent1>
          <a:srgbClr val="D5E5DB"/>
        </a:accent1>
        <a:accent2>
          <a:srgbClr val="3366FF"/>
        </a:accent2>
        <a:accent3>
          <a:srgbClr val="FFF2F2"/>
        </a:accent3>
        <a:accent4>
          <a:srgbClr val="002AAF"/>
        </a:accent4>
        <a:accent5>
          <a:srgbClr val="E6EFEA"/>
        </a:accent5>
        <a:accent6>
          <a:srgbClr val="2D5BE5"/>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
        <a:dk1>
          <a:srgbClr val="336699"/>
        </a:dk1>
        <a:lt1>
          <a:srgbClr val="F4E9E0"/>
        </a:lt1>
        <a:dk2>
          <a:srgbClr val="DC5900"/>
        </a:dk2>
        <a:lt2>
          <a:srgbClr val="C0C0C0"/>
        </a:lt2>
        <a:accent1>
          <a:srgbClr val="E4E4E4"/>
        </a:accent1>
        <a:accent2>
          <a:srgbClr val="3399FF"/>
        </a:accent2>
        <a:accent3>
          <a:srgbClr val="F8F2ED"/>
        </a:accent3>
        <a:accent4>
          <a:srgbClr val="2A5783"/>
        </a:accent4>
        <a:accent5>
          <a:srgbClr val="EFEFEF"/>
        </a:accent5>
        <a:accent6>
          <a:srgbClr val="2D89E5"/>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
        <a:dk1>
          <a:srgbClr val="CC3300"/>
        </a:dk1>
        <a:lt1>
          <a:srgbClr val="E5E5FF"/>
        </a:lt1>
        <a:dk2>
          <a:srgbClr val="565680"/>
        </a:dk2>
        <a:lt2>
          <a:srgbClr val="C0C0C0"/>
        </a:lt2>
        <a:accent1>
          <a:srgbClr val="E6E4EC"/>
        </a:accent1>
        <a:accent2>
          <a:srgbClr val="0066CC"/>
        </a:accent2>
        <a:accent3>
          <a:srgbClr val="EFEFFF"/>
        </a:accent3>
        <a:accent4>
          <a:srgbClr val="AF2A00"/>
        </a:accent4>
        <a:accent5>
          <a:srgbClr val="F0EFF4"/>
        </a:accent5>
        <a:accent6>
          <a:srgbClr val="005BB7"/>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
        <a:dk1>
          <a:srgbClr val="000099"/>
        </a:dk1>
        <a:lt1>
          <a:srgbClr val="FFE2C5"/>
        </a:lt1>
        <a:dk2>
          <a:srgbClr val="007D7A"/>
        </a:dk2>
        <a:lt2>
          <a:srgbClr val="C0C0C0"/>
        </a:lt2>
        <a:accent1>
          <a:srgbClr val="EAEAEA"/>
        </a:accent1>
        <a:accent2>
          <a:srgbClr val="B26EB4"/>
        </a:accent2>
        <a:accent3>
          <a:srgbClr val="FFEEDE"/>
        </a:accent3>
        <a:accent4>
          <a:srgbClr val="000083"/>
        </a:accent4>
        <a:accent5>
          <a:srgbClr val="F2F2F2"/>
        </a:accent5>
        <a:accent6>
          <a:srgbClr val="9F62A1"/>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44</TotalTime>
  <Words>3526</Words>
  <Application>Microsoft Office PowerPoint</Application>
  <PresentationFormat>全屏显示(4:3)</PresentationFormat>
  <Paragraphs>370</Paragraphs>
  <Slides>49</Slides>
  <Notes>20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51" baseType="lpstr">
      <vt:lpstr>诗情画意</vt:lpstr>
      <vt:lpstr>Microsoft 公式 3.0</vt:lpstr>
      <vt:lpstr>宏观经济学的研究对象和内容</vt:lpstr>
      <vt:lpstr>宏观经济基本问题</vt:lpstr>
      <vt:lpstr>PowerPoint 演示文稿</vt:lpstr>
      <vt:lpstr>PowerPoint 演示文稿</vt:lpstr>
      <vt:lpstr>PowerPoint 演示文稿</vt:lpstr>
      <vt:lpstr>PowerPoint 演示文稿</vt:lpstr>
      <vt:lpstr>PowerPoint 演示文稿</vt:lpstr>
      <vt:lpstr>PowerPoint 演示文稿</vt:lpstr>
      <vt:lpstr>对GDP概念的理解如下：</vt:lpstr>
      <vt:lpstr>PowerPoint 演示文稿</vt:lpstr>
      <vt:lpstr>PowerPoint 演示文稿</vt:lpstr>
      <vt:lpstr>例子：</vt:lpstr>
      <vt:lpstr>PowerPoint 演示文稿</vt:lpstr>
      <vt:lpstr>PowerPoint 演示文稿</vt:lpstr>
      <vt:lpstr>例子：</vt:lpstr>
      <vt:lpstr>PowerPoint 演示文稿</vt:lpstr>
      <vt:lpstr>三、其他收入衡量指标 </vt:lpstr>
      <vt:lpstr>PowerPoint 演示文稿</vt:lpstr>
      <vt:lpstr>PowerPoint 演示文稿</vt:lpstr>
      <vt:lpstr>PowerPoint 演示文稿</vt:lpstr>
      <vt:lpstr>PowerPoint 演示文稿</vt:lpstr>
      <vt:lpstr>1997年美国GDP组成</vt:lpstr>
      <vt:lpstr>PowerPoint 演示文稿</vt:lpstr>
      <vt:lpstr>实际GDP与名义GDP的计算</vt:lpstr>
      <vt:lpstr>PowerPoint 演示文稿</vt:lpstr>
      <vt:lpstr>PowerPoint 演示文稿</vt:lpstr>
      <vt:lpstr>美国的实际GDP</vt:lpstr>
      <vt:lpstr>案例研究</vt:lpstr>
      <vt:lpstr>PowerPoint 演示文稿</vt:lpstr>
      <vt:lpstr>PowerPoint 演示文稿</vt:lpstr>
      <vt:lpstr>GDP与经济福利</vt:lpstr>
      <vt:lpstr>第二节  生活费用的衡量</vt:lpstr>
      <vt:lpstr>一、消费物价指数（CPI）</vt:lpstr>
      <vt:lpstr>一、消费物价指数（CPI）</vt:lpstr>
      <vt:lpstr>PowerPoint 演示文稿</vt:lpstr>
      <vt:lpstr>PowerPoint 演示文稿</vt:lpstr>
      <vt:lpstr>计算消费物价指数和通货膨胀</vt:lpstr>
      <vt:lpstr>PowerPoint 演示文稿</vt:lpstr>
      <vt:lpstr>PowerPoint 演示文稿</vt:lpstr>
      <vt:lpstr>中国2011年1月-2012年8月CPI月度同比涨幅走势图 </vt:lpstr>
      <vt:lpstr>PowerPoint 演示文稿</vt:lpstr>
      <vt:lpstr>4、GDP平减指数与消费物价指数</vt:lpstr>
      <vt:lpstr>通货膨胀的两个衡量指标</vt:lpstr>
      <vt:lpstr>二、根据通货膨胀的影响校正经济变量</vt:lpstr>
      <vt:lpstr>指数化</vt:lpstr>
      <vt:lpstr>实际利率和名义利率</vt:lpstr>
      <vt:lpstr>名义利率与实际利率</vt:lpstr>
      <vt:lpstr>本篇小结:</vt:lpstr>
      <vt:lpstr>PowerPoint 演示文稿</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Ho</dc:creator>
  <cp:lastModifiedBy>Windows 用户</cp:lastModifiedBy>
  <cp:revision>333</cp:revision>
  <dcterms:created xsi:type="dcterms:W3CDTF">2001-02-03T09:45:00Z</dcterms:created>
  <dcterms:modified xsi:type="dcterms:W3CDTF">2018-12-25T03:55:23Z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