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680" r:id="rId5"/>
    <p:sldId id="445" r:id="rId6"/>
    <p:sldId id="683" r:id="rId7"/>
    <p:sldId id="577" r:id="rId8"/>
    <p:sldId id="588" r:id="rId9"/>
    <p:sldId id="589" r:id="rId10"/>
    <p:sldId id="591" r:id="rId11"/>
    <p:sldId id="608" r:id="rId12"/>
    <p:sldId id="609" r:id="rId13"/>
    <p:sldId id="625" r:id="rId14"/>
    <p:sldId id="626" r:id="rId15"/>
    <p:sldId id="629" r:id="rId16"/>
    <p:sldId id="630" r:id="rId17"/>
    <p:sldId id="637" r:id="rId18"/>
    <p:sldId id="639" r:id="rId19"/>
    <p:sldId id="640" r:id="rId20"/>
    <p:sldId id="645" r:id="rId21"/>
    <p:sldId id="646" r:id="rId22"/>
    <p:sldId id="647" r:id="rId23"/>
    <p:sldId id="655" r:id="rId24"/>
    <p:sldId id="656" r:id="rId25"/>
    <p:sldId id="657" r:id="rId26"/>
    <p:sldId id="662" r:id="rId27"/>
    <p:sldId id="663" r:id="rId28"/>
    <p:sldId id="664" r:id="rId29"/>
    <p:sldId id="677" r:id="rId30"/>
    <p:sldId id="678" r:id="rId31"/>
    <p:sldId id="679" r:id="rId32"/>
    <p:sldId id="706" r:id="rId33"/>
  </p:sldIdLst>
  <p:sldSz cx="9144000" cy="6858000" type="screen4x3"/>
  <p:notesSz cx="6858000" cy="9144000"/>
  <p:defaultTextStyle>
    <a:defPPr>
      <a:defRPr lang="zh-CN"/>
    </a:defPPr>
    <a:lvl1pPr marL="0" lvl="0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ctr" defTabSz="91440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C1E9FF"/>
    <a:srgbClr val="FFFFCC"/>
    <a:srgbClr val="D9F1FF"/>
    <a:srgbClr val="FF9900"/>
    <a:srgbClr val="CC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3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页眉占位符 266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sz="1200" dirty="0"/>
          </a:p>
        </p:txBody>
      </p:sp>
      <p:sp>
        <p:nvSpPr>
          <p:cNvPr id="26627" name="日期占位符 266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6628" name="幻灯片图像占位符 26627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文本占位符 2662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630" name="页脚占位符 266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sz="1200" dirty="0"/>
          </a:p>
        </p:txBody>
      </p:sp>
      <p:sp>
        <p:nvSpPr>
          <p:cNvPr id="26631" name="灯片编号占位符 266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幻灯片图像占位符 267265"/>
          <p:cNvSpPr>
            <a:spLocks noTextEdit="1"/>
          </p:cNvSpPr>
          <p:nvPr>
            <p:ph type="sldImg"/>
          </p:nvPr>
        </p:nvSpPr>
        <p:spPr/>
      </p:sp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994" name="幻灯片图像占位符 596993"/>
          <p:cNvSpPr>
            <a:spLocks noTextEdit="1"/>
          </p:cNvSpPr>
          <p:nvPr>
            <p:ph type="sldImg"/>
          </p:nvPr>
        </p:nvSpPr>
        <p:spPr/>
      </p:sp>
      <p:sp>
        <p:nvSpPr>
          <p:cNvPr id="596995" name="文本占位符 5969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幻灯片图像占位符 599041"/>
          <p:cNvSpPr>
            <a:spLocks noTextEdit="1"/>
          </p:cNvSpPr>
          <p:nvPr>
            <p:ph type="sldImg"/>
          </p:nvPr>
        </p:nvSpPr>
        <p:spPr/>
      </p:sp>
      <p:sp>
        <p:nvSpPr>
          <p:cNvPr id="599043" name="文本占位符 599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6210" name="幻灯片图像占位符 606209"/>
          <p:cNvSpPr>
            <a:spLocks noTextEdit="1"/>
          </p:cNvSpPr>
          <p:nvPr>
            <p:ph type="sldImg"/>
          </p:nvPr>
        </p:nvSpPr>
        <p:spPr/>
      </p:sp>
      <p:sp>
        <p:nvSpPr>
          <p:cNvPr id="606211" name="文本占位符 6062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8258" name="幻灯片图像占位符 608257"/>
          <p:cNvSpPr>
            <a:spLocks noTextEdit="1"/>
          </p:cNvSpPr>
          <p:nvPr>
            <p:ph type="sldImg"/>
          </p:nvPr>
        </p:nvSpPr>
        <p:spPr/>
      </p:sp>
      <p:sp>
        <p:nvSpPr>
          <p:cNvPr id="608259" name="文本占位符 6082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8738" name="幻灯片图像占位符 628737"/>
          <p:cNvSpPr>
            <a:spLocks noTextEdit="1"/>
          </p:cNvSpPr>
          <p:nvPr>
            <p:ph type="sldImg"/>
          </p:nvPr>
        </p:nvSpPr>
        <p:spPr/>
      </p:sp>
      <p:sp>
        <p:nvSpPr>
          <p:cNvPr id="628739" name="文本占位符 62873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786" name="幻灯片图像占位符 630785"/>
          <p:cNvSpPr>
            <a:spLocks noTextEdit="1"/>
          </p:cNvSpPr>
          <p:nvPr>
            <p:ph type="sldImg"/>
          </p:nvPr>
        </p:nvSpPr>
        <p:spPr/>
      </p:sp>
      <p:sp>
        <p:nvSpPr>
          <p:cNvPr id="630787" name="文本占位符 63078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4050" name="幻灯片图像占位符 514049"/>
          <p:cNvSpPr>
            <a:spLocks noTextEdit="1"/>
          </p:cNvSpPr>
          <p:nvPr>
            <p:ph type="sldImg"/>
          </p:nvPr>
        </p:nvSpPr>
        <p:spPr/>
      </p:sp>
      <p:sp>
        <p:nvSpPr>
          <p:cNvPr id="514051" name="文本占位符 5140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6098" name="幻灯片图像占位符 516097"/>
          <p:cNvSpPr>
            <a:spLocks noTextEdit="1"/>
          </p:cNvSpPr>
          <p:nvPr>
            <p:ph type="sldImg"/>
          </p:nvPr>
        </p:nvSpPr>
        <p:spPr/>
      </p:sp>
      <p:sp>
        <p:nvSpPr>
          <p:cNvPr id="516099" name="文本占位符 516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8626" name="幻灯片图像占位符 538625"/>
          <p:cNvSpPr>
            <a:spLocks noTextEdit="1"/>
          </p:cNvSpPr>
          <p:nvPr>
            <p:ph type="sldImg"/>
          </p:nvPr>
        </p:nvSpPr>
        <p:spPr/>
      </p:sp>
      <p:sp>
        <p:nvSpPr>
          <p:cNvPr id="538627" name="文本占位符 53862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8082" name="幻灯片图像占位符 558081"/>
          <p:cNvSpPr>
            <a:spLocks noTextEdit="1"/>
          </p:cNvSpPr>
          <p:nvPr>
            <p:ph type="sldImg"/>
          </p:nvPr>
        </p:nvSpPr>
        <p:spPr/>
      </p:sp>
      <p:sp>
        <p:nvSpPr>
          <p:cNvPr id="558083" name="文本占位符 5580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0130" name="幻灯片图像占位符 560129"/>
          <p:cNvSpPr>
            <a:spLocks noTextEdit="1"/>
          </p:cNvSpPr>
          <p:nvPr>
            <p:ph type="sldImg"/>
          </p:nvPr>
        </p:nvSpPr>
        <p:spPr/>
      </p:sp>
      <p:sp>
        <p:nvSpPr>
          <p:cNvPr id="560131" name="文本占位符 56013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2418" name="幻灯片图像占位符 572417"/>
          <p:cNvSpPr>
            <a:spLocks noTextEdit="1"/>
          </p:cNvSpPr>
          <p:nvPr>
            <p:ph type="sldImg"/>
          </p:nvPr>
        </p:nvSpPr>
        <p:spPr/>
      </p:sp>
      <p:sp>
        <p:nvSpPr>
          <p:cNvPr id="572419" name="文本占位符 57241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1634" name="幻灯片图像占位符 581633"/>
          <p:cNvSpPr>
            <a:spLocks noTextEdit="1"/>
          </p:cNvSpPr>
          <p:nvPr>
            <p:ph type="sldImg"/>
          </p:nvPr>
        </p:nvSpPr>
        <p:spPr/>
      </p:sp>
      <p:sp>
        <p:nvSpPr>
          <p:cNvPr id="581635" name="文本占位符 58163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82" name="幻灯片图像占位符 583681"/>
          <p:cNvSpPr>
            <a:spLocks noTextEdit="1"/>
          </p:cNvSpPr>
          <p:nvPr>
            <p:ph type="sldImg"/>
          </p:nvPr>
        </p:nvSpPr>
        <p:spPr/>
      </p:sp>
      <p:sp>
        <p:nvSpPr>
          <p:cNvPr id="583683" name="文本占位符 58368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dirty="0"/>
            </a:fld>
            <a:endParaRPr 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7074" name="组合 387073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组合 387074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任意多边形 387075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7077" name="任意多边形 387076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7078" name="任意多边形 387077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7079" name="任意多边形 387078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7080" name="任意多边形 387079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87081" name="任意多边形 387080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7082" name="任意多边形 387081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7083" name="标题 387082"/>
          <p:cNvSpPr>
            <a:spLocks noGrp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6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7084" name="副标题 387083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87085" name="日期占位符 387084"/>
          <p:cNvSpPr>
            <a:spLocks noGrp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7086" name="页脚占位符 387085"/>
          <p:cNvSpPr>
            <a:spLocks noGrp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387087" name="灯片编号占位符 387086"/>
          <p:cNvSpPr>
            <a:spLocks noGrp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buClr>
                <a:srgbClr val="000000"/>
              </a:buClr>
            </a:pPr>
            <a:fld id="{9A0DB2DC-4C9A-4742-B13C-FB6460FD3503}" type="slidenum">
              <a:rPr lang="zh-CN" dirty="0">
                <a:latin typeface="Arial" panose="020B0604020202020204" pitchFamily="34" charset="0"/>
              </a:rPr>
            </a:fld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6050" name="日期占位符 386049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86051" name="灯片编号占位符 3860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  <p:grpSp>
        <p:nvGrpSpPr>
          <p:cNvPr id="386052" name="组合 386051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组合 386052"/>
            <p:cNvGrpSpPr/>
            <p:nvPr userDrawn="1"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任意多边形 386053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6055" name="任意多边形 386054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6056" name="任意多边形 386055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6057" name="任意多边形 386056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6058" name="任意多边形 386057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86059" name="任意多边形 386058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6060" name="任意多边形 386059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6061" name="标题 386060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86062" name="页脚占位符 38606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lvl="0">
              <a:buClr>
                <a:srgbClr val="000000"/>
              </a:buClr>
            </a:pPr>
            <a:endParaRPr lang="zh-CN" dirty="0"/>
          </a:p>
        </p:txBody>
      </p:sp>
      <p:sp>
        <p:nvSpPr>
          <p:cNvPr id="386063" name="文本占位符 3860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28673"/>
          <p:cNvSpPr txBox="1"/>
          <p:nvPr/>
        </p:nvSpPr>
        <p:spPr>
          <a:xfrm>
            <a:off x="1331913" y="1916113"/>
            <a:ext cx="6705600" cy="1919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54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经济学复习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9650" name="标题 539649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9900"/>
                </a:solidFill>
              </a:rPr>
              <a:t>主要掌握内容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39651" name="文本占位符 5396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效用及其度量方法（基数效用论与序数效用论）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了解边际效用递减规律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了解消费者剩余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掌握无差异曲线分析法（无差异曲线、预算约束、消费者均衡分析）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）无差异曲线的含义与特征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）边际替代率及其递减规律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）预算线的含义与特征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）消费者均衡的条件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7058" name="矩形 557057"/>
          <p:cNvSpPr/>
          <p:nvPr/>
        </p:nvSpPr>
        <p:spPr>
          <a:xfrm>
            <a:off x="1622425" y="1484313"/>
            <a:ext cx="5902325" cy="2103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lnSpc>
                <a:spcPct val="125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第四篇    </a:t>
            </a:r>
            <a:endParaRPr lang="zh-CN" altLang="en-US" sz="44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25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企业行为与产业组织</a:t>
            </a:r>
            <a:endParaRPr lang="zh-CN" altLang="en-US" sz="44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9106" name="文本框 559105"/>
          <p:cNvSpPr txBox="1"/>
          <p:nvPr/>
        </p:nvSpPr>
        <p:spPr>
          <a:xfrm>
            <a:off x="755650" y="836613"/>
            <a:ext cx="7632700" cy="4300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生产成本</a:t>
            </a:r>
            <a:endParaRPr lang="zh-CN" altLang="en-US" sz="3200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竞争市场上的企业</a:t>
            </a:r>
            <a:endParaRPr lang="zh-CN" altLang="en-US" sz="3200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垄断</a:t>
            </a:r>
            <a:endParaRPr lang="zh-CN" altLang="en-US" sz="3200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寡头</a:t>
            </a:r>
            <a:endParaRPr lang="zh-CN" altLang="en-US" sz="3200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章  垄断竞争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02" name="标题 563201"/>
          <p:cNvSpPr>
            <a:spLocks noGrp="1" noRot="1"/>
          </p:cNvSpPr>
          <p:nvPr>
            <p:ph type="title"/>
          </p:nvPr>
        </p:nvSpPr>
        <p:spPr>
          <a:xfrm>
            <a:off x="323850" y="188913"/>
            <a:ext cx="8229600" cy="1143000"/>
          </a:xfrm>
        </p:spPr>
        <p:txBody>
          <a:bodyPr anchor="ctr"/>
          <a:p>
            <a:r>
              <a:rPr lang="zh-CN" altLang="en-US" dirty="0">
                <a:solidFill>
                  <a:srgbClr val="FF9900"/>
                </a:solidFill>
                <a:latin typeface="宋体" panose="02010600030101010101" pitchFamily="2" charset="-122"/>
              </a:rPr>
              <a:t>主要掌握内容</a:t>
            </a:r>
            <a:endParaRPr lang="zh-CN" altLang="en-US" dirty="0">
              <a:solidFill>
                <a:srgbClr val="FF9900"/>
              </a:solidFill>
              <a:latin typeface="宋体" panose="02010600030101010101" pitchFamily="2" charset="-122"/>
            </a:endParaRPr>
          </a:p>
        </p:txBody>
      </p:sp>
      <p:sp>
        <p:nvSpPr>
          <p:cNvPr id="563203" name="文本占位符 563202"/>
          <p:cNvSpPr>
            <a:spLocks noGrp="1"/>
          </p:cNvSpPr>
          <p:nvPr>
            <p:ph type="body" idx="1"/>
          </p:nvPr>
        </p:nvSpPr>
        <p:spPr>
          <a:xfrm>
            <a:off x="395288" y="1412875"/>
            <a:ext cx="8748712" cy="5068888"/>
          </a:xfrm>
        </p:spPr>
        <p:txBody>
          <a:bodyPr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四种市场类型的主要特征；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成本的基本概念及各种衡量；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利润最大化的实现条件；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完全竞争市场厂商需求曲线与行业需求曲线的区别及其原因；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完全竞争厂商的短期均衡及其停止营业点；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完全竞争厂商的短期供给曲线；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完全竞争厂商的长期均衡和厂商的进入与退出；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垄断市场的形成原因；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9.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垄断厂商需求曲线和收益曲线的特点；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4226" name="标题 56422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rgbClr val="FF9900"/>
                </a:solidFill>
                <a:latin typeface="宋体" panose="02010600030101010101" pitchFamily="2" charset="-122"/>
              </a:rPr>
              <a:t>主要掌握内容</a:t>
            </a:r>
            <a:endParaRPr lang="zh-CN" altLang="en-US" dirty="0">
              <a:solidFill>
                <a:srgbClr val="FF9900"/>
              </a:solidFill>
              <a:latin typeface="宋体" panose="02010600030101010101" pitchFamily="2" charset="-122"/>
            </a:endParaRPr>
          </a:p>
        </p:txBody>
      </p:sp>
      <p:sp>
        <p:nvSpPr>
          <p:cNvPr id="564227" name="文本占位符 5642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垄断厂商的短期均衡和长期均衡；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价格歧视的含义及其实行的基本条件；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垄断竞争厂商的需求曲线；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13.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垄断竞争厂商的长期均衡条件与完全竞争厂商和、完全垄断厂商的区别；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14.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寡头垄断市场价格和产量决定的特点；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有关博弈论在经济生活中的应用。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4" name="矩形 571393"/>
          <p:cNvSpPr/>
          <p:nvPr/>
        </p:nvSpPr>
        <p:spPr>
          <a:xfrm>
            <a:off x="2187575" y="1484313"/>
            <a:ext cx="4375150" cy="2103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1" hangingPunct="1">
              <a:lnSpc>
                <a:spcPct val="125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第五篇    </a:t>
            </a:r>
            <a:endParaRPr lang="zh-CN" altLang="en-US" sz="44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25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公共部门经济学</a:t>
            </a:r>
            <a:endParaRPr lang="zh-CN" altLang="en-US" sz="44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4466" name="文本框 574465"/>
          <p:cNvSpPr txBox="1"/>
          <p:nvPr/>
        </p:nvSpPr>
        <p:spPr>
          <a:xfrm>
            <a:off x="827088" y="981075"/>
            <a:ext cx="7632700" cy="5216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外部性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公共物品和公有资源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endParaRPr lang="zh-CN" altLang="en-US" sz="3200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endParaRPr lang="zh-CN" altLang="en-US" sz="3200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lang="zh-CN" altLang="en-US" sz="3200" dirty="0">
              <a:effectLst>
                <a:outerShdw blurRad="38100" dist="38100" dir="2700000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5490" name="标题 575489"/>
          <p:cNvSpPr>
            <a:spLocks noGrp="1" noRot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575491" name="文本占位符 575490"/>
          <p:cNvSpPr>
            <a:spLocks noGrp="1"/>
          </p:cNvSpPr>
          <p:nvPr>
            <p:ph type="body" idx="1"/>
          </p:nvPr>
        </p:nvSpPr>
        <p:spPr>
          <a:xfrm>
            <a:off x="250825" y="1412875"/>
            <a:ext cx="8642350" cy="4525963"/>
          </a:xfrm>
        </p:spPr>
        <p:txBody>
          <a:bodyPr/>
          <a:p>
            <a:pPr marL="609600" indent="-609600"/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、理解外部性及正负外部性</a:t>
            </a:r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solidFill>
                <a:srgbClr val="FFFF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/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、理解科斯定理（私人解决外部性问题）</a:t>
            </a:r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solidFill>
                <a:srgbClr val="FFFF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/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、区分四类物品类型</a:t>
            </a:r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solidFill>
                <a:srgbClr val="FFFF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/>
            <a:r>
              <a:rPr lang="en-US" altLang="zh-CN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FFFF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、解决外部性问题的各种政府政策</a:t>
            </a:r>
            <a:endParaRPr lang="zh-CN" altLang="en-US" b="1" dirty="0">
              <a:solidFill>
                <a:srgbClr val="FFFF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>
              <a:buFont typeface="Monotype Sorts" pitchFamily="2" charset="2"/>
              <a:buNone/>
            </a:pPr>
            <a:endParaRPr lang="zh-CN" altLang="en-US" b="1" dirty="0">
              <a:solidFill>
                <a:srgbClr val="FFFF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609600">
              <a:buFont typeface="Monotype Sorts" pitchFamily="2" charset="2"/>
              <a:buChar char="n"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0610" name="文本框 580609"/>
          <p:cNvSpPr txBox="1"/>
          <p:nvPr/>
        </p:nvSpPr>
        <p:spPr>
          <a:xfrm>
            <a:off x="1258888" y="1412875"/>
            <a:ext cx="6705600" cy="396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FF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第六篇  </a:t>
            </a:r>
            <a:endParaRPr lang="zh-CN" altLang="en-US" sz="4400" b="1" dirty="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FF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宏观经济学的数据</a:t>
            </a:r>
            <a:endParaRPr lang="zh-CN" altLang="en-US" sz="4400" b="1" dirty="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4400" b="1" dirty="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4400" b="1" dirty="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4400" b="1" dirty="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文本框 582657"/>
          <p:cNvSpPr txBox="1"/>
          <p:nvPr/>
        </p:nvSpPr>
        <p:spPr>
          <a:xfrm>
            <a:off x="684213" y="1052513"/>
            <a:ext cx="6767512" cy="2043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10000"/>
              </a:spcBef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章  一国收入的衡量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章  生活费用的衡量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2834" name="标题 632833"/>
          <p:cNvSpPr>
            <a:spLocks noGrp="1" noRot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 anchor="ctr"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632835" name="文本占位符 632834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第一篇　经济学导论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第二篇  供给与需求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第三篇  消费者行为理论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第四篇  企业行为与产业组织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第五篇  公共部门经济学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第六篇  宏观经济学的数据</a:t>
            </a:r>
            <a:endParaRPr lang="zh-CN" altLang="en-US" sz="2800" b="1" dirty="0">
              <a:solidFill>
                <a:srgbClr val="FF99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第七篇  长期中的实际经济</a:t>
            </a:r>
            <a:endParaRPr lang="zh-CN" altLang="en-US" sz="2800" b="1" dirty="0">
              <a:solidFill>
                <a:srgbClr val="FF99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第八篇  长期中的货币与物价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第九篇  短期经济波动</a:t>
            </a: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FF9933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FF99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FF99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FF9900"/>
              </a:solidFill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4706" name="标题 58470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>
              <a:solidFill>
                <a:srgbClr val="FF9900"/>
              </a:solidFill>
            </a:endParaRPr>
          </a:p>
        </p:txBody>
      </p:sp>
      <p:sp>
        <p:nvSpPr>
          <p:cNvPr id="584707" name="文本占位符 5847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如何定义和计算国内生产总值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GDP*</a:t>
            </a:r>
            <a:endParaRPr lang="en-US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的组成部分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实际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与名义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之间的区别和计算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如何编制消费者物价指数（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CPI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CPI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平减指数的区别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了解实际利率与名义利率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通货膨胀率的计算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5970" name="文本框 595969"/>
          <p:cNvSpPr txBox="1"/>
          <p:nvPr/>
        </p:nvSpPr>
        <p:spPr>
          <a:xfrm>
            <a:off x="1763713" y="1484313"/>
            <a:ext cx="6264275" cy="1633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30000"/>
              </a:spcBef>
            </a:pPr>
            <a:r>
              <a:rPr lang="en-US" altLang="zh-CN" sz="4400" b="1" dirty="0">
                <a:solidFill>
                  <a:srgbClr val="FF99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4400" b="1" dirty="0">
                <a:solidFill>
                  <a:srgbClr val="FF99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第七篇 </a:t>
            </a:r>
            <a:endParaRPr lang="zh-CN" altLang="en-US" sz="4400" b="1" dirty="0">
              <a:solidFill>
                <a:srgbClr val="FF99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30000"/>
              </a:spcBef>
            </a:pPr>
            <a:r>
              <a:rPr lang="zh-CN" altLang="en-US" sz="4400" b="1" dirty="0">
                <a:solidFill>
                  <a:srgbClr val="FF99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长期中的实际经济</a:t>
            </a:r>
            <a:endParaRPr lang="zh-CN" altLang="en-US" sz="4400" b="1" dirty="0">
              <a:solidFill>
                <a:srgbClr val="FF9966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文本框 598017"/>
          <p:cNvSpPr txBox="1"/>
          <p:nvPr/>
        </p:nvSpPr>
        <p:spPr>
          <a:xfrm>
            <a:off x="900113" y="1268413"/>
            <a:ext cx="7559675" cy="378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lvl="0" indent="-34290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26</a:t>
            </a: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章   储蓄、投资和金融体系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lvl="0" indent="-342900"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lvl="0" indent="-342900"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endParaRPr lang="zh-CN" altLang="en-US" sz="2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lvl="0" indent="-342900" algn="l" eaLnBrk="1" hangingPunct="1">
              <a:spcBef>
                <a:spcPct val="50000"/>
              </a:spcBef>
            </a:pPr>
            <a:endParaRPr lang="zh-CN" altLang="en-US" sz="2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lvl="0" indent="-342900" algn="l" eaLnBrk="1" hangingPunct="1">
              <a:spcBef>
                <a:spcPct val="50000"/>
              </a:spcBef>
              <a:buClr>
                <a:srgbClr val="000000"/>
              </a:buClr>
            </a:pPr>
            <a:endParaRPr lang="zh-CN" altLang="en-US" sz="2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0066" name="标题 60006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600067" name="文本占位符 600066"/>
          <p:cNvSpPr>
            <a:spLocks noGrp="1"/>
          </p:cNvSpPr>
          <p:nvPr>
            <p:ph type="body" idx="1"/>
          </p:nvPr>
        </p:nvSpPr>
        <p:spPr/>
        <p:txBody>
          <a:bodyPr/>
          <a:p>
            <a:pPr defTabSz="0">
              <a:tabLst>
                <a:tab pos="4479925" algn="l"/>
              </a:tabLst>
            </a:pP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GDP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的恒等式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0">
              <a:tabLst>
                <a:tab pos="4479925" algn="l"/>
              </a:tabLst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可贷资金市场的供求关系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0">
              <a:tabLst>
                <a:tab pos="4479925" algn="l"/>
              </a:tabLst>
            </a:pP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5186" name="文本框 605185"/>
          <p:cNvSpPr txBox="1"/>
          <p:nvPr/>
        </p:nvSpPr>
        <p:spPr>
          <a:xfrm>
            <a:off x="685800" y="1600200"/>
            <a:ext cx="7467600" cy="2652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第八篇     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长期中的货币与物价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50000"/>
              </a:spcBef>
            </a:pP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7234" name="文本框 607233"/>
          <p:cNvSpPr txBox="1"/>
          <p:nvPr/>
        </p:nvSpPr>
        <p:spPr>
          <a:xfrm>
            <a:off x="1403350" y="1484313"/>
            <a:ext cx="6769100" cy="3967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 货币制度</a:t>
            </a:r>
            <a:endParaRPr lang="zh-CN" altLang="en-US" sz="32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30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章  货币增长与通货膨胀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9282" name="标题 60928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609283" name="文本占位符 6092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8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、货币的定义、职能</a:t>
            </a:r>
            <a:endParaRPr lang="zh-CN" altLang="en-US" sz="28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、了解中央银行体系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、货币乘数发生作用的机理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、中央银行控制货币的三大工具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、了解古典通货膨胀理论（古典二分法与货币中性、货币数量论）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、理解费雪效应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、通货膨胀的代价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7714" name="文本框 627713"/>
          <p:cNvSpPr txBox="1"/>
          <p:nvPr/>
        </p:nvSpPr>
        <p:spPr>
          <a:xfrm>
            <a:off x="1066800" y="1981200"/>
            <a:ext cx="7391400" cy="2073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第九篇      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短期经济波动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</a:pP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9762" name="文本框 629761"/>
          <p:cNvSpPr txBox="1"/>
          <p:nvPr/>
        </p:nvSpPr>
        <p:spPr>
          <a:xfrm>
            <a:off x="539750" y="1196975"/>
            <a:ext cx="8064500" cy="353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本篇主要内容：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章 总需求和总供给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28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34</a:t>
            </a:r>
            <a:r>
              <a:rPr lang="zh-CN" altLang="en-US" sz="28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货币和财政政策对总需求的影响</a:t>
            </a:r>
            <a:endParaRPr lang="zh-CN" altLang="en-US" sz="28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章 通货膨胀与失业之间的短期权衡取舍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章 失业与自然失业率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1810" name="标题 631809"/>
          <p:cNvSpPr>
            <a:spLocks noGrp="1" noRot="1"/>
          </p:cNvSpPr>
          <p:nvPr>
            <p:ph type="title"/>
          </p:nvPr>
        </p:nvSpPr>
        <p:spPr>
          <a:xfrm>
            <a:off x="468313" y="-242887"/>
            <a:ext cx="8229600" cy="1143000"/>
          </a:xfrm>
        </p:spPr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631811" name="文本占位符 631810"/>
          <p:cNvSpPr>
            <a:spLocks noGrp="1"/>
          </p:cNvSpPr>
          <p:nvPr>
            <p:ph type="body" idx="1"/>
          </p:nvPr>
        </p:nvSpPr>
        <p:spPr>
          <a:xfrm>
            <a:off x="323850" y="908050"/>
            <a:ext cx="8424863" cy="6480175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、经济波动的基本特征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、总需求和总供给曲线的基本特征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、影响总需求和总供给曲线移动的因素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、长期和短期供给曲线的区别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、经济波动的两个原因（总需求和总供给的变动）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、货币政策如何影响总需求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）流动性偏好理论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）货币供给的变动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）利率目标的作用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、财政政策如何影响总需求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）政府购买的变动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）乘数效应和挤出效应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、失业的种类及失业率的计算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、通货膨胀的概念、分类及原因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、菲利普斯曲线的由来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、菲利普斯曲线的政策含义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1547813" y="2781300"/>
            <a:ext cx="55451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9900"/>
                </a:solidFill>
                <a:latin typeface="Arial" panose="020B0604020202020204" pitchFamily="34" charset="0"/>
                <a:ea typeface="楷体_GB2312" pitchFamily="49" charset="-122"/>
              </a:rPr>
              <a:t>第一篇　经济学导论</a:t>
            </a:r>
            <a:endParaRPr lang="zh-CN" altLang="en-US" sz="3600" b="1" dirty="0">
              <a:solidFill>
                <a:srgbClr val="FF99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pPr>
              <a:buClr>
                <a:srgbClr val="000000"/>
              </a:buClr>
            </a:pPr>
            <a:fld id="{9A0DB2DC-4C9A-4742-B13C-FB6460FD3503}" type="slidenum">
              <a:rPr lang="zh-CN" dirty="0">
                <a:latin typeface="Arial" panose="020B0604020202020204" pitchFamily="34" charset="0"/>
              </a:rPr>
            </a:fld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2" name="标题 665601"/>
          <p:cNvSpPr>
            <a:spLocks noGrp="1" noRot="1"/>
          </p:cNvSpPr>
          <p:nvPr>
            <p:ph type="title"/>
          </p:nvPr>
        </p:nvSpPr>
        <p:spPr>
          <a:xfrm>
            <a:off x="1692275" y="836613"/>
            <a:ext cx="4800600" cy="1143000"/>
          </a:xfrm>
        </p:spPr>
        <p:txBody>
          <a:bodyPr anchor="ctr"/>
          <a:p>
            <a:r>
              <a:rPr lang="zh-CN" altLang="en-US" sz="7200" dirty="0"/>
              <a:t>谢  谢！ </a:t>
            </a:r>
            <a:endParaRPr lang="zh-CN" altLang="en-US" sz="7200"/>
          </a:p>
        </p:txBody>
      </p:sp>
      <p:pic>
        <p:nvPicPr>
          <p:cNvPr id="665603" name="图片 665602" descr="PEOPO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6238" y="2219325"/>
            <a:ext cx="4895850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5906" name="标题 63590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endParaRPr dirty="0"/>
          </a:p>
        </p:txBody>
      </p:sp>
      <p:sp>
        <p:nvSpPr>
          <p:cNvPr id="635907" name="文本占位符 6359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主要内容</a:t>
            </a:r>
            <a:r>
              <a:rPr lang="en-US" altLang="zh-CN" b="1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en-US" altLang="zh-CN" b="1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章   经济学十大原理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章   像经济学家一样思考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章   相互依存性与贸易的好处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22" name="标题 491521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491523" name="文本占位符 4915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、经济学的研究对象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、经济学的研究领域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、经济学的产生和发展历史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、经济学的研究方法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、经济学十大原理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8B63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solidFill>
                <a:srgbClr val="F8B63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026" name="文本框 513025"/>
          <p:cNvSpPr txBox="1"/>
          <p:nvPr/>
        </p:nvSpPr>
        <p:spPr>
          <a:xfrm>
            <a:off x="684213" y="2060575"/>
            <a:ext cx="7704137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第二篇  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供给与需求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074" name="文本框 515073"/>
          <p:cNvSpPr txBox="1"/>
          <p:nvPr/>
        </p:nvSpPr>
        <p:spPr>
          <a:xfrm>
            <a:off x="1331913" y="1268413"/>
            <a:ext cx="6624637" cy="2836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本篇主要内容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供给与需求的市场力量</a:t>
            </a:r>
            <a:endParaRPr lang="zh-CN" altLang="en-US" sz="32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弹性及其应用</a:t>
            </a:r>
            <a:endParaRPr lang="zh-CN" altLang="en-US" sz="32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  供给需求与政府政策</a:t>
            </a:r>
            <a:endParaRPr lang="zh-CN" altLang="en-US" sz="3200" b="1" dirty="0">
              <a:effectLst>
                <a:outerShdw blurRad="38100" dist="38100" dir="2700000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146" name="标题 518145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>
                <a:solidFill>
                  <a:srgbClr val="FF9900"/>
                </a:solidFill>
              </a:rPr>
              <a:t>主要掌握内容</a:t>
            </a:r>
            <a:endParaRPr lang="zh-CN" altLang="en-US" sz="4000" dirty="0">
              <a:solidFill>
                <a:srgbClr val="FF9900"/>
              </a:solidFill>
            </a:endParaRPr>
          </a:p>
        </p:txBody>
      </p:sp>
      <p:sp>
        <p:nvSpPr>
          <p:cNvPr id="518147" name="文本占位符 51814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>
                <a:ea typeface="楷体" panose="02010609060101010101" pitchFamily="49" charset="-122"/>
              </a:rPr>
              <a:t>理解需求曲线及需求定律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ea typeface="楷体" panose="02010609060101010101" pitchFamily="49" charset="-122"/>
              </a:rPr>
              <a:t>掌握影响</a:t>
            </a:r>
            <a:r>
              <a:rPr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需求的因素</a:t>
            </a:r>
            <a:r>
              <a:rPr lang="en-US" altLang="zh-CN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宋体" panose="02010600030101010101" pitchFamily="2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ea typeface="楷体" panose="02010609060101010101" pitchFamily="49" charset="-122"/>
              </a:rPr>
              <a:t>理解供给曲线及供给定律</a:t>
            </a:r>
            <a:endParaRPr lang="zh-CN" altLang="en-US" sz="2800" b="1" dirty="0"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ea typeface="楷体" panose="02010609060101010101" pitchFamily="49" charset="-122"/>
              </a:rPr>
              <a:t>掌握影响</a:t>
            </a:r>
            <a:r>
              <a:rPr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供给的因素</a:t>
            </a:r>
            <a:r>
              <a:rPr lang="en-US" altLang="zh-CN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宋体" panose="02010600030101010101" pitchFamily="2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供求均衡的概念与含义</a:t>
            </a:r>
            <a:endParaRPr lang="zh-CN" altLang="en-US" sz="2800" b="1" dirty="0">
              <a:latin typeface="宋体" panose="02010600030101010101" pitchFamily="2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分析均衡变动的步骤</a:t>
            </a:r>
            <a:r>
              <a:rPr lang="en-US" altLang="zh-CN" sz="2800" b="1" dirty="0">
                <a:latin typeface="宋体" panose="02010600030101010101" pitchFamily="2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宋体" panose="02010600030101010101" pitchFamily="2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楷体_GB2312" pitchFamily="49" charset="-122"/>
                <a:ea typeface="楷体" panose="02010609060101010101" pitchFamily="49" charset="-122"/>
              </a:rPr>
              <a:t>供给和需求弹性的含义</a:t>
            </a:r>
            <a:endParaRPr lang="zh-CN" altLang="en-US" sz="2800" b="1" dirty="0">
              <a:latin typeface="楷体_GB2312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楷体_GB2312" pitchFamily="49" charset="-122"/>
                <a:ea typeface="楷体" panose="02010609060101010101" pitchFamily="49" charset="-122"/>
              </a:rPr>
              <a:t>供给和需求弹性的各种影响因素</a:t>
            </a:r>
            <a:r>
              <a:rPr lang="en-US" altLang="zh-CN" sz="2800" b="1" dirty="0">
                <a:latin typeface="楷体_GB2312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_GB2312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ea typeface="楷体" panose="02010609060101010101" pitchFamily="49" charset="-122"/>
              </a:rPr>
              <a:t>了解供给、需求与弹性的应用</a:t>
            </a:r>
            <a:r>
              <a:rPr lang="en-US" altLang="zh-CN" sz="2800" b="1" dirty="0"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宋体" panose="02010600030101010101" pitchFamily="2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latin typeface="楷体_GB2312" pitchFamily="49" charset="-122"/>
                <a:ea typeface="楷体" panose="02010609060101010101" pitchFamily="49" charset="-122"/>
              </a:rPr>
              <a:t>了解供求定律在政府政策中的应用</a:t>
            </a:r>
            <a:r>
              <a:rPr lang="en-US" altLang="zh-CN" sz="2800" b="1" dirty="0">
                <a:latin typeface="楷体_GB2312" pitchFamily="49" charset="-122"/>
                <a:ea typeface="楷体" panose="02010609060101010101" pitchFamily="49" charset="-122"/>
              </a:rPr>
              <a:t>*</a:t>
            </a:r>
            <a:endParaRPr lang="en-US" altLang="zh-CN" sz="2800" b="1" dirty="0">
              <a:latin typeface="楷体_GB2312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47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8147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814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8147">
                                            <p:txEl>
                                              <p:charRg st="6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8147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9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8147">
                                            <p:txEl>
                                              <p:charRg st="95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8147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7602" name="文本框 537601"/>
          <p:cNvSpPr txBox="1"/>
          <p:nvPr/>
        </p:nvSpPr>
        <p:spPr>
          <a:xfrm>
            <a:off x="1403350" y="1484313"/>
            <a:ext cx="6264275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第三篇</a:t>
            </a:r>
            <a:r>
              <a:rPr lang="zh-CN" altLang="en-US" sz="40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50000"/>
              </a:spcBef>
              <a:buClr>
                <a:srgbClr val="000000"/>
              </a:buClr>
            </a:pP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消费者行为理论</a:t>
            </a:r>
            <a:endParaRPr lang="zh-CN" altLang="en-US" sz="4400" b="1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>
              <a:buClr>
                <a:srgbClr val="000000"/>
              </a:buClr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3399"/>
        </a:lt1>
        <a:dk2>
          <a:srgbClr val="E5E5FF"/>
        </a:dk2>
        <a:lt2>
          <a:srgbClr val="000514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CDCDC"/>
        </a:accent4>
        <a:accent5>
          <a:srgbClr val="AACAE2"/>
        </a:accent5>
        <a:accent6>
          <a:srgbClr val="9678C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DFDFE9"/>
        </a:dk2>
        <a:lt2>
          <a:srgbClr val="3E3E5C"/>
        </a:lt2>
        <a:accent1>
          <a:srgbClr val="CC66FF"/>
        </a:accent1>
        <a:accent2>
          <a:srgbClr val="679ACD"/>
        </a:accent2>
        <a:accent3>
          <a:srgbClr val="B9B9CA"/>
        </a:accent3>
        <a:accent4>
          <a:srgbClr val="DCDCDC"/>
        </a:accent4>
        <a:accent5>
          <a:srgbClr val="E2B9FF"/>
        </a:accent5>
        <a:accent6>
          <a:srgbClr val="5C8AB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9400"/>
        </a:lt1>
        <a:dk2>
          <a:srgbClr val="BAE8BA"/>
        </a:dk2>
        <a:lt2>
          <a:srgbClr val="2A5400"/>
        </a:lt2>
        <a:accent1>
          <a:srgbClr val="33CC33"/>
        </a:accent1>
        <a:accent2>
          <a:srgbClr val="99CC00"/>
        </a:accent2>
        <a:accent3>
          <a:srgbClr val="B2C8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99FF33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596D"/>
        </a:lt1>
        <a:dk2>
          <a:srgbClr val="DDDDDD"/>
        </a:dk2>
        <a:lt2>
          <a:srgbClr val="000000"/>
        </a:lt2>
        <a:accent1>
          <a:srgbClr val="787E8A"/>
        </a:accent1>
        <a:accent2>
          <a:srgbClr val="339966"/>
        </a:accent2>
        <a:accent3>
          <a:srgbClr val="B3B5BB"/>
        </a:accent3>
        <a:accent4>
          <a:srgbClr val="DCDCDC"/>
        </a:accent4>
        <a:accent5>
          <a:srgbClr val="BEC0C4"/>
        </a:accent5>
        <a:accent6>
          <a:srgbClr val="2D895B"/>
        </a:accent6>
        <a:hlink>
          <a:srgbClr val="00FFFF"/>
        </a:hlink>
        <a:folHlink>
          <a:srgbClr val="74B6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C0000"/>
        </a:lt1>
        <a:dk2>
          <a:srgbClr val="DFD293"/>
        </a:dk2>
        <a:lt2>
          <a:srgbClr val="5C1F00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CDCDC"/>
        </a:accent4>
        <a:accent5>
          <a:srgbClr val="FFB9B1"/>
        </a:accent5>
        <a:accent6>
          <a:srgbClr val="AA6C5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7F3F3"/>
        </a:dk1>
        <a:lt1>
          <a:srgbClr val="8A6362"/>
        </a:lt1>
        <a:dk2>
          <a:srgbClr val="D8C1BA"/>
        </a:dk2>
        <a:lt2>
          <a:srgbClr val="5E4444"/>
        </a:lt2>
        <a:accent1>
          <a:srgbClr val="CC6600"/>
        </a:accent1>
        <a:accent2>
          <a:srgbClr val="C16059"/>
        </a:accent2>
        <a:accent3>
          <a:srgbClr val="C4B8B8"/>
        </a:accent3>
        <a:accent4>
          <a:srgbClr val="D5D1D1"/>
        </a:accent4>
        <a:accent5>
          <a:srgbClr val="E2B9AA"/>
        </a:accent5>
        <a:accent6>
          <a:srgbClr val="AD554F"/>
        </a:accent6>
        <a:hlink>
          <a:srgbClr val="FFCC00"/>
        </a:hlink>
        <a:folHlink>
          <a:srgbClr val="CBB5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BFA673"/>
        </a:lt1>
        <a:dk2>
          <a:srgbClr val="E6E3AA"/>
        </a:dk2>
        <a:lt2>
          <a:srgbClr val="7F6737"/>
        </a:lt2>
        <a:accent1>
          <a:srgbClr val="FFCC00"/>
        </a:accent1>
        <a:accent2>
          <a:srgbClr val="808000"/>
        </a:accent2>
        <a:accent3>
          <a:srgbClr val="DBD0BD"/>
        </a:accent3>
        <a:accent4>
          <a:srgbClr val="DCDCDC"/>
        </a:accent4>
        <a:accent5>
          <a:srgbClr val="FFE2AA"/>
        </a:accent5>
        <a:accent6>
          <a:srgbClr val="727200"/>
        </a:accent6>
        <a:hlink>
          <a:srgbClr val="784700"/>
        </a:hlink>
        <a:folHlink>
          <a:srgbClr val="9A7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5"/>
        </a:accent3>
        <a:accent4>
          <a:srgbClr val="3F1E00"/>
        </a:accent4>
        <a:accent5>
          <a:srgbClr val="FFFFEE"/>
        </a:accent5>
        <a:accent6>
          <a:srgbClr val="ABAB95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9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0</TotalTime>
  <Words>1904</Words>
  <Application>WPS 演示</Application>
  <PresentationFormat>在屏幕上显示</PresentationFormat>
  <Paragraphs>283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Arial Narrow</vt:lpstr>
      <vt:lpstr>楷体</vt:lpstr>
      <vt:lpstr>楷体_GB2312</vt:lpstr>
      <vt:lpstr>华文行楷</vt:lpstr>
      <vt:lpstr>黑体</vt:lpstr>
      <vt:lpstr>微软雅黑</vt:lpstr>
      <vt:lpstr>Garamond</vt:lpstr>
      <vt:lpstr>Tahoma</vt:lpstr>
      <vt:lpstr>隶书</vt:lpstr>
      <vt:lpstr>Monotype Sorts</vt:lpstr>
      <vt:lpstr>Symbol</vt:lpstr>
      <vt:lpstr>Batang</vt:lpstr>
      <vt:lpstr>新宋体</vt:lpstr>
      <vt:lpstr>Wingdings</vt:lpstr>
      <vt:lpstr>Malgun Gothic</vt:lpstr>
      <vt:lpstr>Stream</vt:lpstr>
      <vt:lpstr>PowerPoint 演示文稿</vt:lpstr>
      <vt:lpstr>课程内容</vt:lpstr>
      <vt:lpstr>PowerPoint 演示文稿</vt:lpstr>
      <vt:lpstr>PowerPoint 演示文稿</vt:lpstr>
      <vt:lpstr>主要掌握内容</vt:lpstr>
      <vt:lpstr>PowerPoint 演示文稿</vt:lpstr>
      <vt:lpstr>PowerPoint 演示文稿</vt:lpstr>
      <vt:lpstr>主要掌握内容</vt:lpstr>
      <vt:lpstr>PowerPoint 演示文稿</vt:lpstr>
      <vt:lpstr>主要掌握内容</vt:lpstr>
      <vt:lpstr>PowerPoint 演示文稿</vt:lpstr>
      <vt:lpstr>PowerPoint 演示文稿</vt:lpstr>
      <vt:lpstr>主要掌握内容</vt:lpstr>
      <vt:lpstr>主要掌握内容</vt:lpstr>
      <vt:lpstr>PowerPoint 演示文稿</vt:lpstr>
      <vt:lpstr>PowerPoint 演示文稿</vt:lpstr>
      <vt:lpstr>主要掌握内容</vt:lpstr>
      <vt:lpstr>PowerPoint 演示文稿</vt:lpstr>
      <vt:lpstr>PowerPoint 演示文稿</vt:lpstr>
      <vt:lpstr>主要掌握内容</vt:lpstr>
      <vt:lpstr>PowerPoint 演示文稿</vt:lpstr>
      <vt:lpstr>PowerPoint 演示文稿</vt:lpstr>
      <vt:lpstr>主要掌握内容</vt:lpstr>
      <vt:lpstr>PowerPoint 演示文稿</vt:lpstr>
      <vt:lpstr>PowerPoint 演示文稿</vt:lpstr>
      <vt:lpstr>主要掌握内容</vt:lpstr>
      <vt:lpstr>PowerPoint 演示文稿</vt:lpstr>
      <vt:lpstr>PowerPoint 演示文稿</vt:lpstr>
      <vt:lpstr>主要掌握内容</vt:lpstr>
      <vt:lpstr>谢  谢！ 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</dc:creator>
  <cp:lastModifiedBy>huang</cp:lastModifiedBy>
  <cp:revision>346</cp:revision>
  <dcterms:created xsi:type="dcterms:W3CDTF">2001-02-03T09:45:00Z</dcterms:created>
  <dcterms:modified xsi:type="dcterms:W3CDTF">2016-12-28T04:42:20Z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