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78" d="100"/>
          <a:sy n="78" d="100"/>
        </p:scale>
        <p:origin x="7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4D486-F607-4C94-9894-A15DCE2B3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9A1784-F478-41C5-8C33-4DE4DDB10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5E5A85-DB20-496B-94B3-93A659691E0E}"/>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4BDC5B7F-85D3-4E9C-8E58-2786CD3E29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EC4BE8-AA89-43D2-BE09-93E0C22D5B36}"/>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231872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9B91C8-19A5-4374-BEA6-386757E01C9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58A022-6BE1-4459-AEF9-25425B1785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1C921A-912D-4C21-8473-093BBF25B978}"/>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24DEC6BC-2122-47FB-A62A-102BC56AEA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DE5BE4-2DFD-4099-B00E-A0E44EB497D6}"/>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212500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864CFD-7815-44EC-9297-CA1DE59734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03DE35-D582-4C4A-AC8C-D9650B548E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9DC355-5C2C-45F4-BD7A-BB80C2FEE7DC}"/>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43AE257E-93B4-46A5-A4E7-D2DEA53EAD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23E02B-2048-4E08-A4C1-41CA1DBE9BAB}"/>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121181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8EA90-5DE6-4D45-A877-904166CD14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403B7A-581A-4B42-B397-B67FF0B9DAB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55C13B-05C3-4B0A-B28F-129EDEAF4220}"/>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D64B8D76-195A-4765-8051-79810DC95A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D105DD-AC12-4ABE-B924-8E3CEE210B80}"/>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207333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C7992-CDA9-4CD5-95C5-F7EC4E4124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5F7428A-BEF8-4319-80F5-8AE587681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B2CD85B-C5C2-40A5-B654-6BBC0B8553A5}"/>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0338BA4C-3431-47C8-BE9B-B7FEBFE087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D5F938-744F-4C92-8FFD-5FB5B5C1C7EA}"/>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155977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E43FB9-5A42-4C80-BA52-A5A38A5101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9980BF-6209-4DD1-A3C0-81AA6F35E2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44D1A38-D01E-4650-8006-6A76EC1EEB9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B62D07-CA8D-4EF3-B599-0CFC838FC5EA}"/>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6" name="页脚占位符 5">
            <a:extLst>
              <a:ext uri="{FF2B5EF4-FFF2-40B4-BE49-F238E27FC236}">
                <a16:creationId xmlns:a16="http://schemas.microsoft.com/office/drawing/2014/main" id="{14167F43-B3DB-42FF-9423-83F4FED083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ED979A-2D2C-4EB9-8A0F-DA573F95E749}"/>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84713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13DCB-55D2-4BF6-9BD5-EAA2583CCB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134566-6F2D-45A9-A3BC-C6AAD697D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98018E-7601-490C-9527-2FDD9012F4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6FD7483-77FD-4A03-8690-A8C4AF11AF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1B40A6C-B032-4D68-BBD1-69B68B7466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E06931-8CC2-4EA6-A291-8DEB89137C2C}"/>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8" name="页脚占位符 7">
            <a:extLst>
              <a:ext uri="{FF2B5EF4-FFF2-40B4-BE49-F238E27FC236}">
                <a16:creationId xmlns:a16="http://schemas.microsoft.com/office/drawing/2014/main" id="{F64D9BB1-C6CC-4D44-9887-A93D0EC265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072BCC-BEAE-410D-A2A1-A33F3480BB09}"/>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354939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8C89A-81BA-425E-9881-4175E0B2EA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DD7F7E-A306-41C6-AD0E-DA585604569D}"/>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4" name="页脚占位符 3">
            <a:extLst>
              <a:ext uri="{FF2B5EF4-FFF2-40B4-BE49-F238E27FC236}">
                <a16:creationId xmlns:a16="http://schemas.microsoft.com/office/drawing/2014/main" id="{F37226C2-362F-4C31-A584-07BE6252BA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DE07B4C-79CF-42AF-94C9-B88A4CC65137}"/>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254140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CB5858-D1B1-4B14-B3D2-1993086D5F24}"/>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3" name="页脚占位符 2">
            <a:extLst>
              <a:ext uri="{FF2B5EF4-FFF2-40B4-BE49-F238E27FC236}">
                <a16:creationId xmlns:a16="http://schemas.microsoft.com/office/drawing/2014/main" id="{19C0E136-A6AE-4376-AED2-399520ACB5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F20D8C4-17AE-4127-AB05-C86784430F32}"/>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293813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6228-9E3B-4710-891B-DF6CA97C3A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C3962F-26F6-41AC-BC54-371125AC02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E955769-7DF6-4025-A2D2-C57F561A2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1AA66B-03DF-4873-8F52-68783F6FE424}"/>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6" name="页脚占位符 5">
            <a:extLst>
              <a:ext uri="{FF2B5EF4-FFF2-40B4-BE49-F238E27FC236}">
                <a16:creationId xmlns:a16="http://schemas.microsoft.com/office/drawing/2014/main" id="{6C03465C-07DC-498C-966A-9F0423FA71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E0E89A-58AF-418D-A5A3-5405454A9C41}"/>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64294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9E0F2-A338-422A-BEC0-3A1D317A4D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14CA7B-699B-4551-80A4-EA155C3EA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CBFDABA-42BA-4B32-BDA9-C21A9469D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B48ED7-DFAE-4B40-933E-692B781C0A07}"/>
              </a:ext>
            </a:extLst>
          </p:cNvPr>
          <p:cNvSpPr>
            <a:spLocks noGrp="1"/>
          </p:cNvSpPr>
          <p:nvPr>
            <p:ph type="dt" sz="half" idx="10"/>
          </p:nvPr>
        </p:nvSpPr>
        <p:spPr/>
        <p:txBody>
          <a:bodyPr/>
          <a:lstStyle/>
          <a:p>
            <a:fld id="{9C5561D0-12E9-46D6-A63D-1924CD7AA869}" type="datetimeFigureOut">
              <a:rPr lang="zh-CN" altLang="en-US" smtClean="0"/>
              <a:t>2020/5/12</a:t>
            </a:fld>
            <a:endParaRPr lang="zh-CN" altLang="en-US"/>
          </a:p>
        </p:txBody>
      </p:sp>
      <p:sp>
        <p:nvSpPr>
          <p:cNvPr id="6" name="页脚占位符 5">
            <a:extLst>
              <a:ext uri="{FF2B5EF4-FFF2-40B4-BE49-F238E27FC236}">
                <a16:creationId xmlns:a16="http://schemas.microsoft.com/office/drawing/2014/main" id="{95F61814-649F-47D3-87AA-4A35E8AFDB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0C4553-C019-4EED-889C-1D24C84AEB61}"/>
              </a:ext>
            </a:extLst>
          </p:cNvPr>
          <p:cNvSpPr>
            <a:spLocks noGrp="1"/>
          </p:cNvSpPr>
          <p:nvPr>
            <p:ph type="sldNum" sz="quarter" idx="12"/>
          </p:nvPr>
        </p:nvSpPr>
        <p:spPr/>
        <p:txBody>
          <a:body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333751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F7BE56-869B-4F2B-BA6B-0BD25DB7B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F62205-4B45-4EDB-821C-318A432FB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8F2F81-6962-49E5-B94E-1D1A15D25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561D0-12E9-46D6-A63D-1924CD7AA869}" type="datetimeFigureOut">
              <a:rPr lang="zh-CN" altLang="en-US" smtClean="0"/>
              <a:t>2020/5/12</a:t>
            </a:fld>
            <a:endParaRPr lang="zh-CN" altLang="en-US"/>
          </a:p>
        </p:txBody>
      </p:sp>
      <p:sp>
        <p:nvSpPr>
          <p:cNvPr id="5" name="页脚占位符 4">
            <a:extLst>
              <a:ext uri="{FF2B5EF4-FFF2-40B4-BE49-F238E27FC236}">
                <a16:creationId xmlns:a16="http://schemas.microsoft.com/office/drawing/2014/main" id="{A01EAA47-25C7-42EC-BEAB-C6D263BDF4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C06CF7-FB10-422E-8DEC-9E0094E51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409A1-D868-4B1A-8FDF-6F36C0ABDFDB}" type="slidenum">
              <a:rPr lang="zh-CN" altLang="en-US" smtClean="0"/>
              <a:t>‹#›</a:t>
            </a:fld>
            <a:endParaRPr lang="zh-CN" altLang="en-US"/>
          </a:p>
        </p:txBody>
      </p:sp>
    </p:spTree>
    <p:extLst>
      <p:ext uri="{BB962C8B-B14F-4D97-AF65-F5344CB8AC3E}">
        <p14:creationId xmlns:p14="http://schemas.microsoft.com/office/powerpoint/2010/main" val="3308752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D8371C6-FDE3-4B29-BE61-6B427442C49D}"/>
              </a:ext>
            </a:extLst>
          </p:cNvPr>
          <p:cNvSpPr>
            <a:spLocks noGrp="1"/>
          </p:cNvSpPr>
          <p:nvPr>
            <p:ph type="title"/>
          </p:nvPr>
        </p:nvSpPr>
        <p:spPr/>
        <p:txBody>
          <a:bodyPr/>
          <a:lstStyle/>
          <a:p>
            <a:pPr algn="ctr"/>
            <a:r>
              <a:rPr lang="zh-CN" altLang="en-US" dirty="0"/>
              <a:t>第一节 产品与产品组合</a:t>
            </a:r>
          </a:p>
        </p:txBody>
      </p:sp>
      <p:grpSp>
        <p:nvGrpSpPr>
          <p:cNvPr id="10" name="组合 1">
            <a:extLst>
              <a:ext uri="{FF2B5EF4-FFF2-40B4-BE49-F238E27FC236}">
                <a16:creationId xmlns:a16="http://schemas.microsoft.com/office/drawing/2014/main" id="{98093355-00D3-453A-AEAD-B51738C18242}"/>
              </a:ext>
            </a:extLst>
          </p:cNvPr>
          <p:cNvGrpSpPr>
            <a:grpSpLocks/>
          </p:cNvGrpSpPr>
          <p:nvPr/>
        </p:nvGrpSpPr>
        <p:grpSpPr bwMode="auto">
          <a:xfrm>
            <a:off x="371061" y="1690688"/>
            <a:ext cx="11165265" cy="5479017"/>
            <a:chOff x="395288" y="1330325"/>
            <a:chExt cx="8640762" cy="5925192"/>
          </a:xfrm>
        </p:grpSpPr>
        <p:sp>
          <p:nvSpPr>
            <p:cNvPr id="11" name="文本框 3">
              <a:extLst>
                <a:ext uri="{FF2B5EF4-FFF2-40B4-BE49-F238E27FC236}">
                  <a16:creationId xmlns:a16="http://schemas.microsoft.com/office/drawing/2014/main" id="{DE838155-D8FA-4D07-825F-5CECA1634A1A}"/>
                </a:ext>
              </a:extLst>
            </p:cNvPr>
            <p:cNvSpPr txBox="1">
              <a:spLocks noChangeArrowheads="1"/>
            </p:cNvSpPr>
            <p:nvPr/>
          </p:nvSpPr>
          <p:spPr bwMode="auto">
            <a:xfrm>
              <a:off x="395288" y="1330325"/>
              <a:ext cx="6048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zh-CN" altLang="en-US">
                  <a:latin typeface="微软雅黑" panose="020B0503020204020204" pitchFamily="34" charset="-122"/>
                  <a:ea typeface="微软雅黑" panose="020B0503020204020204" pitchFamily="34" charset="-122"/>
                </a:rPr>
                <a:t>一、产品的内涵</a:t>
              </a:r>
              <a:endParaRPr lang="en-US" altLang="zh-CN">
                <a:latin typeface="微软雅黑" panose="020B0503020204020204" pitchFamily="34" charset="-122"/>
                <a:ea typeface="微软雅黑" panose="020B0503020204020204" pitchFamily="34" charset="-122"/>
              </a:endParaRPr>
            </a:p>
          </p:txBody>
        </p:sp>
        <p:sp>
          <p:nvSpPr>
            <p:cNvPr id="12" name="文本框 3">
              <a:extLst>
                <a:ext uri="{FF2B5EF4-FFF2-40B4-BE49-F238E27FC236}">
                  <a16:creationId xmlns:a16="http://schemas.microsoft.com/office/drawing/2014/main" id="{556C025E-397F-4D4F-9274-1318EC9749C8}"/>
                </a:ext>
              </a:extLst>
            </p:cNvPr>
            <p:cNvSpPr txBox="1">
              <a:spLocks noChangeArrowheads="1"/>
            </p:cNvSpPr>
            <p:nvPr/>
          </p:nvSpPr>
          <p:spPr bwMode="auto">
            <a:xfrm>
              <a:off x="395288" y="1941520"/>
              <a:ext cx="8640762" cy="531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lnSpc>
                  <a:spcPct val="150000"/>
                </a:lnSpc>
                <a:buFontTx/>
                <a:buChar char="•"/>
              </a:pPr>
              <a:r>
                <a:rPr lang="zh-CN" altLang="en-US" b="0" dirty="0">
                  <a:latin typeface="楷体" panose="02010609060101010101" pitchFamily="49" charset="-122"/>
                  <a:ea typeface="楷体" panose="02010609060101010101" pitchFamily="49" charset="-122"/>
                </a:rPr>
                <a:t>狭义地讲，产品就是凝聚在一种可识别形式中的一系列基本属性，而且每一种产品都可以通过为人们共同理解的一种描述性名称来加以识别，如家庭影院、保险、篮球或旅途产品等。</a:t>
              </a:r>
              <a:endParaRPr lang="en-US" altLang="zh-CN" b="0" dirty="0">
                <a:latin typeface="楷体" panose="02010609060101010101" pitchFamily="49" charset="-122"/>
                <a:ea typeface="楷体" panose="02010609060101010101" pitchFamily="49" charset="-122"/>
              </a:endParaRPr>
            </a:p>
            <a:p>
              <a:pPr>
                <a:lnSpc>
                  <a:spcPct val="150000"/>
                </a:lnSpc>
                <a:buFontTx/>
                <a:buChar char="•"/>
              </a:pPr>
              <a:r>
                <a:rPr lang="zh-CN" altLang="en-US" b="0" dirty="0">
                  <a:latin typeface="楷体" panose="02010609060101010101" pitchFamily="49" charset="-122"/>
                  <a:ea typeface="楷体" panose="02010609060101010101" pitchFamily="49" charset="-122"/>
                </a:rPr>
                <a:t>从营销的角度来给产品下定义，</a:t>
              </a:r>
              <a:r>
                <a:rPr lang="zh-CN" altLang="en-US" dirty="0">
                  <a:latin typeface="楷体" panose="02010609060101010101" pitchFamily="49" charset="-122"/>
                  <a:ea typeface="楷体" panose="02010609060101010101" pitchFamily="49" charset="-122"/>
                </a:rPr>
                <a:t>所谓产品，就是指能够向市场提供的、旨在引起注意、购买、使用或消费的任何东西</a:t>
              </a:r>
              <a:r>
                <a:rPr lang="zh-CN" altLang="en-US" b="0" dirty="0">
                  <a:latin typeface="楷体" panose="02010609060101010101" pitchFamily="49" charset="-122"/>
                  <a:ea typeface="楷体" panose="02010609060101010101" pitchFamily="49" charset="-122"/>
                </a:rPr>
                <a:t>，它包括实体形态、服务、个性、创意、包装、价格、颜色、质量、品牌以及卖方服务和信誉在内的一系列有形属性和无形属性的集合。</a:t>
              </a:r>
              <a:endParaRPr lang="en-US" altLang="zh-CN" b="0" dirty="0">
                <a:latin typeface="楷体" panose="02010609060101010101" pitchFamily="49" charset="-122"/>
                <a:ea typeface="楷体" panose="02010609060101010101" pitchFamily="49" charset="-122"/>
              </a:endParaRPr>
            </a:p>
            <a:p>
              <a:pPr>
                <a:lnSpc>
                  <a:spcPct val="150000"/>
                </a:lnSpc>
                <a:buFontTx/>
                <a:buChar char="•"/>
              </a:pPr>
              <a:r>
                <a:rPr lang="zh-CN" altLang="en-US" b="0" dirty="0">
                  <a:latin typeface="楷体" panose="02010609060101010101" pitchFamily="49" charset="-122"/>
                  <a:ea typeface="楷体" panose="02010609060101010101" pitchFamily="49" charset="-122"/>
                </a:rPr>
                <a:t>就其实质而言，产品仅仅是某些利益或价值的载体而已。</a:t>
              </a:r>
            </a:p>
            <a:p>
              <a:pPr>
                <a:lnSpc>
                  <a:spcPct val="150000"/>
                </a:lnSpc>
              </a:pPr>
              <a:endParaRPr lang="en-US" altLang="zh-CN" sz="2000" b="0" dirty="0">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190653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F943CF-88DB-49B6-B71D-0972655F8836}"/>
              </a:ext>
            </a:extLst>
          </p:cNvPr>
          <p:cNvSpPr txBox="1">
            <a:spLocks noChangeArrowheads="1"/>
          </p:cNvSpPr>
          <p:nvPr/>
        </p:nvSpPr>
        <p:spPr bwMode="auto">
          <a:xfrm>
            <a:off x="1694933" y="1002319"/>
            <a:ext cx="8802134"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kumimoji="1" lang="zh-CN" altLang="en-US" dirty="0">
                <a:latin typeface="KaiTi" panose="02010609060101010101" pitchFamily="49" charset="-122"/>
                <a:ea typeface="KaiTi" panose="02010609060101010101" pitchFamily="49" charset="-122"/>
              </a:rPr>
              <a:t>🔺成长期的营销策略</a:t>
            </a:r>
            <a:endParaRPr kumimoji="1" lang="en-US" altLang="zh-CN" dirty="0">
              <a:latin typeface="KaiTi" panose="02010609060101010101" pitchFamily="49" charset="-122"/>
              <a:ea typeface="KaiTi" panose="02010609060101010101" pitchFamily="49" charset="-122"/>
            </a:endParaRPr>
          </a:p>
          <a:p>
            <a:pPr algn="just">
              <a:buFontTx/>
              <a:buChar char="•"/>
            </a:pPr>
            <a:r>
              <a:rPr kumimoji="1" lang="zh-CN" altLang="en-US" b="0" dirty="0">
                <a:latin typeface="KaiTi" panose="02010609060101010101" pitchFamily="49" charset="-122"/>
                <a:ea typeface="KaiTi" panose="02010609060101010101" pitchFamily="49" charset="-122"/>
              </a:rPr>
              <a:t>产品成长期的营销决策可能会影响到以下两个方面：</a:t>
            </a:r>
            <a:endParaRPr kumimoji="1" lang="en-US" altLang="zh-CN" b="0" dirty="0">
              <a:latin typeface="KaiTi" panose="02010609060101010101" pitchFamily="49" charset="-122"/>
              <a:ea typeface="KaiTi" panose="02010609060101010101" pitchFamily="49" charset="-122"/>
            </a:endParaRPr>
          </a:p>
          <a:p>
            <a:pPr algn="just">
              <a:buFont typeface="幼圆" panose="02010509060101010101" pitchFamily="49" charset="-122"/>
              <a:buAutoNum type="circleNumDbPlain"/>
            </a:pPr>
            <a:r>
              <a:rPr kumimoji="1" lang="zh-CN" altLang="en-US" b="0" dirty="0">
                <a:latin typeface="KaiTi" panose="02010609060101010101" pitchFamily="49" charset="-122"/>
                <a:ea typeface="KaiTi" panose="02010609060101010101" pitchFamily="49" charset="-122"/>
              </a:rPr>
              <a:t>会有多少竞争者进入该市场；</a:t>
            </a:r>
            <a:endParaRPr kumimoji="1" lang="en-US" altLang="zh-CN" b="0" dirty="0">
              <a:latin typeface="KaiTi" panose="02010609060101010101" pitchFamily="49" charset="-122"/>
              <a:ea typeface="KaiTi" panose="02010609060101010101" pitchFamily="49" charset="-122"/>
            </a:endParaRPr>
          </a:p>
          <a:p>
            <a:pPr algn="just">
              <a:buFont typeface="幼圆" panose="02010509060101010101" pitchFamily="49" charset="-122"/>
              <a:buAutoNum type="circleNumDbPlain"/>
            </a:pPr>
            <a:r>
              <a:rPr kumimoji="1" lang="zh-CN" altLang="en-US" b="0" dirty="0">
                <a:latin typeface="KaiTi" panose="02010609060101010101" pitchFamily="49" charset="-122"/>
                <a:ea typeface="KaiTi" panose="02010609060101010101" pitchFamily="49" charset="-122"/>
              </a:rPr>
              <a:t>在该产品大类中，企业所推出的品牌在近期和将来会取得怎么样的绩效？</a:t>
            </a:r>
            <a:endParaRPr kumimoji="1" lang="en-US" altLang="zh-CN" b="0" dirty="0">
              <a:latin typeface="KaiTi" panose="02010609060101010101" pitchFamily="49" charset="-122"/>
              <a:ea typeface="KaiTi" panose="02010609060101010101" pitchFamily="49" charset="-122"/>
            </a:endParaRPr>
          </a:p>
          <a:p>
            <a:pPr algn="just"/>
            <a:endParaRPr kumimoji="1" lang="en-US" altLang="zh-CN" b="0" dirty="0">
              <a:latin typeface="KaiTi" panose="02010609060101010101" pitchFamily="49" charset="-122"/>
              <a:ea typeface="KaiTi" panose="02010609060101010101" pitchFamily="49" charset="-122"/>
            </a:endParaRPr>
          </a:p>
          <a:p>
            <a:pPr algn="just"/>
            <a:r>
              <a:rPr kumimoji="1" lang="zh-CN" altLang="en-US" dirty="0">
                <a:latin typeface="KaiTi" panose="02010609060101010101" pitchFamily="49" charset="-122"/>
                <a:ea typeface="KaiTi" panose="02010609060101010101" pitchFamily="49" charset="-122"/>
              </a:rPr>
              <a:t>可供企业选择的策略包括：</a:t>
            </a:r>
            <a:endParaRPr kumimoji="1" lang="en-US" altLang="zh-CN" dirty="0">
              <a:latin typeface="KaiTi" panose="02010609060101010101" pitchFamily="49" charset="-122"/>
              <a:ea typeface="KaiTi" panose="02010609060101010101" pitchFamily="49" charset="-122"/>
            </a:endParaRPr>
          </a:p>
          <a:p>
            <a:pPr algn="just">
              <a:buFont typeface="幼圆" panose="02010509060101010101" pitchFamily="49" charset="-122"/>
              <a:buAutoNum type="arabicPeriod"/>
            </a:pPr>
            <a:r>
              <a:rPr kumimoji="1" lang="zh-CN" altLang="en-US" b="0" dirty="0">
                <a:latin typeface="KaiTi" panose="02010609060101010101" pitchFamily="49" charset="-122"/>
                <a:ea typeface="KaiTi" panose="02010609060101010101" pitchFamily="49" charset="-122"/>
              </a:rPr>
              <a:t>改进产品质量、增加新的产品属性或功能 </a:t>
            </a:r>
            <a:endParaRPr kumimoji="1" lang="en-US" altLang="zh-CN" b="0" dirty="0">
              <a:latin typeface="KaiTi" panose="02010609060101010101" pitchFamily="49" charset="-122"/>
              <a:ea typeface="KaiTi" panose="02010609060101010101" pitchFamily="49" charset="-122"/>
            </a:endParaRPr>
          </a:p>
          <a:p>
            <a:pPr algn="just">
              <a:buFont typeface="幼圆" panose="02010509060101010101" pitchFamily="49" charset="-122"/>
              <a:buAutoNum type="arabicPeriod"/>
            </a:pPr>
            <a:r>
              <a:rPr kumimoji="1" lang="zh-CN" altLang="en-US" b="0" dirty="0">
                <a:latin typeface="KaiTi" panose="02010609060101010101" pitchFamily="49" charset="-122"/>
                <a:ea typeface="KaiTi" panose="02010609060101010101" pitchFamily="49" charset="-122"/>
              </a:rPr>
              <a:t>增加新的产品式样和推出侧翼产品</a:t>
            </a:r>
            <a:endParaRPr kumimoji="1" lang="en-US" altLang="zh-CN" b="0" dirty="0">
              <a:latin typeface="KaiTi" panose="02010609060101010101" pitchFamily="49" charset="-122"/>
              <a:ea typeface="KaiTi" panose="02010609060101010101" pitchFamily="49" charset="-122"/>
            </a:endParaRPr>
          </a:p>
          <a:p>
            <a:pPr algn="just">
              <a:buFont typeface="幼圆" panose="02010509060101010101" pitchFamily="49" charset="-122"/>
              <a:buAutoNum type="arabicPeriod"/>
            </a:pPr>
            <a:r>
              <a:rPr kumimoji="1" lang="zh-CN" altLang="en-US" b="0" dirty="0">
                <a:latin typeface="KaiTi" panose="02010609060101010101" pitchFamily="49" charset="-122"/>
                <a:ea typeface="KaiTi" panose="02010609060101010101" pitchFamily="49" charset="-122"/>
              </a:rPr>
              <a:t>进入新的细分市场 </a:t>
            </a:r>
            <a:endParaRPr kumimoji="1" lang="en-US" altLang="zh-CN" b="0" dirty="0">
              <a:latin typeface="KaiTi" panose="02010609060101010101" pitchFamily="49" charset="-122"/>
              <a:ea typeface="KaiTi" panose="02010609060101010101" pitchFamily="49" charset="-122"/>
            </a:endParaRPr>
          </a:p>
          <a:p>
            <a:pPr algn="just">
              <a:buFont typeface="幼圆" panose="02010509060101010101" pitchFamily="49" charset="-122"/>
              <a:buAutoNum type="arabicPeriod"/>
            </a:pPr>
            <a:r>
              <a:rPr kumimoji="1" lang="zh-CN" altLang="en-US" b="0" dirty="0">
                <a:latin typeface="KaiTi" panose="02010609060101010101" pitchFamily="49" charset="-122"/>
                <a:ea typeface="KaiTi" panose="02010609060101010101" pitchFamily="49" charset="-122"/>
              </a:rPr>
              <a:t>扩大市场渠道覆盖范围，争取获得新的分销渠道 </a:t>
            </a:r>
            <a:endParaRPr kumimoji="1" lang="en-US" altLang="zh-CN" b="0" dirty="0">
              <a:latin typeface="KaiTi" panose="02010609060101010101" pitchFamily="49" charset="-122"/>
              <a:ea typeface="KaiTi" panose="02010609060101010101" pitchFamily="49" charset="-122"/>
            </a:endParaRPr>
          </a:p>
          <a:p>
            <a:pPr algn="just">
              <a:buFont typeface="幼圆" panose="02010509060101010101" pitchFamily="49" charset="-122"/>
              <a:buAutoNum type="arabicPeriod"/>
            </a:pPr>
            <a:r>
              <a:rPr kumimoji="1" lang="zh-CN" altLang="en-US" b="0" dirty="0">
                <a:latin typeface="KaiTi" panose="02010609060101010101" pitchFamily="49" charset="-122"/>
                <a:ea typeface="KaiTi" panose="02010609060101010101" pitchFamily="49" charset="-122"/>
              </a:rPr>
              <a:t>广告诉求从“产品告之”逐渐转向培养“产品偏好”</a:t>
            </a:r>
            <a:endParaRPr kumimoji="1" lang="en-US" altLang="zh-CN" b="0" dirty="0">
              <a:latin typeface="KaiTi" panose="02010609060101010101" pitchFamily="49" charset="-122"/>
              <a:ea typeface="KaiTi" panose="02010609060101010101" pitchFamily="49" charset="-122"/>
            </a:endParaRPr>
          </a:p>
          <a:p>
            <a:pPr algn="just">
              <a:buFont typeface="幼圆" panose="02010509060101010101" pitchFamily="49" charset="-122"/>
              <a:buAutoNum type="arabicPeriod"/>
            </a:pPr>
            <a:r>
              <a:rPr kumimoji="1" lang="zh-CN" altLang="en-US" b="0" dirty="0">
                <a:latin typeface="KaiTi" panose="02010609060101010101" pitchFamily="49" charset="-122"/>
                <a:ea typeface="KaiTi" panose="02010609060101010101" pitchFamily="49" charset="-122"/>
              </a:rPr>
              <a:t>以更低的价格吸引价格敏感型的顾客  </a:t>
            </a:r>
            <a:endParaRPr kumimoji="1" lang="en-US" altLang="zh-CN" b="0" dirty="0">
              <a:latin typeface="KaiTi" panose="02010609060101010101" pitchFamily="49" charset="-122"/>
              <a:ea typeface="KaiTi" panose="02010609060101010101" pitchFamily="49" charset="-122"/>
            </a:endParaRPr>
          </a:p>
          <a:p>
            <a:pPr algn="just"/>
            <a:endParaRPr kumimoji="1" lang="en-US" altLang="zh-CN" sz="2000" b="0"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200600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48FA04-D962-4FCE-87D6-25D169593A0B}"/>
              </a:ext>
            </a:extLst>
          </p:cNvPr>
          <p:cNvSpPr txBox="1">
            <a:spLocks noChangeArrowheads="1"/>
          </p:cNvSpPr>
          <p:nvPr/>
        </p:nvSpPr>
        <p:spPr bwMode="auto">
          <a:xfrm>
            <a:off x="258763" y="1763713"/>
            <a:ext cx="87122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kumimoji="1" lang="zh-CN" altLang="en-US" dirty="0">
                <a:latin typeface="KaiTi" panose="020B0503020204020204" pitchFamily="49" charset="-122"/>
                <a:ea typeface="KaiTi" panose="020B0503020204020204" pitchFamily="49" charset="-122"/>
              </a:rPr>
              <a:t>🔺成熟期的营销策略</a:t>
            </a:r>
            <a:endParaRPr kumimoji="1" lang="en-US" altLang="zh-CN" dirty="0">
              <a:latin typeface="KaiTi" panose="020B0503020204020204" pitchFamily="49" charset="-122"/>
              <a:ea typeface="KaiTi" panose="020B0503020204020204" pitchFamily="49" charset="-122"/>
            </a:endParaRPr>
          </a:p>
          <a:p>
            <a:pPr algn="just">
              <a:buFontTx/>
              <a:buChar char="•"/>
            </a:pPr>
            <a:r>
              <a:rPr kumimoji="1" lang="zh-CN" altLang="en-US" sz="2000" b="0" dirty="0">
                <a:latin typeface="KaiTi" panose="020B0503020204020204" pitchFamily="49" charset="-122"/>
                <a:ea typeface="KaiTi" panose="020B0503020204020204" pitchFamily="49" charset="-122"/>
              </a:rPr>
              <a:t>常用的营销决策包括：产品线的延伸、改进产品、设计新的促销策略 、开发产品的新用途以及实施降价等 </a:t>
            </a:r>
            <a:endParaRPr kumimoji="1" lang="en-US" altLang="zh-CN" sz="2000" b="0" dirty="0">
              <a:latin typeface="KaiTi" panose="020B0503020204020204" pitchFamily="49" charset="-122"/>
              <a:ea typeface="KaiTi" panose="020B0503020204020204" pitchFamily="49" charset="-122"/>
            </a:endParaRPr>
          </a:p>
        </p:txBody>
      </p:sp>
      <p:grpSp>
        <p:nvGrpSpPr>
          <p:cNvPr id="3" name="组合 2">
            <a:extLst>
              <a:ext uri="{FF2B5EF4-FFF2-40B4-BE49-F238E27FC236}">
                <a16:creationId xmlns:a16="http://schemas.microsoft.com/office/drawing/2014/main" id="{DFD7F823-BB39-4D4E-B148-D71B6F20E677}"/>
              </a:ext>
            </a:extLst>
          </p:cNvPr>
          <p:cNvGrpSpPr>
            <a:grpSpLocks/>
          </p:cNvGrpSpPr>
          <p:nvPr/>
        </p:nvGrpSpPr>
        <p:grpSpPr bwMode="auto">
          <a:xfrm>
            <a:off x="583007" y="3019362"/>
            <a:ext cx="8245081" cy="3378264"/>
            <a:chOff x="507169" y="2981935"/>
            <a:chExt cx="8216154" cy="3868539"/>
          </a:xfrm>
        </p:grpSpPr>
        <p:sp>
          <p:nvSpPr>
            <p:cNvPr id="4" name="任意形状 3">
              <a:extLst>
                <a:ext uri="{FF2B5EF4-FFF2-40B4-BE49-F238E27FC236}">
                  <a16:creationId xmlns:a16="http://schemas.microsoft.com/office/drawing/2014/main" id="{1135873B-58D8-4148-9E89-3C3E73469782}"/>
                </a:ext>
              </a:extLst>
            </p:cNvPr>
            <p:cNvSpPr/>
            <p:nvPr/>
          </p:nvSpPr>
          <p:spPr>
            <a:xfrm>
              <a:off x="507169" y="2981935"/>
              <a:ext cx="993685" cy="1420494"/>
            </a:xfrm>
            <a:custGeom>
              <a:avLst/>
              <a:gdLst>
                <a:gd name="connsiteX0" fmla="*/ 0 w 1420642"/>
                <a:gd name="connsiteY0" fmla="*/ 0 h 994450"/>
                <a:gd name="connsiteX1" fmla="*/ 923417 w 1420642"/>
                <a:gd name="connsiteY1" fmla="*/ 0 h 994450"/>
                <a:gd name="connsiteX2" fmla="*/ 1420642 w 1420642"/>
                <a:gd name="connsiteY2" fmla="*/ 497225 h 994450"/>
                <a:gd name="connsiteX3" fmla="*/ 923417 w 1420642"/>
                <a:gd name="connsiteY3" fmla="*/ 994450 h 994450"/>
                <a:gd name="connsiteX4" fmla="*/ 0 w 1420642"/>
                <a:gd name="connsiteY4" fmla="*/ 994450 h 994450"/>
                <a:gd name="connsiteX5" fmla="*/ 497225 w 1420642"/>
                <a:gd name="connsiteY5" fmla="*/ 497225 h 994450"/>
                <a:gd name="connsiteX6" fmla="*/ 0 w 1420642"/>
                <a:gd name="connsiteY6" fmla="*/ 0 h 9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0642" h="994450">
                  <a:moveTo>
                    <a:pt x="1420642" y="0"/>
                  </a:moveTo>
                  <a:lnTo>
                    <a:pt x="1420642" y="646392"/>
                  </a:lnTo>
                  <a:lnTo>
                    <a:pt x="710321" y="994450"/>
                  </a:lnTo>
                  <a:lnTo>
                    <a:pt x="0" y="646392"/>
                  </a:lnTo>
                  <a:lnTo>
                    <a:pt x="0" y="0"/>
                  </a:lnTo>
                  <a:lnTo>
                    <a:pt x="710321" y="348058"/>
                  </a:lnTo>
                  <a:lnTo>
                    <a:pt x="1420642" y="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9525" tIns="506751" rIns="9526" bIns="506750" anchor="ctr"/>
            <a:lstStyle>
              <a:lvl1pPr defTabSz="666750">
                <a:defRPr sz="2400" b="1">
                  <a:solidFill>
                    <a:schemeClr val="tx1"/>
                  </a:solidFill>
                  <a:latin typeface="Arial" panose="020B0604020202020204" pitchFamily="34" charset="0"/>
                  <a:ea typeface="知识"/>
                  <a:cs typeface="知识"/>
                </a:defRPr>
              </a:lvl1pPr>
              <a:lvl2pPr marL="742950" indent="-285750" defTabSz="666750">
                <a:defRPr sz="2400" b="1">
                  <a:solidFill>
                    <a:schemeClr val="tx1"/>
                  </a:solidFill>
                  <a:latin typeface="Arial" panose="020B0604020202020204" pitchFamily="34" charset="0"/>
                  <a:ea typeface="知识"/>
                  <a:cs typeface="知识"/>
                </a:defRPr>
              </a:lvl2pPr>
              <a:lvl3pPr marL="1143000" indent="-228600" defTabSz="666750">
                <a:defRPr sz="2400" b="1">
                  <a:solidFill>
                    <a:schemeClr val="tx1"/>
                  </a:solidFill>
                  <a:latin typeface="Arial" panose="020B0604020202020204" pitchFamily="34" charset="0"/>
                  <a:ea typeface="知识"/>
                  <a:cs typeface="知识"/>
                </a:defRPr>
              </a:lvl3pPr>
              <a:lvl4pPr marL="1600200" indent="-228600" defTabSz="666750">
                <a:defRPr sz="2400" b="1">
                  <a:solidFill>
                    <a:schemeClr val="tx1"/>
                  </a:solidFill>
                  <a:latin typeface="Arial" panose="020B0604020202020204" pitchFamily="34" charset="0"/>
                  <a:ea typeface="知识"/>
                  <a:cs typeface="知识"/>
                </a:defRPr>
              </a:lvl4pPr>
              <a:lvl5pPr marL="2057400" indent="-228600" defTabSz="666750">
                <a:defRPr sz="2400" b="1">
                  <a:solidFill>
                    <a:schemeClr val="tx1"/>
                  </a:solidFill>
                  <a:latin typeface="Arial" panose="020B0604020202020204" pitchFamily="34" charset="0"/>
                  <a:ea typeface="知识"/>
                  <a:cs typeface="知识"/>
                </a:defRPr>
              </a:lvl5pPr>
              <a:lvl6pPr marL="2514600" indent="-228600" defTabSz="66675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defTabSz="66675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defTabSz="66675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defTabSz="66675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lgn="ctr">
                <a:lnSpc>
                  <a:spcPct val="90000"/>
                </a:lnSpc>
                <a:spcAft>
                  <a:spcPct val="35000"/>
                </a:spcAft>
                <a:defRPr/>
              </a:pPr>
              <a:r>
                <a:rPr lang="zh-CN" altLang="en-US" sz="1500">
                  <a:solidFill>
                    <a:srgbClr val="E8E8E8"/>
                  </a:solidFill>
                  <a:latin typeface="KaiTi" panose="02010609060101010101" pitchFamily="49" charset="-122"/>
                  <a:ea typeface="KaiTi" panose="02010609060101010101" pitchFamily="49" charset="-122"/>
                </a:rPr>
                <a:t>成长成熟期</a:t>
              </a:r>
            </a:p>
          </p:txBody>
        </p:sp>
        <p:sp>
          <p:nvSpPr>
            <p:cNvPr id="5" name="任意形状 4">
              <a:extLst>
                <a:ext uri="{FF2B5EF4-FFF2-40B4-BE49-F238E27FC236}">
                  <a16:creationId xmlns:a16="http://schemas.microsoft.com/office/drawing/2014/main" id="{93414922-1887-4E82-9046-0F224185826D}"/>
                </a:ext>
              </a:extLst>
            </p:cNvPr>
            <p:cNvSpPr/>
            <p:nvPr/>
          </p:nvSpPr>
          <p:spPr>
            <a:xfrm>
              <a:off x="1500854" y="2981935"/>
              <a:ext cx="7222469" cy="924243"/>
            </a:xfrm>
            <a:custGeom>
              <a:avLst/>
              <a:gdLst>
                <a:gd name="connsiteX0" fmla="*/ 153906 w 923417"/>
                <a:gd name="connsiteY0" fmla="*/ 0 h 7221704"/>
                <a:gd name="connsiteX1" fmla="*/ 769511 w 923417"/>
                <a:gd name="connsiteY1" fmla="*/ 0 h 7221704"/>
                <a:gd name="connsiteX2" fmla="*/ 923417 w 923417"/>
                <a:gd name="connsiteY2" fmla="*/ 153906 h 7221704"/>
                <a:gd name="connsiteX3" fmla="*/ 923417 w 923417"/>
                <a:gd name="connsiteY3" fmla="*/ 7221704 h 7221704"/>
                <a:gd name="connsiteX4" fmla="*/ 923417 w 923417"/>
                <a:gd name="connsiteY4" fmla="*/ 7221704 h 7221704"/>
                <a:gd name="connsiteX5" fmla="*/ 0 w 923417"/>
                <a:gd name="connsiteY5" fmla="*/ 7221704 h 7221704"/>
                <a:gd name="connsiteX6" fmla="*/ 0 w 923417"/>
                <a:gd name="connsiteY6" fmla="*/ 7221704 h 7221704"/>
                <a:gd name="connsiteX7" fmla="*/ 0 w 923417"/>
                <a:gd name="connsiteY7" fmla="*/ 153906 h 7221704"/>
                <a:gd name="connsiteX8" fmla="*/ 153906 w 923417"/>
                <a:gd name="connsiteY8" fmla="*/ 0 h 722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417" h="7221704">
                  <a:moveTo>
                    <a:pt x="923417" y="1203645"/>
                  </a:moveTo>
                  <a:lnTo>
                    <a:pt x="923417" y="6018059"/>
                  </a:lnTo>
                  <a:cubicBezTo>
                    <a:pt x="923417" y="6682812"/>
                    <a:pt x="914606" y="7221700"/>
                    <a:pt x="903737" y="7221700"/>
                  </a:cubicBezTo>
                  <a:lnTo>
                    <a:pt x="0" y="7221700"/>
                  </a:lnTo>
                  <a:lnTo>
                    <a:pt x="0" y="7221700"/>
                  </a:lnTo>
                  <a:lnTo>
                    <a:pt x="0" y="4"/>
                  </a:lnTo>
                  <a:lnTo>
                    <a:pt x="0" y="4"/>
                  </a:lnTo>
                  <a:lnTo>
                    <a:pt x="903737" y="4"/>
                  </a:lnTo>
                  <a:cubicBezTo>
                    <a:pt x="914606" y="4"/>
                    <a:pt x="923417" y="538892"/>
                    <a:pt x="923417" y="1203645"/>
                  </a:cubicBezTo>
                  <a:close/>
                </a:path>
              </a:pathLst>
            </a:cu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lIns="128017" tIns="56508" rIns="56508" bIns="56509" anchor="ctr"/>
            <a:lstStyle>
              <a:lvl1pPr marL="342900" indent="-342900" defTabSz="800100">
                <a:defRPr sz="2400" b="1">
                  <a:solidFill>
                    <a:schemeClr val="tx1"/>
                  </a:solidFill>
                  <a:latin typeface="Arial" panose="020B0604020202020204" pitchFamily="34" charset="0"/>
                  <a:ea typeface="知识"/>
                  <a:cs typeface="知识"/>
                </a:defRPr>
              </a:lvl1pPr>
              <a:lvl2pPr marL="171450" indent="-171450" defTabSz="800100">
                <a:defRPr sz="2400" b="1">
                  <a:solidFill>
                    <a:schemeClr val="tx1"/>
                  </a:solidFill>
                  <a:latin typeface="Arial" panose="020B0604020202020204" pitchFamily="34" charset="0"/>
                  <a:ea typeface="知识"/>
                  <a:cs typeface="知识"/>
                </a:defRPr>
              </a:lvl2pPr>
              <a:lvl3pPr marL="1143000" indent="-228600" defTabSz="800100">
                <a:defRPr sz="2400" b="1">
                  <a:solidFill>
                    <a:schemeClr val="tx1"/>
                  </a:solidFill>
                  <a:latin typeface="Arial" panose="020B0604020202020204" pitchFamily="34" charset="0"/>
                  <a:ea typeface="知识"/>
                  <a:cs typeface="知识"/>
                </a:defRPr>
              </a:lvl3pPr>
              <a:lvl4pPr marL="1600200" indent="-228600" defTabSz="800100">
                <a:defRPr sz="2400" b="1">
                  <a:solidFill>
                    <a:schemeClr val="tx1"/>
                  </a:solidFill>
                  <a:latin typeface="Arial" panose="020B0604020202020204" pitchFamily="34" charset="0"/>
                  <a:ea typeface="知识"/>
                  <a:cs typeface="知识"/>
                </a:defRPr>
              </a:lvl4pPr>
              <a:lvl5pPr marL="2057400" indent="-228600" defTabSz="800100">
                <a:defRPr sz="2400" b="1">
                  <a:solidFill>
                    <a:schemeClr val="tx1"/>
                  </a:solidFill>
                  <a:latin typeface="Arial" panose="020B0604020202020204" pitchFamily="34" charset="0"/>
                  <a:ea typeface="知识"/>
                  <a:cs typeface="知识"/>
                </a:defRPr>
              </a:lvl5pPr>
              <a:lvl6pPr marL="25146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lvl="1">
                <a:lnSpc>
                  <a:spcPct val="90000"/>
                </a:lnSpc>
                <a:spcAft>
                  <a:spcPct val="15000"/>
                </a:spcAft>
                <a:buFontTx/>
                <a:buChar char="•"/>
                <a:defRPr/>
              </a:pPr>
              <a:r>
                <a:rPr lang="zh-CN" altLang="zh-CN" sz="1800">
                  <a:solidFill>
                    <a:srgbClr val="1C1C1C"/>
                  </a:solidFill>
                  <a:latin typeface="KaiTi" panose="02010609060101010101" pitchFamily="49" charset="-122"/>
                  <a:ea typeface="KaiTi" panose="02010609060101010101" pitchFamily="49" charset="-122"/>
                </a:rPr>
                <a:t>销售额成长率开始下降</a:t>
              </a:r>
              <a:endParaRPr lang="zh-CN" altLang="en-US" sz="1800">
                <a:solidFill>
                  <a:srgbClr val="1C1C1C"/>
                </a:solidFill>
                <a:latin typeface="KaiTi" panose="02010609060101010101" pitchFamily="49" charset="-122"/>
                <a:ea typeface="KaiTi" panose="02010609060101010101" pitchFamily="49" charset="-122"/>
              </a:endParaRPr>
            </a:p>
          </p:txBody>
        </p:sp>
        <p:sp>
          <p:nvSpPr>
            <p:cNvPr id="6" name="任意形状 6">
              <a:extLst>
                <a:ext uri="{FF2B5EF4-FFF2-40B4-BE49-F238E27FC236}">
                  <a16:creationId xmlns:a16="http://schemas.microsoft.com/office/drawing/2014/main" id="{9101643E-891F-41F2-9EFE-13C9B2D55AD6}"/>
                </a:ext>
              </a:extLst>
            </p:cNvPr>
            <p:cNvSpPr/>
            <p:nvPr/>
          </p:nvSpPr>
          <p:spPr>
            <a:xfrm>
              <a:off x="507169" y="4205035"/>
              <a:ext cx="993685" cy="1422339"/>
            </a:xfrm>
            <a:custGeom>
              <a:avLst/>
              <a:gdLst>
                <a:gd name="connsiteX0" fmla="*/ 0 w 1420642"/>
                <a:gd name="connsiteY0" fmla="*/ 0 h 994450"/>
                <a:gd name="connsiteX1" fmla="*/ 923417 w 1420642"/>
                <a:gd name="connsiteY1" fmla="*/ 0 h 994450"/>
                <a:gd name="connsiteX2" fmla="*/ 1420642 w 1420642"/>
                <a:gd name="connsiteY2" fmla="*/ 497225 h 994450"/>
                <a:gd name="connsiteX3" fmla="*/ 923417 w 1420642"/>
                <a:gd name="connsiteY3" fmla="*/ 994450 h 994450"/>
                <a:gd name="connsiteX4" fmla="*/ 0 w 1420642"/>
                <a:gd name="connsiteY4" fmla="*/ 994450 h 994450"/>
                <a:gd name="connsiteX5" fmla="*/ 497225 w 1420642"/>
                <a:gd name="connsiteY5" fmla="*/ 497225 h 994450"/>
                <a:gd name="connsiteX6" fmla="*/ 0 w 1420642"/>
                <a:gd name="connsiteY6" fmla="*/ 0 h 9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0642" h="994450">
                  <a:moveTo>
                    <a:pt x="1420642" y="0"/>
                  </a:moveTo>
                  <a:lnTo>
                    <a:pt x="1420642" y="646392"/>
                  </a:lnTo>
                  <a:lnTo>
                    <a:pt x="710321" y="994450"/>
                  </a:lnTo>
                  <a:lnTo>
                    <a:pt x="0" y="646392"/>
                  </a:lnTo>
                  <a:lnTo>
                    <a:pt x="0" y="0"/>
                  </a:lnTo>
                  <a:lnTo>
                    <a:pt x="710321" y="348058"/>
                  </a:lnTo>
                  <a:lnTo>
                    <a:pt x="1420642" y="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9525" tIns="506750" rIns="9525" bIns="506750" anchor="ctr"/>
            <a:lstStyle>
              <a:lvl1pPr defTabSz="666750">
                <a:defRPr sz="2400" b="1">
                  <a:solidFill>
                    <a:schemeClr val="tx1"/>
                  </a:solidFill>
                  <a:latin typeface="Arial" panose="020B0604020202020204" pitchFamily="34" charset="0"/>
                  <a:ea typeface="知识"/>
                  <a:cs typeface="知识"/>
                </a:defRPr>
              </a:lvl1pPr>
              <a:lvl2pPr marL="742950" indent="-285750" defTabSz="666750">
                <a:defRPr sz="2400" b="1">
                  <a:solidFill>
                    <a:schemeClr val="tx1"/>
                  </a:solidFill>
                  <a:latin typeface="Arial" panose="020B0604020202020204" pitchFamily="34" charset="0"/>
                  <a:ea typeface="知识"/>
                  <a:cs typeface="知识"/>
                </a:defRPr>
              </a:lvl2pPr>
              <a:lvl3pPr marL="1143000" indent="-228600" defTabSz="666750">
                <a:defRPr sz="2400" b="1">
                  <a:solidFill>
                    <a:schemeClr val="tx1"/>
                  </a:solidFill>
                  <a:latin typeface="Arial" panose="020B0604020202020204" pitchFamily="34" charset="0"/>
                  <a:ea typeface="知识"/>
                  <a:cs typeface="知识"/>
                </a:defRPr>
              </a:lvl3pPr>
              <a:lvl4pPr marL="1600200" indent="-228600" defTabSz="666750">
                <a:defRPr sz="2400" b="1">
                  <a:solidFill>
                    <a:schemeClr val="tx1"/>
                  </a:solidFill>
                  <a:latin typeface="Arial" panose="020B0604020202020204" pitchFamily="34" charset="0"/>
                  <a:ea typeface="知识"/>
                  <a:cs typeface="知识"/>
                </a:defRPr>
              </a:lvl4pPr>
              <a:lvl5pPr marL="2057400" indent="-228600" defTabSz="666750">
                <a:defRPr sz="2400" b="1">
                  <a:solidFill>
                    <a:schemeClr val="tx1"/>
                  </a:solidFill>
                  <a:latin typeface="Arial" panose="020B0604020202020204" pitchFamily="34" charset="0"/>
                  <a:ea typeface="知识"/>
                  <a:cs typeface="知识"/>
                </a:defRPr>
              </a:lvl5pPr>
              <a:lvl6pPr marL="2514600" indent="-228600" defTabSz="66675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defTabSz="66675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defTabSz="66675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defTabSz="66675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lgn="ctr">
                <a:lnSpc>
                  <a:spcPct val="90000"/>
                </a:lnSpc>
                <a:spcAft>
                  <a:spcPct val="35000"/>
                </a:spcAft>
                <a:defRPr/>
              </a:pPr>
              <a:r>
                <a:rPr lang="zh-CN" altLang="en-US" sz="1500">
                  <a:solidFill>
                    <a:srgbClr val="E8E8E8"/>
                  </a:solidFill>
                  <a:latin typeface="KaiTi" panose="02010609060101010101" pitchFamily="49" charset="-122"/>
                  <a:ea typeface="KaiTi" panose="02010609060101010101" pitchFamily="49" charset="-122"/>
                </a:rPr>
                <a:t>稳定成熟期</a:t>
              </a:r>
            </a:p>
          </p:txBody>
        </p:sp>
        <p:sp>
          <p:nvSpPr>
            <p:cNvPr id="7" name="任意形状 7">
              <a:extLst>
                <a:ext uri="{FF2B5EF4-FFF2-40B4-BE49-F238E27FC236}">
                  <a16:creationId xmlns:a16="http://schemas.microsoft.com/office/drawing/2014/main" id="{E8AEDA85-B4D5-4437-8646-CC9020F809D9}"/>
                </a:ext>
              </a:extLst>
            </p:cNvPr>
            <p:cNvSpPr/>
            <p:nvPr/>
          </p:nvSpPr>
          <p:spPr>
            <a:xfrm>
              <a:off x="1500854" y="4205035"/>
              <a:ext cx="7222469" cy="924244"/>
            </a:xfrm>
            <a:custGeom>
              <a:avLst/>
              <a:gdLst>
                <a:gd name="connsiteX0" fmla="*/ 153906 w 923417"/>
                <a:gd name="connsiteY0" fmla="*/ 0 h 7221704"/>
                <a:gd name="connsiteX1" fmla="*/ 769511 w 923417"/>
                <a:gd name="connsiteY1" fmla="*/ 0 h 7221704"/>
                <a:gd name="connsiteX2" fmla="*/ 923417 w 923417"/>
                <a:gd name="connsiteY2" fmla="*/ 153906 h 7221704"/>
                <a:gd name="connsiteX3" fmla="*/ 923417 w 923417"/>
                <a:gd name="connsiteY3" fmla="*/ 7221704 h 7221704"/>
                <a:gd name="connsiteX4" fmla="*/ 923417 w 923417"/>
                <a:gd name="connsiteY4" fmla="*/ 7221704 h 7221704"/>
                <a:gd name="connsiteX5" fmla="*/ 0 w 923417"/>
                <a:gd name="connsiteY5" fmla="*/ 7221704 h 7221704"/>
                <a:gd name="connsiteX6" fmla="*/ 0 w 923417"/>
                <a:gd name="connsiteY6" fmla="*/ 7221704 h 7221704"/>
                <a:gd name="connsiteX7" fmla="*/ 0 w 923417"/>
                <a:gd name="connsiteY7" fmla="*/ 153906 h 7221704"/>
                <a:gd name="connsiteX8" fmla="*/ 153906 w 923417"/>
                <a:gd name="connsiteY8" fmla="*/ 0 h 722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417" h="7221704">
                  <a:moveTo>
                    <a:pt x="923417" y="1203645"/>
                  </a:moveTo>
                  <a:lnTo>
                    <a:pt x="923417" y="6018059"/>
                  </a:lnTo>
                  <a:cubicBezTo>
                    <a:pt x="923417" y="6682812"/>
                    <a:pt x="914606" y="7221700"/>
                    <a:pt x="903737" y="7221700"/>
                  </a:cubicBezTo>
                  <a:lnTo>
                    <a:pt x="0" y="7221700"/>
                  </a:lnTo>
                  <a:lnTo>
                    <a:pt x="0" y="7221700"/>
                  </a:lnTo>
                  <a:lnTo>
                    <a:pt x="0" y="4"/>
                  </a:lnTo>
                  <a:lnTo>
                    <a:pt x="0" y="4"/>
                  </a:lnTo>
                  <a:lnTo>
                    <a:pt x="903737" y="4"/>
                  </a:lnTo>
                  <a:cubicBezTo>
                    <a:pt x="914606" y="4"/>
                    <a:pt x="923417" y="538892"/>
                    <a:pt x="923417" y="1203645"/>
                  </a:cubicBezTo>
                  <a:close/>
                </a:path>
              </a:pathLst>
            </a:cu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lIns="128017" tIns="56508" rIns="56508" bIns="56509" anchor="ctr"/>
            <a:lstStyle>
              <a:lvl1pPr marL="342900" indent="-342900" defTabSz="800100">
                <a:defRPr sz="2400" b="1">
                  <a:solidFill>
                    <a:schemeClr val="tx1"/>
                  </a:solidFill>
                  <a:latin typeface="Arial" panose="020B0604020202020204" pitchFamily="34" charset="0"/>
                  <a:ea typeface="知识"/>
                  <a:cs typeface="知识"/>
                </a:defRPr>
              </a:lvl1pPr>
              <a:lvl2pPr marL="171450" indent="-171450" defTabSz="800100">
                <a:defRPr sz="2400" b="1">
                  <a:solidFill>
                    <a:schemeClr val="tx1"/>
                  </a:solidFill>
                  <a:latin typeface="Arial" panose="020B0604020202020204" pitchFamily="34" charset="0"/>
                  <a:ea typeface="知识"/>
                  <a:cs typeface="知识"/>
                </a:defRPr>
              </a:lvl2pPr>
              <a:lvl3pPr marL="1143000" indent="-228600" defTabSz="800100">
                <a:defRPr sz="2400" b="1">
                  <a:solidFill>
                    <a:schemeClr val="tx1"/>
                  </a:solidFill>
                  <a:latin typeface="Arial" panose="020B0604020202020204" pitchFamily="34" charset="0"/>
                  <a:ea typeface="知识"/>
                  <a:cs typeface="知识"/>
                </a:defRPr>
              </a:lvl3pPr>
              <a:lvl4pPr marL="1600200" indent="-228600" defTabSz="800100">
                <a:defRPr sz="2400" b="1">
                  <a:solidFill>
                    <a:schemeClr val="tx1"/>
                  </a:solidFill>
                  <a:latin typeface="Arial" panose="020B0604020202020204" pitchFamily="34" charset="0"/>
                  <a:ea typeface="知识"/>
                  <a:cs typeface="知识"/>
                </a:defRPr>
              </a:lvl4pPr>
              <a:lvl5pPr marL="2057400" indent="-228600" defTabSz="800100">
                <a:defRPr sz="2400" b="1">
                  <a:solidFill>
                    <a:schemeClr val="tx1"/>
                  </a:solidFill>
                  <a:latin typeface="Arial" panose="020B0604020202020204" pitchFamily="34" charset="0"/>
                  <a:ea typeface="知识"/>
                  <a:cs typeface="知识"/>
                </a:defRPr>
              </a:lvl5pPr>
              <a:lvl6pPr marL="25146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lvl="1">
                <a:lnSpc>
                  <a:spcPct val="90000"/>
                </a:lnSpc>
                <a:spcAft>
                  <a:spcPct val="15000"/>
                </a:spcAft>
                <a:buFontTx/>
                <a:buChar char="•"/>
                <a:defRPr/>
              </a:pPr>
              <a:r>
                <a:rPr lang="zh-CN" altLang="zh-CN" sz="1800">
                  <a:solidFill>
                    <a:srgbClr val="1C1C1C"/>
                  </a:solidFill>
                  <a:latin typeface="KaiTi" panose="02010609060101010101" pitchFamily="49" charset="-122"/>
                  <a:ea typeface="KaiTi" panose="02010609060101010101" pitchFamily="49" charset="-122"/>
                </a:rPr>
                <a:t>市场已基本趋于饱和，大部分潜在顾客已试用过</a:t>
              </a:r>
              <a:r>
                <a:rPr lang="zh-CN" altLang="en-US" sz="1800">
                  <a:solidFill>
                    <a:srgbClr val="1C1C1C"/>
                  </a:solidFill>
                  <a:latin typeface="KaiTi" panose="02010609060101010101" pitchFamily="49" charset="-122"/>
                  <a:ea typeface="KaiTi" panose="02010609060101010101" pitchFamily="49" charset="-122"/>
                </a:rPr>
                <a:t>该</a:t>
              </a:r>
              <a:r>
                <a:rPr lang="zh-CN" altLang="zh-CN" sz="1800">
                  <a:solidFill>
                    <a:srgbClr val="1C1C1C"/>
                  </a:solidFill>
                  <a:latin typeface="KaiTi" panose="02010609060101010101" pitchFamily="49" charset="-122"/>
                  <a:ea typeface="KaiTi" panose="02010609060101010101" pitchFamily="49" charset="-122"/>
                </a:rPr>
                <a:t>产品，未来销售量主要取决于人口增长和替代需求的变化</a:t>
              </a:r>
              <a:endParaRPr lang="zh-CN" altLang="en-US" sz="1800">
                <a:solidFill>
                  <a:srgbClr val="1C1C1C"/>
                </a:solidFill>
                <a:latin typeface="KaiTi" panose="02010609060101010101" pitchFamily="49" charset="-122"/>
                <a:ea typeface="KaiTi" panose="02010609060101010101" pitchFamily="49" charset="-122"/>
              </a:endParaRPr>
            </a:p>
          </p:txBody>
        </p:sp>
        <p:sp>
          <p:nvSpPr>
            <p:cNvPr id="8" name="任意形状 8">
              <a:extLst>
                <a:ext uri="{FF2B5EF4-FFF2-40B4-BE49-F238E27FC236}">
                  <a16:creationId xmlns:a16="http://schemas.microsoft.com/office/drawing/2014/main" id="{E41AFF95-0295-4095-96FE-AC8A7322BD8C}"/>
                </a:ext>
              </a:extLst>
            </p:cNvPr>
            <p:cNvSpPr/>
            <p:nvPr/>
          </p:nvSpPr>
          <p:spPr>
            <a:xfrm>
              <a:off x="507169" y="5429980"/>
              <a:ext cx="993685" cy="1420494"/>
            </a:xfrm>
            <a:custGeom>
              <a:avLst/>
              <a:gdLst>
                <a:gd name="connsiteX0" fmla="*/ 0 w 1420642"/>
                <a:gd name="connsiteY0" fmla="*/ 0 h 994450"/>
                <a:gd name="connsiteX1" fmla="*/ 923417 w 1420642"/>
                <a:gd name="connsiteY1" fmla="*/ 0 h 994450"/>
                <a:gd name="connsiteX2" fmla="*/ 1420642 w 1420642"/>
                <a:gd name="connsiteY2" fmla="*/ 497225 h 994450"/>
                <a:gd name="connsiteX3" fmla="*/ 923417 w 1420642"/>
                <a:gd name="connsiteY3" fmla="*/ 994450 h 994450"/>
                <a:gd name="connsiteX4" fmla="*/ 0 w 1420642"/>
                <a:gd name="connsiteY4" fmla="*/ 994450 h 994450"/>
                <a:gd name="connsiteX5" fmla="*/ 497225 w 1420642"/>
                <a:gd name="connsiteY5" fmla="*/ 497225 h 994450"/>
                <a:gd name="connsiteX6" fmla="*/ 0 w 1420642"/>
                <a:gd name="connsiteY6" fmla="*/ 0 h 99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0642" h="994450">
                  <a:moveTo>
                    <a:pt x="1420642" y="0"/>
                  </a:moveTo>
                  <a:lnTo>
                    <a:pt x="1420642" y="646392"/>
                  </a:lnTo>
                  <a:lnTo>
                    <a:pt x="710321" y="994450"/>
                  </a:lnTo>
                  <a:lnTo>
                    <a:pt x="0" y="646392"/>
                  </a:lnTo>
                  <a:lnTo>
                    <a:pt x="0" y="0"/>
                  </a:lnTo>
                  <a:lnTo>
                    <a:pt x="710321" y="348058"/>
                  </a:lnTo>
                  <a:lnTo>
                    <a:pt x="1420642" y="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lIns="9525" tIns="506750" rIns="9525" bIns="506750" spcCol="1270" anchor="ctr"/>
            <a:lstStyle/>
            <a:p>
              <a:pPr algn="ctr" defTabSz="666750">
                <a:lnSpc>
                  <a:spcPct val="90000"/>
                </a:lnSpc>
                <a:spcAft>
                  <a:spcPct val="35000"/>
                </a:spcAft>
                <a:defRPr/>
              </a:pPr>
              <a:r>
                <a:rPr lang="zh-CN" altLang="en-US" sz="1500" dirty="0">
                  <a:solidFill>
                    <a:schemeClr val="tx1">
                      <a:lumMod val="10000"/>
                      <a:lumOff val="90000"/>
                    </a:schemeClr>
                  </a:solidFill>
                  <a:latin typeface="KaiTi" panose="02010609060101010101" pitchFamily="49" charset="-122"/>
                  <a:ea typeface="KaiTi" panose="02010609060101010101" pitchFamily="49" charset="-122"/>
                </a:rPr>
                <a:t>衰退成熟期</a:t>
              </a:r>
            </a:p>
          </p:txBody>
        </p:sp>
        <p:sp>
          <p:nvSpPr>
            <p:cNvPr id="9" name="任意形状 9">
              <a:extLst>
                <a:ext uri="{FF2B5EF4-FFF2-40B4-BE49-F238E27FC236}">
                  <a16:creationId xmlns:a16="http://schemas.microsoft.com/office/drawing/2014/main" id="{FED46D60-B524-4AB5-A0FD-C32EC38A4A6F}"/>
                </a:ext>
              </a:extLst>
            </p:cNvPr>
            <p:cNvSpPr/>
            <p:nvPr/>
          </p:nvSpPr>
          <p:spPr>
            <a:xfrm>
              <a:off x="1500854" y="5429980"/>
              <a:ext cx="7222469" cy="924244"/>
            </a:xfrm>
            <a:custGeom>
              <a:avLst/>
              <a:gdLst>
                <a:gd name="connsiteX0" fmla="*/ 153906 w 923417"/>
                <a:gd name="connsiteY0" fmla="*/ 0 h 7221704"/>
                <a:gd name="connsiteX1" fmla="*/ 769511 w 923417"/>
                <a:gd name="connsiteY1" fmla="*/ 0 h 7221704"/>
                <a:gd name="connsiteX2" fmla="*/ 923417 w 923417"/>
                <a:gd name="connsiteY2" fmla="*/ 153906 h 7221704"/>
                <a:gd name="connsiteX3" fmla="*/ 923417 w 923417"/>
                <a:gd name="connsiteY3" fmla="*/ 7221704 h 7221704"/>
                <a:gd name="connsiteX4" fmla="*/ 923417 w 923417"/>
                <a:gd name="connsiteY4" fmla="*/ 7221704 h 7221704"/>
                <a:gd name="connsiteX5" fmla="*/ 0 w 923417"/>
                <a:gd name="connsiteY5" fmla="*/ 7221704 h 7221704"/>
                <a:gd name="connsiteX6" fmla="*/ 0 w 923417"/>
                <a:gd name="connsiteY6" fmla="*/ 7221704 h 7221704"/>
                <a:gd name="connsiteX7" fmla="*/ 0 w 923417"/>
                <a:gd name="connsiteY7" fmla="*/ 153906 h 7221704"/>
                <a:gd name="connsiteX8" fmla="*/ 153906 w 923417"/>
                <a:gd name="connsiteY8" fmla="*/ 0 h 722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417" h="7221704">
                  <a:moveTo>
                    <a:pt x="923417" y="1203645"/>
                  </a:moveTo>
                  <a:lnTo>
                    <a:pt x="923417" y="6018059"/>
                  </a:lnTo>
                  <a:cubicBezTo>
                    <a:pt x="923417" y="6682812"/>
                    <a:pt x="914606" y="7221700"/>
                    <a:pt x="903737" y="7221700"/>
                  </a:cubicBezTo>
                  <a:lnTo>
                    <a:pt x="0" y="7221700"/>
                  </a:lnTo>
                  <a:lnTo>
                    <a:pt x="0" y="7221700"/>
                  </a:lnTo>
                  <a:lnTo>
                    <a:pt x="0" y="4"/>
                  </a:lnTo>
                  <a:lnTo>
                    <a:pt x="0" y="4"/>
                  </a:lnTo>
                  <a:lnTo>
                    <a:pt x="903737" y="4"/>
                  </a:lnTo>
                  <a:cubicBezTo>
                    <a:pt x="914606" y="4"/>
                    <a:pt x="923417" y="538892"/>
                    <a:pt x="923417" y="1203645"/>
                  </a:cubicBezTo>
                  <a:close/>
                </a:path>
              </a:pathLst>
            </a:custGeom>
          </p:spPr>
          <p:style>
            <a:lnRef idx="2">
              <a:schemeClr val="dk1">
                <a:hueOff val="0"/>
                <a:satOff val="0"/>
                <a:lumOff val="0"/>
                <a:alphaOff val="0"/>
              </a:schemeClr>
            </a:lnRef>
            <a:fillRef idx="1">
              <a:schemeClr val="dk1">
                <a:alpha val="90000"/>
                <a:tint val="40000"/>
                <a:hueOff val="0"/>
                <a:satOff val="0"/>
                <a:lumOff val="0"/>
                <a:alphaOff val="0"/>
              </a:schemeClr>
            </a:fillRef>
            <a:effectRef idx="0">
              <a:schemeClr val="dk1">
                <a:alpha val="90000"/>
                <a:tint val="40000"/>
                <a:hueOff val="0"/>
                <a:satOff val="0"/>
                <a:lumOff val="0"/>
                <a:alphaOff val="0"/>
              </a:schemeClr>
            </a:effectRef>
            <a:fontRef idx="minor">
              <a:schemeClr val="dk1">
                <a:hueOff val="0"/>
                <a:satOff val="0"/>
                <a:lumOff val="0"/>
                <a:alphaOff val="0"/>
              </a:schemeClr>
            </a:fontRef>
          </p:style>
          <p:txBody>
            <a:bodyPr lIns="128017" tIns="56508" rIns="56508" bIns="56509" anchor="ctr"/>
            <a:lstStyle>
              <a:lvl1pPr marL="342900" indent="-342900" defTabSz="800100">
                <a:defRPr sz="2400" b="1">
                  <a:solidFill>
                    <a:schemeClr val="tx1"/>
                  </a:solidFill>
                  <a:latin typeface="Arial" panose="020B0604020202020204" pitchFamily="34" charset="0"/>
                  <a:ea typeface="知识"/>
                  <a:cs typeface="知识"/>
                </a:defRPr>
              </a:lvl1pPr>
              <a:lvl2pPr marL="171450" indent="-171450" defTabSz="800100">
                <a:defRPr sz="2400" b="1">
                  <a:solidFill>
                    <a:schemeClr val="tx1"/>
                  </a:solidFill>
                  <a:latin typeface="Arial" panose="020B0604020202020204" pitchFamily="34" charset="0"/>
                  <a:ea typeface="知识"/>
                  <a:cs typeface="知识"/>
                </a:defRPr>
              </a:lvl2pPr>
              <a:lvl3pPr marL="1143000" indent="-228600" defTabSz="800100">
                <a:defRPr sz="2400" b="1">
                  <a:solidFill>
                    <a:schemeClr val="tx1"/>
                  </a:solidFill>
                  <a:latin typeface="Arial" panose="020B0604020202020204" pitchFamily="34" charset="0"/>
                  <a:ea typeface="知识"/>
                  <a:cs typeface="知识"/>
                </a:defRPr>
              </a:lvl3pPr>
              <a:lvl4pPr marL="1600200" indent="-228600" defTabSz="800100">
                <a:defRPr sz="2400" b="1">
                  <a:solidFill>
                    <a:schemeClr val="tx1"/>
                  </a:solidFill>
                  <a:latin typeface="Arial" panose="020B0604020202020204" pitchFamily="34" charset="0"/>
                  <a:ea typeface="知识"/>
                  <a:cs typeface="知识"/>
                </a:defRPr>
              </a:lvl4pPr>
              <a:lvl5pPr marL="2057400" indent="-228600" defTabSz="800100">
                <a:defRPr sz="2400" b="1">
                  <a:solidFill>
                    <a:schemeClr val="tx1"/>
                  </a:solidFill>
                  <a:latin typeface="Arial" panose="020B0604020202020204" pitchFamily="34" charset="0"/>
                  <a:ea typeface="知识"/>
                  <a:cs typeface="知识"/>
                </a:defRPr>
              </a:lvl5pPr>
              <a:lvl6pPr marL="25146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defTabSz="8001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lvl="1">
                <a:lnSpc>
                  <a:spcPct val="90000"/>
                </a:lnSpc>
                <a:spcAft>
                  <a:spcPct val="15000"/>
                </a:spcAft>
                <a:buFontTx/>
                <a:buChar char="•"/>
                <a:defRPr/>
              </a:pPr>
              <a:r>
                <a:rPr lang="zh-CN" altLang="zh-CN" sz="1800" dirty="0">
                  <a:solidFill>
                    <a:srgbClr val="1C1C1C"/>
                  </a:solidFill>
                  <a:latin typeface="KaiTi" panose="02010609060101010101" pitchFamily="49" charset="-122"/>
                  <a:ea typeface="KaiTi" panose="02010609060101010101" pitchFamily="49" charset="-122"/>
                </a:rPr>
                <a:t>伴随着产能过剩和各大竞争对手围绕顾客的争夺战的白热化，绝对销售额开始下降，有些顾客开始购买其他产品，市场开始“洗牌”，实力薄弱的竞争者退出</a:t>
              </a:r>
              <a:endParaRPr lang="zh-CN" altLang="en-US" sz="1800" dirty="0">
                <a:solidFill>
                  <a:srgbClr val="1C1C1C"/>
                </a:solidFill>
                <a:latin typeface="KaiTi" panose="02010609060101010101" pitchFamily="49" charset="-122"/>
                <a:ea typeface="KaiTi" panose="02010609060101010101" pitchFamily="49" charset="-122"/>
              </a:endParaRPr>
            </a:p>
          </p:txBody>
        </p:sp>
      </p:grpSp>
    </p:spTree>
    <p:extLst>
      <p:ext uri="{BB962C8B-B14F-4D97-AF65-F5344CB8AC3E}">
        <p14:creationId xmlns:p14="http://schemas.microsoft.com/office/powerpoint/2010/main" val="22859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4A647C1-EBCE-498B-81A8-3074711A8EFD}"/>
              </a:ext>
            </a:extLst>
          </p:cNvPr>
          <p:cNvSpPr txBox="1">
            <a:spLocks noChangeArrowheads="1"/>
          </p:cNvSpPr>
          <p:nvPr/>
        </p:nvSpPr>
        <p:spPr>
          <a:xfrm>
            <a:off x="1362395" y="1294889"/>
            <a:ext cx="7257410" cy="50302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000" b="1" dirty="0">
                <a:solidFill>
                  <a:srgbClr val="FF0000"/>
                </a:solidFill>
                <a:ea typeface="宋体" panose="02010600030101010101" pitchFamily="2" charset="-122"/>
              </a:rPr>
              <a:t>继续策略</a:t>
            </a:r>
            <a:r>
              <a:rPr lang="zh-CN" altLang="en-US" dirty="0">
                <a:solidFill>
                  <a:srgbClr val="FF0000"/>
                </a:solidFill>
                <a:ea typeface="宋体" panose="02010600030101010101" pitchFamily="2" charset="-122"/>
              </a:rPr>
              <a:t>：</a:t>
            </a:r>
            <a:r>
              <a:rPr lang="zh-CN" altLang="en-US" sz="2400" b="1" dirty="0">
                <a:ea typeface="宋体" panose="02010600030101010101" pitchFamily="2" charset="-122"/>
              </a:rPr>
              <a:t>寻找新机会，重新拉起产品生命周期；宝洁公司的“不油腻”护手润肤膏</a:t>
            </a:r>
          </a:p>
          <a:p>
            <a:r>
              <a:rPr lang="zh-CN" altLang="en-US" sz="4000" b="1" dirty="0">
                <a:solidFill>
                  <a:srgbClr val="FF0000"/>
                </a:solidFill>
                <a:ea typeface="宋体" panose="02010600030101010101" pitchFamily="2" charset="-122"/>
              </a:rPr>
              <a:t>集中策略</a:t>
            </a:r>
            <a:r>
              <a:rPr lang="zh-CN" altLang="en-US" b="1" dirty="0">
                <a:ea typeface="宋体" panose="02010600030101010101" pitchFamily="2" charset="-122"/>
              </a:rPr>
              <a:t>：</a:t>
            </a:r>
            <a:r>
              <a:rPr lang="zh-CN" altLang="en-US" sz="2400" b="1" dirty="0">
                <a:ea typeface="宋体" panose="02010600030101010101" pitchFamily="2" charset="-122"/>
              </a:rPr>
              <a:t>把企业能力和资源集中在最有利的细分市场和销售渠道上，从中获取利润；</a:t>
            </a:r>
          </a:p>
          <a:p>
            <a:r>
              <a:rPr lang="zh-CN" altLang="en-US" sz="4000" b="1" dirty="0">
                <a:solidFill>
                  <a:srgbClr val="FF0000"/>
                </a:solidFill>
                <a:ea typeface="宋体" panose="02010600030101010101" pitchFamily="2" charset="-122"/>
              </a:rPr>
              <a:t>收缩策略</a:t>
            </a:r>
            <a:r>
              <a:rPr lang="zh-CN" altLang="en-US" sz="4000" b="1" dirty="0">
                <a:solidFill>
                  <a:srgbClr val="66FFFF"/>
                </a:solidFill>
                <a:ea typeface="宋体" panose="02010600030101010101" pitchFamily="2" charset="-122"/>
              </a:rPr>
              <a:t>：</a:t>
            </a:r>
            <a:r>
              <a:rPr lang="zh-CN" altLang="en-US" b="1" dirty="0">
                <a:ea typeface="宋体" panose="02010600030101010101" pitchFamily="2" charset="-122"/>
              </a:rPr>
              <a:t>大幅度降低促销水平，尽量减少销售和推销费用；</a:t>
            </a:r>
          </a:p>
          <a:p>
            <a:r>
              <a:rPr lang="zh-CN" altLang="en-US" sz="4000" b="1" dirty="0">
                <a:solidFill>
                  <a:srgbClr val="FF0000"/>
                </a:solidFill>
                <a:ea typeface="宋体" panose="02010600030101010101" pitchFamily="2" charset="-122"/>
              </a:rPr>
              <a:t>放弃策略</a:t>
            </a:r>
            <a:r>
              <a:rPr lang="zh-CN" altLang="en-US" b="1" dirty="0">
                <a:ea typeface="宋体" panose="02010600030101010101" pitchFamily="2" charset="-122"/>
              </a:rPr>
              <a:t>：</a:t>
            </a:r>
            <a:r>
              <a:rPr lang="zh-CN" altLang="en-US" sz="2400" b="1" dirty="0">
                <a:ea typeface="宋体" panose="02010600030101010101" pitchFamily="2" charset="-122"/>
              </a:rPr>
              <a:t>当机立断，放弃经营，停止生产，拍卖家底。</a:t>
            </a:r>
            <a:endParaRPr lang="zh-CN" altLang="en-US" dirty="0">
              <a:ea typeface="宋体" panose="02010600030101010101" pitchFamily="2" charset="-122"/>
            </a:endParaRPr>
          </a:p>
        </p:txBody>
      </p:sp>
      <p:sp>
        <p:nvSpPr>
          <p:cNvPr id="3" name="文本框 2">
            <a:extLst>
              <a:ext uri="{FF2B5EF4-FFF2-40B4-BE49-F238E27FC236}">
                <a16:creationId xmlns:a16="http://schemas.microsoft.com/office/drawing/2014/main" id="{88CDF2F5-AEDB-49E0-9FC6-8737DAF3B177}"/>
              </a:ext>
            </a:extLst>
          </p:cNvPr>
          <p:cNvSpPr txBox="1"/>
          <p:nvPr/>
        </p:nvSpPr>
        <p:spPr>
          <a:xfrm>
            <a:off x="1159876" y="386626"/>
            <a:ext cx="4394029" cy="646331"/>
          </a:xfrm>
          <a:prstGeom prst="rect">
            <a:avLst/>
          </a:prstGeom>
          <a:noFill/>
        </p:spPr>
        <p:txBody>
          <a:bodyPr wrap="square" rtlCol="0">
            <a:spAutoFit/>
          </a:bodyPr>
          <a:lstStyle/>
          <a:p>
            <a:r>
              <a:rPr lang="zh-CN" altLang="en-US" sz="3600" dirty="0"/>
              <a:t>衰退期的营销策略</a:t>
            </a:r>
          </a:p>
        </p:txBody>
      </p:sp>
    </p:spTree>
    <p:extLst>
      <p:ext uri="{BB962C8B-B14F-4D97-AF65-F5344CB8AC3E}">
        <p14:creationId xmlns:p14="http://schemas.microsoft.com/office/powerpoint/2010/main" val="346919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5B533-522D-4E9D-B3AE-68AB539E4472}"/>
              </a:ext>
            </a:extLst>
          </p:cNvPr>
          <p:cNvSpPr>
            <a:spLocks noGrp="1"/>
          </p:cNvSpPr>
          <p:nvPr>
            <p:ph type="title"/>
          </p:nvPr>
        </p:nvSpPr>
        <p:spPr/>
        <p:txBody>
          <a:bodyPr/>
          <a:lstStyle/>
          <a:p>
            <a:pPr algn="ctr"/>
            <a:r>
              <a:rPr lang="zh-CN" altLang="en-US" dirty="0"/>
              <a:t>品牌、商标策略</a:t>
            </a:r>
          </a:p>
        </p:txBody>
      </p:sp>
      <p:sp>
        <p:nvSpPr>
          <p:cNvPr id="4" name="文本框 1">
            <a:extLst>
              <a:ext uri="{FF2B5EF4-FFF2-40B4-BE49-F238E27FC236}">
                <a16:creationId xmlns:a16="http://schemas.microsoft.com/office/drawing/2014/main" id="{BE464D44-3285-402E-930D-E016F160BB84}"/>
              </a:ext>
            </a:extLst>
          </p:cNvPr>
          <p:cNvSpPr txBox="1">
            <a:spLocks noChangeArrowheads="1"/>
          </p:cNvSpPr>
          <p:nvPr/>
        </p:nvSpPr>
        <p:spPr bwMode="auto">
          <a:xfrm>
            <a:off x="393405" y="2690037"/>
            <a:ext cx="10960395" cy="471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marL="342900" indent="-342900">
              <a:lnSpc>
                <a:spcPct val="150000"/>
              </a:lnSpc>
              <a:buFont typeface="Arial" panose="020B0604020202020204" pitchFamily="34" charset="0"/>
              <a:buChar char="•"/>
            </a:pPr>
            <a:r>
              <a:rPr lang="zh-CN" altLang="zh-CN" b="0" dirty="0">
                <a:latin typeface="楷体" panose="02010609060101010101" pitchFamily="49" charset="-122"/>
                <a:ea typeface="楷体" panose="02010609060101010101" pitchFamily="49" charset="-122"/>
              </a:rPr>
              <a:t>美国营销协会（</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American Marketing Association</a:t>
            </a:r>
            <a:r>
              <a:rPr lang="zh-CN" altLang="zh-CN"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AMA</a:t>
            </a:r>
            <a:r>
              <a:rPr lang="zh-CN" altLang="zh-CN" b="0" dirty="0">
                <a:latin typeface="楷体" panose="02010609060101010101" pitchFamily="49" charset="-122"/>
                <a:ea typeface="楷体" panose="02010609060101010101" pitchFamily="49" charset="-122"/>
              </a:rPr>
              <a:t>）对品牌的定义：</a:t>
            </a:r>
            <a:r>
              <a:rPr lang="zh-CN" altLang="zh-CN" u="sng" dirty="0">
                <a:latin typeface="楷体" panose="02010609060101010101" pitchFamily="49" charset="-122"/>
                <a:ea typeface="楷体" panose="02010609060101010101" pitchFamily="49" charset="-122"/>
              </a:rPr>
              <a:t>品牌（</a:t>
            </a:r>
            <a:r>
              <a:rPr lang="en-US" altLang="zh-CN" u="sng" dirty="0">
                <a:latin typeface="Times New Roman" panose="02020603050405020304" pitchFamily="18" charset="0"/>
                <a:ea typeface="楷体" panose="02010609060101010101" pitchFamily="49" charset="-122"/>
              </a:rPr>
              <a:t>Brand</a:t>
            </a:r>
            <a:r>
              <a:rPr lang="zh-CN" altLang="zh-CN" u="sng" dirty="0">
                <a:latin typeface="楷体" panose="02010609060101010101" pitchFamily="49" charset="-122"/>
                <a:ea typeface="楷体" panose="02010609060101010101" pitchFamily="49" charset="-122"/>
              </a:rPr>
              <a:t>）</a:t>
            </a:r>
            <a:r>
              <a:rPr lang="zh-CN" altLang="zh-CN" b="0" dirty="0">
                <a:latin typeface="楷体" panose="02010609060101010101" pitchFamily="49" charset="-122"/>
                <a:ea typeface="楷体" panose="02010609060101010101" pitchFamily="49" charset="-122"/>
              </a:rPr>
              <a:t>是“一种名称、术语、标记、象征、设计或是它们的组合，借以辨认某个销售者或某群销售者的产品或服务，并使之与竞争对手的产品和服务区别开来”</a:t>
            </a:r>
            <a:r>
              <a:rPr lang="zh-CN" altLang="en-US" b="0" dirty="0">
                <a:latin typeface="楷体" panose="02010609060101010101" pitchFamily="49" charset="-122"/>
                <a:ea typeface="楷体" panose="02010609060101010101" pitchFamily="49" charset="-122"/>
              </a:rPr>
              <a:t>。</a:t>
            </a:r>
            <a:endParaRPr lang="en-US" altLang="zh-CN" b="0" dirty="0">
              <a:latin typeface="楷体" panose="02010609060101010101" pitchFamily="49" charset="-122"/>
              <a:ea typeface="楷体" panose="02010609060101010101" pitchFamily="49" charset="-122"/>
            </a:endParaRPr>
          </a:p>
          <a:p>
            <a:pPr>
              <a:lnSpc>
                <a:spcPct val="150000"/>
              </a:lnSpc>
            </a:pPr>
            <a:r>
              <a:rPr lang="zh-CN" altLang="en-US" sz="2000" dirty="0">
                <a:ea typeface="宋体" panose="02010600030101010101" pitchFamily="2" charset="-122"/>
              </a:rPr>
              <a:t>完整的品牌必须包含</a:t>
            </a:r>
            <a:r>
              <a:rPr lang="zh-CN" altLang="en-US" dirty="0">
                <a:solidFill>
                  <a:srgbClr val="FF0000"/>
                </a:solidFill>
                <a:ea typeface="宋体" panose="02010600030101010101" pitchFamily="2" charset="-122"/>
              </a:rPr>
              <a:t>品牌名称</a:t>
            </a:r>
            <a:r>
              <a:rPr lang="zh-CN" altLang="en-US" dirty="0">
                <a:solidFill>
                  <a:srgbClr val="0066CC"/>
                </a:solidFill>
                <a:ea typeface="宋体" panose="02010600030101010101" pitchFamily="2" charset="-122"/>
              </a:rPr>
              <a:t>（</a:t>
            </a:r>
            <a:r>
              <a:rPr lang="en-US" altLang="zh-CN" dirty="0">
                <a:solidFill>
                  <a:srgbClr val="0066CC"/>
                </a:solidFill>
                <a:ea typeface="宋体" panose="02010600030101010101" pitchFamily="2" charset="-122"/>
              </a:rPr>
              <a:t>brand name</a:t>
            </a:r>
            <a:r>
              <a:rPr lang="zh-CN" altLang="en-US" dirty="0">
                <a:solidFill>
                  <a:srgbClr val="0066CC"/>
                </a:solidFill>
                <a:ea typeface="宋体" panose="02010600030101010101" pitchFamily="2" charset="-122"/>
              </a:rPr>
              <a:t>）</a:t>
            </a:r>
            <a:r>
              <a:rPr lang="zh-CN" altLang="en-US" sz="2000" dirty="0">
                <a:ea typeface="宋体" panose="02010600030101010101" pitchFamily="2" charset="-122"/>
              </a:rPr>
              <a:t>和</a:t>
            </a:r>
            <a:r>
              <a:rPr lang="zh-CN" altLang="en-US" dirty="0">
                <a:solidFill>
                  <a:srgbClr val="FF0000"/>
                </a:solidFill>
                <a:ea typeface="宋体" panose="02010600030101010101" pitchFamily="2" charset="-122"/>
              </a:rPr>
              <a:t>品牌标志</a:t>
            </a:r>
            <a:r>
              <a:rPr lang="zh-CN" altLang="en-US" dirty="0">
                <a:solidFill>
                  <a:srgbClr val="0066CC"/>
                </a:solidFill>
                <a:ea typeface="宋体" panose="02010600030101010101" pitchFamily="2" charset="-122"/>
              </a:rPr>
              <a:t>（</a:t>
            </a:r>
            <a:r>
              <a:rPr lang="en-US" altLang="zh-CN" dirty="0">
                <a:solidFill>
                  <a:srgbClr val="0066CC"/>
                </a:solidFill>
                <a:ea typeface="宋体" panose="02010600030101010101" pitchFamily="2" charset="-122"/>
              </a:rPr>
              <a:t>brand mark</a:t>
            </a:r>
            <a:r>
              <a:rPr lang="zh-CN" altLang="en-US" dirty="0">
                <a:solidFill>
                  <a:srgbClr val="0066CC"/>
                </a:solidFill>
                <a:ea typeface="宋体" panose="02010600030101010101" pitchFamily="2" charset="-122"/>
              </a:rPr>
              <a:t>）</a:t>
            </a:r>
            <a:r>
              <a:rPr lang="zh-CN" altLang="en-US" sz="2000" dirty="0">
                <a:ea typeface="宋体" panose="02010600030101010101" pitchFamily="2" charset="-122"/>
              </a:rPr>
              <a:t>两个部分</a:t>
            </a:r>
            <a:endParaRPr lang="en-US" altLang="zh-CN" sz="2000" dirty="0">
              <a:ea typeface="宋体" panose="02010600030101010101" pitchFamily="2" charset="-122"/>
            </a:endParaRPr>
          </a:p>
          <a:p>
            <a:pPr marL="457200" indent="-457200">
              <a:lnSpc>
                <a:spcPct val="150000"/>
              </a:lnSpc>
              <a:buFont typeface="+mj-lt"/>
              <a:buAutoNum type="arabicPeriod"/>
            </a:pPr>
            <a:r>
              <a:rPr lang="zh-CN" altLang="en-US" sz="2000" dirty="0">
                <a:ea typeface="宋体" panose="02010600030101010101" pitchFamily="2" charset="-122"/>
              </a:rPr>
              <a:t>商标是一个法律概念，</a:t>
            </a:r>
            <a:r>
              <a:rPr lang="zh-CN" altLang="en-US" sz="2000" dirty="0">
                <a:solidFill>
                  <a:srgbClr val="FF0000"/>
                </a:solidFill>
                <a:ea typeface="宋体" panose="02010600030101010101" pitchFamily="2" charset="-122"/>
              </a:rPr>
              <a:t>商标是指已获得专利权受到法律保护的一个品牌或品牌的一部分。</a:t>
            </a:r>
            <a:r>
              <a:rPr lang="zh-CN" altLang="en-US" sz="2000" dirty="0">
                <a:ea typeface="宋体" panose="02010600030101010101" pitchFamily="2" charset="-122"/>
              </a:rPr>
              <a:t>品牌一旦注册即为商标。</a:t>
            </a:r>
          </a:p>
          <a:p>
            <a:pPr>
              <a:lnSpc>
                <a:spcPct val="150000"/>
              </a:lnSpc>
            </a:pPr>
            <a:endParaRPr lang="zh-CN" altLang="en-US" sz="2000" dirty="0">
              <a:ea typeface="宋体" panose="02010600030101010101" pitchFamily="2" charset="-122"/>
            </a:endParaRPr>
          </a:p>
          <a:p>
            <a:pPr>
              <a:lnSpc>
                <a:spcPct val="150000"/>
              </a:lnSpc>
            </a:pPr>
            <a:endParaRPr lang="en-US" altLang="zh-CN"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2082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FD2D2CD-8F52-40B4-A5DD-9AF5D1B419D4}"/>
              </a:ext>
            </a:extLst>
          </p:cNvPr>
          <p:cNvSpPr txBox="1">
            <a:spLocks noChangeArrowheads="1"/>
          </p:cNvSpPr>
          <p:nvPr/>
        </p:nvSpPr>
        <p:spPr>
          <a:xfrm>
            <a:off x="1371600" y="1287887"/>
            <a:ext cx="3548063" cy="50367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b="1">
                <a:ea typeface="宋体" panose="02010600030101010101" pitchFamily="2" charset="-122"/>
              </a:rPr>
              <a:t>品牌从本质上说，是销售者向购买者长期提供的一组特定的产品特征、利益和服务。代表卖者向买者的长期、一贯性的</a:t>
            </a:r>
            <a:r>
              <a:rPr lang="zh-CN" altLang="en-US" sz="2400" b="1">
                <a:solidFill>
                  <a:srgbClr val="FF0000"/>
                </a:solidFill>
                <a:ea typeface="宋体" panose="02010600030101010101" pitchFamily="2" charset="-122"/>
              </a:rPr>
              <a:t>承诺</a:t>
            </a:r>
            <a:r>
              <a:rPr lang="zh-CN" altLang="en-US" sz="2400" b="1">
                <a:ea typeface="宋体" panose="02010600030101010101" pitchFamily="2" charset="-122"/>
              </a:rPr>
              <a:t>。</a:t>
            </a:r>
          </a:p>
          <a:p>
            <a:r>
              <a:rPr lang="zh-CN" altLang="en-US" sz="2400" b="1">
                <a:ea typeface="宋体" panose="02010600030101010101" pitchFamily="2" charset="-122"/>
              </a:rPr>
              <a:t>最佳品牌就是质量的保证。</a:t>
            </a:r>
            <a:endParaRPr lang="zh-CN" altLang="en-US" sz="2400" b="1" dirty="0">
              <a:ea typeface="宋体" panose="02010600030101010101" pitchFamily="2" charset="-122"/>
            </a:endParaRPr>
          </a:p>
        </p:txBody>
      </p:sp>
      <p:sp>
        <p:nvSpPr>
          <p:cNvPr id="3" name="Rectangle 4">
            <a:extLst>
              <a:ext uri="{FF2B5EF4-FFF2-40B4-BE49-F238E27FC236}">
                <a16:creationId xmlns:a16="http://schemas.microsoft.com/office/drawing/2014/main" id="{E00E1FD4-C3E1-46D9-B911-12BB048C4383}"/>
              </a:ext>
            </a:extLst>
          </p:cNvPr>
          <p:cNvSpPr txBox="1">
            <a:spLocks noChangeArrowheads="1"/>
          </p:cNvSpPr>
          <p:nvPr/>
        </p:nvSpPr>
        <p:spPr>
          <a:xfrm>
            <a:off x="5061397" y="1307206"/>
            <a:ext cx="3549203" cy="50173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b="1">
                <a:ea typeface="宋体" panose="02010600030101010101" pitchFamily="2" charset="-122"/>
              </a:rPr>
              <a:t>（</a:t>
            </a:r>
            <a:r>
              <a:rPr lang="en-US" altLang="zh-CN" b="1">
                <a:ea typeface="宋体" panose="02010600030101010101" pitchFamily="2" charset="-122"/>
              </a:rPr>
              <a:t>1</a:t>
            </a:r>
            <a:r>
              <a:rPr lang="zh-CN" altLang="en-US" b="1">
                <a:ea typeface="宋体" panose="02010600030101010101" pitchFamily="2" charset="-122"/>
              </a:rPr>
              <a:t>）属性</a:t>
            </a:r>
          </a:p>
          <a:p>
            <a:pPr>
              <a:buFont typeface="Wingdings" panose="05000000000000000000" pitchFamily="2" charset="2"/>
              <a:buNone/>
            </a:pPr>
            <a:r>
              <a:rPr lang="zh-CN" altLang="en-US" b="1">
                <a:ea typeface="宋体" panose="02010600030101010101" pitchFamily="2" charset="-122"/>
              </a:rPr>
              <a:t>（</a:t>
            </a:r>
            <a:r>
              <a:rPr lang="en-US" altLang="zh-CN" b="1">
                <a:ea typeface="宋体" panose="02010600030101010101" pitchFamily="2" charset="-122"/>
              </a:rPr>
              <a:t>2</a:t>
            </a:r>
            <a:r>
              <a:rPr lang="zh-CN" altLang="en-US" b="1">
                <a:ea typeface="宋体" panose="02010600030101010101" pitchFamily="2" charset="-122"/>
              </a:rPr>
              <a:t>）利益</a:t>
            </a:r>
          </a:p>
          <a:p>
            <a:pPr>
              <a:buFont typeface="Wingdings" panose="05000000000000000000" pitchFamily="2" charset="2"/>
              <a:buNone/>
            </a:pPr>
            <a:r>
              <a:rPr lang="zh-CN" altLang="en-US" b="1">
                <a:ea typeface="宋体" panose="02010600030101010101" pitchFamily="2" charset="-122"/>
              </a:rPr>
              <a:t>（</a:t>
            </a:r>
            <a:r>
              <a:rPr lang="en-US" altLang="zh-CN" b="1">
                <a:ea typeface="宋体" panose="02010600030101010101" pitchFamily="2" charset="-122"/>
              </a:rPr>
              <a:t>3</a:t>
            </a:r>
            <a:r>
              <a:rPr lang="zh-CN" altLang="en-US" b="1">
                <a:ea typeface="宋体" panose="02010600030101010101" pitchFamily="2" charset="-122"/>
              </a:rPr>
              <a:t>）价值</a:t>
            </a:r>
          </a:p>
          <a:p>
            <a:pPr>
              <a:buFont typeface="Wingdings" panose="05000000000000000000" pitchFamily="2" charset="2"/>
              <a:buNone/>
            </a:pPr>
            <a:r>
              <a:rPr lang="zh-CN" altLang="en-US" b="1">
                <a:ea typeface="宋体" panose="02010600030101010101" pitchFamily="2" charset="-122"/>
              </a:rPr>
              <a:t>（</a:t>
            </a:r>
            <a:r>
              <a:rPr lang="en-US" altLang="zh-CN" b="1">
                <a:ea typeface="宋体" panose="02010600030101010101" pitchFamily="2" charset="-122"/>
              </a:rPr>
              <a:t>4</a:t>
            </a:r>
            <a:r>
              <a:rPr lang="zh-CN" altLang="en-US" b="1">
                <a:ea typeface="宋体" panose="02010600030101010101" pitchFamily="2" charset="-122"/>
              </a:rPr>
              <a:t>）文化</a:t>
            </a:r>
          </a:p>
          <a:p>
            <a:pPr>
              <a:buFont typeface="Wingdings" panose="05000000000000000000" pitchFamily="2" charset="2"/>
              <a:buNone/>
            </a:pPr>
            <a:r>
              <a:rPr lang="zh-CN" altLang="en-US" b="1">
                <a:ea typeface="宋体" panose="02010600030101010101" pitchFamily="2" charset="-122"/>
              </a:rPr>
              <a:t>（</a:t>
            </a:r>
            <a:r>
              <a:rPr lang="en-US" altLang="zh-CN" b="1">
                <a:ea typeface="宋体" panose="02010600030101010101" pitchFamily="2" charset="-122"/>
              </a:rPr>
              <a:t>5</a:t>
            </a:r>
            <a:r>
              <a:rPr lang="zh-CN" altLang="en-US" b="1">
                <a:ea typeface="宋体" panose="02010600030101010101" pitchFamily="2" charset="-122"/>
              </a:rPr>
              <a:t>）个性</a:t>
            </a:r>
          </a:p>
          <a:p>
            <a:pPr>
              <a:buFont typeface="Wingdings" panose="05000000000000000000" pitchFamily="2" charset="2"/>
              <a:buNone/>
            </a:pPr>
            <a:r>
              <a:rPr lang="zh-CN" altLang="en-US" b="1">
                <a:ea typeface="宋体" panose="02010600030101010101" pitchFamily="2" charset="-122"/>
              </a:rPr>
              <a:t>（</a:t>
            </a:r>
            <a:r>
              <a:rPr lang="en-US" altLang="zh-CN" b="1">
                <a:ea typeface="宋体" panose="02010600030101010101" pitchFamily="2" charset="-122"/>
              </a:rPr>
              <a:t>6</a:t>
            </a:r>
            <a:r>
              <a:rPr lang="zh-CN" altLang="en-US" b="1">
                <a:ea typeface="宋体" panose="02010600030101010101" pitchFamily="2" charset="-122"/>
              </a:rPr>
              <a:t>）使用者</a:t>
            </a:r>
            <a:endParaRPr lang="zh-CN" altLang="en-US" dirty="0">
              <a:ea typeface="宋体" panose="02010600030101010101" pitchFamily="2" charset="-122"/>
            </a:endParaRPr>
          </a:p>
        </p:txBody>
      </p:sp>
      <p:sp>
        <p:nvSpPr>
          <p:cNvPr id="4" name="Rectangle 2">
            <a:extLst>
              <a:ext uri="{FF2B5EF4-FFF2-40B4-BE49-F238E27FC236}">
                <a16:creationId xmlns:a16="http://schemas.microsoft.com/office/drawing/2014/main" id="{88E37CE7-A3CC-4C28-A2B7-7BF5E4B1FE18}"/>
              </a:ext>
            </a:extLst>
          </p:cNvPr>
          <p:cNvSpPr txBox="1">
            <a:spLocks noChangeArrowheads="1"/>
          </p:cNvSpPr>
          <p:nvPr/>
        </p:nvSpPr>
        <p:spPr>
          <a:xfrm>
            <a:off x="1067823" y="337530"/>
            <a:ext cx="7314177" cy="80547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ea typeface="宋体" panose="02010600030101010101" pitchFamily="2" charset="-122"/>
              </a:rPr>
              <a:t>品牌的整体含义</a:t>
            </a:r>
            <a:endParaRPr lang="zh-CN" altLang="en-US" dirty="0">
              <a:ea typeface="宋体" panose="02010600030101010101" pitchFamily="2" charset="-122"/>
            </a:endParaRPr>
          </a:p>
        </p:txBody>
      </p:sp>
    </p:spTree>
    <p:extLst>
      <p:ext uri="{BB962C8B-B14F-4D97-AF65-F5344CB8AC3E}">
        <p14:creationId xmlns:p14="http://schemas.microsoft.com/office/powerpoint/2010/main" val="168744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B2C52-CA73-4F6E-A937-B0DC5E9BF878}"/>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品牌商标的作用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对顾客而言</a:t>
            </a:r>
            <a:endParaRPr lang="zh-CN" altLang="en-US" dirty="0"/>
          </a:p>
        </p:txBody>
      </p:sp>
      <p:grpSp>
        <p:nvGrpSpPr>
          <p:cNvPr id="3" name="组合 4">
            <a:extLst>
              <a:ext uri="{FF2B5EF4-FFF2-40B4-BE49-F238E27FC236}">
                <a16:creationId xmlns:a16="http://schemas.microsoft.com/office/drawing/2014/main" id="{3B4F091F-EFF2-4F36-AFC6-AFCE3C5A8400}"/>
              </a:ext>
            </a:extLst>
          </p:cNvPr>
          <p:cNvGrpSpPr>
            <a:grpSpLocks/>
          </p:cNvGrpSpPr>
          <p:nvPr/>
        </p:nvGrpSpPr>
        <p:grpSpPr bwMode="auto">
          <a:xfrm>
            <a:off x="1607041" y="1722207"/>
            <a:ext cx="6399274" cy="2964092"/>
            <a:chOff x="1469381" y="1794968"/>
            <a:chExt cx="6179680" cy="2876876"/>
          </a:xfrm>
        </p:grpSpPr>
        <p:grpSp>
          <p:nvGrpSpPr>
            <p:cNvPr id="5" name="组合 3">
              <a:extLst>
                <a:ext uri="{FF2B5EF4-FFF2-40B4-BE49-F238E27FC236}">
                  <a16:creationId xmlns:a16="http://schemas.microsoft.com/office/drawing/2014/main" id="{D57D5127-3EE9-45ED-AEF2-A42B096F3399}"/>
                </a:ext>
              </a:extLst>
            </p:cNvPr>
            <p:cNvGrpSpPr>
              <a:grpSpLocks/>
            </p:cNvGrpSpPr>
            <p:nvPr/>
          </p:nvGrpSpPr>
          <p:grpSpPr bwMode="auto">
            <a:xfrm>
              <a:off x="1469381" y="1794968"/>
              <a:ext cx="6179680" cy="586228"/>
              <a:chOff x="1516093" y="2631677"/>
              <a:chExt cx="6179680" cy="586228"/>
            </a:xfrm>
          </p:grpSpPr>
          <p:sp>
            <p:nvSpPr>
              <p:cNvPr id="15" name="椭圆 13">
                <a:extLst>
                  <a:ext uri="{FF2B5EF4-FFF2-40B4-BE49-F238E27FC236}">
                    <a16:creationId xmlns:a16="http://schemas.microsoft.com/office/drawing/2014/main" id="{6CFB0DE9-E60A-4909-9151-DDB645F67002}"/>
                  </a:ext>
                </a:extLst>
              </p:cNvPr>
              <p:cNvSpPr>
                <a:spLocks noChangeArrowheads="1"/>
              </p:cNvSpPr>
              <p:nvPr/>
            </p:nvSpPr>
            <p:spPr bwMode="auto">
              <a:xfrm>
                <a:off x="1516093" y="2631677"/>
                <a:ext cx="561953" cy="562201"/>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dirty="0">
                    <a:solidFill>
                      <a:srgbClr val="7030A0"/>
                    </a:solidFill>
                  </a:rPr>
                  <a:t>1</a:t>
                </a:r>
                <a:endParaRPr lang="zh-CN" altLang="en-US" dirty="0">
                  <a:solidFill>
                    <a:srgbClr val="7030A0"/>
                  </a:solidFill>
                </a:endParaRPr>
              </a:p>
            </p:txBody>
          </p:sp>
          <p:sp>
            <p:nvSpPr>
              <p:cNvPr id="16" name="文本框 15">
                <a:extLst>
                  <a:ext uri="{FF2B5EF4-FFF2-40B4-BE49-F238E27FC236}">
                    <a16:creationId xmlns:a16="http://schemas.microsoft.com/office/drawing/2014/main" id="{7BC7F925-ED9F-4E8B-988E-94D5896D5D8B}"/>
                  </a:ext>
                </a:extLst>
              </p:cNvPr>
              <p:cNvSpPr txBox="1"/>
              <p:nvPr/>
            </p:nvSpPr>
            <p:spPr bwMode="auto">
              <a:xfrm>
                <a:off x="2080925" y="2654934"/>
                <a:ext cx="5614848" cy="563523"/>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en-US" sz="2000" dirty="0">
                    <a:solidFill>
                      <a:srgbClr val="7030A0"/>
                    </a:solidFill>
                    <a:latin typeface="楷体" panose="02010609060101010101" pitchFamily="49" charset="-122"/>
                    <a:ea typeface="楷体" panose="02010609060101010101" pitchFamily="49" charset="-122"/>
                  </a:rPr>
                  <a:t>传递质量信号 </a:t>
                </a:r>
              </a:p>
            </p:txBody>
          </p:sp>
        </p:grpSp>
        <p:grpSp>
          <p:nvGrpSpPr>
            <p:cNvPr id="6" name="组合 29">
              <a:extLst>
                <a:ext uri="{FF2B5EF4-FFF2-40B4-BE49-F238E27FC236}">
                  <a16:creationId xmlns:a16="http://schemas.microsoft.com/office/drawing/2014/main" id="{A4940019-EAFF-4473-A572-04812AE840CC}"/>
                </a:ext>
              </a:extLst>
            </p:cNvPr>
            <p:cNvGrpSpPr>
              <a:grpSpLocks/>
            </p:cNvGrpSpPr>
            <p:nvPr/>
          </p:nvGrpSpPr>
          <p:grpSpPr bwMode="auto">
            <a:xfrm>
              <a:off x="1469381" y="2555352"/>
              <a:ext cx="6179680" cy="585520"/>
              <a:chOff x="1516093" y="2631677"/>
              <a:chExt cx="6179680" cy="585520"/>
            </a:xfrm>
          </p:grpSpPr>
          <p:sp>
            <p:nvSpPr>
              <p:cNvPr id="13" name="椭圆 13">
                <a:extLst>
                  <a:ext uri="{FF2B5EF4-FFF2-40B4-BE49-F238E27FC236}">
                    <a16:creationId xmlns:a16="http://schemas.microsoft.com/office/drawing/2014/main" id="{0B93AFC4-46F7-457E-81FA-75CE0888AD84}"/>
                  </a:ext>
                </a:extLst>
              </p:cNvPr>
              <p:cNvSpPr>
                <a:spLocks noChangeArrowheads="1"/>
              </p:cNvSpPr>
              <p:nvPr/>
            </p:nvSpPr>
            <p:spPr bwMode="auto">
              <a:xfrm>
                <a:off x="1516093" y="2631677"/>
                <a:ext cx="561953" cy="562201"/>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a:solidFill>
                      <a:srgbClr val="7030A0"/>
                    </a:solidFill>
                  </a:rPr>
                  <a:t>2</a:t>
                </a:r>
                <a:endParaRPr lang="zh-CN" altLang="en-US">
                  <a:solidFill>
                    <a:srgbClr val="7030A0"/>
                  </a:solidFill>
                </a:endParaRPr>
              </a:p>
            </p:txBody>
          </p:sp>
          <p:sp>
            <p:nvSpPr>
              <p:cNvPr id="14" name="文本框 13">
                <a:extLst>
                  <a:ext uri="{FF2B5EF4-FFF2-40B4-BE49-F238E27FC236}">
                    <a16:creationId xmlns:a16="http://schemas.microsoft.com/office/drawing/2014/main" id="{A89BECA8-B1AF-49F0-945F-50F34C576FC1}"/>
                  </a:ext>
                </a:extLst>
              </p:cNvPr>
              <p:cNvSpPr txBox="1"/>
              <p:nvPr/>
            </p:nvSpPr>
            <p:spPr bwMode="auto">
              <a:xfrm>
                <a:off x="2080925" y="2653741"/>
                <a:ext cx="5614848" cy="563523"/>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en-US" sz="2000">
                    <a:solidFill>
                      <a:srgbClr val="7030A0"/>
                    </a:solidFill>
                    <a:latin typeface="楷体" panose="02010609060101010101" pitchFamily="49" charset="-122"/>
                    <a:ea typeface="楷体" panose="02010609060101010101" pitchFamily="49" charset="-122"/>
                  </a:rPr>
                  <a:t>显示象征意义  </a:t>
                </a:r>
              </a:p>
            </p:txBody>
          </p:sp>
        </p:grpSp>
        <p:grpSp>
          <p:nvGrpSpPr>
            <p:cNvPr id="7" name="组合 32">
              <a:extLst>
                <a:ext uri="{FF2B5EF4-FFF2-40B4-BE49-F238E27FC236}">
                  <a16:creationId xmlns:a16="http://schemas.microsoft.com/office/drawing/2014/main" id="{36EE2688-CDE7-4E36-9AEC-055472D2DBEB}"/>
                </a:ext>
              </a:extLst>
            </p:cNvPr>
            <p:cNvGrpSpPr>
              <a:grpSpLocks/>
            </p:cNvGrpSpPr>
            <p:nvPr/>
          </p:nvGrpSpPr>
          <p:grpSpPr bwMode="auto">
            <a:xfrm>
              <a:off x="1469381" y="3308308"/>
              <a:ext cx="6179680" cy="585520"/>
              <a:chOff x="1516093" y="2631677"/>
              <a:chExt cx="6179680" cy="585520"/>
            </a:xfrm>
          </p:grpSpPr>
          <p:sp>
            <p:nvSpPr>
              <p:cNvPr id="11" name="椭圆 13">
                <a:extLst>
                  <a:ext uri="{FF2B5EF4-FFF2-40B4-BE49-F238E27FC236}">
                    <a16:creationId xmlns:a16="http://schemas.microsoft.com/office/drawing/2014/main" id="{C775A9BD-50A3-4D40-B3B0-184ED99308F2}"/>
                  </a:ext>
                </a:extLst>
              </p:cNvPr>
              <p:cNvSpPr>
                <a:spLocks noChangeArrowheads="1"/>
              </p:cNvSpPr>
              <p:nvPr/>
            </p:nvSpPr>
            <p:spPr bwMode="auto">
              <a:xfrm>
                <a:off x="1516093" y="2631677"/>
                <a:ext cx="561953" cy="562201"/>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a:solidFill>
                      <a:srgbClr val="7030A0"/>
                    </a:solidFill>
                  </a:rPr>
                  <a:t>3</a:t>
                </a:r>
                <a:endParaRPr lang="zh-CN" altLang="en-US">
                  <a:solidFill>
                    <a:srgbClr val="7030A0"/>
                  </a:solidFill>
                </a:endParaRPr>
              </a:p>
            </p:txBody>
          </p:sp>
          <p:sp>
            <p:nvSpPr>
              <p:cNvPr id="12" name="文本框 11">
                <a:extLst>
                  <a:ext uri="{FF2B5EF4-FFF2-40B4-BE49-F238E27FC236}">
                    <a16:creationId xmlns:a16="http://schemas.microsoft.com/office/drawing/2014/main" id="{149ED6B8-A0F6-4D73-9B1E-C9AFFBED5D72}"/>
                  </a:ext>
                </a:extLst>
              </p:cNvPr>
              <p:cNvSpPr txBox="1"/>
              <p:nvPr/>
            </p:nvSpPr>
            <p:spPr bwMode="auto">
              <a:xfrm>
                <a:off x="2080925" y="2653715"/>
                <a:ext cx="5614848" cy="563523"/>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en-US" sz="2000">
                    <a:solidFill>
                      <a:srgbClr val="7030A0"/>
                    </a:solidFill>
                    <a:latin typeface="楷体" panose="02010609060101010101" pitchFamily="49" charset="-122"/>
                    <a:ea typeface="楷体" panose="02010609060101010101" pitchFamily="49" charset="-122"/>
                  </a:rPr>
                  <a:t>识别产品来源和产品制造者  </a:t>
                </a:r>
              </a:p>
            </p:txBody>
          </p:sp>
        </p:grpSp>
        <p:grpSp>
          <p:nvGrpSpPr>
            <p:cNvPr id="8" name="组合 35">
              <a:extLst>
                <a:ext uri="{FF2B5EF4-FFF2-40B4-BE49-F238E27FC236}">
                  <a16:creationId xmlns:a16="http://schemas.microsoft.com/office/drawing/2014/main" id="{7EE40031-228A-4904-B45B-D09C50B5FA28}"/>
                </a:ext>
              </a:extLst>
            </p:cNvPr>
            <p:cNvGrpSpPr>
              <a:grpSpLocks/>
            </p:cNvGrpSpPr>
            <p:nvPr/>
          </p:nvGrpSpPr>
          <p:grpSpPr bwMode="auto">
            <a:xfrm>
              <a:off x="1469381" y="4085873"/>
              <a:ext cx="6179680" cy="585971"/>
              <a:chOff x="1516093" y="2631677"/>
              <a:chExt cx="6179680" cy="585971"/>
            </a:xfrm>
          </p:grpSpPr>
          <p:sp>
            <p:nvSpPr>
              <p:cNvPr id="9" name="椭圆 13">
                <a:extLst>
                  <a:ext uri="{FF2B5EF4-FFF2-40B4-BE49-F238E27FC236}">
                    <a16:creationId xmlns:a16="http://schemas.microsoft.com/office/drawing/2014/main" id="{840ECD69-535B-40BA-8CA3-1BCDAFDB1D6F}"/>
                  </a:ext>
                </a:extLst>
              </p:cNvPr>
              <p:cNvSpPr>
                <a:spLocks noChangeArrowheads="1"/>
              </p:cNvSpPr>
              <p:nvPr/>
            </p:nvSpPr>
            <p:spPr bwMode="auto">
              <a:xfrm>
                <a:off x="1516093" y="2631677"/>
                <a:ext cx="561953" cy="562201"/>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a:solidFill>
                      <a:srgbClr val="7030A0"/>
                    </a:solidFill>
                  </a:rPr>
                  <a:t>4</a:t>
                </a:r>
                <a:endParaRPr lang="zh-CN" altLang="en-US">
                  <a:solidFill>
                    <a:srgbClr val="7030A0"/>
                  </a:solidFill>
                </a:endParaRPr>
              </a:p>
            </p:txBody>
          </p:sp>
          <p:sp>
            <p:nvSpPr>
              <p:cNvPr id="10" name="文本框 9">
                <a:extLst>
                  <a:ext uri="{FF2B5EF4-FFF2-40B4-BE49-F238E27FC236}">
                    <a16:creationId xmlns:a16="http://schemas.microsoft.com/office/drawing/2014/main" id="{E2C6E739-DD7B-4480-80FD-BA72DB338981}"/>
                  </a:ext>
                </a:extLst>
              </p:cNvPr>
              <p:cNvSpPr txBox="1"/>
              <p:nvPr/>
            </p:nvSpPr>
            <p:spPr bwMode="auto">
              <a:xfrm>
                <a:off x="2080925" y="2654124"/>
                <a:ext cx="5614848" cy="563524"/>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zh-CN" sz="2000" dirty="0">
                    <a:solidFill>
                      <a:srgbClr val="7030A0"/>
                    </a:solidFill>
                    <a:latin typeface="楷体" panose="02010609060101010101" pitchFamily="49" charset="-122"/>
                    <a:ea typeface="楷体" panose="02010609060101010101" pitchFamily="49" charset="-122"/>
                  </a:rPr>
                  <a:t>品牌体现了产品制造者的承诺、联系或契约</a:t>
                </a:r>
                <a:r>
                  <a:rPr lang="zh-CN" altLang="en-US" sz="2000" dirty="0">
                    <a:solidFill>
                      <a:srgbClr val="7030A0"/>
                    </a:solidFill>
                    <a:latin typeface="楷体" panose="02010609060101010101" pitchFamily="49" charset="-122"/>
                    <a:ea typeface="楷体" panose="02010609060101010101" pitchFamily="49" charset="-122"/>
                  </a:rPr>
                  <a:t>  </a:t>
                </a:r>
              </a:p>
            </p:txBody>
          </p:sp>
        </p:grpSp>
      </p:grpSp>
      <p:sp>
        <p:nvSpPr>
          <p:cNvPr id="17" name="椭圆 13">
            <a:extLst>
              <a:ext uri="{FF2B5EF4-FFF2-40B4-BE49-F238E27FC236}">
                <a16:creationId xmlns:a16="http://schemas.microsoft.com/office/drawing/2014/main" id="{4ED6E162-ADC0-4636-8EEF-E834822CC07B}"/>
              </a:ext>
            </a:extLst>
          </p:cNvPr>
          <p:cNvSpPr>
            <a:spLocks noChangeArrowheads="1"/>
          </p:cNvSpPr>
          <p:nvPr/>
        </p:nvSpPr>
        <p:spPr bwMode="auto">
          <a:xfrm>
            <a:off x="1684338" y="4867275"/>
            <a:ext cx="561975" cy="561975"/>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dirty="0"/>
              <a:t>5</a:t>
            </a:r>
            <a:endParaRPr lang="zh-CN" altLang="en-US" dirty="0"/>
          </a:p>
        </p:txBody>
      </p:sp>
      <p:sp>
        <p:nvSpPr>
          <p:cNvPr id="18" name="椭圆 13">
            <a:extLst>
              <a:ext uri="{FF2B5EF4-FFF2-40B4-BE49-F238E27FC236}">
                <a16:creationId xmlns:a16="http://schemas.microsoft.com/office/drawing/2014/main" id="{84C80EEC-2312-4A98-BA2B-A3D9396A5A68}"/>
              </a:ext>
            </a:extLst>
          </p:cNvPr>
          <p:cNvSpPr>
            <a:spLocks noChangeArrowheads="1"/>
          </p:cNvSpPr>
          <p:nvPr/>
        </p:nvSpPr>
        <p:spPr bwMode="auto">
          <a:xfrm>
            <a:off x="1695450" y="5691188"/>
            <a:ext cx="561975" cy="561975"/>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a:t>6</a:t>
            </a:r>
            <a:endParaRPr lang="zh-CN" altLang="en-US"/>
          </a:p>
        </p:txBody>
      </p:sp>
      <p:sp>
        <p:nvSpPr>
          <p:cNvPr id="19" name="文本框 18">
            <a:extLst>
              <a:ext uri="{FF2B5EF4-FFF2-40B4-BE49-F238E27FC236}">
                <a16:creationId xmlns:a16="http://schemas.microsoft.com/office/drawing/2014/main" id="{2DBE4731-9299-4D73-A9DE-DE73D840549A}"/>
              </a:ext>
            </a:extLst>
          </p:cNvPr>
          <p:cNvSpPr txBox="1"/>
          <p:nvPr/>
        </p:nvSpPr>
        <p:spPr bwMode="auto">
          <a:xfrm>
            <a:off x="2247900" y="4889500"/>
            <a:ext cx="5712096" cy="563563"/>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en-US" sz="2000">
                <a:solidFill>
                  <a:srgbClr val="7030A0"/>
                </a:solidFill>
                <a:latin typeface="楷体" panose="02010609060101010101" pitchFamily="49" charset="-122"/>
                <a:ea typeface="楷体" panose="02010609060101010101" pitchFamily="49" charset="-122"/>
              </a:rPr>
              <a:t>品牌有利于减少风险   </a:t>
            </a:r>
          </a:p>
        </p:txBody>
      </p:sp>
      <p:sp>
        <p:nvSpPr>
          <p:cNvPr id="20" name="文本框 19">
            <a:extLst>
              <a:ext uri="{FF2B5EF4-FFF2-40B4-BE49-F238E27FC236}">
                <a16:creationId xmlns:a16="http://schemas.microsoft.com/office/drawing/2014/main" id="{1CB23975-691C-41F9-9668-F4B93AA0F7AF}"/>
              </a:ext>
            </a:extLst>
          </p:cNvPr>
          <p:cNvSpPr txBox="1"/>
          <p:nvPr/>
        </p:nvSpPr>
        <p:spPr bwMode="auto">
          <a:xfrm>
            <a:off x="2259013" y="5713413"/>
            <a:ext cx="5712095" cy="563562"/>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en-US" sz="2000">
                <a:solidFill>
                  <a:srgbClr val="7030A0"/>
                </a:solidFill>
                <a:latin typeface="楷体" panose="02010609060101010101" pitchFamily="49" charset="-122"/>
                <a:ea typeface="楷体" panose="02010609060101010101" pitchFamily="49" charset="-122"/>
              </a:rPr>
              <a:t>品牌有利于减少搜寻成本   </a:t>
            </a:r>
          </a:p>
        </p:txBody>
      </p:sp>
    </p:spTree>
    <p:extLst>
      <p:ext uri="{BB962C8B-B14F-4D97-AF65-F5344CB8AC3E}">
        <p14:creationId xmlns:p14="http://schemas.microsoft.com/office/powerpoint/2010/main" val="166985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B95FD2A-7365-4E6E-AB1B-8ECB8890593B}"/>
              </a:ext>
            </a:extLst>
          </p:cNvPr>
          <p:cNvGrpSpPr>
            <a:grpSpLocks/>
          </p:cNvGrpSpPr>
          <p:nvPr/>
        </p:nvGrpSpPr>
        <p:grpSpPr bwMode="auto">
          <a:xfrm>
            <a:off x="250825" y="1314450"/>
            <a:ext cx="7623175" cy="4962525"/>
            <a:chOff x="251774" y="1313631"/>
            <a:chExt cx="7622226" cy="4963344"/>
          </a:xfrm>
        </p:grpSpPr>
        <p:grpSp>
          <p:nvGrpSpPr>
            <p:cNvPr id="3" name="组合 4">
              <a:extLst>
                <a:ext uri="{FF2B5EF4-FFF2-40B4-BE49-F238E27FC236}">
                  <a16:creationId xmlns:a16="http://schemas.microsoft.com/office/drawing/2014/main" id="{6B9C894E-2268-4B4F-9C2A-AD0DBA47B292}"/>
                </a:ext>
              </a:extLst>
            </p:cNvPr>
            <p:cNvGrpSpPr>
              <a:grpSpLocks/>
            </p:cNvGrpSpPr>
            <p:nvPr/>
          </p:nvGrpSpPr>
          <p:grpSpPr bwMode="auto">
            <a:xfrm>
              <a:off x="251774" y="1313631"/>
              <a:ext cx="7611114" cy="3398550"/>
              <a:chOff x="37442" y="1320950"/>
              <a:chExt cx="7611619" cy="3350894"/>
            </a:xfrm>
          </p:grpSpPr>
          <p:sp>
            <p:nvSpPr>
              <p:cNvPr id="9" name="文本框 3">
                <a:extLst>
                  <a:ext uri="{FF2B5EF4-FFF2-40B4-BE49-F238E27FC236}">
                    <a16:creationId xmlns:a16="http://schemas.microsoft.com/office/drawing/2014/main" id="{03E22ADB-4FCB-4947-B0BA-532B47D1FE5F}"/>
                  </a:ext>
                </a:extLst>
              </p:cNvPr>
              <p:cNvSpPr txBox="1">
                <a:spLocks noChangeArrowheads="1"/>
              </p:cNvSpPr>
              <p:nvPr/>
            </p:nvSpPr>
            <p:spPr bwMode="auto">
              <a:xfrm>
                <a:off x="37442" y="1320950"/>
                <a:ext cx="6048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zh-CN" altLang="en-US" dirty="0">
                    <a:solidFill>
                      <a:srgbClr val="7030A0"/>
                    </a:solidFill>
                    <a:latin typeface="微软雅黑" panose="020B0503020204020204" pitchFamily="34" charset="-122"/>
                    <a:ea typeface="微软雅黑" panose="020B0503020204020204" pitchFamily="34" charset="-122"/>
                  </a:rPr>
                  <a:t>品牌的作用</a:t>
                </a:r>
                <a:r>
                  <a:rPr lang="en-US" altLang="zh-CN" dirty="0">
                    <a:solidFill>
                      <a:srgbClr val="7030A0"/>
                    </a:solidFill>
                    <a:latin typeface="微软雅黑" panose="020B0503020204020204" pitchFamily="34" charset="-122"/>
                    <a:ea typeface="微软雅黑" panose="020B0503020204020204" pitchFamily="34" charset="-122"/>
                  </a:rPr>
                  <a:t>—</a:t>
                </a:r>
                <a:r>
                  <a:rPr lang="zh-CN" altLang="en-US" dirty="0">
                    <a:solidFill>
                      <a:srgbClr val="7030A0"/>
                    </a:solidFill>
                    <a:latin typeface="微软雅黑" panose="020B0503020204020204" pitchFamily="34" charset="-122"/>
                    <a:ea typeface="微软雅黑" panose="020B0503020204020204" pitchFamily="34" charset="-122"/>
                  </a:rPr>
                  <a:t>对企业而言</a:t>
                </a:r>
              </a:p>
            </p:txBody>
          </p:sp>
          <p:grpSp>
            <p:nvGrpSpPr>
              <p:cNvPr id="10" name="组合 3">
                <a:extLst>
                  <a:ext uri="{FF2B5EF4-FFF2-40B4-BE49-F238E27FC236}">
                    <a16:creationId xmlns:a16="http://schemas.microsoft.com/office/drawing/2014/main" id="{8CAB6B95-F98E-4218-B0D8-2E32359234E6}"/>
                  </a:ext>
                </a:extLst>
              </p:cNvPr>
              <p:cNvGrpSpPr>
                <a:grpSpLocks/>
              </p:cNvGrpSpPr>
              <p:nvPr/>
            </p:nvGrpSpPr>
            <p:grpSpPr bwMode="auto">
              <a:xfrm>
                <a:off x="1469381" y="1794968"/>
                <a:ext cx="6179680" cy="586228"/>
                <a:chOff x="1516093" y="2631677"/>
                <a:chExt cx="6179680" cy="586228"/>
              </a:xfrm>
            </p:grpSpPr>
            <p:sp>
              <p:nvSpPr>
                <p:cNvPr id="20" name="椭圆 13">
                  <a:extLst>
                    <a:ext uri="{FF2B5EF4-FFF2-40B4-BE49-F238E27FC236}">
                      <a16:creationId xmlns:a16="http://schemas.microsoft.com/office/drawing/2014/main" id="{A2CA86D2-A97F-4D25-A7AA-AFC57B366067}"/>
                    </a:ext>
                  </a:extLst>
                </p:cNvPr>
                <p:cNvSpPr>
                  <a:spLocks noChangeArrowheads="1"/>
                </p:cNvSpPr>
                <p:nvPr/>
              </p:nvSpPr>
              <p:spPr bwMode="auto">
                <a:xfrm>
                  <a:off x="1516093" y="2631677"/>
                  <a:ext cx="561953" cy="562201"/>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a:solidFill>
                        <a:srgbClr val="7030A0"/>
                      </a:solidFill>
                    </a:rPr>
                    <a:t>1</a:t>
                  </a:r>
                  <a:endParaRPr lang="zh-CN" altLang="en-US">
                    <a:solidFill>
                      <a:srgbClr val="7030A0"/>
                    </a:solidFill>
                  </a:endParaRPr>
                </a:p>
              </p:txBody>
            </p:sp>
            <p:sp>
              <p:nvSpPr>
                <p:cNvPr id="21" name="文本框 20">
                  <a:extLst>
                    <a:ext uri="{FF2B5EF4-FFF2-40B4-BE49-F238E27FC236}">
                      <a16:creationId xmlns:a16="http://schemas.microsoft.com/office/drawing/2014/main" id="{F62FCAD3-A0FF-4017-8449-ABE12E83CD18}"/>
                    </a:ext>
                  </a:extLst>
                </p:cNvPr>
                <p:cNvSpPr txBox="1"/>
                <p:nvPr/>
              </p:nvSpPr>
              <p:spPr bwMode="auto">
                <a:xfrm>
                  <a:off x="2081113" y="2655487"/>
                  <a:ext cx="5614661" cy="562014"/>
                </a:xfrm>
                <a:prstGeom prst="rect">
                  <a:avLst/>
                </a:prstGeom>
                <a:solidFill>
                  <a:schemeClr val="accent4">
                    <a:lumMod val="25000"/>
                    <a:lumOff val="75000"/>
                  </a:schemeClr>
                </a:solidFill>
                <a:ln>
                  <a:noFill/>
                </a:ln>
                <a:effectLst/>
              </p:spPr>
              <p:txBody>
                <a:bodyPr lIns="357454" tIns="55880" rIns="55880" bIns="55880" anchor="ctr"/>
                <a:lstStyle>
                  <a:lvl1pPr defTabSz="977900">
                    <a:defRPr sz="2400" b="1">
                      <a:solidFill>
                        <a:schemeClr val="tx1"/>
                      </a:solidFill>
                      <a:latin typeface="Arial" panose="020B0604020202020204" pitchFamily="34" charset="0"/>
                      <a:ea typeface="知识"/>
                      <a:cs typeface="知识"/>
                    </a:defRPr>
                  </a:lvl1pPr>
                  <a:lvl2pPr marL="742950" indent="-285750" defTabSz="977900">
                    <a:defRPr sz="2400" b="1">
                      <a:solidFill>
                        <a:schemeClr val="tx1"/>
                      </a:solidFill>
                      <a:latin typeface="Arial" panose="020B0604020202020204" pitchFamily="34" charset="0"/>
                      <a:ea typeface="知识"/>
                      <a:cs typeface="知识"/>
                    </a:defRPr>
                  </a:lvl2pPr>
                  <a:lvl3pPr marL="1143000" indent="-228600" defTabSz="977900">
                    <a:defRPr sz="2400" b="1">
                      <a:solidFill>
                        <a:schemeClr val="tx1"/>
                      </a:solidFill>
                      <a:latin typeface="Arial" panose="020B0604020202020204" pitchFamily="34" charset="0"/>
                      <a:ea typeface="知识"/>
                      <a:cs typeface="知识"/>
                    </a:defRPr>
                  </a:lvl3pPr>
                  <a:lvl4pPr marL="1600200" indent="-228600" defTabSz="977900">
                    <a:defRPr sz="2400" b="1">
                      <a:solidFill>
                        <a:schemeClr val="tx1"/>
                      </a:solidFill>
                      <a:latin typeface="Arial" panose="020B0604020202020204" pitchFamily="34" charset="0"/>
                      <a:ea typeface="知识"/>
                      <a:cs typeface="知识"/>
                    </a:defRPr>
                  </a:lvl4pPr>
                  <a:lvl5pPr marL="2057400" indent="-228600" defTabSz="977900">
                    <a:defRPr sz="2400" b="1">
                      <a:solidFill>
                        <a:schemeClr val="tx1"/>
                      </a:solidFill>
                      <a:latin typeface="Arial" panose="020B0604020202020204" pitchFamily="34" charset="0"/>
                      <a:ea typeface="知识"/>
                      <a:cs typeface="知识"/>
                    </a:defRPr>
                  </a:lvl5pPr>
                  <a:lvl6pPr marL="2514600" indent="-228600" defTabSz="9779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defTabSz="9779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defTabSz="9779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defTabSz="9779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eaLnBrk="1" hangingPunct="1">
                    <a:lnSpc>
                      <a:spcPct val="90000"/>
                    </a:lnSpc>
                    <a:spcAft>
                      <a:spcPct val="35000"/>
                    </a:spcAft>
                    <a:defRPr/>
                  </a:pPr>
                  <a:r>
                    <a:rPr lang="zh-CN" altLang="en-US" sz="2000" dirty="0">
                      <a:solidFill>
                        <a:srgbClr val="7030A0"/>
                      </a:solidFill>
                      <a:latin typeface="楷体" panose="02010609060101010101" pitchFamily="49" charset="-122"/>
                      <a:ea typeface="楷体" panose="02010609060101010101" pitchFamily="49" charset="-122"/>
                    </a:rPr>
                    <a:t> </a:t>
                  </a:r>
                </a:p>
              </p:txBody>
            </p:sp>
          </p:grpSp>
          <p:grpSp>
            <p:nvGrpSpPr>
              <p:cNvPr id="11" name="组合 29">
                <a:extLst>
                  <a:ext uri="{FF2B5EF4-FFF2-40B4-BE49-F238E27FC236}">
                    <a16:creationId xmlns:a16="http://schemas.microsoft.com/office/drawing/2014/main" id="{B5624BCE-1318-44CA-9DF3-93E8C276E9E7}"/>
                  </a:ext>
                </a:extLst>
              </p:cNvPr>
              <p:cNvGrpSpPr>
                <a:grpSpLocks/>
              </p:cNvGrpSpPr>
              <p:nvPr/>
            </p:nvGrpSpPr>
            <p:grpSpPr bwMode="auto">
              <a:xfrm>
                <a:off x="1469381" y="2555352"/>
                <a:ext cx="6179680" cy="585520"/>
                <a:chOff x="1516093" y="2631677"/>
                <a:chExt cx="6179680" cy="585520"/>
              </a:xfrm>
            </p:grpSpPr>
            <p:sp>
              <p:nvSpPr>
                <p:cNvPr id="18" name="椭圆 13">
                  <a:extLst>
                    <a:ext uri="{FF2B5EF4-FFF2-40B4-BE49-F238E27FC236}">
                      <a16:creationId xmlns:a16="http://schemas.microsoft.com/office/drawing/2014/main" id="{DF08C1F5-AA52-4AFC-826E-5D820ABBF045}"/>
                    </a:ext>
                  </a:extLst>
                </p:cNvPr>
                <p:cNvSpPr>
                  <a:spLocks noChangeArrowheads="1"/>
                </p:cNvSpPr>
                <p:nvPr/>
              </p:nvSpPr>
              <p:spPr bwMode="auto">
                <a:xfrm>
                  <a:off x="1516093" y="2631677"/>
                  <a:ext cx="561953" cy="562201"/>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a:solidFill>
                        <a:srgbClr val="7030A0"/>
                      </a:solidFill>
                    </a:rPr>
                    <a:t>2</a:t>
                  </a:r>
                  <a:endParaRPr lang="zh-CN" altLang="en-US">
                    <a:solidFill>
                      <a:srgbClr val="7030A0"/>
                    </a:solidFill>
                  </a:endParaRPr>
                </a:p>
              </p:txBody>
            </p:sp>
            <p:sp>
              <p:nvSpPr>
                <p:cNvPr id="19" name="文本框 18">
                  <a:extLst>
                    <a:ext uri="{FF2B5EF4-FFF2-40B4-BE49-F238E27FC236}">
                      <a16:creationId xmlns:a16="http://schemas.microsoft.com/office/drawing/2014/main" id="{CB7387FF-3288-4E03-8156-24DE60AC13FD}"/>
                    </a:ext>
                  </a:extLst>
                </p:cNvPr>
                <p:cNvSpPr txBox="1"/>
                <p:nvPr/>
              </p:nvSpPr>
              <p:spPr bwMode="auto">
                <a:xfrm>
                  <a:off x="2081113" y="2651239"/>
                  <a:ext cx="5614661" cy="563579"/>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en-US" sz="2000">
                      <a:solidFill>
                        <a:srgbClr val="7030A0"/>
                      </a:solidFill>
                      <a:latin typeface="楷体" panose="02010609060101010101" pitchFamily="49" charset="-122"/>
                      <a:ea typeface="楷体" panose="02010609060101010101" pitchFamily="49" charset="-122"/>
                    </a:rPr>
                    <a:t>合法保护产品的独特之处  </a:t>
                  </a:r>
                </a:p>
              </p:txBody>
            </p:sp>
          </p:grpSp>
          <p:grpSp>
            <p:nvGrpSpPr>
              <p:cNvPr id="12" name="组合 32">
                <a:extLst>
                  <a:ext uri="{FF2B5EF4-FFF2-40B4-BE49-F238E27FC236}">
                    <a16:creationId xmlns:a16="http://schemas.microsoft.com/office/drawing/2014/main" id="{88D68BEA-AF0C-46A4-AE4D-7BB30A8EE37B}"/>
                  </a:ext>
                </a:extLst>
              </p:cNvPr>
              <p:cNvGrpSpPr>
                <a:grpSpLocks/>
              </p:cNvGrpSpPr>
              <p:nvPr/>
            </p:nvGrpSpPr>
            <p:grpSpPr bwMode="auto">
              <a:xfrm>
                <a:off x="1469381" y="3308308"/>
                <a:ext cx="6179680" cy="585520"/>
                <a:chOff x="1516093" y="2631677"/>
                <a:chExt cx="6179680" cy="585520"/>
              </a:xfrm>
            </p:grpSpPr>
            <p:sp>
              <p:nvSpPr>
                <p:cNvPr id="16" name="椭圆 13">
                  <a:extLst>
                    <a:ext uri="{FF2B5EF4-FFF2-40B4-BE49-F238E27FC236}">
                      <a16:creationId xmlns:a16="http://schemas.microsoft.com/office/drawing/2014/main" id="{AFA026E7-3313-43C3-AFED-2BCA8539C8E2}"/>
                    </a:ext>
                  </a:extLst>
                </p:cNvPr>
                <p:cNvSpPr>
                  <a:spLocks noChangeArrowheads="1"/>
                </p:cNvSpPr>
                <p:nvPr/>
              </p:nvSpPr>
              <p:spPr bwMode="auto">
                <a:xfrm>
                  <a:off x="1516093" y="2631677"/>
                  <a:ext cx="561953" cy="562201"/>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a:solidFill>
                        <a:srgbClr val="7030A0"/>
                      </a:solidFill>
                    </a:rPr>
                    <a:t>3</a:t>
                  </a:r>
                  <a:endParaRPr lang="zh-CN" altLang="en-US">
                    <a:solidFill>
                      <a:srgbClr val="7030A0"/>
                    </a:solidFill>
                  </a:endParaRPr>
                </a:p>
              </p:txBody>
            </p:sp>
            <p:sp>
              <p:nvSpPr>
                <p:cNvPr id="17" name="文本框 16">
                  <a:extLst>
                    <a:ext uri="{FF2B5EF4-FFF2-40B4-BE49-F238E27FC236}">
                      <a16:creationId xmlns:a16="http://schemas.microsoft.com/office/drawing/2014/main" id="{EC18E323-B925-4B1B-A900-8881422B7B19}"/>
                    </a:ext>
                  </a:extLst>
                </p:cNvPr>
                <p:cNvSpPr txBox="1"/>
                <p:nvPr/>
              </p:nvSpPr>
              <p:spPr bwMode="auto">
                <a:xfrm>
                  <a:off x="2081113" y="2652853"/>
                  <a:ext cx="5614661" cy="563579"/>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en-US" sz="2000">
                      <a:solidFill>
                        <a:srgbClr val="7030A0"/>
                      </a:solidFill>
                      <a:latin typeface="楷体" panose="02010609060101010101" pitchFamily="49" charset="-122"/>
                      <a:ea typeface="楷体" panose="02010609060101010101" pitchFamily="49" charset="-122"/>
                    </a:rPr>
                    <a:t>满足顾客对质量的需求  </a:t>
                  </a:r>
                </a:p>
              </p:txBody>
            </p:sp>
          </p:grpSp>
          <p:grpSp>
            <p:nvGrpSpPr>
              <p:cNvPr id="13" name="组合 35">
                <a:extLst>
                  <a:ext uri="{FF2B5EF4-FFF2-40B4-BE49-F238E27FC236}">
                    <a16:creationId xmlns:a16="http://schemas.microsoft.com/office/drawing/2014/main" id="{1208AA1E-B0B5-48E9-BC8E-557612001723}"/>
                  </a:ext>
                </a:extLst>
              </p:cNvPr>
              <p:cNvGrpSpPr>
                <a:grpSpLocks/>
              </p:cNvGrpSpPr>
              <p:nvPr/>
            </p:nvGrpSpPr>
            <p:grpSpPr bwMode="auto">
              <a:xfrm>
                <a:off x="1469381" y="4085873"/>
                <a:ext cx="6179680" cy="585971"/>
                <a:chOff x="1516093" y="2631677"/>
                <a:chExt cx="6179680" cy="585971"/>
              </a:xfrm>
            </p:grpSpPr>
            <p:sp>
              <p:nvSpPr>
                <p:cNvPr id="14" name="椭圆 13">
                  <a:extLst>
                    <a:ext uri="{FF2B5EF4-FFF2-40B4-BE49-F238E27FC236}">
                      <a16:creationId xmlns:a16="http://schemas.microsoft.com/office/drawing/2014/main" id="{57D05BB2-4F1F-49AB-BD1E-474BE8DEA967}"/>
                    </a:ext>
                  </a:extLst>
                </p:cNvPr>
                <p:cNvSpPr>
                  <a:spLocks noChangeArrowheads="1"/>
                </p:cNvSpPr>
                <p:nvPr/>
              </p:nvSpPr>
              <p:spPr bwMode="auto">
                <a:xfrm>
                  <a:off x="1516093" y="2631677"/>
                  <a:ext cx="561953" cy="562201"/>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a:solidFill>
                        <a:srgbClr val="7030A0"/>
                      </a:solidFill>
                    </a:rPr>
                    <a:t>4</a:t>
                  </a:r>
                  <a:endParaRPr lang="zh-CN" altLang="en-US">
                    <a:solidFill>
                      <a:srgbClr val="7030A0"/>
                    </a:solidFill>
                  </a:endParaRPr>
                </a:p>
              </p:txBody>
            </p:sp>
            <p:sp>
              <p:nvSpPr>
                <p:cNvPr id="15" name="文本框 14">
                  <a:extLst>
                    <a:ext uri="{FF2B5EF4-FFF2-40B4-BE49-F238E27FC236}">
                      <a16:creationId xmlns:a16="http://schemas.microsoft.com/office/drawing/2014/main" id="{C3F59FA1-5943-45DC-9BEA-F24F3C2328C5}"/>
                    </a:ext>
                  </a:extLst>
                </p:cNvPr>
                <p:cNvSpPr txBox="1"/>
                <p:nvPr/>
              </p:nvSpPr>
              <p:spPr bwMode="auto">
                <a:xfrm>
                  <a:off x="2081113" y="2653341"/>
                  <a:ext cx="5614661" cy="563579"/>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en-US" sz="2000">
                      <a:solidFill>
                        <a:srgbClr val="7030A0"/>
                      </a:solidFill>
                      <a:latin typeface="楷体" panose="02010609060101010101" pitchFamily="49" charset="-122"/>
                      <a:ea typeface="楷体" panose="02010609060101010101" pitchFamily="49" charset="-122"/>
                    </a:rPr>
                    <a:t>引发关于产品的独特联想  </a:t>
                  </a:r>
                </a:p>
              </p:txBody>
            </p:sp>
          </p:grpSp>
        </p:grpSp>
        <p:sp>
          <p:nvSpPr>
            <p:cNvPr id="4" name="椭圆 13">
              <a:extLst>
                <a:ext uri="{FF2B5EF4-FFF2-40B4-BE49-F238E27FC236}">
                  <a16:creationId xmlns:a16="http://schemas.microsoft.com/office/drawing/2014/main" id="{2BEDEF91-16AB-4502-B4A2-F08F6198C774}"/>
                </a:ext>
              </a:extLst>
            </p:cNvPr>
            <p:cNvSpPr>
              <a:spLocks noChangeArrowheads="1"/>
            </p:cNvSpPr>
            <p:nvPr/>
          </p:nvSpPr>
          <p:spPr bwMode="auto">
            <a:xfrm>
              <a:off x="1684338" y="4867275"/>
              <a:ext cx="561975" cy="561975"/>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a:solidFill>
                    <a:srgbClr val="7030A0"/>
                  </a:solidFill>
                </a:rPr>
                <a:t>5</a:t>
              </a:r>
              <a:endParaRPr lang="zh-CN" altLang="en-US">
                <a:solidFill>
                  <a:srgbClr val="7030A0"/>
                </a:solidFill>
              </a:endParaRPr>
            </a:p>
          </p:txBody>
        </p:sp>
        <p:sp>
          <p:nvSpPr>
            <p:cNvPr id="5" name="文本框 4">
              <a:extLst>
                <a:ext uri="{FF2B5EF4-FFF2-40B4-BE49-F238E27FC236}">
                  <a16:creationId xmlns:a16="http://schemas.microsoft.com/office/drawing/2014/main" id="{1C2ED014-0C04-42C5-9B9D-C63A425EFAB0}"/>
                </a:ext>
              </a:extLst>
            </p:cNvPr>
            <p:cNvSpPr txBox="1"/>
            <p:nvPr/>
          </p:nvSpPr>
          <p:spPr bwMode="auto">
            <a:xfrm>
              <a:off x="2248600" y="4889271"/>
              <a:ext cx="5614289" cy="563656"/>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en-US" sz="2000">
                  <a:solidFill>
                    <a:srgbClr val="7030A0"/>
                  </a:solidFill>
                  <a:latin typeface="楷体" panose="02010609060101010101" pitchFamily="49" charset="-122"/>
                  <a:ea typeface="楷体" panose="02010609060101010101" pitchFamily="49" charset="-122"/>
                </a:rPr>
                <a:t>构成竞争优势的来源   </a:t>
              </a:r>
            </a:p>
          </p:txBody>
        </p:sp>
        <p:sp>
          <p:nvSpPr>
            <p:cNvPr id="6" name="椭圆 13">
              <a:extLst>
                <a:ext uri="{FF2B5EF4-FFF2-40B4-BE49-F238E27FC236}">
                  <a16:creationId xmlns:a16="http://schemas.microsoft.com/office/drawing/2014/main" id="{55321226-2194-4D60-AED6-F6A45106E101}"/>
                </a:ext>
              </a:extLst>
            </p:cNvPr>
            <p:cNvSpPr>
              <a:spLocks noChangeArrowheads="1"/>
            </p:cNvSpPr>
            <p:nvPr/>
          </p:nvSpPr>
          <p:spPr bwMode="auto">
            <a:xfrm>
              <a:off x="1695450" y="5691188"/>
              <a:ext cx="561975" cy="561975"/>
            </a:xfrm>
            <a:prstGeom prst="ellipse">
              <a:avLst/>
            </a:prstGeom>
            <a:solidFill>
              <a:srgbClr val="FFFFFF"/>
            </a:solidFill>
            <a:ln w="12700" algn="ctr">
              <a:solidFill>
                <a:srgbClr val="6D9DCD"/>
              </a:solidFill>
              <a:miter lim="800000"/>
              <a:headEnd/>
              <a:tailEnd/>
            </a:ln>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en-US" altLang="zh-CN">
                  <a:solidFill>
                    <a:srgbClr val="7030A0"/>
                  </a:solidFill>
                </a:rPr>
                <a:t>6</a:t>
              </a:r>
              <a:endParaRPr lang="zh-CN" altLang="en-US">
                <a:solidFill>
                  <a:srgbClr val="7030A0"/>
                </a:solidFill>
              </a:endParaRPr>
            </a:p>
          </p:txBody>
        </p:sp>
        <p:sp>
          <p:nvSpPr>
            <p:cNvPr id="7" name="文本框 6">
              <a:extLst>
                <a:ext uri="{FF2B5EF4-FFF2-40B4-BE49-F238E27FC236}">
                  <a16:creationId xmlns:a16="http://schemas.microsoft.com/office/drawing/2014/main" id="{8228AE86-873B-426F-A1FD-7A452F5C2490}"/>
                </a:ext>
              </a:extLst>
            </p:cNvPr>
            <p:cNvSpPr txBox="1"/>
            <p:nvPr/>
          </p:nvSpPr>
          <p:spPr bwMode="auto">
            <a:xfrm>
              <a:off x="2259712" y="5713320"/>
              <a:ext cx="5614288" cy="563655"/>
            </a:xfrm>
            <a:prstGeom prst="rect">
              <a:avLst/>
            </a:prstGeom>
            <a:solidFill>
              <a:schemeClr val="accent4">
                <a:lumMod val="25000"/>
                <a:lumOff val="75000"/>
              </a:schemeClr>
            </a:solidFill>
            <a:ln>
              <a:noFill/>
            </a:ln>
            <a:effectLst/>
          </p:spPr>
          <p:txBody>
            <a:bodyPr lIns="357454" tIns="55880" rIns="55880" bIns="55880" anchor="ctr"/>
            <a:lstStyle>
              <a:lvl1pPr defTabSz="977900">
                <a:spcBef>
                  <a:spcPct val="20000"/>
                </a:spcBef>
                <a:buBlip>
                  <a:blip r:embed="rId2"/>
                </a:buBlip>
                <a:defRPr sz="3200" b="1">
                  <a:solidFill>
                    <a:schemeClr val="bg2"/>
                  </a:solidFill>
                  <a:latin typeface="Comic Sans MS" panose="030F0702030302020204" pitchFamily="66" charset="0"/>
                  <a:ea typeface="宋体" panose="02010600030101010101" pitchFamily="2" charset="-122"/>
                </a:defRPr>
              </a:lvl1pPr>
              <a:lvl2pPr marL="742950" indent="-285750" defTabSz="977900">
                <a:spcBef>
                  <a:spcPct val="20000"/>
                </a:spcBef>
                <a:buBlip>
                  <a:blip r:embed="rId3"/>
                </a:buBlip>
                <a:defRPr sz="2800" b="1">
                  <a:solidFill>
                    <a:schemeClr val="bg2"/>
                  </a:solidFill>
                  <a:latin typeface="Comic Sans MS" panose="030F0702030302020204" pitchFamily="66" charset="0"/>
                  <a:ea typeface="宋体" panose="02010600030101010101" pitchFamily="2" charset="-122"/>
                </a:defRPr>
              </a:lvl2pPr>
              <a:lvl3pPr marL="1143000" indent="-228600" defTabSz="977900">
                <a:spcBef>
                  <a:spcPct val="20000"/>
                </a:spcBef>
                <a:buBlip>
                  <a:blip r:embed="rId2"/>
                </a:buBlip>
                <a:defRPr sz="2400" b="1">
                  <a:solidFill>
                    <a:schemeClr val="bg2"/>
                  </a:solidFill>
                  <a:latin typeface="Comic Sans MS" panose="030F0702030302020204" pitchFamily="66" charset="0"/>
                  <a:ea typeface="宋体" panose="02010600030101010101" pitchFamily="2" charset="-122"/>
                </a:defRPr>
              </a:lvl3pPr>
              <a:lvl4pPr marL="16002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4pPr>
              <a:lvl5pPr marL="2057400" indent="-228600" defTabSz="977900">
                <a:spcBef>
                  <a:spcPct val="20000"/>
                </a:spcBef>
                <a:buBlip>
                  <a:blip r:embed="rId2"/>
                </a:buBlip>
                <a:defRPr sz="2000" b="1">
                  <a:solidFill>
                    <a:schemeClr val="bg2"/>
                  </a:solidFill>
                  <a:latin typeface="Comic Sans MS" panose="030F0702030302020204" pitchFamily="66" charset="0"/>
                  <a:ea typeface="宋体" panose="02010600030101010101" pitchFamily="2" charset="-122"/>
                </a:defRPr>
              </a:lvl5pPr>
              <a:lvl6pPr marL="25146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6pPr>
              <a:lvl7pPr marL="29718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7pPr>
              <a:lvl8pPr marL="34290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8pPr>
              <a:lvl9pPr marL="3886200" indent="-228600" defTabSz="977900" eaLnBrk="0" fontAlgn="base" hangingPunct="0">
                <a:spcBef>
                  <a:spcPct val="20000"/>
                </a:spcBef>
                <a:spcAft>
                  <a:spcPct val="0"/>
                </a:spcAft>
                <a:buBlip>
                  <a:blip r:embed="rId2"/>
                </a:buBlip>
                <a:defRPr sz="2000" b="1">
                  <a:solidFill>
                    <a:schemeClr val="bg2"/>
                  </a:solidFill>
                  <a:latin typeface="Comic Sans MS" panose="030F0702030302020204" pitchFamily="66" charset="0"/>
                  <a:ea typeface="宋体" panose="02010600030101010101" pitchFamily="2" charset="-122"/>
                </a:defRPr>
              </a:lvl9pPr>
            </a:lstStyle>
            <a:p>
              <a:pPr eaLnBrk="1" hangingPunct="1">
                <a:lnSpc>
                  <a:spcPct val="90000"/>
                </a:lnSpc>
                <a:spcBef>
                  <a:spcPct val="0"/>
                </a:spcBef>
                <a:spcAft>
                  <a:spcPct val="35000"/>
                </a:spcAft>
                <a:buFontTx/>
                <a:buNone/>
                <a:defRPr/>
              </a:pPr>
              <a:r>
                <a:rPr lang="zh-CN" altLang="en-US" sz="2000">
                  <a:solidFill>
                    <a:srgbClr val="7030A0"/>
                  </a:solidFill>
                  <a:latin typeface="楷体" panose="02010609060101010101" pitchFamily="49" charset="-122"/>
                  <a:ea typeface="楷体" panose="02010609060101010101" pitchFamily="49" charset="-122"/>
                </a:rPr>
                <a:t>财务回报的来源   </a:t>
              </a:r>
            </a:p>
          </p:txBody>
        </p:sp>
        <p:sp>
          <p:nvSpPr>
            <p:cNvPr id="8" name="矩形 1">
              <a:extLst>
                <a:ext uri="{FF2B5EF4-FFF2-40B4-BE49-F238E27FC236}">
                  <a16:creationId xmlns:a16="http://schemas.microsoft.com/office/drawing/2014/main" id="{0F922426-C2EE-4085-9A3D-835AA9D55271}"/>
                </a:ext>
              </a:extLst>
            </p:cNvPr>
            <p:cNvSpPr>
              <a:spLocks noChangeArrowheads="1"/>
            </p:cNvSpPr>
            <p:nvPr/>
          </p:nvSpPr>
          <p:spPr bwMode="auto">
            <a:xfrm>
              <a:off x="2484438" y="1919288"/>
              <a:ext cx="34115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zh-CN" altLang="zh-CN" sz="2000">
                  <a:solidFill>
                    <a:srgbClr val="7030A0"/>
                  </a:solidFill>
                  <a:latin typeface="楷体" panose="02010609060101010101" pitchFamily="49" charset="-122"/>
                  <a:ea typeface="楷体" panose="02010609060101010101" pitchFamily="49" charset="-122"/>
                </a:rPr>
                <a:t>简化产品的运作或追踪程序 </a:t>
              </a:r>
              <a:endParaRPr lang="zh-CN" altLang="en-US" sz="2000">
                <a:solidFill>
                  <a:srgbClr val="7030A0"/>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1104176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内容占位符 2">
            <a:extLst>
              <a:ext uri="{FF2B5EF4-FFF2-40B4-BE49-F238E27FC236}">
                <a16:creationId xmlns:a16="http://schemas.microsoft.com/office/drawing/2014/main" id="{D24B4DF7-A712-4934-930E-E1E3A9C56D07}"/>
              </a:ext>
            </a:extLst>
          </p:cNvPr>
          <p:cNvSpPr txBox="1">
            <a:spLocks/>
          </p:cNvSpPr>
          <p:nvPr/>
        </p:nvSpPr>
        <p:spPr>
          <a:xfrm>
            <a:off x="495300" y="1773238"/>
            <a:ext cx="8153400" cy="4572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defRPr/>
            </a:pPr>
            <a:r>
              <a:rPr kumimoji="1" lang="zh-CN" altLang="en-US" sz="2400">
                <a:latin typeface="楷体" panose="02010609060101010101" pitchFamily="49" charset="-122"/>
                <a:ea typeface="楷体" panose="02010609060101010101" pitchFamily="49" charset="-122"/>
              </a:rPr>
              <a:t>🔺品牌资产系统</a:t>
            </a:r>
            <a:endParaRPr kumimoji="1" lang="en-US" altLang="zh-CN" sz="2400">
              <a:latin typeface="楷体" panose="02010609060101010101" pitchFamily="49" charset="-122"/>
              <a:ea typeface="楷体" panose="02010609060101010101" pitchFamily="49" charset="-122"/>
            </a:endParaRPr>
          </a:p>
          <a:p>
            <a:pPr>
              <a:buFontTx/>
              <a:buNone/>
              <a:defRPr/>
            </a:pPr>
            <a:r>
              <a:rPr kumimoji="1" lang="zh-CN" altLang="en-US" sz="2000">
                <a:latin typeface="楷体" panose="02010609060101010101" pitchFamily="49" charset="-122"/>
                <a:ea typeface="楷体" panose="02010609060101010101" pitchFamily="49" charset="-122"/>
              </a:rPr>
              <a:t>  品牌知识对消费者面向品牌营销活动所做出的反应的不同影响。 </a:t>
            </a:r>
            <a:endParaRPr kumimoji="1" lang="zh-CN" altLang="en-US" sz="2000" dirty="0">
              <a:latin typeface="楷体" panose="02010609060101010101" pitchFamily="49" charset="-122"/>
              <a:ea typeface="楷体" panose="02010609060101010101" pitchFamily="49" charset="-122"/>
            </a:endParaRPr>
          </a:p>
        </p:txBody>
      </p:sp>
      <p:sp>
        <p:nvSpPr>
          <p:cNvPr id="43" name="文本框 3">
            <a:extLst>
              <a:ext uri="{FF2B5EF4-FFF2-40B4-BE49-F238E27FC236}">
                <a16:creationId xmlns:a16="http://schemas.microsoft.com/office/drawing/2014/main" id="{C0A28825-8D49-43CE-ABAC-F65BCD911810}"/>
              </a:ext>
            </a:extLst>
          </p:cNvPr>
          <p:cNvSpPr txBox="1">
            <a:spLocks noChangeArrowheads="1"/>
          </p:cNvSpPr>
          <p:nvPr/>
        </p:nvSpPr>
        <p:spPr bwMode="auto">
          <a:xfrm>
            <a:off x="250825" y="1304925"/>
            <a:ext cx="604837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zh-CN" altLang="en-US" dirty="0">
                <a:latin typeface="微软雅黑" panose="020B0503020204020204" pitchFamily="34" charset="-122"/>
                <a:ea typeface="微软雅黑" panose="020B0503020204020204" pitchFamily="34" charset="-122"/>
              </a:rPr>
              <a:t>品牌资产系统</a:t>
            </a:r>
          </a:p>
        </p:txBody>
      </p:sp>
      <p:pic>
        <p:nvPicPr>
          <p:cNvPr id="44" name="图片 3">
            <a:extLst>
              <a:ext uri="{FF2B5EF4-FFF2-40B4-BE49-F238E27FC236}">
                <a16:creationId xmlns:a16="http://schemas.microsoft.com/office/drawing/2014/main" id="{1CF240DC-D3EC-4E68-9083-7A9B18977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298"/>
          <a:stretch>
            <a:fillRect/>
          </a:stretch>
        </p:blipFill>
        <p:spPr bwMode="auto">
          <a:xfrm>
            <a:off x="1979613" y="2852738"/>
            <a:ext cx="5546725"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1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3826E9-50FE-4A15-A234-FAA2658CE9A5}"/>
              </a:ext>
            </a:extLst>
          </p:cNvPr>
          <p:cNvSpPr txBox="1">
            <a:spLocks noChangeArrowheads="1"/>
          </p:cNvSpPr>
          <p:nvPr/>
        </p:nvSpPr>
        <p:spPr>
          <a:xfrm>
            <a:off x="2054180" y="566670"/>
            <a:ext cx="6331040" cy="5890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ea typeface="宋体" panose="02010600030101010101" pitchFamily="2" charset="-122"/>
              </a:rPr>
              <a:t>驰名商标（名牌）的作用</a:t>
            </a:r>
          </a:p>
        </p:txBody>
      </p:sp>
      <p:sp>
        <p:nvSpPr>
          <p:cNvPr id="3" name="Rectangle 3">
            <a:extLst>
              <a:ext uri="{FF2B5EF4-FFF2-40B4-BE49-F238E27FC236}">
                <a16:creationId xmlns:a16="http://schemas.microsoft.com/office/drawing/2014/main" id="{4966DFC3-41CF-4984-B7F7-8B5A11B3C531}"/>
              </a:ext>
            </a:extLst>
          </p:cNvPr>
          <p:cNvSpPr txBox="1">
            <a:spLocks noChangeArrowheads="1"/>
          </p:cNvSpPr>
          <p:nvPr/>
        </p:nvSpPr>
        <p:spPr>
          <a:xfrm>
            <a:off x="1367914" y="1181459"/>
            <a:ext cx="7246372" cy="52570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Tx/>
              <a:buAutoNum type="arabicPeriod"/>
            </a:pPr>
            <a:r>
              <a:rPr lang="zh-CN" altLang="en-US">
                <a:ea typeface="宋体" panose="02010600030101010101" pitchFamily="2" charset="-122"/>
              </a:rPr>
              <a:t>专用权超越国界。在巴黎公约成员国范围内得到保护</a:t>
            </a:r>
          </a:p>
          <a:p>
            <a:pPr marL="609600" indent="-609600">
              <a:buFontTx/>
              <a:buAutoNum type="arabicPeriod"/>
            </a:pPr>
            <a:r>
              <a:rPr lang="zh-CN" altLang="en-US">
                <a:ea typeface="宋体" panose="02010600030101010101" pitchFamily="2" charset="-122"/>
              </a:rPr>
              <a:t>注册权超越优先申请原则。</a:t>
            </a:r>
          </a:p>
          <a:p>
            <a:pPr marL="609600" indent="-609600">
              <a:buFontTx/>
              <a:buAutoNum type="arabicPeriod"/>
            </a:pPr>
            <a:r>
              <a:rPr lang="zh-CN" altLang="en-US">
                <a:ea typeface="宋体" panose="02010600030101010101" pitchFamily="2" charset="-122"/>
              </a:rPr>
              <a:t>驰名商标是企业巨大的无形资产。</a:t>
            </a:r>
          </a:p>
          <a:p>
            <a:pPr marL="609600" indent="-609600">
              <a:buFontTx/>
              <a:buAutoNum type="arabicPeriod"/>
            </a:pPr>
            <a:r>
              <a:rPr lang="zh-CN" altLang="en-US">
                <a:ea typeface="宋体" panose="02010600030101010101" pitchFamily="2" charset="-122"/>
              </a:rPr>
              <a:t>驰名商标意味着对市场、对投资者、对人才的巨大吸引力。</a:t>
            </a:r>
            <a:endParaRPr lang="zh-CN" altLang="en-US" dirty="0">
              <a:ea typeface="宋体" panose="02010600030101010101" pitchFamily="2" charset="-122"/>
            </a:endParaRPr>
          </a:p>
        </p:txBody>
      </p:sp>
    </p:spTree>
    <p:extLst>
      <p:ext uri="{BB962C8B-B14F-4D97-AF65-F5344CB8AC3E}">
        <p14:creationId xmlns:p14="http://schemas.microsoft.com/office/powerpoint/2010/main" val="2569495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6DEE78D-CBD7-4DAD-B7D4-1CFB1AEDDBB9}"/>
              </a:ext>
            </a:extLst>
          </p:cNvPr>
          <p:cNvSpPr txBox="1">
            <a:spLocks noChangeArrowheads="1"/>
          </p:cNvSpPr>
          <p:nvPr/>
        </p:nvSpPr>
        <p:spPr>
          <a:xfrm>
            <a:off x="755650" y="476250"/>
            <a:ext cx="7772400" cy="990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ea typeface="宋体" panose="02010600030101010101" pitchFamily="2" charset="-122"/>
              </a:rPr>
              <a:t>品牌策略</a:t>
            </a:r>
            <a:endParaRPr lang="zh-CN" altLang="en-US" dirty="0">
              <a:ea typeface="宋体" panose="02010600030101010101" pitchFamily="2" charset="-122"/>
            </a:endParaRPr>
          </a:p>
        </p:txBody>
      </p:sp>
      <p:sp>
        <p:nvSpPr>
          <p:cNvPr id="3" name="Rectangle 3">
            <a:extLst>
              <a:ext uri="{FF2B5EF4-FFF2-40B4-BE49-F238E27FC236}">
                <a16:creationId xmlns:a16="http://schemas.microsoft.com/office/drawing/2014/main" id="{8AE2CF59-974D-4811-9538-0AD6F8DB4FC4}"/>
              </a:ext>
            </a:extLst>
          </p:cNvPr>
          <p:cNvSpPr txBox="1">
            <a:spLocks noChangeArrowheads="1"/>
          </p:cNvSpPr>
          <p:nvPr/>
        </p:nvSpPr>
        <p:spPr>
          <a:xfrm>
            <a:off x="1371600" y="1295400"/>
            <a:ext cx="7239000" cy="502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solidFill>
                  <a:srgbClr val="0066CC"/>
                </a:solidFill>
                <a:ea typeface="宋体" panose="02010600030101010101" pitchFamily="2" charset="-122"/>
              </a:rPr>
              <a:t>品牌建立决策</a:t>
            </a:r>
            <a:r>
              <a:rPr lang="zh-CN" altLang="en-US">
                <a:ea typeface="宋体" panose="02010600030101010101" pitchFamily="2" charset="-122"/>
              </a:rPr>
              <a:t>（品牌化决策）</a:t>
            </a:r>
          </a:p>
          <a:p>
            <a:r>
              <a:rPr lang="zh-CN" altLang="en-US" b="1">
                <a:solidFill>
                  <a:srgbClr val="0066CC"/>
                </a:solidFill>
                <a:ea typeface="宋体" panose="02010600030101010101" pitchFamily="2" charset="-122"/>
              </a:rPr>
              <a:t>品牌归属决策</a:t>
            </a:r>
            <a:r>
              <a:rPr lang="zh-CN" altLang="en-US">
                <a:ea typeface="宋体" panose="02010600030101010101" pitchFamily="2" charset="-122"/>
              </a:rPr>
              <a:t>（品牌使用者决策）</a:t>
            </a:r>
          </a:p>
          <a:p>
            <a:r>
              <a:rPr lang="zh-CN" altLang="en-US" b="1">
                <a:solidFill>
                  <a:srgbClr val="0066CC"/>
                </a:solidFill>
                <a:ea typeface="宋体" panose="02010600030101010101" pitchFamily="2" charset="-122"/>
              </a:rPr>
              <a:t>品牌名称决策</a:t>
            </a:r>
          </a:p>
          <a:p>
            <a:r>
              <a:rPr lang="zh-CN" altLang="en-US" b="1">
                <a:solidFill>
                  <a:srgbClr val="0066CC"/>
                </a:solidFill>
                <a:ea typeface="宋体" panose="02010600030101010101" pitchFamily="2" charset="-122"/>
              </a:rPr>
              <a:t>品牌战略决策</a:t>
            </a:r>
          </a:p>
          <a:p>
            <a:r>
              <a:rPr lang="zh-CN" altLang="en-US" b="1">
                <a:solidFill>
                  <a:srgbClr val="0066CC"/>
                </a:solidFill>
                <a:ea typeface="宋体" panose="02010600030101010101" pitchFamily="2" charset="-122"/>
              </a:rPr>
              <a:t>品牌再定位决策</a:t>
            </a:r>
            <a:endParaRPr lang="zh-CN" altLang="en-US" b="1" dirty="0">
              <a:solidFill>
                <a:srgbClr val="0066CC"/>
              </a:solidFill>
              <a:ea typeface="宋体" panose="02010600030101010101" pitchFamily="2" charset="-122"/>
            </a:endParaRPr>
          </a:p>
        </p:txBody>
      </p:sp>
    </p:spTree>
    <p:extLst>
      <p:ext uri="{BB962C8B-B14F-4D97-AF65-F5344CB8AC3E}">
        <p14:creationId xmlns:p14="http://schemas.microsoft.com/office/powerpoint/2010/main" val="419596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A9B23-3C7E-465E-ABBC-B7FB2687978E}"/>
              </a:ext>
            </a:extLst>
          </p:cNvPr>
          <p:cNvSpPr>
            <a:spLocks noGrp="1"/>
          </p:cNvSpPr>
          <p:nvPr>
            <p:ph type="title"/>
          </p:nvPr>
        </p:nvSpPr>
        <p:spPr/>
        <p:txBody>
          <a:bodyPr/>
          <a:lstStyle/>
          <a:p>
            <a:r>
              <a:rPr lang="zh-CN" altLang="en-US" dirty="0"/>
              <a:t>产品的基本构成及层次</a:t>
            </a:r>
          </a:p>
        </p:txBody>
      </p:sp>
      <p:sp>
        <p:nvSpPr>
          <p:cNvPr id="4" name="文本框 1">
            <a:extLst>
              <a:ext uri="{FF2B5EF4-FFF2-40B4-BE49-F238E27FC236}">
                <a16:creationId xmlns:a16="http://schemas.microsoft.com/office/drawing/2014/main" id="{900034C8-9E62-468F-ACA3-074B42FE2AF2}"/>
              </a:ext>
            </a:extLst>
          </p:cNvPr>
          <p:cNvSpPr txBox="1">
            <a:spLocks noChangeArrowheads="1"/>
          </p:cNvSpPr>
          <p:nvPr/>
        </p:nvSpPr>
        <p:spPr bwMode="auto">
          <a:xfrm>
            <a:off x="139147" y="1888435"/>
            <a:ext cx="1150350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ea typeface="知识"/>
                <a:cs typeface="知识"/>
              </a:defRPr>
            </a:lvl1pPr>
            <a:lvl2pPr marL="800100" indent="-34290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kumimoji="1" lang="zh-CN" altLang="en-US" b="0" dirty="0">
                <a:latin typeface="KaiTi" panose="020B0503020204020204" pitchFamily="49" charset="-122"/>
                <a:ea typeface="KaiTi" panose="020B0503020204020204" pitchFamily="49" charset="-122"/>
              </a:rPr>
              <a:t>产品往往包括三项基本要素，分别是：（</a:t>
            </a:r>
            <a:r>
              <a:rPr kumimoji="1" lang="en-US" altLang="zh-CN" b="0" dirty="0">
                <a:latin typeface="KaiTi" panose="020B0503020204020204" pitchFamily="49" charset="-122"/>
                <a:ea typeface="KaiTi" panose="020B0503020204020204" pitchFamily="49" charset="-122"/>
              </a:rPr>
              <a:t>1</a:t>
            </a:r>
            <a:r>
              <a:rPr kumimoji="1" lang="zh-CN" altLang="en-US" b="0" dirty="0">
                <a:latin typeface="KaiTi" panose="020B0503020204020204" pitchFamily="49" charset="-122"/>
                <a:ea typeface="KaiTi" panose="020B0503020204020204" pitchFamily="49" charset="-122"/>
              </a:rPr>
              <a:t>）用于销售或租借的事物；（</a:t>
            </a:r>
            <a:r>
              <a:rPr kumimoji="1" lang="en-US" altLang="zh-CN" b="0" dirty="0">
                <a:latin typeface="KaiTi" panose="020B0503020204020204" pitchFamily="49" charset="-122"/>
                <a:ea typeface="KaiTi" panose="020B0503020204020204" pitchFamily="49" charset="-122"/>
              </a:rPr>
              <a:t>2</a:t>
            </a:r>
            <a:r>
              <a:rPr kumimoji="1" lang="zh-CN" altLang="en-US" b="0" dirty="0">
                <a:latin typeface="KaiTi" panose="020B0503020204020204" pitchFamily="49" charset="-122"/>
                <a:ea typeface="KaiTi" panose="020B0503020204020204" pitchFamily="49" charset="-122"/>
              </a:rPr>
              <a:t>）具有一些功能属性；（</a:t>
            </a:r>
            <a:r>
              <a:rPr kumimoji="1" lang="en-US" altLang="zh-CN" b="0" dirty="0">
                <a:latin typeface="KaiTi" panose="020B0503020204020204" pitchFamily="49" charset="-122"/>
                <a:ea typeface="KaiTi" panose="020B0503020204020204" pitchFamily="49" charset="-122"/>
              </a:rPr>
              <a:t>3</a:t>
            </a:r>
            <a:r>
              <a:rPr kumimoji="1" lang="zh-CN" altLang="en-US" b="0" dirty="0">
                <a:latin typeface="KaiTi" panose="020B0503020204020204" pitchFamily="49" charset="-122"/>
                <a:ea typeface="KaiTi" panose="020B0503020204020204" pitchFamily="49" charset="-122"/>
              </a:rPr>
              <a:t>）满足需要，为使用者带来某种或某些效益。 </a:t>
            </a:r>
            <a:endParaRPr kumimoji="1" lang="en-US" altLang="zh-CN" dirty="0">
              <a:latin typeface="KaiTi" panose="020B0503020204020204" pitchFamily="49" charset="-122"/>
              <a:ea typeface="KaiTi" panose="020B0503020204020204" pitchFamily="49" charset="-122"/>
            </a:endParaRPr>
          </a:p>
          <a:p>
            <a:r>
              <a:rPr kumimoji="1" lang="zh-CN" altLang="en-US" dirty="0">
                <a:latin typeface="KaiTi" panose="020B0503020204020204" pitchFamily="49" charset="-122"/>
                <a:ea typeface="KaiTi" panose="020B0503020204020204" pitchFamily="49" charset="-122"/>
              </a:rPr>
              <a:t>🔺三层次产品模型</a:t>
            </a:r>
            <a:endParaRPr kumimoji="1" lang="en-US" altLang="zh-CN" dirty="0">
              <a:latin typeface="KaiTi" panose="020B0503020204020204" pitchFamily="49" charset="-122"/>
              <a:ea typeface="KaiTi" panose="020B0503020204020204" pitchFamily="49" charset="-122"/>
            </a:endParaRPr>
          </a:p>
          <a:p>
            <a:pPr>
              <a:buFontTx/>
              <a:buChar char="•"/>
            </a:pPr>
            <a:r>
              <a:rPr kumimoji="1" lang="zh-CN" altLang="en-US" b="0" dirty="0">
                <a:latin typeface="KaiTi" panose="020B0503020204020204" pitchFamily="49" charset="-122"/>
                <a:ea typeface="KaiTi" panose="020B0503020204020204" pitchFamily="49" charset="-122"/>
              </a:rPr>
              <a:t>实质产品、形式产品和附加产品就构成了完整的产品概念的三个重要组成部分 </a:t>
            </a:r>
            <a:endParaRPr kumimoji="1" lang="en-US" altLang="zh-CN" b="0" dirty="0">
              <a:latin typeface="KaiTi" panose="020B0503020204020204" pitchFamily="49" charset="-122"/>
              <a:ea typeface="KaiTi" panose="020B0503020204020204" pitchFamily="49" charset="-122"/>
            </a:endParaRPr>
          </a:p>
          <a:p>
            <a:pPr lvl="1">
              <a:buFont typeface="Arial" panose="020B0604020202020204" pitchFamily="34" charset="0"/>
              <a:buChar char="•"/>
            </a:pPr>
            <a:r>
              <a:rPr kumimoji="1" lang="zh-CN" altLang="en-US" sz="2000" dirty="0">
                <a:latin typeface="KaiTi" panose="020B0503020204020204" pitchFamily="49" charset="-122"/>
                <a:ea typeface="KaiTi" panose="020B0503020204020204" pitchFamily="49" charset="-122"/>
              </a:rPr>
              <a:t>产品核心层</a:t>
            </a:r>
            <a:r>
              <a:rPr kumimoji="1" lang="zh-CN" altLang="en-US" sz="2000" b="0" dirty="0">
                <a:latin typeface="KaiTi" panose="020B0503020204020204" pitchFamily="49" charset="-122"/>
                <a:ea typeface="KaiTi" panose="020B0503020204020204" pitchFamily="49" charset="-122"/>
              </a:rPr>
              <a:t>是指产品提供给消费者的实际利益和效用（功能和效用），代表着购买者的核心利益</a:t>
            </a:r>
            <a:endParaRPr kumimoji="1" lang="en-US" altLang="zh-CN" sz="2000" b="0" dirty="0">
              <a:latin typeface="KaiTi" panose="020B0503020204020204" pitchFamily="49" charset="-122"/>
              <a:ea typeface="KaiTi" panose="020B0503020204020204" pitchFamily="49" charset="-122"/>
            </a:endParaRPr>
          </a:p>
          <a:p>
            <a:pPr lvl="1">
              <a:buFont typeface="Arial" panose="020B0604020202020204" pitchFamily="34" charset="0"/>
              <a:buChar char="•"/>
            </a:pPr>
            <a:r>
              <a:rPr kumimoji="1" lang="zh-CN" altLang="en-US" sz="2000" dirty="0">
                <a:latin typeface="KaiTi" panose="020B0503020204020204" pitchFamily="49" charset="-122"/>
                <a:ea typeface="KaiTi" panose="020B0503020204020204" pitchFamily="49" charset="-122"/>
              </a:rPr>
              <a:t>产品的有形层</a:t>
            </a:r>
            <a:r>
              <a:rPr kumimoji="1" lang="zh-CN" altLang="en-US" sz="2000" b="0" dirty="0">
                <a:latin typeface="KaiTi" panose="020B0503020204020204" pitchFamily="49" charset="-122"/>
                <a:ea typeface="KaiTi" panose="020B0503020204020204" pitchFamily="49" charset="-122"/>
              </a:rPr>
              <a:t>（特征层）是指能观察到的、反映产品内部与外部质量的部分特征，如质量、特色、造型、式样、商标和包装等 </a:t>
            </a:r>
            <a:endParaRPr kumimoji="1" lang="en-US" altLang="zh-CN" sz="2000" b="0" dirty="0">
              <a:latin typeface="KaiTi" panose="020B0503020204020204" pitchFamily="49" charset="-122"/>
              <a:ea typeface="KaiTi" panose="020B0503020204020204" pitchFamily="49" charset="-122"/>
            </a:endParaRPr>
          </a:p>
          <a:p>
            <a:pPr lvl="1">
              <a:buFont typeface="Arial" panose="020B0604020202020204" pitchFamily="34" charset="0"/>
              <a:buChar char="•"/>
            </a:pPr>
            <a:r>
              <a:rPr kumimoji="1" lang="zh-CN" altLang="en-US" sz="2000" dirty="0">
                <a:latin typeface="KaiTi" panose="020B0503020204020204" pitchFamily="49" charset="-122"/>
                <a:ea typeface="KaiTi" panose="020B0503020204020204" pitchFamily="49" charset="-122"/>
              </a:rPr>
              <a:t>产品的延伸层</a:t>
            </a:r>
            <a:r>
              <a:rPr kumimoji="1" lang="zh-CN" altLang="en-US" sz="2000" b="0" dirty="0">
                <a:latin typeface="KaiTi" panose="020B0503020204020204" pitchFamily="49" charset="-122"/>
                <a:ea typeface="KaiTi" panose="020B0503020204020204" pitchFamily="49" charset="-122"/>
              </a:rPr>
              <a:t>（附加层）是指在产品的售中、售后及使用过程中，企业提供给消费者的一系列附加利益，包括形象与文化以及运送、维修、担保等增值服务所给予消费者的好处  </a:t>
            </a:r>
          </a:p>
        </p:txBody>
      </p:sp>
    </p:spTree>
    <p:extLst>
      <p:ext uri="{BB962C8B-B14F-4D97-AF65-F5344CB8AC3E}">
        <p14:creationId xmlns:p14="http://schemas.microsoft.com/office/powerpoint/2010/main" val="371232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68E36-0087-4C78-997E-E161FBDB6087}"/>
              </a:ext>
            </a:extLst>
          </p:cNvPr>
          <p:cNvSpPr>
            <a:spLocks noGrp="1"/>
          </p:cNvSpPr>
          <p:nvPr>
            <p:ph type="title"/>
          </p:nvPr>
        </p:nvSpPr>
        <p:spPr/>
        <p:txBody>
          <a:bodyPr/>
          <a:lstStyle/>
          <a:p>
            <a:r>
              <a:rPr lang="zh-CN" altLang="en-US" dirty="0"/>
              <a:t>品牌有无决策</a:t>
            </a:r>
          </a:p>
        </p:txBody>
      </p:sp>
      <p:sp>
        <p:nvSpPr>
          <p:cNvPr id="3" name="竖排文字占位符 2">
            <a:extLst>
              <a:ext uri="{FF2B5EF4-FFF2-40B4-BE49-F238E27FC236}">
                <a16:creationId xmlns:a16="http://schemas.microsoft.com/office/drawing/2014/main" id="{A2683DA4-6B18-4278-BAFB-98136D0989DF}"/>
              </a:ext>
            </a:extLst>
          </p:cNvPr>
          <p:cNvSpPr>
            <a:spLocks noGrp="1"/>
          </p:cNvSpPr>
          <p:nvPr>
            <p:ph type="body" orient="vert" idx="1"/>
          </p:nvPr>
        </p:nvSpPr>
        <p:spPr>
          <a:xfrm>
            <a:off x="838200" y="1825625"/>
            <a:ext cx="10515600" cy="4351338"/>
          </a:xfrm>
        </p:spPr>
        <p:txBody>
          <a:bodyPr vert="horz"/>
          <a:lstStyle/>
          <a:p>
            <a:r>
              <a:rPr lang="zh-CN" altLang="en-US" dirty="0"/>
              <a:t>无品牌</a:t>
            </a:r>
            <a:endParaRPr lang="en-US" altLang="zh-CN" dirty="0"/>
          </a:p>
          <a:p>
            <a:r>
              <a:rPr lang="zh-CN" altLang="en-US" dirty="0"/>
              <a:t>使用品牌</a:t>
            </a:r>
            <a:endParaRPr lang="en-US" altLang="zh-CN" dirty="0"/>
          </a:p>
          <a:p>
            <a:pPr marL="0" indent="0">
              <a:buNone/>
            </a:pPr>
            <a:r>
              <a:rPr lang="zh-CN" altLang="en-US" b="1" dirty="0">
                <a:ea typeface="宋体" panose="02010600030101010101" pitchFamily="2" charset="-122"/>
              </a:rPr>
              <a:t>有了品牌名称可以使销售者比较容易处理订单并发现一些问题；</a:t>
            </a:r>
          </a:p>
          <a:p>
            <a:pPr marL="0" indent="0">
              <a:buNone/>
            </a:pPr>
            <a:r>
              <a:rPr lang="zh-CN" altLang="en-US" b="1" dirty="0">
                <a:ea typeface="宋体" panose="02010600030101010101" pitchFamily="2" charset="-122"/>
              </a:rPr>
              <a:t>销售者的品牌名称和商标对产品独有的特点提供法律保护；</a:t>
            </a:r>
          </a:p>
          <a:p>
            <a:pPr marL="0" indent="0">
              <a:buNone/>
            </a:pPr>
            <a:r>
              <a:rPr lang="zh-CN" altLang="en-US" b="1" dirty="0">
                <a:ea typeface="宋体" panose="02010600030101010101" pitchFamily="2" charset="-122"/>
              </a:rPr>
              <a:t>品牌化为销售者提供了吸引忠诚顾客的机会；</a:t>
            </a:r>
          </a:p>
          <a:p>
            <a:pPr marL="0" indent="0">
              <a:buNone/>
            </a:pPr>
            <a:r>
              <a:rPr lang="zh-CN" altLang="en-US" b="1" dirty="0">
                <a:ea typeface="宋体" panose="02010600030101010101" pitchFamily="2" charset="-122"/>
              </a:rPr>
              <a:t>品牌化有助于销售者细分市场；</a:t>
            </a:r>
          </a:p>
          <a:p>
            <a:pPr marL="0" indent="0">
              <a:buNone/>
            </a:pPr>
            <a:r>
              <a:rPr lang="zh-CN" altLang="en-US" b="1" dirty="0">
                <a:ea typeface="宋体" panose="02010600030101010101" pitchFamily="2" charset="-122"/>
              </a:rPr>
              <a:t>良好的品牌有助于建立公司形象</a:t>
            </a:r>
            <a:endParaRPr lang="en-US" altLang="zh-CN" dirty="0"/>
          </a:p>
        </p:txBody>
      </p:sp>
    </p:spTree>
    <p:extLst>
      <p:ext uri="{BB962C8B-B14F-4D97-AF65-F5344CB8AC3E}">
        <p14:creationId xmlns:p14="http://schemas.microsoft.com/office/powerpoint/2010/main" val="849734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CE3BEB5-441F-491C-AB5F-5544899D7D0C}"/>
              </a:ext>
            </a:extLst>
          </p:cNvPr>
          <p:cNvSpPr txBox="1">
            <a:spLocks noChangeArrowheads="1"/>
          </p:cNvSpPr>
          <p:nvPr/>
        </p:nvSpPr>
        <p:spPr>
          <a:xfrm>
            <a:off x="2026102" y="574800"/>
            <a:ext cx="6387196" cy="5728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ea typeface="宋体" panose="02010600030101010101" pitchFamily="2" charset="-122"/>
              </a:rPr>
              <a:t>品牌使用者决策</a:t>
            </a:r>
          </a:p>
        </p:txBody>
      </p:sp>
      <p:sp>
        <p:nvSpPr>
          <p:cNvPr id="3" name="Rectangle 3">
            <a:extLst>
              <a:ext uri="{FF2B5EF4-FFF2-40B4-BE49-F238E27FC236}">
                <a16:creationId xmlns:a16="http://schemas.microsoft.com/office/drawing/2014/main" id="{58723888-7AEC-4DC1-821F-68C82A7D448C}"/>
              </a:ext>
            </a:extLst>
          </p:cNvPr>
          <p:cNvSpPr txBox="1">
            <a:spLocks noChangeArrowheads="1"/>
          </p:cNvSpPr>
          <p:nvPr/>
        </p:nvSpPr>
        <p:spPr>
          <a:xfrm>
            <a:off x="1648496" y="1577662"/>
            <a:ext cx="5694608" cy="2783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ea typeface="宋体" panose="02010600030101010101" pitchFamily="2" charset="-122"/>
              </a:rPr>
              <a:t>生产者品牌（全国品牌）</a:t>
            </a:r>
          </a:p>
          <a:p>
            <a:r>
              <a:rPr lang="zh-CN" altLang="en-US">
                <a:ea typeface="宋体" panose="02010600030101010101" pitchFamily="2" charset="-122"/>
              </a:rPr>
              <a:t>中间商品牌（私人品牌）</a:t>
            </a:r>
          </a:p>
          <a:p>
            <a:r>
              <a:rPr lang="zh-CN" altLang="en-US">
                <a:ea typeface="宋体" panose="02010600030101010101" pitchFamily="2" charset="-122"/>
              </a:rPr>
              <a:t>混合品牌</a:t>
            </a:r>
          </a:p>
          <a:p>
            <a:r>
              <a:rPr lang="zh-CN" altLang="en-US">
                <a:ea typeface="宋体" panose="02010600030101010101" pitchFamily="2" charset="-122"/>
              </a:rPr>
              <a:t>许可品牌</a:t>
            </a:r>
            <a:endParaRPr lang="zh-CN" altLang="en-US" dirty="0">
              <a:ea typeface="宋体" panose="02010600030101010101" pitchFamily="2" charset="-122"/>
            </a:endParaRPr>
          </a:p>
        </p:txBody>
      </p:sp>
    </p:spTree>
    <p:extLst>
      <p:ext uri="{BB962C8B-B14F-4D97-AF65-F5344CB8AC3E}">
        <p14:creationId xmlns:p14="http://schemas.microsoft.com/office/powerpoint/2010/main" val="120270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2CF904E-3BAD-43ED-AC44-D8A2508835E2}"/>
              </a:ext>
            </a:extLst>
          </p:cNvPr>
          <p:cNvSpPr txBox="1">
            <a:spLocks noChangeArrowheads="1"/>
          </p:cNvSpPr>
          <p:nvPr/>
        </p:nvSpPr>
        <p:spPr>
          <a:xfrm>
            <a:off x="1981200" y="609600"/>
            <a:ext cx="6477000" cy="5032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ea typeface="宋体" panose="02010600030101010101" pitchFamily="2" charset="-122"/>
              </a:rPr>
              <a:t>品牌名称决策</a:t>
            </a:r>
          </a:p>
        </p:txBody>
      </p:sp>
      <p:sp>
        <p:nvSpPr>
          <p:cNvPr id="3" name="Rectangle 3">
            <a:extLst>
              <a:ext uri="{FF2B5EF4-FFF2-40B4-BE49-F238E27FC236}">
                <a16:creationId xmlns:a16="http://schemas.microsoft.com/office/drawing/2014/main" id="{0FAE63D8-7C9B-499B-A3E4-881A5D85BD7B}"/>
              </a:ext>
            </a:extLst>
          </p:cNvPr>
          <p:cNvSpPr txBox="1">
            <a:spLocks noChangeArrowheads="1"/>
          </p:cNvSpPr>
          <p:nvPr/>
        </p:nvSpPr>
        <p:spPr>
          <a:xfrm>
            <a:off x="1284383" y="1564564"/>
            <a:ext cx="7413434" cy="44908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400" b="1">
                <a:ea typeface="宋体" panose="02010600030101010101" pitchFamily="2" charset="-122"/>
              </a:rPr>
              <a:t>个别品牌名称</a:t>
            </a:r>
          </a:p>
          <a:p>
            <a:r>
              <a:rPr lang="zh-CN" altLang="en-US" sz="4400" b="1">
                <a:ea typeface="宋体" panose="02010600030101010101" pitchFamily="2" charset="-122"/>
              </a:rPr>
              <a:t>统一品牌名称</a:t>
            </a:r>
          </a:p>
          <a:p>
            <a:r>
              <a:rPr lang="zh-CN" altLang="en-US" sz="4400" b="1">
                <a:ea typeface="宋体" panose="02010600030101010101" pitchFamily="2" charset="-122"/>
              </a:rPr>
              <a:t>分类品牌名称</a:t>
            </a:r>
          </a:p>
          <a:p>
            <a:r>
              <a:rPr lang="zh-CN" altLang="en-US" sz="4400" b="1">
                <a:ea typeface="宋体" panose="02010600030101010101" pitchFamily="2" charset="-122"/>
              </a:rPr>
              <a:t>公司的名称加个别品牌名称</a:t>
            </a:r>
            <a:endParaRPr lang="zh-CN" altLang="en-US" sz="4400" b="1" dirty="0">
              <a:ea typeface="宋体" panose="02010600030101010101" pitchFamily="2" charset="-122"/>
            </a:endParaRPr>
          </a:p>
        </p:txBody>
      </p:sp>
    </p:spTree>
    <p:extLst>
      <p:ext uri="{BB962C8B-B14F-4D97-AF65-F5344CB8AC3E}">
        <p14:creationId xmlns:p14="http://schemas.microsoft.com/office/powerpoint/2010/main" val="3848766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B658984-5549-4816-8B74-41F30A061F86}"/>
              </a:ext>
            </a:extLst>
          </p:cNvPr>
          <p:cNvSpPr txBox="1">
            <a:spLocks noChangeArrowheads="1"/>
          </p:cNvSpPr>
          <p:nvPr/>
        </p:nvSpPr>
        <p:spPr>
          <a:xfrm>
            <a:off x="2051774" y="578596"/>
            <a:ext cx="6335852" cy="565246"/>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solidFill>
                  <a:srgbClr val="FF0000"/>
                </a:solidFill>
                <a:ea typeface="宋体" panose="02010600030101010101" pitchFamily="2" charset="-122"/>
              </a:rPr>
              <a:t>个别品牌名称的好处</a:t>
            </a:r>
            <a:endParaRPr lang="zh-CN" altLang="en-US" dirty="0">
              <a:solidFill>
                <a:srgbClr val="FF0000"/>
              </a:solidFill>
              <a:ea typeface="宋体" panose="02010600030101010101" pitchFamily="2" charset="-122"/>
            </a:endParaRPr>
          </a:p>
        </p:txBody>
      </p:sp>
      <p:sp>
        <p:nvSpPr>
          <p:cNvPr id="3" name="Rectangle 3">
            <a:extLst>
              <a:ext uri="{FF2B5EF4-FFF2-40B4-BE49-F238E27FC236}">
                <a16:creationId xmlns:a16="http://schemas.microsoft.com/office/drawing/2014/main" id="{4D9F5D62-0228-4732-8BC7-4DAC5C8BDD81}"/>
              </a:ext>
            </a:extLst>
          </p:cNvPr>
          <p:cNvSpPr txBox="1">
            <a:spLocks noChangeArrowheads="1"/>
          </p:cNvSpPr>
          <p:nvPr/>
        </p:nvSpPr>
        <p:spPr>
          <a:xfrm>
            <a:off x="1365161" y="1287887"/>
            <a:ext cx="7251878" cy="50442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ea typeface="宋体" panose="02010600030101010101" pitchFamily="2" charset="-122"/>
              </a:rPr>
              <a:t>为每一产品建立最佳的品牌名称；</a:t>
            </a:r>
          </a:p>
          <a:p>
            <a:r>
              <a:rPr lang="zh-CN" altLang="en-US" b="1">
                <a:ea typeface="宋体" panose="02010600030101010101" pitchFamily="2" charset="-122"/>
              </a:rPr>
              <a:t>可以利用品牌名称吸引特定的顾客；</a:t>
            </a:r>
          </a:p>
          <a:p>
            <a:r>
              <a:rPr lang="zh-CN" altLang="en-US" b="1">
                <a:ea typeface="宋体" panose="02010600030101010101" pitchFamily="2" charset="-122"/>
              </a:rPr>
              <a:t>不会因某一品牌产品的质量问题而影响整个公司的形象和产品销售；</a:t>
            </a:r>
          </a:p>
          <a:p>
            <a:r>
              <a:rPr lang="zh-CN" altLang="en-US" b="1">
                <a:ea typeface="宋体" panose="02010600030101010101" pitchFamily="2" charset="-122"/>
              </a:rPr>
              <a:t>可以把某一品牌作为无形资产出售而不会影响整个公司；</a:t>
            </a:r>
          </a:p>
          <a:p>
            <a:r>
              <a:rPr lang="en-US" altLang="zh-CN" b="1">
                <a:ea typeface="宋体" panose="02010600030101010101" pitchFamily="2" charset="-122"/>
              </a:rPr>
              <a:t>…………</a:t>
            </a:r>
            <a:endParaRPr lang="en-US" altLang="zh-CN">
              <a:ea typeface="宋体" panose="02010600030101010101" pitchFamily="2" charset="-122"/>
            </a:endParaRPr>
          </a:p>
        </p:txBody>
      </p:sp>
    </p:spTree>
    <p:extLst>
      <p:ext uri="{BB962C8B-B14F-4D97-AF65-F5344CB8AC3E}">
        <p14:creationId xmlns:p14="http://schemas.microsoft.com/office/powerpoint/2010/main" val="3426207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FA34DFB-9728-4057-811C-C3C46BB4ED10}"/>
              </a:ext>
            </a:extLst>
          </p:cNvPr>
          <p:cNvSpPr txBox="1">
            <a:spLocks noChangeArrowheads="1"/>
          </p:cNvSpPr>
          <p:nvPr/>
        </p:nvSpPr>
        <p:spPr>
          <a:xfrm>
            <a:off x="2063026" y="575710"/>
            <a:ext cx="6313348" cy="571018"/>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solidFill>
                  <a:srgbClr val="FF0000"/>
                </a:solidFill>
                <a:ea typeface="宋体" panose="02010600030101010101" pitchFamily="2" charset="-122"/>
              </a:rPr>
              <a:t>统一品牌 的好处</a:t>
            </a:r>
            <a:endParaRPr lang="zh-CN" altLang="en-US" dirty="0">
              <a:solidFill>
                <a:srgbClr val="FF0000"/>
              </a:solidFill>
              <a:ea typeface="宋体" panose="02010600030101010101" pitchFamily="2" charset="-122"/>
            </a:endParaRPr>
          </a:p>
        </p:txBody>
      </p:sp>
      <p:sp>
        <p:nvSpPr>
          <p:cNvPr id="3" name="Rectangle 3">
            <a:extLst>
              <a:ext uri="{FF2B5EF4-FFF2-40B4-BE49-F238E27FC236}">
                <a16:creationId xmlns:a16="http://schemas.microsoft.com/office/drawing/2014/main" id="{81756E72-2FE4-42F5-AE7B-C9075F03F8DD}"/>
              </a:ext>
            </a:extLst>
          </p:cNvPr>
          <p:cNvSpPr txBox="1">
            <a:spLocks noChangeArrowheads="1"/>
          </p:cNvSpPr>
          <p:nvPr/>
        </p:nvSpPr>
        <p:spPr>
          <a:xfrm>
            <a:off x="1378039" y="1262130"/>
            <a:ext cx="7226122" cy="5095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4000" b="1">
                <a:ea typeface="宋体" panose="02010600030101010101" pitchFamily="2" charset="-122"/>
              </a:rPr>
              <a:t>有利于建立企业形象；</a:t>
            </a:r>
          </a:p>
          <a:p>
            <a:r>
              <a:rPr lang="zh-CN" altLang="en-US" sz="4000" b="1">
                <a:ea typeface="宋体" panose="02010600030101010101" pitchFamily="2" charset="-122"/>
              </a:rPr>
              <a:t>有利于新产品的推广；</a:t>
            </a:r>
          </a:p>
          <a:p>
            <a:r>
              <a:rPr lang="zh-CN" altLang="en-US" sz="4000" b="1">
                <a:ea typeface="宋体" panose="02010600030101010101" pitchFamily="2" charset="-122"/>
              </a:rPr>
              <a:t>可以节约品牌、包装等费用；</a:t>
            </a:r>
          </a:p>
          <a:p>
            <a:r>
              <a:rPr lang="en-US" altLang="zh-CN" sz="4000" b="1">
                <a:ea typeface="宋体" panose="02010600030101010101" pitchFamily="2" charset="-122"/>
              </a:rPr>
              <a:t>…………</a:t>
            </a:r>
            <a:endParaRPr lang="en-US" altLang="zh-CN" sz="4000" b="1" dirty="0">
              <a:ea typeface="宋体" panose="02010600030101010101" pitchFamily="2" charset="-122"/>
            </a:endParaRPr>
          </a:p>
        </p:txBody>
      </p:sp>
    </p:spTree>
    <p:extLst>
      <p:ext uri="{BB962C8B-B14F-4D97-AF65-F5344CB8AC3E}">
        <p14:creationId xmlns:p14="http://schemas.microsoft.com/office/powerpoint/2010/main" val="479462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DDB0F84-9D84-4852-9FAF-5ABE0EDED4B3}"/>
              </a:ext>
            </a:extLst>
          </p:cNvPr>
          <p:cNvSpPr/>
          <p:nvPr/>
        </p:nvSpPr>
        <p:spPr>
          <a:xfrm>
            <a:off x="1012591" y="1092371"/>
            <a:ext cx="8131409" cy="3293209"/>
          </a:xfrm>
          <a:prstGeom prst="rect">
            <a:avLst/>
          </a:prstGeom>
        </p:spPr>
        <p:txBody>
          <a:bodyPr wrap="square">
            <a:spAutoFit/>
          </a:bodyPr>
          <a:lstStyle/>
          <a:p>
            <a:r>
              <a:rPr lang="zh-CN" altLang="en-US" sz="2000" dirty="0">
                <a:latin typeface="楷体" panose="02010609060101010101" pitchFamily="49" charset="-122"/>
                <a:ea typeface="楷体" panose="02010609060101010101" pitchFamily="49" charset="-122"/>
              </a:rPr>
              <a:t>品牌延伸战略</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利用现有的品牌名称来推出产品的一个新品目，如本田有汽车、摩托、割草机、助动车、滑雪车等。</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品牌名称扩展到新产品目录中</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品牌延伸的类型</a:t>
            </a:r>
            <a:r>
              <a:rPr lang="zh-CN" altLang="en-US" dirty="0">
                <a:latin typeface="楷体" panose="02010609060101010101" pitchFamily="49" charset="-122"/>
                <a:ea typeface="楷体" panose="02010609060101010101" pitchFamily="49" charset="-122"/>
              </a:rPr>
              <a:t>：水平延伸和纵向延伸</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  ●品牌延伸的优势：增加新产品的可接受性；为母品牌或公司提供正面的反馈；</a:t>
            </a:r>
          </a:p>
          <a:p>
            <a:r>
              <a:rPr lang="zh-CN" altLang="en-US" dirty="0">
                <a:latin typeface="楷体" panose="02010609060101010101" pitchFamily="49" charset="-122"/>
                <a:ea typeface="楷体" panose="02010609060101010101" pitchFamily="49" charset="-122"/>
              </a:rPr>
              <a:t> ●</a:t>
            </a:r>
            <a:r>
              <a:rPr lang="zh-CN" altLang="zh-CN" dirty="0">
                <a:latin typeface="楷体" panose="02010609060101010101" pitchFamily="49" charset="-122"/>
                <a:ea typeface="楷体" panose="02010609060101010101" pitchFamily="49" charset="-122"/>
              </a:rPr>
              <a:t>品牌延伸陷阱与风险</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新产品可能使购买者失望，损坏公司其他产品的信任度；</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品牌名称可能对新产品不适宜；</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品牌名称滥用会失去在消费者心目中的定位</a:t>
            </a:r>
            <a:endParaRPr lang="zh-CN"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50848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10792-9466-4E27-9CB2-06A52ACB6E9F}"/>
              </a:ext>
            </a:extLst>
          </p:cNvPr>
          <p:cNvSpPr>
            <a:spLocks noGrp="1"/>
          </p:cNvSpPr>
          <p:nvPr>
            <p:ph type="title"/>
          </p:nvPr>
        </p:nvSpPr>
        <p:spPr/>
        <p:txBody>
          <a:bodyPr/>
          <a:lstStyle/>
          <a:p>
            <a:r>
              <a:rPr lang="zh-CN" altLang="en-US" dirty="0"/>
              <a:t>多品牌</a:t>
            </a:r>
          </a:p>
        </p:txBody>
      </p:sp>
      <p:sp>
        <p:nvSpPr>
          <p:cNvPr id="3" name="内容占位符 2">
            <a:extLst>
              <a:ext uri="{FF2B5EF4-FFF2-40B4-BE49-F238E27FC236}">
                <a16:creationId xmlns:a16="http://schemas.microsoft.com/office/drawing/2014/main" id="{665DBF76-CB31-4A7F-ACF8-1CECEBD8CA47}"/>
              </a:ext>
            </a:extLst>
          </p:cNvPr>
          <p:cNvSpPr>
            <a:spLocks noGrp="1"/>
          </p:cNvSpPr>
          <p:nvPr>
            <p:ph idx="1"/>
          </p:nvPr>
        </p:nvSpPr>
        <p:spPr/>
        <p:txBody>
          <a:bodyPr>
            <a:normAutofit fontScale="92500" lnSpcReduction="20000"/>
          </a:bodyPr>
          <a:lstStyle/>
          <a:p>
            <a:pPr marL="0" indent="0">
              <a:buNone/>
            </a:pPr>
            <a:r>
              <a:rPr lang="zh-CN" altLang="en-US" dirty="0"/>
              <a:t>在相同的产品类目中引进其他品牌，如宝洁的洗发水。</a:t>
            </a:r>
            <a:endParaRPr lang="en-US" altLang="zh-CN" dirty="0"/>
          </a:p>
          <a:p>
            <a:pPr marL="0" indent="0">
              <a:buNone/>
            </a:pPr>
            <a:r>
              <a:rPr lang="zh-CN" altLang="en-US" dirty="0"/>
              <a:t>好处：</a:t>
            </a:r>
            <a:endParaRPr lang="en-US" altLang="zh-CN" dirty="0"/>
          </a:p>
          <a:p>
            <a:pPr marL="0" indent="0">
              <a:buNone/>
            </a:pPr>
            <a:r>
              <a:rPr lang="zh-CN" altLang="en-US" dirty="0"/>
              <a:t>为不同的买主提供不同的性能、诉求；</a:t>
            </a:r>
            <a:endParaRPr lang="en-US" altLang="zh-CN" dirty="0"/>
          </a:p>
          <a:p>
            <a:pPr marL="0" indent="0">
              <a:buNone/>
            </a:pPr>
            <a:r>
              <a:rPr lang="zh-CN" altLang="en-US" dirty="0"/>
              <a:t>占用更多的中间商货架；</a:t>
            </a:r>
            <a:endParaRPr lang="en-US" altLang="zh-CN" dirty="0"/>
          </a:p>
          <a:p>
            <a:pPr marL="0" indent="0">
              <a:buNone/>
            </a:pPr>
            <a:r>
              <a:rPr lang="zh-CN" altLang="en-US" dirty="0"/>
              <a:t>建立侧翼品牌保护主品牌；</a:t>
            </a:r>
            <a:endParaRPr lang="en-US" altLang="zh-CN" dirty="0"/>
          </a:p>
          <a:p>
            <a:pPr marL="0" indent="0">
              <a:buNone/>
            </a:pPr>
            <a:r>
              <a:rPr lang="zh-CN" altLang="en-US" dirty="0"/>
              <a:t>获取竞争者品牌继承而来；</a:t>
            </a:r>
            <a:endParaRPr lang="en-US" altLang="zh-CN" dirty="0"/>
          </a:p>
          <a:p>
            <a:pPr marL="0" indent="0">
              <a:buNone/>
            </a:pPr>
            <a:r>
              <a:rPr lang="zh-CN" altLang="en-US" dirty="0"/>
              <a:t>不足：</a:t>
            </a:r>
            <a:endParaRPr lang="en-US" altLang="zh-CN" dirty="0"/>
          </a:p>
          <a:p>
            <a:pPr marL="0" indent="0">
              <a:buNone/>
            </a:pPr>
            <a:r>
              <a:rPr lang="zh-CN" altLang="en-US" dirty="0"/>
              <a:t>每个品牌都占据很小市场份额，获利差；</a:t>
            </a:r>
            <a:endParaRPr lang="en-US" altLang="zh-CN" dirty="0"/>
          </a:p>
          <a:p>
            <a:pPr marL="0" indent="0">
              <a:buNone/>
            </a:pPr>
            <a:r>
              <a:rPr lang="zh-CN" altLang="en-US" dirty="0"/>
              <a:t>资源分散</a:t>
            </a:r>
            <a:endParaRPr lang="en-US" altLang="zh-CN" dirty="0"/>
          </a:p>
          <a:p>
            <a:pPr marL="0" indent="0">
              <a:buNone/>
            </a:pPr>
            <a:r>
              <a:rPr lang="zh-CN" altLang="en-US" dirty="0"/>
              <a:t>自相残杀</a:t>
            </a:r>
          </a:p>
        </p:txBody>
      </p:sp>
    </p:spTree>
    <p:extLst>
      <p:ext uri="{BB962C8B-B14F-4D97-AF65-F5344CB8AC3E}">
        <p14:creationId xmlns:p14="http://schemas.microsoft.com/office/powerpoint/2010/main" val="3137693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6B74B-3690-48F5-9D4F-A9093FD27345}"/>
              </a:ext>
            </a:extLst>
          </p:cNvPr>
          <p:cNvSpPr>
            <a:spLocks noGrp="1"/>
          </p:cNvSpPr>
          <p:nvPr>
            <p:ph type="title"/>
          </p:nvPr>
        </p:nvSpPr>
        <p:spPr/>
        <p:txBody>
          <a:bodyPr/>
          <a:lstStyle/>
          <a:p>
            <a:r>
              <a:rPr lang="zh-CN" altLang="en-US" dirty="0"/>
              <a:t>合作（双重）品牌</a:t>
            </a:r>
          </a:p>
        </p:txBody>
      </p:sp>
      <p:sp>
        <p:nvSpPr>
          <p:cNvPr id="3" name="内容占位符 2">
            <a:extLst>
              <a:ext uri="{FF2B5EF4-FFF2-40B4-BE49-F238E27FC236}">
                <a16:creationId xmlns:a16="http://schemas.microsoft.com/office/drawing/2014/main" id="{DA5B222E-58A4-4A7E-9153-9D3802FED183}"/>
              </a:ext>
            </a:extLst>
          </p:cNvPr>
          <p:cNvSpPr>
            <a:spLocks noGrp="1"/>
          </p:cNvSpPr>
          <p:nvPr>
            <p:ph idx="1"/>
          </p:nvPr>
        </p:nvSpPr>
        <p:spPr/>
        <p:txBody>
          <a:bodyPr/>
          <a:lstStyle/>
          <a:p>
            <a:pPr marL="0" indent="0">
              <a:buNone/>
            </a:pPr>
            <a:r>
              <a:rPr lang="zh-CN" altLang="en-US" dirty="0"/>
              <a:t>两个或更多的品牌在一个提供物上联合起来。</a:t>
            </a:r>
            <a:endParaRPr lang="en-US" altLang="zh-CN" dirty="0"/>
          </a:p>
          <a:p>
            <a:pPr marL="0" indent="0">
              <a:buNone/>
            </a:pPr>
            <a:r>
              <a:rPr lang="zh-CN" altLang="en-US" dirty="0"/>
              <a:t>好处：</a:t>
            </a:r>
            <a:endParaRPr lang="en-US" altLang="zh-CN" dirty="0"/>
          </a:p>
          <a:p>
            <a:pPr marL="0" indent="0">
              <a:buNone/>
            </a:pPr>
            <a:r>
              <a:rPr lang="zh-CN" altLang="en-US" dirty="0"/>
              <a:t>强强联合</a:t>
            </a:r>
            <a:endParaRPr lang="en-US" altLang="zh-CN" dirty="0"/>
          </a:p>
          <a:p>
            <a:pPr marL="0" indent="0">
              <a:buNone/>
            </a:pPr>
            <a:r>
              <a:rPr lang="zh-CN" altLang="en-US" dirty="0"/>
              <a:t>风险：</a:t>
            </a:r>
            <a:endParaRPr lang="en-US" altLang="zh-CN" dirty="0"/>
          </a:p>
          <a:p>
            <a:pPr marL="0" indent="0">
              <a:buNone/>
            </a:pPr>
            <a:r>
              <a:rPr lang="zh-CN" altLang="en-US" dirty="0"/>
              <a:t>联合后的搭便车</a:t>
            </a:r>
          </a:p>
        </p:txBody>
      </p:sp>
    </p:spTree>
    <p:extLst>
      <p:ext uri="{BB962C8B-B14F-4D97-AF65-F5344CB8AC3E}">
        <p14:creationId xmlns:p14="http://schemas.microsoft.com/office/powerpoint/2010/main" val="2339577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891FD-B8D4-45D9-81D1-897D9FFDE78E}"/>
              </a:ext>
            </a:extLst>
          </p:cNvPr>
          <p:cNvSpPr>
            <a:spLocks noGrp="1"/>
          </p:cNvSpPr>
          <p:nvPr>
            <p:ph type="title"/>
          </p:nvPr>
        </p:nvSpPr>
        <p:spPr/>
        <p:txBody>
          <a:bodyPr/>
          <a:lstStyle/>
          <a:p>
            <a:r>
              <a:rPr lang="zh-CN" altLang="en-US" dirty="0"/>
              <a:t>产品线扩展</a:t>
            </a:r>
          </a:p>
        </p:txBody>
      </p:sp>
      <p:sp>
        <p:nvSpPr>
          <p:cNvPr id="3" name="内容占位符 2">
            <a:extLst>
              <a:ext uri="{FF2B5EF4-FFF2-40B4-BE49-F238E27FC236}">
                <a16:creationId xmlns:a16="http://schemas.microsoft.com/office/drawing/2014/main" id="{80E110B4-5922-462A-A815-1D9F42B37EA4}"/>
              </a:ext>
            </a:extLst>
          </p:cNvPr>
          <p:cNvSpPr>
            <a:spLocks noGrp="1"/>
          </p:cNvSpPr>
          <p:nvPr>
            <p:ph idx="1"/>
          </p:nvPr>
        </p:nvSpPr>
        <p:spPr/>
        <p:txBody>
          <a:bodyPr/>
          <a:lstStyle/>
          <a:p>
            <a:pPr marL="0" indent="0">
              <a:buNone/>
            </a:pPr>
            <a:r>
              <a:rPr lang="zh-CN" altLang="en-US" dirty="0"/>
              <a:t>在太阳的品牌名称下，在相同的产品种类中引进增加的项目内容，如新口味、形式、颜色、增加成分、包装规格等。</a:t>
            </a:r>
            <a:endParaRPr lang="en-US" altLang="zh-CN" dirty="0"/>
          </a:p>
          <a:p>
            <a:pPr marL="0" indent="0">
              <a:buNone/>
            </a:pPr>
            <a:r>
              <a:rPr lang="zh-CN" altLang="en-US" dirty="0"/>
              <a:t>好处：充分利用制造能力，满足新的消费者需要；强化竞争，增加更多货架空间。</a:t>
            </a:r>
            <a:endParaRPr lang="en-US" altLang="zh-CN" dirty="0"/>
          </a:p>
          <a:p>
            <a:pPr marL="0" indent="0">
              <a:buNone/>
            </a:pPr>
            <a:r>
              <a:rPr lang="zh-CN" altLang="en-US" dirty="0"/>
              <a:t>风险：增加开发和促销成本；失去特色</a:t>
            </a:r>
          </a:p>
        </p:txBody>
      </p:sp>
    </p:spTree>
    <p:extLst>
      <p:ext uri="{BB962C8B-B14F-4D97-AF65-F5344CB8AC3E}">
        <p14:creationId xmlns:p14="http://schemas.microsoft.com/office/powerpoint/2010/main" val="3744686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6DCB82-FE53-4282-B888-D2EE209CF80D}"/>
              </a:ext>
            </a:extLst>
          </p:cNvPr>
          <p:cNvSpPr>
            <a:spLocks noGrp="1"/>
          </p:cNvSpPr>
          <p:nvPr>
            <p:ph type="title"/>
          </p:nvPr>
        </p:nvSpPr>
        <p:spPr/>
        <p:txBody>
          <a:bodyPr/>
          <a:lstStyle/>
          <a:p>
            <a:r>
              <a:rPr lang="zh-CN" altLang="en-US" dirty="0"/>
              <a:t>品牌再定位</a:t>
            </a:r>
          </a:p>
        </p:txBody>
      </p:sp>
      <p:sp>
        <p:nvSpPr>
          <p:cNvPr id="3" name="内容占位符 2">
            <a:extLst>
              <a:ext uri="{FF2B5EF4-FFF2-40B4-BE49-F238E27FC236}">
                <a16:creationId xmlns:a16="http://schemas.microsoft.com/office/drawing/2014/main" id="{4F6F5F94-8481-49EC-8113-0043015985AC}"/>
              </a:ext>
            </a:extLst>
          </p:cNvPr>
          <p:cNvSpPr>
            <a:spLocks noGrp="1"/>
          </p:cNvSpPr>
          <p:nvPr>
            <p:ph idx="1"/>
          </p:nvPr>
        </p:nvSpPr>
        <p:spPr/>
        <p:txBody>
          <a:bodyPr/>
          <a:lstStyle/>
          <a:p>
            <a:r>
              <a:rPr lang="zh-CN" altLang="en-US" dirty="0"/>
              <a:t>竞争</a:t>
            </a:r>
            <a:endParaRPr lang="en-US" altLang="zh-CN" dirty="0"/>
          </a:p>
          <a:p>
            <a:r>
              <a:rPr lang="zh-CN" altLang="en-US" dirty="0"/>
              <a:t>顾客偏好转移</a:t>
            </a:r>
            <a:endParaRPr lang="en-US" altLang="zh-CN" dirty="0"/>
          </a:p>
          <a:p>
            <a:pPr marL="0" indent="0">
              <a:buNone/>
            </a:pPr>
            <a:r>
              <a:rPr lang="zh-CN" altLang="en-US" dirty="0"/>
              <a:t>成功的例子：</a:t>
            </a:r>
            <a:endParaRPr lang="en-US" altLang="zh-CN" dirty="0"/>
          </a:p>
          <a:p>
            <a:pPr marL="0" indent="0">
              <a:buNone/>
            </a:pPr>
            <a:r>
              <a:rPr lang="zh-CN" altLang="en-US" dirty="0"/>
              <a:t>七喜的非可乐</a:t>
            </a:r>
            <a:endParaRPr lang="en-US" altLang="zh-CN" dirty="0"/>
          </a:p>
          <a:p>
            <a:pPr marL="0" indent="0">
              <a:buNone/>
            </a:pPr>
            <a:r>
              <a:rPr lang="zh-CN" altLang="en-US"/>
              <a:t>百事的高山露水</a:t>
            </a:r>
            <a:endParaRPr lang="zh-CN" altLang="en-US" dirty="0"/>
          </a:p>
        </p:txBody>
      </p:sp>
    </p:spTree>
    <p:extLst>
      <p:ext uri="{BB962C8B-B14F-4D97-AF65-F5344CB8AC3E}">
        <p14:creationId xmlns:p14="http://schemas.microsoft.com/office/powerpoint/2010/main" val="47903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7F34D97-0C44-4B5B-83C0-6B303ADD352C}"/>
              </a:ext>
            </a:extLst>
          </p:cNvPr>
          <p:cNvGrpSpPr>
            <a:grpSpLocks/>
          </p:cNvGrpSpPr>
          <p:nvPr/>
        </p:nvGrpSpPr>
        <p:grpSpPr bwMode="auto">
          <a:xfrm>
            <a:off x="79514" y="1205948"/>
            <a:ext cx="6224450" cy="4990065"/>
            <a:chOff x="145433" y="1588297"/>
            <a:chExt cx="6159672" cy="4928287"/>
          </a:xfrm>
        </p:grpSpPr>
        <p:sp>
          <p:nvSpPr>
            <p:cNvPr id="3" name="文本框 3">
              <a:extLst>
                <a:ext uri="{FF2B5EF4-FFF2-40B4-BE49-F238E27FC236}">
                  <a16:creationId xmlns:a16="http://schemas.microsoft.com/office/drawing/2014/main" id="{488A2045-F773-4F35-BE3D-2364301ABAA1}"/>
                </a:ext>
              </a:extLst>
            </p:cNvPr>
            <p:cNvSpPr txBox="1">
              <a:spLocks noChangeArrowheads="1"/>
            </p:cNvSpPr>
            <p:nvPr/>
          </p:nvSpPr>
          <p:spPr bwMode="auto">
            <a:xfrm>
              <a:off x="258317" y="1588297"/>
              <a:ext cx="6046788" cy="46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zh-CN" altLang="en-US">
                  <a:latin typeface="微软雅黑" panose="020B0503020204020204" pitchFamily="34" charset="-122"/>
                  <a:ea typeface="微软雅黑" panose="020B0503020204020204" pitchFamily="34" charset="-122"/>
                </a:rPr>
                <a:t>二、产品的基本构成及其层次性</a:t>
              </a:r>
            </a:p>
          </p:txBody>
        </p:sp>
        <p:sp>
          <p:nvSpPr>
            <p:cNvPr id="4" name="文本框 1">
              <a:extLst>
                <a:ext uri="{FF2B5EF4-FFF2-40B4-BE49-F238E27FC236}">
                  <a16:creationId xmlns:a16="http://schemas.microsoft.com/office/drawing/2014/main" id="{FE8919E3-C04B-4115-B40A-0632E4708B94}"/>
                </a:ext>
              </a:extLst>
            </p:cNvPr>
            <p:cNvSpPr txBox="1">
              <a:spLocks noChangeArrowheads="1"/>
            </p:cNvSpPr>
            <p:nvPr/>
          </p:nvSpPr>
          <p:spPr bwMode="auto">
            <a:xfrm>
              <a:off x="145433" y="2022849"/>
              <a:ext cx="5651021" cy="449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ea typeface="知识"/>
                  <a:cs typeface="知识"/>
                </a:defRPr>
              </a:lvl1pPr>
              <a:lvl2pPr marL="800100" indent="-34290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kumimoji="1" lang="zh-CN" altLang="en-US" dirty="0">
                  <a:latin typeface="KaiTi" panose="020B0503020204020204" pitchFamily="49" charset="-122"/>
                  <a:ea typeface="KaiTi" panose="020B0503020204020204" pitchFamily="49" charset="-122"/>
                </a:rPr>
                <a:t>🔺五层次产品模型</a:t>
              </a:r>
              <a:endParaRPr kumimoji="1" lang="en-US" altLang="zh-CN" dirty="0">
                <a:latin typeface="KaiTi" panose="020B0503020204020204" pitchFamily="49" charset="-122"/>
                <a:ea typeface="KaiTi" panose="020B0503020204020204" pitchFamily="49" charset="-122"/>
              </a:endParaRPr>
            </a:p>
            <a:p>
              <a:pPr lvl="1">
                <a:buFont typeface="Arial" panose="020B0604020202020204" pitchFamily="34" charset="0"/>
                <a:buChar char="•"/>
              </a:pPr>
              <a:r>
                <a:rPr kumimoji="1" lang="zh-CN" altLang="en-US" sz="2000" dirty="0">
                  <a:latin typeface="KaiTi" panose="020B0503020204020204" pitchFamily="49" charset="-122"/>
                  <a:ea typeface="KaiTi" panose="020B0503020204020204" pitchFamily="49" charset="-122"/>
                </a:rPr>
                <a:t>核心层次，</a:t>
              </a:r>
              <a:r>
                <a:rPr kumimoji="1" lang="zh-CN" altLang="en-US" sz="2000" b="0" dirty="0">
                  <a:latin typeface="KaiTi" panose="020B0503020204020204" pitchFamily="49" charset="-122"/>
                  <a:ea typeface="KaiTi" panose="020B0503020204020204" pitchFamily="49" charset="-122"/>
                </a:rPr>
                <a:t>即核心利益，指产品提供的基本利益，是产品提供给消费者的实际利益和效用</a:t>
              </a:r>
              <a:endParaRPr kumimoji="1" lang="en-US" altLang="zh-CN" sz="2000" b="0" dirty="0">
                <a:latin typeface="KaiTi" panose="020B0503020204020204" pitchFamily="49" charset="-122"/>
                <a:ea typeface="KaiTi" panose="020B0503020204020204" pitchFamily="49" charset="-122"/>
              </a:endParaRPr>
            </a:p>
            <a:p>
              <a:pPr lvl="1">
                <a:buFont typeface="Arial" panose="020B0604020202020204" pitchFamily="34" charset="0"/>
                <a:buChar char="•"/>
              </a:pPr>
              <a:r>
                <a:rPr kumimoji="1" lang="zh-CN" altLang="en-US" sz="2000" dirty="0">
                  <a:latin typeface="KaiTi" panose="020B0503020204020204" pitchFamily="49" charset="-122"/>
                  <a:ea typeface="KaiTi" panose="020B0503020204020204" pitchFamily="49" charset="-122"/>
                </a:rPr>
                <a:t>基础层次</a:t>
              </a:r>
              <a:r>
                <a:rPr kumimoji="1" lang="zh-CN" altLang="en-US" sz="2000" b="0" dirty="0">
                  <a:latin typeface="KaiTi" panose="020B0503020204020204" pitchFamily="49" charset="-122"/>
                  <a:ea typeface="KaiTi" panose="020B0503020204020204" pitchFamily="49" charset="-122"/>
                </a:rPr>
                <a:t>，即基本产品，指具有产品所提供的本质特点和属性的实际产品，它能观察到的、反映产品内外质量的部分特征 </a:t>
              </a:r>
              <a:endParaRPr kumimoji="1" lang="en-US" altLang="zh-CN" sz="2000" b="0" dirty="0">
                <a:latin typeface="KaiTi" panose="020B0503020204020204" pitchFamily="49" charset="-122"/>
                <a:ea typeface="KaiTi" panose="020B0503020204020204" pitchFamily="49" charset="-122"/>
              </a:endParaRPr>
            </a:p>
            <a:p>
              <a:pPr lvl="1">
                <a:buFont typeface="Arial" panose="020B0604020202020204" pitchFamily="34" charset="0"/>
                <a:buChar char="•"/>
              </a:pPr>
              <a:r>
                <a:rPr kumimoji="1" lang="zh-CN" altLang="en-US" sz="2000" dirty="0">
                  <a:latin typeface="KaiTi" panose="020B0503020204020204" pitchFamily="49" charset="-122"/>
                  <a:ea typeface="KaiTi" panose="020B0503020204020204" pitchFamily="49" charset="-122"/>
                </a:rPr>
                <a:t>期望层次</a:t>
              </a:r>
              <a:r>
                <a:rPr kumimoji="1" lang="zh-CN" altLang="en-US" sz="2000" b="0" dirty="0">
                  <a:latin typeface="KaiTi" panose="020B0503020204020204" pitchFamily="49" charset="-122"/>
                  <a:ea typeface="KaiTi" panose="020B0503020204020204" pitchFamily="49" charset="-122"/>
                </a:rPr>
                <a:t>，即期望产品，指顾客购买产品时，基于以往经验或常识，默认或期望与产品一起提供的一组基本属性 </a:t>
              </a:r>
              <a:endParaRPr kumimoji="1" lang="en-US" altLang="zh-CN" sz="2000" b="0" dirty="0">
                <a:latin typeface="KaiTi" panose="020B0503020204020204" pitchFamily="49" charset="-122"/>
                <a:ea typeface="KaiTi" panose="020B0503020204020204" pitchFamily="49" charset="-122"/>
              </a:endParaRPr>
            </a:p>
            <a:p>
              <a:pPr lvl="1">
                <a:buFont typeface="Arial" panose="020B0604020202020204" pitchFamily="34" charset="0"/>
                <a:buChar char="•"/>
              </a:pPr>
              <a:r>
                <a:rPr kumimoji="1" lang="zh-CN" altLang="en-US" sz="2000" dirty="0">
                  <a:latin typeface="KaiTi" panose="020B0503020204020204" pitchFamily="49" charset="-122"/>
                  <a:ea typeface="KaiTi" panose="020B0503020204020204" pitchFamily="49" charset="-122"/>
                </a:rPr>
                <a:t>附加层次</a:t>
              </a:r>
              <a:r>
                <a:rPr kumimoji="1" lang="zh-CN" altLang="en-US" sz="2000" b="0" dirty="0">
                  <a:latin typeface="KaiTi" panose="020B0503020204020204" pitchFamily="49" charset="-122"/>
                  <a:ea typeface="KaiTi" panose="020B0503020204020204" pitchFamily="49" charset="-122"/>
                </a:rPr>
                <a:t>，即附加产品，指提供给消费者的一系列附加利益</a:t>
              </a:r>
              <a:endParaRPr kumimoji="1" lang="en-US" altLang="zh-CN" sz="2000" b="0" dirty="0">
                <a:latin typeface="KaiTi" panose="020B0503020204020204" pitchFamily="49" charset="-122"/>
                <a:ea typeface="KaiTi" panose="020B0503020204020204" pitchFamily="49" charset="-122"/>
              </a:endParaRPr>
            </a:p>
            <a:p>
              <a:pPr lvl="1">
                <a:buFont typeface="Arial" panose="020B0604020202020204" pitchFamily="34" charset="0"/>
                <a:buChar char="•"/>
              </a:pPr>
              <a:r>
                <a:rPr kumimoji="1" lang="zh-CN" altLang="en-US" sz="2000" dirty="0">
                  <a:latin typeface="KaiTi" panose="020B0503020204020204" pitchFamily="49" charset="-122"/>
                  <a:ea typeface="KaiTi" panose="020B0503020204020204" pitchFamily="49" charset="-122"/>
                </a:rPr>
                <a:t>潜在层次</a:t>
              </a:r>
              <a:r>
                <a:rPr kumimoji="1" lang="zh-CN" altLang="en-US" sz="2000" b="0" dirty="0">
                  <a:latin typeface="KaiTi" panose="020B0503020204020204" pitchFamily="49" charset="-122"/>
                  <a:ea typeface="KaiTi" panose="020B0503020204020204" pitchFamily="49" charset="-122"/>
                </a:rPr>
                <a:t>，即潜在产品，指营销人员可能在将来提供的、所有可能的附加产品  </a:t>
              </a:r>
              <a:endParaRPr kumimoji="1" lang="en-US" altLang="zh-CN" sz="2000" b="0" dirty="0">
                <a:latin typeface="KaiTi" panose="020B0503020204020204" pitchFamily="49" charset="-122"/>
                <a:ea typeface="KaiTi" panose="020B0503020204020204" pitchFamily="49" charset="-122"/>
              </a:endParaRPr>
            </a:p>
          </p:txBody>
        </p:sp>
      </p:grpSp>
      <p:grpSp>
        <p:nvGrpSpPr>
          <p:cNvPr id="5" name="画布 2437">
            <a:extLst>
              <a:ext uri="{FF2B5EF4-FFF2-40B4-BE49-F238E27FC236}">
                <a16:creationId xmlns:a16="http://schemas.microsoft.com/office/drawing/2014/main" id="{7C2E5DF0-E8B1-429B-ABFD-E469FE0C85D0}"/>
              </a:ext>
            </a:extLst>
          </p:cNvPr>
          <p:cNvGrpSpPr>
            <a:grpSpLocks/>
          </p:cNvGrpSpPr>
          <p:nvPr/>
        </p:nvGrpSpPr>
        <p:grpSpPr bwMode="auto">
          <a:xfrm>
            <a:off x="5688418" y="584792"/>
            <a:ext cx="8527311" cy="6049924"/>
            <a:chOff x="0" y="0"/>
            <a:chExt cx="4800600" cy="2005965"/>
          </a:xfrm>
        </p:grpSpPr>
        <p:sp>
          <p:nvSpPr>
            <p:cNvPr id="6" name="矩形 7">
              <a:extLst>
                <a:ext uri="{FF2B5EF4-FFF2-40B4-BE49-F238E27FC236}">
                  <a16:creationId xmlns:a16="http://schemas.microsoft.com/office/drawing/2014/main" id="{4B6865C2-A848-4E1F-8487-4D263227F629}"/>
                </a:ext>
              </a:extLst>
            </p:cNvPr>
            <p:cNvSpPr>
              <a:spLocks noChangeArrowheads="1"/>
            </p:cNvSpPr>
            <p:nvPr/>
          </p:nvSpPr>
          <p:spPr bwMode="auto">
            <a:xfrm>
              <a:off x="0" y="0"/>
              <a:ext cx="4800600" cy="200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endParaRPr lang="zh-CN" altLang="en-US"/>
            </a:p>
          </p:txBody>
        </p:sp>
        <p:sp>
          <p:nvSpPr>
            <p:cNvPr id="7" name="Oval 2439">
              <a:extLst>
                <a:ext uri="{FF2B5EF4-FFF2-40B4-BE49-F238E27FC236}">
                  <a16:creationId xmlns:a16="http://schemas.microsoft.com/office/drawing/2014/main" id="{FB52CB50-BA09-4A7C-A0CD-D5823AA402F2}"/>
                </a:ext>
              </a:extLst>
            </p:cNvPr>
            <p:cNvSpPr>
              <a:spLocks/>
            </p:cNvSpPr>
            <p:nvPr/>
          </p:nvSpPr>
          <p:spPr bwMode="auto">
            <a:xfrm>
              <a:off x="1020066" y="0"/>
              <a:ext cx="2743761" cy="2005965"/>
            </a:xfrm>
            <a:prstGeom prst="ellipse">
              <a:avLst/>
            </a:prstGeom>
            <a:solidFill>
              <a:srgbClr val="666699"/>
            </a:solidFill>
            <a:ln>
              <a:noFill/>
            </a:ln>
            <a:extLst>
              <a:ext uri="{91240B29-F687-4F45-9708-019B960494DF}">
                <a14:hiddenLine xmlns:a14="http://schemas.microsoft.com/office/drawing/2010/main" w="9525">
                  <a:solidFill>
                    <a:srgbClr val="000000"/>
                  </a:solidFill>
                  <a:round/>
                  <a:headEnd/>
                  <a:tailEnd/>
                </a14:hiddenLine>
              </a:ext>
            </a:extLst>
          </p:spPr>
          <p:txBody>
            <a:bodyPr upright="1"/>
            <a:lstStyle/>
            <a:p>
              <a:pPr algn="just">
                <a:spcAft>
                  <a:spcPts val="0"/>
                </a:spcAft>
                <a:defRPr/>
              </a:pPr>
              <a:r>
                <a:rPr lang="en-US" sz="900" kern="100">
                  <a:latin typeface="Times New Roman" panose="02020603050405020304" pitchFamily="18" charset="0"/>
                  <a:ea typeface="宋体" panose="02010600030101010101" pitchFamily="2" charset="-122"/>
                  <a:cs typeface="宋体" panose="02010600030101010101" pitchFamily="2" charset="-122"/>
                </a:rPr>
                <a:t> </a:t>
              </a:r>
              <a:endParaRPr lang="zh-CN" sz="1050" kern="100">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defRPr/>
              </a:pPr>
              <a:r>
                <a:rPr lang="en-US" sz="900" kern="100">
                  <a:latin typeface="Times New Roman" panose="02020603050405020304" pitchFamily="18" charset="0"/>
                  <a:ea typeface="宋体" panose="02010600030101010101" pitchFamily="2" charset="-122"/>
                  <a:cs typeface="宋体" panose="02010600030101010101" pitchFamily="2" charset="-122"/>
                </a:rPr>
                <a:t>                    </a:t>
              </a:r>
              <a:endParaRPr lang="zh-CN" sz="1050" kern="100">
                <a:latin typeface="Times New Roman" panose="02020603050405020304" pitchFamily="18" charset="0"/>
                <a:ea typeface="宋体" panose="02010600030101010101" pitchFamily="2" charset="-122"/>
                <a:cs typeface="宋体" panose="02010600030101010101" pitchFamily="2" charset="-122"/>
              </a:endParaRPr>
            </a:p>
          </p:txBody>
        </p:sp>
        <p:sp>
          <p:nvSpPr>
            <p:cNvPr id="8" name="Oval 2440">
              <a:extLst>
                <a:ext uri="{FF2B5EF4-FFF2-40B4-BE49-F238E27FC236}">
                  <a16:creationId xmlns:a16="http://schemas.microsoft.com/office/drawing/2014/main" id="{24315324-7C2A-4206-BF71-AACACCCC279A}"/>
                </a:ext>
              </a:extLst>
            </p:cNvPr>
            <p:cNvSpPr>
              <a:spLocks/>
            </p:cNvSpPr>
            <p:nvPr/>
          </p:nvSpPr>
          <p:spPr bwMode="auto">
            <a:xfrm>
              <a:off x="1135045" y="296816"/>
              <a:ext cx="2171817" cy="168457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upright="1"/>
            <a:lstStyle/>
            <a:p>
              <a:pPr algn="just">
                <a:spcAft>
                  <a:spcPts val="0"/>
                </a:spcAft>
                <a:defRPr/>
              </a:pPr>
              <a:r>
                <a:rPr lang="en-US" sz="900" kern="100">
                  <a:latin typeface="Times New Roman" panose="02020603050405020304" pitchFamily="18" charset="0"/>
                  <a:ea typeface="宋体" panose="02010600030101010101" pitchFamily="2" charset="-122"/>
                  <a:cs typeface="宋体" panose="02010600030101010101" pitchFamily="2" charset="-122"/>
                </a:rPr>
                <a:t> </a:t>
              </a:r>
              <a:endParaRPr lang="zh-CN" sz="1050" kern="100">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defRPr/>
              </a:pPr>
              <a:r>
                <a:rPr lang="en-US" sz="900" kern="100">
                  <a:latin typeface="Times New Roman" panose="02020603050405020304" pitchFamily="18" charset="0"/>
                  <a:ea typeface="宋体" panose="02010600030101010101" pitchFamily="2" charset="-122"/>
                  <a:cs typeface="宋体" panose="02010600030101010101" pitchFamily="2" charset="-122"/>
                </a:rPr>
                <a:t>                    </a:t>
              </a:r>
              <a:endParaRPr lang="zh-CN" sz="1050" kern="100">
                <a:latin typeface="Times New Roman" panose="02020603050405020304" pitchFamily="18" charset="0"/>
                <a:ea typeface="宋体" panose="02010600030101010101" pitchFamily="2" charset="-122"/>
                <a:cs typeface="宋体" panose="02010600030101010101" pitchFamily="2" charset="-122"/>
              </a:endParaRPr>
            </a:p>
          </p:txBody>
        </p:sp>
        <p:sp>
          <p:nvSpPr>
            <p:cNvPr id="9" name="Oval 2441">
              <a:extLst>
                <a:ext uri="{FF2B5EF4-FFF2-40B4-BE49-F238E27FC236}">
                  <a16:creationId xmlns:a16="http://schemas.microsoft.com/office/drawing/2014/main" id="{ECBDE49B-791B-47D1-8019-69AFB09ACD88}"/>
                </a:ext>
              </a:extLst>
            </p:cNvPr>
            <p:cNvSpPr>
              <a:spLocks/>
            </p:cNvSpPr>
            <p:nvPr/>
          </p:nvSpPr>
          <p:spPr bwMode="auto">
            <a:xfrm>
              <a:off x="1249041" y="693881"/>
              <a:ext cx="1748263" cy="1262942"/>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upright="1"/>
            <a:lstStyle/>
            <a:p>
              <a:pPr algn="just">
                <a:spcAft>
                  <a:spcPts val="0"/>
                </a:spcAft>
                <a:defRPr/>
              </a:pPr>
              <a:r>
                <a:rPr lang="en-US" sz="900" kern="100">
                  <a:latin typeface="Times New Roman" panose="02020603050405020304" pitchFamily="18" charset="0"/>
                  <a:ea typeface="宋体" panose="02010600030101010101" pitchFamily="2" charset="-122"/>
                  <a:cs typeface="宋体" panose="02010600030101010101" pitchFamily="2" charset="-122"/>
                </a:rPr>
                <a:t> </a:t>
              </a:r>
              <a:endParaRPr lang="zh-CN" sz="1050" kern="100">
                <a:latin typeface="Times New Roman" panose="02020603050405020304" pitchFamily="18" charset="0"/>
                <a:ea typeface="宋体" panose="02010600030101010101" pitchFamily="2" charset="-122"/>
                <a:cs typeface="宋体" panose="02010600030101010101" pitchFamily="2" charset="-122"/>
              </a:endParaRPr>
            </a:p>
          </p:txBody>
        </p:sp>
        <p:sp>
          <p:nvSpPr>
            <p:cNvPr id="10" name="Oval 2442">
              <a:extLst>
                <a:ext uri="{FF2B5EF4-FFF2-40B4-BE49-F238E27FC236}">
                  <a16:creationId xmlns:a16="http://schemas.microsoft.com/office/drawing/2014/main" id="{0586705E-5437-4F34-9506-CA366B41B5A6}"/>
                </a:ext>
              </a:extLst>
            </p:cNvPr>
            <p:cNvSpPr>
              <a:spLocks/>
            </p:cNvSpPr>
            <p:nvPr/>
          </p:nvSpPr>
          <p:spPr bwMode="auto">
            <a:xfrm>
              <a:off x="1436740" y="1089963"/>
              <a:ext cx="1256902" cy="89143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upright="1"/>
            <a:lstStyle/>
            <a:p>
              <a:pPr algn="just">
                <a:spcAft>
                  <a:spcPts val="0"/>
                </a:spcAft>
                <a:defRPr/>
              </a:pPr>
              <a:r>
                <a:rPr lang="en-US" sz="900" kern="100">
                  <a:latin typeface="Times New Roman" panose="02020603050405020304" pitchFamily="18" charset="0"/>
                  <a:ea typeface="宋体" panose="02010600030101010101" pitchFamily="2" charset="-122"/>
                  <a:cs typeface="宋体" panose="02010600030101010101" pitchFamily="2" charset="-122"/>
                </a:rPr>
                <a:t> </a:t>
              </a:r>
              <a:endParaRPr lang="zh-CN" sz="1050" kern="100">
                <a:latin typeface="Times New Roman" panose="02020603050405020304" pitchFamily="18" charset="0"/>
                <a:ea typeface="宋体" panose="02010600030101010101" pitchFamily="2" charset="-122"/>
                <a:cs typeface="宋体" panose="02010600030101010101" pitchFamily="2" charset="-122"/>
              </a:endParaRPr>
            </a:p>
          </p:txBody>
        </p:sp>
        <p:sp>
          <p:nvSpPr>
            <p:cNvPr id="11" name="Oval 2443">
              <a:extLst>
                <a:ext uri="{FF2B5EF4-FFF2-40B4-BE49-F238E27FC236}">
                  <a16:creationId xmlns:a16="http://schemas.microsoft.com/office/drawing/2014/main" id="{F3216668-89DB-4F36-9929-3D80FC20B83E}"/>
                </a:ext>
              </a:extLst>
            </p:cNvPr>
            <p:cNvSpPr>
              <a:spLocks/>
            </p:cNvSpPr>
            <p:nvPr/>
          </p:nvSpPr>
          <p:spPr bwMode="auto">
            <a:xfrm>
              <a:off x="1599872" y="1386779"/>
              <a:ext cx="947345" cy="57004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upright="1"/>
            <a:lstStyle/>
            <a:p>
              <a:pPr algn="just">
                <a:spcAft>
                  <a:spcPts val="0"/>
                </a:spcAft>
                <a:defRPr/>
              </a:pPr>
              <a:r>
                <a:rPr lang="en-US" sz="900" kern="100">
                  <a:latin typeface="Times New Roman" panose="02020603050405020304" pitchFamily="18" charset="0"/>
                  <a:ea typeface="宋体" panose="02010600030101010101" pitchFamily="2" charset="-122"/>
                  <a:cs typeface="宋体" panose="02010600030101010101" pitchFamily="2" charset="-122"/>
                </a:rPr>
                <a:t> </a:t>
              </a:r>
              <a:endParaRPr lang="zh-CN" sz="1050" kern="100">
                <a:latin typeface="Times New Roman" panose="02020603050405020304" pitchFamily="18" charset="0"/>
                <a:ea typeface="宋体" panose="02010600030101010101" pitchFamily="2" charset="-122"/>
                <a:cs typeface="宋体" panose="02010600030101010101" pitchFamily="2" charset="-122"/>
              </a:endParaRPr>
            </a:p>
          </p:txBody>
        </p:sp>
        <p:sp>
          <p:nvSpPr>
            <p:cNvPr id="12" name="Text Box 2444">
              <a:extLst>
                <a:ext uri="{FF2B5EF4-FFF2-40B4-BE49-F238E27FC236}">
                  <a16:creationId xmlns:a16="http://schemas.microsoft.com/office/drawing/2014/main" id="{BFCE913C-6CBF-45C8-80DB-E60DDB511059}"/>
                </a:ext>
              </a:extLst>
            </p:cNvPr>
            <p:cNvSpPr txBox="1">
              <a:spLocks/>
            </p:cNvSpPr>
            <p:nvPr/>
          </p:nvSpPr>
          <p:spPr bwMode="auto">
            <a:xfrm>
              <a:off x="1658836" y="1549930"/>
              <a:ext cx="751783" cy="26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lgn="just"/>
              <a:r>
                <a:rPr lang="zh-CN" altLang="zh-CN" sz="900">
                  <a:latin typeface="Times New Roman" panose="02020603050405020304" pitchFamily="18" charset="0"/>
                </a:rPr>
                <a:t>核心层次</a:t>
              </a:r>
              <a:endParaRPr lang="zh-CN" altLang="zh-CN" sz="1000">
                <a:latin typeface="Times New Roman" panose="02020603050405020304" pitchFamily="18" charset="0"/>
              </a:endParaRPr>
            </a:p>
          </p:txBody>
        </p:sp>
        <p:sp>
          <p:nvSpPr>
            <p:cNvPr id="13" name="Text Box 2445">
              <a:extLst>
                <a:ext uri="{FF2B5EF4-FFF2-40B4-BE49-F238E27FC236}">
                  <a16:creationId xmlns:a16="http://schemas.microsoft.com/office/drawing/2014/main" id="{7D17F514-594E-4B53-A24D-99992C6DA7A7}"/>
                </a:ext>
              </a:extLst>
            </p:cNvPr>
            <p:cNvSpPr txBox="1">
              <a:spLocks/>
            </p:cNvSpPr>
            <p:nvPr/>
          </p:nvSpPr>
          <p:spPr bwMode="auto">
            <a:xfrm>
              <a:off x="1820985" y="1189229"/>
              <a:ext cx="751782" cy="26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lgn="just"/>
              <a:r>
                <a:rPr lang="zh-CN" altLang="zh-CN" sz="900">
                  <a:latin typeface="Times New Roman" panose="02020603050405020304" pitchFamily="18" charset="0"/>
                </a:rPr>
                <a:t>基础层次</a:t>
              </a:r>
              <a:endParaRPr lang="zh-CN" altLang="zh-CN" sz="1000">
                <a:latin typeface="Times New Roman" panose="02020603050405020304" pitchFamily="18" charset="0"/>
              </a:endParaRPr>
            </a:p>
          </p:txBody>
        </p:sp>
        <p:sp>
          <p:nvSpPr>
            <p:cNvPr id="14" name="Text Box 2446">
              <a:extLst>
                <a:ext uri="{FF2B5EF4-FFF2-40B4-BE49-F238E27FC236}">
                  <a16:creationId xmlns:a16="http://schemas.microsoft.com/office/drawing/2014/main" id="{85245B43-59B2-4CF0-A344-5AFB196C3183}"/>
                </a:ext>
              </a:extLst>
            </p:cNvPr>
            <p:cNvSpPr txBox="1">
              <a:spLocks/>
            </p:cNvSpPr>
            <p:nvPr/>
          </p:nvSpPr>
          <p:spPr bwMode="auto">
            <a:xfrm>
              <a:off x="2048977" y="891431"/>
              <a:ext cx="752765" cy="26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lgn="just"/>
              <a:r>
                <a:rPr lang="zh-CN" altLang="zh-CN" sz="900">
                  <a:latin typeface="Times New Roman" panose="02020603050405020304" pitchFamily="18" charset="0"/>
                </a:rPr>
                <a:t>期望层次</a:t>
              </a:r>
              <a:endParaRPr lang="zh-CN" altLang="zh-CN" sz="1000">
                <a:latin typeface="Times New Roman" panose="02020603050405020304" pitchFamily="18" charset="0"/>
              </a:endParaRPr>
            </a:p>
          </p:txBody>
        </p:sp>
        <p:sp>
          <p:nvSpPr>
            <p:cNvPr id="15" name="Text Box 2447">
              <a:extLst>
                <a:ext uri="{FF2B5EF4-FFF2-40B4-BE49-F238E27FC236}">
                  <a16:creationId xmlns:a16="http://schemas.microsoft.com/office/drawing/2014/main" id="{D960B66F-56AA-4FCB-B6B0-3A5213D9F6A0}"/>
                </a:ext>
              </a:extLst>
            </p:cNvPr>
            <p:cNvSpPr txBox="1">
              <a:spLocks/>
            </p:cNvSpPr>
            <p:nvPr/>
          </p:nvSpPr>
          <p:spPr bwMode="auto">
            <a:xfrm>
              <a:off x="2277951" y="495348"/>
              <a:ext cx="751783" cy="26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lgn="just"/>
              <a:r>
                <a:rPr lang="zh-CN" altLang="zh-CN" sz="900">
                  <a:latin typeface="Times New Roman" panose="02020603050405020304" pitchFamily="18" charset="0"/>
                </a:rPr>
                <a:t>附加层次</a:t>
              </a:r>
              <a:endParaRPr lang="zh-CN" altLang="zh-CN" sz="1000">
                <a:latin typeface="Times New Roman" panose="02020603050405020304" pitchFamily="18" charset="0"/>
              </a:endParaRPr>
            </a:p>
          </p:txBody>
        </p:sp>
        <p:sp>
          <p:nvSpPr>
            <p:cNvPr id="16" name="Text Box 2448">
              <a:extLst>
                <a:ext uri="{FF2B5EF4-FFF2-40B4-BE49-F238E27FC236}">
                  <a16:creationId xmlns:a16="http://schemas.microsoft.com/office/drawing/2014/main" id="{3895B01A-CAFD-43DE-8218-2F1C571A25A2}"/>
                </a:ext>
              </a:extLst>
            </p:cNvPr>
            <p:cNvSpPr txBox="1">
              <a:spLocks/>
            </p:cNvSpPr>
            <p:nvPr/>
          </p:nvSpPr>
          <p:spPr bwMode="auto">
            <a:xfrm>
              <a:off x="2620921" y="198533"/>
              <a:ext cx="751782" cy="26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lgn="just"/>
              <a:r>
                <a:rPr lang="zh-CN" altLang="zh-CN" sz="900">
                  <a:latin typeface="Times New Roman" panose="02020603050405020304" pitchFamily="18" charset="0"/>
                </a:rPr>
                <a:t>潜在层次</a:t>
              </a:r>
              <a:endParaRPr lang="zh-CN" altLang="zh-CN" sz="1000">
                <a:latin typeface="Times New Roman" panose="02020603050405020304" pitchFamily="18" charset="0"/>
              </a:endParaRPr>
            </a:p>
          </p:txBody>
        </p:sp>
      </p:grpSp>
    </p:spTree>
    <p:extLst>
      <p:ext uri="{BB962C8B-B14F-4D97-AF65-F5344CB8AC3E}">
        <p14:creationId xmlns:p14="http://schemas.microsoft.com/office/powerpoint/2010/main" val="255295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9723825-6D8E-4816-987E-F82B3C01CF34}"/>
              </a:ext>
            </a:extLst>
          </p:cNvPr>
          <p:cNvGrpSpPr>
            <a:grpSpLocks/>
          </p:cNvGrpSpPr>
          <p:nvPr/>
        </p:nvGrpSpPr>
        <p:grpSpPr bwMode="auto">
          <a:xfrm>
            <a:off x="-46383" y="1166191"/>
            <a:ext cx="9082433" cy="3254998"/>
            <a:chOff x="107037" y="1725198"/>
            <a:chExt cx="8930226" cy="3160463"/>
          </a:xfrm>
        </p:grpSpPr>
        <p:sp>
          <p:nvSpPr>
            <p:cNvPr id="3" name="文本框 3">
              <a:extLst>
                <a:ext uri="{FF2B5EF4-FFF2-40B4-BE49-F238E27FC236}">
                  <a16:creationId xmlns:a16="http://schemas.microsoft.com/office/drawing/2014/main" id="{59A15D0C-0932-4DE5-9726-4056369803E0}"/>
                </a:ext>
              </a:extLst>
            </p:cNvPr>
            <p:cNvSpPr txBox="1">
              <a:spLocks noChangeArrowheads="1"/>
            </p:cNvSpPr>
            <p:nvPr/>
          </p:nvSpPr>
          <p:spPr bwMode="auto">
            <a:xfrm>
              <a:off x="140407" y="1725198"/>
              <a:ext cx="6046788" cy="46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zh-CN" altLang="en-US" dirty="0">
                  <a:latin typeface="微软雅黑" panose="020B0503020204020204" pitchFamily="34" charset="-122"/>
                  <a:ea typeface="微软雅黑" panose="020B0503020204020204" pitchFamily="34" charset="-122"/>
                </a:rPr>
                <a:t>三、产品组合和产品线</a:t>
              </a:r>
            </a:p>
          </p:txBody>
        </p:sp>
        <p:sp>
          <p:nvSpPr>
            <p:cNvPr id="4" name="文本框 1">
              <a:extLst>
                <a:ext uri="{FF2B5EF4-FFF2-40B4-BE49-F238E27FC236}">
                  <a16:creationId xmlns:a16="http://schemas.microsoft.com/office/drawing/2014/main" id="{F81167BF-A095-4133-B634-4AA63FA3D481}"/>
                </a:ext>
              </a:extLst>
            </p:cNvPr>
            <p:cNvSpPr txBox="1">
              <a:spLocks noChangeArrowheads="1"/>
            </p:cNvSpPr>
            <p:nvPr/>
          </p:nvSpPr>
          <p:spPr bwMode="auto">
            <a:xfrm>
              <a:off x="107037" y="2268279"/>
              <a:ext cx="8930226" cy="2617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kumimoji="1" lang="zh-CN" altLang="en-US" dirty="0">
                  <a:latin typeface="KaiTi" panose="020B0503020204020204" pitchFamily="49" charset="-122"/>
                  <a:ea typeface="KaiTi" panose="020B0503020204020204" pitchFamily="49" charset="-122"/>
                </a:rPr>
                <a:t>🔺产品组合与产品线的内涵</a:t>
              </a:r>
              <a:endParaRPr kumimoji="1" lang="en-US" altLang="zh-CN" dirty="0">
                <a:latin typeface="KaiTi" panose="020B0503020204020204" pitchFamily="49" charset="-122"/>
                <a:ea typeface="KaiTi" panose="020B0503020204020204" pitchFamily="49" charset="-122"/>
              </a:endParaRPr>
            </a:p>
            <a:p>
              <a:pPr>
                <a:buFontTx/>
                <a:buChar char="•"/>
              </a:pPr>
              <a:r>
                <a:rPr kumimoji="1" lang="zh-CN" altLang="en-US" sz="2000" dirty="0">
                  <a:latin typeface="KaiTi" panose="020B0503020204020204" pitchFamily="49" charset="-122"/>
                  <a:ea typeface="KaiTi" panose="020B0503020204020204" pitchFamily="49" charset="-122"/>
                </a:rPr>
                <a:t>产品组合是指一家企业面向市场所出售的全部产品</a:t>
              </a:r>
              <a:endParaRPr kumimoji="1" lang="en-US" altLang="zh-CN" sz="2000" dirty="0">
                <a:latin typeface="KaiTi" panose="020B0503020204020204" pitchFamily="49" charset="-122"/>
                <a:ea typeface="KaiTi" panose="020B0503020204020204" pitchFamily="49" charset="-122"/>
              </a:endParaRPr>
            </a:p>
            <a:p>
              <a:pPr>
                <a:buFontTx/>
                <a:buChar char="•"/>
              </a:pPr>
              <a:r>
                <a:rPr kumimoji="1" lang="zh-CN" altLang="en-US" sz="2000" dirty="0">
                  <a:latin typeface="KaiTi" panose="020B0503020204020204" pitchFamily="49" charset="-122"/>
                  <a:ea typeface="KaiTi" panose="020B0503020204020204" pitchFamily="49" charset="-122"/>
                </a:rPr>
                <a:t>在一家企业的产品组合内部，可能存在着几条产品线。其中，一组具有相似用途和相似物理特征的一系列产品，就组成了一条产品线 </a:t>
              </a:r>
              <a:endParaRPr kumimoji="1" lang="en-US" altLang="zh-CN" sz="2000" dirty="0">
                <a:latin typeface="KaiTi" panose="020B0503020204020204" pitchFamily="49" charset="-122"/>
                <a:ea typeface="KaiTi" panose="020B0503020204020204" pitchFamily="49" charset="-122"/>
              </a:endParaRPr>
            </a:p>
            <a:p>
              <a:pPr>
                <a:buFontTx/>
                <a:buChar char="•"/>
              </a:pPr>
              <a:r>
                <a:rPr kumimoji="1" lang="zh-CN" altLang="en-US" sz="2000" dirty="0">
                  <a:latin typeface="KaiTi" panose="020B0503020204020204" pitchFamily="49" charset="-122"/>
                  <a:ea typeface="KaiTi" panose="020B0503020204020204" pitchFamily="49" charset="-122"/>
                </a:rPr>
                <a:t>一般而言，不同类型的企业往往拥有不同的产品线 </a:t>
              </a:r>
              <a:endParaRPr kumimoji="1" lang="en-US" altLang="zh-CN" sz="2000" dirty="0">
                <a:latin typeface="KaiTi" panose="020B0503020204020204" pitchFamily="49" charset="-122"/>
                <a:ea typeface="KaiTi" panose="020B0503020204020204" pitchFamily="49" charset="-122"/>
              </a:endParaRPr>
            </a:p>
            <a:p>
              <a:pPr>
                <a:buFontTx/>
                <a:buChar char="•"/>
              </a:pPr>
              <a:endParaRPr kumimoji="1" lang="en-US" altLang="zh-CN" sz="2000" dirty="0">
                <a:latin typeface="KaiTi" panose="020B0503020204020204" pitchFamily="49" charset="-122"/>
                <a:ea typeface="KaiTi" panose="020B0503020204020204" pitchFamily="49" charset="-122"/>
              </a:endParaRPr>
            </a:p>
            <a:p>
              <a:pPr>
                <a:buFontTx/>
                <a:buChar char="•"/>
              </a:pPr>
              <a:endParaRPr kumimoji="1" lang="en-US" altLang="zh-CN" sz="2000" dirty="0">
                <a:latin typeface="KaiTi" panose="020B0503020204020204" pitchFamily="49" charset="-122"/>
                <a:ea typeface="KaiTi" panose="020B0503020204020204" pitchFamily="49" charset="-122"/>
              </a:endParaRPr>
            </a:p>
            <a:p>
              <a:pPr>
                <a:buFontTx/>
                <a:buChar char="•"/>
              </a:pPr>
              <a:endParaRPr kumimoji="1" lang="en-US" altLang="zh-CN" sz="2000" dirty="0">
                <a:latin typeface="KaiTi" panose="020B0503020204020204" pitchFamily="49" charset="-122"/>
                <a:ea typeface="KaiTi" panose="020B0503020204020204" pitchFamily="49" charset="-122"/>
              </a:endParaRPr>
            </a:p>
          </p:txBody>
        </p:sp>
      </p:grpSp>
      <p:sp>
        <p:nvSpPr>
          <p:cNvPr id="5" name="文本框 10">
            <a:extLst>
              <a:ext uri="{FF2B5EF4-FFF2-40B4-BE49-F238E27FC236}">
                <a16:creationId xmlns:a16="http://schemas.microsoft.com/office/drawing/2014/main" id="{80F1B9EE-E58A-4A80-9AC4-C6300EE459ED}"/>
              </a:ext>
            </a:extLst>
          </p:cNvPr>
          <p:cNvSpPr txBox="1">
            <a:spLocks noChangeArrowheads="1"/>
          </p:cNvSpPr>
          <p:nvPr/>
        </p:nvSpPr>
        <p:spPr bwMode="auto">
          <a:xfrm>
            <a:off x="107950" y="3789363"/>
            <a:ext cx="55086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buFont typeface="幼圆" panose="02010509060101010101" pitchFamily="49" charset="-122"/>
              <a:buAutoNum type="circleNumDbPlain"/>
            </a:pPr>
            <a:r>
              <a:rPr kumimoji="1" lang="zh-CN" altLang="en-US" sz="2000" dirty="0">
                <a:solidFill>
                  <a:srgbClr val="1C1C1C"/>
                </a:solidFill>
                <a:latin typeface="KaiTi" panose="020B0503020204020204" pitchFamily="49" charset="-122"/>
                <a:ea typeface="KaiTi" panose="020B0503020204020204" pitchFamily="49" charset="-122"/>
              </a:rPr>
              <a:t>产品组合的广度有时也称作产品的多样性，是指产品组合中所包含的产品线的数量 </a:t>
            </a:r>
            <a:endParaRPr kumimoji="1" lang="en-US" altLang="zh-CN" sz="2000" dirty="0">
              <a:solidFill>
                <a:srgbClr val="1C1C1C"/>
              </a:solidFill>
              <a:latin typeface="KaiTi" panose="020B0503020204020204" pitchFamily="49" charset="-122"/>
              <a:ea typeface="KaiTi" panose="020B0503020204020204" pitchFamily="49" charset="-122"/>
            </a:endParaRPr>
          </a:p>
          <a:p>
            <a:pPr>
              <a:buFont typeface="幼圆" panose="02010509060101010101" pitchFamily="49" charset="-122"/>
              <a:buAutoNum type="circleNumDbPlain"/>
            </a:pPr>
            <a:r>
              <a:rPr kumimoji="1" lang="zh-CN" altLang="en-US" sz="2000" dirty="0">
                <a:solidFill>
                  <a:srgbClr val="1C1C1C"/>
                </a:solidFill>
                <a:latin typeface="KaiTi" panose="020B0503020204020204" pitchFamily="49" charset="-122"/>
                <a:ea typeface="KaiTi" panose="020B0503020204020204" pitchFamily="49" charset="-122"/>
              </a:rPr>
              <a:t>产品组合的深度有时也被称作产品的分类，是指每条产品线中所包含的不同型号、颜色和样式的产品的数量 </a:t>
            </a:r>
            <a:endParaRPr kumimoji="1" lang="en-US" altLang="zh-CN" sz="2000" dirty="0">
              <a:solidFill>
                <a:srgbClr val="1C1C1C"/>
              </a:solidFill>
              <a:latin typeface="KaiTi" panose="020B0503020204020204" pitchFamily="49" charset="-122"/>
              <a:ea typeface="KaiTi" panose="020B0503020204020204" pitchFamily="49" charset="-122"/>
            </a:endParaRPr>
          </a:p>
          <a:p>
            <a:pPr>
              <a:buFont typeface="幼圆" panose="02010509060101010101" pitchFamily="49" charset="-122"/>
              <a:buAutoNum type="circleNumDbPlain"/>
            </a:pPr>
            <a:r>
              <a:rPr kumimoji="1" lang="zh-CN" altLang="en-US" sz="2000" dirty="0">
                <a:solidFill>
                  <a:srgbClr val="1C1C1C"/>
                </a:solidFill>
                <a:latin typeface="KaiTi" panose="020B0503020204020204" pitchFamily="49" charset="-122"/>
                <a:ea typeface="KaiTi" panose="020B0503020204020204" pitchFamily="49" charset="-122"/>
              </a:rPr>
              <a:t>产品组合的关联度指一个企业所有产品线之间的相关程度 </a:t>
            </a:r>
            <a:endParaRPr kumimoji="1" lang="en-US" altLang="zh-CN" sz="2000" dirty="0">
              <a:solidFill>
                <a:srgbClr val="1C1C1C"/>
              </a:solidFill>
              <a:latin typeface="KaiTi" panose="020B0503020204020204" pitchFamily="49" charset="-122"/>
              <a:ea typeface="KaiTi" panose="020B0503020204020204" pitchFamily="49" charset="-122"/>
            </a:endParaRPr>
          </a:p>
        </p:txBody>
      </p:sp>
      <p:grpSp>
        <p:nvGrpSpPr>
          <p:cNvPr id="6" name="组合 2">
            <a:extLst>
              <a:ext uri="{FF2B5EF4-FFF2-40B4-BE49-F238E27FC236}">
                <a16:creationId xmlns:a16="http://schemas.microsoft.com/office/drawing/2014/main" id="{F3DFAC0C-DA53-4A8C-B4D7-726CE1296116}"/>
              </a:ext>
            </a:extLst>
          </p:cNvPr>
          <p:cNvGrpSpPr>
            <a:grpSpLocks/>
          </p:cNvGrpSpPr>
          <p:nvPr/>
        </p:nvGrpSpPr>
        <p:grpSpPr bwMode="auto">
          <a:xfrm>
            <a:off x="7642962" y="3054626"/>
            <a:ext cx="3216759" cy="3044549"/>
            <a:chOff x="2329896" y="1399548"/>
            <a:chExt cx="4588158" cy="4058902"/>
          </a:xfrm>
        </p:grpSpPr>
        <p:sp>
          <p:nvSpPr>
            <p:cNvPr id="7" name="任意形状 3">
              <a:extLst>
                <a:ext uri="{FF2B5EF4-FFF2-40B4-BE49-F238E27FC236}">
                  <a16:creationId xmlns:a16="http://schemas.microsoft.com/office/drawing/2014/main" id="{01624B33-E0E0-41DE-B5CC-544F4B2F0C12}"/>
                </a:ext>
              </a:extLst>
            </p:cNvPr>
            <p:cNvSpPr/>
            <p:nvPr/>
          </p:nvSpPr>
          <p:spPr>
            <a:xfrm>
              <a:off x="3918104" y="3231975"/>
              <a:ext cx="1411741" cy="1309185"/>
            </a:xfrm>
            <a:custGeom>
              <a:avLst/>
              <a:gdLst>
                <a:gd name="connsiteX0" fmla="*/ 0 w 1309687"/>
                <a:gd name="connsiteY0" fmla="*/ 654844 h 1309687"/>
                <a:gd name="connsiteX1" fmla="*/ 654844 w 1309687"/>
                <a:gd name="connsiteY1" fmla="*/ 0 h 1309687"/>
                <a:gd name="connsiteX2" fmla="*/ 1309688 w 1309687"/>
                <a:gd name="connsiteY2" fmla="*/ 654844 h 1309687"/>
                <a:gd name="connsiteX3" fmla="*/ 654844 w 1309687"/>
                <a:gd name="connsiteY3" fmla="*/ 1309688 h 1309687"/>
                <a:gd name="connsiteX4" fmla="*/ 0 w 1309687"/>
                <a:gd name="connsiteY4" fmla="*/ 654844 h 130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87" h="1309687">
                  <a:moveTo>
                    <a:pt x="0" y="654844"/>
                  </a:moveTo>
                  <a:cubicBezTo>
                    <a:pt x="0" y="293184"/>
                    <a:pt x="293184" y="0"/>
                    <a:pt x="654844" y="0"/>
                  </a:cubicBezTo>
                  <a:cubicBezTo>
                    <a:pt x="1016504" y="0"/>
                    <a:pt x="1309688" y="293184"/>
                    <a:pt x="1309688" y="654844"/>
                  </a:cubicBezTo>
                  <a:cubicBezTo>
                    <a:pt x="1309688" y="1016504"/>
                    <a:pt x="1016504" y="1309688"/>
                    <a:pt x="654844" y="1309688"/>
                  </a:cubicBezTo>
                  <a:cubicBezTo>
                    <a:pt x="293184" y="1309688"/>
                    <a:pt x="0" y="1016504"/>
                    <a:pt x="0" y="65484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26089" tIns="226089" rIns="226089" bIns="226089" anchor="ctr"/>
            <a:lstStyle>
              <a:lvl1pPr defTabSz="1200150">
                <a:defRPr sz="2400" b="1">
                  <a:solidFill>
                    <a:schemeClr val="tx1"/>
                  </a:solidFill>
                  <a:latin typeface="Arial" panose="020B0604020202020204" pitchFamily="34" charset="0"/>
                  <a:ea typeface="知识"/>
                  <a:cs typeface="知识"/>
                </a:defRPr>
              </a:lvl1pPr>
              <a:lvl2pPr marL="742950" indent="-285750" defTabSz="1200150">
                <a:defRPr sz="2400" b="1">
                  <a:solidFill>
                    <a:schemeClr val="tx1"/>
                  </a:solidFill>
                  <a:latin typeface="Arial" panose="020B0604020202020204" pitchFamily="34" charset="0"/>
                  <a:ea typeface="知识"/>
                  <a:cs typeface="知识"/>
                </a:defRPr>
              </a:lvl2pPr>
              <a:lvl3pPr marL="1143000" indent="-228600" defTabSz="1200150">
                <a:defRPr sz="2400" b="1">
                  <a:solidFill>
                    <a:schemeClr val="tx1"/>
                  </a:solidFill>
                  <a:latin typeface="Arial" panose="020B0604020202020204" pitchFamily="34" charset="0"/>
                  <a:ea typeface="知识"/>
                  <a:cs typeface="知识"/>
                </a:defRPr>
              </a:lvl3pPr>
              <a:lvl4pPr marL="1600200" indent="-228600" defTabSz="1200150">
                <a:defRPr sz="2400" b="1">
                  <a:solidFill>
                    <a:schemeClr val="tx1"/>
                  </a:solidFill>
                  <a:latin typeface="Arial" panose="020B0604020202020204" pitchFamily="34" charset="0"/>
                  <a:ea typeface="知识"/>
                  <a:cs typeface="知识"/>
                </a:defRPr>
              </a:lvl4pPr>
              <a:lvl5pPr marL="2057400" indent="-228600" defTabSz="1200150">
                <a:defRPr sz="2400" b="1">
                  <a:solidFill>
                    <a:schemeClr val="tx1"/>
                  </a:solidFill>
                  <a:latin typeface="Arial" panose="020B0604020202020204" pitchFamily="34" charset="0"/>
                  <a:ea typeface="知识"/>
                  <a:cs typeface="知识"/>
                </a:defRPr>
              </a:lvl5pPr>
              <a:lvl6pPr marL="2514600" indent="-228600" defTabSz="120015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defTabSz="120015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defTabSz="120015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defTabSz="120015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lgn="ctr">
                <a:lnSpc>
                  <a:spcPct val="90000"/>
                </a:lnSpc>
                <a:spcAft>
                  <a:spcPct val="35000"/>
                </a:spcAft>
                <a:defRPr/>
              </a:pPr>
              <a:r>
                <a:rPr lang="zh-CN" altLang="en-US" sz="1800">
                  <a:solidFill>
                    <a:srgbClr val="523E26"/>
                  </a:solidFill>
                  <a:latin typeface="KaiTi" panose="02010609060101010101" pitchFamily="49" charset="-122"/>
                  <a:ea typeface="KaiTi" panose="02010609060101010101" pitchFamily="49" charset="-122"/>
                </a:rPr>
                <a:t>产品组合</a:t>
              </a:r>
            </a:p>
          </p:txBody>
        </p:sp>
        <p:sp>
          <p:nvSpPr>
            <p:cNvPr id="8" name="任意形状 4">
              <a:extLst>
                <a:ext uri="{FF2B5EF4-FFF2-40B4-BE49-F238E27FC236}">
                  <a16:creationId xmlns:a16="http://schemas.microsoft.com/office/drawing/2014/main" id="{CCA9AEBC-EACA-4496-AA9F-8E4E8EA95282}"/>
                </a:ext>
              </a:extLst>
            </p:cNvPr>
            <p:cNvSpPr/>
            <p:nvPr/>
          </p:nvSpPr>
          <p:spPr>
            <a:xfrm rot="16200000">
              <a:off x="4432378" y="2756663"/>
              <a:ext cx="277772" cy="444607"/>
            </a:xfrm>
            <a:custGeom>
              <a:avLst/>
              <a:gdLst>
                <a:gd name="connsiteX0" fmla="*/ 0 w 277254"/>
                <a:gd name="connsiteY0" fmla="*/ 89059 h 445293"/>
                <a:gd name="connsiteX1" fmla="*/ 138627 w 277254"/>
                <a:gd name="connsiteY1" fmla="*/ 89059 h 445293"/>
                <a:gd name="connsiteX2" fmla="*/ 138627 w 277254"/>
                <a:gd name="connsiteY2" fmla="*/ 0 h 445293"/>
                <a:gd name="connsiteX3" fmla="*/ 277254 w 277254"/>
                <a:gd name="connsiteY3" fmla="*/ 222647 h 445293"/>
                <a:gd name="connsiteX4" fmla="*/ 138627 w 277254"/>
                <a:gd name="connsiteY4" fmla="*/ 445293 h 445293"/>
                <a:gd name="connsiteX5" fmla="*/ 138627 w 277254"/>
                <a:gd name="connsiteY5" fmla="*/ 356234 h 445293"/>
                <a:gd name="connsiteX6" fmla="*/ 0 w 277254"/>
                <a:gd name="connsiteY6" fmla="*/ 356234 h 445293"/>
                <a:gd name="connsiteX7" fmla="*/ 0 w 277254"/>
                <a:gd name="connsiteY7" fmla="*/ 89059 h 44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254" h="445293">
                  <a:moveTo>
                    <a:pt x="0" y="89059"/>
                  </a:moveTo>
                  <a:lnTo>
                    <a:pt x="138627" y="89059"/>
                  </a:lnTo>
                  <a:lnTo>
                    <a:pt x="138627" y="0"/>
                  </a:lnTo>
                  <a:lnTo>
                    <a:pt x="277254" y="222647"/>
                  </a:lnTo>
                  <a:lnTo>
                    <a:pt x="138627" y="445293"/>
                  </a:lnTo>
                  <a:lnTo>
                    <a:pt x="138627" y="356234"/>
                  </a:lnTo>
                  <a:lnTo>
                    <a:pt x="0" y="356234"/>
                  </a:lnTo>
                  <a:lnTo>
                    <a:pt x="0" y="8905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1" tIns="89058" rIns="83176" bIns="89059" spcCol="1270" anchor="ctr"/>
            <a:lstStyle/>
            <a:p>
              <a:pPr algn="ctr" defTabSz="711200">
                <a:lnSpc>
                  <a:spcPct val="90000"/>
                </a:lnSpc>
                <a:spcAft>
                  <a:spcPct val="35000"/>
                </a:spcAft>
                <a:defRPr/>
              </a:pPr>
              <a:endParaRPr lang="zh-CN" altLang="en-US" sz="1800">
                <a:latin typeface="KaiTi" panose="02010609060101010101" pitchFamily="49" charset="-122"/>
                <a:ea typeface="KaiTi" panose="02010609060101010101" pitchFamily="49" charset="-122"/>
              </a:endParaRPr>
            </a:p>
          </p:txBody>
        </p:sp>
        <p:sp>
          <p:nvSpPr>
            <p:cNvPr id="9" name="任意形状 5">
              <a:extLst>
                <a:ext uri="{FF2B5EF4-FFF2-40B4-BE49-F238E27FC236}">
                  <a16:creationId xmlns:a16="http://schemas.microsoft.com/office/drawing/2014/main" id="{73CC7F69-7FFB-4F39-9362-9A4CB9534E6B}"/>
                </a:ext>
              </a:extLst>
            </p:cNvPr>
            <p:cNvSpPr/>
            <p:nvPr/>
          </p:nvSpPr>
          <p:spPr>
            <a:xfrm>
              <a:off x="3918104" y="1399548"/>
              <a:ext cx="1411741" cy="1309185"/>
            </a:xfrm>
            <a:custGeom>
              <a:avLst/>
              <a:gdLst>
                <a:gd name="connsiteX0" fmla="*/ 0 w 1309687"/>
                <a:gd name="connsiteY0" fmla="*/ 654844 h 1309687"/>
                <a:gd name="connsiteX1" fmla="*/ 654844 w 1309687"/>
                <a:gd name="connsiteY1" fmla="*/ 0 h 1309687"/>
                <a:gd name="connsiteX2" fmla="*/ 1309688 w 1309687"/>
                <a:gd name="connsiteY2" fmla="*/ 654844 h 1309687"/>
                <a:gd name="connsiteX3" fmla="*/ 654844 w 1309687"/>
                <a:gd name="connsiteY3" fmla="*/ 1309688 h 1309687"/>
                <a:gd name="connsiteX4" fmla="*/ 0 w 1309687"/>
                <a:gd name="connsiteY4" fmla="*/ 654844 h 130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87" h="1309687">
                  <a:moveTo>
                    <a:pt x="0" y="654844"/>
                  </a:moveTo>
                  <a:cubicBezTo>
                    <a:pt x="0" y="293184"/>
                    <a:pt x="293184" y="0"/>
                    <a:pt x="654844" y="0"/>
                  </a:cubicBezTo>
                  <a:cubicBezTo>
                    <a:pt x="1016504" y="0"/>
                    <a:pt x="1309688" y="293184"/>
                    <a:pt x="1309688" y="654844"/>
                  </a:cubicBezTo>
                  <a:cubicBezTo>
                    <a:pt x="1309688" y="1016504"/>
                    <a:pt x="1016504" y="1309688"/>
                    <a:pt x="654844" y="1309688"/>
                  </a:cubicBezTo>
                  <a:cubicBezTo>
                    <a:pt x="293184" y="1309688"/>
                    <a:pt x="0" y="1016504"/>
                    <a:pt x="0" y="65484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26089" tIns="226089" rIns="226089" bIns="226089" spcCol="1270" anchor="ctr"/>
            <a:lstStyle/>
            <a:p>
              <a:pPr algn="ctr" defTabSz="1200150">
                <a:lnSpc>
                  <a:spcPct val="90000"/>
                </a:lnSpc>
                <a:spcAft>
                  <a:spcPct val="35000"/>
                </a:spcAft>
                <a:defRPr/>
              </a:pPr>
              <a:r>
                <a:rPr lang="zh-CN" altLang="en-US" sz="1800" dirty="0">
                  <a:latin typeface="KaiTi" panose="02010609060101010101" pitchFamily="49" charset="-122"/>
                  <a:ea typeface="KaiTi" panose="02010609060101010101" pitchFamily="49" charset="-122"/>
                </a:rPr>
                <a:t>广度</a:t>
              </a:r>
            </a:p>
          </p:txBody>
        </p:sp>
        <p:sp>
          <p:nvSpPr>
            <p:cNvPr id="10" name="任意形状 6">
              <a:extLst>
                <a:ext uri="{FF2B5EF4-FFF2-40B4-BE49-F238E27FC236}">
                  <a16:creationId xmlns:a16="http://schemas.microsoft.com/office/drawing/2014/main" id="{B322DBE3-7DEF-4804-8F39-2A31F2C7B9C9}"/>
                </a:ext>
              </a:extLst>
            </p:cNvPr>
            <p:cNvSpPr/>
            <p:nvPr/>
          </p:nvSpPr>
          <p:spPr>
            <a:xfrm rot="1800000">
              <a:off x="5219839" y="4119120"/>
              <a:ext cx="277307" cy="445726"/>
            </a:xfrm>
            <a:custGeom>
              <a:avLst/>
              <a:gdLst>
                <a:gd name="connsiteX0" fmla="*/ 0 w 277254"/>
                <a:gd name="connsiteY0" fmla="*/ 89059 h 445293"/>
                <a:gd name="connsiteX1" fmla="*/ 138627 w 277254"/>
                <a:gd name="connsiteY1" fmla="*/ 89059 h 445293"/>
                <a:gd name="connsiteX2" fmla="*/ 138627 w 277254"/>
                <a:gd name="connsiteY2" fmla="*/ 0 h 445293"/>
                <a:gd name="connsiteX3" fmla="*/ 277254 w 277254"/>
                <a:gd name="connsiteY3" fmla="*/ 222647 h 445293"/>
                <a:gd name="connsiteX4" fmla="*/ 138627 w 277254"/>
                <a:gd name="connsiteY4" fmla="*/ 445293 h 445293"/>
                <a:gd name="connsiteX5" fmla="*/ 138627 w 277254"/>
                <a:gd name="connsiteY5" fmla="*/ 356234 h 445293"/>
                <a:gd name="connsiteX6" fmla="*/ 0 w 277254"/>
                <a:gd name="connsiteY6" fmla="*/ 356234 h 445293"/>
                <a:gd name="connsiteX7" fmla="*/ 0 w 277254"/>
                <a:gd name="connsiteY7" fmla="*/ 89059 h 44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254" h="445293">
                  <a:moveTo>
                    <a:pt x="0" y="89059"/>
                  </a:moveTo>
                  <a:lnTo>
                    <a:pt x="138627" y="89059"/>
                  </a:lnTo>
                  <a:lnTo>
                    <a:pt x="138627" y="0"/>
                  </a:lnTo>
                  <a:lnTo>
                    <a:pt x="277254" y="222647"/>
                  </a:lnTo>
                  <a:lnTo>
                    <a:pt x="138627" y="445293"/>
                  </a:lnTo>
                  <a:lnTo>
                    <a:pt x="138627" y="356234"/>
                  </a:lnTo>
                  <a:lnTo>
                    <a:pt x="0" y="356234"/>
                  </a:lnTo>
                  <a:lnTo>
                    <a:pt x="0" y="8905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89058" rIns="83175" bIns="89059" spcCol="1270" anchor="ctr"/>
            <a:lstStyle/>
            <a:p>
              <a:pPr algn="ctr" defTabSz="711200">
                <a:lnSpc>
                  <a:spcPct val="90000"/>
                </a:lnSpc>
                <a:spcAft>
                  <a:spcPct val="35000"/>
                </a:spcAft>
                <a:defRPr/>
              </a:pPr>
              <a:endParaRPr lang="zh-CN" altLang="en-US" sz="1800">
                <a:latin typeface="KaiTi" panose="02010609060101010101" pitchFamily="49" charset="-122"/>
                <a:ea typeface="KaiTi" panose="02010609060101010101" pitchFamily="49" charset="-122"/>
              </a:endParaRPr>
            </a:p>
          </p:txBody>
        </p:sp>
        <p:sp>
          <p:nvSpPr>
            <p:cNvPr id="11" name="任意形状 7">
              <a:extLst>
                <a:ext uri="{FF2B5EF4-FFF2-40B4-BE49-F238E27FC236}">
                  <a16:creationId xmlns:a16="http://schemas.microsoft.com/office/drawing/2014/main" id="{00C7805B-A05E-4CC5-B270-884911273CD8}"/>
                </a:ext>
              </a:extLst>
            </p:cNvPr>
            <p:cNvSpPr/>
            <p:nvPr/>
          </p:nvSpPr>
          <p:spPr>
            <a:xfrm>
              <a:off x="5504021" y="4149265"/>
              <a:ext cx="1414033" cy="1309185"/>
            </a:xfrm>
            <a:custGeom>
              <a:avLst/>
              <a:gdLst>
                <a:gd name="connsiteX0" fmla="*/ 0 w 1309687"/>
                <a:gd name="connsiteY0" fmla="*/ 654844 h 1309687"/>
                <a:gd name="connsiteX1" fmla="*/ 654844 w 1309687"/>
                <a:gd name="connsiteY1" fmla="*/ 0 h 1309687"/>
                <a:gd name="connsiteX2" fmla="*/ 1309688 w 1309687"/>
                <a:gd name="connsiteY2" fmla="*/ 654844 h 1309687"/>
                <a:gd name="connsiteX3" fmla="*/ 654844 w 1309687"/>
                <a:gd name="connsiteY3" fmla="*/ 1309688 h 1309687"/>
                <a:gd name="connsiteX4" fmla="*/ 0 w 1309687"/>
                <a:gd name="connsiteY4" fmla="*/ 654844 h 130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87" h="1309687">
                  <a:moveTo>
                    <a:pt x="0" y="654844"/>
                  </a:moveTo>
                  <a:cubicBezTo>
                    <a:pt x="0" y="293184"/>
                    <a:pt x="293184" y="0"/>
                    <a:pt x="654844" y="0"/>
                  </a:cubicBezTo>
                  <a:cubicBezTo>
                    <a:pt x="1016504" y="0"/>
                    <a:pt x="1309688" y="293184"/>
                    <a:pt x="1309688" y="654844"/>
                  </a:cubicBezTo>
                  <a:cubicBezTo>
                    <a:pt x="1309688" y="1016504"/>
                    <a:pt x="1016504" y="1309688"/>
                    <a:pt x="654844" y="1309688"/>
                  </a:cubicBezTo>
                  <a:cubicBezTo>
                    <a:pt x="293184" y="1309688"/>
                    <a:pt x="0" y="1016504"/>
                    <a:pt x="0" y="65484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26089" tIns="226089" rIns="226089" bIns="226089" spcCol="1270" anchor="ctr"/>
            <a:lstStyle/>
            <a:p>
              <a:pPr algn="ctr" defTabSz="1200150">
                <a:lnSpc>
                  <a:spcPct val="90000"/>
                </a:lnSpc>
                <a:spcAft>
                  <a:spcPct val="35000"/>
                </a:spcAft>
                <a:defRPr/>
              </a:pPr>
              <a:r>
                <a:rPr lang="zh-CN" altLang="en-US" sz="1800" dirty="0">
                  <a:latin typeface="KaiTi" panose="02010609060101010101" pitchFamily="49" charset="-122"/>
                  <a:ea typeface="KaiTi" panose="02010609060101010101" pitchFamily="49" charset="-122"/>
                </a:rPr>
                <a:t>深度</a:t>
              </a:r>
            </a:p>
          </p:txBody>
        </p:sp>
        <p:sp>
          <p:nvSpPr>
            <p:cNvPr id="12" name="任意形状 8">
              <a:extLst>
                <a:ext uri="{FF2B5EF4-FFF2-40B4-BE49-F238E27FC236}">
                  <a16:creationId xmlns:a16="http://schemas.microsoft.com/office/drawing/2014/main" id="{82D22064-1037-4C5C-8129-2AC8B7A8139D}"/>
                </a:ext>
              </a:extLst>
            </p:cNvPr>
            <p:cNvSpPr/>
            <p:nvPr/>
          </p:nvSpPr>
          <p:spPr>
            <a:xfrm rot="19800000">
              <a:off x="3647673" y="4119120"/>
              <a:ext cx="275014" cy="445726"/>
            </a:xfrm>
            <a:custGeom>
              <a:avLst/>
              <a:gdLst>
                <a:gd name="connsiteX0" fmla="*/ 0 w 277254"/>
                <a:gd name="connsiteY0" fmla="*/ 89059 h 445293"/>
                <a:gd name="connsiteX1" fmla="*/ 138627 w 277254"/>
                <a:gd name="connsiteY1" fmla="*/ 89059 h 445293"/>
                <a:gd name="connsiteX2" fmla="*/ 138627 w 277254"/>
                <a:gd name="connsiteY2" fmla="*/ 0 h 445293"/>
                <a:gd name="connsiteX3" fmla="*/ 277254 w 277254"/>
                <a:gd name="connsiteY3" fmla="*/ 222647 h 445293"/>
                <a:gd name="connsiteX4" fmla="*/ 138627 w 277254"/>
                <a:gd name="connsiteY4" fmla="*/ 445293 h 445293"/>
                <a:gd name="connsiteX5" fmla="*/ 138627 w 277254"/>
                <a:gd name="connsiteY5" fmla="*/ 356234 h 445293"/>
                <a:gd name="connsiteX6" fmla="*/ 0 w 277254"/>
                <a:gd name="connsiteY6" fmla="*/ 356234 h 445293"/>
                <a:gd name="connsiteX7" fmla="*/ 0 w 277254"/>
                <a:gd name="connsiteY7" fmla="*/ 89059 h 44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254" h="445293">
                  <a:moveTo>
                    <a:pt x="277254" y="356234"/>
                  </a:moveTo>
                  <a:lnTo>
                    <a:pt x="138627" y="356234"/>
                  </a:lnTo>
                  <a:lnTo>
                    <a:pt x="138627" y="445293"/>
                  </a:lnTo>
                  <a:lnTo>
                    <a:pt x="0" y="222646"/>
                  </a:lnTo>
                  <a:lnTo>
                    <a:pt x="138627" y="0"/>
                  </a:lnTo>
                  <a:lnTo>
                    <a:pt x="138627" y="89059"/>
                  </a:lnTo>
                  <a:lnTo>
                    <a:pt x="277254" y="89059"/>
                  </a:lnTo>
                  <a:lnTo>
                    <a:pt x="277254" y="35623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83175" tIns="89059" rIns="1" bIns="89059" spcCol="1270" anchor="ctr"/>
            <a:lstStyle/>
            <a:p>
              <a:pPr algn="ctr" defTabSz="711200">
                <a:lnSpc>
                  <a:spcPct val="90000"/>
                </a:lnSpc>
                <a:spcAft>
                  <a:spcPct val="35000"/>
                </a:spcAft>
                <a:defRPr/>
              </a:pPr>
              <a:endParaRPr lang="zh-CN" altLang="en-US" sz="1800">
                <a:latin typeface="KaiTi" panose="02010609060101010101" pitchFamily="49" charset="-122"/>
                <a:ea typeface="KaiTi" panose="02010609060101010101" pitchFamily="49" charset="-122"/>
              </a:endParaRPr>
            </a:p>
          </p:txBody>
        </p:sp>
        <p:sp>
          <p:nvSpPr>
            <p:cNvPr id="13" name="任意形状 9">
              <a:extLst>
                <a:ext uri="{FF2B5EF4-FFF2-40B4-BE49-F238E27FC236}">
                  <a16:creationId xmlns:a16="http://schemas.microsoft.com/office/drawing/2014/main" id="{68154B27-3879-433F-AEAA-55E3E66083C6}"/>
                </a:ext>
              </a:extLst>
            </p:cNvPr>
            <p:cNvSpPr/>
            <p:nvPr/>
          </p:nvSpPr>
          <p:spPr>
            <a:xfrm>
              <a:off x="2329896" y="4149265"/>
              <a:ext cx="1414032" cy="1309185"/>
            </a:xfrm>
            <a:custGeom>
              <a:avLst/>
              <a:gdLst>
                <a:gd name="connsiteX0" fmla="*/ 0 w 1309687"/>
                <a:gd name="connsiteY0" fmla="*/ 654844 h 1309687"/>
                <a:gd name="connsiteX1" fmla="*/ 654844 w 1309687"/>
                <a:gd name="connsiteY1" fmla="*/ 0 h 1309687"/>
                <a:gd name="connsiteX2" fmla="*/ 1309688 w 1309687"/>
                <a:gd name="connsiteY2" fmla="*/ 654844 h 1309687"/>
                <a:gd name="connsiteX3" fmla="*/ 654844 w 1309687"/>
                <a:gd name="connsiteY3" fmla="*/ 1309688 h 1309687"/>
                <a:gd name="connsiteX4" fmla="*/ 0 w 1309687"/>
                <a:gd name="connsiteY4" fmla="*/ 654844 h 1309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687" h="1309687">
                  <a:moveTo>
                    <a:pt x="0" y="654844"/>
                  </a:moveTo>
                  <a:cubicBezTo>
                    <a:pt x="0" y="293184"/>
                    <a:pt x="293184" y="0"/>
                    <a:pt x="654844" y="0"/>
                  </a:cubicBezTo>
                  <a:cubicBezTo>
                    <a:pt x="1016504" y="0"/>
                    <a:pt x="1309688" y="293184"/>
                    <a:pt x="1309688" y="654844"/>
                  </a:cubicBezTo>
                  <a:cubicBezTo>
                    <a:pt x="1309688" y="1016504"/>
                    <a:pt x="1016504" y="1309688"/>
                    <a:pt x="654844" y="1309688"/>
                  </a:cubicBezTo>
                  <a:cubicBezTo>
                    <a:pt x="293184" y="1309688"/>
                    <a:pt x="0" y="1016504"/>
                    <a:pt x="0" y="654844"/>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26089" tIns="226089" rIns="226089" bIns="226089" anchor="ctr"/>
            <a:lstStyle>
              <a:lvl1pPr defTabSz="1200150">
                <a:defRPr sz="2400" b="1">
                  <a:solidFill>
                    <a:schemeClr val="tx1"/>
                  </a:solidFill>
                  <a:latin typeface="Arial" panose="020B0604020202020204" pitchFamily="34" charset="0"/>
                  <a:ea typeface="知识"/>
                  <a:cs typeface="知识"/>
                </a:defRPr>
              </a:lvl1pPr>
              <a:lvl2pPr marL="742950" indent="-285750" defTabSz="1200150">
                <a:defRPr sz="2400" b="1">
                  <a:solidFill>
                    <a:schemeClr val="tx1"/>
                  </a:solidFill>
                  <a:latin typeface="Arial" panose="020B0604020202020204" pitchFamily="34" charset="0"/>
                  <a:ea typeface="知识"/>
                  <a:cs typeface="知识"/>
                </a:defRPr>
              </a:lvl2pPr>
              <a:lvl3pPr marL="1143000" indent="-228600" defTabSz="1200150">
                <a:defRPr sz="2400" b="1">
                  <a:solidFill>
                    <a:schemeClr val="tx1"/>
                  </a:solidFill>
                  <a:latin typeface="Arial" panose="020B0604020202020204" pitchFamily="34" charset="0"/>
                  <a:ea typeface="知识"/>
                  <a:cs typeface="知识"/>
                </a:defRPr>
              </a:lvl3pPr>
              <a:lvl4pPr marL="1600200" indent="-228600" defTabSz="1200150">
                <a:defRPr sz="2400" b="1">
                  <a:solidFill>
                    <a:schemeClr val="tx1"/>
                  </a:solidFill>
                  <a:latin typeface="Arial" panose="020B0604020202020204" pitchFamily="34" charset="0"/>
                  <a:ea typeface="知识"/>
                  <a:cs typeface="知识"/>
                </a:defRPr>
              </a:lvl4pPr>
              <a:lvl5pPr marL="2057400" indent="-228600" defTabSz="1200150">
                <a:defRPr sz="2400" b="1">
                  <a:solidFill>
                    <a:schemeClr val="tx1"/>
                  </a:solidFill>
                  <a:latin typeface="Arial" panose="020B0604020202020204" pitchFamily="34" charset="0"/>
                  <a:ea typeface="知识"/>
                  <a:cs typeface="知识"/>
                </a:defRPr>
              </a:lvl5pPr>
              <a:lvl6pPr marL="2514600" indent="-228600" defTabSz="120015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defTabSz="120015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defTabSz="120015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defTabSz="120015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lgn="ctr">
                <a:lnSpc>
                  <a:spcPct val="90000"/>
                </a:lnSpc>
                <a:spcAft>
                  <a:spcPct val="35000"/>
                </a:spcAft>
                <a:defRPr/>
              </a:pPr>
              <a:r>
                <a:rPr lang="zh-CN" altLang="en-US" sz="1800">
                  <a:solidFill>
                    <a:srgbClr val="523E26"/>
                  </a:solidFill>
                  <a:latin typeface="KaiTi" panose="02010609060101010101" pitchFamily="49" charset="-122"/>
                  <a:ea typeface="KaiTi" panose="02010609060101010101" pitchFamily="49" charset="-122"/>
                </a:rPr>
                <a:t>关联度</a:t>
              </a:r>
            </a:p>
          </p:txBody>
        </p:sp>
      </p:grpSp>
    </p:spTree>
    <p:extLst>
      <p:ext uri="{BB962C8B-B14F-4D97-AF65-F5344CB8AC3E}">
        <p14:creationId xmlns:p14="http://schemas.microsoft.com/office/powerpoint/2010/main" val="160975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1F1B98-C83F-446E-8A12-E566370AD95D}"/>
              </a:ext>
            </a:extLst>
          </p:cNvPr>
          <p:cNvSpPr txBox="1">
            <a:spLocks noChangeArrowheads="1"/>
          </p:cNvSpPr>
          <p:nvPr/>
        </p:nvSpPr>
        <p:spPr bwMode="auto">
          <a:xfrm>
            <a:off x="119270" y="1610139"/>
            <a:ext cx="1147021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ea typeface="知识"/>
                <a:cs typeface="知识"/>
              </a:defRPr>
            </a:lvl1pPr>
            <a:lvl2pPr marL="1143000" indent="-34290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kumimoji="1" lang="zh-CN" altLang="en-US" dirty="0">
                <a:latin typeface="KaiTi" panose="020B0503020204020204" pitchFamily="49" charset="-122"/>
                <a:ea typeface="KaiTi" panose="020B0503020204020204" pitchFamily="49" charset="-122"/>
              </a:rPr>
              <a:t>🔺产品线与产品组合决策</a:t>
            </a:r>
            <a:endParaRPr kumimoji="1" lang="en-US" altLang="zh-CN" dirty="0">
              <a:latin typeface="KaiTi" panose="020B0503020204020204" pitchFamily="49" charset="-122"/>
              <a:ea typeface="KaiTi" panose="020B0503020204020204" pitchFamily="49" charset="-122"/>
            </a:endParaRPr>
          </a:p>
          <a:p>
            <a:r>
              <a:rPr lang="zh-CN" altLang="en-US" b="0" dirty="0">
                <a:latin typeface="楷体" panose="02010609060101010101" pitchFamily="49" charset="-122"/>
                <a:ea typeface="楷体" panose="02010609060101010101" pitchFamily="49" charset="-122"/>
              </a:rPr>
              <a:t>  ⭕产品组合的扩张</a:t>
            </a:r>
            <a:endParaRPr kumimoji="1" lang="en-US" altLang="zh-CN" dirty="0">
              <a:latin typeface="KaiTi" panose="020B0503020204020204" pitchFamily="49" charset="-122"/>
              <a:ea typeface="KaiTi" panose="020B0503020204020204" pitchFamily="49" charset="-122"/>
            </a:endParaRPr>
          </a:p>
          <a:p>
            <a:pPr>
              <a:buFontTx/>
              <a:buChar char="•"/>
            </a:pPr>
            <a:r>
              <a:rPr kumimoji="1" lang="zh-CN" altLang="en-US" b="0" dirty="0">
                <a:latin typeface="KaiTi" panose="020B0503020204020204" pitchFamily="49" charset="-122"/>
                <a:ea typeface="KaiTi" panose="020B0503020204020204" pitchFamily="49" charset="-122"/>
              </a:rPr>
              <a:t>产品线延伸：向上延伸、向下延伸或同时朝两个方向延伸 </a:t>
            </a:r>
            <a:endParaRPr kumimoji="1" lang="en-US" altLang="zh-CN" b="0" dirty="0">
              <a:latin typeface="KaiTi" panose="020B0503020204020204" pitchFamily="49" charset="-122"/>
              <a:ea typeface="KaiTi" panose="020B0503020204020204" pitchFamily="49" charset="-122"/>
            </a:endParaRPr>
          </a:p>
          <a:p>
            <a:pPr>
              <a:buFontTx/>
              <a:buChar char="•"/>
            </a:pPr>
            <a:r>
              <a:rPr kumimoji="1" lang="zh-CN" altLang="en-US" b="0" dirty="0">
                <a:latin typeface="KaiTi" panose="020B0503020204020204" pitchFamily="49" charset="-122"/>
                <a:ea typeface="KaiTi" panose="020B0503020204020204" pitchFamily="49" charset="-122"/>
              </a:rPr>
              <a:t>产品线填补</a:t>
            </a:r>
            <a:endParaRPr kumimoji="1" lang="en-US" altLang="zh-CN" b="0" dirty="0">
              <a:latin typeface="KaiTi" panose="020B0503020204020204" pitchFamily="49" charset="-122"/>
              <a:ea typeface="KaiTi" panose="020B0503020204020204" pitchFamily="49" charset="-122"/>
            </a:endParaRPr>
          </a:p>
          <a:p>
            <a:pPr lvl="1">
              <a:buFont typeface="Arial" panose="020B0604020202020204" pitchFamily="34" charset="0"/>
              <a:buChar char="•"/>
            </a:pPr>
            <a:endParaRPr kumimoji="1" lang="en-US" altLang="zh-CN" b="0" dirty="0">
              <a:latin typeface="KaiTi" panose="020B0503020204020204" pitchFamily="49" charset="-122"/>
              <a:ea typeface="KaiTi" panose="020B0503020204020204" pitchFamily="49" charset="-122"/>
            </a:endParaRPr>
          </a:p>
          <a:p>
            <a:r>
              <a:rPr lang="zh-CN" altLang="en-US" b="0" dirty="0">
                <a:solidFill>
                  <a:srgbClr val="1C1C1C"/>
                </a:solidFill>
                <a:latin typeface="楷体" panose="02010609060101010101" pitchFamily="49" charset="-122"/>
                <a:ea typeface="楷体" panose="02010609060101010101" pitchFamily="49" charset="-122"/>
              </a:rPr>
              <a:t>  ⭕产品组合的收缩</a:t>
            </a:r>
            <a:endParaRPr lang="en-US" altLang="zh-CN" b="0" dirty="0">
              <a:solidFill>
                <a:srgbClr val="1C1C1C"/>
              </a:solidFill>
              <a:latin typeface="楷体" panose="02010609060101010101" pitchFamily="49" charset="-122"/>
              <a:ea typeface="楷体" panose="02010609060101010101" pitchFamily="49" charset="-122"/>
            </a:endParaRPr>
          </a:p>
          <a:p>
            <a:r>
              <a:rPr kumimoji="1" lang="en-US" altLang="zh-CN" b="0" dirty="0">
                <a:latin typeface="KaiTi" panose="020B0503020204020204" pitchFamily="49" charset="-122"/>
                <a:ea typeface="KaiTi" panose="020B0503020204020204" pitchFamily="49" charset="-122"/>
              </a:rPr>
              <a:t>·</a:t>
            </a:r>
            <a:r>
              <a:rPr kumimoji="1" lang="zh-CN" altLang="en-US" b="0" dirty="0">
                <a:latin typeface="KaiTi" panose="020B0503020204020204" pitchFamily="49" charset="-122"/>
                <a:ea typeface="KaiTi" panose="020B0503020204020204" pitchFamily="49" charset="-122"/>
              </a:rPr>
              <a:t>通过削减产品线的数量或减少一条产品线中所包含的产品种类来实现 </a:t>
            </a:r>
            <a:endParaRPr lang="en-US" altLang="zh-CN" b="0" dirty="0">
              <a:solidFill>
                <a:srgbClr val="1C1C1C"/>
              </a:solidFill>
              <a:latin typeface="楷体" panose="02010609060101010101" pitchFamily="49" charset="-122"/>
              <a:ea typeface="楷体" panose="02010609060101010101" pitchFamily="49" charset="-122"/>
            </a:endParaRPr>
          </a:p>
          <a:p>
            <a:pPr lvl="1">
              <a:buFont typeface="Arial" panose="020B0604020202020204" pitchFamily="34" charset="0"/>
              <a:buChar char="•"/>
            </a:pPr>
            <a:endParaRPr kumimoji="1" lang="en-US" altLang="zh-CN" b="0" dirty="0">
              <a:latin typeface="KaiTi" panose="020B0503020204020204" pitchFamily="49" charset="-122"/>
              <a:ea typeface="KaiTi" panose="020B0503020204020204" pitchFamily="49" charset="-122"/>
            </a:endParaRPr>
          </a:p>
          <a:p>
            <a:r>
              <a:rPr lang="zh-CN" altLang="en-US" b="0" dirty="0">
                <a:solidFill>
                  <a:srgbClr val="1C1C1C"/>
                </a:solidFill>
                <a:latin typeface="楷体" panose="02010609060101010101" pitchFamily="49" charset="-122"/>
                <a:ea typeface="楷体" panose="02010609060101010101" pitchFamily="49" charset="-122"/>
              </a:rPr>
              <a:t>  ⭕现有产品的改进</a:t>
            </a:r>
            <a:endParaRPr lang="en-US" altLang="zh-CN" b="0" dirty="0">
              <a:solidFill>
                <a:srgbClr val="1C1C1C"/>
              </a:solidFill>
              <a:latin typeface="楷体" panose="02010609060101010101" pitchFamily="49" charset="-122"/>
              <a:ea typeface="楷体" panose="02010609060101010101" pitchFamily="49" charset="-122"/>
            </a:endParaRPr>
          </a:p>
          <a:p>
            <a:pPr>
              <a:buFontTx/>
              <a:buChar char="•"/>
            </a:pPr>
            <a:r>
              <a:rPr kumimoji="1" lang="zh-CN" altLang="en-US" b="0" dirty="0">
                <a:latin typeface="KaiTi" panose="020B0503020204020204" pitchFamily="49" charset="-122"/>
                <a:ea typeface="KaiTi" panose="020B0503020204020204" pitchFamily="49" charset="-122"/>
              </a:rPr>
              <a:t>通过重新审视现有产品，以期对现有产品进行某种程度的改进，从而维持现有产品对顾客的吸引力，有时甚至可以使现有产品获得新生 </a:t>
            </a:r>
            <a:endParaRPr kumimoji="1" lang="en-US" altLang="zh-CN" b="0" dirty="0">
              <a:latin typeface="KaiTi" panose="020B0503020204020204" pitchFamily="49" charset="-122"/>
              <a:ea typeface="KaiTi" panose="020B0503020204020204" pitchFamily="49" charset="-122"/>
            </a:endParaRPr>
          </a:p>
          <a:p>
            <a:pPr>
              <a:buFontTx/>
              <a:buChar char="•"/>
            </a:pPr>
            <a:endParaRPr kumimoji="1" lang="en-US" altLang="zh-CN" b="0" dirty="0">
              <a:latin typeface="KaiTi" panose="020B0503020204020204" pitchFamily="49" charset="-122"/>
              <a:ea typeface="KaiTi" panose="020B0503020204020204" pitchFamily="49" charset="-122"/>
            </a:endParaRPr>
          </a:p>
          <a:p>
            <a:r>
              <a:rPr lang="zh-CN" altLang="en-US" b="0" dirty="0">
                <a:solidFill>
                  <a:srgbClr val="1C1C1C"/>
                </a:solidFill>
                <a:latin typeface="楷体" panose="02010609060101010101" pitchFamily="49" charset="-122"/>
                <a:ea typeface="楷体" panose="02010609060101010101" pitchFamily="49" charset="-122"/>
              </a:rPr>
              <a:t>  ⭕产品拼并</a:t>
            </a:r>
            <a:endParaRPr lang="en-US" altLang="zh-CN" b="0" dirty="0">
              <a:solidFill>
                <a:srgbClr val="1C1C1C"/>
              </a:solidFill>
              <a:latin typeface="楷体" panose="02010609060101010101" pitchFamily="49" charset="-122"/>
              <a:ea typeface="楷体" panose="02010609060101010101" pitchFamily="49" charset="-122"/>
            </a:endParaRPr>
          </a:p>
          <a:p>
            <a:pPr>
              <a:buFontTx/>
              <a:buChar char="•"/>
            </a:pPr>
            <a:r>
              <a:rPr kumimoji="1" lang="zh-CN" altLang="en-US" b="0" dirty="0">
                <a:latin typeface="KaiTi" panose="020B0503020204020204" pitchFamily="49" charset="-122"/>
                <a:ea typeface="KaiTi" panose="020B0503020204020204" pitchFamily="49" charset="-122"/>
              </a:rPr>
              <a:t>在适当时机、用适当方式和适当的新产品来代替老产品 </a:t>
            </a:r>
            <a:endParaRPr kumimoji="1" lang="en-US" altLang="zh-CN" b="0" dirty="0">
              <a:latin typeface="KaiTi" panose="020B0503020204020204" pitchFamily="49" charset="-122"/>
              <a:ea typeface="KaiTi" panose="020B0503020204020204" pitchFamily="49" charset="-122"/>
            </a:endParaRPr>
          </a:p>
        </p:txBody>
      </p:sp>
    </p:spTree>
    <p:extLst>
      <p:ext uri="{BB962C8B-B14F-4D97-AF65-F5344CB8AC3E}">
        <p14:creationId xmlns:p14="http://schemas.microsoft.com/office/powerpoint/2010/main" val="202704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42B25-4435-4A9B-B884-D6F990377186}"/>
              </a:ext>
            </a:extLst>
          </p:cNvPr>
          <p:cNvSpPr>
            <a:spLocks noGrp="1"/>
          </p:cNvSpPr>
          <p:nvPr>
            <p:ph type="title"/>
          </p:nvPr>
        </p:nvSpPr>
        <p:spPr/>
        <p:txBody>
          <a:bodyPr/>
          <a:lstStyle/>
          <a:p>
            <a:pPr algn="ctr"/>
            <a:r>
              <a:rPr lang="zh-CN" altLang="en-US" dirty="0"/>
              <a:t>第二节 产品生命周期</a:t>
            </a:r>
          </a:p>
        </p:txBody>
      </p:sp>
      <p:grpSp>
        <p:nvGrpSpPr>
          <p:cNvPr id="3" name="组合 1">
            <a:extLst>
              <a:ext uri="{FF2B5EF4-FFF2-40B4-BE49-F238E27FC236}">
                <a16:creationId xmlns:a16="http://schemas.microsoft.com/office/drawing/2014/main" id="{4008F2A2-D49A-4202-868D-34A9CC87C749}"/>
              </a:ext>
            </a:extLst>
          </p:cNvPr>
          <p:cNvGrpSpPr>
            <a:grpSpLocks/>
          </p:cNvGrpSpPr>
          <p:nvPr/>
        </p:nvGrpSpPr>
        <p:grpSpPr bwMode="auto">
          <a:xfrm>
            <a:off x="-106016" y="1311965"/>
            <a:ext cx="6167092" cy="4553848"/>
            <a:chOff x="-40853" y="1862811"/>
            <a:chExt cx="6103188" cy="4467192"/>
          </a:xfrm>
        </p:grpSpPr>
        <p:sp>
          <p:nvSpPr>
            <p:cNvPr id="4" name="文本框 3">
              <a:extLst>
                <a:ext uri="{FF2B5EF4-FFF2-40B4-BE49-F238E27FC236}">
                  <a16:creationId xmlns:a16="http://schemas.microsoft.com/office/drawing/2014/main" id="{23981CC5-03B1-4445-B4F1-0959306C98BC}"/>
                </a:ext>
              </a:extLst>
            </p:cNvPr>
            <p:cNvSpPr txBox="1">
              <a:spLocks noChangeArrowheads="1"/>
            </p:cNvSpPr>
            <p:nvPr/>
          </p:nvSpPr>
          <p:spPr bwMode="auto">
            <a:xfrm>
              <a:off x="15547" y="1862811"/>
              <a:ext cx="6046788" cy="46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zh-CN" altLang="en-US">
                  <a:latin typeface="微软雅黑" panose="020B0503020204020204" pitchFamily="34" charset="-122"/>
                  <a:ea typeface="微软雅黑" panose="020B0503020204020204" pitchFamily="34" charset="-122"/>
                </a:rPr>
                <a:t>一、产品生命周期的内涵</a:t>
              </a:r>
            </a:p>
          </p:txBody>
        </p:sp>
        <p:sp>
          <p:nvSpPr>
            <p:cNvPr id="5" name="文本框 1">
              <a:extLst>
                <a:ext uri="{FF2B5EF4-FFF2-40B4-BE49-F238E27FC236}">
                  <a16:creationId xmlns:a16="http://schemas.microsoft.com/office/drawing/2014/main" id="{DA0C8EEF-819D-47C1-9C8A-6C13BB29635B}"/>
                </a:ext>
              </a:extLst>
            </p:cNvPr>
            <p:cNvSpPr txBox="1">
              <a:spLocks noChangeArrowheads="1"/>
            </p:cNvSpPr>
            <p:nvPr/>
          </p:nvSpPr>
          <p:spPr bwMode="auto">
            <a:xfrm>
              <a:off x="-40853" y="2556720"/>
              <a:ext cx="4355050" cy="377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pPr>
                <a:buFontTx/>
                <a:buChar char="•"/>
              </a:pPr>
              <a:r>
                <a:rPr kumimoji="1" lang="zh-CN" altLang="en-US" sz="2000" b="0" dirty="0">
                  <a:latin typeface="KaiTi" panose="020B0503020204020204" pitchFamily="49" charset="-122"/>
                  <a:ea typeface="KaiTi" panose="020B0503020204020204" pitchFamily="49" charset="-122"/>
                </a:rPr>
                <a:t>产品生命周期是指产品从进入市场到退出市场的周期性变化过程</a:t>
              </a:r>
              <a:endParaRPr kumimoji="1" lang="en-US" altLang="zh-CN" sz="2000" b="0" dirty="0">
                <a:latin typeface="KaiTi" panose="020B0503020204020204" pitchFamily="49" charset="-122"/>
                <a:ea typeface="KaiTi" panose="020B0503020204020204" pitchFamily="49" charset="-122"/>
              </a:endParaRPr>
            </a:p>
            <a:p>
              <a:pPr>
                <a:buFontTx/>
                <a:buChar char="•"/>
              </a:pPr>
              <a:r>
                <a:rPr kumimoji="1" lang="zh-CN" altLang="en-US" sz="2000" b="0" dirty="0">
                  <a:latin typeface="KaiTi" panose="020B0503020204020204" pitchFamily="49" charset="-122"/>
                  <a:ea typeface="KaiTi" panose="020B0503020204020204" pitchFamily="49" charset="-122"/>
                </a:rPr>
                <a:t>主要包括</a:t>
              </a:r>
              <a:r>
                <a:rPr kumimoji="1" lang="zh-CN" altLang="en-US" sz="2000" dirty="0">
                  <a:latin typeface="KaiTi" panose="020B0503020204020204" pitchFamily="49" charset="-122"/>
                  <a:ea typeface="KaiTi" panose="020B0503020204020204" pitchFamily="49" charset="-122"/>
                </a:rPr>
                <a:t>导入期、成长期、成熟期和衰退期</a:t>
              </a:r>
              <a:r>
                <a:rPr kumimoji="1" lang="zh-CN" altLang="en-US" sz="2000" b="0" dirty="0">
                  <a:latin typeface="KaiTi" panose="020B0503020204020204" pitchFamily="49" charset="-122"/>
                  <a:ea typeface="KaiTi" panose="020B0503020204020204" pitchFamily="49" charset="-122"/>
                </a:rPr>
                <a:t>四个阶段</a:t>
              </a:r>
              <a:endParaRPr kumimoji="1" lang="en-US" altLang="zh-CN" sz="2000" b="0" dirty="0">
                <a:latin typeface="KaiTi" panose="020B0503020204020204" pitchFamily="49" charset="-122"/>
                <a:ea typeface="KaiTi" panose="020B0503020204020204" pitchFamily="49" charset="-122"/>
              </a:endParaRPr>
            </a:p>
            <a:p>
              <a:pPr>
                <a:buFontTx/>
                <a:buChar char="•"/>
              </a:pPr>
              <a:r>
                <a:rPr kumimoji="1" lang="zh-CN" altLang="en-US" sz="2000" b="0" dirty="0">
                  <a:latin typeface="KaiTi" panose="020B0503020204020204" pitchFamily="49" charset="-122"/>
                  <a:ea typeface="KaiTi" panose="020B0503020204020204" pitchFamily="49" charset="-122"/>
                </a:rPr>
                <a:t>产品生命周期不是指产品的使用寿命，而是指产品的市场寿命</a:t>
              </a:r>
              <a:endParaRPr kumimoji="1" lang="en-US" altLang="zh-CN" sz="2000" b="0" dirty="0">
                <a:latin typeface="KaiTi" panose="020B0503020204020204" pitchFamily="49" charset="-122"/>
                <a:ea typeface="KaiTi" panose="020B0503020204020204" pitchFamily="49" charset="-122"/>
              </a:endParaRPr>
            </a:p>
            <a:p>
              <a:pPr>
                <a:buFontTx/>
                <a:buChar char="•"/>
              </a:pPr>
              <a:r>
                <a:rPr kumimoji="1" lang="zh-CN" altLang="en-US" sz="2000" dirty="0">
                  <a:latin typeface="KaiTi" panose="020B0503020204020204" pitchFamily="49" charset="-122"/>
                  <a:ea typeface="KaiTi" panose="020B0503020204020204" pitchFamily="49" charset="-122"/>
                </a:rPr>
                <a:t>大部分产品的生命周期曲线都呈现为钟型（如右图）</a:t>
              </a:r>
              <a:r>
                <a:rPr kumimoji="1" lang="zh-CN" altLang="en-US" sz="2000" b="0" dirty="0">
                  <a:latin typeface="KaiTi" panose="020B0503020204020204" pitchFamily="49" charset="-122"/>
                  <a:ea typeface="KaiTi" panose="020B0503020204020204" pitchFamily="49" charset="-122"/>
                </a:rPr>
                <a:t>；也有一些特殊的产品或个案有时会呈现出极为不同的产品生命周期曲线，如成长</a:t>
              </a:r>
              <a:r>
                <a:rPr kumimoji="1" lang="en-US" altLang="zh-CN" sz="2000" b="0" dirty="0">
                  <a:latin typeface="KaiTi" panose="020B0503020204020204" pitchFamily="49" charset="-122"/>
                  <a:ea typeface="KaiTi" panose="020B0503020204020204" pitchFamily="49" charset="-122"/>
                </a:rPr>
                <a:t>—</a:t>
              </a:r>
              <a:r>
                <a:rPr kumimoji="1" lang="zh-CN" altLang="en-US" sz="2000" b="0" dirty="0">
                  <a:latin typeface="KaiTi" panose="020B0503020204020204" pitchFamily="49" charset="-122"/>
                  <a:ea typeface="KaiTi" panose="020B0503020204020204" pitchFamily="49" charset="-122"/>
                </a:rPr>
                <a:t>衰退</a:t>
              </a:r>
              <a:r>
                <a:rPr kumimoji="1" lang="en-US" altLang="zh-CN" sz="2000" b="0" dirty="0">
                  <a:latin typeface="KaiTi" panose="020B0503020204020204" pitchFamily="49" charset="-122"/>
                  <a:ea typeface="KaiTi" panose="020B0503020204020204" pitchFamily="49" charset="-122"/>
                </a:rPr>
                <a:t>—</a:t>
              </a:r>
              <a:r>
                <a:rPr kumimoji="1" lang="zh-CN" altLang="en-US" sz="2000" b="0" dirty="0">
                  <a:latin typeface="KaiTi" panose="020B0503020204020204" pitchFamily="49" charset="-122"/>
                  <a:ea typeface="KaiTi" panose="020B0503020204020204" pitchFamily="49" charset="-122"/>
                </a:rPr>
                <a:t>成熟模式、循环</a:t>
              </a:r>
              <a:r>
                <a:rPr kumimoji="1" lang="en-US" altLang="zh-CN" sz="2000" b="0" dirty="0">
                  <a:latin typeface="KaiTi" panose="020B0503020204020204" pitchFamily="49" charset="-122"/>
                  <a:ea typeface="KaiTi" panose="020B0503020204020204" pitchFamily="49" charset="-122"/>
                </a:rPr>
                <a:t>—</a:t>
              </a:r>
              <a:r>
                <a:rPr kumimoji="1" lang="zh-CN" altLang="en-US" sz="2000" b="0" dirty="0">
                  <a:latin typeface="KaiTi" panose="020B0503020204020204" pitchFamily="49" charset="-122"/>
                  <a:ea typeface="KaiTi" panose="020B0503020204020204" pitchFamily="49" charset="-122"/>
                </a:rPr>
                <a:t>再循环模式、扇形模式或其他模式等  </a:t>
              </a:r>
              <a:endParaRPr kumimoji="1" lang="en-US" altLang="zh-CN" sz="2000" b="0" dirty="0">
                <a:latin typeface="KaiTi" panose="020B0503020204020204" pitchFamily="49" charset="-122"/>
                <a:ea typeface="KaiTi" panose="020B0503020204020204" pitchFamily="49" charset="-122"/>
              </a:endParaRPr>
            </a:p>
          </p:txBody>
        </p:sp>
      </p:grpSp>
      <p:pic>
        <p:nvPicPr>
          <p:cNvPr id="7" name="图片 6">
            <a:extLst>
              <a:ext uri="{FF2B5EF4-FFF2-40B4-BE49-F238E27FC236}">
                <a16:creationId xmlns:a16="http://schemas.microsoft.com/office/drawing/2014/main" id="{2CD9785D-37FB-4603-B972-3A248090E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641" y="2365513"/>
            <a:ext cx="7439925" cy="33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35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93DB0E6B-9BFF-4480-9A28-35C11CC4D611}"/>
              </a:ext>
            </a:extLst>
          </p:cNvPr>
          <p:cNvSpPr txBox="1">
            <a:spLocks noChangeArrowheads="1"/>
          </p:cNvSpPr>
          <p:nvPr/>
        </p:nvSpPr>
        <p:spPr bwMode="auto">
          <a:xfrm>
            <a:off x="106017" y="1192697"/>
            <a:ext cx="59899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lang="zh-CN" altLang="en-US" dirty="0">
                <a:latin typeface="微软雅黑" panose="020B0503020204020204" pitchFamily="34" charset="-122"/>
                <a:ea typeface="微软雅黑" panose="020B0503020204020204" pitchFamily="34" charset="-122"/>
              </a:rPr>
              <a:t>二、产品生命周期不同阶段的特征</a:t>
            </a:r>
          </a:p>
        </p:txBody>
      </p:sp>
      <p:graphicFrame>
        <p:nvGraphicFramePr>
          <p:cNvPr id="3" name="表格 2">
            <a:extLst>
              <a:ext uri="{FF2B5EF4-FFF2-40B4-BE49-F238E27FC236}">
                <a16:creationId xmlns:a16="http://schemas.microsoft.com/office/drawing/2014/main" id="{6AD522B9-F252-4213-9FDB-3A291D23875F}"/>
              </a:ext>
            </a:extLst>
          </p:cNvPr>
          <p:cNvGraphicFramePr>
            <a:graphicFrameLocks noGrp="1"/>
          </p:cNvGraphicFramePr>
          <p:nvPr>
            <p:extLst>
              <p:ext uri="{D42A27DB-BD31-4B8C-83A1-F6EECF244321}">
                <p14:modId xmlns:p14="http://schemas.microsoft.com/office/powerpoint/2010/main" val="2550092155"/>
              </p:ext>
            </p:extLst>
          </p:nvPr>
        </p:nvGraphicFramePr>
        <p:xfrm>
          <a:off x="971549" y="1654362"/>
          <a:ext cx="8925485" cy="4672015"/>
        </p:xfrm>
        <a:graphic>
          <a:graphicData uri="http://schemas.openxmlformats.org/drawingml/2006/table">
            <a:tbl>
              <a:tblPr/>
              <a:tblGrid>
                <a:gridCol w="1393937">
                  <a:extLst>
                    <a:ext uri="{9D8B030D-6E8A-4147-A177-3AD203B41FA5}">
                      <a16:colId xmlns:a16="http://schemas.microsoft.com/office/drawing/2014/main" val="20000"/>
                    </a:ext>
                  </a:extLst>
                </a:gridCol>
                <a:gridCol w="1384322">
                  <a:extLst>
                    <a:ext uri="{9D8B030D-6E8A-4147-A177-3AD203B41FA5}">
                      <a16:colId xmlns:a16="http://schemas.microsoft.com/office/drawing/2014/main" val="20001"/>
                    </a:ext>
                  </a:extLst>
                </a:gridCol>
                <a:gridCol w="1607540">
                  <a:extLst>
                    <a:ext uri="{9D8B030D-6E8A-4147-A177-3AD203B41FA5}">
                      <a16:colId xmlns:a16="http://schemas.microsoft.com/office/drawing/2014/main" val="20002"/>
                    </a:ext>
                  </a:extLst>
                </a:gridCol>
                <a:gridCol w="1597926">
                  <a:extLst>
                    <a:ext uri="{9D8B030D-6E8A-4147-A177-3AD203B41FA5}">
                      <a16:colId xmlns:a16="http://schemas.microsoft.com/office/drawing/2014/main" val="20003"/>
                    </a:ext>
                  </a:extLst>
                </a:gridCol>
                <a:gridCol w="1470880">
                  <a:extLst>
                    <a:ext uri="{9D8B030D-6E8A-4147-A177-3AD203B41FA5}">
                      <a16:colId xmlns:a16="http://schemas.microsoft.com/office/drawing/2014/main" val="20004"/>
                    </a:ext>
                  </a:extLst>
                </a:gridCol>
                <a:gridCol w="1470880">
                  <a:extLst>
                    <a:ext uri="{9D8B030D-6E8A-4147-A177-3AD203B41FA5}">
                      <a16:colId xmlns:a16="http://schemas.microsoft.com/office/drawing/2014/main" val="20005"/>
                    </a:ext>
                  </a:extLst>
                </a:gridCol>
              </a:tblGrid>
              <a:tr h="602065">
                <a:tc gridSpan="2">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523E26"/>
                          </a:solidFill>
                          <a:effectLst/>
                          <a:latin typeface="KaiTi" panose="02010609060101010101" pitchFamily="49" charset="-122"/>
                          <a:ea typeface="KaiTi" panose="02010609060101010101" pitchFamily="49" charset="-122"/>
                          <a:cs typeface="知识"/>
                        </a:rPr>
                        <a:t>       </a:t>
                      </a:r>
                      <a:r>
                        <a:rPr kumimoji="0" lang="zh-CN" altLang="zh-CN" sz="1400" b="1" i="0" u="none" strike="noStrike" cap="none" normalizeH="0" baseline="0" dirty="0">
                          <a:ln>
                            <a:noFill/>
                          </a:ln>
                          <a:solidFill>
                            <a:srgbClr val="523E26"/>
                          </a:solidFill>
                          <a:effectLst/>
                          <a:latin typeface="KaiTi" panose="02010609060101010101" pitchFamily="49" charset="-122"/>
                          <a:ea typeface="KaiTi" panose="02010609060101010101" pitchFamily="49" charset="-122"/>
                          <a:cs typeface="知识"/>
                        </a:rPr>
                        <a:t>产品类型</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523E26"/>
                          </a:solidFill>
                          <a:effectLst/>
                          <a:latin typeface="KaiTi" panose="02010609060101010101" pitchFamily="49" charset="-122"/>
                          <a:ea typeface="KaiTi" panose="02010609060101010101" pitchFamily="49" charset="-122"/>
                          <a:cs typeface="知识"/>
                        </a:rPr>
                        <a:t>产品特征与营销</a:t>
                      </a:r>
                    </a:p>
                  </a:txBody>
                  <a:tcPr marL="117009" marR="117009" marT="58513" marB="585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523E26"/>
                          </a:solidFill>
                          <a:effectLst/>
                          <a:latin typeface="KaiTi" panose="02010609060101010101" pitchFamily="49" charset="-122"/>
                          <a:ea typeface="KaiTi" panose="02010609060101010101" pitchFamily="49" charset="-122"/>
                          <a:cs typeface="知识"/>
                        </a:rPr>
                        <a:t>导入期</a:t>
                      </a:r>
                    </a:p>
                  </a:txBody>
                  <a:tcPr marL="87756" marR="8775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523E26"/>
                          </a:solidFill>
                          <a:effectLst/>
                          <a:latin typeface="KaiTi" panose="02010609060101010101" pitchFamily="49" charset="-122"/>
                          <a:ea typeface="KaiTi" panose="02010609060101010101" pitchFamily="49" charset="-122"/>
                          <a:cs typeface="知识"/>
                        </a:rPr>
                        <a:t>成长期</a:t>
                      </a:r>
                    </a:p>
                  </a:txBody>
                  <a:tcPr marL="87756" marR="8775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523E26"/>
                          </a:solidFill>
                          <a:effectLst/>
                          <a:latin typeface="KaiTi" panose="02010609060101010101" pitchFamily="49" charset="-122"/>
                          <a:ea typeface="KaiTi" panose="02010609060101010101" pitchFamily="49" charset="-122"/>
                          <a:cs typeface="知识"/>
                        </a:rPr>
                        <a:t>成熟期</a:t>
                      </a:r>
                    </a:p>
                  </a:txBody>
                  <a:tcPr marL="87756" marR="8775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523E26"/>
                          </a:solidFill>
                          <a:effectLst/>
                          <a:latin typeface="KaiTi" panose="02010609060101010101" pitchFamily="49" charset="-122"/>
                          <a:ea typeface="KaiTi" panose="02010609060101010101" pitchFamily="49" charset="-122"/>
                          <a:cs typeface="知识"/>
                        </a:rPr>
                        <a:t>衰退期</a:t>
                      </a:r>
                    </a:p>
                  </a:txBody>
                  <a:tcPr marL="87756" marR="8775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8040">
                <a:tc rowSpan="4">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523E26"/>
                          </a:solidFill>
                          <a:effectLst/>
                          <a:latin typeface="KaiTi" panose="02010609060101010101" pitchFamily="49" charset="-122"/>
                          <a:ea typeface="KaiTi" panose="02010609060101010101" pitchFamily="49" charset="-122"/>
                          <a:cs typeface="知识"/>
                        </a:rPr>
                        <a:t>产品特征</a:t>
                      </a:r>
                    </a:p>
                  </a:txBody>
                  <a:tcPr marL="117009" marR="117009" marT="58513" marB="585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1C1C1C"/>
                          </a:solidFill>
                          <a:effectLst/>
                          <a:latin typeface="KaiTi" panose="02010609060101010101" pitchFamily="49" charset="-122"/>
                          <a:ea typeface="KaiTi" panose="02010609060101010101" pitchFamily="49" charset="-122"/>
                          <a:cs typeface="知识"/>
                        </a:rPr>
                        <a:t>顾客</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创新者</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大众市场</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大众市场</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忠诚顾客</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01"/>
                  </a:ext>
                </a:extLst>
              </a:tr>
              <a:tr h="355450">
                <a:tc vMerge="1">
                  <a:txBody>
                    <a:bodyPr/>
                    <a:lstStyle/>
                    <a:p>
                      <a:endParaRPr lang="zh-CN" altLang="en-US"/>
                    </a:p>
                  </a:txBody>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1C1C1C"/>
                          </a:solidFill>
                          <a:effectLst/>
                          <a:latin typeface="KaiTi" panose="02010609060101010101" pitchFamily="49" charset="-122"/>
                          <a:ea typeface="KaiTi" panose="02010609060101010101" pitchFamily="49" charset="-122"/>
                          <a:cs typeface="知识"/>
                        </a:rPr>
                        <a:t>竞争</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很少</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不断增加</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激烈</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减弱</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02"/>
                  </a:ext>
                </a:extLst>
              </a:tr>
              <a:tr h="472503">
                <a:tc vMerge="1">
                  <a:txBody>
                    <a:bodyPr/>
                    <a:lstStyle/>
                    <a:p>
                      <a:endParaRPr lang="zh-CN" altLang="en-US"/>
                    </a:p>
                  </a:txBody>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1C1C1C"/>
                          </a:solidFill>
                          <a:effectLst/>
                          <a:latin typeface="KaiTi" panose="02010609060101010101" pitchFamily="49" charset="-122"/>
                          <a:ea typeface="KaiTi" panose="02010609060101010101" pitchFamily="49" charset="-122"/>
                          <a:cs typeface="知识"/>
                        </a:rPr>
                        <a:t>销售量</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低水平，</a:t>
                      </a: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然后不断增加</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快速增长</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增长缓慢</a:t>
                      </a:r>
                      <a:r>
                        <a:rPr kumimoji="0" lang="en-US"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a:t>
                      </a:r>
                      <a:endPar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无年度增长</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衰退</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03"/>
                  </a:ext>
                </a:extLst>
              </a:tr>
              <a:tr h="472503">
                <a:tc vMerge="1">
                  <a:txBody>
                    <a:bodyPr/>
                    <a:lstStyle/>
                    <a:p>
                      <a:endParaRPr lang="zh-CN" altLang="en-US"/>
                    </a:p>
                  </a:txBody>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1C1C1C"/>
                          </a:solidFill>
                          <a:effectLst/>
                          <a:latin typeface="KaiTi" panose="02010609060101010101" pitchFamily="49" charset="-122"/>
                          <a:ea typeface="KaiTi" panose="02010609060101010101" pitchFamily="49" charset="-122"/>
                          <a:cs typeface="知识"/>
                        </a:rPr>
                        <a:t>利润</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无</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高，而后到达顶点</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不断减少</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低</a:t>
                      </a:r>
                      <a:r>
                        <a:rPr kumimoji="0" lang="en-US"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a:t>
                      </a: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无</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04"/>
                  </a:ext>
                </a:extLst>
              </a:tr>
              <a:tr h="355450">
                <a:tc rowSpan="7">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523E26"/>
                          </a:solidFill>
                          <a:effectLst/>
                          <a:latin typeface="KaiTi" panose="02010609060101010101" pitchFamily="49" charset="-122"/>
                          <a:ea typeface="KaiTi" panose="02010609060101010101" pitchFamily="49" charset="-122"/>
                          <a:cs typeface="知识"/>
                        </a:rPr>
                        <a:t>营销应用</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523E26"/>
                          </a:solidFill>
                          <a:effectLst/>
                          <a:latin typeface="KaiTi" panose="02010609060101010101" pitchFamily="49" charset="-122"/>
                          <a:ea typeface="KaiTi" panose="02010609060101010101" pitchFamily="49" charset="-122"/>
                          <a:cs typeface="知识"/>
                        </a:rPr>
                        <a:t> </a:t>
                      </a:r>
                      <a:endParaRPr kumimoji="0" lang="zh-CN" altLang="zh-CN" sz="1400" b="1" i="0" u="none" strike="noStrike" cap="none" normalizeH="0" baseline="0">
                        <a:ln>
                          <a:noFill/>
                        </a:ln>
                        <a:solidFill>
                          <a:srgbClr val="523E26"/>
                        </a:solidFill>
                        <a:effectLst/>
                        <a:latin typeface="KaiTi" panose="02010609060101010101" pitchFamily="49" charset="-122"/>
                        <a:ea typeface="KaiTi" panose="02010609060101010101" pitchFamily="49" charset="-122"/>
                        <a:cs typeface="知识"/>
                      </a:endParaRPr>
                    </a:p>
                  </a:txBody>
                  <a:tcPr marL="117009" marR="117009" marT="58513" marB="585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1C1C1C"/>
                          </a:solidFill>
                          <a:effectLst/>
                          <a:latin typeface="KaiTi" panose="02010609060101010101" pitchFamily="49" charset="-122"/>
                          <a:ea typeface="KaiTi" panose="02010609060101010101" pitchFamily="49" charset="-122"/>
                          <a:cs typeface="知识"/>
                        </a:rPr>
                        <a:t>整体战略</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市场开发</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市场渗透</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防守定位</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效率</a:t>
                      </a:r>
                      <a:r>
                        <a:rPr kumimoji="0" lang="en-US"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a:t>
                      </a: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退出</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05"/>
                  </a:ext>
                </a:extLst>
              </a:tr>
              <a:tr h="338040">
                <a:tc vMerge="1">
                  <a:txBody>
                    <a:bodyPr/>
                    <a:lstStyle/>
                    <a:p>
                      <a:endParaRPr lang="zh-CN" altLang="en-US"/>
                    </a:p>
                  </a:txBody>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1C1C1C"/>
                          </a:solidFill>
                          <a:effectLst/>
                          <a:latin typeface="KaiTi" panose="02010609060101010101" pitchFamily="49" charset="-122"/>
                          <a:ea typeface="KaiTi" panose="02010609060101010101" pitchFamily="49" charset="-122"/>
                          <a:cs typeface="知识"/>
                        </a:rPr>
                        <a:t>成本</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单位成本高</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减少</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稳定</a:t>
                      </a:r>
                      <a:r>
                        <a:rPr kumimoji="0" lang="en-US"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a:t>
                      </a: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增长</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低</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06"/>
                  </a:ext>
                </a:extLst>
              </a:tr>
              <a:tr h="355450">
                <a:tc vMerge="1">
                  <a:txBody>
                    <a:bodyPr/>
                    <a:lstStyle/>
                    <a:p>
                      <a:endParaRPr lang="zh-CN" altLang="en-US"/>
                    </a:p>
                  </a:txBody>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1C1C1C"/>
                          </a:solidFill>
                          <a:effectLst/>
                          <a:latin typeface="KaiTi" panose="02010609060101010101" pitchFamily="49" charset="-122"/>
                          <a:ea typeface="KaiTi" panose="02010609060101010101" pitchFamily="49" charset="-122"/>
                          <a:cs typeface="知识"/>
                        </a:rPr>
                        <a:t>产品策略</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无差异</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改进产品项目</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差异化</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收缩产品线</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07"/>
                  </a:ext>
                </a:extLst>
              </a:tr>
              <a:tr h="338040">
                <a:tc vMerge="1">
                  <a:txBody>
                    <a:bodyPr/>
                    <a:lstStyle/>
                    <a:p>
                      <a:endParaRPr lang="zh-CN" altLang="en-US"/>
                    </a:p>
                  </a:txBody>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1C1C1C"/>
                          </a:solidFill>
                          <a:effectLst/>
                          <a:latin typeface="KaiTi" panose="02010609060101010101" pitchFamily="49" charset="-122"/>
                          <a:ea typeface="KaiTi" panose="02010609060101010101" pitchFamily="49" charset="-122"/>
                          <a:cs typeface="知识"/>
                        </a:rPr>
                        <a:t>定价策略</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基本较高</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降低</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最低</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增加</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08"/>
                  </a:ext>
                </a:extLst>
              </a:tr>
              <a:tr h="338040">
                <a:tc vMerge="1">
                  <a:txBody>
                    <a:bodyPr/>
                    <a:lstStyle/>
                    <a:p>
                      <a:endParaRPr lang="zh-CN" altLang="en-US"/>
                    </a:p>
                  </a:txBody>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1C1C1C"/>
                          </a:solidFill>
                          <a:effectLst/>
                          <a:latin typeface="KaiTi" panose="02010609060101010101" pitchFamily="49" charset="-122"/>
                          <a:ea typeface="KaiTi" panose="02010609060101010101" pitchFamily="49" charset="-122"/>
                          <a:cs typeface="知识"/>
                        </a:rPr>
                        <a:t>分销策略</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分散</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集中</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集中</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选择</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09"/>
                  </a:ext>
                </a:extLst>
              </a:tr>
              <a:tr h="338040">
                <a:tc vMerge="1">
                  <a:txBody>
                    <a:bodyPr/>
                    <a:lstStyle/>
                    <a:p>
                      <a:endParaRPr lang="zh-CN" altLang="en-US"/>
                    </a:p>
                  </a:txBody>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rgbClr val="1C1C1C"/>
                          </a:solidFill>
                          <a:effectLst/>
                          <a:latin typeface="KaiTi" panose="02010609060101010101" pitchFamily="49" charset="-122"/>
                          <a:ea typeface="KaiTi" panose="02010609060101010101" pitchFamily="49" charset="-122"/>
                          <a:cs typeface="知识"/>
                        </a:rPr>
                        <a:t>促销策略</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产品种类认知</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品牌偏好</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品牌忠诚</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强化</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10"/>
                  </a:ext>
                </a:extLst>
              </a:tr>
              <a:tr h="338040">
                <a:tc vMerge="1">
                  <a:txBody>
                    <a:bodyPr/>
                    <a:lstStyle/>
                    <a:p>
                      <a:endParaRPr lang="zh-CN" altLang="en-US"/>
                    </a:p>
                  </a:txBody>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523E26"/>
                          </a:solidFill>
                          <a:effectLst/>
                          <a:latin typeface="KaiTi" panose="02010609060101010101" pitchFamily="49" charset="-122"/>
                          <a:ea typeface="KaiTi" panose="02010609060101010101" pitchFamily="49" charset="-122"/>
                          <a:cs typeface="知识"/>
                        </a:rPr>
                        <a:t>战略焦点</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A59D"/>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“快”</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“好”</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70C0"/>
                          </a:solidFill>
                          <a:effectLst/>
                          <a:latin typeface="KaiTi" panose="02010609060101010101" pitchFamily="49" charset="-122"/>
                          <a:ea typeface="KaiTi" panose="02010609060101010101" pitchFamily="49" charset="-122"/>
                          <a:cs typeface="知识"/>
                        </a:rPr>
                        <a:t>“优”</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tc>
                  <a:txBody>
                    <a:bodyPr/>
                    <a:lstStyle>
                      <a:lvl1pPr>
                        <a:spcBef>
                          <a:spcPct val="20000"/>
                        </a:spcBef>
                        <a:defRPr sz="2800" b="1">
                          <a:solidFill>
                            <a:schemeClr val="bg2"/>
                          </a:solidFill>
                          <a:latin typeface="Comic Sans MS" panose="030F0702030302020204" pitchFamily="66" charset="0"/>
                          <a:ea typeface="宋体" panose="02010600030101010101" pitchFamily="2" charset="-122"/>
                        </a:defRPr>
                      </a:lvl1pPr>
                      <a:lvl2pPr marL="742950" indent="-285750">
                        <a:spcBef>
                          <a:spcPct val="20000"/>
                        </a:spcBef>
                        <a:defRPr sz="2400" b="1">
                          <a:solidFill>
                            <a:schemeClr val="bg2"/>
                          </a:solidFill>
                          <a:latin typeface="Comic Sans MS" panose="030F0702030302020204" pitchFamily="66" charset="0"/>
                          <a:ea typeface="宋体" panose="02010600030101010101" pitchFamily="2" charset="-122"/>
                        </a:defRPr>
                      </a:lvl2pPr>
                      <a:lvl3pPr marL="1143000" indent="-228600">
                        <a:spcBef>
                          <a:spcPct val="20000"/>
                        </a:spcBef>
                        <a:defRPr sz="2000" b="1">
                          <a:solidFill>
                            <a:schemeClr val="bg2"/>
                          </a:solidFill>
                          <a:latin typeface="Comic Sans MS" panose="030F0702030302020204" pitchFamily="66" charset="0"/>
                          <a:ea typeface="宋体" panose="02010600030101010101" pitchFamily="2" charset="-122"/>
                        </a:defRPr>
                      </a:lvl3pPr>
                      <a:lvl4pPr marL="1600200" indent="-228600">
                        <a:spcBef>
                          <a:spcPct val="20000"/>
                        </a:spcBef>
                        <a:defRPr b="1">
                          <a:solidFill>
                            <a:schemeClr val="bg2"/>
                          </a:solidFill>
                          <a:latin typeface="Comic Sans MS" panose="030F0702030302020204" pitchFamily="66" charset="0"/>
                          <a:ea typeface="宋体" panose="02010600030101010101" pitchFamily="2" charset="-122"/>
                        </a:defRPr>
                      </a:lvl4pPr>
                      <a:lvl5pPr marL="2057400" indent="-228600">
                        <a:spcBef>
                          <a:spcPct val="20000"/>
                        </a:spcBef>
                        <a:defRPr b="1">
                          <a:solidFill>
                            <a:schemeClr val="bg2"/>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b="1">
                          <a:solidFill>
                            <a:schemeClr val="bg2"/>
                          </a:solidFill>
                          <a:latin typeface="Comic Sans MS" panose="030F0702030302020204" pitchFamily="66"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70C0"/>
                          </a:solidFill>
                          <a:effectLst/>
                          <a:latin typeface="KaiTi" panose="02010609060101010101" pitchFamily="49" charset="-122"/>
                          <a:ea typeface="KaiTi" panose="02010609060101010101" pitchFamily="49" charset="-122"/>
                          <a:cs typeface="知识"/>
                        </a:rPr>
                        <a:t>“转”</a:t>
                      </a:r>
                    </a:p>
                  </a:txBody>
                  <a:tcPr marL="87756" marR="8775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8E8"/>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37206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477F69-9659-44E6-9028-9DA8DC3B6D83}"/>
              </a:ext>
            </a:extLst>
          </p:cNvPr>
          <p:cNvSpPr txBox="1">
            <a:spLocks noChangeArrowheads="1"/>
          </p:cNvSpPr>
          <p:nvPr/>
        </p:nvSpPr>
        <p:spPr bwMode="auto">
          <a:xfrm>
            <a:off x="299677" y="952820"/>
            <a:ext cx="8664936"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panose="020B0604020202020204" pitchFamily="34" charset="0"/>
                <a:ea typeface="知识"/>
                <a:cs typeface="知识"/>
              </a:defRPr>
            </a:lvl1pPr>
            <a:lvl2pPr marL="742950" indent="-285750">
              <a:defRPr sz="2400" b="1">
                <a:solidFill>
                  <a:schemeClr val="tx1"/>
                </a:solidFill>
                <a:latin typeface="Arial" panose="020B0604020202020204" pitchFamily="34" charset="0"/>
                <a:ea typeface="知识"/>
                <a:cs typeface="知识"/>
              </a:defRPr>
            </a:lvl2pPr>
            <a:lvl3pPr marL="1143000" indent="-228600">
              <a:defRPr sz="2400" b="1">
                <a:solidFill>
                  <a:schemeClr val="tx1"/>
                </a:solidFill>
                <a:latin typeface="Arial" panose="020B0604020202020204" pitchFamily="34" charset="0"/>
                <a:ea typeface="知识"/>
                <a:cs typeface="知识"/>
              </a:defRPr>
            </a:lvl3pPr>
            <a:lvl4pPr marL="1600200" indent="-228600">
              <a:defRPr sz="2400" b="1">
                <a:solidFill>
                  <a:schemeClr val="tx1"/>
                </a:solidFill>
                <a:latin typeface="Arial" panose="020B0604020202020204" pitchFamily="34" charset="0"/>
                <a:ea typeface="知识"/>
                <a:cs typeface="知识"/>
              </a:defRPr>
            </a:lvl4pPr>
            <a:lvl5pPr marL="2057400" indent="-228600">
              <a:defRPr sz="2400" b="1">
                <a:solidFill>
                  <a:schemeClr val="tx1"/>
                </a:solidFill>
                <a:latin typeface="Arial" panose="020B0604020202020204" pitchFamily="34" charset="0"/>
                <a:ea typeface="知识"/>
                <a:cs typeface="知识"/>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知识"/>
                <a:cs typeface="知识"/>
              </a:defRPr>
            </a:lvl9pPr>
          </a:lstStyle>
          <a:p>
            <a:r>
              <a:rPr kumimoji="1" lang="zh-CN" altLang="en-US" dirty="0">
                <a:latin typeface="KaiTi" panose="02010609060101010101" pitchFamily="49" charset="-122"/>
                <a:ea typeface="KaiTi" panose="02010609060101010101" pitchFamily="49" charset="-122"/>
              </a:rPr>
              <a:t>🔺导入期与先行者优势</a:t>
            </a:r>
            <a:endParaRPr kumimoji="1" lang="en-US" altLang="zh-CN" dirty="0">
              <a:latin typeface="KaiTi" panose="02010609060101010101" pitchFamily="49" charset="-122"/>
              <a:ea typeface="KaiTi" panose="02010609060101010101" pitchFamily="49" charset="-122"/>
            </a:endParaRPr>
          </a:p>
          <a:p>
            <a:endParaRPr kumimoji="1" lang="en-US" altLang="zh-CN" dirty="0">
              <a:latin typeface="KaiTi" panose="02010609060101010101" pitchFamily="49" charset="-122"/>
              <a:ea typeface="KaiTi" panose="02010609060101010101" pitchFamily="49" charset="-122"/>
            </a:endParaRPr>
          </a:p>
          <a:p>
            <a:pPr algn="just">
              <a:buFontTx/>
              <a:buChar char="•"/>
            </a:pPr>
            <a:r>
              <a:rPr kumimoji="1" lang="zh-CN" altLang="en-US" sz="2800" b="0" dirty="0">
                <a:latin typeface="KaiTi" panose="02010609060101010101" pitchFamily="49" charset="-122"/>
                <a:ea typeface="KaiTi" panose="02010609060101010101" pitchFamily="49" charset="-122"/>
              </a:rPr>
              <a:t>如果企业决定在产品导入期就进入市场，往往意味着企业希望马上获得市场主导地位</a:t>
            </a:r>
            <a:r>
              <a:rPr kumimoji="1" lang="en-US" altLang="zh-CN" sz="2800" b="0" dirty="0">
                <a:latin typeface="KaiTi" panose="02010609060101010101" pitchFamily="49" charset="-122"/>
                <a:ea typeface="KaiTi" panose="02010609060101010101" pitchFamily="49" charset="-122"/>
              </a:rPr>
              <a:t>——</a:t>
            </a:r>
            <a:r>
              <a:rPr kumimoji="1" lang="zh-CN" altLang="en-US" sz="2800" b="0" dirty="0">
                <a:latin typeface="KaiTi" panose="02010609060101010101" pitchFamily="49" charset="-122"/>
                <a:ea typeface="KaiTi" panose="02010609060101010101" pitchFamily="49" charset="-122"/>
              </a:rPr>
              <a:t>先行者优势，进而减弱潜在竞争对手的兴趣和削弱现实竞争对手的竞争实力。</a:t>
            </a:r>
            <a:endParaRPr kumimoji="1" lang="en-US" altLang="zh-CN" sz="2800" b="0" dirty="0">
              <a:latin typeface="KaiTi" panose="02010609060101010101" pitchFamily="49" charset="-122"/>
              <a:ea typeface="KaiTi" panose="02010609060101010101" pitchFamily="49" charset="-122"/>
            </a:endParaRPr>
          </a:p>
          <a:p>
            <a:pPr algn="just">
              <a:buFontTx/>
              <a:buChar char="•"/>
            </a:pPr>
            <a:r>
              <a:rPr kumimoji="1" lang="zh-CN" altLang="en-US" sz="2800" b="0" dirty="0">
                <a:latin typeface="KaiTi" panose="02010609060101010101" pitchFamily="49" charset="-122"/>
                <a:ea typeface="KaiTi" panose="02010609060101010101" pitchFamily="49" charset="-122"/>
              </a:rPr>
              <a:t>率先推出新产品的企业往往可以获得所谓的先行者优势。</a:t>
            </a:r>
            <a:endParaRPr kumimoji="1" lang="en-US" altLang="zh-CN" sz="2800" b="0" dirty="0">
              <a:latin typeface="KaiTi" panose="02010609060101010101" pitchFamily="49" charset="-122"/>
              <a:ea typeface="KaiTi" panose="02010609060101010101" pitchFamily="49" charset="-122"/>
            </a:endParaRPr>
          </a:p>
          <a:p>
            <a:pPr algn="just">
              <a:buFontTx/>
              <a:buChar char="•"/>
            </a:pPr>
            <a:r>
              <a:rPr kumimoji="1" lang="zh-CN" altLang="en-US" sz="2800" b="0" dirty="0">
                <a:latin typeface="KaiTi" panose="02010609060101010101" pitchFamily="49" charset="-122"/>
                <a:ea typeface="KaiTi" panose="02010609060101010101" pitchFamily="49" charset="-122"/>
              </a:rPr>
              <a:t>先行者往往需要大量的资源投入，而且新产品也存在着较大的失败风险。 </a:t>
            </a:r>
            <a:endParaRPr kumimoji="1" lang="en-US" altLang="zh-CN" sz="2800" b="0" dirty="0">
              <a:latin typeface="KaiTi" panose="02010609060101010101" pitchFamily="49" charset="-122"/>
              <a:ea typeface="KaiTi" panose="02010609060101010101" pitchFamily="49" charset="-122"/>
            </a:endParaRPr>
          </a:p>
          <a:p>
            <a:pPr algn="just">
              <a:buFontTx/>
              <a:buChar char="•"/>
            </a:pPr>
            <a:r>
              <a:rPr kumimoji="1" lang="zh-CN" altLang="en-US" sz="2800" b="0" dirty="0">
                <a:latin typeface="KaiTi" panose="02010609060101010101" pitchFamily="49" charset="-122"/>
                <a:ea typeface="KaiTi" panose="02010609060101010101" pitchFamily="49" charset="-122"/>
              </a:rPr>
              <a:t>对于那些拥有雄厚营销资源的、足以压制小型创新企业的大型企业来说，延迟进入战略可能是较好的选择 。</a:t>
            </a:r>
            <a:endParaRPr kumimoji="1" lang="en-US" altLang="zh-CN" sz="2800" b="0"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329173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a:extLst>
              <a:ext uri="{FF2B5EF4-FFF2-40B4-BE49-F238E27FC236}">
                <a16:creationId xmlns:a16="http://schemas.microsoft.com/office/drawing/2014/main" id="{D6432A35-380D-435A-A9C5-53C7363EED57}"/>
              </a:ext>
            </a:extLst>
          </p:cNvPr>
          <p:cNvGrpSpPr>
            <a:grpSpLocks/>
          </p:cNvGrpSpPr>
          <p:nvPr/>
        </p:nvGrpSpPr>
        <p:grpSpPr bwMode="auto">
          <a:xfrm>
            <a:off x="1080098" y="1939264"/>
            <a:ext cx="7101878" cy="3682074"/>
            <a:chOff x="724" y="1253"/>
            <a:chExt cx="4430" cy="2288"/>
          </a:xfrm>
        </p:grpSpPr>
        <p:sp>
          <p:nvSpPr>
            <p:cNvPr id="3" name="Rectangle 48">
              <a:extLst>
                <a:ext uri="{FF2B5EF4-FFF2-40B4-BE49-F238E27FC236}">
                  <a16:creationId xmlns:a16="http://schemas.microsoft.com/office/drawing/2014/main" id="{310A3061-96B0-4ABC-A870-C8696C030824}"/>
                </a:ext>
              </a:extLst>
            </p:cNvPr>
            <p:cNvSpPr>
              <a:spLocks noChangeArrowheads="1"/>
            </p:cNvSpPr>
            <p:nvPr/>
          </p:nvSpPr>
          <p:spPr bwMode="auto">
            <a:xfrm>
              <a:off x="778" y="1253"/>
              <a:ext cx="19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a:solidFill>
                    <a:srgbClr val="FF0000"/>
                  </a:solidFill>
                  <a:latin typeface="Times New Roman" panose="02020603050405020304" pitchFamily="18" charset="0"/>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4" name="Rectangle 49">
              <a:extLst>
                <a:ext uri="{FF2B5EF4-FFF2-40B4-BE49-F238E27FC236}">
                  <a16:creationId xmlns:a16="http://schemas.microsoft.com/office/drawing/2014/main" id="{E3BCF095-0B9B-4B7F-8DE1-D630ED730AA2}"/>
                </a:ext>
              </a:extLst>
            </p:cNvPr>
            <p:cNvSpPr>
              <a:spLocks noChangeArrowheads="1"/>
            </p:cNvSpPr>
            <p:nvPr/>
          </p:nvSpPr>
          <p:spPr bwMode="auto">
            <a:xfrm>
              <a:off x="1474" y="1344"/>
              <a:ext cx="35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a:solidFill>
                    <a:srgbClr val="FF0000"/>
                  </a:solidFill>
                  <a:latin typeface="宋体" panose="02010600030101010101" pitchFamily="2" charset="-122"/>
                  <a:ea typeface="宋体" panose="02010600030101010101" pitchFamily="2" charset="-122"/>
                </a:rPr>
                <a:t>促销</a:t>
              </a:r>
              <a:endParaRPr kumimoji="1" lang="zh-CN" altLang="en-US" sz="2400">
                <a:latin typeface="Times New Roman" panose="02020603050405020304" pitchFamily="18" charset="0"/>
                <a:ea typeface="宋体" panose="02010600030101010101" pitchFamily="2" charset="-122"/>
              </a:endParaRPr>
            </a:p>
          </p:txBody>
        </p:sp>
        <p:sp>
          <p:nvSpPr>
            <p:cNvPr id="5" name="Rectangle 50">
              <a:extLst>
                <a:ext uri="{FF2B5EF4-FFF2-40B4-BE49-F238E27FC236}">
                  <a16:creationId xmlns:a16="http://schemas.microsoft.com/office/drawing/2014/main" id="{B604518D-A7BD-43E3-9215-7FCAC10A7A91}"/>
                </a:ext>
              </a:extLst>
            </p:cNvPr>
            <p:cNvSpPr>
              <a:spLocks noChangeArrowheads="1"/>
            </p:cNvSpPr>
            <p:nvPr/>
          </p:nvSpPr>
          <p:spPr bwMode="auto">
            <a:xfrm>
              <a:off x="778" y="1551"/>
              <a:ext cx="3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a:solidFill>
                    <a:srgbClr val="FF0000"/>
                  </a:solidFill>
                  <a:latin typeface="Times New Roman" panose="02020603050405020304" pitchFamily="18" charset="0"/>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sp>
          <p:nvSpPr>
            <p:cNvPr id="6" name="Rectangle 51">
              <a:extLst>
                <a:ext uri="{FF2B5EF4-FFF2-40B4-BE49-F238E27FC236}">
                  <a16:creationId xmlns:a16="http://schemas.microsoft.com/office/drawing/2014/main" id="{2C04A8A7-B5E2-4251-B085-F02D69121893}"/>
                </a:ext>
              </a:extLst>
            </p:cNvPr>
            <p:cNvSpPr>
              <a:spLocks noChangeArrowheads="1"/>
            </p:cNvSpPr>
            <p:nvPr/>
          </p:nvSpPr>
          <p:spPr bwMode="auto">
            <a:xfrm>
              <a:off x="1565" y="1570"/>
              <a:ext cx="35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a:solidFill>
                    <a:srgbClr val="FF0000"/>
                  </a:solidFill>
                  <a:latin typeface="宋体" panose="02010600030101010101" pitchFamily="2" charset="-122"/>
                  <a:ea typeface="宋体" panose="02010600030101010101" pitchFamily="2" charset="-122"/>
                </a:rPr>
                <a:t>努力</a:t>
              </a:r>
              <a:endParaRPr kumimoji="1" lang="zh-CN" altLang="en-US" sz="2400">
                <a:latin typeface="Times New Roman" panose="02020603050405020304" pitchFamily="18" charset="0"/>
                <a:ea typeface="宋体" panose="02010600030101010101" pitchFamily="2" charset="-122"/>
              </a:endParaRPr>
            </a:p>
          </p:txBody>
        </p:sp>
        <p:sp>
          <p:nvSpPr>
            <p:cNvPr id="7" name="Rectangle 52">
              <a:extLst>
                <a:ext uri="{FF2B5EF4-FFF2-40B4-BE49-F238E27FC236}">
                  <a16:creationId xmlns:a16="http://schemas.microsoft.com/office/drawing/2014/main" id="{7517FDD4-CAF3-4CD7-BDA1-4851D2010AAE}"/>
                </a:ext>
              </a:extLst>
            </p:cNvPr>
            <p:cNvSpPr>
              <a:spLocks noChangeArrowheads="1"/>
            </p:cNvSpPr>
            <p:nvPr/>
          </p:nvSpPr>
          <p:spPr bwMode="auto">
            <a:xfrm>
              <a:off x="884" y="1706"/>
              <a:ext cx="35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200">
                  <a:solidFill>
                    <a:srgbClr val="FF0000"/>
                  </a:solidFill>
                  <a:latin typeface="宋体" panose="02010600030101010101" pitchFamily="2" charset="-122"/>
                  <a:ea typeface="宋体" panose="02010600030101010101" pitchFamily="2" charset="-122"/>
                </a:rPr>
                <a:t>价格</a:t>
              </a:r>
              <a:endParaRPr kumimoji="1" lang="zh-CN" altLang="en-US" sz="2400">
                <a:latin typeface="Times New Roman" panose="02020603050405020304" pitchFamily="18" charset="0"/>
                <a:ea typeface="宋体" panose="02010600030101010101" pitchFamily="2" charset="-122"/>
              </a:endParaRPr>
            </a:p>
          </p:txBody>
        </p:sp>
        <p:sp>
          <p:nvSpPr>
            <p:cNvPr id="8" name="Rectangle 53">
              <a:extLst>
                <a:ext uri="{FF2B5EF4-FFF2-40B4-BE49-F238E27FC236}">
                  <a16:creationId xmlns:a16="http://schemas.microsoft.com/office/drawing/2014/main" id="{AADF0E7E-17F7-4A30-A7F5-DB353649CE81}"/>
                </a:ext>
              </a:extLst>
            </p:cNvPr>
            <p:cNvSpPr>
              <a:spLocks noChangeArrowheads="1"/>
            </p:cNvSpPr>
            <p:nvPr/>
          </p:nvSpPr>
          <p:spPr bwMode="auto">
            <a:xfrm>
              <a:off x="2649" y="1340"/>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a:solidFill>
                    <a:srgbClr val="FF0000"/>
                  </a:solidFill>
                  <a:latin typeface="宋体" panose="02010600030101010101" pitchFamily="2" charset="-122"/>
                  <a:ea typeface="宋体" panose="02010600030101010101" pitchFamily="2" charset="-122"/>
                </a:rPr>
                <a:t>高</a:t>
              </a:r>
              <a:endParaRPr kumimoji="1" lang="zh-CN" altLang="en-US" sz="2400">
                <a:latin typeface="Times New Roman" panose="02020603050405020304" pitchFamily="18" charset="0"/>
                <a:ea typeface="宋体" panose="02010600030101010101" pitchFamily="2" charset="-122"/>
              </a:endParaRPr>
            </a:p>
          </p:txBody>
        </p:sp>
        <p:sp>
          <p:nvSpPr>
            <p:cNvPr id="9" name="Rectangle 54">
              <a:extLst>
                <a:ext uri="{FF2B5EF4-FFF2-40B4-BE49-F238E27FC236}">
                  <a16:creationId xmlns:a16="http://schemas.microsoft.com/office/drawing/2014/main" id="{7009CFE1-578E-4BDE-B214-BE57BD778552}"/>
                </a:ext>
              </a:extLst>
            </p:cNvPr>
            <p:cNvSpPr>
              <a:spLocks noChangeArrowheads="1"/>
            </p:cNvSpPr>
            <p:nvPr/>
          </p:nvSpPr>
          <p:spPr bwMode="auto">
            <a:xfrm>
              <a:off x="4215" y="1340"/>
              <a:ext cx="2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a:solidFill>
                    <a:srgbClr val="FF0000"/>
                  </a:solidFill>
                  <a:latin typeface="宋体" panose="02010600030101010101" pitchFamily="2" charset="-122"/>
                  <a:ea typeface="宋体" panose="02010600030101010101" pitchFamily="2" charset="-122"/>
                </a:rPr>
                <a:t>低</a:t>
              </a:r>
              <a:endParaRPr kumimoji="1" lang="zh-CN" altLang="en-US" sz="2400">
                <a:latin typeface="Times New Roman" panose="02020603050405020304" pitchFamily="18" charset="0"/>
                <a:ea typeface="宋体" panose="02010600030101010101" pitchFamily="2" charset="-122"/>
              </a:endParaRPr>
            </a:p>
          </p:txBody>
        </p:sp>
        <p:sp>
          <p:nvSpPr>
            <p:cNvPr id="10" name="Rectangle 55">
              <a:extLst>
                <a:ext uri="{FF2B5EF4-FFF2-40B4-BE49-F238E27FC236}">
                  <a16:creationId xmlns:a16="http://schemas.microsoft.com/office/drawing/2014/main" id="{631AD477-D65F-43E5-A7A4-CDA84BCDF9F5}"/>
                </a:ext>
              </a:extLst>
            </p:cNvPr>
            <p:cNvSpPr>
              <a:spLocks noChangeArrowheads="1"/>
            </p:cNvSpPr>
            <p:nvPr/>
          </p:nvSpPr>
          <p:spPr bwMode="auto">
            <a:xfrm>
              <a:off x="724" y="1290"/>
              <a:ext cx="3"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Line 56">
              <a:extLst>
                <a:ext uri="{FF2B5EF4-FFF2-40B4-BE49-F238E27FC236}">
                  <a16:creationId xmlns:a16="http://schemas.microsoft.com/office/drawing/2014/main" id="{D5F54D87-172F-4C04-9F62-2542319A9AE4}"/>
                </a:ext>
              </a:extLst>
            </p:cNvPr>
            <p:cNvSpPr>
              <a:spLocks noChangeShapeType="1"/>
            </p:cNvSpPr>
            <p:nvPr/>
          </p:nvSpPr>
          <p:spPr bwMode="auto">
            <a:xfrm>
              <a:off x="724" y="1290"/>
              <a:ext cx="1" cy="13"/>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7">
              <a:extLst>
                <a:ext uri="{FF2B5EF4-FFF2-40B4-BE49-F238E27FC236}">
                  <a16:creationId xmlns:a16="http://schemas.microsoft.com/office/drawing/2014/main" id="{767114B4-4133-4D99-A31F-517692EC080A}"/>
                </a:ext>
              </a:extLst>
            </p:cNvPr>
            <p:cNvSpPr>
              <a:spLocks noChangeShapeType="1"/>
            </p:cNvSpPr>
            <p:nvPr/>
          </p:nvSpPr>
          <p:spPr bwMode="auto">
            <a:xfrm>
              <a:off x="724" y="1290"/>
              <a:ext cx="1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58">
              <a:extLst>
                <a:ext uri="{FF2B5EF4-FFF2-40B4-BE49-F238E27FC236}">
                  <a16:creationId xmlns:a16="http://schemas.microsoft.com/office/drawing/2014/main" id="{F57067EF-0102-4155-AFE2-E4A8E5C6259F}"/>
                </a:ext>
              </a:extLst>
            </p:cNvPr>
            <p:cNvSpPr>
              <a:spLocks noChangeShapeType="1"/>
            </p:cNvSpPr>
            <p:nvPr/>
          </p:nvSpPr>
          <p:spPr bwMode="auto">
            <a:xfrm>
              <a:off x="732" y="1296"/>
              <a:ext cx="1" cy="7"/>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59">
              <a:extLst>
                <a:ext uri="{FF2B5EF4-FFF2-40B4-BE49-F238E27FC236}">
                  <a16:creationId xmlns:a16="http://schemas.microsoft.com/office/drawing/2014/main" id="{0B229FE6-3020-4B45-B9A6-85A453BEE301}"/>
                </a:ext>
              </a:extLst>
            </p:cNvPr>
            <p:cNvSpPr>
              <a:spLocks noChangeShapeType="1"/>
            </p:cNvSpPr>
            <p:nvPr/>
          </p:nvSpPr>
          <p:spPr bwMode="auto">
            <a:xfrm>
              <a:off x="732" y="1296"/>
              <a:ext cx="3"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60">
              <a:extLst>
                <a:ext uri="{FF2B5EF4-FFF2-40B4-BE49-F238E27FC236}">
                  <a16:creationId xmlns:a16="http://schemas.microsoft.com/office/drawing/2014/main" id="{D70C6920-C2BE-4BB9-8FEA-0C960DD7DA5D}"/>
                </a:ext>
              </a:extLst>
            </p:cNvPr>
            <p:cNvSpPr>
              <a:spLocks noChangeShapeType="1"/>
            </p:cNvSpPr>
            <p:nvPr/>
          </p:nvSpPr>
          <p:spPr bwMode="auto">
            <a:xfrm>
              <a:off x="732" y="1296"/>
              <a:ext cx="1" cy="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61">
              <a:extLst>
                <a:ext uri="{FF2B5EF4-FFF2-40B4-BE49-F238E27FC236}">
                  <a16:creationId xmlns:a16="http://schemas.microsoft.com/office/drawing/2014/main" id="{579AC5E1-DF71-43F8-8AE8-E411F61BE537}"/>
                </a:ext>
              </a:extLst>
            </p:cNvPr>
            <p:cNvSpPr>
              <a:spLocks noChangeShapeType="1"/>
            </p:cNvSpPr>
            <p:nvPr/>
          </p:nvSpPr>
          <p:spPr bwMode="auto">
            <a:xfrm>
              <a:off x="735" y="1290"/>
              <a:ext cx="128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62">
              <a:extLst>
                <a:ext uri="{FF2B5EF4-FFF2-40B4-BE49-F238E27FC236}">
                  <a16:creationId xmlns:a16="http://schemas.microsoft.com/office/drawing/2014/main" id="{919285A6-37E5-4334-816A-8E364735DDEB}"/>
                </a:ext>
              </a:extLst>
            </p:cNvPr>
            <p:cNvSpPr>
              <a:spLocks noChangeShapeType="1"/>
            </p:cNvSpPr>
            <p:nvPr/>
          </p:nvSpPr>
          <p:spPr bwMode="auto">
            <a:xfrm>
              <a:off x="735" y="1296"/>
              <a:ext cx="128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63">
              <a:extLst>
                <a:ext uri="{FF2B5EF4-FFF2-40B4-BE49-F238E27FC236}">
                  <a16:creationId xmlns:a16="http://schemas.microsoft.com/office/drawing/2014/main" id="{808CD8DF-FF35-4B5C-AE84-3B038B86C86A}"/>
                </a:ext>
              </a:extLst>
            </p:cNvPr>
            <p:cNvSpPr>
              <a:spLocks noChangeShapeType="1"/>
            </p:cNvSpPr>
            <p:nvPr/>
          </p:nvSpPr>
          <p:spPr bwMode="auto">
            <a:xfrm>
              <a:off x="2015" y="1300"/>
              <a:ext cx="6"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64">
              <a:extLst>
                <a:ext uri="{FF2B5EF4-FFF2-40B4-BE49-F238E27FC236}">
                  <a16:creationId xmlns:a16="http://schemas.microsoft.com/office/drawing/2014/main" id="{1F2096EC-70D7-4487-A1DE-689AE87F04D8}"/>
                </a:ext>
              </a:extLst>
            </p:cNvPr>
            <p:cNvSpPr>
              <a:spLocks noChangeShapeType="1"/>
            </p:cNvSpPr>
            <p:nvPr/>
          </p:nvSpPr>
          <p:spPr bwMode="auto">
            <a:xfrm>
              <a:off x="2015" y="1290"/>
              <a:ext cx="12"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65">
              <a:extLst>
                <a:ext uri="{FF2B5EF4-FFF2-40B4-BE49-F238E27FC236}">
                  <a16:creationId xmlns:a16="http://schemas.microsoft.com/office/drawing/2014/main" id="{0899C462-BAA9-4D22-873D-F8D662F29920}"/>
                </a:ext>
              </a:extLst>
            </p:cNvPr>
            <p:cNvSpPr>
              <a:spLocks noChangeShapeType="1"/>
            </p:cNvSpPr>
            <p:nvPr/>
          </p:nvSpPr>
          <p:spPr bwMode="auto">
            <a:xfrm>
              <a:off x="2015" y="1296"/>
              <a:ext cx="12"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66">
              <a:extLst>
                <a:ext uri="{FF2B5EF4-FFF2-40B4-BE49-F238E27FC236}">
                  <a16:creationId xmlns:a16="http://schemas.microsoft.com/office/drawing/2014/main" id="{20FB0AD2-0195-42EB-8853-A6954FE73306}"/>
                </a:ext>
              </a:extLst>
            </p:cNvPr>
            <p:cNvSpPr>
              <a:spLocks noChangeShapeType="1"/>
            </p:cNvSpPr>
            <p:nvPr/>
          </p:nvSpPr>
          <p:spPr bwMode="auto">
            <a:xfrm>
              <a:off x="2027" y="1290"/>
              <a:ext cx="154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67">
              <a:extLst>
                <a:ext uri="{FF2B5EF4-FFF2-40B4-BE49-F238E27FC236}">
                  <a16:creationId xmlns:a16="http://schemas.microsoft.com/office/drawing/2014/main" id="{2116622E-4B87-470A-989F-9FA628A9DC62}"/>
                </a:ext>
              </a:extLst>
            </p:cNvPr>
            <p:cNvSpPr>
              <a:spLocks noChangeShapeType="1"/>
            </p:cNvSpPr>
            <p:nvPr/>
          </p:nvSpPr>
          <p:spPr bwMode="auto">
            <a:xfrm>
              <a:off x="2027" y="1296"/>
              <a:ext cx="154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Rectangle 68">
              <a:extLst>
                <a:ext uri="{FF2B5EF4-FFF2-40B4-BE49-F238E27FC236}">
                  <a16:creationId xmlns:a16="http://schemas.microsoft.com/office/drawing/2014/main" id="{8FE58DB6-CE90-4D12-80E4-A1CCCD444EDE}"/>
                </a:ext>
              </a:extLst>
            </p:cNvPr>
            <p:cNvSpPr>
              <a:spLocks noChangeArrowheads="1"/>
            </p:cNvSpPr>
            <p:nvPr/>
          </p:nvSpPr>
          <p:spPr bwMode="auto">
            <a:xfrm>
              <a:off x="3567" y="1300"/>
              <a:ext cx="5" cy="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Line 69">
              <a:extLst>
                <a:ext uri="{FF2B5EF4-FFF2-40B4-BE49-F238E27FC236}">
                  <a16:creationId xmlns:a16="http://schemas.microsoft.com/office/drawing/2014/main" id="{812FBAF5-6B0D-41DF-9567-6EF9E270E6EF}"/>
                </a:ext>
              </a:extLst>
            </p:cNvPr>
            <p:cNvSpPr>
              <a:spLocks noChangeShapeType="1"/>
            </p:cNvSpPr>
            <p:nvPr/>
          </p:nvSpPr>
          <p:spPr bwMode="auto">
            <a:xfrm>
              <a:off x="3567" y="1300"/>
              <a:ext cx="5"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70">
              <a:extLst>
                <a:ext uri="{FF2B5EF4-FFF2-40B4-BE49-F238E27FC236}">
                  <a16:creationId xmlns:a16="http://schemas.microsoft.com/office/drawing/2014/main" id="{6A4A2B52-A130-4B5E-97A0-B12174066163}"/>
                </a:ext>
              </a:extLst>
            </p:cNvPr>
            <p:cNvSpPr>
              <a:spLocks noChangeShapeType="1"/>
            </p:cNvSpPr>
            <p:nvPr/>
          </p:nvSpPr>
          <p:spPr bwMode="auto">
            <a:xfrm>
              <a:off x="3567" y="1290"/>
              <a:ext cx="1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71">
              <a:extLst>
                <a:ext uri="{FF2B5EF4-FFF2-40B4-BE49-F238E27FC236}">
                  <a16:creationId xmlns:a16="http://schemas.microsoft.com/office/drawing/2014/main" id="{FB525BF9-0C18-41E4-B63B-48041B49C05A}"/>
                </a:ext>
              </a:extLst>
            </p:cNvPr>
            <p:cNvSpPr>
              <a:spLocks noChangeShapeType="1"/>
            </p:cNvSpPr>
            <p:nvPr/>
          </p:nvSpPr>
          <p:spPr bwMode="auto">
            <a:xfrm>
              <a:off x="3567" y="1296"/>
              <a:ext cx="1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72">
              <a:extLst>
                <a:ext uri="{FF2B5EF4-FFF2-40B4-BE49-F238E27FC236}">
                  <a16:creationId xmlns:a16="http://schemas.microsoft.com/office/drawing/2014/main" id="{09C4CEFF-DC6B-4B68-8151-06E990F4CB71}"/>
                </a:ext>
              </a:extLst>
            </p:cNvPr>
            <p:cNvSpPr>
              <a:spLocks noChangeShapeType="1"/>
            </p:cNvSpPr>
            <p:nvPr/>
          </p:nvSpPr>
          <p:spPr bwMode="auto">
            <a:xfrm>
              <a:off x="3577" y="1290"/>
              <a:ext cx="1566"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73">
              <a:extLst>
                <a:ext uri="{FF2B5EF4-FFF2-40B4-BE49-F238E27FC236}">
                  <a16:creationId xmlns:a16="http://schemas.microsoft.com/office/drawing/2014/main" id="{82169207-400D-4860-B26C-B51FEFB4BFF7}"/>
                </a:ext>
              </a:extLst>
            </p:cNvPr>
            <p:cNvSpPr>
              <a:spLocks noChangeShapeType="1"/>
            </p:cNvSpPr>
            <p:nvPr/>
          </p:nvSpPr>
          <p:spPr bwMode="auto">
            <a:xfrm>
              <a:off x="3577" y="1296"/>
              <a:ext cx="1566"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Rectangle 74">
              <a:extLst>
                <a:ext uri="{FF2B5EF4-FFF2-40B4-BE49-F238E27FC236}">
                  <a16:creationId xmlns:a16="http://schemas.microsoft.com/office/drawing/2014/main" id="{D44A5F6D-A51C-4B26-8D49-5D5236FB7195}"/>
                </a:ext>
              </a:extLst>
            </p:cNvPr>
            <p:cNvSpPr>
              <a:spLocks noChangeArrowheads="1"/>
            </p:cNvSpPr>
            <p:nvPr/>
          </p:nvSpPr>
          <p:spPr bwMode="auto">
            <a:xfrm>
              <a:off x="5150" y="1290"/>
              <a:ext cx="4" cy="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Line 75">
              <a:extLst>
                <a:ext uri="{FF2B5EF4-FFF2-40B4-BE49-F238E27FC236}">
                  <a16:creationId xmlns:a16="http://schemas.microsoft.com/office/drawing/2014/main" id="{2F32FAAC-DF10-473E-8423-6A9279C6EAA9}"/>
                </a:ext>
              </a:extLst>
            </p:cNvPr>
            <p:cNvSpPr>
              <a:spLocks noChangeShapeType="1"/>
            </p:cNvSpPr>
            <p:nvPr/>
          </p:nvSpPr>
          <p:spPr bwMode="auto">
            <a:xfrm>
              <a:off x="5150" y="1290"/>
              <a:ext cx="1" cy="13"/>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76">
              <a:extLst>
                <a:ext uri="{FF2B5EF4-FFF2-40B4-BE49-F238E27FC236}">
                  <a16:creationId xmlns:a16="http://schemas.microsoft.com/office/drawing/2014/main" id="{37ECB531-36E5-46AA-813A-209A395CE41F}"/>
                </a:ext>
              </a:extLst>
            </p:cNvPr>
            <p:cNvSpPr>
              <a:spLocks noChangeShapeType="1"/>
            </p:cNvSpPr>
            <p:nvPr/>
          </p:nvSpPr>
          <p:spPr bwMode="auto">
            <a:xfrm>
              <a:off x="5143" y="1290"/>
              <a:ext cx="1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77">
              <a:extLst>
                <a:ext uri="{FF2B5EF4-FFF2-40B4-BE49-F238E27FC236}">
                  <a16:creationId xmlns:a16="http://schemas.microsoft.com/office/drawing/2014/main" id="{F56E50D7-8293-4181-95A9-2C1A9BB91CC1}"/>
                </a:ext>
              </a:extLst>
            </p:cNvPr>
            <p:cNvSpPr>
              <a:spLocks noChangeShapeType="1"/>
            </p:cNvSpPr>
            <p:nvPr/>
          </p:nvSpPr>
          <p:spPr bwMode="auto">
            <a:xfrm>
              <a:off x="5143" y="1296"/>
              <a:ext cx="1" cy="7"/>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78">
              <a:extLst>
                <a:ext uri="{FF2B5EF4-FFF2-40B4-BE49-F238E27FC236}">
                  <a16:creationId xmlns:a16="http://schemas.microsoft.com/office/drawing/2014/main" id="{8DA72ECE-D3EF-412B-8332-63FDEFAC7462}"/>
                </a:ext>
              </a:extLst>
            </p:cNvPr>
            <p:cNvSpPr>
              <a:spLocks noChangeShapeType="1"/>
            </p:cNvSpPr>
            <p:nvPr/>
          </p:nvSpPr>
          <p:spPr bwMode="auto">
            <a:xfrm>
              <a:off x="5143" y="1296"/>
              <a:ext cx="3"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79">
              <a:extLst>
                <a:ext uri="{FF2B5EF4-FFF2-40B4-BE49-F238E27FC236}">
                  <a16:creationId xmlns:a16="http://schemas.microsoft.com/office/drawing/2014/main" id="{9A60D428-42C8-4386-A884-36C27D71482B}"/>
                </a:ext>
              </a:extLst>
            </p:cNvPr>
            <p:cNvSpPr>
              <a:spLocks noChangeShapeType="1"/>
            </p:cNvSpPr>
            <p:nvPr/>
          </p:nvSpPr>
          <p:spPr bwMode="auto">
            <a:xfrm>
              <a:off x="5143" y="1296"/>
              <a:ext cx="1" cy="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Rectangle 80">
              <a:extLst>
                <a:ext uri="{FF2B5EF4-FFF2-40B4-BE49-F238E27FC236}">
                  <a16:creationId xmlns:a16="http://schemas.microsoft.com/office/drawing/2014/main" id="{2C195CC9-CF8C-4393-8FBA-246F4BFCD6F2}"/>
                </a:ext>
              </a:extLst>
            </p:cNvPr>
            <p:cNvSpPr>
              <a:spLocks noChangeArrowheads="1"/>
            </p:cNvSpPr>
            <p:nvPr/>
          </p:nvSpPr>
          <p:spPr bwMode="auto">
            <a:xfrm>
              <a:off x="724" y="1303"/>
              <a:ext cx="3" cy="88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 name="Line 81">
              <a:extLst>
                <a:ext uri="{FF2B5EF4-FFF2-40B4-BE49-F238E27FC236}">
                  <a16:creationId xmlns:a16="http://schemas.microsoft.com/office/drawing/2014/main" id="{FA3C78FD-611E-40B0-B894-7F6D035418A0}"/>
                </a:ext>
              </a:extLst>
            </p:cNvPr>
            <p:cNvSpPr>
              <a:spLocks noChangeShapeType="1"/>
            </p:cNvSpPr>
            <p:nvPr/>
          </p:nvSpPr>
          <p:spPr bwMode="auto">
            <a:xfrm>
              <a:off x="724" y="1303"/>
              <a:ext cx="1" cy="88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82">
              <a:extLst>
                <a:ext uri="{FF2B5EF4-FFF2-40B4-BE49-F238E27FC236}">
                  <a16:creationId xmlns:a16="http://schemas.microsoft.com/office/drawing/2014/main" id="{D458A9C7-C616-4270-AD19-3DEEDACED2A3}"/>
                </a:ext>
              </a:extLst>
            </p:cNvPr>
            <p:cNvSpPr>
              <a:spLocks noChangeShapeType="1"/>
            </p:cNvSpPr>
            <p:nvPr/>
          </p:nvSpPr>
          <p:spPr bwMode="auto">
            <a:xfrm>
              <a:off x="732" y="1303"/>
              <a:ext cx="1" cy="88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Rectangle 83">
              <a:extLst>
                <a:ext uri="{FF2B5EF4-FFF2-40B4-BE49-F238E27FC236}">
                  <a16:creationId xmlns:a16="http://schemas.microsoft.com/office/drawing/2014/main" id="{EF5E68E7-2077-49AF-91DF-26B9B192C2A6}"/>
                </a:ext>
              </a:extLst>
            </p:cNvPr>
            <p:cNvSpPr>
              <a:spLocks noChangeArrowheads="1"/>
            </p:cNvSpPr>
            <p:nvPr/>
          </p:nvSpPr>
          <p:spPr bwMode="auto">
            <a:xfrm>
              <a:off x="2015" y="1303"/>
              <a:ext cx="6" cy="88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 name="Line 84">
              <a:extLst>
                <a:ext uri="{FF2B5EF4-FFF2-40B4-BE49-F238E27FC236}">
                  <a16:creationId xmlns:a16="http://schemas.microsoft.com/office/drawing/2014/main" id="{3CC940DD-7FB2-476B-8C86-33BD322DDB29}"/>
                </a:ext>
              </a:extLst>
            </p:cNvPr>
            <p:cNvSpPr>
              <a:spLocks noChangeShapeType="1"/>
            </p:cNvSpPr>
            <p:nvPr/>
          </p:nvSpPr>
          <p:spPr bwMode="auto">
            <a:xfrm>
              <a:off x="2015" y="1303"/>
              <a:ext cx="1" cy="88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Rectangle 85">
              <a:extLst>
                <a:ext uri="{FF2B5EF4-FFF2-40B4-BE49-F238E27FC236}">
                  <a16:creationId xmlns:a16="http://schemas.microsoft.com/office/drawing/2014/main" id="{FCE081A2-200C-4CB2-88E0-798A76259DCD}"/>
                </a:ext>
              </a:extLst>
            </p:cNvPr>
            <p:cNvSpPr>
              <a:spLocks noChangeArrowheads="1"/>
            </p:cNvSpPr>
            <p:nvPr/>
          </p:nvSpPr>
          <p:spPr bwMode="auto">
            <a:xfrm>
              <a:off x="3567" y="1303"/>
              <a:ext cx="5" cy="88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Line 86">
              <a:extLst>
                <a:ext uri="{FF2B5EF4-FFF2-40B4-BE49-F238E27FC236}">
                  <a16:creationId xmlns:a16="http://schemas.microsoft.com/office/drawing/2014/main" id="{CD2D1C50-9040-42FF-B44F-D071BD28F430}"/>
                </a:ext>
              </a:extLst>
            </p:cNvPr>
            <p:cNvSpPr>
              <a:spLocks noChangeShapeType="1"/>
            </p:cNvSpPr>
            <p:nvPr/>
          </p:nvSpPr>
          <p:spPr bwMode="auto">
            <a:xfrm>
              <a:off x="3567" y="1303"/>
              <a:ext cx="1" cy="88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87">
              <a:extLst>
                <a:ext uri="{FF2B5EF4-FFF2-40B4-BE49-F238E27FC236}">
                  <a16:creationId xmlns:a16="http://schemas.microsoft.com/office/drawing/2014/main" id="{5BFD804D-1B92-4CF7-A044-558C99D7F6E9}"/>
                </a:ext>
              </a:extLst>
            </p:cNvPr>
            <p:cNvSpPr>
              <a:spLocks noChangeShapeType="1"/>
            </p:cNvSpPr>
            <p:nvPr/>
          </p:nvSpPr>
          <p:spPr bwMode="auto">
            <a:xfrm>
              <a:off x="5143" y="1303"/>
              <a:ext cx="1" cy="88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Rectangle 88">
              <a:extLst>
                <a:ext uri="{FF2B5EF4-FFF2-40B4-BE49-F238E27FC236}">
                  <a16:creationId xmlns:a16="http://schemas.microsoft.com/office/drawing/2014/main" id="{41A52318-5C17-4347-8E65-44F81E6BEB04}"/>
                </a:ext>
              </a:extLst>
            </p:cNvPr>
            <p:cNvSpPr>
              <a:spLocks noChangeArrowheads="1"/>
            </p:cNvSpPr>
            <p:nvPr/>
          </p:nvSpPr>
          <p:spPr bwMode="auto">
            <a:xfrm>
              <a:off x="5150" y="1303"/>
              <a:ext cx="4" cy="88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 name="Line 89">
              <a:extLst>
                <a:ext uri="{FF2B5EF4-FFF2-40B4-BE49-F238E27FC236}">
                  <a16:creationId xmlns:a16="http://schemas.microsoft.com/office/drawing/2014/main" id="{7E68D65C-56C9-4616-A136-C9F4D436A891}"/>
                </a:ext>
              </a:extLst>
            </p:cNvPr>
            <p:cNvSpPr>
              <a:spLocks noChangeShapeType="1"/>
            </p:cNvSpPr>
            <p:nvPr/>
          </p:nvSpPr>
          <p:spPr bwMode="auto">
            <a:xfrm>
              <a:off x="5150" y="1303"/>
              <a:ext cx="1" cy="88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Rectangle 90">
              <a:extLst>
                <a:ext uri="{FF2B5EF4-FFF2-40B4-BE49-F238E27FC236}">
                  <a16:creationId xmlns:a16="http://schemas.microsoft.com/office/drawing/2014/main" id="{95147B03-B29C-4AFD-B558-9983798BF45B}"/>
                </a:ext>
              </a:extLst>
            </p:cNvPr>
            <p:cNvSpPr>
              <a:spLocks noChangeArrowheads="1"/>
            </p:cNvSpPr>
            <p:nvPr/>
          </p:nvSpPr>
          <p:spPr bwMode="auto">
            <a:xfrm>
              <a:off x="1228" y="2231"/>
              <a:ext cx="25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a:solidFill>
                    <a:srgbClr val="FF0000"/>
                  </a:solidFill>
                  <a:latin typeface="宋体" panose="02010600030101010101" pitchFamily="2" charset="-122"/>
                  <a:ea typeface="宋体" panose="02010600030101010101" pitchFamily="2" charset="-122"/>
                </a:rPr>
                <a:t>高</a:t>
              </a:r>
              <a:endParaRPr kumimoji="1" lang="zh-CN" altLang="en-US" sz="2400">
                <a:latin typeface="Times New Roman" panose="02020603050405020304" pitchFamily="18" charset="0"/>
                <a:ea typeface="宋体" panose="02010600030101010101" pitchFamily="2" charset="-122"/>
              </a:endParaRPr>
            </a:p>
          </p:txBody>
        </p:sp>
        <p:sp>
          <p:nvSpPr>
            <p:cNvPr id="46" name="Rectangle 91">
              <a:extLst>
                <a:ext uri="{FF2B5EF4-FFF2-40B4-BE49-F238E27FC236}">
                  <a16:creationId xmlns:a16="http://schemas.microsoft.com/office/drawing/2014/main" id="{59C7231E-88FE-45CF-AEB5-8F2DFEBB919F}"/>
                </a:ext>
              </a:extLst>
            </p:cNvPr>
            <p:cNvSpPr>
              <a:spLocks noChangeArrowheads="1"/>
            </p:cNvSpPr>
            <p:nvPr/>
          </p:nvSpPr>
          <p:spPr bwMode="auto">
            <a:xfrm>
              <a:off x="2214" y="2231"/>
              <a:ext cx="10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b="1" dirty="0">
                  <a:solidFill>
                    <a:srgbClr val="FF0000"/>
                  </a:solidFill>
                  <a:latin typeface="宋体" panose="02010600030101010101" pitchFamily="2" charset="-122"/>
                  <a:ea typeface="宋体" panose="02010600030101010101" pitchFamily="2" charset="-122"/>
                </a:rPr>
                <a:t>快速撇取</a:t>
              </a:r>
              <a:endParaRPr kumimoji="1" lang="zh-CN" altLang="en-US" sz="2400" dirty="0">
                <a:latin typeface="Times New Roman" panose="02020603050405020304" pitchFamily="18" charset="0"/>
                <a:ea typeface="宋体" panose="02010600030101010101" pitchFamily="2" charset="-122"/>
              </a:endParaRPr>
            </a:p>
          </p:txBody>
        </p:sp>
        <p:sp>
          <p:nvSpPr>
            <p:cNvPr id="47" name="Rectangle 92">
              <a:extLst>
                <a:ext uri="{FF2B5EF4-FFF2-40B4-BE49-F238E27FC236}">
                  <a16:creationId xmlns:a16="http://schemas.microsoft.com/office/drawing/2014/main" id="{70F855B1-FDEA-44C0-A1B5-88841BFAAC2B}"/>
                </a:ext>
              </a:extLst>
            </p:cNvPr>
            <p:cNvSpPr>
              <a:spLocks noChangeArrowheads="1"/>
            </p:cNvSpPr>
            <p:nvPr/>
          </p:nvSpPr>
          <p:spPr bwMode="auto">
            <a:xfrm>
              <a:off x="2505" y="2564"/>
              <a:ext cx="5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b="1">
                  <a:solidFill>
                    <a:srgbClr val="FF0000"/>
                  </a:solidFill>
                  <a:latin typeface="宋体" panose="02010600030101010101" pitchFamily="2" charset="-122"/>
                  <a:ea typeface="宋体" panose="02010600030101010101" pitchFamily="2" charset="-122"/>
                </a:rPr>
                <a:t>策略</a:t>
              </a:r>
              <a:endParaRPr kumimoji="1" lang="zh-CN" altLang="en-US" sz="2400">
                <a:latin typeface="Times New Roman" panose="02020603050405020304" pitchFamily="18" charset="0"/>
                <a:ea typeface="宋体" panose="02010600030101010101" pitchFamily="2" charset="-122"/>
              </a:endParaRPr>
            </a:p>
          </p:txBody>
        </p:sp>
        <p:sp>
          <p:nvSpPr>
            <p:cNvPr id="48" name="Rectangle 93">
              <a:extLst>
                <a:ext uri="{FF2B5EF4-FFF2-40B4-BE49-F238E27FC236}">
                  <a16:creationId xmlns:a16="http://schemas.microsoft.com/office/drawing/2014/main" id="{57F33CC8-A8B3-4AB0-B5B5-31288E2086B9}"/>
                </a:ext>
              </a:extLst>
            </p:cNvPr>
            <p:cNvSpPr>
              <a:spLocks noChangeArrowheads="1"/>
            </p:cNvSpPr>
            <p:nvPr/>
          </p:nvSpPr>
          <p:spPr bwMode="auto">
            <a:xfrm>
              <a:off x="3779" y="2231"/>
              <a:ext cx="10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b="1">
                  <a:solidFill>
                    <a:srgbClr val="FF0000"/>
                  </a:solidFill>
                  <a:latin typeface="宋体" panose="02010600030101010101" pitchFamily="2" charset="-122"/>
                  <a:ea typeface="宋体" panose="02010600030101010101" pitchFamily="2" charset="-122"/>
                </a:rPr>
                <a:t>缓慢撇取</a:t>
              </a:r>
              <a:endParaRPr kumimoji="1" lang="zh-CN" altLang="en-US" sz="2400">
                <a:latin typeface="Times New Roman" panose="02020603050405020304" pitchFamily="18" charset="0"/>
                <a:ea typeface="宋体" panose="02010600030101010101" pitchFamily="2" charset="-122"/>
              </a:endParaRPr>
            </a:p>
          </p:txBody>
        </p:sp>
        <p:sp>
          <p:nvSpPr>
            <p:cNvPr id="49" name="Rectangle 94">
              <a:extLst>
                <a:ext uri="{FF2B5EF4-FFF2-40B4-BE49-F238E27FC236}">
                  <a16:creationId xmlns:a16="http://schemas.microsoft.com/office/drawing/2014/main" id="{5FA5C0DC-98A2-4927-B3FD-0037CE2B01DF}"/>
                </a:ext>
              </a:extLst>
            </p:cNvPr>
            <p:cNvSpPr>
              <a:spLocks noChangeArrowheads="1"/>
            </p:cNvSpPr>
            <p:nvPr/>
          </p:nvSpPr>
          <p:spPr bwMode="auto">
            <a:xfrm>
              <a:off x="4071" y="2564"/>
              <a:ext cx="51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b="1">
                  <a:solidFill>
                    <a:srgbClr val="FF0000"/>
                  </a:solidFill>
                  <a:latin typeface="宋体" panose="02010600030101010101" pitchFamily="2" charset="-122"/>
                  <a:ea typeface="宋体" panose="02010600030101010101" pitchFamily="2" charset="-122"/>
                </a:rPr>
                <a:t>策略</a:t>
              </a:r>
              <a:endParaRPr kumimoji="1" lang="zh-CN" altLang="en-US" sz="2400">
                <a:latin typeface="Times New Roman" panose="02020603050405020304" pitchFamily="18" charset="0"/>
                <a:ea typeface="宋体" panose="02010600030101010101" pitchFamily="2" charset="-122"/>
              </a:endParaRPr>
            </a:p>
          </p:txBody>
        </p:sp>
        <p:sp>
          <p:nvSpPr>
            <p:cNvPr id="50" name="Line 95">
              <a:extLst>
                <a:ext uri="{FF2B5EF4-FFF2-40B4-BE49-F238E27FC236}">
                  <a16:creationId xmlns:a16="http://schemas.microsoft.com/office/drawing/2014/main" id="{76AA8ACF-7920-4ECE-BE50-6CC3A88BBC93}"/>
                </a:ext>
              </a:extLst>
            </p:cNvPr>
            <p:cNvSpPr>
              <a:spLocks noChangeShapeType="1"/>
            </p:cNvSpPr>
            <p:nvPr/>
          </p:nvSpPr>
          <p:spPr bwMode="auto">
            <a:xfrm>
              <a:off x="732" y="2189"/>
              <a:ext cx="1" cy="7"/>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Rectangle 96">
              <a:extLst>
                <a:ext uri="{FF2B5EF4-FFF2-40B4-BE49-F238E27FC236}">
                  <a16:creationId xmlns:a16="http://schemas.microsoft.com/office/drawing/2014/main" id="{8E0375E7-FE16-4123-BBE4-30CE30FDD654}"/>
                </a:ext>
              </a:extLst>
            </p:cNvPr>
            <p:cNvSpPr>
              <a:spLocks noChangeArrowheads="1"/>
            </p:cNvSpPr>
            <p:nvPr/>
          </p:nvSpPr>
          <p:spPr bwMode="auto">
            <a:xfrm>
              <a:off x="724" y="2189"/>
              <a:ext cx="3" cy="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 name="Line 97">
              <a:extLst>
                <a:ext uri="{FF2B5EF4-FFF2-40B4-BE49-F238E27FC236}">
                  <a16:creationId xmlns:a16="http://schemas.microsoft.com/office/drawing/2014/main" id="{7DFAE911-EB4F-48FA-ABD8-47CEB34AFC62}"/>
                </a:ext>
              </a:extLst>
            </p:cNvPr>
            <p:cNvSpPr>
              <a:spLocks noChangeShapeType="1"/>
            </p:cNvSpPr>
            <p:nvPr/>
          </p:nvSpPr>
          <p:spPr bwMode="auto">
            <a:xfrm>
              <a:off x="724" y="2189"/>
              <a:ext cx="1" cy="7"/>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Rectangle 98">
              <a:extLst>
                <a:ext uri="{FF2B5EF4-FFF2-40B4-BE49-F238E27FC236}">
                  <a16:creationId xmlns:a16="http://schemas.microsoft.com/office/drawing/2014/main" id="{EFC9892C-676D-4164-8C77-880876534E74}"/>
                </a:ext>
              </a:extLst>
            </p:cNvPr>
            <p:cNvSpPr>
              <a:spLocks noChangeArrowheads="1"/>
            </p:cNvSpPr>
            <p:nvPr/>
          </p:nvSpPr>
          <p:spPr bwMode="auto">
            <a:xfrm>
              <a:off x="735" y="2189"/>
              <a:ext cx="1280" cy="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Line 99">
              <a:extLst>
                <a:ext uri="{FF2B5EF4-FFF2-40B4-BE49-F238E27FC236}">
                  <a16:creationId xmlns:a16="http://schemas.microsoft.com/office/drawing/2014/main" id="{5B04AA97-EFAC-4DDF-A7BA-E72BB5646B1A}"/>
                </a:ext>
              </a:extLst>
            </p:cNvPr>
            <p:cNvSpPr>
              <a:spLocks noChangeShapeType="1"/>
            </p:cNvSpPr>
            <p:nvPr/>
          </p:nvSpPr>
          <p:spPr bwMode="auto">
            <a:xfrm>
              <a:off x="748" y="2024"/>
              <a:ext cx="128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Rectangle 100">
              <a:extLst>
                <a:ext uri="{FF2B5EF4-FFF2-40B4-BE49-F238E27FC236}">
                  <a16:creationId xmlns:a16="http://schemas.microsoft.com/office/drawing/2014/main" id="{19A779CE-6A3D-4C01-A6FE-FDE8A4CE5D86}"/>
                </a:ext>
              </a:extLst>
            </p:cNvPr>
            <p:cNvSpPr>
              <a:spLocks noChangeArrowheads="1"/>
            </p:cNvSpPr>
            <p:nvPr/>
          </p:nvSpPr>
          <p:spPr bwMode="auto">
            <a:xfrm>
              <a:off x="2015" y="2189"/>
              <a:ext cx="6" cy="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Line 101">
              <a:extLst>
                <a:ext uri="{FF2B5EF4-FFF2-40B4-BE49-F238E27FC236}">
                  <a16:creationId xmlns:a16="http://schemas.microsoft.com/office/drawing/2014/main" id="{3F1A1933-AB49-48FF-A267-E8F1AF6CA882}"/>
                </a:ext>
              </a:extLst>
            </p:cNvPr>
            <p:cNvSpPr>
              <a:spLocks noChangeShapeType="1"/>
            </p:cNvSpPr>
            <p:nvPr/>
          </p:nvSpPr>
          <p:spPr bwMode="auto">
            <a:xfrm>
              <a:off x="2015" y="2189"/>
              <a:ext cx="1" cy="7"/>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Rectangle 102">
              <a:extLst>
                <a:ext uri="{FF2B5EF4-FFF2-40B4-BE49-F238E27FC236}">
                  <a16:creationId xmlns:a16="http://schemas.microsoft.com/office/drawing/2014/main" id="{60112D9C-73D5-41E7-8FBC-607A2546C051}"/>
                </a:ext>
              </a:extLst>
            </p:cNvPr>
            <p:cNvSpPr>
              <a:spLocks noChangeArrowheads="1"/>
            </p:cNvSpPr>
            <p:nvPr/>
          </p:nvSpPr>
          <p:spPr bwMode="auto">
            <a:xfrm>
              <a:off x="2021" y="2189"/>
              <a:ext cx="1546" cy="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 name="Line 103">
              <a:extLst>
                <a:ext uri="{FF2B5EF4-FFF2-40B4-BE49-F238E27FC236}">
                  <a16:creationId xmlns:a16="http://schemas.microsoft.com/office/drawing/2014/main" id="{14EBCB7D-9444-423A-B5A2-463DABEDB46D}"/>
                </a:ext>
              </a:extLst>
            </p:cNvPr>
            <p:cNvSpPr>
              <a:spLocks noChangeShapeType="1"/>
            </p:cNvSpPr>
            <p:nvPr/>
          </p:nvSpPr>
          <p:spPr bwMode="auto">
            <a:xfrm>
              <a:off x="1973" y="2024"/>
              <a:ext cx="1546"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Rectangle 104">
              <a:extLst>
                <a:ext uri="{FF2B5EF4-FFF2-40B4-BE49-F238E27FC236}">
                  <a16:creationId xmlns:a16="http://schemas.microsoft.com/office/drawing/2014/main" id="{A273AEB3-F2E1-4A5E-8C0E-EED556B0583A}"/>
                </a:ext>
              </a:extLst>
            </p:cNvPr>
            <p:cNvSpPr>
              <a:spLocks noChangeArrowheads="1"/>
            </p:cNvSpPr>
            <p:nvPr/>
          </p:nvSpPr>
          <p:spPr bwMode="auto">
            <a:xfrm>
              <a:off x="3567" y="2189"/>
              <a:ext cx="5" cy="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 name="Line 105">
              <a:extLst>
                <a:ext uri="{FF2B5EF4-FFF2-40B4-BE49-F238E27FC236}">
                  <a16:creationId xmlns:a16="http://schemas.microsoft.com/office/drawing/2014/main" id="{81DA5496-1086-4EA4-9F8C-5179E4D5B5E7}"/>
                </a:ext>
              </a:extLst>
            </p:cNvPr>
            <p:cNvSpPr>
              <a:spLocks noChangeShapeType="1"/>
            </p:cNvSpPr>
            <p:nvPr/>
          </p:nvSpPr>
          <p:spPr bwMode="auto">
            <a:xfrm>
              <a:off x="3567" y="2189"/>
              <a:ext cx="1" cy="7"/>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Rectangle 106">
              <a:extLst>
                <a:ext uri="{FF2B5EF4-FFF2-40B4-BE49-F238E27FC236}">
                  <a16:creationId xmlns:a16="http://schemas.microsoft.com/office/drawing/2014/main" id="{6FF835E1-61AA-4D5D-B603-D4FB843DEA95}"/>
                </a:ext>
              </a:extLst>
            </p:cNvPr>
            <p:cNvSpPr>
              <a:spLocks noChangeArrowheads="1"/>
            </p:cNvSpPr>
            <p:nvPr/>
          </p:nvSpPr>
          <p:spPr bwMode="auto">
            <a:xfrm>
              <a:off x="3572" y="2189"/>
              <a:ext cx="1571" cy="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 name="Line 107">
              <a:extLst>
                <a:ext uri="{FF2B5EF4-FFF2-40B4-BE49-F238E27FC236}">
                  <a16:creationId xmlns:a16="http://schemas.microsoft.com/office/drawing/2014/main" id="{72937889-5C92-4FD6-A031-8F81B71C0A8A}"/>
                </a:ext>
              </a:extLst>
            </p:cNvPr>
            <p:cNvSpPr>
              <a:spLocks noChangeShapeType="1"/>
            </p:cNvSpPr>
            <p:nvPr/>
          </p:nvSpPr>
          <p:spPr bwMode="auto">
            <a:xfrm>
              <a:off x="3560" y="2024"/>
              <a:ext cx="157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Rectangle 108">
              <a:extLst>
                <a:ext uri="{FF2B5EF4-FFF2-40B4-BE49-F238E27FC236}">
                  <a16:creationId xmlns:a16="http://schemas.microsoft.com/office/drawing/2014/main" id="{5D4CFD8A-A10B-4942-A012-BB347E12BA24}"/>
                </a:ext>
              </a:extLst>
            </p:cNvPr>
            <p:cNvSpPr>
              <a:spLocks noChangeArrowheads="1"/>
            </p:cNvSpPr>
            <p:nvPr/>
          </p:nvSpPr>
          <p:spPr bwMode="auto">
            <a:xfrm>
              <a:off x="5150" y="2189"/>
              <a:ext cx="4" cy="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 name="Line 109">
              <a:extLst>
                <a:ext uri="{FF2B5EF4-FFF2-40B4-BE49-F238E27FC236}">
                  <a16:creationId xmlns:a16="http://schemas.microsoft.com/office/drawing/2014/main" id="{778533BD-1392-49E4-BEC4-28A2B46CF9FF}"/>
                </a:ext>
              </a:extLst>
            </p:cNvPr>
            <p:cNvSpPr>
              <a:spLocks noChangeShapeType="1"/>
            </p:cNvSpPr>
            <p:nvPr/>
          </p:nvSpPr>
          <p:spPr bwMode="auto">
            <a:xfrm>
              <a:off x="5150" y="2189"/>
              <a:ext cx="1" cy="7"/>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110">
              <a:extLst>
                <a:ext uri="{FF2B5EF4-FFF2-40B4-BE49-F238E27FC236}">
                  <a16:creationId xmlns:a16="http://schemas.microsoft.com/office/drawing/2014/main" id="{1DE85DE5-7169-4AFA-BDF4-8347BF5F388B}"/>
                </a:ext>
              </a:extLst>
            </p:cNvPr>
            <p:cNvSpPr>
              <a:spLocks noChangeShapeType="1"/>
            </p:cNvSpPr>
            <p:nvPr/>
          </p:nvSpPr>
          <p:spPr bwMode="auto">
            <a:xfrm>
              <a:off x="5143" y="2189"/>
              <a:ext cx="1" cy="7"/>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Rectangle 111">
              <a:extLst>
                <a:ext uri="{FF2B5EF4-FFF2-40B4-BE49-F238E27FC236}">
                  <a16:creationId xmlns:a16="http://schemas.microsoft.com/office/drawing/2014/main" id="{4F8C1778-5CEB-4DC0-AD08-33ED26E45F05}"/>
                </a:ext>
              </a:extLst>
            </p:cNvPr>
            <p:cNvSpPr>
              <a:spLocks noChangeArrowheads="1"/>
            </p:cNvSpPr>
            <p:nvPr/>
          </p:nvSpPr>
          <p:spPr bwMode="auto">
            <a:xfrm>
              <a:off x="724" y="2196"/>
              <a:ext cx="3" cy="66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 name="Line 112">
              <a:extLst>
                <a:ext uri="{FF2B5EF4-FFF2-40B4-BE49-F238E27FC236}">
                  <a16:creationId xmlns:a16="http://schemas.microsoft.com/office/drawing/2014/main" id="{9316F401-55B4-41B7-B9E9-939CD6BD67AB}"/>
                </a:ext>
              </a:extLst>
            </p:cNvPr>
            <p:cNvSpPr>
              <a:spLocks noChangeShapeType="1"/>
            </p:cNvSpPr>
            <p:nvPr/>
          </p:nvSpPr>
          <p:spPr bwMode="auto">
            <a:xfrm>
              <a:off x="724" y="2196"/>
              <a:ext cx="1" cy="66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13">
              <a:extLst>
                <a:ext uri="{FF2B5EF4-FFF2-40B4-BE49-F238E27FC236}">
                  <a16:creationId xmlns:a16="http://schemas.microsoft.com/office/drawing/2014/main" id="{9AA7024D-0B11-4723-9716-88FFA73E8A88}"/>
                </a:ext>
              </a:extLst>
            </p:cNvPr>
            <p:cNvSpPr>
              <a:spLocks noChangeShapeType="1"/>
            </p:cNvSpPr>
            <p:nvPr/>
          </p:nvSpPr>
          <p:spPr bwMode="auto">
            <a:xfrm>
              <a:off x="732" y="2196"/>
              <a:ext cx="1" cy="66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Rectangle 114">
              <a:extLst>
                <a:ext uri="{FF2B5EF4-FFF2-40B4-BE49-F238E27FC236}">
                  <a16:creationId xmlns:a16="http://schemas.microsoft.com/office/drawing/2014/main" id="{49A05653-D65D-4291-8E08-3B66982818CD}"/>
                </a:ext>
              </a:extLst>
            </p:cNvPr>
            <p:cNvSpPr>
              <a:spLocks noChangeArrowheads="1"/>
            </p:cNvSpPr>
            <p:nvPr/>
          </p:nvSpPr>
          <p:spPr bwMode="auto">
            <a:xfrm>
              <a:off x="2015" y="2196"/>
              <a:ext cx="6" cy="66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 name="Line 115">
              <a:extLst>
                <a:ext uri="{FF2B5EF4-FFF2-40B4-BE49-F238E27FC236}">
                  <a16:creationId xmlns:a16="http://schemas.microsoft.com/office/drawing/2014/main" id="{37366139-A289-4466-B1B1-BB5874AB3EFC}"/>
                </a:ext>
              </a:extLst>
            </p:cNvPr>
            <p:cNvSpPr>
              <a:spLocks noChangeShapeType="1"/>
            </p:cNvSpPr>
            <p:nvPr/>
          </p:nvSpPr>
          <p:spPr bwMode="auto">
            <a:xfrm>
              <a:off x="2015" y="2196"/>
              <a:ext cx="1" cy="66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Rectangle 116">
              <a:extLst>
                <a:ext uri="{FF2B5EF4-FFF2-40B4-BE49-F238E27FC236}">
                  <a16:creationId xmlns:a16="http://schemas.microsoft.com/office/drawing/2014/main" id="{F2675943-A519-4399-BE8C-D1951FFE41DF}"/>
                </a:ext>
              </a:extLst>
            </p:cNvPr>
            <p:cNvSpPr>
              <a:spLocks noChangeArrowheads="1"/>
            </p:cNvSpPr>
            <p:nvPr/>
          </p:nvSpPr>
          <p:spPr bwMode="auto">
            <a:xfrm>
              <a:off x="3567" y="2196"/>
              <a:ext cx="5" cy="66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 name="Line 117">
              <a:extLst>
                <a:ext uri="{FF2B5EF4-FFF2-40B4-BE49-F238E27FC236}">
                  <a16:creationId xmlns:a16="http://schemas.microsoft.com/office/drawing/2014/main" id="{6470FACD-2707-44C2-A61C-84AFF2FB2B31}"/>
                </a:ext>
              </a:extLst>
            </p:cNvPr>
            <p:cNvSpPr>
              <a:spLocks noChangeShapeType="1"/>
            </p:cNvSpPr>
            <p:nvPr/>
          </p:nvSpPr>
          <p:spPr bwMode="auto">
            <a:xfrm>
              <a:off x="3567" y="2196"/>
              <a:ext cx="1" cy="66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18">
              <a:extLst>
                <a:ext uri="{FF2B5EF4-FFF2-40B4-BE49-F238E27FC236}">
                  <a16:creationId xmlns:a16="http://schemas.microsoft.com/office/drawing/2014/main" id="{5BAB44AC-97AB-442F-8A3D-F684536461E1}"/>
                </a:ext>
              </a:extLst>
            </p:cNvPr>
            <p:cNvSpPr>
              <a:spLocks noChangeShapeType="1"/>
            </p:cNvSpPr>
            <p:nvPr/>
          </p:nvSpPr>
          <p:spPr bwMode="auto">
            <a:xfrm>
              <a:off x="5143" y="2196"/>
              <a:ext cx="1" cy="66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Rectangle 119">
              <a:extLst>
                <a:ext uri="{FF2B5EF4-FFF2-40B4-BE49-F238E27FC236}">
                  <a16:creationId xmlns:a16="http://schemas.microsoft.com/office/drawing/2014/main" id="{5C31328C-2F69-4AEE-9639-AB3B8D767703}"/>
                </a:ext>
              </a:extLst>
            </p:cNvPr>
            <p:cNvSpPr>
              <a:spLocks noChangeArrowheads="1"/>
            </p:cNvSpPr>
            <p:nvPr/>
          </p:nvSpPr>
          <p:spPr bwMode="auto">
            <a:xfrm>
              <a:off x="5150" y="2196"/>
              <a:ext cx="4" cy="66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 name="Line 120">
              <a:extLst>
                <a:ext uri="{FF2B5EF4-FFF2-40B4-BE49-F238E27FC236}">
                  <a16:creationId xmlns:a16="http://schemas.microsoft.com/office/drawing/2014/main" id="{6D026744-4CA7-4CF5-974C-4ED8F6331C6B}"/>
                </a:ext>
              </a:extLst>
            </p:cNvPr>
            <p:cNvSpPr>
              <a:spLocks noChangeShapeType="1"/>
            </p:cNvSpPr>
            <p:nvPr/>
          </p:nvSpPr>
          <p:spPr bwMode="auto">
            <a:xfrm>
              <a:off x="5150" y="2196"/>
              <a:ext cx="1" cy="66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Rectangle 121">
              <a:extLst>
                <a:ext uri="{FF2B5EF4-FFF2-40B4-BE49-F238E27FC236}">
                  <a16:creationId xmlns:a16="http://schemas.microsoft.com/office/drawing/2014/main" id="{5A7F6776-1BCA-41C6-8B5B-4EEAD4327977}"/>
                </a:ext>
              </a:extLst>
            </p:cNvPr>
            <p:cNvSpPr>
              <a:spLocks noChangeArrowheads="1"/>
            </p:cNvSpPr>
            <p:nvPr/>
          </p:nvSpPr>
          <p:spPr bwMode="auto">
            <a:xfrm>
              <a:off x="1228" y="2901"/>
              <a:ext cx="25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a:solidFill>
                    <a:srgbClr val="FF0000"/>
                  </a:solidFill>
                  <a:latin typeface="宋体" panose="02010600030101010101" pitchFamily="2" charset="-122"/>
                  <a:ea typeface="宋体" panose="02010600030101010101" pitchFamily="2" charset="-122"/>
                </a:rPr>
                <a:t>低</a:t>
              </a:r>
              <a:endParaRPr kumimoji="1" lang="zh-CN" altLang="en-US" sz="2400">
                <a:latin typeface="Times New Roman" panose="02020603050405020304" pitchFamily="18" charset="0"/>
                <a:ea typeface="宋体" panose="02010600030101010101" pitchFamily="2" charset="-122"/>
              </a:endParaRPr>
            </a:p>
          </p:txBody>
        </p:sp>
        <p:sp>
          <p:nvSpPr>
            <p:cNvPr id="77" name="Rectangle 122">
              <a:extLst>
                <a:ext uri="{FF2B5EF4-FFF2-40B4-BE49-F238E27FC236}">
                  <a16:creationId xmlns:a16="http://schemas.microsoft.com/office/drawing/2014/main" id="{649543E6-515C-4BAF-8F1A-13B7C0CC5CA4}"/>
                </a:ext>
              </a:extLst>
            </p:cNvPr>
            <p:cNvSpPr>
              <a:spLocks noChangeArrowheads="1"/>
            </p:cNvSpPr>
            <p:nvPr/>
          </p:nvSpPr>
          <p:spPr bwMode="auto">
            <a:xfrm>
              <a:off x="2214" y="2901"/>
              <a:ext cx="10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b="1">
                  <a:solidFill>
                    <a:srgbClr val="FF0000"/>
                  </a:solidFill>
                  <a:latin typeface="宋体" panose="02010600030101010101" pitchFamily="2" charset="-122"/>
                  <a:ea typeface="宋体" panose="02010600030101010101" pitchFamily="2" charset="-122"/>
                </a:rPr>
                <a:t>快速渗透</a:t>
              </a:r>
              <a:endParaRPr kumimoji="1" lang="zh-CN" altLang="en-US" sz="2400">
                <a:latin typeface="Times New Roman" panose="02020603050405020304" pitchFamily="18" charset="0"/>
                <a:ea typeface="宋体" panose="02010600030101010101" pitchFamily="2" charset="-122"/>
              </a:endParaRPr>
            </a:p>
          </p:txBody>
        </p:sp>
        <p:sp>
          <p:nvSpPr>
            <p:cNvPr id="78" name="Rectangle 123">
              <a:extLst>
                <a:ext uri="{FF2B5EF4-FFF2-40B4-BE49-F238E27FC236}">
                  <a16:creationId xmlns:a16="http://schemas.microsoft.com/office/drawing/2014/main" id="{44AB5A02-FA05-4DE9-A8D7-0F701B9726C0}"/>
                </a:ext>
              </a:extLst>
            </p:cNvPr>
            <p:cNvSpPr>
              <a:spLocks noChangeArrowheads="1"/>
            </p:cNvSpPr>
            <p:nvPr/>
          </p:nvSpPr>
          <p:spPr bwMode="auto">
            <a:xfrm>
              <a:off x="2505" y="3234"/>
              <a:ext cx="5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b="1">
                  <a:solidFill>
                    <a:srgbClr val="FF0000"/>
                  </a:solidFill>
                  <a:latin typeface="宋体" panose="02010600030101010101" pitchFamily="2" charset="-122"/>
                  <a:ea typeface="宋体" panose="02010600030101010101" pitchFamily="2" charset="-122"/>
                </a:rPr>
                <a:t>策略</a:t>
              </a:r>
              <a:endParaRPr kumimoji="1" lang="zh-CN" altLang="en-US" sz="2400">
                <a:latin typeface="Times New Roman" panose="02020603050405020304" pitchFamily="18" charset="0"/>
                <a:ea typeface="宋体" panose="02010600030101010101" pitchFamily="2" charset="-122"/>
              </a:endParaRPr>
            </a:p>
          </p:txBody>
        </p:sp>
        <p:sp>
          <p:nvSpPr>
            <p:cNvPr id="79" name="Rectangle 124">
              <a:extLst>
                <a:ext uri="{FF2B5EF4-FFF2-40B4-BE49-F238E27FC236}">
                  <a16:creationId xmlns:a16="http://schemas.microsoft.com/office/drawing/2014/main" id="{1C5740FC-F146-418D-9D7E-C909C6BAAA5B}"/>
                </a:ext>
              </a:extLst>
            </p:cNvPr>
            <p:cNvSpPr>
              <a:spLocks noChangeArrowheads="1"/>
            </p:cNvSpPr>
            <p:nvPr/>
          </p:nvSpPr>
          <p:spPr bwMode="auto">
            <a:xfrm>
              <a:off x="3779" y="2901"/>
              <a:ext cx="10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b="1">
                  <a:solidFill>
                    <a:srgbClr val="FF0000"/>
                  </a:solidFill>
                  <a:latin typeface="宋体" panose="02010600030101010101" pitchFamily="2" charset="-122"/>
                  <a:ea typeface="宋体" panose="02010600030101010101" pitchFamily="2" charset="-122"/>
                </a:rPr>
                <a:t>缓慢渗透</a:t>
              </a:r>
              <a:endParaRPr kumimoji="1" lang="zh-CN" altLang="en-US" sz="2400">
                <a:latin typeface="Times New Roman" panose="02020603050405020304" pitchFamily="18" charset="0"/>
                <a:ea typeface="宋体" panose="02010600030101010101" pitchFamily="2" charset="-122"/>
              </a:endParaRPr>
            </a:p>
          </p:txBody>
        </p:sp>
        <p:sp>
          <p:nvSpPr>
            <p:cNvPr id="80" name="Rectangle 125">
              <a:extLst>
                <a:ext uri="{FF2B5EF4-FFF2-40B4-BE49-F238E27FC236}">
                  <a16:creationId xmlns:a16="http://schemas.microsoft.com/office/drawing/2014/main" id="{5D1F56AD-6D95-48C6-8AAF-F771A58AE320}"/>
                </a:ext>
              </a:extLst>
            </p:cNvPr>
            <p:cNvSpPr>
              <a:spLocks noChangeArrowheads="1"/>
            </p:cNvSpPr>
            <p:nvPr/>
          </p:nvSpPr>
          <p:spPr bwMode="auto">
            <a:xfrm>
              <a:off x="4071" y="3234"/>
              <a:ext cx="51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3200" b="1">
                  <a:solidFill>
                    <a:srgbClr val="FF0000"/>
                  </a:solidFill>
                  <a:latin typeface="宋体" panose="02010600030101010101" pitchFamily="2" charset="-122"/>
                  <a:ea typeface="宋体" panose="02010600030101010101" pitchFamily="2" charset="-122"/>
                </a:rPr>
                <a:t>策略</a:t>
              </a:r>
              <a:endParaRPr kumimoji="1" lang="zh-CN" altLang="en-US" sz="2400">
                <a:latin typeface="Times New Roman" panose="02020603050405020304" pitchFamily="18" charset="0"/>
                <a:ea typeface="宋体" panose="02010600030101010101" pitchFamily="2" charset="-122"/>
              </a:endParaRPr>
            </a:p>
          </p:txBody>
        </p:sp>
        <p:sp>
          <p:nvSpPr>
            <p:cNvPr id="81" name="Line 126">
              <a:extLst>
                <a:ext uri="{FF2B5EF4-FFF2-40B4-BE49-F238E27FC236}">
                  <a16:creationId xmlns:a16="http://schemas.microsoft.com/office/drawing/2014/main" id="{4A3EBDF6-F635-4D79-AC43-41A34826C9E2}"/>
                </a:ext>
              </a:extLst>
            </p:cNvPr>
            <p:cNvSpPr>
              <a:spLocks noChangeShapeType="1"/>
            </p:cNvSpPr>
            <p:nvPr/>
          </p:nvSpPr>
          <p:spPr bwMode="auto">
            <a:xfrm>
              <a:off x="732" y="2860"/>
              <a:ext cx="1" cy="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Rectangle 127">
              <a:extLst>
                <a:ext uri="{FF2B5EF4-FFF2-40B4-BE49-F238E27FC236}">
                  <a16:creationId xmlns:a16="http://schemas.microsoft.com/office/drawing/2014/main" id="{D390D4AA-164B-4516-ACF9-FE81CE544B37}"/>
                </a:ext>
              </a:extLst>
            </p:cNvPr>
            <p:cNvSpPr>
              <a:spLocks noChangeArrowheads="1"/>
            </p:cNvSpPr>
            <p:nvPr/>
          </p:nvSpPr>
          <p:spPr bwMode="auto">
            <a:xfrm>
              <a:off x="724" y="2860"/>
              <a:ext cx="3" cy="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 name="Line 128">
              <a:extLst>
                <a:ext uri="{FF2B5EF4-FFF2-40B4-BE49-F238E27FC236}">
                  <a16:creationId xmlns:a16="http://schemas.microsoft.com/office/drawing/2014/main" id="{43DAE99D-4ED9-4165-AF18-23E0C2DA8CF5}"/>
                </a:ext>
              </a:extLst>
            </p:cNvPr>
            <p:cNvSpPr>
              <a:spLocks noChangeShapeType="1"/>
            </p:cNvSpPr>
            <p:nvPr/>
          </p:nvSpPr>
          <p:spPr bwMode="auto">
            <a:xfrm>
              <a:off x="724" y="2860"/>
              <a:ext cx="1" cy="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Rectangle 129">
              <a:extLst>
                <a:ext uri="{FF2B5EF4-FFF2-40B4-BE49-F238E27FC236}">
                  <a16:creationId xmlns:a16="http://schemas.microsoft.com/office/drawing/2014/main" id="{9E5082A6-699F-4791-AB27-EB7982431D04}"/>
                </a:ext>
              </a:extLst>
            </p:cNvPr>
            <p:cNvSpPr>
              <a:spLocks noChangeArrowheads="1"/>
            </p:cNvSpPr>
            <p:nvPr/>
          </p:nvSpPr>
          <p:spPr bwMode="auto">
            <a:xfrm>
              <a:off x="735" y="2860"/>
              <a:ext cx="1280" cy="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5" name="Line 130">
              <a:extLst>
                <a:ext uri="{FF2B5EF4-FFF2-40B4-BE49-F238E27FC236}">
                  <a16:creationId xmlns:a16="http://schemas.microsoft.com/office/drawing/2014/main" id="{EAE05998-4A84-4B22-B211-656E0586016C}"/>
                </a:ext>
              </a:extLst>
            </p:cNvPr>
            <p:cNvSpPr>
              <a:spLocks noChangeShapeType="1"/>
            </p:cNvSpPr>
            <p:nvPr/>
          </p:nvSpPr>
          <p:spPr bwMode="auto">
            <a:xfrm>
              <a:off x="735" y="2860"/>
              <a:ext cx="128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131">
              <a:extLst>
                <a:ext uri="{FF2B5EF4-FFF2-40B4-BE49-F238E27FC236}">
                  <a16:creationId xmlns:a16="http://schemas.microsoft.com/office/drawing/2014/main" id="{D10FB95F-A3DE-4EA5-BFE5-DDE255E72F77}"/>
                </a:ext>
              </a:extLst>
            </p:cNvPr>
            <p:cNvSpPr>
              <a:spLocks noChangeShapeType="1"/>
            </p:cNvSpPr>
            <p:nvPr/>
          </p:nvSpPr>
          <p:spPr bwMode="auto">
            <a:xfrm>
              <a:off x="2015" y="2860"/>
              <a:ext cx="1" cy="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Rectangle 132">
              <a:extLst>
                <a:ext uri="{FF2B5EF4-FFF2-40B4-BE49-F238E27FC236}">
                  <a16:creationId xmlns:a16="http://schemas.microsoft.com/office/drawing/2014/main" id="{3D269D74-E149-481A-A45D-B041E5B08363}"/>
                </a:ext>
              </a:extLst>
            </p:cNvPr>
            <p:cNvSpPr>
              <a:spLocks noChangeArrowheads="1"/>
            </p:cNvSpPr>
            <p:nvPr/>
          </p:nvSpPr>
          <p:spPr bwMode="auto">
            <a:xfrm>
              <a:off x="2021" y="2860"/>
              <a:ext cx="1546" cy="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 name="Line 133">
              <a:extLst>
                <a:ext uri="{FF2B5EF4-FFF2-40B4-BE49-F238E27FC236}">
                  <a16:creationId xmlns:a16="http://schemas.microsoft.com/office/drawing/2014/main" id="{11346180-376C-4A44-876D-AEB41565DB46}"/>
                </a:ext>
              </a:extLst>
            </p:cNvPr>
            <p:cNvSpPr>
              <a:spLocks noChangeShapeType="1"/>
            </p:cNvSpPr>
            <p:nvPr/>
          </p:nvSpPr>
          <p:spPr bwMode="auto">
            <a:xfrm>
              <a:off x="2021" y="2860"/>
              <a:ext cx="1546"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Rectangle 134">
              <a:extLst>
                <a:ext uri="{FF2B5EF4-FFF2-40B4-BE49-F238E27FC236}">
                  <a16:creationId xmlns:a16="http://schemas.microsoft.com/office/drawing/2014/main" id="{875D7462-76C7-410F-BF47-7BB0F9A67EFC}"/>
                </a:ext>
              </a:extLst>
            </p:cNvPr>
            <p:cNvSpPr>
              <a:spLocks noChangeArrowheads="1"/>
            </p:cNvSpPr>
            <p:nvPr/>
          </p:nvSpPr>
          <p:spPr bwMode="auto">
            <a:xfrm>
              <a:off x="3567" y="2860"/>
              <a:ext cx="5" cy="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 name="Line 135">
              <a:extLst>
                <a:ext uri="{FF2B5EF4-FFF2-40B4-BE49-F238E27FC236}">
                  <a16:creationId xmlns:a16="http://schemas.microsoft.com/office/drawing/2014/main" id="{CC5DA04A-20F4-4119-9ED9-9A3E5B381669}"/>
                </a:ext>
              </a:extLst>
            </p:cNvPr>
            <p:cNvSpPr>
              <a:spLocks noChangeShapeType="1"/>
            </p:cNvSpPr>
            <p:nvPr/>
          </p:nvSpPr>
          <p:spPr bwMode="auto">
            <a:xfrm>
              <a:off x="3567" y="2860"/>
              <a:ext cx="1" cy="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Rectangle 136">
              <a:extLst>
                <a:ext uri="{FF2B5EF4-FFF2-40B4-BE49-F238E27FC236}">
                  <a16:creationId xmlns:a16="http://schemas.microsoft.com/office/drawing/2014/main" id="{9B8AA413-5287-41B5-B746-57BBB45D4143}"/>
                </a:ext>
              </a:extLst>
            </p:cNvPr>
            <p:cNvSpPr>
              <a:spLocks noChangeArrowheads="1"/>
            </p:cNvSpPr>
            <p:nvPr/>
          </p:nvSpPr>
          <p:spPr bwMode="auto">
            <a:xfrm>
              <a:off x="3572" y="2860"/>
              <a:ext cx="1571" cy="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 name="Line 137">
              <a:extLst>
                <a:ext uri="{FF2B5EF4-FFF2-40B4-BE49-F238E27FC236}">
                  <a16:creationId xmlns:a16="http://schemas.microsoft.com/office/drawing/2014/main" id="{8E303F56-1CB6-481C-B717-E4042D763769}"/>
                </a:ext>
              </a:extLst>
            </p:cNvPr>
            <p:cNvSpPr>
              <a:spLocks noChangeShapeType="1"/>
            </p:cNvSpPr>
            <p:nvPr/>
          </p:nvSpPr>
          <p:spPr bwMode="auto">
            <a:xfrm>
              <a:off x="3572" y="2860"/>
              <a:ext cx="157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Rectangle 138">
              <a:extLst>
                <a:ext uri="{FF2B5EF4-FFF2-40B4-BE49-F238E27FC236}">
                  <a16:creationId xmlns:a16="http://schemas.microsoft.com/office/drawing/2014/main" id="{228E5F50-3850-4FDA-88B3-5DB1EED0ADBF}"/>
                </a:ext>
              </a:extLst>
            </p:cNvPr>
            <p:cNvSpPr>
              <a:spLocks noChangeArrowheads="1"/>
            </p:cNvSpPr>
            <p:nvPr/>
          </p:nvSpPr>
          <p:spPr bwMode="auto">
            <a:xfrm>
              <a:off x="5150" y="2860"/>
              <a:ext cx="4" cy="6"/>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 name="Line 139">
              <a:extLst>
                <a:ext uri="{FF2B5EF4-FFF2-40B4-BE49-F238E27FC236}">
                  <a16:creationId xmlns:a16="http://schemas.microsoft.com/office/drawing/2014/main" id="{4359CDDF-6BF4-4820-8752-4B53019504DB}"/>
                </a:ext>
              </a:extLst>
            </p:cNvPr>
            <p:cNvSpPr>
              <a:spLocks noChangeShapeType="1"/>
            </p:cNvSpPr>
            <p:nvPr/>
          </p:nvSpPr>
          <p:spPr bwMode="auto">
            <a:xfrm>
              <a:off x="5150" y="2860"/>
              <a:ext cx="1" cy="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140">
              <a:extLst>
                <a:ext uri="{FF2B5EF4-FFF2-40B4-BE49-F238E27FC236}">
                  <a16:creationId xmlns:a16="http://schemas.microsoft.com/office/drawing/2014/main" id="{19080A1C-5ACF-4A9F-A29D-AFB8A9B79914}"/>
                </a:ext>
              </a:extLst>
            </p:cNvPr>
            <p:cNvSpPr>
              <a:spLocks noChangeShapeType="1"/>
            </p:cNvSpPr>
            <p:nvPr/>
          </p:nvSpPr>
          <p:spPr bwMode="auto">
            <a:xfrm>
              <a:off x="5143" y="2860"/>
              <a:ext cx="1" cy="6"/>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Rectangle 141">
              <a:extLst>
                <a:ext uri="{FF2B5EF4-FFF2-40B4-BE49-F238E27FC236}">
                  <a16:creationId xmlns:a16="http://schemas.microsoft.com/office/drawing/2014/main" id="{C21581B8-B37C-4297-B80B-94B24093C19E}"/>
                </a:ext>
              </a:extLst>
            </p:cNvPr>
            <p:cNvSpPr>
              <a:spLocks noChangeArrowheads="1"/>
            </p:cNvSpPr>
            <p:nvPr/>
          </p:nvSpPr>
          <p:spPr bwMode="auto">
            <a:xfrm>
              <a:off x="724" y="2866"/>
              <a:ext cx="3" cy="6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 name="Line 142">
              <a:extLst>
                <a:ext uri="{FF2B5EF4-FFF2-40B4-BE49-F238E27FC236}">
                  <a16:creationId xmlns:a16="http://schemas.microsoft.com/office/drawing/2014/main" id="{6E6049D6-BAF7-4ADC-B7BC-948BAAD938EF}"/>
                </a:ext>
              </a:extLst>
            </p:cNvPr>
            <p:cNvSpPr>
              <a:spLocks noChangeShapeType="1"/>
            </p:cNvSpPr>
            <p:nvPr/>
          </p:nvSpPr>
          <p:spPr bwMode="auto">
            <a:xfrm>
              <a:off x="724" y="2866"/>
              <a:ext cx="1" cy="662"/>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143">
              <a:extLst>
                <a:ext uri="{FF2B5EF4-FFF2-40B4-BE49-F238E27FC236}">
                  <a16:creationId xmlns:a16="http://schemas.microsoft.com/office/drawing/2014/main" id="{4A0F0ACE-8609-4B4E-B494-E080BD04191B}"/>
                </a:ext>
              </a:extLst>
            </p:cNvPr>
            <p:cNvSpPr>
              <a:spLocks noChangeShapeType="1"/>
            </p:cNvSpPr>
            <p:nvPr/>
          </p:nvSpPr>
          <p:spPr bwMode="auto">
            <a:xfrm>
              <a:off x="732" y="2866"/>
              <a:ext cx="1" cy="662"/>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Rectangle 144">
              <a:extLst>
                <a:ext uri="{FF2B5EF4-FFF2-40B4-BE49-F238E27FC236}">
                  <a16:creationId xmlns:a16="http://schemas.microsoft.com/office/drawing/2014/main" id="{C27E0B7B-21D7-44F4-8C92-93C5E89CD50C}"/>
                </a:ext>
              </a:extLst>
            </p:cNvPr>
            <p:cNvSpPr>
              <a:spLocks noChangeArrowheads="1"/>
            </p:cNvSpPr>
            <p:nvPr/>
          </p:nvSpPr>
          <p:spPr bwMode="auto">
            <a:xfrm>
              <a:off x="724" y="3528"/>
              <a:ext cx="3" cy="1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 name="Line 145">
              <a:extLst>
                <a:ext uri="{FF2B5EF4-FFF2-40B4-BE49-F238E27FC236}">
                  <a16:creationId xmlns:a16="http://schemas.microsoft.com/office/drawing/2014/main" id="{B2BDB7CD-88B3-44C7-BC2A-0DAF97812085}"/>
                </a:ext>
              </a:extLst>
            </p:cNvPr>
            <p:cNvSpPr>
              <a:spLocks noChangeShapeType="1"/>
            </p:cNvSpPr>
            <p:nvPr/>
          </p:nvSpPr>
          <p:spPr bwMode="auto">
            <a:xfrm>
              <a:off x="724" y="3528"/>
              <a:ext cx="1" cy="1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146">
              <a:extLst>
                <a:ext uri="{FF2B5EF4-FFF2-40B4-BE49-F238E27FC236}">
                  <a16:creationId xmlns:a16="http://schemas.microsoft.com/office/drawing/2014/main" id="{33A06626-A52F-4CD9-9EEF-8A2780FFC60D}"/>
                </a:ext>
              </a:extLst>
            </p:cNvPr>
            <p:cNvSpPr>
              <a:spLocks noChangeShapeType="1"/>
            </p:cNvSpPr>
            <p:nvPr/>
          </p:nvSpPr>
          <p:spPr bwMode="auto">
            <a:xfrm>
              <a:off x="724" y="3535"/>
              <a:ext cx="1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147">
              <a:extLst>
                <a:ext uri="{FF2B5EF4-FFF2-40B4-BE49-F238E27FC236}">
                  <a16:creationId xmlns:a16="http://schemas.microsoft.com/office/drawing/2014/main" id="{42EBCBB7-F095-480B-AB9D-1A43A34D4771}"/>
                </a:ext>
              </a:extLst>
            </p:cNvPr>
            <p:cNvSpPr>
              <a:spLocks noChangeShapeType="1"/>
            </p:cNvSpPr>
            <p:nvPr/>
          </p:nvSpPr>
          <p:spPr bwMode="auto">
            <a:xfrm>
              <a:off x="732" y="3528"/>
              <a:ext cx="3"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148">
              <a:extLst>
                <a:ext uri="{FF2B5EF4-FFF2-40B4-BE49-F238E27FC236}">
                  <a16:creationId xmlns:a16="http://schemas.microsoft.com/office/drawing/2014/main" id="{2B099A55-9B04-496F-9C8E-EA985E9C7A9A}"/>
                </a:ext>
              </a:extLst>
            </p:cNvPr>
            <p:cNvSpPr>
              <a:spLocks noChangeShapeType="1"/>
            </p:cNvSpPr>
            <p:nvPr/>
          </p:nvSpPr>
          <p:spPr bwMode="auto">
            <a:xfrm>
              <a:off x="732" y="3528"/>
              <a:ext cx="1" cy="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Line 149">
              <a:extLst>
                <a:ext uri="{FF2B5EF4-FFF2-40B4-BE49-F238E27FC236}">
                  <a16:creationId xmlns:a16="http://schemas.microsoft.com/office/drawing/2014/main" id="{1DA04C8F-38F7-4333-B85A-9EA7BC0F4AA1}"/>
                </a:ext>
              </a:extLst>
            </p:cNvPr>
            <p:cNvSpPr>
              <a:spLocks noChangeShapeType="1"/>
            </p:cNvSpPr>
            <p:nvPr/>
          </p:nvSpPr>
          <p:spPr bwMode="auto">
            <a:xfrm>
              <a:off x="732" y="3528"/>
              <a:ext cx="3"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150">
              <a:extLst>
                <a:ext uri="{FF2B5EF4-FFF2-40B4-BE49-F238E27FC236}">
                  <a16:creationId xmlns:a16="http://schemas.microsoft.com/office/drawing/2014/main" id="{DFE58480-C65C-40B7-A2DB-3A00AD21BF19}"/>
                </a:ext>
              </a:extLst>
            </p:cNvPr>
            <p:cNvSpPr>
              <a:spLocks noChangeShapeType="1"/>
            </p:cNvSpPr>
            <p:nvPr/>
          </p:nvSpPr>
          <p:spPr bwMode="auto">
            <a:xfrm>
              <a:off x="732" y="3528"/>
              <a:ext cx="1" cy="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Line 151">
              <a:extLst>
                <a:ext uri="{FF2B5EF4-FFF2-40B4-BE49-F238E27FC236}">
                  <a16:creationId xmlns:a16="http://schemas.microsoft.com/office/drawing/2014/main" id="{2CB3D8DF-832B-4C08-BB55-CCB0CAD69E3C}"/>
                </a:ext>
              </a:extLst>
            </p:cNvPr>
            <p:cNvSpPr>
              <a:spLocks noChangeShapeType="1"/>
            </p:cNvSpPr>
            <p:nvPr/>
          </p:nvSpPr>
          <p:spPr bwMode="auto">
            <a:xfrm>
              <a:off x="735" y="3528"/>
              <a:ext cx="128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152">
              <a:extLst>
                <a:ext uri="{FF2B5EF4-FFF2-40B4-BE49-F238E27FC236}">
                  <a16:creationId xmlns:a16="http://schemas.microsoft.com/office/drawing/2014/main" id="{F2576489-7F07-436A-A7AE-ACE60A01B657}"/>
                </a:ext>
              </a:extLst>
            </p:cNvPr>
            <p:cNvSpPr>
              <a:spLocks noChangeShapeType="1"/>
            </p:cNvSpPr>
            <p:nvPr/>
          </p:nvSpPr>
          <p:spPr bwMode="auto">
            <a:xfrm>
              <a:off x="735" y="3535"/>
              <a:ext cx="128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Rectangle 153">
              <a:extLst>
                <a:ext uri="{FF2B5EF4-FFF2-40B4-BE49-F238E27FC236}">
                  <a16:creationId xmlns:a16="http://schemas.microsoft.com/office/drawing/2014/main" id="{FD28CD7A-3FCD-4B7E-9495-C20CC6D51750}"/>
                </a:ext>
              </a:extLst>
            </p:cNvPr>
            <p:cNvSpPr>
              <a:spLocks noChangeArrowheads="1"/>
            </p:cNvSpPr>
            <p:nvPr/>
          </p:nvSpPr>
          <p:spPr bwMode="auto">
            <a:xfrm>
              <a:off x="2015" y="2866"/>
              <a:ext cx="6" cy="6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 name="Line 154">
              <a:extLst>
                <a:ext uri="{FF2B5EF4-FFF2-40B4-BE49-F238E27FC236}">
                  <a16:creationId xmlns:a16="http://schemas.microsoft.com/office/drawing/2014/main" id="{06C0234D-3043-4801-9666-83E219398EB8}"/>
                </a:ext>
              </a:extLst>
            </p:cNvPr>
            <p:cNvSpPr>
              <a:spLocks noChangeShapeType="1"/>
            </p:cNvSpPr>
            <p:nvPr/>
          </p:nvSpPr>
          <p:spPr bwMode="auto">
            <a:xfrm>
              <a:off x="2015" y="2866"/>
              <a:ext cx="1" cy="662"/>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155">
              <a:extLst>
                <a:ext uri="{FF2B5EF4-FFF2-40B4-BE49-F238E27FC236}">
                  <a16:creationId xmlns:a16="http://schemas.microsoft.com/office/drawing/2014/main" id="{F5F10ED4-8C82-49B5-A548-F704CC219D64}"/>
                </a:ext>
              </a:extLst>
            </p:cNvPr>
            <p:cNvSpPr>
              <a:spLocks noChangeShapeType="1"/>
            </p:cNvSpPr>
            <p:nvPr/>
          </p:nvSpPr>
          <p:spPr bwMode="auto">
            <a:xfrm>
              <a:off x="2015" y="3528"/>
              <a:ext cx="12"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Line 156">
              <a:extLst>
                <a:ext uri="{FF2B5EF4-FFF2-40B4-BE49-F238E27FC236}">
                  <a16:creationId xmlns:a16="http://schemas.microsoft.com/office/drawing/2014/main" id="{FD17BD55-317F-406D-A7FC-CBA489C13D66}"/>
                </a:ext>
              </a:extLst>
            </p:cNvPr>
            <p:cNvSpPr>
              <a:spLocks noChangeShapeType="1"/>
            </p:cNvSpPr>
            <p:nvPr/>
          </p:nvSpPr>
          <p:spPr bwMode="auto">
            <a:xfrm>
              <a:off x="2015" y="3535"/>
              <a:ext cx="12"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157">
              <a:extLst>
                <a:ext uri="{FF2B5EF4-FFF2-40B4-BE49-F238E27FC236}">
                  <a16:creationId xmlns:a16="http://schemas.microsoft.com/office/drawing/2014/main" id="{F8AD330D-4650-4CE2-96D6-F5BCAA9D82A3}"/>
                </a:ext>
              </a:extLst>
            </p:cNvPr>
            <p:cNvSpPr>
              <a:spLocks noChangeShapeType="1"/>
            </p:cNvSpPr>
            <p:nvPr/>
          </p:nvSpPr>
          <p:spPr bwMode="auto">
            <a:xfrm>
              <a:off x="2027" y="3528"/>
              <a:ext cx="154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Line 158">
              <a:extLst>
                <a:ext uri="{FF2B5EF4-FFF2-40B4-BE49-F238E27FC236}">
                  <a16:creationId xmlns:a16="http://schemas.microsoft.com/office/drawing/2014/main" id="{75EC7244-47A4-4186-8393-D94231205B6A}"/>
                </a:ext>
              </a:extLst>
            </p:cNvPr>
            <p:cNvSpPr>
              <a:spLocks noChangeShapeType="1"/>
            </p:cNvSpPr>
            <p:nvPr/>
          </p:nvSpPr>
          <p:spPr bwMode="auto">
            <a:xfrm>
              <a:off x="2027" y="3535"/>
              <a:ext cx="154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Rectangle 159">
              <a:extLst>
                <a:ext uri="{FF2B5EF4-FFF2-40B4-BE49-F238E27FC236}">
                  <a16:creationId xmlns:a16="http://schemas.microsoft.com/office/drawing/2014/main" id="{9330F3C8-2A17-46F3-846A-3F42DACDDF94}"/>
                </a:ext>
              </a:extLst>
            </p:cNvPr>
            <p:cNvSpPr>
              <a:spLocks noChangeArrowheads="1"/>
            </p:cNvSpPr>
            <p:nvPr/>
          </p:nvSpPr>
          <p:spPr bwMode="auto">
            <a:xfrm>
              <a:off x="3567" y="2866"/>
              <a:ext cx="5" cy="6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 name="Line 160">
              <a:extLst>
                <a:ext uri="{FF2B5EF4-FFF2-40B4-BE49-F238E27FC236}">
                  <a16:creationId xmlns:a16="http://schemas.microsoft.com/office/drawing/2014/main" id="{9B047065-FE76-4B78-8762-E576B61FC9CA}"/>
                </a:ext>
              </a:extLst>
            </p:cNvPr>
            <p:cNvSpPr>
              <a:spLocks noChangeShapeType="1"/>
            </p:cNvSpPr>
            <p:nvPr/>
          </p:nvSpPr>
          <p:spPr bwMode="auto">
            <a:xfrm>
              <a:off x="3567" y="2866"/>
              <a:ext cx="1" cy="662"/>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Line 161">
              <a:extLst>
                <a:ext uri="{FF2B5EF4-FFF2-40B4-BE49-F238E27FC236}">
                  <a16:creationId xmlns:a16="http://schemas.microsoft.com/office/drawing/2014/main" id="{4FC6C1DB-B448-46A3-A83F-23C46BC0643D}"/>
                </a:ext>
              </a:extLst>
            </p:cNvPr>
            <p:cNvSpPr>
              <a:spLocks noChangeShapeType="1"/>
            </p:cNvSpPr>
            <p:nvPr/>
          </p:nvSpPr>
          <p:spPr bwMode="auto">
            <a:xfrm>
              <a:off x="3567" y="3528"/>
              <a:ext cx="1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 name="Line 162">
              <a:extLst>
                <a:ext uri="{FF2B5EF4-FFF2-40B4-BE49-F238E27FC236}">
                  <a16:creationId xmlns:a16="http://schemas.microsoft.com/office/drawing/2014/main" id="{45BBAB97-64E3-4AFB-94EA-B668064A77EE}"/>
                </a:ext>
              </a:extLst>
            </p:cNvPr>
            <p:cNvSpPr>
              <a:spLocks noChangeShapeType="1"/>
            </p:cNvSpPr>
            <p:nvPr/>
          </p:nvSpPr>
          <p:spPr bwMode="auto">
            <a:xfrm>
              <a:off x="3567" y="3535"/>
              <a:ext cx="10"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163">
              <a:extLst>
                <a:ext uri="{FF2B5EF4-FFF2-40B4-BE49-F238E27FC236}">
                  <a16:creationId xmlns:a16="http://schemas.microsoft.com/office/drawing/2014/main" id="{C6346DAF-606A-4FF0-98AC-F074FC014EF5}"/>
                </a:ext>
              </a:extLst>
            </p:cNvPr>
            <p:cNvSpPr>
              <a:spLocks noChangeShapeType="1"/>
            </p:cNvSpPr>
            <p:nvPr/>
          </p:nvSpPr>
          <p:spPr bwMode="auto">
            <a:xfrm>
              <a:off x="3577" y="3528"/>
              <a:ext cx="1566"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164">
              <a:extLst>
                <a:ext uri="{FF2B5EF4-FFF2-40B4-BE49-F238E27FC236}">
                  <a16:creationId xmlns:a16="http://schemas.microsoft.com/office/drawing/2014/main" id="{3F9905F0-8CD3-4F89-B8E0-098A152FD787}"/>
                </a:ext>
              </a:extLst>
            </p:cNvPr>
            <p:cNvSpPr>
              <a:spLocks noChangeShapeType="1"/>
            </p:cNvSpPr>
            <p:nvPr/>
          </p:nvSpPr>
          <p:spPr bwMode="auto">
            <a:xfrm>
              <a:off x="3577" y="3535"/>
              <a:ext cx="1566"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Line 165">
              <a:extLst>
                <a:ext uri="{FF2B5EF4-FFF2-40B4-BE49-F238E27FC236}">
                  <a16:creationId xmlns:a16="http://schemas.microsoft.com/office/drawing/2014/main" id="{5F39CB0E-9394-4CFE-B285-0910F8209BC2}"/>
                </a:ext>
              </a:extLst>
            </p:cNvPr>
            <p:cNvSpPr>
              <a:spLocks noChangeShapeType="1"/>
            </p:cNvSpPr>
            <p:nvPr/>
          </p:nvSpPr>
          <p:spPr bwMode="auto">
            <a:xfrm>
              <a:off x="5143" y="2866"/>
              <a:ext cx="1" cy="662"/>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 name="Rectangle 166">
              <a:extLst>
                <a:ext uri="{FF2B5EF4-FFF2-40B4-BE49-F238E27FC236}">
                  <a16:creationId xmlns:a16="http://schemas.microsoft.com/office/drawing/2014/main" id="{B7CE5867-4974-4086-8033-CE73F4E695D7}"/>
                </a:ext>
              </a:extLst>
            </p:cNvPr>
            <p:cNvSpPr>
              <a:spLocks noChangeArrowheads="1"/>
            </p:cNvSpPr>
            <p:nvPr/>
          </p:nvSpPr>
          <p:spPr bwMode="auto">
            <a:xfrm>
              <a:off x="5150" y="2866"/>
              <a:ext cx="4" cy="6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 name="Line 167">
              <a:extLst>
                <a:ext uri="{FF2B5EF4-FFF2-40B4-BE49-F238E27FC236}">
                  <a16:creationId xmlns:a16="http://schemas.microsoft.com/office/drawing/2014/main" id="{15160E7A-BD5C-443B-A2E1-8410D89CB615}"/>
                </a:ext>
              </a:extLst>
            </p:cNvPr>
            <p:cNvSpPr>
              <a:spLocks noChangeShapeType="1"/>
            </p:cNvSpPr>
            <p:nvPr/>
          </p:nvSpPr>
          <p:spPr bwMode="auto">
            <a:xfrm>
              <a:off x="5150" y="2866"/>
              <a:ext cx="1" cy="662"/>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 name="Rectangle 168">
              <a:extLst>
                <a:ext uri="{FF2B5EF4-FFF2-40B4-BE49-F238E27FC236}">
                  <a16:creationId xmlns:a16="http://schemas.microsoft.com/office/drawing/2014/main" id="{AA2F7F7C-B6E8-4EF3-9B4B-8479349476F8}"/>
                </a:ext>
              </a:extLst>
            </p:cNvPr>
            <p:cNvSpPr>
              <a:spLocks noChangeArrowheads="1"/>
            </p:cNvSpPr>
            <p:nvPr/>
          </p:nvSpPr>
          <p:spPr bwMode="auto">
            <a:xfrm>
              <a:off x="5150" y="3528"/>
              <a:ext cx="4" cy="1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 name="Line 169">
              <a:extLst>
                <a:ext uri="{FF2B5EF4-FFF2-40B4-BE49-F238E27FC236}">
                  <a16:creationId xmlns:a16="http://schemas.microsoft.com/office/drawing/2014/main" id="{EBDA4FBE-5750-4920-98FD-F4A4D2247643}"/>
                </a:ext>
              </a:extLst>
            </p:cNvPr>
            <p:cNvSpPr>
              <a:spLocks noChangeShapeType="1"/>
            </p:cNvSpPr>
            <p:nvPr/>
          </p:nvSpPr>
          <p:spPr bwMode="auto">
            <a:xfrm>
              <a:off x="5150" y="3528"/>
              <a:ext cx="1" cy="10"/>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Line 170">
              <a:extLst>
                <a:ext uri="{FF2B5EF4-FFF2-40B4-BE49-F238E27FC236}">
                  <a16:creationId xmlns:a16="http://schemas.microsoft.com/office/drawing/2014/main" id="{A7D083F4-A580-4E2B-A3EC-1A9C348ADB3C}"/>
                </a:ext>
              </a:extLst>
            </p:cNvPr>
            <p:cNvSpPr>
              <a:spLocks noChangeShapeType="1"/>
            </p:cNvSpPr>
            <p:nvPr/>
          </p:nvSpPr>
          <p:spPr bwMode="auto">
            <a:xfrm>
              <a:off x="5143" y="3535"/>
              <a:ext cx="11"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171">
              <a:extLst>
                <a:ext uri="{FF2B5EF4-FFF2-40B4-BE49-F238E27FC236}">
                  <a16:creationId xmlns:a16="http://schemas.microsoft.com/office/drawing/2014/main" id="{F32412EB-1BBE-4D0C-834C-764B68DEF16F}"/>
                </a:ext>
              </a:extLst>
            </p:cNvPr>
            <p:cNvSpPr>
              <a:spLocks noChangeShapeType="1"/>
            </p:cNvSpPr>
            <p:nvPr/>
          </p:nvSpPr>
          <p:spPr bwMode="auto">
            <a:xfrm>
              <a:off x="5143" y="3528"/>
              <a:ext cx="3"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Line 172">
              <a:extLst>
                <a:ext uri="{FF2B5EF4-FFF2-40B4-BE49-F238E27FC236}">
                  <a16:creationId xmlns:a16="http://schemas.microsoft.com/office/drawing/2014/main" id="{661488CF-0DEC-4862-AF26-27C7CBC9F350}"/>
                </a:ext>
              </a:extLst>
            </p:cNvPr>
            <p:cNvSpPr>
              <a:spLocks noChangeShapeType="1"/>
            </p:cNvSpPr>
            <p:nvPr/>
          </p:nvSpPr>
          <p:spPr bwMode="auto">
            <a:xfrm>
              <a:off x="5143" y="3528"/>
              <a:ext cx="1" cy="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Line 173">
              <a:extLst>
                <a:ext uri="{FF2B5EF4-FFF2-40B4-BE49-F238E27FC236}">
                  <a16:creationId xmlns:a16="http://schemas.microsoft.com/office/drawing/2014/main" id="{CD1B1E3E-ED0D-42E3-857A-3BF65483E167}"/>
                </a:ext>
              </a:extLst>
            </p:cNvPr>
            <p:cNvSpPr>
              <a:spLocks noChangeShapeType="1"/>
            </p:cNvSpPr>
            <p:nvPr/>
          </p:nvSpPr>
          <p:spPr bwMode="auto">
            <a:xfrm>
              <a:off x="5143" y="3528"/>
              <a:ext cx="3" cy="1"/>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174">
              <a:extLst>
                <a:ext uri="{FF2B5EF4-FFF2-40B4-BE49-F238E27FC236}">
                  <a16:creationId xmlns:a16="http://schemas.microsoft.com/office/drawing/2014/main" id="{B42F9997-41B0-42AE-B5E9-BF5D91EDF0BC}"/>
                </a:ext>
              </a:extLst>
            </p:cNvPr>
            <p:cNvSpPr>
              <a:spLocks noChangeShapeType="1"/>
            </p:cNvSpPr>
            <p:nvPr/>
          </p:nvSpPr>
          <p:spPr bwMode="auto">
            <a:xfrm>
              <a:off x="5143" y="3528"/>
              <a:ext cx="1" cy="4"/>
            </a:xfrm>
            <a:prstGeom prst="line">
              <a:avLst/>
            </a:prstGeom>
            <a:noFill/>
            <a:ln w="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175">
              <a:extLst>
                <a:ext uri="{FF2B5EF4-FFF2-40B4-BE49-F238E27FC236}">
                  <a16:creationId xmlns:a16="http://schemas.microsoft.com/office/drawing/2014/main" id="{9489340F-1047-4289-B622-84C3E4DC36EA}"/>
                </a:ext>
              </a:extLst>
            </p:cNvPr>
            <p:cNvSpPr>
              <a:spLocks noChangeShapeType="1"/>
            </p:cNvSpPr>
            <p:nvPr/>
          </p:nvSpPr>
          <p:spPr bwMode="auto">
            <a:xfrm flipH="1" flipV="1">
              <a:off x="748" y="1344"/>
              <a:ext cx="1225"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2110787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2319</Words>
  <Application>Microsoft Office PowerPoint</Application>
  <PresentationFormat>宽屏</PresentationFormat>
  <Paragraphs>297</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KaiTi</vt:lpstr>
      <vt:lpstr>等线</vt:lpstr>
      <vt:lpstr>等线 Light</vt:lpstr>
      <vt:lpstr>楷体</vt:lpstr>
      <vt:lpstr>宋体</vt:lpstr>
      <vt:lpstr>微软雅黑</vt:lpstr>
      <vt:lpstr>幼圆</vt:lpstr>
      <vt:lpstr>Arial</vt:lpstr>
      <vt:lpstr>Times New Roman</vt:lpstr>
      <vt:lpstr>Wingdings</vt:lpstr>
      <vt:lpstr>Office 主题​​</vt:lpstr>
      <vt:lpstr>第一节 产品与产品组合</vt:lpstr>
      <vt:lpstr>产品的基本构成及层次</vt:lpstr>
      <vt:lpstr>PowerPoint 演示文稿</vt:lpstr>
      <vt:lpstr>PowerPoint 演示文稿</vt:lpstr>
      <vt:lpstr>PowerPoint 演示文稿</vt:lpstr>
      <vt:lpstr>第二节 产品生命周期</vt:lpstr>
      <vt:lpstr>PowerPoint 演示文稿</vt:lpstr>
      <vt:lpstr>PowerPoint 演示文稿</vt:lpstr>
      <vt:lpstr>PowerPoint 演示文稿</vt:lpstr>
      <vt:lpstr>PowerPoint 演示文稿</vt:lpstr>
      <vt:lpstr>PowerPoint 演示文稿</vt:lpstr>
      <vt:lpstr>PowerPoint 演示文稿</vt:lpstr>
      <vt:lpstr>品牌、商标策略</vt:lpstr>
      <vt:lpstr>PowerPoint 演示文稿</vt:lpstr>
      <vt:lpstr>品牌商标的作用—对顾客而言</vt:lpstr>
      <vt:lpstr>PowerPoint 演示文稿</vt:lpstr>
      <vt:lpstr>PowerPoint 演示文稿</vt:lpstr>
      <vt:lpstr>PowerPoint 演示文稿</vt:lpstr>
      <vt:lpstr>PowerPoint 演示文稿</vt:lpstr>
      <vt:lpstr>品牌有无决策</vt:lpstr>
      <vt:lpstr>PowerPoint 演示文稿</vt:lpstr>
      <vt:lpstr>PowerPoint 演示文稿</vt:lpstr>
      <vt:lpstr>PowerPoint 演示文稿</vt:lpstr>
      <vt:lpstr>PowerPoint 演示文稿</vt:lpstr>
      <vt:lpstr>PowerPoint 演示文稿</vt:lpstr>
      <vt:lpstr>多品牌</vt:lpstr>
      <vt:lpstr>合作（双重）品牌</vt:lpstr>
      <vt:lpstr>产品线扩展</vt:lpstr>
      <vt:lpstr>品牌再定位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第一节 产品与产品组合</dc:title>
  <dc:creator>lenovo</dc:creator>
  <cp:lastModifiedBy>lenovo</cp:lastModifiedBy>
  <cp:revision>14</cp:revision>
  <dcterms:created xsi:type="dcterms:W3CDTF">2020-05-09T07:31:30Z</dcterms:created>
  <dcterms:modified xsi:type="dcterms:W3CDTF">2020-05-12T02:38:14Z</dcterms:modified>
</cp:coreProperties>
</file>