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72" r:id="rId6"/>
    <p:sldId id="261" r:id="rId7"/>
    <p:sldId id="262" r:id="rId8"/>
    <p:sldId id="263" r:id="rId9"/>
    <p:sldId id="273" r:id="rId10"/>
    <p:sldId id="264" r:id="rId11"/>
    <p:sldId id="275" r:id="rId12"/>
    <p:sldId id="274" r:id="rId13"/>
    <p:sldId id="265" r:id="rId14"/>
    <p:sldId id="267" r:id="rId15"/>
    <p:sldId id="268" r:id="rId16"/>
    <p:sldId id="269" r:id="rId17"/>
    <p:sldId id="270" r:id="rId18"/>
    <p:sldId id="271" r:id="rId19"/>
    <p:sldId id="276" r:id="rId20"/>
    <p:sldId id="277" r:id="rId21"/>
    <p:sldId id="278" r:id="rId22"/>
    <p:sldId id="279" r:id="rId23"/>
    <p:sldId id="280" r:id="rId24"/>
    <p:sldId id="281" r:id="rId25"/>
    <p:sldId id="282" r:id="rId26"/>
    <p:sldId id="283" r:id="rId27"/>
    <p:sldId id="284" r:id="rId28"/>
    <p:sldId id="285" r:id="rId29"/>
    <p:sldId id="286"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116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2020/3/1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第一章 概论</a:t>
            </a:r>
            <a:endParaRPr lang="zh-CN" altLang="en-US" dirty="0"/>
          </a:p>
        </p:txBody>
      </p:sp>
      <p:sp>
        <p:nvSpPr>
          <p:cNvPr id="3" name="副标题 2"/>
          <p:cNvSpPr>
            <a:spLocks noGrp="1"/>
          </p:cNvSpPr>
          <p:nvPr>
            <p:ph type="subTitle" idx="1"/>
          </p:nvPr>
        </p:nvSpPr>
        <p:spPr/>
        <p:txBody>
          <a:bodyPr/>
          <a:lstStyle/>
          <a:p>
            <a:r>
              <a:rPr lang="zh-CN" altLang="en-US" dirty="0" smtClean="0"/>
              <a:t>第一节 市场营销学与市场营销</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57232"/>
            <a:ext cx="8229600" cy="5268931"/>
          </a:xfrm>
        </p:spPr>
        <p:txBody>
          <a:bodyPr>
            <a:normAutofit/>
          </a:bodyPr>
          <a:lstStyle/>
          <a:p>
            <a:pPr>
              <a:buNone/>
            </a:pPr>
            <a:r>
              <a:rPr lang="zh-CN" altLang="en-US" dirty="0" smtClean="0"/>
              <a:t>二、现代观念</a:t>
            </a:r>
            <a:endParaRPr lang="en-US" altLang="zh-CN" dirty="0" smtClean="0"/>
          </a:p>
          <a:p>
            <a:pPr>
              <a:buNone/>
            </a:pPr>
            <a:r>
              <a:rPr lang="en-US" altLang="zh-CN" dirty="0" smtClean="0"/>
              <a:t>1</a:t>
            </a:r>
            <a:r>
              <a:rPr lang="zh-CN" altLang="en-US" dirty="0" smtClean="0"/>
              <a:t>、营销观念</a:t>
            </a:r>
            <a:r>
              <a:rPr lang="en-US" altLang="zh-CN" dirty="0" smtClean="0"/>
              <a:t>(marketing</a:t>
            </a:r>
            <a:r>
              <a:rPr lang="zh-CN" altLang="en-US" dirty="0" smtClean="0"/>
              <a:t> </a:t>
            </a:r>
            <a:r>
              <a:rPr lang="en-US" altLang="zh-CN" dirty="0" smtClean="0"/>
              <a:t>concept)</a:t>
            </a:r>
            <a:r>
              <a:rPr lang="zh-CN" altLang="en-US" dirty="0" smtClean="0"/>
              <a:t>把满足顾客需求作为企业一切经营活动的中心</a:t>
            </a:r>
            <a:r>
              <a:rPr lang="zh-CN" altLang="en-US" dirty="0" smtClean="0"/>
              <a:t>。</a:t>
            </a:r>
            <a:endParaRPr lang="en-US" altLang="zh-CN" dirty="0" smtClean="0"/>
          </a:p>
          <a:p>
            <a:pPr>
              <a:buNone/>
            </a:pPr>
            <a:r>
              <a:rPr lang="zh-CN" altLang="en-US" dirty="0" smtClean="0"/>
              <a:t>供给</a:t>
            </a:r>
            <a:r>
              <a:rPr lang="en-US" dirty="0" smtClean="0"/>
              <a:t>&gt; </a:t>
            </a:r>
            <a:r>
              <a:rPr lang="en-US" dirty="0" smtClean="0"/>
              <a:t>&gt;</a:t>
            </a:r>
            <a:r>
              <a:rPr lang="en-US" dirty="0" smtClean="0"/>
              <a:t> </a:t>
            </a:r>
            <a:r>
              <a:rPr lang="zh-CN" altLang="en-US" dirty="0" smtClean="0"/>
              <a:t>需求</a:t>
            </a:r>
            <a:endParaRPr lang="en-US" altLang="zh-CN" b="1" dirty="0" smtClean="0"/>
          </a:p>
          <a:p>
            <a:pPr>
              <a:buNone/>
            </a:pPr>
            <a:endParaRPr lang="en-US" altLang="zh-CN" dirty="0" smtClean="0"/>
          </a:p>
          <a:p>
            <a:pPr>
              <a:buNone/>
            </a:pPr>
            <a:r>
              <a:rPr lang="en-US" altLang="zh-CN" dirty="0" smtClean="0"/>
              <a:t>2</a:t>
            </a:r>
            <a:r>
              <a:rPr lang="zh-CN" altLang="en-US" dirty="0" smtClean="0"/>
              <a:t>、社会营销观念</a:t>
            </a:r>
            <a:r>
              <a:rPr lang="en-US" altLang="zh-CN" dirty="0" smtClean="0"/>
              <a:t>(social</a:t>
            </a:r>
            <a:r>
              <a:rPr lang="zh-CN" altLang="en-US" dirty="0" smtClean="0"/>
              <a:t> </a:t>
            </a:r>
            <a:r>
              <a:rPr lang="en-US" altLang="zh-CN" dirty="0" smtClean="0"/>
              <a:t>marketing</a:t>
            </a:r>
            <a:r>
              <a:rPr lang="zh-CN" altLang="en-US" dirty="0" smtClean="0"/>
              <a:t> </a:t>
            </a:r>
            <a:r>
              <a:rPr lang="en-US" altLang="zh-CN" dirty="0" smtClean="0"/>
              <a:t>concept)</a:t>
            </a:r>
            <a:r>
              <a:rPr lang="zh-CN" altLang="en-US" dirty="0" smtClean="0"/>
              <a:t>兼顾企业、消费者和社会利益，在取得社会好评和顾客信任的基础上增加销售和实现利润的一种企业经营指导思想。</a:t>
            </a:r>
            <a:endParaRPr lang="en-US" altLang="zh-CN"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85794"/>
            <a:ext cx="8229600" cy="5340369"/>
          </a:xfrm>
        </p:spPr>
        <p:txBody>
          <a:bodyPr/>
          <a:lstStyle/>
          <a:p>
            <a:pPr>
              <a:buNone/>
            </a:pPr>
            <a:r>
              <a:rPr lang="zh-CN" altLang="en-US" dirty="0" smtClean="0"/>
              <a:t>现代营销观念的特点：</a:t>
            </a:r>
            <a:endParaRPr lang="en-US" altLang="zh-CN" dirty="0" smtClean="0"/>
          </a:p>
          <a:p>
            <a:r>
              <a:rPr lang="zh-CN" altLang="en-US" dirty="0" smtClean="0"/>
              <a:t>以消费者（需求）为核心；</a:t>
            </a:r>
            <a:endParaRPr lang="en-US" altLang="zh-CN" dirty="0" smtClean="0"/>
          </a:p>
          <a:p>
            <a:r>
              <a:rPr lang="zh-CN" altLang="en-US" dirty="0" smtClean="0"/>
              <a:t>以需定产；</a:t>
            </a:r>
            <a:endParaRPr lang="en-US" altLang="zh-CN" dirty="0" smtClean="0"/>
          </a:p>
          <a:p>
            <a:endParaRPr lang="en-US" altLang="zh-CN" dirty="0" smtClean="0"/>
          </a:p>
          <a:p>
            <a:pPr>
              <a:buNone/>
            </a:pPr>
            <a:r>
              <a:rPr lang="zh-CN" altLang="en-US" dirty="0" smtClean="0"/>
              <a:t>行为结果：</a:t>
            </a:r>
            <a:endParaRPr lang="en-US" altLang="zh-CN" dirty="0" smtClean="0"/>
          </a:p>
          <a:p>
            <a:r>
              <a:rPr lang="zh-CN" altLang="en-US" dirty="0" smtClean="0"/>
              <a:t>经营上有的放矢；</a:t>
            </a:r>
            <a:endParaRPr lang="en-US" altLang="zh-CN" dirty="0" smtClean="0"/>
          </a:p>
          <a:p>
            <a:r>
              <a:rPr lang="zh-CN" altLang="en-US" dirty="0" smtClean="0"/>
              <a:t>营销上具有方向性</a:t>
            </a:r>
            <a:endParaRPr lang="en-US" altLang="zh-CN" dirty="0" smtClean="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71480"/>
            <a:ext cx="8229600" cy="5554683"/>
          </a:xfrm>
        </p:spPr>
        <p:txBody>
          <a:bodyPr/>
          <a:lstStyle/>
          <a:p>
            <a:pPr>
              <a:buNone/>
            </a:pPr>
            <a:r>
              <a:rPr lang="zh-CN" altLang="en-US" dirty="0" smtClean="0"/>
              <a:t>思考题：</a:t>
            </a:r>
            <a:endParaRPr lang="en-US" altLang="zh-CN" dirty="0" smtClean="0"/>
          </a:p>
          <a:p>
            <a:pPr>
              <a:buNone/>
            </a:pPr>
            <a:r>
              <a:rPr lang="en-US" altLang="zh-CN" dirty="0" smtClean="0"/>
              <a:t>1</a:t>
            </a:r>
            <a:r>
              <a:rPr lang="zh-CN" altLang="en-US" dirty="0" smtClean="0"/>
              <a:t>、传统观念具有什么特点？对企业营销和经营活动具有怎样的影响？</a:t>
            </a:r>
            <a:endParaRPr lang="en-US" altLang="zh-CN" dirty="0" smtClean="0"/>
          </a:p>
          <a:p>
            <a:pPr>
              <a:buNone/>
            </a:pPr>
            <a:r>
              <a:rPr lang="en-US" altLang="zh-CN" dirty="0" smtClean="0"/>
              <a:t>2</a:t>
            </a:r>
            <a:r>
              <a:rPr lang="zh-CN" altLang="en-US" dirty="0" smtClean="0"/>
              <a:t>、现代观念具有什么特点？对企业营销何</a:t>
            </a:r>
            <a:endParaRPr lang="en-US" altLang="zh-CN" dirty="0" smtClean="0"/>
          </a:p>
          <a:p>
            <a:pPr>
              <a:buNone/>
            </a:pPr>
            <a:r>
              <a:rPr lang="zh-CN" altLang="en-US" dirty="0" smtClean="0"/>
              <a:t>和经营活动具有怎样的影响？</a:t>
            </a:r>
          </a:p>
          <a:p>
            <a:pPr>
              <a:buNone/>
            </a:pP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第二章 顾客价值与顾客满意</a:t>
            </a:r>
            <a:endParaRPr lang="zh-CN" altLang="en-US" dirty="0"/>
          </a:p>
        </p:txBody>
      </p:sp>
      <p:sp>
        <p:nvSpPr>
          <p:cNvPr id="3" name="内容占位符 2"/>
          <p:cNvSpPr>
            <a:spLocks noGrp="1"/>
          </p:cNvSpPr>
          <p:nvPr>
            <p:ph idx="1"/>
          </p:nvPr>
        </p:nvSpPr>
        <p:spPr/>
        <p:txBody>
          <a:bodyPr/>
          <a:lstStyle/>
          <a:p>
            <a:pPr algn="ctr">
              <a:buNone/>
            </a:pPr>
            <a:r>
              <a:rPr lang="zh-CN" altLang="en-US" dirty="0" smtClean="0"/>
              <a:t>第一节 顾客与顾客让渡价值</a:t>
            </a:r>
            <a:endParaRPr lang="en-US" altLang="zh-CN" dirty="0" smtClean="0"/>
          </a:p>
          <a:p>
            <a:pPr>
              <a:buNone/>
            </a:pPr>
            <a:r>
              <a:rPr lang="en-US" altLang="zh-CN" dirty="0" smtClean="0"/>
              <a:t>1</a:t>
            </a:r>
            <a:r>
              <a:rPr lang="zh-CN" altLang="en-US" dirty="0" smtClean="0"/>
              <a:t>、顾客：</a:t>
            </a:r>
            <a:endParaRPr lang="en-US" altLang="zh-CN" dirty="0" smtClean="0"/>
          </a:p>
          <a:p>
            <a:pPr>
              <a:buNone/>
            </a:pPr>
            <a:r>
              <a:rPr lang="zh-CN" altLang="en-US" dirty="0" smtClean="0"/>
              <a:t>外部顾客：消费者、使用者、受益者或采购方</a:t>
            </a:r>
            <a:endParaRPr lang="en-US" altLang="zh-CN" dirty="0" smtClean="0"/>
          </a:p>
          <a:p>
            <a:pPr>
              <a:buNone/>
            </a:pPr>
            <a:r>
              <a:rPr lang="zh-CN" altLang="en-US" dirty="0" smtClean="0"/>
              <a:t>内部顾客：股东、经营者、员工</a:t>
            </a:r>
            <a:endParaRPr lang="en-US" altLang="zh-CN" dirty="0" smtClean="0"/>
          </a:p>
          <a:p>
            <a:pPr>
              <a:buNone/>
            </a:pPr>
            <a:r>
              <a:rPr lang="en-US" altLang="zh-CN" dirty="0" smtClean="0"/>
              <a:t>2</a:t>
            </a:r>
            <a:r>
              <a:rPr lang="zh-CN" altLang="en-US" dirty="0" smtClean="0"/>
              <a:t>、顾客让渡价值：</a:t>
            </a:r>
            <a:endParaRPr lang="en-US" altLang="zh-CN" dirty="0" smtClean="0"/>
          </a:p>
          <a:p>
            <a:pPr>
              <a:buNone/>
            </a:pPr>
            <a:r>
              <a:rPr lang="zh-CN" altLang="en-US" dirty="0" smtClean="0"/>
              <a:t>指顾客总价值与顾客总成本的差额。</a:t>
            </a:r>
            <a:endParaRPr lang="en-US" altLang="zh-CN"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66800" y="838200"/>
            <a:ext cx="7577166" cy="5234006"/>
            <a:chOff x="672" y="528"/>
            <a:chExt cx="4320" cy="2592"/>
          </a:xfrm>
        </p:grpSpPr>
        <p:sp>
          <p:nvSpPr>
            <p:cNvPr id="3" name="Text Box 3"/>
            <p:cNvSpPr txBox="1">
              <a:spLocks noChangeArrowheads="1"/>
            </p:cNvSpPr>
            <p:nvPr/>
          </p:nvSpPr>
          <p:spPr bwMode="auto">
            <a:xfrm>
              <a:off x="672" y="528"/>
              <a:ext cx="626" cy="251"/>
            </a:xfrm>
            <a:prstGeom prst="rect">
              <a:avLst/>
            </a:prstGeom>
            <a:solidFill>
              <a:srgbClr val="4E9ED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dirty="0" smtClean="0">
                  <a:ln>
                    <a:noFill/>
                  </a:ln>
                  <a:solidFill>
                    <a:schemeClr val="tx1">
                      <a:lumMod val="65000"/>
                      <a:lumOff val="35000"/>
                    </a:schemeClr>
                  </a:solidFill>
                  <a:effectLst/>
                  <a:latin typeface="Times New Roman" pitchFamily="18" charset="0"/>
                  <a:ea typeface="宋体" pitchFamily="2" charset="-122"/>
                  <a:cs typeface="宋体" pitchFamily="2" charset="-122"/>
                </a:rPr>
                <a:t>产品价值</a:t>
              </a:r>
              <a:endParaRPr kumimoji="0" lang="zh-CN" sz="1800" b="0" i="0" u="none" strike="noStrike" cap="none" normalizeH="0" baseline="0" dirty="0" smtClean="0">
                <a:ln>
                  <a:noFill/>
                </a:ln>
                <a:solidFill>
                  <a:schemeClr val="tx1">
                    <a:lumMod val="65000"/>
                    <a:lumOff val="35000"/>
                  </a:schemeClr>
                </a:solidFill>
                <a:effectLst/>
                <a:latin typeface="Arial" pitchFamily="34" charset="0"/>
                <a:ea typeface="宋体" pitchFamily="2" charset="-122"/>
                <a:cs typeface="宋体" pitchFamily="2" charset="-122"/>
              </a:endParaRPr>
            </a:p>
          </p:txBody>
        </p:sp>
        <p:sp>
          <p:nvSpPr>
            <p:cNvPr id="4" name="Line 4"/>
            <p:cNvSpPr>
              <a:spLocks noChangeShapeType="1"/>
            </p:cNvSpPr>
            <p:nvPr/>
          </p:nvSpPr>
          <p:spPr bwMode="auto">
            <a:xfrm>
              <a:off x="1298" y="695"/>
              <a:ext cx="501"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 name="Text Box 5"/>
            <p:cNvSpPr txBox="1">
              <a:spLocks noChangeArrowheads="1"/>
            </p:cNvSpPr>
            <p:nvPr/>
          </p:nvSpPr>
          <p:spPr bwMode="auto">
            <a:xfrm>
              <a:off x="672" y="862"/>
              <a:ext cx="626" cy="251"/>
            </a:xfrm>
            <a:prstGeom prst="rect">
              <a:avLst/>
            </a:prstGeom>
            <a:solidFill>
              <a:srgbClr val="4E9ED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服务价值</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Text Box 6"/>
            <p:cNvSpPr txBox="1">
              <a:spLocks noChangeArrowheads="1"/>
            </p:cNvSpPr>
            <p:nvPr/>
          </p:nvSpPr>
          <p:spPr bwMode="auto">
            <a:xfrm>
              <a:off x="672" y="1197"/>
              <a:ext cx="626" cy="251"/>
            </a:xfrm>
            <a:prstGeom prst="rect">
              <a:avLst/>
            </a:prstGeom>
            <a:solidFill>
              <a:srgbClr val="4E9ED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人员价值</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Text Box 7"/>
            <p:cNvSpPr txBox="1">
              <a:spLocks noChangeArrowheads="1"/>
            </p:cNvSpPr>
            <p:nvPr/>
          </p:nvSpPr>
          <p:spPr bwMode="auto">
            <a:xfrm>
              <a:off x="672" y="1531"/>
              <a:ext cx="626" cy="251"/>
            </a:xfrm>
            <a:prstGeom prst="rect">
              <a:avLst/>
            </a:prstGeom>
            <a:solidFill>
              <a:srgbClr val="4E9ED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形象价值</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 name="Text Box 8"/>
            <p:cNvSpPr txBox="1">
              <a:spLocks noChangeArrowheads="1"/>
            </p:cNvSpPr>
            <p:nvPr/>
          </p:nvSpPr>
          <p:spPr bwMode="auto">
            <a:xfrm>
              <a:off x="672" y="1866"/>
              <a:ext cx="626" cy="251"/>
            </a:xfrm>
            <a:prstGeom prst="rect">
              <a:avLst/>
            </a:prstGeom>
            <a:solidFill>
              <a:srgbClr val="4E9ED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货币价格</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 name="Text Box 9"/>
            <p:cNvSpPr txBox="1">
              <a:spLocks noChangeArrowheads="1"/>
            </p:cNvSpPr>
            <p:nvPr/>
          </p:nvSpPr>
          <p:spPr bwMode="auto">
            <a:xfrm>
              <a:off x="672" y="2200"/>
              <a:ext cx="626" cy="251"/>
            </a:xfrm>
            <a:prstGeom prst="rect">
              <a:avLst/>
            </a:prstGeom>
            <a:solidFill>
              <a:srgbClr val="4E9ED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时间成本</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 name="Text Box 10"/>
            <p:cNvSpPr txBox="1">
              <a:spLocks noChangeArrowheads="1"/>
            </p:cNvSpPr>
            <p:nvPr/>
          </p:nvSpPr>
          <p:spPr bwMode="auto">
            <a:xfrm>
              <a:off x="672" y="2535"/>
              <a:ext cx="626" cy="251"/>
            </a:xfrm>
            <a:prstGeom prst="rect">
              <a:avLst/>
            </a:prstGeom>
            <a:solidFill>
              <a:srgbClr val="4E9ED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体力成本</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1" name="Text Box 11"/>
            <p:cNvSpPr txBox="1">
              <a:spLocks noChangeArrowheads="1"/>
            </p:cNvSpPr>
            <p:nvPr/>
          </p:nvSpPr>
          <p:spPr bwMode="auto">
            <a:xfrm>
              <a:off x="672" y="2869"/>
              <a:ext cx="626" cy="251"/>
            </a:xfrm>
            <a:prstGeom prst="rect">
              <a:avLst/>
            </a:prstGeom>
            <a:solidFill>
              <a:srgbClr val="4E9ED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精神成本</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2" name="Line 12"/>
            <p:cNvSpPr>
              <a:spLocks noChangeShapeType="1"/>
            </p:cNvSpPr>
            <p:nvPr/>
          </p:nvSpPr>
          <p:spPr bwMode="auto">
            <a:xfrm>
              <a:off x="1298" y="1030"/>
              <a:ext cx="501"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Line 13"/>
            <p:cNvSpPr>
              <a:spLocks noChangeShapeType="1"/>
            </p:cNvSpPr>
            <p:nvPr/>
          </p:nvSpPr>
          <p:spPr bwMode="auto">
            <a:xfrm>
              <a:off x="1298" y="1364"/>
              <a:ext cx="501"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Line 14"/>
            <p:cNvSpPr>
              <a:spLocks noChangeShapeType="1"/>
            </p:cNvSpPr>
            <p:nvPr/>
          </p:nvSpPr>
          <p:spPr bwMode="auto">
            <a:xfrm>
              <a:off x="1298" y="1699"/>
              <a:ext cx="501"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Line 15"/>
            <p:cNvSpPr>
              <a:spLocks noChangeShapeType="1"/>
            </p:cNvSpPr>
            <p:nvPr/>
          </p:nvSpPr>
          <p:spPr bwMode="auto">
            <a:xfrm>
              <a:off x="1799" y="695"/>
              <a:ext cx="0" cy="100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Text Box 16"/>
            <p:cNvSpPr txBox="1">
              <a:spLocks noChangeArrowheads="1"/>
            </p:cNvSpPr>
            <p:nvPr/>
          </p:nvSpPr>
          <p:spPr bwMode="auto">
            <a:xfrm>
              <a:off x="2300" y="1113"/>
              <a:ext cx="876" cy="251"/>
            </a:xfrm>
            <a:prstGeom prst="rect">
              <a:avLst/>
            </a:prstGeom>
            <a:solidFill>
              <a:srgbClr val="4E9ED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整体顾客价值</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 name="Line 17"/>
            <p:cNvSpPr>
              <a:spLocks noChangeShapeType="1"/>
            </p:cNvSpPr>
            <p:nvPr/>
          </p:nvSpPr>
          <p:spPr bwMode="auto">
            <a:xfrm>
              <a:off x="1799" y="2033"/>
              <a:ext cx="0" cy="100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Line 18"/>
            <p:cNvSpPr>
              <a:spLocks noChangeShapeType="1"/>
            </p:cNvSpPr>
            <p:nvPr/>
          </p:nvSpPr>
          <p:spPr bwMode="auto">
            <a:xfrm>
              <a:off x="1298" y="2033"/>
              <a:ext cx="501"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Line 19"/>
            <p:cNvSpPr>
              <a:spLocks noChangeShapeType="1"/>
            </p:cNvSpPr>
            <p:nvPr/>
          </p:nvSpPr>
          <p:spPr bwMode="auto">
            <a:xfrm>
              <a:off x="1298" y="2367"/>
              <a:ext cx="501"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Line 20"/>
            <p:cNvSpPr>
              <a:spLocks noChangeShapeType="1"/>
            </p:cNvSpPr>
            <p:nvPr/>
          </p:nvSpPr>
          <p:spPr bwMode="auto">
            <a:xfrm>
              <a:off x="1298" y="2702"/>
              <a:ext cx="501"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Line 21"/>
            <p:cNvSpPr>
              <a:spLocks noChangeShapeType="1"/>
            </p:cNvSpPr>
            <p:nvPr/>
          </p:nvSpPr>
          <p:spPr bwMode="auto">
            <a:xfrm>
              <a:off x="1298" y="3036"/>
              <a:ext cx="501"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Text Box 22"/>
            <p:cNvSpPr txBox="1">
              <a:spLocks noChangeArrowheads="1"/>
            </p:cNvSpPr>
            <p:nvPr/>
          </p:nvSpPr>
          <p:spPr bwMode="auto">
            <a:xfrm>
              <a:off x="2237" y="2367"/>
              <a:ext cx="877" cy="251"/>
            </a:xfrm>
            <a:prstGeom prst="rect">
              <a:avLst/>
            </a:prstGeom>
            <a:solidFill>
              <a:srgbClr val="4E9ED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整体顾客成本</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3" name="Line 23"/>
            <p:cNvSpPr>
              <a:spLocks noChangeShapeType="1"/>
            </p:cNvSpPr>
            <p:nvPr/>
          </p:nvSpPr>
          <p:spPr bwMode="auto">
            <a:xfrm>
              <a:off x="3176" y="1197"/>
              <a:ext cx="439"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Line 24"/>
            <p:cNvSpPr>
              <a:spLocks noChangeShapeType="1"/>
            </p:cNvSpPr>
            <p:nvPr/>
          </p:nvSpPr>
          <p:spPr bwMode="auto">
            <a:xfrm>
              <a:off x="3114" y="2535"/>
              <a:ext cx="501"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Line 25"/>
            <p:cNvSpPr>
              <a:spLocks noChangeShapeType="1"/>
            </p:cNvSpPr>
            <p:nvPr/>
          </p:nvSpPr>
          <p:spPr bwMode="auto">
            <a:xfrm>
              <a:off x="3615" y="1197"/>
              <a:ext cx="0" cy="133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Text Box 26"/>
            <p:cNvSpPr txBox="1">
              <a:spLocks noChangeArrowheads="1"/>
            </p:cNvSpPr>
            <p:nvPr/>
          </p:nvSpPr>
          <p:spPr bwMode="auto">
            <a:xfrm>
              <a:off x="4115" y="1699"/>
              <a:ext cx="877" cy="250"/>
            </a:xfrm>
            <a:prstGeom prst="rect">
              <a:avLst/>
            </a:prstGeom>
            <a:solidFill>
              <a:srgbClr val="4E9ED2"/>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顾客让渡价值</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7" name="Line 27"/>
            <p:cNvSpPr>
              <a:spLocks noChangeShapeType="1"/>
            </p:cNvSpPr>
            <p:nvPr/>
          </p:nvSpPr>
          <p:spPr bwMode="auto">
            <a:xfrm>
              <a:off x="1799" y="2535"/>
              <a:ext cx="438"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28" name="Line 28"/>
            <p:cNvSpPr>
              <a:spLocks noChangeShapeType="1"/>
            </p:cNvSpPr>
            <p:nvPr/>
          </p:nvSpPr>
          <p:spPr bwMode="auto">
            <a:xfrm>
              <a:off x="1799" y="1197"/>
              <a:ext cx="501"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29" name="Line 29"/>
            <p:cNvSpPr>
              <a:spLocks noChangeShapeType="1"/>
            </p:cNvSpPr>
            <p:nvPr/>
          </p:nvSpPr>
          <p:spPr bwMode="auto">
            <a:xfrm>
              <a:off x="3615" y="1782"/>
              <a:ext cx="50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71480"/>
            <a:ext cx="8229600" cy="5554683"/>
          </a:xfrm>
        </p:spPr>
        <p:txBody>
          <a:bodyPr/>
          <a:lstStyle/>
          <a:p>
            <a:pPr>
              <a:buNone/>
            </a:pPr>
            <a:r>
              <a:rPr lang="zh-CN" altLang="en-US" dirty="0" smtClean="0"/>
              <a:t>思考题</a:t>
            </a:r>
            <a:endParaRPr lang="en-US" altLang="zh-CN" dirty="0" smtClean="0"/>
          </a:p>
          <a:p>
            <a:pPr>
              <a:buNone/>
            </a:pPr>
            <a:r>
              <a:rPr lang="en-US" altLang="zh-CN" dirty="0" smtClean="0"/>
              <a:t>1</a:t>
            </a:r>
            <a:r>
              <a:rPr lang="zh-CN" altLang="en-US" dirty="0" smtClean="0"/>
              <a:t>、举例说明公司如何通过提升产品价值（服务价值、人员价值和形象价值）提升其竞争能力。</a:t>
            </a:r>
            <a:endParaRPr lang="en-US" altLang="zh-CN" dirty="0" smtClean="0"/>
          </a:p>
          <a:p>
            <a:pPr>
              <a:buNone/>
            </a:pPr>
            <a:r>
              <a:rPr lang="en-US" altLang="zh-CN" dirty="0" smtClean="0"/>
              <a:t>2</a:t>
            </a:r>
            <a:r>
              <a:rPr lang="zh-CN" altLang="en-US" dirty="0" smtClean="0"/>
              <a:t>、举例说明公司如何通过降低体力成本（精神成本、时间成本和货币成本）提升其竞争能力。</a:t>
            </a:r>
            <a:endParaRPr lang="en-US" altLang="zh-CN" dirty="0" smtClean="0"/>
          </a:p>
          <a:p>
            <a:pPr>
              <a:buNone/>
            </a:pPr>
            <a:r>
              <a:rPr lang="en-US" altLang="zh-CN" dirty="0" smtClean="0"/>
              <a:t>3</a:t>
            </a:r>
            <a:r>
              <a:rPr lang="zh-CN" altLang="en-US" dirty="0" smtClean="0"/>
              <a:t>、顾客让渡价值在创业创新过程中能提什么帮助？</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第二节 顾客满意与关系营销</a:t>
            </a:r>
            <a:endParaRPr lang="zh-CN" altLang="en-US" dirty="0"/>
          </a:p>
        </p:txBody>
      </p:sp>
      <p:sp>
        <p:nvSpPr>
          <p:cNvPr id="3" name="内容占位符 2"/>
          <p:cNvSpPr>
            <a:spLocks noGrp="1"/>
          </p:cNvSpPr>
          <p:nvPr>
            <p:ph idx="1"/>
          </p:nvPr>
        </p:nvSpPr>
        <p:spPr/>
        <p:txBody>
          <a:bodyPr/>
          <a:lstStyle/>
          <a:p>
            <a:pPr>
              <a:buNone/>
            </a:pPr>
            <a:r>
              <a:rPr lang="zh-CN" altLang="en-US" dirty="0" smtClean="0"/>
              <a:t>一、顾客满意</a:t>
            </a:r>
            <a:endParaRPr lang="en-US" altLang="zh-CN" dirty="0" smtClean="0"/>
          </a:p>
          <a:p>
            <a:pPr>
              <a:buNone/>
            </a:pPr>
            <a:r>
              <a:rPr lang="zh-CN" altLang="en-US" dirty="0" smtClean="0"/>
              <a:t>顾客满意购买后是否满意取决于顾客渡价值。顾客满意则导致顾客会向他人推荐、宣传，形成正面口碑，也是他人信息的个人来源，可信度较高；同时也会再次购买该公司的同类产品或其他产品，形成顾客忠诚。顾客不满意则相反。</a:t>
            </a:r>
            <a:endParaRPr lang="en-US" altLang="zh-CN" dirty="0" smtClean="0"/>
          </a:p>
          <a:p>
            <a:pPr>
              <a:buNone/>
            </a:pP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71480"/>
            <a:ext cx="8229600" cy="5554683"/>
          </a:xfrm>
        </p:spPr>
        <p:txBody>
          <a:bodyPr>
            <a:normAutofit lnSpcReduction="10000"/>
          </a:bodyPr>
          <a:lstStyle/>
          <a:p>
            <a:pPr>
              <a:buNone/>
            </a:pPr>
            <a:r>
              <a:rPr lang="zh-CN" altLang="en-US" dirty="0" smtClean="0"/>
              <a:t>二、关系营销</a:t>
            </a:r>
            <a:endParaRPr lang="en-US" altLang="zh-CN" dirty="0" smtClean="0"/>
          </a:p>
          <a:p>
            <a:pPr>
              <a:buNone/>
            </a:pPr>
            <a:r>
              <a:rPr lang="zh-CN" altLang="en-US" dirty="0" smtClean="0"/>
              <a:t>关系营销是指为了保持长期的优先权和业务经营与关键顾客（供应商、分销商、买方）建立长期的令人满意的关系的活动。</a:t>
            </a:r>
            <a:endParaRPr lang="en-US" altLang="zh-CN" dirty="0" smtClean="0"/>
          </a:p>
          <a:p>
            <a:pPr>
              <a:buNone/>
            </a:pPr>
            <a:r>
              <a:rPr lang="zh-CN" altLang="en-US" dirty="0" smtClean="0"/>
              <a:t>关系营销是相对于交易营销而言。交易营销是以实现短期交换为目的的营销行为，或者说是推销行为。</a:t>
            </a:r>
            <a:endParaRPr lang="en-US" altLang="zh-CN" dirty="0" smtClean="0"/>
          </a:p>
          <a:p>
            <a:pPr>
              <a:buNone/>
            </a:pPr>
            <a:r>
              <a:rPr lang="zh-CN" altLang="en-US" dirty="0" smtClean="0"/>
              <a:t>二者的主要区别：</a:t>
            </a:r>
            <a:endParaRPr lang="en-US" altLang="zh-CN" dirty="0" smtClean="0"/>
          </a:p>
          <a:p>
            <a:pPr>
              <a:buNone/>
            </a:pPr>
            <a:r>
              <a:rPr lang="en-US" altLang="zh-CN" dirty="0" smtClean="0"/>
              <a:t>1</a:t>
            </a:r>
            <a:r>
              <a:rPr lang="zh-CN" altLang="en-US" dirty="0" smtClean="0"/>
              <a:t>、目标不同。</a:t>
            </a:r>
            <a:endParaRPr lang="en-US" altLang="zh-CN" dirty="0" smtClean="0"/>
          </a:p>
          <a:p>
            <a:pPr>
              <a:buNone/>
            </a:pPr>
            <a:r>
              <a:rPr lang="en-US" altLang="zh-CN" dirty="0" smtClean="0"/>
              <a:t>2</a:t>
            </a:r>
            <a:r>
              <a:rPr lang="zh-CN" altLang="en-US" dirty="0" smtClean="0"/>
              <a:t>、观念不同。</a:t>
            </a:r>
            <a:endParaRPr lang="en-US" altLang="zh-CN" dirty="0" smtClean="0"/>
          </a:p>
          <a:p>
            <a:pPr>
              <a:buNone/>
            </a:pPr>
            <a:r>
              <a:rPr lang="en-US" altLang="zh-CN" dirty="0" smtClean="0"/>
              <a:t>3</a:t>
            </a:r>
            <a:r>
              <a:rPr lang="zh-CN" altLang="en-US" dirty="0" smtClean="0"/>
              <a:t>、手段不同。</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42918"/>
            <a:ext cx="8229600" cy="5483245"/>
          </a:xfrm>
        </p:spPr>
        <p:txBody>
          <a:bodyPr/>
          <a:lstStyle/>
          <a:p>
            <a:pPr>
              <a:buNone/>
            </a:pPr>
            <a:r>
              <a:rPr lang="zh-CN" altLang="en-US" dirty="0" smtClean="0"/>
              <a:t>思考题：</a:t>
            </a:r>
            <a:endParaRPr lang="en-US" altLang="zh-CN" dirty="0" smtClean="0"/>
          </a:p>
          <a:p>
            <a:pPr>
              <a:buNone/>
            </a:pPr>
            <a:r>
              <a:rPr lang="en-US" altLang="zh-CN" dirty="0" smtClean="0"/>
              <a:t>1</a:t>
            </a:r>
            <a:r>
              <a:rPr lang="zh-CN" altLang="en-US" dirty="0" smtClean="0"/>
              <a:t>、企业如何通过顾客满意实现全员营销活动。</a:t>
            </a:r>
            <a:endParaRPr lang="en-US" altLang="zh-CN" dirty="0" smtClean="0"/>
          </a:p>
          <a:p>
            <a:pPr>
              <a:buNone/>
            </a:pPr>
            <a:r>
              <a:rPr lang="en-US" altLang="zh-CN" dirty="0" smtClean="0"/>
              <a:t>2</a:t>
            </a:r>
            <a:r>
              <a:rPr lang="zh-CN" altLang="en-US" dirty="0" smtClean="0"/>
              <a:t>、举例说明关系营销。</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第三章 营销环境</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90000"/>
              </a:lnSpc>
              <a:buNone/>
            </a:pPr>
            <a:r>
              <a:rPr lang="zh-CN" altLang="en-US" sz="3600" dirty="0" smtClean="0">
                <a:solidFill>
                  <a:srgbClr val="000000"/>
                </a:solidFill>
                <a:latin typeface="宋体" charset="-122"/>
                <a:ea typeface="宋体" charset="-122"/>
              </a:rPr>
              <a:t>营销环境是指影响企业的市场营销活动的不可控制的参与者和影响力。</a:t>
            </a:r>
          </a:p>
          <a:p>
            <a:pPr>
              <a:lnSpc>
                <a:spcPct val="90000"/>
              </a:lnSpc>
              <a:buNone/>
            </a:pPr>
            <a:r>
              <a:rPr lang="zh-CN" altLang="en-US" dirty="0" smtClean="0">
                <a:solidFill>
                  <a:srgbClr val="000000"/>
                </a:solidFill>
                <a:latin typeface="楷体_GB2312" pitchFamily="49" charset="-122"/>
                <a:ea typeface="楷体_GB2312" pitchFamily="49" charset="-122"/>
              </a:rPr>
              <a:t>环境是企业的生存空间，是企业不可控制的，因此企业必须主动适应环境的变化，正所谓</a:t>
            </a:r>
            <a:r>
              <a:rPr lang="zh-CN" altLang="en-US" dirty="0" smtClean="0">
                <a:solidFill>
                  <a:srgbClr val="000000"/>
                </a:solidFill>
                <a:latin typeface="Arial"/>
                <a:ea typeface="楷体_GB2312" pitchFamily="49" charset="-122"/>
              </a:rPr>
              <a:t>“</a:t>
            </a:r>
            <a:r>
              <a:rPr lang="zh-CN" altLang="en-US" dirty="0" smtClean="0">
                <a:solidFill>
                  <a:srgbClr val="000000"/>
                </a:solidFill>
                <a:latin typeface="楷体_GB2312" pitchFamily="49" charset="-122"/>
                <a:ea typeface="楷体_GB2312" pitchFamily="49" charset="-122"/>
              </a:rPr>
              <a:t>适者生存</a:t>
            </a:r>
            <a:r>
              <a:rPr lang="zh-CN" altLang="en-US" dirty="0" smtClean="0">
                <a:solidFill>
                  <a:srgbClr val="000000"/>
                </a:solidFill>
                <a:latin typeface="Arial"/>
                <a:ea typeface="楷体_GB2312" pitchFamily="49" charset="-122"/>
              </a:rPr>
              <a:t>”</a:t>
            </a:r>
            <a:r>
              <a:rPr lang="zh-CN" altLang="en-US" dirty="0" smtClean="0">
                <a:solidFill>
                  <a:srgbClr val="000000"/>
                </a:solidFill>
                <a:latin typeface="楷体_GB2312" pitchFamily="49" charset="-122"/>
                <a:ea typeface="楷体_GB2312" pitchFamily="49" charset="-122"/>
              </a:rPr>
              <a:t>，</a:t>
            </a:r>
            <a:r>
              <a:rPr lang="zh-CN" altLang="en-US" dirty="0" smtClean="0">
                <a:solidFill>
                  <a:srgbClr val="000000"/>
                </a:solidFill>
                <a:latin typeface="Arial"/>
                <a:ea typeface="楷体_GB2312" pitchFamily="49" charset="-122"/>
              </a:rPr>
              <a:t>“</a:t>
            </a:r>
            <a:r>
              <a:rPr lang="zh-CN" altLang="en-US" dirty="0" smtClean="0">
                <a:solidFill>
                  <a:srgbClr val="000000"/>
                </a:solidFill>
                <a:latin typeface="楷体_GB2312" pitchFamily="49" charset="-122"/>
                <a:ea typeface="楷体_GB2312" pitchFamily="49" charset="-122"/>
              </a:rPr>
              <a:t>违者衰亡</a:t>
            </a:r>
            <a:r>
              <a:rPr lang="zh-CN" altLang="en-US" dirty="0" smtClean="0">
                <a:solidFill>
                  <a:srgbClr val="000000"/>
                </a:solidFill>
                <a:latin typeface="Arial"/>
                <a:ea typeface="楷体_GB2312" pitchFamily="49" charset="-122"/>
              </a:rPr>
              <a:t>”</a:t>
            </a:r>
            <a:endParaRPr lang="zh-CN" altLang="en-US" dirty="0" smtClean="0">
              <a:solidFill>
                <a:srgbClr val="000000"/>
              </a:solidFill>
              <a:latin typeface="楷体_GB2312" pitchFamily="49" charset="-122"/>
              <a:ea typeface="楷体_GB2312" pitchFamily="49" charset="-122"/>
            </a:endParaRPr>
          </a:p>
          <a:p>
            <a:r>
              <a:rPr lang="zh-CN" altLang="en-US" dirty="0" smtClean="0">
                <a:latin typeface="宋体" charset="-122"/>
                <a:ea typeface="宋体" charset="-122"/>
              </a:rPr>
              <a:t>营销环境包括两个层次：宏观环境和微观环境。</a:t>
            </a:r>
          </a:p>
          <a:p>
            <a:r>
              <a:rPr lang="zh-CN" altLang="en-US" dirty="0" smtClean="0">
                <a:latin typeface="宋体" charset="-122"/>
                <a:ea typeface="宋体" charset="-122"/>
              </a:rPr>
              <a:t>宏观环境主要包括人口环境、经济环境、政治环境、地理环境、科学技术和社会文化环境</a:t>
            </a:r>
          </a:p>
          <a:p>
            <a:r>
              <a:rPr lang="zh-CN" altLang="en-US" dirty="0" smtClean="0">
                <a:latin typeface="宋体" charset="-122"/>
                <a:ea typeface="宋体" charset="-122"/>
              </a:rPr>
              <a:t>微观环境包括企业、供应者、营销中介、竞争者、顾客、公众</a:t>
            </a:r>
            <a:endParaRPr lang="zh-CN" altLang="en-US" dirty="0" smtClean="0">
              <a:ea typeface="宋体" charset="-122"/>
            </a:endParaRPr>
          </a:p>
          <a:p>
            <a:pPr>
              <a:buNone/>
            </a:pP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一、</a:t>
            </a:r>
            <a:r>
              <a:rPr lang="en-US" altLang="zh-CN" dirty="0" smtClean="0"/>
              <a:t>MARKETING</a:t>
            </a:r>
            <a:endParaRPr lang="zh-CN" altLang="en-US" dirty="0"/>
          </a:p>
        </p:txBody>
      </p:sp>
      <p:sp>
        <p:nvSpPr>
          <p:cNvPr id="3" name="内容占位符 2"/>
          <p:cNvSpPr>
            <a:spLocks noGrp="1"/>
          </p:cNvSpPr>
          <p:nvPr>
            <p:ph idx="1"/>
          </p:nvPr>
        </p:nvSpPr>
        <p:spPr/>
        <p:txBody>
          <a:bodyPr>
            <a:normAutofit fontScale="85000" lnSpcReduction="10000"/>
          </a:bodyPr>
          <a:lstStyle/>
          <a:p>
            <a:pPr>
              <a:buNone/>
            </a:pPr>
            <a:r>
              <a:rPr lang="en-US" altLang="zh-CN" dirty="0" smtClean="0"/>
              <a:t>1</a:t>
            </a:r>
            <a:r>
              <a:rPr lang="zh-CN" altLang="en-US" dirty="0" smtClean="0"/>
              <a:t>、作为名词</a:t>
            </a:r>
            <a:r>
              <a:rPr lang="en-US" altLang="zh-CN" dirty="0" smtClean="0"/>
              <a:t>——</a:t>
            </a:r>
            <a:r>
              <a:rPr lang="zh-CN" altLang="en-US" dirty="0" smtClean="0"/>
              <a:t>指“市场营销”学科。在上个世纪</a:t>
            </a:r>
            <a:r>
              <a:rPr lang="en-US" altLang="zh-CN" dirty="0" smtClean="0"/>
              <a:t>70</a:t>
            </a:r>
            <a:r>
              <a:rPr lang="zh-CN" altLang="en-US" dirty="0" smtClean="0"/>
              <a:t>年代末被引入中国，曾被翻译为：市场学、销售学、市场经营学等，现在统一为“市场营销学”。</a:t>
            </a:r>
            <a:endParaRPr lang="en-US" altLang="zh-CN" dirty="0" smtClean="0"/>
          </a:p>
          <a:p>
            <a:pPr>
              <a:buNone/>
            </a:pPr>
            <a:r>
              <a:rPr lang="zh-CN" altLang="en-US" dirty="0" smtClean="0"/>
              <a:t>市场营销学是一门研究通过交换过程满足人们需要和欲望的人类活动的学科。</a:t>
            </a:r>
            <a:endParaRPr lang="en-US" altLang="zh-CN" dirty="0" smtClean="0"/>
          </a:p>
          <a:p>
            <a:pPr>
              <a:buNone/>
            </a:pPr>
            <a:r>
              <a:rPr lang="zh-CN" altLang="en-US" dirty="0" smtClean="0"/>
              <a:t>市场营销学虽然被企业、个人、政府、非盈利组织、政党和宗教团体等广泛运用，但市场营销学的主要研究对象是企业的营销活动。</a:t>
            </a:r>
            <a:endParaRPr lang="en-US" altLang="zh-CN" dirty="0" smtClean="0"/>
          </a:p>
          <a:p>
            <a:pPr>
              <a:buNone/>
            </a:pPr>
            <a:r>
              <a:rPr lang="zh-CN" altLang="en-US" dirty="0" smtClean="0"/>
              <a:t>市场营销学是一门综合性学科，涉及到：经济学、管理学、财务会计、战略学等，甚至涉及到各种专业知识如工程技术、制造技术、体育、历史等。</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57233"/>
            <a:ext cx="8229600" cy="571504"/>
          </a:xfrm>
        </p:spPr>
        <p:txBody>
          <a:bodyPr>
            <a:normAutofit lnSpcReduction="10000"/>
          </a:bodyPr>
          <a:lstStyle/>
          <a:p>
            <a:pPr>
              <a:buNone/>
            </a:pPr>
            <a:r>
              <a:rPr lang="zh-CN" altLang="en-US" dirty="0" smtClean="0"/>
              <a:t>一、微观环境分析</a:t>
            </a:r>
            <a:endParaRPr lang="en-US" altLang="zh-CN" dirty="0" smtClean="0"/>
          </a:p>
          <a:p>
            <a:pPr>
              <a:buNone/>
            </a:pPr>
            <a:endParaRPr lang="zh-CN" altLang="en-US" dirty="0"/>
          </a:p>
        </p:txBody>
      </p:sp>
      <p:grpSp>
        <p:nvGrpSpPr>
          <p:cNvPr id="2" name="Group 3"/>
          <p:cNvGrpSpPr>
            <a:grpSpLocks/>
          </p:cNvGrpSpPr>
          <p:nvPr/>
        </p:nvGrpSpPr>
        <p:grpSpPr bwMode="auto">
          <a:xfrm>
            <a:off x="1143000" y="2133600"/>
            <a:ext cx="6324600" cy="3124200"/>
            <a:chOff x="2880" y="8460"/>
            <a:chExt cx="6480" cy="2964"/>
          </a:xfrm>
        </p:grpSpPr>
        <p:sp>
          <p:nvSpPr>
            <p:cNvPr id="7" name="Rectangle 4"/>
            <p:cNvSpPr>
              <a:spLocks noChangeArrowheads="1"/>
            </p:cNvSpPr>
            <p:nvPr/>
          </p:nvSpPr>
          <p:spPr bwMode="auto">
            <a:xfrm>
              <a:off x="3060" y="8460"/>
              <a:ext cx="6120" cy="780"/>
            </a:xfrm>
            <a:prstGeom prst="rect">
              <a:avLst/>
            </a:prstGeom>
            <a:solidFill>
              <a:srgbClr val="FFFFFF"/>
            </a:solidFill>
            <a:ln w="9525">
              <a:solidFill>
                <a:srgbClr val="000000"/>
              </a:solidFill>
              <a:miter lim="800000"/>
              <a:headEnd/>
              <a:tailEnd/>
            </a:ln>
          </p:spPr>
          <p:txBody>
            <a:bodyPr/>
            <a:lstStyle/>
            <a:p>
              <a:pPr algn="ctr" eaLnBrk="0" hangingPunct="0"/>
              <a:r>
                <a:rPr lang="zh-CN" altLang="en-US" sz="2000">
                  <a:latin typeface="Times New Roman" pitchFamily="18" charset="0"/>
                  <a:ea typeface="宋体" charset="-122"/>
                </a:rPr>
                <a:t>       </a:t>
              </a:r>
              <a:r>
                <a:rPr lang="zh-CN" altLang="en-US" sz="2000" b="1">
                  <a:latin typeface="Times New Roman" pitchFamily="18" charset="0"/>
                  <a:ea typeface="宋体" charset="-122"/>
                </a:rPr>
                <a:t>  </a:t>
              </a:r>
              <a:r>
                <a:rPr lang="zh-CN" altLang="en-US" sz="2400" b="1">
                  <a:solidFill>
                    <a:srgbClr val="FF0000"/>
                  </a:solidFill>
                  <a:latin typeface="Times New Roman" pitchFamily="18" charset="0"/>
                  <a:ea typeface="宋体" charset="-122"/>
                </a:rPr>
                <a:t>宏      观     环      境</a:t>
              </a:r>
            </a:p>
          </p:txBody>
        </p:sp>
        <p:sp>
          <p:nvSpPr>
            <p:cNvPr id="8" name="Rectangle 5"/>
            <p:cNvSpPr>
              <a:spLocks noChangeArrowheads="1"/>
            </p:cNvSpPr>
            <p:nvPr/>
          </p:nvSpPr>
          <p:spPr bwMode="auto">
            <a:xfrm>
              <a:off x="2880" y="9708"/>
              <a:ext cx="720" cy="1716"/>
            </a:xfrm>
            <a:prstGeom prst="rect">
              <a:avLst/>
            </a:prstGeom>
            <a:solidFill>
              <a:srgbClr val="FFFFFF"/>
            </a:solidFill>
            <a:ln w="9525">
              <a:solidFill>
                <a:srgbClr val="000000"/>
              </a:solidFill>
              <a:miter lim="800000"/>
              <a:headEnd/>
              <a:tailEnd/>
            </a:ln>
          </p:spPr>
          <p:txBody>
            <a:bodyPr/>
            <a:lstStyle/>
            <a:p>
              <a:pPr algn="just" eaLnBrk="0" hangingPunct="0"/>
              <a:r>
                <a:rPr lang="zh-CN" altLang="en-US" sz="2000" b="1">
                  <a:solidFill>
                    <a:srgbClr val="FF0000"/>
                  </a:solidFill>
                  <a:latin typeface="Times New Roman" pitchFamily="18" charset="0"/>
                  <a:ea typeface="宋体" charset="-122"/>
                </a:rPr>
                <a:t>供</a:t>
              </a:r>
            </a:p>
            <a:p>
              <a:pPr algn="just" eaLnBrk="0" hangingPunct="0"/>
              <a:endParaRPr lang="zh-CN" altLang="en-US" sz="2000" b="1">
                <a:solidFill>
                  <a:srgbClr val="FF0000"/>
                </a:solidFill>
                <a:latin typeface="Times New Roman" pitchFamily="18" charset="0"/>
                <a:ea typeface="宋体" charset="-122"/>
              </a:endParaRPr>
            </a:p>
            <a:p>
              <a:pPr algn="just" eaLnBrk="0" hangingPunct="0"/>
              <a:r>
                <a:rPr lang="zh-CN" altLang="en-US" sz="2000" b="1">
                  <a:solidFill>
                    <a:srgbClr val="FF0000"/>
                  </a:solidFill>
                  <a:latin typeface="Times New Roman" pitchFamily="18" charset="0"/>
                  <a:ea typeface="宋体" charset="-122"/>
                </a:rPr>
                <a:t>应</a:t>
              </a:r>
            </a:p>
            <a:p>
              <a:pPr algn="just" eaLnBrk="0" hangingPunct="0"/>
              <a:endParaRPr lang="zh-CN" altLang="en-US" sz="2000" b="1">
                <a:solidFill>
                  <a:srgbClr val="FF0000"/>
                </a:solidFill>
                <a:latin typeface="Times New Roman" pitchFamily="18" charset="0"/>
                <a:ea typeface="宋体" charset="-122"/>
              </a:endParaRPr>
            </a:p>
            <a:p>
              <a:pPr algn="just" eaLnBrk="0" hangingPunct="0"/>
              <a:r>
                <a:rPr lang="zh-CN" altLang="en-US" sz="2000" b="1">
                  <a:solidFill>
                    <a:srgbClr val="FF0000"/>
                  </a:solidFill>
                  <a:latin typeface="Times New Roman" pitchFamily="18" charset="0"/>
                  <a:ea typeface="宋体" charset="-122"/>
                </a:rPr>
                <a:t>商</a:t>
              </a:r>
            </a:p>
          </p:txBody>
        </p:sp>
        <p:sp>
          <p:nvSpPr>
            <p:cNvPr id="9" name="Rectangle 6"/>
            <p:cNvSpPr>
              <a:spLocks noChangeArrowheads="1"/>
            </p:cNvSpPr>
            <p:nvPr/>
          </p:nvSpPr>
          <p:spPr bwMode="auto">
            <a:xfrm>
              <a:off x="4680" y="9708"/>
              <a:ext cx="1080" cy="468"/>
            </a:xfrm>
            <a:prstGeom prst="rect">
              <a:avLst/>
            </a:prstGeom>
            <a:solidFill>
              <a:srgbClr val="FFFFFF"/>
            </a:solidFill>
            <a:ln w="9525">
              <a:solidFill>
                <a:srgbClr val="000000"/>
              </a:solidFill>
              <a:miter lim="800000"/>
              <a:headEnd/>
              <a:tailEnd/>
            </a:ln>
          </p:spPr>
          <p:txBody>
            <a:bodyPr/>
            <a:lstStyle/>
            <a:p>
              <a:pPr algn="just" eaLnBrk="0" hangingPunct="0"/>
              <a:r>
                <a:rPr lang="zh-CN" altLang="en-US" sz="2000" b="1">
                  <a:solidFill>
                    <a:srgbClr val="FF0000"/>
                  </a:solidFill>
                  <a:latin typeface="Times New Roman" pitchFamily="18" charset="0"/>
                  <a:ea typeface="宋体" charset="-122"/>
                </a:rPr>
                <a:t>合作者</a:t>
              </a:r>
            </a:p>
          </p:txBody>
        </p:sp>
        <p:sp>
          <p:nvSpPr>
            <p:cNvPr id="10" name="Rectangle 7"/>
            <p:cNvSpPr>
              <a:spLocks noChangeArrowheads="1"/>
            </p:cNvSpPr>
            <p:nvPr/>
          </p:nvSpPr>
          <p:spPr bwMode="auto">
            <a:xfrm>
              <a:off x="4680" y="10332"/>
              <a:ext cx="1080" cy="468"/>
            </a:xfrm>
            <a:prstGeom prst="rect">
              <a:avLst/>
            </a:prstGeom>
            <a:solidFill>
              <a:srgbClr val="FFFFFF"/>
            </a:solidFill>
            <a:ln w="9525">
              <a:solidFill>
                <a:srgbClr val="000000"/>
              </a:solidFill>
              <a:miter lim="800000"/>
              <a:headEnd/>
              <a:tailEnd/>
            </a:ln>
          </p:spPr>
          <p:txBody>
            <a:bodyPr/>
            <a:lstStyle/>
            <a:p>
              <a:pPr algn="just" eaLnBrk="0" hangingPunct="0"/>
              <a:r>
                <a:rPr lang="zh-CN" altLang="en-US" sz="2000" b="1">
                  <a:solidFill>
                    <a:srgbClr val="FF0000"/>
                  </a:solidFill>
                  <a:latin typeface="Times New Roman" pitchFamily="18" charset="0"/>
                  <a:ea typeface="宋体" charset="-122"/>
                </a:rPr>
                <a:t>企 业</a:t>
              </a:r>
            </a:p>
          </p:txBody>
        </p:sp>
        <p:sp>
          <p:nvSpPr>
            <p:cNvPr id="11" name="Rectangle 8"/>
            <p:cNvSpPr>
              <a:spLocks noChangeArrowheads="1"/>
            </p:cNvSpPr>
            <p:nvPr/>
          </p:nvSpPr>
          <p:spPr bwMode="auto">
            <a:xfrm>
              <a:off x="4680" y="10956"/>
              <a:ext cx="1080" cy="468"/>
            </a:xfrm>
            <a:prstGeom prst="rect">
              <a:avLst/>
            </a:prstGeom>
            <a:solidFill>
              <a:srgbClr val="FFFFFF"/>
            </a:solidFill>
            <a:ln w="9525">
              <a:solidFill>
                <a:srgbClr val="000000"/>
              </a:solidFill>
              <a:miter lim="800000"/>
              <a:headEnd/>
              <a:tailEnd/>
            </a:ln>
          </p:spPr>
          <p:txBody>
            <a:bodyPr/>
            <a:lstStyle/>
            <a:p>
              <a:pPr algn="just" eaLnBrk="0" hangingPunct="0"/>
              <a:r>
                <a:rPr lang="zh-CN" altLang="en-US" sz="2000" b="1" dirty="0">
                  <a:solidFill>
                    <a:srgbClr val="FF0000"/>
                  </a:solidFill>
                  <a:latin typeface="Times New Roman" pitchFamily="18" charset="0"/>
                  <a:ea typeface="宋体" charset="-122"/>
                </a:rPr>
                <a:t>竞争者</a:t>
              </a:r>
            </a:p>
          </p:txBody>
        </p:sp>
        <p:sp>
          <p:nvSpPr>
            <p:cNvPr id="12" name="Rectangle 9"/>
            <p:cNvSpPr>
              <a:spLocks noChangeArrowheads="1"/>
            </p:cNvSpPr>
            <p:nvPr/>
          </p:nvSpPr>
          <p:spPr bwMode="auto">
            <a:xfrm>
              <a:off x="6840" y="9708"/>
              <a:ext cx="720" cy="1716"/>
            </a:xfrm>
            <a:prstGeom prst="rect">
              <a:avLst/>
            </a:prstGeom>
            <a:solidFill>
              <a:srgbClr val="FFFFFF"/>
            </a:solidFill>
            <a:ln w="9525">
              <a:solidFill>
                <a:srgbClr val="000000"/>
              </a:solidFill>
              <a:miter lim="800000"/>
              <a:headEnd/>
              <a:tailEnd/>
            </a:ln>
          </p:spPr>
          <p:txBody>
            <a:bodyPr/>
            <a:lstStyle/>
            <a:p>
              <a:pPr algn="just" eaLnBrk="0" hangingPunct="0"/>
              <a:r>
                <a:rPr lang="zh-CN" altLang="en-US" sz="2000" b="1">
                  <a:solidFill>
                    <a:srgbClr val="FF0000"/>
                  </a:solidFill>
                  <a:latin typeface="Times New Roman" pitchFamily="18" charset="0"/>
                  <a:ea typeface="宋体" charset="-122"/>
                </a:rPr>
                <a:t>营销</a:t>
              </a:r>
            </a:p>
            <a:p>
              <a:pPr algn="just" eaLnBrk="0" hangingPunct="0"/>
              <a:r>
                <a:rPr lang="zh-CN" altLang="en-US" sz="2000" b="1">
                  <a:solidFill>
                    <a:srgbClr val="FF0000"/>
                  </a:solidFill>
                  <a:latin typeface="Times New Roman" pitchFamily="18" charset="0"/>
                  <a:ea typeface="宋体" charset="-122"/>
                </a:rPr>
                <a:t>中</a:t>
              </a:r>
            </a:p>
            <a:p>
              <a:pPr algn="just" eaLnBrk="0" hangingPunct="0"/>
              <a:r>
                <a:rPr lang="zh-CN" altLang="en-US" sz="2000" b="1">
                  <a:solidFill>
                    <a:srgbClr val="FF0000"/>
                  </a:solidFill>
                  <a:latin typeface="Times New Roman" pitchFamily="18" charset="0"/>
                  <a:ea typeface="宋体" charset="-122"/>
                </a:rPr>
                <a:t>介</a:t>
              </a:r>
              <a:endParaRPr lang="zh-CN" altLang="en-US" sz="2000">
                <a:solidFill>
                  <a:srgbClr val="FF0000"/>
                </a:solidFill>
                <a:latin typeface="Times New Roman" pitchFamily="18" charset="0"/>
                <a:ea typeface="宋体" charset="-122"/>
              </a:endParaRPr>
            </a:p>
          </p:txBody>
        </p:sp>
        <p:sp>
          <p:nvSpPr>
            <p:cNvPr id="13" name="Rectangle 10"/>
            <p:cNvSpPr>
              <a:spLocks noChangeArrowheads="1"/>
            </p:cNvSpPr>
            <p:nvPr/>
          </p:nvSpPr>
          <p:spPr bwMode="auto">
            <a:xfrm>
              <a:off x="8640" y="9708"/>
              <a:ext cx="720" cy="1716"/>
            </a:xfrm>
            <a:prstGeom prst="rect">
              <a:avLst/>
            </a:prstGeom>
            <a:solidFill>
              <a:srgbClr val="FFFFFF"/>
            </a:solidFill>
            <a:ln w="9525">
              <a:solidFill>
                <a:srgbClr val="000000"/>
              </a:solidFill>
              <a:miter lim="800000"/>
              <a:headEnd/>
              <a:tailEnd/>
            </a:ln>
          </p:spPr>
          <p:txBody>
            <a:bodyPr/>
            <a:lstStyle/>
            <a:p>
              <a:pPr algn="just" eaLnBrk="0" hangingPunct="0"/>
              <a:r>
                <a:rPr lang="zh-CN" altLang="en-US" sz="2000" b="1">
                  <a:solidFill>
                    <a:srgbClr val="FF0000"/>
                  </a:solidFill>
                  <a:latin typeface="Times New Roman" pitchFamily="18" charset="0"/>
                  <a:ea typeface="宋体" charset="-122"/>
                </a:rPr>
                <a:t>用</a:t>
              </a:r>
            </a:p>
            <a:p>
              <a:pPr algn="just" eaLnBrk="0" hangingPunct="0"/>
              <a:r>
                <a:rPr lang="zh-CN" altLang="en-US" sz="2000" b="1">
                  <a:solidFill>
                    <a:srgbClr val="FF0000"/>
                  </a:solidFill>
                  <a:latin typeface="Times New Roman" pitchFamily="18" charset="0"/>
                  <a:ea typeface="宋体" charset="-122"/>
                </a:rPr>
                <a:t>户</a:t>
              </a:r>
            </a:p>
            <a:p>
              <a:pPr algn="just" eaLnBrk="0" hangingPunct="0"/>
              <a:r>
                <a:rPr lang="zh-CN" altLang="en-US" sz="2000" b="1">
                  <a:solidFill>
                    <a:srgbClr val="FF0000"/>
                  </a:solidFill>
                  <a:latin typeface="Times New Roman" pitchFamily="18" charset="0"/>
                  <a:ea typeface="宋体" charset="-122"/>
                </a:rPr>
                <a:t>市</a:t>
              </a:r>
            </a:p>
            <a:p>
              <a:pPr algn="just" eaLnBrk="0" hangingPunct="0"/>
              <a:r>
                <a:rPr lang="zh-CN" altLang="en-US" sz="2000" b="1">
                  <a:solidFill>
                    <a:srgbClr val="FF0000"/>
                  </a:solidFill>
                  <a:latin typeface="Times New Roman" pitchFamily="18" charset="0"/>
                  <a:ea typeface="宋体" charset="-122"/>
                </a:rPr>
                <a:t>场</a:t>
              </a:r>
            </a:p>
          </p:txBody>
        </p:sp>
        <p:sp>
          <p:nvSpPr>
            <p:cNvPr id="14" name="AutoShape 11"/>
            <p:cNvSpPr>
              <a:spLocks noChangeArrowheads="1"/>
            </p:cNvSpPr>
            <p:nvPr/>
          </p:nvSpPr>
          <p:spPr bwMode="auto">
            <a:xfrm>
              <a:off x="3240" y="9240"/>
              <a:ext cx="180" cy="468"/>
            </a:xfrm>
            <a:prstGeom prst="downArrow">
              <a:avLst>
                <a:gd name="adj1" fmla="val 50000"/>
                <a:gd name="adj2" fmla="val 65000"/>
              </a:avLst>
            </a:prstGeom>
            <a:solidFill>
              <a:srgbClr val="FFFFFF"/>
            </a:solidFill>
            <a:ln w="9525">
              <a:solidFill>
                <a:srgbClr val="000000"/>
              </a:solidFill>
              <a:miter lim="800000"/>
              <a:headEnd/>
              <a:tailEnd/>
            </a:ln>
          </p:spPr>
          <p:txBody>
            <a:bodyPr vert="eaVert"/>
            <a:lstStyle/>
            <a:p>
              <a:endParaRPr lang="zh-CN" altLang="en-US"/>
            </a:p>
          </p:txBody>
        </p:sp>
        <p:sp>
          <p:nvSpPr>
            <p:cNvPr id="15" name="AutoShape 12"/>
            <p:cNvSpPr>
              <a:spLocks noChangeArrowheads="1"/>
            </p:cNvSpPr>
            <p:nvPr/>
          </p:nvSpPr>
          <p:spPr bwMode="auto">
            <a:xfrm>
              <a:off x="5040" y="9240"/>
              <a:ext cx="180" cy="468"/>
            </a:xfrm>
            <a:prstGeom prst="downArrow">
              <a:avLst>
                <a:gd name="adj1" fmla="val 50000"/>
                <a:gd name="adj2" fmla="val 65000"/>
              </a:avLst>
            </a:prstGeom>
            <a:solidFill>
              <a:srgbClr val="FFFFFF"/>
            </a:solidFill>
            <a:ln w="9525">
              <a:solidFill>
                <a:srgbClr val="000000"/>
              </a:solidFill>
              <a:miter lim="800000"/>
              <a:headEnd/>
              <a:tailEnd/>
            </a:ln>
          </p:spPr>
          <p:txBody>
            <a:bodyPr vert="eaVert"/>
            <a:lstStyle/>
            <a:p>
              <a:endParaRPr lang="zh-CN" altLang="en-US"/>
            </a:p>
          </p:txBody>
        </p:sp>
        <p:sp>
          <p:nvSpPr>
            <p:cNvPr id="16" name="AutoShape 13"/>
            <p:cNvSpPr>
              <a:spLocks noChangeArrowheads="1"/>
            </p:cNvSpPr>
            <p:nvPr/>
          </p:nvSpPr>
          <p:spPr bwMode="auto">
            <a:xfrm>
              <a:off x="7020" y="9240"/>
              <a:ext cx="180" cy="468"/>
            </a:xfrm>
            <a:prstGeom prst="downArrow">
              <a:avLst>
                <a:gd name="adj1" fmla="val 50000"/>
                <a:gd name="adj2" fmla="val 65000"/>
              </a:avLst>
            </a:prstGeom>
            <a:solidFill>
              <a:srgbClr val="FFFFFF"/>
            </a:solidFill>
            <a:ln w="9525">
              <a:solidFill>
                <a:srgbClr val="000000"/>
              </a:solidFill>
              <a:miter lim="800000"/>
              <a:headEnd/>
              <a:tailEnd/>
            </a:ln>
          </p:spPr>
          <p:txBody>
            <a:bodyPr vert="eaVert"/>
            <a:lstStyle/>
            <a:p>
              <a:endParaRPr lang="zh-CN" altLang="en-US"/>
            </a:p>
          </p:txBody>
        </p:sp>
        <p:sp>
          <p:nvSpPr>
            <p:cNvPr id="17" name="AutoShape 14"/>
            <p:cNvSpPr>
              <a:spLocks noChangeArrowheads="1"/>
            </p:cNvSpPr>
            <p:nvPr/>
          </p:nvSpPr>
          <p:spPr bwMode="auto">
            <a:xfrm>
              <a:off x="8820" y="9240"/>
              <a:ext cx="180" cy="468"/>
            </a:xfrm>
            <a:prstGeom prst="downArrow">
              <a:avLst>
                <a:gd name="adj1" fmla="val 50000"/>
                <a:gd name="adj2" fmla="val 65000"/>
              </a:avLst>
            </a:prstGeom>
            <a:solidFill>
              <a:srgbClr val="FFFFFF"/>
            </a:solidFill>
            <a:ln w="9525">
              <a:solidFill>
                <a:srgbClr val="000000"/>
              </a:solidFill>
              <a:miter lim="800000"/>
              <a:headEnd/>
              <a:tailEnd/>
            </a:ln>
          </p:spPr>
          <p:txBody>
            <a:bodyPr vert="eaVert"/>
            <a:lstStyle/>
            <a:p>
              <a:endParaRPr lang="zh-CN" altLang="en-US"/>
            </a:p>
          </p:txBody>
        </p:sp>
        <p:sp>
          <p:nvSpPr>
            <p:cNvPr id="18" name="AutoShape 15"/>
            <p:cNvSpPr>
              <a:spLocks noChangeArrowheads="1"/>
            </p:cNvSpPr>
            <p:nvPr/>
          </p:nvSpPr>
          <p:spPr bwMode="auto">
            <a:xfrm>
              <a:off x="3600" y="9864"/>
              <a:ext cx="1080" cy="156"/>
            </a:xfrm>
            <a:prstGeom prst="rightArrow">
              <a:avLst>
                <a:gd name="adj1" fmla="val 50000"/>
                <a:gd name="adj2" fmla="val 173077"/>
              </a:avLst>
            </a:prstGeom>
            <a:solidFill>
              <a:srgbClr val="FFFFFF"/>
            </a:solidFill>
            <a:ln w="9525">
              <a:solidFill>
                <a:srgbClr val="000000"/>
              </a:solidFill>
              <a:miter lim="800000"/>
              <a:headEnd/>
              <a:tailEnd/>
            </a:ln>
          </p:spPr>
          <p:txBody>
            <a:bodyPr/>
            <a:lstStyle/>
            <a:p>
              <a:endParaRPr lang="zh-CN" altLang="en-US"/>
            </a:p>
          </p:txBody>
        </p:sp>
        <p:sp>
          <p:nvSpPr>
            <p:cNvPr id="19" name="AutoShape 16"/>
            <p:cNvSpPr>
              <a:spLocks noChangeArrowheads="1"/>
            </p:cNvSpPr>
            <p:nvPr/>
          </p:nvSpPr>
          <p:spPr bwMode="auto">
            <a:xfrm>
              <a:off x="3600" y="11112"/>
              <a:ext cx="1080" cy="156"/>
            </a:xfrm>
            <a:prstGeom prst="rightArrow">
              <a:avLst>
                <a:gd name="adj1" fmla="val 50000"/>
                <a:gd name="adj2" fmla="val 173077"/>
              </a:avLst>
            </a:prstGeom>
            <a:solidFill>
              <a:srgbClr val="FFFFFF"/>
            </a:solidFill>
            <a:ln w="9525">
              <a:solidFill>
                <a:srgbClr val="000000"/>
              </a:solidFill>
              <a:miter lim="800000"/>
              <a:headEnd/>
              <a:tailEnd/>
            </a:ln>
          </p:spPr>
          <p:txBody>
            <a:bodyPr/>
            <a:lstStyle/>
            <a:p>
              <a:endParaRPr lang="zh-CN" altLang="en-US"/>
            </a:p>
          </p:txBody>
        </p:sp>
        <p:sp>
          <p:nvSpPr>
            <p:cNvPr id="20" name="Line 17"/>
            <p:cNvSpPr>
              <a:spLocks noChangeShapeType="1"/>
            </p:cNvSpPr>
            <p:nvPr/>
          </p:nvSpPr>
          <p:spPr bwMode="auto">
            <a:xfrm>
              <a:off x="5220" y="10176"/>
              <a:ext cx="0" cy="156"/>
            </a:xfrm>
            <a:prstGeom prst="line">
              <a:avLst/>
            </a:prstGeom>
            <a:noFill/>
            <a:ln w="38100">
              <a:solidFill>
                <a:srgbClr val="000000"/>
              </a:solidFill>
              <a:round/>
              <a:headEnd/>
              <a:tailEnd/>
            </a:ln>
          </p:spPr>
          <p:txBody>
            <a:bodyPr/>
            <a:lstStyle/>
            <a:p>
              <a:endParaRPr lang="zh-CN" altLang="en-US"/>
            </a:p>
          </p:txBody>
        </p:sp>
        <p:sp>
          <p:nvSpPr>
            <p:cNvPr id="21" name="AutoShape 18"/>
            <p:cNvSpPr>
              <a:spLocks noChangeArrowheads="1"/>
            </p:cNvSpPr>
            <p:nvPr/>
          </p:nvSpPr>
          <p:spPr bwMode="auto">
            <a:xfrm>
              <a:off x="5760" y="9864"/>
              <a:ext cx="1080" cy="156"/>
            </a:xfrm>
            <a:prstGeom prst="rightArrow">
              <a:avLst>
                <a:gd name="adj1" fmla="val 50000"/>
                <a:gd name="adj2" fmla="val 173077"/>
              </a:avLst>
            </a:prstGeom>
            <a:solidFill>
              <a:srgbClr val="FFFFFF"/>
            </a:solidFill>
            <a:ln w="9525">
              <a:solidFill>
                <a:srgbClr val="000000"/>
              </a:solidFill>
              <a:miter lim="800000"/>
              <a:headEnd/>
              <a:tailEnd/>
            </a:ln>
          </p:spPr>
          <p:txBody>
            <a:bodyPr/>
            <a:lstStyle/>
            <a:p>
              <a:endParaRPr lang="zh-CN" altLang="en-US"/>
            </a:p>
          </p:txBody>
        </p:sp>
        <p:sp>
          <p:nvSpPr>
            <p:cNvPr id="22" name="AutoShape 19"/>
            <p:cNvSpPr>
              <a:spLocks noChangeArrowheads="1"/>
            </p:cNvSpPr>
            <p:nvPr/>
          </p:nvSpPr>
          <p:spPr bwMode="auto">
            <a:xfrm>
              <a:off x="5760" y="10488"/>
              <a:ext cx="1080" cy="156"/>
            </a:xfrm>
            <a:prstGeom prst="rightArrow">
              <a:avLst>
                <a:gd name="adj1" fmla="val 50000"/>
                <a:gd name="adj2" fmla="val 173077"/>
              </a:avLst>
            </a:prstGeom>
            <a:solidFill>
              <a:srgbClr val="FFFFFF"/>
            </a:solidFill>
            <a:ln w="9525">
              <a:solidFill>
                <a:srgbClr val="000000"/>
              </a:solidFill>
              <a:miter lim="800000"/>
              <a:headEnd/>
              <a:tailEnd/>
            </a:ln>
          </p:spPr>
          <p:txBody>
            <a:bodyPr/>
            <a:lstStyle/>
            <a:p>
              <a:endParaRPr lang="zh-CN" altLang="en-US"/>
            </a:p>
          </p:txBody>
        </p:sp>
        <p:sp>
          <p:nvSpPr>
            <p:cNvPr id="23" name="AutoShape 20"/>
            <p:cNvSpPr>
              <a:spLocks noChangeArrowheads="1"/>
            </p:cNvSpPr>
            <p:nvPr/>
          </p:nvSpPr>
          <p:spPr bwMode="auto">
            <a:xfrm>
              <a:off x="5760" y="11112"/>
              <a:ext cx="1080" cy="156"/>
            </a:xfrm>
            <a:prstGeom prst="rightArrow">
              <a:avLst>
                <a:gd name="adj1" fmla="val 50000"/>
                <a:gd name="adj2" fmla="val 173077"/>
              </a:avLst>
            </a:prstGeom>
            <a:solidFill>
              <a:srgbClr val="FFFFFF"/>
            </a:solidFill>
            <a:ln w="9525">
              <a:solidFill>
                <a:srgbClr val="000000"/>
              </a:solidFill>
              <a:miter lim="800000"/>
              <a:headEnd/>
              <a:tailEnd/>
            </a:ln>
          </p:spPr>
          <p:txBody>
            <a:bodyPr/>
            <a:lstStyle/>
            <a:p>
              <a:endParaRPr lang="zh-CN" altLang="en-US"/>
            </a:p>
          </p:txBody>
        </p:sp>
        <p:sp>
          <p:nvSpPr>
            <p:cNvPr id="24" name="AutoShape 21"/>
            <p:cNvSpPr>
              <a:spLocks noChangeArrowheads="1"/>
            </p:cNvSpPr>
            <p:nvPr/>
          </p:nvSpPr>
          <p:spPr bwMode="auto">
            <a:xfrm>
              <a:off x="7560" y="10488"/>
              <a:ext cx="1080" cy="156"/>
            </a:xfrm>
            <a:prstGeom prst="rightArrow">
              <a:avLst>
                <a:gd name="adj1" fmla="val 50000"/>
                <a:gd name="adj2" fmla="val 173077"/>
              </a:avLst>
            </a:prstGeom>
            <a:solidFill>
              <a:srgbClr val="FFFFFF"/>
            </a:solidFill>
            <a:ln w="9525">
              <a:solidFill>
                <a:srgbClr val="000000"/>
              </a:solidFill>
              <a:miter lim="800000"/>
              <a:headEnd/>
              <a:tailEnd/>
            </a:ln>
          </p:spPr>
          <p:txBody>
            <a:bodyPr/>
            <a:lstStyle/>
            <a:p>
              <a:endParaRPr lang="zh-CN" altLang="en-US"/>
            </a:p>
          </p:txBody>
        </p:sp>
      </p:grpSp>
      <p:sp>
        <p:nvSpPr>
          <p:cNvPr id="25" name="Rectangle 8"/>
          <p:cNvSpPr>
            <a:spLocks noChangeArrowheads="1"/>
          </p:cNvSpPr>
          <p:nvPr/>
        </p:nvSpPr>
        <p:spPr bwMode="auto">
          <a:xfrm>
            <a:off x="3946528" y="5793225"/>
            <a:ext cx="1054100" cy="493295"/>
          </a:xfrm>
          <a:prstGeom prst="rect">
            <a:avLst/>
          </a:prstGeom>
          <a:solidFill>
            <a:srgbClr val="FFFFFF"/>
          </a:solidFill>
          <a:ln w="9525">
            <a:solidFill>
              <a:srgbClr val="000000"/>
            </a:solidFill>
            <a:miter lim="800000"/>
            <a:headEnd/>
            <a:tailEnd/>
          </a:ln>
        </p:spPr>
        <p:txBody>
          <a:bodyPr/>
          <a:lstStyle/>
          <a:p>
            <a:pPr algn="just" eaLnBrk="0" hangingPunct="0"/>
            <a:r>
              <a:rPr lang="zh-CN" altLang="en-US" sz="2000" b="1" dirty="0" smtClean="0">
                <a:solidFill>
                  <a:srgbClr val="FF0000"/>
                </a:solidFill>
                <a:latin typeface="Times New Roman" pitchFamily="18" charset="0"/>
                <a:ea typeface="宋体" charset="-122"/>
              </a:rPr>
              <a:t>公众</a:t>
            </a:r>
            <a:endParaRPr lang="zh-CN" altLang="en-US" sz="2000" b="1" dirty="0">
              <a:solidFill>
                <a:srgbClr val="FF0000"/>
              </a:solidFill>
              <a:latin typeface="Times New Roman" pitchFamily="18" charset="0"/>
              <a:ea typeface="宋体" charset="-122"/>
            </a:endParaRPr>
          </a:p>
        </p:txBody>
      </p:sp>
      <p:cxnSp>
        <p:nvCxnSpPr>
          <p:cNvPr id="30" name="直接连接符 29"/>
          <p:cNvCxnSpPr>
            <a:stCxn id="8" idx="2"/>
          </p:cNvCxnSpPr>
          <p:nvPr/>
        </p:nvCxnSpPr>
        <p:spPr>
          <a:xfrm rot="16200000" flipH="1">
            <a:off x="1090063" y="5662103"/>
            <a:ext cx="814406" cy="57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25" idx="1"/>
          </p:cNvCxnSpPr>
          <p:nvPr/>
        </p:nvCxnSpPr>
        <p:spPr>
          <a:xfrm flipV="1">
            <a:off x="1500166" y="6039873"/>
            <a:ext cx="2446362" cy="32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5" idx="3"/>
          </p:cNvCxnSpPr>
          <p:nvPr/>
        </p:nvCxnSpPr>
        <p:spPr>
          <a:xfrm>
            <a:off x="5000628" y="6039873"/>
            <a:ext cx="2143140" cy="32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13" idx="2"/>
          </p:cNvCxnSpPr>
          <p:nvPr/>
        </p:nvCxnSpPr>
        <p:spPr>
          <a:xfrm rot="16200000" flipV="1">
            <a:off x="6722798" y="5651236"/>
            <a:ext cx="814406" cy="2753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85794"/>
            <a:ext cx="8229600" cy="5340369"/>
          </a:xfrm>
        </p:spPr>
        <p:txBody>
          <a:bodyPr/>
          <a:lstStyle/>
          <a:p>
            <a:pPr>
              <a:buNone/>
            </a:pPr>
            <a:r>
              <a:rPr lang="zh-CN" altLang="en-US" dirty="0" smtClean="0"/>
              <a:t>二、宏观环境分析</a:t>
            </a:r>
            <a:endParaRPr lang="en-US" altLang="zh-CN" dirty="0" smtClean="0"/>
          </a:p>
          <a:p>
            <a:pPr>
              <a:buNone/>
            </a:pPr>
            <a:r>
              <a:rPr lang="en-US" altLang="zh-CN" dirty="0" smtClean="0"/>
              <a:t>1</a:t>
            </a:r>
            <a:r>
              <a:rPr lang="zh-CN" altLang="en-US" dirty="0" smtClean="0"/>
              <a:t>、人口环境</a:t>
            </a:r>
            <a:endParaRPr lang="en-US" altLang="zh-CN" dirty="0" smtClean="0"/>
          </a:p>
          <a:p>
            <a:pPr>
              <a:buNone/>
            </a:pPr>
            <a:endParaRPr lang="zh-CN" altLang="en-US" dirty="0"/>
          </a:p>
        </p:txBody>
      </p:sp>
      <p:sp>
        <p:nvSpPr>
          <p:cNvPr id="4" name="Rectangle 3"/>
          <p:cNvSpPr txBox="1">
            <a:spLocks noChangeArrowheads="1"/>
          </p:cNvSpPr>
          <p:nvPr/>
        </p:nvSpPr>
        <p:spPr>
          <a:xfrm>
            <a:off x="857224" y="2000240"/>
            <a:ext cx="7786742" cy="432436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3200" b="0" i="0" u="none" strike="noStrike" kern="1200" cap="none" spc="0" normalizeH="0" baseline="0" noProof="0" dirty="0" smtClean="0">
                <a:ln>
                  <a:noFill/>
                </a:ln>
                <a:solidFill>
                  <a:schemeClr val="tx1"/>
                </a:solidFill>
                <a:effectLst/>
                <a:uLnTx/>
                <a:uFillTx/>
                <a:latin typeface="宋体" charset="-122"/>
                <a:ea typeface="宋体" charset="-122"/>
                <a:cs typeface="+mn-cs"/>
              </a:rPr>
              <a:t>人口环境是最基本的环境因素，因为它是市场规模的重要指标之一。</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3200" b="0" i="0" u="none" strike="noStrike" kern="1200" cap="none" spc="0" normalizeH="0" baseline="0" noProof="0" dirty="0" smtClean="0">
                <a:ln>
                  <a:noFill/>
                </a:ln>
                <a:solidFill>
                  <a:schemeClr val="tx1"/>
                </a:solidFill>
                <a:effectLst/>
                <a:uLnTx/>
                <a:uFillTx/>
                <a:latin typeface="宋体" charset="-122"/>
                <a:ea typeface="宋体" charset="-122"/>
                <a:cs typeface="+mn-cs"/>
              </a:rPr>
              <a:t>人口环境包括：</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v"/>
              <a:tabLst/>
              <a:defRPr/>
            </a:pPr>
            <a:r>
              <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mn-cs"/>
              </a:rPr>
              <a:t>人口数量与增长速度</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v"/>
              <a:tabLst/>
              <a:defRPr/>
            </a:pPr>
            <a:r>
              <a:rPr kumimoji="0" lang="zh-CN" altLang="en-US" sz="2400" b="0" i="0" u="none" strike="noStrike" kern="1200" cap="none" spc="0" normalizeH="0" baseline="0" noProof="0" dirty="0" smtClean="0">
                <a:ln>
                  <a:noFill/>
                </a:ln>
                <a:solidFill>
                  <a:srgbClr val="000000"/>
                </a:solidFill>
                <a:effectLst/>
                <a:uLnTx/>
                <a:uFillTx/>
                <a:latin typeface="宋体" charset="-122"/>
                <a:ea typeface="宋体" charset="-122"/>
                <a:cs typeface="+mn-cs"/>
              </a:rPr>
              <a:t>人口结构。人口结构主要包括人口的年龄结构、性别结构、家庭结构和社会结构等</a:t>
            </a:r>
            <a:endParaRPr kumimoji="0" lang="zh-CN" altLang="en-US" sz="2400" b="0" i="0" u="none" strike="noStrike" kern="1200" cap="none" spc="0" normalizeH="0" baseline="0" noProof="0" dirty="0" smtClean="0">
              <a:ln>
                <a:noFill/>
              </a:ln>
              <a:solidFill>
                <a:schemeClr val="tx1"/>
              </a:solidFill>
              <a:effectLst/>
              <a:uLnTx/>
              <a:uFillTx/>
              <a:latin typeface="宋体" charset="-122"/>
              <a:ea typeface="宋体" charset="-122"/>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v"/>
              <a:tabLst/>
              <a:defRPr/>
            </a:pPr>
            <a:r>
              <a:rPr kumimoji="0" lang="zh-CN" altLang="en-US" sz="2400" b="0" i="0" u="none" strike="noStrike" kern="1200" cap="none" spc="0" normalizeH="0" baseline="0" noProof="0" dirty="0" smtClean="0">
                <a:ln>
                  <a:noFill/>
                </a:ln>
                <a:solidFill>
                  <a:srgbClr val="000000"/>
                </a:solidFill>
                <a:effectLst/>
                <a:uLnTx/>
                <a:uFillTx/>
                <a:latin typeface="宋体" charset="-122"/>
                <a:ea typeface="宋体" charset="-122"/>
                <a:cs typeface="+mn-cs"/>
              </a:rPr>
              <a:t>人口的地理分布及区间流动。人口的地理分布是指人口在不同地理区域的密集程度</a:t>
            </a:r>
            <a:r>
              <a:rPr kumimoji="0" lang="zh-CN" altLang="en-US" sz="3200" b="0" i="0" u="none" strike="noStrike" kern="1200" cap="none" spc="0" normalizeH="0" baseline="0" noProof="0" dirty="0" smtClean="0">
                <a:ln>
                  <a:noFill/>
                </a:ln>
                <a:solidFill>
                  <a:schemeClr val="tx1"/>
                </a:solidFill>
                <a:effectLst/>
                <a:uLnTx/>
                <a:uFillTx/>
                <a:latin typeface="+mn-lt"/>
                <a:ea typeface="宋体" charset="-122"/>
                <a:cs typeface="+mn-cs"/>
              </a:rPr>
              <a:t> </a:t>
            </a:r>
            <a:endParaRPr kumimoji="0" lang="zh-CN" altLang="en-US" sz="3200" b="0" i="0" u="none" strike="noStrike" kern="1200" cap="none" spc="0" normalizeH="0" baseline="0" noProof="0" dirty="0">
              <a:ln>
                <a:noFill/>
              </a:ln>
              <a:solidFill>
                <a:schemeClr val="tx1"/>
              </a:solidFill>
              <a:effectLst/>
              <a:uLnTx/>
              <a:uFillTx/>
              <a:latin typeface="+mn-lt"/>
              <a:ea typeface="宋体"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28670"/>
            <a:ext cx="8229600" cy="5197493"/>
          </a:xfrm>
        </p:spPr>
        <p:txBody>
          <a:bodyPr>
            <a:normAutofit lnSpcReduction="10000"/>
          </a:bodyPr>
          <a:lstStyle/>
          <a:p>
            <a:pPr>
              <a:buNone/>
            </a:pPr>
            <a:r>
              <a:rPr lang="en-US" altLang="zh-CN" dirty="0" smtClean="0"/>
              <a:t>2</a:t>
            </a:r>
            <a:r>
              <a:rPr lang="zh-CN" altLang="en-US" dirty="0" smtClean="0"/>
              <a:t>、经济环境</a:t>
            </a:r>
            <a:endParaRPr lang="en-US" altLang="zh-CN" dirty="0" smtClean="0"/>
          </a:p>
          <a:p>
            <a:pPr>
              <a:lnSpc>
                <a:spcPct val="90000"/>
              </a:lnSpc>
              <a:buNone/>
            </a:pPr>
            <a:r>
              <a:rPr lang="zh-CN" altLang="en-US" sz="3600" b="1" dirty="0" smtClean="0">
                <a:solidFill>
                  <a:srgbClr val="FF0000"/>
                </a:solidFill>
                <a:latin typeface="宋体" charset="-122"/>
                <a:ea typeface="宋体" charset="-122"/>
              </a:rPr>
              <a:t>经济环境是指企业进行营销活动时所面临的外部社会经济条件</a:t>
            </a:r>
            <a:r>
              <a:rPr lang="zh-CN" altLang="en-US" sz="3600" dirty="0" smtClean="0">
                <a:ea typeface="宋体" charset="-122"/>
              </a:rPr>
              <a:t> </a:t>
            </a:r>
          </a:p>
          <a:p>
            <a:pPr>
              <a:lnSpc>
                <a:spcPct val="90000"/>
              </a:lnSpc>
            </a:pPr>
            <a:r>
              <a:rPr lang="zh-CN" altLang="en-US" dirty="0" smtClean="0">
                <a:solidFill>
                  <a:srgbClr val="000000"/>
                </a:solidFill>
                <a:latin typeface="宋体" charset="-122"/>
                <a:ea typeface="宋体" charset="-122"/>
              </a:rPr>
              <a:t>消费者收入的高低，直接影响着购买力的大小，从而决定了市场容量和消费者的支出模式</a:t>
            </a:r>
            <a:r>
              <a:rPr lang="zh-CN" altLang="en-US" dirty="0" smtClean="0">
                <a:ea typeface="宋体" charset="-122"/>
              </a:rPr>
              <a:t> </a:t>
            </a:r>
          </a:p>
          <a:p>
            <a:pPr>
              <a:lnSpc>
                <a:spcPct val="90000"/>
              </a:lnSpc>
            </a:pPr>
            <a:r>
              <a:rPr lang="zh-CN" altLang="en-US" dirty="0" smtClean="0">
                <a:solidFill>
                  <a:srgbClr val="000000"/>
                </a:solidFill>
                <a:latin typeface="宋体" charset="-122"/>
                <a:ea typeface="宋体" charset="-122"/>
              </a:rPr>
              <a:t>随着消费者收入的变化，消费者支出模式会发生相应变化，继而使一个国家或地区的消费结构也发生变化</a:t>
            </a:r>
            <a:r>
              <a:rPr lang="zh-CN" altLang="en-US" dirty="0" smtClean="0">
                <a:ea typeface="宋体" charset="-122"/>
              </a:rPr>
              <a:t> </a:t>
            </a:r>
          </a:p>
          <a:p>
            <a:pPr>
              <a:lnSpc>
                <a:spcPct val="90000"/>
              </a:lnSpc>
            </a:pPr>
            <a:r>
              <a:rPr lang="zh-CN" altLang="en-US" dirty="0" smtClean="0">
                <a:solidFill>
                  <a:srgbClr val="000000"/>
                </a:solidFill>
                <a:latin typeface="宋体" charset="-122"/>
                <a:ea typeface="宋体" charset="-122"/>
              </a:rPr>
              <a:t>消费者的支出还受消费者储蓄、债务和信贷适用性的影响</a:t>
            </a:r>
            <a:r>
              <a:rPr lang="zh-CN" altLang="en-US" sz="3600" dirty="0" smtClean="0">
                <a:ea typeface="宋体" charset="-122"/>
              </a:rPr>
              <a:t> </a:t>
            </a:r>
          </a:p>
          <a:p>
            <a:pPr>
              <a:buNone/>
            </a:pP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42918"/>
            <a:ext cx="8229600" cy="5483245"/>
          </a:xfrm>
        </p:spPr>
        <p:txBody>
          <a:bodyPr/>
          <a:lstStyle/>
          <a:p>
            <a:pPr>
              <a:buNone/>
            </a:pPr>
            <a:r>
              <a:rPr lang="en-US" altLang="zh-CN" dirty="0" smtClean="0"/>
              <a:t>3</a:t>
            </a:r>
            <a:r>
              <a:rPr lang="zh-CN" altLang="en-US" dirty="0" smtClean="0"/>
              <a:t>、政法环境</a:t>
            </a:r>
            <a:endParaRPr lang="en-US" altLang="zh-CN" dirty="0" smtClean="0"/>
          </a:p>
          <a:p>
            <a:pPr>
              <a:lnSpc>
                <a:spcPct val="90000"/>
              </a:lnSpc>
              <a:buNone/>
            </a:pPr>
            <a:r>
              <a:rPr lang="zh-CN" altLang="en-US" sz="3600" b="1" dirty="0" smtClean="0">
                <a:solidFill>
                  <a:srgbClr val="FF0000"/>
                </a:solidFill>
                <a:latin typeface="宋体" charset="-122"/>
                <a:ea typeface="宋体" charset="-122"/>
              </a:rPr>
              <a:t>政治法律环境主要是指与营销相关的各种法规以及有关的管理机构和社会团体的活动</a:t>
            </a:r>
            <a:r>
              <a:rPr lang="zh-CN" altLang="en-US" sz="3600" dirty="0" smtClean="0">
                <a:ea typeface="宋体" charset="-122"/>
              </a:rPr>
              <a:t> </a:t>
            </a:r>
          </a:p>
          <a:p>
            <a:pPr>
              <a:lnSpc>
                <a:spcPct val="90000"/>
              </a:lnSpc>
            </a:pPr>
            <a:r>
              <a:rPr lang="zh-CN" altLang="en-US" dirty="0" smtClean="0">
                <a:solidFill>
                  <a:srgbClr val="000000"/>
                </a:solidFill>
                <a:latin typeface="宋体" charset="-122"/>
                <a:ea typeface="宋体" charset="-122"/>
              </a:rPr>
              <a:t>政治环境是指企业市场营销活动的外部政治局势和状况。其主要内容包括一个国家的政治局势、经济体制宏观政策以及地方政府的方针政策等</a:t>
            </a:r>
            <a:r>
              <a:rPr lang="zh-CN" altLang="en-US" dirty="0" smtClean="0">
                <a:ea typeface="宋体" charset="-122"/>
              </a:rPr>
              <a:t> </a:t>
            </a:r>
          </a:p>
          <a:p>
            <a:pPr>
              <a:lnSpc>
                <a:spcPct val="90000"/>
              </a:lnSpc>
            </a:pPr>
            <a:r>
              <a:rPr lang="zh-CN" altLang="en-US" dirty="0" smtClean="0">
                <a:latin typeface="宋体" charset="-122"/>
                <a:ea typeface="宋体" charset="-122"/>
              </a:rPr>
              <a:t>法律是体现统治阶级意志，由国家制定或认可，并以国家强制力保证实施的行为规范的总和</a:t>
            </a:r>
            <a:r>
              <a:rPr lang="zh-CN" altLang="en-US" dirty="0" smtClean="0">
                <a:ea typeface="宋体" charset="-122"/>
              </a:rPr>
              <a:t> </a:t>
            </a:r>
          </a:p>
          <a:p>
            <a:pPr>
              <a:buNone/>
            </a:pP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14356"/>
            <a:ext cx="8229600" cy="5411807"/>
          </a:xfrm>
        </p:spPr>
        <p:txBody>
          <a:bodyPr/>
          <a:lstStyle/>
          <a:p>
            <a:pPr>
              <a:buNone/>
            </a:pPr>
            <a:r>
              <a:rPr lang="en-US" altLang="zh-CN" dirty="0" smtClean="0"/>
              <a:t>4</a:t>
            </a:r>
            <a:r>
              <a:rPr lang="zh-CN" altLang="en-US" dirty="0" smtClean="0"/>
              <a:t>、自然地理环境</a:t>
            </a:r>
            <a:endParaRPr lang="en-US" altLang="zh-CN" dirty="0" smtClean="0"/>
          </a:p>
          <a:p>
            <a:pPr>
              <a:buNone/>
            </a:pPr>
            <a:r>
              <a:rPr lang="zh-CN" altLang="en-US" dirty="0" smtClean="0">
                <a:solidFill>
                  <a:srgbClr val="000000"/>
                </a:solidFill>
                <a:latin typeface="宋体" charset="-122"/>
                <a:ea typeface="宋体" charset="-122"/>
              </a:rPr>
              <a:t>自然资源是进行商品生产和实现经济繁荣的基础，和人类社会的经济活动息息相关</a:t>
            </a:r>
            <a:r>
              <a:rPr lang="zh-CN" altLang="en-US" dirty="0" smtClean="0">
                <a:ea typeface="宋体" charset="-122"/>
              </a:rPr>
              <a:t> </a:t>
            </a:r>
          </a:p>
          <a:p>
            <a:r>
              <a:rPr lang="zh-CN" altLang="en-US" dirty="0" smtClean="0">
                <a:solidFill>
                  <a:srgbClr val="000000"/>
                </a:solidFill>
                <a:latin typeface="宋体" charset="-122"/>
                <a:ea typeface="宋体" charset="-122"/>
              </a:rPr>
              <a:t>自然环境对企业营销的影响还表现在两个方面：</a:t>
            </a:r>
            <a:r>
              <a:rPr lang="en-US" altLang="zh-CN" dirty="0" smtClean="0">
                <a:solidFill>
                  <a:srgbClr val="000000"/>
                </a:solidFill>
                <a:ea typeface="宋体" charset="-122"/>
                <a:cs typeface="Arial" charset="0"/>
              </a:rPr>
              <a:t>(1)</a:t>
            </a:r>
            <a:r>
              <a:rPr lang="zh-CN" altLang="en-US" dirty="0" smtClean="0">
                <a:solidFill>
                  <a:srgbClr val="000000"/>
                </a:solidFill>
                <a:latin typeface="宋体" charset="-122"/>
                <a:ea typeface="宋体" charset="-122"/>
              </a:rPr>
              <a:t>自然资源短缺的影响</a:t>
            </a:r>
            <a:r>
              <a:rPr lang="zh-CN" altLang="en-US" dirty="0" smtClean="0">
                <a:ea typeface="宋体" charset="-122"/>
              </a:rPr>
              <a:t> ；</a:t>
            </a:r>
            <a:r>
              <a:rPr lang="en-US" altLang="zh-CN" dirty="0" smtClean="0">
                <a:solidFill>
                  <a:srgbClr val="000000"/>
                </a:solidFill>
                <a:ea typeface="宋体" charset="-122"/>
              </a:rPr>
              <a:t>(2)</a:t>
            </a:r>
            <a:r>
              <a:rPr lang="zh-CN" altLang="en-US" dirty="0" smtClean="0">
                <a:solidFill>
                  <a:srgbClr val="000000"/>
                </a:solidFill>
                <a:latin typeface="宋体" charset="-122"/>
                <a:ea typeface="宋体" charset="-122"/>
              </a:rPr>
              <a:t>环境的污染与保护</a:t>
            </a:r>
            <a:r>
              <a:rPr lang="zh-CN" altLang="en-US" dirty="0" smtClean="0">
                <a:ea typeface="宋体" charset="-122"/>
              </a:rPr>
              <a:t> </a:t>
            </a:r>
          </a:p>
          <a:p>
            <a:pPr>
              <a:buNone/>
            </a:pP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85794"/>
            <a:ext cx="8229600" cy="5340369"/>
          </a:xfrm>
        </p:spPr>
        <p:txBody>
          <a:bodyPr/>
          <a:lstStyle/>
          <a:p>
            <a:pPr>
              <a:buNone/>
            </a:pPr>
            <a:r>
              <a:rPr lang="en-US" altLang="zh-CN" dirty="0" smtClean="0"/>
              <a:t>5</a:t>
            </a:r>
            <a:r>
              <a:rPr lang="zh-CN" altLang="en-US" dirty="0" smtClean="0"/>
              <a:t>、科技环境</a:t>
            </a:r>
            <a:endParaRPr lang="en-US" altLang="zh-CN" dirty="0" smtClean="0"/>
          </a:p>
          <a:p>
            <a:r>
              <a:rPr lang="zh-CN" altLang="en-US" dirty="0" smtClean="0">
                <a:solidFill>
                  <a:srgbClr val="000000"/>
                </a:solidFill>
                <a:latin typeface="宋体" charset="-122"/>
                <a:ea typeface="宋体" charset="-122"/>
              </a:rPr>
              <a:t>科学技术是人类在长期实践活动中所积累的经验、知识和技能的总和</a:t>
            </a:r>
            <a:r>
              <a:rPr lang="zh-CN" altLang="en-US" dirty="0" smtClean="0">
                <a:ea typeface="宋体" charset="-122"/>
              </a:rPr>
              <a:t> </a:t>
            </a:r>
          </a:p>
          <a:p>
            <a:r>
              <a:rPr lang="zh-CN" altLang="en-US" dirty="0" smtClean="0">
                <a:solidFill>
                  <a:srgbClr val="000000"/>
                </a:solidFill>
                <a:latin typeface="宋体" charset="-122"/>
                <a:ea typeface="宋体" charset="-122"/>
              </a:rPr>
              <a:t>科学技术是人类认识自然的知识体系，是潜在的生产力，是社会生产力中最活跃的和决定性因素</a:t>
            </a:r>
            <a:r>
              <a:rPr lang="zh-CN" altLang="en-US" dirty="0" smtClean="0">
                <a:ea typeface="宋体" charset="-122"/>
              </a:rPr>
              <a:t> </a:t>
            </a:r>
          </a:p>
          <a:p>
            <a:r>
              <a:rPr lang="zh-CN" altLang="en-US" dirty="0" smtClean="0">
                <a:solidFill>
                  <a:srgbClr val="000000"/>
                </a:solidFill>
                <a:latin typeface="宋体" charset="-122"/>
                <a:ea typeface="宋体" charset="-122"/>
              </a:rPr>
              <a:t>它作为重要的营销环境因素，不仅直接影响企业内部的生产和经营，而且还同时与其它环境因素相互依赖、相互作用，影响企业的营销活动</a:t>
            </a:r>
            <a:r>
              <a:rPr lang="zh-CN" altLang="en-US" dirty="0" smtClean="0">
                <a:ea typeface="宋体" charset="-122"/>
              </a:rPr>
              <a:t> </a:t>
            </a:r>
          </a:p>
          <a:p>
            <a:pPr>
              <a:buNone/>
            </a:pP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85794"/>
            <a:ext cx="8229600" cy="5340369"/>
          </a:xfrm>
        </p:spPr>
        <p:txBody>
          <a:bodyPr>
            <a:normAutofit fontScale="92500" lnSpcReduction="20000"/>
          </a:bodyPr>
          <a:lstStyle/>
          <a:p>
            <a:pPr>
              <a:buNone/>
            </a:pPr>
            <a:r>
              <a:rPr lang="en-US" altLang="zh-CN" dirty="0" smtClean="0"/>
              <a:t>6</a:t>
            </a:r>
            <a:r>
              <a:rPr lang="zh-CN" altLang="en-US" dirty="0" smtClean="0"/>
              <a:t>、社会文化环境</a:t>
            </a:r>
            <a:endParaRPr lang="en-US" altLang="zh-CN" dirty="0" smtClean="0"/>
          </a:p>
          <a:p>
            <a:pPr>
              <a:buNone/>
            </a:pPr>
            <a:r>
              <a:rPr lang="zh-CN" altLang="en-US" dirty="0" smtClean="0">
                <a:solidFill>
                  <a:srgbClr val="000000"/>
                </a:solidFill>
                <a:latin typeface="宋体" charset="-122"/>
                <a:ea typeface="宋体" charset="-122"/>
              </a:rPr>
              <a:t>文化就是在某一社会里人们所共有的由后天获得的各种价值概念和社会规范的综合体，即人们生活方式的总和</a:t>
            </a:r>
            <a:r>
              <a:rPr lang="zh-CN" altLang="en-US" dirty="0" smtClean="0">
                <a:ea typeface="宋体" charset="-122"/>
              </a:rPr>
              <a:t> </a:t>
            </a:r>
          </a:p>
          <a:p>
            <a:r>
              <a:rPr lang="zh-CN" altLang="en-US" dirty="0" smtClean="0">
                <a:latin typeface="宋体" charset="-122"/>
                <a:ea typeface="宋体" charset="-122"/>
              </a:rPr>
              <a:t>价值观念</a:t>
            </a:r>
            <a:r>
              <a:rPr lang="en-US" altLang="zh-CN" dirty="0" smtClean="0">
                <a:latin typeface="宋体" charset="-122"/>
                <a:ea typeface="宋体" charset="-122"/>
              </a:rPr>
              <a:t>——</a:t>
            </a:r>
            <a:r>
              <a:rPr lang="zh-CN" altLang="en-US" dirty="0" smtClean="0">
                <a:latin typeface="宋体" charset="-122"/>
                <a:ea typeface="宋体" charset="-122"/>
              </a:rPr>
              <a:t>人们对社会生活中各种事物的态度和看法。</a:t>
            </a:r>
          </a:p>
          <a:p>
            <a:r>
              <a:rPr lang="zh-CN" altLang="en-US" dirty="0" smtClean="0">
                <a:latin typeface="宋体" charset="-122"/>
                <a:ea typeface="宋体" charset="-122"/>
              </a:rPr>
              <a:t>语言</a:t>
            </a:r>
          </a:p>
          <a:p>
            <a:r>
              <a:rPr lang="zh-CN" altLang="en-US" dirty="0" smtClean="0">
                <a:latin typeface="宋体" charset="-122"/>
                <a:ea typeface="宋体" charset="-122"/>
              </a:rPr>
              <a:t>非语言沟通</a:t>
            </a:r>
            <a:r>
              <a:rPr lang="en-US" altLang="zh-CN" dirty="0" smtClean="0">
                <a:latin typeface="宋体" charset="-122"/>
                <a:ea typeface="宋体" charset="-122"/>
              </a:rPr>
              <a:t>——</a:t>
            </a:r>
            <a:r>
              <a:rPr lang="zh-CN" altLang="en-US" dirty="0" smtClean="0">
                <a:latin typeface="宋体" charset="-122"/>
                <a:ea typeface="宋体" charset="-122"/>
              </a:rPr>
              <a:t>包括表情、眼神、手势、身体移动、姿势、衣着、空间距离、接触、时间观念等 </a:t>
            </a:r>
            <a:r>
              <a:rPr lang="zh-CN" altLang="en-US" dirty="0" smtClean="0">
                <a:ea typeface="宋体" charset="-122"/>
              </a:rPr>
              <a:t> </a:t>
            </a:r>
          </a:p>
          <a:p>
            <a:r>
              <a:rPr lang="zh-CN" altLang="en-US" dirty="0" smtClean="0">
                <a:latin typeface="宋体" charset="-122"/>
                <a:ea typeface="宋体" charset="-122"/>
              </a:rPr>
              <a:t>时间观念：各种文化在时间概念、时间观念上是不同的</a:t>
            </a:r>
            <a:r>
              <a:rPr lang="zh-CN" altLang="en-US" dirty="0" smtClean="0">
                <a:ea typeface="宋体" charset="-122"/>
              </a:rPr>
              <a:t> </a:t>
            </a:r>
          </a:p>
          <a:p>
            <a:pPr>
              <a:buNone/>
            </a:pP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71480"/>
            <a:ext cx="8229600" cy="5554683"/>
          </a:xfrm>
        </p:spPr>
        <p:txBody>
          <a:bodyPr>
            <a:normAutofit fontScale="85000" lnSpcReduction="20000"/>
          </a:bodyPr>
          <a:lstStyle/>
          <a:p>
            <a:pPr>
              <a:buNone/>
            </a:pPr>
            <a:r>
              <a:rPr lang="zh-CN" altLang="en-US" dirty="0" smtClean="0"/>
              <a:t>三、环境分析目的</a:t>
            </a:r>
            <a:endParaRPr lang="en-US" altLang="zh-CN" dirty="0" smtClean="0"/>
          </a:p>
          <a:p>
            <a:r>
              <a:rPr lang="zh-CN" altLang="en-US" sz="4000" dirty="0" smtClean="0">
                <a:ea typeface="宋体" charset="-122"/>
              </a:rPr>
              <a:t>外部环境分析  </a:t>
            </a:r>
          </a:p>
          <a:p>
            <a:pPr>
              <a:buFont typeface="Wingdings" pitchFamily="2" charset="2"/>
              <a:buNone/>
            </a:pPr>
            <a:r>
              <a:rPr lang="zh-CN" altLang="en-US" sz="4000" dirty="0" smtClean="0">
                <a:ea typeface="宋体" charset="-122"/>
              </a:rPr>
              <a:t> </a:t>
            </a:r>
            <a:r>
              <a:rPr lang="en-US" altLang="zh-CN" sz="4000" b="1" dirty="0" smtClean="0">
                <a:solidFill>
                  <a:srgbClr val="FF0000"/>
                </a:solidFill>
                <a:ea typeface="宋体" charset="-122"/>
              </a:rPr>
              <a:t>[</a:t>
            </a:r>
            <a:r>
              <a:rPr lang="zh-CN" altLang="en-US" sz="4000" b="1" dirty="0" smtClean="0">
                <a:solidFill>
                  <a:srgbClr val="FF0000"/>
                </a:solidFill>
                <a:ea typeface="宋体" charset="-122"/>
              </a:rPr>
              <a:t>机会</a:t>
            </a:r>
            <a:r>
              <a:rPr lang="en-US" altLang="zh-TW" b="1" dirty="0" smtClean="0">
                <a:ea typeface="PMingLiU" pitchFamily="18" charset="-120"/>
              </a:rPr>
              <a:t>O-Opportunity</a:t>
            </a:r>
            <a:r>
              <a:rPr lang="en-US" altLang="zh-CN" dirty="0" smtClean="0">
                <a:ea typeface="宋体" charset="-122"/>
              </a:rPr>
              <a:t> </a:t>
            </a:r>
            <a:r>
              <a:rPr lang="zh-CN" altLang="en-US" sz="4000" b="1" dirty="0" smtClean="0">
                <a:solidFill>
                  <a:srgbClr val="FF0000"/>
                </a:solidFill>
                <a:ea typeface="宋体" charset="-122"/>
              </a:rPr>
              <a:t> 威胁</a:t>
            </a:r>
            <a:r>
              <a:rPr lang="en-US" altLang="zh-TW" b="1" dirty="0" smtClean="0">
                <a:ea typeface="PMingLiU" pitchFamily="18" charset="-120"/>
              </a:rPr>
              <a:t>T-Threat</a:t>
            </a:r>
            <a:r>
              <a:rPr lang="en-US" altLang="zh-CN" dirty="0" smtClean="0">
                <a:ea typeface="宋体" charset="-122"/>
              </a:rPr>
              <a:t> </a:t>
            </a:r>
            <a:r>
              <a:rPr lang="en-US" altLang="zh-CN" sz="4000" b="1" dirty="0" smtClean="0">
                <a:solidFill>
                  <a:srgbClr val="FF0000"/>
                </a:solidFill>
                <a:ea typeface="宋体" charset="-122"/>
              </a:rPr>
              <a:t>]</a:t>
            </a:r>
          </a:p>
          <a:p>
            <a:pPr>
              <a:buClr>
                <a:srgbClr val="000000"/>
              </a:buClr>
              <a:buFont typeface="Wingdings" pitchFamily="2" charset="2"/>
              <a:buChar char="v"/>
            </a:pPr>
            <a:r>
              <a:rPr lang="zh-CN" altLang="en-US" dirty="0" smtClean="0">
                <a:solidFill>
                  <a:srgbClr val="000000"/>
                </a:solidFill>
                <a:latin typeface="宋体" charset="-122"/>
                <a:ea typeface="宋体" charset="-122"/>
              </a:rPr>
              <a:t>环境机会的实质是指市场上存在的或者潜在的消费需求</a:t>
            </a:r>
            <a:r>
              <a:rPr lang="zh-CN" altLang="en-US" dirty="0" smtClean="0">
                <a:ea typeface="宋体" charset="-122"/>
              </a:rPr>
              <a:t> </a:t>
            </a:r>
          </a:p>
          <a:p>
            <a:pPr>
              <a:buClr>
                <a:srgbClr val="000000"/>
              </a:buClr>
              <a:buFont typeface="Wingdings" pitchFamily="2" charset="2"/>
              <a:buChar char="v"/>
            </a:pPr>
            <a:r>
              <a:rPr lang="zh-CN" altLang="en-US" dirty="0" smtClean="0">
                <a:solidFill>
                  <a:srgbClr val="000000"/>
                </a:solidFill>
                <a:latin typeface="宋体" charset="-122"/>
                <a:ea typeface="宋体" charset="-122"/>
              </a:rPr>
              <a:t>环境威胁是指对企业营销活动不利或限制企业营销活动发展的因素</a:t>
            </a:r>
            <a:r>
              <a:rPr lang="zh-CN" altLang="en-US" sz="4000" dirty="0" smtClean="0">
                <a:ea typeface="宋体" charset="-122"/>
              </a:rPr>
              <a:t> </a:t>
            </a:r>
          </a:p>
          <a:p>
            <a:r>
              <a:rPr lang="zh-CN" altLang="en-US" sz="4000" dirty="0" smtClean="0">
                <a:ea typeface="宋体" charset="-122"/>
              </a:rPr>
              <a:t>内部条件分析</a:t>
            </a:r>
          </a:p>
          <a:p>
            <a:pPr>
              <a:buFont typeface="Wingdings" pitchFamily="2" charset="2"/>
              <a:buNone/>
            </a:pPr>
            <a:r>
              <a:rPr lang="en-US" altLang="zh-CN" sz="4000" b="1" dirty="0" smtClean="0">
                <a:solidFill>
                  <a:srgbClr val="FF0000"/>
                </a:solidFill>
                <a:ea typeface="宋体" charset="-122"/>
              </a:rPr>
              <a:t>[</a:t>
            </a:r>
            <a:r>
              <a:rPr lang="zh-CN" altLang="en-US" sz="4000" b="1" dirty="0" smtClean="0">
                <a:solidFill>
                  <a:srgbClr val="FF0000"/>
                </a:solidFill>
                <a:ea typeface="宋体" charset="-122"/>
              </a:rPr>
              <a:t>优势</a:t>
            </a:r>
            <a:r>
              <a:rPr lang="en-US" altLang="zh-TW" b="1" dirty="0" smtClean="0">
                <a:ea typeface="PMingLiU" pitchFamily="18" charset="-120"/>
              </a:rPr>
              <a:t>S-Strength</a:t>
            </a:r>
            <a:r>
              <a:rPr lang="en-US" altLang="zh-CN" dirty="0" smtClean="0">
                <a:ea typeface="宋体" charset="-122"/>
              </a:rPr>
              <a:t> </a:t>
            </a:r>
            <a:r>
              <a:rPr lang="zh-CN" altLang="en-US" sz="4000" b="1" dirty="0" smtClean="0">
                <a:solidFill>
                  <a:srgbClr val="FF0000"/>
                </a:solidFill>
                <a:ea typeface="宋体" charset="-122"/>
              </a:rPr>
              <a:t>  劣势</a:t>
            </a:r>
            <a:r>
              <a:rPr lang="en-US" altLang="zh-TW" b="1" dirty="0" smtClean="0">
                <a:ea typeface="PMingLiU" pitchFamily="18" charset="-120"/>
              </a:rPr>
              <a:t>W-Weakness</a:t>
            </a:r>
            <a:r>
              <a:rPr lang="en-US" altLang="zh-CN" dirty="0" smtClean="0">
                <a:ea typeface="宋体" charset="-122"/>
              </a:rPr>
              <a:t> </a:t>
            </a:r>
            <a:r>
              <a:rPr lang="en-US" altLang="zh-CN" sz="4000" b="1" dirty="0" smtClean="0">
                <a:solidFill>
                  <a:srgbClr val="FF0000"/>
                </a:solidFill>
                <a:ea typeface="宋体" charset="-122"/>
              </a:rPr>
              <a:t>]</a:t>
            </a:r>
            <a:endParaRPr lang="zh-CN" altLang="en-US" sz="4000" dirty="0" smtClean="0">
              <a:ea typeface="宋体" charset="-122"/>
            </a:endParaRPr>
          </a:p>
          <a:p>
            <a:pPr>
              <a:buClr>
                <a:srgbClr val="000000"/>
              </a:buClr>
              <a:buFont typeface="Wingdings" pitchFamily="2" charset="2"/>
              <a:buChar char="v"/>
            </a:pPr>
            <a:r>
              <a:rPr lang="zh-CN" altLang="en-US" dirty="0" smtClean="0">
                <a:solidFill>
                  <a:srgbClr val="000000"/>
                </a:solidFill>
                <a:latin typeface="宋体" charset="-122"/>
                <a:ea typeface="宋体" charset="-122"/>
              </a:rPr>
              <a:t>主要的问题是公司应研究，它究竟是应只局限在已拥有优势的机会中，还是去获取和发展一些优势以找到更好的机会</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9" descr="200421719323969894"/>
          <p:cNvPicPr>
            <a:picLocks noChangeAspect="1" noChangeArrowheads="1"/>
          </p:cNvPicPr>
          <p:nvPr/>
        </p:nvPicPr>
        <p:blipFill>
          <a:blip r:embed="rId2"/>
          <a:srcRect b="42223"/>
          <a:stretch>
            <a:fillRect/>
          </a:stretch>
        </p:blipFill>
        <p:spPr bwMode="auto">
          <a:xfrm>
            <a:off x="1066800" y="0"/>
            <a:ext cx="6858000" cy="68580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200421719323969894"/>
          <p:cNvPicPr>
            <a:picLocks noChangeAspect="1" noChangeArrowheads="1"/>
          </p:cNvPicPr>
          <p:nvPr/>
        </p:nvPicPr>
        <p:blipFill>
          <a:blip r:embed="rId2"/>
          <a:srcRect t="60445"/>
          <a:stretch>
            <a:fillRect/>
          </a:stretch>
        </p:blipFill>
        <p:spPr bwMode="auto">
          <a:xfrm>
            <a:off x="0" y="0"/>
            <a:ext cx="9144000" cy="6259513"/>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275694"/>
            <a:ext cx="7072362" cy="1938992"/>
          </a:xfrm>
          <a:prstGeom prst="rect">
            <a:avLst/>
          </a:prstGeom>
          <a:noFill/>
        </p:spPr>
        <p:txBody>
          <a:bodyPr wrap="square" rtlCol="0">
            <a:spAutoFit/>
          </a:bodyPr>
          <a:lstStyle/>
          <a:p>
            <a:r>
              <a:rPr lang="zh-CN" altLang="en-US" sz="2400" dirty="0" smtClean="0"/>
              <a:t>市场营销：营销者构建与顾客之间实现交换的关系。这就要求营销者首先要识别确定自己的顾客群体（目标客户群），进一步识别客户的刚性需求，通过创造（创新）产品和服务使顾客的需求得到满足，以使顾客需求得到满足，营销者的目标得以实现。</a:t>
            </a:r>
            <a:endParaRPr lang="zh-CN" altLang="en-US" sz="2400" dirty="0"/>
          </a:p>
        </p:txBody>
      </p:sp>
      <p:sp>
        <p:nvSpPr>
          <p:cNvPr id="4" name="内容占位符 2"/>
          <p:cNvSpPr txBox="1">
            <a:spLocks/>
          </p:cNvSpPr>
          <p:nvPr/>
        </p:nvSpPr>
        <p:spPr>
          <a:xfrm>
            <a:off x="428596" y="500042"/>
            <a:ext cx="8258204" cy="785817"/>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3200" b="0" i="0" u="none" strike="noStrike" kern="1200" cap="none" spc="0" normalizeH="0" baseline="0" noProof="0" smtClean="0">
                <a:ln>
                  <a:noFill/>
                </a:ln>
                <a:solidFill>
                  <a:schemeClr val="tx1"/>
                </a:solidFill>
                <a:effectLst/>
                <a:uLnTx/>
                <a:uFillTx/>
                <a:latin typeface="+mn-lt"/>
                <a:ea typeface="+mn-ea"/>
                <a:cs typeface="+mn-cs"/>
              </a:rPr>
              <a:t>2</a:t>
            </a: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、作为动词</a:t>
            </a:r>
            <a:r>
              <a:rPr kumimoji="0" lang="en-US" altLang="zh-CN" sz="3200" b="0" i="0" u="none" strike="noStrike" kern="1200" cap="none" spc="0" normalizeH="0" baseline="0" noProof="0" smtClean="0">
                <a:ln>
                  <a:noFill/>
                </a:ln>
                <a:solidFill>
                  <a:schemeClr val="tx1"/>
                </a:solidFill>
                <a:effectLst/>
                <a:uLnTx/>
                <a:uFillTx/>
                <a:latin typeface="+mn-lt"/>
                <a:ea typeface="+mn-ea"/>
                <a:cs typeface="+mn-cs"/>
              </a:rPr>
              <a:t>——</a:t>
            </a: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指“市场营销”活动。</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1857364"/>
            <a:ext cx="2286016" cy="267765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2400" dirty="0" smtClean="0"/>
              <a:t>营销者</a:t>
            </a:r>
            <a:endParaRPr lang="en-US" altLang="zh-CN" sz="2400" dirty="0" smtClean="0"/>
          </a:p>
          <a:p>
            <a:r>
              <a:rPr lang="en-US" altLang="zh-CN" sz="2400" dirty="0" smtClean="0"/>
              <a:t>(</a:t>
            </a:r>
            <a:r>
              <a:rPr lang="zh-CN" altLang="en-US" sz="2400" dirty="0" smtClean="0"/>
              <a:t>营销活动过程中主动的一方。</a:t>
            </a:r>
            <a:r>
              <a:rPr lang="en-US" altLang="zh-CN" sz="2400" dirty="0" smtClean="0"/>
              <a:t>)</a:t>
            </a:r>
          </a:p>
          <a:p>
            <a:r>
              <a:rPr lang="zh-CN" altLang="en-US" sz="2400" dirty="0" smtClean="0"/>
              <a:t>一般来讲：</a:t>
            </a:r>
            <a:endParaRPr lang="en-US" altLang="zh-CN" sz="2400" dirty="0" smtClean="0"/>
          </a:p>
          <a:p>
            <a:r>
              <a:rPr lang="zh-CN" altLang="en-US" sz="2400" dirty="0" smtClean="0"/>
              <a:t>卖方（个人或组织）</a:t>
            </a:r>
            <a:endParaRPr lang="zh-CN" altLang="en-US" sz="2400" dirty="0"/>
          </a:p>
        </p:txBody>
      </p:sp>
      <p:sp>
        <p:nvSpPr>
          <p:cNvPr id="5" name="TextBox 4"/>
          <p:cNvSpPr txBox="1"/>
          <p:nvPr/>
        </p:nvSpPr>
        <p:spPr>
          <a:xfrm>
            <a:off x="4214810" y="5357826"/>
            <a:ext cx="1857388"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2400" dirty="0" smtClean="0"/>
              <a:t>产品（服务）</a:t>
            </a:r>
            <a:endParaRPr lang="zh-CN" altLang="en-US" sz="2400" dirty="0"/>
          </a:p>
        </p:txBody>
      </p:sp>
      <p:sp>
        <p:nvSpPr>
          <p:cNvPr id="6" name="TextBox 5"/>
          <p:cNvSpPr txBox="1"/>
          <p:nvPr/>
        </p:nvSpPr>
        <p:spPr>
          <a:xfrm>
            <a:off x="7429520" y="1928802"/>
            <a:ext cx="128588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2400" dirty="0" smtClean="0"/>
              <a:t>需求</a:t>
            </a:r>
            <a:endParaRPr lang="zh-CN" altLang="en-US" sz="2400" dirty="0"/>
          </a:p>
        </p:txBody>
      </p:sp>
      <p:sp>
        <p:nvSpPr>
          <p:cNvPr id="7" name="TextBox 6"/>
          <p:cNvSpPr txBox="1"/>
          <p:nvPr/>
        </p:nvSpPr>
        <p:spPr>
          <a:xfrm>
            <a:off x="2214546" y="5143512"/>
            <a:ext cx="1338828" cy="369332"/>
          </a:xfrm>
          <a:prstGeom prst="rect">
            <a:avLst/>
          </a:prstGeom>
          <a:noFill/>
        </p:spPr>
        <p:txBody>
          <a:bodyPr wrap="none" rtlCol="0">
            <a:spAutoFit/>
          </a:bodyPr>
          <a:lstStyle/>
          <a:p>
            <a:r>
              <a:rPr lang="zh-CN" altLang="en-US" dirty="0" smtClean="0"/>
              <a:t>开发或创新</a:t>
            </a:r>
            <a:endParaRPr lang="zh-CN" altLang="en-US" dirty="0"/>
          </a:p>
        </p:txBody>
      </p:sp>
      <p:sp>
        <p:nvSpPr>
          <p:cNvPr id="13" name="TextBox 12"/>
          <p:cNvSpPr txBox="1"/>
          <p:nvPr/>
        </p:nvSpPr>
        <p:spPr>
          <a:xfrm flipH="1">
            <a:off x="6929454" y="3559734"/>
            <a:ext cx="714380" cy="369332"/>
          </a:xfrm>
          <a:prstGeom prst="rect">
            <a:avLst/>
          </a:prstGeom>
          <a:noFill/>
        </p:spPr>
        <p:txBody>
          <a:bodyPr wrap="square" rtlCol="0">
            <a:spAutoFit/>
          </a:bodyPr>
          <a:lstStyle/>
          <a:p>
            <a:r>
              <a:rPr lang="zh-CN" altLang="en-US" dirty="0" smtClean="0"/>
              <a:t>满足</a:t>
            </a:r>
            <a:endParaRPr lang="zh-CN" altLang="en-US" dirty="0"/>
          </a:p>
        </p:txBody>
      </p:sp>
      <p:sp>
        <p:nvSpPr>
          <p:cNvPr id="16" name="TextBox 15"/>
          <p:cNvSpPr txBox="1"/>
          <p:nvPr/>
        </p:nvSpPr>
        <p:spPr>
          <a:xfrm>
            <a:off x="5643570" y="1571612"/>
            <a:ext cx="1785950"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2000" dirty="0" smtClean="0"/>
              <a:t>被营销者</a:t>
            </a:r>
            <a:endParaRPr lang="en-US" altLang="zh-CN" sz="2000" dirty="0" smtClean="0"/>
          </a:p>
          <a:p>
            <a:r>
              <a:rPr lang="zh-CN" altLang="en-US" sz="2000" dirty="0" smtClean="0"/>
              <a:t>一般来讲指：买方（消费者；客户或用户）</a:t>
            </a:r>
            <a:endParaRPr lang="zh-CN" altLang="en-US" sz="2000" dirty="0"/>
          </a:p>
        </p:txBody>
      </p:sp>
      <p:cxnSp>
        <p:nvCxnSpPr>
          <p:cNvPr id="18" name="直接箭头连接符 17"/>
          <p:cNvCxnSpPr/>
          <p:nvPr/>
        </p:nvCxnSpPr>
        <p:spPr>
          <a:xfrm>
            <a:off x="2643174" y="2071678"/>
            <a:ext cx="300039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6" idx="1"/>
          </p:cNvCxnSpPr>
          <p:nvPr/>
        </p:nvCxnSpPr>
        <p:spPr>
          <a:xfrm rot="10800000">
            <a:off x="2714612" y="2214554"/>
            <a:ext cx="2928958" cy="18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500430" y="1714488"/>
            <a:ext cx="1338828" cy="369332"/>
          </a:xfrm>
          <a:prstGeom prst="rect">
            <a:avLst/>
          </a:prstGeom>
          <a:noFill/>
        </p:spPr>
        <p:txBody>
          <a:bodyPr wrap="none" rtlCol="0">
            <a:spAutoFit/>
          </a:bodyPr>
          <a:lstStyle/>
          <a:p>
            <a:r>
              <a:rPr lang="zh-CN" altLang="en-US" dirty="0" smtClean="0"/>
              <a:t>研究和理解</a:t>
            </a:r>
            <a:endParaRPr lang="zh-CN" altLang="en-US" dirty="0"/>
          </a:p>
        </p:txBody>
      </p:sp>
      <p:sp>
        <p:nvSpPr>
          <p:cNvPr id="24" name="TextBox 23"/>
          <p:cNvSpPr txBox="1"/>
          <p:nvPr/>
        </p:nvSpPr>
        <p:spPr>
          <a:xfrm>
            <a:off x="3599886" y="2214554"/>
            <a:ext cx="646331" cy="369332"/>
          </a:xfrm>
          <a:prstGeom prst="rect">
            <a:avLst/>
          </a:prstGeom>
          <a:noFill/>
        </p:spPr>
        <p:txBody>
          <a:bodyPr wrap="none" rtlCol="0">
            <a:spAutoFit/>
          </a:bodyPr>
          <a:lstStyle/>
          <a:p>
            <a:r>
              <a:rPr lang="zh-CN" altLang="en-US" dirty="0" smtClean="0"/>
              <a:t>指导</a:t>
            </a:r>
            <a:endParaRPr lang="zh-CN" altLang="en-US" dirty="0"/>
          </a:p>
        </p:txBody>
      </p:sp>
      <p:cxnSp>
        <p:nvCxnSpPr>
          <p:cNvPr id="26" name="直接箭头连接符 25"/>
          <p:cNvCxnSpPr>
            <a:stCxn id="4" idx="2"/>
            <a:endCxn id="5" idx="1"/>
          </p:cNvCxnSpPr>
          <p:nvPr/>
        </p:nvCxnSpPr>
        <p:spPr>
          <a:xfrm rot="16200000" flipH="1">
            <a:off x="2366388" y="3740236"/>
            <a:ext cx="1053639" cy="26432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5" idx="3"/>
            <a:endCxn id="6" idx="2"/>
          </p:cNvCxnSpPr>
          <p:nvPr/>
        </p:nvCxnSpPr>
        <p:spPr>
          <a:xfrm flipV="1">
            <a:off x="6072198" y="2390467"/>
            <a:ext cx="2000264" cy="3198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7224" y="2357430"/>
            <a:ext cx="6643734" cy="2677656"/>
          </a:xfrm>
          <a:prstGeom prst="rect">
            <a:avLst/>
          </a:prstGeom>
          <a:noFill/>
        </p:spPr>
        <p:txBody>
          <a:bodyPr wrap="square" rtlCol="0">
            <a:spAutoFit/>
          </a:bodyPr>
          <a:lstStyle/>
          <a:p>
            <a:r>
              <a:rPr lang="zh-CN" altLang="en-US" sz="2800" dirty="0" smtClean="0"/>
              <a:t>思考题：</a:t>
            </a:r>
            <a:endParaRPr lang="en-US" altLang="zh-CN" sz="2800" dirty="0" smtClean="0"/>
          </a:p>
          <a:p>
            <a:r>
              <a:rPr lang="en-US" altLang="zh-CN" sz="2800" dirty="0" smtClean="0"/>
              <a:t>1</a:t>
            </a:r>
            <a:r>
              <a:rPr lang="zh-CN" altLang="en-US" sz="2800" dirty="0" smtClean="0"/>
              <a:t>、如何理解需求的动态性、层次性。</a:t>
            </a:r>
            <a:endParaRPr lang="en-US" altLang="zh-CN" sz="2800" dirty="0" smtClean="0"/>
          </a:p>
          <a:p>
            <a:r>
              <a:rPr lang="en-US" altLang="zh-CN" sz="2800" dirty="0" smtClean="0"/>
              <a:t>2</a:t>
            </a:r>
            <a:r>
              <a:rPr lang="zh-CN" altLang="en-US" sz="2800" dirty="0" smtClean="0"/>
              <a:t>、应用市场营销概念分析</a:t>
            </a:r>
            <a:r>
              <a:rPr lang="zh-CN" altLang="en-US" sz="2800" dirty="0" smtClean="0"/>
              <a:t>“</a:t>
            </a:r>
            <a:r>
              <a:rPr lang="zh-CN" altLang="en-US" sz="2800" dirty="0" smtClean="0"/>
              <a:t>顺丰快递 </a:t>
            </a:r>
            <a:r>
              <a:rPr lang="zh-CN" altLang="en-US" sz="2800" dirty="0" smtClean="0"/>
              <a:t>”的创业</a:t>
            </a:r>
            <a:r>
              <a:rPr lang="zh-CN" altLang="en-US" sz="2800" dirty="0" smtClean="0"/>
              <a:t>过程。</a:t>
            </a:r>
            <a:endParaRPr lang="en-US" altLang="zh-CN" sz="2800" dirty="0" smtClean="0"/>
          </a:p>
          <a:p>
            <a:r>
              <a:rPr lang="en-US" altLang="zh-CN" sz="2800" dirty="0" smtClean="0"/>
              <a:t>3</a:t>
            </a:r>
            <a:r>
              <a:rPr lang="zh-CN" altLang="en-US" sz="2800" dirty="0" smtClean="0"/>
              <a:t>、如何理解应用市场营销概念进行创业创新。</a:t>
            </a:r>
            <a:endParaRPr lang="zh-CN" alt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28605"/>
            <a:ext cx="8229600" cy="2428892"/>
          </a:xfrm>
        </p:spPr>
        <p:txBody>
          <a:bodyPr/>
          <a:lstStyle/>
          <a:p>
            <a:pPr>
              <a:buNone/>
            </a:pPr>
            <a:r>
              <a:rPr lang="zh-CN" altLang="en-US" dirty="0" smtClean="0"/>
              <a:t>二、市场营销管理的任务</a:t>
            </a:r>
            <a:endParaRPr lang="en-US" altLang="zh-CN" dirty="0" smtClean="0"/>
          </a:p>
          <a:p>
            <a:pPr>
              <a:buNone/>
            </a:pPr>
            <a:r>
              <a:rPr lang="zh-CN" altLang="en-US" dirty="0" smtClean="0"/>
              <a:t>市场营销管理的任务：在实现预期目标过程中，影响需求水平、需求时间和需求结构，其实质是需求管理。</a:t>
            </a:r>
            <a:endParaRPr lang="zh-CN" altLang="en-US" dirty="0"/>
          </a:p>
        </p:txBody>
      </p:sp>
      <p:pic>
        <p:nvPicPr>
          <p:cNvPr id="4" name="Picture 2"/>
          <p:cNvPicPr>
            <a:picLocks noChangeAspect="1" noChangeArrowheads="1"/>
          </p:cNvPicPr>
          <p:nvPr/>
        </p:nvPicPr>
        <p:blipFill>
          <a:blip r:embed="rId2"/>
          <a:srcRect/>
          <a:stretch>
            <a:fillRect/>
          </a:stretch>
        </p:blipFill>
        <p:spPr bwMode="auto">
          <a:xfrm>
            <a:off x="857256" y="2786058"/>
            <a:ext cx="7000892" cy="3071834"/>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42918"/>
            <a:ext cx="8229600" cy="5483245"/>
          </a:xfrm>
        </p:spPr>
        <p:txBody>
          <a:bodyPr/>
          <a:lstStyle/>
          <a:p>
            <a:pPr>
              <a:buNone/>
            </a:pPr>
            <a:r>
              <a:rPr lang="zh-CN" altLang="en-US" dirty="0" smtClean="0"/>
              <a:t>思考题：</a:t>
            </a:r>
            <a:endParaRPr lang="en-US" altLang="zh-CN" dirty="0" smtClean="0"/>
          </a:p>
          <a:p>
            <a:pPr>
              <a:buNone/>
            </a:pPr>
            <a:r>
              <a:rPr lang="en-US" altLang="zh-CN" dirty="0" smtClean="0"/>
              <a:t>1</a:t>
            </a:r>
            <a:r>
              <a:rPr lang="zh-CN" altLang="en-US" dirty="0" smtClean="0"/>
              <a:t>、营销管理的实质？</a:t>
            </a:r>
            <a:endParaRPr lang="en-US" altLang="zh-CN" dirty="0" smtClean="0"/>
          </a:p>
          <a:p>
            <a:pPr>
              <a:buNone/>
            </a:pPr>
            <a:r>
              <a:rPr lang="en-US" altLang="zh-CN" dirty="0" smtClean="0"/>
              <a:t>2</a:t>
            </a:r>
            <a:r>
              <a:rPr lang="zh-CN" altLang="en-US" dirty="0" smtClean="0"/>
              <a:t>、针对不同需求状态，营销管理的任务是什么？</a:t>
            </a:r>
            <a:endParaRPr lang="en-US" altLang="zh-CN" dirty="0" smtClean="0"/>
          </a:p>
          <a:p>
            <a:pPr>
              <a:buNone/>
            </a:pPr>
            <a:r>
              <a:rPr lang="zh-CN" altLang="en-US" dirty="0" smtClean="0"/>
              <a:t>三、市场营销的功能</a:t>
            </a:r>
            <a:endParaRPr lang="en-US" altLang="zh-CN" dirty="0" smtClean="0"/>
          </a:p>
          <a:p>
            <a:pPr>
              <a:buNone/>
            </a:pPr>
            <a:r>
              <a:rPr lang="en-US" altLang="zh-CN" dirty="0" smtClean="0"/>
              <a:t>1</a:t>
            </a:r>
            <a:r>
              <a:rPr lang="zh-CN" altLang="en-US" dirty="0" smtClean="0"/>
              <a:t>、导向功能</a:t>
            </a:r>
            <a:endParaRPr lang="en-US" altLang="zh-CN" dirty="0" smtClean="0"/>
          </a:p>
          <a:p>
            <a:pPr>
              <a:buNone/>
            </a:pPr>
            <a:r>
              <a:rPr lang="en-US" altLang="zh-CN" dirty="0" smtClean="0"/>
              <a:t>2</a:t>
            </a:r>
            <a:r>
              <a:rPr lang="zh-CN" altLang="en-US" dirty="0" smtClean="0"/>
              <a:t>、连接功能</a:t>
            </a:r>
            <a:endParaRPr lang="en-US" altLang="zh-CN" dirty="0" smtClean="0"/>
          </a:p>
          <a:p>
            <a:pPr>
              <a:buNone/>
            </a:pPr>
            <a:r>
              <a:rPr lang="en-US" altLang="zh-CN" dirty="0" smtClean="0"/>
              <a:t>3</a:t>
            </a:r>
            <a:r>
              <a:rPr lang="zh-CN" altLang="en-US" dirty="0" smtClean="0"/>
              <a:t>、交换功能</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第二节 营销观念</a:t>
            </a:r>
            <a:endParaRPr lang="zh-CN" altLang="en-US" dirty="0"/>
          </a:p>
        </p:txBody>
      </p:sp>
      <p:sp>
        <p:nvSpPr>
          <p:cNvPr id="3" name="内容占位符 2"/>
          <p:cNvSpPr>
            <a:spLocks noGrp="1"/>
          </p:cNvSpPr>
          <p:nvPr>
            <p:ph idx="1"/>
          </p:nvPr>
        </p:nvSpPr>
        <p:spPr/>
        <p:txBody>
          <a:bodyPr>
            <a:normAutofit fontScale="70000" lnSpcReduction="20000"/>
          </a:bodyPr>
          <a:lstStyle/>
          <a:p>
            <a:pPr>
              <a:buNone/>
            </a:pPr>
            <a:r>
              <a:rPr lang="zh-CN" altLang="en-US" dirty="0" smtClean="0"/>
              <a:t>营销观念也可以称为营销哲学、营销导向，是企业营销活动甚至经营活动的指导思想。</a:t>
            </a:r>
            <a:endParaRPr lang="en-US" altLang="zh-CN" dirty="0" smtClean="0"/>
          </a:p>
          <a:p>
            <a:pPr>
              <a:buNone/>
            </a:pPr>
            <a:r>
              <a:rPr lang="zh-CN" altLang="en-US" dirty="0" smtClean="0"/>
              <a:t>一、传统观念</a:t>
            </a:r>
            <a:endParaRPr lang="en-US" altLang="zh-CN" dirty="0" smtClean="0"/>
          </a:p>
          <a:p>
            <a:pPr>
              <a:buNone/>
            </a:pPr>
            <a:r>
              <a:rPr lang="en-US" altLang="zh-CN" dirty="0" smtClean="0"/>
              <a:t>1</a:t>
            </a:r>
            <a:r>
              <a:rPr lang="zh-CN" altLang="en-US" dirty="0" smtClean="0"/>
              <a:t>、生产观念</a:t>
            </a:r>
            <a:r>
              <a:rPr lang="en-US" altLang="zh-CN" dirty="0" smtClean="0"/>
              <a:t>(production concept)</a:t>
            </a:r>
            <a:r>
              <a:rPr lang="zh-CN" altLang="en-US" dirty="0" smtClean="0"/>
              <a:t>：企业把提高效率和产量、降低成本和价格作为一切活动的中心</a:t>
            </a:r>
            <a:r>
              <a:rPr lang="zh-CN" altLang="en-US" dirty="0" smtClean="0"/>
              <a:t>。</a:t>
            </a:r>
            <a:endParaRPr lang="en-US" altLang="zh-CN" dirty="0" smtClean="0"/>
          </a:p>
          <a:p>
            <a:pPr>
              <a:buNone/>
            </a:pPr>
            <a:r>
              <a:rPr lang="zh-CN" altLang="en-US" dirty="0" smtClean="0"/>
              <a:t>供给</a:t>
            </a:r>
            <a:r>
              <a:rPr lang="en-US" dirty="0" smtClean="0"/>
              <a:t>&lt; &lt; </a:t>
            </a:r>
            <a:r>
              <a:rPr lang="zh-CN" altLang="en-US" dirty="0" smtClean="0"/>
              <a:t>需求</a:t>
            </a:r>
            <a:endParaRPr lang="en-US" altLang="zh-CN" b="1" dirty="0" smtClean="0"/>
          </a:p>
          <a:p>
            <a:pPr>
              <a:buNone/>
            </a:pPr>
            <a:r>
              <a:rPr lang="en-US" altLang="zh-CN" dirty="0" smtClean="0"/>
              <a:t>2</a:t>
            </a:r>
            <a:r>
              <a:rPr lang="zh-CN" altLang="en-US" dirty="0" smtClean="0"/>
              <a:t>、产品观念</a:t>
            </a:r>
            <a:r>
              <a:rPr lang="en-US" altLang="zh-CN" dirty="0" smtClean="0"/>
              <a:t>(product concept) </a:t>
            </a:r>
            <a:r>
              <a:rPr lang="zh-CN" altLang="en-US" dirty="0" smtClean="0"/>
              <a:t>：企业和提高质量和降低成本作为企业经营活动的</a:t>
            </a:r>
            <a:r>
              <a:rPr lang="zh-CN" altLang="en-US" dirty="0" smtClean="0"/>
              <a:t>中心</a:t>
            </a:r>
            <a:endParaRPr lang="en-US" altLang="zh-CN" dirty="0" smtClean="0"/>
          </a:p>
          <a:p>
            <a:pPr>
              <a:buNone/>
            </a:pPr>
            <a:r>
              <a:rPr lang="zh-CN" altLang="en-US" dirty="0" smtClean="0"/>
              <a:t>供给</a:t>
            </a:r>
            <a:r>
              <a:rPr lang="zh-CN" altLang="en-US" dirty="0" smtClean="0"/>
              <a:t>≥</a:t>
            </a:r>
            <a:r>
              <a:rPr lang="en-US" dirty="0" smtClean="0"/>
              <a:t> </a:t>
            </a:r>
            <a:r>
              <a:rPr lang="zh-CN" altLang="en-US" dirty="0" smtClean="0"/>
              <a:t>需求</a:t>
            </a:r>
            <a:endParaRPr lang="en-US" altLang="zh-CN" b="1" dirty="0" smtClean="0"/>
          </a:p>
          <a:p>
            <a:pPr>
              <a:buNone/>
            </a:pPr>
            <a:endParaRPr lang="en-US" altLang="zh-CN" dirty="0" smtClean="0"/>
          </a:p>
          <a:p>
            <a:pPr>
              <a:buNone/>
            </a:pPr>
            <a:r>
              <a:rPr lang="en-US" altLang="zh-CN" dirty="0" smtClean="0"/>
              <a:t>3</a:t>
            </a:r>
            <a:r>
              <a:rPr lang="zh-CN" altLang="en-US" dirty="0" smtClean="0"/>
              <a:t>、销售观念（推销观念）</a:t>
            </a:r>
            <a:r>
              <a:rPr lang="en-US" altLang="zh-CN" dirty="0" smtClean="0"/>
              <a:t>(sales concept) </a:t>
            </a:r>
            <a:r>
              <a:rPr lang="zh-CN" altLang="en-US" dirty="0" smtClean="0"/>
              <a:t>：强行推销，把强迫和引诱顾客作为经营的中心，以此扩大销售</a:t>
            </a:r>
            <a:r>
              <a:rPr lang="zh-CN" altLang="en-US" dirty="0" smtClean="0"/>
              <a:t>。</a:t>
            </a:r>
            <a:endParaRPr lang="en-US" altLang="zh-CN" dirty="0" smtClean="0"/>
          </a:p>
          <a:p>
            <a:pPr>
              <a:buNone/>
            </a:pPr>
            <a:r>
              <a:rPr lang="zh-CN" altLang="en-US" dirty="0" smtClean="0"/>
              <a:t>供给</a:t>
            </a:r>
            <a:r>
              <a:rPr lang="en-US" dirty="0" smtClean="0"/>
              <a:t>&gt; </a:t>
            </a:r>
            <a:r>
              <a:rPr lang="zh-CN" altLang="en-US" dirty="0" smtClean="0"/>
              <a:t>需求</a:t>
            </a:r>
            <a:endParaRPr lang="en-US" altLang="zh-CN" b="1" dirty="0" smtClean="0"/>
          </a:p>
          <a:p>
            <a:pPr>
              <a:buNone/>
            </a:pP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57232"/>
            <a:ext cx="8229600" cy="5268931"/>
          </a:xfrm>
        </p:spPr>
        <p:txBody>
          <a:bodyPr/>
          <a:lstStyle/>
          <a:p>
            <a:pPr>
              <a:buNone/>
            </a:pPr>
            <a:r>
              <a:rPr lang="zh-CN" altLang="en-US" dirty="0" smtClean="0"/>
              <a:t>传统营销的特点</a:t>
            </a:r>
            <a:r>
              <a:rPr lang="en-US" altLang="zh-CN" dirty="0" smtClean="0"/>
              <a:t>:</a:t>
            </a:r>
          </a:p>
          <a:p>
            <a:r>
              <a:rPr lang="zh-CN" altLang="en-US" dirty="0" smtClean="0"/>
              <a:t>以企业为核心；</a:t>
            </a:r>
            <a:endParaRPr lang="en-US" altLang="zh-CN" dirty="0" smtClean="0"/>
          </a:p>
          <a:p>
            <a:r>
              <a:rPr lang="zh-CN" altLang="en-US" dirty="0" smtClean="0"/>
              <a:t>以产定销；</a:t>
            </a:r>
            <a:endParaRPr lang="en-US" altLang="zh-CN" dirty="0" smtClean="0"/>
          </a:p>
          <a:p>
            <a:endParaRPr lang="en-US" altLang="zh-CN" dirty="0" smtClean="0"/>
          </a:p>
          <a:p>
            <a:pPr>
              <a:buNone/>
            </a:pPr>
            <a:r>
              <a:rPr lang="zh-CN" altLang="en-US" dirty="0" smtClean="0"/>
              <a:t>导致的行为结果：</a:t>
            </a:r>
            <a:endParaRPr lang="en-US" altLang="zh-CN" dirty="0" smtClean="0"/>
          </a:p>
          <a:p>
            <a:r>
              <a:rPr lang="zh-CN" altLang="en-US" dirty="0" smtClean="0"/>
              <a:t>营销的近视症；</a:t>
            </a:r>
            <a:endParaRPr lang="en-US" altLang="zh-CN" dirty="0" smtClean="0"/>
          </a:p>
          <a:p>
            <a:r>
              <a:rPr lang="zh-CN" altLang="en-US" dirty="0" smtClean="0"/>
              <a:t>经营上的盲目性；</a:t>
            </a:r>
            <a:endParaRPr lang="en-US" altLang="zh-CN" dirty="0" smtClean="0"/>
          </a:p>
          <a:p>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614</TotalTime>
  <Words>1550</Words>
  <PresentationFormat>全屏显示(4:3)</PresentationFormat>
  <Paragraphs>163</Paragraphs>
  <Slides>29</Slides>
  <Notes>0</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Office 主题</vt:lpstr>
      <vt:lpstr>第一章 概论</vt:lpstr>
      <vt:lpstr>一、MARKETING</vt:lpstr>
      <vt:lpstr>幻灯片 3</vt:lpstr>
      <vt:lpstr>幻灯片 4</vt:lpstr>
      <vt:lpstr>幻灯片 5</vt:lpstr>
      <vt:lpstr>幻灯片 6</vt:lpstr>
      <vt:lpstr>幻灯片 7</vt:lpstr>
      <vt:lpstr>第二节 营销观念</vt:lpstr>
      <vt:lpstr>幻灯片 9</vt:lpstr>
      <vt:lpstr>幻灯片 10</vt:lpstr>
      <vt:lpstr>幻灯片 11</vt:lpstr>
      <vt:lpstr>幻灯片 12</vt:lpstr>
      <vt:lpstr>第二章 顾客价值与顾客满意</vt:lpstr>
      <vt:lpstr>幻灯片 14</vt:lpstr>
      <vt:lpstr>幻灯片 15</vt:lpstr>
      <vt:lpstr>第二节 顾客满意与关系营销</vt:lpstr>
      <vt:lpstr>幻灯片 17</vt:lpstr>
      <vt:lpstr>幻灯片 18</vt:lpstr>
      <vt:lpstr>第三章 营销环境</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概论</dc:title>
  <dc:creator>acer</dc:creator>
  <cp:lastModifiedBy>acre</cp:lastModifiedBy>
  <cp:revision>14</cp:revision>
  <dcterms:created xsi:type="dcterms:W3CDTF">2015-10-05T07:48:32Z</dcterms:created>
  <dcterms:modified xsi:type="dcterms:W3CDTF">2020-03-01T01:26:27Z</dcterms:modified>
</cp:coreProperties>
</file>