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4" d="100"/>
          <a:sy n="54" d="100"/>
        </p:scale>
        <p:origin x="67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BE1A-5CC8-44A2-B066-C4310ED6B3D1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2F20-0B13-4F96-8BF3-3D97467E2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13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BE1A-5CC8-44A2-B066-C4310ED6B3D1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2F20-0B13-4F96-8BF3-3D97467E2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39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BE1A-5CC8-44A2-B066-C4310ED6B3D1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2F20-0B13-4F96-8BF3-3D97467E2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49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BE1A-5CC8-44A2-B066-C4310ED6B3D1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2F20-0B13-4F96-8BF3-3D97467E2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46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BE1A-5CC8-44A2-B066-C4310ED6B3D1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2F20-0B13-4F96-8BF3-3D97467E2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65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BE1A-5CC8-44A2-B066-C4310ED6B3D1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2F20-0B13-4F96-8BF3-3D97467E2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40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BE1A-5CC8-44A2-B066-C4310ED6B3D1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2F20-0B13-4F96-8BF3-3D97467E2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56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BE1A-5CC8-44A2-B066-C4310ED6B3D1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2F20-0B13-4F96-8BF3-3D97467E2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8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BE1A-5CC8-44A2-B066-C4310ED6B3D1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2F20-0B13-4F96-8BF3-3D97467E2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08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BE1A-5CC8-44A2-B066-C4310ED6B3D1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2F20-0B13-4F96-8BF3-3D97467E2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11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BE1A-5CC8-44A2-B066-C4310ED6B3D1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2F20-0B13-4F96-8BF3-3D97467E2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81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3BE1A-5CC8-44A2-B066-C4310ED6B3D1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92F20-0B13-4F96-8BF3-3D97467E2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0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426270"/>
              </p:ext>
            </p:extLst>
          </p:nvPr>
        </p:nvGraphicFramePr>
        <p:xfrm>
          <a:off x="653142" y="914400"/>
          <a:ext cx="10476412" cy="493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38206">
                  <a:extLst>
                    <a:ext uri="{9D8B030D-6E8A-4147-A177-3AD203B41FA5}">
                      <a16:colId xmlns:a16="http://schemas.microsoft.com/office/drawing/2014/main" val="3435897695"/>
                    </a:ext>
                  </a:extLst>
                </a:gridCol>
                <a:gridCol w="5238206">
                  <a:extLst>
                    <a:ext uri="{9D8B030D-6E8A-4147-A177-3AD203B41FA5}">
                      <a16:colId xmlns:a16="http://schemas.microsoft.com/office/drawing/2014/main" val="3301901385"/>
                    </a:ext>
                  </a:extLst>
                </a:gridCol>
              </a:tblGrid>
              <a:tr h="9875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5400" kern="100" dirty="0">
                          <a:effectLst/>
                        </a:rPr>
                        <a:t>评分构成</a:t>
                      </a:r>
                      <a:endParaRPr lang="zh-CN" sz="4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400" kern="100">
                          <a:effectLst/>
                        </a:rPr>
                        <a:t>%</a:t>
                      </a:r>
                      <a:endParaRPr lang="zh-CN" sz="4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9204556"/>
                  </a:ext>
                </a:extLst>
              </a:tr>
              <a:tr h="9875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4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4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65230"/>
                  </a:ext>
                </a:extLst>
              </a:tr>
              <a:tr h="9875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5400" kern="100" dirty="0">
                          <a:effectLst/>
                        </a:rPr>
                        <a:t>课程论文</a:t>
                      </a:r>
                      <a:endParaRPr lang="zh-CN" sz="4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400" kern="100" dirty="0">
                          <a:effectLst/>
                        </a:rPr>
                        <a:t>40</a:t>
                      </a:r>
                      <a:endParaRPr lang="zh-CN" sz="4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1139215"/>
                  </a:ext>
                </a:extLst>
              </a:tr>
              <a:tr h="9875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5400" kern="100" dirty="0">
                          <a:effectLst/>
                        </a:rPr>
                        <a:t>大作业</a:t>
                      </a:r>
                      <a:endParaRPr lang="zh-CN" sz="4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400" kern="100" dirty="0">
                          <a:effectLst/>
                        </a:rPr>
                        <a:t>50</a:t>
                      </a:r>
                      <a:endParaRPr lang="zh-CN" sz="4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5981412"/>
                  </a:ext>
                </a:extLst>
              </a:tr>
              <a:tr h="9875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5400" kern="100">
                          <a:effectLst/>
                        </a:rPr>
                        <a:t>出勤</a:t>
                      </a:r>
                      <a:endParaRPr lang="zh-CN" sz="4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400" kern="100" dirty="0">
                          <a:effectLst/>
                        </a:rPr>
                        <a:t>10</a:t>
                      </a:r>
                      <a:endParaRPr lang="zh-CN" sz="4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1242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56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课程论文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根据课程的阅读材料，写一篇论文</a:t>
            </a:r>
            <a:endParaRPr lang="en-US" altLang="zh-CN" sz="4000" dirty="0"/>
          </a:p>
          <a:p>
            <a:r>
              <a:rPr lang="zh-CN" altLang="en-US" sz="4000" dirty="0"/>
              <a:t>主题自定</a:t>
            </a:r>
            <a:endParaRPr lang="en-US" altLang="zh-CN" sz="4000" dirty="0"/>
          </a:p>
          <a:p>
            <a:r>
              <a:rPr lang="en-US" altLang="zh-CN" sz="4000" dirty="0"/>
              <a:t>1500</a:t>
            </a:r>
            <a:r>
              <a:rPr lang="zh-CN" altLang="en-US" sz="4000" dirty="0"/>
              <a:t>字内</a:t>
            </a:r>
            <a:endParaRPr lang="en-US" altLang="zh-CN" sz="4000" dirty="0"/>
          </a:p>
          <a:p>
            <a:r>
              <a:rPr lang="en-US" altLang="zh-CN" sz="4000" dirty="0"/>
              <a:t>A4</a:t>
            </a:r>
            <a:r>
              <a:rPr lang="zh-CN" altLang="en-US" sz="4000" dirty="0"/>
              <a:t>纸 </a:t>
            </a:r>
            <a:r>
              <a:rPr lang="en-US" altLang="zh-CN" sz="4000" dirty="0"/>
              <a:t>1.5</a:t>
            </a:r>
            <a:r>
              <a:rPr lang="zh-CN" altLang="en-US" sz="4000" dirty="0"/>
              <a:t>倍行距 宋体 小四</a:t>
            </a:r>
            <a:endParaRPr lang="en-US" altLang="zh-CN" sz="4000" dirty="0"/>
          </a:p>
          <a:p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57455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/>
              <a:t>3/20</a:t>
            </a:r>
            <a:r>
              <a:rPr lang="zh-CN" altLang="en-US" sz="3600" dirty="0"/>
              <a:t>个名词解释 </a:t>
            </a:r>
            <a:endParaRPr lang="en-US" altLang="zh-CN" sz="3600" dirty="0"/>
          </a:p>
          <a:p>
            <a:r>
              <a:rPr lang="en-US" altLang="zh-CN" sz="3600" dirty="0"/>
              <a:t>2/5</a:t>
            </a:r>
            <a:r>
              <a:rPr lang="zh-CN" altLang="en-US" sz="3600" dirty="0"/>
              <a:t>道简答题 </a:t>
            </a:r>
            <a:endParaRPr lang="en-US" altLang="zh-CN" sz="3600" dirty="0"/>
          </a:p>
          <a:p>
            <a:r>
              <a:rPr lang="en-US" altLang="zh-CN" sz="3600" dirty="0"/>
              <a:t>1/5</a:t>
            </a:r>
            <a:r>
              <a:rPr lang="zh-CN" altLang="en-US" sz="3600" dirty="0"/>
              <a:t>个案例分析</a:t>
            </a:r>
            <a:endParaRPr lang="en-US" altLang="zh-CN" sz="3600" dirty="0"/>
          </a:p>
          <a:p>
            <a:pPr lvl="1"/>
            <a:r>
              <a:rPr lang="en-US" altLang="zh-CN" sz="3200" dirty="0"/>
              <a:t>4</a:t>
            </a:r>
            <a:r>
              <a:rPr lang="zh-CN" altLang="en-US" sz="3200" dirty="0"/>
              <a:t>步法</a:t>
            </a:r>
            <a:endParaRPr lang="en-US" altLang="zh-CN" sz="3200" dirty="0"/>
          </a:p>
          <a:p>
            <a:pPr lvl="1"/>
            <a:r>
              <a:rPr lang="en-US" altLang="zh-CN" sz="3200" dirty="0"/>
              <a:t>1000</a:t>
            </a:r>
            <a:r>
              <a:rPr lang="zh-CN" altLang="en-US" sz="3200" dirty="0"/>
              <a:t>字内</a:t>
            </a:r>
            <a:endParaRPr lang="en-US" altLang="zh-CN" sz="3200" dirty="0"/>
          </a:p>
          <a:p>
            <a:pPr lvl="1"/>
            <a:r>
              <a:rPr lang="en-US" altLang="zh-CN" sz="3200" dirty="0"/>
              <a:t>A4</a:t>
            </a:r>
            <a:r>
              <a:rPr lang="zh-CN" altLang="en-US" sz="3200" dirty="0"/>
              <a:t>纸 </a:t>
            </a:r>
            <a:r>
              <a:rPr lang="en-US" altLang="zh-CN" sz="3200" dirty="0"/>
              <a:t>1.5</a:t>
            </a:r>
            <a:r>
              <a:rPr lang="zh-CN" altLang="en-US" sz="3200" dirty="0"/>
              <a:t>倍行距 宋体 小四</a:t>
            </a:r>
            <a:endParaRPr lang="en-US" altLang="zh-CN" sz="3200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9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截止日期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电子版：</a:t>
            </a:r>
            <a:r>
              <a:rPr lang="en-US" altLang="zh-CN" sz="4400" dirty="0"/>
              <a:t>2021</a:t>
            </a:r>
            <a:r>
              <a:rPr lang="zh-CN" altLang="en-US" sz="4400" dirty="0"/>
              <a:t>年</a:t>
            </a:r>
            <a:r>
              <a:rPr lang="en-US" altLang="zh-CN" sz="4400" dirty="0"/>
              <a:t>6</a:t>
            </a:r>
            <a:r>
              <a:rPr lang="zh-CN" altLang="en-US" sz="4400" dirty="0"/>
              <a:t>月</a:t>
            </a:r>
            <a:r>
              <a:rPr lang="en-US" altLang="zh-CN" sz="4400" dirty="0"/>
              <a:t>30</a:t>
            </a:r>
            <a:r>
              <a:rPr lang="zh-CN" altLang="en-US" sz="4400" dirty="0"/>
              <a:t>日</a:t>
            </a:r>
            <a:r>
              <a:rPr lang="en-US" altLang="zh-CN" sz="4400" dirty="0"/>
              <a:t>23.59.59</a:t>
            </a:r>
          </a:p>
          <a:p>
            <a:r>
              <a:rPr lang="zh-CN" altLang="en-US" sz="4400" dirty="0"/>
              <a:t>迟交</a:t>
            </a:r>
            <a:r>
              <a:rPr lang="en-US" altLang="zh-CN" sz="4400" dirty="0"/>
              <a:t>7</a:t>
            </a:r>
            <a:r>
              <a:rPr lang="zh-CN" altLang="en-US" sz="4400" dirty="0"/>
              <a:t>天内，将会扣掉</a:t>
            </a:r>
            <a:r>
              <a:rPr lang="en-US" altLang="zh-CN" sz="4400" dirty="0"/>
              <a:t>20%</a:t>
            </a:r>
            <a:r>
              <a:rPr lang="zh-CN" altLang="en-US" sz="4400" dirty="0"/>
              <a:t>的分数</a:t>
            </a:r>
            <a:endParaRPr lang="en-US" altLang="zh-CN" sz="4400" dirty="0"/>
          </a:p>
          <a:p>
            <a:r>
              <a:rPr lang="zh-CN" altLang="en-US" sz="4400" dirty="0"/>
              <a:t>迟交超过</a:t>
            </a:r>
            <a:r>
              <a:rPr lang="en-US" altLang="zh-CN" sz="4400" dirty="0"/>
              <a:t>7</a:t>
            </a:r>
            <a:r>
              <a:rPr lang="zh-CN" altLang="en-US" sz="4400" dirty="0"/>
              <a:t>天的，该作业</a:t>
            </a:r>
            <a:r>
              <a:rPr lang="en-US" altLang="zh-CN" sz="4400" dirty="0"/>
              <a:t>0</a:t>
            </a:r>
            <a:r>
              <a:rPr lang="zh-CN" altLang="en-US" sz="4400" dirty="0"/>
              <a:t>分</a:t>
            </a:r>
            <a:endParaRPr lang="en-US" altLang="zh-CN" sz="4400" dirty="0"/>
          </a:p>
          <a:p>
            <a:r>
              <a:rPr lang="zh-CN" altLang="en-US" sz="4400" dirty="0"/>
              <a:t>打印版在暑假前交到汕头校友楼</a:t>
            </a:r>
            <a:r>
              <a:rPr lang="en-US" altLang="zh-CN" sz="4400" dirty="0"/>
              <a:t>1</a:t>
            </a:r>
            <a:r>
              <a:rPr lang="zh-CN" altLang="en-US" sz="4400" dirty="0"/>
              <a:t>楼信箱</a:t>
            </a:r>
          </a:p>
        </p:txBody>
      </p:sp>
    </p:spTree>
    <p:extLst>
      <p:ext uri="{BB962C8B-B14F-4D97-AF65-F5344CB8AC3E}">
        <p14:creationId xmlns:p14="http://schemas.microsoft.com/office/powerpoint/2010/main" val="384865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112</Words>
  <Application>Microsoft Office PowerPoint</Application>
  <PresentationFormat>宽屏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课程论文</vt:lpstr>
      <vt:lpstr>大作业</vt:lpstr>
      <vt:lpstr>截止日期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32302</dc:creator>
  <cp:lastModifiedBy>范 泽松</cp:lastModifiedBy>
  <cp:revision>2</cp:revision>
  <dcterms:created xsi:type="dcterms:W3CDTF">2021-04-12T10:50:34Z</dcterms:created>
  <dcterms:modified xsi:type="dcterms:W3CDTF">2021-05-09T16:12:11Z</dcterms:modified>
</cp:coreProperties>
</file>