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940" r:id="rId3"/>
    <p:sldId id="941" r:id="rId5"/>
    <p:sldId id="715" r:id="rId6"/>
    <p:sldId id="716" r:id="rId7"/>
    <p:sldId id="942" r:id="rId8"/>
    <p:sldId id="869" r:id="rId9"/>
    <p:sldId id="870" r:id="rId10"/>
    <p:sldId id="871" r:id="rId11"/>
    <p:sldId id="872" r:id="rId12"/>
    <p:sldId id="893" r:id="rId13"/>
    <p:sldId id="894" r:id="rId14"/>
    <p:sldId id="943" r:id="rId15"/>
    <p:sldId id="896" r:id="rId16"/>
    <p:sldId id="897" r:id="rId17"/>
    <p:sldId id="898" r:id="rId18"/>
    <p:sldId id="899" r:id="rId19"/>
    <p:sldId id="900" r:id="rId20"/>
    <p:sldId id="901" r:id="rId21"/>
    <p:sldId id="905" r:id="rId22"/>
    <p:sldId id="906" r:id="rId23"/>
    <p:sldId id="907" r:id="rId24"/>
    <p:sldId id="908" r:id="rId25"/>
    <p:sldId id="917" r:id="rId26"/>
    <p:sldId id="929" r:id="rId27"/>
    <p:sldId id="919" r:id="rId28"/>
    <p:sldId id="920" r:id="rId29"/>
    <p:sldId id="921" r:id="rId30"/>
    <p:sldId id="922" r:id="rId31"/>
    <p:sldId id="923" r:id="rId32"/>
    <p:sldId id="924" r:id="rId33"/>
    <p:sldId id="925" r:id="rId34"/>
    <p:sldId id="926" r:id="rId35"/>
    <p:sldId id="927" r:id="rId36"/>
    <p:sldId id="928" r:id="rId37"/>
  </p:sldIdLst>
  <p:sldSz cx="9144000" cy="6858000" type="screen4x3"/>
  <p:notesSz cx="6668770" cy="977392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00CC00"/>
    <a:srgbClr val="CCFFCC"/>
    <a:srgbClr val="FFFFCC"/>
    <a:srgbClr val="CCFFFF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595" autoAdjust="0"/>
  </p:normalViewPr>
  <p:slideViewPr>
    <p:cSldViewPr>
      <p:cViewPr varScale="1">
        <p:scale>
          <a:sx n="86" d="100"/>
          <a:sy n="86" d="100"/>
        </p:scale>
        <p:origin x="1517" y="53"/>
      </p:cViewPr>
      <p:guideLst>
        <p:guide orient="horz" pos="2176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rgbClr val="FF00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rgbClr val="FF00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892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rgbClr val="FF00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85288"/>
            <a:ext cx="28892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rgbClr val="FF0066"/>
                </a:solidFill>
                <a:latin typeface="Times New Roman" panose="02020603050405020304" pitchFamily="18" charset="0"/>
              </a:defRPr>
            </a:lvl1pPr>
          </a:lstStyle>
          <a:p>
            <a:fld id="{8FB53AC1-7755-4BBB-90A9-69121B9AB9E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rgbClr val="FF00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rgbClr val="FF00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rgbClr val="FF00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rgbClr val="FF0066"/>
                </a:solidFill>
                <a:latin typeface="Times New Roman" panose="02020603050405020304" pitchFamily="18" charset="0"/>
              </a:defRPr>
            </a:lvl1pPr>
          </a:lstStyle>
          <a:p>
            <a:fld id="{ECD073FD-D6E9-419C-B8BF-A206185FD0F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3681F-F57C-4244-A435-9511D3F281A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74F5C16A-7674-461A-84B2-4962A8498A26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74F5C16A-7674-461A-84B2-4962A8498A26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31042C-3C83-4E17-A3EF-FCECD0E6C703}" type="slidenum">
              <a:rPr lang="en-US" altLang="zh-CN" sz="1200">
                <a:solidFill>
                  <a:srgbClr val="FF0066"/>
                </a:solidFill>
                <a:latin typeface="Times New Roman" panose="02020603050405020304" pitchFamily="18" charset="0"/>
              </a:rPr>
            </a:fld>
            <a:endParaRPr lang="en-US" altLang="zh-CN" sz="12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90588" y="733425"/>
            <a:ext cx="4887912" cy="3665538"/>
          </a:xfrm>
        </p:spPr>
      </p:sp>
      <p:sp>
        <p:nvSpPr>
          <p:cNvPr id="39940" name="备注占位符 2"/>
          <p:cNvSpPr>
            <a:spLocks noGrp="1"/>
          </p:cNvSpPr>
          <p:nvPr>
            <p:ph type="body" idx="1"/>
          </p:nvPr>
        </p:nvSpPr>
        <p:spPr>
          <a:xfrm>
            <a:off x="666750" y="4643438"/>
            <a:ext cx="5335588" cy="4397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9941" name="灯片编号占位符 3"/>
          <p:cNvSpPr txBox="1">
            <a:spLocks noGrp="1"/>
          </p:cNvSpPr>
          <p:nvPr/>
        </p:nvSpPr>
        <p:spPr bwMode="auto"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70998AD-C0D2-4AE2-8A8C-D910DE29EEC7}" type="slidenum">
              <a:rPr kumimoji="0" lang="en-US" altLang="zh-CN" sz="1200" b="0"/>
            </a:fld>
            <a:endParaRPr kumimoji="0" lang="en-US" altLang="zh-CN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74F5C16A-7674-461A-84B2-4962A8498A26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7"/>
          <p:cNvSpPr/>
          <p:nvPr>
            <p:custDataLst>
              <p:tags r:id="rId2"/>
            </p:custDataLst>
          </p:nvPr>
        </p:nvSpPr>
        <p:spPr>
          <a:xfrm>
            <a:off x="3337322" y="5073650"/>
            <a:ext cx="1015603" cy="1784350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平行四边形 7"/>
          <p:cNvSpPr/>
          <p:nvPr>
            <p:custDataLst>
              <p:tags r:id="rId3"/>
            </p:custDataLst>
          </p:nvPr>
        </p:nvSpPr>
        <p:spPr>
          <a:xfrm flipV="1">
            <a:off x="0" y="-9525"/>
            <a:ext cx="2355056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15"/>
          <p:cNvSpPr/>
          <p:nvPr>
            <p:custDataLst>
              <p:tags r:id="rId4"/>
            </p:custDataLst>
          </p:nvPr>
        </p:nvSpPr>
        <p:spPr>
          <a:xfrm>
            <a:off x="-13097" y="-11113"/>
            <a:ext cx="5428060" cy="6892926"/>
          </a:xfrm>
          <a:custGeom>
            <a:avLst/>
            <a:gdLst>
              <a:gd name="connsiteX0" fmla="*/ 1367257 w 7176303"/>
              <a:gd name="connsiteY0" fmla="*/ 0 h 6866674"/>
              <a:gd name="connsiteX1" fmla="*/ 7176303 w 7176303"/>
              <a:gd name="connsiteY1" fmla="*/ 11556 h 6866674"/>
              <a:gd name="connsiteX2" fmla="*/ 4454810 w 7176303"/>
              <a:gd name="connsiteY2" fmla="*/ 6858020 h 6866674"/>
              <a:gd name="connsiteX3" fmla="*/ 0 w 7176303"/>
              <a:gd name="connsiteY3" fmla="*/ 6866674 h 6866674"/>
              <a:gd name="connsiteX4" fmla="*/ 0 w 7176303"/>
              <a:gd name="connsiteY4" fmla="*/ 3283633 h 68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303" h="6866674">
                <a:moveTo>
                  <a:pt x="1367257" y="0"/>
                </a:moveTo>
                <a:lnTo>
                  <a:pt x="7176303" y="11556"/>
                </a:lnTo>
                <a:lnTo>
                  <a:pt x="4454810" y="6858020"/>
                </a:lnTo>
                <a:lnTo>
                  <a:pt x="0" y="6866674"/>
                </a:lnTo>
                <a:lnTo>
                  <a:pt x="0" y="3283633"/>
                </a:lnTo>
                <a:close/>
              </a:path>
            </a:pathLst>
          </a:custGeom>
          <a:blipFill rotWithShape="1"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任意多边形 17"/>
          <p:cNvSpPr/>
          <p:nvPr>
            <p:custDataLst>
              <p:tags r:id="rId6"/>
            </p:custDataLst>
          </p:nvPr>
        </p:nvSpPr>
        <p:spPr>
          <a:xfrm>
            <a:off x="-32147" y="-9525"/>
            <a:ext cx="5451872" cy="6891338"/>
          </a:xfrm>
          <a:custGeom>
            <a:avLst/>
            <a:gdLst>
              <a:gd name="connsiteX0" fmla="*/ 1377503 w 7191711"/>
              <a:gd name="connsiteY0" fmla="*/ 0 h 6866692"/>
              <a:gd name="connsiteX1" fmla="*/ 7191711 w 7191711"/>
              <a:gd name="connsiteY1" fmla="*/ 11556 h 6866692"/>
              <a:gd name="connsiteX2" fmla="*/ 4467800 w 7191711"/>
              <a:gd name="connsiteY2" fmla="*/ 6858020 h 6866692"/>
              <a:gd name="connsiteX3" fmla="*/ 0 w 7191711"/>
              <a:gd name="connsiteY3" fmla="*/ 6866692 h 6866692"/>
              <a:gd name="connsiteX4" fmla="*/ 0 w 7191711"/>
              <a:gd name="connsiteY4" fmla="*/ 3305303 h 686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1711" h="6866692">
                <a:moveTo>
                  <a:pt x="1377503" y="0"/>
                </a:moveTo>
                <a:lnTo>
                  <a:pt x="7191711" y="11556"/>
                </a:lnTo>
                <a:lnTo>
                  <a:pt x="4467800" y="6858020"/>
                </a:lnTo>
                <a:lnTo>
                  <a:pt x="0" y="6866692"/>
                </a:lnTo>
                <a:lnTo>
                  <a:pt x="0" y="3305303"/>
                </a:ln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>
            <p:custDataLst>
              <p:tags r:id="rId7"/>
            </p:custDataLst>
          </p:nvPr>
        </p:nvSpPr>
        <p:spPr>
          <a:xfrm flipV="1">
            <a:off x="6735366" y="5002213"/>
            <a:ext cx="2305050" cy="18653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 flipH="1">
            <a:off x="6604397" y="4622800"/>
            <a:ext cx="2300288" cy="0"/>
          </a:xfrm>
          <a:prstGeom prst="line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4818729" y="740138"/>
            <a:ext cx="4154642" cy="2751522"/>
          </a:xfrm>
        </p:spPr>
        <p:txBody>
          <a:bodyPr lIns="90000" tIns="46800" rIns="90000" bIns="0" anchor="b">
            <a:normAutofit/>
          </a:bodyPr>
          <a:lstStyle>
            <a:lvl1pPr algn="r">
              <a:defRPr sz="4950" b="1">
                <a:solidFill>
                  <a:schemeClr val="tx2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5606415" y="3986166"/>
            <a:ext cx="3367088" cy="523240"/>
          </a:xfrm>
        </p:spPr>
        <p:txBody>
          <a:bodyPr lIns="90000" rIns="90000"/>
          <a:lstStyle>
            <a:lvl1pPr marL="0" indent="0" algn="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5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6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7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0D47C-B6CE-489A-BB37-4507D98BE9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188B-CD91-443D-BF63-6B97CF8FD58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flipH="1">
            <a:off x="6146006" y="3717348"/>
            <a:ext cx="2300288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/>
          <p:cNvSpPr/>
          <p:nvPr>
            <p:custDataLst>
              <p:tags r:id="rId3"/>
            </p:custDataLst>
          </p:nvPr>
        </p:nvSpPr>
        <p:spPr>
          <a:xfrm flipV="1">
            <a:off x="0" y="0"/>
            <a:ext cx="2355056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4849813"/>
            <a:ext cx="9144000" cy="2055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>
            <p:custDataLst>
              <p:tags r:id="rId5"/>
            </p:custDataLst>
          </p:nvPr>
        </p:nvSpPr>
        <p:spPr>
          <a:xfrm flipV="1">
            <a:off x="6728222" y="4849813"/>
            <a:ext cx="2305050" cy="205422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80300" y="1264356"/>
            <a:ext cx="4155300" cy="2410470"/>
          </a:xfrm>
        </p:spPr>
        <p:txBody>
          <a:bodyPr lIns="90000" tIns="46800" rIns="90000" bIns="46800" anchor="b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A6014-FEAE-494D-8E67-C6DFF860C1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44FB1-2F67-4ADA-AFAE-5FC88F594A2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/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D1E26-D0E6-4E08-8ADA-C375D4FBBFE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3808730"/>
            <a:ext cx="8139178" cy="624845"/>
          </a:xfrm>
        </p:spPr>
        <p:txBody>
          <a:bodyPr rIns="63500"/>
          <a:lstStyle>
            <a:lvl1pPr>
              <a:defRPr sz="27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4511675"/>
            <a:ext cx="8139178" cy="1077985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33050-E4A1-402F-BD5A-D5A4DA724D3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05F68-110B-4046-BEA6-C8A82509E43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tIns="38100" rIns="76200" bIns="3810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11398-F2D3-475E-874A-D993567890E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7B482-4CAC-4B32-A6CE-C20E977C887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F7779-20F8-409C-8CDA-A00EADA69B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2A213-88E0-4B9B-B17D-A5E13CBE128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anchor="ctr"/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703D3-192B-48BE-B12D-144B43EC7A3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502444" y="442913"/>
            <a:ext cx="813911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502444" y="952500"/>
            <a:ext cx="8139113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606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291" y="6350000"/>
            <a:ext cx="2969419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66744FB1-2F67-4ADA-AFAE-5FC88F594A2A}" type="slidenum">
              <a:rPr lang="zh-CN" altLang="en-US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kern="1200" spc="20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5143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8572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2001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5430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9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98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5.xml"/><Relationship Id="rId7" Type="http://schemas.openxmlformats.org/officeDocument/2006/relationships/image" Target="../media/image10.jpeg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2" name="icon_search"/>
          <p:cNvGrpSpPr/>
          <p:nvPr/>
        </p:nvGrpSpPr>
        <p:grpSpPr bwMode="auto">
          <a:xfrm>
            <a:off x="8183563" y="990600"/>
            <a:ext cx="215900" cy="215900"/>
            <a:chOff x="8360326" y="910853"/>
            <a:chExt cx="216024" cy="216024"/>
          </a:xfrm>
        </p:grpSpPr>
        <p:sp>
          <p:nvSpPr>
            <p:cNvPr id="82" name="椭圆 81"/>
            <p:cNvSpPr/>
            <p:nvPr/>
          </p:nvSpPr>
          <p:spPr>
            <a:xfrm>
              <a:off x="8360326" y="910853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33" name="Picture 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406426" y="959350"/>
              <a:ext cx="123825" cy="119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123" name="icon_mail"/>
          <p:cNvGrpSpPr/>
          <p:nvPr/>
        </p:nvGrpSpPr>
        <p:grpSpPr bwMode="auto">
          <a:xfrm>
            <a:off x="8801100" y="990600"/>
            <a:ext cx="217488" cy="215900"/>
            <a:chOff x="7345982" y="1282464"/>
            <a:chExt cx="216024" cy="216024"/>
          </a:xfrm>
        </p:grpSpPr>
        <p:sp>
          <p:nvSpPr>
            <p:cNvPr id="1037" name="椭圆 1036"/>
            <p:cNvSpPr/>
            <p:nvPr/>
          </p:nvSpPr>
          <p:spPr>
            <a:xfrm>
              <a:off x="7345982" y="1282464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31" name="Picture 7" descr="F:\文件临时存放区\66_014_c\图片\image 298.png"/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7396844" y="1347614"/>
              <a:ext cx="114300" cy="8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124" name="组合 1"/>
          <p:cNvGrpSpPr/>
          <p:nvPr/>
        </p:nvGrpSpPr>
        <p:grpSpPr bwMode="auto">
          <a:xfrm>
            <a:off x="8493125" y="990600"/>
            <a:ext cx="215900" cy="215900"/>
            <a:chOff x="8492617" y="133635"/>
            <a:chExt cx="216024" cy="216024"/>
          </a:xfrm>
        </p:grpSpPr>
        <p:sp>
          <p:nvSpPr>
            <p:cNvPr id="78" name="icon_home_green"/>
            <p:cNvSpPr/>
            <p:nvPr/>
          </p:nvSpPr>
          <p:spPr>
            <a:xfrm>
              <a:off x="8492617" y="133635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29" name="icon_home" descr="F:\文件临时存放区\66_014_c\图片\image 304.png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8521572" y="167352"/>
              <a:ext cx="14287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2117091" y="1916113"/>
            <a:ext cx="480187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第五讲 绩效管理 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II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27088" y="2852738"/>
            <a:ext cx="7489825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65"/>
          <p:cNvSpPr txBox="1">
            <a:spLocks noChangeArrowheads="1"/>
          </p:cNvSpPr>
          <p:nvPr/>
        </p:nvSpPr>
        <p:spPr bwMode="auto">
          <a:xfrm>
            <a:off x="2268538" y="3284538"/>
            <a:ext cx="4464050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吴海波 助理教授  </a:t>
            </a:r>
            <a:endParaRPr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华南理工大学 工商管理学院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楷体_GB2312" panose="02010609030101010101" pitchFamily="49" charset="-122"/>
              <a:cs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2021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楷体_GB2312" panose="02010609030101010101" pitchFamily="49" charset="-122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2"/>
          <p:cNvSpPr txBox="1">
            <a:spLocks noChangeArrowheads="1"/>
          </p:cNvSpPr>
          <p:nvPr/>
        </p:nvSpPr>
        <p:spPr bwMode="auto">
          <a:xfrm>
            <a:off x="971600" y="3897523"/>
            <a:ext cx="7772400" cy="1447800"/>
          </a:xfrm>
          <a:prstGeom prst="rect">
            <a:avLst/>
          </a:prstGeom>
          <a:solidFill>
            <a:srgbClr val="9ED3D7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b="0"/>
          </a:p>
        </p:txBody>
      </p:sp>
      <p:sp>
        <p:nvSpPr>
          <p:cNvPr id="14339" name="文本占位符 2"/>
          <p:cNvSpPr txBox="1">
            <a:spLocks noChangeArrowheads="1"/>
          </p:cNvSpPr>
          <p:nvPr/>
        </p:nvSpPr>
        <p:spPr bwMode="auto">
          <a:xfrm>
            <a:off x="971600" y="5421523"/>
            <a:ext cx="7772400" cy="914400"/>
          </a:xfrm>
          <a:prstGeom prst="rect">
            <a:avLst/>
          </a:prstGeom>
          <a:solidFill>
            <a:srgbClr val="0070C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b="0">
              <a:solidFill>
                <a:srgbClr val="FFFF00"/>
              </a:solidFill>
            </a:endParaRPr>
          </a:p>
        </p:txBody>
      </p:sp>
      <p:sp>
        <p:nvSpPr>
          <p:cNvPr id="14340" name="文本占位符 2"/>
          <p:cNvSpPr txBox="1">
            <a:spLocks noChangeArrowheads="1"/>
          </p:cNvSpPr>
          <p:nvPr/>
        </p:nvSpPr>
        <p:spPr bwMode="auto">
          <a:xfrm>
            <a:off x="971600" y="2373523"/>
            <a:ext cx="7772400" cy="1500188"/>
          </a:xfrm>
          <a:prstGeom prst="rect">
            <a:avLst/>
          </a:prstGeom>
          <a:solidFill>
            <a:srgbClr val="92D05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b="0"/>
          </a:p>
        </p:txBody>
      </p:sp>
      <p:sp>
        <p:nvSpPr>
          <p:cNvPr id="14341" name="文本占位符 2"/>
          <p:cNvSpPr txBox="1">
            <a:spLocks noChangeArrowheads="1"/>
          </p:cNvSpPr>
          <p:nvPr/>
        </p:nvSpPr>
        <p:spPr bwMode="auto">
          <a:xfrm>
            <a:off x="971600" y="773323"/>
            <a:ext cx="7772400" cy="1576388"/>
          </a:xfrm>
          <a:prstGeom prst="rect">
            <a:avLst/>
          </a:prstGeom>
          <a:solidFill>
            <a:srgbClr val="00B0F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b="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300212" y="2440198"/>
            <a:ext cx="2689225" cy="3889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b="0"/>
              <a:t>电网投资建设及工程建设</a:t>
            </a:r>
            <a:r>
              <a:rPr lang="zh-CN" altLang="en-US" sz="1000" b="0"/>
              <a:t> </a:t>
            </a:r>
            <a:endParaRPr lang="zh-CN" altLang="en-US" sz="1000" b="0"/>
          </a:p>
        </p:txBody>
      </p:sp>
      <p:sp>
        <p:nvSpPr>
          <p:cNvPr id="14343" name="矩形 7"/>
          <p:cNvSpPr>
            <a:spLocks noChangeArrowheads="1"/>
          </p:cNvSpPr>
          <p:nvPr/>
        </p:nvSpPr>
        <p:spPr bwMode="auto">
          <a:xfrm>
            <a:off x="2800400" y="2830723"/>
            <a:ext cx="304800" cy="1069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工程造价综合得分</a:t>
            </a:r>
            <a:endParaRPr lang="zh-CN" altLang="en-US" sz="800" b="0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214862" y="2440198"/>
            <a:ext cx="1824038" cy="3889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b="0"/>
              <a:t>提高供电可靠性</a:t>
            </a:r>
            <a:r>
              <a:rPr lang="zh-CN" altLang="en-US" sz="1000" b="0"/>
              <a:t> </a:t>
            </a:r>
            <a:endParaRPr lang="zh-CN" altLang="en-US" sz="1000" b="0"/>
          </a:p>
        </p:txBody>
      </p:sp>
      <p:sp>
        <p:nvSpPr>
          <p:cNvPr id="14345" name="矩形 10"/>
          <p:cNvSpPr>
            <a:spLocks noChangeArrowheads="1"/>
          </p:cNvSpPr>
          <p:nvPr/>
        </p:nvSpPr>
        <p:spPr bwMode="auto">
          <a:xfrm>
            <a:off x="5848400" y="2830723"/>
            <a:ext cx="228600" cy="9477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配网可转供电率</a:t>
            </a:r>
            <a:endParaRPr lang="zh-CN" altLang="en-US" sz="800" b="0"/>
          </a:p>
        </p:txBody>
      </p:sp>
      <p:sp>
        <p:nvSpPr>
          <p:cNvPr id="14346" name="Text Box 6"/>
          <p:cNvSpPr txBox="1">
            <a:spLocks noChangeArrowheads="1"/>
          </p:cNvSpPr>
          <p:nvPr/>
        </p:nvSpPr>
        <p:spPr bwMode="auto">
          <a:xfrm>
            <a:off x="285800" y="1230523"/>
            <a:ext cx="685800" cy="646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ea typeface="微软雅黑" panose="020B0503020204020204" pitchFamily="34" charset="-122"/>
              </a:rPr>
              <a:t>经济维度</a:t>
            </a:r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4347" name="Text Box 5"/>
          <p:cNvSpPr txBox="1">
            <a:spLocks noChangeArrowheads="1"/>
          </p:cNvSpPr>
          <p:nvPr/>
        </p:nvSpPr>
        <p:spPr bwMode="auto">
          <a:xfrm>
            <a:off x="285800" y="2771985"/>
            <a:ext cx="685800" cy="646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ea typeface="微软雅黑" panose="020B0503020204020204" pitchFamily="34" charset="-122"/>
              </a:rPr>
              <a:t>可靠维度</a:t>
            </a:r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4348" name="Text Box 4"/>
          <p:cNvSpPr txBox="1">
            <a:spLocks noChangeArrowheads="1"/>
          </p:cNvSpPr>
          <p:nvPr/>
        </p:nvSpPr>
        <p:spPr bwMode="auto">
          <a:xfrm>
            <a:off x="285800" y="3897523"/>
            <a:ext cx="685800" cy="14636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三大支撑优质安全绿色</a:t>
            </a:r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14349" name="矩形 14"/>
          <p:cNvSpPr>
            <a:spLocks noChangeArrowheads="1"/>
          </p:cNvSpPr>
          <p:nvPr/>
        </p:nvSpPr>
        <p:spPr bwMode="auto">
          <a:xfrm>
            <a:off x="285800" y="5545348"/>
            <a:ext cx="68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综合维度</a:t>
            </a:r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14350" name="矩形 17"/>
          <p:cNvSpPr>
            <a:spLocks noChangeArrowheads="1"/>
          </p:cNvSpPr>
          <p:nvPr/>
        </p:nvSpPr>
        <p:spPr bwMode="auto">
          <a:xfrm>
            <a:off x="8134400" y="2830723"/>
            <a:ext cx="457200" cy="708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农村居民端电压合格率</a:t>
            </a:r>
            <a:endParaRPr lang="zh-CN" altLang="en-US" sz="800" b="0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1466900" y="4040398"/>
            <a:ext cx="2041525" cy="3889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b="0"/>
              <a:t>提升客户服务能力</a:t>
            </a:r>
            <a:r>
              <a:rPr lang="zh-CN" altLang="en-US" sz="1000" b="0"/>
              <a:t> </a:t>
            </a:r>
            <a:endParaRPr lang="zh-CN" altLang="en-US" sz="1000" b="0"/>
          </a:p>
        </p:txBody>
      </p:sp>
      <p:sp>
        <p:nvSpPr>
          <p:cNvPr id="14352" name="矩形 20"/>
          <p:cNvSpPr>
            <a:spLocks noChangeArrowheads="1"/>
          </p:cNvSpPr>
          <p:nvPr/>
        </p:nvSpPr>
        <p:spPr bwMode="auto">
          <a:xfrm>
            <a:off x="1352600" y="4507123"/>
            <a:ext cx="457200" cy="708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  “一站妥”服务比例</a:t>
            </a:r>
            <a:endParaRPr lang="zh-CN" altLang="en-US" sz="800" b="0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3430637" y="4043573"/>
            <a:ext cx="3057525" cy="64928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b="0"/>
              <a:t>两个杜绝、两个确保、两个减少</a:t>
            </a:r>
            <a:endParaRPr lang="zh-CN" altLang="en-US" sz="1200" b="0"/>
          </a:p>
        </p:txBody>
      </p:sp>
      <p:sp>
        <p:nvSpPr>
          <p:cNvPr id="14354" name="矩形 22"/>
          <p:cNvSpPr>
            <a:spLocks noChangeArrowheads="1"/>
          </p:cNvSpPr>
          <p:nvPr/>
        </p:nvSpPr>
        <p:spPr bwMode="auto">
          <a:xfrm>
            <a:off x="5467400" y="4430923"/>
            <a:ext cx="457200" cy="8302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安全生产风险管理体系评级</a:t>
            </a:r>
            <a:endParaRPr lang="zh-CN" altLang="en-US" sz="800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5653137" y="5488198"/>
            <a:ext cx="2206625" cy="3889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b="0"/>
              <a:t>提高信息实用化水平</a:t>
            </a:r>
            <a:endParaRPr lang="zh-CN" altLang="en-US" sz="1200" b="0"/>
          </a:p>
        </p:txBody>
      </p:sp>
      <p:sp>
        <p:nvSpPr>
          <p:cNvPr id="14356" name="矩形 24"/>
          <p:cNvSpPr>
            <a:spLocks noChangeArrowheads="1"/>
          </p:cNvSpPr>
          <p:nvPr/>
        </p:nvSpPr>
        <p:spPr bwMode="auto">
          <a:xfrm>
            <a:off x="5315000" y="5878723"/>
            <a:ext cx="106680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省公司信息系统实用化年平均分</a:t>
            </a:r>
            <a:endParaRPr lang="zh-CN" altLang="en-US" sz="800"/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2162225" y="5488198"/>
            <a:ext cx="1557337" cy="3889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b="0"/>
              <a:t>提高人才质量</a:t>
            </a:r>
            <a:endParaRPr lang="zh-CN" altLang="en-US" sz="1200" b="0"/>
          </a:p>
        </p:txBody>
      </p:sp>
      <p:sp>
        <p:nvSpPr>
          <p:cNvPr id="14358" name="矩形 26"/>
          <p:cNvSpPr>
            <a:spLocks noChangeArrowheads="1"/>
          </p:cNvSpPr>
          <p:nvPr/>
        </p:nvSpPr>
        <p:spPr bwMode="auto">
          <a:xfrm>
            <a:off x="2571800" y="5878723"/>
            <a:ext cx="990600" cy="2159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800" b="0"/>
              <a:t>全员劳动生产率</a:t>
            </a:r>
            <a:endParaRPr lang="zh-CN" altLang="en-US" sz="800"/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7220000" y="3964198"/>
            <a:ext cx="1066800" cy="64928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b="0"/>
              <a:t>降损增效</a:t>
            </a:r>
            <a:endParaRPr lang="zh-CN" altLang="en-US" sz="1200" b="0"/>
          </a:p>
        </p:txBody>
      </p:sp>
      <p:sp>
        <p:nvSpPr>
          <p:cNvPr id="14360" name="矩形 29"/>
          <p:cNvSpPr>
            <a:spLocks noChangeArrowheads="1"/>
          </p:cNvSpPr>
          <p:nvPr/>
        </p:nvSpPr>
        <p:spPr bwMode="auto">
          <a:xfrm>
            <a:off x="7982000" y="4278523"/>
            <a:ext cx="304800" cy="1069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分台区线损异常率</a:t>
            </a:r>
            <a:endParaRPr lang="zh-CN" altLang="en-US" sz="800"/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2006650" y="1297198"/>
            <a:ext cx="1774825" cy="3889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b="0"/>
              <a:t>提升电费回收率</a:t>
            </a:r>
            <a:endParaRPr lang="zh-CN" altLang="en-US" sz="1200" b="0"/>
          </a:p>
        </p:txBody>
      </p:sp>
      <p:sp>
        <p:nvSpPr>
          <p:cNvPr id="14362" name="矩形 31"/>
          <p:cNvSpPr>
            <a:spLocks noChangeArrowheads="1"/>
          </p:cNvSpPr>
          <p:nvPr/>
        </p:nvSpPr>
        <p:spPr bwMode="auto">
          <a:xfrm>
            <a:off x="3257600" y="1687723"/>
            <a:ext cx="76200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" b="0"/>
              <a:t>3</a:t>
            </a:r>
            <a:r>
              <a:rPr lang="zh-CN" altLang="en-US" sz="800" b="0"/>
              <a:t>年期以上电费回收率</a:t>
            </a:r>
            <a:endParaRPr lang="zh-CN" altLang="en-US" sz="800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6731050" y="1297198"/>
            <a:ext cx="1774825" cy="3889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b="0"/>
              <a:t>成本控制与利润</a:t>
            </a:r>
            <a:endParaRPr lang="zh-CN" altLang="en-US" sz="1200" b="0"/>
          </a:p>
        </p:txBody>
      </p:sp>
      <p:sp>
        <p:nvSpPr>
          <p:cNvPr id="14364" name="矩形 34"/>
          <p:cNvSpPr>
            <a:spLocks noChangeArrowheads="1"/>
          </p:cNvSpPr>
          <p:nvPr/>
        </p:nvSpPr>
        <p:spPr bwMode="auto">
          <a:xfrm>
            <a:off x="7601000" y="1687723"/>
            <a:ext cx="914400" cy="2159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平均售电单价</a:t>
            </a:r>
            <a:endParaRPr lang="zh-CN" altLang="en-US" sz="800"/>
          </a:p>
        </p:txBody>
      </p:sp>
      <p:sp>
        <p:nvSpPr>
          <p:cNvPr id="14365" name="矩形 37"/>
          <p:cNvSpPr>
            <a:spLocks noChangeArrowheads="1"/>
          </p:cNvSpPr>
          <p:nvPr/>
        </p:nvSpPr>
        <p:spPr bwMode="auto">
          <a:xfrm>
            <a:off x="5162600" y="1611523"/>
            <a:ext cx="457200" cy="708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固定资产报废净值率</a:t>
            </a:r>
            <a:endParaRPr lang="zh-CN" altLang="en-US" sz="800"/>
          </a:p>
        </p:txBody>
      </p:sp>
      <p:sp>
        <p:nvSpPr>
          <p:cNvPr id="14366" name="矩形 40"/>
          <p:cNvSpPr>
            <a:spLocks noChangeArrowheads="1"/>
          </p:cNvSpPr>
          <p:nvPr/>
        </p:nvSpPr>
        <p:spPr bwMode="auto">
          <a:xfrm>
            <a:off x="4248200" y="773323"/>
            <a:ext cx="1524000" cy="33813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公司战略目标</a:t>
            </a:r>
            <a:endParaRPr lang="zh-CN" altLang="en-US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7" name="矩形 41"/>
          <p:cNvSpPr>
            <a:spLocks noChangeArrowheads="1"/>
          </p:cNvSpPr>
          <p:nvPr/>
        </p:nvSpPr>
        <p:spPr bwMode="auto">
          <a:xfrm>
            <a:off x="6915200" y="4278523"/>
            <a:ext cx="330200" cy="10779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线损率（全口径）</a:t>
            </a:r>
            <a:endParaRPr lang="zh-CN" altLang="en-US" sz="800" b="0"/>
          </a:p>
        </p:txBody>
      </p:sp>
      <p:sp>
        <p:nvSpPr>
          <p:cNvPr id="14368" name="矩形 42"/>
          <p:cNvSpPr>
            <a:spLocks noChangeArrowheads="1"/>
          </p:cNvSpPr>
          <p:nvPr/>
        </p:nvSpPr>
        <p:spPr bwMode="auto">
          <a:xfrm>
            <a:off x="7296200" y="4278523"/>
            <a:ext cx="304800" cy="10779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线损率（母公司）</a:t>
            </a:r>
            <a:endParaRPr lang="zh-CN" altLang="en-US" sz="800" b="0"/>
          </a:p>
        </p:txBody>
      </p:sp>
      <p:sp>
        <p:nvSpPr>
          <p:cNvPr id="14369" name="矩形 43"/>
          <p:cNvSpPr>
            <a:spLocks noChangeArrowheads="1"/>
          </p:cNvSpPr>
          <p:nvPr/>
        </p:nvSpPr>
        <p:spPr bwMode="auto">
          <a:xfrm>
            <a:off x="7677200" y="4278523"/>
            <a:ext cx="228600" cy="9477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分线线损异常率</a:t>
            </a:r>
            <a:endParaRPr lang="zh-CN" altLang="en-US" sz="800" b="0"/>
          </a:p>
        </p:txBody>
      </p:sp>
      <p:sp>
        <p:nvSpPr>
          <p:cNvPr id="14370" name="矩形 44"/>
          <p:cNvSpPr>
            <a:spLocks noChangeArrowheads="1"/>
          </p:cNvSpPr>
          <p:nvPr/>
        </p:nvSpPr>
        <p:spPr bwMode="auto">
          <a:xfrm>
            <a:off x="6458000" y="5878723"/>
            <a:ext cx="137160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省公司信息系统数据质量年平均分</a:t>
            </a:r>
            <a:endParaRPr lang="zh-CN" altLang="en-US" sz="800" b="0"/>
          </a:p>
        </p:txBody>
      </p:sp>
      <p:sp>
        <p:nvSpPr>
          <p:cNvPr id="14371" name="矩形 45"/>
          <p:cNvSpPr>
            <a:spLocks noChangeArrowheads="1"/>
          </p:cNvSpPr>
          <p:nvPr/>
        </p:nvSpPr>
        <p:spPr bwMode="auto">
          <a:xfrm>
            <a:off x="3943400" y="2830723"/>
            <a:ext cx="457200" cy="708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 用户年平均停电时间</a:t>
            </a:r>
            <a:endParaRPr lang="zh-CN" altLang="en-US" sz="800" b="0"/>
          </a:p>
        </p:txBody>
      </p:sp>
      <p:sp>
        <p:nvSpPr>
          <p:cNvPr id="14372" name="矩形 46"/>
          <p:cNvSpPr>
            <a:spLocks noChangeArrowheads="1"/>
          </p:cNvSpPr>
          <p:nvPr/>
        </p:nvSpPr>
        <p:spPr bwMode="auto">
          <a:xfrm>
            <a:off x="3257600" y="2830723"/>
            <a:ext cx="400050" cy="8255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城市用户年平均停电时间</a:t>
            </a:r>
            <a:endParaRPr lang="zh-CN" altLang="en-US" sz="800" b="0"/>
          </a:p>
        </p:txBody>
      </p:sp>
      <p:sp>
        <p:nvSpPr>
          <p:cNvPr id="14373" name="矩形 47"/>
          <p:cNvSpPr>
            <a:spLocks noChangeArrowheads="1"/>
          </p:cNvSpPr>
          <p:nvPr/>
        </p:nvSpPr>
        <p:spPr bwMode="auto">
          <a:xfrm>
            <a:off x="4781600" y="2830723"/>
            <a:ext cx="368300" cy="9540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预安排停电时间</a:t>
            </a:r>
            <a:endParaRPr lang="zh-CN" altLang="en-US" sz="800" b="0"/>
          </a:p>
        </p:txBody>
      </p:sp>
      <p:sp>
        <p:nvSpPr>
          <p:cNvPr id="14374" name="矩形 48"/>
          <p:cNvSpPr>
            <a:spLocks noChangeArrowheads="1"/>
          </p:cNvSpPr>
          <p:nvPr/>
        </p:nvSpPr>
        <p:spPr bwMode="auto">
          <a:xfrm>
            <a:off x="3638600" y="2830723"/>
            <a:ext cx="342900" cy="8255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故障停电时间</a:t>
            </a:r>
            <a:endParaRPr lang="zh-CN" altLang="en-US" sz="800" b="0"/>
          </a:p>
        </p:txBody>
      </p:sp>
      <p:sp>
        <p:nvSpPr>
          <p:cNvPr id="14375" name="矩形 49"/>
          <p:cNvSpPr>
            <a:spLocks noChangeArrowheads="1"/>
          </p:cNvSpPr>
          <p:nvPr/>
        </p:nvSpPr>
        <p:spPr bwMode="auto">
          <a:xfrm>
            <a:off x="4400600" y="2830723"/>
            <a:ext cx="457200" cy="708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用户年平均停电次数</a:t>
            </a:r>
            <a:endParaRPr lang="zh-CN" altLang="en-US" sz="800" b="0"/>
          </a:p>
        </p:txBody>
      </p:sp>
      <p:sp>
        <p:nvSpPr>
          <p:cNvPr id="14376" name="矩形 50"/>
          <p:cNvSpPr>
            <a:spLocks noChangeArrowheads="1"/>
          </p:cNvSpPr>
          <p:nvPr/>
        </p:nvSpPr>
        <p:spPr bwMode="auto">
          <a:xfrm>
            <a:off x="5086400" y="2830723"/>
            <a:ext cx="400050" cy="8255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城市用户年平均停电次数</a:t>
            </a:r>
            <a:endParaRPr lang="zh-CN" altLang="en-US" sz="800" b="0"/>
          </a:p>
        </p:txBody>
      </p:sp>
      <p:sp>
        <p:nvSpPr>
          <p:cNvPr id="14377" name="矩形 51"/>
          <p:cNvSpPr>
            <a:spLocks noChangeArrowheads="1"/>
          </p:cNvSpPr>
          <p:nvPr/>
        </p:nvSpPr>
        <p:spPr bwMode="auto">
          <a:xfrm>
            <a:off x="5467400" y="2830723"/>
            <a:ext cx="430212" cy="10779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客户平均停电时间（母公司口径）</a:t>
            </a:r>
            <a:endParaRPr lang="zh-CN" altLang="en-US" sz="800" b="0"/>
          </a:p>
        </p:txBody>
      </p:sp>
      <p:sp>
        <p:nvSpPr>
          <p:cNvPr id="14378" name="矩形 49"/>
          <p:cNvSpPr>
            <a:spLocks noChangeArrowheads="1"/>
          </p:cNvSpPr>
          <p:nvPr/>
        </p:nvSpPr>
        <p:spPr bwMode="auto">
          <a:xfrm>
            <a:off x="1047800" y="2830723"/>
            <a:ext cx="400050" cy="8255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800" b="0"/>
              <a:t>年度电网投资计划完成率</a:t>
            </a:r>
            <a:endParaRPr lang="zh-CN" altLang="en-US" sz="800" b="0"/>
          </a:p>
        </p:txBody>
      </p:sp>
      <p:sp>
        <p:nvSpPr>
          <p:cNvPr id="14379" name="矩形 50"/>
          <p:cNvSpPr>
            <a:spLocks noChangeArrowheads="1"/>
          </p:cNvSpPr>
          <p:nvPr/>
        </p:nvSpPr>
        <p:spPr bwMode="auto">
          <a:xfrm>
            <a:off x="1428800" y="2830723"/>
            <a:ext cx="304800" cy="8302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800" b="0"/>
              <a:t>WHS</a:t>
            </a:r>
            <a:r>
              <a:rPr lang="zh-CN" altLang="en-US" sz="800" b="0"/>
              <a:t>合格率</a:t>
            </a:r>
            <a:endParaRPr lang="zh-CN" altLang="en-US" sz="800" b="0"/>
          </a:p>
        </p:txBody>
      </p:sp>
      <p:sp>
        <p:nvSpPr>
          <p:cNvPr id="14380" name="矩形 51"/>
          <p:cNvSpPr>
            <a:spLocks noChangeArrowheads="1"/>
          </p:cNvSpPr>
          <p:nvPr/>
        </p:nvSpPr>
        <p:spPr bwMode="auto">
          <a:xfrm>
            <a:off x="1733600" y="2830723"/>
            <a:ext cx="296862" cy="9477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进度计划完成率</a:t>
            </a:r>
            <a:endParaRPr lang="zh-CN" altLang="en-US" sz="800" b="0"/>
          </a:p>
        </p:txBody>
      </p:sp>
      <p:sp>
        <p:nvSpPr>
          <p:cNvPr id="14381" name="矩形 53"/>
          <p:cNvSpPr>
            <a:spLocks noChangeArrowheads="1"/>
          </p:cNvSpPr>
          <p:nvPr/>
        </p:nvSpPr>
        <p:spPr bwMode="auto">
          <a:xfrm>
            <a:off x="1962200" y="2830723"/>
            <a:ext cx="381000" cy="9540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开工计划完成率</a:t>
            </a:r>
            <a:endParaRPr lang="zh-CN" altLang="en-US" sz="800" b="0"/>
          </a:p>
        </p:txBody>
      </p:sp>
      <p:sp>
        <p:nvSpPr>
          <p:cNvPr id="14382" name="矩形 54"/>
          <p:cNvSpPr>
            <a:spLocks noChangeArrowheads="1"/>
          </p:cNvSpPr>
          <p:nvPr/>
        </p:nvSpPr>
        <p:spPr bwMode="auto">
          <a:xfrm>
            <a:off x="2343200" y="2830723"/>
            <a:ext cx="228600" cy="9477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投产计划完成率</a:t>
            </a:r>
            <a:endParaRPr lang="zh-CN" altLang="en-US" sz="800" b="0"/>
          </a:p>
        </p:txBody>
      </p:sp>
      <p:sp>
        <p:nvSpPr>
          <p:cNvPr id="14383" name="矩形 55"/>
          <p:cNvSpPr>
            <a:spLocks noChangeArrowheads="1"/>
          </p:cNvSpPr>
          <p:nvPr/>
        </p:nvSpPr>
        <p:spPr bwMode="auto">
          <a:xfrm flipH="1">
            <a:off x="2571800" y="2830723"/>
            <a:ext cx="228600" cy="9477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结算计划完成率</a:t>
            </a:r>
            <a:endParaRPr lang="zh-CN" altLang="en-US" sz="800" b="0"/>
          </a:p>
        </p:txBody>
      </p:sp>
      <p:sp>
        <p:nvSpPr>
          <p:cNvPr id="14384" name="矩形 57"/>
          <p:cNvSpPr>
            <a:spLocks noChangeArrowheads="1"/>
          </p:cNvSpPr>
          <p:nvPr/>
        </p:nvSpPr>
        <p:spPr bwMode="auto">
          <a:xfrm>
            <a:off x="1657400" y="5878723"/>
            <a:ext cx="906462" cy="2159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800" b="0"/>
              <a:t>高技能人才比例</a:t>
            </a:r>
            <a:endParaRPr lang="zh-CN" altLang="en-US" sz="800" b="0"/>
          </a:p>
        </p:txBody>
      </p:sp>
      <p:sp>
        <p:nvSpPr>
          <p:cNvPr id="14385" name="矩形 58"/>
          <p:cNvSpPr>
            <a:spLocks noChangeArrowheads="1"/>
          </p:cNvSpPr>
          <p:nvPr/>
        </p:nvSpPr>
        <p:spPr bwMode="auto">
          <a:xfrm>
            <a:off x="2267000" y="4507123"/>
            <a:ext cx="4572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第三方客户满意度</a:t>
            </a:r>
            <a:endParaRPr lang="zh-CN" altLang="en-US" sz="800" b="0"/>
          </a:p>
        </p:txBody>
      </p:sp>
      <p:sp>
        <p:nvSpPr>
          <p:cNvPr id="14386" name="矩形 59"/>
          <p:cNvSpPr>
            <a:spLocks noChangeArrowheads="1"/>
          </p:cNvSpPr>
          <p:nvPr/>
        </p:nvSpPr>
        <p:spPr bwMode="auto">
          <a:xfrm>
            <a:off x="4095800" y="4430923"/>
            <a:ext cx="304800" cy="581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一般事故</a:t>
            </a:r>
            <a:endParaRPr lang="zh-CN" altLang="en-US" sz="800" b="0"/>
          </a:p>
        </p:txBody>
      </p:sp>
      <p:sp>
        <p:nvSpPr>
          <p:cNvPr id="14387" name="矩形 60"/>
          <p:cNvSpPr>
            <a:spLocks noChangeArrowheads="1"/>
          </p:cNvSpPr>
          <p:nvPr/>
        </p:nvSpPr>
        <p:spPr bwMode="auto">
          <a:xfrm>
            <a:off x="3714800" y="4430923"/>
            <a:ext cx="292100" cy="581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人身事件</a:t>
            </a:r>
            <a:endParaRPr lang="zh-CN" altLang="en-US" sz="800" b="0"/>
          </a:p>
        </p:txBody>
      </p:sp>
      <p:sp>
        <p:nvSpPr>
          <p:cNvPr id="14388" name="矩形 61"/>
          <p:cNvSpPr>
            <a:spLocks noChangeArrowheads="1"/>
          </p:cNvSpPr>
          <p:nvPr/>
        </p:nvSpPr>
        <p:spPr bwMode="auto">
          <a:xfrm>
            <a:off x="4476800" y="4430923"/>
            <a:ext cx="3683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设备事件</a:t>
            </a:r>
            <a:endParaRPr lang="zh-CN" altLang="en-US" sz="800" b="0"/>
          </a:p>
        </p:txBody>
      </p:sp>
      <p:sp>
        <p:nvSpPr>
          <p:cNvPr id="14389" name="矩形 62"/>
          <p:cNvSpPr>
            <a:spLocks noChangeArrowheads="1"/>
          </p:cNvSpPr>
          <p:nvPr/>
        </p:nvSpPr>
        <p:spPr bwMode="auto">
          <a:xfrm>
            <a:off x="4934000" y="4430923"/>
            <a:ext cx="452437" cy="708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电力安全四级以上事件</a:t>
            </a:r>
            <a:endParaRPr lang="zh-CN" altLang="en-US" sz="800" b="0"/>
          </a:p>
        </p:txBody>
      </p:sp>
      <p:sp>
        <p:nvSpPr>
          <p:cNvPr id="14390" name="矩形 63"/>
          <p:cNvSpPr>
            <a:spLocks noChangeArrowheads="1"/>
          </p:cNvSpPr>
          <p:nvPr/>
        </p:nvSpPr>
        <p:spPr bwMode="auto">
          <a:xfrm>
            <a:off x="6229400" y="2830723"/>
            <a:ext cx="304800" cy="9477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综合电压合格率</a:t>
            </a:r>
            <a:endParaRPr lang="zh-CN" altLang="en-US" sz="800" b="0"/>
          </a:p>
        </p:txBody>
      </p:sp>
      <p:sp>
        <p:nvSpPr>
          <p:cNvPr id="14391" name="矩形 64"/>
          <p:cNvSpPr>
            <a:spLocks noChangeArrowheads="1"/>
          </p:cNvSpPr>
          <p:nvPr/>
        </p:nvSpPr>
        <p:spPr bwMode="auto">
          <a:xfrm>
            <a:off x="6534200" y="2830723"/>
            <a:ext cx="284162" cy="9477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" b="0"/>
              <a:t>A</a:t>
            </a:r>
            <a:r>
              <a:rPr lang="zh-CN" altLang="en-US" sz="800" b="0"/>
              <a:t>类电压合格率</a:t>
            </a:r>
            <a:endParaRPr lang="zh-CN" altLang="en-US" sz="800" b="0"/>
          </a:p>
        </p:txBody>
      </p:sp>
      <p:sp>
        <p:nvSpPr>
          <p:cNvPr id="14392" name="矩形 65"/>
          <p:cNvSpPr>
            <a:spLocks noChangeArrowheads="1"/>
          </p:cNvSpPr>
          <p:nvPr/>
        </p:nvSpPr>
        <p:spPr bwMode="auto">
          <a:xfrm>
            <a:off x="6762800" y="2830723"/>
            <a:ext cx="338137" cy="9540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" b="0"/>
              <a:t>B</a:t>
            </a:r>
            <a:r>
              <a:rPr lang="zh-CN" altLang="en-US" sz="800" b="0"/>
              <a:t>类电压合格率</a:t>
            </a:r>
            <a:endParaRPr lang="zh-CN" altLang="en-US" sz="800" b="0"/>
          </a:p>
        </p:txBody>
      </p:sp>
      <p:sp>
        <p:nvSpPr>
          <p:cNvPr id="14393" name="矩形 66"/>
          <p:cNvSpPr>
            <a:spLocks noChangeArrowheads="1"/>
          </p:cNvSpPr>
          <p:nvPr/>
        </p:nvSpPr>
        <p:spPr bwMode="auto">
          <a:xfrm>
            <a:off x="7067600" y="2830723"/>
            <a:ext cx="304800" cy="9477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" b="0"/>
              <a:t>C</a:t>
            </a:r>
            <a:r>
              <a:rPr lang="zh-CN" altLang="en-US" sz="800" b="0"/>
              <a:t>类电压合格率</a:t>
            </a:r>
            <a:endParaRPr lang="zh-CN" altLang="en-US" sz="800" b="0"/>
          </a:p>
        </p:txBody>
      </p:sp>
      <p:sp>
        <p:nvSpPr>
          <p:cNvPr id="14394" name="矩形 67"/>
          <p:cNvSpPr>
            <a:spLocks noChangeArrowheads="1"/>
          </p:cNvSpPr>
          <p:nvPr/>
        </p:nvSpPr>
        <p:spPr bwMode="auto">
          <a:xfrm>
            <a:off x="7372400" y="2830723"/>
            <a:ext cx="304800" cy="9477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" b="0"/>
              <a:t>D</a:t>
            </a:r>
            <a:r>
              <a:rPr lang="zh-CN" altLang="en-US" sz="800" b="0"/>
              <a:t>类电压合格率</a:t>
            </a:r>
            <a:endParaRPr lang="zh-CN" altLang="en-US" sz="800" b="0"/>
          </a:p>
        </p:txBody>
      </p:sp>
      <p:sp>
        <p:nvSpPr>
          <p:cNvPr id="14395" name="矩形 68"/>
          <p:cNvSpPr>
            <a:spLocks noChangeArrowheads="1"/>
          </p:cNvSpPr>
          <p:nvPr/>
        </p:nvSpPr>
        <p:spPr bwMode="auto">
          <a:xfrm>
            <a:off x="7677200" y="2830723"/>
            <a:ext cx="457200" cy="708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城市居民端电压合格率</a:t>
            </a:r>
            <a:endParaRPr lang="zh-CN" altLang="en-US" sz="800" b="0"/>
          </a:p>
        </p:txBody>
      </p:sp>
      <p:sp>
        <p:nvSpPr>
          <p:cNvPr id="14396" name="矩形 69"/>
          <p:cNvSpPr>
            <a:spLocks noChangeArrowheads="1"/>
          </p:cNvSpPr>
          <p:nvPr/>
        </p:nvSpPr>
        <p:spPr bwMode="auto">
          <a:xfrm>
            <a:off x="4400600" y="1611523"/>
            <a:ext cx="4572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模拟经济增加值</a:t>
            </a:r>
            <a:endParaRPr lang="zh-CN" altLang="en-US" sz="800" b="0"/>
          </a:p>
        </p:txBody>
      </p:sp>
      <p:sp>
        <p:nvSpPr>
          <p:cNvPr id="14397" name="矩形 70"/>
          <p:cNvSpPr>
            <a:spLocks noChangeArrowheads="1"/>
          </p:cNvSpPr>
          <p:nvPr/>
        </p:nvSpPr>
        <p:spPr bwMode="auto">
          <a:xfrm>
            <a:off x="4781600" y="1611523"/>
            <a:ext cx="414337" cy="7032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万元固定资产售电量</a:t>
            </a:r>
            <a:endParaRPr lang="zh-CN" altLang="en-US" sz="800" b="0"/>
          </a:p>
        </p:txBody>
      </p:sp>
      <p:sp>
        <p:nvSpPr>
          <p:cNvPr id="14398" name="矩形 71"/>
          <p:cNvSpPr>
            <a:spLocks noChangeArrowheads="1"/>
          </p:cNvSpPr>
          <p:nvPr/>
        </p:nvSpPr>
        <p:spPr bwMode="auto">
          <a:xfrm>
            <a:off x="6000800" y="1687723"/>
            <a:ext cx="595312" cy="2159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利润总额</a:t>
            </a:r>
            <a:endParaRPr lang="zh-CN" altLang="en-US" sz="800" b="0"/>
          </a:p>
        </p:txBody>
      </p:sp>
      <p:sp>
        <p:nvSpPr>
          <p:cNvPr id="14399" name="矩形 72"/>
          <p:cNvSpPr>
            <a:spLocks noChangeArrowheads="1"/>
          </p:cNvSpPr>
          <p:nvPr/>
        </p:nvSpPr>
        <p:spPr bwMode="auto">
          <a:xfrm>
            <a:off x="6534200" y="1687723"/>
            <a:ext cx="493712" cy="2159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售电量</a:t>
            </a:r>
            <a:endParaRPr lang="zh-CN" altLang="en-US" sz="800" b="0"/>
          </a:p>
        </p:txBody>
      </p:sp>
      <p:sp>
        <p:nvSpPr>
          <p:cNvPr id="14400" name="矩形 73"/>
          <p:cNvSpPr>
            <a:spLocks noChangeArrowheads="1"/>
          </p:cNvSpPr>
          <p:nvPr/>
        </p:nvSpPr>
        <p:spPr bwMode="auto">
          <a:xfrm>
            <a:off x="6915200" y="1687723"/>
            <a:ext cx="800100" cy="2159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单位供电成本</a:t>
            </a:r>
            <a:endParaRPr lang="zh-CN" altLang="en-US" sz="800" b="0"/>
          </a:p>
        </p:txBody>
      </p:sp>
      <p:sp>
        <p:nvSpPr>
          <p:cNvPr id="14401" name="矩形 74"/>
          <p:cNvSpPr>
            <a:spLocks noChangeArrowheads="1"/>
          </p:cNvSpPr>
          <p:nvPr/>
        </p:nvSpPr>
        <p:spPr bwMode="auto">
          <a:xfrm>
            <a:off x="1124000" y="1687723"/>
            <a:ext cx="68580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" b="0"/>
              <a:t>当年电费回收率</a:t>
            </a:r>
            <a:endParaRPr lang="zh-CN" altLang="en-US" sz="800" b="0"/>
          </a:p>
        </p:txBody>
      </p:sp>
      <p:sp>
        <p:nvSpPr>
          <p:cNvPr id="14402" name="矩形 75"/>
          <p:cNvSpPr>
            <a:spLocks noChangeArrowheads="1"/>
          </p:cNvSpPr>
          <p:nvPr/>
        </p:nvSpPr>
        <p:spPr bwMode="auto">
          <a:xfrm>
            <a:off x="1809800" y="1687723"/>
            <a:ext cx="68580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" b="0"/>
              <a:t>1</a:t>
            </a:r>
            <a:r>
              <a:rPr lang="zh-CN" altLang="en-US" sz="800" b="0"/>
              <a:t>年期电费回收率</a:t>
            </a:r>
            <a:endParaRPr lang="zh-CN" altLang="en-US" sz="800" b="0"/>
          </a:p>
        </p:txBody>
      </p:sp>
      <p:sp>
        <p:nvSpPr>
          <p:cNvPr id="14403" name="矩形 76"/>
          <p:cNvSpPr>
            <a:spLocks noChangeArrowheads="1"/>
          </p:cNvSpPr>
          <p:nvPr/>
        </p:nvSpPr>
        <p:spPr bwMode="auto">
          <a:xfrm>
            <a:off x="2419400" y="1687723"/>
            <a:ext cx="83820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" b="0"/>
              <a:t>2-3</a:t>
            </a:r>
            <a:r>
              <a:rPr lang="zh-CN" altLang="en-US" sz="800" b="0"/>
              <a:t>年期电费回收率</a:t>
            </a:r>
            <a:endParaRPr lang="zh-CN" altLang="en-US" sz="800" b="0"/>
          </a:p>
        </p:txBody>
      </p:sp>
      <p:sp>
        <p:nvSpPr>
          <p:cNvPr id="14404" name="Oval 68"/>
          <p:cNvSpPr>
            <a:spLocks noChangeArrowheads="1"/>
          </p:cNvSpPr>
          <p:nvPr/>
        </p:nvSpPr>
        <p:spPr bwMode="auto">
          <a:xfrm>
            <a:off x="6810425" y="2440198"/>
            <a:ext cx="1557337" cy="3889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b="0"/>
              <a:t>提升电能质量</a:t>
            </a:r>
            <a:endParaRPr lang="zh-CN" altLang="en-US" sz="1200" b="0"/>
          </a:p>
        </p:txBody>
      </p:sp>
      <p:sp>
        <p:nvSpPr>
          <p:cNvPr id="14405" name="Oval 69"/>
          <p:cNvSpPr>
            <a:spLocks noChangeArrowheads="1"/>
          </p:cNvSpPr>
          <p:nvPr/>
        </p:nvSpPr>
        <p:spPr bwMode="auto">
          <a:xfrm>
            <a:off x="3894187" y="1225761"/>
            <a:ext cx="1954213" cy="649287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200" b="0"/>
              <a:t>提高资产管理水平</a:t>
            </a:r>
            <a:endParaRPr lang="zh-CN" altLang="en-US" sz="1200" b="0"/>
          </a:p>
        </p:txBody>
      </p:sp>
      <p:cxnSp>
        <p:nvCxnSpPr>
          <p:cNvPr id="14406" name="AutoShape 70"/>
          <p:cNvCxnSpPr>
            <a:cxnSpLocks noChangeShapeType="1"/>
            <a:stCxn id="14357" idx="7"/>
            <a:endCxn id="14359" idx="3"/>
          </p:cNvCxnSpPr>
          <p:nvPr/>
        </p:nvCxnSpPr>
        <p:spPr bwMode="auto">
          <a:xfrm rot="5400000" flipH="1" flipV="1">
            <a:off x="4921300" y="3089486"/>
            <a:ext cx="1027112" cy="38846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7" name="AutoShape 71"/>
          <p:cNvCxnSpPr>
            <a:cxnSpLocks noChangeShapeType="1"/>
            <a:stCxn id="14357" idx="2"/>
            <a:endCxn id="14353" idx="5"/>
          </p:cNvCxnSpPr>
          <p:nvPr/>
        </p:nvCxnSpPr>
        <p:spPr bwMode="auto">
          <a:xfrm rot="10800000" flipH="1">
            <a:off x="2162225" y="4597611"/>
            <a:ext cx="3878262" cy="1085850"/>
          </a:xfrm>
          <a:prstGeom prst="curvedConnector4">
            <a:avLst>
              <a:gd name="adj1" fmla="val -5894"/>
              <a:gd name="adj2" fmla="val 5459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8" name="AutoShape 72"/>
          <p:cNvCxnSpPr>
            <a:cxnSpLocks noChangeShapeType="1"/>
            <a:stCxn id="14357" idx="1"/>
            <a:endCxn id="14351" idx="4"/>
          </p:cNvCxnSpPr>
          <p:nvPr/>
        </p:nvCxnSpPr>
        <p:spPr bwMode="auto">
          <a:xfrm rot="5400000" flipH="1" flipV="1">
            <a:off x="1881238" y="4938923"/>
            <a:ext cx="1116012" cy="968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9" name="AutoShape 73"/>
          <p:cNvCxnSpPr>
            <a:cxnSpLocks noChangeShapeType="1"/>
            <a:stCxn id="14355" idx="3"/>
            <a:endCxn id="14351" idx="6"/>
          </p:cNvCxnSpPr>
          <p:nvPr/>
        </p:nvCxnSpPr>
        <p:spPr bwMode="auto">
          <a:xfrm rot="5400000" flipH="1">
            <a:off x="3949750" y="3794336"/>
            <a:ext cx="1584325" cy="2466975"/>
          </a:xfrm>
          <a:prstGeom prst="curvedConnector4">
            <a:avLst>
              <a:gd name="adj1" fmla="val -14417"/>
              <a:gd name="adj2" fmla="val 56551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0" name="AutoShape 74"/>
          <p:cNvCxnSpPr>
            <a:cxnSpLocks noChangeShapeType="1"/>
            <a:stCxn id="14355" idx="1"/>
            <a:endCxn id="14353" idx="6"/>
          </p:cNvCxnSpPr>
          <p:nvPr/>
        </p:nvCxnSpPr>
        <p:spPr bwMode="auto">
          <a:xfrm rot="5400000" flipH="1" flipV="1">
            <a:off x="5642818" y="4700005"/>
            <a:ext cx="1177925" cy="512762"/>
          </a:xfrm>
          <a:prstGeom prst="curvedConnector4">
            <a:avLst>
              <a:gd name="adj1" fmla="val 33787"/>
              <a:gd name="adj2" fmla="val 144648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1" name="AutoShape 75"/>
          <p:cNvCxnSpPr>
            <a:cxnSpLocks noChangeShapeType="1"/>
            <a:stCxn id="14355" idx="7"/>
            <a:endCxn id="14359" idx="7"/>
          </p:cNvCxnSpPr>
          <p:nvPr/>
        </p:nvCxnSpPr>
        <p:spPr bwMode="auto">
          <a:xfrm rot="5400000" flipH="1" flipV="1">
            <a:off x="7090619" y="4504741"/>
            <a:ext cx="1485900" cy="595313"/>
          </a:xfrm>
          <a:prstGeom prst="curvedConnector5">
            <a:avLst>
              <a:gd name="adj1" fmla="val 29435"/>
              <a:gd name="adj2" fmla="val 164727"/>
              <a:gd name="adj3" fmla="val 11538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2" name="AutoShape 76"/>
          <p:cNvCxnSpPr>
            <a:cxnSpLocks noChangeShapeType="1"/>
            <a:stCxn id="14357" idx="4"/>
            <a:endCxn id="14355" idx="6"/>
          </p:cNvCxnSpPr>
          <p:nvPr/>
        </p:nvCxnSpPr>
        <p:spPr bwMode="auto">
          <a:xfrm rot="5400000" flipH="1" flipV="1">
            <a:off x="5303887" y="3321261"/>
            <a:ext cx="193675" cy="4918075"/>
          </a:xfrm>
          <a:prstGeom prst="bentConnector4">
            <a:avLst>
              <a:gd name="adj1" fmla="val -117380"/>
              <a:gd name="adj2" fmla="val 10464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3" name="AutoShape 77"/>
          <p:cNvCxnSpPr>
            <a:cxnSpLocks noChangeShapeType="1"/>
            <a:stCxn id="14351" idx="2"/>
            <a:endCxn id="14359" idx="0"/>
          </p:cNvCxnSpPr>
          <p:nvPr/>
        </p:nvCxnSpPr>
        <p:spPr bwMode="auto">
          <a:xfrm rot="10800000" flipH="1">
            <a:off x="1466900" y="3964198"/>
            <a:ext cx="6286500" cy="271463"/>
          </a:xfrm>
          <a:prstGeom prst="bentConnector4">
            <a:avLst>
              <a:gd name="adj1" fmla="val -3634"/>
              <a:gd name="adj2" fmla="val 1843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14" name="箭头 335"/>
          <p:cNvSpPr>
            <a:spLocks noChangeShapeType="1"/>
          </p:cNvSpPr>
          <p:nvPr/>
        </p:nvSpPr>
        <p:spPr bwMode="auto">
          <a:xfrm>
            <a:off x="4859387" y="389752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415" name="AutoShape 79"/>
          <p:cNvCxnSpPr>
            <a:cxnSpLocks noChangeShapeType="1"/>
            <a:stCxn id="14351" idx="3"/>
            <a:endCxn id="14342" idx="5"/>
          </p:cNvCxnSpPr>
          <p:nvPr/>
        </p:nvCxnSpPr>
        <p:spPr bwMode="auto">
          <a:xfrm rot="5400000" flipH="1" flipV="1">
            <a:off x="1881237" y="2657686"/>
            <a:ext cx="1600200" cy="1828800"/>
          </a:xfrm>
          <a:prstGeom prst="curvedConnector3">
            <a:avLst>
              <a:gd name="adj1" fmla="val -17852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6" name="AutoShape 80"/>
          <p:cNvCxnSpPr>
            <a:cxnSpLocks noChangeShapeType="1"/>
            <a:stCxn id="14351" idx="1"/>
            <a:endCxn id="14344" idx="5"/>
          </p:cNvCxnSpPr>
          <p:nvPr/>
        </p:nvCxnSpPr>
        <p:spPr bwMode="auto">
          <a:xfrm rot="5400000" flipH="1" flipV="1">
            <a:off x="3106788" y="1432135"/>
            <a:ext cx="1325562" cy="4005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7" name="AutoShape 81"/>
          <p:cNvCxnSpPr>
            <a:cxnSpLocks noChangeShapeType="1"/>
            <a:stCxn id="14351" idx="0"/>
            <a:endCxn id="14404" idx="4"/>
          </p:cNvCxnSpPr>
          <p:nvPr/>
        </p:nvCxnSpPr>
        <p:spPr bwMode="auto">
          <a:xfrm rot="5400000" flipH="1" flipV="1">
            <a:off x="4433144" y="883654"/>
            <a:ext cx="1211262" cy="5102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8" name="AutoShape 82"/>
          <p:cNvCxnSpPr>
            <a:cxnSpLocks noChangeShapeType="1"/>
            <a:stCxn id="14353" idx="2"/>
            <a:endCxn id="14342" idx="6"/>
          </p:cNvCxnSpPr>
          <p:nvPr/>
        </p:nvCxnSpPr>
        <p:spPr bwMode="auto">
          <a:xfrm rot="10800000" flipH="1">
            <a:off x="3430637" y="2635461"/>
            <a:ext cx="558800" cy="1731962"/>
          </a:xfrm>
          <a:prstGeom prst="curvedConnector5">
            <a:avLst>
              <a:gd name="adj1" fmla="val -40898"/>
              <a:gd name="adj2" fmla="val 53745"/>
              <a:gd name="adj3" fmla="val 140898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9" name="AutoShape 83"/>
          <p:cNvCxnSpPr>
            <a:cxnSpLocks noChangeShapeType="1"/>
            <a:stCxn id="14353" idx="0"/>
            <a:endCxn id="14344" idx="6"/>
          </p:cNvCxnSpPr>
          <p:nvPr/>
        </p:nvCxnSpPr>
        <p:spPr bwMode="auto">
          <a:xfrm rot="5400000" flipH="1" flipV="1">
            <a:off x="4795094" y="2799767"/>
            <a:ext cx="1408112" cy="1079500"/>
          </a:xfrm>
          <a:prstGeom prst="curvedConnector4">
            <a:avLst>
              <a:gd name="adj1" fmla="val 43088"/>
              <a:gd name="adj2" fmla="val 121176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0" name="AutoShape 84"/>
          <p:cNvCxnSpPr>
            <a:cxnSpLocks noChangeShapeType="1"/>
            <a:stCxn id="14353" idx="0"/>
            <a:endCxn id="14404" idx="6"/>
          </p:cNvCxnSpPr>
          <p:nvPr/>
        </p:nvCxnSpPr>
        <p:spPr bwMode="auto">
          <a:xfrm rot="5400000" flipH="1" flipV="1">
            <a:off x="5959525" y="1635336"/>
            <a:ext cx="1408112" cy="3408362"/>
          </a:xfrm>
          <a:prstGeom prst="curvedConnector4">
            <a:avLst>
              <a:gd name="adj1" fmla="val 43088"/>
              <a:gd name="adj2" fmla="val 106708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1" name="AutoShape 85"/>
          <p:cNvCxnSpPr>
            <a:cxnSpLocks noChangeShapeType="1"/>
            <a:stCxn id="14342" idx="3"/>
            <a:endCxn id="14404" idx="7"/>
          </p:cNvCxnSpPr>
          <p:nvPr/>
        </p:nvCxnSpPr>
        <p:spPr bwMode="auto">
          <a:xfrm rot="5400000" flipH="1" flipV="1">
            <a:off x="4780012" y="-588752"/>
            <a:ext cx="274638" cy="6446838"/>
          </a:xfrm>
          <a:prstGeom prst="bentConnector5">
            <a:avLst>
              <a:gd name="adj1" fmla="val -83000"/>
              <a:gd name="adj2" fmla="val 57491"/>
              <a:gd name="adj3" fmla="val 183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2" name="AutoShape 86"/>
          <p:cNvCxnSpPr>
            <a:cxnSpLocks noChangeShapeType="1"/>
            <a:endCxn id="14344" idx="1"/>
          </p:cNvCxnSpPr>
          <p:nvPr/>
        </p:nvCxnSpPr>
        <p:spPr bwMode="auto">
          <a:xfrm>
            <a:off x="4446637" y="2414798"/>
            <a:ext cx="34925" cy="82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3" name="AutoShape 87"/>
          <p:cNvCxnSpPr>
            <a:cxnSpLocks noChangeShapeType="1"/>
            <a:stCxn id="14342" idx="2"/>
            <a:endCxn id="14361" idx="4"/>
          </p:cNvCxnSpPr>
          <p:nvPr/>
        </p:nvCxnSpPr>
        <p:spPr bwMode="auto">
          <a:xfrm rot="10800000" flipH="1">
            <a:off x="1300212" y="1686136"/>
            <a:ext cx="1593850" cy="949325"/>
          </a:xfrm>
          <a:prstGeom prst="curvedConnector4">
            <a:avLst>
              <a:gd name="adj1" fmla="val -14347"/>
              <a:gd name="adj2" fmla="val 60269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4" name="AutoShape 88"/>
          <p:cNvCxnSpPr>
            <a:cxnSpLocks noChangeShapeType="1"/>
            <a:stCxn id="14342" idx="1"/>
            <a:endCxn id="14405" idx="4"/>
          </p:cNvCxnSpPr>
          <p:nvPr/>
        </p:nvCxnSpPr>
        <p:spPr bwMode="auto">
          <a:xfrm rot="5400000" flipH="1" flipV="1">
            <a:off x="2971850" y="597110"/>
            <a:ext cx="622300" cy="31781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5" name="AutoShape 89"/>
          <p:cNvCxnSpPr>
            <a:cxnSpLocks noChangeShapeType="1"/>
            <a:stCxn id="14342" idx="0"/>
            <a:endCxn id="14363" idx="4"/>
          </p:cNvCxnSpPr>
          <p:nvPr/>
        </p:nvCxnSpPr>
        <p:spPr bwMode="auto">
          <a:xfrm rot="5400000" flipH="1" flipV="1">
            <a:off x="4754613" y="-423652"/>
            <a:ext cx="754062" cy="49736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6" name="AutoShape 90"/>
          <p:cNvCxnSpPr>
            <a:cxnSpLocks noChangeShapeType="1"/>
            <a:stCxn id="14344" idx="3"/>
            <a:endCxn id="14361" idx="6"/>
          </p:cNvCxnSpPr>
          <p:nvPr/>
        </p:nvCxnSpPr>
        <p:spPr bwMode="auto">
          <a:xfrm rot="5400000" flipH="1">
            <a:off x="3491756" y="1782180"/>
            <a:ext cx="1279525" cy="700087"/>
          </a:xfrm>
          <a:prstGeom prst="curvedConnector4">
            <a:avLst>
              <a:gd name="adj1" fmla="val -17847"/>
              <a:gd name="adj2" fmla="val 69051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7" name="AutoShape 91"/>
          <p:cNvCxnSpPr>
            <a:cxnSpLocks noChangeShapeType="1"/>
            <a:stCxn id="14344" idx="7"/>
            <a:endCxn id="14405" idx="6"/>
          </p:cNvCxnSpPr>
          <p:nvPr/>
        </p:nvCxnSpPr>
        <p:spPr bwMode="auto">
          <a:xfrm rot="5400000" flipH="1" flipV="1">
            <a:off x="5336431" y="1985380"/>
            <a:ext cx="947737" cy="76200"/>
          </a:xfrm>
          <a:prstGeom prst="curvedConnector4">
            <a:avLst>
              <a:gd name="adj1" fmla="val 29847"/>
              <a:gd name="adj2" fmla="val 396917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8" name="AutoShape 92"/>
          <p:cNvCxnSpPr>
            <a:cxnSpLocks noChangeShapeType="1"/>
            <a:stCxn id="14344" idx="0"/>
            <a:endCxn id="14363" idx="6"/>
          </p:cNvCxnSpPr>
          <p:nvPr/>
        </p:nvCxnSpPr>
        <p:spPr bwMode="auto">
          <a:xfrm rot="5400000" flipH="1" flipV="1">
            <a:off x="6342906" y="277230"/>
            <a:ext cx="947737" cy="3378200"/>
          </a:xfrm>
          <a:prstGeom prst="curvedConnector4">
            <a:avLst>
              <a:gd name="adj1" fmla="val 39731"/>
              <a:gd name="adj2" fmla="val 10676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9" name="AutoShape 93"/>
          <p:cNvCxnSpPr>
            <a:cxnSpLocks noChangeShapeType="1"/>
            <a:stCxn id="14404" idx="3"/>
            <a:endCxn id="14361" idx="5"/>
          </p:cNvCxnSpPr>
          <p:nvPr/>
        </p:nvCxnSpPr>
        <p:spPr bwMode="auto">
          <a:xfrm rot="5400000" flipH="1">
            <a:off x="4708575" y="441536"/>
            <a:ext cx="1143000" cy="3517900"/>
          </a:xfrm>
          <a:prstGeom prst="curvedConnector3">
            <a:avLst>
              <a:gd name="adj1" fmla="val -24991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30" name="AutoShape 94"/>
          <p:cNvCxnSpPr>
            <a:cxnSpLocks noChangeShapeType="1"/>
            <a:stCxn id="14404" idx="2"/>
            <a:endCxn id="14405" idx="5"/>
          </p:cNvCxnSpPr>
          <p:nvPr/>
        </p:nvCxnSpPr>
        <p:spPr bwMode="auto">
          <a:xfrm rot="10800000">
            <a:off x="5562650" y="1779798"/>
            <a:ext cx="124777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31" name="AutoShape 95"/>
          <p:cNvCxnSpPr>
            <a:cxnSpLocks noChangeShapeType="1"/>
            <a:stCxn id="14404" idx="0"/>
            <a:endCxn id="14363" idx="5"/>
          </p:cNvCxnSpPr>
          <p:nvPr/>
        </p:nvCxnSpPr>
        <p:spPr bwMode="auto">
          <a:xfrm rot="5400000" flipH="1" flipV="1">
            <a:off x="7512100" y="1706773"/>
            <a:ext cx="811212" cy="6556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32" name="AutoShape 96"/>
          <p:cNvCxnSpPr>
            <a:cxnSpLocks noChangeShapeType="1"/>
            <a:stCxn id="14361" idx="3"/>
            <a:endCxn id="14363" idx="7"/>
          </p:cNvCxnSpPr>
          <p:nvPr/>
        </p:nvCxnSpPr>
        <p:spPr bwMode="auto">
          <a:xfrm rot="5400000" flipH="1" flipV="1">
            <a:off x="5118944" y="-1497596"/>
            <a:ext cx="274638" cy="5978525"/>
          </a:xfrm>
          <a:prstGeom prst="bentConnector5">
            <a:avLst>
              <a:gd name="adj1" fmla="val -83000"/>
              <a:gd name="adj2" fmla="val 50000"/>
              <a:gd name="adj3" fmla="val 183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33" name="双箭头 318"/>
          <p:cNvSpPr>
            <a:spLocks noChangeShapeType="1"/>
          </p:cNvSpPr>
          <p:nvPr/>
        </p:nvSpPr>
        <p:spPr bwMode="auto">
          <a:xfrm>
            <a:off x="5010200" y="107812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4" name="标题 1"/>
          <p:cNvSpPr txBox="1"/>
          <p:nvPr/>
        </p:nvSpPr>
        <p:spPr bwMode="auto">
          <a:xfrm>
            <a:off x="49262" y="63201"/>
            <a:ext cx="49164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一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张图</a:t>
            </a:r>
            <a:r>
              <a:rPr lang="en-US" altLang="en-US" sz="3000" dirty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战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略地图（</a:t>
            </a:r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 txBox="1"/>
          <p:nvPr/>
        </p:nvSpPr>
        <p:spPr bwMode="auto">
          <a:xfrm>
            <a:off x="35496" y="108197"/>
            <a:ext cx="49164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一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张图：关键指标图（</a:t>
            </a:r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5363" name="Picture 51" descr="汕尾供电局 关键创先指标树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836613"/>
            <a:ext cx="8375650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_bottom"/>
          <p:cNvSpPr/>
          <p:nvPr/>
        </p:nvSpPr>
        <p:spPr>
          <a:xfrm flipV="1">
            <a:off x="125413" y="5805488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Loading 100%"/>
          <p:cNvSpPr txBox="1"/>
          <p:nvPr/>
        </p:nvSpPr>
        <p:spPr>
          <a:xfrm>
            <a:off x="3642360" y="3284538"/>
            <a:ext cx="154813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Loading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171" name="LOGO"/>
          <p:cNvGrpSpPr/>
          <p:nvPr/>
        </p:nvGrpSpPr>
        <p:grpSpPr bwMode="auto">
          <a:xfrm>
            <a:off x="3292475" y="3157538"/>
            <a:ext cx="2620010" cy="684530"/>
            <a:chOff x="323528" y="230123"/>
            <a:chExt cx="2619666" cy="684174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245990"/>
              <a:ext cx="2149193" cy="5832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pc="-15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</a:t>
              </a:r>
              <a:r>
                <a:rPr lang="en-US" altLang="zh-CN" sz="3200" b="1" spc="-150" dirty="0" err="1">
                  <a:solidFill>
                    <a:srgbClr val="00B0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LOGO</a:t>
              </a:r>
              <a:endParaRPr lang="zh-CN" altLang="en-US" sz="3200" b="1" spc="-15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528" y="715645"/>
              <a:ext cx="2619666" cy="198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SHENZHEN TX INFORMATION TECHNOLOGY CO.,LTD.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214" name="leaf" descr="F:\文件临时存放区\66_014_c\图片\image 270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1942045">
              <a:off x="2362200" y="230123"/>
              <a:ext cx="2667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" name="blue_nav_begin"/>
          <p:cNvSpPr/>
          <p:nvPr/>
        </p:nvSpPr>
        <p:spPr>
          <a:xfrm>
            <a:off x="125413" y="1992313"/>
            <a:ext cx="44243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6" name="blue_nav_final"/>
          <p:cNvSpPr/>
          <p:nvPr/>
        </p:nvSpPr>
        <p:spPr>
          <a:xfrm>
            <a:off x="125413" y="1992313"/>
            <a:ext cx="24304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mask_left_white"/>
          <p:cNvSpPr/>
          <p:nvPr/>
        </p:nvSpPr>
        <p:spPr>
          <a:xfrm>
            <a:off x="0" y="857250"/>
            <a:ext cx="125413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rectangle_begin"/>
          <p:cNvSpPr/>
          <p:nvPr/>
        </p:nvSpPr>
        <p:spPr>
          <a:xfrm>
            <a:off x="4594225" y="1992313"/>
            <a:ext cx="4424363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rectangle_gray"/>
          <p:cNvSpPr/>
          <p:nvPr/>
        </p:nvSpPr>
        <p:spPr>
          <a:xfrm>
            <a:off x="4427538" y="1992313"/>
            <a:ext cx="4591050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mask_right_white"/>
          <p:cNvSpPr/>
          <p:nvPr/>
        </p:nvSpPr>
        <p:spPr>
          <a:xfrm>
            <a:off x="9018588" y="857250"/>
            <a:ext cx="125412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178" name="arrow_1"/>
          <p:cNvGrpSpPr>
            <a:grpSpLocks noChangeAspect="1"/>
          </p:cNvGrpSpPr>
          <p:nvPr/>
        </p:nvGrpSpPr>
        <p:grpSpPr bwMode="auto">
          <a:xfrm>
            <a:off x="595313" y="2530475"/>
            <a:ext cx="215900" cy="215900"/>
            <a:chOff x="510977" y="1676698"/>
            <a:chExt cx="174686" cy="174686"/>
          </a:xfrm>
        </p:grpSpPr>
        <p:sp>
          <p:nvSpPr>
            <p:cNvPr id="13" name="椭圆 12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2700000">
              <a:off x="579053" y="1740922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100000">
              <a:off x="582907" y="1791015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9" name="arrow_2"/>
          <p:cNvGrpSpPr>
            <a:grpSpLocks noChangeAspect="1"/>
          </p:cNvGrpSpPr>
          <p:nvPr/>
        </p:nvGrpSpPr>
        <p:grpSpPr bwMode="auto">
          <a:xfrm>
            <a:off x="595313" y="3454400"/>
            <a:ext cx="215900" cy="215900"/>
            <a:chOff x="510977" y="1676698"/>
            <a:chExt cx="174686" cy="174686"/>
          </a:xfrm>
        </p:grpSpPr>
        <p:sp>
          <p:nvSpPr>
            <p:cNvPr id="14" name="椭圆 34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35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36"/>
            <p:cNvCxnSpPr/>
            <p:nvPr/>
          </p:nvCxnSpPr>
          <p:spPr>
            <a:xfrm rot="2700000">
              <a:off x="579053" y="1740922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7"/>
            <p:cNvCxnSpPr/>
            <p:nvPr/>
          </p:nvCxnSpPr>
          <p:spPr>
            <a:xfrm rot="8100000">
              <a:off x="582907" y="1791015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0" name="arrow_3"/>
          <p:cNvGrpSpPr>
            <a:grpSpLocks noChangeAspect="1"/>
          </p:cNvGrpSpPr>
          <p:nvPr/>
        </p:nvGrpSpPr>
        <p:grpSpPr bwMode="auto">
          <a:xfrm>
            <a:off x="595313" y="4362450"/>
            <a:ext cx="215900" cy="217488"/>
            <a:chOff x="510977" y="1676698"/>
            <a:chExt cx="174686" cy="174686"/>
          </a:xfrm>
        </p:grpSpPr>
        <p:sp>
          <p:nvSpPr>
            <p:cNvPr id="3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7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81" name="关于我们"/>
          <p:cNvSpPr>
            <a:spLocks noChangeArrowheads="1"/>
          </p:cNvSpPr>
          <p:nvPr/>
        </p:nvSpPr>
        <p:spPr bwMode="auto">
          <a:xfrm>
            <a:off x="892175" y="2395538"/>
            <a:ext cx="30321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绩效管理系统的目标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7182" name="产品介绍"/>
          <p:cNvSpPr>
            <a:spLocks noChangeArrowheads="1"/>
          </p:cNvSpPr>
          <p:nvPr/>
        </p:nvSpPr>
        <p:spPr bwMode="auto">
          <a:xfrm>
            <a:off x="892175" y="3289300"/>
            <a:ext cx="32435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如何操作绩效管理系统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7183" name="市场分析"/>
          <p:cNvSpPr>
            <a:spLocks noChangeArrowheads="1"/>
          </p:cNvSpPr>
          <p:nvPr/>
        </p:nvSpPr>
        <p:spPr bwMode="auto">
          <a:xfrm>
            <a:off x="892175" y="4195763"/>
            <a:ext cx="293751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绩效管理的相关技能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grpSp>
        <p:nvGrpSpPr>
          <p:cNvPr id="7184" name="icon_search"/>
          <p:cNvGrpSpPr/>
          <p:nvPr/>
        </p:nvGrpSpPr>
        <p:grpSpPr bwMode="auto">
          <a:xfrm>
            <a:off x="8183563" y="990600"/>
            <a:ext cx="215900" cy="215900"/>
            <a:chOff x="8360326" y="910853"/>
            <a:chExt cx="216024" cy="216024"/>
          </a:xfrm>
        </p:grpSpPr>
        <p:sp>
          <p:nvSpPr>
            <p:cNvPr id="82" name="椭圆 81"/>
            <p:cNvSpPr/>
            <p:nvPr/>
          </p:nvSpPr>
          <p:spPr>
            <a:xfrm>
              <a:off x="8360326" y="910853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99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06426" y="959350"/>
              <a:ext cx="123825" cy="119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5" name="icon_mail"/>
          <p:cNvGrpSpPr/>
          <p:nvPr/>
        </p:nvGrpSpPr>
        <p:grpSpPr bwMode="auto">
          <a:xfrm>
            <a:off x="8801100" y="990600"/>
            <a:ext cx="217488" cy="215900"/>
            <a:chOff x="7345982" y="1282464"/>
            <a:chExt cx="216024" cy="216024"/>
          </a:xfrm>
        </p:grpSpPr>
        <p:sp>
          <p:nvSpPr>
            <p:cNvPr id="1037" name="椭圆 1036"/>
            <p:cNvSpPr/>
            <p:nvPr/>
          </p:nvSpPr>
          <p:spPr>
            <a:xfrm>
              <a:off x="7345982" y="1282464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97" name="Picture 7" descr="F:\文件临时存放区\66_014_c\图片\image 298.png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7396844" y="1347614"/>
              <a:ext cx="114300" cy="8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8" name="icon_home_green"/>
          <p:cNvSpPr/>
          <p:nvPr/>
        </p:nvSpPr>
        <p:spPr>
          <a:xfrm>
            <a:off x="8493125" y="99060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icon_home_blue"/>
          <p:cNvSpPr/>
          <p:nvPr/>
        </p:nvSpPr>
        <p:spPr>
          <a:xfrm>
            <a:off x="8493125" y="992188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188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4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02393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89" name="直接连接符 14"/>
          <p:cNvCxnSpPr>
            <a:cxnSpLocks noChangeShapeType="1"/>
          </p:cNvCxnSpPr>
          <p:nvPr/>
        </p:nvCxnSpPr>
        <p:spPr bwMode="auto">
          <a:xfrm>
            <a:off x="539750" y="2924175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7190" name="直接连接符 14"/>
          <p:cNvCxnSpPr>
            <a:cxnSpLocks noChangeShapeType="1"/>
          </p:cNvCxnSpPr>
          <p:nvPr/>
        </p:nvCxnSpPr>
        <p:spPr bwMode="auto">
          <a:xfrm>
            <a:off x="539750" y="38147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7191" name="直接连接符 14"/>
          <p:cNvCxnSpPr>
            <a:cxnSpLocks noChangeShapeType="1"/>
          </p:cNvCxnSpPr>
          <p:nvPr/>
        </p:nvCxnSpPr>
        <p:spPr bwMode="auto">
          <a:xfrm>
            <a:off x="539750" y="4724400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sp>
        <p:nvSpPr>
          <p:cNvPr id="7192" name="TextBox 3"/>
          <p:cNvSpPr txBox="1">
            <a:spLocks noChangeArrowheads="1"/>
          </p:cNvSpPr>
          <p:nvPr/>
        </p:nvSpPr>
        <p:spPr bwMode="auto">
          <a:xfrm>
            <a:off x="1331913" y="1196975"/>
            <a:ext cx="23034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B0F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主要内容</a:t>
            </a:r>
            <a:endParaRPr lang="zh-CN" altLang="en-US" sz="3200" b="1">
              <a:solidFill>
                <a:srgbClr val="00B0F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193" name="Picture 5" descr="F:\文件临时存放区\66_014_c\图片\image 27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942045">
            <a:off x="3635375" y="1125538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94" name="直接连接符 14"/>
          <p:cNvCxnSpPr>
            <a:cxnSpLocks noChangeShapeType="1"/>
          </p:cNvCxnSpPr>
          <p:nvPr/>
        </p:nvCxnSpPr>
        <p:spPr bwMode="auto">
          <a:xfrm>
            <a:off x="468313" y="4722813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pic>
        <p:nvPicPr>
          <p:cNvPr id="7195" name="Picture 4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1188" y="1989138"/>
            <a:ext cx="4543425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spect="1" noChangeArrowheads="1"/>
          </p:cNvSpPr>
          <p:nvPr/>
        </p:nvSpPr>
        <p:spPr bwMode="auto">
          <a:xfrm>
            <a:off x="2484438" y="1258888"/>
            <a:ext cx="5683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051050" y="1365250"/>
            <a:ext cx="6121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388" name="矩形 3"/>
          <p:cNvSpPr>
            <a:spLocks noChangeArrowheads="1"/>
          </p:cNvSpPr>
          <p:nvPr/>
        </p:nvSpPr>
        <p:spPr bwMode="auto">
          <a:xfrm>
            <a:off x="4021402" y="3016568"/>
            <a:ext cx="110109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两张表</a:t>
            </a:r>
            <a:endParaRPr lang="zh-CN" altLang="en-US" sz="24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0" y="3408363"/>
            <a:ext cx="30591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5975350" y="3357563"/>
            <a:ext cx="31686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391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71643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7905" name="Group 129"/>
          <p:cNvGraphicFramePr>
            <a:graphicFrameLocks noGrp="1"/>
          </p:cNvGraphicFramePr>
          <p:nvPr/>
        </p:nvGraphicFramePr>
        <p:xfrm>
          <a:off x="125413" y="1083041"/>
          <a:ext cx="8893173" cy="4691918"/>
        </p:xfrm>
        <a:graphic>
          <a:graphicData uri="http://schemas.openxmlformats.org/drawingml/2006/table">
            <a:tbl>
              <a:tblPr/>
              <a:tblGrid>
                <a:gridCol w="651938"/>
                <a:gridCol w="647544"/>
                <a:gridCol w="651938"/>
                <a:gridCol w="1043886"/>
                <a:gridCol w="651938"/>
                <a:gridCol w="651938"/>
                <a:gridCol w="1493948"/>
                <a:gridCol w="651938"/>
                <a:gridCol w="1764539"/>
                <a:gridCol w="151854"/>
                <a:gridCol w="531712"/>
              </a:tblGrid>
              <a:tr h="542950">
                <a:tc>
                  <a:txBody>
                    <a:bodyPr/>
                    <a:lstStyle/>
                    <a:p>
                      <a:pPr marL="0" marR="0" lvl="0" indent="0" algn="ctr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姓名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部门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职务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考核层次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考核期</a:t>
                      </a:r>
                      <a:endParaRPr kumimoji="1" lang="zh-CN" altLang="en-US" sz="1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1468">
                <a:tc gridSpan="11">
                  <a:txBody>
                    <a:bodyPr/>
                    <a:lstStyle/>
                    <a:p>
                      <a:pPr marL="0" marR="0" lvl="0" indent="0" algn="ctr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KPI</a:t>
                      </a: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指标（</a:t>
                      </a: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80%</a:t>
                      </a: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）</a:t>
                      </a:r>
                      <a:endParaRPr kumimoji="1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6674">
                <a:tc row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0" marR="0" lvl="0" indent="0" algn="ctr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No</a:t>
                      </a:r>
                      <a:endParaRPr kumimoji="1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0" marR="0" lvl="0" indent="0" algn="ctr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KPI</a:t>
                      </a: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指标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 hMerge="1"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0" marR="0" lvl="0" indent="0" algn="ctr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考核标准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0" marR="0" lvl="0" indent="0" algn="ctr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权重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达成情况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达成情况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hMerge="1"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2018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被考核者自述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得分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述职评价委员会评价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得分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1468"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1468"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1468">
                <a:tc gridSpan="11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重点工作目标</a:t>
                      </a:r>
                      <a:endParaRPr kumimoji="1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1468"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1468">
                <a:tc gridSpan="3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能力态度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1468">
                <a:tc gridSpan="3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加减分项</a:t>
                      </a:r>
                      <a:endParaRPr kumimoji="1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860425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51782" marB="51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7497" name="Rectangle 123"/>
          <p:cNvSpPr>
            <a:spLocks noChangeArrowheads="1"/>
          </p:cNvSpPr>
          <p:nvPr/>
        </p:nvSpPr>
        <p:spPr bwMode="auto">
          <a:xfrm>
            <a:off x="0" y="18978"/>
            <a:ext cx="73437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chemeClr val="bg1"/>
                </a:solidFill>
                <a:latin typeface="宋体" panose="02010600030101010101" pitchFamily="2" charset="-122"/>
              </a:rPr>
              <a:t>1 </a:t>
            </a:r>
            <a:r>
              <a:rPr lang="zh-CN" altLang="en-US" sz="3000" dirty="0">
                <a:solidFill>
                  <a:schemeClr val="bg1"/>
                </a:solidFill>
                <a:latin typeface="宋体" panose="02010600030101010101" pitchFamily="2" charset="-122"/>
              </a:rPr>
              <a:t>绩效考评表（绩效承诺书 </a:t>
            </a:r>
            <a:r>
              <a:rPr lang="en-US" altLang="zh-CN" sz="3000" dirty="0">
                <a:solidFill>
                  <a:schemeClr val="bg1"/>
                </a:solidFill>
                <a:latin typeface="宋体" panose="02010600030101010101" pitchFamily="2" charset="-122"/>
              </a:rPr>
              <a:t>PPC</a:t>
            </a:r>
            <a:r>
              <a:rPr lang="zh-CN" altLang="en-US" sz="3000" dirty="0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  <a:endParaRPr lang="zh-CN" altLang="en-US" sz="3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4"/>
          <p:cNvSpPr>
            <a:spLocks noChangeArrowheads="1"/>
          </p:cNvSpPr>
          <p:nvPr/>
        </p:nvSpPr>
        <p:spPr bwMode="auto">
          <a:xfrm>
            <a:off x="35496" y="34762"/>
            <a:ext cx="5688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确定考核指标的四化原则</a:t>
            </a:r>
            <a:endParaRPr lang="en-US" altLang="zh-CN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8435" name="组合 1"/>
          <p:cNvGrpSpPr/>
          <p:nvPr/>
        </p:nvGrpSpPr>
        <p:grpSpPr bwMode="auto">
          <a:xfrm>
            <a:off x="2339975" y="1484313"/>
            <a:ext cx="4464050" cy="3505200"/>
            <a:chOff x="5436096" y="2996952"/>
            <a:chExt cx="3456384" cy="2304256"/>
          </a:xfrm>
        </p:grpSpPr>
        <p:sp>
          <p:nvSpPr>
            <p:cNvPr id="4" name="矩形: 圆角 3"/>
            <p:cNvSpPr/>
            <p:nvPr/>
          </p:nvSpPr>
          <p:spPr>
            <a:xfrm>
              <a:off x="5436096" y="2996952"/>
              <a:ext cx="3456384" cy="468573"/>
            </a:xfrm>
            <a:prstGeom prst="roundRect">
              <a:avLst/>
            </a:prstGeom>
            <a:solidFill>
              <a:srgbClr val="0070C0">
                <a:alpha val="61961"/>
              </a:srgb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7705">
                <a:spcAft>
                  <a:spcPct val="50000"/>
                </a:spcAft>
                <a:buClr>
                  <a:schemeClr val="accent2"/>
                </a:buClr>
                <a:buSzPct val="100000"/>
                <a:defRPr/>
              </a:pPr>
              <a:r>
                <a:rPr lang="en-US" altLang="zh-CN" sz="1800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黑体" panose="02010609060101010101" pitchFamily="49" charset="-122"/>
                </a:rPr>
                <a:t>能量化的尽量量化</a:t>
              </a:r>
              <a:endParaRPr lang="en-US" altLang="zh-CN" sz="1800" kern="0" dirty="0">
                <a:solidFill>
                  <a:schemeClr val="bg1"/>
                </a:solidFill>
                <a:latin typeface="楷体_GB2312" panose="0201060903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5436096" y="3609541"/>
              <a:ext cx="3456384" cy="467530"/>
            </a:xfrm>
            <a:prstGeom prst="roundRect">
              <a:avLst/>
            </a:prstGeom>
            <a:solidFill>
              <a:srgbClr val="0070C0">
                <a:alpha val="61961"/>
              </a:srgb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黑体" panose="02010609060101010101" pitchFamily="49" charset="-122"/>
                </a:rPr>
                <a:t>不能量化的要细化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5436096" y="4219000"/>
              <a:ext cx="3456384" cy="467530"/>
            </a:xfrm>
            <a:prstGeom prst="roundRect">
              <a:avLst/>
            </a:prstGeom>
            <a:solidFill>
              <a:srgbClr val="0070C0">
                <a:alpha val="61961"/>
              </a:srgb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7705">
                <a:spcAft>
                  <a:spcPct val="50000"/>
                </a:spcAft>
                <a:buClr>
                  <a:schemeClr val="accent2"/>
                </a:buClr>
                <a:buSzPct val="100000"/>
                <a:defRPr/>
              </a:pPr>
              <a:r>
                <a:rPr lang="zh-CN" altLang="en-US" sz="1800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黑体" panose="02010609060101010101" pitchFamily="49" charset="-122"/>
                </a:rPr>
                <a:t>工作目标要项目化</a:t>
              </a:r>
              <a:endParaRPr lang="zh-CN" altLang="en-US" sz="1800" kern="0" dirty="0">
                <a:solidFill>
                  <a:schemeClr val="bg1"/>
                </a:solidFill>
                <a:latin typeface="楷体_GB2312" panose="0201060903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5436096" y="4833678"/>
              <a:ext cx="3456384" cy="467530"/>
            </a:xfrm>
            <a:prstGeom prst="roundRect">
              <a:avLst/>
            </a:prstGeom>
            <a:solidFill>
              <a:srgbClr val="0070C0">
                <a:alpha val="61961"/>
              </a:srgb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黑体" panose="02010609060101010101" pitchFamily="49" charset="-122"/>
                </a:rPr>
                <a:t>指标设计要动态化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4"/>
          <p:cNvSpPr>
            <a:spLocks noChangeArrowheads="1"/>
          </p:cNvSpPr>
          <p:nvPr/>
        </p:nvSpPr>
        <p:spPr bwMode="auto">
          <a:xfrm>
            <a:off x="0" y="25884"/>
            <a:ext cx="5688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rgbClr val="FFFFFF"/>
                </a:solidFill>
                <a:latin typeface="+mj-ea"/>
                <a:ea typeface="+mj-ea"/>
              </a:rPr>
              <a:t>四种考评指标</a:t>
            </a:r>
            <a:endParaRPr lang="en-US" altLang="zh-CN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9459" name="组合 2"/>
          <p:cNvGrpSpPr/>
          <p:nvPr/>
        </p:nvGrpSpPr>
        <p:grpSpPr bwMode="auto">
          <a:xfrm>
            <a:off x="395288" y="1479127"/>
            <a:ext cx="8319888" cy="3893982"/>
            <a:chOff x="755577" y="1191567"/>
            <a:chExt cx="8319960" cy="3893617"/>
          </a:xfrm>
        </p:grpSpPr>
        <p:grpSp>
          <p:nvGrpSpPr>
            <p:cNvPr id="19460" name="组合 7"/>
            <p:cNvGrpSpPr/>
            <p:nvPr/>
          </p:nvGrpSpPr>
          <p:grpSpPr bwMode="auto">
            <a:xfrm>
              <a:off x="755577" y="1191567"/>
              <a:ext cx="8319960" cy="2937735"/>
              <a:chOff x="1188269" y="2651506"/>
              <a:chExt cx="8319960" cy="2937735"/>
            </a:xfrm>
          </p:grpSpPr>
          <p:grpSp>
            <p:nvGrpSpPr>
              <p:cNvPr id="19464" name="组合 8"/>
              <p:cNvGrpSpPr/>
              <p:nvPr/>
            </p:nvGrpSpPr>
            <p:grpSpPr bwMode="auto">
              <a:xfrm>
                <a:off x="1188269" y="2651506"/>
                <a:ext cx="8319959" cy="2937735"/>
                <a:chOff x="1097538" y="2134105"/>
                <a:chExt cx="8998170" cy="3959191"/>
              </a:xfrm>
            </p:grpSpPr>
            <p:sp>
              <p:nvSpPr>
                <p:cNvPr id="19466" name="直角三角形 28"/>
                <p:cNvSpPr>
                  <a:spLocks noChangeArrowheads="1"/>
                </p:cNvSpPr>
                <p:nvPr/>
              </p:nvSpPr>
              <p:spPr bwMode="auto">
                <a:xfrm flipV="1">
                  <a:off x="3986826" y="4565313"/>
                  <a:ext cx="131295" cy="121782"/>
                </a:xfrm>
                <a:prstGeom prst="rtTriangle">
                  <a:avLst/>
                </a:prstGeom>
                <a:solidFill>
                  <a:srgbClr val="515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 sz="32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67" name="直角三角形 29"/>
                <p:cNvSpPr>
                  <a:spLocks noChangeArrowheads="1"/>
                </p:cNvSpPr>
                <p:nvPr/>
              </p:nvSpPr>
              <p:spPr bwMode="auto">
                <a:xfrm>
                  <a:off x="3986826" y="3901222"/>
                  <a:ext cx="131295" cy="121782"/>
                </a:xfrm>
                <a:prstGeom prst="rtTriangle">
                  <a:avLst/>
                </a:prstGeom>
                <a:solidFill>
                  <a:srgbClr val="515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 sz="32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68" name="直角三角形 30"/>
                <p:cNvSpPr>
                  <a:spLocks noChangeArrowheads="1"/>
                </p:cNvSpPr>
                <p:nvPr/>
              </p:nvSpPr>
              <p:spPr bwMode="auto">
                <a:xfrm flipV="1">
                  <a:off x="3986826" y="5971514"/>
                  <a:ext cx="131295" cy="121782"/>
                </a:xfrm>
                <a:prstGeom prst="rtTriangle">
                  <a:avLst/>
                </a:prstGeom>
                <a:solidFill>
                  <a:srgbClr val="515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 sz="32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69" name="直角三角形 31"/>
                <p:cNvSpPr>
                  <a:spLocks noChangeArrowheads="1"/>
                </p:cNvSpPr>
                <p:nvPr/>
              </p:nvSpPr>
              <p:spPr bwMode="auto">
                <a:xfrm>
                  <a:off x="3986826" y="5307422"/>
                  <a:ext cx="131295" cy="121782"/>
                </a:xfrm>
                <a:prstGeom prst="rtTriangle">
                  <a:avLst/>
                </a:prstGeom>
                <a:solidFill>
                  <a:srgbClr val="515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 sz="32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70" name="右箭头 13"/>
                <p:cNvSpPr>
                  <a:spLocks noChangeArrowheads="1"/>
                </p:cNvSpPr>
                <p:nvPr/>
              </p:nvSpPr>
              <p:spPr bwMode="auto">
                <a:xfrm>
                  <a:off x="2295198" y="3901223"/>
                  <a:ext cx="2526974" cy="785874"/>
                </a:xfrm>
                <a:prstGeom prst="rightArrow">
                  <a:avLst>
                    <a:gd name="adj1" fmla="val 72583"/>
                    <a:gd name="adj2" fmla="val 46774"/>
                  </a:avLst>
                </a:prstGeom>
                <a:solidFill>
                  <a:srgbClr val="F2F2F2"/>
                </a:solidFill>
                <a:ln w="6350">
                  <a:solidFill>
                    <a:srgbClr val="BCBCBC"/>
                  </a:solidFill>
                  <a:miter lim="800000"/>
                </a:ln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 sz="32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71" name="右箭头 15"/>
                <p:cNvSpPr>
                  <a:spLocks noChangeArrowheads="1"/>
                </p:cNvSpPr>
                <p:nvPr/>
              </p:nvSpPr>
              <p:spPr bwMode="auto">
                <a:xfrm>
                  <a:off x="2295198" y="5307422"/>
                  <a:ext cx="2526974" cy="785874"/>
                </a:xfrm>
                <a:prstGeom prst="rightArrow">
                  <a:avLst>
                    <a:gd name="adj1" fmla="val 72583"/>
                    <a:gd name="adj2" fmla="val 46774"/>
                  </a:avLst>
                </a:prstGeom>
                <a:solidFill>
                  <a:srgbClr val="F2F2F2"/>
                </a:solidFill>
                <a:ln w="6350">
                  <a:solidFill>
                    <a:srgbClr val="BCBCBC"/>
                  </a:solidFill>
                  <a:miter lim="800000"/>
                </a:ln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 sz="32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72" name="矩形 14"/>
                <p:cNvSpPr>
                  <a:spLocks noChangeArrowheads="1"/>
                </p:cNvSpPr>
                <p:nvPr/>
              </p:nvSpPr>
              <p:spPr bwMode="auto">
                <a:xfrm>
                  <a:off x="1733860" y="3901223"/>
                  <a:ext cx="2252965" cy="785874"/>
                </a:xfrm>
                <a:prstGeom prst="rect">
                  <a:avLst/>
                </a:prstGeom>
                <a:solidFill>
                  <a:srgbClr val="5EC6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60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重要目标</a:t>
                  </a:r>
                  <a:r>
                    <a:rPr lang="en-US" altLang="zh-CN" sz="160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GS</a:t>
                  </a:r>
                  <a:endParaRPr lang="zh-CN" altLang="en-US" sz="1600">
                    <a:solidFill>
                      <a:srgbClr val="FFFFFF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9473" name="矩形 16"/>
                <p:cNvSpPr>
                  <a:spLocks noChangeArrowheads="1"/>
                </p:cNvSpPr>
                <p:nvPr/>
              </p:nvSpPr>
              <p:spPr bwMode="auto">
                <a:xfrm>
                  <a:off x="1733860" y="5307422"/>
                  <a:ext cx="2252965" cy="785874"/>
                </a:xfrm>
                <a:prstGeom prst="rect">
                  <a:avLst/>
                </a:prstGeom>
                <a:solidFill>
                  <a:srgbClr val="F26D64">
                    <a:alpha val="7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600" dirty="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能力态度</a:t>
                  </a:r>
                  <a:r>
                    <a:rPr lang="en-US" altLang="zh-CN" sz="1600" dirty="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KBI</a:t>
                  </a:r>
                  <a:r>
                    <a:rPr lang="zh-CN" altLang="en-US" sz="1600" dirty="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 </a:t>
                  </a:r>
                  <a:endParaRPr lang="zh-CN" altLang="en-US" sz="1600" dirty="0">
                    <a:solidFill>
                      <a:srgbClr val="FFFFFF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9474" name="直角三角形 26"/>
                <p:cNvSpPr>
                  <a:spLocks noChangeArrowheads="1"/>
                </p:cNvSpPr>
                <p:nvPr/>
              </p:nvSpPr>
              <p:spPr bwMode="auto">
                <a:xfrm flipV="1">
                  <a:off x="3986826" y="3193364"/>
                  <a:ext cx="131295" cy="121782"/>
                </a:xfrm>
                <a:prstGeom prst="rtTriangle">
                  <a:avLst/>
                </a:prstGeom>
                <a:solidFill>
                  <a:srgbClr val="515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 sz="32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75" name="直角三角形 27"/>
                <p:cNvSpPr>
                  <a:spLocks noChangeArrowheads="1"/>
                </p:cNvSpPr>
                <p:nvPr/>
              </p:nvSpPr>
              <p:spPr bwMode="auto">
                <a:xfrm>
                  <a:off x="3986826" y="2529272"/>
                  <a:ext cx="131295" cy="121782"/>
                </a:xfrm>
                <a:prstGeom prst="rtTriangle">
                  <a:avLst/>
                </a:prstGeom>
                <a:solidFill>
                  <a:srgbClr val="515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 sz="32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76" name="右箭头 33"/>
                <p:cNvSpPr>
                  <a:spLocks noChangeArrowheads="1"/>
                </p:cNvSpPr>
                <p:nvPr/>
              </p:nvSpPr>
              <p:spPr bwMode="auto">
                <a:xfrm>
                  <a:off x="2295198" y="2529272"/>
                  <a:ext cx="2526974" cy="785874"/>
                </a:xfrm>
                <a:prstGeom prst="rightArrow">
                  <a:avLst>
                    <a:gd name="adj1" fmla="val 72583"/>
                    <a:gd name="adj2" fmla="val 46774"/>
                  </a:avLst>
                </a:prstGeom>
                <a:solidFill>
                  <a:srgbClr val="F2F2F2"/>
                </a:solidFill>
                <a:ln w="6350">
                  <a:solidFill>
                    <a:srgbClr val="BCBCBC"/>
                  </a:solidFill>
                  <a:miter lim="800000"/>
                </a:ln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 sz="32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77" name="矩形 21"/>
                <p:cNvSpPr>
                  <a:spLocks noChangeArrowheads="1"/>
                </p:cNvSpPr>
                <p:nvPr/>
              </p:nvSpPr>
              <p:spPr bwMode="auto">
                <a:xfrm>
                  <a:off x="1733860" y="2529272"/>
                  <a:ext cx="2252965" cy="785874"/>
                </a:xfrm>
                <a:prstGeom prst="rect">
                  <a:avLst/>
                </a:prstGeom>
                <a:solidFill>
                  <a:srgbClr val="0070C0">
                    <a:alpha val="4784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60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关键指标</a:t>
                  </a:r>
                  <a:r>
                    <a:rPr lang="en-US" altLang="zh-CN" sz="160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KPI</a:t>
                  </a:r>
                  <a:endParaRPr lang="zh-CN" altLang="en-US" sz="1600">
                    <a:solidFill>
                      <a:srgbClr val="FFFFFF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9478" name="矩形 6"/>
                <p:cNvSpPr>
                  <a:spLocks noChangeArrowheads="1"/>
                </p:cNvSpPr>
                <p:nvPr/>
              </p:nvSpPr>
              <p:spPr bwMode="auto">
                <a:xfrm>
                  <a:off x="4917384" y="5347820"/>
                  <a:ext cx="5178324" cy="705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400" b="0" dirty="0">
                      <a:latin typeface="宋体" panose="02010600030101010101" pitchFamily="2" charset="-122"/>
                    </a:rPr>
                    <a:t>定期衡量各岗位员工完成本职工作具备的各项能力，对待工作的态度、思想意识和工作作风情况</a:t>
                  </a:r>
                  <a:endParaRPr lang="zh-CN" altLang="en-US" sz="1400" b="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9479" name="矩形 6"/>
                <p:cNvSpPr>
                  <a:spLocks noChangeArrowheads="1"/>
                </p:cNvSpPr>
                <p:nvPr/>
              </p:nvSpPr>
              <p:spPr bwMode="auto">
                <a:xfrm>
                  <a:off x="4913551" y="2134105"/>
                  <a:ext cx="4984178" cy="1576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400" b="0" dirty="0">
                      <a:latin typeface="宋体" panose="02010600030101010101" pitchFamily="2" charset="-122"/>
                    </a:rPr>
                    <a:t>定期衡量各岗位员工重要（关键）工作的完成情况</a:t>
                  </a:r>
                  <a:endParaRPr lang="zh-CN" altLang="en-US" sz="1400" b="0" dirty="0">
                    <a:latin typeface="宋体" panose="02010600030101010101" pitchFamily="2" charset="-122"/>
                  </a:endParaRPr>
                </a:p>
                <a:p>
                  <a:r>
                    <a:rPr lang="zh-CN" altLang="en-US" sz="1400" b="0" dirty="0">
                      <a:latin typeface="宋体" panose="02010600030101010101" pitchFamily="2" charset="-122"/>
                    </a:rPr>
                    <a:t>从工作衡量标准上通常分为两类：一类是定量指标，通常为结果导向指标</a:t>
                  </a:r>
                  <a:r>
                    <a:rPr lang="en-US" altLang="zh-CN" sz="1400" b="0" dirty="0">
                      <a:latin typeface="宋体" panose="02010600030101010101" pitchFamily="2" charset="-122"/>
                    </a:rPr>
                    <a:t>,</a:t>
                  </a:r>
                  <a:r>
                    <a:rPr lang="zh-CN" altLang="en-US" sz="1400" b="0" dirty="0">
                      <a:latin typeface="宋体" panose="02010600030101010101" pitchFamily="2" charset="-122"/>
                    </a:rPr>
                    <a:t>是可以用数字量化或用客观计算公式得出；一类是定性指标，通常为行为导向指标</a:t>
                  </a:r>
                  <a:r>
                    <a:rPr lang="en-US" altLang="zh-CN" sz="1400" b="0" dirty="0">
                      <a:latin typeface="宋体" panose="02010600030101010101" pitchFamily="2" charset="-122"/>
                    </a:rPr>
                    <a:t>,</a:t>
                  </a:r>
                  <a:r>
                    <a:rPr lang="zh-CN" altLang="en-US" sz="1400" b="0" dirty="0">
                      <a:latin typeface="宋体" panose="02010600030101010101" pitchFamily="2" charset="-122"/>
                    </a:rPr>
                    <a:t>不能用数字量化，通常用行为描述体现</a:t>
                  </a:r>
                  <a:r>
                    <a:rPr lang="en-US" altLang="zh-CN" sz="1400" b="0" dirty="0">
                      <a:latin typeface="宋体" panose="02010600030101010101" pitchFamily="2" charset="-122"/>
                    </a:rPr>
                    <a:t>,</a:t>
                  </a:r>
                  <a:r>
                    <a:rPr lang="zh-CN" altLang="en-US" sz="1400" b="0" dirty="0">
                      <a:latin typeface="宋体" panose="02010600030101010101" pitchFamily="2" charset="-122"/>
                    </a:rPr>
                    <a:t>由上级领导评分得出</a:t>
                  </a:r>
                  <a:endParaRPr lang="zh-CN" altLang="en-US" sz="1400" b="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9480" name="Oval 40"/>
                <p:cNvSpPr>
                  <a:spLocks noChangeArrowheads="1"/>
                </p:cNvSpPr>
                <p:nvPr/>
              </p:nvSpPr>
              <p:spPr bwMode="auto">
                <a:xfrm>
                  <a:off x="1097538" y="5733920"/>
                  <a:ext cx="19425" cy="19425"/>
                </a:xfrm>
                <a:prstGeom prst="ellipse">
                  <a:avLst/>
                </a:prstGeom>
                <a:solidFill>
                  <a:srgbClr val="F26D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21920" tIns="60960" rIns="121920" bIns="60960"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en-US" altLang="zh-CN" sz="3200" b="0"/>
                </a:p>
              </p:txBody>
            </p:sp>
          </p:grpSp>
          <p:sp>
            <p:nvSpPr>
              <p:cNvPr id="19465" name="矩形 6"/>
              <p:cNvSpPr>
                <a:spLocks noChangeArrowheads="1"/>
              </p:cNvSpPr>
              <p:nvPr/>
            </p:nvSpPr>
            <p:spPr bwMode="auto">
              <a:xfrm>
                <a:off x="4720206" y="3992666"/>
                <a:ext cx="47880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 b="0" dirty="0">
                    <a:latin typeface="宋体" panose="02010600030101010101" pitchFamily="2" charset="-122"/>
                  </a:rPr>
                  <a:t>动态衡量各岗位员工的日常努力程度和工作效果，保持过程管理（过程指标）</a:t>
                </a:r>
                <a:endParaRPr lang="zh-CN" altLang="en-US" sz="1400" b="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9461" name="右箭头 15"/>
            <p:cNvSpPr>
              <a:spLocks noChangeArrowheads="1"/>
            </p:cNvSpPr>
            <p:nvPr/>
          </p:nvSpPr>
          <p:spPr bwMode="auto">
            <a:xfrm>
              <a:off x="1862967" y="4502063"/>
              <a:ext cx="2336511" cy="583121"/>
            </a:xfrm>
            <a:prstGeom prst="rightArrow">
              <a:avLst>
                <a:gd name="adj1" fmla="val 72583"/>
                <a:gd name="adj2" fmla="val 46766"/>
              </a:avLst>
            </a:prstGeom>
            <a:solidFill>
              <a:srgbClr val="F2F2F2"/>
            </a:solidFill>
            <a:ln w="6350">
              <a:solidFill>
                <a:srgbClr val="BCBCBC"/>
              </a:solidFill>
              <a:miter lim="800000"/>
            </a:ln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 b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2" name="矩形 16"/>
            <p:cNvSpPr>
              <a:spLocks noChangeArrowheads="1"/>
            </p:cNvSpPr>
            <p:nvPr/>
          </p:nvSpPr>
          <p:spPr bwMode="auto">
            <a:xfrm>
              <a:off x="1343938" y="4502063"/>
              <a:ext cx="2083154" cy="583121"/>
            </a:xfrm>
            <a:prstGeom prst="rect">
              <a:avLst/>
            </a:prstGeom>
            <a:solidFill>
              <a:srgbClr val="F8841D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rgbClr val="FFFFFF"/>
                  </a:solidFill>
                  <a:latin typeface="宋体" panose="02010600030101010101" pitchFamily="2" charset="-122"/>
                </a:rPr>
                <a:t>加减分项</a:t>
              </a:r>
              <a:r>
                <a:rPr lang="en-US" altLang="zh-CN" sz="1600">
                  <a:solidFill>
                    <a:srgbClr val="FFFFFF"/>
                  </a:solidFill>
                  <a:latin typeface="宋体" panose="02010600030101010101" pitchFamily="2" charset="-122"/>
                </a:rPr>
                <a:t>NNI</a:t>
              </a:r>
              <a:r>
                <a:rPr lang="zh-CN" altLang="en-US" sz="1600">
                  <a:solidFill>
                    <a:srgbClr val="FFFFFF"/>
                  </a:solidFill>
                  <a:latin typeface="宋体" panose="02010600030101010101" pitchFamily="2" charset="-122"/>
                </a:rPr>
                <a:t> </a:t>
              </a:r>
              <a:endParaRPr lang="zh-CN" altLang="en-US" sz="160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63" name="矩形 6"/>
            <p:cNvSpPr>
              <a:spLocks noChangeArrowheads="1"/>
            </p:cNvSpPr>
            <p:nvPr/>
          </p:nvSpPr>
          <p:spPr bwMode="auto">
            <a:xfrm>
              <a:off x="4283970" y="4532038"/>
              <a:ext cx="4738633" cy="523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b="0" dirty="0">
                  <a:latin typeface="宋体" panose="02010600030101010101" pitchFamily="2" charset="-122"/>
                </a:rPr>
                <a:t>专指对例行的绩效考核指标所不能涵盖到的考核内容进行单独考核，此类事件不经常发生，一旦发生了则影响较大</a:t>
              </a:r>
              <a:endParaRPr lang="zh-CN" altLang="en-US" sz="1400" b="0" dirty="0">
                <a:latin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4"/>
          <p:cNvSpPr>
            <a:spLocks noChangeArrowheads="1"/>
          </p:cNvSpPr>
          <p:nvPr/>
        </p:nvSpPr>
        <p:spPr bwMode="auto">
          <a:xfrm>
            <a:off x="107504" y="44624"/>
            <a:ext cx="5688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rgbClr val="FFFFFF"/>
                </a:solidFill>
                <a:latin typeface="+mj-ea"/>
                <a:ea typeface="+mj-ea"/>
              </a:rPr>
              <a:t>四种考评指标：</a:t>
            </a:r>
            <a:r>
              <a:rPr lang="en-US" altLang="zh-CN" sz="3000" dirty="0">
                <a:solidFill>
                  <a:srgbClr val="FFFFFF"/>
                </a:solidFill>
                <a:latin typeface="+mj-ea"/>
                <a:ea typeface="+mj-ea"/>
              </a:rPr>
              <a:t>KPI</a:t>
            </a:r>
            <a:endParaRPr lang="en-US" altLang="zh-CN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619399" y="1930171"/>
            <a:ext cx="5905202" cy="711200"/>
          </a:xfrm>
          <a:prstGeom prst="roundRect">
            <a:avLst/>
          </a:prstGeom>
          <a:solidFill>
            <a:srgbClr val="0070C0">
              <a:alpha val="6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800" kern="0" dirty="0">
                <a:solidFill>
                  <a:schemeClr val="bg1"/>
                </a:solidFill>
                <a:latin typeface="楷体_GB2312" panose="0201060903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</a:rPr>
              <a:t>KPI</a:t>
            </a:r>
            <a:r>
              <a:rPr lang="zh-CN" altLang="en-US" sz="1800" dirty="0">
                <a:latin typeface="宋体" panose="02010600030101010101" pitchFamily="2" charset="-122"/>
              </a:rPr>
              <a:t>是有较大提升和改善空间的“拔高指标”</a:t>
            </a:r>
            <a:endParaRPr lang="en-US" altLang="zh-CN" sz="1800" kern="0" dirty="0">
              <a:solidFill>
                <a:schemeClr val="bg1"/>
              </a:solidFill>
              <a:latin typeface="楷体_GB2312" panose="0201060903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1619399" y="2860446"/>
            <a:ext cx="5905202" cy="711200"/>
          </a:xfrm>
          <a:prstGeom prst="roundRect">
            <a:avLst/>
          </a:prstGeom>
          <a:solidFill>
            <a:srgbClr val="0070C0">
              <a:alpha val="6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宋体" panose="02010600030101010101" pitchFamily="2" charset="-122"/>
              </a:rPr>
              <a:t>该指标员工有能力控制</a:t>
            </a:r>
            <a:r>
              <a:rPr lang="en-US" altLang="zh-CN" sz="1800" dirty="0">
                <a:latin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</a:rPr>
              <a:t>该工作不超出员工能力控制范围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1619399" y="3790721"/>
            <a:ext cx="5905202" cy="712787"/>
          </a:xfrm>
          <a:prstGeom prst="roundRect">
            <a:avLst/>
          </a:prstGeom>
          <a:solidFill>
            <a:srgbClr val="0070C0">
              <a:alpha val="6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宋体" panose="02010600030101010101" pitchFamily="2" charset="-122"/>
              </a:rPr>
              <a:t>该指标数据容易收集</a:t>
            </a:r>
            <a:r>
              <a:rPr lang="en-US" altLang="zh-CN" sz="1800" dirty="0">
                <a:latin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</a:rPr>
              <a:t>有统一的数据统计口径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20486" name="Text Box 43"/>
          <p:cNvSpPr txBox="1">
            <a:spLocks noChangeArrowheads="1"/>
          </p:cNvSpPr>
          <p:nvPr/>
        </p:nvSpPr>
        <p:spPr bwMode="auto">
          <a:xfrm>
            <a:off x="1908175" y="4941888"/>
            <a:ext cx="5259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高压线指标不能作为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4"/>
          <p:cNvSpPr>
            <a:spLocks noChangeArrowheads="1"/>
          </p:cNvSpPr>
          <p:nvPr/>
        </p:nvSpPr>
        <p:spPr bwMode="auto">
          <a:xfrm>
            <a:off x="35496" y="8878"/>
            <a:ext cx="5688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FFFFFF"/>
                </a:solidFill>
                <a:latin typeface="+mj-ea"/>
                <a:ea typeface="+mj-ea"/>
              </a:rPr>
              <a:t>KPI</a:t>
            </a:r>
            <a:r>
              <a:rPr lang="zh-CN" altLang="en-US" sz="3000" dirty="0">
                <a:solidFill>
                  <a:srgbClr val="FFFFFF"/>
                </a:solidFill>
                <a:latin typeface="+mj-ea"/>
                <a:ea typeface="+mj-ea"/>
              </a:rPr>
              <a:t>设定中的几个问题</a:t>
            </a:r>
            <a:endParaRPr lang="en-US" altLang="zh-CN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835150" y="1341438"/>
            <a:ext cx="5113338" cy="711200"/>
          </a:xfrm>
          <a:prstGeom prst="roundRect">
            <a:avLst/>
          </a:prstGeom>
          <a:solidFill>
            <a:srgbClr val="0070C0">
              <a:alpha val="6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宋体" panose="02010600030101010101" pitchFamily="2" charset="-122"/>
              </a:rPr>
              <a:t>弱相关指标如何处理？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1835150" y="2271713"/>
            <a:ext cx="5113338" cy="711200"/>
          </a:xfrm>
          <a:prstGeom prst="roundRect">
            <a:avLst/>
          </a:prstGeom>
          <a:solidFill>
            <a:srgbClr val="0070C0">
              <a:alpha val="6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宋体" panose="02010600030101010101" pitchFamily="2" charset="-122"/>
              </a:rPr>
              <a:t>模糊地带指标如何处理</a:t>
            </a:r>
            <a:r>
              <a:rPr lang="en-US" altLang="zh-CN" sz="1800" dirty="0">
                <a:latin typeface="宋体" panose="02010600030101010101" pitchFamily="2" charset="-122"/>
              </a:rPr>
              <a:t>?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1835150" y="3201988"/>
            <a:ext cx="5113338" cy="712787"/>
          </a:xfrm>
          <a:prstGeom prst="roundRect">
            <a:avLst/>
          </a:prstGeom>
          <a:solidFill>
            <a:srgbClr val="0070C0">
              <a:alpha val="6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宋体" panose="02010600030101010101" pitchFamily="2" charset="-122"/>
              </a:rPr>
              <a:t>受不可控因素影响指标如何处理</a:t>
            </a:r>
            <a:r>
              <a:rPr lang="en-US" altLang="zh-CN" sz="1800" dirty="0">
                <a:latin typeface="宋体" panose="02010600030101010101" pitchFamily="2" charset="-122"/>
              </a:rPr>
              <a:t>?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835150" y="4084638"/>
            <a:ext cx="5113338" cy="712787"/>
          </a:xfrm>
          <a:prstGeom prst="roundRect">
            <a:avLst/>
          </a:prstGeom>
          <a:solidFill>
            <a:srgbClr val="0070C0">
              <a:alpha val="6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宋体" panose="02010600030101010101" pitchFamily="2" charset="-122"/>
              </a:rPr>
              <a:t>历史原因导致的短板性指标如何考核</a:t>
            </a:r>
            <a:r>
              <a:rPr lang="en-US" altLang="zh-CN" sz="1800" dirty="0">
                <a:latin typeface="宋体" panose="02010600030101010101" pitchFamily="2" charset="-122"/>
              </a:rPr>
              <a:t>?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835150" y="4968875"/>
            <a:ext cx="5113338" cy="711200"/>
          </a:xfrm>
          <a:prstGeom prst="roundRect">
            <a:avLst/>
          </a:prstGeom>
          <a:solidFill>
            <a:srgbClr val="0070C0">
              <a:alpha val="6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宋体" panose="02010600030101010101" pitchFamily="2" charset="-122"/>
              </a:rPr>
              <a:t>能不能挑一些容易考核的</a:t>
            </a:r>
            <a:r>
              <a:rPr lang="en-US" altLang="zh-CN" sz="1800" dirty="0">
                <a:latin typeface="宋体" panose="02010600030101010101" pitchFamily="2" charset="-122"/>
              </a:rPr>
              <a:t>KPI</a:t>
            </a:r>
            <a:r>
              <a:rPr lang="zh-CN" altLang="en-US" sz="1800" dirty="0">
                <a:latin typeface="宋体" panose="02010600030101010101" pitchFamily="2" charset="-122"/>
              </a:rPr>
              <a:t>来考核</a:t>
            </a:r>
            <a:r>
              <a:rPr lang="en-US" altLang="zh-CN" sz="1800" dirty="0">
                <a:latin typeface="宋体" panose="02010600030101010101" pitchFamily="2" charset="-122"/>
              </a:rPr>
              <a:t>?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07504" y="44624"/>
            <a:ext cx="4911912" cy="5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354" tIns="38177" rIns="76354" bIns="38177">
            <a:spAutoFit/>
          </a:bodyPr>
          <a:lstStyle>
            <a:lvl1pPr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FFFFFF"/>
                </a:solidFill>
                <a:latin typeface="+mj-ea"/>
                <a:ea typeface="+mj-ea"/>
              </a:rPr>
              <a:t>GS</a:t>
            </a:r>
            <a:r>
              <a:rPr lang="zh-CN" altLang="en-US" sz="3000" dirty="0">
                <a:solidFill>
                  <a:srgbClr val="FFFFFF"/>
                </a:solidFill>
                <a:latin typeface="+mj-ea"/>
                <a:ea typeface="+mj-ea"/>
              </a:rPr>
              <a:t>的设定：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重要工作项目化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922338" y="1052513"/>
            <a:ext cx="6983412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354" tIns="38177" rIns="76354" bIns="38177">
            <a:spAutoFit/>
          </a:bodyPr>
          <a:lstStyle>
            <a:lvl1pPr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5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首先明确需要解决的问题（围绕达成指标形成一系列策略）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5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思考需要解决问题的对策（怎么做才能实现目标）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5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订立行动方案（任务如何分步骤实现）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5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明确衡量要点（关注什么，希望达到什么效果）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5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确定时间要求（里程碑节点、截至点）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5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制定人员分工（谁主责、谁协助）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5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需要何种资源予以支持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_bottom"/>
          <p:cNvSpPr/>
          <p:nvPr/>
        </p:nvSpPr>
        <p:spPr>
          <a:xfrm flipV="1">
            <a:off x="125413" y="5805488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Loading 100%"/>
          <p:cNvSpPr txBox="1"/>
          <p:nvPr/>
        </p:nvSpPr>
        <p:spPr>
          <a:xfrm>
            <a:off x="3642360" y="3284538"/>
            <a:ext cx="154813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Loading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171" name="LOGO"/>
          <p:cNvGrpSpPr/>
          <p:nvPr/>
        </p:nvGrpSpPr>
        <p:grpSpPr bwMode="auto">
          <a:xfrm>
            <a:off x="3292475" y="3157538"/>
            <a:ext cx="2620010" cy="684530"/>
            <a:chOff x="323528" y="230123"/>
            <a:chExt cx="2619666" cy="684174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245990"/>
              <a:ext cx="2149193" cy="5832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pc="-15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</a:t>
              </a:r>
              <a:r>
                <a:rPr lang="en-US" altLang="zh-CN" sz="3200" b="1" spc="-150" dirty="0" err="1">
                  <a:solidFill>
                    <a:srgbClr val="00B0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LOGO</a:t>
              </a:r>
              <a:endParaRPr lang="zh-CN" altLang="en-US" sz="3200" b="1" spc="-15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528" y="715645"/>
              <a:ext cx="2619666" cy="198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SHENZHEN TX INFORMATION TECHNOLOGY CO.,LTD.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214" name="leaf" descr="F:\文件临时存放区\66_014_c\图片\image 270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1942045">
              <a:off x="2362200" y="230123"/>
              <a:ext cx="2667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" name="blue_nav_begin"/>
          <p:cNvSpPr/>
          <p:nvPr/>
        </p:nvSpPr>
        <p:spPr>
          <a:xfrm>
            <a:off x="125413" y="1992313"/>
            <a:ext cx="44243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6" name="blue_nav_final"/>
          <p:cNvSpPr/>
          <p:nvPr/>
        </p:nvSpPr>
        <p:spPr>
          <a:xfrm>
            <a:off x="125413" y="1992313"/>
            <a:ext cx="24304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mask_left_white"/>
          <p:cNvSpPr/>
          <p:nvPr/>
        </p:nvSpPr>
        <p:spPr>
          <a:xfrm>
            <a:off x="0" y="857250"/>
            <a:ext cx="125413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rectangle_begin"/>
          <p:cNvSpPr/>
          <p:nvPr/>
        </p:nvSpPr>
        <p:spPr>
          <a:xfrm>
            <a:off x="4594225" y="1992313"/>
            <a:ext cx="4424363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rectangle_gray"/>
          <p:cNvSpPr/>
          <p:nvPr/>
        </p:nvSpPr>
        <p:spPr>
          <a:xfrm>
            <a:off x="4427538" y="1992313"/>
            <a:ext cx="4591050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mask_right_white"/>
          <p:cNvSpPr/>
          <p:nvPr/>
        </p:nvSpPr>
        <p:spPr>
          <a:xfrm>
            <a:off x="9018588" y="857250"/>
            <a:ext cx="125412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178" name="arrow_1"/>
          <p:cNvGrpSpPr>
            <a:grpSpLocks noChangeAspect="1"/>
          </p:cNvGrpSpPr>
          <p:nvPr/>
        </p:nvGrpSpPr>
        <p:grpSpPr bwMode="auto">
          <a:xfrm>
            <a:off x="595313" y="2530475"/>
            <a:ext cx="215900" cy="215900"/>
            <a:chOff x="510977" y="1676698"/>
            <a:chExt cx="174686" cy="174686"/>
          </a:xfrm>
        </p:grpSpPr>
        <p:sp>
          <p:nvSpPr>
            <p:cNvPr id="13" name="椭圆 12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2700000">
              <a:off x="579053" y="1740922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100000">
              <a:off x="582907" y="1791015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9" name="arrow_2"/>
          <p:cNvGrpSpPr>
            <a:grpSpLocks noChangeAspect="1"/>
          </p:cNvGrpSpPr>
          <p:nvPr/>
        </p:nvGrpSpPr>
        <p:grpSpPr bwMode="auto">
          <a:xfrm>
            <a:off x="595313" y="3454400"/>
            <a:ext cx="215900" cy="215900"/>
            <a:chOff x="510977" y="1676698"/>
            <a:chExt cx="174686" cy="174686"/>
          </a:xfrm>
        </p:grpSpPr>
        <p:sp>
          <p:nvSpPr>
            <p:cNvPr id="14" name="椭圆 34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35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36"/>
            <p:cNvCxnSpPr/>
            <p:nvPr/>
          </p:nvCxnSpPr>
          <p:spPr>
            <a:xfrm rot="2700000">
              <a:off x="579053" y="1740922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7"/>
            <p:cNvCxnSpPr/>
            <p:nvPr/>
          </p:nvCxnSpPr>
          <p:spPr>
            <a:xfrm rot="8100000">
              <a:off x="582907" y="1791015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0" name="arrow_3"/>
          <p:cNvGrpSpPr>
            <a:grpSpLocks noChangeAspect="1"/>
          </p:cNvGrpSpPr>
          <p:nvPr/>
        </p:nvGrpSpPr>
        <p:grpSpPr bwMode="auto">
          <a:xfrm>
            <a:off x="595313" y="4362450"/>
            <a:ext cx="215900" cy="217488"/>
            <a:chOff x="510977" y="1676698"/>
            <a:chExt cx="174686" cy="174686"/>
          </a:xfrm>
        </p:grpSpPr>
        <p:sp>
          <p:nvSpPr>
            <p:cNvPr id="3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7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81" name="关于我们"/>
          <p:cNvSpPr>
            <a:spLocks noChangeArrowheads="1"/>
          </p:cNvSpPr>
          <p:nvPr/>
        </p:nvSpPr>
        <p:spPr bwMode="auto">
          <a:xfrm>
            <a:off x="892175" y="2395538"/>
            <a:ext cx="30321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绩效管理系统的目标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7182" name="产品介绍"/>
          <p:cNvSpPr>
            <a:spLocks noChangeArrowheads="1"/>
          </p:cNvSpPr>
          <p:nvPr/>
        </p:nvSpPr>
        <p:spPr bwMode="auto">
          <a:xfrm>
            <a:off x="892175" y="3289300"/>
            <a:ext cx="32435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如何操作绩效管理系统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7183" name="市场分析"/>
          <p:cNvSpPr>
            <a:spLocks noChangeArrowheads="1"/>
          </p:cNvSpPr>
          <p:nvPr/>
        </p:nvSpPr>
        <p:spPr bwMode="auto">
          <a:xfrm>
            <a:off x="892175" y="4195763"/>
            <a:ext cx="293751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绩效管理的相关技能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grpSp>
        <p:nvGrpSpPr>
          <p:cNvPr id="7184" name="icon_search"/>
          <p:cNvGrpSpPr/>
          <p:nvPr/>
        </p:nvGrpSpPr>
        <p:grpSpPr bwMode="auto">
          <a:xfrm>
            <a:off x="8183563" y="990600"/>
            <a:ext cx="215900" cy="215900"/>
            <a:chOff x="8360326" y="910853"/>
            <a:chExt cx="216024" cy="216024"/>
          </a:xfrm>
        </p:grpSpPr>
        <p:sp>
          <p:nvSpPr>
            <p:cNvPr id="82" name="椭圆 81"/>
            <p:cNvSpPr/>
            <p:nvPr/>
          </p:nvSpPr>
          <p:spPr>
            <a:xfrm>
              <a:off x="8360326" y="910853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99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06426" y="959350"/>
              <a:ext cx="123825" cy="119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5" name="icon_mail"/>
          <p:cNvGrpSpPr/>
          <p:nvPr/>
        </p:nvGrpSpPr>
        <p:grpSpPr bwMode="auto">
          <a:xfrm>
            <a:off x="8801100" y="990600"/>
            <a:ext cx="217488" cy="215900"/>
            <a:chOff x="7345982" y="1282464"/>
            <a:chExt cx="216024" cy="216024"/>
          </a:xfrm>
        </p:grpSpPr>
        <p:sp>
          <p:nvSpPr>
            <p:cNvPr id="1037" name="椭圆 1036"/>
            <p:cNvSpPr/>
            <p:nvPr/>
          </p:nvSpPr>
          <p:spPr>
            <a:xfrm>
              <a:off x="7345982" y="1282464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97" name="Picture 7" descr="F:\文件临时存放区\66_014_c\图片\image 298.png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7396844" y="1347614"/>
              <a:ext cx="114300" cy="8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8" name="icon_home_green"/>
          <p:cNvSpPr/>
          <p:nvPr/>
        </p:nvSpPr>
        <p:spPr>
          <a:xfrm>
            <a:off x="8493125" y="99060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icon_home_blue"/>
          <p:cNvSpPr/>
          <p:nvPr/>
        </p:nvSpPr>
        <p:spPr>
          <a:xfrm>
            <a:off x="8493125" y="992188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188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4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02393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89" name="直接连接符 14"/>
          <p:cNvCxnSpPr>
            <a:cxnSpLocks noChangeShapeType="1"/>
          </p:cNvCxnSpPr>
          <p:nvPr/>
        </p:nvCxnSpPr>
        <p:spPr bwMode="auto">
          <a:xfrm>
            <a:off x="539750" y="2924175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7190" name="直接连接符 14"/>
          <p:cNvCxnSpPr>
            <a:cxnSpLocks noChangeShapeType="1"/>
          </p:cNvCxnSpPr>
          <p:nvPr/>
        </p:nvCxnSpPr>
        <p:spPr bwMode="auto">
          <a:xfrm>
            <a:off x="539750" y="38147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7191" name="直接连接符 14"/>
          <p:cNvCxnSpPr>
            <a:cxnSpLocks noChangeShapeType="1"/>
          </p:cNvCxnSpPr>
          <p:nvPr/>
        </p:nvCxnSpPr>
        <p:spPr bwMode="auto">
          <a:xfrm>
            <a:off x="539750" y="4724400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sp>
        <p:nvSpPr>
          <p:cNvPr id="7192" name="TextBox 3"/>
          <p:cNvSpPr txBox="1">
            <a:spLocks noChangeArrowheads="1"/>
          </p:cNvSpPr>
          <p:nvPr/>
        </p:nvSpPr>
        <p:spPr bwMode="auto">
          <a:xfrm>
            <a:off x="1331913" y="1196975"/>
            <a:ext cx="23034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B0F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主要内容</a:t>
            </a:r>
            <a:endParaRPr lang="zh-CN" altLang="en-US" sz="3200" b="1">
              <a:solidFill>
                <a:srgbClr val="00B0F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193" name="Picture 5" descr="F:\文件临时存放区\66_014_c\图片\image 27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942045">
            <a:off x="3635375" y="1125538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94" name="直接连接符 14"/>
          <p:cNvCxnSpPr>
            <a:cxnSpLocks noChangeShapeType="1"/>
          </p:cNvCxnSpPr>
          <p:nvPr/>
        </p:nvCxnSpPr>
        <p:spPr bwMode="auto">
          <a:xfrm>
            <a:off x="468313" y="4722813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pic>
        <p:nvPicPr>
          <p:cNvPr id="7195" name="Picture 4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1188" y="1989138"/>
            <a:ext cx="4543425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44450" y="115888"/>
            <a:ext cx="6923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255" tIns="37628" rIns="75255" bIns="37628">
            <a:spAutoFit/>
          </a:bodyPr>
          <a:lstStyle>
            <a:lvl1pPr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宋体" panose="02010600030101010101" pitchFamily="2" charset="-122"/>
              </a:rPr>
              <a:t>如何把年度目标按照项目化的运作思路去进行分解</a:t>
            </a:r>
            <a:endParaRPr lang="zh-CN" altLang="en-US" sz="24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37061" name="Group 69"/>
          <p:cNvGraphicFramePr>
            <a:graphicFrameLocks noGrp="1"/>
          </p:cNvGraphicFramePr>
          <p:nvPr/>
        </p:nvGraphicFramePr>
        <p:xfrm>
          <a:off x="89694" y="722315"/>
          <a:ext cx="8964612" cy="6135685"/>
        </p:xfrm>
        <a:graphic>
          <a:graphicData uri="http://schemas.openxmlformats.org/drawingml/2006/table">
            <a:tbl>
              <a:tblPr/>
              <a:tblGrid>
                <a:gridCol w="908432"/>
                <a:gridCol w="1549580"/>
                <a:gridCol w="963543"/>
                <a:gridCol w="2008229"/>
                <a:gridCol w="3020471"/>
                <a:gridCol w="514357"/>
              </a:tblGrid>
              <a:tr h="59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年度指标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落地思路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里程碑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完成时间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7307"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提升培养满意度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Char char="p"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结合实际，立足长远，先行基础，对于未曾开展的培训项目进行试点，建立基础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，解决”有和没有的问题“。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Char char="p"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对于已有培训进行优化，达到精细化的程度；同时在项目的实施推动中逐步搭建培训体系架构，为培训项目实施效果转化提供初步保障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培训体系建设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培训管理团队建设（组织架构、成长计划）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培训部组织架构、职能及职位说明书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461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设计人力资源中心团队学习地图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9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培训制度建设与宣贯（密联绩效管理和薪酬管理）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培训总则（培训需求、培训组织、培训职责分工、评估、培训纪律）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9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培训考核制度、课程评审制度、课程开发制度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1" lang="zh-CN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18">
                <a:tc vMerge="1">
                  <a:tcPr/>
                </a:tc>
                <a:tc vMerge="1"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培训项目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管理干部“龙计划”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完成所有管理干部能力测评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79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完成管理干部学习地图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196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营销人员“鹰计划”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初级、中级、高级进阶课程培训包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79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能力测评盘点；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492">
                <a:tc vMerge="1">
                  <a:tcPr/>
                </a:tc>
                <a:tc vMerge="1"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关键岗位梯队建设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能力测评体系建设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关键岗位胜任力测评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79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能力差距分析报告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196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关键岗位学习地图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管理干部，营销人员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857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建立销售、客服、调试人员蓄水池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培养计划（入库标准、淘汰标准、培养措施等）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255" marR="75255" marT="37623" marB="37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624"/>
            <a:ext cx="8704263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solidFill>
                  <a:srgbClr val="FFFFFF"/>
                </a:solidFill>
                <a:latin typeface="+mj-ea"/>
              </a:rPr>
              <a:t>KBI</a:t>
            </a:r>
            <a:r>
              <a:rPr lang="zh-CN" altLang="en-US">
                <a:solidFill>
                  <a:srgbClr val="FFFFFF"/>
                </a:solidFill>
                <a:latin typeface="+mj-ea"/>
              </a:rPr>
              <a:t>指标示例</a:t>
            </a:r>
            <a:endParaRPr lang="zh-CN" altLang="en-US">
              <a:solidFill>
                <a:srgbClr val="FFFFFF"/>
              </a:solidFill>
              <a:latin typeface="+mj-ea"/>
            </a:endParaRPr>
          </a:p>
        </p:txBody>
      </p:sp>
      <p:pic>
        <p:nvPicPr>
          <p:cNvPr id="24579" name="Picture 37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836613"/>
            <a:ext cx="8858250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691" y="44624"/>
            <a:ext cx="8545512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FFFFFF"/>
                </a:solidFill>
                <a:latin typeface="+mj-ea"/>
              </a:rPr>
              <a:t>NNI</a:t>
            </a:r>
            <a:r>
              <a:rPr lang="zh-CN" altLang="en-US" dirty="0">
                <a:solidFill>
                  <a:srgbClr val="FFFFFF"/>
                </a:solidFill>
                <a:latin typeface="+mj-ea"/>
              </a:rPr>
              <a:t>指标示例</a:t>
            </a:r>
            <a:endParaRPr lang="zh-CN" altLang="en-US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87463"/>
            <a:ext cx="7631113" cy="4013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0070C0"/>
                </a:solidFill>
              </a:rPr>
              <a:t>重大工作失误</a:t>
            </a:r>
            <a:endParaRPr lang="zh-CN" altLang="en-US" sz="2000" b="1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800"/>
              <a:t>重大安全事故</a:t>
            </a:r>
            <a:endParaRPr lang="zh-CN" altLang="en-US" sz="1800"/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800"/>
              <a:t>重大质量事故</a:t>
            </a:r>
            <a:endParaRPr lang="zh-CN" altLang="en-US" sz="180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0070C0"/>
                </a:solidFill>
              </a:rPr>
              <a:t>突出工作成果</a:t>
            </a:r>
            <a:endParaRPr lang="zh-CN" altLang="en-US" sz="2000" b="1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/>
              <a:t>重大技术革新</a:t>
            </a:r>
            <a:endParaRPr lang="zh-CN" altLang="en-US" sz="2000"/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/>
              <a:t>重大成本节约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6" name="标题 1"/>
          <p:cNvSpPr txBox="1"/>
          <p:nvPr/>
        </p:nvSpPr>
        <p:spPr bwMode="auto">
          <a:xfrm>
            <a:off x="107504" y="24446"/>
            <a:ext cx="49164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3130">
              <a:buFont typeface="Arial" panose="020B0604020202020204" pitchFamily="34" charset="0"/>
              <a:buNone/>
              <a:defRPr/>
            </a:pPr>
            <a:r>
              <a:rPr lang="en-US" altLang="en-US" sz="3000" dirty="0">
                <a:solidFill>
                  <a:schemeClr val="accent3"/>
                </a:solidFill>
                <a:latin typeface="+mj-ea"/>
                <a:ea typeface="+mj-ea"/>
              </a:rPr>
              <a:t>2 </a:t>
            </a:r>
            <a:r>
              <a:rPr lang="zh-CN" altLang="en-US" sz="3000" dirty="0">
                <a:solidFill>
                  <a:schemeClr val="accent3"/>
                </a:solidFill>
                <a:latin typeface="+mj-ea"/>
                <a:ea typeface="+mj-ea"/>
              </a:rPr>
              <a:t>行动计划表</a:t>
            </a:r>
            <a:endParaRPr lang="zh-CN" altLang="en-US" sz="3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graphicFrame>
        <p:nvGraphicFramePr>
          <p:cNvPr id="203156" name="Group 404"/>
          <p:cNvGraphicFramePr>
            <a:graphicFrameLocks noGrp="1"/>
          </p:cNvGraphicFramePr>
          <p:nvPr/>
        </p:nvGraphicFramePr>
        <p:xfrm>
          <a:off x="326756" y="2445956"/>
          <a:ext cx="8617487" cy="2987678"/>
        </p:xfrm>
        <a:graphic>
          <a:graphicData uri="http://schemas.openxmlformats.org/drawingml/2006/table">
            <a:tbl>
              <a:tblPr/>
              <a:tblGrid>
                <a:gridCol w="442913"/>
                <a:gridCol w="1014412"/>
                <a:gridCol w="1411288"/>
                <a:gridCol w="3413125"/>
                <a:gridCol w="924462"/>
                <a:gridCol w="674687"/>
                <a:gridCol w="736600"/>
              </a:tblGrid>
              <a:tr h="579438"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维度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管控目标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关键指标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计算公式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计量单位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目标值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起止日期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rowSpan="5"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两个杜绝、两个确保、两个减少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一般事故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按南方电网公司 颁布的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《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中国南方电网有限责任公司电力事故（事件）调查规程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》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中的划分标准确定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01-12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人身事件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01-12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设备事件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01-12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电力安全四级以上事件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01-12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安全生产风险管理体系评级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按南方电网公司颁布的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《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安全生产风险管理体系审核指南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》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考评得分确定等级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分／钻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74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三钻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01-12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7" name="Rectangle 405"/>
          <p:cNvSpPr>
            <a:spLocks noChangeArrowheads="1"/>
          </p:cNvSpPr>
          <p:nvPr/>
        </p:nvSpPr>
        <p:spPr bwMode="auto">
          <a:xfrm>
            <a:off x="494854" y="1282400"/>
            <a:ext cx="82812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 dirty="0"/>
              <a:t>以安全管控维度为例，其管控目标是“两个杜绝、两个确保、两个减少”，关键指标有</a:t>
            </a:r>
            <a:r>
              <a:rPr lang="en-US" altLang="zh-CN" sz="1800" dirty="0"/>
              <a:t>5</a:t>
            </a:r>
            <a:r>
              <a:rPr lang="zh-CN" altLang="en-US" sz="1800" dirty="0"/>
              <a:t>个；行动计划表总计：</a:t>
            </a:r>
            <a:r>
              <a:rPr lang="en-US" altLang="zh-CN" sz="1800" dirty="0"/>
              <a:t>5</a:t>
            </a:r>
            <a:r>
              <a:rPr lang="zh-CN" altLang="en-US" sz="1800" dirty="0"/>
              <a:t>个管控维度，</a:t>
            </a:r>
            <a:r>
              <a:rPr lang="en-US" altLang="zh-CN" sz="1800" dirty="0"/>
              <a:t>11</a:t>
            </a:r>
            <a:r>
              <a:rPr lang="zh-CN" altLang="en-US" sz="1800" dirty="0"/>
              <a:t>个管控目标，</a:t>
            </a:r>
            <a:r>
              <a:rPr lang="en-US" altLang="zh-CN" sz="1800" dirty="0"/>
              <a:t>48</a:t>
            </a:r>
            <a:r>
              <a:rPr lang="zh-CN" altLang="en-US" sz="1800" dirty="0"/>
              <a:t>个关键指标。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893" name="Group 69"/>
          <p:cNvGraphicFramePr>
            <a:graphicFrameLocks noGrp="1"/>
          </p:cNvGraphicFramePr>
          <p:nvPr/>
        </p:nvGraphicFramePr>
        <p:xfrm>
          <a:off x="431540" y="836712"/>
          <a:ext cx="8280919" cy="5525162"/>
        </p:xfrm>
        <a:graphic>
          <a:graphicData uri="http://schemas.openxmlformats.org/drawingml/2006/table">
            <a:tbl>
              <a:tblPr/>
              <a:tblGrid>
                <a:gridCol w="1556739"/>
                <a:gridCol w="1203274"/>
                <a:gridCol w="1344836"/>
                <a:gridCol w="1344836"/>
                <a:gridCol w="1486398"/>
                <a:gridCol w="1344836"/>
              </a:tblGrid>
              <a:tr h="547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现状描述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558" marR="89558" marT="40945" marB="409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关键措施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衡量的指标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目标值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692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人高马大，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身高与体重明显不成比例，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而且肝功能还有问题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558" marR="89558" marT="40945" marB="409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通过减肥治好病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69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1861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978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9209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69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69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692"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69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31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558" marR="89558" marT="40945" marB="409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520" name="Rectangle 181"/>
          <p:cNvSpPr>
            <a:spLocks noChangeArrowheads="1"/>
          </p:cNvSpPr>
          <p:nvPr/>
        </p:nvSpPr>
        <p:spPr bwMode="auto">
          <a:xfrm>
            <a:off x="179388" y="44450"/>
            <a:ext cx="3245894" cy="5457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3251" tIns="41625" rIns="83251" bIns="41625">
            <a:spAutoFit/>
          </a:bodyPr>
          <a:lstStyle/>
          <a:p>
            <a:pPr defTabSz="830580">
              <a:spcBef>
                <a:spcPct val="30000"/>
              </a:spcBef>
              <a:defRPr/>
            </a:pPr>
            <a:r>
              <a:rPr lang="zh-CN" altLang="en-US" sz="3000" dirty="0">
                <a:solidFill>
                  <a:schemeClr val="accent3"/>
                </a:solidFill>
                <a:latin typeface="+mj-ea"/>
                <a:ea typeface="+mj-ea"/>
              </a:rPr>
              <a:t>制定一项行动计划</a:t>
            </a:r>
            <a:endParaRPr lang="zh-CN" altLang="en-US" sz="3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3068960"/>
            <a:ext cx="7772400" cy="101123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dirty="0"/>
              <a:t>三盏灯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0" y="3408363"/>
            <a:ext cx="30591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>
            <a:off x="5975350" y="3357563"/>
            <a:ext cx="31686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67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643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4397509" y="4061619"/>
            <a:ext cx="6350" cy="17462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AutoShape 3"/>
          <p:cNvSpPr/>
          <p:nvPr/>
        </p:nvSpPr>
        <p:spPr bwMode="auto">
          <a:xfrm rot="16904275" flipH="1">
            <a:off x="963724" y="2060637"/>
            <a:ext cx="3595628" cy="29511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336" y="6948"/>
                </a:moveTo>
                <a:cubicBezTo>
                  <a:pt x="16889" y="4117"/>
                  <a:pt x="13979" y="2336"/>
                  <a:pt x="10800" y="2336"/>
                </a:cubicBezTo>
                <a:cubicBezTo>
                  <a:pt x="8061" y="2335"/>
                  <a:pt x="5492" y="3661"/>
                  <a:pt x="3904" y="5892"/>
                </a:cubicBezTo>
                <a:lnTo>
                  <a:pt x="2000" y="4537"/>
                </a:lnTo>
                <a:cubicBezTo>
                  <a:pt x="4027" y="1690"/>
                  <a:pt x="7305" y="-1"/>
                  <a:pt x="10800" y="0"/>
                </a:cubicBezTo>
                <a:cubicBezTo>
                  <a:pt x="14856" y="0"/>
                  <a:pt x="18570" y="2273"/>
                  <a:pt x="20416" y="5885"/>
                </a:cubicBezTo>
                <a:lnTo>
                  <a:pt x="22821" y="4656"/>
                </a:lnTo>
                <a:lnTo>
                  <a:pt x="21136" y="9860"/>
                </a:lnTo>
                <a:lnTo>
                  <a:pt x="15932" y="8176"/>
                </a:lnTo>
                <a:lnTo>
                  <a:pt x="18336" y="6948"/>
                </a:lnTo>
                <a:close/>
              </a:path>
            </a:pathLst>
          </a:custGeom>
          <a:solidFill>
            <a:srgbClr val="0070C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4"/>
          <p:cNvSpPr/>
          <p:nvPr/>
        </p:nvSpPr>
        <p:spPr bwMode="auto">
          <a:xfrm rot="5732153" flipH="1">
            <a:off x="4768983" y="2172494"/>
            <a:ext cx="3241675" cy="28003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626" y="7248"/>
                </a:moveTo>
                <a:cubicBezTo>
                  <a:pt x="17233" y="4177"/>
                  <a:pt x="14172" y="2205"/>
                  <a:pt x="10800" y="2205"/>
                </a:cubicBezTo>
                <a:cubicBezTo>
                  <a:pt x="7133" y="2204"/>
                  <a:pt x="3870" y="4530"/>
                  <a:pt x="2674" y="7996"/>
                </a:cubicBezTo>
                <a:lnTo>
                  <a:pt x="590" y="7277"/>
                </a:lnTo>
                <a:cubicBezTo>
                  <a:pt x="2093" y="2922"/>
                  <a:pt x="6192" y="-1"/>
                  <a:pt x="10800" y="0"/>
                </a:cubicBezTo>
                <a:cubicBezTo>
                  <a:pt x="15037" y="0"/>
                  <a:pt x="18883" y="2478"/>
                  <a:pt x="20634" y="6336"/>
                </a:cubicBezTo>
                <a:lnTo>
                  <a:pt x="23093" y="5221"/>
                </a:lnTo>
                <a:lnTo>
                  <a:pt x="21202" y="10255"/>
                </a:lnTo>
                <a:lnTo>
                  <a:pt x="16168" y="8363"/>
                </a:lnTo>
                <a:lnTo>
                  <a:pt x="18626" y="7248"/>
                </a:lnTo>
                <a:close/>
              </a:path>
            </a:pathLst>
          </a:custGeom>
          <a:solidFill>
            <a:srgbClr val="0070C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241934" y="4339431"/>
            <a:ext cx="9525" cy="190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-736467" y="3175794"/>
            <a:ext cx="2763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038" tIns="23812" rIns="46038" bIns="23812">
            <a:spAutoFit/>
          </a:bodyPr>
          <a:lstStyle>
            <a:lvl1pPr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GB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计划体系</a:t>
            </a:r>
            <a:endParaRPr lang="en-GB" altLang="en-US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481396" y="4947444"/>
            <a:ext cx="4119563" cy="357187"/>
          </a:xfrm>
          <a:prstGeom prst="rect">
            <a:avLst/>
          </a:prstGeom>
          <a:solidFill>
            <a:srgbClr val="0070C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资源需求</a:t>
            </a:r>
            <a:endParaRPr lang="zh-CN" altLang="en-US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64520" name="Freeform 8"/>
          <p:cNvSpPr/>
          <p:nvPr/>
        </p:nvSpPr>
        <p:spPr bwMode="auto">
          <a:xfrm>
            <a:off x="3464059" y="4017169"/>
            <a:ext cx="2163762" cy="663575"/>
          </a:xfrm>
          <a:custGeom>
            <a:avLst/>
            <a:gdLst>
              <a:gd name="T0" fmla="*/ 0 w 1273"/>
              <a:gd name="T1" fmla="*/ 1126161640 h 390"/>
              <a:gd name="T2" fmla="*/ 2147483646 w 1273"/>
              <a:gd name="T3" fmla="*/ 1126161640 h 390"/>
              <a:gd name="T4" fmla="*/ 2147483646 w 1273"/>
              <a:gd name="T5" fmla="*/ 0 h 390"/>
              <a:gd name="T6" fmla="*/ 401584369 w 1273"/>
              <a:gd name="T7" fmla="*/ 0 h 390"/>
              <a:gd name="T8" fmla="*/ 0 w 1273"/>
              <a:gd name="T9" fmla="*/ 1126161640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3"/>
              <a:gd name="T16" fmla="*/ 0 h 390"/>
              <a:gd name="T17" fmla="*/ 1273 w 1273"/>
              <a:gd name="T18" fmla="*/ 390 h 3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3" h="390">
                <a:moveTo>
                  <a:pt x="0" y="389"/>
                </a:moveTo>
                <a:lnTo>
                  <a:pt x="1272" y="389"/>
                </a:lnTo>
                <a:lnTo>
                  <a:pt x="1131" y="0"/>
                </a:lnTo>
                <a:lnTo>
                  <a:pt x="139" y="0"/>
                </a:lnTo>
                <a:lnTo>
                  <a:pt x="0" y="389"/>
                </a:lnTo>
              </a:path>
            </a:pathLst>
          </a:custGeom>
          <a:solidFill>
            <a:srgbClr val="0070C0">
              <a:alpha val="43137"/>
            </a:srgbClr>
          </a:solidFill>
          <a:ln w="12700" cap="rnd" cmpd="sng">
            <a:noFill/>
            <a:bevel/>
          </a:ln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546734" y="4134644"/>
            <a:ext cx="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Freeform 10"/>
          <p:cNvSpPr>
            <a:spLocks noChangeArrowheads="1"/>
          </p:cNvSpPr>
          <p:nvPr/>
        </p:nvSpPr>
        <p:spPr bwMode="auto">
          <a:xfrm>
            <a:off x="4559434" y="4126706"/>
            <a:ext cx="46037" cy="147638"/>
          </a:xfrm>
          <a:custGeom>
            <a:avLst/>
            <a:gdLst>
              <a:gd name="T0" fmla="*/ 2147483647 w 27"/>
              <a:gd name="T1" fmla="*/ 0 h 86"/>
              <a:gd name="T2" fmla="*/ 2147483647 w 27"/>
              <a:gd name="T3" fmla="*/ 0 h 86"/>
              <a:gd name="T4" fmla="*/ 2147483647 w 27"/>
              <a:gd name="T5" fmla="*/ 2147483647 h 86"/>
              <a:gd name="T6" fmla="*/ 2147483647 w 27"/>
              <a:gd name="T7" fmla="*/ 2147483647 h 86"/>
              <a:gd name="T8" fmla="*/ 2147483647 w 27"/>
              <a:gd name="T9" fmla="*/ 2147483647 h 86"/>
              <a:gd name="T10" fmla="*/ 2147483647 w 27"/>
              <a:gd name="T11" fmla="*/ 2147483647 h 86"/>
              <a:gd name="T12" fmla="*/ 2147483647 w 27"/>
              <a:gd name="T13" fmla="*/ 2147483647 h 86"/>
              <a:gd name="T14" fmla="*/ 2147483647 w 27"/>
              <a:gd name="T15" fmla="*/ 2147483647 h 86"/>
              <a:gd name="T16" fmla="*/ 2147483647 w 27"/>
              <a:gd name="T17" fmla="*/ 2147483647 h 86"/>
              <a:gd name="T18" fmla="*/ 2147483647 w 27"/>
              <a:gd name="T19" fmla="*/ 2147483647 h 86"/>
              <a:gd name="T20" fmla="*/ 2147483647 w 27"/>
              <a:gd name="T21" fmla="*/ 2147483647 h 86"/>
              <a:gd name="T22" fmla="*/ 2147483647 w 27"/>
              <a:gd name="T23" fmla="*/ 2147483647 h 86"/>
              <a:gd name="T24" fmla="*/ 2147483647 w 27"/>
              <a:gd name="T25" fmla="*/ 2147483647 h 86"/>
              <a:gd name="T26" fmla="*/ 2147483647 w 27"/>
              <a:gd name="T27" fmla="*/ 2147483647 h 86"/>
              <a:gd name="T28" fmla="*/ 2147483647 w 27"/>
              <a:gd name="T29" fmla="*/ 2147483647 h 86"/>
              <a:gd name="T30" fmla="*/ 2147483647 w 27"/>
              <a:gd name="T31" fmla="*/ 2147483647 h 86"/>
              <a:gd name="T32" fmla="*/ 2147483647 w 27"/>
              <a:gd name="T33" fmla="*/ 2147483647 h 86"/>
              <a:gd name="T34" fmla="*/ 0 w 27"/>
              <a:gd name="T35" fmla="*/ 2147483647 h 86"/>
              <a:gd name="T36" fmla="*/ 2147483647 w 27"/>
              <a:gd name="T37" fmla="*/ 2147483647 h 86"/>
              <a:gd name="T38" fmla="*/ 2147483647 w 27"/>
              <a:gd name="T39" fmla="*/ 2147483647 h 86"/>
              <a:gd name="T40" fmla="*/ 2147483647 w 27"/>
              <a:gd name="T41" fmla="*/ 0 h 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"/>
              <a:gd name="T64" fmla="*/ 0 h 86"/>
              <a:gd name="T65" fmla="*/ 27 w 27"/>
              <a:gd name="T66" fmla="*/ 86 h 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" h="86">
                <a:moveTo>
                  <a:pt x="13" y="0"/>
                </a:moveTo>
                <a:lnTo>
                  <a:pt x="22" y="0"/>
                </a:lnTo>
                <a:lnTo>
                  <a:pt x="24" y="4"/>
                </a:lnTo>
                <a:lnTo>
                  <a:pt x="26" y="22"/>
                </a:lnTo>
                <a:lnTo>
                  <a:pt x="24" y="32"/>
                </a:lnTo>
                <a:lnTo>
                  <a:pt x="21" y="32"/>
                </a:lnTo>
                <a:lnTo>
                  <a:pt x="21" y="37"/>
                </a:lnTo>
                <a:lnTo>
                  <a:pt x="23" y="37"/>
                </a:lnTo>
                <a:lnTo>
                  <a:pt x="25" y="45"/>
                </a:lnTo>
                <a:lnTo>
                  <a:pt x="25" y="85"/>
                </a:lnTo>
                <a:lnTo>
                  <a:pt x="20" y="85"/>
                </a:lnTo>
                <a:lnTo>
                  <a:pt x="20" y="53"/>
                </a:lnTo>
                <a:lnTo>
                  <a:pt x="15" y="53"/>
                </a:lnTo>
                <a:lnTo>
                  <a:pt x="15" y="85"/>
                </a:lnTo>
                <a:lnTo>
                  <a:pt x="9" y="85"/>
                </a:lnTo>
                <a:lnTo>
                  <a:pt x="9" y="21"/>
                </a:lnTo>
                <a:lnTo>
                  <a:pt x="2" y="29"/>
                </a:lnTo>
                <a:lnTo>
                  <a:pt x="0" y="16"/>
                </a:lnTo>
                <a:lnTo>
                  <a:pt x="11" y="1"/>
                </a:lnTo>
                <a:lnTo>
                  <a:pt x="12" y="2"/>
                </a:lnTo>
                <a:lnTo>
                  <a:pt x="13" y="0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Freeform 11"/>
          <p:cNvSpPr>
            <a:spLocks noChangeArrowheads="1"/>
          </p:cNvSpPr>
          <p:nvPr/>
        </p:nvSpPr>
        <p:spPr bwMode="auto">
          <a:xfrm>
            <a:off x="4581659" y="4147344"/>
            <a:ext cx="11112" cy="44450"/>
          </a:xfrm>
          <a:custGeom>
            <a:avLst/>
            <a:gdLst>
              <a:gd name="T0" fmla="*/ 2147483647 w 6"/>
              <a:gd name="T1" fmla="*/ 0 h 26"/>
              <a:gd name="T2" fmla="*/ 0 w 6"/>
              <a:gd name="T3" fmla="*/ 0 h 26"/>
              <a:gd name="T4" fmla="*/ 0 w 6"/>
              <a:gd name="T5" fmla="*/ 2147483647 h 26"/>
              <a:gd name="T6" fmla="*/ 2147483647 w 6"/>
              <a:gd name="T7" fmla="*/ 2147483647 h 26"/>
              <a:gd name="T8" fmla="*/ 2147483647 w 6"/>
              <a:gd name="T9" fmla="*/ 2147483647 h 26"/>
              <a:gd name="T10" fmla="*/ 2147483647 w 6"/>
              <a:gd name="T11" fmla="*/ 2147483647 h 26"/>
              <a:gd name="T12" fmla="*/ 2147483647 w 6"/>
              <a:gd name="T13" fmla="*/ 2147483647 h 26"/>
              <a:gd name="T14" fmla="*/ 2147483647 w 6"/>
              <a:gd name="T15" fmla="*/ 2147483647 h 26"/>
              <a:gd name="T16" fmla="*/ 2147483647 w 6"/>
              <a:gd name="T17" fmla="*/ 0 h 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"/>
              <a:gd name="T28" fmla="*/ 0 h 26"/>
              <a:gd name="T29" fmla="*/ 6 w 6"/>
              <a:gd name="T30" fmla="*/ 26 h 2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" h="26">
                <a:moveTo>
                  <a:pt x="5" y="0"/>
                </a:moveTo>
                <a:lnTo>
                  <a:pt x="0" y="0"/>
                </a:lnTo>
                <a:lnTo>
                  <a:pt x="0" y="25"/>
                </a:lnTo>
                <a:lnTo>
                  <a:pt x="5" y="25"/>
                </a:lnTo>
                <a:lnTo>
                  <a:pt x="5" y="19"/>
                </a:lnTo>
                <a:lnTo>
                  <a:pt x="3" y="19"/>
                </a:lnTo>
                <a:lnTo>
                  <a:pt x="3" y="7"/>
                </a:lnTo>
                <a:lnTo>
                  <a:pt x="5" y="7"/>
                </a:lnTo>
                <a:lnTo>
                  <a:pt x="5" y="0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Freeform 12"/>
          <p:cNvSpPr>
            <a:spLocks noChangeArrowheads="1"/>
          </p:cNvSpPr>
          <p:nvPr/>
        </p:nvSpPr>
        <p:spPr bwMode="auto">
          <a:xfrm>
            <a:off x="4586421" y="4883944"/>
            <a:ext cx="1588" cy="17462"/>
          </a:xfrm>
          <a:custGeom>
            <a:avLst/>
            <a:gdLst>
              <a:gd name="T0" fmla="*/ 0 w 1"/>
              <a:gd name="T1" fmla="*/ 0 h 10"/>
              <a:gd name="T2" fmla="*/ 0 w 1"/>
              <a:gd name="T3" fmla="*/ 2147483647 h 10"/>
              <a:gd name="T4" fmla="*/ 0 w 1"/>
              <a:gd name="T5" fmla="*/ 2147483647 h 10"/>
              <a:gd name="T6" fmla="*/ 0 w 1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0"/>
              <a:gd name="T14" fmla="*/ 1 w 1"/>
              <a:gd name="T15" fmla="*/ 10 h 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0">
                <a:moveTo>
                  <a:pt x="0" y="0"/>
                </a:moveTo>
                <a:lnTo>
                  <a:pt x="0" y="4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Freeform 13"/>
          <p:cNvSpPr>
            <a:spLocks noChangeArrowheads="1"/>
          </p:cNvSpPr>
          <p:nvPr/>
        </p:nvSpPr>
        <p:spPr bwMode="auto">
          <a:xfrm>
            <a:off x="4588009" y="4126706"/>
            <a:ext cx="4762" cy="17463"/>
          </a:xfrm>
          <a:custGeom>
            <a:avLst/>
            <a:gdLst>
              <a:gd name="T0" fmla="*/ 2147483647 w 3"/>
              <a:gd name="T1" fmla="*/ 0 h 10"/>
              <a:gd name="T2" fmla="*/ 0 w 3"/>
              <a:gd name="T3" fmla="*/ 2147483647 h 10"/>
              <a:gd name="T4" fmla="*/ 0 w 3"/>
              <a:gd name="T5" fmla="*/ 2147483647 h 10"/>
              <a:gd name="T6" fmla="*/ 2147483647 w 3"/>
              <a:gd name="T7" fmla="*/ 0 h 10"/>
              <a:gd name="T8" fmla="*/ 2147483647 w 3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10"/>
              <a:gd name="T17" fmla="*/ 3 w 3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10">
                <a:moveTo>
                  <a:pt x="1" y="0"/>
                </a:moveTo>
                <a:lnTo>
                  <a:pt x="0" y="5"/>
                </a:lnTo>
                <a:lnTo>
                  <a:pt x="0" y="9"/>
                </a:lnTo>
                <a:lnTo>
                  <a:pt x="2" y="0"/>
                </a:lnTo>
                <a:lnTo>
                  <a:pt x="1" y="0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Freeform 14"/>
          <p:cNvSpPr>
            <a:spLocks noChangeArrowheads="1"/>
          </p:cNvSpPr>
          <p:nvPr/>
        </p:nvSpPr>
        <p:spPr bwMode="auto">
          <a:xfrm>
            <a:off x="4522921" y="4483894"/>
            <a:ext cx="49213" cy="7937"/>
          </a:xfrm>
          <a:custGeom>
            <a:avLst/>
            <a:gdLst>
              <a:gd name="T0" fmla="*/ 0 w 29"/>
              <a:gd name="T1" fmla="*/ 0 h 5"/>
              <a:gd name="T2" fmla="*/ 2147483647 w 29"/>
              <a:gd name="T3" fmla="*/ 0 h 5"/>
              <a:gd name="T4" fmla="*/ 2147483647 w 29"/>
              <a:gd name="T5" fmla="*/ 2147483647 h 5"/>
              <a:gd name="T6" fmla="*/ 0 w 29"/>
              <a:gd name="T7" fmla="*/ 2147483647 h 5"/>
              <a:gd name="T8" fmla="*/ 0 w 29"/>
              <a:gd name="T9" fmla="*/ 0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"/>
              <a:gd name="T16" fmla="*/ 0 h 5"/>
              <a:gd name="T17" fmla="*/ 29 w 29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" h="5">
                <a:moveTo>
                  <a:pt x="0" y="0"/>
                </a:moveTo>
                <a:lnTo>
                  <a:pt x="28" y="0"/>
                </a:lnTo>
                <a:lnTo>
                  <a:pt x="28" y="4"/>
                </a:lnTo>
                <a:lnTo>
                  <a:pt x="0" y="4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Freeform 15"/>
          <p:cNvSpPr>
            <a:spLocks noChangeArrowheads="1"/>
          </p:cNvSpPr>
          <p:nvPr/>
        </p:nvSpPr>
        <p:spPr bwMode="auto">
          <a:xfrm>
            <a:off x="4483234" y="4234656"/>
            <a:ext cx="22225" cy="33338"/>
          </a:xfrm>
          <a:custGeom>
            <a:avLst/>
            <a:gdLst>
              <a:gd name="T0" fmla="*/ 0 w 13"/>
              <a:gd name="T1" fmla="*/ 0 h 19"/>
              <a:gd name="T2" fmla="*/ 2147483647 w 13"/>
              <a:gd name="T3" fmla="*/ 0 h 19"/>
              <a:gd name="T4" fmla="*/ 2147483647 w 13"/>
              <a:gd name="T5" fmla="*/ 2147483647 h 19"/>
              <a:gd name="T6" fmla="*/ 2147483647 w 13"/>
              <a:gd name="T7" fmla="*/ 2147483647 h 19"/>
              <a:gd name="T8" fmla="*/ 2147483647 w 13"/>
              <a:gd name="T9" fmla="*/ 2147483647 h 19"/>
              <a:gd name="T10" fmla="*/ 2147483647 w 13"/>
              <a:gd name="T11" fmla="*/ 2147483647 h 19"/>
              <a:gd name="T12" fmla="*/ 2147483647 w 13"/>
              <a:gd name="T13" fmla="*/ 2147483647 h 19"/>
              <a:gd name="T14" fmla="*/ 0 w 13"/>
              <a:gd name="T15" fmla="*/ 2147483647 h 19"/>
              <a:gd name="T16" fmla="*/ 0 w 13"/>
              <a:gd name="T17" fmla="*/ 2147483647 h 19"/>
              <a:gd name="T18" fmla="*/ 2147483647 w 13"/>
              <a:gd name="T19" fmla="*/ 2147483647 h 19"/>
              <a:gd name="T20" fmla="*/ 2147483647 w 13"/>
              <a:gd name="T21" fmla="*/ 2147483647 h 19"/>
              <a:gd name="T22" fmla="*/ 0 w 13"/>
              <a:gd name="T23" fmla="*/ 2147483647 h 19"/>
              <a:gd name="T24" fmla="*/ 0 w 13"/>
              <a:gd name="T25" fmla="*/ 0 h 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"/>
              <a:gd name="T40" fmla="*/ 0 h 19"/>
              <a:gd name="T41" fmla="*/ 13 w 13"/>
              <a:gd name="T42" fmla="*/ 19 h 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" h="19">
                <a:moveTo>
                  <a:pt x="0" y="0"/>
                </a:moveTo>
                <a:lnTo>
                  <a:pt x="12" y="0"/>
                </a:lnTo>
                <a:lnTo>
                  <a:pt x="12" y="4"/>
                </a:lnTo>
                <a:lnTo>
                  <a:pt x="7" y="4"/>
                </a:lnTo>
                <a:lnTo>
                  <a:pt x="7" y="13"/>
                </a:lnTo>
                <a:lnTo>
                  <a:pt x="12" y="13"/>
                </a:lnTo>
                <a:lnTo>
                  <a:pt x="12" y="18"/>
                </a:lnTo>
                <a:lnTo>
                  <a:pt x="0" y="18"/>
                </a:lnTo>
                <a:lnTo>
                  <a:pt x="0" y="13"/>
                </a:lnTo>
                <a:lnTo>
                  <a:pt x="5" y="13"/>
                </a:lnTo>
                <a:lnTo>
                  <a:pt x="5" y="4"/>
                </a:lnTo>
                <a:lnTo>
                  <a:pt x="0" y="4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4484821" y="4260056"/>
            <a:ext cx="3175" cy="127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499109" y="4260056"/>
            <a:ext cx="3175" cy="127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14" name="Freeform 18"/>
          <p:cNvSpPr>
            <a:spLocks noChangeArrowheads="1"/>
          </p:cNvSpPr>
          <p:nvPr/>
        </p:nvSpPr>
        <p:spPr bwMode="auto">
          <a:xfrm>
            <a:off x="4481646" y="4123531"/>
            <a:ext cx="4763" cy="104775"/>
          </a:xfrm>
          <a:custGeom>
            <a:avLst/>
            <a:gdLst>
              <a:gd name="T0" fmla="*/ 0 w 3"/>
              <a:gd name="T1" fmla="*/ 0 h 61"/>
              <a:gd name="T2" fmla="*/ 2147483647 w 3"/>
              <a:gd name="T3" fmla="*/ 0 h 61"/>
              <a:gd name="T4" fmla="*/ 2147483647 w 3"/>
              <a:gd name="T5" fmla="*/ 2147483647 h 61"/>
              <a:gd name="T6" fmla="*/ 2147483647 w 3"/>
              <a:gd name="T7" fmla="*/ 2147483647 h 61"/>
              <a:gd name="T8" fmla="*/ 0 w 3"/>
              <a:gd name="T9" fmla="*/ 0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1"/>
              <a:gd name="T17" fmla="*/ 3 w 3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1">
                <a:moveTo>
                  <a:pt x="0" y="0"/>
                </a:moveTo>
                <a:lnTo>
                  <a:pt x="1" y="0"/>
                </a:lnTo>
                <a:lnTo>
                  <a:pt x="2" y="60"/>
                </a:lnTo>
                <a:lnTo>
                  <a:pt x="1" y="6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4486409" y="4269581"/>
            <a:ext cx="1587" cy="1588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4500696" y="4269581"/>
            <a:ext cx="1588" cy="1588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4499109" y="4088606"/>
            <a:ext cx="12700" cy="36513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9718" name="Group 22"/>
          <p:cNvGrpSpPr/>
          <p:nvPr/>
        </p:nvGrpSpPr>
        <p:grpSpPr bwMode="auto">
          <a:xfrm>
            <a:off x="4484821" y="4125119"/>
            <a:ext cx="39688" cy="149225"/>
            <a:chOff x="0" y="0"/>
            <a:chExt cx="23" cy="88"/>
          </a:xfrm>
        </p:grpSpPr>
        <p:grpSp>
          <p:nvGrpSpPr>
            <p:cNvPr id="29870" name="Group 23"/>
            <p:cNvGrpSpPr/>
            <p:nvPr/>
          </p:nvGrpSpPr>
          <p:grpSpPr bwMode="auto">
            <a:xfrm>
              <a:off x="0" y="0"/>
              <a:ext cx="17" cy="61"/>
              <a:chOff x="0" y="0"/>
              <a:chExt cx="17" cy="61"/>
            </a:xfrm>
          </p:grpSpPr>
          <p:sp>
            <p:nvSpPr>
              <p:cNvPr id="29872" name="Oval 24"/>
              <p:cNvSpPr>
                <a:spLocks noChangeArrowheads="1"/>
              </p:cNvSpPr>
              <p:nvPr/>
            </p:nvSpPr>
            <p:spPr bwMode="auto">
              <a:xfrm>
                <a:off x="4" y="0"/>
                <a:ext cx="7" cy="2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73" name="Oval 25"/>
              <p:cNvSpPr>
                <a:spLocks noChangeArrowheads="1"/>
              </p:cNvSpPr>
              <p:nvPr/>
            </p:nvSpPr>
            <p:spPr bwMode="auto">
              <a:xfrm>
                <a:off x="0" y="38"/>
                <a:ext cx="7" cy="2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74" name="Oval 26"/>
              <p:cNvSpPr>
                <a:spLocks noChangeArrowheads="1"/>
              </p:cNvSpPr>
              <p:nvPr/>
            </p:nvSpPr>
            <p:spPr bwMode="auto">
              <a:xfrm>
                <a:off x="13" y="44"/>
                <a:ext cx="4" cy="1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29871" name="Freeform 27"/>
            <p:cNvSpPr>
              <a:spLocks noChangeArrowheads="1"/>
            </p:cNvSpPr>
            <p:nvPr/>
          </p:nvSpPr>
          <p:spPr bwMode="auto">
            <a:xfrm>
              <a:off x="0" y="0"/>
              <a:ext cx="23" cy="88"/>
            </a:xfrm>
            <a:custGeom>
              <a:avLst/>
              <a:gdLst>
                <a:gd name="T0" fmla="*/ 22 w 23"/>
                <a:gd name="T1" fmla="*/ 18 h 88"/>
                <a:gd name="T2" fmla="*/ 8 w 23"/>
                <a:gd name="T3" fmla="*/ 0 h 88"/>
                <a:gd name="T4" fmla="*/ 4 w 23"/>
                <a:gd name="T5" fmla="*/ 8 h 88"/>
                <a:gd name="T6" fmla="*/ 0 w 23"/>
                <a:gd name="T7" fmla="*/ 44 h 88"/>
                <a:gd name="T8" fmla="*/ 4 w 23"/>
                <a:gd name="T9" fmla="*/ 58 h 88"/>
                <a:gd name="T10" fmla="*/ 12 w 23"/>
                <a:gd name="T11" fmla="*/ 58 h 88"/>
                <a:gd name="T12" fmla="*/ 12 w 23"/>
                <a:gd name="T13" fmla="*/ 87 h 88"/>
                <a:gd name="T14" fmla="*/ 17 w 23"/>
                <a:gd name="T15" fmla="*/ 87 h 88"/>
                <a:gd name="T16" fmla="*/ 17 w 23"/>
                <a:gd name="T17" fmla="*/ 51 h 88"/>
                <a:gd name="T18" fmla="*/ 15 w 23"/>
                <a:gd name="T19" fmla="*/ 44 h 88"/>
                <a:gd name="T20" fmla="*/ 8 w 23"/>
                <a:gd name="T21" fmla="*/ 44 h 88"/>
                <a:gd name="T22" fmla="*/ 10 w 23"/>
                <a:gd name="T23" fmla="*/ 21 h 88"/>
                <a:gd name="T24" fmla="*/ 21 w 23"/>
                <a:gd name="T25" fmla="*/ 33 h 88"/>
                <a:gd name="T26" fmla="*/ 22 w 23"/>
                <a:gd name="T27" fmla="*/ 18 h 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"/>
                <a:gd name="T43" fmla="*/ 0 h 88"/>
                <a:gd name="T44" fmla="*/ 23 w 23"/>
                <a:gd name="T45" fmla="*/ 88 h 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" h="88">
                  <a:moveTo>
                    <a:pt x="22" y="18"/>
                  </a:moveTo>
                  <a:lnTo>
                    <a:pt x="8" y="0"/>
                  </a:lnTo>
                  <a:lnTo>
                    <a:pt x="4" y="8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12" y="58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17" y="51"/>
                  </a:lnTo>
                  <a:lnTo>
                    <a:pt x="15" y="44"/>
                  </a:lnTo>
                  <a:lnTo>
                    <a:pt x="8" y="44"/>
                  </a:lnTo>
                  <a:lnTo>
                    <a:pt x="10" y="21"/>
                  </a:lnTo>
                  <a:lnTo>
                    <a:pt x="21" y="33"/>
                  </a:lnTo>
                  <a:lnTo>
                    <a:pt x="22" y="1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9" name="Freeform 28"/>
          <p:cNvSpPr>
            <a:spLocks noChangeArrowheads="1"/>
          </p:cNvSpPr>
          <p:nvPr/>
        </p:nvSpPr>
        <p:spPr bwMode="auto">
          <a:xfrm>
            <a:off x="4524509" y="4129881"/>
            <a:ext cx="12700" cy="47625"/>
          </a:xfrm>
          <a:custGeom>
            <a:avLst/>
            <a:gdLst>
              <a:gd name="T0" fmla="*/ 2147483647 w 7"/>
              <a:gd name="T1" fmla="*/ 0 h 28"/>
              <a:gd name="T2" fmla="*/ 2147483647 w 7"/>
              <a:gd name="T3" fmla="*/ 2147483647 h 28"/>
              <a:gd name="T4" fmla="*/ 2147483647 w 7"/>
              <a:gd name="T5" fmla="*/ 2147483647 h 28"/>
              <a:gd name="T6" fmla="*/ 2147483647 w 7"/>
              <a:gd name="T7" fmla="*/ 2147483647 h 28"/>
              <a:gd name="T8" fmla="*/ 2147483647 w 7"/>
              <a:gd name="T9" fmla="*/ 2147483647 h 28"/>
              <a:gd name="T10" fmla="*/ 0 w 7"/>
              <a:gd name="T11" fmla="*/ 2147483647 h 28"/>
              <a:gd name="T12" fmla="*/ 2147483647 w 7"/>
              <a:gd name="T13" fmla="*/ 0 h 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28"/>
              <a:gd name="T23" fmla="*/ 7 w 7"/>
              <a:gd name="T24" fmla="*/ 28 h 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28">
                <a:moveTo>
                  <a:pt x="1" y="0"/>
                </a:moveTo>
                <a:lnTo>
                  <a:pt x="6" y="6"/>
                </a:lnTo>
                <a:lnTo>
                  <a:pt x="4" y="27"/>
                </a:lnTo>
                <a:lnTo>
                  <a:pt x="1" y="23"/>
                </a:lnTo>
                <a:lnTo>
                  <a:pt x="2" y="15"/>
                </a:lnTo>
                <a:lnTo>
                  <a:pt x="0" y="13"/>
                </a:lnTo>
                <a:lnTo>
                  <a:pt x="1" y="0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29"/>
          <p:cNvSpPr>
            <a:spLocks noChangeShapeType="1"/>
          </p:cNvSpPr>
          <p:nvPr/>
        </p:nvSpPr>
        <p:spPr bwMode="auto">
          <a:xfrm>
            <a:off x="4260984" y="436959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1" name="Rectangle 30"/>
          <p:cNvSpPr>
            <a:spLocks noChangeArrowheads="1"/>
          </p:cNvSpPr>
          <p:nvPr/>
        </p:nvSpPr>
        <p:spPr bwMode="auto">
          <a:xfrm>
            <a:off x="4154621" y="4410869"/>
            <a:ext cx="212725" cy="223837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22" name="Rectangle 31"/>
          <p:cNvSpPr>
            <a:spLocks noChangeArrowheads="1"/>
          </p:cNvSpPr>
          <p:nvPr/>
        </p:nvSpPr>
        <p:spPr bwMode="auto">
          <a:xfrm>
            <a:off x="4438784" y="4410869"/>
            <a:ext cx="215900" cy="22225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23" name="Rectangle 32"/>
          <p:cNvSpPr>
            <a:spLocks noChangeArrowheads="1"/>
          </p:cNvSpPr>
          <p:nvPr/>
        </p:nvSpPr>
        <p:spPr bwMode="auto">
          <a:xfrm>
            <a:off x="4722946" y="4410869"/>
            <a:ext cx="214313" cy="22225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24" name="Line 33"/>
          <p:cNvSpPr>
            <a:spLocks noChangeShapeType="1"/>
          </p:cNvSpPr>
          <p:nvPr/>
        </p:nvSpPr>
        <p:spPr bwMode="auto">
          <a:xfrm>
            <a:off x="4830896" y="436959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5" name="Line 34"/>
          <p:cNvSpPr>
            <a:spLocks noChangeShapeType="1"/>
          </p:cNvSpPr>
          <p:nvPr/>
        </p:nvSpPr>
        <p:spPr bwMode="auto">
          <a:xfrm>
            <a:off x="4307021" y="4328319"/>
            <a:ext cx="488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6" name="Line 35"/>
          <p:cNvSpPr>
            <a:spLocks noChangeShapeType="1"/>
          </p:cNvSpPr>
          <p:nvPr/>
        </p:nvSpPr>
        <p:spPr bwMode="auto">
          <a:xfrm>
            <a:off x="3773621" y="4328319"/>
            <a:ext cx="1585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7" name="Rectangle 36"/>
          <p:cNvSpPr>
            <a:spLocks noChangeArrowheads="1"/>
          </p:cNvSpPr>
          <p:nvPr/>
        </p:nvSpPr>
        <p:spPr bwMode="auto">
          <a:xfrm>
            <a:off x="3586296" y="4410869"/>
            <a:ext cx="215900" cy="223837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28" name="Rectangle 37"/>
          <p:cNvSpPr>
            <a:spLocks noChangeArrowheads="1"/>
          </p:cNvSpPr>
          <p:nvPr/>
        </p:nvSpPr>
        <p:spPr bwMode="auto">
          <a:xfrm>
            <a:off x="3872046" y="4410869"/>
            <a:ext cx="214313" cy="22225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29" name="Line 38"/>
          <p:cNvSpPr>
            <a:spLocks noChangeShapeType="1"/>
          </p:cNvSpPr>
          <p:nvPr/>
        </p:nvSpPr>
        <p:spPr bwMode="auto">
          <a:xfrm>
            <a:off x="4260984" y="436959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0" name="Line 39"/>
          <p:cNvSpPr>
            <a:spLocks noChangeShapeType="1"/>
          </p:cNvSpPr>
          <p:nvPr/>
        </p:nvSpPr>
        <p:spPr bwMode="auto">
          <a:xfrm>
            <a:off x="3740284" y="4328319"/>
            <a:ext cx="488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1" name="Line 40"/>
          <p:cNvSpPr>
            <a:spLocks noChangeShapeType="1"/>
          </p:cNvSpPr>
          <p:nvPr/>
        </p:nvSpPr>
        <p:spPr bwMode="auto">
          <a:xfrm>
            <a:off x="3981584" y="436959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2" name="Line 41"/>
          <p:cNvSpPr>
            <a:spLocks noChangeShapeType="1"/>
          </p:cNvSpPr>
          <p:nvPr/>
        </p:nvSpPr>
        <p:spPr bwMode="auto">
          <a:xfrm>
            <a:off x="3697421" y="436959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3" name="Line 42"/>
          <p:cNvSpPr>
            <a:spLocks noChangeShapeType="1"/>
          </p:cNvSpPr>
          <p:nvPr/>
        </p:nvSpPr>
        <p:spPr bwMode="auto">
          <a:xfrm>
            <a:off x="5105534" y="4371181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4" name="Rectangle 43"/>
          <p:cNvSpPr>
            <a:spLocks noChangeArrowheads="1"/>
          </p:cNvSpPr>
          <p:nvPr/>
        </p:nvSpPr>
        <p:spPr bwMode="auto">
          <a:xfrm>
            <a:off x="4997584" y="4410869"/>
            <a:ext cx="219075" cy="22225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35" name="Rectangle 44"/>
          <p:cNvSpPr>
            <a:spLocks noChangeArrowheads="1"/>
          </p:cNvSpPr>
          <p:nvPr/>
        </p:nvSpPr>
        <p:spPr bwMode="auto">
          <a:xfrm>
            <a:off x="5283334" y="4410869"/>
            <a:ext cx="217487" cy="22225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36" name="Line 45"/>
          <p:cNvSpPr>
            <a:spLocks noChangeShapeType="1"/>
          </p:cNvSpPr>
          <p:nvPr/>
        </p:nvSpPr>
        <p:spPr bwMode="auto">
          <a:xfrm>
            <a:off x="5392871" y="436959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7" name="Oval 46"/>
          <p:cNvSpPr>
            <a:spLocks noChangeArrowheads="1"/>
          </p:cNvSpPr>
          <p:nvPr/>
        </p:nvSpPr>
        <p:spPr bwMode="auto">
          <a:xfrm>
            <a:off x="5384934" y="4431506"/>
            <a:ext cx="20637" cy="4127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38" name="Freeform 47"/>
          <p:cNvSpPr>
            <a:spLocks noChangeArrowheads="1"/>
          </p:cNvSpPr>
          <p:nvPr/>
        </p:nvSpPr>
        <p:spPr bwMode="auto">
          <a:xfrm>
            <a:off x="5373821" y="4477544"/>
            <a:ext cx="42863" cy="155575"/>
          </a:xfrm>
          <a:custGeom>
            <a:avLst/>
            <a:gdLst>
              <a:gd name="T0" fmla="*/ 2147483647 w 25"/>
              <a:gd name="T1" fmla="*/ 2147483647 h 91"/>
              <a:gd name="T2" fmla="*/ 2147483647 w 25"/>
              <a:gd name="T3" fmla="*/ 2147483647 h 91"/>
              <a:gd name="T4" fmla="*/ 2147483647 w 25"/>
              <a:gd name="T5" fmla="*/ 2147483647 h 91"/>
              <a:gd name="T6" fmla="*/ 2147483647 w 25"/>
              <a:gd name="T7" fmla="*/ 0 h 91"/>
              <a:gd name="T8" fmla="*/ 2147483647 w 25"/>
              <a:gd name="T9" fmla="*/ 0 h 91"/>
              <a:gd name="T10" fmla="*/ 2147483647 w 25"/>
              <a:gd name="T11" fmla="*/ 2147483647 h 91"/>
              <a:gd name="T12" fmla="*/ 0 w 25"/>
              <a:gd name="T13" fmla="*/ 2147483647 h 91"/>
              <a:gd name="T14" fmla="*/ 2147483647 w 25"/>
              <a:gd name="T15" fmla="*/ 2147483647 h 91"/>
              <a:gd name="T16" fmla="*/ 2147483647 w 25"/>
              <a:gd name="T17" fmla="*/ 2147483647 h 91"/>
              <a:gd name="T18" fmla="*/ 2147483647 w 25"/>
              <a:gd name="T19" fmla="*/ 2147483647 h 91"/>
              <a:gd name="T20" fmla="*/ 2147483647 w 25"/>
              <a:gd name="T21" fmla="*/ 2147483647 h 91"/>
              <a:gd name="T22" fmla="*/ 2147483647 w 25"/>
              <a:gd name="T23" fmla="*/ 2147483647 h 91"/>
              <a:gd name="T24" fmla="*/ 2147483647 w 25"/>
              <a:gd name="T25" fmla="*/ 2147483647 h 91"/>
              <a:gd name="T26" fmla="*/ 2147483647 w 25"/>
              <a:gd name="T27" fmla="*/ 2147483647 h 91"/>
              <a:gd name="T28" fmla="*/ 2147483647 w 25"/>
              <a:gd name="T29" fmla="*/ 2147483647 h 91"/>
              <a:gd name="T30" fmla="*/ 2147483647 w 25"/>
              <a:gd name="T31" fmla="*/ 2147483647 h 91"/>
              <a:gd name="T32" fmla="*/ 2147483647 w 25"/>
              <a:gd name="T33" fmla="*/ 2147483647 h 91"/>
              <a:gd name="T34" fmla="*/ 2147483647 w 25"/>
              <a:gd name="T35" fmla="*/ 2147483647 h 91"/>
              <a:gd name="T36" fmla="*/ 2147483647 w 25"/>
              <a:gd name="T37" fmla="*/ 2147483647 h 91"/>
              <a:gd name="T38" fmla="*/ 2147483647 w 25"/>
              <a:gd name="T39" fmla="*/ 2147483647 h 91"/>
              <a:gd name="T40" fmla="*/ 2147483647 w 25"/>
              <a:gd name="T41" fmla="*/ 2147483647 h 91"/>
              <a:gd name="T42" fmla="*/ 2147483647 w 25"/>
              <a:gd name="T43" fmla="*/ 2147483647 h 91"/>
              <a:gd name="T44" fmla="*/ 2147483647 w 25"/>
              <a:gd name="T45" fmla="*/ 2147483647 h 91"/>
              <a:gd name="T46" fmla="*/ 2147483647 w 25"/>
              <a:gd name="T47" fmla="*/ 2147483647 h 91"/>
              <a:gd name="T48" fmla="*/ 2147483647 w 25"/>
              <a:gd name="T49" fmla="*/ 2147483647 h 91"/>
              <a:gd name="T50" fmla="*/ 2147483647 w 25"/>
              <a:gd name="T51" fmla="*/ 2147483647 h 91"/>
              <a:gd name="T52" fmla="*/ 2147483647 w 25"/>
              <a:gd name="T53" fmla="*/ 2147483647 h 91"/>
              <a:gd name="T54" fmla="*/ 2147483647 w 25"/>
              <a:gd name="T55" fmla="*/ 2147483647 h 91"/>
              <a:gd name="T56" fmla="*/ 2147483647 w 25"/>
              <a:gd name="T57" fmla="*/ 0 h 91"/>
              <a:gd name="T58" fmla="*/ 2147483647 w 25"/>
              <a:gd name="T59" fmla="*/ 0 h 91"/>
              <a:gd name="T60" fmla="*/ 2147483647 w 25"/>
              <a:gd name="T61" fmla="*/ 2147483647 h 91"/>
              <a:gd name="T62" fmla="*/ 2147483647 w 25"/>
              <a:gd name="T63" fmla="*/ 2147483647 h 91"/>
              <a:gd name="T64" fmla="*/ 2147483647 w 25"/>
              <a:gd name="T65" fmla="*/ 0 h 91"/>
              <a:gd name="T66" fmla="*/ 2147483647 w 25"/>
              <a:gd name="T67" fmla="*/ 0 h 91"/>
              <a:gd name="T68" fmla="*/ 2147483647 w 25"/>
              <a:gd name="T69" fmla="*/ 2147483647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5"/>
              <a:gd name="T106" fmla="*/ 0 h 91"/>
              <a:gd name="T107" fmla="*/ 25 w 25"/>
              <a:gd name="T108" fmla="*/ 91 h 9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5" h="91">
                <a:moveTo>
                  <a:pt x="11" y="3"/>
                </a:moveTo>
                <a:lnTo>
                  <a:pt x="11" y="6"/>
                </a:lnTo>
                <a:lnTo>
                  <a:pt x="9" y="2"/>
                </a:lnTo>
                <a:lnTo>
                  <a:pt x="9" y="0"/>
                </a:lnTo>
                <a:lnTo>
                  <a:pt x="6" y="0"/>
                </a:lnTo>
                <a:lnTo>
                  <a:pt x="3" y="5"/>
                </a:lnTo>
                <a:lnTo>
                  <a:pt x="0" y="24"/>
                </a:lnTo>
                <a:lnTo>
                  <a:pt x="3" y="30"/>
                </a:lnTo>
                <a:lnTo>
                  <a:pt x="6" y="35"/>
                </a:lnTo>
                <a:lnTo>
                  <a:pt x="6" y="90"/>
                </a:lnTo>
                <a:lnTo>
                  <a:pt x="13" y="90"/>
                </a:lnTo>
                <a:lnTo>
                  <a:pt x="13" y="48"/>
                </a:lnTo>
                <a:lnTo>
                  <a:pt x="16" y="90"/>
                </a:lnTo>
                <a:lnTo>
                  <a:pt x="24" y="90"/>
                </a:lnTo>
                <a:lnTo>
                  <a:pt x="20" y="47"/>
                </a:lnTo>
                <a:lnTo>
                  <a:pt x="20" y="36"/>
                </a:lnTo>
                <a:lnTo>
                  <a:pt x="24" y="24"/>
                </a:lnTo>
                <a:lnTo>
                  <a:pt x="19" y="22"/>
                </a:lnTo>
                <a:lnTo>
                  <a:pt x="15" y="22"/>
                </a:lnTo>
                <a:lnTo>
                  <a:pt x="15" y="36"/>
                </a:lnTo>
                <a:lnTo>
                  <a:pt x="19" y="36"/>
                </a:lnTo>
                <a:lnTo>
                  <a:pt x="19" y="40"/>
                </a:lnTo>
                <a:lnTo>
                  <a:pt x="7" y="40"/>
                </a:lnTo>
                <a:lnTo>
                  <a:pt x="7" y="12"/>
                </a:lnTo>
                <a:lnTo>
                  <a:pt x="19" y="12"/>
                </a:lnTo>
                <a:lnTo>
                  <a:pt x="19" y="22"/>
                </a:lnTo>
                <a:lnTo>
                  <a:pt x="24" y="24"/>
                </a:lnTo>
                <a:lnTo>
                  <a:pt x="20" y="2"/>
                </a:lnTo>
                <a:lnTo>
                  <a:pt x="19" y="0"/>
                </a:lnTo>
                <a:lnTo>
                  <a:pt x="15" y="0"/>
                </a:lnTo>
                <a:lnTo>
                  <a:pt x="13" y="6"/>
                </a:lnTo>
                <a:lnTo>
                  <a:pt x="13" y="3"/>
                </a:lnTo>
                <a:lnTo>
                  <a:pt x="14" y="0"/>
                </a:lnTo>
                <a:lnTo>
                  <a:pt x="10" y="0"/>
                </a:lnTo>
                <a:lnTo>
                  <a:pt x="11" y="3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9" name="Arc 48"/>
          <p:cNvSpPr>
            <a:spLocks noChangeArrowheads="1"/>
          </p:cNvSpPr>
          <p:nvPr/>
        </p:nvSpPr>
        <p:spPr bwMode="auto">
          <a:xfrm>
            <a:off x="5418271" y="4491831"/>
            <a:ext cx="4763" cy="4763"/>
          </a:xfrm>
          <a:custGeom>
            <a:avLst/>
            <a:gdLst>
              <a:gd name="T0" fmla="*/ 0 w 33582"/>
              <a:gd name="T1" fmla="*/ 0 h 21600"/>
              <a:gd name="T2" fmla="*/ 0 w 33582"/>
              <a:gd name="T3" fmla="*/ 0 h 21600"/>
              <a:gd name="T4" fmla="*/ 0 w 33582"/>
              <a:gd name="T5" fmla="*/ 0 h 21600"/>
              <a:gd name="T6" fmla="*/ 0 60000 65536"/>
              <a:gd name="T7" fmla="*/ 0 60000 65536"/>
              <a:gd name="T8" fmla="*/ 0 60000 65536"/>
              <a:gd name="T9" fmla="*/ 0 w 33582"/>
              <a:gd name="T10" fmla="*/ 0 h 21600"/>
              <a:gd name="T11" fmla="*/ 33582 w 335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82" h="21600" fill="none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</a:path>
              <a:path w="33582" h="21600" stroke="0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  <a:lnTo>
                  <a:pt x="11982" y="21600"/>
                </a:lnTo>
                <a:lnTo>
                  <a:pt x="0" y="36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0" name="Arc 49"/>
          <p:cNvSpPr>
            <a:spLocks noChangeArrowheads="1"/>
          </p:cNvSpPr>
          <p:nvPr/>
        </p:nvSpPr>
        <p:spPr bwMode="auto">
          <a:xfrm>
            <a:off x="5392871" y="4491831"/>
            <a:ext cx="6350" cy="9525"/>
          </a:xfrm>
          <a:custGeom>
            <a:avLst/>
            <a:gdLst>
              <a:gd name="T0" fmla="*/ 0 w 21306"/>
              <a:gd name="T1" fmla="*/ 0 h 21600"/>
              <a:gd name="T2" fmla="*/ 0 w 21306"/>
              <a:gd name="T3" fmla="*/ 0 h 21600"/>
              <a:gd name="T4" fmla="*/ 0 w 21306"/>
              <a:gd name="T5" fmla="*/ 0 h 21600"/>
              <a:gd name="T6" fmla="*/ 0 60000 65536"/>
              <a:gd name="T7" fmla="*/ 0 60000 65536"/>
              <a:gd name="T8" fmla="*/ 0 60000 65536"/>
              <a:gd name="T9" fmla="*/ 0 w 21306"/>
              <a:gd name="T10" fmla="*/ 0 h 21600"/>
              <a:gd name="T11" fmla="*/ 21306 w 2130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6" h="21600" fill="none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</a:path>
              <a:path w="21306" h="21600" stroke="0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  <a:lnTo>
                  <a:pt x="21306" y="21600"/>
                </a:lnTo>
                <a:lnTo>
                  <a:pt x="-1" y="180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1" name="Arc 50"/>
          <p:cNvSpPr>
            <a:spLocks noChangeArrowheads="1"/>
          </p:cNvSpPr>
          <p:nvPr/>
        </p:nvSpPr>
        <p:spPr bwMode="auto">
          <a:xfrm>
            <a:off x="5386521" y="4529931"/>
            <a:ext cx="6350" cy="19050"/>
          </a:xfrm>
          <a:custGeom>
            <a:avLst/>
            <a:gdLst>
              <a:gd name="T0" fmla="*/ 0 w 21600"/>
              <a:gd name="T1" fmla="*/ 161 h 28353"/>
              <a:gd name="T2" fmla="*/ 0 w 21600"/>
              <a:gd name="T3" fmla="*/ 0 h 28353"/>
              <a:gd name="T4" fmla="*/ 0 w 21600"/>
              <a:gd name="T5" fmla="*/ 43 h 28353"/>
              <a:gd name="T6" fmla="*/ 0 60000 65536"/>
              <a:gd name="T7" fmla="*/ 0 60000 65536"/>
              <a:gd name="T8" fmla="*/ 0 60000 65536"/>
              <a:gd name="T9" fmla="*/ 0 w 21600"/>
              <a:gd name="T10" fmla="*/ 0 h 28353"/>
              <a:gd name="T11" fmla="*/ 21600 w 21600"/>
              <a:gd name="T12" fmla="*/ 28353 h 28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353" fill="none" extrusionOk="0">
                <a:moveTo>
                  <a:pt x="15666" y="28352"/>
                </a:moveTo>
                <a:cubicBezTo>
                  <a:pt x="6393" y="25703"/>
                  <a:pt x="0" y="17227"/>
                  <a:pt x="0" y="7584"/>
                </a:cubicBezTo>
                <a:cubicBezTo>
                  <a:pt x="-1" y="4994"/>
                  <a:pt x="465" y="2425"/>
                  <a:pt x="1375" y="0"/>
                </a:cubicBezTo>
              </a:path>
              <a:path w="21600" h="28353" stroke="0" extrusionOk="0">
                <a:moveTo>
                  <a:pt x="15666" y="28352"/>
                </a:moveTo>
                <a:cubicBezTo>
                  <a:pt x="6393" y="25703"/>
                  <a:pt x="0" y="17227"/>
                  <a:pt x="0" y="7584"/>
                </a:cubicBezTo>
                <a:cubicBezTo>
                  <a:pt x="-1" y="4994"/>
                  <a:pt x="465" y="2425"/>
                  <a:pt x="1375" y="0"/>
                </a:cubicBezTo>
                <a:lnTo>
                  <a:pt x="21600" y="7584"/>
                </a:lnTo>
                <a:lnTo>
                  <a:pt x="15666" y="283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2" name="Arc 51"/>
          <p:cNvSpPr>
            <a:spLocks noChangeArrowheads="1"/>
          </p:cNvSpPr>
          <p:nvPr/>
        </p:nvSpPr>
        <p:spPr bwMode="auto">
          <a:xfrm>
            <a:off x="5418271" y="4523581"/>
            <a:ext cx="11113" cy="26988"/>
          </a:xfrm>
          <a:custGeom>
            <a:avLst/>
            <a:gdLst>
              <a:gd name="T0" fmla="*/ 0 w 37856"/>
              <a:gd name="T1" fmla="*/ 0 h 43200"/>
              <a:gd name="T2" fmla="*/ 0 w 37856"/>
              <a:gd name="T3" fmla="*/ 79 h 43200"/>
              <a:gd name="T4" fmla="*/ 0 w 37856"/>
              <a:gd name="T5" fmla="*/ 47 h 43200"/>
              <a:gd name="T6" fmla="*/ 0 60000 65536"/>
              <a:gd name="T7" fmla="*/ 0 60000 65536"/>
              <a:gd name="T8" fmla="*/ 0 60000 65536"/>
              <a:gd name="T9" fmla="*/ 0 w 37856"/>
              <a:gd name="T10" fmla="*/ 0 h 43200"/>
              <a:gd name="T11" fmla="*/ 37856 w 378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56" h="43200" fill="none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</a:path>
              <a:path w="37856" h="43200" stroke="0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  <a:lnTo>
                  <a:pt x="16256" y="21600"/>
                </a:lnTo>
                <a:lnTo>
                  <a:pt x="1625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3" name="Oval 52"/>
          <p:cNvSpPr>
            <a:spLocks noChangeArrowheads="1"/>
          </p:cNvSpPr>
          <p:nvPr/>
        </p:nvSpPr>
        <p:spPr bwMode="auto">
          <a:xfrm>
            <a:off x="5096009" y="4431506"/>
            <a:ext cx="20637" cy="4127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44" name="Freeform 53"/>
          <p:cNvSpPr>
            <a:spLocks noChangeArrowheads="1"/>
          </p:cNvSpPr>
          <p:nvPr/>
        </p:nvSpPr>
        <p:spPr bwMode="auto">
          <a:xfrm>
            <a:off x="5088071" y="4477544"/>
            <a:ext cx="39688" cy="155575"/>
          </a:xfrm>
          <a:custGeom>
            <a:avLst/>
            <a:gdLst>
              <a:gd name="T0" fmla="*/ 2147483647 w 23"/>
              <a:gd name="T1" fmla="*/ 2147483647 h 91"/>
              <a:gd name="T2" fmla="*/ 2147483647 w 23"/>
              <a:gd name="T3" fmla="*/ 2147483647 h 91"/>
              <a:gd name="T4" fmla="*/ 2147483647 w 23"/>
              <a:gd name="T5" fmla="*/ 2147483647 h 91"/>
              <a:gd name="T6" fmla="*/ 2147483647 w 23"/>
              <a:gd name="T7" fmla="*/ 0 h 91"/>
              <a:gd name="T8" fmla="*/ 2147483647 w 23"/>
              <a:gd name="T9" fmla="*/ 0 h 91"/>
              <a:gd name="T10" fmla="*/ 2147483647 w 23"/>
              <a:gd name="T11" fmla="*/ 2147483647 h 91"/>
              <a:gd name="T12" fmla="*/ 0 w 23"/>
              <a:gd name="T13" fmla="*/ 2147483647 h 91"/>
              <a:gd name="T14" fmla="*/ 2147483647 w 23"/>
              <a:gd name="T15" fmla="*/ 2147483647 h 91"/>
              <a:gd name="T16" fmla="*/ 2147483647 w 23"/>
              <a:gd name="T17" fmla="*/ 2147483647 h 91"/>
              <a:gd name="T18" fmla="*/ 2147483647 w 23"/>
              <a:gd name="T19" fmla="*/ 2147483647 h 91"/>
              <a:gd name="T20" fmla="*/ 2147483647 w 23"/>
              <a:gd name="T21" fmla="*/ 2147483647 h 91"/>
              <a:gd name="T22" fmla="*/ 2147483647 w 23"/>
              <a:gd name="T23" fmla="*/ 2147483647 h 91"/>
              <a:gd name="T24" fmla="*/ 2147483647 w 23"/>
              <a:gd name="T25" fmla="*/ 2147483647 h 91"/>
              <a:gd name="T26" fmla="*/ 2147483647 w 23"/>
              <a:gd name="T27" fmla="*/ 2147483647 h 91"/>
              <a:gd name="T28" fmla="*/ 2147483647 w 23"/>
              <a:gd name="T29" fmla="*/ 2147483647 h 91"/>
              <a:gd name="T30" fmla="*/ 2147483647 w 23"/>
              <a:gd name="T31" fmla="*/ 2147483647 h 91"/>
              <a:gd name="T32" fmla="*/ 2147483647 w 23"/>
              <a:gd name="T33" fmla="*/ 2147483647 h 91"/>
              <a:gd name="T34" fmla="*/ 2147483647 w 23"/>
              <a:gd name="T35" fmla="*/ 2147483647 h 91"/>
              <a:gd name="T36" fmla="*/ 2147483647 w 23"/>
              <a:gd name="T37" fmla="*/ 2147483647 h 91"/>
              <a:gd name="T38" fmla="*/ 2147483647 w 23"/>
              <a:gd name="T39" fmla="*/ 2147483647 h 91"/>
              <a:gd name="T40" fmla="*/ 2147483647 w 23"/>
              <a:gd name="T41" fmla="*/ 2147483647 h 91"/>
              <a:gd name="T42" fmla="*/ 2147483647 w 23"/>
              <a:gd name="T43" fmla="*/ 2147483647 h 91"/>
              <a:gd name="T44" fmla="*/ 2147483647 w 23"/>
              <a:gd name="T45" fmla="*/ 2147483647 h 91"/>
              <a:gd name="T46" fmla="*/ 2147483647 w 23"/>
              <a:gd name="T47" fmla="*/ 2147483647 h 91"/>
              <a:gd name="T48" fmla="*/ 2147483647 w 23"/>
              <a:gd name="T49" fmla="*/ 2147483647 h 91"/>
              <a:gd name="T50" fmla="*/ 2147483647 w 23"/>
              <a:gd name="T51" fmla="*/ 2147483647 h 91"/>
              <a:gd name="T52" fmla="*/ 2147483647 w 23"/>
              <a:gd name="T53" fmla="*/ 2147483647 h 91"/>
              <a:gd name="T54" fmla="*/ 2147483647 w 23"/>
              <a:gd name="T55" fmla="*/ 2147483647 h 91"/>
              <a:gd name="T56" fmla="*/ 2147483647 w 23"/>
              <a:gd name="T57" fmla="*/ 0 h 91"/>
              <a:gd name="T58" fmla="*/ 2147483647 w 23"/>
              <a:gd name="T59" fmla="*/ 0 h 91"/>
              <a:gd name="T60" fmla="*/ 2147483647 w 23"/>
              <a:gd name="T61" fmla="*/ 2147483647 h 91"/>
              <a:gd name="T62" fmla="*/ 2147483647 w 23"/>
              <a:gd name="T63" fmla="*/ 2147483647 h 91"/>
              <a:gd name="T64" fmla="*/ 2147483647 w 23"/>
              <a:gd name="T65" fmla="*/ 0 h 91"/>
              <a:gd name="T66" fmla="*/ 2147483647 w 23"/>
              <a:gd name="T67" fmla="*/ 0 h 91"/>
              <a:gd name="T68" fmla="*/ 2147483647 w 23"/>
              <a:gd name="T69" fmla="*/ 2147483647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3"/>
              <a:gd name="T106" fmla="*/ 0 h 91"/>
              <a:gd name="T107" fmla="*/ 23 w 23"/>
              <a:gd name="T108" fmla="*/ 91 h 9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3" h="91">
                <a:moveTo>
                  <a:pt x="10" y="3"/>
                </a:moveTo>
                <a:lnTo>
                  <a:pt x="10" y="6"/>
                </a:lnTo>
                <a:lnTo>
                  <a:pt x="8" y="2"/>
                </a:lnTo>
                <a:lnTo>
                  <a:pt x="8" y="0"/>
                </a:lnTo>
                <a:lnTo>
                  <a:pt x="6" y="0"/>
                </a:lnTo>
                <a:lnTo>
                  <a:pt x="2" y="5"/>
                </a:lnTo>
                <a:lnTo>
                  <a:pt x="0" y="24"/>
                </a:lnTo>
                <a:lnTo>
                  <a:pt x="3" y="30"/>
                </a:lnTo>
                <a:lnTo>
                  <a:pt x="6" y="35"/>
                </a:lnTo>
                <a:lnTo>
                  <a:pt x="6" y="90"/>
                </a:lnTo>
                <a:lnTo>
                  <a:pt x="12" y="90"/>
                </a:lnTo>
                <a:lnTo>
                  <a:pt x="12" y="48"/>
                </a:lnTo>
                <a:lnTo>
                  <a:pt x="15" y="90"/>
                </a:lnTo>
                <a:lnTo>
                  <a:pt x="22" y="90"/>
                </a:lnTo>
                <a:lnTo>
                  <a:pt x="18" y="47"/>
                </a:lnTo>
                <a:lnTo>
                  <a:pt x="18" y="36"/>
                </a:lnTo>
                <a:lnTo>
                  <a:pt x="22" y="24"/>
                </a:lnTo>
                <a:lnTo>
                  <a:pt x="17" y="22"/>
                </a:lnTo>
                <a:lnTo>
                  <a:pt x="14" y="22"/>
                </a:lnTo>
                <a:lnTo>
                  <a:pt x="14" y="36"/>
                </a:lnTo>
                <a:lnTo>
                  <a:pt x="17" y="36"/>
                </a:lnTo>
                <a:lnTo>
                  <a:pt x="17" y="40"/>
                </a:lnTo>
                <a:lnTo>
                  <a:pt x="6" y="40"/>
                </a:lnTo>
                <a:lnTo>
                  <a:pt x="6" y="12"/>
                </a:lnTo>
                <a:lnTo>
                  <a:pt x="17" y="12"/>
                </a:lnTo>
                <a:lnTo>
                  <a:pt x="17" y="22"/>
                </a:lnTo>
                <a:lnTo>
                  <a:pt x="22" y="24"/>
                </a:lnTo>
                <a:lnTo>
                  <a:pt x="18" y="2"/>
                </a:lnTo>
                <a:lnTo>
                  <a:pt x="17" y="0"/>
                </a:lnTo>
                <a:lnTo>
                  <a:pt x="14" y="0"/>
                </a:lnTo>
                <a:lnTo>
                  <a:pt x="12" y="6"/>
                </a:lnTo>
                <a:lnTo>
                  <a:pt x="12" y="3"/>
                </a:lnTo>
                <a:lnTo>
                  <a:pt x="12" y="0"/>
                </a:lnTo>
                <a:lnTo>
                  <a:pt x="9" y="0"/>
                </a:lnTo>
                <a:lnTo>
                  <a:pt x="10" y="3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5" name="Arc 54"/>
          <p:cNvSpPr>
            <a:spLocks noChangeArrowheads="1"/>
          </p:cNvSpPr>
          <p:nvPr/>
        </p:nvSpPr>
        <p:spPr bwMode="auto">
          <a:xfrm>
            <a:off x="5130934" y="4491831"/>
            <a:ext cx="4762" cy="4763"/>
          </a:xfrm>
          <a:custGeom>
            <a:avLst/>
            <a:gdLst>
              <a:gd name="T0" fmla="*/ 0 w 33582"/>
              <a:gd name="T1" fmla="*/ 0 h 21600"/>
              <a:gd name="T2" fmla="*/ 0 w 33582"/>
              <a:gd name="T3" fmla="*/ 0 h 21600"/>
              <a:gd name="T4" fmla="*/ 0 w 33582"/>
              <a:gd name="T5" fmla="*/ 0 h 21600"/>
              <a:gd name="T6" fmla="*/ 0 60000 65536"/>
              <a:gd name="T7" fmla="*/ 0 60000 65536"/>
              <a:gd name="T8" fmla="*/ 0 60000 65536"/>
              <a:gd name="T9" fmla="*/ 0 w 33582"/>
              <a:gd name="T10" fmla="*/ 0 h 21600"/>
              <a:gd name="T11" fmla="*/ 33582 w 335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82" h="21600" fill="none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</a:path>
              <a:path w="33582" h="21600" stroke="0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  <a:lnTo>
                  <a:pt x="11982" y="21600"/>
                </a:lnTo>
                <a:lnTo>
                  <a:pt x="0" y="36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6" name="Arc 55"/>
          <p:cNvSpPr>
            <a:spLocks noChangeArrowheads="1"/>
          </p:cNvSpPr>
          <p:nvPr/>
        </p:nvSpPr>
        <p:spPr bwMode="auto">
          <a:xfrm>
            <a:off x="5105534" y="4491831"/>
            <a:ext cx="4762" cy="9525"/>
          </a:xfrm>
          <a:custGeom>
            <a:avLst/>
            <a:gdLst>
              <a:gd name="T0" fmla="*/ 0 w 21306"/>
              <a:gd name="T1" fmla="*/ 0 h 21600"/>
              <a:gd name="T2" fmla="*/ 0 w 21306"/>
              <a:gd name="T3" fmla="*/ 0 h 21600"/>
              <a:gd name="T4" fmla="*/ 0 w 21306"/>
              <a:gd name="T5" fmla="*/ 0 h 21600"/>
              <a:gd name="T6" fmla="*/ 0 60000 65536"/>
              <a:gd name="T7" fmla="*/ 0 60000 65536"/>
              <a:gd name="T8" fmla="*/ 0 60000 65536"/>
              <a:gd name="T9" fmla="*/ 0 w 21306"/>
              <a:gd name="T10" fmla="*/ 0 h 21600"/>
              <a:gd name="T11" fmla="*/ 21306 w 2130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6" h="21600" fill="none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</a:path>
              <a:path w="21306" h="21600" stroke="0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  <a:lnTo>
                  <a:pt x="21306" y="21600"/>
                </a:lnTo>
                <a:lnTo>
                  <a:pt x="-1" y="180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7" name="Arc 56"/>
          <p:cNvSpPr>
            <a:spLocks noChangeArrowheads="1"/>
          </p:cNvSpPr>
          <p:nvPr/>
        </p:nvSpPr>
        <p:spPr bwMode="auto">
          <a:xfrm>
            <a:off x="5100771" y="4518819"/>
            <a:ext cx="7938" cy="19050"/>
          </a:xfrm>
          <a:custGeom>
            <a:avLst/>
            <a:gdLst>
              <a:gd name="T0" fmla="*/ 0 w 29290"/>
              <a:gd name="T1" fmla="*/ 71 h 30258"/>
              <a:gd name="T2" fmla="*/ 0 w 29290"/>
              <a:gd name="T3" fmla="*/ 0 h 30258"/>
              <a:gd name="T4" fmla="*/ 0 w 29290"/>
              <a:gd name="T5" fmla="*/ 21 h 30258"/>
              <a:gd name="T6" fmla="*/ 0 60000 65536"/>
              <a:gd name="T7" fmla="*/ 0 60000 65536"/>
              <a:gd name="T8" fmla="*/ 0 60000 65536"/>
              <a:gd name="T9" fmla="*/ 0 w 29290"/>
              <a:gd name="T10" fmla="*/ 0 h 30258"/>
              <a:gd name="T11" fmla="*/ 29290 w 29290"/>
              <a:gd name="T12" fmla="*/ 30258 h 30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90" h="30258" fill="none" extrusionOk="0">
                <a:moveTo>
                  <a:pt x="29289" y="28842"/>
                </a:moveTo>
                <a:cubicBezTo>
                  <a:pt x="26834" y="29778"/>
                  <a:pt x="24228" y="30257"/>
                  <a:pt x="21600" y="30258"/>
                </a:cubicBezTo>
                <a:cubicBezTo>
                  <a:pt x="9670" y="30258"/>
                  <a:pt x="0" y="20587"/>
                  <a:pt x="0" y="8658"/>
                </a:cubicBezTo>
                <a:cubicBezTo>
                  <a:pt x="-1" y="5677"/>
                  <a:pt x="616" y="2730"/>
                  <a:pt x="1811" y="0"/>
                </a:cubicBezTo>
              </a:path>
              <a:path w="29290" h="30258" stroke="0" extrusionOk="0">
                <a:moveTo>
                  <a:pt x="29289" y="28842"/>
                </a:moveTo>
                <a:cubicBezTo>
                  <a:pt x="26834" y="29778"/>
                  <a:pt x="24228" y="30257"/>
                  <a:pt x="21600" y="30258"/>
                </a:cubicBezTo>
                <a:cubicBezTo>
                  <a:pt x="9670" y="30258"/>
                  <a:pt x="0" y="20587"/>
                  <a:pt x="0" y="8658"/>
                </a:cubicBezTo>
                <a:cubicBezTo>
                  <a:pt x="-1" y="5677"/>
                  <a:pt x="616" y="2730"/>
                  <a:pt x="1811" y="0"/>
                </a:cubicBezTo>
                <a:lnTo>
                  <a:pt x="21600" y="8658"/>
                </a:lnTo>
                <a:lnTo>
                  <a:pt x="29289" y="288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8" name="Arc 57"/>
          <p:cNvSpPr>
            <a:spLocks noChangeArrowheads="1"/>
          </p:cNvSpPr>
          <p:nvPr/>
        </p:nvSpPr>
        <p:spPr bwMode="auto">
          <a:xfrm>
            <a:off x="5130934" y="4523581"/>
            <a:ext cx="11112" cy="26988"/>
          </a:xfrm>
          <a:custGeom>
            <a:avLst/>
            <a:gdLst>
              <a:gd name="T0" fmla="*/ 0 w 37856"/>
              <a:gd name="T1" fmla="*/ 0 h 43200"/>
              <a:gd name="T2" fmla="*/ 0 w 37856"/>
              <a:gd name="T3" fmla="*/ 79 h 43200"/>
              <a:gd name="T4" fmla="*/ 0 w 37856"/>
              <a:gd name="T5" fmla="*/ 47 h 43200"/>
              <a:gd name="T6" fmla="*/ 0 60000 65536"/>
              <a:gd name="T7" fmla="*/ 0 60000 65536"/>
              <a:gd name="T8" fmla="*/ 0 60000 65536"/>
              <a:gd name="T9" fmla="*/ 0 w 37856"/>
              <a:gd name="T10" fmla="*/ 0 h 43200"/>
              <a:gd name="T11" fmla="*/ 37856 w 378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56" h="43200" fill="none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</a:path>
              <a:path w="37856" h="43200" stroke="0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  <a:lnTo>
                  <a:pt x="16256" y="21600"/>
                </a:lnTo>
                <a:lnTo>
                  <a:pt x="1625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9" name="Oval 58"/>
          <p:cNvSpPr>
            <a:spLocks noChangeArrowheads="1"/>
          </p:cNvSpPr>
          <p:nvPr/>
        </p:nvSpPr>
        <p:spPr bwMode="auto">
          <a:xfrm>
            <a:off x="4821371" y="4431506"/>
            <a:ext cx="19050" cy="4127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50" name="Freeform 59"/>
          <p:cNvSpPr>
            <a:spLocks noChangeArrowheads="1"/>
          </p:cNvSpPr>
          <p:nvPr/>
        </p:nvSpPr>
        <p:spPr bwMode="auto">
          <a:xfrm>
            <a:off x="4811846" y="4477544"/>
            <a:ext cx="41275" cy="155575"/>
          </a:xfrm>
          <a:custGeom>
            <a:avLst/>
            <a:gdLst>
              <a:gd name="T0" fmla="*/ 2147483647 w 24"/>
              <a:gd name="T1" fmla="*/ 2147483647 h 91"/>
              <a:gd name="T2" fmla="*/ 2147483647 w 24"/>
              <a:gd name="T3" fmla="*/ 2147483647 h 91"/>
              <a:gd name="T4" fmla="*/ 2147483647 w 24"/>
              <a:gd name="T5" fmla="*/ 2147483647 h 91"/>
              <a:gd name="T6" fmla="*/ 2147483647 w 24"/>
              <a:gd name="T7" fmla="*/ 0 h 91"/>
              <a:gd name="T8" fmla="*/ 2147483647 w 24"/>
              <a:gd name="T9" fmla="*/ 0 h 91"/>
              <a:gd name="T10" fmla="*/ 2147483647 w 24"/>
              <a:gd name="T11" fmla="*/ 2147483647 h 91"/>
              <a:gd name="T12" fmla="*/ 0 w 24"/>
              <a:gd name="T13" fmla="*/ 2147483647 h 91"/>
              <a:gd name="T14" fmla="*/ 2147483647 w 24"/>
              <a:gd name="T15" fmla="*/ 2147483647 h 91"/>
              <a:gd name="T16" fmla="*/ 2147483647 w 24"/>
              <a:gd name="T17" fmla="*/ 2147483647 h 91"/>
              <a:gd name="T18" fmla="*/ 2147483647 w 24"/>
              <a:gd name="T19" fmla="*/ 2147483647 h 91"/>
              <a:gd name="T20" fmla="*/ 2147483647 w 24"/>
              <a:gd name="T21" fmla="*/ 2147483647 h 91"/>
              <a:gd name="T22" fmla="*/ 2147483647 w 24"/>
              <a:gd name="T23" fmla="*/ 2147483647 h 91"/>
              <a:gd name="T24" fmla="*/ 2147483647 w 24"/>
              <a:gd name="T25" fmla="*/ 2147483647 h 91"/>
              <a:gd name="T26" fmla="*/ 2147483647 w 24"/>
              <a:gd name="T27" fmla="*/ 2147483647 h 91"/>
              <a:gd name="T28" fmla="*/ 2147483647 w 24"/>
              <a:gd name="T29" fmla="*/ 2147483647 h 91"/>
              <a:gd name="T30" fmla="*/ 2147483647 w 24"/>
              <a:gd name="T31" fmla="*/ 2147483647 h 91"/>
              <a:gd name="T32" fmla="*/ 2147483647 w 24"/>
              <a:gd name="T33" fmla="*/ 2147483647 h 91"/>
              <a:gd name="T34" fmla="*/ 2147483647 w 24"/>
              <a:gd name="T35" fmla="*/ 2147483647 h 91"/>
              <a:gd name="T36" fmla="*/ 2147483647 w 24"/>
              <a:gd name="T37" fmla="*/ 2147483647 h 91"/>
              <a:gd name="T38" fmla="*/ 2147483647 w 24"/>
              <a:gd name="T39" fmla="*/ 2147483647 h 91"/>
              <a:gd name="T40" fmla="*/ 2147483647 w 24"/>
              <a:gd name="T41" fmla="*/ 2147483647 h 91"/>
              <a:gd name="T42" fmla="*/ 2147483647 w 24"/>
              <a:gd name="T43" fmla="*/ 2147483647 h 91"/>
              <a:gd name="T44" fmla="*/ 2147483647 w 24"/>
              <a:gd name="T45" fmla="*/ 2147483647 h 91"/>
              <a:gd name="T46" fmla="*/ 2147483647 w 24"/>
              <a:gd name="T47" fmla="*/ 2147483647 h 91"/>
              <a:gd name="T48" fmla="*/ 2147483647 w 24"/>
              <a:gd name="T49" fmla="*/ 2147483647 h 91"/>
              <a:gd name="T50" fmla="*/ 2147483647 w 24"/>
              <a:gd name="T51" fmla="*/ 2147483647 h 91"/>
              <a:gd name="T52" fmla="*/ 2147483647 w 24"/>
              <a:gd name="T53" fmla="*/ 2147483647 h 91"/>
              <a:gd name="T54" fmla="*/ 2147483647 w 24"/>
              <a:gd name="T55" fmla="*/ 2147483647 h 91"/>
              <a:gd name="T56" fmla="*/ 2147483647 w 24"/>
              <a:gd name="T57" fmla="*/ 0 h 91"/>
              <a:gd name="T58" fmla="*/ 2147483647 w 24"/>
              <a:gd name="T59" fmla="*/ 0 h 91"/>
              <a:gd name="T60" fmla="*/ 2147483647 w 24"/>
              <a:gd name="T61" fmla="*/ 2147483647 h 91"/>
              <a:gd name="T62" fmla="*/ 2147483647 w 24"/>
              <a:gd name="T63" fmla="*/ 2147483647 h 91"/>
              <a:gd name="T64" fmla="*/ 2147483647 w 24"/>
              <a:gd name="T65" fmla="*/ 0 h 91"/>
              <a:gd name="T66" fmla="*/ 2147483647 w 24"/>
              <a:gd name="T67" fmla="*/ 0 h 91"/>
              <a:gd name="T68" fmla="*/ 2147483647 w 24"/>
              <a:gd name="T69" fmla="*/ 2147483647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4"/>
              <a:gd name="T106" fmla="*/ 0 h 91"/>
              <a:gd name="T107" fmla="*/ 24 w 24"/>
              <a:gd name="T108" fmla="*/ 91 h 9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4" h="91">
                <a:moveTo>
                  <a:pt x="11" y="3"/>
                </a:moveTo>
                <a:lnTo>
                  <a:pt x="10" y="6"/>
                </a:lnTo>
                <a:lnTo>
                  <a:pt x="8" y="2"/>
                </a:lnTo>
                <a:lnTo>
                  <a:pt x="8" y="0"/>
                </a:lnTo>
                <a:lnTo>
                  <a:pt x="6" y="0"/>
                </a:lnTo>
                <a:lnTo>
                  <a:pt x="3" y="5"/>
                </a:lnTo>
                <a:lnTo>
                  <a:pt x="0" y="24"/>
                </a:lnTo>
                <a:lnTo>
                  <a:pt x="3" y="30"/>
                </a:lnTo>
                <a:lnTo>
                  <a:pt x="6" y="35"/>
                </a:lnTo>
                <a:lnTo>
                  <a:pt x="6" y="90"/>
                </a:lnTo>
                <a:lnTo>
                  <a:pt x="12" y="90"/>
                </a:lnTo>
                <a:lnTo>
                  <a:pt x="12" y="48"/>
                </a:lnTo>
                <a:lnTo>
                  <a:pt x="16" y="90"/>
                </a:lnTo>
                <a:lnTo>
                  <a:pt x="23" y="90"/>
                </a:lnTo>
                <a:lnTo>
                  <a:pt x="19" y="47"/>
                </a:lnTo>
                <a:lnTo>
                  <a:pt x="19" y="36"/>
                </a:lnTo>
                <a:lnTo>
                  <a:pt x="23" y="24"/>
                </a:lnTo>
                <a:lnTo>
                  <a:pt x="18" y="22"/>
                </a:lnTo>
                <a:lnTo>
                  <a:pt x="14" y="22"/>
                </a:lnTo>
                <a:lnTo>
                  <a:pt x="14" y="36"/>
                </a:lnTo>
                <a:lnTo>
                  <a:pt x="18" y="36"/>
                </a:lnTo>
                <a:lnTo>
                  <a:pt x="18" y="40"/>
                </a:lnTo>
                <a:lnTo>
                  <a:pt x="6" y="40"/>
                </a:lnTo>
                <a:lnTo>
                  <a:pt x="6" y="12"/>
                </a:lnTo>
                <a:lnTo>
                  <a:pt x="18" y="12"/>
                </a:lnTo>
                <a:lnTo>
                  <a:pt x="18" y="22"/>
                </a:lnTo>
                <a:lnTo>
                  <a:pt x="23" y="24"/>
                </a:lnTo>
                <a:lnTo>
                  <a:pt x="19" y="2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12" y="3"/>
                </a:lnTo>
                <a:lnTo>
                  <a:pt x="13" y="0"/>
                </a:lnTo>
                <a:lnTo>
                  <a:pt x="10" y="0"/>
                </a:lnTo>
                <a:lnTo>
                  <a:pt x="11" y="3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1" name="Arc 60"/>
          <p:cNvSpPr>
            <a:spLocks noChangeArrowheads="1"/>
          </p:cNvSpPr>
          <p:nvPr/>
        </p:nvSpPr>
        <p:spPr bwMode="auto">
          <a:xfrm>
            <a:off x="4854709" y="4491831"/>
            <a:ext cx="3175" cy="4763"/>
          </a:xfrm>
          <a:custGeom>
            <a:avLst/>
            <a:gdLst>
              <a:gd name="T0" fmla="*/ 0 w 33582"/>
              <a:gd name="T1" fmla="*/ 0 h 21600"/>
              <a:gd name="T2" fmla="*/ 0 w 33582"/>
              <a:gd name="T3" fmla="*/ 0 h 21600"/>
              <a:gd name="T4" fmla="*/ 0 w 33582"/>
              <a:gd name="T5" fmla="*/ 0 h 21600"/>
              <a:gd name="T6" fmla="*/ 0 60000 65536"/>
              <a:gd name="T7" fmla="*/ 0 60000 65536"/>
              <a:gd name="T8" fmla="*/ 0 60000 65536"/>
              <a:gd name="T9" fmla="*/ 0 w 33582"/>
              <a:gd name="T10" fmla="*/ 0 h 21600"/>
              <a:gd name="T11" fmla="*/ 33582 w 335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82" h="21600" fill="none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</a:path>
              <a:path w="33582" h="21600" stroke="0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  <a:lnTo>
                  <a:pt x="11982" y="21600"/>
                </a:lnTo>
                <a:lnTo>
                  <a:pt x="0" y="36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52" name="Arc 61"/>
          <p:cNvSpPr>
            <a:spLocks noChangeArrowheads="1"/>
          </p:cNvSpPr>
          <p:nvPr/>
        </p:nvSpPr>
        <p:spPr bwMode="auto">
          <a:xfrm>
            <a:off x="4830896" y="4491831"/>
            <a:ext cx="4763" cy="9525"/>
          </a:xfrm>
          <a:custGeom>
            <a:avLst/>
            <a:gdLst>
              <a:gd name="T0" fmla="*/ 0 w 21306"/>
              <a:gd name="T1" fmla="*/ 0 h 21600"/>
              <a:gd name="T2" fmla="*/ 0 w 21306"/>
              <a:gd name="T3" fmla="*/ 0 h 21600"/>
              <a:gd name="T4" fmla="*/ 0 w 21306"/>
              <a:gd name="T5" fmla="*/ 0 h 21600"/>
              <a:gd name="T6" fmla="*/ 0 60000 65536"/>
              <a:gd name="T7" fmla="*/ 0 60000 65536"/>
              <a:gd name="T8" fmla="*/ 0 60000 65536"/>
              <a:gd name="T9" fmla="*/ 0 w 21306"/>
              <a:gd name="T10" fmla="*/ 0 h 21600"/>
              <a:gd name="T11" fmla="*/ 21306 w 2130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6" h="21600" fill="none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</a:path>
              <a:path w="21306" h="21600" stroke="0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  <a:lnTo>
                  <a:pt x="21306" y="21600"/>
                </a:lnTo>
                <a:lnTo>
                  <a:pt x="-1" y="180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53" name="Arc 62"/>
          <p:cNvSpPr>
            <a:spLocks noChangeArrowheads="1"/>
          </p:cNvSpPr>
          <p:nvPr/>
        </p:nvSpPr>
        <p:spPr bwMode="auto">
          <a:xfrm>
            <a:off x="4826134" y="4521994"/>
            <a:ext cx="4762" cy="19050"/>
          </a:xfrm>
          <a:custGeom>
            <a:avLst/>
            <a:gdLst>
              <a:gd name="T0" fmla="*/ 0 w 21600"/>
              <a:gd name="T1" fmla="*/ 113 h 29219"/>
              <a:gd name="T2" fmla="*/ 0 w 21600"/>
              <a:gd name="T3" fmla="*/ 0 h 29219"/>
              <a:gd name="T4" fmla="*/ 0 w 21600"/>
              <a:gd name="T5" fmla="*/ 35 h 29219"/>
              <a:gd name="T6" fmla="*/ 0 60000 65536"/>
              <a:gd name="T7" fmla="*/ 0 60000 65536"/>
              <a:gd name="T8" fmla="*/ 0 60000 65536"/>
              <a:gd name="T9" fmla="*/ 0 w 21600"/>
              <a:gd name="T10" fmla="*/ 0 h 29219"/>
              <a:gd name="T11" fmla="*/ 21600 w 21600"/>
              <a:gd name="T12" fmla="*/ 29219 h 29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9219" fill="none" extrusionOk="0">
                <a:moveTo>
                  <a:pt x="13495" y="29219"/>
                </a:moveTo>
                <a:cubicBezTo>
                  <a:pt x="5338" y="25917"/>
                  <a:pt x="0" y="17997"/>
                  <a:pt x="0" y="9197"/>
                </a:cubicBezTo>
                <a:cubicBezTo>
                  <a:pt x="-1" y="6017"/>
                  <a:pt x="701" y="2876"/>
                  <a:pt x="2055" y="-1"/>
                </a:cubicBezTo>
              </a:path>
              <a:path w="21600" h="29219" stroke="0" extrusionOk="0">
                <a:moveTo>
                  <a:pt x="13495" y="29219"/>
                </a:moveTo>
                <a:cubicBezTo>
                  <a:pt x="5338" y="25917"/>
                  <a:pt x="0" y="17997"/>
                  <a:pt x="0" y="9197"/>
                </a:cubicBezTo>
                <a:cubicBezTo>
                  <a:pt x="-1" y="6017"/>
                  <a:pt x="701" y="2876"/>
                  <a:pt x="2055" y="-1"/>
                </a:cubicBezTo>
                <a:lnTo>
                  <a:pt x="21600" y="9197"/>
                </a:lnTo>
                <a:lnTo>
                  <a:pt x="13495" y="292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54" name="Arc 63"/>
          <p:cNvSpPr>
            <a:spLocks noChangeArrowheads="1"/>
          </p:cNvSpPr>
          <p:nvPr/>
        </p:nvSpPr>
        <p:spPr bwMode="auto">
          <a:xfrm>
            <a:off x="4856296" y="4523581"/>
            <a:ext cx="9525" cy="26988"/>
          </a:xfrm>
          <a:custGeom>
            <a:avLst/>
            <a:gdLst>
              <a:gd name="T0" fmla="*/ 0 w 37856"/>
              <a:gd name="T1" fmla="*/ 0 h 43200"/>
              <a:gd name="T2" fmla="*/ 0 w 37856"/>
              <a:gd name="T3" fmla="*/ 79 h 43200"/>
              <a:gd name="T4" fmla="*/ 0 w 37856"/>
              <a:gd name="T5" fmla="*/ 47 h 43200"/>
              <a:gd name="T6" fmla="*/ 0 60000 65536"/>
              <a:gd name="T7" fmla="*/ 0 60000 65536"/>
              <a:gd name="T8" fmla="*/ 0 60000 65536"/>
              <a:gd name="T9" fmla="*/ 0 w 37856"/>
              <a:gd name="T10" fmla="*/ 0 h 43200"/>
              <a:gd name="T11" fmla="*/ 37856 w 378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56" h="43200" fill="none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</a:path>
              <a:path w="37856" h="43200" stroke="0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  <a:lnTo>
                  <a:pt x="16256" y="21600"/>
                </a:lnTo>
                <a:lnTo>
                  <a:pt x="1625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55" name="Oval 64"/>
          <p:cNvSpPr>
            <a:spLocks noChangeArrowheads="1"/>
          </p:cNvSpPr>
          <p:nvPr/>
        </p:nvSpPr>
        <p:spPr bwMode="auto">
          <a:xfrm>
            <a:off x="4543559" y="4431506"/>
            <a:ext cx="17462" cy="4127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56" name="Freeform 65"/>
          <p:cNvSpPr>
            <a:spLocks noChangeArrowheads="1"/>
          </p:cNvSpPr>
          <p:nvPr/>
        </p:nvSpPr>
        <p:spPr bwMode="auto">
          <a:xfrm>
            <a:off x="4532446" y="4477544"/>
            <a:ext cx="41275" cy="155575"/>
          </a:xfrm>
          <a:custGeom>
            <a:avLst/>
            <a:gdLst>
              <a:gd name="T0" fmla="*/ 2147483647 w 24"/>
              <a:gd name="T1" fmla="*/ 2147483647 h 91"/>
              <a:gd name="T2" fmla="*/ 2147483647 w 24"/>
              <a:gd name="T3" fmla="*/ 2147483647 h 91"/>
              <a:gd name="T4" fmla="*/ 2147483647 w 24"/>
              <a:gd name="T5" fmla="*/ 2147483647 h 91"/>
              <a:gd name="T6" fmla="*/ 2147483647 w 24"/>
              <a:gd name="T7" fmla="*/ 0 h 91"/>
              <a:gd name="T8" fmla="*/ 2147483647 w 24"/>
              <a:gd name="T9" fmla="*/ 0 h 91"/>
              <a:gd name="T10" fmla="*/ 2147483647 w 24"/>
              <a:gd name="T11" fmla="*/ 2147483647 h 91"/>
              <a:gd name="T12" fmla="*/ 0 w 24"/>
              <a:gd name="T13" fmla="*/ 2147483647 h 91"/>
              <a:gd name="T14" fmla="*/ 2147483647 w 24"/>
              <a:gd name="T15" fmla="*/ 2147483647 h 91"/>
              <a:gd name="T16" fmla="*/ 2147483647 w 24"/>
              <a:gd name="T17" fmla="*/ 2147483647 h 91"/>
              <a:gd name="T18" fmla="*/ 2147483647 w 24"/>
              <a:gd name="T19" fmla="*/ 2147483647 h 91"/>
              <a:gd name="T20" fmla="*/ 2147483647 w 24"/>
              <a:gd name="T21" fmla="*/ 2147483647 h 91"/>
              <a:gd name="T22" fmla="*/ 2147483647 w 24"/>
              <a:gd name="T23" fmla="*/ 2147483647 h 91"/>
              <a:gd name="T24" fmla="*/ 2147483647 w 24"/>
              <a:gd name="T25" fmla="*/ 2147483647 h 91"/>
              <a:gd name="T26" fmla="*/ 2147483647 w 24"/>
              <a:gd name="T27" fmla="*/ 2147483647 h 91"/>
              <a:gd name="T28" fmla="*/ 2147483647 w 24"/>
              <a:gd name="T29" fmla="*/ 2147483647 h 91"/>
              <a:gd name="T30" fmla="*/ 2147483647 w 24"/>
              <a:gd name="T31" fmla="*/ 2147483647 h 91"/>
              <a:gd name="T32" fmla="*/ 2147483647 w 24"/>
              <a:gd name="T33" fmla="*/ 2147483647 h 91"/>
              <a:gd name="T34" fmla="*/ 2147483647 w 24"/>
              <a:gd name="T35" fmla="*/ 2147483647 h 91"/>
              <a:gd name="T36" fmla="*/ 2147483647 w 24"/>
              <a:gd name="T37" fmla="*/ 2147483647 h 91"/>
              <a:gd name="T38" fmla="*/ 2147483647 w 24"/>
              <a:gd name="T39" fmla="*/ 2147483647 h 91"/>
              <a:gd name="T40" fmla="*/ 2147483647 w 24"/>
              <a:gd name="T41" fmla="*/ 2147483647 h 91"/>
              <a:gd name="T42" fmla="*/ 2147483647 w 24"/>
              <a:gd name="T43" fmla="*/ 2147483647 h 91"/>
              <a:gd name="T44" fmla="*/ 2147483647 w 24"/>
              <a:gd name="T45" fmla="*/ 2147483647 h 91"/>
              <a:gd name="T46" fmla="*/ 2147483647 w 24"/>
              <a:gd name="T47" fmla="*/ 2147483647 h 91"/>
              <a:gd name="T48" fmla="*/ 2147483647 w 24"/>
              <a:gd name="T49" fmla="*/ 2147483647 h 91"/>
              <a:gd name="T50" fmla="*/ 2147483647 w 24"/>
              <a:gd name="T51" fmla="*/ 2147483647 h 91"/>
              <a:gd name="T52" fmla="*/ 2147483647 w 24"/>
              <a:gd name="T53" fmla="*/ 2147483647 h 91"/>
              <a:gd name="T54" fmla="*/ 2147483647 w 24"/>
              <a:gd name="T55" fmla="*/ 2147483647 h 91"/>
              <a:gd name="T56" fmla="*/ 2147483647 w 24"/>
              <a:gd name="T57" fmla="*/ 0 h 91"/>
              <a:gd name="T58" fmla="*/ 2147483647 w 24"/>
              <a:gd name="T59" fmla="*/ 0 h 91"/>
              <a:gd name="T60" fmla="*/ 2147483647 w 24"/>
              <a:gd name="T61" fmla="*/ 2147483647 h 91"/>
              <a:gd name="T62" fmla="*/ 2147483647 w 24"/>
              <a:gd name="T63" fmla="*/ 2147483647 h 91"/>
              <a:gd name="T64" fmla="*/ 2147483647 w 24"/>
              <a:gd name="T65" fmla="*/ 0 h 91"/>
              <a:gd name="T66" fmla="*/ 2147483647 w 24"/>
              <a:gd name="T67" fmla="*/ 0 h 91"/>
              <a:gd name="T68" fmla="*/ 2147483647 w 24"/>
              <a:gd name="T69" fmla="*/ 2147483647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4"/>
              <a:gd name="T106" fmla="*/ 0 h 91"/>
              <a:gd name="T107" fmla="*/ 24 w 24"/>
              <a:gd name="T108" fmla="*/ 91 h 9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4" h="91">
                <a:moveTo>
                  <a:pt x="11" y="3"/>
                </a:moveTo>
                <a:lnTo>
                  <a:pt x="10" y="6"/>
                </a:lnTo>
                <a:lnTo>
                  <a:pt x="8" y="2"/>
                </a:lnTo>
                <a:lnTo>
                  <a:pt x="8" y="0"/>
                </a:lnTo>
                <a:lnTo>
                  <a:pt x="6" y="0"/>
                </a:lnTo>
                <a:lnTo>
                  <a:pt x="3" y="5"/>
                </a:lnTo>
                <a:lnTo>
                  <a:pt x="0" y="24"/>
                </a:lnTo>
                <a:lnTo>
                  <a:pt x="3" y="30"/>
                </a:lnTo>
                <a:lnTo>
                  <a:pt x="6" y="35"/>
                </a:lnTo>
                <a:lnTo>
                  <a:pt x="6" y="90"/>
                </a:lnTo>
                <a:lnTo>
                  <a:pt x="12" y="90"/>
                </a:lnTo>
                <a:lnTo>
                  <a:pt x="12" y="48"/>
                </a:lnTo>
                <a:lnTo>
                  <a:pt x="16" y="90"/>
                </a:lnTo>
                <a:lnTo>
                  <a:pt x="23" y="90"/>
                </a:lnTo>
                <a:lnTo>
                  <a:pt x="19" y="47"/>
                </a:lnTo>
                <a:lnTo>
                  <a:pt x="19" y="36"/>
                </a:lnTo>
                <a:lnTo>
                  <a:pt x="23" y="24"/>
                </a:lnTo>
                <a:lnTo>
                  <a:pt x="18" y="22"/>
                </a:lnTo>
                <a:lnTo>
                  <a:pt x="14" y="22"/>
                </a:lnTo>
                <a:lnTo>
                  <a:pt x="14" y="36"/>
                </a:lnTo>
                <a:lnTo>
                  <a:pt x="18" y="36"/>
                </a:lnTo>
                <a:lnTo>
                  <a:pt x="18" y="40"/>
                </a:lnTo>
                <a:lnTo>
                  <a:pt x="6" y="40"/>
                </a:lnTo>
                <a:lnTo>
                  <a:pt x="6" y="12"/>
                </a:lnTo>
                <a:lnTo>
                  <a:pt x="18" y="12"/>
                </a:lnTo>
                <a:lnTo>
                  <a:pt x="18" y="22"/>
                </a:lnTo>
                <a:lnTo>
                  <a:pt x="23" y="24"/>
                </a:lnTo>
                <a:lnTo>
                  <a:pt x="19" y="2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12" y="3"/>
                </a:lnTo>
                <a:lnTo>
                  <a:pt x="13" y="0"/>
                </a:lnTo>
                <a:lnTo>
                  <a:pt x="10" y="0"/>
                </a:lnTo>
                <a:lnTo>
                  <a:pt x="11" y="3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7" name="Arc 66"/>
          <p:cNvSpPr>
            <a:spLocks noChangeArrowheads="1"/>
          </p:cNvSpPr>
          <p:nvPr/>
        </p:nvSpPr>
        <p:spPr bwMode="auto">
          <a:xfrm>
            <a:off x="4576896" y="4491831"/>
            <a:ext cx="4763" cy="4763"/>
          </a:xfrm>
          <a:custGeom>
            <a:avLst/>
            <a:gdLst>
              <a:gd name="T0" fmla="*/ 0 w 33582"/>
              <a:gd name="T1" fmla="*/ 0 h 21600"/>
              <a:gd name="T2" fmla="*/ 0 w 33582"/>
              <a:gd name="T3" fmla="*/ 0 h 21600"/>
              <a:gd name="T4" fmla="*/ 0 w 33582"/>
              <a:gd name="T5" fmla="*/ 0 h 21600"/>
              <a:gd name="T6" fmla="*/ 0 60000 65536"/>
              <a:gd name="T7" fmla="*/ 0 60000 65536"/>
              <a:gd name="T8" fmla="*/ 0 60000 65536"/>
              <a:gd name="T9" fmla="*/ 0 w 33582"/>
              <a:gd name="T10" fmla="*/ 0 h 21600"/>
              <a:gd name="T11" fmla="*/ 33582 w 335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82" h="21600" fill="none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</a:path>
              <a:path w="33582" h="21600" stroke="0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  <a:lnTo>
                  <a:pt x="11982" y="21600"/>
                </a:lnTo>
                <a:lnTo>
                  <a:pt x="0" y="36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58" name="Arc 67"/>
          <p:cNvSpPr>
            <a:spLocks noChangeArrowheads="1"/>
          </p:cNvSpPr>
          <p:nvPr/>
        </p:nvSpPr>
        <p:spPr bwMode="auto">
          <a:xfrm>
            <a:off x="4551496" y="4491831"/>
            <a:ext cx="4763" cy="9525"/>
          </a:xfrm>
          <a:custGeom>
            <a:avLst/>
            <a:gdLst>
              <a:gd name="T0" fmla="*/ 0 w 21306"/>
              <a:gd name="T1" fmla="*/ 0 h 21600"/>
              <a:gd name="T2" fmla="*/ 0 w 21306"/>
              <a:gd name="T3" fmla="*/ 0 h 21600"/>
              <a:gd name="T4" fmla="*/ 0 w 21306"/>
              <a:gd name="T5" fmla="*/ 0 h 21600"/>
              <a:gd name="T6" fmla="*/ 0 60000 65536"/>
              <a:gd name="T7" fmla="*/ 0 60000 65536"/>
              <a:gd name="T8" fmla="*/ 0 60000 65536"/>
              <a:gd name="T9" fmla="*/ 0 w 21306"/>
              <a:gd name="T10" fmla="*/ 0 h 21600"/>
              <a:gd name="T11" fmla="*/ 21306 w 2130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6" h="21600" fill="none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</a:path>
              <a:path w="21306" h="21600" stroke="0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  <a:lnTo>
                  <a:pt x="21306" y="21600"/>
                </a:lnTo>
                <a:lnTo>
                  <a:pt x="-1" y="180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59" name="Arc 68"/>
          <p:cNvSpPr>
            <a:spLocks noChangeArrowheads="1"/>
          </p:cNvSpPr>
          <p:nvPr/>
        </p:nvSpPr>
        <p:spPr bwMode="auto">
          <a:xfrm>
            <a:off x="4543559" y="4529931"/>
            <a:ext cx="7937" cy="20638"/>
          </a:xfrm>
          <a:custGeom>
            <a:avLst/>
            <a:gdLst>
              <a:gd name="T0" fmla="*/ 0 w 29290"/>
              <a:gd name="T1" fmla="*/ 104 h 31964"/>
              <a:gd name="T2" fmla="*/ 0 w 29290"/>
              <a:gd name="T3" fmla="*/ 0 h 31964"/>
              <a:gd name="T4" fmla="*/ 0 w 29290"/>
              <a:gd name="T5" fmla="*/ 35 h 31964"/>
              <a:gd name="T6" fmla="*/ 0 60000 65536"/>
              <a:gd name="T7" fmla="*/ 0 60000 65536"/>
              <a:gd name="T8" fmla="*/ 0 60000 65536"/>
              <a:gd name="T9" fmla="*/ 0 w 29290"/>
              <a:gd name="T10" fmla="*/ 0 h 31964"/>
              <a:gd name="T11" fmla="*/ 29290 w 29290"/>
              <a:gd name="T12" fmla="*/ 31964 h 31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90" h="31964" fill="none" extrusionOk="0">
                <a:moveTo>
                  <a:pt x="29289" y="30548"/>
                </a:moveTo>
                <a:cubicBezTo>
                  <a:pt x="26834" y="31484"/>
                  <a:pt x="24228" y="31963"/>
                  <a:pt x="21600" y="31964"/>
                </a:cubicBezTo>
                <a:cubicBezTo>
                  <a:pt x="9670" y="31964"/>
                  <a:pt x="0" y="22293"/>
                  <a:pt x="0" y="10364"/>
                </a:cubicBezTo>
                <a:cubicBezTo>
                  <a:pt x="-1" y="6741"/>
                  <a:pt x="910" y="3177"/>
                  <a:pt x="2648" y="-1"/>
                </a:cubicBezTo>
              </a:path>
              <a:path w="29290" h="31964" stroke="0" extrusionOk="0">
                <a:moveTo>
                  <a:pt x="29289" y="30548"/>
                </a:moveTo>
                <a:cubicBezTo>
                  <a:pt x="26834" y="31484"/>
                  <a:pt x="24228" y="31963"/>
                  <a:pt x="21600" y="31964"/>
                </a:cubicBezTo>
                <a:cubicBezTo>
                  <a:pt x="9670" y="31964"/>
                  <a:pt x="0" y="22293"/>
                  <a:pt x="0" y="10364"/>
                </a:cubicBezTo>
                <a:cubicBezTo>
                  <a:pt x="-1" y="6741"/>
                  <a:pt x="910" y="3177"/>
                  <a:pt x="2648" y="-1"/>
                </a:cubicBezTo>
                <a:lnTo>
                  <a:pt x="21600" y="10364"/>
                </a:lnTo>
                <a:lnTo>
                  <a:pt x="29289" y="305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60" name="Arc 69"/>
          <p:cNvSpPr>
            <a:spLocks noChangeArrowheads="1"/>
          </p:cNvSpPr>
          <p:nvPr/>
        </p:nvSpPr>
        <p:spPr bwMode="auto">
          <a:xfrm>
            <a:off x="4576896" y="4523581"/>
            <a:ext cx="11113" cy="26988"/>
          </a:xfrm>
          <a:custGeom>
            <a:avLst/>
            <a:gdLst>
              <a:gd name="T0" fmla="*/ 0 w 37856"/>
              <a:gd name="T1" fmla="*/ 0 h 43200"/>
              <a:gd name="T2" fmla="*/ 0 w 37856"/>
              <a:gd name="T3" fmla="*/ 79 h 43200"/>
              <a:gd name="T4" fmla="*/ 0 w 37856"/>
              <a:gd name="T5" fmla="*/ 47 h 43200"/>
              <a:gd name="T6" fmla="*/ 0 60000 65536"/>
              <a:gd name="T7" fmla="*/ 0 60000 65536"/>
              <a:gd name="T8" fmla="*/ 0 60000 65536"/>
              <a:gd name="T9" fmla="*/ 0 w 37856"/>
              <a:gd name="T10" fmla="*/ 0 h 43200"/>
              <a:gd name="T11" fmla="*/ 37856 w 378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56" h="43200" fill="none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</a:path>
              <a:path w="37856" h="43200" stroke="0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  <a:lnTo>
                  <a:pt x="16256" y="21600"/>
                </a:lnTo>
                <a:lnTo>
                  <a:pt x="1625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61" name="Oval 70"/>
          <p:cNvSpPr>
            <a:spLocks noChangeArrowheads="1"/>
          </p:cNvSpPr>
          <p:nvPr/>
        </p:nvSpPr>
        <p:spPr bwMode="auto">
          <a:xfrm>
            <a:off x="4249871" y="4431506"/>
            <a:ext cx="15875" cy="4127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62" name="Freeform 71"/>
          <p:cNvSpPr>
            <a:spLocks noChangeArrowheads="1"/>
          </p:cNvSpPr>
          <p:nvPr/>
        </p:nvSpPr>
        <p:spPr bwMode="auto">
          <a:xfrm>
            <a:off x="4240346" y="4477544"/>
            <a:ext cx="38100" cy="155575"/>
          </a:xfrm>
          <a:custGeom>
            <a:avLst/>
            <a:gdLst>
              <a:gd name="T0" fmla="*/ 2147483647 w 23"/>
              <a:gd name="T1" fmla="*/ 2147483647 h 91"/>
              <a:gd name="T2" fmla="*/ 2147483647 w 23"/>
              <a:gd name="T3" fmla="*/ 2147483647 h 91"/>
              <a:gd name="T4" fmla="*/ 2147483647 w 23"/>
              <a:gd name="T5" fmla="*/ 2147483647 h 91"/>
              <a:gd name="T6" fmla="*/ 2147483647 w 23"/>
              <a:gd name="T7" fmla="*/ 0 h 91"/>
              <a:gd name="T8" fmla="*/ 2147483647 w 23"/>
              <a:gd name="T9" fmla="*/ 0 h 91"/>
              <a:gd name="T10" fmla="*/ 2147483647 w 23"/>
              <a:gd name="T11" fmla="*/ 2147483647 h 91"/>
              <a:gd name="T12" fmla="*/ 0 w 23"/>
              <a:gd name="T13" fmla="*/ 2147483647 h 91"/>
              <a:gd name="T14" fmla="*/ 2147483647 w 23"/>
              <a:gd name="T15" fmla="*/ 2147483647 h 91"/>
              <a:gd name="T16" fmla="*/ 2147483647 w 23"/>
              <a:gd name="T17" fmla="*/ 2147483647 h 91"/>
              <a:gd name="T18" fmla="*/ 2147483647 w 23"/>
              <a:gd name="T19" fmla="*/ 2147483647 h 91"/>
              <a:gd name="T20" fmla="*/ 2147483647 w 23"/>
              <a:gd name="T21" fmla="*/ 2147483647 h 91"/>
              <a:gd name="T22" fmla="*/ 2147483647 w 23"/>
              <a:gd name="T23" fmla="*/ 2147483647 h 91"/>
              <a:gd name="T24" fmla="*/ 2147483647 w 23"/>
              <a:gd name="T25" fmla="*/ 2147483647 h 91"/>
              <a:gd name="T26" fmla="*/ 2147483647 w 23"/>
              <a:gd name="T27" fmla="*/ 2147483647 h 91"/>
              <a:gd name="T28" fmla="*/ 2147483647 w 23"/>
              <a:gd name="T29" fmla="*/ 2147483647 h 91"/>
              <a:gd name="T30" fmla="*/ 2147483647 w 23"/>
              <a:gd name="T31" fmla="*/ 2147483647 h 91"/>
              <a:gd name="T32" fmla="*/ 2147483647 w 23"/>
              <a:gd name="T33" fmla="*/ 2147483647 h 91"/>
              <a:gd name="T34" fmla="*/ 2147483647 w 23"/>
              <a:gd name="T35" fmla="*/ 2147483647 h 91"/>
              <a:gd name="T36" fmla="*/ 2147483647 w 23"/>
              <a:gd name="T37" fmla="*/ 2147483647 h 91"/>
              <a:gd name="T38" fmla="*/ 2147483647 w 23"/>
              <a:gd name="T39" fmla="*/ 2147483647 h 91"/>
              <a:gd name="T40" fmla="*/ 2147483647 w 23"/>
              <a:gd name="T41" fmla="*/ 2147483647 h 91"/>
              <a:gd name="T42" fmla="*/ 2147483647 w 23"/>
              <a:gd name="T43" fmla="*/ 2147483647 h 91"/>
              <a:gd name="T44" fmla="*/ 2147483647 w 23"/>
              <a:gd name="T45" fmla="*/ 2147483647 h 91"/>
              <a:gd name="T46" fmla="*/ 2147483647 w 23"/>
              <a:gd name="T47" fmla="*/ 2147483647 h 91"/>
              <a:gd name="T48" fmla="*/ 2147483647 w 23"/>
              <a:gd name="T49" fmla="*/ 2147483647 h 91"/>
              <a:gd name="T50" fmla="*/ 2147483647 w 23"/>
              <a:gd name="T51" fmla="*/ 2147483647 h 91"/>
              <a:gd name="T52" fmla="*/ 2147483647 w 23"/>
              <a:gd name="T53" fmla="*/ 2147483647 h 91"/>
              <a:gd name="T54" fmla="*/ 2147483647 w 23"/>
              <a:gd name="T55" fmla="*/ 2147483647 h 91"/>
              <a:gd name="T56" fmla="*/ 2147483647 w 23"/>
              <a:gd name="T57" fmla="*/ 0 h 91"/>
              <a:gd name="T58" fmla="*/ 2147483647 w 23"/>
              <a:gd name="T59" fmla="*/ 0 h 91"/>
              <a:gd name="T60" fmla="*/ 2147483647 w 23"/>
              <a:gd name="T61" fmla="*/ 2147483647 h 91"/>
              <a:gd name="T62" fmla="*/ 2147483647 w 23"/>
              <a:gd name="T63" fmla="*/ 2147483647 h 91"/>
              <a:gd name="T64" fmla="*/ 2147483647 w 23"/>
              <a:gd name="T65" fmla="*/ 0 h 91"/>
              <a:gd name="T66" fmla="*/ 2147483647 w 23"/>
              <a:gd name="T67" fmla="*/ 0 h 91"/>
              <a:gd name="T68" fmla="*/ 2147483647 w 23"/>
              <a:gd name="T69" fmla="*/ 2147483647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3"/>
              <a:gd name="T106" fmla="*/ 0 h 91"/>
              <a:gd name="T107" fmla="*/ 23 w 23"/>
              <a:gd name="T108" fmla="*/ 91 h 9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3" h="91">
                <a:moveTo>
                  <a:pt x="10" y="3"/>
                </a:moveTo>
                <a:lnTo>
                  <a:pt x="10" y="6"/>
                </a:lnTo>
                <a:lnTo>
                  <a:pt x="8" y="2"/>
                </a:lnTo>
                <a:lnTo>
                  <a:pt x="8" y="0"/>
                </a:lnTo>
                <a:lnTo>
                  <a:pt x="6" y="0"/>
                </a:lnTo>
                <a:lnTo>
                  <a:pt x="2" y="5"/>
                </a:lnTo>
                <a:lnTo>
                  <a:pt x="0" y="24"/>
                </a:lnTo>
                <a:lnTo>
                  <a:pt x="3" y="30"/>
                </a:lnTo>
                <a:lnTo>
                  <a:pt x="6" y="35"/>
                </a:lnTo>
                <a:lnTo>
                  <a:pt x="6" y="90"/>
                </a:lnTo>
                <a:lnTo>
                  <a:pt x="12" y="90"/>
                </a:lnTo>
                <a:lnTo>
                  <a:pt x="12" y="48"/>
                </a:lnTo>
                <a:lnTo>
                  <a:pt x="15" y="90"/>
                </a:lnTo>
                <a:lnTo>
                  <a:pt x="22" y="90"/>
                </a:lnTo>
                <a:lnTo>
                  <a:pt x="18" y="47"/>
                </a:lnTo>
                <a:lnTo>
                  <a:pt x="18" y="36"/>
                </a:lnTo>
                <a:lnTo>
                  <a:pt x="22" y="24"/>
                </a:lnTo>
                <a:lnTo>
                  <a:pt x="17" y="22"/>
                </a:lnTo>
                <a:lnTo>
                  <a:pt x="14" y="22"/>
                </a:lnTo>
                <a:lnTo>
                  <a:pt x="14" y="36"/>
                </a:lnTo>
                <a:lnTo>
                  <a:pt x="17" y="36"/>
                </a:lnTo>
                <a:lnTo>
                  <a:pt x="17" y="40"/>
                </a:lnTo>
                <a:lnTo>
                  <a:pt x="6" y="40"/>
                </a:lnTo>
                <a:lnTo>
                  <a:pt x="6" y="12"/>
                </a:lnTo>
                <a:lnTo>
                  <a:pt x="17" y="12"/>
                </a:lnTo>
                <a:lnTo>
                  <a:pt x="17" y="22"/>
                </a:lnTo>
                <a:lnTo>
                  <a:pt x="22" y="24"/>
                </a:lnTo>
                <a:lnTo>
                  <a:pt x="18" y="2"/>
                </a:lnTo>
                <a:lnTo>
                  <a:pt x="17" y="0"/>
                </a:lnTo>
                <a:lnTo>
                  <a:pt x="14" y="0"/>
                </a:lnTo>
                <a:lnTo>
                  <a:pt x="12" y="6"/>
                </a:lnTo>
                <a:lnTo>
                  <a:pt x="12" y="3"/>
                </a:lnTo>
                <a:lnTo>
                  <a:pt x="12" y="0"/>
                </a:lnTo>
                <a:lnTo>
                  <a:pt x="9" y="0"/>
                </a:lnTo>
                <a:lnTo>
                  <a:pt x="10" y="3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3" name="Arc 72"/>
          <p:cNvSpPr>
            <a:spLocks noChangeArrowheads="1"/>
          </p:cNvSpPr>
          <p:nvPr/>
        </p:nvSpPr>
        <p:spPr bwMode="auto">
          <a:xfrm>
            <a:off x="4283209" y="4491831"/>
            <a:ext cx="4762" cy="4763"/>
          </a:xfrm>
          <a:custGeom>
            <a:avLst/>
            <a:gdLst>
              <a:gd name="T0" fmla="*/ 0 w 31260"/>
              <a:gd name="T1" fmla="*/ 0 h 21600"/>
              <a:gd name="T2" fmla="*/ 0 w 31260"/>
              <a:gd name="T3" fmla="*/ 0 h 21600"/>
              <a:gd name="T4" fmla="*/ 0 w 31260"/>
              <a:gd name="T5" fmla="*/ 0 h 21600"/>
              <a:gd name="T6" fmla="*/ 0 60000 65536"/>
              <a:gd name="T7" fmla="*/ 0 60000 65536"/>
              <a:gd name="T8" fmla="*/ 0 60000 65536"/>
              <a:gd name="T9" fmla="*/ 0 w 31260"/>
              <a:gd name="T10" fmla="*/ 0 h 21600"/>
              <a:gd name="T11" fmla="*/ 31260 w 3126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60" h="21600" fill="none" extrusionOk="0">
                <a:moveTo>
                  <a:pt x="0" y="2280"/>
                </a:moveTo>
                <a:cubicBezTo>
                  <a:pt x="2999" y="780"/>
                  <a:pt x="6306" y="-1"/>
                  <a:pt x="9660" y="0"/>
                </a:cubicBezTo>
                <a:cubicBezTo>
                  <a:pt x="21589" y="0"/>
                  <a:pt x="31260" y="9670"/>
                  <a:pt x="31260" y="21600"/>
                </a:cubicBezTo>
              </a:path>
              <a:path w="31260" h="21600" stroke="0" extrusionOk="0">
                <a:moveTo>
                  <a:pt x="0" y="2280"/>
                </a:moveTo>
                <a:cubicBezTo>
                  <a:pt x="2999" y="780"/>
                  <a:pt x="6306" y="-1"/>
                  <a:pt x="9660" y="0"/>
                </a:cubicBezTo>
                <a:cubicBezTo>
                  <a:pt x="21589" y="0"/>
                  <a:pt x="31260" y="9670"/>
                  <a:pt x="31260" y="21600"/>
                </a:cubicBezTo>
                <a:lnTo>
                  <a:pt x="9660" y="21600"/>
                </a:lnTo>
                <a:lnTo>
                  <a:pt x="0" y="22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64" name="Arc 73"/>
          <p:cNvSpPr>
            <a:spLocks noChangeArrowheads="1"/>
          </p:cNvSpPr>
          <p:nvPr/>
        </p:nvSpPr>
        <p:spPr bwMode="auto">
          <a:xfrm>
            <a:off x="4259396" y="4491831"/>
            <a:ext cx="4763" cy="9525"/>
          </a:xfrm>
          <a:custGeom>
            <a:avLst/>
            <a:gdLst>
              <a:gd name="T0" fmla="*/ 0 w 21306"/>
              <a:gd name="T1" fmla="*/ 0 h 21600"/>
              <a:gd name="T2" fmla="*/ 0 w 21306"/>
              <a:gd name="T3" fmla="*/ 0 h 21600"/>
              <a:gd name="T4" fmla="*/ 0 w 21306"/>
              <a:gd name="T5" fmla="*/ 0 h 21600"/>
              <a:gd name="T6" fmla="*/ 0 60000 65536"/>
              <a:gd name="T7" fmla="*/ 0 60000 65536"/>
              <a:gd name="T8" fmla="*/ 0 60000 65536"/>
              <a:gd name="T9" fmla="*/ 0 w 21306"/>
              <a:gd name="T10" fmla="*/ 0 h 21600"/>
              <a:gd name="T11" fmla="*/ 21306 w 2130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6" h="21600" fill="none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</a:path>
              <a:path w="21306" h="21600" stroke="0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  <a:lnTo>
                  <a:pt x="21306" y="21600"/>
                </a:lnTo>
                <a:lnTo>
                  <a:pt x="-1" y="180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65" name="Arc 74"/>
          <p:cNvSpPr>
            <a:spLocks noChangeArrowheads="1"/>
          </p:cNvSpPr>
          <p:nvPr/>
        </p:nvSpPr>
        <p:spPr bwMode="auto">
          <a:xfrm>
            <a:off x="4249871" y="4529931"/>
            <a:ext cx="9525" cy="20638"/>
          </a:xfrm>
          <a:custGeom>
            <a:avLst/>
            <a:gdLst>
              <a:gd name="T0" fmla="*/ 0 w 29290"/>
              <a:gd name="T1" fmla="*/ 104 h 31964"/>
              <a:gd name="T2" fmla="*/ 0 w 29290"/>
              <a:gd name="T3" fmla="*/ 0 h 31964"/>
              <a:gd name="T4" fmla="*/ 0 w 29290"/>
              <a:gd name="T5" fmla="*/ 35 h 31964"/>
              <a:gd name="T6" fmla="*/ 0 60000 65536"/>
              <a:gd name="T7" fmla="*/ 0 60000 65536"/>
              <a:gd name="T8" fmla="*/ 0 60000 65536"/>
              <a:gd name="T9" fmla="*/ 0 w 29290"/>
              <a:gd name="T10" fmla="*/ 0 h 31964"/>
              <a:gd name="T11" fmla="*/ 29290 w 29290"/>
              <a:gd name="T12" fmla="*/ 31964 h 31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90" h="31964" fill="none" extrusionOk="0">
                <a:moveTo>
                  <a:pt x="29289" y="30548"/>
                </a:moveTo>
                <a:cubicBezTo>
                  <a:pt x="26834" y="31484"/>
                  <a:pt x="24228" y="31963"/>
                  <a:pt x="21600" y="31964"/>
                </a:cubicBezTo>
                <a:cubicBezTo>
                  <a:pt x="9670" y="31964"/>
                  <a:pt x="0" y="22293"/>
                  <a:pt x="0" y="10364"/>
                </a:cubicBezTo>
                <a:cubicBezTo>
                  <a:pt x="-1" y="6741"/>
                  <a:pt x="910" y="3177"/>
                  <a:pt x="2648" y="-1"/>
                </a:cubicBezTo>
              </a:path>
              <a:path w="29290" h="31964" stroke="0" extrusionOk="0">
                <a:moveTo>
                  <a:pt x="29289" y="30548"/>
                </a:moveTo>
                <a:cubicBezTo>
                  <a:pt x="26834" y="31484"/>
                  <a:pt x="24228" y="31963"/>
                  <a:pt x="21600" y="31964"/>
                </a:cubicBezTo>
                <a:cubicBezTo>
                  <a:pt x="9670" y="31964"/>
                  <a:pt x="0" y="22293"/>
                  <a:pt x="0" y="10364"/>
                </a:cubicBezTo>
                <a:cubicBezTo>
                  <a:pt x="-1" y="6741"/>
                  <a:pt x="910" y="3177"/>
                  <a:pt x="2648" y="-1"/>
                </a:cubicBezTo>
                <a:lnTo>
                  <a:pt x="21600" y="10364"/>
                </a:lnTo>
                <a:lnTo>
                  <a:pt x="29289" y="305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66" name="Arc 75"/>
          <p:cNvSpPr>
            <a:spLocks noChangeArrowheads="1"/>
          </p:cNvSpPr>
          <p:nvPr/>
        </p:nvSpPr>
        <p:spPr bwMode="auto">
          <a:xfrm>
            <a:off x="4283209" y="4523581"/>
            <a:ext cx="9525" cy="26988"/>
          </a:xfrm>
          <a:custGeom>
            <a:avLst/>
            <a:gdLst>
              <a:gd name="T0" fmla="*/ 0 w 37856"/>
              <a:gd name="T1" fmla="*/ 0 h 43200"/>
              <a:gd name="T2" fmla="*/ 0 w 37856"/>
              <a:gd name="T3" fmla="*/ 79 h 43200"/>
              <a:gd name="T4" fmla="*/ 0 w 37856"/>
              <a:gd name="T5" fmla="*/ 47 h 43200"/>
              <a:gd name="T6" fmla="*/ 0 60000 65536"/>
              <a:gd name="T7" fmla="*/ 0 60000 65536"/>
              <a:gd name="T8" fmla="*/ 0 60000 65536"/>
              <a:gd name="T9" fmla="*/ 0 w 37856"/>
              <a:gd name="T10" fmla="*/ 0 h 43200"/>
              <a:gd name="T11" fmla="*/ 37856 w 378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56" h="43200" fill="none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</a:path>
              <a:path w="37856" h="43200" stroke="0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  <a:lnTo>
                  <a:pt x="16256" y="21600"/>
                </a:lnTo>
                <a:lnTo>
                  <a:pt x="1625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67" name="Oval 76"/>
          <p:cNvSpPr>
            <a:spLocks noChangeArrowheads="1"/>
          </p:cNvSpPr>
          <p:nvPr/>
        </p:nvSpPr>
        <p:spPr bwMode="auto">
          <a:xfrm>
            <a:off x="3964121" y="4431506"/>
            <a:ext cx="20638" cy="4127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68" name="Freeform 77"/>
          <p:cNvSpPr>
            <a:spLocks noChangeArrowheads="1"/>
          </p:cNvSpPr>
          <p:nvPr/>
        </p:nvSpPr>
        <p:spPr bwMode="auto">
          <a:xfrm>
            <a:off x="3954596" y="4477544"/>
            <a:ext cx="41275" cy="155575"/>
          </a:xfrm>
          <a:custGeom>
            <a:avLst/>
            <a:gdLst>
              <a:gd name="T0" fmla="*/ 2147483647 w 24"/>
              <a:gd name="T1" fmla="*/ 2147483647 h 91"/>
              <a:gd name="T2" fmla="*/ 2147483647 w 24"/>
              <a:gd name="T3" fmla="*/ 2147483647 h 91"/>
              <a:gd name="T4" fmla="*/ 2147483647 w 24"/>
              <a:gd name="T5" fmla="*/ 2147483647 h 91"/>
              <a:gd name="T6" fmla="*/ 2147483647 w 24"/>
              <a:gd name="T7" fmla="*/ 0 h 91"/>
              <a:gd name="T8" fmla="*/ 2147483647 w 24"/>
              <a:gd name="T9" fmla="*/ 0 h 91"/>
              <a:gd name="T10" fmla="*/ 2147483647 w 24"/>
              <a:gd name="T11" fmla="*/ 2147483647 h 91"/>
              <a:gd name="T12" fmla="*/ 0 w 24"/>
              <a:gd name="T13" fmla="*/ 2147483647 h 91"/>
              <a:gd name="T14" fmla="*/ 2147483647 w 24"/>
              <a:gd name="T15" fmla="*/ 2147483647 h 91"/>
              <a:gd name="T16" fmla="*/ 2147483647 w 24"/>
              <a:gd name="T17" fmla="*/ 2147483647 h 91"/>
              <a:gd name="T18" fmla="*/ 2147483647 w 24"/>
              <a:gd name="T19" fmla="*/ 2147483647 h 91"/>
              <a:gd name="T20" fmla="*/ 2147483647 w 24"/>
              <a:gd name="T21" fmla="*/ 2147483647 h 91"/>
              <a:gd name="T22" fmla="*/ 2147483647 w 24"/>
              <a:gd name="T23" fmla="*/ 2147483647 h 91"/>
              <a:gd name="T24" fmla="*/ 2147483647 w 24"/>
              <a:gd name="T25" fmla="*/ 2147483647 h 91"/>
              <a:gd name="T26" fmla="*/ 2147483647 w 24"/>
              <a:gd name="T27" fmla="*/ 2147483647 h 91"/>
              <a:gd name="T28" fmla="*/ 2147483647 w 24"/>
              <a:gd name="T29" fmla="*/ 2147483647 h 91"/>
              <a:gd name="T30" fmla="*/ 2147483647 w 24"/>
              <a:gd name="T31" fmla="*/ 2147483647 h 91"/>
              <a:gd name="T32" fmla="*/ 2147483647 w 24"/>
              <a:gd name="T33" fmla="*/ 2147483647 h 91"/>
              <a:gd name="T34" fmla="*/ 2147483647 w 24"/>
              <a:gd name="T35" fmla="*/ 2147483647 h 91"/>
              <a:gd name="T36" fmla="*/ 2147483647 w 24"/>
              <a:gd name="T37" fmla="*/ 2147483647 h 91"/>
              <a:gd name="T38" fmla="*/ 2147483647 w 24"/>
              <a:gd name="T39" fmla="*/ 2147483647 h 91"/>
              <a:gd name="T40" fmla="*/ 2147483647 w 24"/>
              <a:gd name="T41" fmla="*/ 2147483647 h 91"/>
              <a:gd name="T42" fmla="*/ 2147483647 w 24"/>
              <a:gd name="T43" fmla="*/ 2147483647 h 91"/>
              <a:gd name="T44" fmla="*/ 2147483647 w 24"/>
              <a:gd name="T45" fmla="*/ 2147483647 h 91"/>
              <a:gd name="T46" fmla="*/ 2147483647 w 24"/>
              <a:gd name="T47" fmla="*/ 2147483647 h 91"/>
              <a:gd name="T48" fmla="*/ 2147483647 w 24"/>
              <a:gd name="T49" fmla="*/ 2147483647 h 91"/>
              <a:gd name="T50" fmla="*/ 2147483647 w 24"/>
              <a:gd name="T51" fmla="*/ 2147483647 h 91"/>
              <a:gd name="T52" fmla="*/ 2147483647 w 24"/>
              <a:gd name="T53" fmla="*/ 2147483647 h 91"/>
              <a:gd name="T54" fmla="*/ 2147483647 w 24"/>
              <a:gd name="T55" fmla="*/ 2147483647 h 91"/>
              <a:gd name="T56" fmla="*/ 2147483647 w 24"/>
              <a:gd name="T57" fmla="*/ 0 h 91"/>
              <a:gd name="T58" fmla="*/ 2147483647 w 24"/>
              <a:gd name="T59" fmla="*/ 0 h 91"/>
              <a:gd name="T60" fmla="*/ 2147483647 w 24"/>
              <a:gd name="T61" fmla="*/ 2147483647 h 91"/>
              <a:gd name="T62" fmla="*/ 2147483647 w 24"/>
              <a:gd name="T63" fmla="*/ 2147483647 h 91"/>
              <a:gd name="T64" fmla="*/ 2147483647 w 24"/>
              <a:gd name="T65" fmla="*/ 0 h 91"/>
              <a:gd name="T66" fmla="*/ 2147483647 w 24"/>
              <a:gd name="T67" fmla="*/ 0 h 91"/>
              <a:gd name="T68" fmla="*/ 2147483647 w 24"/>
              <a:gd name="T69" fmla="*/ 2147483647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4"/>
              <a:gd name="T106" fmla="*/ 0 h 91"/>
              <a:gd name="T107" fmla="*/ 24 w 24"/>
              <a:gd name="T108" fmla="*/ 91 h 9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4" h="91">
                <a:moveTo>
                  <a:pt x="11" y="3"/>
                </a:moveTo>
                <a:lnTo>
                  <a:pt x="10" y="6"/>
                </a:lnTo>
                <a:lnTo>
                  <a:pt x="8" y="2"/>
                </a:lnTo>
                <a:lnTo>
                  <a:pt x="8" y="0"/>
                </a:lnTo>
                <a:lnTo>
                  <a:pt x="6" y="0"/>
                </a:lnTo>
                <a:lnTo>
                  <a:pt x="3" y="5"/>
                </a:lnTo>
                <a:lnTo>
                  <a:pt x="0" y="24"/>
                </a:lnTo>
                <a:lnTo>
                  <a:pt x="3" y="30"/>
                </a:lnTo>
                <a:lnTo>
                  <a:pt x="6" y="35"/>
                </a:lnTo>
                <a:lnTo>
                  <a:pt x="6" y="90"/>
                </a:lnTo>
                <a:lnTo>
                  <a:pt x="12" y="90"/>
                </a:lnTo>
                <a:lnTo>
                  <a:pt x="12" y="48"/>
                </a:lnTo>
                <a:lnTo>
                  <a:pt x="16" y="90"/>
                </a:lnTo>
                <a:lnTo>
                  <a:pt x="23" y="90"/>
                </a:lnTo>
                <a:lnTo>
                  <a:pt x="19" y="47"/>
                </a:lnTo>
                <a:lnTo>
                  <a:pt x="19" y="36"/>
                </a:lnTo>
                <a:lnTo>
                  <a:pt x="23" y="24"/>
                </a:lnTo>
                <a:lnTo>
                  <a:pt x="18" y="22"/>
                </a:lnTo>
                <a:lnTo>
                  <a:pt x="14" y="22"/>
                </a:lnTo>
                <a:lnTo>
                  <a:pt x="14" y="36"/>
                </a:lnTo>
                <a:lnTo>
                  <a:pt x="18" y="36"/>
                </a:lnTo>
                <a:lnTo>
                  <a:pt x="18" y="40"/>
                </a:lnTo>
                <a:lnTo>
                  <a:pt x="6" y="40"/>
                </a:lnTo>
                <a:lnTo>
                  <a:pt x="6" y="12"/>
                </a:lnTo>
                <a:lnTo>
                  <a:pt x="18" y="12"/>
                </a:lnTo>
                <a:lnTo>
                  <a:pt x="18" y="22"/>
                </a:lnTo>
                <a:lnTo>
                  <a:pt x="23" y="24"/>
                </a:lnTo>
                <a:lnTo>
                  <a:pt x="19" y="2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12" y="3"/>
                </a:lnTo>
                <a:lnTo>
                  <a:pt x="13" y="0"/>
                </a:lnTo>
                <a:lnTo>
                  <a:pt x="10" y="0"/>
                </a:lnTo>
                <a:lnTo>
                  <a:pt x="11" y="3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9" name="Arc 78"/>
          <p:cNvSpPr>
            <a:spLocks noChangeArrowheads="1"/>
          </p:cNvSpPr>
          <p:nvPr/>
        </p:nvSpPr>
        <p:spPr bwMode="auto">
          <a:xfrm>
            <a:off x="3999046" y="4491831"/>
            <a:ext cx="3175" cy="4763"/>
          </a:xfrm>
          <a:custGeom>
            <a:avLst/>
            <a:gdLst>
              <a:gd name="T0" fmla="*/ 0 w 33582"/>
              <a:gd name="T1" fmla="*/ 0 h 21600"/>
              <a:gd name="T2" fmla="*/ 0 w 33582"/>
              <a:gd name="T3" fmla="*/ 0 h 21600"/>
              <a:gd name="T4" fmla="*/ 0 w 33582"/>
              <a:gd name="T5" fmla="*/ 0 h 21600"/>
              <a:gd name="T6" fmla="*/ 0 60000 65536"/>
              <a:gd name="T7" fmla="*/ 0 60000 65536"/>
              <a:gd name="T8" fmla="*/ 0 60000 65536"/>
              <a:gd name="T9" fmla="*/ 0 w 33582"/>
              <a:gd name="T10" fmla="*/ 0 h 21600"/>
              <a:gd name="T11" fmla="*/ 33582 w 335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82" h="21600" fill="none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</a:path>
              <a:path w="33582" h="21600" stroke="0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  <a:lnTo>
                  <a:pt x="11982" y="21600"/>
                </a:lnTo>
                <a:lnTo>
                  <a:pt x="0" y="36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70" name="Arc 79"/>
          <p:cNvSpPr>
            <a:spLocks noChangeArrowheads="1"/>
          </p:cNvSpPr>
          <p:nvPr/>
        </p:nvSpPr>
        <p:spPr bwMode="auto">
          <a:xfrm>
            <a:off x="3973646" y="4491831"/>
            <a:ext cx="4763" cy="9525"/>
          </a:xfrm>
          <a:custGeom>
            <a:avLst/>
            <a:gdLst>
              <a:gd name="T0" fmla="*/ 0 w 21306"/>
              <a:gd name="T1" fmla="*/ 0 h 21600"/>
              <a:gd name="T2" fmla="*/ 0 w 21306"/>
              <a:gd name="T3" fmla="*/ 0 h 21600"/>
              <a:gd name="T4" fmla="*/ 0 w 21306"/>
              <a:gd name="T5" fmla="*/ 0 h 21600"/>
              <a:gd name="T6" fmla="*/ 0 60000 65536"/>
              <a:gd name="T7" fmla="*/ 0 60000 65536"/>
              <a:gd name="T8" fmla="*/ 0 60000 65536"/>
              <a:gd name="T9" fmla="*/ 0 w 21306"/>
              <a:gd name="T10" fmla="*/ 0 h 21600"/>
              <a:gd name="T11" fmla="*/ 21306 w 2130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6" h="21600" fill="none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</a:path>
              <a:path w="21306" h="21600" stroke="0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  <a:lnTo>
                  <a:pt x="21306" y="21600"/>
                </a:lnTo>
                <a:lnTo>
                  <a:pt x="-1" y="180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71" name="Arc 80"/>
          <p:cNvSpPr>
            <a:spLocks noChangeArrowheads="1"/>
          </p:cNvSpPr>
          <p:nvPr/>
        </p:nvSpPr>
        <p:spPr bwMode="auto">
          <a:xfrm>
            <a:off x="3967296" y="4529931"/>
            <a:ext cx="6350" cy="19050"/>
          </a:xfrm>
          <a:custGeom>
            <a:avLst/>
            <a:gdLst>
              <a:gd name="T0" fmla="*/ 0 w 21600"/>
              <a:gd name="T1" fmla="*/ 161 h 28353"/>
              <a:gd name="T2" fmla="*/ 0 w 21600"/>
              <a:gd name="T3" fmla="*/ 0 h 28353"/>
              <a:gd name="T4" fmla="*/ 0 w 21600"/>
              <a:gd name="T5" fmla="*/ 43 h 28353"/>
              <a:gd name="T6" fmla="*/ 0 60000 65536"/>
              <a:gd name="T7" fmla="*/ 0 60000 65536"/>
              <a:gd name="T8" fmla="*/ 0 60000 65536"/>
              <a:gd name="T9" fmla="*/ 0 w 21600"/>
              <a:gd name="T10" fmla="*/ 0 h 28353"/>
              <a:gd name="T11" fmla="*/ 21600 w 21600"/>
              <a:gd name="T12" fmla="*/ 28353 h 28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353" fill="none" extrusionOk="0">
                <a:moveTo>
                  <a:pt x="15666" y="28352"/>
                </a:moveTo>
                <a:cubicBezTo>
                  <a:pt x="6393" y="25703"/>
                  <a:pt x="0" y="17227"/>
                  <a:pt x="0" y="7584"/>
                </a:cubicBezTo>
                <a:cubicBezTo>
                  <a:pt x="-1" y="4994"/>
                  <a:pt x="465" y="2425"/>
                  <a:pt x="1375" y="0"/>
                </a:cubicBezTo>
              </a:path>
              <a:path w="21600" h="28353" stroke="0" extrusionOk="0">
                <a:moveTo>
                  <a:pt x="15666" y="28352"/>
                </a:moveTo>
                <a:cubicBezTo>
                  <a:pt x="6393" y="25703"/>
                  <a:pt x="0" y="17227"/>
                  <a:pt x="0" y="7584"/>
                </a:cubicBezTo>
                <a:cubicBezTo>
                  <a:pt x="-1" y="4994"/>
                  <a:pt x="465" y="2425"/>
                  <a:pt x="1375" y="0"/>
                </a:cubicBezTo>
                <a:lnTo>
                  <a:pt x="21600" y="7584"/>
                </a:lnTo>
                <a:lnTo>
                  <a:pt x="15666" y="283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72" name="Arc 81"/>
          <p:cNvSpPr>
            <a:spLocks noChangeArrowheads="1"/>
          </p:cNvSpPr>
          <p:nvPr/>
        </p:nvSpPr>
        <p:spPr bwMode="auto">
          <a:xfrm>
            <a:off x="3986346" y="4523581"/>
            <a:ext cx="11113" cy="26988"/>
          </a:xfrm>
          <a:custGeom>
            <a:avLst/>
            <a:gdLst>
              <a:gd name="T0" fmla="*/ 0 w 33582"/>
              <a:gd name="T1" fmla="*/ 0 h 43200"/>
              <a:gd name="T2" fmla="*/ 0 w 33582"/>
              <a:gd name="T3" fmla="*/ 87 h 43200"/>
              <a:gd name="T4" fmla="*/ 0 w 33582"/>
              <a:gd name="T5" fmla="*/ 47 h 43200"/>
              <a:gd name="T6" fmla="*/ 0 60000 65536"/>
              <a:gd name="T7" fmla="*/ 0 60000 65536"/>
              <a:gd name="T8" fmla="*/ 0 60000 65536"/>
              <a:gd name="T9" fmla="*/ 0 w 33582"/>
              <a:gd name="T10" fmla="*/ 0 h 43200"/>
              <a:gd name="T11" fmla="*/ 33582 w 3358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82" h="43200" fill="none" extrusionOk="0">
                <a:moveTo>
                  <a:pt x="11981" y="0"/>
                </a:moveTo>
                <a:cubicBezTo>
                  <a:pt x="23911" y="0"/>
                  <a:pt x="33582" y="9670"/>
                  <a:pt x="33582" y="21600"/>
                </a:cubicBezTo>
                <a:cubicBezTo>
                  <a:pt x="33582" y="33529"/>
                  <a:pt x="23911" y="43200"/>
                  <a:pt x="11982" y="43200"/>
                </a:cubicBezTo>
                <a:cubicBezTo>
                  <a:pt x="7717" y="43200"/>
                  <a:pt x="3548" y="41937"/>
                  <a:pt x="0" y="39571"/>
                </a:cubicBezTo>
              </a:path>
              <a:path w="33582" h="43200" stroke="0" extrusionOk="0">
                <a:moveTo>
                  <a:pt x="11981" y="0"/>
                </a:moveTo>
                <a:cubicBezTo>
                  <a:pt x="23911" y="0"/>
                  <a:pt x="33582" y="9670"/>
                  <a:pt x="33582" y="21600"/>
                </a:cubicBezTo>
                <a:cubicBezTo>
                  <a:pt x="33582" y="33529"/>
                  <a:pt x="23911" y="43200"/>
                  <a:pt x="11982" y="43200"/>
                </a:cubicBezTo>
                <a:cubicBezTo>
                  <a:pt x="7717" y="43200"/>
                  <a:pt x="3548" y="41937"/>
                  <a:pt x="0" y="39571"/>
                </a:cubicBezTo>
                <a:lnTo>
                  <a:pt x="11982" y="21600"/>
                </a:lnTo>
                <a:lnTo>
                  <a:pt x="1198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73" name="Oval 82"/>
          <p:cNvSpPr>
            <a:spLocks noChangeArrowheads="1"/>
          </p:cNvSpPr>
          <p:nvPr/>
        </p:nvSpPr>
        <p:spPr bwMode="auto">
          <a:xfrm>
            <a:off x="3683134" y="4431506"/>
            <a:ext cx="20637" cy="4127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74" name="Freeform 83"/>
          <p:cNvSpPr>
            <a:spLocks noChangeArrowheads="1"/>
          </p:cNvSpPr>
          <p:nvPr/>
        </p:nvSpPr>
        <p:spPr bwMode="auto">
          <a:xfrm>
            <a:off x="3675196" y="4477544"/>
            <a:ext cx="38100" cy="155575"/>
          </a:xfrm>
          <a:custGeom>
            <a:avLst/>
            <a:gdLst>
              <a:gd name="T0" fmla="*/ 2147483647 w 23"/>
              <a:gd name="T1" fmla="*/ 2147483647 h 91"/>
              <a:gd name="T2" fmla="*/ 2147483647 w 23"/>
              <a:gd name="T3" fmla="*/ 2147483647 h 91"/>
              <a:gd name="T4" fmla="*/ 2147483647 w 23"/>
              <a:gd name="T5" fmla="*/ 2147483647 h 91"/>
              <a:gd name="T6" fmla="*/ 2147483647 w 23"/>
              <a:gd name="T7" fmla="*/ 0 h 91"/>
              <a:gd name="T8" fmla="*/ 2147483647 w 23"/>
              <a:gd name="T9" fmla="*/ 0 h 91"/>
              <a:gd name="T10" fmla="*/ 2147483647 w 23"/>
              <a:gd name="T11" fmla="*/ 2147483647 h 91"/>
              <a:gd name="T12" fmla="*/ 0 w 23"/>
              <a:gd name="T13" fmla="*/ 2147483647 h 91"/>
              <a:gd name="T14" fmla="*/ 2147483647 w 23"/>
              <a:gd name="T15" fmla="*/ 2147483647 h 91"/>
              <a:gd name="T16" fmla="*/ 2147483647 w 23"/>
              <a:gd name="T17" fmla="*/ 2147483647 h 91"/>
              <a:gd name="T18" fmla="*/ 2147483647 w 23"/>
              <a:gd name="T19" fmla="*/ 2147483647 h 91"/>
              <a:gd name="T20" fmla="*/ 2147483647 w 23"/>
              <a:gd name="T21" fmla="*/ 2147483647 h 91"/>
              <a:gd name="T22" fmla="*/ 2147483647 w 23"/>
              <a:gd name="T23" fmla="*/ 2147483647 h 91"/>
              <a:gd name="T24" fmla="*/ 2147483647 w 23"/>
              <a:gd name="T25" fmla="*/ 2147483647 h 91"/>
              <a:gd name="T26" fmla="*/ 2147483647 w 23"/>
              <a:gd name="T27" fmla="*/ 2147483647 h 91"/>
              <a:gd name="T28" fmla="*/ 2147483647 w 23"/>
              <a:gd name="T29" fmla="*/ 2147483647 h 91"/>
              <a:gd name="T30" fmla="*/ 2147483647 w 23"/>
              <a:gd name="T31" fmla="*/ 2147483647 h 91"/>
              <a:gd name="T32" fmla="*/ 2147483647 w 23"/>
              <a:gd name="T33" fmla="*/ 2147483647 h 91"/>
              <a:gd name="T34" fmla="*/ 2147483647 w 23"/>
              <a:gd name="T35" fmla="*/ 2147483647 h 91"/>
              <a:gd name="T36" fmla="*/ 2147483647 w 23"/>
              <a:gd name="T37" fmla="*/ 2147483647 h 91"/>
              <a:gd name="T38" fmla="*/ 2147483647 w 23"/>
              <a:gd name="T39" fmla="*/ 2147483647 h 91"/>
              <a:gd name="T40" fmla="*/ 2147483647 w 23"/>
              <a:gd name="T41" fmla="*/ 2147483647 h 91"/>
              <a:gd name="T42" fmla="*/ 2147483647 w 23"/>
              <a:gd name="T43" fmla="*/ 2147483647 h 91"/>
              <a:gd name="T44" fmla="*/ 2147483647 w 23"/>
              <a:gd name="T45" fmla="*/ 2147483647 h 91"/>
              <a:gd name="T46" fmla="*/ 2147483647 w 23"/>
              <a:gd name="T47" fmla="*/ 2147483647 h 91"/>
              <a:gd name="T48" fmla="*/ 2147483647 w 23"/>
              <a:gd name="T49" fmla="*/ 2147483647 h 91"/>
              <a:gd name="T50" fmla="*/ 2147483647 w 23"/>
              <a:gd name="T51" fmla="*/ 2147483647 h 91"/>
              <a:gd name="T52" fmla="*/ 2147483647 w 23"/>
              <a:gd name="T53" fmla="*/ 2147483647 h 91"/>
              <a:gd name="T54" fmla="*/ 2147483647 w 23"/>
              <a:gd name="T55" fmla="*/ 2147483647 h 91"/>
              <a:gd name="T56" fmla="*/ 2147483647 w 23"/>
              <a:gd name="T57" fmla="*/ 0 h 91"/>
              <a:gd name="T58" fmla="*/ 2147483647 w 23"/>
              <a:gd name="T59" fmla="*/ 0 h 91"/>
              <a:gd name="T60" fmla="*/ 2147483647 w 23"/>
              <a:gd name="T61" fmla="*/ 2147483647 h 91"/>
              <a:gd name="T62" fmla="*/ 2147483647 w 23"/>
              <a:gd name="T63" fmla="*/ 2147483647 h 91"/>
              <a:gd name="T64" fmla="*/ 2147483647 w 23"/>
              <a:gd name="T65" fmla="*/ 0 h 91"/>
              <a:gd name="T66" fmla="*/ 2147483647 w 23"/>
              <a:gd name="T67" fmla="*/ 0 h 91"/>
              <a:gd name="T68" fmla="*/ 2147483647 w 23"/>
              <a:gd name="T69" fmla="*/ 2147483647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3"/>
              <a:gd name="T106" fmla="*/ 0 h 91"/>
              <a:gd name="T107" fmla="*/ 23 w 23"/>
              <a:gd name="T108" fmla="*/ 91 h 9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3" h="91">
                <a:moveTo>
                  <a:pt x="10" y="3"/>
                </a:moveTo>
                <a:lnTo>
                  <a:pt x="10" y="6"/>
                </a:lnTo>
                <a:lnTo>
                  <a:pt x="8" y="2"/>
                </a:lnTo>
                <a:lnTo>
                  <a:pt x="8" y="0"/>
                </a:lnTo>
                <a:lnTo>
                  <a:pt x="6" y="0"/>
                </a:lnTo>
                <a:lnTo>
                  <a:pt x="2" y="5"/>
                </a:lnTo>
                <a:lnTo>
                  <a:pt x="0" y="24"/>
                </a:lnTo>
                <a:lnTo>
                  <a:pt x="3" y="30"/>
                </a:lnTo>
                <a:lnTo>
                  <a:pt x="6" y="35"/>
                </a:lnTo>
                <a:lnTo>
                  <a:pt x="6" y="90"/>
                </a:lnTo>
                <a:lnTo>
                  <a:pt x="12" y="90"/>
                </a:lnTo>
                <a:lnTo>
                  <a:pt x="12" y="48"/>
                </a:lnTo>
                <a:lnTo>
                  <a:pt x="15" y="90"/>
                </a:lnTo>
                <a:lnTo>
                  <a:pt x="22" y="90"/>
                </a:lnTo>
                <a:lnTo>
                  <a:pt x="18" y="47"/>
                </a:lnTo>
                <a:lnTo>
                  <a:pt x="18" y="36"/>
                </a:lnTo>
                <a:lnTo>
                  <a:pt x="22" y="24"/>
                </a:lnTo>
                <a:lnTo>
                  <a:pt x="17" y="22"/>
                </a:lnTo>
                <a:lnTo>
                  <a:pt x="14" y="22"/>
                </a:lnTo>
                <a:lnTo>
                  <a:pt x="14" y="36"/>
                </a:lnTo>
                <a:lnTo>
                  <a:pt x="17" y="36"/>
                </a:lnTo>
                <a:lnTo>
                  <a:pt x="17" y="40"/>
                </a:lnTo>
                <a:lnTo>
                  <a:pt x="6" y="40"/>
                </a:lnTo>
                <a:lnTo>
                  <a:pt x="6" y="12"/>
                </a:lnTo>
                <a:lnTo>
                  <a:pt x="17" y="12"/>
                </a:lnTo>
                <a:lnTo>
                  <a:pt x="17" y="22"/>
                </a:lnTo>
                <a:lnTo>
                  <a:pt x="22" y="24"/>
                </a:lnTo>
                <a:lnTo>
                  <a:pt x="18" y="2"/>
                </a:lnTo>
                <a:lnTo>
                  <a:pt x="17" y="0"/>
                </a:lnTo>
                <a:lnTo>
                  <a:pt x="14" y="0"/>
                </a:lnTo>
                <a:lnTo>
                  <a:pt x="12" y="6"/>
                </a:lnTo>
                <a:lnTo>
                  <a:pt x="12" y="3"/>
                </a:lnTo>
                <a:lnTo>
                  <a:pt x="12" y="0"/>
                </a:lnTo>
                <a:lnTo>
                  <a:pt x="9" y="0"/>
                </a:lnTo>
                <a:lnTo>
                  <a:pt x="10" y="3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5" name="Arc 84"/>
          <p:cNvSpPr>
            <a:spLocks noChangeArrowheads="1"/>
          </p:cNvSpPr>
          <p:nvPr/>
        </p:nvSpPr>
        <p:spPr bwMode="auto">
          <a:xfrm>
            <a:off x="3718059" y="4491831"/>
            <a:ext cx="3175" cy="4763"/>
          </a:xfrm>
          <a:custGeom>
            <a:avLst/>
            <a:gdLst>
              <a:gd name="T0" fmla="*/ 0 w 33582"/>
              <a:gd name="T1" fmla="*/ 0 h 21600"/>
              <a:gd name="T2" fmla="*/ 0 w 33582"/>
              <a:gd name="T3" fmla="*/ 0 h 21600"/>
              <a:gd name="T4" fmla="*/ 0 w 33582"/>
              <a:gd name="T5" fmla="*/ 0 h 21600"/>
              <a:gd name="T6" fmla="*/ 0 60000 65536"/>
              <a:gd name="T7" fmla="*/ 0 60000 65536"/>
              <a:gd name="T8" fmla="*/ 0 60000 65536"/>
              <a:gd name="T9" fmla="*/ 0 w 33582"/>
              <a:gd name="T10" fmla="*/ 0 h 21600"/>
              <a:gd name="T11" fmla="*/ 33582 w 335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82" h="21600" fill="none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</a:path>
              <a:path w="33582" h="21600" stroke="0" extrusionOk="0">
                <a:moveTo>
                  <a:pt x="0" y="3628"/>
                </a:moveTo>
                <a:cubicBezTo>
                  <a:pt x="3548" y="1262"/>
                  <a:pt x="7717" y="-1"/>
                  <a:pt x="11982" y="0"/>
                </a:cubicBezTo>
                <a:cubicBezTo>
                  <a:pt x="23911" y="0"/>
                  <a:pt x="33582" y="9670"/>
                  <a:pt x="33582" y="21600"/>
                </a:cubicBezTo>
                <a:lnTo>
                  <a:pt x="11982" y="21600"/>
                </a:lnTo>
                <a:lnTo>
                  <a:pt x="0" y="36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76" name="Arc 85"/>
          <p:cNvSpPr>
            <a:spLocks noChangeArrowheads="1"/>
          </p:cNvSpPr>
          <p:nvPr/>
        </p:nvSpPr>
        <p:spPr bwMode="auto">
          <a:xfrm>
            <a:off x="3692659" y="4491831"/>
            <a:ext cx="4762" cy="9525"/>
          </a:xfrm>
          <a:custGeom>
            <a:avLst/>
            <a:gdLst>
              <a:gd name="T0" fmla="*/ 0 w 21306"/>
              <a:gd name="T1" fmla="*/ 0 h 21600"/>
              <a:gd name="T2" fmla="*/ 0 w 21306"/>
              <a:gd name="T3" fmla="*/ 0 h 21600"/>
              <a:gd name="T4" fmla="*/ 0 w 21306"/>
              <a:gd name="T5" fmla="*/ 0 h 21600"/>
              <a:gd name="T6" fmla="*/ 0 60000 65536"/>
              <a:gd name="T7" fmla="*/ 0 60000 65536"/>
              <a:gd name="T8" fmla="*/ 0 60000 65536"/>
              <a:gd name="T9" fmla="*/ 0 w 21306"/>
              <a:gd name="T10" fmla="*/ 0 h 21600"/>
              <a:gd name="T11" fmla="*/ 21306 w 2130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6" h="21600" fill="none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</a:path>
              <a:path w="21306" h="21600" stroke="0" extrusionOk="0">
                <a:moveTo>
                  <a:pt x="-1" y="18048"/>
                </a:moveTo>
                <a:cubicBezTo>
                  <a:pt x="1735" y="7633"/>
                  <a:pt x="10747" y="0"/>
                  <a:pt x="21305" y="0"/>
                </a:cubicBezTo>
                <a:lnTo>
                  <a:pt x="21306" y="21600"/>
                </a:lnTo>
                <a:lnTo>
                  <a:pt x="-1" y="180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77" name="Arc 86"/>
          <p:cNvSpPr>
            <a:spLocks noChangeArrowheads="1"/>
          </p:cNvSpPr>
          <p:nvPr/>
        </p:nvSpPr>
        <p:spPr bwMode="auto">
          <a:xfrm>
            <a:off x="3684721" y="4529931"/>
            <a:ext cx="9525" cy="20638"/>
          </a:xfrm>
          <a:custGeom>
            <a:avLst/>
            <a:gdLst>
              <a:gd name="T0" fmla="*/ 0 w 29290"/>
              <a:gd name="T1" fmla="*/ 104 h 31964"/>
              <a:gd name="T2" fmla="*/ 0 w 29290"/>
              <a:gd name="T3" fmla="*/ 0 h 31964"/>
              <a:gd name="T4" fmla="*/ 0 w 29290"/>
              <a:gd name="T5" fmla="*/ 35 h 31964"/>
              <a:gd name="T6" fmla="*/ 0 60000 65536"/>
              <a:gd name="T7" fmla="*/ 0 60000 65536"/>
              <a:gd name="T8" fmla="*/ 0 60000 65536"/>
              <a:gd name="T9" fmla="*/ 0 w 29290"/>
              <a:gd name="T10" fmla="*/ 0 h 31964"/>
              <a:gd name="T11" fmla="*/ 29290 w 29290"/>
              <a:gd name="T12" fmla="*/ 31964 h 31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90" h="31964" fill="none" extrusionOk="0">
                <a:moveTo>
                  <a:pt x="29289" y="30548"/>
                </a:moveTo>
                <a:cubicBezTo>
                  <a:pt x="26834" y="31484"/>
                  <a:pt x="24228" y="31963"/>
                  <a:pt x="21600" y="31964"/>
                </a:cubicBezTo>
                <a:cubicBezTo>
                  <a:pt x="9670" y="31964"/>
                  <a:pt x="0" y="22293"/>
                  <a:pt x="0" y="10364"/>
                </a:cubicBezTo>
                <a:cubicBezTo>
                  <a:pt x="-1" y="6741"/>
                  <a:pt x="910" y="3177"/>
                  <a:pt x="2648" y="-1"/>
                </a:cubicBezTo>
              </a:path>
              <a:path w="29290" h="31964" stroke="0" extrusionOk="0">
                <a:moveTo>
                  <a:pt x="29289" y="30548"/>
                </a:moveTo>
                <a:cubicBezTo>
                  <a:pt x="26834" y="31484"/>
                  <a:pt x="24228" y="31963"/>
                  <a:pt x="21600" y="31964"/>
                </a:cubicBezTo>
                <a:cubicBezTo>
                  <a:pt x="9670" y="31964"/>
                  <a:pt x="0" y="22293"/>
                  <a:pt x="0" y="10364"/>
                </a:cubicBezTo>
                <a:cubicBezTo>
                  <a:pt x="-1" y="6741"/>
                  <a:pt x="910" y="3177"/>
                  <a:pt x="2648" y="-1"/>
                </a:cubicBezTo>
                <a:lnTo>
                  <a:pt x="21600" y="10364"/>
                </a:lnTo>
                <a:lnTo>
                  <a:pt x="29289" y="305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78" name="Arc 87"/>
          <p:cNvSpPr>
            <a:spLocks noChangeArrowheads="1"/>
          </p:cNvSpPr>
          <p:nvPr/>
        </p:nvSpPr>
        <p:spPr bwMode="auto">
          <a:xfrm>
            <a:off x="3718059" y="4523581"/>
            <a:ext cx="9525" cy="26988"/>
          </a:xfrm>
          <a:custGeom>
            <a:avLst/>
            <a:gdLst>
              <a:gd name="T0" fmla="*/ 0 w 37856"/>
              <a:gd name="T1" fmla="*/ 0 h 43200"/>
              <a:gd name="T2" fmla="*/ 0 w 37856"/>
              <a:gd name="T3" fmla="*/ 79 h 43200"/>
              <a:gd name="T4" fmla="*/ 0 w 37856"/>
              <a:gd name="T5" fmla="*/ 47 h 43200"/>
              <a:gd name="T6" fmla="*/ 0 60000 65536"/>
              <a:gd name="T7" fmla="*/ 0 60000 65536"/>
              <a:gd name="T8" fmla="*/ 0 60000 65536"/>
              <a:gd name="T9" fmla="*/ 0 w 37856"/>
              <a:gd name="T10" fmla="*/ 0 h 43200"/>
              <a:gd name="T11" fmla="*/ 37856 w 378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56" h="43200" fill="none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</a:path>
              <a:path w="37856" h="43200" stroke="0" extrusionOk="0">
                <a:moveTo>
                  <a:pt x="16255" y="0"/>
                </a:moveTo>
                <a:cubicBezTo>
                  <a:pt x="28185" y="0"/>
                  <a:pt x="37856" y="9670"/>
                  <a:pt x="37856" y="21600"/>
                </a:cubicBezTo>
                <a:cubicBezTo>
                  <a:pt x="37856" y="33529"/>
                  <a:pt x="28185" y="43200"/>
                  <a:pt x="16256" y="43200"/>
                </a:cubicBezTo>
                <a:cubicBezTo>
                  <a:pt x="10027" y="43200"/>
                  <a:pt x="4101" y="40511"/>
                  <a:pt x="0" y="35823"/>
                </a:cubicBezTo>
                <a:lnTo>
                  <a:pt x="16256" y="21600"/>
                </a:lnTo>
                <a:lnTo>
                  <a:pt x="1625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95" name="Freeform 88"/>
          <p:cNvSpPr/>
          <p:nvPr/>
        </p:nvSpPr>
        <p:spPr bwMode="auto">
          <a:xfrm>
            <a:off x="4302259" y="2134394"/>
            <a:ext cx="487362" cy="682625"/>
          </a:xfrm>
          <a:custGeom>
            <a:avLst/>
            <a:gdLst>
              <a:gd name="T0" fmla="*/ 0 w 287"/>
              <a:gd name="T1" fmla="*/ 1245918732 h 373"/>
              <a:gd name="T2" fmla="*/ 824718392 w 287"/>
              <a:gd name="T3" fmla="*/ 1245918732 h 373"/>
              <a:gd name="T4" fmla="*/ 412359196 w 287"/>
              <a:gd name="T5" fmla="*/ 0 h 373"/>
              <a:gd name="T6" fmla="*/ 0 w 287"/>
              <a:gd name="T7" fmla="*/ 1245918732 h 373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373"/>
              <a:gd name="T14" fmla="*/ 287 w 287"/>
              <a:gd name="T15" fmla="*/ 373 h 3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373">
                <a:moveTo>
                  <a:pt x="0" y="372"/>
                </a:moveTo>
                <a:lnTo>
                  <a:pt x="286" y="372"/>
                </a:lnTo>
                <a:lnTo>
                  <a:pt x="143" y="0"/>
                </a:lnTo>
                <a:lnTo>
                  <a:pt x="0" y="372"/>
                </a:lnTo>
              </a:path>
            </a:pathLst>
          </a:custGeom>
          <a:solidFill>
            <a:srgbClr val="0070C0">
              <a:alpha val="43137"/>
            </a:srgbClr>
          </a:solidFill>
          <a:ln w="12700" cap="rnd" cmpd="sng">
            <a:noFill/>
            <a:bevel/>
          </a:ln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9780" name="Group 89"/>
          <p:cNvGrpSpPr/>
          <p:nvPr/>
        </p:nvGrpSpPr>
        <p:grpSpPr bwMode="auto">
          <a:xfrm>
            <a:off x="4494346" y="2240756"/>
            <a:ext cx="127000" cy="344488"/>
            <a:chOff x="0" y="0"/>
            <a:chExt cx="75" cy="203"/>
          </a:xfrm>
        </p:grpSpPr>
        <p:sp>
          <p:nvSpPr>
            <p:cNvPr id="29867" name="Rectangle 90"/>
            <p:cNvSpPr>
              <a:spLocks noChangeArrowheads="1"/>
            </p:cNvSpPr>
            <p:nvPr/>
          </p:nvSpPr>
          <p:spPr bwMode="auto">
            <a:xfrm>
              <a:off x="13" y="0"/>
              <a:ext cx="62" cy="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9868" name="Rectangle 91"/>
            <p:cNvSpPr>
              <a:spLocks noChangeArrowheads="1"/>
            </p:cNvSpPr>
            <p:nvPr/>
          </p:nvSpPr>
          <p:spPr bwMode="auto">
            <a:xfrm>
              <a:off x="6" y="14"/>
              <a:ext cx="63" cy="1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9869" name="Rectangle 92"/>
            <p:cNvSpPr>
              <a:spLocks noChangeArrowheads="1"/>
            </p:cNvSpPr>
            <p:nvPr/>
          </p:nvSpPr>
          <p:spPr bwMode="auto">
            <a:xfrm>
              <a:off x="0" y="29"/>
              <a:ext cx="63" cy="1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9781" name="Line 93"/>
          <p:cNvSpPr>
            <a:spLocks noChangeShapeType="1"/>
          </p:cNvSpPr>
          <p:nvPr/>
        </p:nvSpPr>
        <p:spPr bwMode="auto">
          <a:xfrm>
            <a:off x="4545146" y="2340769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82" name="Line 94"/>
          <p:cNvSpPr>
            <a:spLocks noChangeShapeType="1"/>
          </p:cNvSpPr>
          <p:nvPr/>
        </p:nvSpPr>
        <p:spPr bwMode="auto">
          <a:xfrm>
            <a:off x="4545146" y="2410619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83" name="Line 95"/>
          <p:cNvSpPr>
            <a:spLocks noChangeShapeType="1"/>
          </p:cNvSpPr>
          <p:nvPr/>
        </p:nvSpPr>
        <p:spPr bwMode="auto">
          <a:xfrm>
            <a:off x="4545146" y="2486819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84" name="Line 96"/>
          <p:cNvSpPr>
            <a:spLocks noChangeShapeType="1"/>
          </p:cNvSpPr>
          <p:nvPr/>
        </p:nvSpPr>
        <p:spPr bwMode="auto">
          <a:xfrm>
            <a:off x="4545146" y="2564606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85" name="AutoShape 97"/>
          <p:cNvSpPr>
            <a:spLocks noChangeArrowheads="1"/>
          </p:cNvSpPr>
          <p:nvPr/>
        </p:nvSpPr>
        <p:spPr bwMode="auto">
          <a:xfrm flipH="1">
            <a:off x="4468946" y="3825081"/>
            <a:ext cx="152400" cy="158750"/>
          </a:xfrm>
          <a:prstGeom prst="downArrow">
            <a:avLst>
              <a:gd name="adj1" fmla="val 50000"/>
              <a:gd name="adj2" fmla="val 52156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4602" name="Freeform 98"/>
          <p:cNvSpPr/>
          <p:nvPr/>
        </p:nvSpPr>
        <p:spPr bwMode="auto">
          <a:xfrm>
            <a:off x="3938721" y="3005931"/>
            <a:ext cx="1263650" cy="798513"/>
          </a:xfrm>
          <a:custGeom>
            <a:avLst/>
            <a:gdLst>
              <a:gd name="T0" fmla="*/ 0 w 946"/>
              <a:gd name="T1" fmla="*/ 1660465043 h 383"/>
              <a:gd name="T2" fmla="*/ 1686176624 w 946"/>
              <a:gd name="T3" fmla="*/ 1660465043 h 383"/>
              <a:gd name="T4" fmla="*/ 1431019507 w 946"/>
              <a:gd name="T5" fmla="*/ 0 h 383"/>
              <a:gd name="T6" fmla="*/ 251587906 w 946"/>
              <a:gd name="T7" fmla="*/ 0 h 383"/>
              <a:gd name="T8" fmla="*/ 0 w 946"/>
              <a:gd name="T9" fmla="*/ 1660465043 h 3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6"/>
              <a:gd name="T16" fmla="*/ 0 h 383"/>
              <a:gd name="T17" fmla="*/ 946 w 946"/>
              <a:gd name="T18" fmla="*/ 383 h 3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6" h="383">
                <a:moveTo>
                  <a:pt x="0" y="382"/>
                </a:moveTo>
                <a:lnTo>
                  <a:pt x="945" y="382"/>
                </a:lnTo>
                <a:lnTo>
                  <a:pt x="802" y="0"/>
                </a:lnTo>
                <a:lnTo>
                  <a:pt x="141" y="0"/>
                </a:lnTo>
                <a:lnTo>
                  <a:pt x="0" y="382"/>
                </a:lnTo>
              </a:path>
            </a:pathLst>
          </a:custGeom>
          <a:solidFill>
            <a:srgbClr val="0070C0">
              <a:alpha val="43137"/>
            </a:srgbClr>
          </a:solidFill>
          <a:ln w="12700" cap="rnd" cmpd="sng">
            <a:noFill/>
            <a:bevel/>
          </a:ln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9787" name="Group 99"/>
          <p:cNvGrpSpPr/>
          <p:nvPr/>
        </p:nvGrpSpPr>
        <p:grpSpPr bwMode="auto">
          <a:xfrm>
            <a:off x="4154621" y="3247231"/>
            <a:ext cx="782638" cy="512763"/>
            <a:chOff x="0" y="0"/>
            <a:chExt cx="461" cy="302"/>
          </a:xfrm>
        </p:grpSpPr>
        <p:sp>
          <p:nvSpPr>
            <p:cNvPr id="29859" name="Line 100"/>
            <p:cNvSpPr>
              <a:spLocks noChangeShapeType="1"/>
            </p:cNvSpPr>
            <p:nvPr/>
          </p:nvSpPr>
          <p:spPr bwMode="auto">
            <a:xfrm>
              <a:off x="231" y="0"/>
              <a:ext cx="0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60" name="Line 101"/>
            <p:cNvSpPr>
              <a:spLocks noChangeShapeType="1"/>
            </p:cNvSpPr>
            <p:nvPr/>
          </p:nvSpPr>
          <p:spPr bwMode="auto">
            <a:xfrm>
              <a:off x="64" y="139"/>
              <a:ext cx="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861" name="Group 102"/>
            <p:cNvGrpSpPr/>
            <p:nvPr/>
          </p:nvGrpSpPr>
          <p:grpSpPr bwMode="auto">
            <a:xfrm>
              <a:off x="0" y="115"/>
              <a:ext cx="461" cy="187"/>
              <a:chOff x="0" y="0"/>
              <a:chExt cx="461" cy="187"/>
            </a:xfrm>
          </p:grpSpPr>
          <p:sp>
            <p:nvSpPr>
              <p:cNvPr id="29862" name="Rectangle 103"/>
              <p:cNvSpPr>
                <a:spLocks noChangeArrowheads="1"/>
              </p:cNvSpPr>
              <p:nvPr/>
            </p:nvSpPr>
            <p:spPr bwMode="auto">
              <a:xfrm>
                <a:off x="0" y="49"/>
                <a:ext cx="126" cy="138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63" name="Rectangle 104"/>
              <p:cNvSpPr>
                <a:spLocks noChangeArrowheads="1"/>
              </p:cNvSpPr>
              <p:nvPr/>
            </p:nvSpPr>
            <p:spPr bwMode="auto">
              <a:xfrm>
                <a:off x="168" y="49"/>
                <a:ext cx="127" cy="132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64" name="Rectangle 105"/>
              <p:cNvSpPr>
                <a:spLocks noChangeArrowheads="1"/>
              </p:cNvSpPr>
              <p:nvPr/>
            </p:nvSpPr>
            <p:spPr bwMode="auto">
              <a:xfrm>
                <a:off x="335" y="49"/>
                <a:ext cx="126" cy="132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65" name="Line 106"/>
              <p:cNvSpPr>
                <a:spLocks noChangeShapeType="1"/>
              </p:cNvSpPr>
              <p:nvPr/>
            </p:nvSpPr>
            <p:spPr bwMode="auto">
              <a:xfrm>
                <a:off x="397" y="24"/>
                <a:ext cx="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66" name="Line 107"/>
              <p:cNvSpPr>
                <a:spLocks noChangeShapeType="1"/>
              </p:cNvSpPr>
              <p:nvPr/>
            </p:nvSpPr>
            <p:spPr bwMode="auto">
              <a:xfrm>
                <a:off x="90" y="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788" name="Line 108"/>
          <p:cNvSpPr>
            <a:spLocks noChangeShapeType="1"/>
          </p:cNvSpPr>
          <p:nvPr/>
        </p:nvSpPr>
        <p:spPr bwMode="auto">
          <a:xfrm>
            <a:off x="4307021" y="3442494"/>
            <a:ext cx="488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89" name="Group 109"/>
          <p:cNvGrpSpPr/>
          <p:nvPr/>
        </p:nvGrpSpPr>
        <p:grpSpPr bwMode="auto">
          <a:xfrm>
            <a:off x="4233996" y="3628231"/>
            <a:ext cx="58738" cy="80963"/>
            <a:chOff x="0" y="0"/>
            <a:chExt cx="35" cy="48"/>
          </a:xfrm>
        </p:grpSpPr>
        <p:sp>
          <p:nvSpPr>
            <p:cNvPr id="29857" name="Freeform 110"/>
            <p:cNvSpPr>
              <a:spLocks noChangeArrowheads="1"/>
            </p:cNvSpPr>
            <p:nvPr/>
          </p:nvSpPr>
          <p:spPr bwMode="auto">
            <a:xfrm>
              <a:off x="0" y="0"/>
              <a:ext cx="35" cy="6"/>
            </a:xfrm>
            <a:custGeom>
              <a:avLst/>
              <a:gdLst>
                <a:gd name="T0" fmla="*/ 0 w 35"/>
                <a:gd name="T1" fmla="*/ 0 h 6"/>
                <a:gd name="T2" fmla="*/ 34 w 35"/>
                <a:gd name="T3" fmla="*/ 0 h 6"/>
                <a:gd name="T4" fmla="*/ 34 w 35"/>
                <a:gd name="T5" fmla="*/ 5 h 6"/>
                <a:gd name="T6" fmla="*/ 0 w 35"/>
                <a:gd name="T7" fmla="*/ 5 h 6"/>
                <a:gd name="T8" fmla="*/ 0 w 3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"/>
                <a:gd name="T17" fmla="*/ 35 w 3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">
                  <a:moveTo>
                    <a:pt x="0" y="0"/>
                  </a:moveTo>
                  <a:lnTo>
                    <a:pt x="34" y="0"/>
                  </a:lnTo>
                  <a:lnTo>
                    <a:pt x="34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8" name="Freeform 111"/>
            <p:cNvSpPr>
              <a:spLocks noChangeArrowheads="1"/>
            </p:cNvSpPr>
            <p:nvPr/>
          </p:nvSpPr>
          <p:spPr bwMode="auto">
            <a:xfrm>
              <a:off x="0" y="8"/>
              <a:ext cx="35" cy="40"/>
            </a:xfrm>
            <a:custGeom>
              <a:avLst/>
              <a:gdLst>
                <a:gd name="T0" fmla="*/ 0 w 35"/>
                <a:gd name="T1" fmla="*/ 0 h 40"/>
                <a:gd name="T2" fmla="*/ 34 w 35"/>
                <a:gd name="T3" fmla="*/ 0 h 40"/>
                <a:gd name="T4" fmla="*/ 34 w 35"/>
                <a:gd name="T5" fmla="*/ 39 h 40"/>
                <a:gd name="T6" fmla="*/ 0 w 35"/>
                <a:gd name="T7" fmla="*/ 39 h 40"/>
                <a:gd name="T8" fmla="*/ 0 w 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0"/>
                <a:gd name="T17" fmla="*/ 35 w 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0">
                  <a:moveTo>
                    <a:pt x="0" y="0"/>
                  </a:moveTo>
                  <a:lnTo>
                    <a:pt x="34" y="0"/>
                  </a:lnTo>
                  <a:lnTo>
                    <a:pt x="34" y="39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90" name="Group 112"/>
          <p:cNvGrpSpPr/>
          <p:nvPr/>
        </p:nvGrpSpPr>
        <p:grpSpPr bwMode="auto">
          <a:xfrm>
            <a:off x="4191134" y="3537744"/>
            <a:ext cx="49212" cy="171450"/>
            <a:chOff x="0" y="0"/>
            <a:chExt cx="29" cy="101"/>
          </a:xfrm>
        </p:grpSpPr>
        <p:grpSp>
          <p:nvGrpSpPr>
            <p:cNvPr id="29842" name="Group 113"/>
            <p:cNvGrpSpPr/>
            <p:nvPr/>
          </p:nvGrpSpPr>
          <p:grpSpPr bwMode="auto">
            <a:xfrm>
              <a:off x="0" y="18"/>
              <a:ext cx="17" cy="82"/>
              <a:chOff x="0" y="0"/>
              <a:chExt cx="17" cy="82"/>
            </a:xfrm>
          </p:grpSpPr>
          <p:sp>
            <p:nvSpPr>
              <p:cNvPr id="29851" name="Freeform 114"/>
              <p:cNvSpPr>
                <a:spLocks noChangeArrowheads="1"/>
              </p:cNvSpPr>
              <p:nvPr/>
            </p:nvSpPr>
            <p:spPr bwMode="auto">
              <a:xfrm>
                <a:off x="1" y="60"/>
                <a:ext cx="16" cy="19"/>
              </a:xfrm>
              <a:custGeom>
                <a:avLst/>
                <a:gdLst>
                  <a:gd name="T0" fmla="*/ 0 w 16"/>
                  <a:gd name="T1" fmla="*/ 0 h 19"/>
                  <a:gd name="T2" fmla="*/ 15 w 16"/>
                  <a:gd name="T3" fmla="*/ 0 h 19"/>
                  <a:gd name="T4" fmla="*/ 15 w 16"/>
                  <a:gd name="T5" fmla="*/ 4 h 19"/>
                  <a:gd name="T6" fmla="*/ 8 w 16"/>
                  <a:gd name="T7" fmla="*/ 4 h 19"/>
                  <a:gd name="T8" fmla="*/ 8 w 16"/>
                  <a:gd name="T9" fmla="*/ 13 h 19"/>
                  <a:gd name="T10" fmla="*/ 15 w 16"/>
                  <a:gd name="T11" fmla="*/ 13 h 19"/>
                  <a:gd name="T12" fmla="*/ 15 w 16"/>
                  <a:gd name="T13" fmla="*/ 18 h 19"/>
                  <a:gd name="T14" fmla="*/ 0 w 16"/>
                  <a:gd name="T15" fmla="*/ 18 h 19"/>
                  <a:gd name="T16" fmla="*/ 0 w 16"/>
                  <a:gd name="T17" fmla="*/ 13 h 19"/>
                  <a:gd name="T18" fmla="*/ 7 w 16"/>
                  <a:gd name="T19" fmla="*/ 13 h 19"/>
                  <a:gd name="T20" fmla="*/ 7 w 16"/>
                  <a:gd name="T21" fmla="*/ 4 h 19"/>
                  <a:gd name="T22" fmla="*/ 0 w 16"/>
                  <a:gd name="T23" fmla="*/ 4 h 19"/>
                  <a:gd name="T24" fmla="*/ 0 w 16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"/>
                  <a:gd name="T40" fmla="*/ 0 h 19"/>
                  <a:gd name="T41" fmla="*/ 16 w 16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" h="19">
                    <a:moveTo>
                      <a:pt x="0" y="0"/>
                    </a:moveTo>
                    <a:lnTo>
                      <a:pt x="15" y="0"/>
                    </a:lnTo>
                    <a:lnTo>
                      <a:pt x="15" y="4"/>
                    </a:lnTo>
                    <a:lnTo>
                      <a:pt x="8" y="4"/>
                    </a:lnTo>
                    <a:lnTo>
                      <a:pt x="8" y="13"/>
                    </a:lnTo>
                    <a:lnTo>
                      <a:pt x="15" y="13"/>
                    </a:lnTo>
                    <a:lnTo>
                      <a:pt x="15" y="18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2" name="Oval 115"/>
              <p:cNvSpPr>
                <a:spLocks noChangeArrowheads="1"/>
              </p:cNvSpPr>
              <p:nvPr/>
            </p:nvSpPr>
            <p:spPr bwMode="auto">
              <a:xfrm>
                <a:off x="1" y="78"/>
                <a:ext cx="4" cy="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53" name="Oval 116"/>
              <p:cNvSpPr>
                <a:spLocks noChangeArrowheads="1"/>
              </p:cNvSpPr>
              <p:nvPr/>
            </p:nvSpPr>
            <p:spPr bwMode="auto">
              <a:xfrm>
                <a:off x="11" y="78"/>
                <a:ext cx="4" cy="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54" name="Freeform 1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" cy="60"/>
              </a:xfrm>
              <a:custGeom>
                <a:avLst/>
                <a:gdLst>
                  <a:gd name="T0" fmla="*/ 0 w 2"/>
                  <a:gd name="T1" fmla="*/ 0 h 60"/>
                  <a:gd name="T2" fmla="*/ 1 w 2"/>
                  <a:gd name="T3" fmla="*/ 0 h 60"/>
                  <a:gd name="T4" fmla="*/ 1 w 2"/>
                  <a:gd name="T5" fmla="*/ 59 h 60"/>
                  <a:gd name="T6" fmla="*/ 0 w 2"/>
                  <a:gd name="T7" fmla="*/ 59 h 60"/>
                  <a:gd name="T8" fmla="*/ 0 w 2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60"/>
                  <a:gd name="T17" fmla="*/ 2 w 2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60">
                    <a:moveTo>
                      <a:pt x="0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5" name="Oval 118"/>
              <p:cNvSpPr>
                <a:spLocks noChangeArrowheads="1"/>
              </p:cNvSpPr>
              <p:nvPr/>
            </p:nvSpPr>
            <p:spPr bwMode="auto">
              <a:xfrm>
                <a:off x="3" y="81"/>
                <a:ext cx="1" cy="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56" name="Oval 119"/>
              <p:cNvSpPr>
                <a:spLocks noChangeArrowheads="1"/>
              </p:cNvSpPr>
              <p:nvPr/>
            </p:nvSpPr>
            <p:spPr bwMode="auto">
              <a:xfrm>
                <a:off x="12" y="81"/>
                <a:ext cx="1" cy="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29843" name="Group 120"/>
            <p:cNvGrpSpPr/>
            <p:nvPr/>
          </p:nvGrpSpPr>
          <p:grpSpPr bwMode="auto">
            <a:xfrm>
              <a:off x="4" y="0"/>
              <a:ext cx="25" cy="101"/>
              <a:chOff x="0" y="0"/>
              <a:chExt cx="25" cy="101"/>
            </a:xfrm>
          </p:grpSpPr>
          <p:sp>
            <p:nvSpPr>
              <p:cNvPr id="29844" name="Oval 121"/>
              <p:cNvSpPr>
                <a:spLocks noChangeArrowheads="1"/>
              </p:cNvSpPr>
              <p:nvPr/>
            </p:nvSpPr>
            <p:spPr bwMode="auto">
              <a:xfrm>
                <a:off x="8" y="0"/>
                <a:ext cx="9" cy="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grpSp>
            <p:nvGrpSpPr>
              <p:cNvPr id="29845" name="Group 122"/>
              <p:cNvGrpSpPr/>
              <p:nvPr/>
            </p:nvGrpSpPr>
            <p:grpSpPr bwMode="auto">
              <a:xfrm>
                <a:off x="0" y="20"/>
                <a:ext cx="25" cy="81"/>
                <a:chOff x="0" y="0"/>
                <a:chExt cx="25" cy="81"/>
              </a:xfrm>
            </p:grpSpPr>
            <p:grpSp>
              <p:nvGrpSpPr>
                <p:cNvPr id="29846" name="Group 123"/>
                <p:cNvGrpSpPr/>
                <p:nvPr/>
              </p:nvGrpSpPr>
              <p:grpSpPr bwMode="auto">
                <a:xfrm>
                  <a:off x="0" y="0"/>
                  <a:ext cx="19" cy="57"/>
                  <a:chOff x="0" y="0"/>
                  <a:chExt cx="19" cy="57"/>
                </a:xfrm>
              </p:grpSpPr>
              <p:sp>
                <p:nvSpPr>
                  <p:cNvPr id="29848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5" y="0"/>
                    <a:ext cx="7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29849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5"/>
                    <a:ext cx="8" cy="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29850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13" y="43"/>
                    <a:ext cx="6" cy="1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/>
                  </a:p>
                </p:txBody>
              </p:sp>
            </p:grpSp>
            <p:sp>
              <p:nvSpPr>
                <p:cNvPr id="29847" name="Freeform 1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" cy="81"/>
                </a:xfrm>
                <a:custGeom>
                  <a:avLst/>
                  <a:gdLst>
                    <a:gd name="T0" fmla="*/ 24 w 25"/>
                    <a:gd name="T1" fmla="*/ 17 h 81"/>
                    <a:gd name="T2" fmla="*/ 8 w 25"/>
                    <a:gd name="T3" fmla="*/ 0 h 81"/>
                    <a:gd name="T4" fmla="*/ 4 w 25"/>
                    <a:gd name="T5" fmla="*/ 8 h 81"/>
                    <a:gd name="T6" fmla="*/ 0 w 25"/>
                    <a:gd name="T7" fmla="*/ 41 h 81"/>
                    <a:gd name="T8" fmla="*/ 4 w 25"/>
                    <a:gd name="T9" fmla="*/ 53 h 81"/>
                    <a:gd name="T10" fmla="*/ 13 w 25"/>
                    <a:gd name="T11" fmla="*/ 53 h 81"/>
                    <a:gd name="T12" fmla="*/ 13 w 25"/>
                    <a:gd name="T13" fmla="*/ 80 h 81"/>
                    <a:gd name="T14" fmla="*/ 19 w 25"/>
                    <a:gd name="T15" fmla="*/ 80 h 81"/>
                    <a:gd name="T16" fmla="*/ 19 w 25"/>
                    <a:gd name="T17" fmla="*/ 47 h 81"/>
                    <a:gd name="T18" fmla="*/ 17 w 25"/>
                    <a:gd name="T19" fmla="*/ 40 h 81"/>
                    <a:gd name="T20" fmla="*/ 9 w 25"/>
                    <a:gd name="T21" fmla="*/ 40 h 81"/>
                    <a:gd name="T22" fmla="*/ 11 w 25"/>
                    <a:gd name="T23" fmla="*/ 19 h 81"/>
                    <a:gd name="T24" fmla="*/ 22 w 25"/>
                    <a:gd name="T25" fmla="*/ 30 h 81"/>
                    <a:gd name="T26" fmla="*/ 24 w 25"/>
                    <a:gd name="T27" fmla="*/ 17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"/>
                    <a:gd name="T43" fmla="*/ 0 h 81"/>
                    <a:gd name="T44" fmla="*/ 25 w 25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" h="81">
                      <a:moveTo>
                        <a:pt x="24" y="17"/>
                      </a:moveTo>
                      <a:lnTo>
                        <a:pt x="8" y="0"/>
                      </a:lnTo>
                      <a:lnTo>
                        <a:pt x="4" y="8"/>
                      </a:lnTo>
                      <a:lnTo>
                        <a:pt x="0" y="41"/>
                      </a:lnTo>
                      <a:lnTo>
                        <a:pt x="4" y="53"/>
                      </a:lnTo>
                      <a:lnTo>
                        <a:pt x="13" y="53"/>
                      </a:lnTo>
                      <a:lnTo>
                        <a:pt x="13" y="80"/>
                      </a:lnTo>
                      <a:lnTo>
                        <a:pt x="19" y="80"/>
                      </a:lnTo>
                      <a:lnTo>
                        <a:pt x="19" y="47"/>
                      </a:lnTo>
                      <a:lnTo>
                        <a:pt x="17" y="40"/>
                      </a:lnTo>
                      <a:lnTo>
                        <a:pt x="9" y="40"/>
                      </a:lnTo>
                      <a:lnTo>
                        <a:pt x="11" y="19"/>
                      </a:lnTo>
                      <a:lnTo>
                        <a:pt x="22" y="30"/>
                      </a:lnTo>
                      <a:lnTo>
                        <a:pt x="24" y="17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791" name="Freeform 128"/>
          <p:cNvSpPr>
            <a:spLocks noChangeArrowheads="1"/>
          </p:cNvSpPr>
          <p:nvPr/>
        </p:nvSpPr>
        <p:spPr bwMode="auto">
          <a:xfrm>
            <a:off x="4235584" y="3580606"/>
            <a:ext cx="14287" cy="39688"/>
          </a:xfrm>
          <a:custGeom>
            <a:avLst/>
            <a:gdLst>
              <a:gd name="T0" fmla="*/ 2147483647 w 9"/>
              <a:gd name="T1" fmla="*/ 0 h 24"/>
              <a:gd name="T2" fmla="*/ 2147483647 w 9"/>
              <a:gd name="T3" fmla="*/ 2147483647 h 24"/>
              <a:gd name="T4" fmla="*/ 2147483647 w 9"/>
              <a:gd name="T5" fmla="*/ 2147483647 h 24"/>
              <a:gd name="T6" fmla="*/ 2147483647 w 9"/>
              <a:gd name="T7" fmla="*/ 2147483647 h 24"/>
              <a:gd name="T8" fmla="*/ 2147483647 w 9"/>
              <a:gd name="T9" fmla="*/ 2147483647 h 24"/>
              <a:gd name="T10" fmla="*/ 0 w 9"/>
              <a:gd name="T11" fmla="*/ 2147483647 h 24"/>
              <a:gd name="T12" fmla="*/ 2147483647 w 9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24"/>
              <a:gd name="T23" fmla="*/ 9 w 9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24">
                <a:moveTo>
                  <a:pt x="2" y="0"/>
                </a:moveTo>
                <a:lnTo>
                  <a:pt x="8" y="5"/>
                </a:lnTo>
                <a:lnTo>
                  <a:pt x="5" y="23"/>
                </a:lnTo>
                <a:lnTo>
                  <a:pt x="1" y="20"/>
                </a:lnTo>
                <a:lnTo>
                  <a:pt x="2" y="12"/>
                </a:lnTo>
                <a:lnTo>
                  <a:pt x="0" y="11"/>
                </a:lnTo>
                <a:lnTo>
                  <a:pt x="2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92" name="Group 129"/>
          <p:cNvGrpSpPr/>
          <p:nvPr/>
        </p:nvGrpSpPr>
        <p:grpSpPr bwMode="auto">
          <a:xfrm>
            <a:off x="4538796" y="3628231"/>
            <a:ext cx="53975" cy="80963"/>
            <a:chOff x="0" y="0"/>
            <a:chExt cx="32" cy="48"/>
          </a:xfrm>
        </p:grpSpPr>
        <p:sp>
          <p:nvSpPr>
            <p:cNvPr id="29840" name="Freeform 130"/>
            <p:cNvSpPr>
              <a:spLocks noChangeArrowheads="1"/>
            </p:cNvSpPr>
            <p:nvPr/>
          </p:nvSpPr>
          <p:spPr bwMode="auto">
            <a:xfrm>
              <a:off x="0" y="0"/>
              <a:ext cx="32" cy="6"/>
            </a:xfrm>
            <a:custGeom>
              <a:avLst/>
              <a:gdLst>
                <a:gd name="T0" fmla="*/ 0 w 32"/>
                <a:gd name="T1" fmla="*/ 0 h 6"/>
                <a:gd name="T2" fmla="*/ 31 w 32"/>
                <a:gd name="T3" fmla="*/ 0 h 6"/>
                <a:gd name="T4" fmla="*/ 31 w 32"/>
                <a:gd name="T5" fmla="*/ 5 h 6"/>
                <a:gd name="T6" fmla="*/ 0 w 32"/>
                <a:gd name="T7" fmla="*/ 5 h 6"/>
                <a:gd name="T8" fmla="*/ 0 w 3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"/>
                <a:gd name="T17" fmla="*/ 32 w 3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">
                  <a:moveTo>
                    <a:pt x="0" y="0"/>
                  </a:moveTo>
                  <a:lnTo>
                    <a:pt x="31" y="0"/>
                  </a:lnTo>
                  <a:lnTo>
                    <a:pt x="31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1" name="Freeform 131"/>
            <p:cNvSpPr>
              <a:spLocks noChangeArrowheads="1"/>
            </p:cNvSpPr>
            <p:nvPr/>
          </p:nvSpPr>
          <p:spPr bwMode="auto">
            <a:xfrm>
              <a:off x="0" y="8"/>
              <a:ext cx="32" cy="40"/>
            </a:xfrm>
            <a:custGeom>
              <a:avLst/>
              <a:gdLst>
                <a:gd name="T0" fmla="*/ 0 w 32"/>
                <a:gd name="T1" fmla="*/ 0 h 40"/>
                <a:gd name="T2" fmla="*/ 31 w 32"/>
                <a:gd name="T3" fmla="*/ 0 h 40"/>
                <a:gd name="T4" fmla="*/ 31 w 32"/>
                <a:gd name="T5" fmla="*/ 39 h 40"/>
                <a:gd name="T6" fmla="*/ 0 w 32"/>
                <a:gd name="T7" fmla="*/ 39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31" y="0"/>
                  </a:lnTo>
                  <a:lnTo>
                    <a:pt x="31" y="39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93" name="Group 132"/>
          <p:cNvGrpSpPr/>
          <p:nvPr/>
        </p:nvGrpSpPr>
        <p:grpSpPr bwMode="auto">
          <a:xfrm>
            <a:off x="4492759" y="3537744"/>
            <a:ext cx="50800" cy="171450"/>
            <a:chOff x="0" y="0"/>
            <a:chExt cx="30" cy="101"/>
          </a:xfrm>
        </p:grpSpPr>
        <p:grpSp>
          <p:nvGrpSpPr>
            <p:cNvPr id="29825" name="Group 133"/>
            <p:cNvGrpSpPr/>
            <p:nvPr/>
          </p:nvGrpSpPr>
          <p:grpSpPr bwMode="auto">
            <a:xfrm>
              <a:off x="0" y="18"/>
              <a:ext cx="18" cy="82"/>
              <a:chOff x="0" y="0"/>
              <a:chExt cx="18" cy="82"/>
            </a:xfrm>
          </p:grpSpPr>
          <p:sp>
            <p:nvSpPr>
              <p:cNvPr id="29834" name="Freeform 134"/>
              <p:cNvSpPr>
                <a:spLocks noChangeArrowheads="1"/>
              </p:cNvSpPr>
              <p:nvPr/>
            </p:nvSpPr>
            <p:spPr bwMode="auto">
              <a:xfrm>
                <a:off x="2" y="60"/>
                <a:ext cx="16" cy="19"/>
              </a:xfrm>
              <a:custGeom>
                <a:avLst/>
                <a:gdLst>
                  <a:gd name="T0" fmla="*/ 0 w 16"/>
                  <a:gd name="T1" fmla="*/ 0 h 19"/>
                  <a:gd name="T2" fmla="*/ 15 w 16"/>
                  <a:gd name="T3" fmla="*/ 0 h 19"/>
                  <a:gd name="T4" fmla="*/ 15 w 16"/>
                  <a:gd name="T5" fmla="*/ 4 h 19"/>
                  <a:gd name="T6" fmla="*/ 8 w 16"/>
                  <a:gd name="T7" fmla="*/ 4 h 19"/>
                  <a:gd name="T8" fmla="*/ 8 w 16"/>
                  <a:gd name="T9" fmla="*/ 13 h 19"/>
                  <a:gd name="T10" fmla="*/ 15 w 16"/>
                  <a:gd name="T11" fmla="*/ 13 h 19"/>
                  <a:gd name="T12" fmla="*/ 15 w 16"/>
                  <a:gd name="T13" fmla="*/ 18 h 19"/>
                  <a:gd name="T14" fmla="*/ 0 w 16"/>
                  <a:gd name="T15" fmla="*/ 18 h 19"/>
                  <a:gd name="T16" fmla="*/ 0 w 16"/>
                  <a:gd name="T17" fmla="*/ 13 h 19"/>
                  <a:gd name="T18" fmla="*/ 7 w 16"/>
                  <a:gd name="T19" fmla="*/ 13 h 19"/>
                  <a:gd name="T20" fmla="*/ 7 w 16"/>
                  <a:gd name="T21" fmla="*/ 4 h 19"/>
                  <a:gd name="T22" fmla="*/ 0 w 16"/>
                  <a:gd name="T23" fmla="*/ 4 h 19"/>
                  <a:gd name="T24" fmla="*/ 0 w 16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"/>
                  <a:gd name="T40" fmla="*/ 0 h 19"/>
                  <a:gd name="T41" fmla="*/ 16 w 16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" h="19">
                    <a:moveTo>
                      <a:pt x="0" y="0"/>
                    </a:moveTo>
                    <a:lnTo>
                      <a:pt x="15" y="0"/>
                    </a:lnTo>
                    <a:lnTo>
                      <a:pt x="15" y="4"/>
                    </a:lnTo>
                    <a:lnTo>
                      <a:pt x="8" y="4"/>
                    </a:lnTo>
                    <a:lnTo>
                      <a:pt x="8" y="13"/>
                    </a:lnTo>
                    <a:lnTo>
                      <a:pt x="15" y="13"/>
                    </a:lnTo>
                    <a:lnTo>
                      <a:pt x="15" y="18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5" name="Oval 135"/>
              <p:cNvSpPr>
                <a:spLocks noChangeArrowheads="1"/>
              </p:cNvSpPr>
              <p:nvPr/>
            </p:nvSpPr>
            <p:spPr bwMode="auto">
              <a:xfrm>
                <a:off x="4" y="78"/>
                <a:ext cx="2" cy="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36" name="Oval 136"/>
              <p:cNvSpPr>
                <a:spLocks noChangeArrowheads="1"/>
              </p:cNvSpPr>
              <p:nvPr/>
            </p:nvSpPr>
            <p:spPr bwMode="auto">
              <a:xfrm>
                <a:off x="12" y="78"/>
                <a:ext cx="3" cy="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37" name="Freeform 1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" cy="60"/>
              </a:xfrm>
              <a:custGeom>
                <a:avLst/>
                <a:gdLst>
                  <a:gd name="T0" fmla="*/ 0 w 5"/>
                  <a:gd name="T1" fmla="*/ 0 h 60"/>
                  <a:gd name="T2" fmla="*/ 3 w 5"/>
                  <a:gd name="T3" fmla="*/ 0 h 60"/>
                  <a:gd name="T4" fmla="*/ 4 w 5"/>
                  <a:gd name="T5" fmla="*/ 59 h 60"/>
                  <a:gd name="T6" fmla="*/ 1 w 5"/>
                  <a:gd name="T7" fmla="*/ 59 h 60"/>
                  <a:gd name="T8" fmla="*/ 0 w 5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60"/>
                  <a:gd name="T17" fmla="*/ 5 w 5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60">
                    <a:moveTo>
                      <a:pt x="0" y="0"/>
                    </a:moveTo>
                    <a:lnTo>
                      <a:pt x="3" y="0"/>
                    </a:lnTo>
                    <a:lnTo>
                      <a:pt x="4" y="59"/>
                    </a:lnTo>
                    <a:lnTo>
                      <a:pt x="1" y="59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8" name="Oval 138"/>
              <p:cNvSpPr>
                <a:spLocks noChangeArrowheads="1"/>
              </p:cNvSpPr>
              <p:nvPr/>
            </p:nvSpPr>
            <p:spPr bwMode="auto">
              <a:xfrm>
                <a:off x="5" y="81"/>
                <a:ext cx="1" cy="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39" name="Oval 139"/>
              <p:cNvSpPr>
                <a:spLocks noChangeArrowheads="1"/>
              </p:cNvSpPr>
              <p:nvPr/>
            </p:nvSpPr>
            <p:spPr bwMode="auto">
              <a:xfrm>
                <a:off x="13" y="81"/>
                <a:ext cx="1" cy="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29826" name="Group 140"/>
            <p:cNvGrpSpPr/>
            <p:nvPr/>
          </p:nvGrpSpPr>
          <p:grpSpPr bwMode="auto">
            <a:xfrm>
              <a:off x="5" y="0"/>
              <a:ext cx="25" cy="101"/>
              <a:chOff x="0" y="0"/>
              <a:chExt cx="25" cy="101"/>
            </a:xfrm>
          </p:grpSpPr>
          <p:sp>
            <p:nvSpPr>
              <p:cNvPr id="29827" name="Oval 141"/>
              <p:cNvSpPr>
                <a:spLocks noChangeArrowheads="1"/>
              </p:cNvSpPr>
              <p:nvPr/>
            </p:nvSpPr>
            <p:spPr bwMode="auto">
              <a:xfrm>
                <a:off x="8" y="0"/>
                <a:ext cx="8" cy="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grpSp>
            <p:nvGrpSpPr>
              <p:cNvPr id="29828" name="Group 142"/>
              <p:cNvGrpSpPr/>
              <p:nvPr/>
            </p:nvGrpSpPr>
            <p:grpSpPr bwMode="auto">
              <a:xfrm>
                <a:off x="0" y="20"/>
                <a:ext cx="25" cy="81"/>
                <a:chOff x="0" y="0"/>
                <a:chExt cx="25" cy="81"/>
              </a:xfrm>
            </p:grpSpPr>
            <p:grpSp>
              <p:nvGrpSpPr>
                <p:cNvPr id="29829" name="Group 143"/>
                <p:cNvGrpSpPr/>
                <p:nvPr/>
              </p:nvGrpSpPr>
              <p:grpSpPr bwMode="auto">
                <a:xfrm>
                  <a:off x="0" y="0"/>
                  <a:ext cx="18" cy="57"/>
                  <a:chOff x="0" y="0"/>
                  <a:chExt cx="18" cy="57"/>
                </a:xfrm>
              </p:grpSpPr>
              <p:sp>
                <p:nvSpPr>
                  <p:cNvPr id="29831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3" y="0"/>
                    <a:ext cx="9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29832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5"/>
                    <a:ext cx="8" cy="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29833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14" y="43"/>
                    <a:ext cx="4" cy="1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/>
                  </a:p>
                </p:txBody>
              </p:sp>
            </p:grpSp>
            <p:sp>
              <p:nvSpPr>
                <p:cNvPr id="29830" name="Freeform 1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" cy="81"/>
                </a:xfrm>
                <a:custGeom>
                  <a:avLst/>
                  <a:gdLst>
                    <a:gd name="T0" fmla="*/ 24 w 25"/>
                    <a:gd name="T1" fmla="*/ 17 h 81"/>
                    <a:gd name="T2" fmla="*/ 8 w 25"/>
                    <a:gd name="T3" fmla="*/ 0 h 81"/>
                    <a:gd name="T4" fmla="*/ 4 w 25"/>
                    <a:gd name="T5" fmla="*/ 8 h 81"/>
                    <a:gd name="T6" fmla="*/ 0 w 25"/>
                    <a:gd name="T7" fmla="*/ 41 h 81"/>
                    <a:gd name="T8" fmla="*/ 4 w 25"/>
                    <a:gd name="T9" fmla="*/ 53 h 81"/>
                    <a:gd name="T10" fmla="*/ 13 w 25"/>
                    <a:gd name="T11" fmla="*/ 53 h 81"/>
                    <a:gd name="T12" fmla="*/ 13 w 25"/>
                    <a:gd name="T13" fmla="*/ 80 h 81"/>
                    <a:gd name="T14" fmla="*/ 19 w 25"/>
                    <a:gd name="T15" fmla="*/ 80 h 81"/>
                    <a:gd name="T16" fmla="*/ 19 w 25"/>
                    <a:gd name="T17" fmla="*/ 47 h 81"/>
                    <a:gd name="T18" fmla="*/ 17 w 25"/>
                    <a:gd name="T19" fmla="*/ 40 h 81"/>
                    <a:gd name="T20" fmla="*/ 9 w 25"/>
                    <a:gd name="T21" fmla="*/ 40 h 81"/>
                    <a:gd name="T22" fmla="*/ 11 w 25"/>
                    <a:gd name="T23" fmla="*/ 19 h 81"/>
                    <a:gd name="T24" fmla="*/ 22 w 25"/>
                    <a:gd name="T25" fmla="*/ 30 h 81"/>
                    <a:gd name="T26" fmla="*/ 24 w 25"/>
                    <a:gd name="T27" fmla="*/ 17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"/>
                    <a:gd name="T43" fmla="*/ 0 h 81"/>
                    <a:gd name="T44" fmla="*/ 25 w 25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" h="81">
                      <a:moveTo>
                        <a:pt x="24" y="17"/>
                      </a:moveTo>
                      <a:lnTo>
                        <a:pt x="8" y="0"/>
                      </a:lnTo>
                      <a:lnTo>
                        <a:pt x="4" y="8"/>
                      </a:lnTo>
                      <a:lnTo>
                        <a:pt x="0" y="41"/>
                      </a:lnTo>
                      <a:lnTo>
                        <a:pt x="4" y="53"/>
                      </a:lnTo>
                      <a:lnTo>
                        <a:pt x="13" y="53"/>
                      </a:lnTo>
                      <a:lnTo>
                        <a:pt x="13" y="80"/>
                      </a:lnTo>
                      <a:lnTo>
                        <a:pt x="19" y="80"/>
                      </a:lnTo>
                      <a:lnTo>
                        <a:pt x="19" y="47"/>
                      </a:lnTo>
                      <a:lnTo>
                        <a:pt x="17" y="40"/>
                      </a:lnTo>
                      <a:lnTo>
                        <a:pt x="9" y="40"/>
                      </a:lnTo>
                      <a:lnTo>
                        <a:pt x="11" y="19"/>
                      </a:lnTo>
                      <a:lnTo>
                        <a:pt x="22" y="30"/>
                      </a:lnTo>
                      <a:lnTo>
                        <a:pt x="24" y="17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794" name="Freeform 148"/>
          <p:cNvSpPr>
            <a:spLocks noChangeArrowheads="1"/>
          </p:cNvSpPr>
          <p:nvPr/>
        </p:nvSpPr>
        <p:spPr bwMode="auto">
          <a:xfrm>
            <a:off x="4540384" y="3580606"/>
            <a:ext cx="11112" cy="39688"/>
          </a:xfrm>
          <a:custGeom>
            <a:avLst/>
            <a:gdLst>
              <a:gd name="T0" fmla="*/ 2147483647 w 7"/>
              <a:gd name="T1" fmla="*/ 0 h 24"/>
              <a:gd name="T2" fmla="*/ 2147483647 w 7"/>
              <a:gd name="T3" fmla="*/ 2147483647 h 24"/>
              <a:gd name="T4" fmla="*/ 2147483647 w 7"/>
              <a:gd name="T5" fmla="*/ 2147483647 h 24"/>
              <a:gd name="T6" fmla="*/ 2147483647 w 7"/>
              <a:gd name="T7" fmla="*/ 2147483647 h 24"/>
              <a:gd name="T8" fmla="*/ 2147483647 w 7"/>
              <a:gd name="T9" fmla="*/ 2147483647 h 24"/>
              <a:gd name="T10" fmla="*/ 0 w 7"/>
              <a:gd name="T11" fmla="*/ 2147483647 h 24"/>
              <a:gd name="T12" fmla="*/ 2147483647 w 7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24"/>
              <a:gd name="T23" fmla="*/ 7 w 7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24">
                <a:moveTo>
                  <a:pt x="1" y="0"/>
                </a:moveTo>
                <a:lnTo>
                  <a:pt x="6" y="5"/>
                </a:lnTo>
                <a:lnTo>
                  <a:pt x="4" y="23"/>
                </a:lnTo>
                <a:lnTo>
                  <a:pt x="1" y="20"/>
                </a:lnTo>
                <a:lnTo>
                  <a:pt x="2" y="12"/>
                </a:lnTo>
                <a:lnTo>
                  <a:pt x="0" y="11"/>
                </a:lnTo>
                <a:lnTo>
                  <a:pt x="1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95" name="Group 149"/>
          <p:cNvGrpSpPr/>
          <p:nvPr/>
        </p:nvGrpSpPr>
        <p:grpSpPr bwMode="auto">
          <a:xfrm>
            <a:off x="4838834" y="3628231"/>
            <a:ext cx="53975" cy="80963"/>
            <a:chOff x="0" y="0"/>
            <a:chExt cx="32" cy="48"/>
          </a:xfrm>
        </p:grpSpPr>
        <p:sp>
          <p:nvSpPr>
            <p:cNvPr id="2982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32" cy="6"/>
            </a:xfrm>
            <a:custGeom>
              <a:avLst/>
              <a:gdLst>
                <a:gd name="T0" fmla="*/ 0 w 32"/>
                <a:gd name="T1" fmla="*/ 0 h 6"/>
                <a:gd name="T2" fmla="*/ 31 w 32"/>
                <a:gd name="T3" fmla="*/ 0 h 6"/>
                <a:gd name="T4" fmla="*/ 31 w 32"/>
                <a:gd name="T5" fmla="*/ 5 h 6"/>
                <a:gd name="T6" fmla="*/ 0 w 32"/>
                <a:gd name="T7" fmla="*/ 5 h 6"/>
                <a:gd name="T8" fmla="*/ 0 w 3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"/>
                <a:gd name="T17" fmla="*/ 32 w 3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">
                  <a:moveTo>
                    <a:pt x="0" y="0"/>
                  </a:moveTo>
                  <a:lnTo>
                    <a:pt x="31" y="0"/>
                  </a:lnTo>
                  <a:lnTo>
                    <a:pt x="31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4" name="Freeform 151"/>
            <p:cNvSpPr>
              <a:spLocks noChangeArrowheads="1"/>
            </p:cNvSpPr>
            <p:nvPr/>
          </p:nvSpPr>
          <p:spPr bwMode="auto">
            <a:xfrm>
              <a:off x="0" y="8"/>
              <a:ext cx="32" cy="40"/>
            </a:xfrm>
            <a:custGeom>
              <a:avLst/>
              <a:gdLst>
                <a:gd name="T0" fmla="*/ 0 w 32"/>
                <a:gd name="T1" fmla="*/ 0 h 40"/>
                <a:gd name="T2" fmla="*/ 31 w 32"/>
                <a:gd name="T3" fmla="*/ 0 h 40"/>
                <a:gd name="T4" fmla="*/ 31 w 32"/>
                <a:gd name="T5" fmla="*/ 39 h 40"/>
                <a:gd name="T6" fmla="*/ 0 w 32"/>
                <a:gd name="T7" fmla="*/ 39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31" y="0"/>
                  </a:lnTo>
                  <a:lnTo>
                    <a:pt x="31" y="39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96" name="Group 152"/>
          <p:cNvGrpSpPr/>
          <p:nvPr/>
        </p:nvGrpSpPr>
        <p:grpSpPr bwMode="auto">
          <a:xfrm>
            <a:off x="4792796" y="3537744"/>
            <a:ext cx="49213" cy="171450"/>
            <a:chOff x="0" y="0"/>
            <a:chExt cx="29" cy="101"/>
          </a:xfrm>
        </p:grpSpPr>
        <p:grpSp>
          <p:nvGrpSpPr>
            <p:cNvPr id="29808" name="Group 153"/>
            <p:cNvGrpSpPr/>
            <p:nvPr/>
          </p:nvGrpSpPr>
          <p:grpSpPr bwMode="auto">
            <a:xfrm>
              <a:off x="0" y="18"/>
              <a:ext cx="17" cy="82"/>
              <a:chOff x="0" y="0"/>
              <a:chExt cx="17" cy="82"/>
            </a:xfrm>
          </p:grpSpPr>
          <p:sp>
            <p:nvSpPr>
              <p:cNvPr id="29817" name="Freeform 154"/>
              <p:cNvSpPr>
                <a:spLocks noChangeArrowheads="1"/>
              </p:cNvSpPr>
              <p:nvPr/>
            </p:nvSpPr>
            <p:spPr bwMode="auto">
              <a:xfrm>
                <a:off x="1" y="60"/>
                <a:ext cx="16" cy="19"/>
              </a:xfrm>
              <a:custGeom>
                <a:avLst/>
                <a:gdLst>
                  <a:gd name="T0" fmla="*/ 0 w 16"/>
                  <a:gd name="T1" fmla="*/ 0 h 19"/>
                  <a:gd name="T2" fmla="*/ 15 w 16"/>
                  <a:gd name="T3" fmla="*/ 0 h 19"/>
                  <a:gd name="T4" fmla="*/ 15 w 16"/>
                  <a:gd name="T5" fmla="*/ 4 h 19"/>
                  <a:gd name="T6" fmla="*/ 8 w 16"/>
                  <a:gd name="T7" fmla="*/ 4 h 19"/>
                  <a:gd name="T8" fmla="*/ 8 w 16"/>
                  <a:gd name="T9" fmla="*/ 13 h 19"/>
                  <a:gd name="T10" fmla="*/ 15 w 16"/>
                  <a:gd name="T11" fmla="*/ 13 h 19"/>
                  <a:gd name="T12" fmla="*/ 15 w 16"/>
                  <a:gd name="T13" fmla="*/ 18 h 19"/>
                  <a:gd name="T14" fmla="*/ 0 w 16"/>
                  <a:gd name="T15" fmla="*/ 18 h 19"/>
                  <a:gd name="T16" fmla="*/ 0 w 16"/>
                  <a:gd name="T17" fmla="*/ 13 h 19"/>
                  <a:gd name="T18" fmla="*/ 7 w 16"/>
                  <a:gd name="T19" fmla="*/ 13 h 19"/>
                  <a:gd name="T20" fmla="*/ 7 w 16"/>
                  <a:gd name="T21" fmla="*/ 4 h 19"/>
                  <a:gd name="T22" fmla="*/ 0 w 16"/>
                  <a:gd name="T23" fmla="*/ 4 h 19"/>
                  <a:gd name="T24" fmla="*/ 0 w 16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"/>
                  <a:gd name="T40" fmla="*/ 0 h 19"/>
                  <a:gd name="T41" fmla="*/ 16 w 16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" h="19">
                    <a:moveTo>
                      <a:pt x="0" y="0"/>
                    </a:moveTo>
                    <a:lnTo>
                      <a:pt x="15" y="0"/>
                    </a:lnTo>
                    <a:lnTo>
                      <a:pt x="15" y="4"/>
                    </a:lnTo>
                    <a:lnTo>
                      <a:pt x="8" y="4"/>
                    </a:lnTo>
                    <a:lnTo>
                      <a:pt x="8" y="13"/>
                    </a:lnTo>
                    <a:lnTo>
                      <a:pt x="15" y="13"/>
                    </a:lnTo>
                    <a:lnTo>
                      <a:pt x="15" y="18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8" name="Oval 155"/>
              <p:cNvSpPr>
                <a:spLocks noChangeArrowheads="1"/>
              </p:cNvSpPr>
              <p:nvPr/>
            </p:nvSpPr>
            <p:spPr bwMode="auto">
              <a:xfrm>
                <a:off x="2" y="78"/>
                <a:ext cx="3" cy="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19" name="Oval 156"/>
              <p:cNvSpPr>
                <a:spLocks noChangeArrowheads="1"/>
              </p:cNvSpPr>
              <p:nvPr/>
            </p:nvSpPr>
            <p:spPr bwMode="auto">
              <a:xfrm>
                <a:off x="11" y="78"/>
                <a:ext cx="4" cy="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20" name="Freeform 1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" cy="60"/>
              </a:xfrm>
              <a:custGeom>
                <a:avLst/>
                <a:gdLst>
                  <a:gd name="T0" fmla="*/ 0 w 3"/>
                  <a:gd name="T1" fmla="*/ 0 h 60"/>
                  <a:gd name="T2" fmla="*/ 1 w 3"/>
                  <a:gd name="T3" fmla="*/ 0 h 60"/>
                  <a:gd name="T4" fmla="*/ 2 w 3"/>
                  <a:gd name="T5" fmla="*/ 59 h 60"/>
                  <a:gd name="T6" fmla="*/ 1 w 3"/>
                  <a:gd name="T7" fmla="*/ 59 h 60"/>
                  <a:gd name="T8" fmla="*/ 0 w 3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60"/>
                  <a:gd name="T17" fmla="*/ 3 w 3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60">
                    <a:moveTo>
                      <a:pt x="0" y="0"/>
                    </a:moveTo>
                    <a:lnTo>
                      <a:pt x="1" y="0"/>
                    </a:lnTo>
                    <a:lnTo>
                      <a:pt x="2" y="59"/>
                    </a:lnTo>
                    <a:lnTo>
                      <a:pt x="1" y="59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1" name="Oval 158"/>
              <p:cNvSpPr>
                <a:spLocks noChangeArrowheads="1"/>
              </p:cNvSpPr>
              <p:nvPr/>
            </p:nvSpPr>
            <p:spPr bwMode="auto">
              <a:xfrm>
                <a:off x="3" y="81"/>
                <a:ext cx="1" cy="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9822" name="Oval 159"/>
              <p:cNvSpPr>
                <a:spLocks noChangeArrowheads="1"/>
              </p:cNvSpPr>
              <p:nvPr/>
            </p:nvSpPr>
            <p:spPr bwMode="auto">
              <a:xfrm>
                <a:off x="13" y="81"/>
                <a:ext cx="1" cy="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29809" name="Group 160"/>
            <p:cNvGrpSpPr/>
            <p:nvPr/>
          </p:nvGrpSpPr>
          <p:grpSpPr bwMode="auto">
            <a:xfrm>
              <a:off x="4" y="0"/>
              <a:ext cx="25" cy="101"/>
              <a:chOff x="0" y="0"/>
              <a:chExt cx="25" cy="101"/>
            </a:xfrm>
          </p:grpSpPr>
          <p:sp>
            <p:nvSpPr>
              <p:cNvPr id="29810" name="Oval 161"/>
              <p:cNvSpPr>
                <a:spLocks noChangeArrowheads="1"/>
              </p:cNvSpPr>
              <p:nvPr/>
            </p:nvSpPr>
            <p:spPr bwMode="auto">
              <a:xfrm>
                <a:off x="9" y="0"/>
                <a:ext cx="8" cy="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grpSp>
            <p:nvGrpSpPr>
              <p:cNvPr id="29811" name="Group 162"/>
              <p:cNvGrpSpPr/>
              <p:nvPr/>
            </p:nvGrpSpPr>
            <p:grpSpPr bwMode="auto">
              <a:xfrm>
                <a:off x="0" y="20"/>
                <a:ext cx="25" cy="81"/>
                <a:chOff x="0" y="0"/>
                <a:chExt cx="25" cy="81"/>
              </a:xfrm>
            </p:grpSpPr>
            <p:grpSp>
              <p:nvGrpSpPr>
                <p:cNvPr id="29812" name="Group 163"/>
                <p:cNvGrpSpPr/>
                <p:nvPr/>
              </p:nvGrpSpPr>
              <p:grpSpPr bwMode="auto">
                <a:xfrm>
                  <a:off x="0" y="0"/>
                  <a:ext cx="19" cy="57"/>
                  <a:chOff x="0" y="0"/>
                  <a:chExt cx="19" cy="57"/>
                </a:xfrm>
              </p:grpSpPr>
              <p:sp>
                <p:nvSpPr>
                  <p:cNvPr id="29814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5" y="0"/>
                    <a:ext cx="8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29815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5"/>
                    <a:ext cx="8" cy="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29816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14" y="43"/>
                    <a:ext cx="5" cy="1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/>
                  </a:p>
                </p:txBody>
              </p:sp>
            </p:grpSp>
            <p:sp>
              <p:nvSpPr>
                <p:cNvPr id="29813" name="Freeform 1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" cy="81"/>
                </a:xfrm>
                <a:custGeom>
                  <a:avLst/>
                  <a:gdLst>
                    <a:gd name="T0" fmla="*/ 24 w 25"/>
                    <a:gd name="T1" fmla="*/ 17 h 81"/>
                    <a:gd name="T2" fmla="*/ 8 w 25"/>
                    <a:gd name="T3" fmla="*/ 0 h 81"/>
                    <a:gd name="T4" fmla="*/ 4 w 25"/>
                    <a:gd name="T5" fmla="*/ 8 h 81"/>
                    <a:gd name="T6" fmla="*/ 0 w 25"/>
                    <a:gd name="T7" fmla="*/ 41 h 81"/>
                    <a:gd name="T8" fmla="*/ 4 w 25"/>
                    <a:gd name="T9" fmla="*/ 53 h 81"/>
                    <a:gd name="T10" fmla="*/ 13 w 25"/>
                    <a:gd name="T11" fmla="*/ 53 h 81"/>
                    <a:gd name="T12" fmla="*/ 13 w 25"/>
                    <a:gd name="T13" fmla="*/ 80 h 81"/>
                    <a:gd name="T14" fmla="*/ 19 w 25"/>
                    <a:gd name="T15" fmla="*/ 80 h 81"/>
                    <a:gd name="T16" fmla="*/ 19 w 25"/>
                    <a:gd name="T17" fmla="*/ 47 h 81"/>
                    <a:gd name="T18" fmla="*/ 17 w 25"/>
                    <a:gd name="T19" fmla="*/ 40 h 81"/>
                    <a:gd name="T20" fmla="*/ 9 w 25"/>
                    <a:gd name="T21" fmla="*/ 40 h 81"/>
                    <a:gd name="T22" fmla="*/ 11 w 25"/>
                    <a:gd name="T23" fmla="*/ 19 h 81"/>
                    <a:gd name="T24" fmla="*/ 22 w 25"/>
                    <a:gd name="T25" fmla="*/ 30 h 81"/>
                    <a:gd name="T26" fmla="*/ 24 w 25"/>
                    <a:gd name="T27" fmla="*/ 17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"/>
                    <a:gd name="T43" fmla="*/ 0 h 81"/>
                    <a:gd name="T44" fmla="*/ 25 w 25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" h="81">
                      <a:moveTo>
                        <a:pt x="24" y="17"/>
                      </a:moveTo>
                      <a:lnTo>
                        <a:pt x="8" y="0"/>
                      </a:lnTo>
                      <a:lnTo>
                        <a:pt x="4" y="8"/>
                      </a:lnTo>
                      <a:lnTo>
                        <a:pt x="0" y="41"/>
                      </a:lnTo>
                      <a:lnTo>
                        <a:pt x="4" y="53"/>
                      </a:lnTo>
                      <a:lnTo>
                        <a:pt x="13" y="53"/>
                      </a:lnTo>
                      <a:lnTo>
                        <a:pt x="13" y="80"/>
                      </a:lnTo>
                      <a:lnTo>
                        <a:pt x="19" y="80"/>
                      </a:lnTo>
                      <a:lnTo>
                        <a:pt x="19" y="47"/>
                      </a:lnTo>
                      <a:lnTo>
                        <a:pt x="17" y="40"/>
                      </a:lnTo>
                      <a:lnTo>
                        <a:pt x="9" y="40"/>
                      </a:lnTo>
                      <a:lnTo>
                        <a:pt x="11" y="19"/>
                      </a:lnTo>
                      <a:lnTo>
                        <a:pt x="22" y="30"/>
                      </a:lnTo>
                      <a:lnTo>
                        <a:pt x="24" y="17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797" name="Freeform 168"/>
          <p:cNvSpPr>
            <a:spLocks noChangeArrowheads="1"/>
          </p:cNvSpPr>
          <p:nvPr/>
        </p:nvSpPr>
        <p:spPr bwMode="auto">
          <a:xfrm>
            <a:off x="4838834" y="3580606"/>
            <a:ext cx="12700" cy="39688"/>
          </a:xfrm>
          <a:custGeom>
            <a:avLst/>
            <a:gdLst>
              <a:gd name="T0" fmla="*/ 2147483647 w 8"/>
              <a:gd name="T1" fmla="*/ 0 h 24"/>
              <a:gd name="T2" fmla="*/ 2147483647 w 8"/>
              <a:gd name="T3" fmla="*/ 2147483647 h 24"/>
              <a:gd name="T4" fmla="*/ 2147483647 w 8"/>
              <a:gd name="T5" fmla="*/ 2147483647 h 24"/>
              <a:gd name="T6" fmla="*/ 2147483647 w 8"/>
              <a:gd name="T7" fmla="*/ 2147483647 h 24"/>
              <a:gd name="T8" fmla="*/ 2147483647 w 8"/>
              <a:gd name="T9" fmla="*/ 2147483647 h 24"/>
              <a:gd name="T10" fmla="*/ 0 w 8"/>
              <a:gd name="T11" fmla="*/ 2147483647 h 24"/>
              <a:gd name="T12" fmla="*/ 2147483647 w 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2" y="0"/>
                </a:moveTo>
                <a:lnTo>
                  <a:pt x="7" y="5"/>
                </a:lnTo>
                <a:lnTo>
                  <a:pt x="4" y="23"/>
                </a:lnTo>
                <a:lnTo>
                  <a:pt x="1" y="20"/>
                </a:lnTo>
                <a:lnTo>
                  <a:pt x="2" y="12"/>
                </a:lnTo>
                <a:lnTo>
                  <a:pt x="0" y="11"/>
                </a:lnTo>
                <a:lnTo>
                  <a:pt x="2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8" name="AutoShape 169"/>
          <p:cNvSpPr>
            <a:spLocks noChangeArrowheads="1"/>
          </p:cNvSpPr>
          <p:nvPr/>
        </p:nvSpPr>
        <p:spPr bwMode="auto">
          <a:xfrm flipH="1">
            <a:off x="4468946" y="2817019"/>
            <a:ext cx="152400" cy="158750"/>
          </a:xfrm>
          <a:prstGeom prst="downArrow">
            <a:avLst>
              <a:gd name="adj1" fmla="val 50000"/>
              <a:gd name="adj2" fmla="val 52156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799" name="AutoShape 170"/>
          <p:cNvSpPr>
            <a:spLocks noChangeArrowheads="1"/>
          </p:cNvSpPr>
          <p:nvPr/>
        </p:nvSpPr>
        <p:spPr bwMode="auto">
          <a:xfrm flipH="1">
            <a:off x="4468946" y="1931194"/>
            <a:ext cx="152400" cy="160337"/>
          </a:xfrm>
          <a:prstGeom prst="downArrow">
            <a:avLst>
              <a:gd name="adj1" fmla="val 50000"/>
              <a:gd name="adj2" fmla="val 52677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800" name="Rectangle 171"/>
          <p:cNvSpPr>
            <a:spLocks noChangeArrowheads="1"/>
          </p:cNvSpPr>
          <p:nvPr/>
        </p:nvSpPr>
        <p:spPr bwMode="auto">
          <a:xfrm>
            <a:off x="1763846" y="3115469"/>
            <a:ext cx="24288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038" tIns="23812" rIns="46038" bIns="23812">
            <a:spAutoFit/>
          </a:bodyPr>
          <a:lstStyle>
            <a:lvl1pPr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业务流专项检查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01" name="Rectangle 172"/>
          <p:cNvSpPr>
            <a:spLocks noChangeArrowheads="1"/>
          </p:cNvSpPr>
          <p:nvPr/>
        </p:nvSpPr>
        <p:spPr bwMode="auto">
          <a:xfrm>
            <a:off x="1516992" y="3890169"/>
            <a:ext cx="259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038" tIns="23812" rIns="46038" bIns="23812">
            <a:spAutoFit/>
          </a:bodyPr>
          <a:lstStyle>
            <a:lvl1pPr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部门绩效会议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02" name="AutoShape 173"/>
          <p:cNvSpPr>
            <a:spLocks noChangeArrowheads="1"/>
          </p:cNvSpPr>
          <p:nvPr/>
        </p:nvSpPr>
        <p:spPr bwMode="auto">
          <a:xfrm>
            <a:off x="4459421" y="4741069"/>
            <a:ext cx="153988" cy="161925"/>
          </a:xfrm>
          <a:prstGeom prst="upArrow">
            <a:avLst>
              <a:gd name="adj1" fmla="val 50000"/>
              <a:gd name="adj2" fmla="val 52601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803" name="Rectangle 174"/>
          <p:cNvSpPr>
            <a:spLocks noChangeArrowheads="1"/>
          </p:cNvSpPr>
          <p:nvPr/>
        </p:nvSpPr>
        <p:spPr bwMode="auto">
          <a:xfrm>
            <a:off x="2481396" y="1518444"/>
            <a:ext cx="4119563" cy="412750"/>
          </a:xfrm>
          <a:prstGeom prst="rect">
            <a:avLst/>
          </a:prstGeom>
          <a:solidFill>
            <a:srgbClr val="0070C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公司的战略目标</a:t>
            </a:r>
            <a:endParaRPr lang="zh-CN" altLang="en-US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9804" name="Rectangle 175"/>
          <p:cNvSpPr>
            <a:spLocks noChangeArrowheads="1"/>
          </p:cNvSpPr>
          <p:nvPr/>
        </p:nvSpPr>
        <p:spPr bwMode="auto">
          <a:xfrm>
            <a:off x="2121034" y="2329656"/>
            <a:ext cx="25003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038" tIns="23812" rIns="46038" bIns="23812">
            <a:spAutoFit/>
          </a:bodyPr>
          <a:lstStyle>
            <a:lvl1pPr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公司经营分析会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05" name="Rectangle 17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79388" y="73025"/>
            <a:ext cx="5570537" cy="50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</a:rPr>
              <a:t>三级绩效监控体系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806" name="Rectangle 177"/>
          <p:cNvSpPr>
            <a:spLocks noChangeArrowheads="1"/>
          </p:cNvSpPr>
          <p:nvPr/>
        </p:nvSpPr>
        <p:spPr bwMode="auto">
          <a:xfrm>
            <a:off x="1620043" y="5516283"/>
            <a:ext cx="59039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038" tIns="23812" rIns="46038" bIns="23812">
            <a:spAutoFit/>
          </a:bodyPr>
          <a:lstStyle>
            <a:lvl1pPr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buFont typeface="Arial" panose="020B0604020202020204" pitchFamily="34" charset="0"/>
              <a:buNone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预算体系</a:t>
            </a:r>
            <a:endParaRPr lang="en-GB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07" name="Rectangle 178"/>
          <p:cNvSpPr>
            <a:spLocks noChangeArrowheads="1"/>
          </p:cNvSpPr>
          <p:nvPr/>
        </p:nvSpPr>
        <p:spPr bwMode="auto">
          <a:xfrm>
            <a:off x="6891471" y="3247231"/>
            <a:ext cx="30591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038" tIns="23812" rIns="46038" bIns="23812">
            <a:spAutoFit/>
          </a:bodyPr>
          <a:lstStyle>
            <a:lvl1pPr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21145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21145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GB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考核体系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950" y="44450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</a:rPr>
              <a:t>阶段性绩效监控（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29083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公司经营分析会议：根据年初设定的目标，讨论并评估部门的指标完成情况，并帮助在下阶段达成目标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业绩监控表分析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重点对红黄灯指标进行讨论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总结业绩差距并共同设定行动计划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6882" name="Group 2"/>
          <p:cNvGraphicFramePr>
            <a:graphicFrameLocks noGrp="1"/>
          </p:cNvGraphicFramePr>
          <p:nvPr/>
        </p:nvGraphicFramePr>
        <p:xfrm>
          <a:off x="925513" y="762000"/>
          <a:ext cx="7391400" cy="5559425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1323975"/>
                <a:gridCol w="647700"/>
                <a:gridCol w="647700"/>
                <a:gridCol w="576262"/>
                <a:gridCol w="614363"/>
                <a:gridCol w="457200"/>
                <a:gridCol w="533400"/>
                <a:gridCol w="457200"/>
                <a:gridCol w="533400"/>
                <a:gridCol w="533400"/>
              </a:tblGrid>
              <a:tr h="371475"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  <a:r>
                        <a:rPr kumimoji="1" lang="en-US" altLang="zh-CN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  <a:r>
                        <a:rPr kumimoji="1" lang="en-US" altLang="zh-CN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  <a:r>
                        <a:rPr kumimoji="1" lang="en-US" altLang="zh-CN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  <a:r>
                        <a:rPr kumimoji="1" lang="en-US" altLang="zh-CN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  <a:r>
                        <a:rPr kumimoji="1" lang="en-US" altLang="zh-CN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  <a:r>
                        <a:rPr kumimoji="1" lang="en-US" altLang="zh-CN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  <a:r>
                        <a:rPr kumimoji="1" lang="en-US" altLang="zh-CN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  <a:r>
                        <a:rPr kumimoji="1" lang="en-US" altLang="zh-CN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  <a:r>
                        <a:rPr kumimoji="1" lang="en-US" altLang="zh-CN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 rowSpan="3"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财务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KPI1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227013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KPI2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225425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KPI3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5425">
                <a:tc rowSpan="3"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市场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KPI4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5425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KPI5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295275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KPI6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5425">
                <a:tc rowSpan="4"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运营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KPI7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225425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KPI8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5425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KPI9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225425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KPI10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227013">
                <a:tc rowSpan="4"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成长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KPI11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25425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KPI12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225425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KPI13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11150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KPI14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227013">
                <a:tc rowSpan="3"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安全管理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KPI15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225425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KPI16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25425">
                <a:tc vMerge="1">
                  <a:tcPr/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KPI17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2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7705"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7705"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770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31983" name="Text Box 239"/>
          <p:cNvSpPr txBox="1">
            <a:spLocks noChangeArrowheads="1"/>
          </p:cNvSpPr>
          <p:nvPr/>
        </p:nvSpPr>
        <p:spPr bwMode="auto">
          <a:xfrm>
            <a:off x="0" y="44624"/>
            <a:ext cx="23102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lang="zh-CN" altLang="en-US" sz="3000">
                <a:solidFill>
                  <a:srgbClr val="FFFFFF"/>
                </a:solidFill>
                <a:latin typeface="+mj-ea"/>
                <a:ea typeface="+mj-ea"/>
              </a:rPr>
              <a:t>绩效监控表</a:t>
            </a:r>
            <a:endParaRPr lang="zh-CN" altLang="en-US" sz="300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39"/>
          <p:cNvSpPr txBox="1">
            <a:spLocks noChangeArrowheads="1"/>
          </p:cNvSpPr>
          <p:nvPr/>
        </p:nvSpPr>
        <p:spPr bwMode="auto">
          <a:xfrm>
            <a:off x="9852" y="60361"/>
            <a:ext cx="23102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lang="zh-CN" altLang="en-US" sz="3000" dirty="0">
                <a:solidFill>
                  <a:srgbClr val="FFFFFF"/>
                </a:solidFill>
                <a:latin typeface="+mj-ea"/>
                <a:ea typeface="+mj-ea"/>
              </a:rPr>
              <a:t>绩效监控表</a:t>
            </a:r>
            <a:endParaRPr lang="zh-CN" altLang="en-US" sz="3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79425" y="906463"/>
            <a:ext cx="8485188" cy="6159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为减轻考核工作量，统一数据口径，业绩管理ＩＴ系统是协助进行业绩跟踪的有效工具。</a:t>
            </a:r>
            <a:endParaRPr lang="zh-CN" altLang="en-US" sz="2000" kern="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2" name="组合 1"/>
          <p:cNvGrpSpPr/>
          <p:nvPr/>
        </p:nvGrpSpPr>
        <p:grpSpPr bwMode="auto">
          <a:xfrm>
            <a:off x="382588" y="1469211"/>
            <a:ext cx="8966200" cy="5586229"/>
            <a:chOff x="457977" y="1167588"/>
            <a:chExt cx="10732979" cy="5586146"/>
          </a:xfrm>
        </p:grpSpPr>
        <p:sp>
          <p:nvSpPr>
            <p:cNvPr id="32773" name="Rectangle 2"/>
            <p:cNvSpPr>
              <a:spLocks noChangeArrowheads="1"/>
            </p:cNvSpPr>
            <p:nvPr/>
          </p:nvSpPr>
          <p:spPr bwMode="blackWhite">
            <a:xfrm>
              <a:off x="7880606" y="2597154"/>
              <a:ext cx="2728853" cy="2155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4" name="Rectangle 3"/>
            <p:cNvSpPr>
              <a:spLocks noChangeArrowheads="1"/>
            </p:cNvSpPr>
            <p:nvPr/>
          </p:nvSpPr>
          <p:spPr bwMode="blackWhite">
            <a:xfrm>
              <a:off x="457977" y="1512889"/>
              <a:ext cx="7570540" cy="5240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blackWhite">
            <a:xfrm>
              <a:off x="743026" y="2303463"/>
              <a:ext cx="1408132" cy="260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blackWhite">
            <a:xfrm>
              <a:off x="657510" y="2357438"/>
              <a:ext cx="1410034" cy="26019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blackWhite">
            <a:xfrm>
              <a:off x="573896" y="2409828"/>
              <a:ext cx="1408134" cy="2601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blackWhite">
            <a:xfrm>
              <a:off x="2548323" y="2409828"/>
              <a:ext cx="1774894" cy="2601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blackWhite">
            <a:xfrm>
              <a:off x="5537516" y="4283079"/>
              <a:ext cx="1510751" cy="12699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blackWhite">
            <a:xfrm>
              <a:off x="5452001" y="4335462"/>
              <a:ext cx="1510751" cy="12718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blackWhite">
            <a:xfrm>
              <a:off x="5368389" y="4389438"/>
              <a:ext cx="1510751" cy="1269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blackWhite">
            <a:xfrm>
              <a:off x="5537517" y="2101854"/>
              <a:ext cx="1510752" cy="1209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3" name="Rectangle 13"/>
            <p:cNvSpPr>
              <a:spLocks noChangeArrowheads="1"/>
            </p:cNvSpPr>
            <p:nvPr/>
          </p:nvSpPr>
          <p:spPr bwMode="blackWhite">
            <a:xfrm>
              <a:off x="5452002" y="2155829"/>
              <a:ext cx="1510752" cy="1209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4" name="Rectangle 14"/>
            <p:cNvSpPr>
              <a:spLocks noChangeArrowheads="1"/>
            </p:cNvSpPr>
            <p:nvPr/>
          </p:nvSpPr>
          <p:spPr bwMode="blackWhite">
            <a:xfrm>
              <a:off x="5368390" y="2208212"/>
              <a:ext cx="1510752" cy="12091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785" name="Group 15"/>
            <p:cNvGrpSpPr/>
            <p:nvPr/>
          </p:nvGrpSpPr>
          <p:grpSpPr bwMode="auto">
            <a:xfrm>
              <a:off x="2202464" y="2805113"/>
              <a:ext cx="326855" cy="1838325"/>
              <a:chOff x="1063" y="1736"/>
              <a:chExt cx="276" cy="1135"/>
            </a:xfrm>
          </p:grpSpPr>
          <p:sp>
            <p:nvSpPr>
              <p:cNvPr id="32824" name="Line 16"/>
              <p:cNvSpPr>
                <a:spLocks noChangeShapeType="1"/>
              </p:cNvSpPr>
              <p:nvPr/>
            </p:nvSpPr>
            <p:spPr bwMode="blackWhite">
              <a:xfrm>
                <a:off x="1063" y="1736"/>
                <a:ext cx="2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5" name="Line 17"/>
              <p:cNvSpPr>
                <a:spLocks noChangeShapeType="1"/>
              </p:cNvSpPr>
              <p:nvPr/>
            </p:nvSpPr>
            <p:spPr bwMode="blackWhite">
              <a:xfrm>
                <a:off x="1063" y="2114"/>
                <a:ext cx="2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6" name="Line 18"/>
              <p:cNvSpPr>
                <a:spLocks noChangeShapeType="1"/>
              </p:cNvSpPr>
              <p:nvPr/>
            </p:nvSpPr>
            <p:spPr bwMode="blackWhite">
              <a:xfrm>
                <a:off x="1063" y="2492"/>
                <a:ext cx="2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7" name="Line 19"/>
              <p:cNvSpPr>
                <a:spLocks noChangeShapeType="1"/>
              </p:cNvSpPr>
              <p:nvPr/>
            </p:nvSpPr>
            <p:spPr bwMode="blackWhite">
              <a:xfrm>
                <a:off x="1063" y="2871"/>
                <a:ext cx="2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86" name="Rectangle 2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38158" y="2605535"/>
              <a:ext cx="1417635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54305" indent="-1524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门店分布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销售收入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毛利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管理费用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投资额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7" name="Rectangle 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68911" y="2117729"/>
              <a:ext cx="1362526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8" name="Rectangle 2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93388" y="2617789"/>
              <a:ext cx="1650777" cy="1551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54305" indent="-1524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处理原始数据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数据和分析结果按要求输出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Tx/>
                <a:buChar char="•"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9" name="Rectangle 2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50939" y="2117729"/>
              <a:ext cx="1637753" cy="22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管理信息系统</a:t>
              </a:r>
              <a:endParaRPr lang="zh-CN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0" name="Line 24"/>
            <p:cNvSpPr>
              <a:spLocks noChangeShapeType="1"/>
            </p:cNvSpPr>
            <p:nvPr/>
          </p:nvSpPr>
          <p:spPr bwMode="blackWhite">
            <a:xfrm flipV="1">
              <a:off x="4342222" y="2764844"/>
              <a:ext cx="1036213" cy="72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Line 25"/>
            <p:cNvSpPr>
              <a:spLocks noChangeShapeType="1"/>
            </p:cNvSpPr>
            <p:nvPr/>
          </p:nvSpPr>
          <p:spPr bwMode="blackWhite">
            <a:xfrm>
              <a:off x="4325816" y="4183033"/>
              <a:ext cx="1033770" cy="790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Rectangle 2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80562" y="3489325"/>
              <a:ext cx="910252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54305" indent="-1524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3" name="Rectangle 2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507114" y="1839915"/>
              <a:ext cx="1214302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4" name="Rectangle 2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442504" y="2347113"/>
              <a:ext cx="144804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专业公司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ROIC=…  …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净利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=…  …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5" name="Rectangle 2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507114" y="4011615"/>
              <a:ext cx="1214302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业绩合同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6" name="Rectangle 3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465026" y="4437112"/>
              <a:ext cx="144804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专业公司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财务类指标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ROIC=…  …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净利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=…  …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797" name="Group 31"/>
            <p:cNvGrpSpPr/>
            <p:nvPr/>
          </p:nvGrpSpPr>
          <p:grpSpPr bwMode="auto">
            <a:xfrm>
              <a:off x="7416930" y="2805113"/>
              <a:ext cx="324953" cy="1838325"/>
              <a:chOff x="1063" y="1736"/>
              <a:chExt cx="276" cy="1135"/>
            </a:xfrm>
          </p:grpSpPr>
          <p:sp>
            <p:nvSpPr>
              <p:cNvPr id="32820" name="Line 32"/>
              <p:cNvSpPr>
                <a:spLocks noChangeShapeType="1"/>
              </p:cNvSpPr>
              <p:nvPr/>
            </p:nvSpPr>
            <p:spPr bwMode="blackWhite">
              <a:xfrm>
                <a:off x="1063" y="1736"/>
                <a:ext cx="2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1" name="Line 33"/>
              <p:cNvSpPr>
                <a:spLocks noChangeShapeType="1"/>
              </p:cNvSpPr>
              <p:nvPr/>
            </p:nvSpPr>
            <p:spPr bwMode="blackWhite">
              <a:xfrm>
                <a:off x="1063" y="2114"/>
                <a:ext cx="2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2" name="Line 34"/>
              <p:cNvSpPr>
                <a:spLocks noChangeShapeType="1"/>
              </p:cNvSpPr>
              <p:nvPr/>
            </p:nvSpPr>
            <p:spPr bwMode="blackWhite">
              <a:xfrm>
                <a:off x="1063" y="2492"/>
                <a:ext cx="2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3" name="Line 35"/>
              <p:cNvSpPr>
                <a:spLocks noChangeShapeType="1"/>
              </p:cNvSpPr>
              <p:nvPr/>
            </p:nvSpPr>
            <p:spPr bwMode="blackWhite">
              <a:xfrm>
                <a:off x="1063" y="2871"/>
                <a:ext cx="2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8" name="Rectangle 36"/>
            <p:cNvSpPr>
              <a:spLocks noChangeArrowheads="1"/>
            </p:cNvSpPr>
            <p:nvPr/>
          </p:nvSpPr>
          <p:spPr bwMode="blackWhite">
            <a:xfrm>
              <a:off x="7776089" y="2670176"/>
              <a:ext cx="2728853" cy="21574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9" name="Rectangle 3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922412" y="3165479"/>
              <a:ext cx="1214302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类别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0" name="Rectangle 3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22414" y="2816228"/>
              <a:ext cx="1573460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业绩合同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1" name="Rectangle 3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885873" y="3165479"/>
              <a:ext cx="1214302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2" name="Rectangle 4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416060" y="3165479"/>
              <a:ext cx="1214302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权重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3" name="Rectangle 4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976654" y="3165479"/>
              <a:ext cx="1214302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4" name="Line 42"/>
            <p:cNvSpPr>
              <a:spLocks noChangeShapeType="1"/>
            </p:cNvSpPr>
            <p:nvPr/>
          </p:nvSpPr>
          <p:spPr bwMode="blackWhite">
            <a:xfrm>
              <a:off x="7924313" y="3381375"/>
              <a:ext cx="8209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Line 43"/>
            <p:cNvSpPr>
              <a:spLocks noChangeShapeType="1"/>
            </p:cNvSpPr>
            <p:nvPr/>
          </p:nvSpPr>
          <p:spPr bwMode="blackWhite">
            <a:xfrm>
              <a:off x="8847866" y="3381375"/>
              <a:ext cx="535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Line 44"/>
            <p:cNvSpPr>
              <a:spLocks noChangeShapeType="1"/>
            </p:cNvSpPr>
            <p:nvPr/>
          </p:nvSpPr>
          <p:spPr bwMode="blackWhite">
            <a:xfrm>
              <a:off x="9429363" y="3381375"/>
              <a:ext cx="535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Line 45"/>
            <p:cNvSpPr>
              <a:spLocks noChangeShapeType="1"/>
            </p:cNvSpPr>
            <p:nvPr/>
          </p:nvSpPr>
          <p:spPr bwMode="blackWhite">
            <a:xfrm>
              <a:off x="10043164" y="3381375"/>
              <a:ext cx="4446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Rectangle 46"/>
            <p:cNvSpPr>
              <a:spLocks noChangeArrowheads="1"/>
            </p:cNvSpPr>
            <p:nvPr/>
          </p:nvSpPr>
          <p:spPr bwMode="blackWhite">
            <a:xfrm>
              <a:off x="7895810" y="3530604"/>
              <a:ext cx="775329" cy="212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9" name="Rectangle 47"/>
            <p:cNvSpPr>
              <a:spLocks noChangeArrowheads="1"/>
            </p:cNvSpPr>
            <p:nvPr/>
          </p:nvSpPr>
          <p:spPr bwMode="blackWhite">
            <a:xfrm>
              <a:off x="7895810" y="3929064"/>
              <a:ext cx="775329" cy="212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0" name="Rectangle 48"/>
            <p:cNvSpPr>
              <a:spLocks noChangeArrowheads="1"/>
            </p:cNvSpPr>
            <p:nvPr/>
          </p:nvSpPr>
          <p:spPr bwMode="blackWhite">
            <a:xfrm>
              <a:off x="7895810" y="4378329"/>
              <a:ext cx="775329" cy="212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1" name="Rectangle 4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22412" y="3552829"/>
              <a:ext cx="1214302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效益类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2" name="Rectangle 5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922412" y="3975101"/>
              <a:ext cx="1214302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营运类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3" name="Rectangle 5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922412" y="4398966"/>
              <a:ext cx="1214302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组织类</a:t>
              </a: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4" name="Rectangle 5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393529" y="2617789"/>
              <a:ext cx="934956" cy="44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5" name="Rectangle 5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371374" y="4757891"/>
              <a:ext cx="819036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输入业绩合同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6" name="AutoShape 54"/>
            <p:cNvSpPr>
              <a:spLocks noChangeArrowheads="1"/>
            </p:cNvSpPr>
            <p:nvPr/>
          </p:nvSpPr>
          <p:spPr bwMode="blackWhite">
            <a:xfrm>
              <a:off x="6516179" y="1167588"/>
              <a:ext cx="2728854" cy="1367344"/>
            </a:xfrm>
            <a:prstGeom prst="star16">
              <a:avLst>
                <a:gd name="adj" fmla="val 37500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7" name="AutoShape 55"/>
            <p:cNvSpPr>
              <a:spLocks noChangeArrowheads="1"/>
            </p:cNvSpPr>
            <p:nvPr/>
          </p:nvSpPr>
          <p:spPr bwMode="blackWhite">
            <a:xfrm>
              <a:off x="6421076" y="4873625"/>
              <a:ext cx="3361687" cy="1399662"/>
            </a:xfrm>
            <a:prstGeom prst="star16">
              <a:avLst>
                <a:gd name="adj" fmla="val 37500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8" name="Rectangle 5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181291" y="1455738"/>
              <a:ext cx="1588664" cy="886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通过关键业绩指标报告向高层领导提供决策数据来源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9" name="Rectangle 5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026228" y="5288763"/>
              <a:ext cx="2292759" cy="66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758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758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120000"/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向业绩合同提供关键业绩指标值，以作为业绩评估的基础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2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AutoShape 2"/>
          <p:cNvSpPr>
            <a:spLocks noChangeArrowheads="1"/>
          </p:cNvSpPr>
          <p:nvPr/>
        </p:nvSpPr>
        <p:spPr bwMode="auto">
          <a:xfrm>
            <a:off x="539750" y="2309480"/>
            <a:ext cx="3095625" cy="3816350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bg2"/>
            </a:solidFill>
            <a:rou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706438"/>
            <a:ext cx="7848600" cy="12096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400" dirty="0">
                <a:latin typeface="楷体_GB2312" panose="02010609030101010101" pitchFamily="49" charset="-122"/>
              </a:rPr>
              <a:t>绩效管理是员工管理和发展的基本工具，是沟通和促进公司战略实施的流程。一个完整并且不断进行的循环，其最终的结果是员工个人绩效水平和组织整体绩效水平的不断提高，从而实现员工个人发展和组织整体发展的</a:t>
            </a:r>
            <a:r>
              <a:rPr lang="zh-CN" altLang="en-US" sz="2400" dirty="0"/>
              <a:t>“</a:t>
            </a:r>
            <a:r>
              <a:rPr lang="zh-CN" altLang="en-US" sz="2400" dirty="0">
                <a:latin typeface="楷体_GB2312" panose="02010609030101010101" pitchFamily="49" charset="-122"/>
              </a:rPr>
              <a:t>双赢</a:t>
            </a:r>
            <a:r>
              <a:rPr lang="zh-CN" altLang="en-US" sz="2400" dirty="0"/>
              <a:t>”</a:t>
            </a:r>
            <a:endParaRPr lang="zh-CN" altLang="en-US" sz="2400" dirty="0">
              <a:latin typeface="楷体_GB2312" panose="02010609030101010101" pitchFamily="49" charset="-122"/>
            </a:endParaRPr>
          </a:p>
        </p:txBody>
      </p:sp>
      <p:grpSp>
        <p:nvGrpSpPr>
          <p:cNvPr id="7172" name="Group 4"/>
          <p:cNvGrpSpPr>
            <a:grpSpLocks noChangeAspect="1"/>
          </p:cNvGrpSpPr>
          <p:nvPr/>
        </p:nvGrpSpPr>
        <p:grpSpPr bwMode="auto">
          <a:xfrm>
            <a:off x="4345012" y="2680250"/>
            <a:ext cx="2736850" cy="2735263"/>
            <a:chOff x="1840" y="1448"/>
            <a:chExt cx="2562" cy="2561"/>
          </a:xfrm>
        </p:grpSpPr>
        <p:sp>
          <p:nvSpPr>
            <p:cNvPr id="1036293" name="Freeform 5"/>
            <p:cNvSpPr>
              <a:spLocks noChangeAspect="1"/>
            </p:cNvSpPr>
            <p:nvPr/>
          </p:nvSpPr>
          <p:spPr bwMode="auto">
            <a:xfrm>
              <a:off x="3142" y="1448"/>
              <a:ext cx="1260" cy="1451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100" y="6"/>
                </a:cxn>
                <a:cxn ang="0">
                  <a:pos x="162" y="13"/>
                </a:cxn>
                <a:cxn ang="0">
                  <a:pos x="225" y="23"/>
                </a:cxn>
                <a:cxn ang="0">
                  <a:pos x="285" y="37"/>
                </a:cxn>
                <a:cxn ang="0">
                  <a:pos x="345" y="53"/>
                </a:cxn>
                <a:cxn ang="0">
                  <a:pos x="404" y="72"/>
                </a:cxn>
                <a:cxn ang="0">
                  <a:pos x="461" y="94"/>
                </a:cxn>
                <a:cxn ang="0">
                  <a:pos x="517" y="119"/>
                </a:cxn>
                <a:cxn ang="0">
                  <a:pos x="572" y="145"/>
                </a:cxn>
                <a:cxn ang="0">
                  <a:pos x="625" y="175"/>
                </a:cxn>
                <a:cxn ang="0">
                  <a:pos x="676" y="206"/>
                </a:cxn>
                <a:cxn ang="0">
                  <a:pos x="726" y="240"/>
                </a:cxn>
                <a:cxn ang="0">
                  <a:pos x="774" y="277"/>
                </a:cxn>
                <a:cxn ang="0">
                  <a:pos x="820" y="316"/>
                </a:cxn>
                <a:cxn ang="0">
                  <a:pos x="866" y="356"/>
                </a:cxn>
                <a:cxn ang="0">
                  <a:pos x="908" y="398"/>
                </a:cxn>
                <a:cxn ang="0">
                  <a:pos x="948" y="444"/>
                </a:cxn>
                <a:cxn ang="0">
                  <a:pos x="986" y="490"/>
                </a:cxn>
                <a:cxn ang="0">
                  <a:pos x="1023" y="538"/>
                </a:cxn>
                <a:cxn ang="0">
                  <a:pos x="1057" y="589"/>
                </a:cxn>
                <a:cxn ang="0">
                  <a:pos x="1088" y="640"/>
                </a:cxn>
                <a:cxn ang="0">
                  <a:pos x="1117" y="693"/>
                </a:cxn>
                <a:cxn ang="0">
                  <a:pos x="1144" y="748"/>
                </a:cxn>
                <a:cxn ang="0">
                  <a:pos x="1168" y="804"/>
                </a:cxn>
                <a:cxn ang="0">
                  <a:pos x="1190" y="861"/>
                </a:cxn>
                <a:cxn ang="0">
                  <a:pos x="1209" y="921"/>
                </a:cxn>
                <a:cxn ang="0">
                  <a:pos x="1224" y="980"/>
                </a:cxn>
                <a:cxn ang="0">
                  <a:pos x="1237" y="1042"/>
                </a:cxn>
                <a:cxn ang="0">
                  <a:pos x="1248" y="1104"/>
                </a:cxn>
                <a:cxn ang="0">
                  <a:pos x="1255" y="1166"/>
                </a:cxn>
                <a:cxn ang="0">
                  <a:pos x="1259" y="1231"/>
                </a:cxn>
                <a:cxn ang="0">
                  <a:pos x="921" y="1451"/>
                </a:cxn>
                <a:cxn ang="0">
                  <a:pos x="622" y="1231"/>
                </a:cxn>
                <a:cxn ang="0">
                  <a:pos x="616" y="1184"/>
                </a:cxn>
                <a:cxn ang="0">
                  <a:pos x="608" y="1139"/>
                </a:cxn>
                <a:cxn ang="0">
                  <a:pos x="597" y="1096"/>
                </a:cxn>
                <a:cxn ang="0">
                  <a:pos x="588" y="1067"/>
                </a:cxn>
                <a:cxn ang="0">
                  <a:pos x="572" y="1025"/>
                </a:cxn>
                <a:cxn ang="0">
                  <a:pos x="559" y="998"/>
                </a:cxn>
                <a:cxn ang="0">
                  <a:pos x="539" y="959"/>
                </a:cxn>
                <a:cxn ang="0">
                  <a:pos x="523" y="934"/>
                </a:cxn>
                <a:cxn ang="0">
                  <a:pos x="498" y="898"/>
                </a:cxn>
                <a:cxn ang="0">
                  <a:pos x="480" y="874"/>
                </a:cxn>
                <a:cxn ang="0">
                  <a:pos x="461" y="852"/>
                </a:cxn>
                <a:cxn ang="0">
                  <a:pos x="431" y="821"/>
                </a:cxn>
                <a:cxn ang="0">
                  <a:pos x="399" y="791"/>
                </a:cxn>
                <a:cxn ang="0">
                  <a:pos x="375" y="773"/>
                </a:cxn>
                <a:cxn ang="0">
                  <a:pos x="352" y="755"/>
                </a:cxn>
                <a:cxn ang="0">
                  <a:pos x="328" y="739"/>
                </a:cxn>
                <a:cxn ang="0">
                  <a:pos x="290" y="716"/>
                </a:cxn>
                <a:cxn ang="0">
                  <a:pos x="264" y="702"/>
                </a:cxn>
                <a:cxn ang="0">
                  <a:pos x="223" y="684"/>
                </a:cxn>
                <a:cxn ang="0">
                  <a:pos x="181" y="669"/>
                </a:cxn>
                <a:cxn ang="0">
                  <a:pos x="137" y="656"/>
                </a:cxn>
                <a:cxn ang="0">
                  <a:pos x="108" y="649"/>
                </a:cxn>
                <a:cxn ang="0">
                  <a:pos x="63" y="642"/>
                </a:cxn>
                <a:cxn ang="0">
                  <a:pos x="31" y="639"/>
                </a:cxn>
                <a:cxn ang="0">
                  <a:pos x="0" y="637"/>
                </a:cxn>
                <a:cxn ang="0">
                  <a:pos x="3" y="0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6350">
              <a:noFill/>
              <a:round/>
            </a:ln>
            <a:effectLst>
              <a:outerShdw dist="68392" dir="4091915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294" name="Freeform 6"/>
            <p:cNvSpPr>
              <a:spLocks noChangeAspect="1"/>
            </p:cNvSpPr>
            <p:nvPr/>
          </p:nvSpPr>
          <p:spPr bwMode="auto">
            <a:xfrm>
              <a:off x="1840" y="1449"/>
              <a:ext cx="1431" cy="1323"/>
            </a:xfrm>
            <a:custGeom>
              <a:avLst/>
              <a:gdLst/>
              <a:ahLst/>
              <a:cxnLst>
                <a:cxn ang="0">
                  <a:pos x="637" y="1302"/>
                </a:cxn>
                <a:cxn ang="0">
                  <a:pos x="637" y="1248"/>
                </a:cxn>
                <a:cxn ang="0">
                  <a:pos x="640" y="1217"/>
                </a:cxn>
                <a:cxn ang="0">
                  <a:pos x="646" y="1170"/>
                </a:cxn>
                <a:cxn ang="0">
                  <a:pos x="655" y="1125"/>
                </a:cxn>
                <a:cxn ang="0">
                  <a:pos x="663" y="1095"/>
                </a:cxn>
                <a:cxn ang="0">
                  <a:pos x="678" y="1052"/>
                </a:cxn>
                <a:cxn ang="0">
                  <a:pos x="689" y="1024"/>
                </a:cxn>
                <a:cxn ang="0">
                  <a:pos x="708" y="983"/>
                </a:cxn>
                <a:cxn ang="0">
                  <a:pos x="724" y="957"/>
                </a:cxn>
                <a:cxn ang="0">
                  <a:pos x="739" y="932"/>
                </a:cxn>
                <a:cxn ang="0">
                  <a:pos x="756" y="907"/>
                </a:cxn>
                <a:cxn ang="0">
                  <a:pos x="773" y="884"/>
                </a:cxn>
                <a:cxn ang="0">
                  <a:pos x="792" y="860"/>
                </a:cxn>
                <a:cxn ang="0">
                  <a:pos x="822" y="827"/>
                </a:cxn>
                <a:cxn ang="0">
                  <a:pos x="843" y="807"/>
                </a:cxn>
                <a:cxn ang="0">
                  <a:pos x="877" y="778"/>
                </a:cxn>
                <a:cxn ang="0">
                  <a:pos x="901" y="760"/>
                </a:cxn>
                <a:cxn ang="0">
                  <a:pos x="938" y="735"/>
                </a:cxn>
                <a:cxn ang="0">
                  <a:pos x="976" y="711"/>
                </a:cxn>
                <a:cxn ang="0">
                  <a:pos x="1003" y="698"/>
                </a:cxn>
                <a:cxn ang="0">
                  <a:pos x="1030" y="686"/>
                </a:cxn>
                <a:cxn ang="0">
                  <a:pos x="1059" y="675"/>
                </a:cxn>
                <a:cxn ang="0">
                  <a:pos x="1117" y="657"/>
                </a:cxn>
                <a:cxn ang="0">
                  <a:pos x="1147" y="649"/>
                </a:cxn>
                <a:cxn ang="0">
                  <a:pos x="1192" y="642"/>
                </a:cxn>
                <a:cxn ang="0">
                  <a:pos x="1224" y="638"/>
                </a:cxn>
                <a:cxn ang="0">
                  <a:pos x="1431" y="334"/>
                </a:cxn>
                <a:cxn ang="0">
                  <a:pos x="1207" y="1"/>
                </a:cxn>
                <a:cxn ang="0">
                  <a:pos x="1142" y="6"/>
                </a:cxn>
                <a:cxn ang="0">
                  <a:pos x="1080" y="15"/>
                </a:cxn>
                <a:cxn ang="0">
                  <a:pos x="1018" y="26"/>
                </a:cxn>
                <a:cxn ang="0">
                  <a:pos x="957" y="40"/>
                </a:cxn>
                <a:cxn ang="0">
                  <a:pos x="898" y="57"/>
                </a:cxn>
                <a:cxn ang="0">
                  <a:pos x="839" y="76"/>
                </a:cxn>
                <a:cxn ang="0">
                  <a:pos x="783" y="100"/>
                </a:cxn>
                <a:cxn ang="0">
                  <a:pos x="728" y="125"/>
                </a:cxn>
                <a:cxn ang="0">
                  <a:pos x="673" y="152"/>
                </a:cxn>
                <a:cxn ang="0">
                  <a:pos x="620" y="182"/>
                </a:cxn>
                <a:cxn ang="0">
                  <a:pos x="570" y="214"/>
                </a:cxn>
                <a:cxn ang="0">
                  <a:pos x="520" y="250"/>
                </a:cxn>
                <a:cxn ang="0">
                  <a:pos x="472" y="287"/>
                </a:cxn>
                <a:cxn ang="0">
                  <a:pos x="427" y="325"/>
                </a:cxn>
                <a:cxn ang="0">
                  <a:pos x="382" y="366"/>
                </a:cxn>
                <a:cxn ang="0">
                  <a:pos x="341" y="410"/>
                </a:cxn>
                <a:cxn ang="0">
                  <a:pos x="301" y="455"/>
                </a:cxn>
                <a:cxn ang="0">
                  <a:pos x="263" y="502"/>
                </a:cxn>
                <a:cxn ang="0">
                  <a:pos x="227" y="550"/>
                </a:cxn>
                <a:cxn ang="0">
                  <a:pos x="194" y="602"/>
                </a:cxn>
                <a:cxn ang="0">
                  <a:pos x="163" y="653"/>
                </a:cxn>
                <a:cxn ang="0">
                  <a:pos x="135" y="707"/>
                </a:cxn>
                <a:cxn ang="0">
                  <a:pos x="109" y="762"/>
                </a:cxn>
                <a:cxn ang="0">
                  <a:pos x="86" y="819"/>
                </a:cxn>
                <a:cxn ang="0">
                  <a:pos x="64" y="876"/>
                </a:cxn>
                <a:cxn ang="0">
                  <a:pos x="47" y="936"/>
                </a:cxn>
                <a:cxn ang="0">
                  <a:pos x="31" y="996"/>
                </a:cxn>
                <a:cxn ang="0">
                  <a:pos x="19" y="1058"/>
                </a:cxn>
                <a:cxn ang="0">
                  <a:pos x="10" y="1120"/>
                </a:cxn>
                <a:cxn ang="0">
                  <a:pos x="4" y="1183"/>
                </a:cxn>
                <a:cxn ang="0">
                  <a:pos x="1" y="1247"/>
                </a:cxn>
                <a:cxn ang="0">
                  <a:pos x="1" y="1302"/>
                </a:cxn>
                <a:cxn ang="0">
                  <a:pos x="335" y="1129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C0C0C0"/>
            </a:solidFill>
            <a:ln w="6350">
              <a:noFill/>
              <a:round/>
            </a:ln>
            <a:effectLst>
              <a:outerShdw dist="68392" dir="4091915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295" name="Freeform 7"/>
            <p:cNvSpPr>
              <a:spLocks noChangeAspect="1"/>
            </p:cNvSpPr>
            <p:nvPr/>
          </p:nvSpPr>
          <p:spPr bwMode="auto">
            <a:xfrm>
              <a:off x="1844" y="2645"/>
              <a:ext cx="1296" cy="1364"/>
            </a:xfrm>
            <a:custGeom>
              <a:avLst/>
              <a:gdLst/>
              <a:ahLst/>
              <a:cxnLst>
                <a:cxn ang="0">
                  <a:pos x="1096" y="1023"/>
                </a:cxn>
                <a:cxn ang="0">
                  <a:pos x="1276" y="728"/>
                </a:cxn>
                <a:cxn ang="0">
                  <a:pos x="1232" y="726"/>
                </a:cxn>
                <a:cxn ang="0">
                  <a:pos x="1187" y="722"/>
                </a:cxn>
                <a:cxn ang="0">
                  <a:pos x="1131" y="711"/>
                </a:cxn>
                <a:cxn ang="0">
                  <a:pos x="1103" y="704"/>
                </a:cxn>
                <a:cxn ang="0">
                  <a:pos x="1050" y="687"/>
                </a:cxn>
                <a:cxn ang="0">
                  <a:pos x="1023" y="677"/>
                </a:cxn>
                <a:cxn ang="0">
                  <a:pos x="973" y="653"/>
                </a:cxn>
                <a:cxn ang="0">
                  <a:pos x="949" y="638"/>
                </a:cxn>
                <a:cxn ang="0">
                  <a:pos x="902" y="608"/>
                </a:cxn>
                <a:cxn ang="0">
                  <a:pos x="880" y="591"/>
                </a:cxn>
                <a:cxn ang="0">
                  <a:pos x="837" y="556"/>
                </a:cxn>
                <a:cxn ang="0">
                  <a:pos x="799" y="517"/>
                </a:cxn>
                <a:cxn ang="0">
                  <a:pos x="781" y="496"/>
                </a:cxn>
                <a:cxn ang="0">
                  <a:pos x="747" y="451"/>
                </a:cxn>
                <a:cxn ang="0">
                  <a:pos x="725" y="417"/>
                </a:cxn>
                <a:cxn ang="0">
                  <a:pos x="703" y="380"/>
                </a:cxn>
                <a:cxn ang="0">
                  <a:pos x="680" y="330"/>
                </a:cxn>
                <a:cxn ang="0">
                  <a:pos x="670" y="303"/>
                </a:cxn>
                <a:cxn ang="0">
                  <a:pos x="657" y="263"/>
                </a:cxn>
                <a:cxn ang="0">
                  <a:pos x="646" y="221"/>
                </a:cxn>
                <a:cxn ang="0">
                  <a:pos x="322" y="0"/>
                </a:cxn>
                <a:cxn ang="0">
                  <a:pos x="2" y="222"/>
                </a:cxn>
                <a:cxn ang="0">
                  <a:pos x="10" y="282"/>
                </a:cxn>
                <a:cxn ang="0">
                  <a:pos x="21" y="343"/>
                </a:cxn>
                <a:cxn ang="0">
                  <a:pos x="35" y="401"/>
                </a:cxn>
                <a:cxn ang="0">
                  <a:pos x="51" y="458"/>
                </a:cxn>
                <a:cxn ang="0">
                  <a:pos x="69" y="516"/>
                </a:cxn>
                <a:cxn ang="0">
                  <a:pos x="91" y="571"/>
                </a:cxn>
                <a:cxn ang="0">
                  <a:pos x="115" y="624"/>
                </a:cxn>
                <a:cxn ang="0">
                  <a:pos x="141" y="678"/>
                </a:cxn>
                <a:cxn ang="0">
                  <a:pos x="169" y="729"/>
                </a:cxn>
                <a:cxn ang="0">
                  <a:pos x="200" y="779"/>
                </a:cxn>
                <a:cxn ang="0">
                  <a:pos x="233" y="828"/>
                </a:cxn>
                <a:cxn ang="0">
                  <a:pos x="268" y="874"/>
                </a:cxn>
                <a:cxn ang="0">
                  <a:pos x="305" y="919"/>
                </a:cxn>
                <a:cxn ang="0">
                  <a:pos x="344" y="962"/>
                </a:cxn>
                <a:cxn ang="0">
                  <a:pos x="385" y="1004"/>
                </a:cxn>
                <a:cxn ang="0">
                  <a:pos x="428" y="1043"/>
                </a:cxn>
                <a:cxn ang="0">
                  <a:pos x="473" y="1081"/>
                </a:cxn>
                <a:cxn ang="0">
                  <a:pos x="519" y="1116"/>
                </a:cxn>
                <a:cxn ang="0">
                  <a:pos x="567" y="1151"/>
                </a:cxn>
                <a:cxn ang="0">
                  <a:pos x="616" y="1182"/>
                </a:cxn>
                <a:cxn ang="0">
                  <a:pos x="667" y="1211"/>
                </a:cxn>
                <a:cxn ang="0">
                  <a:pos x="720" y="1237"/>
                </a:cxn>
                <a:cxn ang="0">
                  <a:pos x="774" y="1262"/>
                </a:cxn>
                <a:cxn ang="0">
                  <a:pos x="828" y="1283"/>
                </a:cxn>
                <a:cxn ang="0">
                  <a:pos x="885" y="1304"/>
                </a:cxn>
                <a:cxn ang="0">
                  <a:pos x="942" y="1321"/>
                </a:cxn>
                <a:cxn ang="0">
                  <a:pos x="1001" y="1335"/>
                </a:cxn>
                <a:cxn ang="0">
                  <a:pos x="1061" y="1346"/>
                </a:cxn>
                <a:cxn ang="0">
                  <a:pos x="1121" y="1355"/>
                </a:cxn>
                <a:cxn ang="0">
                  <a:pos x="1182" y="1361"/>
                </a:cxn>
                <a:cxn ang="0">
                  <a:pos x="1245" y="1364"/>
                </a:cxn>
                <a:cxn ang="0">
                  <a:pos x="1281" y="1364"/>
                </a:cxn>
                <a:cxn ang="0">
                  <a:pos x="1290" y="1362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C0C0C0"/>
            </a:solidFill>
            <a:ln w="6350">
              <a:noFill/>
              <a:round/>
            </a:ln>
            <a:effectLst>
              <a:outerShdw dist="68392" dir="4091915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296" name="Freeform 8"/>
            <p:cNvSpPr>
              <a:spLocks noChangeAspect="1"/>
            </p:cNvSpPr>
            <p:nvPr/>
          </p:nvSpPr>
          <p:spPr bwMode="auto">
            <a:xfrm>
              <a:off x="3015" y="2774"/>
              <a:ext cx="1385" cy="1234"/>
            </a:xfrm>
            <a:custGeom>
              <a:avLst/>
              <a:gdLst/>
              <a:ahLst/>
              <a:cxnLst>
                <a:cxn ang="0">
                  <a:pos x="0" y="903"/>
                </a:cxn>
                <a:cxn ang="0">
                  <a:pos x="221" y="588"/>
                </a:cxn>
                <a:cxn ang="0">
                  <a:pos x="262" y="579"/>
                </a:cxn>
                <a:cxn ang="0">
                  <a:pos x="302" y="567"/>
                </a:cxn>
                <a:cxn ang="0">
                  <a:pos x="354" y="548"/>
                </a:cxn>
                <a:cxn ang="0">
                  <a:pos x="391" y="531"/>
                </a:cxn>
                <a:cxn ang="0">
                  <a:pos x="427" y="511"/>
                </a:cxn>
                <a:cxn ang="0">
                  <a:pos x="472" y="482"/>
                </a:cxn>
                <a:cxn ang="0">
                  <a:pos x="506" y="458"/>
                </a:cxn>
                <a:cxn ang="0">
                  <a:pos x="526" y="441"/>
                </a:cxn>
                <a:cxn ang="0">
                  <a:pos x="546" y="423"/>
                </a:cxn>
                <a:cxn ang="0">
                  <a:pos x="565" y="405"/>
                </a:cxn>
                <a:cxn ang="0">
                  <a:pos x="584" y="385"/>
                </a:cxn>
                <a:cxn ang="0">
                  <a:pos x="610" y="353"/>
                </a:cxn>
                <a:cxn ang="0">
                  <a:pos x="642" y="310"/>
                </a:cxn>
                <a:cxn ang="0">
                  <a:pos x="671" y="264"/>
                </a:cxn>
                <a:cxn ang="0">
                  <a:pos x="689" y="228"/>
                </a:cxn>
                <a:cxn ang="0">
                  <a:pos x="705" y="189"/>
                </a:cxn>
                <a:cxn ang="0">
                  <a:pos x="723" y="138"/>
                </a:cxn>
                <a:cxn ang="0">
                  <a:pos x="737" y="84"/>
                </a:cxn>
                <a:cxn ang="0">
                  <a:pos x="746" y="28"/>
                </a:cxn>
                <a:cxn ang="0">
                  <a:pos x="748" y="0"/>
                </a:cxn>
                <a:cxn ang="0">
                  <a:pos x="1385" y="4"/>
                </a:cxn>
                <a:cxn ang="0">
                  <a:pos x="1382" y="66"/>
                </a:cxn>
                <a:cxn ang="0">
                  <a:pos x="1375" y="126"/>
                </a:cxn>
                <a:cxn ang="0">
                  <a:pos x="1366" y="185"/>
                </a:cxn>
                <a:cxn ang="0">
                  <a:pos x="1354" y="245"/>
                </a:cxn>
                <a:cxn ang="0">
                  <a:pos x="1339" y="302"/>
                </a:cxn>
                <a:cxn ang="0">
                  <a:pos x="1322" y="359"/>
                </a:cxn>
                <a:cxn ang="0">
                  <a:pos x="1301" y="414"/>
                </a:cxn>
                <a:cxn ang="0">
                  <a:pos x="1279" y="468"/>
                </a:cxn>
                <a:cxn ang="0">
                  <a:pos x="1255" y="522"/>
                </a:cxn>
                <a:cxn ang="0">
                  <a:pos x="1228" y="573"/>
                </a:cxn>
                <a:cxn ang="0">
                  <a:pos x="1200" y="623"/>
                </a:cxn>
                <a:cxn ang="0">
                  <a:pos x="1169" y="671"/>
                </a:cxn>
                <a:cxn ang="0">
                  <a:pos x="1135" y="719"/>
                </a:cxn>
                <a:cxn ang="0">
                  <a:pos x="1099" y="764"/>
                </a:cxn>
                <a:cxn ang="0">
                  <a:pos x="1062" y="808"/>
                </a:cxn>
                <a:cxn ang="0">
                  <a:pos x="1023" y="851"/>
                </a:cxn>
                <a:cxn ang="0">
                  <a:pos x="982" y="891"/>
                </a:cxn>
                <a:cxn ang="0">
                  <a:pos x="939" y="929"/>
                </a:cxn>
                <a:cxn ang="0">
                  <a:pos x="895" y="965"/>
                </a:cxn>
                <a:cxn ang="0">
                  <a:pos x="849" y="1000"/>
                </a:cxn>
                <a:cxn ang="0">
                  <a:pos x="801" y="1032"/>
                </a:cxn>
                <a:cxn ang="0">
                  <a:pos x="752" y="1063"/>
                </a:cxn>
                <a:cxn ang="0">
                  <a:pos x="701" y="1090"/>
                </a:cxn>
                <a:cxn ang="0">
                  <a:pos x="649" y="1116"/>
                </a:cxn>
                <a:cxn ang="0">
                  <a:pos x="595" y="1139"/>
                </a:cxn>
                <a:cxn ang="0">
                  <a:pos x="541" y="1161"/>
                </a:cxn>
                <a:cxn ang="0">
                  <a:pos x="485" y="1180"/>
                </a:cxn>
                <a:cxn ang="0">
                  <a:pos x="428" y="1196"/>
                </a:cxn>
                <a:cxn ang="0">
                  <a:pos x="370" y="1209"/>
                </a:cxn>
                <a:cxn ang="0">
                  <a:pos x="311" y="1220"/>
                </a:cxn>
                <a:cxn ang="0">
                  <a:pos x="251" y="1228"/>
                </a:cxn>
                <a:cxn ang="0">
                  <a:pos x="191" y="1233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C0C0C0"/>
            </a:solidFill>
            <a:ln w="6350">
              <a:noFill/>
              <a:round/>
            </a:ln>
            <a:effectLst>
              <a:outerShdw dist="68392" dir="4091915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6080893" y="3076420"/>
            <a:ext cx="7937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</a:rPr>
              <a:t>目标</a:t>
            </a:r>
            <a:endParaRPr lang="zh-CN" altLang="en-US" sz="1400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</a:rPr>
              <a:t>设定 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6079927" y="4445550"/>
            <a:ext cx="7937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</a:rPr>
              <a:t>过程</a:t>
            </a:r>
            <a:endParaRPr lang="zh-CN" altLang="en-US" sz="1400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</a:rPr>
              <a:t>监控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4574533" y="4445550"/>
            <a:ext cx="7937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</a:rPr>
              <a:t>绩效</a:t>
            </a:r>
            <a:endParaRPr lang="zh-CN" altLang="en-US" sz="1400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</a:rPr>
              <a:t>考评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4599303" y="3006170"/>
            <a:ext cx="7937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</a:rPr>
              <a:t>绩效</a:t>
            </a:r>
            <a:endParaRPr lang="zh-CN" altLang="en-US" sz="1400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</a:rPr>
              <a:t>反馈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5316562" y="3828013"/>
            <a:ext cx="793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GB" sz="1400">
                <a:latin typeface="Times New Roman" panose="02020603050405020304" pitchFamily="18" charset="0"/>
              </a:rPr>
              <a:t>绩效</a:t>
            </a:r>
            <a:endParaRPr lang="en-GB" altLang="zh-CN" sz="1400">
              <a:latin typeface="Times New Roman" panose="02020603050405020304" pitchFamily="18" charset="0"/>
            </a:endParaRPr>
          </a:p>
          <a:p>
            <a:pPr algn="ctr"/>
            <a:r>
              <a:rPr lang="zh-CN" altLang="en-GB" sz="1400">
                <a:latin typeface="Times New Roman" panose="02020603050405020304" pitchFamily="18" charset="0"/>
              </a:rPr>
              <a:t>管理</a:t>
            </a:r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178" name="Freeform 14"/>
          <p:cNvSpPr/>
          <p:nvPr/>
        </p:nvSpPr>
        <p:spPr bwMode="auto">
          <a:xfrm>
            <a:off x="2771800" y="4767813"/>
            <a:ext cx="6253162" cy="1530350"/>
          </a:xfrm>
          <a:custGeom>
            <a:avLst/>
            <a:gdLst>
              <a:gd name="T0" fmla="*/ 0 w 2880"/>
              <a:gd name="T1" fmla="*/ 2147483647 h 576"/>
              <a:gd name="T2" fmla="*/ 2147483647 w 2880"/>
              <a:gd name="T3" fmla="*/ 2147483647 h 576"/>
              <a:gd name="T4" fmla="*/ 2147483647 w 2880"/>
              <a:gd name="T5" fmla="*/ 2032960846 h 576"/>
              <a:gd name="T6" fmla="*/ 2147483647 w 2880"/>
              <a:gd name="T7" fmla="*/ 2032960846 h 576"/>
              <a:gd name="T8" fmla="*/ 2147483647 w 2880"/>
              <a:gd name="T9" fmla="*/ 0 h 576"/>
              <a:gd name="T10" fmla="*/ 2147483647 w 2880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0"/>
              <a:gd name="T19" fmla="*/ 0 h 576"/>
              <a:gd name="T20" fmla="*/ 2880 w 2880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0" h="576">
                <a:moveTo>
                  <a:pt x="0" y="576"/>
                </a:moveTo>
                <a:lnTo>
                  <a:pt x="960" y="576"/>
                </a:lnTo>
                <a:lnTo>
                  <a:pt x="960" y="288"/>
                </a:lnTo>
                <a:lnTo>
                  <a:pt x="1920" y="288"/>
                </a:lnTo>
                <a:lnTo>
                  <a:pt x="1920" y="0"/>
                </a:lnTo>
                <a:lnTo>
                  <a:pt x="288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7179" name="Rectangle 15"/>
          <p:cNvSpPr>
            <a:spLocks noChangeArrowheads="1"/>
          </p:cNvSpPr>
          <p:nvPr/>
        </p:nvSpPr>
        <p:spPr bwMode="auto">
          <a:xfrm>
            <a:off x="684213" y="2822878"/>
            <a:ext cx="273526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Times New Roman" panose="02020603050405020304" pitchFamily="18" charset="0"/>
              </a:rPr>
              <a:t>绩效管理：</a:t>
            </a:r>
            <a:endParaRPr lang="zh-CN" altLang="en-US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b="0" dirty="0">
                <a:latin typeface="Times New Roman" panose="02020603050405020304" pitchFamily="18" charset="0"/>
              </a:rPr>
              <a:t>是指为实现企业的战略目标，通过管理人员和员工持续地沟通，经过目标设定、过程监控、绩效考评和绩效反馈四个环节的不断循环，不断地改善员工的绩效，进而提高整个企业绩效的管理过程。</a:t>
            </a:r>
            <a:endParaRPr lang="zh-CN" altLang="en-US" sz="1600" b="0" dirty="0">
              <a:latin typeface="Times New Roman" panose="02020603050405020304" pitchFamily="18" charset="0"/>
            </a:endParaRPr>
          </a:p>
        </p:txBody>
      </p:sp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7153300" y="3112050"/>
            <a:ext cx="1223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Times New Roman" panose="02020603050405020304" pitchFamily="18" charset="0"/>
              </a:rPr>
              <a:t>企业绩效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1400">
                <a:latin typeface="Times New Roman" panose="02020603050405020304" pitchFamily="18" charset="0"/>
              </a:rPr>
              <a:t>不断提升</a:t>
            </a:r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181" name="AutoShape 17"/>
          <p:cNvSpPr>
            <a:spLocks noChangeArrowheads="1"/>
          </p:cNvSpPr>
          <p:nvPr/>
        </p:nvSpPr>
        <p:spPr bwMode="auto">
          <a:xfrm>
            <a:off x="5137175" y="3543850"/>
            <a:ext cx="1146175" cy="1147763"/>
          </a:xfrm>
          <a:prstGeom prst="irregularSeal1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6306" name="AutoShape 18"/>
          <p:cNvSpPr>
            <a:spLocks noChangeArrowheads="1"/>
          </p:cNvSpPr>
          <p:nvPr/>
        </p:nvSpPr>
        <p:spPr bwMode="auto">
          <a:xfrm rot="20339392">
            <a:off x="7369200" y="3616875"/>
            <a:ext cx="1368425" cy="220663"/>
          </a:xfrm>
          <a:prstGeom prst="rightArrow">
            <a:avLst>
              <a:gd name="adj1" fmla="val 53546"/>
              <a:gd name="adj2" fmla="val 204791"/>
            </a:avLst>
          </a:prstGeom>
          <a:gradFill rotWithShape="1">
            <a:gsLst>
              <a:gs pos="0">
                <a:srgbClr val="DDDDDD"/>
              </a:gs>
              <a:gs pos="100000">
                <a:schemeClr val="folHlink"/>
              </a:gs>
            </a:gsLst>
            <a:lin ang="0" scaled="1"/>
          </a:gradFill>
          <a:ln w="12700" algn="ctr">
            <a:noFill/>
            <a:miter lim="800000"/>
          </a:ln>
          <a:effectLst>
            <a:outerShdw dist="74053" dir="185782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83" name="AutoShape 19"/>
          <p:cNvSpPr>
            <a:spLocks noChangeArrowheads="1"/>
          </p:cNvSpPr>
          <p:nvPr/>
        </p:nvSpPr>
        <p:spPr bwMode="auto">
          <a:xfrm rot="2307646">
            <a:off x="6265887" y="2535788"/>
            <a:ext cx="671513" cy="307975"/>
          </a:xfrm>
          <a:custGeom>
            <a:avLst/>
            <a:gdLst>
              <a:gd name="T0" fmla="*/ 324477824 w 21600"/>
              <a:gd name="T1" fmla="*/ 0 h 21600"/>
              <a:gd name="T2" fmla="*/ 81126917 w 21600"/>
              <a:gd name="T3" fmla="*/ 31304749 h 21600"/>
              <a:gd name="T4" fmla="*/ 324477824 w 21600"/>
              <a:gd name="T5" fmla="*/ 15652375 h 21600"/>
              <a:gd name="T6" fmla="*/ 730143033 w 21600"/>
              <a:gd name="T7" fmla="*/ 31304749 h 21600"/>
              <a:gd name="T8" fmla="*/ 567889634 w 21600"/>
              <a:gd name="T9" fmla="*/ 46956917 h 21600"/>
              <a:gd name="T10" fmla="*/ 405635613 w 21600"/>
              <a:gd name="T11" fmla="*/ 3130474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4" name="AutoShape 20"/>
          <p:cNvSpPr>
            <a:spLocks noChangeArrowheads="1"/>
          </p:cNvSpPr>
          <p:nvPr/>
        </p:nvSpPr>
        <p:spPr bwMode="auto">
          <a:xfrm rot="8191861">
            <a:off x="4273575" y="4696375"/>
            <a:ext cx="228600" cy="762000"/>
          </a:xfrm>
          <a:prstGeom prst="curvedLeftArrow">
            <a:avLst>
              <a:gd name="adj1" fmla="val 66667"/>
              <a:gd name="adj2" fmla="val 133333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85" name="Rectangle 21"/>
          <p:cNvSpPr>
            <a:spLocks noChangeArrowheads="1"/>
          </p:cNvSpPr>
          <p:nvPr/>
        </p:nvSpPr>
        <p:spPr bwMode="auto">
          <a:xfrm>
            <a:off x="63472" y="25604"/>
            <a:ext cx="56880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dirty="0">
                <a:solidFill>
                  <a:schemeClr val="bg1"/>
                </a:solidFill>
              </a:rPr>
              <a:t>什么是绩效管理？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16632"/>
            <a:ext cx="6445250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>
                <a:solidFill>
                  <a:srgbClr val="FFFFFF"/>
                </a:solidFill>
                <a:latin typeface="+mj-ea"/>
              </a:rPr>
              <a:t>运用业绩监控表进行经营分析检讨（</a:t>
            </a:r>
            <a:r>
              <a:rPr lang="en-US" altLang="zh-CN" sz="2400" dirty="0">
                <a:solidFill>
                  <a:srgbClr val="FFFFFF"/>
                </a:solidFill>
                <a:latin typeface="+mj-ea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+mj-ea"/>
              </a:rPr>
              <a:t>）</a:t>
            </a:r>
            <a:endParaRPr lang="zh-CN" altLang="en-US" sz="2400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024856"/>
            <a:ext cx="8229600" cy="2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（１）业绩监控表的目的：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定期掌握公司整体的营运管理状态，以进行经营检查与诊断为主。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持续的管理改善。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透过沟通达成共识，促进部门间协调配合。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发现、解决问题重于责任追究。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295400" y="1701006"/>
            <a:ext cx="6553200" cy="3455987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）经营分析会议程序：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重点汇报红黄灯指标情况并分析原因。 （*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上次红黄灯指标及督办事项完成情况。 （*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下阶段重点工作计划及整改计划。        （*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（*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）使用表格如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业绩监控表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（*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）使用表格如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督办事项一览表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（*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）使用表格如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工作计划表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909" y="116632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>
                <a:solidFill>
                  <a:srgbClr val="FFFFFF"/>
                </a:solidFill>
                <a:latin typeface="+mj-ea"/>
              </a:rPr>
              <a:t>运用业绩监控表进行经营分析检讨（</a:t>
            </a:r>
            <a:r>
              <a:rPr lang="en-US" altLang="zh-CN" sz="2400" dirty="0">
                <a:solidFill>
                  <a:srgbClr val="FFFFFF"/>
                </a:solidFill>
                <a:latin typeface="+mj-ea"/>
              </a:rPr>
              <a:t>2</a:t>
            </a:r>
            <a:r>
              <a:rPr lang="zh-CN" altLang="en-US" sz="2400" dirty="0">
                <a:solidFill>
                  <a:srgbClr val="FFFFFF"/>
                </a:solidFill>
                <a:latin typeface="+mj-ea"/>
              </a:rPr>
              <a:t>）</a:t>
            </a:r>
            <a:endParaRPr lang="zh-CN" altLang="en-US" sz="2400" dirty="0">
              <a:solidFill>
                <a:srgbClr val="FFFFFF"/>
              </a:solidFill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0364" y="2024856"/>
            <a:ext cx="8363272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（３）经营分析会的要点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注意会议目的与重点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将会议问题点列表，形成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督办事项一览表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，并明确执行单位和督办单位，并追踪至执行完成。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大处着眼：避免讨论细枝末节，使能预防＞发现、解决＞责任追究，达到改善整体经营的实效。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小处入手：改善措施要具体，要可操作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Rectangle 2"/>
          <p:cNvSpPr txBox="1">
            <a:spLocks noChangeArrowheads="1"/>
          </p:cNvSpPr>
          <p:nvPr/>
        </p:nvSpPr>
        <p:spPr bwMode="auto">
          <a:xfrm>
            <a:off x="-16779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+mj-ea"/>
                <a:ea typeface="+mj-ea"/>
              </a:rPr>
              <a:t>运用业绩监控表进行经营分析检讨（</a:t>
            </a:r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3</a:t>
            </a:r>
            <a:r>
              <a:rPr lang="zh-CN" altLang="en-US" sz="2400" dirty="0">
                <a:solidFill>
                  <a:srgbClr val="FFFFFF"/>
                </a:solidFill>
                <a:latin typeface="+mj-ea"/>
                <a:ea typeface="+mj-ea"/>
              </a:rPr>
              <a:t>）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624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</a:rPr>
              <a:t>阶段性绩效监控（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66528"/>
            <a:ext cx="8229600" cy="3124944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</a:pPr>
            <a:r>
              <a:rPr lang="zh-CN" altLang="en-US" sz="1800" dirty="0"/>
              <a:t>业务流专项检查：业务流牵头部门（经营、财务行政、人力、工程技术、安全、党廉等）进行红黄灯</a:t>
            </a:r>
            <a:r>
              <a:rPr lang="en-US" altLang="zh-CN" sz="1800" dirty="0"/>
              <a:t>KPI</a:t>
            </a:r>
            <a:r>
              <a:rPr lang="zh-CN" altLang="en-US" sz="1800" dirty="0"/>
              <a:t>指标和行政督办事项的专项检查，并汇总检查结果。业务流牵头部门职责：</a:t>
            </a:r>
            <a:endParaRPr lang="zh-CN" altLang="en-US" sz="1800" dirty="0"/>
          </a:p>
          <a:p>
            <a:pPr lvl="1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负责提供归口</a:t>
            </a:r>
            <a:r>
              <a:rPr lang="en-US" altLang="zh-CN" sz="1800" dirty="0"/>
              <a:t>KPI</a:t>
            </a:r>
            <a:r>
              <a:rPr lang="zh-CN" altLang="en-US" sz="1800" dirty="0"/>
              <a:t>数据</a:t>
            </a:r>
            <a:endParaRPr lang="en-US" altLang="zh-CN" sz="1800" dirty="0"/>
          </a:p>
          <a:p>
            <a:pPr lvl="1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负责红黄灯指标整改的落实、跟进与效果评估</a:t>
            </a:r>
            <a:endParaRPr lang="en-US" altLang="zh-CN" sz="1800" dirty="0"/>
          </a:p>
          <a:p>
            <a:pPr lvl="1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负责行政督办事项的专项检查</a:t>
            </a:r>
            <a:endParaRPr lang="en-US" altLang="zh-CN" sz="1800" dirty="0"/>
          </a:p>
          <a:p>
            <a:pPr lvl="1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从业务运作的流程中寻找导致异常的关键所在，并形成改善意见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624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阶段性绩效监控（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118518"/>
            <a:ext cx="8229600" cy="26209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400050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</a:pPr>
            <a:r>
              <a:rPr lang="zh-CN" altLang="en-US" sz="2000" dirty="0"/>
              <a:t>部门绩效会议：落实公司经营分析会议工作，分解工作目标，并帮助在下阶段达成目标</a:t>
            </a:r>
            <a:endParaRPr lang="en-US" altLang="zh-CN" sz="2000" dirty="0"/>
          </a:p>
          <a:p>
            <a:pPr marL="0" indent="400050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</a:pPr>
            <a:r>
              <a:rPr lang="zh-CN" altLang="en-US" sz="2000" dirty="0"/>
              <a:t>重点对红黄灯指标进行讨论</a:t>
            </a:r>
            <a:endParaRPr lang="en-US" altLang="zh-CN" sz="2000" dirty="0"/>
          </a:p>
          <a:p>
            <a:pPr marL="0" indent="400050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</a:pPr>
            <a:r>
              <a:rPr lang="zh-CN" altLang="en-US" sz="2000" dirty="0"/>
              <a:t>共同设定目标，讨论行动计划</a:t>
            </a:r>
            <a:endParaRPr lang="en-US" altLang="zh-CN" sz="2000" dirty="0"/>
          </a:p>
          <a:p>
            <a:pPr marL="0" indent="400050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</a:pPr>
            <a:r>
              <a:rPr lang="zh-CN" altLang="en-US" sz="2000" dirty="0"/>
              <a:t>员工细化各自的行动计划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32315" y="682842"/>
            <a:ext cx="8820150" cy="79216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400" dirty="0">
                <a:latin typeface="楷体_GB2312" panose="02010609030101010101" pitchFamily="49" charset="-122"/>
              </a:rPr>
              <a:t>绩效管理系统包括目标设定、过程监控、绩效考评及绩效反馈四个环节，部门绩效和岗位绩效在四个环节中有机结合</a:t>
            </a:r>
            <a:endParaRPr lang="zh-CN" altLang="en-US" sz="2400" dirty="0">
              <a:latin typeface="楷体_GB2312" panose="02010609030101010101" pitchFamily="49" charset="-122"/>
            </a:endParaRPr>
          </a:p>
        </p:txBody>
      </p:sp>
      <p:sp>
        <p:nvSpPr>
          <p:cNvPr id="8195" name="AutoShape 3"/>
          <p:cNvSpPr>
            <a:spLocks noChangeAspect="1" noChangeArrowheads="1"/>
          </p:cNvSpPr>
          <p:nvPr/>
        </p:nvSpPr>
        <p:spPr bwMode="auto">
          <a:xfrm>
            <a:off x="179388" y="1554163"/>
            <a:ext cx="880110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39750" y="1851025"/>
            <a:ext cx="1511300" cy="354013"/>
          </a:xfrm>
          <a:prstGeom prst="homePlate">
            <a:avLst>
              <a:gd name="adj" fmla="val 40022"/>
            </a:avLst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目标设定</a:t>
            </a:r>
            <a:endParaRPr kumimoji="0" lang="zh-CN" altLang="en-US" sz="1600" b="0">
              <a:solidFill>
                <a:schemeClr val="bg1"/>
              </a:solidFill>
            </a:endParaRP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3203575" y="1851025"/>
            <a:ext cx="1584325" cy="354013"/>
          </a:xfrm>
          <a:prstGeom prst="homePlate">
            <a:avLst>
              <a:gd name="adj" fmla="val 41977"/>
            </a:avLst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过程监控</a:t>
            </a:r>
            <a:endParaRPr kumimoji="0" lang="zh-CN" altLang="en-US" sz="1600" b="0">
              <a:solidFill>
                <a:schemeClr val="bg1"/>
              </a:solidFill>
            </a:endParaRP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5508625" y="1844675"/>
            <a:ext cx="1512888" cy="360363"/>
          </a:xfrm>
          <a:prstGeom prst="homePlate">
            <a:avLst>
              <a:gd name="adj" fmla="val 41574"/>
            </a:avLst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绩效考评</a:t>
            </a:r>
            <a:endParaRPr kumimoji="0" lang="zh-CN" altLang="en-US" sz="1600" b="0">
              <a:solidFill>
                <a:schemeClr val="bg1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52413" y="2852738"/>
            <a:ext cx="574675" cy="5048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</a:ln>
        </p:spPr>
        <p:txBody>
          <a:bodyPr tIns="108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200" b="0" dirty="0">
                <a:latin typeface="Times New Roman" panose="02020603050405020304" pitchFamily="18" charset="0"/>
              </a:rPr>
              <a:t>公司目标</a:t>
            </a:r>
            <a:endParaRPr kumimoji="0"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042988" y="2841625"/>
            <a:ext cx="936625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200" b="0" dirty="0">
                <a:latin typeface="Times New Roman" panose="02020603050405020304" pitchFamily="18" charset="0"/>
              </a:rPr>
              <a:t>公司</a:t>
            </a:r>
            <a:r>
              <a:rPr kumimoji="0" lang="en-US" altLang="zh-CN" sz="1200" b="0" dirty="0">
                <a:latin typeface="Times New Roman" panose="02020603050405020304" pitchFamily="18" charset="0"/>
              </a:rPr>
              <a:t>/</a:t>
            </a:r>
            <a:r>
              <a:rPr kumimoji="0" lang="zh-CN" altLang="en-US" sz="1200" b="0" dirty="0">
                <a:latin typeface="Times New Roman" panose="02020603050405020304" pitchFamily="18" charset="0"/>
              </a:rPr>
              <a:t>部门工作计划</a:t>
            </a:r>
            <a:endParaRPr kumimoji="0" lang="zh-CN" altLang="en-US" sz="1800" b="0" dirty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971550" y="3633788"/>
            <a:ext cx="720725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200" b="0" dirty="0">
                <a:latin typeface="Times New Roman" panose="02020603050405020304" pitchFamily="18" charset="0"/>
              </a:rPr>
              <a:t>公司目标分解</a:t>
            </a:r>
            <a:endParaRPr kumimoji="0" lang="zh-CN" altLang="en-US" sz="1800" b="0" dirty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50825" y="4724400"/>
            <a:ext cx="86518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44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200" b="0" dirty="0">
                <a:latin typeface="Times New Roman" panose="02020603050405020304" pitchFamily="18" charset="0"/>
              </a:rPr>
              <a:t>部门</a:t>
            </a:r>
            <a:r>
              <a:rPr kumimoji="0" lang="en-US" altLang="zh-CN" sz="1200" b="0" dirty="0">
                <a:latin typeface="Times New Roman" panose="02020603050405020304" pitchFamily="18" charset="0"/>
              </a:rPr>
              <a:t>/</a:t>
            </a:r>
            <a:r>
              <a:rPr kumimoji="0" lang="zh-CN" altLang="en-US" sz="1200" b="0" dirty="0">
                <a:latin typeface="Times New Roman" panose="02020603050405020304" pitchFamily="18" charset="0"/>
              </a:rPr>
              <a:t>岗位</a:t>
            </a:r>
            <a:endParaRPr kumimoji="0" lang="zh-CN" altLang="en-US" sz="1200" b="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0" lang="zh-CN" altLang="en-US" sz="1200" b="0" dirty="0">
                <a:latin typeface="Times New Roman" panose="02020603050405020304" pitchFamily="18" charset="0"/>
              </a:rPr>
              <a:t>职责</a:t>
            </a:r>
            <a:endParaRPr kumimoji="0" lang="zh-CN" altLang="en-US" sz="1800" b="0" dirty="0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1806575" y="4229100"/>
            <a:ext cx="660400" cy="47625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1692275" y="4327525"/>
            <a:ext cx="719138" cy="541338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 tIns="144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200" b="0" dirty="0">
                <a:latin typeface="Times New Roman" panose="02020603050405020304" pitchFamily="18" charset="0"/>
              </a:rPr>
              <a:t>绩效承诺书</a:t>
            </a:r>
            <a:endParaRPr kumimoji="0" lang="zh-CN" altLang="en-US" sz="1800" b="0" dirty="0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346450" y="2743200"/>
            <a:ext cx="1500188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1800" b="0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240088" y="2841625"/>
            <a:ext cx="1500187" cy="595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1800" b="0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132138" y="2941638"/>
            <a:ext cx="1500187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80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sz="1200" b="0">
                <a:latin typeface="Times New Roman" panose="02020603050405020304" pitchFamily="18" charset="0"/>
              </a:rPr>
              <a:t>月</a:t>
            </a:r>
            <a:r>
              <a:rPr kumimoji="0" lang="en-US" altLang="zh-CN" sz="1200" b="0">
                <a:latin typeface="Times New Roman" panose="02020603050405020304" pitchFamily="18" charset="0"/>
              </a:rPr>
              <a:t>/</a:t>
            </a:r>
            <a:r>
              <a:rPr kumimoji="0" lang="zh-CN" altLang="en-US" sz="1200" b="0">
                <a:latin typeface="Times New Roman" panose="02020603050405020304" pitchFamily="18" charset="0"/>
              </a:rPr>
              <a:t>季度汇报、纠偏</a:t>
            </a:r>
            <a:endParaRPr kumimoji="0" lang="zh-CN" altLang="en-US" sz="1800" b="0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346450" y="5119688"/>
            <a:ext cx="1500188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3240088" y="5218113"/>
            <a:ext cx="1500187" cy="595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1800" b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132138" y="5318125"/>
            <a:ext cx="1500187" cy="5937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</a:ln>
        </p:spPr>
        <p:txBody>
          <a:bodyPr tIns="180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sz="1200" b="0">
                <a:latin typeface="Times New Roman" panose="02020603050405020304" pitchFamily="18" charset="0"/>
              </a:rPr>
              <a:t>月</a:t>
            </a:r>
            <a:r>
              <a:rPr kumimoji="0" lang="en-US" altLang="zh-CN" sz="1200" b="0">
                <a:latin typeface="Times New Roman" panose="02020603050405020304" pitchFamily="18" charset="0"/>
              </a:rPr>
              <a:t>/</a:t>
            </a:r>
            <a:r>
              <a:rPr kumimoji="0" lang="zh-CN" altLang="en-US" sz="1200" b="0">
                <a:latin typeface="Times New Roman" panose="02020603050405020304" pitchFamily="18" charset="0"/>
              </a:rPr>
              <a:t>季度汇报、纠偏</a:t>
            </a:r>
            <a:endParaRPr kumimoji="0"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3598862" y="4138227"/>
            <a:ext cx="685800" cy="4953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2733675" y="4095115"/>
            <a:ext cx="864870" cy="679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sz="1200" dirty="0">
                <a:latin typeface="Times New Roman" panose="02020603050405020304" pitchFamily="18" charset="0"/>
              </a:rPr>
              <a:t>支持部门绩效目标的实现</a:t>
            </a:r>
            <a:endParaRPr kumimoji="0" lang="zh-CN" altLang="en-US" sz="1200" b="0" dirty="0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4246562" y="4085839"/>
            <a:ext cx="936625" cy="595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sz="1200" dirty="0">
                <a:latin typeface="Times New Roman" panose="02020603050405020304" pitchFamily="18" charset="0"/>
              </a:rPr>
              <a:t>为岗位绩效监控提供信息来源</a:t>
            </a:r>
            <a:endParaRPr kumimoji="0" lang="zh-CN" altLang="en-US" sz="1800" b="0" dirty="0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5508625" y="3040063"/>
            <a:ext cx="13716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08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200" b="0">
                <a:latin typeface="Times New Roman" panose="02020603050405020304" pitchFamily="18" charset="0"/>
              </a:rPr>
              <a:t>公司目标实现</a:t>
            </a:r>
            <a:endParaRPr kumimoji="0" lang="zh-CN" altLang="en-US" sz="1800" b="0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5508625" y="5416550"/>
            <a:ext cx="1371600" cy="396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</a:ln>
        </p:spPr>
        <p:txBody>
          <a:bodyPr tIns="108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200" b="0">
                <a:latin typeface="Times New Roman" panose="02020603050405020304" pitchFamily="18" charset="0"/>
              </a:rPr>
              <a:t>考核期末考评</a:t>
            </a:r>
            <a:endParaRPr kumimoji="0"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2627313" y="1554163"/>
            <a:ext cx="1587" cy="47545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827088" y="3040063"/>
            <a:ext cx="228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1403350" y="3336925"/>
            <a:ext cx="1588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1331913" y="462438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1331913" y="4129088"/>
            <a:ext cx="1587" cy="812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2484438" y="442595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2771775" y="3238500"/>
            <a:ext cx="1588" cy="2376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2771775" y="3238500"/>
            <a:ext cx="3603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2771775" y="5614988"/>
            <a:ext cx="3603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4859338" y="3213100"/>
            <a:ext cx="6492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4859338" y="5614988"/>
            <a:ext cx="6492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5148263" y="1554163"/>
            <a:ext cx="1587" cy="47545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1116013" y="49418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7235825" y="1412875"/>
            <a:ext cx="1588" cy="47545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0" name="AutoShape 38"/>
          <p:cNvSpPr>
            <a:spLocks noChangeArrowheads="1"/>
          </p:cNvSpPr>
          <p:nvPr/>
        </p:nvSpPr>
        <p:spPr bwMode="auto">
          <a:xfrm>
            <a:off x="7451725" y="1844675"/>
            <a:ext cx="1512888" cy="360363"/>
          </a:xfrm>
          <a:prstGeom prst="homePlate">
            <a:avLst>
              <a:gd name="adj" fmla="val 41574"/>
            </a:avLst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绩效反馈</a:t>
            </a:r>
            <a:endParaRPr kumimoji="0" lang="zh-CN" altLang="en-US" sz="1600" b="0">
              <a:solidFill>
                <a:schemeClr val="bg1"/>
              </a:solidFill>
            </a:endParaRPr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>
            <a:off x="6877050" y="5589588"/>
            <a:ext cx="6492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7524750" y="5373688"/>
            <a:ext cx="1371600" cy="396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</a:ln>
        </p:spPr>
        <p:txBody>
          <a:bodyPr tIns="108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200" b="0">
                <a:latin typeface="Times New Roman" panose="02020603050405020304" pitchFamily="18" charset="0"/>
              </a:rPr>
              <a:t>绩效面谈</a:t>
            </a:r>
            <a:endParaRPr kumimoji="0"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 flipV="1">
            <a:off x="8243888" y="342900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7524750" y="2997200"/>
            <a:ext cx="1371600" cy="396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</a:ln>
        </p:spPr>
        <p:txBody>
          <a:bodyPr tIns="108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200" b="0">
                <a:latin typeface="Times New Roman" panose="02020603050405020304" pitchFamily="18" charset="0"/>
              </a:rPr>
              <a:t>个人发展计划</a:t>
            </a:r>
            <a:endParaRPr kumimoji="0"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>
            <a:off x="6877050" y="3213100"/>
            <a:ext cx="649288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107949" y="46255"/>
            <a:ext cx="56880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dirty="0">
                <a:solidFill>
                  <a:schemeClr val="bg1"/>
                </a:solidFill>
              </a:rPr>
              <a:t>什么是绩效管理系统</a:t>
            </a:r>
            <a:r>
              <a:rPr lang="en-US" altLang="zh-CN" sz="3000" dirty="0">
                <a:solidFill>
                  <a:schemeClr val="bg1"/>
                </a:solidFill>
              </a:rPr>
              <a:t>?</a:t>
            </a:r>
            <a:endParaRPr lang="en-US" altLang="zh-CN" sz="3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_bottom"/>
          <p:cNvSpPr/>
          <p:nvPr/>
        </p:nvSpPr>
        <p:spPr>
          <a:xfrm flipV="1">
            <a:off x="125413" y="5805488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Loading 100%"/>
          <p:cNvSpPr txBox="1"/>
          <p:nvPr/>
        </p:nvSpPr>
        <p:spPr>
          <a:xfrm>
            <a:off x="3642360" y="3284538"/>
            <a:ext cx="154813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Loading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171" name="LOGO"/>
          <p:cNvGrpSpPr/>
          <p:nvPr/>
        </p:nvGrpSpPr>
        <p:grpSpPr bwMode="auto">
          <a:xfrm>
            <a:off x="3292475" y="3157538"/>
            <a:ext cx="2620010" cy="684530"/>
            <a:chOff x="323528" y="230123"/>
            <a:chExt cx="2619666" cy="684174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245990"/>
              <a:ext cx="2149193" cy="5832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pc="-15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</a:t>
              </a:r>
              <a:r>
                <a:rPr lang="en-US" altLang="zh-CN" sz="3200" b="1" spc="-150" dirty="0" err="1">
                  <a:solidFill>
                    <a:srgbClr val="00B0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LOGO</a:t>
              </a:r>
              <a:endParaRPr lang="zh-CN" altLang="en-US" sz="3200" b="1" spc="-15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528" y="715645"/>
              <a:ext cx="2619666" cy="198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SHENZHEN TX INFORMATION TECHNOLOGY CO.,LTD.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214" name="leaf" descr="F:\文件临时存放区\66_014_c\图片\image 270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1942045">
              <a:off x="2362200" y="230123"/>
              <a:ext cx="2667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" name="blue_nav_begin"/>
          <p:cNvSpPr/>
          <p:nvPr/>
        </p:nvSpPr>
        <p:spPr>
          <a:xfrm>
            <a:off x="125413" y="1992313"/>
            <a:ext cx="44243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6" name="blue_nav_final"/>
          <p:cNvSpPr/>
          <p:nvPr/>
        </p:nvSpPr>
        <p:spPr>
          <a:xfrm>
            <a:off x="125413" y="1992313"/>
            <a:ext cx="24304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mask_left_white"/>
          <p:cNvSpPr/>
          <p:nvPr/>
        </p:nvSpPr>
        <p:spPr>
          <a:xfrm>
            <a:off x="0" y="857250"/>
            <a:ext cx="125413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rectangle_begin"/>
          <p:cNvSpPr/>
          <p:nvPr/>
        </p:nvSpPr>
        <p:spPr>
          <a:xfrm>
            <a:off x="4594225" y="1992313"/>
            <a:ext cx="4424363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rectangle_gray"/>
          <p:cNvSpPr/>
          <p:nvPr/>
        </p:nvSpPr>
        <p:spPr>
          <a:xfrm>
            <a:off x="4427538" y="1992313"/>
            <a:ext cx="4591050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mask_right_white"/>
          <p:cNvSpPr/>
          <p:nvPr/>
        </p:nvSpPr>
        <p:spPr>
          <a:xfrm>
            <a:off x="9018588" y="857250"/>
            <a:ext cx="125412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178" name="arrow_1"/>
          <p:cNvGrpSpPr>
            <a:grpSpLocks noChangeAspect="1"/>
          </p:cNvGrpSpPr>
          <p:nvPr/>
        </p:nvGrpSpPr>
        <p:grpSpPr bwMode="auto">
          <a:xfrm>
            <a:off x="595313" y="2530475"/>
            <a:ext cx="215900" cy="215900"/>
            <a:chOff x="510977" y="1676698"/>
            <a:chExt cx="174686" cy="174686"/>
          </a:xfrm>
        </p:grpSpPr>
        <p:sp>
          <p:nvSpPr>
            <p:cNvPr id="13" name="椭圆 12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2700000">
              <a:off x="579053" y="1740922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100000">
              <a:off x="582907" y="1791015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9" name="arrow_2"/>
          <p:cNvGrpSpPr>
            <a:grpSpLocks noChangeAspect="1"/>
          </p:cNvGrpSpPr>
          <p:nvPr/>
        </p:nvGrpSpPr>
        <p:grpSpPr bwMode="auto">
          <a:xfrm>
            <a:off x="595313" y="3454400"/>
            <a:ext cx="215900" cy="215900"/>
            <a:chOff x="510977" y="1676698"/>
            <a:chExt cx="174686" cy="174686"/>
          </a:xfrm>
        </p:grpSpPr>
        <p:sp>
          <p:nvSpPr>
            <p:cNvPr id="14" name="椭圆 34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35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36"/>
            <p:cNvCxnSpPr/>
            <p:nvPr/>
          </p:nvCxnSpPr>
          <p:spPr>
            <a:xfrm rot="2700000">
              <a:off x="579053" y="1740922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7"/>
            <p:cNvCxnSpPr/>
            <p:nvPr/>
          </p:nvCxnSpPr>
          <p:spPr>
            <a:xfrm rot="8100000">
              <a:off x="582907" y="1791015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0" name="arrow_3"/>
          <p:cNvGrpSpPr>
            <a:grpSpLocks noChangeAspect="1"/>
          </p:cNvGrpSpPr>
          <p:nvPr/>
        </p:nvGrpSpPr>
        <p:grpSpPr bwMode="auto">
          <a:xfrm>
            <a:off x="595313" y="4362450"/>
            <a:ext cx="215900" cy="217488"/>
            <a:chOff x="510977" y="1676698"/>
            <a:chExt cx="174686" cy="174686"/>
          </a:xfrm>
        </p:grpSpPr>
        <p:sp>
          <p:nvSpPr>
            <p:cNvPr id="3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7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81" name="关于我们"/>
          <p:cNvSpPr>
            <a:spLocks noChangeArrowheads="1"/>
          </p:cNvSpPr>
          <p:nvPr/>
        </p:nvSpPr>
        <p:spPr bwMode="auto">
          <a:xfrm>
            <a:off x="892175" y="2395538"/>
            <a:ext cx="30321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绩效管理系统的目标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7182" name="产品介绍"/>
          <p:cNvSpPr>
            <a:spLocks noChangeArrowheads="1"/>
          </p:cNvSpPr>
          <p:nvPr/>
        </p:nvSpPr>
        <p:spPr bwMode="auto">
          <a:xfrm>
            <a:off x="892175" y="3289300"/>
            <a:ext cx="32435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如何操作绩效管理系统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7183" name="市场分析"/>
          <p:cNvSpPr>
            <a:spLocks noChangeArrowheads="1"/>
          </p:cNvSpPr>
          <p:nvPr/>
        </p:nvSpPr>
        <p:spPr bwMode="auto">
          <a:xfrm>
            <a:off x="892175" y="4195763"/>
            <a:ext cx="293751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绩效管理的相关技能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grpSp>
        <p:nvGrpSpPr>
          <p:cNvPr id="7184" name="icon_search"/>
          <p:cNvGrpSpPr/>
          <p:nvPr/>
        </p:nvGrpSpPr>
        <p:grpSpPr bwMode="auto">
          <a:xfrm>
            <a:off x="8183563" y="990600"/>
            <a:ext cx="215900" cy="215900"/>
            <a:chOff x="8360326" y="910853"/>
            <a:chExt cx="216024" cy="216024"/>
          </a:xfrm>
        </p:grpSpPr>
        <p:sp>
          <p:nvSpPr>
            <p:cNvPr id="82" name="椭圆 81"/>
            <p:cNvSpPr/>
            <p:nvPr/>
          </p:nvSpPr>
          <p:spPr>
            <a:xfrm>
              <a:off x="8360326" y="910853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99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06426" y="959350"/>
              <a:ext cx="123825" cy="119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5" name="icon_mail"/>
          <p:cNvGrpSpPr/>
          <p:nvPr/>
        </p:nvGrpSpPr>
        <p:grpSpPr bwMode="auto">
          <a:xfrm>
            <a:off x="8801100" y="990600"/>
            <a:ext cx="217488" cy="215900"/>
            <a:chOff x="7345982" y="1282464"/>
            <a:chExt cx="216024" cy="216024"/>
          </a:xfrm>
        </p:grpSpPr>
        <p:sp>
          <p:nvSpPr>
            <p:cNvPr id="1037" name="椭圆 1036"/>
            <p:cNvSpPr/>
            <p:nvPr/>
          </p:nvSpPr>
          <p:spPr>
            <a:xfrm>
              <a:off x="7345982" y="1282464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97" name="Picture 7" descr="F:\文件临时存放区\66_014_c\图片\image 298.png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7396844" y="1347614"/>
              <a:ext cx="114300" cy="8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8" name="icon_home_green"/>
          <p:cNvSpPr/>
          <p:nvPr/>
        </p:nvSpPr>
        <p:spPr>
          <a:xfrm>
            <a:off x="8493125" y="99060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icon_home_blue"/>
          <p:cNvSpPr/>
          <p:nvPr/>
        </p:nvSpPr>
        <p:spPr>
          <a:xfrm>
            <a:off x="8493125" y="992188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188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4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02393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89" name="直接连接符 14"/>
          <p:cNvCxnSpPr>
            <a:cxnSpLocks noChangeShapeType="1"/>
          </p:cNvCxnSpPr>
          <p:nvPr/>
        </p:nvCxnSpPr>
        <p:spPr bwMode="auto">
          <a:xfrm>
            <a:off x="539750" y="2924175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7190" name="直接连接符 14"/>
          <p:cNvCxnSpPr>
            <a:cxnSpLocks noChangeShapeType="1"/>
          </p:cNvCxnSpPr>
          <p:nvPr/>
        </p:nvCxnSpPr>
        <p:spPr bwMode="auto">
          <a:xfrm>
            <a:off x="539750" y="38147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7191" name="直接连接符 14"/>
          <p:cNvCxnSpPr>
            <a:cxnSpLocks noChangeShapeType="1"/>
          </p:cNvCxnSpPr>
          <p:nvPr/>
        </p:nvCxnSpPr>
        <p:spPr bwMode="auto">
          <a:xfrm>
            <a:off x="539750" y="4724400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sp>
        <p:nvSpPr>
          <p:cNvPr id="7192" name="TextBox 3"/>
          <p:cNvSpPr txBox="1">
            <a:spLocks noChangeArrowheads="1"/>
          </p:cNvSpPr>
          <p:nvPr/>
        </p:nvSpPr>
        <p:spPr bwMode="auto">
          <a:xfrm>
            <a:off x="1331913" y="1196975"/>
            <a:ext cx="23034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B0F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主要内容</a:t>
            </a:r>
            <a:endParaRPr lang="zh-CN" altLang="en-US" sz="3200" b="1">
              <a:solidFill>
                <a:srgbClr val="00B0F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193" name="Picture 5" descr="F:\文件临时存放区\66_014_c\图片\image 27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942045">
            <a:off x="3635375" y="1125538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94" name="直接连接符 14"/>
          <p:cNvCxnSpPr>
            <a:cxnSpLocks noChangeShapeType="1"/>
          </p:cNvCxnSpPr>
          <p:nvPr/>
        </p:nvCxnSpPr>
        <p:spPr bwMode="auto">
          <a:xfrm>
            <a:off x="468313" y="4722813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pic>
        <p:nvPicPr>
          <p:cNvPr id="7195" name="Picture 4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1188" y="1989138"/>
            <a:ext cx="4543425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63792" y="-27133"/>
            <a:ext cx="593725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255" tIns="37628" rIns="75255" bIns="37628" anchor="ctr"/>
          <a:lstStyle>
            <a:lvl1pPr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52475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524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0" lang="zh-CN" altLang="en-US" sz="3000" dirty="0">
                <a:solidFill>
                  <a:schemeClr val="bg1"/>
                </a:solidFill>
                <a:latin typeface="宋体" panose="02010600030101010101" pitchFamily="2" charset="-122"/>
              </a:rPr>
              <a:t>中国企业绩效管理的发展演进</a:t>
            </a:r>
            <a:endParaRPr kumimoji="0" lang="zh-CN" altLang="en-US" sz="3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1030" name="组合 62"/>
          <p:cNvGrpSpPr/>
          <p:nvPr/>
        </p:nvGrpSpPr>
        <p:grpSpPr bwMode="auto">
          <a:xfrm>
            <a:off x="231775" y="908720"/>
            <a:ext cx="8680450" cy="5492750"/>
            <a:chOff x="-100013" y="973138"/>
            <a:chExt cx="10842626" cy="5767387"/>
          </a:xfrm>
        </p:grpSpPr>
        <p:sp>
          <p:nvSpPr>
            <p:cNvPr id="1031" name="AutoShape 62"/>
            <p:cNvSpPr>
              <a:spLocks noChangeArrowheads="1"/>
            </p:cNvSpPr>
            <p:nvPr/>
          </p:nvSpPr>
          <p:spPr bwMode="gray">
            <a:xfrm>
              <a:off x="-100013" y="5897563"/>
              <a:ext cx="10842626" cy="842962"/>
            </a:xfrm>
            <a:prstGeom prst="rightArrow">
              <a:avLst>
                <a:gd name="adj1" fmla="val 64574"/>
                <a:gd name="adj2" fmla="val 59787"/>
              </a:avLst>
            </a:prstGeom>
            <a:gradFill rotWithShape="1">
              <a:gsLst>
                <a:gs pos="0">
                  <a:srgbClr val="000000">
                    <a:alpha val="12000"/>
                  </a:srgbClr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725" tIns="39863" rIns="79725" bIns="39863" anchor="ctr"/>
            <a:lstStyle>
              <a:lvl1pPr defTabSz="793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93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93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93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93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FontTx/>
                <a:buChar char="•"/>
              </a:pPr>
              <a:endParaRPr kumimoji="0" lang="zh-CN" altLang="zh-CN" sz="2200" b="0">
                <a:ea typeface="黑体" panose="02010609060101010101" pitchFamily="49" charset="-122"/>
              </a:endParaRPr>
            </a:p>
          </p:txBody>
        </p:sp>
        <p:sp>
          <p:nvSpPr>
            <p:cNvPr id="1032" name="Rectangle 65"/>
            <p:cNvSpPr>
              <a:spLocks noChangeArrowheads="1"/>
            </p:cNvSpPr>
            <p:nvPr/>
          </p:nvSpPr>
          <p:spPr bwMode="auto">
            <a:xfrm>
              <a:off x="258763" y="6156325"/>
              <a:ext cx="13716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178" tIns="40088" rIns="80178" bIns="40088">
              <a:spAutoFit/>
            </a:bodyPr>
            <a:lstStyle>
              <a:lvl1pPr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200">
                  <a:ea typeface="仿宋_GB2312" pitchFamily="49" charset="-122"/>
                </a:rPr>
                <a:t>人事管理阶段</a:t>
              </a:r>
              <a:endParaRPr kumimoji="0" lang="zh-CN" altLang="en-US" sz="1200">
                <a:ea typeface="仿宋_GB2312" pitchFamily="49" charset="-122"/>
              </a:endParaRPr>
            </a:p>
          </p:txBody>
        </p:sp>
        <p:sp>
          <p:nvSpPr>
            <p:cNvPr id="1033" name="Rectangle 66"/>
            <p:cNvSpPr>
              <a:spLocks noChangeArrowheads="1"/>
            </p:cNvSpPr>
            <p:nvPr/>
          </p:nvSpPr>
          <p:spPr bwMode="auto">
            <a:xfrm>
              <a:off x="2284413" y="6081713"/>
              <a:ext cx="1743075" cy="5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178" tIns="40088" rIns="80178" bIns="40088">
              <a:spAutoFit/>
            </a:bodyPr>
            <a:lstStyle>
              <a:lvl1pPr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 sz="1200">
                  <a:ea typeface="仿宋_GB2312" pitchFamily="49" charset="-122"/>
                </a:rPr>
                <a:t>粗放型人力资源管理阶段</a:t>
              </a:r>
              <a:endParaRPr kumimoji="0" lang="zh-CN" altLang="en-US" sz="1200">
                <a:ea typeface="仿宋_GB2312" pitchFamily="49" charset="-122"/>
              </a:endParaRPr>
            </a:p>
          </p:txBody>
        </p:sp>
        <p:sp>
          <p:nvSpPr>
            <p:cNvPr id="1034" name="Line 67"/>
            <p:cNvSpPr>
              <a:spLocks noChangeShapeType="1"/>
            </p:cNvSpPr>
            <p:nvPr/>
          </p:nvSpPr>
          <p:spPr bwMode="auto">
            <a:xfrm>
              <a:off x="2289175" y="1420813"/>
              <a:ext cx="0" cy="4432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775" tIns="46388" rIns="92775" bIns="46388"/>
            <a:lstStyle/>
            <a:p>
              <a:endParaRPr lang="zh-CN" altLang="en-US"/>
            </a:p>
          </p:txBody>
        </p:sp>
        <p:sp>
          <p:nvSpPr>
            <p:cNvPr id="1035" name="Line 68"/>
            <p:cNvSpPr>
              <a:spLocks noChangeShapeType="1"/>
            </p:cNvSpPr>
            <p:nvPr/>
          </p:nvSpPr>
          <p:spPr bwMode="auto">
            <a:xfrm>
              <a:off x="4447963" y="1420813"/>
              <a:ext cx="0" cy="4432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775" tIns="46388" rIns="92775" bIns="46388"/>
            <a:lstStyle/>
            <a:p>
              <a:endParaRPr lang="zh-CN" altLang="en-US"/>
            </a:p>
          </p:txBody>
        </p:sp>
        <p:sp>
          <p:nvSpPr>
            <p:cNvPr id="1036" name="Line 69"/>
            <p:cNvSpPr>
              <a:spLocks noChangeShapeType="1"/>
            </p:cNvSpPr>
            <p:nvPr/>
          </p:nvSpPr>
          <p:spPr bwMode="auto">
            <a:xfrm>
              <a:off x="6426200" y="1420813"/>
              <a:ext cx="0" cy="4432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775" tIns="46388" rIns="92775" bIns="46388"/>
            <a:lstStyle/>
            <a:p>
              <a:endParaRPr lang="zh-CN" altLang="en-US"/>
            </a:p>
          </p:txBody>
        </p:sp>
        <p:sp>
          <p:nvSpPr>
            <p:cNvPr id="1037" name="Line 70"/>
            <p:cNvSpPr>
              <a:spLocks noChangeShapeType="1"/>
            </p:cNvSpPr>
            <p:nvPr/>
          </p:nvSpPr>
          <p:spPr bwMode="auto">
            <a:xfrm>
              <a:off x="123825" y="1511300"/>
              <a:ext cx="0" cy="4430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775" tIns="46388" rIns="92775" bIns="46388"/>
            <a:lstStyle/>
            <a:p>
              <a:endParaRPr lang="zh-CN" altLang="en-US"/>
            </a:p>
          </p:txBody>
        </p:sp>
        <p:sp>
          <p:nvSpPr>
            <p:cNvPr id="38" name="AutoShape 71"/>
            <p:cNvSpPr>
              <a:spLocks noChangeArrowheads="1"/>
            </p:cNvSpPr>
            <p:nvPr/>
          </p:nvSpPr>
          <p:spPr bwMode="auto">
            <a:xfrm>
              <a:off x="250964" y="4918631"/>
              <a:ext cx="1980941" cy="471725"/>
            </a:xfrm>
            <a:prstGeom prst="homePlate">
              <a:avLst>
                <a:gd name="adj" fmla="val 30489"/>
              </a:avLst>
            </a:prstGeom>
            <a:solidFill>
              <a:schemeClr val="accent2"/>
            </a:solidFill>
            <a:ln w="9525">
              <a:noFill/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 algn="ctr" defTabSz="752475" eaLnBrk="1" hangingPunct="1">
                <a:spcBef>
                  <a:spcPct val="30000"/>
                </a:spcBef>
                <a:defRPr/>
              </a:pPr>
              <a:r>
                <a:rPr kumimoji="0" lang="zh-CN" altLang="en-US" sz="1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德能勤绩效廉考核</a:t>
              </a:r>
              <a:endParaRPr kumimoji="0" lang="zh-CN" altLang="en-US" sz="1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9" name="Text Box 72"/>
            <p:cNvSpPr txBox="1">
              <a:spLocks noChangeArrowheads="1"/>
            </p:cNvSpPr>
            <p:nvPr/>
          </p:nvSpPr>
          <p:spPr bwMode="auto">
            <a:xfrm>
              <a:off x="262690" y="2563354"/>
              <a:ext cx="1927226" cy="1056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04775" indent="-104775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b="0" dirty="0">
                  <a:ea typeface="微软雅黑" panose="020B0503020204020204" pitchFamily="34" charset="-122"/>
                </a:rPr>
                <a:t>采取定性和模糊评价</a:t>
              </a:r>
              <a:endParaRPr kumimoji="0" lang="zh-CN" altLang="en-US" sz="1200" b="0" dirty="0"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b="0" dirty="0">
                  <a:ea typeface="微软雅黑" panose="020B0503020204020204" pitchFamily="34" charset="-122"/>
                </a:rPr>
                <a:t>公平性精确性差，满意度低，抱怨大，已较少应用</a:t>
              </a:r>
              <a:endParaRPr kumimoji="0" lang="zh-CN" altLang="en-US" sz="1200" b="0" dirty="0"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26" name="Object 73"/>
            <p:cNvGraphicFramePr>
              <a:graphicFrameLocks noChangeAspect="1"/>
            </p:cNvGraphicFramePr>
            <p:nvPr/>
          </p:nvGraphicFramePr>
          <p:xfrm>
            <a:off x="635000" y="5432425"/>
            <a:ext cx="1136650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" r:id="rId1" imgW="1767840" imgH="415925" progId="">
                    <p:embed/>
                  </p:oleObj>
                </mc:Choice>
                <mc:Fallback>
                  <p:oleObj name="" r:id="rId1" imgW="1767840" imgH="415925" progId="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000" y="5432425"/>
                          <a:ext cx="1136650" cy="436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74"/>
            <p:cNvSpPr>
              <a:spLocks noChangeArrowheads="1"/>
            </p:cNvSpPr>
            <p:nvPr/>
          </p:nvSpPr>
          <p:spPr bwMode="auto">
            <a:xfrm>
              <a:off x="2340631" y="4722733"/>
              <a:ext cx="1978958" cy="470059"/>
            </a:xfrm>
            <a:prstGeom prst="homePlate">
              <a:avLst>
                <a:gd name="adj" fmla="val 30600"/>
              </a:avLst>
            </a:prstGeom>
            <a:solidFill>
              <a:schemeClr val="accent2"/>
            </a:solidFill>
            <a:ln w="9525">
              <a:noFill/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 algn="ctr" defTabSz="800100" eaLnBrk="1" hangingPunct="1">
                <a:defRPr/>
              </a:pPr>
              <a:r>
                <a:rPr kumimoji="0"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计划与任务考核</a:t>
              </a:r>
              <a:endParaRPr kumimoji="0"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1" name="Text Box 75"/>
            <p:cNvSpPr txBox="1">
              <a:spLocks noChangeArrowheads="1"/>
            </p:cNvSpPr>
            <p:nvPr/>
          </p:nvSpPr>
          <p:spPr bwMode="auto">
            <a:xfrm>
              <a:off x="2409217" y="2316201"/>
              <a:ext cx="1978025" cy="1206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04775" indent="-104775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b="0" dirty="0">
                  <a:ea typeface="微软雅黑" panose="020B0503020204020204" pitchFamily="34" charset="-122"/>
                </a:rPr>
                <a:t>采取的考核方法是主要是“一事一议”的</a:t>
              </a:r>
              <a:r>
                <a:rPr kumimoji="0" lang="en-US" altLang="zh-CN" sz="1200" b="0" dirty="0">
                  <a:ea typeface="微软雅黑" panose="020B0503020204020204" pitchFamily="34" charset="-122"/>
                </a:rPr>
                <a:t>MBO</a:t>
              </a:r>
              <a:endParaRPr kumimoji="0" lang="en-US" altLang="zh-CN" sz="1200" b="0" dirty="0"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b="0" dirty="0">
                  <a:ea typeface="微软雅黑" panose="020B0503020204020204" pitchFamily="34" charset="-122"/>
                </a:rPr>
                <a:t>考核结果与薪酬等紧密结合</a:t>
              </a:r>
              <a:endParaRPr kumimoji="0" lang="zh-CN" altLang="en-US" sz="12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042" name="Oval 76"/>
            <p:cNvSpPr>
              <a:spLocks noChangeArrowheads="1"/>
            </p:cNvSpPr>
            <p:nvPr/>
          </p:nvSpPr>
          <p:spPr bwMode="auto">
            <a:xfrm>
              <a:off x="2930631" y="5327402"/>
              <a:ext cx="695325" cy="5588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defTabSz="793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93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93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93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93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FontTx/>
                <a:buChar char="•"/>
              </a:pPr>
              <a:endParaRPr kumimoji="0" lang="zh-CN" altLang="zh-CN" sz="2200" b="0">
                <a:ea typeface="黑体" panose="02010609060101010101" pitchFamily="49" charset="-122"/>
              </a:endParaRPr>
            </a:p>
          </p:txBody>
        </p:sp>
        <p:sp>
          <p:nvSpPr>
            <p:cNvPr id="1043" name="Text Box 77"/>
            <p:cNvSpPr txBox="1">
              <a:spLocks noChangeArrowheads="1"/>
            </p:cNvSpPr>
            <p:nvPr/>
          </p:nvSpPr>
          <p:spPr bwMode="auto">
            <a:xfrm>
              <a:off x="3153780" y="5313035"/>
              <a:ext cx="3111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500" b="0" dirty="0">
                  <a:ea typeface="微软雅黑" panose="020B0503020204020204" pitchFamily="34" charset="-122"/>
                </a:rPr>
                <a:t>$</a:t>
              </a:r>
              <a:endParaRPr kumimoji="0" lang="en-US" altLang="zh-CN" sz="3500" b="0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AutoShape 78"/>
            <p:cNvSpPr>
              <a:spLocks noChangeArrowheads="1"/>
            </p:cNvSpPr>
            <p:nvPr/>
          </p:nvSpPr>
          <p:spPr bwMode="auto">
            <a:xfrm>
              <a:off x="4498899" y="4575929"/>
              <a:ext cx="1876849" cy="468391"/>
            </a:xfrm>
            <a:prstGeom prst="homePlate">
              <a:avLst>
                <a:gd name="adj" fmla="val 30600"/>
              </a:avLst>
            </a:prstGeom>
            <a:solidFill>
              <a:schemeClr val="accent2"/>
            </a:solidFill>
            <a:ln w="9525">
              <a:noFill/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 algn="ctr" defTabSz="800100" eaLnBrk="1" hangingPunct="1">
                <a:defRPr/>
              </a:pPr>
              <a:r>
                <a:rPr kumimoji="0"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基于</a:t>
              </a:r>
              <a:r>
                <a:rPr kumimoji="0" lang="en-US" altLang="zh-CN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KPI</a:t>
              </a:r>
              <a:r>
                <a:rPr kumimoji="0"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绩效管理</a:t>
              </a:r>
              <a:endParaRPr kumimoji="0"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5" name="Text Box 79"/>
            <p:cNvSpPr txBox="1">
              <a:spLocks noChangeArrowheads="1"/>
            </p:cNvSpPr>
            <p:nvPr/>
          </p:nvSpPr>
          <p:spPr bwMode="auto">
            <a:xfrm>
              <a:off x="4525374" y="2039939"/>
              <a:ext cx="1814513" cy="150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04775" indent="-104775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指标体系抓大放小</a:t>
              </a:r>
              <a:r>
                <a:rPr kumimoji="0" lang="zh-CN" altLang="en-US" sz="1200" b="0" dirty="0">
                  <a:ea typeface="微软雅黑" panose="020B0503020204020204" pitchFamily="34" charset="-122"/>
                </a:rPr>
                <a:t>，</a:t>
              </a:r>
              <a:endParaRPr kumimoji="0" lang="zh-CN" altLang="en-US" sz="1200" b="0" dirty="0"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b="0" dirty="0">
                  <a:ea typeface="微软雅黑" panose="020B0503020204020204" pitchFamily="34" charset="-122"/>
                </a:rPr>
                <a:t>绩效结果与薪酬、职位调整等紧密结合并发挥重要的评价、激励、沟通功能</a:t>
              </a:r>
              <a:endParaRPr kumimoji="0" lang="zh-CN" altLang="en-US" sz="1200" b="0" dirty="0"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27" name="Object 80"/>
            <p:cNvGraphicFramePr>
              <a:graphicFrameLocks noChangeAspect="1"/>
            </p:cNvGraphicFramePr>
            <p:nvPr/>
          </p:nvGraphicFramePr>
          <p:xfrm>
            <a:off x="5059630" y="5115061"/>
            <a:ext cx="790575" cy="820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" r:id="rId3" imgW="1285875" imgH="1450975" progId="PBrush">
                    <p:embed/>
                  </p:oleObj>
                </mc:Choice>
                <mc:Fallback>
                  <p:oleObj name="" r:id="rId3" imgW="1285875" imgH="1450975" progId="PBrush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9630" y="5115061"/>
                          <a:ext cx="790575" cy="82073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Rectangle 81"/>
            <p:cNvSpPr>
              <a:spLocks noChangeArrowheads="1"/>
            </p:cNvSpPr>
            <p:nvPr/>
          </p:nvSpPr>
          <p:spPr bwMode="auto">
            <a:xfrm>
              <a:off x="6389688" y="6081713"/>
              <a:ext cx="1666875" cy="5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178" tIns="40088" rIns="80178" bIns="40088">
              <a:spAutoFit/>
            </a:bodyPr>
            <a:lstStyle>
              <a:lvl1pPr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 sz="1200">
                  <a:solidFill>
                    <a:srgbClr val="FF0000"/>
                  </a:solidFill>
                  <a:ea typeface="仿宋_GB2312" pitchFamily="49" charset="-122"/>
                </a:rPr>
                <a:t>精细化人力资源管理阶段</a:t>
              </a:r>
              <a:endParaRPr kumimoji="0" lang="zh-CN" altLang="en-US" sz="1200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  <p:sp>
          <p:nvSpPr>
            <p:cNvPr id="49" name="AutoShape 82"/>
            <p:cNvSpPr>
              <a:spLocks noChangeArrowheads="1"/>
            </p:cNvSpPr>
            <p:nvPr/>
          </p:nvSpPr>
          <p:spPr bwMode="auto">
            <a:xfrm>
              <a:off x="8405088" y="4017128"/>
              <a:ext cx="2290276" cy="466725"/>
            </a:xfrm>
            <a:prstGeom prst="homePlate">
              <a:avLst>
                <a:gd name="adj" fmla="val 35543"/>
              </a:avLst>
            </a:prstGeom>
            <a:solidFill>
              <a:schemeClr val="accent2"/>
            </a:solidFill>
            <a:ln w="9525">
              <a:noFill/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 algn="ctr" defTabSz="800100" eaLnBrk="1" hangingPunct="1">
                <a:defRPr/>
              </a:pPr>
              <a:r>
                <a:rPr kumimoji="0"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基于市场链的考核</a:t>
              </a:r>
              <a:endParaRPr kumimoji="0"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8" name="Text Box 83"/>
            <p:cNvSpPr txBox="1">
              <a:spLocks noChangeArrowheads="1"/>
            </p:cNvSpPr>
            <p:nvPr/>
          </p:nvSpPr>
          <p:spPr bwMode="auto">
            <a:xfrm>
              <a:off x="8478044" y="1627989"/>
              <a:ext cx="2101850" cy="1206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04775" indent="-104775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鞍钢的内部市场化</a:t>
              </a:r>
              <a:endParaRPr kumimoji="0"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海尔的</a:t>
              </a:r>
              <a:r>
                <a:rPr kumimoji="0" lang="en-US" altLang="zh-CN" sz="1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SBU</a:t>
              </a:r>
              <a:endParaRPr kumimoji="0"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日本稻盛和夫的阿米巴模式</a:t>
              </a:r>
              <a:endParaRPr kumimoji="0"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28" name="Object 84"/>
            <p:cNvGraphicFramePr>
              <a:graphicFrameLocks noChangeAspect="1"/>
            </p:cNvGraphicFramePr>
            <p:nvPr/>
          </p:nvGraphicFramePr>
          <p:xfrm>
            <a:off x="9180022" y="4661681"/>
            <a:ext cx="655638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" r:id="rId5" imgW="3467100" imgH="5632450" progId="">
                    <p:embed/>
                  </p:oleObj>
                </mc:Choice>
                <mc:Fallback>
                  <p:oleObj name="" r:id="rId5" imgW="3467100" imgH="5632450" progId="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0022" y="4661681"/>
                          <a:ext cx="655638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9" name="Rectangle 85"/>
            <p:cNvSpPr>
              <a:spLocks noChangeArrowheads="1"/>
            </p:cNvSpPr>
            <p:nvPr/>
          </p:nvSpPr>
          <p:spPr bwMode="auto">
            <a:xfrm>
              <a:off x="8402638" y="6156325"/>
              <a:ext cx="1762125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178" tIns="40088" rIns="80178" bIns="40088">
              <a:spAutoFit/>
            </a:bodyPr>
            <a:lstStyle>
              <a:lvl1pPr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200">
                  <a:solidFill>
                    <a:schemeClr val="bg1"/>
                  </a:solidFill>
                  <a:ea typeface="仿宋_GB2312" pitchFamily="49" charset="-122"/>
                </a:rPr>
                <a:t>人力资本管理阶段</a:t>
              </a:r>
              <a:endParaRPr kumimoji="0" lang="zh-CN" altLang="en-US" sz="120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1050" name="Line 86"/>
            <p:cNvSpPr>
              <a:spLocks noChangeShapeType="1"/>
            </p:cNvSpPr>
            <p:nvPr/>
          </p:nvSpPr>
          <p:spPr bwMode="auto">
            <a:xfrm>
              <a:off x="8356600" y="1433513"/>
              <a:ext cx="0" cy="4432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775" tIns="46388" rIns="92775" bIns="46388"/>
            <a:lstStyle/>
            <a:p>
              <a:endParaRPr lang="zh-CN" altLang="en-US"/>
            </a:p>
          </p:txBody>
        </p:sp>
        <p:sp>
          <p:nvSpPr>
            <p:cNvPr id="54" name="AutoShape 87"/>
            <p:cNvSpPr>
              <a:spLocks noChangeArrowheads="1"/>
            </p:cNvSpPr>
            <p:nvPr/>
          </p:nvSpPr>
          <p:spPr bwMode="auto">
            <a:xfrm>
              <a:off x="6592353" y="4403566"/>
              <a:ext cx="1677553" cy="470059"/>
            </a:xfrm>
            <a:prstGeom prst="homePlate">
              <a:avLst>
                <a:gd name="adj" fmla="val 25940"/>
              </a:avLst>
            </a:prstGeom>
            <a:solidFill>
              <a:schemeClr val="accent2"/>
            </a:solidFill>
            <a:ln w="9525">
              <a:noFill/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 algn="ctr" defTabSz="800100" eaLnBrk="1" hangingPunct="1">
                <a:defRPr/>
              </a:pPr>
              <a:r>
                <a:rPr kumimoji="0"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战略绩效管理</a:t>
              </a:r>
              <a:endParaRPr kumimoji="0"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1052" name="Picture 88" descr="sohu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888" y="4957763"/>
              <a:ext cx="1600200" cy="80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3" name="Rectangle 89"/>
            <p:cNvSpPr>
              <a:spLocks noChangeArrowheads="1"/>
            </p:cNvSpPr>
            <p:nvPr/>
          </p:nvSpPr>
          <p:spPr bwMode="auto">
            <a:xfrm>
              <a:off x="4319588" y="6107113"/>
              <a:ext cx="1957387" cy="5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178" tIns="40088" rIns="80178" bIns="40088">
              <a:spAutoFit/>
            </a:bodyPr>
            <a:lstStyle>
              <a:lvl1pPr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 sz="1200">
                  <a:solidFill>
                    <a:schemeClr val="bg1"/>
                  </a:solidFill>
                  <a:ea typeface="仿宋_GB2312" pitchFamily="49" charset="-122"/>
                </a:rPr>
                <a:t>人力资源管理高速提</a:t>
              </a:r>
              <a:endParaRPr kumimoji="0" lang="zh-CN" altLang="en-US" sz="1200">
                <a:solidFill>
                  <a:schemeClr val="bg1"/>
                </a:solidFill>
                <a:ea typeface="仿宋_GB2312" pitchFamily="49" charset="-122"/>
              </a:endParaRPr>
            </a:p>
            <a:p>
              <a:pPr algn="ctr" eaLnBrk="1" hangingPunct="1"/>
              <a:r>
                <a:rPr kumimoji="0" lang="zh-CN" altLang="en-US" sz="1200">
                  <a:solidFill>
                    <a:schemeClr val="bg1"/>
                  </a:solidFill>
                  <a:ea typeface="仿宋_GB2312" pitchFamily="49" charset="-122"/>
                </a:rPr>
                <a:t>升阶段</a:t>
              </a:r>
              <a:endParaRPr kumimoji="0" lang="zh-CN" altLang="en-US" sz="120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1054" name="Text Box 90"/>
            <p:cNvSpPr txBox="1">
              <a:spLocks noChangeArrowheads="1"/>
            </p:cNvSpPr>
            <p:nvPr/>
          </p:nvSpPr>
          <p:spPr bwMode="auto">
            <a:xfrm>
              <a:off x="6525460" y="1863770"/>
              <a:ext cx="1811338" cy="211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04775" indent="-104775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01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以战略为方向，以年度经营计划为起点</a:t>
              </a:r>
              <a:r>
                <a:rPr kumimoji="0" lang="zh-CN" altLang="en-US" sz="1200" b="0" dirty="0">
                  <a:ea typeface="微软雅黑" panose="020B0503020204020204" pitchFamily="34" charset="-122"/>
                </a:rPr>
                <a:t>，来构建</a:t>
              </a:r>
              <a:r>
                <a:rPr kumimoji="0" lang="en-US" altLang="zh-CN" sz="1200" b="0" dirty="0">
                  <a:ea typeface="微软雅黑" panose="020B0503020204020204" pitchFamily="34" charset="-122"/>
                </a:rPr>
                <a:t>KPI</a:t>
              </a:r>
              <a:r>
                <a:rPr kumimoji="0" lang="zh-CN" altLang="en-US" sz="1200" b="0" dirty="0">
                  <a:ea typeface="微软雅黑" panose="020B0503020204020204" pitchFamily="34" charset="-122"/>
                </a:rPr>
                <a:t>考核体系</a:t>
              </a:r>
              <a:endParaRPr kumimoji="0" lang="zh-CN" altLang="en-US" sz="1200" b="0" dirty="0"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40000"/>
                </a:lnSpc>
                <a:buFont typeface="Wingdings" panose="05000000000000000000" pitchFamily="2" charset="2"/>
                <a:buChar char="n"/>
              </a:pPr>
              <a:r>
                <a:rPr kumimoji="0" lang="zh-CN" altLang="en-US" sz="1200" b="0" dirty="0">
                  <a:ea typeface="微软雅黑" panose="020B0503020204020204" pitchFamily="34" charset="-122"/>
                </a:rPr>
                <a:t>依据部门岗位工作性质的不同，采取分层分类的差异化的绩效考核方法</a:t>
              </a:r>
              <a:endParaRPr kumimoji="0" lang="zh-CN" altLang="en-US" sz="12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055" name="Rectangle 7"/>
            <p:cNvSpPr>
              <a:spLocks noChangeArrowheads="1"/>
            </p:cNvSpPr>
            <p:nvPr/>
          </p:nvSpPr>
          <p:spPr bwMode="auto">
            <a:xfrm>
              <a:off x="119063" y="973138"/>
              <a:ext cx="2170112" cy="550862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5F5F5F"/>
              </a:solidFill>
              <a:prstDash val="dash"/>
              <a:miter lim="800000"/>
            </a:ln>
          </p:spPr>
          <p:txBody>
            <a:bodyPr wrap="none" lIns="75255" tIns="37628" rIns="75255" bIns="37628" anchor="ctr"/>
            <a:lstStyle>
              <a:lvl1pPr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30000"/>
                </a:spcBef>
              </a:pPr>
              <a:r>
                <a:rPr kumimoji="0" lang="zh-CN" altLang="en-US" sz="1500">
                  <a:solidFill>
                    <a:srgbClr val="5F5F5F"/>
                  </a:solidFill>
                </a:rPr>
                <a:t>第一代绩效管理</a:t>
              </a:r>
              <a:endParaRPr kumimoji="0" lang="zh-CN" altLang="en-US" sz="1500">
                <a:solidFill>
                  <a:srgbClr val="5F5F5F"/>
                </a:solidFill>
              </a:endParaRPr>
            </a:p>
          </p:txBody>
        </p:sp>
        <p:sp>
          <p:nvSpPr>
            <p:cNvPr id="1056" name="Rectangle 7"/>
            <p:cNvSpPr>
              <a:spLocks noChangeArrowheads="1"/>
            </p:cNvSpPr>
            <p:nvPr/>
          </p:nvSpPr>
          <p:spPr bwMode="auto">
            <a:xfrm>
              <a:off x="2273300" y="973138"/>
              <a:ext cx="2170113" cy="550862"/>
            </a:xfrm>
            <a:prstGeom prst="rect">
              <a:avLst/>
            </a:prstGeom>
            <a:solidFill>
              <a:srgbClr val="FF99CC"/>
            </a:solidFill>
            <a:ln w="6350" algn="ctr">
              <a:solidFill>
                <a:srgbClr val="5F5F5F"/>
              </a:solidFill>
              <a:prstDash val="dash"/>
              <a:miter lim="800000"/>
            </a:ln>
          </p:spPr>
          <p:txBody>
            <a:bodyPr wrap="none" lIns="75255" tIns="37628" rIns="75255" bIns="37628" anchor="ctr"/>
            <a:lstStyle>
              <a:lvl1pPr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30000"/>
                </a:spcBef>
              </a:pPr>
              <a:r>
                <a:rPr kumimoji="0" lang="zh-CN" altLang="en-US" sz="1500">
                  <a:solidFill>
                    <a:srgbClr val="5F5F5F"/>
                  </a:solidFill>
                </a:rPr>
                <a:t>第二代绩效管理</a:t>
              </a:r>
              <a:endParaRPr kumimoji="0" lang="zh-CN" altLang="en-US" sz="1500">
                <a:solidFill>
                  <a:srgbClr val="5F5F5F"/>
                </a:solidFill>
              </a:endParaRPr>
            </a:p>
          </p:txBody>
        </p:sp>
        <p:sp>
          <p:nvSpPr>
            <p:cNvPr id="1057" name="Rectangle 7"/>
            <p:cNvSpPr>
              <a:spLocks noChangeArrowheads="1"/>
            </p:cNvSpPr>
            <p:nvPr/>
          </p:nvSpPr>
          <p:spPr bwMode="auto">
            <a:xfrm>
              <a:off x="4443413" y="973138"/>
              <a:ext cx="3883025" cy="550862"/>
            </a:xfrm>
            <a:prstGeom prst="rect">
              <a:avLst/>
            </a:prstGeom>
            <a:solidFill>
              <a:srgbClr val="FFC000"/>
            </a:solidFill>
            <a:ln w="6350" algn="ctr">
              <a:solidFill>
                <a:srgbClr val="5F5F5F"/>
              </a:solidFill>
              <a:prstDash val="dash"/>
              <a:miter lim="800000"/>
            </a:ln>
          </p:spPr>
          <p:txBody>
            <a:bodyPr wrap="none" lIns="75255" tIns="37628" rIns="75255" bIns="37628" anchor="ctr"/>
            <a:lstStyle>
              <a:lvl1pPr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30000"/>
                </a:spcBef>
              </a:pPr>
              <a:r>
                <a:rPr kumimoji="0" lang="zh-CN" altLang="en-US" sz="1500">
                  <a:solidFill>
                    <a:srgbClr val="5F5F5F"/>
                  </a:solidFill>
                </a:rPr>
                <a:t>第三代绩效管理</a:t>
              </a:r>
              <a:endParaRPr kumimoji="0" lang="zh-CN" altLang="en-US" sz="1500">
                <a:solidFill>
                  <a:srgbClr val="5F5F5F"/>
                </a:solidFill>
              </a:endParaRPr>
            </a:p>
          </p:txBody>
        </p:sp>
        <p:sp>
          <p:nvSpPr>
            <p:cNvPr id="1058" name="Rectangle 7"/>
            <p:cNvSpPr>
              <a:spLocks noChangeArrowheads="1"/>
            </p:cNvSpPr>
            <p:nvPr/>
          </p:nvSpPr>
          <p:spPr bwMode="auto">
            <a:xfrm>
              <a:off x="8339138" y="973138"/>
              <a:ext cx="2362200" cy="550862"/>
            </a:xfrm>
            <a:prstGeom prst="rect">
              <a:avLst/>
            </a:prstGeom>
            <a:solidFill>
              <a:srgbClr val="39F373"/>
            </a:solidFill>
            <a:ln w="6350" algn="ctr">
              <a:solidFill>
                <a:srgbClr val="5F5F5F"/>
              </a:solidFill>
              <a:prstDash val="dash"/>
              <a:miter lim="800000"/>
            </a:ln>
          </p:spPr>
          <p:txBody>
            <a:bodyPr wrap="none" lIns="75255" tIns="37628" rIns="75255" bIns="37628" anchor="ctr"/>
            <a:lstStyle>
              <a:lvl1pPr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52475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524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30000"/>
                </a:spcBef>
              </a:pPr>
              <a:r>
                <a:rPr kumimoji="0" lang="zh-CN" altLang="en-US" sz="1500">
                  <a:solidFill>
                    <a:srgbClr val="5F5F5F"/>
                  </a:solidFill>
                </a:rPr>
                <a:t>第四代绩效管理</a:t>
              </a:r>
              <a:endParaRPr kumimoji="0" lang="zh-CN" altLang="en-US" sz="1500">
                <a:solidFill>
                  <a:srgbClr val="5F5F5F"/>
                </a:solidFill>
              </a:endParaRPr>
            </a:p>
          </p:txBody>
        </p:sp>
      </p:grpSp>
    </p:spTree>
    <p:custDataLst>
      <p:tags r:id="rId8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15900" y="908050"/>
            <a:ext cx="8820150" cy="7921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>
                <a:solidFill>
                  <a:srgbClr val="0070C0"/>
                </a:solidFill>
                <a:latin typeface="楷体_GB2312" panose="02010609030101010101" pitchFamily="49" charset="-122"/>
              </a:rPr>
              <a:t>一张图（指标图）、两张表（监控表、考评表）、三盏灯</a:t>
            </a:r>
            <a:endParaRPr lang="zh-CN" altLang="en-US" sz="2000">
              <a:solidFill>
                <a:srgbClr val="0070C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11267" name="AutoShape 3"/>
          <p:cNvSpPr>
            <a:spLocks noChangeAspect="1" noChangeArrowheads="1"/>
          </p:cNvSpPr>
          <p:nvPr/>
        </p:nvSpPr>
        <p:spPr bwMode="auto">
          <a:xfrm>
            <a:off x="179388" y="1554163"/>
            <a:ext cx="880110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539750" y="1851025"/>
            <a:ext cx="1511300" cy="354013"/>
          </a:xfrm>
          <a:prstGeom prst="homePlate">
            <a:avLst>
              <a:gd name="adj" fmla="val 40022"/>
            </a:avLst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目标设定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203575" y="1851025"/>
            <a:ext cx="1584325" cy="354013"/>
          </a:xfrm>
          <a:prstGeom prst="homePlate">
            <a:avLst>
              <a:gd name="adj" fmla="val 41977"/>
            </a:avLst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过程监控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5508625" y="1844675"/>
            <a:ext cx="1512888" cy="360363"/>
          </a:xfrm>
          <a:prstGeom prst="homePlate">
            <a:avLst>
              <a:gd name="adj" fmla="val 41574"/>
            </a:avLst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绩效考评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52413" y="2852738"/>
            <a:ext cx="574675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08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Times New Roman" panose="02020603050405020304" pitchFamily="18" charset="0"/>
              </a:rPr>
              <a:t>公司目标</a:t>
            </a:r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042988" y="2841625"/>
            <a:ext cx="936625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公司</a:t>
            </a:r>
            <a:r>
              <a:rPr lang="en-US" altLang="zh-CN" sz="1200">
                <a:latin typeface="Times New Roman" panose="02020603050405020304" pitchFamily="18" charset="0"/>
              </a:rPr>
              <a:t>/</a:t>
            </a:r>
            <a:r>
              <a:rPr lang="zh-CN" altLang="en-US" sz="1200">
                <a:latin typeface="Times New Roman" panose="02020603050405020304" pitchFamily="18" charset="0"/>
              </a:rPr>
              <a:t>部门工作计划</a:t>
            </a:r>
            <a:endParaRPr lang="zh-CN" altLang="en-US" sz="1800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971550" y="3633788"/>
            <a:ext cx="720725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公司目标分解</a:t>
            </a:r>
            <a:endParaRPr lang="zh-CN" altLang="en-US" sz="1800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50825" y="4724400"/>
            <a:ext cx="86518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44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部门</a:t>
            </a:r>
            <a:r>
              <a:rPr lang="en-US" altLang="zh-CN" sz="1200">
                <a:latin typeface="Times New Roman" panose="02020603050405020304" pitchFamily="18" charset="0"/>
              </a:rPr>
              <a:t>/</a:t>
            </a:r>
            <a:r>
              <a:rPr lang="zh-CN" altLang="en-US" sz="1200">
                <a:latin typeface="Times New Roman" panose="02020603050405020304" pitchFamily="18" charset="0"/>
              </a:rPr>
              <a:t>岗位</a:t>
            </a:r>
            <a:endParaRPr lang="zh-CN" altLang="en-US" sz="1200">
              <a:latin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职责</a:t>
            </a:r>
            <a:endParaRPr lang="zh-CN" altLang="en-US" sz="1800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1806575" y="4229100"/>
            <a:ext cx="660400" cy="47625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1692275" y="4327525"/>
            <a:ext cx="719138" cy="541338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 tIns="144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绩效承诺书</a:t>
            </a:r>
            <a:endParaRPr lang="zh-CN" altLang="en-US" sz="1800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346450" y="2743200"/>
            <a:ext cx="1500188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3240088" y="2841625"/>
            <a:ext cx="1500187" cy="595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3132138" y="2941638"/>
            <a:ext cx="1500187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80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月</a:t>
            </a:r>
            <a:r>
              <a:rPr lang="en-US" altLang="zh-CN" sz="1200">
                <a:latin typeface="Times New Roman" panose="02020603050405020304" pitchFamily="18" charset="0"/>
              </a:rPr>
              <a:t>/</a:t>
            </a:r>
            <a:r>
              <a:rPr lang="zh-CN" altLang="en-US" sz="1200">
                <a:latin typeface="Times New Roman" panose="02020603050405020304" pitchFamily="18" charset="0"/>
              </a:rPr>
              <a:t>季度汇报、纠偏</a:t>
            </a:r>
            <a:endParaRPr lang="zh-CN" altLang="en-US" sz="1800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3346450" y="5119688"/>
            <a:ext cx="1500188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240088" y="5218113"/>
            <a:ext cx="1500187" cy="595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132138" y="5318125"/>
            <a:ext cx="1500187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80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月</a:t>
            </a:r>
            <a:r>
              <a:rPr lang="en-US" altLang="zh-CN" sz="1200">
                <a:latin typeface="Times New Roman" panose="02020603050405020304" pitchFamily="18" charset="0"/>
              </a:rPr>
              <a:t>/</a:t>
            </a:r>
            <a:r>
              <a:rPr lang="zh-CN" altLang="en-US" sz="1200">
                <a:latin typeface="Times New Roman" panose="02020603050405020304" pitchFamily="18" charset="0"/>
              </a:rPr>
              <a:t>季度汇报、纠偏</a:t>
            </a:r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3604412" y="4130675"/>
            <a:ext cx="685800" cy="4953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739225" y="4087812"/>
            <a:ext cx="865187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支持部门绩效目标的实现</a:t>
            </a:r>
            <a:endParaRPr lang="zh-CN" altLang="en-US" sz="1200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4252112" y="4078287"/>
            <a:ext cx="936625" cy="595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为绩效监控提供信息来源</a:t>
            </a:r>
            <a:endParaRPr lang="zh-CN" altLang="en-US" sz="1800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08625" y="3040063"/>
            <a:ext cx="13716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08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公司目标实现</a:t>
            </a:r>
            <a:endParaRPr lang="zh-CN" altLang="en-US" sz="1800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5508625" y="5416550"/>
            <a:ext cx="13716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08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考核期末考评</a:t>
            </a:r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2627313" y="1554163"/>
            <a:ext cx="1587" cy="47545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827088" y="3040063"/>
            <a:ext cx="228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1403350" y="3336925"/>
            <a:ext cx="1588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1331913" y="462438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1331913" y="4129088"/>
            <a:ext cx="1587" cy="812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2484438" y="442595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2771775" y="3238500"/>
            <a:ext cx="1588" cy="2376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771775" y="3238500"/>
            <a:ext cx="3603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2771775" y="5614988"/>
            <a:ext cx="3603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9338" y="3213100"/>
            <a:ext cx="6492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4859338" y="5614988"/>
            <a:ext cx="6492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5148263" y="1554163"/>
            <a:ext cx="1587" cy="47545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116013" y="49418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7226354" y="1554162"/>
            <a:ext cx="1588" cy="47545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2" name="AutoShape 38"/>
          <p:cNvSpPr>
            <a:spLocks noChangeArrowheads="1"/>
          </p:cNvSpPr>
          <p:nvPr/>
        </p:nvSpPr>
        <p:spPr bwMode="auto">
          <a:xfrm>
            <a:off x="7451725" y="1844675"/>
            <a:ext cx="1512888" cy="360363"/>
          </a:xfrm>
          <a:prstGeom prst="homePlate">
            <a:avLst>
              <a:gd name="adj" fmla="val 41574"/>
            </a:avLst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绩效奖惩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6877050" y="5589588"/>
            <a:ext cx="6492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7524750" y="5373688"/>
            <a:ext cx="13716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08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绩效奖惩</a:t>
            </a:r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V="1">
            <a:off x="8243888" y="342900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7524750" y="2997200"/>
            <a:ext cx="13716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tIns="108000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pitchFamily="18" charset="0"/>
              </a:rPr>
              <a:t>个人发展计划</a:t>
            </a:r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6877050" y="3213100"/>
            <a:ext cx="649288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-175450" y="8091"/>
            <a:ext cx="77041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“一张图、两张表、三盏灯”绩效管理模式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4"/>
          <p:cNvSpPr>
            <a:spLocks noChangeArrowheads="1"/>
          </p:cNvSpPr>
          <p:nvPr/>
        </p:nvSpPr>
        <p:spPr bwMode="auto">
          <a:xfrm>
            <a:off x="24656" y="52724"/>
            <a:ext cx="56880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绩效管理模式特点</a:t>
            </a:r>
            <a:endParaRPr lang="en-US" altLang="zh-CN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27088" y="5010150"/>
            <a:ext cx="7861300" cy="650875"/>
          </a:xfrm>
          <a:prstGeom prst="roundRect">
            <a:avLst/>
          </a:prstGeom>
          <a:solidFill>
            <a:srgbClr val="0070C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0469" y="5150643"/>
            <a:ext cx="6869112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 defTabSz="687705">
              <a:spcAft>
                <a:spcPct val="500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1800" kern="0" dirty="0">
                <a:solidFill>
                  <a:schemeClr val="bg1"/>
                </a:solidFill>
              </a:rPr>
              <a:t>“不能找出</a:t>
            </a:r>
            <a:r>
              <a:rPr lang="en-US" altLang="zh-CN" sz="1800" kern="0" dirty="0">
                <a:solidFill>
                  <a:schemeClr val="bg1"/>
                </a:solidFill>
              </a:rPr>
              <a:t>C</a:t>
            </a:r>
            <a:r>
              <a:rPr lang="zh-CN" altLang="en-US" sz="1800" kern="0" dirty="0">
                <a:solidFill>
                  <a:schemeClr val="bg1"/>
                </a:solidFill>
              </a:rPr>
              <a:t>的管理者本身就是</a:t>
            </a:r>
            <a:r>
              <a:rPr lang="en-US" altLang="zh-CN" sz="1800" kern="0" dirty="0">
                <a:solidFill>
                  <a:schemeClr val="bg1"/>
                </a:solidFill>
              </a:rPr>
              <a:t>C</a:t>
            </a:r>
            <a:r>
              <a:rPr lang="zh-CN" altLang="en-US" sz="1800" kern="0" dirty="0">
                <a:solidFill>
                  <a:schemeClr val="bg1"/>
                </a:solidFill>
              </a:rPr>
              <a:t>”     </a:t>
            </a:r>
            <a:r>
              <a:rPr lang="en-US" altLang="zh-CN" sz="1800" kern="0" dirty="0">
                <a:solidFill>
                  <a:schemeClr val="bg1"/>
                </a:solidFill>
              </a:rPr>
              <a:t>    ---GE</a:t>
            </a:r>
            <a:r>
              <a:rPr lang="zh-CN" altLang="en-US" sz="1800" kern="0" dirty="0">
                <a:solidFill>
                  <a:schemeClr val="bg1"/>
                </a:solidFill>
              </a:rPr>
              <a:t>前</a:t>
            </a:r>
            <a:r>
              <a:rPr lang="en-US" altLang="zh-CN" sz="1800" kern="0" dirty="0">
                <a:solidFill>
                  <a:schemeClr val="bg1"/>
                </a:solidFill>
              </a:rPr>
              <a:t>CEO</a:t>
            </a:r>
            <a:r>
              <a:rPr lang="zh-CN" altLang="en-US" sz="1800" kern="0" dirty="0">
                <a:solidFill>
                  <a:schemeClr val="bg1"/>
                </a:solidFill>
              </a:rPr>
              <a:t>杰克</a:t>
            </a:r>
            <a:r>
              <a:rPr lang="en-US" altLang="zh-CN" sz="1800" kern="0" dirty="0">
                <a:solidFill>
                  <a:schemeClr val="bg1"/>
                </a:solidFill>
              </a:rPr>
              <a:t>.</a:t>
            </a:r>
            <a:r>
              <a:rPr lang="zh-CN" altLang="en-US" sz="1800" kern="0" dirty="0">
                <a:solidFill>
                  <a:schemeClr val="bg1"/>
                </a:solidFill>
              </a:rPr>
              <a:t>韦尔奇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12293" name="组合 5"/>
          <p:cNvGrpSpPr/>
          <p:nvPr/>
        </p:nvGrpSpPr>
        <p:grpSpPr bwMode="auto">
          <a:xfrm>
            <a:off x="1116013" y="1135063"/>
            <a:ext cx="7229475" cy="2581275"/>
            <a:chOff x="1097538" y="2529272"/>
            <a:chExt cx="7819099" cy="3564024"/>
          </a:xfrm>
        </p:grpSpPr>
        <p:sp>
          <p:nvSpPr>
            <p:cNvPr id="12297" name="直角三角形 28"/>
            <p:cNvSpPr>
              <a:spLocks noChangeArrowheads="1"/>
            </p:cNvSpPr>
            <p:nvPr/>
          </p:nvSpPr>
          <p:spPr bwMode="auto">
            <a:xfrm flipV="1">
              <a:off x="3986826" y="4565313"/>
              <a:ext cx="131295" cy="121782"/>
            </a:xfrm>
            <a:prstGeom prst="rtTriangle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8" name="直角三角形 29"/>
            <p:cNvSpPr>
              <a:spLocks noChangeArrowheads="1"/>
            </p:cNvSpPr>
            <p:nvPr/>
          </p:nvSpPr>
          <p:spPr bwMode="auto">
            <a:xfrm>
              <a:off x="3986826" y="3901222"/>
              <a:ext cx="131295" cy="121782"/>
            </a:xfrm>
            <a:prstGeom prst="rtTriangle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9" name="直角三角形 30"/>
            <p:cNvSpPr>
              <a:spLocks noChangeArrowheads="1"/>
            </p:cNvSpPr>
            <p:nvPr/>
          </p:nvSpPr>
          <p:spPr bwMode="auto">
            <a:xfrm flipV="1">
              <a:off x="3986826" y="5971514"/>
              <a:ext cx="131295" cy="121782"/>
            </a:xfrm>
            <a:prstGeom prst="rtTriangle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0" name="直角三角形 31"/>
            <p:cNvSpPr>
              <a:spLocks noChangeArrowheads="1"/>
            </p:cNvSpPr>
            <p:nvPr/>
          </p:nvSpPr>
          <p:spPr bwMode="auto">
            <a:xfrm>
              <a:off x="3986826" y="5307422"/>
              <a:ext cx="131295" cy="121782"/>
            </a:xfrm>
            <a:prstGeom prst="rtTriangle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1" name="右箭头 13"/>
            <p:cNvSpPr>
              <a:spLocks noChangeArrowheads="1"/>
            </p:cNvSpPr>
            <p:nvPr/>
          </p:nvSpPr>
          <p:spPr bwMode="auto">
            <a:xfrm>
              <a:off x="2295198" y="3778353"/>
              <a:ext cx="2526974" cy="785874"/>
            </a:xfrm>
            <a:prstGeom prst="rightArrow">
              <a:avLst>
                <a:gd name="adj1" fmla="val 72583"/>
                <a:gd name="adj2" fmla="val 46774"/>
              </a:avLst>
            </a:prstGeom>
            <a:solidFill>
              <a:srgbClr val="F2F2F2"/>
            </a:solidFill>
            <a:ln w="6350">
              <a:solidFill>
                <a:srgbClr val="BCBCBC"/>
              </a:solidFill>
              <a:miter lim="800000"/>
            </a:ln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2" name="右箭头 15"/>
            <p:cNvSpPr>
              <a:spLocks noChangeArrowheads="1"/>
            </p:cNvSpPr>
            <p:nvPr/>
          </p:nvSpPr>
          <p:spPr bwMode="auto">
            <a:xfrm>
              <a:off x="2295198" y="4983959"/>
              <a:ext cx="2526974" cy="785874"/>
            </a:xfrm>
            <a:prstGeom prst="rightArrow">
              <a:avLst>
                <a:gd name="adj1" fmla="val 72583"/>
                <a:gd name="adj2" fmla="val 46774"/>
              </a:avLst>
            </a:prstGeom>
            <a:solidFill>
              <a:srgbClr val="F2F2F2"/>
            </a:solidFill>
            <a:ln w="6350">
              <a:solidFill>
                <a:srgbClr val="BCBCBC"/>
              </a:solidFill>
              <a:miter lim="800000"/>
            </a:ln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4"/>
            <p:cNvSpPr>
              <a:spLocks noChangeArrowheads="1"/>
            </p:cNvSpPr>
            <p:nvPr/>
          </p:nvSpPr>
          <p:spPr bwMode="auto">
            <a:xfrm>
              <a:off x="1734535" y="3778606"/>
              <a:ext cx="2252670" cy="785111"/>
            </a:xfrm>
            <a:prstGeom prst="rect">
              <a:avLst/>
            </a:prstGeom>
            <a:solidFill>
              <a:srgbClr val="5EC6D3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黑体" panose="02010609060101010101" pitchFamily="49" charset="-122"/>
                </a:rPr>
                <a:t>合二为一</a:t>
              </a:r>
              <a:endParaRPr lang="zh-CN" altLang="en-US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矩形 16"/>
            <p:cNvSpPr>
              <a:spLocks noChangeArrowheads="1"/>
            </p:cNvSpPr>
            <p:nvPr/>
          </p:nvSpPr>
          <p:spPr bwMode="auto">
            <a:xfrm>
              <a:off x="1734535" y="4983014"/>
              <a:ext cx="2252670" cy="787251"/>
            </a:xfrm>
            <a:prstGeom prst="rect">
              <a:avLst/>
            </a:prstGeom>
            <a:solidFill>
              <a:srgbClr val="F26D64">
                <a:alpha val="8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96315">
                <a:spcBef>
                  <a:spcPct val="50000"/>
                </a:spcBef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黑体" panose="02010609060101010101" pitchFamily="49" charset="-122"/>
                </a:rPr>
                <a:t>三驾马车</a:t>
              </a:r>
              <a:endParaRPr lang="zh-CN" altLang="en-US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5" name="直角三角形 26"/>
            <p:cNvSpPr>
              <a:spLocks noChangeArrowheads="1"/>
            </p:cNvSpPr>
            <p:nvPr/>
          </p:nvSpPr>
          <p:spPr bwMode="auto">
            <a:xfrm flipV="1">
              <a:off x="3986826" y="3193364"/>
              <a:ext cx="131295" cy="121782"/>
            </a:xfrm>
            <a:prstGeom prst="rtTriangle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直角三角形 27"/>
            <p:cNvSpPr>
              <a:spLocks noChangeArrowheads="1"/>
            </p:cNvSpPr>
            <p:nvPr/>
          </p:nvSpPr>
          <p:spPr bwMode="auto">
            <a:xfrm>
              <a:off x="3986826" y="2529272"/>
              <a:ext cx="131295" cy="121782"/>
            </a:xfrm>
            <a:prstGeom prst="rtTriangle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7" name="右箭头 33"/>
            <p:cNvSpPr>
              <a:spLocks noChangeArrowheads="1"/>
            </p:cNvSpPr>
            <p:nvPr/>
          </p:nvSpPr>
          <p:spPr bwMode="auto">
            <a:xfrm>
              <a:off x="2295198" y="2529272"/>
              <a:ext cx="2526974" cy="785874"/>
            </a:xfrm>
            <a:prstGeom prst="rightArrow">
              <a:avLst>
                <a:gd name="adj1" fmla="val 72583"/>
                <a:gd name="adj2" fmla="val 46774"/>
              </a:avLst>
            </a:prstGeom>
            <a:solidFill>
              <a:srgbClr val="F2F2F2"/>
            </a:solidFill>
            <a:ln w="6350">
              <a:solidFill>
                <a:srgbClr val="BCBCBC"/>
              </a:solidFill>
              <a:miter lim="800000"/>
            </a:ln>
          </p:spPr>
          <p:txBody>
            <a:bodyPr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734535" y="2529272"/>
              <a:ext cx="2252670" cy="785111"/>
            </a:xfrm>
            <a:prstGeom prst="rect">
              <a:avLst/>
            </a:prstGeom>
            <a:solidFill>
              <a:srgbClr val="0070C0">
                <a:alpha val="47843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黑体" panose="02010609060101010101" pitchFamily="49" charset="-122"/>
                </a:rPr>
                <a:t>一个目标</a:t>
              </a:r>
              <a:endParaRPr lang="zh-CN" altLang="en-US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矩形 6"/>
            <p:cNvSpPr>
              <a:spLocks noChangeArrowheads="1"/>
            </p:cNvSpPr>
            <p:nvPr/>
          </p:nvSpPr>
          <p:spPr bwMode="auto">
            <a:xfrm>
              <a:off x="4914370" y="4050292"/>
              <a:ext cx="3348099" cy="30805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285750" indent="-285750" defTabSz="996315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600" kern="0" dirty="0">
                  <a:latin typeface="楷体_GB2312" panose="02010609030101010101" pitchFamily="49" charset="-122"/>
                  <a:ea typeface="黑体" panose="02010609060101010101" pitchFamily="49" charset="-122"/>
                </a:rPr>
                <a:t>将工作管理与绩效管理合并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sp>
          <p:nvSpPr>
            <p:cNvPr id="20" name="矩形 6"/>
            <p:cNvSpPr>
              <a:spLocks noChangeArrowheads="1"/>
            </p:cNvSpPr>
            <p:nvPr/>
          </p:nvSpPr>
          <p:spPr bwMode="auto">
            <a:xfrm>
              <a:off x="4914370" y="5164853"/>
              <a:ext cx="4002267" cy="4556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400050" indent="-400050" defTabSz="687705">
                <a:spcAft>
                  <a:spcPct val="50000"/>
                </a:spcAft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zh-CN" altLang="en-US" sz="1600" kern="0" dirty="0">
                  <a:latin typeface="楷体_GB2312" panose="02010609030101010101" pitchFamily="49" charset="-122"/>
                  <a:ea typeface="黑体" panose="02010609060101010101" pitchFamily="49" charset="-122"/>
                </a:rPr>
                <a:t>高层、中层经理、</a:t>
              </a:r>
              <a:r>
                <a:rPr lang="en-US" altLang="zh-CN" sz="1600" kern="0" dirty="0">
                  <a:latin typeface="楷体_GB2312" panose="02010609030101010101" pitchFamily="49" charset="-122"/>
                  <a:ea typeface="黑体" panose="02010609060101010101" pitchFamily="49" charset="-122"/>
                </a:rPr>
                <a:t>HR</a:t>
              </a:r>
              <a:r>
                <a:rPr lang="zh-CN" altLang="en-US" sz="1600" kern="0" dirty="0">
                  <a:latin typeface="楷体_GB2312" panose="02010609030101010101" pitchFamily="49" charset="-122"/>
                  <a:ea typeface="黑体" panose="02010609060101010101" pitchFamily="49" charset="-122"/>
                </a:rPr>
                <a:t>部门</a:t>
              </a:r>
              <a:endParaRPr lang="zh-CN" altLang="en-US" sz="1600" kern="0" dirty="0">
                <a:latin typeface="楷体_GB2312" panose="0201060903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6"/>
            <p:cNvSpPr>
              <a:spLocks noChangeArrowheads="1"/>
            </p:cNvSpPr>
            <p:nvPr/>
          </p:nvSpPr>
          <p:spPr bwMode="auto">
            <a:xfrm>
              <a:off x="4914370" y="2640514"/>
              <a:ext cx="3846021" cy="4556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285750" indent="-285750" defTabSz="996315">
                <a:buFont typeface="Arial" panose="020B0604020202020204" pitchFamily="34" charset="0"/>
                <a:buChar char="•"/>
                <a:defRPr/>
              </a:pPr>
              <a:r>
                <a:rPr lang="zh-CN" altLang="en-US" sz="1600" kern="0" dirty="0">
                  <a:latin typeface="楷体_GB2312" panose="02010609030101010101" pitchFamily="49" charset="-122"/>
                  <a:ea typeface="黑体" panose="02010609060101010101" pitchFamily="49" charset="-122"/>
                </a:rPr>
                <a:t>改善（公司、团队、个人）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sp>
          <p:nvSpPr>
            <p:cNvPr id="12312" name="Oval 40"/>
            <p:cNvSpPr>
              <a:spLocks noChangeArrowheads="1"/>
            </p:cNvSpPr>
            <p:nvPr/>
          </p:nvSpPr>
          <p:spPr bwMode="auto">
            <a:xfrm>
              <a:off x="1097538" y="5733920"/>
              <a:ext cx="19425" cy="19425"/>
            </a:xfrm>
            <a:prstGeom prst="ellipse">
              <a:avLst/>
            </a:prstGeom>
            <a:solidFill>
              <a:srgbClr val="F26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3200"/>
            </a:p>
          </p:txBody>
        </p:sp>
      </p:grpSp>
      <p:sp>
        <p:nvSpPr>
          <p:cNvPr id="12294" name="右箭头 15"/>
          <p:cNvSpPr>
            <a:spLocks noChangeArrowheads="1"/>
          </p:cNvSpPr>
          <p:nvPr/>
        </p:nvSpPr>
        <p:spPr bwMode="auto">
          <a:xfrm>
            <a:off x="2212975" y="3716338"/>
            <a:ext cx="2311400" cy="584200"/>
          </a:xfrm>
          <a:prstGeom prst="rightArrow">
            <a:avLst>
              <a:gd name="adj1" fmla="val 72583"/>
              <a:gd name="adj2" fmla="val 46691"/>
            </a:avLst>
          </a:prstGeom>
          <a:solidFill>
            <a:srgbClr val="F2F2F2"/>
          </a:solidFill>
          <a:ln w="6350">
            <a:solidFill>
              <a:srgbClr val="BCBCBC"/>
            </a:solidFill>
            <a:miter lim="800000"/>
          </a:ln>
        </p:spPr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16"/>
          <p:cNvSpPr>
            <a:spLocks noChangeArrowheads="1"/>
          </p:cNvSpPr>
          <p:nvPr/>
        </p:nvSpPr>
        <p:spPr bwMode="auto">
          <a:xfrm>
            <a:off x="1692275" y="3716338"/>
            <a:ext cx="2060575" cy="584200"/>
          </a:xfrm>
          <a:prstGeom prst="rect">
            <a:avLst/>
          </a:prstGeom>
          <a:solidFill>
            <a:srgbClr val="339966">
              <a:alpha val="62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96315">
              <a:spcBef>
                <a:spcPct val="50000"/>
              </a:spcBef>
              <a:defRPr/>
            </a:pPr>
            <a:r>
              <a:rPr lang="zh-CN" altLang="en-US" kern="0" dirty="0">
                <a:solidFill>
                  <a:schemeClr val="bg1"/>
                </a:solidFill>
                <a:latin typeface="楷体_GB2312" panose="02010609030101010101" pitchFamily="49" charset="-122"/>
                <a:ea typeface="黑体" panose="02010609060101010101" pitchFamily="49" charset="-122"/>
              </a:rPr>
              <a:t>四等分明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4648200" y="3851275"/>
            <a:ext cx="3662363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400050" indent="-400050" defTabSz="687705">
              <a:spcAft>
                <a:spcPct val="500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latin typeface="楷体_GB2312" panose="0201060903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600" kern="0" dirty="0">
                <a:latin typeface="楷体_GB2312" panose="0201060903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600" kern="0" dirty="0">
                <a:latin typeface="楷体_GB2312" panose="0201060903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kern="0" dirty="0">
                <a:latin typeface="楷体_GB2312" panose="0201060903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600" kern="0" dirty="0">
                <a:latin typeface="楷体_GB2312" panose="0201060903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kern="0" dirty="0">
                <a:latin typeface="楷体_GB2312" panose="0201060903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600" kern="0" dirty="0">
                <a:latin typeface="楷体_GB2312" panose="0201060903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kern="0" dirty="0">
                <a:latin typeface="楷体_GB2312" panose="0201060903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600" kern="0" dirty="0">
                <a:latin typeface="楷体_GB2312" panose="0201060903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1600" kern="0" dirty="0">
              <a:latin typeface="楷体_GB2312" panose="0201060903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spect="1" noChangeArrowheads="1"/>
          </p:cNvSpPr>
          <p:nvPr/>
        </p:nvSpPr>
        <p:spPr bwMode="auto">
          <a:xfrm>
            <a:off x="2484438" y="1258888"/>
            <a:ext cx="5683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908175" y="1479550"/>
            <a:ext cx="6121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316" name="矩形 3"/>
          <p:cNvSpPr>
            <a:spLocks noChangeArrowheads="1"/>
          </p:cNvSpPr>
          <p:nvPr/>
        </p:nvSpPr>
        <p:spPr bwMode="auto">
          <a:xfrm>
            <a:off x="3167856" y="3011488"/>
            <a:ext cx="2808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一张图</a:t>
            </a:r>
            <a:endParaRPr lang="zh-CN" altLang="en-US" sz="24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0" y="3408363"/>
            <a:ext cx="3167856" cy="206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5867400" y="3357563"/>
            <a:ext cx="32416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19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1588"/>
            <a:ext cx="7316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RESIZE" val="Yes"/>
</p:tagLst>
</file>

<file path=ppt/tags/tag101.xml><?xml version="1.0" encoding="utf-8"?>
<p:tagLst xmlns:p="http://schemas.openxmlformats.org/presentationml/2006/main">
  <p:tag name="RESIZE" val="Yes"/>
</p:tagLst>
</file>

<file path=ppt/tags/tag102.xml><?xml version="1.0" encoding="utf-8"?>
<p:tagLst xmlns:p="http://schemas.openxmlformats.org/presentationml/2006/main">
  <p:tag name="RESIZE" val="Yes"/>
</p:tagLst>
</file>

<file path=ppt/tags/tag103.xml><?xml version="1.0" encoding="utf-8"?>
<p:tagLst xmlns:p="http://schemas.openxmlformats.org/presentationml/2006/main">
  <p:tag name="RESIZE" val="Yes"/>
</p:tagLst>
</file>

<file path=ppt/tags/tag104.xml><?xml version="1.0" encoding="utf-8"?>
<p:tagLst xmlns:p="http://schemas.openxmlformats.org/presentationml/2006/main">
  <p:tag name="RESIZE" val="Yes"/>
</p:tagLst>
</file>

<file path=ppt/tags/tag105.xml><?xml version="1.0" encoding="utf-8"?>
<p:tagLst xmlns:p="http://schemas.openxmlformats.org/presentationml/2006/main">
  <p:tag name="RESIZE" val="Yes"/>
</p:tagLst>
</file>

<file path=ppt/tags/tag106.xml><?xml version="1.0" encoding="utf-8"?>
<p:tagLst xmlns:p="http://schemas.openxmlformats.org/presentationml/2006/main">
  <p:tag name="RESIZE" val="Yes"/>
</p:tagLst>
</file>

<file path=ppt/tags/tag107.xml><?xml version="1.0" encoding="utf-8"?>
<p:tagLst xmlns:p="http://schemas.openxmlformats.org/presentationml/2006/main">
  <p:tag name="RESIZE" val="Yes"/>
</p:tagLst>
</file>

<file path=ppt/tags/tag108.xml><?xml version="1.0" encoding="utf-8"?>
<p:tagLst xmlns:p="http://schemas.openxmlformats.org/presentationml/2006/main">
  <p:tag name="RESIZE" val="Yes"/>
</p:tagLst>
</file>

<file path=ppt/tags/tag109.xml><?xml version="1.0" encoding="utf-8"?>
<p:tagLst xmlns:p="http://schemas.openxmlformats.org/presentationml/2006/main">
  <p:tag name="RESIZE" val="Yes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RESIZE" val="Yes"/>
</p:tagLst>
</file>

<file path=ppt/tags/tag111.xml><?xml version="1.0" encoding="utf-8"?>
<p:tagLst xmlns:p="http://schemas.openxmlformats.org/presentationml/2006/main">
  <p:tag name="RESIZE" val="Yes"/>
</p:tagLst>
</file>

<file path=ppt/tags/tag112.xml><?xml version="1.0" encoding="utf-8"?>
<p:tagLst xmlns:p="http://schemas.openxmlformats.org/presentationml/2006/main">
  <p:tag name="RESIZE" val="Yes"/>
</p:tagLst>
</file>

<file path=ppt/tags/tag113.xml><?xml version="1.0" encoding="utf-8"?>
<p:tagLst xmlns:p="http://schemas.openxmlformats.org/presentationml/2006/main">
  <p:tag name="RESIZE" val="Yes"/>
</p:tagLst>
</file>

<file path=ppt/tags/tag114.xml><?xml version="1.0" encoding="utf-8"?>
<p:tagLst xmlns:p="http://schemas.openxmlformats.org/presentationml/2006/main">
  <p:tag name="RESIZE" val="Yes"/>
</p:tagLst>
</file>

<file path=ppt/tags/tag115.xml><?xml version="1.0" encoding="utf-8"?>
<p:tagLst xmlns:p="http://schemas.openxmlformats.org/presentationml/2006/main">
  <p:tag name="RESIZE" val="Yes"/>
</p:tagLst>
</file>

<file path=ppt/tags/tag116.xml><?xml version="1.0" encoding="utf-8"?>
<p:tagLst xmlns:p="http://schemas.openxmlformats.org/presentationml/2006/main">
  <p:tag name="RESIZE" val="Yes"/>
</p:tagLst>
</file>

<file path=ppt/tags/tag117.xml><?xml version="1.0" encoding="utf-8"?>
<p:tagLst xmlns:p="http://schemas.openxmlformats.org/presentationml/2006/main">
  <p:tag name="RESIZE" val="Yes"/>
</p:tagLst>
</file>

<file path=ppt/tags/tag118.xml><?xml version="1.0" encoding="utf-8"?>
<p:tagLst xmlns:p="http://schemas.openxmlformats.org/presentationml/2006/main">
  <p:tag name="KSO_WM_TEMPLATE_CATEGORY" val="custom"/>
  <p:tag name="KSO_WM_TEMPLATE_INDEX" val="20196577"/>
</p:tagLst>
</file>

<file path=ppt/tags/tag119.xml><?xml version="1.0" encoding="utf-8"?>
<p:tagLst xmlns:p="http://schemas.openxmlformats.org/presentationml/2006/main">
  <p:tag name="KSO_WM_TEMPLATE_CATEGORY" val="custom"/>
  <p:tag name="KSO_WM_TEMPLATE_INDEX" val="20196577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custom"/>
  <p:tag name="KSO_WM_TEMPLATE_INDEX" val="20196577"/>
</p:tagLst>
</file>

<file path=ppt/tags/tag121.xml><?xml version="1.0" encoding="utf-8"?>
<p:tagLst xmlns:p="http://schemas.openxmlformats.org/presentationml/2006/main">
  <p:tag name="KSO_WM_TEMPLATE_CATEGORY" val="custom"/>
  <p:tag name="KSO_WM_TEMPLATE_INDEX" val="20196577"/>
</p:tagLst>
</file>

<file path=ppt/tags/tag122.xml><?xml version="1.0" encoding="utf-8"?>
<p:tagLst xmlns:p="http://schemas.openxmlformats.org/presentationml/2006/main">
  <p:tag name="KSO_WM_TEMPLATE_CATEGORY" val="custom"/>
  <p:tag name="KSO_WM_TEMPLATE_INDEX" val="20196577"/>
</p:tagLst>
</file>

<file path=ppt/tags/tag123.xml><?xml version="1.0" encoding="utf-8"?>
<p:tagLst xmlns:p="http://schemas.openxmlformats.org/presentationml/2006/main">
  <p:tag name="KSO_WM_TEMPLATE_CATEGORY" val="custom"/>
  <p:tag name="KSO_WM_TEMPLATE_INDEX" val="20196577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7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7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COMBINE_RELATE_SLIDE_ID" val="background20177529_1"/>
  <p:tag name="KSO_WM_TEMPLATE_THUMBS_INDEX" val="1、12"/>
  <p:tag name="KSO_WM_TEMPLATE_SUBCATEGORY" val="0"/>
  <p:tag name="KSO_WM_TAG_VERSION" val="1.0"/>
  <p:tag name="KSO_WM_BEAUTIFY_FLAG" val="#wm#"/>
  <p:tag name="KSO_WM_TEMPLATE_CATEGORY" val="custom"/>
  <p:tag name="KSO_WM_TEMPLATE_INDEX" val="20196577"/>
</p:tagLst>
</file>

<file path=ppt/tags/tag72.xml><?xml version="1.0" encoding="utf-8"?>
<p:tagLst xmlns:p="http://schemas.openxmlformats.org/presentationml/2006/main">
  <p:tag name="KSO_WM_TEMPLATE_CATEGORY" val="custom"/>
  <p:tag name="KSO_WM_TEMPLATE_INDEX" val="20196577"/>
</p:tagLst>
</file>

<file path=ppt/tags/tag73.xml><?xml version="1.0" encoding="utf-8"?>
<p:tagLst xmlns:p="http://schemas.openxmlformats.org/presentationml/2006/main">
  <p:tag name="KSO_WM_TEMPLATE_CATEGORY" val="custom"/>
  <p:tag name="KSO_WM_TEMPLATE_INDEX" val="20196577"/>
</p:tagLst>
</file>

<file path=ppt/tags/tag74.xml><?xml version="1.0" encoding="utf-8"?>
<p:tagLst xmlns:p="http://schemas.openxmlformats.org/presentationml/2006/main">
  <p:tag name="KSO_WM_TEMPLATE_CATEGORY" val="custom"/>
  <p:tag name="KSO_WM_TEMPLATE_INDEX" val="20196577"/>
</p:tagLst>
</file>

<file path=ppt/tags/tag75.xml><?xml version="1.0" encoding="utf-8"?>
<p:tagLst xmlns:p="http://schemas.openxmlformats.org/presentationml/2006/main">
  <p:tag name="KSO_WM_TEMPLATE_CATEGORY" val="custom"/>
  <p:tag name="KSO_WM_TEMPLATE_INDEX" val="20196577"/>
</p:tagLst>
</file>

<file path=ppt/tags/tag76.xml><?xml version="1.0" encoding="utf-8"?>
<p:tagLst xmlns:p="http://schemas.openxmlformats.org/presentationml/2006/main">
  <p:tag name="KSO_WM_TEMPLATE_CATEGORY" val="custom"/>
  <p:tag name="KSO_WM_TEMPLATE_INDEX" val="20196577"/>
</p:tagLst>
</file>

<file path=ppt/tags/tag77.xml><?xml version="1.0" encoding="utf-8"?>
<p:tagLst xmlns:p="http://schemas.openxmlformats.org/presentationml/2006/main">
  <p:tag name="KSO_WM_TEMPLATE_CATEGORY" val="custom"/>
  <p:tag name="KSO_WM_TEMPLATE_INDEX" val="20196577"/>
</p:tagLst>
</file>

<file path=ppt/tags/tag78.xml><?xml version="1.0" encoding="utf-8"?>
<p:tagLst xmlns:p="http://schemas.openxmlformats.org/presentationml/2006/main">
  <p:tag name="KSO_WM_TEMPLATE_CATEGORY" val="custom"/>
  <p:tag name="KSO_WM_TEMPLATE_INDEX" val="20196577"/>
</p:tagLst>
</file>

<file path=ppt/tags/tag79.xml><?xml version="1.0" encoding="utf-8"?>
<p:tagLst xmlns:p="http://schemas.openxmlformats.org/presentationml/2006/main">
  <p:tag name="KSO_WM_TEMPLATE_CATEGORY" val="custom"/>
  <p:tag name="KSO_WM_TEMPLATE_INDEX" val="2019657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CATEGORY" val="custom"/>
  <p:tag name="KSO_WM_TEMPLATE_INDEX" val="20196577"/>
</p:tagLst>
</file>

<file path=ppt/tags/tag81.xml><?xml version="1.0" encoding="utf-8"?>
<p:tagLst xmlns:p="http://schemas.openxmlformats.org/presentationml/2006/main">
  <p:tag name="KSO_WM_TEMPLATE_CATEGORY" val="custom"/>
  <p:tag name="KSO_WM_TEMPLATE_INDEX" val="20196577"/>
</p:tagLst>
</file>

<file path=ppt/tags/tag82.xml><?xml version="1.0" encoding="utf-8"?>
<p:tagLst xmlns:p="http://schemas.openxmlformats.org/presentationml/2006/main">
  <p:tag name="KSO_WM_TEMPLATE_CATEGORY" val="custom"/>
  <p:tag name="KSO_WM_TEMPLATE_INDEX" val="20196577"/>
</p:tagLst>
</file>

<file path=ppt/tags/tag83.xml><?xml version="1.0" encoding="utf-8"?>
<p:tagLst xmlns:p="http://schemas.openxmlformats.org/presentationml/2006/main">
  <p:tag name="KSO_WM_TEMPLATE_CATEGORY" val="custom"/>
  <p:tag name="KSO_WM_TEMPLATE_INDEX" val="20196577"/>
</p:tagLst>
</file>

<file path=ppt/tags/tag84.xml><?xml version="1.0" encoding="utf-8"?>
<p:tagLst xmlns:p="http://schemas.openxmlformats.org/presentationml/2006/main">
  <p:tag name="KSO_WM_TEMPLATE_CATEGORY" val="custom"/>
  <p:tag name="KSO_WM_TEMPLATE_INDEX" val="20196577"/>
</p:tagLst>
</file>

<file path=ppt/tags/tag85.xml><?xml version="1.0" encoding="utf-8"?>
<p:tagLst xmlns:p="http://schemas.openxmlformats.org/presentationml/2006/main">
  <p:tag name="KSO_WM_TEMPLATE_CATEGORY" val="custom"/>
  <p:tag name="KSO_WM_TEMPLATE_INDEX" val="20196577"/>
</p:tagLst>
</file>

<file path=ppt/tags/tag86.xml><?xml version="1.0" encoding="utf-8"?>
<p:tagLst xmlns:p="http://schemas.openxmlformats.org/presentationml/2006/main">
  <p:tag name="KSO_WM_TEMPLATE_CATEGORY" val="custom"/>
  <p:tag name="KSO_WM_TEMPLATE_INDEX" val="20196577"/>
</p:tagLst>
</file>

<file path=ppt/tags/tag87.xml><?xml version="1.0" encoding="utf-8"?>
<p:tagLst xmlns:p="http://schemas.openxmlformats.org/presentationml/2006/main">
  <p:tag name="KSO_WM_TEMPLATE_CATEGORY" val="custom"/>
  <p:tag name="KSO_WM_TEMPLATE_INDEX" val="20196577"/>
</p:tagLst>
</file>

<file path=ppt/tags/tag88.xml><?xml version="1.0" encoding="utf-8"?>
<p:tagLst xmlns:p="http://schemas.openxmlformats.org/presentationml/2006/main">
  <p:tag name="KSO_WM_TEMPLATE_CATEGORY" val="custom"/>
  <p:tag name="KSO_WM_TEMPLATE_INDEX" val="20196577"/>
</p:tagLst>
</file>

<file path=ppt/tags/tag89.xml><?xml version="1.0" encoding="utf-8"?>
<p:tagLst xmlns:p="http://schemas.openxmlformats.org/presentationml/2006/main">
  <p:tag name="KSO_WM_TEMPLATE_CATEGORY" val="custom"/>
  <p:tag name="KSO_WM_TEMPLATE_INDEX" val="2019657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CATEGORY" val="custom"/>
  <p:tag name="KSO_WM_TEMPLATE_INDEX" val="20196577"/>
</p:tagLst>
</file>

<file path=ppt/tags/tag91.xml><?xml version="1.0" encoding="utf-8"?>
<p:tagLst xmlns:p="http://schemas.openxmlformats.org/presentationml/2006/main">
  <p:tag name="KSO_WM_TEMPLATE_CATEGORY" val="custom"/>
  <p:tag name="KSO_WM_TEMPLATE_INDEX" val="20196577"/>
</p:tagLst>
</file>

<file path=ppt/tags/tag92.xml><?xml version="1.0" encoding="utf-8"?>
<p:tagLst xmlns:p="http://schemas.openxmlformats.org/presentationml/2006/main">
  <p:tag name="KSO_WM_TEMPLATE_CATEGORY" val="custom"/>
  <p:tag name="KSO_WM_TEMPLATE_INDEX" val="20196577"/>
</p:tagLst>
</file>

<file path=ppt/tags/tag93.xml><?xml version="1.0" encoding="utf-8"?>
<p:tagLst xmlns:p="http://schemas.openxmlformats.org/presentationml/2006/main">
  <p:tag name="KSO_WM_TEMPLATE_CATEGORY" val="custom"/>
  <p:tag name="KSO_WM_TEMPLATE_INDEX" val="20196577"/>
</p:tagLst>
</file>

<file path=ppt/tags/tag94.xml><?xml version="1.0" encoding="utf-8"?>
<p:tagLst xmlns:p="http://schemas.openxmlformats.org/presentationml/2006/main">
  <p:tag name="KSO_WM_TEMPLATE_CATEGORY" val="custom"/>
  <p:tag name="KSO_WM_TEMPLATE_INDEX" val="20196577"/>
</p:tagLst>
</file>

<file path=ppt/tags/tag95.xml><?xml version="1.0" encoding="utf-8"?>
<p:tagLst xmlns:p="http://schemas.openxmlformats.org/presentationml/2006/main">
  <p:tag name="KSO_WM_TEMPLATE_CATEGORY" val="custom"/>
  <p:tag name="KSO_WM_TEMPLATE_INDEX" val="20196577"/>
</p:tagLst>
</file>

<file path=ppt/tags/tag96.xml><?xml version="1.0" encoding="utf-8"?>
<p:tagLst xmlns:p="http://schemas.openxmlformats.org/presentationml/2006/main">
  <p:tag name="KSO_WM_TEMPLATE_CATEGORY" val="custom"/>
  <p:tag name="KSO_WM_TEMPLATE_INDEX" val="20196577"/>
</p:tagLst>
</file>

<file path=ppt/tags/tag97.xml><?xml version="1.0" encoding="utf-8"?>
<p:tagLst xmlns:p="http://schemas.openxmlformats.org/presentationml/2006/main">
  <p:tag name="RESIZE" val="Yes"/>
</p:tagLst>
</file>

<file path=ppt/tags/tag98.xml><?xml version="1.0" encoding="utf-8"?>
<p:tagLst xmlns:p="http://schemas.openxmlformats.org/presentationml/2006/main">
  <p:tag name="RESIZE" val="Yes"/>
</p:tagLst>
</file>

<file path=ppt/tags/tag99.xml><?xml version="1.0" encoding="utf-8"?>
<p:tagLst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主题​​">
  <a:themeElements>
    <a:clrScheme name="自定义 38">
      <a:dk1>
        <a:srgbClr val="000000"/>
      </a:dk1>
      <a:lt1>
        <a:srgbClr val="FFFFFF"/>
      </a:lt1>
      <a:dk2>
        <a:srgbClr val="323F4F"/>
      </a:dk2>
      <a:lt2>
        <a:srgbClr val="E7E6E6"/>
      </a:lt2>
      <a:accent1>
        <a:srgbClr val="376BAB"/>
      </a:accent1>
      <a:accent2>
        <a:srgbClr val="54565C"/>
      </a:accent2>
      <a:accent3>
        <a:srgbClr val="A1A2A5"/>
      </a:accent3>
      <a:accent4>
        <a:srgbClr val="376BAB"/>
      </a:accent4>
      <a:accent5>
        <a:srgbClr val="628BDC"/>
      </a:accent5>
      <a:accent6>
        <a:srgbClr val="376BAB"/>
      </a:accent6>
      <a:hlink>
        <a:srgbClr val="85C0FB"/>
      </a:hlink>
      <a:folHlink>
        <a:srgbClr val="70A2DE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Office\Templates\UTIC.pot</Template>
  <TotalTime>0</TotalTime>
  <Words>6923</Words>
  <Application>WPS 演示</Application>
  <PresentationFormat>全屏显示(4:3)</PresentationFormat>
  <Paragraphs>1446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Symbol</vt:lpstr>
      <vt:lpstr>Times New Roman</vt:lpstr>
      <vt:lpstr>楷体_GB2312</vt:lpstr>
      <vt:lpstr>新宋体</vt:lpstr>
      <vt:lpstr>黑体</vt:lpstr>
      <vt:lpstr>仿宋_GB2312</vt:lpstr>
      <vt:lpstr>仿宋</vt:lpstr>
      <vt:lpstr>微软雅黑</vt:lpstr>
      <vt:lpstr>Arial Unicode MS</vt:lpstr>
      <vt:lpstr>华文细黑</vt:lpstr>
      <vt:lpstr>Calibri</vt:lpstr>
      <vt:lpstr>Office 主题​​</vt:lpstr>
      <vt:lpstr>PBrush</vt:lpstr>
      <vt:lpstr>PowerPoint 演示文稿</vt:lpstr>
      <vt:lpstr>PowerPoint 演示文稿</vt:lpstr>
      <vt:lpstr>绩效管理是员工管理和发展的基本工具，是沟通和促进公司战略实施的流程。一个完整并且不断进行的循环，其最终的结果是员工个人绩效水平和组织整体绩效水平的不断提高，从而实现员工个人发展和组织整体发展的“双赢”</vt:lpstr>
      <vt:lpstr>绩效管理系统包括目标设定、过程监控、绩效考评及绩效反馈四个环节，部门绩效和岗位绩效在四个环节中有机结合</vt:lpstr>
      <vt:lpstr>PowerPoint 演示文稿</vt:lpstr>
      <vt:lpstr>PowerPoint 演示文稿</vt:lpstr>
      <vt:lpstr>一张图（指标图）、两张表（监控表、考评表）、三盏灯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KBI指标示例</vt:lpstr>
      <vt:lpstr>NNI指标示例</vt:lpstr>
      <vt:lpstr>PowerPoint 演示文稿</vt:lpstr>
      <vt:lpstr>PowerPoint 演示文稿</vt:lpstr>
      <vt:lpstr>三盏灯</vt:lpstr>
      <vt:lpstr>三级绩效监控体系</vt:lpstr>
      <vt:lpstr>阶段性绩效监控（A）</vt:lpstr>
      <vt:lpstr>PowerPoint 演示文稿</vt:lpstr>
      <vt:lpstr>PowerPoint 演示文稿</vt:lpstr>
      <vt:lpstr>运用业绩监控表进行经营分析检讨（1）</vt:lpstr>
      <vt:lpstr>运用业绩监控表进行经营分析检讨（2）</vt:lpstr>
      <vt:lpstr>PowerPoint 演示文稿</vt:lpstr>
      <vt:lpstr>阶段性绩效监控（B）</vt:lpstr>
      <vt:lpstr>阶段性绩效监控（C）</vt:lpstr>
    </vt:vector>
  </TitlesOfParts>
  <Company>www.2000hr.com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nethratraining</dc:title>
  <dc:creator>Hhming</dc:creator>
  <cp:lastModifiedBy>Jermaine Woo</cp:lastModifiedBy>
  <cp:revision>528</cp:revision>
  <dcterms:created xsi:type="dcterms:W3CDTF">1999-07-25T06:50:00Z</dcterms:created>
  <dcterms:modified xsi:type="dcterms:W3CDTF">2021-04-19T02:02:04Z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