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44"/>
  </p:handoutMasterIdLst>
  <p:sldIdLst>
    <p:sldId id="601" r:id="rId3"/>
    <p:sldId id="543" r:id="rId4"/>
    <p:sldId id="549" r:id="rId5"/>
    <p:sldId id="593" r:id="rId6"/>
    <p:sldId id="503" r:id="rId7"/>
    <p:sldId id="504" r:id="rId8"/>
    <p:sldId id="505" r:id="rId9"/>
    <p:sldId id="545" r:id="rId10"/>
    <p:sldId id="546" r:id="rId11"/>
    <p:sldId id="506" r:id="rId12"/>
    <p:sldId id="507" r:id="rId14"/>
    <p:sldId id="565" r:id="rId15"/>
    <p:sldId id="568" r:id="rId16"/>
    <p:sldId id="592" r:id="rId17"/>
    <p:sldId id="509" r:id="rId18"/>
    <p:sldId id="508" r:id="rId19"/>
    <p:sldId id="539" r:id="rId20"/>
    <p:sldId id="544" r:id="rId21"/>
    <p:sldId id="548" r:id="rId22"/>
    <p:sldId id="591" r:id="rId23"/>
    <p:sldId id="540" r:id="rId24"/>
    <p:sldId id="550" r:id="rId25"/>
    <p:sldId id="551" r:id="rId26"/>
    <p:sldId id="552" r:id="rId27"/>
    <p:sldId id="553" r:id="rId28"/>
    <p:sldId id="555" r:id="rId29"/>
    <p:sldId id="556" r:id="rId30"/>
    <p:sldId id="559" r:id="rId31"/>
    <p:sldId id="560" r:id="rId32"/>
    <p:sldId id="561" r:id="rId33"/>
    <p:sldId id="569" r:id="rId34"/>
    <p:sldId id="570" r:id="rId35"/>
    <p:sldId id="557" r:id="rId36"/>
    <p:sldId id="571" r:id="rId37"/>
    <p:sldId id="572" r:id="rId38"/>
    <p:sldId id="574" r:id="rId39"/>
    <p:sldId id="575" r:id="rId40"/>
    <p:sldId id="576" r:id="rId41"/>
    <p:sldId id="577" r:id="rId42"/>
    <p:sldId id="590" r:id="rId43"/>
  </p:sldIdLst>
  <p:sldSz cx="9144000" cy="6858000" type="screen4x3"/>
  <p:notesSz cx="6669405" cy="9774555"/>
  <p:defaultTextStyle>
    <a:defPPr>
      <a:defRPr lang="zh-CN"/>
    </a:defPPr>
    <a:lvl1pPr marL="0" lvl="0"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16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FFFF"/>
    <a:srgbClr val="008000"/>
    <a:srgbClr val="00CC00"/>
    <a:srgbClr val="CCFFCC"/>
    <a:srgbClr val="98542A"/>
    <a:srgbClr val="434082"/>
    <a:srgbClr val="924A30"/>
    <a:srgbClr val="C20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1"/>
    <p:restoredTop sz="94660"/>
  </p:normalViewPr>
  <p:slideViewPr>
    <p:cSldViewPr showGuides="1">
      <p:cViewPr varScale="1">
        <p:scale>
          <a:sx n="68" d="100"/>
          <a:sy n="68" d="100"/>
        </p:scale>
        <p:origin x="124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8610" name="Rectangle 2"/>
          <p:cNvSpPr>
            <a:spLocks noGrp="1" noChangeArrowheads="1"/>
          </p:cNvSpPr>
          <p:nvPr>
            <p:ph type="hdr" sz="quarter"/>
          </p:nvPr>
        </p:nvSpPr>
        <p:spPr bwMode="auto">
          <a:xfrm>
            <a:off x="0" y="0"/>
            <a:ext cx="2889250" cy="4889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solidFill>
                  <a:srgbClr val="FF0066"/>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68611" name="Rectangle 3"/>
          <p:cNvSpPr>
            <a:spLocks noGrp="1" noChangeArrowheads="1"/>
          </p:cNvSpPr>
          <p:nvPr>
            <p:ph type="dt" sz="quarter" idx="1"/>
          </p:nvPr>
        </p:nvSpPr>
        <p:spPr bwMode="auto">
          <a:xfrm>
            <a:off x="3779838" y="0"/>
            <a:ext cx="2889250" cy="4889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FF0066"/>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68612" name="Rectangle 4"/>
          <p:cNvSpPr>
            <a:spLocks noGrp="1" noChangeArrowheads="1"/>
          </p:cNvSpPr>
          <p:nvPr>
            <p:ph type="ftr" sz="quarter" idx="2"/>
          </p:nvPr>
        </p:nvSpPr>
        <p:spPr bwMode="auto">
          <a:xfrm>
            <a:off x="0" y="9285288"/>
            <a:ext cx="2889250" cy="4889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solidFill>
                  <a:srgbClr val="FF0066"/>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68613" name="Rectangle 5"/>
          <p:cNvSpPr>
            <a:spLocks noGrp="1" noChangeArrowheads="1"/>
          </p:cNvSpPr>
          <p:nvPr>
            <p:ph type="sldNum" sz="quarter" idx="3"/>
          </p:nvPr>
        </p:nvSpPr>
        <p:spPr bwMode="auto">
          <a:xfrm>
            <a:off x="3779838" y="9285288"/>
            <a:ext cx="2889250" cy="48895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solidFill>
                  <a:srgbClr val="FF0066"/>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A38D4D7-3C7E-4EE1-AEE3-7CA99465929F}" type="slidenum">
              <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fld>
            <a:endPar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4210" name="Rectangle 2"/>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solidFill>
                  <a:srgbClr val="FF0066"/>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94211" name="Rectangle 3"/>
          <p:cNvSpPr>
            <a:spLocks noGrp="1" noChangeArrowheads="1"/>
          </p:cNvSpPr>
          <p:nvPr>
            <p:ph type="dt" idx="1"/>
          </p:nvPr>
        </p:nvSpPr>
        <p:spPr bwMode="auto">
          <a:xfrm>
            <a:off x="3810000" y="0"/>
            <a:ext cx="2895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solidFill>
                  <a:srgbClr val="FF0066"/>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914400" y="762000"/>
            <a:ext cx="4876800" cy="3657600"/>
          </a:xfrm>
          <a:prstGeom prst="rect">
            <a:avLst/>
          </a:prstGeom>
          <a:noFill/>
          <a:ln w="9525" cap="flat" cmpd="sng">
            <a:solidFill>
              <a:srgbClr val="000000"/>
            </a:solidFill>
            <a:prstDash val="solid"/>
            <a:miter/>
            <a:headEnd type="none" w="med" len="med"/>
            <a:tailEnd type="none" w="med" len="med"/>
          </a:ln>
        </p:spPr>
      </p:sp>
      <p:sp>
        <p:nvSpPr>
          <p:cNvPr id="94213" name="Rectangle 5"/>
          <p:cNvSpPr>
            <a:spLocks noGrp="1" noChangeArrowheads="1"/>
          </p:cNvSpPr>
          <p:nvPr>
            <p:ph type="body" sz="quarter" idx="3"/>
          </p:nvPr>
        </p:nvSpPr>
        <p:spPr bwMode="auto">
          <a:xfrm>
            <a:off x="914400" y="4648200"/>
            <a:ext cx="4876800" cy="44196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4214" name="Rectangle 6"/>
          <p:cNvSpPr>
            <a:spLocks noGrp="1" noChangeArrowheads="1"/>
          </p:cNvSpPr>
          <p:nvPr>
            <p:ph type="ftr" sz="quarter" idx="4"/>
          </p:nvPr>
        </p:nvSpPr>
        <p:spPr bwMode="auto">
          <a:xfrm>
            <a:off x="0" y="9296400"/>
            <a:ext cx="2895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solidFill>
                  <a:srgbClr val="FF0066"/>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94215" name="Rectangle 7"/>
          <p:cNvSpPr>
            <a:spLocks noGrp="1" noChangeArrowheads="1"/>
          </p:cNvSpPr>
          <p:nvPr>
            <p:ph type="sldNum" sz="quarter" idx="5"/>
          </p:nvPr>
        </p:nvSpPr>
        <p:spPr bwMode="auto">
          <a:xfrm>
            <a:off x="3810000" y="9296400"/>
            <a:ext cx="2895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solidFill>
                  <a:srgbClr val="FF0066"/>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5F8BADE-83E8-47ED-A2B3-F8FCB9E5348D}" type="slidenum">
              <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fld>
            <a:endParaRPr kumimoji="1" lang="en-US" altLang="zh-CN" sz="1200" b="1"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10000" y="9296400"/>
            <a:ext cx="2895600" cy="457200"/>
          </a:xfrm>
          <a:prstGeom prst="rect">
            <a:avLst/>
          </a:prstGeom>
          <a:noFill/>
          <a:ln w="9525">
            <a:noFill/>
          </a:ln>
        </p:spPr>
        <p:txBody>
          <a:bodyPr anchor="b"/>
          <a:p>
            <a:pPr lvl="0" algn="r" eaLnBrk="1" hangingPunct="1"/>
            <a:fld id="{9A0DB2DC-4C9A-4742-B13C-FB6460FD3503}" type="slidenum">
              <a:rPr lang="en-US" altLang="zh-CN" sz="1200" dirty="0">
                <a:solidFill>
                  <a:srgbClr val="FF0066"/>
                </a:solidFill>
                <a:latin typeface="Times New Roman" panose="02020603050405020304" pitchFamily="18" charset="0"/>
              </a:rPr>
            </a:fld>
            <a:endParaRPr lang="en-US" altLang="zh-CN" sz="1200" dirty="0">
              <a:solidFill>
                <a:srgbClr val="FF0066"/>
              </a:solidFill>
              <a:latin typeface="Times New Roman" panose="02020603050405020304" pitchFamily="18" charset="0"/>
            </a:endParaRPr>
          </a:p>
        </p:txBody>
      </p:sp>
      <p:sp>
        <p:nvSpPr>
          <p:cNvPr id="15363" name="Rectangle 2"/>
          <p:cNvSpPr>
            <a:spLocks noTextEdit="1"/>
          </p:cNvSpPr>
          <p:nvPr>
            <p:ph type="sldImg"/>
          </p:nvPr>
        </p:nvSpPr>
        <p:spPr>
          <a:xfrm>
            <a:off x="890588" y="733425"/>
            <a:ext cx="4887912" cy="3665538"/>
          </a:xfrm>
          <a:solidFill>
            <a:srgbClr val="FFFFFF">
              <a:alpha val="100000"/>
            </a:srgbClr>
          </a:solidFill>
          <a:ln/>
        </p:spPr>
      </p:sp>
      <p:sp>
        <p:nvSpPr>
          <p:cNvPr id="15364" name="Rectangle 3"/>
          <p:cNvSpPr/>
          <p:nvPr>
            <p:ph type="body" idx="1"/>
          </p:nvPr>
        </p:nvSpPr>
        <p:spPr>
          <a:xfrm>
            <a:off x="889000" y="4643438"/>
            <a:ext cx="4891088" cy="4397375"/>
          </a:xfrm>
          <a:solidFill>
            <a:srgbClr val="FFFFFF">
              <a:alpha val="100000"/>
            </a:srgbClr>
          </a:solidFill>
          <a:ln>
            <a:solidFill>
              <a:srgbClr val="000000">
                <a:alpha val="100000"/>
              </a:srgbClr>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10000" y="9296400"/>
            <a:ext cx="2895600" cy="457200"/>
          </a:xfrm>
          <a:prstGeom prst="rect">
            <a:avLst/>
          </a:prstGeom>
          <a:noFill/>
          <a:ln w="9525">
            <a:noFill/>
          </a:ln>
        </p:spPr>
        <p:txBody>
          <a:bodyPr anchor="b"/>
          <a:p>
            <a:pPr lvl="0" algn="r" eaLnBrk="1" hangingPunct="1"/>
            <a:fld id="{9A0DB2DC-4C9A-4742-B13C-FB6460FD3503}" type="slidenum">
              <a:rPr lang="en-US" altLang="zh-CN" sz="1200" dirty="0">
                <a:solidFill>
                  <a:srgbClr val="FF0066"/>
                </a:solidFill>
                <a:latin typeface="Times New Roman" panose="02020603050405020304" pitchFamily="18" charset="0"/>
              </a:rPr>
            </a:fld>
            <a:endParaRPr lang="en-US" altLang="zh-CN" sz="1200" dirty="0">
              <a:solidFill>
                <a:srgbClr val="FF0066"/>
              </a:solidFill>
              <a:latin typeface="Times New Roman" panose="02020603050405020304" pitchFamily="18" charset="0"/>
            </a:endParaRPr>
          </a:p>
        </p:txBody>
      </p:sp>
      <p:sp>
        <p:nvSpPr>
          <p:cNvPr id="17411" name="Rectangle 2"/>
          <p:cNvSpPr>
            <a:spLocks noTextEdit="1"/>
          </p:cNvSpPr>
          <p:nvPr>
            <p:ph type="sldImg"/>
          </p:nvPr>
        </p:nvSpPr>
        <p:spPr>
          <a:xfrm>
            <a:off x="890588" y="733425"/>
            <a:ext cx="4887912" cy="3665538"/>
          </a:xfrm>
          <a:solidFill>
            <a:srgbClr val="FFFFFF">
              <a:alpha val="100000"/>
            </a:srgbClr>
          </a:solidFill>
          <a:ln/>
        </p:spPr>
      </p:sp>
      <p:sp>
        <p:nvSpPr>
          <p:cNvPr id="17412" name="Rectangle 3"/>
          <p:cNvSpPr/>
          <p:nvPr>
            <p:ph type="body" idx="1"/>
          </p:nvPr>
        </p:nvSpPr>
        <p:spPr>
          <a:xfrm>
            <a:off x="889000" y="4643438"/>
            <a:ext cx="4891088" cy="4397375"/>
          </a:xfrm>
          <a:solidFill>
            <a:srgbClr val="FFFFFF">
              <a:alpha val="100000"/>
            </a:srgbClr>
          </a:solidFill>
          <a:ln>
            <a:solidFill>
              <a:srgbClr val="000000">
                <a:alpha val="100000"/>
              </a:srgbClr>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10000" y="9296400"/>
            <a:ext cx="2895600" cy="457200"/>
          </a:xfrm>
          <a:prstGeom prst="rect">
            <a:avLst/>
          </a:prstGeom>
          <a:noFill/>
          <a:ln w="9525">
            <a:noFill/>
          </a:ln>
        </p:spPr>
        <p:txBody>
          <a:bodyPr anchor="b"/>
          <a:p>
            <a:pPr lvl="0" algn="r" eaLnBrk="1" hangingPunct="1"/>
            <a:fld id="{9A0DB2DC-4C9A-4742-B13C-FB6460FD3503}" type="slidenum">
              <a:rPr lang="en-US" altLang="zh-CN" sz="1200" dirty="0">
                <a:solidFill>
                  <a:srgbClr val="FF0066"/>
                </a:solidFill>
                <a:latin typeface="Times New Roman" panose="02020603050405020304" pitchFamily="18" charset="0"/>
              </a:rPr>
            </a:fld>
            <a:endParaRPr lang="en-US" altLang="zh-CN" sz="1200" dirty="0">
              <a:solidFill>
                <a:srgbClr val="FF0066"/>
              </a:solidFill>
              <a:latin typeface="Times New Roman" panose="02020603050405020304" pitchFamily="18" charset="0"/>
            </a:endParaRPr>
          </a:p>
        </p:txBody>
      </p:sp>
      <p:sp>
        <p:nvSpPr>
          <p:cNvPr id="28675" name="Rectangle 2"/>
          <p:cNvSpPr>
            <a:spLocks noTextEdit="1"/>
          </p:cNvSpPr>
          <p:nvPr>
            <p:ph type="sldImg"/>
          </p:nvPr>
        </p:nvSpPr>
        <p:spPr>
          <a:xfrm>
            <a:off x="893763" y="735013"/>
            <a:ext cx="4883150" cy="3662362"/>
          </a:xfrm>
          <a:solidFill>
            <a:srgbClr val="FFFFFF">
              <a:alpha val="100000"/>
            </a:srgbClr>
          </a:solidFill>
          <a:ln w="12700"/>
        </p:spPr>
      </p:sp>
      <p:sp>
        <p:nvSpPr>
          <p:cNvPr id="28676" name="Rectangle 3"/>
          <p:cNvSpPr/>
          <p:nvPr>
            <p:ph type="body" idx="1"/>
          </p:nvPr>
        </p:nvSpPr>
        <p:spPr>
          <a:xfrm>
            <a:off x="889000" y="4643438"/>
            <a:ext cx="4891088" cy="4397375"/>
          </a:xfrm>
          <a:ln/>
        </p:spPr>
        <p:txBody>
          <a:bodyPr wrap="square" lIns="92075" tIns="46038" rIns="92075" bIns="46038" anchor="t"/>
          <a:p>
            <a:pPr lvl="0" eaLnBrk="1" hangingPunct="1"/>
            <a:r>
              <a:rPr lang="en-US" altLang="zh-CN" dirty="0"/>
              <a:t>The </a:t>
            </a:r>
            <a:r>
              <a:rPr lang="en-US" altLang="zh-CN" i="1" dirty="0"/>
              <a:t>Meyers-Briggs Type Indicator</a:t>
            </a:r>
            <a:r>
              <a:rPr lang="en-US" altLang="zh-CN" dirty="0"/>
              <a:t> is a 100-question personality test that asks people to select how they usually feel or act in particular situations. On the basis of their answers, they are classified as extroverted or introverted (E or I), sensing or intuitive (S or N), thinking or feeling (T or F), and perceiving or judging (P or J). Since results provide insights into what individuals enjoy doing, using this test  in employee selection can minimize personality-job conflicts. </a:t>
            </a:r>
            <a:endParaRPr lang="en-US" altLang="zh-CN" dirty="0"/>
          </a:p>
          <a:p>
            <a:pPr lvl="0" eaLnBrk="1" hangingPunct="1"/>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14313"/>
            <a:ext cx="8077200" cy="838200"/>
          </a:xfrm>
          <a:prstGeom prst="rect">
            <a:avLst/>
          </a:prstGeo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11188" y="1773238"/>
            <a:ext cx="8001000" cy="4322762"/>
          </a:xfrm>
          <a:prstGeom prst="rect">
            <a:avLst/>
          </a:prstGeom>
        </p:spPr>
        <p:txBody>
          <a:bodyPr/>
          <a:lstStyle/>
          <a:p>
            <a:pPr marL="400050" marR="0" lvl="0" indent="-400050" algn="l"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Char char="l"/>
              <a:defRPr/>
            </a:pPr>
            <a:endParaRPr kumimoji="1" lang="zh-CN" altLang="en-US" sz="22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4"/>
          <p:cNvSpPr>
            <a:spLocks noChangeArrowheads="1"/>
          </p:cNvSpPr>
          <p:nvPr/>
        </p:nvSpPr>
        <p:spPr bwMode="auto">
          <a:xfrm>
            <a:off x="0" y="0"/>
            <a:ext cx="9118600" cy="6845300"/>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宋体" panose="02010600030101010101" pitchFamily="2" charset="-122"/>
              </a:defRPr>
            </a:lvl1pPr>
            <a:lvl2pPr marL="742950" indent="-285750">
              <a:defRPr kumimoji="1" sz="1600" b="1">
                <a:solidFill>
                  <a:schemeClr val="tx1"/>
                </a:solidFill>
                <a:latin typeface="Arial" panose="020B0604020202020204" pitchFamily="34" charset="0"/>
                <a:ea typeface="宋体" panose="02010600030101010101" pitchFamily="2" charset="-122"/>
              </a:defRPr>
            </a:lvl2pPr>
            <a:lvl3pPr marL="1143000" indent="-228600">
              <a:defRPr kumimoji="1" sz="1600" b="1">
                <a:solidFill>
                  <a:schemeClr val="tx1"/>
                </a:solidFill>
                <a:latin typeface="Arial" panose="020B0604020202020204" pitchFamily="34" charset="0"/>
                <a:ea typeface="宋体" panose="02010600030101010101" pitchFamily="2" charset="-122"/>
              </a:defRPr>
            </a:lvl3pPr>
            <a:lvl4pPr marL="1600200" indent="-228600">
              <a:defRPr kumimoji="1" sz="1600" b="1">
                <a:solidFill>
                  <a:schemeClr val="tx1"/>
                </a:solidFill>
                <a:latin typeface="Arial" panose="020B0604020202020204" pitchFamily="34" charset="0"/>
                <a:ea typeface="宋体" panose="02010600030101010101" pitchFamily="2" charset="-122"/>
              </a:defRPr>
            </a:lvl4pPr>
            <a:lvl5pPr marL="2057400" indent="-228600">
              <a:defRPr kumimoji="1"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5"/>
          <p:cNvSpPr>
            <a:spLocks noChangeArrowheads="1"/>
          </p:cNvSpPr>
          <p:nvPr/>
        </p:nvSpPr>
        <p:spPr bwMode="auto">
          <a:xfrm>
            <a:off x="2006600" y="6654800"/>
            <a:ext cx="10668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95250" indent="-95250" defTabSz="762000">
              <a:defRPr kumimoji="1" sz="1600" b="1">
                <a:solidFill>
                  <a:schemeClr val="tx1"/>
                </a:solidFill>
                <a:latin typeface="Arial" panose="020B0604020202020204" pitchFamily="34" charset="0"/>
                <a:ea typeface="宋体" panose="02010600030101010101" pitchFamily="2" charset="-122"/>
              </a:defRPr>
            </a:lvl1pPr>
            <a:lvl2pPr marL="742950" indent="-285750" defTabSz="762000">
              <a:defRPr kumimoji="1" sz="1600" b="1">
                <a:solidFill>
                  <a:schemeClr val="tx1"/>
                </a:solidFill>
                <a:latin typeface="Arial" panose="020B0604020202020204" pitchFamily="34" charset="0"/>
                <a:ea typeface="宋体" panose="02010600030101010101" pitchFamily="2" charset="-122"/>
              </a:defRPr>
            </a:lvl2pPr>
            <a:lvl3pPr marL="1143000" indent="-228600" defTabSz="762000">
              <a:defRPr kumimoji="1" sz="1600" b="1">
                <a:solidFill>
                  <a:schemeClr val="tx1"/>
                </a:solidFill>
                <a:latin typeface="Arial" panose="020B0604020202020204" pitchFamily="34" charset="0"/>
                <a:ea typeface="宋体" panose="02010600030101010101" pitchFamily="2" charset="-122"/>
              </a:defRPr>
            </a:lvl3pPr>
            <a:lvl4pPr marL="1600200" indent="-228600" defTabSz="762000">
              <a:defRPr kumimoji="1" sz="1600" b="1">
                <a:solidFill>
                  <a:schemeClr val="tx1"/>
                </a:solidFill>
                <a:latin typeface="Arial" panose="020B0604020202020204" pitchFamily="34" charset="0"/>
                <a:ea typeface="宋体" panose="02010600030101010101" pitchFamily="2" charset="-122"/>
              </a:defRPr>
            </a:lvl4pPr>
            <a:lvl5pPr marL="2057400" indent="-228600" defTabSz="762000">
              <a:defRPr kumimoji="1" sz="16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pPr marL="95250" marR="0" lvl="0" indent="-95250" algn="l" defTabSz="762000" rtl="0" eaLnBrk="0" fontAlgn="base" latinLnBrk="0" hangingPunct="0">
              <a:lnSpc>
                <a:spcPct val="90000"/>
              </a:lnSpc>
              <a:spcBef>
                <a:spcPct val="0"/>
              </a:spcBef>
              <a:spcAft>
                <a:spcPct val="0"/>
              </a:spcAft>
              <a:buClrTx/>
              <a:buSzPct val="120000"/>
              <a:buFont typeface="Symbol" panose="05050102010706020507" pitchFamily="18" charset="2"/>
              <a:buChar char="ã"/>
              <a:defRPr/>
            </a:pPr>
            <a:r>
              <a:rPr kumimoji="1" lang="en-US" altLang="zh-CN" sz="1000" b="0"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Henry He, 2000</a:t>
            </a:r>
            <a:endParaRPr kumimoji="1" lang="en-US" altLang="zh-CN" sz="1000" b="0"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1028" name="Text Box 18"/>
          <p:cNvSpPr txBox="1">
            <a:spLocks noChangeArrowheads="1"/>
          </p:cNvSpPr>
          <p:nvPr/>
        </p:nvSpPr>
        <p:spPr bwMode="auto">
          <a:xfrm>
            <a:off x="0" y="6583363"/>
            <a:ext cx="190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1600" b="1">
                <a:solidFill>
                  <a:schemeClr val="tx1"/>
                </a:solidFill>
                <a:latin typeface="Arial" panose="020B0604020202020204" pitchFamily="34" charset="0"/>
                <a:ea typeface="宋体" panose="02010600030101010101" pitchFamily="2" charset="-122"/>
              </a:defRPr>
            </a:lvl1pPr>
            <a:lvl2pPr marL="742950" indent="-285750">
              <a:defRPr kumimoji="1" sz="1600" b="1">
                <a:solidFill>
                  <a:schemeClr val="tx1"/>
                </a:solidFill>
                <a:latin typeface="Arial" panose="020B0604020202020204" pitchFamily="34" charset="0"/>
                <a:ea typeface="宋体" panose="02010600030101010101" pitchFamily="2" charset="-122"/>
              </a:defRPr>
            </a:lvl2pPr>
            <a:lvl3pPr marL="1143000" indent="-228600">
              <a:defRPr kumimoji="1" sz="1600" b="1">
                <a:solidFill>
                  <a:schemeClr val="tx1"/>
                </a:solidFill>
                <a:latin typeface="Arial" panose="020B0604020202020204" pitchFamily="34" charset="0"/>
                <a:ea typeface="宋体" panose="02010600030101010101" pitchFamily="2" charset="-122"/>
              </a:defRPr>
            </a:lvl3pPr>
            <a:lvl4pPr marL="1600200" indent="-228600">
              <a:defRPr kumimoji="1" sz="1600" b="1">
                <a:solidFill>
                  <a:schemeClr val="tx1"/>
                </a:solidFill>
                <a:latin typeface="Arial" panose="020B0604020202020204" pitchFamily="34" charset="0"/>
                <a:ea typeface="宋体" panose="02010600030101010101" pitchFamily="2" charset="-122"/>
              </a:defRPr>
            </a:lvl4pPr>
            <a:lvl5pPr marL="2057400" indent="-228600">
              <a:defRPr kumimoji="1"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en-GB" altLang="en-GB" sz="12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www</a:t>
            </a:r>
            <a:r>
              <a:rPr kumimoji="1" lang="en-US" altLang="en-GB" sz="12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a:t>
            </a:r>
            <a:r>
              <a:rPr kumimoji="1" lang="en-GB" altLang="en-GB" sz="12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rPr>
              <a:t>2000HR.com</a:t>
            </a:r>
            <a:endParaRPr kumimoji="1" lang="en-US" altLang="zh-CN" sz="1200" b="1" i="0" u="none" strike="noStrike" kern="1200" cap="none" spc="0" normalizeH="0" baseline="0" noProof="0">
              <a:ln>
                <a:noFill/>
              </a:ln>
              <a:solidFill>
                <a:srgbClr val="FFFFCC"/>
              </a:solidFill>
              <a:effectLst/>
              <a:uLnTx/>
              <a:uFillTx/>
              <a:latin typeface="Arial" panose="020B0604020202020204" pitchFamily="34" charset="0"/>
              <a:ea typeface="宋体" panose="02010600030101010101" pitchFamily="2" charset="-122"/>
              <a:cs typeface="+mn-cs"/>
            </a:endParaRPr>
          </a:p>
        </p:txBody>
      </p:sp>
      <p:sp>
        <p:nvSpPr>
          <p:cNvPr id="1029" name="Rectangle 23"/>
          <p:cNvSpPr>
            <a:spLocks noChangeArrowheads="1"/>
          </p:cNvSpPr>
          <p:nvPr/>
        </p:nvSpPr>
        <p:spPr bwMode="auto">
          <a:xfrm>
            <a:off x="0" y="0"/>
            <a:ext cx="7010400" cy="685800"/>
          </a:xfrm>
          <a:prstGeom prst="rect">
            <a:avLst/>
          </a:prstGeom>
          <a:gradFill rotWithShape="0">
            <a:gsLst>
              <a:gs pos="0">
                <a:srgbClr val="003399"/>
              </a:gs>
              <a:gs pos="100000">
                <a:srgbClr val="E5EAF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宋体" panose="02010600030101010101" pitchFamily="2" charset="-122"/>
              </a:defRPr>
            </a:lvl1pPr>
            <a:lvl2pPr marL="742950" indent="-285750">
              <a:defRPr kumimoji="1" sz="1600" b="1">
                <a:solidFill>
                  <a:schemeClr val="tx1"/>
                </a:solidFill>
                <a:latin typeface="Arial" panose="020B0604020202020204" pitchFamily="34" charset="0"/>
                <a:ea typeface="宋体" panose="02010600030101010101" pitchFamily="2" charset="-122"/>
              </a:defRPr>
            </a:lvl2pPr>
            <a:lvl3pPr marL="1143000" indent="-228600">
              <a:defRPr kumimoji="1" sz="1600" b="1">
                <a:solidFill>
                  <a:schemeClr val="tx1"/>
                </a:solidFill>
                <a:latin typeface="Arial" panose="020B0604020202020204" pitchFamily="34" charset="0"/>
                <a:ea typeface="宋体" panose="02010600030101010101" pitchFamily="2" charset="-122"/>
              </a:defRPr>
            </a:lvl3pPr>
            <a:lvl4pPr marL="1600200" indent="-228600">
              <a:defRPr kumimoji="1" sz="1600" b="1">
                <a:solidFill>
                  <a:schemeClr val="tx1"/>
                </a:solidFill>
                <a:latin typeface="Arial" panose="020B0604020202020204" pitchFamily="34" charset="0"/>
                <a:ea typeface="宋体" panose="02010600030101010101" pitchFamily="2" charset="-122"/>
              </a:defRPr>
            </a:lvl4pPr>
            <a:lvl5pPr marL="2057400" indent="-228600">
              <a:defRPr kumimoji="1"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zh-CN" sz="1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p:transition>
  <p:hf sldNum="0" hdr="0" ftr="0" dt="0"/>
  <p:txStyles>
    <p:titleStyle>
      <a:lvl1pPr algn="l" rtl="0" eaLnBrk="0" fontAlgn="base" hangingPunct="0">
        <a:spcBef>
          <a:spcPct val="0"/>
        </a:spcBef>
        <a:spcAft>
          <a:spcPct val="0"/>
        </a:spcAft>
        <a:defRPr kumimoji="1" sz="3000" b="1">
          <a:solidFill>
            <a:schemeClr val="tx2"/>
          </a:solidFill>
          <a:latin typeface="+mj-lt"/>
          <a:ea typeface="+mj-ea"/>
          <a:cs typeface="+mj-cs"/>
        </a:defRPr>
      </a:lvl1pPr>
      <a:lvl2pPr algn="l" rtl="0" eaLnBrk="0" fontAlgn="base" hangingPunct="0">
        <a:spcBef>
          <a:spcPct val="0"/>
        </a:spcBef>
        <a:spcAft>
          <a:spcPct val="0"/>
        </a:spcAft>
        <a:defRPr kumimoji="1" sz="30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kumimoji="1" sz="30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kumimoji="1" sz="30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kumimoji="1" sz="30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kumimoji="1" sz="30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kumimoji="1" sz="30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kumimoji="1" sz="30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kumimoji="1" sz="3000" b="1">
          <a:solidFill>
            <a:schemeClr val="tx2"/>
          </a:solidFill>
          <a:latin typeface="Arial" panose="020B0604020202020204" pitchFamily="34" charset="0"/>
          <a:ea typeface="宋体" panose="02010600030101010101" pitchFamily="2" charset="-122"/>
        </a:defRPr>
      </a:lvl9pPr>
    </p:titleStyle>
    <p:bodyStyle>
      <a:lvl1pPr marL="400050" indent="-400050" algn="l" defTabSz="687705" rtl="0" eaLnBrk="0" fontAlgn="base" hangingPunct="0">
        <a:spcBef>
          <a:spcPct val="0"/>
        </a:spcBef>
        <a:spcAft>
          <a:spcPct val="50000"/>
        </a:spcAft>
        <a:buClr>
          <a:schemeClr val="accent2"/>
        </a:buClr>
        <a:buSzPct val="100000"/>
        <a:buFont typeface="Wingdings" panose="05000000000000000000" pitchFamily="2" charset="2"/>
        <a:buChar char="l"/>
        <a:defRPr kumimoji="1" sz="2200" b="1">
          <a:solidFill>
            <a:schemeClr val="tx1"/>
          </a:solidFill>
          <a:latin typeface="+mn-lt"/>
          <a:ea typeface="+mn-ea"/>
          <a:cs typeface="+mn-cs"/>
        </a:defRPr>
      </a:lvl1pPr>
      <a:lvl2pPr marL="786130" indent="-271780" algn="l" defTabSz="687705" rtl="0" eaLnBrk="0" fontAlgn="base" hangingPunct="0">
        <a:spcBef>
          <a:spcPct val="0"/>
        </a:spcBef>
        <a:spcAft>
          <a:spcPct val="50000"/>
        </a:spcAft>
        <a:buClr>
          <a:schemeClr val="accent2"/>
        </a:buClr>
        <a:buSzPct val="80000"/>
        <a:buFont typeface="Wingdings" panose="05000000000000000000" pitchFamily="2" charset="2"/>
        <a:buChar char="n"/>
        <a:defRPr kumimoji="1" sz="2800">
          <a:solidFill>
            <a:schemeClr val="tx1"/>
          </a:solidFill>
          <a:latin typeface="+mn-lt"/>
          <a:ea typeface="+mn-ea"/>
        </a:defRPr>
      </a:lvl2pPr>
      <a:lvl3pPr marL="1171575" indent="-271780" algn="l" defTabSz="687705" rtl="0" eaLnBrk="0" fontAlgn="base" hangingPunct="0">
        <a:spcBef>
          <a:spcPct val="0"/>
        </a:spcBef>
        <a:spcAft>
          <a:spcPct val="50000"/>
        </a:spcAft>
        <a:buClr>
          <a:schemeClr val="accent2"/>
        </a:buClr>
        <a:buSzPct val="125000"/>
        <a:buFont typeface="Wingdings" panose="05000000000000000000" pitchFamily="2" charset="2"/>
        <a:buChar char="w"/>
        <a:defRPr kumimoji="1" sz="2400">
          <a:solidFill>
            <a:schemeClr val="tx1"/>
          </a:solidFill>
          <a:latin typeface="+mn-lt"/>
          <a:ea typeface="+mn-ea"/>
        </a:defRPr>
      </a:lvl3pPr>
      <a:lvl4pPr marL="1557655" indent="-271780" algn="l" defTabSz="687705" rtl="0" eaLnBrk="0" fontAlgn="base" hangingPunct="0">
        <a:spcBef>
          <a:spcPct val="0"/>
        </a:spcBef>
        <a:spcAft>
          <a:spcPct val="50000"/>
        </a:spcAft>
        <a:buClr>
          <a:schemeClr val="accent2"/>
        </a:buClr>
        <a:buSzPct val="75000"/>
        <a:buFont typeface="Wingdings" panose="05000000000000000000" pitchFamily="2" charset="2"/>
        <a:buChar char="l"/>
        <a:defRPr kumimoji="1" sz="1600">
          <a:solidFill>
            <a:schemeClr val="tx1"/>
          </a:solidFill>
          <a:latin typeface="+mn-lt"/>
          <a:ea typeface="+mn-ea"/>
        </a:defRPr>
      </a:lvl4pPr>
      <a:lvl5pPr marL="2019300" indent="-271780" algn="l" defTabSz="687705" rtl="0" eaLnBrk="0" fontAlgn="base" hangingPunct="0">
        <a:spcBef>
          <a:spcPct val="0"/>
        </a:spcBef>
        <a:spcAft>
          <a:spcPct val="50000"/>
        </a:spcAft>
        <a:buClr>
          <a:schemeClr val="accent2"/>
        </a:buClr>
        <a:buSzPct val="100000"/>
        <a:buFont typeface="Wingdings" panose="05000000000000000000" pitchFamily="2" charset="2"/>
        <a:buChar char="§"/>
        <a:defRPr kumimoji="1" sz="1400">
          <a:solidFill>
            <a:schemeClr val="tx1"/>
          </a:solidFill>
          <a:latin typeface="+mn-lt"/>
          <a:ea typeface="+mn-ea"/>
        </a:defRPr>
      </a:lvl5pPr>
      <a:lvl6pPr marL="2476500" indent="-271780" algn="l" defTabSz="687705" rtl="0" eaLnBrk="0" fontAlgn="base" hangingPunct="0">
        <a:spcBef>
          <a:spcPct val="0"/>
        </a:spcBef>
        <a:spcAft>
          <a:spcPct val="50000"/>
        </a:spcAft>
        <a:buClr>
          <a:schemeClr val="accent2"/>
        </a:buClr>
        <a:buSzPct val="100000"/>
        <a:buFont typeface="Wingdings" panose="05000000000000000000" pitchFamily="2" charset="2"/>
        <a:buChar char="§"/>
        <a:defRPr kumimoji="1" sz="1400">
          <a:solidFill>
            <a:schemeClr val="tx1"/>
          </a:solidFill>
          <a:latin typeface="+mn-lt"/>
          <a:ea typeface="+mn-ea"/>
        </a:defRPr>
      </a:lvl6pPr>
      <a:lvl7pPr marL="2933700" indent="-271780" algn="l" defTabSz="687705" rtl="0" eaLnBrk="0" fontAlgn="base" hangingPunct="0">
        <a:spcBef>
          <a:spcPct val="0"/>
        </a:spcBef>
        <a:spcAft>
          <a:spcPct val="50000"/>
        </a:spcAft>
        <a:buClr>
          <a:schemeClr val="accent2"/>
        </a:buClr>
        <a:buSzPct val="100000"/>
        <a:buFont typeface="Wingdings" panose="05000000000000000000" pitchFamily="2" charset="2"/>
        <a:buChar char="§"/>
        <a:defRPr kumimoji="1" sz="1400">
          <a:solidFill>
            <a:schemeClr val="tx1"/>
          </a:solidFill>
          <a:latin typeface="+mn-lt"/>
          <a:ea typeface="+mn-ea"/>
        </a:defRPr>
      </a:lvl7pPr>
      <a:lvl8pPr marL="3390900" indent="-271780" algn="l" defTabSz="687705" rtl="0" eaLnBrk="0" fontAlgn="base" hangingPunct="0">
        <a:spcBef>
          <a:spcPct val="0"/>
        </a:spcBef>
        <a:spcAft>
          <a:spcPct val="50000"/>
        </a:spcAft>
        <a:buClr>
          <a:schemeClr val="accent2"/>
        </a:buClr>
        <a:buSzPct val="100000"/>
        <a:buFont typeface="Wingdings" panose="05000000000000000000" pitchFamily="2" charset="2"/>
        <a:buChar char="§"/>
        <a:defRPr kumimoji="1" sz="1400">
          <a:solidFill>
            <a:schemeClr val="tx1"/>
          </a:solidFill>
          <a:latin typeface="+mn-lt"/>
          <a:ea typeface="+mn-ea"/>
        </a:defRPr>
      </a:lvl8pPr>
      <a:lvl9pPr marL="3848100" indent="-271780" algn="l" defTabSz="687705" rtl="0" eaLnBrk="0" fontAlgn="base" hangingPunct="0">
        <a:spcBef>
          <a:spcPct val="0"/>
        </a:spcBef>
        <a:spcAft>
          <a:spcPct val="50000"/>
        </a:spcAft>
        <a:buClr>
          <a:schemeClr val="accent2"/>
        </a:buClr>
        <a:buSzPct val="100000"/>
        <a:buFont typeface="Wingdings" panose="05000000000000000000" pitchFamily="2" charset="2"/>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050"/>
          <p:cNvSpPr>
            <a:spLocks noGrp="1"/>
          </p:cNvSpPr>
          <p:nvPr>
            <p:ph type="title" idx="4294967295"/>
          </p:nvPr>
        </p:nvSpPr>
        <p:spPr>
          <a:xfrm>
            <a:off x="395288" y="2065338"/>
            <a:ext cx="7772400" cy="1143000"/>
          </a:xfrm>
          <a:prstGeom prst="rect">
            <a:avLst/>
          </a:prstGeom>
          <a:noFill/>
          <a:ln w="9525">
            <a:noFill/>
          </a:ln>
        </p:spPr>
        <p:txBody>
          <a:bodyPr/>
          <a:p>
            <a:pPr algn="ctr">
              <a:buNone/>
            </a:pPr>
            <a:br>
              <a:rPr lang="zh-CN" altLang="en-US" sz="4000" b="0" dirty="0">
                <a:solidFill>
                  <a:schemeClr val="accent2"/>
                </a:solidFill>
              </a:rPr>
            </a:br>
            <a:r>
              <a:rPr lang="zh-CN" altLang="en-US" sz="4000" b="0" dirty="0">
                <a:solidFill>
                  <a:schemeClr val="tx1"/>
                </a:solidFill>
              </a:rPr>
              <a:t>员工素质测评</a:t>
            </a:r>
            <a:br>
              <a:rPr lang="en-US" altLang="zh-CN" sz="4000" b="0" dirty="0">
                <a:solidFill>
                  <a:schemeClr val="tx1"/>
                </a:solidFill>
              </a:rPr>
            </a:br>
            <a:br>
              <a:rPr lang="en-US" altLang="zh-CN" b="0" dirty="0">
                <a:solidFill>
                  <a:schemeClr val="tx1"/>
                </a:solidFill>
              </a:rPr>
            </a:br>
            <a:r>
              <a:rPr lang="zh-CN" altLang="en-US" sz="3200" b="0" dirty="0">
                <a:solidFill>
                  <a:schemeClr val="tx1"/>
                </a:solidFill>
              </a:rPr>
              <a:t>华南理工大学工商管理学院</a:t>
            </a:r>
            <a:br>
              <a:rPr lang="en-US" altLang="zh-CN" sz="3200" b="0" dirty="0">
                <a:solidFill>
                  <a:schemeClr val="tx1"/>
                </a:solidFill>
              </a:rPr>
            </a:br>
            <a:r>
              <a:rPr lang="en-US" altLang="zh-CN" sz="3200" b="0" dirty="0">
                <a:solidFill>
                  <a:schemeClr val="tx1"/>
                </a:solidFill>
              </a:rPr>
              <a:t>吴</a:t>
            </a:r>
            <a:r>
              <a:rPr lang="zh-CN" altLang="en-US" sz="3200" b="0" dirty="0">
                <a:solidFill>
                  <a:schemeClr val="tx1"/>
                </a:solidFill>
              </a:rPr>
              <a:t>海波</a:t>
            </a:r>
            <a:r>
              <a:rPr lang="zh-CN" altLang="en-US" sz="3200" b="0" dirty="0">
                <a:solidFill>
                  <a:schemeClr val="tx1"/>
                </a:solidFill>
              </a:rPr>
              <a:t> 助理教授</a:t>
            </a:r>
            <a:br>
              <a:rPr lang="zh-CN" altLang="en-US" dirty="0"/>
            </a:br>
            <a:endParaRPr lang="zh-CN" altLang="en-US" dirty="0"/>
          </a:p>
        </p:txBody>
      </p:sp>
      <p:sp>
        <p:nvSpPr>
          <p:cNvPr id="5123" name="Rectangle 6"/>
          <p:cNvSpPr/>
          <p:nvPr/>
        </p:nvSpPr>
        <p:spPr>
          <a:xfrm>
            <a:off x="323850" y="188913"/>
            <a:ext cx="9144000" cy="0"/>
          </a:xfrm>
          <a:prstGeom prst="rect">
            <a:avLst/>
          </a:prstGeom>
          <a:noFill/>
          <a:ln w="9525">
            <a:noFill/>
          </a:ln>
        </p:spPr>
        <p:txBody>
          <a:bodyPr anchor="ctr">
            <a:spAutoFit/>
          </a:bodyPr>
          <a:p>
            <a:endParaRPr lang="zh-CN" altLang="en-US" dirty="0">
              <a:latin typeface="Arial" panose="020B0604020202020204" pitchFamily="34" charset="0"/>
            </a:endParaRPr>
          </a:p>
        </p:txBody>
      </p:sp>
      <p:grpSp>
        <p:nvGrpSpPr>
          <p:cNvPr id="5124" name="组合 305"/>
          <p:cNvGrpSpPr>
            <a:grpSpLocks noChangeAspect="1"/>
          </p:cNvGrpSpPr>
          <p:nvPr/>
        </p:nvGrpSpPr>
        <p:grpSpPr>
          <a:xfrm>
            <a:off x="161925" y="765175"/>
            <a:ext cx="4429125" cy="1295400"/>
            <a:chOff x="3780" y="3468"/>
            <a:chExt cx="4860" cy="1237"/>
          </a:xfrm>
        </p:grpSpPr>
        <p:graphicFrame>
          <p:nvGraphicFramePr>
            <p:cNvPr id="5125" name="对象 3"/>
            <p:cNvGraphicFramePr>
              <a:graphicFrameLocks noChangeAspect="1"/>
            </p:cNvGraphicFramePr>
            <p:nvPr/>
          </p:nvGraphicFramePr>
          <p:xfrm>
            <a:off x="3960" y="3624"/>
            <a:ext cx="4680" cy="1014"/>
          </p:xfrm>
          <a:graphic>
            <a:graphicData uri="http://schemas.openxmlformats.org/presentationml/2006/ole">
              <mc:AlternateContent xmlns:mc="http://schemas.openxmlformats.org/markup-compatibility/2006">
                <mc:Choice xmlns:v="urn:schemas-microsoft-com:vml" Requires="v">
                  <p:oleObj spid="_x0000_s3076" name="" r:id="rId1" imgW="2286000" imgH="495300" progId="Word.Picture.8">
                    <p:embed/>
                  </p:oleObj>
                </mc:Choice>
                <mc:Fallback>
                  <p:oleObj name="" r:id="rId1" imgW="2286000" imgH="495300" progId="Word.Picture.8">
                    <p:embed/>
                    <p:pic>
                      <p:nvPicPr>
                        <p:cNvPr id="0" name="图片 3075"/>
                        <p:cNvPicPr/>
                        <p:nvPr/>
                      </p:nvPicPr>
                      <p:blipFill>
                        <a:blip r:embed="rId2"/>
                        <a:stretch>
                          <a:fillRect/>
                        </a:stretch>
                      </p:blipFill>
                      <p:spPr>
                        <a:xfrm>
                          <a:off x="3960" y="3624"/>
                          <a:ext cx="4680" cy="1014"/>
                        </a:xfrm>
                        <a:prstGeom prst="rect">
                          <a:avLst/>
                        </a:prstGeom>
                        <a:noFill/>
                        <a:ln w="38100">
                          <a:noFill/>
                          <a:miter/>
                        </a:ln>
                      </p:spPr>
                    </p:pic>
                  </p:oleObj>
                </mc:Fallback>
              </mc:AlternateContent>
            </a:graphicData>
          </a:graphic>
        </p:graphicFrame>
        <p:pic>
          <p:nvPicPr>
            <p:cNvPr id="5126" name="图片 307" descr="新校徽"/>
            <p:cNvPicPr>
              <a:picLocks noChangeAspect="1"/>
            </p:cNvPicPr>
            <p:nvPr/>
          </p:nvPicPr>
          <p:blipFill>
            <a:blip r:embed="rId3"/>
            <a:stretch>
              <a:fillRect/>
            </a:stretch>
          </p:blipFill>
          <p:spPr>
            <a:xfrm>
              <a:off x="3780" y="3468"/>
              <a:ext cx="1260" cy="1237"/>
            </a:xfrm>
            <a:prstGeom prst="rect">
              <a:avLst/>
            </a:prstGeom>
            <a:noFill/>
            <a:ln w="9525">
              <a:noFill/>
            </a:ln>
          </p:spPr>
        </p:pic>
      </p:grpSp>
    </p:spTree>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a:spLocks noChangeArrowheads="1"/>
          </p:cNvSpPr>
          <p:nvPr/>
        </p:nvSpPr>
        <p:spPr bwMode="auto">
          <a:xfrm>
            <a:off x="304800" y="1749425"/>
            <a:ext cx="8610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Arial" panose="020B0604020202020204" pitchFamily="34" charset="0"/>
                <a:ea typeface="宋体" panose="02010600030101010101" pitchFamily="2" charset="-122"/>
              </a:defRPr>
            </a:lvl1pPr>
            <a:lvl2pPr marL="742950" indent="-285750">
              <a:defRPr kumimoji="1" sz="1600" b="1">
                <a:solidFill>
                  <a:schemeClr val="tx1"/>
                </a:solidFill>
                <a:latin typeface="Arial" panose="020B0604020202020204" pitchFamily="34" charset="0"/>
                <a:ea typeface="宋体" panose="02010600030101010101" pitchFamily="2" charset="-122"/>
              </a:defRPr>
            </a:lvl2pPr>
            <a:lvl3pPr marL="1143000" indent="-228600">
              <a:defRPr kumimoji="1" sz="1600" b="1">
                <a:solidFill>
                  <a:schemeClr val="tx1"/>
                </a:solidFill>
                <a:latin typeface="Arial" panose="020B0604020202020204" pitchFamily="34" charset="0"/>
                <a:ea typeface="宋体" panose="02010600030101010101" pitchFamily="2" charset="-122"/>
              </a:defRPr>
            </a:lvl3pPr>
            <a:lvl4pPr marL="1600200" indent="-228600">
              <a:defRPr kumimoji="1" sz="1600" b="1">
                <a:solidFill>
                  <a:schemeClr val="tx1"/>
                </a:solidFill>
                <a:latin typeface="Arial" panose="020B0604020202020204" pitchFamily="34" charset="0"/>
                <a:ea typeface="宋体" panose="02010600030101010101" pitchFamily="2" charset="-122"/>
              </a:defRPr>
            </a:lvl4pPr>
            <a:lvl5pPr marL="2057400" indent="-228600">
              <a:defRPr kumimoji="1"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人事技能</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和人们一起工作的能力及判断</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例子</a:t>
            </a:r>
            <a:r>
              <a:rPr kumimoji="1"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人际关系技能</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领导技能</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解决冲突的技能</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概念性技能</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明白整个机构的复杂性及本人的作业适合于		机构内任何环节的能力</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例子</a:t>
            </a:r>
            <a:r>
              <a:rPr kumimoji="1"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信息处理技能</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制定决策的技能</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技术性技能</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为执行特定任务而运用必须的知识、方法、技	能和设备的能力。  </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例子</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资源分配的技能</a:t>
            </a:r>
            <a:endParaRPr kumimoji="1"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其它具体的、和任务有关的技能</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39" name="Text Box 3"/>
          <p:cNvSpPr txBox="1"/>
          <p:nvPr/>
        </p:nvSpPr>
        <p:spPr>
          <a:xfrm>
            <a:off x="304800" y="860425"/>
            <a:ext cx="2286000" cy="641350"/>
          </a:xfrm>
          <a:prstGeom prst="rect">
            <a:avLst/>
          </a:prstGeom>
          <a:noFill/>
          <a:ln w="9525">
            <a:noFill/>
          </a:ln>
        </p:spPr>
        <p:txBody>
          <a:bodyPr>
            <a:spAutoFit/>
          </a:bodyPr>
          <a:p>
            <a:pPr eaLnBrk="1" hangingPunct="1">
              <a:spcBef>
                <a:spcPct val="50000"/>
              </a:spcBef>
            </a:pPr>
            <a:r>
              <a:rPr lang="zh-CN" altLang="en-US" sz="3600" dirty="0">
                <a:latin typeface="Times New Roman" panose="02020603050405020304" pitchFamily="18" charset="0"/>
              </a:rPr>
              <a:t>管理能力</a:t>
            </a:r>
            <a:endParaRPr lang="zh-CN" altLang="en-US" sz="3600" dirty="0">
              <a:latin typeface="Times New Roman" panose="02020603050405020304" pitchFamily="18" charset="0"/>
            </a:endParaRPr>
          </a:p>
        </p:txBody>
      </p:sp>
      <p:sp>
        <p:nvSpPr>
          <p:cNvPr id="14340" name="Text Box 4"/>
          <p:cNvSpPr txBox="1"/>
          <p:nvPr/>
        </p:nvSpPr>
        <p:spPr>
          <a:xfrm>
            <a:off x="228600" y="88900"/>
            <a:ext cx="2978150" cy="522288"/>
          </a:xfrm>
          <a:prstGeom prst="rect">
            <a:avLst/>
          </a:prstGeom>
          <a:noFill/>
          <a:ln w="12700">
            <a:noFill/>
          </a:ln>
        </p:spPr>
        <p:txBody>
          <a:bodyPr wrap="none" anchor="ctr">
            <a:spAutoFit/>
          </a:bodyPr>
          <a:p>
            <a:pPr algn="ctr" eaLnBrk="1" hangingPunct="1">
              <a:spcBef>
                <a:spcPct val="50000"/>
              </a:spcBef>
            </a:pPr>
            <a:r>
              <a:rPr lang="en-US" altLang="zh-CN" sz="2800" dirty="0">
                <a:solidFill>
                  <a:schemeClr val="bg1"/>
                </a:solidFill>
                <a:latin typeface="Times New Roman" panose="02020603050405020304" pitchFamily="18" charset="0"/>
              </a:rPr>
              <a:t>2.</a:t>
            </a:r>
            <a:r>
              <a:rPr lang="zh-CN" altLang="en-US" sz="2800" dirty="0">
                <a:solidFill>
                  <a:schemeClr val="bg1"/>
                </a:solidFill>
                <a:latin typeface="Times New Roman" panose="02020603050405020304" pitchFamily="18" charset="0"/>
              </a:rPr>
              <a:t>员工素质：能力</a:t>
            </a:r>
            <a:endParaRPr lang="zh-CN" altLang="en-US" sz="2800" dirty="0">
              <a:solidFill>
                <a:schemeClr val="bg1"/>
              </a:solidFill>
              <a:latin typeface="Times New Roman" panose="02020603050405020304" pitchFamily="18" charset="0"/>
            </a:endParaRPr>
          </a:p>
        </p:txBody>
      </p:sp>
    </p:spTree>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
          <p:cNvSpPr/>
          <p:nvPr/>
        </p:nvSpPr>
        <p:spPr>
          <a:xfrm>
            <a:off x="611188" y="1639888"/>
            <a:ext cx="7561262" cy="4681537"/>
          </a:xfrm>
          <a:prstGeom prst="rect">
            <a:avLst/>
          </a:prstGeom>
          <a:solidFill>
            <a:schemeClr val="accent2"/>
          </a:solidFill>
          <a:ln w="9525">
            <a:noFill/>
          </a:ln>
        </p:spPr>
        <p:txBody>
          <a:bodyPr/>
          <a:p>
            <a:endParaRPr lang="zh-CN" altLang="en-US" dirty="0">
              <a:latin typeface="Arial" panose="020B0604020202020204" pitchFamily="34" charset="0"/>
            </a:endParaRPr>
          </a:p>
        </p:txBody>
      </p:sp>
      <p:sp>
        <p:nvSpPr>
          <p:cNvPr id="16387" name="Text Box 2"/>
          <p:cNvSpPr txBox="1"/>
          <p:nvPr/>
        </p:nvSpPr>
        <p:spPr>
          <a:xfrm>
            <a:off x="179388" y="822325"/>
            <a:ext cx="6934200" cy="457200"/>
          </a:xfrm>
          <a:prstGeom prst="rect">
            <a:avLst/>
          </a:prstGeom>
          <a:noFill/>
          <a:ln w="9525">
            <a:noFill/>
          </a:ln>
        </p:spPr>
        <p:txBody>
          <a:bodyPr>
            <a:spAutoFit/>
          </a:bodyPr>
          <a:p>
            <a:pPr eaLnBrk="1" hangingPunct="1">
              <a:spcBef>
                <a:spcPct val="50000"/>
              </a:spcBef>
            </a:pPr>
            <a:r>
              <a:rPr lang="zh-CN" altLang="en-US" sz="2400" dirty="0">
                <a:latin typeface="Times New Roman" panose="02020603050405020304" pitchFamily="18" charset="0"/>
              </a:rPr>
              <a:t>一个机构内不同层次的管理人员所必备的管理技能：</a:t>
            </a:r>
            <a:endParaRPr lang="zh-CN" altLang="en-US" sz="2400" dirty="0">
              <a:solidFill>
                <a:schemeClr val="accent2"/>
              </a:solidFill>
              <a:latin typeface="Times New Roman" panose="02020603050405020304" pitchFamily="18" charset="0"/>
            </a:endParaRPr>
          </a:p>
        </p:txBody>
      </p:sp>
      <p:graphicFrame>
        <p:nvGraphicFramePr>
          <p:cNvPr id="16388" name="Object 1024"/>
          <p:cNvGraphicFramePr>
            <a:graphicFrameLocks noChangeAspect="1"/>
          </p:cNvGraphicFramePr>
          <p:nvPr/>
        </p:nvGraphicFramePr>
        <p:xfrm>
          <a:off x="979488" y="1989138"/>
          <a:ext cx="7200900" cy="3743325"/>
        </p:xfrm>
        <a:graphic>
          <a:graphicData uri="http://schemas.openxmlformats.org/presentationml/2006/ole">
            <mc:AlternateContent xmlns:mc="http://schemas.openxmlformats.org/markup-compatibility/2006">
              <mc:Choice xmlns:v="urn:schemas-microsoft-com:vml" Requires="v">
                <p:oleObj spid="_x0000_s3076" name="" r:id="rId1" imgW="5334000" imgH="2773680" progId="Word.Document.8">
                  <p:embed/>
                </p:oleObj>
              </mc:Choice>
              <mc:Fallback>
                <p:oleObj name="" r:id="rId1" imgW="5334000" imgH="2773680" progId="Word.Document.8">
                  <p:embed/>
                  <p:pic>
                    <p:nvPicPr>
                      <p:cNvPr id="0" name="图片 3075"/>
                      <p:cNvPicPr/>
                      <p:nvPr/>
                    </p:nvPicPr>
                    <p:blipFill>
                      <a:blip r:embed="rId2"/>
                      <a:stretch>
                        <a:fillRect/>
                      </a:stretch>
                    </p:blipFill>
                    <p:spPr>
                      <a:xfrm>
                        <a:off x="979488" y="1989138"/>
                        <a:ext cx="7200900" cy="3743325"/>
                      </a:xfrm>
                      <a:prstGeom prst="rect">
                        <a:avLst/>
                      </a:prstGeom>
                      <a:noFill/>
                      <a:ln w="38100">
                        <a:noFill/>
                        <a:miter/>
                      </a:ln>
                    </p:spPr>
                  </p:pic>
                </p:oleObj>
              </mc:Fallback>
            </mc:AlternateContent>
          </a:graphicData>
        </a:graphic>
      </p:graphicFrame>
    </p:spTree>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381000" y="817563"/>
            <a:ext cx="8610600" cy="5278437"/>
          </a:xfrm>
          <a:prstGeom prst="rect">
            <a:avLst/>
          </a:prstGeom>
          <a:solidFill>
            <a:schemeClr val="bg1"/>
          </a:solidFill>
          <a:ln w="12700" cap="sq" cmpd="sng">
            <a:solidFill>
              <a:schemeClr val="bg1"/>
            </a:solidFill>
            <a:prstDash val="solid"/>
            <a:miter/>
            <a:headEnd type="none" w="sm" len="sm"/>
            <a:tailEnd type="none" w="sm" len="sm"/>
          </a:ln>
        </p:spPr>
        <p:txBody>
          <a:bodyPr>
            <a:spAutoFit/>
          </a:bodyPr>
          <a:p>
            <a:pPr eaLnBrk="1" hangingPunct="1"/>
            <a:r>
              <a:rPr lang="zh-CN" altLang="en-US" sz="2400" dirty="0">
                <a:solidFill>
                  <a:schemeClr val="folHlink"/>
                </a:solidFill>
                <a:latin typeface="黑体" panose="02010609060101010101" pitchFamily="49" charset="-122"/>
                <a:ea typeface="黑体" panose="02010609060101010101" pitchFamily="49" charset="-122"/>
              </a:rPr>
              <a:t>胜任特征</a:t>
            </a:r>
            <a:endParaRPr lang="zh-CN" altLang="en-US" sz="2400" dirty="0">
              <a:solidFill>
                <a:schemeClr val="accent1"/>
              </a:solidFill>
              <a:latin typeface="黑体" panose="02010609060101010101" pitchFamily="49" charset="-122"/>
              <a:ea typeface="黑体" panose="02010609060101010101" pitchFamily="49" charset="-122"/>
            </a:endParaRPr>
          </a:p>
          <a:p>
            <a:pPr eaLnBrk="1" hangingPunct="1"/>
            <a:endParaRPr lang="zh-CN" altLang="en-US" sz="2400" dirty="0">
              <a:solidFill>
                <a:schemeClr val="accent1"/>
              </a:solidFill>
              <a:latin typeface="Times New Roman" panose="02020603050405020304" pitchFamily="18" charset="0"/>
            </a:endParaRPr>
          </a:p>
          <a:p>
            <a:pPr eaLnBrk="1" hangingPunct="1"/>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zh-CN" altLang="en-US" sz="2400" dirty="0">
                <a:latin typeface="Times New Roman" panose="02020603050405020304" pitchFamily="18" charset="0"/>
              </a:rPr>
              <a:t>职位上的优秀员工区别于一般员工的个体特征</a:t>
            </a:r>
            <a:endParaRPr lang="zh-CN" altLang="en-US" sz="2400" dirty="0">
              <a:latin typeface="Times New Roman" panose="02020603050405020304" pitchFamily="18" charset="0"/>
            </a:endParaRPr>
          </a:p>
          <a:p>
            <a:pPr eaLnBrk="1" hangingPunct="1"/>
            <a:endParaRPr lang="zh-CN" altLang="en-US" sz="2400" dirty="0">
              <a:solidFill>
                <a:schemeClr val="accent1"/>
              </a:solidFill>
              <a:latin typeface="Times New Roman" panose="02020603050405020304" pitchFamily="18" charset="0"/>
            </a:endParaRPr>
          </a:p>
          <a:p>
            <a:pPr eaLnBrk="1" hangingPunct="1"/>
            <a:r>
              <a:rPr lang="zh-CN" altLang="en-US" sz="2400" dirty="0">
                <a:solidFill>
                  <a:schemeClr val="folHlink"/>
                </a:solidFill>
                <a:latin typeface="Times New Roman" panose="02020603050405020304" pitchFamily="18" charset="0"/>
              </a:rPr>
              <a:t>胜任特征的六层面（麦克利兰）：</a:t>
            </a:r>
            <a:endParaRPr lang="zh-CN" altLang="en-US" sz="2400" dirty="0">
              <a:solidFill>
                <a:schemeClr val="folHlink"/>
              </a:solidFill>
              <a:latin typeface="Times New Roman" panose="02020603050405020304" pitchFamily="18" charset="0"/>
            </a:endParaRPr>
          </a:p>
          <a:p>
            <a:pPr eaLnBrk="1" hangingPunct="1"/>
            <a:endParaRPr lang="zh-CN" altLang="en-US" sz="2400" dirty="0">
              <a:solidFill>
                <a:schemeClr val="accent2"/>
              </a:solidFill>
              <a:latin typeface="Times New Roman" panose="02020603050405020304" pitchFamily="18" charset="0"/>
            </a:endParaRPr>
          </a:p>
          <a:p>
            <a:pPr eaLnBrk="1" hangingPunct="1">
              <a:buChar char="•"/>
            </a:pPr>
            <a:r>
              <a:rPr lang="zh-CN" altLang="en-US" sz="2800" dirty="0">
                <a:latin typeface="Times New Roman" panose="02020603050405020304" pitchFamily="18" charset="0"/>
              </a:rPr>
              <a:t> </a:t>
            </a:r>
            <a:r>
              <a:rPr lang="zh-CN" altLang="en-US" sz="2400" dirty="0">
                <a:latin typeface="Times New Roman" panose="02020603050405020304" pitchFamily="18" charset="0"/>
              </a:rPr>
              <a:t>知识         （</a:t>
            </a:r>
            <a:r>
              <a:rPr lang="en-US" altLang="en-US" sz="2400" dirty="0">
                <a:latin typeface="Times New Roman" panose="02020603050405020304" pitchFamily="18" charset="0"/>
              </a:rPr>
              <a:t>Knowledge</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buChar char="•"/>
            </a:pPr>
            <a:r>
              <a:rPr lang="zh-CN" altLang="en-US" sz="2400" dirty="0">
                <a:latin typeface="Times New Roman" panose="02020603050405020304" pitchFamily="18" charset="0"/>
              </a:rPr>
              <a:t> 技能         （</a:t>
            </a:r>
            <a:r>
              <a:rPr lang="en-US" altLang="zh-CN" sz="2400" dirty="0">
                <a:latin typeface="Times New Roman" panose="02020603050405020304" pitchFamily="18" charset="0"/>
              </a:rPr>
              <a:t>Skill</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buChar char="•"/>
            </a:pPr>
            <a:r>
              <a:rPr lang="zh-CN" altLang="en-US" sz="2400" dirty="0">
                <a:latin typeface="Times New Roman" panose="02020603050405020304" pitchFamily="18" charset="0"/>
              </a:rPr>
              <a:t> 社会角色 （</a:t>
            </a:r>
            <a:r>
              <a:rPr lang="en-US" altLang="zh-CN" sz="2400" dirty="0">
                <a:latin typeface="Times New Roman" panose="02020603050405020304" pitchFamily="18" charset="0"/>
              </a:rPr>
              <a:t>Roles</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buChar char="•"/>
            </a:pPr>
            <a:r>
              <a:rPr lang="zh-CN" altLang="en-US" sz="2400" dirty="0">
                <a:latin typeface="Times New Roman" panose="02020603050405020304" pitchFamily="18" charset="0"/>
              </a:rPr>
              <a:t> 自我概念 （</a:t>
            </a:r>
            <a:r>
              <a:rPr lang="en-US" altLang="zh-CN" sz="2400" dirty="0">
                <a:latin typeface="Times New Roman" panose="02020603050405020304" pitchFamily="18" charset="0"/>
              </a:rPr>
              <a:t>Selfconcept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buChar char="•"/>
            </a:pPr>
            <a:r>
              <a:rPr lang="zh-CN" altLang="en-US" sz="2400" dirty="0">
                <a:latin typeface="Times New Roman" panose="02020603050405020304" pitchFamily="18" charset="0"/>
              </a:rPr>
              <a:t> 特质         （</a:t>
            </a:r>
            <a:r>
              <a:rPr lang="en-US" altLang="zh-CN" sz="2400" dirty="0">
                <a:latin typeface="Times New Roman" panose="02020603050405020304" pitchFamily="18" charset="0"/>
              </a:rPr>
              <a:t>Traits</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buChar char="•"/>
            </a:pPr>
            <a:r>
              <a:rPr lang="zh-CN" altLang="en-US" sz="2400" dirty="0">
                <a:latin typeface="Times New Roman" panose="02020603050405020304" pitchFamily="18" charset="0"/>
              </a:rPr>
              <a:t> 动机         （</a:t>
            </a:r>
            <a:r>
              <a:rPr lang="en-US" altLang="zh-CN" sz="2400" dirty="0">
                <a:latin typeface="Times New Roman" panose="02020603050405020304" pitchFamily="18" charset="0"/>
              </a:rPr>
              <a:t>Motives</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endParaRPr lang="zh-CN" altLang="en-US" sz="2400" dirty="0">
              <a:solidFill>
                <a:schemeClr val="accent1"/>
              </a:solidFill>
              <a:latin typeface="Times New Roman" panose="02020603050405020304" pitchFamily="18" charset="0"/>
            </a:endParaRPr>
          </a:p>
          <a:p>
            <a:pPr eaLnBrk="1" hangingPunct="1"/>
            <a:endParaRPr lang="en-US" altLang="zh-CN" sz="2400" dirty="0">
              <a:solidFill>
                <a:schemeClr val="accent2"/>
              </a:solidFill>
              <a:latin typeface="Times New Roman" panose="02020603050405020304" pitchFamily="18" charset="0"/>
            </a:endParaRPr>
          </a:p>
        </p:txBody>
      </p:sp>
      <p:sp>
        <p:nvSpPr>
          <p:cNvPr id="18435" name="Text Box 3"/>
          <p:cNvSpPr txBox="1"/>
          <p:nvPr/>
        </p:nvSpPr>
        <p:spPr>
          <a:xfrm>
            <a:off x="5881688" y="6172200"/>
            <a:ext cx="3262312" cy="336550"/>
          </a:xfrm>
          <a:prstGeom prst="rect">
            <a:avLst/>
          </a:prstGeom>
          <a:noFill/>
          <a:ln w="12700">
            <a:noFill/>
          </a:ln>
        </p:spPr>
        <p:txBody>
          <a:bodyPr>
            <a:spAutoFit/>
          </a:bodyPr>
          <a:p>
            <a:pPr eaLnBrk="1" hangingPunct="1">
              <a:spcBef>
                <a:spcPct val="50000"/>
              </a:spcBef>
            </a:pPr>
            <a:r>
              <a:rPr lang="en-US" altLang="zh-CN" b="0" dirty="0">
                <a:latin typeface="Times New Roman" panose="02020603050405020304" pitchFamily="18" charset="0"/>
              </a:rPr>
              <a:t> </a:t>
            </a:r>
            <a:endParaRPr lang="en-US" altLang="zh-CN" b="0" dirty="0">
              <a:latin typeface="Times New Roman" panose="02020603050405020304" pitchFamily="18" charset="0"/>
            </a:endParaRPr>
          </a:p>
        </p:txBody>
      </p:sp>
      <p:sp>
        <p:nvSpPr>
          <p:cNvPr id="18436" name="Text Box 4"/>
          <p:cNvSpPr txBox="1"/>
          <p:nvPr/>
        </p:nvSpPr>
        <p:spPr>
          <a:xfrm>
            <a:off x="152400" y="0"/>
            <a:ext cx="1809750" cy="579438"/>
          </a:xfrm>
          <a:prstGeom prst="rect">
            <a:avLst/>
          </a:prstGeom>
          <a:noFill/>
          <a:ln w="9525">
            <a:noFill/>
          </a:ln>
        </p:spPr>
        <p:txBody>
          <a:bodyPr wrap="none">
            <a:spAutoFit/>
          </a:bodyPr>
          <a:p>
            <a:r>
              <a:rPr lang="zh-CN" altLang="en-US" sz="3200" b="0" dirty="0">
                <a:solidFill>
                  <a:srgbClr val="FFFFFF"/>
                </a:solidFill>
                <a:latin typeface="黑体" panose="02010609060101010101" pitchFamily="49" charset="-122"/>
                <a:ea typeface="黑体" panose="02010609060101010101" pitchFamily="49" charset="-122"/>
              </a:rPr>
              <a:t>胜任特征</a:t>
            </a:r>
            <a:endParaRPr lang="zh-CN" altLang="en-US" sz="3200" b="0" dirty="0">
              <a:solidFill>
                <a:srgbClr val="FFFFFF"/>
              </a:solidFill>
              <a:latin typeface="黑体" panose="02010609060101010101" pitchFamily="49" charset="-122"/>
              <a:ea typeface="黑体" panose="02010609060101010101" pitchFamily="49" charset="-122"/>
            </a:endParaRPr>
          </a:p>
        </p:txBody>
      </p:sp>
    </p:spTree>
  </p:cSld>
  <p:clrMapOvr>
    <a:masterClrMapping/>
  </p:clrMapOvr>
  <p:transition>
    <p:blinds/>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458" name="AutoShape 2"/>
          <p:cNvSpPr/>
          <p:nvPr/>
        </p:nvSpPr>
        <p:spPr>
          <a:xfrm>
            <a:off x="2895600" y="2286000"/>
            <a:ext cx="2971800" cy="2286000"/>
          </a:xfrm>
          <a:prstGeom prst="star16">
            <a:avLst>
              <a:gd name="adj" fmla="val 37500"/>
            </a:avLst>
          </a:prstGeom>
          <a:solidFill>
            <a:schemeClr val="accent1"/>
          </a:solidFill>
          <a:ln w="38100">
            <a:noFill/>
          </a:ln>
          <a:effectLst>
            <a:outerShdw dist="107763" dir="2699999" algn="ctr" rotWithShape="0">
              <a:schemeClr val="bg2">
                <a:alpha val="50000"/>
              </a:schemeClr>
            </a:outerShdw>
          </a:effectLst>
        </p:spPr>
        <p:txBody>
          <a:bodyPr wrap="none" anchor="ctr"/>
          <a:p>
            <a:pPr algn="ctr" eaLnBrk="1" hangingPunct="1"/>
            <a:r>
              <a:rPr lang="zh-CN" altLang="en-US" sz="2800" dirty="0">
                <a:solidFill>
                  <a:schemeClr val="hlink"/>
                </a:solidFill>
                <a:latin typeface="Times New Roman" panose="02020603050405020304" pitchFamily="18" charset="0"/>
              </a:rPr>
              <a:t>成功的管理者</a:t>
            </a:r>
            <a:endParaRPr lang="zh-CN" altLang="en-US" sz="2800" dirty="0">
              <a:solidFill>
                <a:schemeClr val="hlink"/>
              </a:solidFill>
              <a:latin typeface="Times New Roman" panose="02020603050405020304" pitchFamily="18" charset="0"/>
            </a:endParaRPr>
          </a:p>
        </p:txBody>
      </p:sp>
      <p:sp>
        <p:nvSpPr>
          <p:cNvPr id="19459" name="Oval 3"/>
          <p:cNvSpPr/>
          <p:nvPr/>
        </p:nvSpPr>
        <p:spPr>
          <a:xfrm>
            <a:off x="0" y="1371600"/>
            <a:ext cx="2667000" cy="2133600"/>
          </a:xfrm>
          <a:prstGeom prst="ellipse">
            <a:avLst/>
          </a:prstGeom>
          <a:solidFill>
            <a:srgbClr val="99CCFF"/>
          </a:solidFill>
          <a:ln w="12700">
            <a:noFill/>
          </a:ln>
          <a:effectLst>
            <a:outerShdw dist="107763" dir="2699999" algn="ctr" rotWithShape="0">
              <a:schemeClr val="bg2"/>
            </a:outerShdw>
          </a:effectLst>
        </p:spPr>
        <p:txBody>
          <a:bodyPr wrap="none" anchor="ctr"/>
          <a:p>
            <a:pPr algn="ctr" eaLnBrk="1" hangingPunct="1"/>
            <a:r>
              <a:rPr lang="zh-CN" altLang="en-US" sz="2400" dirty="0">
                <a:solidFill>
                  <a:schemeClr val="hlink"/>
                </a:solidFill>
                <a:latin typeface="Times New Roman" panose="02020603050405020304" pitchFamily="18" charset="0"/>
              </a:rPr>
              <a:t>成就与行动</a:t>
            </a:r>
            <a:endParaRPr lang="zh-CN" altLang="en-US" sz="2400" dirty="0">
              <a:solidFill>
                <a:schemeClr val="hlink"/>
              </a:solidFill>
              <a:latin typeface="Times New Roman" panose="02020603050405020304" pitchFamily="18" charset="0"/>
            </a:endParaRPr>
          </a:p>
          <a:p>
            <a:pPr algn="ctr" eaLnBrk="1" hangingPunct="1"/>
            <a:r>
              <a:rPr lang="zh-CN" altLang="en-US" sz="1800" b="0" dirty="0">
                <a:solidFill>
                  <a:srgbClr val="0000FF"/>
                </a:solidFill>
                <a:latin typeface="Times New Roman" panose="02020603050405020304" pitchFamily="18" charset="0"/>
              </a:rPr>
              <a:t>成就欲、关注质量顺序</a:t>
            </a:r>
            <a:endParaRPr lang="zh-CN" altLang="en-US" sz="1800" b="0" dirty="0">
              <a:latin typeface="Times New Roman" panose="02020603050405020304" pitchFamily="18" charset="0"/>
            </a:endParaRPr>
          </a:p>
          <a:p>
            <a:pPr algn="ctr" eaLnBrk="1" hangingPunct="1"/>
            <a:r>
              <a:rPr lang="zh-CN" altLang="en-US" sz="1800" b="0" dirty="0">
                <a:solidFill>
                  <a:srgbClr val="0000FF"/>
                </a:solidFill>
                <a:latin typeface="Times New Roman" panose="02020603050405020304" pitchFamily="18" charset="0"/>
              </a:rPr>
              <a:t>主动性、</a:t>
            </a:r>
            <a:r>
              <a:rPr lang="zh-CN" altLang="en-US" sz="1800" b="0" dirty="0">
                <a:solidFill>
                  <a:srgbClr val="0000FF"/>
                </a:solidFill>
                <a:latin typeface="宋体" panose="02010600030101010101" pitchFamily="2" charset="-122"/>
              </a:rPr>
              <a:t>信息搜集</a:t>
            </a: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a:p>
            <a:pPr algn="ctr" eaLnBrk="1" hangingPunct="1"/>
            <a:endParaRPr lang="en-US" altLang="zh-CN" sz="2400" b="0" dirty="0">
              <a:latin typeface="Times New Roman" panose="02020603050405020304" pitchFamily="18" charset="0"/>
            </a:endParaRPr>
          </a:p>
        </p:txBody>
      </p:sp>
      <p:sp>
        <p:nvSpPr>
          <p:cNvPr id="19460" name="Line 4"/>
          <p:cNvSpPr/>
          <p:nvPr/>
        </p:nvSpPr>
        <p:spPr>
          <a:xfrm>
            <a:off x="2667000" y="2514600"/>
            <a:ext cx="762000" cy="381000"/>
          </a:xfrm>
          <a:prstGeom prst="line">
            <a:avLst/>
          </a:prstGeom>
          <a:ln w="76200" cap="flat" cmpd="sng">
            <a:solidFill>
              <a:srgbClr val="0000FF"/>
            </a:solidFill>
            <a:prstDash val="solid"/>
            <a:headEnd type="none" w="sm" len="sm"/>
            <a:tailEnd type="stealth" w="med" len="lg"/>
          </a:ln>
        </p:spPr>
      </p:sp>
      <p:sp>
        <p:nvSpPr>
          <p:cNvPr id="19461" name="Oval 5"/>
          <p:cNvSpPr/>
          <p:nvPr/>
        </p:nvSpPr>
        <p:spPr>
          <a:xfrm>
            <a:off x="0" y="3886200"/>
            <a:ext cx="2438400" cy="1905000"/>
          </a:xfrm>
          <a:prstGeom prst="ellipse">
            <a:avLst/>
          </a:prstGeom>
          <a:solidFill>
            <a:srgbClr val="99CCFF"/>
          </a:solidFill>
          <a:ln w="12700">
            <a:noFill/>
          </a:ln>
          <a:effectLst>
            <a:outerShdw dist="107763" dir="2699999" algn="ctr" rotWithShape="0">
              <a:schemeClr val="bg2"/>
            </a:outerShdw>
          </a:effectLst>
        </p:spPr>
        <p:txBody>
          <a:bodyPr wrap="none" anchor="ctr"/>
          <a:p>
            <a:pPr algn="ctr" eaLnBrk="1" hangingPunct="1"/>
            <a:r>
              <a:rPr lang="zh-CN" altLang="en-US" sz="2400" dirty="0">
                <a:solidFill>
                  <a:schemeClr val="hlink"/>
                </a:solidFill>
                <a:latin typeface="Times New Roman" panose="02020603050405020304" pitchFamily="18" charset="0"/>
              </a:rPr>
              <a:t>认知</a:t>
            </a:r>
            <a:endParaRPr lang="zh-CN" altLang="en-US" sz="2400" b="0" dirty="0">
              <a:solidFill>
                <a:schemeClr val="hlink"/>
              </a:solidFill>
              <a:latin typeface="Times New Roman" panose="02020603050405020304" pitchFamily="18" charset="0"/>
            </a:endParaRPr>
          </a:p>
          <a:p>
            <a:pPr algn="ctr" eaLnBrk="1" hangingPunct="1"/>
            <a:r>
              <a:rPr lang="zh-CN" altLang="en-US" sz="1800" b="0" dirty="0">
                <a:solidFill>
                  <a:srgbClr val="0000FF"/>
                </a:solidFill>
                <a:latin typeface="Times New Roman" panose="02020603050405020304" pitchFamily="18" charset="0"/>
                <a:ea typeface="华文中宋" panose="02010600040101010101" pitchFamily="2" charset="-122"/>
              </a:rPr>
              <a:t>分析思维、概括性思维</a:t>
            </a:r>
            <a:endParaRPr lang="zh-CN" altLang="en-US" sz="1800" b="0" dirty="0">
              <a:solidFill>
                <a:srgbClr val="0000FF"/>
              </a:solidFill>
              <a:latin typeface="Times New Roman" panose="02020603050405020304" pitchFamily="18" charset="0"/>
              <a:ea typeface="华文中宋" panose="02010600040101010101" pitchFamily="2" charset="-122"/>
            </a:endParaRPr>
          </a:p>
          <a:p>
            <a:pPr algn="ctr" eaLnBrk="1" hangingPunct="1"/>
            <a:r>
              <a:rPr lang="zh-CN" altLang="en-US" sz="1800" b="0" dirty="0">
                <a:solidFill>
                  <a:srgbClr val="0000FF"/>
                </a:solidFill>
                <a:latin typeface="宋体" panose="02010600030101010101" pitchFamily="2" charset="-122"/>
                <a:ea typeface="华文中宋" panose="02010600040101010101" pitchFamily="2" charset="-122"/>
              </a:rPr>
              <a:t>知识的应用</a:t>
            </a: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p:txBody>
      </p:sp>
      <p:sp>
        <p:nvSpPr>
          <p:cNvPr id="19462" name="Line 6"/>
          <p:cNvSpPr/>
          <p:nvPr/>
        </p:nvSpPr>
        <p:spPr>
          <a:xfrm flipV="1">
            <a:off x="2133600" y="3810000"/>
            <a:ext cx="914400" cy="457200"/>
          </a:xfrm>
          <a:prstGeom prst="line">
            <a:avLst/>
          </a:prstGeom>
          <a:ln w="76200" cap="flat" cmpd="sng">
            <a:solidFill>
              <a:srgbClr val="0000FF"/>
            </a:solidFill>
            <a:prstDash val="solid"/>
            <a:headEnd type="none" w="sm" len="sm"/>
            <a:tailEnd type="stealth" w="med" len="lg"/>
          </a:ln>
        </p:spPr>
      </p:sp>
      <p:sp>
        <p:nvSpPr>
          <p:cNvPr id="19463" name="Oval 7"/>
          <p:cNvSpPr/>
          <p:nvPr/>
        </p:nvSpPr>
        <p:spPr>
          <a:xfrm>
            <a:off x="5715000" y="1066800"/>
            <a:ext cx="2895600" cy="1282700"/>
          </a:xfrm>
          <a:prstGeom prst="ellipse">
            <a:avLst/>
          </a:prstGeom>
          <a:solidFill>
            <a:srgbClr val="99CCFF"/>
          </a:solidFill>
          <a:ln w="12700">
            <a:noFill/>
          </a:ln>
          <a:effectLst>
            <a:outerShdw dist="107763" dir="2699999" algn="ctr" rotWithShape="0">
              <a:schemeClr val="bg2"/>
            </a:outerShdw>
          </a:effectLst>
        </p:spPr>
        <p:txBody>
          <a:bodyPr wrap="none" anchor="ctr"/>
          <a:p>
            <a:pPr algn="ctr" eaLnBrk="1" hangingPunct="1"/>
            <a:r>
              <a:rPr lang="zh-CN" altLang="en-US" sz="2400" dirty="0">
                <a:solidFill>
                  <a:schemeClr val="hlink"/>
                </a:solidFill>
                <a:latin typeface="Times New Roman" panose="02020603050405020304" pitchFamily="18" charset="0"/>
              </a:rPr>
              <a:t>助人和服务</a:t>
            </a:r>
            <a:endParaRPr lang="zh-CN" altLang="en-US" sz="2400" b="0" dirty="0">
              <a:solidFill>
                <a:schemeClr val="hlink"/>
              </a:solidFill>
              <a:latin typeface="Times New Roman" panose="02020603050405020304" pitchFamily="18" charset="0"/>
            </a:endParaRPr>
          </a:p>
          <a:p>
            <a:pPr algn="ctr" eaLnBrk="1" hangingPunct="1"/>
            <a:r>
              <a:rPr lang="zh-CN" altLang="en-US" sz="1800" b="0" dirty="0">
                <a:solidFill>
                  <a:srgbClr val="0000FF"/>
                </a:solidFill>
                <a:latin typeface="Times New Roman" panose="02020603050405020304" pitchFamily="18" charset="0"/>
              </a:rPr>
              <a:t>人际理解力、</a:t>
            </a:r>
            <a:r>
              <a:rPr lang="zh-CN" altLang="en-US" sz="1800" b="0" dirty="0">
                <a:solidFill>
                  <a:srgbClr val="0000FF"/>
                </a:solidFill>
                <a:latin typeface="宋体" panose="02010600030101010101" pitchFamily="2" charset="-122"/>
              </a:rPr>
              <a:t>客户服务意识</a:t>
            </a: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p:txBody>
      </p:sp>
      <p:sp>
        <p:nvSpPr>
          <p:cNvPr id="19464" name="Line 8"/>
          <p:cNvSpPr/>
          <p:nvPr/>
        </p:nvSpPr>
        <p:spPr>
          <a:xfrm flipH="1">
            <a:off x="5410200" y="2286000"/>
            <a:ext cx="1066800" cy="533400"/>
          </a:xfrm>
          <a:prstGeom prst="line">
            <a:avLst/>
          </a:prstGeom>
          <a:ln w="76200" cap="flat" cmpd="sng">
            <a:solidFill>
              <a:srgbClr val="0000FF"/>
            </a:solidFill>
            <a:prstDash val="solid"/>
            <a:headEnd type="none" w="sm" len="sm"/>
            <a:tailEnd type="stealth" w="med" len="lg"/>
          </a:ln>
        </p:spPr>
      </p:sp>
      <p:sp>
        <p:nvSpPr>
          <p:cNvPr id="19465" name="Oval 9"/>
          <p:cNvSpPr/>
          <p:nvPr/>
        </p:nvSpPr>
        <p:spPr>
          <a:xfrm>
            <a:off x="5715000" y="4876800"/>
            <a:ext cx="2514600" cy="1676400"/>
          </a:xfrm>
          <a:prstGeom prst="ellipse">
            <a:avLst/>
          </a:prstGeom>
          <a:solidFill>
            <a:srgbClr val="99CCFF"/>
          </a:solidFill>
          <a:ln w="12700">
            <a:noFill/>
          </a:ln>
          <a:effectLst>
            <a:outerShdw dist="107763" dir="2699999" algn="ctr" rotWithShape="0">
              <a:schemeClr val="bg2"/>
            </a:outerShdw>
          </a:effectLst>
        </p:spPr>
        <p:txBody>
          <a:bodyPr wrap="none" anchor="ctr"/>
          <a:p>
            <a:pPr algn="ctr" eaLnBrk="1" hangingPunct="1"/>
            <a:r>
              <a:rPr lang="zh-CN" altLang="en-US" sz="2400" dirty="0">
                <a:solidFill>
                  <a:schemeClr val="hlink"/>
                </a:solidFill>
                <a:latin typeface="Times New Roman" panose="02020603050405020304" pitchFamily="18" charset="0"/>
              </a:rPr>
              <a:t>影响</a:t>
            </a:r>
            <a:endParaRPr lang="zh-CN" altLang="en-US" sz="2400" b="0" dirty="0">
              <a:solidFill>
                <a:schemeClr val="hlink"/>
              </a:solidFill>
              <a:latin typeface="Times New Roman" panose="02020603050405020304" pitchFamily="18" charset="0"/>
            </a:endParaRPr>
          </a:p>
          <a:p>
            <a:pPr algn="ctr" eaLnBrk="1" hangingPunct="1"/>
            <a:r>
              <a:rPr lang="zh-CN" altLang="en-US" sz="1800" b="0" dirty="0">
                <a:solidFill>
                  <a:srgbClr val="0000FF"/>
                </a:solidFill>
                <a:latin typeface="Times New Roman" panose="02020603050405020304" pitchFamily="18" charset="0"/>
              </a:rPr>
              <a:t>影响力、组织意识</a:t>
            </a:r>
            <a:endParaRPr lang="zh-CN" altLang="en-US" sz="1800" b="0" dirty="0">
              <a:latin typeface="Times New Roman" panose="02020603050405020304" pitchFamily="18" charset="0"/>
            </a:endParaRPr>
          </a:p>
          <a:p>
            <a:pPr algn="ctr" eaLnBrk="1" hangingPunct="1"/>
            <a:r>
              <a:rPr lang="zh-CN" altLang="en-US" sz="1800" b="0" dirty="0">
                <a:solidFill>
                  <a:srgbClr val="0000FF"/>
                </a:solidFill>
                <a:latin typeface="宋体" panose="02010600030101010101" pitchFamily="2" charset="-122"/>
              </a:rPr>
              <a:t>关系建立</a:t>
            </a: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p:txBody>
      </p:sp>
      <p:sp>
        <p:nvSpPr>
          <p:cNvPr id="19466" name="Line 10"/>
          <p:cNvSpPr/>
          <p:nvPr/>
        </p:nvSpPr>
        <p:spPr>
          <a:xfrm flipH="1" flipV="1">
            <a:off x="5410200" y="4114800"/>
            <a:ext cx="990600" cy="838200"/>
          </a:xfrm>
          <a:prstGeom prst="line">
            <a:avLst/>
          </a:prstGeom>
          <a:ln w="76200" cap="flat" cmpd="sng">
            <a:solidFill>
              <a:srgbClr val="0000FF"/>
            </a:solidFill>
            <a:prstDash val="solid"/>
            <a:headEnd type="none" w="sm" len="sm"/>
            <a:tailEnd type="stealth" w="med" len="lg"/>
          </a:ln>
        </p:spPr>
      </p:sp>
      <p:sp>
        <p:nvSpPr>
          <p:cNvPr id="19467" name="Oval 11"/>
          <p:cNvSpPr/>
          <p:nvPr/>
        </p:nvSpPr>
        <p:spPr>
          <a:xfrm>
            <a:off x="2286000" y="5029200"/>
            <a:ext cx="3276600" cy="1752600"/>
          </a:xfrm>
          <a:prstGeom prst="ellipse">
            <a:avLst/>
          </a:prstGeom>
          <a:solidFill>
            <a:srgbClr val="99CCFF"/>
          </a:solidFill>
          <a:ln w="12700">
            <a:noFill/>
          </a:ln>
          <a:effectLst>
            <a:outerShdw dist="107763" dir="2699999" algn="ctr" rotWithShape="0">
              <a:schemeClr val="bg2"/>
            </a:outerShdw>
          </a:effectLst>
        </p:spPr>
        <p:txBody>
          <a:bodyPr wrap="none" anchor="ctr"/>
          <a:p>
            <a:pPr algn="ctr" eaLnBrk="1" hangingPunct="1"/>
            <a:r>
              <a:rPr lang="zh-CN" altLang="en-US" sz="2400" dirty="0">
                <a:solidFill>
                  <a:schemeClr val="hlink"/>
                </a:solidFill>
                <a:latin typeface="Times New Roman" panose="02020603050405020304" pitchFamily="18" charset="0"/>
              </a:rPr>
              <a:t>个体有效性</a:t>
            </a:r>
            <a:endParaRPr lang="zh-CN" altLang="en-US" sz="2400" b="0" dirty="0">
              <a:solidFill>
                <a:schemeClr val="hlink"/>
              </a:solidFill>
              <a:latin typeface="Times New Roman" panose="02020603050405020304" pitchFamily="18" charset="0"/>
            </a:endParaRPr>
          </a:p>
          <a:p>
            <a:pPr algn="ctr" eaLnBrk="1" hangingPunct="1"/>
            <a:r>
              <a:rPr lang="zh-CN" altLang="en-US" sz="1800" b="0" dirty="0">
                <a:solidFill>
                  <a:srgbClr val="0000FF"/>
                </a:solidFill>
                <a:latin typeface="Times New Roman" panose="02020603050405020304" pitchFamily="18" charset="0"/>
              </a:rPr>
              <a:t>自控能力、自信</a:t>
            </a:r>
            <a:endParaRPr lang="zh-CN" altLang="en-US" sz="1800" b="0" dirty="0">
              <a:latin typeface="Times New Roman" panose="02020603050405020304" pitchFamily="18" charset="0"/>
            </a:endParaRPr>
          </a:p>
          <a:p>
            <a:pPr algn="ctr" eaLnBrk="1" hangingPunct="1"/>
            <a:r>
              <a:rPr lang="zh-CN" altLang="en-US" sz="1800" b="0" dirty="0">
                <a:solidFill>
                  <a:srgbClr val="0000FF"/>
                </a:solidFill>
                <a:latin typeface="Times New Roman" panose="02020603050405020304" pitchFamily="18" charset="0"/>
              </a:rPr>
              <a:t>应变能力、</a:t>
            </a:r>
            <a:r>
              <a:rPr lang="zh-CN" altLang="en-US" sz="1800" b="0" dirty="0">
                <a:solidFill>
                  <a:srgbClr val="0000FF"/>
                </a:solidFill>
                <a:latin typeface="宋体" panose="02010600030101010101" pitchFamily="2" charset="-122"/>
              </a:rPr>
              <a:t>组织承诺</a:t>
            </a: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p:txBody>
      </p:sp>
      <p:sp>
        <p:nvSpPr>
          <p:cNvPr id="19468" name="Line 12"/>
          <p:cNvSpPr/>
          <p:nvPr/>
        </p:nvSpPr>
        <p:spPr>
          <a:xfrm flipV="1">
            <a:off x="4038600" y="4419600"/>
            <a:ext cx="76200" cy="609600"/>
          </a:xfrm>
          <a:prstGeom prst="line">
            <a:avLst/>
          </a:prstGeom>
          <a:ln w="76200" cap="flat" cmpd="sng">
            <a:solidFill>
              <a:srgbClr val="0000FF"/>
            </a:solidFill>
            <a:prstDash val="solid"/>
            <a:headEnd type="none" w="sm" len="sm"/>
            <a:tailEnd type="stealth" w="med" len="lg"/>
          </a:ln>
        </p:spPr>
      </p:sp>
      <p:sp>
        <p:nvSpPr>
          <p:cNvPr id="19469" name="Rectangle 13"/>
          <p:cNvSpPr/>
          <p:nvPr/>
        </p:nvSpPr>
        <p:spPr>
          <a:xfrm>
            <a:off x="-26987" y="-65087"/>
            <a:ext cx="7772400" cy="838200"/>
          </a:xfrm>
          <a:prstGeom prst="rect">
            <a:avLst/>
          </a:prstGeom>
          <a:noFill/>
          <a:ln w="9525">
            <a:noFill/>
          </a:ln>
        </p:spPr>
        <p:txBody>
          <a:bodyPr anchor="ctr"/>
          <a:p>
            <a:pPr eaLnBrk="1" hangingPunct="1"/>
            <a:r>
              <a:rPr lang="zh-CN" altLang="en-US" sz="3200" dirty="0">
                <a:solidFill>
                  <a:schemeClr val="bg1"/>
                </a:solidFill>
                <a:latin typeface="Times New Roman" panose="02020603050405020304" pitchFamily="18" charset="0"/>
                <a:ea typeface="华文新魏" panose="02010800040101010101" pitchFamily="2" charset="-122"/>
              </a:rPr>
              <a:t>能预测成功的</a:t>
            </a:r>
            <a:r>
              <a:rPr lang="zh-CN" altLang="en-US" sz="4000" dirty="0">
                <a:solidFill>
                  <a:schemeClr val="bg1"/>
                </a:solidFill>
                <a:latin typeface="Times New Roman" panose="02020603050405020304" pitchFamily="18" charset="0"/>
                <a:ea typeface="华文新魏" panose="02010800040101010101" pitchFamily="2" charset="-122"/>
              </a:rPr>
              <a:t>二十项胜任特征</a:t>
            </a:r>
            <a:endParaRPr lang="zh-CN" altLang="en-US" sz="3600" b="0" dirty="0">
              <a:solidFill>
                <a:schemeClr val="bg1"/>
              </a:solidFill>
              <a:latin typeface="Times New Roman" panose="02020603050405020304" pitchFamily="18" charset="0"/>
              <a:ea typeface="华文新魏" panose="02010800040101010101" pitchFamily="2" charset="-122"/>
            </a:endParaRPr>
          </a:p>
        </p:txBody>
      </p:sp>
      <p:sp>
        <p:nvSpPr>
          <p:cNvPr id="19470" name="Oval 14"/>
          <p:cNvSpPr/>
          <p:nvPr/>
        </p:nvSpPr>
        <p:spPr>
          <a:xfrm>
            <a:off x="6477000" y="2743200"/>
            <a:ext cx="2667000" cy="1905000"/>
          </a:xfrm>
          <a:prstGeom prst="ellipse">
            <a:avLst/>
          </a:prstGeom>
          <a:solidFill>
            <a:srgbClr val="99CCFF"/>
          </a:solidFill>
          <a:ln w="12700">
            <a:noFill/>
          </a:ln>
          <a:effectLst>
            <a:outerShdw dist="107763" dir="2699999" algn="ctr" rotWithShape="0">
              <a:schemeClr val="bg2"/>
            </a:outerShdw>
          </a:effectLst>
        </p:spPr>
        <p:txBody>
          <a:bodyPr wrap="none" anchor="ctr"/>
          <a:p>
            <a:pPr algn="ctr" eaLnBrk="1" hangingPunct="1"/>
            <a:r>
              <a:rPr lang="zh-CN" altLang="en-US" sz="2400" dirty="0">
                <a:solidFill>
                  <a:schemeClr val="hlink"/>
                </a:solidFill>
                <a:latin typeface="Times New Roman" panose="02020603050405020304" pitchFamily="18" charset="0"/>
              </a:rPr>
              <a:t>管 理</a:t>
            </a:r>
            <a:endParaRPr lang="zh-CN" altLang="en-US" sz="2400" b="0" dirty="0">
              <a:solidFill>
                <a:schemeClr val="hlink"/>
              </a:solidFill>
              <a:latin typeface="Times New Roman" panose="02020603050405020304" pitchFamily="18" charset="0"/>
            </a:endParaRPr>
          </a:p>
          <a:p>
            <a:pPr algn="ctr" eaLnBrk="1" hangingPunct="1"/>
            <a:r>
              <a:rPr lang="zh-CN" altLang="en-US" sz="1800" b="0" dirty="0">
                <a:solidFill>
                  <a:srgbClr val="0000FF"/>
                </a:solidFill>
                <a:latin typeface="Times New Roman" panose="02020603050405020304" pitchFamily="18" charset="0"/>
              </a:rPr>
              <a:t>发展</a:t>
            </a:r>
            <a:r>
              <a:rPr lang="en-US" altLang="zh-CN" sz="1800" b="0" dirty="0">
                <a:solidFill>
                  <a:srgbClr val="0000FF"/>
                </a:solidFill>
                <a:latin typeface="Times New Roman" panose="02020603050405020304" pitchFamily="18" charset="0"/>
              </a:rPr>
              <a:t>/</a:t>
            </a:r>
            <a:r>
              <a:rPr lang="zh-CN" altLang="en-US" sz="1800" b="0" dirty="0">
                <a:solidFill>
                  <a:srgbClr val="0000FF"/>
                </a:solidFill>
                <a:latin typeface="Times New Roman" panose="02020603050405020304" pitchFamily="18" charset="0"/>
              </a:rPr>
              <a:t>培养人才、监控能力</a:t>
            </a:r>
            <a:endParaRPr lang="zh-CN" altLang="en-US" sz="1800" b="0" dirty="0">
              <a:latin typeface="Times New Roman" panose="02020603050405020304" pitchFamily="18" charset="0"/>
            </a:endParaRPr>
          </a:p>
          <a:p>
            <a:pPr algn="ctr" eaLnBrk="1" hangingPunct="1"/>
            <a:r>
              <a:rPr lang="zh-CN" altLang="en-US" sz="1800" b="0" dirty="0">
                <a:solidFill>
                  <a:srgbClr val="0000FF"/>
                </a:solidFill>
                <a:latin typeface="Times New Roman" panose="02020603050405020304" pitchFamily="18" charset="0"/>
              </a:rPr>
              <a:t>团队合作、</a:t>
            </a:r>
            <a:r>
              <a:rPr lang="zh-CN" altLang="en-US" sz="1800" b="0" dirty="0">
                <a:solidFill>
                  <a:srgbClr val="0000FF"/>
                </a:solidFill>
                <a:latin typeface="宋体" panose="02010600030101010101" pitchFamily="2" charset="-122"/>
              </a:rPr>
              <a:t>领导能力</a:t>
            </a: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p:txBody>
      </p:sp>
      <p:sp>
        <p:nvSpPr>
          <p:cNvPr id="19471" name="Line 15"/>
          <p:cNvSpPr/>
          <p:nvPr/>
        </p:nvSpPr>
        <p:spPr>
          <a:xfrm flipH="1" flipV="1">
            <a:off x="5486400" y="3581400"/>
            <a:ext cx="990600" cy="76200"/>
          </a:xfrm>
          <a:prstGeom prst="line">
            <a:avLst/>
          </a:prstGeom>
          <a:ln w="76200" cap="flat" cmpd="sng">
            <a:solidFill>
              <a:srgbClr val="0000FF"/>
            </a:solidFill>
            <a:prstDash val="solid"/>
            <a:headEnd type="none" w="sm" len="sm"/>
            <a:tailEnd type="stealth" w="med" len="lg"/>
          </a:ln>
        </p:spPr>
      </p:sp>
    </p:spTree>
  </p:cSld>
  <p:clrMapOvr>
    <a:masterClrMapping/>
  </p:clrMapOvr>
  <p:transition>
    <p:blind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p:nvPr>
            <p:ph type="title"/>
          </p:nvPr>
        </p:nvSpPr>
        <p:spPr>
          <a:xfrm>
            <a:off x="107950" y="0"/>
            <a:ext cx="7772400" cy="914400"/>
          </a:xfrm>
          <a:noFill/>
          <a:ln>
            <a:noFill/>
          </a:ln>
        </p:spPr>
        <p:txBody>
          <a:bodyPr/>
          <a:p>
            <a:r>
              <a:rPr lang="zh-CN" altLang="en-US" sz="3200" dirty="0">
                <a:solidFill>
                  <a:schemeClr val="bg1"/>
                </a:solidFill>
              </a:rPr>
              <a:t>区分管理者业绩的能力权重</a:t>
            </a:r>
            <a:endParaRPr lang="zh-CN" altLang="en-US" sz="3200" dirty="0">
              <a:solidFill>
                <a:schemeClr val="bg1"/>
              </a:solidFill>
            </a:endParaRPr>
          </a:p>
        </p:txBody>
      </p:sp>
      <p:sp>
        <p:nvSpPr>
          <p:cNvPr id="20483" name="Rectangle 3"/>
          <p:cNvSpPr/>
          <p:nvPr>
            <p:ph idx="1"/>
          </p:nvPr>
        </p:nvSpPr>
        <p:spPr>
          <a:xfrm>
            <a:off x="468313" y="1196975"/>
            <a:ext cx="7772400" cy="4343400"/>
          </a:xfrm>
          <a:noFill/>
          <a:ln>
            <a:noFill/>
          </a:ln>
        </p:spPr>
        <p:txBody>
          <a:bodyPr/>
          <a:p>
            <a:pPr>
              <a:buNone/>
            </a:pPr>
            <a:r>
              <a:rPr lang="zh-CN" altLang="en-US" b="0" dirty="0"/>
              <a:t>影响力（</a:t>
            </a:r>
            <a:r>
              <a:rPr lang="en-US" altLang="zh-CN" b="0" dirty="0"/>
              <a:t>10</a:t>
            </a:r>
            <a:r>
              <a:rPr lang="zh-CN" altLang="en-US" b="0" dirty="0"/>
              <a:t>）             以业绩为导向（</a:t>
            </a:r>
            <a:r>
              <a:rPr lang="en-US" altLang="zh-CN" b="0" dirty="0"/>
              <a:t>5</a:t>
            </a:r>
            <a:r>
              <a:rPr lang="zh-CN" altLang="en-US" b="0" dirty="0"/>
              <a:t>）</a:t>
            </a:r>
            <a:endParaRPr lang="zh-CN" altLang="en-US" b="0" dirty="0"/>
          </a:p>
          <a:p>
            <a:pPr>
              <a:buNone/>
            </a:pPr>
            <a:r>
              <a:rPr lang="zh-CN" altLang="en-US" b="0" dirty="0"/>
              <a:t>主动性（</a:t>
            </a:r>
            <a:r>
              <a:rPr lang="en-US" altLang="zh-CN" b="0" dirty="0"/>
              <a:t>5</a:t>
            </a:r>
            <a:r>
              <a:rPr lang="zh-CN" altLang="en-US" b="0" dirty="0"/>
              <a:t>）               人际意识（</a:t>
            </a:r>
            <a:r>
              <a:rPr lang="en-US" altLang="zh-CN" b="0" dirty="0"/>
              <a:t>3</a:t>
            </a:r>
            <a:r>
              <a:rPr lang="zh-CN" altLang="en-US" b="0" dirty="0"/>
              <a:t>）</a:t>
            </a:r>
            <a:endParaRPr lang="zh-CN" altLang="en-US" b="0" dirty="0"/>
          </a:p>
          <a:p>
            <a:pPr>
              <a:buNone/>
            </a:pPr>
            <a:r>
              <a:rPr lang="zh-CN" altLang="en-US" b="0" dirty="0"/>
              <a:t>以服务为导向（</a:t>
            </a:r>
            <a:r>
              <a:rPr lang="en-US" altLang="zh-CN" b="0" dirty="0"/>
              <a:t>3</a:t>
            </a:r>
            <a:r>
              <a:rPr lang="zh-CN" altLang="en-US" b="0" dirty="0"/>
              <a:t>）   正直诚信（</a:t>
            </a:r>
            <a:r>
              <a:rPr lang="en-US" altLang="zh-CN" b="0" dirty="0"/>
              <a:t>3</a:t>
            </a:r>
            <a:r>
              <a:rPr lang="zh-CN" altLang="en-US" b="0" dirty="0"/>
              <a:t>）</a:t>
            </a:r>
            <a:endParaRPr lang="zh-CN" altLang="en-US" b="0" dirty="0"/>
          </a:p>
          <a:p>
            <a:pPr>
              <a:buNone/>
            </a:pPr>
            <a:r>
              <a:rPr lang="zh-CN" altLang="en-US" b="0" dirty="0"/>
              <a:t>建立良好的关系（</a:t>
            </a:r>
            <a:r>
              <a:rPr lang="en-US" altLang="zh-CN" b="0" dirty="0"/>
              <a:t>2</a:t>
            </a:r>
            <a:r>
              <a:rPr lang="zh-CN" altLang="en-US" b="0" dirty="0"/>
              <a:t>）</a:t>
            </a:r>
            <a:endParaRPr lang="zh-CN" altLang="en-US" b="0" dirty="0"/>
          </a:p>
          <a:p>
            <a:pPr>
              <a:buNone/>
            </a:pPr>
            <a:r>
              <a:rPr lang="zh-CN" altLang="en-US" b="0" dirty="0"/>
              <a:t>分析问题能力（</a:t>
            </a:r>
            <a:r>
              <a:rPr lang="en-US" altLang="zh-CN" b="0" dirty="0"/>
              <a:t>2</a:t>
            </a:r>
            <a:r>
              <a:rPr lang="zh-CN" altLang="en-US" b="0" dirty="0"/>
              <a:t>）</a:t>
            </a:r>
            <a:endParaRPr lang="zh-CN" altLang="en-US" b="0" dirty="0"/>
          </a:p>
          <a:p>
            <a:pPr>
              <a:buNone/>
            </a:pPr>
            <a:r>
              <a:rPr lang="zh-CN" altLang="en-US" b="0" dirty="0"/>
              <a:t>收集信息的能力（</a:t>
            </a:r>
            <a:r>
              <a:rPr lang="en-US" altLang="zh-CN" b="0" dirty="0"/>
              <a:t>2</a:t>
            </a:r>
            <a:r>
              <a:rPr lang="zh-CN" altLang="en-US" b="0" dirty="0"/>
              <a:t>）</a:t>
            </a:r>
            <a:endParaRPr lang="zh-CN" altLang="en-US" b="0" dirty="0"/>
          </a:p>
          <a:p>
            <a:pPr>
              <a:buNone/>
            </a:pPr>
            <a:r>
              <a:rPr lang="zh-CN" altLang="en-US" b="0" dirty="0"/>
              <a:t>对组织的认识（</a:t>
            </a:r>
            <a:r>
              <a:rPr lang="en-US" altLang="zh-CN" b="0" dirty="0"/>
              <a:t>2</a:t>
            </a:r>
            <a:r>
              <a:rPr lang="zh-CN" altLang="en-US" b="0" dirty="0"/>
              <a:t>）</a:t>
            </a:r>
            <a:endParaRPr lang="zh-CN" altLang="en-US" b="0" dirty="0"/>
          </a:p>
          <a:p>
            <a:pPr>
              <a:buNone/>
            </a:pPr>
            <a:endParaRPr lang="zh-CN" altLang="en-US" b="0" dirty="0">
              <a:solidFill>
                <a:schemeClr val="folHlink"/>
              </a:solidFill>
            </a:endParaRPr>
          </a:p>
          <a:p>
            <a:pPr>
              <a:buNone/>
            </a:pPr>
            <a:endParaRPr lang="en-US" altLang="zh-CN" b="0" dirty="0">
              <a:solidFill>
                <a:schemeClr val="folHlink"/>
              </a:solidFill>
            </a:endParaRPr>
          </a:p>
        </p:txBody>
      </p:sp>
    </p:spTree>
  </p:cSld>
  <p:clrMapOvr>
    <a:masterClrMapping/>
  </p:clrMapOvr>
  <p:transition>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7" name="Text Box 1027"/>
          <p:cNvSpPr txBox="1"/>
          <p:nvPr/>
        </p:nvSpPr>
        <p:spPr>
          <a:xfrm>
            <a:off x="552450" y="1700213"/>
            <a:ext cx="5083175" cy="2062162"/>
          </a:xfrm>
          <a:prstGeom prst="rect">
            <a:avLst/>
          </a:prstGeom>
          <a:noFill/>
          <a:ln w="12700">
            <a:noFill/>
          </a:ln>
        </p:spPr>
        <p:txBody>
          <a:bodyPr wrap="none">
            <a:spAutoFit/>
          </a:bodyPr>
          <a:p>
            <a:pPr marL="685800" indent="-685800" eaLnBrk="1" hangingPunct="1">
              <a:spcBef>
                <a:spcPct val="50000"/>
              </a:spcBef>
              <a:buFont typeface="Arial" panose="020B0604020202020204" pitchFamily="34" charset="0"/>
              <a:buChar char="•"/>
            </a:pPr>
            <a:r>
              <a:rPr lang="zh-CN" altLang="en-US" sz="3200" b="0" dirty="0">
                <a:latin typeface="Times New Roman" panose="02020603050405020304" pitchFamily="18" charset="0"/>
              </a:rPr>
              <a:t>成就动机 </a:t>
            </a:r>
            <a:r>
              <a:rPr lang="zh-CN" altLang="zh-CN" sz="3200" b="0" dirty="0">
                <a:latin typeface="Times New Roman" panose="02020603050405020304" pitchFamily="18" charset="0"/>
              </a:rPr>
              <a:t>(</a:t>
            </a:r>
            <a:r>
              <a:rPr lang="en-US" altLang="zh-CN" sz="3200" b="0" dirty="0">
                <a:latin typeface="Times New Roman" panose="02020603050405020304" pitchFamily="18" charset="0"/>
              </a:rPr>
              <a:t>Achievement)</a:t>
            </a:r>
            <a:endParaRPr lang="en-US" altLang="zh-CN" sz="3200" b="0" dirty="0">
              <a:latin typeface="Times New Roman" panose="02020603050405020304" pitchFamily="18" charset="0"/>
            </a:endParaRPr>
          </a:p>
          <a:p>
            <a:pPr marL="685800" indent="-685800" eaLnBrk="1" hangingPunct="1">
              <a:spcBef>
                <a:spcPct val="50000"/>
              </a:spcBef>
              <a:buFont typeface="Arial" panose="020B0604020202020204" pitchFamily="34" charset="0"/>
              <a:buChar char="•"/>
            </a:pPr>
            <a:r>
              <a:rPr lang="zh-CN" altLang="en-US" sz="3200" b="0" dirty="0">
                <a:latin typeface="Times New Roman" panose="02020603050405020304" pitchFamily="18" charset="0"/>
              </a:rPr>
              <a:t>亲和动机（</a:t>
            </a:r>
            <a:r>
              <a:rPr lang="en-US" altLang="zh-CN" sz="3200" b="0" dirty="0">
                <a:latin typeface="Times New Roman" panose="02020603050405020304" pitchFamily="18" charset="0"/>
              </a:rPr>
              <a:t>Affiliation)</a:t>
            </a:r>
            <a:endParaRPr lang="en-US" altLang="zh-CN" sz="3200" b="0" dirty="0">
              <a:latin typeface="Times New Roman" panose="02020603050405020304" pitchFamily="18" charset="0"/>
            </a:endParaRPr>
          </a:p>
          <a:p>
            <a:pPr marL="685800" indent="-685800" eaLnBrk="1" hangingPunct="1">
              <a:spcBef>
                <a:spcPct val="50000"/>
              </a:spcBef>
              <a:buFont typeface="Arial" panose="020B0604020202020204" pitchFamily="34" charset="0"/>
              <a:buChar char="•"/>
            </a:pPr>
            <a:r>
              <a:rPr lang="zh-CN" altLang="en-US" sz="3200" b="0" dirty="0">
                <a:latin typeface="Times New Roman" panose="02020603050405020304" pitchFamily="18" charset="0"/>
              </a:rPr>
              <a:t>影响动机（</a:t>
            </a:r>
            <a:r>
              <a:rPr lang="en-US" altLang="zh-CN" sz="3200" b="0" dirty="0">
                <a:latin typeface="Times New Roman" panose="02020603050405020304" pitchFamily="18" charset="0"/>
              </a:rPr>
              <a:t>Power)</a:t>
            </a:r>
            <a:endParaRPr lang="en-US" altLang="zh-CN" sz="3200" b="0" dirty="0">
              <a:latin typeface="Times New Roman" panose="02020603050405020304" pitchFamily="18" charset="0"/>
            </a:endParaRPr>
          </a:p>
        </p:txBody>
      </p:sp>
      <p:sp>
        <p:nvSpPr>
          <p:cNvPr id="21507" name="Text Box 1033"/>
          <p:cNvSpPr txBox="1"/>
          <p:nvPr/>
        </p:nvSpPr>
        <p:spPr>
          <a:xfrm>
            <a:off x="365125" y="201613"/>
            <a:ext cx="184150" cy="336550"/>
          </a:xfrm>
          <a:prstGeom prst="rect">
            <a:avLst/>
          </a:prstGeom>
          <a:noFill/>
          <a:ln w="9525">
            <a:noFill/>
          </a:ln>
        </p:spPr>
        <p:txBody>
          <a:bodyPr wrap="none">
            <a:spAutoFit/>
          </a:bodyPr>
          <a:p>
            <a:endParaRPr lang="zh-CN" altLang="zh-CN" dirty="0">
              <a:latin typeface="Arial" panose="020B0604020202020204" pitchFamily="34" charset="0"/>
            </a:endParaRPr>
          </a:p>
        </p:txBody>
      </p:sp>
      <p:sp>
        <p:nvSpPr>
          <p:cNvPr id="21508" name="Text Box 1034"/>
          <p:cNvSpPr txBox="1"/>
          <p:nvPr/>
        </p:nvSpPr>
        <p:spPr>
          <a:xfrm>
            <a:off x="76200" y="112713"/>
            <a:ext cx="2978150" cy="523875"/>
          </a:xfrm>
          <a:prstGeom prst="rect">
            <a:avLst/>
          </a:prstGeom>
          <a:noFill/>
          <a:ln w="9525">
            <a:noFill/>
          </a:ln>
        </p:spPr>
        <p:txBody>
          <a:bodyPr wrap="none">
            <a:spAutoFit/>
          </a:bodyPr>
          <a:p>
            <a:r>
              <a:rPr lang="en-US" altLang="zh-CN" sz="2800" dirty="0">
                <a:solidFill>
                  <a:schemeClr val="bg1"/>
                </a:solidFill>
                <a:latin typeface="Times New Roman" panose="02020603050405020304" pitchFamily="18" charset="0"/>
              </a:rPr>
              <a:t>2.</a:t>
            </a:r>
            <a:r>
              <a:rPr lang="zh-CN" altLang="en-US" sz="2800" dirty="0">
                <a:solidFill>
                  <a:schemeClr val="bg1"/>
                </a:solidFill>
                <a:latin typeface="Times New Roman" panose="02020603050405020304" pitchFamily="18" charset="0"/>
              </a:rPr>
              <a:t>员工素质：</a:t>
            </a:r>
            <a:r>
              <a:rPr lang="zh-CN" altLang="en-US" sz="2800" dirty="0">
                <a:solidFill>
                  <a:schemeClr val="bg1"/>
                </a:solidFill>
                <a:latin typeface="Arial" panose="020B0604020202020204" pitchFamily="34" charset="0"/>
              </a:rPr>
              <a:t>动机</a:t>
            </a:r>
            <a:endParaRPr lang="zh-CN" altLang="en-US" sz="2800" dirty="0">
              <a:solidFill>
                <a:schemeClr val="bg1"/>
              </a:solidFill>
              <a:latin typeface="Arial" panose="020B0604020202020204"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867">
                                            <p:txEl>
                                              <p:charRg st="0" end="19"/>
                                            </p:txEl>
                                          </p:spTgt>
                                        </p:tgtEl>
                                        <p:attrNameLst>
                                          <p:attrName>style.visibility</p:attrName>
                                        </p:attrNameLst>
                                      </p:cBhvr>
                                      <p:to>
                                        <p:strVal val="visible"/>
                                      </p:to>
                                    </p:set>
                                    <p:anim calcmode="lin" valueType="num">
                                      <p:cBhvr additive="base">
                                        <p:cTn id="7" dur="500" fill="hold"/>
                                        <p:tgtEl>
                                          <p:spTgt spid="420867">
                                            <p:txEl>
                                              <p:charRg st="0" end="1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0867">
                                            <p:txEl>
                                              <p:charRg st="0" end="1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867">
                                            <p:txEl>
                                              <p:charRg st="19" end="37"/>
                                            </p:txEl>
                                          </p:spTgt>
                                        </p:tgtEl>
                                        <p:attrNameLst>
                                          <p:attrName>style.visibility</p:attrName>
                                        </p:attrNameLst>
                                      </p:cBhvr>
                                      <p:to>
                                        <p:strVal val="visible"/>
                                      </p:to>
                                    </p:set>
                                    <p:anim calcmode="lin" valueType="num">
                                      <p:cBhvr additive="base">
                                        <p:cTn id="13" dur="500" fill="hold"/>
                                        <p:tgtEl>
                                          <p:spTgt spid="420867">
                                            <p:txEl>
                                              <p:charRg st="19" end="3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0867">
                                            <p:txEl>
                                              <p:charRg st="19" end="3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0867">
                                            <p:txEl>
                                              <p:charRg st="37" end="49"/>
                                            </p:txEl>
                                          </p:spTgt>
                                        </p:tgtEl>
                                        <p:attrNameLst>
                                          <p:attrName>style.visibility</p:attrName>
                                        </p:attrNameLst>
                                      </p:cBhvr>
                                      <p:to>
                                        <p:strVal val="visible"/>
                                      </p:to>
                                    </p:set>
                                    <p:anim calcmode="lin" valueType="num">
                                      <p:cBhvr additive="base">
                                        <p:cTn id="19" dur="500" fill="hold"/>
                                        <p:tgtEl>
                                          <p:spTgt spid="420867">
                                            <p:txEl>
                                              <p:charRg st="37" end="4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0867">
                                            <p:txEl>
                                              <p:charRg st="37" end="4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Line 2"/>
          <p:cNvSpPr/>
          <p:nvPr/>
        </p:nvSpPr>
        <p:spPr>
          <a:xfrm>
            <a:off x="1295400" y="1295400"/>
            <a:ext cx="0" cy="1447800"/>
          </a:xfrm>
          <a:prstGeom prst="line">
            <a:avLst/>
          </a:prstGeom>
          <a:ln w="12700" cap="sq" cmpd="sng">
            <a:solidFill>
              <a:schemeClr val="tx1"/>
            </a:solidFill>
            <a:prstDash val="solid"/>
            <a:headEnd type="none" w="sm" len="sm"/>
            <a:tailEnd type="none" w="sm" len="sm"/>
          </a:ln>
        </p:spPr>
      </p:sp>
      <p:sp>
        <p:nvSpPr>
          <p:cNvPr id="22531" name="Line 3"/>
          <p:cNvSpPr/>
          <p:nvPr/>
        </p:nvSpPr>
        <p:spPr>
          <a:xfrm>
            <a:off x="2362200" y="1295400"/>
            <a:ext cx="0" cy="1447800"/>
          </a:xfrm>
          <a:prstGeom prst="line">
            <a:avLst/>
          </a:prstGeom>
          <a:ln w="12700" cap="sq" cmpd="sng">
            <a:solidFill>
              <a:schemeClr val="tx1"/>
            </a:solidFill>
            <a:prstDash val="solid"/>
            <a:headEnd type="none" w="sm" len="sm"/>
            <a:tailEnd type="none" w="sm" len="sm"/>
          </a:ln>
        </p:spPr>
      </p:sp>
      <p:sp>
        <p:nvSpPr>
          <p:cNvPr id="22532" name="Line 4"/>
          <p:cNvSpPr/>
          <p:nvPr/>
        </p:nvSpPr>
        <p:spPr>
          <a:xfrm>
            <a:off x="3505200" y="1295400"/>
            <a:ext cx="0" cy="1447800"/>
          </a:xfrm>
          <a:prstGeom prst="line">
            <a:avLst/>
          </a:prstGeom>
          <a:ln w="12700" cap="sq" cmpd="sng">
            <a:solidFill>
              <a:schemeClr val="tx1"/>
            </a:solidFill>
            <a:prstDash val="solid"/>
            <a:headEnd type="none" w="sm" len="sm"/>
            <a:tailEnd type="none" w="sm" len="sm"/>
          </a:ln>
        </p:spPr>
      </p:sp>
      <p:sp>
        <p:nvSpPr>
          <p:cNvPr id="22533" name="Line 5"/>
          <p:cNvSpPr/>
          <p:nvPr/>
        </p:nvSpPr>
        <p:spPr>
          <a:xfrm>
            <a:off x="7620000" y="1371600"/>
            <a:ext cx="0" cy="1447800"/>
          </a:xfrm>
          <a:prstGeom prst="line">
            <a:avLst/>
          </a:prstGeom>
          <a:ln w="12700" cap="sq" cmpd="sng">
            <a:solidFill>
              <a:schemeClr val="tx1"/>
            </a:solidFill>
            <a:prstDash val="solid"/>
            <a:headEnd type="none" w="sm" len="sm"/>
            <a:tailEnd type="none" w="sm" len="sm"/>
          </a:ln>
        </p:spPr>
      </p:sp>
      <p:sp>
        <p:nvSpPr>
          <p:cNvPr id="22534" name="Line 6"/>
          <p:cNvSpPr/>
          <p:nvPr/>
        </p:nvSpPr>
        <p:spPr>
          <a:xfrm>
            <a:off x="6477000" y="1371600"/>
            <a:ext cx="0" cy="1447800"/>
          </a:xfrm>
          <a:prstGeom prst="line">
            <a:avLst/>
          </a:prstGeom>
          <a:ln w="12700" cap="sq" cmpd="sng">
            <a:solidFill>
              <a:schemeClr val="tx1"/>
            </a:solidFill>
            <a:prstDash val="solid"/>
            <a:headEnd type="none" w="sm" len="sm"/>
            <a:tailEnd type="none" w="sm" len="sm"/>
          </a:ln>
        </p:spPr>
      </p:sp>
      <p:sp>
        <p:nvSpPr>
          <p:cNvPr id="22535" name="Line 7"/>
          <p:cNvSpPr/>
          <p:nvPr/>
        </p:nvSpPr>
        <p:spPr>
          <a:xfrm>
            <a:off x="5410200" y="1371600"/>
            <a:ext cx="0" cy="1447800"/>
          </a:xfrm>
          <a:prstGeom prst="line">
            <a:avLst/>
          </a:prstGeom>
          <a:ln w="12700" cap="sq" cmpd="sng">
            <a:solidFill>
              <a:schemeClr val="tx1"/>
            </a:solidFill>
            <a:prstDash val="solid"/>
            <a:headEnd type="none" w="sm" len="sm"/>
            <a:tailEnd type="none" w="sm" len="sm"/>
          </a:ln>
        </p:spPr>
      </p:sp>
      <p:sp>
        <p:nvSpPr>
          <p:cNvPr id="22536" name="Line 8"/>
          <p:cNvSpPr/>
          <p:nvPr/>
        </p:nvSpPr>
        <p:spPr>
          <a:xfrm>
            <a:off x="7696200" y="3733800"/>
            <a:ext cx="0" cy="1447800"/>
          </a:xfrm>
          <a:prstGeom prst="line">
            <a:avLst/>
          </a:prstGeom>
          <a:ln w="12700" cap="sq" cmpd="sng">
            <a:solidFill>
              <a:schemeClr val="tx1"/>
            </a:solidFill>
            <a:prstDash val="solid"/>
            <a:headEnd type="none" w="sm" len="sm"/>
            <a:tailEnd type="none" w="sm" len="sm"/>
          </a:ln>
        </p:spPr>
      </p:sp>
      <p:sp>
        <p:nvSpPr>
          <p:cNvPr id="22537" name="Line 9"/>
          <p:cNvSpPr/>
          <p:nvPr/>
        </p:nvSpPr>
        <p:spPr>
          <a:xfrm>
            <a:off x="6594475" y="3733800"/>
            <a:ext cx="0" cy="1447800"/>
          </a:xfrm>
          <a:prstGeom prst="line">
            <a:avLst/>
          </a:prstGeom>
          <a:ln w="12700" cap="sq" cmpd="sng">
            <a:solidFill>
              <a:schemeClr val="tx1"/>
            </a:solidFill>
            <a:prstDash val="solid"/>
            <a:headEnd type="none" w="sm" len="sm"/>
            <a:tailEnd type="none" w="sm" len="sm"/>
          </a:ln>
        </p:spPr>
      </p:sp>
      <p:sp>
        <p:nvSpPr>
          <p:cNvPr id="22538" name="Line 10"/>
          <p:cNvSpPr/>
          <p:nvPr/>
        </p:nvSpPr>
        <p:spPr>
          <a:xfrm>
            <a:off x="5486400" y="3733800"/>
            <a:ext cx="0" cy="1447800"/>
          </a:xfrm>
          <a:prstGeom prst="line">
            <a:avLst/>
          </a:prstGeom>
          <a:ln w="12700" cap="sq" cmpd="sng">
            <a:solidFill>
              <a:schemeClr val="tx1"/>
            </a:solidFill>
            <a:prstDash val="solid"/>
            <a:headEnd type="none" w="sm" len="sm"/>
            <a:tailEnd type="none" w="sm" len="sm"/>
          </a:ln>
        </p:spPr>
      </p:sp>
      <p:sp>
        <p:nvSpPr>
          <p:cNvPr id="22539" name="Line 11"/>
          <p:cNvSpPr/>
          <p:nvPr/>
        </p:nvSpPr>
        <p:spPr>
          <a:xfrm>
            <a:off x="3429000" y="3810000"/>
            <a:ext cx="0" cy="1447800"/>
          </a:xfrm>
          <a:prstGeom prst="line">
            <a:avLst/>
          </a:prstGeom>
          <a:ln w="12700" cap="sq" cmpd="sng">
            <a:solidFill>
              <a:schemeClr val="tx1"/>
            </a:solidFill>
            <a:prstDash val="solid"/>
            <a:headEnd type="none" w="sm" len="sm"/>
            <a:tailEnd type="none" w="sm" len="sm"/>
          </a:ln>
        </p:spPr>
      </p:sp>
      <p:sp>
        <p:nvSpPr>
          <p:cNvPr id="22540" name="Line 12"/>
          <p:cNvSpPr/>
          <p:nvPr/>
        </p:nvSpPr>
        <p:spPr>
          <a:xfrm>
            <a:off x="1219200" y="3810000"/>
            <a:ext cx="0" cy="1447800"/>
          </a:xfrm>
          <a:prstGeom prst="line">
            <a:avLst/>
          </a:prstGeom>
          <a:ln w="12700" cap="sq" cmpd="sng">
            <a:solidFill>
              <a:schemeClr val="tx1"/>
            </a:solidFill>
            <a:prstDash val="solid"/>
            <a:headEnd type="none" w="sm" len="sm"/>
            <a:tailEnd type="none" w="sm" len="sm"/>
          </a:ln>
        </p:spPr>
      </p:sp>
      <p:sp>
        <p:nvSpPr>
          <p:cNvPr id="22541" name="Line 13"/>
          <p:cNvSpPr/>
          <p:nvPr/>
        </p:nvSpPr>
        <p:spPr>
          <a:xfrm>
            <a:off x="2286000" y="3810000"/>
            <a:ext cx="0" cy="1447800"/>
          </a:xfrm>
          <a:prstGeom prst="line">
            <a:avLst/>
          </a:prstGeom>
          <a:ln w="12700" cap="sq" cmpd="sng">
            <a:solidFill>
              <a:schemeClr val="tx1"/>
            </a:solidFill>
            <a:prstDash val="solid"/>
            <a:headEnd type="none" w="sm" len="sm"/>
            <a:tailEnd type="none" w="sm" len="sm"/>
          </a:ln>
        </p:spPr>
      </p:sp>
      <p:sp>
        <p:nvSpPr>
          <p:cNvPr id="22542" name="Line 14"/>
          <p:cNvSpPr/>
          <p:nvPr/>
        </p:nvSpPr>
        <p:spPr>
          <a:xfrm>
            <a:off x="1295400" y="2743200"/>
            <a:ext cx="2209800" cy="0"/>
          </a:xfrm>
          <a:prstGeom prst="line">
            <a:avLst/>
          </a:prstGeom>
          <a:ln w="12700" cap="sq" cmpd="sng">
            <a:solidFill>
              <a:schemeClr val="tx1"/>
            </a:solidFill>
            <a:prstDash val="solid"/>
            <a:headEnd type="none" w="sm" len="sm"/>
            <a:tailEnd type="none" w="sm" len="sm"/>
          </a:ln>
        </p:spPr>
      </p:sp>
      <p:sp>
        <p:nvSpPr>
          <p:cNvPr id="22543" name="Line 15"/>
          <p:cNvSpPr/>
          <p:nvPr/>
        </p:nvSpPr>
        <p:spPr>
          <a:xfrm>
            <a:off x="5486400" y="5181600"/>
            <a:ext cx="2209800" cy="0"/>
          </a:xfrm>
          <a:prstGeom prst="line">
            <a:avLst/>
          </a:prstGeom>
          <a:ln w="12700" cap="sq" cmpd="sng">
            <a:solidFill>
              <a:schemeClr val="tx1"/>
            </a:solidFill>
            <a:prstDash val="solid"/>
            <a:headEnd type="none" w="sm" len="sm"/>
            <a:tailEnd type="none" w="sm" len="sm"/>
          </a:ln>
        </p:spPr>
      </p:sp>
      <p:sp>
        <p:nvSpPr>
          <p:cNvPr id="22544" name="Line 16"/>
          <p:cNvSpPr/>
          <p:nvPr/>
        </p:nvSpPr>
        <p:spPr>
          <a:xfrm>
            <a:off x="1219200" y="5257800"/>
            <a:ext cx="2209800" cy="0"/>
          </a:xfrm>
          <a:prstGeom prst="line">
            <a:avLst/>
          </a:prstGeom>
          <a:ln w="12700" cap="sq" cmpd="sng">
            <a:solidFill>
              <a:schemeClr val="tx1"/>
            </a:solidFill>
            <a:prstDash val="solid"/>
            <a:headEnd type="none" w="sm" len="sm"/>
            <a:tailEnd type="none" w="sm" len="sm"/>
          </a:ln>
        </p:spPr>
      </p:sp>
      <p:sp>
        <p:nvSpPr>
          <p:cNvPr id="22545" name="Line 17"/>
          <p:cNvSpPr/>
          <p:nvPr/>
        </p:nvSpPr>
        <p:spPr>
          <a:xfrm>
            <a:off x="5410200" y="2819400"/>
            <a:ext cx="2209800" cy="0"/>
          </a:xfrm>
          <a:prstGeom prst="line">
            <a:avLst/>
          </a:prstGeom>
          <a:ln w="12700" cap="sq" cmpd="sng">
            <a:solidFill>
              <a:schemeClr val="tx1"/>
            </a:solidFill>
            <a:prstDash val="solid"/>
            <a:headEnd type="none" w="sm" len="sm"/>
            <a:tailEnd type="none" w="sm" len="sm"/>
          </a:ln>
        </p:spPr>
      </p:sp>
      <p:sp>
        <p:nvSpPr>
          <p:cNvPr id="22546" name="Line 18"/>
          <p:cNvSpPr/>
          <p:nvPr/>
        </p:nvSpPr>
        <p:spPr>
          <a:xfrm>
            <a:off x="1295400" y="1447800"/>
            <a:ext cx="1066800" cy="609600"/>
          </a:xfrm>
          <a:prstGeom prst="line">
            <a:avLst/>
          </a:prstGeom>
          <a:ln w="12700" cap="sq" cmpd="sng">
            <a:solidFill>
              <a:schemeClr val="tx1"/>
            </a:solidFill>
            <a:prstDash val="solid"/>
            <a:headEnd type="oval" w="med" len="med"/>
            <a:tailEnd type="oval" w="med" len="med"/>
          </a:ln>
        </p:spPr>
      </p:sp>
      <p:sp>
        <p:nvSpPr>
          <p:cNvPr id="22547" name="Line 19"/>
          <p:cNvSpPr/>
          <p:nvPr/>
        </p:nvSpPr>
        <p:spPr>
          <a:xfrm>
            <a:off x="2362200" y="2057400"/>
            <a:ext cx="1143000" cy="457200"/>
          </a:xfrm>
          <a:prstGeom prst="line">
            <a:avLst/>
          </a:prstGeom>
          <a:ln w="12700" cap="sq" cmpd="sng">
            <a:solidFill>
              <a:schemeClr val="tx1"/>
            </a:solidFill>
            <a:prstDash val="solid"/>
            <a:headEnd type="oval" w="med" len="med"/>
            <a:tailEnd type="oval" w="med" len="med"/>
          </a:ln>
        </p:spPr>
      </p:sp>
      <p:sp>
        <p:nvSpPr>
          <p:cNvPr id="22548" name="Line 20"/>
          <p:cNvSpPr/>
          <p:nvPr/>
        </p:nvSpPr>
        <p:spPr>
          <a:xfrm flipV="1">
            <a:off x="5410200" y="2057400"/>
            <a:ext cx="1066800" cy="457200"/>
          </a:xfrm>
          <a:prstGeom prst="line">
            <a:avLst/>
          </a:prstGeom>
          <a:ln w="12700" cap="sq" cmpd="sng">
            <a:solidFill>
              <a:schemeClr val="tx1"/>
            </a:solidFill>
            <a:prstDash val="solid"/>
            <a:headEnd type="oval" w="med" len="med"/>
            <a:tailEnd type="oval" w="med" len="med"/>
          </a:ln>
        </p:spPr>
      </p:sp>
      <p:sp>
        <p:nvSpPr>
          <p:cNvPr id="22549" name="Line 21"/>
          <p:cNvSpPr/>
          <p:nvPr/>
        </p:nvSpPr>
        <p:spPr>
          <a:xfrm flipV="1">
            <a:off x="6477000" y="1524000"/>
            <a:ext cx="1143000" cy="533400"/>
          </a:xfrm>
          <a:prstGeom prst="line">
            <a:avLst/>
          </a:prstGeom>
          <a:ln w="12700" cap="sq" cmpd="sng">
            <a:solidFill>
              <a:schemeClr val="tx1"/>
            </a:solidFill>
            <a:prstDash val="solid"/>
            <a:headEnd type="oval" w="med" len="med"/>
            <a:tailEnd type="oval" w="med" len="med"/>
          </a:ln>
        </p:spPr>
      </p:sp>
      <p:sp>
        <p:nvSpPr>
          <p:cNvPr id="22550" name="Line 22"/>
          <p:cNvSpPr/>
          <p:nvPr/>
        </p:nvSpPr>
        <p:spPr>
          <a:xfrm>
            <a:off x="1219200" y="4191000"/>
            <a:ext cx="1066800" cy="609600"/>
          </a:xfrm>
          <a:prstGeom prst="line">
            <a:avLst/>
          </a:prstGeom>
          <a:ln w="12700" cap="sq" cmpd="sng">
            <a:solidFill>
              <a:schemeClr val="tx1"/>
            </a:solidFill>
            <a:prstDash val="solid"/>
            <a:headEnd type="oval" w="med" len="med"/>
            <a:tailEnd type="oval" w="med" len="med"/>
          </a:ln>
        </p:spPr>
      </p:sp>
      <p:sp>
        <p:nvSpPr>
          <p:cNvPr id="22551" name="Line 23"/>
          <p:cNvSpPr/>
          <p:nvPr/>
        </p:nvSpPr>
        <p:spPr>
          <a:xfrm flipV="1">
            <a:off x="2286000" y="3962400"/>
            <a:ext cx="1143000" cy="838200"/>
          </a:xfrm>
          <a:prstGeom prst="line">
            <a:avLst/>
          </a:prstGeom>
          <a:ln w="12700" cap="sq" cmpd="sng">
            <a:solidFill>
              <a:schemeClr val="tx1"/>
            </a:solidFill>
            <a:prstDash val="solid"/>
            <a:headEnd type="oval" w="med" len="med"/>
            <a:tailEnd type="oval" w="med" len="med"/>
          </a:ln>
        </p:spPr>
      </p:sp>
      <p:sp>
        <p:nvSpPr>
          <p:cNvPr id="22552" name="Line 24"/>
          <p:cNvSpPr/>
          <p:nvPr/>
        </p:nvSpPr>
        <p:spPr>
          <a:xfrm>
            <a:off x="5486400" y="3886200"/>
            <a:ext cx="1143000" cy="762000"/>
          </a:xfrm>
          <a:prstGeom prst="line">
            <a:avLst/>
          </a:prstGeom>
          <a:ln w="12700" cap="sq" cmpd="sng">
            <a:solidFill>
              <a:schemeClr val="tx1"/>
            </a:solidFill>
            <a:prstDash val="solid"/>
            <a:headEnd type="oval" w="med" len="med"/>
            <a:tailEnd type="oval" w="med" len="med"/>
          </a:ln>
        </p:spPr>
      </p:sp>
      <p:sp>
        <p:nvSpPr>
          <p:cNvPr id="22553" name="Line 25"/>
          <p:cNvSpPr/>
          <p:nvPr/>
        </p:nvSpPr>
        <p:spPr>
          <a:xfrm flipV="1">
            <a:off x="6629400" y="4191000"/>
            <a:ext cx="1066800" cy="457200"/>
          </a:xfrm>
          <a:prstGeom prst="line">
            <a:avLst/>
          </a:prstGeom>
          <a:ln w="12700" cap="sq" cmpd="sng">
            <a:solidFill>
              <a:schemeClr val="tx1"/>
            </a:solidFill>
            <a:prstDash val="solid"/>
            <a:headEnd type="oval" w="med" len="med"/>
            <a:tailEnd type="oval" w="med" len="med"/>
          </a:ln>
        </p:spPr>
      </p:sp>
      <p:sp>
        <p:nvSpPr>
          <p:cNvPr id="419866" name="Text Box 26"/>
          <p:cNvSpPr txBox="1"/>
          <p:nvPr/>
        </p:nvSpPr>
        <p:spPr>
          <a:xfrm>
            <a:off x="679450" y="1431925"/>
            <a:ext cx="549275" cy="1311275"/>
          </a:xfrm>
          <a:prstGeom prst="rect">
            <a:avLst/>
          </a:prstGeom>
          <a:noFill/>
          <a:ln w="12700">
            <a:noFill/>
          </a:ln>
        </p:spPr>
        <p:txBody>
          <a:bodyPr vert="eaVert" wrap="none">
            <a:spAutoFit/>
          </a:bodyPr>
          <a:p>
            <a:pPr eaLnBrk="1" hangingPunct="1">
              <a:spcBef>
                <a:spcPct val="50000"/>
              </a:spcBef>
            </a:pPr>
            <a:r>
              <a:rPr lang="zh-CN" altLang="en-US" sz="2400" b="0" dirty="0">
                <a:solidFill>
                  <a:schemeClr val="accent2"/>
                </a:solidFill>
                <a:latin typeface="Times New Roman" panose="02020603050405020304" pitchFamily="18" charset="0"/>
              </a:rPr>
              <a:t>企业家型</a:t>
            </a:r>
            <a:endParaRPr lang="zh-CN" altLang="en-US" sz="2400" b="0" dirty="0">
              <a:solidFill>
                <a:schemeClr val="accent2"/>
              </a:solidFill>
              <a:latin typeface="Times New Roman" panose="02020603050405020304" pitchFamily="18" charset="0"/>
            </a:endParaRPr>
          </a:p>
        </p:txBody>
      </p:sp>
      <p:sp>
        <p:nvSpPr>
          <p:cNvPr id="419867" name="Text Box 27"/>
          <p:cNvSpPr txBox="1"/>
          <p:nvPr/>
        </p:nvSpPr>
        <p:spPr>
          <a:xfrm>
            <a:off x="4791075" y="1431925"/>
            <a:ext cx="549275" cy="1311275"/>
          </a:xfrm>
          <a:prstGeom prst="rect">
            <a:avLst/>
          </a:prstGeom>
          <a:noFill/>
          <a:ln w="12700">
            <a:noFill/>
          </a:ln>
        </p:spPr>
        <p:txBody>
          <a:bodyPr vert="eaVert" wrap="none">
            <a:spAutoFit/>
          </a:bodyPr>
          <a:p>
            <a:pPr eaLnBrk="1" hangingPunct="1">
              <a:spcBef>
                <a:spcPct val="50000"/>
              </a:spcBef>
            </a:pPr>
            <a:r>
              <a:rPr lang="zh-CN" altLang="en-US" sz="2400" b="0" dirty="0">
                <a:solidFill>
                  <a:schemeClr val="accent2"/>
                </a:solidFill>
                <a:latin typeface="Times New Roman" panose="02020603050405020304" pitchFamily="18" charset="0"/>
              </a:rPr>
              <a:t>领导者型</a:t>
            </a:r>
            <a:endParaRPr lang="zh-CN" altLang="en-US" sz="2400" b="0" dirty="0">
              <a:solidFill>
                <a:schemeClr val="accent2"/>
              </a:solidFill>
              <a:latin typeface="Times New Roman" panose="02020603050405020304" pitchFamily="18" charset="0"/>
            </a:endParaRPr>
          </a:p>
        </p:txBody>
      </p:sp>
      <p:sp>
        <p:nvSpPr>
          <p:cNvPr id="419868" name="Text Box 28"/>
          <p:cNvSpPr txBox="1"/>
          <p:nvPr/>
        </p:nvSpPr>
        <p:spPr>
          <a:xfrm>
            <a:off x="573088" y="3870325"/>
            <a:ext cx="549275" cy="1311275"/>
          </a:xfrm>
          <a:prstGeom prst="rect">
            <a:avLst/>
          </a:prstGeom>
          <a:noFill/>
          <a:ln w="12700">
            <a:noFill/>
          </a:ln>
        </p:spPr>
        <p:txBody>
          <a:bodyPr vert="eaVert" wrap="none">
            <a:spAutoFit/>
          </a:bodyPr>
          <a:p>
            <a:pPr eaLnBrk="1" hangingPunct="1">
              <a:spcBef>
                <a:spcPct val="50000"/>
              </a:spcBef>
            </a:pPr>
            <a:r>
              <a:rPr lang="zh-CN" altLang="en-US" sz="2400" b="0" dirty="0">
                <a:solidFill>
                  <a:schemeClr val="accent2"/>
                </a:solidFill>
                <a:latin typeface="Times New Roman" panose="02020603050405020304" pitchFamily="18" charset="0"/>
              </a:rPr>
              <a:t>管理者型</a:t>
            </a:r>
            <a:endParaRPr lang="zh-CN" altLang="en-US" sz="2400" b="0" dirty="0">
              <a:solidFill>
                <a:schemeClr val="accent2"/>
              </a:solidFill>
              <a:latin typeface="Times New Roman" panose="02020603050405020304" pitchFamily="18" charset="0"/>
            </a:endParaRPr>
          </a:p>
        </p:txBody>
      </p:sp>
      <p:sp>
        <p:nvSpPr>
          <p:cNvPr id="419869" name="Text Box 29"/>
          <p:cNvSpPr txBox="1"/>
          <p:nvPr/>
        </p:nvSpPr>
        <p:spPr>
          <a:xfrm>
            <a:off x="4876800" y="3641725"/>
            <a:ext cx="549275" cy="1616075"/>
          </a:xfrm>
          <a:prstGeom prst="rect">
            <a:avLst/>
          </a:prstGeom>
          <a:noFill/>
          <a:ln w="12700">
            <a:noFill/>
          </a:ln>
        </p:spPr>
        <p:txBody>
          <a:bodyPr vert="eaVert" wrap="none">
            <a:spAutoFit/>
          </a:bodyPr>
          <a:p>
            <a:pPr eaLnBrk="1" hangingPunct="1">
              <a:spcBef>
                <a:spcPct val="50000"/>
              </a:spcBef>
            </a:pPr>
            <a:r>
              <a:rPr lang="zh-CN" altLang="en-US" sz="2400" b="0" dirty="0">
                <a:solidFill>
                  <a:schemeClr val="accent2"/>
                </a:solidFill>
                <a:latin typeface="Times New Roman" panose="02020603050405020304" pitchFamily="18" charset="0"/>
              </a:rPr>
              <a:t>业务专家型</a:t>
            </a:r>
            <a:endParaRPr lang="zh-CN" altLang="en-US" sz="2400" b="0" dirty="0">
              <a:solidFill>
                <a:schemeClr val="accent2"/>
              </a:solidFill>
              <a:latin typeface="Times New Roman" panose="02020603050405020304" pitchFamily="18" charset="0"/>
            </a:endParaRPr>
          </a:p>
        </p:txBody>
      </p:sp>
      <p:sp>
        <p:nvSpPr>
          <p:cNvPr id="22558" name="Text Box 30"/>
          <p:cNvSpPr txBox="1"/>
          <p:nvPr/>
        </p:nvSpPr>
        <p:spPr>
          <a:xfrm>
            <a:off x="1143000" y="2971800"/>
            <a:ext cx="6813550" cy="457200"/>
          </a:xfrm>
          <a:prstGeom prst="rect">
            <a:avLst/>
          </a:prstGeom>
          <a:noFill/>
          <a:ln w="12700">
            <a:noFill/>
          </a:ln>
        </p:spPr>
        <p:txBody>
          <a:bodyPr wrap="none">
            <a:spAutoFit/>
          </a:bodyPr>
          <a:p>
            <a:pPr eaLnBrk="1" hangingPunct="1">
              <a:spcBef>
                <a:spcPct val="50000"/>
              </a:spcBef>
            </a:pPr>
            <a:r>
              <a:rPr lang="zh-CN" altLang="en-US" sz="2400" b="0" dirty="0">
                <a:solidFill>
                  <a:schemeClr val="accent2"/>
                </a:solidFill>
                <a:latin typeface="Times New Roman" panose="02020603050405020304" pitchFamily="18" charset="0"/>
              </a:rPr>
              <a:t>成就     亲和       权力                成就    亲和       权力</a:t>
            </a:r>
            <a:endParaRPr lang="zh-CN" altLang="en-US" sz="2400" b="0" dirty="0">
              <a:solidFill>
                <a:schemeClr val="accent2"/>
              </a:solidFill>
              <a:latin typeface="Times New Roman" panose="02020603050405020304" pitchFamily="18" charset="0"/>
            </a:endParaRPr>
          </a:p>
        </p:txBody>
      </p:sp>
      <p:sp>
        <p:nvSpPr>
          <p:cNvPr id="22559" name="Text Box 31"/>
          <p:cNvSpPr txBox="1"/>
          <p:nvPr/>
        </p:nvSpPr>
        <p:spPr>
          <a:xfrm>
            <a:off x="1095375" y="5410200"/>
            <a:ext cx="6813550" cy="457200"/>
          </a:xfrm>
          <a:prstGeom prst="rect">
            <a:avLst/>
          </a:prstGeom>
          <a:noFill/>
          <a:ln w="12700">
            <a:noFill/>
          </a:ln>
        </p:spPr>
        <p:txBody>
          <a:bodyPr wrap="none">
            <a:spAutoFit/>
          </a:bodyPr>
          <a:p>
            <a:pPr eaLnBrk="1" hangingPunct="1">
              <a:spcBef>
                <a:spcPct val="50000"/>
              </a:spcBef>
            </a:pPr>
            <a:r>
              <a:rPr lang="zh-CN" altLang="en-US" sz="2400" b="0" dirty="0">
                <a:solidFill>
                  <a:schemeClr val="accent2"/>
                </a:solidFill>
                <a:latin typeface="Times New Roman" panose="02020603050405020304" pitchFamily="18" charset="0"/>
              </a:rPr>
              <a:t>成就     亲和       权力                成就    亲和       权力</a:t>
            </a:r>
            <a:endParaRPr lang="zh-CN" altLang="en-US" sz="2400" b="0" dirty="0">
              <a:solidFill>
                <a:schemeClr val="accent2"/>
              </a:solidFill>
              <a:latin typeface="Times New Roman" panose="02020603050405020304" pitchFamily="18" charset="0"/>
            </a:endParaRPr>
          </a:p>
        </p:txBody>
      </p:sp>
      <p:sp>
        <p:nvSpPr>
          <p:cNvPr id="22560" name="Text Box 32"/>
          <p:cNvSpPr txBox="1"/>
          <p:nvPr/>
        </p:nvSpPr>
        <p:spPr>
          <a:xfrm>
            <a:off x="0" y="152400"/>
            <a:ext cx="2327275" cy="519113"/>
          </a:xfrm>
          <a:prstGeom prst="rect">
            <a:avLst/>
          </a:prstGeom>
          <a:noFill/>
          <a:ln w="12700">
            <a:noFill/>
          </a:ln>
        </p:spPr>
        <p:txBody>
          <a:bodyPr wrap="none">
            <a:spAutoFit/>
          </a:bodyPr>
          <a:p>
            <a:pPr eaLnBrk="1" hangingPunct="1">
              <a:spcBef>
                <a:spcPct val="50000"/>
              </a:spcBef>
            </a:pPr>
            <a:r>
              <a:rPr lang="zh-CN" altLang="en-US" sz="2800" dirty="0">
                <a:solidFill>
                  <a:schemeClr val="bg1"/>
                </a:solidFill>
                <a:latin typeface="Times New Roman" panose="02020603050405020304" pitchFamily="18" charset="0"/>
              </a:rPr>
              <a:t>动机曲线类型</a:t>
            </a:r>
            <a:endParaRPr lang="zh-CN" altLang="en-US" sz="2800" dirty="0">
              <a:solidFill>
                <a:schemeClr val="bg1"/>
              </a:solidFill>
              <a:latin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19866">
                                            <p:txEl>
                                              <p:charRg st="0" end="5"/>
                                            </p:txEl>
                                          </p:spTgt>
                                        </p:tgtEl>
                                        <p:attrNameLst>
                                          <p:attrName>style.visibility</p:attrName>
                                        </p:attrNameLst>
                                      </p:cBhvr>
                                      <p:to>
                                        <p:strVal val="visible"/>
                                      </p:to>
                                    </p:set>
                                    <p:animEffect transition="in" filter="wipe(up)">
                                      <p:cBhvr>
                                        <p:cTn id="7" dur="75"/>
                                        <p:tgtEl>
                                          <p:spTgt spid="419866">
                                            <p:txEl>
                                              <p:charRg st="0" end="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19867">
                                            <p:txEl>
                                              <p:charRg st="0" end="5"/>
                                            </p:txEl>
                                          </p:spTgt>
                                        </p:tgtEl>
                                        <p:attrNameLst>
                                          <p:attrName>style.visibility</p:attrName>
                                        </p:attrNameLst>
                                      </p:cBhvr>
                                      <p:to>
                                        <p:strVal val="visible"/>
                                      </p:to>
                                    </p:set>
                                    <p:animEffect transition="in" filter="wipe(up)">
                                      <p:cBhvr>
                                        <p:cTn id="12" dur="75"/>
                                        <p:tgtEl>
                                          <p:spTgt spid="419867">
                                            <p:txEl>
                                              <p:charRg st="0" end="5"/>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19868">
                                            <p:txEl>
                                              <p:charRg st="0" end="5"/>
                                            </p:txEl>
                                          </p:spTgt>
                                        </p:tgtEl>
                                        <p:attrNameLst>
                                          <p:attrName>style.visibility</p:attrName>
                                        </p:attrNameLst>
                                      </p:cBhvr>
                                      <p:to>
                                        <p:strVal val="visible"/>
                                      </p:to>
                                    </p:set>
                                    <p:animEffect transition="in" filter="wipe(up)">
                                      <p:cBhvr>
                                        <p:cTn id="17" dur="75"/>
                                        <p:tgtEl>
                                          <p:spTgt spid="419868">
                                            <p:txEl>
                                              <p:charRg st="0" end="5"/>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19869">
                                            <p:txEl>
                                              <p:charRg st="0" end="6"/>
                                            </p:txEl>
                                          </p:spTgt>
                                        </p:tgtEl>
                                        <p:attrNameLst>
                                          <p:attrName>style.visibility</p:attrName>
                                        </p:attrNameLst>
                                      </p:cBhvr>
                                      <p:to>
                                        <p:strVal val="visible"/>
                                      </p:to>
                                    </p:set>
                                    <p:animEffect transition="in" filter="wipe(up)">
                                      <p:cBhvr>
                                        <p:cTn id="22" dur="75"/>
                                        <p:tgtEl>
                                          <p:spTgt spid="419869">
                                            <p:txEl>
                                              <p:charRg st="0" end="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6" grpId="0" build="p"/>
      <p:bldP spid="419867" grpId="0" build="p"/>
      <p:bldP spid="419868" grpId="0" build="p"/>
      <p:bldP spid="41986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1187450" y="1773238"/>
            <a:ext cx="5032375" cy="2308225"/>
          </a:xfrm>
          <a:prstGeom prst="rect">
            <a:avLst/>
          </a:prstGeom>
          <a:noFill/>
          <a:ln w="9525">
            <a:noFill/>
          </a:ln>
        </p:spPr>
        <p:txBody>
          <a:bodyPr wrap="none">
            <a:spAutoFit/>
          </a:bodyPr>
          <a:p>
            <a:pPr marL="685800" indent="-685800" eaLnBrk="1" hangingPunct="1">
              <a:spcBef>
                <a:spcPct val="50000"/>
              </a:spcBef>
              <a:buFont typeface="Arial" panose="020B0604020202020204" pitchFamily="34" charset="0"/>
              <a:buChar char="•"/>
            </a:pPr>
            <a:r>
              <a:rPr lang="zh-CN" altLang="en-US" sz="3600" b="0" dirty="0">
                <a:latin typeface="Times New Roman" panose="02020603050405020304" pitchFamily="18" charset="0"/>
              </a:rPr>
              <a:t>中等的成就导向动机</a:t>
            </a:r>
            <a:endParaRPr lang="zh-CN" altLang="en-US" sz="3600" b="0" dirty="0">
              <a:latin typeface="Times New Roman" panose="02020603050405020304" pitchFamily="18" charset="0"/>
            </a:endParaRPr>
          </a:p>
          <a:p>
            <a:pPr marL="685800" indent="-685800" eaLnBrk="1" hangingPunct="1">
              <a:spcBef>
                <a:spcPct val="50000"/>
              </a:spcBef>
              <a:buFont typeface="Arial" panose="020B0604020202020204" pitchFamily="34" charset="0"/>
              <a:buChar char="•"/>
            </a:pPr>
            <a:r>
              <a:rPr lang="zh-CN" altLang="en-US" sz="3600" b="0" dirty="0">
                <a:latin typeface="Times New Roman" panose="02020603050405020304" pitchFamily="18" charset="0"/>
              </a:rPr>
              <a:t>不太高的亲和动机</a:t>
            </a:r>
            <a:endParaRPr lang="zh-CN" altLang="en-US" sz="3600" b="0" dirty="0">
              <a:latin typeface="Times New Roman" panose="02020603050405020304" pitchFamily="18" charset="0"/>
            </a:endParaRPr>
          </a:p>
          <a:p>
            <a:pPr marL="685800" indent="-685800" eaLnBrk="1" hangingPunct="1">
              <a:spcBef>
                <a:spcPct val="50000"/>
              </a:spcBef>
              <a:buFont typeface="Arial" panose="020B0604020202020204" pitchFamily="34" charset="0"/>
              <a:buChar char="•"/>
            </a:pPr>
            <a:r>
              <a:rPr lang="zh-CN" altLang="en-US" sz="3600" b="0" dirty="0">
                <a:latin typeface="Times New Roman" panose="02020603050405020304" pitchFamily="18" charset="0"/>
              </a:rPr>
              <a:t>较高的影响力动机</a:t>
            </a:r>
            <a:endParaRPr lang="zh-CN" altLang="en-US" sz="3600" b="0" dirty="0">
              <a:latin typeface="Times New Roman" panose="02020603050405020304" pitchFamily="18" charset="0"/>
            </a:endParaRPr>
          </a:p>
        </p:txBody>
      </p:sp>
      <p:sp>
        <p:nvSpPr>
          <p:cNvPr id="23555" name="Text Box 3"/>
          <p:cNvSpPr txBox="1"/>
          <p:nvPr/>
        </p:nvSpPr>
        <p:spPr>
          <a:xfrm>
            <a:off x="76200" y="44450"/>
            <a:ext cx="3430588" cy="523875"/>
          </a:xfrm>
          <a:prstGeom prst="rect">
            <a:avLst/>
          </a:prstGeom>
          <a:noFill/>
          <a:ln w="9525">
            <a:noFill/>
          </a:ln>
        </p:spPr>
        <p:txBody>
          <a:bodyPr wrap="none">
            <a:spAutoFit/>
          </a:bodyPr>
          <a:p>
            <a:r>
              <a:rPr lang="zh-CN" altLang="en-US" sz="2800" dirty="0">
                <a:solidFill>
                  <a:schemeClr val="bg1"/>
                </a:solidFill>
                <a:latin typeface="Times New Roman" panose="02020603050405020304" pitchFamily="18" charset="0"/>
              </a:rPr>
              <a:t>成功经理的动机曲线</a:t>
            </a:r>
            <a:endParaRPr lang="zh-CN" altLang="en-US" sz="2800" dirty="0">
              <a:solidFill>
                <a:schemeClr val="bg1"/>
              </a:solidFill>
              <a:latin typeface="Times New Roman" panose="02020603050405020304" pitchFamily="18" charset="0"/>
            </a:endParaRPr>
          </a:p>
        </p:txBody>
      </p:sp>
    </p:spTree>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1026"/>
          <p:cNvSpPr txBox="1"/>
          <p:nvPr/>
        </p:nvSpPr>
        <p:spPr>
          <a:xfrm>
            <a:off x="212725" y="201613"/>
            <a:ext cx="184150" cy="336550"/>
          </a:xfrm>
          <a:prstGeom prst="rect">
            <a:avLst/>
          </a:prstGeom>
          <a:noFill/>
          <a:ln w="9525">
            <a:noFill/>
          </a:ln>
        </p:spPr>
        <p:txBody>
          <a:bodyPr wrap="none">
            <a:spAutoFit/>
          </a:bodyPr>
          <a:p>
            <a:endParaRPr lang="zh-CN" altLang="zh-CN" dirty="0">
              <a:latin typeface="Arial" panose="020B0604020202020204" pitchFamily="34" charset="0"/>
            </a:endParaRPr>
          </a:p>
        </p:txBody>
      </p:sp>
      <p:sp>
        <p:nvSpPr>
          <p:cNvPr id="24579" name="Text Box 1027"/>
          <p:cNvSpPr txBox="1"/>
          <p:nvPr/>
        </p:nvSpPr>
        <p:spPr>
          <a:xfrm>
            <a:off x="76200" y="111125"/>
            <a:ext cx="2774950" cy="523875"/>
          </a:xfrm>
          <a:prstGeom prst="rect">
            <a:avLst/>
          </a:prstGeom>
          <a:noFill/>
          <a:ln w="9525">
            <a:noFill/>
          </a:ln>
        </p:spPr>
        <p:txBody>
          <a:bodyPr wrap="none">
            <a:spAutoFit/>
          </a:bodyPr>
          <a:p>
            <a:r>
              <a:rPr lang="en-US" altLang="zh-CN" sz="2800" dirty="0">
                <a:solidFill>
                  <a:schemeClr val="bg1"/>
                </a:solidFill>
                <a:latin typeface="Times New Roman" panose="02020603050405020304" pitchFamily="18" charset="0"/>
              </a:rPr>
              <a:t>2.</a:t>
            </a:r>
            <a:r>
              <a:rPr lang="zh-CN" altLang="en-US" sz="2800" dirty="0">
                <a:solidFill>
                  <a:schemeClr val="bg1"/>
                </a:solidFill>
                <a:latin typeface="Times New Roman" panose="02020603050405020304" pitchFamily="18" charset="0"/>
              </a:rPr>
              <a:t>员工素质：</a:t>
            </a:r>
            <a:r>
              <a:rPr lang="en-US" altLang="zh-CN" sz="2800" dirty="0">
                <a:solidFill>
                  <a:schemeClr val="bg1"/>
                </a:solidFill>
                <a:latin typeface="Arial" panose="020B0604020202020204" pitchFamily="34" charset="0"/>
              </a:rPr>
              <a:t>EQ</a:t>
            </a:r>
            <a:endParaRPr lang="en-US" altLang="zh-CN" sz="2800" dirty="0">
              <a:solidFill>
                <a:schemeClr val="bg1"/>
              </a:solidFill>
              <a:latin typeface="Arial" panose="020B0604020202020204" pitchFamily="34" charset="0"/>
            </a:endParaRPr>
          </a:p>
        </p:txBody>
      </p:sp>
      <p:sp>
        <p:nvSpPr>
          <p:cNvPr id="24580" name="Rectangle 1028"/>
          <p:cNvSpPr>
            <a:spLocks noGrp="1"/>
          </p:cNvSpPr>
          <p:nvPr>
            <p:ph type="title" idx="4294967295"/>
          </p:nvPr>
        </p:nvSpPr>
        <p:spPr>
          <a:xfrm>
            <a:off x="457200" y="990600"/>
            <a:ext cx="7772400" cy="1143000"/>
          </a:xfrm>
          <a:prstGeom prst="rect">
            <a:avLst/>
          </a:prstGeom>
          <a:noFill/>
          <a:ln w="9525">
            <a:noFill/>
          </a:ln>
        </p:spPr>
        <p:txBody>
          <a:bodyPr/>
          <a:p>
            <a:pPr>
              <a:lnSpc>
                <a:spcPct val="120000"/>
              </a:lnSpc>
            </a:pPr>
            <a:r>
              <a:rPr lang="zh-CN" altLang="en-US" sz="3600" dirty="0">
                <a:solidFill>
                  <a:schemeClr val="folHlink"/>
                </a:solidFill>
                <a:ea typeface="仿宋_GB2312" pitchFamily="49" charset="-122"/>
              </a:rPr>
              <a:t>沙洛维（</a:t>
            </a:r>
            <a:r>
              <a:rPr lang="en-US" altLang="zh-CN" sz="3600" dirty="0">
                <a:solidFill>
                  <a:schemeClr val="folHlink"/>
                </a:solidFill>
                <a:ea typeface="仿宋_GB2312" pitchFamily="49" charset="-122"/>
              </a:rPr>
              <a:t>P.Salovey</a:t>
            </a:r>
            <a:r>
              <a:rPr lang="zh-CN" altLang="en-US" sz="3600" dirty="0">
                <a:solidFill>
                  <a:schemeClr val="folHlink"/>
                </a:solidFill>
                <a:ea typeface="仿宋_GB2312" pitchFamily="49" charset="-122"/>
              </a:rPr>
              <a:t>）</a:t>
            </a:r>
            <a:br>
              <a:rPr lang="zh-CN" altLang="en-US" dirty="0">
                <a:ea typeface="仿宋_GB2312" pitchFamily="49" charset="-122"/>
              </a:rPr>
            </a:br>
            <a:endParaRPr lang="zh-CN" altLang="en-US" dirty="0"/>
          </a:p>
        </p:txBody>
      </p:sp>
      <p:sp>
        <p:nvSpPr>
          <p:cNvPr id="24581" name="矩形 1"/>
          <p:cNvSpPr/>
          <p:nvPr/>
        </p:nvSpPr>
        <p:spPr>
          <a:xfrm>
            <a:off x="914400" y="1844675"/>
            <a:ext cx="4572000" cy="4157663"/>
          </a:xfrm>
          <a:prstGeom prst="rect">
            <a:avLst/>
          </a:prstGeom>
          <a:noFill/>
          <a:ln w="9525">
            <a:noFill/>
          </a:ln>
        </p:spPr>
        <p:txBody>
          <a:bodyPr>
            <a:spAutoFit/>
          </a:bodyPr>
          <a:p>
            <a:pPr marL="457200" indent="-457200">
              <a:lnSpc>
                <a:spcPct val="150000"/>
              </a:lnSpc>
              <a:buFont typeface="Arial" panose="020B0604020202020204" pitchFamily="34" charset="0"/>
              <a:buChar char="•"/>
            </a:pPr>
            <a:r>
              <a:rPr lang="zh-CN" altLang="en-US" sz="3000" b="0" dirty="0">
                <a:latin typeface="Arial" panose="020B0604020202020204" pitchFamily="34" charset="0"/>
              </a:rPr>
              <a:t>认识自己情绪能力</a:t>
            </a:r>
            <a:endParaRPr lang="en-US" altLang="zh-CN" sz="3000" b="0" dirty="0">
              <a:latin typeface="Arial" panose="020B0604020202020204" pitchFamily="34" charset="0"/>
            </a:endParaRPr>
          </a:p>
          <a:p>
            <a:pPr marL="457200" indent="-457200">
              <a:lnSpc>
                <a:spcPct val="150000"/>
              </a:lnSpc>
              <a:buFont typeface="Arial" panose="020B0604020202020204" pitchFamily="34" charset="0"/>
              <a:buChar char="•"/>
            </a:pPr>
            <a:r>
              <a:rPr lang="zh-CN" altLang="en-US" sz="3000" b="0" dirty="0">
                <a:latin typeface="Arial" panose="020B0604020202020204" pitchFamily="34" charset="0"/>
              </a:rPr>
              <a:t>认识他人情绪能力</a:t>
            </a:r>
            <a:endParaRPr lang="en-US" altLang="zh-CN" sz="3000" b="0" dirty="0">
              <a:latin typeface="Arial" panose="020B0604020202020204" pitchFamily="34" charset="0"/>
            </a:endParaRPr>
          </a:p>
          <a:p>
            <a:pPr marL="457200" indent="-457200">
              <a:lnSpc>
                <a:spcPct val="150000"/>
              </a:lnSpc>
              <a:buFont typeface="Arial" panose="020B0604020202020204" pitchFamily="34" charset="0"/>
              <a:buChar char="•"/>
            </a:pPr>
            <a:r>
              <a:rPr lang="zh-CN" altLang="en-US" sz="3000" b="0" dirty="0">
                <a:latin typeface="Arial" panose="020B0604020202020204" pitchFamily="34" charset="0"/>
              </a:rPr>
              <a:t>管理自己情绪能力</a:t>
            </a:r>
            <a:endParaRPr lang="en-US" altLang="zh-CN" sz="3000" b="0" dirty="0">
              <a:latin typeface="Arial" panose="020B0604020202020204" pitchFamily="34" charset="0"/>
            </a:endParaRPr>
          </a:p>
          <a:p>
            <a:pPr marL="457200" indent="-457200">
              <a:lnSpc>
                <a:spcPct val="150000"/>
              </a:lnSpc>
              <a:buFont typeface="Arial" panose="020B0604020202020204" pitchFamily="34" charset="0"/>
              <a:buChar char="•"/>
            </a:pPr>
            <a:r>
              <a:rPr lang="zh-CN" altLang="en-US" sz="3000" b="0" dirty="0">
                <a:latin typeface="Arial" panose="020B0604020202020204" pitchFamily="34" charset="0"/>
              </a:rPr>
              <a:t>管理他人情绪能力</a:t>
            </a:r>
            <a:endParaRPr lang="en-US" altLang="zh-CN" sz="3000" b="0" dirty="0">
              <a:latin typeface="Arial" panose="020B0604020202020204" pitchFamily="34" charset="0"/>
            </a:endParaRPr>
          </a:p>
          <a:p>
            <a:pPr marL="457200" indent="-457200">
              <a:lnSpc>
                <a:spcPct val="150000"/>
              </a:lnSpc>
              <a:buFont typeface="Arial" panose="020B0604020202020204" pitchFamily="34" charset="0"/>
              <a:buChar char="•"/>
            </a:pPr>
            <a:r>
              <a:rPr lang="zh-CN" altLang="en-US" sz="3000" b="0" dirty="0">
                <a:latin typeface="宋体" panose="02010600030101010101" pitchFamily="2" charset="-122"/>
              </a:rPr>
              <a:t>延迟获得满足的能</a:t>
            </a:r>
            <a:endParaRPr lang="en-US" altLang="zh-CN" sz="3000" b="0" dirty="0">
              <a:latin typeface="宋体" panose="02010600030101010101" pitchFamily="2" charset="-122"/>
            </a:endParaRPr>
          </a:p>
          <a:p>
            <a:pPr marL="457200" indent="-457200">
              <a:lnSpc>
                <a:spcPct val="150000"/>
              </a:lnSpc>
              <a:buFont typeface="Arial" panose="020B0604020202020204" pitchFamily="34" charset="0"/>
              <a:buChar char="•"/>
            </a:pPr>
            <a:r>
              <a:rPr lang="zh-CN" altLang="en-US" sz="3000" b="0" dirty="0">
                <a:latin typeface="宋体" panose="02010600030101010101" pitchFamily="2" charset="-122"/>
              </a:rPr>
              <a:t>自我目标定向</a:t>
            </a:r>
            <a:r>
              <a:rPr lang="zh-CN" altLang="en-US" sz="3000" b="0" dirty="0">
                <a:latin typeface="Arial" panose="020B0604020202020204" pitchFamily="34" charset="0"/>
              </a:rPr>
              <a:t> </a:t>
            </a:r>
            <a:endParaRPr lang="zh-CN" altLang="en-US" sz="3000" b="0" dirty="0">
              <a:latin typeface="Arial" panose="020B0604020202020204" pitchFamily="34" charset="0"/>
            </a:endParaRPr>
          </a:p>
        </p:txBody>
      </p:sp>
    </p:spTree>
  </p:cSld>
  <p:clrMapOvr>
    <a:masterClrMapping/>
  </p:clrMapOvr>
  <p:transition>
    <p:blind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250825" y="769938"/>
            <a:ext cx="7772400" cy="1143000"/>
          </a:xfrm>
          <a:noFill/>
          <a:ln>
            <a:noFill/>
          </a:ln>
        </p:spPr>
        <p:txBody>
          <a:bodyPr/>
          <a:p>
            <a:pPr>
              <a:lnSpc>
                <a:spcPct val="120000"/>
              </a:lnSpc>
            </a:pPr>
            <a:r>
              <a:rPr lang="zh-CN" altLang="en-US" dirty="0">
                <a:solidFill>
                  <a:schemeClr val="folHlink"/>
                </a:solidFill>
              </a:rPr>
              <a:t>素质的可提高性</a:t>
            </a:r>
            <a:endParaRPr lang="zh-CN" altLang="en-US" dirty="0">
              <a:solidFill>
                <a:schemeClr val="folHlink"/>
              </a:solidFill>
            </a:endParaRPr>
          </a:p>
        </p:txBody>
      </p:sp>
      <p:graphicFrame>
        <p:nvGraphicFramePr>
          <p:cNvPr id="463896" name="Group 24"/>
          <p:cNvGraphicFramePr>
            <a:graphicFrameLocks noGrp="1"/>
          </p:cNvGraphicFramePr>
          <p:nvPr/>
        </p:nvGraphicFramePr>
        <p:xfrm>
          <a:off x="723900" y="1719263"/>
          <a:ext cx="7696200" cy="4335463"/>
        </p:xfrm>
        <a:graphic>
          <a:graphicData uri="http://schemas.openxmlformats.org/drawingml/2006/table">
            <a:tbl>
              <a:tblPr/>
              <a:tblGrid>
                <a:gridCol w="1066800"/>
                <a:gridCol w="6629400"/>
              </a:tblGrid>
              <a:tr h="1370071">
                <a:tc>
                  <a:txBody>
                    <a:bodyPr/>
                    <a:lstStyle/>
                    <a:p>
                      <a:pPr marL="0" marR="0" lvl="0" indent="0" algn="l" defTabSz="687705" rtl="0" eaLnBrk="0" fontAlgn="base" latinLnBrk="0" hangingPunct="0">
                        <a:lnSpc>
                          <a:spcPct val="120000"/>
                        </a:lnSpc>
                        <a:spcBef>
                          <a:spcPct val="0"/>
                        </a:spcBef>
                        <a:spcAft>
                          <a:spcPct val="50000"/>
                        </a:spcAft>
                        <a:buClr>
                          <a:schemeClr val="accent2"/>
                        </a:buClr>
                        <a:buSzPct val="100000"/>
                        <a:buFont typeface="Wingdings" panose="05000000000000000000" pitchFamily="2" charset="2"/>
                        <a:buNone/>
                      </a:pPr>
                      <a:r>
                        <a:rPr kumimoji="1"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容易提高</a:t>
                      </a:r>
                      <a:endParaRPr kumimoji="1"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6258" marB="462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705" rtl="0" eaLnBrk="0" fontAlgn="base" latinLnBrk="0" hangingPunct="0">
                        <a:lnSpc>
                          <a:spcPct val="120000"/>
                        </a:lnSpc>
                        <a:spcBef>
                          <a:spcPct val="0"/>
                        </a:spcBef>
                        <a:spcAft>
                          <a:spcPct val="50000"/>
                        </a:spcAft>
                        <a:buClr>
                          <a:schemeClr val="accent2"/>
                        </a:buClr>
                        <a:buSzPct val="100000"/>
                        <a:buFont typeface="Wingdings" panose="05000000000000000000" pitchFamily="2" charset="2"/>
                        <a:buNone/>
                      </a:pPr>
                      <a:r>
                        <a:rPr kumimoji="1"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专业知识和技术、生产效率、业绩管理、培养他人、服务意识、团队精神</a:t>
                      </a:r>
                      <a:endParaRPr kumimoji="1"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6258" marB="462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95321">
                <a:tc>
                  <a:txBody>
                    <a:bodyPr/>
                    <a:lstStyle/>
                    <a:p>
                      <a:pPr marL="0" marR="0" lvl="0" indent="0" algn="l" defTabSz="687705" rtl="0" eaLnBrk="0" fontAlgn="base" latinLnBrk="0" hangingPunct="0">
                        <a:lnSpc>
                          <a:spcPct val="120000"/>
                        </a:lnSpc>
                        <a:spcBef>
                          <a:spcPct val="0"/>
                        </a:spcBef>
                        <a:spcAft>
                          <a:spcPct val="50000"/>
                        </a:spcAft>
                        <a:buClr>
                          <a:schemeClr val="accent2"/>
                        </a:buClr>
                        <a:buSzPct val="100000"/>
                        <a:buFont typeface="Wingdings" panose="05000000000000000000" pitchFamily="2" charset="2"/>
                        <a:buNone/>
                      </a:pPr>
                      <a:r>
                        <a:rPr kumimoji="1"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较难提高</a:t>
                      </a:r>
                      <a:endParaRPr kumimoji="1"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6258" marB="462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705" rtl="0" eaLnBrk="0" fontAlgn="base" latinLnBrk="0" hangingPunct="0">
                        <a:lnSpc>
                          <a:spcPct val="120000"/>
                        </a:lnSpc>
                        <a:spcBef>
                          <a:spcPct val="0"/>
                        </a:spcBef>
                        <a:spcAft>
                          <a:spcPct val="50000"/>
                        </a:spcAft>
                        <a:buClr>
                          <a:schemeClr val="accent2"/>
                        </a:buClr>
                        <a:buSzPct val="100000"/>
                        <a:buFont typeface="Wingdings" panose="05000000000000000000" pitchFamily="2" charset="2"/>
                        <a:buNone/>
                      </a:pPr>
                      <a:r>
                        <a:rPr kumimoji="1"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影响力、决策能力、解决冲突能力、分析思维能力、战略思维能力、对组织的认识能力、业绩导向</a:t>
                      </a:r>
                      <a:endParaRPr kumimoji="1"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6258" marB="462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0071">
                <a:tc>
                  <a:txBody>
                    <a:bodyPr/>
                    <a:lstStyle/>
                    <a:p>
                      <a:pPr marL="0" marR="0" lvl="0" indent="0" algn="l" defTabSz="687705" rtl="0" eaLnBrk="0" fontAlgn="base" latinLnBrk="0" hangingPunct="0">
                        <a:lnSpc>
                          <a:spcPct val="120000"/>
                        </a:lnSpc>
                        <a:spcBef>
                          <a:spcPct val="0"/>
                        </a:spcBef>
                        <a:spcAft>
                          <a:spcPct val="50000"/>
                        </a:spcAft>
                        <a:buClr>
                          <a:schemeClr val="accent2"/>
                        </a:buClr>
                        <a:buSzPct val="100000"/>
                        <a:buFont typeface="Wingdings" panose="05000000000000000000" pitchFamily="2" charset="2"/>
                        <a:buNone/>
                      </a:pPr>
                      <a:r>
                        <a:rPr kumimoji="1"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很难提高</a:t>
                      </a:r>
                      <a:endParaRPr kumimoji="1"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6258" marB="462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87705" rtl="0" eaLnBrk="0" fontAlgn="base" latinLnBrk="0" hangingPunct="0">
                        <a:lnSpc>
                          <a:spcPct val="120000"/>
                        </a:lnSpc>
                        <a:spcBef>
                          <a:spcPct val="0"/>
                        </a:spcBef>
                        <a:spcAft>
                          <a:spcPct val="50000"/>
                        </a:spcAft>
                        <a:buClr>
                          <a:schemeClr val="accent2"/>
                        </a:buClr>
                        <a:buSzPct val="100000"/>
                        <a:buFont typeface="Wingdings" panose="05000000000000000000" pitchFamily="2" charset="2"/>
                        <a:buNone/>
                      </a:pPr>
                      <a:r>
                        <a:rPr kumimoji="1"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主动性、正直诚信、应对压力、灵活性、创新能力、概念思维能力</a:t>
                      </a:r>
                      <a:endParaRPr kumimoji="1"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6258" marB="462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07950" y="93663"/>
            <a:ext cx="7772400" cy="1143000"/>
          </a:xfrm>
          <a:noFill/>
          <a:ln>
            <a:noFill/>
          </a:ln>
        </p:spPr>
        <p:txBody>
          <a:bodyPr/>
          <a:p>
            <a:r>
              <a:rPr lang="zh-CN" altLang="en-US" sz="3600" dirty="0">
                <a:solidFill>
                  <a:schemeClr val="bg1"/>
                </a:solidFill>
              </a:rPr>
              <a:t>本章主要内容</a:t>
            </a:r>
            <a:endParaRPr lang="zh-CN" altLang="en-US" sz="3600" dirty="0">
              <a:solidFill>
                <a:schemeClr val="bg1"/>
              </a:solidFill>
            </a:endParaRPr>
          </a:p>
        </p:txBody>
      </p:sp>
      <p:sp>
        <p:nvSpPr>
          <p:cNvPr id="6147" name="Rectangle 3"/>
          <p:cNvSpPr>
            <a:spLocks noGrp="1"/>
          </p:cNvSpPr>
          <p:nvPr>
            <p:ph idx="1"/>
          </p:nvPr>
        </p:nvSpPr>
        <p:spPr>
          <a:xfrm>
            <a:off x="539750" y="1773238"/>
            <a:ext cx="7772400" cy="4114800"/>
          </a:xfrm>
          <a:noFill/>
          <a:ln>
            <a:noFill/>
          </a:ln>
        </p:spPr>
        <p:txBody>
          <a:bodyPr/>
          <a:p>
            <a:pPr>
              <a:buClrTx/>
            </a:pPr>
            <a:r>
              <a:rPr lang="zh-CN" altLang="en-US" sz="2800" dirty="0"/>
              <a:t>员工素质测评理论框架</a:t>
            </a:r>
            <a:endParaRPr lang="zh-CN" altLang="en-US" sz="2800" dirty="0"/>
          </a:p>
          <a:p>
            <a:pPr>
              <a:buClrTx/>
            </a:pPr>
            <a:r>
              <a:rPr lang="zh-CN" altLang="en-US" sz="2800" dirty="0"/>
              <a:t>员工素质</a:t>
            </a:r>
            <a:endParaRPr lang="zh-CN" altLang="en-US" sz="2800" dirty="0"/>
          </a:p>
          <a:p>
            <a:pPr>
              <a:buClrTx/>
            </a:pPr>
            <a:r>
              <a:rPr lang="zh-CN" altLang="en-US" sz="2800" dirty="0"/>
              <a:t>员工素质测评</a:t>
            </a:r>
            <a:endParaRPr lang="zh-CN" altLang="en-US" sz="2800" dirty="0"/>
          </a:p>
          <a:p>
            <a:endParaRPr lang="en-US" altLang="zh-CN" sz="2800" dirty="0"/>
          </a:p>
        </p:txBody>
      </p:sp>
    </p:spTree>
  </p:cSld>
  <p:clrMapOvr>
    <a:masterClrMapping/>
  </p:clrMapOvr>
  <p:transition>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8931" name="Rectangle 3"/>
          <p:cNvSpPr>
            <a:spLocks noGrp="1" noChangeArrowheads="1"/>
          </p:cNvSpPr>
          <p:nvPr>
            <p:ph idx="1"/>
          </p:nvPr>
        </p:nvSpPr>
        <p:spPr bwMode="auto">
          <a:xfrm>
            <a:off x="495300" y="1268413"/>
            <a:ext cx="8153400" cy="4114800"/>
          </a:xfrm>
          <a:solidFill>
            <a:srgbClr val="FFFFFF"/>
          </a:solidFill>
          <a:ln>
            <a:solidFill>
              <a:srgbClr val="000000"/>
            </a:solid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40000"/>
              </a:lnSpc>
              <a:spcBef>
                <a:spcPct val="0"/>
              </a:spcBef>
              <a:spcAft>
                <a:spcPct val="50000"/>
              </a:spcAft>
              <a:buClr>
                <a:schemeClr val="tx1"/>
              </a:buClr>
              <a:buSzPct val="120000"/>
              <a:buFont typeface="Wingdings" panose="05000000000000000000" pitchFamily="2" charset="2"/>
              <a:buChar char="l"/>
              <a:defRPr/>
            </a:pPr>
            <a:r>
              <a:rPr kumimoji="1" lang="en-US" altLang="zh-CN"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MB</a:t>
            </a:r>
            <a:r>
              <a:rPr kumimoji="1" lang="zh-CN" altLang="en-US"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行为风格测验是</a:t>
            </a:r>
            <a:r>
              <a:rPr kumimoji="1" lang="en-US" altLang="zh-CN"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MBTI</a:t>
            </a:r>
            <a:r>
              <a:rPr kumimoji="1" lang="zh-CN" altLang="en-US"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的中国版本；</a:t>
            </a:r>
            <a:r>
              <a:rPr kumimoji="1" lang="en-US" altLang="zh-CN"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MBTI</a:t>
            </a:r>
            <a:r>
              <a:rPr kumimoji="1" lang="zh-CN" altLang="en-US"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是近</a:t>
            </a:r>
            <a:r>
              <a:rPr kumimoji="1" lang="en-US" altLang="zh-CN"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20</a:t>
            </a:r>
            <a:r>
              <a:rPr kumimoji="1" lang="zh-CN" altLang="en-US"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年来世界上广为使用的一个测验</a:t>
            </a:r>
            <a:endParaRPr kumimoji="1" lang="zh-CN" altLang="en-US"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40000"/>
              </a:lnSpc>
              <a:spcBef>
                <a:spcPct val="0"/>
              </a:spcBef>
              <a:spcAft>
                <a:spcPct val="50000"/>
              </a:spcAft>
              <a:buClr>
                <a:schemeClr val="tx1"/>
              </a:buClr>
              <a:buSzPct val="120000"/>
              <a:buFont typeface="Wingdings" panose="05000000000000000000" pitchFamily="2" charset="2"/>
              <a:buChar char="l"/>
              <a:defRPr/>
            </a:pPr>
            <a:r>
              <a:rPr kumimoji="1" lang="zh-CN" altLang="en-US"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用于考察参测人员在组织中的贡献、领导风格、偏好的工作环境、潜在的缺陷等个体特征与潜力</a:t>
            </a:r>
            <a:endParaRPr kumimoji="1" lang="zh-CN" altLang="en-US"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40000"/>
              </a:lnSpc>
              <a:spcBef>
                <a:spcPct val="0"/>
              </a:spcBef>
              <a:spcAft>
                <a:spcPct val="50000"/>
              </a:spcAft>
              <a:buClr>
                <a:schemeClr val="tx1"/>
              </a:buClr>
              <a:buSzPct val="120000"/>
              <a:buFont typeface="Wingdings" panose="05000000000000000000" pitchFamily="2" charset="2"/>
              <a:buChar char="l"/>
              <a:defRPr/>
            </a:pPr>
            <a:r>
              <a:rPr kumimoji="1" lang="zh-CN" altLang="en-US"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rPr>
              <a:t>属于类型学测验 </a:t>
            </a:r>
            <a:endParaRPr kumimoji="1" lang="zh-CN" altLang="en-US"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l" defTabSz="914400" rtl="0" eaLnBrk="0" fontAlgn="base" latinLnBrk="0" hangingPunct="0">
              <a:lnSpc>
                <a:spcPct val="140000"/>
              </a:lnSpc>
              <a:spcBef>
                <a:spcPct val="0"/>
              </a:spcBef>
              <a:spcAft>
                <a:spcPct val="50000"/>
              </a:spcAft>
              <a:buClr>
                <a:srgbClr val="97CBFF"/>
              </a:buClr>
              <a:buSzPct val="120000"/>
              <a:buFont typeface="Wingdings" panose="05000000000000000000" pitchFamily="2" charset="2"/>
              <a:buChar char="l"/>
              <a:defRPr/>
            </a:pPr>
            <a:endParaRPr kumimoji="1" lang="en-US" altLang="zh-CN" sz="2200" b="0"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 name="文本框 2"/>
          <p:cNvSpPr txBox="1"/>
          <p:nvPr/>
        </p:nvSpPr>
        <p:spPr>
          <a:xfrm>
            <a:off x="179388" y="39688"/>
            <a:ext cx="3017838" cy="585788"/>
          </a:xfrm>
          <a:prstGeom prst="rect">
            <a:avLst/>
          </a:prstGeom>
          <a:noFill/>
        </p:spPr>
        <p:txBody>
          <a:bodyPr>
            <a:spAutoFit/>
          </a:bodyPr>
          <a:lstStyle/>
          <a:p>
            <a:pPr marR="0" defTabSz="914400">
              <a:buClrTx/>
              <a:buSzTx/>
              <a:buFontTx/>
              <a:defRPr/>
            </a:pPr>
            <a:r>
              <a:rPr kumimoji="1" lang="en-US" altLang="zh-CN" sz="3200" kern="1200" cap="none" spc="0" normalizeH="0" baseline="0" noProof="0" dirty="0">
                <a:solidFill>
                  <a:schemeClr val="accent3"/>
                </a:solidFill>
                <a:latin typeface="+mn-ea"/>
                <a:ea typeface="+mn-ea"/>
                <a:cs typeface="+mn-cs"/>
              </a:rPr>
              <a:t>MBIT</a:t>
            </a:r>
            <a:r>
              <a:rPr kumimoji="1" lang="zh-CN" altLang="en-US" sz="3200" kern="1200" cap="none" spc="0" normalizeH="0" baseline="0" noProof="0" dirty="0">
                <a:solidFill>
                  <a:schemeClr val="accent3"/>
                </a:solidFill>
                <a:latin typeface="+mn-ea"/>
                <a:ea typeface="+mn-ea"/>
                <a:cs typeface="+mn-cs"/>
              </a:rPr>
              <a:t>简介</a:t>
            </a:r>
            <a:endParaRPr kumimoji="1" lang="zh-CN" altLang="en-US" sz="3200" kern="1200" cap="none" spc="0" normalizeH="0" baseline="0" noProof="0" dirty="0">
              <a:solidFill>
                <a:schemeClr val="accent3"/>
              </a:solidFill>
              <a:latin typeface="+mn-ea"/>
              <a:ea typeface="+mn-ea"/>
              <a:cs typeface="+mn-cs"/>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descr="Newsprint"/>
          <p:cNvSpPr/>
          <p:nvPr/>
        </p:nvSpPr>
        <p:spPr>
          <a:xfrm>
            <a:off x="457200" y="1828800"/>
            <a:ext cx="8229600" cy="4800600"/>
          </a:xfrm>
          <a:prstGeom prst="rect">
            <a:avLst/>
          </a:prstGeom>
          <a:blipFill rotWithShape="0">
            <a:blip r:embed="rId1"/>
          </a:blipFill>
          <a:ln w="9525">
            <a:noFill/>
          </a:ln>
        </p:spPr>
        <p:txBody>
          <a:bodyPr wrap="none" anchor="ctr"/>
          <a:p>
            <a:endParaRPr lang="zh-CN" altLang="en-US" dirty="0">
              <a:latin typeface="Arial" panose="020B0604020202020204" pitchFamily="34" charset="0"/>
            </a:endParaRPr>
          </a:p>
        </p:txBody>
      </p:sp>
      <p:sp>
        <p:nvSpPr>
          <p:cNvPr id="452611" name="Rectangle 3"/>
          <p:cNvSpPr>
            <a:spLocks noChangeArrowheads="1"/>
          </p:cNvSpPr>
          <p:nvPr/>
        </p:nvSpPr>
        <p:spPr bwMode="auto">
          <a:xfrm>
            <a:off x="457200" y="5659438"/>
            <a:ext cx="4114800" cy="9620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行动方式</a:t>
            </a:r>
            <a:endPar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12" name="Rectangle 4"/>
          <p:cNvSpPr>
            <a:spLocks noChangeArrowheads="1"/>
          </p:cNvSpPr>
          <p:nvPr/>
        </p:nvSpPr>
        <p:spPr bwMode="auto">
          <a:xfrm>
            <a:off x="5489575" y="6213475"/>
            <a:ext cx="3184525" cy="4159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判断</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Judgmental (J)</a:t>
            </a:r>
            <a:endPar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13" name="Rectangle 5"/>
          <p:cNvSpPr>
            <a:spLocks noChangeArrowheads="1"/>
          </p:cNvSpPr>
          <p:nvPr/>
        </p:nvSpPr>
        <p:spPr bwMode="auto">
          <a:xfrm>
            <a:off x="5489575" y="5611813"/>
            <a:ext cx="3195638" cy="4159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知觉</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Perceptive (P)</a:t>
            </a:r>
            <a:endPar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14" name="Rectangle 6"/>
          <p:cNvSpPr>
            <a:spLocks noChangeArrowheads="1"/>
          </p:cNvSpPr>
          <p:nvPr/>
        </p:nvSpPr>
        <p:spPr bwMode="auto">
          <a:xfrm>
            <a:off x="457200" y="4452938"/>
            <a:ext cx="4114800" cy="9620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处理信息</a:t>
            </a:r>
            <a:endPar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15" name="Rectangle 7"/>
          <p:cNvSpPr>
            <a:spLocks noChangeArrowheads="1"/>
          </p:cNvSpPr>
          <p:nvPr/>
        </p:nvSpPr>
        <p:spPr bwMode="auto">
          <a:xfrm>
            <a:off x="5481638" y="5014913"/>
            <a:ext cx="3203575" cy="4159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思维</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Thinking (T)</a:t>
            </a:r>
            <a:endPar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16" name="Rectangle 8"/>
          <p:cNvSpPr>
            <a:spLocks noChangeArrowheads="1"/>
          </p:cNvSpPr>
          <p:nvPr/>
        </p:nvSpPr>
        <p:spPr bwMode="auto">
          <a:xfrm>
            <a:off x="5489575" y="4419600"/>
            <a:ext cx="3195638" cy="4159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情感</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Feeling (F)</a:t>
            </a:r>
            <a:endPar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17" name="Rectangle 9"/>
          <p:cNvSpPr>
            <a:spLocks noChangeArrowheads="1"/>
          </p:cNvSpPr>
          <p:nvPr/>
        </p:nvSpPr>
        <p:spPr bwMode="auto">
          <a:xfrm>
            <a:off x="457200" y="2039938"/>
            <a:ext cx="4114800" cy="9620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态度倾向</a:t>
            </a:r>
            <a:endPar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18" name="Rectangle 10"/>
          <p:cNvSpPr>
            <a:spLocks noChangeArrowheads="1"/>
          </p:cNvSpPr>
          <p:nvPr/>
        </p:nvSpPr>
        <p:spPr bwMode="auto">
          <a:xfrm>
            <a:off x="5481638" y="2630488"/>
            <a:ext cx="3203575" cy="4159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内向</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Introvert (I)</a:t>
            </a:r>
            <a:endPar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19" name="Rectangle 11"/>
          <p:cNvSpPr>
            <a:spLocks noChangeArrowheads="1"/>
          </p:cNvSpPr>
          <p:nvPr/>
        </p:nvSpPr>
        <p:spPr bwMode="auto">
          <a:xfrm>
            <a:off x="5483225" y="2035175"/>
            <a:ext cx="3203575" cy="4159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外向</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Extrovert (E)</a:t>
            </a:r>
            <a:endPar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20" name="Rectangle 12"/>
          <p:cNvSpPr>
            <a:spLocks noChangeArrowheads="1"/>
          </p:cNvSpPr>
          <p:nvPr/>
        </p:nvSpPr>
        <p:spPr bwMode="auto">
          <a:xfrm>
            <a:off x="457200" y="3246438"/>
            <a:ext cx="4114800" cy="9620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接受信息</a:t>
            </a:r>
            <a:endPar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21" name="Rectangle 13"/>
          <p:cNvSpPr>
            <a:spLocks noChangeArrowheads="1"/>
          </p:cNvSpPr>
          <p:nvPr/>
        </p:nvSpPr>
        <p:spPr bwMode="auto">
          <a:xfrm>
            <a:off x="5481638" y="3822700"/>
            <a:ext cx="3203575" cy="4159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直觉</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Intuitive (N)</a:t>
            </a:r>
            <a:endPar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22" name="Rectangle 14"/>
          <p:cNvSpPr>
            <a:spLocks noChangeArrowheads="1"/>
          </p:cNvSpPr>
          <p:nvPr/>
        </p:nvSpPr>
        <p:spPr bwMode="auto">
          <a:xfrm>
            <a:off x="5489575" y="3227388"/>
            <a:ext cx="3195638" cy="415925"/>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感觉</a:t>
            </a:r>
            <a:r>
              <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Sensing (S)</a:t>
            </a:r>
            <a:endParaRPr kumimoji="0" lang="en-US" altLang="zh-CN" sz="24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2623" name="Rectangle 15"/>
          <p:cNvSpPr>
            <a:spLocks noChangeArrowheads="1"/>
          </p:cNvSpPr>
          <p:nvPr/>
        </p:nvSpPr>
        <p:spPr bwMode="auto">
          <a:xfrm>
            <a:off x="457200" y="990600"/>
            <a:ext cx="8229600" cy="844550"/>
          </a:xfrm>
          <a:prstGeom prst="rect">
            <a:avLst/>
          </a:prstGeom>
          <a:gradFill rotWithShape="0">
            <a:gsLst>
              <a:gs pos="0">
                <a:srgbClr val="CC0000">
                  <a:gamma/>
                  <a:shade val="49804"/>
                  <a:invGamma/>
                </a:srgbClr>
              </a:gs>
              <a:gs pos="50000">
                <a:srgbClr val="CC0000"/>
              </a:gs>
              <a:gs pos="100000">
                <a:srgbClr val="CC0000">
                  <a:gamma/>
                  <a:shade val="49804"/>
                  <a:invGamma/>
                </a:srgbClr>
              </a:gs>
            </a:gsLst>
            <a:lin ang="5400000" scaled="1"/>
          </a:gradFill>
          <a:ln w="9525">
            <a:noFill/>
            <a:miter lim="800000"/>
          </a:ln>
          <a:effec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MBTI</a:t>
            </a:r>
            <a:endParaRPr kumimoji="0" lang="en-US" altLang="zh-CN" sz="36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7664" name="Freeform 16"/>
          <p:cNvSpPr/>
          <p:nvPr/>
        </p:nvSpPr>
        <p:spPr>
          <a:xfrm>
            <a:off x="4572000" y="3435350"/>
            <a:ext cx="919163" cy="293688"/>
          </a:xfrm>
          <a:custGeom>
            <a:avLst/>
            <a:gdLst>
              <a:gd name="txL" fmla="*/ 0 w 579"/>
              <a:gd name="txT" fmla="*/ 0 h 185"/>
              <a:gd name="txR" fmla="*/ 579 w 579"/>
              <a:gd name="txB" fmla="*/ 185 h 185"/>
            </a:gdLst>
            <a:ahLst/>
            <a:cxnLst>
              <a:cxn ang="0">
                <a:pos x="0" y="2147483646"/>
              </a:cxn>
              <a:cxn ang="0">
                <a:pos x="2147483646" y="2147483646"/>
              </a:cxn>
              <a:cxn ang="0">
                <a:pos x="2147483646" y="0"/>
              </a:cxn>
              <a:cxn ang="0">
                <a:pos x="2147483646" y="0"/>
              </a:cxn>
            </a:cxnLst>
            <a:rect l="txL" t="txT" r="txR" b="txB"/>
            <a:pathLst>
              <a:path w="579" h="185">
                <a:moveTo>
                  <a:pt x="0" y="184"/>
                </a:moveTo>
                <a:lnTo>
                  <a:pt x="289" y="184"/>
                </a:lnTo>
                <a:lnTo>
                  <a:pt x="289" y="0"/>
                </a:lnTo>
                <a:lnTo>
                  <a:pt x="578" y="0"/>
                </a:lnTo>
              </a:path>
            </a:pathLst>
          </a:custGeom>
          <a:gradFill rotWithShape="0">
            <a:gsLst>
              <a:gs pos="0">
                <a:srgbClr val="660000">
                  <a:alpha val="100000"/>
                </a:srgbClr>
              </a:gs>
              <a:gs pos="50000">
                <a:srgbClr val="CC0000">
                  <a:alpha val="100000"/>
                </a:srgbClr>
              </a:gs>
              <a:gs pos="100000">
                <a:srgbClr val="660000">
                  <a:alpha val="100000"/>
                </a:srgbClr>
              </a:gs>
            </a:gsLst>
            <a:lin ang="5400000" scaled="1"/>
            <a:tileRect/>
          </a:gradFill>
          <a:ln w="12700" cap="rnd" cmpd="sng">
            <a:solidFill>
              <a:schemeClr val="tx1">
                <a:alpha val="100000"/>
              </a:schemeClr>
            </a:solidFill>
            <a:prstDash val="solid"/>
            <a:round/>
            <a:headEnd type="none" w="sm" len="sm"/>
            <a:tailEnd type="none" w="sm" len="sm"/>
          </a:ln>
        </p:spPr>
        <p:txBody>
          <a:bodyPr/>
          <a:p>
            <a:endParaRPr lang="zh-CN" altLang="en-US"/>
          </a:p>
        </p:txBody>
      </p:sp>
      <p:sp>
        <p:nvSpPr>
          <p:cNvPr id="27665" name="Freeform 17"/>
          <p:cNvSpPr/>
          <p:nvPr/>
        </p:nvSpPr>
        <p:spPr>
          <a:xfrm>
            <a:off x="4572000" y="3727450"/>
            <a:ext cx="911225" cy="304800"/>
          </a:xfrm>
          <a:custGeom>
            <a:avLst/>
            <a:gdLst>
              <a:gd name="txL" fmla="*/ 0 w 574"/>
              <a:gd name="txT" fmla="*/ 0 h 192"/>
              <a:gd name="txR" fmla="*/ 574 w 574"/>
              <a:gd name="txB" fmla="*/ 192 h 192"/>
            </a:gdLst>
            <a:ahLst/>
            <a:cxnLst>
              <a:cxn ang="0">
                <a:pos x="0" y="0"/>
              </a:cxn>
              <a:cxn ang="0">
                <a:pos x="2147483646" y="0"/>
              </a:cxn>
              <a:cxn ang="0">
                <a:pos x="2147483646" y="2147483646"/>
              </a:cxn>
              <a:cxn ang="0">
                <a:pos x="2147483646" y="2147483646"/>
              </a:cxn>
            </a:cxnLst>
            <a:rect l="txL" t="txT" r="txR" b="txB"/>
            <a:pathLst>
              <a:path w="574" h="192">
                <a:moveTo>
                  <a:pt x="0" y="0"/>
                </a:moveTo>
                <a:lnTo>
                  <a:pt x="286" y="0"/>
                </a:lnTo>
                <a:lnTo>
                  <a:pt x="286" y="191"/>
                </a:lnTo>
                <a:lnTo>
                  <a:pt x="573" y="191"/>
                </a:lnTo>
              </a:path>
            </a:pathLst>
          </a:custGeom>
          <a:gradFill rotWithShape="0">
            <a:gsLst>
              <a:gs pos="0">
                <a:srgbClr val="660000">
                  <a:alpha val="100000"/>
                </a:srgbClr>
              </a:gs>
              <a:gs pos="50000">
                <a:srgbClr val="CC0000">
                  <a:alpha val="100000"/>
                </a:srgbClr>
              </a:gs>
              <a:gs pos="100000">
                <a:srgbClr val="660000">
                  <a:alpha val="100000"/>
                </a:srgbClr>
              </a:gs>
            </a:gsLst>
            <a:lin ang="5400000" scaled="1"/>
            <a:tileRect/>
          </a:gradFill>
          <a:ln w="12700" cap="rnd" cmpd="sng">
            <a:solidFill>
              <a:schemeClr val="tx1">
                <a:alpha val="100000"/>
              </a:schemeClr>
            </a:solidFill>
            <a:prstDash val="solid"/>
            <a:round/>
            <a:headEnd type="none" w="sm" len="sm"/>
            <a:tailEnd type="none" w="sm" len="sm"/>
          </a:ln>
        </p:spPr>
        <p:txBody>
          <a:bodyPr/>
          <a:p>
            <a:endParaRPr lang="zh-CN" altLang="en-US"/>
          </a:p>
        </p:txBody>
      </p:sp>
      <p:sp>
        <p:nvSpPr>
          <p:cNvPr id="27666" name="Freeform 18"/>
          <p:cNvSpPr/>
          <p:nvPr/>
        </p:nvSpPr>
        <p:spPr>
          <a:xfrm>
            <a:off x="4572000" y="2243138"/>
            <a:ext cx="912813" cy="279400"/>
          </a:xfrm>
          <a:custGeom>
            <a:avLst/>
            <a:gdLst>
              <a:gd name="txL" fmla="*/ 0 w 575"/>
              <a:gd name="txT" fmla="*/ 0 h 176"/>
              <a:gd name="txR" fmla="*/ 575 w 575"/>
              <a:gd name="txB" fmla="*/ 176 h 176"/>
            </a:gdLst>
            <a:ahLst/>
            <a:cxnLst>
              <a:cxn ang="0">
                <a:pos x="0" y="2147483646"/>
              </a:cxn>
              <a:cxn ang="0">
                <a:pos x="2147483646" y="2147483646"/>
              </a:cxn>
              <a:cxn ang="0">
                <a:pos x="2147483646" y="0"/>
              </a:cxn>
              <a:cxn ang="0">
                <a:pos x="2147483646" y="0"/>
              </a:cxn>
            </a:cxnLst>
            <a:rect l="txL" t="txT" r="txR" b="txB"/>
            <a:pathLst>
              <a:path w="575" h="176">
                <a:moveTo>
                  <a:pt x="0" y="175"/>
                </a:moveTo>
                <a:lnTo>
                  <a:pt x="287" y="175"/>
                </a:lnTo>
                <a:lnTo>
                  <a:pt x="287" y="0"/>
                </a:lnTo>
                <a:lnTo>
                  <a:pt x="574" y="0"/>
                </a:lnTo>
              </a:path>
            </a:pathLst>
          </a:custGeom>
          <a:gradFill rotWithShape="0">
            <a:gsLst>
              <a:gs pos="0">
                <a:srgbClr val="660000">
                  <a:alpha val="100000"/>
                </a:srgbClr>
              </a:gs>
              <a:gs pos="50000">
                <a:srgbClr val="CC0000">
                  <a:alpha val="100000"/>
                </a:srgbClr>
              </a:gs>
              <a:gs pos="100000">
                <a:srgbClr val="660000">
                  <a:alpha val="100000"/>
                </a:srgbClr>
              </a:gs>
            </a:gsLst>
            <a:lin ang="5400000" scaled="1"/>
            <a:tileRect/>
          </a:gradFill>
          <a:ln w="12700" cap="rnd" cmpd="sng">
            <a:solidFill>
              <a:schemeClr val="tx1">
                <a:alpha val="100000"/>
              </a:schemeClr>
            </a:solidFill>
            <a:prstDash val="solid"/>
            <a:round/>
            <a:headEnd type="none" w="sm" len="sm"/>
            <a:tailEnd type="none" w="sm" len="sm"/>
          </a:ln>
        </p:spPr>
        <p:txBody>
          <a:bodyPr/>
          <a:p>
            <a:endParaRPr lang="zh-CN" altLang="en-US"/>
          </a:p>
        </p:txBody>
      </p:sp>
      <p:sp>
        <p:nvSpPr>
          <p:cNvPr id="27667" name="Freeform 19"/>
          <p:cNvSpPr/>
          <p:nvPr/>
        </p:nvSpPr>
        <p:spPr>
          <a:xfrm>
            <a:off x="4572000" y="2520950"/>
            <a:ext cx="911225" cy="319088"/>
          </a:xfrm>
          <a:custGeom>
            <a:avLst/>
            <a:gdLst>
              <a:gd name="txL" fmla="*/ 0 w 574"/>
              <a:gd name="txT" fmla="*/ 0 h 201"/>
              <a:gd name="txR" fmla="*/ 574 w 574"/>
              <a:gd name="txB" fmla="*/ 201 h 201"/>
            </a:gdLst>
            <a:ahLst/>
            <a:cxnLst>
              <a:cxn ang="0">
                <a:pos x="0" y="0"/>
              </a:cxn>
              <a:cxn ang="0">
                <a:pos x="2147483646" y="0"/>
              </a:cxn>
              <a:cxn ang="0">
                <a:pos x="2147483646" y="2147483646"/>
              </a:cxn>
              <a:cxn ang="0">
                <a:pos x="2147483646" y="2147483646"/>
              </a:cxn>
            </a:cxnLst>
            <a:rect l="txL" t="txT" r="txR" b="txB"/>
            <a:pathLst>
              <a:path w="574" h="201">
                <a:moveTo>
                  <a:pt x="0" y="0"/>
                </a:moveTo>
                <a:lnTo>
                  <a:pt x="286" y="0"/>
                </a:lnTo>
                <a:lnTo>
                  <a:pt x="286" y="200"/>
                </a:lnTo>
                <a:lnTo>
                  <a:pt x="573" y="200"/>
                </a:lnTo>
              </a:path>
            </a:pathLst>
          </a:custGeom>
          <a:gradFill rotWithShape="0">
            <a:gsLst>
              <a:gs pos="0">
                <a:srgbClr val="660000">
                  <a:alpha val="100000"/>
                </a:srgbClr>
              </a:gs>
              <a:gs pos="50000">
                <a:srgbClr val="CC0000">
                  <a:alpha val="100000"/>
                </a:srgbClr>
              </a:gs>
              <a:gs pos="100000">
                <a:srgbClr val="660000">
                  <a:alpha val="100000"/>
                </a:srgbClr>
              </a:gs>
            </a:gsLst>
            <a:lin ang="5400000" scaled="1"/>
            <a:tileRect/>
          </a:gradFill>
          <a:ln w="12700" cap="rnd" cmpd="sng">
            <a:solidFill>
              <a:schemeClr val="tx1">
                <a:alpha val="100000"/>
              </a:schemeClr>
            </a:solidFill>
            <a:prstDash val="solid"/>
            <a:round/>
            <a:headEnd type="none" w="sm" len="sm"/>
            <a:tailEnd type="none" w="sm" len="sm"/>
          </a:ln>
        </p:spPr>
        <p:txBody>
          <a:bodyPr/>
          <a:p>
            <a:endParaRPr lang="zh-CN" altLang="en-US"/>
          </a:p>
        </p:txBody>
      </p:sp>
      <p:sp>
        <p:nvSpPr>
          <p:cNvPr id="27668" name="Freeform 20"/>
          <p:cNvSpPr/>
          <p:nvPr/>
        </p:nvSpPr>
        <p:spPr>
          <a:xfrm>
            <a:off x="4572000" y="4933950"/>
            <a:ext cx="911225" cy="290513"/>
          </a:xfrm>
          <a:custGeom>
            <a:avLst/>
            <a:gdLst>
              <a:gd name="txL" fmla="*/ 0 w 574"/>
              <a:gd name="txT" fmla="*/ 0 h 183"/>
              <a:gd name="txR" fmla="*/ 574 w 574"/>
              <a:gd name="txB" fmla="*/ 183 h 183"/>
            </a:gdLst>
            <a:ahLst/>
            <a:cxnLst>
              <a:cxn ang="0">
                <a:pos x="0" y="0"/>
              </a:cxn>
              <a:cxn ang="0">
                <a:pos x="2147483646" y="0"/>
              </a:cxn>
              <a:cxn ang="0">
                <a:pos x="2147483646" y="2147483646"/>
              </a:cxn>
              <a:cxn ang="0">
                <a:pos x="2147483646" y="2147483646"/>
              </a:cxn>
            </a:cxnLst>
            <a:rect l="txL" t="txT" r="txR" b="txB"/>
            <a:pathLst>
              <a:path w="574" h="183">
                <a:moveTo>
                  <a:pt x="0" y="0"/>
                </a:moveTo>
                <a:lnTo>
                  <a:pt x="286" y="0"/>
                </a:lnTo>
                <a:lnTo>
                  <a:pt x="286" y="182"/>
                </a:lnTo>
                <a:lnTo>
                  <a:pt x="573" y="182"/>
                </a:lnTo>
              </a:path>
            </a:pathLst>
          </a:custGeom>
          <a:gradFill rotWithShape="0">
            <a:gsLst>
              <a:gs pos="0">
                <a:srgbClr val="660000">
                  <a:alpha val="100000"/>
                </a:srgbClr>
              </a:gs>
              <a:gs pos="50000">
                <a:srgbClr val="CC0000">
                  <a:alpha val="100000"/>
                </a:srgbClr>
              </a:gs>
              <a:gs pos="100000">
                <a:srgbClr val="660000">
                  <a:alpha val="100000"/>
                </a:srgbClr>
              </a:gs>
            </a:gsLst>
            <a:lin ang="5400000" scaled="1"/>
            <a:tileRect/>
          </a:gradFill>
          <a:ln w="12700" cap="rnd" cmpd="sng">
            <a:solidFill>
              <a:schemeClr val="tx1">
                <a:alpha val="100000"/>
              </a:schemeClr>
            </a:solidFill>
            <a:prstDash val="solid"/>
            <a:round/>
            <a:headEnd type="none" w="sm" len="sm"/>
            <a:tailEnd type="none" w="sm" len="sm"/>
          </a:ln>
        </p:spPr>
        <p:txBody>
          <a:bodyPr/>
          <a:p>
            <a:endParaRPr lang="zh-CN" altLang="en-US"/>
          </a:p>
        </p:txBody>
      </p:sp>
      <p:sp>
        <p:nvSpPr>
          <p:cNvPr id="27669" name="Freeform 21"/>
          <p:cNvSpPr/>
          <p:nvPr/>
        </p:nvSpPr>
        <p:spPr>
          <a:xfrm>
            <a:off x="4572000" y="4627563"/>
            <a:ext cx="919163" cy="307975"/>
          </a:xfrm>
          <a:custGeom>
            <a:avLst/>
            <a:gdLst>
              <a:gd name="txL" fmla="*/ 0 w 579"/>
              <a:gd name="txT" fmla="*/ 0 h 194"/>
              <a:gd name="txR" fmla="*/ 579 w 579"/>
              <a:gd name="txB" fmla="*/ 194 h 194"/>
            </a:gdLst>
            <a:ahLst/>
            <a:cxnLst>
              <a:cxn ang="0">
                <a:pos x="0" y="2147483646"/>
              </a:cxn>
              <a:cxn ang="0">
                <a:pos x="2147483646" y="2147483646"/>
              </a:cxn>
              <a:cxn ang="0">
                <a:pos x="2147483646" y="0"/>
              </a:cxn>
              <a:cxn ang="0">
                <a:pos x="2147483646" y="0"/>
              </a:cxn>
            </a:cxnLst>
            <a:rect l="txL" t="txT" r="txR" b="txB"/>
            <a:pathLst>
              <a:path w="579" h="194">
                <a:moveTo>
                  <a:pt x="0" y="193"/>
                </a:moveTo>
                <a:lnTo>
                  <a:pt x="289" y="193"/>
                </a:lnTo>
                <a:lnTo>
                  <a:pt x="289" y="0"/>
                </a:lnTo>
                <a:lnTo>
                  <a:pt x="578" y="0"/>
                </a:lnTo>
              </a:path>
            </a:pathLst>
          </a:custGeom>
          <a:gradFill rotWithShape="0">
            <a:gsLst>
              <a:gs pos="0">
                <a:srgbClr val="660000">
                  <a:alpha val="100000"/>
                </a:srgbClr>
              </a:gs>
              <a:gs pos="50000">
                <a:srgbClr val="CC0000">
                  <a:alpha val="100000"/>
                </a:srgbClr>
              </a:gs>
              <a:gs pos="100000">
                <a:srgbClr val="660000">
                  <a:alpha val="100000"/>
                </a:srgbClr>
              </a:gs>
            </a:gsLst>
            <a:lin ang="5400000" scaled="1"/>
            <a:tileRect/>
          </a:gradFill>
          <a:ln w="12700" cap="rnd" cmpd="sng">
            <a:solidFill>
              <a:schemeClr val="tx1">
                <a:alpha val="100000"/>
              </a:schemeClr>
            </a:solidFill>
            <a:prstDash val="solid"/>
            <a:round/>
            <a:headEnd type="none" w="sm" len="sm"/>
            <a:tailEnd type="none" w="sm" len="sm"/>
          </a:ln>
        </p:spPr>
        <p:txBody>
          <a:bodyPr/>
          <a:p>
            <a:endParaRPr lang="zh-CN" altLang="en-US"/>
          </a:p>
        </p:txBody>
      </p:sp>
      <p:sp>
        <p:nvSpPr>
          <p:cNvPr id="27670" name="Freeform 22"/>
          <p:cNvSpPr/>
          <p:nvPr/>
        </p:nvSpPr>
        <p:spPr>
          <a:xfrm>
            <a:off x="4572000" y="5819775"/>
            <a:ext cx="919163" cy="322263"/>
          </a:xfrm>
          <a:custGeom>
            <a:avLst/>
            <a:gdLst>
              <a:gd name="txL" fmla="*/ 0 w 579"/>
              <a:gd name="txT" fmla="*/ 0 h 203"/>
              <a:gd name="txR" fmla="*/ 579 w 579"/>
              <a:gd name="txB" fmla="*/ 203 h 203"/>
            </a:gdLst>
            <a:ahLst/>
            <a:cxnLst>
              <a:cxn ang="0">
                <a:pos x="0" y="2147483646"/>
              </a:cxn>
              <a:cxn ang="0">
                <a:pos x="2147483646" y="2147483646"/>
              </a:cxn>
              <a:cxn ang="0">
                <a:pos x="2147483646" y="0"/>
              </a:cxn>
              <a:cxn ang="0">
                <a:pos x="2147483646" y="0"/>
              </a:cxn>
            </a:cxnLst>
            <a:rect l="txL" t="txT" r="txR" b="txB"/>
            <a:pathLst>
              <a:path w="579" h="203">
                <a:moveTo>
                  <a:pt x="0" y="202"/>
                </a:moveTo>
                <a:lnTo>
                  <a:pt x="289" y="202"/>
                </a:lnTo>
                <a:lnTo>
                  <a:pt x="289" y="0"/>
                </a:lnTo>
                <a:lnTo>
                  <a:pt x="578" y="0"/>
                </a:lnTo>
              </a:path>
            </a:pathLst>
          </a:custGeom>
          <a:gradFill rotWithShape="0">
            <a:gsLst>
              <a:gs pos="0">
                <a:srgbClr val="660000">
                  <a:alpha val="100000"/>
                </a:srgbClr>
              </a:gs>
              <a:gs pos="50000">
                <a:srgbClr val="CC0000">
                  <a:alpha val="100000"/>
                </a:srgbClr>
              </a:gs>
              <a:gs pos="100000">
                <a:srgbClr val="660000">
                  <a:alpha val="100000"/>
                </a:srgbClr>
              </a:gs>
            </a:gsLst>
            <a:lin ang="5400000" scaled="1"/>
            <a:tileRect/>
          </a:gradFill>
          <a:ln w="12700" cap="rnd" cmpd="sng">
            <a:solidFill>
              <a:schemeClr val="tx1">
                <a:alpha val="100000"/>
              </a:schemeClr>
            </a:solidFill>
            <a:prstDash val="solid"/>
            <a:round/>
            <a:headEnd type="none" w="sm" len="sm"/>
            <a:tailEnd type="none" w="sm" len="sm"/>
          </a:ln>
        </p:spPr>
        <p:txBody>
          <a:bodyPr/>
          <a:p>
            <a:endParaRPr lang="zh-CN" altLang="en-US"/>
          </a:p>
        </p:txBody>
      </p:sp>
      <p:sp>
        <p:nvSpPr>
          <p:cNvPr id="27671" name="Freeform 23"/>
          <p:cNvSpPr/>
          <p:nvPr/>
        </p:nvSpPr>
        <p:spPr>
          <a:xfrm>
            <a:off x="4572000" y="6140450"/>
            <a:ext cx="919163" cy="282575"/>
          </a:xfrm>
          <a:custGeom>
            <a:avLst/>
            <a:gdLst>
              <a:gd name="txL" fmla="*/ 0 w 579"/>
              <a:gd name="txT" fmla="*/ 0 h 178"/>
              <a:gd name="txR" fmla="*/ 579 w 579"/>
              <a:gd name="txB" fmla="*/ 178 h 178"/>
            </a:gdLst>
            <a:ahLst/>
            <a:cxnLst>
              <a:cxn ang="0">
                <a:pos x="0" y="0"/>
              </a:cxn>
              <a:cxn ang="0">
                <a:pos x="2147483646" y="0"/>
              </a:cxn>
              <a:cxn ang="0">
                <a:pos x="2147483646" y="2147483646"/>
              </a:cxn>
              <a:cxn ang="0">
                <a:pos x="2147483646" y="2147483646"/>
              </a:cxn>
            </a:cxnLst>
            <a:rect l="txL" t="txT" r="txR" b="txB"/>
            <a:pathLst>
              <a:path w="579" h="178">
                <a:moveTo>
                  <a:pt x="0" y="0"/>
                </a:moveTo>
                <a:lnTo>
                  <a:pt x="289" y="0"/>
                </a:lnTo>
                <a:lnTo>
                  <a:pt x="289" y="177"/>
                </a:lnTo>
                <a:lnTo>
                  <a:pt x="578" y="177"/>
                </a:lnTo>
              </a:path>
            </a:pathLst>
          </a:custGeom>
          <a:gradFill rotWithShape="0">
            <a:gsLst>
              <a:gs pos="0">
                <a:srgbClr val="660000">
                  <a:alpha val="100000"/>
                </a:srgbClr>
              </a:gs>
              <a:gs pos="50000">
                <a:srgbClr val="CC0000">
                  <a:alpha val="100000"/>
                </a:srgbClr>
              </a:gs>
              <a:gs pos="100000">
                <a:srgbClr val="660000">
                  <a:alpha val="100000"/>
                </a:srgbClr>
              </a:gs>
            </a:gsLst>
            <a:lin ang="5400000" scaled="1"/>
            <a:tileRect/>
          </a:gradFill>
          <a:ln w="12700" cap="rnd" cmpd="sng">
            <a:solidFill>
              <a:schemeClr val="tx1">
                <a:alpha val="100000"/>
              </a:schemeClr>
            </a:solidFill>
            <a:prstDash val="solid"/>
            <a:round/>
            <a:headEnd type="none" w="sm" len="sm"/>
            <a:tailEnd type="none" w="sm" len="sm"/>
          </a:ln>
        </p:spPr>
        <p:txBody>
          <a:bodyPr/>
          <a:p>
            <a:endParaRPr lang="zh-CN" altLang="en-US"/>
          </a:p>
        </p:txBody>
      </p:sp>
      <p:sp>
        <p:nvSpPr>
          <p:cNvPr id="452632" name="Rectangle 24"/>
          <p:cNvSpPr>
            <a:spLocks noChangeArrowheads="1"/>
          </p:cNvSpPr>
          <p:nvPr/>
        </p:nvSpPr>
        <p:spPr bwMode="auto">
          <a:xfrm>
            <a:off x="0" y="0"/>
            <a:ext cx="7620000" cy="914400"/>
          </a:xfrm>
          <a:prstGeom prst="rect">
            <a:avLst/>
          </a:prstGeom>
          <a:solidFill>
            <a:srgbClr val="FFFFFF"/>
          </a:solidFill>
          <a:ln w="9525">
            <a:solidFill>
              <a:srgbClr val="000000"/>
            </a:solid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1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心理类型学如何对人进行分类</a:t>
            </a:r>
            <a:r>
              <a:rPr kumimoji="1" lang="en-US" altLang="zh-CN" sz="21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endParaRPr kumimoji="1" lang="en-US" altLang="zh-CN" sz="3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p:nvPr>
            <p:ph type="title"/>
          </p:nvPr>
        </p:nvSpPr>
        <p:spPr>
          <a:xfrm>
            <a:off x="250825" y="836613"/>
            <a:ext cx="7772400" cy="658812"/>
          </a:xfrm>
          <a:solidFill>
            <a:srgbClr val="FFFFFF"/>
          </a:solidFill>
          <a:ln>
            <a:solidFill>
              <a:srgbClr val="000000"/>
            </a:solidFill>
            <a:miter/>
          </a:ln>
        </p:spPr>
        <p:txBody>
          <a:bodyPr/>
          <a:p>
            <a:r>
              <a:rPr lang="zh-CN" altLang="en-US" sz="3400" dirty="0">
                <a:latin typeface="华文彩云" panose="02010800040101010101" pitchFamily="2" charset="-122"/>
                <a:ea typeface="华文彩云" panose="02010800040101010101" pitchFamily="2" charset="-122"/>
              </a:rPr>
              <a:t>外向（</a:t>
            </a:r>
            <a:r>
              <a:rPr lang="en-US" altLang="zh-CN" sz="3400" dirty="0">
                <a:latin typeface="华文彩云" panose="02010800040101010101" pitchFamily="2" charset="-122"/>
                <a:ea typeface="华文彩云" panose="02010800040101010101" pitchFamily="2" charset="-122"/>
              </a:rPr>
              <a:t>E</a:t>
            </a:r>
            <a:r>
              <a:rPr lang="zh-CN" altLang="en-US" sz="3400" dirty="0">
                <a:latin typeface="华文彩云" panose="02010800040101010101" pitchFamily="2" charset="-122"/>
                <a:ea typeface="华文彩云" panose="02010800040101010101" pitchFamily="2" charset="-122"/>
              </a:rPr>
              <a:t>）或内向（</a:t>
            </a:r>
            <a:r>
              <a:rPr lang="en-US" altLang="zh-CN" sz="3400" dirty="0">
                <a:latin typeface="华文彩云" panose="02010800040101010101" pitchFamily="2" charset="-122"/>
                <a:ea typeface="华文彩云" panose="02010800040101010101" pitchFamily="2" charset="-122"/>
              </a:rPr>
              <a:t>I</a:t>
            </a:r>
            <a:r>
              <a:rPr lang="zh-CN" altLang="en-US" sz="3400" dirty="0">
                <a:latin typeface="华文彩云" panose="02010800040101010101" pitchFamily="2" charset="-122"/>
                <a:ea typeface="华文彩云" panose="02010800040101010101" pitchFamily="2" charset="-122"/>
              </a:rPr>
              <a:t>）</a:t>
            </a:r>
            <a:endParaRPr lang="zh-CN" altLang="en-US" sz="3400" dirty="0">
              <a:latin typeface="华文彩云" panose="02010800040101010101" pitchFamily="2" charset="-122"/>
              <a:ea typeface="华文彩云" panose="02010800040101010101" pitchFamily="2" charset="-122"/>
            </a:endParaRPr>
          </a:p>
        </p:txBody>
      </p:sp>
      <p:sp>
        <p:nvSpPr>
          <p:cNvPr id="29699" name="Rectangle 3"/>
          <p:cNvSpPr/>
          <p:nvPr>
            <p:ph sz="half" idx="1"/>
          </p:nvPr>
        </p:nvSpPr>
        <p:spPr>
          <a:xfrm>
            <a:off x="539750" y="1844675"/>
            <a:ext cx="3811588" cy="4114800"/>
          </a:xfrm>
          <a:solidFill>
            <a:srgbClr val="FFFFFF"/>
          </a:solidFill>
          <a:ln>
            <a:solidFill>
              <a:srgbClr val="000000"/>
            </a:solidFill>
            <a:miter/>
          </a:ln>
        </p:spPr>
        <p:txBody>
          <a:bodyPr/>
          <a:p>
            <a:pPr marL="342900" indent="-342900" algn="just" defTabSz="914400" fontAlgn="b">
              <a:lnSpc>
                <a:spcPct val="90000"/>
              </a:lnSpc>
              <a:buSzPct val="100000"/>
            </a:pPr>
            <a:r>
              <a:rPr kumimoji="1" lang="zh-CN" altLang="en-US" sz="1800" dirty="0">
                <a:latin typeface="+mn-lt"/>
                <a:ea typeface="+mn-ea"/>
                <a:cs typeface="+mn-cs"/>
              </a:rPr>
              <a:t>从人际交往中获得能量</a:t>
            </a:r>
            <a:endParaRPr kumimoji="1" lang="zh-CN" altLang="en-US" sz="1800" dirty="0">
              <a:latin typeface="+mn-lt"/>
              <a:ea typeface="+mn-ea"/>
              <a:cs typeface="+mn-cs"/>
            </a:endParaRPr>
          </a:p>
          <a:p>
            <a:pPr marL="342900" indent="-342900" algn="just" defTabSz="914400" fontAlgn="b">
              <a:lnSpc>
                <a:spcPct val="90000"/>
              </a:lnSpc>
              <a:buSzPct val="100000"/>
            </a:pPr>
            <a:r>
              <a:rPr kumimoji="1" lang="zh-CN" altLang="en-US" sz="1800" dirty="0">
                <a:latin typeface="+mn-lt"/>
                <a:ea typeface="+mn-ea"/>
                <a:cs typeface="+mn-cs"/>
              </a:rPr>
              <a:t>喜欢外出</a:t>
            </a:r>
            <a:endParaRPr kumimoji="1" lang="zh-CN" altLang="en-US" sz="1800" dirty="0">
              <a:latin typeface="+mn-lt"/>
              <a:ea typeface="+mn-ea"/>
              <a:cs typeface="+mn-cs"/>
            </a:endParaRPr>
          </a:p>
          <a:p>
            <a:pPr marL="342900" indent="-342900" algn="just" defTabSz="914400" fontAlgn="b">
              <a:lnSpc>
                <a:spcPct val="90000"/>
              </a:lnSpc>
              <a:buSzPct val="100000"/>
            </a:pPr>
            <a:endParaRPr kumimoji="1" lang="zh-CN" altLang="en-US" sz="1800" dirty="0">
              <a:latin typeface="+mn-lt"/>
              <a:ea typeface="+mn-ea"/>
              <a:cs typeface="+mn-cs"/>
            </a:endParaRPr>
          </a:p>
          <a:p>
            <a:pPr marL="342900" indent="-342900" algn="just" defTabSz="914400" fontAlgn="b">
              <a:lnSpc>
                <a:spcPct val="90000"/>
              </a:lnSpc>
              <a:buSzPct val="100000"/>
            </a:pPr>
            <a:r>
              <a:rPr kumimoji="1" lang="zh-CN" altLang="en-US" sz="1800" dirty="0">
                <a:latin typeface="+mn-lt"/>
                <a:ea typeface="+mn-ea"/>
                <a:cs typeface="+mn-cs"/>
              </a:rPr>
              <a:t>表情丰富，外露</a:t>
            </a:r>
            <a:endParaRPr kumimoji="1" lang="zh-CN" altLang="en-US" sz="1800" dirty="0">
              <a:latin typeface="+mn-lt"/>
              <a:ea typeface="+mn-ea"/>
              <a:cs typeface="+mn-cs"/>
            </a:endParaRPr>
          </a:p>
          <a:p>
            <a:pPr marL="342900" indent="-342900" algn="just" defTabSz="914400" fontAlgn="b">
              <a:lnSpc>
                <a:spcPct val="90000"/>
              </a:lnSpc>
              <a:buSzPct val="100000"/>
            </a:pPr>
            <a:r>
              <a:rPr kumimoji="1" lang="zh-CN" altLang="en-US" sz="1800" dirty="0">
                <a:latin typeface="+mn-lt"/>
                <a:ea typeface="+mn-ea"/>
                <a:cs typeface="+mn-cs"/>
              </a:rPr>
              <a:t>喜欢交互作用，合群</a:t>
            </a:r>
            <a:endParaRPr kumimoji="1" lang="zh-CN" altLang="en-US" sz="1800" dirty="0">
              <a:latin typeface="+mn-lt"/>
              <a:ea typeface="+mn-ea"/>
              <a:cs typeface="+mn-cs"/>
            </a:endParaRPr>
          </a:p>
          <a:p>
            <a:pPr marL="342900" indent="-342900" algn="just" defTabSz="914400" fontAlgn="b">
              <a:lnSpc>
                <a:spcPct val="90000"/>
              </a:lnSpc>
              <a:buSzPct val="100000"/>
            </a:pPr>
            <a:endParaRPr kumimoji="1" lang="zh-CN" altLang="en-US" sz="1800" dirty="0">
              <a:latin typeface="+mn-lt"/>
              <a:ea typeface="+mn-ea"/>
              <a:cs typeface="+mn-cs"/>
            </a:endParaRPr>
          </a:p>
          <a:p>
            <a:pPr marL="342900" indent="-342900" algn="just" defTabSz="914400" fontAlgn="b">
              <a:lnSpc>
                <a:spcPct val="90000"/>
              </a:lnSpc>
              <a:buSzPct val="100000"/>
            </a:pPr>
            <a:r>
              <a:rPr kumimoji="1" lang="zh-CN" altLang="en-US" sz="1800" dirty="0">
                <a:latin typeface="+mn-lt"/>
                <a:ea typeface="+mn-ea"/>
                <a:cs typeface="+mn-cs"/>
              </a:rPr>
              <a:t>喜行动、多样性（不能长期坚持）</a:t>
            </a:r>
            <a:endParaRPr kumimoji="1" lang="zh-CN" altLang="en-US" sz="1800" dirty="0">
              <a:latin typeface="+mn-lt"/>
              <a:ea typeface="+mn-ea"/>
              <a:cs typeface="+mn-cs"/>
            </a:endParaRPr>
          </a:p>
          <a:p>
            <a:pPr marL="342900" indent="-342900" algn="just" defTabSz="914400" fontAlgn="b">
              <a:lnSpc>
                <a:spcPct val="90000"/>
              </a:lnSpc>
              <a:buSzPct val="100000"/>
            </a:pPr>
            <a:r>
              <a:rPr kumimoji="1" lang="zh-CN" altLang="en-US" sz="1800" dirty="0">
                <a:latin typeface="+mn-lt"/>
                <a:ea typeface="+mn-ea"/>
                <a:cs typeface="+mn-cs"/>
              </a:rPr>
              <a:t>不怕打扰，喜自由沟通</a:t>
            </a:r>
            <a:endParaRPr kumimoji="1" lang="zh-CN" altLang="en-US" sz="1800" dirty="0">
              <a:latin typeface="+mn-lt"/>
              <a:ea typeface="+mn-ea"/>
              <a:cs typeface="+mn-cs"/>
            </a:endParaRPr>
          </a:p>
          <a:p>
            <a:pPr marL="342900" indent="-342900" algn="just" defTabSz="914400" fontAlgn="b">
              <a:lnSpc>
                <a:spcPct val="90000"/>
              </a:lnSpc>
              <a:buSzPct val="100000"/>
            </a:pPr>
            <a:r>
              <a:rPr kumimoji="1" lang="zh-CN" altLang="en-US" sz="1800" dirty="0">
                <a:latin typeface="+mn-lt"/>
                <a:ea typeface="+mn-ea"/>
                <a:cs typeface="+mn-cs"/>
              </a:rPr>
              <a:t>讲，然后想；易冲动、易后悔、易受他人影响</a:t>
            </a:r>
            <a:endParaRPr kumimoji="1" lang="zh-CN" altLang="en-US" sz="1800" dirty="0">
              <a:latin typeface="+mn-lt"/>
              <a:ea typeface="+mn-ea"/>
              <a:cs typeface="+mn-cs"/>
            </a:endParaRPr>
          </a:p>
        </p:txBody>
      </p:sp>
      <p:sp>
        <p:nvSpPr>
          <p:cNvPr id="29700" name="Rectangle 4"/>
          <p:cNvSpPr/>
          <p:nvPr>
            <p:ph sz="half" idx="2"/>
          </p:nvPr>
        </p:nvSpPr>
        <p:spPr>
          <a:xfrm>
            <a:off x="4643438" y="1844675"/>
            <a:ext cx="3811587" cy="4114800"/>
          </a:xfrm>
          <a:solidFill>
            <a:srgbClr val="FFFFFF"/>
          </a:solidFill>
          <a:ln>
            <a:solidFill>
              <a:srgbClr val="000000"/>
            </a:solidFill>
            <a:miter/>
          </a:ln>
        </p:spPr>
        <p:txBody>
          <a:bodyPr/>
          <a:p>
            <a:pPr marL="342900" indent="-342900" algn="just" defTabSz="914400" fontAlgn="b">
              <a:lnSpc>
                <a:spcPct val="90000"/>
              </a:lnSpc>
              <a:buSzPct val="100000"/>
            </a:pPr>
            <a:r>
              <a:rPr kumimoji="1" lang="zh-CN" altLang="en-US" sz="2000" dirty="0">
                <a:latin typeface="+mn-lt"/>
                <a:ea typeface="+mn-ea"/>
                <a:cs typeface="+mn-cs"/>
              </a:rPr>
              <a:t>从时间中获得能量</a:t>
            </a:r>
            <a:endParaRPr kumimoji="1" lang="zh-CN" altLang="en-US" sz="2000" dirty="0">
              <a:latin typeface="+mn-lt"/>
              <a:ea typeface="+mn-ea"/>
              <a:cs typeface="+mn-cs"/>
            </a:endParaRPr>
          </a:p>
          <a:p>
            <a:pPr marL="342900" indent="-342900" algn="just" defTabSz="914400" fontAlgn="b">
              <a:lnSpc>
                <a:spcPct val="90000"/>
              </a:lnSpc>
              <a:buSzPct val="100000"/>
            </a:pPr>
            <a:r>
              <a:rPr kumimoji="1" lang="zh-CN" altLang="en-US" sz="2000" dirty="0">
                <a:latin typeface="+mn-lt"/>
                <a:ea typeface="+mn-ea"/>
                <a:cs typeface="+mn-cs"/>
              </a:rPr>
              <a:t>喜静、多思、冥想（离群、与外界相互误解）</a:t>
            </a:r>
            <a:endParaRPr kumimoji="1" lang="zh-CN" altLang="en-US" sz="2000" dirty="0">
              <a:latin typeface="+mn-lt"/>
              <a:ea typeface="+mn-ea"/>
              <a:cs typeface="+mn-cs"/>
            </a:endParaRPr>
          </a:p>
          <a:p>
            <a:pPr marL="342900" indent="-342900" algn="just" defTabSz="914400" fontAlgn="b">
              <a:lnSpc>
                <a:spcPct val="90000"/>
              </a:lnSpc>
              <a:buSzPct val="100000"/>
            </a:pPr>
            <a:r>
              <a:rPr kumimoji="1" lang="zh-CN" altLang="en-US" sz="2000" dirty="0">
                <a:latin typeface="+mn-lt"/>
                <a:ea typeface="+mn-ea"/>
                <a:cs typeface="+mn-cs"/>
              </a:rPr>
              <a:t>谨慎、不露表情</a:t>
            </a:r>
            <a:endParaRPr kumimoji="1" lang="zh-CN" altLang="en-US" sz="2000" dirty="0">
              <a:latin typeface="+mn-lt"/>
              <a:ea typeface="+mn-ea"/>
              <a:cs typeface="+mn-cs"/>
            </a:endParaRPr>
          </a:p>
          <a:p>
            <a:pPr marL="342900" indent="-342900" algn="just" defTabSz="914400" fontAlgn="b">
              <a:lnSpc>
                <a:spcPct val="90000"/>
              </a:lnSpc>
              <a:buSzPct val="100000"/>
            </a:pPr>
            <a:r>
              <a:rPr kumimoji="1" lang="zh-CN" altLang="en-US" sz="2000" dirty="0">
                <a:latin typeface="+mn-lt"/>
                <a:ea typeface="+mn-ea"/>
                <a:cs typeface="+mn-cs"/>
              </a:rPr>
              <a:t>社会行为的反射性（会失去机会）</a:t>
            </a:r>
            <a:endParaRPr kumimoji="1" lang="zh-CN" altLang="en-US" sz="2000" dirty="0">
              <a:latin typeface="+mn-lt"/>
              <a:ea typeface="+mn-ea"/>
              <a:cs typeface="+mn-cs"/>
            </a:endParaRPr>
          </a:p>
          <a:p>
            <a:pPr marL="342900" indent="-342900" algn="just" defTabSz="914400" fontAlgn="b">
              <a:lnSpc>
                <a:spcPct val="90000"/>
              </a:lnSpc>
              <a:buSzPct val="100000"/>
            </a:pPr>
            <a:r>
              <a:rPr kumimoji="1" lang="zh-CN" altLang="en-US" sz="2000" dirty="0">
                <a:latin typeface="+mn-lt"/>
                <a:ea typeface="+mn-ea"/>
                <a:cs typeface="+mn-cs"/>
              </a:rPr>
              <a:t>独立、负责、细致、周到、不蛮干</a:t>
            </a:r>
            <a:endParaRPr kumimoji="1" lang="zh-CN" altLang="en-US" sz="2000" dirty="0">
              <a:latin typeface="+mn-lt"/>
              <a:ea typeface="+mn-ea"/>
              <a:cs typeface="+mn-cs"/>
            </a:endParaRPr>
          </a:p>
          <a:p>
            <a:pPr marL="342900" indent="-342900" algn="just" defTabSz="914400" fontAlgn="b">
              <a:lnSpc>
                <a:spcPct val="90000"/>
              </a:lnSpc>
              <a:buSzPct val="100000"/>
            </a:pPr>
            <a:r>
              <a:rPr kumimoji="1" lang="zh-CN" altLang="en-US" sz="2000" dirty="0">
                <a:latin typeface="+mn-lt"/>
                <a:ea typeface="+mn-ea"/>
                <a:cs typeface="+mn-cs"/>
              </a:rPr>
              <a:t>不怕长时间做事、勤奋、怕打扰</a:t>
            </a:r>
            <a:endParaRPr kumimoji="1" lang="zh-CN" altLang="en-US" sz="2000" dirty="0">
              <a:latin typeface="+mn-lt"/>
              <a:ea typeface="+mn-ea"/>
              <a:cs typeface="+mn-cs"/>
            </a:endParaRPr>
          </a:p>
          <a:p>
            <a:pPr marL="342900" indent="-342900" algn="just" defTabSz="914400" fontAlgn="b">
              <a:lnSpc>
                <a:spcPct val="90000"/>
              </a:lnSpc>
              <a:buSzPct val="100000"/>
            </a:pPr>
            <a:r>
              <a:rPr kumimoji="1" lang="zh-CN" altLang="en-US" sz="2000" dirty="0">
                <a:latin typeface="+mn-lt"/>
                <a:ea typeface="+mn-ea"/>
                <a:cs typeface="+mn-cs"/>
              </a:rPr>
              <a:t>想，然后讲</a:t>
            </a:r>
            <a:endParaRPr kumimoji="1" lang="zh-CN" altLang="en-US" sz="2000" dirty="0">
              <a:latin typeface="+mn-lt"/>
              <a:ea typeface="+mn-ea"/>
              <a:cs typeface="+mn-cs"/>
            </a:endParaRPr>
          </a:p>
        </p:txBody>
      </p:sp>
    </p:spTree>
  </p:cSld>
  <p:clrMapOvr>
    <a:masterClrMapping/>
  </p:clrMapOvr>
  <p:transition>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ph type="title"/>
          </p:nvPr>
        </p:nvSpPr>
        <p:spPr>
          <a:xfrm>
            <a:off x="179388" y="752475"/>
            <a:ext cx="7772400" cy="609600"/>
          </a:xfrm>
          <a:solidFill>
            <a:srgbClr val="FFFFFF"/>
          </a:solidFill>
          <a:ln>
            <a:solidFill>
              <a:srgbClr val="000000"/>
            </a:solidFill>
            <a:miter/>
          </a:ln>
        </p:spPr>
        <p:txBody>
          <a:bodyPr/>
          <a:p>
            <a:r>
              <a:rPr lang="zh-CN" altLang="en-US" dirty="0">
                <a:latin typeface="华文彩云" panose="02010800040101010101" pitchFamily="2" charset="-122"/>
                <a:ea typeface="华文彩云" panose="02010800040101010101" pitchFamily="2" charset="-122"/>
              </a:rPr>
              <a:t>感觉（</a:t>
            </a:r>
            <a:r>
              <a:rPr lang="en-US" altLang="zh-CN" dirty="0">
                <a:latin typeface="华文彩云" panose="02010800040101010101" pitchFamily="2" charset="-122"/>
                <a:ea typeface="华文彩云" panose="02010800040101010101" pitchFamily="2" charset="-122"/>
              </a:rPr>
              <a:t>S</a:t>
            </a:r>
            <a:r>
              <a:rPr lang="zh-CN" altLang="en-US" dirty="0">
                <a:latin typeface="华文彩云" panose="02010800040101010101" pitchFamily="2" charset="-122"/>
                <a:ea typeface="华文彩云" panose="02010800040101010101" pitchFamily="2" charset="-122"/>
              </a:rPr>
              <a:t>）或直觉（</a:t>
            </a:r>
            <a:r>
              <a:rPr lang="en-US" altLang="zh-CN" dirty="0">
                <a:latin typeface="华文彩云" panose="02010800040101010101" pitchFamily="2" charset="-122"/>
                <a:ea typeface="华文彩云" panose="02010800040101010101" pitchFamily="2" charset="-122"/>
              </a:rPr>
              <a:t>N</a:t>
            </a:r>
            <a:r>
              <a:rPr lang="zh-CN" altLang="en-US" dirty="0">
                <a:latin typeface="华文彩云" panose="02010800040101010101" pitchFamily="2" charset="-122"/>
                <a:ea typeface="华文彩云" panose="02010800040101010101" pitchFamily="2" charset="-122"/>
              </a:rPr>
              <a:t>）</a:t>
            </a:r>
            <a:endParaRPr lang="zh-CN" altLang="en-US" dirty="0">
              <a:latin typeface="华文彩云" panose="02010800040101010101" pitchFamily="2" charset="-122"/>
              <a:ea typeface="华文彩云" panose="02010800040101010101" pitchFamily="2" charset="-122"/>
            </a:endParaRPr>
          </a:p>
        </p:txBody>
      </p:sp>
      <p:sp>
        <p:nvSpPr>
          <p:cNvPr id="30723" name="Rectangle 3"/>
          <p:cNvSpPr/>
          <p:nvPr>
            <p:ph sz="half" idx="1"/>
          </p:nvPr>
        </p:nvSpPr>
        <p:spPr>
          <a:xfrm>
            <a:off x="539750" y="1600200"/>
            <a:ext cx="3811588" cy="4114800"/>
          </a:xfrm>
          <a:solidFill>
            <a:srgbClr val="FFFFFF"/>
          </a:solidFill>
          <a:ln>
            <a:solidFill>
              <a:srgbClr val="000000"/>
            </a:solidFill>
            <a:miter/>
          </a:ln>
        </p:spPr>
        <p:txBody>
          <a:bodyPr/>
          <a:p>
            <a:pPr marL="342900" indent="-342900" algn="just" defTabSz="914400" fontAlgn="b">
              <a:buSzPct val="100000"/>
            </a:pPr>
            <a:r>
              <a:rPr kumimoji="1" lang="zh-CN" altLang="en-US" sz="2000" dirty="0">
                <a:latin typeface="+mn-lt"/>
                <a:ea typeface="+mn-ea"/>
                <a:cs typeface="+mn-cs"/>
              </a:rPr>
              <a:t>通过五官感受世界、注重真实的存在、实际</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用已经有的技能解决问题</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喜具体明确</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重细节（少全面性）</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脚踏实地</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做事有可能的结果、能忍耐、小心</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可做重复工作（不喜新）不喜展望</a:t>
            </a:r>
            <a:endParaRPr kumimoji="1" lang="zh-CN" altLang="en-US" sz="2000" dirty="0">
              <a:latin typeface="+mn-lt"/>
              <a:ea typeface="+mn-ea"/>
              <a:cs typeface="+mn-cs"/>
            </a:endParaRPr>
          </a:p>
        </p:txBody>
      </p:sp>
      <p:sp>
        <p:nvSpPr>
          <p:cNvPr id="30724" name="Rectangle 4"/>
          <p:cNvSpPr/>
          <p:nvPr>
            <p:ph sz="half" idx="2"/>
          </p:nvPr>
        </p:nvSpPr>
        <p:spPr>
          <a:xfrm>
            <a:off x="4727575" y="1600200"/>
            <a:ext cx="4035425" cy="4495800"/>
          </a:xfrm>
          <a:solidFill>
            <a:srgbClr val="FFFFFF"/>
          </a:solidFill>
          <a:ln>
            <a:solidFill>
              <a:srgbClr val="000000"/>
            </a:solidFill>
            <a:miter/>
          </a:ln>
        </p:spPr>
        <p:txBody>
          <a:bodyPr/>
          <a:p>
            <a:pPr marL="342900" indent="-342900" algn="just" defTabSz="914400" fontAlgn="b">
              <a:buSzPct val="100000"/>
            </a:pPr>
            <a:r>
              <a:rPr kumimoji="1" lang="zh-CN" altLang="en-US" sz="2000" dirty="0">
                <a:latin typeface="+mn-lt"/>
                <a:ea typeface="+mn-ea"/>
                <a:cs typeface="+mn-cs"/>
              </a:rPr>
              <a:t>通过第六感洞察世界、注重应该如何，比较笼统、</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喜学新技能</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不重准确、喜抽象和理论</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重可能性，讨厌细节</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好高骛远，喜欢新问题</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凭爱好做事，对事情的态度易变</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提新见解、匆促结论</a:t>
            </a:r>
            <a:endParaRPr kumimoji="1" lang="zh-CN" altLang="en-US" sz="2000" dirty="0">
              <a:latin typeface="+mn-lt"/>
              <a:ea typeface="+mn-ea"/>
              <a:cs typeface="+mn-cs"/>
            </a:endParaRPr>
          </a:p>
        </p:txBody>
      </p:sp>
    </p:spTree>
  </p:cSld>
  <p:clrMapOvr>
    <a:masterClrMapping/>
  </p:clrMapOvr>
  <p:transition>
    <p:blind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p:nvPr>
            <p:ph type="title"/>
          </p:nvPr>
        </p:nvSpPr>
        <p:spPr>
          <a:xfrm>
            <a:off x="107950" y="762000"/>
            <a:ext cx="7772400" cy="609600"/>
          </a:xfrm>
          <a:solidFill>
            <a:srgbClr val="FFFFFF"/>
          </a:solidFill>
          <a:ln>
            <a:solidFill>
              <a:srgbClr val="000000"/>
            </a:solidFill>
            <a:miter/>
          </a:ln>
        </p:spPr>
        <p:txBody>
          <a:bodyPr/>
          <a:p>
            <a:r>
              <a:rPr lang="zh-CN" altLang="en-US" dirty="0">
                <a:latin typeface="华文彩云" panose="02010800040101010101" pitchFamily="2" charset="-122"/>
                <a:ea typeface="华文彩云" panose="02010800040101010101" pitchFamily="2" charset="-122"/>
              </a:rPr>
              <a:t>思考（</a:t>
            </a:r>
            <a:r>
              <a:rPr lang="en-US" altLang="zh-CN" dirty="0">
                <a:latin typeface="华文彩云" panose="02010800040101010101" pitchFamily="2" charset="-122"/>
                <a:ea typeface="华文彩云" panose="02010800040101010101" pitchFamily="2" charset="-122"/>
              </a:rPr>
              <a:t>T</a:t>
            </a:r>
            <a:r>
              <a:rPr lang="zh-CN" altLang="en-US" dirty="0">
                <a:latin typeface="华文彩云" panose="02010800040101010101" pitchFamily="2" charset="-122"/>
                <a:ea typeface="华文彩云" panose="02010800040101010101" pitchFamily="2" charset="-122"/>
              </a:rPr>
              <a:t>）或情感（</a:t>
            </a:r>
            <a:r>
              <a:rPr lang="en-US" altLang="zh-CN" dirty="0">
                <a:latin typeface="华文彩云" panose="02010800040101010101" pitchFamily="2" charset="-122"/>
                <a:ea typeface="华文彩云" panose="02010800040101010101" pitchFamily="2" charset="-122"/>
              </a:rPr>
              <a:t>F</a:t>
            </a:r>
            <a:r>
              <a:rPr lang="zh-CN" altLang="en-US" dirty="0">
                <a:latin typeface="华文彩云" panose="02010800040101010101" pitchFamily="2" charset="-122"/>
                <a:ea typeface="华文彩云" panose="02010800040101010101" pitchFamily="2" charset="-122"/>
              </a:rPr>
              <a:t>）</a:t>
            </a:r>
            <a:endParaRPr lang="zh-CN" altLang="en-US" dirty="0">
              <a:latin typeface="华文彩云" panose="02010800040101010101" pitchFamily="2" charset="-122"/>
              <a:ea typeface="华文彩云" panose="02010800040101010101" pitchFamily="2" charset="-122"/>
            </a:endParaRPr>
          </a:p>
        </p:txBody>
      </p:sp>
      <p:sp>
        <p:nvSpPr>
          <p:cNvPr id="31747" name="Rectangle 3"/>
          <p:cNvSpPr/>
          <p:nvPr>
            <p:ph sz="half" idx="1"/>
          </p:nvPr>
        </p:nvSpPr>
        <p:spPr>
          <a:xfrm>
            <a:off x="441325" y="1600200"/>
            <a:ext cx="3975100" cy="4191000"/>
          </a:xfrm>
          <a:solidFill>
            <a:srgbClr val="FFFFFF"/>
          </a:solidFill>
          <a:ln>
            <a:solidFill>
              <a:srgbClr val="000000"/>
            </a:solidFill>
            <a:miter/>
          </a:ln>
        </p:spPr>
        <p:txBody>
          <a:bodyPr/>
          <a:p>
            <a:pPr marL="342900" indent="-342900" algn="just" defTabSz="914400" fontAlgn="b">
              <a:buSzPct val="100000"/>
            </a:pPr>
            <a:r>
              <a:rPr kumimoji="1" lang="zh-CN" altLang="en-US" sz="2000" dirty="0">
                <a:latin typeface="+mn-lt"/>
                <a:ea typeface="+mn-ea"/>
                <a:cs typeface="+mn-cs"/>
              </a:rPr>
              <a:t>分析，用逻辑客观方式决策；坚信自己正确，不考虑他人意见</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清晰、正义、不喜调和</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批判和鉴别力</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规则</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工作中少表现出情感，也不喜欢他人感情用事</a:t>
            </a:r>
            <a:endParaRPr kumimoji="1" lang="zh-CN" altLang="en-US" sz="2000" dirty="0">
              <a:latin typeface="+mn-lt"/>
              <a:ea typeface="+mn-ea"/>
              <a:cs typeface="+mn-cs"/>
            </a:endParaRPr>
          </a:p>
        </p:txBody>
      </p:sp>
      <p:sp>
        <p:nvSpPr>
          <p:cNvPr id="31748" name="Rectangle 4"/>
          <p:cNvSpPr/>
          <p:nvPr>
            <p:ph sz="half" idx="2"/>
          </p:nvPr>
        </p:nvSpPr>
        <p:spPr>
          <a:xfrm>
            <a:off x="4727575" y="1600200"/>
            <a:ext cx="4035425" cy="4495800"/>
          </a:xfrm>
          <a:solidFill>
            <a:srgbClr val="FFFFFF"/>
          </a:solidFill>
          <a:ln>
            <a:solidFill>
              <a:srgbClr val="000000"/>
            </a:solidFill>
            <a:miter/>
          </a:ln>
        </p:spPr>
        <p:txBody>
          <a:bodyPr/>
          <a:p>
            <a:pPr marL="342900" indent="-342900" algn="just" defTabSz="914400" fontAlgn="b">
              <a:buSzPct val="100000"/>
            </a:pPr>
            <a:r>
              <a:rPr kumimoji="1" lang="zh-CN" altLang="en-US" sz="2000" dirty="0">
                <a:latin typeface="+mn-lt"/>
                <a:ea typeface="+mn-ea"/>
                <a:cs typeface="+mn-cs"/>
              </a:rPr>
              <a:t>主观和综合，用个人化的、价值导向的方式决策；考虑决策对他人的影响</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和谐、宽容、喜欢调解</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不按照逻辑思考</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考虑环境</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喜欢工作场景中的情感，从赞美中得到享受，也希望他人的赞美</a:t>
            </a:r>
            <a:endParaRPr kumimoji="1" lang="zh-CN" altLang="en-US" sz="2000" dirty="0">
              <a:latin typeface="+mn-lt"/>
              <a:ea typeface="+mn-ea"/>
              <a:cs typeface="+mn-cs"/>
            </a:endParaRPr>
          </a:p>
        </p:txBody>
      </p:sp>
    </p:spTree>
  </p:cSld>
  <p:clrMapOvr>
    <a:masterClrMapping/>
  </p:clrMapOvr>
  <p:transition>
    <p:blind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ph type="title"/>
          </p:nvPr>
        </p:nvSpPr>
        <p:spPr>
          <a:xfrm>
            <a:off x="250825" y="836613"/>
            <a:ext cx="7772400" cy="609600"/>
          </a:xfrm>
          <a:solidFill>
            <a:srgbClr val="FFFFFF"/>
          </a:solidFill>
          <a:ln>
            <a:solidFill>
              <a:srgbClr val="000000"/>
            </a:solidFill>
            <a:miter/>
          </a:ln>
        </p:spPr>
        <p:txBody>
          <a:bodyPr/>
          <a:p>
            <a:r>
              <a:rPr lang="zh-CN" altLang="en-US" dirty="0">
                <a:latin typeface="华文彩云" panose="02010800040101010101" pitchFamily="2" charset="-122"/>
                <a:ea typeface="华文彩云" panose="02010800040101010101" pitchFamily="2" charset="-122"/>
              </a:rPr>
              <a:t>判断（</a:t>
            </a:r>
            <a:r>
              <a:rPr lang="en-US" altLang="zh-CN" dirty="0">
                <a:latin typeface="华文彩云" panose="02010800040101010101" pitchFamily="2" charset="-122"/>
                <a:ea typeface="华文彩云" panose="02010800040101010101" pitchFamily="2" charset="-122"/>
              </a:rPr>
              <a:t>J</a:t>
            </a:r>
            <a:r>
              <a:rPr lang="zh-CN" altLang="en-US" dirty="0">
                <a:latin typeface="华文彩云" panose="02010800040101010101" pitchFamily="2" charset="-122"/>
                <a:ea typeface="华文彩云" panose="02010800040101010101" pitchFamily="2" charset="-122"/>
              </a:rPr>
              <a:t>）或知觉（</a:t>
            </a:r>
            <a:r>
              <a:rPr lang="en-US" altLang="zh-CN" dirty="0">
                <a:latin typeface="华文彩云" panose="02010800040101010101" pitchFamily="2" charset="-122"/>
                <a:ea typeface="华文彩云" panose="02010800040101010101" pitchFamily="2" charset="-122"/>
              </a:rPr>
              <a:t>P</a:t>
            </a:r>
            <a:r>
              <a:rPr lang="zh-CN" altLang="en-US" dirty="0">
                <a:latin typeface="华文彩云" panose="02010800040101010101" pitchFamily="2" charset="-122"/>
                <a:ea typeface="华文彩云" panose="02010800040101010101" pitchFamily="2" charset="-122"/>
              </a:rPr>
              <a:t>）</a:t>
            </a:r>
            <a:endParaRPr lang="zh-CN" altLang="en-US" dirty="0">
              <a:latin typeface="华文彩云" panose="02010800040101010101" pitchFamily="2" charset="-122"/>
              <a:ea typeface="华文彩云" panose="02010800040101010101" pitchFamily="2" charset="-122"/>
            </a:endParaRPr>
          </a:p>
        </p:txBody>
      </p:sp>
      <p:sp>
        <p:nvSpPr>
          <p:cNvPr id="32771" name="Rectangle 3"/>
          <p:cNvSpPr/>
          <p:nvPr>
            <p:ph sz="half" idx="1"/>
          </p:nvPr>
        </p:nvSpPr>
        <p:spPr>
          <a:xfrm>
            <a:off x="684213" y="1600200"/>
            <a:ext cx="3811587" cy="4114800"/>
          </a:xfrm>
          <a:solidFill>
            <a:srgbClr val="FFFFFF"/>
          </a:solidFill>
          <a:ln>
            <a:solidFill>
              <a:srgbClr val="000000"/>
            </a:solidFill>
            <a:miter/>
          </a:ln>
        </p:spPr>
        <p:txBody>
          <a:bodyPr/>
          <a:p>
            <a:pPr algn="just" defTabSz="687705" fontAlgn="b">
              <a:buSzPct val="100000"/>
            </a:pPr>
            <a:r>
              <a:rPr kumimoji="1" lang="zh-CN" altLang="en-US" sz="1800" dirty="0">
                <a:latin typeface="+mn-lt"/>
                <a:ea typeface="+mn-ea"/>
                <a:cs typeface="+mn-cs"/>
              </a:rPr>
              <a:t>封闭定向</a:t>
            </a:r>
            <a:endParaRPr kumimoji="1" lang="zh-CN" altLang="en-US" sz="1800" dirty="0">
              <a:latin typeface="+mn-lt"/>
              <a:ea typeface="+mn-ea"/>
              <a:cs typeface="+mn-cs"/>
            </a:endParaRPr>
          </a:p>
          <a:p>
            <a:pPr algn="just" defTabSz="687705" fontAlgn="b">
              <a:buSzPct val="100000"/>
            </a:pPr>
            <a:r>
              <a:rPr kumimoji="1" lang="zh-CN" altLang="en-US" sz="1800" dirty="0">
                <a:latin typeface="+mn-lt"/>
                <a:ea typeface="+mn-ea"/>
                <a:cs typeface="+mn-cs"/>
              </a:rPr>
              <a:t>结构化和组织化</a:t>
            </a:r>
            <a:endParaRPr kumimoji="1" lang="zh-CN" altLang="en-US" sz="1800" dirty="0">
              <a:latin typeface="+mn-lt"/>
              <a:ea typeface="+mn-ea"/>
              <a:cs typeface="+mn-cs"/>
            </a:endParaRPr>
          </a:p>
          <a:p>
            <a:pPr algn="just" defTabSz="687705" fontAlgn="b">
              <a:buSzPct val="100000"/>
            </a:pPr>
            <a:r>
              <a:rPr kumimoji="1" lang="zh-CN" altLang="en-US" sz="1800" dirty="0">
                <a:latin typeface="+mn-lt"/>
                <a:ea typeface="+mn-ea"/>
                <a:cs typeface="+mn-cs"/>
              </a:rPr>
              <a:t>时间导向</a:t>
            </a:r>
            <a:endParaRPr kumimoji="1" lang="zh-CN" altLang="en-US" sz="1800" dirty="0">
              <a:latin typeface="+mn-lt"/>
              <a:ea typeface="+mn-ea"/>
              <a:cs typeface="+mn-cs"/>
            </a:endParaRPr>
          </a:p>
          <a:p>
            <a:pPr algn="just" defTabSz="687705" fontAlgn="b">
              <a:buSzPct val="100000"/>
            </a:pPr>
            <a:r>
              <a:rPr kumimoji="1" lang="zh-CN" altLang="en-US" sz="1800" dirty="0">
                <a:latin typeface="+mn-lt"/>
                <a:ea typeface="+mn-ea"/>
                <a:cs typeface="+mn-cs"/>
              </a:rPr>
              <a:t>决断，事情都有正误之分</a:t>
            </a:r>
            <a:endParaRPr kumimoji="1" lang="zh-CN" altLang="en-US" sz="1800" dirty="0">
              <a:latin typeface="+mn-lt"/>
              <a:ea typeface="+mn-ea"/>
              <a:cs typeface="+mn-cs"/>
            </a:endParaRPr>
          </a:p>
          <a:p>
            <a:pPr algn="just" defTabSz="687705" fontAlgn="b">
              <a:buSzPct val="100000"/>
            </a:pPr>
            <a:endParaRPr kumimoji="1" lang="zh-CN" altLang="en-US" sz="1800" dirty="0">
              <a:latin typeface="+mn-lt"/>
              <a:ea typeface="+mn-ea"/>
              <a:cs typeface="+mn-cs"/>
            </a:endParaRPr>
          </a:p>
          <a:p>
            <a:pPr algn="just" defTabSz="687705" fontAlgn="b">
              <a:buSzPct val="100000"/>
            </a:pPr>
            <a:r>
              <a:rPr kumimoji="1" lang="zh-CN" altLang="en-US" sz="1800" dirty="0">
                <a:latin typeface="+mn-lt"/>
                <a:ea typeface="+mn-ea"/>
                <a:cs typeface="+mn-cs"/>
              </a:rPr>
              <a:t>喜命令，控制、反应迅速，喜欢完成任务</a:t>
            </a:r>
            <a:endParaRPr kumimoji="1" lang="zh-CN" altLang="en-US" sz="1800" dirty="0">
              <a:latin typeface="+mn-lt"/>
              <a:ea typeface="+mn-ea"/>
              <a:cs typeface="+mn-cs"/>
            </a:endParaRPr>
          </a:p>
          <a:p>
            <a:pPr algn="just" defTabSz="687705" fontAlgn="b">
              <a:buSzPct val="100000"/>
            </a:pPr>
            <a:r>
              <a:rPr kumimoji="1" lang="zh-CN" altLang="en-US" sz="1800" dirty="0">
                <a:latin typeface="+mn-lt"/>
                <a:ea typeface="+mn-ea"/>
                <a:cs typeface="+mn-cs"/>
              </a:rPr>
              <a:t>不善适应</a:t>
            </a:r>
            <a:endParaRPr kumimoji="1" lang="zh-CN" altLang="en-US" sz="1800" dirty="0">
              <a:latin typeface="+mn-lt"/>
              <a:ea typeface="+mn-ea"/>
              <a:cs typeface="+mn-cs"/>
            </a:endParaRPr>
          </a:p>
        </p:txBody>
      </p:sp>
      <p:sp>
        <p:nvSpPr>
          <p:cNvPr id="32772" name="Rectangle 4"/>
          <p:cNvSpPr/>
          <p:nvPr>
            <p:ph sz="half" idx="2"/>
          </p:nvPr>
        </p:nvSpPr>
        <p:spPr>
          <a:xfrm>
            <a:off x="4803775" y="1600200"/>
            <a:ext cx="4035425" cy="4495800"/>
          </a:xfrm>
          <a:solidFill>
            <a:srgbClr val="FFFFFF"/>
          </a:solidFill>
          <a:ln>
            <a:solidFill>
              <a:srgbClr val="000000"/>
            </a:solidFill>
            <a:miter/>
          </a:ln>
        </p:spPr>
        <p:txBody>
          <a:bodyPr/>
          <a:p>
            <a:pPr marL="342900" indent="-342900" algn="just" defTabSz="914400" fontAlgn="b">
              <a:buSzPct val="100000"/>
            </a:pPr>
            <a:r>
              <a:rPr kumimoji="1" lang="zh-CN" altLang="en-US" sz="2000" dirty="0">
                <a:latin typeface="+mn-lt"/>
                <a:ea typeface="+mn-ea"/>
                <a:cs typeface="+mn-cs"/>
              </a:rPr>
              <a:t>开放定向</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弹性化和自发化</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探索和开放结局</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好奇，喜欢收集新信息而不是做结论</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喜欢观望，喜欢开始许多新的项目，但不完成</a:t>
            </a:r>
            <a:endParaRPr kumimoji="1" lang="zh-CN" altLang="en-US" sz="2000" dirty="0">
              <a:latin typeface="+mn-lt"/>
              <a:ea typeface="+mn-ea"/>
              <a:cs typeface="+mn-cs"/>
            </a:endParaRPr>
          </a:p>
          <a:p>
            <a:pPr marL="342900" indent="-342900" algn="just" defTabSz="914400" fontAlgn="b">
              <a:buSzPct val="100000"/>
            </a:pPr>
            <a:r>
              <a:rPr kumimoji="1" lang="zh-CN" altLang="en-US" sz="2000" dirty="0">
                <a:latin typeface="+mn-lt"/>
                <a:ea typeface="+mn-ea"/>
                <a:cs typeface="+mn-cs"/>
              </a:rPr>
              <a:t>优柔寡断、易分散注意</a:t>
            </a:r>
            <a:endParaRPr kumimoji="1" lang="zh-CN" altLang="en-US" sz="2000" dirty="0">
              <a:latin typeface="+mn-lt"/>
              <a:ea typeface="+mn-ea"/>
              <a:cs typeface="+mn-cs"/>
            </a:endParaRPr>
          </a:p>
        </p:txBody>
      </p:sp>
    </p:spTree>
  </p:cSld>
  <p:clrMapOvr>
    <a:masterClrMapping/>
  </p:clrMapOvr>
  <p:transition>
    <p:blind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2066" name="Rectangle 2"/>
          <p:cNvSpPr/>
          <p:nvPr>
            <p:ph type="title"/>
          </p:nvPr>
        </p:nvSpPr>
        <p:spPr>
          <a:xfrm>
            <a:off x="250825" y="836613"/>
            <a:ext cx="7772400" cy="609600"/>
          </a:xfrm>
          <a:solidFill>
            <a:srgbClr val="FFFFFF"/>
          </a:solidFill>
          <a:ln>
            <a:solidFill>
              <a:srgbClr val="000000"/>
            </a:solidFill>
            <a:miter/>
          </a:ln>
        </p:spPr>
        <p:txBody>
          <a:bodyPr/>
          <a:p>
            <a:r>
              <a:rPr lang="en-US" altLang="zh-CN" dirty="0">
                <a:latin typeface="华文彩云" panose="02010800040101010101" pitchFamily="2" charset="-122"/>
                <a:ea typeface="华文彩云" panose="02010800040101010101" pitchFamily="2" charset="-122"/>
              </a:rPr>
              <a:t>MBIT</a:t>
            </a:r>
            <a:r>
              <a:rPr lang="zh-CN" altLang="en-US" dirty="0">
                <a:latin typeface="华文彩云" panose="02010800040101010101" pitchFamily="2" charset="-122"/>
                <a:ea typeface="华文彩云" panose="02010800040101010101" pitchFamily="2" charset="-122"/>
              </a:rPr>
              <a:t>组合（一）</a:t>
            </a:r>
            <a:endParaRPr lang="zh-CN" altLang="en-US" dirty="0">
              <a:latin typeface="华文彩云" panose="02010800040101010101" pitchFamily="2" charset="-122"/>
              <a:ea typeface="华文彩云" panose="02010800040101010101" pitchFamily="2" charset="-122"/>
            </a:endParaRPr>
          </a:p>
        </p:txBody>
      </p:sp>
      <p:sp>
        <p:nvSpPr>
          <p:cNvPr id="472067" name="Rectangle 3"/>
          <p:cNvSpPr/>
          <p:nvPr>
            <p:ph idx="1"/>
          </p:nvPr>
        </p:nvSpPr>
        <p:spPr>
          <a:xfrm>
            <a:off x="611188" y="1773238"/>
            <a:ext cx="7772400" cy="4114800"/>
          </a:xfrm>
          <a:solidFill>
            <a:srgbClr val="FFFFFF"/>
          </a:solidFill>
          <a:ln>
            <a:solidFill>
              <a:srgbClr val="000000"/>
            </a:solidFill>
            <a:miter/>
          </a:ln>
        </p:spPr>
        <p:txBody>
          <a:bodyPr/>
          <a:p>
            <a:pPr marL="342900" indent="-342900" defTabSz="914400" fontAlgn="b"/>
            <a:r>
              <a:rPr lang="en-US" altLang="zh-CN" sz="2000" dirty="0"/>
              <a:t>ISTJ        </a:t>
            </a:r>
            <a:r>
              <a:rPr lang="zh-CN" altLang="en-US" sz="2000" dirty="0"/>
              <a:t>最有责任感</a:t>
            </a:r>
            <a:endParaRPr lang="zh-CN" altLang="en-US" sz="2000" dirty="0"/>
          </a:p>
          <a:p>
            <a:pPr marL="342900" indent="-342900" defTabSz="914400" fontAlgn="b"/>
            <a:r>
              <a:rPr lang="en-US" altLang="zh-CN" sz="2000" dirty="0"/>
              <a:t>ISFJ        </a:t>
            </a:r>
            <a:r>
              <a:rPr lang="zh-CN" altLang="en-US" sz="2000" dirty="0"/>
              <a:t>最忠诚</a:t>
            </a:r>
            <a:endParaRPr lang="zh-CN" altLang="en-US" sz="2000" dirty="0"/>
          </a:p>
          <a:p>
            <a:pPr marL="342900" indent="-342900" defTabSz="914400" fontAlgn="b"/>
            <a:r>
              <a:rPr lang="en-US" altLang="zh-CN" sz="2000" dirty="0"/>
              <a:t>INFJ        </a:t>
            </a:r>
            <a:r>
              <a:rPr lang="zh-CN" altLang="en-US" sz="2000" dirty="0"/>
              <a:t>最有思考</a:t>
            </a:r>
            <a:endParaRPr lang="zh-CN" altLang="en-US" sz="2000" dirty="0"/>
          </a:p>
          <a:p>
            <a:pPr marL="342900" indent="-342900" defTabSz="914400" fontAlgn="b"/>
            <a:r>
              <a:rPr lang="en-US" altLang="zh-CN" sz="2000" dirty="0"/>
              <a:t>INTJ        </a:t>
            </a:r>
            <a:r>
              <a:rPr lang="zh-CN" altLang="en-US" sz="2000" dirty="0"/>
              <a:t>最独立</a:t>
            </a:r>
            <a:endParaRPr lang="zh-CN" altLang="en-US" sz="2000" dirty="0"/>
          </a:p>
          <a:p>
            <a:pPr marL="342900" indent="-342900" defTabSz="914400" fontAlgn="b"/>
            <a:endParaRPr lang="zh-CN" altLang="en-US" sz="2000" dirty="0"/>
          </a:p>
          <a:p>
            <a:pPr marL="342900" indent="-342900" defTabSz="914400" fontAlgn="b"/>
            <a:r>
              <a:rPr lang="en-US" altLang="zh-CN" sz="2000" dirty="0"/>
              <a:t>ISTP        </a:t>
            </a:r>
            <a:r>
              <a:rPr lang="zh-CN" altLang="en-US" sz="2000" dirty="0"/>
              <a:t>最现实</a:t>
            </a:r>
            <a:endParaRPr lang="zh-CN" altLang="en-US" sz="2000" dirty="0"/>
          </a:p>
          <a:p>
            <a:pPr marL="342900" indent="-342900" defTabSz="914400" fontAlgn="b"/>
            <a:r>
              <a:rPr lang="en-US" altLang="zh-CN" sz="2000" dirty="0"/>
              <a:t>ISFP        </a:t>
            </a:r>
            <a:r>
              <a:rPr lang="zh-CN" altLang="en-US" sz="2000" dirty="0"/>
              <a:t>最有艺术气质</a:t>
            </a:r>
            <a:endParaRPr lang="zh-CN" altLang="en-US" sz="2000" dirty="0"/>
          </a:p>
          <a:p>
            <a:pPr marL="342900" indent="-342900" defTabSz="914400" fontAlgn="b"/>
            <a:r>
              <a:rPr lang="en-US" altLang="zh-CN" sz="2000" dirty="0"/>
              <a:t>INFP        </a:t>
            </a:r>
            <a:r>
              <a:rPr lang="zh-CN" altLang="en-US" sz="2000" dirty="0"/>
              <a:t>最理想主义</a:t>
            </a:r>
            <a:endParaRPr lang="zh-CN" altLang="en-US" sz="2000" dirty="0"/>
          </a:p>
          <a:p>
            <a:pPr marL="342900" indent="-342900" defTabSz="914400" fontAlgn="b"/>
            <a:r>
              <a:rPr lang="en-US" altLang="zh-CN" sz="2000" dirty="0"/>
              <a:t>INTP        </a:t>
            </a:r>
            <a:r>
              <a:rPr lang="zh-CN" altLang="en-US" sz="2000" dirty="0"/>
              <a:t>最会用概念进行思考</a:t>
            </a:r>
            <a:endParaRPr lang="zh-CN" altLang="en-US" sz="2000"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2066"/>
                                        </p:tgtEl>
                                        <p:attrNameLst>
                                          <p:attrName>style.visibility</p:attrName>
                                        </p:attrNameLst>
                                      </p:cBhvr>
                                      <p:to>
                                        <p:strVal val="visible"/>
                                      </p:to>
                                    </p:set>
                                    <p:anim calcmode="lin" valueType="num">
                                      <p:cBhvr additive="base">
                                        <p:cTn id="7" dur="500" fill="hold"/>
                                        <p:tgtEl>
                                          <p:spTgt spid="472066"/>
                                        </p:tgtEl>
                                        <p:attrNameLst>
                                          <p:attrName>ppt_x</p:attrName>
                                        </p:attrNameLst>
                                      </p:cBhvr>
                                      <p:tavLst>
                                        <p:tav tm="0">
                                          <p:val>
                                            <p:strVal val="0-#ppt_w/2"/>
                                          </p:val>
                                        </p:tav>
                                        <p:tav tm="100000">
                                          <p:val>
                                            <p:strVal val="#ppt_x"/>
                                          </p:val>
                                        </p:tav>
                                      </p:tavLst>
                                    </p:anim>
                                    <p:anim calcmode="lin" valueType="num">
                                      <p:cBhvr additive="base">
                                        <p:cTn id="8" dur="500" fill="hold"/>
                                        <p:tgtEl>
                                          <p:spTgt spid="4720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2067"/>
                                        </p:tgtEl>
                                        <p:attrNameLst>
                                          <p:attrName>style.visibility</p:attrName>
                                        </p:attrNameLst>
                                      </p:cBhvr>
                                      <p:to>
                                        <p:strVal val="visible"/>
                                      </p:to>
                                    </p:set>
                                    <p:anim calcmode="lin" valueType="num">
                                      <p:cBhvr additive="base">
                                        <p:cTn id="13" dur="500" fill="hold"/>
                                        <p:tgtEl>
                                          <p:spTgt spid="472067"/>
                                        </p:tgtEl>
                                        <p:attrNameLst>
                                          <p:attrName>ppt_x</p:attrName>
                                        </p:attrNameLst>
                                      </p:cBhvr>
                                      <p:tavLst>
                                        <p:tav tm="0">
                                          <p:val>
                                            <p:strVal val="0-#ppt_w/2"/>
                                          </p:val>
                                        </p:tav>
                                        <p:tav tm="100000">
                                          <p:val>
                                            <p:strVal val="#ppt_x"/>
                                          </p:val>
                                        </p:tav>
                                      </p:tavLst>
                                    </p:anim>
                                    <p:anim calcmode="lin" valueType="num">
                                      <p:cBhvr additive="base">
                                        <p:cTn id="14" dur="500" fill="hold"/>
                                        <p:tgtEl>
                                          <p:spTgt spid="4720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2067">
                                            <p:txEl>
                                              <p:charRg st="0" end="18"/>
                                            </p:txEl>
                                          </p:spTgt>
                                        </p:tgtEl>
                                        <p:attrNameLst>
                                          <p:attrName>style.visibility</p:attrName>
                                        </p:attrNameLst>
                                      </p:cBhvr>
                                      <p:to>
                                        <p:strVal val="visible"/>
                                      </p:to>
                                    </p:set>
                                    <p:anim calcmode="lin" valueType="num">
                                      <p:cBhvr additive="base">
                                        <p:cTn id="19" dur="500" fill="hold"/>
                                        <p:tgtEl>
                                          <p:spTgt spid="472067">
                                            <p:txEl>
                                              <p:charRg st="0" end="1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206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2067">
                                            <p:txEl>
                                              <p:charRg st="18" end="34"/>
                                            </p:txEl>
                                          </p:spTgt>
                                        </p:tgtEl>
                                        <p:attrNameLst>
                                          <p:attrName>style.visibility</p:attrName>
                                        </p:attrNameLst>
                                      </p:cBhvr>
                                      <p:to>
                                        <p:strVal val="visible"/>
                                      </p:to>
                                    </p:set>
                                    <p:anim calcmode="lin" valueType="num">
                                      <p:cBhvr additive="base">
                                        <p:cTn id="25" dur="500" fill="hold"/>
                                        <p:tgtEl>
                                          <p:spTgt spid="472067">
                                            <p:txEl>
                                              <p:charRg st="18" end="3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2067">
                                            <p:txEl>
                                              <p:charRg st="18" end="3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2067">
                                            <p:txEl>
                                              <p:charRg st="34" end="51"/>
                                            </p:txEl>
                                          </p:spTgt>
                                        </p:tgtEl>
                                        <p:attrNameLst>
                                          <p:attrName>style.visibility</p:attrName>
                                        </p:attrNameLst>
                                      </p:cBhvr>
                                      <p:to>
                                        <p:strVal val="visible"/>
                                      </p:to>
                                    </p:set>
                                    <p:anim calcmode="lin" valueType="num">
                                      <p:cBhvr additive="base">
                                        <p:cTn id="31" dur="500" fill="hold"/>
                                        <p:tgtEl>
                                          <p:spTgt spid="472067">
                                            <p:txEl>
                                              <p:charRg st="34" end="5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2067">
                                            <p:txEl>
                                              <p:charRg st="34" end="5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2067">
                                            <p:txEl>
                                              <p:charRg st="51" end="67"/>
                                            </p:txEl>
                                          </p:spTgt>
                                        </p:tgtEl>
                                        <p:attrNameLst>
                                          <p:attrName>style.visibility</p:attrName>
                                        </p:attrNameLst>
                                      </p:cBhvr>
                                      <p:to>
                                        <p:strVal val="visible"/>
                                      </p:to>
                                    </p:set>
                                    <p:anim calcmode="lin" valueType="num">
                                      <p:cBhvr additive="base">
                                        <p:cTn id="37" dur="500" fill="hold"/>
                                        <p:tgtEl>
                                          <p:spTgt spid="472067">
                                            <p:txEl>
                                              <p:charRg st="51" end="6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2067">
                                            <p:txEl>
                                              <p:charRg st="51" end="6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2067">
                                            <p:txEl>
                                              <p:charRg st="68" end="84"/>
                                            </p:txEl>
                                          </p:spTgt>
                                        </p:tgtEl>
                                        <p:attrNameLst>
                                          <p:attrName>style.visibility</p:attrName>
                                        </p:attrNameLst>
                                      </p:cBhvr>
                                      <p:to>
                                        <p:strVal val="visible"/>
                                      </p:to>
                                    </p:set>
                                    <p:anim calcmode="lin" valueType="num">
                                      <p:cBhvr additive="base">
                                        <p:cTn id="43" dur="500" fill="hold"/>
                                        <p:tgtEl>
                                          <p:spTgt spid="472067">
                                            <p:txEl>
                                              <p:charRg st="68" end="8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2067">
                                            <p:txEl>
                                              <p:charRg st="68" end="8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2067">
                                            <p:txEl>
                                              <p:charRg st="84" end="103"/>
                                            </p:txEl>
                                          </p:spTgt>
                                        </p:tgtEl>
                                        <p:attrNameLst>
                                          <p:attrName>style.visibility</p:attrName>
                                        </p:attrNameLst>
                                      </p:cBhvr>
                                      <p:to>
                                        <p:strVal val="visible"/>
                                      </p:to>
                                    </p:set>
                                    <p:anim calcmode="lin" valueType="num">
                                      <p:cBhvr additive="base">
                                        <p:cTn id="49" dur="500" fill="hold"/>
                                        <p:tgtEl>
                                          <p:spTgt spid="472067">
                                            <p:txEl>
                                              <p:charRg st="84" end="10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2067">
                                            <p:txEl>
                                              <p:charRg st="84" end="10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72067">
                                            <p:txEl>
                                              <p:charRg st="103" end="121"/>
                                            </p:txEl>
                                          </p:spTgt>
                                        </p:tgtEl>
                                        <p:attrNameLst>
                                          <p:attrName>style.visibility</p:attrName>
                                        </p:attrNameLst>
                                      </p:cBhvr>
                                      <p:to>
                                        <p:strVal val="visible"/>
                                      </p:to>
                                    </p:set>
                                    <p:anim calcmode="lin" valueType="num">
                                      <p:cBhvr additive="base">
                                        <p:cTn id="55" dur="500" fill="hold"/>
                                        <p:tgtEl>
                                          <p:spTgt spid="472067">
                                            <p:txEl>
                                              <p:charRg st="103" end="12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72067">
                                            <p:txEl>
                                              <p:charRg st="103" end="12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72067">
                                            <p:txEl>
                                              <p:charRg st="121" end="143"/>
                                            </p:txEl>
                                          </p:spTgt>
                                        </p:tgtEl>
                                        <p:attrNameLst>
                                          <p:attrName>style.visibility</p:attrName>
                                        </p:attrNameLst>
                                      </p:cBhvr>
                                      <p:to>
                                        <p:strVal val="visible"/>
                                      </p:to>
                                    </p:set>
                                    <p:anim calcmode="lin" valueType="num">
                                      <p:cBhvr additive="base">
                                        <p:cTn id="61" dur="500" fill="hold"/>
                                        <p:tgtEl>
                                          <p:spTgt spid="472067">
                                            <p:txEl>
                                              <p:charRg st="121" end="143"/>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72067">
                                            <p:txEl>
                                              <p:charRg st="121" end="14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animBg="1"/>
      <p:bldP spid="472067" grpId="0" animBg="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3090" name="Rectangle 2"/>
          <p:cNvSpPr/>
          <p:nvPr>
            <p:ph type="title"/>
          </p:nvPr>
        </p:nvSpPr>
        <p:spPr>
          <a:xfrm>
            <a:off x="323850" y="981075"/>
            <a:ext cx="7772400" cy="609600"/>
          </a:xfrm>
          <a:solidFill>
            <a:srgbClr val="FFFFFF"/>
          </a:solidFill>
          <a:ln>
            <a:solidFill>
              <a:srgbClr val="000000"/>
            </a:solidFill>
            <a:miter/>
          </a:ln>
        </p:spPr>
        <p:txBody>
          <a:bodyPr/>
          <a:p>
            <a:r>
              <a:rPr lang="en-US" altLang="zh-CN" dirty="0">
                <a:latin typeface="华文彩云" panose="02010800040101010101" pitchFamily="2" charset="-122"/>
                <a:ea typeface="华文彩云" panose="02010800040101010101" pitchFamily="2" charset="-122"/>
              </a:rPr>
              <a:t>MBIT</a:t>
            </a:r>
            <a:r>
              <a:rPr lang="zh-CN" altLang="en-US" dirty="0">
                <a:latin typeface="华文彩云" panose="02010800040101010101" pitchFamily="2" charset="-122"/>
                <a:ea typeface="华文彩云" panose="02010800040101010101" pitchFamily="2" charset="-122"/>
              </a:rPr>
              <a:t>组合（二）</a:t>
            </a:r>
            <a:endParaRPr lang="zh-CN" altLang="en-US" dirty="0">
              <a:latin typeface="华文彩云" panose="02010800040101010101" pitchFamily="2" charset="-122"/>
              <a:ea typeface="华文彩云" panose="02010800040101010101" pitchFamily="2" charset="-122"/>
            </a:endParaRPr>
          </a:p>
        </p:txBody>
      </p:sp>
      <p:sp>
        <p:nvSpPr>
          <p:cNvPr id="473091" name="Rectangle 3"/>
          <p:cNvSpPr/>
          <p:nvPr>
            <p:ph idx="1"/>
          </p:nvPr>
        </p:nvSpPr>
        <p:spPr>
          <a:xfrm>
            <a:off x="685800" y="1981200"/>
            <a:ext cx="7772400" cy="4114800"/>
          </a:xfrm>
          <a:solidFill>
            <a:srgbClr val="FFFFFF"/>
          </a:solidFill>
          <a:ln>
            <a:solidFill>
              <a:srgbClr val="000000"/>
            </a:solidFill>
            <a:miter/>
          </a:ln>
        </p:spPr>
        <p:txBody>
          <a:bodyPr/>
          <a:p>
            <a:pPr marL="342900" indent="-342900" defTabSz="914400" fontAlgn="b"/>
            <a:r>
              <a:rPr lang="en-US" altLang="zh-CN" sz="2000" dirty="0"/>
              <a:t>ESTP            </a:t>
            </a:r>
            <a:r>
              <a:rPr lang="zh-CN" altLang="en-US" sz="2000" dirty="0"/>
              <a:t>最具有自发性</a:t>
            </a:r>
            <a:endParaRPr lang="zh-CN" altLang="en-US" sz="2000" dirty="0"/>
          </a:p>
          <a:p>
            <a:pPr marL="342900" indent="-342900" defTabSz="914400" fontAlgn="b"/>
            <a:r>
              <a:rPr lang="en-US" altLang="zh-CN" sz="2000" dirty="0"/>
              <a:t>ESFP             </a:t>
            </a:r>
            <a:r>
              <a:rPr lang="zh-CN" altLang="en-US" sz="2000" dirty="0"/>
              <a:t>最慷慨</a:t>
            </a:r>
            <a:endParaRPr lang="zh-CN" altLang="en-US" sz="2000" dirty="0"/>
          </a:p>
          <a:p>
            <a:pPr marL="342900" indent="-342900" defTabSz="914400" fontAlgn="b"/>
            <a:r>
              <a:rPr lang="en-US" altLang="zh-CN" sz="2000" dirty="0"/>
              <a:t>ENFP             </a:t>
            </a:r>
            <a:r>
              <a:rPr lang="zh-CN" altLang="en-US" sz="2000" dirty="0"/>
              <a:t>最乐观</a:t>
            </a:r>
            <a:endParaRPr lang="zh-CN" altLang="en-US" sz="2000" dirty="0"/>
          </a:p>
          <a:p>
            <a:pPr marL="342900" indent="-342900" defTabSz="914400" fontAlgn="b"/>
            <a:r>
              <a:rPr lang="en-US" altLang="zh-CN" sz="2000" dirty="0"/>
              <a:t>ENTP             </a:t>
            </a:r>
            <a:r>
              <a:rPr lang="zh-CN" altLang="en-US" sz="2000" dirty="0"/>
              <a:t>最具有发明性</a:t>
            </a:r>
            <a:endParaRPr lang="zh-CN" altLang="en-US" sz="2000" dirty="0"/>
          </a:p>
          <a:p>
            <a:pPr marL="342900" indent="-342900" defTabSz="914400" fontAlgn="b"/>
            <a:endParaRPr lang="zh-CN" altLang="en-US" sz="2000" dirty="0"/>
          </a:p>
          <a:p>
            <a:pPr marL="342900" indent="-342900" defTabSz="914400" fontAlgn="b"/>
            <a:r>
              <a:rPr lang="en-US" altLang="zh-CN" sz="2000" dirty="0"/>
              <a:t>ESTJ              </a:t>
            </a:r>
            <a:r>
              <a:rPr lang="zh-CN" altLang="en-US" sz="2000" dirty="0"/>
              <a:t>最严格做事</a:t>
            </a:r>
            <a:endParaRPr lang="zh-CN" altLang="en-US" sz="2000" dirty="0"/>
          </a:p>
          <a:p>
            <a:pPr marL="342900" indent="-342900" defTabSz="914400" fontAlgn="b"/>
            <a:r>
              <a:rPr lang="en-US" altLang="zh-CN" sz="2000" dirty="0"/>
              <a:t>ESFJ              </a:t>
            </a:r>
            <a:r>
              <a:rPr lang="zh-CN" altLang="en-US" sz="2000" dirty="0"/>
              <a:t>最和谐</a:t>
            </a:r>
            <a:endParaRPr lang="zh-CN" altLang="en-US" sz="2000" dirty="0"/>
          </a:p>
          <a:p>
            <a:pPr marL="342900" indent="-342900" defTabSz="914400" fontAlgn="b"/>
            <a:r>
              <a:rPr lang="en-US" altLang="zh-CN" sz="2000" dirty="0"/>
              <a:t>ENFJ             </a:t>
            </a:r>
            <a:r>
              <a:rPr lang="zh-CN" altLang="en-US" sz="2000" dirty="0"/>
              <a:t>最能说服人</a:t>
            </a:r>
            <a:endParaRPr lang="zh-CN" altLang="en-US" sz="2000" dirty="0"/>
          </a:p>
          <a:p>
            <a:pPr marL="342900" indent="-342900" defTabSz="914400" fontAlgn="b"/>
            <a:r>
              <a:rPr lang="en-US" altLang="zh-CN" sz="2000" dirty="0"/>
              <a:t>ENTJ             </a:t>
            </a:r>
            <a:r>
              <a:rPr lang="zh-CN" altLang="en-US" sz="2000" dirty="0"/>
              <a:t>最能指挥</a:t>
            </a:r>
            <a:endParaRPr lang="zh-CN" altLang="en-US" sz="2000"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3090"/>
                                        </p:tgtEl>
                                        <p:attrNameLst>
                                          <p:attrName>style.visibility</p:attrName>
                                        </p:attrNameLst>
                                      </p:cBhvr>
                                      <p:to>
                                        <p:strVal val="visible"/>
                                      </p:to>
                                    </p:set>
                                    <p:anim calcmode="lin" valueType="num">
                                      <p:cBhvr additive="base">
                                        <p:cTn id="7" dur="500" fill="hold"/>
                                        <p:tgtEl>
                                          <p:spTgt spid="473090"/>
                                        </p:tgtEl>
                                        <p:attrNameLst>
                                          <p:attrName>ppt_x</p:attrName>
                                        </p:attrNameLst>
                                      </p:cBhvr>
                                      <p:tavLst>
                                        <p:tav tm="0">
                                          <p:val>
                                            <p:strVal val="0-#ppt_w/2"/>
                                          </p:val>
                                        </p:tav>
                                        <p:tav tm="100000">
                                          <p:val>
                                            <p:strVal val="#ppt_x"/>
                                          </p:val>
                                        </p:tav>
                                      </p:tavLst>
                                    </p:anim>
                                    <p:anim calcmode="lin" valueType="num">
                                      <p:cBhvr additive="base">
                                        <p:cTn id="8" dur="500" fill="hold"/>
                                        <p:tgtEl>
                                          <p:spTgt spid="4730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3091"/>
                                        </p:tgtEl>
                                        <p:attrNameLst>
                                          <p:attrName>style.visibility</p:attrName>
                                        </p:attrNameLst>
                                      </p:cBhvr>
                                      <p:to>
                                        <p:strVal val="visible"/>
                                      </p:to>
                                    </p:set>
                                    <p:anim calcmode="lin" valueType="num">
                                      <p:cBhvr additive="base">
                                        <p:cTn id="13" dur="500" fill="hold"/>
                                        <p:tgtEl>
                                          <p:spTgt spid="473091"/>
                                        </p:tgtEl>
                                        <p:attrNameLst>
                                          <p:attrName>ppt_x</p:attrName>
                                        </p:attrNameLst>
                                      </p:cBhvr>
                                      <p:tavLst>
                                        <p:tav tm="0">
                                          <p:val>
                                            <p:strVal val="0-#ppt_w/2"/>
                                          </p:val>
                                        </p:tav>
                                        <p:tav tm="100000">
                                          <p:val>
                                            <p:strVal val="#ppt_x"/>
                                          </p:val>
                                        </p:tav>
                                      </p:tavLst>
                                    </p:anim>
                                    <p:anim calcmode="lin" valueType="num">
                                      <p:cBhvr additive="base">
                                        <p:cTn id="14" dur="500" fill="hold"/>
                                        <p:tgtEl>
                                          <p:spTgt spid="47309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3091">
                                            <p:txEl>
                                              <p:charRg st="0" end="23"/>
                                            </p:txEl>
                                          </p:spTgt>
                                        </p:tgtEl>
                                        <p:attrNameLst>
                                          <p:attrName>style.visibility</p:attrName>
                                        </p:attrNameLst>
                                      </p:cBhvr>
                                      <p:to>
                                        <p:strVal val="visible"/>
                                      </p:to>
                                    </p:set>
                                    <p:anim calcmode="lin" valueType="num">
                                      <p:cBhvr additive="base">
                                        <p:cTn id="19" dur="500" fill="hold"/>
                                        <p:tgtEl>
                                          <p:spTgt spid="473091">
                                            <p:txEl>
                                              <p:charRg st="0" end="2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3091">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3091">
                                            <p:txEl>
                                              <p:charRg st="23" end="44"/>
                                            </p:txEl>
                                          </p:spTgt>
                                        </p:tgtEl>
                                        <p:attrNameLst>
                                          <p:attrName>style.visibility</p:attrName>
                                        </p:attrNameLst>
                                      </p:cBhvr>
                                      <p:to>
                                        <p:strVal val="visible"/>
                                      </p:to>
                                    </p:set>
                                    <p:anim calcmode="lin" valueType="num">
                                      <p:cBhvr additive="base">
                                        <p:cTn id="25" dur="500" fill="hold"/>
                                        <p:tgtEl>
                                          <p:spTgt spid="473091">
                                            <p:txEl>
                                              <p:charRg st="23" end="4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3091">
                                            <p:txEl>
                                              <p:charRg st="23" end="4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3091">
                                            <p:txEl>
                                              <p:charRg st="44" end="65"/>
                                            </p:txEl>
                                          </p:spTgt>
                                        </p:tgtEl>
                                        <p:attrNameLst>
                                          <p:attrName>style.visibility</p:attrName>
                                        </p:attrNameLst>
                                      </p:cBhvr>
                                      <p:to>
                                        <p:strVal val="visible"/>
                                      </p:to>
                                    </p:set>
                                    <p:anim calcmode="lin" valueType="num">
                                      <p:cBhvr additive="base">
                                        <p:cTn id="31" dur="500" fill="hold"/>
                                        <p:tgtEl>
                                          <p:spTgt spid="473091">
                                            <p:txEl>
                                              <p:charRg st="44" end="6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3091">
                                            <p:txEl>
                                              <p:charRg st="44" end="6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3091">
                                            <p:txEl>
                                              <p:charRg st="65" end="89"/>
                                            </p:txEl>
                                          </p:spTgt>
                                        </p:tgtEl>
                                        <p:attrNameLst>
                                          <p:attrName>style.visibility</p:attrName>
                                        </p:attrNameLst>
                                      </p:cBhvr>
                                      <p:to>
                                        <p:strVal val="visible"/>
                                      </p:to>
                                    </p:set>
                                    <p:anim calcmode="lin" valueType="num">
                                      <p:cBhvr additive="base">
                                        <p:cTn id="37" dur="500" fill="hold"/>
                                        <p:tgtEl>
                                          <p:spTgt spid="473091">
                                            <p:txEl>
                                              <p:charRg st="65" end="8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3091">
                                            <p:txEl>
                                              <p:charRg st="65" end="8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3091">
                                            <p:txEl>
                                              <p:charRg st="90" end="114"/>
                                            </p:txEl>
                                          </p:spTgt>
                                        </p:tgtEl>
                                        <p:attrNameLst>
                                          <p:attrName>style.visibility</p:attrName>
                                        </p:attrNameLst>
                                      </p:cBhvr>
                                      <p:to>
                                        <p:strVal val="visible"/>
                                      </p:to>
                                    </p:set>
                                    <p:anim calcmode="lin" valueType="num">
                                      <p:cBhvr additive="base">
                                        <p:cTn id="43" dur="500" fill="hold"/>
                                        <p:tgtEl>
                                          <p:spTgt spid="473091">
                                            <p:txEl>
                                              <p:charRg st="90" end="11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3091">
                                            <p:txEl>
                                              <p:charRg st="90" end="11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3091">
                                            <p:txEl>
                                              <p:charRg st="114" end="136"/>
                                            </p:txEl>
                                          </p:spTgt>
                                        </p:tgtEl>
                                        <p:attrNameLst>
                                          <p:attrName>style.visibility</p:attrName>
                                        </p:attrNameLst>
                                      </p:cBhvr>
                                      <p:to>
                                        <p:strVal val="visible"/>
                                      </p:to>
                                    </p:set>
                                    <p:anim calcmode="lin" valueType="num">
                                      <p:cBhvr additive="base">
                                        <p:cTn id="49" dur="500" fill="hold"/>
                                        <p:tgtEl>
                                          <p:spTgt spid="473091">
                                            <p:txEl>
                                              <p:charRg st="114" end="13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3091">
                                            <p:txEl>
                                              <p:charRg st="114" end="13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73091">
                                            <p:txEl>
                                              <p:charRg st="136" end="159"/>
                                            </p:txEl>
                                          </p:spTgt>
                                        </p:tgtEl>
                                        <p:attrNameLst>
                                          <p:attrName>style.visibility</p:attrName>
                                        </p:attrNameLst>
                                      </p:cBhvr>
                                      <p:to>
                                        <p:strVal val="visible"/>
                                      </p:to>
                                    </p:set>
                                    <p:anim calcmode="lin" valueType="num">
                                      <p:cBhvr additive="base">
                                        <p:cTn id="55" dur="500" fill="hold"/>
                                        <p:tgtEl>
                                          <p:spTgt spid="473091">
                                            <p:txEl>
                                              <p:charRg st="136" end="15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73091">
                                            <p:txEl>
                                              <p:charRg st="136" end="15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73091">
                                            <p:txEl>
                                              <p:charRg st="159" end="181"/>
                                            </p:txEl>
                                          </p:spTgt>
                                        </p:tgtEl>
                                        <p:attrNameLst>
                                          <p:attrName>style.visibility</p:attrName>
                                        </p:attrNameLst>
                                      </p:cBhvr>
                                      <p:to>
                                        <p:strVal val="visible"/>
                                      </p:to>
                                    </p:set>
                                    <p:anim calcmode="lin" valueType="num">
                                      <p:cBhvr additive="base">
                                        <p:cTn id="61" dur="500" fill="hold"/>
                                        <p:tgtEl>
                                          <p:spTgt spid="473091">
                                            <p:txEl>
                                              <p:charRg st="159" end="18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73091">
                                            <p:txEl>
                                              <p:charRg st="159" end="18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animBg="1"/>
      <p:bldP spid="473091" grpId="0" animBg="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914400" y="1323975"/>
            <a:ext cx="6461125" cy="3019425"/>
          </a:xfrm>
          <a:prstGeom prst="rect">
            <a:avLst/>
          </a:prstGeom>
          <a:noFill/>
          <a:ln w="9525">
            <a:noFill/>
          </a:ln>
        </p:spPr>
        <p:txBody>
          <a:bodyPr wrap="none">
            <a:spAutoFit/>
          </a:bodyPr>
          <a:p>
            <a:pPr>
              <a:lnSpc>
                <a:spcPct val="150000"/>
              </a:lnSpc>
            </a:pPr>
            <a:r>
              <a:rPr lang="en-US" altLang="zh-CN" sz="3200" dirty="0">
                <a:solidFill>
                  <a:schemeClr val="accent2"/>
                </a:solidFill>
                <a:latin typeface="Arial" panose="020B0604020202020204" pitchFamily="34" charset="0"/>
              </a:rPr>
              <a:t>EP</a:t>
            </a:r>
            <a:r>
              <a:rPr lang="zh-CN" altLang="en-US" sz="3200" dirty="0">
                <a:solidFill>
                  <a:schemeClr val="accent2"/>
                </a:solidFill>
                <a:latin typeface="Arial" panose="020B0604020202020204" pitchFamily="34" charset="0"/>
              </a:rPr>
              <a:t>（外向知觉）：</a:t>
            </a:r>
            <a:r>
              <a:rPr lang="zh-CN" altLang="en-US" sz="3200" dirty="0">
                <a:latin typeface="Arial" panose="020B0604020202020204" pitchFamily="34" charset="0"/>
              </a:rPr>
              <a:t>善应变的外向型</a:t>
            </a:r>
            <a:endParaRPr lang="zh-CN" altLang="en-US" sz="3200" dirty="0">
              <a:latin typeface="Arial" panose="020B0604020202020204" pitchFamily="34" charset="0"/>
            </a:endParaRPr>
          </a:p>
          <a:p>
            <a:pPr>
              <a:lnSpc>
                <a:spcPct val="150000"/>
              </a:lnSpc>
            </a:pPr>
            <a:r>
              <a:rPr lang="en-US" altLang="zh-CN" sz="3200" dirty="0">
                <a:solidFill>
                  <a:schemeClr val="accent2"/>
                </a:solidFill>
                <a:latin typeface="Arial" panose="020B0604020202020204" pitchFamily="34" charset="0"/>
              </a:rPr>
              <a:t>EJ</a:t>
            </a:r>
            <a:r>
              <a:rPr lang="zh-CN" altLang="en-US" sz="3200" dirty="0">
                <a:solidFill>
                  <a:schemeClr val="accent2"/>
                </a:solidFill>
                <a:latin typeface="Arial" panose="020B0604020202020204" pitchFamily="34" charset="0"/>
              </a:rPr>
              <a:t>（外向判断）：</a:t>
            </a:r>
            <a:r>
              <a:rPr lang="zh-CN" altLang="en-US" sz="3200" dirty="0">
                <a:latin typeface="Arial" panose="020B0604020202020204" pitchFamily="34" charset="0"/>
              </a:rPr>
              <a:t>果断的外向型</a:t>
            </a:r>
            <a:endParaRPr lang="zh-CN" altLang="en-US" sz="3200" dirty="0">
              <a:latin typeface="Arial" panose="020B0604020202020204" pitchFamily="34" charset="0"/>
            </a:endParaRPr>
          </a:p>
          <a:p>
            <a:pPr>
              <a:lnSpc>
                <a:spcPct val="150000"/>
              </a:lnSpc>
            </a:pPr>
            <a:r>
              <a:rPr lang="en-US" altLang="zh-CN" sz="3200" dirty="0">
                <a:solidFill>
                  <a:schemeClr val="accent2"/>
                </a:solidFill>
                <a:latin typeface="Arial" panose="020B0604020202020204" pitchFamily="34" charset="0"/>
              </a:rPr>
              <a:t>IP </a:t>
            </a:r>
            <a:r>
              <a:rPr lang="zh-CN" altLang="en-US" sz="3200" dirty="0">
                <a:solidFill>
                  <a:schemeClr val="accent2"/>
                </a:solidFill>
                <a:latin typeface="Arial" panose="020B0604020202020204" pitchFamily="34" charset="0"/>
              </a:rPr>
              <a:t>（内向知觉）：</a:t>
            </a:r>
            <a:r>
              <a:rPr lang="zh-CN" altLang="en-US" sz="3200" dirty="0">
                <a:latin typeface="Arial" panose="020B0604020202020204" pitchFamily="34" charset="0"/>
              </a:rPr>
              <a:t>善应变的内向型</a:t>
            </a:r>
            <a:endParaRPr lang="zh-CN" altLang="en-US" sz="3200" dirty="0">
              <a:latin typeface="Arial" panose="020B0604020202020204" pitchFamily="34" charset="0"/>
            </a:endParaRPr>
          </a:p>
          <a:p>
            <a:pPr>
              <a:lnSpc>
                <a:spcPct val="150000"/>
              </a:lnSpc>
            </a:pPr>
            <a:r>
              <a:rPr lang="en-US" altLang="zh-CN" sz="3200" dirty="0">
                <a:solidFill>
                  <a:schemeClr val="accent2"/>
                </a:solidFill>
                <a:latin typeface="Arial" panose="020B0604020202020204" pitchFamily="34" charset="0"/>
              </a:rPr>
              <a:t>IJ </a:t>
            </a:r>
            <a:r>
              <a:rPr lang="zh-CN" altLang="en-US" sz="3200" dirty="0">
                <a:solidFill>
                  <a:schemeClr val="accent2"/>
                </a:solidFill>
                <a:latin typeface="Arial" panose="020B0604020202020204" pitchFamily="34" charset="0"/>
              </a:rPr>
              <a:t>（内向判断）：</a:t>
            </a:r>
            <a:r>
              <a:rPr lang="zh-CN" altLang="en-US" sz="3200" dirty="0">
                <a:latin typeface="Arial" panose="020B0604020202020204" pitchFamily="34" charset="0"/>
              </a:rPr>
              <a:t>果断的内向型</a:t>
            </a:r>
            <a:endParaRPr lang="zh-CN" altLang="en-US" sz="3200" dirty="0">
              <a:latin typeface="Arial" panose="020B0604020202020204" pitchFamily="34" charset="0"/>
            </a:endParaRPr>
          </a:p>
        </p:txBody>
      </p:sp>
      <p:sp>
        <p:nvSpPr>
          <p:cNvPr id="35843" name="Text Box 3"/>
          <p:cNvSpPr txBox="1"/>
          <p:nvPr/>
        </p:nvSpPr>
        <p:spPr>
          <a:xfrm>
            <a:off x="76200" y="30163"/>
            <a:ext cx="1162050" cy="579437"/>
          </a:xfrm>
          <a:prstGeom prst="rect">
            <a:avLst/>
          </a:prstGeom>
          <a:noFill/>
          <a:ln w="9525">
            <a:noFill/>
          </a:ln>
        </p:spPr>
        <p:txBody>
          <a:bodyPr wrap="none">
            <a:spAutoFit/>
          </a:bodyPr>
          <a:p>
            <a:r>
              <a:rPr lang="zh-CN" altLang="en-US" sz="3200" dirty="0">
                <a:solidFill>
                  <a:schemeClr val="bg1"/>
                </a:solidFill>
                <a:latin typeface="华文新魏" panose="02010800040101010101" pitchFamily="2" charset="-122"/>
                <a:ea typeface="华文新魏" panose="02010800040101010101" pitchFamily="2" charset="-122"/>
              </a:rPr>
              <a:t>类型</a:t>
            </a:r>
            <a:r>
              <a:rPr lang="en-US" altLang="zh-CN" sz="3200" dirty="0">
                <a:solidFill>
                  <a:schemeClr val="bg1"/>
                </a:solidFill>
                <a:latin typeface="华文新魏" panose="02010800040101010101" pitchFamily="2" charset="-122"/>
                <a:ea typeface="华文新魏" panose="02010800040101010101" pitchFamily="2" charset="-122"/>
              </a:rPr>
              <a:t>1</a:t>
            </a:r>
            <a:endParaRPr lang="en-US" altLang="zh-CN" sz="32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transition>
    <p:blind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1331913" y="1447800"/>
            <a:ext cx="6118225" cy="3165475"/>
          </a:xfrm>
          <a:prstGeom prst="rect">
            <a:avLst/>
          </a:prstGeom>
          <a:noFill/>
          <a:ln w="9525">
            <a:noFill/>
          </a:ln>
        </p:spPr>
        <p:txBody>
          <a:bodyPr wrap="none">
            <a:spAutoFit/>
          </a:bodyPr>
          <a:p>
            <a:pPr>
              <a:lnSpc>
                <a:spcPct val="180000"/>
              </a:lnSpc>
            </a:pPr>
            <a:r>
              <a:rPr lang="en-US" altLang="zh-CN" sz="2800" dirty="0">
                <a:solidFill>
                  <a:schemeClr val="accent2"/>
                </a:solidFill>
                <a:latin typeface="Arial" panose="020B0604020202020204" pitchFamily="34" charset="0"/>
              </a:rPr>
              <a:t>ST</a:t>
            </a:r>
            <a:r>
              <a:rPr lang="zh-CN" altLang="en-US" sz="2800" dirty="0">
                <a:solidFill>
                  <a:schemeClr val="accent2"/>
                </a:solidFill>
                <a:latin typeface="Arial" panose="020B0604020202020204" pitchFamily="34" charset="0"/>
              </a:rPr>
              <a:t>（感觉思维）： </a:t>
            </a:r>
            <a:r>
              <a:rPr lang="zh-CN" altLang="en-US" sz="2800" dirty="0">
                <a:latin typeface="Arial" panose="020B0604020202020204" pitchFamily="34" charset="0"/>
              </a:rPr>
              <a:t>实际型</a:t>
            </a:r>
            <a:endParaRPr lang="zh-CN" altLang="en-US" sz="2800" dirty="0">
              <a:latin typeface="Arial" panose="020B0604020202020204" pitchFamily="34" charset="0"/>
            </a:endParaRPr>
          </a:p>
          <a:p>
            <a:pPr>
              <a:lnSpc>
                <a:spcPct val="180000"/>
              </a:lnSpc>
            </a:pPr>
            <a:r>
              <a:rPr lang="en-US" altLang="zh-CN" sz="2800" dirty="0">
                <a:solidFill>
                  <a:schemeClr val="accent2"/>
                </a:solidFill>
                <a:latin typeface="Arial" panose="020B0604020202020204" pitchFamily="34" charset="0"/>
              </a:rPr>
              <a:t>SF</a:t>
            </a:r>
            <a:r>
              <a:rPr lang="zh-CN" altLang="en-US" sz="2800" dirty="0">
                <a:solidFill>
                  <a:schemeClr val="accent2"/>
                </a:solidFill>
                <a:latin typeface="Arial" panose="020B0604020202020204" pitchFamily="34" charset="0"/>
              </a:rPr>
              <a:t>（感觉感情）： </a:t>
            </a:r>
            <a:r>
              <a:rPr lang="zh-CN" altLang="en-US" sz="2800" dirty="0">
                <a:latin typeface="Arial" panose="020B0604020202020204" pitchFamily="34" charset="0"/>
              </a:rPr>
              <a:t>社会关系与服务型</a:t>
            </a:r>
            <a:endParaRPr lang="zh-CN" altLang="en-US" sz="2800" dirty="0">
              <a:latin typeface="Arial" panose="020B0604020202020204" pitchFamily="34" charset="0"/>
            </a:endParaRPr>
          </a:p>
          <a:p>
            <a:pPr>
              <a:lnSpc>
                <a:spcPct val="180000"/>
              </a:lnSpc>
            </a:pPr>
            <a:r>
              <a:rPr lang="en-US" altLang="zh-CN" sz="2800" dirty="0">
                <a:solidFill>
                  <a:schemeClr val="accent2"/>
                </a:solidFill>
                <a:latin typeface="Arial" panose="020B0604020202020204" pitchFamily="34" charset="0"/>
              </a:rPr>
              <a:t>NF</a:t>
            </a:r>
            <a:r>
              <a:rPr lang="zh-CN" altLang="en-US" sz="2800" dirty="0">
                <a:solidFill>
                  <a:schemeClr val="accent2"/>
                </a:solidFill>
                <a:latin typeface="Arial" panose="020B0604020202020204" pitchFamily="34" charset="0"/>
              </a:rPr>
              <a:t>（直觉感情）： </a:t>
            </a:r>
            <a:r>
              <a:rPr lang="zh-CN" altLang="en-US" sz="2800" dirty="0">
                <a:latin typeface="Arial" panose="020B0604020202020204" pitchFamily="34" charset="0"/>
              </a:rPr>
              <a:t>理想主义型</a:t>
            </a:r>
            <a:endParaRPr lang="zh-CN" altLang="en-US" sz="2800" dirty="0">
              <a:latin typeface="Arial" panose="020B0604020202020204" pitchFamily="34" charset="0"/>
            </a:endParaRPr>
          </a:p>
          <a:p>
            <a:pPr>
              <a:lnSpc>
                <a:spcPct val="180000"/>
              </a:lnSpc>
            </a:pPr>
            <a:r>
              <a:rPr lang="en-US" altLang="zh-CN" sz="2800" dirty="0">
                <a:solidFill>
                  <a:schemeClr val="accent2"/>
                </a:solidFill>
                <a:latin typeface="Arial" panose="020B0604020202020204" pitchFamily="34" charset="0"/>
              </a:rPr>
              <a:t>NT</a:t>
            </a:r>
            <a:r>
              <a:rPr lang="zh-CN" altLang="en-US" sz="2800" dirty="0">
                <a:solidFill>
                  <a:schemeClr val="accent2"/>
                </a:solidFill>
                <a:latin typeface="Arial" panose="020B0604020202020204" pitchFamily="34" charset="0"/>
              </a:rPr>
              <a:t>（直觉思维）： </a:t>
            </a:r>
            <a:r>
              <a:rPr lang="zh-CN" altLang="en-US" sz="2800" dirty="0">
                <a:latin typeface="Arial" panose="020B0604020202020204" pitchFamily="34" charset="0"/>
              </a:rPr>
              <a:t>理论型</a:t>
            </a:r>
            <a:endParaRPr lang="zh-CN" altLang="en-US" sz="2800" dirty="0">
              <a:latin typeface="Arial" panose="020B0604020202020204" pitchFamily="34" charset="0"/>
            </a:endParaRPr>
          </a:p>
        </p:txBody>
      </p:sp>
      <p:sp>
        <p:nvSpPr>
          <p:cNvPr id="36867" name="Text Box 3"/>
          <p:cNvSpPr txBox="1"/>
          <p:nvPr/>
        </p:nvSpPr>
        <p:spPr>
          <a:xfrm>
            <a:off x="212725" y="125413"/>
            <a:ext cx="184150" cy="336550"/>
          </a:xfrm>
          <a:prstGeom prst="rect">
            <a:avLst/>
          </a:prstGeom>
          <a:noFill/>
          <a:ln w="9525">
            <a:noFill/>
          </a:ln>
        </p:spPr>
        <p:txBody>
          <a:bodyPr wrap="none">
            <a:spAutoFit/>
          </a:bodyPr>
          <a:p>
            <a:endParaRPr lang="zh-CN" altLang="zh-CN" dirty="0">
              <a:latin typeface="Arial" panose="020B0604020202020204" pitchFamily="34" charset="0"/>
            </a:endParaRPr>
          </a:p>
        </p:txBody>
      </p:sp>
      <p:sp>
        <p:nvSpPr>
          <p:cNvPr id="36868" name="Text Box 4"/>
          <p:cNvSpPr txBox="1"/>
          <p:nvPr/>
        </p:nvSpPr>
        <p:spPr>
          <a:xfrm>
            <a:off x="76200" y="30163"/>
            <a:ext cx="1231900" cy="579437"/>
          </a:xfrm>
          <a:prstGeom prst="rect">
            <a:avLst/>
          </a:prstGeom>
          <a:noFill/>
          <a:ln w="9525">
            <a:noFill/>
          </a:ln>
        </p:spPr>
        <p:txBody>
          <a:bodyPr wrap="none">
            <a:spAutoFit/>
          </a:bodyPr>
          <a:p>
            <a:r>
              <a:rPr lang="zh-CN" altLang="en-US" sz="3200" dirty="0">
                <a:solidFill>
                  <a:schemeClr val="bg1"/>
                </a:solidFill>
                <a:latin typeface="华文新魏" panose="02010800040101010101" pitchFamily="2" charset="-122"/>
                <a:ea typeface="华文新魏" panose="02010800040101010101" pitchFamily="2" charset="-122"/>
              </a:rPr>
              <a:t>类型</a:t>
            </a:r>
            <a:r>
              <a:rPr lang="en-US" altLang="zh-CN" sz="3200" dirty="0">
                <a:solidFill>
                  <a:schemeClr val="bg1"/>
                </a:solidFill>
                <a:latin typeface="华文新魏" panose="02010800040101010101" pitchFamily="2" charset="-122"/>
                <a:ea typeface="华文新魏" panose="02010800040101010101" pitchFamily="2" charset="-122"/>
              </a:rPr>
              <a:t>2</a:t>
            </a:r>
            <a:endParaRPr lang="en-US" altLang="zh-CN" sz="32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0" y="115888"/>
            <a:ext cx="7772400" cy="1143000"/>
          </a:xfrm>
          <a:noFill/>
          <a:ln>
            <a:noFill/>
          </a:ln>
        </p:spPr>
        <p:txBody>
          <a:bodyPr/>
          <a:p>
            <a:r>
              <a:rPr lang="zh-CN" altLang="en-US" sz="3200" dirty="0">
                <a:solidFill>
                  <a:schemeClr val="bg1"/>
                </a:solidFill>
              </a:rPr>
              <a:t>大五人格特征与工作绩效关系</a:t>
            </a:r>
            <a:endParaRPr lang="zh-CN" altLang="en-US" sz="3200" dirty="0">
              <a:solidFill>
                <a:schemeClr val="bg1"/>
              </a:solidFill>
            </a:endParaRPr>
          </a:p>
        </p:txBody>
      </p:sp>
      <p:sp>
        <p:nvSpPr>
          <p:cNvPr id="7171" name="Rectangle 3"/>
          <p:cNvSpPr>
            <a:spLocks noGrp="1"/>
          </p:cNvSpPr>
          <p:nvPr>
            <p:ph idx="1"/>
          </p:nvPr>
        </p:nvSpPr>
        <p:spPr>
          <a:xfrm>
            <a:off x="395288" y="1484313"/>
            <a:ext cx="7772400" cy="4114800"/>
          </a:xfrm>
          <a:noFill/>
          <a:ln>
            <a:noFill/>
          </a:ln>
        </p:spPr>
        <p:txBody>
          <a:bodyPr/>
          <a:p>
            <a:pPr>
              <a:lnSpc>
                <a:spcPct val="90000"/>
              </a:lnSpc>
              <a:buClrTx/>
            </a:pPr>
            <a:r>
              <a:rPr lang="zh-CN" altLang="en-US" sz="2800" dirty="0">
                <a:latin typeface="Times New Roman" panose="02020603050405020304" pitchFamily="18" charset="0"/>
              </a:rPr>
              <a:t>外向会带来外部成功（如提薪、晋级），但并不一定会带来内部成功</a:t>
            </a:r>
            <a:endParaRPr lang="zh-CN" altLang="en-US" sz="2800" dirty="0">
              <a:latin typeface="Times New Roman" panose="02020603050405020304" pitchFamily="18" charset="0"/>
            </a:endParaRPr>
          </a:p>
          <a:p>
            <a:pPr>
              <a:lnSpc>
                <a:spcPct val="90000"/>
              </a:lnSpc>
              <a:buClrTx/>
            </a:pPr>
            <a:r>
              <a:rPr lang="zh-CN" altLang="en-US" sz="2800" dirty="0">
                <a:latin typeface="Times New Roman" panose="02020603050405020304" pitchFamily="18" charset="0"/>
              </a:rPr>
              <a:t>外向、易相处的员工没有多大的激情去完成自己的工作，而谨慎的员工对绩效更感兴趣</a:t>
            </a:r>
            <a:r>
              <a:rPr lang="zh-CN" altLang="en-US" sz="2800" dirty="0"/>
              <a:t> </a:t>
            </a:r>
            <a:endParaRPr lang="zh-CN" altLang="en-US" sz="2800" dirty="0"/>
          </a:p>
          <a:p>
            <a:pPr>
              <a:lnSpc>
                <a:spcPct val="90000"/>
              </a:lnSpc>
              <a:buClrTx/>
            </a:pPr>
            <a:r>
              <a:rPr lang="zh-CN" altLang="en-US" sz="2800" dirty="0">
                <a:latin typeface="Times New Roman" panose="02020603050405020304" pitchFamily="18" charset="0"/>
              </a:rPr>
              <a:t>外向和易相处的个性往往与权变领导行为有关</a:t>
            </a:r>
            <a:r>
              <a:rPr lang="zh-CN" altLang="en-US" sz="2800" dirty="0"/>
              <a:t> </a:t>
            </a:r>
            <a:endParaRPr lang="zh-CN" altLang="en-US" sz="2800" dirty="0"/>
          </a:p>
          <a:p>
            <a:pPr>
              <a:lnSpc>
                <a:spcPct val="90000"/>
              </a:lnSpc>
              <a:buClrTx/>
            </a:pPr>
            <a:r>
              <a:rPr lang="zh-CN" altLang="en-US" sz="2800" dirty="0">
                <a:latin typeface="Times New Roman" panose="02020603050405020304" pitchFamily="18" charset="0"/>
              </a:rPr>
              <a:t>认识能力主要预测解决问题的能力，认识能力对外部成功有显著的影响</a:t>
            </a:r>
            <a:r>
              <a:rPr lang="zh-CN" altLang="en-US" sz="2800" dirty="0"/>
              <a:t> </a:t>
            </a:r>
            <a:endParaRPr lang="zh-CN" altLang="en-US" sz="2800" dirty="0"/>
          </a:p>
          <a:p>
            <a:pPr>
              <a:lnSpc>
                <a:spcPct val="90000"/>
              </a:lnSpc>
              <a:buClrTx/>
            </a:pPr>
            <a:r>
              <a:rPr lang="zh-CN" altLang="en-US" sz="2800" dirty="0">
                <a:latin typeface="Times New Roman" panose="02020603050405020304" pitchFamily="18" charset="0"/>
              </a:rPr>
              <a:t>谨慎的员工人际关系良好</a:t>
            </a:r>
            <a:endParaRPr lang="zh-CN" altLang="en-US" sz="2800" dirty="0">
              <a:latin typeface="Times New Roman" panose="02020603050405020304" pitchFamily="18" charset="0"/>
            </a:endParaRPr>
          </a:p>
        </p:txBody>
      </p:sp>
    </p:spTree>
  </p:cSld>
  <p:clrMapOvr>
    <a:masterClrMapping/>
  </p:clrMapOvr>
  <p:transition>
    <p:blind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1203325" y="1420813"/>
            <a:ext cx="184150" cy="336550"/>
          </a:xfrm>
          <a:prstGeom prst="rect">
            <a:avLst/>
          </a:prstGeom>
          <a:noFill/>
          <a:ln w="9525">
            <a:noFill/>
          </a:ln>
        </p:spPr>
        <p:txBody>
          <a:bodyPr wrap="none">
            <a:spAutoFit/>
          </a:bodyPr>
          <a:p>
            <a:endParaRPr lang="zh-CN" altLang="zh-CN" dirty="0">
              <a:latin typeface="Arial" panose="020B0604020202020204" pitchFamily="34" charset="0"/>
            </a:endParaRPr>
          </a:p>
        </p:txBody>
      </p:sp>
      <p:sp>
        <p:nvSpPr>
          <p:cNvPr id="37891" name="Text Box 3"/>
          <p:cNvSpPr txBox="1"/>
          <p:nvPr/>
        </p:nvSpPr>
        <p:spPr>
          <a:xfrm>
            <a:off x="974725" y="1295400"/>
            <a:ext cx="6019800" cy="2657475"/>
          </a:xfrm>
          <a:prstGeom prst="rect">
            <a:avLst/>
          </a:prstGeom>
          <a:noFill/>
          <a:ln w="9525">
            <a:noFill/>
          </a:ln>
        </p:spPr>
        <p:txBody>
          <a:bodyPr wrap="none">
            <a:spAutoFit/>
          </a:bodyPr>
          <a:p>
            <a:pPr>
              <a:lnSpc>
                <a:spcPct val="150000"/>
              </a:lnSpc>
            </a:pPr>
            <a:r>
              <a:rPr lang="en-US" altLang="zh-CN" sz="2800" dirty="0">
                <a:solidFill>
                  <a:schemeClr val="accent2"/>
                </a:solidFill>
                <a:latin typeface="Arial" panose="020B0604020202020204" pitchFamily="34" charset="0"/>
              </a:rPr>
              <a:t>TJ</a:t>
            </a:r>
            <a:r>
              <a:rPr lang="zh-CN" altLang="en-US" sz="2800" dirty="0">
                <a:solidFill>
                  <a:schemeClr val="accent2"/>
                </a:solidFill>
                <a:latin typeface="Arial" panose="020B0604020202020204" pitchFamily="34" charset="0"/>
              </a:rPr>
              <a:t>（思维判断）：</a:t>
            </a:r>
            <a:r>
              <a:rPr lang="zh-CN" altLang="en-US" sz="2800" dirty="0">
                <a:latin typeface="Arial" panose="020B0604020202020204" pitchFamily="34" charset="0"/>
              </a:rPr>
              <a:t>有逻辑性的决策者</a:t>
            </a:r>
            <a:endParaRPr lang="zh-CN" altLang="en-US" sz="2800" dirty="0">
              <a:latin typeface="Arial" panose="020B0604020202020204" pitchFamily="34" charset="0"/>
            </a:endParaRPr>
          </a:p>
          <a:p>
            <a:pPr>
              <a:lnSpc>
                <a:spcPct val="150000"/>
              </a:lnSpc>
            </a:pPr>
            <a:r>
              <a:rPr lang="en-US" altLang="zh-CN" sz="2800" dirty="0">
                <a:solidFill>
                  <a:schemeClr val="accent2"/>
                </a:solidFill>
                <a:latin typeface="Arial" panose="020B0604020202020204" pitchFamily="34" charset="0"/>
              </a:rPr>
              <a:t>TP</a:t>
            </a:r>
            <a:r>
              <a:rPr lang="zh-CN" altLang="en-US" sz="2800" dirty="0">
                <a:solidFill>
                  <a:schemeClr val="accent2"/>
                </a:solidFill>
                <a:latin typeface="Arial" panose="020B0604020202020204" pitchFamily="34" charset="0"/>
              </a:rPr>
              <a:t>（思维知觉）：</a:t>
            </a:r>
            <a:r>
              <a:rPr lang="zh-CN" altLang="en-US" sz="2800" dirty="0">
                <a:latin typeface="Arial" panose="020B0604020202020204" pitchFamily="34" charset="0"/>
              </a:rPr>
              <a:t>善于适应的思考者</a:t>
            </a:r>
            <a:endParaRPr lang="zh-CN" altLang="en-US" sz="2800" dirty="0">
              <a:latin typeface="Arial" panose="020B0604020202020204" pitchFamily="34" charset="0"/>
            </a:endParaRPr>
          </a:p>
          <a:p>
            <a:pPr>
              <a:lnSpc>
                <a:spcPct val="150000"/>
              </a:lnSpc>
            </a:pPr>
            <a:r>
              <a:rPr lang="en-US" altLang="zh-CN" sz="2800" dirty="0">
                <a:solidFill>
                  <a:schemeClr val="accent2"/>
                </a:solidFill>
                <a:latin typeface="Arial" panose="020B0604020202020204" pitchFamily="34" charset="0"/>
              </a:rPr>
              <a:t>FP</a:t>
            </a:r>
            <a:r>
              <a:rPr lang="zh-CN" altLang="en-US" sz="2800" dirty="0">
                <a:solidFill>
                  <a:schemeClr val="accent2"/>
                </a:solidFill>
                <a:latin typeface="Arial" panose="020B0604020202020204" pitchFamily="34" charset="0"/>
              </a:rPr>
              <a:t>（感情知觉） ：</a:t>
            </a:r>
            <a:r>
              <a:rPr lang="zh-CN" altLang="en-US" sz="2800" dirty="0">
                <a:latin typeface="Arial" panose="020B0604020202020204" pitchFamily="34" charset="0"/>
              </a:rPr>
              <a:t>温和型</a:t>
            </a:r>
            <a:endParaRPr lang="zh-CN" altLang="en-US" sz="2800" dirty="0">
              <a:latin typeface="Arial" panose="020B0604020202020204" pitchFamily="34" charset="0"/>
            </a:endParaRPr>
          </a:p>
          <a:p>
            <a:pPr>
              <a:lnSpc>
                <a:spcPct val="150000"/>
              </a:lnSpc>
            </a:pPr>
            <a:r>
              <a:rPr lang="en-US" altLang="zh-CN" sz="2800" dirty="0">
                <a:solidFill>
                  <a:schemeClr val="accent2"/>
                </a:solidFill>
                <a:latin typeface="Arial" panose="020B0604020202020204" pitchFamily="34" charset="0"/>
              </a:rPr>
              <a:t>FJ</a:t>
            </a:r>
            <a:r>
              <a:rPr lang="zh-CN" altLang="en-US" sz="2800" dirty="0">
                <a:solidFill>
                  <a:schemeClr val="accent2"/>
                </a:solidFill>
                <a:latin typeface="Arial" panose="020B0604020202020204" pitchFamily="34" charset="0"/>
              </a:rPr>
              <a:t>（感情判断） ：</a:t>
            </a:r>
            <a:r>
              <a:rPr lang="zh-CN" altLang="en-US" sz="2800" dirty="0">
                <a:latin typeface="Arial" panose="020B0604020202020204" pitchFamily="34" charset="0"/>
              </a:rPr>
              <a:t>仁慈的管理者</a:t>
            </a:r>
            <a:endParaRPr lang="zh-CN" altLang="en-US" sz="2800" dirty="0">
              <a:latin typeface="Arial" panose="020B0604020202020204" pitchFamily="34" charset="0"/>
            </a:endParaRPr>
          </a:p>
        </p:txBody>
      </p:sp>
      <p:sp>
        <p:nvSpPr>
          <p:cNvPr id="37892" name="Text Box 4"/>
          <p:cNvSpPr txBox="1"/>
          <p:nvPr/>
        </p:nvSpPr>
        <p:spPr>
          <a:xfrm>
            <a:off x="136525" y="125413"/>
            <a:ext cx="184150" cy="336550"/>
          </a:xfrm>
          <a:prstGeom prst="rect">
            <a:avLst/>
          </a:prstGeom>
          <a:noFill/>
          <a:ln w="9525">
            <a:noFill/>
          </a:ln>
        </p:spPr>
        <p:txBody>
          <a:bodyPr wrap="none">
            <a:spAutoFit/>
          </a:bodyPr>
          <a:p>
            <a:endParaRPr lang="zh-CN" altLang="zh-CN" dirty="0">
              <a:latin typeface="Arial" panose="020B0604020202020204" pitchFamily="34" charset="0"/>
            </a:endParaRPr>
          </a:p>
        </p:txBody>
      </p:sp>
      <p:sp>
        <p:nvSpPr>
          <p:cNvPr id="37893" name="Text Box 5"/>
          <p:cNvSpPr txBox="1"/>
          <p:nvPr/>
        </p:nvSpPr>
        <p:spPr>
          <a:xfrm>
            <a:off x="76200" y="30163"/>
            <a:ext cx="1231900" cy="579437"/>
          </a:xfrm>
          <a:prstGeom prst="rect">
            <a:avLst/>
          </a:prstGeom>
          <a:noFill/>
          <a:ln w="9525">
            <a:noFill/>
          </a:ln>
        </p:spPr>
        <p:txBody>
          <a:bodyPr wrap="none">
            <a:spAutoFit/>
          </a:bodyPr>
          <a:p>
            <a:r>
              <a:rPr lang="zh-CN" altLang="en-US" sz="3200" dirty="0">
                <a:solidFill>
                  <a:schemeClr val="bg1"/>
                </a:solidFill>
                <a:latin typeface="华文新魏" panose="02010800040101010101" pitchFamily="2" charset="-122"/>
                <a:ea typeface="华文新魏" panose="02010800040101010101" pitchFamily="2" charset="-122"/>
              </a:rPr>
              <a:t>类型</a:t>
            </a:r>
            <a:r>
              <a:rPr lang="en-US" altLang="zh-CN" sz="3200" dirty="0">
                <a:solidFill>
                  <a:schemeClr val="bg1"/>
                </a:solidFill>
                <a:latin typeface="华文新魏" panose="02010800040101010101" pitchFamily="2" charset="-122"/>
                <a:ea typeface="华文新魏" panose="02010800040101010101" pitchFamily="2" charset="-122"/>
              </a:rPr>
              <a:t>3</a:t>
            </a:r>
            <a:endParaRPr lang="en-US" altLang="zh-CN" sz="32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transition>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p:nvPr>
            <p:ph type="title"/>
          </p:nvPr>
        </p:nvSpPr>
        <p:spPr>
          <a:xfrm>
            <a:off x="107950" y="115888"/>
            <a:ext cx="7620000" cy="990600"/>
          </a:xfrm>
          <a:noFill/>
          <a:ln>
            <a:solidFill>
              <a:schemeClr val="bg1"/>
            </a:solidFill>
            <a:miter/>
          </a:ln>
        </p:spPr>
        <p:txBody>
          <a:bodyPr/>
          <a:p>
            <a:r>
              <a:rPr lang="zh-CN" altLang="en-US" sz="2800" b="0" dirty="0">
                <a:solidFill>
                  <a:schemeClr val="bg1"/>
                </a:solidFill>
                <a:latin typeface="楷体_GB2312"/>
                <a:ea typeface="楷体_GB2312"/>
              </a:rPr>
              <a:t>心理类型与职业</a:t>
            </a:r>
            <a:endParaRPr lang="zh-CN" altLang="zh-CN" sz="2800" dirty="0">
              <a:solidFill>
                <a:schemeClr val="bg1"/>
              </a:solidFill>
              <a:latin typeface="楷体_GB2312"/>
              <a:ea typeface="楷体_GB2312"/>
            </a:endParaRPr>
          </a:p>
        </p:txBody>
      </p:sp>
      <p:sp>
        <p:nvSpPr>
          <p:cNvPr id="486403" name="Rectangle 3"/>
          <p:cNvSpPr>
            <a:spLocks noGrp="1" noChangeArrowheads="1"/>
          </p:cNvSpPr>
          <p:nvPr>
            <p:ph idx="1"/>
          </p:nvPr>
        </p:nvSpPr>
        <p:spPr bwMode="auto">
          <a:xfrm>
            <a:off x="2555875" y="1628775"/>
            <a:ext cx="1935163" cy="3733800"/>
          </a:xfrm>
          <a:solidFill>
            <a:srgbClr val="FF9966"/>
          </a:solidFill>
          <a:ln w="25400">
            <a:solidFill>
              <a:srgbClr val="000080"/>
            </a:solidFill>
            <a:miter lim="800000"/>
          </a:ln>
          <a:effectLst>
            <a:outerShdw dist="107763" dir="8100000" algn="ctr" rotWithShape="0">
              <a:schemeClr val="bg2"/>
            </a:outerShdw>
          </a:effectLst>
        </p:spPr>
        <p:txBody>
          <a:bodyPr vert="horz" wrap="square" lIns="92075" tIns="46038" rIns="92075" bIns="46038" numCol="1" anchor="t" anchorCtr="0" compatLnSpc="1"/>
          <a:lstStyle/>
          <a:p>
            <a:pPr marL="342900" marR="0" lvl="0" indent="-342900" algn="ctr" defTabSz="914400" rtl="0" eaLnBrk="0" fontAlgn="base" latinLnBrk="0" hangingPunct="0">
              <a:lnSpc>
                <a:spcPct val="90000"/>
              </a:lnSpc>
              <a:spcBef>
                <a:spcPct val="0"/>
              </a:spcBef>
              <a:spcAft>
                <a:spcPct val="50000"/>
              </a:spcAft>
              <a:buClr>
                <a:schemeClr val="accent2"/>
              </a:buClr>
              <a:buSzPct val="100000"/>
              <a:buFont typeface="Wingdings" panose="05000000000000000000" pitchFamily="2" charset="2"/>
              <a:buNone/>
              <a:defRPr/>
            </a:pPr>
            <a:r>
              <a:rPr kumimoji="1" lang="en-US" altLang="zh-CN" sz="3100" b="1" i="0" u="none" strike="noStrike" kern="0" cap="none" spc="0" normalizeH="0" baseline="0" noProof="0">
                <a:ln>
                  <a:noFill/>
                </a:ln>
                <a:solidFill>
                  <a:srgbClr val="FF0000"/>
                </a:solidFill>
                <a:effectLst>
                  <a:outerShdw blurRad="38100" dist="38100" dir="2700000" algn="tl">
                    <a:srgbClr val="000000"/>
                  </a:outerShdw>
                </a:effectLst>
                <a:uLnTx/>
                <a:uFillTx/>
                <a:latin typeface="+mn-lt"/>
                <a:ea typeface="+mn-ea"/>
                <a:cs typeface="+mn-cs"/>
              </a:rPr>
              <a:t>SP</a:t>
            </a:r>
            <a:endParaRPr kumimoji="1" lang="en-US" altLang="zh-CN" sz="3100" b="1" i="0" u="none" strike="noStrike" kern="0" cap="none" spc="0" normalizeH="0" baseline="0" noProof="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90000"/>
              </a:lnSpc>
              <a:spcBef>
                <a:spcPct val="0"/>
              </a:spcBef>
              <a:spcAft>
                <a:spcPct val="50000"/>
              </a:spcAft>
              <a:buClr>
                <a:schemeClr val="accent2"/>
              </a:buClr>
              <a:buSzPct val="100000"/>
              <a:buFont typeface="Wingdings" panose="05000000000000000000" pitchFamily="2" charset="2"/>
              <a:buNone/>
              <a:defRPr/>
            </a:pPr>
            <a:endParaRPr kumimoji="1" lang="en-US" altLang="zh-CN" sz="2000" b="0"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0"/>
              </a:spcBef>
              <a:spcAft>
                <a:spcPct val="50000"/>
              </a:spcAft>
              <a:buClr>
                <a:schemeClr val="accent2"/>
              </a:buClr>
              <a:buSzPct val="100000"/>
              <a:buFont typeface="Wingdings" panose="05000000000000000000" pitchFamily="2" charset="2"/>
              <a:buNone/>
              <a:defRPr/>
            </a:pPr>
            <a:r>
              <a:rPr kumimoji="1" lang="zh-CN" altLang="en-US" sz="2000" b="0" i="0" u="none" strike="noStrike" kern="0" cap="none" spc="0" normalizeH="0" baseline="0" noProof="0">
                <a:ln>
                  <a:noFill/>
                </a:ln>
                <a:solidFill>
                  <a:schemeClr val="tx1"/>
                </a:solidFill>
                <a:effectLst/>
                <a:uLnTx/>
                <a:uFillTx/>
                <a:latin typeface="+mn-lt"/>
                <a:ea typeface="+mn-ea"/>
                <a:cs typeface="+mn-cs"/>
              </a:rPr>
              <a:t>表演者</a:t>
            </a:r>
            <a:endParaRPr kumimoji="1" lang="zh-CN" altLang="en-US" sz="2000" b="0"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0"/>
              </a:spcBef>
              <a:spcAft>
                <a:spcPct val="50000"/>
              </a:spcAft>
              <a:buClr>
                <a:schemeClr val="accent2"/>
              </a:buClr>
              <a:buSzPct val="100000"/>
              <a:buFont typeface="Wingdings" panose="05000000000000000000" pitchFamily="2" charset="2"/>
              <a:buNone/>
              <a:defRPr/>
            </a:pPr>
            <a:r>
              <a:rPr kumimoji="1" lang="zh-CN" altLang="en-US" sz="2000" b="0" i="0" u="none" strike="noStrike" kern="0" cap="none" spc="0" normalizeH="0" baseline="0" noProof="0">
                <a:ln>
                  <a:noFill/>
                </a:ln>
                <a:solidFill>
                  <a:schemeClr val="tx1"/>
                </a:solidFill>
                <a:effectLst/>
                <a:uLnTx/>
                <a:uFillTx/>
                <a:latin typeface="+mn-lt"/>
                <a:ea typeface="+mn-ea"/>
                <a:cs typeface="+mn-cs"/>
              </a:rPr>
              <a:t>企业家</a:t>
            </a:r>
            <a:endParaRPr kumimoji="1" lang="zh-CN" altLang="en-US" sz="2000" b="0"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0"/>
              </a:spcBef>
              <a:spcAft>
                <a:spcPct val="50000"/>
              </a:spcAft>
              <a:buClr>
                <a:schemeClr val="accent2"/>
              </a:buClr>
              <a:buSzPct val="100000"/>
              <a:buFont typeface="Wingdings" panose="05000000000000000000" pitchFamily="2" charset="2"/>
              <a:buNone/>
              <a:defRPr/>
            </a:pPr>
            <a:r>
              <a:rPr kumimoji="1" lang="zh-CN" altLang="en-US" sz="2000" b="0" i="0" u="none" strike="noStrike" kern="0" cap="none" spc="0" normalizeH="0" baseline="0" noProof="0">
                <a:ln>
                  <a:noFill/>
                </a:ln>
                <a:solidFill>
                  <a:schemeClr val="tx1"/>
                </a:solidFill>
                <a:effectLst/>
                <a:uLnTx/>
                <a:uFillTx/>
                <a:latin typeface="+mn-lt"/>
                <a:ea typeface="+mn-ea"/>
                <a:cs typeface="+mn-cs"/>
              </a:rPr>
              <a:t>排除故障者</a:t>
            </a:r>
            <a:endParaRPr kumimoji="1" lang="zh-CN" altLang="en-US" sz="2000" b="0"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0"/>
              </a:spcBef>
              <a:spcAft>
                <a:spcPct val="50000"/>
              </a:spcAft>
              <a:buClr>
                <a:schemeClr val="accent2"/>
              </a:buClr>
              <a:buSzPct val="100000"/>
              <a:buFont typeface="Wingdings" panose="05000000000000000000" pitchFamily="2" charset="2"/>
              <a:buNone/>
              <a:defRPr/>
            </a:pPr>
            <a:r>
              <a:rPr kumimoji="1" lang="zh-CN" altLang="en-US" sz="2000" b="0" i="0" u="none" strike="noStrike" kern="0" cap="none" spc="0" normalizeH="0" baseline="0" noProof="0">
                <a:ln>
                  <a:noFill/>
                </a:ln>
                <a:solidFill>
                  <a:schemeClr val="tx1"/>
                </a:solidFill>
                <a:effectLst/>
                <a:uLnTx/>
                <a:uFillTx/>
                <a:latin typeface="+mn-lt"/>
                <a:ea typeface="+mn-ea"/>
                <a:cs typeface="+mn-cs"/>
              </a:rPr>
              <a:t>自由职业者</a:t>
            </a:r>
            <a:endParaRPr kumimoji="1" lang="zh-CN" altLang="en-US" sz="2000" b="0"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0"/>
              </a:spcBef>
              <a:spcAft>
                <a:spcPct val="50000"/>
              </a:spcAft>
              <a:buClr>
                <a:schemeClr val="accent2"/>
              </a:buClr>
              <a:buSzPct val="100000"/>
              <a:buFont typeface="Wingdings" panose="05000000000000000000" pitchFamily="2" charset="2"/>
              <a:buNone/>
              <a:defRPr/>
            </a:pPr>
            <a:r>
              <a:rPr kumimoji="1" lang="zh-CN" altLang="en-US" sz="2000" b="0" i="0" u="none" strike="noStrike" kern="0" cap="none" spc="0" normalizeH="0" baseline="0" noProof="0">
                <a:ln>
                  <a:noFill/>
                </a:ln>
                <a:solidFill>
                  <a:schemeClr val="tx1"/>
                </a:solidFill>
                <a:effectLst/>
                <a:uLnTx/>
                <a:uFillTx/>
                <a:latin typeface="+mn-lt"/>
                <a:ea typeface="+mn-ea"/>
                <a:cs typeface="+mn-cs"/>
              </a:rPr>
              <a:t>抢险队员</a:t>
            </a:r>
            <a:endParaRPr kumimoji="1" lang="zh-CN" altLang="en-US" sz="2000" b="0"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90000"/>
              </a:lnSpc>
              <a:spcBef>
                <a:spcPct val="0"/>
              </a:spcBef>
              <a:spcAft>
                <a:spcPct val="50000"/>
              </a:spcAft>
              <a:buClr>
                <a:schemeClr val="accent2"/>
              </a:buClr>
              <a:buSzPct val="100000"/>
              <a:buFont typeface="Wingdings" panose="05000000000000000000" pitchFamily="2" charset="2"/>
              <a:buNone/>
              <a:defRPr/>
            </a:pPr>
            <a:r>
              <a:rPr kumimoji="1" lang="en-US" altLang="zh-CN" sz="2000" b="0" i="0" u="none" strike="noStrike" kern="0" cap="none" spc="0" normalizeH="0" baseline="0" noProof="0">
                <a:ln>
                  <a:noFill/>
                </a:ln>
                <a:solidFill>
                  <a:schemeClr val="tx2"/>
                </a:solidFill>
                <a:effectLst/>
                <a:uLnTx/>
                <a:uFillTx/>
                <a:latin typeface="+mn-lt"/>
                <a:ea typeface="+mn-ea"/>
                <a:cs typeface="+mn-cs"/>
              </a:rPr>
              <a:t>……</a:t>
            </a:r>
            <a:endParaRPr kumimoji="1" lang="en-US" altLang="zh-CN" sz="2000" b="0" i="0" u="none" strike="noStrike" kern="0" cap="none" spc="0" normalizeH="0" baseline="0" noProof="0">
              <a:ln>
                <a:noFill/>
              </a:ln>
              <a:solidFill>
                <a:schemeClr val="tx2"/>
              </a:solidFill>
              <a:effectLst/>
              <a:uLnTx/>
              <a:uFillTx/>
              <a:latin typeface="+mn-lt"/>
              <a:ea typeface="+mn-ea"/>
              <a:cs typeface="+mn-cs"/>
            </a:endParaRPr>
          </a:p>
        </p:txBody>
      </p:sp>
      <p:sp>
        <p:nvSpPr>
          <p:cNvPr id="486404" name="Text Box 4"/>
          <p:cNvSpPr txBox="1">
            <a:spLocks noChangeArrowheads="1"/>
          </p:cNvSpPr>
          <p:nvPr/>
        </p:nvSpPr>
        <p:spPr bwMode="auto">
          <a:xfrm>
            <a:off x="498475" y="1628775"/>
            <a:ext cx="1708150" cy="3733800"/>
          </a:xfrm>
          <a:prstGeom prst="rect">
            <a:avLst/>
          </a:prstGeom>
          <a:solidFill>
            <a:schemeClr val="accent1"/>
          </a:solidFill>
          <a:ln w="25400">
            <a:solidFill>
              <a:srgbClr val="000080"/>
            </a:solidFill>
            <a:miter lim="800000"/>
          </a:ln>
          <a:effectLst>
            <a:outerShdw dist="107763" dir="8100000" algn="ctr" rotWithShape="0">
              <a:schemeClr val="bg2"/>
            </a:outerShdw>
          </a:effectLst>
        </p:spPr>
        <p:txBody>
          <a:bodyPr>
            <a:spAutoFit/>
          </a:bodyPr>
          <a:lstStyle/>
          <a:p>
            <a:pPr marR="0" algn="ctr" defTabSz="914400" eaLnBrk="1" hangingPunct="1">
              <a:spcBef>
                <a:spcPct val="20000"/>
              </a:spcBef>
              <a:buClrTx/>
              <a:buSzTx/>
              <a:buFontTx/>
              <a:defRPr/>
            </a:pPr>
            <a:r>
              <a:rPr kumimoji="1" lang="en-US" altLang="zh-CN" sz="3600" b="0" kern="1200" cap="none" spc="0" normalizeH="0" baseline="0" noProof="0" dirty="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cs typeface="+mn-cs"/>
              </a:rPr>
              <a:t>SJ</a:t>
            </a:r>
            <a:endParaRPr kumimoji="1" lang="en-US" altLang="zh-CN" sz="3600" kern="1200" cap="none" spc="0" normalizeH="0" baseline="0" noProof="0" dirty="0">
              <a:solidFill>
                <a:srgbClr val="FF0000"/>
              </a:solidFill>
              <a:effectLst>
                <a:outerShdw blurRad="38100" dist="38100" dir="2700000" algn="tl">
                  <a:srgbClr val="000000"/>
                </a:outerShdw>
              </a:effectLst>
              <a:latin typeface="Tahoma" panose="020B0604030504040204" pitchFamily="34" charset="0"/>
              <a:ea typeface="宋体" panose="02010600030101010101" pitchFamily="2" charset="-122"/>
              <a:cs typeface="+mn-cs"/>
            </a:endParaRPr>
          </a:p>
          <a:p>
            <a:pPr marR="0" defTabSz="914400" eaLnBrk="1" hangingPunct="1">
              <a:spcBef>
                <a:spcPct val="20000"/>
              </a:spcBef>
              <a:buClrTx/>
              <a:buSzTx/>
              <a:buFontTx/>
              <a:defRPr/>
            </a:pPr>
            <a:endParaRPr kumimoji="1" lang="en-US" altLang="zh-CN" sz="2400" b="0" kern="1200" cap="none" spc="0" normalizeH="0" baseline="0" noProof="0" dirty="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经理人员</a:t>
            </a:r>
            <a:endParaRPr kumimoji="1" lang="zh-CN" altLang="en-US" sz="24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会计</a:t>
            </a:r>
            <a:endParaRPr kumimoji="1" lang="zh-CN" altLang="en-US" sz="24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警察</a:t>
            </a:r>
            <a:endParaRPr kumimoji="1" lang="zh-CN" altLang="en-US" sz="24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医生</a:t>
            </a:r>
            <a:endParaRPr kumimoji="1" lang="zh-CN" altLang="en-US" sz="24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dirty="0">
                <a:latin typeface="Times New Roman" panose="02020603050405020304" pitchFamily="18" charset="0"/>
                <a:ea typeface="宋体" panose="02010600030101010101" pitchFamily="2" charset="-122"/>
                <a:cs typeface="+mn-cs"/>
              </a:rPr>
              <a:t>教师</a:t>
            </a:r>
            <a:endParaRPr kumimoji="1" lang="zh-CN" altLang="en-US" sz="24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en-US" altLang="zh-CN" sz="2400" kern="1200" cap="none" spc="0" normalizeH="0" baseline="0" noProof="0" dirty="0">
                <a:latin typeface="Times New Roman" panose="02020603050405020304" pitchFamily="18" charset="0"/>
                <a:ea typeface="宋体" panose="02010600030101010101" pitchFamily="2" charset="-122"/>
                <a:cs typeface="+mn-cs"/>
              </a:rPr>
              <a:t>……</a:t>
            </a:r>
            <a:endParaRPr kumimoji="1" lang="en-US" altLang="zh-CN" sz="2400" kern="1200" cap="none" spc="0" normalizeH="0" baseline="0" noProof="0" dirty="0">
              <a:latin typeface="Times New Roman" panose="02020603050405020304" pitchFamily="18" charset="0"/>
              <a:ea typeface="宋体" panose="02010600030101010101" pitchFamily="2" charset="-122"/>
              <a:cs typeface="+mn-cs"/>
            </a:endParaRPr>
          </a:p>
        </p:txBody>
      </p:sp>
      <p:sp>
        <p:nvSpPr>
          <p:cNvPr id="486405" name="Text Box 5"/>
          <p:cNvSpPr txBox="1">
            <a:spLocks noChangeArrowheads="1"/>
          </p:cNvSpPr>
          <p:nvPr/>
        </p:nvSpPr>
        <p:spPr bwMode="auto">
          <a:xfrm>
            <a:off x="4765675" y="1628775"/>
            <a:ext cx="1828800" cy="3733800"/>
          </a:xfrm>
          <a:prstGeom prst="rect">
            <a:avLst/>
          </a:prstGeom>
          <a:solidFill>
            <a:srgbClr val="0066FF"/>
          </a:solidFill>
          <a:ln w="25400">
            <a:solidFill>
              <a:srgbClr val="000080"/>
            </a:solidFill>
            <a:miter lim="800000"/>
          </a:ln>
          <a:effectLst>
            <a:outerShdw dist="107763" dir="2700000" algn="ctr" rotWithShape="0">
              <a:schemeClr val="bg2"/>
            </a:outerShdw>
          </a:effectLst>
        </p:spPr>
        <p:txBody>
          <a:bodyPr>
            <a:spAutoFit/>
          </a:bodyPr>
          <a:lstStyle/>
          <a:p>
            <a:pPr marR="0" algn="ctr" defTabSz="914400" eaLnBrk="1" hangingPunct="1">
              <a:spcBef>
                <a:spcPct val="20000"/>
              </a:spcBef>
              <a:buClrTx/>
              <a:buSzTx/>
              <a:buFontTx/>
              <a:defRPr/>
            </a:pPr>
            <a:r>
              <a:rPr kumimoji="1" lang="en-US" altLang="zh-CN" sz="3600" b="0" kern="1200" cap="none" spc="0" normalizeH="0" baseline="0" noProof="0">
                <a:effectLst>
                  <a:outerShdw blurRad="38100" dist="38100" dir="2700000" algn="tl">
                    <a:srgbClr val="FFFFFF"/>
                  </a:outerShdw>
                </a:effectLst>
                <a:latin typeface="Tahoma" panose="020B0604030504040204" pitchFamily="34" charset="0"/>
                <a:ea typeface="宋体" panose="02010600030101010101" pitchFamily="2" charset="-122"/>
                <a:cs typeface="+mn-cs"/>
              </a:rPr>
              <a:t>NT</a:t>
            </a:r>
            <a:endParaRPr kumimoji="1" lang="en-US" altLang="zh-CN" sz="2400" b="0"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endParaRPr kumimoji="1" lang="en-US" altLang="zh-CN" sz="2400" b="0"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imes New Roman" panose="02020603050405020304" pitchFamily="18" charset="0"/>
                <a:ea typeface="宋体" panose="02010600030101010101" pitchFamily="2" charset="-122"/>
                <a:cs typeface="+mn-cs"/>
              </a:rPr>
              <a:t>科学家</a:t>
            </a:r>
            <a:endParaRPr kumimoji="1" lang="zh-CN" altLang="en-US" sz="2400"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imes New Roman" panose="02020603050405020304" pitchFamily="18" charset="0"/>
                <a:ea typeface="宋体" panose="02010600030101010101" pitchFamily="2" charset="-122"/>
                <a:cs typeface="+mn-cs"/>
              </a:rPr>
              <a:t>建筑师</a:t>
            </a:r>
            <a:endParaRPr kumimoji="1" lang="zh-CN" altLang="en-US" sz="2400"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imes New Roman" panose="02020603050405020304" pitchFamily="18" charset="0"/>
                <a:ea typeface="宋体" panose="02010600030101010101" pitchFamily="2" charset="-122"/>
                <a:cs typeface="+mn-cs"/>
              </a:rPr>
              <a:t>工程师</a:t>
            </a:r>
            <a:endParaRPr kumimoji="1" lang="zh-CN" altLang="en-US" sz="2400"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imes New Roman" panose="02020603050405020304" pitchFamily="18" charset="0"/>
                <a:ea typeface="宋体" panose="02010600030101010101" pitchFamily="2" charset="-122"/>
                <a:cs typeface="+mn-cs"/>
              </a:rPr>
              <a:t>设计师</a:t>
            </a:r>
            <a:endParaRPr kumimoji="1" lang="zh-CN" altLang="en-US" sz="2400" kern="1200" cap="none" spc="0" normalizeH="0" baseline="0" noProof="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imes New Roman" panose="02020603050405020304" pitchFamily="18" charset="0"/>
                <a:ea typeface="宋体" panose="02010600030101010101" pitchFamily="2" charset="-122"/>
                <a:cs typeface="+mn-cs"/>
              </a:rPr>
              <a:t>经理人员</a:t>
            </a:r>
            <a:endParaRPr kumimoji="1" lang="zh-CN" altLang="en-US" sz="2400" kern="1200" cap="none" spc="0" normalizeH="0" baseline="0" noProof="0">
              <a:solidFill>
                <a:schemeClr val="tx2"/>
              </a:solidFill>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defRPr/>
            </a:pPr>
            <a:r>
              <a:rPr kumimoji="1" lang="en-US" altLang="zh-CN" sz="2400" kern="1200" cap="none" spc="0" normalizeH="0" baseline="0" noProof="0">
                <a:solidFill>
                  <a:schemeClr val="tx2"/>
                </a:solidFill>
                <a:latin typeface="Times New Roman" panose="02020603050405020304" pitchFamily="18" charset="0"/>
                <a:ea typeface="宋体" panose="02010600030101010101" pitchFamily="2" charset="-122"/>
                <a:cs typeface="+mn-cs"/>
              </a:rPr>
              <a:t>……</a:t>
            </a:r>
            <a:endParaRPr kumimoji="1" lang="en-US" altLang="zh-CN" sz="2400" kern="1200" cap="none" spc="0" normalizeH="0" baseline="0" noProof="0">
              <a:solidFill>
                <a:schemeClr val="tx2"/>
              </a:solidFill>
              <a:latin typeface="Times New Roman" panose="02020603050405020304" pitchFamily="18" charset="0"/>
              <a:ea typeface="宋体" panose="02010600030101010101" pitchFamily="2" charset="-122"/>
              <a:cs typeface="+mn-cs"/>
            </a:endParaRPr>
          </a:p>
        </p:txBody>
      </p:sp>
      <p:sp>
        <p:nvSpPr>
          <p:cNvPr id="486406" name="Text Box 6"/>
          <p:cNvSpPr txBox="1">
            <a:spLocks noChangeArrowheads="1"/>
          </p:cNvSpPr>
          <p:nvPr/>
        </p:nvSpPr>
        <p:spPr bwMode="auto">
          <a:xfrm>
            <a:off x="6899275" y="1628775"/>
            <a:ext cx="1828800" cy="3733800"/>
          </a:xfrm>
          <a:prstGeom prst="rect">
            <a:avLst/>
          </a:prstGeom>
          <a:solidFill>
            <a:srgbClr val="FF66CC"/>
          </a:solidFill>
          <a:ln w="25400">
            <a:solidFill>
              <a:srgbClr val="000080"/>
            </a:solidFill>
            <a:miter lim="800000"/>
          </a:ln>
          <a:effectLst>
            <a:outerShdw dist="107763" dir="2700000" algn="ctr" rotWithShape="0">
              <a:schemeClr val="bg2"/>
            </a:outerShdw>
          </a:effectLst>
        </p:spPr>
        <p:txBody>
          <a:bodyPr>
            <a:spAutoFit/>
          </a:bodyPr>
          <a:lstStyle/>
          <a:p>
            <a:pPr marR="0" algn="ctr" defTabSz="914400" eaLnBrk="1" hangingPunct="1">
              <a:spcBef>
                <a:spcPct val="20000"/>
              </a:spcBef>
              <a:buClrTx/>
              <a:buSzTx/>
              <a:buFontTx/>
              <a:defRPr/>
            </a:pPr>
            <a:r>
              <a:rPr kumimoji="1" lang="en-US" altLang="zh-CN" sz="3600" b="0" kern="1200" cap="none" spc="0" normalizeH="0" baseline="0" noProof="0">
                <a:effectLst>
                  <a:outerShdw blurRad="38100" dist="38100" dir="2700000" algn="tl">
                    <a:srgbClr val="FFFFFF"/>
                  </a:outerShdw>
                </a:effectLst>
                <a:latin typeface="Tahoma" panose="020B0604030504040204" pitchFamily="34" charset="0"/>
                <a:ea typeface="宋体" panose="02010600030101010101" pitchFamily="2" charset="-122"/>
                <a:cs typeface="+mn-cs"/>
              </a:rPr>
              <a:t>NF</a:t>
            </a:r>
            <a:endParaRPr kumimoji="1" lang="en-US" altLang="zh-CN" sz="2400" b="0" kern="1200" cap="none" spc="0" normalizeH="0" baseline="0" noProof="0">
              <a:effectLst>
                <a:outerShdw blurRad="38100" dist="38100" dir="2700000" algn="tl">
                  <a:srgbClr val="FFFFFF"/>
                </a:outerShdw>
              </a:effectLst>
              <a:latin typeface="Tahoma" panose="020B0604030504040204" pitchFamily="34" charset="0"/>
              <a:ea typeface="宋体" panose="02010600030101010101" pitchFamily="2" charset="-122"/>
              <a:cs typeface="+mn-cs"/>
            </a:endParaRPr>
          </a:p>
          <a:p>
            <a:pPr marR="0" defTabSz="914400" eaLnBrk="1" hangingPunct="1">
              <a:spcBef>
                <a:spcPct val="20000"/>
              </a:spcBef>
              <a:buClrTx/>
              <a:buSzTx/>
              <a:buFontTx/>
              <a:defRPr/>
            </a:pPr>
            <a:endParaRPr kumimoji="1" lang="en-US" altLang="zh-CN" sz="2400" b="0" kern="1200" cap="none" spc="0" normalizeH="0" baseline="0" noProof="0">
              <a:effectLst>
                <a:outerShdw blurRad="38100" dist="38100" dir="2700000" algn="tl">
                  <a:srgbClr val="FFFFFF"/>
                </a:outerShdw>
              </a:effectLst>
              <a:latin typeface="Tahoma" panose="020B0604030504040204" pitchFamily="34"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ahoma" panose="020B0604030504040204" pitchFamily="34" charset="0"/>
                <a:ea typeface="宋体" panose="02010600030101010101" pitchFamily="2" charset="-122"/>
                <a:cs typeface="+mn-cs"/>
              </a:rPr>
              <a:t>咨询师</a:t>
            </a:r>
            <a:endParaRPr kumimoji="1" lang="zh-CN" altLang="en-US" sz="2400" kern="1200" cap="none" spc="0" normalizeH="0" baseline="0" noProof="0">
              <a:latin typeface="Tahoma" panose="020B0604030504040204" pitchFamily="34"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ahoma" panose="020B0604030504040204" pitchFamily="34" charset="0"/>
                <a:ea typeface="宋体" panose="02010600030101010101" pitchFamily="2" charset="-122"/>
                <a:cs typeface="+mn-cs"/>
              </a:rPr>
              <a:t>记者</a:t>
            </a:r>
            <a:endParaRPr kumimoji="1" lang="zh-CN" altLang="en-US" sz="2400" kern="1200" cap="none" spc="0" normalizeH="0" baseline="0" noProof="0">
              <a:latin typeface="Tahoma" panose="020B0604030504040204" pitchFamily="34"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ahoma" panose="020B0604030504040204" pitchFamily="34" charset="0"/>
                <a:ea typeface="宋体" panose="02010600030101010101" pitchFamily="2" charset="-122"/>
                <a:cs typeface="+mn-cs"/>
              </a:rPr>
              <a:t>艺术家</a:t>
            </a:r>
            <a:endParaRPr kumimoji="1" lang="zh-CN" altLang="en-US" sz="2400" kern="1200" cap="none" spc="0" normalizeH="0" baseline="0" noProof="0">
              <a:latin typeface="Tahoma" panose="020B0604030504040204" pitchFamily="34"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ahoma" panose="020B0604030504040204" pitchFamily="34" charset="0"/>
                <a:ea typeface="宋体" panose="02010600030101010101" pitchFamily="2" charset="-122"/>
                <a:cs typeface="+mn-cs"/>
              </a:rPr>
              <a:t>心理学家</a:t>
            </a:r>
            <a:endParaRPr kumimoji="1" lang="zh-CN" altLang="en-US" sz="2400" kern="1200" cap="none" spc="0" normalizeH="0" baseline="0" noProof="0">
              <a:latin typeface="Tahoma" panose="020B0604030504040204" pitchFamily="34" charset="0"/>
              <a:ea typeface="宋体" panose="02010600030101010101" pitchFamily="2" charset="-122"/>
              <a:cs typeface="+mn-cs"/>
            </a:endParaRPr>
          </a:p>
          <a:p>
            <a:pPr marR="0" defTabSz="914400" eaLnBrk="1" hangingPunct="1">
              <a:spcBef>
                <a:spcPct val="20000"/>
              </a:spcBef>
              <a:buClrTx/>
              <a:buSzTx/>
              <a:buFontTx/>
              <a:defRPr/>
            </a:pPr>
            <a:r>
              <a:rPr kumimoji="1" lang="zh-CN" altLang="en-US" sz="2400" kern="1200" cap="none" spc="0" normalizeH="0" baseline="0" noProof="0">
                <a:latin typeface="Tahoma" panose="020B0604030504040204" pitchFamily="34" charset="0"/>
                <a:ea typeface="宋体" panose="02010600030101010101" pitchFamily="2" charset="-122"/>
                <a:cs typeface="+mn-cs"/>
              </a:rPr>
              <a:t>神职人员</a:t>
            </a:r>
            <a:endParaRPr kumimoji="1" lang="zh-CN" altLang="en-US" sz="2400" kern="1200" cap="none" spc="0" normalizeH="0" baseline="0" noProof="0">
              <a:latin typeface="Tahoma" panose="020B0604030504040204" pitchFamily="34" charset="0"/>
              <a:ea typeface="宋体" panose="02010600030101010101" pitchFamily="2" charset="-122"/>
              <a:cs typeface="+mn-cs"/>
            </a:endParaRPr>
          </a:p>
          <a:p>
            <a:pPr marR="0" defTabSz="914400" eaLnBrk="1" hangingPunct="1">
              <a:spcBef>
                <a:spcPct val="20000"/>
              </a:spcBef>
              <a:buClrTx/>
              <a:buSzTx/>
              <a:buFontTx/>
              <a:defRPr/>
            </a:pPr>
            <a:r>
              <a:rPr kumimoji="1" lang="en-US" altLang="zh-CN" sz="2400" kern="1200" cap="none" spc="0" normalizeH="0" baseline="0" noProof="0">
                <a:latin typeface="Tahoma" panose="020B0604030504040204" pitchFamily="34" charset="0"/>
                <a:ea typeface="宋体" panose="02010600030101010101" pitchFamily="2" charset="-122"/>
                <a:cs typeface="+mn-cs"/>
              </a:rPr>
              <a:t>……</a:t>
            </a:r>
            <a:endParaRPr kumimoji="1" lang="en-US" altLang="zh-CN" sz="2400" kern="1200" cap="none" spc="0" normalizeH="0" baseline="0" noProof="0">
              <a:latin typeface="Tahoma" panose="020B0604030504040204" pitchFamily="34" charset="0"/>
              <a:ea typeface="宋体" panose="02010600030101010101" pitchFamily="2" charset="-122"/>
              <a:cs typeface="+mn-cs"/>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ph type="title"/>
          </p:nvPr>
        </p:nvSpPr>
        <p:spPr>
          <a:xfrm>
            <a:off x="0" y="85725"/>
            <a:ext cx="7340600" cy="990600"/>
          </a:xfrm>
          <a:noFill/>
          <a:ln>
            <a:solidFill>
              <a:schemeClr val="bg1"/>
            </a:solidFill>
            <a:miter/>
          </a:ln>
        </p:spPr>
        <p:txBody>
          <a:bodyPr/>
          <a:p>
            <a:pPr>
              <a:lnSpc>
                <a:spcPct val="90000"/>
              </a:lnSpc>
            </a:pPr>
            <a:r>
              <a:rPr lang="zh-CN" altLang="en-US" sz="3200" b="0" dirty="0">
                <a:solidFill>
                  <a:schemeClr val="bg1"/>
                </a:solidFill>
                <a:ea typeface="楷体_GB2312"/>
              </a:rPr>
              <a:t>心理类型与职业</a:t>
            </a:r>
            <a:endParaRPr lang="zh-CN" altLang="zh-CN" sz="3200" dirty="0">
              <a:solidFill>
                <a:schemeClr val="bg1"/>
              </a:solidFill>
              <a:ea typeface="楷体_GB2312"/>
            </a:endParaRPr>
          </a:p>
        </p:txBody>
      </p:sp>
      <p:sp>
        <p:nvSpPr>
          <p:cNvPr id="39939" name="Text Box 3"/>
          <p:cNvSpPr txBox="1"/>
          <p:nvPr/>
        </p:nvSpPr>
        <p:spPr>
          <a:xfrm>
            <a:off x="1414463" y="1076325"/>
            <a:ext cx="5926137" cy="519113"/>
          </a:xfrm>
          <a:prstGeom prst="rect">
            <a:avLst/>
          </a:prstGeom>
          <a:solidFill>
            <a:schemeClr val="bg1"/>
          </a:solidFill>
          <a:ln w="9525">
            <a:noFill/>
          </a:ln>
        </p:spPr>
        <p:txBody>
          <a:bodyPr lIns="90000" tIns="46800" rIns="90000" bIns="46800">
            <a:spAutoFit/>
          </a:bodyPr>
          <a:p>
            <a:pPr eaLnBrk="1" hangingPunct="1"/>
            <a:r>
              <a:rPr lang="en-US" altLang="zh-CN" sz="2800" dirty="0">
                <a:latin typeface="Times New Roman" panose="02020603050405020304" pitchFamily="18" charset="0"/>
              </a:rPr>
              <a:t>“</a:t>
            </a:r>
            <a:r>
              <a:rPr lang="zh-CN" altLang="en-US" sz="2800" dirty="0">
                <a:latin typeface="Times New Roman" panose="02020603050405020304" pitchFamily="18" charset="0"/>
              </a:rPr>
              <a:t>什么类型的人适合做管理者”？</a:t>
            </a:r>
            <a:endParaRPr lang="zh-CN" altLang="en-US" sz="2800" dirty="0">
              <a:latin typeface="Times New Roman" panose="02020603050405020304" pitchFamily="18" charset="0"/>
            </a:endParaRPr>
          </a:p>
        </p:txBody>
      </p:sp>
      <p:sp>
        <p:nvSpPr>
          <p:cNvPr id="39940" name="Text Box 4"/>
          <p:cNvSpPr txBox="1"/>
          <p:nvPr/>
        </p:nvSpPr>
        <p:spPr>
          <a:xfrm>
            <a:off x="5257800" y="2781300"/>
            <a:ext cx="3200400" cy="1552575"/>
          </a:xfrm>
          <a:prstGeom prst="rect">
            <a:avLst/>
          </a:prstGeom>
          <a:solidFill>
            <a:srgbClr val="008000"/>
          </a:solidFill>
          <a:ln w="9525">
            <a:noFill/>
          </a:ln>
        </p:spPr>
        <p:txBody>
          <a:bodyPr lIns="90000" tIns="46800" rIns="90000" bIns="46800">
            <a:spAutoFit/>
          </a:bodyPr>
          <a:p>
            <a:pPr eaLnBrk="1" hangingPunct="1"/>
            <a:r>
              <a:rPr lang="zh-CN" altLang="en-US" sz="2400" b="0" dirty="0">
                <a:solidFill>
                  <a:schemeClr val="bg1"/>
                </a:solidFill>
                <a:latin typeface="Times New Roman" panose="02020603050405020304" pitchFamily="18" charset="0"/>
              </a:rPr>
              <a:t>但是心理类型可以预示一个人的工作和管理风格，为</a:t>
            </a:r>
            <a:r>
              <a:rPr lang="zh-CN" altLang="en-US" sz="2400" dirty="0">
                <a:solidFill>
                  <a:schemeClr val="bg1"/>
                </a:solidFill>
                <a:latin typeface="Times New Roman" panose="02020603050405020304" pitchFamily="18" charset="0"/>
              </a:rPr>
              <a:t>团队建设</a:t>
            </a:r>
            <a:r>
              <a:rPr lang="zh-CN" altLang="en-US" sz="2400" b="0" dirty="0">
                <a:solidFill>
                  <a:schemeClr val="bg1"/>
                </a:solidFill>
                <a:latin typeface="Times New Roman" panose="02020603050405020304" pitchFamily="18" charset="0"/>
              </a:rPr>
              <a:t>提供信息</a:t>
            </a:r>
            <a:endParaRPr lang="zh-CN" altLang="en-US" sz="2400" b="0" dirty="0">
              <a:solidFill>
                <a:schemeClr val="bg1"/>
              </a:solidFill>
              <a:latin typeface="Times New Roman" panose="02020603050405020304" pitchFamily="18" charset="0"/>
            </a:endParaRPr>
          </a:p>
        </p:txBody>
      </p:sp>
      <p:sp>
        <p:nvSpPr>
          <p:cNvPr id="39941" name="Text Box 5"/>
          <p:cNvSpPr txBox="1"/>
          <p:nvPr/>
        </p:nvSpPr>
        <p:spPr>
          <a:xfrm>
            <a:off x="692150" y="2319338"/>
            <a:ext cx="3886200" cy="3159125"/>
          </a:xfrm>
          <a:prstGeom prst="rect">
            <a:avLst/>
          </a:prstGeom>
          <a:solidFill>
            <a:srgbClr val="008080"/>
          </a:solidFill>
          <a:ln w="9525">
            <a:noFill/>
          </a:ln>
        </p:spPr>
        <p:txBody>
          <a:bodyPr lIns="90000" tIns="46800" rIns="90000" bIns="46800">
            <a:spAutoFit/>
          </a:bodyPr>
          <a:p>
            <a:pPr eaLnBrk="1" hangingPunct="1">
              <a:lnSpc>
                <a:spcPct val="120000"/>
              </a:lnSpc>
            </a:pPr>
            <a:r>
              <a:rPr lang="zh-CN" altLang="en-US" sz="2400" b="0" dirty="0">
                <a:solidFill>
                  <a:schemeClr val="bg1"/>
                </a:solidFill>
                <a:latin typeface="Times New Roman" panose="02020603050405020304" pitchFamily="18" charset="0"/>
              </a:rPr>
              <a:t>尽管某些职业可能吸引大量的某些类型的人，但是没有证据表明</a:t>
            </a:r>
            <a:r>
              <a:rPr lang="en-US" altLang="zh-CN" sz="2400" b="0" dirty="0">
                <a:solidFill>
                  <a:schemeClr val="bg1"/>
                </a:solidFill>
                <a:latin typeface="Times New Roman" panose="02020603050405020304" pitchFamily="18" charset="0"/>
              </a:rPr>
              <a:t>16</a:t>
            </a:r>
            <a:r>
              <a:rPr lang="zh-CN" altLang="en-US" sz="2400" b="0" dirty="0">
                <a:solidFill>
                  <a:schemeClr val="bg1"/>
                </a:solidFill>
                <a:latin typeface="Times New Roman" panose="02020603050405020304" pitchFamily="18" charset="0"/>
              </a:rPr>
              <a:t>种类型中的任何一种不能从事或不适合任何一种工作。因此，心理类型不能作为人员甄选的标准，需要参照其他测验的结果。</a:t>
            </a:r>
            <a:endParaRPr lang="zh-CN" altLang="en-US" sz="2000" b="0" dirty="0">
              <a:solidFill>
                <a:schemeClr val="bg1"/>
              </a:solidFill>
              <a:latin typeface="Times New Roman" panose="02020603050405020304" pitchFamily="18" charset="0"/>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74114" name="Group 2"/>
          <p:cNvGraphicFramePr>
            <a:graphicFrameLocks noGrp="1"/>
          </p:cNvGraphicFramePr>
          <p:nvPr/>
        </p:nvGraphicFramePr>
        <p:xfrm>
          <a:off x="228600" y="990600"/>
          <a:ext cx="8229600" cy="3627438"/>
        </p:xfrm>
        <a:graphic>
          <a:graphicData uri="http://schemas.openxmlformats.org/drawingml/2006/table">
            <a:tbl>
              <a:tblPr/>
              <a:tblGrid>
                <a:gridCol w="8229600"/>
              </a:tblGrid>
              <a:tr h="381033">
                <a:tc>
                  <a:txBody>
                    <a:bodyPr/>
                    <a:lstStyle/>
                    <a:p>
                      <a:pPr marL="0" marR="0" lvl="0" indent="0" algn="r"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1"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外向型         总百分比        内向型</a:t>
                      </a:r>
                      <a:endParaRPr kumimoji="1"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6405">
                <a:tc>
                  <a:txBody>
                    <a:bodyPr/>
                    <a:lstStyle/>
                    <a:p>
                      <a:pPr marL="0" marR="0" lvl="0" indent="0" algn="r"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1" lang="en-US" altLang="zh-CN" sz="1800" b="0" i="0" u="none" strike="noStrike" cap="none" normalizeH="0" baseline="0" dirty="0">
                          <a:ln>
                            <a:noFill/>
                          </a:ln>
                          <a:solidFill>
                            <a:srgbClr val="FFCC66"/>
                          </a:solidFill>
                          <a:effectLst/>
                          <a:latin typeface="Arial" panose="020B0604020202020204" pitchFamily="34" charset="0"/>
                          <a:ea typeface="宋体" panose="02010600030101010101" pitchFamily="2" charset="-122"/>
                        </a:rPr>
                        <a:t>STJ</a:t>
                      </a: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20.7             44.5               23.8           I</a:t>
                      </a:r>
                      <a:r>
                        <a:rPr kumimoji="1" lang="en-US" altLang="zh-CN" sz="1800" b="0" i="0" u="none" strike="noStrike" cap="none" normalizeH="0" baseline="0" dirty="0">
                          <a:ln>
                            <a:noFill/>
                          </a:ln>
                          <a:solidFill>
                            <a:srgbClr val="FFCC66"/>
                          </a:solidFill>
                          <a:effectLst/>
                          <a:latin typeface="Arial" panose="020B0604020202020204" pitchFamily="34" charset="0"/>
                          <a:ea typeface="宋体" panose="02010600030101010101" pitchFamily="2" charset="-122"/>
                        </a:rPr>
                        <a:t>STJ</a:t>
                      </a:r>
                      <a:endParaRPr kumimoji="1" lang="en-US" altLang="zh-CN" sz="1800" b="0" i="0" u="none" strike="noStrike" cap="none" normalizeH="0" baseline="0" dirty="0">
                        <a:ln>
                          <a:noFill/>
                        </a:ln>
                        <a:solidFill>
                          <a:srgbClr val="FFCC66"/>
                        </a:solidFill>
                        <a:effectLst/>
                        <a:latin typeface="Arial" panose="020B0604020202020204" pitchFamily="34" charset="0"/>
                        <a:ea typeface="宋体" panose="02010600030101010101" pitchFamily="2" charset="-122"/>
                      </a:endParaRPr>
                    </a:p>
                    <a:p>
                      <a:pPr marL="0" marR="0" lvl="0" indent="0" algn="r"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ESFJ           5.9               12.4               6.5             ISFJ</a:t>
                      </a:r>
                      <a:endPar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r"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ENTJ           8.8               15.3               6.5             INTJ</a:t>
                      </a:r>
                      <a:endPar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r"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ENFJ           1.6               4.0                 2.4             INFJ</a:t>
                      </a:r>
                      <a:endPar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r"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ESTP          3.9                8.2                 4.4             ISTP</a:t>
                      </a:r>
                      <a:endPar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r"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a:t>
                      </a:r>
                      <a:r>
                        <a:rPr kumimoji="1" lang="en-US" altLang="zh-CN" sz="1800" b="0" i="0" u="none" strike="noStrike" cap="none" normalizeH="0" baseline="0" dirty="0">
                          <a:ln>
                            <a:noFill/>
                          </a:ln>
                          <a:solidFill>
                            <a:srgbClr val="FFCC66"/>
                          </a:solidFill>
                          <a:effectLst/>
                          <a:latin typeface="Arial" panose="020B0604020202020204" pitchFamily="34" charset="0"/>
                          <a:ea typeface="宋体" panose="02010600030101010101" pitchFamily="2" charset="-122"/>
                        </a:rPr>
                        <a:t>SFP</a:t>
                      </a: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1.2                2.4                 1.2             I</a:t>
                      </a:r>
                      <a:r>
                        <a:rPr kumimoji="1" lang="en-US" altLang="zh-CN" sz="1800" b="0" i="0" u="none" strike="noStrike" cap="none" normalizeH="0" baseline="0" dirty="0">
                          <a:ln>
                            <a:noFill/>
                          </a:ln>
                          <a:solidFill>
                            <a:srgbClr val="FFCC66"/>
                          </a:solidFill>
                          <a:effectLst/>
                          <a:latin typeface="Arial" panose="020B0604020202020204" pitchFamily="34" charset="0"/>
                          <a:ea typeface="宋体" panose="02010600030101010101" pitchFamily="2" charset="-122"/>
                        </a:rPr>
                        <a:t>SFP</a:t>
                      </a:r>
                      <a:endParaRPr kumimoji="1" lang="en-US" altLang="zh-CN" sz="1800" b="0" i="0" u="none" strike="noStrike" cap="none" normalizeH="0" baseline="0" dirty="0">
                        <a:ln>
                          <a:noFill/>
                        </a:ln>
                        <a:solidFill>
                          <a:srgbClr val="FFCC66"/>
                        </a:solidFill>
                        <a:effectLst/>
                        <a:latin typeface="Arial" panose="020B0604020202020204" pitchFamily="34" charset="0"/>
                        <a:ea typeface="宋体" panose="02010600030101010101" pitchFamily="2" charset="-122"/>
                      </a:endParaRPr>
                    </a:p>
                    <a:p>
                      <a:pPr marL="0" marR="0" lvl="0" indent="0" algn="r"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ENTP          4.2                7.1                 2.9             INTP</a:t>
                      </a:r>
                      <a:endPar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r" defTabSz="687705"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ENFP          2.9                6.0                 3.1             INFP</a:t>
                      </a:r>
                      <a:endParaRPr kumimoji="1"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cap="flat">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68" name="Text Box 11"/>
          <p:cNvSpPr txBox="1"/>
          <p:nvPr/>
        </p:nvSpPr>
        <p:spPr>
          <a:xfrm>
            <a:off x="76200" y="15875"/>
            <a:ext cx="4784725" cy="579438"/>
          </a:xfrm>
          <a:prstGeom prst="rect">
            <a:avLst/>
          </a:prstGeom>
          <a:noFill/>
          <a:ln w="9525">
            <a:noFill/>
          </a:ln>
        </p:spPr>
        <p:txBody>
          <a:bodyPr wrap="none">
            <a:spAutoFit/>
          </a:bodyPr>
          <a:p>
            <a:r>
              <a:rPr lang="en-US" altLang="zh-CN" sz="3200" dirty="0">
                <a:solidFill>
                  <a:schemeClr val="bg1"/>
                </a:solidFill>
                <a:latin typeface="Arial" panose="020B0604020202020204" pitchFamily="34" charset="0"/>
              </a:rPr>
              <a:t> </a:t>
            </a:r>
            <a:r>
              <a:rPr lang="zh-CN" altLang="en-US" sz="3200" dirty="0">
                <a:solidFill>
                  <a:schemeClr val="bg1"/>
                </a:solidFill>
                <a:latin typeface="Arial" panose="020B0604020202020204" pitchFamily="34" charset="0"/>
              </a:rPr>
              <a:t>管理人员偏爱的工作方式</a:t>
            </a:r>
            <a:endParaRPr lang="zh-CN" altLang="en-US" sz="3200" dirty="0">
              <a:solidFill>
                <a:schemeClr val="bg1"/>
              </a:solidFill>
              <a:latin typeface="Arial" panose="020B0604020202020204" pitchFamily="34" charset="0"/>
            </a:endParaRPr>
          </a:p>
        </p:txBody>
      </p:sp>
      <p:sp>
        <p:nvSpPr>
          <p:cNvPr id="40969" name="Text Box 12"/>
          <p:cNvSpPr txBox="1"/>
          <p:nvPr/>
        </p:nvSpPr>
        <p:spPr>
          <a:xfrm>
            <a:off x="381000" y="5334000"/>
            <a:ext cx="7691438" cy="457200"/>
          </a:xfrm>
          <a:prstGeom prst="rect">
            <a:avLst/>
          </a:prstGeom>
          <a:noFill/>
          <a:ln w="9525">
            <a:noFill/>
          </a:ln>
        </p:spPr>
        <p:txBody>
          <a:bodyPr wrap="none">
            <a:spAutoFit/>
          </a:bodyPr>
          <a:p>
            <a:r>
              <a:rPr lang="en-US" altLang="zh-CN" sz="2400" dirty="0">
                <a:solidFill>
                  <a:srgbClr val="FFCC66"/>
                </a:solidFill>
                <a:latin typeface="Arial" panose="020B0604020202020204" pitchFamily="34" charset="0"/>
              </a:rPr>
              <a:t>STJ</a:t>
            </a:r>
            <a:r>
              <a:rPr lang="zh-CN" altLang="en-US" sz="2400" dirty="0">
                <a:solidFill>
                  <a:srgbClr val="FFCC66"/>
                </a:solidFill>
                <a:latin typeface="Arial" panose="020B0604020202020204" pitchFamily="34" charset="0"/>
              </a:rPr>
              <a:t>：多数管理人员的选择；          </a:t>
            </a:r>
            <a:r>
              <a:rPr lang="en-US" altLang="zh-CN" sz="2400" dirty="0">
                <a:solidFill>
                  <a:srgbClr val="FFCC66"/>
                </a:solidFill>
                <a:latin typeface="Arial" panose="020B0604020202020204" pitchFamily="34" charset="0"/>
              </a:rPr>
              <a:t>SFP</a:t>
            </a:r>
            <a:r>
              <a:rPr lang="zh-CN" altLang="en-US" sz="2400" dirty="0">
                <a:solidFill>
                  <a:srgbClr val="FFCC66"/>
                </a:solidFill>
                <a:latin typeface="Arial" panose="020B0604020202020204" pitchFamily="34" charset="0"/>
              </a:rPr>
              <a:t>：最爱好交际者</a:t>
            </a:r>
            <a:endParaRPr lang="zh-CN" altLang="en-US" sz="2400" dirty="0">
              <a:solidFill>
                <a:srgbClr val="FFCC66"/>
              </a:solidFill>
              <a:latin typeface="Arial" panose="020B0604020202020204" pitchFamily="34" charset="0"/>
            </a:endParaRPr>
          </a:p>
        </p:txBody>
      </p:sp>
    </p:spTree>
  </p:cSld>
  <p:clrMapOvr>
    <a:masterClrMapping/>
  </p:clrMapOvr>
  <p:transition>
    <p:blind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p:nvPr>
            <p:ph type="title"/>
          </p:nvPr>
        </p:nvSpPr>
        <p:spPr>
          <a:xfrm>
            <a:off x="20638" y="115888"/>
            <a:ext cx="7772400" cy="838200"/>
          </a:xfrm>
          <a:noFill/>
          <a:ln>
            <a:solidFill>
              <a:schemeClr val="bg1"/>
            </a:solidFill>
            <a:miter/>
          </a:ln>
        </p:spPr>
        <p:txBody>
          <a:bodyPr/>
          <a:p>
            <a:pPr>
              <a:lnSpc>
                <a:spcPct val="90000"/>
              </a:lnSpc>
            </a:pPr>
            <a:r>
              <a:rPr lang="zh-CN" altLang="en-US" sz="2800" b="0" dirty="0">
                <a:solidFill>
                  <a:schemeClr val="bg1"/>
                </a:solidFill>
                <a:ea typeface="楷体_GB2312"/>
              </a:rPr>
              <a:t>不同类型的工作风格</a:t>
            </a:r>
            <a:endParaRPr lang="zh-CN" altLang="zh-CN" sz="3600" dirty="0">
              <a:solidFill>
                <a:schemeClr val="bg1"/>
              </a:solidFill>
              <a:ea typeface="楷体_GB2312"/>
            </a:endParaRPr>
          </a:p>
        </p:txBody>
      </p:sp>
      <p:sp>
        <p:nvSpPr>
          <p:cNvPr id="41987" name="Rectangle 3"/>
          <p:cNvSpPr>
            <a:spLocks noGrp="1"/>
          </p:cNvSpPr>
          <p:nvPr>
            <p:ph idx="1"/>
          </p:nvPr>
        </p:nvSpPr>
        <p:spPr>
          <a:xfrm>
            <a:off x="533400" y="2640013"/>
            <a:ext cx="8077200" cy="990600"/>
          </a:xfrm>
          <a:solidFill>
            <a:srgbClr val="FF9900"/>
          </a:solidFill>
          <a:ln>
            <a:noFill/>
          </a:ln>
          <a:effectLst>
            <a:outerShdw dist="107763" dir="2699999" algn="ctr" rotWithShape="0">
              <a:schemeClr val="bg2"/>
            </a:outerShdw>
          </a:effectLst>
        </p:spPr>
        <p:txBody>
          <a:bodyPr lIns="92075" tIns="46038" rIns="92075" bIns="46038"/>
          <a:p>
            <a:pPr>
              <a:lnSpc>
                <a:spcPct val="90000"/>
              </a:lnSpc>
              <a:buNone/>
            </a:pPr>
            <a:r>
              <a:rPr lang="en-US" altLang="zh-CN" sz="2400" dirty="0">
                <a:solidFill>
                  <a:schemeClr val="bg1"/>
                </a:solidFill>
                <a:latin typeface="Tahoma" panose="020B0604030504040204" pitchFamily="34" charset="0"/>
              </a:rPr>
              <a:t>SP </a:t>
            </a:r>
            <a:r>
              <a:rPr lang="en-US" altLang="zh-CN" sz="2400" dirty="0">
                <a:solidFill>
                  <a:schemeClr val="bg1"/>
                </a:solidFill>
              </a:rPr>
              <a:t> </a:t>
            </a:r>
            <a:r>
              <a:rPr lang="zh-CN" altLang="en-US" sz="2400" dirty="0">
                <a:solidFill>
                  <a:schemeClr val="bg1"/>
                </a:solidFill>
              </a:rPr>
              <a:t>紧急事件和压力。解决具体问题，特别在危险、紧张的环境中。变异性，大量的事情。“适应的现实主义者”</a:t>
            </a:r>
            <a:endParaRPr lang="zh-CN" altLang="en-US" sz="2400" dirty="0">
              <a:solidFill>
                <a:schemeClr val="bg1"/>
              </a:solidFill>
            </a:endParaRPr>
          </a:p>
        </p:txBody>
      </p:sp>
      <p:sp>
        <p:nvSpPr>
          <p:cNvPr id="41988" name="Rectangle 4"/>
          <p:cNvSpPr/>
          <p:nvPr/>
        </p:nvSpPr>
        <p:spPr>
          <a:xfrm>
            <a:off x="533400" y="1268413"/>
            <a:ext cx="8077200" cy="1219200"/>
          </a:xfrm>
          <a:prstGeom prst="rect">
            <a:avLst/>
          </a:prstGeom>
          <a:solidFill>
            <a:srgbClr val="00FF00"/>
          </a:solidFill>
          <a:ln w="9525">
            <a:noFill/>
          </a:ln>
          <a:effectLst>
            <a:outerShdw dist="107763" dir="2699999" algn="ctr" rotWithShape="0">
              <a:srgbClr val="808080"/>
            </a:outerShdw>
          </a:effectLst>
        </p:spPr>
        <p:txBody>
          <a:bodyPr/>
          <a:p>
            <a:pPr>
              <a:lnSpc>
                <a:spcPct val="90000"/>
              </a:lnSpc>
            </a:pPr>
            <a:r>
              <a:rPr lang="en-US" altLang="zh-CN" sz="3200" dirty="0">
                <a:solidFill>
                  <a:srgbClr val="000000"/>
                </a:solidFill>
                <a:latin typeface="Tahoma" panose="020B0604030504040204" pitchFamily="34" charset="0"/>
              </a:rPr>
              <a:t>SJ</a:t>
            </a:r>
            <a:r>
              <a:rPr lang="en-US" altLang="zh-CN" sz="2400" b="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达到期限要求，在有结构和稳定的环境中解决问题。关注细节。事先准备好。关注氛围和融入。安全。“现实的决策者”</a:t>
            </a:r>
            <a:endParaRPr lang="zh-CN" altLang="en-US" sz="2400" dirty="0">
              <a:solidFill>
                <a:srgbClr val="000000"/>
              </a:solidFill>
              <a:latin typeface="Times New Roman" panose="02020603050405020304" pitchFamily="18" charset="0"/>
            </a:endParaRPr>
          </a:p>
        </p:txBody>
      </p:sp>
      <p:sp>
        <p:nvSpPr>
          <p:cNvPr id="41989" name="Rectangle 5"/>
          <p:cNvSpPr/>
          <p:nvPr/>
        </p:nvSpPr>
        <p:spPr>
          <a:xfrm>
            <a:off x="533400" y="3783013"/>
            <a:ext cx="8077200" cy="914400"/>
          </a:xfrm>
          <a:prstGeom prst="rect">
            <a:avLst/>
          </a:prstGeom>
          <a:solidFill>
            <a:srgbClr val="000080"/>
          </a:solidFill>
          <a:ln w="9525">
            <a:noFill/>
          </a:ln>
          <a:effectLst>
            <a:outerShdw dist="107763" dir="2699999" algn="ctr" rotWithShape="0">
              <a:srgbClr val="808080"/>
            </a:outerShdw>
          </a:effectLst>
        </p:spPr>
        <p:txBody>
          <a:bodyPr/>
          <a:p>
            <a:pPr>
              <a:lnSpc>
                <a:spcPct val="90000"/>
              </a:lnSpc>
            </a:pPr>
            <a:r>
              <a:rPr lang="en-US" altLang="zh-CN" sz="3200" dirty="0">
                <a:solidFill>
                  <a:schemeClr val="bg1"/>
                </a:solidFill>
                <a:latin typeface="Tahoma" panose="020B0604030504040204" pitchFamily="34" charset="0"/>
              </a:rPr>
              <a:t>NT</a:t>
            </a:r>
            <a:r>
              <a:rPr lang="en-US" altLang="zh-CN" sz="2400" b="0" dirty="0">
                <a:solidFill>
                  <a:schemeClr val="bg1"/>
                </a:solidFill>
                <a:latin typeface="Times New Roman" panose="02020603050405020304" pitchFamily="18" charset="0"/>
              </a:rPr>
              <a:t>	</a:t>
            </a:r>
            <a:r>
              <a:rPr lang="zh-CN" altLang="en-US" sz="2400" dirty="0">
                <a:solidFill>
                  <a:schemeClr val="bg1"/>
                </a:solidFill>
                <a:latin typeface="Times New Roman" panose="02020603050405020304" pitchFamily="18" charset="0"/>
              </a:rPr>
              <a:t>产出高质量的新观点。其观点和成就被他们所尊重的人看重。自主。“有逻辑性且机敏”</a:t>
            </a:r>
            <a:endParaRPr lang="zh-CN" altLang="en-US" sz="2400" dirty="0">
              <a:solidFill>
                <a:schemeClr val="bg1"/>
              </a:solidFill>
              <a:latin typeface="Times New Roman" panose="02020603050405020304" pitchFamily="18" charset="0"/>
            </a:endParaRPr>
          </a:p>
        </p:txBody>
      </p:sp>
      <p:sp>
        <p:nvSpPr>
          <p:cNvPr id="41990" name="Rectangle 6"/>
          <p:cNvSpPr/>
          <p:nvPr/>
        </p:nvSpPr>
        <p:spPr>
          <a:xfrm>
            <a:off x="533400" y="4849813"/>
            <a:ext cx="8077200" cy="1219200"/>
          </a:xfrm>
          <a:prstGeom prst="rect">
            <a:avLst/>
          </a:prstGeom>
          <a:solidFill>
            <a:srgbClr val="FF00FF"/>
          </a:solidFill>
          <a:ln w="9525">
            <a:noFill/>
          </a:ln>
          <a:effectLst>
            <a:outerShdw dist="107763" dir="2699999" algn="ctr" rotWithShape="0">
              <a:srgbClr val="808080"/>
            </a:outerShdw>
          </a:effectLst>
        </p:spPr>
        <p:txBody>
          <a:bodyPr/>
          <a:p>
            <a:pPr>
              <a:lnSpc>
                <a:spcPct val="90000"/>
              </a:lnSpc>
            </a:pPr>
            <a:r>
              <a:rPr lang="en-US" altLang="zh-CN" sz="3200" dirty="0">
                <a:latin typeface="Tahoma" panose="020B0604030504040204" pitchFamily="34" charset="0"/>
              </a:rPr>
              <a:t>NF</a:t>
            </a:r>
            <a:r>
              <a:rPr lang="en-US" altLang="zh-CN" sz="2400" dirty="0">
                <a:latin typeface="Times New Roman" panose="02020603050405020304" pitchFamily="18" charset="0"/>
              </a:rPr>
              <a:t>	</a:t>
            </a:r>
            <a:r>
              <a:rPr lang="zh-CN" altLang="en-US" sz="2400" dirty="0">
                <a:latin typeface="Times New Roman" panose="02020603050405020304" pitchFamily="18" charset="0"/>
              </a:rPr>
              <a:t>用“养育”的方式帮助他人。充当资源。在令人鼓舞和和谐的环境中被认同和支持。充分利用自己的才能。被成就所激励。“热心而有洞察力”</a:t>
            </a:r>
            <a:endParaRPr lang="zh-CN" altLang="en-US" sz="2400" dirty="0">
              <a:latin typeface="Times New Roman" panose="02020603050405020304" pitchFamily="18" charset="0"/>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ph type="title"/>
          </p:nvPr>
        </p:nvSpPr>
        <p:spPr>
          <a:xfrm>
            <a:off x="22225" y="112713"/>
            <a:ext cx="7467600" cy="838200"/>
          </a:xfrm>
          <a:noFill/>
          <a:ln>
            <a:noFill/>
          </a:ln>
        </p:spPr>
        <p:txBody>
          <a:bodyPr/>
          <a:p>
            <a:pPr>
              <a:lnSpc>
                <a:spcPct val="80000"/>
              </a:lnSpc>
            </a:pPr>
            <a:r>
              <a:rPr lang="zh-CN" altLang="en-US" sz="3200" b="0" dirty="0">
                <a:solidFill>
                  <a:schemeClr val="bg1"/>
                </a:solidFill>
                <a:ea typeface="楷体_GB2312"/>
              </a:rPr>
              <a:t>紧张的来源与紧张反应</a:t>
            </a:r>
            <a:endParaRPr lang="zh-CN" altLang="zh-CN" sz="3200" dirty="0">
              <a:solidFill>
                <a:schemeClr val="bg1"/>
              </a:solidFill>
              <a:ea typeface="楷体_GB2312"/>
            </a:endParaRPr>
          </a:p>
        </p:txBody>
      </p:sp>
      <p:sp>
        <p:nvSpPr>
          <p:cNvPr id="43011" name="Rectangle 3"/>
          <p:cNvSpPr>
            <a:spLocks noGrp="1"/>
          </p:cNvSpPr>
          <p:nvPr>
            <p:ph idx="1"/>
          </p:nvPr>
        </p:nvSpPr>
        <p:spPr>
          <a:xfrm>
            <a:off x="1331913" y="2727325"/>
            <a:ext cx="3370262" cy="976313"/>
          </a:xfrm>
          <a:solidFill>
            <a:srgbClr val="008000"/>
          </a:solidFill>
          <a:ln w="25400">
            <a:noFill/>
          </a:ln>
          <a:effectLst>
            <a:outerShdw dist="107763" dir="2699999" algn="ctr" rotWithShape="0">
              <a:schemeClr val="bg2"/>
            </a:outerShdw>
          </a:effectLst>
        </p:spPr>
        <p:txBody>
          <a:bodyPr lIns="92075" tIns="46038" rIns="92075" bIns="46038"/>
          <a:p>
            <a:pPr marL="342900" indent="-342900" defTabSz="914400">
              <a:buClr>
                <a:srgbClr val="FF0000"/>
              </a:buClr>
              <a:buFont typeface="Monotype Sorts" pitchFamily="2" charset="2"/>
              <a:buNone/>
            </a:pPr>
            <a:r>
              <a:rPr lang="zh-CN" altLang="en-US" sz="1800" dirty="0">
                <a:solidFill>
                  <a:schemeClr val="bg1"/>
                </a:solidFill>
              </a:rPr>
              <a:t>问题太少；单调；不清晰或</a:t>
            </a:r>
            <a:endParaRPr lang="zh-CN" altLang="en-US" sz="1800" dirty="0">
              <a:solidFill>
                <a:schemeClr val="bg1"/>
              </a:solidFill>
            </a:endParaRPr>
          </a:p>
          <a:p>
            <a:pPr marL="342900" indent="-342900" defTabSz="914400">
              <a:buClr>
                <a:srgbClr val="FF0000"/>
              </a:buClr>
              <a:buFont typeface="Monotype Sorts" pitchFamily="2" charset="2"/>
              <a:buNone/>
            </a:pPr>
            <a:r>
              <a:rPr lang="zh-CN" altLang="en-US" sz="1800" dirty="0">
                <a:solidFill>
                  <a:schemeClr val="bg1"/>
                </a:solidFill>
              </a:rPr>
              <a:t>无信息；缺乏自由度</a:t>
            </a:r>
            <a:endParaRPr lang="zh-CN" altLang="en-US" sz="1800" dirty="0">
              <a:solidFill>
                <a:schemeClr val="bg1"/>
              </a:solidFill>
            </a:endParaRPr>
          </a:p>
        </p:txBody>
      </p:sp>
      <p:sp>
        <p:nvSpPr>
          <p:cNvPr id="43012" name="Rectangle 4"/>
          <p:cNvSpPr/>
          <p:nvPr/>
        </p:nvSpPr>
        <p:spPr>
          <a:xfrm>
            <a:off x="1331913" y="1735138"/>
            <a:ext cx="3352800" cy="762000"/>
          </a:xfrm>
          <a:prstGeom prst="rect">
            <a:avLst/>
          </a:prstGeom>
          <a:solidFill>
            <a:srgbClr val="008000"/>
          </a:solidFill>
          <a:ln w="25400">
            <a:noFill/>
          </a:ln>
          <a:effectLst>
            <a:outerShdw dist="107763" dir="2699999" algn="ctr" rotWithShape="0">
              <a:srgbClr val="808080"/>
            </a:outerShdw>
          </a:effectLst>
        </p:spPr>
        <p:txBody>
          <a:bodyPr/>
          <a:p>
            <a:pPr>
              <a:buFont typeface="Monotype Sorts" pitchFamily="2" charset="2"/>
            </a:pPr>
            <a:r>
              <a:rPr lang="zh-CN" altLang="en-US" sz="2000" b="0" dirty="0">
                <a:solidFill>
                  <a:schemeClr val="bg1"/>
                </a:solidFill>
                <a:latin typeface="Times New Roman" panose="02020603050405020304" pitchFamily="18" charset="0"/>
              </a:rPr>
              <a:t>目标不明确；计划改变；含混不清；缺乏控制</a:t>
            </a:r>
            <a:endParaRPr lang="zh-CN" altLang="en-US" sz="2800" b="0" dirty="0">
              <a:solidFill>
                <a:schemeClr val="bg1"/>
              </a:solidFill>
              <a:latin typeface="Times New Roman" panose="02020603050405020304" pitchFamily="18" charset="0"/>
            </a:endParaRPr>
          </a:p>
        </p:txBody>
      </p:sp>
      <p:sp>
        <p:nvSpPr>
          <p:cNvPr id="43013" name="Rectangle 5"/>
          <p:cNvSpPr/>
          <p:nvPr/>
        </p:nvSpPr>
        <p:spPr>
          <a:xfrm>
            <a:off x="1331913" y="3868738"/>
            <a:ext cx="3352800" cy="838200"/>
          </a:xfrm>
          <a:prstGeom prst="rect">
            <a:avLst/>
          </a:prstGeom>
          <a:solidFill>
            <a:srgbClr val="008000"/>
          </a:solidFill>
          <a:ln w="25400">
            <a:noFill/>
          </a:ln>
          <a:effectLst>
            <a:outerShdw dist="107763" dir="2699999" algn="ctr" rotWithShape="0">
              <a:srgbClr val="808080"/>
            </a:outerShdw>
          </a:effectLst>
        </p:spPr>
        <p:txBody>
          <a:bodyPr/>
          <a:p>
            <a:pPr>
              <a:buFont typeface="Monotype Sorts" pitchFamily="2" charset="2"/>
            </a:pPr>
            <a:r>
              <a:rPr lang="zh-CN" altLang="en-US" sz="2000" b="0" dirty="0">
                <a:solidFill>
                  <a:schemeClr val="bg1"/>
                </a:solidFill>
                <a:latin typeface="Times New Roman" panose="02020603050405020304" pitchFamily="18" charset="0"/>
              </a:rPr>
              <a:t>做常规重复和琐碎的事情，官僚作风；困难的人际关系</a:t>
            </a:r>
            <a:endParaRPr lang="zh-CN" altLang="en-US" sz="2000" b="0" dirty="0">
              <a:solidFill>
                <a:schemeClr val="bg1"/>
              </a:solidFill>
              <a:latin typeface="Times New Roman" panose="02020603050405020304" pitchFamily="18" charset="0"/>
            </a:endParaRPr>
          </a:p>
        </p:txBody>
      </p:sp>
      <p:sp>
        <p:nvSpPr>
          <p:cNvPr id="43014" name="Rectangle 6"/>
          <p:cNvSpPr/>
          <p:nvPr/>
        </p:nvSpPr>
        <p:spPr>
          <a:xfrm>
            <a:off x="1331913" y="4935538"/>
            <a:ext cx="3352800" cy="762000"/>
          </a:xfrm>
          <a:prstGeom prst="rect">
            <a:avLst/>
          </a:prstGeom>
          <a:solidFill>
            <a:srgbClr val="008000"/>
          </a:solidFill>
          <a:ln w="25400">
            <a:noFill/>
          </a:ln>
          <a:effectLst>
            <a:outerShdw dist="107763" dir="2699999" algn="ctr" rotWithShape="0">
              <a:srgbClr val="808080"/>
            </a:outerShdw>
          </a:effectLst>
        </p:spPr>
        <p:txBody>
          <a:bodyPr/>
          <a:p>
            <a:pPr>
              <a:buFont typeface="Monotype Sorts" pitchFamily="2" charset="2"/>
            </a:pPr>
            <a:r>
              <a:rPr lang="zh-CN" altLang="en-US" sz="2000" b="0" dirty="0">
                <a:solidFill>
                  <a:schemeClr val="bg1"/>
                </a:solidFill>
                <a:latin typeface="Times New Roman" panose="02020603050405020304" pitchFamily="18" charset="0"/>
              </a:rPr>
              <a:t>冲突；拒绝</a:t>
            </a:r>
            <a:r>
              <a:rPr lang="en-US" altLang="zh-CN" sz="2000" b="0" dirty="0">
                <a:solidFill>
                  <a:schemeClr val="bg1"/>
                </a:solidFill>
                <a:latin typeface="Times New Roman" panose="02020603050405020304" pitchFamily="18" charset="0"/>
              </a:rPr>
              <a:t>(</a:t>
            </a:r>
            <a:r>
              <a:rPr lang="zh-CN" altLang="en-US" sz="2000" b="0" dirty="0">
                <a:solidFill>
                  <a:schemeClr val="bg1"/>
                </a:solidFill>
                <a:latin typeface="Times New Roman" panose="02020603050405020304" pitchFamily="18" charset="0"/>
              </a:rPr>
              <a:t>说‘不’</a:t>
            </a:r>
            <a:r>
              <a:rPr lang="en-US" altLang="zh-CN" sz="2000" b="0" dirty="0">
                <a:solidFill>
                  <a:schemeClr val="bg1"/>
                </a:solidFill>
                <a:latin typeface="Times New Roman" panose="02020603050405020304" pitchFamily="18" charset="0"/>
              </a:rPr>
              <a:t>)</a:t>
            </a:r>
            <a:r>
              <a:rPr lang="zh-CN" altLang="en-US" sz="2000" b="0" dirty="0">
                <a:solidFill>
                  <a:schemeClr val="bg1"/>
                </a:solidFill>
                <a:latin typeface="Times New Roman" panose="02020603050405020304" pitchFamily="18" charset="0"/>
              </a:rPr>
              <a:t>；抑郁和绝望的人；批评</a:t>
            </a:r>
            <a:endParaRPr lang="zh-CN" altLang="en-US" sz="2000" b="0" dirty="0">
              <a:solidFill>
                <a:schemeClr val="bg1"/>
              </a:solidFill>
              <a:latin typeface="Times New Roman" panose="02020603050405020304" pitchFamily="18" charset="0"/>
            </a:endParaRPr>
          </a:p>
        </p:txBody>
      </p:sp>
      <p:sp>
        <p:nvSpPr>
          <p:cNvPr id="43015" name="Rectangle 7"/>
          <p:cNvSpPr/>
          <p:nvPr/>
        </p:nvSpPr>
        <p:spPr>
          <a:xfrm>
            <a:off x="5065713" y="2801938"/>
            <a:ext cx="3810000" cy="838200"/>
          </a:xfrm>
          <a:prstGeom prst="rect">
            <a:avLst/>
          </a:prstGeom>
          <a:solidFill>
            <a:srgbClr val="FF5050"/>
          </a:solidFill>
          <a:ln w="9525">
            <a:noFill/>
          </a:ln>
          <a:effectLst>
            <a:outerShdw dist="107763" dir="2699999" algn="ctr" rotWithShape="0">
              <a:schemeClr val="bg2"/>
            </a:outerShdw>
          </a:effectLst>
        </p:spPr>
        <p:txBody>
          <a:bodyPr lIns="92075" tIns="46038" rIns="92075" bIns="46038"/>
          <a:p>
            <a:pPr>
              <a:buFont typeface="Monotype Sorts" pitchFamily="2" charset="2"/>
            </a:pPr>
            <a:r>
              <a:rPr lang="zh-CN" altLang="en-US" sz="2000" b="0" dirty="0">
                <a:solidFill>
                  <a:schemeClr val="bg2"/>
                </a:solidFill>
                <a:latin typeface="Times New Roman" panose="02020603050405020304" pitchFamily="18" charset="0"/>
              </a:rPr>
              <a:t>无所事事，浪费时间；逃避；“走自己的路”；崩溃</a:t>
            </a:r>
            <a:endParaRPr lang="zh-CN" altLang="en-US" sz="2000" b="0" dirty="0">
              <a:solidFill>
                <a:schemeClr val="bg2"/>
              </a:solidFill>
              <a:latin typeface="Times New Roman" panose="02020603050405020304" pitchFamily="18" charset="0"/>
            </a:endParaRPr>
          </a:p>
        </p:txBody>
      </p:sp>
      <p:sp>
        <p:nvSpPr>
          <p:cNvPr id="43016" name="Rectangle 8"/>
          <p:cNvSpPr/>
          <p:nvPr/>
        </p:nvSpPr>
        <p:spPr>
          <a:xfrm>
            <a:off x="5141913" y="1735138"/>
            <a:ext cx="3581400" cy="685800"/>
          </a:xfrm>
          <a:prstGeom prst="rect">
            <a:avLst/>
          </a:prstGeom>
          <a:solidFill>
            <a:srgbClr val="FF5050"/>
          </a:solidFill>
          <a:ln w="9525" cap="flat" cmpd="sng">
            <a:solidFill>
              <a:srgbClr val="FF0066"/>
            </a:solidFill>
            <a:prstDash val="solid"/>
            <a:miter/>
            <a:headEnd type="none" w="med" len="med"/>
            <a:tailEnd type="none" w="med" len="med"/>
          </a:ln>
          <a:effectLst>
            <a:outerShdw dist="107763" dir="2699999" algn="ctr" rotWithShape="0">
              <a:srgbClr val="808080"/>
            </a:outerShdw>
          </a:effectLst>
        </p:spPr>
        <p:txBody>
          <a:bodyPr/>
          <a:p>
            <a:pPr>
              <a:buFont typeface="Monotype Sorts" pitchFamily="2" charset="2"/>
            </a:pPr>
            <a:r>
              <a:rPr lang="zh-CN" altLang="en-US" sz="2000" b="0" dirty="0">
                <a:solidFill>
                  <a:schemeClr val="bg2"/>
                </a:solidFill>
                <a:latin typeface="Times New Roman" panose="02020603050405020304" pitchFamily="18" charset="0"/>
              </a:rPr>
              <a:t>重新确定目标；要求资源；反复检查；更多的控制；教条</a:t>
            </a:r>
            <a:endParaRPr lang="zh-CN" altLang="en-US" sz="2800" b="0" dirty="0">
              <a:solidFill>
                <a:schemeClr val="bg2"/>
              </a:solidFill>
              <a:latin typeface="Times New Roman" panose="02020603050405020304" pitchFamily="18" charset="0"/>
            </a:endParaRPr>
          </a:p>
        </p:txBody>
      </p:sp>
      <p:sp>
        <p:nvSpPr>
          <p:cNvPr id="43017" name="Rectangle 9"/>
          <p:cNvSpPr/>
          <p:nvPr/>
        </p:nvSpPr>
        <p:spPr>
          <a:xfrm>
            <a:off x="5065713" y="3944938"/>
            <a:ext cx="3810000" cy="762000"/>
          </a:xfrm>
          <a:prstGeom prst="rect">
            <a:avLst/>
          </a:prstGeom>
          <a:solidFill>
            <a:srgbClr val="FF5050"/>
          </a:solidFill>
          <a:ln w="9525" cap="flat" cmpd="sng">
            <a:solidFill>
              <a:srgbClr val="FF0000"/>
            </a:solidFill>
            <a:prstDash val="solid"/>
            <a:miter/>
            <a:headEnd type="none" w="med" len="med"/>
            <a:tailEnd type="none" w="med" len="med"/>
          </a:ln>
          <a:effectLst>
            <a:outerShdw dist="107763" dir="2699999" algn="ctr" rotWithShape="0">
              <a:srgbClr val="808080"/>
            </a:outerShdw>
          </a:effectLst>
        </p:spPr>
        <p:txBody>
          <a:bodyPr/>
          <a:p>
            <a:pPr>
              <a:buFont typeface="Monotype Sorts" pitchFamily="2" charset="2"/>
            </a:pPr>
            <a:r>
              <a:rPr lang="zh-CN" altLang="en-US" sz="2000" b="0" dirty="0">
                <a:solidFill>
                  <a:schemeClr val="bg2"/>
                </a:solidFill>
                <a:latin typeface="Times New Roman" panose="02020603050405020304" pitchFamily="18" charset="0"/>
              </a:rPr>
              <a:t>过度工作；斗争；不宽容；对抗地服从；学究式的辩论</a:t>
            </a:r>
            <a:endParaRPr lang="zh-CN" altLang="en-US" sz="2800" b="0" dirty="0">
              <a:solidFill>
                <a:schemeClr val="bg2"/>
              </a:solidFill>
              <a:latin typeface="Times New Roman" panose="02020603050405020304" pitchFamily="18" charset="0"/>
            </a:endParaRPr>
          </a:p>
        </p:txBody>
      </p:sp>
      <p:sp>
        <p:nvSpPr>
          <p:cNvPr id="489482" name="Rectangle 10"/>
          <p:cNvSpPr>
            <a:spLocks noChangeArrowheads="1"/>
          </p:cNvSpPr>
          <p:nvPr/>
        </p:nvSpPr>
        <p:spPr bwMode="auto">
          <a:xfrm>
            <a:off x="5065713" y="5011738"/>
            <a:ext cx="3810000" cy="762000"/>
          </a:xfrm>
          <a:prstGeom prst="rect">
            <a:avLst/>
          </a:prstGeom>
          <a:solidFill>
            <a:srgbClr val="FF5050"/>
          </a:solidFill>
          <a:ln w="9525">
            <a:noFill/>
            <a:miter lim="800000"/>
          </a:ln>
          <a:effectLst>
            <a:outerShdw dist="107763" dir="2700000" algn="ctr" rotWithShape="0">
              <a:srgbClr val="808080"/>
            </a:outerShdw>
          </a:effectLst>
        </p:spPr>
        <p:txBody>
          <a:bodyPr/>
          <a:lstStyle/>
          <a:p>
            <a:pPr marL="0" marR="0" lvl="0" indent="0" algn="l" defTabSz="914400" rtl="0" eaLnBrk="0" fontAlgn="base" latinLnBrk="0" hangingPunct="0">
              <a:lnSpc>
                <a:spcPct val="100000"/>
              </a:lnSpc>
              <a:spcBef>
                <a:spcPct val="0"/>
              </a:spcBef>
              <a:spcAft>
                <a:spcPct val="0"/>
              </a:spcAft>
              <a:buClrTx/>
              <a:buSzTx/>
              <a:buFont typeface="Monotype Sorts" pitchFamily="2" charset="2"/>
              <a:buNone/>
              <a:defRPr/>
            </a:pPr>
            <a:r>
              <a:rPr kumimoji="0" lang="zh-CN" altLang="en-US" sz="20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rPr>
              <a:t>自我牺牲；愤世嫉俗；反应过度；抑郁</a:t>
            </a:r>
            <a:endParaRPr kumimoji="0" lang="zh-CN" altLang="en-US" sz="2000" b="0" i="0" u="none" strike="noStrike" kern="1200" cap="none" spc="0" normalizeH="0" baseline="0" noProof="0">
              <a:ln>
                <a:noFill/>
              </a:ln>
              <a:solidFill>
                <a:schemeClr val="bg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43019" name="AutoShape 11"/>
          <p:cNvSpPr/>
          <p:nvPr/>
        </p:nvSpPr>
        <p:spPr>
          <a:xfrm>
            <a:off x="304800" y="1704975"/>
            <a:ext cx="781050" cy="528638"/>
          </a:xfrm>
          <a:prstGeom prst="homePlate">
            <a:avLst>
              <a:gd name="adj" fmla="val 36936"/>
            </a:avLst>
          </a:prstGeom>
          <a:solidFill>
            <a:srgbClr val="00FF00"/>
          </a:solidFill>
          <a:ln w="9525" cap="flat" cmpd="sng">
            <a:solidFill>
              <a:schemeClr val="tx1"/>
            </a:solidFill>
            <a:prstDash val="solid"/>
            <a:miter/>
            <a:headEnd type="none" w="sm" len="lg"/>
            <a:tailEnd type="none" w="med" len="med"/>
          </a:ln>
          <a:effectLst>
            <a:outerShdw dist="107763" dir="2699999" algn="ctr" rotWithShape="0">
              <a:schemeClr val="bg2"/>
            </a:outerShdw>
          </a:effectLst>
        </p:spPr>
        <p:txBody>
          <a:bodyPr wrap="none" lIns="90000" tIns="46800" rIns="90000" bIns="46800" anchor="ctr">
            <a:spAutoFit/>
          </a:bodyPr>
          <a:p>
            <a:pPr algn="ctr" eaLnBrk="1" hangingPunct="1"/>
            <a:r>
              <a:rPr lang="en-US" altLang="zh-CN" sz="2800" dirty="0">
                <a:latin typeface="Times New Roman" panose="02020603050405020304" pitchFamily="18" charset="0"/>
              </a:rPr>
              <a:t>S</a:t>
            </a:r>
            <a:r>
              <a:rPr lang="en-US" altLang="zh-CN" sz="2000" dirty="0">
                <a:latin typeface="Times New Roman" panose="02020603050405020304" pitchFamily="18" charset="0"/>
              </a:rPr>
              <a:t> </a:t>
            </a:r>
            <a:r>
              <a:rPr lang="en-US" altLang="zh-CN" sz="2800" dirty="0">
                <a:latin typeface="Times New Roman" panose="02020603050405020304" pitchFamily="18" charset="0"/>
              </a:rPr>
              <a:t>J</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43020" name="AutoShape 12"/>
          <p:cNvSpPr/>
          <p:nvPr/>
        </p:nvSpPr>
        <p:spPr>
          <a:xfrm>
            <a:off x="303213" y="2847975"/>
            <a:ext cx="754062" cy="528638"/>
          </a:xfrm>
          <a:prstGeom prst="homePlate">
            <a:avLst>
              <a:gd name="adj" fmla="val 35660"/>
            </a:avLst>
          </a:prstGeom>
          <a:solidFill>
            <a:srgbClr val="FF9900"/>
          </a:solidFill>
          <a:ln w="9525" cap="flat" cmpd="sng">
            <a:solidFill>
              <a:schemeClr val="tx1"/>
            </a:solidFill>
            <a:prstDash val="solid"/>
            <a:miter/>
            <a:headEnd type="none" w="sm" len="lg"/>
            <a:tailEnd type="none" w="med" len="med"/>
          </a:ln>
          <a:effectLst>
            <a:outerShdw dist="107763" dir="2699999" algn="ctr" rotWithShape="0">
              <a:schemeClr val="bg2"/>
            </a:outerShdw>
          </a:effectLst>
        </p:spPr>
        <p:txBody>
          <a:bodyPr wrap="none" lIns="90000" tIns="46800" rIns="90000" bIns="46800" anchor="ctr">
            <a:spAutoFit/>
          </a:bodyPr>
          <a:p>
            <a:pPr algn="ctr" eaLnBrk="1" hangingPunct="1"/>
            <a:r>
              <a:rPr lang="en-US" altLang="zh-CN" sz="2800" dirty="0">
                <a:latin typeface="Times New Roman" panose="02020603050405020304" pitchFamily="18" charset="0"/>
              </a:rPr>
              <a:t>SP</a:t>
            </a:r>
            <a:r>
              <a:rPr lang="en-US" altLang="zh-CN" sz="2400" b="0" dirty="0">
                <a:latin typeface="Times New Roman" panose="02020603050405020304" pitchFamily="18" charset="0"/>
              </a:rPr>
              <a:t> </a:t>
            </a:r>
            <a:endParaRPr lang="en-US" altLang="zh-CN" sz="2400" b="0" dirty="0">
              <a:latin typeface="Times New Roman" panose="02020603050405020304" pitchFamily="18" charset="0"/>
            </a:endParaRPr>
          </a:p>
        </p:txBody>
      </p:sp>
      <p:sp>
        <p:nvSpPr>
          <p:cNvPr id="43021" name="AutoShape 13"/>
          <p:cNvSpPr/>
          <p:nvPr/>
        </p:nvSpPr>
        <p:spPr>
          <a:xfrm>
            <a:off x="298450" y="3990975"/>
            <a:ext cx="755650" cy="528638"/>
          </a:xfrm>
          <a:prstGeom prst="homePlate">
            <a:avLst>
              <a:gd name="adj" fmla="val 35735"/>
            </a:avLst>
          </a:prstGeom>
          <a:solidFill>
            <a:srgbClr val="3333CC"/>
          </a:solidFill>
          <a:ln w="9525" cap="flat" cmpd="sng">
            <a:solidFill>
              <a:schemeClr val="tx1"/>
            </a:solidFill>
            <a:prstDash val="solid"/>
            <a:miter/>
            <a:headEnd type="none" w="sm" len="lg"/>
            <a:tailEnd type="none" w="med" len="med"/>
          </a:ln>
          <a:effectLst>
            <a:outerShdw dist="107763" dir="2699999" algn="ctr" rotWithShape="0">
              <a:schemeClr val="bg2"/>
            </a:outerShdw>
          </a:effectLst>
        </p:spPr>
        <p:txBody>
          <a:bodyPr wrap="none" lIns="90000" tIns="46800" rIns="90000" bIns="46800" anchor="ctr">
            <a:spAutoFit/>
          </a:bodyPr>
          <a:p>
            <a:pPr algn="ctr" eaLnBrk="1" hangingPunct="1"/>
            <a:r>
              <a:rPr lang="en-US" altLang="zh-CN" sz="2800" dirty="0">
                <a:latin typeface="Times New Roman" panose="02020603050405020304" pitchFamily="18" charset="0"/>
              </a:rPr>
              <a:t>NT</a:t>
            </a:r>
            <a:endParaRPr lang="en-US" altLang="zh-CN" sz="2400" b="0" dirty="0">
              <a:latin typeface="Times New Roman" panose="02020603050405020304" pitchFamily="18" charset="0"/>
            </a:endParaRPr>
          </a:p>
        </p:txBody>
      </p:sp>
      <p:sp>
        <p:nvSpPr>
          <p:cNvPr id="43022" name="AutoShape 14"/>
          <p:cNvSpPr/>
          <p:nvPr/>
        </p:nvSpPr>
        <p:spPr>
          <a:xfrm>
            <a:off x="301625" y="5133975"/>
            <a:ext cx="731838" cy="528638"/>
          </a:xfrm>
          <a:prstGeom prst="homePlate">
            <a:avLst>
              <a:gd name="adj" fmla="val 34609"/>
            </a:avLst>
          </a:prstGeom>
          <a:solidFill>
            <a:srgbClr val="FF00FF"/>
          </a:solidFill>
          <a:ln w="9525" cap="flat" cmpd="sng">
            <a:solidFill>
              <a:schemeClr val="tx1"/>
            </a:solidFill>
            <a:prstDash val="solid"/>
            <a:miter/>
            <a:headEnd type="none" w="sm" len="lg"/>
            <a:tailEnd type="none" w="med" len="med"/>
          </a:ln>
          <a:effectLst>
            <a:outerShdw dist="107763" dir="2699999" algn="ctr" rotWithShape="0">
              <a:schemeClr val="bg2"/>
            </a:outerShdw>
          </a:effectLst>
        </p:spPr>
        <p:txBody>
          <a:bodyPr wrap="none" lIns="90000" tIns="46800" rIns="90000" bIns="46800" anchor="ctr">
            <a:spAutoFit/>
          </a:bodyPr>
          <a:p>
            <a:pPr algn="ctr" eaLnBrk="1" hangingPunct="1"/>
            <a:r>
              <a:rPr lang="en-US" altLang="zh-CN" sz="2800" dirty="0">
                <a:latin typeface="Times New Roman" panose="02020603050405020304" pitchFamily="18" charset="0"/>
              </a:rPr>
              <a:t>NF</a:t>
            </a:r>
            <a:endParaRPr lang="en-US" altLang="zh-CN" sz="2400" b="0" dirty="0">
              <a:latin typeface="Times New Roman" panose="02020603050405020304" pitchFamily="18" charset="0"/>
            </a:endParaRPr>
          </a:p>
        </p:txBody>
      </p:sp>
      <p:sp>
        <p:nvSpPr>
          <p:cNvPr id="37903" name="Text Box 15"/>
          <p:cNvSpPr txBox="1">
            <a:spLocks noChangeArrowheads="1"/>
          </p:cNvSpPr>
          <p:nvPr/>
        </p:nvSpPr>
        <p:spPr bwMode="auto">
          <a:xfrm>
            <a:off x="1331913" y="1125538"/>
            <a:ext cx="3352800" cy="4635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type="none" w="sm" len="lg"/>
                <a:tailEnd/>
              </a14:hiddenLine>
            </a:ext>
          </a:extLst>
        </p:spPr>
        <p:txBody>
          <a:bodyPr lIns="90000" tIns="46800" rIns="90000" bIns="46800">
            <a:spAutoFit/>
          </a:bodyPr>
          <a:lstStyle>
            <a:lvl1pPr>
              <a:defRPr kumimoji="1" sz="1600" b="1">
                <a:solidFill>
                  <a:schemeClr val="tx1"/>
                </a:solidFill>
                <a:latin typeface="Arial" panose="020B0604020202020204" pitchFamily="34" charset="0"/>
                <a:ea typeface="宋体" panose="02010600030101010101" pitchFamily="2" charset="-122"/>
              </a:defRPr>
            </a:lvl1pPr>
            <a:lvl2pPr marL="742950" indent="-285750">
              <a:defRPr kumimoji="1" sz="1600" b="1">
                <a:solidFill>
                  <a:schemeClr val="tx1"/>
                </a:solidFill>
                <a:latin typeface="Arial" panose="020B0604020202020204" pitchFamily="34" charset="0"/>
                <a:ea typeface="宋体" panose="02010600030101010101" pitchFamily="2" charset="-122"/>
              </a:defRPr>
            </a:lvl2pPr>
            <a:lvl3pPr marL="1143000" indent="-228600">
              <a:defRPr kumimoji="1" sz="1600" b="1">
                <a:solidFill>
                  <a:schemeClr val="tx1"/>
                </a:solidFill>
                <a:latin typeface="Arial" panose="020B0604020202020204" pitchFamily="34" charset="0"/>
                <a:ea typeface="宋体" panose="02010600030101010101" pitchFamily="2" charset="-122"/>
              </a:defRPr>
            </a:lvl3pPr>
            <a:lvl4pPr marL="1600200" indent="-228600">
              <a:defRPr kumimoji="1" sz="1600" b="1">
                <a:solidFill>
                  <a:schemeClr val="tx1"/>
                </a:solidFill>
                <a:latin typeface="Arial" panose="020B0604020202020204" pitchFamily="34" charset="0"/>
                <a:ea typeface="宋体" panose="02010600030101010101" pitchFamily="2" charset="-122"/>
              </a:defRPr>
            </a:lvl4pPr>
            <a:lvl5pPr marL="2057400" indent="-228600">
              <a:defRPr kumimoji="1"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accent3"/>
                </a:solidFill>
                <a:effectLst/>
                <a:uLnTx/>
                <a:uFillTx/>
                <a:latin typeface="Times New Roman" panose="02020603050405020304" pitchFamily="18" charset="0"/>
                <a:ea typeface="宋体" panose="02010600030101010101" pitchFamily="2" charset="-122"/>
                <a:cs typeface="+mn-cs"/>
              </a:rPr>
              <a:t>引起紧张的因素</a:t>
            </a:r>
            <a:endParaRPr kumimoji="1" lang="zh-CN" altLang="en-US" sz="2400" b="0" i="0" u="none" strike="noStrike" kern="1200" cap="none" spc="0" normalizeH="0" baseline="0" noProof="0" dirty="0">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
        <p:nvSpPr>
          <p:cNvPr id="37904" name="Text Box 16"/>
          <p:cNvSpPr txBox="1">
            <a:spLocks noChangeArrowheads="1"/>
          </p:cNvSpPr>
          <p:nvPr/>
        </p:nvSpPr>
        <p:spPr bwMode="auto">
          <a:xfrm>
            <a:off x="4989513" y="1125538"/>
            <a:ext cx="3886200" cy="4635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type="none" w="sm" len="lg"/>
                <a:tailEnd/>
              </a14:hiddenLine>
            </a:ext>
          </a:extLst>
        </p:spPr>
        <p:txBody>
          <a:bodyPr lIns="90000" tIns="46800" rIns="90000" bIns="46800">
            <a:spAutoFit/>
          </a:bodyPr>
          <a:lstStyle>
            <a:lvl1pPr>
              <a:defRPr kumimoji="1" sz="1600" b="1">
                <a:solidFill>
                  <a:schemeClr val="tx1"/>
                </a:solidFill>
                <a:latin typeface="Arial" panose="020B0604020202020204" pitchFamily="34" charset="0"/>
                <a:ea typeface="宋体" panose="02010600030101010101" pitchFamily="2" charset="-122"/>
              </a:defRPr>
            </a:lvl1pPr>
            <a:lvl2pPr marL="742950" indent="-285750">
              <a:defRPr kumimoji="1" sz="1600" b="1">
                <a:solidFill>
                  <a:schemeClr val="tx1"/>
                </a:solidFill>
                <a:latin typeface="Arial" panose="020B0604020202020204" pitchFamily="34" charset="0"/>
                <a:ea typeface="宋体" panose="02010600030101010101" pitchFamily="2" charset="-122"/>
              </a:defRPr>
            </a:lvl2pPr>
            <a:lvl3pPr marL="1143000" indent="-228600">
              <a:defRPr kumimoji="1" sz="1600" b="1">
                <a:solidFill>
                  <a:schemeClr val="tx1"/>
                </a:solidFill>
                <a:latin typeface="Arial" panose="020B0604020202020204" pitchFamily="34" charset="0"/>
                <a:ea typeface="宋体" panose="02010600030101010101" pitchFamily="2" charset="-122"/>
              </a:defRPr>
            </a:lvl3pPr>
            <a:lvl4pPr marL="1600200" indent="-228600">
              <a:defRPr kumimoji="1" sz="1600" b="1">
                <a:solidFill>
                  <a:schemeClr val="tx1"/>
                </a:solidFill>
                <a:latin typeface="Arial" panose="020B0604020202020204" pitchFamily="34" charset="0"/>
                <a:ea typeface="宋体" panose="02010600030101010101" pitchFamily="2" charset="-122"/>
              </a:defRPr>
            </a:lvl4pPr>
            <a:lvl5pPr marL="2057400" indent="-228600">
              <a:defRPr kumimoji="1"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accent3"/>
                </a:solidFill>
                <a:effectLst/>
                <a:uLnTx/>
                <a:uFillTx/>
                <a:latin typeface="Times New Roman" panose="02020603050405020304" pitchFamily="18" charset="0"/>
                <a:ea typeface="宋体" panose="02010600030101010101" pitchFamily="2" charset="-122"/>
                <a:cs typeface="+mn-cs"/>
              </a:rPr>
              <a:t>紧 张 反 应</a:t>
            </a:r>
            <a:endParaRPr kumimoji="1" lang="zh-CN" altLang="en-US" sz="2400" b="0" i="0" u="none" strike="noStrike" kern="1200" cap="none" spc="0" normalizeH="0" baseline="0" noProof="0" dirty="0">
              <a:ln>
                <a:noFill/>
              </a:ln>
              <a:solidFill>
                <a:schemeClr val="accent3"/>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22" name="Text Box 2"/>
          <p:cNvSpPr txBox="1">
            <a:spLocks noChangeArrowheads="1"/>
          </p:cNvSpPr>
          <p:nvPr/>
        </p:nvSpPr>
        <p:spPr bwMode="auto">
          <a:xfrm>
            <a:off x="395288" y="1730375"/>
            <a:ext cx="8229600" cy="384175"/>
          </a:xfrm>
          <a:prstGeom prst="rect">
            <a:avLst/>
          </a:prstGeom>
          <a:solidFill>
            <a:srgbClr val="FF00FF"/>
          </a:solidFill>
          <a:ln w="12700" cap="sq">
            <a:noFill/>
            <a:miter lim="800000"/>
            <a:headEnd type="none" w="sm" len="sm"/>
            <a:tailEnd type="none" w="sm" len="sm"/>
          </a:ln>
          <a:effectLst/>
        </p:spPr>
        <p:txBody>
          <a:bodyPr>
            <a:spAutoFit/>
          </a:bodyPr>
          <a:lstStyle/>
          <a:p>
            <a:pPr marR="0" defTabSz="914400" eaLnBrk="1" hangingPunct="1">
              <a:lnSpc>
                <a:spcPct val="80000"/>
              </a:lnSpc>
              <a:buClrTx/>
              <a:buSzTx/>
              <a:buFontTx/>
              <a:defRPr/>
            </a:pPr>
            <a:r>
              <a:rPr kumimoji="1" lang="en-US" altLang="zh-CN" sz="2400"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E</a:t>
            </a:r>
            <a:r>
              <a:rPr kumimoji="1" lang="en-US" altLang="zh-CN" sz="2400" b="0"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0" kern="1200" cap="none" spc="0" normalizeH="0" baseline="0" noProof="0">
                <a:latin typeface="Times New Roman" panose="02020603050405020304" pitchFamily="18" charset="0"/>
                <a:ea typeface="宋体" panose="02010600030101010101" pitchFamily="2" charset="-122"/>
                <a:cs typeface="+mn-cs"/>
              </a:rPr>
              <a:t>与别人交谈			写笔记，写下感受</a:t>
            </a:r>
            <a:endParaRPr kumimoji="1" lang="zh-CN" altLang="en-US" sz="2400" b="0" kern="1200" cap="none" spc="0" normalizeH="0" baseline="0" noProof="0">
              <a:latin typeface="Times New Roman" panose="02020603050405020304" pitchFamily="18" charset="0"/>
              <a:ea typeface="宋体" panose="02010600030101010101" pitchFamily="2" charset="-122"/>
              <a:cs typeface="+mn-cs"/>
            </a:endParaRPr>
          </a:p>
        </p:txBody>
      </p:sp>
      <p:sp>
        <p:nvSpPr>
          <p:cNvPr id="491523" name="Text Box 3"/>
          <p:cNvSpPr txBox="1">
            <a:spLocks noChangeArrowheads="1"/>
          </p:cNvSpPr>
          <p:nvPr/>
        </p:nvSpPr>
        <p:spPr bwMode="auto">
          <a:xfrm>
            <a:off x="395288" y="2263775"/>
            <a:ext cx="8229600" cy="384175"/>
          </a:xfrm>
          <a:prstGeom prst="rect">
            <a:avLst/>
          </a:prstGeom>
          <a:solidFill>
            <a:srgbClr val="800080"/>
          </a:solidFill>
          <a:ln w="12700" cap="sq">
            <a:noFill/>
            <a:miter lim="800000"/>
            <a:headEnd type="none" w="sm" len="sm"/>
            <a:tailEnd type="none" w="sm" len="sm"/>
          </a:ln>
          <a:effectLst/>
        </p:spPr>
        <p:txBody>
          <a:bodyPr>
            <a:spAutoFit/>
          </a:bodyPr>
          <a:lstStyle/>
          <a:p>
            <a:pPr marR="0" defTabSz="914400" eaLnBrk="1" hangingPunct="1">
              <a:lnSpc>
                <a:spcPct val="80000"/>
              </a:lnSpc>
              <a:buClrTx/>
              <a:buSzTx/>
              <a:buFontTx/>
              <a:defRPr/>
            </a:pPr>
            <a:r>
              <a:rPr kumimoji="1" lang="en-US" altLang="zh-CN" sz="2400"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I</a:t>
            </a:r>
            <a:r>
              <a:rPr kumimoji="1" lang="en-US" altLang="zh-CN" sz="2400" b="0" kern="1200" cap="none" spc="0" normalizeH="0" baseline="0" noProof="0">
                <a:solidFill>
                  <a:schemeClr val="bg1"/>
                </a:solidFill>
                <a:latin typeface="Times New Roman" panose="02020603050405020304" pitchFamily="18" charset="0"/>
                <a:ea typeface="宋体" panose="02010600030101010101" pitchFamily="2" charset="-122"/>
                <a:cs typeface="+mn-cs"/>
              </a:rPr>
              <a:t>	</a:t>
            </a:r>
            <a:r>
              <a:rPr kumimoji="1" lang="zh-CN" altLang="en-US" sz="2400" b="0" kern="1200" cap="none" spc="0" normalizeH="0" baseline="0" noProof="0">
                <a:solidFill>
                  <a:schemeClr val="bg1"/>
                </a:solidFill>
                <a:latin typeface="Times New Roman" panose="02020603050405020304" pitchFamily="18" charset="0"/>
                <a:ea typeface="宋体" panose="02010600030101010101" pitchFamily="2" charset="-122"/>
                <a:cs typeface="+mn-cs"/>
              </a:rPr>
              <a:t>反省</a:t>
            </a:r>
            <a:r>
              <a:rPr kumimoji="1" lang="en-US" altLang="zh-CN" sz="2400" b="0" kern="1200" cap="none" spc="0" normalizeH="0" baseline="0" noProof="0">
                <a:solidFill>
                  <a:schemeClr val="bg1"/>
                </a:solidFill>
                <a:latin typeface="Times New Roman" panose="02020603050405020304" pitchFamily="18" charset="0"/>
                <a:ea typeface="宋体" panose="02010600030101010101" pitchFamily="2" charset="-122"/>
                <a:cs typeface="+mn-cs"/>
              </a:rPr>
              <a:t>/</a:t>
            </a:r>
            <a:r>
              <a:rPr kumimoji="1" lang="zh-CN" altLang="en-US" sz="2400" b="0" kern="1200" cap="none" spc="0" normalizeH="0" baseline="0" noProof="0">
                <a:solidFill>
                  <a:schemeClr val="bg1"/>
                </a:solidFill>
                <a:latin typeface="Times New Roman" panose="02020603050405020304" pitchFamily="18" charset="0"/>
                <a:ea typeface="宋体" panose="02010600030101010101" pitchFamily="2" charset="-122"/>
                <a:cs typeface="+mn-cs"/>
              </a:rPr>
              <a:t>沉思			述说，自发地谈论</a:t>
            </a:r>
            <a:endParaRPr kumimoji="1" lang="zh-CN" altLang="en-US" sz="2400" b="0" kern="1200" cap="none" spc="0" normalizeH="0" baseline="0" noProof="0">
              <a:solidFill>
                <a:schemeClr val="bg1"/>
              </a:solidFill>
              <a:latin typeface="Times New Roman" panose="02020603050405020304" pitchFamily="18" charset="0"/>
              <a:ea typeface="宋体" panose="02010600030101010101" pitchFamily="2" charset="-122"/>
              <a:cs typeface="+mn-cs"/>
            </a:endParaRPr>
          </a:p>
        </p:txBody>
      </p:sp>
      <p:sp>
        <p:nvSpPr>
          <p:cNvPr id="491524" name="Text Box 4"/>
          <p:cNvSpPr txBox="1">
            <a:spLocks noChangeArrowheads="1"/>
          </p:cNvSpPr>
          <p:nvPr/>
        </p:nvSpPr>
        <p:spPr bwMode="auto">
          <a:xfrm>
            <a:off x="395288" y="4473575"/>
            <a:ext cx="8229600" cy="384175"/>
          </a:xfrm>
          <a:prstGeom prst="rect">
            <a:avLst/>
          </a:prstGeom>
          <a:solidFill>
            <a:srgbClr val="FFCCFF"/>
          </a:solidFill>
          <a:ln w="12700" cap="sq">
            <a:noFill/>
            <a:miter lim="800000"/>
            <a:headEnd type="none" w="sm" len="sm"/>
            <a:tailEnd type="none" w="sm" len="sm"/>
          </a:ln>
          <a:effectLst/>
        </p:spPr>
        <p:txBody>
          <a:bodyPr>
            <a:spAutoFit/>
          </a:bodyPr>
          <a:lstStyle/>
          <a:p>
            <a:pPr marR="0" defTabSz="914400" eaLnBrk="1" hangingPunct="1">
              <a:lnSpc>
                <a:spcPct val="80000"/>
              </a:lnSpc>
              <a:buClrTx/>
              <a:buSzTx/>
              <a:buFontTx/>
              <a:defRPr/>
            </a:pPr>
            <a:r>
              <a:rPr kumimoji="1" lang="en-US" altLang="zh-CN" sz="2400"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F</a:t>
            </a:r>
            <a:r>
              <a:rPr kumimoji="1" lang="en-US" altLang="zh-CN" sz="2400" b="0"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0" kern="1200" cap="none" spc="0" normalizeH="0" baseline="0" noProof="0">
                <a:latin typeface="Times New Roman" panose="02020603050405020304" pitchFamily="18" charset="0"/>
                <a:ea typeface="宋体" panose="02010600030101010101" pitchFamily="2" charset="-122"/>
                <a:cs typeface="+mn-cs"/>
              </a:rPr>
              <a:t>和谐				分析</a:t>
            </a:r>
            <a:endParaRPr kumimoji="1" lang="zh-CN" altLang="en-US" sz="2400" b="0" kern="1200" cap="none" spc="0" normalizeH="0" baseline="0" noProof="0">
              <a:latin typeface="Times New Roman" panose="02020603050405020304" pitchFamily="18" charset="0"/>
              <a:ea typeface="宋体" panose="02010600030101010101" pitchFamily="2" charset="-122"/>
              <a:cs typeface="+mn-cs"/>
            </a:endParaRPr>
          </a:p>
        </p:txBody>
      </p:sp>
      <p:sp>
        <p:nvSpPr>
          <p:cNvPr id="491525" name="Text Box 5"/>
          <p:cNvSpPr txBox="1">
            <a:spLocks noChangeArrowheads="1"/>
          </p:cNvSpPr>
          <p:nvPr/>
        </p:nvSpPr>
        <p:spPr bwMode="auto">
          <a:xfrm>
            <a:off x="395288" y="5006975"/>
            <a:ext cx="8229600" cy="384175"/>
          </a:xfrm>
          <a:prstGeom prst="rect">
            <a:avLst/>
          </a:prstGeom>
          <a:solidFill>
            <a:srgbClr val="777777"/>
          </a:solidFill>
          <a:ln w="12700" cap="sq">
            <a:noFill/>
            <a:miter lim="800000"/>
            <a:headEnd type="none" w="sm" len="sm"/>
            <a:tailEnd type="none" w="sm" len="sm"/>
          </a:ln>
          <a:effectLst/>
        </p:spPr>
        <p:txBody>
          <a:bodyPr>
            <a:spAutoFit/>
          </a:bodyPr>
          <a:lstStyle/>
          <a:p>
            <a:pPr marR="0" defTabSz="914400" eaLnBrk="1" hangingPunct="1">
              <a:lnSpc>
                <a:spcPct val="80000"/>
              </a:lnSpc>
              <a:buClrTx/>
              <a:buSzTx/>
              <a:buFontTx/>
              <a:defRPr/>
            </a:pPr>
            <a:r>
              <a:rPr kumimoji="1" lang="en-US" altLang="zh-CN" sz="2400"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J</a:t>
            </a:r>
            <a:r>
              <a:rPr kumimoji="1" lang="en-US" altLang="zh-CN" sz="2400" b="0"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0" kern="1200" cap="none" spc="0" normalizeH="0" baseline="0" noProof="0">
                <a:latin typeface="Times New Roman" panose="02020603050405020304" pitchFamily="18" charset="0"/>
                <a:ea typeface="宋体" panose="02010600030101010101" pitchFamily="2" charset="-122"/>
                <a:cs typeface="+mn-cs"/>
              </a:rPr>
              <a:t>计划，完成一件事		放弃时间表</a:t>
            </a:r>
            <a:endParaRPr kumimoji="1" lang="zh-CN" altLang="en-US" sz="2400" b="0" kern="1200" cap="none" spc="0" normalizeH="0" baseline="0" noProof="0">
              <a:latin typeface="Times New Roman" panose="02020603050405020304" pitchFamily="18" charset="0"/>
              <a:ea typeface="宋体" panose="02010600030101010101" pitchFamily="2" charset="-122"/>
              <a:cs typeface="+mn-cs"/>
            </a:endParaRPr>
          </a:p>
        </p:txBody>
      </p:sp>
      <p:sp>
        <p:nvSpPr>
          <p:cNvPr id="491526" name="Text Box 6"/>
          <p:cNvSpPr txBox="1">
            <a:spLocks noChangeArrowheads="1"/>
          </p:cNvSpPr>
          <p:nvPr/>
        </p:nvSpPr>
        <p:spPr bwMode="auto">
          <a:xfrm>
            <a:off x="395288" y="2797175"/>
            <a:ext cx="8229600" cy="384175"/>
          </a:xfrm>
          <a:prstGeom prst="rect">
            <a:avLst/>
          </a:prstGeom>
          <a:solidFill>
            <a:srgbClr val="FFFF99"/>
          </a:solidFill>
          <a:ln w="12700" cap="sq">
            <a:noFill/>
            <a:miter lim="800000"/>
            <a:headEnd type="none" w="sm" len="sm"/>
            <a:tailEnd type="none" w="sm" len="sm"/>
          </a:ln>
          <a:effectLst/>
        </p:spPr>
        <p:txBody>
          <a:bodyPr>
            <a:spAutoFit/>
          </a:bodyPr>
          <a:lstStyle/>
          <a:p>
            <a:pPr marR="0" defTabSz="914400" eaLnBrk="1" hangingPunct="1">
              <a:lnSpc>
                <a:spcPct val="80000"/>
              </a:lnSpc>
              <a:buClrTx/>
              <a:buSzTx/>
              <a:buFontTx/>
              <a:defRPr/>
            </a:pPr>
            <a:r>
              <a:rPr kumimoji="1" lang="en-US" altLang="zh-CN" sz="2400" kern="1200" cap="none" spc="0" normalizeH="0" baseline="0" noProof="0" dirty="0">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S</a:t>
            </a:r>
            <a:r>
              <a:rPr kumimoji="1" lang="en-US" altLang="zh-CN" sz="2400" b="0" kern="1200" cap="none" spc="0" normalizeH="0" baseline="0" noProof="0" dirty="0">
                <a:solidFill>
                  <a:srgbClr val="FF0000"/>
                </a:solidFill>
                <a:latin typeface="Times New Roman" panose="02020603050405020304" pitchFamily="18" charset="0"/>
                <a:ea typeface="宋体" panose="02010600030101010101" pitchFamily="2" charset="-122"/>
                <a:cs typeface="+mn-cs"/>
              </a:rPr>
              <a:t>	</a:t>
            </a:r>
            <a:r>
              <a:rPr kumimoji="1" lang="zh-CN" altLang="en-US" sz="2400" b="0" kern="1200" cap="none" spc="0" normalizeH="0" baseline="0" noProof="0" dirty="0">
                <a:latin typeface="Times New Roman" panose="02020603050405020304" pitchFamily="18" charset="0"/>
                <a:ea typeface="宋体" panose="02010600030101010101" pitchFamily="2" charset="-122"/>
                <a:cs typeface="+mn-cs"/>
              </a:rPr>
              <a:t>感官活动</a:t>
            </a:r>
            <a:r>
              <a:rPr kumimoji="1" lang="zh-CN" altLang="en-US" sz="2400" b="0" kern="1200" cap="none" spc="0" normalizeH="0" baseline="0" noProof="0" dirty="0">
                <a:solidFill>
                  <a:schemeClr val="bg2"/>
                </a:solidFill>
                <a:latin typeface="Times New Roman" panose="02020603050405020304" pitchFamily="18" charset="0"/>
                <a:ea typeface="宋体" panose="02010600030101010101" pitchFamily="2" charset="-122"/>
                <a:cs typeface="+mn-cs"/>
              </a:rPr>
              <a:t>			</a:t>
            </a:r>
            <a:r>
              <a:rPr kumimoji="1" lang="zh-CN" altLang="en-US" sz="2400" b="0" kern="1200" cap="none" spc="0" normalizeH="0" baseline="0" noProof="0" dirty="0">
                <a:latin typeface="Times New Roman" panose="02020603050405020304" pitchFamily="18" charset="0"/>
                <a:ea typeface="宋体" panose="02010600030101010101" pitchFamily="2" charset="-122"/>
                <a:cs typeface="+mn-cs"/>
              </a:rPr>
              <a:t>幻想</a:t>
            </a:r>
            <a:endParaRPr kumimoji="1" lang="zh-CN" altLang="en-US" sz="2400" b="0" kern="1200" cap="none" spc="0" normalizeH="0" baseline="0" noProof="0" dirty="0">
              <a:latin typeface="Times New Roman" panose="02020603050405020304" pitchFamily="18" charset="0"/>
              <a:ea typeface="宋体" panose="02010600030101010101" pitchFamily="2" charset="-122"/>
              <a:cs typeface="+mn-cs"/>
            </a:endParaRPr>
          </a:p>
        </p:txBody>
      </p:sp>
      <p:sp>
        <p:nvSpPr>
          <p:cNvPr id="491527" name="Text Box 7"/>
          <p:cNvSpPr txBox="1">
            <a:spLocks noChangeArrowheads="1"/>
          </p:cNvSpPr>
          <p:nvPr/>
        </p:nvSpPr>
        <p:spPr bwMode="auto">
          <a:xfrm>
            <a:off x="395288" y="3940175"/>
            <a:ext cx="8229600" cy="384175"/>
          </a:xfrm>
          <a:prstGeom prst="rect">
            <a:avLst/>
          </a:prstGeom>
          <a:solidFill>
            <a:schemeClr val="hlink"/>
          </a:solidFill>
          <a:ln w="12700" cap="sq">
            <a:noFill/>
            <a:miter lim="800000"/>
            <a:headEnd type="none" w="sm" len="sm"/>
            <a:tailEnd type="none" w="sm" len="sm"/>
          </a:ln>
          <a:effectLst/>
        </p:spPr>
        <p:txBody>
          <a:bodyPr>
            <a:spAutoFit/>
          </a:bodyPr>
          <a:lstStyle/>
          <a:p>
            <a:pPr marR="0" defTabSz="914400" eaLnBrk="1" hangingPunct="1">
              <a:lnSpc>
                <a:spcPct val="80000"/>
              </a:lnSpc>
              <a:buClrTx/>
              <a:buSzTx/>
              <a:buFontTx/>
              <a:defRPr/>
            </a:pPr>
            <a:r>
              <a:rPr kumimoji="1" lang="en-US" altLang="zh-CN" sz="2400"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T</a:t>
            </a:r>
            <a:r>
              <a:rPr kumimoji="1" lang="en-US" altLang="zh-CN" sz="2400" b="0"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0" kern="1200" cap="none" spc="0" normalizeH="0" baseline="0" noProof="0">
                <a:latin typeface="Times New Roman" panose="02020603050405020304" pitchFamily="18" charset="0"/>
                <a:ea typeface="宋体" panose="02010600030101010101" pitchFamily="2" charset="-122"/>
                <a:cs typeface="+mn-cs"/>
              </a:rPr>
              <a:t>感觉有能力，分析</a:t>
            </a:r>
            <a:r>
              <a:rPr kumimoji="1" lang="en-US" altLang="zh-CN" sz="2400" b="0" kern="1200" cap="none" spc="0" normalizeH="0" baseline="0" noProof="0">
                <a:latin typeface="Times New Roman" panose="02020603050405020304" pitchFamily="18" charset="0"/>
                <a:ea typeface="宋体" panose="02010600030101010101" pitchFamily="2" charset="-122"/>
                <a:cs typeface="+mn-cs"/>
              </a:rPr>
              <a:t>/</a:t>
            </a:r>
            <a:r>
              <a:rPr kumimoji="1" lang="zh-CN" altLang="en-US" sz="2400" b="0" kern="1200" cap="none" spc="0" normalizeH="0" baseline="0" noProof="0">
                <a:latin typeface="Times New Roman" panose="02020603050405020304" pitchFamily="18" charset="0"/>
                <a:ea typeface="宋体" panose="02010600030101010101" pitchFamily="2" charset="-122"/>
                <a:cs typeface="+mn-cs"/>
              </a:rPr>
              <a:t>挑战	同情，移情</a:t>
            </a:r>
            <a:endParaRPr kumimoji="1" lang="zh-CN" altLang="en-US" sz="2400" b="0" kern="1200" cap="none" spc="0" normalizeH="0" baseline="0" noProof="0">
              <a:latin typeface="Times New Roman" panose="02020603050405020304" pitchFamily="18" charset="0"/>
              <a:ea typeface="宋体" panose="02010600030101010101" pitchFamily="2" charset="-122"/>
              <a:cs typeface="+mn-cs"/>
            </a:endParaRPr>
          </a:p>
        </p:txBody>
      </p:sp>
      <p:sp>
        <p:nvSpPr>
          <p:cNvPr id="491528" name="Text Box 8"/>
          <p:cNvSpPr txBox="1">
            <a:spLocks noChangeArrowheads="1"/>
          </p:cNvSpPr>
          <p:nvPr/>
        </p:nvSpPr>
        <p:spPr bwMode="auto">
          <a:xfrm>
            <a:off x="395288" y="3330575"/>
            <a:ext cx="8229600" cy="384175"/>
          </a:xfrm>
          <a:prstGeom prst="rect">
            <a:avLst/>
          </a:prstGeom>
          <a:solidFill>
            <a:srgbClr val="33CC33"/>
          </a:solidFill>
          <a:ln w="12700" cap="sq">
            <a:noFill/>
            <a:miter lim="800000"/>
            <a:headEnd type="none" w="sm" len="sm"/>
            <a:tailEnd type="none" w="sm" len="sm"/>
          </a:ln>
          <a:effectLst/>
        </p:spPr>
        <p:txBody>
          <a:bodyPr>
            <a:spAutoFit/>
          </a:bodyPr>
          <a:lstStyle/>
          <a:p>
            <a:pPr marR="0" defTabSz="914400" eaLnBrk="1" hangingPunct="1">
              <a:lnSpc>
                <a:spcPct val="80000"/>
              </a:lnSpc>
              <a:buClrTx/>
              <a:buSzTx/>
              <a:buFontTx/>
              <a:defRPr/>
            </a:pPr>
            <a:r>
              <a:rPr kumimoji="1" lang="en-US" altLang="zh-CN" sz="2400"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N</a:t>
            </a:r>
            <a:r>
              <a:rPr kumimoji="1" lang="en-US" altLang="zh-CN" sz="2400" b="0"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0" kern="1200" cap="none" spc="0" normalizeH="0" baseline="0" noProof="0">
                <a:latin typeface="Times New Roman" panose="02020603050405020304" pitchFamily="18" charset="0"/>
                <a:ea typeface="宋体" panose="02010600030101010101" pitchFamily="2" charset="-122"/>
                <a:cs typeface="+mn-cs"/>
              </a:rPr>
              <a:t>设计新的东西		做有些感官性</a:t>
            </a:r>
            <a:r>
              <a:rPr kumimoji="1" lang="en-US" altLang="zh-CN" sz="2400" b="0" kern="1200" cap="none" spc="0" normalizeH="0" baseline="0" noProof="0">
                <a:latin typeface="Times New Roman" panose="02020603050405020304" pitchFamily="18" charset="0"/>
                <a:ea typeface="宋体" panose="02010600030101010101" pitchFamily="2" charset="-122"/>
                <a:cs typeface="+mn-cs"/>
              </a:rPr>
              <a:t>/</a:t>
            </a:r>
            <a:r>
              <a:rPr kumimoji="1" lang="zh-CN" altLang="en-US" sz="2400" b="0" kern="1200" cap="none" spc="0" normalizeH="0" baseline="0" noProof="0">
                <a:latin typeface="Times New Roman" panose="02020603050405020304" pitchFamily="18" charset="0"/>
                <a:ea typeface="宋体" panose="02010600030101010101" pitchFamily="2" charset="-122"/>
                <a:cs typeface="+mn-cs"/>
              </a:rPr>
              <a:t>细节的活动</a:t>
            </a:r>
            <a:endParaRPr kumimoji="1" lang="zh-CN" altLang="en-US" sz="2400" b="0" kern="1200" cap="none" spc="0" normalizeH="0" baseline="0" noProof="0">
              <a:latin typeface="Times New Roman" panose="02020603050405020304" pitchFamily="18" charset="0"/>
              <a:ea typeface="宋体" panose="02010600030101010101" pitchFamily="2" charset="-122"/>
              <a:cs typeface="+mn-cs"/>
            </a:endParaRPr>
          </a:p>
        </p:txBody>
      </p:sp>
      <p:sp>
        <p:nvSpPr>
          <p:cNvPr id="491529" name="Text Box 9"/>
          <p:cNvSpPr txBox="1">
            <a:spLocks noChangeArrowheads="1"/>
          </p:cNvSpPr>
          <p:nvPr/>
        </p:nvSpPr>
        <p:spPr bwMode="auto">
          <a:xfrm>
            <a:off x="395288" y="5540375"/>
            <a:ext cx="8229600" cy="384175"/>
          </a:xfrm>
          <a:prstGeom prst="rect">
            <a:avLst/>
          </a:prstGeom>
          <a:solidFill>
            <a:srgbClr val="66CCFF"/>
          </a:solidFill>
          <a:ln w="12700" cap="sq">
            <a:noFill/>
            <a:miter lim="800000"/>
            <a:headEnd type="none" w="sm" len="sm"/>
            <a:tailEnd type="none" w="sm" len="sm"/>
          </a:ln>
          <a:effectLst/>
        </p:spPr>
        <p:txBody>
          <a:bodyPr>
            <a:spAutoFit/>
          </a:bodyPr>
          <a:lstStyle/>
          <a:p>
            <a:pPr marR="0" defTabSz="914400" eaLnBrk="1" hangingPunct="1">
              <a:lnSpc>
                <a:spcPct val="80000"/>
              </a:lnSpc>
              <a:buClrTx/>
              <a:buSzTx/>
              <a:buFontTx/>
              <a:defRPr/>
            </a:pPr>
            <a:r>
              <a:rPr kumimoji="1" lang="en-US" altLang="zh-CN" sz="2400" kern="1200" cap="none" spc="0" normalizeH="0" baseline="0" noProof="0">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P</a:t>
            </a:r>
            <a:r>
              <a:rPr kumimoji="1" lang="en-US" altLang="zh-CN" sz="2400" b="0" kern="1200" cap="none" spc="0" normalizeH="0" baseline="0" noProof="0">
                <a:latin typeface="Times New Roman" panose="02020603050405020304" pitchFamily="18" charset="0"/>
                <a:ea typeface="宋体" panose="02010600030101010101" pitchFamily="2" charset="-122"/>
                <a:cs typeface="+mn-cs"/>
              </a:rPr>
              <a:t>	</a:t>
            </a:r>
            <a:r>
              <a:rPr kumimoji="1" lang="zh-CN" altLang="en-US" sz="2400" b="0" kern="1200" cap="none" spc="0" normalizeH="0" baseline="0" noProof="0">
                <a:latin typeface="Times New Roman" panose="02020603050405020304" pitchFamily="18" charset="0"/>
                <a:ea typeface="宋体" panose="02010600030101010101" pitchFamily="2" charset="-122"/>
                <a:cs typeface="+mn-cs"/>
              </a:rPr>
              <a:t>灵活性和自主性		坚持计划</a:t>
            </a:r>
            <a:endParaRPr kumimoji="1" lang="zh-CN" altLang="en-US" sz="2400" b="0" kern="1200" cap="none" spc="0" normalizeH="0" baseline="0" noProof="0">
              <a:latin typeface="Times New Roman" panose="02020603050405020304" pitchFamily="18" charset="0"/>
              <a:ea typeface="宋体" panose="02010600030101010101" pitchFamily="2" charset="-122"/>
              <a:cs typeface="+mn-cs"/>
            </a:endParaRPr>
          </a:p>
        </p:txBody>
      </p:sp>
      <p:sp>
        <p:nvSpPr>
          <p:cNvPr id="491530" name="Text Box 10"/>
          <p:cNvSpPr txBox="1">
            <a:spLocks noChangeArrowheads="1"/>
          </p:cNvSpPr>
          <p:nvPr/>
        </p:nvSpPr>
        <p:spPr bwMode="auto">
          <a:xfrm>
            <a:off x="395288" y="1196975"/>
            <a:ext cx="3733800" cy="384175"/>
          </a:xfrm>
          <a:prstGeom prst="rect">
            <a:avLst/>
          </a:prstGeom>
          <a:solidFill>
            <a:srgbClr val="FF0000"/>
          </a:solidFill>
          <a:ln w="12700" cap="sq">
            <a:noFill/>
            <a:miter lim="800000"/>
            <a:headEnd type="none" w="sm" len="sm"/>
            <a:tailEnd type="none" w="sm" len="sm"/>
          </a:ln>
          <a:effectLst>
            <a:outerShdw dist="107763" dir="2700000" algn="ctr" rotWithShape="0">
              <a:schemeClr val="bg2"/>
            </a:outerShdw>
          </a:effectLst>
        </p:spPr>
        <p:txBody>
          <a:bodyPr>
            <a:spAutoFit/>
          </a:bodyPr>
          <a:lstStyle/>
          <a:p>
            <a:pPr marR="0" algn="ctr" defTabSz="914400" eaLnBrk="1" hangingPunct="1">
              <a:lnSpc>
                <a:spcPct val="80000"/>
              </a:lnSpc>
              <a:buClrTx/>
              <a:buSzTx/>
              <a:buFontTx/>
              <a:defRPr/>
            </a:pPr>
            <a:r>
              <a:rPr kumimoji="1" lang="zh-CN" altLang="en-US" sz="2400" kern="1200" cap="none" spc="0" normalizeH="0" baseline="0" noProof="0" dirty="0">
                <a:solidFill>
                  <a:schemeClr val="bg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在紧张时需要什么？</a:t>
            </a:r>
            <a:endParaRPr kumimoji="1" lang="zh-CN" altLang="en-US" sz="2400" b="0" kern="1200" cap="none" spc="0" normalizeH="0" baseline="0" noProof="0" dirty="0">
              <a:solidFill>
                <a:schemeClr val="bg1"/>
              </a:solidFill>
              <a:latin typeface="Times New Roman" panose="02020603050405020304" pitchFamily="18" charset="0"/>
              <a:ea typeface="宋体" panose="02010600030101010101" pitchFamily="2" charset="-122"/>
              <a:cs typeface="+mn-cs"/>
            </a:endParaRPr>
          </a:p>
        </p:txBody>
      </p:sp>
      <p:sp>
        <p:nvSpPr>
          <p:cNvPr id="491531" name="Text Box 11"/>
          <p:cNvSpPr txBox="1">
            <a:spLocks noChangeArrowheads="1"/>
          </p:cNvSpPr>
          <p:nvPr/>
        </p:nvSpPr>
        <p:spPr bwMode="auto">
          <a:xfrm>
            <a:off x="4891088" y="1196975"/>
            <a:ext cx="3733800" cy="384175"/>
          </a:xfrm>
          <a:prstGeom prst="rect">
            <a:avLst/>
          </a:prstGeom>
          <a:solidFill>
            <a:schemeClr val="accent1"/>
          </a:solidFill>
          <a:ln w="12700" cap="sq">
            <a:noFill/>
            <a:miter lim="800000"/>
            <a:headEnd type="none" w="sm" len="sm"/>
            <a:tailEnd type="none" w="sm" len="sm"/>
          </a:ln>
          <a:effectLst>
            <a:outerShdw dist="107763" dir="2700000" algn="ctr" rotWithShape="0">
              <a:schemeClr val="bg2"/>
            </a:outerShdw>
          </a:effectLst>
        </p:spPr>
        <p:txBody>
          <a:bodyPr>
            <a:spAutoFit/>
          </a:bodyPr>
          <a:lstStyle/>
          <a:p>
            <a:pPr marR="0" algn="ctr" defTabSz="914400" eaLnBrk="1" hangingPunct="1">
              <a:lnSpc>
                <a:spcPct val="80000"/>
              </a:lnSpc>
              <a:buClrTx/>
              <a:buSzTx/>
              <a:buFontTx/>
              <a:defRPr/>
            </a:pPr>
            <a:r>
              <a:rPr kumimoji="1" lang="zh-CN" altLang="en-US" sz="2400" kern="1200" cap="none" spc="0" normalizeH="0" baseline="0" noProof="0" dirty="0">
                <a:solidFill>
                  <a:schemeClr val="bg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mn-cs"/>
              </a:rPr>
              <a:t>如何更好地舒解紧张？</a:t>
            </a:r>
            <a:endParaRPr kumimoji="1" lang="zh-CN" altLang="en-US" sz="2400" b="0" kern="1200" cap="none" spc="0" normalizeH="0" baseline="0" noProof="0" dirty="0">
              <a:solidFill>
                <a:schemeClr val="bg1"/>
              </a:solidFill>
              <a:latin typeface="Times New Roman" panose="02020603050405020304" pitchFamily="18" charset="0"/>
              <a:ea typeface="宋体" panose="02010600030101010101" pitchFamily="2" charset="-122"/>
              <a:cs typeface="+mn-cs"/>
            </a:endParaRPr>
          </a:p>
        </p:txBody>
      </p:sp>
      <p:sp>
        <p:nvSpPr>
          <p:cNvPr id="44044" name="Rectangle 12"/>
          <p:cNvSpPr>
            <a:spLocks noGrp="1"/>
          </p:cNvSpPr>
          <p:nvPr>
            <p:ph type="title"/>
          </p:nvPr>
        </p:nvSpPr>
        <p:spPr>
          <a:xfrm>
            <a:off x="0" y="76200"/>
            <a:ext cx="7772400" cy="609600"/>
          </a:xfrm>
          <a:noFill/>
          <a:ln>
            <a:noFill/>
          </a:ln>
        </p:spPr>
        <p:txBody>
          <a:bodyPr lIns="92075" tIns="46038" rIns="92075" bIns="46038" anchor="ctr"/>
          <a:p>
            <a:r>
              <a:rPr lang="zh-CN" altLang="en-US" sz="2800" b="0" dirty="0">
                <a:solidFill>
                  <a:schemeClr val="bg1"/>
                </a:solidFill>
                <a:ea typeface="楷体_GB2312"/>
              </a:rPr>
              <a:t>不同类型舒解紧张的策略</a:t>
            </a:r>
            <a:endParaRPr lang="zh-CN" altLang="en-US" sz="2800" b="0" dirty="0">
              <a:solidFill>
                <a:schemeClr val="bg1"/>
              </a:solidFill>
              <a:ea typeface="楷体_GB2312"/>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p:nvPr>
            <p:ph type="title"/>
          </p:nvPr>
        </p:nvSpPr>
        <p:spPr>
          <a:xfrm>
            <a:off x="17463" y="73025"/>
            <a:ext cx="7772400" cy="1143000"/>
          </a:xfrm>
          <a:noFill/>
          <a:ln>
            <a:solidFill>
              <a:schemeClr val="bg1"/>
            </a:solidFill>
            <a:miter/>
          </a:ln>
        </p:spPr>
        <p:txBody>
          <a:bodyPr/>
          <a:p>
            <a:r>
              <a:rPr lang="zh-CN" altLang="en-US" sz="2800" b="0" dirty="0">
                <a:solidFill>
                  <a:schemeClr val="bg1"/>
                </a:solidFill>
                <a:latin typeface="楷体_GB2312"/>
                <a:ea typeface="楷体_GB2312"/>
              </a:rPr>
              <a:t>不同类型之间的沟通</a:t>
            </a:r>
            <a:endParaRPr lang="zh-CN" altLang="zh-CN" sz="2800" dirty="0">
              <a:solidFill>
                <a:schemeClr val="bg1"/>
              </a:solidFill>
              <a:latin typeface="楷体_GB2312"/>
              <a:ea typeface="楷体_GB2312"/>
            </a:endParaRPr>
          </a:p>
        </p:txBody>
      </p:sp>
      <p:sp>
        <p:nvSpPr>
          <p:cNvPr id="492547" name="Rectangle 3"/>
          <p:cNvSpPr>
            <a:spLocks noGrp="1" noChangeArrowheads="1"/>
          </p:cNvSpPr>
          <p:nvPr>
            <p:ph idx="1"/>
          </p:nvPr>
        </p:nvSpPr>
        <p:spPr bwMode="auto">
          <a:xfrm>
            <a:off x="342900" y="1412875"/>
            <a:ext cx="8458200" cy="4267200"/>
          </a:xfrm>
          <a:solidFill>
            <a:srgbClr val="006666"/>
          </a:solidFill>
          <a:ln>
            <a:solidFill>
              <a:srgbClr val="000000"/>
            </a:solidFill>
            <a:miter lim="800000"/>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r>
              <a:rPr kumimoji="1" lang="en-US" altLang="zh-CN" sz="18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E	</a:t>
            </a:r>
            <a:r>
              <a:rPr kumimoji="1" lang="en-US" altLang="zh-CN" sz="18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sym typeface="Symbol" panose="05050102010706020507" pitchFamily="18" charset="2"/>
              </a:rPr>
              <a:t>	</a:t>
            </a:r>
            <a:r>
              <a:rPr kumimoji="1" lang="en-US" altLang="zh-CN" sz="18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I        </a:t>
            </a:r>
            <a:r>
              <a:rPr kumimoji="1" lang="zh-CN" altLang="en-US" sz="2000" b="1" i="0" u="none" strike="noStrike" kern="0" cap="none" spc="0" normalizeH="0" baseline="0" noProof="0" dirty="0">
                <a:ln>
                  <a:noFill/>
                </a:ln>
                <a:solidFill>
                  <a:schemeClr val="bg1"/>
                </a:solidFill>
                <a:effectLst/>
                <a:uLnTx/>
                <a:uFillTx/>
                <a:latin typeface="+mn-lt"/>
                <a:ea typeface="+mn-ea"/>
                <a:cs typeface="+mn-cs"/>
              </a:rPr>
              <a:t>留出私人的、反省的时间</a:t>
            </a:r>
            <a:endParaRPr kumimoji="1" lang="zh-CN" altLang="en-US" sz="20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I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sym typeface="Symbol" panose="05050102010706020507" pitchFamily="18" charset="2"/>
              </a:rPr>
              <a:t>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E     </a:t>
            </a:r>
            <a:r>
              <a:rPr kumimoji="1" lang="zh-CN" altLang="en-US" sz="2000" b="1" i="0" u="none" strike="noStrike" kern="0" cap="none" spc="0" normalizeH="0" baseline="0" noProof="0" dirty="0">
                <a:ln>
                  <a:noFill/>
                </a:ln>
                <a:solidFill>
                  <a:schemeClr val="bg1"/>
                </a:solidFill>
                <a:effectLst/>
                <a:uLnTx/>
                <a:uFillTx/>
                <a:latin typeface="+mn-lt"/>
                <a:ea typeface="+mn-ea"/>
                <a:cs typeface="+mn-cs"/>
              </a:rPr>
              <a:t>解释时间的需求，容许他人为澄清问题的“多话”</a:t>
            </a:r>
            <a:endParaRPr kumimoji="1" lang="zh-CN" altLang="en-US" sz="20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sym typeface="Symbol" panose="05050102010706020507" pitchFamily="18" charset="2"/>
              </a:rPr>
              <a:t>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N     </a:t>
            </a:r>
            <a:r>
              <a:rPr kumimoji="1" lang="zh-CN" altLang="en-US" sz="2000" b="1" i="0" u="none" strike="noStrike" kern="0" cap="none" spc="0" normalizeH="0" baseline="0" noProof="0" dirty="0">
                <a:ln>
                  <a:noFill/>
                </a:ln>
                <a:solidFill>
                  <a:schemeClr val="bg1"/>
                </a:solidFill>
                <a:effectLst/>
                <a:uLnTx/>
                <a:uFillTx/>
                <a:latin typeface="+mn-lt"/>
                <a:ea typeface="+mn-ea"/>
                <a:cs typeface="+mn-cs"/>
              </a:rPr>
              <a:t>首先给出概貌，然后详述细节</a:t>
            </a:r>
            <a:endParaRPr kumimoji="1" lang="zh-CN" altLang="en-US" sz="20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N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sym typeface="Symbol" panose="05050102010706020507" pitchFamily="18" charset="2"/>
              </a:rPr>
              <a:t>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S      </a:t>
            </a:r>
            <a:r>
              <a:rPr kumimoji="1" lang="zh-CN" altLang="en-US" sz="2000" b="1" i="0" u="none" strike="noStrike" kern="0" cap="none" spc="0" normalizeH="0" baseline="0" noProof="0" dirty="0">
                <a:ln>
                  <a:noFill/>
                </a:ln>
                <a:solidFill>
                  <a:schemeClr val="bg1"/>
                </a:solidFill>
                <a:effectLst/>
                <a:uLnTx/>
                <a:uFillTx/>
                <a:latin typeface="+mn-lt"/>
                <a:ea typeface="+mn-ea"/>
                <a:cs typeface="+mn-cs"/>
              </a:rPr>
              <a:t>先说基本成型的具体观点，注意涉及相关的细节</a:t>
            </a:r>
            <a:endParaRPr kumimoji="1" lang="zh-CN" altLang="en-US" sz="20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T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sym typeface="Symbol" panose="05050102010706020507" pitchFamily="18" charset="2"/>
              </a:rPr>
              <a:t>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F     </a:t>
            </a:r>
            <a:r>
              <a:rPr kumimoji="1" lang="zh-CN" altLang="en-US" sz="2000" b="1" i="0" u="none" strike="noStrike" kern="0" cap="none" spc="0" normalizeH="0" baseline="0" noProof="0" dirty="0">
                <a:ln>
                  <a:noFill/>
                </a:ln>
                <a:solidFill>
                  <a:schemeClr val="bg1"/>
                </a:solidFill>
                <a:effectLst/>
                <a:uLnTx/>
                <a:uFillTx/>
                <a:latin typeface="+mn-lt"/>
                <a:ea typeface="+mn-ea"/>
                <a:cs typeface="+mn-cs"/>
              </a:rPr>
              <a:t>考虑对人的影响，由一致意见开始</a:t>
            </a:r>
            <a:endParaRPr kumimoji="1" lang="zh-CN" altLang="en-US" sz="20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F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sym typeface="Symbol" panose="05050102010706020507" pitchFamily="18" charset="2"/>
              </a:rPr>
              <a:t>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T     </a:t>
            </a:r>
            <a:r>
              <a:rPr kumimoji="1" lang="zh-CN" altLang="en-US" sz="2000" b="1" i="0" u="none" strike="noStrike" kern="0" cap="none" spc="0" normalizeH="0" baseline="0" noProof="0" dirty="0">
                <a:ln>
                  <a:noFill/>
                </a:ln>
                <a:solidFill>
                  <a:schemeClr val="bg1"/>
                </a:solidFill>
                <a:effectLst/>
                <a:uLnTx/>
                <a:uFillTx/>
                <a:latin typeface="+mn-lt"/>
                <a:ea typeface="+mn-ea"/>
                <a:cs typeface="+mn-cs"/>
              </a:rPr>
              <a:t>考虑原因和结果，简洁</a:t>
            </a:r>
            <a:endParaRPr kumimoji="1" lang="zh-CN" altLang="en-US" sz="2000" b="0"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J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sym typeface="Symbol" panose="05050102010706020507" pitchFamily="18" charset="2"/>
              </a:rPr>
              <a:t>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     </a:t>
            </a:r>
            <a:r>
              <a:rPr kumimoji="1" lang="zh-CN" altLang="en-US" sz="2000" b="1" i="0" u="none" strike="noStrike" kern="0" cap="none" spc="0" normalizeH="0" baseline="0" noProof="0" dirty="0">
                <a:ln>
                  <a:noFill/>
                </a:ln>
                <a:solidFill>
                  <a:schemeClr val="bg1"/>
                </a:solidFill>
                <a:effectLst/>
                <a:uLnTx/>
                <a:uFillTx/>
                <a:latin typeface="+mn-lt"/>
                <a:ea typeface="+mn-ea"/>
                <a:cs typeface="+mn-cs"/>
              </a:rPr>
              <a:t>容许其计划、工作方式中的灵活性和不愿被控制的需要                            </a:t>
            </a:r>
            <a:endParaRPr kumimoji="1" lang="zh-CN" altLang="en-US" sz="20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P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sym typeface="Symbol" panose="05050102010706020507" pitchFamily="18" charset="2"/>
              </a:rPr>
              <a:t>	</a:t>
            </a:r>
            <a:r>
              <a:rPr kumimoji="1" lang="en-US" altLang="zh-CN" sz="20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cs"/>
              </a:rPr>
              <a:t>J      </a:t>
            </a:r>
            <a:r>
              <a:rPr kumimoji="1" lang="zh-CN" altLang="en-US" sz="2000" b="1" i="0" u="none" strike="noStrike" kern="0" cap="none" spc="0" normalizeH="0" baseline="0" noProof="0" dirty="0">
                <a:ln>
                  <a:noFill/>
                </a:ln>
                <a:solidFill>
                  <a:schemeClr val="bg1"/>
                </a:solidFill>
                <a:effectLst/>
                <a:uLnTx/>
                <a:uFillTx/>
                <a:latin typeface="+mn-lt"/>
                <a:ea typeface="+mn-ea"/>
                <a:cs typeface="+mn-cs"/>
              </a:rPr>
              <a:t>容许计划和结构，以及他人控制和决定的需要</a:t>
            </a:r>
            <a:endParaRPr kumimoji="1" lang="zh-CN" altLang="en-US" sz="2000" b="1" i="0" u="none" strike="noStrike" kern="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0" fontAlgn="base" latinLnBrk="0" hangingPunct="0">
              <a:lnSpc>
                <a:spcPct val="100000"/>
              </a:lnSpc>
              <a:spcBef>
                <a:spcPct val="0"/>
              </a:spcBef>
              <a:spcAft>
                <a:spcPct val="50000"/>
              </a:spcAft>
              <a:buClr>
                <a:schemeClr val="accent2"/>
              </a:buClr>
              <a:buSzPct val="100000"/>
              <a:buFont typeface="Wingdings" panose="05000000000000000000" pitchFamily="2" charset="2"/>
              <a:buNone/>
              <a:defRPr/>
            </a:pPr>
            <a:endParaRPr kumimoji="1" lang="zh-CN" altLang="zh-CN" sz="2000" b="1"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p:nvPr/>
        </p:nvSpPr>
        <p:spPr>
          <a:xfrm>
            <a:off x="611188" y="1092200"/>
            <a:ext cx="4808537" cy="2033588"/>
          </a:xfrm>
          <a:prstGeom prst="rect">
            <a:avLst/>
          </a:prstGeom>
          <a:solidFill>
            <a:srgbClr val="008000"/>
          </a:solidFill>
          <a:ln w="9525" cap="flat" cmpd="sng">
            <a:solidFill>
              <a:srgbClr val="FFCC00"/>
            </a:solidFill>
            <a:prstDash val="solid"/>
            <a:miter/>
            <a:headEnd type="none" w="sm" len="lg"/>
            <a:tailEnd type="none" w="med" len="med"/>
          </a:ln>
        </p:spPr>
        <p:txBody>
          <a:bodyPr lIns="90000" tIns="46800" rIns="90000" bIns="46800">
            <a:spAutoFit/>
          </a:bodyPr>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可能认为</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缺乏常识；而</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可能觉得</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没有想象力</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关注一些“不实际”的问题，可能使</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觉得没有共同</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语言</a:t>
            </a:r>
            <a:r>
              <a:rPr lang="en-US" altLang="zh-CN" sz="1400" b="0" dirty="0">
                <a:solidFill>
                  <a:schemeClr val="bg1"/>
                </a:solidFill>
                <a:latin typeface="Times New Roman" panose="02020603050405020304" pitchFamily="18" charset="0"/>
              </a:rPr>
              <a:t>,</a:t>
            </a:r>
            <a:r>
              <a:rPr lang="zh-CN" altLang="en-US" sz="1400" b="0" dirty="0">
                <a:solidFill>
                  <a:schemeClr val="bg1"/>
                </a:solidFill>
                <a:latin typeface="Times New Roman" panose="02020603050405020304" pitchFamily="18" charset="0"/>
              </a:rPr>
              <a:t>感到关系的不公平</a:t>
            </a:r>
            <a:r>
              <a:rPr lang="en-US" altLang="zh-CN" sz="1400" b="0" dirty="0">
                <a:solidFill>
                  <a:schemeClr val="bg1"/>
                </a:solidFill>
                <a:latin typeface="Times New Roman" panose="02020603050405020304" pitchFamily="18" charset="0"/>
              </a:rPr>
              <a:t>,</a:t>
            </a:r>
            <a:r>
              <a:rPr lang="zh-CN" altLang="en-US" sz="1400" b="0" dirty="0">
                <a:solidFill>
                  <a:schemeClr val="bg1"/>
                </a:solidFill>
                <a:latin typeface="Times New Roman" panose="02020603050405020304" pitchFamily="18" charset="0"/>
              </a:rPr>
              <a:t>迫使</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考虑现实问题</a:t>
            </a:r>
            <a:r>
              <a:rPr lang="en-US" altLang="zh-CN" sz="1400" b="0" dirty="0">
                <a:solidFill>
                  <a:schemeClr val="bg1"/>
                </a:solidFill>
                <a:latin typeface="Times New Roman" panose="02020603050405020304" pitchFamily="18" charset="0"/>
              </a:rPr>
              <a:t>(</a:t>
            </a:r>
            <a:r>
              <a:rPr lang="zh-CN" altLang="en-US" sz="1400" b="0" dirty="0">
                <a:solidFill>
                  <a:schemeClr val="bg1"/>
                </a:solidFill>
                <a:latin typeface="Times New Roman" panose="02020603050405020304" pitchFamily="18" charset="0"/>
              </a:rPr>
              <a:t>如生计问题</a:t>
            </a:r>
            <a:r>
              <a:rPr lang="en-US" altLang="zh-CN" sz="1400" b="0" dirty="0">
                <a:solidFill>
                  <a:schemeClr val="bg1"/>
                </a:solidFill>
                <a:latin typeface="Times New Roman" panose="02020603050405020304" pitchFamily="18" charset="0"/>
              </a:rPr>
              <a:t>)</a:t>
            </a:r>
            <a:endParaRPr lang="en-US" altLang="zh-CN" sz="1400" b="0" dirty="0">
              <a:solidFill>
                <a:schemeClr val="bg1"/>
              </a:solidFill>
              <a:latin typeface="Times New Roman" panose="02020603050405020304" pitchFamily="18" charset="0"/>
            </a:endParaRPr>
          </a:p>
          <a:p>
            <a:pPr eaLnBrk="1" hangingPunct="1">
              <a:buChar char="•"/>
            </a:pPr>
            <a:r>
              <a:rPr lang="en-US" altLang="zh-CN" sz="1400" b="0" dirty="0">
                <a:solidFill>
                  <a:schemeClr val="bg1"/>
                </a:solidFill>
                <a:latin typeface="Times New Roman" panose="02020603050405020304" pitchFamily="18" charset="0"/>
              </a:rPr>
              <a:t> </a:t>
            </a:r>
            <a:r>
              <a:rPr lang="zh-CN" altLang="en-US" sz="1400" b="0" dirty="0">
                <a:solidFill>
                  <a:schemeClr val="bg1"/>
                </a:solidFill>
                <a:latin typeface="Times New Roman" panose="02020603050405020304" pitchFamily="18" charset="0"/>
              </a:rPr>
              <a:t>尤其是在关于金钱和工作的问题上的冲突，可能导致</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不断地对</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说教和唠叨</a:t>
            </a:r>
            <a:endParaRPr lang="zh-CN" altLang="en-US" sz="1400" b="0" dirty="0">
              <a:solidFill>
                <a:schemeClr val="bg1"/>
              </a:solidFill>
              <a:latin typeface="Times New Roman" panose="02020603050405020304" pitchFamily="18" charset="0"/>
            </a:endParaRPr>
          </a:p>
          <a:p>
            <a:pPr eaLnBrk="1" hangingPunct="1">
              <a:buChar char="•"/>
            </a:pPr>
            <a:r>
              <a:rPr lang="zh-CN" altLang="en-US" sz="1400" b="0" dirty="0">
                <a:solidFill>
                  <a:schemeClr val="bg1"/>
                </a:solidFill>
                <a:latin typeface="Times New Roman" panose="02020603050405020304" pitchFamily="18" charset="0"/>
              </a:rPr>
              <a:t> 由于缺乏鼓励和赞同，可能导致</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的自尊和自我价值感</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受到挫伤</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可能认为</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根本不能理解深厚的感情和关系。</a:t>
            </a:r>
            <a:r>
              <a:rPr lang="en-US" altLang="zh-CN" sz="1400" b="0" dirty="0">
                <a:solidFill>
                  <a:schemeClr val="bg1"/>
                </a:solidFill>
                <a:latin typeface="Times New Roman" panose="02020603050405020304" pitchFamily="18" charset="0"/>
              </a:rPr>
              <a:t>STJ</a:t>
            </a:r>
            <a:r>
              <a:rPr lang="zh-CN" altLang="en-US" sz="1400" b="0" dirty="0">
                <a:solidFill>
                  <a:schemeClr val="bg1"/>
                </a:solidFill>
                <a:latin typeface="Times New Roman" panose="02020603050405020304" pitchFamily="18" charset="0"/>
              </a:rPr>
              <a:t>和</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NFP</a:t>
            </a:r>
            <a:r>
              <a:rPr lang="zh-CN" altLang="en-US" sz="1400" b="0" dirty="0">
                <a:solidFill>
                  <a:schemeClr val="bg1"/>
                </a:solidFill>
                <a:latin typeface="Times New Roman" panose="02020603050405020304" pitchFamily="18" charset="0"/>
              </a:rPr>
              <a:t>并非尽如以上所述</a:t>
            </a:r>
            <a:endParaRPr lang="zh-CN" altLang="en-US" sz="1400" b="0" dirty="0">
              <a:solidFill>
                <a:schemeClr val="bg1"/>
              </a:solidFill>
              <a:latin typeface="Times New Roman" panose="02020603050405020304" pitchFamily="18" charset="0"/>
            </a:endParaRPr>
          </a:p>
        </p:txBody>
      </p:sp>
      <p:sp>
        <p:nvSpPr>
          <p:cNvPr id="46083" name="Text Box 3"/>
          <p:cNvSpPr txBox="1"/>
          <p:nvPr/>
        </p:nvSpPr>
        <p:spPr>
          <a:xfrm>
            <a:off x="5259388" y="1125538"/>
            <a:ext cx="3705225" cy="1385887"/>
          </a:xfrm>
          <a:prstGeom prst="rect">
            <a:avLst/>
          </a:prstGeom>
          <a:solidFill>
            <a:srgbClr val="008080"/>
          </a:solidFill>
          <a:ln w="22225" cap="flat" cmpd="sng">
            <a:solidFill>
              <a:schemeClr val="tx1"/>
            </a:solidFill>
            <a:prstDash val="solid"/>
            <a:miter/>
            <a:headEnd type="none" w="sm" len="lg"/>
            <a:tailEnd type="none" w="med" len="med"/>
          </a:ln>
        </p:spPr>
        <p:txBody>
          <a:bodyPr lIns="90000" tIns="46800" rIns="90000" bIns="46800">
            <a:spAutoFit/>
          </a:bodyPr>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可能变得对审美、学习、人际关系、</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情感和信仰等更为开放</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可能学会将部分的精力花在可能有经</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济回报的领域</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可能变得更为灵活；而</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则可能学会</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善始善终，更为准时和可靠</a:t>
            </a:r>
            <a:endParaRPr lang="zh-CN" altLang="en-US" sz="1400" b="0" dirty="0">
              <a:solidFill>
                <a:schemeClr val="bg1"/>
              </a:solidFill>
              <a:latin typeface="Times New Roman" panose="02020603050405020304" pitchFamily="18" charset="0"/>
            </a:endParaRPr>
          </a:p>
        </p:txBody>
      </p:sp>
      <p:sp>
        <p:nvSpPr>
          <p:cNvPr id="46084" name="Text Box 4"/>
          <p:cNvSpPr txBox="1"/>
          <p:nvPr/>
        </p:nvSpPr>
        <p:spPr>
          <a:xfrm>
            <a:off x="611188" y="4227513"/>
            <a:ext cx="4808537" cy="1817687"/>
          </a:xfrm>
          <a:prstGeom prst="rect">
            <a:avLst/>
          </a:prstGeom>
          <a:solidFill>
            <a:srgbClr val="008000"/>
          </a:solidFill>
          <a:ln w="9525" cap="flat" cmpd="sng">
            <a:solidFill>
              <a:srgbClr val="FFCC00"/>
            </a:solidFill>
            <a:prstDash val="solid"/>
            <a:miter/>
            <a:headEnd type="none" w="sm" len="lg"/>
            <a:tailEnd type="none" w="med" len="med"/>
          </a:ln>
        </p:spPr>
        <p:txBody>
          <a:bodyPr lIns="90000" tIns="46800" rIns="90000" bIns="46800">
            <a:spAutoFit/>
          </a:bodyPr>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可能认为</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缺乏责任感；而</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可能觉得</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没有乐趣。</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可能把</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当作孩子，而</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也可能把</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视为父母，认为</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养家糊口的责任、日常的义务都是</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的事。</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可能试图将易冲动的</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的工作习惯有序化，使其有计</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划；而</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则对</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被时间计划表所约束嗤之以鼻。</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老想玩，并且认为</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也如此；而</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总想工作，也认为</a:t>
            </a:r>
            <a:endParaRPr lang="zh-CN" altLang="en-US" sz="1400" b="0" dirty="0">
              <a:solidFill>
                <a:schemeClr val="bg1"/>
              </a:solidFill>
              <a:latin typeface="Times New Roman" panose="02020603050405020304" pitchFamily="18" charset="0"/>
            </a:endParaRPr>
          </a:p>
          <a:p>
            <a:pPr eaLnBrk="1" hangingPunct="1"/>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也这样。</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认为</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太悲观；而</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则认为</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过于乐观。</a:t>
            </a:r>
            <a:endParaRPr lang="zh-CN" altLang="en-US" sz="1400" b="0" dirty="0">
              <a:solidFill>
                <a:schemeClr val="bg1"/>
              </a:solidFill>
              <a:latin typeface="Times New Roman" panose="02020603050405020304" pitchFamily="18" charset="0"/>
            </a:endParaRPr>
          </a:p>
        </p:txBody>
      </p:sp>
      <p:sp>
        <p:nvSpPr>
          <p:cNvPr id="46085" name="Text Box 5"/>
          <p:cNvSpPr txBox="1"/>
          <p:nvPr/>
        </p:nvSpPr>
        <p:spPr>
          <a:xfrm>
            <a:off x="5259388" y="4630738"/>
            <a:ext cx="3705225" cy="1385887"/>
          </a:xfrm>
          <a:prstGeom prst="rect">
            <a:avLst/>
          </a:prstGeom>
          <a:solidFill>
            <a:srgbClr val="008080"/>
          </a:solidFill>
          <a:ln w="22225" cap="flat" cmpd="sng">
            <a:solidFill>
              <a:schemeClr val="tx1"/>
            </a:solidFill>
            <a:prstDash val="solid"/>
            <a:miter/>
            <a:headEnd type="none" w="sm" len="lg"/>
            <a:tailEnd type="none" w="med" len="med"/>
          </a:ln>
        </p:spPr>
        <p:txBody>
          <a:bodyPr lIns="90000" tIns="46800" rIns="90000" bIns="46800">
            <a:spAutoFit/>
          </a:bodyPr>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可能让</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活跃起来；而</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则可能帮助</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发展对时间计划、目标和个人成就的重</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视。</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可能教</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如何玩，并且向</a:t>
            </a:r>
            <a:r>
              <a:rPr lang="en-US" altLang="zh-CN" sz="1400" b="0" dirty="0">
                <a:solidFill>
                  <a:schemeClr val="bg1"/>
                </a:solidFill>
                <a:latin typeface="Times New Roman" panose="02020603050405020304" pitchFamily="18" charset="0"/>
              </a:rPr>
              <a:t>SJ</a:t>
            </a:r>
            <a:r>
              <a:rPr lang="zh-CN" altLang="en-US" sz="1400" b="0" dirty="0">
                <a:solidFill>
                  <a:schemeClr val="bg1"/>
                </a:solidFill>
                <a:latin typeface="Times New Roman" panose="02020603050405020304" pitchFamily="18" charset="0"/>
              </a:rPr>
              <a:t>显示工作的</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另一种方式：聪明地工作比刻苦地工作更</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为重要。</a:t>
            </a:r>
            <a:endParaRPr lang="zh-CN" altLang="en-US" sz="1400" b="0" dirty="0">
              <a:solidFill>
                <a:schemeClr val="bg1"/>
              </a:solidFill>
              <a:latin typeface="Times New Roman" panose="02020603050405020304" pitchFamily="18" charset="0"/>
            </a:endParaRPr>
          </a:p>
        </p:txBody>
      </p:sp>
      <p:sp>
        <p:nvSpPr>
          <p:cNvPr id="46086" name="Text Box 6"/>
          <p:cNvSpPr txBox="1"/>
          <p:nvPr/>
        </p:nvSpPr>
        <p:spPr>
          <a:xfrm>
            <a:off x="139700" y="1720850"/>
            <a:ext cx="503238" cy="925513"/>
          </a:xfrm>
          <a:prstGeom prst="rect">
            <a:avLst/>
          </a:prstGeom>
          <a:solidFill>
            <a:schemeClr val="tx1"/>
          </a:solidFill>
          <a:ln w="9525">
            <a:noFill/>
          </a:ln>
        </p:spPr>
        <p:txBody>
          <a:bodyPr lIns="90000" tIns="46800" rIns="90000" bIns="46800">
            <a:spAutoFit/>
          </a:bodyPr>
          <a:p>
            <a:pPr eaLnBrk="1" hangingPunct="1"/>
            <a:r>
              <a:rPr lang="en-US" altLang="zh-CN" sz="1800" dirty="0">
                <a:solidFill>
                  <a:schemeClr val="bg1"/>
                </a:solidFill>
                <a:latin typeface="Times New Roman" panose="02020603050405020304" pitchFamily="18" charset="0"/>
              </a:rPr>
              <a:t>SJ</a:t>
            </a:r>
            <a:endParaRPr lang="en-US" altLang="zh-CN" sz="1800" dirty="0">
              <a:solidFill>
                <a:schemeClr val="bg1"/>
              </a:solidFill>
              <a:latin typeface="Times New Roman" panose="02020603050405020304" pitchFamily="18" charset="0"/>
            </a:endParaRPr>
          </a:p>
          <a:p>
            <a:pPr eaLnBrk="1" hangingPunct="1"/>
            <a:r>
              <a:rPr lang="zh-CN" altLang="en-US" sz="1800" dirty="0">
                <a:solidFill>
                  <a:schemeClr val="bg1"/>
                </a:solidFill>
                <a:latin typeface="Times New Roman" panose="02020603050405020304" pitchFamily="18" charset="0"/>
              </a:rPr>
              <a:t>与</a:t>
            </a:r>
            <a:endParaRPr lang="zh-CN" altLang="en-US" sz="1800" dirty="0">
              <a:solidFill>
                <a:schemeClr val="bg1"/>
              </a:solidFill>
              <a:latin typeface="Times New Roman" panose="02020603050405020304" pitchFamily="18" charset="0"/>
            </a:endParaRPr>
          </a:p>
          <a:p>
            <a:pPr eaLnBrk="1" hangingPunct="1"/>
            <a:r>
              <a:rPr lang="en-US" altLang="zh-CN" sz="1800" dirty="0">
                <a:solidFill>
                  <a:schemeClr val="bg1"/>
                </a:solidFill>
                <a:latin typeface="Times New Roman" panose="02020603050405020304" pitchFamily="18" charset="0"/>
              </a:rPr>
              <a:t>NF</a:t>
            </a:r>
            <a:endParaRPr lang="en-US" altLang="zh-CN" sz="1800" b="0" dirty="0">
              <a:solidFill>
                <a:schemeClr val="bg1"/>
              </a:solidFill>
              <a:latin typeface="Times New Roman" panose="02020603050405020304" pitchFamily="18" charset="0"/>
            </a:endParaRPr>
          </a:p>
        </p:txBody>
      </p:sp>
      <p:sp>
        <p:nvSpPr>
          <p:cNvPr id="46087" name="Text Box 7"/>
          <p:cNvSpPr txBox="1"/>
          <p:nvPr/>
        </p:nvSpPr>
        <p:spPr>
          <a:xfrm>
            <a:off x="611188" y="3443288"/>
            <a:ext cx="4808537" cy="771525"/>
          </a:xfrm>
          <a:prstGeom prst="rect">
            <a:avLst/>
          </a:prstGeom>
          <a:solidFill>
            <a:srgbClr val="008000"/>
          </a:solidFill>
          <a:ln w="9525" cap="flat" cmpd="sng">
            <a:solidFill>
              <a:srgbClr val="FFFF00"/>
            </a:solidFill>
            <a:prstDash val="solid"/>
            <a:miter/>
            <a:headEnd type="none" w="sm" len="lg"/>
            <a:tailEnd type="none" w="med" len="med"/>
          </a:ln>
        </p:spPr>
        <p:txBody>
          <a:bodyPr lIns="90000" tIns="46800" rIns="90000" bIns="46800">
            <a:spAutoFit/>
          </a:bodyPr>
          <a:p>
            <a:pPr eaLnBrk="1" hangingPunct="1">
              <a:buChar char="•"/>
            </a:pPr>
            <a:r>
              <a:rPr lang="zh-CN" altLang="zh-CN"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可能认为</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没有信仰，缺乏想象力、责任感、承诺和</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生活目标</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可能认为</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无趣，没有现实感</a:t>
            </a:r>
            <a:endParaRPr lang="zh-CN" altLang="en-US" sz="1200" b="0" dirty="0">
              <a:solidFill>
                <a:schemeClr val="bg1"/>
              </a:solidFill>
              <a:latin typeface="Times New Roman" panose="02020603050405020304" pitchFamily="18" charset="0"/>
            </a:endParaRPr>
          </a:p>
        </p:txBody>
      </p:sp>
      <p:sp>
        <p:nvSpPr>
          <p:cNvPr id="46088" name="Text Box 8"/>
          <p:cNvSpPr txBox="1"/>
          <p:nvPr/>
        </p:nvSpPr>
        <p:spPr>
          <a:xfrm>
            <a:off x="5259388" y="2540000"/>
            <a:ext cx="3705225" cy="2033588"/>
          </a:xfrm>
          <a:prstGeom prst="rect">
            <a:avLst/>
          </a:prstGeom>
          <a:solidFill>
            <a:srgbClr val="008080"/>
          </a:solidFill>
          <a:ln w="15875" cap="flat" cmpd="sng">
            <a:solidFill>
              <a:schemeClr val="tx1"/>
            </a:solidFill>
            <a:prstDash val="solid"/>
            <a:miter/>
            <a:headEnd type="none" w="sm" len="lg"/>
            <a:tailEnd type="none" w="med" len="med"/>
          </a:ln>
        </p:spPr>
        <p:txBody>
          <a:bodyPr lIns="90000" tIns="46800" rIns="90000" bIns="46800">
            <a:spAutoFit/>
          </a:bodyPr>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可能让</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活跃起来，教会</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不要总是</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沉溺于对生活和关系的“意义”追求，不</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要过于看重精神</a:t>
            </a:r>
            <a:r>
              <a:rPr lang="en-US" altLang="zh-CN" sz="1400" b="0" dirty="0">
                <a:solidFill>
                  <a:schemeClr val="bg1"/>
                </a:solidFill>
                <a:latin typeface="Times New Roman" panose="02020603050405020304" pitchFamily="18" charset="0"/>
              </a:rPr>
              <a:t>/</a:t>
            </a:r>
            <a:r>
              <a:rPr lang="zh-CN" altLang="en-US" sz="1400" b="0" dirty="0">
                <a:solidFill>
                  <a:schemeClr val="bg1"/>
                </a:solidFill>
                <a:latin typeface="Times New Roman" panose="02020603050405020304" pitchFamily="18" charset="0"/>
              </a:rPr>
              <a:t>信仰的目标，要生活在</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当前的现实中，不要生活在未来的可能性</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中。</a:t>
            </a:r>
            <a:endParaRPr lang="zh-CN" altLang="en-US" sz="1400" b="0" dirty="0">
              <a:solidFill>
                <a:schemeClr val="bg1"/>
              </a:solidFill>
              <a:latin typeface="Times New Roman" panose="02020603050405020304" pitchFamily="18" charset="0"/>
            </a:endParaRPr>
          </a:p>
          <a:p>
            <a:pPr eaLnBrk="1" hangingPunct="1">
              <a:buChar char="•"/>
            </a:pPr>
            <a:r>
              <a:rPr lang="zh-CN" altLang="zh-CN" sz="1400" b="0" dirty="0">
                <a:solidFill>
                  <a:schemeClr val="bg1"/>
                </a:solidFill>
                <a:latin typeface="Times New Roman" panose="02020603050405020304" pitchFamily="18" charset="0"/>
              </a:rPr>
              <a:t> </a:t>
            </a:r>
            <a:r>
              <a:rPr lang="en-US" altLang="zh-CN" sz="1400" b="0" dirty="0">
                <a:solidFill>
                  <a:schemeClr val="bg1"/>
                </a:solidFill>
                <a:latin typeface="Times New Roman" panose="02020603050405020304" pitchFamily="18" charset="0"/>
              </a:rPr>
              <a:t>NF</a:t>
            </a:r>
            <a:r>
              <a:rPr lang="zh-CN" altLang="en-US" sz="1400" b="0" dirty="0">
                <a:solidFill>
                  <a:schemeClr val="bg1"/>
                </a:solidFill>
                <a:latin typeface="Times New Roman" panose="02020603050405020304" pitchFamily="18" charset="0"/>
              </a:rPr>
              <a:t>可能帮助</a:t>
            </a:r>
            <a:r>
              <a:rPr lang="en-US" altLang="zh-CN" sz="1400" b="0" dirty="0">
                <a:solidFill>
                  <a:schemeClr val="bg1"/>
                </a:solidFill>
                <a:latin typeface="Times New Roman" panose="02020603050405020304" pitchFamily="18" charset="0"/>
              </a:rPr>
              <a:t>SP</a:t>
            </a:r>
            <a:r>
              <a:rPr lang="zh-CN" altLang="en-US" sz="1400" b="0" dirty="0">
                <a:solidFill>
                  <a:schemeClr val="bg1"/>
                </a:solidFill>
                <a:latin typeface="Times New Roman" panose="02020603050405020304" pitchFamily="18" charset="0"/>
              </a:rPr>
              <a:t>发展生活和工作中的一致</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性，对价值和情感的重视，对哲学和信仰</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的容忍，以及对学习的开放性并帮助个人</a:t>
            </a:r>
            <a:endParaRPr lang="zh-CN" altLang="en-US" sz="1400" b="0" dirty="0">
              <a:solidFill>
                <a:schemeClr val="bg1"/>
              </a:solidFill>
              <a:latin typeface="Times New Roman" panose="02020603050405020304" pitchFamily="18" charset="0"/>
            </a:endParaRPr>
          </a:p>
          <a:p>
            <a:pPr eaLnBrk="1" hangingPunct="1"/>
            <a:r>
              <a:rPr lang="zh-CN" altLang="en-US" sz="1400" b="0" dirty="0">
                <a:solidFill>
                  <a:schemeClr val="bg1"/>
                </a:solidFill>
                <a:latin typeface="Times New Roman" panose="02020603050405020304" pitchFamily="18" charset="0"/>
              </a:rPr>
              <a:t>  成长。</a:t>
            </a:r>
            <a:endParaRPr lang="zh-CN" altLang="en-US" sz="1400" b="0" dirty="0">
              <a:solidFill>
                <a:schemeClr val="bg1"/>
              </a:solidFill>
              <a:latin typeface="Times New Roman" panose="02020603050405020304" pitchFamily="18" charset="0"/>
            </a:endParaRPr>
          </a:p>
        </p:txBody>
      </p:sp>
      <p:sp>
        <p:nvSpPr>
          <p:cNvPr id="46089" name="Text Box 9"/>
          <p:cNvSpPr txBox="1"/>
          <p:nvPr/>
        </p:nvSpPr>
        <p:spPr>
          <a:xfrm>
            <a:off x="153988" y="3282950"/>
            <a:ext cx="552450" cy="925513"/>
          </a:xfrm>
          <a:prstGeom prst="rect">
            <a:avLst/>
          </a:prstGeom>
          <a:solidFill>
            <a:schemeClr val="tx1"/>
          </a:solidFill>
          <a:ln w="9525">
            <a:noFill/>
          </a:ln>
        </p:spPr>
        <p:txBody>
          <a:bodyPr lIns="90000" tIns="46800" rIns="90000" bIns="46800">
            <a:spAutoFit/>
          </a:bodyPr>
          <a:p>
            <a:pPr eaLnBrk="1" hangingPunct="1"/>
            <a:r>
              <a:rPr lang="en-US" altLang="zh-CN" sz="1800" dirty="0">
                <a:solidFill>
                  <a:schemeClr val="bg1"/>
                </a:solidFill>
                <a:latin typeface="Times New Roman" panose="02020603050405020304" pitchFamily="18" charset="0"/>
              </a:rPr>
              <a:t>NF</a:t>
            </a:r>
            <a:endParaRPr lang="en-US" altLang="zh-CN" sz="1800" dirty="0">
              <a:solidFill>
                <a:schemeClr val="bg1"/>
              </a:solidFill>
              <a:latin typeface="Times New Roman" panose="02020603050405020304" pitchFamily="18" charset="0"/>
            </a:endParaRPr>
          </a:p>
          <a:p>
            <a:pPr eaLnBrk="1" hangingPunct="1"/>
            <a:r>
              <a:rPr lang="zh-CN" altLang="en-US" sz="1800" dirty="0">
                <a:solidFill>
                  <a:schemeClr val="bg1"/>
                </a:solidFill>
                <a:latin typeface="Times New Roman" panose="02020603050405020304" pitchFamily="18" charset="0"/>
              </a:rPr>
              <a:t>与</a:t>
            </a:r>
            <a:endParaRPr lang="zh-CN" altLang="en-US" sz="1800" dirty="0">
              <a:solidFill>
                <a:schemeClr val="bg1"/>
              </a:solidFill>
              <a:latin typeface="Times New Roman" panose="02020603050405020304" pitchFamily="18" charset="0"/>
            </a:endParaRPr>
          </a:p>
          <a:p>
            <a:pPr eaLnBrk="1" hangingPunct="1"/>
            <a:r>
              <a:rPr lang="en-US" altLang="zh-CN" sz="1800" dirty="0">
                <a:solidFill>
                  <a:schemeClr val="bg1"/>
                </a:solidFill>
                <a:latin typeface="Times New Roman" panose="02020603050405020304" pitchFamily="18" charset="0"/>
              </a:rPr>
              <a:t>SP</a:t>
            </a:r>
            <a:endParaRPr lang="en-US" altLang="zh-CN" sz="1800" dirty="0">
              <a:solidFill>
                <a:schemeClr val="bg1"/>
              </a:solidFill>
              <a:latin typeface="Times New Roman" panose="02020603050405020304" pitchFamily="18" charset="0"/>
            </a:endParaRPr>
          </a:p>
        </p:txBody>
      </p:sp>
      <p:sp>
        <p:nvSpPr>
          <p:cNvPr id="46090" name="Text Box 10"/>
          <p:cNvSpPr txBox="1"/>
          <p:nvPr/>
        </p:nvSpPr>
        <p:spPr>
          <a:xfrm>
            <a:off x="153988" y="4578350"/>
            <a:ext cx="465137" cy="925513"/>
          </a:xfrm>
          <a:prstGeom prst="rect">
            <a:avLst/>
          </a:prstGeom>
          <a:solidFill>
            <a:schemeClr val="tx1"/>
          </a:solidFill>
          <a:ln w="9525">
            <a:noFill/>
          </a:ln>
        </p:spPr>
        <p:txBody>
          <a:bodyPr lIns="90000" tIns="46800" rIns="90000" bIns="46800">
            <a:spAutoFit/>
          </a:bodyPr>
          <a:p>
            <a:pPr eaLnBrk="1" hangingPunct="1"/>
            <a:r>
              <a:rPr lang="en-US" altLang="zh-CN" sz="1800" dirty="0">
                <a:solidFill>
                  <a:schemeClr val="bg1"/>
                </a:solidFill>
                <a:latin typeface="Times New Roman" panose="02020603050405020304" pitchFamily="18" charset="0"/>
              </a:rPr>
              <a:t>SJ</a:t>
            </a:r>
            <a:endParaRPr lang="en-US" altLang="zh-CN" sz="1800" dirty="0">
              <a:solidFill>
                <a:schemeClr val="bg1"/>
              </a:solidFill>
              <a:latin typeface="Times New Roman" panose="02020603050405020304" pitchFamily="18" charset="0"/>
            </a:endParaRPr>
          </a:p>
          <a:p>
            <a:pPr eaLnBrk="1" hangingPunct="1"/>
            <a:r>
              <a:rPr lang="zh-CN" altLang="en-US" sz="1800" dirty="0">
                <a:solidFill>
                  <a:schemeClr val="bg1"/>
                </a:solidFill>
                <a:latin typeface="Times New Roman" panose="02020603050405020304" pitchFamily="18" charset="0"/>
              </a:rPr>
              <a:t>与</a:t>
            </a:r>
            <a:endParaRPr lang="zh-CN" altLang="en-US" sz="1800" dirty="0">
              <a:solidFill>
                <a:schemeClr val="bg1"/>
              </a:solidFill>
              <a:latin typeface="Times New Roman" panose="02020603050405020304" pitchFamily="18" charset="0"/>
            </a:endParaRPr>
          </a:p>
          <a:p>
            <a:pPr eaLnBrk="1" hangingPunct="1"/>
            <a:r>
              <a:rPr lang="en-US" altLang="zh-CN" sz="1800" dirty="0">
                <a:solidFill>
                  <a:schemeClr val="bg1"/>
                </a:solidFill>
                <a:latin typeface="Times New Roman" panose="02020603050405020304" pitchFamily="18" charset="0"/>
              </a:rPr>
              <a:t>SP</a:t>
            </a:r>
            <a:endParaRPr lang="en-US" altLang="zh-CN" sz="1800" b="0" dirty="0">
              <a:solidFill>
                <a:schemeClr val="bg1"/>
              </a:solidFill>
              <a:latin typeface="Times New Roman" panose="02020603050405020304" pitchFamily="18" charset="0"/>
            </a:endParaRPr>
          </a:p>
        </p:txBody>
      </p:sp>
      <p:sp>
        <p:nvSpPr>
          <p:cNvPr id="46091" name="Rectangle 11"/>
          <p:cNvSpPr/>
          <p:nvPr/>
        </p:nvSpPr>
        <p:spPr>
          <a:xfrm>
            <a:off x="0" y="0"/>
            <a:ext cx="7772400" cy="609600"/>
          </a:xfrm>
          <a:prstGeom prst="rect">
            <a:avLst/>
          </a:prstGeom>
          <a:noFill/>
          <a:ln w="9525">
            <a:noFill/>
          </a:ln>
        </p:spPr>
        <p:txBody>
          <a:bodyPr lIns="92075" tIns="46038" rIns="92075" bIns="46038" anchor="ctr"/>
          <a:p>
            <a:pPr eaLnBrk="1" hangingPunct="1"/>
            <a:r>
              <a:rPr lang="zh-CN" altLang="en-US" sz="2800" dirty="0">
                <a:solidFill>
                  <a:schemeClr val="bg1"/>
                </a:solidFill>
                <a:latin typeface="Times New Roman" panose="02020603050405020304" pitchFamily="18" charset="0"/>
                <a:ea typeface="楷体_GB2312"/>
              </a:rPr>
              <a:t>不同类型组合的优劣</a:t>
            </a:r>
            <a:endParaRPr lang="zh-CN" altLang="zh-CN" sz="2800" b="0" dirty="0">
              <a:solidFill>
                <a:schemeClr val="bg1"/>
              </a:solidFill>
              <a:latin typeface="Times New Roman" panose="02020603050405020304" pitchFamily="18" charset="0"/>
              <a:ea typeface="楷体_GB2312"/>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2"/>
          <p:cNvSpPr txBox="1"/>
          <p:nvPr/>
        </p:nvSpPr>
        <p:spPr>
          <a:xfrm>
            <a:off x="803275" y="1128713"/>
            <a:ext cx="2971800" cy="1079500"/>
          </a:xfrm>
          <a:prstGeom prst="rect">
            <a:avLst/>
          </a:prstGeom>
          <a:solidFill>
            <a:srgbClr val="008000"/>
          </a:solidFill>
          <a:ln w="9525" cap="flat" cmpd="sng">
            <a:solidFill>
              <a:srgbClr val="FFCC00"/>
            </a:solidFill>
            <a:prstDash val="solid"/>
            <a:miter/>
            <a:headEnd type="none" w="sm" len="lg"/>
            <a:tailEnd type="none" w="med" len="med"/>
          </a:ln>
        </p:spPr>
        <p:txBody>
          <a:bodyPr lIns="90000" tIns="46800" rIns="90000" bIns="46800">
            <a:spAutoFit/>
          </a:bodyPr>
          <a:p>
            <a:pPr eaLnBrk="1" hangingPunct="1">
              <a:buChar char="•"/>
            </a:pPr>
            <a:r>
              <a:rPr lang="zh-CN" altLang="zh-CN"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NT</a:t>
            </a:r>
            <a:r>
              <a:rPr lang="zh-CN" altLang="en-US" b="0" dirty="0">
                <a:solidFill>
                  <a:schemeClr val="bg1"/>
                </a:solidFill>
                <a:latin typeface="Times New Roman" panose="02020603050405020304" pitchFamily="18" charset="0"/>
              </a:rPr>
              <a:t>可能会觉得</a:t>
            </a:r>
            <a:r>
              <a:rPr lang="en-US" altLang="zh-CN" b="0" dirty="0">
                <a:solidFill>
                  <a:schemeClr val="bg1"/>
                </a:solidFill>
                <a:latin typeface="Times New Roman" panose="02020603050405020304" pitchFamily="18" charset="0"/>
              </a:rPr>
              <a:t>SP</a:t>
            </a:r>
            <a:r>
              <a:rPr lang="zh-CN" altLang="en-US" b="0" dirty="0">
                <a:solidFill>
                  <a:schemeClr val="bg1"/>
                </a:solidFill>
                <a:latin typeface="Times New Roman" panose="02020603050405020304" pitchFamily="18" charset="0"/>
              </a:rPr>
              <a:t>缺乏想象力、</a:t>
            </a:r>
            <a:endParaRPr lang="zh-CN" altLang="en-US" b="0" dirty="0">
              <a:solidFill>
                <a:schemeClr val="bg1"/>
              </a:solidFill>
              <a:latin typeface="Times New Roman" panose="02020603050405020304" pitchFamily="18" charset="0"/>
            </a:endParaRPr>
          </a:p>
          <a:p>
            <a:pPr eaLnBrk="1" hangingPunct="1"/>
            <a:r>
              <a:rPr lang="zh-CN" altLang="en-US" b="0" dirty="0">
                <a:solidFill>
                  <a:schemeClr val="bg1"/>
                </a:solidFill>
                <a:latin typeface="Times New Roman" panose="02020603050405020304" pitchFamily="18" charset="0"/>
              </a:rPr>
              <a:t>   创造性、责任感和生活目标</a:t>
            </a:r>
            <a:endParaRPr lang="zh-CN" altLang="en-US" b="0" dirty="0">
              <a:solidFill>
                <a:schemeClr val="bg1"/>
              </a:solidFill>
              <a:latin typeface="Times New Roman" panose="02020603050405020304" pitchFamily="18" charset="0"/>
            </a:endParaRPr>
          </a:p>
          <a:p>
            <a:pPr eaLnBrk="1" hangingPunct="1">
              <a:buChar char="•"/>
            </a:pPr>
            <a:r>
              <a:rPr lang="zh-CN" altLang="en-US" b="0" dirty="0">
                <a:solidFill>
                  <a:schemeClr val="bg1"/>
                </a:solidFill>
                <a:latin typeface="Times New Roman" panose="02020603050405020304" pitchFamily="18" charset="0"/>
              </a:rPr>
              <a:t> </a:t>
            </a:r>
            <a:r>
              <a:rPr lang="zh-CN" altLang="zh-CN"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SP</a:t>
            </a:r>
            <a:r>
              <a:rPr lang="zh-CN" altLang="en-US" b="0" dirty="0">
                <a:solidFill>
                  <a:schemeClr val="bg1"/>
                </a:solidFill>
                <a:latin typeface="Times New Roman" panose="02020603050405020304" pitchFamily="18" charset="0"/>
              </a:rPr>
              <a:t>可能会认为</a:t>
            </a:r>
            <a:r>
              <a:rPr lang="en-US" altLang="zh-CN" b="0" dirty="0">
                <a:solidFill>
                  <a:schemeClr val="bg1"/>
                </a:solidFill>
                <a:latin typeface="Times New Roman" panose="02020603050405020304" pitchFamily="18" charset="0"/>
              </a:rPr>
              <a:t>NT</a:t>
            </a:r>
            <a:r>
              <a:rPr lang="zh-CN" altLang="en-US" b="0" dirty="0">
                <a:solidFill>
                  <a:schemeClr val="bg1"/>
                </a:solidFill>
                <a:latin typeface="Times New Roman" panose="02020603050405020304" pitchFamily="18" charset="0"/>
              </a:rPr>
              <a:t>缺乏乐趣、 </a:t>
            </a:r>
            <a:endParaRPr lang="zh-CN" altLang="en-US" b="0" dirty="0">
              <a:solidFill>
                <a:schemeClr val="bg1"/>
              </a:solidFill>
              <a:latin typeface="Times New Roman" panose="02020603050405020304" pitchFamily="18" charset="0"/>
            </a:endParaRPr>
          </a:p>
          <a:p>
            <a:pPr eaLnBrk="1" hangingPunct="1"/>
            <a:r>
              <a:rPr lang="zh-CN" altLang="en-US" b="0" dirty="0">
                <a:solidFill>
                  <a:schemeClr val="bg1"/>
                </a:solidFill>
                <a:latin typeface="Times New Roman" panose="02020603050405020304" pitchFamily="18" charset="0"/>
              </a:rPr>
              <a:t>   冒险精神和现实感</a:t>
            </a:r>
            <a:endParaRPr lang="zh-CN" altLang="en-US" b="0" dirty="0">
              <a:solidFill>
                <a:schemeClr val="bg1"/>
              </a:solidFill>
              <a:latin typeface="Times New Roman" panose="02020603050405020304" pitchFamily="18" charset="0"/>
            </a:endParaRPr>
          </a:p>
        </p:txBody>
      </p:sp>
      <p:sp>
        <p:nvSpPr>
          <p:cNvPr id="47107" name="Text Box 3"/>
          <p:cNvSpPr txBox="1"/>
          <p:nvPr/>
        </p:nvSpPr>
        <p:spPr>
          <a:xfrm>
            <a:off x="3851275" y="1052513"/>
            <a:ext cx="5105400" cy="1244600"/>
          </a:xfrm>
          <a:prstGeom prst="rect">
            <a:avLst/>
          </a:prstGeom>
          <a:solidFill>
            <a:srgbClr val="008080"/>
          </a:solidFill>
          <a:ln w="9525" cap="flat" cmpd="sng">
            <a:solidFill>
              <a:schemeClr val="tx1"/>
            </a:solidFill>
            <a:prstDash val="solid"/>
            <a:miter/>
            <a:headEnd type="none" w="sm" len="lg"/>
            <a:tailEnd type="none" w="med" len="med"/>
          </a:ln>
        </p:spPr>
        <p:txBody>
          <a:bodyPr lIns="90000" tIns="46800" rIns="90000" bIns="46800">
            <a:spAutoFit/>
          </a:bodyPr>
          <a:p>
            <a:pPr eaLnBrk="1" hangingPunct="1">
              <a:buChar char="•"/>
            </a:pPr>
            <a:r>
              <a:rPr lang="zh-CN" altLang="zh-CN" sz="1400" b="0" dirty="0">
                <a:solidFill>
                  <a:schemeClr val="bg1"/>
                </a:solidFill>
                <a:latin typeface="Times New Roman" panose="02020603050405020304" pitchFamily="18" charset="0"/>
              </a:rPr>
              <a:t> </a:t>
            </a:r>
            <a:r>
              <a:rPr lang="en-US" altLang="zh-CN" sz="1500" b="0" dirty="0">
                <a:solidFill>
                  <a:schemeClr val="bg1"/>
                </a:solidFill>
                <a:latin typeface="Times New Roman" panose="02020603050405020304" pitchFamily="18" charset="0"/>
              </a:rPr>
              <a:t>SP</a:t>
            </a:r>
            <a:r>
              <a:rPr lang="zh-CN" altLang="en-US" sz="1500" b="0" dirty="0">
                <a:solidFill>
                  <a:schemeClr val="bg1"/>
                </a:solidFill>
                <a:latin typeface="Times New Roman" panose="02020603050405020304" pitchFamily="18" charset="0"/>
              </a:rPr>
              <a:t>可能使</a:t>
            </a:r>
            <a:r>
              <a:rPr lang="en-US" altLang="zh-CN" sz="1500" b="0" dirty="0">
                <a:solidFill>
                  <a:schemeClr val="bg1"/>
                </a:solidFill>
                <a:latin typeface="Times New Roman" panose="02020603050405020304" pitchFamily="18" charset="0"/>
              </a:rPr>
              <a:t>NT</a:t>
            </a:r>
            <a:r>
              <a:rPr lang="zh-CN" altLang="en-US" sz="1500" b="0" dirty="0">
                <a:solidFill>
                  <a:schemeClr val="bg1"/>
                </a:solidFill>
                <a:latin typeface="Times New Roman" panose="02020603050405020304" pitchFamily="18" charset="0"/>
              </a:rPr>
              <a:t>变得放松起来，教会</a:t>
            </a:r>
            <a:r>
              <a:rPr lang="en-US" altLang="zh-CN" sz="1500" b="0" dirty="0">
                <a:solidFill>
                  <a:schemeClr val="bg1"/>
                </a:solidFill>
                <a:latin typeface="Times New Roman" panose="02020603050405020304" pitchFamily="18" charset="0"/>
              </a:rPr>
              <a:t>NT</a:t>
            </a:r>
            <a:r>
              <a:rPr lang="zh-CN" altLang="en-US" sz="1500" b="0" dirty="0">
                <a:solidFill>
                  <a:schemeClr val="bg1"/>
                </a:solidFill>
                <a:latin typeface="Times New Roman" panose="02020603050405020304" pitchFamily="18" charset="0"/>
              </a:rPr>
              <a:t>不必凡事都要问“为</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什 么”和“怎么样”，不要以为工作中缺了自己就不行，</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不要 总是生活在理论和未来的世界里。</a:t>
            </a:r>
            <a:endParaRPr lang="zh-CN" altLang="en-US" sz="1500" b="0" dirty="0">
              <a:solidFill>
                <a:schemeClr val="bg1"/>
              </a:solidFill>
              <a:latin typeface="Times New Roman" panose="02020603050405020304" pitchFamily="18" charset="0"/>
            </a:endParaRPr>
          </a:p>
          <a:p>
            <a:pPr eaLnBrk="1" hangingPunct="1">
              <a:buChar char="•"/>
            </a:pPr>
            <a:r>
              <a:rPr lang="zh-CN" altLang="zh-CN" sz="1500" b="0" dirty="0">
                <a:solidFill>
                  <a:schemeClr val="bg1"/>
                </a:solidFill>
                <a:latin typeface="Times New Roman" panose="02020603050405020304" pitchFamily="18" charset="0"/>
              </a:rPr>
              <a:t> </a:t>
            </a:r>
            <a:r>
              <a:rPr lang="en-US" altLang="zh-CN" sz="1500" b="0" dirty="0">
                <a:solidFill>
                  <a:schemeClr val="bg1"/>
                </a:solidFill>
                <a:latin typeface="Times New Roman" panose="02020603050405020304" pitchFamily="18" charset="0"/>
              </a:rPr>
              <a:t>NT</a:t>
            </a:r>
            <a:r>
              <a:rPr lang="zh-CN" altLang="en-US" sz="1500" b="0" dirty="0">
                <a:solidFill>
                  <a:schemeClr val="bg1"/>
                </a:solidFill>
                <a:latin typeface="Times New Roman" panose="02020603050405020304" pitchFamily="18" charset="0"/>
              </a:rPr>
              <a:t>可能帮助</a:t>
            </a:r>
            <a:r>
              <a:rPr lang="en-US" altLang="zh-CN" sz="1500" b="0" dirty="0">
                <a:solidFill>
                  <a:schemeClr val="bg1"/>
                </a:solidFill>
                <a:latin typeface="Times New Roman" panose="02020603050405020304" pitchFamily="18" charset="0"/>
              </a:rPr>
              <a:t>SP</a:t>
            </a:r>
            <a:r>
              <a:rPr lang="zh-CN" altLang="en-US" sz="1500" b="0" dirty="0">
                <a:solidFill>
                  <a:schemeClr val="bg1"/>
                </a:solidFill>
                <a:latin typeface="Times New Roman" panose="02020603050405020304" pitchFamily="18" charset="0"/>
              </a:rPr>
              <a:t>发展对工作和生活的恒常性，对理论的容</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忍度和对学习的开放性。</a:t>
            </a:r>
            <a:endParaRPr lang="zh-CN" altLang="en-US" sz="1500" b="0" dirty="0">
              <a:solidFill>
                <a:schemeClr val="bg1"/>
              </a:solidFill>
              <a:latin typeface="Times New Roman" panose="02020603050405020304" pitchFamily="18" charset="0"/>
            </a:endParaRPr>
          </a:p>
        </p:txBody>
      </p:sp>
      <p:sp>
        <p:nvSpPr>
          <p:cNvPr id="47108" name="Text Box 4"/>
          <p:cNvSpPr txBox="1"/>
          <p:nvPr/>
        </p:nvSpPr>
        <p:spPr>
          <a:xfrm>
            <a:off x="803275" y="2347913"/>
            <a:ext cx="2971800" cy="1204912"/>
          </a:xfrm>
          <a:prstGeom prst="rect">
            <a:avLst/>
          </a:prstGeom>
          <a:solidFill>
            <a:srgbClr val="008000"/>
          </a:solidFill>
          <a:ln w="9525" cap="flat" cmpd="sng">
            <a:solidFill>
              <a:srgbClr val="FFCC00"/>
            </a:solidFill>
            <a:prstDash val="solid"/>
            <a:miter/>
            <a:headEnd type="none" w="sm" len="lg"/>
            <a:tailEnd type="none" w="med" len="med"/>
          </a:ln>
        </p:spPr>
        <p:txBody>
          <a:bodyPr lIns="90000" tIns="46800" rIns="90000" bIns="46800">
            <a:spAutoFit/>
          </a:bodyPr>
          <a:p>
            <a:pPr eaLnBrk="1" hangingPunct="1">
              <a:lnSpc>
                <a:spcPct val="90000"/>
              </a:lnSpc>
              <a:buChar char="•"/>
            </a:pPr>
            <a:r>
              <a:rPr lang="zh-CN" altLang="zh-CN"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NT</a:t>
            </a:r>
            <a:r>
              <a:rPr lang="zh-CN" altLang="en-US" b="0" dirty="0">
                <a:solidFill>
                  <a:schemeClr val="bg1"/>
                </a:solidFill>
                <a:latin typeface="Times New Roman" panose="02020603050405020304" pitchFamily="18" charset="0"/>
              </a:rPr>
              <a:t>可能认为</a:t>
            </a:r>
            <a:r>
              <a:rPr lang="en-US" altLang="zh-CN" b="0" dirty="0">
                <a:solidFill>
                  <a:schemeClr val="bg1"/>
                </a:solidFill>
                <a:latin typeface="Times New Roman" panose="02020603050405020304" pitchFamily="18" charset="0"/>
              </a:rPr>
              <a:t>NF</a:t>
            </a:r>
            <a:r>
              <a:rPr lang="zh-CN" altLang="en-US" b="0" dirty="0">
                <a:solidFill>
                  <a:schemeClr val="bg1"/>
                </a:solidFill>
                <a:latin typeface="Times New Roman" panose="02020603050405020304" pitchFamily="18" charset="0"/>
              </a:rPr>
              <a:t>简直不合常理，</a:t>
            </a:r>
            <a:endParaRPr lang="zh-CN" altLang="en-US" b="0" dirty="0">
              <a:solidFill>
                <a:schemeClr val="bg1"/>
              </a:solidFill>
              <a:latin typeface="Times New Roman" panose="02020603050405020304" pitchFamily="18" charset="0"/>
            </a:endParaRPr>
          </a:p>
          <a:p>
            <a:pPr eaLnBrk="1" hangingPunct="1">
              <a:lnSpc>
                <a:spcPct val="90000"/>
              </a:lnSpc>
            </a:pPr>
            <a:r>
              <a:rPr lang="zh-CN" altLang="en-US" b="0" dirty="0">
                <a:solidFill>
                  <a:schemeClr val="bg1"/>
                </a:solidFill>
                <a:latin typeface="Times New Roman" panose="02020603050405020304" pitchFamily="18" charset="0"/>
              </a:rPr>
              <a:t>   缺乏逻辑性</a:t>
            </a:r>
            <a:endParaRPr lang="zh-CN" altLang="en-US" b="0" dirty="0">
              <a:solidFill>
                <a:schemeClr val="bg1"/>
              </a:solidFill>
              <a:latin typeface="Times New Roman" panose="02020603050405020304" pitchFamily="18" charset="0"/>
            </a:endParaRPr>
          </a:p>
          <a:p>
            <a:pPr eaLnBrk="1" hangingPunct="1">
              <a:lnSpc>
                <a:spcPct val="90000"/>
              </a:lnSpc>
              <a:buChar char="•"/>
            </a:pPr>
            <a:r>
              <a:rPr lang="zh-CN" altLang="zh-CN"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NF</a:t>
            </a:r>
            <a:r>
              <a:rPr lang="zh-CN" altLang="en-US" b="0" dirty="0">
                <a:solidFill>
                  <a:schemeClr val="bg1"/>
                </a:solidFill>
                <a:latin typeface="Times New Roman" panose="02020603050405020304" pitchFamily="18" charset="0"/>
              </a:rPr>
              <a:t>可能认为</a:t>
            </a:r>
            <a:r>
              <a:rPr lang="en-US" altLang="zh-CN" b="0" dirty="0">
                <a:solidFill>
                  <a:schemeClr val="bg1"/>
                </a:solidFill>
                <a:latin typeface="Times New Roman" panose="02020603050405020304" pitchFamily="18" charset="0"/>
              </a:rPr>
              <a:t>NT</a:t>
            </a:r>
            <a:r>
              <a:rPr lang="zh-CN" altLang="en-US" b="0" dirty="0">
                <a:solidFill>
                  <a:schemeClr val="bg1"/>
                </a:solidFill>
                <a:latin typeface="Times New Roman" panose="02020603050405020304" pitchFamily="18" charset="0"/>
              </a:rPr>
              <a:t>不近人情</a:t>
            </a:r>
            <a:endParaRPr lang="zh-CN" altLang="en-US" b="0" dirty="0">
              <a:solidFill>
                <a:schemeClr val="bg1"/>
              </a:solidFill>
              <a:latin typeface="Times New Roman" panose="02020603050405020304" pitchFamily="18" charset="0"/>
            </a:endParaRPr>
          </a:p>
          <a:p>
            <a:pPr eaLnBrk="1" hangingPunct="1">
              <a:lnSpc>
                <a:spcPct val="90000"/>
              </a:lnSpc>
              <a:buChar char="•"/>
            </a:pPr>
            <a:r>
              <a:rPr lang="zh-CN" altLang="en-US" b="0" dirty="0">
                <a:solidFill>
                  <a:schemeClr val="bg1"/>
                </a:solidFill>
                <a:latin typeface="Times New Roman" panose="02020603050405020304" pitchFamily="18" charset="0"/>
              </a:rPr>
              <a:t>  双方都可能认为对方缺乏创</a:t>
            </a:r>
            <a:endParaRPr lang="zh-CN" altLang="en-US" b="0" dirty="0">
              <a:solidFill>
                <a:schemeClr val="bg1"/>
              </a:solidFill>
              <a:latin typeface="Times New Roman" panose="02020603050405020304" pitchFamily="18" charset="0"/>
            </a:endParaRPr>
          </a:p>
          <a:p>
            <a:pPr eaLnBrk="1" hangingPunct="1">
              <a:lnSpc>
                <a:spcPct val="90000"/>
              </a:lnSpc>
            </a:pPr>
            <a:r>
              <a:rPr lang="zh-CN" altLang="en-US" b="0" dirty="0">
                <a:solidFill>
                  <a:schemeClr val="bg1"/>
                </a:solidFill>
                <a:latin typeface="Times New Roman" panose="02020603050405020304" pitchFamily="18" charset="0"/>
              </a:rPr>
              <a:t>   造性，不够睿智</a:t>
            </a:r>
            <a:endParaRPr lang="zh-CN" altLang="en-US" b="0" dirty="0">
              <a:solidFill>
                <a:schemeClr val="bg1"/>
              </a:solidFill>
              <a:latin typeface="Times New Roman" panose="02020603050405020304" pitchFamily="18" charset="0"/>
            </a:endParaRPr>
          </a:p>
        </p:txBody>
      </p:sp>
      <p:sp>
        <p:nvSpPr>
          <p:cNvPr id="47109" name="Text Box 5"/>
          <p:cNvSpPr txBox="1"/>
          <p:nvPr/>
        </p:nvSpPr>
        <p:spPr>
          <a:xfrm>
            <a:off x="3851275" y="2347913"/>
            <a:ext cx="5105400" cy="1701800"/>
          </a:xfrm>
          <a:prstGeom prst="rect">
            <a:avLst/>
          </a:prstGeom>
          <a:solidFill>
            <a:srgbClr val="008080"/>
          </a:solidFill>
          <a:ln w="9525" cap="flat" cmpd="sng">
            <a:solidFill>
              <a:schemeClr val="tx1"/>
            </a:solidFill>
            <a:prstDash val="solid"/>
            <a:miter/>
            <a:headEnd type="none" w="sm" len="lg"/>
            <a:tailEnd type="none" w="med" len="med"/>
          </a:ln>
        </p:spPr>
        <p:txBody>
          <a:bodyPr lIns="90000" tIns="46800" rIns="90000" bIns="46800">
            <a:spAutoFit/>
          </a:bodyPr>
          <a:p>
            <a:pPr eaLnBrk="1" hangingPunct="1">
              <a:buChar char="•"/>
            </a:pPr>
            <a:r>
              <a:rPr lang="en-US" altLang="zh-CN" sz="1400" b="0" dirty="0">
                <a:solidFill>
                  <a:schemeClr val="bg1"/>
                </a:solidFill>
                <a:latin typeface="Times New Roman" panose="02020603050405020304" pitchFamily="18" charset="0"/>
              </a:rPr>
              <a:t> </a:t>
            </a:r>
            <a:r>
              <a:rPr lang="zh-CN" altLang="en-US" sz="1500" b="0" dirty="0">
                <a:solidFill>
                  <a:schemeClr val="bg1"/>
                </a:solidFill>
                <a:latin typeface="Times New Roman" panose="02020603050405020304" pitchFamily="18" charset="0"/>
              </a:rPr>
              <a:t>双方都可能学会拓展自己思考和情感中的智慧成分</a:t>
            </a:r>
            <a:endParaRPr lang="zh-CN" altLang="en-US" sz="1500" b="0" dirty="0">
              <a:solidFill>
                <a:schemeClr val="bg1"/>
              </a:solidFill>
              <a:latin typeface="Times New Roman" panose="02020603050405020304" pitchFamily="18" charset="0"/>
            </a:endParaRPr>
          </a:p>
          <a:p>
            <a:pPr eaLnBrk="1" hangingPunct="1">
              <a:buChar char="•"/>
            </a:pPr>
            <a:r>
              <a:rPr lang="zh-CN" altLang="zh-CN" sz="1500" b="0" dirty="0">
                <a:solidFill>
                  <a:schemeClr val="bg1"/>
                </a:solidFill>
                <a:latin typeface="Times New Roman" panose="02020603050405020304" pitchFamily="18" charset="0"/>
              </a:rPr>
              <a:t> </a:t>
            </a:r>
            <a:r>
              <a:rPr lang="en-US" altLang="zh-CN" sz="1500" b="0" dirty="0">
                <a:solidFill>
                  <a:schemeClr val="bg1"/>
                </a:solidFill>
                <a:latin typeface="Times New Roman" panose="02020603050405020304" pitchFamily="18" charset="0"/>
              </a:rPr>
              <a:t>NT</a:t>
            </a:r>
            <a:r>
              <a:rPr lang="zh-CN" altLang="en-US" sz="1500" b="0" dirty="0">
                <a:solidFill>
                  <a:schemeClr val="bg1"/>
                </a:solidFill>
                <a:latin typeface="Times New Roman" panose="02020603050405020304" pitchFamily="18" charset="0"/>
              </a:rPr>
              <a:t>可能学会欣赏和鼓励别人；</a:t>
            </a:r>
            <a:r>
              <a:rPr lang="en-US" altLang="zh-CN" sz="1500" b="0" dirty="0">
                <a:solidFill>
                  <a:schemeClr val="bg1"/>
                </a:solidFill>
                <a:latin typeface="Times New Roman" panose="02020603050405020304" pitchFamily="18" charset="0"/>
              </a:rPr>
              <a:t>NF</a:t>
            </a:r>
            <a:r>
              <a:rPr lang="zh-CN" altLang="en-US" sz="1500" b="0" dirty="0">
                <a:solidFill>
                  <a:schemeClr val="bg1"/>
                </a:solidFill>
                <a:latin typeface="Times New Roman" panose="02020603050405020304" pitchFamily="18" charset="0"/>
              </a:rPr>
              <a:t>则可能变得更为独立和 </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自我激励</a:t>
            </a:r>
            <a:endParaRPr lang="zh-CN" altLang="en-US" sz="1500" b="0" dirty="0">
              <a:solidFill>
                <a:schemeClr val="bg1"/>
              </a:solidFill>
              <a:latin typeface="Times New Roman" panose="02020603050405020304" pitchFamily="18" charset="0"/>
            </a:endParaRPr>
          </a:p>
          <a:p>
            <a:pPr eaLnBrk="1" hangingPunct="1">
              <a:buChar char="•"/>
            </a:pPr>
            <a:r>
              <a:rPr lang="zh-CN" altLang="zh-CN" sz="1500" b="0" dirty="0">
                <a:solidFill>
                  <a:schemeClr val="bg1"/>
                </a:solidFill>
                <a:latin typeface="Times New Roman" panose="02020603050405020304" pitchFamily="18" charset="0"/>
              </a:rPr>
              <a:t> </a:t>
            </a:r>
            <a:r>
              <a:rPr lang="en-US" altLang="zh-CN" sz="1500" b="0" dirty="0">
                <a:solidFill>
                  <a:schemeClr val="bg1"/>
                </a:solidFill>
                <a:latin typeface="Times New Roman" panose="02020603050405020304" pitchFamily="18" charset="0"/>
              </a:rPr>
              <a:t>NT</a:t>
            </a:r>
            <a:r>
              <a:rPr lang="zh-CN" altLang="en-US" sz="1500" b="0" dirty="0">
                <a:solidFill>
                  <a:schemeClr val="bg1"/>
                </a:solidFill>
                <a:latin typeface="Times New Roman" panose="02020603050405020304" pitchFamily="18" charset="0"/>
              </a:rPr>
              <a:t>可能获得情绪或情感上的和谐；</a:t>
            </a:r>
            <a:r>
              <a:rPr lang="en-US" altLang="zh-CN" sz="1500" b="0" dirty="0">
                <a:solidFill>
                  <a:schemeClr val="bg1"/>
                </a:solidFill>
                <a:latin typeface="Times New Roman" panose="02020603050405020304" pitchFamily="18" charset="0"/>
              </a:rPr>
              <a:t>NF</a:t>
            </a:r>
            <a:r>
              <a:rPr lang="zh-CN" altLang="en-US" sz="1500" b="0" dirty="0">
                <a:solidFill>
                  <a:schemeClr val="bg1"/>
                </a:solidFill>
                <a:latin typeface="Times New Roman" panose="02020603050405020304" pitchFamily="18" charset="0"/>
              </a:rPr>
              <a:t>则可能发展自己的 </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逻辑能力</a:t>
            </a:r>
            <a:endParaRPr lang="zh-CN" altLang="en-US" sz="1500" b="0" dirty="0">
              <a:solidFill>
                <a:schemeClr val="bg1"/>
              </a:solidFill>
              <a:latin typeface="Times New Roman" panose="02020603050405020304" pitchFamily="18" charset="0"/>
            </a:endParaRPr>
          </a:p>
          <a:p>
            <a:pPr eaLnBrk="1" hangingPunct="1">
              <a:buChar char="•"/>
            </a:pPr>
            <a:r>
              <a:rPr lang="zh-CN" altLang="en-US" sz="1500" b="0" dirty="0">
                <a:solidFill>
                  <a:schemeClr val="bg1"/>
                </a:solidFill>
                <a:latin typeface="Times New Roman" panose="02020603050405020304" pitchFamily="18" charset="0"/>
              </a:rPr>
              <a:t> 可能在活动中利用双方共同的直觉技能，从合理利用分别</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在思考和情感上的优势而受益。</a:t>
            </a:r>
            <a:endParaRPr lang="zh-CN" altLang="en-US" sz="1500" b="0" dirty="0">
              <a:solidFill>
                <a:schemeClr val="bg1"/>
              </a:solidFill>
              <a:latin typeface="Times New Roman" panose="02020603050405020304" pitchFamily="18" charset="0"/>
            </a:endParaRPr>
          </a:p>
        </p:txBody>
      </p:sp>
      <p:sp>
        <p:nvSpPr>
          <p:cNvPr id="47110" name="Text Box 6"/>
          <p:cNvSpPr txBox="1"/>
          <p:nvPr/>
        </p:nvSpPr>
        <p:spPr>
          <a:xfrm>
            <a:off x="193675" y="1204913"/>
            <a:ext cx="576263" cy="915987"/>
          </a:xfrm>
          <a:prstGeom prst="rect">
            <a:avLst/>
          </a:prstGeom>
          <a:solidFill>
            <a:schemeClr val="tx1"/>
          </a:solidFill>
          <a:ln w="9525">
            <a:noFill/>
          </a:ln>
        </p:spPr>
        <p:txBody>
          <a:bodyPr lIns="90000" tIns="46800" rIns="90000" bIns="46800">
            <a:spAutoFit/>
          </a:bodyPr>
          <a:p>
            <a:pPr eaLnBrk="1" hangingPunct="1"/>
            <a:r>
              <a:rPr lang="en-US" altLang="zh-CN" sz="1800" dirty="0">
                <a:solidFill>
                  <a:schemeClr val="bg1"/>
                </a:solidFill>
                <a:latin typeface="Times New Roman" panose="02020603050405020304" pitchFamily="18" charset="0"/>
              </a:rPr>
              <a:t>NT</a:t>
            </a:r>
            <a:endParaRPr lang="en-US" altLang="zh-CN" sz="1800" dirty="0">
              <a:solidFill>
                <a:schemeClr val="bg1"/>
              </a:solidFill>
              <a:latin typeface="Times New Roman" panose="02020603050405020304" pitchFamily="18" charset="0"/>
            </a:endParaRPr>
          </a:p>
          <a:p>
            <a:pPr eaLnBrk="1" hangingPunct="1"/>
            <a:r>
              <a:rPr lang="zh-CN" altLang="en-US" sz="1800" dirty="0">
                <a:solidFill>
                  <a:schemeClr val="bg1"/>
                </a:solidFill>
                <a:latin typeface="Times New Roman" panose="02020603050405020304" pitchFamily="18" charset="0"/>
              </a:rPr>
              <a:t>与</a:t>
            </a:r>
            <a:endParaRPr lang="zh-CN" altLang="en-US" sz="1800" dirty="0">
              <a:solidFill>
                <a:schemeClr val="bg1"/>
              </a:solidFill>
              <a:latin typeface="Times New Roman" panose="02020603050405020304" pitchFamily="18" charset="0"/>
            </a:endParaRPr>
          </a:p>
          <a:p>
            <a:pPr eaLnBrk="1" hangingPunct="1"/>
            <a:r>
              <a:rPr lang="en-US" altLang="zh-CN" sz="1800" dirty="0">
                <a:solidFill>
                  <a:schemeClr val="bg1"/>
                </a:solidFill>
                <a:latin typeface="Times New Roman" panose="02020603050405020304" pitchFamily="18" charset="0"/>
              </a:rPr>
              <a:t>SP</a:t>
            </a:r>
            <a:endParaRPr lang="en-US" altLang="zh-CN" sz="1800" b="0" dirty="0">
              <a:solidFill>
                <a:schemeClr val="bg1"/>
              </a:solidFill>
              <a:latin typeface="Times New Roman" panose="02020603050405020304" pitchFamily="18" charset="0"/>
            </a:endParaRPr>
          </a:p>
        </p:txBody>
      </p:sp>
      <p:sp>
        <p:nvSpPr>
          <p:cNvPr id="47111" name="Text Box 7"/>
          <p:cNvSpPr txBox="1"/>
          <p:nvPr/>
        </p:nvSpPr>
        <p:spPr>
          <a:xfrm>
            <a:off x="193675" y="4252913"/>
            <a:ext cx="563563" cy="915987"/>
          </a:xfrm>
          <a:prstGeom prst="rect">
            <a:avLst/>
          </a:prstGeom>
          <a:solidFill>
            <a:schemeClr val="tx1"/>
          </a:solidFill>
          <a:ln w="9525">
            <a:noFill/>
          </a:ln>
        </p:spPr>
        <p:txBody>
          <a:bodyPr lIns="90000" tIns="46800" rIns="90000" bIns="46800">
            <a:spAutoFit/>
          </a:bodyPr>
          <a:p>
            <a:pPr eaLnBrk="1" hangingPunct="1"/>
            <a:r>
              <a:rPr lang="en-US" altLang="zh-CN" sz="1800" dirty="0">
                <a:solidFill>
                  <a:schemeClr val="bg1"/>
                </a:solidFill>
                <a:latin typeface="Times New Roman" panose="02020603050405020304" pitchFamily="18" charset="0"/>
              </a:rPr>
              <a:t>NT</a:t>
            </a:r>
            <a:endParaRPr lang="en-US" altLang="zh-CN" sz="1800" dirty="0">
              <a:solidFill>
                <a:schemeClr val="bg1"/>
              </a:solidFill>
              <a:latin typeface="Times New Roman" panose="02020603050405020304" pitchFamily="18" charset="0"/>
            </a:endParaRPr>
          </a:p>
          <a:p>
            <a:pPr eaLnBrk="1" hangingPunct="1"/>
            <a:r>
              <a:rPr lang="zh-CN" altLang="en-US" sz="1800" dirty="0">
                <a:solidFill>
                  <a:schemeClr val="bg1"/>
                </a:solidFill>
                <a:latin typeface="Times New Roman" panose="02020603050405020304" pitchFamily="18" charset="0"/>
              </a:rPr>
              <a:t>与</a:t>
            </a:r>
            <a:endParaRPr lang="zh-CN" altLang="en-US" sz="1800" dirty="0">
              <a:solidFill>
                <a:schemeClr val="bg1"/>
              </a:solidFill>
              <a:latin typeface="Times New Roman" panose="02020603050405020304" pitchFamily="18" charset="0"/>
            </a:endParaRPr>
          </a:p>
          <a:p>
            <a:pPr eaLnBrk="1" hangingPunct="1"/>
            <a:r>
              <a:rPr lang="en-US" altLang="zh-CN" sz="1800" dirty="0">
                <a:solidFill>
                  <a:schemeClr val="bg1"/>
                </a:solidFill>
                <a:latin typeface="Times New Roman" panose="02020603050405020304" pitchFamily="18" charset="0"/>
              </a:rPr>
              <a:t>SJ</a:t>
            </a:r>
            <a:endParaRPr lang="en-US" altLang="zh-CN" sz="1800" dirty="0">
              <a:solidFill>
                <a:schemeClr val="bg1"/>
              </a:solidFill>
              <a:latin typeface="Times New Roman" panose="02020603050405020304" pitchFamily="18" charset="0"/>
            </a:endParaRPr>
          </a:p>
        </p:txBody>
      </p:sp>
      <p:sp>
        <p:nvSpPr>
          <p:cNvPr id="47112" name="Text Box 8"/>
          <p:cNvSpPr txBox="1"/>
          <p:nvPr/>
        </p:nvSpPr>
        <p:spPr>
          <a:xfrm>
            <a:off x="193675" y="2424113"/>
            <a:ext cx="533400" cy="915987"/>
          </a:xfrm>
          <a:prstGeom prst="rect">
            <a:avLst/>
          </a:prstGeom>
          <a:solidFill>
            <a:schemeClr val="tx1"/>
          </a:solidFill>
          <a:ln w="9525">
            <a:noFill/>
          </a:ln>
        </p:spPr>
        <p:txBody>
          <a:bodyPr lIns="90000" tIns="46800" rIns="90000" bIns="46800">
            <a:spAutoFit/>
          </a:bodyPr>
          <a:p>
            <a:pPr eaLnBrk="1" hangingPunct="1"/>
            <a:r>
              <a:rPr lang="en-US" altLang="zh-CN" sz="1800" dirty="0">
                <a:solidFill>
                  <a:schemeClr val="bg1"/>
                </a:solidFill>
                <a:latin typeface="Times New Roman" panose="02020603050405020304" pitchFamily="18" charset="0"/>
              </a:rPr>
              <a:t>NT</a:t>
            </a:r>
            <a:endParaRPr lang="en-US" altLang="zh-CN" sz="1800" dirty="0">
              <a:solidFill>
                <a:schemeClr val="bg1"/>
              </a:solidFill>
              <a:latin typeface="Times New Roman" panose="02020603050405020304" pitchFamily="18" charset="0"/>
            </a:endParaRPr>
          </a:p>
          <a:p>
            <a:pPr eaLnBrk="1" hangingPunct="1"/>
            <a:r>
              <a:rPr lang="zh-CN" altLang="en-US" sz="1800" dirty="0">
                <a:solidFill>
                  <a:schemeClr val="bg1"/>
                </a:solidFill>
                <a:latin typeface="Times New Roman" panose="02020603050405020304" pitchFamily="18" charset="0"/>
              </a:rPr>
              <a:t>与</a:t>
            </a:r>
            <a:endParaRPr lang="zh-CN" altLang="en-US" sz="1800" dirty="0">
              <a:solidFill>
                <a:schemeClr val="bg1"/>
              </a:solidFill>
              <a:latin typeface="Times New Roman" panose="02020603050405020304" pitchFamily="18" charset="0"/>
            </a:endParaRPr>
          </a:p>
          <a:p>
            <a:pPr eaLnBrk="1" hangingPunct="1"/>
            <a:r>
              <a:rPr lang="en-US" altLang="zh-CN" sz="1800" dirty="0">
                <a:solidFill>
                  <a:schemeClr val="bg1"/>
                </a:solidFill>
                <a:latin typeface="Times New Roman" panose="02020603050405020304" pitchFamily="18" charset="0"/>
              </a:rPr>
              <a:t>NF</a:t>
            </a:r>
            <a:endParaRPr lang="en-US" altLang="zh-CN" sz="1800" b="0" dirty="0">
              <a:solidFill>
                <a:schemeClr val="bg1"/>
              </a:solidFill>
              <a:latin typeface="Times New Roman" panose="02020603050405020304" pitchFamily="18" charset="0"/>
            </a:endParaRPr>
          </a:p>
        </p:txBody>
      </p:sp>
      <p:sp>
        <p:nvSpPr>
          <p:cNvPr id="47113" name="Text Box 9"/>
          <p:cNvSpPr txBox="1"/>
          <p:nvPr/>
        </p:nvSpPr>
        <p:spPr>
          <a:xfrm>
            <a:off x="803275" y="3719513"/>
            <a:ext cx="2971800" cy="2308225"/>
          </a:xfrm>
          <a:prstGeom prst="rect">
            <a:avLst/>
          </a:prstGeom>
          <a:solidFill>
            <a:srgbClr val="008000"/>
          </a:solidFill>
          <a:ln w="9525" cap="flat" cmpd="sng">
            <a:solidFill>
              <a:srgbClr val="FFCC00"/>
            </a:solidFill>
            <a:prstDash val="solid"/>
            <a:miter/>
            <a:headEnd type="none" w="sm" len="lg"/>
            <a:tailEnd type="none" w="med" len="med"/>
          </a:ln>
        </p:spPr>
        <p:txBody>
          <a:bodyPr lIns="90000" tIns="46800" rIns="90000" bIns="46800">
            <a:spAutoFit/>
          </a:bodyPr>
          <a:p>
            <a:pPr eaLnBrk="1" hangingPunct="1">
              <a:lnSpc>
                <a:spcPct val="90000"/>
              </a:lnSpc>
              <a:buChar char="•"/>
            </a:pPr>
            <a:r>
              <a:rPr lang="zh-CN" altLang="zh-CN"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NT</a:t>
            </a:r>
            <a:r>
              <a:rPr lang="zh-CN" altLang="en-US" b="0" dirty="0">
                <a:solidFill>
                  <a:schemeClr val="bg1"/>
                </a:solidFill>
                <a:latin typeface="Times New Roman" panose="02020603050405020304" pitchFamily="18" charset="0"/>
              </a:rPr>
              <a:t>可能认为</a:t>
            </a:r>
            <a:r>
              <a:rPr lang="en-US" altLang="zh-CN" b="0" dirty="0">
                <a:solidFill>
                  <a:schemeClr val="bg1"/>
                </a:solidFill>
                <a:latin typeface="Times New Roman" panose="02020603050405020304" pitchFamily="18" charset="0"/>
              </a:rPr>
              <a:t>SJ</a:t>
            </a:r>
            <a:r>
              <a:rPr lang="zh-CN" altLang="en-US" b="0" dirty="0">
                <a:solidFill>
                  <a:schemeClr val="bg1"/>
                </a:solidFill>
                <a:latin typeface="Times New Roman" panose="02020603050405020304" pitchFamily="18" charset="0"/>
              </a:rPr>
              <a:t>是个预设了程 </a:t>
            </a:r>
            <a:endParaRPr lang="zh-CN" altLang="en-US" b="0" dirty="0">
              <a:solidFill>
                <a:schemeClr val="bg1"/>
              </a:solidFill>
              <a:latin typeface="Times New Roman" panose="02020603050405020304" pitchFamily="18" charset="0"/>
            </a:endParaRPr>
          </a:p>
          <a:p>
            <a:pPr eaLnBrk="1" hangingPunct="1">
              <a:lnSpc>
                <a:spcPct val="90000"/>
              </a:lnSpc>
            </a:pPr>
            <a:r>
              <a:rPr lang="zh-CN" altLang="en-US" b="0" dirty="0">
                <a:solidFill>
                  <a:schemeClr val="bg1"/>
                </a:solidFill>
                <a:latin typeface="Times New Roman" panose="02020603050405020304" pitchFamily="18" charset="0"/>
              </a:rPr>
              <a:t>  序的工作机器：从不提问题， </a:t>
            </a:r>
            <a:endParaRPr lang="zh-CN" altLang="en-US" b="0" dirty="0">
              <a:solidFill>
                <a:schemeClr val="bg1"/>
              </a:solidFill>
              <a:latin typeface="Times New Roman" panose="02020603050405020304" pitchFamily="18" charset="0"/>
            </a:endParaRPr>
          </a:p>
          <a:p>
            <a:pPr eaLnBrk="1" hangingPunct="1">
              <a:lnSpc>
                <a:spcPct val="90000"/>
              </a:lnSpc>
            </a:pPr>
            <a:r>
              <a:rPr lang="zh-CN" altLang="en-US" b="0" dirty="0">
                <a:solidFill>
                  <a:schemeClr val="bg1"/>
                </a:solidFill>
                <a:latin typeface="Times New Roman" panose="02020603050405020304" pitchFamily="18" charset="0"/>
              </a:rPr>
              <a:t>  也不思考生活和工作的意义</a:t>
            </a:r>
            <a:endParaRPr lang="zh-CN" altLang="en-US" b="0" dirty="0">
              <a:solidFill>
                <a:schemeClr val="bg1"/>
              </a:solidFill>
              <a:latin typeface="Times New Roman" panose="02020603050405020304" pitchFamily="18" charset="0"/>
            </a:endParaRPr>
          </a:p>
          <a:p>
            <a:pPr eaLnBrk="1" hangingPunct="1">
              <a:lnSpc>
                <a:spcPct val="90000"/>
              </a:lnSpc>
              <a:buChar char="•"/>
            </a:pPr>
            <a:r>
              <a:rPr lang="zh-CN" altLang="zh-CN"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SJ</a:t>
            </a:r>
            <a:r>
              <a:rPr lang="zh-CN" altLang="en-US" b="0" dirty="0">
                <a:solidFill>
                  <a:schemeClr val="bg1"/>
                </a:solidFill>
                <a:latin typeface="Times New Roman" panose="02020603050405020304" pitchFamily="18" charset="0"/>
              </a:rPr>
              <a:t>可能认为</a:t>
            </a:r>
            <a:r>
              <a:rPr lang="en-US" altLang="zh-CN" b="0" dirty="0">
                <a:solidFill>
                  <a:schemeClr val="bg1"/>
                </a:solidFill>
                <a:latin typeface="Times New Roman" panose="02020603050405020304" pitchFamily="18" charset="0"/>
              </a:rPr>
              <a:t>NT</a:t>
            </a:r>
            <a:r>
              <a:rPr lang="zh-CN" altLang="en-US" b="0" dirty="0">
                <a:solidFill>
                  <a:schemeClr val="bg1"/>
                </a:solidFill>
                <a:latin typeface="Times New Roman" panose="02020603050405020304" pitchFamily="18" charset="0"/>
              </a:rPr>
              <a:t>是个反复无常</a:t>
            </a:r>
            <a:endParaRPr lang="zh-CN" altLang="en-US" b="0" dirty="0">
              <a:solidFill>
                <a:schemeClr val="bg1"/>
              </a:solidFill>
              <a:latin typeface="Times New Roman" panose="02020603050405020304" pitchFamily="18" charset="0"/>
            </a:endParaRPr>
          </a:p>
          <a:p>
            <a:pPr eaLnBrk="1" hangingPunct="1">
              <a:lnSpc>
                <a:spcPct val="90000"/>
              </a:lnSpc>
            </a:pPr>
            <a:r>
              <a:rPr lang="zh-CN" altLang="en-US" b="0" dirty="0">
                <a:solidFill>
                  <a:schemeClr val="bg1"/>
                </a:solidFill>
                <a:latin typeface="Times New Roman" panose="02020603050405020304" pitchFamily="18" charset="0"/>
              </a:rPr>
              <a:t>  的改革者：只顾打破程序和传 </a:t>
            </a:r>
            <a:endParaRPr lang="zh-CN" altLang="en-US" b="0" dirty="0">
              <a:solidFill>
                <a:schemeClr val="bg1"/>
              </a:solidFill>
              <a:latin typeface="Times New Roman" panose="02020603050405020304" pitchFamily="18" charset="0"/>
            </a:endParaRPr>
          </a:p>
          <a:p>
            <a:pPr eaLnBrk="1" hangingPunct="1">
              <a:lnSpc>
                <a:spcPct val="90000"/>
              </a:lnSpc>
            </a:pPr>
            <a:r>
              <a:rPr lang="zh-CN" altLang="en-US" b="0" dirty="0">
                <a:solidFill>
                  <a:schemeClr val="bg1"/>
                </a:solidFill>
                <a:latin typeface="Times New Roman" panose="02020603050405020304" pitchFamily="18" charset="0"/>
              </a:rPr>
              <a:t>  统，不考虑这种不负责任的行</a:t>
            </a:r>
            <a:endParaRPr lang="zh-CN" altLang="en-US" b="0" dirty="0">
              <a:solidFill>
                <a:schemeClr val="bg1"/>
              </a:solidFill>
              <a:latin typeface="Times New Roman" panose="02020603050405020304" pitchFamily="18" charset="0"/>
            </a:endParaRPr>
          </a:p>
          <a:p>
            <a:pPr eaLnBrk="1" hangingPunct="1">
              <a:lnSpc>
                <a:spcPct val="90000"/>
              </a:lnSpc>
            </a:pPr>
            <a:r>
              <a:rPr lang="zh-CN" altLang="en-US" b="0" dirty="0">
                <a:solidFill>
                  <a:schemeClr val="bg1"/>
                </a:solidFill>
                <a:latin typeface="Times New Roman" panose="02020603050405020304" pitchFamily="18" charset="0"/>
              </a:rPr>
              <a:t>  为的长期后果</a:t>
            </a:r>
            <a:endParaRPr lang="zh-CN" altLang="en-US" b="0" dirty="0">
              <a:solidFill>
                <a:schemeClr val="bg1"/>
              </a:solidFill>
              <a:latin typeface="Times New Roman" panose="02020603050405020304" pitchFamily="18" charset="0"/>
            </a:endParaRPr>
          </a:p>
          <a:p>
            <a:pPr eaLnBrk="1" hangingPunct="1">
              <a:lnSpc>
                <a:spcPct val="90000"/>
              </a:lnSpc>
              <a:buChar char="•"/>
            </a:pPr>
            <a:r>
              <a:rPr lang="zh-CN" altLang="en-US" b="0" dirty="0">
                <a:solidFill>
                  <a:schemeClr val="bg1"/>
                </a:solidFill>
                <a:latin typeface="Times New Roman" panose="02020603050405020304" pitchFamily="18" charset="0"/>
              </a:rPr>
              <a:t> 可能导致对对方的动机和目的</a:t>
            </a:r>
            <a:endParaRPr lang="zh-CN" altLang="en-US" b="0" dirty="0">
              <a:solidFill>
                <a:schemeClr val="bg1"/>
              </a:solidFill>
              <a:latin typeface="Times New Roman" panose="02020603050405020304" pitchFamily="18" charset="0"/>
            </a:endParaRPr>
          </a:p>
          <a:p>
            <a:pPr eaLnBrk="1" hangingPunct="1">
              <a:lnSpc>
                <a:spcPct val="90000"/>
              </a:lnSpc>
            </a:pPr>
            <a:r>
              <a:rPr lang="zh-CN" altLang="en-US" b="0" dirty="0">
                <a:solidFill>
                  <a:schemeClr val="bg1"/>
                </a:solidFill>
                <a:latin typeface="Times New Roman" panose="02020603050405020304" pitchFamily="18" charset="0"/>
              </a:rPr>
              <a:t>   的严重不信任，尤其是在</a:t>
            </a:r>
            <a:r>
              <a:rPr lang="en-US" altLang="zh-CN" b="0" dirty="0">
                <a:solidFill>
                  <a:schemeClr val="bg1"/>
                </a:solidFill>
                <a:latin typeface="Times New Roman" panose="02020603050405020304" pitchFamily="18" charset="0"/>
              </a:rPr>
              <a:t>E/I</a:t>
            </a:r>
            <a:r>
              <a:rPr lang="zh-CN" altLang="en-US" b="0" dirty="0">
                <a:solidFill>
                  <a:schemeClr val="bg1"/>
                </a:solidFill>
                <a:latin typeface="Times New Roman" panose="02020603050405020304" pitchFamily="18" charset="0"/>
              </a:rPr>
              <a:t>，</a:t>
            </a:r>
            <a:endParaRPr lang="zh-CN" altLang="en-US" b="0" dirty="0">
              <a:solidFill>
                <a:schemeClr val="bg1"/>
              </a:solidFill>
              <a:latin typeface="Times New Roman" panose="02020603050405020304" pitchFamily="18" charset="0"/>
            </a:endParaRPr>
          </a:p>
          <a:p>
            <a:pPr eaLnBrk="1" hangingPunct="1">
              <a:lnSpc>
                <a:spcPct val="90000"/>
              </a:lnSpc>
            </a:pPr>
            <a:r>
              <a:rPr lang="zh-CN" altLang="en-US"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T/F</a:t>
            </a:r>
            <a:r>
              <a:rPr lang="zh-CN" altLang="en-US" b="0" dirty="0">
                <a:solidFill>
                  <a:schemeClr val="bg1"/>
                </a:solidFill>
                <a:latin typeface="Times New Roman" panose="02020603050405020304" pitchFamily="18" charset="0"/>
              </a:rPr>
              <a:t>，</a:t>
            </a:r>
            <a:r>
              <a:rPr lang="en-US" altLang="zh-CN" b="0" dirty="0">
                <a:solidFill>
                  <a:schemeClr val="bg1"/>
                </a:solidFill>
                <a:latin typeface="Times New Roman" panose="02020603050405020304" pitchFamily="18" charset="0"/>
              </a:rPr>
              <a:t>J/P</a:t>
            </a:r>
            <a:r>
              <a:rPr lang="zh-CN" altLang="en-US" b="0" dirty="0">
                <a:solidFill>
                  <a:schemeClr val="bg1"/>
                </a:solidFill>
                <a:latin typeface="Times New Roman" panose="02020603050405020304" pitchFamily="18" charset="0"/>
              </a:rPr>
              <a:t>之间</a:t>
            </a:r>
            <a:endParaRPr lang="zh-CN" altLang="en-US" b="0" dirty="0">
              <a:solidFill>
                <a:schemeClr val="bg1"/>
              </a:solidFill>
              <a:latin typeface="Times New Roman" panose="02020603050405020304" pitchFamily="18" charset="0"/>
            </a:endParaRPr>
          </a:p>
        </p:txBody>
      </p:sp>
      <p:sp>
        <p:nvSpPr>
          <p:cNvPr id="47114" name="Text Box 10"/>
          <p:cNvSpPr txBox="1"/>
          <p:nvPr/>
        </p:nvSpPr>
        <p:spPr>
          <a:xfrm>
            <a:off x="3851275" y="4100513"/>
            <a:ext cx="5105400" cy="2159000"/>
          </a:xfrm>
          <a:prstGeom prst="rect">
            <a:avLst/>
          </a:prstGeom>
          <a:solidFill>
            <a:srgbClr val="008080"/>
          </a:solidFill>
          <a:ln w="9525" cap="flat" cmpd="sng">
            <a:solidFill>
              <a:schemeClr val="tx1"/>
            </a:solidFill>
            <a:prstDash val="solid"/>
            <a:miter/>
            <a:headEnd type="none" w="sm" len="lg"/>
            <a:tailEnd type="none" w="med" len="med"/>
          </a:ln>
        </p:spPr>
        <p:txBody>
          <a:bodyPr lIns="90000" tIns="46800" rIns="90000" bIns="46800">
            <a:spAutoFit/>
          </a:bodyPr>
          <a:p>
            <a:pPr eaLnBrk="1" hangingPunct="1">
              <a:buChar char="•"/>
            </a:pPr>
            <a:r>
              <a:rPr lang="en-US" altLang="zh-CN" sz="1400" b="0" dirty="0">
                <a:solidFill>
                  <a:schemeClr val="bg1"/>
                </a:solidFill>
                <a:latin typeface="Times New Roman" panose="02020603050405020304" pitchFamily="18" charset="0"/>
              </a:rPr>
              <a:t> </a:t>
            </a:r>
            <a:r>
              <a:rPr lang="en-US" altLang="zh-CN" sz="1500" b="0" dirty="0">
                <a:solidFill>
                  <a:schemeClr val="bg1"/>
                </a:solidFill>
                <a:latin typeface="Times New Roman" panose="02020603050405020304" pitchFamily="18" charset="0"/>
              </a:rPr>
              <a:t>NT</a:t>
            </a:r>
            <a:r>
              <a:rPr lang="zh-CN" altLang="en-US" sz="1500" b="0" dirty="0">
                <a:solidFill>
                  <a:schemeClr val="bg1"/>
                </a:solidFill>
                <a:latin typeface="Times New Roman" panose="02020603050405020304" pitchFamily="18" charset="0"/>
              </a:rPr>
              <a:t>可能学会重视计划和为非工作的活动（如家庭生活）</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留出时间。如要维持关系，尤其是在</a:t>
            </a:r>
            <a:r>
              <a:rPr lang="en-US" altLang="zh-CN" sz="1500" b="0" dirty="0">
                <a:solidFill>
                  <a:schemeClr val="bg1"/>
                </a:solidFill>
                <a:latin typeface="Times New Roman" panose="02020603050405020304" pitchFamily="18" charset="0"/>
              </a:rPr>
              <a:t>SFJ</a:t>
            </a:r>
            <a:r>
              <a:rPr lang="zh-CN" altLang="en-US" sz="1500" b="0" dirty="0">
                <a:solidFill>
                  <a:schemeClr val="bg1"/>
                </a:solidFill>
                <a:latin typeface="Times New Roman" panose="02020603050405020304" pitchFamily="18" charset="0"/>
              </a:rPr>
              <a:t>和</a:t>
            </a:r>
            <a:r>
              <a:rPr lang="en-US" altLang="zh-CN" sz="1500" b="0" dirty="0">
                <a:solidFill>
                  <a:schemeClr val="bg1"/>
                </a:solidFill>
                <a:latin typeface="Times New Roman" panose="02020603050405020304" pitchFamily="18" charset="0"/>
              </a:rPr>
              <a:t>NTP</a:t>
            </a:r>
            <a:r>
              <a:rPr lang="zh-CN" altLang="en-US" sz="1500" b="0" dirty="0">
                <a:solidFill>
                  <a:schemeClr val="bg1"/>
                </a:solidFill>
                <a:latin typeface="Times New Roman" panose="02020603050405020304" pitchFamily="18" charset="0"/>
              </a:rPr>
              <a:t>之间，这一</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过程更为必要。</a:t>
            </a:r>
            <a:endParaRPr lang="zh-CN" altLang="en-US" sz="1500" b="0" dirty="0">
              <a:solidFill>
                <a:schemeClr val="bg1"/>
              </a:solidFill>
              <a:latin typeface="Times New Roman" panose="02020603050405020304" pitchFamily="18" charset="0"/>
            </a:endParaRPr>
          </a:p>
          <a:p>
            <a:pPr eaLnBrk="1" hangingPunct="1">
              <a:buChar char="•"/>
            </a:pPr>
            <a:r>
              <a:rPr lang="zh-CN" altLang="zh-CN" sz="1500" b="0" dirty="0">
                <a:solidFill>
                  <a:schemeClr val="bg1"/>
                </a:solidFill>
                <a:latin typeface="Times New Roman" panose="02020603050405020304" pitchFamily="18" charset="0"/>
              </a:rPr>
              <a:t> </a:t>
            </a:r>
            <a:r>
              <a:rPr lang="en-US" altLang="zh-CN" sz="1500" b="0" dirty="0">
                <a:solidFill>
                  <a:schemeClr val="bg1"/>
                </a:solidFill>
                <a:latin typeface="Times New Roman" panose="02020603050405020304" pitchFamily="18" charset="0"/>
              </a:rPr>
              <a:t>SJ</a:t>
            </a:r>
            <a:r>
              <a:rPr lang="zh-CN" altLang="en-US" sz="1500" b="0" dirty="0">
                <a:solidFill>
                  <a:schemeClr val="bg1"/>
                </a:solidFill>
                <a:latin typeface="Times New Roman" panose="02020603050405020304" pitchFamily="18" charset="0"/>
              </a:rPr>
              <a:t>可能变得更为开放，对观念、理论、变化和生活中的随 </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机性更多接纳。</a:t>
            </a:r>
            <a:endParaRPr lang="zh-CN" altLang="en-US" sz="1500" b="0" dirty="0">
              <a:solidFill>
                <a:schemeClr val="bg1"/>
              </a:solidFill>
              <a:latin typeface="Times New Roman" panose="02020603050405020304" pitchFamily="18" charset="0"/>
            </a:endParaRPr>
          </a:p>
          <a:p>
            <a:pPr eaLnBrk="1" hangingPunct="1">
              <a:buChar char="•"/>
            </a:pPr>
            <a:r>
              <a:rPr lang="zh-CN" altLang="zh-CN" sz="1500" b="0" dirty="0">
                <a:solidFill>
                  <a:schemeClr val="bg1"/>
                </a:solidFill>
                <a:latin typeface="Times New Roman" panose="02020603050405020304" pitchFamily="18" charset="0"/>
              </a:rPr>
              <a:t> </a:t>
            </a:r>
            <a:r>
              <a:rPr lang="en-US" altLang="zh-CN" sz="1500" b="0" dirty="0">
                <a:solidFill>
                  <a:schemeClr val="bg1"/>
                </a:solidFill>
                <a:latin typeface="Times New Roman" panose="02020603050405020304" pitchFamily="18" charset="0"/>
              </a:rPr>
              <a:t>STJ</a:t>
            </a:r>
            <a:r>
              <a:rPr lang="zh-CN" altLang="en-US" sz="1500" b="0" dirty="0">
                <a:solidFill>
                  <a:schemeClr val="bg1"/>
                </a:solidFill>
                <a:latin typeface="Times New Roman" panose="02020603050405020304" pitchFamily="18" charset="0"/>
              </a:rPr>
              <a:t>和</a:t>
            </a:r>
            <a:r>
              <a:rPr lang="en-US" altLang="zh-CN" sz="1500" b="0" dirty="0">
                <a:solidFill>
                  <a:schemeClr val="bg1"/>
                </a:solidFill>
                <a:latin typeface="Times New Roman" panose="02020603050405020304" pitchFamily="18" charset="0"/>
              </a:rPr>
              <a:t>NTP</a:t>
            </a:r>
            <a:r>
              <a:rPr lang="zh-CN" altLang="en-US" sz="1500" b="0" dirty="0">
                <a:solidFill>
                  <a:schemeClr val="bg1"/>
                </a:solidFill>
                <a:latin typeface="Times New Roman" panose="02020603050405020304" pitchFamily="18" charset="0"/>
              </a:rPr>
              <a:t>之间，</a:t>
            </a:r>
            <a:r>
              <a:rPr lang="en-US" altLang="zh-CN" sz="1500" b="0" dirty="0">
                <a:solidFill>
                  <a:schemeClr val="bg1"/>
                </a:solidFill>
                <a:latin typeface="Times New Roman" panose="02020603050405020304" pitchFamily="18" charset="0"/>
              </a:rPr>
              <a:t>STJ</a:t>
            </a:r>
            <a:r>
              <a:rPr lang="zh-CN" altLang="en-US" sz="1500" b="0" dirty="0">
                <a:solidFill>
                  <a:schemeClr val="bg1"/>
                </a:solidFill>
                <a:latin typeface="Times New Roman" panose="02020603050405020304" pitchFamily="18" charset="0"/>
              </a:rPr>
              <a:t>可能天生就关注生活中的经济细节。</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这种搭配可能对双方都较少压力。</a:t>
            </a:r>
            <a:endParaRPr lang="zh-CN" altLang="en-US" sz="1500" b="0" dirty="0">
              <a:solidFill>
                <a:schemeClr val="bg1"/>
              </a:solidFill>
              <a:latin typeface="Times New Roman" panose="02020603050405020304" pitchFamily="18" charset="0"/>
            </a:endParaRPr>
          </a:p>
          <a:p>
            <a:pPr eaLnBrk="1" hangingPunct="1">
              <a:buChar char="•"/>
            </a:pPr>
            <a:r>
              <a:rPr lang="zh-CN" altLang="zh-CN" sz="1500" b="0" dirty="0">
                <a:solidFill>
                  <a:schemeClr val="bg1"/>
                </a:solidFill>
                <a:latin typeface="Times New Roman" panose="02020603050405020304" pitchFamily="18" charset="0"/>
              </a:rPr>
              <a:t> </a:t>
            </a:r>
            <a:r>
              <a:rPr lang="en-US" altLang="zh-CN" sz="1500" b="0" dirty="0">
                <a:solidFill>
                  <a:schemeClr val="bg1"/>
                </a:solidFill>
                <a:latin typeface="Times New Roman" panose="02020603050405020304" pitchFamily="18" charset="0"/>
              </a:rPr>
              <a:t>NT</a:t>
            </a:r>
            <a:r>
              <a:rPr lang="zh-CN" altLang="en-US" sz="1500" b="0" dirty="0">
                <a:solidFill>
                  <a:schemeClr val="bg1"/>
                </a:solidFill>
                <a:latin typeface="Times New Roman" panose="02020603050405020304" pitchFamily="18" charset="0"/>
              </a:rPr>
              <a:t>倾向于对既有程序、常规和礼仪等置之不理，而</a:t>
            </a:r>
            <a:r>
              <a:rPr lang="en-US" altLang="zh-CN" sz="1500" b="0" dirty="0">
                <a:solidFill>
                  <a:schemeClr val="bg1"/>
                </a:solidFill>
                <a:latin typeface="Times New Roman" panose="02020603050405020304" pitchFamily="18" charset="0"/>
              </a:rPr>
              <a:t>SJ</a:t>
            </a:r>
            <a:r>
              <a:rPr lang="zh-CN" altLang="en-US" sz="1500" b="0" dirty="0">
                <a:solidFill>
                  <a:schemeClr val="bg1"/>
                </a:solidFill>
                <a:latin typeface="Times New Roman" panose="02020603050405020304" pitchFamily="18" charset="0"/>
              </a:rPr>
              <a:t>可</a:t>
            </a:r>
            <a:endParaRPr lang="zh-CN" altLang="en-US" sz="1500" b="0" dirty="0">
              <a:solidFill>
                <a:schemeClr val="bg1"/>
              </a:solidFill>
              <a:latin typeface="Times New Roman" panose="02020603050405020304" pitchFamily="18" charset="0"/>
            </a:endParaRPr>
          </a:p>
          <a:p>
            <a:pPr eaLnBrk="1" hangingPunct="1"/>
            <a:r>
              <a:rPr lang="zh-CN" altLang="en-US" sz="1500" b="0" dirty="0">
                <a:solidFill>
                  <a:schemeClr val="bg1"/>
                </a:solidFill>
                <a:latin typeface="Times New Roman" panose="02020603050405020304" pitchFamily="18" charset="0"/>
              </a:rPr>
              <a:t>  以帮助其对这些社会习俗更为平和、接受。</a:t>
            </a:r>
            <a:endParaRPr lang="zh-CN" altLang="en-US" sz="1500" b="0" dirty="0">
              <a:solidFill>
                <a:schemeClr val="bg1"/>
              </a:solidFill>
              <a:latin typeface="Times New Roman" panose="02020603050405020304" pitchFamily="18" charset="0"/>
            </a:endParaRPr>
          </a:p>
        </p:txBody>
      </p:sp>
      <p:sp>
        <p:nvSpPr>
          <p:cNvPr id="494603" name="Rectangle 11"/>
          <p:cNvSpPr>
            <a:spLocks noChangeArrowheads="1"/>
          </p:cNvSpPr>
          <p:nvPr/>
        </p:nvSpPr>
        <p:spPr bwMode="auto">
          <a:xfrm>
            <a:off x="0" y="0"/>
            <a:ext cx="7772400" cy="685800"/>
          </a:xfrm>
          <a:prstGeom prst="rect">
            <a:avLst/>
          </a:prstGeom>
          <a:noFill/>
          <a:ln w="9525">
            <a:noFill/>
            <a:miter lim="800000"/>
          </a:ln>
          <a:effectLst/>
        </p:spPr>
        <p:txBody>
          <a:bodyPr lIns="92075" tIns="46038" rIns="92075" bIns="46038"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不同类型组合的优劣</a:t>
            </a:r>
            <a:endParaRPr kumimoji="1" lang="zh-CN" altLang="zh-CN" sz="28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65051" name="Group 59"/>
          <p:cNvGraphicFramePr>
            <a:graphicFrameLocks noGrp="1"/>
          </p:cNvGraphicFramePr>
          <p:nvPr>
            <p:ph idx="4294967295"/>
          </p:nvPr>
        </p:nvGraphicFramePr>
        <p:xfrm>
          <a:off x="457200" y="1196975"/>
          <a:ext cx="8229600" cy="3668713"/>
        </p:xfrm>
        <a:graphic>
          <a:graphicData uri="http://schemas.openxmlformats.org/drawingml/2006/table">
            <a:tbl>
              <a:tblPr/>
              <a:tblGrid>
                <a:gridCol w="1223645"/>
                <a:gridCol w="2917190"/>
                <a:gridCol w="2031365"/>
                <a:gridCol w="2057400"/>
              </a:tblGrid>
              <a:tr h="35182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员工类型</a:t>
                      </a:r>
                      <a:endParaRPr kumimoji="1"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cPr/>
                </a:tc>
                <a:tc hMerge="1">
                  <a:tcPr/>
                </a:tc>
              </a:tr>
              <a:tr h="34991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分析角度</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人财</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人在</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人灾</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005927">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工作主动性</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自燃型</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不需要上司给他鼓舞、指示就能主动工作。 </a:t>
                      </a: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不是自燃型，是难燃型， 积极性不高</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不燃型， 存在都是多余的</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927">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创造的价值</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对于公司的付出大于公司给他的收入</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人在的付出大约等于他所得的收入</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破坏性大于他的贡献性</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512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其他</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干部：就是干活的那一部分人。</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看部：看别人再行事</a:t>
                      </a:r>
                      <a:endParaRPr kumimoji="1"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1"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砍部：就是应该砍掉的那部分</a:t>
                      </a:r>
                      <a:endParaRPr kumimoji="1"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24" name="标题 1"/>
          <p:cNvSpPr>
            <a:spLocks noGrp="1"/>
          </p:cNvSpPr>
          <p:nvPr>
            <p:ph type="title"/>
          </p:nvPr>
        </p:nvSpPr>
        <p:spPr>
          <a:xfrm>
            <a:off x="0" y="0"/>
            <a:ext cx="8077200" cy="838200"/>
          </a:xfrm>
          <a:noFill/>
          <a:ln>
            <a:noFill/>
          </a:ln>
        </p:spPr>
        <p:txBody>
          <a:bodyPr/>
          <a:p>
            <a:r>
              <a:rPr lang="zh-CN" altLang="en-US" sz="3600" dirty="0">
                <a:solidFill>
                  <a:srgbClr val="FFFFFF"/>
                </a:solidFill>
              </a:rPr>
              <a:t>付出者与索取者</a:t>
            </a:r>
            <a:endParaRPr lang="zh-CN" altLang="en-US" sz="3600" dirty="0">
              <a:solidFill>
                <a:srgbClr val="FFFFFF"/>
              </a:solidFill>
            </a:endParaRPr>
          </a:p>
        </p:txBody>
      </p:sp>
      <p:sp>
        <p:nvSpPr>
          <p:cNvPr id="8225" name="Rectangle 2"/>
          <p:cNvSpPr>
            <a:spLocks noGrp="1"/>
          </p:cNvSpPr>
          <p:nvPr/>
        </p:nvSpPr>
        <p:spPr>
          <a:xfrm>
            <a:off x="466725" y="5589588"/>
            <a:ext cx="8208963" cy="531812"/>
          </a:xfrm>
          <a:prstGeom prst="rect">
            <a:avLst/>
          </a:prstGeom>
          <a:noFill/>
          <a:ln w="9525">
            <a:noFill/>
          </a:ln>
        </p:spPr>
        <p:txBody>
          <a:bodyPr anchor="b"/>
          <a:p>
            <a:pPr>
              <a:lnSpc>
                <a:spcPct val="90000"/>
              </a:lnSpc>
            </a:pPr>
            <a:r>
              <a:rPr lang="zh-CN" altLang="en-US" sz="2800" dirty="0">
                <a:solidFill>
                  <a:schemeClr val="tx2"/>
                </a:solidFill>
                <a:latin typeface="Arial" panose="020B0604020202020204" pitchFamily="34" charset="0"/>
                <a:ea typeface="华文行楷" panose="02010800040101010101" pitchFamily="2" charset="-122"/>
              </a:rPr>
              <a:t>思考：</a:t>
            </a:r>
            <a:r>
              <a:rPr lang="en-US" altLang="zh-CN" sz="2800" dirty="0">
                <a:solidFill>
                  <a:schemeClr val="tx2"/>
                </a:solidFill>
                <a:latin typeface="Arial" panose="020B0604020202020204" pitchFamily="34" charset="0"/>
                <a:ea typeface="华文行楷" panose="02010800040101010101" pitchFamily="2" charset="-122"/>
              </a:rPr>
              <a:t>1 </a:t>
            </a:r>
            <a:r>
              <a:rPr lang="zh-CN" altLang="en-US" sz="2800" dirty="0">
                <a:solidFill>
                  <a:schemeClr val="tx2"/>
                </a:solidFill>
                <a:latin typeface="Arial" panose="020B0604020202020204" pitchFamily="34" charset="0"/>
                <a:ea typeface="华文行楷" panose="02010800040101010101" pitchFamily="2" charset="-122"/>
              </a:rPr>
              <a:t>付出者的绩效一定就最好吗？</a:t>
            </a:r>
            <a:endParaRPr lang="zh-CN" altLang="en-US" sz="2800" dirty="0">
              <a:solidFill>
                <a:schemeClr val="tx2"/>
              </a:solidFill>
              <a:latin typeface="Arial" panose="020B0604020202020204" pitchFamily="34" charset="0"/>
              <a:ea typeface="华文行楷" panose="02010800040101010101" pitchFamily="2" charset="-122"/>
            </a:endParaRPr>
          </a:p>
          <a:p>
            <a:pPr>
              <a:lnSpc>
                <a:spcPct val="90000"/>
              </a:lnSpc>
            </a:pPr>
            <a:r>
              <a:rPr lang="zh-CN" altLang="en-US" sz="2800" dirty="0">
                <a:solidFill>
                  <a:schemeClr val="tx2"/>
                </a:solidFill>
                <a:latin typeface="Arial" panose="020B0604020202020204" pitchFamily="34" charset="0"/>
                <a:ea typeface="华文行楷" panose="02010800040101010101" pitchFamily="2" charset="-122"/>
              </a:rPr>
              <a:t>           </a:t>
            </a:r>
            <a:r>
              <a:rPr lang="en-US" altLang="zh-CN" sz="2800" dirty="0">
                <a:solidFill>
                  <a:schemeClr val="tx2"/>
                </a:solidFill>
                <a:latin typeface="Arial" panose="020B0604020202020204" pitchFamily="34" charset="0"/>
                <a:ea typeface="华文行楷" panose="02010800040101010101" pitchFamily="2" charset="-122"/>
              </a:rPr>
              <a:t>2 </a:t>
            </a:r>
            <a:r>
              <a:rPr lang="zh-CN" altLang="en-US" sz="2800" dirty="0">
                <a:solidFill>
                  <a:schemeClr val="tx2"/>
                </a:solidFill>
                <a:latin typeface="Arial" panose="020B0604020202020204" pitchFamily="34" charset="0"/>
                <a:ea typeface="华文行楷" panose="02010800040101010101" pitchFamily="2" charset="-122"/>
              </a:rPr>
              <a:t>亲和力强的就是付出者吗？</a:t>
            </a:r>
            <a:endParaRPr lang="zh-CN" altLang="en-US" sz="2800" dirty="0">
              <a:solidFill>
                <a:schemeClr val="tx2"/>
              </a:solidFill>
              <a:latin typeface="Arial" panose="020B0604020202020204" pitchFamily="34" charset="0"/>
              <a:ea typeface="华文行楷" panose="0201080004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xfrm>
            <a:off x="107950" y="188913"/>
            <a:ext cx="7772400" cy="1143000"/>
          </a:xfrm>
          <a:noFill/>
          <a:ln>
            <a:noFill/>
          </a:ln>
        </p:spPr>
        <p:txBody>
          <a:bodyPr/>
          <a:p>
            <a:r>
              <a:rPr lang="zh-CN" altLang="en-US" sz="2800" dirty="0">
                <a:solidFill>
                  <a:schemeClr val="bg1"/>
                </a:solidFill>
              </a:rPr>
              <a:t>个性偏好与团队</a:t>
            </a:r>
            <a:endParaRPr lang="zh-CN" altLang="en-US" sz="2800" dirty="0">
              <a:solidFill>
                <a:schemeClr val="bg1"/>
              </a:solidFill>
            </a:endParaRPr>
          </a:p>
        </p:txBody>
      </p:sp>
      <p:sp>
        <p:nvSpPr>
          <p:cNvPr id="48131" name="Text Box 3"/>
          <p:cNvSpPr txBox="1"/>
          <p:nvPr/>
        </p:nvSpPr>
        <p:spPr>
          <a:xfrm>
            <a:off x="323850" y="1125538"/>
            <a:ext cx="8312150" cy="4362450"/>
          </a:xfrm>
          <a:prstGeom prst="rect">
            <a:avLst/>
          </a:prstGeom>
          <a:noFill/>
          <a:ln w="9525">
            <a:noFill/>
          </a:ln>
        </p:spPr>
        <p:txBody>
          <a:bodyPr wrap="none">
            <a:spAutoFit/>
          </a:bodyPr>
          <a:p>
            <a:pPr>
              <a:lnSpc>
                <a:spcPct val="130000"/>
              </a:lnSpc>
            </a:pPr>
            <a:r>
              <a:rPr lang="zh-CN" altLang="en-US" sz="2400" dirty="0">
                <a:solidFill>
                  <a:schemeClr val="accent2"/>
                </a:solidFill>
                <a:latin typeface="Arial" panose="020B0604020202020204" pitchFamily="34" charset="0"/>
              </a:rPr>
              <a:t>团队中只有</a:t>
            </a:r>
            <a:r>
              <a:rPr lang="en-US" altLang="zh-CN" sz="2400" dirty="0">
                <a:solidFill>
                  <a:schemeClr val="accent2"/>
                </a:solidFill>
                <a:latin typeface="Arial" panose="020B0604020202020204" pitchFamily="34" charset="0"/>
              </a:rPr>
              <a:t>E</a:t>
            </a:r>
            <a:r>
              <a:rPr lang="zh-CN" altLang="en-US" sz="2400" dirty="0">
                <a:solidFill>
                  <a:schemeClr val="accent2"/>
                </a:solidFill>
                <a:latin typeface="Arial" panose="020B0604020202020204" pitchFamily="34" charset="0"/>
              </a:rPr>
              <a:t>（外向）：喜欢行动；做事不会深思熟虑</a:t>
            </a:r>
            <a:endParaRPr lang="zh-CN" altLang="en-US" sz="2400" dirty="0">
              <a:solidFill>
                <a:schemeClr val="accent2"/>
              </a:solidFill>
              <a:latin typeface="Arial" panose="020B0604020202020204" pitchFamily="34" charset="0"/>
            </a:endParaRPr>
          </a:p>
          <a:p>
            <a:pPr>
              <a:lnSpc>
                <a:spcPct val="130000"/>
              </a:lnSpc>
            </a:pPr>
            <a:r>
              <a:rPr lang="zh-CN" altLang="en-US" sz="2400" dirty="0">
                <a:solidFill>
                  <a:schemeClr val="accent2"/>
                </a:solidFill>
                <a:latin typeface="Arial" panose="020B0604020202020204" pitchFamily="34" charset="0"/>
              </a:rPr>
              <a:t>团队中只有</a:t>
            </a:r>
            <a:r>
              <a:rPr lang="en-US" altLang="zh-CN" sz="2400" dirty="0">
                <a:solidFill>
                  <a:schemeClr val="accent2"/>
                </a:solidFill>
                <a:latin typeface="Arial" panose="020B0604020202020204" pitchFamily="34" charset="0"/>
              </a:rPr>
              <a:t>I</a:t>
            </a:r>
            <a:r>
              <a:rPr lang="zh-CN" altLang="en-US" sz="2400" dirty="0">
                <a:solidFill>
                  <a:schemeClr val="accent2"/>
                </a:solidFill>
                <a:latin typeface="Arial" panose="020B0604020202020204" pitchFamily="34" charset="0"/>
              </a:rPr>
              <a:t>（内向）：  做事深思熟虑；不喜欢出去交流</a:t>
            </a:r>
            <a:endParaRPr lang="zh-CN" altLang="en-US" sz="2400" dirty="0">
              <a:solidFill>
                <a:schemeClr val="accent2"/>
              </a:solidFill>
              <a:latin typeface="Arial" panose="020B0604020202020204" pitchFamily="34" charset="0"/>
            </a:endParaRPr>
          </a:p>
          <a:p>
            <a:pPr>
              <a:lnSpc>
                <a:spcPct val="130000"/>
              </a:lnSpc>
            </a:pPr>
            <a:r>
              <a:rPr lang="zh-CN" altLang="en-US" sz="2400" dirty="0">
                <a:solidFill>
                  <a:schemeClr val="folHlink"/>
                </a:solidFill>
                <a:latin typeface="Arial" panose="020B0604020202020204" pitchFamily="34" charset="0"/>
              </a:rPr>
              <a:t>团队中只有</a:t>
            </a:r>
            <a:r>
              <a:rPr lang="en-US" altLang="zh-CN" sz="2400" dirty="0">
                <a:solidFill>
                  <a:schemeClr val="folHlink"/>
                </a:solidFill>
                <a:latin typeface="Arial" panose="020B0604020202020204" pitchFamily="34" charset="0"/>
              </a:rPr>
              <a:t>N</a:t>
            </a:r>
            <a:r>
              <a:rPr lang="zh-CN" altLang="en-US" sz="2400" dirty="0">
                <a:solidFill>
                  <a:schemeClr val="folHlink"/>
                </a:solidFill>
                <a:latin typeface="Arial" panose="020B0604020202020204" pitchFamily="34" charset="0"/>
              </a:rPr>
              <a:t>（直觉）：讨论热烈；没有人去工作</a:t>
            </a:r>
            <a:endParaRPr lang="zh-CN" altLang="en-US" sz="2400" dirty="0">
              <a:solidFill>
                <a:schemeClr val="folHlink"/>
              </a:solidFill>
              <a:latin typeface="Arial" panose="020B0604020202020204" pitchFamily="34" charset="0"/>
            </a:endParaRPr>
          </a:p>
          <a:p>
            <a:pPr>
              <a:lnSpc>
                <a:spcPct val="130000"/>
              </a:lnSpc>
            </a:pPr>
            <a:r>
              <a:rPr lang="zh-CN" altLang="en-US" sz="2400" dirty="0">
                <a:solidFill>
                  <a:schemeClr val="folHlink"/>
                </a:solidFill>
                <a:latin typeface="Arial" panose="020B0604020202020204" pitchFamily="34" charset="0"/>
              </a:rPr>
              <a:t>团队中只有</a:t>
            </a:r>
            <a:r>
              <a:rPr lang="en-US" altLang="zh-CN" sz="2400" dirty="0">
                <a:solidFill>
                  <a:schemeClr val="folHlink"/>
                </a:solidFill>
                <a:latin typeface="Arial" panose="020B0604020202020204" pitchFamily="34" charset="0"/>
              </a:rPr>
              <a:t>S</a:t>
            </a:r>
            <a:r>
              <a:rPr lang="zh-CN" altLang="en-US" sz="2400" dirty="0">
                <a:solidFill>
                  <a:schemeClr val="folHlink"/>
                </a:solidFill>
                <a:latin typeface="Arial" panose="020B0604020202020204" pitchFamily="34" charset="0"/>
              </a:rPr>
              <a:t>（感觉）：关注过去经验，没有创新；</a:t>
            </a:r>
            <a:endParaRPr lang="zh-CN" altLang="en-US" sz="2400" dirty="0">
              <a:solidFill>
                <a:schemeClr val="folHlink"/>
              </a:solidFill>
              <a:latin typeface="Arial" panose="020B0604020202020204" pitchFamily="34" charset="0"/>
            </a:endParaRPr>
          </a:p>
          <a:p>
            <a:pPr>
              <a:lnSpc>
                <a:spcPct val="130000"/>
              </a:lnSpc>
            </a:pPr>
            <a:r>
              <a:rPr lang="zh-CN" altLang="en-US" sz="2400" dirty="0">
                <a:solidFill>
                  <a:schemeClr val="folHlink"/>
                </a:solidFill>
                <a:latin typeface="Arial" panose="020B0604020202020204" pitchFamily="34" charset="0"/>
              </a:rPr>
              <a:t>                     可能把事情做对，但不一定能做对的事情</a:t>
            </a:r>
            <a:endParaRPr lang="zh-CN" altLang="en-US" sz="2400" dirty="0">
              <a:solidFill>
                <a:schemeClr val="folHlink"/>
              </a:solidFill>
              <a:latin typeface="Arial" panose="020B0604020202020204" pitchFamily="34" charset="0"/>
            </a:endParaRPr>
          </a:p>
          <a:p>
            <a:pPr>
              <a:lnSpc>
                <a:spcPct val="130000"/>
              </a:lnSpc>
            </a:pPr>
            <a:r>
              <a:rPr lang="zh-CN" altLang="en-US" sz="2400" dirty="0">
                <a:solidFill>
                  <a:schemeClr val="accent2"/>
                </a:solidFill>
                <a:latin typeface="Arial" panose="020B0604020202020204" pitchFamily="34" charset="0"/>
              </a:rPr>
              <a:t>团队中只有</a:t>
            </a:r>
            <a:r>
              <a:rPr lang="en-US" altLang="zh-CN" sz="2400" dirty="0">
                <a:solidFill>
                  <a:schemeClr val="accent2"/>
                </a:solidFill>
                <a:latin typeface="Arial" panose="020B0604020202020204" pitchFamily="34" charset="0"/>
              </a:rPr>
              <a:t>T</a:t>
            </a:r>
            <a:r>
              <a:rPr lang="zh-CN" altLang="en-US" sz="2400" dirty="0">
                <a:solidFill>
                  <a:schemeClr val="accent2"/>
                </a:solidFill>
                <a:latin typeface="Arial" panose="020B0604020202020204" pitchFamily="34" charset="0"/>
              </a:rPr>
              <a:t>（理性）：对事不对人；忽视他人的感受</a:t>
            </a:r>
            <a:endParaRPr lang="zh-CN" altLang="en-US" sz="2400" dirty="0">
              <a:solidFill>
                <a:schemeClr val="accent2"/>
              </a:solidFill>
              <a:latin typeface="Arial" panose="020B0604020202020204" pitchFamily="34" charset="0"/>
            </a:endParaRPr>
          </a:p>
          <a:p>
            <a:pPr>
              <a:lnSpc>
                <a:spcPct val="130000"/>
              </a:lnSpc>
            </a:pPr>
            <a:r>
              <a:rPr lang="zh-CN" altLang="en-US" sz="2400" dirty="0">
                <a:solidFill>
                  <a:schemeClr val="accent2"/>
                </a:solidFill>
                <a:latin typeface="Arial" panose="020B0604020202020204" pitchFamily="34" charset="0"/>
              </a:rPr>
              <a:t>团队中只有</a:t>
            </a:r>
            <a:r>
              <a:rPr lang="en-US" altLang="zh-CN" sz="2400" dirty="0">
                <a:solidFill>
                  <a:schemeClr val="accent2"/>
                </a:solidFill>
                <a:latin typeface="Arial" panose="020B0604020202020204" pitchFamily="34" charset="0"/>
              </a:rPr>
              <a:t>F</a:t>
            </a:r>
            <a:r>
              <a:rPr lang="zh-CN" altLang="en-US" sz="2400" dirty="0">
                <a:solidFill>
                  <a:schemeClr val="accent2"/>
                </a:solidFill>
                <a:latin typeface="Arial" panose="020B0604020202020204" pitchFamily="34" charset="0"/>
              </a:rPr>
              <a:t>（情感）：人情味；忽视任务目标</a:t>
            </a:r>
            <a:endParaRPr lang="zh-CN" altLang="en-US" sz="2400" dirty="0">
              <a:solidFill>
                <a:schemeClr val="accent2"/>
              </a:solidFill>
              <a:latin typeface="Arial" panose="020B0604020202020204" pitchFamily="34" charset="0"/>
            </a:endParaRPr>
          </a:p>
          <a:p>
            <a:pPr>
              <a:lnSpc>
                <a:spcPct val="130000"/>
              </a:lnSpc>
            </a:pPr>
            <a:r>
              <a:rPr lang="zh-CN" altLang="en-US" sz="2400" dirty="0">
                <a:solidFill>
                  <a:schemeClr val="folHlink"/>
                </a:solidFill>
                <a:latin typeface="Arial" panose="020B0604020202020204" pitchFamily="34" charset="0"/>
              </a:rPr>
              <a:t>团队中只有</a:t>
            </a:r>
            <a:r>
              <a:rPr lang="en-US" altLang="zh-CN" sz="2400" dirty="0">
                <a:solidFill>
                  <a:schemeClr val="folHlink"/>
                </a:solidFill>
                <a:latin typeface="Arial" panose="020B0604020202020204" pitchFamily="34" charset="0"/>
              </a:rPr>
              <a:t>P</a:t>
            </a:r>
            <a:r>
              <a:rPr lang="zh-CN" altLang="en-US" sz="2400" dirty="0">
                <a:solidFill>
                  <a:schemeClr val="folHlink"/>
                </a:solidFill>
                <a:latin typeface="Arial" panose="020B0604020202020204" pitchFamily="34" charset="0"/>
              </a:rPr>
              <a:t>（知觉）：喜欢灵活，应对意外；没计划、条理</a:t>
            </a:r>
            <a:endParaRPr lang="zh-CN" altLang="en-US" sz="2400" dirty="0">
              <a:solidFill>
                <a:schemeClr val="folHlink"/>
              </a:solidFill>
              <a:latin typeface="Arial" panose="020B0604020202020204" pitchFamily="34" charset="0"/>
            </a:endParaRPr>
          </a:p>
          <a:p>
            <a:pPr>
              <a:lnSpc>
                <a:spcPct val="130000"/>
              </a:lnSpc>
            </a:pPr>
            <a:r>
              <a:rPr lang="zh-CN" altLang="en-US" sz="2400" dirty="0">
                <a:solidFill>
                  <a:schemeClr val="folHlink"/>
                </a:solidFill>
                <a:latin typeface="Arial" panose="020B0604020202020204" pitchFamily="34" charset="0"/>
              </a:rPr>
              <a:t>团队中只有</a:t>
            </a:r>
            <a:r>
              <a:rPr lang="en-US" altLang="zh-CN" sz="2400" dirty="0">
                <a:solidFill>
                  <a:schemeClr val="folHlink"/>
                </a:solidFill>
                <a:latin typeface="Arial" panose="020B0604020202020204" pitchFamily="34" charset="0"/>
              </a:rPr>
              <a:t>J</a:t>
            </a:r>
            <a:r>
              <a:rPr lang="zh-CN" altLang="en-US" sz="2400" dirty="0">
                <a:solidFill>
                  <a:schemeClr val="folHlink"/>
                </a:solidFill>
                <a:latin typeface="Arial" panose="020B0604020202020204" pitchFamily="34" charset="0"/>
              </a:rPr>
              <a:t>（判断）：井井有条；不能应付突发状况</a:t>
            </a:r>
            <a:endParaRPr lang="zh-CN" altLang="en-US" sz="2400" dirty="0">
              <a:solidFill>
                <a:schemeClr val="folHlink"/>
              </a:solidFill>
              <a:latin typeface="Arial" panose="020B0604020202020204" pitchFamily="34" charset="0"/>
            </a:endParaRPr>
          </a:p>
        </p:txBody>
      </p:sp>
    </p:spTree>
  </p:cSld>
  <p:clrMapOvr>
    <a:masterClrMapping/>
  </p:clrMapOvr>
  <p:transition>
    <p:blind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Oval 2"/>
          <p:cNvSpPr/>
          <p:nvPr/>
        </p:nvSpPr>
        <p:spPr>
          <a:xfrm>
            <a:off x="1752600" y="3276600"/>
            <a:ext cx="2057400" cy="2133600"/>
          </a:xfrm>
          <a:prstGeom prst="ellipse">
            <a:avLst/>
          </a:prstGeom>
          <a:solidFill>
            <a:schemeClr val="bg2"/>
          </a:solidFill>
          <a:ln w="9525" cap="flat" cmpd="sng">
            <a:prstDash val="solid"/>
            <a:headEnd type="none" w="med" len="med"/>
            <a:tailEnd type="none" w="med" len="med"/>
          </a:ln>
          <a:scene3d>
            <a:camera prst="legacyObliqueTopRight">
              <a:rot lat="0" lon="0" rev="0"/>
            </a:camera>
            <a:lightRig rig="legacyFlat3" dir="b"/>
          </a:scene3d>
          <a:sp3d extrusionH="430200" prstMaterial="legacyWireframe">
            <a:bevelT w="13500" h="13500" prst="angle"/>
            <a:bevelB w="13500" h="13500" prst="angle"/>
            <a:extrusionClr>
              <a:schemeClr val="bg2"/>
            </a:extrusionClr>
          </a:sp3d>
        </p:spPr>
        <p:txBody>
          <a:bodyPr wrap="none" anchor="ctr">
            <a:flatTx/>
          </a:bodyPr>
          <a:p>
            <a:pPr algn="ctr"/>
            <a:endParaRPr lang="zh-CN" altLang="zh-CN" dirty="0">
              <a:solidFill>
                <a:schemeClr val="accent2"/>
              </a:solidFill>
              <a:latin typeface="Arial" panose="020B0604020202020204" pitchFamily="34" charset="0"/>
            </a:endParaRPr>
          </a:p>
        </p:txBody>
      </p:sp>
      <p:sp>
        <p:nvSpPr>
          <p:cNvPr id="9219" name="Oval 3"/>
          <p:cNvSpPr/>
          <p:nvPr/>
        </p:nvSpPr>
        <p:spPr>
          <a:xfrm>
            <a:off x="1447800" y="2590800"/>
            <a:ext cx="2590800" cy="2895600"/>
          </a:xfrm>
          <a:prstGeom prst="ellipse">
            <a:avLst/>
          </a:prstGeom>
          <a:noFill/>
          <a:ln w="12700" cap="sq" cmpd="sng">
            <a:solidFill>
              <a:schemeClr val="tx1"/>
            </a:solidFill>
            <a:prstDash val="solid"/>
            <a:headEnd type="none" w="sm" len="sm"/>
            <a:tailEnd type="none" w="sm" len="sm"/>
          </a:ln>
          <a:scene3d>
            <a:camera prst="legacyObliqueTopRight">
              <a:rot lat="0" lon="0" rev="0"/>
            </a:camera>
            <a:lightRig rig="legacyFlat3" dir="b"/>
          </a:scene3d>
          <a:sp3d extrusionH="430200" prstMaterial="legacyWireframe">
            <a:bevelT w="13500" h="13500" prst="angle"/>
            <a:bevelB w="13500" h="13500" prst="angle"/>
            <a:extrusionClr>
              <a:schemeClr val="tx1"/>
            </a:extrusionClr>
          </a:sp3d>
        </p:spPr>
        <p:txBody>
          <a:bodyPr wrap="none" anchor="ctr">
            <a:flatTx/>
          </a:bodyPr>
          <a:p>
            <a:pPr algn="ctr"/>
            <a:endParaRPr lang="zh-CN" altLang="zh-CN" dirty="0">
              <a:solidFill>
                <a:schemeClr val="accent2"/>
              </a:solidFill>
              <a:latin typeface="Arial" panose="020B0604020202020204" pitchFamily="34" charset="0"/>
            </a:endParaRPr>
          </a:p>
        </p:txBody>
      </p:sp>
      <p:sp>
        <p:nvSpPr>
          <p:cNvPr id="9220" name="Oval 4"/>
          <p:cNvSpPr/>
          <p:nvPr/>
        </p:nvSpPr>
        <p:spPr>
          <a:xfrm>
            <a:off x="1143000" y="1981200"/>
            <a:ext cx="3200400" cy="3505200"/>
          </a:xfrm>
          <a:prstGeom prst="ellipse">
            <a:avLst/>
          </a:prstGeom>
          <a:solidFill>
            <a:srgbClr val="FFFFFF"/>
          </a:solidFill>
          <a:ln w="9525" cap="flat" cmpd="sng">
            <a:prstDash val="solid"/>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FF"/>
            </a:extrusionClr>
          </a:sp3d>
        </p:spPr>
        <p:txBody>
          <a:bodyPr wrap="none" anchor="ctr">
            <a:flatTx/>
          </a:bodyPr>
          <a:p>
            <a:pPr algn="ctr"/>
            <a:endParaRPr lang="zh-CN" altLang="zh-CN" dirty="0">
              <a:solidFill>
                <a:schemeClr val="accent2"/>
              </a:solidFill>
              <a:latin typeface="Arial" panose="020B0604020202020204" pitchFamily="34" charset="0"/>
            </a:endParaRPr>
          </a:p>
        </p:txBody>
      </p:sp>
      <p:sp>
        <p:nvSpPr>
          <p:cNvPr id="412678" name="Text Box 6"/>
          <p:cNvSpPr txBox="1"/>
          <p:nvPr/>
        </p:nvSpPr>
        <p:spPr>
          <a:xfrm>
            <a:off x="2133600" y="4191000"/>
            <a:ext cx="1255713" cy="1160463"/>
          </a:xfrm>
          <a:prstGeom prst="rect">
            <a:avLst/>
          </a:prstGeom>
          <a:noFill/>
          <a:ln w="12700">
            <a:noFill/>
          </a:ln>
        </p:spPr>
        <p:txBody>
          <a:bodyPr wrap="none">
            <a:spAutoFit/>
          </a:bodyPr>
          <a:p>
            <a:pPr algn="ctr" eaLnBrk="1" hangingPunct="1">
              <a:spcBef>
                <a:spcPct val="50000"/>
              </a:spcBef>
            </a:pPr>
            <a:r>
              <a:rPr lang="zh-CN" altLang="en-US" sz="2800" dirty="0">
                <a:solidFill>
                  <a:schemeClr val="accent2"/>
                </a:solidFill>
                <a:latin typeface="Times New Roman" panose="02020603050405020304" pitchFamily="18" charset="0"/>
              </a:rPr>
              <a:t>动机</a:t>
            </a:r>
            <a:endParaRPr lang="zh-CN" altLang="en-US" sz="2800" dirty="0">
              <a:solidFill>
                <a:schemeClr val="accent2"/>
              </a:solidFill>
              <a:latin typeface="Times New Roman" panose="02020603050405020304" pitchFamily="18" charset="0"/>
            </a:endParaRPr>
          </a:p>
          <a:p>
            <a:pPr algn="ctr" eaLnBrk="1" hangingPunct="1">
              <a:spcBef>
                <a:spcPct val="50000"/>
              </a:spcBef>
            </a:pPr>
            <a:r>
              <a:rPr lang="zh-CN" altLang="en-US" sz="2800" dirty="0">
                <a:solidFill>
                  <a:schemeClr val="accent2"/>
                </a:solidFill>
                <a:latin typeface="Times New Roman" panose="02020603050405020304" pitchFamily="18" charset="0"/>
              </a:rPr>
              <a:t>价值观</a:t>
            </a:r>
            <a:endParaRPr lang="zh-CN" altLang="en-US" sz="2800" dirty="0">
              <a:solidFill>
                <a:schemeClr val="accent2"/>
              </a:solidFill>
              <a:latin typeface="Times New Roman" panose="02020603050405020304" pitchFamily="18" charset="0"/>
            </a:endParaRPr>
          </a:p>
        </p:txBody>
      </p:sp>
      <p:sp>
        <p:nvSpPr>
          <p:cNvPr id="412679" name="Text Box 7"/>
          <p:cNvSpPr txBox="1"/>
          <p:nvPr/>
        </p:nvSpPr>
        <p:spPr>
          <a:xfrm>
            <a:off x="1752600" y="3505200"/>
            <a:ext cx="2286000" cy="519113"/>
          </a:xfrm>
          <a:prstGeom prst="rect">
            <a:avLst/>
          </a:prstGeom>
          <a:noFill/>
          <a:ln w="12700">
            <a:noFill/>
          </a:ln>
        </p:spPr>
        <p:txBody>
          <a:bodyPr>
            <a:spAutoFit/>
          </a:bodyPr>
          <a:p>
            <a:pPr eaLnBrk="1" hangingPunct="1">
              <a:spcBef>
                <a:spcPct val="50000"/>
              </a:spcBef>
            </a:pPr>
            <a:r>
              <a:rPr lang="zh-CN" altLang="en-US" sz="2800" dirty="0">
                <a:solidFill>
                  <a:schemeClr val="accent2"/>
                </a:solidFill>
                <a:latin typeface="Times New Roman" panose="02020603050405020304" pitchFamily="18" charset="0"/>
              </a:rPr>
              <a:t>非智能因素</a:t>
            </a:r>
            <a:endParaRPr lang="zh-CN" altLang="en-US" sz="2800" dirty="0">
              <a:solidFill>
                <a:schemeClr val="accent2"/>
              </a:solidFill>
              <a:latin typeface="Times New Roman" panose="02020603050405020304" pitchFamily="18" charset="0"/>
            </a:endParaRPr>
          </a:p>
        </p:txBody>
      </p:sp>
      <p:sp>
        <p:nvSpPr>
          <p:cNvPr id="412680" name="Text Box 8"/>
          <p:cNvSpPr txBox="1"/>
          <p:nvPr/>
        </p:nvSpPr>
        <p:spPr>
          <a:xfrm>
            <a:off x="1981200" y="2743200"/>
            <a:ext cx="1752600" cy="519113"/>
          </a:xfrm>
          <a:prstGeom prst="rect">
            <a:avLst/>
          </a:prstGeom>
          <a:noFill/>
          <a:ln w="12700">
            <a:noFill/>
          </a:ln>
        </p:spPr>
        <p:txBody>
          <a:bodyPr>
            <a:spAutoFit/>
          </a:bodyPr>
          <a:p>
            <a:pPr eaLnBrk="1" hangingPunct="1">
              <a:spcBef>
                <a:spcPct val="50000"/>
              </a:spcBef>
            </a:pPr>
            <a:r>
              <a:rPr lang="zh-CN" altLang="en-US" sz="2800" dirty="0">
                <a:solidFill>
                  <a:schemeClr val="accent2"/>
                </a:solidFill>
                <a:latin typeface="Times New Roman" panose="02020603050405020304" pitchFamily="18" charset="0"/>
              </a:rPr>
              <a:t>智能因素</a:t>
            </a:r>
            <a:endParaRPr lang="zh-CN" altLang="en-US" sz="2800" dirty="0">
              <a:solidFill>
                <a:schemeClr val="accent2"/>
              </a:solidFill>
              <a:latin typeface="Times New Roman" panose="02020603050405020304" pitchFamily="18" charset="0"/>
            </a:endParaRPr>
          </a:p>
        </p:txBody>
      </p:sp>
      <p:sp>
        <p:nvSpPr>
          <p:cNvPr id="412681" name="Text Box 9"/>
          <p:cNvSpPr txBox="1"/>
          <p:nvPr/>
        </p:nvSpPr>
        <p:spPr>
          <a:xfrm>
            <a:off x="2362200" y="1981200"/>
            <a:ext cx="1295400" cy="519113"/>
          </a:xfrm>
          <a:prstGeom prst="rect">
            <a:avLst/>
          </a:prstGeom>
          <a:noFill/>
          <a:ln w="12700">
            <a:noFill/>
          </a:ln>
        </p:spPr>
        <p:txBody>
          <a:bodyPr>
            <a:spAutoFit/>
          </a:bodyPr>
          <a:p>
            <a:pPr eaLnBrk="1" hangingPunct="1">
              <a:spcBef>
                <a:spcPct val="50000"/>
              </a:spcBef>
            </a:pPr>
            <a:r>
              <a:rPr lang="zh-CN" altLang="en-US" sz="2800" dirty="0">
                <a:solidFill>
                  <a:schemeClr val="accent2"/>
                </a:solidFill>
                <a:latin typeface="Times New Roman" panose="02020603050405020304" pitchFamily="18" charset="0"/>
              </a:rPr>
              <a:t>态度</a:t>
            </a:r>
            <a:endParaRPr lang="zh-CN" altLang="en-US" sz="2800" dirty="0">
              <a:solidFill>
                <a:schemeClr val="accent2"/>
              </a:solidFill>
              <a:latin typeface="Times New Roman" panose="02020603050405020304" pitchFamily="18" charset="0"/>
            </a:endParaRPr>
          </a:p>
        </p:txBody>
      </p:sp>
      <p:sp>
        <p:nvSpPr>
          <p:cNvPr id="9225" name="AutoShape 10"/>
          <p:cNvSpPr/>
          <p:nvPr/>
        </p:nvSpPr>
        <p:spPr>
          <a:xfrm>
            <a:off x="5029200" y="3581400"/>
            <a:ext cx="609600" cy="533400"/>
          </a:xfrm>
          <a:prstGeom prst="rightArrow">
            <a:avLst>
              <a:gd name="adj1" fmla="val 50000"/>
              <a:gd name="adj2" fmla="val 28571"/>
            </a:avLst>
          </a:prstGeom>
          <a:solidFill>
            <a:schemeClr val="accent1"/>
          </a:solidFill>
          <a:ln w="12700" cap="sq" cmpd="sng">
            <a:solidFill>
              <a:schemeClr val="tx1"/>
            </a:solidFill>
            <a:prstDash val="solid"/>
            <a:miter/>
            <a:headEnd type="none" w="sm" len="sm"/>
            <a:tailEnd type="none" w="sm" len="sm"/>
          </a:ln>
        </p:spPr>
        <p:txBody>
          <a:bodyPr wrap="none" anchor="ctr"/>
          <a:p>
            <a:endParaRPr lang="zh-CN" altLang="en-US" dirty="0">
              <a:latin typeface="Arial" panose="020B0604020202020204" pitchFamily="34" charset="0"/>
            </a:endParaRPr>
          </a:p>
        </p:txBody>
      </p:sp>
      <p:sp>
        <p:nvSpPr>
          <p:cNvPr id="9226" name="Rectangle 11"/>
          <p:cNvSpPr/>
          <p:nvPr/>
        </p:nvSpPr>
        <p:spPr>
          <a:xfrm>
            <a:off x="5867400" y="1066800"/>
            <a:ext cx="1600200" cy="609600"/>
          </a:xfrm>
          <a:prstGeom prst="rect">
            <a:avLst/>
          </a:prstGeom>
          <a:solidFill>
            <a:schemeClr val="bg2"/>
          </a:solidFill>
          <a:ln w="12700" cap="sq" cmpd="sng">
            <a:solidFill>
              <a:schemeClr val="accent2"/>
            </a:solidFill>
            <a:prstDash val="solid"/>
            <a:miter/>
            <a:headEnd type="none" w="sm" len="sm"/>
            <a:tailEnd type="none" w="sm" len="sm"/>
          </a:ln>
          <a:effectLst>
            <a:outerShdw dist="107763" dir="18900000" algn="ctr" rotWithShape="0">
              <a:schemeClr val="bg2"/>
            </a:outerShdw>
          </a:effectLst>
        </p:spPr>
        <p:txBody>
          <a:bodyPr wrap="none" anchor="ctr"/>
          <a:p>
            <a:endParaRPr lang="zh-CN" altLang="en-US" dirty="0">
              <a:latin typeface="Arial" panose="020B0604020202020204" pitchFamily="34" charset="0"/>
            </a:endParaRPr>
          </a:p>
        </p:txBody>
      </p:sp>
      <p:sp>
        <p:nvSpPr>
          <p:cNvPr id="412684" name="Text Box 12"/>
          <p:cNvSpPr txBox="1"/>
          <p:nvPr/>
        </p:nvSpPr>
        <p:spPr>
          <a:xfrm>
            <a:off x="5791200" y="1066800"/>
            <a:ext cx="1752600" cy="519113"/>
          </a:xfrm>
          <a:prstGeom prst="rect">
            <a:avLst/>
          </a:prstGeom>
          <a:noFill/>
          <a:ln w="12700">
            <a:noFill/>
          </a:ln>
        </p:spPr>
        <p:txBody>
          <a:bodyPr>
            <a:spAutoFit/>
          </a:bodyPr>
          <a:p>
            <a:pPr eaLnBrk="1" hangingPunct="1">
              <a:spcBef>
                <a:spcPct val="50000"/>
              </a:spcBef>
            </a:pPr>
            <a:r>
              <a:rPr lang="zh-CN" altLang="en-US" sz="2800" dirty="0">
                <a:solidFill>
                  <a:schemeClr val="accent2"/>
                </a:solidFill>
                <a:latin typeface="Times New Roman" panose="02020603050405020304" pitchFamily="18" charset="0"/>
              </a:rPr>
              <a:t>组织期待</a:t>
            </a:r>
            <a:endParaRPr lang="zh-CN" altLang="en-US" sz="2800" dirty="0">
              <a:solidFill>
                <a:schemeClr val="accent2"/>
              </a:solidFill>
              <a:latin typeface="Times New Roman" panose="02020603050405020304" pitchFamily="18" charset="0"/>
            </a:endParaRPr>
          </a:p>
        </p:txBody>
      </p:sp>
      <p:sp>
        <p:nvSpPr>
          <p:cNvPr id="9228" name="Rectangle 13"/>
          <p:cNvSpPr/>
          <p:nvPr/>
        </p:nvSpPr>
        <p:spPr>
          <a:xfrm>
            <a:off x="6096000" y="2133600"/>
            <a:ext cx="838200" cy="2514600"/>
          </a:xfrm>
          <a:prstGeom prst="rect">
            <a:avLst/>
          </a:prstGeom>
          <a:solidFill>
            <a:schemeClr val="bg2"/>
          </a:solidFill>
          <a:ln w="12700" cap="sq" cmpd="sng">
            <a:solidFill>
              <a:schemeClr val="accent2"/>
            </a:solidFill>
            <a:prstDash val="solid"/>
            <a:miter/>
            <a:headEnd type="none" w="sm" len="sm"/>
            <a:tailEnd type="none" w="sm" len="sm"/>
          </a:ln>
          <a:effectLst>
            <a:outerShdw dist="107763" dir="18900000" algn="ctr" rotWithShape="0">
              <a:schemeClr val="bg2"/>
            </a:outerShdw>
          </a:effectLst>
        </p:spPr>
        <p:txBody>
          <a:bodyPr wrap="none" anchor="ctr"/>
          <a:p>
            <a:pPr algn="ctr"/>
            <a:endParaRPr lang="zh-CN" altLang="zh-CN" dirty="0">
              <a:solidFill>
                <a:schemeClr val="bg2"/>
              </a:solidFill>
              <a:latin typeface="Arial" panose="020B0604020202020204" pitchFamily="34" charset="0"/>
            </a:endParaRPr>
          </a:p>
        </p:txBody>
      </p:sp>
      <p:sp>
        <p:nvSpPr>
          <p:cNvPr id="412686" name="Text Box 14"/>
          <p:cNvSpPr txBox="1"/>
          <p:nvPr/>
        </p:nvSpPr>
        <p:spPr>
          <a:xfrm>
            <a:off x="6248400" y="2209800"/>
            <a:ext cx="488950" cy="2443163"/>
          </a:xfrm>
          <a:prstGeom prst="rect">
            <a:avLst/>
          </a:prstGeom>
          <a:noFill/>
          <a:ln w="12700">
            <a:noFill/>
          </a:ln>
        </p:spPr>
        <p:txBody>
          <a:bodyPr>
            <a:spAutoFit/>
          </a:bodyPr>
          <a:p>
            <a:pPr eaLnBrk="1" hangingPunct="1">
              <a:spcBef>
                <a:spcPct val="50000"/>
              </a:spcBef>
            </a:pPr>
            <a:r>
              <a:rPr lang="zh-CN" altLang="en-US" sz="2800" dirty="0">
                <a:solidFill>
                  <a:schemeClr val="accent2"/>
                </a:solidFill>
                <a:latin typeface="Times New Roman" panose="02020603050405020304" pitchFamily="18" charset="0"/>
              </a:rPr>
              <a:t>职</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务</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执</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行</a:t>
            </a:r>
            <a:endParaRPr lang="zh-CN" altLang="en-US" sz="2800" dirty="0">
              <a:solidFill>
                <a:schemeClr val="accent2"/>
              </a:solidFill>
              <a:latin typeface="Times New Roman" panose="02020603050405020304" pitchFamily="18" charset="0"/>
            </a:endParaRPr>
          </a:p>
        </p:txBody>
      </p:sp>
      <p:sp>
        <p:nvSpPr>
          <p:cNvPr id="9230" name="Rectangle 15"/>
          <p:cNvSpPr/>
          <p:nvPr/>
        </p:nvSpPr>
        <p:spPr>
          <a:xfrm>
            <a:off x="5715000" y="5029200"/>
            <a:ext cx="1600200" cy="685800"/>
          </a:xfrm>
          <a:prstGeom prst="rect">
            <a:avLst/>
          </a:prstGeom>
          <a:solidFill>
            <a:schemeClr val="bg2"/>
          </a:solidFill>
          <a:ln w="12700" cap="sq" cmpd="sng">
            <a:solidFill>
              <a:schemeClr val="tx1"/>
            </a:solidFill>
            <a:prstDash val="solid"/>
            <a:miter/>
            <a:headEnd type="none" w="sm" len="sm"/>
            <a:tailEnd type="none" w="sm" len="sm"/>
          </a:ln>
          <a:effectLst>
            <a:outerShdw dist="107763" dir="18900000" algn="ctr" rotWithShape="0">
              <a:schemeClr val="bg2"/>
            </a:outerShdw>
          </a:effectLst>
        </p:spPr>
        <p:txBody>
          <a:bodyPr wrap="none" anchor="ctr"/>
          <a:p>
            <a:endParaRPr lang="zh-CN" altLang="en-US" dirty="0">
              <a:latin typeface="Arial" panose="020B0604020202020204" pitchFamily="34" charset="0"/>
            </a:endParaRPr>
          </a:p>
        </p:txBody>
      </p:sp>
      <p:sp>
        <p:nvSpPr>
          <p:cNvPr id="412688" name="Text Box 16"/>
          <p:cNvSpPr txBox="1"/>
          <p:nvPr/>
        </p:nvSpPr>
        <p:spPr>
          <a:xfrm>
            <a:off x="5867400" y="5105400"/>
            <a:ext cx="1905000" cy="519113"/>
          </a:xfrm>
          <a:prstGeom prst="rect">
            <a:avLst/>
          </a:prstGeom>
          <a:noFill/>
          <a:ln w="12700">
            <a:noFill/>
          </a:ln>
        </p:spPr>
        <p:txBody>
          <a:bodyPr>
            <a:spAutoFit/>
          </a:bodyPr>
          <a:p>
            <a:pPr eaLnBrk="1" hangingPunct="1">
              <a:spcBef>
                <a:spcPct val="50000"/>
              </a:spcBef>
            </a:pPr>
            <a:r>
              <a:rPr lang="zh-CN" altLang="en-US" sz="2800" dirty="0">
                <a:solidFill>
                  <a:schemeClr val="accent2"/>
                </a:solidFill>
                <a:latin typeface="Times New Roman" panose="02020603050405020304" pitchFamily="18" charset="0"/>
              </a:rPr>
              <a:t>组织支持</a:t>
            </a:r>
            <a:endParaRPr lang="zh-CN" altLang="en-US" sz="2800" dirty="0">
              <a:solidFill>
                <a:schemeClr val="accent2"/>
              </a:solidFill>
              <a:latin typeface="Times New Roman" panose="02020603050405020304" pitchFamily="18" charset="0"/>
            </a:endParaRPr>
          </a:p>
        </p:txBody>
      </p:sp>
      <p:sp>
        <p:nvSpPr>
          <p:cNvPr id="9232" name="AutoShape 17"/>
          <p:cNvSpPr/>
          <p:nvPr/>
        </p:nvSpPr>
        <p:spPr>
          <a:xfrm>
            <a:off x="6248400" y="4724400"/>
            <a:ext cx="533400" cy="304800"/>
          </a:xfrm>
          <a:prstGeom prst="upArrow">
            <a:avLst>
              <a:gd name="adj1" fmla="val 50000"/>
              <a:gd name="adj2" fmla="val 25000"/>
            </a:avLst>
          </a:prstGeom>
          <a:solidFill>
            <a:schemeClr val="accent1"/>
          </a:solidFill>
          <a:ln w="12700" cap="sq" cmpd="sng">
            <a:solidFill>
              <a:schemeClr val="tx1"/>
            </a:solidFill>
            <a:prstDash val="solid"/>
            <a:miter/>
            <a:headEnd type="none" w="sm" len="sm"/>
            <a:tailEnd type="none" w="sm" len="sm"/>
          </a:ln>
        </p:spPr>
        <p:txBody>
          <a:bodyPr vert="eaVert" wrap="none" anchor="ctr"/>
          <a:p>
            <a:endParaRPr lang="zh-CN" altLang="en-US" dirty="0">
              <a:latin typeface="Arial" panose="020B0604020202020204" pitchFamily="34" charset="0"/>
            </a:endParaRPr>
          </a:p>
        </p:txBody>
      </p:sp>
      <p:sp>
        <p:nvSpPr>
          <p:cNvPr id="9233" name="AutoShape 18"/>
          <p:cNvSpPr/>
          <p:nvPr/>
        </p:nvSpPr>
        <p:spPr>
          <a:xfrm>
            <a:off x="6248400" y="1735138"/>
            <a:ext cx="568325" cy="322262"/>
          </a:xfrm>
          <a:prstGeom prst="downArrow">
            <a:avLst>
              <a:gd name="adj1" fmla="val 50000"/>
              <a:gd name="adj2" fmla="val 25000"/>
            </a:avLst>
          </a:prstGeom>
          <a:solidFill>
            <a:schemeClr val="accent1"/>
          </a:solidFill>
          <a:ln w="12700" cap="sq" cmpd="sng">
            <a:solidFill>
              <a:schemeClr val="tx1"/>
            </a:solidFill>
            <a:prstDash val="solid"/>
            <a:miter/>
            <a:headEnd type="none" w="sm" len="sm"/>
            <a:tailEnd type="none" w="sm" len="sm"/>
          </a:ln>
        </p:spPr>
        <p:txBody>
          <a:bodyPr vert="eaVert" wrap="none" anchor="ctr"/>
          <a:p>
            <a:endParaRPr lang="zh-CN" altLang="en-US" dirty="0">
              <a:latin typeface="Arial" panose="020B0604020202020204" pitchFamily="34" charset="0"/>
            </a:endParaRPr>
          </a:p>
        </p:txBody>
      </p:sp>
      <p:sp>
        <p:nvSpPr>
          <p:cNvPr id="9234" name="AutoShape 19"/>
          <p:cNvSpPr/>
          <p:nvPr/>
        </p:nvSpPr>
        <p:spPr>
          <a:xfrm>
            <a:off x="7162800" y="3581400"/>
            <a:ext cx="609600" cy="533400"/>
          </a:xfrm>
          <a:prstGeom prst="rightArrow">
            <a:avLst>
              <a:gd name="adj1" fmla="val 50000"/>
              <a:gd name="adj2" fmla="val 28571"/>
            </a:avLst>
          </a:prstGeom>
          <a:solidFill>
            <a:schemeClr val="accent1"/>
          </a:solidFill>
          <a:ln w="12700" cap="sq" cmpd="sng">
            <a:solidFill>
              <a:schemeClr val="tx1"/>
            </a:solidFill>
            <a:prstDash val="solid"/>
            <a:miter/>
            <a:headEnd type="none" w="sm" len="sm"/>
            <a:tailEnd type="none" w="sm" len="sm"/>
          </a:ln>
        </p:spPr>
        <p:txBody>
          <a:bodyPr wrap="none" anchor="ctr"/>
          <a:p>
            <a:endParaRPr lang="zh-CN" altLang="en-US" dirty="0">
              <a:latin typeface="Arial" panose="020B0604020202020204" pitchFamily="34" charset="0"/>
            </a:endParaRPr>
          </a:p>
        </p:txBody>
      </p:sp>
      <p:sp>
        <p:nvSpPr>
          <p:cNvPr id="9235" name="Line 20"/>
          <p:cNvSpPr/>
          <p:nvPr/>
        </p:nvSpPr>
        <p:spPr>
          <a:xfrm>
            <a:off x="2514600" y="1981200"/>
            <a:ext cx="2209800" cy="0"/>
          </a:xfrm>
          <a:prstGeom prst="line">
            <a:avLst/>
          </a:prstGeom>
          <a:ln w="12700" cap="sq" cmpd="sng">
            <a:solidFill>
              <a:schemeClr val="tx1"/>
            </a:solidFill>
            <a:prstDash val="solid"/>
            <a:headEnd type="none" w="sm" len="sm"/>
            <a:tailEnd type="none" w="sm" len="sm"/>
          </a:ln>
          <a:scene3d>
            <a:camera prst="legacyObliqueTopRight">
              <a:rot lat="0" lon="0" rev="0"/>
            </a:camera>
            <a:lightRig rig="legacyFlat3" dir="b"/>
          </a:scene3d>
          <a:sp3d extrusionH="430200" prstMaterial="legacyWireframe">
            <a:bevelT w="13500" h="13500" prst="angle"/>
            <a:bevelB w="13500" h="13500" prst="angle"/>
            <a:extrusionClr>
              <a:schemeClr val="tx1"/>
            </a:extrusionClr>
          </a:sp3d>
        </p:spPr>
      </p:sp>
      <p:sp>
        <p:nvSpPr>
          <p:cNvPr id="9236" name="Line 21"/>
          <p:cNvSpPr/>
          <p:nvPr/>
        </p:nvSpPr>
        <p:spPr>
          <a:xfrm>
            <a:off x="4724400" y="1981200"/>
            <a:ext cx="0" cy="3429000"/>
          </a:xfrm>
          <a:prstGeom prst="line">
            <a:avLst/>
          </a:prstGeom>
          <a:ln w="12700" cap="sq" cmpd="sng">
            <a:solidFill>
              <a:schemeClr val="tx1"/>
            </a:solidFill>
            <a:prstDash val="solid"/>
            <a:headEnd type="none" w="sm" len="sm"/>
            <a:tailEnd type="none" w="sm" len="sm"/>
          </a:ln>
          <a:scene3d>
            <a:camera prst="legacyObliqueTopRight">
              <a:rot lat="0" lon="0" rev="0"/>
            </a:camera>
            <a:lightRig rig="legacyFlat3" dir="b"/>
          </a:scene3d>
          <a:sp3d extrusionH="430200" prstMaterial="legacyWireframe">
            <a:bevelT w="13500" h="13500" prst="angle"/>
            <a:bevelB w="13500" h="13500" prst="angle"/>
            <a:extrusionClr>
              <a:schemeClr val="tx1"/>
            </a:extrusionClr>
          </a:sp3d>
        </p:spPr>
      </p:sp>
      <p:sp>
        <p:nvSpPr>
          <p:cNvPr id="9237" name="Line 22"/>
          <p:cNvSpPr/>
          <p:nvPr/>
        </p:nvSpPr>
        <p:spPr>
          <a:xfrm>
            <a:off x="2971800" y="5715000"/>
            <a:ext cx="0" cy="0"/>
          </a:xfrm>
          <a:prstGeom prst="line">
            <a:avLst/>
          </a:prstGeom>
          <a:ln w="12700" cap="sq" cmpd="sng">
            <a:solidFill>
              <a:schemeClr val="tx1"/>
            </a:solidFill>
            <a:prstDash val="solid"/>
            <a:headEnd type="none" w="sm" len="sm"/>
            <a:tailEnd type="none" w="sm" len="sm"/>
          </a:ln>
        </p:spPr>
      </p:sp>
      <p:sp>
        <p:nvSpPr>
          <p:cNvPr id="9238" name="Line 23"/>
          <p:cNvSpPr/>
          <p:nvPr/>
        </p:nvSpPr>
        <p:spPr>
          <a:xfrm flipV="1">
            <a:off x="2667000" y="5410200"/>
            <a:ext cx="2133600" cy="76200"/>
          </a:xfrm>
          <a:prstGeom prst="line">
            <a:avLst/>
          </a:prstGeom>
          <a:ln w="12700" cap="sq" cmpd="sng">
            <a:solidFill>
              <a:schemeClr val="tx1"/>
            </a:solidFill>
            <a:prstDash val="solid"/>
            <a:headEnd type="none" w="sm" len="sm"/>
            <a:tailEnd type="none" w="sm" len="sm"/>
          </a:ln>
          <a:scene3d>
            <a:camera prst="legacyObliqueTopRight">
              <a:rot lat="0" lon="0" rev="0"/>
            </a:camera>
            <a:lightRig rig="legacyFlat3" dir="b"/>
          </a:scene3d>
          <a:sp3d extrusionH="430200" prstMaterial="legacyWireframe">
            <a:bevelT w="13500" h="13500" prst="angle"/>
            <a:bevelB w="13500" h="13500" prst="angle"/>
            <a:extrusionClr>
              <a:schemeClr val="tx1"/>
            </a:extrusionClr>
          </a:sp3d>
        </p:spPr>
      </p:sp>
      <p:sp>
        <p:nvSpPr>
          <p:cNvPr id="412696" name="Text Box 24"/>
          <p:cNvSpPr txBox="1"/>
          <p:nvPr/>
        </p:nvSpPr>
        <p:spPr>
          <a:xfrm>
            <a:off x="4235450" y="2438400"/>
            <a:ext cx="488950" cy="2443163"/>
          </a:xfrm>
          <a:prstGeom prst="rect">
            <a:avLst/>
          </a:prstGeom>
          <a:noFill/>
          <a:ln w="12700">
            <a:noFill/>
          </a:ln>
        </p:spPr>
        <p:txBody>
          <a:bodyPr>
            <a:spAutoFit/>
          </a:bodyPr>
          <a:p>
            <a:pPr eaLnBrk="1" hangingPunct="1">
              <a:spcBef>
                <a:spcPct val="50000"/>
              </a:spcBef>
            </a:pPr>
            <a:r>
              <a:rPr lang="zh-CN" altLang="en-US" sz="2800" dirty="0">
                <a:solidFill>
                  <a:schemeClr val="accent2"/>
                </a:solidFill>
                <a:latin typeface="Times New Roman" panose="02020603050405020304" pitchFamily="18" charset="0"/>
              </a:rPr>
              <a:t>日</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常</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行</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为</a:t>
            </a:r>
            <a:endParaRPr lang="zh-CN" altLang="en-US" sz="2800" dirty="0">
              <a:solidFill>
                <a:schemeClr val="accent2"/>
              </a:solidFill>
              <a:latin typeface="Times New Roman" panose="02020603050405020304" pitchFamily="18" charset="0"/>
            </a:endParaRPr>
          </a:p>
        </p:txBody>
      </p:sp>
      <p:sp>
        <p:nvSpPr>
          <p:cNvPr id="9240" name="Text Box 25"/>
          <p:cNvSpPr txBox="1"/>
          <p:nvPr/>
        </p:nvSpPr>
        <p:spPr>
          <a:xfrm>
            <a:off x="152400" y="130175"/>
            <a:ext cx="3756025" cy="519113"/>
          </a:xfrm>
          <a:prstGeom prst="rect">
            <a:avLst/>
          </a:prstGeom>
          <a:noFill/>
          <a:ln w="12700">
            <a:noFill/>
          </a:ln>
        </p:spPr>
        <p:txBody>
          <a:bodyPr wrap="none">
            <a:spAutoFit/>
          </a:bodyPr>
          <a:p>
            <a:pPr eaLnBrk="1" hangingPunct="1"/>
            <a:r>
              <a:rPr lang="zh-CN" altLang="en-US" sz="2800" dirty="0">
                <a:solidFill>
                  <a:srgbClr val="FFFFFF"/>
                </a:solidFill>
                <a:latin typeface="Times New Roman" panose="02020603050405020304" pitchFamily="18" charset="0"/>
              </a:rPr>
              <a:t>员工素质测评理论框架</a:t>
            </a:r>
            <a:endParaRPr lang="zh-CN" altLang="en-US" sz="2800" dirty="0">
              <a:solidFill>
                <a:srgbClr val="FFFFFF"/>
              </a:solidFill>
              <a:latin typeface="Times New Roman" panose="02020603050405020304" pitchFamily="18" charset="0"/>
            </a:endParaRPr>
          </a:p>
        </p:txBody>
      </p:sp>
      <p:sp>
        <p:nvSpPr>
          <p:cNvPr id="9241" name="Text Box 26"/>
          <p:cNvSpPr txBox="1"/>
          <p:nvPr/>
        </p:nvSpPr>
        <p:spPr>
          <a:xfrm>
            <a:off x="2057400" y="5791200"/>
            <a:ext cx="2378075" cy="457200"/>
          </a:xfrm>
          <a:prstGeom prst="rect">
            <a:avLst/>
          </a:prstGeom>
          <a:noFill/>
          <a:ln w="12700">
            <a:noFill/>
          </a:ln>
        </p:spPr>
        <p:txBody>
          <a:bodyPr>
            <a:spAutoFit/>
          </a:bodyPr>
          <a:p>
            <a:pPr eaLnBrk="1" hangingPunct="1"/>
            <a:r>
              <a:rPr lang="zh-CN" altLang="en-US" sz="2400" dirty="0">
                <a:solidFill>
                  <a:schemeClr val="folHlink"/>
                </a:solidFill>
                <a:latin typeface="Times New Roman" panose="02020603050405020304" pitchFamily="18" charset="0"/>
              </a:rPr>
              <a:t>员工素质结构</a:t>
            </a:r>
            <a:endParaRPr lang="zh-CN" altLang="en-US" sz="2400" dirty="0">
              <a:solidFill>
                <a:schemeClr val="folHlink"/>
              </a:solidFill>
              <a:latin typeface="Times New Roman" panose="02020603050405020304" pitchFamily="18" charset="0"/>
            </a:endParaRPr>
          </a:p>
        </p:txBody>
      </p:sp>
      <p:sp>
        <p:nvSpPr>
          <p:cNvPr id="9242" name="Text Box 27"/>
          <p:cNvSpPr txBox="1"/>
          <p:nvPr/>
        </p:nvSpPr>
        <p:spPr>
          <a:xfrm>
            <a:off x="5791200" y="5791200"/>
            <a:ext cx="2301875" cy="457200"/>
          </a:xfrm>
          <a:prstGeom prst="rect">
            <a:avLst/>
          </a:prstGeom>
          <a:noFill/>
          <a:ln w="12700">
            <a:noFill/>
          </a:ln>
        </p:spPr>
        <p:txBody>
          <a:bodyPr>
            <a:spAutoFit/>
          </a:bodyPr>
          <a:p>
            <a:pPr eaLnBrk="1" hangingPunct="1"/>
            <a:r>
              <a:rPr lang="zh-CN" altLang="en-US" sz="2400" dirty="0">
                <a:solidFill>
                  <a:schemeClr val="folHlink"/>
                </a:solidFill>
                <a:latin typeface="Times New Roman" panose="02020603050405020304" pitchFamily="18" charset="0"/>
              </a:rPr>
              <a:t>素质的发挥</a:t>
            </a:r>
            <a:endParaRPr lang="zh-CN" altLang="en-US" sz="2400" dirty="0">
              <a:solidFill>
                <a:schemeClr val="folHlink"/>
              </a:solidFill>
              <a:latin typeface="Times New Roman" panose="02020603050405020304" pitchFamily="18" charset="0"/>
            </a:endParaRPr>
          </a:p>
        </p:txBody>
      </p:sp>
      <p:sp>
        <p:nvSpPr>
          <p:cNvPr id="9243" name="Oval 29"/>
          <p:cNvSpPr/>
          <p:nvPr/>
        </p:nvSpPr>
        <p:spPr>
          <a:xfrm>
            <a:off x="1905000" y="4038600"/>
            <a:ext cx="1600200" cy="1447800"/>
          </a:xfrm>
          <a:prstGeom prst="ellipse">
            <a:avLst/>
          </a:prstGeom>
          <a:noFill/>
          <a:ln w="9525" cap="flat" cmpd="sng">
            <a:solidFill>
              <a:schemeClr val="accent2"/>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244" name="Oval 30"/>
          <p:cNvSpPr/>
          <p:nvPr/>
        </p:nvSpPr>
        <p:spPr>
          <a:xfrm>
            <a:off x="1600200" y="3352800"/>
            <a:ext cx="2286000" cy="2133600"/>
          </a:xfrm>
          <a:prstGeom prst="ellipse">
            <a:avLst/>
          </a:prstGeom>
          <a:noFill/>
          <a:ln w="9525" cap="flat" cmpd="sng">
            <a:solidFill>
              <a:schemeClr val="accent2"/>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9245" name="Oval 31"/>
          <p:cNvSpPr/>
          <p:nvPr/>
        </p:nvSpPr>
        <p:spPr>
          <a:xfrm>
            <a:off x="1295400" y="2667000"/>
            <a:ext cx="2895600" cy="2819400"/>
          </a:xfrm>
          <a:prstGeom prst="ellipse">
            <a:avLst/>
          </a:prstGeom>
          <a:noFill/>
          <a:ln w="9525" cap="flat" cmpd="sng">
            <a:solidFill>
              <a:schemeClr val="accent2"/>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8">
                                            <p:txEl>
                                              <p:charRg st="0" end="3"/>
                                            </p:txEl>
                                          </p:spTgt>
                                        </p:tgtEl>
                                        <p:attrNameLst>
                                          <p:attrName>style.visibility</p:attrName>
                                        </p:attrNameLst>
                                      </p:cBhvr>
                                      <p:to>
                                        <p:strVal val="visible"/>
                                      </p:to>
                                    </p:set>
                                    <p:anim calcmode="lin" valueType="num">
                                      <p:cBhvr additive="base">
                                        <p:cTn id="7" dur="500" fill="hold"/>
                                        <p:tgtEl>
                                          <p:spTgt spid="412678">
                                            <p:txEl>
                                              <p:charRg st="0"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8">
                                            <p:txEl>
                                              <p:charRg st="0"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2678">
                                            <p:txEl>
                                              <p:charRg st="3" end="7"/>
                                            </p:txEl>
                                          </p:spTgt>
                                        </p:tgtEl>
                                        <p:attrNameLst>
                                          <p:attrName>style.visibility</p:attrName>
                                        </p:attrNameLst>
                                      </p:cBhvr>
                                      <p:to>
                                        <p:strVal val="visible"/>
                                      </p:to>
                                    </p:set>
                                    <p:anim calcmode="lin" valueType="num">
                                      <p:cBhvr additive="base">
                                        <p:cTn id="13" dur="500" fill="hold"/>
                                        <p:tgtEl>
                                          <p:spTgt spid="412678">
                                            <p:txEl>
                                              <p:charRg st="3" end="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2678">
                                            <p:txEl>
                                              <p:charRg st="3"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2679">
                                            <p:txEl>
                                              <p:charRg st="0" end="6"/>
                                            </p:txEl>
                                          </p:spTgt>
                                        </p:tgtEl>
                                        <p:attrNameLst>
                                          <p:attrName>style.visibility</p:attrName>
                                        </p:attrNameLst>
                                      </p:cBhvr>
                                      <p:to>
                                        <p:strVal val="visible"/>
                                      </p:to>
                                    </p:set>
                                    <p:anim calcmode="lin" valueType="num">
                                      <p:cBhvr additive="base">
                                        <p:cTn id="19" dur="500" fill="hold"/>
                                        <p:tgtEl>
                                          <p:spTgt spid="412679">
                                            <p:txEl>
                                              <p:charRg st="0"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2679">
                                            <p:txEl>
                                              <p:charRg st="0"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2680">
                                            <p:txEl>
                                              <p:charRg st="0" end="5"/>
                                            </p:txEl>
                                          </p:spTgt>
                                        </p:tgtEl>
                                        <p:attrNameLst>
                                          <p:attrName>style.visibility</p:attrName>
                                        </p:attrNameLst>
                                      </p:cBhvr>
                                      <p:to>
                                        <p:strVal val="visible"/>
                                      </p:to>
                                    </p:set>
                                    <p:anim calcmode="lin" valueType="num">
                                      <p:cBhvr additive="base">
                                        <p:cTn id="25" dur="500" fill="hold"/>
                                        <p:tgtEl>
                                          <p:spTgt spid="412680">
                                            <p:txEl>
                                              <p:charRg st="0"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2680">
                                            <p:txEl>
                                              <p:charRg st="0"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2681">
                                            <p:txEl>
                                              <p:charRg st="0" end="3"/>
                                            </p:txEl>
                                          </p:spTgt>
                                        </p:tgtEl>
                                        <p:attrNameLst>
                                          <p:attrName>style.visibility</p:attrName>
                                        </p:attrNameLst>
                                      </p:cBhvr>
                                      <p:to>
                                        <p:strVal val="visible"/>
                                      </p:to>
                                    </p:set>
                                    <p:anim calcmode="lin" valueType="num">
                                      <p:cBhvr additive="base">
                                        <p:cTn id="31" dur="500" fill="hold"/>
                                        <p:tgtEl>
                                          <p:spTgt spid="412681">
                                            <p:txEl>
                                              <p:charRg st="0"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2681">
                                            <p:txEl>
                                              <p:charRg st="0"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412696">
                                            <p:txEl>
                                              <p:charRg st="0" end="2"/>
                                            </p:txEl>
                                          </p:spTgt>
                                        </p:tgtEl>
                                        <p:attrNameLst>
                                          <p:attrName>style.visibility</p:attrName>
                                        </p:attrNameLst>
                                      </p:cBhvr>
                                      <p:to>
                                        <p:strVal val="visible"/>
                                      </p:to>
                                    </p:set>
                                    <p:animEffect transition="in" filter="wipe(up)">
                                      <p:cBhvr>
                                        <p:cTn id="37" dur="75"/>
                                        <p:tgtEl>
                                          <p:spTgt spid="412696">
                                            <p:txEl>
                                              <p:charRg st="0" end="2"/>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412696">
                                            <p:txEl>
                                              <p:charRg st="2" end="4"/>
                                            </p:txEl>
                                          </p:spTgt>
                                        </p:tgtEl>
                                        <p:attrNameLst>
                                          <p:attrName>style.visibility</p:attrName>
                                        </p:attrNameLst>
                                      </p:cBhvr>
                                      <p:to>
                                        <p:strVal val="visible"/>
                                      </p:to>
                                    </p:set>
                                    <p:animEffect transition="in" filter="wipe(up)">
                                      <p:cBhvr>
                                        <p:cTn id="42" dur="75"/>
                                        <p:tgtEl>
                                          <p:spTgt spid="412696">
                                            <p:txEl>
                                              <p:charRg st="2" end="4"/>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412696">
                                            <p:txEl>
                                              <p:charRg st="4" end="6"/>
                                            </p:txEl>
                                          </p:spTgt>
                                        </p:tgtEl>
                                        <p:attrNameLst>
                                          <p:attrName>style.visibility</p:attrName>
                                        </p:attrNameLst>
                                      </p:cBhvr>
                                      <p:to>
                                        <p:strVal val="visible"/>
                                      </p:to>
                                    </p:set>
                                    <p:animEffect transition="in" filter="wipe(up)">
                                      <p:cBhvr>
                                        <p:cTn id="47" dur="75"/>
                                        <p:tgtEl>
                                          <p:spTgt spid="412696">
                                            <p:txEl>
                                              <p:charRg st="4" end="6"/>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412696">
                                            <p:txEl>
                                              <p:charRg st="6" end="8"/>
                                            </p:txEl>
                                          </p:spTgt>
                                        </p:tgtEl>
                                        <p:attrNameLst>
                                          <p:attrName>style.visibility</p:attrName>
                                        </p:attrNameLst>
                                      </p:cBhvr>
                                      <p:to>
                                        <p:strVal val="visible"/>
                                      </p:to>
                                    </p:set>
                                    <p:animEffect transition="in" filter="wipe(up)">
                                      <p:cBhvr>
                                        <p:cTn id="52" dur="75"/>
                                        <p:tgtEl>
                                          <p:spTgt spid="412696">
                                            <p:txEl>
                                              <p:charRg st="6" end="8"/>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412686">
                                            <p:txEl>
                                              <p:charRg st="0" end="2"/>
                                            </p:txEl>
                                          </p:spTgt>
                                        </p:tgtEl>
                                        <p:attrNameLst>
                                          <p:attrName>style.visibility</p:attrName>
                                        </p:attrNameLst>
                                      </p:cBhvr>
                                      <p:to>
                                        <p:strVal val="visible"/>
                                      </p:to>
                                    </p:set>
                                    <p:animEffect transition="in" filter="wipe(up)">
                                      <p:cBhvr>
                                        <p:cTn id="57" dur="75"/>
                                        <p:tgtEl>
                                          <p:spTgt spid="412686">
                                            <p:txEl>
                                              <p:charRg st="0" end="2"/>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TYPE.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412686">
                                            <p:txEl>
                                              <p:charRg st="2" end="4"/>
                                            </p:txEl>
                                          </p:spTgt>
                                        </p:tgtEl>
                                        <p:attrNameLst>
                                          <p:attrName>style.visibility</p:attrName>
                                        </p:attrNameLst>
                                      </p:cBhvr>
                                      <p:to>
                                        <p:strVal val="visible"/>
                                      </p:to>
                                    </p:set>
                                    <p:animEffect transition="in" filter="wipe(up)">
                                      <p:cBhvr>
                                        <p:cTn id="62" dur="75"/>
                                        <p:tgtEl>
                                          <p:spTgt spid="412686">
                                            <p:txEl>
                                              <p:charRg st="2" end="4"/>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TYPE.WAV"/>
                                        </p:tgtEl>
                                      </p:cMediaNode>
                                    </p:audio>
                                  </p:sub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412686">
                                            <p:txEl>
                                              <p:charRg st="4" end="6"/>
                                            </p:txEl>
                                          </p:spTgt>
                                        </p:tgtEl>
                                        <p:attrNameLst>
                                          <p:attrName>style.visibility</p:attrName>
                                        </p:attrNameLst>
                                      </p:cBhvr>
                                      <p:to>
                                        <p:strVal val="visible"/>
                                      </p:to>
                                    </p:set>
                                    <p:animEffect transition="in" filter="wipe(up)">
                                      <p:cBhvr>
                                        <p:cTn id="67" dur="75"/>
                                        <p:tgtEl>
                                          <p:spTgt spid="412686">
                                            <p:txEl>
                                              <p:charRg st="4" end="6"/>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2" name="TYPE.WAV"/>
                                        </p:tgtEl>
                                      </p:cMediaNode>
                                    </p:audio>
                                  </p:sub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iterate type="lt">
                                    <p:tmPct val="100000"/>
                                  </p:iterate>
                                  <p:childTnLst>
                                    <p:set>
                                      <p:cBhvr>
                                        <p:cTn id="71" dur="1" fill="hold">
                                          <p:stCondLst>
                                            <p:cond delay="0"/>
                                          </p:stCondLst>
                                        </p:cTn>
                                        <p:tgtEl>
                                          <p:spTgt spid="412686">
                                            <p:txEl>
                                              <p:charRg st="6" end="8"/>
                                            </p:txEl>
                                          </p:spTgt>
                                        </p:tgtEl>
                                        <p:attrNameLst>
                                          <p:attrName>style.visibility</p:attrName>
                                        </p:attrNameLst>
                                      </p:cBhvr>
                                      <p:to>
                                        <p:strVal val="visible"/>
                                      </p:to>
                                    </p:set>
                                    <p:animEffect transition="in" filter="wipe(up)">
                                      <p:cBhvr>
                                        <p:cTn id="72" dur="75"/>
                                        <p:tgtEl>
                                          <p:spTgt spid="412686">
                                            <p:txEl>
                                              <p:charRg st="6" end="8"/>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TYPE.WAV"/>
                                        </p:tgtEl>
                                      </p:cMediaNode>
                                    </p:audio>
                                  </p:sub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type="lt">
                                    <p:tmPct val="100000"/>
                                  </p:iterate>
                                  <p:childTnLst>
                                    <p:set>
                                      <p:cBhvr>
                                        <p:cTn id="76" dur="1" fill="hold">
                                          <p:stCondLst>
                                            <p:cond delay="0"/>
                                          </p:stCondLst>
                                        </p:cTn>
                                        <p:tgtEl>
                                          <p:spTgt spid="412684">
                                            <p:txEl>
                                              <p:charRg st="0" end="5"/>
                                            </p:txEl>
                                          </p:spTgt>
                                        </p:tgtEl>
                                        <p:attrNameLst>
                                          <p:attrName>style.visibility</p:attrName>
                                        </p:attrNameLst>
                                      </p:cBhvr>
                                      <p:to>
                                        <p:strVal val="visible"/>
                                      </p:to>
                                    </p:set>
                                    <p:animEffect transition="in" filter="wipe(up)">
                                      <p:cBhvr>
                                        <p:cTn id="77" dur="75"/>
                                        <p:tgtEl>
                                          <p:spTgt spid="412684">
                                            <p:txEl>
                                              <p:charRg st="0" end="5"/>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2" name="TYPE.WAV"/>
                                        </p:tgtEl>
                                      </p:cMediaNode>
                                    </p:audio>
                                  </p:sub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iterate type="lt">
                                    <p:tmPct val="100000"/>
                                  </p:iterate>
                                  <p:childTnLst>
                                    <p:set>
                                      <p:cBhvr>
                                        <p:cTn id="81" dur="1" fill="hold">
                                          <p:stCondLst>
                                            <p:cond delay="0"/>
                                          </p:stCondLst>
                                        </p:cTn>
                                        <p:tgtEl>
                                          <p:spTgt spid="412688">
                                            <p:txEl>
                                              <p:charRg st="0" end="5"/>
                                            </p:txEl>
                                          </p:spTgt>
                                        </p:tgtEl>
                                        <p:attrNameLst>
                                          <p:attrName>style.visibility</p:attrName>
                                        </p:attrNameLst>
                                      </p:cBhvr>
                                      <p:to>
                                        <p:strVal val="visible"/>
                                      </p:to>
                                    </p:set>
                                    <p:animEffect transition="in" filter="wipe(up)">
                                      <p:cBhvr>
                                        <p:cTn id="82" dur="75"/>
                                        <p:tgtEl>
                                          <p:spTgt spid="412688">
                                            <p:txEl>
                                              <p:charRg st="0" end="5"/>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build="p"/>
      <p:bldP spid="412679" grpId="0" build="p"/>
      <p:bldP spid="412680" grpId="0" build="p"/>
      <p:bldP spid="412681" grpId="0" build="p"/>
      <p:bldP spid="412684" grpId="0" build="p"/>
      <p:bldP spid="412686" grpId="0" build="p"/>
      <p:bldP spid="412688" grpId="0" build="p"/>
      <p:bldP spid="41269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8" name="Text Box 2"/>
          <p:cNvSpPr txBox="1"/>
          <p:nvPr/>
        </p:nvSpPr>
        <p:spPr>
          <a:xfrm>
            <a:off x="1752600" y="1219200"/>
            <a:ext cx="1981200" cy="4367213"/>
          </a:xfrm>
          <a:prstGeom prst="rect">
            <a:avLst/>
          </a:prstGeom>
          <a:noFill/>
          <a:ln w="12700">
            <a:noFill/>
          </a:ln>
        </p:spPr>
        <p:txBody>
          <a:bodyPr>
            <a:spAutoFit/>
          </a:bodyPr>
          <a:p>
            <a:pPr eaLnBrk="1" hangingPunct="1">
              <a:spcBef>
                <a:spcPct val="50000"/>
              </a:spcBef>
            </a:pPr>
            <a:r>
              <a:rPr lang="en-US" altLang="zh-CN" sz="2800" dirty="0">
                <a:solidFill>
                  <a:schemeClr val="accent2"/>
                </a:solidFill>
                <a:latin typeface="Times New Roman" panose="02020603050405020304" pitchFamily="18" charset="0"/>
              </a:rPr>
              <a:t>1.</a:t>
            </a:r>
            <a:r>
              <a:rPr lang="zh-CN" altLang="en-US" sz="2800" dirty="0">
                <a:solidFill>
                  <a:schemeClr val="accent2"/>
                </a:solidFill>
                <a:latin typeface="Times New Roman" panose="02020603050405020304" pitchFamily="18" charset="0"/>
              </a:rPr>
              <a:t>心理测评</a:t>
            </a:r>
            <a:endParaRPr lang="zh-CN" altLang="en-US" sz="2800" dirty="0">
              <a:solidFill>
                <a:schemeClr val="accent2"/>
              </a:solidFill>
              <a:latin typeface="Times New Roman" panose="02020603050405020304" pitchFamily="18" charset="0"/>
            </a:endParaRPr>
          </a:p>
          <a:p>
            <a:pPr eaLnBrk="1" hangingPunct="1">
              <a:spcBef>
                <a:spcPct val="50000"/>
              </a:spcBef>
              <a:buChar char="•"/>
            </a:pPr>
            <a:r>
              <a:rPr lang="zh-CN" altLang="en-US" sz="2800" dirty="0">
                <a:solidFill>
                  <a:schemeClr val="accent2"/>
                </a:solidFill>
                <a:latin typeface="Times New Roman" panose="02020603050405020304" pitchFamily="18" charset="0"/>
              </a:rPr>
              <a:t> 能力测评</a:t>
            </a:r>
            <a:endParaRPr lang="zh-CN" altLang="en-US" sz="2800" dirty="0">
              <a:solidFill>
                <a:schemeClr val="accent2"/>
              </a:solidFill>
              <a:latin typeface="Times New Roman" panose="02020603050405020304" pitchFamily="18" charset="0"/>
            </a:endParaRPr>
          </a:p>
          <a:p>
            <a:pPr eaLnBrk="1" hangingPunct="1">
              <a:spcBef>
                <a:spcPct val="50000"/>
              </a:spcBef>
              <a:buChar char="•"/>
            </a:pPr>
            <a:r>
              <a:rPr lang="zh-CN" altLang="en-US" sz="2800" dirty="0">
                <a:solidFill>
                  <a:schemeClr val="accent2"/>
                </a:solidFill>
                <a:latin typeface="Times New Roman" panose="02020603050405020304" pitchFamily="18" charset="0"/>
              </a:rPr>
              <a:t> 人格测评</a:t>
            </a:r>
            <a:endParaRPr lang="zh-CN" altLang="en-US" sz="2800" dirty="0">
              <a:solidFill>
                <a:schemeClr val="accent2"/>
              </a:solidFill>
              <a:latin typeface="Times New Roman" panose="02020603050405020304" pitchFamily="18" charset="0"/>
            </a:endParaRPr>
          </a:p>
          <a:p>
            <a:pPr eaLnBrk="1" hangingPunct="1">
              <a:spcBef>
                <a:spcPct val="50000"/>
              </a:spcBef>
            </a:pPr>
            <a:r>
              <a:rPr lang="en-US" altLang="zh-CN" sz="2800" dirty="0">
                <a:solidFill>
                  <a:schemeClr val="accent2"/>
                </a:solidFill>
                <a:latin typeface="Times New Roman" panose="02020603050405020304" pitchFamily="18" charset="0"/>
              </a:rPr>
              <a:t>2 </a:t>
            </a:r>
            <a:r>
              <a:rPr lang="zh-CN" altLang="en-US" sz="2800" dirty="0">
                <a:solidFill>
                  <a:schemeClr val="accent2"/>
                </a:solidFill>
                <a:latin typeface="Times New Roman" panose="02020603050405020304" pitchFamily="18" charset="0"/>
              </a:rPr>
              <a:t>测评中心</a:t>
            </a:r>
            <a:endParaRPr lang="zh-CN" altLang="en-US" sz="2800" dirty="0">
              <a:solidFill>
                <a:schemeClr val="accent2"/>
              </a:solidFill>
              <a:latin typeface="Times New Roman" panose="02020603050405020304" pitchFamily="18" charset="0"/>
            </a:endParaRPr>
          </a:p>
          <a:p>
            <a:pPr eaLnBrk="1" hangingPunct="1">
              <a:spcBef>
                <a:spcPct val="50000"/>
              </a:spcBef>
              <a:buChar char="•"/>
            </a:pPr>
            <a:r>
              <a:rPr lang="zh-CN" altLang="en-US" sz="2800" dirty="0">
                <a:solidFill>
                  <a:schemeClr val="accent2"/>
                </a:solidFill>
                <a:latin typeface="Times New Roman" panose="02020603050405020304" pitchFamily="18" charset="0"/>
              </a:rPr>
              <a:t> 公文处理</a:t>
            </a:r>
            <a:endParaRPr lang="zh-CN" altLang="en-US" sz="2800" dirty="0">
              <a:solidFill>
                <a:schemeClr val="accent2"/>
              </a:solidFill>
              <a:latin typeface="Times New Roman" panose="02020603050405020304" pitchFamily="18" charset="0"/>
            </a:endParaRPr>
          </a:p>
          <a:p>
            <a:pPr eaLnBrk="1" hangingPunct="1">
              <a:spcBef>
                <a:spcPct val="50000"/>
              </a:spcBef>
              <a:buChar char="•"/>
            </a:pPr>
            <a:r>
              <a:rPr lang="zh-CN" altLang="en-US" sz="2800" dirty="0">
                <a:solidFill>
                  <a:schemeClr val="accent2"/>
                </a:solidFill>
                <a:latin typeface="Times New Roman" panose="02020603050405020304" pitchFamily="18" charset="0"/>
              </a:rPr>
              <a:t> </a:t>
            </a:r>
            <a:r>
              <a:rPr lang="en-US" altLang="zh-CN" sz="2800" dirty="0">
                <a:solidFill>
                  <a:schemeClr val="accent2"/>
                </a:solidFill>
                <a:latin typeface="Times New Roman" panose="02020603050405020304" pitchFamily="18" charset="0"/>
              </a:rPr>
              <a:t>LGD</a:t>
            </a:r>
            <a:endParaRPr lang="en-US" altLang="zh-CN" sz="2800" dirty="0">
              <a:solidFill>
                <a:schemeClr val="accent2"/>
              </a:solidFill>
              <a:latin typeface="Times New Roman" panose="02020603050405020304" pitchFamily="18" charset="0"/>
            </a:endParaRPr>
          </a:p>
          <a:p>
            <a:pPr eaLnBrk="1" hangingPunct="1">
              <a:spcBef>
                <a:spcPct val="50000"/>
              </a:spcBef>
              <a:buChar char="•"/>
            </a:pPr>
            <a:r>
              <a:rPr lang="en-US" altLang="zh-CN" sz="2800" dirty="0">
                <a:solidFill>
                  <a:schemeClr val="accent2"/>
                </a:solidFill>
                <a:latin typeface="Times New Roman" panose="02020603050405020304" pitchFamily="18" charset="0"/>
              </a:rPr>
              <a:t> </a:t>
            </a:r>
            <a:r>
              <a:rPr lang="zh-CN" altLang="en-US" sz="2800" dirty="0">
                <a:solidFill>
                  <a:schemeClr val="accent2"/>
                </a:solidFill>
                <a:latin typeface="Times New Roman" panose="02020603050405020304" pitchFamily="18" charset="0"/>
              </a:rPr>
              <a:t>面试</a:t>
            </a:r>
            <a:endParaRPr lang="zh-CN" altLang="en-US" sz="2800" dirty="0">
              <a:solidFill>
                <a:schemeClr val="accent2"/>
              </a:solidFill>
              <a:latin typeface="Times New Roman" panose="02020603050405020304" pitchFamily="18" charset="0"/>
            </a:endParaRPr>
          </a:p>
        </p:txBody>
      </p:sp>
      <p:sp>
        <p:nvSpPr>
          <p:cNvPr id="413699" name="Text Box 3"/>
          <p:cNvSpPr txBox="1"/>
          <p:nvPr/>
        </p:nvSpPr>
        <p:spPr>
          <a:xfrm>
            <a:off x="4648200" y="2743200"/>
            <a:ext cx="554038" cy="1173163"/>
          </a:xfrm>
          <a:prstGeom prst="rect">
            <a:avLst/>
          </a:prstGeom>
          <a:noFill/>
          <a:ln w="12700" cap="sq" cmpd="sng">
            <a:solidFill>
              <a:schemeClr val="hlink"/>
            </a:solidFill>
            <a:prstDash val="solid"/>
            <a:miter/>
            <a:headEnd type="none" w="sm" len="sm"/>
            <a:tailEnd type="none" w="sm" len="sm"/>
          </a:ln>
        </p:spPr>
        <p:txBody>
          <a:bodyPr wrap="none">
            <a:spAutoFit/>
          </a:bodyPr>
          <a:p>
            <a:pPr eaLnBrk="1" hangingPunct="1">
              <a:spcBef>
                <a:spcPct val="50000"/>
              </a:spcBef>
            </a:pPr>
            <a:r>
              <a:rPr lang="zh-CN" altLang="en-US" sz="2800" dirty="0">
                <a:solidFill>
                  <a:schemeClr val="accent2"/>
                </a:solidFill>
                <a:latin typeface="Times New Roman" panose="02020603050405020304" pitchFamily="18" charset="0"/>
              </a:rPr>
              <a:t>结</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果</a:t>
            </a:r>
            <a:endParaRPr lang="zh-CN" altLang="en-US" sz="2800" dirty="0">
              <a:solidFill>
                <a:schemeClr val="accent2"/>
              </a:solidFill>
              <a:latin typeface="Times New Roman" panose="02020603050405020304" pitchFamily="18" charset="0"/>
            </a:endParaRPr>
          </a:p>
        </p:txBody>
      </p:sp>
      <p:sp>
        <p:nvSpPr>
          <p:cNvPr id="10244" name="Rectangle 4"/>
          <p:cNvSpPr/>
          <p:nvPr/>
        </p:nvSpPr>
        <p:spPr>
          <a:xfrm>
            <a:off x="1752600" y="1143000"/>
            <a:ext cx="1981200" cy="4343400"/>
          </a:xfrm>
          <a:prstGeom prst="rect">
            <a:avLst/>
          </a:prstGeom>
          <a:noFill/>
          <a:ln w="12700" cap="sq" cmpd="sng">
            <a:solidFill>
              <a:schemeClr val="bg2"/>
            </a:solidFill>
            <a:prstDash val="solid"/>
            <a:miter/>
            <a:headEnd type="none" w="sm" len="sm"/>
            <a:tailEnd type="none" w="sm" len="sm"/>
          </a:ln>
          <a:scene3d>
            <a:camera prst="legacyObliqueBottomLeft">
              <a:rot lat="0" lon="0" rev="0"/>
            </a:camera>
            <a:lightRig rig="legacyFlat3" dir="t"/>
          </a:scene3d>
          <a:sp3d extrusionH="430200" prstMaterial="legacyMatte">
            <a:bevelT w="13500" h="13500" prst="angle"/>
            <a:bevelB w="13500" h="13500" prst="angle"/>
            <a:extrusionClr>
              <a:schemeClr val="bg2"/>
            </a:extrusionClr>
          </a:sp3d>
        </p:spPr>
        <p:txBody>
          <a:bodyPr wrap="none" anchor="ctr">
            <a:flatTx/>
          </a:bodyPr>
          <a:p>
            <a:endParaRPr lang="zh-CN" altLang="en-US" dirty="0">
              <a:latin typeface="Arial" panose="020B0604020202020204" pitchFamily="34" charset="0"/>
            </a:endParaRPr>
          </a:p>
        </p:txBody>
      </p:sp>
      <p:sp>
        <p:nvSpPr>
          <p:cNvPr id="10245" name="Rectangle 5"/>
          <p:cNvSpPr/>
          <p:nvPr/>
        </p:nvSpPr>
        <p:spPr>
          <a:xfrm>
            <a:off x="4724400" y="2590800"/>
            <a:ext cx="609600" cy="1295400"/>
          </a:xfrm>
          <a:prstGeom prst="rect">
            <a:avLst/>
          </a:prstGeom>
          <a:noFill/>
          <a:ln w="12700" cap="sq" cmpd="sng">
            <a:solidFill>
              <a:schemeClr val="bg2"/>
            </a:solidFill>
            <a:prstDash val="solid"/>
            <a:miter/>
            <a:headEnd type="none" w="sm" len="sm"/>
            <a:tailEnd type="none" w="sm" len="sm"/>
          </a:ln>
          <a:scene3d>
            <a:camera prst="legacyObliqueBottomLeft">
              <a:rot lat="0" lon="0" rev="0"/>
            </a:camera>
            <a:lightRig rig="legacyFlat3" dir="t"/>
          </a:scene3d>
          <a:sp3d extrusionH="430200" prstMaterial="legacyMatte">
            <a:bevelT w="13500" h="13500" prst="angle"/>
            <a:bevelB w="13500" h="13500" prst="angle"/>
            <a:extrusionClr>
              <a:schemeClr val="bg2"/>
            </a:extrusionClr>
          </a:sp3d>
        </p:spPr>
        <p:txBody>
          <a:bodyPr wrap="none" anchor="ctr">
            <a:flatTx/>
          </a:bodyPr>
          <a:p>
            <a:endParaRPr lang="zh-CN" altLang="en-US" dirty="0">
              <a:latin typeface="Arial" panose="020B0604020202020204" pitchFamily="34" charset="0"/>
            </a:endParaRPr>
          </a:p>
        </p:txBody>
      </p:sp>
      <p:sp>
        <p:nvSpPr>
          <p:cNvPr id="10246" name="AutoShape 6"/>
          <p:cNvSpPr/>
          <p:nvPr/>
        </p:nvSpPr>
        <p:spPr>
          <a:xfrm>
            <a:off x="3886200" y="3124200"/>
            <a:ext cx="609600" cy="457200"/>
          </a:xfrm>
          <a:prstGeom prst="rightArrow">
            <a:avLst>
              <a:gd name="adj1" fmla="val 50000"/>
              <a:gd name="adj2" fmla="val 33333"/>
            </a:avLst>
          </a:prstGeom>
          <a:solidFill>
            <a:schemeClr val="bg2"/>
          </a:solidFill>
          <a:ln w="12700" cap="sq" cmpd="sng">
            <a:solidFill>
              <a:schemeClr val="bg2"/>
            </a:solidFill>
            <a:prstDash val="solid"/>
            <a:miter/>
            <a:headEnd type="none" w="sm" len="sm"/>
            <a:tailEnd type="none" w="sm" len="sm"/>
          </a:ln>
        </p:spPr>
        <p:txBody>
          <a:bodyPr wrap="none" anchor="ctr"/>
          <a:p>
            <a:endParaRPr lang="zh-CN" altLang="en-US" dirty="0">
              <a:latin typeface="Arial" panose="020B0604020202020204" pitchFamily="34" charset="0"/>
            </a:endParaRPr>
          </a:p>
        </p:txBody>
      </p:sp>
      <p:sp>
        <p:nvSpPr>
          <p:cNvPr id="10247" name="AutoShape 7"/>
          <p:cNvSpPr/>
          <p:nvPr/>
        </p:nvSpPr>
        <p:spPr>
          <a:xfrm>
            <a:off x="5486400" y="3124200"/>
            <a:ext cx="609600" cy="457200"/>
          </a:xfrm>
          <a:prstGeom prst="rightArrow">
            <a:avLst>
              <a:gd name="adj1" fmla="val 50000"/>
              <a:gd name="adj2" fmla="val 33333"/>
            </a:avLst>
          </a:prstGeom>
          <a:solidFill>
            <a:schemeClr val="bg2"/>
          </a:solidFill>
          <a:ln w="12700" cap="sq" cmpd="sng">
            <a:solidFill>
              <a:schemeClr val="tx1"/>
            </a:solidFill>
            <a:prstDash val="solid"/>
            <a:miter/>
            <a:headEnd type="none" w="sm" len="sm"/>
            <a:tailEnd type="none" w="sm" len="sm"/>
          </a:ln>
        </p:spPr>
        <p:txBody>
          <a:bodyPr wrap="none" anchor="ctr"/>
          <a:p>
            <a:endParaRPr lang="zh-CN" altLang="en-US" dirty="0">
              <a:latin typeface="Arial" panose="020B0604020202020204" pitchFamily="34" charset="0"/>
            </a:endParaRPr>
          </a:p>
        </p:txBody>
      </p:sp>
      <p:sp>
        <p:nvSpPr>
          <p:cNvPr id="413704" name="Text Box 8"/>
          <p:cNvSpPr txBox="1"/>
          <p:nvPr/>
        </p:nvSpPr>
        <p:spPr>
          <a:xfrm>
            <a:off x="6553200" y="2057400"/>
            <a:ext cx="898525" cy="2443163"/>
          </a:xfrm>
          <a:prstGeom prst="rect">
            <a:avLst/>
          </a:prstGeom>
          <a:solidFill>
            <a:schemeClr val="bg1"/>
          </a:solidFill>
          <a:ln w="12700">
            <a:noFill/>
          </a:ln>
        </p:spPr>
        <p:txBody>
          <a:bodyPr wrap="none">
            <a:spAutoFit/>
          </a:bodyPr>
          <a:p>
            <a:pPr eaLnBrk="1" hangingPunct="1">
              <a:spcBef>
                <a:spcPct val="50000"/>
              </a:spcBef>
            </a:pPr>
            <a:r>
              <a:rPr lang="zh-CN" altLang="en-US" sz="2800" dirty="0">
                <a:solidFill>
                  <a:schemeClr val="accent2"/>
                </a:solidFill>
                <a:latin typeface="Times New Roman" panose="02020603050405020304" pitchFamily="18" charset="0"/>
              </a:rPr>
              <a:t>聘用</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匹配</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培训</a:t>
            </a:r>
            <a:endParaRPr lang="zh-CN" altLang="en-US" sz="2800" dirty="0">
              <a:solidFill>
                <a:schemeClr val="accent2"/>
              </a:solidFill>
              <a:latin typeface="Times New Roman" panose="02020603050405020304" pitchFamily="18" charset="0"/>
            </a:endParaRPr>
          </a:p>
          <a:p>
            <a:pPr eaLnBrk="1" hangingPunct="1">
              <a:spcBef>
                <a:spcPct val="50000"/>
              </a:spcBef>
            </a:pPr>
            <a:r>
              <a:rPr lang="zh-CN" altLang="en-US" sz="2800" dirty="0">
                <a:solidFill>
                  <a:schemeClr val="accent2"/>
                </a:solidFill>
                <a:latin typeface="Times New Roman" panose="02020603050405020304" pitchFamily="18" charset="0"/>
              </a:rPr>
              <a:t>选拔</a:t>
            </a:r>
            <a:endParaRPr lang="zh-CN" altLang="en-US" sz="2800" dirty="0">
              <a:solidFill>
                <a:schemeClr val="accent2"/>
              </a:solidFill>
              <a:latin typeface="Times New Roman" panose="02020603050405020304" pitchFamily="18" charset="0"/>
            </a:endParaRPr>
          </a:p>
        </p:txBody>
      </p:sp>
      <p:sp>
        <p:nvSpPr>
          <p:cNvPr id="10249" name="Rectangle 9"/>
          <p:cNvSpPr/>
          <p:nvPr/>
        </p:nvSpPr>
        <p:spPr>
          <a:xfrm>
            <a:off x="6477000" y="1981200"/>
            <a:ext cx="1143000" cy="2514600"/>
          </a:xfrm>
          <a:prstGeom prst="rect">
            <a:avLst/>
          </a:prstGeom>
          <a:noFill/>
          <a:ln w="12700" cap="sq" cmpd="sng">
            <a:solidFill>
              <a:schemeClr val="bg2"/>
            </a:solidFill>
            <a:prstDash val="solid"/>
            <a:miter/>
            <a:headEnd type="none" w="sm" len="sm"/>
            <a:tailEnd type="none" w="sm" len="sm"/>
          </a:ln>
          <a:scene3d>
            <a:camera prst="legacyObliqueBottomLeft">
              <a:rot lat="0" lon="0" rev="0"/>
            </a:camera>
            <a:lightRig rig="legacyFlat3" dir="t"/>
          </a:scene3d>
          <a:sp3d extrusionH="430200" prstMaterial="legacyMatte">
            <a:bevelT w="13500" h="13500" prst="angle"/>
            <a:bevelB w="13500" h="13500" prst="angle"/>
            <a:extrusionClr>
              <a:schemeClr val="bg2"/>
            </a:extrusionClr>
          </a:sp3d>
        </p:spPr>
        <p:txBody>
          <a:bodyPr wrap="none" anchor="ctr">
            <a:flatTx/>
          </a:bodyPr>
          <a:p>
            <a:endParaRPr lang="zh-CN" altLang="en-US" dirty="0">
              <a:latin typeface="Arial" panose="020B0604020202020204" pitchFamily="34" charset="0"/>
            </a:endParaRPr>
          </a:p>
        </p:txBody>
      </p:sp>
      <p:sp>
        <p:nvSpPr>
          <p:cNvPr id="10250" name="AutoShape 10"/>
          <p:cNvSpPr/>
          <p:nvPr/>
        </p:nvSpPr>
        <p:spPr>
          <a:xfrm>
            <a:off x="838200" y="3124200"/>
            <a:ext cx="685800" cy="457200"/>
          </a:xfrm>
          <a:prstGeom prst="rightArrow">
            <a:avLst>
              <a:gd name="adj1" fmla="val 50000"/>
              <a:gd name="adj2" fmla="val 37500"/>
            </a:avLst>
          </a:prstGeom>
          <a:solidFill>
            <a:schemeClr val="bg2"/>
          </a:solidFill>
          <a:ln w="12700" cap="sq" cmpd="sng">
            <a:solidFill>
              <a:schemeClr val="bg2"/>
            </a:solidFill>
            <a:prstDash val="solid"/>
            <a:miter/>
            <a:headEnd type="none" w="sm" len="sm"/>
            <a:tailEnd type="none" w="sm" len="sm"/>
          </a:ln>
        </p:spPr>
        <p:txBody>
          <a:bodyPr wrap="none" anchor="ctr"/>
          <a:p>
            <a:endParaRPr lang="zh-CN" altLang="en-US" dirty="0">
              <a:latin typeface="Arial" panose="020B0604020202020204" pitchFamily="34" charset="0"/>
            </a:endParaRPr>
          </a:p>
        </p:txBody>
      </p:sp>
      <p:sp>
        <p:nvSpPr>
          <p:cNvPr id="10251" name="Text Box 11"/>
          <p:cNvSpPr txBox="1"/>
          <p:nvPr/>
        </p:nvSpPr>
        <p:spPr>
          <a:xfrm>
            <a:off x="1752600" y="5715000"/>
            <a:ext cx="1716088" cy="457200"/>
          </a:xfrm>
          <a:prstGeom prst="rect">
            <a:avLst/>
          </a:prstGeom>
          <a:noFill/>
          <a:ln w="12700">
            <a:noFill/>
          </a:ln>
        </p:spPr>
        <p:txBody>
          <a:bodyPr wrap="none">
            <a:spAutoFit/>
          </a:bodyPr>
          <a:p>
            <a:pPr eaLnBrk="1" hangingPunct="1">
              <a:spcBef>
                <a:spcPct val="50000"/>
              </a:spcBef>
            </a:pPr>
            <a:r>
              <a:rPr lang="zh-CN" altLang="en-US" sz="2400" dirty="0">
                <a:solidFill>
                  <a:schemeClr val="folHlink"/>
                </a:solidFill>
                <a:latin typeface="Times New Roman" panose="02020603050405020304" pitchFamily="18" charset="0"/>
              </a:rPr>
              <a:t>素质的评价</a:t>
            </a:r>
            <a:endParaRPr lang="zh-CN" altLang="en-US" sz="2400" dirty="0">
              <a:solidFill>
                <a:schemeClr val="folHlink"/>
              </a:solidFill>
              <a:latin typeface="Times New Roman" panose="02020603050405020304" pitchFamily="18" charset="0"/>
            </a:endParaRPr>
          </a:p>
        </p:txBody>
      </p:sp>
      <p:sp>
        <p:nvSpPr>
          <p:cNvPr id="10252" name="Text Box 12"/>
          <p:cNvSpPr txBox="1"/>
          <p:nvPr/>
        </p:nvSpPr>
        <p:spPr>
          <a:xfrm>
            <a:off x="6248400" y="5638800"/>
            <a:ext cx="1716088" cy="457200"/>
          </a:xfrm>
          <a:prstGeom prst="rect">
            <a:avLst/>
          </a:prstGeom>
          <a:noFill/>
          <a:ln w="12700">
            <a:noFill/>
          </a:ln>
        </p:spPr>
        <p:txBody>
          <a:bodyPr wrap="none">
            <a:spAutoFit/>
          </a:bodyPr>
          <a:p>
            <a:pPr eaLnBrk="1" hangingPunct="1">
              <a:spcBef>
                <a:spcPct val="50000"/>
              </a:spcBef>
            </a:pPr>
            <a:r>
              <a:rPr lang="zh-CN" altLang="en-US" sz="2400" dirty="0">
                <a:solidFill>
                  <a:schemeClr val="folHlink"/>
                </a:solidFill>
                <a:latin typeface="Times New Roman" panose="02020603050405020304" pitchFamily="18" charset="0"/>
              </a:rPr>
              <a:t>结果的使用</a:t>
            </a:r>
            <a:endParaRPr lang="zh-CN" altLang="en-US" sz="2400" dirty="0">
              <a:solidFill>
                <a:schemeClr val="folHlink"/>
              </a:solidFill>
              <a:latin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413698">
                                            <p:txEl>
                                              <p:charRg st="0" end="7"/>
                                            </p:txEl>
                                          </p:spTgt>
                                        </p:tgtEl>
                                        <p:attrNameLst>
                                          <p:attrName>style.visibility</p:attrName>
                                        </p:attrNameLst>
                                      </p:cBhvr>
                                      <p:to>
                                        <p:strVal val="visible"/>
                                      </p:to>
                                    </p:set>
                                    <p:anim calcmode="lin" valueType="num">
                                      <p:cBhvr additive="base">
                                        <p:cTn id="7" dur="300" fill="hold"/>
                                        <p:tgtEl>
                                          <p:spTgt spid="413698">
                                            <p:txEl>
                                              <p:charRg st="0" end="7"/>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413698">
                                            <p:txEl>
                                              <p:charRg st="0" end="7"/>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413698">
                                            <p:txEl>
                                              <p:charRg st="7" end="13"/>
                                            </p:txEl>
                                          </p:spTgt>
                                        </p:tgtEl>
                                        <p:attrNameLst>
                                          <p:attrName>style.visibility</p:attrName>
                                        </p:attrNameLst>
                                      </p:cBhvr>
                                      <p:to>
                                        <p:strVal val="visible"/>
                                      </p:to>
                                    </p:set>
                                    <p:anim calcmode="lin" valueType="num">
                                      <p:cBhvr additive="base">
                                        <p:cTn id="13" dur="300" fill="hold"/>
                                        <p:tgtEl>
                                          <p:spTgt spid="413698">
                                            <p:txEl>
                                              <p:charRg st="7" end="13"/>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413698">
                                            <p:txEl>
                                              <p:charRg st="7" end="13"/>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413698">
                                            <p:txEl>
                                              <p:charRg st="13" end="19"/>
                                            </p:txEl>
                                          </p:spTgt>
                                        </p:tgtEl>
                                        <p:attrNameLst>
                                          <p:attrName>style.visibility</p:attrName>
                                        </p:attrNameLst>
                                      </p:cBhvr>
                                      <p:to>
                                        <p:strVal val="visible"/>
                                      </p:to>
                                    </p:set>
                                    <p:anim calcmode="lin" valueType="num">
                                      <p:cBhvr additive="base">
                                        <p:cTn id="19" dur="300" fill="hold"/>
                                        <p:tgtEl>
                                          <p:spTgt spid="413698">
                                            <p:txEl>
                                              <p:charRg st="13" end="19"/>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413698">
                                            <p:txEl>
                                              <p:charRg st="13" end="19"/>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413698">
                                            <p:txEl>
                                              <p:charRg st="19" end="26"/>
                                            </p:txEl>
                                          </p:spTgt>
                                        </p:tgtEl>
                                        <p:attrNameLst>
                                          <p:attrName>style.visibility</p:attrName>
                                        </p:attrNameLst>
                                      </p:cBhvr>
                                      <p:to>
                                        <p:strVal val="visible"/>
                                      </p:to>
                                    </p:set>
                                    <p:anim calcmode="lin" valueType="num">
                                      <p:cBhvr additive="base">
                                        <p:cTn id="25" dur="300" fill="hold"/>
                                        <p:tgtEl>
                                          <p:spTgt spid="413698">
                                            <p:txEl>
                                              <p:charRg st="19" end="26"/>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413698">
                                            <p:txEl>
                                              <p:charRg st="19" end="2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413698">
                                            <p:txEl>
                                              <p:charRg st="26" end="32"/>
                                            </p:txEl>
                                          </p:spTgt>
                                        </p:tgtEl>
                                        <p:attrNameLst>
                                          <p:attrName>style.visibility</p:attrName>
                                        </p:attrNameLst>
                                      </p:cBhvr>
                                      <p:to>
                                        <p:strVal val="visible"/>
                                      </p:to>
                                    </p:set>
                                    <p:anim calcmode="lin" valueType="num">
                                      <p:cBhvr additive="base">
                                        <p:cTn id="31" dur="300" fill="hold"/>
                                        <p:tgtEl>
                                          <p:spTgt spid="413698">
                                            <p:txEl>
                                              <p:charRg st="26" end="32"/>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413698">
                                            <p:txEl>
                                              <p:charRg st="26" end="3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413698">
                                            <p:txEl>
                                              <p:charRg st="32" end="37"/>
                                            </p:txEl>
                                          </p:spTgt>
                                        </p:tgtEl>
                                        <p:attrNameLst>
                                          <p:attrName>style.visibility</p:attrName>
                                        </p:attrNameLst>
                                      </p:cBhvr>
                                      <p:to>
                                        <p:strVal val="visible"/>
                                      </p:to>
                                    </p:set>
                                    <p:anim calcmode="lin" valueType="num">
                                      <p:cBhvr additive="base">
                                        <p:cTn id="37" dur="300" fill="hold"/>
                                        <p:tgtEl>
                                          <p:spTgt spid="413698">
                                            <p:txEl>
                                              <p:charRg st="32" end="37"/>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413698">
                                            <p:txEl>
                                              <p:charRg st="32" end="37"/>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413698">
                                            <p:txEl>
                                              <p:charRg st="37" end="41"/>
                                            </p:txEl>
                                          </p:spTgt>
                                        </p:tgtEl>
                                        <p:attrNameLst>
                                          <p:attrName>style.visibility</p:attrName>
                                        </p:attrNameLst>
                                      </p:cBhvr>
                                      <p:to>
                                        <p:strVal val="visible"/>
                                      </p:to>
                                    </p:set>
                                    <p:anim calcmode="lin" valueType="num">
                                      <p:cBhvr additive="base">
                                        <p:cTn id="43" dur="300" fill="hold"/>
                                        <p:tgtEl>
                                          <p:spTgt spid="413698">
                                            <p:txEl>
                                              <p:charRg st="37" end="41"/>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413698">
                                            <p:txEl>
                                              <p:charRg st="37" end="41"/>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413699">
                                            <p:txEl>
                                              <p:charRg st="0" end="2"/>
                                            </p:txEl>
                                          </p:spTgt>
                                        </p:tgtEl>
                                        <p:attrNameLst>
                                          <p:attrName>style.visibility</p:attrName>
                                        </p:attrNameLst>
                                      </p:cBhvr>
                                      <p:to>
                                        <p:strVal val="visible"/>
                                      </p:to>
                                    </p:set>
                                    <p:anim calcmode="lin" valueType="num">
                                      <p:cBhvr additive="base">
                                        <p:cTn id="49" dur="300" fill="hold"/>
                                        <p:tgtEl>
                                          <p:spTgt spid="413699">
                                            <p:txEl>
                                              <p:charRg st="0" end="2"/>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413699">
                                            <p:txEl>
                                              <p:charRg st="0" end="2"/>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iterate type="wd">
                                    <p:tmPct val="100000"/>
                                  </p:iterate>
                                  <p:childTnLst>
                                    <p:set>
                                      <p:cBhvr>
                                        <p:cTn id="54" dur="1" fill="hold">
                                          <p:stCondLst>
                                            <p:cond delay="0"/>
                                          </p:stCondLst>
                                        </p:cTn>
                                        <p:tgtEl>
                                          <p:spTgt spid="413699">
                                            <p:txEl>
                                              <p:charRg st="2" end="4"/>
                                            </p:txEl>
                                          </p:spTgt>
                                        </p:tgtEl>
                                        <p:attrNameLst>
                                          <p:attrName>style.visibility</p:attrName>
                                        </p:attrNameLst>
                                      </p:cBhvr>
                                      <p:to>
                                        <p:strVal val="visible"/>
                                      </p:to>
                                    </p:set>
                                    <p:anim calcmode="lin" valueType="num">
                                      <p:cBhvr additive="base">
                                        <p:cTn id="55" dur="300" fill="hold"/>
                                        <p:tgtEl>
                                          <p:spTgt spid="413699">
                                            <p:txEl>
                                              <p:charRg st="2" end="4"/>
                                            </p:txEl>
                                          </p:spTgt>
                                        </p:tgtEl>
                                        <p:attrNameLst>
                                          <p:attrName>ppt_x</p:attrName>
                                        </p:attrNameLst>
                                      </p:cBhvr>
                                      <p:tavLst>
                                        <p:tav tm="0">
                                          <p:val>
                                            <p:strVal val="#ppt_x"/>
                                          </p:val>
                                        </p:tav>
                                        <p:tav tm="100000">
                                          <p:val>
                                            <p:strVal val="#ppt_x"/>
                                          </p:val>
                                        </p:tav>
                                      </p:tavLst>
                                    </p:anim>
                                    <p:anim calcmode="lin" valueType="num">
                                      <p:cBhvr additive="base">
                                        <p:cTn id="56" dur="300" fill="hold"/>
                                        <p:tgtEl>
                                          <p:spTgt spid="413699">
                                            <p:txEl>
                                              <p:charRg st="2" end="4"/>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iterate type="lt">
                                    <p:tmPct val="100000"/>
                                  </p:iterate>
                                  <p:childTnLst>
                                    <p:set>
                                      <p:cBhvr>
                                        <p:cTn id="60" dur="1" fill="hold">
                                          <p:stCondLst>
                                            <p:cond delay="0"/>
                                          </p:stCondLst>
                                        </p:cTn>
                                        <p:tgtEl>
                                          <p:spTgt spid="413704">
                                            <p:txEl>
                                              <p:charRg st="0" end="3"/>
                                            </p:txEl>
                                          </p:spTgt>
                                        </p:tgtEl>
                                        <p:attrNameLst>
                                          <p:attrName>style.visibility</p:attrName>
                                        </p:attrNameLst>
                                      </p:cBhvr>
                                      <p:to>
                                        <p:strVal val="visible"/>
                                      </p:to>
                                    </p:set>
                                    <p:animEffect transition="in" filter="wipe(up)">
                                      <p:cBhvr>
                                        <p:cTn id="61" dur="75"/>
                                        <p:tgtEl>
                                          <p:spTgt spid="413704">
                                            <p:txEl>
                                              <p:charRg st="0" end="3"/>
                                            </p:txEl>
                                          </p:spTgt>
                                        </p:tgtEl>
                                      </p:cBhvr>
                                    </p:animEffect>
                                  </p:childTnLst>
                                  <p:subTnLst>
                                    <p:audio>
                                      <p:cMediaNode>
                                        <p:cTn display="0" masterRel="sameClick">
                                          <p:stCondLst>
                                            <p:cond evt="begin" delay="0">
                                              <p:tn val="59"/>
                                            </p:cond>
                                          </p:stCondLst>
                                          <p:endCondLst>
                                            <p:cond evt="onStopAudio" delay="0">
                                              <p:tgtEl>
                                                <p:sldTgt/>
                                              </p:tgtEl>
                                            </p:cond>
                                          </p:endCondLst>
                                        </p:cTn>
                                        <p:tgtEl>
                                          <p:sndTgt r:embed="rId1" name="TYPE.WAV"/>
                                        </p:tgtEl>
                                      </p:cMediaNode>
                                    </p:audio>
                                  </p:sub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iterate type="lt">
                                    <p:tmPct val="100000"/>
                                  </p:iterate>
                                  <p:childTnLst>
                                    <p:set>
                                      <p:cBhvr>
                                        <p:cTn id="65" dur="1" fill="hold">
                                          <p:stCondLst>
                                            <p:cond delay="0"/>
                                          </p:stCondLst>
                                        </p:cTn>
                                        <p:tgtEl>
                                          <p:spTgt spid="413704">
                                            <p:txEl>
                                              <p:charRg st="3" end="6"/>
                                            </p:txEl>
                                          </p:spTgt>
                                        </p:tgtEl>
                                        <p:attrNameLst>
                                          <p:attrName>style.visibility</p:attrName>
                                        </p:attrNameLst>
                                      </p:cBhvr>
                                      <p:to>
                                        <p:strVal val="visible"/>
                                      </p:to>
                                    </p:set>
                                    <p:animEffect transition="in" filter="wipe(up)">
                                      <p:cBhvr>
                                        <p:cTn id="66" dur="75"/>
                                        <p:tgtEl>
                                          <p:spTgt spid="413704">
                                            <p:txEl>
                                              <p:charRg st="3" end="6"/>
                                            </p:txEl>
                                          </p:spTgt>
                                        </p:tgtEl>
                                      </p:cBhvr>
                                    </p:animEffect>
                                  </p:childTnLst>
                                  <p:subTnLst>
                                    <p:audio>
                                      <p:cMediaNode>
                                        <p:cTn display="0" masterRel="sameClick">
                                          <p:stCondLst>
                                            <p:cond evt="begin" delay="0">
                                              <p:tn val="64"/>
                                            </p:cond>
                                          </p:stCondLst>
                                          <p:endCondLst>
                                            <p:cond evt="onStopAudio" delay="0">
                                              <p:tgtEl>
                                                <p:sldTgt/>
                                              </p:tgtEl>
                                            </p:cond>
                                          </p:endCondLst>
                                        </p:cTn>
                                        <p:tgtEl>
                                          <p:sndTgt r:embed="rId1" name="TYPE.WAV"/>
                                        </p:tgtEl>
                                      </p:cMediaNode>
                                    </p:audio>
                                  </p:sub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iterate type="lt">
                                    <p:tmPct val="100000"/>
                                  </p:iterate>
                                  <p:childTnLst>
                                    <p:set>
                                      <p:cBhvr>
                                        <p:cTn id="70" dur="1" fill="hold">
                                          <p:stCondLst>
                                            <p:cond delay="0"/>
                                          </p:stCondLst>
                                        </p:cTn>
                                        <p:tgtEl>
                                          <p:spTgt spid="413704">
                                            <p:txEl>
                                              <p:charRg st="6" end="9"/>
                                            </p:txEl>
                                          </p:spTgt>
                                        </p:tgtEl>
                                        <p:attrNameLst>
                                          <p:attrName>style.visibility</p:attrName>
                                        </p:attrNameLst>
                                      </p:cBhvr>
                                      <p:to>
                                        <p:strVal val="visible"/>
                                      </p:to>
                                    </p:set>
                                    <p:animEffect transition="in" filter="wipe(up)">
                                      <p:cBhvr>
                                        <p:cTn id="71" dur="75"/>
                                        <p:tgtEl>
                                          <p:spTgt spid="413704">
                                            <p:txEl>
                                              <p:charRg st="6" end="9"/>
                                            </p:txEl>
                                          </p:spTgt>
                                        </p:tgtEl>
                                      </p:cBhvr>
                                    </p:animEffect>
                                  </p:childTnLst>
                                  <p:subTnLst>
                                    <p:audio>
                                      <p:cMediaNode>
                                        <p:cTn display="0" masterRel="sameClick">
                                          <p:stCondLst>
                                            <p:cond evt="begin" delay="0">
                                              <p:tn val="69"/>
                                            </p:cond>
                                          </p:stCondLst>
                                          <p:endCondLst>
                                            <p:cond evt="onStopAudio" delay="0">
                                              <p:tgtEl>
                                                <p:sldTgt/>
                                              </p:tgtEl>
                                            </p:cond>
                                          </p:endCondLst>
                                        </p:cTn>
                                        <p:tgtEl>
                                          <p:sndTgt r:embed="rId1" name="TYPE.WAV"/>
                                        </p:tgtEl>
                                      </p:cMediaNode>
                                    </p:audio>
                                  </p:sub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iterate type="lt">
                                    <p:tmPct val="100000"/>
                                  </p:iterate>
                                  <p:childTnLst>
                                    <p:set>
                                      <p:cBhvr>
                                        <p:cTn id="75" dur="1" fill="hold">
                                          <p:stCondLst>
                                            <p:cond delay="0"/>
                                          </p:stCondLst>
                                        </p:cTn>
                                        <p:tgtEl>
                                          <p:spTgt spid="413704">
                                            <p:txEl>
                                              <p:charRg st="9" end="12"/>
                                            </p:txEl>
                                          </p:spTgt>
                                        </p:tgtEl>
                                        <p:attrNameLst>
                                          <p:attrName>style.visibility</p:attrName>
                                        </p:attrNameLst>
                                      </p:cBhvr>
                                      <p:to>
                                        <p:strVal val="visible"/>
                                      </p:to>
                                    </p:set>
                                    <p:animEffect transition="in" filter="wipe(up)">
                                      <p:cBhvr>
                                        <p:cTn id="76" dur="75"/>
                                        <p:tgtEl>
                                          <p:spTgt spid="413704">
                                            <p:txEl>
                                              <p:charRg st="9" end="12"/>
                                            </p:txEl>
                                          </p:spTgt>
                                        </p:tgtEl>
                                      </p:cBhvr>
                                    </p:animEffect>
                                  </p:childTnLst>
                                  <p:subTnLst>
                                    <p:audio>
                                      <p:cMediaNode>
                                        <p:cTn display="0" masterRel="sameClick">
                                          <p:stCondLst>
                                            <p:cond evt="begin" delay="0">
                                              <p:tn val="74"/>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build="p"/>
      <p:bldP spid="413699" grpId="0" build="p"/>
      <p:bldP spid="41370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p:nvPr/>
        </p:nvSpPr>
        <p:spPr>
          <a:xfrm>
            <a:off x="0" y="122238"/>
            <a:ext cx="3276600" cy="519112"/>
          </a:xfrm>
          <a:prstGeom prst="rect">
            <a:avLst/>
          </a:prstGeom>
          <a:noFill/>
          <a:ln w="12700">
            <a:noFill/>
          </a:ln>
        </p:spPr>
        <p:txBody>
          <a:bodyPr anchor="ctr">
            <a:spAutoFit/>
          </a:bodyPr>
          <a:p>
            <a:pPr algn="ctr" eaLnBrk="1" hangingPunct="1">
              <a:spcBef>
                <a:spcPct val="50000"/>
              </a:spcBef>
            </a:pPr>
            <a:r>
              <a:rPr lang="en-US" altLang="zh-CN" sz="2800" dirty="0">
                <a:solidFill>
                  <a:schemeClr val="bg1"/>
                </a:solidFill>
                <a:latin typeface="Times New Roman" panose="02020603050405020304" pitchFamily="18" charset="0"/>
              </a:rPr>
              <a:t>2.</a:t>
            </a:r>
            <a:r>
              <a:rPr lang="zh-CN" altLang="en-US" sz="2800" dirty="0">
                <a:solidFill>
                  <a:schemeClr val="bg1"/>
                </a:solidFill>
                <a:latin typeface="Times New Roman" panose="02020603050405020304" pitchFamily="18" charset="0"/>
              </a:rPr>
              <a:t>员工素质：气质</a:t>
            </a:r>
            <a:endParaRPr lang="zh-CN" altLang="en-US" sz="2800" dirty="0">
              <a:solidFill>
                <a:schemeClr val="bg1"/>
              </a:solidFill>
              <a:latin typeface="Times New Roman" panose="02020603050405020304" pitchFamily="18" charset="0"/>
            </a:endParaRPr>
          </a:p>
        </p:txBody>
      </p:sp>
      <p:sp>
        <p:nvSpPr>
          <p:cNvPr id="11267" name="Text Box 3"/>
          <p:cNvSpPr txBox="1"/>
          <p:nvPr/>
        </p:nvSpPr>
        <p:spPr>
          <a:xfrm>
            <a:off x="1008063" y="1268413"/>
            <a:ext cx="4537075" cy="4141787"/>
          </a:xfrm>
          <a:prstGeom prst="rect">
            <a:avLst/>
          </a:prstGeom>
          <a:noFill/>
          <a:ln w="12700">
            <a:noFill/>
          </a:ln>
        </p:spPr>
        <p:txBody>
          <a:bodyPr anchor="ctr">
            <a:spAutoFit/>
          </a:bodyPr>
          <a:p>
            <a:pPr marL="742950" indent="-742950" algn="ctr" eaLnBrk="1" hangingPunct="1">
              <a:lnSpc>
                <a:spcPct val="150000"/>
              </a:lnSpc>
              <a:spcBef>
                <a:spcPct val="50000"/>
              </a:spcBef>
              <a:buSzPct val="90000"/>
              <a:buFont typeface="Wingdings" panose="05000000000000000000" pitchFamily="2" charset="2"/>
              <a:buChar char="l"/>
            </a:pPr>
            <a:r>
              <a:rPr lang="zh-CN" altLang="en-US" sz="3600" dirty="0">
                <a:latin typeface="Times New Roman" panose="02020603050405020304" pitchFamily="18" charset="0"/>
              </a:rPr>
              <a:t>多血质（活性子）</a:t>
            </a:r>
            <a:endParaRPr lang="zh-CN" altLang="en-US" sz="3600" dirty="0">
              <a:latin typeface="Times New Roman" panose="02020603050405020304" pitchFamily="18" charset="0"/>
            </a:endParaRPr>
          </a:p>
          <a:p>
            <a:pPr marL="742950" indent="-742950" algn="ctr" eaLnBrk="1" hangingPunct="1">
              <a:lnSpc>
                <a:spcPct val="150000"/>
              </a:lnSpc>
              <a:spcBef>
                <a:spcPct val="50000"/>
              </a:spcBef>
              <a:buSzPct val="90000"/>
              <a:buFont typeface="Wingdings" panose="05000000000000000000" pitchFamily="2" charset="2"/>
              <a:buChar char="l"/>
            </a:pPr>
            <a:r>
              <a:rPr lang="zh-CN" altLang="en-US" sz="3600" dirty="0">
                <a:latin typeface="Times New Roman" panose="02020603050405020304" pitchFamily="18" charset="0"/>
              </a:rPr>
              <a:t>胆汁质（烈性子）</a:t>
            </a:r>
            <a:endParaRPr lang="zh-CN" altLang="en-US" sz="3600" dirty="0">
              <a:latin typeface="Times New Roman" panose="02020603050405020304" pitchFamily="18" charset="0"/>
            </a:endParaRPr>
          </a:p>
          <a:p>
            <a:pPr marL="742950" indent="-742950" algn="ctr" eaLnBrk="1" hangingPunct="1">
              <a:lnSpc>
                <a:spcPct val="150000"/>
              </a:lnSpc>
              <a:spcBef>
                <a:spcPct val="50000"/>
              </a:spcBef>
              <a:buSzPct val="90000"/>
              <a:buFont typeface="Wingdings" panose="05000000000000000000" pitchFamily="2" charset="2"/>
              <a:buChar char="l"/>
            </a:pPr>
            <a:r>
              <a:rPr lang="zh-CN" altLang="en-US" sz="3600" dirty="0">
                <a:latin typeface="Times New Roman" panose="02020603050405020304" pitchFamily="18" charset="0"/>
              </a:rPr>
              <a:t>粘液质（慢性子）</a:t>
            </a:r>
            <a:endParaRPr lang="zh-CN" altLang="en-US" sz="3600" dirty="0">
              <a:latin typeface="Times New Roman" panose="02020603050405020304" pitchFamily="18" charset="0"/>
            </a:endParaRPr>
          </a:p>
          <a:p>
            <a:pPr marL="742950" indent="-742950" algn="ctr" eaLnBrk="1" hangingPunct="1">
              <a:lnSpc>
                <a:spcPct val="150000"/>
              </a:lnSpc>
              <a:spcBef>
                <a:spcPct val="50000"/>
              </a:spcBef>
              <a:buSzPct val="90000"/>
              <a:buFont typeface="Wingdings" panose="05000000000000000000" pitchFamily="2" charset="2"/>
              <a:buChar char="l"/>
            </a:pPr>
            <a:r>
              <a:rPr lang="zh-CN" altLang="en-US" sz="3600" dirty="0">
                <a:latin typeface="Times New Roman" panose="02020603050405020304" pitchFamily="18" charset="0"/>
              </a:rPr>
              <a:t>抑郁质（小性子）</a:t>
            </a:r>
            <a:endParaRPr lang="zh-CN" altLang="en-US" sz="3600" dirty="0">
              <a:latin typeface="Times New Roman" panose="02020603050405020304" pitchFamily="18" charset="0"/>
            </a:endParaRPr>
          </a:p>
        </p:txBody>
      </p:sp>
    </p:spTree>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79388" y="115888"/>
            <a:ext cx="7772400" cy="1143000"/>
          </a:xfrm>
          <a:noFill/>
          <a:ln>
            <a:noFill/>
          </a:ln>
        </p:spPr>
        <p:txBody>
          <a:bodyPr/>
          <a:p>
            <a:r>
              <a:rPr lang="zh-CN" altLang="en-US" sz="2800" dirty="0">
                <a:solidFill>
                  <a:schemeClr val="bg1"/>
                </a:solidFill>
                <a:ea typeface="仿宋_GB2312" pitchFamily="49" charset="-122"/>
              </a:rPr>
              <a:t>气质与职业</a:t>
            </a:r>
            <a:r>
              <a:rPr lang="zh-CN" altLang="en-US" sz="2800" dirty="0">
                <a:solidFill>
                  <a:schemeClr val="bg1"/>
                </a:solidFill>
              </a:rPr>
              <a:t> </a:t>
            </a:r>
            <a:endParaRPr lang="zh-CN" altLang="en-US" sz="2800" dirty="0">
              <a:solidFill>
                <a:schemeClr val="bg1"/>
              </a:solidFill>
            </a:endParaRPr>
          </a:p>
        </p:txBody>
      </p:sp>
      <p:sp>
        <p:nvSpPr>
          <p:cNvPr id="12291" name="Rectangle 3"/>
          <p:cNvSpPr>
            <a:spLocks noGrp="1"/>
          </p:cNvSpPr>
          <p:nvPr>
            <p:ph idx="1"/>
          </p:nvPr>
        </p:nvSpPr>
        <p:spPr>
          <a:xfrm>
            <a:off x="381000" y="1773238"/>
            <a:ext cx="8382000" cy="4114800"/>
          </a:xfrm>
          <a:noFill/>
          <a:ln>
            <a:noFill/>
          </a:ln>
        </p:spPr>
        <p:txBody>
          <a:bodyPr/>
          <a:p>
            <a:pPr>
              <a:lnSpc>
                <a:spcPct val="120000"/>
              </a:lnSpc>
              <a:buClr>
                <a:schemeClr val="tx1"/>
              </a:buClr>
            </a:pPr>
            <a:r>
              <a:rPr lang="zh-CN" altLang="en-US" sz="2400" dirty="0">
                <a:latin typeface="Times New Roman" panose="02020603050405020304" pitchFamily="18" charset="0"/>
                <a:ea typeface="仿宋_GB2312" pitchFamily="49" charset="-122"/>
              </a:rPr>
              <a:t>胆汁质：应急性、冒险性的工作，如矿坑救护员、抢险等</a:t>
            </a:r>
            <a:endParaRPr lang="zh-CN" altLang="en-US" sz="2400" dirty="0">
              <a:latin typeface="Times New Roman" panose="02020603050405020304" pitchFamily="18" charset="0"/>
              <a:cs typeface="Times New Roman" panose="02020603050405020304" pitchFamily="18" charset="0"/>
            </a:endParaRPr>
          </a:p>
          <a:p>
            <a:pPr>
              <a:lnSpc>
                <a:spcPct val="120000"/>
              </a:lnSpc>
              <a:buClr>
                <a:schemeClr val="tx1"/>
              </a:buClr>
            </a:pPr>
            <a:r>
              <a:rPr lang="zh-CN" altLang="en-US" sz="2400" dirty="0">
                <a:latin typeface="Times New Roman" panose="02020603050405020304" pitchFamily="18" charset="0"/>
                <a:ea typeface="仿宋_GB2312" pitchFamily="49" charset="-122"/>
              </a:rPr>
              <a:t>多血质：社交性、多变性的工作，如销售、采购、后勤等</a:t>
            </a:r>
            <a:endParaRPr lang="zh-CN" altLang="en-US" sz="2400" dirty="0">
              <a:latin typeface="Times New Roman" panose="02020603050405020304" pitchFamily="18" charset="0"/>
              <a:cs typeface="Times New Roman" panose="02020603050405020304" pitchFamily="18" charset="0"/>
            </a:endParaRPr>
          </a:p>
          <a:p>
            <a:pPr>
              <a:lnSpc>
                <a:spcPct val="120000"/>
              </a:lnSpc>
              <a:buClr>
                <a:schemeClr val="tx1"/>
              </a:buClr>
            </a:pPr>
            <a:r>
              <a:rPr lang="zh-CN" altLang="en-US" sz="2400" dirty="0">
                <a:latin typeface="Times New Roman" panose="02020603050405020304" pitchFamily="18" charset="0"/>
                <a:ea typeface="仿宋_GB2312" pitchFamily="49" charset="-122"/>
              </a:rPr>
              <a:t>粘液质：原则性强的工作，如人事、调查、保管、质检</a:t>
            </a:r>
            <a:endParaRPr lang="zh-CN" altLang="en-US" sz="2400" dirty="0">
              <a:latin typeface="Times New Roman" panose="02020603050405020304" pitchFamily="18" charset="0"/>
              <a:cs typeface="Times New Roman" panose="02020603050405020304" pitchFamily="18" charset="0"/>
            </a:endParaRPr>
          </a:p>
          <a:p>
            <a:pPr>
              <a:lnSpc>
                <a:spcPct val="120000"/>
              </a:lnSpc>
              <a:buClr>
                <a:schemeClr val="tx1"/>
              </a:buClr>
            </a:pPr>
            <a:r>
              <a:rPr lang="zh-CN" altLang="en-US" sz="2400" dirty="0">
                <a:ea typeface="仿宋_GB2312" pitchFamily="49" charset="-122"/>
              </a:rPr>
              <a:t>抑郁质：平静、刻板、按部就班的工作，如会计、统计打   字员等</a:t>
            </a:r>
            <a:endParaRPr lang="zh-CN" altLang="en-US" sz="2400" dirty="0">
              <a:ea typeface="仿宋_GB2312" pitchFamily="49" charset="-122"/>
            </a:endParaRPr>
          </a:p>
          <a:p>
            <a:pPr>
              <a:lnSpc>
                <a:spcPct val="120000"/>
              </a:lnSpc>
              <a:buNone/>
            </a:pPr>
            <a:endParaRPr lang="en-US" altLang="zh-CN" sz="2400" dirty="0">
              <a:solidFill>
                <a:schemeClr val="accent2"/>
              </a:solidFill>
            </a:endParaRPr>
          </a:p>
        </p:txBody>
      </p:sp>
    </p:spTree>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179388" y="115888"/>
            <a:ext cx="7772400" cy="1143000"/>
          </a:xfrm>
          <a:noFill/>
          <a:ln>
            <a:noFill/>
          </a:ln>
        </p:spPr>
        <p:txBody>
          <a:bodyPr/>
          <a:p>
            <a:r>
              <a:rPr lang="zh-CN" altLang="en-US" sz="3200" dirty="0">
                <a:solidFill>
                  <a:schemeClr val="bg1"/>
                </a:solidFill>
                <a:latin typeface="Times New Roman" panose="02020603050405020304" pitchFamily="18" charset="0"/>
                <a:ea typeface="仿宋_GB2312" pitchFamily="49" charset="-122"/>
              </a:rPr>
              <a:t>管理人员气质</a:t>
            </a:r>
            <a:endParaRPr lang="zh-CN" altLang="en-US" sz="3200" dirty="0">
              <a:solidFill>
                <a:schemeClr val="bg1"/>
              </a:solidFill>
              <a:latin typeface="Times New Roman" panose="02020603050405020304" pitchFamily="18" charset="0"/>
              <a:ea typeface="仿宋_GB2312" pitchFamily="49" charset="-122"/>
            </a:endParaRPr>
          </a:p>
        </p:txBody>
      </p:sp>
      <p:sp>
        <p:nvSpPr>
          <p:cNvPr id="13315" name="Rectangle 3"/>
          <p:cNvSpPr>
            <a:spLocks noGrp="1"/>
          </p:cNvSpPr>
          <p:nvPr>
            <p:ph idx="1"/>
          </p:nvPr>
        </p:nvSpPr>
        <p:spPr>
          <a:xfrm>
            <a:off x="611188" y="1258888"/>
            <a:ext cx="7772400" cy="4114800"/>
          </a:xfrm>
          <a:noFill/>
          <a:ln>
            <a:noFill/>
          </a:ln>
        </p:spPr>
        <p:txBody>
          <a:bodyPr/>
          <a:p>
            <a:pPr>
              <a:lnSpc>
                <a:spcPct val="120000"/>
              </a:lnSpc>
            </a:pPr>
            <a:endParaRPr lang="en-US" altLang="zh-CN" sz="2400" dirty="0">
              <a:solidFill>
                <a:schemeClr val="accent2"/>
              </a:solidFill>
              <a:latin typeface="Times New Roman" panose="02020603050405020304" pitchFamily="18" charset="0"/>
              <a:cs typeface="Times New Roman" panose="02020603050405020304" pitchFamily="18" charset="0"/>
            </a:endParaRPr>
          </a:p>
          <a:p>
            <a:pPr>
              <a:lnSpc>
                <a:spcPct val="120000"/>
              </a:lnSpc>
              <a:buClr>
                <a:schemeClr val="tx1"/>
              </a:buClr>
            </a:pPr>
            <a:r>
              <a:rPr lang="zh-CN" altLang="en-US" sz="2400" dirty="0">
                <a:latin typeface="Times New Roman" panose="02020603050405020304" pitchFamily="18" charset="0"/>
                <a:ea typeface="仿宋_GB2312" pitchFamily="49" charset="-122"/>
              </a:rPr>
              <a:t>不宜有典型的胆汁质和抑郁质，前者表现为卤莽，易激动，脾气急躁，不能控制自己；后者表现为沮丧、抑郁、孤僻，行动迟缓</a:t>
            </a:r>
            <a:endParaRPr lang="zh-CN" altLang="en-US" sz="2400" dirty="0">
              <a:latin typeface="Times New Roman" panose="02020603050405020304" pitchFamily="18" charset="0"/>
              <a:ea typeface="仿宋_GB2312" pitchFamily="49" charset="-122"/>
            </a:endParaRPr>
          </a:p>
          <a:p>
            <a:pPr>
              <a:lnSpc>
                <a:spcPct val="120000"/>
              </a:lnSpc>
              <a:buClr>
                <a:schemeClr val="tx1"/>
              </a:buClr>
            </a:pPr>
            <a:r>
              <a:rPr lang="zh-CN" altLang="en-US" sz="2400" dirty="0">
                <a:latin typeface="Times New Roman" panose="02020603050405020304" pitchFamily="18" charset="0"/>
                <a:ea typeface="仿宋_GB2312" pitchFamily="49" charset="-122"/>
              </a:rPr>
              <a:t>多血质、粘液质或二者的混合较合适，前者对外反应快，能控制自己，平衡外向型；后者务实、稳重，平衡内倾型 </a:t>
            </a:r>
            <a:endParaRPr lang="zh-CN" altLang="en-US" sz="2400" dirty="0">
              <a:latin typeface="Times New Roman" panose="02020603050405020304" pitchFamily="18" charset="0"/>
              <a:ea typeface="仿宋_GB2312" pitchFamily="49" charset="-122"/>
            </a:endParaRPr>
          </a:p>
        </p:txBody>
      </p:sp>
    </p:spTree>
  </p:cSld>
  <p:clrMapOvr>
    <a:masterClrMapping/>
  </p:clrMapOvr>
  <p:transition>
    <p:blinds/>
  </p:transition>
</p:sld>
</file>

<file path=ppt/theme/theme1.xml><?xml version="1.0" encoding="utf-8"?>
<a:theme xmlns:a="http://schemas.openxmlformats.org/drawingml/2006/main" name="UTIC">
  <a:themeElements>
    <a:clrScheme name="">
      <a:dk1>
        <a:srgbClr val="000000"/>
      </a:dk1>
      <a:lt1>
        <a:srgbClr val="FFFFFF"/>
      </a:lt1>
      <a:dk2>
        <a:srgbClr val="000000"/>
      </a:dk2>
      <a:lt2>
        <a:srgbClr val="CECECE"/>
      </a:lt2>
      <a:accent1>
        <a:srgbClr val="00B7A5"/>
      </a:accent1>
      <a:accent2>
        <a:srgbClr val="0019D1"/>
      </a:accent2>
      <a:accent3>
        <a:srgbClr val="FFFFFF"/>
      </a:accent3>
      <a:accent4>
        <a:srgbClr val="000000"/>
      </a:accent4>
      <a:accent5>
        <a:srgbClr val="AAD8CF"/>
      </a:accent5>
      <a:accent6>
        <a:srgbClr val="0016BD"/>
      </a:accent6>
      <a:hlink>
        <a:srgbClr val="977FCB"/>
      </a:hlink>
      <a:folHlink>
        <a:srgbClr val="DC0081"/>
      </a:folHlink>
    </a:clrScheme>
    <a:fontScheme name="UTIC">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hlink"/>
            </a:gs>
            <a:gs pos="100000">
              <a:schemeClr val="hlink">
                <a:gamma/>
                <a:tint val="10196"/>
                <a:invGamma/>
              </a:schemeClr>
            </a:gs>
          </a:gsLst>
          <a:lin ang="0" scaled="1"/>
        </a:gra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hlink"/>
            </a:gs>
            <a:gs pos="100000">
              <a:schemeClr val="hlink">
                <a:gamma/>
                <a:tint val="10196"/>
                <a:invGamma/>
              </a:schemeClr>
            </a:gs>
          </a:gsLst>
          <a:lin ang="0" scaled="1"/>
        </a:gra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UTI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TI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TI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TI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TI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TI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TI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Office\Templates\UTIC.pot</Template>
  <TotalTime>0</TotalTime>
  <Words>6778</Words>
  <Application>WPS 演示</Application>
  <PresentationFormat>全屏显示(4:3)</PresentationFormat>
  <Paragraphs>674</Paragraphs>
  <Slides>40</Slides>
  <Notes>3</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67" baseType="lpstr">
      <vt:lpstr>Arial</vt:lpstr>
      <vt:lpstr>宋体</vt:lpstr>
      <vt:lpstr>Wingdings</vt:lpstr>
      <vt:lpstr>Times New Roman</vt:lpstr>
      <vt:lpstr>Symbol</vt:lpstr>
      <vt:lpstr>华文行楷</vt:lpstr>
      <vt:lpstr>仿宋_GB2312</vt:lpstr>
      <vt:lpstr>仿宋</vt:lpstr>
      <vt:lpstr>Courier New</vt:lpstr>
      <vt:lpstr>黑体</vt:lpstr>
      <vt:lpstr>华文中宋</vt:lpstr>
      <vt:lpstr>华文新魏</vt:lpstr>
      <vt:lpstr>华文彩云</vt:lpstr>
      <vt:lpstr>楷体_GB2312</vt:lpstr>
      <vt:lpstr>新宋体</vt:lpstr>
      <vt:lpstr>Tahoma</vt:lpstr>
      <vt:lpstr>Monotype Sorts</vt:lpstr>
      <vt:lpstr>Wingdings</vt:lpstr>
      <vt:lpstr>微软雅黑</vt:lpstr>
      <vt:lpstr>Arial Unicode MS</vt:lpstr>
      <vt:lpstr>楷体_GB2312</vt:lpstr>
      <vt:lpstr>Symbol</vt:lpstr>
      <vt:lpstr>仿宋_GB2312</vt:lpstr>
      <vt:lpstr>楷体_GB2312</vt:lpstr>
      <vt:lpstr>UTIC</vt:lpstr>
      <vt:lpstr>Word.Picture.8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www.2000hr.com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nethratraining</dc:title>
  <dc:creator>Hhming</dc:creator>
  <cp:lastModifiedBy>Jermaine Woo</cp:lastModifiedBy>
  <cp:revision>270</cp:revision>
  <dcterms:created xsi:type="dcterms:W3CDTF">1999-07-25T06:50:26Z</dcterms:created>
  <dcterms:modified xsi:type="dcterms:W3CDTF">2021-04-24T10:27:37Z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