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447" r:id="rId6"/>
    <p:sldId id="517" r:id="rId7"/>
    <p:sldId id="518" r:id="rId8"/>
    <p:sldId id="520" r:id="rId9"/>
    <p:sldId id="521" r:id="rId10"/>
    <p:sldId id="523" r:id="rId11"/>
    <p:sldId id="519" r:id="rId12"/>
    <p:sldId id="537" r:id="rId13"/>
    <p:sldId id="524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6" r:id="rId23"/>
    <p:sldId id="535" r:id="rId24"/>
    <p:sldId id="538" r:id="rId25"/>
    <p:sldId id="450" r:id="rId26"/>
    <p:sldId id="539" r:id="rId27"/>
    <p:sldId id="540" r:id="rId28"/>
    <p:sldId id="541" r:id="rId29"/>
    <p:sldId id="451" r:id="rId30"/>
    <p:sldId id="542" r:id="rId31"/>
    <p:sldId id="543" r:id="rId32"/>
    <p:sldId id="287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D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284" autoAdjust="0"/>
  </p:normalViewPr>
  <p:slideViewPr>
    <p:cSldViewPr>
      <p:cViewPr varScale="1">
        <p:scale>
          <a:sx n="158" d="100"/>
          <a:sy n="158" d="100"/>
        </p:scale>
        <p:origin x="26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C7AAC9-5ECA-4CF8-8FD0-C3BE8282930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88894B-6D0F-4739-A1DD-162D027040E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512409-9603-40B7-B31A-C5F9F2EE52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825111A-342E-4AA5-991F-0FE9EF3EEE0A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77DBBDB6-8118-4DE8-8F68-18A573936F04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98147397-8DFB-4448-8C17-1B7659E8FCE6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8078A3C8-81EF-44CB-8C24-DCF7B4A0FA03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68D8DD18-405E-4D99-928F-EF21A5766BCB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6C0DF49-52A6-4430-A9F6-B7381C7B61BE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02CA953-3C75-47F5-8539-748FB0561046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3630536C-5578-4FD1-AB38-914B0035186A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80DF5AB6-F021-44C4-B0DE-F253CA4E5643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126FC1BD-B3A5-4E04-9235-D35C7FD59358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DA225-C2EA-432C-8FEC-6872B674689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5BC36DD1-434E-4F67-A69C-E94C033C1211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2E18089A-3264-4691-A488-4FF2308C5E93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4FB2F3A5-D50C-413C-8B08-C294B60D1ED9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62EA0782-5560-4236-9E36-A0B6C7643EAD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15E7FEAD-C70B-4B38-90B1-8FABEC7718E0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836CE981-4136-41A4-9B67-C166387AB677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CF2497C9-A903-4B5F-96DB-6D2AC3151B12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80353C4A-DAB3-4EA9-B280-9565A627A18A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E4D80E2-4F83-4CF4-A963-73C14C75C933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7ECA72D7-4DCD-4B72-92D5-EF1FB346657D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B9E78AD3-FC86-4036-8962-A4F857F51367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E4272C-A8AC-4550-A565-1B5440331E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A98A4A00-FACB-4627-AEA2-6B05A936BA49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1AB0FE13-77ED-4EE3-AE46-36291C6F7DA7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9DE57286-B533-4E28-970E-D14CB8864C57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649D36CD-D3B5-4756-AB1B-5AAC4225F0EE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47E811CE-A17F-4D13-BF93-D98B7056E431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54105E1D-515B-4E98-BDCE-9C7AD9976EAD}" type="slidenum">
              <a:rPr lang="zh-CN" altLang="en-US" sz="1200">
                <a:latin typeface="+mn-lt"/>
                <a:ea typeface="+mn-ea"/>
              </a:rPr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2" name="icon_search"/>
          <p:cNvGrpSpPr/>
          <p:nvPr/>
        </p:nvGrpSpPr>
        <p:grpSpPr bwMode="auto">
          <a:xfrm>
            <a:off x="8183563" y="133350"/>
            <a:ext cx="215900" cy="215900"/>
            <a:chOff x="8360326" y="910853"/>
            <a:chExt cx="216024" cy="216024"/>
          </a:xfrm>
        </p:grpSpPr>
        <p:sp>
          <p:nvSpPr>
            <p:cNvPr id="82" name="椭圆 81"/>
            <p:cNvSpPr/>
            <p:nvPr/>
          </p:nvSpPr>
          <p:spPr>
            <a:xfrm>
              <a:off x="8360326" y="910853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33" name="Picture 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406426" y="959350"/>
              <a:ext cx="123825" cy="11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123" name="icon_mail"/>
          <p:cNvGrpSpPr/>
          <p:nvPr/>
        </p:nvGrpSpPr>
        <p:grpSpPr bwMode="auto">
          <a:xfrm>
            <a:off x="8801100" y="133350"/>
            <a:ext cx="217488" cy="215900"/>
            <a:chOff x="7345982" y="1282464"/>
            <a:chExt cx="216024" cy="216024"/>
          </a:xfrm>
        </p:grpSpPr>
        <p:sp>
          <p:nvSpPr>
            <p:cNvPr id="1037" name="椭圆 1036"/>
            <p:cNvSpPr/>
            <p:nvPr/>
          </p:nvSpPr>
          <p:spPr>
            <a:xfrm>
              <a:off x="7345982" y="1282464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31" name="Picture 7" descr="F:\文件临时存放区\66_014_c\图片\image 298.png"/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7396844" y="1347614"/>
              <a:ext cx="114300" cy="8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124" name="组合 1"/>
          <p:cNvGrpSpPr/>
          <p:nvPr/>
        </p:nvGrpSpPr>
        <p:grpSpPr bwMode="auto">
          <a:xfrm>
            <a:off x="8493125" y="133350"/>
            <a:ext cx="215900" cy="215900"/>
            <a:chOff x="8492617" y="133635"/>
            <a:chExt cx="216024" cy="216024"/>
          </a:xfrm>
        </p:grpSpPr>
        <p:sp>
          <p:nvSpPr>
            <p:cNvPr id="78" name="icon_home_green"/>
            <p:cNvSpPr/>
            <p:nvPr/>
          </p:nvSpPr>
          <p:spPr>
            <a:xfrm>
              <a:off x="8492617" y="133635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29" name="icon_home" descr="F:\文件临时存放区\66_014_c\图片\image 304.png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8521572" y="167352"/>
              <a:ext cx="14287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909003" y="1058863"/>
            <a:ext cx="722122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第八讲  薪酬管理体系的设计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3608" y="1923678"/>
            <a:ext cx="6912768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65"/>
          <p:cNvSpPr txBox="1">
            <a:spLocks noChangeArrowheads="1"/>
          </p:cNvSpPr>
          <p:nvPr/>
        </p:nvSpPr>
        <p:spPr bwMode="auto">
          <a:xfrm>
            <a:off x="2268538" y="2427288"/>
            <a:ext cx="446405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</a:rPr>
              <a:t>吴海波 助理教授</a:t>
            </a:r>
            <a:endParaRPr lang="zh-CN" altLang="en-US" sz="24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楷体_GB2312" pitchFamily="49" charset="-122"/>
                <a:cs typeface="微软雅黑" panose="020B0503020204020204" charset="-122"/>
              </a:rPr>
              <a:t>华南理工大学 工商管理学院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楷体_GB2312" pitchFamily="49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楷体_GB2312" pitchFamily="49" charset="-122"/>
                <a:cs typeface="微软雅黑" panose="020B0503020204020204" charset="-122"/>
              </a:rPr>
              <a:t>2021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楷体_GB2312" pitchFamily="49" charset="-122"/>
                <a:cs typeface="微软雅黑" panose="020B0503020204020204" charset="-122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楷体_GB2312" pitchFamily="49" charset="-122"/>
                <a:cs typeface="微软雅黑" panose="020B0503020204020204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楷体_GB2312" pitchFamily="49" charset="-122"/>
                <a:cs typeface="微软雅黑" panose="020B0503020204020204" charset="-122"/>
              </a:rPr>
              <a:t>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楷体_GB2312" pitchFamily="49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_bottom"/>
          <p:cNvSpPr/>
          <p:nvPr/>
        </p:nvSpPr>
        <p:spPr>
          <a:xfrm flipV="1">
            <a:off x="125413" y="4948238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Loading 100%"/>
          <p:cNvSpPr txBox="1"/>
          <p:nvPr/>
        </p:nvSpPr>
        <p:spPr>
          <a:xfrm>
            <a:off x="3641725" y="2519363"/>
            <a:ext cx="1549400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Loading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3555" name="LOGO"/>
          <p:cNvGrpSpPr/>
          <p:nvPr/>
        </p:nvGrpSpPr>
        <p:grpSpPr bwMode="auto">
          <a:xfrm>
            <a:off x="3292475" y="2392363"/>
            <a:ext cx="2305050" cy="684212"/>
            <a:chOff x="323528" y="230123"/>
            <a:chExt cx="2305372" cy="683856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245990"/>
              <a:ext cx="2237100" cy="5791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-15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</a:t>
              </a:r>
              <a:r>
                <a:rPr lang="en-US" altLang="zh-CN" sz="3200" b="1" spc="-150" dirty="0" err="1">
                  <a:solidFill>
                    <a:srgbClr val="00B0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LOGO</a:t>
              </a:r>
              <a:endParaRPr lang="zh-CN" altLang="en-US" sz="3200" b="1" spc="-15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528" y="715645"/>
              <a:ext cx="2095793" cy="1983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SHENZHEN TX INFORMATION TECHNOLOGY CO.,LTD.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3606" name="leaf" descr="F:\文件临时存放区\66_014_c\图片\image 270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1942045">
              <a:off x="2362200" y="230123"/>
              <a:ext cx="2667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blue_nav_begin"/>
          <p:cNvSpPr/>
          <p:nvPr/>
        </p:nvSpPr>
        <p:spPr>
          <a:xfrm>
            <a:off x="125413" y="1135063"/>
            <a:ext cx="44243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6" name="blue_nav_final"/>
          <p:cNvSpPr/>
          <p:nvPr/>
        </p:nvSpPr>
        <p:spPr>
          <a:xfrm>
            <a:off x="125413" y="1135063"/>
            <a:ext cx="24304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11" name="mask_left_white"/>
          <p:cNvSpPr/>
          <p:nvPr/>
        </p:nvSpPr>
        <p:spPr>
          <a:xfrm>
            <a:off x="0" y="0"/>
            <a:ext cx="125413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rectangle_begin"/>
          <p:cNvSpPr/>
          <p:nvPr/>
        </p:nvSpPr>
        <p:spPr>
          <a:xfrm>
            <a:off x="4594225" y="1135063"/>
            <a:ext cx="4424363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rectangle_gray"/>
          <p:cNvSpPr/>
          <p:nvPr/>
        </p:nvSpPr>
        <p:spPr>
          <a:xfrm>
            <a:off x="4427538" y="1135063"/>
            <a:ext cx="4591050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mask_right_white"/>
          <p:cNvSpPr/>
          <p:nvPr/>
        </p:nvSpPr>
        <p:spPr>
          <a:xfrm>
            <a:off x="9018588" y="0"/>
            <a:ext cx="125412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562" name="arrow_1"/>
          <p:cNvGrpSpPr>
            <a:grpSpLocks noChangeAspect="1"/>
          </p:cNvGrpSpPr>
          <p:nvPr/>
        </p:nvGrpSpPr>
        <p:grpSpPr bwMode="auto">
          <a:xfrm>
            <a:off x="595313" y="1579563"/>
            <a:ext cx="215900" cy="215900"/>
            <a:chOff x="510977" y="1676698"/>
            <a:chExt cx="174686" cy="174686"/>
          </a:xfrm>
        </p:grpSpPr>
        <p:sp>
          <p:nvSpPr>
            <p:cNvPr id="13" name="椭圆 12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2700000">
              <a:off x="579053" y="1740921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100000">
              <a:off x="582907" y="1791014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3" name="arrow_2"/>
          <p:cNvGrpSpPr>
            <a:grpSpLocks noChangeAspect="1"/>
          </p:cNvGrpSpPr>
          <p:nvPr/>
        </p:nvGrpSpPr>
        <p:grpSpPr bwMode="auto">
          <a:xfrm>
            <a:off x="595313" y="2374900"/>
            <a:ext cx="215900" cy="215900"/>
            <a:chOff x="510977" y="1676698"/>
            <a:chExt cx="174686" cy="174686"/>
          </a:xfrm>
        </p:grpSpPr>
        <p:sp>
          <p:nvSpPr>
            <p:cNvPr id="14" name="椭圆 34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accent2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15" name="直接连接符 35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6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7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4" name="arrow_3"/>
          <p:cNvGrpSpPr>
            <a:grpSpLocks noChangeAspect="1"/>
          </p:cNvGrpSpPr>
          <p:nvPr/>
        </p:nvGrpSpPr>
        <p:grpSpPr bwMode="auto">
          <a:xfrm>
            <a:off x="595313" y="3146425"/>
            <a:ext cx="215900" cy="217488"/>
            <a:chOff x="510977" y="1676698"/>
            <a:chExt cx="174686" cy="174686"/>
          </a:xfrm>
        </p:grpSpPr>
        <p:sp>
          <p:nvSpPr>
            <p:cNvPr id="19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20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65" name="关于我们"/>
          <p:cNvSpPr>
            <a:spLocks noChangeArrowheads="1"/>
          </p:cNvSpPr>
          <p:nvPr/>
        </p:nvSpPr>
        <p:spPr bwMode="auto">
          <a:xfrm>
            <a:off x="892175" y="1444625"/>
            <a:ext cx="3032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薪酬与薪酬管理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sp>
        <p:nvSpPr>
          <p:cNvPr id="23566" name="产品介绍"/>
          <p:cNvSpPr>
            <a:spLocks noChangeArrowheads="1"/>
          </p:cNvSpPr>
          <p:nvPr/>
        </p:nvSpPr>
        <p:spPr bwMode="auto">
          <a:xfrm>
            <a:off x="892175" y="2209800"/>
            <a:ext cx="3536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</a:t>
            </a:r>
            <a:endParaRPr lang="zh-CN" altLang="en-US" sz="2400">
              <a:solidFill>
                <a:schemeClr val="folHlink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sp>
        <p:nvSpPr>
          <p:cNvPr id="23567" name="市场分析"/>
          <p:cNvSpPr>
            <a:spLocks noChangeArrowheads="1"/>
          </p:cNvSpPr>
          <p:nvPr/>
        </p:nvSpPr>
        <p:spPr bwMode="auto">
          <a:xfrm>
            <a:off x="892175" y="2979738"/>
            <a:ext cx="2317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典型的分配模式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grpSp>
        <p:nvGrpSpPr>
          <p:cNvPr id="23568" name="icon_search"/>
          <p:cNvGrpSpPr/>
          <p:nvPr/>
        </p:nvGrpSpPr>
        <p:grpSpPr bwMode="auto">
          <a:xfrm>
            <a:off x="8183563" y="133350"/>
            <a:ext cx="215900" cy="215900"/>
            <a:chOff x="8360326" y="910853"/>
            <a:chExt cx="216024" cy="216024"/>
          </a:xfrm>
        </p:grpSpPr>
        <p:sp>
          <p:nvSpPr>
            <p:cNvPr id="82" name="椭圆 81"/>
            <p:cNvSpPr/>
            <p:nvPr/>
          </p:nvSpPr>
          <p:spPr>
            <a:xfrm>
              <a:off x="8360326" y="910853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3591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06426" y="959350"/>
              <a:ext cx="123825" cy="11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69" name="icon_mail"/>
          <p:cNvGrpSpPr/>
          <p:nvPr/>
        </p:nvGrpSpPr>
        <p:grpSpPr bwMode="auto">
          <a:xfrm>
            <a:off x="8801100" y="133350"/>
            <a:ext cx="217488" cy="215900"/>
            <a:chOff x="7345982" y="1282464"/>
            <a:chExt cx="216024" cy="216024"/>
          </a:xfrm>
        </p:grpSpPr>
        <p:sp>
          <p:nvSpPr>
            <p:cNvPr id="1037" name="椭圆 1036"/>
            <p:cNvSpPr/>
            <p:nvPr/>
          </p:nvSpPr>
          <p:spPr>
            <a:xfrm>
              <a:off x="7345982" y="1282464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3589" name="Picture 7" descr="F:\文件临时存放区\66_014_c\图片\image 298.png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7396844" y="1347614"/>
              <a:ext cx="114300" cy="8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icon_home_blue"/>
          <p:cNvSpPr/>
          <p:nvPr/>
        </p:nvSpPr>
        <p:spPr>
          <a:xfrm>
            <a:off x="8493125" y="134938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572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4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73" name="直接连接符 14"/>
          <p:cNvCxnSpPr>
            <a:cxnSpLocks noChangeShapeType="1"/>
          </p:cNvCxnSpPr>
          <p:nvPr/>
        </p:nvCxnSpPr>
        <p:spPr bwMode="auto">
          <a:xfrm>
            <a:off x="539750" y="19732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23574" name="直接连接符 14"/>
          <p:cNvCxnSpPr>
            <a:cxnSpLocks noChangeShapeType="1"/>
          </p:cNvCxnSpPr>
          <p:nvPr/>
        </p:nvCxnSpPr>
        <p:spPr bwMode="auto">
          <a:xfrm>
            <a:off x="539750" y="27352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23575" name="直接连接符 14"/>
          <p:cNvCxnSpPr>
            <a:cxnSpLocks noChangeShapeType="1"/>
          </p:cNvCxnSpPr>
          <p:nvPr/>
        </p:nvCxnSpPr>
        <p:spPr bwMode="auto">
          <a:xfrm>
            <a:off x="539750" y="3508375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sp>
        <p:nvSpPr>
          <p:cNvPr id="23576" name="TextBox 3"/>
          <p:cNvSpPr txBox="1">
            <a:spLocks noChangeArrowheads="1"/>
          </p:cNvSpPr>
          <p:nvPr/>
        </p:nvSpPr>
        <p:spPr bwMode="auto">
          <a:xfrm>
            <a:off x="1331913" y="339725"/>
            <a:ext cx="2303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B0F0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主要内容</a:t>
            </a:r>
            <a:endParaRPr lang="zh-CN" altLang="en-US" sz="3200" b="1">
              <a:solidFill>
                <a:srgbClr val="00B0F0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3577" name="Picture 5" descr="F:\文件临时存放区\66_014_c\图片\image 27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942045">
            <a:off x="3635375" y="268288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78" name="直接连接符 14"/>
          <p:cNvCxnSpPr>
            <a:cxnSpLocks noChangeShapeType="1"/>
          </p:cNvCxnSpPr>
          <p:nvPr/>
        </p:nvCxnSpPr>
        <p:spPr bwMode="auto">
          <a:xfrm>
            <a:off x="468313" y="3506788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grpSp>
        <p:nvGrpSpPr>
          <p:cNvPr id="23579" name="arrow_3"/>
          <p:cNvGrpSpPr>
            <a:grpSpLocks noChangeAspect="1"/>
          </p:cNvGrpSpPr>
          <p:nvPr/>
        </p:nvGrpSpPr>
        <p:grpSpPr bwMode="auto">
          <a:xfrm>
            <a:off x="595313" y="3962400"/>
            <a:ext cx="215900" cy="217488"/>
            <a:chOff x="510977" y="1676698"/>
            <a:chExt cx="174686" cy="174686"/>
          </a:xfrm>
        </p:grpSpPr>
        <p:sp>
          <p:nvSpPr>
            <p:cNvPr id="3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7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80" name="市场分析"/>
          <p:cNvSpPr>
            <a:spLocks noChangeArrowheads="1"/>
          </p:cNvSpPr>
          <p:nvPr/>
        </p:nvSpPr>
        <p:spPr bwMode="auto">
          <a:xfrm>
            <a:off x="892175" y="3795713"/>
            <a:ext cx="2317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需要注意的问题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23581" name="直接连接符 14"/>
          <p:cNvCxnSpPr>
            <a:cxnSpLocks noChangeShapeType="1"/>
          </p:cNvCxnSpPr>
          <p:nvPr/>
        </p:nvCxnSpPr>
        <p:spPr bwMode="auto">
          <a:xfrm>
            <a:off x="539750" y="4324350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23582" name="直接连接符 14"/>
          <p:cNvCxnSpPr>
            <a:cxnSpLocks noChangeShapeType="1"/>
          </p:cNvCxnSpPr>
          <p:nvPr/>
        </p:nvCxnSpPr>
        <p:spPr bwMode="auto">
          <a:xfrm>
            <a:off x="468313" y="4322763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pic>
        <p:nvPicPr>
          <p:cNvPr id="23583" name="Picture 5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1131888"/>
            <a:ext cx="460851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606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5608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9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25616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基于职位薪酬管理体系的特点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5617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10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12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4932363" y="1419225"/>
            <a:ext cx="3960812" cy="3529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>
                <a:solidFill>
                  <a:schemeClr val="folHlink"/>
                </a:solidFill>
                <a:ea typeface="黑体" panose="02010609060101010101" pitchFamily="2" charset="-122"/>
              </a:rPr>
              <a:t>优点：</a:t>
            </a:r>
            <a:r>
              <a:rPr lang="zh-CN" altLang="en-US"/>
              <a:t>同工同酬，按劳分配；管理简单，操作方便；晋升路径，能力资格要求明确；职务差别与工资等级相对应，激励效果最好；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>
                <a:solidFill>
                  <a:schemeClr val="folHlink"/>
                </a:solidFill>
                <a:ea typeface="黑体" panose="02010609060101010101" pitchFamily="2" charset="-122"/>
              </a:rPr>
              <a:t>缺点：</a:t>
            </a:r>
            <a:r>
              <a:rPr lang="zh-CN" altLang="en-US"/>
              <a:t>容易产生职位封顶的现象，内部变革的阻力较大，灵活性差。</a:t>
            </a:r>
            <a:endParaRPr lang="zh-CN" altLang="en-US"/>
          </a:p>
        </p:txBody>
      </p:sp>
      <p:pic>
        <p:nvPicPr>
          <p:cNvPr id="25615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249738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654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7656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7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27664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职位薪酬管理体系设计的条件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7665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658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60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4932363" y="1276350"/>
            <a:ext cx="4103687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职位内容是否明确、标准和规范；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职位内容是否基本稳定；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是否具有按照个人能力与安排职位的机制；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是否存在较多职级。</a:t>
            </a:r>
            <a:endParaRPr lang="zh-CN" altLang="en-US"/>
          </a:p>
        </p:txBody>
      </p:sp>
      <p:pic>
        <p:nvPicPr>
          <p:cNvPr id="27663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2497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702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9704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05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29712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职位薪酬管理体系设计的流程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9713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706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8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003800" y="1347788"/>
            <a:ext cx="3816350" cy="3529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制定企业的付酬原则与策略；</a:t>
            </a:r>
            <a:endParaRPr lang="zh-CN" altLang="en-US"/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职务设计与工作分析；</a:t>
            </a:r>
            <a:endParaRPr lang="zh-CN" altLang="en-US"/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职位评估；</a:t>
            </a:r>
            <a:endParaRPr lang="zh-CN" altLang="en-US"/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薪酬结构设计；</a:t>
            </a:r>
            <a:endParaRPr lang="zh-CN" altLang="en-US"/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薪酬状况调查与数据收集；</a:t>
            </a:r>
            <a:endParaRPr lang="zh-CN" altLang="en-US"/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薪酬分级与定薪；</a:t>
            </a:r>
            <a:endParaRPr lang="zh-CN" altLang="en-US"/>
          </a:p>
          <a:p>
            <a:pPr marL="444500" indent="-4445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薪酬制度的执行、控制与调整。</a:t>
            </a:r>
            <a:endParaRPr lang="zh-CN" altLang="en-US"/>
          </a:p>
        </p:txBody>
      </p:sp>
      <p:pic>
        <p:nvPicPr>
          <p:cNvPr id="29711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2497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750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1752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53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31760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职位评估及其作用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1761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754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6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7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435600" y="1203325"/>
            <a:ext cx="338455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3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统一评估标准；</a:t>
            </a:r>
            <a:endParaRPr lang="zh-CN" altLang="en-US"/>
          </a:p>
          <a:p>
            <a:pPr marL="444500" indent="-444500">
              <a:lnSpc>
                <a:spcPct val="3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职位归类；</a:t>
            </a:r>
            <a:endParaRPr lang="zh-CN" altLang="en-US"/>
          </a:p>
          <a:p>
            <a:pPr marL="444500" indent="-444500">
              <a:lnSpc>
                <a:spcPct val="3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薪酬分配的基础；</a:t>
            </a:r>
            <a:endParaRPr lang="zh-CN" altLang="en-US"/>
          </a:p>
          <a:p>
            <a:pPr marL="444500" indent="-444500">
              <a:lnSpc>
                <a:spcPct val="3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晋升路径安排。</a:t>
            </a:r>
            <a:endParaRPr lang="zh-CN" altLang="en-US"/>
          </a:p>
        </p:txBody>
      </p:sp>
      <p:pic>
        <p:nvPicPr>
          <p:cNvPr id="31759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1347788"/>
            <a:ext cx="41767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798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3800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803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5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058863"/>
            <a:ext cx="3816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6" name="Picture 2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4663" y="1058863"/>
            <a:ext cx="465296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846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5848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9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35856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职位评估需要的信息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5857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850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52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3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076825" y="1347788"/>
            <a:ext cx="3816350" cy="3529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工作岗位信息</a:t>
            </a:r>
            <a:r>
              <a:rPr lang="en-US" altLang="zh-CN"/>
              <a:t>-</a:t>
            </a:r>
            <a:r>
              <a:rPr lang="zh-CN" altLang="en-US"/>
              <a:t>工作职责；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从事该工作岗位最合适人的信息</a:t>
            </a:r>
            <a:r>
              <a:rPr lang="en-US" altLang="zh-CN"/>
              <a:t>-</a:t>
            </a:r>
            <a:r>
              <a:rPr lang="zh-CN" altLang="en-US"/>
              <a:t>任职资格；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可以看到，职位评估所需要的信息主要来自于企业的工作分析系统。</a:t>
            </a:r>
            <a:endParaRPr lang="zh-CN" altLang="en-US"/>
          </a:p>
        </p:txBody>
      </p:sp>
      <p:pic>
        <p:nvPicPr>
          <p:cNvPr id="35855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249738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894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896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7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37904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职位评估的方法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7905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898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00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1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364163" y="1347788"/>
            <a:ext cx="3529012" cy="3384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排级法；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套级法；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因素评分法；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因素比较法；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海氏（</a:t>
            </a:r>
            <a:r>
              <a:rPr lang="en-US" altLang="zh-CN"/>
              <a:t>Hay Group</a:t>
            </a:r>
            <a:r>
              <a:rPr lang="zh-CN" altLang="en-US"/>
              <a:t>）系统评分法。</a:t>
            </a:r>
            <a:endParaRPr lang="zh-CN" altLang="en-US"/>
          </a:p>
        </p:txBody>
      </p:sp>
      <p:pic>
        <p:nvPicPr>
          <p:cNvPr id="37903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2497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9942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9944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945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39952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工资定位的设计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9953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946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8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9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076825" y="1276350"/>
            <a:ext cx="3816350" cy="3529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职位评估的结果；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薪酬结构的设计；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薪酬调查；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比较并确定企业薪酬政策；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工资分级。</a:t>
            </a:r>
            <a:endParaRPr lang="zh-CN" altLang="en-US"/>
          </a:p>
        </p:txBody>
      </p:sp>
      <p:pic>
        <p:nvPicPr>
          <p:cNvPr id="39951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249738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1990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992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993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41999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薪酬结构设计及其作用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2000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994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96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7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1347788"/>
            <a:ext cx="41052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8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4663" y="1420813"/>
            <a:ext cx="467995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_bottom"/>
          <p:cNvSpPr/>
          <p:nvPr/>
        </p:nvSpPr>
        <p:spPr>
          <a:xfrm flipV="1">
            <a:off x="125413" y="4948238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Loading 100%"/>
          <p:cNvSpPr txBox="1"/>
          <p:nvPr/>
        </p:nvSpPr>
        <p:spPr>
          <a:xfrm>
            <a:off x="3641725" y="2519363"/>
            <a:ext cx="1549400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Loading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171" name="LOGO"/>
          <p:cNvGrpSpPr/>
          <p:nvPr/>
        </p:nvGrpSpPr>
        <p:grpSpPr bwMode="auto">
          <a:xfrm>
            <a:off x="3292475" y="2392363"/>
            <a:ext cx="2305050" cy="684212"/>
            <a:chOff x="323528" y="230123"/>
            <a:chExt cx="2305372" cy="683856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245990"/>
              <a:ext cx="2237100" cy="5791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-15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</a:t>
              </a:r>
              <a:r>
                <a:rPr lang="en-US" altLang="zh-CN" sz="3200" b="1" spc="-150" dirty="0" err="1">
                  <a:solidFill>
                    <a:srgbClr val="00B0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LOGO</a:t>
              </a:r>
              <a:endParaRPr lang="zh-CN" altLang="en-US" sz="3200" b="1" spc="-15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528" y="715645"/>
              <a:ext cx="2095793" cy="1983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SHENZHEN TX INFORMATION TECHNOLOGY CO.,LTD.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222" name="leaf" descr="F:\文件临时存放区\66_014_c\图片\image 270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1942045">
              <a:off x="2362200" y="230123"/>
              <a:ext cx="2667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blue_nav_begin"/>
          <p:cNvSpPr/>
          <p:nvPr/>
        </p:nvSpPr>
        <p:spPr>
          <a:xfrm>
            <a:off x="125413" y="1135063"/>
            <a:ext cx="44243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6" name="blue_nav_final"/>
          <p:cNvSpPr/>
          <p:nvPr/>
        </p:nvSpPr>
        <p:spPr>
          <a:xfrm>
            <a:off x="125413" y="1135063"/>
            <a:ext cx="24304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11" name="mask_left_white"/>
          <p:cNvSpPr/>
          <p:nvPr/>
        </p:nvSpPr>
        <p:spPr>
          <a:xfrm>
            <a:off x="0" y="0"/>
            <a:ext cx="125413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rectangle_begin"/>
          <p:cNvSpPr/>
          <p:nvPr/>
        </p:nvSpPr>
        <p:spPr>
          <a:xfrm>
            <a:off x="4594225" y="1135063"/>
            <a:ext cx="4424363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rectangle_gray"/>
          <p:cNvSpPr/>
          <p:nvPr/>
        </p:nvSpPr>
        <p:spPr>
          <a:xfrm>
            <a:off x="4427538" y="1135063"/>
            <a:ext cx="4591050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mask_right_white"/>
          <p:cNvSpPr/>
          <p:nvPr/>
        </p:nvSpPr>
        <p:spPr>
          <a:xfrm>
            <a:off x="9018588" y="0"/>
            <a:ext cx="125412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178" name="arrow_1"/>
          <p:cNvGrpSpPr>
            <a:grpSpLocks noChangeAspect="1"/>
          </p:cNvGrpSpPr>
          <p:nvPr/>
        </p:nvGrpSpPr>
        <p:grpSpPr bwMode="auto">
          <a:xfrm>
            <a:off x="595313" y="1579563"/>
            <a:ext cx="215900" cy="215900"/>
            <a:chOff x="510977" y="1676698"/>
            <a:chExt cx="174686" cy="174686"/>
          </a:xfrm>
        </p:grpSpPr>
        <p:sp>
          <p:nvSpPr>
            <p:cNvPr id="13" name="椭圆 12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2700000">
              <a:off x="579053" y="1740921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100000">
              <a:off x="582907" y="1791014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9" name="arrow_2"/>
          <p:cNvGrpSpPr>
            <a:grpSpLocks noChangeAspect="1"/>
          </p:cNvGrpSpPr>
          <p:nvPr/>
        </p:nvGrpSpPr>
        <p:grpSpPr bwMode="auto">
          <a:xfrm>
            <a:off x="595313" y="2374900"/>
            <a:ext cx="215900" cy="215900"/>
            <a:chOff x="510977" y="1676698"/>
            <a:chExt cx="174686" cy="174686"/>
          </a:xfrm>
        </p:grpSpPr>
        <p:sp>
          <p:nvSpPr>
            <p:cNvPr id="14" name="椭圆 34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accent2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15" name="直接连接符 35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6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7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0" name="arrow_3"/>
          <p:cNvGrpSpPr>
            <a:grpSpLocks noChangeAspect="1"/>
          </p:cNvGrpSpPr>
          <p:nvPr/>
        </p:nvGrpSpPr>
        <p:grpSpPr bwMode="auto">
          <a:xfrm>
            <a:off x="595313" y="3146425"/>
            <a:ext cx="215900" cy="217488"/>
            <a:chOff x="510977" y="1676698"/>
            <a:chExt cx="174686" cy="174686"/>
          </a:xfrm>
        </p:grpSpPr>
        <p:sp>
          <p:nvSpPr>
            <p:cNvPr id="19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20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81" name="关于我们"/>
          <p:cNvSpPr>
            <a:spLocks noChangeArrowheads="1"/>
          </p:cNvSpPr>
          <p:nvPr/>
        </p:nvSpPr>
        <p:spPr bwMode="auto">
          <a:xfrm>
            <a:off x="892175" y="1444625"/>
            <a:ext cx="3032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薪酬与薪酬管理</a:t>
            </a:r>
            <a:endParaRPr lang="zh-CN" altLang="en-US" sz="2400">
              <a:solidFill>
                <a:schemeClr val="folHlink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sp>
        <p:nvSpPr>
          <p:cNvPr id="7182" name="产品介绍"/>
          <p:cNvSpPr>
            <a:spLocks noChangeArrowheads="1"/>
          </p:cNvSpPr>
          <p:nvPr/>
        </p:nvSpPr>
        <p:spPr bwMode="auto">
          <a:xfrm>
            <a:off x="892175" y="2209800"/>
            <a:ext cx="3536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sp>
        <p:nvSpPr>
          <p:cNvPr id="7183" name="市场分析"/>
          <p:cNvSpPr>
            <a:spLocks noChangeArrowheads="1"/>
          </p:cNvSpPr>
          <p:nvPr/>
        </p:nvSpPr>
        <p:spPr bwMode="auto">
          <a:xfrm>
            <a:off x="892175" y="2979738"/>
            <a:ext cx="2317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典型的分配模式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grpSp>
        <p:nvGrpSpPr>
          <p:cNvPr id="7184" name="icon_search"/>
          <p:cNvGrpSpPr/>
          <p:nvPr/>
        </p:nvGrpSpPr>
        <p:grpSpPr bwMode="auto">
          <a:xfrm>
            <a:off x="8183563" y="133350"/>
            <a:ext cx="215900" cy="215900"/>
            <a:chOff x="8360326" y="910853"/>
            <a:chExt cx="216024" cy="216024"/>
          </a:xfrm>
        </p:grpSpPr>
        <p:sp>
          <p:nvSpPr>
            <p:cNvPr id="82" name="椭圆 81"/>
            <p:cNvSpPr/>
            <p:nvPr/>
          </p:nvSpPr>
          <p:spPr>
            <a:xfrm>
              <a:off x="8360326" y="910853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207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06426" y="959350"/>
              <a:ext cx="123825" cy="11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5" name="icon_mail"/>
          <p:cNvGrpSpPr/>
          <p:nvPr/>
        </p:nvGrpSpPr>
        <p:grpSpPr bwMode="auto">
          <a:xfrm>
            <a:off x="8801100" y="133350"/>
            <a:ext cx="217488" cy="215900"/>
            <a:chOff x="7345982" y="1282464"/>
            <a:chExt cx="216024" cy="216024"/>
          </a:xfrm>
        </p:grpSpPr>
        <p:sp>
          <p:nvSpPr>
            <p:cNvPr id="1037" name="椭圆 1036"/>
            <p:cNvSpPr/>
            <p:nvPr/>
          </p:nvSpPr>
          <p:spPr>
            <a:xfrm>
              <a:off x="7345982" y="1282464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205" name="Picture 7" descr="F:\文件临时存放区\66_014_c\图片\image 298.png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7396844" y="1347614"/>
              <a:ext cx="114300" cy="8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icon_home_blue"/>
          <p:cNvSpPr/>
          <p:nvPr/>
        </p:nvSpPr>
        <p:spPr>
          <a:xfrm>
            <a:off x="8493125" y="134938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188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4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89" name="直接连接符 14"/>
          <p:cNvCxnSpPr>
            <a:cxnSpLocks noChangeShapeType="1"/>
          </p:cNvCxnSpPr>
          <p:nvPr/>
        </p:nvCxnSpPr>
        <p:spPr bwMode="auto">
          <a:xfrm>
            <a:off x="539750" y="19732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7190" name="直接连接符 14"/>
          <p:cNvCxnSpPr>
            <a:cxnSpLocks noChangeShapeType="1"/>
          </p:cNvCxnSpPr>
          <p:nvPr/>
        </p:nvCxnSpPr>
        <p:spPr bwMode="auto">
          <a:xfrm>
            <a:off x="539750" y="27352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7191" name="直接连接符 14"/>
          <p:cNvCxnSpPr>
            <a:cxnSpLocks noChangeShapeType="1"/>
          </p:cNvCxnSpPr>
          <p:nvPr/>
        </p:nvCxnSpPr>
        <p:spPr bwMode="auto">
          <a:xfrm>
            <a:off x="539750" y="3508375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sp>
        <p:nvSpPr>
          <p:cNvPr id="7192" name="TextBox 3"/>
          <p:cNvSpPr txBox="1">
            <a:spLocks noChangeArrowheads="1"/>
          </p:cNvSpPr>
          <p:nvPr/>
        </p:nvSpPr>
        <p:spPr bwMode="auto">
          <a:xfrm>
            <a:off x="1331913" y="339725"/>
            <a:ext cx="2303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B0F0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主要内容</a:t>
            </a:r>
            <a:endParaRPr lang="zh-CN" altLang="en-US" sz="3200" b="1">
              <a:solidFill>
                <a:srgbClr val="00B0F0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193" name="Picture 5" descr="F:\文件临时存放区\66_014_c\图片\image 27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942045">
            <a:off x="3635375" y="268288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94" name="直接连接符 14"/>
          <p:cNvCxnSpPr>
            <a:cxnSpLocks noChangeShapeType="1"/>
          </p:cNvCxnSpPr>
          <p:nvPr/>
        </p:nvCxnSpPr>
        <p:spPr bwMode="auto">
          <a:xfrm>
            <a:off x="468313" y="3506788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grpSp>
        <p:nvGrpSpPr>
          <p:cNvPr id="7195" name="arrow_3"/>
          <p:cNvGrpSpPr>
            <a:grpSpLocks noChangeAspect="1"/>
          </p:cNvGrpSpPr>
          <p:nvPr/>
        </p:nvGrpSpPr>
        <p:grpSpPr bwMode="auto">
          <a:xfrm>
            <a:off x="595313" y="3962400"/>
            <a:ext cx="215900" cy="217488"/>
            <a:chOff x="510977" y="1676698"/>
            <a:chExt cx="174686" cy="174686"/>
          </a:xfrm>
        </p:grpSpPr>
        <p:sp>
          <p:nvSpPr>
            <p:cNvPr id="3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7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96" name="市场分析"/>
          <p:cNvSpPr>
            <a:spLocks noChangeArrowheads="1"/>
          </p:cNvSpPr>
          <p:nvPr/>
        </p:nvSpPr>
        <p:spPr bwMode="auto">
          <a:xfrm>
            <a:off x="892175" y="3795713"/>
            <a:ext cx="2317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需要注意的问题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7197" name="直接连接符 14"/>
          <p:cNvCxnSpPr>
            <a:cxnSpLocks noChangeShapeType="1"/>
          </p:cNvCxnSpPr>
          <p:nvPr/>
        </p:nvCxnSpPr>
        <p:spPr bwMode="auto">
          <a:xfrm>
            <a:off x="539750" y="4324350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7198" name="直接连接符 14"/>
          <p:cNvCxnSpPr>
            <a:cxnSpLocks noChangeShapeType="1"/>
          </p:cNvCxnSpPr>
          <p:nvPr/>
        </p:nvCxnSpPr>
        <p:spPr bwMode="auto">
          <a:xfrm>
            <a:off x="468313" y="4322763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pic>
        <p:nvPicPr>
          <p:cNvPr id="7199" name="Picture 5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1131888"/>
            <a:ext cx="460851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4038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4040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41" name="Group 10"/>
          <p:cNvGrpSpPr/>
          <p:nvPr/>
        </p:nvGrpSpPr>
        <p:grpSpPr bwMode="auto">
          <a:xfrm>
            <a:off x="250825" y="915988"/>
            <a:ext cx="4321175" cy="369887"/>
            <a:chOff x="158" y="616"/>
            <a:chExt cx="2245" cy="233"/>
          </a:xfrm>
        </p:grpSpPr>
        <p:sp>
          <p:nvSpPr>
            <p:cNvPr id="44048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薪酬调查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4049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47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50" y="1766537"/>
                <a:ext cx="9578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621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806" y="1791492"/>
                <a:ext cx="7520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042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44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5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364163" y="1492250"/>
            <a:ext cx="3457575" cy="3529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什么是薪酬调查；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薪酬调查的作用；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薪酬调查的操作。</a:t>
            </a:r>
            <a:endParaRPr lang="zh-CN" altLang="en-US"/>
          </a:p>
        </p:txBody>
      </p:sp>
      <p:pic>
        <p:nvPicPr>
          <p:cNvPr id="44047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635125"/>
            <a:ext cx="43211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086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6088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089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46097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薪酬分级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6098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090" name="关于我们"/>
          <p:cNvSpPr>
            <a:spLocks noChangeArrowheads="1"/>
          </p:cNvSpPr>
          <p:nvPr/>
        </p:nvSpPr>
        <p:spPr bwMode="auto">
          <a:xfrm>
            <a:off x="568325" y="203200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基于职位的薪酬管理体系的设计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92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3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580063" y="1635125"/>
            <a:ext cx="3313112" cy="309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工资分级的原因；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工资分级的作用：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决定工资等级的因素。</a:t>
            </a:r>
            <a:endParaRPr lang="zh-CN" altLang="en-US"/>
          </a:p>
        </p:txBody>
      </p:sp>
      <p:pic>
        <p:nvPicPr>
          <p:cNvPr id="46095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419225"/>
            <a:ext cx="43211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6" name="Picture 2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850" y="2859088"/>
            <a:ext cx="4103688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_bottom"/>
          <p:cNvSpPr/>
          <p:nvPr/>
        </p:nvSpPr>
        <p:spPr>
          <a:xfrm flipV="1">
            <a:off x="125413" y="4948238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Loading 100%"/>
          <p:cNvSpPr txBox="1"/>
          <p:nvPr/>
        </p:nvSpPr>
        <p:spPr>
          <a:xfrm>
            <a:off x="3641725" y="2519363"/>
            <a:ext cx="1549400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Loading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131" name="LOGO"/>
          <p:cNvGrpSpPr/>
          <p:nvPr/>
        </p:nvGrpSpPr>
        <p:grpSpPr bwMode="auto">
          <a:xfrm>
            <a:off x="3292475" y="2392363"/>
            <a:ext cx="2305050" cy="684212"/>
            <a:chOff x="323528" y="230123"/>
            <a:chExt cx="2305372" cy="683856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245990"/>
              <a:ext cx="2237100" cy="5791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-15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</a:t>
              </a:r>
              <a:r>
                <a:rPr lang="en-US" altLang="zh-CN" sz="3200" b="1" spc="-150" dirty="0" err="1">
                  <a:solidFill>
                    <a:srgbClr val="00B0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LOGO</a:t>
              </a:r>
              <a:endParaRPr lang="zh-CN" altLang="en-US" sz="3200" b="1" spc="-15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528" y="715645"/>
              <a:ext cx="2095793" cy="1983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SHENZHEN TX INFORMATION TECHNOLOGY CO.,LTD.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8182" name="leaf" descr="F:\文件临时存放区\66_014_c\图片\image 270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1942045">
              <a:off x="2362200" y="230123"/>
              <a:ext cx="2667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blue_nav_begin"/>
          <p:cNvSpPr/>
          <p:nvPr/>
        </p:nvSpPr>
        <p:spPr>
          <a:xfrm>
            <a:off x="125413" y="1135063"/>
            <a:ext cx="44243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6" name="blue_nav_final"/>
          <p:cNvSpPr/>
          <p:nvPr/>
        </p:nvSpPr>
        <p:spPr>
          <a:xfrm>
            <a:off x="125413" y="1135063"/>
            <a:ext cx="24304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11" name="mask_left_white"/>
          <p:cNvSpPr/>
          <p:nvPr/>
        </p:nvSpPr>
        <p:spPr>
          <a:xfrm>
            <a:off x="0" y="0"/>
            <a:ext cx="125413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rectangle_begin"/>
          <p:cNvSpPr/>
          <p:nvPr/>
        </p:nvSpPr>
        <p:spPr>
          <a:xfrm>
            <a:off x="4594225" y="1135063"/>
            <a:ext cx="4424363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rectangle_gray"/>
          <p:cNvSpPr/>
          <p:nvPr/>
        </p:nvSpPr>
        <p:spPr>
          <a:xfrm>
            <a:off x="4427538" y="1135063"/>
            <a:ext cx="4591050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mask_right_white"/>
          <p:cNvSpPr/>
          <p:nvPr/>
        </p:nvSpPr>
        <p:spPr>
          <a:xfrm>
            <a:off x="9018588" y="0"/>
            <a:ext cx="125412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8138" name="arrow_1"/>
          <p:cNvGrpSpPr>
            <a:grpSpLocks noChangeAspect="1"/>
          </p:cNvGrpSpPr>
          <p:nvPr/>
        </p:nvGrpSpPr>
        <p:grpSpPr bwMode="auto">
          <a:xfrm>
            <a:off x="595313" y="1579563"/>
            <a:ext cx="215900" cy="215900"/>
            <a:chOff x="510977" y="1676698"/>
            <a:chExt cx="174686" cy="174686"/>
          </a:xfrm>
        </p:grpSpPr>
        <p:sp>
          <p:nvSpPr>
            <p:cNvPr id="13" name="椭圆 12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2700000">
              <a:off x="579053" y="1740921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100000">
              <a:off x="582907" y="1791014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39" name="arrow_2"/>
          <p:cNvGrpSpPr>
            <a:grpSpLocks noChangeAspect="1"/>
          </p:cNvGrpSpPr>
          <p:nvPr/>
        </p:nvGrpSpPr>
        <p:grpSpPr bwMode="auto">
          <a:xfrm>
            <a:off x="595313" y="2374900"/>
            <a:ext cx="215900" cy="215900"/>
            <a:chOff x="510977" y="1676698"/>
            <a:chExt cx="174686" cy="174686"/>
          </a:xfrm>
        </p:grpSpPr>
        <p:sp>
          <p:nvSpPr>
            <p:cNvPr id="14" name="椭圆 34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accent2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15" name="直接连接符 35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6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7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40" name="arrow_3"/>
          <p:cNvGrpSpPr>
            <a:grpSpLocks noChangeAspect="1"/>
          </p:cNvGrpSpPr>
          <p:nvPr/>
        </p:nvGrpSpPr>
        <p:grpSpPr bwMode="auto">
          <a:xfrm>
            <a:off x="595313" y="3146425"/>
            <a:ext cx="215900" cy="217488"/>
            <a:chOff x="510977" y="1676698"/>
            <a:chExt cx="174686" cy="174686"/>
          </a:xfrm>
        </p:grpSpPr>
        <p:sp>
          <p:nvSpPr>
            <p:cNvPr id="19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20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41" name="关于我们"/>
          <p:cNvSpPr>
            <a:spLocks noChangeArrowheads="1"/>
          </p:cNvSpPr>
          <p:nvPr/>
        </p:nvSpPr>
        <p:spPr bwMode="auto">
          <a:xfrm>
            <a:off x="892175" y="1444625"/>
            <a:ext cx="3032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薪酬与薪酬管理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sp>
        <p:nvSpPr>
          <p:cNvPr id="48142" name="产品介绍"/>
          <p:cNvSpPr>
            <a:spLocks noChangeArrowheads="1"/>
          </p:cNvSpPr>
          <p:nvPr/>
        </p:nvSpPr>
        <p:spPr bwMode="auto">
          <a:xfrm>
            <a:off x="892175" y="2209800"/>
            <a:ext cx="3536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sp>
        <p:nvSpPr>
          <p:cNvPr id="48143" name="市场分析"/>
          <p:cNvSpPr>
            <a:spLocks noChangeArrowheads="1"/>
          </p:cNvSpPr>
          <p:nvPr/>
        </p:nvSpPr>
        <p:spPr bwMode="auto">
          <a:xfrm>
            <a:off x="892175" y="2979738"/>
            <a:ext cx="2317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典型的分配模式</a:t>
            </a:r>
            <a:endParaRPr lang="zh-CN" altLang="en-US" sz="2400">
              <a:solidFill>
                <a:schemeClr val="folHlink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grpSp>
        <p:nvGrpSpPr>
          <p:cNvPr id="48144" name="icon_search"/>
          <p:cNvGrpSpPr/>
          <p:nvPr/>
        </p:nvGrpSpPr>
        <p:grpSpPr bwMode="auto">
          <a:xfrm>
            <a:off x="8183563" y="133350"/>
            <a:ext cx="215900" cy="215900"/>
            <a:chOff x="8360326" y="910853"/>
            <a:chExt cx="216024" cy="216024"/>
          </a:xfrm>
        </p:grpSpPr>
        <p:sp>
          <p:nvSpPr>
            <p:cNvPr id="82" name="椭圆 81"/>
            <p:cNvSpPr/>
            <p:nvPr/>
          </p:nvSpPr>
          <p:spPr>
            <a:xfrm>
              <a:off x="8360326" y="910853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48167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06426" y="959350"/>
              <a:ext cx="123825" cy="11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8145" name="icon_mail"/>
          <p:cNvGrpSpPr/>
          <p:nvPr/>
        </p:nvGrpSpPr>
        <p:grpSpPr bwMode="auto">
          <a:xfrm>
            <a:off x="8801100" y="133350"/>
            <a:ext cx="217488" cy="215900"/>
            <a:chOff x="7345982" y="1282464"/>
            <a:chExt cx="216024" cy="216024"/>
          </a:xfrm>
        </p:grpSpPr>
        <p:sp>
          <p:nvSpPr>
            <p:cNvPr id="1037" name="椭圆 1036"/>
            <p:cNvSpPr/>
            <p:nvPr/>
          </p:nvSpPr>
          <p:spPr>
            <a:xfrm>
              <a:off x="7345982" y="1282464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48165" name="Picture 7" descr="F:\文件临时存放区\66_014_c\图片\image 298.png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7396844" y="1347614"/>
              <a:ext cx="114300" cy="8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icon_home_blue"/>
          <p:cNvSpPr/>
          <p:nvPr/>
        </p:nvSpPr>
        <p:spPr>
          <a:xfrm>
            <a:off x="8493125" y="134938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8148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4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149" name="直接连接符 14"/>
          <p:cNvCxnSpPr>
            <a:cxnSpLocks noChangeShapeType="1"/>
          </p:cNvCxnSpPr>
          <p:nvPr/>
        </p:nvCxnSpPr>
        <p:spPr bwMode="auto">
          <a:xfrm>
            <a:off x="539750" y="19732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48150" name="直接连接符 14"/>
          <p:cNvCxnSpPr>
            <a:cxnSpLocks noChangeShapeType="1"/>
          </p:cNvCxnSpPr>
          <p:nvPr/>
        </p:nvCxnSpPr>
        <p:spPr bwMode="auto">
          <a:xfrm>
            <a:off x="539750" y="27352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48151" name="直接连接符 14"/>
          <p:cNvCxnSpPr>
            <a:cxnSpLocks noChangeShapeType="1"/>
          </p:cNvCxnSpPr>
          <p:nvPr/>
        </p:nvCxnSpPr>
        <p:spPr bwMode="auto">
          <a:xfrm>
            <a:off x="539750" y="3508375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sp>
        <p:nvSpPr>
          <p:cNvPr id="48152" name="TextBox 3"/>
          <p:cNvSpPr txBox="1">
            <a:spLocks noChangeArrowheads="1"/>
          </p:cNvSpPr>
          <p:nvPr/>
        </p:nvSpPr>
        <p:spPr bwMode="auto">
          <a:xfrm>
            <a:off x="1331913" y="339725"/>
            <a:ext cx="2303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B0F0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主要内容</a:t>
            </a:r>
            <a:endParaRPr lang="zh-CN" altLang="en-US" sz="3200" b="1">
              <a:solidFill>
                <a:srgbClr val="00B0F0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8153" name="Picture 5" descr="F:\文件临时存放区\66_014_c\图片\image 27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942045">
            <a:off x="3635375" y="268288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154" name="直接连接符 14"/>
          <p:cNvCxnSpPr>
            <a:cxnSpLocks noChangeShapeType="1"/>
          </p:cNvCxnSpPr>
          <p:nvPr/>
        </p:nvCxnSpPr>
        <p:spPr bwMode="auto">
          <a:xfrm>
            <a:off x="468313" y="3506788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grpSp>
        <p:nvGrpSpPr>
          <p:cNvPr id="48155" name="arrow_3"/>
          <p:cNvGrpSpPr>
            <a:grpSpLocks noChangeAspect="1"/>
          </p:cNvGrpSpPr>
          <p:nvPr/>
        </p:nvGrpSpPr>
        <p:grpSpPr bwMode="auto">
          <a:xfrm>
            <a:off x="595313" y="3962400"/>
            <a:ext cx="215900" cy="217488"/>
            <a:chOff x="510977" y="1676698"/>
            <a:chExt cx="174686" cy="174686"/>
          </a:xfrm>
        </p:grpSpPr>
        <p:sp>
          <p:nvSpPr>
            <p:cNvPr id="3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7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56" name="市场分析"/>
          <p:cNvSpPr>
            <a:spLocks noChangeArrowheads="1"/>
          </p:cNvSpPr>
          <p:nvPr/>
        </p:nvSpPr>
        <p:spPr bwMode="auto">
          <a:xfrm>
            <a:off x="892175" y="3795713"/>
            <a:ext cx="2317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需要注意的问题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8157" name="直接连接符 14"/>
          <p:cNvCxnSpPr>
            <a:cxnSpLocks noChangeShapeType="1"/>
          </p:cNvCxnSpPr>
          <p:nvPr/>
        </p:nvCxnSpPr>
        <p:spPr bwMode="auto">
          <a:xfrm>
            <a:off x="539750" y="4324350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48158" name="直接连接符 14"/>
          <p:cNvCxnSpPr>
            <a:cxnSpLocks noChangeShapeType="1"/>
          </p:cNvCxnSpPr>
          <p:nvPr/>
        </p:nvCxnSpPr>
        <p:spPr bwMode="auto">
          <a:xfrm>
            <a:off x="468313" y="4322763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pic>
        <p:nvPicPr>
          <p:cNvPr id="48159" name="Picture 5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1131888"/>
            <a:ext cx="460851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182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0184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185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50192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面向基层员工的分配模式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50193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186" name="关于我们"/>
          <p:cNvSpPr>
            <a:spLocks noChangeArrowheads="1"/>
          </p:cNvSpPr>
          <p:nvPr/>
        </p:nvSpPr>
        <p:spPr bwMode="auto">
          <a:xfrm>
            <a:off x="568325" y="203200"/>
            <a:ext cx="3232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典型的分配与激励模式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188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9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076825" y="1203325"/>
            <a:ext cx="3816350" cy="3529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3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等级工资制；</a:t>
            </a:r>
            <a:endParaRPr lang="zh-CN" altLang="en-US"/>
          </a:p>
          <a:p>
            <a:pPr marL="444500" indent="-444500">
              <a:lnSpc>
                <a:spcPct val="3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计件（时）工资制；</a:t>
            </a:r>
            <a:endParaRPr lang="zh-CN" altLang="en-US"/>
          </a:p>
          <a:p>
            <a:pPr marL="444500" indent="-444500">
              <a:lnSpc>
                <a:spcPct val="3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利润分享与成本分享。</a:t>
            </a:r>
            <a:endParaRPr lang="zh-CN" altLang="en-US"/>
          </a:p>
        </p:txBody>
      </p:sp>
      <p:pic>
        <p:nvPicPr>
          <p:cNvPr id="50191" name="Picture 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249738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230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2232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233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52240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面向管理层的分配模式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52241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234" name="关于我们"/>
          <p:cNvSpPr>
            <a:spLocks noChangeArrowheads="1"/>
          </p:cNvSpPr>
          <p:nvPr/>
        </p:nvSpPr>
        <p:spPr bwMode="auto">
          <a:xfrm>
            <a:off x="568325" y="203200"/>
            <a:ext cx="3232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典型的分配与激励模式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36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7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364163" y="1276350"/>
            <a:ext cx="3529012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（可变）年薪制；</a:t>
            </a:r>
            <a:endParaRPr lang="zh-CN" altLang="en-US"/>
          </a:p>
          <a:p>
            <a:pPr marL="444500" indent="-444500"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管理者收购（</a:t>
            </a:r>
            <a:r>
              <a:rPr lang="en-US" altLang="zh-CN"/>
              <a:t>MBO</a:t>
            </a:r>
            <a:r>
              <a:rPr lang="zh-CN" altLang="en-US"/>
              <a:t>）；</a:t>
            </a:r>
            <a:endParaRPr lang="zh-CN" altLang="en-US"/>
          </a:p>
          <a:p>
            <a:pPr marL="444500" indent="-444500"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承包制；</a:t>
            </a:r>
            <a:endParaRPr lang="zh-CN" altLang="en-US"/>
          </a:p>
          <a:p>
            <a:pPr marL="444500" indent="-444500"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利益共同体；</a:t>
            </a:r>
            <a:endParaRPr lang="zh-CN" altLang="en-US"/>
          </a:p>
          <a:p>
            <a:pPr marL="444500" indent="-444500"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职业生涯激励；</a:t>
            </a:r>
            <a:endParaRPr lang="zh-CN" altLang="en-US"/>
          </a:p>
          <a:p>
            <a:pPr marL="444500" indent="-444500"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股票期权等。</a:t>
            </a:r>
            <a:endParaRPr lang="zh-CN" altLang="en-US"/>
          </a:p>
          <a:p>
            <a:pPr marL="444500" indent="-444500" algn="ctr">
              <a:spcBef>
                <a:spcPct val="20000"/>
              </a:spcBef>
              <a:buFont typeface="Monotype Sorts"/>
              <a:buNone/>
              <a:tabLst>
                <a:tab pos="267970" algn="l"/>
                <a:tab pos="360045" algn="l"/>
              </a:tabLst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52239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1052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4278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4280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281" name="Group 10"/>
          <p:cNvGrpSpPr/>
          <p:nvPr/>
        </p:nvGrpSpPr>
        <p:grpSpPr bwMode="auto">
          <a:xfrm>
            <a:off x="250825" y="915988"/>
            <a:ext cx="4321175" cy="369887"/>
            <a:chOff x="158" y="616"/>
            <a:chExt cx="2245" cy="233"/>
          </a:xfrm>
        </p:grpSpPr>
        <p:sp>
          <p:nvSpPr>
            <p:cNvPr id="54288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无定向的分配模式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54289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47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50" y="1766537"/>
                <a:ext cx="9578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621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806" y="1791492"/>
                <a:ext cx="7520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282" name="关于我们"/>
          <p:cNvSpPr>
            <a:spLocks noChangeArrowheads="1"/>
          </p:cNvSpPr>
          <p:nvPr/>
        </p:nvSpPr>
        <p:spPr bwMode="auto">
          <a:xfrm>
            <a:off x="568325" y="203200"/>
            <a:ext cx="3232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典型的分配与激励模式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84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5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292725" y="1276350"/>
            <a:ext cx="3600450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24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（仿真）员工持股；</a:t>
            </a:r>
            <a:endParaRPr lang="zh-CN" altLang="en-US"/>
          </a:p>
          <a:p>
            <a:pPr marL="444500" indent="-444500">
              <a:lnSpc>
                <a:spcPct val="24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（仿真）股票期权；</a:t>
            </a:r>
            <a:endParaRPr lang="zh-CN" altLang="en-US"/>
          </a:p>
          <a:p>
            <a:pPr marL="444500" indent="-444500">
              <a:lnSpc>
                <a:spcPct val="24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（可变）延期收入；</a:t>
            </a:r>
            <a:endParaRPr lang="zh-CN" altLang="en-US"/>
          </a:p>
          <a:p>
            <a:pPr marL="444500" indent="-444500">
              <a:lnSpc>
                <a:spcPct val="24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在职消费多种福利选择方案等。</a:t>
            </a:r>
            <a:endParaRPr lang="zh-CN" altLang="en-US"/>
          </a:p>
        </p:txBody>
      </p:sp>
      <p:pic>
        <p:nvPicPr>
          <p:cNvPr id="54287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249738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_bottom"/>
          <p:cNvSpPr/>
          <p:nvPr/>
        </p:nvSpPr>
        <p:spPr>
          <a:xfrm flipV="1">
            <a:off x="125413" y="4948238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Loading 100%"/>
          <p:cNvSpPr txBox="1"/>
          <p:nvPr/>
        </p:nvSpPr>
        <p:spPr>
          <a:xfrm>
            <a:off x="3641725" y="2519363"/>
            <a:ext cx="1549400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Loading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6323" name="LOGO"/>
          <p:cNvGrpSpPr/>
          <p:nvPr/>
        </p:nvGrpSpPr>
        <p:grpSpPr bwMode="auto">
          <a:xfrm>
            <a:off x="3292475" y="2392363"/>
            <a:ext cx="2305050" cy="684212"/>
            <a:chOff x="323528" y="230123"/>
            <a:chExt cx="2305372" cy="683856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245990"/>
              <a:ext cx="2237100" cy="5791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-15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</a:t>
              </a:r>
              <a:r>
                <a:rPr lang="en-US" altLang="zh-CN" sz="3200" b="1" spc="-150" dirty="0" err="1">
                  <a:solidFill>
                    <a:srgbClr val="00B0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LOGO</a:t>
              </a:r>
              <a:endParaRPr lang="zh-CN" altLang="en-US" sz="3200" b="1" spc="-15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528" y="715645"/>
              <a:ext cx="2095793" cy="1983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SHENZHEN TX INFORMATION TECHNOLOGY CO.,LTD.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6373" name="leaf" descr="F:\文件临时存放区\66_014_c\图片\image 270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1942045">
              <a:off x="2362200" y="230123"/>
              <a:ext cx="2667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blue_nav_begin"/>
          <p:cNvSpPr/>
          <p:nvPr/>
        </p:nvSpPr>
        <p:spPr>
          <a:xfrm>
            <a:off x="125413" y="1135063"/>
            <a:ext cx="4424362" cy="3671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11" name="mask_left_white"/>
          <p:cNvSpPr/>
          <p:nvPr/>
        </p:nvSpPr>
        <p:spPr>
          <a:xfrm>
            <a:off x="0" y="0"/>
            <a:ext cx="125413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rectangle_begin"/>
          <p:cNvSpPr/>
          <p:nvPr/>
        </p:nvSpPr>
        <p:spPr>
          <a:xfrm>
            <a:off x="4594225" y="1135063"/>
            <a:ext cx="4424363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rectangle_gray"/>
          <p:cNvSpPr/>
          <p:nvPr/>
        </p:nvSpPr>
        <p:spPr>
          <a:xfrm>
            <a:off x="4427538" y="1135063"/>
            <a:ext cx="4591050" cy="3671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mask_right_white"/>
          <p:cNvSpPr/>
          <p:nvPr/>
        </p:nvSpPr>
        <p:spPr>
          <a:xfrm>
            <a:off x="9018588" y="0"/>
            <a:ext cx="125412" cy="485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329" name="arrow_1"/>
          <p:cNvGrpSpPr>
            <a:grpSpLocks noChangeAspect="1"/>
          </p:cNvGrpSpPr>
          <p:nvPr/>
        </p:nvGrpSpPr>
        <p:grpSpPr bwMode="auto">
          <a:xfrm>
            <a:off x="595313" y="1579563"/>
            <a:ext cx="215900" cy="215900"/>
            <a:chOff x="510977" y="1676698"/>
            <a:chExt cx="174686" cy="174686"/>
          </a:xfrm>
        </p:grpSpPr>
        <p:sp>
          <p:nvSpPr>
            <p:cNvPr id="13" name="椭圆 12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2700000">
              <a:off x="579053" y="1740921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100000">
              <a:off x="582907" y="1791014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330" name="arrow_2"/>
          <p:cNvGrpSpPr>
            <a:grpSpLocks noChangeAspect="1"/>
          </p:cNvGrpSpPr>
          <p:nvPr/>
        </p:nvGrpSpPr>
        <p:grpSpPr bwMode="auto">
          <a:xfrm>
            <a:off x="595313" y="2374900"/>
            <a:ext cx="215900" cy="215900"/>
            <a:chOff x="510977" y="1676698"/>
            <a:chExt cx="174686" cy="174686"/>
          </a:xfrm>
        </p:grpSpPr>
        <p:sp>
          <p:nvSpPr>
            <p:cNvPr id="14" name="椭圆 34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accent2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15" name="直接连接符 35"/>
            <p:cNvCxnSpPr/>
            <p:nvPr/>
          </p:nvCxnSpPr>
          <p:spPr>
            <a:xfrm>
              <a:off x="541804" y="1766610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6"/>
            <p:cNvCxnSpPr/>
            <p:nvPr/>
          </p:nvCxnSpPr>
          <p:spPr>
            <a:xfrm rot="2700000">
              <a:off x="579053" y="1740922"/>
              <a:ext cx="744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7"/>
            <p:cNvCxnSpPr/>
            <p:nvPr/>
          </p:nvCxnSpPr>
          <p:spPr>
            <a:xfrm rot="8100000">
              <a:off x="582907" y="1791015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331" name="arrow_3"/>
          <p:cNvGrpSpPr>
            <a:grpSpLocks noChangeAspect="1"/>
          </p:cNvGrpSpPr>
          <p:nvPr/>
        </p:nvGrpSpPr>
        <p:grpSpPr bwMode="auto">
          <a:xfrm>
            <a:off x="595313" y="3146425"/>
            <a:ext cx="215900" cy="217488"/>
            <a:chOff x="510977" y="1676698"/>
            <a:chExt cx="174686" cy="174686"/>
          </a:xfrm>
        </p:grpSpPr>
        <p:sp>
          <p:nvSpPr>
            <p:cNvPr id="19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20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32" name="关于我们"/>
          <p:cNvSpPr>
            <a:spLocks noChangeArrowheads="1"/>
          </p:cNvSpPr>
          <p:nvPr/>
        </p:nvSpPr>
        <p:spPr bwMode="auto">
          <a:xfrm>
            <a:off x="892175" y="1444625"/>
            <a:ext cx="3032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薪酬与薪酬管理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sp>
        <p:nvSpPr>
          <p:cNvPr id="56333" name="产品介绍"/>
          <p:cNvSpPr>
            <a:spLocks noChangeArrowheads="1"/>
          </p:cNvSpPr>
          <p:nvPr/>
        </p:nvSpPr>
        <p:spPr bwMode="auto">
          <a:xfrm>
            <a:off x="892175" y="2209800"/>
            <a:ext cx="3536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基于职位的薪酬管理体系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sp>
        <p:nvSpPr>
          <p:cNvPr id="56334" name="市场分析"/>
          <p:cNvSpPr>
            <a:spLocks noChangeArrowheads="1"/>
          </p:cNvSpPr>
          <p:nvPr/>
        </p:nvSpPr>
        <p:spPr bwMode="auto">
          <a:xfrm>
            <a:off x="892175" y="2979738"/>
            <a:ext cx="2317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典型的分配模式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grpSp>
        <p:nvGrpSpPr>
          <p:cNvPr id="56335" name="icon_search"/>
          <p:cNvGrpSpPr/>
          <p:nvPr/>
        </p:nvGrpSpPr>
        <p:grpSpPr bwMode="auto">
          <a:xfrm>
            <a:off x="8183563" y="133350"/>
            <a:ext cx="215900" cy="215900"/>
            <a:chOff x="8360326" y="910853"/>
            <a:chExt cx="216024" cy="216024"/>
          </a:xfrm>
        </p:grpSpPr>
        <p:sp>
          <p:nvSpPr>
            <p:cNvPr id="82" name="椭圆 81"/>
            <p:cNvSpPr/>
            <p:nvPr/>
          </p:nvSpPr>
          <p:spPr>
            <a:xfrm>
              <a:off x="8360326" y="910853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6358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06426" y="959350"/>
              <a:ext cx="123825" cy="11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6336" name="icon_mail"/>
          <p:cNvGrpSpPr/>
          <p:nvPr/>
        </p:nvGrpSpPr>
        <p:grpSpPr bwMode="auto">
          <a:xfrm>
            <a:off x="8801100" y="133350"/>
            <a:ext cx="217488" cy="215900"/>
            <a:chOff x="7345982" y="1282464"/>
            <a:chExt cx="216024" cy="216024"/>
          </a:xfrm>
        </p:grpSpPr>
        <p:sp>
          <p:nvSpPr>
            <p:cNvPr id="1037" name="椭圆 1036"/>
            <p:cNvSpPr/>
            <p:nvPr/>
          </p:nvSpPr>
          <p:spPr>
            <a:xfrm>
              <a:off x="7345982" y="1282464"/>
              <a:ext cx="216024" cy="216024"/>
            </a:xfrm>
            <a:prstGeom prst="ellipse">
              <a:avLst/>
            </a:prstGeom>
            <a:solidFill>
              <a:srgbClr val="B2D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6356" name="Picture 7" descr="F:\文件临时存放区\66_014_c\图片\image 298.png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grayscl/>
            </a:blip>
            <a:srcRect/>
            <a:stretch>
              <a:fillRect/>
            </a:stretch>
          </p:blipFill>
          <p:spPr bwMode="auto">
            <a:xfrm>
              <a:off x="7396844" y="1347614"/>
              <a:ext cx="114300" cy="8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icon_home_blue"/>
          <p:cNvSpPr/>
          <p:nvPr/>
        </p:nvSpPr>
        <p:spPr>
          <a:xfrm>
            <a:off x="8493125" y="134938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6339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4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340" name="直接连接符 14"/>
          <p:cNvCxnSpPr>
            <a:cxnSpLocks noChangeShapeType="1"/>
          </p:cNvCxnSpPr>
          <p:nvPr/>
        </p:nvCxnSpPr>
        <p:spPr bwMode="auto">
          <a:xfrm>
            <a:off x="539750" y="19732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56341" name="直接连接符 14"/>
          <p:cNvCxnSpPr>
            <a:cxnSpLocks noChangeShapeType="1"/>
          </p:cNvCxnSpPr>
          <p:nvPr/>
        </p:nvCxnSpPr>
        <p:spPr bwMode="auto">
          <a:xfrm>
            <a:off x="539750" y="2735263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56342" name="直接连接符 14"/>
          <p:cNvCxnSpPr>
            <a:cxnSpLocks noChangeShapeType="1"/>
          </p:cNvCxnSpPr>
          <p:nvPr/>
        </p:nvCxnSpPr>
        <p:spPr bwMode="auto">
          <a:xfrm>
            <a:off x="539750" y="3508375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sp>
        <p:nvSpPr>
          <p:cNvPr id="56343" name="TextBox 3"/>
          <p:cNvSpPr txBox="1">
            <a:spLocks noChangeArrowheads="1"/>
          </p:cNvSpPr>
          <p:nvPr/>
        </p:nvSpPr>
        <p:spPr bwMode="auto">
          <a:xfrm>
            <a:off x="1331913" y="339725"/>
            <a:ext cx="2303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B0F0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主要内容</a:t>
            </a:r>
            <a:endParaRPr lang="zh-CN" altLang="en-US" sz="3200" b="1">
              <a:solidFill>
                <a:srgbClr val="00B0F0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6344" name="Picture 5" descr="F:\文件临时存放区\66_014_c\图片\image 27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942045">
            <a:off x="3635375" y="268288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345" name="直接连接符 14"/>
          <p:cNvCxnSpPr>
            <a:cxnSpLocks noChangeShapeType="1"/>
          </p:cNvCxnSpPr>
          <p:nvPr/>
        </p:nvCxnSpPr>
        <p:spPr bwMode="auto">
          <a:xfrm>
            <a:off x="468313" y="3506788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grpSp>
        <p:nvGrpSpPr>
          <p:cNvPr id="56346" name="arrow_3"/>
          <p:cNvGrpSpPr>
            <a:grpSpLocks noChangeAspect="1"/>
          </p:cNvGrpSpPr>
          <p:nvPr/>
        </p:nvGrpSpPr>
        <p:grpSpPr bwMode="auto">
          <a:xfrm>
            <a:off x="595313" y="3962400"/>
            <a:ext cx="215900" cy="217488"/>
            <a:chOff x="510977" y="1676698"/>
            <a:chExt cx="174686" cy="174686"/>
          </a:xfrm>
        </p:grpSpPr>
        <p:sp>
          <p:nvSpPr>
            <p:cNvPr id="3" name="椭圆 41"/>
            <p:cNvSpPr/>
            <p:nvPr/>
          </p:nvSpPr>
          <p:spPr>
            <a:xfrm>
              <a:off x="510977" y="1676698"/>
              <a:ext cx="174686" cy="1746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黑体" panose="02010609060101010101" pitchFamily="2" charset="-122"/>
              </a:endParaRPr>
            </a:p>
          </p:txBody>
        </p:sp>
        <p:cxnSp>
          <p:nvCxnSpPr>
            <p:cNvPr id="7" name="直接连接符 42"/>
            <p:cNvCxnSpPr/>
            <p:nvPr/>
          </p:nvCxnSpPr>
          <p:spPr>
            <a:xfrm>
              <a:off x="541804" y="1767229"/>
              <a:ext cx="950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43"/>
            <p:cNvCxnSpPr/>
            <p:nvPr/>
          </p:nvCxnSpPr>
          <p:spPr>
            <a:xfrm rot="2700000">
              <a:off x="578688" y="1741090"/>
              <a:ext cx="752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4"/>
            <p:cNvCxnSpPr/>
            <p:nvPr/>
          </p:nvCxnSpPr>
          <p:spPr>
            <a:xfrm rot="8100000">
              <a:off x="582907" y="1790180"/>
              <a:ext cx="7578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47" name="市场分析"/>
          <p:cNvSpPr>
            <a:spLocks noChangeArrowheads="1"/>
          </p:cNvSpPr>
          <p:nvPr/>
        </p:nvSpPr>
        <p:spPr bwMode="auto">
          <a:xfrm>
            <a:off x="892175" y="3795713"/>
            <a:ext cx="2317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微软雅黑" panose="020B0503020204020204" charset="-122"/>
                <a:ea typeface="黑体" panose="02010609060101010101" pitchFamily="2" charset="-122"/>
                <a:cs typeface="微软雅黑" panose="020B0503020204020204" charset="-122"/>
              </a:rPr>
              <a:t>需要注意的问题</a:t>
            </a:r>
            <a:endParaRPr lang="zh-CN" altLang="en-US" sz="2400">
              <a:solidFill>
                <a:schemeClr val="folHlink"/>
              </a:solidFill>
              <a:latin typeface="微软雅黑" panose="020B0503020204020204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56348" name="直接连接符 14"/>
          <p:cNvCxnSpPr>
            <a:cxnSpLocks noChangeShapeType="1"/>
          </p:cNvCxnSpPr>
          <p:nvPr/>
        </p:nvCxnSpPr>
        <p:spPr bwMode="auto">
          <a:xfrm>
            <a:off x="539750" y="4324350"/>
            <a:ext cx="3887788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cxnSp>
        <p:nvCxnSpPr>
          <p:cNvPr id="56349" name="直接连接符 14"/>
          <p:cNvCxnSpPr>
            <a:cxnSpLocks noChangeShapeType="1"/>
          </p:cNvCxnSpPr>
          <p:nvPr/>
        </p:nvCxnSpPr>
        <p:spPr bwMode="auto">
          <a:xfrm>
            <a:off x="468313" y="4322763"/>
            <a:ext cx="3887787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prstDash val="sysDot"/>
            <a:round/>
          </a:ln>
        </p:spPr>
      </p:cxnSp>
      <p:pic>
        <p:nvPicPr>
          <p:cNvPr id="56350" name="Picture 5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1131888"/>
            <a:ext cx="460851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8374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8376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377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58384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理念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58385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378" name="关于我们"/>
          <p:cNvSpPr>
            <a:spLocks noChangeArrowheads="1"/>
          </p:cNvSpPr>
          <p:nvPr/>
        </p:nvSpPr>
        <p:spPr bwMode="auto">
          <a:xfrm>
            <a:off x="568325" y="203200"/>
            <a:ext cx="4756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企业激励机制设计需要注意的问题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80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1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4716463" y="1276350"/>
            <a:ext cx="4176712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谨慎规划、培训先行；制度明确、态度坚决；承认不足、不断改进；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激励方法将会影响到激励的效果；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最大化的消除搭便车现象；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激励需要创新。</a:t>
            </a:r>
            <a:endParaRPr lang="zh-CN" altLang="en-US"/>
          </a:p>
        </p:txBody>
      </p:sp>
      <p:pic>
        <p:nvPicPr>
          <p:cNvPr id="58383" name="Picture 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105275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0422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0424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425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60432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保障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60433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426" name="关于我们"/>
          <p:cNvSpPr>
            <a:spLocks noChangeArrowheads="1"/>
          </p:cNvSpPr>
          <p:nvPr/>
        </p:nvSpPr>
        <p:spPr bwMode="auto">
          <a:xfrm>
            <a:off x="568325" y="203200"/>
            <a:ext cx="4756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企业激励机制设计需要注意的问题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8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9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4716463" y="1276350"/>
            <a:ext cx="4176712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23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企业经营者领导者的支持与参与；</a:t>
            </a:r>
            <a:endParaRPr lang="zh-CN" altLang="en-US"/>
          </a:p>
          <a:p>
            <a:pPr marL="444500" indent="-444500">
              <a:lnSpc>
                <a:spcPct val="23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与外部专家合作完成；</a:t>
            </a:r>
            <a:endParaRPr lang="zh-CN" altLang="en-US"/>
          </a:p>
          <a:p>
            <a:pPr marL="444500" indent="-444500">
              <a:lnSpc>
                <a:spcPct val="23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建立对企业中高层管理人员的绩效评估制度。</a:t>
            </a:r>
            <a:endParaRPr lang="zh-CN" altLang="en-US"/>
          </a:p>
        </p:txBody>
      </p:sp>
      <p:pic>
        <p:nvPicPr>
          <p:cNvPr id="60431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1052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470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2472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473" name="Group 10"/>
          <p:cNvGrpSpPr/>
          <p:nvPr/>
        </p:nvGrpSpPr>
        <p:grpSpPr bwMode="auto">
          <a:xfrm>
            <a:off x="250825" y="915988"/>
            <a:ext cx="4249738" cy="369887"/>
            <a:chOff x="158" y="616"/>
            <a:chExt cx="2245" cy="233"/>
          </a:xfrm>
        </p:grpSpPr>
        <p:sp>
          <p:nvSpPr>
            <p:cNvPr id="62480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技术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62481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669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564" y="1766537"/>
                <a:ext cx="9578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8990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20" y="1791492"/>
                <a:ext cx="7566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474" name="关于我们"/>
          <p:cNvSpPr>
            <a:spLocks noChangeArrowheads="1"/>
          </p:cNvSpPr>
          <p:nvPr/>
        </p:nvSpPr>
        <p:spPr bwMode="auto">
          <a:xfrm>
            <a:off x="568325" y="203200"/>
            <a:ext cx="4756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企业激励机制设计需要注意的问题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76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7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076825" y="1276350"/>
            <a:ext cx="3816350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简洁有效、目标明确、措施明确、操作预期结果明确；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威胁与威慑因素；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全员参与、平等参与；</a:t>
            </a:r>
            <a:endParaRPr lang="zh-CN" altLang="en-US"/>
          </a:p>
          <a:p>
            <a:pPr marL="444500" indent="-4445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分层激励。</a:t>
            </a:r>
            <a:endParaRPr lang="zh-CN" altLang="en-US"/>
          </a:p>
        </p:txBody>
      </p:sp>
      <p:pic>
        <p:nvPicPr>
          <p:cNvPr id="62479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2497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222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224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25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9238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什么是薪酬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39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26" name="关于我们"/>
          <p:cNvSpPr>
            <a:spLocks noChangeArrowheads="1"/>
          </p:cNvSpPr>
          <p:nvPr/>
        </p:nvSpPr>
        <p:spPr bwMode="auto">
          <a:xfrm>
            <a:off x="568325" y="203200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薪酬与薪酬管理概述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8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4716463" y="1276350"/>
            <a:ext cx="4176712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不论名称与计算方式，由雇主对雇佣者对已经或将要提供的服务或劳动，共同协商并以货币结算支付的报酬或收入。其主要特点如下：</a:t>
            </a:r>
            <a:endParaRPr lang="zh-CN" altLang="en-US"/>
          </a:p>
        </p:txBody>
      </p:sp>
      <p:sp>
        <p:nvSpPr>
          <p:cNvPr id="9231" name="Rectangle 24"/>
          <p:cNvSpPr>
            <a:spLocks noChangeArrowheads="1"/>
          </p:cNvSpPr>
          <p:nvPr/>
        </p:nvSpPr>
        <p:spPr bwMode="auto">
          <a:xfrm>
            <a:off x="5011738" y="2500313"/>
            <a:ext cx="1719262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）多种名称；</a:t>
            </a:r>
            <a:endParaRPr lang="zh-CN" altLang="en-US" sz="1600"/>
          </a:p>
        </p:txBody>
      </p:sp>
      <p:sp>
        <p:nvSpPr>
          <p:cNvPr id="9232" name="Rectangle 25"/>
          <p:cNvSpPr>
            <a:spLocks noChangeArrowheads="1"/>
          </p:cNvSpPr>
          <p:nvPr/>
        </p:nvSpPr>
        <p:spPr bwMode="auto">
          <a:xfrm>
            <a:off x="5011738" y="2860675"/>
            <a:ext cx="2125662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）多种支付方式；</a:t>
            </a:r>
            <a:endParaRPr lang="zh-CN" altLang="en-US" sz="1600"/>
          </a:p>
        </p:txBody>
      </p:sp>
      <p:sp>
        <p:nvSpPr>
          <p:cNvPr id="9233" name="Rectangle 26"/>
          <p:cNvSpPr>
            <a:spLocks noChangeArrowheads="1"/>
          </p:cNvSpPr>
          <p:nvPr/>
        </p:nvSpPr>
        <p:spPr bwMode="auto">
          <a:xfrm>
            <a:off x="5011738" y="3213100"/>
            <a:ext cx="1719262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）雇佣关系；</a:t>
            </a:r>
            <a:endParaRPr lang="zh-CN" altLang="en-US" sz="1600"/>
          </a:p>
        </p:txBody>
      </p:sp>
      <p:sp>
        <p:nvSpPr>
          <p:cNvPr id="9234" name="Rectangle 27"/>
          <p:cNvSpPr>
            <a:spLocks noChangeArrowheads="1"/>
          </p:cNvSpPr>
          <p:nvPr/>
        </p:nvSpPr>
        <p:spPr bwMode="auto">
          <a:xfrm>
            <a:off x="5003800" y="3579813"/>
            <a:ext cx="2589213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）为服务</a:t>
            </a:r>
            <a:r>
              <a:rPr lang="en-US" altLang="zh-CN" sz="1600"/>
              <a:t>/</a:t>
            </a:r>
            <a:r>
              <a:rPr lang="zh-CN" altLang="en-US" sz="1600"/>
              <a:t>劳动而支付；</a:t>
            </a:r>
            <a:endParaRPr lang="zh-CN" altLang="en-US" sz="1600"/>
          </a:p>
        </p:txBody>
      </p:sp>
      <p:sp>
        <p:nvSpPr>
          <p:cNvPr id="9235" name="Rectangle 28"/>
          <p:cNvSpPr>
            <a:spLocks noChangeArrowheads="1"/>
          </p:cNvSpPr>
          <p:nvPr/>
        </p:nvSpPr>
        <p:spPr bwMode="auto">
          <a:xfrm>
            <a:off x="5011738" y="3933825"/>
            <a:ext cx="1719262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/>
              <a:t>（</a:t>
            </a:r>
            <a:r>
              <a:rPr lang="en-US" altLang="zh-CN" sz="1600"/>
              <a:t>5</a:t>
            </a:r>
            <a:r>
              <a:rPr lang="zh-CN" altLang="en-US" sz="1600"/>
              <a:t>）货币结算；</a:t>
            </a:r>
            <a:endParaRPr lang="zh-CN" altLang="en-US" sz="1600"/>
          </a:p>
        </p:txBody>
      </p:sp>
      <p:sp>
        <p:nvSpPr>
          <p:cNvPr id="9236" name="Rectangle 29"/>
          <p:cNvSpPr>
            <a:spLocks noChangeArrowheads="1"/>
          </p:cNvSpPr>
          <p:nvPr/>
        </p:nvSpPr>
        <p:spPr bwMode="auto">
          <a:xfrm>
            <a:off x="5011738" y="4300538"/>
            <a:ext cx="2125662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/>
              <a:t>（</a:t>
            </a:r>
            <a:r>
              <a:rPr lang="en-US" altLang="zh-CN" sz="1600"/>
              <a:t>6</a:t>
            </a:r>
            <a:r>
              <a:rPr lang="zh-CN" altLang="en-US" sz="1600"/>
              <a:t>）双方共同约定。</a:t>
            </a:r>
            <a:endParaRPr lang="zh-CN" altLang="en-US" sz="1600"/>
          </a:p>
        </p:txBody>
      </p:sp>
      <p:pic>
        <p:nvPicPr>
          <p:cNvPr id="9237" name="Picture 3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563688"/>
            <a:ext cx="4176713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/>
      <p:bldP spid="9232" grpId="0"/>
      <p:bldP spid="9233" grpId="0"/>
      <p:bldP spid="9234" grpId="0"/>
      <p:bldP spid="9235" grpId="0"/>
      <p:bldP spid="92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Box 3"/>
          <p:cNvSpPr txBox="1">
            <a:spLocks noChangeArrowheads="1"/>
          </p:cNvSpPr>
          <p:nvPr/>
        </p:nvSpPr>
        <p:spPr bwMode="auto">
          <a:xfrm>
            <a:off x="2124075" y="1924050"/>
            <a:ext cx="47529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600" b="1" i="1">
                <a:solidFill>
                  <a:srgbClr val="00B0F0"/>
                </a:solidFill>
                <a:cs typeface="Arial" panose="020B0604020202020204" pitchFamily="34" charset="0"/>
              </a:rPr>
              <a:t>Thanks for listening!</a:t>
            </a:r>
            <a:endParaRPr lang="zh-CN" altLang="en-US" sz="3600" b="1" i="1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pic>
        <p:nvPicPr>
          <p:cNvPr id="64514" name="Picture 5" descr="F:\文件临时存放区\66_014_c\图片\image 27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942045">
            <a:off x="7019925" y="1563688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270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272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3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11279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薪酬的构成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1280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74" name="关于我们"/>
          <p:cNvSpPr>
            <a:spLocks noChangeArrowheads="1"/>
          </p:cNvSpPr>
          <p:nvPr/>
        </p:nvSpPr>
        <p:spPr bwMode="auto">
          <a:xfrm>
            <a:off x="568325" y="203200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薪酬与薪酬管理概述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6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7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Picture 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419225"/>
            <a:ext cx="871378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8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320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21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13328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薪酬管理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水平管理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3329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22" name="关于我们"/>
          <p:cNvSpPr>
            <a:spLocks noChangeArrowheads="1"/>
          </p:cNvSpPr>
          <p:nvPr/>
        </p:nvSpPr>
        <p:spPr bwMode="auto">
          <a:xfrm>
            <a:off x="568325" y="203200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薪酬与薪酬管理概述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4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148263" y="1471613"/>
            <a:ext cx="3744912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领先型；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跟随型；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成本优先型。</a:t>
            </a:r>
            <a:endParaRPr lang="zh-CN" altLang="en-US"/>
          </a:p>
        </p:txBody>
      </p:sp>
      <p:pic>
        <p:nvPicPr>
          <p:cNvPr id="13327" name="Picture 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1052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366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368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9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15376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薪酬管理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原则管理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5377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70" name="关于我们"/>
          <p:cNvSpPr>
            <a:spLocks noChangeArrowheads="1"/>
          </p:cNvSpPr>
          <p:nvPr/>
        </p:nvSpPr>
        <p:spPr bwMode="auto">
          <a:xfrm>
            <a:off x="568325" y="203200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薪酬与薪酬管理概述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2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7900" y="1419225"/>
            <a:ext cx="389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2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25" y="1419225"/>
            <a:ext cx="4105275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414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7416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7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17427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薪酬管理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模式管理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7428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18" name="关于我们"/>
          <p:cNvSpPr>
            <a:spLocks noChangeArrowheads="1"/>
          </p:cNvSpPr>
          <p:nvPr/>
        </p:nvSpPr>
        <p:spPr bwMode="auto">
          <a:xfrm>
            <a:off x="568325" y="203200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薪酬与薪酬管理概述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0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4787900" y="1276350"/>
            <a:ext cx="4105275" cy="367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 sz="1600">
                <a:solidFill>
                  <a:srgbClr val="FF0000"/>
                </a:solidFill>
                <a:ea typeface="黑体" panose="02010609060101010101" pitchFamily="2" charset="-122"/>
              </a:rPr>
              <a:t>年资型：偏重于生活费和年资</a:t>
            </a:r>
            <a:endParaRPr lang="zh-CN" altLang="en-US" sz="1600">
              <a:ea typeface="黑体" panose="02010609060101010101" pitchFamily="2" charset="-122"/>
            </a:endParaRPr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 sz="1600">
              <a:ea typeface="黑体" panose="02010609060101010101" pitchFamily="2" charset="-122"/>
            </a:endParaRPr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 sz="1600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 sz="1600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 sz="1600">
                <a:solidFill>
                  <a:srgbClr val="FF0000"/>
                </a:solidFill>
                <a:ea typeface="黑体" panose="02010609060101010101" pitchFamily="2" charset="-122"/>
              </a:rPr>
              <a:t>职务型：偏重于执行职务的差别</a:t>
            </a:r>
            <a:endParaRPr lang="zh-CN" altLang="en-US" sz="160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 sz="160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 sz="1600">
              <a:solidFill>
                <a:srgbClr val="FF0000"/>
              </a:solidFill>
            </a:endParaRPr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 sz="1600">
              <a:solidFill>
                <a:srgbClr val="FF0000"/>
              </a:solidFill>
            </a:endParaRPr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 sz="1600">
                <a:solidFill>
                  <a:srgbClr val="FF0000"/>
                </a:solidFill>
                <a:ea typeface="黑体" panose="02010609060101010101" pitchFamily="2" charset="-122"/>
              </a:rPr>
              <a:t>职能型：偏重于执行职务的能力差别</a:t>
            </a:r>
            <a:endParaRPr lang="zh-CN" altLang="en-US" sz="160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pic>
        <p:nvPicPr>
          <p:cNvPr id="17423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2688" y="1665288"/>
            <a:ext cx="397033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4" name="Picture 2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4425" y="2859088"/>
            <a:ext cx="40243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5" name="Picture 2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4738" y="4084638"/>
            <a:ext cx="37195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6" name="Picture 2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3850" y="1635125"/>
            <a:ext cx="4176713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462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464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5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19471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薪酬管理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内容管理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9472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66" name="关于我们"/>
          <p:cNvSpPr>
            <a:spLocks noChangeArrowheads="1"/>
          </p:cNvSpPr>
          <p:nvPr/>
        </p:nvSpPr>
        <p:spPr bwMode="auto">
          <a:xfrm>
            <a:off x="568325" y="203200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薪酬与薪酬管理概述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8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Picture 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563688"/>
            <a:ext cx="8785225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25413" y="785813"/>
            <a:ext cx="8893175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183563" y="133350"/>
            <a:ext cx="215900" cy="21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9600" y="182563"/>
            <a:ext cx="1238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椭圆 1036"/>
          <p:cNvSpPr/>
          <p:nvPr/>
        </p:nvSpPr>
        <p:spPr>
          <a:xfrm>
            <a:off x="8801100" y="133350"/>
            <a:ext cx="217488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510" name="Picture 7" descr="F:\文件临时存放区\66_014_c\图片\image 298.png"/>
          <p:cNvPicPr>
            <a:picLocks noChangeAspect="1" noChangeArrowheads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 bwMode="auto">
          <a:xfrm>
            <a:off x="8853488" y="198438"/>
            <a:ext cx="1143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icon_home_green"/>
          <p:cNvSpPr/>
          <p:nvPr/>
        </p:nvSpPr>
        <p:spPr>
          <a:xfrm>
            <a:off x="8493125" y="133350"/>
            <a:ext cx="215900" cy="215900"/>
          </a:xfrm>
          <a:prstGeom prst="ellipse">
            <a:avLst/>
          </a:prstGeom>
          <a:solidFill>
            <a:srgbClr val="B2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1512" name="icon_home" descr="F:\文件临时存放区\66_014_c\图片\image 304.png"/>
          <p:cNvPicPr>
            <a:picLocks noChangeAspect="1" noChangeArrowheads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 bwMode="auto">
          <a:xfrm>
            <a:off x="8521700" y="16668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13" name="Group 10"/>
          <p:cNvGrpSpPr/>
          <p:nvPr/>
        </p:nvGrpSpPr>
        <p:grpSpPr bwMode="auto">
          <a:xfrm>
            <a:off x="250825" y="915988"/>
            <a:ext cx="4105275" cy="369887"/>
            <a:chOff x="158" y="616"/>
            <a:chExt cx="2245" cy="233"/>
          </a:xfrm>
        </p:grpSpPr>
        <p:sp>
          <p:nvSpPr>
            <p:cNvPr id="21520" name="title_1"/>
            <p:cNvSpPr>
              <a:spLocks noChangeArrowheads="1"/>
            </p:cNvSpPr>
            <p:nvPr/>
          </p:nvSpPr>
          <p:spPr bwMode="auto">
            <a:xfrm>
              <a:off x="385" y="616"/>
              <a:ext cx="2018" cy="233"/>
            </a:xfrm>
            <a:prstGeom prst="rect">
              <a:avLst/>
            </a:prstGeom>
            <a:solidFill>
              <a:schemeClr val="accent1"/>
            </a:solidFill>
            <a:ln w="25400" algn="ctr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薪酬管理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支付管理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521" name="arrow_1"/>
            <p:cNvGrpSpPr>
              <a:grpSpLocks noChangeAspect="1"/>
            </p:cNvGrpSpPr>
            <p:nvPr/>
          </p:nvGrpSpPr>
          <p:grpSpPr bwMode="auto">
            <a:xfrm>
              <a:off x="158" y="647"/>
              <a:ext cx="182" cy="175"/>
              <a:chOff x="510977" y="1676698"/>
              <a:chExt cx="174686" cy="17468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10977" y="1676698"/>
                <a:ext cx="174982" cy="17468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541807" y="1766537"/>
                <a:ext cx="9582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2700000">
                <a:off x="579367" y="1741083"/>
                <a:ext cx="7486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8100000">
                <a:off x="583470" y="1791492"/>
                <a:ext cx="7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14" name="关于我们"/>
          <p:cNvSpPr>
            <a:spLocks noChangeArrowheads="1"/>
          </p:cNvSpPr>
          <p:nvPr/>
        </p:nvSpPr>
        <p:spPr bwMode="auto">
          <a:xfrm>
            <a:off x="568325" y="203200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7F7F7F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charset="-122"/>
              </a:rPr>
              <a:t>薪酬与薪酬管理概述</a:t>
            </a:r>
            <a:endParaRPr lang="zh-CN" altLang="en-US" sz="2400">
              <a:solidFill>
                <a:srgbClr val="7F7F7F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79388" y="842963"/>
            <a:ext cx="0" cy="430053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6" name="arrow_游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68288"/>
            <a:ext cx="3571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7" name="Picture 2" descr="E:\PPT\PPT_图标\221.png"/>
          <p:cNvPicPr>
            <a:picLocks noChangeAspect="1" noChangeArrowheads="1"/>
          </p:cNvPicPr>
          <p:nvPr/>
        </p:nvPicPr>
        <p:blipFill>
          <a:blip r:embed="rId5">
            <a:biLevel thresh="50000"/>
            <a:grayscl/>
          </a:blip>
          <a:srcRect/>
          <a:stretch>
            <a:fillRect/>
          </a:stretch>
        </p:blipFill>
        <p:spPr bwMode="auto">
          <a:xfrm>
            <a:off x="755650" y="4021138"/>
            <a:ext cx="322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Rectangle 3"/>
          <p:cNvSpPr>
            <a:spLocks noChangeArrowheads="1"/>
          </p:cNvSpPr>
          <p:nvPr/>
        </p:nvSpPr>
        <p:spPr bwMode="auto">
          <a:xfrm>
            <a:off x="5076825" y="1563688"/>
            <a:ext cx="3816350" cy="3384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薪酬支付的原则：定时、货币、清单；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正常支付的内容；</a:t>
            </a: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endParaRPr lang="zh-CN" altLang="en-US"/>
          </a:p>
          <a:p>
            <a:pPr marL="444500" indent="-4445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tabLst>
                <a:tab pos="267970" algn="l"/>
                <a:tab pos="360045" algn="l"/>
              </a:tabLst>
            </a:pPr>
            <a:r>
              <a:rPr lang="zh-CN" altLang="en-US"/>
              <a:t>异常支付的内容。</a:t>
            </a:r>
            <a:endParaRPr lang="zh-CN" altLang="en-US"/>
          </a:p>
        </p:txBody>
      </p:sp>
      <p:pic>
        <p:nvPicPr>
          <p:cNvPr id="21519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1347788"/>
            <a:ext cx="41052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演示</Application>
  <PresentationFormat>全屏显示(16:9)</PresentationFormat>
  <Paragraphs>299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</vt:lpstr>
      <vt:lpstr>楷体_GB2312</vt:lpstr>
      <vt:lpstr>新宋体</vt:lpstr>
      <vt:lpstr>黑体</vt:lpstr>
      <vt:lpstr>Arial Unicode MS</vt:lpstr>
      <vt:lpstr>Monotype Sorts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Jermaine Woo</cp:lastModifiedBy>
  <cp:revision>284</cp:revision>
  <dcterms:created xsi:type="dcterms:W3CDTF">2021-04-26T02:39:53Z</dcterms:created>
  <dcterms:modified xsi:type="dcterms:W3CDTF">2021-04-26T02:40:51Z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