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89" r:id="rId2"/>
    <p:sldId id="479" r:id="rId3"/>
    <p:sldId id="390" r:id="rId4"/>
    <p:sldId id="432" r:id="rId5"/>
    <p:sldId id="487" r:id="rId6"/>
    <p:sldId id="480" r:id="rId7"/>
    <p:sldId id="481" r:id="rId8"/>
    <p:sldId id="482" r:id="rId9"/>
    <p:sldId id="483" r:id="rId10"/>
    <p:sldId id="484" r:id="rId11"/>
    <p:sldId id="485" r:id="rId12"/>
    <p:sldId id="486" r:id="rId13"/>
    <p:sldId id="488" r:id="rId14"/>
    <p:sldId id="489" r:id="rId15"/>
    <p:sldId id="490" r:id="rId16"/>
    <p:sldId id="491" r:id="rId17"/>
    <p:sldId id="492" r:id="rId18"/>
    <p:sldId id="493" r:id="rId19"/>
    <p:sldId id="494" r:id="rId20"/>
    <p:sldId id="495" r:id="rId21"/>
    <p:sldId id="431" r:id="rId22"/>
  </p:sldIdLst>
  <p:sldSz cx="9105900" cy="6832600"/>
  <p:notesSz cx="6629400" cy="9753600"/>
  <p:kinsoku lang="zh-CN" invalStChars="、。，．・：；？！゛゜ヽヾゝゞ々ー’”）〕］｝〉》」』】°‰′″℃￠％ぁぃぅぇぉっゃゅょゎァィゥェォッャュョヮヵヶ!%),.:;?]}｡｣､･ｧｨｩｪｫｬｭｮｯｰﾞﾟ" invalEndChars="‘“（〔［｛〈《「『【￥＄$([\{｢￡"/>
  <p:defaultTextStyle>
    <a:defPPr>
      <a:defRPr lang="en-GB"/>
    </a:defPPr>
    <a:lvl1pPr algn="l" rtl="0" fontAlgn="base">
      <a:spcBef>
        <a:spcPct val="0"/>
      </a:spcBef>
      <a:spcAft>
        <a:spcPct val="0"/>
      </a:spcAft>
      <a:buFont typeface="Arial" pitchFamily="34" charset="0"/>
      <a:defRPr sz="2400" kern="1200">
        <a:solidFill>
          <a:schemeClr val="tx1"/>
        </a:solidFill>
        <a:latin typeface="Times" charset="0"/>
        <a:ea typeface="+mn-ea"/>
        <a:cs typeface="+mn-cs"/>
      </a:defRPr>
    </a:lvl1pPr>
    <a:lvl2pPr marL="457200" algn="l" rtl="0" fontAlgn="base">
      <a:spcBef>
        <a:spcPct val="0"/>
      </a:spcBef>
      <a:spcAft>
        <a:spcPct val="0"/>
      </a:spcAft>
      <a:buFont typeface="Arial" pitchFamily="34" charset="0"/>
      <a:defRPr sz="2400" kern="1200">
        <a:solidFill>
          <a:schemeClr val="tx1"/>
        </a:solidFill>
        <a:latin typeface="Times" charset="0"/>
        <a:ea typeface="+mn-ea"/>
        <a:cs typeface="+mn-cs"/>
      </a:defRPr>
    </a:lvl2pPr>
    <a:lvl3pPr marL="914400" algn="l" rtl="0" fontAlgn="base">
      <a:spcBef>
        <a:spcPct val="0"/>
      </a:spcBef>
      <a:spcAft>
        <a:spcPct val="0"/>
      </a:spcAft>
      <a:buFont typeface="Arial" pitchFamily="34" charset="0"/>
      <a:defRPr sz="2400" kern="1200">
        <a:solidFill>
          <a:schemeClr val="tx1"/>
        </a:solidFill>
        <a:latin typeface="Times" charset="0"/>
        <a:ea typeface="+mn-ea"/>
        <a:cs typeface="+mn-cs"/>
      </a:defRPr>
    </a:lvl3pPr>
    <a:lvl4pPr marL="1371600" algn="l" rtl="0" fontAlgn="base">
      <a:spcBef>
        <a:spcPct val="0"/>
      </a:spcBef>
      <a:spcAft>
        <a:spcPct val="0"/>
      </a:spcAft>
      <a:buFont typeface="Arial" pitchFamily="34" charset="0"/>
      <a:defRPr sz="2400" kern="1200">
        <a:solidFill>
          <a:schemeClr val="tx1"/>
        </a:solidFill>
        <a:latin typeface="Times" charset="0"/>
        <a:ea typeface="+mn-ea"/>
        <a:cs typeface="+mn-cs"/>
      </a:defRPr>
    </a:lvl4pPr>
    <a:lvl5pPr marL="1828800" algn="l" rtl="0" fontAlgn="base">
      <a:spcBef>
        <a:spcPct val="0"/>
      </a:spcBef>
      <a:spcAft>
        <a:spcPct val="0"/>
      </a:spcAft>
      <a:buFont typeface="Arial" pitchFamily="34" charset="0"/>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FF00"/>
    <a:srgbClr val="FF00FF"/>
    <a:srgbClr val="00FFFF"/>
    <a:srgbClr val="0000FF"/>
    <a:srgbClr val="00FF00"/>
    <a:srgbClr val="FFFFFF"/>
    <a:srgbClr val="E001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6" autoAdjust="0"/>
    <p:restoredTop sz="97974" autoAdjust="0"/>
  </p:normalViewPr>
  <p:slideViewPr>
    <p:cSldViewPr>
      <p:cViewPr>
        <p:scale>
          <a:sx n="80" d="100"/>
          <a:sy n="80" d="100"/>
        </p:scale>
        <p:origin x="-1068" y="126"/>
      </p:cViewPr>
      <p:guideLst>
        <p:guide orient="horz" pos="2152"/>
        <p:guide pos="288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863181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4275" name="幻灯片图像占位符 10"/>
          <p:cNvSpPr>
            <a:spLocks noGrp="1" noRot="1" noChangeAspect="1" noChangeArrowheads="1"/>
          </p:cNvSpPr>
          <p:nvPr>
            <p:ph type="sldImg" idx="4294967295"/>
          </p:nvPr>
        </p:nvSpPr>
        <p:spPr bwMode="auto">
          <a:xfrm>
            <a:off x="685800" y="113665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751944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Times"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Times"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Times"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Times"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xfrm>
            <a:off x="1031875" y="858838"/>
            <a:ext cx="4552950" cy="3416300"/>
          </a:xfrm>
          <a:ln/>
        </p:spPr>
      </p:sp>
      <p:sp>
        <p:nvSpPr>
          <p:cNvPr id="55299" name="备注占位符 2"/>
          <p:cNvSpPr>
            <a:spLocks noGrp="1" noChangeArrowheads="1"/>
          </p:cNvSpPr>
          <p:nvPr>
            <p:ph type="body" idx="4294967295"/>
          </p:nvPr>
        </p:nvSpPr>
        <p:spPr>
          <a:xfrm>
            <a:off x="800100" y="4635500"/>
            <a:ext cx="5029200" cy="4114800"/>
          </a:xfrm>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373188" y="1136650"/>
            <a:ext cx="4111625" cy="3086100"/>
          </a:xfrm>
          <a:ln/>
        </p:spPr>
      </p:sp>
      <p:sp>
        <p:nvSpPr>
          <p:cNvPr id="57347" name="Rectangle 3"/>
          <p:cNvSpPr>
            <a:spLocks noGrp="1" noChangeArrowheads="1"/>
          </p:cNvSpPr>
          <p:nvPr>
            <p:ph type="body" idx="1"/>
          </p:nvPr>
        </p:nvSpPr>
        <p:spPr>
          <a:noFill/>
        </p:spPr>
        <p:txBody>
          <a:bodyPr/>
          <a:lstStyle/>
          <a:p>
            <a:r>
              <a:rPr lang="zh-CN" altLang="en-US" b="1" smtClean="0"/>
              <a:t>二进制代码编制：</a:t>
            </a:r>
            <a:r>
              <a:rPr lang="zh-CN" altLang="en-US" smtClean="0"/>
              <a:t>通过打孔纸带来编写程序  圆孔，透光，则表示1 其他表示0  通过圆孔纸带输入到老式计算机中，作为控制计算机的程序</a:t>
            </a:r>
          </a:p>
          <a:p>
            <a:r>
              <a:rPr lang="zh-CN" altLang="en-US" b="1" smtClean="0"/>
              <a:t>汇编语言：</a:t>
            </a:r>
            <a:r>
              <a:rPr lang="zh-CN" altLang="en-US" smtClean="0"/>
              <a:t>将英文打字机与计算机相连，发送二进制信号，形成键盘编程时代  输入机器操作代码，后来形成汇编语言 直接控制计算机执行各种命令</a:t>
            </a:r>
          </a:p>
          <a:p>
            <a:r>
              <a:rPr lang="zh-CN" altLang="en-US" b="1" smtClean="0"/>
              <a:t>高级语言：</a:t>
            </a:r>
            <a:r>
              <a:rPr lang="zh-CN" altLang="en-US" smtClean="0">
                <a:sym typeface="Arial" pitchFamily="34" charset="0"/>
              </a:rPr>
              <a:t>是高度封装了的编程语言，用接近自然语言组成的有序文本序列编写程序</a:t>
            </a:r>
          </a:p>
          <a:p>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373188" y="1136650"/>
            <a:ext cx="4111625" cy="3086100"/>
          </a:xfrm>
          <a:ln/>
        </p:spPr>
      </p:sp>
      <p:sp>
        <p:nvSpPr>
          <p:cNvPr id="57347" name="Rectangle 3"/>
          <p:cNvSpPr>
            <a:spLocks noGrp="1" noChangeArrowheads="1"/>
          </p:cNvSpPr>
          <p:nvPr>
            <p:ph type="body" idx="1"/>
          </p:nvPr>
        </p:nvSpPr>
        <p:spPr>
          <a:noFill/>
        </p:spPr>
        <p:txBody>
          <a:bodyPr/>
          <a:lstStyle/>
          <a:p>
            <a:r>
              <a:rPr lang="zh-CN" altLang="en-US" b="1" smtClean="0"/>
              <a:t>二进制代码编制：</a:t>
            </a:r>
            <a:r>
              <a:rPr lang="zh-CN" altLang="en-US" smtClean="0"/>
              <a:t>通过打孔纸带来编写程序  圆孔，透光，则表示1 其他表示0  通过圆孔纸带输入到老式计算机中，作为控制计算机的程序</a:t>
            </a:r>
          </a:p>
          <a:p>
            <a:r>
              <a:rPr lang="zh-CN" altLang="en-US" b="1" smtClean="0"/>
              <a:t>汇编语言：</a:t>
            </a:r>
            <a:r>
              <a:rPr lang="zh-CN" altLang="en-US" smtClean="0"/>
              <a:t>将英文打字机与计算机相连，发送二进制信号，形成键盘编程时代  输入机器操作代码，后来形成汇编语言 直接控制计算机执行各种命令</a:t>
            </a:r>
          </a:p>
          <a:p>
            <a:r>
              <a:rPr lang="zh-CN" altLang="en-US" b="1" smtClean="0"/>
              <a:t>高级语言：</a:t>
            </a:r>
            <a:r>
              <a:rPr lang="zh-CN" altLang="en-US" smtClean="0">
                <a:sym typeface="Arial" pitchFamily="34" charset="0"/>
              </a:rPr>
              <a:t>是高度封装了的编程语言，用接近自然语言组成的有序文本序列编写程序</a:t>
            </a:r>
          </a:p>
          <a:p>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373188" y="1136650"/>
            <a:ext cx="4111625" cy="3086100"/>
          </a:xfrm>
          <a:ln/>
        </p:spPr>
      </p:sp>
      <p:sp>
        <p:nvSpPr>
          <p:cNvPr id="57347" name="Rectangle 3"/>
          <p:cNvSpPr>
            <a:spLocks noGrp="1" noChangeArrowheads="1"/>
          </p:cNvSpPr>
          <p:nvPr>
            <p:ph type="body" idx="1"/>
          </p:nvPr>
        </p:nvSpPr>
        <p:spPr>
          <a:noFill/>
        </p:spPr>
        <p:txBody>
          <a:bodyPr/>
          <a:lstStyle/>
          <a:p>
            <a:r>
              <a:rPr lang="zh-CN" altLang="en-US" b="1" smtClean="0"/>
              <a:t>二进制代码编制：</a:t>
            </a:r>
            <a:r>
              <a:rPr lang="zh-CN" altLang="en-US" smtClean="0"/>
              <a:t>通过打孔纸带来编写程序  圆孔，透光，则表示1 其他表示0  通过圆孔纸带输入到老式计算机中，作为控制计算机的程序</a:t>
            </a:r>
          </a:p>
          <a:p>
            <a:r>
              <a:rPr lang="zh-CN" altLang="en-US" b="1" smtClean="0"/>
              <a:t>汇编语言：</a:t>
            </a:r>
            <a:r>
              <a:rPr lang="zh-CN" altLang="en-US" smtClean="0"/>
              <a:t>将英文打字机与计算机相连，发送二进制信号，形成键盘编程时代  输入机器操作代码，后来形成汇编语言 直接控制计算机执行各种命令</a:t>
            </a:r>
          </a:p>
          <a:p>
            <a:r>
              <a:rPr lang="zh-CN" altLang="en-US" b="1" smtClean="0"/>
              <a:t>高级语言：</a:t>
            </a:r>
            <a:r>
              <a:rPr lang="zh-CN" altLang="en-US" smtClean="0">
                <a:sym typeface="Arial" pitchFamily="34" charset="0"/>
              </a:rPr>
              <a:t>是高度封装了的编程语言，用接近自然语言组成的有序文本序列编写程序</a:t>
            </a:r>
          </a:p>
          <a:p>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373188" y="1136650"/>
            <a:ext cx="4111625" cy="3086100"/>
          </a:xfrm>
          <a:ln/>
        </p:spPr>
      </p:sp>
      <p:sp>
        <p:nvSpPr>
          <p:cNvPr id="57347" name="Rectangle 3"/>
          <p:cNvSpPr>
            <a:spLocks noGrp="1" noChangeArrowheads="1"/>
          </p:cNvSpPr>
          <p:nvPr>
            <p:ph type="body" idx="1"/>
          </p:nvPr>
        </p:nvSpPr>
        <p:spPr>
          <a:noFill/>
        </p:spPr>
        <p:txBody>
          <a:bodyPr/>
          <a:lstStyle/>
          <a:p>
            <a:r>
              <a:rPr lang="zh-CN" altLang="en-US" b="1" smtClean="0"/>
              <a:t>二进制代码编制：</a:t>
            </a:r>
            <a:r>
              <a:rPr lang="zh-CN" altLang="en-US" smtClean="0"/>
              <a:t>通过打孔纸带来编写程序  圆孔，透光，则表示1 其他表示0  通过圆孔纸带输入到老式计算机中，作为控制计算机的程序</a:t>
            </a:r>
          </a:p>
          <a:p>
            <a:r>
              <a:rPr lang="zh-CN" altLang="en-US" b="1" smtClean="0"/>
              <a:t>汇编语言：</a:t>
            </a:r>
            <a:r>
              <a:rPr lang="zh-CN" altLang="en-US" smtClean="0"/>
              <a:t>将英文打字机与计算机相连，发送二进制信号，形成键盘编程时代  输入机器操作代码，后来形成汇编语言 直接控制计算机执行各种命令</a:t>
            </a:r>
          </a:p>
          <a:p>
            <a:r>
              <a:rPr lang="zh-CN" altLang="en-US" b="1" smtClean="0"/>
              <a:t>高级语言：</a:t>
            </a:r>
            <a:r>
              <a:rPr lang="zh-CN" altLang="en-US" smtClean="0">
                <a:sym typeface="Arial" pitchFamily="34" charset="0"/>
              </a:rPr>
              <a:t>是高度封装了的编程语言，用接近自然语言组成的有序文本序列编写程序</a:t>
            </a:r>
          </a:p>
          <a:p>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373188" y="1136650"/>
            <a:ext cx="4111625" cy="3086100"/>
          </a:xfrm>
          <a:ln/>
        </p:spPr>
      </p:sp>
      <p:sp>
        <p:nvSpPr>
          <p:cNvPr id="57347" name="Rectangle 3"/>
          <p:cNvSpPr>
            <a:spLocks noGrp="1" noChangeArrowheads="1"/>
          </p:cNvSpPr>
          <p:nvPr>
            <p:ph type="body" idx="1"/>
          </p:nvPr>
        </p:nvSpPr>
        <p:spPr>
          <a:noFill/>
        </p:spPr>
        <p:txBody>
          <a:bodyPr/>
          <a:lstStyle/>
          <a:p>
            <a:r>
              <a:rPr lang="zh-CN" altLang="en-US" b="1" smtClean="0"/>
              <a:t>二进制代码编制：</a:t>
            </a:r>
            <a:r>
              <a:rPr lang="zh-CN" altLang="en-US" smtClean="0"/>
              <a:t>通过打孔纸带来编写程序  圆孔，透光，则表示1 其他表示0  通过圆孔纸带输入到老式计算机中，作为控制计算机的程序</a:t>
            </a:r>
          </a:p>
          <a:p>
            <a:r>
              <a:rPr lang="zh-CN" altLang="en-US" b="1" smtClean="0"/>
              <a:t>汇编语言：</a:t>
            </a:r>
            <a:r>
              <a:rPr lang="zh-CN" altLang="en-US" smtClean="0"/>
              <a:t>将英文打字机与计算机相连，发送二进制信号，形成键盘编程时代  输入机器操作代码，后来形成汇编语言 直接控制计算机执行各种命令</a:t>
            </a:r>
          </a:p>
          <a:p>
            <a:r>
              <a:rPr lang="zh-CN" altLang="en-US" b="1" smtClean="0"/>
              <a:t>高级语言：</a:t>
            </a:r>
            <a:r>
              <a:rPr lang="zh-CN" altLang="en-US" smtClean="0">
                <a:sym typeface="Arial" pitchFamily="34" charset="0"/>
              </a:rPr>
              <a:t>是高度封装了的编程语言，用接近自然语言组成的有序文本序列编写程序</a:t>
            </a:r>
          </a:p>
          <a:p>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373188" y="1136650"/>
            <a:ext cx="4111625" cy="3086100"/>
          </a:xfrm>
          <a:ln/>
        </p:spPr>
      </p:sp>
      <p:sp>
        <p:nvSpPr>
          <p:cNvPr id="57347" name="Rectangle 3"/>
          <p:cNvSpPr>
            <a:spLocks noGrp="1" noChangeArrowheads="1"/>
          </p:cNvSpPr>
          <p:nvPr>
            <p:ph type="body" idx="1"/>
          </p:nvPr>
        </p:nvSpPr>
        <p:spPr>
          <a:noFill/>
        </p:spPr>
        <p:txBody>
          <a:bodyPr/>
          <a:lstStyle/>
          <a:p>
            <a:r>
              <a:rPr lang="zh-CN" altLang="en-US" b="1" smtClean="0"/>
              <a:t>二进制代码编制：</a:t>
            </a:r>
            <a:r>
              <a:rPr lang="zh-CN" altLang="en-US" smtClean="0"/>
              <a:t>通过打孔纸带来编写程序  圆孔，透光，则表示1 其他表示0  通过圆孔纸带输入到老式计算机中，作为控制计算机的程序</a:t>
            </a:r>
          </a:p>
          <a:p>
            <a:r>
              <a:rPr lang="zh-CN" altLang="en-US" b="1" smtClean="0"/>
              <a:t>汇编语言：</a:t>
            </a:r>
            <a:r>
              <a:rPr lang="zh-CN" altLang="en-US" smtClean="0"/>
              <a:t>将英文打字机与计算机相连，发送二进制信号，形成键盘编程时代  输入机器操作代码，后来形成汇编语言 直接控制计算机执行各种命令</a:t>
            </a:r>
          </a:p>
          <a:p>
            <a:r>
              <a:rPr lang="zh-CN" altLang="en-US" b="1" smtClean="0"/>
              <a:t>高级语言：</a:t>
            </a:r>
            <a:r>
              <a:rPr lang="zh-CN" altLang="en-US" smtClean="0">
                <a:sym typeface="Arial" pitchFamily="34" charset="0"/>
              </a:rPr>
              <a:t>是高度封装了的编程语言，用接近自然语言组成的有序文本序列编写程序</a:t>
            </a:r>
          </a:p>
          <a:p>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373188" y="1136650"/>
            <a:ext cx="4111625" cy="3086100"/>
          </a:xfrm>
          <a:ln/>
        </p:spPr>
      </p:sp>
      <p:sp>
        <p:nvSpPr>
          <p:cNvPr id="57347" name="Rectangle 3"/>
          <p:cNvSpPr>
            <a:spLocks noGrp="1" noChangeArrowheads="1"/>
          </p:cNvSpPr>
          <p:nvPr>
            <p:ph type="body" idx="1"/>
          </p:nvPr>
        </p:nvSpPr>
        <p:spPr>
          <a:noFill/>
        </p:spPr>
        <p:txBody>
          <a:bodyPr/>
          <a:lstStyle/>
          <a:p>
            <a:r>
              <a:rPr lang="zh-CN" altLang="en-US" b="1" smtClean="0"/>
              <a:t>二进制代码编制：</a:t>
            </a:r>
            <a:r>
              <a:rPr lang="zh-CN" altLang="en-US" smtClean="0"/>
              <a:t>通过打孔纸带来编写程序  圆孔，透光，则表示1 其他表示0  通过圆孔纸带输入到老式计算机中，作为控制计算机的程序</a:t>
            </a:r>
          </a:p>
          <a:p>
            <a:r>
              <a:rPr lang="zh-CN" altLang="en-US" b="1" smtClean="0"/>
              <a:t>汇编语言：</a:t>
            </a:r>
            <a:r>
              <a:rPr lang="zh-CN" altLang="en-US" smtClean="0"/>
              <a:t>将英文打字机与计算机相连，发送二进制信号，形成键盘编程时代  输入机器操作代码，后来形成汇编语言 直接控制计算机执行各种命令</a:t>
            </a:r>
          </a:p>
          <a:p>
            <a:r>
              <a:rPr lang="zh-CN" altLang="en-US" b="1" smtClean="0"/>
              <a:t>高级语言：</a:t>
            </a:r>
            <a:r>
              <a:rPr lang="zh-CN" altLang="en-US" smtClean="0">
                <a:sym typeface="Arial" pitchFamily="34" charset="0"/>
              </a:rPr>
              <a:t>是高度封装了的编程语言，用接近自然语言组成的有序文本序列编写程序</a:t>
            </a:r>
          </a:p>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373188" y="1136650"/>
            <a:ext cx="4111625" cy="3086100"/>
          </a:xfrm>
          <a:ln/>
        </p:spPr>
      </p:sp>
      <p:sp>
        <p:nvSpPr>
          <p:cNvPr id="57347" name="Rectangle 3"/>
          <p:cNvSpPr>
            <a:spLocks noGrp="1" noChangeArrowheads="1"/>
          </p:cNvSpPr>
          <p:nvPr>
            <p:ph type="body" idx="1"/>
          </p:nvPr>
        </p:nvSpPr>
        <p:spPr>
          <a:noFill/>
        </p:spPr>
        <p:txBody>
          <a:bodyPr/>
          <a:lstStyle/>
          <a:p>
            <a:r>
              <a:rPr lang="zh-CN" altLang="en-US" b="1" smtClean="0"/>
              <a:t>二进制代码编制：</a:t>
            </a:r>
            <a:r>
              <a:rPr lang="zh-CN" altLang="en-US" smtClean="0"/>
              <a:t>通过打孔纸带来编写程序  圆孔，透光，则表示1 其他表示0  通过圆孔纸带输入到老式计算机中，作为控制计算机的程序</a:t>
            </a:r>
          </a:p>
          <a:p>
            <a:r>
              <a:rPr lang="zh-CN" altLang="en-US" b="1" smtClean="0"/>
              <a:t>汇编语言：</a:t>
            </a:r>
            <a:r>
              <a:rPr lang="zh-CN" altLang="en-US" smtClean="0"/>
              <a:t>将英文打字机与计算机相连，发送二进制信号，形成键盘编程时代  输入机器操作代码，后来形成汇编语言 直接控制计算机执行各种命令</a:t>
            </a:r>
          </a:p>
          <a:p>
            <a:r>
              <a:rPr lang="zh-CN" altLang="en-US" b="1" smtClean="0"/>
              <a:t>高级语言：</a:t>
            </a:r>
            <a:r>
              <a:rPr lang="zh-CN" altLang="en-US" smtClean="0">
                <a:sym typeface="Arial" pitchFamily="34" charset="0"/>
              </a:rPr>
              <a:t>是高度封装了的编程语言，用接近自然语言组成的有序文本序列编写程序</a:t>
            </a:r>
          </a:p>
          <a:p>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373188" y="1136650"/>
            <a:ext cx="4111625" cy="3086100"/>
          </a:xfrm>
          <a:ln/>
        </p:spPr>
      </p:sp>
      <p:sp>
        <p:nvSpPr>
          <p:cNvPr id="57347" name="Rectangle 3"/>
          <p:cNvSpPr>
            <a:spLocks noGrp="1" noChangeArrowheads="1"/>
          </p:cNvSpPr>
          <p:nvPr>
            <p:ph type="body" idx="1"/>
          </p:nvPr>
        </p:nvSpPr>
        <p:spPr>
          <a:noFill/>
        </p:spPr>
        <p:txBody>
          <a:bodyPr/>
          <a:lstStyle/>
          <a:p>
            <a:r>
              <a:rPr lang="zh-CN" altLang="en-US" b="1" smtClean="0"/>
              <a:t>二进制代码编制：</a:t>
            </a:r>
            <a:r>
              <a:rPr lang="zh-CN" altLang="en-US" smtClean="0"/>
              <a:t>通过打孔纸带来编写程序  圆孔，透光，则表示1 其他表示0  通过圆孔纸带输入到老式计算机中，作为控制计算机的程序</a:t>
            </a:r>
          </a:p>
          <a:p>
            <a:r>
              <a:rPr lang="zh-CN" altLang="en-US" b="1" smtClean="0"/>
              <a:t>汇编语言：</a:t>
            </a:r>
            <a:r>
              <a:rPr lang="zh-CN" altLang="en-US" smtClean="0"/>
              <a:t>将英文打字机与计算机相连，发送二进制信号，形成键盘编程时代  输入机器操作代码，后来形成汇编语言 直接控制计算机执行各种命令</a:t>
            </a:r>
          </a:p>
          <a:p>
            <a:r>
              <a:rPr lang="zh-CN" altLang="en-US" b="1" smtClean="0"/>
              <a:t>高级语言：</a:t>
            </a:r>
            <a:r>
              <a:rPr lang="zh-CN" altLang="en-US" smtClean="0">
                <a:sym typeface="Arial" pitchFamily="34" charset="0"/>
              </a:rPr>
              <a:t>是高度封装了的编程语言，用接近自然语言组成的有序文本序列编写程序</a:t>
            </a:r>
          </a:p>
          <a:p>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373188" y="1136650"/>
            <a:ext cx="4111625" cy="3086100"/>
          </a:xfrm>
          <a:ln/>
        </p:spPr>
      </p:sp>
      <p:sp>
        <p:nvSpPr>
          <p:cNvPr id="57347" name="Rectangle 3"/>
          <p:cNvSpPr>
            <a:spLocks noGrp="1" noChangeArrowheads="1"/>
          </p:cNvSpPr>
          <p:nvPr>
            <p:ph type="body" idx="1"/>
          </p:nvPr>
        </p:nvSpPr>
        <p:spPr>
          <a:noFill/>
        </p:spPr>
        <p:txBody>
          <a:bodyPr/>
          <a:lstStyle/>
          <a:p>
            <a:r>
              <a:rPr lang="zh-CN" altLang="en-US" b="1" smtClean="0"/>
              <a:t>二进制代码编制：</a:t>
            </a:r>
            <a:r>
              <a:rPr lang="zh-CN" altLang="en-US" smtClean="0"/>
              <a:t>通过打孔纸带来编写程序  圆孔，透光，则表示1 其他表示0  通过圆孔纸带输入到老式计算机中，作为控制计算机的程序</a:t>
            </a:r>
          </a:p>
          <a:p>
            <a:r>
              <a:rPr lang="zh-CN" altLang="en-US" b="1" smtClean="0"/>
              <a:t>汇编语言：</a:t>
            </a:r>
            <a:r>
              <a:rPr lang="zh-CN" altLang="en-US" smtClean="0"/>
              <a:t>将英文打字机与计算机相连，发送二进制信号，形成键盘编程时代  输入机器操作代码，后来形成汇编语言 直接控制计算机执行各种命令</a:t>
            </a:r>
          </a:p>
          <a:p>
            <a:r>
              <a:rPr lang="zh-CN" altLang="en-US" b="1" smtClean="0"/>
              <a:t>高级语言：</a:t>
            </a:r>
            <a:r>
              <a:rPr lang="zh-CN" altLang="en-US" smtClean="0">
                <a:sym typeface="Arial" pitchFamily="34" charset="0"/>
              </a:rPr>
              <a:t>是高度封装了的编程语言，用接近自然语言组成的有序文本序列编写程序</a:t>
            </a:r>
          </a:p>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ChangeArrowheads="1" noTextEdit="1"/>
          </p:cNvSpPr>
          <p:nvPr>
            <p:ph type="sldImg" idx="4294967295"/>
          </p:nvPr>
        </p:nvSpPr>
        <p:spPr>
          <a:xfrm>
            <a:off x="1031875" y="858838"/>
            <a:ext cx="4552950" cy="3416300"/>
          </a:xfrm>
          <a:ln/>
        </p:spPr>
      </p:sp>
      <p:sp>
        <p:nvSpPr>
          <p:cNvPr id="56323" name="备注占位符 2"/>
          <p:cNvSpPr>
            <a:spLocks noGrp="1" noChangeArrowheads="1"/>
          </p:cNvSpPr>
          <p:nvPr>
            <p:ph type="body" idx="4294967295"/>
          </p:nvPr>
        </p:nvSpPr>
        <p:spPr>
          <a:xfrm>
            <a:off x="800100" y="4635500"/>
            <a:ext cx="5029200" cy="4114800"/>
          </a:xfrm>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373188" y="1136650"/>
            <a:ext cx="4111625" cy="3086100"/>
          </a:xfrm>
          <a:ln/>
        </p:spPr>
      </p:sp>
      <p:sp>
        <p:nvSpPr>
          <p:cNvPr id="57347" name="Rectangle 3"/>
          <p:cNvSpPr>
            <a:spLocks noGrp="1" noChangeArrowheads="1"/>
          </p:cNvSpPr>
          <p:nvPr>
            <p:ph type="body" idx="1"/>
          </p:nvPr>
        </p:nvSpPr>
        <p:spPr>
          <a:noFill/>
        </p:spPr>
        <p:txBody>
          <a:bodyPr/>
          <a:lstStyle/>
          <a:p>
            <a:r>
              <a:rPr lang="zh-CN" altLang="en-US" b="1" smtClean="0"/>
              <a:t>二进制代码编制：</a:t>
            </a:r>
            <a:r>
              <a:rPr lang="zh-CN" altLang="en-US" smtClean="0"/>
              <a:t>通过打孔纸带来编写程序  圆孔，透光，则表示1 其他表示0  通过圆孔纸带输入到老式计算机中，作为控制计算机的程序</a:t>
            </a:r>
          </a:p>
          <a:p>
            <a:r>
              <a:rPr lang="zh-CN" altLang="en-US" b="1" smtClean="0"/>
              <a:t>汇编语言：</a:t>
            </a:r>
            <a:r>
              <a:rPr lang="zh-CN" altLang="en-US" smtClean="0"/>
              <a:t>将英文打字机与计算机相连，发送二进制信号，形成键盘编程时代  输入机器操作代码，后来形成汇编语言 直接控制计算机执行各种命令</a:t>
            </a:r>
          </a:p>
          <a:p>
            <a:r>
              <a:rPr lang="zh-CN" altLang="en-US" b="1" smtClean="0"/>
              <a:t>高级语言：</a:t>
            </a:r>
            <a:r>
              <a:rPr lang="zh-CN" altLang="en-US" smtClean="0">
                <a:sym typeface="Arial" pitchFamily="34" charset="0"/>
              </a:rPr>
              <a:t>是高度封装了的编程语言，用接近自然语言组成的有序文本序列编写程序</a:t>
            </a:r>
          </a:p>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373188" y="1136650"/>
            <a:ext cx="4111625" cy="3086100"/>
          </a:xfrm>
          <a:ln/>
        </p:spPr>
      </p:sp>
      <p:sp>
        <p:nvSpPr>
          <p:cNvPr id="57347" name="Rectangle 3"/>
          <p:cNvSpPr>
            <a:spLocks noGrp="1" noChangeArrowheads="1"/>
          </p:cNvSpPr>
          <p:nvPr>
            <p:ph type="body" idx="1"/>
          </p:nvPr>
        </p:nvSpPr>
        <p:spPr>
          <a:noFill/>
        </p:spPr>
        <p:txBody>
          <a:bodyPr/>
          <a:lstStyle/>
          <a:p>
            <a:r>
              <a:rPr lang="zh-CN" altLang="en-US" b="1" smtClean="0"/>
              <a:t>二进制代码编制：</a:t>
            </a:r>
            <a:r>
              <a:rPr lang="zh-CN" altLang="en-US" smtClean="0"/>
              <a:t>通过打孔纸带来编写程序  圆孔，透光，则表示1 其他表示0  通过圆孔纸带输入到老式计算机中，作为控制计算机的程序</a:t>
            </a:r>
          </a:p>
          <a:p>
            <a:r>
              <a:rPr lang="zh-CN" altLang="en-US" b="1" smtClean="0"/>
              <a:t>汇编语言：</a:t>
            </a:r>
            <a:r>
              <a:rPr lang="zh-CN" altLang="en-US" smtClean="0"/>
              <a:t>将英文打字机与计算机相连，发送二进制信号，形成键盘编程时代  输入机器操作代码，后来形成汇编语言 直接控制计算机执行各种命令</a:t>
            </a:r>
          </a:p>
          <a:p>
            <a:r>
              <a:rPr lang="zh-CN" altLang="en-US" b="1" smtClean="0"/>
              <a:t>高级语言：</a:t>
            </a:r>
            <a:r>
              <a:rPr lang="zh-CN" altLang="en-US" smtClean="0">
                <a:sym typeface="Arial" pitchFamily="34" charset="0"/>
              </a:rPr>
              <a:t>是高度封装了的编程语言，用接近自然语言组成的有序文本序列编写程序</a:t>
            </a:r>
          </a:p>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373188" y="1136650"/>
            <a:ext cx="4111625" cy="3086100"/>
          </a:xfrm>
          <a:ln/>
        </p:spPr>
      </p:sp>
      <p:sp>
        <p:nvSpPr>
          <p:cNvPr id="57347" name="Rectangle 3"/>
          <p:cNvSpPr>
            <a:spLocks noGrp="1" noChangeArrowheads="1"/>
          </p:cNvSpPr>
          <p:nvPr>
            <p:ph type="body" idx="1"/>
          </p:nvPr>
        </p:nvSpPr>
        <p:spPr>
          <a:noFill/>
        </p:spPr>
        <p:txBody>
          <a:bodyPr/>
          <a:lstStyle/>
          <a:p>
            <a:r>
              <a:rPr lang="zh-CN" altLang="en-US" b="1" smtClean="0"/>
              <a:t>二进制代码编制：</a:t>
            </a:r>
            <a:r>
              <a:rPr lang="zh-CN" altLang="en-US" smtClean="0"/>
              <a:t>通过打孔纸带来编写程序  圆孔，透光，则表示1 其他表示0  通过圆孔纸带输入到老式计算机中，作为控制计算机的程序</a:t>
            </a:r>
          </a:p>
          <a:p>
            <a:r>
              <a:rPr lang="zh-CN" altLang="en-US" b="1" smtClean="0"/>
              <a:t>汇编语言：</a:t>
            </a:r>
            <a:r>
              <a:rPr lang="zh-CN" altLang="en-US" smtClean="0"/>
              <a:t>将英文打字机与计算机相连，发送二进制信号，形成键盘编程时代  输入机器操作代码，后来形成汇编语言 直接控制计算机执行各种命令</a:t>
            </a:r>
          </a:p>
          <a:p>
            <a:r>
              <a:rPr lang="zh-CN" altLang="en-US" b="1" smtClean="0"/>
              <a:t>高级语言：</a:t>
            </a:r>
            <a:r>
              <a:rPr lang="zh-CN" altLang="en-US" smtClean="0">
                <a:sym typeface="Arial" pitchFamily="34" charset="0"/>
              </a:rPr>
              <a:t>是高度封装了的编程语言，用接近自然语言组成的有序文本序列编写程序</a:t>
            </a:r>
          </a:p>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373188" y="1136650"/>
            <a:ext cx="4111625" cy="3086100"/>
          </a:xfrm>
          <a:ln/>
        </p:spPr>
      </p:sp>
      <p:sp>
        <p:nvSpPr>
          <p:cNvPr id="57347" name="Rectangle 3"/>
          <p:cNvSpPr>
            <a:spLocks noGrp="1" noChangeArrowheads="1"/>
          </p:cNvSpPr>
          <p:nvPr>
            <p:ph type="body" idx="1"/>
          </p:nvPr>
        </p:nvSpPr>
        <p:spPr>
          <a:noFill/>
        </p:spPr>
        <p:txBody>
          <a:bodyPr/>
          <a:lstStyle/>
          <a:p>
            <a:r>
              <a:rPr lang="zh-CN" altLang="en-US" b="1" smtClean="0"/>
              <a:t>二进制代码编制：</a:t>
            </a:r>
            <a:r>
              <a:rPr lang="zh-CN" altLang="en-US" smtClean="0"/>
              <a:t>通过打孔纸带来编写程序  圆孔，透光，则表示1 其他表示0  通过圆孔纸带输入到老式计算机中，作为控制计算机的程序</a:t>
            </a:r>
          </a:p>
          <a:p>
            <a:r>
              <a:rPr lang="zh-CN" altLang="en-US" b="1" smtClean="0"/>
              <a:t>汇编语言：</a:t>
            </a:r>
            <a:r>
              <a:rPr lang="zh-CN" altLang="en-US" smtClean="0"/>
              <a:t>将英文打字机与计算机相连，发送二进制信号，形成键盘编程时代  输入机器操作代码，后来形成汇编语言 直接控制计算机执行各种命令</a:t>
            </a:r>
          </a:p>
          <a:p>
            <a:r>
              <a:rPr lang="zh-CN" altLang="en-US" b="1" smtClean="0"/>
              <a:t>高级语言：</a:t>
            </a:r>
            <a:r>
              <a:rPr lang="zh-CN" altLang="en-US" smtClean="0">
                <a:sym typeface="Arial" pitchFamily="34" charset="0"/>
              </a:rPr>
              <a:t>是高度封装了的编程语言，用接近自然语言组成的有序文本序列编写程序</a:t>
            </a:r>
          </a:p>
          <a:p>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373188" y="1136650"/>
            <a:ext cx="4111625" cy="3086100"/>
          </a:xfrm>
          <a:ln/>
        </p:spPr>
      </p:sp>
      <p:sp>
        <p:nvSpPr>
          <p:cNvPr id="57347" name="Rectangle 3"/>
          <p:cNvSpPr>
            <a:spLocks noGrp="1" noChangeArrowheads="1"/>
          </p:cNvSpPr>
          <p:nvPr>
            <p:ph type="body" idx="1"/>
          </p:nvPr>
        </p:nvSpPr>
        <p:spPr>
          <a:noFill/>
        </p:spPr>
        <p:txBody>
          <a:bodyPr/>
          <a:lstStyle/>
          <a:p>
            <a:r>
              <a:rPr lang="zh-CN" altLang="en-US" b="1" smtClean="0"/>
              <a:t>二进制代码编制：</a:t>
            </a:r>
            <a:r>
              <a:rPr lang="zh-CN" altLang="en-US" smtClean="0"/>
              <a:t>通过打孔纸带来编写程序  圆孔，透光，则表示1 其他表示0  通过圆孔纸带输入到老式计算机中，作为控制计算机的程序</a:t>
            </a:r>
          </a:p>
          <a:p>
            <a:r>
              <a:rPr lang="zh-CN" altLang="en-US" b="1" smtClean="0"/>
              <a:t>汇编语言：</a:t>
            </a:r>
            <a:r>
              <a:rPr lang="zh-CN" altLang="en-US" smtClean="0"/>
              <a:t>将英文打字机与计算机相连，发送二进制信号，形成键盘编程时代  输入机器操作代码，后来形成汇编语言 直接控制计算机执行各种命令</a:t>
            </a:r>
          </a:p>
          <a:p>
            <a:r>
              <a:rPr lang="zh-CN" altLang="en-US" b="1" smtClean="0"/>
              <a:t>高级语言：</a:t>
            </a:r>
            <a:r>
              <a:rPr lang="zh-CN" altLang="en-US" smtClean="0">
                <a:sym typeface="Arial" pitchFamily="34" charset="0"/>
              </a:rPr>
              <a:t>是高度封装了的编程语言，用接近自然语言组成的有序文本序列编写程序</a:t>
            </a:r>
          </a:p>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373188" y="1136650"/>
            <a:ext cx="4111625" cy="3086100"/>
          </a:xfrm>
          <a:ln/>
        </p:spPr>
      </p:sp>
      <p:sp>
        <p:nvSpPr>
          <p:cNvPr id="57347" name="Rectangle 3"/>
          <p:cNvSpPr>
            <a:spLocks noGrp="1" noChangeArrowheads="1"/>
          </p:cNvSpPr>
          <p:nvPr>
            <p:ph type="body" idx="1"/>
          </p:nvPr>
        </p:nvSpPr>
        <p:spPr>
          <a:noFill/>
        </p:spPr>
        <p:txBody>
          <a:bodyPr/>
          <a:lstStyle/>
          <a:p>
            <a:r>
              <a:rPr lang="zh-CN" altLang="en-US" b="1" smtClean="0"/>
              <a:t>二进制代码编制：</a:t>
            </a:r>
            <a:r>
              <a:rPr lang="zh-CN" altLang="en-US" smtClean="0"/>
              <a:t>通过打孔纸带来编写程序  圆孔，透光，则表示1 其他表示0  通过圆孔纸带输入到老式计算机中，作为控制计算机的程序</a:t>
            </a:r>
          </a:p>
          <a:p>
            <a:r>
              <a:rPr lang="zh-CN" altLang="en-US" b="1" smtClean="0"/>
              <a:t>汇编语言：</a:t>
            </a:r>
            <a:r>
              <a:rPr lang="zh-CN" altLang="en-US" smtClean="0"/>
              <a:t>将英文打字机与计算机相连，发送二进制信号，形成键盘编程时代  输入机器操作代码，后来形成汇编语言 直接控制计算机执行各种命令</a:t>
            </a:r>
          </a:p>
          <a:p>
            <a:r>
              <a:rPr lang="zh-CN" altLang="en-US" b="1" smtClean="0"/>
              <a:t>高级语言：</a:t>
            </a:r>
            <a:r>
              <a:rPr lang="zh-CN" altLang="en-US" smtClean="0">
                <a:sym typeface="Arial" pitchFamily="34" charset="0"/>
              </a:rPr>
              <a:t>是高度封装了的编程语言，用接近自然语言组成的有序文本序列编写程序</a:t>
            </a:r>
          </a:p>
          <a:p>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373188" y="1136650"/>
            <a:ext cx="4111625" cy="3086100"/>
          </a:xfrm>
          <a:ln/>
        </p:spPr>
      </p:sp>
      <p:sp>
        <p:nvSpPr>
          <p:cNvPr id="57347" name="Rectangle 3"/>
          <p:cNvSpPr>
            <a:spLocks noGrp="1" noChangeArrowheads="1"/>
          </p:cNvSpPr>
          <p:nvPr>
            <p:ph type="body" idx="1"/>
          </p:nvPr>
        </p:nvSpPr>
        <p:spPr>
          <a:noFill/>
        </p:spPr>
        <p:txBody>
          <a:bodyPr/>
          <a:lstStyle/>
          <a:p>
            <a:r>
              <a:rPr lang="zh-CN" altLang="en-US" b="1" smtClean="0"/>
              <a:t>二进制代码编制：</a:t>
            </a:r>
            <a:r>
              <a:rPr lang="zh-CN" altLang="en-US" smtClean="0"/>
              <a:t>通过打孔纸带来编写程序  圆孔，透光，则表示1 其他表示0  通过圆孔纸带输入到老式计算机中，作为控制计算机的程序</a:t>
            </a:r>
          </a:p>
          <a:p>
            <a:r>
              <a:rPr lang="zh-CN" altLang="en-US" b="1" smtClean="0"/>
              <a:t>汇编语言：</a:t>
            </a:r>
            <a:r>
              <a:rPr lang="zh-CN" altLang="en-US" smtClean="0"/>
              <a:t>将英文打字机与计算机相连，发送二进制信号，形成键盘编程时代  输入机器操作代码，后来形成汇编语言 直接控制计算机执行各种命令</a:t>
            </a:r>
          </a:p>
          <a:p>
            <a:r>
              <a:rPr lang="zh-CN" altLang="en-US" b="1" smtClean="0"/>
              <a:t>高级语言：</a:t>
            </a:r>
            <a:r>
              <a:rPr lang="zh-CN" altLang="en-US" smtClean="0">
                <a:sym typeface="Arial" pitchFamily="34" charset="0"/>
              </a:rPr>
              <a:t>是高度封装了的编程语言，用接近自然语言组成的有序文本序列编写程序</a:t>
            </a:r>
          </a:p>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2625" y="2122488"/>
            <a:ext cx="7740650" cy="1465262"/>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65250" y="3871913"/>
            <a:ext cx="6375400" cy="17462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1032892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84350" y="4783138"/>
            <a:ext cx="5464175" cy="563562"/>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84350" y="611188"/>
            <a:ext cx="5464175" cy="40989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84350" y="5346700"/>
            <a:ext cx="5464175" cy="8032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extLst>
      <p:ext uri="{BB962C8B-B14F-4D97-AF65-F5344CB8AC3E}">
        <p14:creationId xmlns:p14="http://schemas.microsoft.com/office/powerpoint/2010/main" val="2715069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006205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4325" y="261938"/>
            <a:ext cx="2093913" cy="5522912"/>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379413" y="261938"/>
            <a:ext cx="6132512" cy="5522912"/>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79873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Line 2"/>
          <p:cNvSpPr>
            <a:spLocks noChangeShapeType="1"/>
          </p:cNvSpPr>
          <p:nvPr/>
        </p:nvSpPr>
        <p:spPr bwMode="auto">
          <a:xfrm>
            <a:off x="25400" y="1366838"/>
            <a:ext cx="7942263" cy="0"/>
          </a:xfrm>
          <a:prstGeom prst="line">
            <a:avLst/>
          </a:prstGeom>
          <a:noFill/>
          <a:ln w="508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Rectangle 5"/>
          <p:cNvSpPr>
            <a:spLocks noChangeArrowheads="1"/>
          </p:cNvSpPr>
          <p:nvPr/>
        </p:nvSpPr>
        <p:spPr bwMode="auto">
          <a:xfrm>
            <a:off x="1960563" y="6378575"/>
            <a:ext cx="694100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zh-CN" altLang="en-GB" sz="1200" dirty="0">
                <a:solidFill>
                  <a:schemeClr val="tx2"/>
                </a:solidFill>
                <a:ea typeface="宋体" pitchFamily="2" charset="-122"/>
              </a:rPr>
              <a:t>©万江平改编  </a:t>
            </a:r>
            <a:r>
              <a:rPr lang="en-GB" altLang="zh-CN" sz="1200" dirty="0">
                <a:solidFill>
                  <a:schemeClr val="tx2"/>
                </a:solidFill>
                <a:ea typeface="宋体" pitchFamily="2" charset="-122"/>
              </a:rPr>
              <a:t>201</a:t>
            </a:r>
            <a:r>
              <a:rPr lang="en-US" altLang="en-GB" sz="1200" dirty="0">
                <a:solidFill>
                  <a:schemeClr val="tx2"/>
                </a:solidFill>
                <a:ea typeface="宋体" pitchFamily="2" charset="-122"/>
              </a:rPr>
              <a:t>5</a:t>
            </a:r>
            <a:r>
              <a:rPr lang="en-GB" altLang="zh-CN" sz="1200" dirty="0">
                <a:solidFill>
                  <a:schemeClr val="tx2"/>
                </a:solidFill>
                <a:ea typeface="宋体" pitchFamily="2" charset="-122"/>
              </a:rPr>
              <a:t>		</a:t>
            </a:r>
            <a:r>
              <a:rPr lang="zh-CN" altLang="en-US" sz="1200" dirty="0" smtClean="0">
                <a:solidFill>
                  <a:srgbClr val="FF0000"/>
                </a:solidFill>
                <a:ea typeface="黑体" pitchFamily="49" charset="-122"/>
              </a:rPr>
              <a:t>十年磨一剑，“飞”起来的猪八戒网</a:t>
            </a:r>
            <a:r>
              <a:rPr lang="en-US" altLang="zh-CN" sz="1200" dirty="0" smtClean="0">
                <a:solidFill>
                  <a:srgbClr val="FF0000"/>
                </a:solidFill>
                <a:ea typeface="黑体" pitchFamily="49" charset="-122"/>
              </a:rPr>
              <a:t>	</a:t>
            </a:r>
            <a:r>
              <a:rPr lang="zh-CN" altLang="en-GB" sz="1200" dirty="0">
                <a:solidFill>
                  <a:schemeClr val="tx2"/>
                </a:solidFill>
                <a:ea typeface="宋体" pitchFamily="2" charset="-122"/>
              </a:rPr>
              <a:t>	   </a:t>
            </a:r>
            <a:fld id="{E9AD1D13-BE33-4F57-957E-775A7263053C}" type="slidenum">
              <a:rPr lang="en-GB" altLang="zh-CN" sz="1200">
                <a:solidFill>
                  <a:schemeClr val="tx2"/>
                </a:solidFill>
                <a:ea typeface="宋体" pitchFamily="2" charset="-122"/>
              </a:rPr>
              <a:pPr eaLnBrk="0" hangingPunct="0"/>
              <a:t>‹#›</a:t>
            </a:fld>
            <a:endParaRPr lang="en-GB" altLang="zh-CN" sz="1200" dirty="0">
              <a:solidFill>
                <a:schemeClr val="tx2"/>
              </a:solidFill>
              <a:ea typeface="宋体" pitchFamily="2" charset="-122"/>
            </a:endParaRPr>
          </a:p>
        </p:txBody>
      </p:sp>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3693764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76486" y="1670050"/>
            <a:ext cx="8381752"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646699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9138" y="4391025"/>
            <a:ext cx="7740650" cy="1357313"/>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19138" y="2895600"/>
            <a:ext cx="7740650" cy="14954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Tree>
    <p:extLst>
      <p:ext uri="{BB962C8B-B14F-4D97-AF65-F5344CB8AC3E}">
        <p14:creationId xmlns:p14="http://schemas.microsoft.com/office/powerpoint/2010/main" val="58555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985838" y="16700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948238" y="16700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58744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5613" y="273050"/>
            <a:ext cx="8194675" cy="1139825"/>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5613" y="1528763"/>
            <a:ext cx="4022725" cy="6381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5613" y="2166938"/>
            <a:ext cx="4022725" cy="3937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5975" y="1528763"/>
            <a:ext cx="4024313" cy="6381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5975" y="2166938"/>
            <a:ext cx="4024313" cy="3937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111234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1011659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568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5613" y="271463"/>
            <a:ext cx="2995612" cy="1158875"/>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60763" y="271463"/>
            <a:ext cx="5089525" cy="5832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5613" y="1430338"/>
            <a:ext cx="2995612" cy="4673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extLst>
      <p:ext uri="{BB962C8B-B14F-4D97-AF65-F5344CB8AC3E}">
        <p14:creationId xmlns:p14="http://schemas.microsoft.com/office/powerpoint/2010/main" val="806760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25400" y="1366838"/>
            <a:ext cx="7942263" cy="0"/>
          </a:xfrm>
          <a:prstGeom prst="line">
            <a:avLst/>
          </a:prstGeom>
          <a:noFill/>
          <a:ln w="508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idx="4294967295"/>
          </p:nvPr>
        </p:nvSpPr>
        <p:spPr bwMode="auto">
          <a:xfrm>
            <a:off x="379413" y="261938"/>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b" anchorCtr="0" compatLnSpc="1">
            <a:prstTxWarp prst="textNoShape">
              <a:avLst/>
            </a:prstTxWarp>
          </a:bodyPr>
          <a:lstStyle/>
          <a:p>
            <a:pPr lvl="0"/>
            <a:r>
              <a:rPr lang="en-GB" altLang="zh-CN" smtClean="0"/>
              <a:t>Click to edit Master title style</a:t>
            </a:r>
          </a:p>
        </p:txBody>
      </p:sp>
      <p:sp>
        <p:nvSpPr>
          <p:cNvPr id="1028" name="Rectangle 4"/>
          <p:cNvSpPr>
            <a:spLocks noGrp="1" noChangeArrowheads="1"/>
          </p:cNvSpPr>
          <p:nvPr>
            <p:ph type="body" idx="4294967295"/>
          </p:nvPr>
        </p:nvSpPr>
        <p:spPr bwMode="auto">
          <a:xfrm>
            <a:off x="985838" y="16700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en-GB" altLang="zh-CN" smtClean="0"/>
              <a:t>Click to edit Master text styles</a:t>
            </a:r>
          </a:p>
          <a:p>
            <a:pPr lvl="1"/>
            <a:r>
              <a:rPr lang="en-GB" altLang="zh-CN" smtClean="0"/>
              <a:t>Second Level</a:t>
            </a:r>
          </a:p>
          <a:p>
            <a:pPr lvl="2"/>
            <a:r>
              <a:rPr lang="en-GB" altLang="zh-CN" smtClean="0"/>
              <a:t>Third Level</a:t>
            </a:r>
          </a:p>
          <a:p>
            <a:pPr lvl="3"/>
            <a:r>
              <a:rPr lang="en-GB" altLang="zh-CN" smtClean="0"/>
              <a:t>Fourth Level</a:t>
            </a:r>
          </a:p>
          <a:p>
            <a:pPr lvl="4"/>
            <a:r>
              <a:rPr lang="en-GB" altLang="zh-CN" smtClean="0"/>
              <a:t>Fifth Level</a:t>
            </a:r>
          </a:p>
        </p:txBody>
      </p:sp>
      <p:sp>
        <p:nvSpPr>
          <p:cNvPr id="1029" name="Rectangle 5"/>
          <p:cNvSpPr>
            <a:spLocks noChangeArrowheads="1"/>
          </p:cNvSpPr>
          <p:nvPr/>
        </p:nvSpPr>
        <p:spPr bwMode="auto">
          <a:xfrm>
            <a:off x="1960563" y="6378575"/>
            <a:ext cx="6940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zh-CN" altLang="en-GB" sz="1200" dirty="0">
                <a:solidFill>
                  <a:schemeClr val="tx2"/>
                </a:solidFill>
                <a:ea typeface="宋体" pitchFamily="2" charset="-122"/>
              </a:rPr>
              <a:t>©万江平改编  </a:t>
            </a:r>
            <a:r>
              <a:rPr lang="en-GB" altLang="zh-CN" sz="1200" dirty="0">
                <a:solidFill>
                  <a:schemeClr val="tx2"/>
                </a:solidFill>
                <a:ea typeface="宋体" pitchFamily="2" charset="-122"/>
              </a:rPr>
              <a:t>2017		</a:t>
            </a:r>
            <a:r>
              <a:rPr lang="zh-CN" altLang="en-US" sz="1200" dirty="0">
                <a:solidFill>
                  <a:srgbClr val="FF0000"/>
                </a:solidFill>
                <a:ea typeface="黑体" pitchFamily="49" charset="-122"/>
              </a:rPr>
              <a:t>十年磨一剑，“飞”起来的猪八戒网</a:t>
            </a:r>
            <a:r>
              <a:rPr lang="zh-CN" altLang="en-GB" sz="1200" dirty="0">
                <a:solidFill>
                  <a:schemeClr val="tx2"/>
                </a:solidFill>
                <a:ea typeface="宋体" pitchFamily="2" charset="-122"/>
              </a:rPr>
              <a:t>		   </a:t>
            </a:r>
            <a:fld id="{DE3ADE1B-E306-493F-B402-EA53EF5C2505}" type="slidenum">
              <a:rPr lang="en-GB" altLang="zh-CN" sz="1200">
                <a:solidFill>
                  <a:schemeClr val="tx2"/>
                </a:solidFill>
                <a:ea typeface="宋体" pitchFamily="2" charset="-122"/>
              </a:rPr>
              <a:pPr eaLnBrk="0" hangingPunct="0"/>
              <a:t>‹#›</a:t>
            </a:fld>
            <a:endParaRPr lang="en-GB" altLang="zh-CN" sz="1200" dirty="0">
              <a:solidFill>
                <a:schemeClr val="tx2"/>
              </a:solidFill>
              <a:ea typeface="宋体" pitchFamily="2" charset="-122"/>
            </a:endParaRPr>
          </a:p>
        </p:txBody>
      </p:sp>
    </p:spTree>
  </p:cSld>
  <p:clrMap bg1="lt1" tx1="dk1" bg2="lt2" tx2="dk2" accent1="accent1" accent2="accent2" accent3="accent3" accent4="accent4" accent5="accent5" accent6="accent6" hlink="hlink" folHlink="folHlink"/>
  <p:sldLayoutIdLst>
    <p:sldLayoutId id="2147483687" r:id="rId1"/>
    <p:sldLayoutId id="2147483698"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rtl="0" eaLnBrk="0" fontAlgn="base" hangingPunct="0">
        <a:spcBef>
          <a:spcPct val="0"/>
        </a:spcBef>
        <a:spcAft>
          <a:spcPct val="0"/>
        </a:spcAft>
        <a:defRPr sz="5400">
          <a:solidFill>
            <a:srgbClr val="FF0000"/>
          </a:solidFill>
          <a:latin typeface="Times New Roman" pitchFamily="18" charset="0"/>
          <a:ea typeface="黑体" pitchFamily="49" charset="-122"/>
          <a:cs typeface="+mj-cs"/>
        </a:defRPr>
      </a:lvl1pPr>
      <a:lvl2pPr algn="l" rtl="0" eaLnBrk="0" fontAlgn="base" hangingPunct="0">
        <a:spcBef>
          <a:spcPct val="0"/>
        </a:spcBef>
        <a:spcAft>
          <a:spcPct val="0"/>
        </a:spcAft>
        <a:defRPr sz="5400">
          <a:solidFill>
            <a:srgbClr val="FF0000"/>
          </a:solidFill>
          <a:latin typeface="Times New Roman" pitchFamily="18" charset="0"/>
          <a:ea typeface="黑体" pitchFamily="49" charset="-122"/>
        </a:defRPr>
      </a:lvl2pPr>
      <a:lvl3pPr algn="l" rtl="0" eaLnBrk="0" fontAlgn="base" hangingPunct="0">
        <a:spcBef>
          <a:spcPct val="0"/>
        </a:spcBef>
        <a:spcAft>
          <a:spcPct val="0"/>
        </a:spcAft>
        <a:defRPr sz="5400">
          <a:solidFill>
            <a:srgbClr val="FF0000"/>
          </a:solidFill>
          <a:latin typeface="Times New Roman" pitchFamily="18" charset="0"/>
          <a:ea typeface="黑体" pitchFamily="49" charset="-122"/>
        </a:defRPr>
      </a:lvl3pPr>
      <a:lvl4pPr algn="l" rtl="0" eaLnBrk="0" fontAlgn="base" hangingPunct="0">
        <a:spcBef>
          <a:spcPct val="0"/>
        </a:spcBef>
        <a:spcAft>
          <a:spcPct val="0"/>
        </a:spcAft>
        <a:defRPr sz="5400">
          <a:solidFill>
            <a:srgbClr val="FF0000"/>
          </a:solidFill>
          <a:latin typeface="Times New Roman" pitchFamily="18" charset="0"/>
          <a:ea typeface="黑体" pitchFamily="49" charset="-122"/>
        </a:defRPr>
      </a:lvl4pPr>
      <a:lvl5pPr algn="l" rtl="0" eaLnBrk="0" fontAlgn="base" hangingPunct="0">
        <a:spcBef>
          <a:spcPct val="0"/>
        </a:spcBef>
        <a:spcAft>
          <a:spcPct val="0"/>
        </a:spcAft>
        <a:defRPr sz="5400">
          <a:solidFill>
            <a:srgbClr val="FF0000"/>
          </a:solidFill>
          <a:latin typeface="Times New Roman" pitchFamily="18" charset="0"/>
          <a:ea typeface="黑体" pitchFamily="49" charset="-122"/>
        </a:defRPr>
      </a:lvl5pPr>
      <a:lvl6pPr marL="457200" algn="l" rtl="0" eaLnBrk="0" fontAlgn="base" hangingPunct="0">
        <a:spcBef>
          <a:spcPct val="0"/>
        </a:spcBef>
        <a:spcAft>
          <a:spcPct val="0"/>
        </a:spcAft>
        <a:defRPr sz="4400">
          <a:solidFill>
            <a:schemeClr val="tx2"/>
          </a:solidFill>
          <a:latin typeface="Times" charset="0"/>
        </a:defRPr>
      </a:lvl6pPr>
      <a:lvl7pPr marL="914400" algn="l" rtl="0" eaLnBrk="0" fontAlgn="base" hangingPunct="0">
        <a:spcBef>
          <a:spcPct val="0"/>
        </a:spcBef>
        <a:spcAft>
          <a:spcPct val="0"/>
        </a:spcAft>
        <a:defRPr sz="4400">
          <a:solidFill>
            <a:schemeClr val="tx2"/>
          </a:solidFill>
          <a:latin typeface="Times" charset="0"/>
        </a:defRPr>
      </a:lvl7pPr>
      <a:lvl8pPr marL="1371600" algn="l" rtl="0" eaLnBrk="0" fontAlgn="base" hangingPunct="0">
        <a:spcBef>
          <a:spcPct val="0"/>
        </a:spcBef>
        <a:spcAft>
          <a:spcPct val="0"/>
        </a:spcAft>
        <a:defRPr sz="4400">
          <a:solidFill>
            <a:schemeClr val="tx2"/>
          </a:solidFill>
          <a:latin typeface="Times" charset="0"/>
        </a:defRPr>
      </a:lvl8pPr>
      <a:lvl9pPr marL="1828800" algn="l" rtl="0" eaLnBrk="0" fontAlgn="base" hangingPunct="0">
        <a:spcBef>
          <a:spcPct val="0"/>
        </a:spcBef>
        <a:spcAft>
          <a:spcPct val="0"/>
        </a:spcAft>
        <a:defRPr sz="4400">
          <a:solidFill>
            <a:schemeClr val="tx2"/>
          </a:solidFill>
          <a:latin typeface="Times" charset="0"/>
        </a:defRPr>
      </a:lvl9pPr>
    </p:titleStyle>
    <p:bodyStyle>
      <a:lvl1pPr marL="465138" indent="-465138" algn="l" rtl="0" eaLnBrk="0" fontAlgn="base" hangingPunct="0">
        <a:spcBef>
          <a:spcPct val="20000"/>
        </a:spcBef>
        <a:spcAft>
          <a:spcPct val="0"/>
        </a:spcAft>
        <a:buClr>
          <a:schemeClr val="tx2"/>
        </a:buClr>
        <a:buSzPct val="50000"/>
        <a:buFont typeface="Zapf Dingbats" charset="2"/>
        <a:buChar char="l"/>
        <a:defRPr sz="2800">
          <a:solidFill>
            <a:schemeClr val="tx1"/>
          </a:solidFill>
          <a:latin typeface="Times New Roman" pitchFamily="18" charset="0"/>
          <a:ea typeface="黑体" pitchFamily="49" charset="-122"/>
          <a:cs typeface="+mn-cs"/>
        </a:defRPr>
      </a:lvl1pPr>
      <a:lvl2pPr marL="1035050" indent="-455613"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ea typeface="黑体" pitchFamily="49" charset="-122"/>
        </a:defRPr>
      </a:lvl2pPr>
      <a:lvl3pPr marL="1377950" indent="-228600"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ea typeface="黑体" pitchFamily="49" charset="-122"/>
        </a:defRPr>
      </a:lvl3pPr>
      <a:lvl4pPr marL="1720850" indent="-228600" algn="l" rtl="0" eaLnBrk="0" fontAlgn="base" hangingPunct="0">
        <a:spcBef>
          <a:spcPct val="20000"/>
        </a:spcBef>
        <a:spcAft>
          <a:spcPct val="0"/>
        </a:spcAft>
        <a:buClr>
          <a:schemeClr val="accent2"/>
        </a:buClr>
        <a:buSzPct val="65000"/>
        <a:buFont typeface="Monotype Sorts" charset="2"/>
        <a:buChar char=""/>
        <a:defRPr sz="2000">
          <a:solidFill>
            <a:schemeClr val="tx1"/>
          </a:solidFill>
          <a:latin typeface="Times New Roman" pitchFamily="18" charset="0"/>
          <a:ea typeface="黑体" pitchFamily="49" charset="-122"/>
        </a:defRPr>
      </a:lvl4pPr>
      <a:lvl5pPr marL="2063750" indent="-228600"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ea typeface="黑体" pitchFamily="49" charset="-122"/>
        </a:defRPr>
      </a:lvl5pPr>
      <a:lvl6pPr marL="2520950" indent="-228600" algn="l" rtl="0" eaLnBrk="0" fontAlgn="base" hangingPunct="0">
        <a:spcBef>
          <a:spcPct val="20000"/>
        </a:spcBef>
        <a:spcAft>
          <a:spcPct val="0"/>
        </a:spcAft>
        <a:buClr>
          <a:schemeClr val="tx1"/>
        </a:buClr>
        <a:buSzPct val="100000"/>
        <a:buChar char="•"/>
        <a:defRPr sz="2000">
          <a:solidFill>
            <a:schemeClr val="tx1"/>
          </a:solidFill>
          <a:latin typeface="+mn-lt"/>
        </a:defRPr>
      </a:lvl6pPr>
      <a:lvl7pPr marL="2978150" indent="-228600" algn="l" rtl="0" eaLnBrk="0" fontAlgn="base" hangingPunct="0">
        <a:spcBef>
          <a:spcPct val="20000"/>
        </a:spcBef>
        <a:spcAft>
          <a:spcPct val="0"/>
        </a:spcAft>
        <a:buClr>
          <a:schemeClr val="tx1"/>
        </a:buClr>
        <a:buSzPct val="100000"/>
        <a:buChar char="•"/>
        <a:defRPr sz="2000">
          <a:solidFill>
            <a:schemeClr val="tx1"/>
          </a:solidFill>
          <a:latin typeface="+mn-lt"/>
        </a:defRPr>
      </a:lvl7pPr>
      <a:lvl8pPr marL="3435350" indent="-228600" algn="l" rtl="0" eaLnBrk="0" fontAlgn="base" hangingPunct="0">
        <a:spcBef>
          <a:spcPct val="20000"/>
        </a:spcBef>
        <a:spcAft>
          <a:spcPct val="0"/>
        </a:spcAft>
        <a:buClr>
          <a:schemeClr val="tx1"/>
        </a:buClr>
        <a:buSzPct val="100000"/>
        <a:buChar char="•"/>
        <a:defRPr sz="2000">
          <a:solidFill>
            <a:schemeClr val="tx1"/>
          </a:solidFill>
          <a:latin typeface="+mn-lt"/>
        </a:defRPr>
      </a:lvl8pPr>
      <a:lvl9pPr marL="3892550" indent="-228600" algn="l" rtl="0" eaLnBrk="0" fontAlgn="base" hangingPunct="0">
        <a:spcBef>
          <a:spcPct val="20000"/>
        </a:spcBef>
        <a:spcAft>
          <a:spcPct val="0"/>
        </a:spcAft>
        <a:buClr>
          <a:schemeClr val="tx1"/>
        </a:buClr>
        <a:buSzPct val="100000"/>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algn="ctr"/>
            <a:r>
              <a:rPr lang="zh-CN" altLang="en-US" smtClean="0"/>
              <a:t>十年磨一剑，“飞”起来的猪八戒网</a:t>
            </a:r>
            <a:endParaRPr lang="en-US" altLang="zh-CN" smtClean="0"/>
          </a:p>
        </p:txBody>
      </p:sp>
      <p:sp>
        <p:nvSpPr>
          <p:cNvPr id="5123" name="Rectangle 3"/>
          <p:cNvSpPr>
            <a:spLocks noGrp="1" noChangeArrowheads="1"/>
          </p:cNvSpPr>
          <p:nvPr>
            <p:ph type="subTitle" idx="1"/>
          </p:nvPr>
        </p:nvSpPr>
        <p:spPr/>
        <p:txBody>
          <a:bodyPr/>
          <a:lstStyle/>
          <a:p>
            <a:r>
              <a:rPr lang="zh-CN" altLang="en-US" smtClean="0"/>
              <a:t>万江平 改编</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800" dirty="0" smtClean="0"/>
              <a:t>2.2</a:t>
            </a:r>
            <a:r>
              <a:rPr lang="zh-CN" altLang="en-US" sz="4800" dirty="0" smtClean="0"/>
              <a:t>腾云行动</a:t>
            </a:r>
          </a:p>
        </p:txBody>
      </p:sp>
      <p:pic>
        <p:nvPicPr>
          <p:cNvPr id="706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02" y="1883916"/>
            <a:ext cx="7817571"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600622" y="5670034"/>
            <a:ext cx="6192688" cy="338554"/>
          </a:xfrm>
          <a:prstGeom prst="rect">
            <a:avLst/>
          </a:prstGeom>
        </p:spPr>
        <p:txBody>
          <a:bodyPr wrap="square">
            <a:spAutoFit/>
          </a:bodyPr>
          <a:lstStyle/>
          <a:p>
            <a:r>
              <a:rPr lang="zh-CN" altLang="en-US" sz="1600" dirty="0">
                <a:solidFill>
                  <a:srgbClr val="000000"/>
                </a:solidFill>
                <a:latin typeface="黑体" pitchFamily="49" charset="-122"/>
                <a:ea typeface="黑体" pitchFamily="49" charset="-122"/>
              </a:rPr>
              <a:t>国内威客网排行榜（更新时间：</a:t>
            </a:r>
            <a:r>
              <a:rPr lang="en-US" altLang="zh-CN" sz="1600" dirty="0">
                <a:solidFill>
                  <a:srgbClr val="000000"/>
                </a:solidFill>
                <a:latin typeface="黑体" pitchFamily="49" charset="-122"/>
                <a:ea typeface="黑体" pitchFamily="49" charset="-122"/>
              </a:rPr>
              <a:t>2016</a:t>
            </a:r>
            <a:r>
              <a:rPr lang="zh-CN" altLang="en-US" sz="1600" dirty="0">
                <a:solidFill>
                  <a:srgbClr val="000000"/>
                </a:solidFill>
                <a:latin typeface="黑体" pitchFamily="49" charset="-122"/>
                <a:ea typeface="黑体" pitchFamily="49" charset="-122"/>
              </a:rPr>
              <a:t>年</a:t>
            </a:r>
            <a:r>
              <a:rPr lang="en-US" altLang="zh-CN" sz="1600" dirty="0">
                <a:solidFill>
                  <a:srgbClr val="000000"/>
                </a:solidFill>
                <a:latin typeface="黑体" pitchFamily="49" charset="-122"/>
                <a:ea typeface="黑体" pitchFamily="49" charset="-122"/>
              </a:rPr>
              <a:t>7</a:t>
            </a:r>
            <a:r>
              <a:rPr lang="zh-CN" altLang="en-US" sz="1600" dirty="0">
                <a:solidFill>
                  <a:srgbClr val="000000"/>
                </a:solidFill>
                <a:latin typeface="黑体" pitchFamily="49" charset="-122"/>
                <a:ea typeface="黑体" pitchFamily="49" charset="-122"/>
              </a:rPr>
              <a:t>月</a:t>
            </a:r>
            <a:r>
              <a:rPr lang="en-US" altLang="zh-CN" sz="1600" dirty="0">
                <a:solidFill>
                  <a:srgbClr val="000000"/>
                </a:solidFill>
                <a:latin typeface="黑体" pitchFamily="49" charset="-122"/>
                <a:ea typeface="黑体" pitchFamily="49" charset="-122"/>
              </a:rPr>
              <a:t>26</a:t>
            </a:r>
            <a:r>
              <a:rPr lang="zh-CN" altLang="en-US" sz="1600" dirty="0">
                <a:solidFill>
                  <a:srgbClr val="000000"/>
                </a:solidFill>
                <a:latin typeface="黑体" pitchFamily="49" charset="-122"/>
                <a:ea typeface="黑体" pitchFamily="49" charset="-122"/>
              </a:rPr>
              <a:t>日） </a:t>
            </a:r>
            <a:endParaRPr lang="zh-CN" altLang="en-US" sz="1600" dirty="0">
              <a:latin typeface="黑体" pitchFamily="49" charset="-122"/>
              <a:ea typeface="黑体" pitchFamily="49" charset="-122"/>
            </a:endParaRPr>
          </a:p>
        </p:txBody>
      </p:sp>
    </p:spTree>
    <p:extLst>
      <p:ext uri="{BB962C8B-B14F-4D97-AF65-F5344CB8AC3E}">
        <p14:creationId xmlns:p14="http://schemas.microsoft.com/office/powerpoint/2010/main" val="1864215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800" dirty="0" smtClean="0"/>
              <a:t>2.3</a:t>
            </a:r>
            <a:r>
              <a:rPr lang="zh-CN" altLang="en-US" sz="4800" dirty="0" smtClean="0"/>
              <a:t>抓住长尾</a:t>
            </a:r>
          </a:p>
        </p:txBody>
      </p:sp>
      <p:grpSp>
        <p:nvGrpSpPr>
          <p:cNvPr id="3" name="组合 2"/>
          <p:cNvGrpSpPr/>
          <p:nvPr/>
        </p:nvGrpSpPr>
        <p:grpSpPr>
          <a:xfrm>
            <a:off x="3256806" y="2642504"/>
            <a:ext cx="2008187" cy="2006600"/>
            <a:chOff x="3454309" y="3014643"/>
            <a:chExt cx="2008187" cy="2006600"/>
          </a:xfrm>
        </p:grpSpPr>
        <p:sp>
          <p:nvSpPr>
            <p:cNvPr id="11" name="AutoShape 4"/>
            <p:cNvSpPr/>
            <p:nvPr/>
          </p:nvSpPr>
          <p:spPr bwMode="auto">
            <a:xfrm>
              <a:off x="3454309" y="3014643"/>
              <a:ext cx="2008187" cy="2006600"/>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2147483647 w 19679"/>
                <a:gd name="T9" fmla="*/ 2147483647 h 196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noFill/>
            <a:ln w="12700" cap="flat" cmpd="sng">
              <a:solidFill>
                <a:schemeClr val="accent1"/>
              </a:solidFill>
              <a:miter lim="800000"/>
            </a:ln>
            <a:extLst>
              <a:ext uri="{909E8E84-426E-40DD-AFC4-6F175D3DCCD1}">
                <a14:hiddenFill xmlns:a14="http://schemas.microsoft.com/office/drawing/2010/main">
                  <a:solidFill>
                    <a:srgbClr val="FFFFFF"/>
                  </a:solidFill>
                </a14:hiddenFill>
              </a:ext>
            </a:extLst>
          </p:spPr>
          <p:txBody>
            <a:bodyPr lIns="0" tIns="0" rIns="0" bIns="0" anchor="ctr"/>
            <a:lstStyle/>
            <a:p>
              <a:endParaRPr lang="zh-CN" altLang="en-US"/>
            </a:p>
          </p:txBody>
        </p:sp>
        <p:sp>
          <p:nvSpPr>
            <p:cNvPr id="12" name="AutoShape 2"/>
            <p:cNvSpPr/>
            <p:nvPr/>
          </p:nvSpPr>
          <p:spPr bwMode="auto">
            <a:xfrm>
              <a:off x="3586071" y="3146405"/>
              <a:ext cx="1744663" cy="1743075"/>
            </a:xfrm>
            <a:custGeom>
              <a:avLst/>
              <a:gdLst>
                <a:gd name="T0" fmla="*/ 2147483647 w 19679"/>
                <a:gd name="T1" fmla="*/ 2002086963 h 19679"/>
                <a:gd name="T2" fmla="*/ 2147483647 w 19679"/>
                <a:gd name="T3" fmla="*/ 2147483647 h 19679"/>
                <a:gd name="T4" fmla="*/ 2007560105 w 19679"/>
                <a:gd name="T5" fmla="*/ 2147483647 h 19679"/>
                <a:gd name="T6" fmla="*/ 2007560105 w 19679"/>
                <a:gd name="T7" fmla="*/ 2002086963 h 19679"/>
                <a:gd name="T8" fmla="*/ 2147483647 w 19679"/>
                <a:gd name="T9" fmla="*/ 2002086963 h 196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0000"/>
            </a:solidFill>
            <a:ln w="12700" cap="flat" cmpd="sng">
              <a:noFill/>
              <a:miter lim="800000"/>
            </a:ln>
          </p:spPr>
          <p:txBody>
            <a:bodyPr lIns="0" tIns="0" rIns="0" bIns="0" anchor="ctr"/>
            <a:lstStyle/>
            <a:p>
              <a:endParaRPr lang="zh-CN" altLang="en-US">
                <a:solidFill>
                  <a:srgbClr val="FF0000"/>
                </a:solidFill>
              </a:endParaRPr>
            </a:p>
          </p:txBody>
        </p:sp>
        <p:sp>
          <p:nvSpPr>
            <p:cNvPr id="13" name="AutoShape 5"/>
            <p:cNvSpPr>
              <a:spLocks noChangeArrowheads="1"/>
            </p:cNvSpPr>
            <p:nvPr/>
          </p:nvSpPr>
          <p:spPr bwMode="auto">
            <a:xfrm>
              <a:off x="3747996" y="3508355"/>
              <a:ext cx="1420813" cy="10191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sz="4400" dirty="0" smtClean="0">
                  <a:solidFill>
                    <a:schemeClr val="bg1"/>
                  </a:solidFill>
                  <a:latin typeface="黑体" pitchFamily="49" charset="-122"/>
                  <a:ea typeface="黑体" pitchFamily="49" charset="-122"/>
                  <a:sym typeface="Calibri" panose="020F0502020204030204" pitchFamily="34" charset="0"/>
                </a:rPr>
                <a:t>长尾理论</a:t>
              </a:r>
              <a:endParaRPr lang="en-US" altLang="zh-CN" sz="4400" dirty="0">
                <a:solidFill>
                  <a:schemeClr val="bg1"/>
                </a:solidFill>
                <a:latin typeface="黑体" pitchFamily="49" charset="-122"/>
                <a:ea typeface="黑体" pitchFamily="49" charset="-122"/>
                <a:sym typeface="Calibri" panose="020F0502020204030204" pitchFamily="34" charset="0"/>
              </a:endParaRPr>
            </a:p>
          </p:txBody>
        </p:sp>
      </p:grpSp>
      <p:grpSp>
        <p:nvGrpSpPr>
          <p:cNvPr id="14" name="Group 5"/>
          <p:cNvGrpSpPr/>
          <p:nvPr/>
        </p:nvGrpSpPr>
        <p:grpSpPr bwMode="auto">
          <a:xfrm>
            <a:off x="576039" y="2540932"/>
            <a:ext cx="1744663" cy="2122488"/>
            <a:chOff x="-70580" y="46730"/>
            <a:chExt cx="1744663" cy="2122488"/>
          </a:xfrm>
          <a:solidFill>
            <a:srgbClr val="EDBD68"/>
          </a:solidFill>
        </p:grpSpPr>
        <p:sp>
          <p:nvSpPr>
            <p:cNvPr id="15" name="AutoShape 17"/>
            <p:cNvSpPr/>
            <p:nvPr/>
          </p:nvSpPr>
          <p:spPr bwMode="auto">
            <a:xfrm>
              <a:off x="-70580" y="46730"/>
              <a:ext cx="1744663" cy="2122488"/>
            </a:xfrm>
            <a:prstGeom prst="roundRect">
              <a:avLst>
                <a:gd name="adj" fmla="val 8574"/>
              </a:avLst>
            </a:prstGeom>
            <a:grpFill/>
            <a:ln w="12700">
              <a:no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endParaRPr lang="zh-CN" altLang="zh-CN" sz="1800" b="1">
                <a:solidFill>
                  <a:srgbClr val="000000"/>
                </a:solidFill>
                <a:latin typeface="黑体" pitchFamily="49" charset="-122"/>
                <a:ea typeface="黑体" pitchFamily="49" charset="-122"/>
                <a:sym typeface="Bodoni MT Black" panose="02070A03080606020203" pitchFamily="18" charset="0"/>
              </a:endParaRPr>
            </a:p>
          </p:txBody>
        </p:sp>
        <p:sp>
          <p:nvSpPr>
            <p:cNvPr id="16" name="AutoShape 18"/>
            <p:cNvSpPr>
              <a:spLocks noChangeArrowheads="1"/>
            </p:cNvSpPr>
            <p:nvPr/>
          </p:nvSpPr>
          <p:spPr bwMode="auto">
            <a:xfrm>
              <a:off x="-26803" y="390480"/>
              <a:ext cx="1657107" cy="140144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grpFill/>
            <a:ln w="9525">
              <a:no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r>
                <a:rPr lang="zh-CN" altLang="en-US" sz="1800" dirty="0">
                  <a:latin typeface="黑体" pitchFamily="49" charset="-122"/>
                  <a:ea typeface="黑体" pitchFamily="49" charset="-122"/>
                </a:rPr>
                <a:t>面向的群体是众多中小微企业和个人，碎片化的服务内容是众多大公司不屑一顾的利基</a:t>
              </a:r>
              <a:r>
                <a:rPr lang="zh-CN" altLang="en-US" sz="1800" dirty="0" smtClean="0">
                  <a:latin typeface="黑体" pitchFamily="49" charset="-122"/>
                  <a:ea typeface="黑体" pitchFamily="49" charset="-122"/>
                </a:rPr>
                <a:t>市场。</a:t>
              </a:r>
              <a:endParaRPr lang="zh-CN" altLang="en-US" sz="1800" dirty="0">
                <a:solidFill>
                  <a:schemeClr val="bg1"/>
                </a:solidFill>
                <a:latin typeface="黑体" pitchFamily="49" charset="-122"/>
                <a:ea typeface="黑体" pitchFamily="49" charset="-122"/>
              </a:endParaRPr>
            </a:p>
          </p:txBody>
        </p:sp>
      </p:grpSp>
      <p:sp>
        <p:nvSpPr>
          <p:cNvPr id="17" name="AutoShape 19"/>
          <p:cNvSpPr>
            <a:spLocks noChangeArrowheads="1"/>
          </p:cNvSpPr>
          <p:nvPr/>
        </p:nvSpPr>
        <p:spPr bwMode="auto">
          <a:xfrm rot="10800000">
            <a:off x="2536727" y="3466415"/>
            <a:ext cx="358775" cy="358775"/>
          </a:xfrm>
          <a:prstGeom prst="chevron">
            <a:avLst>
              <a:gd name="adj" fmla="val 50000"/>
            </a:avLst>
          </a:prstGeom>
          <a:solidFill>
            <a:srgbClr val="EDBD68"/>
          </a:solidFill>
          <a:ln w="9525">
            <a:noFill/>
            <a:miter lim="800000"/>
          </a:ln>
        </p:spPr>
        <p:txBody>
          <a:bodyPr lIns="0" tIns="0" rIns="0" bIns="0" anchor="ctr"/>
          <a:lstStyle/>
          <a:p>
            <a:pPr algn="ctr" eaLnBrk="1"/>
            <a:endParaRPr lang="zh-CN" altLang="zh-CN" sz="4800" b="1">
              <a:solidFill>
                <a:srgbClr val="000000"/>
              </a:solidFill>
              <a:latin typeface="Bodoni MT Black" panose="02070A03080606020203" pitchFamily="18" charset="0"/>
              <a:ea typeface="宋体" panose="02010600030101010101" pitchFamily="2" charset="-122"/>
              <a:sym typeface="Bodoni MT Black" panose="02070A03080606020203" pitchFamily="18" charset="0"/>
            </a:endParaRPr>
          </a:p>
        </p:txBody>
      </p:sp>
      <p:sp>
        <p:nvSpPr>
          <p:cNvPr id="18" name="AutoShape 19"/>
          <p:cNvSpPr>
            <a:spLocks noChangeArrowheads="1"/>
          </p:cNvSpPr>
          <p:nvPr/>
        </p:nvSpPr>
        <p:spPr bwMode="auto">
          <a:xfrm>
            <a:off x="5633070" y="3414394"/>
            <a:ext cx="358775" cy="358775"/>
          </a:xfrm>
          <a:prstGeom prst="chevron">
            <a:avLst>
              <a:gd name="adj" fmla="val 50000"/>
            </a:avLst>
          </a:prstGeom>
          <a:solidFill>
            <a:srgbClr val="EDBD68"/>
          </a:solidFill>
          <a:ln w="9525">
            <a:noFill/>
            <a:miter lim="800000"/>
          </a:ln>
        </p:spPr>
        <p:txBody>
          <a:bodyPr lIns="0" tIns="0" rIns="0" bIns="0" anchor="ctr"/>
          <a:lstStyle/>
          <a:p>
            <a:pPr algn="ctr" eaLnBrk="1"/>
            <a:endParaRPr lang="zh-CN" altLang="zh-CN" sz="4800" b="1">
              <a:solidFill>
                <a:srgbClr val="000000"/>
              </a:solidFill>
              <a:latin typeface="Bodoni MT Black" panose="02070A03080606020203" pitchFamily="18" charset="0"/>
              <a:ea typeface="宋体" panose="02010600030101010101" pitchFamily="2" charset="-122"/>
              <a:sym typeface="Bodoni MT Black" panose="02070A03080606020203" pitchFamily="18" charset="0"/>
            </a:endParaRPr>
          </a:p>
        </p:txBody>
      </p:sp>
      <p:pic>
        <p:nvPicPr>
          <p:cNvPr id="22" name="图形 60" descr="齿轮"/>
          <p:cNvPicPr>
            <a:picLocks noChangeAspect="1"/>
          </p:cNvPicPr>
          <p:nvPr/>
        </p:nvPicPr>
        <p:blipFill>
          <a:blip r:embed="rId3" cstate="print">
            <a:extLst>
              <a:ext uri="{BEBA8EAE-BF5A-486C-A8C5-ECC9F3942E4B}">
                <a14:imgProps xmlns:a14="http://schemas.microsoft.com/office/drawing/2010/main">
                  <a14:imgLayer r:embed="rId4">
                    <a14:imgEffect>
                      <a14:artisticPaintStrokes/>
                    </a14:imgEffect>
                  </a14:imgLayer>
                </a14:imgProps>
              </a:ext>
              <a:ext uri="{28A0092B-C50C-407E-A947-70E740481C1C}">
                <a14:useLocalDpi xmlns:a14="http://schemas.microsoft.com/office/drawing/2010/main" val="0"/>
              </a:ext>
            </a:extLst>
          </a:blip>
          <a:stretch>
            <a:fillRect/>
          </a:stretch>
        </p:blipFill>
        <p:spPr>
          <a:xfrm rot="3270822">
            <a:off x="6790738" y="1604247"/>
            <a:ext cx="1034398" cy="1034398"/>
          </a:xfrm>
          <a:prstGeom prst="rect">
            <a:avLst/>
          </a:prstGeom>
        </p:spPr>
      </p:pic>
      <p:sp>
        <p:nvSpPr>
          <p:cNvPr id="24" name="矩形 23"/>
          <p:cNvSpPr/>
          <p:nvPr/>
        </p:nvSpPr>
        <p:spPr>
          <a:xfrm>
            <a:off x="1128269" y="4928468"/>
            <a:ext cx="6901038" cy="1200329"/>
          </a:xfrm>
          <a:prstGeom prst="rect">
            <a:avLst/>
          </a:prstGeom>
        </p:spPr>
        <p:txBody>
          <a:bodyPr wrap="square">
            <a:spAutoFit/>
          </a:bodyPr>
          <a:lstStyle/>
          <a:p>
            <a:pPr marL="342900" indent="-342900">
              <a:buFont typeface="Wingdings" panose="05000000000000000000" pitchFamily="2" charset="2"/>
              <a:buChar char="u"/>
            </a:pPr>
            <a:r>
              <a:rPr lang="zh-CN" altLang="en-US" sz="1800" dirty="0" smtClean="0">
                <a:latin typeface="黑体" panose="02010609060101010101" pitchFamily="49" charset="-122"/>
                <a:ea typeface="黑体" panose="02010609060101010101" pitchFamily="49" charset="-122"/>
                <a:cs typeface="Times New Roman" panose="02020603050405020304" pitchFamily="18" charset="0"/>
              </a:rPr>
              <a:t>猪八戒网的服务对象已经覆盖美国、英国等</a:t>
            </a:r>
            <a:r>
              <a:rPr lang="en-US" altLang="zh-CN" sz="1800" dirty="0" smtClean="0">
                <a:latin typeface="黑体" panose="02010609060101010101" pitchFamily="49" charset="-122"/>
                <a:ea typeface="黑体" panose="02010609060101010101" pitchFamily="49" charset="-122"/>
                <a:cs typeface="Times New Roman" panose="02020603050405020304" pitchFamily="18" charset="0"/>
              </a:rPr>
              <a:t>25</a:t>
            </a:r>
            <a:r>
              <a:rPr lang="zh-CN" altLang="en-US" sz="1800" dirty="0" smtClean="0">
                <a:latin typeface="黑体" panose="02010609060101010101" pitchFamily="49" charset="-122"/>
                <a:ea typeface="黑体" panose="02010609060101010101" pitchFamily="49" charset="-122"/>
                <a:cs typeface="Times New Roman" panose="02020603050405020304" pitchFamily="18" charset="0"/>
              </a:rPr>
              <a:t>个国家和地区</a:t>
            </a:r>
            <a:endParaRPr lang="en-US" altLang="zh-CN" sz="1800"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buFont typeface="Wingdings" panose="05000000000000000000" pitchFamily="2" charset="2"/>
              <a:buChar char="u"/>
            </a:pPr>
            <a:r>
              <a:rPr lang="zh-CN" altLang="en-US" sz="1800" dirty="0" smtClean="0">
                <a:latin typeface="黑体" panose="02010609060101010101" pitchFamily="49" charset="-122"/>
                <a:ea typeface="黑体" panose="02010609060101010101" pitchFamily="49" charset="-122"/>
                <a:cs typeface="Times New Roman" panose="02020603050405020304" pitchFamily="18" charset="0"/>
              </a:rPr>
              <a:t>成功为</a:t>
            </a:r>
            <a:r>
              <a:rPr lang="en-US" altLang="zh-CN" sz="1800" dirty="0" smtClean="0">
                <a:latin typeface="黑体" panose="02010609060101010101" pitchFamily="49" charset="-122"/>
                <a:ea typeface="黑体" panose="02010609060101010101" pitchFamily="49" charset="-122"/>
                <a:cs typeface="Times New Roman" panose="02020603050405020304" pitchFamily="18" charset="0"/>
              </a:rPr>
              <a:t>60</a:t>
            </a:r>
            <a:r>
              <a:rPr lang="zh-CN" altLang="en-US" sz="1800" dirty="0" smtClean="0">
                <a:latin typeface="黑体" panose="02010609060101010101" pitchFamily="49" charset="-122"/>
                <a:ea typeface="黑体" panose="02010609060101010101" pitchFamily="49" charset="-122"/>
                <a:cs typeface="Times New Roman" panose="02020603050405020304" pitchFamily="18" charset="0"/>
              </a:rPr>
              <a:t>万家公司设计了</a:t>
            </a:r>
            <a:r>
              <a:rPr lang="en-US" altLang="zh-CN" sz="1800" dirty="0" smtClean="0">
                <a:latin typeface="黑体" panose="02010609060101010101" pitchFamily="49" charset="-122"/>
                <a:ea typeface="黑体" panose="02010609060101010101" pitchFamily="49" charset="-122"/>
                <a:cs typeface="Times New Roman" panose="02020603050405020304" pitchFamily="18" charset="0"/>
              </a:rPr>
              <a:t>logo</a:t>
            </a:r>
            <a:r>
              <a:rPr lang="zh-CN" altLang="en-US" sz="1800" dirty="0" smtClean="0">
                <a:latin typeface="黑体" panose="02010609060101010101" pitchFamily="49" charset="-122"/>
                <a:ea typeface="黑体" panose="02010609060101010101" pitchFamily="49" charset="-122"/>
                <a:cs typeface="Times New Roman" panose="02020603050405020304" pitchFamily="18" charset="0"/>
              </a:rPr>
              <a:t>，为</a:t>
            </a:r>
            <a:r>
              <a:rPr lang="en-US" altLang="zh-CN" sz="1800" dirty="0" smtClean="0">
                <a:latin typeface="黑体" panose="02010609060101010101" pitchFamily="49" charset="-122"/>
                <a:ea typeface="黑体" panose="02010609060101010101" pitchFamily="49" charset="-122"/>
                <a:cs typeface="Times New Roman" panose="02020603050405020304" pitchFamily="18" charset="0"/>
              </a:rPr>
              <a:t>50</a:t>
            </a:r>
            <a:r>
              <a:rPr lang="zh-CN" altLang="en-US" sz="1800" dirty="0" smtClean="0">
                <a:latin typeface="黑体" panose="02010609060101010101" pitchFamily="49" charset="-122"/>
                <a:ea typeface="黑体" panose="02010609060101010101" pitchFamily="49" charset="-122"/>
                <a:cs typeface="Times New Roman" panose="02020603050405020304" pitchFamily="18" charset="0"/>
              </a:rPr>
              <a:t>万家机构建立了网站</a:t>
            </a:r>
            <a:endParaRPr lang="en-US" altLang="zh-CN" sz="1800"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buFont typeface="Wingdings" panose="05000000000000000000" pitchFamily="2" charset="2"/>
              <a:buChar char="u"/>
            </a:pPr>
            <a:r>
              <a:rPr lang="zh-CN" altLang="en-US" sz="1800" dirty="0" smtClean="0">
                <a:latin typeface="黑体" panose="02010609060101010101" pitchFamily="49" charset="-122"/>
                <a:ea typeface="黑体" panose="02010609060101010101" pitchFamily="49" charset="-122"/>
                <a:cs typeface="Times New Roman" panose="02020603050405020304" pitchFamily="18" charset="0"/>
              </a:rPr>
              <a:t>为</a:t>
            </a:r>
            <a:r>
              <a:rPr lang="en-US" altLang="zh-CN" sz="1800" dirty="0" smtClean="0">
                <a:latin typeface="黑体" panose="02010609060101010101" pitchFamily="49" charset="-122"/>
                <a:ea typeface="黑体" panose="02010609060101010101" pitchFamily="49" charset="-122"/>
                <a:cs typeface="Times New Roman" panose="02020603050405020304" pitchFamily="18" charset="0"/>
              </a:rPr>
              <a:t>10</a:t>
            </a:r>
            <a:r>
              <a:rPr lang="zh-CN" altLang="en-US" sz="1800" dirty="0" smtClean="0">
                <a:latin typeface="黑体" panose="02010609060101010101" pitchFamily="49" charset="-122"/>
                <a:ea typeface="黑体" panose="02010609060101010101" pitchFamily="49" charset="-122"/>
                <a:cs typeface="Times New Roman" panose="02020603050405020304" pitchFamily="18" charset="0"/>
              </a:rPr>
              <a:t>万家企业开发了软件，为</a:t>
            </a:r>
            <a:r>
              <a:rPr lang="en-US" altLang="zh-CN" sz="1800" dirty="0" smtClean="0">
                <a:latin typeface="黑体" panose="02010609060101010101" pitchFamily="49" charset="-122"/>
                <a:ea typeface="黑体" panose="02010609060101010101" pitchFamily="49" charset="-122"/>
                <a:cs typeface="Times New Roman" panose="02020603050405020304" pitchFamily="18" charset="0"/>
              </a:rPr>
              <a:t>60</a:t>
            </a:r>
            <a:r>
              <a:rPr lang="zh-CN" altLang="en-US" sz="1800" dirty="0" smtClean="0">
                <a:latin typeface="黑体" panose="02010609060101010101" pitchFamily="49" charset="-122"/>
                <a:ea typeface="黑体" panose="02010609060101010101" pitchFamily="49" charset="-122"/>
                <a:cs typeface="Times New Roman" panose="02020603050405020304" pitchFamily="18" charset="0"/>
              </a:rPr>
              <a:t>万家公司提供了产品包装</a:t>
            </a:r>
            <a:endParaRPr lang="en-US" altLang="zh-CN" sz="1800"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buFont typeface="Wingdings" panose="05000000000000000000" pitchFamily="2" charset="2"/>
              <a:buChar char="u"/>
            </a:pPr>
            <a:r>
              <a:rPr lang="zh-CN" altLang="en-US" sz="1800" dirty="0" smtClean="0">
                <a:latin typeface="黑体" panose="02010609060101010101" pitchFamily="49" charset="-122"/>
                <a:ea typeface="黑体" panose="02010609060101010101" pitchFamily="49" charset="-122"/>
                <a:cs typeface="Times New Roman" panose="02020603050405020304" pitchFamily="18" charset="0"/>
              </a:rPr>
              <a:t>为</a:t>
            </a:r>
            <a:r>
              <a:rPr lang="en-US" altLang="zh-CN" sz="1800" dirty="0" smtClean="0">
                <a:latin typeface="黑体" panose="02010609060101010101" pitchFamily="49" charset="-122"/>
                <a:ea typeface="黑体" panose="02010609060101010101" pitchFamily="49" charset="-122"/>
                <a:cs typeface="Times New Roman" panose="02020603050405020304" pitchFamily="18" charset="0"/>
              </a:rPr>
              <a:t>10</a:t>
            </a:r>
            <a:r>
              <a:rPr lang="zh-CN" altLang="en-US" sz="1800" dirty="0" smtClean="0">
                <a:latin typeface="黑体" panose="02010609060101010101" pitchFamily="49" charset="-122"/>
                <a:ea typeface="黑体" panose="02010609060101010101" pitchFamily="49" charset="-122"/>
                <a:cs typeface="Times New Roman" panose="02020603050405020304" pitchFamily="18" charset="0"/>
              </a:rPr>
              <a:t>万个孩子取了名字，并汇聚了千万名各类创意人才</a:t>
            </a:r>
            <a:endParaRPr lang="zh-CN" altLang="en-US" sz="1800" dirty="0">
              <a:latin typeface="黑体" panose="02010609060101010101" pitchFamily="49" charset="-122"/>
              <a:ea typeface="黑体" panose="02010609060101010101" pitchFamily="49" charset="-122"/>
            </a:endParaRPr>
          </a:p>
        </p:txBody>
      </p:sp>
      <p:sp>
        <p:nvSpPr>
          <p:cNvPr id="25" name="文本框 4"/>
          <p:cNvSpPr>
            <a:spLocks noChangeArrowheads="1"/>
          </p:cNvSpPr>
          <p:nvPr/>
        </p:nvSpPr>
        <p:spPr bwMode="auto">
          <a:xfrm>
            <a:off x="2270452" y="1875129"/>
            <a:ext cx="20423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需求</a:t>
            </a:r>
          </a:p>
        </p:txBody>
      </p:sp>
      <p:sp>
        <p:nvSpPr>
          <p:cNvPr id="26" name="文本框 4"/>
          <p:cNvSpPr>
            <a:spLocks noChangeArrowheads="1"/>
          </p:cNvSpPr>
          <p:nvPr/>
        </p:nvSpPr>
        <p:spPr bwMode="auto">
          <a:xfrm>
            <a:off x="5731760" y="1875129"/>
            <a:ext cx="11518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smtClea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创意</a:t>
            </a:r>
            <a:endParaRPr lang="zh-CN" altLang="en-US" sz="2800"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 name="组合 1"/>
          <p:cNvGrpSpPr/>
          <p:nvPr/>
        </p:nvGrpSpPr>
        <p:grpSpPr>
          <a:xfrm>
            <a:off x="944012" y="1743821"/>
            <a:ext cx="800626" cy="592359"/>
            <a:chOff x="944012" y="1578949"/>
            <a:chExt cx="800626" cy="592359"/>
          </a:xfrm>
        </p:grpSpPr>
        <p:grpSp>
          <p:nvGrpSpPr>
            <p:cNvPr id="27" name="组合 26"/>
            <p:cNvGrpSpPr/>
            <p:nvPr/>
          </p:nvGrpSpPr>
          <p:grpSpPr>
            <a:xfrm>
              <a:off x="1205391" y="1578949"/>
              <a:ext cx="288032" cy="592359"/>
              <a:chOff x="3114596" y="2996938"/>
              <a:chExt cx="224872" cy="564609"/>
            </a:xfrm>
            <a:solidFill>
              <a:srgbClr val="FF0000"/>
            </a:solidFill>
          </p:grpSpPr>
          <p:sp>
            <p:nvSpPr>
              <p:cNvPr id="28" name="椭圆 27"/>
              <p:cNvSpPr/>
              <p:nvPr/>
            </p:nvSpPr>
            <p:spPr>
              <a:xfrm>
                <a:off x="3184508" y="2996938"/>
                <a:ext cx="90487" cy="90487"/>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lumMod val="75000"/>
                      <a:lumOff val="25000"/>
                    </a:sysClr>
                  </a:solidFill>
                  <a:effectLst/>
                  <a:uLnTx/>
                  <a:uFillTx/>
                  <a:latin typeface="Calibri"/>
                  <a:ea typeface="宋体"/>
                  <a:cs typeface="+mn-cs"/>
                </a:endParaRPr>
              </a:p>
            </p:txBody>
          </p:sp>
          <p:sp>
            <p:nvSpPr>
              <p:cNvPr id="29" name="同侧圆角矩形 56"/>
              <p:cNvSpPr/>
              <p:nvPr/>
            </p:nvSpPr>
            <p:spPr>
              <a:xfrm>
                <a:off x="3114865" y="3096786"/>
                <a:ext cx="224603" cy="63149"/>
              </a:xfrm>
              <a:prstGeom prst="round2SameRect">
                <a:avLst>
                  <a:gd name="adj1" fmla="val 50000"/>
                  <a:gd name="adj2" fmla="val 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lumMod val="75000"/>
                      <a:lumOff val="25000"/>
                    </a:sysClr>
                  </a:solidFill>
                  <a:effectLst/>
                  <a:uLnTx/>
                  <a:uFillTx/>
                  <a:latin typeface="Calibri"/>
                  <a:ea typeface="宋体"/>
                  <a:cs typeface="+mn-cs"/>
                </a:endParaRPr>
              </a:p>
            </p:txBody>
          </p:sp>
          <p:sp>
            <p:nvSpPr>
              <p:cNvPr id="30" name="矩形 29"/>
              <p:cNvSpPr/>
              <p:nvPr/>
            </p:nvSpPr>
            <p:spPr>
              <a:xfrm>
                <a:off x="3170785" y="3159935"/>
                <a:ext cx="112763" cy="154601"/>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lumMod val="75000"/>
                      <a:lumOff val="25000"/>
                    </a:sysClr>
                  </a:solidFill>
                  <a:effectLst/>
                  <a:uLnTx/>
                  <a:uFillTx/>
                  <a:latin typeface="Calibri"/>
                  <a:ea typeface="宋体"/>
                  <a:cs typeface="+mn-cs"/>
                </a:endParaRPr>
              </a:p>
            </p:txBody>
          </p:sp>
          <p:sp>
            <p:nvSpPr>
              <p:cNvPr id="31" name="同侧圆角矩形 58"/>
              <p:cNvSpPr/>
              <p:nvPr/>
            </p:nvSpPr>
            <p:spPr>
              <a:xfrm rot="10800000">
                <a:off x="3170785" y="3304372"/>
                <a:ext cx="45719" cy="257175"/>
              </a:xfrm>
              <a:prstGeom prst="round2SameRect">
                <a:avLst>
                  <a:gd name="adj1" fmla="val 50000"/>
                  <a:gd name="adj2" fmla="val 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lumMod val="75000"/>
                      <a:lumOff val="25000"/>
                    </a:sysClr>
                  </a:solidFill>
                  <a:effectLst/>
                  <a:uLnTx/>
                  <a:uFillTx/>
                  <a:latin typeface="Calibri"/>
                  <a:ea typeface="宋体"/>
                  <a:cs typeface="+mn-cs"/>
                </a:endParaRPr>
              </a:p>
            </p:txBody>
          </p:sp>
          <p:sp>
            <p:nvSpPr>
              <p:cNvPr id="32" name="同侧圆角矩形 59"/>
              <p:cNvSpPr/>
              <p:nvPr/>
            </p:nvSpPr>
            <p:spPr>
              <a:xfrm rot="10800000">
                <a:off x="3237416" y="3304372"/>
                <a:ext cx="45719" cy="257175"/>
              </a:xfrm>
              <a:prstGeom prst="round2SameRect">
                <a:avLst>
                  <a:gd name="adj1" fmla="val 50000"/>
                  <a:gd name="adj2" fmla="val 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lumMod val="75000"/>
                      <a:lumOff val="25000"/>
                    </a:sysClr>
                  </a:solidFill>
                  <a:effectLst/>
                  <a:uLnTx/>
                  <a:uFillTx/>
                  <a:latin typeface="Calibri"/>
                  <a:ea typeface="宋体"/>
                  <a:cs typeface="+mn-cs"/>
                </a:endParaRPr>
              </a:p>
            </p:txBody>
          </p:sp>
          <p:sp>
            <p:nvSpPr>
              <p:cNvPr id="33" name="同侧圆角矩形 60"/>
              <p:cNvSpPr/>
              <p:nvPr/>
            </p:nvSpPr>
            <p:spPr>
              <a:xfrm rot="10800000">
                <a:off x="3114596" y="3144503"/>
                <a:ext cx="31089" cy="180000"/>
              </a:xfrm>
              <a:prstGeom prst="round2SameRect">
                <a:avLst>
                  <a:gd name="adj1" fmla="val 50000"/>
                  <a:gd name="adj2" fmla="val 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lumMod val="75000"/>
                      <a:lumOff val="25000"/>
                    </a:sysClr>
                  </a:solidFill>
                  <a:effectLst/>
                  <a:uLnTx/>
                  <a:uFillTx/>
                  <a:latin typeface="Calibri"/>
                  <a:ea typeface="宋体"/>
                  <a:cs typeface="+mn-cs"/>
                </a:endParaRPr>
              </a:p>
            </p:txBody>
          </p:sp>
          <p:sp>
            <p:nvSpPr>
              <p:cNvPr id="34" name="同侧圆角矩形 61"/>
              <p:cNvSpPr/>
              <p:nvPr/>
            </p:nvSpPr>
            <p:spPr>
              <a:xfrm rot="10800000">
                <a:off x="3307081" y="3144503"/>
                <a:ext cx="31089" cy="180000"/>
              </a:xfrm>
              <a:prstGeom prst="round2SameRect">
                <a:avLst>
                  <a:gd name="adj1" fmla="val 50000"/>
                  <a:gd name="adj2" fmla="val 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lumMod val="75000"/>
                      <a:lumOff val="25000"/>
                    </a:sysClr>
                  </a:solidFill>
                  <a:effectLst/>
                  <a:uLnTx/>
                  <a:uFillTx/>
                  <a:latin typeface="Calibri"/>
                  <a:ea typeface="宋体"/>
                  <a:cs typeface="+mn-cs"/>
                </a:endParaRPr>
              </a:p>
            </p:txBody>
          </p:sp>
        </p:grpSp>
        <p:grpSp>
          <p:nvGrpSpPr>
            <p:cNvPr id="35" name="组合 34"/>
            <p:cNvGrpSpPr/>
            <p:nvPr/>
          </p:nvGrpSpPr>
          <p:grpSpPr>
            <a:xfrm>
              <a:off x="1516679" y="1788774"/>
              <a:ext cx="227959" cy="356044"/>
              <a:chOff x="3114596" y="2996938"/>
              <a:chExt cx="224872" cy="564609"/>
            </a:xfrm>
            <a:solidFill>
              <a:srgbClr val="FF0000"/>
            </a:solidFill>
          </p:grpSpPr>
          <p:sp>
            <p:nvSpPr>
              <p:cNvPr id="36" name="椭圆 35"/>
              <p:cNvSpPr/>
              <p:nvPr/>
            </p:nvSpPr>
            <p:spPr>
              <a:xfrm>
                <a:off x="3184508" y="2996938"/>
                <a:ext cx="90487" cy="90487"/>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lumMod val="75000"/>
                      <a:lumOff val="25000"/>
                    </a:sysClr>
                  </a:solidFill>
                  <a:effectLst/>
                  <a:uLnTx/>
                  <a:uFillTx/>
                  <a:latin typeface="Calibri"/>
                  <a:ea typeface="宋体"/>
                  <a:cs typeface="+mn-cs"/>
                </a:endParaRPr>
              </a:p>
            </p:txBody>
          </p:sp>
          <p:sp>
            <p:nvSpPr>
              <p:cNvPr id="37" name="同侧圆角矩形 56"/>
              <p:cNvSpPr/>
              <p:nvPr/>
            </p:nvSpPr>
            <p:spPr>
              <a:xfrm>
                <a:off x="3114865" y="3096786"/>
                <a:ext cx="224603" cy="63149"/>
              </a:xfrm>
              <a:prstGeom prst="round2SameRect">
                <a:avLst>
                  <a:gd name="adj1" fmla="val 50000"/>
                  <a:gd name="adj2" fmla="val 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lumMod val="75000"/>
                      <a:lumOff val="25000"/>
                    </a:sysClr>
                  </a:solidFill>
                  <a:effectLst/>
                  <a:uLnTx/>
                  <a:uFillTx/>
                  <a:latin typeface="Calibri"/>
                  <a:ea typeface="宋体"/>
                  <a:cs typeface="+mn-cs"/>
                </a:endParaRPr>
              </a:p>
            </p:txBody>
          </p:sp>
          <p:sp>
            <p:nvSpPr>
              <p:cNvPr id="38" name="矩形 37"/>
              <p:cNvSpPr/>
              <p:nvPr/>
            </p:nvSpPr>
            <p:spPr>
              <a:xfrm>
                <a:off x="3170785" y="3159935"/>
                <a:ext cx="112763" cy="154601"/>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lumMod val="75000"/>
                      <a:lumOff val="25000"/>
                    </a:sysClr>
                  </a:solidFill>
                  <a:effectLst/>
                  <a:uLnTx/>
                  <a:uFillTx/>
                  <a:latin typeface="Calibri"/>
                  <a:ea typeface="宋体"/>
                  <a:cs typeface="+mn-cs"/>
                </a:endParaRPr>
              </a:p>
            </p:txBody>
          </p:sp>
          <p:sp>
            <p:nvSpPr>
              <p:cNvPr id="39" name="同侧圆角矩形 58"/>
              <p:cNvSpPr/>
              <p:nvPr/>
            </p:nvSpPr>
            <p:spPr>
              <a:xfrm rot="10800000">
                <a:off x="3170785" y="3304372"/>
                <a:ext cx="45719" cy="257175"/>
              </a:xfrm>
              <a:prstGeom prst="round2SameRect">
                <a:avLst>
                  <a:gd name="adj1" fmla="val 50000"/>
                  <a:gd name="adj2" fmla="val 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lumMod val="75000"/>
                      <a:lumOff val="25000"/>
                    </a:sysClr>
                  </a:solidFill>
                  <a:effectLst/>
                  <a:uLnTx/>
                  <a:uFillTx/>
                  <a:latin typeface="Calibri"/>
                  <a:ea typeface="宋体"/>
                  <a:cs typeface="+mn-cs"/>
                </a:endParaRPr>
              </a:p>
            </p:txBody>
          </p:sp>
          <p:sp>
            <p:nvSpPr>
              <p:cNvPr id="40" name="同侧圆角矩形 59"/>
              <p:cNvSpPr/>
              <p:nvPr/>
            </p:nvSpPr>
            <p:spPr>
              <a:xfrm rot="10800000">
                <a:off x="3237416" y="3304372"/>
                <a:ext cx="45719" cy="257175"/>
              </a:xfrm>
              <a:prstGeom prst="round2SameRect">
                <a:avLst>
                  <a:gd name="adj1" fmla="val 50000"/>
                  <a:gd name="adj2" fmla="val 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lumMod val="75000"/>
                      <a:lumOff val="25000"/>
                    </a:sysClr>
                  </a:solidFill>
                  <a:effectLst/>
                  <a:uLnTx/>
                  <a:uFillTx/>
                  <a:latin typeface="Calibri"/>
                  <a:ea typeface="宋体"/>
                  <a:cs typeface="+mn-cs"/>
                </a:endParaRPr>
              </a:p>
            </p:txBody>
          </p:sp>
          <p:sp>
            <p:nvSpPr>
              <p:cNvPr id="41" name="同侧圆角矩形 60"/>
              <p:cNvSpPr/>
              <p:nvPr/>
            </p:nvSpPr>
            <p:spPr>
              <a:xfrm rot="10800000">
                <a:off x="3114596" y="3144503"/>
                <a:ext cx="31089" cy="180000"/>
              </a:xfrm>
              <a:prstGeom prst="round2SameRect">
                <a:avLst>
                  <a:gd name="adj1" fmla="val 50000"/>
                  <a:gd name="adj2" fmla="val 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lumMod val="75000"/>
                      <a:lumOff val="25000"/>
                    </a:sysClr>
                  </a:solidFill>
                  <a:effectLst/>
                  <a:uLnTx/>
                  <a:uFillTx/>
                  <a:latin typeface="Calibri"/>
                  <a:ea typeface="宋体"/>
                  <a:cs typeface="+mn-cs"/>
                </a:endParaRPr>
              </a:p>
            </p:txBody>
          </p:sp>
          <p:sp>
            <p:nvSpPr>
              <p:cNvPr id="42" name="同侧圆角矩形 61"/>
              <p:cNvSpPr/>
              <p:nvPr/>
            </p:nvSpPr>
            <p:spPr>
              <a:xfrm rot="10800000">
                <a:off x="3307081" y="3144503"/>
                <a:ext cx="31089" cy="180000"/>
              </a:xfrm>
              <a:prstGeom prst="round2SameRect">
                <a:avLst>
                  <a:gd name="adj1" fmla="val 50000"/>
                  <a:gd name="adj2" fmla="val 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lumMod val="75000"/>
                      <a:lumOff val="25000"/>
                    </a:sysClr>
                  </a:solidFill>
                  <a:effectLst/>
                  <a:uLnTx/>
                  <a:uFillTx/>
                  <a:latin typeface="Calibri"/>
                  <a:ea typeface="宋体"/>
                  <a:cs typeface="+mn-cs"/>
                </a:endParaRPr>
              </a:p>
            </p:txBody>
          </p:sp>
        </p:grpSp>
        <p:grpSp>
          <p:nvGrpSpPr>
            <p:cNvPr id="43" name="组合 42"/>
            <p:cNvGrpSpPr/>
            <p:nvPr/>
          </p:nvGrpSpPr>
          <p:grpSpPr>
            <a:xfrm>
              <a:off x="944012" y="1778328"/>
              <a:ext cx="227959" cy="356044"/>
              <a:chOff x="3114596" y="2996938"/>
              <a:chExt cx="224872" cy="564609"/>
            </a:xfrm>
            <a:solidFill>
              <a:srgbClr val="FF0000"/>
            </a:solidFill>
          </p:grpSpPr>
          <p:sp>
            <p:nvSpPr>
              <p:cNvPr id="44" name="椭圆 43"/>
              <p:cNvSpPr/>
              <p:nvPr/>
            </p:nvSpPr>
            <p:spPr>
              <a:xfrm>
                <a:off x="3184508" y="2996938"/>
                <a:ext cx="90487" cy="90487"/>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lumMod val="75000"/>
                      <a:lumOff val="25000"/>
                    </a:sysClr>
                  </a:solidFill>
                  <a:effectLst/>
                  <a:uLnTx/>
                  <a:uFillTx/>
                  <a:latin typeface="Calibri"/>
                  <a:ea typeface="宋体"/>
                  <a:cs typeface="+mn-cs"/>
                </a:endParaRPr>
              </a:p>
            </p:txBody>
          </p:sp>
          <p:sp>
            <p:nvSpPr>
              <p:cNvPr id="45" name="同侧圆角矩形 56"/>
              <p:cNvSpPr/>
              <p:nvPr/>
            </p:nvSpPr>
            <p:spPr>
              <a:xfrm>
                <a:off x="3114865" y="3096786"/>
                <a:ext cx="224603" cy="63149"/>
              </a:xfrm>
              <a:prstGeom prst="round2SameRect">
                <a:avLst>
                  <a:gd name="adj1" fmla="val 50000"/>
                  <a:gd name="adj2" fmla="val 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lumMod val="75000"/>
                      <a:lumOff val="25000"/>
                    </a:sysClr>
                  </a:solidFill>
                  <a:effectLst/>
                  <a:uLnTx/>
                  <a:uFillTx/>
                  <a:latin typeface="Calibri"/>
                  <a:ea typeface="宋体"/>
                  <a:cs typeface="+mn-cs"/>
                </a:endParaRPr>
              </a:p>
            </p:txBody>
          </p:sp>
          <p:sp>
            <p:nvSpPr>
              <p:cNvPr id="46" name="矩形 45"/>
              <p:cNvSpPr/>
              <p:nvPr/>
            </p:nvSpPr>
            <p:spPr>
              <a:xfrm>
                <a:off x="3170785" y="3159935"/>
                <a:ext cx="112763" cy="154601"/>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lumMod val="75000"/>
                      <a:lumOff val="25000"/>
                    </a:sysClr>
                  </a:solidFill>
                  <a:effectLst/>
                  <a:uLnTx/>
                  <a:uFillTx/>
                  <a:latin typeface="Calibri"/>
                  <a:ea typeface="宋体"/>
                  <a:cs typeface="+mn-cs"/>
                </a:endParaRPr>
              </a:p>
            </p:txBody>
          </p:sp>
          <p:sp>
            <p:nvSpPr>
              <p:cNvPr id="47" name="同侧圆角矩形 58"/>
              <p:cNvSpPr/>
              <p:nvPr/>
            </p:nvSpPr>
            <p:spPr>
              <a:xfrm rot="10800000">
                <a:off x="3170785" y="3304372"/>
                <a:ext cx="45719" cy="257175"/>
              </a:xfrm>
              <a:prstGeom prst="round2SameRect">
                <a:avLst>
                  <a:gd name="adj1" fmla="val 50000"/>
                  <a:gd name="adj2" fmla="val 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lumMod val="75000"/>
                      <a:lumOff val="25000"/>
                    </a:sysClr>
                  </a:solidFill>
                  <a:effectLst/>
                  <a:uLnTx/>
                  <a:uFillTx/>
                  <a:latin typeface="Calibri"/>
                  <a:ea typeface="宋体"/>
                  <a:cs typeface="+mn-cs"/>
                </a:endParaRPr>
              </a:p>
            </p:txBody>
          </p:sp>
          <p:sp>
            <p:nvSpPr>
              <p:cNvPr id="48" name="同侧圆角矩形 59"/>
              <p:cNvSpPr/>
              <p:nvPr/>
            </p:nvSpPr>
            <p:spPr>
              <a:xfrm rot="10800000">
                <a:off x="3237416" y="3304372"/>
                <a:ext cx="45719" cy="257175"/>
              </a:xfrm>
              <a:prstGeom prst="round2SameRect">
                <a:avLst>
                  <a:gd name="adj1" fmla="val 50000"/>
                  <a:gd name="adj2" fmla="val 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lumMod val="75000"/>
                      <a:lumOff val="25000"/>
                    </a:sysClr>
                  </a:solidFill>
                  <a:effectLst/>
                  <a:uLnTx/>
                  <a:uFillTx/>
                  <a:latin typeface="Calibri"/>
                  <a:ea typeface="宋体"/>
                  <a:cs typeface="+mn-cs"/>
                </a:endParaRPr>
              </a:p>
            </p:txBody>
          </p:sp>
          <p:sp>
            <p:nvSpPr>
              <p:cNvPr id="49" name="同侧圆角矩形 60"/>
              <p:cNvSpPr/>
              <p:nvPr/>
            </p:nvSpPr>
            <p:spPr>
              <a:xfrm rot="10800000">
                <a:off x="3114596" y="3144503"/>
                <a:ext cx="31089" cy="180000"/>
              </a:xfrm>
              <a:prstGeom prst="round2SameRect">
                <a:avLst>
                  <a:gd name="adj1" fmla="val 50000"/>
                  <a:gd name="adj2" fmla="val 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lumMod val="75000"/>
                      <a:lumOff val="25000"/>
                    </a:sysClr>
                  </a:solidFill>
                  <a:effectLst/>
                  <a:uLnTx/>
                  <a:uFillTx/>
                  <a:latin typeface="Calibri"/>
                  <a:ea typeface="宋体"/>
                  <a:cs typeface="+mn-cs"/>
                </a:endParaRPr>
              </a:p>
            </p:txBody>
          </p:sp>
          <p:sp>
            <p:nvSpPr>
              <p:cNvPr id="50" name="同侧圆角矩形 61"/>
              <p:cNvSpPr/>
              <p:nvPr/>
            </p:nvSpPr>
            <p:spPr>
              <a:xfrm rot="10800000">
                <a:off x="3307081" y="3144503"/>
                <a:ext cx="31089" cy="180000"/>
              </a:xfrm>
              <a:prstGeom prst="round2SameRect">
                <a:avLst>
                  <a:gd name="adj1" fmla="val 50000"/>
                  <a:gd name="adj2" fmla="val 0"/>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lumMod val="75000"/>
                      <a:lumOff val="25000"/>
                    </a:sysClr>
                  </a:solidFill>
                  <a:effectLst/>
                  <a:uLnTx/>
                  <a:uFillTx/>
                  <a:latin typeface="Calibri"/>
                  <a:ea typeface="宋体"/>
                  <a:cs typeface="+mn-cs"/>
                </a:endParaRPr>
              </a:p>
            </p:txBody>
          </p:sp>
        </p:grpSp>
      </p:grpSp>
      <p:grpSp>
        <p:nvGrpSpPr>
          <p:cNvPr id="51" name="Group 5"/>
          <p:cNvGrpSpPr/>
          <p:nvPr/>
        </p:nvGrpSpPr>
        <p:grpSpPr bwMode="auto">
          <a:xfrm>
            <a:off x="6353150" y="2540932"/>
            <a:ext cx="1744663" cy="2122488"/>
            <a:chOff x="-70580" y="46730"/>
            <a:chExt cx="1744663" cy="2122488"/>
          </a:xfrm>
          <a:solidFill>
            <a:srgbClr val="EDBD68"/>
          </a:solidFill>
        </p:grpSpPr>
        <p:sp>
          <p:nvSpPr>
            <p:cNvPr id="52" name="AutoShape 17"/>
            <p:cNvSpPr/>
            <p:nvPr/>
          </p:nvSpPr>
          <p:spPr bwMode="auto">
            <a:xfrm>
              <a:off x="-70580" y="46730"/>
              <a:ext cx="1744663" cy="2122488"/>
            </a:xfrm>
            <a:prstGeom prst="roundRect">
              <a:avLst>
                <a:gd name="adj" fmla="val 8574"/>
              </a:avLst>
            </a:prstGeom>
            <a:grpFill/>
            <a:ln w="12700">
              <a:no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endParaRPr lang="zh-CN" altLang="zh-CN" sz="1800" b="1">
                <a:solidFill>
                  <a:srgbClr val="000000"/>
                </a:solidFill>
                <a:latin typeface="黑体" pitchFamily="49" charset="-122"/>
                <a:ea typeface="黑体" pitchFamily="49" charset="-122"/>
                <a:sym typeface="Bodoni MT Black" panose="02070A03080606020203" pitchFamily="18" charset="0"/>
              </a:endParaRPr>
            </a:p>
          </p:txBody>
        </p:sp>
        <p:sp>
          <p:nvSpPr>
            <p:cNvPr id="53" name="AutoShape 18"/>
            <p:cNvSpPr>
              <a:spLocks noChangeArrowheads="1"/>
            </p:cNvSpPr>
            <p:nvPr/>
          </p:nvSpPr>
          <p:spPr bwMode="auto">
            <a:xfrm>
              <a:off x="505" y="407250"/>
              <a:ext cx="1657107" cy="140144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grpFill/>
            <a:ln w="9525">
              <a:no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r>
                <a:rPr lang="zh-CN" altLang="en-US" sz="1800" dirty="0" smtClean="0">
                  <a:latin typeface="黑体" pitchFamily="49" charset="-122"/>
                  <a:ea typeface="黑体" pitchFamily="49" charset="-122"/>
                </a:rPr>
                <a:t>通过猪八戒网的平台进行无存储和物流成本的销售互动，实现买家与服务商跨越时空的连接。</a:t>
              </a:r>
              <a:endParaRPr lang="zh-CN" altLang="en-US" sz="1800" dirty="0">
                <a:solidFill>
                  <a:schemeClr val="bg1"/>
                </a:solidFill>
                <a:latin typeface="黑体" pitchFamily="49" charset="-122"/>
                <a:ea typeface="黑体" pitchFamily="49" charset="-122"/>
              </a:endParaRPr>
            </a:p>
          </p:txBody>
        </p:sp>
      </p:grpSp>
    </p:spTree>
    <p:extLst>
      <p:ext uri="{BB962C8B-B14F-4D97-AF65-F5344CB8AC3E}">
        <p14:creationId xmlns:p14="http://schemas.microsoft.com/office/powerpoint/2010/main" val="277473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2000" fill="hold" grpId="0" nodeType="withEffect">
                                  <p:stCondLst>
                                    <p:cond delay="0"/>
                                  </p:stCondLst>
                                  <p:childTnLst>
                                    <p:anim calcmode="discrete" valueType="str">
                                      <p:cBhvr>
                                        <p:cTn id="6" dur="500" fill="hold"/>
                                        <p:tgtEl>
                                          <p:spTgt spid="17"/>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27" presetClass="emph" presetSubtype="0" repeatCount="2000" fill="remove" grpId="0" nodeType="afterEffect">
                                  <p:stCondLst>
                                    <p:cond delay="0"/>
                                  </p:stCondLst>
                                  <p:childTnLst>
                                    <p:animClr clrSpc="rgb" dir="cw">
                                      <p:cBhvr override="childStyle">
                                        <p:cTn id="9" dur="250" autoRev="1" fill="remove"/>
                                        <p:tgtEl>
                                          <p:spTgt spid="18"/>
                                        </p:tgtEl>
                                        <p:attrNameLst>
                                          <p:attrName>style.color</p:attrName>
                                        </p:attrNameLst>
                                      </p:cBhvr>
                                      <p:to>
                                        <a:schemeClr val="bg1"/>
                                      </p:to>
                                    </p:animClr>
                                    <p:animClr clrSpc="rgb" dir="cw">
                                      <p:cBhvr>
                                        <p:cTn id="10" dur="250" autoRev="1" fill="remove"/>
                                        <p:tgtEl>
                                          <p:spTgt spid="18"/>
                                        </p:tgtEl>
                                        <p:attrNameLst>
                                          <p:attrName>fillcolor</p:attrName>
                                        </p:attrNameLst>
                                      </p:cBhvr>
                                      <p:to>
                                        <a:schemeClr val="bg1"/>
                                      </p:to>
                                    </p:animClr>
                                    <p:set>
                                      <p:cBhvr>
                                        <p:cTn id="11" dur="250" autoRev="1" fill="remove"/>
                                        <p:tgtEl>
                                          <p:spTgt spid="18"/>
                                        </p:tgtEl>
                                        <p:attrNameLst>
                                          <p:attrName>fill.type</p:attrName>
                                        </p:attrNameLst>
                                      </p:cBhvr>
                                      <p:to>
                                        <p:strVal val="solid"/>
                                      </p:to>
                                    </p:set>
                                    <p:set>
                                      <p:cBhvr>
                                        <p:cTn id="12" dur="250" autoRev="1" fill="remove"/>
                                        <p:tgtEl>
                                          <p:spTgt spid="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800" dirty="0" smtClean="0"/>
              <a:t>3.1</a:t>
            </a:r>
            <a:r>
              <a:rPr lang="zh-CN" altLang="en-US" sz="4800" dirty="0"/>
              <a:t>佣金有毒，果断弃之</a:t>
            </a:r>
            <a:endParaRPr lang="zh-CN" altLang="en-US" sz="4800" dirty="0" smtClean="0"/>
          </a:p>
        </p:txBody>
      </p:sp>
      <p:sp>
        <p:nvSpPr>
          <p:cNvPr id="24" name="矩形 23"/>
          <p:cNvSpPr/>
          <p:nvPr/>
        </p:nvSpPr>
        <p:spPr>
          <a:xfrm>
            <a:off x="664518" y="1760116"/>
            <a:ext cx="6901038" cy="369332"/>
          </a:xfrm>
          <a:prstGeom prst="rect">
            <a:avLst/>
          </a:prstGeom>
        </p:spPr>
        <p:txBody>
          <a:bodyPr wrap="square">
            <a:spAutoFit/>
          </a:bodyPr>
          <a:lstStyle/>
          <a:p>
            <a:r>
              <a:rPr lang="en-US" altLang="zh-CN" sz="1800" dirty="0">
                <a:latin typeface="黑体" panose="02010609060101010101" pitchFamily="49" charset="-122"/>
                <a:ea typeface="黑体" panose="02010609060101010101" pitchFamily="49" charset="-122"/>
                <a:cs typeface="Times New Roman" panose="02020603050405020304" pitchFamily="18" charset="0"/>
              </a:rPr>
              <a:t>2015</a:t>
            </a:r>
            <a:r>
              <a:rPr lang="zh-CN" altLang="en-US" sz="1800" dirty="0">
                <a:latin typeface="黑体" panose="02010609060101010101" pitchFamily="49" charset="-122"/>
                <a:ea typeface="黑体" panose="02010609060101010101" pitchFamily="49" charset="-122"/>
                <a:cs typeface="Times New Roman" panose="02020603050405020304" pitchFamily="18" charset="0"/>
              </a:rPr>
              <a:t>年</a:t>
            </a:r>
            <a:r>
              <a:rPr lang="en-US" altLang="zh-CN" sz="1800" dirty="0">
                <a:latin typeface="黑体" panose="02010609060101010101" pitchFamily="49" charset="-122"/>
                <a:ea typeface="黑体" panose="02010609060101010101" pitchFamily="49" charset="-122"/>
                <a:cs typeface="Times New Roman" panose="02020603050405020304" pitchFamily="18" charset="0"/>
              </a:rPr>
              <a:t>6</a:t>
            </a:r>
            <a:r>
              <a:rPr lang="zh-CN" altLang="en-US" sz="1800" dirty="0">
                <a:latin typeface="黑体" panose="02010609060101010101" pitchFamily="49" charset="-122"/>
                <a:ea typeface="黑体" panose="02010609060101010101" pitchFamily="49" charset="-122"/>
                <a:cs typeface="Times New Roman" panose="02020603050405020304" pitchFamily="18" charset="0"/>
              </a:rPr>
              <a:t>月，猪八戒网进行盈利模式创新，宣布“零佣金”</a:t>
            </a:r>
            <a:r>
              <a:rPr lang="zh-CN" altLang="en-US" sz="1800" dirty="0" smtClean="0">
                <a:latin typeface="黑体" panose="02010609060101010101" pitchFamily="49" charset="-122"/>
                <a:ea typeface="黑体" panose="02010609060101010101" pitchFamily="49" charset="-122"/>
                <a:cs typeface="Times New Roman" panose="02020603050405020304" pitchFamily="18" charset="0"/>
              </a:rPr>
              <a:t>计划。</a:t>
            </a:r>
            <a:endParaRPr lang="zh-CN" altLang="en-US" sz="1800" dirty="0">
              <a:latin typeface="黑体" panose="02010609060101010101" pitchFamily="49" charset="-122"/>
              <a:ea typeface="黑体" panose="02010609060101010101" pitchFamily="49" charset="-122"/>
            </a:endParaRPr>
          </a:p>
        </p:txBody>
      </p:sp>
      <p:sp>
        <p:nvSpPr>
          <p:cNvPr id="55" name="TextBox 42"/>
          <p:cNvSpPr txBox="1"/>
          <p:nvPr/>
        </p:nvSpPr>
        <p:spPr>
          <a:xfrm>
            <a:off x="2545344" y="2575877"/>
            <a:ext cx="1287526" cy="400110"/>
          </a:xfrm>
          <a:prstGeom prst="rect">
            <a:avLst/>
          </a:prstGeom>
          <a:noFill/>
          <a:ln>
            <a:noFill/>
          </a:ln>
        </p:spPr>
        <p:txBody>
          <a:bodyPr wrap="square" rtlCol="0">
            <a:spAutoFit/>
          </a:bodyPr>
          <a:lstStyle/>
          <a:p>
            <a:r>
              <a:rPr lang="zh-CN" altLang="en-US" sz="2000" b="1" dirty="0" smtClean="0">
                <a:latin typeface="黑体" panose="02010609060101010101" pitchFamily="49" charset="-122"/>
                <a:ea typeface="黑体" panose="02010609060101010101" pitchFamily="49" charset="-122"/>
                <a:cs typeface="方正兰亭细黑_GBK_M" pitchFamily="2" charset="2"/>
              </a:rPr>
              <a:t>成交佣金</a:t>
            </a:r>
            <a:endParaRPr lang="zh-CN" altLang="en-US" sz="2000" b="1" dirty="0">
              <a:latin typeface="黑体" panose="02010609060101010101" pitchFamily="49" charset="-122"/>
              <a:ea typeface="黑体" panose="02010609060101010101" pitchFamily="49" charset="-122"/>
              <a:cs typeface="方正兰亭细黑_GBK_M" pitchFamily="2" charset="2"/>
            </a:endParaRPr>
          </a:p>
        </p:txBody>
      </p:sp>
      <p:sp>
        <p:nvSpPr>
          <p:cNvPr id="56" name="TextBox 42"/>
          <p:cNvSpPr txBox="1"/>
          <p:nvPr/>
        </p:nvSpPr>
        <p:spPr>
          <a:xfrm>
            <a:off x="4086747" y="2563636"/>
            <a:ext cx="1474315" cy="400110"/>
          </a:xfrm>
          <a:prstGeom prst="rect">
            <a:avLst/>
          </a:prstGeom>
          <a:noFill/>
          <a:ln>
            <a:noFill/>
          </a:ln>
        </p:spPr>
        <p:txBody>
          <a:bodyPr wrap="square" rtlCol="0">
            <a:spAutoFit/>
          </a:bodyPr>
          <a:lstStyle/>
          <a:p>
            <a:r>
              <a:rPr lang="zh-CN" altLang="en-US" sz="2000" b="1" dirty="0" smtClean="0">
                <a:latin typeface="黑体" panose="02010609060101010101" pitchFamily="49" charset="-122"/>
                <a:ea typeface="黑体" panose="02010609060101010101" pitchFamily="49" charset="-122"/>
                <a:cs typeface="方正兰亭细黑_GBK_M" pitchFamily="2" charset="2"/>
              </a:rPr>
              <a:t>会员会</a:t>
            </a:r>
            <a:endParaRPr lang="zh-CN" altLang="en-US" sz="2000" b="1" dirty="0">
              <a:latin typeface="黑体" panose="02010609060101010101" pitchFamily="49" charset="-122"/>
              <a:ea typeface="黑体" panose="02010609060101010101" pitchFamily="49" charset="-122"/>
              <a:cs typeface="方正兰亭细黑_GBK_M" pitchFamily="2" charset="2"/>
            </a:endParaRPr>
          </a:p>
        </p:txBody>
      </p:sp>
      <p:sp>
        <p:nvSpPr>
          <p:cNvPr id="57" name="TextBox 42"/>
          <p:cNvSpPr txBox="1"/>
          <p:nvPr/>
        </p:nvSpPr>
        <p:spPr>
          <a:xfrm>
            <a:off x="5448818" y="2563967"/>
            <a:ext cx="1287526" cy="400110"/>
          </a:xfrm>
          <a:prstGeom prst="rect">
            <a:avLst/>
          </a:prstGeom>
          <a:noFill/>
          <a:ln>
            <a:noFill/>
          </a:ln>
        </p:spPr>
        <p:txBody>
          <a:bodyPr wrap="square" rtlCol="0">
            <a:spAutoFit/>
          </a:bodyPr>
          <a:lstStyle/>
          <a:p>
            <a:r>
              <a:rPr lang="zh-CN" altLang="en-US" sz="2000" b="1" dirty="0" smtClean="0">
                <a:latin typeface="黑体" panose="02010609060101010101" pitchFamily="49" charset="-122"/>
                <a:ea typeface="黑体" panose="02010609060101010101" pitchFamily="49" charset="-122"/>
                <a:cs typeface="方正兰亭细黑_GBK_M" pitchFamily="2" charset="2"/>
              </a:rPr>
              <a:t>广告费</a:t>
            </a:r>
            <a:endParaRPr lang="zh-CN" altLang="en-US" sz="2000" b="1" dirty="0">
              <a:latin typeface="黑体" panose="02010609060101010101" pitchFamily="49" charset="-122"/>
              <a:ea typeface="黑体" panose="02010609060101010101" pitchFamily="49" charset="-122"/>
              <a:cs typeface="方正兰亭细黑_GBK_M" pitchFamily="2" charset="2"/>
            </a:endParaRPr>
          </a:p>
        </p:txBody>
      </p:sp>
      <p:sp>
        <p:nvSpPr>
          <p:cNvPr id="58" name="箭头: V 形 53"/>
          <p:cNvSpPr/>
          <p:nvPr/>
        </p:nvSpPr>
        <p:spPr>
          <a:xfrm>
            <a:off x="527056" y="2532029"/>
            <a:ext cx="2061370" cy="565846"/>
          </a:xfrm>
          <a:prstGeom prst="chevron">
            <a:avLst/>
          </a:prstGeom>
          <a:solidFill>
            <a:srgbClr val="FF00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黑体" pitchFamily="49" charset="-122"/>
              <a:ea typeface="黑体" pitchFamily="49" charset="-122"/>
            </a:endParaRPr>
          </a:p>
        </p:txBody>
      </p:sp>
      <p:sp>
        <p:nvSpPr>
          <p:cNvPr id="59" name="TextBox 42"/>
          <p:cNvSpPr txBox="1"/>
          <p:nvPr/>
        </p:nvSpPr>
        <p:spPr>
          <a:xfrm>
            <a:off x="592510" y="2578956"/>
            <a:ext cx="1869766" cy="369332"/>
          </a:xfrm>
          <a:prstGeom prst="rect">
            <a:avLst/>
          </a:prstGeom>
          <a:noFill/>
          <a:ln>
            <a:noFill/>
          </a:ln>
        </p:spPr>
        <p:txBody>
          <a:bodyPr wrap="square" rtlCol="0">
            <a:spAutoFit/>
          </a:bodyPr>
          <a:lstStyle/>
          <a:p>
            <a:pPr algn="ctr"/>
            <a:r>
              <a:rPr lang="zh-CN" altLang="en-US" sz="1800" b="1" dirty="0" smtClean="0">
                <a:solidFill>
                  <a:schemeClr val="bg1"/>
                </a:solidFill>
                <a:latin typeface="黑体" panose="02010609060101010101" pitchFamily="49" charset="-122"/>
                <a:ea typeface="黑体" panose="02010609060101010101" pitchFamily="49" charset="-122"/>
                <a:cs typeface="方正兰亭细黑_GBK_M" pitchFamily="2" charset="2"/>
              </a:rPr>
              <a:t>主要盈利模式</a:t>
            </a:r>
            <a:endParaRPr lang="zh-CN" altLang="en-US" sz="1800" b="1" dirty="0">
              <a:solidFill>
                <a:schemeClr val="bg1"/>
              </a:solidFill>
              <a:latin typeface="黑体" panose="02010609060101010101" pitchFamily="49" charset="-122"/>
              <a:ea typeface="黑体" panose="02010609060101010101" pitchFamily="49" charset="-122"/>
              <a:cs typeface="方正兰亭细黑_GBK_M" pitchFamily="2" charset="2"/>
            </a:endParaRPr>
          </a:p>
        </p:txBody>
      </p:sp>
      <p:sp>
        <p:nvSpPr>
          <p:cNvPr id="60" name="TextBox 42"/>
          <p:cNvSpPr txBox="1"/>
          <p:nvPr/>
        </p:nvSpPr>
        <p:spPr>
          <a:xfrm>
            <a:off x="3669628" y="2420382"/>
            <a:ext cx="307258" cy="707886"/>
          </a:xfrm>
          <a:prstGeom prst="rect">
            <a:avLst/>
          </a:prstGeom>
          <a:noFill/>
          <a:ln>
            <a:noFill/>
          </a:ln>
        </p:spPr>
        <p:txBody>
          <a:bodyPr wrap="square" rtlCol="0">
            <a:spAutoFit/>
          </a:bodyPr>
          <a:lstStyle/>
          <a:p>
            <a:r>
              <a:rPr lang="en-US" altLang="zh-CN" sz="4000" b="1" dirty="0">
                <a:solidFill>
                  <a:srgbClr val="FF0000"/>
                </a:solidFill>
                <a:latin typeface="黑体" panose="02010609060101010101" pitchFamily="49" charset="-122"/>
                <a:ea typeface="黑体" panose="02010609060101010101" pitchFamily="49" charset="-122"/>
                <a:cs typeface="方正兰亭细黑_GBK_M" pitchFamily="2" charset="2"/>
              </a:rPr>
              <a:t>+</a:t>
            </a:r>
            <a:endParaRPr lang="zh-CN" altLang="en-US" sz="2800" b="1" dirty="0">
              <a:solidFill>
                <a:srgbClr val="FF0000"/>
              </a:solidFill>
              <a:latin typeface="黑体" panose="02010609060101010101" pitchFamily="49" charset="-122"/>
              <a:ea typeface="黑体" panose="02010609060101010101" pitchFamily="49" charset="-122"/>
              <a:cs typeface="方正兰亭细黑_GBK_M" pitchFamily="2" charset="2"/>
            </a:endParaRPr>
          </a:p>
        </p:txBody>
      </p:sp>
      <p:sp>
        <p:nvSpPr>
          <p:cNvPr id="61" name="TextBox 42"/>
          <p:cNvSpPr txBox="1"/>
          <p:nvPr/>
        </p:nvSpPr>
        <p:spPr>
          <a:xfrm>
            <a:off x="4987796" y="2420382"/>
            <a:ext cx="307258" cy="707886"/>
          </a:xfrm>
          <a:prstGeom prst="rect">
            <a:avLst/>
          </a:prstGeom>
          <a:noFill/>
          <a:ln>
            <a:noFill/>
          </a:ln>
        </p:spPr>
        <p:txBody>
          <a:bodyPr wrap="square" rtlCol="0">
            <a:spAutoFit/>
          </a:bodyPr>
          <a:lstStyle/>
          <a:p>
            <a:r>
              <a:rPr lang="en-US" altLang="zh-CN" sz="4000" b="1" dirty="0">
                <a:solidFill>
                  <a:srgbClr val="FF0000"/>
                </a:solidFill>
                <a:latin typeface="黑体" panose="02010609060101010101" pitchFamily="49" charset="-122"/>
                <a:ea typeface="黑体" panose="02010609060101010101" pitchFamily="49" charset="-122"/>
                <a:cs typeface="方正兰亭细黑_GBK_M" pitchFamily="2" charset="2"/>
              </a:rPr>
              <a:t>+</a:t>
            </a:r>
            <a:endParaRPr lang="zh-CN" altLang="en-US" sz="2800" b="1" dirty="0">
              <a:solidFill>
                <a:srgbClr val="FF0000"/>
              </a:solidFill>
              <a:latin typeface="黑体" panose="02010609060101010101" pitchFamily="49" charset="-122"/>
              <a:ea typeface="黑体" panose="02010609060101010101" pitchFamily="49" charset="-122"/>
              <a:cs typeface="方正兰亭细黑_GBK_M" pitchFamily="2" charset="2"/>
            </a:endParaRPr>
          </a:p>
        </p:txBody>
      </p:sp>
      <p:sp>
        <p:nvSpPr>
          <p:cNvPr id="54" name="乘号 53"/>
          <p:cNvSpPr/>
          <p:nvPr/>
        </p:nvSpPr>
        <p:spPr bwMode="auto">
          <a:xfrm>
            <a:off x="2752750" y="2264172"/>
            <a:ext cx="648072" cy="1008112"/>
          </a:xfrm>
          <a:prstGeom prst="mathMultiply">
            <a:avLst/>
          </a:prstGeom>
          <a:solidFill>
            <a:srgbClr val="FF00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华文细黑" pitchFamily="2" charset="-122"/>
            </a:endParaRPr>
          </a:p>
        </p:txBody>
      </p:sp>
      <p:sp>
        <p:nvSpPr>
          <p:cNvPr id="67" name="矩形 66"/>
          <p:cNvSpPr/>
          <p:nvPr/>
        </p:nvSpPr>
        <p:spPr>
          <a:xfrm>
            <a:off x="670940" y="3200276"/>
            <a:ext cx="7626425" cy="646331"/>
          </a:xfrm>
          <a:prstGeom prst="rect">
            <a:avLst/>
          </a:prstGeom>
        </p:spPr>
        <p:txBody>
          <a:bodyPr wrap="square">
            <a:spAutoFit/>
          </a:bodyPr>
          <a:lstStyle/>
          <a:p>
            <a:r>
              <a:rPr lang="zh-CN" altLang="en-US" sz="1800" dirty="0" smtClean="0">
                <a:latin typeface="黑体" panose="02010609060101010101" pitchFamily="49" charset="-122"/>
                <a:ea typeface="黑体" panose="02010609060101010101" pitchFamily="49" charset="-122"/>
                <a:cs typeface="Times New Roman" panose="02020603050405020304" pitchFamily="18" charset="0"/>
              </a:rPr>
              <a:t>曾</a:t>
            </a:r>
            <a:r>
              <a:rPr lang="zh-CN" altLang="en-US" sz="1800" dirty="0">
                <a:latin typeface="黑体" panose="02010609060101010101" pitchFamily="49" charset="-122"/>
                <a:ea typeface="黑体" panose="02010609060101010101" pitchFamily="49" charset="-122"/>
                <a:cs typeface="Times New Roman" panose="02020603050405020304" pitchFamily="18" charset="0"/>
              </a:rPr>
              <a:t>一度占到了网站</a:t>
            </a:r>
            <a:r>
              <a:rPr lang="zh-CN" altLang="en-US" sz="1800" dirty="0" smtClean="0">
                <a:latin typeface="黑体" panose="02010609060101010101" pitchFamily="49" charset="-122"/>
                <a:ea typeface="黑体" panose="02010609060101010101" pitchFamily="49" charset="-122"/>
                <a:cs typeface="Times New Roman" panose="02020603050405020304" pitchFamily="18" charset="0"/>
              </a:rPr>
              <a:t>总收入中</a:t>
            </a:r>
            <a:r>
              <a:rPr lang="en-US" altLang="zh-CN" sz="1800" dirty="0" smtClean="0">
                <a:latin typeface="黑体" panose="02010609060101010101" pitchFamily="49" charset="-122"/>
                <a:ea typeface="黑体" panose="02010609060101010101" pitchFamily="49" charset="-122"/>
                <a:cs typeface="Times New Roman" panose="02020603050405020304" pitchFamily="18" charset="0"/>
              </a:rPr>
              <a:t>40</a:t>
            </a:r>
            <a:r>
              <a:rPr lang="en-US" altLang="zh-CN" sz="1800" dirty="0">
                <a:latin typeface="黑体" panose="02010609060101010101" pitchFamily="49" charset="-122"/>
                <a:ea typeface="黑体" panose="02010609060101010101" pitchFamily="49" charset="-122"/>
                <a:cs typeface="Times New Roman" panose="02020603050405020304" pitchFamily="18" charset="0"/>
              </a:rPr>
              <a:t>%</a:t>
            </a:r>
            <a:r>
              <a:rPr lang="zh-CN" altLang="en-US" sz="1800" dirty="0" smtClean="0">
                <a:latin typeface="黑体" panose="02010609060101010101" pitchFamily="49" charset="-122"/>
                <a:ea typeface="黑体" panose="02010609060101010101" pitchFamily="49" charset="-122"/>
                <a:cs typeface="Times New Roman" panose="02020603050405020304" pitchFamily="18" charset="0"/>
              </a:rPr>
              <a:t>的佣金模式成为</a:t>
            </a:r>
            <a:r>
              <a:rPr lang="zh-CN" altLang="en-US" sz="1800" dirty="0">
                <a:latin typeface="黑体" panose="02010609060101010101" pitchFamily="49" charset="-122"/>
                <a:ea typeface="黑体" panose="02010609060101010101" pitchFamily="49" charset="-122"/>
                <a:cs typeface="Times New Roman" panose="02020603050405020304" pitchFamily="18" charset="0"/>
              </a:rPr>
              <a:t>交易规模和交易频次的障碍，</a:t>
            </a:r>
            <a:r>
              <a:rPr lang="zh-CN" altLang="en-US" sz="1800" dirty="0" smtClean="0">
                <a:latin typeface="黑体" panose="02010609060101010101" pitchFamily="49" charset="-122"/>
                <a:ea typeface="黑体" panose="02010609060101010101" pitchFamily="49" charset="-122"/>
                <a:cs typeface="Times New Roman" panose="02020603050405020304" pitchFamily="18" charset="0"/>
              </a:rPr>
              <a:t>这是</a:t>
            </a:r>
            <a:r>
              <a:rPr lang="zh-CN" altLang="en-US" sz="1800" dirty="0">
                <a:latin typeface="黑体" panose="02010609060101010101" pitchFamily="49" charset="-122"/>
                <a:ea typeface="黑体" panose="02010609060101010101" pitchFamily="49" charset="-122"/>
                <a:cs typeface="Times New Roman" panose="02020603050405020304" pitchFamily="18" charset="0"/>
              </a:rPr>
              <a:t>猪八戒网在年佣金收入达到</a:t>
            </a:r>
            <a:r>
              <a:rPr lang="en-US" altLang="zh-CN" sz="1800" dirty="0" smtClean="0">
                <a:latin typeface="黑体" panose="02010609060101010101" pitchFamily="49" charset="-122"/>
                <a:ea typeface="黑体" panose="02010609060101010101" pitchFamily="49" charset="-122"/>
                <a:cs typeface="Times New Roman" panose="02020603050405020304" pitchFamily="18" charset="0"/>
              </a:rPr>
              <a:t>6000</a:t>
            </a:r>
            <a:r>
              <a:rPr lang="zh-CN" altLang="en-US" sz="1800" dirty="0" smtClean="0">
                <a:latin typeface="黑体" panose="02010609060101010101" pitchFamily="49" charset="-122"/>
                <a:ea typeface="黑体" panose="02010609060101010101" pitchFamily="49" charset="-122"/>
                <a:cs typeface="Times New Roman" panose="02020603050405020304" pitchFamily="18" charset="0"/>
              </a:rPr>
              <a:t>万元以后</a:t>
            </a:r>
            <a:r>
              <a:rPr lang="zh-CN" altLang="en-US" sz="1800" dirty="0">
                <a:latin typeface="黑体" panose="02010609060101010101" pitchFamily="49" charset="-122"/>
                <a:ea typeface="黑体" panose="02010609060101010101" pitchFamily="49" charset="-122"/>
                <a:cs typeface="Times New Roman" panose="02020603050405020304" pitchFamily="18" charset="0"/>
              </a:rPr>
              <a:t>很难突破的一个原因。</a:t>
            </a:r>
            <a:endParaRPr lang="zh-CN" altLang="en-US" sz="1800" dirty="0">
              <a:latin typeface="黑体" panose="02010609060101010101" pitchFamily="49" charset="-122"/>
              <a:ea typeface="黑体" panose="02010609060101010101" pitchFamily="49" charset="-122"/>
            </a:endParaRPr>
          </a:p>
        </p:txBody>
      </p:sp>
      <p:sp>
        <p:nvSpPr>
          <p:cNvPr id="68" name="箭头: V 形 53"/>
          <p:cNvSpPr/>
          <p:nvPr/>
        </p:nvSpPr>
        <p:spPr>
          <a:xfrm>
            <a:off x="557404" y="4161461"/>
            <a:ext cx="2061370" cy="565846"/>
          </a:xfrm>
          <a:prstGeom prst="chevron">
            <a:avLst/>
          </a:prstGeom>
          <a:solidFill>
            <a:srgbClr val="FF00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黑体" pitchFamily="49" charset="-122"/>
              <a:ea typeface="黑体" pitchFamily="49" charset="-122"/>
            </a:endParaRPr>
          </a:p>
        </p:txBody>
      </p:sp>
      <p:sp>
        <p:nvSpPr>
          <p:cNvPr id="69" name="TextBox 42"/>
          <p:cNvSpPr txBox="1"/>
          <p:nvPr/>
        </p:nvSpPr>
        <p:spPr>
          <a:xfrm>
            <a:off x="622858" y="4208388"/>
            <a:ext cx="1869766" cy="369332"/>
          </a:xfrm>
          <a:prstGeom prst="rect">
            <a:avLst/>
          </a:prstGeom>
          <a:noFill/>
          <a:ln>
            <a:noFill/>
          </a:ln>
        </p:spPr>
        <p:txBody>
          <a:bodyPr wrap="square" rtlCol="0">
            <a:spAutoFit/>
          </a:bodyPr>
          <a:lstStyle/>
          <a:p>
            <a:pPr algn="ctr"/>
            <a:r>
              <a:rPr lang="zh-CN" altLang="en-US" sz="1800" b="1" dirty="0" smtClean="0">
                <a:solidFill>
                  <a:schemeClr val="bg1"/>
                </a:solidFill>
                <a:latin typeface="黑体" panose="02010609060101010101" pitchFamily="49" charset="-122"/>
                <a:ea typeface="黑体" panose="02010609060101010101" pitchFamily="49" charset="-122"/>
                <a:cs typeface="方正兰亭细黑_GBK_M" pitchFamily="2" charset="2"/>
              </a:rPr>
              <a:t>产品模式</a:t>
            </a:r>
            <a:endParaRPr lang="zh-CN" altLang="en-US" sz="1800" b="1" dirty="0">
              <a:solidFill>
                <a:schemeClr val="bg1"/>
              </a:solidFill>
              <a:latin typeface="黑体" panose="02010609060101010101" pitchFamily="49" charset="-122"/>
              <a:ea typeface="黑体" panose="02010609060101010101" pitchFamily="49" charset="-122"/>
              <a:cs typeface="方正兰亭细黑_GBK_M" pitchFamily="2" charset="2"/>
            </a:endParaRPr>
          </a:p>
        </p:txBody>
      </p:sp>
      <p:sp>
        <p:nvSpPr>
          <p:cNvPr id="70" name="TextBox 42"/>
          <p:cNvSpPr txBox="1"/>
          <p:nvPr/>
        </p:nvSpPr>
        <p:spPr>
          <a:xfrm>
            <a:off x="2608734" y="4184398"/>
            <a:ext cx="1287526" cy="400110"/>
          </a:xfrm>
          <a:prstGeom prst="rect">
            <a:avLst/>
          </a:prstGeom>
          <a:noFill/>
          <a:ln>
            <a:noFill/>
          </a:ln>
        </p:spPr>
        <p:txBody>
          <a:bodyPr wrap="square" rtlCol="0">
            <a:spAutoFit/>
          </a:bodyPr>
          <a:lstStyle/>
          <a:p>
            <a:r>
              <a:rPr lang="zh-CN" altLang="en-US" sz="2000" b="1" dirty="0">
                <a:latin typeface="黑体" panose="02010609060101010101" pitchFamily="49" charset="-122"/>
                <a:ea typeface="黑体" panose="02010609060101010101" pitchFamily="49" charset="-122"/>
                <a:cs typeface="方正兰亭细黑_GBK_M" pitchFamily="2" charset="2"/>
              </a:rPr>
              <a:t>悬赏模式</a:t>
            </a:r>
          </a:p>
        </p:txBody>
      </p:sp>
      <p:sp>
        <p:nvSpPr>
          <p:cNvPr id="71" name="TextBox 42"/>
          <p:cNvSpPr txBox="1"/>
          <p:nvPr/>
        </p:nvSpPr>
        <p:spPr>
          <a:xfrm>
            <a:off x="4150137" y="4172157"/>
            <a:ext cx="1474315" cy="400110"/>
          </a:xfrm>
          <a:prstGeom prst="rect">
            <a:avLst/>
          </a:prstGeom>
          <a:noFill/>
          <a:ln>
            <a:noFill/>
          </a:ln>
        </p:spPr>
        <p:txBody>
          <a:bodyPr wrap="square" rtlCol="0">
            <a:spAutoFit/>
          </a:bodyPr>
          <a:lstStyle/>
          <a:p>
            <a:r>
              <a:rPr lang="zh-CN" altLang="en-US" sz="2000" b="1" dirty="0">
                <a:latin typeface="黑体" panose="02010609060101010101" pitchFamily="49" charset="-122"/>
                <a:ea typeface="黑体" panose="02010609060101010101" pitchFamily="49" charset="-122"/>
                <a:cs typeface="方正兰亭细黑_GBK_M" pitchFamily="2" charset="2"/>
              </a:rPr>
              <a:t>店铺模式</a:t>
            </a:r>
          </a:p>
        </p:txBody>
      </p:sp>
      <p:sp>
        <p:nvSpPr>
          <p:cNvPr id="72" name="TextBox 42"/>
          <p:cNvSpPr txBox="1"/>
          <p:nvPr/>
        </p:nvSpPr>
        <p:spPr>
          <a:xfrm>
            <a:off x="5804223" y="4198346"/>
            <a:ext cx="1287526" cy="400110"/>
          </a:xfrm>
          <a:prstGeom prst="rect">
            <a:avLst/>
          </a:prstGeom>
          <a:noFill/>
          <a:ln>
            <a:noFill/>
          </a:ln>
        </p:spPr>
        <p:txBody>
          <a:bodyPr wrap="square" rtlCol="0">
            <a:spAutoFit/>
          </a:bodyPr>
          <a:lstStyle/>
          <a:p>
            <a:r>
              <a:rPr lang="zh-CN" altLang="en-US" sz="2000" b="1" dirty="0">
                <a:latin typeface="黑体" panose="02010609060101010101" pitchFamily="49" charset="-122"/>
                <a:ea typeface="黑体" panose="02010609060101010101" pitchFamily="49" charset="-122"/>
                <a:cs typeface="方正兰亭细黑_GBK_M" pitchFamily="2" charset="2"/>
              </a:rPr>
              <a:t>招标模式</a:t>
            </a:r>
          </a:p>
        </p:txBody>
      </p:sp>
      <p:sp>
        <p:nvSpPr>
          <p:cNvPr id="73" name="TextBox 42"/>
          <p:cNvSpPr txBox="1"/>
          <p:nvPr/>
        </p:nvSpPr>
        <p:spPr>
          <a:xfrm>
            <a:off x="3733018" y="3992364"/>
            <a:ext cx="307258" cy="707886"/>
          </a:xfrm>
          <a:prstGeom prst="rect">
            <a:avLst/>
          </a:prstGeom>
          <a:noFill/>
          <a:ln>
            <a:noFill/>
          </a:ln>
        </p:spPr>
        <p:txBody>
          <a:bodyPr wrap="square" rtlCol="0">
            <a:spAutoFit/>
          </a:bodyPr>
          <a:lstStyle/>
          <a:p>
            <a:r>
              <a:rPr lang="en-US" altLang="zh-CN" sz="4000" b="1" dirty="0">
                <a:solidFill>
                  <a:srgbClr val="FF0000"/>
                </a:solidFill>
                <a:latin typeface="黑体" panose="02010609060101010101" pitchFamily="49" charset="-122"/>
                <a:ea typeface="黑体" panose="02010609060101010101" pitchFamily="49" charset="-122"/>
                <a:cs typeface="方正兰亭细黑_GBK_M" pitchFamily="2" charset="2"/>
              </a:rPr>
              <a:t>+</a:t>
            </a:r>
            <a:endParaRPr lang="zh-CN" altLang="en-US" sz="2800" b="1" dirty="0">
              <a:solidFill>
                <a:srgbClr val="FF0000"/>
              </a:solidFill>
              <a:latin typeface="黑体" panose="02010609060101010101" pitchFamily="49" charset="-122"/>
              <a:ea typeface="黑体" panose="02010609060101010101" pitchFamily="49" charset="-122"/>
              <a:cs typeface="方正兰亭细黑_GBK_M" pitchFamily="2" charset="2"/>
            </a:endParaRPr>
          </a:p>
        </p:txBody>
      </p:sp>
      <p:sp>
        <p:nvSpPr>
          <p:cNvPr id="74" name="TextBox 42"/>
          <p:cNvSpPr txBox="1"/>
          <p:nvPr/>
        </p:nvSpPr>
        <p:spPr>
          <a:xfrm>
            <a:off x="5171775" y="4019421"/>
            <a:ext cx="307258" cy="707886"/>
          </a:xfrm>
          <a:prstGeom prst="rect">
            <a:avLst/>
          </a:prstGeom>
          <a:noFill/>
          <a:ln>
            <a:noFill/>
          </a:ln>
        </p:spPr>
        <p:txBody>
          <a:bodyPr wrap="square" rtlCol="0">
            <a:spAutoFit/>
          </a:bodyPr>
          <a:lstStyle/>
          <a:p>
            <a:r>
              <a:rPr lang="en-US" altLang="zh-CN" sz="4000" b="1" dirty="0">
                <a:solidFill>
                  <a:srgbClr val="FF0000"/>
                </a:solidFill>
                <a:latin typeface="黑体" panose="02010609060101010101" pitchFamily="49" charset="-122"/>
                <a:ea typeface="黑体" panose="02010609060101010101" pitchFamily="49" charset="-122"/>
                <a:cs typeface="方正兰亭细黑_GBK_M" pitchFamily="2" charset="2"/>
              </a:rPr>
              <a:t>+</a:t>
            </a:r>
            <a:endParaRPr lang="zh-CN" altLang="en-US" sz="2800" b="1" dirty="0">
              <a:solidFill>
                <a:srgbClr val="FF0000"/>
              </a:solidFill>
              <a:latin typeface="黑体" panose="02010609060101010101" pitchFamily="49" charset="-122"/>
              <a:ea typeface="黑体" panose="02010609060101010101" pitchFamily="49" charset="-122"/>
              <a:cs typeface="方正兰亭细黑_GBK_M" pitchFamily="2" charset="2"/>
            </a:endParaRPr>
          </a:p>
        </p:txBody>
      </p:sp>
      <p:sp>
        <p:nvSpPr>
          <p:cNvPr id="4" name="TextBox 3"/>
          <p:cNvSpPr txBox="1"/>
          <p:nvPr/>
        </p:nvSpPr>
        <p:spPr>
          <a:xfrm>
            <a:off x="6137126" y="3632324"/>
            <a:ext cx="1420582" cy="1569660"/>
          </a:xfrm>
          <a:prstGeom prst="rect">
            <a:avLst/>
          </a:prstGeom>
          <a:noFill/>
        </p:spPr>
        <p:txBody>
          <a:bodyPr wrap="none" rtlCol="0">
            <a:spAutoFit/>
          </a:bodyPr>
          <a:lstStyle/>
          <a:p>
            <a:r>
              <a:rPr lang="zh-CN" altLang="en-US" sz="9600" b="1" dirty="0" smtClean="0">
                <a:solidFill>
                  <a:srgbClr val="FF0000"/>
                </a:solidFill>
                <a:latin typeface="黑体" pitchFamily="49" charset="-122"/>
                <a:ea typeface="黑体" pitchFamily="49" charset="-122"/>
              </a:rPr>
              <a:t>√</a:t>
            </a:r>
            <a:endParaRPr lang="zh-CN" altLang="en-US" sz="9600" b="1" dirty="0">
              <a:solidFill>
                <a:srgbClr val="FF0000"/>
              </a:solidFill>
              <a:latin typeface="黑体" pitchFamily="49" charset="-122"/>
              <a:ea typeface="黑体" pitchFamily="49" charset="-122"/>
            </a:endParaRPr>
          </a:p>
        </p:txBody>
      </p:sp>
      <p:sp>
        <p:nvSpPr>
          <p:cNvPr id="76" name="箭头: V 形 53"/>
          <p:cNvSpPr/>
          <p:nvPr/>
        </p:nvSpPr>
        <p:spPr>
          <a:xfrm>
            <a:off x="599943" y="5263296"/>
            <a:ext cx="2061370" cy="565846"/>
          </a:xfrm>
          <a:prstGeom prst="chevron">
            <a:avLst/>
          </a:prstGeom>
          <a:solidFill>
            <a:srgbClr val="FF00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黑体" pitchFamily="49" charset="-122"/>
              <a:ea typeface="黑体" pitchFamily="49" charset="-122"/>
            </a:endParaRPr>
          </a:p>
        </p:txBody>
      </p:sp>
      <p:sp>
        <p:nvSpPr>
          <p:cNvPr id="77" name="TextBox 42"/>
          <p:cNvSpPr txBox="1"/>
          <p:nvPr/>
        </p:nvSpPr>
        <p:spPr>
          <a:xfrm>
            <a:off x="665397" y="5310223"/>
            <a:ext cx="1869766" cy="369332"/>
          </a:xfrm>
          <a:prstGeom prst="rect">
            <a:avLst/>
          </a:prstGeom>
          <a:noFill/>
          <a:ln>
            <a:noFill/>
          </a:ln>
        </p:spPr>
        <p:txBody>
          <a:bodyPr wrap="square" rtlCol="0">
            <a:spAutoFit/>
          </a:bodyPr>
          <a:lstStyle/>
          <a:p>
            <a:pPr algn="ctr"/>
            <a:r>
              <a:rPr lang="zh-CN" altLang="en-US" sz="1800" b="1" dirty="0" smtClean="0">
                <a:solidFill>
                  <a:schemeClr val="bg1"/>
                </a:solidFill>
                <a:latin typeface="黑体" panose="02010609060101010101" pitchFamily="49" charset="-122"/>
                <a:ea typeface="黑体" panose="02010609060101010101" pitchFamily="49" charset="-122"/>
                <a:cs typeface="方正兰亭细黑_GBK_M" pitchFamily="2" charset="2"/>
              </a:rPr>
              <a:t>设计交易制度</a:t>
            </a:r>
            <a:endParaRPr lang="zh-CN" altLang="en-US" sz="1800" b="1" dirty="0">
              <a:solidFill>
                <a:schemeClr val="bg1"/>
              </a:solidFill>
              <a:latin typeface="黑体" panose="02010609060101010101" pitchFamily="49" charset="-122"/>
              <a:ea typeface="黑体" panose="02010609060101010101" pitchFamily="49" charset="-122"/>
              <a:cs typeface="方正兰亭细黑_GBK_M" pitchFamily="2" charset="2"/>
            </a:endParaRPr>
          </a:p>
        </p:txBody>
      </p:sp>
      <p:sp>
        <p:nvSpPr>
          <p:cNvPr id="78" name="TextBox 42"/>
          <p:cNvSpPr txBox="1"/>
          <p:nvPr/>
        </p:nvSpPr>
        <p:spPr>
          <a:xfrm>
            <a:off x="2651273" y="5286233"/>
            <a:ext cx="1730524" cy="400110"/>
          </a:xfrm>
          <a:prstGeom prst="rect">
            <a:avLst/>
          </a:prstGeom>
          <a:noFill/>
          <a:ln>
            <a:noFill/>
          </a:ln>
        </p:spPr>
        <p:txBody>
          <a:bodyPr wrap="square" rtlCol="0">
            <a:spAutoFit/>
          </a:bodyPr>
          <a:lstStyle/>
          <a:p>
            <a:r>
              <a:rPr lang="zh-CN" altLang="en-US" sz="2000" b="1" dirty="0">
                <a:latin typeface="黑体" panose="02010609060101010101" pitchFamily="49" charset="-122"/>
                <a:ea typeface="黑体" panose="02010609060101010101" pitchFamily="49" charset="-122"/>
                <a:cs typeface="方正兰亭细黑_GBK_M" pitchFamily="2" charset="2"/>
              </a:rPr>
              <a:t>服务商实名制</a:t>
            </a:r>
          </a:p>
        </p:txBody>
      </p:sp>
      <p:sp>
        <p:nvSpPr>
          <p:cNvPr id="79" name="TextBox 42"/>
          <p:cNvSpPr txBox="1"/>
          <p:nvPr/>
        </p:nvSpPr>
        <p:spPr>
          <a:xfrm>
            <a:off x="4540512" y="5273992"/>
            <a:ext cx="2244686" cy="400110"/>
          </a:xfrm>
          <a:prstGeom prst="rect">
            <a:avLst/>
          </a:prstGeom>
          <a:noFill/>
          <a:ln>
            <a:noFill/>
          </a:ln>
        </p:spPr>
        <p:txBody>
          <a:bodyPr wrap="square" rtlCol="0">
            <a:spAutoFit/>
          </a:bodyPr>
          <a:lstStyle/>
          <a:p>
            <a:r>
              <a:rPr lang="zh-CN" altLang="en-US" sz="2000" b="1" dirty="0" smtClean="0">
                <a:latin typeface="黑体" panose="02010609060101010101" pitchFamily="49" charset="-122"/>
                <a:ea typeface="黑体" panose="02010609060101010101" pitchFamily="49" charset="-122"/>
                <a:cs typeface="方正兰亭细黑_GBK_M" pitchFamily="2" charset="2"/>
              </a:rPr>
              <a:t>能力</a:t>
            </a:r>
            <a:r>
              <a:rPr lang="zh-CN" altLang="en-US" sz="2000" b="1" dirty="0">
                <a:latin typeface="黑体" panose="02010609060101010101" pitchFamily="49" charset="-122"/>
                <a:ea typeface="黑体" panose="02010609060101010101" pitchFamily="49" charset="-122"/>
                <a:cs typeface="方正兰亭细黑_GBK_M" pitchFamily="2" charset="2"/>
              </a:rPr>
              <a:t>等级制度</a:t>
            </a:r>
          </a:p>
        </p:txBody>
      </p:sp>
      <p:sp>
        <p:nvSpPr>
          <p:cNvPr id="80" name="TextBox 42"/>
          <p:cNvSpPr txBox="1"/>
          <p:nvPr/>
        </p:nvSpPr>
        <p:spPr>
          <a:xfrm>
            <a:off x="6569174" y="5120104"/>
            <a:ext cx="2376264" cy="707886"/>
          </a:xfrm>
          <a:prstGeom prst="rect">
            <a:avLst/>
          </a:prstGeom>
          <a:noFill/>
          <a:ln>
            <a:noFill/>
          </a:ln>
        </p:spPr>
        <p:txBody>
          <a:bodyPr wrap="square" rtlCol="0">
            <a:spAutoFit/>
          </a:bodyPr>
          <a:lstStyle/>
          <a:p>
            <a:r>
              <a:rPr lang="zh-CN" altLang="en-US" sz="2000" b="1" dirty="0">
                <a:latin typeface="黑体" panose="02010609060101010101" pitchFamily="49" charset="-122"/>
                <a:ea typeface="黑体" panose="02010609060101010101" pitchFamily="49" charset="-122"/>
                <a:cs typeface="方正兰亭细黑_GBK_M" pitchFamily="2" charset="2"/>
              </a:rPr>
              <a:t>佣金全额托管、按进度分期支付系统</a:t>
            </a:r>
          </a:p>
        </p:txBody>
      </p:sp>
      <p:sp>
        <p:nvSpPr>
          <p:cNvPr id="81" name="TextBox 42"/>
          <p:cNvSpPr txBox="1"/>
          <p:nvPr/>
        </p:nvSpPr>
        <p:spPr>
          <a:xfrm>
            <a:off x="4245692" y="5094199"/>
            <a:ext cx="307258" cy="707886"/>
          </a:xfrm>
          <a:prstGeom prst="rect">
            <a:avLst/>
          </a:prstGeom>
          <a:noFill/>
          <a:ln>
            <a:noFill/>
          </a:ln>
        </p:spPr>
        <p:txBody>
          <a:bodyPr wrap="square" rtlCol="0">
            <a:spAutoFit/>
          </a:bodyPr>
          <a:lstStyle/>
          <a:p>
            <a:r>
              <a:rPr lang="en-US" altLang="zh-CN" sz="4000" b="1" dirty="0">
                <a:solidFill>
                  <a:srgbClr val="FF0000"/>
                </a:solidFill>
                <a:latin typeface="黑体" panose="02010609060101010101" pitchFamily="49" charset="-122"/>
                <a:ea typeface="黑体" panose="02010609060101010101" pitchFamily="49" charset="-122"/>
                <a:cs typeface="方正兰亭细黑_GBK_M" pitchFamily="2" charset="2"/>
              </a:rPr>
              <a:t>+</a:t>
            </a:r>
            <a:endParaRPr lang="zh-CN" altLang="en-US" sz="2800" b="1" dirty="0">
              <a:solidFill>
                <a:srgbClr val="FF0000"/>
              </a:solidFill>
              <a:latin typeface="黑体" panose="02010609060101010101" pitchFamily="49" charset="-122"/>
              <a:ea typeface="黑体" panose="02010609060101010101" pitchFamily="49" charset="-122"/>
              <a:cs typeface="方正兰亭细黑_GBK_M" pitchFamily="2" charset="2"/>
            </a:endParaRPr>
          </a:p>
        </p:txBody>
      </p:sp>
      <p:sp>
        <p:nvSpPr>
          <p:cNvPr id="82" name="TextBox 42"/>
          <p:cNvSpPr txBox="1"/>
          <p:nvPr/>
        </p:nvSpPr>
        <p:spPr>
          <a:xfrm>
            <a:off x="6137126" y="5094199"/>
            <a:ext cx="307258" cy="707886"/>
          </a:xfrm>
          <a:prstGeom prst="rect">
            <a:avLst/>
          </a:prstGeom>
          <a:noFill/>
          <a:ln>
            <a:noFill/>
          </a:ln>
        </p:spPr>
        <p:txBody>
          <a:bodyPr wrap="square" rtlCol="0">
            <a:spAutoFit/>
          </a:bodyPr>
          <a:lstStyle/>
          <a:p>
            <a:r>
              <a:rPr lang="en-US" altLang="zh-CN" sz="4000" b="1" dirty="0">
                <a:solidFill>
                  <a:srgbClr val="FF0000"/>
                </a:solidFill>
                <a:latin typeface="黑体" panose="02010609060101010101" pitchFamily="49" charset="-122"/>
                <a:ea typeface="黑体" panose="02010609060101010101" pitchFamily="49" charset="-122"/>
                <a:cs typeface="方正兰亭细黑_GBK_M" pitchFamily="2" charset="2"/>
              </a:rPr>
              <a:t>+</a:t>
            </a:r>
            <a:endParaRPr lang="zh-CN" altLang="en-US" sz="2800" b="1" dirty="0">
              <a:solidFill>
                <a:srgbClr val="FF0000"/>
              </a:solidFill>
              <a:latin typeface="黑体" panose="02010609060101010101" pitchFamily="49" charset="-122"/>
              <a:ea typeface="黑体" panose="02010609060101010101" pitchFamily="49" charset="-122"/>
              <a:cs typeface="方正兰亭细黑_GBK_M" pitchFamily="2" charset="2"/>
            </a:endParaRPr>
          </a:p>
        </p:txBody>
      </p:sp>
    </p:spTree>
    <p:extLst>
      <p:ext uri="{BB962C8B-B14F-4D97-AF65-F5344CB8AC3E}">
        <p14:creationId xmlns:p14="http://schemas.microsoft.com/office/powerpoint/2010/main" val="41449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800" dirty="0" smtClean="0"/>
              <a:t>3.1</a:t>
            </a:r>
            <a:r>
              <a:rPr lang="zh-CN" altLang="en-US" sz="4800" dirty="0"/>
              <a:t>佣金有毒，果断弃之</a:t>
            </a:r>
            <a:endParaRPr lang="zh-CN" altLang="en-US" sz="4800" dirty="0" smtClean="0"/>
          </a:p>
        </p:txBody>
      </p:sp>
      <p:sp>
        <p:nvSpPr>
          <p:cNvPr id="24" name="矩形 23"/>
          <p:cNvSpPr/>
          <p:nvPr/>
        </p:nvSpPr>
        <p:spPr>
          <a:xfrm>
            <a:off x="1888654" y="5958066"/>
            <a:ext cx="6901038" cy="338554"/>
          </a:xfrm>
          <a:prstGeom prst="rect">
            <a:avLst/>
          </a:prstGeom>
        </p:spPr>
        <p:txBody>
          <a:bodyPr wrap="square">
            <a:spAutoFit/>
          </a:bodyPr>
          <a:lstStyle/>
          <a:p>
            <a:r>
              <a:rPr lang="zh-CN" altLang="en-US" sz="1600" dirty="0">
                <a:latin typeface="黑体" panose="02010609060101010101" pitchFamily="49" charset="-122"/>
                <a:ea typeface="黑体" panose="02010609060101010101" pitchFamily="49" charset="-122"/>
                <a:cs typeface="Times New Roman" panose="02020603050405020304" pitchFamily="18" charset="0"/>
              </a:rPr>
              <a:t>威客任务接受者的威客平台使用情况</a:t>
            </a:r>
            <a:endParaRPr lang="zh-CN" altLang="en-US" sz="1600" dirty="0">
              <a:latin typeface="黑体" panose="02010609060101010101" pitchFamily="49" charset="-122"/>
              <a:ea typeface="黑体" panose="02010609060101010101" pitchFamily="49" charset="-122"/>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558" y="1472084"/>
            <a:ext cx="6768752" cy="4553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89179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79412" y="261938"/>
            <a:ext cx="8726488" cy="1104900"/>
          </a:xfrm>
        </p:spPr>
        <p:txBody>
          <a:bodyPr/>
          <a:lstStyle/>
          <a:p>
            <a:r>
              <a:rPr lang="en-US" altLang="zh-CN" sz="4400" dirty="0" smtClean="0"/>
              <a:t>3.2</a:t>
            </a:r>
            <a:r>
              <a:rPr lang="zh-CN" altLang="en-US" sz="4400" dirty="0"/>
              <a:t>“海洋数据</a:t>
            </a:r>
            <a:r>
              <a:rPr lang="en-US" altLang="zh-CN" sz="4400" dirty="0"/>
              <a:t>+</a:t>
            </a:r>
            <a:r>
              <a:rPr lang="zh-CN" altLang="en-US" sz="4400" dirty="0"/>
              <a:t>钻井平台”模式</a:t>
            </a:r>
            <a:endParaRPr lang="zh-CN" altLang="en-US" sz="4400" dirty="0" smtClean="0"/>
          </a:p>
        </p:txBody>
      </p:sp>
      <p:sp>
        <p:nvSpPr>
          <p:cNvPr id="24" name="矩形 23"/>
          <p:cNvSpPr/>
          <p:nvPr/>
        </p:nvSpPr>
        <p:spPr>
          <a:xfrm>
            <a:off x="376486" y="1472084"/>
            <a:ext cx="7992888" cy="4893647"/>
          </a:xfrm>
          <a:prstGeom prst="rect">
            <a:avLst/>
          </a:prstGeom>
        </p:spPr>
        <p:txBody>
          <a:bodyPr wrap="square">
            <a:spAutoFit/>
          </a:bodyPr>
          <a:lstStyle/>
          <a:p>
            <a:pPr marL="285750" indent="-285750">
              <a:buFont typeface="Arial" pitchFamily="34" charset="0"/>
              <a:buChar char="•"/>
            </a:pPr>
            <a:r>
              <a:rPr lang="en-US" altLang="zh-CN" dirty="0">
                <a:latin typeface="黑体" panose="02010609060101010101" pitchFamily="49" charset="-122"/>
                <a:ea typeface="黑体" panose="02010609060101010101" pitchFamily="49" charset="-122"/>
                <a:cs typeface="Times New Roman" panose="02020603050405020304" pitchFamily="18" charset="0"/>
              </a:rPr>
              <a:t>2015</a:t>
            </a:r>
            <a:r>
              <a:rPr lang="zh-CN" altLang="en-US" dirty="0">
                <a:latin typeface="黑体" panose="02010609060101010101" pitchFamily="49" charset="-122"/>
                <a:ea typeface="黑体" panose="02010609060101010101" pitchFamily="49" charset="-122"/>
                <a:cs typeface="Times New Roman" panose="02020603050405020304" pitchFamily="18" charset="0"/>
              </a:rPr>
              <a:t>年初，猪八戒网开发出猪标</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局</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a:t>
            </a:r>
            <a:r>
              <a:rPr lang="zh-CN" altLang="en-US" dirty="0">
                <a:latin typeface="黑体" panose="02010609060101010101" pitchFamily="49" charset="-122"/>
                <a:ea typeface="黑体" panose="02010609060101010101" pitchFamily="49" charset="-122"/>
                <a:cs typeface="Times New Roman" panose="02020603050405020304" pitchFamily="18" charset="0"/>
              </a:rPr>
              <a:t>一个以知识产权服务为主的平台</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a:t>
            </a:r>
            <a:r>
              <a:rPr lang="zh-CN" altLang="en-US" dirty="0">
                <a:latin typeface="黑体" panose="02010609060101010101" pitchFamily="49" charset="-122"/>
                <a:ea typeface="黑体" panose="02010609060101010101" pitchFamily="49" charset="-122"/>
                <a:cs typeface="Times New Roman" panose="02020603050405020304" pitchFamily="18" charset="0"/>
              </a:rPr>
              <a:t>利用猪八戒网的大数据对知识产权进行深度</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挖掘，专门</a:t>
            </a:r>
            <a:r>
              <a:rPr lang="zh-CN" altLang="en-US" dirty="0">
                <a:latin typeface="黑体" panose="02010609060101010101" pitchFamily="49" charset="-122"/>
                <a:ea typeface="黑体" panose="02010609060101010101" pitchFamily="49" charset="-122"/>
                <a:cs typeface="Times New Roman" panose="02020603050405020304" pitchFamily="18" charset="0"/>
              </a:rPr>
              <a:t>为小微企业提供商标注册代理</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服务。</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marL="285750" indent="-285750">
              <a:buFont typeface="Arial" pitchFamily="34" charset="0"/>
              <a:buChar char="•"/>
            </a:pPr>
            <a:r>
              <a:rPr lang="zh-CN" altLang="en-US" dirty="0">
                <a:latin typeface="黑体" panose="02010609060101010101" pitchFamily="49" charset="-122"/>
                <a:ea typeface="黑体" panose="02010609060101010101" pitchFamily="49" charset="-122"/>
                <a:cs typeface="Times New Roman" panose="02020603050405020304" pitchFamily="18" charset="0"/>
              </a:rPr>
              <a:t>猪八戒网</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每个</a:t>
            </a:r>
            <a:r>
              <a:rPr lang="zh-CN" altLang="en-US" dirty="0">
                <a:latin typeface="黑体" panose="02010609060101010101" pitchFamily="49" charset="-122"/>
                <a:ea typeface="黑体" panose="02010609060101010101" pitchFamily="49" charset="-122"/>
                <a:cs typeface="Times New Roman" panose="02020603050405020304" pitchFamily="18" charset="0"/>
              </a:rPr>
              <a:t>工作日的商标</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注册每天</a:t>
            </a:r>
            <a:r>
              <a:rPr lang="zh-CN" altLang="en-US" dirty="0">
                <a:latin typeface="黑体" panose="02010609060101010101" pitchFamily="49" charset="-122"/>
                <a:ea typeface="黑体" panose="02010609060101010101" pitchFamily="49" charset="-122"/>
                <a:cs typeface="Times New Roman" panose="02020603050405020304" pitchFamily="18" charset="0"/>
              </a:rPr>
              <a:t>就有一千单，商标代理</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通过率达到</a:t>
            </a:r>
            <a:r>
              <a:rPr lang="en-US" altLang="zh-CN" dirty="0">
                <a:latin typeface="黑体" panose="02010609060101010101" pitchFamily="49" charset="-122"/>
                <a:ea typeface="黑体" panose="02010609060101010101" pitchFamily="49" charset="-122"/>
                <a:cs typeface="Times New Roman" panose="02020603050405020304" pitchFamily="18" charset="0"/>
              </a:rPr>
              <a:t>82%</a:t>
            </a:r>
            <a:r>
              <a:rPr lang="zh-CN" altLang="en-US" dirty="0">
                <a:latin typeface="黑体" panose="02010609060101010101" pitchFamily="49" charset="-122"/>
                <a:ea typeface="黑体" panose="02010609060101010101" pitchFamily="49" charset="-122"/>
                <a:cs typeface="Times New Roman" panose="02020603050405020304" pitchFamily="18" charset="0"/>
              </a:rPr>
              <a:t>，创下单日</a:t>
            </a:r>
            <a:r>
              <a:rPr lang="en-US" altLang="zh-CN" dirty="0">
                <a:latin typeface="黑体" panose="02010609060101010101" pitchFamily="49" charset="-122"/>
                <a:ea typeface="黑体" panose="02010609060101010101" pitchFamily="49" charset="-122"/>
                <a:cs typeface="Times New Roman" panose="02020603050405020304" pitchFamily="18" charset="0"/>
              </a:rPr>
              <a:t>1700</a:t>
            </a:r>
            <a:r>
              <a:rPr lang="zh-CN" altLang="en-US" dirty="0">
                <a:latin typeface="黑体" panose="02010609060101010101" pitchFamily="49" charset="-122"/>
                <a:ea typeface="黑体" panose="02010609060101010101" pitchFamily="49" charset="-122"/>
                <a:cs typeface="Times New Roman" panose="02020603050405020304" pitchFamily="18" charset="0"/>
              </a:rPr>
              <a:t>万营业额的记录</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marL="285750" indent="-285750">
              <a:buFont typeface="Arial" pitchFamily="34" charset="0"/>
              <a:buChar char="•"/>
            </a:pPr>
            <a:r>
              <a:rPr lang="zh-CN" altLang="en-US" dirty="0" smtClean="0">
                <a:latin typeface="黑体" panose="02010609060101010101" pitchFamily="49" charset="-122"/>
                <a:ea typeface="黑体" panose="02010609060101010101" pitchFamily="49" charset="-122"/>
                <a:cs typeface="Times New Roman" panose="02020603050405020304" pitchFamily="18" charset="0"/>
              </a:rPr>
              <a:t>目前</a:t>
            </a:r>
            <a:r>
              <a:rPr lang="zh-CN" altLang="en-US" dirty="0">
                <a:latin typeface="黑体" panose="02010609060101010101" pitchFamily="49" charset="-122"/>
                <a:ea typeface="黑体" panose="02010609060101010101" pitchFamily="49" charset="-122"/>
                <a:cs typeface="Times New Roman" panose="02020603050405020304" pitchFamily="18" charset="0"/>
              </a:rPr>
              <a:t>，“猪标局”代理的商标、专利、版权等共有</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100000</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件</a:t>
            </a:r>
            <a:r>
              <a:rPr lang="zh-CN" altLang="en-US" dirty="0">
                <a:latin typeface="黑体" panose="02010609060101010101" pitchFamily="49" charset="-122"/>
                <a:ea typeface="黑体" panose="02010609060101010101" pitchFamily="49" charset="-122"/>
                <a:cs typeface="Times New Roman" panose="02020603050405020304" pitchFamily="18" charset="0"/>
              </a:rPr>
              <a:t>，单月成交量突破</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15000</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件</a:t>
            </a:r>
            <a:r>
              <a:rPr lang="zh-CN" altLang="en-US" dirty="0">
                <a:latin typeface="黑体" panose="02010609060101010101" pitchFamily="49" charset="-122"/>
                <a:ea typeface="黑体" panose="02010609060101010101" pitchFamily="49" charset="-122"/>
                <a:cs typeface="Times New Roman" panose="02020603050405020304" pitchFamily="18" charset="0"/>
              </a:rPr>
              <a:t>，已经成为国内最大的知识产权服务</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商。</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marL="285750" indent="-285750">
              <a:buFont typeface="Arial" pitchFamily="34" charset="0"/>
              <a:buChar char="•"/>
            </a:pPr>
            <a:r>
              <a:rPr lang="zh-CN" altLang="en-US" dirty="0" smtClean="0">
                <a:latin typeface="黑体" panose="02010609060101010101" pitchFamily="49" charset="-122"/>
                <a:ea typeface="黑体" panose="02010609060101010101" pitchFamily="49" charset="-122"/>
                <a:cs typeface="Times New Roman" panose="02020603050405020304" pitchFamily="18" charset="0"/>
              </a:rPr>
              <a:t>在</a:t>
            </a:r>
            <a:r>
              <a:rPr lang="zh-CN" altLang="en-US" dirty="0">
                <a:latin typeface="黑体" panose="02010609060101010101" pitchFamily="49" charset="-122"/>
                <a:ea typeface="黑体" panose="02010609060101010101" pitchFamily="49" charset="-122"/>
                <a:cs typeface="Times New Roman" panose="02020603050405020304" pitchFamily="18" charset="0"/>
              </a:rPr>
              <a:t>猪八戒网的数据海洋里</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，印刷</a:t>
            </a:r>
            <a:r>
              <a:rPr lang="zh-CN" altLang="en-US" dirty="0">
                <a:latin typeface="黑体" panose="02010609060101010101" pitchFamily="49" charset="-122"/>
                <a:ea typeface="黑体" panose="02010609060101010101" pitchFamily="49" charset="-122"/>
                <a:cs typeface="Times New Roman" panose="02020603050405020304" pitchFamily="18" charset="0"/>
              </a:rPr>
              <a:t>、财税、教育、工程等其他几口钻井平台也相继勘探</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出来。</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24015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79412" y="261938"/>
            <a:ext cx="7629922" cy="1104900"/>
          </a:xfrm>
        </p:spPr>
        <p:txBody>
          <a:bodyPr/>
          <a:lstStyle/>
          <a:p>
            <a:r>
              <a:rPr lang="en-US" altLang="zh-CN" sz="4400" dirty="0" smtClean="0"/>
              <a:t>3.3</a:t>
            </a:r>
            <a:r>
              <a:rPr lang="zh-CN" altLang="en-US" sz="4400" dirty="0" smtClean="0"/>
              <a:t>通过</a:t>
            </a:r>
            <a:r>
              <a:rPr lang="zh-CN" altLang="en-US" sz="4400" dirty="0"/>
              <a:t>“封装流程”解决服务非标准化问题</a:t>
            </a:r>
            <a:endParaRPr lang="zh-CN" altLang="en-US" sz="4400" dirty="0" smtClean="0"/>
          </a:p>
        </p:txBody>
      </p:sp>
      <p:sp>
        <p:nvSpPr>
          <p:cNvPr id="24" name="矩形 23"/>
          <p:cNvSpPr/>
          <p:nvPr/>
        </p:nvSpPr>
        <p:spPr>
          <a:xfrm>
            <a:off x="520502" y="1674748"/>
            <a:ext cx="7992888" cy="3416320"/>
          </a:xfrm>
          <a:prstGeom prst="rect">
            <a:avLst/>
          </a:prstGeom>
        </p:spPr>
        <p:txBody>
          <a:bodyPr wrap="square">
            <a:spAutoFit/>
          </a:bodyPr>
          <a:lstStyle/>
          <a:p>
            <a:r>
              <a:rPr lang="zh-CN" altLang="en-US" dirty="0">
                <a:latin typeface="黑体" panose="02010609060101010101" pitchFamily="49" charset="-122"/>
                <a:ea typeface="黑体" panose="02010609060101010101" pitchFamily="49" charset="-122"/>
                <a:cs typeface="Times New Roman" panose="02020603050405020304" pitchFamily="18" charset="0"/>
              </a:rPr>
              <a:t>第一</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，服务很难</a:t>
            </a:r>
            <a:r>
              <a:rPr lang="zh-CN" altLang="en-US" dirty="0">
                <a:latin typeface="黑体" panose="02010609060101010101" pitchFamily="49" charset="-122"/>
                <a:ea typeface="黑体" panose="02010609060101010101" pitchFamily="49" charset="-122"/>
                <a:cs typeface="Times New Roman" panose="02020603050405020304" pitchFamily="18" charset="0"/>
              </a:rPr>
              <a:t>标准化，服务就是个性化的定制，是不可能标准的</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r>
              <a:rPr lang="zh-CN" altLang="en-US" dirty="0" smtClean="0">
                <a:latin typeface="黑体" panose="02010609060101010101" pitchFamily="49" charset="-122"/>
                <a:ea typeface="黑体" panose="02010609060101010101" pitchFamily="49" charset="-122"/>
                <a:cs typeface="Times New Roman" panose="02020603050405020304" pitchFamily="18" charset="0"/>
              </a:rPr>
              <a:t>第二，对于</a:t>
            </a:r>
            <a:r>
              <a:rPr lang="zh-CN" altLang="en-US" dirty="0">
                <a:latin typeface="黑体" panose="02010609060101010101" pitchFamily="49" charset="-122"/>
                <a:ea typeface="黑体" panose="02010609060101010101" pitchFamily="49" charset="-122"/>
                <a:cs typeface="Times New Roman" panose="02020603050405020304" pitchFamily="18" charset="0"/>
              </a:rPr>
              <a:t>服务的封装</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，不是</a:t>
            </a:r>
            <a:r>
              <a:rPr lang="zh-CN" altLang="en-US" dirty="0">
                <a:latin typeface="黑体" panose="02010609060101010101" pitchFamily="49" charset="-122"/>
                <a:ea typeface="黑体" panose="02010609060101010101" pitchFamily="49" charset="-122"/>
                <a:cs typeface="Times New Roman" panose="02020603050405020304" pitchFamily="18" charset="0"/>
              </a:rPr>
              <a:t>封装产品，而是封装流程，将流程标准化</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r>
              <a:rPr lang="zh-CN" altLang="en-US" dirty="0" smtClean="0">
                <a:latin typeface="黑体" panose="02010609060101010101" pitchFamily="49" charset="-122"/>
                <a:ea typeface="黑体" panose="02010609060101010101" pitchFamily="49" charset="-122"/>
                <a:cs typeface="Times New Roman" panose="02020603050405020304" pitchFamily="18" charset="0"/>
              </a:rPr>
              <a:t>因此</a:t>
            </a:r>
            <a:r>
              <a:rPr lang="zh-CN" altLang="en-US" dirty="0">
                <a:latin typeface="黑体" panose="02010609060101010101" pitchFamily="49" charset="-122"/>
                <a:ea typeface="黑体" panose="02010609060101010101" pitchFamily="49" charset="-122"/>
                <a:cs typeface="Times New Roman" panose="02020603050405020304" pitchFamily="18" charset="0"/>
              </a:rPr>
              <a:t>，平台要想做大规模</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，要把</a:t>
            </a:r>
            <a:r>
              <a:rPr lang="zh-CN" altLang="en-US" dirty="0">
                <a:latin typeface="黑体" panose="02010609060101010101" pitchFamily="49" charset="-122"/>
                <a:ea typeface="黑体" panose="02010609060101010101" pitchFamily="49" charset="-122"/>
                <a:cs typeface="Times New Roman" panose="02020603050405020304" pitchFamily="18" charset="0"/>
              </a:rPr>
              <a:t>海量的人群尽可能地聚集起来，建立完善的交易流程，进行一对一的撮合，让他们自己去个性化的完成定制，这才是解决之道。</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60635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79412" y="261938"/>
            <a:ext cx="7629922" cy="1104900"/>
          </a:xfrm>
        </p:spPr>
        <p:txBody>
          <a:bodyPr/>
          <a:lstStyle/>
          <a:p>
            <a:r>
              <a:rPr lang="en-US" altLang="zh-CN" sz="4800" dirty="0"/>
              <a:t>4.</a:t>
            </a:r>
            <a:r>
              <a:rPr lang="zh-CN" altLang="en-US" sz="4800" dirty="0"/>
              <a:t>猪八戒网的人才观</a:t>
            </a:r>
            <a:endParaRPr lang="zh-CN" altLang="en-US" sz="4800" dirty="0" smtClean="0"/>
          </a:p>
        </p:txBody>
      </p:sp>
      <p:sp>
        <p:nvSpPr>
          <p:cNvPr id="24" name="矩形 23"/>
          <p:cNvSpPr/>
          <p:nvPr/>
        </p:nvSpPr>
        <p:spPr>
          <a:xfrm>
            <a:off x="4048894" y="1659384"/>
            <a:ext cx="3840965" cy="3046988"/>
          </a:xfrm>
          <a:prstGeom prst="rect">
            <a:avLst/>
          </a:prstGeom>
        </p:spPr>
        <p:txBody>
          <a:bodyPr wrap="square">
            <a:spAutoFit/>
          </a:bodyPr>
          <a:lstStyle/>
          <a:p>
            <a:r>
              <a:rPr lang="zh-CN" altLang="en-US" dirty="0">
                <a:latin typeface="黑体" panose="02010609060101010101" pitchFamily="49" charset="-122"/>
                <a:ea typeface="黑体" panose="02010609060101010101" pitchFamily="49" charset="-122"/>
                <a:cs typeface="Times New Roman" panose="02020603050405020304" pitchFamily="18" charset="0"/>
              </a:rPr>
              <a:t>猪八戒</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网招募的人才绝对</a:t>
            </a:r>
            <a:r>
              <a:rPr lang="zh-CN" altLang="en-US" dirty="0">
                <a:latin typeface="黑体" panose="02010609060101010101" pitchFamily="49" charset="-122"/>
                <a:ea typeface="黑体" panose="02010609060101010101" pitchFamily="49" charset="-122"/>
                <a:cs typeface="Times New Roman" panose="02020603050405020304" pitchFamily="18" charset="0"/>
              </a:rPr>
              <a:t>不是行业的专家大咖，都是刚刚毕业或者才在这个行业干过两三年的，他们几乎就像一张白纸一样，但经历这几轮不断的修行，不断的在解决问题中成长，最终获得</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成功。</a:t>
            </a:r>
            <a:endParaRPr lang="zh-CN" altLang="en-US" dirty="0">
              <a:latin typeface="黑体" panose="02010609060101010101" pitchFamily="49" charset="-122"/>
              <a:ea typeface="黑体" panose="02010609060101010101" pitchFamily="49" charset="-122"/>
            </a:endParaRPr>
          </a:p>
        </p:txBody>
      </p:sp>
      <p:grpSp>
        <p:nvGrpSpPr>
          <p:cNvPr id="2" name="组合 1"/>
          <p:cNvGrpSpPr/>
          <p:nvPr/>
        </p:nvGrpSpPr>
        <p:grpSpPr>
          <a:xfrm>
            <a:off x="592510" y="1537169"/>
            <a:ext cx="2922708" cy="4687443"/>
            <a:chOff x="592510" y="1537169"/>
            <a:chExt cx="2922708" cy="4687443"/>
          </a:xfrm>
        </p:grpSpPr>
        <p:sp>
          <p:nvSpPr>
            <p:cNvPr id="602" name="平行四边形 601"/>
            <p:cNvSpPr/>
            <p:nvPr/>
          </p:nvSpPr>
          <p:spPr>
            <a:xfrm flipH="1">
              <a:off x="2668082" y="2369864"/>
              <a:ext cx="431905" cy="227129"/>
            </a:xfrm>
            <a:prstGeom prst="parallelogram">
              <a:avLst>
                <a:gd name="adj" fmla="val 55395"/>
              </a:avLst>
            </a:prstGeom>
            <a:gradFill flip="none" rotWithShape="1">
              <a:gsLst>
                <a:gs pos="0">
                  <a:schemeClr val="bg1"/>
                </a:gs>
                <a:gs pos="100000">
                  <a:schemeClr val="bg1">
                    <a:lumMod val="8500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03" name="平行四边形 602"/>
            <p:cNvSpPr/>
            <p:nvPr/>
          </p:nvSpPr>
          <p:spPr>
            <a:xfrm flipH="1">
              <a:off x="2370328" y="2260501"/>
              <a:ext cx="437576" cy="227129"/>
            </a:xfrm>
            <a:prstGeom prst="parallelogram">
              <a:avLst>
                <a:gd name="adj" fmla="val 55395"/>
              </a:avLst>
            </a:prstGeom>
            <a:gradFill>
              <a:gsLst>
                <a:gs pos="0">
                  <a:schemeClr val="bg1"/>
                </a:gs>
                <a:gs pos="100000">
                  <a:schemeClr val="bg1">
                    <a:lumMod val="8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04" name="平行四边形 603"/>
            <p:cNvSpPr/>
            <p:nvPr/>
          </p:nvSpPr>
          <p:spPr>
            <a:xfrm flipH="1">
              <a:off x="2072792" y="2152950"/>
              <a:ext cx="437575" cy="227129"/>
            </a:xfrm>
            <a:prstGeom prst="parallelogram">
              <a:avLst>
                <a:gd name="adj" fmla="val 55395"/>
              </a:avLst>
            </a:prstGeom>
            <a:gradFill>
              <a:gsLst>
                <a:gs pos="0">
                  <a:schemeClr val="bg1"/>
                </a:gs>
                <a:gs pos="100000">
                  <a:schemeClr val="bg1">
                    <a:lumMod val="8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05" name="平行四边形 604"/>
            <p:cNvSpPr/>
            <p:nvPr/>
          </p:nvSpPr>
          <p:spPr>
            <a:xfrm flipH="1">
              <a:off x="1778961" y="2044789"/>
              <a:ext cx="431905" cy="227129"/>
            </a:xfrm>
            <a:prstGeom prst="parallelogram">
              <a:avLst>
                <a:gd name="adj" fmla="val 55395"/>
              </a:avLst>
            </a:prstGeom>
            <a:gradFill>
              <a:gsLst>
                <a:gs pos="0">
                  <a:schemeClr val="bg1"/>
                </a:gs>
                <a:gs pos="100000">
                  <a:schemeClr val="bg1">
                    <a:lumMod val="8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06" name="平行四边形 605"/>
            <p:cNvSpPr/>
            <p:nvPr/>
          </p:nvSpPr>
          <p:spPr>
            <a:xfrm flipH="1">
              <a:off x="1483169" y="1934823"/>
              <a:ext cx="431905" cy="227129"/>
            </a:xfrm>
            <a:prstGeom prst="parallelogram">
              <a:avLst>
                <a:gd name="adj" fmla="val 55395"/>
              </a:avLst>
            </a:prstGeom>
            <a:gradFill>
              <a:gsLst>
                <a:gs pos="0">
                  <a:schemeClr val="bg1"/>
                </a:gs>
                <a:gs pos="100000">
                  <a:schemeClr val="bg1">
                    <a:lumMod val="8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07" name="平行四边形 606"/>
            <p:cNvSpPr/>
            <p:nvPr/>
          </p:nvSpPr>
          <p:spPr>
            <a:xfrm flipH="1">
              <a:off x="1186503" y="1824867"/>
              <a:ext cx="431905" cy="227129"/>
            </a:xfrm>
            <a:prstGeom prst="parallelogram">
              <a:avLst>
                <a:gd name="adj" fmla="val 55395"/>
              </a:avLst>
            </a:prstGeom>
            <a:gradFill>
              <a:gsLst>
                <a:gs pos="0">
                  <a:schemeClr val="bg1"/>
                </a:gs>
                <a:gs pos="100000">
                  <a:schemeClr val="bg1">
                    <a:lumMod val="8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08" name="平行四边形 607"/>
            <p:cNvSpPr/>
            <p:nvPr/>
          </p:nvSpPr>
          <p:spPr>
            <a:xfrm flipH="1">
              <a:off x="887440" y="1718817"/>
              <a:ext cx="436494" cy="227129"/>
            </a:xfrm>
            <a:prstGeom prst="parallelogram">
              <a:avLst>
                <a:gd name="adj" fmla="val 55395"/>
              </a:avLst>
            </a:prstGeom>
            <a:gradFill>
              <a:gsLst>
                <a:gs pos="0">
                  <a:schemeClr val="bg1"/>
                </a:gs>
                <a:gs pos="100000">
                  <a:schemeClr val="bg1">
                    <a:lumMod val="8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09" name="平行四边形 608"/>
            <p:cNvSpPr/>
            <p:nvPr/>
          </p:nvSpPr>
          <p:spPr>
            <a:xfrm flipH="1">
              <a:off x="592510" y="1608994"/>
              <a:ext cx="431905" cy="227129"/>
            </a:xfrm>
            <a:prstGeom prst="parallelogram">
              <a:avLst>
                <a:gd name="adj" fmla="val 55395"/>
              </a:avLst>
            </a:prstGeom>
            <a:gradFill>
              <a:gsLst>
                <a:gs pos="0">
                  <a:schemeClr val="bg1"/>
                </a:gs>
                <a:gs pos="100000">
                  <a:schemeClr val="bg1">
                    <a:lumMod val="8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10" name="任意多边形 609"/>
            <p:cNvSpPr/>
            <p:nvPr/>
          </p:nvSpPr>
          <p:spPr>
            <a:xfrm>
              <a:off x="727553" y="1834487"/>
              <a:ext cx="2374403" cy="1948701"/>
            </a:xfrm>
            <a:custGeom>
              <a:avLst/>
              <a:gdLst>
                <a:gd name="connsiteX0" fmla="*/ 5745 w 2309807"/>
                <a:gd name="connsiteY0" fmla="*/ 1734172 h 2064573"/>
                <a:gd name="connsiteX1" fmla="*/ 139045 w 2309807"/>
                <a:gd name="connsiteY1" fmla="*/ 1974807 h 2064573"/>
                <a:gd name="connsiteX2" fmla="*/ 425892 w 2309807"/>
                <a:gd name="connsiteY2" fmla="*/ 1974807 h 2064573"/>
                <a:gd name="connsiteX3" fmla="*/ 292592 w 2309807"/>
                <a:gd name="connsiteY3" fmla="*/ 1734172 h 2064573"/>
                <a:gd name="connsiteX4" fmla="*/ 579879 w 2309807"/>
                <a:gd name="connsiteY4" fmla="*/ 1505363 h 2064573"/>
                <a:gd name="connsiteX5" fmla="*/ 712622 w 2309807"/>
                <a:gd name="connsiteY5" fmla="*/ 1744994 h 2064573"/>
                <a:gd name="connsiteX6" fmla="*/ 714974 w 2309807"/>
                <a:gd name="connsiteY6" fmla="*/ 1744994 h 2064573"/>
                <a:gd name="connsiteX7" fmla="*/ 714974 w 2309807"/>
                <a:gd name="connsiteY7" fmla="*/ 1857899 h 2064573"/>
                <a:gd name="connsiteX8" fmla="*/ 713646 w 2309807"/>
                <a:gd name="connsiteY8" fmla="*/ 1855502 h 2064573"/>
                <a:gd name="connsiteX9" fmla="*/ 713646 w 2309807"/>
                <a:gd name="connsiteY9" fmla="*/ 1748198 h 2064573"/>
                <a:gd name="connsiteX10" fmla="*/ 1508256 w 2309807"/>
                <a:gd name="connsiteY10" fmla="*/ 1386948 h 2064573"/>
                <a:gd name="connsiteX11" fmla="*/ 1580691 w 2309807"/>
                <a:gd name="connsiteY11" fmla="*/ 1513434 h 2064573"/>
                <a:gd name="connsiteX12" fmla="*/ 1578323 w 2309807"/>
                <a:gd name="connsiteY12" fmla="*/ 1513434 h 2064573"/>
                <a:gd name="connsiteX13" fmla="*/ 1867143 w 2309807"/>
                <a:gd name="connsiteY13" fmla="*/ 1285048 h 2064573"/>
                <a:gd name="connsiteX14" fmla="*/ 1869877 w 2309807"/>
                <a:gd name="connsiteY14" fmla="*/ 1285048 h 2064573"/>
                <a:gd name="connsiteX15" fmla="*/ 1869877 w 2309807"/>
                <a:gd name="connsiteY15" fmla="*/ 1397943 h 2064573"/>
                <a:gd name="connsiteX16" fmla="*/ 1869080 w 2309807"/>
                <a:gd name="connsiteY16" fmla="*/ 1397943 h 2064573"/>
                <a:gd name="connsiteX17" fmla="*/ 1869080 w 2309807"/>
                <a:gd name="connsiteY17" fmla="*/ 1288565 h 2064573"/>
                <a:gd name="connsiteX18" fmla="*/ 0 w 2309807"/>
                <a:gd name="connsiteY18" fmla="*/ 0 h 2064573"/>
                <a:gd name="connsiteX19" fmla="*/ 288726 w 2309807"/>
                <a:gd name="connsiteY19" fmla="*/ 0 h 2064573"/>
                <a:gd name="connsiteX20" fmla="*/ 288726 w 2309807"/>
                <a:gd name="connsiteY20" fmla="*/ 115490 h 2064573"/>
                <a:gd name="connsiteX21" fmla="*/ 577452 w 2309807"/>
                <a:gd name="connsiteY21" fmla="*/ 115490 h 2064573"/>
                <a:gd name="connsiteX22" fmla="*/ 577452 w 2309807"/>
                <a:gd name="connsiteY22" fmla="*/ 230981 h 2064573"/>
                <a:gd name="connsiteX23" fmla="*/ 866178 w 2309807"/>
                <a:gd name="connsiteY23" fmla="*/ 230981 h 2064573"/>
                <a:gd name="connsiteX24" fmla="*/ 866178 w 2309807"/>
                <a:gd name="connsiteY24" fmla="*/ 346471 h 2064573"/>
                <a:gd name="connsiteX25" fmla="*/ 1154904 w 2309807"/>
                <a:gd name="connsiteY25" fmla="*/ 346471 h 2064573"/>
                <a:gd name="connsiteX26" fmla="*/ 1154904 w 2309807"/>
                <a:gd name="connsiteY26" fmla="*/ 461962 h 2064573"/>
                <a:gd name="connsiteX27" fmla="*/ 1443630 w 2309807"/>
                <a:gd name="connsiteY27" fmla="*/ 461962 h 2064573"/>
                <a:gd name="connsiteX28" fmla="*/ 1443630 w 2309807"/>
                <a:gd name="connsiteY28" fmla="*/ 577452 h 2064573"/>
                <a:gd name="connsiteX29" fmla="*/ 1732355 w 2309807"/>
                <a:gd name="connsiteY29" fmla="*/ 577452 h 2064573"/>
                <a:gd name="connsiteX30" fmla="*/ 1732355 w 2309807"/>
                <a:gd name="connsiteY30" fmla="*/ 692942 h 2064573"/>
                <a:gd name="connsiteX31" fmla="*/ 2021081 w 2309807"/>
                <a:gd name="connsiteY31" fmla="*/ 692942 h 2064573"/>
                <a:gd name="connsiteX32" fmla="*/ 2021081 w 2309807"/>
                <a:gd name="connsiteY32" fmla="*/ 809075 h 2064573"/>
                <a:gd name="connsiteX33" fmla="*/ 2309807 w 2309807"/>
                <a:gd name="connsiteY33" fmla="*/ 809075 h 2064573"/>
                <a:gd name="connsiteX34" fmla="*/ 2309807 w 2309807"/>
                <a:gd name="connsiteY34" fmla="*/ 928060 h 2064573"/>
                <a:gd name="connsiteX35" fmla="*/ 2024849 w 2309807"/>
                <a:gd name="connsiteY35" fmla="*/ 928060 h 2064573"/>
                <a:gd name="connsiteX36" fmla="*/ 2158149 w 2309807"/>
                <a:gd name="connsiteY36" fmla="*/ 1168695 h 2064573"/>
                <a:gd name="connsiteX37" fmla="*/ 2158603 w 2309807"/>
                <a:gd name="connsiteY37" fmla="*/ 1168695 h 2064573"/>
                <a:gd name="connsiteX38" fmla="*/ 2158603 w 2309807"/>
                <a:gd name="connsiteY38" fmla="*/ 1282453 h 2064573"/>
                <a:gd name="connsiteX39" fmla="*/ 2158098 w 2309807"/>
                <a:gd name="connsiteY39" fmla="*/ 1282453 h 2064573"/>
                <a:gd name="connsiteX40" fmla="*/ 2158098 w 2309807"/>
                <a:gd name="connsiteY40" fmla="*/ 1171896 h 2064573"/>
                <a:gd name="connsiteX41" fmla="*/ 2023780 w 2309807"/>
                <a:gd name="connsiteY41" fmla="*/ 928060 h 2064573"/>
                <a:gd name="connsiteX42" fmla="*/ 2023780 w 2309807"/>
                <a:gd name="connsiteY42" fmla="*/ 1041212 h 2064573"/>
                <a:gd name="connsiteX43" fmla="*/ 2156669 w 2309807"/>
                <a:gd name="connsiteY43" fmla="*/ 1282453 h 2064573"/>
                <a:gd name="connsiteX44" fmla="*/ 2156654 w 2309807"/>
                <a:gd name="connsiteY44" fmla="*/ 1282453 h 2064573"/>
                <a:gd name="connsiteX45" fmla="*/ 2024791 w 2309807"/>
                <a:gd name="connsiteY45" fmla="*/ 1044413 h 2064573"/>
                <a:gd name="connsiteX46" fmla="*/ 1733479 w 2309807"/>
                <a:gd name="connsiteY46" fmla="*/ 1044413 h 2064573"/>
                <a:gd name="connsiteX47" fmla="*/ 1734761 w 2309807"/>
                <a:gd name="connsiteY47" fmla="*/ 1046727 h 2064573"/>
                <a:gd name="connsiteX48" fmla="*/ 1734761 w 2309807"/>
                <a:gd name="connsiteY48" fmla="*/ 1155478 h 2064573"/>
                <a:gd name="connsiteX49" fmla="*/ 1868325 w 2309807"/>
                <a:gd name="connsiteY49" fmla="*/ 1397943 h 2064573"/>
                <a:gd name="connsiteX50" fmla="*/ 1581151 w 2309807"/>
                <a:gd name="connsiteY50" fmla="*/ 1397943 h 2064573"/>
                <a:gd name="connsiteX51" fmla="*/ 1581151 w 2309807"/>
                <a:gd name="connsiteY51" fmla="*/ 1513434 h 2064573"/>
                <a:gd name="connsiteX52" fmla="*/ 1580958 w 2309807"/>
                <a:gd name="connsiteY52" fmla="*/ 1513434 h 2064573"/>
                <a:gd name="connsiteX53" fmla="*/ 1580958 w 2309807"/>
                <a:gd name="connsiteY53" fmla="*/ 1397403 h 2064573"/>
                <a:gd name="connsiteX54" fmla="*/ 1867165 w 2309807"/>
                <a:gd name="connsiteY54" fmla="*/ 1397403 h 2064573"/>
                <a:gd name="connsiteX55" fmla="*/ 1733865 w 2309807"/>
                <a:gd name="connsiteY55" fmla="*/ 1156768 h 2064573"/>
                <a:gd name="connsiteX56" fmla="*/ 1447016 w 2309807"/>
                <a:gd name="connsiteY56" fmla="*/ 1156768 h 2064573"/>
                <a:gd name="connsiteX57" fmla="*/ 1514070 w 2309807"/>
                <a:gd name="connsiteY57" fmla="*/ 1277814 h 2064573"/>
                <a:gd name="connsiteX58" fmla="*/ 1443292 w 2309807"/>
                <a:gd name="connsiteY58" fmla="*/ 1154223 h 2064573"/>
                <a:gd name="connsiteX59" fmla="*/ 1443292 w 2309807"/>
                <a:gd name="connsiteY59" fmla="*/ 1273263 h 2064573"/>
                <a:gd name="connsiteX60" fmla="*/ 1158422 w 2309807"/>
                <a:gd name="connsiteY60" fmla="*/ 1273263 h 2064573"/>
                <a:gd name="connsiteX61" fmla="*/ 1291721 w 2309807"/>
                <a:gd name="connsiteY61" fmla="*/ 1513897 h 2064573"/>
                <a:gd name="connsiteX62" fmla="*/ 1292426 w 2309807"/>
                <a:gd name="connsiteY62" fmla="*/ 1513897 h 2064573"/>
                <a:gd name="connsiteX63" fmla="*/ 1292426 w 2309807"/>
                <a:gd name="connsiteY63" fmla="*/ 1516528 h 2064573"/>
                <a:gd name="connsiteX64" fmla="*/ 1158421 w 2309807"/>
                <a:gd name="connsiteY64" fmla="*/ 1273262 h 2064573"/>
                <a:gd name="connsiteX65" fmla="*/ 1158421 w 2309807"/>
                <a:gd name="connsiteY65" fmla="*/ 1386570 h 2064573"/>
                <a:gd name="connsiteX66" fmla="*/ 1291924 w 2309807"/>
                <a:gd name="connsiteY66" fmla="*/ 1628924 h 2064573"/>
                <a:gd name="connsiteX67" fmla="*/ 1290004 w 2309807"/>
                <a:gd name="connsiteY67" fmla="*/ 1628924 h 2064573"/>
                <a:gd name="connsiteX68" fmla="*/ 1157523 w 2309807"/>
                <a:gd name="connsiteY68" fmla="*/ 1389768 h 2064573"/>
                <a:gd name="connsiteX69" fmla="*/ 870676 w 2309807"/>
                <a:gd name="connsiteY69" fmla="*/ 1389768 h 2064573"/>
                <a:gd name="connsiteX70" fmla="*/ 1003700 w 2309807"/>
                <a:gd name="connsiteY70" fmla="*/ 1629905 h 2064573"/>
                <a:gd name="connsiteX71" fmla="*/ 1003700 w 2309807"/>
                <a:gd name="connsiteY71" fmla="*/ 1742658 h 2064573"/>
                <a:gd name="connsiteX72" fmla="*/ 1001384 w 2309807"/>
                <a:gd name="connsiteY72" fmla="*/ 1738477 h 2064573"/>
                <a:gd name="connsiteX73" fmla="*/ 1001384 w 2309807"/>
                <a:gd name="connsiteY73" fmla="*/ 1627054 h 2064573"/>
                <a:gd name="connsiteX74" fmla="*/ 870674 w 2309807"/>
                <a:gd name="connsiteY74" fmla="*/ 1389768 h 2064573"/>
                <a:gd name="connsiteX75" fmla="*/ 870674 w 2309807"/>
                <a:gd name="connsiteY75" fmla="*/ 1504360 h 2064573"/>
                <a:gd name="connsiteX76" fmla="*/ 579326 w 2309807"/>
                <a:gd name="connsiteY76" fmla="*/ 1504360 h 2064573"/>
                <a:gd name="connsiteX77" fmla="*/ 579325 w 2309807"/>
                <a:gd name="connsiteY77" fmla="*/ 1504358 h 2064573"/>
                <a:gd name="connsiteX78" fmla="*/ 579325 w 2309807"/>
                <a:gd name="connsiteY78" fmla="*/ 1504360 h 2064573"/>
                <a:gd name="connsiteX79" fmla="*/ 579323 w 2309807"/>
                <a:gd name="connsiteY79" fmla="*/ 1504360 h 2064573"/>
                <a:gd name="connsiteX80" fmla="*/ 579325 w 2309807"/>
                <a:gd name="connsiteY80" fmla="*/ 1504363 h 2064573"/>
                <a:gd name="connsiteX81" fmla="*/ 579325 w 2309807"/>
                <a:gd name="connsiteY81" fmla="*/ 1615103 h 2064573"/>
                <a:gd name="connsiteX82" fmla="*/ 581090 w 2309807"/>
                <a:gd name="connsiteY82" fmla="*/ 1618307 h 2064573"/>
                <a:gd name="connsiteX83" fmla="*/ 289880 w 2309807"/>
                <a:gd name="connsiteY83" fmla="*/ 1618307 h 2064573"/>
                <a:gd name="connsiteX84" fmla="*/ 291582 w 2309807"/>
                <a:gd name="connsiteY84" fmla="*/ 1621378 h 2064573"/>
                <a:gd name="connsiteX85" fmla="*/ 291582 w 2309807"/>
                <a:gd name="connsiteY85" fmla="*/ 1730973 h 2064573"/>
                <a:gd name="connsiteX86" fmla="*/ 425900 w 2309807"/>
                <a:gd name="connsiteY86" fmla="*/ 1974808 h 2064573"/>
                <a:gd name="connsiteX87" fmla="*/ 425900 w 2309807"/>
                <a:gd name="connsiteY87" fmla="*/ 1864057 h 2064573"/>
                <a:gd name="connsiteX88" fmla="*/ 405651 w 2309807"/>
                <a:gd name="connsiteY88" fmla="*/ 1827298 h 2064573"/>
                <a:gd name="connsiteX89" fmla="*/ 423180 w 2309807"/>
                <a:gd name="connsiteY89" fmla="*/ 1858942 h 2064573"/>
                <a:gd name="connsiteX90" fmla="*/ 713645 w 2309807"/>
                <a:gd name="connsiteY90" fmla="*/ 1858942 h 2064573"/>
                <a:gd name="connsiteX91" fmla="*/ 713646 w 2309807"/>
                <a:gd name="connsiteY91" fmla="*/ 1858943 h 2064573"/>
                <a:gd name="connsiteX92" fmla="*/ 713646 w 2309807"/>
                <a:gd name="connsiteY92" fmla="*/ 1858942 h 2064573"/>
                <a:gd name="connsiteX93" fmla="*/ 714974 w 2309807"/>
                <a:gd name="connsiteY93" fmla="*/ 1858942 h 2064573"/>
                <a:gd name="connsiteX94" fmla="*/ 714974 w 2309807"/>
                <a:gd name="connsiteY94" fmla="*/ 1859905 h 2064573"/>
                <a:gd name="connsiteX95" fmla="*/ 426248 w 2309807"/>
                <a:gd name="connsiteY95" fmla="*/ 1859905 h 2064573"/>
                <a:gd name="connsiteX96" fmla="*/ 426248 w 2309807"/>
                <a:gd name="connsiteY96" fmla="*/ 1976038 h 2064573"/>
                <a:gd name="connsiteX97" fmla="*/ 137522 w 2309807"/>
                <a:gd name="connsiteY97" fmla="*/ 1976038 h 2064573"/>
                <a:gd name="connsiteX98" fmla="*/ 137522 w 2309807"/>
                <a:gd name="connsiteY98" fmla="*/ 1976590 h 2064573"/>
                <a:gd name="connsiteX99" fmla="*/ 5732 w 2309807"/>
                <a:gd name="connsiteY99" fmla="*/ 1734174 h 2064573"/>
                <a:gd name="connsiteX100" fmla="*/ 5732 w 2309807"/>
                <a:gd name="connsiteY100" fmla="*/ 2064573 h 2064573"/>
                <a:gd name="connsiteX101" fmla="*/ 0 w 2309807"/>
                <a:gd name="connsiteY101" fmla="*/ 2064573 h 2064573"/>
                <a:gd name="connsiteX102" fmla="*/ 0 w 2309807"/>
                <a:gd name="connsiteY102" fmla="*/ 1149129 h 2064573"/>
                <a:gd name="connsiteX103" fmla="*/ 0 w 2309807"/>
                <a:gd name="connsiteY103" fmla="*/ 1149128 h 206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309807" h="2064573">
                  <a:moveTo>
                    <a:pt x="5745" y="1734172"/>
                  </a:moveTo>
                  <a:lnTo>
                    <a:pt x="139045" y="1974807"/>
                  </a:lnTo>
                  <a:lnTo>
                    <a:pt x="425892" y="1974807"/>
                  </a:lnTo>
                  <a:lnTo>
                    <a:pt x="292592" y="1734172"/>
                  </a:lnTo>
                  <a:close/>
                  <a:moveTo>
                    <a:pt x="579879" y="1505363"/>
                  </a:moveTo>
                  <a:lnTo>
                    <a:pt x="712622" y="1744994"/>
                  </a:lnTo>
                  <a:lnTo>
                    <a:pt x="714974" y="1744994"/>
                  </a:lnTo>
                  <a:lnTo>
                    <a:pt x="714974" y="1857899"/>
                  </a:lnTo>
                  <a:lnTo>
                    <a:pt x="713646" y="1855502"/>
                  </a:lnTo>
                  <a:lnTo>
                    <a:pt x="713646" y="1748198"/>
                  </a:lnTo>
                  <a:close/>
                  <a:moveTo>
                    <a:pt x="1508256" y="1386948"/>
                  </a:moveTo>
                  <a:lnTo>
                    <a:pt x="1580691" y="1513434"/>
                  </a:lnTo>
                  <a:lnTo>
                    <a:pt x="1578323" y="1513434"/>
                  </a:lnTo>
                  <a:close/>
                  <a:moveTo>
                    <a:pt x="1867143" y="1285048"/>
                  </a:moveTo>
                  <a:lnTo>
                    <a:pt x="1869877" y="1285048"/>
                  </a:lnTo>
                  <a:lnTo>
                    <a:pt x="1869877" y="1397943"/>
                  </a:lnTo>
                  <a:lnTo>
                    <a:pt x="1869080" y="1397943"/>
                  </a:lnTo>
                  <a:lnTo>
                    <a:pt x="1869080" y="1288565"/>
                  </a:lnTo>
                  <a:close/>
                  <a:moveTo>
                    <a:pt x="0" y="0"/>
                  </a:moveTo>
                  <a:lnTo>
                    <a:pt x="288726" y="0"/>
                  </a:lnTo>
                  <a:lnTo>
                    <a:pt x="288726" y="115490"/>
                  </a:lnTo>
                  <a:lnTo>
                    <a:pt x="577452" y="115490"/>
                  </a:lnTo>
                  <a:lnTo>
                    <a:pt x="577452" y="230981"/>
                  </a:lnTo>
                  <a:lnTo>
                    <a:pt x="866178" y="230981"/>
                  </a:lnTo>
                  <a:lnTo>
                    <a:pt x="866178" y="346471"/>
                  </a:lnTo>
                  <a:lnTo>
                    <a:pt x="1154904" y="346471"/>
                  </a:lnTo>
                  <a:lnTo>
                    <a:pt x="1154904" y="461962"/>
                  </a:lnTo>
                  <a:lnTo>
                    <a:pt x="1443630" y="461962"/>
                  </a:lnTo>
                  <a:lnTo>
                    <a:pt x="1443630" y="577452"/>
                  </a:lnTo>
                  <a:lnTo>
                    <a:pt x="1732355" y="577452"/>
                  </a:lnTo>
                  <a:lnTo>
                    <a:pt x="1732355" y="692942"/>
                  </a:lnTo>
                  <a:lnTo>
                    <a:pt x="2021081" y="692942"/>
                  </a:lnTo>
                  <a:lnTo>
                    <a:pt x="2021081" y="809075"/>
                  </a:lnTo>
                  <a:lnTo>
                    <a:pt x="2309807" y="809075"/>
                  </a:lnTo>
                  <a:lnTo>
                    <a:pt x="2309807" y="928060"/>
                  </a:lnTo>
                  <a:lnTo>
                    <a:pt x="2024849" y="928060"/>
                  </a:lnTo>
                  <a:lnTo>
                    <a:pt x="2158149" y="1168695"/>
                  </a:lnTo>
                  <a:lnTo>
                    <a:pt x="2158603" y="1168695"/>
                  </a:lnTo>
                  <a:lnTo>
                    <a:pt x="2158603" y="1282453"/>
                  </a:lnTo>
                  <a:lnTo>
                    <a:pt x="2158098" y="1282453"/>
                  </a:lnTo>
                  <a:lnTo>
                    <a:pt x="2158098" y="1171896"/>
                  </a:lnTo>
                  <a:lnTo>
                    <a:pt x="2023780" y="928060"/>
                  </a:lnTo>
                  <a:lnTo>
                    <a:pt x="2023780" y="1041212"/>
                  </a:lnTo>
                  <a:lnTo>
                    <a:pt x="2156669" y="1282453"/>
                  </a:lnTo>
                  <a:lnTo>
                    <a:pt x="2156654" y="1282453"/>
                  </a:lnTo>
                  <a:lnTo>
                    <a:pt x="2024791" y="1044413"/>
                  </a:lnTo>
                  <a:lnTo>
                    <a:pt x="1733479" y="1044413"/>
                  </a:lnTo>
                  <a:lnTo>
                    <a:pt x="1734761" y="1046727"/>
                  </a:lnTo>
                  <a:lnTo>
                    <a:pt x="1734761" y="1155478"/>
                  </a:lnTo>
                  <a:lnTo>
                    <a:pt x="1868325" y="1397943"/>
                  </a:lnTo>
                  <a:lnTo>
                    <a:pt x="1581151" y="1397943"/>
                  </a:lnTo>
                  <a:lnTo>
                    <a:pt x="1581151" y="1513434"/>
                  </a:lnTo>
                  <a:lnTo>
                    <a:pt x="1580958" y="1513434"/>
                  </a:lnTo>
                  <a:lnTo>
                    <a:pt x="1580958" y="1397403"/>
                  </a:lnTo>
                  <a:lnTo>
                    <a:pt x="1867165" y="1397403"/>
                  </a:lnTo>
                  <a:lnTo>
                    <a:pt x="1733865" y="1156768"/>
                  </a:lnTo>
                  <a:lnTo>
                    <a:pt x="1447016" y="1156768"/>
                  </a:lnTo>
                  <a:lnTo>
                    <a:pt x="1514070" y="1277814"/>
                  </a:lnTo>
                  <a:lnTo>
                    <a:pt x="1443292" y="1154223"/>
                  </a:lnTo>
                  <a:lnTo>
                    <a:pt x="1443292" y="1273263"/>
                  </a:lnTo>
                  <a:lnTo>
                    <a:pt x="1158422" y="1273263"/>
                  </a:lnTo>
                  <a:lnTo>
                    <a:pt x="1291721" y="1513897"/>
                  </a:lnTo>
                  <a:lnTo>
                    <a:pt x="1292426" y="1513897"/>
                  </a:lnTo>
                  <a:lnTo>
                    <a:pt x="1292426" y="1516528"/>
                  </a:lnTo>
                  <a:lnTo>
                    <a:pt x="1158421" y="1273262"/>
                  </a:lnTo>
                  <a:lnTo>
                    <a:pt x="1158421" y="1386570"/>
                  </a:lnTo>
                  <a:lnTo>
                    <a:pt x="1291924" y="1628924"/>
                  </a:lnTo>
                  <a:lnTo>
                    <a:pt x="1290004" y="1628924"/>
                  </a:lnTo>
                  <a:lnTo>
                    <a:pt x="1157523" y="1389768"/>
                  </a:lnTo>
                  <a:lnTo>
                    <a:pt x="870676" y="1389768"/>
                  </a:lnTo>
                  <a:lnTo>
                    <a:pt x="1003700" y="1629905"/>
                  </a:lnTo>
                  <a:lnTo>
                    <a:pt x="1003700" y="1742658"/>
                  </a:lnTo>
                  <a:lnTo>
                    <a:pt x="1001384" y="1738477"/>
                  </a:lnTo>
                  <a:lnTo>
                    <a:pt x="1001384" y="1627054"/>
                  </a:lnTo>
                  <a:lnTo>
                    <a:pt x="870674" y="1389768"/>
                  </a:lnTo>
                  <a:lnTo>
                    <a:pt x="870674" y="1504360"/>
                  </a:lnTo>
                  <a:lnTo>
                    <a:pt x="579326" y="1504360"/>
                  </a:lnTo>
                  <a:lnTo>
                    <a:pt x="579325" y="1504358"/>
                  </a:lnTo>
                  <a:lnTo>
                    <a:pt x="579325" y="1504360"/>
                  </a:lnTo>
                  <a:lnTo>
                    <a:pt x="579323" y="1504360"/>
                  </a:lnTo>
                  <a:lnTo>
                    <a:pt x="579325" y="1504363"/>
                  </a:lnTo>
                  <a:lnTo>
                    <a:pt x="579325" y="1615103"/>
                  </a:lnTo>
                  <a:lnTo>
                    <a:pt x="581090" y="1618307"/>
                  </a:lnTo>
                  <a:lnTo>
                    <a:pt x="289880" y="1618307"/>
                  </a:lnTo>
                  <a:lnTo>
                    <a:pt x="291582" y="1621378"/>
                  </a:lnTo>
                  <a:lnTo>
                    <a:pt x="291582" y="1730973"/>
                  </a:lnTo>
                  <a:lnTo>
                    <a:pt x="425900" y="1974808"/>
                  </a:lnTo>
                  <a:lnTo>
                    <a:pt x="425900" y="1864057"/>
                  </a:lnTo>
                  <a:lnTo>
                    <a:pt x="405651" y="1827298"/>
                  </a:lnTo>
                  <a:lnTo>
                    <a:pt x="423180" y="1858942"/>
                  </a:lnTo>
                  <a:lnTo>
                    <a:pt x="713645" y="1858942"/>
                  </a:lnTo>
                  <a:lnTo>
                    <a:pt x="713646" y="1858943"/>
                  </a:lnTo>
                  <a:lnTo>
                    <a:pt x="713646" y="1858942"/>
                  </a:lnTo>
                  <a:lnTo>
                    <a:pt x="714974" y="1858942"/>
                  </a:lnTo>
                  <a:lnTo>
                    <a:pt x="714974" y="1859905"/>
                  </a:lnTo>
                  <a:lnTo>
                    <a:pt x="426248" y="1859905"/>
                  </a:lnTo>
                  <a:lnTo>
                    <a:pt x="426248" y="1976038"/>
                  </a:lnTo>
                  <a:lnTo>
                    <a:pt x="137522" y="1976038"/>
                  </a:lnTo>
                  <a:lnTo>
                    <a:pt x="137522" y="1976590"/>
                  </a:lnTo>
                  <a:lnTo>
                    <a:pt x="5732" y="1734174"/>
                  </a:lnTo>
                  <a:lnTo>
                    <a:pt x="5732" y="2064573"/>
                  </a:lnTo>
                  <a:lnTo>
                    <a:pt x="0" y="2064573"/>
                  </a:lnTo>
                  <a:lnTo>
                    <a:pt x="0" y="1149129"/>
                  </a:lnTo>
                  <a:lnTo>
                    <a:pt x="0" y="1149128"/>
                  </a:lnTo>
                  <a:close/>
                </a:path>
              </a:pathLst>
            </a:custGeom>
            <a:solidFill>
              <a:srgbClr val="EBD4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11" name="平行四边形 610"/>
            <p:cNvSpPr/>
            <p:nvPr/>
          </p:nvSpPr>
          <p:spPr>
            <a:xfrm rot="16200000" flipH="1" flipV="1">
              <a:off x="-1296538" y="3502136"/>
              <a:ext cx="3915660" cy="137450"/>
            </a:xfrm>
            <a:prstGeom prst="parallelogram">
              <a:avLst>
                <a:gd name="adj" fmla="val 183941"/>
              </a:avLst>
            </a:prstGeom>
            <a:solidFill>
              <a:srgbClr val="EBD4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12" name="平行四边形 611"/>
            <p:cNvSpPr/>
            <p:nvPr/>
          </p:nvSpPr>
          <p:spPr>
            <a:xfrm flipH="1">
              <a:off x="726891" y="3472691"/>
              <a:ext cx="431905" cy="227129"/>
            </a:xfrm>
            <a:prstGeom prst="parallelogram">
              <a:avLst>
                <a:gd name="adj" fmla="val 55395"/>
              </a:avLst>
            </a:prstGeom>
            <a:gradFill flip="none" rotWithShape="1">
              <a:gsLst>
                <a:gs pos="0">
                  <a:schemeClr val="bg1"/>
                </a:gs>
                <a:gs pos="100000">
                  <a:schemeClr val="bg1">
                    <a:lumMod val="85000"/>
                  </a:schemeClr>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13" name="平行四边形 612"/>
            <p:cNvSpPr/>
            <p:nvPr/>
          </p:nvSpPr>
          <p:spPr>
            <a:xfrm rot="5400000">
              <a:off x="922414" y="3463440"/>
              <a:ext cx="334684" cy="138078"/>
            </a:xfrm>
            <a:prstGeom prst="parallelogram">
              <a:avLst>
                <a:gd name="adj" fmla="val 181535"/>
              </a:avLst>
            </a:prstGeom>
            <a:gradFill flip="none" rotWithShape="1">
              <a:gsLst>
                <a:gs pos="0">
                  <a:schemeClr val="bg1">
                    <a:lumMod val="50000"/>
                    <a:alpha val="82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14" name="平行四边形 613"/>
            <p:cNvSpPr/>
            <p:nvPr/>
          </p:nvSpPr>
          <p:spPr>
            <a:xfrm flipH="1">
              <a:off x="1018971" y="3363329"/>
              <a:ext cx="437576" cy="227129"/>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15" name="平行四边形 614"/>
            <p:cNvSpPr/>
            <p:nvPr/>
          </p:nvSpPr>
          <p:spPr>
            <a:xfrm rot="5400000">
              <a:off x="1218206" y="3354079"/>
              <a:ext cx="334684" cy="138078"/>
            </a:xfrm>
            <a:prstGeom prst="parallelogram">
              <a:avLst>
                <a:gd name="adj" fmla="val 181535"/>
              </a:avLst>
            </a:prstGeom>
            <a:gradFill>
              <a:gsLst>
                <a:gs pos="0">
                  <a:schemeClr val="bg1">
                    <a:lumMod val="50000"/>
                    <a:alpha val="82000"/>
                  </a:schemeClr>
                </a:gs>
                <a:gs pos="10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16" name="平行四边形 615"/>
            <p:cNvSpPr/>
            <p:nvPr/>
          </p:nvSpPr>
          <p:spPr>
            <a:xfrm flipH="1">
              <a:off x="1316509" y="3255777"/>
              <a:ext cx="437575" cy="227129"/>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17" name="平行四边形 616"/>
            <p:cNvSpPr/>
            <p:nvPr/>
          </p:nvSpPr>
          <p:spPr>
            <a:xfrm rot="5400000">
              <a:off x="1515547" y="3248080"/>
              <a:ext cx="335291" cy="134366"/>
            </a:xfrm>
            <a:prstGeom prst="parallelogram">
              <a:avLst>
                <a:gd name="adj" fmla="val 181535"/>
              </a:avLst>
            </a:prstGeom>
            <a:gradFill>
              <a:gsLst>
                <a:gs pos="0">
                  <a:schemeClr val="bg1">
                    <a:lumMod val="50000"/>
                    <a:alpha val="82000"/>
                  </a:schemeClr>
                </a:gs>
                <a:gs pos="10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18" name="平行四边形 617"/>
            <p:cNvSpPr/>
            <p:nvPr/>
          </p:nvSpPr>
          <p:spPr>
            <a:xfrm flipH="1">
              <a:off x="1616011" y="3147616"/>
              <a:ext cx="431905" cy="227129"/>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19" name="平行四边形 618"/>
            <p:cNvSpPr/>
            <p:nvPr/>
          </p:nvSpPr>
          <p:spPr>
            <a:xfrm rot="5400000">
              <a:off x="1812289" y="3137160"/>
              <a:ext cx="337098" cy="138078"/>
            </a:xfrm>
            <a:prstGeom prst="parallelogram">
              <a:avLst>
                <a:gd name="adj" fmla="val 181535"/>
              </a:avLst>
            </a:prstGeom>
            <a:gradFill>
              <a:gsLst>
                <a:gs pos="0">
                  <a:schemeClr val="bg1">
                    <a:lumMod val="50000"/>
                    <a:alpha val="82000"/>
                  </a:schemeClr>
                </a:gs>
                <a:gs pos="10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20" name="平行四边形 619"/>
            <p:cNvSpPr/>
            <p:nvPr/>
          </p:nvSpPr>
          <p:spPr>
            <a:xfrm flipH="1">
              <a:off x="1911805" y="3037650"/>
              <a:ext cx="431905" cy="227129"/>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21" name="平行四边形 620"/>
            <p:cNvSpPr/>
            <p:nvPr/>
          </p:nvSpPr>
          <p:spPr>
            <a:xfrm rot="5400000">
              <a:off x="2106126" y="3027198"/>
              <a:ext cx="337086" cy="138078"/>
            </a:xfrm>
            <a:prstGeom prst="parallelogram">
              <a:avLst>
                <a:gd name="adj" fmla="val 181535"/>
              </a:avLst>
            </a:prstGeom>
            <a:gradFill>
              <a:gsLst>
                <a:gs pos="0">
                  <a:schemeClr val="bg1">
                    <a:lumMod val="50000"/>
                    <a:alpha val="82000"/>
                  </a:schemeClr>
                </a:gs>
                <a:gs pos="10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22" name="平行四边形 621"/>
            <p:cNvSpPr/>
            <p:nvPr/>
          </p:nvSpPr>
          <p:spPr>
            <a:xfrm flipH="1">
              <a:off x="2208469" y="2927693"/>
              <a:ext cx="431905" cy="227129"/>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23" name="平行四边形 622"/>
            <p:cNvSpPr/>
            <p:nvPr/>
          </p:nvSpPr>
          <p:spPr>
            <a:xfrm rot="5400000">
              <a:off x="2405955" y="2920246"/>
              <a:ext cx="334684" cy="138078"/>
            </a:xfrm>
            <a:prstGeom prst="parallelogram">
              <a:avLst>
                <a:gd name="adj" fmla="val 181535"/>
              </a:avLst>
            </a:prstGeom>
            <a:gradFill>
              <a:gsLst>
                <a:gs pos="0">
                  <a:schemeClr val="bg1">
                    <a:lumMod val="50000"/>
                    <a:alpha val="82000"/>
                  </a:schemeClr>
                </a:gs>
                <a:gs pos="10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24" name="平行四边形 623"/>
            <p:cNvSpPr/>
            <p:nvPr/>
          </p:nvSpPr>
          <p:spPr>
            <a:xfrm flipH="1">
              <a:off x="2502943" y="2821644"/>
              <a:ext cx="436494" cy="227129"/>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25" name="平行四边形 624"/>
            <p:cNvSpPr/>
            <p:nvPr/>
          </p:nvSpPr>
          <p:spPr>
            <a:xfrm rot="5400000">
              <a:off x="2701921" y="2811258"/>
              <a:ext cx="336952" cy="138078"/>
            </a:xfrm>
            <a:prstGeom prst="parallelogram">
              <a:avLst>
                <a:gd name="adj" fmla="val 181535"/>
              </a:avLst>
            </a:prstGeom>
            <a:gradFill>
              <a:gsLst>
                <a:gs pos="0">
                  <a:schemeClr val="bg1">
                    <a:lumMod val="50000"/>
                    <a:alpha val="82000"/>
                  </a:schemeClr>
                </a:gs>
                <a:gs pos="10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26" name="平行四边形 625"/>
            <p:cNvSpPr/>
            <p:nvPr/>
          </p:nvSpPr>
          <p:spPr>
            <a:xfrm flipH="1">
              <a:off x="2802462" y="2711821"/>
              <a:ext cx="431905" cy="227129"/>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27" name="任意多边形 626"/>
            <p:cNvSpPr/>
            <p:nvPr/>
          </p:nvSpPr>
          <p:spPr>
            <a:xfrm flipH="1">
              <a:off x="862354" y="2937314"/>
              <a:ext cx="2374403" cy="1758305"/>
            </a:xfrm>
            <a:custGeom>
              <a:avLst/>
              <a:gdLst>
                <a:gd name="connsiteX0" fmla="*/ 440516 w 2309807"/>
                <a:gd name="connsiteY0" fmla="*/ 1861894 h 1862856"/>
                <a:gd name="connsiteX1" fmla="*/ 216019 w 2309807"/>
                <a:gd name="connsiteY1" fmla="*/ 1861894 h 1862856"/>
                <a:gd name="connsiteX2" fmla="*/ 215486 w 2309807"/>
                <a:gd name="connsiteY2" fmla="*/ 1862856 h 1862856"/>
                <a:gd name="connsiteX3" fmla="*/ 440516 w 2309807"/>
                <a:gd name="connsiteY3" fmla="*/ 1862856 h 1862856"/>
                <a:gd name="connsiteX4" fmla="*/ 1017967 w 2309807"/>
                <a:gd name="connsiteY4" fmla="*/ 1631189 h 1862856"/>
                <a:gd name="connsiteX5" fmla="*/ 1017586 w 2309807"/>
                <a:gd name="connsiteY5" fmla="*/ 1631876 h 1862856"/>
                <a:gd name="connsiteX6" fmla="*/ 1017967 w 2309807"/>
                <a:gd name="connsiteY6" fmla="*/ 1631876 h 1862856"/>
                <a:gd name="connsiteX7" fmla="*/ 1306693 w 2309807"/>
                <a:gd name="connsiteY7" fmla="*/ 1512912 h 1862856"/>
                <a:gd name="connsiteX8" fmla="*/ 1304769 w 2309807"/>
                <a:gd name="connsiteY8" fmla="*/ 1516385 h 1862856"/>
                <a:gd name="connsiteX9" fmla="*/ 1306693 w 2309807"/>
                <a:gd name="connsiteY9" fmla="*/ 1516385 h 1862856"/>
                <a:gd name="connsiteX10" fmla="*/ 1595419 w 2309807"/>
                <a:gd name="connsiteY10" fmla="*/ 1396182 h 1862856"/>
                <a:gd name="connsiteX11" fmla="*/ 1593107 w 2309807"/>
                <a:gd name="connsiteY11" fmla="*/ 1400356 h 1862856"/>
                <a:gd name="connsiteX12" fmla="*/ 1369044 w 2309807"/>
                <a:gd name="connsiteY12" fmla="*/ 1400356 h 1862856"/>
                <a:gd name="connsiteX13" fmla="*/ 1368745 w 2309807"/>
                <a:gd name="connsiteY13" fmla="*/ 1400895 h 1862856"/>
                <a:gd name="connsiteX14" fmla="*/ 1595419 w 2309807"/>
                <a:gd name="connsiteY14" fmla="*/ 1400895 h 1862856"/>
                <a:gd name="connsiteX15" fmla="*/ 288726 w 2309807"/>
                <a:gd name="connsiteY15" fmla="*/ 0 h 1862856"/>
                <a:gd name="connsiteX16" fmla="*/ 0 w 2309807"/>
                <a:gd name="connsiteY16" fmla="*/ 0 h 1862856"/>
                <a:gd name="connsiteX17" fmla="*/ 0 w 2309807"/>
                <a:gd name="connsiteY17" fmla="*/ 1149129 h 1862856"/>
                <a:gd name="connsiteX18" fmla="*/ 2325 w 2309807"/>
                <a:gd name="connsiteY18" fmla="*/ 1149129 h 1862856"/>
                <a:gd name="connsiteX19" fmla="*/ 2325 w 2309807"/>
                <a:gd name="connsiteY19" fmla="*/ 1737124 h 1862856"/>
                <a:gd name="connsiteX20" fmla="*/ 218232 w 2309807"/>
                <a:gd name="connsiteY20" fmla="*/ 1737124 h 1862856"/>
                <a:gd name="connsiteX21" fmla="*/ 282415 w 2309807"/>
                <a:gd name="connsiteY21" fmla="*/ 1621259 h 1862856"/>
                <a:gd name="connsiteX22" fmla="*/ 508738 w 2309807"/>
                <a:gd name="connsiteY22" fmla="*/ 1621259 h 1862856"/>
                <a:gd name="connsiteX23" fmla="*/ 571859 w 2309807"/>
                <a:gd name="connsiteY23" fmla="*/ 1507312 h 1862856"/>
                <a:gd name="connsiteX24" fmla="*/ 799734 w 2309807"/>
                <a:gd name="connsiteY24" fmla="*/ 1507312 h 1862856"/>
                <a:gd name="connsiteX25" fmla="*/ 863212 w 2309807"/>
                <a:gd name="connsiteY25" fmla="*/ 1392720 h 1862856"/>
                <a:gd name="connsiteX26" fmla="*/ 1086418 w 2309807"/>
                <a:gd name="connsiteY26" fmla="*/ 1392720 h 1862856"/>
                <a:gd name="connsiteX27" fmla="*/ 1150957 w 2309807"/>
                <a:gd name="connsiteY27" fmla="*/ 1276214 h 1862856"/>
                <a:gd name="connsiteX28" fmla="*/ 1375021 w 2309807"/>
                <a:gd name="connsiteY28" fmla="*/ 1276214 h 1862856"/>
                <a:gd name="connsiteX29" fmla="*/ 1439552 w 2309807"/>
                <a:gd name="connsiteY29" fmla="*/ 1159721 h 1862856"/>
                <a:gd name="connsiteX30" fmla="*/ 1663775 w 2309807"/>
                <a:gd name="connsiteY30" fmla="*/ 1159721 h 1862856"/>
                <a:gd name="connsiteX31" fmla="*/ 1726015 w 2309807"/>
                <a:gd name="connsiteY31" fmla="*/ 1047365 h 1862856"/>
                <a:gd name="connsiteX32" fmla="*/ 1952931 w 2309807"/>
                <a:gd name="connsiteY32" fmla="*/ 1047365 h 1862856"/>
                <a:gd name="connsiteX33" fmla="*/ 2017385 w 2309807"/>
                <a:gd name="connsiteY33" fmla="*/ 931012 h 1862856"/>
                <a:gd name="connsiteX34" fmla="*/ 2304240 w 2309807"/>
                <a:gd name="connsiteY34" fmla="*/ 931012 h 1862856"/>
                <a:gd name="connsiteX35" fmla="*/ 2299103 w 2309807"/>
                <a:gd name="connsiteY35" fmla="*/ 940286 h 1862856"/>
                <a:gd name="connsiteX36" fmla="*/ 2309807 w 2309807"/>
                <a:gd name="connsiteY36" fmla="*/ 940286 h 1862856"/>
                <a:gd name="connsiteX37" fmla="*/ 2309807 w 2309807"/>
                <a:gd name="connsiteY37" fmla="*/ 809075 h 1862856"/>
                <a:gd name="connsiteX38" fmla="*/ 2021081 w 2309807"/>
                <a:gd name="connsiteY38" fmla="*/ 809075 h 1862856"/>
                <a:gd name="connsiteX39" fmla="*/ 2021081 w 2309807"/>
                <a:gd name="connsiteY39" fmla="*/ 692942 h 1862856"/>
                <a:gd name="connsiteX40" fmla="*/ 1732355 w 2309807"/>
                <a:gd name="connsiteY40" fmla="*/ 692942 h 1862856"/>
                <a:gd name="connsiteX41" fmla="*/ 1732355 w 2309807"/>
                <a:gd name="connsiteY41" fmla="*/ 577452 h 1862856"/>
                <a:gd name="connsiteX42" fmla="*/ 1443630 w 2309807"/>
                <a:gd name="connsiteY42" fmla="*/ 577452 h 1862856"/>
                <a:gd name="connsiteX43" fmla="*/ 1443630 w 2309807"/>
                <a:gd name="connsiteY43" fmla="*/ 461961 h 1862856"/>
                <a:gd name="connsiteX44" fmla="*/ 1154904 w 2309807"/>
                <a:gd name="connsiteY44" fmla="*/ 461961 h 1862856"/>
                <a:gd name="connsiteX45" fmla="*/ 1154904 w 2309807"/>
                <a:gd name="connsiteY45" fmla="*/ 346471 h 1862856"/>
                <a:gd name="connsiteX46" fmla="*/ 866178 w 2309807"/>
                <a:gd name="connsiteY46" fmla="*/ 346471 h 1862856"/>
                <a:gd name="connsiteX47" fmla="*/ 866178 w 2309807"/>
                <a:gd name="connsiteY47" fmla="*/ 230981 h 1862856"/>
                <a:gd name="connsiteX48" fmla="*/ 577452 w 2309807"/>
                <a:gd name="connsiteY48" fmla="*/ 230981 h 1862856"/>
                <a:gd name="connsiteX49" fmla="*/ 577452 w 2309807"/>
                <a:gd name="connsiteY49" fmla="*/ 115490 h 1862856"/>
                <a:gd name="connsiteX50" fmla="*/ 288726 w 2309807"/>
                <a:gd name="connsiteY50" fmla="*/ 115490 h 186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309807" h="1862856">
                  <a:moveTo>
                    <a:pt x="440516" y="1861894"/>
                  </a:moveTo>
                  <a:lnTo>
                    <a:pt x="216019" y="1861894"/>
                  </a:lnTo>
                  <a:lnTo>
                    <a:pt x="215486" y="1862856"/>
                  </a:lnTo>
                  <a:lnTo>
                    <a:pt x="440516" y="1862856"/>
                  </a:lnTo>
                  <a:close/>
                  <a:moveTo>
                    <a:pt x="1017967" y="1631189"/>
                  </a:moveTo>
                  <a:lnTo>
                    <a:pt x="1017586" y="1631876"/>
                  </a:lnTo>
                  <a:lnTo>
                    <a:pt x="1017967" y="1631876"/>
                  </a:lnTo>
                  <a:close/>
                  <a:moveTo>
                    <a:pt x="1306693" y="1512912"/>
                  </a:moveTo>
                  <a:lnTo>
                    <a:pt x="1304769" y="1516385"/>
                  </a:lnTo>
                  <a:lnTo>
                    <a:pt x="1306693" y="1516385"/>
                  </a:lnTo>
                  <a:close/>
                  <a:moveTo>
                    <a:pt x="1595419" y="1396182"/>
                  </a:moveTo>
                  <a:lnTo>
                    <a:pt x="1593107" y="1400356"/>
                  </a:lnTo>
                  <a:lnTo>
                    <a:pt x="1369044" y="1400356"/>
                  </a:lnTo>
                  <a:lnTo>
                    <a:pt x="1368745" y="1400895"/>
                  </a:lnTo>
                  <a:lnTo>
                    <a:pt x="1595419" y="1400895"/>
                  </a:lnTo>
                  <a:close/>
                  <a:moveTo>
                    <a:pt x="288726" y="0"/>
                  </a:moveTo>
                  <a:lnTo>
                    <a:pt x="0" y="0"/>
                  </a:lnTo>
                  <a:lnTo>
                    <a:pt x="0" y="1149129"/>
                  </a:lnTo>
                  <a:lnTo>
                    <a:pt x="2325" y="1149129"/>
                  </a:lnTo>
                  <a:lnTo>
                    <a:pt x="2325" y="1737124"/>
                  </a:lnTo>
                  <a:lnTo>
                    <a:pt x="218232" y="1737124"/>
                  </a:lnTo>
                  <a:lnTo>
                    <a:pt x="282415" y="1621259"/>
                  </a:lnTo>
                  <a:lnTo>
                    <a:pt x="508738" y="1621259"/>
                  </a:lnTo>
                  <a:lnTo>
                    <a:pt x="571859" y="1507312"/>
                  </a:lnTo>
                  <a:lnTo>
                    <a:pt x="799734" y="1507312"/>
                  </a:lnTo>
                  <a:lnTo>
                    <a:pt x="863212" y="1392720"/>
                  </a:lnTo>
                  <a:lnTo>
                    <a:pt x="1086418" y="1392720"/>
                  </a:lnTo>
                  <a:lnTo>
                    <a:pt x="1150957" y="1276214"/>
                  </a:lnTo>
                  <a:lnTo>
                    <a:pt x="1375021" y="1276214"/>
                  </a:lnTo>
                  <a:lnTo>
                    <a:pt x="1439552" y="1159721"/>
                  </a:lnTo>
                  <a:lnTo>
                    <a:pt x="1663775" y="1159721"/>
                  </a:lnTo>
                  <a:lnTo>
                    <a:pt x="1726015" y="1047365"/>
                  </a:lnTo>
                  <a:lnTo>
                    <a:pt x="1952931" y="1047365"/>
                  </a:lnTo>
                  <a:lnTo>
                    <a:pt x="2017385" y="931012"/>
                  </a:lnTo>
                  <a:lnTo>
                    <a:pt x="2304240" y="931012"/>
                  </a:lnTo>
                  <a:lnTo>
                    <a:pt x="2299103" y="940286"/>
                  </a:lnTo>
                  <a:lnTo>
                    <a:pt x="2309807" y="940286"/>
                  </a:lnTo>
                  <a:lnTo>
                    <a:pt x="2309807" y="809075"/>
                  </a:lnTo>
                  <a:lnTo>
                    <a:pt x="2021081" y="809075"/>
                  </a:lnTo>
                  <a:lnTo>
                    <a:pt x="2021081" y="692942"/>
                  </a:lnTo>
                  <a:lnTo>
                    <a:pt x="1732355" y="692942"/>
                  </a:lnTo>
                  <a:lnTo>
                    <a:pt x="1732355" y="577452"/>
                  </a:lnTo>
                  <a:lnTo>
                    <a:pt x="1443630" y="577452"/>
                  </a:lnTo>
                  <a:lnTo>
                    <a:pt x="1443630" y="461961"/>
                  </a:lnTo>
                  <a:lnTo>
                    <a:pt x="1154904" y="461961"/>
                  </a:lnTo>
                  <a:lnTo>
                    <a:pt x="1154904" y="346471"/>
                  </a:lnTo>
                  <a:lnTo>
                    <a:pt x="866178" y="346471"/>
                  </a:lnTo>
                  <a:lnTo>
                    <a:pt x="866178" y="230981"/>
                  </a:lnTo>
                  <a:lnTo>
                    <a:pt x="577452" y="230981"/>
                  </a:lnTo>
                  <a:lnTo>
                    <a:pt x="577452" y="115490"/>
                  </a:lnTo>
                  <a:lnTo>
                    <a:pt x="288726" y="11549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28" name="平行四边形 627"/>
            <p:cNvSpPr/>
            <p:nvPr/>
          </p:nvSpPr>
          <p:spPr>
            <a:xfrm rot="16200000" flipH="1" flipV="1">
              <a:off x="-350797" y="4550376"/>
              <a:ext cx="2292821" cy="137450"/>
            </a:xfrm>
            <a:prstGeom prst="parallelogram">
              <a:avLst>
                <a:gd name="adj" fmla="val 18394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29" name="任意多边形 628"/>
            <p:cNvSpPr/>
            <p:nvPr/>
          </p:nvSpPr>
          <p:spPr>
            <a:xfrm rot="5400000">
              <a:off x="973244" y="3516014"/>
              <a:ext cx="229534" cy="138078"/>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30" name="任意多边形 629"/>
            <p:cNvSpPr/>
            <p:nvPr/>
          </p:nvSpPr>
          <p:spPr>
            <a:xfrm rot="5400000">
              <a:off x="1272309" y="3406653"/>
              <a:ext cx="229534" cy="138078"/>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31" name="任意多边形 630"/>
            <p:cNvSpPr/>
            <p:nvPr/>
          </p:nvSpPr>
          <p:spPr>
            <a:xfrm rot="5400000">
              <a:off x="1569848" y="3299100"/>
              <a:ext cx="229534" cy="138078"/>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32" name="任意多边形 631"/>
            <p:cNvSpPr/>
            <p:nvPr/>
          </p:nvSpPr>
          <p:spPr>
            <a:xfrm rot="5400000">
              <a:off x="1863781" y="3189135"/>
              <a:ext cx="229534" cy="138078"/>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33" name="任意多边形 632"/>
            <p:cNvSpPr/>
            <p:nvPr/>
          </p:nvSpPr>
          <p:spPr>
            <a:xfrm rot="5400000">
              <a:off x="2159901" y="3080974"/>
              <a:ext cx="229534" cy="138078"/>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34" name="任意多边形 633"/>
            <p:cNvSpPr/>
            <p:nvPr/>
          </p:nvSpPr>
          <p:spPr>
            <a:xfrm rot="5400000">
              <a:off x="2456568" y="2971018"/>
              <a:ext cx="229534" cy="138078"/>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35" name="任意多边形 634"/>
            <p:cNvSpPr/>
            <p:nvPr/>
          </p:nvSpPr>
          <p:spPr>
            <a:xfrm rot="5400000">
              <a:off x="2755632" y="2864969"/>
              <a:ext cx="229534" cy="138078"/>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36" name="平行四边形 635"/>
            <p:cNvSpPr/>
            <p:nvPr/>
          </p:nvSpPr>
          <p:spPr>
            <a:xfrm flipH="1">
              <a:off x="2940314" y="4576943"/>
              <a:ext cx="431905" cy="227129"/>
            </a:xfrm>
            <a:prstGeom prst="parallelogram">
              <a:avLst>
                <a:gd name="adj" fmla="val 55395"/>
              </a:avLst>
            </a:prstGeom>
            <a:gradFill flip="none" rotWithShape="1">
              <a:gsLst>
                <a:gs pos="0">
                  <a:schemeClr val="bg1"/>
                </a:gs>
                <a:gs pos="100000">
                  <a:schemeClr val="bg1">
                    <a:lumMod val="8500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37" name="平行四边形 636"/>
            <p:cNvSpPr/>
            <p:nvPr/>
          </p:nvSpPr>
          <p:spPr>
            <a:xfrm flipH="1">
              <a:off x="2642561" y="4467581"/>
              <a:ext cx="437576" cy="227129"/>
            </a:xfrm>
            <a:prstGeom prst="parallelogram">
              <a:avLst>
                <a:gd name="adj" fmla="val 55395"/>
              </a:avLst>
            </a:prstGeom>
            <a:gradFill>
              <a:gsLst>
                <a:gs pos="0">
                  <a:schemeClr val="bg1"/>
                </a:gs>
                <a:gs pos="100000">
                  <a:schemeClr val="bg1">
                    <a:lumMod val="8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38" name="平行四边形 637"/>
            <p:cNvSpPr/>
            <p:nvPr/>
          </p:nvSpPr>
          <p:spPr>
            <a:xfrm flipH="1">
              <a:off x="2345024" y="4360030"/>
              <a:ext cx="437575" cy="227129"/>
            </a:xfrm>
            <a:prstGeom prst="parallelogram">
              <a:avLst>
                <a:gd name="adj" fmla="val 55395"/>
              </a:avLst>
            </a:prstGeom>
            <a:gradFill>
              <a:gsLst>
                <a:gs pos="0">
                  <a:schemeClr val="bg1"/>
                </a:gs>
                <a:gs pos="100000">
                  <a:schemeClr val="bg1">
                    <a:lumMod val="8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39" name="平行四边形 638"/>
            <p:cNvSpPr/>
            <p:nvPr/>
          </p:nvSpPr>
          <p:spPr>
            <a:xfrm flipH="1">
              <a:off x="2051193" y="4251869"/>
              <a:ext cx="431905" cy="227129"/>
            </a:xfrm>
            <a:prstGeom prst="parallelogram">
              <a:avLst>
                <a:gd name="adj" fmla="val 55395"/>
              </a:avLst>
            </a:prstGeom>
            <a:gradFill>
              <a:gsLst>
                <a:gs pos="0">
                  <a:schemeClr val="bg1"/>
                </a:gs>
                <a:gs pos="100000">
                  <a:schemeClr val="bg1">
                    <a:lumMod val="8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40" name="平行四边形 639"/>
            <p:cNvSpPr/>
            <p:nvPr/>
          </p:nvSpPr>
          <p:spPr>
            <a:xfrm flipH="1">
              <a:off x="1755402" y="4141902"/>
              <a:ext cx="431905" cy="227129"/>
            </a:xfrm>
            <a:prstGeom prst="parallelogram">
              <a:avLst>
                <a:gd name="adj" fmla="val 55395"/>
              </a:avLst>
            </a:prstGeom>
            <a:gradFill>
              <a:gsLst>
                <a:gs pos="0">
                  <a:schemeClr val="bg1"/>
                </a:gs>
                <a:gs pos="100000">
                  <a:schemeClr val="bg1">
                    <a:lumMod val="8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41" name="平行四边形 640"/>
            <p:cNvSpPr/>
            <p:nvPr/>
          </p:nvSpPr>
          <p:spPr>
            <a:xfrm flipH="1">
              <a:off x="1458735" y="4031947"/>
              <a:ext cx="431905" cy="227129"/>
            </a:xfrm>
            <a:prstGeom prst="parallelogram">
              <a:avLst>
                <a:gd name="adj" fmla="val 55395"/>
              </a:avLst>
            </a:prstGeom>
            <a:gradFill>
              <a:gsLst>
                <a:gs pos="0">
                  <a:schemeClr val="bg1"/>
                </a:gs>
                <a:gs pos="100000">
                  <a:schemeClr val="bg1">
                    <a:lumMod val="8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42" name="平行四边形 641"/>
            <p:cNvSpPr/>
            <p:nvPr/>
          </p:nvSpPr>
          <p:spPr>
            <a:xfrm flipH="1">
              <a:off x="1159672" y="3925897"/>
              <a:ext cx="436494" cy="227129"/>
            </a:xfrm>
            <a:prstGeom prst="parallelogram">
              <a:avLst>
                <a:gd name="adj" fmla="val 55395"/>
              </a:avLst>
            </a:prstGeom>
            <a:gradFill>
              <a:gsLst>
                <a:gs pos="0">
                  <a:schemeClr val="bg1"/>
                </a:gs>
                <a:gs pos="100000">
                  <a:schemeClr val="bg1">
                    <a:lumMod val="8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43" name="平行四边形 642"/>
            <p:cNvSpPr/>
            <p:nvPr/>
          </p:nvSpPr>
          <p:spPr>
            <a:xfrm flipH="1">
              <a:off x="864743" y="3816074"/>
              <a:ext cx="431905" cy="227129"/>
            </a:xfrm>
            <a:prstGeom prst="parallelogram">
              <a:avLst>
                <a:gd name="adj" fmla="val 55395"/>
              </a:avLst>
            </a:prstGeom>
            <a:gradFill>
              <a:gsLst>
                <a:gs pos="0">
                  <a:schemeClr val="bg1"/>
                </a:gs>
                <a:gs pos="100000">
                  <a:schemeClr val="bg1">
                    <a:lumMod val="8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44" name="任意多边形 643"/>
            <p:cNvSpPr/>
            <p:nvPr/>
          </p:nvSpPr>
          <p:spPr>
            <a:xfrm>
              <a:off x="999785" y="4041567"/>
              <a:ext cx="2374403" cy="1637988"/>
            </a:xfrm>
            <a:custGeom>
              <a:avLst/>
              <a:gdLst>
                <a:gd name="connsiteX0" fmla="*/ 575875 w 2309807"/>
                <a:gd name="connsiteY0" fmla="*/ 1500534 h 1735385"/>
                <a:gd name="connsiteX1" fmla="*/ 705971 w 2309807"/>
                <a:gd name="connsiteY1" fmla="*/ 1735385 h 1735385"/>
                <a:gd name="connsiteX2" fmla="*/ 705245 w 2309807"/>
                <a:gd name="connsiteY2" fmla="*/ 1735385 h 1735385"/>
                <a:gd name="connsiteX3" fmla="*/ 1504249 w 2309807"/>
                <a:gd name="connsiteY3" fmla="*/ 1382113 h 1735385"/>
                <a:gd name="connsiteX4" fmla="*/ 1576684 w 2309807"/>
                <a:gd name="connsiteY4" fmla="*/ 1508598 h 1735385"/>
                <a:gd name="connsiteX5" fmla="*/ 1574315 w 2309807"/>
                <a:gd name="connsiteY5" fmla="*/ 1508598 h 1735385"/>
                <a:gd name="connsiteX6" fmla="*/ 1863136 w 2309807"/>
                <a:gd name="connsiteY6" fmla="*/ 1280213 h 1735385"/>
                <a:gd name="connsiteX7" fmla="*/ 1865870 w 2309807"/>
                <a:gd name="connsiteY7" fmla="*/ 1280213 h 1735385"/>
                <a:gd name="connsiteX8" fmla="*/ 1865870 w 2309807"/>
                <a:gd name="connsiteY8" fmla="*/ 1393108 h 1735385"/>
                <a:gd name="connsiteX9" fmla="*/ 1865073 w 2309807"/>
                <a:gd name="connsiteY9" fmla="*/ 1393108 h 1735385"/>
                <a:gd name="connsiteX10" fmla="*/ 1865073 w 2309807"/>
                <a:gd name="connsiteY10" fmla="*/ 1283730 h 1735385"/>
                <a:gd name="connsiteX11" fmla="*/ 0 w 2309807"/>
                <a:gd name="connsiteY11" fmla="*/ 0 h 1735385"/>
                <a:gd name="connsiteX12" fmla="*/ 288726 w 2309807"/>
                <a:gd name="connsiteY12" fmla="*/ 0 h 1735385"/>
                <a:gd name="connsiteX13" fmla="*/ 288726 w 2309807"/>
                <a:gd name="connsiteY13" fmla="*/ 115490 h 1735385"/>
                <a:gd name="connsiteX14" fmla="*/ 577452 w 2309807"/>
                <a:gd name="connsiteY14" fmla="*/ 115490 h 1735385"/>
                <a:gd name="connsiteX15" fmla="*/ 577452 w 2309807"/>
                <a:gd name="connsiteY15" fmla="*/ 230981 h 1735385"/>
                <a:gd name="connsiteX16" fmla="*/ 866178 w 2309807"/>
                <a:gd name="connsiteY16" fmla="*/ 230981 h 1735385"/>
                <a:gd name="connsiteX17" fmla="*/ 866178 w 2309807"/>
                <a:gd name="connsiteY17" fmla="*/ 346471 h 1735385"/>
                <a:gd name="connsiteX18" fmla="*/ 1154904 w 2309807"/>
                <a:gd name="connsiteY18" fmla="*/ 346471 h 1735385"/>
                <a:gd name="connsiteX19" fmla="*/ 1154904 w 2309807"/>
                <a:gd name="connsiteY19" fmla="*/ 461962 h 1735385"/>
                <a:gd name="connsiteX20" fmla="*/ 1443630 w 2309807"/>
                <a:gd name="connsiteY20" fmla="*/ 461962 h 1735385"/>
                <a:gd name="connsiteX21" fmla="*/ 1443630 w 2309807"/>
                <a:gd name="connsiteY21" fmla="*/ 577452 h 1735385"/>
                <a:gd name="connsiteX22" fmla="*/ 1732355 w 2309807"/>
                <a:gd name="connsiteY22" fmla="*/ 577452 h 1735385"/>
                <a:gd name="connsiteX23" fmla="*/ 1732355 w 2309807"/>
                <a:gd name="connsiteY23" fmla="*/ 692942 h 1735385"/>
                <a:gd name="connsiteX24" fmla="*/ 2021081 w 2309807"/>
                <a:gd name="connsiteY24" fmla="*/ 692942 h 1735385"/>
                <a:gd name="connsiteX25" fmla="*/ 2021081 w 2309807"/>
                <a:gd name="connsiteY25" fmla="*/ 809075 h 1735385"/>
                <a:gd name="connsiteX26" fmla="*/ 2309807 w 2309807"/>
                <a:gd name="connsiteY26" fmla="*/ 809075 h 1735385"/>
                <a:gd name="connsiteX27" fmla="*/ 2309807 w 2309807"/>
                <a:gd name="connsiteY27" fmla="*/ 927033 h 1735385"/>
                <a:gd name="connsiteX28" fmla="*/ 2307697 w 2309807"/>
                <a:gd name="connsiteY28" fmla="*/ 923224 h 1735385"/>
                <a:gd name="connsiteX29" fmla="*/ 2020842 w 2309807"/>
                <a:gd name="connsiteY29" fmla="*/ 923224 h 1735385"/>
                <a:gd name="connsiteX30" fmla="*/ 2154142 w 2309807"/>
                <a:gd name="connsiteY30" fmla="*/ 1163859 h 1735385"/>
                <a:gd name="connsiteX31" fmla="*/ 2154596 w 2309807"/>
                <a:gd name="connsiteY31" fmla="*/ 1163859 h 1735385"/>
                <a:gd name="connsiteX32" fmla="*/ 2154596 w 2309807"/>
                <a:gd name="connsiteY32" fmla="*/ 1277618 h 1735385"/>
                <a:gd name="connsiteX33" fmla="*/ 2154091 w 2309807"/>
                <a:gd name="connsiteY33" fmla="*/ 1277618 h 1735385"/>
                <a:gd name="connsiteX34" fmla="*/ 2154091 w 2309807"/>
                <a:gd name="connsiteY34" fmla="*/ 1167061 h 1735385"/>
                <a:gd name="connsiteX35" fmla="*/ 2019773 w 2309807"/>
                <a:gd name="connsiteY35" fmla="*/ 923225 h 1735385"/>
                <a:gd name="connsiteX36" fmla="*/ 2019773 w 2309807"/>
                <a:gd name="connsiteY36" fmla="*/ 1036377 h 1735385"/>
                <a:gd name="connsiteX37" fmla="*/ 2152662 w 2309807"/>
                <a:gd name="connsiteY37" fmla="*/ 1277618 h 1735385"/>
                <a:gd name="connsiteX38" fmla="*/ 2152646 w 2309807"/>
                <a:gd name="connsiteY38" fmla="*/ 1277618 h 1735385"/>
                <a:gd name="connsiteX39" fmla="*/ 2020784 w 2309807"/>
                <a:gd name="connsiteY39" fmla="*/ 1039578 h 1735385"/>
                <a:gd name="connsiteX40" fmla="*/ 1729472 w 2309807"/>
                <a:gd name="connsiteY40" fmla="*/ 1039578 h 1735385"/>
                <a:gd name="connsiteX41" fmla="*/ 1730754 w 2309807"/>
                <a:gd name="connsiteY41" fmla="*/ 1041892 h 1735385"/>
                <a:gd name="connsiteX42" fmla="*/ 1730754 w 2309807"/>
                <a:gd name="connsiteY42" fmla="*/ 1150643 h 1735385"/>
                <a:gd name="connsiteX43" fmla="*/ 1864318 w 2309807"/>
                <a:gd name="connsiteY43" fmla="*/ 1393108 h 1735385"/>
                <a:gd name="connsiteX44" fmla="*/ 1577144 w 2309807"/>
                <a:gd name="connsiteY44" fmla="*/ 1393108 h 1735385"/>
                <a:gd name="connsiteX45" fmla="*/ 1577144 w 2309807"/>
                <a:gd name="connsiteY45" fmla="*/ 1508598 h 1735385"/>
                <a:gd name="connsiteX46" fmla="*/ 1576951 w 2309807"/>
                <a:gd name="connsiteY46" fmla="*/ 1508598 h 1735385"/>
                <a:gd name="connsiteX47" fmla="*/ 1576951 w 2309807"/>
                <a:gd name="connsiteY47" fmla="*/ 1392568 h 1735385"/>
                <a:gd name="connsiteX48" fmla="*/ 1863158 w 2309807"/>
                <a:gd name="connsiteY48" fmla="*/ 1392568 h 1735385"/>
                <a:gd name="connsiteX49" fmla="*/ 1729858 w 2309807"/>
                <a:gd name="connsiteY49" fmla="*/ 1151933 h 1735385"/>
                <a:gd name="connsiteX50" fmla="*/ 1443009 w 2309807"/>
                <a:gd name="connsiteY50" fmla="*/ 1151933 h 1735385"/>
                <a:gd name="connsiteX51" fmla="*/ 1510063 w 2309807"/>
                <a:gd name="connsiteY51" fmla="*/ 1272980 h 1735385"/>
                <a:gd name="connsiteX52" fmla="*/ 1439285 w 2309807"/>
                <a:gd name="connsiteY52" fmla="*/ 1149388 h 1735385"/>
                <a:gd name="connsiteX53" fmla="*/ 1439285 w 2309807"/>
                <a:gd name="connsiteY53" fmla="*/ 1268428 h 1735385"/>
                <a:gd name="connsiteX54" fmla="*/ 1154415 w 2309807"/>
                <a:gd name="connsiteY54" fmla="*/ 1268428 h 1735385"/>
                <a:gd name="connsiteX55" fmla="*/ 1287714 w 2309807"/>
                <a:gd name="connsiteY55" fmla="*/ 1509062 h 1735385"/>
                <a:gd name="connsiteX56" fmla="*/ 1288419 w 2309807"/>
                <a:gd name="connsiteY56" fmla="*/ 1509062 h 1735385"/>
                <a:gd name="connsiteX57" fmla="*/ 1288419 w 2309807"/>
                <a:gd name="connsiteY57" fmla="*/ 1511693 h 1735385"/>
                <a:gd name="connsiteX58" fmla="*/ 1154414 w 2309807"/>
                <a:gd name="connsiteY58" fmla="*/ 1268427 h 1735385"/>
                <a:gd name="connsiteX59" fmla="*/ 1154414 w 2309807"/>
                <a:gd name="connsiteY59" fmla="*/ 1381735 h 1735385"/>
                <a:gd name="connsiteX60" fmla="*/ 1287917 w 2309807"/>
                <a:gd name="connsiteY60" fmla="*/ 1624089 h 1735385"/>
                <a:gd name="connsiteX61" fmla="*/ 1285997 w 2309807"/>
                <a:gd name="connsiteY61" fmla="*/ 1624089 h 1735385"/>
                <a:gd name="connsiteX62" fmla="*/ 1153516 w 2309807"/>
                <a:gd name="connsiteY62" fmla="*/ 1384933 h 1735385"/>
                <a:gd name="connsiteX63" fmla="*/ 866669 w 2309807"/>
                <a:gd name="connsiteY63" fmla="*/ 1384933 h 1735385"/>
                <a:gd name="connsiteX64" fmla="*/ 999693 w 2309807"/>
                <a:gd name="connsiteY64" fmla="*/ 1625070 h 1735385"/>
                <a:gd name="connsiteX65" fmla="*/ 999693 w 2309807"/>
                <a:gd name="connsiteY65" fmla="*/ 1735385 h 1735385"/>
                <a:gd name="connsiteX66" fmla="*/ 998343 w 2309807"/>
                <a:gd name="connsiteY66" fmla="*/ 1735385 h 1735385"/>
                <a:gd name="connsiteX67" fmla="*/ 997377 w 2309807"/>
                <a:gd name="connsiteY67" fmla="*/ 1733642 h 1735385"/>
                <a:gd name="connsiteX68" fmla="*/ 997377 w 2309807"/>
                <a:gd name="connsiteY68" fmla="*/ 1622219 h 1735385"/>
                <a:gd name="connsiteX69" fmla="*/ 866667 w 2309807"/>
                <a:gd name="connsiteY69" fmla="*/ 1384933 h 1735385"/>
                <a:gd name="connsiteX70" fmla="*/ 866667 w 2309807"/>
                <a:gd name="connsiteY70" fmla="*/ 1499525 h 1735385"/>
                <a:gd name="connsiteX71" fmla="*/ 575319 w 2309807"/>
                <a:gd name="connsiteY71" fmla="*/ 1499525 h 1735385"/>
                <a:gd name="connsiteX72" fmla="*/ 575318 w 2309807"/>
                <a:gd name="connsiteY72" fmla="*/ 1499523 h 1735385"/>
                <a:gd name="connsiteX73" fmla="*/ 575318 w 2309807"/>
                <a:gd name="connsiteY73" fmla="*/ 1499525 h 1735385"/>
                <a:gd name="connsiteX74" fmla="*/ 575316 w 2309807"/>
                <a:gd name="connsiteY74" fmla="*/ 1499525 h 1735385"/>
                <a:gd name="connsiteX75" fmla="*/ 575318 w 2309807"/>
                <a:gd name="connsiteY75" fmla="*/ 1499528 h 1735385"/>
                <a:gd name="connsiteX76" fmla="*/ 575318 w 2309807"/>
                <a:gd name="connsiteY76" fmla="*/ 1610268 h 1735385"/>
                <a:gd name="connsiteX77" fmla="*/ 577083 w 2309807"/>
                <a:gd name="connsiteY77" fmla="*/ 1613472 h 1735385"/>
                <a:gd name="connsiteX78" fmla="*/ 285873 w 2309807"/>
                <a:gd name="connsiteY78" fmla="*/ 1613472 h 1735385"/>
                <a:gd name="connsiteX79" fmla="*/ 287575 w 2309807"/>
                <a:gd name="connsiteY79" fmla="*/ 1616543 h 1735385"/>
                <a:gd name="connsiteX80" fmla="*/ 287575 w 2309807"/>
                <a:gd name="connsiteY80" fmla="*/ 1726138 h 1735385"/>
                <a:gd name="connsiteX81" fmla="*/ 292669 w 2309807"/>
                <a:gd name="connsiteY81" fmla="*/ 1735385 h 1735385"/>
                <a:gd name="connsiteX82" fmla="*/ 291936 w 2309807"/>
                <a:gd name="connsiteY82" fmla="*/ 1735385 h 1735385"/>
                <a:gd name="connsiteX83" fmla="*/ 288585 w 2309807"/>
                <a:gd name="connsiteY83" fmla="*/ 1729337 h 1735385"/>
                <a:gd name="connsiteX84" fmla="*/ 1738 w 2309807"/>
                <a:gd name="connsiteY84" fmla="*/ 1729337 h 1735385"/>
                <a:gd name="connsiteX85" fmla="*/ 5089 w 2309807"/>
                <a:gd name="connsiteY85" fmla="*/ 1735385 h 1735385"/>
                <a:gd name="connsiteX86" fmla="*/ 0 w 2309807"/>
                <a:gd name="connsiteY86" fmla="*/ 1735385 h 1735385"/>
                <a:gd name="connsiteX87" fmla="*/ 0 w 2309807"/>
                <a:gd name="connsiteY87" fmla="*/ 1149129 h 1735385"/>
                <a:gd name="connsiteX88" fmla="*/ 0 w 2309807"/>
                <a:gd name="connsiteY88" fmla="*/ 1149128 h 1735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309807" h="1735385">
                  <a:moveTo>
                    <a:pt x="575875" y="1500534"/>
                  </a:moveTo>
                  <a:lnTo>
                    <a:pt x="705971" y="1735385"/>
                  </a:lnTo>
                  <a:lnTo>
                    <a:pt x="705245" y="1735385"/>
                  </a:lnTo>
                  <a:close/>
                  <a:moveTo>
                    <a:pt x="1504249" y="1382113"/>
                  </a:moveTo>
                  <a:lnTo>
                    <a:pt x="1576684" y="1508598"/>
                  </a:lnTo>
                  <a:lnTo>
                    <a:pt x="1574315" y="1508598"/>
                  </a:lnTo>
                  <a:close/>
                  <a:moveTo>
                    <a:pt x="1863136" y="1280213"/>
                  </a:moveTo>
                  <a:lnTo>
                    <a:pt x="1865870" y="1280213"/>
                  </a:lnTo>
                  <a:lnTo>
                    <a:pt x="1865870" y="1393108"/>
                  </a:lnTo>
                  <a:lnTo>
                    <a:pt x="1865073" y="1393108"/>
                  </a:lnTo>
                  <a:lnTo>
                    <a:pt x="1865073" y="1283730"/>
                  </a:lnTo>
                  <a:close/>
                  <a:moveTo>
                    <a:pt x="0" y="0"/>
                  </a:moveTo>
                  <a:lnTo>
                    <a:pt x="288726" y="0"/>
                  </a:lnTo>
                  <a:lnTo>
                    <a:pt x="288726" y="115490"/>
                  </a:lnTo>
                  <a:lnTo>
                    <a:pt x="577452" y="115490"/>
                  </a:lnTo>
                  <a:lnTo>
                    <a:pt x="577452" y="230981"/>
                  </a:lnTo>
                  <a:lnTo>
                    <a:pt x="866178" y="230981"/>
                  </a:lnTo>
                  <a:lnTo>
                    <a:pt x="866178" y="346471"/>
                  </a:lnTo>
                  <a:lnTo>
                    <a:pt x="1154904" y="346471"/>
                  </a:lnTo>
                  <a:lnTo>
                    <a:pt x="1154904" y="461962"/>
                  </a:lnTo>
                  <a:lnTo>
                    <a:pt x="1443630" y="461962"/>
                  </a:lnTo>
                  <a:lnTo>
                    <a:pt x="1443630" y="577452"/>
                  </a:lnTo>
                  <a:lnTo>
                    <a:pt x="1732355" y="577452"/>
                  </a:lnTo>
                  <a:lnTo>
                    <a:pt x="1732355" y="692942"/>
                  </a:lnTo>
                  <a:lnTo>
                    <a:pt x="2021081" y="692942"/>
                  </a:lnTo>
                  <a:lnTo>
                    <a:pt x="2021081" y="809075"/>
                  </a:lnTo>
                  <a:lnTo>
                    <a:pt x="2309807" y="809075"/>
                  </a:lnTo>
                  <a:lnTo>
                    <a:pt x="2309807" y="927033"/>
                  </a:lnTo>
                  <a:lnTo>
                    <a:pt x="2307697" y="923224"/>
                  </a:lnTo>
                  <a:lnTo>
                    <a:pt x="2020842" y="923224"/>
                  </a:lnTo>
                  <a:lnTo>
                    <a:pt x="2154142" y="1163859"/>
                  </a:lnTo>
                  <a:lnTo>
                    <a:pt x="2154596" y="1163859"/>
                  </a:lnTo>
                  <a:lnTo>
                    <a:pt x="2154596" y="1277618"/>
                  </a:lnTo>
                  <a:lnTo>
                    <a:pt x="2154091" y="1277618"/>
                  </a:lnTo>
                  <a:lnTo>
                    <a:pt x="2154091" y="1167061"/>
                  </a:lnTo>
                  <a:lnTo>
                    <a:pt x="2019773" y="923225"/>
                  </a:lnTo>
                  <a:lnTo>
                    <a:pt x="2019773" y="1036377"/>
                  </a:lnTo>
                  <a:lnTo>
                    <a:pt x="2152662" y="1277618"/>
                  </a:lnTo>
                  <a:lnTo>
                    <a:pt x="2152646" y="1277618"/>
                  </a:lnTo>
                  <a:lnTo>
                    <a:pt x="2020784" y="1039578"/>
                  </a:lnTo>
                  <a:lnTo>
                    <a:pt x="1729472" y="1039578"/>
                  </a:lnTo>
                  <a:lnTo>
                    <a:pt x="1730754" y="1041892"/>
                  </a:lnTo>
                  <a:lnTo>
                    <a:pt x="1730754" y="1150643"/>
                  </a:lnTo>
                  <a:lnTo>
                    <a:pt x="1864318" y="1393108"/>
                  </a:lnTo>
                  <a:lnTo>
                    <a:pt x="1577144" y="1393108"/>
                  </a:lnTo>
                  <a:lnTo>
                    <a:pt x="1577144" y="1508598"/>
                  </a:lnTo>
                  <a:lnTo>
                    <a:pt x="1576951" y="1508598"/>
                  </a:lnTo>
                  <a:lnTo>
                    <a:pt x="1576951" y="1392568"/>
                  </a:lnTo>
                  <a:lnTo>
                    <a:pt x="1863158" y="1392568"/>
                  </a:lnTo>
                  <a:lnTo>
                    <a:pt x="1729858" y="1151933"/>
                  </a:lnTo>
                  <a:lnTo>
                    <a:pt x="1443009" y="1151933"/>
                  </a:lnTo>
                  <a:lnTo>
                    <a:pt x="1510063" y="1272980"/>
                  </a:lnTo>
                  <a:lnTo>
                    <a:pt x="1439285" y="1149388"/>
                  </a:lnTo>
                  <a:lnTo>
                    <a:pt x="1439285" y="1268428"/>
                  </a:lnTo>
                  <a:lnTo>
                    <a:pt x="1154415" y="1268428"/>
                  </a:lnTo>
                  <a:lnTo>
                    <a:pt x="1287714" y="1509062"/>
                  </a:lnTo>
                  <a:lnTo>
                    <a:pt x="1288419" y="1509062"/>
                  </a:lnTo>
                  <a:lnTo>
                    <a:pt x="1288419" y="1511693"/>
                  </a:lnTo>
                  <a:lnTo>
                    <a:pt x="1154414" y="1268427"/>
                  </a:lnTo>
                  <a:lnTo>
                    <a:pt x="1154414" y="1381735"/>
                  </a:lnTo>
                  <a:lnTo>
                    <a:pt x="1287917" y="1624089"/>
                  </a:lnTo>
                  <a:lnTo>
                    <a:pt x="1285997" y="1624089"/>
                  </a:lnTo>
                  <a:lnTo>
                    <a:pt x="1153516" y="1384933"/>
                  </a:lnTo>
                  <a:lnTo>
                    <a:pt x="866669" y="1384933"/>
                  </a:lnTo>
                  <a:lnTo>
                    <a:pt x="999693" y="1625070"/>
                  </a:lnTo>
                  <a:lnTo>
                    <a:pt x="999693" y="1735385"/>
                  </a:lnTo>
                  <a:lnTo>
                    <a:pt x="998343" y="1735385"/>
                  </a:lnTo>
                  <a:lnTo>
                    <a:pt x="997377" y="1733642"/>
                  </a:lnTo>
                  <a:lnTo>
                    <a:pt x="997377" y="1622219"/>
                  </a:lnTo>
                  <a:lnTo>
                    <a:pt x="866667" y="1384933"/>
                  </a:lnTo>
                  <a:lnTo>
                    <a:pt x="866667" y="1499525"/>
                  </a:lnTo>
                  <a:lnTo>
                    <a:pt x="575319" y="1499525"/>
                  </a:lnTo>
                  <a:lnTo>
                    <a:pt x="575318" y="1499523"/>
                  </a:lnTo>
                  <a:lnTo>
                    <a:pt x="575318" y="1499525"/>
                  </a:lnTo>
                  <a:lnTo>
                    <a:pt x="575316" y="1499525"/>
                  </a:lnTo>
                  <a:lnTo>
                    <a:pt x="575318" y="1499528"/>
                  </a:lnTo>
                  <a:lnTo>
                    <a:pt x="575318" y="1610268"/>
                  </a:lnTo>
                  <a:lnTo>
                    <a:pt x="577083" y="1613472"/>
                  </a:lnTo>
                  <a:lnTo>
                    <a:pt x="285873" y="1613472"/>
                  </a:lnTo>
                  <a:lnTo>
                    <a:pt x="287575" y="1616543"/>
                  </a:lnTo>
                  <a:lnTo>
                    <a:pt x="287575" y="1726138"/>
                  </a:lnTo>
                  <a:lnTo>
                    <a:pt x="292669" y="1735385"/>
                  </a:lnTo>
                  <a:lnTo>
                    <a:pt x="291936" y="1735385"/>
                  </a:lnTo>
                  <a:lnTo>
                    <a:pt x="288585" y="1729337"/>
                  </a:lnTo>
                  <a:lnTo>
                    <a:pt x="1738" y="1729337"/>
                  </a:lnTo>
                  <a:lnTo>
                    <a:pt x="5089" y="1735385"/>
                  </a:lnTo>
                  <a:lnTo>
                    <a:pt x="0" y="1735385"/>
                  </a:lnTo>
                  <a:lnTo>
                    <a:pt x="0" y="1149129"/>
                  </a:lnTo>
                  <a:lnTo>
                    <a:pt x="0" y="1149128"/>
                  </a:lnTo>
                  <a:close/>
                </a:path>
              </a:pathLst>
            </a:custGeom>
            <a:solidFill>
              <a:srgbClr val="EBD4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45" name="平行四边形 644"/>
            <p:cNvSpPr/>
            <p:nvPr/>
          </p:nvSpPr>
          <p:spPr>
            <a:xfrm rot="16200000" flipH="1" flipV="1">
              <a:off x="-151553" y="4836466"/>
              <a:ext cx="2170158" cy="137450"/>
            </a:xfrm>
            <a:prstGeom prst="parallelogram">
              <a:avLst>
                <a:gd name="adj" fmla="val 183941"/>
              </a:avLst>
            </a:prstGeom>
            <a:solidFill>
              <a:srgbClr val="EBD48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grpSp>
          <p:nvGrpSpPr>
            <p:cNvPr id="646" name="组合 645"/>
            <p:cNvGrpSpPr/>
            <p:nvPr/>
          </p:nvGrpSpPr>
          <p:grpSpPr>
            <a:xfrm>
              <a:off x="1005343" y="4914482"/>
              <a:ext cx="2509875" cy="1310130"/>
              <a:chOff x="4815705" y="4823399"/>
              <a:chExt cx="3044341" cy="1730678"/>
            </a:xfrm>
          </p:grpSpPr>
          <p:grpSp>
            <p:nvGrpSpPr>
              <p:cNvPr id="1162" name="组合 1161"/>
              <p:cNvGrpSpPr/>
              <p:nvPr/>
            </p:nvGrpSpPr>
            <p:grpSpPr>
              <a:xfrm>
                <a:off x="4815714" y="5686428"/>
                <a:ext cx="523877" cy="442117"/>
                <a:chOff x="4815657" y="5686426"/>
                <a:chExt cx="523896" cy="442117"/>
              </a:xfrm>
            </p:grpSpPr>
            <p:sp>
              <p:nvSpPr>
                <p:cNvPr id="1184" name="平行四边形 1183"/>
                <p:cNvSpPr/>
                <p:nvPr/>
              </p:nvSpPr>
              <p:spPr>
                <a:xfrm flipH="1">
                  <a:off x="4815657" y="5828505"/>
                  <a:ext cx="523872" cy="300038"/>
                </a:xfrm>
                <a:prstGeom prst="parallelogram">
                  <a:avLst>
                    <a:gd name="adj" fmla="val 55395"/>
                  </a:avLst>
                </a:prstGeom>
                <a:gradFill flip="none" rotWithShape="1">
                  <a:gsLst>
                    <a:gs pos="0">
                      <a:schemeClr val="bg1"/>
                    </a:gs>
                    <a:gs pos="100000">
                      <a:schemeClr val="bg1">
                        <a:lumMod val="85000"/>
                      </a:schemeClr>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85" name="平行四边形 1184"/>
                <p:cNvSpPr/>
                <p:nvPr/>
              </p:nvSpPr>
              <p:spPr>
                <a:xfrm rot="5400000">
                  <a:off x="5034755" y="5823746"/>
                  <a:ext cx="442117" cy="167478"/>
                </a:xfrm>
                <a:prstGeom prst="parallelogram">
                  <a:avLst>
                    <a:gd name="adj" fmla="val 181535"/>
                  </a:avLst>
                </a:prstGeom>
                <a:gradFill flip="none" rotWithShape="1">
                  <a:gsLst>
                    <a:gs pos="0">
                      <a:schemeClr val="bg1">
                        <a:lumMod val="50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163" name="组合 1162"/>
              <p:cNvGrpSpPr/>
              <p:nvPr/>
            </p:nvGrpSpPr>
            <p:grpSpPr>
              <a:xfrm>
                <a:off x="5169992" y="5541960"/>
                <a:ext cx="530756" cy="442117"/>
                <a:chOff x="4811176" y="5686427"/>
                <a:chExt cx="530752" cy="442117"/>
              </a:xfrm>
            </p:grpSpPr>
            <p:sp>
              <p:nvSpPr>
                <p:cNvPr id="1182" name="平行四边形 1181"/>
                <p:cNvSpPr/>
                <p:nvPr/>
              </p:nvSpPr>
              <p:spPr>
                <a:xfrm flipH="1">
                  <a:off x="4811176" y="5828505"/>
                  <a:ext cx="530752" cy="300038"/>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83" name="平行四边形 1182"/>
                <p:cNvSpPr/>
                <p:nvPr/>
              </p:nvSpPr>
              <p:spPr>
                <a:xfrm rot="5400000">
                  <a:off x="5034755" y="5823746"/>
                  <a:ext cx="442117" cy="167479"/>
                </a:xfrm>
                <a:prstGeom prst="parallelogram">
                  <a:avLst>
                    <a:gd name="adj" fmla="val 181535"/>
                  </a:avLst>
                </a:prstGeom>
                <a:gradFill>
                  <a:gsLst>
                    <a:gs pos="0">
                      <a:schemeClr val="bg1">
                        <a:lumMod val="50000"/>
                      </a:schemeClr>
                    </a:gs>
                    <a:gs pos="10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164" name="组合 1163"/>
              <p:cNvGrpSpPr/>
              <p:nvPr/>
            </p:nvGrpSpPr>
            <p:grpSpPr>
              <a:xfrm>
                <a:off x="5530889" y="5399083"/>
                <a:ext cx="530755" cy="442919"/>
                <a:chOff x="4813300" y="5685625"/>
                <a:chExt cx="530751" cy="442919"/>
              </a:xfrm>
            </p:grpSpPr>
            <p:sp>
              <p:nvSpPr>
                <p:cNvPr id="1180" name="平行四边形 1179"/>
                <p:cNvSpPr/>
                <p:nvPr/>
              </p:nvSpPr>
              <p:spPr>
                <a:xfrm flipH="1">
                  <a:off x="4813300" y="5828505"/>
                  <a:ext cx="530751" cy="300037"/>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81" name="平行四边形 1180"/>
                <p:cNvSpPr/>
                <p:nvPr/>
              </p:nvSpPr>
              <p:spPr>
                <a:xfrm rot="5400000">
                  <a:off x="5036601" y="5825596"/>
                  <a:ext cx="442919" cy="162978"/>
                </a:xfrm>
                <a:prstGeom prst="parallelogram">
                  <a:avLst>
                    <a:gd name="adj" fmla="val 181535"/>
                  </a:avLst>
                </a:prstGeom>
                <a:gradFill>
                  <a:gsLst>
                    <a:gs pos="0">
                      <a:schemeClr val="bg1">
                        <a:lumMod val="50000"/>
                      </a:schemeClr>
                    </a:gs>
                    <a:gs pos="10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165" name="组合 1164"/>
              <p:cNvGrpSpPr/>
              <p:nvPr/>
            </p:nvGrpSpPr>
            <p:grpSpPr>
              <a:xfrm>
                <a:off x="5894168" y="5253817"/>
                <a:ext cx="526256" cy="445305"/>
                <a:chOff x="4813276" y="5683238"/>
                <a:chExt cx="526276" cy="445305"/>
              </a:xfrm>
            </p:grpSpPr>
            <p:sp>
              <p:nvSpPr>
                <p:cNvPr id="1178" name="平行四边形 1177"/>
                <p:cNvSpPr/>
                <p:nvPr/>
              </p:nvSpPr>
              <p:spPr>
                <a:xfrm flipH="1">
                  <a:off x="4813276" y="5828506"/>
                  <a:ext cx="523872" cy="300037"/>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79" name="平行四边形 1178"/>
                <p:cNvSpPr/>
                <p:nvPr/>
              </p:nvSpPr>
              <p:spPr>
                <a:xfrm rot="5400000">
                  <a:off x="5033160" y="5822152"/>
                  <a:ext cx="445305" cy="167478"/>
                </a:xfrm>
                <a:prstGeom prst="parallelogram">
                  <a:avLst>
                    <a:gd name="adj" fmla="val 181535"/>
                  </a:avLst>
                </a:prstGeom>
                <a:gradFill>
                  <a:gsLst>
                    <a:gs pos="0">
                      <a:schemeClr val="bg1">
                        <a:lumMod val="50000"/>
                      </a:schemeClr>
                    </a:gs>
                    <a:gs pos="10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166" name="组合 1165"/>
              <p:cNvGrpSpPr/>
              <p:nvPr/>
            </p:nvGrpSpPr>
            <p:grpSpPr>
              <a:xfrm>
                <a:off x="6252948" y="5105393"/>
                <a:ext cx="526847" cy="448465"/>
                <a:chOff x="4815689" y="5680080"/>
                <a:chExt cx="526833" cy="448465"/>
              </a:xfrm>
            </p:grpSpPr>
            <p:sp>
              <p:nvSpPr>
                <p:cNvPr id="1176" name="平行四边形 1175"/>
                <p:cNvSpPr/>
                <p:nvPr/>
              </p:nvSpPr>
              <p:spPr>
                <a:xfrm flipH="1">
                  <a:off x="4815689" y="5828505"/>
                  <a:ext cx="523876" cy="300036"/>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77" name="平行四边形 1176"/>
                <p:cNvSpPr/>
                <p:nvPr/>
              </p:nvSpPr>
              <p:spPr>
                <a:xfrm rot="5400000">
                  <a:off x="5032464" y="5818487"/>
                  <a:ext cx="448465" cy="171651"/>
                </a:xfrm>
                <a:prstGeom prst="parallelogram">
                  <a:avLst>
                    <a:gd name="adj" fmla="val 174617"/>
                  </a:avLst>
                </a:prstGeom>
                <a:gradFill>
                  <a:gsLst>
                    <a:gs pos="0">
                      <a:schemeClr val="bg1">
                        <a:lumMod val="50000"/>
                      </a:schemeClr>
                    </a:gs>
                    <a:gs pos="10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167" name="组合 1166"/>
              <p:cNvGrpSpPr/>
              <p:nvPr/>
            </p:nvGrpSpPr>
            <p:grpSpPr>
              <a:xfrm>
                <a:off x="6612787" y="4968869"/>
                <a:ext cx="526258" cy="442117"/>
                <a:chOff x="4815673" y="5686427"/>
                <a:chExt cx="526261" cy="442117"/>
              </a:xfrm>
            </p:grpSpPr>
            <p:sp>
              <p:nvSpPr>
                <p:cNvPr id="1174" name="平行四边形 1173"/>
                <p:cNvSpPr/>
                <p:nvPr/>
              </p:nvSpPr>
              <p:spPr>
                <a:xfrm flipH="1">
                  <a:off x="4815673" y="5826124"/>
                  <a:ext cx="523873" cy="300038"/>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75" name="平行四边形 1174"/>
                <p:cNvSpPr/>
                <p:nvPr/>
              </p:nvSpPr>
              <p:spPr>
                <a:xfrm rot="5400000">
                  <a:off x="5037136" y="5823746"/>
                  <a:ext cx="442117" cy="167479"/>
                </a:xfrm>
                <a:prstGeom prst="parallelogram">
                  <a:avLst>
                    <a:gd name="adj" fmla="val 181535"/>
                  </a:avLst>
                </a:prstGeom>
                <a:gradFill>
                  <a:gsLst>
                    <a:gs pos="0">
                      <a:schemeClr val="bg1">
                        <a:lumMod val="50000"/>
                      </a:schemeClr>
                    </a:gs>
                    <a:gs pos="10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168" name="组合 1167"/>
              <p:cNvGrpSpPr/>
              <p:nvPr/>
            </p:nvGrpSpPr>
            <p:grpSpPr>
              <a:xfrm>
                <a:off x="6969968" y="4823399"/>
                <a:ext cx="529443" cy="445113"/>
                <a:chOff x="4810093" y="5683431"/>
                <a:chExt cx="529459" cy="445113"/>
              </a:xfrm>
            </p:grpSpPr>
            <p:sp>
              <p:nvSpPr>
                <p:cNvPr id="1172" name="平行四边形 1171"/>
                <p:cNvSpPr/>
                <p:nvPr/>
              </p:nvSpPr>
              <p:spPr>
                <a:xfrm flipH="1">
                  <a:off x="4810093" y="5828507"/>
                  <a:ext cx="529438" cy="300037"/>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73" name="平行四边形 1172"/>
                <p:cNvSpPr/>
                <p:nvPr/>
              </p:nvSpPr>
              <p:spPr>
                <a:xfrm rot="5400000">
                  <a:off x="5033256" y="5822248"/>
                  <a:ext cx="445113" cy="167479"/>
                </a:xfrm>
                <a:prstGeom prst="parallelogram">
                  <a:avLst>
                    <a:gd name="adj" fmla="val 181535"/>
                  </a:avLst>
                </a:prstGeom>
                <a:gradFill>
                  <a:gsLst>
                    <a:gs pos="0">
                      <a:schemeClr val="bg1">
                        <a:lumMod val="50000"/>
                      </a:schemeClr>
                    </a:gs>
                    <a:gs pos="10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169" name="平行四边形 1168"/>
              <p:cNvSpPr/>
              <p:nvPr/>
            </p:nvSpPr>
            <p:spPr>
              <a:xfrm flipH="1">
                <a:off x="7333267" y="4823399"/>
                <a:ext cx="523877" cy="300038"/>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70" name="任意多边形 1169"/>
              <p:cNvSpPr/>
              <p:nvPr/>
            </p:nvSpPr>
            <p:spPr>
              <a:xfrm flipH="1">
                <a:off x="4980024" y="5121277"/>
                <a:ext cx="2880022" cy="1432800"/>
              </a:xfrm>
              <a:custGeom>
                <a:avLst/>
                <a:gdLst>
                  <a:gd name="connsiteX0" fmla="*/ 360000 w 2880000"/>
                  <a:gd name="connsiteY0" fmla="*/ 0 h 1432800"/>
                  <a:gd name="connsiteX1" fmla="*/ 0 w 2880000"/>
                  <a:gd name="connsiteY1" fmla="*/ 0 h 1432800"/>
                  <a:gd name="connsiteX2" fmla="*/ 0 w 2880000"/>
                  <a:gd name="connsiteY2" fmla="*/ 1432800 h 1432800"/>
                  <a:gd name="connsiteX3" fmla="*/ 2880000 w 2880000"/>
                  <a:gd name="connsiteY3" fmla="*/ 1432800 h 1432800"/>
                  <a:gd name="connsiteX4" fmla="*/ 2880000 w 2880000"/>
                  <a:gd name="connsiteY4" fmla="*/ 1008801 h 1432800"/>
                  <a:gd name="connsiteX5" fmla="*/ 2520000 w 2880000"/>
                  <a:gd name="connsiteY5" fmla="*/ 1008801 h 1432800"/>
                  <a:gd name="connsiteX6" fmla="*/ 2520000 w 2880000"/>
                  <a:gd name="connsiteY6" fmla="*/ 864000 h 1432800"/>
                  <a:gd name="connsiteX7" fmla="*/ 2160000 w 2880000"/>
                  <a:gd name="connsiteY7" fmla="*/ 864000 h 1432800"/>
                  <a:gd name="connsiteX8" fmla="*/ 2160000 w 2880000"/>
                  <a:gd name="connsiteY8" fmla="*/ 720000 h 1432800"/>
                  <a:gd name="connsiteX9" fmla="*/ 1800000 w 2880000"/>
                  <a:gd name="connsiteY9" fmla="*/ 720000 h 1432800"/>
                  <a:gd name="connsiteX10" fmla="*/ 1800000 w 2880000"/>
                  <a:gd name="connsiteY10" fmla="*/ 576000 h 1432800"/>
                  <a:gd name="connsiteX11" fmla="*/ 1440000 w 2880000"/>
                  <a:gd name="connsiteY11" fmla="*/ 576000 h 1432800"/>
                  <a:gd name="connsiteX12" fmla="*/ 1440000 w 2880000"/>
                  <a:gd name="connsiteY12" fmla="*/ 432000 h 1432800"/>
                  <a:gd name="connsiteX13" fmla="*/ 1080000 w 2880000"/>
                  <a:gd name="connsiteY13" fmla="*/ 432000 h 1432800"/>
                  <a:gd name="connsiteX14" fmla="*/ 1080000 w 2880000"/>
                  <a:gd name="connsiteY14" fmla="*/ 288000 h 1432800"/>
                  <a:gd name="connsiteX15" fmla="*/ 720000 w 2880000"/>
                  <a:gd name="connsiteY15" fmla="*/ 288000 h 1432800"/>
                  <a:gd name="connsiteX16" fmla="*/ 720000 w 2880000"/>
                  <a:gd name="connsiteY16" fmla="*/ 144000 h 1432800"/>
                  <a:gd name="connsiteX17" fmla="*/ 360000 w 2880000"/>
                  <a:gd name="connsiteY17" fmla="*/ 144000 h 143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80000" h="1432800">
                    <a:moveTo>
                      <a:pt x="360000" y="0"/>
                    </a:moveTo>
                    <a:lnTo>
                      <a:pt x="0" y="0"/>
                    </a:lnTo>
                    <a:lnTo>
                      <a:pt x="0" y="1432800"/>
                    </a:lnTo>
                    <a:lnTo>
                      <a:pt x="2880000" y="1432800"/>
                    </a:lnTo>
                    <a:lnTo>
                      <a:pt x="2880000" y="1008801"/>
                    </a:lnTo>
                    <a:lnTo>
                      <a:pt x="2520000" y="1008801"/>
                    </a:lnTo>
                    <a:lnTo>
                      <a:pt x="2520000" y="864000"/>
                    </a:lnTo>
                    <a:lnTo>
                      <a:pt x="2160000" y="864000"/>
                    </a:lnTo>
                    <a:lnTo>
                      <a:pt x="2160000" y="720000"/>
                    </a:lnTo>
                    <a:lnTo>
                      <a:pt x="1800000" y="720000"/>
                    </a:lnTo>
                    <a:lnTo>
                      <a:pt x="1800000" y="576000"/>
                    </a:lnTo>
                    <a:lnTo>
                      <a:pt x="1440000" y="576000"/>
                    </a:lnTo>
                    <a:lnTo>
                      <a:pt x="1440000" y="432000"/>
                    </a:lnTo>
                    <a:lnTo>
                      <a:pt x="1080000" y="432000"/>
                    </a:lnTo>
                    <a:lnTo>
                      <a:pt x="1080000" y="288000"/>
                    </a:lnTo>
                    <a:lnTo>
                      <a:pt x="720000" y="288000"/>
                    </a:lnTo>
                    <a:lnTo>
                      <a:pt x="720000" y="144000"/>
                    </a:lnTo>
                    <a:lnTo>
                      <a:pt x="360000" y="14400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71" name="平行四边形 1170"/>
              <p:cNvSpPr/>
              <p:nvPr/>
            </p:nvSpPr>
            <p:spPr>
              <a:xfrm rot="16200000" flipH="1" flipV="1">
                <a:off x="4536280" y="6107932"/>
                <a:ext cx="725570" cy="166720"/>
              </a:xfrm>
              <a:prstGeom prst="parallelogram">
                <a:avLst>
                  <a:gd name="adj" fmla="val 18394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647" name="任意多边形 646"/>
            <p:cNvSpPr/>
            <p:nvPr/>
          </p:nvSpPr>
          <p:spPr>
            <a:xfrm rot="5400000">
              <a:off x="1251705" y="5718676"/>
              <a:ext cx="229534" cy="138078"/>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48" name="任意多边形 647"/>
            <p:cNvSpPr/>
            <p:nvPr/>
          </p:nvSpPr>
          <p:spPr>
            <a:xfrm rot="5400000">
              <a:off x="1550770" y="5609315"/>
              <a:ext cx="229534" cy="138078"/>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49" name="任意多边形 648"/>
            <p:cNvSpPr/>
            <p:nvPr/>
          </p:nvSpPr>
          <p:spPr>
            <a:xfrm rot="5400000">
              <a:off x="1848309" y="5501762"/>
              <a:ext cx="229534" cy="138078"/>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50" name="任意多边形 649"/>
            <p:cNvSpPr/>
            <p:nvPr/>
          </p:nvSpPr>
          <p:spPr>
            <a:xfrm rot="5400000">
              <a:off x="2142240" y="5391797"/>
              <a:ext cx="229534" cy="138078"/>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51" name="任意多边形 650"/>
            <p:cNvSpPr/>
            <p:nvPr/>
          </p:nvSpPr>
          <p:spPr>
            <a:xfrm rot="5400000">
              <a:off x="2438362" y="5283636"/>
              <a:ext cx="229534" cy="138078"/>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52" name="任意多边形 651"/>
            <p:cNvSpPr/>
            <p:nvPr/>
          </p:nvSpPr>
          <p:spPr>
            <a:xfrm rot="5400000">
              <a:off x="2735028" y="5173680"/>
              <a:ext cx="229534" cy="138078"/>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53" name="任意多边形 652"/>
            <p:cNvSpPr/>
            <p:nvPr/>
          </p:nvSpPr>
          <p:spPr>
            <a:xfrm rot="5400000">
              <a:off x="3034091" y="5067631"/>
              <a:ext cx="229534" cy="138078"/>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654" name="AutoShape 34"/>
            <p:cNvSpPr>
              <a:spLocks noChangeAspect="1" noChangeArrowheads="1" noTextEdit="1"/>
            </p:cNvSpPr>
            <p:nvPr/>
          </p:nvSpPr>
          <p:spPr bwMode="auto">
            <a:xfrm>
              <a:off x="1937659" y="3774311"/>
              <a:ext cx="231730" cy="200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a:solidFill>
                  <a:prstClr val="black"/>
                </a:solidFill>
              </a:endParaRPr>
            </a:p>
          </p:txBody>
        </p:sp>
        <p:grpSp>
          <p:nvGrpSpPr>
            <p:cNvPr id="655" name="组合 654"/>
            <p:cNvGrpSpPr/>
            <p:nvPr/>
          </p:nvGrpSpPr>
          <p:grpSpPr>
            <a:xfrm>
              <a:off x="2011000" y="5641031"/>
              <a:ext cx="1501826" cy="522904"/>
              <a:chOff x="6054632" y="5300359"/>
              <a:chExt cx="1460967" cy="553997"/>
            </a:xfrm>
          </p:grpSpPr>
          <p:sp>
            <p:nvSpPr>
              <p:cNvPr id="1160" name="文本框 1024"/>
              <p:cNvSpPr txBox="1"/>
              <p:nvPr/>
            </p:nvSpPr>
            <p:spPr>
              <a:xfrm>
                <a:off x="6054632" y="5300359"/>
                <a:ext cx="901541" cy="553997"/>
              </a:xfrm>
              <a:prstGeom prst="rect">
                <a:avLst/>
              </a:prstGeom>
              <a:noFill/>
            </p:spPr>
            <p:txBody>
              <a:bodyPr wrap="square" rtlCol="0">
                <a:spAutoFit/>
              </a:bodyPr>
              <a:lstStyle/>
              <a:p>
                <a:pPr algn="ctr"/>
                <a:r>
                  <a:rPr lang="en-US" altLang="zh-CN" sz="2100" dirty="0">
                    <a:solidFill>
                      <a:prstClr val="white"/>
                    </a:solidFill>
                    <a:latin typeface="Impact" panose="020B0806030902050204" pitchFamily="34" charset="0"/>
                  </a:rPr>
                  <a:t>01</a:t>
                </a:r>
                <a:endParaRPr lang="zh-CN" altLang="en-US" sz="2100" dirty="0">
                  <a:solidFill>
                    <a:prstClr val="white"/>
                  </a:solidFill>
                  <a:latin typeface="Impact" panose="020B0806030902050204" pitchFamily="34" charset="0"/>
                </a:endParaRPr>
              </a:p>
            </p:txBody>
          </p:sp>
          <p:sp>
            <p:nvSpPr>
              <p:cNvPr id="1161" name="文本框 1025"/>
              <p:cNvSpPr txBox="1"/>
              <p:nvPr/>
            </p:nvSpPr>
            <p:spPr>
              <a:xfrm>
                <a:off x="6474233" y="5308323"/>
                <a:ext cx="1041366" cy="391293"/>
              </a:xfrm>
              <a:prstGeom prst="rect">
                <a:avLst/>
              </a:prstGeom>
              <a:noFill/>
            </p:spPr>
            <p:txBody>
              <a:bodyPr wrap="square" rtlCol="0">
                <a:spAutoFit/>
              </a:bodyPr>
              <a:lstStyle/>
              <a:p>
                <a:pPr algn="ctr"/>
                <a:r>
                  <a:rPr lang="zh-CN" altLang="en-US" sz="1800" b="1" dirty="0" smtClean="0">
                    <a:solidFill>
                      <a:prstClr val="white"/>
                    </a:solidFill>
                    <a:latin typeface="黑体" pitchFamily="49" charset="-122"/>
                    <a:ea typeface="黑体" pitchFamily="49" charset="-122"/>
                  </a:rPr>
                  <a:t>平凡人</a:t>
                </a:r>
                <a:endParaRPr lang="zh-CN" altLang="en-US" sz="1800" b="1" dirty="0">
                  <a:solidFill>
                    <a:prstClr val="white"/>
                  </a:solidFill>
                  <a:latin typeface="黑体" pitchFamily="49" charset="-122"/>
                  <a:ea typeface="黑体" pitchFamily="49" charset="-122"/>
                </a:endParaRPr>
              </a:p>
            </p:txBody>
          </p:sp>
        </p:grpSp>
        <p:grpSp>
          <p:nvGrpSpPr>
            <p:cNvPr id="656" name="组合 655"/>
            <p:cNvGrpSpPr/>
            <p:nvPr/>
          </p:nvGrpSpPr>
          <p:grpSpPr>
            <a:xfrm>
              <a:off x="980933" y="4602177"/>
              <a:ext cx="1324039" cy="522904"/>
              <a:chOff x="6127310" y="5233623"/>
              <a:chExt cx="1288018" cy="553997"/>
            </a:xfrm>
          </p:grpSpPr>
          <p:sp>
            <p:nvSpPr>
              <p:cNvPr id="1158" name="文本框 349"/>
              <p:cNvSpPr txBox="1"/>
              <p:nvPr/>
            </p:nvSpPr>
            <p:spPr>
              <a:xfrm>
                <a:off x="6127310" y="5233623"/>
                <a:ext cx="901541" cy="553997"/>
              </a:xfrm>
              <a:prstGeom prst="rect">
                <a:avLst/>
              </a:prstGeom>
              <a:noFill/>
            </p:spPr>
            <p:txBody>
              <a:bodyPr wrap="square" rtlCol="0">
                <a:spAutoFit/>
              </a:bodyPr>
              <a:lstStyle/>
              <a:p>
                <a:pPr algn="ctr"/>
                <a:r>
                  <a:rPr lang="en-US" altLang="zh-CN" sz="2100" dirty="0">
                    <a:solidFill>
                      <a:prstClr val="white"/>
                    </a:solidFill>
                    <a:latin typeface="Impact" panose="020B0806030902050204" pitchFamily="34" charset="0"/>
                  </a:rPr>
                  <a:t>02</a:t>
                </a:r>
                <a:endParaRPr lang="zh-CN" altLang="en-US" sz="2100" dirty="0">
                  <a:solidFill>
                    <a:prstClr val="white"/>
                  </a:solidFill>
                  <a:latin typeface="Impact" panose="020B0806030902050204" pitchFamily="34" charset="0"/>
                </a:endParaRPr>
              </a:p>
            </p:txBody>
          </p:sp>
          <p:sp>
            <p:nvSpPr>
              <p:cNvPr id="1159" name="文本框 350"/>
              <p:cNvSpPr txBox="1"/>
              <p:nvPr/>
            </p:nvSpPr>
            <p:spPr>
              <a:xfrm>
                <a:off x="6619723" y="5234446"/>
                <a:ext cx="795605" cy="391293"/>
              </a:xfrm>
              <a:prstGeom prst="rect">
                <a:avLst/>
              </a:prstGeom>
              <a:noFill/>
            </p:spPr>
            <p:txBody>
              <a:bodyPr wrap="square" rtlCol="0">
                <a:spAutoFit/>
              </a:bodyPr>
              <a:lstStyle/>
              <a:p>
                <a:pPr algn="ctr"/>
                <a:r>
                  <a:rPr lang="zh-CN" altLang="en-US" sz="1800" b="1" dirty="0" smtClean="0">
                    <a:solidFill>
                      <a:prstClr val="white"/>
                    </a:solidFill>
                    <a:latin typeface="黑体" pitchFamily="49" charset="-122"/>
                    <a:ea typeface="黑体" pitchFamily="49" charset="-122"/>
                  </a:rPr>
                  <a:t>使者</a:t>
                </a:r>
                <a:endParaRPr lang="zh-CN" altLang="en-US" sz="1800" b="1" dirty="0">
                  <a:solidFill>
                    <a:prstClr val="white"/>
                  </a:solidFill>
                  <a:latin typeface="黑体" pitchFamily="49" charset="-122"/>
                  <a:ea typeface="黑体" pitchFamily="49" charset="-122"/>
                </a:endParaRPr>
              </a:p>
            </p:txBody>
          </p:sp>
        </p:grpSp>
        <p:grpSp>
          <p:nvGrpSpPr>
            <p:cNvPr id="657" name="组合 656"/>
            <p:cNvGrpSpPr/>
            <p:nvPr/>
          </p:nvGrpSpPr>
          <p:grpSpPr>
            <a:xfrm>
              <a:off x="666294" y="2361590"/>
              <a:ext cx="1231381" cy="522904"/>
              <a:chOff x="6127310" y="5233623"/>
              <a:chExt cx="1197880" cy="553997"/>
            </a:xfrm>
          </p:grpSpPr>
          <p:sp>
            <p:nvSpPr>
              <p:cNvPr id="1156" name="文本框 352"/>
              <p:cNvSpPr txBox="1"/>
              <p:nvPr/>
            </p:nvSpPr>
            <p:spPr>
              <a:xfrm>
                <a:off x="6127310" y="5233623"/>
                <a:ext cx="901541" cy="553997"/>
              </a:xfrm>
              <a:prstGeom prst="rect">
                <a:avLst/>
              </a:prstGeom>
              <a:noFill/>
            </p:spPr>
            <p:txBody>
              <a:bodyPr wrap="square" rtlCol="0">
                <a:spAutoFit/>
              </a:bodyPr>
              <a:lstStyle/>
              <a:p>
                <a:pPr algn="ctr"/>
                <a:r>
                  <a:rPr lang="en-US" altLang="zh-CN" sz="2100" dirty="0">
                    <a:solidFill>
                      <a:prstClr val="white"/>
                    </a:solidFill>
                    <a:latin typeface="Impact" panose="020B0806030902050204" pitchFamily="34" charset="0"/>
                  </a:rPr>
                  <a:t>04</a:t>
                </a:r>
                <a:endParaRPr lang="zh-CN" altLang="en-US" sz="2100" dirty="0">
                  <a:solidFill>
                    <a:prstClr val="white"/>
                  </a:solidFill>
                  <a:latin typeface="Impact" panose="020B0806030902050204" pitchFamily="34" charset="0"/>
                </a:endParaRPr>
              </a:p>
            </p:txBody>
          </p:sp>
          <p:sp>
            <p:nvSpPr>
              <p:cNvPr id="1157" name="文本框 353"/>
              <p:cNvSpPr txBox="1"/>
              <p:nvPr/>
            </p:nvSpPr>
            <p:spPr>
              <a:xfrm>
                <a:off x="6652762" y="5242387"/>
                <a:ext cx="672428" cy="391293"/>
              </a:xfrm>
              <a:prstGeom prst="rect">
                <a:avLst/>
              </a:prstGeom>
              <a:noFill/>
            </p:spPr>
            <p:txBody>
              <a:bodyPr wrap="square" rtlCol="0">
                <a:spAutoFit/>
              </a:bodyPr>
              <a:lstStyle/>
              <a:p>
                <a:pPr algn="ctr"/>
                <a:r>
                  <a:rPr lang="zh-CN" altLang="en-US" sz="1800" b="1" dirty="0" smtClean="0">
                    <a:solidFill>
                      <a:prstClr val="white"/>
                    </a:solidFill>
                    <a:latin typeface="黑体" pitchFamily="49" charset="-122"/>
                    <a:ea typeface="黑体" pitchFamily="49" charset="-122"/>
                  </a:rPr>
                  <a:t>神仙</a:t>
                </a:r>
                <a:endParaRPr lang="zh-CN" altLang="en-US" sz="1800" b="1" dirty="0">
                  <a:solidFill>
                    <a:prstClr val="white"/>
                  </a:solidFill>
                  <a:latin typeface="黑体" pitchFamily="49" charset="-122"/>
                  <a:ea typeface="黑体" pitchFamily="49" charset="-122"/>
                </a:endParaRPr>
              </a:p>
            </p:txBody>
          </p:sp>
        </p:grpSp>
        <p:grpSp>
          <p:nvGrpSpPr>
            <p:cNvPr id="658" name="组合 657"/>
            <p:cNvGrpSpPr/>
            <p:nvPr/>
          </p:nvGrpSpPr>
          <p:grpSpPr>
            <a:xfrm>
              <a:off x="1660943" y="3436165"/>
              <a:ext cx="1235821" cy="526145"/>
              <a:chOff x="6127310" y="5230189"/>
              <a:chExt cx="1202200" cy="557431"/>
            </a:xfrm>
          </p:grpSpPr>
          <p:sp>
            <p:nvSpPr>
              <p:cNvPr id="1154" name="文本框 355"/>
              <p:cNvSpPr txBox="1"/>
              <p:nvPr/>
            </p:nvSpPr>
            <p:spPr>
              <a:xfrm>
                <a:off x="6127310" y="5233623"/>
                <a:ext cx="901541" cy="553997"/>
              </a:xfrm>
              <a:prstGeom prst="rect">
                <a:avLst/>
              </a:prstGeom>
              <a:noFill/>
            </p:spPr>
            <p:txBody>
              <a:bodyPr wrap="square" rtlCol="0">
                <a:spAutoFit/>
              </a:bodyPr>
              <a:lstStyle/>
              <a:p>
                <a:pPr algn="ctr"/>
                <a:r>
                  <a:rPr lang="en-US" altLang="zh-CN" sz="2100" dirty="0">
                    <a:solidFill>
                      <a:prstClr val="white"/>
                    </a:solidFill>
                    <a:latin typeface="Impact" panose="020B0806030902050204" pitchFamily="34" charset="0"/>
                  </a:rPr>
                  <a:t>03</a:t>
                </a:r>
                <a:endParaRPr lang="zh-CN" altLang="en-US" sz="2100" dirty="0">
                  <a:solidFill>
                    <a:prstClr val="white"/>
                  </a:solidFill>
                  <a:latin typeface="Impact" panose="020B0806030902050204" pitchFamily="34" charset="0"/>
                </a:endParaRPr>
              </a:p>
            </p:txBody>
          </p:sp>
          <p:sp>
            <p:nvSpPr>
              <p:cNvPr id="1155" name="文本框 356"/>
              <p:cNvSpPr txBox="1"/>
              <p:nvPr/>
            </p:nvSpPr>
            <p:spPr>
              <a:xfrm>
                <a:off x="6626549" y="5230189"/>
                <a:ext cx="702961" cy="391293"/>
              </a:xfrm>
              <a:prstGeom prst="rect">
                <a:avLst/>
              </a:prstGeom>
              <a:noFill/>
            </p:spPr>
            <p:txBody>
              <a:bodyPr wrap="square" rtlCol="0">
                <a:spAutoFit/>
              </a:bodyPr>
              <a:lstStyle/>
              <a:p>
                <a:pPr algn="ctr"/>
                <a:r>
                  <a:rPr lang="zh-CN" altLang="en-US" sz="1800" b="1" dirty="0" smtClean="0">
                    <a:solidFill>
                      <a:prstClr val="white"/>
                    </a:solidFill>
                    <a:latin typeface="黑体" pitchFamily="49" charset="-122"/>
                    <a:ea typeface="黑体" pitchFamily="49" charset="-122"/>
                  </a:rPr>
                  <a:t>尊者</a:t>
                </a:r>
                <a:endParaRPr lang="zh-CN" altLang="en-US" sz="1800" b="1" dirty="0">
                  <a:solidFill>
                    <a:prstClr val="white"/>
                  </a:solidFill>
                  <a:latin typeface="黑体" pitchFamily="49" charset="-122"/>
                  <a:ea typeface="黑体" pitchFamily="49" charset="-122"/>
                </a:endParaRPr>
              </a:p>
            </p:txBody>
          </p:sp>
        </p:grpSp>
        <p:sp>
          <p:nvSpPr>
            <p:cNvPr id="663" name="任意多边形 662"/>
            <p:cNvSpPr/>
            <p:nvPr/>
          </p:nvSpPr>
          <p:spPr>
            <a:xfrm flipV="1">
              <a:off x="694968" y="1537169"/>
              <a:ext cx="192471" cy="199304"/>
            </a:xfrm>
            <a:custGeom>
              <a:avLst/>
              <a:gdLst>
                <a:gd name="connsiteX0" fmla="*/ 0 w 187235"/>
                <a:gd name="connsiteY0" fmla="*/ 211154 h 211154"/>
                <a:gd name="connsiteX1" fmla="*/ 4007 w 187235"/>
                <a:gd name="connsiteY1" fmla="*/ 211154 h 211154"/>
                <a:gd name="connsiteX2" fmla="*/ 93617 w 187235"/>
                <a:gd name="connsiteY2" fmla="*/ 167392 h 211154"/>
                <a:gd name="connsiteX3" fmla="*/ 183227 w 187235"/>
                <a:gd name="connsiteY3" fmla="*/ 211154 h 211154"/>
                <a:gd name="connsiteX4" fmla="*/ 187235 w 187235"/>
                <a:gd name="connsiteY4" fmla="*/ 211154 h 211154"/>
                <a:gd name="connsiteX5" fmla="*/ 93618 w 187235"/>
                <a:gd name="connsiteY5" fmla="*/ 0 h 211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235" h="211154">
                  <a:moveTo>
                    <a:pt x="0" y="211154"/>
                  </a:moveTo>
                  <a:lnTo>
                    <a:pt x="4007" y="211154"/>
                  </a:lnTo>
                  <a:lnTo>
                    <a:pt x="93617" y="167392"/>
                  </a:lnTo>
                  <a:lnTo>
                    <a:pt x="183227" y="211154"/>
                  </a:lnTo>
                  <a:lnTo>
                    <a:pt x="187235" y="211154"/>
                  </a:lnTo>
                  <a:lnTo>
                    <a:pt x="93618" y="0"/>
                  </a:lnTo>
                  <a:close/>
                </a:path>
              </a:pathLst>
            </a:custGeom>
            <a:solidFill>
              <a:srgbClr val="FF0000"/>
            </a:solidFill>
            <a:ln>
              <a:no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grpSp>
          <p:nvGrpSpPr>
            <p:cNvPr id="664" name="组合 663"/>
            <p:cNvGrpSpPr/>
            <p:nvPr/>
          </p:nvGrpSpPr>
          <p:grpSpPr>
            <a:xfrm flipH="1">
              <a:off x="1892313" y="1602198"/>
              <a:ext cx="426962" cy="550750"/>
              <a:chOff x="7816851" y="3132140"/>
              <a:chExt cx="133341" cy="187323"/>
            </a:xfrm>
            <a:solidFill>
              <a:schemeClr val="tx1"/>
            </a:solidFill>
            <a:effectLst>
              <a:reflection stA="33000" endPos="90000" dir="5400000" sy="-100000" algn="bl" rotWithShape="0"/>
            </a:effectLst>
          </p:grpSpPr>
          <p:sp>
            <p:nvSpPr>
              <p:cNvPr id="665" name="Freeform 1099"/>
              <p:cNvSpPr/>
              <p:nvPr/>
            </p:nvSpPr>
            <p:spPr bwMode="auto">
              <a:xfrm>
                <a:off x="7875587" y="3132140"/>
                <a:ext cx="34925" cy="42863"/>
              </a:xfrm>
              <a:custGeom>
                <a:avLst/>
                <a:gdLst>
                  <a:gd name="T0" fmla="*/ 5 w 9"/>
                  <a:gd name="T1" fmla="*/ 10 h 11"/>
                  <a:gd name="T2" fmla="*/ 8 w 9"/>
                  <a:gd name="T3" fmla="*/ 4 h 11"/>
                  <a:gd name="T4" fmla="*/ 5 w 9"/>
                  <a:gd name="T5" fmla="*/ 0 h 11"/>
                  <a:gd name="T6" fmla="*/ 0 w 9"/>
                  <a:gd name="T7" fmla="*/ 4 h 11"/>
                  <a:gd name="T8" fmla="*/ 5 w 9"/>
                  <a:gd name="T9" fmla="*/ 10 h 11"/>
                </a:gdLst>
                <a:ahLst/>
                <a:cxnLst>
                  <a:cxn ang="0">
                    <a:pos x="T0" y="T1"/>
                  </a:cxn>
                  <a:cxn ang="0">
                    <a:pos x="T2" y="T3"/>
                  </a:cxn>
                  <a:cxn ang="0">
                    <a:pos x="T4" y="T5"/>
                  </a:cxn>
                  <a:cxn ang="0">
                    <a:pos x="T6" y="T7"/>
                  </a:cxn>
                  <a:cxn ang="0">
                    <a:pos x="T8" y="T9"/>
                  </a:cxn>
                </a:cxnLst>
                <a:rect l="0" t="0" r="r" b="b"/>
                <a:pathLst>
                  <a:path w="9" h="11">
                    <a:moveTo>
                      <a:pt x="5" y="10"/>
                    </a:moveTo>
                    <a:cubicBezTo>
                      <a:pt x="8" y="10"/>
                      <a:pt x="8" y="7"/>
                      <a:pt x="8" y="4"/>
                    </a:cubicBezTo>
                    <a:cubicBezTo>
                      <a:pt x="9" y="2"/>
                      <a:pt x="7" y="0"/>
                      <a:pt x="5" y="0"/>
                    </a:cubicBezTo>
                    <a:cubicBezTo>
                      <a:pt x="2" y="0"/>
                      <a:pt x="0" y="2"/>
                      <a:pt x="0" y="4"/>
                    </a:cubicBezTo>
                    <a:cubicBezTo>
                      <a:pt x="1" y="8"/>
                      <a:pt x="4" y="11"/>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66" name="Freeform 1100"/>
              <p:cNvSpPr/>
              <p:nvPr/>
            </p:nvSpPr>
            <p:spPr bwMode="auto">
              <a:xfrm>
                <a:off x="7820025" y="3249613"/>
                <a:ext cx="55563" cy="69850"/>
              </a:xfrm>
              <a:custGeom>
                <a:avLst/>
                <a:gdLst>
                  <a:gd name="T0" fmla="*/ 12 w 14"/>
                  <a:gd name="T1" fmla="*/ 1 h 18"/>
                  <a:gd name="T2" fmla="*/ 10 w 14"/>
                  <a:gd name="T3" fmla="*/ 0 h 18"/>
                  <a:gd name="T4" fmla="*/ 8 w 14"/>
                  <a:gd name="T5" fmla="*/ 6 h 18"/>
                  <a:gd name="T6" fmla="*/ 1 w 14"/>
                  <a:gd name="T7" fmla="*/ 14 h 18"/>
                  <a:gd name="T8" fmla="*/ 1 w 14"/>
                  <a:gd name="T9" fmla="*/ 17 h 18"/>
                  <a:gd name="T10" fmla="*/ 4 w 14"/>
                  <a:gd name="T11" fmla="*/ 17 h 18"/>
                  <a:gd name="T12" fmla="*/ 12 w 14"/>
                  <a:gd name="T13" fmla="*/ 9 h 18"/>
                  <a:gd name="T14" fmla="*/ 13 w 14"/>
                  <a:gd name="T15" fmla="*/ 8 h 18"/>
                  <a:gd name="T16" fmla="*/ 14 w 14"/>
                  <a:gd name="T17" fmla="*/ 3 h 18"/>
                  <a:gd name="T18" fmla="*/ 12 w 14"/>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8">
                    <a:moveTo>
                      <a:pt x="12" y="1"/>
                    </a:moveTo>
                    <a:cubicBezTo>
                      <a:pt x="11" y="1"/>
                      <a:pt x="10" y="0"/>
                      <a:pt x="10" y="0"/>
                    </a:cubicBezTo>
                    <a:cubicBezTo>
                      <a:pt x="8" y="6"/>
                      <a:pt x="8" y="6"/>
                      <a:pt x="8" y="6"/>
                    </a:cubicBezTo>
                    <a:cubicBezTo>
                      <a:pt x="1" y="14"/>
                      <a:pt x="1" y="14"/>
                      <a:pt x="1" y="14"/>
                    </a:cubicBezTo>
                    <a:cubicBezTo>
                      <a:pt x="0" y="15"/>
                      <a:pt x="0" y="16"/>
                      <a:pt x="1" y="17"/>
                    </a:cubicBezTo>
                    <a:cubicBezTo>
                      <a:pt x="2" y="18"/>
                      <a:pt x="4" y="18"/>
                      <a:pt x="4" y="17"/>
                    </a:cubicBezTo>
                    <a:cubicBezTo>
                      <a:pt x="12" y="9"/>
                      <a:pt x="12" y="9"/>
                      <a:pt x="12" y="9"/>
                    </a:cubicBezTo>
                    <a:cubicBezTo>
                      <a:pt x="12" y="9"/>
                      <a:pt x="13" y="8"/>
                      <a:pt x="13" y="8"/>
                    </a:cubicBezTo>
                    <a:cubicBezTo>
                      <a:pt x="14" y="3"/>
                      <a:pt x="14" y="3"/>
                      <a:pt x="14" y="3"/>
                    </a:cubicBezTo>
                    <a:cubicBezTo>
                      <a:pt x="13" y="2"/>
                      <a:pt x="13" y="2"/>
                      <a:pt x="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67" name="Freeform 1101"/>
              <p:cNvSpPr/>
              <p:nvPr/>
            </p:nvSpPr>
            <p:spPr bwMode="auto">
              <a:xfrm>
                <a:off x="7899392" y="3175002"/>
                <a:ext cx="50800" cy="31750"/>
              </a:xfrm>
              <a:custGeom>
                <a:avLst/>
                <a:gdLst>
                  <a:gd name="T0" fmla="*/ 6 w 13"/>
                  <a:gd name="T1" fmla="*/ 8 h 8"/>
                  <a:gd name="T2" fmla="*/ 12 w 13"/>
                  <a:gd name="T3" fmla="*/ 4 h 8"/>
                  <a:gd name="T4" fmla="*/ 12 w 13"/>
                  <a:gd name="T5" fmla="*/ 1 h 8"/>
                  <a:gd name="T6" fmla="*/ 10 w 13"/>
                  <a:gd name="T7" fmla="*/ 1 h 8"/>
                  <a:gd name="T8" fmla="*/ 5 w 13"/>
                  <a:gd name="T9" fmla="*/ 4 h 8"/>
                  <a:gd name="T10" fmla="*/ 1 w 13"/>
                  <a:gd name="T11" fmla="*/ 3 h 8"/>
                  <a:gd name="T12" fmla="*/ 1 w 13"/>
                  <a:gd name="T13" fmla="*/ 5 h 8"/>
                  <a:gd name="T14" fmla="*/ 0 w 13"/>
                  <a:gd name="T15" fmla="*/ 7 h 8"/>
                  <a:gd name="T16" fmla="*/ 5 w 13"/>
                  <a:gd name="T17" fmla="*/ 8 h 8"/>
                  <a:gd name="T18" fmla="*/ 6 w 1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6" y="8"/>
                    </a:moveTo>
                    <a:cubicBezTo>
                      <a:pt x="12" y="4"/>
                      <a:pt x="12" y="4"/>
                      <a:pt x="12" y="4"/>
                    </a:cubicBezTo>
                    <a:cubicBezTo>
                      <a:pt x="13" y="3"/>
                      <a:pt x="13" y="2"/>
                      <a:pt x="12" y="1"/>
                    </a:cubicBezTo>
                    <a:cubicBezTo>
                      <a:pt x="12" y="1"/>
                      <a:pt x="11" y="0"/>
                      <a:pt x="10" y="1"/>
                    </a:cubicBezTo>
                    <a:cubicBezTo>
                      <a:pt x="5" y="4"/>
                      <a:pt x="5" y="4"/>
                      <a:pt x="5" y="4"/>
                    </a:cubicBezTo>
                    <a:cubicBezTo>
                      <a:pt x="1" y="3"/>
                      <a:pt x="1" y="3"/>
                      <a:pt x="1" y="3"/>
                    </a:cubicBezTo>
                    <a:cubicBezTo>
                      <a:pt x="1" y="3"/>
                      <a:pt x="1" y="4"/>
                      <a:pt x="1" y="5"/>
                    </a:cubicBezTo>
                    <a:cubicBezTo>
                      <a:pt x="1" y="6"/>
                      <a:pt x="0" y="7"/>
                      <a:pt x="0" y="7"/>
                    </a:cubicBezTo>
                    <a:cubicBezTo>
                      <a:pt x="5" y="8"/>
                      <a:pt x="5" y="8"/>
                      <a:pt x="5" y="8"/>
                    </a:cubicBezTo>
                    <a:cubicBezTo>
                      <a:pt x="5" y="8"/>
                      <a:pt x="6"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68" name="Freeform 1102"/>
              <p:cNvSpPr/>
              <p:nvPr/>
            </p:nvSpPr>
            <p:spPr bwMode="auto">
              <a:xfrm>
                <a:off x="7816851" y="3175001"/>
                <a:ext cx="88900" cy="136525"/>
              </a:xfrm>
              <a:custGeom>
                <a:avLst/>
                <a:gdLst>
                  <a:gd name="T0" fmla="*/ 18 w 23"/>
                  <a:gd name="T1" fmla="*/ 17 h 35"/>
                  <a:gd name="T2" fmla="*/ 21 w 23"/>
                  <a:gd name="T3" fmla="*/ 5 h 35"/>
                  <a:gd name="T4" fmla="*/ 21 w 23"/>
                  <a:gd name="T5" fmla="*/ 2 h 35"/>
                  <a:gd name="T6" fmla="*/ 20 w 23"/>
                  <a:gd name="T7" fmla="*/ 2 h 35"/>
                  <a:gd name="T8" fmla="*/ 19 w 23"/>
                  <a:gd name="T9" fmla="*/ 7 h 35"/>
                  <a:gd name="T10" fmla="*/ 20 w 23"/>
                  <a:gd name="T11" fmla="*/ 3 h 35"/>
                  <a:gd name="T12" fmla="*/ 20 w 23"/>
                  <a:gd name="T13" fmla="*/ 2 h 35"/>
                  <a:gd name="T14" fmla="*/ 20 w 23"/>
                  <a:gd name="T15" fmla="*/ 1 h 35"/>
                  <a:gd name="T16" fmla="*/ 19 w 23"/>
                  <a:gd name="T17" fmla="*/ 1 h 35"/>
                  <a:gd name="T18" fmla="*/ 18 w 23"/>
                  <a:gd name="T19" fmla="*/ 2 h 35"/>
                  <a:gd name="T20" fmla="*/ 19 w 23"/>
                  <a:gd name="T21" fmla="*/ 3 h 35"/>
                  <a:gd name="T22" fmla="*/ 18 w 23"/>
                  <a:gd name="T23" fmla="*/ 6 h 35"/>
                  <a:gd name="T24" fmla="*/ 17 w 23"/>
                  <a:gd name="T25" fmla="*/ 0 h 35"/>
                  <a:gd name="T26" fmla="*/ 17 w 23"/>
                  <a:gd name="T27" fmla="*/ 0 h 35"/>
                  <a:gd name="T28" fmla="*/ 17 w 23"/>
                  <a:gd name="T29" fmla="*/ 0 h 35"/>
                  <a:gd name="T30" fmla="*/ 15 w 23"/>
                  <a:gd name="T31" fmla="*/ 0 h 35"/>
                  <a:gd name="T32" fmla="*/ 8 w 23"/>
                  <a:gd name="T33" fmla="*/ 0 h 35"/>
                  <a:gd name="T34" fmla="*/ 1 w 23"/>
                  <a:gd name="T35" fmla="*/ 5 h 35"/>
                  <a:gd name="T36" fmla="*/ 1 w 23"/>
                  <a:gd name="T37" fmla="*/ 8 h 35"/>
                  <a:gd name="T38" fmla="*/ 4 w 23"/>
                  <a:gd name="T39" fmla="*/ 8 h 35"/>
                  <a:gd name="T40" fmla="*/ 4 w 23"/>
                  <a:gd name="T41" fmla="*/ 8 h 35"/>
                  <a:gd name="T42" fmla="*/ 9 w 23"/>
                  <a:gd name="T43" fmla="*/ 4 h 35"/>
                  <a:gd name="T44" fmla="*/ 13 w 23"/>
                  <a:gd name="T45" fmla="*/ 4 h 35"/>
                  <a:gd name="T46" fmla="*/ 12 w 23"/>
                  <a:gd name="T47" fmla="*/ 4 h 35"/>
                  <a:gd name="T48" fmla="*/ 9 w 23"/>
                  <a:gd name="T49" fmla="*/ 15 h 35"/>
                  <a:gd name="T50" fmla="*/ 10 w 23"/>
                  <a:gd name="T51" fmla="*/ 16 h 35"/>
                  <a:gd name="T52" fmla="*/ 14 w 23"/>
                  <a:gd name="T53" fmla="*/ 20 h 35"/>
                  <a:gd name="T54" fmla="*/ 18 w 23"/>
                  <a:gd name="T55" fmla="*/ 24 h 35"/>
                  <a:gd name="T56" fmla="*/ 17 w 23"/>
                  <a:gd name="T57" fmla="*/ 32 h 35"/>
                  <a:gd name="T58" fmla="*/ 19 w 23"/>
                  <a:gd name="T59" fmla="*/ 35 h 35"/>
                  <a:gd name="T60" fmla="*/ 22 w 23"/>
                  <a:gd name="T61" fmla="*/ 33 h 35"/>
                  <a:gd name="T62" fmla="*/ 23 w 23"/>
                  <a:gd name="T63" fmla="*/ 24 h 35"/>
                  <a:gd name="T64" fmla="*/ 23 w 23"/>
                  <a:gd name="T65" fmla="*/ 22 h 35"/>
                  <a:gd name="T66" fmla="*/ 18 w 23"/>
                  <a:gd name="T6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35">
                    <a:moveTo>
                      <a:pt x="18" y="17"/>
                    </a:moveTo>
                    <a:cubicBezTo>
                      <a:pt x="19" y="10"/>
                      <a:pt x="21" y="6"/>
                      <a:pt x="21" y="5"/>
                    </a:cubicBezTo>
                    <a:cubicBezTo>
                      <a:pt x="21" y="3"/>
                      <a:pt x="21" y="2"/>
                      <a:pt x="21" y="2"/>
                    </a:cubicBezTo>
                    <a:cubicBezTo>
                      <a:pt x="20" y="2"/>
                      <a:pt x="20" y="2"/>
                      <a:pt x="20" y="2"/>
                    </a:cubicBezTo>
                    <a:cubicBezTo>
                      <a:pt x="20" y="5"/>
                      <a:pt x="19" y="7"/>
                      <a:pt x="19" y="7"/>
                    </a:cubicBezTo>
                    <a:cubicBezTo>
                      <a:pt x="19" y="7"/>
                      <a:pt x="20" y="4"/>
                      <a:pt x="20" y="3"/>
                    </a:cubicBezTo>
                    <a:cubicBezTo>
                      <a:pt x="20" y="2"/>
                      <a:pt x="20" y="2"/>
                      <a:pt x="20" y="2"/>
                    </a:cubicBezTo>
                    <a:cubicBezTo>
                      <a:pt x="20" y="1"/>
                      <a:pt x="20" y="1"/>
                      <a:pt x="20" y="1"/>
                    </a:cubicBezTo>
                    <a:cubicBezTo>
                      <a:pt x="19" y="1"/>
                      <a:pt x="19" y="1"/>
                      <a:pt x="19" y="1"/>
                    </a:cubicBezTo>
                    <a:cubicBezTo>
                      <a:pt x="18" y="2"/>
                      <a:pt x="18" y="2"/>
                      <a:pt x="18" y="2"/>
                    </a:cubicBezTo>
                    <a:cubicBezTo>
                      <a:pt x="18" y="2"/>
                      <a:pt x="18" y="2"/>
                      <a:pt x="19" y="3"/>
                    </a:cubicBezTo>
                    <a:cubicBezTo>
                      <a:pt x="19" y="3"/>
                      <a:pt x="18" y="4"/>
                      <a:pt x="18" y="6"/>
                    </a:cubicBezTo>
                    <a:cubicBezTo>
                      <a:pt x="18" y="1"/>
                      <a:pt x="17" y="0"/>
                      <a:pt x="17" y="0"/>
                    </a:cubicBezTo>
                    <a:cubicBezTo>
                      <a:pt x="17" y="0"/>
                      <a:pt x="17" y="0"/>
                      <a:pt x="17" y="0"/>
                    </a:cubicBezTo>
                    <a:cubicBezTo>
                      <a:pt x="17" y="0"/>
                      <a:pt x="17" y="0"/>
                      <a:pt x="17" y="0"/>
                    </a:cubicBezTo>
                    <a:cubicBezTo>
                      <a:pt x="16" y="0"/>
                      <a:pt x="15" y="0"/>
                      <a:pt x="15" y="0"/>
                    </a:cubicBezTo>
                    <a:cubicBezTo>
                      <a:pt x="13" y="0"/>
                      <a:pt x="11" y="0"/>
                      <a:pt x="8" y="0"/>
                    </a:cubicBezTo>
                    <a:cubicBezTo>
                      <a:pt x="1" y="5"/>
                      <a:pt x="1" y="5"/>
                      <a:pt x="1" y="5"/>
                    </a:cubicBezTo>
                    <a:cubicBezTo>
                      <a:pt x="0" y="6"/>
                      <a:pt x="0" y="7"/>
                      <a:pt x="1" y="8"/>
                    </a:cubicBezTo>
                    <a:cubicBezTo>
                      <a:pt x="2" y="8"/>
                      <a:pt x="3" y="9"/>
                      <a:pt x="4" y="8"/>
                    </a:cubicBezTo>
                    <a:cubicBezTo>
                      <a:pt x="4" y="8"/>
                      <a:pt x="4" y="8"/>
                      <a:pt x="4" y="8"/>
                    </a:cubicBezTo>
                    <a:cubicBezTo>
                      <a:pt x="9" y="4"/>
                      <a:pt x="9" y="4"/>
                      <a:pt x="9" y="4"/>
                    </a:cubicBezTo>
                    <a:cubicBezTo>
                      <a:pt x="13" y="4"/>
                      <a:pt x="13" y="4"/>
                      <a:pt x="13" y="4"/>
                    </a:cubicBezTo>
                    <a:cubicBezTo>
                      <a:pt x="12" y="4"/>
                      <a:pt x="12" y="4"/>
                      <a:pt x="12" y="4"/>
                    </a:cubicBezTo>
                    <a:cubicBezTo>
                      <a:pt x="11" y="7"/>
                      <a:pt x="9" y="13"/>
                      <a:pt x="9" y="15"/>
                    </a:cubicBezTo>
                    <a:cubicBezTo>
                      <a:pt x="10" y="16"/>
                      <a:pt x="10" y="16"/>
                      <a:pt x="10" y="16"/>
                    </a:cubicBezTo>
                    <a:cubicBezTo>
                      <a:pt x="10" y="16"/>
                      <a:pt x="11" y="18"/>
                      <a:pt x="14" y="20"/>
                    </a:cubicBezTo>
                    <a:cubicBezTo>
                      <a:pt x="14" y="20"/>
                      <a:pt x="18" y="24"/>
                      <a:pt x="18" y="24"/>
                    </a:cubicBezTo>
                    <a:cubicBezTo>
                      <a:pt x="17" y="32"/>
                      <a:pt x="17" y="32"/>
                      <a:pt x="17" y="32"/>
                    </a:cubicBezTo>
                    <a:cubicBezTo>
                      <a:pt x="17" y="34"/>
                      <a:pt x="18" y="35"/>
                      <a:pt x="19" y="35"/>
                    </a:cubicBezTo>
                    <a:cubicBezTo>
                      <a:pt x="20" y="35"/>
                      <a:pt x="21" y="35"/>
                      <a:pt x="22" y="33"/>
                    </a:cubicBezTo>
                    <a:cubicBezTo>
                      <a:pt x="23" y="24"/>
                      <a:pt x="23" y="24"/>
                      <a:pt x="23" y="24"/>
                    </a:cubicBezTo>
                    <a:cubicBezTo>
                      <a:pt x="23" y="23"/>
                      <a:pt x="23" y="22"/>
                      <a:pt x="23" y="22"/>
                    </a:cubicBezTo>
                    <a:cubicBezTo>
                      <a:pt x="22" y="21"/>
                      <a:pt x="18" y="17"/>
                      <a:pt x="18"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Tree>
    <p:extLst>
      <p:ext uri="{BB962C8B-B14F-4D97-AF65-F5344CB8AC3E}">
        <p14:creationId xmlns:p14="http://schemas.microsoft.com/office/powerpoint/2010/main" val="2036494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79412" y="261938"/>
            <a:ext cx="7629922" cy="1104900"/>
          </a:xfrm>
        </p:spPr>
        <p:txBody>
          <a:bodyPr/>
          <a:lstStyle/>
          <a:p>
            <a:r>
              <a:rPr lang="en-US" altLang="zh-CN" sz="4800" dirty="0" smtClean="0"/>
              <a:t>5.</a:t>
            </a:r>
            <a:r>
              <a:rPr lang="zh-CN" altLang="en-US" sz="4800" dirty="0"/>
              <a:t>重新布局服务领域</a:t>
            </a:r>
            <a:endParaRPr lang="zh-CN" altLang="en-US" sz="4800" dirty="0" smtClean="0"/>
          </a:p>
        </p:txBody>
      </p:sp>
      <p:sp>
        <p:nvSpPr>
          <p:cNvPr id="24" name="矩形 23"/>
          <p:cNvSpPr/>
          <p:nvPr/>
        </p:nvSpPr>
        <p:spPr>
          <a:xfrm>
            <a:off x="520502" y="1656164"/>
            <a:ext cx="7704856" cy="4154984"/>
          </a:xfrm>
          <a:prstGeom prst="rect">
            <a:avLst/>
          </a:prstGeom>
        </p:spPr>
        <p:txBody>
          <a:bodyPr wrap="square">
            <a:spAutoFit/>
          </a:bodyPr>
          <a:lstStyle/>
          <a:p>
            <a:pPr marL="342900" indent="-342900">
              <a:buFont typeface="Arial" pitchFamily="34" charset="0"/>
              <a:buChar char="•"/>
            </a:pPr>
            <a:r>
              <a:rPr lang="en-US" altLang="zh-CN" dirty="0">
                <a:latin typeface="黑体" panose="02010609060101010101" pitchFamily="49" charset="-122"/>
                <a:ea typeface="黑体" panose="02010609060101010101" pitchFamily="49" charset="-122"/>
                <a:cs typeface="Times New Roman" panose="02020603050405020304" pitchFamily="18" charset="0"/>
              </a:rPr>
              <a:t>2016</a:t>
            </a:r>
            <a:r>
              <a:rPr lang="zh-CN" altLang="en-US" dirty="0">
                <a:latin typeface="黑体" panose="02010609060101010101" pitchFamily="49" charset="-122"/>
                <a:ea typeface="黑体" panose="02010609060101010101" pitchFamily="49" charset="-122"/>
                <a:cs typeface="Times New Roman" panose="02020603050405020304" pitchFamily="18" charset="0"/>
              </a:rPr>
              <a:t>年</a:t>
            </a:r>
            <a:r>
              <a:rPr lang="en-US" altLang="zh-CN" dirty="0">
                <a:latin typeface="黑体" panose="02010609060101010101" pitchFamily="49" charset="-122"/>
                <a:ea typeface="黑体" panose="02010609060101010101" pitchFamily="49" charset="-122"/>
                <a:cs typeface="Times New Roman" panose="02020603050405020304" pitchFamily="18" charset="0"/>
              </a:rPr>
              <a:t>12</a:t>
            </a:r>
            <a:r>
              <a:rPr lang="zh-CN" altLang="en-US" dirty="0">
                <a:latin typeface="黑体" panose="02010609060101010101" pitchFamily="49" charset="-122"/>
                <a:ea typeface="黑体" panose="02010609060101010101" pitchFamily="49" charset="-122"/>
                <a:cs typeface="Times New Roman" panose="02020603050405020304" pitchFamily="18" charset="0"/>
              </a:rPr>
              <a:t>月</a:t>
            </a:r>
            <a:r>
              <a:rPr lang="en-US" altLang="zh-CN" dirty="0">
                <a:latin typeface="黑体" panose="02010609060101010101" pitchFamily="49" charset="-122"/>
                <a:ea typeface="黑体" panose="02010609060101010101" pitchFamily="49" charset="-122"/>
                <a:cs typeface="Times New Roman" panose="02020603050405020304" pitchFamily="18" charset="0"/>
              </a:rPr>
              <a:t>18</a:t>
            </a:r>
            <a:r>
              <a:rPr lang="zh-CN" altLang="en-US" dirty="0">
                <a:latin typeface="黑体" panose="02010609060101010101" pitchFamily="49" charset="-122"/>
                <a:ea typeface="黑体" panose="02010609060101010101" pitchFamily="49" charset="-122"/>
                <a:cs typeface="Times New Roman" panose="02020603050405020304" pitchFamily="18" charset="0"/>
              </a:rPr>
              <a:t>日</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，猪八戒网推出</a:t>
            </a:r>
            <a:r>
              <a:rPr lang="zh-CN" altLang="en-US" dirty="0">
                <a:latin typeface="黑体" panose="02010609060101010101" pitchFamily="49" charset="-122"/>
                <a:ea typeface="黑体" panose="02010609060101010101" pitchFamily="49" charset="-122"/>
                <a:cs typeface="Times New Roman" panose="02020603050405020304" pitchFamily="18" charset="0"/>
              </a:rPr>
              <a:t>针对中高端中大型企业的服务平台</a:t>
            </a:r>
            <a:r>
              <a:rPr lang="en-US" altLang="zh-CN" dirty="0">
                <a:latin typeface="黑体" panose="02010609060101010101" pitchFamily="49" charset="-122"/>
                <a:ea typeface="黑体" panose="02010609060101010101" pitchFamily="49" charset="-122"/>
                <a:cs typeface="Times New Roman" panose="02020603050405020304" pitchFamily="18" charset="0"/>
              </a:rPr>
              <a:t>——</a:t>
            </a:r>
            <a:r>
              <a:rPr lang="zh-CN" altLang="en-US" dirty="0">
                <a:latin typeface="黑体" panose="02010609060101010101" pitchFamily="49" charset="-122"/>
                <a:ea typeface="黑体" panose="02010609060101010101" pitchFamily="49" charset="-122"/>
                <a:cs typeface="Times New Roman" panose="02020603050405020304" pitchFamily="18" charset="0"/>
              </a:rPr>
              <a:t>天蓬网，深度布局产业互联网服务平台战略</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buFont typeface="Arial" pitchFamily="34" charset="0"/>
              <a:buChar char="•"/>
            </a:pPr>
            <a:r>
              <a:rPr lang="zh-CN" altLang="en-US" dirty="0" smtClean="0">
                <a:latin typeface="黑体" panose="02010609060101010101" pitchFamily="49" charset="-122"/>
                <a:ea typeface="黑体" panose="02010609060101010101" pitchFamily="49" charset="-122"/>
                <a:cs typeface="Times New Roman" panose="02020603050405020304" pitchFamily="18" charset="0"/>
              </a:rPr>
              <a:t>同时，</a:t>
            </a:r>
            <a:r>
              <a:rPr lang="zh-CN" altLang="en-US" dirty="0">
                <a:latin typeface="黑体" panose="02010609060101010101" pitchFamily="49" charset="-122"/>
                <a:ea typeface="黑体" panose="02010609060101010101" pitchFamily="49" charset="-122"/>
                <a:cs typeface="Times New Roman" panose="02020603050405020304" pitchFamily="18" charset="0"/>
              </a:rPr>
              <a:t>猪八戒网</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宣布</a:t>
            </a:r>
            <a:r>
              <a:rPr lang="zh-CN" altLang="en-US" dirty="0">
                <a:latin typeface="黑体" panose="02010609060101010101" pitchFamily="49" charset="-122"/>
                <a:ea typeface="黑体" panose="02010609060101010101" pitchFamily="49" charset="-122"/>
                <a:cs typeface="Times New Roman" panose="02020603050405020304" pitchFamily="18" charset="0"/>
              </a:rPr>
              <a:t>将在知识产权、财税、法律等</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领域取消</a:t>
            </a:r>
            <a:r>
              <a:rPr lang="zh-CN" altLang="en-US" dirty="0">
                <a:latin typeface="黑体" panose="02010609060101010101" pitchFamily="49" charset="-122"/>
                <a:ea typeface="黑体" panose="02010609060101010101" pitchFamily="49" charset="-122"/>
                <a:cs typeface="Times New Roman" panose="02020603050405020304" pitchFamily="18" charset="0"/>
              </a:rPr>
              <a:t>自营，实现平台化。今后，猪八戒网将与平台上的服务商共生共赢，以培育服务经济的新型生态</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buFont typeface="Arial" pitchFamily="34" charset="0"/>
              <a:buChar char="•"/>
            </a:pPr>
            <a:r>
              <a:rPr lang="zh-CN" altLang="en-US" dirty="0" smtClean="0">
                <a:latin typeface="黑体" panose="02010609060101010101" pitchFamily="49" charset="-122"/>
                <a:ea typeface="黑体" panose="02010609060101010101" pitchFamily="49" charset="-122"/>
                <a:cs typeface="Times New Roman" panose="02020603050405020304" pitchFamily="18" charset="0"/>
              </a:rPr>
              <a:t>猪八戒网通过</a:t>
            </a:r>
            <a:r>
              <a:rPr lang="zh-CN" altLang="en-US" dirty="0">
                <a:latin typeface="黑体" panose="02010609060101010101" pitchFamily="49" charset="-122"/>
                <a:ea typeface="黑体" panose="02010609060101010101" pitchFamily="49" charset="-122"/>
                <a:cs typeface="Times New Roman" panose="02020603050405020304" pitchFamily="18" charset="0"/>
              </a:rPr>
              <a:t>猪八戒网的“大数据</a:t>
            </a:r>
            <a:r>
              <a:rPr lang="en-US" altLang="zh-CN" dirty="0">
                <a:latin typeface="黑体" panose="02010609060101010101" pitchFamily="49" charset="-122"/>
                <a:ea typeface="黑体" panose="02010609060101010101" pitchFamily="49" charset="-122"/>
                <a:cs typeface="Times New Roman" panose="02020603050405020304" pitchFamily="18" charset="0"/>
              </a:rPr>
              <a:t>+”</a:t>
            </a:r>
            <a:r>
              <a:rPr lang="zh-CN" altLang="en-US" dirty="0">
                <a:latin typeface="黑体" panose="02010609060101010101" pitchFamily="49" charset="-122"/>
                <a:ea typeface="黑体" panose="02010609060101010101" pitchFamily="49" charset="-122"/>
                <a:cs typeface="Times New Roman" panose="02020603050405020304" pitchFamily="18" charset="0"/>
              </a:rPr>
              <a:t>平台服务，培育和打造</a:t>
            </a:r>
            <a:r>
              <a:rPr lang="en-US" altLang="zh-CN" dirty="0">
                <a:latin typeface="黑体" panose="02010609060101010101" pitchFamily="49" charset="-122"/>
                <a:ea typeface="黑体" panose="02010609060101010101" pitchFamily="49" charset="-122"/>
                <a:cs typeface="Times New Roman" panose="02020603050405020304" pitchFamily="18" charset="0"/>
              </a:rPr>
              <a:t>10</a:t>
            </a:r>
            <a:r>
              <a:rPr lang="zh-CN" altLang="en-US" dirty="0">
                <a:latin typeface="黑体" panose="02010609060101010101" pitchFamily="49" charset="-122"/>
                <a:ea typeface="黑体" panose="02010609060101010101" pitchFamily="49" charset="-122"/>
                <a:cs typeface="Times New Roman" panose="02020603050405020304" pitchFamily="18" charset="0"/>
              </a:rPr>
              <a:t>个服务业的“亿元俱乐部”，即</a:t>
            </a:r>
            <a:r>
              <a:rPr lang="en-US" altLang="zh-CN" dirty="0">
                <a:latin typeface="黑体" panose="02010609060101010101" pitchFamily="49" charset="-122"/>
                <a:ea typeface="黑体" panose="02010609060101010101" pitchFamily="49" charset="-122"/>
                <a:cs typeface="Times New Roman" panose="02020603050405020304" pitchFamily="18" charset="0"/>
              </a:rPr>
              <a:t>10</a:t>
            </a:r>
            <a:r>
              <a:rPr lang="zh-CN" altLang="en-US" dirty="0">
                <a:latin typeface="黑体" panose="02010609060101010101" pitchFamily="49" charset="-122"/>
                <a:ea typeface="黑体" panose="02010609060101010101" pitchFamily="49" charset="-122"/>
                <a:cs typeface="Times New Roman" panose="02020603050405020304" pitchFamily="18" charset="0"/>
              </a:rPr>
              <a:t>家年收入过亿的服务型企业，共建服务经济大生态。</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54959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79412" y="261938"/>
            <a:ext cx="7629922" cy="1104900"/>
          </a:xfrm>
        </p:spPr>
        <p:txBody>
          <a:bodyPr/>
          <a:lstStyle/>
          <a:p>
            <a:r>
              <a:rPr lang="en-US" altLang="zh-CN" sz="4800" dirty="0" smtClean="0"/>
              <a:t>5.1</a:t>
            </a:r>
            <a:r>
              <a:rPr lang="zh-CN" altLang="en-US" sz="4800" dirty="0"/>
              <a:t>立足平台，打造天蓬网</a:t>
            </a:r>
            <a:endParaRPr lang="zh-CN" altLang="en-US" sz="4800" dirty="0" smtClean="0"/>
          </a:p>
        </p:txBody>
      </p:sp>
      <p:sp>
        <p:nvSpPr>
          <p:cNvPr id="24" name="矩形 23"/>
          <p:cNvSpPr/>
          <p:nvPr/>
        </p:nvSpPr>
        <p:spPr>
          <a:xfrm>
            <a:off x="520502" y="1656164"/>
            <a:ext cx="7704856" cy="4154984"/>
          </a:xfrm>
          <a:prstGeom prst="rect">
            <a:avLst/>
          </a:prstGeom>
        </p:spPr>
        <p:txBody>
          <a:bodyPr wrap="square">
            <a:spAutoFit/>
          </a:bodyPr>
          <a:lstStyle/>
          <a:p>
            <a:pPr marL="342900" indent="-342900">
              <a:buFont typeface="Arial" pitchFamily="34" charset="0"/>
              <a:buChar char="•"/>
            </a:pPr>
            <a:r>
              <a:rPr lang="zh-CN" altLang="en-US" dirty="0" smtClean="0">
                <a:latin typeface="黑体" panose="02010609060101010101" pitchFamily="49" charset="-122"/>
                <a:ea typeface="黑体" panose="02010609060101010101" pitchFamily="49" charset="-122"/>
                <a:cs typeface="Times New Roman" panose="02020603050405020304" pitchFamily="18" charset="0"/>
              </a:rPr>
              <a:t>猪八戒</a:t>
            </a:r>
            <a:r>
              <a:rPr lang="zh-CN" altLang="en-US" dirty="0">
                <a:latin typeface="黑体" panose="02010609060101010101" pitchFamily="49" charset="-122"/>
                <a:ea typeface="黑体" panose="02010609060101010101" pitchFamily="49" charset="-122"/>
                <a:cs typeface="Times New Roman" panose="02020603050405020304" pitchFamily="18" charset="0"/>
              </a:rPr>
              <a:t>网主打服务品类的多样性、多元化，团结和带领更广泛的专业人才和企业，为企业提供一站式服务，以个人和小微服务商为主，主要靠产品</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驱动。</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buFont typeface="Arial" pitchFamily="34" charset="0"/>
              <a:buChar char="•"/>
            </a:pPr>
            <a:r>
              <a:rPr lang="zh-CN" altLang="en-US" dirty="0" smtClean="0">
                <a:latin typeface="黑体" panose="02010609060101010101" pitchFamily="49" charset="-122"/>
                <a:ea typeface="黑体" panose="02010609060101010101" pitchFamily="49" charset="-122"/>
                <a:cs typeface="Times New Roman" panose="02020603050405020304" pitchFamily="18" charset="0"/>
              </a:rPr>
              <a:t>天</a:t>
            </a:r>
            <a:r>
              <a:rPr lang="zh-CN" altLang="en-US" dirty="0">
                <a:latin typeface="黑体" panose="02010609060101010101" pitchFamily="49" charset="-122"/>
                <a:ea typeface="黑体" panose="02010609060101010101" pitchFamily="49" charset="-122"/>
                <a:cs typeface="Times New Roman" panose="02020603050405020304" pitchFamily="18" charset="0"/>
              </a:rPr>
              <a:t>蓬网则主打中高端服务，以企业服务商为主，靠运营驱动，满足大中型企业的服务需求</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buFont typeface="Arial" pitchFamily="34" charset="0"/>
              <a:buChar char="•"/>
            </a:pPr>
            <a:r>
              <a:rPr lang="zh-CN" altLang="en-US" dirty="0" smtClean="0">
                <a:latin typeface="黑体" panose="02010609060101010101" pitchFamily="49" charset="-122"/>
                <a:ea typeface="黑体" panose="02010609060101010101" pitchFamily="49" charset="-122"/>
                <a:cs typeface="Times New Roman" panose="02020603050405020304" pitchFamily="18" charset="0"/>
              </a:rPr>
              <a:t>猪八戒</a:t>
            </a:r>
            <a:r>
              <a:rPr lang="zh-CN" altLang="en-US" dirty="0">
                <a:latin typeface="黑体" panose="02010609060101010101" pitchFamily="49" charset="-122"/>
                <a:ea typeface="黑体" panose="02010609060101010101" pitchFamily="49" charset="-122"/>
                <a:cs typeface="Times New Roman" panose="02020603050405020304" pitchFamily="18" charset="0"/>
              </a:rPr>
              <a:t>网决心从原来的长尾市场，切入主流</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市场。这</a:t>
            </a:r>
            <a:r>
              <a:rPr lang="zh-CN" altLang="en-US" dirty="0">
                <a:latin typeface="黑体" panose="02010609060101010101" pitchFamily="49" charset="-122"/>
                <a:ea typeface="黑体" panose="02010609060101010101" pitchFamily="49" charset="-122"/>
                <a:cs typeface="Times New Roman" panose="02020603050405020304" pitchFamily="18" charset="0"/>
              </a:rPr>
              <a:t>一举措，与当年淘宝网分拆出天猫，可谓异曲同工，目的都是将平台的价值最大化凸显，以吸引和覆盖更大的目标市场的交易群体。</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108369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79412" y="261938"/>
            <a:ext cx="8566026" cy="1104900"/>
          </a:xfrm>
        </p:spPr>
        <p:txBody>
          <a:bodyPr/>
          <a:lstStyle/>
          <a:p>
            <a:r>
              <a:rPr lang="en-US" altLang="zh-CN" sz="4800" dirty="0" smtClean="0"/>
              <a:t>5.2</a:t>
            </a:r>
            <a:r>
              <a:rPr lang="zh-CN" altLang="en-US" sz="4800" dirty="0"/>
              <a:t>从亿元俱乐部到共生大生态</a:t>
            </a:r>
            <a:endParaRPr lang="zh-CN" altLang="en-US" sz="4800" dirty="0" smtClean="0"/>
          </a:p>
        </p:txBody>
      </p:sp>
      <p:sp>
        <p:nvSpPr>
          <p:cNvPr id="24" name="矩形 23"/>
          <p:cNvSpPr/>
          <p:nvPr/>
        </p:nvSpPr>
        <p:spPr>
          <a:xfrm>
            <a:off x="520502" y="1656164"/>
            <a:ext cx="7704856" cy="3046988"/>
          </a:xfrm>
          <a:prstGeom prst="rect">
            <a:avLst/>
          </a:prstGeom>
        </p:spPr>
        <p:txBody>
          <a:bodyPr wrap="square">
            <a:spAutoFit/>
          </a:bodyPr>
          <a:lstStyle/>
          <a:p>
            <a:pPr marL="342900" indent="-342900">
              <a:buFont typeface="Arial" pitchFamily="34" charset="0"/>
              <a:buChar char="•"/>
            </a:pPr>
            <a:r>
              <a:rPr lang="zh-CN" altLang="en-US" dirty="0" smtClean="0">
                <a:latin typeface="黑体" panose="02010609060101010101" pitchFamily="49" charset="-122"/>
                <a:ea typeface="黑体" panose="02010609060101010101" pitchFamily="49" charset="-122"/>
                <a:cs typeface="Times New Roman" panose="02020603050405020304" pitchFamily="18" charset="0"/>
              </a:rPr>
              <a:t>“天梯计划”</a:t>
            </a:r>
            <a:r>
              <a:rPr lang="zh-CN" altLang="en-US" dirty="0">
                <a:latin typeface="黑体" panose="02010609060101010101" pitchFamily="49" charset="-122"/>
                <a:ea typeface="黑体" panose="02010609060101010101" pitchFamily="49" charset="-122"/>
                <a:cs typeface="Times New Roman" panose="02020603050405020304" pitchFamily="18" charset="0"/>
              </a:rPr>
              <a:t>，即万名优秀服务商扶持计划，通过阶梯式扶持十万级、百万级、千万级、亿级服务商</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。通过</a:t>
            </a:r>
            <a:r>
              <a:rPr lang="zh-CN" altLang="en-US" dirty="0">
                <a:latin typeface="黑体" panose="02010609060101010101" pitchFamily="49" charset="-122"/>
                <a:ea typeface="黑体" panose="02010609060101010101" pitchFamily="49" charset="-122"/>
                <a:cs typeface="Times New Roman" panose="02020603050405020304" pitchFamily="18" charset="0"/>
              </a:rPr>
              <a:t>“亿元俱乐部”的效应，强化服务共生生态的影响力，并以此来带动服务经济线上线下的大生态的发展</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pPr marL="342900" indent="-342900">
              <a:buFont typeface="Arial" pitchFamily="34" charset="0"/>
              <a:buChar char="•"/>
            </a:pPr>
            <a:r>
              <a:rPr lang="zh-CN" altLang="en-US" dirty="0" smtClean="0">
                <a:latin typeface="黑体" panose="02010609060101010101" pitchFamily="49" charset="-122"/>
                <a:ea typeface="黑体" panose="02010609060101010101" pitchFamily="49" charset="-122"/>
                <a:cs typeface="Times New Roman" panose="02020603050405020304" pitchFamily="18" charset="0"/>
              </a:rPr>
              <a:t>“天鹰孵化”主</a:t>
            </a:r>
            <a:r>
              <a:rPr lang="zh-CN" altLang="en-US" dirty="0">
                <a:latin typeface="黑体" panose="02010609060101010101" pitchFamily="49" charset="-122"/>
                <a:ea typeface="黑体" panose="02010609060101010101" pitchFamily="49" charset="-122"/>
                <a:cs typeface="Times New Roman" panose="02020603050405020304" pitchFamily="18" charset="0"/>
              </a:rPr>
              <a:t>打创业群体，即是猪八戒网平台联合国家部委与全国多所高校合作推出的专门针对大学生的创业扶持计划</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a:t>
            </a:r>
            <a:endParaRPr lang="zh-CN" altLang="en-US"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62826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威客模式</a:t>
            </a:r>
            <a:endParaRPr lang="zh-CN" altLang="en-US" dirty="0"/>
          </a:p>
        </p:txBody>
      </p:sp>
      <p:pic>
        <p:nvPicPr>
          <p:cNvPr id="66562"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57006" y="-544140"/>
            <a:ext cx="3095625"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5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54" y="1501378"/>
            <a:ext cx="8731801" cy="4579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04789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79412" y="261938"/>
            <a:ext cx="8566026" cy="1104900"/>
          </a:xfrm>
        </p:spPr>
        <p:txBody>
          <a:bodyPr/>
          <a:lstStyle/>
          <a:p>
            <a:r>
              <a:rPr lang="en-US" altLang="zh-CN" sz="4800" dirty="0"/>
              <a:t>6.</a:t>
            </a:r>
            <a:r>
              <a:rPr lang="zh-CN" altLang="en-US" sz="4800" dirty="0"/>
              <a:t>尾声</a:t>
            </a:r>
            <a:r>
              <a:rPr lang="zh-CN" altLang="en-US" sz="4800" dirty="0" smtClean="0"/>
              <a:t>：与</a:t>
            </a:r>
            <a:r>
              <a:rPr lang="zh-CN" altLang="en-US" sz="4800" dirty="0"/>
              <a:t>时代共同进步</a:t>
            </a:r>
            <a:endParaRPr lang="zh-CN" altLang="en-US" sz="4800" dirty="0" smtClean="0"/>
          </a:p>
        </p:txBody>
      </p:sp>
      <p:sp>
        <p:nvSpPr>
          <p:cNvPr id="24" name="矩形 23"/>
          <p:cNvSpPr/>
          <p:nvPr/>
        </p:nvSpPr>
        <p:spPr>
          <a:xfrm>
            <a:off x="520502" y="1656164"/>
            <a:ext cx="7704856" cy="4524315"/>
          </a:xfrm>
          <a:prstGeom prst="rect">
            <a:avLst/>
          </a:prstGeom>
        </p:spPr>
        <p:txBody>
          <a:bodyPr wrap="square">
            <a:spAutoFit/>
          </a:bodyPr>
          <a:lstStyle/>
          <a:p>
            <a:pPr marL="342900" indent="-342900">
              <a:buFont typeface="Arial" pitchFamily="34" charset="0"/>
              <a:buChar char="•"/>
            </a:pPr>
            <a:r>
              <a:rPr lang="zh-CN" altLang="en-US" dirty="0">
                <a:latin typeface="黑体" panose="02010609060101010101" pitchFamily="49" charset="-122"/>
                <a:ea typeface="黑体" panose="02010609060101010101" pitchFamily="49" charset="-122"/>
                <a:cs typeface="Times New Roman" panose="02020603050405020304" pitchFamily="18" charset="0"/>
              </a:rPr>
              <a:t>创业十二年，猪八戒网所处的生存环境早已沧海桑田</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pPr marL="342900" indent="-342900">
              <a:buFont typeface="Arial" pitchFamily="34" charset="0"/>
              <a:buChar char="•"/>
            </a:pPr>
            <a:r>
              <a:rPr lang="zh-CN" altLang="en-US" dirty="0" smtClean="0">
                <a:latin typeface="黑体" panose="02010609060101010101" pitchFamily="49" charset="-122"/>
                <a:ea typeface="黑体" panose="02010609060101010101" pitchFamily="49" charset="-122"/>
                <a:cs typeface="Times New Roman" panose="02020603050405020304" pitchFamily="18" charset="0"/>
              </a:rPr>
              <a:t>随着</a:t>
            </a:r>
            <a:r>
              <a:rPr lang="zh-CN" altLang="en-US" dirty="0">
                <a:latin typeface="黑体" panose="02010609060101010101" pitchFamily="49" charset="-122"/>
                <a:ea typeface="黑体" panose="02010609060101010101" pitchFamily="49" charset="-122"/>
                <a:cs typeface="Times New Roman" panose="02020603050405020304" pitchFamily="18" charset="0"/>
              </a:rPr>
              <a:t>互联网普及程度持续加深，大数据、云计算等信息技术发展高速推进。服务商体系、数据海洋、钻井平台，以及线下的园区，将会组成猪八戒网的未来</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buFont typeface="Arial" pitchFamily="34" charset="0"/>
              <a:buChar char="•"/>
            </a:pPr>
            <a:r>
              <a:rPr lang="zh-CN" altLang="en-US" dirty="0" smtClean="0">
                <a:latin typeface="黑体" panose="02010609060101010101" pitchFamily="49" charset="-122"/>
                <a:ea typeface="黑体" panose="02010609060101010101" pitchFamily="49" charset="-122"/>
                <a:cs typeface="Times New Roman" panose="02020603050405020304" pitchFamily="18" charset="0"/>
              </a:rPr>
              <a:t>或许</a:t>
            </a:r>
            <a:r>
              <a:rPr lang="zh-CN" altLang="en-US" dirty="0">
                <a:latin typeface="黑体" panose="02010609060101010101" pitchFamily="49" charset="-122"/>
                <a:ea typeface="黑体" panose="02010609060101010101" pitchFamily="49" charset="-122"/>
                <a:cs typeface="Times New Roman" panose="02020603050405020304" pitchFamily="18" charset="0"/>
              </a:rPr>
              <a:t>十年以后，猪八戒</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网将是</a:t>
            </a:r>
            <a:r>
              <a:rPr lang="zh-CN" altLang="en-US" dirty="0">
                <a:latin typeface="黑体" panose="02010609060101010101" pitchFamily="49" charset="-122"/>
                <a:ea typeface="黑体" panose="02010609060101010101" pitchFamily="49" charset="-122"/>
                <a:cs typeface="Times New Roman" panose="02020603050405020304" pitchFamily="18" charset="0"/>
              </a:rPr>
              <a:t>一个超级的网络。这个网络在线上收集全国、全球中小微企业的需求、定单、客户，这个超级网络的线下会延伸至全国甚至全球的城市，这里聚集着解决企业各种问题的专业人才、机构，由此形成一个定单和线下打通，人才和线上打通的生态系统。</a:t>
            </a:r>
          </a:p>
        </p:txBody>
      </p:sp>
    </p:spTree>
    <p:extLst>
      <p:ext uri="{BB962C8B-B14F-4D97-AF65-F5344CB8AC3E}">
        <p14:creationId xmlns:p14="http://schemas.microsoft.com/office/powerpoint/2010/main" val="41790936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mtClean="0"/>
              <a:t>启发思考题</a:t>
            </a:r>
          </a:p>
        </p:txBody>
      </p:sp>
      <p:sp>
        <p:nvSpPr>
          <p:cNvPr id="6147" name="Rectangle 3"/>
          <p:cNvSpPr>
            <a:spLocks noGrp="1" noChangeArrowheads="1"/>
          </p:cNvSpPr>
          <p:nvPr>
            <p:ph type="body" idx="1"/>
          </p:nvPr>
        </p:nvSpPr>
        <p:spPr>
          <a:xfrm>
            <a:off x="449263" y="1687513"/>
            <a:ext cx="8351837" cy="4114800"/>
          </a:xfrm>
        </p:spPr>
        <p:txBody>
          <a:bodyPr/>
          <a:lstStyle/>
          <a:p>
            <a:pPr marL="0" indent="0" eaLnBrk="1">
              <a:buFont typeface="Zapf Dingbats" charset="2"/>
              <a:buNone/>
            </a:pPr>
            <a:r>
              <a:rPr lang="en-US" altLang="zh-CN" sz="2400" dirty="0" smtClean="0"/>
              <a:t>1</a:t>
            </a:r>
            <a:r>
              <a:rPr lang="zh-CN" altLang="en-US" sz="2400" dirty="0" smtClean="0"/>
              <a:t>、“互联网</a:t>
            </a:r>
            <a:r>
              <a:rPr lang="en-US" altLang="zh-CN" sz="2400" dirty="0" smtClean="0"/>
              <a:t>+”</a:t>
            </a:r>
            <a:r>
              <a:rPr lang="zh-CN" altLang="en-US" sz="2400" dirty="0" smtClean="0"/>
              <a:t>和</a:t>
            </a:r>
            <a:r>
              <a:rPr lang="en-US" altLang="zh-CN" sz="2400" dirty="0" smtClean="0"/>
              <a:t>web2.0</a:t>
            </a:r>
            <a:r>
              <a:rPr lang="zh-CN" altLang="en-US" sz="2400" dirty="0" smtClean="0"/>
              <a:t>时代下，中国服务经济电子商务的发展背景是什么</a:t>
            </a:r>
            <a:r>
              <a:rPr lang="en-US" altLang="zh-CN" sz="2400" dirty="0" smtClean="0"/>
              <a:t>?</a:t>
            </a:r>
            <a:r>
              <a:rPr lang="zh-CN" altLang="en-US" sz="2400" dirty="0" smtClean="0"/>
              <a:t>猪八戒网如何抓住创业机会探索服务领域的电子商务模式？</a:t>
            </a:r>
          </a:p>
          <a:p>
            <a:pPr marL="0" indent="0" eaLnBrk="1">
              <a:buFont typeface="Zapf Dingbats" charset="2"/>
              <a:buNone/>
            </a:pPr>
            <a:r>
              <a:rPr lang="en-US" altLang="zh-CN" sz="2400" dirty="0" smtClean="0"/>
              <a:t>2</a:t>
            </a:r>
            <a:r>
              <a:rPr lang="zh-CN" altLang="en-US" sz="2400" dirty="0" smtClean="0"/>
              <a:t>、猪八戒网如何将威客模式成功落地，创建服务众包平台？</a:t>
            </a:r>
          </a:p>
          <a:p>
            <a:pPr marL="0" indent="0" eaLnBrk="1">
              <a:buFont typeface="Zapf Dingbats" charset="2"/>
              <a:buNone/>
            </a:pPr>
            <a:r>
              <a:rPr lang="en-US" altLang="zh-CN" sz="2400" dirty="0" smtClean="0"/>
              <a:t>3</a:t>
            </a:r>
            <a:r>
              <a:rPr lang="zh-CN" altLang="en-US" sz="2400" dirty="0" smtClean="0"/>
              <a:t>、猪八戒网如何实践长尾理论，并从长尾市场打入主流市场</a:t>
            </a:r>
          </a:p>
          <a:p>
            <a:pPr marL="0" indent="0" eaLnBrk="1">
              <a:buFont typeface="Zapf Dingbats" charset="2"/>
              <a:buNone/>
            </a:pPr>
            <a:r>
              <a:rPr lang="en-US" altLang="zh-CN" sz="2400" dirty="0" smtClean="0"/>
              <a:t>4</a:t>
            </a:r>
            <a:r>
              <a:rPr lang="zh-CN" altLang="en-US" sz="2400" dirty="0" smtClean="0"/>
              <a:t>、猪八戒网为何要取消佣金，建立“钻井模式</a:t>
            </a:r>
            <a:r>
              <a:rPr lang="en-US" altLang="zh-CN" sz="2400" dirty="0" smtClean="0"/>
              <a:t>+</a:t>
            </a:r>
            <a:r>
              <a:rPr lang="zh-CN" altLang="en-US" sz="2400" dirty="0" smtClean="0"/>
              <a:t>大数据”模式？</a:t>
            </a:r>
          </a:p>
          <a:p>
            <a:pPr marL="0" indent="0" eaLnBrk="1">
              <a:buFont typeface="Zapf Dingbats" charset="2"/>
              <a:buNone/>
            </a:pPr>
            <a:r>
              <a:rPr lang="en-US" altLang="zh-CN" sz="2400" dirty="0" smtClean="0"/>
              <a:t>5</a:t>
            </a:r>
            <a:r>
              <a:rPr lang="zh-CN" altLang="en-US" sz="2400" dirty="0" smtClean="0"/>
              <a:t>、猪八戒网在威客模式下的经营机制？</a:t>
            </a:r>
          </a:p>
          <a:p>
            <a:pPr marL="0" indent="0" eaLnBrk="1">
              <a:buFont typeface="Zapf Dingbats" charset="2"/>
              <a:buNone/>
            </a:pPr>
            <a:r>
              <a:rPr lang="en-US" altLang="zh-CN" sz="2400" dirty="0" smtClean="0"/>
              <a:t>6</a:t>
            </a:r>
            <a:r>
              <a:rPr lang="zh-CN" altLang="en-US" sz="2400" dirty="0" smtClean="0"/>
              <a:t>、猪八戒网如何打造共生生态链？</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dirty="0" smtClean="0"/>
              <a:t>内容提要</a:t>
            </a:r>
          </a:p>
        </p:txBody>
      </p:sp>
      <p:sp>
        <p:nvSpPr>
          <p:cNvPr id="7171" name="Rectangle 3"/>
          <p:cNvSpPr txBox="1">
            <a:spLocks noChangeArrowheads="1"/>
          </p:cNvSpPr>
          <p:nvPr/>
        </p:nvSpPr>
        <p:spPr bwMode="auto">
          <a:xfrm>
            <a:off x="736527" y="1670050"/>
            <a:ext cx="6696744"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465138" indent="-465138" eaLnBrk="0" hangingPunct="0">
              <a:defRPr sz="2400">
                <a:solidFill>
                  <a:schemeClr val="tx1"/>
                </a:solidFill>
                <a:latin typeface="Times" charset="0"/>
              </a:defRPr>
            </a:lvl1pPr>
            <a:lvl2pPr marL="742950" indent="-285750" eaLnBrk="0" hangingPunct="0">
              <a:defRPr sz="2400">
                <a:solidFill>
                  <a:schemeClr val="tx1"/>
                </a:solidFill>
                <a:latin typeface="Times" charset="0"/>
              </a:defRPr>
            </a:lvl2pPr>
            <a:lvl3pPr marL="1143000" indent="-228600" eaLnBrk="0" hangingPunct="0">
              <a:defRPr sz="2400">
                <a:solidFill>
                  <a:schemeClr val="tx1"/>
                </a:solidFill>
                <a:latin typeface="Times" charset="0"/>
              </a:defRPr>
            </a:lvl3pPr>
            <a:lvl4pPr marL="1600200" indent="-228600" eaLnBrk="0" hangingPunct="0">
              <a:defRPr sz="2400">
                <a:solidFill>
                  <a:schemeClr val="tx1"/>
                </a:solidFill>
                <a:latin typeface="Times" charset="0"/>
              </a:defRPr>
            </a:lvl4pPr>
            <a:lvl5pPr marL="2057400" indent="-228600" eaLnBrk="0" hangingPunct="0">
              <a:defRPr sz="2400">
                <a:solidFill>
                  <a:schemeClr val="tx1"/>
                </a:solidFill>
                <a:latin typeface="Times" charset="0"/>
              </a:defRPr>
            </a:lvl5pPr>
            <a:lvl6pPr marL="2514600" indent="-228600" eaLnBrk="0" fontAlgn="base" hangingPunct="0">
              <a:spcBef>
                <a:spcPct val="0"/>
              </a:spcBef>
              <a:spcAft>
                <a:spcPct val="0"/>
              </a:spcAft>
              <a:buFont typeface="Arial" pitchFamily="34" charset="0"/>
              <a:defRPr sz="2400">
                <a:solidFill>
                  <a:schemeClr val="tx1"/>
                </a:solidFill>
                <a:latin typeface="Times" charset="0"/>
              </a:defRPr>
            </a:lvl6pPr>
            <a:lvl7pPr marL="2971800" indent="-228600" eaLnBrk="0" fontAlgn="base" hangingPunct="0">
              <a:spcBef>
                <a:spcPct val="0"/>
              </a:spcBef>
              <a:spcAft>
                <a:spcPct val="0"/>
              </a:spcAft>
              <a:buFont typeface="Arial" pitchFamily="34" charset="0"/>
              <a:defRPr sz="2400">
                <a:solidFill>
                  <a:schemeClr val="tx1"/>
                </a:solidFill>
                <a:latin typeface="Times" charset="0"/>
              </a:defRPr>
            </a:lvl7pPr>
            <a:lvl8pPr marL="3429000" indent="-228600" eaLnBrk="0" fontAlgn="base" hangingPunct="0">
              <a:spcBef>
                <a:spcPct val="0"/>
              </a:spcBef>
              <a:spcAft>
                <a:spcPct val="0"/>
              </a:spcAft>
              <a:buFont typeface="Arial" pitchFamily="34" charset="0"/>
              <a:defRPr sz="2400">
                <a:solidFill>
                  <a:schemeClr val="tx1"/>
                </a:solidFill>
                <a:latin typeface="Times" charset="0"/>
              </a:defRPr>
            </a:lvl8pPr>
            <a:lvl9pPr marL="3886200" indent="-228600" eaLnBrk="0" fontAlgn="base" hangingPunct="0">
              <a:spcBef>
                <a:spcPct val="0"/>
              </a:spcBef>
              <a:spcAft>
                <a:spcPct val="0"/>
              </a:spcAft>
              <a:buFont typeface="Arial" pitchFamily="34" charset="0"/>
              <a:defRPr sz="2400">
                <a:solidFill>
                  <a:schemeClr val="tx1"/>
                </a:solidFill>
                <a:latin typeface="Times" charset="0"/>
              </a:defRPr>
            </a:lvl9pPr>
          </a:lstStyle>
          <a:p>
            <a:pPr>
              <a:spcBef>
                <a:spcPct val="20000"/>
              </a:spcBef>
              <a:buClr>
                <a:schemeClr val="tx2"/>
              </a:buClr>
              <a:buSzPct val="50000"/>
              <a:buFont typeface="Zapf Dingbats" charset="2"/>
              <a:buChar char="l"/>
            </a:pPr>
            <a:r>
              <a:rPr lang="zh-CN" altLang="en-US" dirty="0" smtClean="0">
                <a:latin typeface="黑体" pitchFamily="49" charset="-122"/>
                <a:ea typeface="黑体" pitchFamily="49" charset="-122"/>
              </a:rPr>
              <a:t>猪八戒网基本简介</a:t>
            </a:r>
            <a:endParaRPr lang="en-US" altLang="zh-CN" dirty="0" smtClean="0">
              <a:latin typeface="黑体" pitchFamily="49" charset="-122"/>
              <a:ea typeface="黑体" pitchFamily="49" charset="-122"/>
            </a:endParaRPr>
          </a:p>
          <a:p>
            <a:pPr>
              <a:spcBef>
                <a:spcPct val="20000"/>
              </a:spcBef>
              <a:buClr>
                <a:schemeClr val="tx2"/>
              </a:buClr>
              <a:buSzPct val="50000"/>
              <a:buFont typeface="Zapf Dingbats" charset="2"/>
              <a:buChar char="l"/>
            </a:pPr>
            <a:r>
              <a:rPr lang="zh-CN" altLang="en-US" dirty="0" smtClean="0">
                <a:latin typeface="黑体" pitchFamily="49" charset="-122"/>
                <a:ea typeface="黑体" pitchFamily="49" charset="-122"/>
              </a:rPr>
              <a:t>腾云行动</a:t>
            </a:r>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长尾理论</a:t>
            </a:r>
            <a:endParaRPr lang="en-US" altLang="zh-CN" dirty="0" smtClean="0">
              <a:latin typeface="黑体" pitchFamily="49" charset="-122"/>
              <a:ea typeface="黑体" pitchFamily="49" charset="-122"/>
            </a:endParaRPr>
          </a:p>
          <a:p>
            <a:pPr>
              <a:spcBef>
                <a:spcPct val="20000"/>
              </a:spcBef>
              <a:buClr>
                <a:schemeClr val="tx2"/>
              </a:buClr>
              <a:buSzPct val="50000"/>
              <a:buFont typeface="Zapf Dingbats" charset="2"/>
              <a:buChar char="l"/>
            </a:pPr>
            <a:r>
              <a:rPr lang="zh-CN" altLang="en-US" dirty="0" smtClean="0">
                <a:latin typeface="黑体" pitchFamily="49" charset="-122"/>
                <a:ea typeface="黑体" pitchFamily="49" charset="-122"/>
              </a:rPr>
              <a:t>锐利创新</a:t>
            </a:r>
            <a:endParaRPr lang="en-US" altLang="zh-CN" dirty="0" smtClean="0">
              <a:latin typeface="黑体" pitchFamily="49" charset="-122"/>
              <a:ea typeface="黑体" pitchFamily="49" charset="-122"/>
            </a:endParaRPr>
          </a:p>
          <a:p>
            <a:pPr>
              <a:spcBef>
                <a:spcPct val="20000"/>
              </a:spcBef>
              <a:buClr>
                <a:schemeClr val="tx2"/>
              </a:buClr>
              <a:buSzPct val="50000"/>
              <a:buFont typeface="Zapf Dingbats" charset="2"/>
              <a:buChar char="l"/>
            </a:pPr>
            <a:r>
              <a:rPr lang="zh-CN" altLang="en-US" dirty="0" smtClean="0">
                <a:latin typeface="黑体" pitchFamily="49" charset="-122"/>
                <a:ea typeface="黑体" pitchFamily="49" charset="-122"/>
              </a:rPr>
              <a:t>猪八戒网的人才观</a:t>
            </a:r>
            <a:endParaRPr lang="zh-CN" altLang="en-US" dirty="0">
              <a:latin typeface="黑体" pitchFamily="49" charset="-122"/>
              <a:ea typeface="黑体" pitchFamily="49" charset="-122"/>
            </a:endParaRPr>
          </a:p>
          <a:p>
            <a:pPr>
              <a:spcBef>
                <a:spcPct val="20000"/>
              </a:spcBef>
              <a:buClr>
                <a:schemeClr val="tx2"/>
              </a:buClr>
              <a:buSzPct val="50000"/>
              <a:buFont typeface="Zapf Dingbats" charset="2"/>
              <a:buChar char="l"/>
            </a:pPr>
            <a:r>
              <a:rPr lang="zh-CN" altLang="en-US" dirty="0" smtClean="0">
                <a:latin typeface="黑体" pitchFamily="49" charset="-122"/>
                <a:ea typeface="黑体" pitchFamily="49" charset="-122"/>
              </a:rPr>
              <a:t>重新布局服务领域</a:t>
            </a:r>
            <a:endParaRPr lang="zh-CN" altLang="en-US" dirty="0">
              <a:latin typeface="黑体" pitchFamily="49" charset="-122"/>
              <a:ea typeface="黑体" pitchFamily="49" charset="-122"/>
            </a:endParaRPr>
          </a:p>
          <a:p>
            <a:pPr>
              <a:spcBef>
                <a:spcPct val="20000"/>
              </a:spcBef>
              <a:buClr>
                <a:schemeClr val="tx2"/>
              </a:buClr>
              <a:buSzPct val="50000"/>
              <a:buFont typeface="Zapf Dingbats" charset="2"/>
              <a:buChar char="l"/>
            </a:pPr>
            <a:r>
              <a:rPr lang="zh-CN" altLang="en-US" dirty="0" smtClean="0">
                <a:latin typeface="黑体" pitchFamily="49" charset="-122"/>
                <a:ea typeface="黑体" pitchFamily="49" charset="-122"/>
              </a:rPr>
              <a:t>尾声：与时代共同进步</a:t>
            </a:r>
            <a:endParaRPr lang="zh-CN" altLang="en-US"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z="4800" dirty="0" smtClean="0"/>
              <a:t>1.1威客的提出</a:t>
            </a:r>
          </a:p>
        </p:txBody>
      </p:sp>
      <p:pic>
        <p:nvPicPr>
          <p:cNvPr id="8211"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518" y="3013409"/>
            <a:ext cx="51054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3"/>
          <p:cNvSpPr txBox="1">
            <a:spLocks noChangeArrowheads="1"/>
          </p:cNvSpPr>
          <p:nvPr/>
        </p:nvSpPr>
        <p:spPr bwMode="auto">
          <a:xfrm>
            <a:off x="449263" y="1687513"/>
            <a:ext cx="7632079" cy="1296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465138" indent="-465138" algn="l" rtl="0" eaLnBrk="0" fontAlgn="base" hangingPunct="0">
              <a:spcBef>
                <a:spcPct val="20000"/>
              </a:spcBef>
              <a:spcAft>
                <a:spcPct val="0"/>
              </a:spcAft>
              <a:buClr>
                <a:schemeClr val="tx2"/>
              </a:buClr>
              <a:buSzPct val="50000"/>
              <a:buFont typeface="Zapf Dingbats" charset="2"/>
              <a:buChar char="l"/>
              <a:defRPr sz="2800">
                <a:solidFill>
                  <a:schemeClr val="tx1"/>
                </a:solidFill>
                <a:latin typeface="Times New Roman" pitchFamily="18" charset="0"/>
                <a:ea typeface="黑体" pitchFamily="49" charset="-122"/>
                <a:cs typeface="+mn-cs"/>
              </a:defRPr>
            </a:lvl1pPr>
            <a:lvl2pPr marL="1035050" indent="-455613"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ea typeface="黑体" pitchFamily="49" charset="-122"/>
              </a:defRPr>
            </a:lvl2pPr>
            <a:lvl3pPr marL="1377950" indent="-228600"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ea typeface="黑体" pitchFamily="49" charset="-122"/>
              </a:defRPr>
            </a:lvl3pPr>
            <a:lvl4pPr marL="1720850" indent="-228600" algn="l" rtl="0" eaLnBrk="0" fontAlgn="base" hangingPunct="0">
              <a:spcBef>
                <a:spcPct val="20000"/>
              </a:spcBef>
              <a:spcAft>
                <a:spcPct val="0"/>
              </a:spcAft>
              <a:buClr>
                <a:schemeClr val="accent2"/>
              </a:buClr>
              <a:buSzPct val="65000"/>
              <a:buFont typeface="Monotype Sorts" charset="2"/>
              <a:buChar char=""/>
              <a:defRPr sz="2000">
                <a:solidFill>
                  <a:schemeClr val="tx1"/>
                </a:solidFill>
                <a:latin typeface="Times New Roman" pitchFamily="18" charset="0"/>
                <a:ea typeface="黑体" pitchFamily="49" charset="-122"/>
              </a:defRPr>
            </a:lvl4pPr>
            <a:lvl5pPr marL="2063750" indent="-228600"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ea typeface="黑体" pitchFamily="49" charset="-122"/>
              </a:defRPr>
            </a:lvl5pPr>
            <a:lvl6pPr marL="2520950" indent="-228600" algn="l" rtl="0" eaLnBrk="0" fontAlgn="base" hangingPunct="0">
              <a:spcBef>
                <a:spcPct val="20000"/>
              </a:spcBef>
              <a:spcAft>
                <a:spcPct val="0"/>
              </a:spcAft>
              <a:buClr>
                <a:schemeClr val="tx1"/>
              </a:buClr>
              <a:buSzPct val="100000"/>
              <a:buChar char="•"/>
              <a:defRPr sz="2000">
                <a:solidFill>
                  <a:schemeClr val="tx1"/>
                </a:solidFill>
                <a:latin typeface="+mn-lt"/>
              </a:defRPr>
            </a:lvl6pPr>
            <a:lvl7pPr marL="2978150" indent="-228600" algn="l" rtl="0" eaLnBrk="0" fontAlgn="base" hangingPunct="0">
              <a:spcBef>
                <a:spcPct val="20000"/>
              </a:spcBef>
              <a:spcAft>
                <a:spcPct val="0"/>
              </a:spcAft>
              <a:buClr>
                <a:schemeClr val="tx1"/>
              </a:buClr>
              <a:buSzPct val="100000"/>
              <a:buChar char="•"/>
              <a:defRPr sz="2000">
                <a:solidFill>
                  <a:schemeClr val="tx1"/>
                </a:solidFill>
                <a:latin typeface="+mn-lt"/>
              </a:defRPr>
            </a:lvl7pPr>
            <a:lvl8pPr marL="3435350" indent="-228600" algn="l" rtl="0" eaLnBrk="0" fontAlgn="base" hangingPunct="0">
              <a:spcBef>
                <a:spcPct val="20000"/>
              </a:spcBef>
              <a:spcAft>
                <a:spcPct val="0"/>
              </a:spcAft>
              <a:buClr>
                <a:schemeClr val="tx1"/>
              </a:buClr>
              <a:buSzPct val="100000"/>
              <a:buChar char="•"/>
              <a:defRPr sz="2000">
                <a:solidFill>
                  <a:schemeClr val="tx1"/>
                </a:solidFill>
                <a:latin typeface="+mn-lt"/>
              </a:defRPr>
            </a:lvl8pPr>
            <a:lvl9pPr marL="3892550" indent="-228600" algn="l" rtl="0" eaLnBrk="0" fontAlgn="base" hangingPunct="0">
              <a:spcBef>
                <a:spcPct val="20000"/>
              </a:spcBef>
              <a:spcAft>
                <a:spcPct val="0"/>
              </a:spcAft>
              <a:buClr>
                <a:schemeClr val="tx1"/>
              </a:buClr>
              <a:buSzPct val="100000"/>
              <a:buChar char="•"/>
              <a:defRPr sz="2000">
                <a:solidFill>
                  <a:schemeClr val="tx1"/>
                </a:solidFill>
                <a:latin typeface="+mn-lt"/>
              </a:defRPr>
            </a:lvl9pPr>
          </a:lstStyle>
          <a:p>
            <a:pPr marL="0" indent="0" eaLnBrk="1">
              <a:buNone/>
            </a:pPr>
            <a:r>
              <a:rPr lang="zh-CN" altLang="en-US" sz="2000" dirty="0" smtClean="0"/>
              <a:t>威客的英文</a:t>
            </a:r>
            <a:r>
              <a:rPr lang="en-US" altLang="zh-CN" sz="2000" dirty="0" err="1" smtClean="0"/>
              <a:t>Witkey</a:t>
            </a:r>
            <a:r>
              <a:rPr lang="zh-CN" altLang="en-US" sz="2000" dirty="0" smtClean="0"/>
              <a:t>是</a:t>
            </a:r>
            <a:r>
              <a:rPr lang="en-US" altLang="zh-CN" sz="2000" dirty="0" smtClean="0"/>
              <a:t>The key of wisdom</a:t>
            </a:r>
            <a:r>
              <a:rPr lang="zh-CN" altLang="en-US" sz="2000" dirty="0" smtClean="0"/>
              <a:t>的缩写，是指那些通过互联网把自己的智慧、知识、能力、经验转换成实际收益的人。他们在互联网上通过解决科学、技术、工作、生活、学习中的问题，从而让知识、智慧、经验、技能体现出经济价值。</a:t>
            </a:r>
          </a:p>
        </p:txBody>
      </p:sp>
      <p:sp>
        <p:nvSpPr>
          <p:cNvPr id="2" name="TextBox 1"/>
          <p:cNvSpPr txBox="1"/>
          <p:nvPr/>
        </p:nvSpPr>
        <p:spPr>
          <a:xfrm>
            <a:off x="3944850" y="6059240"/>
            <a:ext cx="1005403" cy="338554"/>
          </a:xfrm>
          <a:prstGeom prst="rect">
            <a:avLst/>
          </a:prstGeom>
          <a:noFill/>
        </p:spPr>
        <p:txBody>
          <a:bodyPr wrap="none" rtlCol="0">
            <a:spAutoFit/>
          </a:bodyPr>
          <a:lstStyle/>
          <a:p>
            <a:r>
              <a:rPr lang="zh-CN" altLang="en-US" sz="1600" dirty="0" smtClean="0">
                <a:latin typeface="微软雅黑" pitchFamily="34" charset="-122"/>
                <a:ea typeface="微软雅黑" pitchFamily="34" charset="-122"/>
              </a:rPr>
              <a:t>威客模式</a:t>
            </a:r>
            <a:endParaRPr lang="zh-CN" altLang="en-US" sz="1600" dirty="0">
              <a:latin typeface="微软雅黑" pitchFamily="34" charset="-122"/>
              <a:ea typeface="微软雅黑" pitchFamily="34" charset="-122"/>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102" y="2720978"/>
            <a:ext cx="2125327" cy="3676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z="4800" dirty="0" smtClean="0"/>
              <a:t>1.1威客的提出</a:t>
            </a:r>
          </a:p>
        </p:txBody>
      </p:sp>
      <p:sp>
        <p:nvSpPr>
          <p:cNvPr id="2" name="TextBox 1"/>
          <p:cNvSpPr txBox="1"/>
          <p:nvPr/>
        </p:nvSpPr>
        <p:spPr>
          <a:xfrm>
            <a:off x="2181909" y="5714905"/>
            <a:ext cx="3877985" cy="584775"/>
          </a:xfrm>
          <a:prstGeom prst="rect">
            <a:avLst/>
          </a:prstGeom>
          <a:noFill/>
        </p:spPr>
        <p:txBody>
          <a:bodyPr wrap="none" rtlCol="0">
            <a:spAutoFit/>
          </a:bodyPr>
          <a:lstStyle/>
          <a:p>
            <a:r>
              <a:rPr lang="zh-CN" altLang="en-US" sz="1600" dirty="0">
                <a:latin typeface="微软雅黑" pitchFamily="34" charset="-122"/>
                <a:ea typeface="微软雅黑" pitchFamily="34" charset="-122"/>
              </a:rPr>
              <a:t>威客平台的年任务金额总量（单位：元）</a:t>
            </a:r>
          </a:p>
          <a:p>
            <a:r>
              <a:rPr lang="zh-CN" altLang="en-US" sz="1600" dirty="0">
                <a:latin typeface="微软雅黑" pitchFamily="34" charset="-122"/>
                <a:ea typeface="微软雅黑" pitchFamily="34" charset="-122"/>
              </a:rPr>
              <a:t>数据来源：</a:t>
            </a:r>
            <a:r>
              <a:rPr lang="en-US" altLang="zh-CN" sz="1600" dirty="0">
                <a:latin typeface="微软雅黑" pitchFamily="34" charset="-122"/>
                <a:ea typeface="微软雅黑" pitchFamily="34" charset="-122"/>
              </a:rPr>
              <a:t>《2010</a:t>
            </a:r>
            <a:r>
              <a:rPr lang="zh-CN" altLang="en-US" sz="1600" dirty="0">
                <a:latin typeface="微软雅黑" pitchFamily="34" charset="-122"/>
                <a:ea typeface="微软雅黑" pitchFamily="34" charset="-122"/>
              </a:rPr>
              <a:t>年中国威客白皮书</a:t>
            </a:r>
            <a:r>
              <a:rPr lang="en-US" altLang="zh-CN" sz="1600" dirty="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558" y="1505686"/>
            <a:ext cx="6624736" cy="4209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0647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z="4800" dirty="0" smtClean="0"/>
              <a:t>1.</a:t>
            </a:r>
            <a:r>
              <a:rPr lang="en-US" altLang="zh-CN" sz="4800" dirty="0" smtClean="0"/>
              <a:t>2</a:t>
            </a:r>
            <a:r>
              <a:rPr lang="zh-CN" altLang="en-US" sz="4800" dirty="0" smtClean="0"/>
              <a:t>猪八戒网</a:t>
            </a:r>
          </a:p>
        </p:txBody>
      </p:sp>
      <p:sp>
        <p:nvSpPr>
          <p:cNvPr id="20" name="Rectangle 3"/>
          <p:cNvSpPr txBox="1">
            <a:spLocks noChangeArrowheads="1"/>
          </p:cNvSpPr>
          <p:nvPr/>
        </p:nvSpPr>
        <p:spPr bwMode="auto">
          <a:xfrm>
            <a:off x="305247" y="1544093"/>
            <a:ext cx="4463727" cy="427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465138" indent="-465138" algn="l" rtl="0" eaLnBrk="0" fontAlgn="base" hangingPunct="0">
              <a:spcBef>
                <a:spcPct val="20000"/>
              </a:spcBef>
              <a:spcAft>
                <a:spcPct val="0"/>
              </a:spcAft>
              <a:buClr>
                <a:schemeClr val="tx2"/>
              </a:buClr>
              <a:buSzPct val="50000"/>
              <a:buFont typeface="Zapf Dingbats" charset="2"/>
              <a:buChar char="l"/>
              <a:defRPr sz="2800">
                <a:solidFill>
                  <a:schemeClr val="tx1"/>
                </a:solidFill>
                <a:latin typeface="Times New Roman" pitchFamily="18" charset="0"/>
                <a:ea typeface="黑体" pitchFamily="49" charset="-122"/>
                <a:cs typeface="+mn-cs"/>
              </a:defRPr>
            </a:lvl1pPr>
            <a:lvl2pPr marL="1035050" indent="-455613"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ea typeface="黑体" pitchFamily="49" charset="-122"/>
              </a:defRPr>
            </a:lvl2pPr>
            <a:lvl3pPr marL="1377950" indent="-228600"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ea typeface="黑体" pitchFamily="49" charset="-122"/>
              </a:defRPr>
            </a:lvl3pPr>
            <a:lvl4pPr marL="1720850" indent="-228600" algn="l" rtl="0" eaLnBrk="0" fontAlgn="base" hangingPunct="0">
              <a:spcBef>
                <a:spcPct val="20000"/>
              </a:spcBef>
              <a:spcAft>
                <a:spcPct val="0"/>
              </a:spcAft>
              <a:buClr>
                <a:schemeClr val="accent2"/>
              </a:buClr>
              <a:buSzPct val="65000"/>
              <a:buFont typeface="Monotype Sorts" charset="2"/>
              <a:buChar char=""/>
              <a:defRPr sz="2000">
                <a:solidFill>
                  <a:schemeClr val="tx1"/>
                </a:solidFill>
                <a:latin typeface="Times New Roman" pitchFamily="18" charset="0"/>
                <a:ea typeface="黑体" pitchFamily="49" charset="-122"/>
              </a:defRPr>
            </a:lvl4pPr>
            <a:lvl5pPr marL="2063750" indent="-228600"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ea typeface="黑体" pitchFamily="49" charset="-122"/>
              </a:defRPr>
            </a:lvl5pPr>
            <a:lvl6pPr marL="2520950" indent="-228600" algn="l" rtl="0" eaLnBrk="0" fontAlgn="base" hangingPunct="0">
              <a:spcBef>
                <a:spcPct val="20000"/>
              </a:spcBef>
              <a:spcAft>
                <a:spcPct val="0"/>
              </a:spcAft>
              <a:buClr>
                <a:schemeClr val="tx1"/>
              </a:buClr>
              <a:buSzPct val="100000"/>
              <a:buChar char="•"/>
              <a:defRPr sz="2000">
                <a:solidFill>
                  <a:schemeClr val="tx1"/>
                </a:solidFill>
                <a:latin typeface="+mn-lt"/>
              </a:defRPr>
            </a:lvl6pPr>
            <a:lvl7pPr marL="2978150" indent="-228600" algn="l" rtl="0" eaLnBrk="0" fontAlgn="base" hangingPunct="0">
              <a:spcBef>
                <a:spcPct val="20000"/>
              </a:spcBef>
              <a:spcAft>
                <a:spcPct val="0"/>
              </a:spcAft>
              <a:buClr>
                <a:schemeClr val="tx1"/>
              </a:buClr>
              <a:buSzPct val="100000"/>
              <a:buChar char="•"/>
              <a:defRPr sz="2000">
                <a:solidFill>
                  <a:schemeClr val="tx1"/>
                </a:solidFill>
                <a:latin typeface="+mn-lt"/>
              </a:defRPr>
            </a:lvl7pPr>
            <a:lvl8pPr marL="3435350" indent="-228600" algn="l" rtl="0" eaLnBrk="0" fontAlgn="base" hangingPunct="0">
              <a:spcBef>
                <a:spcPct val="20000"/>
              </a:spcBef>
              <a:spcAft>
                <a:spcPct val="0"/>
              </a:spcAft>
              <a:buClr>
                <a:schemeClr val="tx1"/>
              </a:buClr>
              <a:buSzPct val="100000"/>
              <a:buChar char="•"/>
              <a:defRPr sz="2000">
                <a:solidFill>
                  <a:schemeClr val="tx1"/>
                </a:solidFill>
                <a:latin typeface="+mn-lt"/>
              </a:defRPr>
            </a:lvl8pPr>
            <a:lvl9pPr marL="3892550" indent="-228600" algn="l" rtl="0" eaLnBrk="0" fontAlgn="base" hangingPunct="0">
              <a:spcBef>
                <a:spcPct val="20000"/>
              </a:spcBef>
              <a:spcAft>
                <a:spcPct val="0"/>
              </a:spcAft>
              <a:buClr>
                <a:schemeClr val="tx1"/>
              </a:buClr>
              <a:buSzPct val="100000"/>
              <a:buChar char="•"/>
              <a:defRPr sz="2000">
                <a:solidFill>
                  <a:schemeClr val="tx1"/>
                </a:solidFill>
                <a:latin typeface="+mn-lt"/>
              </a:defRPr>
            </a:lvl9pPr>
          </a:lstStyle>
          <a:p>
            <a:pPr eaLnBrk="1"/>
            <a:r>
              <a:rPr lang="zh-CN" altLang="en-US" sz="2000" dirty="0" smtClean="0"/>
              <a:t>自</a:t>
            </a:r>
            <a:r>
              <a:rPr lang="en-US" altLang="zh-CN" sz="2000" dirty="0" smtClean="0"/>
              <a:t>2005</a:t>
            </a:r>
            <a:r>
              <a:rPr lang="zh-CN" altLang="en-US" sz="2000" dirty="0" smtClean="0"/>
              <a:t>年建站以来，猪八戒网在成立前</a:t>
            </a:r>
            <a:r>
              <a:rPr lang="en-US" altLang="zh-CN" sz="2000" dirty="0" smtClean="0"/>
              <a:t>9</a:t>
            </a:r>
            <a:r>
              <a:rPr lang="zh-CN" altLang="en-US" sz="2000" dirty="0" smtClean="0"/>
              <a:t>年一直处于亏损状态，但最新估值超过</a:t>
            </a:r>
            <a:r>
              <a:rPr lang="en-US" altLang="zh-CN" sz="2000" dirty="0" smtClean="0"/>
              <a:t>110 </a:t>
            </a:r>
            <a:r>
              <a:rPr lang="zh-CN" altLang="en-US" sz="2000" dirty="0" smtClean="0"/>
              <a:t>亿元，从创立之初的</a:t>
            </a:r>
            <a:r>
              <a:rPr lang="en-US" altLang="zh-CN" sz="2000" dirty="0" smtClean="0"/>
              <a:t>500</a:t>
            </a:r>
            <a:r>
              <a:rPr lang="zh-CN" altLang="en-US" sz="2000" dirty="0" smtClean="0"/>
              <a:t>元到估值上百亿，从</a:t>
            </a:r>
            <a:r>
              <a:rPr lang="en-US" altLang="zh-CN" sz="2000" dirty="0" smtClean="0"/>
              <a:t>6</a:t>
            </a:r>
            <a:r>
              <a:rPr lang="zh-CN" altLang="en-US" sz="2000" dirty="0" smtClean="0"/>
              <a:t>个人的“草台班子”到</a:t>
            </a:r>
            <a:r>
              <a:rPr lang="en-US" altLang="zh-CN" sz="2000" dirty="0" smtClean="0"/>
              <a:t>3000</a:t>
            </a:r>
            <a:r>
              <a:rPr lang="zh-CN" altLang="en-US" sz="2000" dirty="0" smtClean="0"/>
              <a:t>多人的规模，从个人威客的交易平台到公司级威客孵化器。</a:t>
            </a:r>
            <a:endParaRPr lang="en-US" altLang="zh-CN" sz="2000" dirty="0" smtClean="0"/>
          </a:p>
          <a:p>
            <a:pPr eaLnBrk="1"/>
            <a:r>
              <a:rPr lang="zh-CN" altLang="en-US" sz="2000" dirty="0" smtClean="0"/>
              <a:t>当前网站营收以每年</a:t>
            </a:r>
            <a:r>
              <a:rPr lang="en-US" altLang="zh-CN" sz="2000" dirty="0" smtClean="0"/>
              <a:t>5~8</a:t>
            </a:r>
            <a:r>
              <a:rPr lang="zh-CN" altLang="en-US" sz="2000" dirty="0" smtClean="0"/>
              <a:t>倍速度增长，年利润逼近</a:t>
            </a:r>
            <a:r>
              <a:rPr lang="en-US" altLang="zh-CN" sz="2000" dirty="0" smtClean="0"/>
              <a:t>20</a:t>
            </a:r>
            <a:r>
              <a:rPr lang="zh-CN" altLang="en-US" sz="2000" dirty="0" smtClean="0"/>
              <a:t>亿元。</a:t>
            </a:r>
            <a:endParaRPr lang="en-US" altLang="zh-CN" sz="2000" dirty="0" smtClean="0"/>
          </a:p>
          <a:p>
            <a:pPr eaLnBrk="1"/>
            <a:r>
              <a:rPr lang="zh-CN" altLang="en-US" sz="2000" dirty="0"/>
              <a:t>现在已经拓展出创意设计、网站建设、营销推广、文案策划、生活服务、工业建筑设计等</a:t>
            </a:r>
            <a:r>
              <a:rPr lang="en-US" altLang="zh-CN" sz="2000" dirty="0" smtClean="0"/>
              <a:t>600</a:t>
            </a:r>
            <a:r>
              <a:rPr lang="zh-CN" altLang="en-US" sz="2000" dirty="0" smtClean="0"/>
              <a:t>余种现代服务领域。</a:t>
            </a:r>
          </a:p>
        </p:txBody>
      </p:sp>
      <p:sp>
        <p:nvSpPr>
          <p:cNvPr id="2" name="TextBox 1"/>
          <p:cNvSpPr txBox="1"/>
          <p:nvPr/>
        </p:nvSpPr>
        <p:spPr>
          <a:xfrm>
            <a:off x="5789364" y="5084685"/>
            <a:ext cx="2852063" cy="338554"/>
          </a:xfrm>
          <a:prstGeom prst="rect">
            <a:avLst/>
          </a:prstGeom>
          <a:noFill/>
        </p:spPr>
        <p:txBody>
          <a:bodyPr wrap="none" rtlCol="0">
            <a:spAutoFit/>
          </a:bodyPr>
          <a:lstStyle/>
          <a:p>
            <a:r>
              <a:rPr lang="zh-CN" altLang="en-US" sz="1600" dirty="0" smtClean="0">
                <a:latin typeface="微软雅黑" pitchFamily="34" charset="-122"/>
                <a:ea typeface="微软雅黑" pitchFamily="34" charset="-122"/>
              </a:rPr>
              <a:t>猪八戒网威客完成的任务类型</a:t>
            </a:r>
            <a:endParaRPr lang="zh-CN" altLang="en-US" sz="1600" dirty="0">
              <a:latin typeface="微软雅黑" pitchFamily="34" charset="-122"/>
              <a:ea typeface="微软雅黑" pitchFamily="34" charset="-122"/>
            </a:endParaRPr>
          </a:p>
        </p:txBody>
      </p:sp>
      <p:pic>
        <p:nvPicPr>
          <p:cNvPr id="675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8974" y="1532013"/>
            <a:ext cx="4336926" cy="3552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0451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z="4800" dirty="0" smtClean="0"/>
              <a:t>1.</a:t>
            </a:r>
            <a:r>
              <a:rPr lang="en-US" altLang="zh-CN" sz="4800" dirty="0" smtClean="0"/>
              <a:t>3</a:t>
            </a:r>
            <a:r>
              <a:rPr lang="zh-CN" altLang="en-US" sz="4800" dirty="0" smtClean="0"/>
              <a:t>朱明跃</a:t>
            </a:r>
          </a:p>
        </p:txBody>
      </p:sp>
      <p:sp>
        <p:nvSpPr>
          <p:cNvPr id="20" name="Rectangle 3"/>
          <p:cNvSpPr txBox="1">
            <a:spLocks noChangeArrowheads="1"/>
          </p:cNvSpPr>
          <p:nvPr/>
        </p:nvSpPr>
        <p:spPr bwMode="auto">
          <a:xfrm>
            <a:off x="448344" y="1590840"/>
            <a:ext cx="3959671" cy="427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465138" indent="-465138" algn="l" rtl="0" eaLnBrk="0" fontAlgn="base" hangingPunct="0">
              <a:spcBef>
                <a:spcPct val="20000"/>
              </a:spcBef>
              <a:spcAft>
                <a:spcPct val="0"/>
              </a:spcAft>
              <a:buClr>
                <a:schemeClr val="tx2"/>
              </a:buClr>
              <a:buSzPct val="50000"/>
              <a:buFont typeface="Zapf Dingbats" charset="2"/>
              <a:buChar char="l"/>
              <a:defRPr sz="2800">
                <a:solidFill>
                  <a:schemeClr val="tx1"/>
                </a:solidFill>
                <a:latin typeface="Times New Roman" pitchFamily="18" charset="0"/>
                <a:ea typeface="黑体" pitchFamily="49" charset="-122"/>
                <a:cs typeface="+mn-cs"/>
              </a:defRPr>
            </a:lvl1pPr>
            <a:lvl2pPr marL="1035050" indent="-455613"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ea typeface="黑体" pitchFamily="49" charset="-122"/>
              </a:defRPr>
            </a:lvl2pPr>
            <a:lvl3pPr marL="1377950" indent="-228600"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ea typeface="黑体" pitchFamily="49" charset="-122"/>
              </a:defRPr>
            </a:lvl3pPr>
            <a:lvl4pPr marL="1720850" indent="-228600" algn="l" rtl="0" eaLnBrk="0" fontAlgn="base" hangingPunct="0">
              <a:spcBef>
                <a:spcPct val="20000"/>
              </a:spcBef>
              <a:spcAft>
                <a:spcPct val="0"/>
              </a:spcAft>
              <a:buClr>
                <a:schemeClr val="accent2"/>
              </a:buClr>
              <a:buSzPct val="65000"/>
              <a:buFont typeface="Monotype Sorts" charset="2"/>
              <a:buChar char=""/>
              <a:defRPr sz="2000">
                <a:solidFill>
                  <a:schemeClr val="tx1"/>
                </a:solidFill>
                <a:latin typeface="Times New Roman" pitchFamily="18" charset="0"/>
                <a:ea typeface="黑体" pitchFamily="49" charset="-122"/>
              </a:defRPr>
            </a:lvl4pPr>
            <a:lvl5pPr marL="2063750" indent="-228600"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ea typeface="黑体" pitchFamily="49" charset="-122"/>
              </a:defRPr>
            </a:lvl5pPr>
            <a:lvl6pPr marL="2520950" indent="-228600" algn="l" rtl="0" eaLnBrk="0" fontAlgn="base" hangingPunct="0">
              <a:spcBef>
                <a:spcPct val="20000"/>
              </a:spcBef>
              <a:spcAft>
                <a:spcPct val="0"/>
              </a:spcAft>
              <a:buClr>
                <a:schemeClr val="tx1"/>
              </a:buClr>
              <a:buSzPct val="100000"/>
              <a:buChar char="•"/>
              <a:defRPr sz="2000">
                <a:solidFill>
                  <a:schemeClr val="tx1"/>
                </a:solidFill>
                <a:latin typeface="+mn-lt"/>
              </a:defRPr>
            </a:lvl6pPr>
            <a:lvl7pPr marL="2978150" indent="-228600" algn="l" rtl="0" eaLnBrk="0" fontAlgn="base" hangingPunct="0">
              <a:spcBef>
                <a:spcPct val="20000"/>
              </a:spcBef>
              <a:spcAft>
                <a:spcPct val="0"/>
              </a:spcAft>
              <a:buClr>
                <a:schemeClr val="tx1"/>
              </a:buClr>
              <a:buSzPct val="100000"/>
              <a:buChar char="•"/>
              <a:defRPr sz="2000">
                <a:solidFill>
                  <a:schemeClr val="tx1"/>
                </a:solidFill>
                <a:latin typeface="+mn-lt"/>
              </a:defRPr>
            </a:lvl7pPr>
            <a:lvl8pPr marL="3435350" indent="-228600" algn="l" rtl="0" eaLnBrk="0" fontAlgn="base" hangingPunct="0">
              <a:spcBef>
                <a:spcPct val="20000"/>
              </a:spcBef>
              <a:spcAft>
                <a:spcPct val="0"/>
              </a:spcAft>
              <a:buClr>
                <a:schemeClr val="tx1"/>
              </a:buClr>
              <a:buSzPct val="100000"/>
              <a:buChar char="•"/>
              <a:defRPr sz="2000">
                <a:solidFill>
                  <a:schemeClr val="tx1"/>
                </a:solidFill>
                <a:latin typeface="+mn-lt"/>
              </a:defRPr>
            </a:lvl8pPr>
            <a:lvl9pPr marL="3892550" indent="-228600" algn="l" rtl="0" eaLnBrk="0" fontAlgn="base" hangingPunct="0">
              <a:spcBef>
                <a:spcPct val="20000"/>
              </a:spcBef>
              <a:spcAft>
                <a:spcPct val="0"/>
              </a:spcAft>
              <a:buClr>
                <a:schemeClr val="tx1"/>
              </a:buClr>
              <a:buSzPct val="100000"/>
              <a:buChar char="•"/>
              <a:defRPr sz="2000">
                <a:solidFill>
                  <a:schemeClr val="tx1"/>
                </a:solidFill>
                <a:latin typeface="+mn-lt"/>
              </a:defRPr>
            </a:lvl9pPr>
          </a:lstStyle>
          <a:p>
            <a:pPr marL="0" indent="0" eaLnBrk="1">
              <a:buNone/>
            </a:pPr>
            <a:r>
              <a:rPr lang="zh-CN" altLang="en-US" sz="2000" dirty="0" smtClean="0"/>
              <a:t>猪八戒网创始人。中国新闻奖获得者。三年教书，一年公务员，八年媒体记者。</a:t>
            </a:r>
            <a:r>
              <a:rPr lang="en-US" altLang="zh-CN" sz="2000" dirty="0" smtClean="0"/>
              <a:t>2006</a:t>
            </a:r>
            <a:r>
              <a:rPr lang="zh-CN" altLang="en-US" sz="2000" dirty="0" smtClean="0"/>
              <a:t>年</a:t>
            </a:r>
            <a:r>
              <a:rPr lang="en-US" altLang="zh-CN" sz="2000" dirty="0" smtClean="0"/>
              <a:t>10</a:t>
            </a:r>
            <a:r>
              <a:rPr lang="zh-CN" altLang="en-US" sz="2000" dirty="0" smtClean="0"/>
              <a:t>月辞去重庆晚报首席记者工作。依托猪八戒网这个新媒体平台， 猪八戒创始人朱明跃致力于创意和营销领域的研究和实践，创建</a:t>
            </a:r>
            <a:r>
              <a:rPr lang="en-US" altLang="zh-CN" sz="2000" dirty="0" smtClean="0"/>
              <a:t>“</a:t>
            </a:r>
            <a:r>
              <a:rPr lang="zh-CN" altLang="en-US" sz="2000" dirty="0" smtClean="0"/>
              <a:t>中国百强商业网站</a:t>
            </a:r>
            <a:r>
              <a:rPr lang="en-US" altLang="zh-CN" sz="2000" dirty="0" smtClean="0"/>
              <a:t>”</a:t>
            </a:r>
            <a:r>
              <a:rPr lang="zh-CN" altLang="en-US" sz="2000" dirty="0"/>
              <a:t>，</a:t>
            </a:r>
            <a:r>
              <a:rPr lang="zh-CN" altLang="en-US" sz="2000" dirty="0" smtClean="0"/>
              <a:t>猪八戒网被视为服务业的</a:t>
            </a:r>
            <a:r>
              <a:rPr lang="en-US" altLang="zh-CN" sz="2000" dirty="0" smtClean="0"/>
              <a:t>"</a:t>
            </a:r>
            <a:r>
              <a:rPr lang="zh-CN" altLang="en-US" sz="2000" dirty="0" smtClean="0"/>
              <a:t>阿里巴巴</a:t>
            </a:r>
            <a:r>
              <a:rPr lang="en-US" altLang="zh-CN" sz="2000" dirty="0" smtClean="0"/>
              <a:t>"</a:t>
            </a:r>
            <a:r>
              <a:rPr lang="zh-CN" altLang="en-US" sz="2000" dirty="0" smtClean="0"/>
              <a:t>。</a:t>
            </a:r>
          </a:p>
        </p:txBody>
      </p:sp>
      <p:sp>
        <p:nvSpPr>
          <p:cNvPr id="2" name="TextBox 1"/>
          <p:cNvSpPr txBox="1"/>
          <p:nvPr/>
        </p:nvSpPr>
        <p:spPr>
          <a:xfrm>
            <a:off x="5186959" y="4746131"/>
            <a:ext cx="2037737" cy="338554"/>
          </a:xfrm>
          <a:prstGeom prst="rect">
            <a:avLst/>
          </a:prstGeom>
          <a:noFill/>
        </p:spPr>
        <p:txBody>
          <a:bodyPr wrap="none" rtlCol="0">
            <a:spAutoFit/>
          </a:bodyPr>
          <a:lstStyle/>
          <a:p>
            <a:r>
              <a:rPr lang="zh-CN" altLang="en-US" sz="1600" dirty="0" smtClean="0">
                <a:latin typeface="微软雅黑" pitchFamily="34" charset="-122"/>
                <a:ea typeface="微软雅黑" pitchFamily="34" charset="-122"/>
              </a:rPr>
              <a:t>猪八戒网</a:t>
            </a:r>
            <a:r>
              <a:rPr lang="en-US" altLang="zh-CN" sz="1600" dirty="0" smtClean="0">
                <a:latin typeface="微软雅黑" pitchFamily="34" charset="-122"/>
                <a:ea typeface="微软雅黑" pitchFamily="34" charset="-122"/>
              </a:rPr>
              <a:t>CEO</a:t>
            </a:r>
            <a:r>
              <a:rPr lang="zh-CN" altLang="en-US" sz="1600" dirty="0" smtClean="0">
                <a:latin typeface="微软雅黑" pitchFamily="34" charset="-122"/>
                <a:ea typeface="微软雅黑" pitchFamily="34" charset="-122"/>
              </a:rPr>
              <a:t>朱明跃</a:t>
            </a:r>
            <a:endParaRPr lang="zh-CN" altLang="en-US" sz="1600" dirty="0">
              <a:latin typeface="微软雅黑" pitchFamily="34" charset="-122"/>
              <a:ea typeface="微软雅黑" pitchFamily="34" charset="-122"/>
            </a:endParaRPr>
          </a:p>
        </p:txBody>
      </p:sp>
      <p:pic>
        <p:nvPicPr>
          <p:cNvPr id="686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8015" y="1547913"/>
            <a:ext cx="4409952" cy="3020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1584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800" dirty="0" smtClean="0"/>
              <a:t>2.1</a:t>
            </a:r>
            <a:r>
              <a:rPr lang="zh-CN" altLang="en-US" sz="4800" dirty="0" smtClean="0"/>
              <a:t>创业之初</a:t>
            </a:r>
          </a:p>
        </p:txBody>
      </p:sp>
      <p:sp>
        <p:nvSpPr>
          <p:cNvPr id="20" name="Rectangle 3"/>
          <p:cNvSpPr txBox="1">
            <a:spLocks noChangeArrowheads="1"/>
          </p:cNvSpPr>
          <p:nvPr/>
        </p:nvSpPr>
        <p:spPr bwMode="auto">
          <a:xfrm>
            <a:off x="592510" y="1626332"/>
            <a:ext cx="698492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465138" indent="-465138" algn="l" rtl="0" eaLnBrk="0" fontAlgn="base" hangingPunct="0">
              <a:spcBef>
                <a:spcPct val="20000"/>
              </a:spcBef>
              <a:spcAft>
                <a:spcPct val="0"/>
              </a:spcAft>
              <a:buClr>
                <a:schemeClr val="tx2"/>
              </a:buClr>
              <a:buSzPct val="50000"/>
              <a:buFont typeface="Zapf Dingbats" charset="2"/>
              <a:buChar char="l"/>
              <a:defRPr sz="2800">
                <a:solidFill>
                  <a:schemeClr val="tx1"/>
                </a:solidFill>
                <a:latin typeface="Times New Roman" pitchFamily="18" charset="0"/>
                <a:ea typeface="黑体" pitchFamily="49" charset="-122"/>
                <a:cs typeface="+mn-cs"/>
              </a:defRPr>
            </a:lvl1pPr>
            <a:lvl2pPr marL="1035050" indent="-455613"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ea typeface="黑体" pitchFamily="49" charset="-122"/>
              </a:defRPr>
            </a:lvl2pPr>
            <a:lvl3pPr marL="1377950" indent="-228600"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ea typeface="黑体" pitchFamily="49" charset="-122"/>
              </a:defRPr>
            </a:lvl3pPr>
            <a:lvl4pPr marL="1720850" indent="-228600" algn="l" rtl="0" eaLnBrk="0" fontAlgn="base" hangingPunct="0">
              <a:spcBef>
                <a:spcPct val="20000"/>
              </a:spcBef>
              <a:spcAft>
                <a:spcPct val="0"/>
              </a:spcAft>
              <a:buClr>
                <a:schemeClr val="accent2"/>
              </a:buClr>
              <a:buSzPct val="65000"/>
              <a:buFont typeface="Monotype Sorts" charset="2"/>
              <a:buChar char=""/>
              <a:defRPr sz="2000">
                <a:solidFill>
                  <a:schemeClr val="tx1"/>
                </a:solidFill>
                <a:latin typeface="Times New Roman" pitchFamily="18" charset="0"/>
                <a:ea typeface="黑体" pitchFamily="49" charset="-122"/>
              </a:defRPr>
            </a:lvl4pPr>
            <a:lvl5pPr marL="2063750" indent="-228600"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ea typeface="黑体" pitchFamily="49" charset="-122"/>
              </a:defRPr>
            </a:lvl5pPr>
            <a:lvl6pPr marL="2520950" indent="-228600" algn="l" rtl="0" eaLnBrk="0" fontAlgn="base" hangingPunct="0">
              <a:spcBef>
                <a:spcPct val="20000"/>
              </a:spcBef>
              <a:spcAft>
                <a:spcPct val="0"/>
              </a:spcAft>
              <a:buClr>
                <a:schemeClr val="tx1"/>
              </a:buClr>
              <a:buSzPct val="100000"/>
              <a:buChar char="•"/>
              <a:defRPr sz="2000">
                <a:solidFill>
                  <a:schemeClr val="tx1"/>
                </a:solidFill>
                <a:latin typeface="+mn-lt"/>
              </a:defRPr>
            </a:lvl6pPr>
            <a:lvl7pPr marL="2978150" indent="-228600" algn="l" rtl="0" eaLnBrk="0" fontAlgn="base" hangingPunct="0">
              <a:spcBef>
                <a:spcPct val="20000"/>
              </a:spcBef>
              <a:spcAft>
                <a:spcPct val="0"/>
              </a:spcAft>
              <a:buClr>
                <a:schemeClr val="tx1"/>
              </a:buClr>
              <a:buSzPct val="100000"/>
              <a:buChar char="•"/>
              <a:defRPr sz="2000">
                <a:solidFill>
                  <a:schemeClr val="tx1"/>
                </a:solidFill>
                <a:latin typeface="+mn-lt"/>
              </a:defRPr>
            </a:lvl7pPr>
            <a:lvl8pPr marL="3435350" indent="-228600" algn="l" rtl="0" eaLnBrk="0" fontAlgn="base" hangingPunct="0">
              <a:spcBef>
                <a:spcPct val="20000"/>
              </a:spcBef>
              <a:spcAft>
                <a:spcPct val="0"/>
              </a:spcAft>
              <a:buClr>
                <a:schemeClr val="tx1"/>
              </a:buClr>
              <a:buSzPct val="100000"/>
              <a:buChar char="•"/>
              <a:defRPr sz="2000">
                <a:solidFill>
                  <a:schemeClr val="tx1"/>
                </a:solidFill>
                <a:latin typeface="+mn-lt"/>
              </a:defRPr>
            </a:lvl8pPr>
            <a:lvl9pPr marL="3892550" indent="-228600" algn="l" rtl="0" eaLnBrk="0" fontAlgn="base" hangingPunct="0">
              <a:spcBef>
                <a:spcPct val="20000"/>
              </a:spcBef>
              <a:spcAft>
                <a:spcPct val="0"/>
              </a:spcAft>
              <a:buClr>
                <a:schemeClr val="tx1"/>
              </a:buClr>
              <a:buSzPct val="100000"/>
              <a:buChar char="•"/>
              <a:defRPr sz="2000">
                <a:solidFill>
                  <a:schemeClr val="tx1"/>
                </a:solidFill>
                <a:latin typeface="+mn-lt"/>
              </a:defRPr>
            </a:lvl9pPr>
          </a:lstStyle>
          <a:p>
            <a:pPr marL="0" indent="0" eaLnBrk="1">
              <a:buNone/>
            </a:pPr>
            <a:r>
              <a:rPr lang="zh-CN" altLang="en-US" sz="2000" dirty="0" smtClean="0"/>
              <a:t>猪八戒网采取的是最原始的威客模式即抽佣模式</a:t>
            </a:r>
          </a:p>
        </p:txBody>
      </p:sp>
      <p:pic>
        <p:nvPicPr>
          <p:cNvPr id="696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092" y="2079216"/>
            <a:ext cx="7044783"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形状 14"/>
          <p:cNvSpPr/>
          <p:nvPr/>
        </p:nvSpPr>
        <p:spPr>
          <a:xfrm>
            <a:off x="4131665" y="3243624"/>
            <a:ext cx="915081" cy="882503"/>
          </a:xfrm>
          <a:prstGeom prst="leftCircularArrow">
            <a:avLst>
              <a:gd name="adj1" fmla="val 8909"/>
              <a:gd name="adj2" fmla="val 1142322"/>
              <a:gd name="adj3" fmla="val 6293598"/>
              <a:gd name="adj4" fmla="val 18900002"/>
              <a:gd name="adj5" fmla="val 12500"/>
            </a:avLst>
          </a:prstGeom>
          <a:solidFill>
            <a:srgbClr val="FF0000"/>
          </a:solidFill>
          <a:ln>
            <a:solidFill>
              <a:schemeClr val="accent1"/>
            </a:solidFill>
          </a:ln>
          <a:effectLst/>
        </p:spPr>
      </p:sp>
      <p:sp>
        <p:nvSpPr>
          <p:cNvPr id="16" name="文本框 4"/>
          <p:cNvSpPr txBox="1"/>
          <p:nvPr/>
        </p:nvSpPr>
        <p:spPr>
          <a:xfrm>
            <a:off x="4556165" y="3565901"/>
            <a:ext cx="2592288" cy="369332"/>
          </a:xfrm>
          <a:prstGeom prst="rect">
            <a:avLst/>
          </a:prstGeom>
          <a:noFill/>
        </p:spPr>
        <p:txBody>
          <a:bodyPr wrap="square" rtlCol="0">
            <a:spAutoFit/>
          </a:bodyPr>
          <a:lstStyle/>
          <a:p>
            <a:r>
              <a:rPr lang="zh-CN" altLang="en-US" sz="1800" dirty="0" smtClean="0">
                <a:latin typeface="黑体" pitchFamily="49" charset="-122"/>
                <a:ea typeface="黑体" pitchFamily="49" charset="-122"/>
              </a:rPr>
              <a:t>产品无法规模化</a:t>
            </a:r>
            <a:endParaRPr lang="zh-CN" altLang="en-US" sz="1800" dirty="0">
              <a:latin typeface="黑体" pitchFamily="49" charset="-122"/>
              <a:ea typeface="黑体" pitchFamily="49" charset="-122"/>
            </a:endParaRPr>
          </a:p>
        </p:txBody>
      </p:sp>
      <p:sp>
        <p:nvSpPr>
          <p:cNvPr id="17" name="形状 16"/>
          <p:cNvSpPr/>
          <p:nvPr/>
        </p:nvSpPr>
        <p:spPr>
          <a:xfrm rot="12512967">
            <a:off x="3273587" y="4050608"/>
            <a:ext cx="915081" cy="882503"/>
          </a:xfrm>
          <a:prstGeom prst="leftCircularArrow">
            <a:avLst>
              <a:gd name="adj1" fmla="val 8909"/>
              <a:gd name="adj2" fmla="val 1142322"/>
              <a:gd name="adj3" fmla="val 6293598"/>
              <a:gd name="adj4" fmla="val 18900002"/>
              <a:gd name="adj5" fmla="val 12500"/>
            </a:avLst>
          </a:prstGeom>
          <a:solidFill>
            <a:srgbClr val="FF0000"/>
          </a:solidFill>
          <a:ln>
            <a:noFill/>
          </a:ln>
          <a:effectLst/>
        </p:spPr>
      </p:sp>
      <p:sp>
        <p:nvSpPr>
          <p:cNvPr id="18" name="文本框 5"/>
          <p:cNvSpPr txBox="1"/>
          <p:nvPr/>
        </p:nvSpPr>
        <p:spPr>
          <a:xfrm>
            <a:off x="2032670" y="4222844"/>
            <a:ext cx="1929261" cy="369332"/>
          </a:xfrm>
          <a:prstGeom prst="rect">
            <a:avLst/>
          </a:prstGeom>
          <a:noFill/>
        </p:spPr>
        <p:txBody>
          <a:bodyPr wrap="square" rtlCol="0">
            <a:spAutoFit/>
          </a:bodyPr>
          <a:lstStyle/>
          <a:p>
            <a:pPr algn="r"/>
            <a:r>
              <a:rPr lang="zh-CN" altLang="en-US" sz="1800" dirty="0" smtClean="0">
                <a:latin typeface="黑体" pitchFamily="49" charset="-122"/>
                <a:ea typeface="黑体" pitchFamily="49" charset="-122"/>
              </a:rPr>
              <a:t>产品非标准化</a:t>
            </a:r>
            <a:endParaRPr lang="zh-CN" altLang="en-US" sz="1800" dirty="0">
              <a:latin typeface="黑体" pitchFamily="49" charset="-122"/>
              <a:ea typeface="黑体" pitchFamily="49" charset="-122"/>
            </a:endParaRPr>
          </a:p>
        </p:txBody>
      </p:sp>
      <p:sp>
        <p:nvSpPr>
          <p:cNvPr id="19" name="形状 18"/>
          <p:cNvSpPr/>
          <p:nvPr/>
        </p:nvSpPr>
        <p:spPr>
          <a:xfrm>
            <a:off x="4237790" y="4558841"/>
            <a:ext cx="915081" cy="882503"/>
          </a:xfrm>
          <a:prstGeom prst="leftCircularArrow">
            <a:avLst>
              <a:gd name="adj1" fmla="val 8909"/>
              <a:gd name="adj2" fmla="val 1142322"/>
              <a:gd name="adj3" fmla="val 6293598"/>
              <a:gd name="adj4" fmla="val 18900002"/>
              <a:gd name="adj5" fmla="val 12500"/>
            </a:avLst>
          </a:prstGeom>
          <a:solidFill>
            <a:srgbClr val="FF0000"/>
          </a:solidFill>
          <a:ln>
            <a:noFill/>
          </a:ln>
          <a:effectLst/>
        </p:spPr>
      </p:sp>
      <p:sp>
        <p:nvSpPr>
          <p:cNvPr id="21" name="文本框 36"/>
          <p:cNvSpPr txBox="1"/>
          <p:nvPr/>
        </p:nvSpPr>
        <p:spPr>
          <a:xfrm>
            <a:off x="4555959" y="4803830"/>
            <a:ext cx="1941208" cy="369332"/>
          </a:xfrm>
          <a:prstGeom prst="rect">
            <a:avLst/>
          </a:prstGeom>
          <a:noFill/>
        </p:spPr>
        <p:txBody>
          <a:bodyPr wrap="square" rtlCol="0">
            <a:spAutoFit/>
          </a:bodyPr>
          <a:lstStyle/>
          <a:p>
            <a:r>
              <a:rPr lang="zh-CN" altLang="en-US" sz="1800" dirty="0" smtClean="0">
                <a:latin typeface="黑体" pitchFamily="49" charset="-122"/>
                <a:ea typeface="黑体" pitchFamily="49" charset="-122"/>
              </a:rPr>
              <a:t>交易严重低频</a:t>
            </a:r>
            <a:endParaRPr lang="zh-CN" altLang="en-US" sz="1800" dirty="0">
              <a:latin typeface="黑体" pitchFamily="49" charset="-122"/>
              <a:ea typeface="黑体" pitchFamily="49" charset="-122"/>
            </a:endParaRPr>
          </a:p>
        </p:txBody>
      </p:sp>
      <p:sp>
        <p:nvSpPr>
          <p:cNvPr id="22" name="文本框 39"/>
          <p:cNvSpPr txBox="1"/>
          <p:nvPr/>
        </p:nvSpPr>
        <p:spPr>
          <a:xfrm>
            <a:off x="1552256" y="5430124"/>
            <a:ext cx="2433711" cy="369332"/>
          </a:xfrm>
          <a:prstGeom prst="rect">
            <a:avLst/>
          </a:prstGeom>
          <a:noFill/>
        </p:spPr>
        <p:txBody>
          <a:bodyPr wrap="square" rtlCol="0">
            <a:spAutoFit/>
          </a:bodyPr>
          <a:lstStyle/>
          <a:p>
            <a:pPr algn="r"/>
            <a:r>
              <a:rPr lang="zh-CN" altLang="en-US" sz="1800" dirty="0" smtClean="0">
                <a:latin typeface="黑体" pitchFamily="49" charset="-122"/>
                <a:ea typeface="黑体" pitchFamily="49" charset="-122"/>
              </a:rPr>
              <a:t>买家分散</a:t>
            </a:r>
            <a:endParaRPr lang="zh-CN" altLang="en-US" sz="1800" dirty="0">
              <a:latin typeface="黑体" pitchFamily="49" charset="-122"/>
              <a:ea typeface="黑体" pitchFamily="49" charset="-122"/>
            </a:endParaRPr>
          </a:p>
        </p:txBody>
      </p:sp>
      <p:sp>
        <p:nvSpPr>
          <p:cNvPr id="23" name="形状 22"/>
          <p:cNvSpPr/>
          <p:nvPr/>
        </p:nvSpPr>
        <p:spPr>
          <a:xfrm rot="12512967">
            <a:off x="3340045" y="5329866"/>
            <a:ext cx="915081" cy="882503"/>
          </a:xfrm>
          <a:prstGeom prst="leftCircularArrow">
            <a:avLst>
              <a:gd name="adj1" fmla="val 8909"/>
              <a:gd name="adj2" fmla="val 1142322"/>
              <a:gd name="adj3" fmla="val 6293598"/>
              <a:gd name="adj4" fmla="val 18900002"/>
              <a:gd name="adj5" fmla="val 12500"/>
            </a:avLst>
          </a:prstGeom>
          <a:solidFill>
            <a:srgbClr val="FF0000"/>
          </a:solidFill>
          <a:ln>
            <a:noFill/>
          </a:ln>
          <a:effectLst/>
        </p:spPr>
      </p:sp>
    </p:spTree>
    <p:extLst>
      <p:ext uri="{BB962C8B-B14F-4D97-AF65-F5344CB8AC3E}">
        <p14:creationId xmlns:p14="http://schemas.microsoft.com/office/powerpoint/2010/main" val="2320778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800" dirty="0" smtClean="0"/>
              <a:t>2.2</a:t>
            </a:r>
            <a:r>
              <a:rPr lang="zh-CN" altLang="en-US" sz="4800" dirty="0" smtClean="0"/>
              <a:t>腾云行动</a:t>
            </a:r>
          </a:p>
        </p:txBody>
      </p:sp>
      <p:sp>
        <p:nvSpPr>
          <p:cNvPr id="20" name="Rectangle 3"/>
          <p:cNvSpPr txBox="1">
            <a:spLocks noChangeArrowheads="1"/>
          </p:cNvSpPr>
          <p:nvPr/>
        </p:nvSpPr>
        <p:spPr bwMode="auto">
          <a:xfrm>
            <a:off x="520502" y="1626332"/>
            <a:ext cx="7488832" cy="330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465138" indent="-465138" algn="l" rtl="0" eaLnBrk="0" fontAlgn="base" hangingPunct="0">
              <a:spcBef>
                <a:spcPct val="20000"/>
              </a:spcBef>
              <a:spcAft>
                <a:spcPct val="0"/>
              </a:spcAft>
              <a:buClr>
                <a:schemeClr val="tx2"/>
              </a:buClr>
              <a:buSzPct val="50000"/>
              <a:buFont typeface="Zapf Dingbats" charset="2"/>
              <a:buChar char="l"/>
              <a:defRPr sz="2800">
                <a:solidFill>
                  <a:schemeClr val="tx1"/>
                </a:solidFill>
                <a:latin typeface="Times New Roman" pitchFamily="18" charset="0"/>
                <a:ea typeface="黑体" pitchFamily="49" charset="-122"/>
                <a:cs typeface="+mn-cs"/>
              </a:defRPr>
            </a:lvl1pPr>
            <a:lvl2pPr marL="1035050" indent="-455613"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ea typeface="黑体" pitchFamily="49" charset="-122"/>
              </a:defRPr>
            </a:lvl2pPr>
            <a:lvl3pPr marL="1377950" indent="-228600"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ea typeface="黑体" pitchFamily="49" charset="-122"/>
              </a:defRPr>
            </a:lvl3pPr>
            <a:lvl4pPr marL="1720850" indent="-228600" algn="l" rtl="0" eaLnBrk="0" fontAlgn="base" hangingPunct="0">
              <a:spcBef>
                <a:spcPct val="20000"/>
              </a:spcBef>
              <a:spcAft>
                <a:spcPct val="0"/>
              </a:spcAft>
              <a:buClr>
                <a:schemeClr val="accent2"/>
              </a:buClr>
              <a:buSzPct val="65000"/>
              <a:buFont typeface="Monotype Sorts" charset="2"/>
              <a:buChar char=""/>
              <a:defRPr sz="2000">
                <a:solidFill>
                  <a:schemeClr val="tx1"/>
                </a:solidFill>
                <a:latin typeface="Times New Roman" pitchFamily="18" charset="0"/>
                <a:ea typeface="黑体" pitchFamily="49" charset="-122"/>
              </a:defRPr>
            </a:lvl4pPr>
            <a:lvl5pPr marL="2063750" indent="-228600" algn="l" rtl="0" eaLnBrk="0" fontAlgn="base" hangingPunct="0">
              <a:spcBef>
                <a:spcPct val="20000"/>
              </a:spcBef>
              <a:spcAft>
                <a:spcPct val="0"/>
              </a:spcAft>
              <a:buClr>
                <a:schemeClr val="tx1"/>
              </a:buClr>
              <a:buSzPct val="100000"/>
              <a:buChar char="•"/>
              <a:defRPr sz="2000">
                <a:solidFill>
                  <a:schemeClr val="tx1"/>
                </a:solidFill>
                <a:latin typeface="Times New Roman" pitchFamily="18" charset="0"/>
                <a:ea typeface="黑体" pitchFamily="49" charset="-122"/>
              </a:defRPr>
            </a:lvl5pPr>
            <a:lvl6pPr marL="2520950" indent="-228600" algn="l" rtl="0" eaLnBrk="0" fontAlgn="base" hangingPunct="0">
              <a:spcBef>
                <a:spcPct val="20000"/>
              </a:spcBef>
              <a:spcAft>
                <a:spcPct val="0"/>
              </a:spcAft>
              <a:buClr>
                <a:schemeClr val="tx1"/>
              </a:buClr>
              <a:buSzPct val="100000"/>
              <a:buChar char="•"/>
              <a:defRPr sz="2000">
                <a:solidFill>
                  <a:schemeClr val="tx1"/>
                </a:solidFill>
                <a:latin typeface="+mn-lt"/>
              </a:defRPr>
            </a:lvl6pPr>
            <a:lvl7pPr marL="2978150" indent="-228600" algn="l" rtl="0" eaLnBrk="0" fontAlgn="base" hangingPunct="0">
              <a:spcBef>
                <a:spcPct val="20000"/>
              </a:spcBef>
              <a:spcAft>
                <a:spcPct val="0"/>
              </a:spcAft>
              <a:buClr>
                <a:schemeClr val="tx1"/>
              </a:buClr>
              <a:buSzPct val="100000"/>
              <a:buChar char="•"/>
              <a:defRPr sz="2000">
                <a:solidFill>
                  <a:schemeClr val="tx1"/>
                </a:solidFill>
                <a:latin typeface="+mn-lt"/>
              </a:defRPr>
            </a:lvl7pPr>
            <a:lvl8pPr marL="3435350" indent="-228600" algn="l" rtl="0" eaLnBrk="0" fontAlgn="base" hangingPunct="0">
              <a:spcBef>
                <a:spcPct val="20000"/>
              </a:spcBef>
              <a:spcAft>
                <a:spcPct val="0"/>
              </a:spcAft>
              <a:buClr>
                <a:schemeClr val="tx1"/>
              </a:buClr>
              <a:buSzPct val="100000"/>
              <a:buChar char="•"/>
              <a:defRPr sz="2000">
                <a:solidFill>
                  <a:schemeClr val="tx1"/>
                </a:solidFill>
                <a:latin typeface="+mn-lt"/>
              </a:defRPr>
            </a:lvl8pPr>
            <a:lvl9pPr marL="3892550" indent="-228600" algn="l" rtl="0" eaLnBrk="0" fontAlgn="base" hangingPunct="0">
              <a:spcBef>
                <a:spcPct val="20000"/>
              </a:spcBef>
              <a:spcAft>
                <a:spcPct val="0"/>
              </a:spcAft>
              <a:buClr>
                <a:schemeClr val="tx1"/>
              </a:buClr>
              <a:buSzPct val="100000"/>
              <a:buChar char="•"/>
              <a:defRPr sz="2000">
                <a:solidFill>
                  <a:schemeClr val="tx1"/>
                </a:solidFill>
                <a:latin typeface="+mn-lt"/>
              </a:defRPr>
            </a:lvl9pPr>
          </a:lstStyle>
          <a:p>
            <a:pPr eaLnBrk="1"/>
            <a:r>
              <a:rPr lang="zh-CN" altLang="en-US" sz="2000" dirty="0" smtClean="0"/>
              <a:t>由于没有标杆和市场参照者，朱明跃的每一步都是摸着石头过河。他将每一次改革都称为“腾云行动”，直至</a:t>
            </a:r>
            <a:r>
              <a:rPr lang="en-US" altLang="zh-CN" sz="2000" dirty="0" smtClean="0"/>
              <a:t>2015</a:t>
            </a:r>
            <a:r>
              <a:rPr lang="zh-CN" altLang="en-US" sz="2000" dirty="0" smtClean="0"/>
              <a:t>年，经历了</a:t>
            </a:r>
            <a:r>
              <a:rPr lang="en-US" altLang="zh-CN" sz="2000" dirty="0" smtClean="0"/>
              <a:t>6</a:t>
            </a:r>
            <a:r>
              <a:rPr lang="zh-CN" altLang="en-US" sz="2000" dirty="0" smtClean="0"/>
              <a:t>次的改革失败后，整个团队几近崩溃。</a:t>
            </a:r>
            <a:endParaRPr lang="en-US" altLang="zh-CN" sz="2000" dirty="0" smtClean="0"/>
          </a:p>
          <a:p>
            <a:pPr marL="0" indent="0" eaLnBrk="1">
              <a:buNone/>
            </a:pPr>
            <a:endParaRPr lang="en-US" altLang="zh-CN" sz="2000" dirty="0" smtClean="0"/>
          </a:p>
          <a:p>
            <a:pPr eaLnBrk="1"/>
            <a:r>
              <a:rPr lang="zh-CN" altLang="en-US" sz="2000" dirty="0" smtClean="0"/>
              <a:t>在第</a:t>
            </a:r>
            <a:r>
              <a:rPr lang="en-US" altLang="zh-CN" sz="2000" dirty="0" smtClean="0"/>
              <a:t>7</a:t>
            </a:r>
            <a:r>
              <a:rPr lang="zh-CN" altLang="en-US" sz="2000" dirty="0" smtClean="0"/>
              <a:t>次腾云行动中，朱明跃选择实物电商模式。新增加的店铺模式类似淘宝开店</a:t>
            </a:r>
            <a:r>
              <a:rPr lang="zh-CN" altLang="en-US" sz="2000" dirty="0"/>
              <a:t>，将网站信息发布模式从单一的悬赏模式变为悬赏模式和一对一店铺模式</a:t>
            </a:r>
            <a:r>
              <a:rPr lang="zh-CN" altLang="en-US" sz="2000" dirty="0" smtClean="0"/>
              <a:t>共存，各服务商在猪八戒网开设店铺，把自己的能力作为一种商品包装出来，让大家雇佣或者购买，平台标注它们的能力、信用、地理位置、规模、收入等信息。</a:t>
            </a:r>
          </a:p>
        </p:txBody>
      </p:sp>
    </p:spTree>
    <p:extLst>
      <p:ext uri="{BB962C8B-B14F-4D97-AF65-F5344CB8AC3E}">
        <p14:creationId xmlns:p14="http://schemas.microsoft.com/office/powerpoint/2010/main" val="3410074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untitled 2">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untitled 2">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Tx/>
          <a:buNone/>
          <a:defRPr kumimoji="0" lang="en-GB" altLang="en-GB"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Tx/>
          <a:buNone/>
          <a:defRPr kumimoji="0" lang="en-GB" altLang="en-GB" sz="2400" b="0" i="0" u="none" strike="noStrike" cap="none" normalizeH="0" baseline="0" smtClean="0">
            <a:ln>
              <a:noFill/>
            </a:ln>
            <a:solidFill>
              <a:schemeClr val="tx1"/>
            </a:solidFill>
            <a:effectLst/>
            <a:latin typeface="Times" charset="0"/>
          </a:defRPr>
        </a:defPPr>
      </a:lstStyle>
    </a:lnDef>
  </a:objectDefaults>
  <a:extraClrSchemeLst>
    <a:extraClrScheme>
      <a:clrScheme name="untitled 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ntitled 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ntitled 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ntitled 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ntitled 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ntitled 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ntitled 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Hard Disk:SE, 5/e:SLIDES:Ch. 1 Introduction</Template>
  <TotalTime>1335</TotalTime>
  <Pages>24</Pages>
  <Words>3171</Words>
  <Characters>0</Characters>
  <Application>Microsoft Office PowerPoint</Application>
  <DocSecurity>0</DocSecurity>
  <PresentationFormat>自定义</PresentationFormat>
  <Lines>0</Lines>
  <Paragraphs>174</Paragraphs>
  <Slides>21</Slides>
  <Notes>19</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untitled 2</vt:lpstr>
      <vt:lpstr>十年磨一剑，“飞”起来的猪八戒网</vt:lpstr>
      <vt:lpstr>威客模式</vt:lpstr>
      <vt:lpstr>内容提要</vt:lpstr>
      <vt:lpstr>1.1威客的提出</vt:lpstr>
      <vt:lpstr>1.1威客的提出</vt:lpstr>
      <vt:lpstr>1.2猪八戒网</vt:lpstr>
      <vt:lpstr>1.3朱明跃</vt:lpstr>
      <vt:lpstr>2.1创业之初</vt:lpstr>
      <vt:lpstr>2.2腾云行动</vt:lpstr>
      <vt:lpstr>2.2腾云行动</vt:lpstr>
      <vt:lpstr>2.3抓住长尾</vt:lpstr>
      <vt:lpstr>3.1佣金有毒，果断弃之</vt:lpstr>
      <vt:lpstr>3.1佣金有毒，果断弃之</vt:lpstr>
      <vt:lpstr>3.2“海洋数据+钻井平台”模式</vt:lpstr>
      <vt:lpstr>3.3通过“封装流程”解决服务非标准化问题</vt:lpstr>
      <vt:lpstr>4.猪八戒网的人才观</vt:lpstr>
      <vt:lpstr>5.重新布局服务领域</vt:lpstr>
      <vt:lpstr>5.1立足平台，打造天蓬网</vt:lpstr>
      <vt:lpstr>5.2从亿元俱乐部到共生大生态</vt:lpstr>
      <vt:lpstr>6.尾声：与时代共同进步</vt:lpstr>
      <vt:lpstr>启发思考题</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Administrator</dc:creator>
  <cp:lastModifiedBy>Windows 用户</cp:lastModifiedBy>
  <cp:revision>303</cp:revision>
  <cp:lastPrinted>2000-03-27T07:45:53Z</cp:lastPrinted>
  <dcterms:created xsi:type="dcterms:W3CDTF">1995-12-08T17:21:36Z</dcterms:created>
  <dcterms:modified xsi:type="dcterms:W3CDTF">2017-07-10T11:55:04Z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