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89" r:id="rId2"/>
    <p:sldId id="390" r:id="rId3"/>
    <p:sldId id="499" r:id="rId4"/>
    <p:sldId id="500" r:id="rId5"/>
    <p:sldId id="501" r:id="rId6"/>
    <p:sldId id="509" r:id="rId7"/>
    <p:sldId id="507" r:id="rId8"/>
    <p:sldId id="508" r:id="rId9"/>
    <p:sldId id="431" r:id="rId10"/>
  </p:sldIdLst>
  <p:sldSz cx="9105900" cy="6832600"/>
  <p:notesSz cx="6629400" cy="9753600"/>
  <p:kinsoku lang="zh-CN"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buFont typeface="Arial" pitchFamily="34" charset="0"/>
      <a:defRPr sz="2400" kern="1200">
        <a:solidFill>
          <a:schemeClr val="tx1"/>
        </a:solidFill>
        <a:latin typeface="Times" charset="0"/>
        <a:ea typeface="+mn-ea"/>
        <a:cs typeface="+mn-cs"/>
      </a:defRPr>
    </a:lvl1pPr>
    <a:lvl2pPr marL="457200" algn="l" rtl="0" fontAlgn="base">
      <a:spcBef>
        <a:spcPct val="0"/>
      </a:spcBef>
      <a:spcAft>
        <a:spcPct val="0"/>
      </a:spcAft>
      <a:buFont typeface="Arial" pitchFamily="34" charset="0"/>
      <a:defRPr sz="2400" kern="1200">
        <a:solidFill>
          <a:schemeClr val="tx1"/>
        </a:solidFill>
        <a:latin typeface="Times" charset="0"/>
        <a:ea typeface="+mn-ea"/>
        <a:cs typeface="+mn-cs"/>
      </a:defRPr>
    </a:lvl2pPr>
    <a:lvl3pPr marL="914400" algn="l" rtl="0" fontAlgn="base">
      <a:spcBef>
        <a:spcPct val="0"/>
      </a:spcBef>
      <a:spcAft>
        <a:spcPct val="0"/>
      </a:spcAft>
      <a:buFont typeface="Arial" pitchFamily="34" charset="0"/>
      <a:defRPr sz="2400" kern="1200">
        <a:solidFill>
          <a:schemeClr val="tx1"/>
        </a:solidFill>
        <a:latin typeface="Times" charset="0"/>
        <a:ea typeface="+mn-ea"/>
        <a:cs typeface="+mn-cs"/>
      </a:defRPr>
    </a:lvl3pPr>
    <a:lvl4pPr marL="1371600" algn="l" rtl="0" fontAlgn="base">
      <a:spcBef>
        <a:spcPct val="0"/>
      </a:spcBef>
      <a:spcAft>
        <a:spcPct val="0"/>
      </a:spcAft>
      <a:buFont typeface="Arial" pitchFamily="34" charset="0"/>
      <a:defRPr sz="2400" kern="1200">
        <a:solidFill>
          <a:schemeClr val="tx1"/>
        </a:solidFill>
        <a:latin typeface="Times" charset="0"/>
        <a:ea typeface="+mn-ea"/>
        <a:cs typeface="+mn-cs"/>
      </a:defRPr>
    </a:lvl4pPr>
    <a:lvl5pPr marL="1828800" algn="l" rtl="0" fontAlgn="base">
      <a:spcBef>
        <a:spcPct val="0"/>
      </a:spcBef>
      <a:spcAft>
        <a:spcPct val="0"/>
      </a:spcAft>
      <a:buFont typeface="Arial" pitchFamily="34" charset="0"/>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B4A3"/>
    <a:srgbClr val="FF3300"/>
    <a:srgbClr val="FFFF00"/>
    <a:srgbClr val="FF00FF"/>
    <a:srgbClr val="00FFFF"/>
    <a:srgbClr val="0000FF"/>
    <a:srgbClr val="00FF00"/>
    <a:srgbClr val="FFFFFF"/>
    <a:srgbClr val="E001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6" autoAdjust="0"/>
    <p:restoredTop sz="97974" autoAdjust="0"/>
  </p:normalViewPr>
  <p:slideViewPr>
    <p:cSldViewPr>
      <p:cViewPr>
        <p:scale>
          <a:sx n="70" d="100"/>
          <a:sy n="70" d="100"/>
        </p:scale>
        <p:origin x="-1368" y="-96"/>
      </p:cViewPr>
      <p:guideLst>
        <p:guide orient="horz" pos="2152"/>
        <p:guide pos="28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63181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4275" name="幻灯片图像占位符 10"/>
          <p:cNvSpPr>
            <a:spLocks noGrp="1" noRot="1" noChangeAspect="1" noChangeArrowheads="1"/>
          </p:cNvSpPr>
          <p:nvPr>
            <p:ph type="sldImg" idx="4294967295"/>
          </p:nvPr>
        </p:nvSpPr>
        <p:spPr bwMode="auto">
          <a:xfrm>
            <a:off x="685800" y="113665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751944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xfrm>
            <a:off x="1031875" y="858838"/>
            <a:ext cx="4552950" cy="3416300"/>
          </a:xfrm>
          <a:ln/>
        </p:spPr>
      </p:sp>
      <p:sp>
        <p:nvSpPr>
          <p:cNvPr id="55299" name="备注占位符 2"/>
          <p:cNvSpPr>
            <a:spLocks noGrp="1" noChangeArrowheads="1"/>
          </p:cNvSpPr>
          <p:nvPr>
            <p:ph type="body" idx="4294967295"/>
          </p:nvPr>
        </p:nvSpPr>
        <p:spPr>
          <a:xfrm>
            <a:off x="800100" y="4635500"/>
            <a:ext cx="5029200" cy="4114800"/>
          </a:xfrm>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xfrm>
            <a:off x="1031875" y="858838"/>
            <a:ext cx="4552950" cy="3416300"/>
          </a:xfrm>
          <a:ln/>
        </p:spPr>
      </p:sp>
      <p:sp>
        <p:nvSpPr>
          <p:cNvPr id="56323" name="备注占位符 2"/>
          <p:cNvSpPr>
            <a:spLocks noGrp="1" noChangeArrowheads="1"/>
          </p:cNvSpPr>
          <p:nvPr>
            <p:ph type="body" idx="4294967295"/>
          </p:nvPr>
        </p:nvSpPr>
        <p:spPr>
          <a:xfrm>
            <a:off x="800100" y="4635500"/>
            <a:ext cx="5029200" cy="4114800"/>
          </a:xfrm>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2625" y="2122488"/>
            <a:ext cx="7740650" cy="1465262"/>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65250" y="3871913"/>
            <a:ext cx="6375400" cy="17462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103289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84350" y="4783138"/>
            <a:ext cx="5464175" cy="563562"/>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84350" y="611188"/>
            <a:ext cx="5464175" cy="40989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84350" y="5346700"/>
            <a:ext cx="5464175" cy="803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2715069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006205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4325" y="261938"/>
            <a:ext cx="2093913" cy="5522912"/>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379413" y="261938"/>
            <a:ext cx="6132512" cy="5522912"/>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79873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Line 2"/>
          <p:cNvSpPr>
            <a:spLocks noChangeShapeType="1"/>
          </p:cNvSpPr>
          <p:nvPr/>
        </p:nvSpPr>
        <p:spPr bwMode="auto">
          <a:xfrm>
            <a:off x="25400" y="1366838"/>
            <a:ext cx="7942263" cy="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Rectangle 5"/>
          <p:cNvSpPr>
            <a:spLocks noChangeArrowheads="1"/>
          </p:cNvSpPr>
          <p:nvPr/>
        </p:nvSpPr>
        <p:spPr bwMode="auto">
          <a:xfrm>
            <a:off x="1960563" y="6378575"/>
            <a:ext cx="694100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zh-CN" altLang="en-GB" sz="1200" dirty="0">
                <a:solidFill>
                  <a:schemeClr val="tx2"/>
                </a:solidFill>
                <a:ea typeface="宋体" pitchFamily="2" charset="-122"/>
              </a:rPr>
              <a:t>©万江平改编  </a:t>
            </a:r>
            <a:r>
              <a:rPr lang="en-GB" altLang="zh-CN" sz="1200" dirty="0" smtClean="0">
                <a:solidFill>
                  <a:schemeClr val="tx2"/>
                </a:solidFill>
                <a:ea typeface="宋体" pitchFamily="2" charset="-122"/>
              </a:rPr>
              <a:t>201</a:t>
            </a:r>
            <a:r>
              <a:rPr lang="en-US" altLang="zh-CN" sz="1200" dirty="0" smtClean="0">
                <a:solidFill>
                  <a:schemeClr val="tx2"/>
                </a:solidFill>
                <a:ea typeface="宋体" pitchFamily="2" charset="-122"/>
              </a:rPr>
              <a:t>7</a:t>
            </a:r>
            <a:r>
              <a:rPr lang="en-GB" altLang="zh-CN" sz="1200" dirty="0">
                <a:solidFill>
                  <a:schemeClr val="tx2"/>
                </a:solidFill>
                <a:ea typeface="宋体" pitchFamily="2" charset="-122"/>
              </a:rPr>
              <a:t>	</a:t>
            </a:r>
            <a:r>
              <a:rPr lang="zh-CN" altLang="en-US" sz="1200" dirty="0" smtClean="0">
                <a:solidFill>
                  <a:srgbClr val="FF0000"/>
                </a:solidFill>
                <a:ea typeface="黑体" pitchFamily="49" charset="-122"/>
              </a:rPr>
              <a:t>人人湘：“互联网</a:t>
            </a:r>
            <a:r>
              <a:rPr lang="en-US" altLang="zh-CN" sz="1200" dirty="0" smtClean="0">
                <a:solidFill>
                  <a:srgbClr val="FF0000"/>
                </a:solidFill>
                <a:ea typeface="黑体" pitchFamily="49" charset="-122"/>
              </a:rPr>
              <a:t>+”</a:t>
            </a:r>
            <a:r>
              <a:rPr lang="zh-CN" altLang="en-US" sz="1200" dirty="0" smtClean="0">
                <a:solidFill>
                  <a:srgbClr val="FF0000"/>
                </a:solidFill>
                <a:ea typeface="黑体" pitchFamily="49" charset="-122"/>
              </a:rPr>
              <a:t>时代下智能餐饮</a:t>
            </a:r>
            <a:r>
              <a:rPr lang="en-US" altLang="zh-CN" sz="1200" dirty="0" smtClean="0">
                <a:solidFill>
                  <a:srgbClr val="FF0000"/>
                </a:solidFill>
                <a:ea typeface="黑体" pitchFamily="49" charset="-122"/>
              </a:rPr>
              <a:t>O2O</a:t>
            </a:r>
            <a:r>
              <a:rPr lang="zh-CN" altLang="en-US" sz="1200" dirty="0" smtClean="0">
                <a:solidFill>
                  <a:srgbClr val="FF0000"/>
                </a:solidFill>
                <a:ea typeface="黑体" pitchFamily="49" charset="-122"/>
              </a:rPr>
              <a:t>新探索</a:t>
            </a:r>
            <a:r>
              <a:rPr lang="en-US" altLang="zh-CN" sz="1200" dirty="0" smtClean="0">
                <a:solidFill>
                  <a:srgbClr val="FF0000"/>
                </a:solidFill>
                <a:ea typeface="黑体" pitchFamily="49" charset="-122"/>
              </a:rPr>
              <a:t>	</a:t>
            </a:r>
            <a:r>
              <a:rPr lang="zh-CN" altLang="en-GB" sz="1200" dirty="0">
                <a:solidFill>
                  <a:schemeClr val="tx2"/>
                </a:solidFill>
                <a:ea typeface="宋体" pitchFamily="2" charset="-122"/>
              </a:rPr>
              <a:t>	   </a:t>
            </a:r>
            <a:fld id="{E9AD1D13-BE33-4F57-957E-775A7263053C}" type="slidenum">
              <a:rPr lang="en-GB" altLang="zh-CN" sz="1200">
                <a:solidFill>
                  <a:schemeClr val="tx2"/>
                </a:solidFill>
                <a:ea typeface="宋体" pitchFamily="2" charset="-122"/>
              </a:rPr>
              <a:pPr eaLnBrk="0" hangingPunct="0"/>
              <a:t>‹#›</a:t>
            </a:fld>
            <a:endParaRPr lang="en-GB" altLang="zh-CN" sz="1200" dirty="0">
              <a:solidFill>
                <a:schemeClr val="tx2"/>
              </a:solidFill>
              <a:ea typeface="宋体" pitchFamily="2" charset="-122"/>
            </a:endParaRPr>
          </a:p>
        </p:txBody>
      </p:sp>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69376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76486" y="1670050"/>
            <a:ext cx="8381752"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64669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9138" y="4391025"/>
            <a:ext cx="7740650" cy="1357313"/>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19138" y="2895600"/>
            <a:ext cx="7740650" cy="14954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extLst>
      <p:ext uri="{BB962C8B-B14F-4D97-AF65-F5344CB8AC3E}">
        <p14:creationId xmlns:p14="http://schemas.microsoft.com/office/powerpoint/2010/main" val="58555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985838" y="16700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948238" y="16700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874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5613" y="273050"/>
            <a:ext cx="8194675" cy="1139825"/>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5613" y="1528763"/>
            <a:ext cx="4022725"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5613" y="2166938"/>
            <a:ext cx="4022725" cy="393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5975" y="1528763"/>
            <a:ext cx="4024313"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5975" y="2166938"/>
            <a:ext cx="4024313" cy="393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1123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01165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56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5613" y="271463"/>
            <a:ext cx="2995612" cy="1158875"/>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60763" y="271463"/>
            <a:ext cx="5089525" cy="5832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5613" y="1430338"/>
            <a:ext cx="2995612" cy="4673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80676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25400" y="1366838"/>
            <a:ext cx="7942263" cy="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idx="4294967295"/>
          </p:nvPr>
        </p:nvSpPr>
        <p:spPr bwMode="auto">
          <a:xfrm>
            <a:off x="379413" y="261938"/>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b" anchorCtr="0" compatLnSpc="1">
            <a:prstTxWarp prst="textNoShape">
              <a:avLst/>
            </a:prstTxWarp>
          </a:bodyPr>
          <a:lstStyle/>
          <a:p>
            <a:pPr lvl="0"/>
            <a:r>
              <a:rPr lang="en-GB" altLang="zh-CN" smtClean="0"/>
              <a:t>Click to edit Master title style</a:t>
            </a:r>
          </a:p>
        </p:txBody>
      </p:sp>
      <p:sp>
        <p:nvSpPr>
          <p:cNvPr id="1028" name="Rectangle 4"/>
          <p:cNvSpPr>
            <a:spLocks noGrp="1" noChangeArrowheads="1"/>
          </p:cNvSpPr>
          <p:nvPr>
            <p:ph type="body" idx="4294967295"/>
          </p:nvPr>
        </p:nvSpPr>
        <p:spPr bwMode="auto">
          <a:xfrm>
            <a:off x="985838" y="16700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29" name="Rectangle 5"/>
          <p:cNvSpPr>
            <a:spLocks noChangeArrowheads="1"/>
          </p:cNvSpPr>
          <p:nvPr/>
        </p:nvSpPr>
        <p:spPr bwMode="auto">
          <a:xfrm>
            <a:off x="1960563" y="6378575"/>
            <a:ext cx="694100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zh-CN" altLang="en-GB" sz="1200" dirty="0">
                <a:solidFill>
                  <a:schemeClr val="tx2"/>
                </a:solidFill>
                <a:ea typeface="宋体" pitchFamily="2" charset="-122"/>
              </a:rPr>
              <a:t>©万江平改编  </a:t>
            </a:r>
            <a:r>
              <a:rPr lang="en-GB" altLang="zh-CN" sz="1200" dirty="0">
                <a:solidFill>
                  <a:schemeClr val="tx2"/>
                </a:solidFill>
                <a:ea typeface="宋体" pitchFamily="2" charset="-122"/>
              </a:rPr>
              <a:t>2017	</a:t>
            </a:r>
            <a:r>
              <a:rPr lang="zh-CN" altLang="en-US" sz="1200" dirty="0" smtClean="0">
                <a:solidFill>
                  <a:srgbClr val="FF0000"/>
                </a:solidFill>
                <a:ea typeface="黑体" pitchFamily="49" charset="-122"/>
              </a:rPr>
              <a:t>人人湘：“互联网</a:t>
            </a:r>
            <a:r>
              <a:rPr lang="en-US" altLang="zh-CN" sz="1200" dirty="0" smtClean="0">
                <a:solidFill>
                  <a:srgbClr val="FF0000"/>
                </a:solidFill>
                <a:ea typeface="黑体" pitchFamily="49" charset="-122"/>
              </a:rPr>
              <a:t>+”</a:t>
            </a:r>
            <a:r>
              <a:rPr lang="zh-CN" altLang="en-US" sz="1200" dirty="0" smtClean="0">
                <a:solidFill>
                  <a:srgbClr val="FF0000"/>
                </a:solidFill>
                <a:ea typeface="黑体" pitchFamily="49" charset="-122"/>
              </a:rPr>
              <a:t>时代下智能餐饮</a:t>
            </a:r>
            <a:r>
              <a:rPr lang="en-US" altLang="zh-CN" sz="1200" dirty="0" smtClean="0">
                <a:solidFill>
                  <a:srgbClr val="FF0000"/>
                </a:solidFill>
                <a:ea typeface="黑体" pitchFamily="49" charset="-122"/>
              </a:rPr>
              <a:t>O2O</a:t>
            </a:r>
            <a:r>
              <a:rPr lang="zh-CN" altLang="en-US" sz="1200" dirty="0" smtClean="0">
                <a:solidFill>
                  <a:srgbClr val="FF0000"/>
                </a:solidFill>
                <a:ea typeface="黑体" pitchFamily="49" charset="-122"/>
              </a:rPr>
              <a:t>新探索</a:t>
            </a:r>
            <a:r>
              <a:rPr lang="zh-CN" altLang="en-GB" sz="1200" dirty="0">
                <a:solidFill>
                  <a:schemeClr val="tx2"/>
                </a:solidFill>
                <a:ea typeface="宋体" pitchFamily="2" charset="-122"/>
              </a:rPr>
              <a:t>		   </a:t>
            </a:r>
            <a:fld id="{DE3ADE1B-E306-493F-B402-EA53EF5C2505}" type="slidenum">
              <a:rPr lang="en-GB" altLang="zh-CN" sz="1200">
                <a:solidFill>
                  <a:schemeClr val="tx2"/>
                </a:solidFill>
                <a:ea typeface="宋体" pitchFamily="2" charset="-122"/>
              </a:rPr>
              <a:pPr eaLnBrk="0" hangingPunct="0"/>
              <a:t>‹#›</a:t>
            </a:fld>
            <a:endParaRPr lang="en-GB" altLang="zh-CN" sz="1200" dirty="0">
              <a:solidFill>
                <a:schemeClr val="tx2"/>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87" r:id="rId1"/>
    <p:sldLayoutId id="2147483698"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rtl="0" eaLnBrk="0" fontAlgn="base" hangingPunct="0">
        <a:spcBef>
          <a:spcPct val="0"/>
        </a:spcBef>
        <a:spcAft>
          <a:spcPct val="0"/>
        </a:spcAft>
        <a:defRPr sz="5400">
          <a:solidFill>
            <a:srgbClr val="FF0000"/>
          </a:solidFill>
          <a:latin typeface="Times New Roman" pitchFamily="18" charset="0"/>
          <a:ea typeface="黑体" pitchFamily="49" charset="-122"/>
          <a:cs typeface="+mj-cs"/>
        </a:defRPr>
      </a:lvl1pPr>
      <a:lvl2pPr algn="l" rtl="0" eaLnBrk="0" fontAlgn="base" hangingPunct="0">
        <a:spcBef>
          <a:spcPct val="0"/>
        </a:spcBef>
        <a:spcAft>
          <a:spcPct val="0"/>
        </a:spcAft>
        <a:defRPr sz="5400">
          <a:solidFill>
            <a:srgbClr val="FF0000"/>
          </a:solidFill>
          <a:latin typeface="Times New Roman" pitchFamily="18" charset="0"/>
          <a:ea typeface="黑体" pitchFamily="49" charset="-122"/>
        </a:defRPr>
      </a:lvl2pPr>
      <a:lvl3pPr algn="l" rtl="0" eaLnBrk="0" fontAlgn="base" hangingPunct="0">
        <a:spcBef>
          <a:spcPct val="0"/>
        </a:spcBef>
        <a:spcAft>
          <a:spcPct val="0"/>
        </a:spcAft>
        <a:defRPr sz="5400">
          <a:solidFill>
            <a:srgbClr val="FF0000"/>
          </a:solidFill>
          <a:latin typeface="Times New Roman" pitchFamily="18" charset="0"/>
          <a:ea typeface="黑体" pitchFamily="49" charset="-122"/>
        </a:defRPr>
      </a:lvl3pPr>
      <a:lvl4pPr algn="l" rtl="0" eaLnBrk="0" fontAlgn="base" hangingPunct="0">
        <a:spcBef>
          <a:spcPct val="0"/>
        </a:spcBef>
        <a:spcAft>
          <a:spcPct val="0"/>
        </a:spcAft>
        <a:defRPr sz="5400">
          <a:solidFill>
            <a:srgbClr val="FF0000"/>
          </a:solidFill>
          <a:latin typeface="Times New Roman" pitchFamily="18" charset="0"/>
          <a:ea typeface="黑体" pitchFamily="49" charset="-122"/>
        </a:defRPr>
      </a:lvl4pPr>
      <a:lvl5pPr algn="l" rtl="0" eaLnBrk="0" fontAlgn="base" hangingPunct="0">
        <a:spcBef>
          <a:spcPct val="0"/>
        </a:spcBef>
        <a:spcAft>
          <a:spcPct val="0"/>
        </a:spcAft>
        <a:defRPr sz="5400">
          <a:solidFill>
            <a:srgbClr val="FF0000"/>
          </a:solidFill>
          <a:latin typeface="Times New Roman" pitchFamily="18" charset="0"/>
          <a:ea typeface="黑体" pitchFamily="49" charset="-122"/>
        </a:defRPr>
      </a:lvl5pPr>
      <a:lvl6pPr marL="457200" algn="l" rtl="0" eaLnBrk="0" fontAlgn="base" hangingPunct="0">
        <a:spcBef>
          <a:spcPct val="0"/>
        </a:spcBef>
        <a:spcAft>
          <a:spcPct val="0"/>
        </a:spcAft>
        <a:defRPr sz="4400">
          <a:solidFill>
            <a:schemeClr val="tx2"/>
          </a:solidFill>
          <a:latin typeface="Times" charset="0"/>
        </a:defRPr>
      </a:lvl6pPr>
      <a:lvl7pPr marL="914400" algn="l" rtl="0" eaLnBrk="0" fontAlgn="base" hangingPunct="0">
        <a:spcBef>
          <a:spcPct val="0"/>
        </a:spcBef>
        <a:spcAft>
          <a:spcPct val="0"/>
        </a:spcAft>
        <a:defRPr sz="4400">
          <a:solidFill>
            <a:schemeClr val="tx2"/>
          </a:solidFill>
          <a:latin typeface="Times" charset="0"/>
        </a:defRPr>
      </a:lvl7pPr>
      <a:lvl8pPr marL="1371600" algn="l" rtl="0" eaLnBrk="0" fontAlgn="base" hangingPunct="0">
        <a:spcBef>
          <a:spcPct val="0"/>
        </a:spcBef>
        <a:spcAft>
          <a:spcPct val="0"/>
        </a:spcAft>
        <a:defRPr sz="4400">
          <a:solidFill>
            <a:schemeClr val="tx2"/>
          </a:solidFill>
          <a:latin typeface="Times" charset="0"/>
        </a:defRPr>
      </a:lvl8pPr>
      <a:lvl9pPr marL="1828800" algn="l" rtl="0" eaLnBrk="0" fontAlgn="base" hangingPunct="0">
        <a:spcBef>
          <a:spcPct val="0"/>
        </a:spcBef>
        <a:spcAft>
          <a:spcPct val="0"/>
        </a:spcAft>
        <a:defRPr sz="4400">
          <a:solidFill>
            <a:schemeClr val="tx2"/>
          </a:solidFill>
          <a:latin typeface="Times" charset="0"/>
        </a:defRPr>
      </a:lvl9pPr>
    </p:titleStyle>
    <p:bodyStyle>
      <a:lvl1pPr marL="465138" indent="-465138" algn="l" rtl="0" eaLnBrk="0" fontAlgn="base" hangingPunct="0">
        <a:spcBef>
          <a:spcPct val="20000"/>
        </a:spcBef>
        <a:spcAft>
          <a:spcPct val="0"/>
        </a:spcAft>
        <a:buClr>
          <a:schemeClr val="tx2"/>
        </a:buClr>
        <a:buSzPct val="50000"/>
        <a:buFont typeface="Zapf Dingbats" charset="2"/>
        <a:buChar char="l"/>
        <a:defRPr sz="2800">
          <a:solidFill>
            <a:schemeClr val="tx1"/>
          </a:solidFill>
          <a:latin typeface="Times New Roman" pitchFamily="18" charset="0"/>
          <a:ea typeface="黑体" pitchFamily="49" charset="-122"/>
          <a:cs typeface="+mn-cs"/>
        </a:defRPr>
      </a:lvl1pPr>
      <a:lvl2pPr marL="1035050" indent="-455613"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2pPr>
      <a:lvl3pPr marL="13779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3pPr>
      <a:lvl4pPr marL="1720850" indent="-228600" algn="l" rtl="0" eaLnBrk="0" fontAlgn="base" hangingPunct="0">
        <a:spcBef>
          <a:spcPct val="20000"/>
        </a:spcBef>
        <a:spcAft>
          <a:spcPct val="0"/>
        </a:spcAft>
        <a:buClr>
          <a:schemeClr val="accent2"/>
        </a:buClr>
        <a:buSzPct val="65000"/>
        <a:buFont typeface="Monotype Sorts" charset="2"/>
        <a:buChar char=""/>
        <a:defRPr sz="2000">
          <a:solidFill>
            <a:schemeClr val="tx1"/>
          </a:solidFill>
          <a:latin typeface="Times New Roman" pitchFamily="18" charset="0"/>
          <a:ea typeface="黑体" pitchFamily="49" charset="-122"/>
        </a:defRPr>
      </a:lvl4pPr>
      <a:lvl5pPr marL="20637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5pPr>
      <a:lvl6pPr marL="252095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815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3535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9255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algn="ctr"/>
            <a:r>
              <a:rPr lang="zh-CN" altLang="en-US" dirty="0"/>
              <a:t>人人湘：“互联网</a:t>
            </a:r>
            <a:r>
              <a:rPr lang="en-US" altLang="zh-CN" dirty="0"/>
              <a:t>+”</a:t>
            </a:r>
            <a:r>
              <a:rPr lang="zh-CN" altLang="en-US" dirty="0"/>
              <a:t>时代下智能餐饮</a:t>
            </a:r>
            <a:r>
              <a:rPr lang="en-US" altLang="zh-CN" dirty="0"/>
              <a:t>O2O</a:t>
            </a:r>
            <a:r>
              <a:rPr lang="zh-CN" altLang="en-US" dirty="0"/>
              <a:t>新探索</a:t>
            </a:r>
            <a:endParaRPr lang="en-US" altLang="zh-CN" dirty="0" smtClean="0"/>
          </a:p>
        </p:txBody>
      </p:sp>
      <p:sp>
        <p:nvSpPr>
          <p:cNvPr id="5123" name="Rectangle 3"/>
          <p:cNvSpPr>
            <a:spLocks noGrp="1" noChangeArrowheads="1"/>
          </p:cNvSpPr>
          <p:nvPr>
            <p:ph type="subTitle" idx="1"/>
          </p:nvPr>
        </p:nvSpPr>
        <p:spPr/>
        <p:txBody>
          <a:bodyPr/>
          <a:lstStyle/>
          <a:p>
            <a:r>
              <a:rPr lang="zh-CN" altLang="en-US" dirty="0" smtClean="0"/>
              <a:t>万江平 改编</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t>内容提要</a:t>
            </a:r>
          </a:p>
        </p:txBody>
      </p:sp>
      <p:sp>
        <p:nvSpPr>
          <p:cNvPr id="7171" name="Rectangle 3"/>
          <p:cNvSpPr txBox="1">
            <a:spLocks noChangeArrowheads="1"/>
          </p:cNvSpPr>
          <p:nvPr/>
        </p:nvSpPr>
        <p:spPr bwMode="auto">
          <a:xfrm>
            <a:off x="736527" y="1670050"/>
            <a:ext cx="669674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465138" indent="-465138" eaLnBrk="0" hangingPunct="0">
              <a:defRPr sz="2400">
                <a:solidFill>
                  <a:schemeClr val="tx1"/>
                </a:solidFill>
                <a:latin typeface="Times" charset="0"/>
              </a:defRPr>
            </a:lvl1pPr>
            <a:lvl2pPr marL="742950" indent="-285750" eaLnBrk="0" hangingPunct="0">
              <a:defRPr sz="2400">
                <a:solidFill>
                  <a:schemeClr val="tx1"/>
                </a:solidFill>
                <a:latin typeface="Times" charset="0"/>
              </a:defRPr>
            </a:lvl2pPr>
            <a:lvl3pPr marL="1143000" indent="-228600" eaLnBrk="0" hangingPunct="0">
              <a:defRPr sz="2400">
                <a:solidFill>
                  <a:schemeClr val="tx1"/>
                </a:solidFill>
                <a:latin typeface="Times" charset="0"/>
              </a:defRPr>
            </a:lvl3pPr>
            <a:lvl4pPr marL="1600200" indent="-228600" eaLnBrk="0" hangingPunct="0">
              <a:defRPr sz="2400">
                <a:solidFill>
                  <a:schemeClr val="tx1"/>
                </a:solidFill>
                <a:latin typeface="Times" charset="0"/>
              </a:defRPr>
            </a:lvl4pPr>
            <a:lvl5pPr marL="2057400" indent="-228600" eaLnBrk="0" hangingPunct="0">
              <a:defRPr sz="2400">
                <a:solidFill>
                  <a:schemeClr val="tx1"/>
                </a:solidFill>
                <a:latin typeface="Times" charset="0"/>
              </a:defRPr>
            </a:lvl5pPr>
            <a:lvl6pPr marL="2514600" indent="-228600" eaLnBrk="0" fontAlgn="base" hangingPunct="0">
              <a:spcBef>
                <a:spcPct val="0"/>
              </a:spcBef>
              <a:spcAft>
                <a:spcPct val="0"/>
              </a:spcAft>
              <a:buFont typeface="Arial" pitchFamily="34" charset="0"/>
              <a:defRPr sz="2400">
                <a:solidFill>
                  <a:schemeClr val="tx1"/>
                </a:solidFill>
                <a:latin typeface="Times" charset="0"/>
              </a:defRPr>
            </a:lvl6pPr>
            <a:lvl7pPr marL="2971800" indent="-228600" eaLnBrk="0" fontAlgn="base" hangingPunct="0">
              <a:spcBef>
                <a:spcPct val="0"/>
              </a:spcBef>
              <a:spcAft>
                <a:spcPct val="0"/>
              </a:spcAft>
              <a:buFont typeface="Arial" pitchFamily="34" charset="0"/>
              <a:defRPr sz="2400">
                <a:solidFill>
                  <a:schemeClr val="tx1"/>
                </a:solidFill>
                <a:latin typeface="Times" charset="0"/>
              </a:defRPr>
            </a:lvl7pPr>
            <a:lvl8pPr marL="3429000" indent="-228600" eaLnBrk="0" fontAlgn="base" hangingPunct="0">
              <a:spcBef>
                <a:spcPct val="0"/>
              </a:spcBef>
              <a:spcAft>
                <a:spcPct val="0"/>
              </a:spcAft>
              <a:buFont typeface="Arial" pitchFamily="34" charset="0"/>
              <a:defRPr sz="2400">
                <a:solidFill>
                  <a:schemeClr val="tx1"/>
                </a:solidFill>
                <a:latin typeface="Times" charset="0"/>
              </a:defRPr>
            </a:lvl8pPr>
            <a:lvl9pPr marL="3886200" indent="-228600" eaLnBrk="0" fontAlgn="base" hangingPunct="0">
              <a:spcBef>
                <a:spcPct val="0"/>
              </a:spcBef>
              <a:spcAft>
                <a:spcPct val="0"/>
              </a:spcAft>
              <a:buFont typeface="Arial" pitchFamily="34" charset="0"/>
              <a:defRPr sz="2400">
                <a:solidFill>
                  <a:schemeClr val="tx1"/>
                </a:solidFill>
                <a:latin typeface="Times" charset="0"/>
              </a:defRPr>
            </a:lvl9pPr>
          </a:lstStyle>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一</a:t>
            </a:r>
            <a:r>
              <a:rPr lang="zh-CN" altLang="en-US" dirty="0">
                <a:latin typeface="黑体" pitchFamily="49" charset="-122"/>
                <a:ea typeface="黑体" pitchFamily="49" charset="-122"/>
              </a:rPr>
              <a:t>碗米粉的情怀</a:t>
            </a:r>
          </a:p>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一</a:t>
            </a:r>
            <a:r>
              <a:rPr lang="zh-CN" altLang="en-US" dirty="0">
                <a:latin typeface="黑体" pitchFamily="49" charset="-122"/>
                <a:ea typeface="黑体" pitchFamily="49" charset="-122"/>
              </a:rPr>
              <a:t>碗米粉的气质范儿</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粉”到极致</a:t>
            </a:r>
          </a:p>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一</a:t>
            </a:r>
            <a:r>
              <a:rPr lang="zh-CN" altLang="en-US" dirty="0">
                <a:latin typeface="黑体" pitchFamily="49" charset="-122"/>
                <a:ea typeface="黑体" pitchFamily="49" charset="-122"/>
              </a:rPr>
              <a:t>碗米粉的梦想</a:t>
            </a:r>
          </a:p>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一</a:t>
            </a:r>
            <a:r>
              <a:rPr lang="zh-CN" altLang="en-US" dirty="0">
                <a:latin typeface="黑体" pitchFamily="49" charset="-122"/>
                <a:ea typeface="黑体" pitchFamily="49" charset="-122"/>
              </a:rPr>
              <a:t>碗米粉的智能化探索</a:t>
            </a:r>
          </a:p>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一</a:t>
            </a:r>
            <a:r>
              <a:rPr lang="zh-CN" altLang="en-US" dirty="0">
                <a:latin typeface="黑体" pitchFamily="49" charset="-122"/>
                <a:ea typeface="黑体" pitchFamily="49" charset="-122"/>
              </a:rPr>
              <a:t>碗米粉的智能化创新</a:t>
            </a:r>
          </a:p>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人人</a:t>
            </a:r>
            <a:r>
              <a:rPr lang="zh-CN" altLang="en-US" dirty="0">
                <a:latin typeface="黑体" pitchFamily="49" charset="-122"/>
                <a:ea typeface="黑体" pitchFamily="49" charset="-122"/>
              </a:rPr>
              <a:t>湘的未来战略布局</a:t>
            </a:r>
          </a:p>
          <a:p>
            <a:pPr>
              <a:spcBef>
                <a:spcPct val="20000"/>
              </a:spcBef>
              <a:buClr>
                <a:schemeClr val="tx2"/>
              </a:buClr>
              <a:buSzPct val="50000"/>
              <a:buFont typeface="Zapf Dingbats" charset="2"/>
              <a:buChar char="l"/>
            </a:pPr>
            <a:r>
              <a:rPr lang="zh-CN" altLang="en-US" smtClean="0">
                <a:latin typeface="黑体" pitchFamily="49" charset="-122"/>
                <a:ea typeface="黑体" pitchFamily="49" charset="-122"/>
              </a:rPr>
              <a:t>启发</a:t>
            </a:r>
            <a:r>
              <a:rPr lang="zh-CN" altLang="en-US" dirty="0" smtClean="0">
                <a:latin typeface="黑体" pitchFamily="49" charset="-122"/>
                <a:ea typeface="黑体" pitchFamily="49" charset="-122"/>
              </a:rPr>
              <a:t>思考题</a:t>
            </a:r>
            <a:endParaRPr lang="zh-CN" altLang="en-US"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800" dirty="0"/>
              <a:t>1 </a:t>
            </a:r>
            <a:r>
              <a:rPr lang="zh-CN" altLang="en-US" sz="4800" dirty="0"/>
              <a:t>一碗</a:t>
            </a:r>
            <a:r>
              <a:rPr lang="zh-CN" altLang="en-US" sz="4800" dirty="0" smtClean="0"/>
              <a:t>米粉的情怀</a:t>
            </a:r>
          </a:p>
        </p:txBody>
      </p:sp>
      <p:sp>
        <p:nvSpPr>
          <p:cNvPr id="11" name="TextBox 17"/>
          <p:cNvSpPr>
            <a:spLocks noChangeArrowheads="1"/>
          </p:cNvSpPr>
          <p:nvPr/>
        </p:nvSpPr>
        <p:spPr bwMode="auto">
          <a:xfrm>
            <a:off x="952550" y="1580821"/>
            <a:ext cx="7272808" cy="400110"/>
          </a:xfrm>
          <a:prstGeom prst="rect">
            <a:avLst/>
          </a:prstGeom>
          <a:noFill/>
          <a:ln>
            <a:noFill/>
          </a:ln>
          <a:extLst/>
        </p:spPr>
        <p:txBody>
          <a:bodyPr wrap="square">
            <a:spAutoFit/>
          </a:bodyPr>
          <a:lstStyle/>
          <a:p>
            <a:pPr marL="342900" indent="-342900">
              <a:spcBef>
                <a:spcPts val="600"/>
              </a:spcBef>
              <a:spcAft>
                <a:spcPts val="600"/>
              </a:spcAft>
              <a:buFont typeface="Wingdings" pitchFamily="2" charset="2"/>
              <a:buChar char="p"/>
            </a:pPr>
            <a:r>
              <a:rPr lang="en-US" altLang="zh-CN" sz="2000" dirty="0" smtClean="0">
                <a:latin typeface="黑体" pitchFamily="49" charset="-122"/>
                <a:ea typeface="黑体" pitchFamily="49" charset="-122"/>
              </a:rPr>
              <a:t>2013</a:t>
            </a:r>
            <a:r>
              <a:rPr lang="zh-CN" altLang="en-US" sz="2000" dirty="0" smtClean="0">
                <a:latin typeface="黑体" pitchFamily="49" charset="-122"/>
                <a:ea typeface="黑体" pitchFamily="49" charset="-122"/>
              </a:rPr>
              <a:t>年，刘正创办人人湘，源自一种乡情和梦想的浓烈冲动</a:t>
            </a:r>
            <a:endParaRPr lang="zh-CN" altLang="en-US" sz="2000" dirty="0">
              <a:latin typeface="黑体" pitchFamily="49" charset="-122"/>
              <a:ea typeface="黑体" pitchFamily="49" charset="-122"/>
            </a:endParaRPr>
          </a:p>
        </p:txBody>
      </p:sp>
      <p:grpSp>
        <p:nvGrpSpPr>
          <p:cNvPr id="4" name="组合 3"/>
          <p:cNvGrpSpPr/>
          <p:nvPr/>
        </p:nvGrpSpPr>
        <p:grpSpPr>
          <a:xfrm>
            <a:off x="448494" y="2447462"/>
            <a:ext cx="4737631" cy="3417110"/>
            <a:chOff x="448494" y="2447462"/>
            <a:chExt cx="4737631" cy="341711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94" y="2447462"/>
              <a:ext cx="4737631" cy="293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 Box 12"/>
            <p:cNvSpPr txBox="1">
              <a:spLocks noChangeArrowheads="1"/>
            </p:cNvSpPr>
            <p:nvPr/>
          </p:nvSpPr>
          <p:spPr bwMode="gray">
            <a:xfrm>
              <a:off x="1917432" y="5495610"/>
              <a:ext cx="1799755" cy="36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1074" tIns="45537" rIns="91074" bIns="45537">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800" dirty="0" smtClean="0">
                  <a:latin typeface="黑体" pitchFamily="49" charset="-122"/>
                  <a:ea typeface="黑体" pitchFamily="49" charset="-122"/>
                </a:rPr>
                <a:t>人人湘八进湖南</a:t>
              </a:r>
              <a:endParaRPr lang="en-US" altLang="zh-CN" sz="1800" dirty="0">
                <a:latin typeface="黑体" pitchFamily="49" charset="-122"/>
                <a:ea typeface="黑体" pitchFamily="49" charset="-122"/>
              </a:endParaRPr>
            </a:p>
          </p:txBody>
        </p:sp>
      </p:grpSp>
      <p:sp>
        <p:nvSpPr>
          <p:cNvPr id="42" name="TextBox 17"/>
          <p:cNvSpPr>
            <a:spLocks noChangeArrowheads="1"/>
          </p:cNvSpPr>
          <p:nvPr/>
        </p:nvSpPr>
        <p:spPr bwMode="auto">
          <a:xfrm>
            <a:off x="5211001" y="2447462"/>
            <a:ext cx="3168352" cy="1508105"/>
          </a:xfrm>
          <a:prstGeom prst="rect">
            <a:avLst/>
          </a:prstGeom>
          <a:solidFill>
            <a:schemeClr val="accent1">
              <a:lumMod val="20000"/>
              <a:lumOff val="80000"/>
            </a:schemeClr>
          </a:solidFill>
          <a:ln>
            <a:noFill/>
          </a:ln>
          <a:extLst/>
        </p:spPr>
        <p:txBody>
          <a:bodyPr wrap="square">
            <a:spAutoFit/>
          </a:bodyPr>
          <a:lstStyle/>
          <a:p>
            <a:pPr marL="285750" indent="-285750">
              <a:spcBef>
                <a:spcPts val="600"/>
              </a:spcBef>
              <a:spcAft>
                <a:spcPts val="600"/>
              </a:spcAft>
              <a:buFont typeface="Wingdings" pitchFamily="2" charset="2"/>
              <a:buChar char="p"/>
            </a:pPr>
            <a:r>
              <a:rPr lang="zh-CN" altLang="en-US" sz="1800" dirty="0" smtClean="0">
                <a:latin typeface="黑体" pitchFamily="49" charset="-122"/>
                <a:ea typeface="黑体" pitchFamily="49" charset="-122"/>
              </a:rPr>
              <a:t>湖南永州人、衡阳人倾向于吃鱼粉（主推）</a:t>
            </a:r>
            <a:endParaRPr lang="en-US" altLang="zh-CN" sz="1800" dirty="0" smtClean="0">
              <a:latin typeface="黑体" pitchFamily="49" charset="-122"/>
              <a:ea typeface="黑体" pitchFamily="49" charset="-122"/>
            </a:endParaRPr>
          </a:p>
          <a:p>
            <a:pPr marL="285750" indent="-285750">
              <a:spcBef>
                <a:spcPts val="600"/>
              </a:spcBef>
              <a:spcAft>
                <a:spcPts val="600"/>
              </a:spcAft>
              <a:buFont typeface="Wingdings" pitchFamily="2" charset="2"/>
              <a:buChar char="p"/>
            </a:pPr>
            <a:r>
              <a:rPr lang="zh-CN" altLang="en-US" sz="1800" dirty="0">
                <a:latin typeface="黑体" pitchFamily="49" charset="-122"/>
                <a:ea typeface="黑体" pitchFamily="49" charset="-122"/>
              </a:rPr>
              <a:t>常德</a:t>
            </a:r>
            <a:r>
              <a:rPr lang="zh-CN" altLang="en-US" sz="1800" dirty="0" smtClean="0">
                <a:latin typeface="黑体" pitchFamily="49" charset="-122"/>
                <a:ea typeface="黑体" pitchFamily="49" charset="-122"/>
              </a:rPr>
              <a:t>人多吃牛肉粉</a:t>
            </a:r>
            <a:endParaRPr lang="en-US" altLang="zh-CN" sz="1800" dirty="0" smtClean="0">
              <a:latin typeface="黑体" pitchFamily="49" charset="-122"/>
              <a:ea typeface="黑体" pitchFamily="49" charset="-122"/>
            </a:endParaRPr>
          </a:p>
          <a:p>
            <a:pPr marL="285750" indent="-285750">
              <a:spcBef>
                <a:spcPts val="600"/>
              </a:spcBef>
              <a:spcAft>
                <a:spcPts val="600"/>
              </a:spcAft>
              <a:buFont typeface="Wingdings" pitchFamily="2" charset="2"/>
              <a:buChar char="p"/>
            </a:pPr>
            <a:r>
              <a:rPr lang="zh-CN" altLang="en-US" sz="1800" dirty="0">
                <a:latin typeface="黑体" pitchFamily="49" charset="-122"/>
                <a:ea typeface="黑体" pitchFamily="49" charset="-122"/>
              </a:rPr>
              <a:t>长沙</a:t>
            </a:r>
            <a:r>
              <a:rPr lang="zh-CN" altLang="en-US" sz="1800" dirty="0" smtClean="0">
                <a:latin typeface="黑体" pitchFamily="49" charset="-122"/>
                <a:ea typeface="黑体" pitchFamily="49" charset="-122"/>
              </a:rPr>
              <a:t>人喜欢骨汤粉</a:t>
            </a:r>
            <a:endParaRPr lang="en-US" altLang="zh-CN" sz="1800" dirty="0" smtClean="0">
              <a:latin typeface="黑体" pitchFamily="49" charset="-122"/>
              <a:ea typeface="黑体" pitchFamily="49" charset="-122"/>
            </a:endParaRPr>
          </a:p>
        </p:txBody>
      </p:sp>
      <p:sp>
        <p:nvSpPr>
          <p:cNvPr id="16" name="爆炸形 1 15"/>
          <p:cNvSpPr/>
          <p:nvPr/>
        </p:nvSpPr>
        <p:spPr bwMode="auto">
          <a:xfrm>
            <a:off x="5211001" y="4361332"/>
            <a:ext cx="2930624" cy="1346448"/>
          </a:xfrm>
          <a:prstGeom prst="irregularSeal1">
            <a:avLst/>
          </a:prstGeom>
          <a:solidFill>
            <a:schemeClr val="accent1"/>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eaLnBrk="0" hangingPunct="0"/>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差异化竞争</a:t>
            </a:r>
          </a:p>
        </p:txBody>
      </p:sp>
    </p:spTree>
    <p:extLst>
      <p:ext uri="{BB962C8B-B14F-4D97-AF65-F5344CB8AC3E}">
        <p14:creationId xmlns:p14="http://schemas.microsoft.com/office/powerpoint/2010/main" val="132200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800" dirty="0"/>
              <a:t>2</a:t>
            </a:r>
            <a:r>
              <a:rPr lang="en-US" altLang="zh-CN" sz="4800" dirty="0" smtClean="0"/>
              <a:t> </a:t>
            </a:r>
            <a:r>
              <a:rPr lang="zh-CN" altLang="en-US" sz="4800" dirty="0" smtClean="0"/>
              <a:t>一碗米粉的气质范儿</a:t>
            </a:r>
          </a:p>
        </p:txBody>
      </p:sp>
      <p:grpSp>
        <p:nvGrpSpPr>
          <p:cNvPr id="7" name="组合 6"/>
          <p:cNvGrpSpPr/>
          <p:nvPr/>
        </p:nvGrpSpPr>
        <p:grpSpPr>
          <a:xfrm>
            <a:off x="736526" y="2534639"/>
            <a:ext cx="3096344" cy="1889773"/>
            <a:chOff x="808535" y="2777378"/>
            <a:chExt cx="2077458" cy="1889773"/>
          </a:xfrm>
        </p:grpSpPr>
        <p:sp>
          <p:nvSpPr>
            <p:cNvPr id="8" name="TextBox 17"/>
            <p:cNvSpPr>
              <a:spLocks noChangeArrowheads="1"/>
            </p:cNvSpPr>
            <p:nvPr/>
          </p:nvSpPr>
          <p:spPr bwMode="auto">
            <a:xfrm>
              <a:off x="808535" y="3128268"/>
              <a:ext cx="2077458" cy="1538883"/>
            </a:xfrm>
            <a:prstGeom prst="rect">
              <a:avLst/>
            </a:prstGeom>
            <a:solidFill>
              <a:schemeClr val="accent1">
                <a:lumMod val="20000"/>
                <a:lumOff val="80000"/>
              </a:schemeClr>
            </a:solidFill>
            <a:ln>
              <a:noFill/>
            </a:ln>
            <a:extLst/>
          </p:spPr>
          <p:txBody>
            <a:bodyPr wrap="square">
              <a:spAutoFit/>
            </a:bodyPr>
            <a:lstStyle/>
            <a:p>
              <a:pPr>
                <a:spcBef>
                  <a:spcPts val="600"/>
                </a:spcBef>
                <a:spcAft>
                  <a:spcPts val="600"/>
                </a:spcAft>
                <a:buFont typeface="Wingdings" pitchFamily="2" charset="2"/>
                <a:buChar char="u"/>
              </a:pPr>
              <a:r>
                <a:rPr lang="zh-CN" altLang="en-US" sz="1600" dirty="0">
                  <a:latin typeface="黑体" pitchFamily="49" charset="-122"/>
                  <a:ea typeface="黑体" pitchFamily="49" charset="-122"/>
                  <a:sym typeface="Arial" pitchFamily="34" charset="0"/>
                </a:rPr>
                <a:t>湖南</a:t>
              </a:r>
              <a:r>
                <a:rPr lang="zh-CN" altLang="en-US" sz="1600" dirty="0" smtClean="0">
                  <a:latin typeface="黑体" pitchFamily="49" charset="-122"/>
                  <a:ea typeface="黑体" pitchFamily="49" charset="-122"/>
                  <a:sym typeface="Arial" pitchFamily="34" charset="0"/>
                </a:rPr>
                <a:t>：厨师</a:t>
              </a:r>
              <a:endParaRPr lang="en-US" altLang="zh-CN" sz="1600" dirty="0">
                <a:latin typeface="黑体" pitchFamily="49" charset="-122"/>
                <a:ea typeface="黑体" pitchFamily="49" charset="-122"/>
                <a:sym typeface="Arial" pitchFamily="34" charset="0"/>
              </a:endParaRPr>
            </a:p>
            <a:p>
              <a:pPr>
                <a:spcBef>
                  <a:spcPts val="600"/>
                </a:spcBef>
                <a:spcAft>
                  <a:spcPts val="600"/>
                </a:spcAft>
                <a:buFont typeface="Wingdings" pitchFamily="2" charset="2"/>
                <a:buChar char="u"/>
              </a:pPr>
              <a:r>
                <a:rPr lang="zh-CN" altLang="en-US" sz="1600" dirty="0" smtClean="0">
                  <a:latin typeface="黑体" pitchFamily="49" charset="-122"/>
                  <a:ea typeface="黑体" pitchFamily="49" charset="-122"/>
                  <a:sym typeface="Arial" pitchFamily="34" charset="0"/>
                </a:rPr>
                <a:t>湖南：米粉、豆瓣酱等原料</a:t>
              </a:r>
              <a:endParaRPr lang="en-US" altLang="zh-CN" sz="1600" dirty="0">
                <a:latin typeface="黑体" pitchFamily="49" charset="-122"/>
                <a:ea typeface="黑体" pitchFamily="49" charset="-122"/>
                <a:sym typeface="Arial" pitchFamily="34" charset="0"/>
              </a:endParaRPr>
            </a:p>
            <a:p>
              <a:pPr>
                <a:spcBef>
                  <a:spcPts val="600"/>
                </a:spcBef>
                <a:spcAft>
                  <a:spcPts val="600"/>
                </a:spcAft>
                <a:buFont typeface="Wingdings" pitchFamily="2" charset="2"/>
                <a:buChar char="u"/>
              </a:pPr>
              <a:r>
                <a:rPr lang="zh-CN" altLang="en-US" sz="1600" dirty="0" smtClean="0">
                  <a:latin typeface="黑体" pitchFamily="49" charset="-122"/>
                  <a:ea typeface="黑体" pitchFamily="49" charset="-122"/>
                </a:rPr>
                <a:t>宁夏盐池：牛肉</a:t>
              </a:r>
              <a:endParaRPr lang="en-US" altLang="zh-CN" sz="1600" dirty="0" smtClean="0">
                <a:latin typeface="黑体" pitchFamily="49" charset="-122"/>
                <a:ea typeface="黑体" pitchFamily="49" charset="-122"/>
              </a:endParaRPr>
            </a:p>
            <a:p>
              <a:pPr>
                <a:spcBef>
                  <a:spcPts val="600"/>
                </a:spcBef>
                <a:spcAft>
                  <a:spcPts val="600"/>
                </a:spcAft>
                <a:buFont typeface="Wingdings" pitchFamily="2" charset="2"/>
                <a:buChar char="u"/>
              </a:pPr>
              <a:r>
                <a:rPr lang="zh-CN" altLang="en-US" sz="1600" dirty="0" smtClean="0">
                  <a:latin typeface="黑体" pitchFamily="49" charset="-122"/>
                  <a:ea typeface="黑体" pitchFamily="49" charset="-122"/>
                </a:rPr>
                <a:t>北京郊区农场：纯散养鸡产蛋</a:t>
              </a:r>
              <a:endParaRPr lang="en-US" altLang="zh-CN" sz="1600" dirty="0" smtClean="0">
                <a:latin typeface="黑体" pitchFamily="49" charset="-122"/>
                <a:ea typeface="黑体" pitchFamily="49" charset="-122"/>
              </a:endParaRPr>
            </a:p>
          </p:txBody>
        </p:sp>
        <p:sp>
          <p:nvSpPr>
            <p:cNvPr id="9" name="矩形 8"/>
            <p:cNvSpPr/>
            <p:nvPr/>
          </p:nvSpPr>
          <p:spPr>
            <a:xfrm>
              <a:off x="808535" y="2777378"/>
              <a:ext cx="2077457" cy="350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prstClr val="white"/>
                  </a:solidFill>
                  <a:latin typeface="黑体" pitchFamily="49" charset="-122"/>
                  <a:ea typeface="黑体" pitchFamily="49" charset="-122"/>
                </a:rPr>
                <a:t>只做美食搬运工</a:t>
              </a:r>
              <a:endParaRPr lang="zh-CN" altLang="en-US" sz="1800" b="1" dirty="0">
                <a:solidFill>
                  <a:prstClr val="white"/>
                </a:solidFill>
                <a:latin typeface="黑体" pitchFamily="49" charset="-122"/>
                <a:ea typeface="黑体" pitchFamily="49" charset="-122"/>
              </a:endParaRPr>
            </a:p>
          </p:txBody>
        </p:sp>
      </p:grpSp>
      <p:sp>
        <p:nvSpPr>
          <p:cNvPr id="10" name="TextBox 17"/>
          <p:cNvSpPr>
            <a:spLocks noChangeArrowheads="1"/>
          </p:cNvSpPr>
          <p:nvPr/>
        </p:nvSpPr>
        <p:spPr bwMode="auto">
          <a:xfrm>
            <a:off x="4157997" y="2148026"/>
            <a:ext cx="3851337" cy="2708434"/>
          </a:xfrm>
          <a:prstGeom prst="rect">
            <a:avLst/>
          </a:prstGeom>
          <a:noFill/>
          <a:ln>
            <a:noFill/>
          </a:ln>
          <a:extLst/>
        </p:spPr>
        <p:txBody>
          <a:bodyPr wrap="square">
            <a:spAutoFit/>
          </a:bodyPr>
          <a:lstStyle/>
          <a:p>
            <a:pPr marL="342900" indent="-342900" algn="just">
              <a:spcBef>
                <a:spcPts val="600"/>
              </a:spcBef>
              <a:spcAft>
                <a:spcPts val="600"/>
              </a:spcAft>
              <a:buFont typeface="Wingdings" pitchFamily="2" charset="2"/>
              <a:buChar char="p"/>
            </a:pPr>
            <a:r>
              <a:rPr lang="en-US" altLang="zh-CN" sz="2000" dirty="0" smtClean="0">
                <a:latin typeface="黑体" pitchFamily="49" charset="-122"/>
                <a:ea typeface="黑体" pitchFamily="49" charset="-122"/>
              </a:rPr>
              <a:t>2014</a:t>
            </a:r>
            <a:r>
              <a:rPr lang="zh-CN" altLang="en-US" sz="2000" dirty="0">
                <a:latin typeface="黑体" pitchFamily="49" charset="-122"/>
                <a:ea typeface="黑体" pitchFamily="49" charset="-122"/>
              </a:rPr>
              <a:t>年</a:t>
            </a:r>
            <a:r>
              <a:rPr lang="en-US" altLang="zh-CN" sz="2000" dirty="0">
                <a:latin typeface="黑体" pitchFamily="49" charset="-122"/>
                <a:ea typeface="黑体" pitchFamily="49" charset="-122"/>
              </a:rPr>
              <a:t>2</a:t>
            </a:r>
            <a:r>
              <a:rPr lang="zh-CN" altLang="en-US" sz="2000" dirty="0">
                <a:latin typeface="黑体" pitchFamily="49" charset="-122"/>
                <a:ea typeface="黑体" pitchFamily="49" charset="-122"/>
              </a:rPr>
              <a:t>月，刘</a:t>
            </a:r>
            <a:r>
              <a:rPr lang="zh-CN" altLang="en-US" sz="2000" dirty="0" smtClean="0">
                <a:latin typeface="黑体" pitchFamily="49" charset="-122"/>
                <a:ea typeface="黑体" pitchFamily="49" charset="-122"/>
              </a:rPr>
              <a:t>正在</a:t>
            </a:r>
            <a:r>
              <a:rPr lang="zh-CN" altLang="en-US" sz="2000" dirty="0">
                <a:latin typeface="黑体" pitchFamily="49" charset="-122"/>
                <a:ea typeface="黑体" pitchFamily="49" charset="-122"/>
              </a:rPr>
              <a:t>中关村开了一家叫“无名米粉”的印象小店</a:t>
            </a:r>
            <a:r>
              <a:rPr lang="zh-CN" altLang="en-US" sz="2000" dirty="0" smtClean="0">
                <a:latin typeface="黑体" pitchFamily="49" charset="-122"/>
                <a:ea typeface="黑体" pitchFamily="49" charset="-122"/>
              </a:rPr>
              <a:t>，它</a:t>
            </a:r>
            <a:r>
              <a:rPr lang="zh-CN" altLang="en-US" sz="2000" dirty="0">
                <a:latin typeface="黑体" pitchFamily="49" charset="-122"/>
                <a:ea typeface="黑体" pitchFamily="49" charset="-122"/>
              </a:rPr>
              <a:t>就是人人湘最早的测试</a:t>
            </a:r>
            <a:r>
              <a:rPr lang="zh-CN" altLang="en-US" sz="2000" dirty="0" smtClean="0">
                <a:latin typeface="黑体" pitchFamily="49" charset="-122"/>
                <a:ea typeface="黑体" pitchFamily="49" charset="-122"/>
              </a:rPr>
              <a:t>店</a:t>
            </a:r>
            <a:endParaRPr lang="en-US" altLang="zh-CN" sz="2000" dirty="0" smtClean="0">
              <a:latin typeface="黑体" pitchFamily="49" charset="-122"/>
              <a:ea typeface="黑体" pitchFamily="49" charset="-122"/>
            </a:endParaRPr>
          </a:p>
          <a:p>
            <a:pPr marL="342900" indent="-342900" algn="just">
              <a:spcBef>
                <a:spcPts val="600"/>
              </a:spcBef>
              <a:spcAft>
                <a:spcPts val="600"/>
              </a:spcAft>
              <a:buFont typeface="Wingdings" pitchFamily="2" charset="2"/>
              <a:buChar char="p"/>
            </a:pPr>
            <a:r>
              <a:rPr lang="zh-CN" altLang="en-US" sz="2000" dirty="0" smtClean="0">
                <a:latin typeface="黑体" pitchFamily="49" charset="-122"/>
                <a:ea typeface="黑体" pitchFamily="49" charset="-122"/>
              </a:rPr>
              <a:t>经过</a:t>
            </a:r>
            <a:r>
              <a:rPr lang="en-US" altLang="zh-CN" sz="2000" dirty="0">
                <a:latin typeface="黑体" pitchFamily="49" charset="-122"/>
                <a:ea typeface="黑体" pitchFamily="49" charset="-122"/>
              </a:rPr>
              <a:t>1</a:t>
            </a:r>
            <a:r>
              <a:rPr lang="zh-CN" altLang="en-US" sz="2000" dirty="0">
                <a:latin typeface="黑体" pitchFamily="49" charset="-122"/>
                <a:ea typeface="黑体" pitchFamily="49" charset="-122"/>
              </a:rPr>
              <a:t>万多人的消费测试，了解目标消费者对菜品、口味、价格各方面的意见，最终他们从这</a:t>
            </a:r>
            <a:r>
              <a:rPr lang="en-US" altLang="zh-CN" sz="2000" dirty="0">
                <a:latin typeface="黑体" pitchFamily="49" charset="-122"/>
                <a:ea typeface="黑体" pitchFamily="49" charset="-122"/>
              </a:rPr>
              <a:t>20</a:t>
            </a:r>
            <a:r>
              <a:rPr lang="zh-CN" altLang="en-US" sz="2000" dirty="0">
                <a:latin typeface="黑体" pitchFamily="49" charset="-122"/>
                <a:ea typeface="黑体" pitchFamily="49" charset="-122"/>
              </a:rPr>
              <a:t>多款米粉中选出</a:t>
            </a:r>
            <a:r>
              <a:rPr lang="en-US" altLang="zh-CN" sz="2000" dirty="0">
                <a:latin typeface="黑体" pitchFamily="49" charset="-122"/>
                <a:ea typeface="黑体" pitchFamily="49" charset="-122"/>
              </a:rPr>
              <a:t>5</a:t>
            </a:r>
            <a:r>
              <a:rPr lang="zh-CN" altLang="en-US" sz="2000" dirty="0" smtClean="0">
                <a:latin typeface="黑体" pitchFamily="49" charset="-122"/>
                <a:ea typeface="黑体" pitchFamily="49" charset="-122"/>
              </a:rPr>
              <a:t>款</a:t>
            </a:r>
            <a:endParaRPr lang="zh-CN" altLang="en-US" sz="2000" dirty="0">
              <a:latin typeface="黑体" pitchFamily="49" charset="-122"/>
              <a:ea typeface="黑体" pitchFamily="49" charset="-122"/>
            </a:endParaRPr>
          </a:p>
        </p:txBody>
      </p:sp>
    </p:spTree>
    <p:extLst>
      <p:ext uri="{BB962C8B-B14F-4D97-AF65-F5344CB8AC3E}">
        <p14:creationId xmlns:p14="http://schemas.microsoft.com/office/powerpoint/2010/main" val="3862180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800" dirty="0"/>
              <a:t>3</a:t>
            </a:r>
            <a:r>
              <a:rPr lang="en-US" altLang="zh-CN" sz="4800" dirty="0" smtClean="0"/>
              <a:t> </a:t>
            </a:r>
            <a:r>
              <a:rPr lang="zh-CN" altLang="en-US" sz="4800" dirty="0" smtClean="0"/>
              <a:t>用互联网思维做米粉</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662" y="3594582"/>
            <a:ext cx="5328592" cy="264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7"/>
          <p:cNvSpPr>
            <a:spLocks noChangeArrowheads="1"/>
          </p:cNvSpPr>
          <p:nvPr/>
        </p:nvSpPr>
        <p:spPr bwMode="auto">
          <a:xfrm>
            <a:off x="952550" y="1580821"/>
            <a:ext cx="7272808" cy="1938992"/>
          </a:xfrm>
          <a:prstGeom prst="rect">
            <a:avLst/>
          </a:prstGeom>
          <a:noFill/>
          <a:ln>
            <a:noFill/>
          </a:ln>
          <a:extLst/>
        </p:spPr>
        <p:txBody>
          <a:bodyPr wrap="square">
            <a:spAutoFit/>
          </a:bodyPr>
          <a:lstStyle/>
          <a:p>
            <a:pPr marL="342900" indent="-342900">
              <a:spcBef>
                <a:spcPts val="600"/>
              </a:spcBef>
              <a:spcAft>
                <a:spcPts val="600"/>
              </a:spcAft>
              <a:buFont typeface="Wingdings" pitchFamily="2" charset="2"/>
              <a:buChar char="p"/>
            </a:pPr>
            <a:r>
              <a:rPr lang="zh-CN" altLang="en-US" sz="2000" dirty="0">
                <a:latin typeface="黑体" pitchFamily="49" charset="-122"/>
                <a:ea typeface="黑体" pitchFamily="49" charset="-122"/>
              </a:rPr>
              <a:t>基于微信平台</a:t>
            </a:r>
            <a:r>
              <a:rPr lang="zh-CN" altLang="en-US" sz="2000" dirty="0" smtClean="0">
                <a:latin typeface="黑体" pitchFamily="49" charset="-122"/>
                <a:ea typeface="黑体" pitchFamily="49" charset="-122"/>
              </a:rPr>
              <a:t>开发餐饮</a:t>
            </a:r>
            <a:r>
              <a:rPr lang="zh-CN" altLang="en-US" sz="2000" dirty="0">
                <a:latin typeface="黑体" pitchFamily="49" charset="-122"/>
                <a:ea typeface="黑体" pitchFamily="49" charset="-122"/>
              </a:rPr>
              <a:t>点餐系统，</a:t>
            </a:r>
            <a:r>
              <a:rPr lang="zh-CN" altLang="en-US" sz="2000" dirty="0" smtClean="0">
                <a:latin typeface="黑体" pitchFamily="49" charset="-122"/>
                <a:ea typeface="黑体" pitchFamily="49" charset="-122"/>
              </a:rPr>
              <a:t>用户打开</a:t>
            </a:r>
            <a:r>
              <a:rPr lang="zh-CN" altLang="en-US" sz="2000" dirty="0">
                <a:latin typeface="黑体" pitchFamily="49" charset="-122"/>
                <a:ea typeface="黑体" pitchFamily="49" charset="-122"/>
              </a:rPr>
              <a:t>微信，就能实现选餐、下单、支付、体验评价和晒朋友圈的传播，从而建立一个从点餐到支付到评价的生态圈</a:t>
            </a:r>
            <a:r>
              <a:rPr lang="zh-CN" altLang="en-US" sz="2000" dirty="0" smtClean="0">
                <a:latin typeface="黑体" pitchFamily="49" charset="-122"/>
                <a:ea typeface="黑体" pitchFamily="49" charset="-122"/>
              </a:rPr>
              <a:t>，再以</a:t>
            </a:r>
            <a:r>
              <a:rPr lang="zh-CN" altLang="en-US" sz="2000" dirty="0">
                <a:latin typeface="黑体" pitchFamily="49" charset="-122"/>
                <a:ea typeface="黑体" pitchFamily="49" charset="-122"/>
              </a:rPr>
              <a:t>人人湘基于微信端的</a:t>
            </a:r>
            <a:r>
              <a:rPr lang="en-US" altLang="zh-CN" sz="2000" dirty="0">
                <a:latin typeface="黑体" pitchFamily="49" charset="-122"/>
                <a:ea typeface="黑体" pitchFamily="49" charset="-122"/>
              </a:rPr>
              <a:t>CRM</a:t>
            </a:r>
            <a:r>
              <a:rPr lang="zh-CN" altLang="en-US" sz="2000" dirty="0">
                <a:latin typeface="黑体" pitchFamily="49" charset="-122"/>
                <a:ea typeface="黑体" pitchFamily="49" charset="-122"/>
              </a:rPr>
              <a:t>系统、产供销系统，实现用互联网技术替代人力，降低餐饮业的人力成本，那么人人湘将是中国餐饮业第一个成功的移动互联网端控制上下游和高效指导线下布局的</a:t>
            </a:r>
            <a:r>
              <a:rPr lang="zh-CN" altLang="en-US" sz="2000" dirty="0" smtClean="0">
                <a:latin typeface="黑体" pitchFamily="49" charset="-122"/>
                <a:ea typeface="黑体" pitchFamily="49" charset="-122"/>
              </a:rPr>
              <a:t>范例</a:t>
            </a:r>
            <a:endParaRPr lang="zh-CN" altLang="en-US" sz="2000" dirty="0">
              <a:latin typeface="黑体" pitchFamily="49" charset="-122"/>
              <a:ea typeface="黑体" pitchFamily="49" charset="-122"/>
            </a:endParaRPr>
          </a:p>
        </p:txBody>
      </p:sp>
    </p:spTree>
    <p:extLst>
      <p:ext uri="{BB962C8B-B14F-4D97-AF65-F5344CB8AC3E}">
        <p14:creationId xmlns:p14="http://schemas.microsoft.com/office/powerpoint/2010/main" val="188971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400" dirty="0" smtClean="0"/>
              <a:t>4</a:t>
            </a:r>
            <a:r>
              <a:rPr lang="zh-CN" altLang="en-US" sz="4400" dirty="0"/>
              <a:t>人人湘的互联网智能点餐系统</a:t>
            </a:r>
            <a:endParaRPr lang="zh-CN" altLang="en-US" sz="4400" dirty="0" smtClean="0"/>
          </a:p>
        </p:txBody>
      </p:sp>
      <p:sp>
        <p:nvSpPr>
          <p:cNvPr id="5" name="TextBox 17"/>
          <p:cNvSpPr>
            <a:spLocks noChangeArrowheads="1"/>
          </p:cNvSpPr>
          <p:nvPr/>
        </p:nvSpPr>
        <p:spPr bwMode="auto">
          <a:xfrm>
            <a:off x="952550" y="2083386"/>
            <a:ext cx="2448272" cy="2708434"/>
          </a:xfrm>
          <a:prstGeom prst="rect">
            <a:avLst/>
          </a:prstGeom>
          <a:noFill/>
          <a:ln>
            <a:noFill/>
          </a:ln>
          <a:extLst/>
        </p:spPr>
        <p:txBody>
          <a:bodyPr wrap="square">
            <a:spAutoFit/>
          </a:bodyPr>
          <a:lstStyle/>
          <a:p>
            <a:pPr marL="342900" indent="-342900">
              <a:spcBef>
                <a:spcPts val="600"/>
              </a:spcBef>
              <a:spcAft>
                <a:spcPts val="600"/>
              </a:spcAft>
              <a:buFont typeface="Wingdings" pitchFamily="2" charset="2"/>
              <a:buChar char="p"/>
            </a:pPr>
            <a:r>
              <a:rPr lang="zh-CN" altLang="en-US" sz="2000" dirty="0" smtClean="0">
                <a:latin typeface="黑体" pitchFamily="49" charset="-122"/>
                <a:ea typeface="黑体" pitchFamily="49" charset="-122"/>
              </a:rPr>
              <a:t>移动点餐</a:t>
            </a:r>
            <a:endParaRPr lang="en-US" altLang="zh-CN" sz="2000" dirty="0" smtClean="0">
              <a:latin typeface="黑体" pitchFamily="49" charset="-122"/>
              <a:ea typeface="黑体" pitchFamily="49" charset="-122"/>
            </a:endParaRPr>
          </a:p>
          <a:p>
            <a:pPr marL="342900" indent="-342900">
              <a:spcBef>
                <a:spcPts val="600"/>
              </a:spcBef>
              <a:spcAft>
                <a:spcPts val="600"/>
              </a:spcAft>
              <a:buFont typeface="Wingdings" pitchFamily="2" charset="2"/>
              <a:buChar char="p"/>
            </a:pPr>
            <a:r>
              <a:rPr lang="zh-CN" altLang="en-US" sz="2000" dirty="0" smtClean="0">
                <a:latin typeface="黑体" pitchFamily="49" charset="-122"/>
                <a:ea typeface="黑体" pitchFamily="49" charset="-122"/>
              </a:rPr>
              <a:t>手机收银</a:t>
            </a:r>
            <a:endParaRPr lang="en-US" altLang="zh-CN" sz="2000" dirty="0" smtClean="0">
              <a:latin typeface="黑体" pitchFamily="49" charset="-122"/>
              <a:ea typeface="黑体" pitchFamily="49" charset="-122"/>
            </a:endParaRPr>
          </a:p>
          <a:p>
            <a:pPr marL="342900" indent="-342900">
              <a:spcBef>
                <a:spcPts val="600"/>
              </a:spcBef>
              <a:spcAft>
                <a:spcPts val="600"/>
              </a:spcAft>
              <a:buFont typeface="Wingdings" pitchFamily="2" charset="2"/>
              <a:buChar char="p"/>
            </a:pPr>
            <a:r>
              <a:rPr lang="zh-CN" altLang="en-US" sz="2000" dirty="0" smtClean="0">
                <a:latin typeface="黑体" pitchFamily="49" charset="-122"/>
                <a:ea typeface="黑体" pitchFamily="49" charset="-122"/>
              </a:rPr>
              <a:t>智能排队</a:t>
            </a:r>
            <a:endParaRPr lang="en-US" altLang="zh-CN" sz="2000" dirty="0" smtClean="0">
              <a:latin typeface="黑体" pitchFamily="49" charset="-122"/>
              <a:ea typeface="黑体" pitchFamily="49" charset="-122"/>
            </a:endParaRPr>
          </a:p>
          <a:p>
            <a:pPr marL="342900" indent="-342900">
              <a:spcBef>
                <a:spcPts val="600"/>
              </a:spcBef>
              <a:spcAft>
                <a:spcPts val="600"/>
              </a:spcAft>
              <a:buFont typeface="Wingdings" pitchFamily="2" charset="2"/>
              <a:buChar char="p"/>
            </a:pPr>
            <a:r>
              <a:rPr lang="zh-CN" altLang="en-US" sz="2000" dirty="0" smtClean="0">
                <a:latin typeface="黑体" pitchFamily="49" charset="-122"/>
                <a:ea typeface="黑体" pitchFamily="49" charset="-122"/>
              </a:rPr>
              <a:t>智能营销</a:t>
            </a:r>
            <a:endParaRPr lang="en-US" altLang="zh-CN" sz="2000" dirty="0" smtClean="0">
              <a:latin typeface="黑体" pitchFamily="49" charset="-122"/>
              <a:ea typeface="黑体" pitchFamily="49" charset="-122"/>
            </a:endParaRPr>
          </a:p>
          <a:p>
            <a:pPr marL="342900" indent="-342900">
              <a:spcBef>
                <a:spcPts val="600"/>
              </a:spcBef>
              <a:spcAft>
                <a:spcPts val="600"/>
              </a:spcAft>
              <a:buFont typeface="Wingdings" pitchFamily="2" charset="2"/>
              <a:buChar char="p"/>
            </a:pPr>
            <a:r>
              <a:rPr lang="zh-CN" altLang="en-US" sz="2000" dirty="0" smtClean="0">
                <a:latin typeface="黑体" pitchFamily="49" charset="-122"/>
                <a:ea typeface="黑体" pitchFamily="49" charset="-122"/>
              </a:rPr>
              <a:t>后厨管理</a:t>
            </a:r>
            <a:endParaRPr lang="en-US" altLang="zh-CN" sz="2000" dirty="0" smtClean="0">
              <a:latin typeface="黑体" pitchFamily="49" charset="-122"/>
              <a:ea typeface="黑体" pitchFamily="49" charset="-122"/>
            </a:endParaRPr>
          </a:p>
          <a:p>
            <a:pPr marL="342900" indent="-342900">
              <a:spcBef>
                <a:spcPts val="600"/>
              </a:spcBef>
              <a:spcAft>
                <a:spcPts val="600"/>
              </a:spcAft>
              <a:buFont typeface="Wingdings" pitchFamily="2" charset="2"/>
              <a:buChar char="p"/>
            </a:pPr>
            <a:r>
              <a:rPr lang="zh-CN" altLang="en-US" sz="2000" dirty="0">
                <a:latin typeface="黑体" pitchFamily="49" charset="-122"/>
                <a:ea typeface="黑体" pitchFamily="49" charset="-122"/>
              </a:rPr>
              <a:t>进销</a:t>
            </a:r>
            <a:r>
              <a:rPr lang="zh-CN" altLang="en-US" sz="2000" dirty="0" smtClean="0">
                <a:latin typeface="黑体" pitchFamily="49" charset="-122"/>
                <a:ea typeface="黑体" pitchFamily="49" charset="-122"/>
              </a:rPr>
              <a:t>存管理</a:t>
            </a:r>
            <a:endParaRPr lang="zh-CN" altLang="en-US" sz="2000" dirty="0">
              <a:latin typeface="黑体" pitchFamily="49" charset="-122"/>
              <a:ea typeface="黑体" pitchFamily="49" charset="-122"/>
            </a:endParaRPr>
          </a:p>
        </p:txBody>
      </p:sp>
      <p:pic>
        <p:nvPicPr>
          <p:cNvPr id="3074" name="Picture 2"/>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040782" y="1933533"/>
            <a:ext cx="5223060" cy="349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078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3600" dirty="0"/>
              <a:t>5</a:t>
            </a:r>
            <a:r>
              <a:rPr lang="en-US" altLang="zh-CN" sz="3600" dirty="0" smtClean="0"/>
              <a:t> </a:t>
            </a:r>
            <a:r>
              <a:rPr lang="zh-CN" altLang="en-US" sz="3600" dirty="0" smtClean="0"/>
              <a:t>人人湘开启互联网餐饮</a:t>
            </a:r>
            <a:r>
              <a:rPr lang="en-US" altLang="zh-CN" sz="3600" dirty="0" smtClean="0"/>
              <a:t>O2O</a:t>
            </a:r>
            <a:r>
              <a:rPr lang="zh-CN" altLang="en-US" sz="3600" dirty="0" smtClean="0"/>
              <a:t>新模式</a:t>
            </a:r>
          </a:p>
        </p:txBody>
      </p:sp>
      <p:sp>
        <p:nvSpPr>
          <p:cNvPr id="13" name="TextBox 12"/>
          <p:cNvSpPr txBox="1"/>
          <p:nvPr/>
        </p:nvSpPr>
        <p:spPr>
          <a:xfrm>
            <a:off x="712669" y="1583311"/>
            <a:ext cx="3755671" cy="2031325"/>
          </a:xfrm>
          <a:prstGeom prst="rect">
            <a:avLst/>
          </a:prstGeom>
          <a:noFill/>
        </p:spPr>
        <p:txBody>
          <a:bodyPr wrap="square" rtlCol="0">
            <a:spAutoFit/>
          </a:bodyPr>
          <a:lstStyle/>
          <a:p>
            <a:pPr marL="285750" indent="-285750">
              <a:spcBef>
                <a:spcPts val="600"/>
              </a:spcBef>
              <a:spcAft>
                <a:spcPts val="600"/>
              </a:spcAft>
              <a:buFont typeface="Wingdings" pitchFamily="2" charset="2"/>
              <a:buChar char="p"/>
            </a:pPr>
            <a:r>
              <a:rPr lang="zh-CN" altLang="en-US" sz="1600" dirty="0">
                <a:solidFill>
                  <a:prstClr val="black"/>
                </a:solidFill>
                <a:latin typeface="黑体" pitchFamily="49" charset="-122"/>
                <a:ea typeface="黑体" pitchFamily="49" charset="-122"/>
              </a:rPr>
              <a:t>刘正的梦想是打造“四无”餐厅，没有厨师、服务员、收银员和</a:t>
            </a:r>
            <a:r>
              <a:rPr lang="zh-CN" altLang="en-US" sz="1600" dirty="0" smtClean="0">
                <a:solidFill>
                  <a:prstClr val="black"/>
                </a:solidFill>
                <a:latin typeface="黑体" pitchFamily="49" charset="-122"/>
                <a:ea typeface="黑体" pitchFamily="49" charset="-122"/>
              </a:rPr>
              <a:t>采购员</a:t>
            </a:r>
            <a:endParaRPr lang="en-US" altLang="zh-CN" sz="1600" dirty="0" smtClean="0">
              <a:solidFill>
                <a:prstClr val="black"/>
              </a:solidFill>
              <a:latin typeface="黑体" pitchFamily="49" charset="-122"/>
              <a:ea typeface="黑体" pitchFamily="49" charset="-122"/>
            </a:endParaRPr>
          </a:p>
          <a:p>
            <a:pPr marL="285750" indent="-285750">
              <a:spcBef>
                <a:spcPts val="600"/>
              </a:spcBef>
              <a:spcAft>
                <a:spcPts val="600"/>
              </a:spcAft>
              <a:buFont typeface="Wingdings" pitchFamily="2" charset="2"/>
              <a:buChar char="p"/>
            </a:pPr>
            <a:r>
              <a:rPr lang="zh-CN" altLang="en-US" sz="1600" dirty="0">
                <a:solidFill>
                  <a:prstClr val="black"/>
                </a:solidFill>
                <a:latin typeface="黑体" pitchFamily="49" charset="-122"/>
                <a:ea typeface="黑体" pitchFamily="49" charset="-122"/>
              </a:rPr>
              <a:t>现在，人人湘的微信服务号订阅人数在</a:t>
            </a:r>
            <a:r>
              <a:rPr lang="en-US" altLang="zh-CN" sz="1600" dirty="0">
                <a:solidFill>
                  <a:prstClr val="black"/>
                </a:solidFill>
                <a:latin typeface="黑体" pitchFamily="49" charset="-122"/>
                <a:ea typeface="黑体" pitchFamily="49" charset="-122"/>
              </a:rPr>
              <a:t>2</a:t>
            </a:r>
            <a:r>
              <a:rPr lang="zh-CN" altLang="en-US" sz="1600" dirty="0">
                <a:solidFill>
                  <a:prstClr val="black"/>
                </a:solidFill>
                <a:latin typeface="黑体" pitchFamily="49" charset="-122"/>
                <a:ea typeface="黑体" pitchFamily="49" charset="-122"/>
              </a:rPr>
              <a:t>万</a:t>
            </a:r>
            <a:r>
              <a:rPr lang="zh-CN" altLang="en-US" sz="1600" dirty="0" smtClean="0">
                <a:solidFill>
                  <a:prstClr val="black"/>
                </a:solidFill>
                <a:latin typeface="黑体" pitchFamily="49" charset="-122"/>
                <a:ea typeface="黑体" pitchFamily="49" charset="-122"/>
              </a:rPr>
              <a:t>左右</a:t>
            </a:r>
            <a:endParaRPr lang="en-US" altLang="zh-CN" sz="1600" dirty="0" smtClean="0">
              <a:solidFill>
                <a:prstClr val="black"/>
              </a:solidFill>
              <a:latin typeface="黑体" pitchFamily="49" charset="-122"/>
              <a:ea typeface="黑体" pitchFamily="49" charset="-122"/>
            </a:endParaRPr>
          </a:p>
          <a:p>
            <a:pPr marL="285750" indent="-285750">
              <a:spcBef>
                <a:spcPts val="600"/>
              </a:spcBef>
              <a:spcAft>
                <a:spcPts val="600"/>
              </a:spcAft>
              <a:buFont typeface="Wingdings" pitchFamily="2" charset="2"/>
              <a:buChar char="p"/>
            </a:pPr>
            <a:r>
              <a:rPr lang="zh-CN" altLang="en-US" sz="1600" dirty="0" smtClean="0">
                <a:solidFill>
                  <a:prstClr val="black"/>
                </a:solidFill>
                <a:latin typeface="黑体" pitchFamily="49" charset="-122"/>
                <a:ea typeface="黑体" pitchFamily="49" charset="-122"/>
              </a:rPr>
              <a:t>五十</a:t>
            </a:r>
            <a:r>
              <a:rPr lang="zh-CN" altLang="en-US" sz="1600" dirty="0">
                <a:solidFill>
                  <a:prstClr val="black"/>
                </a:solidFill>
                <a:latin typeface="黑体" pitchFamily="49" charset="-122"/>
                <a:ea typeface="黑体" pitchFamily="49" charset="-122"/>
              </a:rPr>
              <a:t>多个湘粉群以及种子用户和铁</a:t>
            </a:r>
            <a:r>
              <a:rPr lang="zh-CN" altLang="en-US" sz="1600" dirty="0" smtClean="0">
                <a:solidFill>
                  <a:prstClr val="black"/>
                </a:solidFill>
                <a:latin typeface="黑体" pitchFamily="49" charset="-122"/>
                <a:ea typeface="黑体" pitchFamily="49" charset="-122"/>
              </a:rPr>
              <a:t>粉</a:t>
            </a:r>
            <a:endParaRPr lang="en-US" altLang="zh-CN" sz="1600" dirty="0" smtClean="0">
              <a:solidFill>
                <a:prstClr val="black"/>
              </a:solidFill>
              <a:latin typeface="黑体" pitchFamily="49" charset="-122"/>
              <a:ea typeface="黑体" pitchFamily="49" charset="-122"/>
            </a:endParaRPr>
          </a:p>
          <a:p>
            <a:pPr marL="285750" indent="-285750">
              <a:spcBef>
                <a:spcPts val="600"/>
              </a:spcBef>
              <a:spcAft>
                <a:spcPts val="600"/>
              </a:spcAft>
              <a:buFont typeface="Wingdings" pitchFamily="2" charset="2"/>
              <a:buChar char="p"/>
            </a:pPr>
            <a:r>
              <a:rPr lang="zh-CN" altLang="en-US" sz="1600" dirty="0" smtClean="0">
                <a:solidFill>
                  <a:prstClr val="black"/>
                </a:solidFill>
                <a:latin typeface="黑体" pitchFamily="49" charset="-122"/>
                <a:ea typeface="黑体" pitchFamily="49" charset="-122"/>
              </a:rPr>
              <a:t>复</a:t>
            </a:r>
            <a:r>
              <a:rPr lang="zh-CN" altLang="en-US" sz="1600" dirty="0">
                <a:solidFill>
                  <a:prstClr val="black"/>
                </a:solidFill>
                <a:latin typeface="黑体" pitchFamily="49" charset="-122"/>
                <a:ea typeface="黑体" pitchFamily="49" charset="-122"/>
              </a:rPr>
              <a:t>购率高达</a:t>
            </a:r>
            <a:r>
              <a:rPr lang="en-US" altLang="zh-CN" sz="1600" dirty="0">
                <a:solidFill>
                  <a:prstClr val="black"/>
                </a:solidFill>
                <a:latin typeface="黑体" pitchFamily="49" charset="-122"/>
                <a:ea typeface="黑体" pitchFamily="49" charset="-122"/>
              </a:rPr>
              <a:t>70%</a:t>
            </a:r>
            <a:endParaRPr lang="en-US" altLang="zh-CN" sz="1600" dirty="0" smtClean="0">
              <a:solidFill>
                <a:prstClr val="black"/>
              </a:solidFill>
              <a:latin typeface="黑体" pitchFamily="49" charset="-122"/>
              <a:ea typeface="黑体" pitchFamily="49" charset="-122"/>
            </a:endParaRPr>
          </a:p>
        </p:txBody>
      </p:sp>
      <p:grpSp>
        <p:nvGrpSpPr>
          <p:cNvPr id="3" name="组合 2"/>
          <p:cNvGrpSpPr/>
          <p:nvPr/>
        </p:nvGrpSpPr>
        <p:grpSpPr>
          <a:xfrm>
            <a:off x="4468342" y="1587525"/>
            <a:ext cx="3560524" cy="2101650"/>
            <a:chOff x="1168574" y="3056260"/>
            <a:chExt cx="5432732" cy="2962117"/>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574" y="3056260"/>
              <a:ext cx="5432732" cy="296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 Box 12"/>
            <p:cNvSpPr txBox="1">
              <a:spLocks noChangeArrowheads="1"/>
            </p:cNvSpPr>
            <p:nvPr/>
          </p:nvSpPr>
          <p:spPr bwMode="gray">
            <a:xfrm>
              <a:off x="3235536" y="4821862"/>
              <a:ext cx="2030586" cy="36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1074" tIns="45537" rIns="91074" bIns="45537">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800" dirty="0" smtClean="0">
                  <a:latin typeface="黑体" pitchFamily="49" charset="-122"/>
                  <a:ea typeface="黑体" pitchFamily="49" charset="-122"/>
                </a:rPr>
                <a:t>人人湘微信支付率</a:t>
              </a:r>
              <a:endParaRPr lang="en-US" altLang="zh-CN" sz="1800" dirty="0">
                <a:latin typeface="黑体" pitchFamily="49" charset="-122"/>
                <a:ea typeface="黑体" pitchFamily="49" charset="-122"/>
              </a:endParaRPr>
            </a:p>
          </p:txBody>
        </p:sp>
      </p:grpSp>
      <p:grpSp>
        <p:nvGrpSpPr>
          <p:cNvPr id="4" name="组合 3"/>
          <p:cNvGrpSpPr/>
          <p:nvPr/>
        </p:nvGrpSpPr>
        <p:grpSpPr>
          <a:xfrm>
            <a:off x="915528" y="3761184"/>
            <a:ext cx="6733766" cy="2679452"/>
            <a:chOff x="3835094" y="1576537"/>
            <a:chExt cx="4827020" cy="2136717"/>
          </a:xfrm>
        </p:grpSpPr>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094" y="1576537"/>
              <a:ext cx="4827020" cy="176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2"/>
            <p:cNvSpPr txBox="1">
              <a:spLocks noChangeArrowheads="1"/>
            </p:cNvSpPr>
            <p:nvPr/>
          </p:nvSpPr>
          <p:spPr bwMode="gray">
            <a:xfrm>
              <a:off x="5345038" y="3344292"/>
              <a:ext cx="2448272" cy="36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074" tIns="45537" rIns="91074" bIns="45537">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800" dirty="0" smtClean="0">
                  <a:latin typeface="黑体" pitchFamily="49" charset="-122"/>
                  <a:ea typeface="黑体" pitchFamily="49" charset="-122"/>
                </a:rPr>
                <a:t>人人湘就餐体验流程</a:t>
              </a:r>
              <a:endParaRPr lang="en-US" altLang="zh-CN" sz="1800" dirty="0">
                <a:latin typeface="黑体" pitchFamily="49" charset="-122"/>
                <a:ea typeface="黑体" pitchFamily="49" charset="-122"/>
              </a:endParaRPr>
            </a:p>
          </p:txBody>
        </p:sp>
      </p:grpSp>
    </p:spTree>
    <p:extLst>
      <p:ext uri="{BB962C8B-B14F-4D97-AF65-F5344CB8AC3E}">
        <p14:creationId xmlns:p14="http://schemas.microsoft.com/office/powerpoint/2010/main" val="866749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400" dirty="0"/>
              <a:t>6</a:t>
            </a:r>
            <a:r>
              <a:rPr lang="en-US" altLang="zh-CN" sz="4400" dirty="0" smtClean="0"/>
              <a:t> </a:t>
            </a:r>
            <a:r>
              <a:rPr lang="zh-CN" altLang="en-US" sz="4400" dirty="0" smtClean="0"/>
              <a:t>未来战略布局</a:t>
            </a:r>
            <a:r>
              <a:rPr lang="en-US" altLang="zh-CN" sz="4400" dirty="0" smtClean="0"/>
              <a:t>-</a:t>
            </a:r>
            <a:r>
              <a:rPr lang="zh-CN" altLang="en-US" sz="4400" dirty="0" smtClean="0"/>
              <a:t>社群商业模式</a:t>
            </a:r>
          </a:p>
        </p:txBody>
      </p:sp>
      <p:sp>
        <p:nvSpPr>
          <p:cNvPr id="12" name="右箭头 11"/>
          <p:cNvSpPr/>
          <p:nvPr/>
        </p:nvSpPr>
        <p:spPr>
          <a:xfrm>
            <a:off x="672125" y="1688108"/>
            <a:ext cx="3666532" cy="1775012"/>
          </a:xfrm>
          <a:prstGeom prst="rightArrow">
            <a:avLst>
              <a:gd name="adj1" fmla="val 81481"/>
              <a:gd name="adj2" fmla="val 50000"/>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ebas" pitchFamily="2" charset="0"/>
              <a:ea typeface="微软雅黑" panose="020B0503020204020204" pitchFamily="34" charset="-122"/>
              <a:sym typeface="Bebas" pitchFamily="2" charset="0"/>
            </a:endParaRPr>
          </a:p>
        </p:txBody>
      </p:sp>
      <p:sp>
        <p:nvSpPr>
          <p:cNvPr id="13" name="左箭头 12"/>
          <p:cNvSpPr/>
          <p:nvPr/>
        </p:nvSpPr>
        <p:spPr>
          <a:xfrm>
            <a:off x="4639870" y="3007497"/>
            <a:ext cx="3729504" cy="1774800"/>
          </a:xfrm>
          <a:prstGeom prst="leftArrow">
            <a:avLst>
              <a:gd name="adj1" fmla="val 81485"/>
              <a:gd name="adj2" fmla="val 50000"/>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ebas" pitchFamily="2" charset="0"/>
              <a:ea typeface="微软雅黑" panose="020B0503020204020204" pitchFamily="34" charset="-122"/>
              <a:sym typeface="Bebas" pitchFamily="2" charset="0"/>
            </a:endParaRPr>
          </a:p>
        </p:txBody>
      </p:sp>
      <p:sp>
        <p:nvSpPr>
          <p:cNvPr id="14" name="右箭头 13"/>
          <p:cNvSpPr/>
          <p:nvPr/>
        </p:nvSpPr>
        <p:spPr>
          <a:xfrm>
            <a:off x="672125" y="4326674"/>
            <a:ext cx="3666532" cy="1775012"/>
          </a:xfrm>
          <a:prstGeom prst="rightArrow">
            <a:avLst>
              <a:gd name="adj1" fmla="val 81481"/>
              <a:gd name="adj2" fmla="val 50000"/>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ebas" pitchFamily="2" charset="0"/>
              <a:ea typeface="微软雅黑" panose="020B0503020204020204" pitchFamily="34" charset="-122"/>
              <a:sym typeface="Bebas" pitchFamily="2" charset="0"/>
            </a:endParaRPr>
          </a:p>
        </p:txBody>
      </p:sp>
      <p:sp>
        <p:nvSpPr>
          <p:cNvPr id="15" name="椭圆 14"/>
          <p:cNvSpPr/>
          <p:nvPr/>
        </p:nvSpPr>
        <p:spPr>
          <a:xfrm>
            <a:off x="3977963" y="2000318"/>
            <a:ext cx="1150592" cy="1150592"/>
          </a:xfrm>
          <a:prstGeom prst="ellipse">
            <a:avLst/>
          </a:prstGeom>
          <a:solidFill>
            <a:schemeClr val="accent1"/>
          </a:solidFill>
          <a:ln w="25400">
            <a:noFill/>
          </a:ln>
          <a:effectLst>
            <a:outerShdw blurRad="2286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EFABC"/>
              </a:solidFill>
              <a:latin typeface="Bebas" pitchFamily="2" charset="0"/>
              <a:ea typeface="微软雅黑" panose="020B0503020204020204" pitchFamily="34" charset="-122"/>
              <a:sym typeface="Bebas" pitchFamily="2" charset="0"/>
            </a:endParaRPr>
          </a:p>
        </p:txBody>
      </p:sp>
      <p:sp>
        <p:nvSpPr>
          <p:cNvPr id="16" name="椭圆 15"/>
          <p:cNvSpPr/>
          <p:nvPr/>
        </p:nvSpPr>
        <p:spPr>
          <a:xfrm>
            <a:off x="3977963" y="3319601"/>
            <a:ext cx="1150592" cy="1150592"/>
          </a:xfrm>
          <a:prstGeom prst="ellipse">
            <a:avLst/>
          </a:prstGeom>
          <a:solidFill>
            <a:schemeClr val="accent5">
              <a:lumMod val="75000"/>
            </a:schemeClr>
          </a:solidFill>
          <a:ln w="25400">
            <a:noFill/>
          </a:ln>
          <a:effectLst>
            <a:outerShdw blurRad="2286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EFABC"/>
              </a:solidFill>
              <a:latin typeface="Bebas" pitchFamily="2" charset="0"/>
              <a:ea typeface="微软雅黑" panose="020B0503020204020204" pitchFamily="34" charset="-122"/>
              <a:sym typeface="Bebas" pitchFamily="2" charset="0"/>
            </a:endParaRPr>
          </a:p>
        </p:txBody>
      </p:sp>
      <p:sp>
        <p:nvSpPr>
          <p:cNvPr id="17" name="椭圆 16"/>
          <p:cNvSpPr/>
          <p:nvPr/>
        </p:nvSpPr>
        <p:spPr>
          <a:xfrm>
            <a:off x="3977963" y="4638884"/>
            <a:ext cx="1150592" cy="1150592"/>
          </a:xfrm>
          <a:prstGeom prst="ellipse">
            <a:avLst/>
          </a:prstGeom>
          <a:solidFill>
            <a:schemeClr val="accent1"/>
          </a:solidFill>
          <a:ln w="25400">
            <a:noFill/>
          </a:ln>
          <a:effectLst>
            <a:outerShdw blurRad="2286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EFABC"/>
              </a:solidFill>
              <a:latin typeface="Bebas" pitchFamily="2" charset="0"/>
              <a:ea typeface="微软雅黑" panose="020B0503020204020204" pitchFamily="34" charset="-122"/>
              <a:sym typeface="Bebas" pitchFamily="2" charset="0"/>
            </a:endParaRPr>
          </a:p>
        </p:txBody>
      </p:sp>
      <p:sp>
        <p:nvSpPr>
          <p:cNvPr id="18" name="Freeform 5"/>
          <p:cNvSpPr>
            <a:spLocks noEditPoints="1"/>
          </p:cNvSpPr>
          <p:nvPr/>
        </p:nvSpPr>
        <p:spPr bwMode="auto">
          <a:xfrm>
            <a:off x="4369464" y="4969857"/>
            <a:ext cx="367591" cy="488646"/>
          </a:xfrm>
          <a:custGeom>
            <a:avLst/>
            <a:gdLst>
              <a:gd name="T0" fmla="*/ 192 w 209"/>
              <a:gd name="T1" fmla="*/ 18 h 280"/>
              <a:gd name="T2" fmla="*/ 209 w 209"/>
              <a:gd name="T3" fmla="*/ 18 h 280"/>
              <a:gd name="T4" fmla="*/ 209 w 209"/>
              <a:gd name="T5" fmla="*/ 0 h 280"/>
              <a:gd name="T6" fmla="*/ 0 w 209"/>
              <a:gd name="T7" fmla="*/ 0 h 280"/>
              <a:gd name="T8" fmla="*/ 0 w 209"/>
              <a:gd name="T9" fmla="*/ 18 h 280"/>
              <a:gd name="T10" fmla="*/ 17 w 209"/>
              <a:gd name="T11" fmla="*/ 18 h 280"/>
              <a:gd name="T12" fmla="*/ 17 w 209"/>
              <a:gd name="T13" fmla="*/ 35 h 280"/>
              <a:gd name="T14" fmla="*/ 25 w 209"/>
              <a:gd name="T15" fmla="*/ 35 h 280"/>
              <a:gd name="T16" fmla="*/ 53 w 209"/>
              <a:gd name="T17" fmla="*/ 131 h 280"/>
              <a:gd name="T18" fmla="*/ 67 w 209"/>
              <a:gd name="T19" fmla="*/ 140 h 280"/>
              <a:gd name="T20" fmla="*/ 53 w 209"/>
              <a:gd name="T21" fmla="*/ 149 h 280"/>
              <a:gd name="T22" fmla="*/ 25 w 209"/>
              <a:gd name="T23" fmla="*/ 245 h 280"/>
              <a:gd name="T24" fmla="*/ 17 w 209"/>
              <a:gd name="T25" fmla="*/ 245 h 280"/>
              <a:gd name="T26" fmla="*/ 17 w 209"/>
              <a:gd name="T27" fmla="*/ 263 h 280"/>
              <a:gd name="T28" fmla="*/ 0 w 209"/>
              <a:gd name="T29" fmla="*/ 263 h 280"/>
              <a:gd name="T30" fmla="*/ 0 w 209"/>
              <a:gd name="T31" fmla="*/ 280 h 280"/>
              <a:gd name="T32" fmla="*/ 209 w 209"/>
              <a:gd name="T33" fmla="*/ 280 h 280"/>
              <a:gd name="T34" fmla="*/ 209 w 209"/>
              <a:gd name="T35" fmla="*/ 263 h 280"/>
              <a:gd name="T36" fmla="*/ 192 w 209"/>
              <a:gd name="T37" fmla="*/ 263 h 280"/>
              <a:gd name="T38" fmla="*/ 192 w 209"/>
              <a:gd name="T39" fmla="*/ 245 h 280"/>
              <a:gd name="T40" fmla="*/ 184 w 209"/>
              <a:gd name="T41" fmla="*/ 245 h 280"/>
              <a:gd name="T42" fmla="*/ 156 w 209"/>
              <a:gd name="T43" fmla="*/ 149 h 280"/>
              <a:gd name="T44" fmla="*/ 141 w 209"/>
              <a:gd name="T45" fmla="*/ 140 h 280"/>
              <a:gd name="T46" fmla="*/ 156 w 209"/>
              <a:gd name="T47" fmla="*/ 131 h 280"/>
              <a:gd name="T48" fmla="*/ 184 w 209"/>
              <a:gd name="T49" fmla="*/ 35 h 280"/>
              <a:gd name="T50" fmla="*/ 192 w 209"/>
              <a:gd name="T51" fmla="*/ 35 h 280"/>
              <a:gd name="T52" fmla="*/ 192 w 209"/>
              <a:gd name="T53" fmla="*/ 18 h 280"/>
              <a:gd name="T54" fmla="*/ 145 w 209"/>
              <a:gd name="T55" fmla="*/ 117 h 280"/>
              <a:gd name="T56" fmla="*/ 122 w 209"/>
              <a:gd name="T57" fmla="*/ 129 h 280"/>
              <a:gd name="T58" fmla="*/ 122 w 209"/>
              <a:gd name="T59" fmla="*/ 151 h 280"/>
              <a:gd name="T60" fmla="*/ 145 w 209"/>
              <a:gd name="T61" fmla="*/ 163 h 280"/>
              <a:gd name="T62" fmla="*/ 166 w 209"/>
              <a:gd name="T63" fmla="*/ 242 h 280"/>
              <a:gd name="T64" fmla="*/ 165 w 209"/>
              <a:gd name="T65" fmla="*/ 245 h 280"/>
              <a:gd name="T66" fmla="*/ 147 w 209"/>
              <a:gd name="T67" fmla="*/ 245 h 280"/>
              <a:gd name="T68" fmla="*/ 134 w 209"/>
              <a:gd name="T69" fmla="*/ 204 h 280"/>
              <a:gd name="T70" fmla="*/ 113 w 209"/>
              <a:gd name="T71" fmla="*/ 194 h 280"/>
              <a:gd name="T72" fmla="*/ 113 w 209"/>
              <a:gd name="T73" fmla="*/ 122 h 280"/>
              <a:gd name="T74" fmla="*/ 142 w 209"/>
              <a:gd name="T75" fmla="*/ 109 h 280"/>
              <a:gd name="T76" fmla="*/ 158 w 209"/>
              <a:gd name="T77" fmla="*/ 88 h 280"/>
              <a:gd name="T78" fmla="*/ 51 w 209"/>
              <a:gd name="T79" fmla="*/ 88 h 280"/>
              <a:gd name="T80" fmla="*/ 67 w 209"/>
              <a:gd name="T81" fmla="*/ 109 h 280"/>
              <a:gd name="T82" fmla="*/ 96 w 209"/>
              <a:gd name="T83" fmla="*/ 122 h 280"/>
              <a:gd name="T84" fmla="*/ 96 w 209"/>
              <a:gd name="T85" fmla="*/ 194 h 280"/>
              <a:gd name="T86" fmla="*/ 75 w 209"/>
              <a:gd name="T87" fmla="*/ 204 h 280"/>
              <a:gd name="T88" fmla="*/ 62 w 209"/>
              <a:gd name="T89" fmla="*/ 245 h 280"/>
              <a:gd name="T90" fmla="*/ 44 w 209"/>
              <a:gd name="T91" fmla="*/ 245 h 280"/>
              <a:gd name="T92" fmla="*/ 43 w 209"/>
              <a:gd name="T93" fmla="*/ 242 h 280"/>
              <a:gd name="T94" fmla="*/ 64 w 209"/>
              <a:gd name="T95" fmla="*/ 163 h 280"/>
              <a:gd name="T96" fmla="*/ 87 w 209"/>
              <a:gd name="T97" fmla="*/ 151 h 280"/>
              <a:gd name="T98" fmla="*/ 87 w 209"/>
              <a:gd name="T99" fmla="*/ 129 h 280"/>
              <a:gd name="T100" fmla="*/ 64 w 209"/>
              <a:gd name="T101" fmla="*/ 117 h 280"/>
              <a:gd name="T102" fmla="*/ 43 w 209"/>
              <a:gd name="T103" fmla="*/ 39 h 280"/>
              <a:gd name="T104" fmla="*/ 44 w 209"/>
              <a:gd name="T105" fmla="*/ 35 h 280"/>
              <a:gd name="T106" fmla="*/ 165 w 209"/>
              <a:gd name="T107" fmla="*/ 35 h 280"/>
              <a:gd name="T108" fmla="*/ 166 w 209"/>
              <a:gd name="T109" fmla="*/ 39 h 280"/>
              <a:gd name="T110" fmla="*/ 145 w 209"/>
              <a:gd name="T111" fmla="*/ 11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9" h="280">
                <a:moveTo>
                  <a:pt x="192" y="18"/>
                </a:moveTo>
                <a:cubicBezTo>
                  <a:pt x="209" y="18"/>
                  <a:pt x="209" y="18"/>
                  <a:pt x="209" y="18"/>
                </a:cubicBezTo>
                <a:cubicBezTo>
                  <a:pt x="209" y="0"/>
                  <a:pt x="209" y="0"/>
                  <a:pt x="209" y="0"/>
                </a:cubicBezTo>
                <a:cubicBezTo>
                  <a:pt x="0" y="0"/>
                  <a:pt x="0" y="0"/>
                  <a:pt x="0" y="0"/>
                </a:cubicBezTo>
                <a:cubicBezTo>
                  <a:pt x="0" y="18"/>
                  <a:pt x="0" y="18"/>
                  <a:pt x="0" y="18"/>
                </a:cubicBezTo>
                <a:cubicBezTo>
                  <a:pt x="17" y="18"/>
                  <a:pt x="17" y="18"/>
                  <a:pt x="17" y="18"/>
                </a:cubicBezTo>
                <a:cubicBezTo>
                  <a:pt x="17" y="35"/>
                  <a:pt x="17" y="35"/>
                  <a:pt x="17" y="35"/>
                </a:cubicBezTo>
                <a:cubicBezTo>
                  <a:pt x="25" y="35"/>
                  <a:pt x="25" y="35"/>
                  <a:pt x="25" y="35"/>
                </a:cubicBezTo>
                <a:cubicBezTo>
                  <a:pt x="13" y="70"/>
                  <a:pt x="24" y="109"/>
                  <a:pt x="53" y="131"/>
                </a:cubicBezTo>
                <a:cubicBezTo>
                  <a:pt x="58" y="135"/>
                  <a:pt x="62" y="138"/>
                  <a:pt x="67" y="140"/>
                </a:cubicBezTo>
                <a:cubicBezTo>
                  <a:pt x="62" y="143"/>
                  <a:pt x="58" y="145"/>
                  <a:pt x="53" y="149"/>
                </a:cubicBezTo>
                <a:cubicBezTo>
                  <a:pt x="24" y="171"/>
                  <a:pt x="13" y="211"/>
                  <a:pt x="25" y="245"/>
                </a:cubicBezTo>
                <a:cubicBezTo>
                  <a:pt x="17" y="245"/>
                  <a:pt x="17" y="245"/>
                  <a:pt x="17" y="245"/>
                </a:cubicBezTo>
                <a:cubicBezTo>
                  <a:pt x="17" y="263"/>
                  <a:pt x="17" y="263"/>
                  <a:pt x="17" y="263"/>
                </a:cubicBezTo>
                <a:cubicBezTo>
                  <a:pt x="0" y="263"/>
                  <a:pt x="0" y="263"/>
                  <a:pt x="0" y="263"/>
                </a:cubicBezTo>
                <a:cubicBezTo>
                  <a:pt x="0" y="280"/>
                  <a:pt x="0" y="280"/>
                  <a:pt x="0" y="280"/>
                </a:cubicBezTo>
                <a:cubicBezTo>
                  <a:pt x="209" y="280"/>
                  <a:pt x="209" y="280"/>
                  <a:pt x="209" y="280"/>
                </a:cubicBezTo>
                <a:cubicBezTo>
                  <a:pt x="209" y="263"/>
                  <a:pt x="209" y="263"/>
                  <a:pt x="209" y="263"/>
                </a:cubicBezTo>
                <a:cubicBezTo>
                  <a:pt x="192" y="263"/>
                  <a:pt x="192" y="263"/>
                  <a:pt x="192" y="263"/>
                </a:cubicBezTo>
                <a:cubicBezTo>
                  <a:pt x="192" y="245"/>
                  <a:pt x="192" y="245"/>
                  <a:pt x="192" y="245"/>
                </a:cubicBezTo>
                <a:cubicBezTo>
                  <a:pt x="184" y="245"/>
                  <a:pt x="184" y="245"/>
                  <a:pt x="184" y="245"/>
                </a:cubicBezTo>
                <a:cubicBezTo>
                  <a:pt x="196" y="211"/>
                  <a:pt x="185" y="171"/>
                  <a:pt x="156" y="149"/>
                </a:cubicBezTo>
                <a:cubicBezTo>
                  <a:pt x="151" y="145"/>
                  <a:pt x="147" y="143"/>
                  <a:pt x="141" y="140"/>
                </a:cubicBezTo>
                <a:cubicBezTo>
                  <a:pt x="147" y="138"/>
                  <a:pt x="151" y="135"/>
                  <a:pt x="156" y="131"/>
                </a:cubicBezTo>
                <a:cubicBezTo>
                  <a:pt x="185" y="109"/>
                  <a:pt x="196" y="70"/>
                  <a:pt x="184" y="35"/>
                </a:cubicBezTo>
                <a:cubicBezTo>
                  <a:pt x="192" y="35"/>
                  <a:pt x="192" y="35"/>
                  <a:pt x="192" y="35"/>
                </a:cubicBezTo>
                <a:lnTo>
                  <a:pt x="192" y="18"/>
                </a:lnTo>
                <a:close/>
                <a:moveTo>
                  <a:pt x="145" y="117"/>
                </a:moveTo>
                <a:cubicBezTo>
                  <a:pt x="138" y="123"/>
                  <a:pt x="130" y="127"/>
                  <a:pt x="122" y="129"/>
                </a:cubicBezTo>
                <a:cubicBezTo>
                  <a:pt x="122" y="151"/>
                  <a:pt x="122" y="151"/>
                  <a:pt x="122" y="151"/>
                </a:cubicBezTo>
                <a:cubicBezTo>
                  <a:pt x="130" y="154"/>
                  <a:pt x="138" y="157"/>
                  <a:pt x="145" y="163"/>
                </a:cubicBezTo>
                <a:cubicBezTo>
                  <a:pt x="169" y="181"/>
                  <a:pt x="178" y="214"/>
                  <a:pt x="166" y="242"/>
                </a:cubicBezTo>
                <a:cubicBezTo>
                  <a:pt x="165" y="245"/>
                  <a:pt x="165" y="245"/>
                  <a:pt x="165" y="245"/>
                </a:cubicBezTo>
                <a:cubicBezTo>
                  <a:pt x="147" y="245"/>
                  <a:pt x="147" y="245"/>
                  <a:pt x="147" y="245"/>
                </a:cubicBezTo>
                <a:cubicBezTo>
                  <a:pt x="150" y="230"/>
                  <a:pt x="146" y="215"/>
                  <a:pt x="134" y="204"/>
                </a:cubicBezTo>
                <a:cubicBezTo>
                  <a:pt x="128" y="198"/>
                  <a:pt x="121" y="195"/>
                  <a:pt x="113" y="194"/>
                </a:cubicBezTo>
                <a:cubicBezTo>
                  <a:pt x="113" y="122"/>
                  <a:pt x="113" y="122"/>
                  <a:pt x="113" y="122"/>
                </a:cubicBezTo>
                <a:cubicBezTo>
                  <a:pt x="124" y="120"/>
                  <a:pt x="134" y="116"/>
                  <a:pt x="142" y="109"/>
                </a:cubicBezTo>
                <a:cubicBezTo>
                  <a:pt x="149" y="103"/>
                  <a:pt x="155" y="96"/>
                  <a:pt x="158" y="88"/>
                </a:cubicBezTo>
                <a:cubicBezTo>
                  <a:pt x="51" y="88"/>
                  <a:pt x="51" y="88"/>
                  <a:pt x="51" y="88"/>
                </a:cubicBezTo>
                <a:cubicBezTo>
                  <a:pt x="54" y="96"/>
                  <a:pt x="60" y="103"/>
                  <a:pt x="67" y="109"/>
                </a:cubicBezTo>
                <a:cubicBezTo>
                  <a:pt x="75" y="116"/>
                  <a:pt x="85" y="120"/>
                  <a:pt x="96" y="122"/>
                </a:cubicBezTo>
                <a:cubicBezTo>
                  <a:pt x="96" y="194"/>
                  <a:pt x="96" y="194"/>
                  <a:pt x="96" y="194"/>
                </a:cubicBezTo>
                <a:cubicBezTo>
                  <a:pt x="88" y="195"/>
                  <a:pt x="81" y="198"/>
                  <a:pt x="75" y="204"/>
                </a:cubicBezTo>
                <a:cubicBezTo>
                  <a:pt x="63" y="215"/>
                  <a:pt x="59" y="230"/>
                  <a:pt x="62" y="245"/>
                </a:cubicBezTo>
                <a:cubicBezTo>
                  <a:pt x="44" y="245"/>
                  <a:pt x="44" y="245"/>
                  <a:pt x="44" y="245"/>
                </a:cubicBezTo>
                <a:cubicBezTo>
                  <a:pt x="43" y="242"/>
                  <a:pt x="43" y="242"/>
                  <a:pt x="43" y="242"/>
                </a:cubicBezTo>
                <a:cubicBezTo>
                  <a:pt x="31" y="214"/>
                  <a:pt x="40" y="181"/>
                  <a:pt x="64" y="163"/>
                </a:cubicBezTo>
                <a:cubicBezTo>
                  <a:pt x="71" y="157"/>
                  <a:pt x="79" y="154"/>
                  <a:pt x="87" y="151"/>
                </a:cubicBezTo>
                <a:cubicBezTo>
                  <a:pt x="87" y="129"/>
                  <a:pt x="87" y="129"/>
                  <a:pt x="87" y="129"/>
                </a:cubicBezTo>
                <a:cubicBezTo>
                  <a:pt x="79" y="127"/>
                  <a:pt x="71" y="123"/>
                  <a:pt x="64" y="117"/>
                </a:cubicBezTo>
                <a:cubicBezTo>
                  <a:pt x="40" y="99"/>
                  <a:pt x="31" y="67"/>
                  <a:pt x="43" y="39"/>
                </a:cubicBezTo>
                <a:cubicBezTo>
                  <a:pt x="44" y="35"/>
                  <a:pt x="44" y="35"/>
                  <a:pt x="44" y="35"/>
                </a:cubicBezTo>
                <a:cubicBezTo>
                  <a:pt x="165" y="35"/>
                  <a:pt x="165" y="35"/>
                  <a:pt x="165" y="35"/>
                </a:cubicBezTo>
                <a:cubicBezTo>
                  <a:pt x="166" y="39"/>
                  <a:pt x="166" y="39"/>
                  <a:pt x="166" y="39"/>
                </a:cubicBezTo>
                <a:cubicBezTo>
                  <a:pt x="178" y="67"/>
                  <a:pt x="169" y="99"/>
                  <a:pt x="145" y="11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9" name="Freeform 6"/>
          <p:cNvSpPr>
            <a:spLocks noEditPoints="1"/>
          </p:cNvSpPr>
          <p:nvPr/>
        </p:nvSpPr>
        <p:spPr bwMode="auto">
          <a:xfrm>
            <a:off x="4321854" y="3650205"/>
            <a:ext cx="462810" cy="489384"/>
          </a:xfrm>
          <a:custGeom>
            <a:avLst/>
            <a:gdLst>
              <a:gd name="T0" fmla="*/ 205 w 263"/>
              <a:gd name="T1" fmla="*/ 70 h 280"/>
              <a:gd name="T2" fmla="*/ 117 w 263"/>
              <a:gd name="T3" fmla="*/ 70 h 280"/>
              <a:gd name="T4" fmla="*/ 119 w 263"/>
              <a:gd name="T5" fmla="*/ 53 h 280"/>
              <a:gd name="T6" fmla="*/ 207 w 263"/>
              <a:gd name="T7" fmla="*/ 53 h 280"/>
              <a:gd name="T8" fmla="*/ 205 w 263"/>
              <a:gd name="T9" fmla="*/ 70 h 280"/>
              <a:gd name="T10" fmla="*/ 146 w 263"/>
              <a:gd name="T11" fmla="*/ 140 h 280"/>
              <a:gd name="T12" fmla="*/ 182 w 263"/>
              <a:gd name="T13" fmla="*/ 140 h 280"/>
              <a:gd name="T14" fmla="*/ 184 w 263"/>
              <a:gd name="T15" fmla="*/ 123 h 280"/>
              <a:gd name="T16" fmla="*/ 148 w 263"/>
              <a:gd name="T17" fmla="*/ 123 h 280"/>
              <a:gd name="T18" fmla="*/ 146 w 263"/>
              <a:gd name="T19" fmla="*/ 140 h 280"/>
              <a:gd name="T20" fmla="*/ 263 w 263"/>
              <a:gd name="T21" fmla="*/ 0 h 280"/>
              <a:gd name="T22" fmla="*/ 245 w 263"/>
              <a:gd name="T23" fmla="*/ 237 h 280"/>
              <a:gd name="T24" fmla="*/ 201 w 263"/>
              <a:gd name="T25" fmla="*/ 280 h 280"/>
              <a:gd name="T26" fmla="*/ 44 w 263"/>
              <a:gd name="T27" fmla="*/ 280 h 280"/>
              <a:gd name="T28" fmla="*/ 0 w 263"/>
              <a:gd name="T29" fmla="*/ 236 h 280"/>
              <a:gd name="T30" fmla="*/ 0 w 263"/>
              <a:gd name="T31" fmla="*/ 193 h 280"/>
              <a:gd name="T32" fmla="*/ 54 w 263"/>
              <a:gd name="T33" fmla="*/ 193 h 280"/>
              <a:gd name="T34" fmla="*/ 71 w 263"/>
              <a:gd name="T35" fmla="*/ 0 h 280"/>
              <a:gd name="T36" fmla="*/ 263 w 263"/>
              <a:gd name="T37" fmla="*/ 0 h 280"/>
              <a:gd name="T38" fmla="*/ 166 w 263"/>
              <a:gd name="T39" fmla="*/ 263 h 280"/>
              <a:gd name="T40" fmla="*/ 158 w 263"/>
              <a:gd name="T41" fmla="*/ 236 h 280"/>
              <a:gd name="T42" fmla="*/ 158 w 263"/>
              <a:gd name="T43" fmla="*/ 210 h 280"/>
              <a:gd name="T44" fmla="*/ 18 w 263"/>
              <a:gd name="T45" fmla="*/ 210 h 280"/>
              <a:gd name="T46" fmla="*/ 18 w 263"/>
              <a:gd name="T47" fmla="*/ 236 h 280"/>
              <a:gd name="T48" fmla="*/ 44 w 263"/>
              <a:gd name="T49" fmla="*/ 263 h 280"/>
              <a:gd name="T50" fmla="*/ 166 w 263"/>
              <a:gd name="T51" fmla="*/ 263 h 280"/>
              <a:gd name="T52" fmla="*/ 244 w 263"/>
              <a:gd name="T53" fmla="*/ 18 h 280"/>
              <a:gd name="T54" fmla="*/ 87 w 263"/>
              <a:gd name="T55" fmla="*/ 18 h 280"/>
              <a:gd name="T56" fmla="*/ 71 w 263"/>
              <a:gd name="T57" fmla="*/ 193 h 280"/>
              <a:gd name="T58" fmla="*/ 175 w 263"/>
              <a:gd name="T59" fmla="*/ 193 h 280"/>
              <a:gd name="T60" fmla="*/ 175 w 263"/>
              <a:gd name="T61" fmla="*/ 236 h 280"/>
              <a:gd name="T62" fmla="*/ 201 w 263"/>
              <a:gd name="T63" fmla="*/ 263 h 280"/>
              <a:gd name="T64" fmla="*/ 228 w 263"/>
              <a:gd name="T65" fmla="*/ 236 h 280"/>
              <a:gd name="T66" fmla="*/ 244 w 263"/>
              <a:gd name="T67" fmla="*/ 18 h 280"/>
              <a:gd name="T68" fmla="*/ 131 w 263"/>
              <a:gd name="T69" fmla="*/ 123 h 280"/>
              <a:gd name="T70" fmla="*/ 113 w 263"/>
              <a:gd name="T71" fmla="*/ 123 h 280"/>
              <a:gd name="T72" fmla="*/ 111 w 263"/>
              <a:gd name="T73" fmla="*/ 140 h 280"/>
              <a:gd name="T74" fmla="*/ 130 w 263"/>
              <a:gd name="T75" fmla="*/ 140 h 280"/>
              <a:gd name="T76" fmla="*/ 131 w 263"/>
              <a:gd name="T77" fmla="*/ 123 h 280"/>
              <a:gd name="T78" fmla="*/ 203 w 263"/>
              <a:gd name="T79" fmla="*/ 105 h 280"/>
              <a:gd name="T80" fmla="*/ 204 w 263"/>
              <a:gd name="T81" fmla="*/ 88 h 280"/>
              <a:gd name="T82" fmla="*/ 116 w 263"/>
              <a:gd name="T83" fmla="*/ 88 h 280"/>
              <a:gd name="T84" fmla="*/ 114 w 263"/>
              <a:gd name="T85" fmla="*/ 105 h 280"/>
              <a:gd name="T86" fmla="*/ 203 w 263"/>
              <a:gd name="T87" fmla="*/ 10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3" h="280">
                <a:moveTo>
                  <a:pt x="205" y="70"/>
                </a:moveTo>
                <a:cubicBezTo>
                  <a:pt x="117" y="70"/>
                  <a:pt x="117" y="70"/>
                  <a:pt x="117" y="70"/>
                </a:cubicBezTo>
                <a:cubicBezTo>
                  <a:pt x="119" y="53"/>
                  <a:pt x="119" y="53"/>
                  <a:pt x="119" y="53"/>
                </a:cubicBezTo>
                <a:cubicBezTo>
                  <a:pt x="207" y="53"/>
                  <a:pt x="207" y="53"/>
                  <a:pt x="207" y="53"/>
                </a:cubicBezTo>
                <a:lnTo>
                  <a:pt x="205" y="70"/>
                </a:lnTo>
                <a:close/>
                <a:moveTo>
                  <a:pt x="146" y="140"/>
                </a:moveTo>
                <a:cubicBezTo>
                  <a:pt x="182" y="140"/>
                  <a:pt x="182" y="140"/>
                  <a:pt x="182" y="140"/>
                </a:cubicBezTo>
                <a:cubicBezTo>
                  <a:pt x="184" y="123"/>
                  <a:pt x="184" y="123"/>
                  <a:pt x="184" y="123"/>
                </a:cubicBezTo>
                <a:cubicBezTo>
                  <a:pt x="148" y="123"/>
                  <a:pt x="148" y="123"/>
                  <a:pt x="148" y="123"/>
                </a:cubicBezTo>
                <a:lnTo>
                  <a:pt x="146" y="140"/>
                </a:lnTo>
                <a:close/>
                <a:moveTo>
                  <a:pt x="263" y="0"/>
                </a:moveTo>
                <a:cubicBezTo>
                  <a:pt x="245" y="237"/>
                  <a:pt x="245" y="237"/>
                  <a:pt x="245" y="237"/>
                </a:cubicBezTo>
                <a:cubicBezTo>
                  <a:pt x="245" y="261"/>
                  <a:pt x="226" y="280"/>
                  <a:pt x="201" y="280"/>
                </a:cubicBezTo>
                <a:cubicBezTo>
                  <a:pt x="44" y="280"/>
                  <a:pt x="44" y="280"/>
                  <a:pt x="44" y="280"/>
                </a:cubicBezTo>
                <a:cubicBezTo>
                  <a:pt x="20" y="280"/>
                  <a:pt x="0" y="261"/>
                  <a:pt x="0" y="236"/>
                </a:cubicBezTo>
                <a:cubicBezTo>
                  <a:pt x="0" y="193"/>
                  <a:pt x="0" y="193"/>
                  <a:pt x="0" y="193"/>
                </a:cubicBezTo>
                <a:cubicBezTo>
                  <a:pt x="54" y="193"/>
                  <a:pt x="54" y="193"/>
                  <a:pt x="54" y="193"/>
                </a:cubicBezTo>
                <a:cubicBezTo>
                  <a:pt x="71" y="0"/>
                  <a:pt x="71" y="0"/>
                  <a:pt x="71" y="0"/>
                </a:cubicBezTo>
                <a:lnTo>
                  <a:pt x="263" y="0"/>
                </a:lnTo>
                <a:close/>
                <a:moveTo>
                  <a:pt x="166" y="263"/>
                </a:moveTo>
                <a:cubicBezTo>
                  <a:pt x="161" y="255"/>
                  <a:pt x="158" y="246"/>
                  <a:pt x="158" y="236"/>
                </a:cubicBezTo>
                <a:cubicBezTo>
                  <a:pt x="158" y="210"/>
                  <a:pt x="158" y="210"/>
                  <a:pt x="158" y="210"/>
                </a:cubicBezTo>
                <a:cubicBezTo>
                  <a:pt x="18" y="210"/>
                  <a:pt x="18" y="210"/>
                  <a:pt x="18" y="210"/>
                </a:cubicBezTo>
                <a:cubicBezTo>
                  <a:pt x="18" y="236"/>
                  <a:pt x="18" y="236"/>
                  <a:pt x="18" y="236"/>
                </a:cubicBezTo>
                <a:cubicBezTo>
                  <a:pt x="18" y="251"/>
                  <a:pt x="30" y="263"/>
                  <a:pt x="44" y="263"/>
                </a:cubicBezTo>
                <a:lnTo>
                  <a:pt x="166" y="263"/>
                </a:lnTo>
                <a:close/>
                <a:moveTo>
                  <a:pt x="244" y="18"/>
                </a:moveTo>
                <a:cubicBezTo>
                  <a:pt x="87" y="18"/>
                  <a:pt x="87" y="18"/>
                  <a:pt x="87" y="18"/>
                </a:cubicBezTo>
                <a:cubicBezTo>
                  <a:pt x="71" y="193"/>
                  <a:pt x="71" y="193"/>
                  <a:pt x="71" y="193"/>
                </a:cubicBezTo>
                <a:cubicBezTo>
                  <a:pt x="175" y="193"/>
                  <a:pt x="175" y="193"/>
                  <a:pt x="175" y="193"/>
                </a:cubicBezTo>
                <a:cubicBezTo>
                  <a:pt x="175" y="236"/>
                  <a:pt x="175" y="236"/>
                  <a:pt x="175" y="236"/>
                </a:cubicBezTo>
                <a:cubicBezTo>
                  <a:pt x="175" y="251"/>
                  <a:pt x="187" y="263"/>
                  <a:pt x="201" y="263"/>
                </a:cubicBezTo>
                <a:cubicBezTo>
                  <a:pt x="216" y="263"/>
                  <a:pt x="228" y="251"/>
                  <a:pt x="228" y="236"/>
                </a:cubicBezTo>
                <a:lnTo>
                  <a:pt x="244" y="18"/>
                </a:lnTo>
                <a:close/>
                <a:moveTo>
                  <a:pt x="131" y="123"/>
                </a:moveTo>
                <a:cubicBezTo>
                  <a:pt x="113" y="123"/>
                  <a:pt x="113" y="123"/>
                  <a:pt x="113" y="123"/>
                </a:cubicBezTo>
                <a:cubicBezTo>
                  <a:pt x="111" y="140"/>
                  <a:pt x="111" y="140"/>
                  <a:pt x="111" y="140"/>
                </a:cubicBezTo>
                <a:cubicBezTo>
                  <a:pt x="130" y="140"/>
                  <a:pt x="130" y="140"/>
                  <a:pt x="130" y="140"/>
                </a:cubicBezTo>
                <a:lnTo>
                  <a:pt x="131" y="123"/>
                </a:lnTo>
                <a:close/>
                <a:moveTo>
                  <a:pt x="203" y="105"/>
                </a:moveTo>
                <a:cubicBezTo>
                  <a:pt x="204" y="88"/>
                  <a:pt x="204" y="88"/>
                  <a:pt x="204" y="88"/>
                </a:cubicBezTo>
                <a:cubicBezTo>
                  <a:pt x="116" y="88"/>
                  <a:pt x="116" y="88"/>
                  <a:pt x="116" y="88"/>
                </a:cubicBezTo>
                <a:cubicBezTo>
                  <a:pt x="114" y="105"/>
                  <a:pt x="114" y="105"/>
                  <a:pt x="114" y="105"/>
                </a:cubicBezTo>
                <a:cubicBezTo>
                  <a:pt x="203" y="105"/>
                  <a:pt x="203" y="105"/>
                  <a:pt x="203" y="10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20" name="Freeform 7"/>
          <p:cNvSpPr>
            <a:spLocks noEditPoints="1"/>
          </p:cNvSpPr>
          <p:nvPr/>
        </p:nvSpPr>
        <p:spPr bwMode="auto">
          <a:xfrm>
            <a:off x="4368356" y="2331292"/>
            <a:ext cx="369806" cy="488645"/>
          </a:xfrm>
          <a:custGeom>
            <a:avLst/>
            <a:gdLst>
              <a:gd name="T0" fmla="*/ 105 w 210"/>
              <a:gd name="T1" fmla="*/ 0 h 280"/>
              <a:gd name="T2" fmla="*/ 0 w 210"/>
              <a:gd name="T3" fmla="*/ 105 h 280"/>
              <a:gd name="T4" fmla="*/ 105 w 210"/>
              <a:gd name="T5" fmla="*/ 280 h 280"/>
              <a:gd name="T6" fmla="*/ 210 w 210"/>
              <a:gd name="T7" fmla="*/ 105 h 280"/>
              <a:gd name="T8" fmla="*/ 105 w 210"/>
              <a:gd name="T9" fmla="*/ 0 h 280"/>
              <a:gd name="T10" fmla="*/ 105 w 210"/>
              <a:gd name="T11" fmla="*/ 175 h 280"/>
              <a:gd name="T12" fmla="*/ 35 w 210"/>
              <a:gd name="T13" fmla="*/ 105 h 280"/>
              <a:gd name="T14" fmla="*/ 105 w 210"/>
              <a:gd name="T15" fmla="*/ 35 h 280"/>
              <a:gd name="T16" fmla="*/ 175 w 210"/>
              <a:gd name="T17" fmla="*/ 105 h 280"/>
              <a:gd name="T18" fmla="*/ 105 w 210"/>
              <a:gd name="T19" fmla="*/ 17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280">
                <a:moveTo>
                  <a:pt x="105" y="0"/>
                </a:moveTo>
                <a:cubicBezTo>
                  <a:pt x="47" y="0"/>
                  <a:pt x="0" y="47"/>
                  <a:pt x="0" y="105"/>
                </a:cubicBezTo>
                <a:cubicBezTo>
                  <a:pt x="0" y="163"/>
                  <a:pt x="88" y="280"/>
                  <a:pt x="105" y="280"/>
                </a:cubicBezTo>
                <a:cubicBezTo>
                  <a:pt x="123" y="280"/>
                  <a:pt x="210" y="163"/>
                  <a:pt x="210" y="105"/>
                </a:cubicBezTo>
                <a:cubicBezTo>
                  <a:pt x="210" y="47"/>
                  <a:pt x="163" y="0"/>
                  <a:pt x="105" y="0"/>
                </a:cubicBezTo>
                <a:close/>
                <a:moveTo>
                  <a:pt x="105" y="175"/>
                </a:moveTo>
                <a:cubicBezTo>
                  <a:pt x="67" y="175"/>
                  <a:pt x="35" y="143"/>
                  <a:pt x="35" y="105"/>
                </a:cubicBezTo>
                <a:cubicBezTo>
                  <a:pt x="35" y="66"/>
                  <a:pt x="67" y="35"/>
                  <a:pt x="105" y="35"/>
                </a:cubicBezTo>
                <a:cubicBezTo>
                  <a:pt x="144" y="35"/>
                  <a:pt x="175" y="66"/>
                  <a:pt x="175" y="105"/>
                </a:cubicBezTo>
                <a:cubicBezTo>
                  <a:pt x="175" y="143"/>
                  <a:pt x="144" y="175"/>
                  <a:pt x="105" y="1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21" name="文本框 19"/>
          <p:cNvSpPr txBox="1"/>
          <p:nvPr/>
        </p:nvSpPr>
        <p:spPr>
          <a:xfrm>
            <a:off x="672125" y="1836950"/>
            <a:ext cx="2800705" cy="1477328"/>
          </a:xfrm>
          <a:prstGeom prst="rect">
            <a:avLst/>
          </a:prstGeom>
          <a:noFill/>
          <a:effectLst/>
        </p:spPr>
        <p:txBody>
          <a:bodyPr wrap="square"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pitchFamily="34" charset="-122"/>
                <a:ea typeface="微软雅黑" panose="020B0503020204020204" pitchFamily="34" charset="-122"/>
              </a:defRPr>
            </a:lvl1pPr>
          </a:lstStyle>
          <a:p>
            <a:pPr algn="l"/>
            <a:r>
              <a:rPr lang="zh-CN" altLang="en-US" sz="1800" b="0" dirty="0">
                <a:solidFill>
                  <a:schemeClr val="tx1">
                    <a:lumMod val="95000"/>
                    <a:lumOff val="5000"/>
                  </a:schemeClr>
                </a:solidFill>
                <a:effectLst/>
                <a:latin typeface="黑体" pitchFamily="49" charset="-122"/>
                <a:ea typeface="黑体" pitchFamily="49" charset="-122"/>
                <a:sym typeface="Bebas" pitchFamily="2" charset="0"/>
              </a:rPr>
              <a:t>继续在北京重要商圈新开人人湘门店，通过“堂食”和“自提”</a:t>
            </a:r>
            <a:r>
              <a:rPr lang="zh-CN" altLang="en-US" sz="1800" b="0" dirty="0" smtClean="0">
                <a:solidFill>
                  <a:schemeClr val="tx1">
                    <a:lumMod val="95000"/>
                    <a:lumOff val="5000"/>
                  </a:schemeClr>
                </a:solidFill>
                <a:effectLst/>
                <a:latin typeface="黑体" pitchFamily="49" charset="-122"/>
                <a:ea typeface="黑体" pitchFamily="49" charset="-122"/>
                <a:sym typeface="Bebas" pitchFamily="2" charset="0"/>
              </a:rPr>
              <a:t>让用户</a:t>
            </a:r>
            <a:r>
              <a:rPr lang="zh-CN" altLang="en-US" sz="1800" b="0" dirty="0">
                <a:solidFill>
                  <a:schemeClr val="tx1">
                    <a:lumMod val="95000"/>
                    <a:lumOff val="5000"/>
                  </a:schemeClr>
                </a:solidFill>
                <a:effectLst/>
                <a:latin typeface="黑体" pitchFamily="49" charset="-122"/>
                <a:ea typeface="黑体" pitchFamily="49" charset="-122"/>
                <a:sym typeface="Bebas" pitchFamily="2" charset="0"/>
              </a:rPr>
              <a:t>近距离感受互联网餐饮的匠心产品和便利的服务</a:t>
            </a:r>
          </a:p>
        </p:txBody>
      </p:sp>
      <p:sp>
        <p:nvSpPr>
          <p:cNvPr id="22" name="文本框 19"/>
          <p:cNvSpPr txBox="1"/>
          <p:nvPr/>
        </p:nvSpPr>
        <p:spPr>
          <a:xfrm>
            <a:off x="5568669" y="3294732"/>
            <a:ext cx="2800705" cy="1200329"/>
          </a:xfrm>
          <a:prstGeom prst="rect">
            <a:avLst/>
          </a:prstGeom>
          <a:noFill/>
          <a:effectLst/>
        </p:spPr>
        <p:txBody>
          <a:bodyPr wrap="square"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pitchFamily="34" charset="-122"/>
                <a:ea typeface="微软雅黑" panose="020B0503020204020204" pitchFamily="34" charset="-122"/>
              </a:defRPr>
            </a:lvl1pPr>
          </a:lstStyle>
          <a:p>
            <a:pPr algn="l"/>
            <a:r>
              <a:rPr lang="zh-CN" altLang="en-US" sz="1800" b="0" dirty="0" smtClean="0">
                <a:solidFill>
                  <a:schemeClr val="tx1">
                    <a:lumMod val="95000"/>
                    <a:lumOff val="5000"/>
                  </a:schemeClr>
                </a:solidFill>
                <a:effectLst/>
                <a:latin typeface="黑体" pitchFamily="49" charset="-122"/>
                <a:ea typeface="黑体" pitchFamily="49" charset="-122"/>
                <a:sym typeface="Bebas" pitchFamily="2" charset="0"/>
              </a:rPr>
              <a:t>利用</a:t>
            </a:r>
            <a:r>
              <a:rPr lang="zh-CN" altLang="en-US" sz="1800" b="0" dirty="0">
                <a:solidFill>
                  <a:schemeClr val="tx1">
                    <a:lumMod val="95000"/>
                    <a:lumOff val="5000"/>
                  </a:schemeClr>
                </a:solidFill>
                <a:effectLst/>
                <a:latin typeface="黑体" pitchFamily="49" charset="-122"/>
                <a:ea typeface="黑体" pitchFamily="49" charset="-122"/>
                <a:sym typeface="Bebas" pitchFamily="2" charset="0"/>
              </a:rPr>
              <a:t>人人湘资源优势，推广和运营全新</a:t>
            </a:r>
            <a:r>
              <a:rPr lang="zh-CN" altLang="en-US" sz="1800" b="0" dirty="0" smtClean="0">
                <a:solidFill>
                  <a:schemeClr val="tx1">
                    <a:lumMod val="95000"/>
                    <a:lumOff val="5000"/>
                  </a:schemeClr>
                </a:solidFill>
                <a:effectLst/>
                <a:latin typeface="黑体" pitchFamily="49" charset="-122"/>
                <a:ea typeface="黑体" pitchFamily="49" charset="-122"/>
                <a:sym typeface="Bebas" pitchFamily="2" charset="0"/>
              </a:rPr>
              <a:t>的外</a:t>
            </a:r>
            <a:r>
              <a:rPr lang="zh-CN" altLang="en-US" sz="1800" b="0" dirty="0">
                <a:solidFill>
                  <a:schemeClr val="tx1">
                    <a:lumMod val="95000"/>
                    <a:lumOff val="5000"/>
                  </a:schemeClr>
                </a:solidFill>
                <a:effectLst/>
                <a:latin typeface="黑体" pitchFamily="49" charset="-122"/>
                <a:ea typeface="黑体" pitchFamily="49" charset="-122"/>
                <a:sym typeface="Bebas" pitchFamily="2" charset="0"/>
              </a:rPr>
              <a:t>卖</a:t>
            </a:r>
            <a:r>
              <a:rPr lang="zh-CN" altLang="en-US" sz="1800" b="0" dirty="0" smtClean="0">
                <a:solidFill>
                  <a:schemeClr val="tx1">
                    <a:lumMod val="95000"/>
                    <a:lumOff val="5000"/>
                  </a:schemeClr>
                </a:solidFill>
                <a:effectLst/>
                <a:latin typeface="黑体" pitchFamily="49" charset="-122"/>
                <a:ea typeface="黑体" pitchFamily="49" charset="-122"/>
                <a:sym typeface="Bebas" pitchFamily="2" charset="0"/>
              </a:rPr>
              <a:t>平台，</a:t>
            </a:r>
            <a:r>
              <a:rPr lang="zh-CN" altLang="en-US" sz="1800" b="0" dirty="0">
                <a:solidFill>
                  <a:schemeClr val="tx1">
                    <a:lumMod val="95000"/>
                    <a:lumOff val="5000"/>
                  </a:schemeClr>
                </a:solidFill>
                <a:effectLst/>
                <a:latin typeface="黑体" pitchFamily="49" charset="-122"/>
                <a:ea typeface="黑体" pitchFamily="49" charset="-122"/>
                <a:sym typeface="Bebas" pitchFamily="2" charset="0"/>
              </a:rPr>
              <a:t>并尝试性的孵化餐饮创业同行</a:t>
            </a:r>
          </a:p>
        </p:txBody>
      </p:sp>
      <p:sp>
        <p:nvSpPr>
          <p:cNvPr id="23" name="文本框 19"/>
          <p:cNvSpPr txBox="1"/>
          <p:nvPr/>
        </p:nvSpPr>
        <p:spPr>
          <a:xfrm>
            <a:off x="672124" y="4752514"/>
            <a:ext cx="2800705" cy="923330"/>
          </a:xfrm>
          <a:prstGeom prst="rect">
            <a:avLst/>
          </a:prstGeom>
          <a:noFill/>
          <a:effectLst/>
        </p:spPr>
        <p:txBody>
          <a:bodyPr wrap="square"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pitchFamily="34" charset="-122"/>
                <a:ea typeface="微软雅黑" panose="020B0503020204020204" pitchFamily="34" charset="-122"/>
              </a:defRPr>
            </a:lvl1pPr>
          </a:lstStyle>
          <a:p>
            <a:pPr algn="l"/>
            <a:r>
              <a:rPr lang="zh-CN" altLang="en-US" sz="1800" b="0" dirty="0" smtClean="0">
                <a:solidFill>
                  <a:schemeClr val="tx1">
                    <a:lumMod val="95000"/>
                    <a:lumOff val="5000"/>
                  </a:schemeClr>
                </a:solidFill>
                <a:effectLst/>
                <a:latin typeface="黑体" pitchFamily="49" charset="-122"/>
                <a:ea typeface="黑体" pitchFamily="49" charset="-122"/>
                <a:sym typeface="Bebas" pitchFamily="2" charset="0"/>
              </a:rPr>
              <a:t>加强</a:t>
            </a:r>
            <a:r>
              <a:rPr lang="zh-CN" altLang="en-US" sz="1800" b="0" dirty="0">
                <a:solidFill>
                  <a:schemeClr val="tx1">
                    <a:lumMod val="95000"/>
                    <a:lumOff val="5000"/>
                  </a:schemeClr>
                </a:solidFill>
                <a:effectLst/>
                <a:latin typeface="黑体" pitchFamily="49" charset="-122"/>
                <a:ea typeface="黑体" pitchFamily="49" charset="-122"/>
                <a:sym typeface="Bebas" pitchFamily="2" charset="0"/>
              </a:rPr>
              <a:t>餐饮点餐系统的研发投入，计划在下半年逐步对餐饮同行开放该系统</a:t>
            </a:r>
          </a:p>
        </p:txBody>
      </p:sp>
    </p:spTree>
    <p:extLst>
      <p:ext uri="{BB962C8B-B14F-4D97-AF65-F5344CB8AC3E}">
        <p14:creationId xmlns:p14="http://schemas.microsoft.com/office/powerpoint/2010/main" val="866749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启发思考题</a:t>
            </a:r>
          </a:p>
        </p:txBody>
      </p:sp>
      <p:sp>
        <p:nvSpPr>
          <p:cNvPr id="6147" name="Rectangle 3"/>
          <p:cNvSpPr>
            <a:spLocks noGrp="1" noChangeArrowheads="1"/>
          </p:cNvSpPr>
          <p:nvPr>
            <p:ph type="body" idx="1"/>
          </p:nvPr>
        </p:nvSpPr>
        <p:spPr>
          <a:xfrm>
            <a:off x="808534" y="1616100"/>
            <a:ext cx="7488832" cy="3960440"/>
          </a:xfrm>
        </p:spPr>
        <p:txBody>
          <a:bodyPr/>
          <a:lstStyle/>
          <a:p>
            <a:pPr marL="0" indent="0" eaLnBrk="1">
              <a:spcBef>
                <a:spcPts val="0"/>
              </a:spcBef>
              <a:spcAft>
                <a:spcPts val="600"/>
              </a:spcAft>
              <a:buNone/>
            </a:pPr>
            <a:r>
              <a:rPr lang="en-US" altLang="zh-CN" sz="2000" dirty="0"/>
              <a:t>1</a:t>
            </a:r>
            <a:r>
              <a:rPr lang="zh-CN" altLang="en-US" sz="2000" dirty="0"/>
              <a:t>．在互联网</a:t>
            </a:r>
            <a:r>
              <a:rPr lang="en-US" altLang="zh-CN" sz="2000" dirty="0"/>
              <a:t>+</a:t>
            </a:r>
            <a:r>
              <a:rPr lang="zh-CN" altLang="en-US" sz="2000" dirty="0"/>
              <a:t>时代下，人人湘是如何在传统餐饮业中找到“风口”的？</a:t>
            </a:r>
          </a:p>
          <a:p>
            <a:pPr marL="0" indent="0" eaLnBrk="1">
              <a:spcBef>
                <a:spcPts val="0"/>
              </a:spcBef>
              <a:spcAft>
                <a:spcPts val="600"/>
              </a:spcAft>
              <a:buNone/>
            </a:pPr>
            <a:r>
              <a:rPr lang="en-US" altLang="zh-CN" sz="2000" dirty="0"/>
              <a:t>2</a:t>
            </a:r>
            <a:r>
              <a:rPr lang="zh-CN" altLang="en-US" sz="2000" dirty="0"/>
              <a:t>．运用工具商业模式画布分析人人湘的商业模式</a:t>
            </a:r>
            <a:r>
              <a:rPr lang="en-US" altLang="zh-CN" sz="2000" dirty="0"/>
              <a:t>?</a:t>
            </a:r>
            <a:r>
              <a:rPr lang="zh-CN" altLang="en-US" sz="2000" dirty="0"/>
              <a:t>人人湘智能自助餐饮模式靠什么活着？</a:t>
            </a:r>
          </a:p>
          <a:p>
            <a:pPr marL="0" indent="0" eaLnBrk="1">
              <a:spcBef>
                <a:spcPts val="0"/>
              </a:spcBef>
              <a:spcAft>
                <a:spcPts val="600"/>
              </a:spcAft>
              <a:buNone/>
            </a:pPr>
            <a:r>
              <a:rPr lang="en-US" altLang="zh-CN" sz="2000" dirty="0"/>
              <a:t>3</a:t>
            </a:r>
            <a:r>
              <a:rPr lang="zh-CN" altLang="en-US" sz="2000" dirty="0"/>
              <a:t>．传统餐饮与互联网思维“合体”的人人湘，它的创新点在哪？带来的好处和利益体现在哪里？</a:t>
            </a:r>
          </a:p>
          <a:p>
            <a:pPr marL="0" indent="0" eaLnBrk="1">
              <a:spcBef>
                <a:spcPts val="0"/>
              </a:spcBef>
              <a:spcAft>
                <a:spcPts val="600"/>
              </a:spcAft>
              <a:buNone/>
            </a:pPr>
            <a:r>
              <a:rPr lang="en-US" altLang="zh-CN" sz="2000" dirty="0"/>
              <a:t>4</a:t>
            </a:r>
            <a:r>
              <a:rPr lang="zh-CN" altLang="en-US" sz="2000" dirty="0"/>
              <a:t>．人人湘为何开发基于微信的智能点餐系统，而不是另开发</a:t>
            </a:r>
            <a:r>
              <a:rPr lang="en-US" altLang="zh-CN" sz="2000" dirty="0"/>
              <a:t>APP?</a:t>
            </a:r>
          </a:p>
          <a:p>
            <a:pPr marL="0" indent="0" eaLnBrk="1">
              <a:spcBef>
                <a:spcPts val="0"/>
              </a:spcBef>
              <a:spcAft>
                <a:spcPts val="600"/>
              </a:spcAft>
              <a:buNone/>
            </a:pPr>
            <a:r>
              <a:rPr lang="en-US" altLang="zh-CN" sz="2000" dirty="0"/>
              <a:t>5</a:t>
            </a:r>
            <a:r>
              <a:rPr lang="zh-CN" altLang="en-US" sz="2000" dirty="0"/>
              <a:t>．在拥有极致的产品与极好的商业模式之后，接下来人人湘需要做的是社群，那么人人湘该如何构建社群并通过社群链接用户？</a:t>
            </a:r>
          </a:p>
          <a:p>
            <a:pPr marL="0" indent="0" eaLnBrk="1">
              <a:spcBef>
                <a:spcPts val="0"/>
              </a:spcBef>
              <a:spcAft>
                <a:spcPts val="600"/>
              </a:spcAft>
              <a:buNone/>
            </a:pPr>
            <a:r>
              <a:rPr lang="en-US" altLang="zh-CN" sz="2000" dirty="0"/>
              <a:t>6</a:t>
            </a:r>
            <a:r>
              <a:rPr lang="zh-CN" altLang="en-US" sz="2000" dirty="0"/>
              <a:t>．人人湘的创业创新历程，带给餐饮业者有何启示与借鉴意义？</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ntitled 2">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untitled 2">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Tx/>
          <a:buNone/>
          <a:defRPr kumimoji="0" lang="en-GB" altLang="en-GB"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Tx/>
          <a:buNone/>
          <a:defRPr kumimoji="0" lang="en-GB" altLang="en-GB" sz="2400" b="0" i="0" u="none" strike="noStrike" cap="none" normalizeH="0" baseline="0" smtClean="0">
            <a:ln>
              <a:noFill/>
            </a:ln>
            <a:solidFill>
              <a:schemeClr val="tx1"/>
            </a:solidFill>
            <a:effectLst/>
            <a:latin typeface="Times" charset="0"/>
          </a:defRPr>
        </a:defPPr>
      </a:lstStyle>
    </a:lnDef>
  </a:objectDefaults>
  <a:extraClrSchemeLst>
    <a:extraClrScheme>
      <a:clrScheme name="untitled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 Disk:SE, 5/e:SLIDES:Ch. 1 Introduction</Template>
  <TotalTime>3569</TotalTime>
  <Pages>24</Pages>
  <Words>1167</Words>
  <Characters>0</Characters>
  <Application>Microsoft Office PowerPoint</Application>
  <DocSecurity>0</DocSecurity>
  <PresentationFormat>自定义</PresentationFormat>
  <Lines>0</Lines>
  <Paragraphs>70</Paragraphs>
  <Slides>9</Slides>
  <Notes>8</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untitled 2</vt:lpstr>
      <vt:lpstr>人人湘：“互联网+”时代下智能餐饮O2O新探索</vt:lpstr>
      <vt:lpstr>内容提要</vt:lpstr>
      <vt:lpstr>1 一碗米粉的情怀</vt:lpstr>
      <vt:lpstr>2 一碗米粉的气质范儿</vt:lpstr>
      <vt:lpstr>3 用互联网思维做米粉</vt:lpstr>
      <vt:lpstr>4人人湘的互联网智能点餐系统</vt:lpstr>
      <vt:lpstr>5 人人湘开启互联网餐饮O2O新模式</vt:lpstr>
      <vt:lpstr>6 未来战略布局-社群商业模式</vt:lpstr>
      <vt:lpstr>启发思考题</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Administrator</dc:creator>
  <cp:lastModifiedBy>Administrator</cp:lastModifiedBy>
  <cp:revision>427</cp:revision>
  <cp:lastPrinted>2000-03-27T07:45:53Z</cp:lastPrinted>
  <dcterms:created xsi:type="dcterms:W3CDTF">1995-12-08T17:21:36Z</dcterms:created>
  <dcterms:modified xsi:type="dcterms:W3CDTF">2019-09-30T06:44:52Z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