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9" r:id="rId2"/>
    <p:sldId id="390" r:id="rId3"/>
    <p:sldId id="499" r:id="rId4"/>
    <p:sldId id="500" r:id="rId5"/>
    <p:sldId id="501" r:id="rId6"/>
    <p:sldId id="509" r:id="rId7"/>
    <p:sldId id="507" r:id="rId8"/>
    <p:sldId id="508" r:id="rId9"/>
    <p:sldId id="510" r:id="rId10"/>
    <p:sldId id="431" r:id="rId11"/>
  </p:sldIdLst>
  <p:sldSz cx="9105900" cy="6832600"/>
  <p:notesSz cx="6629400" cy="97536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0000"/>
    <a:srgbClr val="00B4A3"/>
    <a:srgbClr val="FFFF00"/>
    <a:srgbClr val="FF00FF"/>
    <a:srgbClr val="00FFFF"/>
    <a:srgbClr val="0000FF"/>
    <a:srgbClr val="00FF00"/>
    <a:srgbClr val="FFFFFF"/>
    <a:srgbClr val="E00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6" autoAdjust="0"/>
    <p:restoredTop sz="94843" autoAdjust="0"/>
  </p:normalViewPr>
  <p:slideViewPr>
    <p:cSldViewPr>
      <p:cViewPr>
        <p:scale>
          <a:sx n="70" d="100"/>
          <a:sy n="70" d="100"/>
        </p:scale>
        <p:origin x="-1368" y="-12"/>
      </p:cViewPr>
      <p:guideLst>
        <p:guide orient="horz" pos="2152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6318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5" name="幻灯片图像占位符 10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3665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5194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031875" y="858838"/>
            <a:ext cx="4552950" cy="3416300"/>
          </a:xfrm>
          <a:ln/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46355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1136650"/>
            <a:ext cx="4111625" cy="30861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3289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06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0620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261938"/>
            <a:ext cx="2093913" cy="55229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9413" y="261938"/>
            <a:ext cx="6132512" cy="55229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9873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2536726" y="6378575"/>
            <a:ext cx="601767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 smtClean="0">
                <a:solidFill>
                  <a:schemeClr val="tx2"/>
                </a:solidFill>
                <a:ea typeface="宋体" pitchFamily="2" charset="-122"/>
              </a:rPr>
              <a:t>©</a:t>
            </a:r>
            <a:r>
              <a:rPr lang="zh-CN" altLang="en-US" sz="1200" dirty="0" smtClean="0">
                <a:solidFill>
                  <a:schemeClr val="tx2"/>
                </a:solidFill>
                <a:ea typeface="宋体" pitchFamily="2" charset="-122"/>
              </a:rPr>
              <a:t>谢乐琦</a:t>
            </a:r>
            <a:r>
              <a:rPr lang="zh-CN" altLang="en-GB" sz="1200" dirty="0" smtClean="0">
                <a:solidFill>
                  <a:schemeClr val="tx2"/>
                </a:solidFill>
                <a:ea typeface="宋体" pitchFamily="2" charset="-122"/>
              </a:rPr>
              <a:t>改编   </a:t>
            </a:r>
            <a:r>
              <a:rPr lang="en-GB" altLang="zh-CN" sz="1200" dirty="0">
                <a:solidFill>
                  <a:schemeClr val="tx2"/>
                </a:solidFill>
                <a:ea typeface="宋体" pitchFamily="2" charset="-122"/>
              </a:rPr>
              <a:t>2017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“宝宝树”结下“电商之果”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	   </a:t>
            </a:r>
            <a:fld id="{DE3ADE1B-E306-493F-B402-EA53EF5C2505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76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486" y="1670050"/>
            <a:ext cx="8381752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6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55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874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12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116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6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67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79413" y="261938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85838" y="16700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536726" y="6378575"/>
            <a:ext cx="6017672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zh-CN" altLang="en-GB" sz="1200" dirty="0" smtClean="0">
                <a:solidFill>
                  <a:schemeClr val="tx2"/>
                </a:solidFill>
                <a:ea typeface="宋体" pitchFamily="2" charset="-122"/>
              </a:rPr>
              <a:t>©</a:t>
            </a:r>
            <a:r>
              <a:rPr lang="zh-CN" altLang="en-US" sz="1200" dirty="0" smtClean="0">
                <a:solidFill>
                  <a:schemeClr val="tx2"/>
                </a:solidFill>
                <a:ea typeface="宋体" pitchFamily="2" charset="-122"/>
              </a:rPr>
              <a:t>谢乐琦</a:t>
            </a:r>
            <a:r>
              <a:rPr lang="zh-CN" altLang="en-GB" sz="1200" dirty="0" smtClean="0">
                <a:solidFill>
                  <a:schemeClr val="tx2"/>
                </a:solidFill>
                <a:ea typeface="宋体" pitchFamily="2" charset="-122"/>
              </a:rPr>
              <a:t>改编   </a:t>
            </a:r>
            <a:r>
              <a:rPr lang="en-GB" altLang="zh-CN" sz="1200" dirty="0">
                <a:solidFill>
                  <a:schemeClr val="tx2"/>
                </a:solidFill>
                <a:ea typeface="宋体" pitchFamily="2" charset="-122"/>
              </a:rPr>
              <a:t>2017	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“宝宝树”结下“电商之果”</a:t>
            </a:r>
            <a:r>
              <a:rPr lang="zh-CN" altLang="en-GB" sz="1200" dirty="0">
                <a:solidFill>
                  <a:schemeClr val="tx2"/>
                </a:solidFill>
                <a:ea typeface="宋体" pitchFamily="2" charset="-122"/>
              </a:rPr>
              <a:t>		   </a:t>
            </a:r>
            <a:fld id="{DE3ADE1B-E306-493F-B402-EA53EF5C2505}" type="slidenum">
              <a:rPr lang="en-GB" altLang="zh-CN" sz="1200">
                <a:solidFill>
                  <a:schemeClr val="tx2"/>
                </a:solidFill>
                <a:ea typeface="宋体" pitchFamily="2" charset="-122"/>
              </a:rPr>
              <a:pPr eaLnBrk="0" hangingPunct="0"/>
              <a:t>‹#›</a:t>
            </a:fld>
            <a:endParaRPr lang="en-GB" altLang="zh-CN" sz="12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FF0000"/>
          </a:solidFill>
          <a:latin typeface="Times New Roman" pitchFamily="18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1"/>
          </a:solidFill>
          <a:latin typeface="Times New Roman" pitchFamily="18" charset="0"/>
          <a:ea typeface="黑体" pitchFamily="49" charset="-122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黑体" pitchFamily="49" charset="-122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54" y="2122488"/>
            <a:ext cx="8784976" cy="1465262"/>
          </a:xfrm>
        </p:spPr>
        <p:txBody>
          <a:bodyPr anchor="ctr"/>
          <a:lstStyle/>
          <a:p>
            <a:pPr algn="ctr"/>
            <a:r>
              <a:rPr lang="zh-CN" altLang="en-US" sz="4800" dirty="0"/>
              <a:t>“宝宝树”结下“电商之果”</a:t>
            </a:r>
            <a:endParaRPr lang="en-US" altLang="zh-CN" sz="4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谢乐琦 改编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启发思考题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534" y="1616100"/>
            <a:ext cx="7488832" cy="3960440"/>
          </a:xfrm>
        </p:spPr>
        <p:txBody>
          <a:bodyPr/>
          <a:lstStyle/>
          <a:p>
            <a:pPr marL="0" indent="0" eaLnBrk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在初期构思时，宝宝树的创业机会是如何被发现和开发的？</a:t>
            </a:r>
          </a:p>
          <a:p>
            <a:pPr marL="0" indent="0" eaLnBrk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作为创业者，宝宝树</a:t>
            </a:r>
            <a:r>
              <a:rPr lang="en-US" altLang="zh-CN" sz="2400" dirty="0"/>
              <a:t>CEO</a:t>
            </a:r>
            <a:r>
              <a:rPr lang="zh-CN" altLang="en-US" sz="2400" dirty="0"/>
              <a:t>王怀南具备怎样与众不同的特点？</a:t>
            </a:r>
          </a:p>
          <a:p>
            <a:pPr marL="0" indent="0" eaLnBrk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从宝宝树的业务模式和收入模式来看，宝宝树的电子商务地位如何？与其他模式之间的关系又是怎样？</a:t>
            </a:r>
          </a:p>
          <a:p>
            <a:pPr marL="0" indent="0" eaLnBrk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对于互联网母婴社区平台来说，宝宝树创业的战略选择是什么？创业的商业模式是什么？</a:t>
            </a:r>
          </a:p>
          <a:p>
            <a:pPr marL="0" indent="0" eaLnBrk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在新兴互联网企业遍布的今天，你认为宝宝树能够创业成功的因素有哪些？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736527" y="1670050"/>
            <a:ext cx="669674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465138" indent="-465138" eaLnBrk="0" hangingPunct="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宝树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“播种”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宝树“发芽”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“电商之果”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宝树“生态模式”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母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婴电商的四个环节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Char char="l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启发思考题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1.1</a:t>
            </a:r>
            <a:r>
              <a:rPr lang="zh-CN" altLang="en-US" sz="4800" dirty="0" smtClean="0"/>
              <a:t>“宝宝树”之父</a:t>
            </a:r>
          </a:p>
        </p:txBody>
      </p:sp>
      <p:sp>
        <p:nvSpPr>
          <p:cNvPr id="11" name="TextBox 17"/>
          <p:cNvSpPr>
            <a:spLocks noChangeArrowheads="1"/>
          </p:cNvSpPr>
          <p:nvPr/>
        </p:nvSpPr>
        <p:spPr bwMode="auto">
          <a:xfrm>
            <a:off x="952550" y="1580821"/>
            <a:ext cx="7272808" cy="409342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1986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年，王怀南考入清华大学本科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1990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年，就读美国哥伦比亚大学读社会学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专业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1993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，在美国乔治敦大学商学院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攻读工商管理学硕士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学位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1996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，在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麦肯锡做战略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咨询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1997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2001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年间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，在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俄亥俄州任宝洁公司品牌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经理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2002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年至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2005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年间，在美国加州任雅虎公司搜索与市场业务部高级营销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总监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2005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年，回国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担任一拍网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CEO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2005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年底任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亚洲区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CMO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，创造了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的中文名字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——“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谷歌”，后被称之为“谷歌之父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2006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年王怀南和前易趣创始人邵亦波联合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创办宝宝树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1.2</a:t>
            </a:r>
            <a:r>
              <a:rPr lang="zh-CN" altLang="en-US" sz="4800" dirty="0"/>
              <a:t>缘起母婴行业</a:t>
            </a:r>
            <a:endParaRPr lang="zh-CN" altLang="en-US" sz="4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5" y="3920356"/>
            <a:ext cx="5911487" cy="250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98" y="1619490"/>
            <a:ext cx="2870590" cy="215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10" y="1612120"/>
            <a:ext cx="2883874" cy="216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8" y="1610449"/>
            <a:ext cx="2959158" cy="216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圆角矩形 17"/>
          <p:cNvSpPr/>
          <p:nvPr/>
        </p:nvSpPr>
        <p:spPr>
          <a:xfrm>
            <a:off x="6281142" y="3920356"/>
            <a:ext cx="2376264" cy="23762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宝宝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树：一家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专注于做孕婴知识起家的大型母婴社区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网站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1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2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宝</a:t>
            </a:r>
            <a:r>
              <a:rPr lang="zh-CN" altLang="en-US" sz="4800" dirty="0"/>
              <a:t>树“发芽”</a:t>
            </a:r>
            <a:endParaRPr lang="zh-CN" altLang="en-US" sz="48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600780" y="1494832"/>
            <a:ext cx="7790467" cy="572811"/>
            <a:chOff x="708792" y="3877366"/>
            <a:chExt cx="6926447" cy="572811"/>
          </a:xfrm>
        </p:grpSpPr>
        <p:grpSp>
          <p:nvGrpSpPr>
            <p:cNvPr id="38" name="组合 37"/>
            <p:cNvGrpSpPr/>
            <p:nvPr/>
          </p:nvGrpSpPr>
          <p:grpSpPr>
            <a:xfrm>
              <a:off x="708792" y="3877366"/>
              <a:ext cx="1608383" cy="572811"/>
              <a:chOff x="6604621" y="2499848"/>
              <a:chExt cx="1608383" cy="572811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6604621" y="2499848"/>
                <a:ext cx="1608381" cy="572811"/>
              </a:xfrm>
              <a:prstGeom prst="roundRect">
                <a:avLst>
                  <a:gd name="adj" fmla="val 11076"/>
                </a:avLst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6604621" y="2604658"/>
                <a:ext cx="1608383" cy="349287"/>
              </a:xfrm>
              <a:prstGeom prst="roundRect">
                <a:avLst>
                  <a:gd name="adj" fmla="val 110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定位社区平台</a:t>
                </a:r>
                <a:endParaRPr lang="zh-CN" altLang="en-US" sz="20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55" name="TextBox 17"/>
            <p:cNvSpPr>
              <a:spLocks noChangeArrowheads="1"/>
            </p:cNvSpPr>
            <p:nvPr/>
          </p:nvSpPr>
          <p:spPr bwMode="auto">
            <a:xfrm>
              <a:off x="2366006" y="3963716"/>
              <a:ext cx="5269233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800" dirty="0" smtClean="0">
                  <a:latin typeface="黑体" pitchFamily="49" charset="-122"/>
                  <a:ea typeface="黑体" pitchFamily="49" charset="-122"/>
                </a:rPr>
                <a:t>宝宝树是中国</a:t>
              </a:r>
              <a:r>
                <a:rPr lang="zh-CN" altLang="en-US" sz="1800" dirty="0">
                  <a:latin typeface="黑体" pitchFamily="49" charset="-122"/>
                  <a:ea typeface="黑体" pitchFamily="49" charset="-122"/>
                </a:rPr>
                <a:t>第一个线上线下相结合的亲子交流平台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00780" y="2220043"/>
            <a:ext cx="7790467" cy="2440841"/>
            <a:chOff x="708792" y="3877366"/>
            <a:chExt cx="6926447" cy="2440841"/>
          </a:xfrm>
        </p:grpSpPr>
        <p:grpSp>
          <p:nvGrpSpPr>
            <p:cNvPr id="37" name="组合 36"/>
            <p:cNvGrpSpPr/>
            <p:nvPr/>
          </p:nvGrpSpPr>
          <p:grpSpPr>
            <a:xfrm>
              <a:off x="708792" y="3877366"/>
              <a:ext cx="1608382" cy="572811"/>
              <a:chOff x="6604621" y="2499848"/>
              <a:chExt cx="1608382" cy="572811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6604621" y="2499848"/>
                <a:ext cx="1608381" cy="572811"/>
              </a:xfrm>
              <a:prstGeom prst="roundRect">
                <a:avLst>
                  <a:gd name="adj" fmla="val 11076"/>
                </a:avLst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6604622" y="2604658"/>
                <a:ext cx="1608381" cy="349287"/>
              </a:xfrm>
              <a:prstGeom prst="roundRect">
                <a:avLst>
                  <a:gd name="adj" fmla="val 110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解决用户需求</a:t>
                </a:r>
                <a:endParaRPr lang="zh-CN" altLang="en-US" sz="20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42" name="TextBox 17"/>
            <p:cNvSpPr>
              <a:spLocks noChangeArrowheads="1"/>
            </p:cNvSpPr>
            <p:nvPr/>
          </p:nvSpPr>
          <p:spPr bwMode="auto">
            <a:xfrm>
              <a:off x="2366006" y="3963716"/>
              <a:ext cx="5269233" cy="23544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latin typeface="黑体" pitchFamily="49" charset="-122"/>
                  <a:ea typeface="黑体" pitchFamily="49" charset="-122"/>
                </a:rPr>
                <a:t>选择“社区”作为入手点</a:t>
              </a:r>
              <a:r>
                <a:rPr lang="zh-CN" altLang="en-US" sz="1800" dirty="0" smtClean="0">
                  <a:latin typeface="黑体" pitchFamily="49" charset="-122"/>
                  <a:ea typeface="黑体" pitchFamily="49" charset="-122"/>
                </a:rPr>
                <a:t>，从</a:t>
              </a:r>
              <a:r>
                <a:rPr lang="zh-CN" altLang="en-US" sz="1800" dirty="0">
                  <a:latin typeface="黑体" pitchFamily="49" charset="-122"/>
                  <a:ea typeface="黑体" pitchFamily="49" charset="-122"/>
                </a:rPr>
                <a:t>孕期、到迎接新生命、再到养孩子整个</a:t>
              </a:r>
              <a:r>
                <a:rPr lang="zh-CN" altLang="en-US" sz="1800" dirty="0" smtClean="0">
                  <a:latin typeface="黑体" pitchFamily="49" charset="-122"/>
                  <a:ea typeface="黑体" pitchFamily="49" charset="-122"/>
                </a:rPr>
                <a:t>过程</a:t>
              </a:r>
              <a:endParaRPr lang="en-US" altLang="zh-CN" sz="1800" dirty="0" smtClean="0"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60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宝宝树设计了“小时光”板块，可以快速上传照片、日记、视频，用多种形式记录宝贝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成长</a:t>
              </a:r>
              <a:endParaRPr lang="en-US" altLang="zh-CN" sz="1600" dirty="0" smtClean="0"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60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宝宝</a:t>
              </a: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树推出了“宝之道”和“圈子”两个栏目，在那里可以分享经验，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取长补短</a:t>
              </a:r>
              <a:endParaRPr lang="en-US" altLang="zh-CN" sz="1600" dirty="0" smtClean="0">
                <a:latin typeface="黑体" pitchFamily="49" charset="-122"/>
                <a:ea typeface="黑体" pitchFamily="49" charset="-122"/>
              </a:endParaRPr>
            </a:p>
            <a:p>
              <a:pPr marL="285750" indent="-285750">
                <a:spcBef>
                  <a:spcPts val="60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宝宝树选择绿色作为页面的主色调，搭配蓝色或淡粉色，给人温馨、生机勃勃的视觉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效果</a:t>
              </a:r>
              <a:endParaRPr lang="en-US" altLang="zh-CN" sz="16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0781" y="4643689"/>
            <a:ext cx="7790467" cy="1009680"/>
            <a:chOff x="708792" y="3877366"/>
            <a:chExt cx="6926447" cy="1009680"/>
          </a:xfrm>
        </p:grpSpPr>
        <p:grpSp>
          <p:nvGrpSpPr>
            <p:cNvPr id="46" name="组合 45"/>
            <p:cNvGrpSpPr/>
            <p:nvPr/>
          </p:nvGrpSpPr>
          <p:grpSpPr>
            <a:xfrm>
              <a:off x="708792" y="3877366"/>
              <a:ext cx="1608383" cy="572811"/>
              <a:chOff x="6604621" y="2499848"/>
              <a:chExt cx="1608383" cy="572811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6604621" y="2499848"/>
                <a:ext cx="1608381" cy="572811"/>
              </a:xfrm>
              <a:prstGeom prst="roundRect">
                <a:avLst>
                  <a:gd name="adj" fmla="val 11076"/>
                </a:avLst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6604621" y="2604658"/>
                <a:ext cx="1608383" cy="349287"/>
              </a:xfrm>
              <a:prstGeom prst="roundRect">
                <a:avLst>
                  <a:gd name="adj" fmla="val 1107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个性化推荐</a:t>
                </a:r>
                <a:endParaRPr lang="zh-CN" altLang="en-US" sz="20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47" name="TextBox 17"/>
            <p:cNvSpPr>
              <a:spLocks noChangeArrowheads="1"/>
            </p:cNvSpPr>
            <p:nvPr/>
          </p:nvSpPr>
          <p:spPr bwMode="auto">
            <a:xfrm>
              <a:off x="2366006" y="3963716"/>
              <a:ext cx="5269233" cy="923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800" dirty="0">
                  <a:latin typeface="黑体" pitchFamily="49" charset="-122"/>
                  <a:ea typeface="黑体" pitchFamily="49" charset="-122"/>
                </a:rPr>
                <a:t>宝宝树成立了独立的研究分析团队，专门针对用户的表达、行为和相关数据进行分析，从而实现对不同用户心理的精准把握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3</a:t>
            </a:r>
            <a:r>
              <a:rPr lang="zh-CN" altLang="en-US" sz="4400" dirty="0" smtClean="0"/>
              <a:t>“</a:t>
            </a:r>
            <a:r>
              <a:rPr lang="zh-CN" altLang="en-US" sz="4400" dirty="0"/>
              <a:t>电商之果</a:t>
            </a:r>
            <a:r>
              <a:rPr lang="zh-CN" altLang="en-US" sz="4400" dirty="0" smtClean="0"/>
              <a:t>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530700"/>
            <a:ext cx="5544616" cy="28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7"/>
          <p:cNvSpPr>
            <a:spLocks noChangeArrowheads="1"/>
          </p:cNvSpPr>
          <p:nvPr/>
        </p:nvSpPr>
        <p:spPr bwMode="auto">
          <a:xfrm>
            <a:off x="520502" y="1580821"/>
            <a:ext cx="7704856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月，宝宝树垂直电商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“美囤妈妈”正式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上线，成长了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年的小树终于结出了电商的“果实”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2" y="2336180"/>
            <a:ext cx="7727944" cy="122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6334742" y="4248099"/>
            <a:ext cx="1674592" cy="1296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严控质量</a:t>
            </a:r>
            <a:endParaRPr lang="en-US" altLang="zh-CN" sz="2000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回归家庭</a:t>
            </a:r>
          </a:p>
        </p:txBody>
      </p:sp>
    </p:spTree>
    <p:extLst>
      <p:ext uri="{BB962C8B-B14F-4D97-AF65-F5344CB8AC3E}">
        <p14:creationId xmlns:p14="http://schemas.microsoft.com/office/powerpoint/2010/main" val="17410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3</a:t>
            </a:r>
            <a:r>
              <a:rPr lang="zh-CN" altLang="en-US" sz="4400" dirty="0" smtClean="0"/>
              <a:t>“</a:t>
            </a:r>
            <a:r>
              <a:rPr lang="zh-CN" altLang="en-US" sz="4400" dirty="0"/>
              <a:t>电商之果”</a:t>
            </a:r>
            <a:endParaRPr lang="zh-CN" altLang="en-US" sz="4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11" y="1782923"/>
            <a:ext cx="4810176" cy="350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7"/>
          <p:cNvSpPr>
            <a:spLocks noChangeArrowheads="1"/>
          </p:cNvSpPr>
          <p:nvPr/>
        </p:nvSpPr>
        <p:spPr bwMode="auto">
          <a:xfrm>
            <a:off x="395396" y="1773365"/>
            <a:ext cx="3725506" cy="373948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“大特卖模式”实现新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思路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60000" indent="-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通过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买手、闪购和正品承保等方式实现精品、精选和深度折扣的购买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体验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“差异化竞争”体现闪光点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60000" lvl="0" indent="-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社区</a:t>
            </a:r>
            <a:r>
              <a:rPr lang="en-US" altLang="zh-CN" sz="16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6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电商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“严守质量关”增加信任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度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“数字化信息”推送新产品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marL="360000" lvl="0" indent="-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分析孕妇</a:t>
            </a:r>
            <a:r>
              <a:rPr lang="zh-CN" altLang="en-US" sz="1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的生理特征构成和整体指标分布，</a:t>
            </a:r>
            <a:r>
              <a:rPr lang="zh-CN" altLang="en-US" sz="16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并可视化，观察</a:t>
            </a:r>
            <a:r>
              <a:rPr lang="zh-CN" altLang="en-US" sz="1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细分群体的特征</a:t>
            </a:r>
            <a:r>
              <a:rPr lang="zh-CN" altLang="en-US" sz="16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分布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7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4 </a:t>
            </a:r>
            <a:r>
              <a:rPr lang="zh-CN" altLang="en-US" sz="4400" dirty="0" smtClean="0"/>
              <a:t>宝</a:t>
            </a:r>
            <a:r>
              <a:rPr lang="zh-CN" altLang="en-US" sz="4400" dirty="0"/>
              <a:t>树“生态模式”</a:t>
            </a:r>
            <a:endParaRPr lang="zh-CN" altLang="en-US" sz="4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2" y="1616100"/>
            <a:ext cx="3650577" cy="219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978" y="1860302"/>
            <a:ext cx="4248471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2" y="4047415"/>
            <a:ext cx="4909610" cy="196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12" y="2956074"/>
            <a:ext cx="3299302" cy="319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17"/>
          <p:cNvSpPr>
            <a:spLocks noChangeArrowheads="1"/>
          </p:cNvSpPr>
          <p:nvPr/>
        </p:nvSpPr>
        <p:spPr bwMode="auto">
          <a:xfrm>
            <a:off x="4205978" y="1565578"/>
            <a:ext cx="401938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母婴社区不同阶段的业务形态</a:t>
            </a: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7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5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母</a:t>
            </a:r>
            <a:r>
              <a:rPr lang="zh-CN" altLang="en-US" sz="4400" dirty="0"/>
              <a:t>婴电商的四个环节</a:t>
            </a:r>
            <a:endParaRPr lang="zh-CN" altLang="en-US" sz="4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50" y="1976140"/>
            <a:ext cx="690263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5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titled 2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untitled 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alt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untitled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1 Introduction</Template>
  <TotalTime>3733</TotalTime>
  <Pages>24</Pages>
  <Words>574</Words>
  <Characters>0</Characters>
  <Application>Microsoft Office PowerPoint</Application>
  <DocSecurity>0</DocSecurity>
  <PresentationFormat>自定义</PresentationFormat>
  <Lines>0</Lines>
  <Paragraphs>52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untitled 2</vt:lpstr>
      <vt:lpstr>“宝宝树”结下“电商之果”</vt:lpstr>
      <vt:lpstr>内容提要</vt:lpstr>
      <vt:lpstr>1.1“宝宝树”之父</vt:lpstr>
      <vt:lpstr>1.2缘起母婴行业</vt:lpstr>
      <vt:lpstr>2 宝树“发芽”</vt:lpstr>
      <vt:lpstr>3“电商之果”</vt:lpstr>
      <vt:lpstr>3“电商之果”</vt:lpstr>
      <vt:lpstr>4 宝树“生态模式”</vt:lpstr>
      <vt:lpstr>5 母婴电商的四个环节</vt:lpstr>
      <vt:lpstr>启发思考题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Administrator</dc:creator>
  <cp:lastModifiedBy>Windows 用户</cp:lastModifiedBy>
  <cp:revision>450</cp:revision>
  <cp:lastPrinted>2000-03-27T07:45:53Z</cp:lastPrinted>
  <dcterms:created xsi:type="dcterms:W3CDTF">1995-12-08T17:21:36Z</dcterms:created>
  <dcterms:modified xsi:type="dcterms:W3CDTF">2017-08-07T05:21:49Z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