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9" r:id="rId2"/>
    <p:sldId id="390" r:id="rId3"/>
    <p:sldId id="432" r:id="rId4"/>
    <p:sldId id="487" r:id="rId5"/>
    <p:sldId id="498" r:id="rId6"/>
    <p:sldId id="497" r:id="rId7"/>
    <p:sldId id="485" r:id="rId8"/>
    <p:sldId id="431" r:id="rId9"/>
  </p:sldIdLst>
  <p:sldSz cx="9105900" cy="6832600"/>
  <p:notesSz cx="6629400" cy="97536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0000"/>
    <a:srgbClr val="FFFF00"/>
    <a:srgbClr val="FF00FF"/>
    <a:srgbClr val="00FFFF"/>
    <a:srgbClr val="0000FF"/>
    <a:srgbClr val="00FF00"/>
    <a:srgbClr val="FFFFFF"/>
    <a:srgbClr val="E00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6" autoAdjust="0"/>
    <p:restoredTop sz="97974" autoAdjust="0"/>
  </p:normalViewPr>
  <p:slideViewPr>
    <p:cSldViewPr>
      <p:cViewPr>
        <p:scale>
          <a:sx n="70" d="100"/>
          <a:sy n="70" d="100"/>
        </p:scale>
        <p:origin x="-1368" y="-96"/>
      </p:cViewPr>
      <p:guideLst>
        <p:guide orient="horz" pos="2152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2218F9-BFF3-4D3D-B79C-73FBC3EABFC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D7C5E8C-5F94-4AB0-85FB-1F42BE2490DD}">
      <dgm:prSet phldrT="[文本]"/>
      <dgm:spPr/>
      <dgm:t>
        <a:bodyPr/>
        <a:lstStyle/>
        <a:p>
          <a:r>
            <a:rPr lang="zh-CN" altLang="en-US" dirty="0" smtClean="0"/>
            <a:t>成立</a:t>
          </a:r>
          <a:endParaRPr lang="zh-CN" altLang="en-US" dirty="0"/>
        </a:p>
      </dgm:t>
    </dgm:pt>
    <dgm:pt modelId="{866AD3DC-F282-448E-9845-CCA0B9DF1A29}" type="parTrans" cxnId="{DA77E040-EFB0-4752-BE30-33F7A15410BF}">
      <dgm:prSet/>
      <dgm:spPr/>
      <dgm:t>
        <a:bodyPr/>
        <a:lstStyle/>
        <a:p>
          <a:endParaRPr lang="zh-CN" altLang="en-US"/>
        </a:p>
      </dgm:t>
    </dgm:pt>
    <dgm:pt modelId="{E61EE39B-E822-4AD5-B0AC-75D9F14BA67C}" type="sibTrans" cxnId="{DA77E040-EFB0-4752-BE30-33F7A15410BF}">
      <dgm:prSet/>
      <dgm:spPr/>
      <dgm:t>
        <a:bodyPr/>
        <a:lstStyle/>
        <a:p>
          <a:endParaRPr lang="zh-CN" altLang="en-US"/>
        </a:p>
      </dgm:t>
    </dgm:pt>
    <dgm:pt modelId="{8E326F04-FE2A-4CF0-B55C-17C365048053}">
      <dgm:prSet phldrT="[文本]" custT="1"/>
      <dgm:spPr/>
      <dgm:t>
        <a:bodyPr/>
        <a:lstStyle/>
        <a:p>
          <a:r>
            <a:rPr lang="en-US" altLang="zh-CN" sz="1600" dirty="0" smtClean="0">
              <a:latin typeface="黑体" pitchFamily="49" charset="-122"/>
              <a:ea typeface="黑体" pitchFamily="49" charset="-122"/>
            </a:rPr>
            <a:t>1993</a:t>
          </a:r>
          <a:r>
            <a:rPr lang="zh-CN" altLang="en-US" sz="1600" dirty="0" smtClean="0">
              <a:latin typeface="黑体" pitchFamily="49" charset="-122"/>
              <a:ea typeface="黑体" pitchFamily="49" charset="-122"/>
            </a:rPr>
            <a:t>年，大连商场在上交所上市</a:t>
          </a:r>
          <a:endParaRPr lang="zh-CN" altLang="en-US" sz="1600" dirty="0">
            <a:latin typeface="黑体" pitchFamily="49" charset="-122"/>
            <a:ea typeface="黑体" pitchFamily="49" charset="-122"/>
          </a:endParaRPr>
        </a:p>
      </dgm:t>
    </dgm:pt>
    <dgm:pt modelId="{EAC90949-ED36-48C3-830A-202F27BDBC27}" type="parTrans" cxnId="{919B8A82-A674-4331-868D-689B2BF3783D}">
      <dgm:prSet/>
      <dgm:spPr/>
      <dgm:t>
        <a:bodyPr/>
        <a:lstStyle/>
        <a:p>
          <a:endParaRPr lang="zh-CN" altLang="en-US"/>
        </a:p>
      </dgm:t>
    </dgm:pt>
    <dgm:pt modelId="{5C2226A7-1C44-4383-94D5-1E3DA12FD266}" type="sibTrans" cxnId="{919B8A82-A674-4331-868D-689B2BF3783D}">
      <dgm:prSet/>
      <dgm:spPr/>
      <dgm:t>
        <a:bodyPr/>
        <a:lstStyle/>
        <a:p>
          <a:endParaRPr lang="zh-CN" altLang="en-US"/>
        </a:p>
      </dgm:t>
    </dgm:pt>
    <dgm:pt modelId="{6D3203D0-4FB3-455A-B798-77170D9A2488}">
      <dgm:prSet phldrT="[文本]" custT="1"/>
      <dgm:spPr/>
      <dgm:t>
        <a:bodyPr/>
        <a:lstStyle/>
        <a:p>
          <a:r>
            <a:rPr lang="en-US" altLang="zh-CN" sz="1600" dirty="0" smtClean="0">
              <a:latin typeface="黑体" pitchFamily="49" charset="-122"/>
              <a:ea typeface="黑体" pitchFamily="49" charset="-122"/>
            </a:rPr>
            <a:t>1995</a:t>
          </a:r>
          <a:r>
            <a:rPr lang="zh-CN" altLang="en-US" sz="1600" dirty="0" smtClean="0">
              <a:latin typeface="黑体" pitchFamily="49" charset="-122"/>
              <a:ea typeface="黑体" pitchFamily="49" charset="-122"/>
            </a:rPr>
            <a:t>年，大商集团公司成立</a:t>
          </a:r>
          <a:endParaRPr lang="zh-CN" altLang="en-US" sz="1600" dirty="0">
            <a:latin typeface="黑体" pitchFamily="49" charset="-122"/>
            <a:ea typeface="黑体" pitchFamily="49" charset="-122"/>
          </a:endParaRPr>
        </a:p>
      </dgm:t>
    </dgm:pt>
    <dgm:pt modelId="{1E959DDF-491B-49B8-9B92-06AA521507FF}" type="parTrans" cxnId="{D9E48E4C-B093-45A2-8A0E-A1CC6AEB24E6}">
      <dgm:prSet/>
      <dgm:spPr/>
      <dgm:t>
        <a:bodyPr/>
        <a:lstStyle/>
        <a:p>
          <a:endParaRPr lang="zh-CN" altLang="en-US"/>
        </a:p>
      </dgm:t>
    </dgm:pt>
    <dgm:pt modelId="{5D0AA60A-11AB-468A-985F-62082A409E9A}" type="sibTrans" cxnId="{D9E48E4C-B093-45A2-8A0E-A1CC6AEB24E6}">
      <dgm:prSet/>
      <dgm:spPr/>
      <dgm:t>
        <a:bodyPr/>
        <a:lstStyle/>
        <a:p>
          <a:endParaRPr lang="zh-CN" altLang="en-US"/>
        </a:p>
      </dgm:t>
    </dgm:pt>
    <dgm:pt modelId="{B609F895-4A2F-49A5-8D73-77B772B5AF7C}">
      <dgm:prSet phldrT="[文本]"/>
      <dgm:spPr/>
      <dgm:t>
        <a:bodyPr/>
        <a:lstStyle/>
        <a:p>
          <a:r>
            <a:rPr lang="zh-CN" altLang="en-US" dirty="0" smtClean="0"/>
            <a:t>扩张</a:t>
          </a:r>
          <a:endParaRPr lang="zh-CN" altLang="en-US" dirty="0"/>
        </a:p>
      </dgm:t>
    </dgm:pt>
    <dgm:pt modelId="{991E393F-EF85-41B4-A2EA-F459AF6462BB}" type="parTrans" cxnId="{A4046322-6157-4A8C-83CE-945CBD808BB3}">
      <dgm:prSet/>
      <dgm:spPr/>
      <dgm:t>
        <a:bodyPr/>
        <a:lstStyle/>
        <a:p>
          <a:endParaRPr lang="zh-CN" altLang="en-US"/>
        </a:p>
      </dgm:t>
    </dgm:pt>
    <dgm:pt modelId="{C408789A-78B2-4B6E-AFD0-FB4800D484DD}" type="sibTrans" cxnId="{A4046322-6157-4A8C-83CE-945CBD808BB3}">
      <dgm:prSet/>
      <dgm:spPr/>
      <dgm:t>
        <a:bodyPr/>
        <a:lstStyle/>
        <a:p>
          <a:endParaRPr lang="zh-CN" altLang="en-US"/>
        </a:p>
      </dgm:t>
    </dgm:pt>
    <dgm:pt modelId="{C260D54B-5197-4C79-A878-9D6606186430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600" dirty="0" smtClean="0">
              <a:latin typeface="黑体" pitchFamily="49" charset="-122"/>
              <a:ea typeface="黑体" pitchFamily="49" charset="-122"/>
            </a:rPr>
            <a:t>2004</a:t>
          </a:r>
          <a:r>
            <a:rPr lang="zh-CN" altLang="en-US" sz="1600" dirty="0" smtClean="0">
              <a:latin typeface="黑体" pitchFamily="49" charset="-122"/>
              <a:ea typeface="黑体" pitchFamily="49" charset="-122"/>
            </a:rPr>
            <a:t>年，麦凯乐百货成为大商集团中的高端品牌</a:t>
          </a:r>
          <a:endParaRPr lang="zh-CN" altLang="en-US" sz="1600" dirty="0">
            <a:latin typeface="黑体" pitchFamily="49" charset="-122"/>
            <a:ea typeface="黑体" pitchFamily="49" charset="-122"/>
          </a:endParaRPr>
        </a:p>
      </dgm:t>
    </dgm:pt>
    <dgm:pt modelId="{D030BBC6-2740-42FA-BB2F-6BFA5921BAF8}" type="parTrans" cxnId="{15F8BCED-8987-4BB9-8A8A-A1A0008B07B7}">
      <dgm:prSet/>
      <dgm:spPr/>
      <dgm:t>
        <a:bodyPr/>
        <a:lstStyle/>
        <a:p>
          <a:endParaRPr lang="zh-CN" altLang="en-US"/>
        </a:p>
      </dgm:t>
    </dgm:pt>
    <dgm:pt modelId="{67AE8C3D-AA4F-4A70-997F-FE383EC58B98}" type="sibTrans" cxnId="{15F8BCED-8987-4BB9-8A8A-A1A0008B07B7}">
      <dgm:prSet/>
      <dgm:spPr/>
      <dgm:t>
        <a:bodyPr/>
        <a:lstStyle/>
        <a:p>
          <a:endParaRPr lang="zh-CN" altLang="en-US"/>
        </a:p>
      </dgm:t>
    </dgm:pt>
    <dgm:pt modelId="{2F01B4D4-1BEE-44E5-83A5-2D735793B2AB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600" dirty="0" smtClean="0">
              <a:latin typeface="黑体" pitchFamily="49" charset="-122"/>
              <a:ea typeface="黑体" pitchFamily="49" charset="-122"/>
            </a:rPr>
            <a:t>2006</a:t>
          </a:r>
          <a:r>
            <a:rPr lang="zh-CN" altLang="en-US" sz="1600" dirty="0" smtClean="0">
              <a:latin typeface="黑体" pitchFamily="49" charset="-122"/>
              <a:ea typeface="黑体" pitchFamily="49" charset="-122"/>
            </a:rPr>
            <a:t>年，建立千盛百货，定位社区百货</a:t>
          </a:r>
          <a:endParaRPr lang="zh-CN" altLang="en-US" sz="1600" dirty="0">
            <a:latin typeface="黑体" pitchFamily="49" charset="-122"/>
            <a:ea typeface="黑体" pitchFamily="49" charset="-122"/>
          </a:endParaRPr>
        </a:p>
      </dgm:t>
    </dgm:pt>
    <dgm:pt modelId="{CF486F52-74BA-466F-8F0D-A47C96871A53}" type="parTrans" cxnId="{316F8B44-DB62-4447-A0AA-84C3AC2437EF}">
      <dgm:prSet/>
      <dgm:spPr/>
      <dgm:t>
        <a:bodyPr/>
        <a:lstStyle/>
        <a:p>
          <a:endParaRPr lang="zh-CN" altLang="en-US"/>
        </a:p>
      </dgm:t>
    </dgm:pt>
    <dgm:pt modelId="{211D81E2-982F-4DD1-B933-66C78A2A2EA4}" type="sibTrans" cxnId="{316F8B44-DB62-4447-A0AA-84C3AC2437EF}">
      <dgm:prSet/>
      <dgm:spPr/>
      <dgm:t>
        <a:bodyPr/>
        <a:lstStyle/>
        <a:p>
          <a:endParaRPr lang="zh-CN" altLang="en-US"/>
        </a:p>
      </dgm:t>
    </dgm:pt>
    <dgm:pt modelId="{2839C8B2-758E-4B6D-BC4B-C7A6D4CD08A4}">
      <dgm:prSet phldrT="[文本]"/>
      <dgm:spPr/>
      <dgm:t>
        <a:bodyPr/>
        <a:lstStyle/>
        <a:p>
          <a:r>
            <a:rPr lang="zh-CN" altLang="en-US" dirty="0" smtClean="0"/>
            <a:t>兼并</a:t>
          </a:r>
          <a:endParaRPr lang="zh-CN" altLang="en-US" dirty="0"/>
        </a:p>
      </dgm:t>
    </dgm:pt>
    <dgm:pt modelId="{4B0EB70F-05DE-4C28-8A74-4581E0B1DA75}" type="parTrans" cxnId="{C6A50754-DF17-4AF2-8A91-B25954E276B3}">
      <dgm:prSet/>
      <dgm:spPr/>
      <dgm:t>
        <a:bodyPr/>
        <a:lstStyle/>
        <a:p>
          <a:endParaRPr lang="zh-CN" altLang="en-US"/>
        </a:p>
      </dgm:t>
    </dgm:pt>
    <dgm:pt modelId="{C56430D1-30A4-423C-8376-D03F03DF5983}" type="sibTrans" cxnId="{C6A50754-DF17-4AF2-8A91-B25954E276B3}">
      <dgm:prSet/>
      <dgm:spPr/>
      <dgm:t>
        <a:bodyPr/>
        <a:lstStyle/>
        <a:p>
          <a:endParaRPr lang="zh-CN" altLang="en-US"/>
        </a:p>
      </dgm:t>
    </dgm:pt>
    <dgm:pt modelId="{82625F6F-99E0-4337-BB5B-D43190D0CD03}">
      <dgm:prSet phldrT="[文本]" custT="1"/>
      <dgm:spPr/>
      <dgm:t>
        <a:bodyPr/>
        <a:lstStyle/>
        <a:p>
          <a:r>
            <a:rPr lang="en-US" altLang="zh-CN" sz="1600" dirty="0" smtClean="0">
              <a:latin typeface="黑体" pitchFamily="49" charset="-122"/>
              <a:ea typeface="黑体" pitchFamily="49" charset="-122"/>
            </a:rPr>
            <a:t>1998</a:t>
          </a:r>
          <a:r>
            <a:rPr lang="zh-CN" altLang="en-US" sz="1600" dirty="0" smtClean="0">
              <a:latin typeface="黑体" pitchFamily="49" charset="-122"/>
              <a:ea typeface="黑体" pitchFamily="49" charset="-122"/>
            </a:rPr>
            <a:t>年</a:t>
          </a:r>
          <a:r>
            <a:rPr lang="en-US" altLang="zh-CN" sz="1600" dirty="0" smtClean="0">
              <a:latin typeface="黑体" pitchFamily="49" charset="-122"/>
              <a:ea typeface="黑体" pitchFamily="49" charset="-122"/>
            </a:rPr>
            <a:t>-2012</a:t>
          </a:r>
          <a:r>
            <a:rPr lang="zh-CN" altLang="en-US" sz="1600" dirty="0" smtClean="0">
              <a:latin typeface="黑体" pitchFamily="49" charset="-122"/>
              <a:ea typeface="黑体" pitchFamily="49" charset="-122"/>
            </a:rPr>
            <a:t>年，不断兼并、收购，在全国布局</a:t>
          </a:r>
          <a:endParaRPr lang="zh-CN" altLang="en-US" sz="1600" dirty="0">
            <a:latin typeface="黑体" pitchFamily="49" charset="-122"/>
            <a:ea typeface="黑体" pitchFamily="49" charset="-122"/>
          </a:endParaRPr>
        </a:p>
      </dgm:t>
    </dgm:pt>
    <dgm:pt modelId="{42D3A86F-923B-4369-9D15-99F8AA43259D}" type="parTrans" cxnId="{A85257C8-4B97-4DBF-B6F8-962B16171073}">
      <dgm:prSet/>
      <dgm:spPr/>
      <dgm:t>
        <a:bodyPr/>
        <a:lstStyle/>
        <a:p>
          <a:endParaRPr lang="zh-CN" altLang="en-US"/>
        </a:p>
      </dgm:t>
    </dgm:pt>
    <dgm:pt modelId="{DA1E441F-FF20-4A8C-8E3F-1F7F6C505CE0}" type="sibTrans" cxnId="{A85257C8-4B97-4DBF-B6F8-962B16171073}">
      <dgm:prSet/>
      <dgm:spPr/>
      <dgm:t>
        <a:bodyPr/>
        <a:lstStyle/>
        <a:p>
          <a:endParaRPr lang="zh-CN" altLang="en-US"/>
        </a:p>
      </dgm:t>
    </dgm:pt>
    <dgm:pt modelId="{0B364D93-8B9F-4B4D-8D79-FDF85DCFC1DE}">
      <dgm:prSet phldrT="[文本]" custT="1"/>
      <dgm:spPr/>
      <dgm:t>
        <a:bodyPr/>
        <a:lstStyle/>
        <a:p>
          <a:r>
            <a:rPr lang="en-US" altLang="zh-CN" sz="1600" dirty="0" smtClean="0">
              <a:latin typeface="黑体" pitchFamily="49" charset="-122"/>
              <a:ea typeface="黑体" pitchFamily="49" charset="-122"/>
            </a:rPr>
            <a:t>2015</a:t>
          </a:r>
          <a:r>
            <a:rPr lang="zh-CN" altLang="en-US" sz="1600" dirty="0" smtClean="0">
              <a:latin typeface="黑体" pitchFamily="49" charset="-122"/>
              <a:ea typeface="黑体" pitchFamily="49" charset="-122"/>
            </a:rPr>
            <a:t>年，总员工</a:t>
          </a:r>
          <a:r>
            <a:rPr lang="en-US" altLang="zh-CN" sz="1600" dirty="0" smtClean="0">
              <a:latin typeface="黑体" pitchFamily="49" charset="-122"/>
              <a:ea typeface="黑体" pitchFamily="49" charset="-122"/>
            </a:rPr>
            <a:t>23</a:t>
          </a:r>
          <a:r>
            <a:rPr lang="zh-CN" altLang="en-US" sz="1600" dirty="0" smtClean="0">
              <a:latin typeface="黑体" pitchFamily="49" charset="-122"/>
              <a:ea typeface="黑体" pitchFamily="49" charset="-122"/>
            </a:rPr>
            <a:t>万人，线下门店</a:t>
          </a:r>
          <a:r>
            <a:rPr lang="en-US" altLang="zh-CN" sz="1600" dirty="0" smtClean="0">
              <a:latin typeface="黑体" pitchFamily="49" charset="-122"/>
              <a:ea typeface="黑体" pitchFamily="49" charset="-122"/>
            </a:rPr>
            <a:t>280</a:t>
          </a:r>
          <a:r>
            <a:rPr lang="zh-CN" altLang="en-US" sz="1600" dirty="0" smtClean="0">
              <a:latin typeface="黑体" pitchFamily="49" charset="-122"/>
              <a:ea typeface="黑体" pitchFamily="49" charset="-122"/>
            </a:rPr>
            <a:t>余家，年销售额</a:t>
          </a:r>
          <a:r>
            <a:rPr lang="en-US" altLang="zh-CN" sz="1600" dirty="0" smtClean="0">
              <a:latin typeface="黑体" pitchFamily="49" charset="-122"/>
              <a:ea typeface="黑体" pitchFamily="49" charset="-122"/>
            </a:rPr>
            <a:t>2000</a:t>
          </a:r>
          <a:r>
            <a:rPr lang="zh-CN" altLang="en-US" sz="1600" dirty="0" smtClean="0">
              <a:latin typeface="黑体" pitchFamily="49" charset="-122"/>
              <a:ea typeface="黑体" pitchFamily="49" charset="-122"/>
            </a:rPr>
            <a:t>亿元</a:t>
          </a:r>
          <a:endParaRPr lang="zh-CN" altLang="en-US" sz="1600" dirty="0">
            <a:latin typeface="黑体" pitchFamily="49" charset="-122"/>
            <a:ea typeface="黑体" pitchFamily="49" charset="-122"/>
          </a:endParaRPr>
        </a:p>
      </dgm:t>
    </dgm:pt>
    <dgm:pt modelId="{B7E5C95E-D623-4591-96B1-71F34B29A85B}" type="parTrans" cxnId="{7B5BD4A7-F835-4BA1-BBF8-CE60366CE684}">
      <dgm:prSet/>
      <dgm:spPr/>
      <dgm:t>
        <a:bodyPr/>
        <a:lstStyle/>
        <a:p>
          <a:endParaRPr lang="zh-CN" altLang="en-US"/>
        </a:p>
      </dgm:t>
    </dgm:pt>
    <dgm:pt modelId="{1A9A8AEF-B184-4794-8331-5BD48E47DFDC}" type="sibTrans" cxnId="{7B5BD4A7-F835-4BA1-BBF8-CE60366CE684}">
      <dgm:prSet/>
      <dgm:spPr/>
      <dgm:t>
        <a:bodyPr/>
        <a:lstStyle/>
        <a:p>
          <a:endParaRPr lang="zh-CN" altLang="en-US"/>
        </a:p>
      </dgm:t>
    </dgm:pt>
    <dgm:pt modelId="{C6DA970B-53A4-42EC-9DF0-74F57F34FB96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600" dirty="0" smtClean="0">
              <a:latin typeface="黑体" pitchFamily="49" charset="-122"/>
              <a:ea typeface="黑体" pitchFamily="49" charset="-122"/>
            </a:rPr>
            <a:t>2001</a:t>
          </a:r>
          <a:r>
            <a:rPr lang="zh-CN" altLang="en-US" sz="1600" dirty="0" smtClean="0">
              <a:latin typeface="黑体" pitchFamily="49" charset="-122"/>
              <a:ea typeface="黑体" pitchFamily="49" charset="-122"/>
            </a:rPr>
            <a:t>年，建立新玛特休闲购物广场，提供百货、超市、餐饮等一站式购物体验</a:t>
          </a:r>
          <a:endParaRPr lang="zh-CN" altLang="en-US" sz="1600" dirty="0">
            <a:latin typeface="黑体" pitchFamily="49" charset="-122"/>
            <a:ea typeface="黑体" pitchFamily="49" charset="-122"/>
          </a:endParaRPr>
        </a:p>
      </dgm:t>
    </dgm:pt>
    <dgm:pt modelId="{9B8A4A86-D120-478D-B0CE-AB4E0B8017D8}" type="parTrans" cxnId="{66B99B74-1AB8-4A00-89AE-3AE303FC7D27}">
      <dgm:prSet/>
      <dgm:spPr/>
      <dgm:t>
        <a:bodyPr/>
        <a:lstStyle/>
        <a:p>
          <a:endParaRPr lang="zh-CN" altLang="en-US"/>
        </a:p>
      </dgm:t>
    </dgm:pt>
    <dgm:pt modelId="{5D93EB21-2F37-45B5-A68E-E3F1276AD10F}" type="sibTrans" cxnId="{66B99B74-1AB8-4A00-89AE-3AE303FC7D27}">
      <dgm:prSet/>
      <dgm:spPr/>
      <dgm:t>
        <a:bodyPr/>
        <a:lstStyle/>
        <a:p>
          <a:endParaRPr lang="zh-CN" altLang="en-US"/>
        </a:p>
      </dgm:t>
    </dgm:pt>
    <dgm:pt modelId="{49DCA90D-4326-47B4-AF22-999C3AB4527E}" type="pres">
      <dgm:prSet presAssocID="{D92218F9-BFF3-4D3D-B79C-73FBC3EABFC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108D1CC-3DC5-4005-9748-604A95871988}" type="pres">
      <dgm:prSet presAssocID="{BD7C5E8C-5F94-4AB0-85FB-1F42BE2490DD}" presName="composite" presStyleCnt="0"/>
      <dgm:spPr/>
    </dgm:pt>
    <dgm:pt modelId="{46D78952-4076-4CA1-A309-87DCE4DD171C}" type="pres">
      <dgm:prSet presAssocID="{BD7C5E8C-5F94-4AB0-85FB-1F42BE2490D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EEC2E2-8452-4C3F-AFE2-6C541FFA17C5}" type="pres">
      <dgm:prSet presAssocID="{BD7C5E8C-5F94-4AB0-85FB-1F42BE2490D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82906C-E64B-43F4-815D-BDE923A3C5C0}" type="pres">
      <dgm:prSet presAssocID="{E61EE39B-E822-4AD5-B0AC-75D9F14BA67C}" presName="sp" presStyleCnt="0"/>
      <dgm:spPr/>
    </dgm:pt>
    <dgm:pt modelId="{46B389D9-59DA-4BCC-8239-03CB7273F815}" type="pres">
      <dgm:prSet presAssocID="{B609F895-4A2F-49A5-8D73-77B772B5AF7C}" presName="composite" presStyleCnt="0"/>
      <dgm:spPr/>
    </dgm:pt>
    <dgm:pt modelId="{33BDC51D-F117-4ED7-8393-174C81740AFD}" type="pres">
      <dgm:prSet presAssocID="{B609F895-4A2F-49A5-8D73-77B772B5AF7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5C872A-8574-4B88-8349-17B660089A50}" type="pres">
      <dgm:prSet presAssocID="{B609F895-4A2F-49A5-8D73-77B772B5AF7C}" presName="descendantText" presStyleLbl="alignAcc1" presStyleIdx="1" presStyleCnt="3" custScaleY="1324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08AA07-CACD-4AEA-BA0A-CD2FB8DE6986}" type="pres">
      <dgm:prSet presAssocID="{C408789A-78B2-4B6E-AFD0-FB4800D484DD}" presName="sp" presStyleCnt="0"/>
      <dgm:spPr/>
    </dgm:pt>
    <dgm:pt modelId="{04C53160-F07F-4A28-9561-A8479E0D8FE7}" type="pres">
      <dgm:prSet presAssocID="{2839C8B2-758E-4B6D-BC4B-C7A6D4CD08A4}" presName="composite" presStyleCnt="0"/>
      <dgm:spPr/>
    </dgm:pt>
    <dgm:pt modelId="{E8A66A99-BE8F-4443-B8AA-19ED848C4744}" type="pres">
      <dgm:prSet presAssocID="{2839C8B2-758E-4B6D-BC4B-C7A6D4CD08A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25E735-89F4-4591-9D2B-CECDD8FC3604}" type="pres">
      <dgm:prSet presAssocID="{2839C8B2-758E-4B6D-BC4B-C7A6D4CD08A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E48E4C-B093-45A2-8A0E-A1CC6AEB24E6}" srcId="{BD7C5E8C-5F94-4AB0-85FB-1F42BE2490DD}" destId="{6D3203D0-4FB3-455A-B798-77170D9A2488}" srcOrd="1" destOrd="0" parTransId="{1E959DDF-491B-49B8-9B92-06AA521507FF}" sibTransId="{5D0AA60A-11AB-468A-985F-62082A409E9A}"/>
    <dgm:cxn modelId="{282342B7-FD46-4BF2-B0F2-46BE18E04C37}" type="presOf" srcId="{BD7C5E8C-5F94-4AB0-85FB-1F42BE2490DD}" destId="{46D78952-4076-4CA1-A309-87DCE4DD171C}" srcOrd="0" destOrd="0" presId="urn:microsoft.com/office/officeart/2005/8/layout/chevron2"/>
    <dgm:cxn modelId="{0D5E0D63-818D-421F-9AFF-F901DA9B7002}" type="presOf" srcId="{C260D54B-5197-4C79-A878-9D6606186430}" destId="{895C872A-8574-4B88-8349-17B660089A50}" srcOrd="0" destOrd="1" presId="urn:microsoft.com/office/officeart/2005/8/layout/chevron2"/>
    <dgm:cxn modelId="{919B8A82-A674-4331-868D-689B2BF3783D}" srcId="{BD7C5E8C-5F94-4AB0-85FB-1F42BE2490DD}" destId="{8E326F04-FE2A-4CF0-B55C-17C365048053}" srcOrd="0" destOrd="0" parTransId="{EAC90949-ED36-48C3-830A-202F27BDBC27}" sibTransId="{5C2226A7-1C44-4383-94D5-1E3DA12FD266}"/>
    <dgm:cxn modelId="{A4046322-6157-4A8C-83CE-945CBD808BB3}" srcId="{D92218F9-BFF3-4D3D-B79C-73FBC3EABFC1}" destId="{B609F895-4A2F-49A5-8D73-77B772B5AF7C}" srcOrd="1" destOrd="0" parTransId="{991E393F-EF85-41B4-A2EA-F459AF6462BB}" sibTransId="{C408789A-78B2-4B6E-AFD0-FB4800D484DD}"/>
    <dgm:cxn modelId="{C6A50754-DF17-4AF2-8A91-B25954E276B3}" srcId="{D92218F9-BFF3-4D3D-B79C-73FBC3EABFC1}" destId="{2839C8B2-758E-4B6D-BC4B-C7A6D4CD08A4}" srcOrd="2" destOrd="0" parTransId="{4B0EB70F-05DE-4C28-8A74-4581E0B1DA75}" sibTransId="{C56430D1-30A4-423C-8376-D03F03DF5983}"/>
    <dgm:cxn modelId="{520F27FD-15DB-4928-ACA4-C0B3A988A8BC}" type="presOf" srcId="{2839C8B2-758E-4B6D-BC4B-C7A6D4CD08A4}" destId="{E8A66A99-BE8F-4443-B8AA-19ED848C4744}" srcOrd="0" destOrd="0" presId="urn:microsoft.com/office/officeart/2005/8/layout/chevron2"/>
    <dgm:cxn modelId="{556CA0BF-DA76-4C81-A315-91B76677238B}" type="presOf" srcId="{2F01B4D4-1BEE-44E5-83A5-2D735793B2AB}" destId="{895C872A-8574-4B88-8349-17B660089A50}" srcOrd="0" destOrd="2" presId="urn:microsoft.com/office/officeart/2005/8/layout/chevron2"/>
    <dgm:cxn modelId="{316F8B44-DB62-4447-A0AA-84C3AC2437EF}" srcId="{B609F895-4A2F-49A5-8D73-77B772B5AF7C}" destId="{2F01B4D4-1BEE-44E5-83A5-2D735793B2AB}" srcOrd="2" destOrd="0" parTransId="{CF486F52-74BA-466F-8F0D-A47C96871A53}" sibTransId="{211D81E2-982F-4DD1-B933-66C78A2A2EA4}"/>
    <dgm:cxn modelId="{A6A8C14B-28A3-4D23-82EF-5B52B4C740AF}" type="presOf" srcId="{D92218F9-BFF3-4D3D-B79C-73FBC3EABFC1}" destId="{49DCA90D-4326-47B4-AF22-999C3AB4527E}" srcOrd="0" destOrd="0" presId="urn:microsoft.com/office/officeart/2005/8/layout/chevron2"/>
    <dgm:cxn modelId="{E7EE70C4-D4F4-4905-9F86-2908CA63ED4E}" type="presOf" srcId="{B609F895-4A2F-49A5-8D73-77B772B5AF7C}" destId="{33BDC51D-F117-4ED7-8393-174C81740AFD}" srcOrd="0" destOrd="0" presId="urn:microsoft.com/office/officeart/2005/8/layout/chevron2"/>
    <dgm:cxn modelId="{DA77E040-EFB0-4752-BE30-33F7A15410BF}" srcId="{D92218F9-BFF3-4D3D-B79C-73FBC3EABFC1}" destId="{BD7C5E8C-5F94-4AB0-85FB-1F42BE2490DD}" srcOrd="0" destOrd="0" parTransId="{866AD3DC-F282-448E-9845-CCA0B9DF1A29}" sibTransId="{E61EE39B-E822-4AD5-B0AC-75D9F14BA67C}"/>
    <dgm:cxn modelId="{AABF8F5B-4B89-403A-BE16-FC9D6DFBC0F4}" type="presOf" srcId="{82625F6F-99E0-4337-BB5B-D43190D0CD03}" destId="{E625E735-89F4-4591-9D2B-CECDD8FC3604}" srcOrd="0" destOrd="0" presId="urn:microsoft.com/office/officeart/2005/8/layout/chevron2"/>
    <dgm:cxn modelId="{7B5BD4A7-F835-4BA1-BBF8-CE60366CE684}" srcId="{2839C8B2-758E-4B6D-BC4B-C7A6D4CD08A4}" destId="{0B364D93-8B9F-4B4D-8D79-FDF85DCFC1DE}" srcOrd="1" destOrd="0" parTransId="{B7E5C95E-D623-4591-96B1-71F34B29A85B}" sibTransId="{1A9A8AEF-B184-4794-8331-5BD48E47DFDC}"/>
    <dgm:cxn modelId="{02D4BD5A-F96C-41F4-B041-E2F1C8153EF0}" type="presOf" srcId="{6D3203D0-4FB3-455A-B798-77170D9A2488}" destId="{66EEC2E2-8452-4C3F-AFE2-6C541FFA17C5}" srcOrd="0" destOrd="1" presId="urn:microsoft.com/office/officeart/2005/8/layout/chevron2"/>
    <dgm:cxn modelId="{C9EB30EB-4F56-4BB2-8B20-6CE7CFDADE0A}" type="presOf" srcId="{C6DA970B-53A4-42EC-9DF0-74F57F34FB96}" destId="{895C872A-8574-4B88-8349-17B660089A50}" srcOrd="0" destOrd="0" presId="urn:microsoft.com/office/officeart/2005/8/layout/chevron2"/>
    <dgm:cxn modelId="{66B99B74-1AB8-4A00-89AE-3AE303FC7D27}" srcId="{B609F895-4A2F-49A5-8D73-77B772B5AF7C}" destId="{C6DA970B-53A4-42EC-9DF0-74F57F34FB96}" srcOrd="0" destOrd="0" parTransId="{9B8A4A86-D120-478D-B0CE-AB4E0B8017D8}" sibTransId="{5D93EB21-2F37-45B5-A68E-E3F1276AD10F}"/>
    <dgm:cxn modelId="{1D356B5F-0ECF-472C-B415-1969DDEC15E8}" type="presOf" srcId="{8E326F04-FE2A-4CF0-B55C-17C365048053}" destId="{66EEC2E2-8452-4C3F-AFE2-6C541FFA17C5}" srcOrd="0" destOrd="0" presId="urn:microsoft.com/office/officeart/2005/8/layout/chevron2"/>
    <dgm:cxn modelId="{15F8BCED-8987-4BB9-8A8A-A1A0008B07B7}" srcId="{B609F895-4A2F-49A5-8D73-77B772B5AF7C}" destId="{C260D54B-5197-4C79-A878-9D6606186430}" srcOrd="1" destOrd="0" parTransId="{D030BBC6-2740-42FA-BB2F-6BFA5921BAF8}" sibTransId="{67AE8C3D-AA4F-4A70-997F-FE383EC58B98}"/>
    <dgm:cxn modelId="{E13CD6DE-EEF2-4581-83B5-971D94385005}" type="presOf" srcId="{0B364D93-8B9F-4B4D-8D79-FDF85DCFC1DE}" destId="{E625E735-89F4-4591-9D2B-CECDD8FC3604}" srcOrd="0" destOrd="1" presId="urn:microsoft.com/office/officeart/2005/8/layout/chevron2"/>
    <dgm:cxn modelId="{A85257C8-4B97-4DBF-B6F8-962B16171073}" srcId="{2839C8B2-758E-4B6D-BC4B-C7A6D4CD08A4}" destId="{82625F6F-99E0-4337-BB5B-D43190D0CD03}" srcOrd="0" destOrd="0" parTransId="{42D3A86F-923B-4369-9D15-99F8AA43259D}" sibTransId="{DA1E441F-FF20-4A8C-8E3F-1F7F6C505CE0}"/>
    <dgm:cxn modelId="{BFAFF166-98BA-4C2C-8815-2DB83EC786DE}" type="presParOf" srcId="{49DCA90D-4326-47B4-AF22-999C3AB4527E}" destId="{F108D1CC-3DC5-4005-9748-604A95871988}" srcOrd="0" destOrd="0" presId="urn:microsoft.com/office/officeart/2005/8/layout/chevron2"/>
    <dgm:cxn modelId="{7F1646C8-0CBE-4038-BF64-82A1D6769B23}" type="presParOf" srcId="{F108D1CC-3DC5-4005-9748-604A95871988}" destId="{46D78952-4076-4CA1-A309-87DCE4DD171C}" srcOrd="0" destOrd="0" presId="urn:microsoft.com/office/officeart/2005/8/layout/chevron2"/>
    <dgm:cxn modelId="{684F7FA7-928B-425B-8520-FD1F76A17916}" type="presParOf" srcId="{F108D1CC-3DC5-4005-9748-604A95871988}" destId="{66EEC2E2-8452-4C3F-AFE2-6C541FFA17C5}" srcOrd="1" destOrd="0" presId="urn:microsoft.com/office/officeart/2005/8/layout/chevron2"/>
    <dgm:cxn modelId="{99E0776B-3B05-4125-8B87-130BCC9FD21E}" type="presParOf" srcId="{49DCA90D-4326-47B4-AF22-999C3AB4527E}" destId="{1D82906C-E64B-43F4-815D-BDE923A3C5C0}" srcOrd="1" destOrd="0" presId="urn:microsoft.com/office/officeart/2005/8/layout/chevron2"/>
    <dgm:cxn modelId="{A8AFA107-926C-4118-836D-CF47A4454DB0}" type="presParOf" srcId="{49DCA90D-4326-47B4-AF22-999C3AB4527E}" destId="{46B389D9-59DA-4BCC-8239-03CB7273F815}" srcOrd="2" destOrd="0" presId="urn:microsoft.com/office/officeart/2005/8/layout/chevron2"/>
    <dgm:cxn modelId="{A52BF343-B92D-45F7-A162-1E99CB7F9A05}" type="presParOf" srcId="{46B389D9-59DA-4BCC-8239-03CB7273F815}" destId="{33BDC51D-F117-4ED7-8393-174C81740AFD}" srcOrd="0" destOrd="0" presId="urn:microsoft.com/office/officeart/2005/8/layout/chevron2"/>
    <dgm:cxn modelId="{1FE22232-B686-435A-9C9C-C40645F401E0}" type="presParOf" srcId="{46B389D9-59DA-4BCC-8239-03CB7273F815}" destId="{895C872A-8574-4B88-8349-17B660089A50}" srcOrd="1" destOrd="0" presId="urn:microsoft.com/office/officeart/2005/8/layout/chevron2"/>
    <dgm:cxn modelId="{820CE91F-0AD9-4F27-8497-87D1125ACEF8}" type="presParOf" srcId="{49DCA90D-4326-47B4-AF22-999C3AB4527E}" destId="{7C08AA07-CACD-4AEA-BA0A-CD2FB8DE6986}" srcOrd="3" destOrd="0" presId="urn:microsoft.com/office/officeart/2005/8/layout/chevron2"/>
    <dgm:cxn modelId="{652CDBE6-31B2-408C-B390-93EE73131EEB}" type="presParOf" srcId="{49DCA90D-4326-47B4-AF22-999C3AB4527E}" destId="{04C53160-F07F-4A28-9561-A8479E0D8FE7}" srcOrd="4" destOrd="0" presId="urn:microsoft.com/office/officeart/2005/8/layout/chevron2"/>
    <dgm:cxn modelId="{5714EA66-761F-4D7C-B0B6-3EF8D3310CCE}" type="presParOf" srcId="{04C53160-F07F-4A28-9561-A8479E0D8FE7}" destId="{E8A66A99-BE8F-4443-B8AA-19ED848C4744}" srcOrd="0" destOrd="0" presId="urn:microsoft.com/office/officeart/2005/8/layout/chevron2"/>
    <dgm:cxn modelId="{0F3972A7-AB63-469F-A230-A0D6D9B4639B}" type="presParOf" srcId="{04C53160-F07F-4A28-9561-A8479E0D8FE7}" destId="{E625E735-89F4-4591-9D2B-CECDD8FC360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78952-4076-4CA1-A309-87DCE4DD171C}">
      <dsp:nvSpPr>
        <dsp:cNvPr id="0" name=""/>
        <dsp:cNvSpPr/>
      </dsp:nvSpPr>
      <dsp:spPr>
        <a:xfrm rot="5400000">
          <a:off x="-212618" y="222952"/>
          <a:ext cx="1417459" cy="992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成立</a:t>
          </a:r>
          <a:endParaRPr lang="zh-CN" altLang="en-US" sz="2600" kern="1200" dirty="0"/>
        </a:p>
      </dsp:txBody>
      <dsp:txXfrm rot="-5400000">
        <a:off x="2" y="506444"/>
        <a:ext cx="992221" cy="425238"/>
      </dsp:txXfrm>
    </dsp:sp>
    <dsp:sp modelId="{66EEC2E2-8452-4C3F-AFE2-6C541FFA17C5}">
      <dsp:nvSpPr>
        <dsp:cNvPr id="0" name=""/>
        <dsp:cNvSpPr/>
      </dsp:nvSpPr>
      <dsp:spPr>
        <a:xfrm rot="5400000">
          <a:off x="3070736" y="-2068181"/>
          <a:ext cx="921348" cy="50783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黑体" pitchFamily="49" charset="-122"/>
              <a:ea typeface="黑体" pitchFamily="49" charset="-122"/>
            </a:rPr>
            <a:t>1993</a:t>
          </a: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年，大连商场在上交所上市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黑体" pitchFamily="49" charset="-122"/>
              <a:ea typeface="黑体" pitchFamily="49" charset="-122"/>
            </a:rPr>
            <a:t>1995</a:t>
          </a: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年，大商集团公司成立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</dsp:txBody>
      <dsp:txXfrm rot="-5400000">
        <a:off x="992222" y="55310"/>
        <a:ext cx="5033401" cy="831394"/>
      </dsp:txXfrm>
    </dsp:sp>
    <dsp:sp modelId="{33BDC51D-F117-4ED7-8393-174C81740AFD}">
      <dsp:nvSpPr>
        <dsp:cNvPr id="0" name=""/>
        <dsp:cNvSpPr/>
      </dsp:nvSpPr>
      <dsp:spPr>
        <a:xfrm rot="5400000">
          <a:off x="-212618" y="1602052"/>
          <a:ext cx="1417459" cy="992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扩张</a:t>
          </a:r>
          <a:endParaRPr lang="zh-CN" altLang="en-US" sz="2600" kern="1200" dirty="0"/>
        </a:p>
      </dsp:txBody>
      <dsp:txXfrm rot="-5400000">
        <a:off x="2" y="1885544"/>
        <a:ext cx="992221" cy="425238"/>
      </dsp:txXfrm>
    </dsp:sp>
    <dsp:sp modelId="{895C872A-8574-4B88-8349-17B660089A50}">
      <dsp:nvSpPr>
        <dsp:cNvPr id="0" name=""/>
        <dsp:cNvSpPr/>
      </dsp:nvSpPr>
      <dsp:spPr>
        <a:xfrm rot="5400000">
          <a:off x="2921478" y="-689081"/>
          <a:ext cx="1219865" cy="50783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altLang="zh-CN" sz="1600" kern="1200" dirty="0" smtClean="0">
              <a:latin typeface="黑体" pitchFamily="49" charset="-122"/>
              <a:ea typeface="黑体" pitchFamily="49" charset="-122"/>
            </a:rPr>
            <a:t>2001</a:t>
          </a: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年，建立新玛特休闲购物广场，提供百货、超市、餐饮等一站式购物体验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altLang="zh-CN" sz="1600" kern="1200" dirty="0" smtClean="0">
              <a:latin typeface="黑体" pitchFamily="49" charset="-122"/>
              <a:ea typeface="黑体" pitchFamily="49" charset="-122"/>
            </a:rPr>
            <a:t>2004</a:t>
          </a: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年，麦凯乐百货成为大商集团中的高端品牌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altLang="zh-CN" sz="1600" kern="1200" dirty="0" smtClean="0">
              <a:latin typeface="黑体" pitchFamily="49" charset="-122"/>
              <a:ea typeface="黑体" pitchFamily="49" charset="-122"/>
            </a:rPr>
            <a:t>2006</a:t>
          </a: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年，建立千盛百货，定位社区百货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</dsp:txBody>
      <dsp:txXfrm rot="-5400000">
        <a:off x="992222" y="1299724"/>
        <a:ext cx="5018829" cy="1100767"/>
      </dsp:txXfrm>
    </dsp:sp>
    <dsp:sp modelId="{E8A66A99-BE8F-4443-B8AA-19ED848C4744}">
      <dsp:nvSpPr>
        <dsp:cNvPr id="0" name=""/>
        <dsp:cNvSpPr/>
      </dsp:nvSpPr>
      <dsp:spPr>
        <a:xfrm rot="5400000">
          <a:off x="-212618" y="2831892"/>
          <a:ext cx="1417459" cy="992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兼并</a:t>
          </a:r>
          <a:endParaRPr lang="zh-CN" altLang="en-US" sz="2600" kern="1200" dirty="0"/>
        </a:p>
      </dsp:txBody>
      <dsp:txXfrm rot="-5400000">
        <a:off x="2" y="3115384"/>
        <a:ext cx="992221" cy="425238"/>
      </dsp:txXfrm>
    </dsp:sp>
    <dsp:sp modelId="{E625E735-89F4-4591-9D2B-CECDD8FC3604}">
      <dsp:nvSpPr>
        <dsp:cNvPr id="0" name=""/>
        <dsp:cNvSpPr/>
      </dsp:nvSpPr>
      <dsp:spPr>
        <a:xfrm rot="5400000">
          <a:off x="3070736" y="540758"/>
          <a:ext cx="921348" cy="50783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黑体" pitchFamily="49" charset="-122"/>
              <a:ea typeface="黑体" pitchFamily="49" charset="-122"/>
            </a:rPr>
            <a:t>1998</a:t>
          </a: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年</a:t>
          </a:r>
          <a:r>
            <a:rPr lang="en-US" altLang="zh-CN" sz="1600" kern="1200" dirty="0" smtClean="0">
              <a:latin typeface="黑体" pitchFamily="49" charset="-122"/>
              <a:ea typeface="黑体" pitchFamily="49" charset="-122"/>
            </a:rPr>
            <a:t>-2012</a:t>
          </a: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年，不断兼并、收购，在全国布局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黑体" pitchFamily="49" charset="-122"/>
              <a:ea typeface="黑体" pitchFamily="49" charset="-122"/>
            </a:rPr>
            <a:t>2015</a:t>
          </a: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年，总员工</a:t>
          </a:r>
          <a:r>
            <a:rPr lang="en-US" altLang="zh-CN" sz="1600" kern="1200" dirty="0" smtClean="0">
              <a:latin typeface="黑体" pitchFamily="49" charset="-122"/>
              <a:ea typeface="黑体" pitchFamily="49" charset="-122"/>
            </a:rPr>
            <a:t>23</a:t>
          </a: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万人，线下门店</a:t>
          </a:r>
          <a:r>
            <a:rPr lang="en-US" altLang="zh-CN" sz="1600" kern="1200" dirty="0" smtClean="0">
              <a:latin typeface="黑体" pitchFamily="49" charset="-122"/>
              <a:ea typeface="黑体" pitchFamily="49" charset="-122"/>
            </a:rPr>
            <a:t>280</a:t>
          </a: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余家，年销售额</a:t>
          </a:r>
          <a:r>
            <a:rPr lang="en-US" altLang="zh-CN" sz="1600" kern="1200" dirty="0" smtClean="0">
              <a:latin typeface="黑体" pitchFamily="49" charset="-122"/>
              <a:ea typeface="黑体" pitchFamily="49" charset="-122"/>
            </a:rPr>
            <a:t>2000</a:t>
          </a: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亿元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</dsp:txBody>
      <dsp:txXfrm rot="-5400000">
        <a:off x="992222" y="2664250"/>
        <a:ext cx="5033401" cy="831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6318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4275" name="幻灯片图像占位符 10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3665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751944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031875" y="858838"/>
            <a:ext cx="4552950" cy="3416300"/>
          </a:xfrm>
          <a:ln/>
        </p:spPr>
      </p:sp>
      <p:sp>
        <p:nvSpPr>
          <p:cNvPr id="55299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46355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031875" y="858838"/>
            <a:ext cx="4552950" cy="3416300"/>
          </a:xfrm>
          <a:ln/>
        </p:spPr>
      </p:sp>
      <p:sp>
        <p:nvSpPr>
          <p:cNvPr id="56323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46355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smtClean="0"/>
              <a:t>二进制代码编制：</a:t>
            </a:r>
            <a:r>
              <a:rPr lang="zh-CN" altLang="en-US" smtClean="0"/>
              <a:t>通过打孔纸带来编写程序  圆孔，透光，则表示1 其他表示0  通过圆孔纸带输入到老式计算机中，作为控制计算机的程序</a:t>
            </a:r>
          </a:p>
          <a:p>
            <a:r>
              <a:rPr lang="zh-CN" altLang="en-US" b="1" smtClean="0"/>
              <a:t>汇编语言：</a:t>
            </a:r>
            <a:r>
              <a:rPr lang="zh-CN" altLang="en-US" smtClean="0"/>
              <a:t>将英文打字机与计算机相连，发送二进制信号，形成键盘编程时代  输入机器操作代码，后来形成汇编语言 直接控制计算机执行各种命令</a:t>
            </a:r>
          </a:p>
          <a:p>
            <a:r>
              <a:rPr lang="zh-CN" altLang="en-US" b="1" smtClean="0"/>
              <a:t>高级语言：</a:t>
            </a:r>
            <a:r>
              <a:rPr lang="zh-CN" altLang="en-US" smtClean="0">
                <a:sym typeface="Arial" pitchFamily="34" charset="0"/>
              </a:rPr>
              <a:t>是高度封装了的编程语言，用接近自然语言组成的有序文本序列编写程序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dirty="0" smtClean="0"/>
              <a:t>二进制代码编制：</a:t>
            </a:r>
            <a:r>
              <a:rPr lang="zh-CN" altLang="en-US" dirty="0" smtClean="0"/>
              <a:t>通过打孔纸带来编写程序  圆孔，透光，则表示1 其他表示0  通过圆孔纸带输入到老式计算机中，作为控制计算机的程序</a:t>
            </a:r>
          </a:p>
          <a:p>
            <a:r>
              <a:rPr lang="zh-CN" altLang="en-US" b="1" dirty="0" smtClean="0"/>
              <a:t>汇编语言：</a:t>
            </a:r>
            <a:r>
              <a:rPr lang="zh-CN" altLang="en-US" dirty="0" smtClean="0"/>
              <a:t>将英文打字机与计算机相连，发送二进制信号，形成键盘编程时代  输入机器操作代码，后来形成汇编语言 直接控制计算机执行各种命令</a:t>
            </a:r>
          </a:p>
          <a:p>
            <a:r>
              <a:rPr lang="zh-CN" altLang="en-US" b="1" dirty="0" smtClean="0"/>
              <a:t>高级语言：</a:t>
            </a:r>
            <a:r>
              <a:rPr lang="zh-CN" altLang="en-US" dirty="0" smtClean="0">
                <a:sym typeface="Arial" pitchFamily="34" charset="0"/>
              </a:rPr>
              <a:t>是高度封装了的编程语言，用接近自然语言组成的有序文本序列编写程序</a:t>
            </a:r>
          </a:p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smtClean="0"/>
              <a:t>二进制代码编制：</a:t>
            </a:r>
            <a:r>
              <a:rPr lang="zh-CN" altLang="en-US" smtClean="0"/>
              <a:t>通过打孔纸带来编写程序  圆孔，透光，则表示1 其他表示0  通过圆孔纸带输入到老式计算机中，作为控制计算机的程序</a:t>
            </a:r>
          </a:p>
          <a:p>
            <a:r>
              <a:rPr lang="zh-CN" altLang="en-US" b="1" smtClean="0"/>
              <a:t>汇编语言：</a:t>
            </a:r>
            <a:r>
              <a:rPr lang="zh-CN" altLang="en-US" smtClean="0"/>
              <a:t>将英文打字机与计算机相连，发送二进制信号，形成键盘编程时代  输入机器操作代码，后来形成汇编语言 直接控制计算机执行各种命令</a:t>
            </a:r>
          </a:p>
          <a:p>
            <a:r>
              <a:rPr lang="zh-CN" altLang="en-US" b="1" smtClean="0"/>
              <a:t>高级语言：</a:t>
            </a:r>
            <a:r>
              <a:rPr lang="zh-CN" altLang="en-US" smtClean="0">
                <a:sym typeface="Arial" pitchFamily="34" charset="0"/>
              </a:rPr>
              <a:t>是高度封装了的编程语言，用接近自然语言组成的有序文本序列编写程序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smtClean="0"/>
              <a:t>二进制代码编制：</a:t>
            </a:r>
            <a:r>
              <a:rPr lang="zh-CN" altLang="en-US" smtClean="0"/>
              <a:t>通过打孔纸带来编写程序  圆孔，透光，则表示1 其他表示0  通过圆孔纸带输入到老式计算机中，作为控制计算机的程序</a:t>
            </a:r>
          </a:p>
          <a:p>
            <a:r>
              <a:rPr lang="zh-CN" altLang="en-US" b="1" smtClean="0"/>
              <a:t>汇编语言：</a:t>
            </a:r>
            <a:r>
              <a:rPr lang="zh-CN" altLang="en-US" smtClean="0"/>
              <a:t>将英文打字机与计算机相连，发送二进制信号，形成键盘编程时代  输入机器操作代码，后来形成汇编语言 直接控制计算机执行各种命令</a:t>
            </a:r>
          </a:p>
          <a:p>
            <a:r>
              <a:rPr lang="zh-CN" altLang="en-US" b="1" smtClean="0"/>
              <a:t>高级语言：</a:t>
            </a:r>
            <a:r>
              <a:rPr lang="zh-CN" altLang="en-US" smtClean="0">
                <a:sym typeface="Arial" pitchFamily="34" charset="0"/>
              </a:rPr>
              <a:t>是高度封装了的编程语言，用接近自然语言组成的有序文本序列编写程序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smtClean="0"/>
              <a:t>二进制代码编制：</a:t>
            </a:r>
            <a:r>
              <a:rPr lang="zh-CN" altLang="en-US" smtClean="0"/>
              <a:t>通过打孔纸带来编写程序  圆孔，透光，则表示1 其他表示0  通过圆孔纸带输入到老式计算机中，作为控制计算机的程序</a:t>
            </a:r>
          </a:p>
          <a:p>
            <a:r>
              <a:rPr lang="zh-CN" altLang="en-US" b="1" smtClean="0"/>
              <a:t>汇编语言：</a:t>
            </a:r>
            <a:r>
              <a:rPr lang="zh-CN" altLang="en-US" smtClean="0"/>
              <a:t>将英文打字机与计算机相连，发送二进制信号，形成键盘编程时代  输入机器操作代码，后来形成汇编语言 直接控制计算机执行各种命令</a:t>
            </a:r>
          </a:p>
          <a:p>
            <a:r>
              <a:rPr lang="zh-CN" altLang="en-US" b="1" smtClean="0"/>
              <a:t>高级语言：</a:t>
            </a:r>
            <a:r>
              <a:rPr lang="zh-CN" altLang="en-US" smtClean="0">
                <a:sym typeface="Arial" pitchFamily="34" charset="0"/>
              </a:rPr>
              <a:t>是高度封装了的编程语言，用接近自然语言组成的有序文本序列编写程序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2625" y="2122488"/>
            <a:ext cx="7740650" cy="146526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5250" y="3871913"/>
            <a:ext cx="6375400" cy="17462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3289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4350" y="4783138"/>
            <a:ext cx="5464175" cy="56356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84350" y="611188"/>
            <a:ext cx="5464175" cy="40989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84350" y="5346700"/>
            <a:ext cx="5464175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506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06205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4325" y="261938"/>
            <a:ext cx="2093913" cy="5522912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9413" y="261938"/>
            <a:ext cx="6132512" cy="552291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79873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400" y="1366838"/>
            <a:ext cx="7942263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60563" y="6378575"/>
            <a:ext cx="6017672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zh-CN" altLang="en-GB" sz="1200" dirty="0">
                <a:solidFill>
                  <a:schemeClr val="tx2"/>
                </a:solidFill>
                <a:ea typeface="宋体" pitchFamily="2" charset="-122"/>
              </a:rPr>
              <a:t>©万江平改编  </a:t>
            </a:r>
            <a:r>
              <a:rPr lang="en-GB" altLang="zh-CN" sz="1200" dirty="0" smtClean="0">
                <a:solidFill>
                  <a:schemeClr val="tx2"/>
                </a:solidFill>
                <a:ea typeface="宋体" pitchFamily="2" charset="-122"/>
              </a:rPr>
              <a:t>201</a:t>
            </a:r>
            <a:r>
              <a:rPr lang="en-US" altLang="zh-CN" sz="1200" dirty="0" smtClean="0">
                <a:solidFill>
                  <a:schemeClr val="tx2"/>
                </a:solidFill>
                <a:ea typeface="宋体" pitchFamily="2" charset="-122"/>
              </a:rPr>
              <a:t>7</a:t>
            </a:r>
            <a:r>
              <a:rPr lang="en-GB" altLang="zh-CN" sz="1200" dirty="0">
                <a:solidFill>
                  <a:schemeClr val="tx2"/>
                </a:solidFill>
                <a:ea typeface="宋体" pitchFamily="2" charset="-122"/>
              </a:rPr>
              <a:t>	</a:t>
            </a:r>
            <a:r>
              <a:rPr lang="zh-CN" altLang="en-US" sz="1200" dirty="0" smtClean="0">
                <a:solidFill>
                  <a:srgbClr val="FF0000"/>
                </a:solidFill>
                <a:ea typeface="黑体" pitchFamily="49" charset="-122"/>
              </a:rPr>
              <a:t>大商集团天狗网</a:t>
            </a:r>
            <a:r>
              <a:rPr lang="en-US" altLang="zh-CN" sz="1200" dirty="0" smtClean="0">
                <a:solidFill>
                  <a:srgbClr val="FF0000"/>
                </a:solidFill>
                <a:ea typeface="黑体" pitchFamily="49" charset="-122"/>
              </a:rPr>
              <a:t>O2O</a:t>
            </a:r>
            <a:r>
              <a:rPr lang="zh-CN" altLang="en-US" sz="1200" dirty="0" smtClean="0">
                <a:solidFill>
                  <a:srgbClr val="FF0000"/>
                </a:solidFill>
                <a:ea typeface="黑体" pitchFamily="49" charset="-122"/>
              </a:rPr>
              <a:t>全渠道之路</a:t>
            </a:r>
            <a:r>
              <a:rPr lang="en-US" altLang="zh-CN" sz="1200" dirty="0" smtClean="0">
                <a:solidFill>
                  <a:srgbClr val="FF0000"/>
                </a:solidFill>
                <a:ea typeface="黑体" pitchFamily="49" charset="-122"/>
              </a:rPr>
              <a:t>	</a:t>
            </a:r>
            <a:r>
              <a:rPr lang="zh-CN" altLang="en-GB" sz="1200" dirty="0">
                <a:solidFill>
                  <a:schemeClr val="tx2"/>
                </a:solidFill>
                <a:ea typeface="宋体" pitchFamily="2" charset="-122"/>
              </a:rPr>
              <a:t>	   </a:t>
            </a:r>
            <a:fld id="{E9AD1D13-BE33-4F57-957E-775A7263053C}" type="slidenum">
              <a:rPr lang="en-GB" altLang="zh-CN" sz="1200">
                <a:solidFill>
                  <a:schemeClr val="tx2"/>
                </a:solidFill>
                <a:ea typeface="宋体" pitchFamily="2" charset="-122"/>
              </a:rPr>
              <a:pPr eaLnBrk="0" hangingPunct="0"/>
              <a:t>‹#›</a:t>
            </a:fld>
            <a:endParaRPr lang="en-GB" altLang="zh-CN" sz="1200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9376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486" y="1670050"/>
            <a:ext cx="8381752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4669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138" y="4391025"/>
            <a:ext cx="7740650" cy="13573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138" y="2895600"/>
            <a:ext cx="7740650" cy="1495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555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85838" y="16700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48238" y="16700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874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194675" cy="11398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5613" y="1528763"/>
            <a:ext cx="40227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613" y="2166938"/>
            <a:ext cx="4022725" cy="393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5975" y="1528763"/>
            <a:ext cx="4024313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5975" y="2166938"/>
            <a:ext cx="4024313" cy="393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1123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1165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6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3" y="271463"/>
            <a:ext cx="2995612" cy="11588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0763" y="271463"/>
            <a:ext cx="5089525" cy="5832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5613" y="1430338"/>
            <a:ext cx="2995612" cy="4673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676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400" y="1366838"/>
            <a:ext cx="7942263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79413" y="261938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85838" y="16700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1"/>
            <a:r>
              <a:rPr lang="en-GB" altLang="zh-CN" smtClean="0"/>
              <a:t>Second Level</a:t>
            </a:r>
          </a:p>
          <a:p>
            <a:pPr lvl="2"/>
            <a:r>
              <a:rPr lang="en-GB" altLang="zh-CN" smtClean="0"/>
              <a:t>Third Level</a:t>
            </a:r>
          </a:p>
          <a:p>
            <a:pPr lvl="3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60563" y="6378575"/>
            <a:ext cx="6017672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zh-CN" altLang="en-GB" sz="1200" dirty="0">
                <a:solidFill>
                  <a:schemeClr val="tx2"/>
                </a:solidFill>
                <a:ea typeface="宋体" pitchFamily="2" charset="-122"/>
              </a:rPr>
              <a:t>©万江平改编  </a:t>
            </a:r>
            <a:r>
              <a:rPr lang="en-GB" altLang="zh-CN" sz="1200" dirty="0" smtClean="0">
                <a:solidFill>
                  <a:schemeClr val="tx2"/>
                </a:solidFill>
                <a:ea typeface="宋体" pitchFamily="2" charset="-122"/>
              </a:rPr>
              <a:t>2017 	</a:t>
            </a:r>
            <a:r>
              <a:rPr lang="zh-CN" altLang="en-US" sz="1200" dirty="0" smtClean="0">
                <a:solidFill>
                  <a:srgbClr val="FF0000"/>
                </a:solidFill>
                <a:ea typeface="黑体" pitchFamily="49" charset="-122"/>
              </a:rPr>
              <a:t>大商集团天狗网</a:t>
            </a:r>
            <a:r>
              <a:rPr lang="en-US" altLang="zh-CN" sz="1200" dirty="0" smtClean="0">
                <a:solidFill>
                  <a:srgbClr val="FF0000"/>
                </a:solidFill>
                <a:ea typeface="黑体" pitchFamily="49" charset="-122"/>
              </a:rPr>
              <a:t>O2O</a:t>
            </a:r>
            <a:r>
              <a:rPr lang="zh-CN" altLang="en-US" sz="1200" dirty="0" smtClean="0">
                <a:solidFill>
                  <a:srgbClr val="FF0000"/>
                </a:solidFill>
                <a:ea typeface="黑体" pitchFamily="49" charset="-122"/>
              </a:rPr>
              <a:t>全渠道之路</a:t>
            </a:r>
            <a:r>
              <a:rPr lang="zh-CN" altLang="en-GB" sz="1200" dirty="0">
                <a:solidFill>
                  <a:schemeClr val="tx2"/>
                </a:solidFill>
                <a:ea typeface="宋体" pitchFamily="2" charset="-122"/>
              </a:rPr>
              <a:t>		   </a:t>
            </a:r>
            <a:fld id="{DE3ADE1B-E306-493F-B402-EA53EF5C2505}" type="slidenum">
              <a:rPr lang="en-GB" altLang="zh-CN" sz="1200">
                <a:solidFill>
                  <a:schemeClr val="tx2"/>
                </a:solidFill>
                <a:ea typeface="宋体" pitchFamily="2" charset="-122"/>
              </a:rPr>
              <a:pPr eaLnBrk="0" hangingPunct="0"/>
              <a:t>‹#›</a:t>
            </a:fld>
            <a:endParaRPr lang="en-GB" altLang="zh-CN" sz="120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0000"/>
          </a:solidFill>
          <a:latin typeface="Times New Roman" pitchFamily="18" charset="0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0000"/>
          </a:solidFill>
          <a:latin typeface="Times New Roman" pitchFamily="18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0000"/>
          </a:solidFill>
          <a:latin typeface="Times New Roman" pitchFamily="18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0000"/>
          </a:solidFill>
          <a:latin typeface="Times New Roman" pitchFamily="18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0000"/>
          </a:solidFill>
          <a:latin typeface="Times New Roman" pitchFamily="18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465138" indent="-4651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Zapf Dingbats" charset="2"/>
        <a:buChar char="l"/>
        <a:defRPr sz="280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1pPr>
      <a:lvl2pPr marL="1035050" indent="-4556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黑体" pitchFamily="49" charset="-122"/>
        </a:defRPr>
      </a:lvl2pPr>
      <a:lvl3pPr marL="13779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黑体" pitchFamily="49" charset="-122"/>
        </a:defRPr>
      </a:lvl3pPr>
      <a:lvl4pPr marL="1720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"/>
        <a:defRPr sz="2000">
          <a:solidFill>
            <a:schemeClr val="tx1"/>
          </a:solidFill>
          <a:latin typeface="Times New Roman" pitchFamily="18" charset="0"/>
          <a:ea typeface="黑体" pitchFamily="49" charset="-122"/>
        </a:defRPr>
      </a:lvl4pPr>
      <a:lvl5pPr marL="20637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黑体" pitchFamily="49" charset="-122"/>
        </a:defRPr>
      </a:lvl5pPr>
      <a:lvl6pPr marL="25209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81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353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92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大商集团天狗网</a:t>
            </a:r>
            <a:r>
              <a:rPr lang="en-US" altLang="zh-CN" dirty="0"/>
              <a:t>O2O</a:t>
            </a:r>
            <a:r>
              <a:rPr lang="zh-CN" altLang="en-US" dirty="0"/>
              <a:t>全渠道之路</a:t>
            </a:r>
            <a:endParaRPr lang="en-US" altLang="zh-CN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万江平 改编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736527" y="1670050"/>
            <a:ext cx="6696744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465138" indent="-465138" eaLnBrk="0" hangingPunct="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大商集团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简介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进军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互联网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天狗网的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推广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试衣间按钮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关于未来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启发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思考题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261938"/>
            <a:ext cx="8277993" cy="1104900"/>
          </a:xfrm>
        </p:spPr>
        <p:txBody>
          <a:bodyPr/>
          <a:lstStyle/>
          <a:p>
            <a:r>
              <a:rPr lang="en-US" altLang="zh-CN" sz="4800" dirty="0"/>
              <a:t>1 </a:t>
            </a:r>
            <a:r>
              <a:rPr lang="zh-CN" altLang="en-US" sz="4800" dirty="0" smtClean="0"/>
              <a:t>大商集团简介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20502" y="1866678"/>
            <a:ext cx="1872208" cy="2132818"/>
            <a:chOff x="854213" y="4702128"/>
            <a:chExt cx="2451801" cy="2132818"/>
          </a:xfrm>
        </p:grpSpPr>
        <p:sp>
          <p:nvSpPr>
            <p:cNvPr id="16" name="Rectangle 35"/>
            <p:cNvSpPr/>
            <p:nvPr/>
          </p:nvSpPr>
          <p:spPr>
            <a:xfrm>
              <a:off x="854213" y="4702128"/>
              <a:ext cx="2451801" cy="213281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>
              <a:noFill/>
            </a:ln>
            <a:effectLst>
              <a:outerShdw blurRad="469900" dist="2413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solidFill>
                  <a:schemeClr val="tx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9" name="TextBox 195"/>
            <p:cNvSpPr txBox="1"/>
            <p:nvPr/>
          </p:nvSpPr>
          <p:spPr>
            <a:xfrm>
              <a:off x="1421788" y="4796093"/>
              <a:ext cx="1316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zh-CN" altLang="en-US" sz="1600" b="1" dirty="0"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rPr>
                <a:t>主</a:t>
              </a:r>
              <a:r>
                <a:rPr lang="zh-CN" altLang="en-US" sz="1600" b="1" dirty="0" smtClean="0"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rPr>
                <a:t>营业务</a:t>
              </a:r>
              <a:endParaRPr lang="zh-CN" altLang="en-US" sz="16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0" name="TextBox 196"/>
            <p:cNvSpPr txBox="1"/>
            <p:nvPr/>
          </p:nvSpPr>
          <p:spPr>
            <a:xfrm>
              <a:off x="1052930" y="5101138"/>
              <a:ext cx="2054367" cy="1733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600"/>
                </a:lnSpc>
              </a:pPr>
              <a:r>
                <a:rPr lang="zh-CN" altLang="en-US" sz="1400" dirty="0">
                  <a:latin typeface="黑体" pitchFamily="49" charset="-122"/>
                  <a:ea typeface="黑体" pitchFamily="49" charset="-122"/>
                  <a:sym typeface="Bebas" pitchFamily="2" charset="0"/>
                </a:rPr>
                <a:t>百货店、大型综合购物中心（新玛特，千盛超市）、大型综合超市及以电器、家居为代表的专业店是大商集团的四大主力业</a:t>
              </a:r>
              <a:r>
                <a:rPr lang="zh-CN" altLang="en-US" sz="1400" dirty="0" smtClean="0">
                  <a:latin typeface="黑体" pitchFamily="49" charset="-122"/>
                  <a:ea typeface="黑体" pitchFamily="49" charset="-122"/>
                  <a:sym typeface="Bebas" pitchFamily="2" charset="0"/>
                </a:rPr>
                <a:t>态</a:t>
              </a:r>
              <a:endParaRPr lang="zh-CN" altLang="en-US" sz="1400" dirty="0">
                <a:latin typeface="黑体" pitchFamily="49" charset="-122"/>
                <a:ea typeface="黑体" pitchFamily="49" charset="-122"/>
                <a:sym typeface="Bebas" pitchFamily="2" charset="0"/>
              </a:endParaRPr>
            </a:p>
          </p:txBody>
        </p:sp>
      </p:grp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013227270"/>
              </p:ext>
            </p:extLst>
          </p:nvPr>
        </p:nvGraphicFramePr>
        <p:xfrm>
          <a:off x="2680742" y="1616100"/>
          <a:ext cx="6070600" cy="4047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425316"/>
            <a:ext cx="2536726" cy="194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261938"/>
            <a:ext cx="8350001" cy="1104900"/>
          </a:xfrm>
        </p:spPr>
        <p:txBody>
          <a:bodyPr/>
          <a:lstStyle/>
          <a:p>
            <a:r>
              <a:rPr lang="en-US" altLang="zh-CN" sz="4800" dirty="0" smtClean="0"/>
              <a:t>2 </a:t>
            </a:r>
            <a:r>
              <a:rPr lang="zh-CN" altLang="en-US" sz="4800" dirty="0" smtClean="0"/>
              <a:t>进军互联网</a:t>
            </a:r>
          </a:p>
        </p:txBody>
      </p:sp>
      <p:sp>
        <p:nvSpPr>
          <p:cNvPr id="60" name="椭圆 59"/>
          <p:cNvSpPr/>
          <p:nvPr/>
        </p:nvSpPr>
        <p:spPr>
          <a:xfrm>
            <a:off x="611002" y="1897341"/>
            <a:ext cx="857818" cy="857818"/>
          </a:xfrm>
          <a:prstGeom prst="ellipse">
            <a:avLst/>
          </a:prstGeom>
          <a:solidFill>
            <a:schemeClr val="accent5"/>
          </a:solidFill>
          <a:ln w="25400">
            <a:noFill/>
          </a:ln>
          <a:effectLst>
            <a:outerShdw blurRad="1778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611002" y="3408575"/>
            <a:ext cx="857818" cy="85781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5400">
            <a:noFill/>
          </a:ln>
          <a:effectLst>
            <a:outerShdw blurRad="1778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11002" y="4919809"/>
            <a:ext cx="857818" cy="857818"/>
          </a:xfrm>
          <a:prstGeom prst="ellipse">
            <a:avLst/>
          </a:prstGeom>
          <a:solidFill>
            <a:schemeClr val="accent1"/>
          </a:solidFill>
          <a:ln w="25400">
            <a:noFill/>
          </a:ln>
          <a:effectLst>
            <a:outerShdw blurRad="1778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63" name="Freeform 158"/>
          <p:cNvSpPr>
            <a:spLocks noEditPoints="1"/>
          </p:cNvSpPr>
          <p:nvPr/>
        </p:nvSpPr>
        <p:spPr bwMode="auto">
          <a:xfrm>
            <a:off x="870676" y="5176513"/>
            <a:ext cx="332714" cy="344410"/>
          </a:xfrm>
          <a:custGeom>
            <a:avLst/>
            <a:gdLst>
              <a:gd name="T0" fmla="*/ 107 w 108"/>
              <a:gd name="T1" fmla="*/ 7 h 112"/>
              <a:gd name="T2" fmla="*/ 108 w 108"/>
              <a:gd name="T3" fmla="*/ 4 h 112"/>
              <a:gd name="T4" fmla="*/ 105 w 108"/>
              <a:gd name="T5" fmla="*/ 0 h 112"/>
              <a:gd name="T6" fmla="*/ 104 w 108"/>
              <a:gd name="T7" fmla="*/ 0 h 112"/>
              <a:gd name="T8" fmla="*/ 4 w 108"/>
              <a:gd name="T9" fmla="*/ 0 h 112"/>
              <a:gd name="T10" fmla="*/ 1 w 108"/>
              <a:gd name="T11" fmla="*/ 1 h 112"/>
              <a:gd name="T12" fmla="*/ 1 w 108"/>
              <a:gd name="T13" fmla="*/ 7 h 112"/>
              <a:gd name="T14" fmla="*/ 52 w 108"/>
              <a:gd name="T15" fmla="*/ 70 h 112"/>
              <a:gd name="T16" fmla="*/ 52 w 108"/>
              <a:gd name="T17" fmla="*/ 104 h 112"/>
              <a:gd name="T18" fmla="*/ 36 w 108"/>
              <a:gd name="T19" fmla="*/ 104 h 112"/>
              <a:gd name="T20" fmla="*/ 32 w 108"/>
              <a:gd name="T21" fmla="*/ 108 h 112"/>
              <a:gd name="T22" fmla="*/ 36 w 108"/>
              <a:gd name="T23" fmla="*/ 112 h 112"/>
              <a:gd name="T24" fmla="*/ 76 w 108"/>
              <a:gd name="T25" fmla="*/ 112 h 112"/>
              <a:gd name="T26" fmla="*/ 80 w 108"/>
              <a:gd name="T27" fmla="*/ 108 h 112"/>
              <a:gd name="T28" fmla="*/ 76 w 108"/>
              <a:gd name="T29" fmla="*/ 104 h 112"/>
              <a:gd name="T30" fmla="*/ 60 w 108"/>
              <a:gd name="T31" fmla="*/ 104 h 112"/>
              <a:gd name="T32" fmla="*/ 60 w 108"/>
              <a:gd name="T33" fmla="*/ 69 h 112"/>
              <a:gd name="T34" fmla="*/ 107 w 108"/>
              <a:gd name="T35" fmla="*/ 7 h 112"/>
              <a:gd name="T36" fmla="*/ 56 w 108"/>
              <a:gd name="T37" fmla="*/ 62 h 112"/>
              <a:gd name="T38" fmla="*/ 12 w 108"/>
              <a:gd name="T39" fmla="*/ 8 h 112"/>
              <a:gd name="T40" fmla="*/ 96 w 108"/>
              <a:gd name="T41" fmla="*/ 8 h 112"/>
              <a:gd name="T42" fmla="*/ 56 w 108"/>
              <a:gd name="T43" fmla="*/ 6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12">
                <a:moveTo>
                  <a:pt x="107" y="7"/>
                </a:moveTo>
                <a:cubicBezTo>
                  <a:pt x="107" y="6"/>
                  <a:pt x="108" y="5"/>
                  <a:pt x="108" y="4"/>
                </a:cubicBezTo>
                <a:cubicBezTo>
                  <a:pt x="108" y="2"/>
                  <a:pt x="107" y="1"/>
                  <a:pt x="105" y="0"/>
                </a:cubicBezTo>
                <a:cubicBezTo>
                  <a:pt x="105" y="0"/>
                  <a:pt x="104" y="0"/>
                  <a:pt x="104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1" y="1"/>
                </a:cubicBezTo>
                <a:cubicBezTo>
                  <a:pt x="0" y="3"/>
                  <a:pt x="0" y="5"/>
                  <a:pt x="1" y="7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36" y="104"/>
                  <a:pt x="36" y="104"/>
                  <a:pt x="36" y="104"/>
                </a:cubicBezTo>
                <a:cubicBezTo>
                  <a:pt x="34" y="104"/>
                  <a:pt x="32" y="106"/>
                  <a:pt x="32" y="108"/>
                </a:cubicBezTo>
                <a:cubicBezTo>
                  <a:pt x="32" y="110"/>
                  <a:pt x="34" y="112"/>
                  <a:pt x="36" y="112"/>
                </a:cubicBezTo>
                <a:cubicBezTo>
                  <a:pt x="76" y="112"/>
                  <a:pt x="76" y="112"/>
                  <a:pt x="76" y="112"/>
                </a:cubicBezTo>
                <a:cubicBezTo>
                  <a:pt x="78" y="112"/>
                  <a:pt x="80" y="110"/>
                  <a:pt x="80" y="108"/>
                </a:cubicBezTo>
                <a:cubicBezTo>
                  <a:pt x="80" y="106"/>
                  <a:pt x="78" y="104"/>
                  <a:pt x="76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69"/>
                  <a:pt x="60" y="69"/>
                  <a:pt x="60" y="69"/>
                </a:cubicBezTo>
                <a:lnTo>
                  <a:pt x="107" y="7"/>
                </a:lnTo>
                <a:close/>
                <a:moveTo>
                  <a:pt x="56" y="62"/>
                </a:moveTo>
                <a:cubicBezTo>
                  <a:pt x="12" y="8"/>
                  <a:pt x="12" y="8"/>
                  <a:pt x="12" y="8"/>
                </a:cubicBezTo>
                <a:cubicBezTo>
                  <a:pt x="96" y="8"/>
                  <a:pt x="96" y="8"/>
                  <a:pt x="96" y="8"/>
                </a:cubicBezTo>
                <a:lnTo>
                  <a:pt x="56" y="6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74" name="Freeform 204"/>
          <p:cNvSpPr>
            <a:spLocks noEditPoints="1"/>
          </p:cNvSpPr>
          <p:nvPr/>
        </p:nvSpPr>
        <p:spPr bwMode="auto">
          <a:xfrm>
            <a:off x="840134" y="3652932"/>
            <a:ext cx="393800" cy="369104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76 w 128"/>
              <a:gd name="T41" fmla="*/ 16 h 120"/>
              <a:gd name="T42" fmla="*/ 52 w 128"/>
              <a:gd name="T43" fmla="*/ 16 h 120"/>
              <a:gd name="T44" fmla="*/ 48 w 128"/>
              <a:gd name="T45" fmla="*/ 16 h 120"/>
              <a:gd name="T46" fmla="*/ 48 w 128"/>
              <a:gd name="T47" fmla="*/ 12 h 120"/>
              <a:gd name="T48" fmla="*/ 120 w 128"/>
              <a:gd name="T49" fmla="*/ 104 h 120"/>
              <a:gd name="T50" fmla="*/ 112 w 128"/>
              <a:gd name="T51" fmla="*/ 112 h 120"/>
              <a:gd name="T52" fmla="*/ 16 w 128"/>
              <a:gd name="T53" fmla="*/ 112 h 120"/>
              <a:gd name="T54" fmla="*/ 8 w 128"/>
              <a:gd name="T55" fmla="*/ 104 h 120"/>
              <a:gd name="T56" fmla="*/ 8 w 128"/>
              <a:gd name="T57" fmla="*/ 60 h 120"/>
              <a:gd name="T58" fmla="*/ 49 w 128"/>
              <a:gd name="T59" fmla="*/ 60 h 120"/>
              <a:gd name="T60" fmla="*/ 48 w 128"/>
              <a:gd name="T61" fmla="*/ 64 h 120"/>
              <a:gd name="T62" fmla="*/ 64 w 128"/>
              <a:gd name="T63" fmla="*/ 80 h 120"/>
              <a:gd name="T64" fmla="*/ 80 w 128"/>
              <a:gd name="T65" fmla="*/ 64 h 120"/>
              <a:gd name="T66" fmla="*/ 79 w 128"/>
              <a:gd name="T67" fmla="*/ 60 h 120"/>
              <a:gd name="T68" fmla="*/ 120 w 128"/>
              <a:gd name="T69" fmla="*/ 60 h 120"/>
              <a:gd name="T70" fmla="*/ 120 w 128"/>
              <a:gd name="T71" fmla="*/ 104 h 120"/>
              <a:gd name="T72" fmla="*/ 56 w 128"/>
              <a:gd name="T73" fmla="*/ 64 h 120"/>
              <a:gd name="T74" fmla="*/ 57 w 128"/>
              <a:gd name="T75" fmla="*/ 60 h 120"/>
              <a:gd name="T76" fmla="*/ 71 w 128"/>
              <a:gd name="T77" fmla="*/ 60 h 120"/>
              <a:gd name="T78" fmla="*/ 72 w 128"/>
              <a:gd name="T79" fmla="*/ 64 h 120"/>
              <a:gd name="T80" fmla="*/ 64 w 128"/>
              <a:gd name="T81" fmla="*/ 72 h 120"/>
              <a:gd name="T82" fmla="*/ 56 w 128"/>
              <a:gd name="T83" fmla="*/ 64 h 120"/>
              <a:gd name="T84" fmla="*/ 120 w 128"/>
              <a:gd name="T85" fmla="*/ 52 h 120"/>
              <a:gd name="T86" fmla="*/ 8 w 128"/>
              <a:gd name="T87" fmla="*/ 52 h 120"/>
              <a:gd name="T88" fmla="*/ 8 w 128"/>
              <a:gd name="T89" fmla="*/ 32 h 120"/>
              <a:gd name="T90" fmla="*/ 16 w 128"/>
              <a:gd name="T91" fmla="*/ 24 h 120"/>
              <a:gd name="T92" fmla="*/ 112 w 128"/>
              <a:gd name="T93" fmla="*/ 24 h 120"/>
              <a:gd name="T94" fmla="*/ 120 w 128"/>
              <a:gd name="T95" fmla="*/ 32 h 120"/>
              <a:gd name="T96" fmla="*/ 120 w 128"/>
              <a:gd name="T97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78" y="16"/>
                  <a:pt x="78" y="16"/>
                  <a:pt x="7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50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75" name="Freeform 207"/>
          <p:cNvSpPr>
            <a:spLocks noEditPoints="1"/>
          </p:cNvSpPr>
          <p:nvPr/>
        </p:nvSpPr>
        <p:spPr bwMode="auto">
          <a:xfrm>
            <a:off x="840134" y="2154045"/>
            <a:ext cx="393800" cy="344410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52 h 112"/>
              <a:gd name="T14" fmla="*/ 24 w 128"/>
              <a:gd name="T15" fmla="*/ 56 h 112"/>
              <a:gd name="T16" fmla="*/ 24 w 128"/>
              <a:gd name="T17" fmla="*/ 56 h 112"/>
              <a:gd name="T18" fmla="*/ 24 w 128"/>
              <a:gd name="T19" fmla="*/ 60 h 112"/>
              <a:gd name="T20" fmla="*/ 16 w 128"/>
              <a:gd name="T21" fmla="*/ 60 h 112"/>
              <a:gd name="T22" fmla="*/ 0 w 128"/>
              <a:gd name="T23" fmla="*/ 76 h 112"/>
              <a:gd name="T24" fmla="*/ 0 w 128"/>
              <a:gd name="T25" fmla="*/ 84 h 112"/>
              <a:gd name="T26" fmla="*/ 16 w 128"/>
              <a:gd name="T27" fmla="*/ 100 h 112"/>
              <a:gd name="T28" fmla="*/ 25 w 128"/>
              <a:gd name="T29" fmla="*/ 100 h 112"/>
              <a:gd name="T30" fmla="*/ 40 w 128"/>
              <a:gd name="T31" fmla="*/ 112 h 112"/>
              <a:gd name="T32" fmla="*/ 88 w 128"/>
              <a:gd name="T33" fmla="*/ 112 h 112"/>
              <a:gd name="T34" fmla="*/ 103 w 128"/>
              <a:gd name="T35" fmla="*/ 100 h 112"/>
              <a:gd name="T36" fmla="*/ 112 w 128"/>
              <a:gd name="T37" fmla="*/ 100 h 112"/>
              <a:gd name="T38" fmla="*/ 128 w 128"/>
              <a:gd name="T39" fmla="*/ 84 h 112"/>
              <a:gd name="T40" fmla="*/ 128 w 128"/>
              <a:gd name="T41" fmla="*/ 76 h 112"/>
              <a:gd name="T42" fmla="*/ 112 w 128"/>
              <a:gd name="T43" fmla="*/ 60 h 112"/>
              <a:gd name="T44" fmla="*/ 32 w 128"/>
              <a:gd name="T45" fmla="*/ 16 h 112"/>
              <a:gd name="T46" fmla="*/ 40 w 128"/>
              <a:gd name="T47" fmla="*/ 8 h 112"/>
              <a:gd name="T48" fmla="*/ 88 w 128"/>
              <a:gd name="T49" fmla="*/ 8 h 112"/>
              <a:gd name="T50" fmla="*/ 96 w 128"/>
              <a:gd name="T51" fmla="*/ 16 h 112"/>
              <a:gd name="T52" fmla="*/ 96 w 128"/>
              <a:gd name="T53" fmla="*/ 60 h 112"/>
              <a:gd name="T54" fmla="*/ 32 w 128"/>
              <a:gd name="T55" fmla="*/ 60 h 112"/>
              <a:gd name="T56" fmla="*/ 32 w 128"/>
              <a:gd name="T57" fmla="*/ 16 h 112"/>
              <a:gd name="T58" fmla="*/ 88 w 128"/>
              <a:gd name="T59" fmla="*/ 104 h 112"/>
              <a:gd name="T60" fmla="*/ 40 w 128"/>
              <a:gd name="T61" fmla="*/ 104 h 112"/>
              <a:gd name="T62" fmla="*/ 32 w 128"/>
              <a:gd name="T63" fmla="*/ 96 h 112"/>
              <a:gd name="T64" fmla="*/ 40 w 128"/>
              <a:gd name="T65" fmla="*/ 88 h 112"/>
              <a:gd name="T66" fmla="*/ 88 w 128"/>
              <a:gd name="T67" fmla="*/ 88 h 112"/>
              <a:gd name="T68" fmla="*/ 96 w 128"/>
              <a:gd name="T69" fmla="*/ 96 h 112"/>
              <a:gd name="T70" fmla="*/ 88 w 128"/>
              <a:gd name="T71" fmla="*/ 104 h 112"/>
              <a:gd name="T72" fmla="*/ 120 w 128"/>
              <a:gd name="T73" fmla="*/ 84 h 112"/>
              <a:gd name="T74" fmla="*/ 112 w 128"/>
              <a:gd name="T75" fmla="*/ 92 h 112"/>
              <a:gd name="T76" fmla="*/ 103 w 128"/>
              <a:gd name="T77" fmla="*/ 92 h 112"/>
              <a:gd name="T78" fmla="*/ 88 w 128"/>
              <a:gd name="T79" fmla="*/ 80 h 112"/>
              <a:gd name="T80" fmla="*/ 40 w 128"/>
              <a:gd name="T81" fmla="*/ 80 h 112"/>
              <a:gd name="T82" fmla="*/ 25 w 128"/>
              <a:gd name="T83" fmla="*/ 92 h 112"/>
              <a:gd name="T84" fmla="*/ 16 w 128"/>
              <a:gd name="T85" fmla="*/ 92 h 112"/>
              <a:gd name="T86" fmla="*/ 8 w 128"/>
              <a:gd name="T87" fmla="*/ 84 h 112"/>
              <a:gd name="T88" fmla="*/ 8 w 128"/>
              <a:gd name="T89" fmla="*/ 76 h 112"/>
              <a:gd name="T90" fmla="*/ 16 w 128"/>
              <a:gd name="T91" fmla="*/ 68 h 112"/>
              <a:gd name="T92" fmla="*/ 112 w 128"/>
              <a:gd name="T93" fmla="*/ 68 h 112"/>
              <a:gd name="T94" fmla="*/ 120 w 128"/>
              <a:gd name="T95" fmla="*/ 76 h 112"/>
              <a:gd name="T96" fmla="*/ 120 w 128"/>
              <a:gd name="T97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55"/>
                  <a:pt x="24" y="56"/>
                  <a:pt x="24" y="56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76" name="文本框 16"/>
          <p:cNvSpPr txBox="1"/>
          <p:nvPr/>
        </p:nvSpPr>
        <p:spPr>
          <a:xfrm>
            <a:off x="1638583" y="1950751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000" b="1" dirty="0" smtClean="0">
                <a:latin typeface="黑体" pitchFamily="49" charset="-122"/>
                <a:ea typeface="黑体" pitchFamily="49" charset="-122"/>
                <a:cs typeface="Lato Regular"/>
                <a:sym typeface="Bebas" pitchFamily="2" charset="0"/>
              </a:rPr>
              <a:t>百货和超市门店频道</a:t>
            </a:r>
            <a:endParaRPr lang="zh-CN" altLang="en-US" sz="2000" b="1" dirty="0">
              <a:latin typeface="黑体" pitchFamily="49" charset="-122"/>
              <a:ea typeface="黑体" pitchFamily="49" charset="-122"/>
              <a:cs typeface="Lato Regular"/>
              <a:sym typeface="Bebas" pitchFamily="2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38583" y="2255265"/>
            <a:ext cx="3202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联营模式，将线下百货和超市搬到线上，商品同款同价</a:t>
            </a:r>
            <a:endParaRPr lang="zh-CN" altLang="en-US" sz="1600" dirty="0">
              <a:latin typeface="黑体" pitchFamily="49" charset="-122"/>
              <a:ea typeface="黑体" pitchFamily="49" charset="-122"/>
              <a:sym typeface="Bebas" pitchFamily="2" charset="0"/>
            </a:endParaRPr>
          </a:p>
        </p:txBody>
      </p:sp>
      <p:sp>
        <p:nvSpPr>
          <p:cNvPr id="78" name="文本框 18"/>
          <p:cNvSpPr txBox="1"/>
          <p:nvPr/>
        </p:nvSpPr>
        <p:spPr>
          <a:xfrm>
            <a:off x="1638584" y="3461985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000" b="1" dirty="0" smtClean="0">
                <a:latin typeface="黑体" pitchFamily="49" charset="-122"/>
                <a:ea typeface="黑体" pitchFamily="49" charset="-122"/>
                <a:cs typeface="Lato Regular"/>
                <a:sym typeface="Bebas" pitchFamily="2" charset="0"/>
              </a:rPr>
              <a:t>海外直购频道</a:t>
            </a:r>
            <a:endParaRPr lang="zh-CN" altLang="en-US" sz="2000" b="1" dirty="0">
              <a:latin typeface="黑体" pitchFamily="49" charset="-122"/>
              <a:ea typeface="黑体" pitchFamily="49" charset="-122"/>
              <a:cs typeface="Lato Regular"/>
              <a:sym typeface="Bebas" pitchFamily="2" charset="0"/>
            </a:endParaRPr>
          </a:p>
        </p:txBody>
      </p:sp>
      <p:sp>
        <p:nvSpPr>
          <p:cNvPr id="80" name="文本框 20"/>
          <p:cNvSpPr txBox="1"/>
          <p:nvPr/>
        </p:nvSpPr>
        <p:spPr>
          <a:xfrm>
            <a:off x="1638583" y="4973219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 smtClean="0">
                <a:latin typeface="黑体" pitchFamily="49" charset="-122"/>
                <a:ea typeface="黑体" pitchFamily="49" charset="-122"/>
                <a:cs typeface="Lato Regular"/>
                <a:sym typeface="Bebas" pitchFamily="2" charset="0"/>
              </a:rPr>
              <a:t>全球吃货频道</a:t>
            </a:r>
            <a:endParaRPr lang="zh-CN" altLang="en-US" sz="1600" b="1" dirty="0">
              <a:latin typeface="黑体" pitchFamily="49" charset="-122"/>
              <a:ea typeface="黑体" pitchFamily="49" charset="-122"/>
              <a:cs typeface="Lato Regular"/>
              <a:sym typeface="Bebas" pitchFamily="2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639291" y="3760426"/>
            <a:ext cx="3202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直营频道，以进口食品、化妆品、保健品和日用品等为主</a:t>
            </a:r>
            <a:endParaRPr lang="zh-CN" altLang="en-US" sz="1600" dirty="0">
              <a:latin typeface="黑体" pitchFamily="49" charset="-122"/>
              <a:ea typeface="黑体" pitchFamily="49" charset="-122"/>
              <a:sym typeface="Bebas" pitchFamily="2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639291" y="5216500"/>
            <a:ext cx="3202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B2C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  <a:sym typeface="Bebas" pitchFamily="2" charset="0"/>
              </a:rPr>
              <a:t>平台，以东北土特产为主</a:t>
            </a:r>
            <a:endParaRPr lang="zh-CN" altLang="en-US" sz="1600" dirty="0">
              <a:latin typeface="黑体" pitchFamily="49" charset="-122"/>
              <a:ea typeface="黑体" pitchFamily="49" charset="-122"/>
              <a:sym typeface="Bebas" pitchFamily="2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489054" y="2228006"/>
            <a:ext cx="2744622" cy="2556446"/>
            <a:chOff x="5705078" y="1675597"/>
            <a:chExt cx="2744622" cy="2556446"/>
          </a:xfrm>
        </p:grpSpPr>
        <p:sp>
          <p:nvSpPr>
            <p:cNvPr id="88" name="Freeform 46"/>
            <p:cNvSpPr>
              <a:spLocks/>
            </p:cNvSpPr>
            <p:nvPr/>
          </p:nvSpPr>
          <p:spPr bwMode="auto">
            <a:xfrm>
              <a:off x="5705078" y="1675597"/>
              <a:ext cx="2744622" cy="2556446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1"/>
              </a:solidFill>
            </a:ln>
            <a:effectLst>
              <a:outerShdw blurRad="76200" dist="76200" dir="2700000" algn="tl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878666" y="2415211"/>
              <a:ext cx="239744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itchFamily="2" charset="2"/>
                <a:buChar char="l"/>
              </a:pPr>
              <a:r>
                <a:rPr lang="en-US" altLang="zh-CN" sz="1600" dirty="0" smtClean="0">
                  <a:latin typeface="黑体" pitchFamily="49" charset="-122"/>
                  <a:ea typeface="黑体" pitchFamily="49" charset="-122"/>
                  <a:sym typeface="Bebas" pitchFamily="2" charset="0"/>
                </a:rPr>
                <a:t>2009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  <a:sym typeface="Bebas" pitchFamily="2" charset="0"/>
                </a:rPr>
                <a:t>年，</a:t>
              </a:r>
              <a:r>
                <a:rPr lang="en-US" altLang="zh-CN" sz="1600" dirty="0" smtClean="0">
                  <a:latin typeface="黑体" pitchFamily="49" charset="-122"/>
                  <a:ea typeface="黑体" pitchFamily="49" charset="-122"/>
                  <a:sym typeface="Bebas" pitchFamily="2" charset="0"/>
                </a:rPr>
                <a:t>PC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  <a:sym typeface="Bebas" pitchFamily="2" charset="0"/>
                </a:rPr>
                <a:t>端</a:t>
              </a:r>
              <a:r>
                <a:rPr lang="en-US" altLang="zh-CN" sz="1600" dirty="0" smtClean="0">
                  <a:latin typeface="黑体" pitchFamily="49" charset="-122"/>
                  <a:ea typeface="黑体" pitchFamily="49" charset="-122"/>
                  <a:sym typeface="Bebas" pitchFamily="2" charset="0"/>
                </a:rPr>
                <a:t>“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  <a:sym typeface="Bebas" pitchFamily="2" charset="0"/>
                </a:rPr>
                <a:t>大商网</a:t>
              </a:r>
              <a:r>
                <a:rPr lang="en-US" altLang="zh-CN" sz="1600" dirty="0" smtClean="0">
                  <a:latin typeface="黑体" pitchFamily="49" charset="-122"/>
                  <a:ea typeface="黑体" pitchFamily="49" charset="-122"/>
                  <a:sym typeface="Bebas" pitchFamily="2" charset="0"/>
                </a:rPr>
                <a:t>”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  <a:sym typeface="Bebas" pitchFamily="2" charset="0"/>
                </a:rPr>
                <a:t>发展不顺</a:t>
              </a:r>
              <a:endParaRPr lang="en-US" altLang="zh-CN" sz="1600" dirty="0" smtClean="0">
                <a:latin typeface="黑体" pitchFamily="49" charset="-122"/>
                <a:ea typeface="黑体" pitchFamily="49" charset="-122"/>
                <a:sym typeface="Bebas" pitchFamily="2" charset="0"/>
              </a:endParaRPr>
            </a:p>
            <a:p>
              <a:pPr marL="342900" indent="-342900">
                <a:buFont typeface="Wingdings" pitchFamily="2" charset="2"/>
                <a:buChar char="l"/>
              </a:pPr>
              <a:r>
                <a:rPr lang="en-US" altLang="zh-CN" sz="1600" dirty="0" smtClean="0">
                  <a:latin typeface="黑体" pitchFamily="49" charset="-122"/>
                  <a:ea typeface="黑体" pitchFamily="49" charset="-122"/>
                  <a:sym typeface="Bebas" pitchFamily="2" charset="0"/>
                </a:rPr>
                <a:t>2014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  <a:sym typeface="Bebas" pitchFamily="2" charset="0"/>
                </a:rPr>
                <a:t>年，</a:t>
              </a:r>
              <a:r>
                <a:rPr lang="en-US" altLang="zh-CN" sz="1600" dirty="0" smtClean="0">
                  <a:latin typeface="黑体" pitchFamily="49" charset="-122"/>
                  <a:ea typeface="黑体" pitchFamily="49" charset="-122"/>
                  <a:sym typeface="Bebas" pitchFamily="2" charset="0"/>
                </a:rPr>
                <a:t>APP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  <a:sym typeface="Bebas" pitchFamily="2" charset="0"/>
                </a:rPr>
                <a:t>和微信公众平台上线</a:t>
              </a:r>
              <a:endParaRPr lang="zh-CN" altLang="en-US" sz="1600" dirty="0">
                <a:latin typeface="黑体" pitchFamily="49" charset="-122"/>
                <a:ea typeface="黑体" pitchFamily="49" charset="-122"/>
                <a:sym typeface="Bebas" pitchFamily="2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07367" y="247433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天狗网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06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261938"/>
            <a:ext cx="8726487" cy="1104900"/>
          </a:xfrm>
        </p:spPr>
        <p:txBody>
          <a:bodyPr/>
          <a:lstStyle/>
          <a:p>
            <a:r>
              <a:rPr lang="en-US" altLang="zh-CN" sz="4800" dirty="0" smtClean="0"/>
              <a:t>3 </a:t>
            </a:r>
            <a:r>
              <a:rPr lang="zh-CN" altLang="en-US" sz="4800" dirty="0" smtClean="0"/>
              <a:t>天狗网的推广</a:t>
            </a:r>
            <a:endParaRPr lang="zh-CN" altLang="en-US" sz="48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858364" y="2164939"/>
            <a:ext cx="7128792" cy="2560680"/>
            <a:chOff x="3922610" y="2208067"/>
            <a:chExt cx="7128792" cy="2560680"/>
          </a:xfrm>
        </p:grpSpPr>
        <p:grpSp>
          <p:nvGrpSpPr>
            <p:cNvPr id="18" name="组合 17"/>
            <p:cNvGrpSpPr/>
            <p:nvPr/>
          </p:nvGrpSpPr>
          <p:grpSpPr>
            <a:xfrm>
              <a:off x="3922610" y="2208067"/>
              <a:ext cx="2061370" cy="416259"/>
              <a:chOff x="3922610" y="2208067"/>
              <a:chExt cx="2061370" cy="416259"/>
            </a:xfrm>
          </p:grpSpPr>
          <p:sp>
            <p:nvSpPr>
              <p:cNvPr id="28" name="箭头: V 形 53"/>
              <p:cNvSpPr/>
              <p:nvPr/>
            </p:nvSpPr>
            <p:spPr>
              <a:xfrm>
                <a:off x="3922610" y="2208067"/>
                <a:ext cx="2061370" cy="416259"/>
              </a:xfrm>
              <a:prstGeom prst="chevron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9" name="TextBox 42"/>
              <p:cNvSpPr txBox="1"/>
              <p:nvPr/>
            </p:nvSpPr>
            <p:spPr>
              <a:xfrm>
                <a:off x="3988064" y="2208067"/>
                <a:ext cx="186976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方正兰亭细黑_GBK_M" pitchFamily="2" charset="2"/>
                  </a:rPr>
                  <a:t>推广活动</a:t>
                </a:r>
                <a:endParaRPr lang="zh-CN" altLang="en-US" sz="2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方正兰亭细黑_GBK_M" pitchFamily="2" charset="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961140" y="2798245"/>
              <a:ext cx="7090262" cy="584775"/>
              <a:chOff x="3935348" y="2653472"/>
              <a:chExt cx="7090262" cy="584775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857830" y="2653472"/>
                <a:ext cx="5167780" cy="584775"/>
              </a:xfrm>
              <a:prstGeom prst="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公司在官网、微博、公众号提供在线优惠券、积分兑换、秒杀、领取红包等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935348" y="2653472"/>
                <a:ext cx="1901920" cy="523219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b="1" dirty="0" smtClean="0">
                    <a:solidFill>
                      <a:prstClr val="white"/>
                    </a:solidFill>
                    <a:latin typeface="黑体" pitchFamily="49" charset="-122"/>
                    <a:ea typeface="黑体" pitchFamily="49" charset="-122"/>
                  </a:rPr>
                  <a:t>社交媒体</a:t>
                </a:r>
                <a:endParaRPr lang="zh-CN" altLang="en-US" sz="1800" b="1" dirty="0">
                  <a:solidFill>
                    <a:prstClr val="white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3961140" y="3491109"/>
              <a:ext cx="7090262" cy="584775"/>
              <a:chOff x="3935348" y="2653472"/>
              <a:chExt cx="7090262" cy="58477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857830" y="2653472"/>
                <a:ext cx="5167780" cy="584775"/>
              </a:xfrm>
              <a:prstGeom prst="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导购员将来店顾客引流到天狗网上，注册成为会员，并引导顾客使用天狗网购物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935348" y="2653472"/>
                <a:ext cx="1901920" cy="523219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b="1" dirty="0" smtClean="0">
                    <a:solidFill>
                      <a:prstClr val="white"/>
                    </a:solidFill>
                    <a:latin typeface="黑体" pitchFamily="49" charset="-122"/>
                    <a:ea typeface="黑体" pitchFamily="49" charset="-122"/>
                  </a:rPr>
                  <a:t>线下引流</a:t>
                </a:r>
                <a:endParaRPr lang="zh-CN" altLang="en-US" sz="1800" b="1" dirty="0">
                  <a:solidFill>
                    <a:prstClr val="white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961140" y="4183972"/>
              <a:ext cx="7090261" cy="584775"/>
              <a:chOff x="3935348" y="2653472"/>
              <a:chExt cx="7090261" cy="584775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857830" y="2653472"/>
                <a:ext cx="5167779" cy="584775"/>
              </a:xfrm>
              <a:prstGeom prst="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公司规定各门店销售额中天狗网的比例要占到</a:t>
                </a:r>
                <a:r>
                  <a:rPr lang="en-US" altLang="zh-CN" sz="16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1%，</a:t>
                </a:r>
                <a:r>
                  <a:rPr lang="zh-CN" altLang="en-US" sz="16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在</a:t>
                </a:r>
                <a:r>
                  <a:rPr lang="en-US" altLang="zh-CN" sz="16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2015</a:t>
                </a:r>
                <a:r>
                  <a:rPr lang="zh-CN" altLang="en-US" sz="16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年初，该比例已提升到了</a:t>
                </a:r>
                <a:r>
                  <a:rPr lang="en-US" altLang="zh-CN" sz="16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30%</a:t>
                </a:r>
                <a:endParaRPr lang="zh-CN" altLang="en-US" sz="16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935348" y="2653472"/>
                <a:ext cx="1901920" cy="523219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b="1" dirty="0" smtClean="0">
                    <a:solidFill>
                      <a:prstClr val="white"/>
                    </a:solidFill>
                    <a:latin typeface="黑体" pitchFamily="49" charset="-122"/>
                    <a:ea typeface="黑体" pitchFamily="49" charset="-122"/>
                  </a:rPr>
                  <a:t>规定任务指标</a:t>
                </a:r>
                <a:endParaRPr lang="zh-CN" altLang="en-US" sz="1800" b="1" dirty="0">
                  <a:solidFill>
                    <a:prstClr val="white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664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261938"/>
            <a:ext cx="8726487" cy="1104900"/>
          </a:xfrm>
        </p:spPr>
        <p:txBody>
          <a:bodyPr/>
          <a:lstStyle/>
          <a:p>
            <a:r>
              <a:rPr lang="en-US" altLang="zh-CN" sz="4800" dirty="0"/>
              <a:t>4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试衣间按钮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89574" y="1983558"/>
            <a:ext cx="6975744" cy="2677730"/>
            <a:chOff x="6084516" y="1012742"/>
            <a:chExt cx="13699836" cy="2677730"/>
          </a:xfrm>
        </p:grpSpPr>
        <p:sp>
          <p:nvSpPr>
            <p:cNvPr id="14" name="矩形 13"/>
            <p:cNvSpPr/>
            <p:nvPr/>
          </p:nvSpPr>
          <p:spPr>
            <a:xfrm>
              <a:off x="6084516" y="1012742"/>
              <a:ext cx="2573902" cy="738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黑体" pitchFamily="49" charset="-122"/>
                  <a:ea typeface="黑体" pitchFamily="49" charset="-122"/>
                </a:rPr>
                <a:t>O2O</a:t>
              </a:r>
              <a:endParaRPr lang="zh-CN" altLang="en-US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84516" y="1751480"/>
              <a:ext cx="13699836" cy="1938992"/>
            </a:xfrm>
            <a:prstGeom prst="rect">
              <a:avLst/>
            </a:prstGeom>
            <a:solidFill>
              <a:schemeClr val="bg1">
                <a:lumMod val="85000"/>
                <a:alpha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ü"/>
              </a:pPr>
              <a:r>
                <a:rPr lang="zh-CN" altLang="en-US" sz="18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当顾客在门店试穿衣服时，天狗网的试衣间上有拍照按钮</a:t>
              </a:r>
              <a:endParaRPr lang="en-US" altLang="zh-CN" sz="1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  <a:p>
              <a:pPr marL="285750" indent="-285750"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ü"/>
              </a:pPr>
              <a:r>
                <a:rPr lang="zh-CN" altLang="en-US" sz="18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将试衣照片保存到天狗网上</a:t>
              </a:r>
              <a:r>
                <a:rPr lang="en-US" altLang="zh-CN" sz="18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“</a:t>
              </a:r>
              <a:r>
                <a:rPr lang="zh-CN" altLang="en-US" sz="18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我的试衣间</a:t>
              </a:r>
              <a:r>
                <a:rPr lang="en-US" altLang="zh-CN" sz="18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”</a:t>
              </a:r>
              <a:r>
                <a:rPr lang="zh-CN" altLang="en-US" sz="18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中，从而形成试衣数据</a:t>
              </a:r>
              <a:endParaRPr lang="en-US" altLang="zh-CN" sz="1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  <a:p>
              <a:pPr marL="285750" indent="-285750"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ü"/>
              </a:pPr>
              <a:r>
                <a:rPr lang="zh-CN" altLang="en-US" sz="18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企业提供最低促销价格</a:t>
              </a:r>
              <a:endParaRPr lang="en-US" altLang="zh-CN" sz="1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  <a:p>
              <a:pPr marL="285750" indent="-285750"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ü"/>
              </a:pPr>
              <a:r>
                <a:rPr lang="zh-CN" altLang="en-US" sz="18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顾客可在线上或线下购买</a:t>
              </a:r>
              <a:endParaRPr lang="en-US" altLang="zh-CN" sz="1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54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5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关于未来</a:t>
            </a:r>
          </a:p>
        </p:txBody>
      </p:sp>
      <p:sp>
        <p:nvSpPr>
          <p:cNvPr id="4" name="右箭头 3"/>
          <p:cNvSpPr/>
          <p:nvPr/>
        </p:nvSpPr>
        <p:spPr>
          <a:xfrm>
            <a:off x="672125" y="1688108"/>
            <a:ext cx="3666532" cy="1775012"/>
          </a:xfrm>
          <a:prstGeom prst="rightArrow">
            <a:avLst>
              <a:gd name="adj1" fmla="val 81481"/>
              <a:gd name="adj2" fmla="val 50000"/>
            </a:avLst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4639870" y="3007497"/>
            <a:ext cx="3729504" cy="1774800"/>
          </a:xfrm>
          <a:prstGeom prst="leftArrow">
            <a:avLst>
              <a:gd name="adj1" fmla="val 81485"/>
              <a:gd name="adj2" fmla="val 50000"/>
            </a:avLst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672125" y="4326674"/>
            <a:ext cx="3666532" cy="1775012"/>
          </a:xfrm>
          <a:prstGeom prst="rightArrow">
            <a:avLst>
              <a:gd name="adj1" fmla="val 81481"/>
              <a:gd name="adj2" fmla="val 50000"/>
            </a:avLst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77963" y="2000318"/>
            <a:ext cx="1150592" cy="1150592"/>
          </a:xfrm>
          <a:prstGeom prst="ellipse">
            <a:avLst/>
          </a:prstGeom>
          <a:solidFill>
            <a:schemeClr val="accent1"/>
          </a:solidFill>
          <a:ln w="25400">
            <a:noFill/>
          </a:ln>
          <a:effectLst>
            <a:outerShdw blurRad="228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977963" y="3319601"/>
            <a:ext cx="1150592" cy="11505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5400">
            <a:noFill/>
          </a:ln>
          <a:effectLst>
            <a:outerShdw blurRad="228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977963" y="4638884"/>
            <a:ext cx="1150592" cy="1150592"/>
          </a:xfrm>
          <a:prstGeom prst="ellipse">
            <a:avLst/>
          </a:prstGeom>
          <a:solidFill>
            <a:schemeClr val="accent1"/>
          </a:solidFill>
          <a:ln w="25400">
            <a:noFill/>
          </a:ln>
          <a:effectLst>
            <a:outerShdw blurRad="228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4369464" y="4969857"/>
            <a:ext cx="367591" cy="488646"/>
          </a:xfrm>
          <a:custGeom>
            <a:avLst/>
            <a:gdLst>
              <a:gd name="T0" fmla="*/ 192 w 209"/>
              <a:gd name="T1" fmla="*/ 18 h 280"/>
              <a:gd name="T2" fmla="*/ 209 w 209"/>
              <a:gd name="T3" fmla="*/ 18 h 280"/>
              <a:gd name="T4" fmla="*/ 209 w 209"/>
              <a:gd name="T5" fmla="*/ 0 h 280"/>
              <a:gd name="T6" fmla="*/ 0 w 209"/>
              <a:gd name="T7" fmla="*/ 0 h 280"/>
              <a:gd name="T8" fmla="*/ 0 w 209"/>
              <a:gd name="T9" fmla="*/ 18 h 280"/>
              <a:gd name="T10" fmla="*/ 17 w 209"/>
              <a:gd name="T11" fmla="*/ 18 h 280"/>
              <a:gd name="T12" fmla="*/ 17 w 209"/>
              <a:gd name="T13" fmla="*/ 35 h 280"/>
              <a:gd name="T14" fmla="*/ 25 w 209"/>
              <a:gd name="T15" fmla="*/ 35 h 280"/>
              <a:gd name="T16" fmla="*/ 53 w 209"/>
              <a:gd name="T17" fmla="*/ 131 h 280"/>
              <a:gd name="T18" fmla="*/ 67 w 209"/>
              <a:gd name="T19" fmla="*/ 140 h 280"/>
              <a:gd name="T20" fmla="*/ 53 w 209"/>
              <a:gd name="T21" fmla="*/ 149 h 280"/>
              <a:gd name="T22" fmla="*/ 25 w 209"/>
              <a:gd name="T23" fmla="*/ 245 h 280"/>
              <a:gd name="T24" fmla="*/ 17 w 209"/>
              <a:gd name="T25" fmla="*/ 245 h 280"/>
              <a:gd name="T26" fmla="*/ 17 w 209"/>
              <a:gd name="T27" fmla="*/ 263 h 280"/>
              <a:gd name="T28" fmla="*/ 0 w 209"/>
              <a:gd name="T29" fmla="*/ 263 h 280"/>
              <a:gd name="T30" fmla="*/ 0 w 209"/>
              <a:gd name="T31" fmla="*/ 280 h 280"/>
              <a:gd name="T32" fmla="*/ 209 w 209"/>
              <a:gd name="T33" fmla="*/ 280 h 280"/>
              <a:gd name="T34" fmla="*/ 209 w 209"/>
              <a:gd name="T35" fmla="*/ 263 h 280"/>
              <a:gd name="T36" fmla="*/ 192 w 209"/>
              <a:gd name="T37" fmla="*/ 263 h 280"/>
              <a:gd name="T38" fmla="*/ 192 w 209"/>
              <a:gd name="T39" fmla="*/ 245 h 280"/>
              <a:gd name="T40" fmla="*/ 184 w 209"/>
              <a:gd name="T41" fmla="*/ 245 h 280"/>
              <a:gd name="T42" fmla="*/ 156 w 209"/>
              <a:gd name="T43" fmla="*/ 149 h 280"/>
              <a:gd name="T44" fmla="*/ 141 w 209"/>
              <a:gd name="T45" fmla="*/ 140 h 280"/>
              <a:gd name="T46" fmla="*/ 156 w 209"/>
              <a:gd name="T47" fmla="*/ 131 h 280"/>
              <a:gd name="T48" fmla="*/ 184 w 209"/>
              <a:gd name="T49" fmla="*/ 35 h 280"/>
              <a:gd name="T50" fmla="*/ 192 w 209"/>
              <a:gd name="T51" fmla="*/ 35 h 280"/>
              <a:gd name="T52" fmla="*/ 192 w 209"/>
              <a:gd name="T53" fmla="*/ 18 h 280"/>
              <a:gd name="T54" fmla="*/ 145 w 209"/>
              <a:gd name="T55" fmla="*/ 117 h 280"/>
              <a:gd name="T56" fmla="*/ 122 w 209"/>
              <a:gd name="T57" fmla="*/ 129 h 280"/>
              <a:gd name="T58" fmla="*/ 122 w 209"/>
              <a:gd name="T59" fmla="*/ 151 h 280"/>
              <a:gd name="T60" fmla="*/ 145 w 209"/>
              <a:gd name="T61" fmla="*/ 163 h 280"/>
              <a:gd name="T62" fmla="*/ 166 w 209"/>
              <a:gd name="T63" fmla="*/ 242 h 280"/>
              <a:gd name="T64" fmla="*/ 165 w 209"/>
              <a:gd name="T65" fmla="*/ 245 h 280"/>
              <a:gd name="T66" fmla="*/ 147 w 209"/>
              <a:gd name="T67" fmla="*/ 245 h 280"/>
              <a:gd name="T68" fmla="*/ 134 w 209"/>
              <a:gd name="T69" fmla="*/ 204 h 280"/>
              <a:gd name="T70" fmla="*/ 113 w 209"/>
              <a:gd name="T71" fmla="*/ 194 h 280"/>
              <a:gd name="T72" fmla="*/ 113 w 209"/>
              <a:gd name="T73" fmla="*/ 122 h 280"/>
              <a:gd name="T74" fmla="*/ 142 w 209"/>
              <a:gd name="T75" fmla="*/ 109 h 280"/>
              <a:gd name="T76" fmla="*/ 158 w 209"/>
              <a:gd name="T77" fmla="*/ 88 h 280"/>
              <a:gd name="T78" fmla="*/ 51 w 209"/>
              <a:gd name="T79" fmla="*/ 88 h 280"/>
              <a:gd name="T80" fmla="*/ 67 w 209"/>
              <a:gd name="T81" fmla="*/ 109 h 280"/>
              <a:gd name="T82" fmla="*/ 96 w 209"/>
              <a:gd name="T83" fmla="*/ 122 h 280"/>
              <a:gd name="T84" fmla="*/ 96 w 209"/>
              <a:gd name="T85" fmla="*/ 194 h 280"/>
              <a:gd name="T86" fmla="*/ 75 w 209"/>
              <a:gd name="T87" fmla="*/ 204 h 280"/>
              <a:gd name="T88" fmla="*/ 62 w 209"/>
              <a:gd name="T89" fmla="*/ 245 h 280"/>
              <a:gd name="T90" fmla="*/ 44 w 209"/>
              <a:gd name="T91" fmla="*/ 245 h 280"/>
              <a:gd name="T92" fmla="*/ 43 w 209"/>
              <a:gd name="T93" fmla="*/ 242 h 280"/>
              <a:gd name="T94" fmla="*/ 64 w 209"/>
              <a:gd name="T95" fmla="*/ 163 h 280"/>
              <a:gd name="T96" fmla="*/ 87 w 209"/>
              <a:gd name="T97" fmla="*/ 151 h 280"/>
              <a:gd name="T98" fmla="*/ 87 w 209"/>
              <a:gd name="T99" fmla="*/ 129 h 280"/>
              <a:gd name="T100" fmla="*/ 64 w 209"/>
              <a:gd name="T101" fmla="*/ 117 h 280"/>
              <a:gd name="T102" fmla="*/ 43 w 209"/>
              <a:gd name="T103" fmla="*/ 39 h 280"/>
              <a:gd name="T104" fmla="*/ 44 w 209"/>
              <a:gd name="T105" fmla="*/ 35 h 280"/>
              <a:gd name="T106" fmla="*/ 165 w 209"/>
              <a:gd name="T107" fmla="*/ 35 h 280"/>
              <a:gd name="T108" fmla="*/ 166 w 209"/>
              <a:gd name="T109" fmla="*/ 39 h 280"/>
              <a:gd name="T110" fmla="*/ 145 w 209"/>
              <a:gd name="T111" fmla="*/ 117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9" h="280">
                <a:moveTo>
                  <a:pt x="192" y="18"/>
                </a:moveTo>
                <a:cubicBezTo>
                  <a:pt x="209" y="18"/>
                  <a:pt x="209" y="18"/>
                  <a:pt x="209" y="18"/>
                </a:cubicBezTo>
                <a:cubicBezTo>
                  <a:pt x="209" y="0"/>
                  <a:pt x="209" y="0"/>
                  <a:pt x="20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35"/>
                  <a:pt x="17" y="35"/>
                  <a:pt x="17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13" y="70"/>
                  <a:pt x="24" y="109"/>
                  <a:pt x="53" y="131"/>
                </a:cubicBezTo>
                <a:cubicBezTo>
                  <a:pt x="58" y="135"/>
                  <a:pt x="62" y="138"/>
                  <a:pt x="67" y="140"/>
                </a:cubicBezTo>
                <a:cubicBezTo>
                  <a:pt x="62" y="143"/>
                  <a:pt x="58" y="145"/>
                  <a:pt x="53" y="149"/>
                </a:cubicBezTo>
                <a:cubicBezTo>
                  <a:pt x="24" y="171"/>
                  <a:pt x="13" y="211"/>
                  <a:pt x="25" y="245"/>
                </a:cubicBezTo>
                <a:cubicBezTo>
                  <a:pt x="17" y="245"/>
                  <a:pt x="17" y="245"/>
                  <a:pt x="17" y="245"/>
                </a:cubicBezTo>
                <a:cubicBezTo>
                  <a:pt x="17" y="263"/>
                  <a:pt x="17" y="263"/>
                  <a:pt x="17" y="263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280"/>
                  <a:pt x="0" y="280"/>
                  <a:pt x="0" y="280"/>
                </a:cubicBezTo>
                <a:cubicBezTo>
                  <a:pt x="209" y="280"/>
                  <a:pt x="209" y="280"/>
                  <a:pt x="209" y="280"/>
                </a:cubicBezTo>
                <a:cubicBezTo>
                  <a:pt x="209" y="263"/>
                  <a:pt x="209" y="263"/>
                  <a:pt x="209" y="263"/>
                </a:cubicBezTo>
                <a:cubicBezTo>
                  <a:pt x="192" y="263"/>
                  <a:pt x="192" y="263"/>
                  <a:pt x="192" y="263"/>
                </a:cubicBezTo>
                <a:cubicBezTo>
                  <a:pt x="192" y="245"/>
                  <a:pt x="192" y="245"/>
                  <a:pt x="192" y="245"/>
                </a:cubicBezTo>
                <a:cubicBezTo>
                  <a:pt x="184" y="245"/>
                  <a:pt x="184" y="245"/>
                  <a:pt x="184" y="245"/>
                </a:cubicBezTo>
                <a:cubicBezTo>
                  <a:pt x="196" y="211"/>
                  <a:pt x="185" y="171"/>
                  <a:pt x="156" y="149"/>
                </a:cubicBezTo>
                <a:cubicBezTo>
                  <a:pt x="151" y="145"/>
                  <a:pt x="147" y="143"/>
                  <a:pt x="141" y="140"/>
                </a:cubicBezTo>
                <a:cubicBezTo>
                  <a:pt x="147" y="138"/>
                  <a:pt x="151" y="135"/>
                  <a:pt x="156" y="131"/>
                </a:cubicBezTo>
                <a:cubicBezTo>
                  <a:pt x="185" y="109"/>
                  <a:pt x="196" y="70"/>
                  <a:pt x="184" y="35"/>
                </a:cubicBezTo>
                <a:cubicBezTo>
                  <a:pt x="192" y="35"/>
                  <a:pt x="192" y="35"/>
                  <a:pt x="192" y="35"/>
                </a:cubicBezTo>
                <a:lnTo>
                  <a:pt x="192" y="18"/>
                </a:lnTo>
                <a:close/>
                <a:moveTo>
                  <a:pt x="145" y="117"/>
                </a:moveTo>
                <a:cubicBezTo>
                  <a:pt x="138" y="123"/>
                  <a:pt x="130" y="127"/>
                  <a:pt x="122" y="129"/>
                </a:cubicBezTo>
                <a:cubicBezTo>
                  <a:pt x="122" y="151"/>
                  <a:pt x="122" y="151"/>
                  <a:pt x="122" y="151"/>
                </a:cubicBezTo>
                <a:cubicBezTo>
                  <a:pt x="130" y="154"/>
                  <a:pt x="138" y="157"/>
                  <a:pt x="145" y="163"/>
                </a:cubicBezTo>
                <a:cubicBezTo>
                  <a:pt x="169" y="181"/>
                  <a:pt x="178" y="214"/>
                  <a:pt x="166" y="242"/>
                </a:cubicBezTo>
                <a:cubicBezTo>
                  <a:pt x="165" y="245"/>
                  <a:pt x="165" y="245"/>
                  <a:pt x="165" y="245"/>
                </a:cubicBezTo>
                <a:cubicBezTo>
                  <a:pt x="147" y="245"/>
                  <a:pt x="147" y="245"/>
                  <a:pt x="147" y="245"/>
                </a:cubicBezTo>
                <a:cubicBezTo>
                  <a:pt x="150" y="230"/>
                  <a:pt x="146" y="215"/>
                  <a:pt x="134" y="204"/>
                </a:cubicBezTo>
                <a:cubicBezTo>
                  <a:pt x="128" y="198"/>
                  <a:pt x="121" y="195"/>
                  <a:pt x="113" y="194"/>
                </a:cubicBezTo>
                <a:cubicBezTo>
                  <a:pt x="113" y="122"/>
                  <a:pt x="113" y="122"/>
                  <a:pt x="113" y="122"/>
                </a:cubicBezTo>
                <a:cubicBezTo>
                  <a:pt x="124" y="120"/>
                  <a:pt x="134" y="116"/>
                  <a:pt x="142" y="109"/>
                </a:cubicBezTo>
                <a:cubicBezTo>
                  <a:pt x="149" y="103"/>
                  <a:pt x="155" y="96"/>
                  <a:pt x="158" y="88"/>
                </a:cubicBezTo>
                <a:cubicBezTo>
                  <a:pt x="51" y="88"/>
                  <a:pt x="51" y="88"/>
                  <a:pt x="51" y="88"/>
                </a:cubicBezTo>
                <a:cubicBezTo>
                  <a:pt x="54" y="96"/>
                  <a:pt x="60" y="103"/>
                  <a:pt x="67" y="109"/>
                </a:cubicBezTo>
                <a:cubicBezTo>
                  <a:pt x="75" y="116"/>
                  <a:pt x="85" y="120"/>
                  <a:pt x="96" y="122"/>
                </a:cubicBezTo>
                <a:cubicBezTo>
                  <a:pt x="96" y="194"/>
                  <a:pt x="96" y="194"/>
                  <a:pt x="96" y="194"/>
                </a:cubicBezTo>
                <a:cubicBezTo>
                  <a:pt x="88" y="195"/>
                  <a:pt x="81" y="198"/>
                  <a:pt x="75" y="204"/>
                </a:cubicBezTo>
                <a:cubicBezTo>
                  <a:pt x="63" y="215"/>
                  <a:pt x="59" y="230"/>
                  <a:pt x="62" y="245"/>
                </a:cubicBezTo>
                <a:cubicBezTo>
                  <a:pt x="44" y="245"/>
                  <a:pt x="44" y="245"/>
                  <a:pt x="44" y="245"/>
                </a:cubicBezTo>
                <a:cubicBezTo>
                  <a:pt x="43" y="242"/>
                  <a:pt x="43" y="242"/>
                  <a:pt x="43" y="242"/>
                </a:cubicBezTo>
                <a:cubicBezTo>
                  <a:pt x="31" y="214"/>
                  <a:pt x="40" y="181"/>
                  <a:pt x="64" y="163"/>
                </a:cubicBezTo>
                <a:cubicBezTo>
                  <a:pt x="71" y="157"/>
                  <a:pt x="79" y="154"/>
                  <a:pt x="87" y="151"/>
                </a:cubicBezTo>
                <a:cubicBezTo>
                  <a:pt x="87" y="129"/>
                  <a:pt x="87" y="129"/>
                  <a:pt x="87" y="129"/>
                </a:cubicBezTo>
                <a:cubicBezTo>
                  <a:pt x="79" y="127"/>
                  <a:pt x="71" y="123"/>
                  <a:pt x="64" y="117"/>
                </a:cubicBezTo>
                <a:cubicBezTo>
                  <a:pt x="40" y="99"/>
                  <a:pt x="31" y="67"/>
                  <a:pt x="43" y="39"/>
                </a:cubicBezTo>
                <a:cubicBezTo>
                  <a:pt x="44" y="35"/>
                  <a:pt x="44" y="35"/>
                  <a:pt x="44" y="35"/>
                </a:cubicBezTo>
                <a:cubicBezTo>
                  <a:pt x="165" y="35"/>
                  <a:pt x="165" y="35"/>
                  <a:pt x="165" y="35"/>
                </a:cubicBezTo>
                <a:cubicBezTo>
                  <a:pt x="166" y="39"/>
                  <a:pt x="166" y="39"/>
                  <a:pt x="166" y="39"/>
                </a:cubicBezTo>
                <a:cubicBezTo>
                  <a:pt x="178" y="67"/>
                  <a:pt x="169" y="99"/>
                  <a:pt x="145" y="1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1" name="Freeform 6"/>
          <p:cNvSpPr>
            <a:spLocks noEditPoints="1"/>
          </p:cNvSpPr>
          <p:nvPr/>
        </p:nvSpPr>
        <p:spPr bwMode="auto">
          <a:xfrm>
            <a:off x="4321854" y="3650205"/>
            <a:ext cx="462810" cy="489384"/>
          </a:xfrm>
          <a:custGeom>
            <a:avLst/>
            <a:gdLst>
              <a:gd name="T0" fmla="*/ 205 w 263"/>
              <a:gd name="T1" fmla="*/ 70 h 280"/>
              <a:gd name="T2" fmla="*/ 117 w 263"/>
              <a:gd name="T3" fmla="*/ 70 h 280"/>
              <a:gd name="T4" fmla="*/ 119 w 263"/>
              <a:gd name="T5" fmla="*/ 53 h 280"/>
              <a:gd name="T6" fmla="*/ 207 w 263"/>
              <a:gd name="T7" fmla="*/ 53 h 280"/>
              <a:gd name="T8" fmla="*/ 205 w 263"/>
              <a:gd name="T9" fmla="*/ 70 h 280"/>
              <a:gd name="T10" fmla="*/ 146 w 263"/>
              <a:gd name="T11" fmla="*/ 140 h 280"/>
              <a:gd name="T12" fmla="*/ 182 w 263"/>
              <a:gd name="T13" fmla="*/ 140 h 280"/>
              <a:gd name="T14" fmla="*/ 184 w 263"/>
              <a:gd name="T15" fmla="*/ 123 h 280"/>
              <a:gd name="T16" fmla="*/ 148 w 263"/>
              <a:gd name="T17" fmla="*/ 123 h 280"/>
              <a:gd name="T18" fmla="*/ 146 w 263"/>
              <a:gd name="T19" fmla="*/ 140 h 280"/>
              <a:gd name="T20" fmla="*/ 263 w 263"/>
              <a:gd name="T21" fmla="*/ 0 h 280"/>
              <a:gd name="T22" fmla="*/ 245 w 263"/>
              <a:gd name="T23" fmla="*/ 237 h 280"/>
              <a:gd name="T24" fmla="*/ 201 w 263"/>
              <a:gd name="T25" fmla="*/ 280 h 280"/>
              <a:gd name="T26" fmla="*/ 44 w 263"/>
              <a:gd name="T27" fmla="*/ 280 h 280"/>
              <a:gd name="T28" fmla="*/ 0 w 263"/>
              <a:gd name="T29" fmla="*/ 236 h 280"/>
              <a:gd name="T30" fmla="*/ 0 w 263"/>
              <a:gd name="T31" fmla="*/ 193 h 280"/>
              <a:gd name="T32" fmla="*/ 54 w 263"/>
              <a:gd name="T33" fmla="*/ 193 h 280"/>
              <a:gd name="T34" fmla="*/ 71 w 263"/>
              <a:gd name="T35" fmla="*/ 0 h 280"/>
              <a:gd name="T36" fmla="*/ 263 w 263"/>
              <a:gd name="T37" fmla="*/ 0 h 280"/>
              <a:gd name="T38" fmla="*/ 166 w 263"/>
              <a:gd name="T39" fmla="*/ 263 h 280"/>
              <a:gd name="T40" fmla="*/ 158 w 263"/>
              <a:gd name="T41" fmla="*/ 236 h 280"/>
              <a:gd name="T42" fmla="*/ 158 w 263"/>
              <a:gd name="T43" fmla="*/ 210 h 280"/>
              <a:gd name="T44" fmla="*/ 18 w 263"/>
              <a:gd name="T45" fmla="*/ 210 h 280"/>
              <a:gd name="T46" fmla="*/ 18 w 263"/>
              <a:gd name="T47" fmla="*/ 236 h 280"/>
              <a:gd name="T48" fmla="*/ 44 w 263"/>
              <a:gd name="T49" fmla="*/ 263 h 280"/>
              <a:gd name="T50" fmla="*/ 166 w 263"/>
              <a:gd name="T51" fmla="*/ 263 h 280"/>
              <a:gd name="T52" fmla="*/ 244 w 263"/>
              <a:gd name="T53" fmla="*/ 18 h 280"/>
              <a:gd name="T54" fmla="*/ 87 w 263"/>
              <a:gd name="T55" fmla="*/ 18 h 280"/>
              <a:gd name="T56" fmla="*/ 71 w 263"/>
              <a:gd name="T57" fmla="*/ 193 h 280"/>
              <a:gd name="T58" fmla="*/ 175 w 263"/>
              <a:gd name="T59" fmla="*/ 193 h 280"/>
              <a:gd name="T60" fmla="*/ 175 w 263"/>
              <a:gd name="T61" fmla="*/ 236 h 280"/>
              <a:gd name="T62" fmla="*/ 201 w 263"/>
              <a:gd name="T63" fmla="*/ 263 h 280"/>
              <a:gd name="T64" fmla="*/ 228 w 263"/>
              <a:gd name="T65" fmla="*/ 236 h 280"/>
              <a:gd name="T66" fmla="*/ 244 w 263"/>
              <a:gd name="T67" fmla="*/ 18 h 280"/>
              <a:gd name="T68" fmla="*/ 131 w 263"/>
              <a:gd name="T69" fmla="*/ 123 h 280"/>
              <a:gd name="T70" fmla="*/ 113 w 263"/>
              <a:gd name="T71" fmla="*/ 123 h 280"/>
              <a:gd name="T72" fmla="*/ 111 w 263"/>
              <a:gd name="T73" fmla="*/ 140 h 280"/>
              <a:gd name="T74" fmla="*/ 130 w 263"/>
              <a:gd name="T75" fmla="*/ 140 h 280"/>
              <a:gd name="T76" fmla="*/ 131 w 263"/>
              <a:gd name="T77" fmla="*/ 123 h 280"/>
              <a:gd name="T78" fmla="*/ 203 w 263"/>
              <a:gd name="T79" fmla="*/ 105 h 280"/>
              <a:gd name="T80" fmla="*/ 204 w 263"/>
              <a:gd name="T81" fmla="*/ 88 h 280"/>
              <a:gd name="T82" fmla="*/ 116 w 263"/>
              <a:gd name="T83" fmla="*/ 88 h 280"/>
              <a:gd name="T84" fmla="*/ 114 w 263"/>
              <a:gd name="T85" fmla="*/ 105 h 280"/>
              <a:gd name="T86" fmla="*/ 203 w 263"/>
              <a:gd name="T87" fmla="*/ 10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280">
                <a:moveTo>
                  <a:pt x="205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9" y="53"/>
                  <a:pt x="119" y="53"/>
                  <a:pt x="119" y="53"/>
                </a:cubicBezTo>
                <a:cubicBezTo>
                  <a:pt x="207" y="53"/>
                  <a:pt x="207" y="53"/>
                  <a:pt x="207" y="53"/>
                </a:cubicBezTo>
                <a:lnTo>
                  <a:pt x="205" y="70"/>
                </a:lnTo>
                <a:close/>
                <a:moveTo>
                  <a:pt x="146" y="140"/>
                </a:moveTo>
                <a:cubicBezTo>
                  <a:pt x="182" y="140"/>
                  <a:pt x="182" y="140"/>
                  <a:pt x="182" y="140"/>
                </a:cubicBezTo>
                <a:cubicBezTo>
                  <a:pt x="184" y="123"/>
                  <a:pt x="184" y="123"/>
                  <a:pt x="184" y="123"/>
                </a:cubicBezTo>
                <a:cubicBezTo>
                  <a:pt x="148" y="123"/>
                  <a:pt x="148" y="123"/>
                  <a:pt x="148" y="123"/>
                </a:cubicBezTo>
                <a:lnTo>
                  <a:pt x="146" y="140"/>
                </a:lnTo>
                <a:close/>
                <a:moveTo>
                  <a:pt x="263" y="0"/>
                </a:moveTo>
                <a:cubicBezTo>
                  <a:pt x="245" y="237"/>
                  <a:pt x="245" y="237"/>
                  <a:pt x="245" y="237"/>
                </a:cubicBezTo>
                <a:cubicBezTo>
                  <a:pt x="245" y="261"/>
                  <a:pt x="226" y="280"/>
                  <a:pt x="201" y="280"/>
                </a:cubicBezTo>
                <a:cubicBezTo>
                  <a:pt x="44" y="280"/>
                  <a:pt x="44" y="280"/>
                  <a:pt x="44" y="280"/>
                </a:cubicBezTo>
                <a:cubicBezTo>
                  <a:pt x="20" y="280"/>
                  <a:pt x="0" y="261"/>
                  <a:pt x="0" y="236"/>
                </a:cubicBezTo>
                <a:cubicBezTo>
                  <a:pt x="0" y="193"/>
                  <a:pt x="0" y="193"/>
                  <a:pt x="0" y="193"/>
                </a:cubicBezTo>
                <a:cubicBezTo>
                  <a:pt x="54" y="193"/>
                  <a:pt x="54" y="193"/>
                  <a:pt x="54" y="193"/>
                </a:cubicBezTo>
                <a:cubicBezTo>
                  <a:pt x="71" y="0"/>
                  <a:pt x="71" y="0"/>
                  <a:pt x="71" y="0"/>
                </a:cubicBezTo>
                <a:lnTo>
                  <a:pt x="263" y="0"/>
                </a:lnTo>
                <a:close/>
                <a:moveTo>
                  <a:pt x="166" y="263"/>
                </a:moveTo>
                <a:cubicBezTo>
                  <a:pt x="161" y="255"/>
                  <a:pt x="158" y="246"/>
                  <a:pt x="158" y="236"/>
                </a:cubicBezTo>
                <a:cubicBezTo>
                  <a:pt x="158" y="210"/>
                  <a:pt x="158" y="210"/>
                  <a:pt x="158" y="210"/>
                </a:cubicBezTo>
                <a:cubicBezTo>
                  <a:pt x="18" y="210"/>
                  <a:pt x="18" y="210"/>
                  <a:pt x="18" y="210"/>
                </a:cubicBezTo>
                <a:cubicBezTo>
                  <a:pt x="18" y="236"/>
                  <a:pt x="18" y="236"/>
                  <a:pt x="18" y="236"/>
                </a:cubicBezTo>
                <a:cubicBezTo>
                  <a:pt x="18" y="251"/>
                  <a:pt x="30" y="263"/>
                  <a:pt x="44" y="263"/>
                </a:cubicBezTo>
                <a:lnTo>
                  <a:pt x="166" y="263"/>
                </a:lnTo>
                <a:close/>
                <a:moveTo>
                  <a:pt x="244" y="18"/>
                </a:moveTo>
                <a:cubicBezTo>
                  <a:pt x="87" y="18"/>
                  <a:pt x="87" y="18"/>
                  <a:pt x="87" y="18"/>
                </a:cubicBezTo>
                <a:cubicBezTo>
                  <a:pt x="71" y="193"/>
                  <a:pt x="71" y="193"/>
                  <a:pt x="71" y="193"/>
                </a:cubicBezTo>
                <a:cubicBezTo>
                  <a:pt x="175" y="193"/>
                  <a:pt x="175" y="193"/>
                  <a:pt x="175" y="193"/>
                </a:cubicBezTo>
                <a:cubicBezTo>
                  <a:pt x="175" y="236"/>
                  <a:pt x="175" y="236"/>
                  <a:pt x="175" y="236"/>
                </a:cubicBezTo>
                <a:cubicBezTo>
                  <a:pt x="175" y="251"/>
                  <a:pt x="187" y="263"/>
                  <a:pt x="201" y="263"/>
                </a:cubicBezTo>
                <a:cubicBezTo>
                  <a:pt x="216" y="263"/>
                  <a:pt x="228" y="251"/>
                  <a:pt x="228" y="236"/>
                </a:cubicBezTo>
                <a:lnTo>
                  <a:pt x="244" y="18"/>
                </a:lnTo>
                <a:close/>
                <a:moveTo>
                  <a:pt x="131" y="123"/>
                </a:moveTo>
                <a:cubicBezTo>
                  <a:pt x="113" y="123"/>
                  <a:pt x="113" y="123"/>
                  <a:pt x="113" y="123"/>
                </a:cubicBezTo>
                <a:cubicBezTo>
                  <a:pt x="111" y="140"/>
                  <a:pt x="111" y="140"/>
                  <a:pt x="111" y="140"/>
                </a:cubicBezTo>
                <a:cubicBezTo>
                  <a:pt x="130" y="140"/>
                  <a:pt x="130" y="140"/>
                  <a:pt x="130" y="140"/>
                </a:cubicBezTo>
                <a:lnTo>
                  <a:pt x="131" y="123"/>
                </a:lnTo>
                <a:close/>
                <a:moveTo>
                  <a:pt x="203" y="105"/>
                </a:moveTo>
                <a:cubicBezTo>
                  <a:pt x="204" y="88"/>
                  <a:pt x="204" y="88"/>
                  <a:pt x="204" y="88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203" y="105"/>
                  <a:pt x="203" y="105"/>
                  <a:pt x="203" y="1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Freeform 7"/>
          <p:cNvSpPr>
            <a:spLocks noEditPoints="1"/>
          </p:cNvSpPr>
          <p:nvPr/>
        </p:nvSpPr>
        <p:spPr bwMode="auto">
          <a:xfrm>
            <a:off x="4368356" y="2331292"/>
            <a:ext cx="369806" cy="488645"/>
          </a:xfrm>
          <a:custGeom>
            <a:avLst/>
            <a:gdLst>
              <a:gd name="T0" fmla="*/ 105 w 210"/>
              <a:gd name="T1" fmla="*/ 0 h 280"/>
              <a:gd name="T2" fmla="*/ 0 w 210"/>
              <a:gd name="T3" fmla="*/ 105 h 280"/>
              <a:gd name="T4" fmla="*/ 105 w 210"/>
              <a:gd name="T5" fmla="*/ 280 h 280"/>
              <a:gd name="T6" fmla="*/ 210 w 210"/>
              <a:gd name="T7" fmla="*/ 105 h 280"/>
              <a:gd name="T8" fmla="*/ 105 w 210"/>
              <a:gd name="T9" fmla="*/ 0 h 280"/>
              <a:gd name="T10" fmla="*/ 105 w 210"/>
              <a:gd name="T11" fmla="*/ 175 h 280"/>
              <a:gd name="T12" fmla="*/ 35 w 210"/>
              <a:gd name="T13" fmla="*/ 105 h 280"/>
              <a:gd name="T14" fmla="*/ 105 w 210"/>
              <a:gd name="T15" fmla="*/ 35 h 280"/>
              <a:gd name="T16" fmla="*/ 175 w 210"/>
              <a:gd name="T17" fmla="*/ 105 h 280"/>
              <a:gd name="T18" fmla="*/ 105 w 210"/>
              <a:gd name="T19" fmla="*/ 17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0" h="280">
                <a:moveTo>
                  <a:pt x="105" y="0"/>
                </a:moveTo>
                <a:cubicBezTo>
                  <a:pt x="47" y="0"/>
                  <a:pt x="0" y="47"/>
                  <a:pt x="0" y="105"/>
                </a:cubicBezTo>
                <a:cubicBezTo>
                  <a:pt x="0" y="163"/>
                  <a:pt x="88" y="280"/>
                  <a:pt x="105" y="280"/>
                </a:cubicBezTo>
                <a:cubicBezTo>
                  <a:pt x="123" y="280"/>
                  <a:pt x="210" y="163"/>
                  <a:pt x="210" y="105"/>
                </a:cubicBezTo>
                <a:cubicBezTo>
                  <a:pt x="210" y="47"/>
                  <a:pt x="163" y="0"/>
                  <a:pt x="105" y="0"/>
                </a:cubicBezTo>
                <a:close/>
                <a:moveTo>
                  <a:pt x="105" y="175"/>
                </a:moveTo>
                <a:cubicBezTo>
                  <a:pt x="67" y="175"/>
                  <a:pt x="35" y="143"/>
                  <a:pt x="35" y="105"/>
                </a:cubicBezTo>
                <a:cubicBezTo>
                  <a:pt x="35" y="66"/>
                  <a:pt x="67" y="35"/>
                  <a:pt x="105" y="35"/>
                </a:cubicBezTo>
                <a:cubicBezTo>
                  <a:pt x="144" y="35"/>
                  <a:pt x="175" y="66"/>
                  <a:pt x="175" y="105"/>
                </a:cubicBezTo>
                <a:cubicBezTo>
                  <a:pt x="175" y="143"/>
                  <a:pt x="144" y="175"/>
                  <a:pt x="105" y="1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672125" y="2375559"/>
            <a:ext cx="2800705" cy="40011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dirty="0" smtClean="0">
                <a:solidFill>
                  <a:srgbClr val="124062"/>
                </a:solidFill>
                <a:effectLst/>
                <a:latin typeface="黑体" pitchFamily="49" charset="-122"/>
                <a:ea typeface="黑体" pitchFamily="49" charset="-122"/>
                <a:sym typeface="Bebas" pitchFamily="2" charset="0"/>
              </a:rPr>
              <a:t>扩大进口商品体验区</a:t>
            </a:r>
            <a:endParaRPr lang="zh-CN" altLang="en-US" sz="2000" dirty="0">
              <a:solidFill>
                <a:srgbClr val="124062"/>
              </a:solidFill>
              <a:effectLst/>
              <a:latin typeface="黑体" pitchFamily="49" charset="-122"/>
              <a:ea typeface="黑体" pitchFamily="49" charset="-122"/>
              <a:sym typeface="Bebas" pitchFamily="2" charset="0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5568669" y="3540954"/>
            <a:ext cx="2800705" cy="70788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dirty="0" smtClean="0">
                <a:solidFill>
                  <a:srgbClr val="124062"/>
                </a:solidFill>
                <a:effectLst/>
                <a:latin typeface="黑体" pitchFamily="49" charset="-122"/>
                <a:ea typeface="黑体" pitchFamily="49" charset="-122"/>
                <a:sym typeface="Bebas" pitchFamily="2" charset="0"/>
              </a:rPr>
              <a:t>与品牌供应商建立长期合作伙伴</a:t>
            </a:r>
            <a:endParaRPr lang="zh-CN" altLang="en-US" sz="2000" dirty="0">
              <a:solidFill>
                <a:srgbClr val="124062"/>
              </a:solidFill>
              <a:effectLst/>
              <a:latin typeface="黑体" pitchFamily="49" charset="-122"/>
              <a:ea typeface="黑体" pitchFamily="49" charset="-122"/>
              <a:sym typeface="Bebas" pitchFamily="2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2124" y="4860236"/>
            <a:ext cx="2800705" cy="70788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dirty="0" smtClean="0">
                <a:solidFill>
                  <a:srgbClr val="124062"/>
                </a:solidFill>
                <a:effectLst/>
                <a:latin typeface="黑体" pitchFamily="49" charset="-122"/>
                <a:ea typeface="黑体" pitchFamily="49" charset="-122"/>
                <a:sym typeface="Bebas" pitchFamily="2" charset="0"/>
              </a:rPr>
              <a:t>利用大数据分析，促销产品</a:t>
            </a:r>
            <a:endParaRPr lang="zh-CN" altLang="en-US" sz="2000" dirty="0">
              <a:solidFill>
                <a:srgbClr val="124062"/>
              </a:solidFill>
              <a:effectLst/>
              <a:latin typeface="黑体" pitchFamily="49" charset="-122"/>
              <a:ea typeface="黑体" pitchFamily="49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7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启发思考题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687513"/>
            <a:ext cx="7992119" cy="4114800"/>
          </a:xfrm>
        </p:spPr>
        <p:txBody>
          <a:bodyPr/>
          <a:lstStyle/>
          <a:p>
            <a:pPr marL="0" indent="0" eaLnBrk="1">
              <a:spcBef>
                <a:spcPts val="600"/>
              </a:spcBef>
              <a:buNone/>
            </a:pPr>
            <a:r>
              <a:rPr lang="en-US" altLang="zh-CN" sz="2400" dirty="0"/>
              <a:t>1. </a:t>
            </a:r>
            <a:r>
              <a:rPr lang="zh-CN" altLang="en-US" sz="2400" dirty="0" smtClean="0"/>
              <a:t>为什么</a:t>
            </a:r>
            <a:r>
              <a:rPr lang="zh-CN" altLang="en-US" sz="2400" dirty="0"/>
              <a:t>大商集团一开始的</a:t>
            </a:r>
            <a:r>
              <a:rPr lang="en-US" altLang="zh-CN" sz="2400" dirty="0"/>
              <a:t>PC</a:t>
            </a:r>
            <a:r>
              <a:rPr lang="zh-CN" altLang="en-US" sz="2400" dirty="0"/>
              <a:t>端的大商网没有取得成功，而之后的移动端的天狗网却取得了成功？</a:t>
            </a:r>
          </a:p>
          <a:p>
            <a:pPr marL="0" indent="0" eaLnBrk="1">
              <a:spcBef>
                <a:spcPts val="600"/>
              </a:spcBef>
              <a:buNone/>
            </a:pPr>
            <a:r>
              <a:rPr lang="en-US" altLang="zh-CN" sz="2400" dirty="0" smtClean="0"/>
              <a:t>2. </a:t>
            </a:r>
            <a:r>
              <a:rPr lang="zh-CN" altLang="en-US" sz="2400" dirty="0"/>
              <a:t>请指出</a:t>
            </a:r>
            <a:r>
              <a:rPr lang="en-US" altLang="zh-CN" sz="2400" dirty="0"/>
              <a:t>APP</a:t>
            </a:r>
            <a:r>
              <a:rPr lang="zh-CN" altLang="en-US" sz="2400" dirty="0"/>
              <a:t>交易平台和社交媒体平台的区别是什么？</a:t>
            </a:r>
          </a:p>
          <a:p>
            <a:pPr marL="0" indent="0" eaLnBrk="1">
              <a:spcBef>
                <a:spcPts val="600"/>
              </a:spcBef>
              <a:buNone/>
            </a:pPr>
            <a:r>
              <a:rPr lang="en-US" altLang="zh-CN" sz="2400" dirty="0" smtClean="0"/>
              <a:t>3. </a:t>
            </a:r>
            <a:r>
              <a:rPr lang="zh-CN" altLang="en-US" sz="2400" dirty="0"/>
              <a:t>基于市场营销的</a:t>
            </a:r>
            <a:r>
              <a:rPr lang="en-US" altLang="zh-CN" sz="2400" dirty="0"/>
              <a:t>4P</a:t>
            </a:r>
            <a:r>
              <a:rPr lang="zh-CN" altLang="en-US" sz="2400" dirty="0"/>
              <a:t>理论，请解释频道、交易平台和社交平台分别对应</a:t>
            </a:r>
            <a:r>
              <a:rPr lang="en-US" altLang="zh-CN" sz="2400" dirty="0"/>
              <a:t>4P</a:t>
            </a:r>
            <a:r>
              <a:rPr lang="zh-CN" altLang="en-US" sz="2400" dirty="0"/>
              <a:t>中的哪一个策略？</a:t>
            </a:r>
          </a:p>
          <a:p>
            <a:pPr marL="0" indent="0" eaLnBrk="1">
              <a:spcBef>
                <a:spcPts val="600"/>
              </a:spcBef>
              <a:buNone/>
            </a:pPr>
            <a:r>
              <a:rPr lang="en-US" altLang="zh-CN" sz="2400" dirty="0" smtClean="0"/>
              <a:t>4.  </a:t>
            </a:r>
            <a:r>
              <a:rPr lang="zh-CN" altLang="en-US" sz="2400" dirty="0"/>
              <a:t>你是否同意“试衣间按钮是线下和线上的完全结合”这种说法吗？</a:t>
            </a:r>
            <a:r>
              <a:rPr lang="zh-CN" altLang="en-US" sz="2400" dirty="0" smtClean="0"/>
              <a:t>请体验</a:t>
            </a:r>
            <a:r>
              <a:rPr lang="zh-CN" altLang="en-US" sz="2400" dirty="0"/>
              <a:t>一下试衣间按钮，并写一份体验报告。</a:t>
            </a:r>
          </a:p>
          <a:p>
            <a:pPr marL="0" indent="0" eaLnBrk="1">
              <a:spcBef>
                <a:spcPts val="600"/>
              </a:spcBef>
              <a:buNone/>
            </a:pPr>
            <a:r>
              <a:rPr lang="en-US" altLang="zh-CN" sz="2400" dirty="0" smtClean="0"/>
              <a:t>5. </a:t>
            </a:r>
            <a:r>
              <a:rPr lang="zh-CN" altLang="en-US" sz="2400" dirty="0"/>
              <a:t>大商集团会对天狗网形成的大数据进行精准分析，你认为这样会对大商集团对其联营企业的管理起怎样的作用</a:t>
            </a:r>
            <a:r>
              <a:rPr lang="zh-CN" altLang="en-US" sz="2400" dirty="0" smtClean="0"/>
              <a:t>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titled 2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untitled 2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alt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alt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untitled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 Disk:SE, 5/e:SLIDES:Ch. 1 Introduction</Template>
  <TotalTime>3325</TotalTime>
  <Pages>24</Pages>
  <Words>1018</Words>
  <Characters>0</Characters>
  <Application>Microsoft Office PowerPoint</Application>
  <DocSecurity>0</DocSecurity>
  <PresentationFormat>自定义</PresentationFormat>
  <Lines>0</Lines>
  <Paragraphs>71</Paragraphs>
  <Slides>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untitled 2</vt:lpstr>
      <vt:lpstr>大商集团天狗网O2O全渠道之路</vt:lpstr>
      <vt:lpstr>内容提要</vt:lpstr>
      <vt:lpstr>1 大商集团简介</vt:lpstr>
      <vt:lpstr>2 进军互联网</vt:lpstr>
      <vt:lpstr>3 天狗网的推广</vt:lpstr>
      <vt:lpstr>4 试衣间按钮</vt:lpstr>
      <vt:lpstr>5 关于未来</vt:lpstr>
      <vt:lpstr>启发思考题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Administrator</dc:creator>
  <cp:lastModifiedBy>Windows 用户</cp:lastModifiedBy>
  <cp:revision>407</cp:revision>
  <cp:lastPrinted>2000-03-27T07:45:53Z</cp:lastPrinted>
  <dcterms:created xsi:type="dcterms:W3CDTF">1995-12-08T17:21:36Z</dcterms:created>
  <dcterms:modified xsi:type="dcterms:W3CDTF">2017-07-24T05:53:59Z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