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9" r:id="rId2"/>
    <p:sldId id="390" r:id="rId3"/>
    <p:sldId id="432" r:id="rId4"/>
    <p:sldId id="487" r:id="rId5"/>
    <p:sldId id="498" r:id="rId6"/>
    <p:sldId id="480" r:id="rId7"/>
    <p:sldId id="497" r:id="rId8"/>
    <p:sldId id="485" r:id="rId9"/>
    <p:sldId id="431" r:id="rId10"/>
  </p:sldIdLst>
  <p:sldSz cx="9105900" cy="6832600"/>
  <p:notesSz cx="6629400" cy="97536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0000"/>
    <a:srgbClr val="FFFF00"/>
    <a:srgbClr val="FF00FF"/>
    <a:srgbClr val="00FFFF"/>
    <a:srgbClr val="0000FF"/>
    <a:srgbClr val="00FF00"/>
    <a:srgbClr val="FFFFFF"/>
    <a:srgbClr val="E00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6" autoAdjust="0"/>
    <p:restoredTop sz="97974" autoAdjust="0"/>
  </p:normalViewPr>
  <p:slideViewPr>
    <p:cSldViewPr>
      <p:cViewPr>
        <p:scale>
          <a:sx n="70" d="100"/>
          <a:sy n="70" d="100"/>
        </p:scale>
        <p:origin x="-1368" y="-96"/>
      </p:cViewPr>
      <p:guideLst>
        <p:guide orient="horz" pos="2152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6318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5" name="幻灯片图像占位符 10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3665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5194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 smtClean="0"/>
              <a:t>二进制代码编制：</a:t>
            </a:r>
            <a:r>
              <a:rPr lang="zh-CN" altLang="en-US" dirty="0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dirty="0" smtClean="0"/>
              <a:t>汇编语言：</a:t>
            </a:r>
            <a:r>
              <a:rPr lang="zh-CN" altLang="en-US" dirty="0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dirty="0" smtClean="0"/>
              <a:t>高级语言：</a:t>
            </a:r>
            <a:r>
              <a:rPr lang="zh-CN" altLang="en-US" dirty="0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3289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06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620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987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563" y="6378575"/>
            <a:ext cx="694100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 smtClean="0">
                <a:solidFill>
                  <a:schemeClr val="tx2"/>
                </a:solidFill>
                <a:ea typeface="宋体" pitchFamily="2" charset="-122"/>
              </a:rPr>
              <a:t>201</a:t>
            </a:r>
            <a:r>
              <a:rPr lang="en-US" altLang="zh-CN" sz="1200" dirty="0" smtClean="0">
                <a:solidFill>
                  <a:schemeClr val="tx2"/>
                </a:solidFill>
                <a:ea typeface="宋体" pitchFamily="2" charset="-122"/>
              </a:rPr>
              <a:t>7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追求你的“年轻范儿”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——OPPO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的目标营销策略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	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   </a:t>
            </a:r>
            <a:fld id="{E9AD1D13-BE33-4F57-957E-775A7263053C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376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86" y="1670050"/>
            <a:ext cx="8381752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6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55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8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12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67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60563" y="6378575"/>
            <a:ext cx="694100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2017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追求你的“年轻范儿”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——OPPO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的目标营销策略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	   </a:t>
            </a:r>
            <a:fld id="{DE3ADE1B-E306-493F-B402-EA53EF5C2505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追求你的“年轻范儿”</a:t>
            </a:r>
            <a:r>
              <a:rPr lang="en-US" altLang="zh-CN" dirty="0"/>
              <a:t>——OPPO</a:t>
            </a:r>
            <a:r>
              <a:rPr lang="zh-CN" altLang="en-US" dirty="0"/>
              <a:t>的目标营销策略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万江平 改编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36527" y="1670050"/>
            <a:ext cx="66967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465138" indent="-465138"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年的中国智能手机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市场</a:t>
            </a:r>
            <a:endParaRPr lang="en-US" altLang="zh-CN" sz="32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精准锁定目标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市场</a:t>
            </a:r>
            <a:endParaRPr lang="en-US" altLang="zh-CN" sz="32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满足用户需求</a:t>
            </a:r>
            <a:endParaRPr lang="en-US" altLang="zh-CN" sz="32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娱乐营销传播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品牌</a:t>
            </a:r>
            <a:endParaRPr lang="en-US" altLang="zh-CN" sz="32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线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下渠道助力</a:t>
            </a:r>
            <a:endParaRPr lang="en-US" altLang="zh-CN" sz="32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关于未来</a:t>
            </a:r>
            <a:endParaRPr lang="en-US" altLang="zh-CN" sz="320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启发</a:t>
            </a:r>
            <a:r>
              <a:rPr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277993" cy="1104900"/>
          </a:xfrm>
        </p:spPr>
        <p:txBody>
          <a:bodyPr/>
          <a:lstStyle/>
          <a:p>
            <a:r>
              <a:rPr lang="en-US" altLang="zh-CN" sz="4800" dirty="0"/>
              <a:t>1 2016</a:t>
            </a:r>
            <a:r>
              <a:rPr lang="zh-CN" altLang="en-US" sz="4800" dirty="0"/>
              <a:t>年的中国智能手机市场</a:t>
            </a:r>
            <a:endParaRPr lang="zh-CN" altLang="en-US" sz="48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6306456" y="1808621"/>
            <a:ext cx="2451801" cy="1155636"/>
            <a:chOff x="854213" y="4702128"/>
            <a:chExt cx="2451801" cy="1155636"/>
          </a:xfrm>
        </p:grpSpPr>
        <p:sp>
          <p:nvSpPr>
            <p:cNvPr id="16" name="Rectangle 35"/>
            <p:cNvSpPr/>
            <p:nvPr/>
          </p:nvSpPr>
          <p:spPr>
            <a:xfrm>
              <a:off x="854213" y="4702128"/>
              <a:ext cx="2451801" cy="1155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  <a:effectLst>
              <a:outerShdw blurRad="469900" dist="2413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9" name="TextBox 195"/>
            <p:cNvSpPr txBox="1"/>
            <p:nvPr/>
          </p:nvSpPr>
          <p:spPr>
            <a:xfrm>
              <a:off x="1577411" y="479609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1600" b="1" dirty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市场格局</a:t>
              </a:r>
            </a:p>
          </p:txBody>
        </p:sp>
        <p:sp>
          <p:nvSpPr>
            <p:cNvPr id="20" name="TextBox 196"/>
            <p:cNvSpPr txBox="1"/>
            <p:nvPr/>
          </p:nvSpPr>
          <p:spPr>
            <a:xfrm>
              <a:off x="1052930" y="5101138"/>
              <a:ext cx="205436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4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2016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  <a:sym typeface="Bebas" pitchFamily="2" charset="0"/>
                </a:rPr>
                <a:t>年第三季度智能手机在中国市场的出货量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1" y="1582756"/>
            <a:ext cx="4328197" cy="232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582756"/>
            <a:ext cx="4340334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1" y="3848348"/>
            <a:ext cx="4328199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196"/>
          <p:cNvSpPr txBox="1"/>
          <p:nvPr/>
        </p:nvSpPr>
        <p:spPr>
          <a:xfrm>
            <a:off x="2248695" y="1989789"/>
            <a:ext cx="223610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altLang="zh-CN" sz="1400" dirty="0">
                <a:latin typeface="黑体" pitchFamily="49" charset="-122"/>
                <a:ea typeface="黑体" pitchFamily="49" charset="-122"/>
                <a:sym typeface="Bebas" pitchFamily="2" charset="0"/>
              </a:rPr>
              <a:t>2016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  <a:sym typeface="Bebas" pitchFamily="2" charset="0"/>
              </a:rPr>
              <a:t>年第三季度智能手机在中国市场的出货量</a:t>
            </a:r>
            <a:endParaRPr lang="en-US" sz="1400" b="1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30" name="TextBox 196"/>
          <p:cNvSpPr txBox="1"/>
          <p:nvPr/>
        </p:nvSpPr>
        <p:spPr>
          <a:xfrm>
            <a:off x="4696966" y="1569161"/>
            <a:ext cx="411033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黑体" pitchFamily="49" charset="-122"/>
                <a:ea typeface="黑体" pitchFamily="49" charset="-122"/>
                <a:sym typeface="Bebas" pitchFamily="2" charset="0"/>
              </a:rPr>
              <a:t>15Q1-16Q4E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  <a:sym typeface="Bebas" pitchFamily="2" charset="0"/>
              </a:rPr>
              <a:t>中国智能机市场分价格份额趋势</a:t>
            </a:r>
            <a:endParaRPr lang="en-US" sz="1400" b="1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31" name="TextBox 196"/>
          <p:cNvSpPr txBox="1"/>
          <p:nvPr/>
        </p:nvSpPr>
        <p:spPr>
          <a:xfrm>
            <a:off x="333681" y="3838863"/>
            <a:ext cx="411033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黑体" pitchFamily="49" charset="-122"/>
                <a:ea typeface="黑体" pitchFamily="49" charset="-122"/>
                <a:sym typeface="Bebas" pitchFamily="2" charset="0"/>
              </a:rPr>
              <a:t>2016Q3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  <a:sym typeface="Bebas" pitchFamily="2" charset="0"/>
              </a:rPr>
              <a:t>中国智能手机市场线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下销量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  <a:sym typeface="Bebas" pitchFamily="2" charset="0"/>
              </a:rPr>
              <a:t>份额及增长率</a:t>
            </a:r>
            <a:endParaRPr lang="en-US" sz="1400" b="1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201022" y="4496420"/>
            <a:ext cx="3208048" cy="1017793"/>
            <a:chOff x="5201022" y="4496420"/>
            <a:chExt cx="3208048" cy="1017793"/>
          </a:xfrm>
        </p:grpSpPr>
        <p:sp>
          <p:nvSpPr>
            <p:cNvPr id="32" name="椭圆 31"/>
            <p:cNvSpPr/>
            <p:nvPr/>
          </p:nvSpPr>
          <p:spPr>
            <a:xfrm>
              <a:off x="5201022" y="4496420"/>
              <a:ext cx="1008112" cy="10081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Bebas" pitchFamily="2" charset="0"/>
                </a:rPr>
                <a:t>消费升级</a:t>
              </a:r>
              <a:endPara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400958" y="4506101"/>
              <a:ext cx="1008112" cy="10081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Bebas" pitchFamily="2" charset="0"/>
                </a:rPr>
                <a:t>渠道迁移</a:t>
              </a:r>
              <a:endPara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</p:txBody>
        </p:sp>
        <p:sp>
          <p:nvSpPr>
            <p:cNvPr id="25" name="右箭头 24"/>
            <p:cNvSpPr/>
            <p:nvPr/>
          </p:nvSpPr>
          <p:spPr bwMode="auto">
            <a:xfrm>
              <a:off x="6325565" y="4767841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350001" cy="1104900"/>
          </a:xfrm>
        </p:spPr>
        <p:txBody>
          <a:bodyPr/>
          <a:lstStyle/>
          <a:p>
            <a:r>
              <a:rPr lang="en-US" altLang="zh-CN" sz="4800" dirty="0" smtClean="0"/>
              <a:t>2 </a:t>
            </a:r>
            <a:r>
              <a:rPr lang="zh-CN" altLang="en-US" sz="4800" dirty="0" smtClean="0"/>
              <a:t>精</a:t>
            </a:r>
            <a:r>
              <a:rPr lang="zh-CN" altLang="en-US" sz="4800" dirty="0"/>
              <a:t>准锁定目标市场</a:t>
            </a:r>
            <a:endParaRPr lang="zh-CN" altLang="en-US" sz="4800" dirty="0" smtClean="0"/>
          </a:p>
        </p:txBody>
      </p:sp>
      <p:sp>
        <p:nvSpPr>
          <p:cNvPr id="60" name="椭圆 59"/>
          <p:cNvSpPr/>
          <p:nvPr/>
        </p:nvSpPr>
        <p:spPr>
          <a:xfrm>
            <a:off x="611002" y="1897341"/>
            <a:ext cx="857818" cy="857818"/>
          </a:xfrm>
          <a:prstGeom prst="ellipse">
            <a:avLst/>
          </a:prstGeom>
          <a:solidFill>
            <a:schemeClr val="accent5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11002" y="3408575"/>
            <a:ext cx="857818" cy="85781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11002" y="4919809"/>
            <a:ext cx="857818" cy="85781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3" name="Freeform 158"/>
          <p:cNvSpPr>
            <a:spLocks noEditPoints="1"/>
          </p:cNvSpPr>
          <p:nvPr/>
        </p:nvSpPr>
        <p:spPr bwMode="auto">
          <a:xfrm>
            <a:off x="870676" y="5176513"/>
            <a:ext cx="332714" cy="344410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4" name="Freeform 204"/>
          <p:cNvSpPr>
            <a:spLocks noEditPoints="1"/>
          </p:cNvSpPr>
          <p:nvPr/>
        </p:nvSpPr>
        <p:spPr bwMode="auto">
          <a:xfrm>
            <a:off x="840134" y="3652932"/>
            <a:ext cx="393800" cy="369104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5" name="Freeform 207"/>
          <p:cNvSpPr>
            <a:spLocks noEditPoints="1"/>
          </p:cNvSpPr>
          <p:nvPr/>
        </p:nvSpPr>
        <p:spPr bwMode="auto">
          <a:xfrm>
            <a:off x="840134" y="2154045"/>
            <a:ext cx="393800" cy="344410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6" name="文本框 16"/>
          <p:cNvSpPr txBox="1"/>
          <p:nvPr/>
        </p:nvSpPr>
        <p:spPr>
          <a:xfrm>
            <a:off x="1638583" y="195075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>
                <a:latin typeface="黑体" pitchFamily="49" charset="-122"/>
                <a:ea typeface="黑体" pitchFamily="49" charset="-122"/>
                <a:cs typeface="Lato Regular"/>
                <a:sym typeface="Bebas" pitchFamily="2" charset="0"/>
              </a:rPr>
              <a:t>实用型用户</a:t>
            </a:r>
          </a:p>
        </p:txBody>
      </p:sp>
      <p:sp>
        <p:nvSpPr>
          <p:cNvPr id="77" name="矩形 76"/>
          <p:cNvSpPr/>
          <p:nvPr/>
        </p:nvSpPr>
        <p:spPr>
          <a:xfrm>
            <a:off x="1638583" y="2255265"/>
            <a:ext cx="320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华为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、中兴、联想等国产手机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厂商占领低端智能手机市场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78" name="文本框 18"/>
          <p:cNvSpPr txBox="1"/>
          <p:nvPr/>
        </p:nvSpPr>
        <p:spPr>
          <a:xfrm>
            <a:off x="1638584" y="3461985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>
                <a:latin typeface="黑体" pitchFamily="49" charset="-122"/>
                <a:ea typeface="黑体" pitchFamily="49" charset="-122"/>
                <a:cs typeface="Lato Regular"/>
                <a:sym typeface="Bebas" pitchFamily="2" charset="0"/>
              </a:rPr>
              <a:t>品质型用户</a:t>
            </a:r>
          </a:p>
        </p:txBody>
      </p:sp>
      <p:sp>
        <p:nvSpPr>
          <p:cNvPr id="80" name="文本框 20"/>
          <p:cNvSpPr txBox="1"/>
          <p:nvPr/>
        </p:nvSpPr>
        <p:spPr>
          <a:xfrm>
            <a:off x="1638583" y="49732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latin typeface="黑体" pitchFamily="49" charset="-122"/>
                <a:ea typeface="黑体" pitchFamily="49" charset="-122"/>
                <a:cs typeface="Lato Regular"/>
                <a:sym typeface="Bebas" pitchFamily="2" charset="0"/>
              </a:rPr>
              <a:t>时尚型用户</a:t>
            </a:r>
          </a:p>
        </p:txBody>
      </p:sp>
      <p:sp>
        <p:nvSpPr>
          <p:cNvPr id="85" name="矩形 84"/>
          <p:cNvSpPr/>
          <p:nvPr/>
        </p:nvSpPr>
        <p:spPr>
          <a:xfrm>
            <a:off x="1639291" y="3760426"/>
            <a:ext cx="320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苹果、三星等海外品牌垄断高端智能手机市场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639291" y="5216500"/>
            <a:ext cx="320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存在市场缺口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87" name="Freeform 6"/>
          <p:cNvSpPr>
            <a:spLocks/>
          </p:cNvSpPr>
          <p:nvPr/>
        </p:nvSpPr>
        <p:spPr bwMode="auto">
          <a:xfrm>
            <a:off x="2968774" y="4266392"/>
            <a:ext cx="3936027" cy="1767521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89054" y="1675597"/>
            <a:ext cx="2744622" cy="2556446"/>
            <a:chOff x="5705078" y="1675597"/>
            <a:chExt cx="2744622" cy="2556446"/>
          </a:xfrm>
        </p:grpSpPr>
        <p:sp>
          <p:nvSpPr>
            <p:cNvPr id="88" name="Freeform 46"/>
            <p:cNvSpPr>
              <a:spLocks/>
            </p:cNvSpPr>
            <p:nvPr/>
          </p:nvSpPr>
          <p:spPr bwMode="auto">
            <a:xfrm>
              <a:off x="5705078" y="1675597"/>
              <a:ext cx="2744622" cy="2556446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  <a:effectLst>
              <a:outerShdw blurRad="76200" dist="76200" dir="27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043936" y="2336180"/>
              <a:ext cx="23974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手机更换速度快</a:t>
              </a:r>
              <a:endPara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群体间乐于分享</a:t>
              </a:r>
              <a:endPara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未来的主力消费群</a:t>
              </a:r>
              <a:endPara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270916" y="2768228"/>
              <a:ext cx="1882434" cy="720080"/>
              <a:chOff x="6270916" y="2768228"/>
              <a:chExt cx="1882434" cy="720080"/>
            </a:xfrm>
          </p:grpSpPr>
          <p:sp>
            <p:nvSpPr>
              <p:cNvPr id="89" name="Line 6"/>
              <p:cNvSpPr>
                <a:spLocks noChangeShapeType="1"/>
              </p:cNvSpPr>
              <p:nvPr/>
            </p:nvSpPr>
            <p:spPr bwMode="auto">
              <a:xfrm>
                <a:off x="6270916" y="3128268"/>
                <a:ext cx="1882434" cy="0"/>
              </a:xfrm>
              <a:prstGeom prst="line">
                <a:avLst/>
              </a:prstGeom>
              <a:noFill/>
              <a:ln w="19050" cmpd="sng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  <p:sp>
            <p:nvSpPr>
              <p:cNvPr id="93" name="Line 6"/>
              <p:cNvSpPr>
                <a:spLocks noChangeShapeType="1"/>
              </p:cNvSpPr>
              <p:nvPr/>
            </p:nvSpPr>
            <p:spPr bwMode="auto">
              <a:xfrm>
                <a:off x="6270916" y="3488308"/>
                <a:ext cx="1882434" cy="0"/>
              </a:xfrm>
              <a:prstGeom prst="line">
                <a:avLst/>
              </a:prstGeom>
              <a:noFill/>
              <a:ln w="19050" cmpd="sng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  <p:sp>
            <p:nvSpPr>
              <p:cNvPr id="94" name="Line 6"/>
              <p:cNvSpPr>
                <a:spLocks noChangeShapeType="1"/>
              </p:cNvSpPr>
              <p:nvPr/>
            </p:nvSpPr>
            <p:spPr bwMode="auto">
              <a:xfrm>
                <a:off x="6270916" y="2768228"/>
                <a:ext cx="1882434" cy="0"/>
              </a:xfrm>
              <a:prstGeom prst="line">
                <a:avLst/>
              </a:prstGeom>
              <a:noFill/>
              <a:ln w="19050" cmpd="sng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6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726487" cy="1104900"/>
          </a:xfrm>
        </p:spPr>
        <p:txBody>
          <a:bodyPr/>
          <a:lstStyle/>
          <a:p>
            <a:r>
              <a:rPr lang="en-US" altLang="zh-CN" sz="4800" dirty="0" smtClean="0"/>
              <a:t>3 </a:t>
            </a:r>
            <a:r>
              <a:rPr lang="zh-CN" altLang="en-US" sz="4800" dirty="0" smtClean="0"/>
              <a:t>满足用户需求</a:t>
            </a:r>
            <a:endParaRPr lang="zh-CN" altLang="en-US" sz="4800" dirty="0"/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2495685" y="1954271"/>
            <a:ext cx="4080646" cy="3670738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3380500" y="2071370"/>
            <a:ext cx="768033" cy="765725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4918872" y="2071370"/>
            <a:ext cx="770339" cy="7657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5689210" y="3402164"/>
            <a:ext cx="772646" cy="77033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Oval 9"/>
          <p:cNvSpPr>
            <a:spLocks noChangeArrowheads="1"/>
          </p:cNvSpPr>
          <p:nvPr/>
        </p:nvSpPr>
        <p:spPr bwMode="auto">
          <a:xfrm>
            <a:off x="2610162" y="3402164"/>
            <a:ext cx="770339" cy="770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3380500" y="4742183"/>
            <a:ext cx="768033" cy="77033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E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4918872" y="4742183"/>
            <a:ext cx="770339" cy="770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D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562422" y="1954270"/>
            <a:ext cx="2500385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外观</a:t>
            </a:r>
            <a:endParaRPr lang="zh-CN" altLang="en-US" sz="20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5958409" y="1954270"/>
            <a:ext cx="3059037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sym typeface="Bebas" pitchFamily="2" charset="0"/>
              </a:rPr>
              <a:t>品质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0" y="3400146"/>
            <a:ext cx="2300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广告</a:t>
            </a:r>
            <a:endParaRPr lang="en-US" altLang="zh-CN" sz="20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algn="r"/>
            <a:r>
              <a:rPr lang="zh-CN" altLang="en-US" sz="1200" dirty="0">
                <a:latin typeface="黑体" pitchFamily="49" charset="-122"/>
                <a:ea typeface="黑体" pitchFamily="49" charset="-122"/>
                <a:sym typeface="Bebas" pitchFamily="2" charset="0"/>
              </a:rPr>
              <a:t>“至美一拍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”</a:t>
            </a:r>
            <a:endParaRPr lang="en-US" altLang="zh-CN" sz="12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algn="r"/>
            <a:r>
              <a:rPr lang="zh-CN" altLang="en-US" sz="12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“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  <a:sym typeface="Bebas" pitchFamily="2" charset="0"/>
              </a:rPr>
              <a:t>充电五分钟，通话两小时”</a:t>
            </a:r>
          </a:p>
        </p:txBody>
      </p:sp>
      <p:sp>
        <p:nvSpPr>
          <p:cNvPr id="53" name="TextBox 11"/>
          <p:cNvSpPr txBox="1"/>
          <p:nvPr/>
        </p:nvSpPr>
        <p:spPr>
          <a:xfrm>
            <a:off x="6771209" y="3400146"/>
            <a:ext cx="25003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大屏幕</a:t>
            </a:r>
            <a:endParaRPr lang="zh-CN" altLang="en-US" sz="20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54" name="TextBox 11"/>
          <p:cNvSpPr txBox="1"/>
          <p:nvPr/>
        </p:nvSpPr>
        <p:spPr>
          <a:xfrm>
            <a:off x="562422" y="4737571"/>
            <a:ext cx="25003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sym typeface="Bebas" pitchFamily="2" charset="0"/>
              </a:rPr>
              <a:t>自拍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美颜</a:t>
            </a:r>
            <a:endParaRPr lang="zh-CN" altLang="en-US" sz="20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56" name="TextBox 11"/>
          <p:cNvSpPr txBox="1"/>
          <p:nvPr/>
        </p:nvSpPr>
        <p:spPr>
          <a:xfrm>
            <a:off x="5958409" y="4737571"/>
            <a:ext cx="25003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sym typeface="Bebas" pitchFamily="2" charset="0"/>
              </a:rPr>
              <a:t>VOOC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sym typeface="Bebas" pitchFamily="2" charset="0"/>
              </a:rPr>
              <a:t>闪充技术</a:t>
            </a:r>
          </a:p>
        </p:txBody>
      </p:sp>
      <p:sp>
        <p:nvSpPr>
          <p:cNvPr id="57" name="Freeform 5"/>
          <p:cNvSpPr>
            <a:spLocks noEditPoints="1"/>
          </p:cNvSpPr>
          <p:nvPr/>
        </p:nvSpPr>
        <p:spPr bwMode="auto">
          <a:xfrm>
            <a:off x="4007529" y="3261314"/>
            <a:ext cx="1056959" cy="1056652"/>
          </a:xfrm>
          <a:custGeom>
            <a:avLst/>
            <a:gdLst>
              <a:gd name="T0" fmla="*/ 1243 w 1456"/>
              <a:gd name="T1" fmla="*/ 213 h 1456"/>
              <a:gd name="T2" fmla="*/ 1243 w 1456"/>
              <a:gd name="T3" fmla="*/ 1243 h 1456"/>
              <a:gd name="T4" fmla="*/ 213 w 1456"/>
              <a:gd name="T5" fmla="*/ 1243 h 1456"/>
              <a:gd name="T6" fmla="*/ 213 w 1456"/>
              <a:gd name="T7" fmla="*/ 213 h 1456"/>
              <a:gd name="T8" fmla="*/ 1200 w 1456"/>
              <a:gd name="T9" fmla="*/ 256 h 1456"/>
              <a:gd name="T10" fmla="*/ 1020 w 1456"/>
              <a:gd name="T11" fmla="*/ 220 h 1456"/>
              <a:gd name="T12" fmla="*/ 1318 w 1456"/>
              <a:gd name="T13" fmla="*/ 414 h 1456"/>
              <a:gd name="T14" fmla="*/ 1395 w 1456"/>
              <a:gd name="T15" fmla="*/ 698 h 1456"/>
              <a:gd name="T16" fmla="*/ 1109 w 1456"/>
              <a:gd name="T17" fmla="*/ 475 h 1456"/>
              <a:gd name="T18" fmla="*/ 1395 w 1456"/>
              <a:gd name="T19" fmla="*/ 698 h 1456"/>
              <a:gd name="T20" fmla="*/ 1319 w 1456"/>
              <a:gd name="T21" fmla="*/ 1039 h 1456"/>
              <a:gd name="T22" fmla="*/ 1020 w 1456"/>
              <a:gd name="T23" fmla="*/ 1236 h 1456"/>
              <a:gd name="T24" fmla="*/ 1200 w 1456"/>
              <a:gd name="T25" fmla="*/ 1200 h 1456"/>
              <a:gd name="T26" fmla="*/ 1395 w 1456"/>
              <a:gd name="T27" fmla="*/ 758 h 1456"/>
              <a:gd name="T28" fmla="*/ 1109 w 1456"/>
              <a:gd name="T29" fmla="*/ 979 h 1456"/>
              <a:gd name="T30" fmla="*/ 256 w 1456"/>
              <a:gd name="T31" fmla="*/ 1200 h 1456"/>
              <a:gd name="T32" fmla="*/ 436 w 1456"/>
              <a:gd name="T33" fmla="*/ 1236 h 1456"/>
              <a:gd name="T34" fmla="*/ 137 w 1456"/>
              <a:gd name="T35" fmla="*/ 1039 h 1456"/>
              <a:gd name="T36" fmla="*/ 61 w 1456"/>
              <a:gd name="T37" fmla="*/ 758 h 1456"/>
              <a:gd name="T38" fmla="*/ 347 w 1456"/>
              <a:gd name="T39" fmla="*/ 979 h 1456"/>
              <a:gd name="T40" fmla="*/ 61 w 1456"/>
              <a:gd name="T41" fmla="*/ 758 h 1456"/>
              <a:gd name="T42" fmla="*/ 138 w 1456"/>
              <a:gd name="T43" fmla="*/ 414 h 1456"/>
              <a:gd name="T44" fmla="*/ 436 w 1456"/>
              <a:gd name="T45" fmla="*/ 220 h 1456"/>
              <a:gd name="T46" fmla="*/ 256 w 1456"/>
              <a:gd name="T47" fmla="*/ 256 h 1456"/>
              <a:gd name="T48" fmla="*/ 61 w 1456"/>
              <a:gd name="T49" fmla="*/ 698 h 1456"/>
              <a:gd name="T50" fmla="*/ 347 w 1456"/>
              <a:gd name="T51" fmla="*/ 475 h 1456"/>
              <a:gd name="T52" fmla="*/ 383 w 1456"/>
              <a:gd name="T53" fmla="*/ 698 h 1456"/>
              <a:gd name="T54" fmla="*/ 698 w 1456"/>
              <a:gd name="T55" fmla="*/ 475 h 1456"/>
              <a:gd name="T56" fmla="*/ 383 w 1456"/>
              <a:gd name="T57" fmla="*/ 698 h 1456"/>
              <a:gd name="T58" fmla="*/ 1073 w 1456"/>
              <a:gd name="T59" fmla="*/ 698 h 1456"/>
              <a:gd name="T60" fmla="*/ 758 w 1456"/>
              <a:gd name="T61" fmla="*/ 475 h 1456"/>
              <a:gd name="T62" fmla="*/ 1073 w 1456"/>
              <a:gd name="T63" fmla="*/ 758 h 1456"/>
              <a:gd name="T64" fmla="*/ 758 w 1456"/>
              <a:gd name="T65" fmla="*/ 979 h 1456"/>
              <a:gd name="T66" fmla="*/ 1073 w 1456"/>
              <a:gd name="T67" fmla="*/ 758 h 1456"/>
              <a:gd name="T68" fmla="*/ 383 w 1456"/>
              <a:gd name="T69" fmla="*/ 758 h 1456"/>
              <a:gd name="T70" fmla="*/ 698 w 1456"/>
              <a:gd name="T71" fmla="*/ 979 h 1456"/>
              <a:gd name="T72" fmla="*/ 967 w 1456"/>
              <a:gd name="T73" fmla="*/ 249 h 1456"/>
              <a:gd name="T74" fmla="*/ 758 w 1456"/>
              <a:gd name="T75" fmla="*/ 414 h 1456"/>
              <a:gd name="T76" fmla="*/ 967 w 1456"/>
              <a:gd name="T77" fmla="*/ 249 h 1456"/>
              <a:gd name="T78" fmla="*/ 1033 w 1456"/>
              <a:gd name="T79" fmla="*/ 1039 h 1456"/>
              <a:gd name="T80" fmla="*/ 758 w 1456"/>
              <a:gd name="T81" fmla="*/ 1393 h 1456"/>
              <a:gd name="T82" fmla="*/ 489 w 1456"/>
              <a:gd name="T83" fmla="*/ 1207 h 1456"/>
              <a:gd name="T84" fmla="*/ 698 w 1456"/>
              <a:gd name="T85" fmla="*/ 1039 h 1456"/>
              <a:gd name="T86" fmla="*/ 489 w 1456"/>
              <a:gd name="T87" fmla="*/ 1207 h 1456"/>
              <a:gd name="T88" fmla="*/ 423 w 1456"/>
              <a:gd name="T89" fmla="*/ 414 h 1456"/>
              <a:gd name="T90" fmla="*/ 698 w 1456"/>
              <a:gd name="T91" fmla="*/ 63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56" h="1456">
                <a:moveTo>
                  <a:pt x="728" y="0"/>
                </a:moveTo>
                <a:cubicBezTo>
                  <a:pt x="929" y="0"/>
                  <a:pt x="1111" y="81"/>
                  <a:pt x="1243" y="213"/>
                </a:cubicBezTo>
                <a:cubicBezTo>
                  <a:pt x="1375" y="345"/>
                  <a:pt x="1456" y="527"/>
                  <a:pt x="1456" y="728"/>
                </a:cubicBezTo>
                <a:cubicBezTo>
                  <a:pt x="1456" y="929"/>
                  <a:pt x="1375" y="1111"/>
                  <a:pt x="1243" y="1243"/>
                </a:cubicBezTo>
                <a:cubicBezTo>
                  <a:pt x="1111" y="1375"/>
                  <a:pt x="929" y="1456"/>
                  <a:pt x="728" y="1456"/>
                </a:cubicBezTo>
                <a:cubicBezTo>
                  <a:pt x="527" y="1456"/>
                  <a:pt x="345" y="1375"/>
                  <a:pt x="213" y="1243"/>
                </a:cubicBezTo>
                <a:cubicBezTo>
                  <a:pt x="81" y="1111"/>
                  <a:pt x="0" y="929"/>
                  <a:pt x="0" y="728"/>
                </a:cubicBezTo>
                <a:cubicBezTo>
                  <a:pt x="0" y="527"/>
                  <a:pt x="81" y="345"/>
                  <a:pt x="213" y="213"/>
                </a:cubicBezTo>
                <a:cubicBezTo>
                  <a:pt x="345" y="81"/>
                  <a:pt x="527" y="0"/>
                  <a:pt x="728" y="0"/>
                </a:cubicBezTo>
                <a:close/>
                <a:moveTo>
                  <a:pt x="1200" y="256"/>
                </a:moveTo>
                <a:cubicBezTo>
                  <a:pt x="1124" y="180"/>
                  <a:pt x="1030" y="122"/>
                  <a:pt x="925" y="89"/>
                </a:cubicBezTo>
                <a:cubicBezTo>
                  <a:pt x="960" y="124"/>
                  <a:pt x="992" y="169"/>
                  <a:pt x="1020" y="220"/>
                </a:cubicBezTo>
                <a:cubicBezTo>
                  <a:pt x="1050" y="277"/>
                  <a:pt x="1076" y="342"/>
                  <a:pt x="1095" y="414"/>
                </a:cubicBezTo>
                <a:cubicBezTo>
                  <a:pt x="1318" y="414"/>
                  <a:pt x="1318" y="414"/>
                  <a:pt x="1318" y="414"/>
                </a:cubicBezTo>
                <a:cubicBezTo>
                  <a:pt x="1287" y="356"/>
                  <a:pt x="1247" y="302"/>
                  <a:pt x="1200" y="256"/>
                </a:cubicBezTo>
                <a:close/>
                <a:moveTo>
                  <a:pt x="1395" y="698"/>
                </a:moveTo>
                <a:cubicBezTo>
                  <a:pt x="1392" y="619"/>
                  <a:pt x="1375" y="544"/>
                  <a:pt x="1346" y="475"/>
                </a:cubicBezTo>
                <a:cubicBezTo>
                  <a:pt x="1109" y="475"/>
                  <a:pt x="1109" y="475"/>
                  <a:pt x="1109" y="475"/>
                </a:cubicBezTo>
                <a:cubicBezTo>
                  <a:pt x="1123" y="545"/>
                  <a:pt x="1131" y="620"/>
                  <a:pt x="1133" y="698"/>
                </a:cubicBezTo>
                <a:cubicBezTo>
                  <a:pt x="1395" y="698"/>
                  <a:pt x="1395" y="698"/>
                  <a:pt x="1395" y="698"/>
                </a:cubicBezTo>
                <a:close/>
                <a:moveTo>
                  <a:pt x="1200" y="1200"/>
                </a:moveTo>
                <a:cubicBezTo>
                  <a:pt x="1248" y="1153"/>
                  <a:pt x="1288" y="1099"/>
                  <a:pt x="1319" y="1039"/>
                </a:cubicBezTo>
                <a:cubicBezTo>
                  <a:pt x="1095" y="1039"/>
                  <a:pt x="1095" y="1039"/>
                  <a:pt x="1095" y="1039"/>
                </a:cubicBezTo>
                <a:cubicBezTo>
                  <a:pt x="1076" y="1112"/>
                  <a:pt x="1051" y="1179"/>
                  <a:pt x="1020" y="1236"/>
                </a:cubicBezTo>
                <a:cubicBezTo>
                  <a:pt x="992" y="1287"/>
                  <a:pt x="960" y="1332"/>
                  <a:pt x="925" y="1367"/>
                </a:cubicBezTo>
                <a:cubicBezTo>
                  <a:pt x="1030" y="1334"/>
                  <a:pt x="1124" y="1276"/>
                  <a:pt x="1200" y="1200"/>
                </a:cubicBezTo>
                <a:close/>
                <a:moveTo>
                  <a:pt x="1347" y="979"/>
                </a:moveTo>
                <a:cubicBezTo>
                  <a:pt x="1375" y="910"/>
                  <a:pt x="1392" y="836"/>
                  <a:pt x="1395" y="758"/>
                </a:cubicBezTo>
                <a:cubicBezTo>
                  <a:pt x="1133" y="758"/>
                  <a:pt x="1133" y="758"/>
                  <a:pt x="1133" y="758"/>
                </a:cubicBezTo>
                <a:cubicBezTo>
                  <a:pt x="1131" y="835"/>
                  <a:pt x="1123" y="909"/>
                  <a:pt x="1109" y="979"/>
                </a:cubicBezTo>
                <a:cubicBezTo>
                  <a:pt x="1347" y="979"/>
                  <a:pt x="1347" y="979"/>
                  <a:pt x="1347" y="979"/>
                </a:cubicBezTo>
                <a:close/>
                <a:moveTo>
                  <a:pt x="256" y="1200"/>
                </a:moveTo>
                <a:cubicBezTo>
                  <a:pt x="332" y="1276"/>
                  <a:pt x="426" y="1334"/>
                  <a:pt x="531" y="1367"/>
                </a:cubicBezTo>
                <a:cubicBezTo>
                  <a:pt x="496" y="1332"/>
                  <a:pt x="464" y="1287"/>
                  <a:pt x="436" y="1236"/>
                </a:cubicBezTo>
                <a:cubicBezTo>
                  <a:pt x="405" y="1179"/>
                  <a:pt x="380" y="1112"/>
                  <a:pt x="361" y="1039"/>
                </a:cubicBezTo>
                <a:cubicBezTo>
                  <a:pt x="137" y="1039"/>
                  <a:pt x="137" y="1039"/>
                  <a:pt x="137" y="1039"/>
                </a:cubicBezTo>
                <a:cubicBezTo>
                  <a:pt x="168" y="1099"/>
                  <a:pt x="208" y="1153"/>
                  <a:pt x="256" y="1200"/>
                </a:cubicBezTo>
                <a:close/>
                <a:moveTo>
                  <a:pt x="61" y="758"/>
                </a:moveTo>
                <a:cubicBezTo>
                  <a:pt x="64" y="836"/>
                  <a:pt x="81" y="910"/>
                  <a:pt x="109" y="979"/>
                </a:cubicBezTo>
                <a:cubicBezTo>
                  <a:pt x="347" y="979"/>
                  <a:pt x="347" y="979"/>
                  <a:pt x="347" y="979"/>
                </a:cubicBezTo>
                <a:cubicBezTo>
                  <a:pt x="333" y="909"/>
                  <a:pt x="324" y="835"/>
                  <a:pt x="323" y="758"/>
                </a:cubicBezTo>
                <a:cubicBezTo>
                  <a:pt x="61" y="758"/>
                  <a:pt x="61" y="758"/>
                  <a:pt x="61" y="758"/>
                </a:cubicBezTo>
                <a:close/>
                <a:moveTo>
                  <a:pt x="256" y="256"/>
                </a:moveTo>
                <a:cubicBezTo>
                  <a:pt x="209" y="302"/>
                  <a:pt x="169" y="356"/>
                  <a:pt x="138" y="414"/>
                </a:cubicBezTo>
                <a:cubicBezTo>
                  <a:pt x="361" y="414"/>
                  <a:pt x="361" y="414"/>
                  <a:pt x="361" y="414"/>
                </a:cubicBezTo>
                <a:cubicBezTo>
                  <a:pt x="380" y="342"/>
                  <a:pt x="406" y="277"/>
                  <a:pt x="436" y="220"/>
                </a:cubicBezTo>
                <a:cubicBezTo>
                  <a:pt x="464" y="169"/>
                  <a:pt x="496" y="124"/>
                  <a:pt x="531" y="89"/>
                </a:cubicBezTo>
                <a:cubicBezTo>
                  <a:pt x="426" y="122"/>
                  <a:pt x="332" y="180"/>
                  <a:pt x="256" y="256"/>
                </a:cubicBezTo>
                <a:close/>
                <a:moveTo>
                  <a:pt x="110" y="475"/>
                </a:moveTo>
                <a:cubicBezTo>
                  <a:pt x="81" y="544"/>
                  <a:pt x="64" y="619"/>
                  <a:pt x="61" y="698"/>
                </a:cubicBezTo>
                <a:cubicBezTo>
                  <a:pt x="323" y="698"/>
                  <a:pt x="323" y="698"/>
                  <a:pt x="323" y="698"/>
                </a:cubicBezTo>
                <a:cubicBezTo>
                  <a:pt x="324" y="620"/>
                  <a:pt x="333" y="545"/>
                  <a:pt x="347" y="475"/>
                </a:cubicBezTo>
                <a:cubicBezTo>
                  <a:pt x="110" y="475"/>
                  <a:pt x="110" y="475"/>
                  <a:pt x="110" y="475"/>
                </a:cubicBezTo>
                <a:close/>
                <a:moveTo>
                  <a:pt x="383" y="698"/>
                </a:moveTo>
                <a:cubicBezTo>
                  <a:pt x="698" y="698"/>
                  <a:pt x="698" y="698"/>
                  <a:pt x="698" y="698"/>
                </a:cubicBezTo>
                <a:cubicBezTo>
                  <a:pt x="698" y="475"/>
                  <a:pt x="698" y="475"/>
                  <a:pt x="698" y="475"/>
                </a:cubicBezTo>
                <a:cubicBezTo>
                  <a:pt x="409" y="475"/>
                  <a:pt x="409" y="475"/>
                  <a:pt x="409" y="475"/>
                </a:cubicBezTo>
                <a:cubicBezTo>
                  <a:pt x="394" y="544"/>
                  <a:pt x="385" y="619"/>
                  <a:pt x="383" y="698"/>
                </a:cubicBezTo>
                <a:close/>
                <a:moveTo>
                  <a:pt x="758" y="698"/>
                </a:moveTo>
                <a:cubicBezTo>
                  <a:pt x="1073" y="698"/>
                  <a:pt x="1073" y="698"/>
                  <a:pt x="1073" y="698"/>
                </a:cubicBezTo>
                <a:cubicBezTo>
                  <a:pt x="1071" y="619"/>
                  <a:pt x="1062" y="544"/>
                  <a:pt x="1047" y="475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58" y="698"/>
                  <a:pt x="758" y="698"/>
                  <a:pt x="758" y="698"/>
                </a:cubicBezTo>
                <a:close/>
                <a:moveTo>
                  <a:pt x="1073" y="758"/>
                </a:moveTo>
                <a:cubicBezTo>
                  <a:pt x="758" y="758"/>
                  <a:pt x="758" y="758"/>
                  <a:pt x="758" y="758"/>
                </a:cubicBezTo>
                <a:cubicBezTo>
                  <a:pt x="758" y="979"/>
                  <a:pt x="758" y="979"/>
                  <a:pt x="758" y="979"/>
                </a:cubicBezTo>
                <a:cubicBezTo>
                  <a:pt x="1048" y="979"/>
                  <a:pt x="1048" y="979"/>
                  <a:pt x="1048" y="979"/>
                </a:cubicBezTo>
                <a:cubicBezTo>
                  <a:pt x="1063" y="910"/>
                  <a:pt x="1071" y="836"/>
                  <a:pt x="1073" y="758"/>
                </a:cubicBezTo>
                <a:close/>
                <a:moveTo>
                  <a:pt x="698" y="758"/>
                </a:moveTo>
                <a:cubicBezTo>
                  <a:pt x="383" y="758"/>
                  <a:pt x="383" y="758"/>
                  <a:pt x="383" y="758"/>
                </a:cubicBezTo>
                <a:cubicBezTo>
                  <a:pt x="385" y="836"/>
                  <a:pt x="393" y="910"/>
                  <a:pt x="408" y="979"/>
                </a:cubicBezTo>
                <a:cubicBezTo>
                  <a:pt x="698" y="979"/>
                  <a:pt x="698" y="979"/>
                  <a:pt x="698" y="979"/>
                </a:cubicBezTo>
                <a:cubicBezTo>
                  <a:pt x="698" y="758"/>
                  <a:pt x="698" y="758"/>
                  <a:pt x="698" y="758"/>
                </a:cubicBezTo>
                <a:close/>
                <a:moveTo>
                  <a:pt x="967" y="249"/>
                </a:moveTo>
                <a:cubicBezTo>
                  <a:pt x="911" y="145"/>
                  <a:pt x="838" y="76"/>
                  <a:pt x="758" y="63"/>
                </a:cubicBezTo>
                <a:cubicBezTo>
                  <a:pt x="758" y="414"/>
                  <a:pt x="758" y="414"/>
                  <a:pt x="758" y="414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15" y="353"/>
                  <a:pt x="993" y="297"/>
                  <a:pt x="967" y="249"/>
                </a:cubicBezTo>
                <a:close/>
                <a:moveTo>
                  <a:pt x="967" y="1207"/>
                </a:moveTo>
                <a:cubicBezTo>
                  <a:pt x="994" y="1158"/>
                  <a:pt x="1016" y="1101"/>
                  <a:pt x="1033" y="1039"/>
                </a:cubicBezTo>
                <a:cubicBezTo>
                  <a:pt x="758" y="1039"/>
                  <a:pt x="758" y="1039"/>
                  <a:pt x="758" y="1039"/>
                </a:cubicBezTo>
                <a:cubicBezTo>
                  <a:pt x="758" y="1393"/>
                  <a:pt x="758" y="1393"/>
                  <a:pt x="758" y="1393"/>
                </a:cubicBezTo>
                <a:cubicBezTo>
                  <a:pt x="838" y="1380"/>
                  <a:pt x="911" y="1311"/>
                  <a:pt x="967" y="1207"/>
                </a:cubicBezTo>
                <a:close/>
                <a:moveTo>
                  <a:pt x="489" y="1207"/>
                </a:moveTo>
                <a:cubicBezTo>
                  <a:pt x="545" y="1311"/>
                  <a:pt x="618" y="1380"/>
                  <a:pt x="698" y="1393"/>
                </a:cubicBezTo>
                <a:cubicBezTo>
                  <a:pt x="698" y="1039"/>
                  <a:pt x="698" y="1039"/>
                  <a:pt x="698" y="1039"/>
                </a:cubicBezTo>
                <a:cubicBezTo>
                  <a:pt x="423" y="1039"/>
                  <a:pt x="423" y="1039"/>
                  <a:pt x="423" y="1039"/>
                </a:cubicBezTo>
                <a:cubicBezTo>
                  <a:pt x="440" y="1101"/>
                  <a:pt x="462" y="1158"/>
                  <a:pt x="489" y="1207"/>
                </a:cubicBezTo>
                <a:close/>
                <a:moveTo>
                  <a:pt x="489" y="249"/>
                </a:moveTo>
                <a:cubicBezTo>
                  <a:pt x="463" y="297"/>
                  <a:pt x="441" y="353"/>
                  <a:pt x="423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63"/>
                  <a:pt x="698" y="63"/>
                  <a:pt x="698" y="63"/>
                </a:cubicBezTo>
                <a:cubicBezTo>
                  <a:pt x="618" y="76"/>
                  <a:pt x="545" y="145"/>
                  <a:pt x="489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49" y="3801717"/>
            <a:ext cx="2399985" cy="22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06" y="1616100"/>
            <a:ext cx="2399086" cy="218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50" y="3801717"/>
            <a:ext cx="3065736" cy="22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Freeform 12"/>
          <p:cNvSpPr>
            <a:spLocks/>
          </p:cNvSpPr>
          <p:nvPr/>
        </p:nvSpPr>
        <p:spPr bwMode="auto">
          <a:xfrm>
            <a:off x="5609349" y="1616100"/>
            <a:ext cx="2399985" cy="2417345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9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9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3263693" y="3560316"/>
            <a:ext cx="2345656" cy="2487781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4 w 1396"/>
              <a:gd name="T7" fmla="*/ 141 h 1537"/>
              <a:gd name="T8" fmla="*/ 699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4" y="141"/>
                </a:lnTo>
                <a:lnTo>
                  <a:pt x="699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911150" y="1616100"/>
            <a:ext cx="2345656" cy="2417345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7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7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55"/>
          <p:cNvSpPr txBox="1"/>
          <p:nvPr/>
        </p:nvSpPr>
        <p:spPr>
          <a:xfrm>
            <a:off x="918038" y="1832124"/>
            <a:ext cx="2345655" cy="55399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/>
            <a:r>
              <a:rPr lang="zh-CN" altLang="en-US" sz="1800" b="1" dirty="0">
                <a:latin typeface="黑体" pitchFamily="49" charset="-122"/>
                <a:ea typeface="黑体" pitchFamily="49" charset="-122"/>
                <a:cs typeface="华文黑体" pitchFamily="2" charset="-122"/>
                <a:sym typeface="Bebas" pitchFamily="2" charset="0"/>
              </a:rPr>
              <a:t>霸“战”暑期，赞助王牌综艺</a:t>
            </a:r>
          </a:p>
        </p:txBody>
      </p:sp>
      <p:sp>
        <p:nvSpPr>
          <p:cNvPr id="34" name="TextBox 56"/>
          <p:cNvSpPr txBox="1"/>
          <p:nvPr/>
        </p:nvSpPr>
        <p:spPr>
          <a:xfrm>
            <a:off x="1078421" y="2478455"/>
            <a:ext cx="2011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“中国好声音”</a:t>
            </a:r>
            <a:endParaRPr lang="en-US" altLang="zh-CN" sz="16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“极限挑战”</a:t>
            </a:r>
            <a:endParaRPr lang="en-US" altLang="zh-CN" sz="16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“挑战者联盟”</a:t>
            </a:r>
            <a:endParaRPr lang="en-US" altLang="zh-CN" sz="16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“偶像来了”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35" name="TextBox 57"/>
          <p:cNvSpPr txBox="1"/>
          <p:nvPr/>
        </p:nvSpPr>
        <p:spPr>
          <a:xfrm>
            <a:off x="5686695" y="1785916"/>
            <a:ext cx="2245291" cy="55399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/>
            <a:r>
              <a:rPr lang="zh-CN" altLang="en-US" sz="1800" b="1" dirty="0">
                <a:latin typeface="黑体" pitchFamily="49" charset="-122"/>
                <a:ea typeface="黑体" pitchFamily="49" charset="-122"/>
                <a:cs typeface="华文黑体" pitchFamily="2" charset="-122"/>
                <a:sym typeface="Bebas" pitchFamily="2" charset="0"/>
              </a:rPr>
              <a:t>微博互动，引爆粉丝经济</a:t>
            </a:r>
          </a:p>
        </p:txBody>
      </p:sp>
      <p:sp>
        <p:nvSpPr>
          <p:cNvPr id="36" name="TextBox 58"/>
          <p:cNvSpPr txBox="1"/>
          <p:nvPr/>
        </p:nvSpPr>
        <p:spPr>
          <a:xfrm>
            <a:off x="5686695" y="2478455"/>
            <a:ext cx="232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通过明星艺人制造话题，和粉丝进行互动</a:t>
            </a:r>
          </a:p>
        </p:txBody>
      </p:sp>
      <p:sp>
        <p:nvSpPr>
          <p:cNvPr id="37" name="TextBox 61"/>
          <p:cNvSpPr txBox="1"/>
          <p:nvPr/>
        </p:nvSpPr>
        <p:spPr>
          <a:xfrm>
            <a:off x="3256806" y="4016409"/>
            <a:ext cx="2352543" cy="55399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/>
            <a:r>
              <a:rPr lang="zh-CN" altLang="en-US" sz="1800" b="1" dirty="0">
                <a:latin typeface="黑体" pitchFamily="49" charset="-122"/>
                <a:ea typeface="黑体" pitchFamily="49" charset="-122"/>
                <a:cs typeface="华文黑体" pitchFamily="2" charset="-122"/>
                <a:sym typeface="Bebas" pitchFamily="2" charset="0"/>
              </a:rPr>
              <a:t>借势</a:t>
            </a:r>
            <a:r>
              <a:rPr lang="en-US" altLang="zh-CN" sz="1800" b="1" dirty="0">
                <a:latin typeface="黑体" pitchFamily="49" charset="-122"/>
                <a:ea typeface="黑体" pitchFamily="49" charset="-122"/>
                <a:cs typeface="华文黑体" pitchFamily="2" charset="-122"/>
                <a:sym typeface="Bebas" pitchFamily="2" charset="0"/>
              </a:rPr>
              <a:t>IP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  <a:cs typeface="华文黑体" pitchFamily="2" charset="-122"/>
                <a:sym typeface="Bebas" pitchFamily="2" charset="0"/>
              </a:rPr>
              <a:t>，领衔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  <a:cs typeface="华文黑体" pitchFamily="2" charset="-122"/>
                <a:sym typeface="Bebas" pitchFamily="2" charset="0"/>
              </a:rPr>
              <a:t>植入</a:t>
            </a:r>
            <a:endParaRPr lang="en-US" altLang="zh-CN" sz="1800" b="1" dirty="0" smtClean="0">
              <a:latin typeface="黑体" pitchFamily="49" charset="-122"/>
              <a:ea typeface="黑体" pitchFamily="49" charset="-122"/>
              <a:cs typeface="华文黑体" pitchFamily="2" charset="-122"/>
              <a:sym typeface="Bebas" pitchFamily="2" charset="0"/>
            </a:endParaRPr>
          </a:p>
          <a:p>
            <a:pPr algn="ctr"/>
            <a:r>
              <a:rPr lang="zh-CN" altLang="en-US" sz="1800" b="1" dirty="0" smtClean="0">
                <a:latin typeface="黑体" pitchFamily="49" charset="-122"/>
                <a:ea typeface="黑体" pitchFamily="49" charset="-122"/>
                <a:cs typeface="华文黑体" pitchFamily="2" charset="-122"/>
                <a:sym typeface="Bebas" pitchFamily="2" charset="0"/>
              </a:rPr>
              <a:t>营销</a:t>
            </a:r>
            <a:endParaRPr lang="zh-CN" altLang="en-US" sz="1800" b="1" dirty="0">
              <a:latin typeface="黑体" pitchFamily="49" charset="-122"/>
              <a:ea typeface="黑体" pitchFamily="49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8" name="TextBox 62"/>
          <p:cNvSpPr txBox="1"/>
          <p:nvPr/>
        </p:nvSpPr>
        <p:spPr>
          <a:xfrm>
            <a:off x="3263693" y="4577192"/>
            <a:ext cx="2345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2016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年，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OPPO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赞助</a:t>
            </a:r>
            <a:endParaRPr lang="en-US" altLang="zh-CN" sz="16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algn="ctr"/>
            <a:r>
              <a: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《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微微一笑很倾城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》</a:t>
            </a:r>
          </a:p>
          <a:p>
            <a:pPr algn="ctr"/>
            <a:r>
              <a: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OPPO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每集一次曝光频率</a:t>
            </a:r>
            <a:endParaRPr lang="en-US" altLang="zh-CN" sz="16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algn="ctr"/>
            <a:r>
              <a: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隐性、显性的广告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植入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726487" cy="1104900"/>
          </a:xfrm>
        </p:spPr>
        <p:txBody>
          <a:bodyPr/>
          <a:lstStyle/>
          <a:p>
            <a:r>
              <a:rPr lang="en-US" altLang="zh-CN" sz="4800" dirty="0" smtClean="0"/>
              <a:t>4 </a:t>
            </a:r>
            <a:r>
              <a:rPr lang="zh-CN" altLang="en-US" sz="4800" dirty="0" smtClean="0"/>
              <a:t>娱乐</a:t>
            </a:r>
            <a:r>
              <a:rPr lang="zh-CN" altLang="en-US" sz="4800" dirty="0"/>
              <a:t>营销传播品牌</a:t>
            </a:r>
            <a:endParaRPr lang="zh-CN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1804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726487" cy="1104900"/>
          </a:xfrm>
        </p:spPr>
        <p:txBody>
          <a:bodyPr/>
          <a:lstStyle/>
          <a:p>
            <a:r>
              <a:rPr lang="en-US" altLang="zh-CN" sz="4800" dirty="0" smtClean="0"/>
              <a:t>5 </a:t>
            </a:r>
            <a:r>
              <a:rPr lang="zh-CN" altLang="en-US" sz="4800" dirty="0" smtClean="0"/>
              <a:t>线下</a:t>
            </a:r>
            <a:r>
              <a:rPr lang="zh-CN" altLang="en-US" sz="4800" dirty="0"/>
              <a:t>渠道</a:t>
            </a:r>
            <a:r>
              <a:rPr lang="zh-CN" altLang="en-US" sz="4800" dirty="0" smtClean="0"/>
              <a:t>助力</a:t>
            </a:r>
          </a:p>
        </p:txBody>
      </p:sp>
      <p:sp>
        <p:nvSpPr>
          <p:cNvPr id="35" name="Freeform 46"/>
          <p:cNvSpPr>
            <a:spLocks/>
          </p:cNvSpPr>
          <p:nvPr/>
        </p:nvSpPr>
        <p:spPr bwMode="auto">
          <a:xfrm>
            <a:off x="1304272" y="1976140"/>
            <a:ext cx="3248678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46"/>
          <p:cNvSpPr>
            <a:spLocks/>
          </p:cNvSpPr>
          <p:nvPr/>
        </p:nvSpPr>
        <p:spPr bwMode="auto">
          <a:xfrm>
            <a:off x="4552950" y="1976140"/>
            <a:ext cx="3248678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272" y="2945524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Bebas" pitchFamily="2" charset="0"/>
              </a:rPr>
              <a:t>庞大的销售网络</a:t>
            </a: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6928006" y="2945524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Bebas" pitchFamily="2" charset="0"/>
              </a:rPr>
              <a:t>稳固的渠道体系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 flipH="1">
            <a:off x="2332758" y="3798069"/>
            <a:ext cx="164306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5012867" y="3798069"/>
            <a:ext cx="1643064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2162316" y="3031957"/>
            <a:ext cx="1958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zh-CN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MP3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时代就建立的实体渠道关系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162316" y="3979406"/>
            <a:ext cx="1958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全国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20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rPr>
              <a:t>多万家门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店</a:t>
            </a:r>
            <a:endParaRPr lang="en-US" altLang="zh-CN" sz="160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lvl="0" algn="ctr">
              <a:defRPr/>
            </a:pPr>
            <a:r>
              <a:rPr lang="zh-CN" altLang="en-US" sz="1600" kern="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遍布三、四线城市</a:t>
            </a:r>
            <a:endParaRPr lang="zh-CN" altLang="en-US" sz="1600" kern="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840982" y="3031958"/>
            <a:ext cx="1958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CN" altLang="en-US" sz="1600" kern="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两层渠道代理</a:t>
            </a:r>
            <a:endParaRPr lang="en-US" altLang="zh-CN" sz="1600" kern="0" dirty="0" smtClean="0">
              <a:latin typeface="黑体" pitchFamily="49" charset="-122"/>
              <a:ea typeface="黑体" pitchFamily="49" charset="-122"/>
              <a:sym typeface="Bebas" pitchFamily="2" charset="0"/>
            </a:endParaRPr>
          </a:p>
          <a:p>
            <a:pPr lvl="0" algn="ctr">
              <a:defRPr/>
            </a:pPr>
            <a:r>
              <a:rPr lang="zh-CN" altLang="en-US" sz="1600" kern="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与代理商关系密切</a:t>
            </a:r>
            <a:endParaRPr lang="zh-CN" altLang="en-US" sz="1600" kern="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840982" y="3856294"/>
            <a:ext cx="1958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CN" altLang="en-US" sz="1600" kern="0" dirty="0">
                <a:latin typeface="黑体" pitchFamily="49" charset="-122"/>
                <a:ea typeface="黑体" pitchFamily="49" charset="-122"/>
                <a:sym typeface="Bebas" pitchFamily="2" charset="0"/>
              </a:rPr>
              <a:t>管理严格：不准乱价、不许窜货、不许私自在网上销售</a:t>
            </a:r>
          </a:p>
        </p:txBody>
      </p:sp>
    </p:spTree>
    <p:extLst>
      <p:ext uri="{BB962C8B-B14F-4D97-AF65-F5344CB8AC3E}">
        <p14:creationId xmlns:p14="http://schemas.microsoft.com/office/powerpoint/2010/main" val="3475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6 </a:t>
            </a:r>
            <a:r>
              <a:rPr lang="zh-CN" altLang="en-US" sz="4800" dirty="0" smtClean="0"/>
              <a:t>关于未来</a:t>
            </a:r>
          </a:p>
        </p:txBody>
      </p:sp>
      <p:sp>
        <p:nvSpPr>
          <p:cNvPr id="4" name="右箭头 3"/>
          <p:cNvSpPr/>
          <p:nvPr/>
        </p:nvSpPr>
        <p:spPr>
          <a:xfrm>
            <a:off x="672125" y="1688108"/>
            <a:ext cx="3666532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4639870" y="3007497"/>
            <a:ext cx="3729504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72125" y="4326674"/>
            <a:ext cx="3666532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7963" y="2000318"/>
            <a:ext cx="1150592" cy="1150592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77963" y="3319601"/>
            <a:ext cx="1150592" cy="11505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77963" y="4638884"/>
            <a:ext cx="1150592" cy="1150592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4369464" y="4969857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4321854" y="3650205"/>
            <a:ext cx="462810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4368356" y="2331292"/>
            <a:ext cx="369806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672125" y="2221671"/>
            <a:ext cx="2800705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补齐缺失的一线城市是新的市场增长点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5568669" y="3540954"/>
            <a:ext cx="2800705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追求</a:t>
            </a:r>
            <a:r>
              <a:rPr lang="en-US" altLang="zh-CN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OPPO</a:t>
            </a:r>
            <a:r>
              <a:rPr lang="zh-CN" altLang="en-US" sz="2000" dirty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全新的“美因苛求”的品牌理念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2124" y="4706348"/>
            <a:ext cx="2800705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向消费者</a:t>
            </a:r>
            <a:r>
              <a:rPr lang="zh-CN" altLang="en-US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传递</a:t>
            </a:r>
            <a:r>
              <a:rPr lang="en-US" altLang="zh-CN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OPPO</a:t>
            </a:r>
            <a:r>
              <a:rPr lang="zh-CN" altLang="en-US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的</a:t>
            </a:r>
            <a:r>
              <a:rPr lang="zh-CN" altLang="en-US" sz="2000" dirty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品牌价值观，在价值层面连接</a:t>
            </a:r>
            <a:r>
              <a:rPr lang="zh-CN" altLang="en-US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消费者</a:t>
            </a:r>
            <a:endParaRPr lang="zh-CN" altLang="en-US" sz="2000" dirty="0">
              <a:solidFill>
                <a:srgbClr val="124062"/>
              </a:solidFill>
              <a:effectLst/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启发思考题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687513"/>
            <a:ext cx="7992119" cy="4114800"/>
          </a:xfrm>
        </p:spPr>
        <p:txBody>
          <a:bodyPr/>
          <a:lstStyle/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．</a:t>
            </a:r>
            <a:r>
              <a:rPr lang="en-US" altLang="zh-CN" sz="2400" dirty="0"/>
              <a:t>OPPO</a:t>
            </a:r>
            <a:r>
              <a:rPr lang="zh-CN" altLang="en-US" sz="2400" dirty="0"/>
              <a:t>的目标客户群体是</a:t>
            </a:r>
            <a:r>
              <a:rPr lang="zh-CN" altLang="en-US" sz="2400" dirty="0" smtClean="0"/>
              <a:t>什么？</a:t>
            </a:r>
            <a:r>
              <a:rPr lang="en-US" altLang="zh-CN" sz="2400" dirty="0" smtClean="0"/>
              <a:t>OPPO</a:t>
            </a:r>
            <a:r>
              <a:rPr lang="zh-CN" altLang="en-US" sz="2400" dirty="0"/>
              <a:t>为何要选择这一目标消费</a:t>
            </a:r>
            <a:r>
              <a:rPr lang="zh-CN" altLang="en-US" sz="2400" dirty="0" smtClean="0"/>
              <a:t>群体？</a:t>
            </a:r>
            <a:endParaRPr lang="zh-CN" altLang="en-US" sz="2400" dirty="0"/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．市场定位的实质是什么？试分析</a:t>
            </a:r>
            <a:r>
              <a:rPr lang="en-US" altLang="zh-CN" sz="2400" dirty="0"/>
              <a:t>OPPO</a:t>
            </a:r>
            <a:r>
              <a:rPr lang="zh-CN" altLang="en-US" sz="2400" dirty="0"/>
              <a:t>的产品策略对实现市场定位是否有帮助。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．说明市场定位和品牌传播之间的关系，分析</a:t>
            </a:r>
            <a:r>
              <a:rPr lang="en-US" altLang="zh-CN" sz="2400" dirty="0"/>
              <a:t>OPPO</a:t>
            </a:r>
            <a:r>
              <a:rPr lang="zh-CN" altLang="en-US" sz="2400" dirty="0"/>
              <a:t>是如何推广和传播自己的品牌的？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．结合案例总结</a:t>
            </a:r>
            <a:r>
              <a:rPr lang="en-US" altLang="zh-CN" sz="2400" dirty="0"/>
              <a:t>OPPO</a:t>
            </a:r>
            <a:r>
              <a:rPr lang="zh-CN" altLang="en-US" sz="2400" dirty="0"/>
              <a:t>的市场营销策略。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．你认为</a:t>
            </a:r>
            <a:r>
              <a:rPr lang="en-US" altLang="zh-CN" sz="2400" dirty="0"/>
              <a:t>OPPO</a:t>
            </a:r>
            <a:r>
              <a:rPr lang="zh-CN" altLang="en-US" sz="2400" dirty="0"/>
              <a:t>手机在营销方面有什么不足之处？该如何改进？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titled 2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1 Introduction</Template>
  <TotalTime>3275</TotalTime>
  <Pages>24</Pages>
  <Words>962</Words>
  <Characters>0</Characters>
  <Application>Microsoft Office PowerPoint</Application>
  <DocSecurity>0</DocSecurity>
  <PresentationFormat>自定义</PresentationFormat>
  <Lines>0</Lines>
  <Paragraphs>94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untitled 2</vt:lpstr>
      <vt:lpstr>追求你的“年轻范儿”——OPPO的目标营销策略</vt:lpstr>
      <vt:lpstr>内容提要</vt:lpstr>
      <vt:lpstr>1 2016年的中国智能手机市场</vt:lpstr>
      <vt:lpstr>2 精准锁定目标市场</vt:lpstr>
      <vt:lpstr>3 满足用户需求</vt:lpstr>
      <vt:lpstr>4 娱乐营销传播品牌</vt:lpstr>
      <vt:lpstr>5 线下渠道助力</vt:lpstr>
      <vt:lpstr>6 关于未来</vt:lpstr>
      <vt:lpstr>启发思考题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Administrator</dc:creator>
  <cp:lastModifiedBy>Administrator</cp:lastModifiedBy>
  <cp:revision>398</cp:revision>
  <cp:lastPrinted>2000-03-27T07:45:53Z</cp:lastPrinted>
  <dcterms:created xsi:type="dcterms:W3CDTF">1995-12-08T17:21:36Z</dcterms:created>
  <dcterms:modified xsi:type="dcterms:W3CDTF">2019-09-30T06:51:28Z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