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9" r:id="rId2"/>
    <p:sldId id="390" r:id="rId3"/>
    <p:sldId id="432" r:id="rId4"/>
    <p:sldId id="487" r:id="rId5"/>
    <p:sldId id="480" r:id="rId6"/>
    <p:sldId id="481" r:id="rId7"/>
    <p:sldId id="482" r:id="rId8"/>
    <p:sldId id="485" r:id="rId9"/>
    <p:sldId id="496" r:id="rId10"/>
    <p:sldId id="431" r:id="rId11"/>
  </p:sldIdLst>
  <p:sldSz cx="9105900" cy="6832600"/>
  <p:notesSz cx="6629400" cy="97536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FF00FF"/>
    <a:srgbClr val="00FFFF"/>
    <a:srgbClr val="0000FF"/>
    <a:srgbClr val="00FF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6" autoAdjust="0"/>
    <p:restoredTop sz="97974" autoAdjust="0"/>
  </p:normalViewPr>
  <p:slideViewPr>
    <p:cSldViewPr>
      <p:cViewPr>
        <p:scale>
          <a:sx n="80" d="100"/>
          <a:sy n="80" d="100"/>
        </p:scale>
        <p:origin x="-72" y="234"/>
      </p:cViewPr>
      <p:guideLst>
        <p:guide orient="horz" pos="215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13142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74C2E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13142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74C2E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E756D-82B9-4DA8-A2F2-27E8C5B07EF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402FD2-7AFA-4919-9C0E-4B7638DCB400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精准广告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01A1F762-BCD7-42B7-9815-4A1072204E0D}" type="parTrans" cxnId="{B6D08DE5-D5F9-4A6B-89BD-D87D3BC89527}">
      <dgm:prSet/>
      <dgm:spPr/>
      <dgm:t>
        <a:bodyPr/>
        <a:lstStyle/>
        <a:p>
          <a:endParaRPr lang="zh-CN" altLang="en-US"/>
        </a:p>
      </dgm:t>
    </dgm:pt>
    <dgm:pt modelId="{EC1DB368-371D-46DC-B64B-C0A6C869FB2F}" type="sibTrans" cxnId="{B6D08DE5-D5F9-4A6B-89BD-D87D3BC89527}">
      <dgm:prSet/>
      <dgm:spPr/>
      <dgm:t>
        <a:bodyPr/>
        <a:lstStyle/>
        <a:p>
          <a:endParaRPr lang="zh-CN" altLang="en-US"/>
        </a:p>
      </dgm:t>
    </dgm:pt>
    <dgm:pt modelId="{DD93E435-2278-4406-86DB-129CCD6B9B09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佣金收入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59977A47-85D9-4A89-9D1E-81F4BD30A323}" type="parTrans" cxnId="{3576CA37-FE78-4EA8-829B-1104B30AE549}">
      <dgm:prSet/>
      <dgm:spPr/>
      <dgm:t>
        <a:bodyPr/>
        <a:lstStyle/>
        <a:p>
          <a:endParaRPr lang="zh-CN" altLang="en-US"/>
        </a:p>
      </dgm:t>
    </dgm:pt>
    <dgm:pt modelId="{DE10234E-CACE-4983-A247-ADB1B29A93A5}" type="sibTrans" cxnId="{3576CA37-FE78-4EA8-829B-1104B30AE549}">
      <dgm:prSet/>
      <dgm:spPr/>
      <dgm:t>
        <a:bodyPr/>
        <a:lstStyle/>
        <a:p>
          <a:endParaRPr lang="zh-CN" altLang="en-US"/>
        </a:p>
      </dgm:t>
    </dgm:pt>
    <dgm:pt modelId="{AB6DA09A-F3C7-4403-91D8-1D8726ED5073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合作收益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B80628D2-5806-4770-86C6-59569B32ED17}" type="parTrans" cxnId="{EC714A86-77A2-4C54-91B9-44BE628E023B}">
      <dgm:prSet/>
      <dgm:spPr/>
      <dgm:t>
        <a:bodyPr/>
        <a:lstStyle/>
        <a:p>
          <a:endParaRPr lang="zh-CN" altLang="en-US"/>
        </a:p>
      </dgm:t>
    </dgm:pt>
    <dgm:pt modelId="{AFE7965D-DC4C-4EB0-B04D-9220783112D8}" type="sibTrans" cxnId="{EC714A86-77A2-4C54-91B9-44BE628E023B}">
      <dgm:prSet/>
      <dgm:spPr/>
      <dgm:t>
        <a:bodyPr/>
        <a:lstStyle/>
        <a:p>
          <a:endParaRPr lang="zh-CN" altLang="en-US"/>
        </a:p>
      </dgm:t>
    </dgm:pt>
    <dgm:pt modelId="{BCE00F1F-A77F-41A2-B791-C99A8C758691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盈利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3BA16A97-4CFC-4C1C-A7D0-070BB839FB1A}" type="parTrans" cxnId="{3FA39CA3-C4C5-4406-851B-5476CE230C6E}">
      <dgm:prSet/>
      <dgm:spPr/>
      <dgm:t>
        <a:bodyPr/>
        <a:lstStyle/>
        <a:p>
          <a:endParaRPr lang="zh-CN" altLang="en-US"/>
        </a:p>
      </dgm:t>
    </dgm:pt>
    <dgm:pt modelId="{18C12707-6475-45ED-8CDF-0BBE757B2744}" type="sibTrans" cxnId="{3FA39CA3-C4C5-4406-851B-5476CE230C6E}">
      <dgm:prSet/>
      <dgm:spPr/>
      <dgm:t>
        <a:bodyPr/>
        <a:lstStyle/>
        <a:p>
          <a:endParaRPr lang="zh-CN" altLang="en-US"/>
        </a:p>
      </dgm:t>
    </dgm:pt>
    <dgm:pt modelId="{2A5FA310-DC4B-40FC-9DF2-F5BC8CE55EF1}" type="pres">
      <dgm:prSet presAssocID="{796E756D-82B9-4DA8-A2F2-27E8C5B07EF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F0DFC4-DC02-405C-BB17-A1988E0F0098}" type="pres">
      <dgm:prSet presAssocID="{796E756D-82B9-4DA8-A2F2-27E8C5B07EF6}" presName="ellipse" presStyleLbl="trBgShp" presStyleIdx="0" presStyleCnt="1"/>
      <dgm:spPr/>
    </dgm:pt>
    <dgm:pt modelId="{E68D31A5-CE97-44EC-B9F8-EEA377129FE3}" type="pres">
      <dgm:prSet presAssocID="{796E756D-82B9-4DA8-A2F2-27E8C5B07EF6}" presName="arrow1" presStyleLbl="fgShp" presStyleIdx="0" presStyleCnt="1"/>
      <dgm:spPr/>
    </dgm:pt>
    <dgm:pt modelId="{08805162-34FE-4C5D-8306-8F783FC5CD67}" type="pres">
      <dgm:prSet presAssocID="{796E756D-82B9-4DA8-A2F2-27E8C5B07EF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0CFB5-63FC-4C94-A711-583959140FB0}" type="pres">
      <dgm:prSet presAssocID="{DD93E435-2278-4406-86DB-129CCD6B9B0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401E1-053C-48E2-BF73-565483D31782}" type="pres">
      <dgm:prSet presAssocID="{AB6DA09A-F3C7-4403-91D8-1D8726ED507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C05F4-D219-41A8-BCE1-5AE42894C01E}" type="pres">
      <dgm:prSet presAssocID="{BCE00F1F-A77F-41A2-B791-C99A8C75869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E02ED0-CA88-425E-802B-B0F549BE2765}" type="pres">
      <dgm:prSet presAssocID="{796E756D-82B9-4DA8-A2F2-27E8C5B07EF6}" presName="funnel" presStyleLbl="trAlignAcc1" presStyleIdx="0" presStyleCnt="1" custLinFactNeighborX="-836" custLinFactNeighborY="-893"/>
      <dgm:spPr/>
      <dgm:t>
        <a:bodyPr/>
        <a:lstStyle/>
        <a:p>
          <a:endParaRPr lang="zh-CN" altLang="en-US"/>
        </a:p>
      </dgm:t>
    </dgm:pt>
  </dgm:ptLst>
  <dgm:cxnLst>
    <dgm:cxn modelId="{EC714A86-77A2-4C54-91B9-44BE628E023B}" srcId="{796E756D-82B9-4DA8-A2F2-27E8C5B07EF6}" destId="{AB6DA09A-F3C7-4403-91D8-1D8726ED5073}" srcOrd="2" destOrd="0" parTransId="{B80628D2-5806-4770-86C6-59569B32ED17}" sibTransId="{AFE7965D-DC4C-4EB0-B04D-9220783112D8}"/>
    <dgm:cxn modelId="{B21C5435-F1F6-4550-80FE-589A3EB5FAA7}" type="presOf" srcId="{B3402FD2-7AFA-4919-9C0E-4B7638DCB400}" destId="{EB5C05F4-D219-41A8-BCE1-5AE42894C01E}" srcOrd="0" destOrd="0" presId="urn:microsoft.com/office/officeart/2005/8/layout/funnel1"/>
    <dgm:cxn modelId="{3576CA37-FE78-4EA8-829B-1104B30AE549}" srcId="{796E756D-82B9-4DA8-A2F2-27E8C5B07EF6}" destId="{DD93E435-2278-4406-86DB-129CCD6B9B09}" srcOrd="1" destOrd="0" parTransId="{59977A47-85D9-4A89-9D1E-81F4BD30A323}" sibTransId="{DE10234E-CACE-4983-A247-ADB1B29A93A5}"/>
    <dgm:cxn modelId="{B6D08DE5-D5F9-4A6B-89BD-D87D3BC89527}" srcId="{796E756D-82B9-4DA8-A2F2-27E8C5B07EF6}" destId="{B3402FD2-7AFA-4919-9C0E-4B7638DCB400}" srcOrd="0" destOrd="0" parTransId="{01A1F762-BCD7-42B7-9815-4A1072204E0D}" sibTransId="{EC1DB368-371D-46DC-B64B-C0A6C869FB2F}"/>
    <dgm:cxn modelId="{FF592E39-5E62-425D-8829-A16D3171D798}" type="presOf" srcId="{BCE00F1F-A77F-41A2-B791-C99A8C758691}" destId="{08805162-34FE-4C5D-8306-8F783FC5CD67}" srcOrd="0" destOrd="0" presId="urn:microsoft.com/office/officeart/2005/8/layout/funnel1"/>
    <dgm:cxn modelId="{169B2289-E3BC-4EAD-AD7D-A550548DAC7B}" type="presOf" srcId="{DD93E435-2278-4406-86DB-129CCD6B9B09}" destId="{DFA401E1-053C-48E2-BF73-565483D31782}" srcOrd="0" destOrd="0" presId="urn:microsoft.com/office/officeart/2005/8/layout/funnel1"/>
    <dgm:cxn modelId="{3FA39CA3-C4C5-4406-851B-5476CE230C6E}" srcId="{796E756D-82B9-4DA8-A2F2-27E8C5B07EF6}" destId="{BCE00F1F-A77F-41A2-B791-C99A8C758691}" srcOrd="3" destOrd="0" parTransId="{3BA16A97-4CFC-4C1C-A7D0-070BB839FB1A}" sibTransId="{18C12707-6475-45ED-8CDF-0BBE757B2744}"/>
    <dgm:cxn modelId="{114AEA13-17AA-43ED-8F01-254F76EBA263}" type="presOf" srcId="{796E756D-82B9-4DA8-A2F2-27E8C5B07EF6}" destId="{2A5FA310-DC4B-40FC-9DF2-F5BC8CE55EF1}" srcOrd="0" destOrd="0" presId="urn:microsoft.com/office/officeart/2005/8/layout/funnel1"/>
    <dgm:cxn modelId="{73C04313-2A8F-49F5-A581-C2B2D1E2E8BB}" type="presOf" srcId="{AB6DA09A-F3C7-4403-91D8-1D8726ED5073}" destId="{9200CFB5-63FC-4C94-A711-583959140FB0}" srcOrd="0" destOrd="0" presId="urn:microsoft.com/office/officeart/2005/8/layout/funnel1"/>
    <dgm:cxn modelId="{5E25373D-E46E-46A3-A527-E7749E564834}" type="presParOf" srcId="{2A5FA310-DC4B-40FC-9DF2-F5BC8CE55EF1}" destId="{E7F0DFC4-DC02-405C-BB17-A1988E0F0098}" srcOrd="0" destOrd="0" presId="urn:microsoft.com/office/officeart/2005/8/layout/funnel1"/>
    <dgm:cxn modelId="{1FAACC1F-BAD6-4878-B0CC-BB1A4E9B62FF}" type="presParOf" srcId="{2A5FA310-DC4B-40FC-9DF2-F5BC8CE55EF1}" destId="{E68D31A5-CE97-44EC-B9F8-EEA377129FE3}" srcOrd="1" destOrd="0" presId="urn:microsoft.com/office/officeart/2005/8/layout/funnel1"/>
    <dgm:cxn modelId="{106317E8-BFC2-4773-B7CB-57CB7B0292C7}" type="presParOf" srcId="{2A5FA310-DC4B-40FC-9DF2-F5BC8CE55EF1}" destId="{08805162-34FE-4C5D-8306-8F783FC5CD67}" srcOrd="2" destOrd="0" presId="urn:microsoft.com/office/officeart/2005/8/layout/funnel1"/>
    <dgm:cxn modelId="{95B92CA4-0129-4A62-A0A2-431293517A65}" type="presParOf" srcId="{2A5FA310-DC4B-40FC-9DF2-F5BC8CE55EF1}" destId="{9200CFB5-63FC-4C94-A711-583959140FB0}" srcOrd="3" destOrd="0" presId="urn:microsoft.com/office/officeart/2005/8/layout/funnel1"/>
    <dgm:cxn modelId="{3CD7BFD9-0D39-4971-A749-741F5C21565F}" type="presParOf" srcId="{2A5FA310-DC4B-40FC-9DF2-F5BC8CE55EF1}" destId="{DFA401E1-053C-48E2-BF73-565483D31782}" srcOrd="4" destOrd="0" presId="urn:microsoft.com/office/officeart/2005/8/layout/funnel1"/>
    <dgm:cxn modelId="{49B7D684-1C83-46E9-9A05-2AE602FD12B6}" type="presParOf" srcId="{2A5FA310-DC4B-40FC-9DF2-F5BC8CE55EF1}" destId="{EB5C05F4-D219-41A8-BCE1-5AE42894C01E}" srcOrd="5" destOrd="0" presId="urn:microsoft.com/office/officeart/2005/8/layout/funnel1"/>
    <dgm:cxn modelId="{6AE849D4-198B-4649-AB47-74189EE02581}" type="presParOf" srcId="{2A5FA310-DC4B-40FC-9DF2-F5BC8CE55EF1}" destId="{03E02ED0-CA88-425E-802B-B0F549BE276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0DFC4-DC02-405C-BB17-A1988E0F0098}">
      <dsp:nvSpPr>
        <dsp:cNvPr id="0" name=""/>
        <dsp:cNvSpPr/>
      </dsp:nvSpPr>
      <dsp:spPr>
        <a:xfrm>
          <a:off x="1398767" y="164412"/>
          <a:ext cx="3262947" cy="113317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D31A5-CE97-44EC-B9F8-EEA377129FE3}">
      <dsp:nvSpPr>
        <dsp:cNvPr id="0" name=""/>
        <dsp:cNvSpPr/>
      </dsp:nvSpPr>
      <dsp:spPr>
        <a:xfrm>
          <a:off x="2719122" y="2939182"/>
          <a:ext cx="632354" cy="40470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05162-34FE-4C5D-8306-8F783FC5CD67}">
      <dsp:nvSpPr>
        <dsp:cNvPr id="0" name=""/>
        <dsp:cNvSpPr/>
      </dsp:nvSpPr>
      <dsp:spPr>
        <a:xfrm>
          <a:off x="1517649" y="3262947"/>
          <a:ext cx="3035300" cy="75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黑体" pitchFamily="49" charset="-122"/>
              <a:ea typeface="黑体" pitchFamily="49" charset="-122"/>
            </a:rPr>
            <a:t>盈利</a:t>
          </a:r>
          <a:endParaRPr lang="zh-CN" altLang="en-US" sz="2600" kern="1200" dirty="0">
            <a:latin typeface="黑体" pitchFamily="49" charset="-122"/>
            <a:ea typeface="黑体" pitchFamily="49" charset="-122"/>
          </a:endParaRPr>
        </a:p>
      </dsp:txBody>
      <dsp:txXfrm>
        <a:off x="1517649" y="3262947"/>
        <a:ext cx="3035300" cy="758825"/>
      </dsp:txXfrm>
    </dsp:sp>
    <dsp:sp modelId="{9200CFB5-63FC-4C94-A711-583959140FB0}">
      <dsp:nvSpPr>
        <dsp:cNvPr id="0" name=""/>
        <dsp:cNvSpPr/>
      </dsp:nvSpPr>
      <dsp:spPr>
        <a:xfrm>
          <a:off x="2585063" y="1385108"/>
          <a:ext cx="1138237" cy="113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合作收益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2751754" y="1551799"/>
        <a:ext cx="804855" cy="804855"/>
      </dsp:txXfrm>
    </dsp:sp>
    <dsp:sp modelId="{DFA401E1-053C-48E2-BF73-565483D31782}">
      <dsp:nvSpPr>
        <dsp:cNvPr id="0" name=""/>
        <dsp:cNvSpPr/>
      </dsp:nvSpPr>
      <dsp:spPr>
        <a:xfrm>
          <a:off x="1770591" y="531177"/>
          <a:ext cx="1138237" cy="113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佣金收入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1937282" y="697868"/>
        <a:ext cx="804855" cy="804855"/>
      </dsp:txXfrm>
    </dsp:sp>
    <dsp:sp modelId="{EB5C05F4-D219-41A8-BCE1-5AE42894C01E}">
      <dsp:nvSpPr>
        <dsp:cNvPr id="0" name=""/>
        <dsp:cNvSpPr/>
      </dsp:nvSpPr>
      <dsp:spPr>
        <a:xfrm>
          <a:off x="2934123" y="255976"/>
          <a:ext cx="1138237" cy="113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精准广告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3100814" y="422667"/>
        <a:ext cx="804855" cy="804855"/>
      </dsp:txXfrm>
    </dsp:sp>
    <dsp:sp modelId="{03E02ED0-CA88-425E-802B-B0F549BE2765}">
      <dsp:nvSpPr>
        <dsp:cNvPr id="0" name=""/>
        <dsp:cNvSpPr/>
      </dsp:nvSpPr>
      <dsp:spPr>
        <a:xfrm>
          <a:off x="1235103" y="0"/>
          <a:ext cx="3541183" cy="283294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0.38716</cdr:x>
      <cdr:y>0.36738</cdr:y>
    </cdr:from>
    <cdr:to>
      <cdr:x>0.61652</cdr:x>
      <cdr:y>0.63307</cdr:y>
    </cdr:to>
    <cdr:sp macro="" textlink="">
      <cdr:nvSpPr>
        <cdr:cNvPr id="2" name="圆角矩形 1"/>
        <cdr:cNvSpPr/>
      </cdr:nvSpPr>
      <cdr:spPr>
        <a:xfrm xmlns:a="http://schemas.openxmlformats.org/drawingml/2006/main">
          <a:off x="2062473" y="1369871"/>
          <a:ext cx="1221843" cy="990729"/>
        </a:xfrm>
        <a:prstGeom xmlns:a="http://schemas.openxmlformats.org/drawingml/2006/main" prst="roundRect">
          <a:avLst>
            <a:gd name="adj" fmla="val 50000"/>
          </a:avLst>
        </a:prstGeom>
        <a:solidFill xmlns:a="http://schemas.openxmlformats.org/drawingml/2006/main">
          <a:srgbClr val="E74C2E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2800" dirty="0" smtClean="0">
              <a:latin typeface="黑体" pitchFamily="49" charset="-122"/>
              <a:ea typeface="黑体" pitchFamily="49" charset="-122"/>
            </a:rPr>
            <a:t>核心优势</a:t>
          </a:r>
          <a:endParaRPr lang="zh-CN" altLang="en-US" sz="2800" dirty="0">
            <a:latin typeface="黑体" pitchFamily="49" charset="-122"/>
            <a:ea typeface="黑体" pitchFamily="49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6318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5" name="幻灯片图像占位符 10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3665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5194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328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0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620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987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563" y="6378575"/>
            <a:ext cx="601767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 smtClean="0">
                <a:solidFill>
                  <a:schemeClr val="tx2"/>
                </a:solidFill>
                <a:ea typeface="宋体" pitchFamily="2" charset="-122"/>
              </a:rPr>
              <a:t>201</a:t>
            </a:r>
            <a:r>
              <a:rPr lang="en-US" altLang="zh-CN" sz="1200" dirty="0" smtClean="0">
                <a:solidFill>
                  <a:schemeClr val="tx2"/>
                </a:solidFill>
                <a:ea typeface="宋体" pitchFamily="2" charset="-122"/>
              </a:rPr>
              <a:t>7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	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蘑菇街电子商务案例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	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   </a:t>
            </a:r>
            <a:fld id="{E9AD1D13-BE33-4F57-957E-775A7263053C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37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86" y="1670050"/>
            <a:ext cx="8381752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6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55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8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12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7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60563" y="6378575"/>
            <a:ext cx="601767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2017	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蘑菇街电子商务案例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	   </a:t>
            </a:r>
            <a:fld id="{DE3ADE1B-E306-493F-B402-EA53EF5C2505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蘑菇街电子商务案例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万江平 改编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87513"/>
            <a:ext cx="7992119" cy="4114800"/>
          </a:xfrm>
        </p:spPr>
        <p:txBody>
          <a:bodyPr/>
          <a:lstStyle/>
          <a:p>
            <a:pPr marL="0" indent="0" eaLnBrk="1">
              <a:buNone/>
            </a:pPr>
            <a:r>
              <a:rPr lang="en-US" altLang="zh-CN" sz="2400" dirty="0" smtClean="0"/>
              <a:t>1、</a:t>
            </a:r>
            <a:r>
              <a:rPr lang="zh-CN" altLang="en-US" sz="2400" dirty="0" smtClean="0"/>
              <a:t>蘑菇</a:t>
            </a:r>
            <a:r>
              <a:rPr lang="zh-CN" altLang="en-US" sz="2400" dirty="0"/>
              <a:t>街发展的比较</a:t>
            </a:r>
            <a:r>
              <a:rPr lang="zh-CN" altLang="en-US" sz="2400" dirty="0" smtClean="0"/>
              <a:t>快，主要</a:t>
            </a:r>
            <a:r>
              <a:rPr lang="zh-CN" altLang="en-US" sz="2400" dirty="0"/>
              <a:t>原因是</a:t>
            </a:r>
            <a:r>
              <a:rPr lang="zh-CN" altLang="en-US" sz="2400" dirty="0" smtClean="0"/>
              <a:t>什么？</a:t>
            </a:r>
            <a:endParaRPr lang="en-US" altLang="zh-CN" sz="2400" dirty="0"/>
          </a:p>
          <a:p>
            <a:pPr marL="0" indent="0" eaLnBrk="1">
              <a:buNone/>
            </a:pPr>
            <a:r>
              <a:rPr lang="en-US" altLang="zh-CN" sz="2400" dirty="0" smtClean="0"/>
              <a:t>2、</a:t>
            </a:r>
            <a:r>
              <a:rPr lang="zh-CN" altLang="en-US" sz="2400" dirty="0" smtClean="0"/>
              <a:t>蘑菇</a:t>
            </a:r>
            <a:r>
              <a:rPr lang="zh-CN" altLang="en-US" sz="2400" dirty="0"/>
              <a:t>街</a:t>
            </a:r>
            <a:r>
              <a:rPr lang="zh-CN" altLang="en-US" sz="2400" dirty="0" smtClean="0"/>
              <a:t>运营</a:t>
            </a:r>
            <a:r>
              <a:rPr lang="zh-CN" altLang="en-US" sz="2400" dirty="0"/>
              <a:t>中存在的问题是</a:t>
            </a:r>
            <a:r>
              <a:rPr lang="zh-CN" altLang="en-US" sz="2400" dirty="0" smtClean="0"/>
              <a:t>什么</a:t>
            </a:r>
            <a:r>
              <a:rPr lang="en-US" altLang="zh-CN" sz="2400" dirty="0" smtClean="0"/>
              <a:t>？</a:t>
            </a:r>
            <a:r>
              <a:rPr lang="zh-CN" altLang="en-US" sz="2400" dirty="0" smtClean="0"/>
              <a:t>该</a:t>
            </a:r>
            <a:r>
              <a:rPr lang="zh-CN" altLang="en-US" sz="2400" dirty="0"/>
              <a:t>如何</a:t>
            </a:r>
            <a:r>
              <a:rPr lang="zh-CN" altLang="en-US" sz="2400" dirty="0" smtClean="0"/>
              <a:t>改进？</a:t>
            </a:r>
            <a:endParaRPr lang="en-US" altLang="zh-CN" sz="2400" dirty="0"/>
          </a:p>
          <a:p>
            <a:pPr marL="0" indent="0" eaLnBrk="1">
              <a:buNone/>
            </a:pPr>
            <a:r>
              <a:rPr lang="en-US" altLang="zh-CN" sz="2400" dirty="0" smtClean="0"/>
              <a:t>3、</a:t>
            </a:r>
            <a:r>
              <a:rPr lang="zh-CN" altLang="en-US" sz="2400" dirty="0" smtClean="0"/>
              <a:t>美丽</a:t>
            </a:r>
            <a:r>
              <a:rPr lang="zh-CN" altLang="en-US" sz="2400" dirty="0"/>
              <a:t>说和蘑菇街都是电商导购</a:t>
            </a:r>
            <a:r>
              <a:rPr lang="zh-CN" altLang="en-US" sz="2400" dirty="0" smtClean="0"/>
              <a:t>网站，它们</a:t>
            </a:r>
            <a:r>
              <a:rPr lang="zh-CN" altLang="en-US" sz="2400" dirty="0"/>
              <a:t>之间的区别是</a:t>
            </a:r>
            <a:r>
              <a:rPr lang="zh-CN" altLang="en-US" sz="2400" dirty="0" smtClean="0"/>
              <a:t>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36527" y="1670050"/>
            <a:ext cx="66967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465138" indent="-465138"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蘑菇街网络价值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定位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蘑菇街商业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盈利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核心能力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蘑菇街经营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蘑菇街管理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SWOT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启发思考题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1 蘑菇</a:t>
            </a:r>
            <a:r>
              <a:rPr lang="zh-CN" altLang="en-US" sz="4800" dirty="0"/>
              <a:t>街网络价值定位</a:t>
            </a:r>
            <a:endParaRPr lang="zh-CN" altLang="en-US" sz="4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0" y="2048148"/>
            <a:ext cx="7941742" cy="292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2 </a:t>
            </a:r>
            <a:r>
              <a:rPr lang="zh-CN" altLang="en-US" sz="4800" dirty="0" smtClean="0"/>
              <a:t>蘑菇</a:t>
            </a:r>
            <a:r>
              <a:rPr lang="zh-CN" altLang="en-US" sz="4800" dirty="0"/>
              <a:t>街商业模式</a:t>
            </a:r>
            <a:endParaRPr lang="zh-CN" altLang="en-US" sz="4800" dirty="0" smtClean="0"/>
          </a:p>
        </p:txBody>
      </p:sp>
      <p:grpSp>
        <p:nvGrpSpPr>
          <p:cNvPr id="61" name="组合 60"/>
          <p:cNvGrpSpPr/>
          <p:nvPr/>
        </p:nvGrpSpPr>
        <p:grpSpPr>
          <a:xfrm>
            <a:off x="1034359" y="1600820"/>
            <a:ext cx="1790399" cy="4551784"/>
            <a:chOff x="1600622" y="1596057"/>
            <a:chExt cx="1790399" cy="4551784"/>
          </a:xfrm>
        </p:grpSpPr>
        <p:grpSp>
          <p:nvGrpSpPr>
            <p:cNvPr id="60" name="组合 59"/>
            <p:cNvGrpSpPr/>
            <p:nvPr/>
          </p:nvGrpSpPr>
          <p:grpSpPr>
            <a:xfrm>
              <a:off x="1600622" y="1596057"/>
              <a:ext cx="1790399" cy="4551784"/>
              <a:chOff x="1600622" y="1596057"/>
              <a:chExt cx="1790399" cy="4551784"/>
            </a:xfrm>
          </p:grpSpPr>
          <p:pic>
            <p:nvPicPr>
              <p:cNvPr id="47" name="图片 14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622" y="1596057"/>
                <a:ext cx="1790399" cy="4551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17"/>
              <p:cNvSpPr>
                <a:spLocks noChangeArrowheads="1"/>
              </p:cNvSpPr>
              <p:nvPr/>
            </p:nvSpPr>
            <p:spPr bwMode="auto">
              <a:xfrm>
                <a:off x="1672630" y="3748050"/>
                <a:ext cx="1651717" cy="15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愿景：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蘑菇街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在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未来</a:t>
                </a: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3-5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年的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时间里成为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女性线上购物的重要入口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使命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发现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时尚和分享购物乐趣</a:t>
                </a:r>
              </a:p>
            </p:txBody>
          </p:sp>
        </p:grpSp>
        <p:sp>
          <p:nvSpPr>
            <p:cNvPr id="51" name="TextBox 18"/>
            <p:cNvSpPr>
              <a:spLocks noChangeArrowheads="1"/>
            </p:cNvSpPr>
            <p:nvPr/>
          </p:nvSpPr>
          <p:spPr bwMode="auto">
            <a:xfrm>
              <a:off x="1914946" y="2573690"/>
              <a:ext cx="12698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3D6317"/>
                  </a:solidFill>
                  <a:latin typeface="黑体" pitchFamily="49" charset="-122"/>
                  <a:ea typeface="黑体" pitchFamily="49" charset="-122"/>
                  <a:sym typeface="Times New Roman" pitchFamily="18" charset="0"/>
                </a:rPr>
                <a:t>战略目标</a:t>
              </a:r>
              <a:endParaRPr lang="en-US" sz="2000" b="1" dirty="0">
                <a:solidFill>
                  <a:srgbClr val="3D6317"/>
                </a:solidFill>
                <a:latin typeface="黑体" pitchFamily="49" charset="-122"/>
                <a:ea typeface="黑体" pitchFamily="49" charset="-122"/>
                <a:sym typeface="Times New Roman" pitchFamily="18" charset="0"/>
              </a:endParaRPr>
            </a:p>
          </p:txBody>
        </p:sp>
        <p:sp>
          <p:nvSpPr>
            <p:cNvPr id="52" name="TextBox 19"/>
            <p:cNvSpPr>
              <a:spLocks noChangeArrowheads="1"/>
            </p:cNvSpPr>
            <p:nvPr/>
          </p:nvSpPr>
          <p:spPr bwMode="auto">
            <a:xfrm>
              <a:off x="1932220" y="1721560"/>
              <a:ext cx="1173051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i="1" dirty="0">
                  <a:solidFill>
                    <a:srgbClr val="3D6317"/>
                  </a:solidFill>
                  <a:latin typeface="浪漫雅圆" charset="-122"/>
                  <a:ea typeface="微软雅黑" pitchFamily="34" charset="-122"/>
                  <a:sym typeface="Times New Roman" pitchFamily="18" charset="0"/>
                </a:rPr>
                <a:t>01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25553" y="1603821"/>
            <a:ext cx="1805405" cy="4548783"/>
            <a:chOff x="3625553" y="1603821"/>
            <a:chExt cx="1805405" cy="4548783"/>
          </a:xfrm>
        </p:grpSpPr>
        <p:grpSp>
          <p:nvGrpSpPr>
            <p:cNvPr id="59" name="组合 58"/>
            <p:cNvGrpSpPr/>
            <p:nvPr/>
          </p:nvGrpSpPr>
          <p:grpSpPr>
            <a:xfrm>
              <a:off x="3625553" y="1603821"/>
              <a:ext cx="1805405" cy="4548783"/>
              <a:chOff x="3625553" y="1603821"/>
              <a:chExt cx="1805405" cy="4548783"/>
            </a:xfrm>
          </p:grpSpPr>
          <p:pic>
            <p:nvPicPr>
              <p:cNvPr id="48" name="图片 15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5553" y="1603821"/>
                <a:ext cx="1805405" cy="4548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20"/>
              <p:cNvSpPr>
                <a:spLocks noChangeArrowheads="1"/>
              </p:cNvSpPr>
              <p:nvPr/>
            </p:nvSpPr>
            <p:spPr bwMode="auto">
              <a:xfrm>
                <a:off x="3688854" y="3748050"/>
                <a:ext cx="1654793" cy="15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目标</a:t>
                </a:r>
                <a:r>
                  <a:rPr lang="zh-CN" altLang="en-US" sz="1400" dirty="0" smtClean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用户：二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三线城市</a:t>
                </a:r>
                <a:r>
                  <a:rPr lang="en-US" altLang="zh-CN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80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、</a:t>
                </a:r>
                <a:r>
                  <a:rPr lang="en-US" altLang="zh-CN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90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后时尚敏感度高的</a:t>
                </a:r>
                <a:r>
                  <a:rPr lang="zh-CN" altLang="en-US" sz="1400" dirty="0" smtClean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女生</a:t>
                </a:r>
                <a:endParaRPr lang="en-US" altLang="zh-CN" sz="1400" dirty="0" smtClean="0">
                  <a:latin typeface="黑体" pitchFamily="49" charset="-122"/>
                  <a:ea typeface="黑体" pitchFamily="49" charset="-122"/>
                  <a:sym typeface="Arial" pitchFamily="34" charset="0"/>
                </a:endParaRP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目标</a:t>
                </a:r>
                <a:r>
                  <a:rPr lang="zh-CN" altLang="en-US" sz="1400" dirty="0" smtClean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客户：从事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时尚</a:t>
                </a:r>
                <a:r>
                  <a:rPr lang="zh-CN" altLang="en-US" sz="1400" dirty="0" smtClean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产品，有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推广需求的商家</a:t>
                </a:r>
                <a:endParaRPr lang="en-US" altLang="zh-CN" sz="1400" dirty="0">
                  <a:latin typeface="黑体" pitchFamily="49" charset="-122"/>
                  <a:ea typeface="黑体" pitchFamily="49" charset="-122"/>
                  <a:sym typeface="Arial" pitchFamily="34" charset="0"/>
                </a:endParaRPr>
              </a:p>
            </p:txBody>
          </p:sp>
        </p:grpSp>
        <p:sp>
          <p:nvSpPr>
            <p:cNvPr id="54" name="TextBox 21"/>
            <p:cNvSpPr>
              <a:spLocks noChangeArrowheads="1"/>
            </p:cNvSpPr>
            <p:nvPr/>
          </p:nvSpPr>
          <p:spPr bwMode="auto">
            <a:xfrm>
              <a:off x="3931170" y="2573690"/>
              <a:ext cx="12698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205867"/>
                  </a:solidFill>
                  <a:latin typeface="黑体" pitchFamily="49" charset="-122"/>
                  <a:ea typeface="黑体" pitchFamily="49" charset="-122"/>
                  <a:sym typeface="Times New Roman" pitchFamily="18" charset="0"/>
                </a:rPr>
                <a:t>目标用户和客户</a:t>
              </a:r>
              <a:endParaRPr lang="en-US" sz="2000" b="1" dirty="0">
                <a:solidFill>
                  <a:srgbClr val="205867"/>
                </a:solidFill>
                <a:latin typeface="黑体" pitchFamily="49" charset="-122"/>
                <a:ea typeface="黑体" pitchFamily="49" charset="-122"/>
                <a:sym typeface="Times New Roman" pitchFamily="18" charset="0"/>
              </a:endParaRPr>
            </a:p>
          </p:txBody>
        </p:sp>
        <p:sp>
          <p:nvSpPr>
            <p:cNvPr id="55" name="TextBox 22"/>
            <p:cNvSpPr>
              <a:spLocks noChangeArrowheads="1"/>
            </p:cNvSpPr>
            <p:nvPr/>
          </p:nvSpPr>
          <p:spPr bwMode="auto">
            <a:xfrm>
              <a:off x="3952956" y="1721560"/>
              <a:ext cx="1171615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i="1" dirty="0" smtClean="0">
                  <a:solidFill>
                    <a:srgbClr val="205867"/>
                  </a:solidFill>
                  <a:latin typeface="浪漫雅圆" charset="-122"/>
                  <a:ea typeface="微软雅黑" pitchFamily="34" charset="-122"/>
                  <a:sym typeface="Times New Roman" pitchFamily="18" charset="0"/>
                </a:rPr>
                <a:t>02</a:t>
              </a:r>
              <a:endParaRPr lang="en-US" sz="5400" b="1" i="1" dirty="0">
                <a:solidFill>
                  <a:srgbClr val="205867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09134" y="1628646"/>
            <a:ext cx="1793399" cy="4548782"/>
            <a:chOff x="5663209" y="1599059"/>
            <a:chExt cx="1793399" cy="4548782"/>
          </a:xfrm>
        </p:grpSpPr>
        <p:grpSp>
          <p:nvGrpSpPr>
            <p:cNvPr id="4" name="组合 3"/>
            <p:cNvGrpSpPr/>
            <p:nvPr/>
          </p:nvGrpSpPr>
          <p:grpSpPr>
            <a:xfrm>
              <a:off x="5663209" y="1599059"/>
              <a:ext cx="1793399" cy="4548782"/>
              <a:chOff x="5663209" y="1599059"/>
              <a:chExt cx="1793399" cy="4548782"/>
            </a:xfrm>
          </p:grpSpPr>
          <p:pic>
            <p:nvPicPr>
              <p:cNvPr id="49" name="图片 16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209" y="1599059"/>
                <a:ext cx="1793399" cy="4548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23"/>
              <p:cNvSpPr>
                <a:spLocks noChangeArrowheads="1"/>
              </p:cNvSpPr>
              <p:nvPr/>
            </p:nvSpPr>
            <p:spPr bwMode="auto">
              <a:xfrm>
                <a:off x="5777086" y="3748050"/>
                <a:ext cx="1612848" cy="15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用户角度：吸引用户、引导消费、增加粘度</a:t>
                </a:r>
                <a:endParaRPr lang="en-US" altLang="zh-CN" sz="1400" dirty="0" smtClean="0">
                  <a:latin typeface="黑体" pitchFamily="49" charset="-122"/>
                  <a:ea typeface="黑体" pitchFamily="49" charset="-122"/>
                  <a:sym typeface="Arial" pitchFamily="34" charset="0"/>
                </a:endParaRP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广告主角度：精准广告</a:t>
                </a:r>
                <a:r>
                  <a:rPr lang="zh-CN" altLang="en-US" sz="1400" dirty="0" smtClean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系统、站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  <a:sym typeface="Arial" pitchFamily="34" charset="0"/>
                  </a:rPr>
                  <a:t>内外活动</a:t>
                </a:r>
                <a:endParaRPr lang="en-US" altLang="zh-CN" sz="1400" dirty="0">
                  <a:latin typeface="黑体" pitchFamily="49" charset="-122"/>
                  <a:ea typeface="黑体" pitchFamily="49" charset="-122"/>
                  <a:sym typeface="Arial" pitchFamily="34" charset="0"/>
                </a:endParaRPr>
              </a:p>
            </p:txBody>
          </p:sp>
        </p:grp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5777086" y="2645698"/>
              <a:ext cx="16128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632423"/>
                  </a:solidFill>
                  <a:latin typeface="黑体" pitchFamily="49" charset="-122"/>
                  <a:ea typeface="黑体" pitchFamily="49" charset="-122"/>
                  <a:sym typeface="Times New Roman" pitchFamily="18" charset="0"/>
                </a:rPr>
                <a:t>产品与服务</a:t>
              </a:r>
              <a:endParaRPr lang="en-US" sz="2000" b="1" dirty="0">
                <a:solidFill>
                  <a:srgbClr val="632423"/>
                </a:solidFill>
                <a:latin typeface="黑体" pitchFamily="49" charset="-122"/>
                <a:ea typeface="黑体" pitchFamily="49" charset="-122"/>
                <a:sym typeface="Times New Roman" pitchFamily="18" charset="0"/>
              </a:endParaRPr>
            </a:p>
          </p:txBody>
        </p:sp>
        <p:sp>
          <p:nvSpPr>
            <p:cNvPr id="58" name="TextBox 25"/>
            <p:cNvSpPr>
              <a:spLocks noChangeArrowheads="1"/>
            </p:cNvSpPr>
            <p:nvPr/>
          </p:nvSpPr>
          <p:spPr bwMode="auto">
            <a:xfrm>
              <a:off x="5999243" y="1721560"/>
              <a:ext cx="1171615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i="1" dirty="0" smtClean="0">
                  <a:solidFill>
                    <a:srgbClr val="632423"/>
                  </a:solidFill>
                  <a:latin typeface="浪漫雅圆" charset="-122"/>
                  <a:ea typeface="微软雅黑" pitchFamily="34" charset="-122"/>
                  <a:sym typeface="Times New Roman" pitchFamily="18" charset="0"/>
                </a:rPr>
                <a:t>03</a:t>
              </a:r>
              <a:endParaRPr lang="en-US" sz="5400" b="1" i="1" dirty="0">
                <a:solidFill>
                  <a:srgbClr val="632423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 </a:t>
            </a:r>
            <a:r>
              <a:rPr lang="zh-CN" altLang="en-US" sz="4800" dirty="0"/>
              <a:t>盈利模式</a:t>
            </a:r>
            <a:endParaRPr lang="zh-CN" altLang="en-US" sz="4800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78006451"/>
              </p:ext>
            </p:extLst>
          </p:nvPr>
        </p:nvGraphicFramePr>
        <p:xfrm>
          <a:off x="1517650" y="1673489"/>
          <a:ext cx="6070600" cy="404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4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4</a:t>
            </a:r>
            <a:r>
              <a:rPr lang="en-US" altLang="zh-CN" sz="4800" b="1" dirty="0" smtClean="0"/>
              <a:t> </a:t>
            </a:r>
            <a:r>
              <a:rPr lang="zh-CN" altLang="en-US" sz="4800" dirty="0" smtClean="0"/>
              <a:t>核心</a:t>
            </a:r>
            <a:r>
              <a:rPr lang="zh-CN" altLang="en-US" sz="4800" dirty="0"/>
              <a:t>能力 </a:t>
            </a:r>
            <a:endParaRPr lang="zh-CN" altLang="en-US" sz="4800" dirty="0" smtClean="0"/>
          </a:p>
        </p:txBody>
      </p:sp>
      <p:sp>
        <p:nvSpPr>
          <p:cNvPr id="39" name="文本框 22"/>
          <p:cNvSpPr txBox="1"/>
          <p:nvPr/>
        </p:nvSpPr>
        <p:spPr>
          <a:xfrm>
            <a:off x="448495" y="1688109"/>
            <a:ext cx="378930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注重用户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体验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深入研究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女性，深谙女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性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消费心理与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888654" y="1991757"/>
            <a:ext cx="5327185" cy="3728799"/>
            <a:chOff x="4603319" y="914379"/>
            <a:chExt cx="7451634" cy="4963884"/>
          </a:xfrm>
        </p:grpSpPr>
        <p:graphicFrame>
          <p:nvGraphicFramePr>
            <p:cNvPr id="50" name="图表 49"/>
            <p:cNvGraphicFramePr/>
            <p:nvPr>
              <p:extLst>
                <p:ext uri="{D42A27DB-BD31-4B8C-83A1-F6EECF244321}">
                  <p14:modId xmlns:p14="http://schemas.microsoft.com/office/powerpoint/2010/main" val="985153474"/>
                </p:ext>
              </p:extLst>
            </p:nvPr>
          </p:nvGraphicFramePr>
          <p:xfrm>
            <a:off x="4603319" y="914379"/>
            <a:ext cx="7451634" cy="49638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1" name="直角三角形 50"/>
            <p:cNvSpPr/>
            <p:nvPr/>
          </p:nvSpPr>
          <p:spPr>
            <a:xfrm rot="10800000">
              <a:off x="9594179" y="1484387"/>
              <a:ext cx="744583" cy="744583"/>
            </a:xfrm>
            <a:prstGeom prst="rt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328466" y="4537832"/>
              <a:ext cx="744583" cy="744583"/>
            </a:xfrm>
            <a:prstGeom prst="rt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直角三角形 52"/>
            <p:cNvSpPr/>
            <p:nvPr/>
          </p:nvSpPr>
          <p:spPr>
            <a:xfrm rot="10800000" flipH="1">
              <a:off x="6328467" y="1484388"/>
              <a:ext cx="744583" cy="744583"/>
            </a:xfrm>
            <a:prstGeom prst="rtTriangle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9594178" y="4407202"/>
              <a:ext cx="744583" cy="744583"/>
            </a:xfrm>
            <a:prstGeom prst="rtTriangle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文本框 20"/>
            <p:cNvSpPr txBox="1"/>
            <p:nvPr/>
          </p:nvSpPr>
          <p:spPr>
            <a:xfrm rot="18900000">
              <a:off x="6328463" y="1572702"/>
              <a:ext cx="901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6" name="文本框 21"/>
            <p:cNvSpPr txBox="1"/>
            <p:nvPr/>
          </p:nvSpPr>
          <p:spPr>
            <a:xfrm rot="18900000">
              <a:off x="6174692" y="2047305"/>
              <a:ext cx="2057405" cy="53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用户洞察力</a:t>
              </a:r>
              <a:endPara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文本框 32"/>
            <p:cNvSpPr txBox="1"/>
            <p:nvPr/>
          </p:nvSpPr>
          <p:spPr>
            <a:xfrm rot="2700000" flipH="1">
              <a:off x="9380100" y="1592669"/>
              <a:ext cx="901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8" name="文本框 33"/>
            <p:cNvSpPr txBox="1"/>
            <p:nvPr/>
          </p:nvSpPr>
          <p:spPr>
            <a:xfrm rot="2700000" flipH="1">
              <a:off x="8428143" y="2047305"/>
              <a:ext cx="2057405" cy="53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资深团队</a:t>
              </a:r>
              <a:endPara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9" name="文本框 34"/>
            <p:cNvSpPr txBox="1"/>
            <p:nvPr/>
          </p:nvSpPr>
          <p:spPr>
            <a:xfrm rot="2616644">
              <a:off x="6273561" y="4155199"/>
              <a:ext cx="2161826" cy="53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强势营销</a:t>
              </a:r>
              <a:endPara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0" name="文本框 35"/>
            <p:cNvSpPr txBox="1"/>
            <p:nvPr/>
          </p:nvSpPr>
          <p:spPr>
            <a:xfrm rot="2522955">
              <a:off x="6583422" y="4300400"/>
              <a:ext cx="947084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1" name="文本框 36"/>
            <p:cNvSpPr txBox="1"/>
            <p:nvPr/>
          </p:nvSpPr>
          <p:spPr>
            <a:xfrm rot="18926003">
              <a:off x="9345331" y="4189915"/>
              <a:ext cx="901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2" name="文本框 37"/>
            <p:cNvSpPr txBox="1"/>
            <p:nvPr/>
          </p:nvSpPr>
          <p:spPr>
            <a:xfrm rot="18960372" flipH="1">
              <a:off x="8392424" y="4046508"/>
              <a:ext cx="2161826" cy="53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持续创新</a:t>
              </a:r>
              <a:endPara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552950" y="1431273"/>
            <a:ext cx="0" cy="6575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 bwMode="auto">
          <a:xfrm>
            <a:off x="4552950" y="5576540"/>
            <a:ext cx="0" cy="6575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 bwMode="auto">
          <a:xfrm>
            <a:off x="6281142" y="3863965"/>
            <a:ext cx="19442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" name="直接连接符 35"/>
          <p:cNvCxnSpPr/>
          <p:nvPr/>
        </p:nvCxnSpPr>
        <p:spPr bwMode="auto">
          <a:xfrm>
            <a:off x="952550" y="3863965"/>
            <a:ext cx="19442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文本框 22"/>
          <p:cNvSpPr txBox="1"/>
          <p:nvPr/>
        </p:nvSpPr>
        <p:spPr>
          <a:xfrm>
            <a:off x="4912990" y="1688109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淘宝最好的产品经理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最强技术的专家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最牛的营销策划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文本框 22"/>
          <p:cNvSpPr txBox="1"/>
          <p:nvPr/>
        </p:nvSpPr>
        <p:spPr>
          <a:xfrm>
            <a:off x="420889" y="4043396"/>
            <a:ext cx="247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蘑菇街通过对微博的深挖和创新，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获得极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佳的推广效果</a:t>
            </a:r>
          </a:p>
        </p:txBody>
      </p:sp>
      <p:sp>
        <p:nvSpPr>
          <p:cNvPr id="65" name="文本框 22"/>
          <p:cNvSpPr txBox="1"/>
          <p:nvPr/>
        </p:nvSpPr>
        <p:spPr>
          <a:xfrm>
            <a:off x="6181529" y="4072634"/>
            <a:ext cx="23318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推出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反向团购产品“自由团”、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“逛”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团队大胆创新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以“授权密匙”的方式，提高认证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门槛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文本框 22"/>
          <p:cNvSpPr txBox="1"/>
          <p:nvPr/>
        </p:nvSpPr>
        <p:spPr>
          <a:xfrm>
            <a:off x="5993110" y="2336180"/>
            <a:ext cx="233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超强实施力量，做事节奏快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5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5 </a:t>
            </a:r>
            <a:r>
              <a:rPr lang="zh-CN" altLang="en-US" sz="4800" dirty="0"/>
              <a:t>蘑菇街经营模式</a:t>
            </a:r>
            <a:endParaRPr lang="zh-CN" altLang="en-US" sz="4800" dirty="0" smtClean="0"/>
          </a:p>
        </p:txBody>
      </p:sp>
      <p:grpSp>
        <p:nvGrpSpPr>
          <p:cNvPr id="49" name="组合 48"/>
          <p:cNvGrpSpPr/>
          <p:nvPr/>
        </p:nvGrpSpPr>
        <p:grpSpPr>
          <a:xfrm>
            <a:off x="3183556" y="2711989"/>
            <a:ext cx="2788411" cy="2579900"/>
            <a:chOff x="4858103" y="2228634"/>
            <a:chExt cx="3237592" cy="3063255"/>
          </a:xfrm>
        </p:grpSpPr>
        <p:grpSp>
          <p:nvGrpSpPr>
            <p:cNvPr id="50" name="Group 6"/>
            <p:cNvGrpSpPr/>
            <p:nvPr/>
          </p:nvGrpSpPr>
          <p:grpSpPr>
            <a:xfrm rot="20035724">
              <a:off x="4858103" y="2228634"/>
              <a:ext cx="3237592" cy="3063255"/>
              <a:chOff x="6053411" y="1558949"/>
              <a:chExt cx="2794841" cy="2644345"/>
            </a:xfrm>
          </p:grpSpPr>
          <p:sp>
            <p:nvSpPr>
              <p:cNvPr id="54" name="Circular Arrow 34"/>
              <p:cNvSpPr/>
              <p:nvPr/>
            </p:nvSpPr>
            <p:spPr>
              <a:xfrm rot="8459188">
                <a:off x="6134637" y="1571482"/>
                <a:ext cx="2631811" cy="2631812"/>
              </a:xfrm>
              <a:prstGeom prst="circularArrow">
                <a:avLst>
                  <a:gd name="adj1" fmla="val 24401"/>
                  <a:gd name="adj2" fmla="val 1142319"/>
                  <a:gd name="adj3" fmla="val 20457687"/>
                  <a:gd name="adj4" fmla="val 12180209"/>
                  <a:gd name="adj5" fmla="val 12500"/>
                </a:avLst>
              </a:prstGeom>
              <a:solidFill>
                <a:srgbClr val="13142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69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bg1"/>
                  </a:solidFill>
                  <a:sym typeface="Segoe UI"/>
                </a:endParaRPr>
              </a:p>
            </p:txBody>
          </p:sp>
          <p:sp>
            <p:nvSpPr>
              <p:cNvPr id="55" name="Freeform 35"/>
              <p:cNvSpPr/>
              <p:nvPr/>
            </p:nvSpPr>
            <p:spPr>
              <a:xfrm rot="670301">
                <a:off x="6657507" y="1558949"/>
                <a:ext cx="2190745" cy="1374874"/>
              </a:xfrm>
              <a:custGeom>
                <a:avLst/>
                <a:gdLst>
                  <a:gd name="connsiteX0" fmla="*/ 245090 w 4038600"/>
                  <a:gd name="connsiteY0" fmla="*/ 2957942 h 4038600"/>
                  <a:gd name="connsiteX1" fmla="*/ 409203 w 4038600"/>
                  <a:gd name="connsiteY1" fmla="*/ 820777 h 4038600"/>
                  <a:gd name="connsiteX2" fmla="*/ 2409424 w 4038600"/>
                  <a:gd name="connsiteY2" fmla="*/ 50373 h 4038600"/>
                  <a:gd name="connsiteX3" fmla="*/ 3964758 w 4038600"/>
                  <a:gd name="connsiteY3" fmla="*/ 1525277 h 4038600"/>
                  <a:gd name="connsiteX4" fmla="*/ 3964757 w 4038600"/>
                  <a:gd name="connsiteY4" fmla="*/ 1525274 h 4038600"/>
                  <a:gd name="connsiteX5" fmla="*/ 3533775 w 4038600"/>
                  <a:gd name="connsiteY5" fmla="*/ 2019303 h 4038600"/>
                  <a:gd name="connsiteX6" fmla="*/ 2913670 w 4038600"/>
                  <a:gd name="connsiteY6" fmla="*/ 1525271 h 4038600"/>
                  <a:gd name="connsiteX7" fmla="*/ 2913670 w 4038600"/>
                  <a:gd name="connsiteY7" fmla="*/ 1525271 h 4038600"/>
                  <a:gd name="connsiteX8" fmla="*/ 1533361 w 4038600"/>
                  <a:gd name="connsiteY8" fmla="*/ 1120504 h 4038600"/>
                  <a:gd name="connsiteX9" fmla="*/ 1116155 w 4038600"/>
                  <a:gd name="connsiteY9" fmla="*/ 2497104 h 4038600"/>
                  <a:gd name="connsiteX10" fmla="*/ 245090 w 4038600"/>
                  <a:gd name="connsiteY10" fmla="*/ 2957942 h 4038600"/>
                  <a:gd name="connsiteX0" fmla="*/ 362087 w 4081755"/>
                  <a:gd name="connsiteY0" fmla="*/ 3058062 h 3058062"/>
                  <a:gd name="connsiteX1" fmla="*/ 526200 w 4081755"/>
                  <a:gd name="connsiteY1" fmla="*/ 920897 h 3058062"/>
                  <a:gd name="connsiteX2" fmla="*/ 2526421 w 4081755"/>
                  <a:gd name="connsiteY2" fmla="*/ 150493 h 3058062"/>
                  <a:gd name="connsiteX3" fmla="*/ 4081755 w 4081755"/>
                  <a:gd name="connsiteY3" fmla="*/ 1625397 h 3058062"/>
                  <a:gd name="connsiteX4" fmla="*/ 4081754 w 4081755"/>
                  <a:gd name="connsiteY4" fmla="*/ 1625394 h 3058062"/>
                  <a:gd name="connsiteX5" fmla="*/ 3650772 w 4081755"/>
                  <a:gd name="connsiteY5" fmla="*/ 2119423 h 3058062"/>
                  <a:gd name="connsiteX6" fmla="*/ 3030667 w 4081755"/>
                  <a:gd name="connsiteY6" fmla="*/ 1625391 h 3058062"/>
                  <a:gd name="connsiteX7" fmla="*/ 3030667 w 4081755"/>
                  <a:gd name="connsiteY7" fmla="*/ 1625391 h 3058062"/>
                  <a:gd name="connsiteX8" fmla="*/ 1650358 w 4081755"/>
                  <a:gd name="connsiteY8" fmla="*/ 1220624 h 3058062"/>
                  <a:gd name="connsiteX9" fmla="*/ 1233152 w 4081755"/>
                  <a:gd name="connsiteY9" fmla="*/ 2597224 h 3058062"/>
                  <a:gd name="connsiteX10" fmla="*/ 615332 w 4081755"/>
                  <a:gd name="connsiteY10" fmla="*/ 2122589 h 3058062"/>
                  <a:gd name="connsiteX11" fmla="*/ 362087 w 4081755"/>
                  <a:gd name="connsiteY11" fmla="*/ 3058062 h 3058062"/>
                  <a:gd name="connsiteX0" fmla="*/ 224798 w 3944466"/>
                  <a:gd name="connsiteY0" fmla="*/ 3058062 h 3094100"/>
                  <a:gd name="connsiteX1" fmla="*/ 55665 w 3944466"/>
                  <a:gd name="connsiteY1" fmla="*/ 2618995 h 3094100"/>
                  <a:gd name="connsiteX2" fmla="*/ 388911 w 3944466"/>
                  <a:gd name="connsiteY2" fmla="*/ 920897 h 3094100"/>
                  <a:gd name="connsiteX3" fmla="*/ 2389132 w 3944466"/>
                  <a:gd name="connsiteY3" fmla="*/ 150493 h 3094100"/>
                  <a:gd name="connsiteX4" fmla="*/ 3944466 w 3944466"/>
                  <a:gd name="connsiteY4" fmla="*/ 1625397 h 3094100"/>
                  <a:gd name="connsiteX5" fmla="*/ 3944465 w 3944466"/>
                  <a:gd name="connsiteY5" fmla="*/ 1625394 h 3094100"/>
                  <a:gd name="connsiteX6" fmla="*/ 3513483 w 3944466"/>
                  <a:gd name="connsiteY6" fmla="*/ 2119423 h 3094100"/>
                  <a:gd name="connsiteX7" fmla="*/ 2893378 w 3944466"/>
                  <a:gd name="connsiteY7" fmla="*/ 1625391 h 3094100"/>
                  <a:gd name="connsiteX8" fmla="*/ 2893378 w 3944466"/>
                  <a:gd name="connsiteY8" fmla="*/ 1625391 h 3094100"/>
                  <a:gd name="connsiteX9" fmla="*/ 1513069 w 3944466"/>
                  <a:gd name="connsiteY9" fmla="*/ 1220624 h 3094100"/>
                  <a:gd name="connsiteX10" fmla="*/ 1095863 w 3944466"/>
                  <a:gd name="connsiteY10" fmla="*/ 2597224 h 3094100"/>
                  <a:gd name="connsiteX11" fmla="*/ 478043 w 3944466"/>
                  <a:gd name="connsiteY11" fmla="*/ 2122589 h 3094100"/>
                  <a:gd name="connsiteX12" fmla="*/ 224798 w 3944466"/>
                  <a:gd name="connsiteY12" fmla="*/ 3058062 h 3094100"/>
                  <a:gd name="connsiteX0" fmla="*/ 478043 w 3944466"/>
                  <a:gd name="connsiteY0" fmla="*/ 2122589 h 2618995"/>
                  <a:gd name="connsiteX1" fmla="*/ 55665 w 3944466"/>
                  <a:gd name="connsiteY1" fmla="*/ 2618995 h 2618995"/>
                  <a:gd name="connsiteX2" fmla="*/ 388911 w 3944466"/>
                  <a:gd name="connsiteY2" fmla="*/ 920897 h 2618995"/>
                  <a:gd name="connsiteX3" fmla="*/ 2389132 w 3944466"/>
                  <a:gd name="connsiteY3" fmla="*/ 150493 h 2618995"/>
                  <a:gd name="connsiteX4" fmla="*/ 3944466 w 3944466"/>
                  <a:gd name="connsiteY4" fmla="*/ 1625397 h 2618995"/>
                  <a:gd name="connsiteX5" fmla="*/ 3944465 w 3944466"/>
                  <a:gd name="connsiteY5" fmla="*/ 1625394 h 2618995"/>
                  <a:gd name="connsiteX6" fmla="*/ 3513483 w 3944466"/>
                  <a:gd name="connsiteY6" fmla="*/ 2119423 h 2618995"/>
                  <a:gd name="connsiteX7" fmla="*/ 2893378 w 3944466"/>
                  <a:gd name="connsiteY7" fmla="*/ 1625391 h 2618995"/>
                  <a:gd name="connsiteX8" fmla="*/ 2893378 w 3944466"/>
                  <a:gd name="connsiteY8" fmla="*/ 1625391 h 2618995"/>
                  <a:gd name="connsiteX9" fmla="*/ 1513069 w 3944466"/>
                  <a:gd name="connsiteY9" fmla="*/ 1220624 h 2618995"/>
                  <a:gd name="connsiteX10" fmla="*/ 1095863 w 3944466"/>
                  <a:gd name="connsiteY10" fmla="*/ 2597224 h 2618995"/>
                  <a:gd name="connsiteX11" fmla="*/ 478043 w 3944466"/>
                  <a:gd name="connsiteY11" fmla="*/ 2122589 h 2618995"/>
                  <a:gd name="connsiteX0" fmla="*/ 555165 w 4021588"/>
                  <a:gd name="connsiteY0" fmla="*/ 2122589 h 2618995"/>
                  <a:gd name="connsiteX1" fmla="*/ 132787 w 4021588"/>
                  <a:gd name="connsiteY1" fmla="*/ 2618995 h 2618995"/>
                  <a:gd name="connsiteX2" fmla="*/ 466033 w 4021588"/>
                  <a:gd name="connsiteY2" fmla="*/ 920897 h 2618995"/>
                  <a:gd name="connsiteX3" fmla="*/ 2466254 w 4021588"/>
                  <a:gd name="connsiteY3" fmla="*/ 150493 h 2618995"/>
                  <a:gd name="connsiteX4" fmla="*/ 4021588 w 4021588"/>
                  <a:gd name="connsiteY4" fmla="*/ 1625397 h 2618995"/>
                  <a:gd name="connsiteX5" fmla="*/ 4021587 w 4021588"/>
                  <a:gd name="connsiteY5" fmla="*/ 1625394 h 2618995"/>
                  <a:gd name="connsiteX6" fmla="*/ 3590605 w 4021588"/>
                  <a:gd name="connsiteY6" fmla="*/ 2119423 h 2618995"/>
                  <a:gd name="connsiteX7" fmla="*/ 2970500 w 4021588"/>
                  <a:gd name="connsiteY7" fmla="*/ 1625391 h 2618995"/>
                  <a:gd name="connsiteX8" fmla="*/ 2970500 w 4021588"/>
                  <a:gd name="connsiteY8" fmla="*/ 1625391 h 2618995"/>
                  <a:gd name="connsiteX9" fmla="*/ 1590191 w 4021588"/>
                  <a:gd name="connsiteY9" fmla="*/ 1220624 h 2618995"/>
                  <a:gd name="connsiteX10" fmla="*/ 1172985 w 4021588"/>
                  <a:gd name="connsiteY10" fmla="*/ 2597224 h 2618995"/>
                  <a:gd name="connsiteX11" fmla="*/ 555165 w 4021588"/>
                  <a:gd name="connsiteY11" fmla="*/ 2122589 h 2618995"/>
                  <a:gd name="connsiteX0" fmla="*/ 555165 w 4021588"/>
                  <a:gd name="connsiteY0" fmla="*/ 2122589 h 2618995"/>
                  <a:gd name="connsiteX1" fmla="*/ 132787 w 4021588"/>
                  <a:gd name="connsiteY1" fmla="*/ 2618995 h 2618995"/>
                  <a:gd name="connsiteX2" fmla="*/ 466033 w 4021588"/>
                  <a:gd name="connsiteY2" fmla="*/ 920897 h 2618995"/>
                  <a:gd name="connsiteX3" fmla="*/ 2466254 w 4021588"/>
                  <a:gd name="connsiteY3" fmla="*/ 150493 h 2618995"/>
                  <a:gd name="connsiteX4" fmla="*/ 4021588 w 4021588"/>
                  <a:gd name="connsiteY4" fmla="*/ 1625397 h 2618995"/>
                  <a:gd name="connsiteX5" fmla="*/ 4021587 w 4021588"/>
                  <a:gd name="connsiteY5" fmla="*/ 1625394 h 2618995"/>
                  <a:gd name="connsiteX6" fmla="*/ 3590605 w 4021588"/>
                  <a:gd name="connsiteY6" fmla="*/ 2119423 h 2618995"/>
                  <a:gd name="connsiteX7" fmla="*/ 2970500 w 4021588"/>
                  <a:gd name="connsiteY7" fmla="*/ 1625391 h 2618995"/>
                  <a:gd name="connsiteX8" fmla="*/ 2970500 w 4021588"/>
                  <a:gd name="connsiteY8" fmla="*/ 1625391 h 2618995"/>
                  <a:gd name="connsiteX9" fmla="*/ 1590191 w 4021588"/>
                  <a:gd name="connsiteY9" fmla="*/ 1220624 h 2618995"/>
                  <a:gd name="connsiteX10" fmla="*/ 1172985 w 4021588"/>
                  <a:gd name="connsiteY10" fmla="*/ 2597224 h 2618995"/>
                  <a:gd name="connsiteX11" fmla="*/ 555165 w 4021588"/>
                  <a:gd name="connsiteY11" fmla="*/ 2122589 h 2618995"/>
                  <a:gd name="connsiteX0" fmla="*/ 555165 w 4021588"/>
                  <a:gd name="connsiteY0" fmla="*/ 2122589 h 2618995"/>
                  <a:gd name="connsiteX1" fmla="*/ 132787 w 4021588"/>
                  <a:gd name="connsiteY1" fmla="*/ 2618995 h 2618995"/>
                  <a:gd name="connsiteX2" fmla="*/ 466033 w 4021588"/>
                  <a:gd name="connsiteY2" fmla="*/ 920897 h 2618995"/>
                  <a:gd name="connsiteX3" fmla="*/ 2466254 w 4021588"/>
                  <a:gd name="connsiteY3" fmla="*/ 150493 h 2618995"/>
                  <a:gd name="connsiteX4" fmla="*/ 4021588 w 4021588"/>
                  <a:gd name="connsiteY4" fmla="*/ 1625397 h 2618995"/>
                  <a:gd name="connsiteX5" fmla="*/ 4021587 w 4021588"/>
                  <a:gd name="connsiteY5" fmla="*/ 1625394 h 2618995"/>
                  <a:gd name="connsiteX6" fmla="*/ 3590605 w 4021588"/>
                  <a:gd name="connsiteY6" fmla="*/ 2119423 h 2618995"/>
                  <a:gd name="connsiteX7" fmla="*/ 2970500 w 4021588"/>
                  <a:gd name="connsiteY7" fmla="*/ 1625391 h 2618995"/>
                  <a:gd name="connsiteX8" fmla="*/ 2970500 w 4021588"/>
                  <a:gd name="connsiteY8" fmla="*/ 1625391 h 2618995"/>
                  <a:gd name="connsiteX9" fmla="*/ 1590191 w 4021588"/>
                  <a:gd name="connsiteY9" fmla="*/ 1220624 h 2618995"/>
                  <a:gd name="connsiteX10" fmla="*/ 1172985 w 4021588"/>
                  <a:gd name="connsiteY10" fmla="*/ 2597224 h 2618995"/>
                  <a:gd name="connsiteX11" fmla="*/ 555165 w 4021588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89132 w 3555555"/>
                  <a:gd name="connsiteY0" fmla="*/ 2122589 h 2597224"/>
                  <a:gd name="connsiteX1" fmla="*/ 0 w 3555555"/>
                  <a:gd name="connsiteY1" fmla="*/ 920897 h 2597224"/>
                  <a:gd name="connsiteX2" fmla="*/ 2000221 w 3555555"/>
                  <a:gd name="connsiteY2" fmla="*/ 150493 h 2597224"/>
                  <a:gd name="connsiteX3" fmla="*/ 3555555 w 3555555"/>
                  <a:gd name="connsiteY3" fmla="*/ 1625397 h 2597224"/>
                  <a:gd name="connsiteX4" fmla="*/ 3555554 w 3555555"/>
                  <a:gd name="connsiteY4" fmla="*/ 1625394 h 2597224"/>
                  <a:gd name="connsiteX5" fmla="*/ 3124572 w 3555555"/>
                  <a:gd name="connsiteY5" fmla="*/ 2119423 h 2597224"/>
                  <a:gd name="connsiteX6" fmla="*/ 2504467 w 3555555"/>
                  <a:gd name="connsiteY6" fmla="*/ 1625391 h 2597224"/>
                  <a:gd name="connsiteX7" fmla="*/ 2504467 w 3555555"/>
                  <a:gd name="connsiteY7" fmla="*/ 1625391 h 2597224"/>
                  <a:gd name="connsiteX8" fmla="*/ 1124158 w 3555555"/>
                  <a:gd name="connsiteY8" fmla="*/ 1220624 h 2597224"/>
                  <a:gd name="connsiteX9" fmla="*/ 706952 w 3555555"/>
                  <a:gd name="connsiteY9" fmla="*/ 2597224 h 2597224"/>
                  <a:gd name="connsiteX10" fmla="*/ 89132 w 3555555"/>
                  <a:gd name="connsiteY10" fmla="*/ 2122589 h 2597224"/>
                  <a:gd name="connsiteX0" fmla="*/ 706952 w 3555555"/>
                  <a:gd name="connsiteY0" fmla="*/ 2597224 h 2597224"/>
                  <a:gd name="connsiteX1" fmla="*/ 0 w 3555555"/>
                  <a:gd name="connsiteY1" fmla="*/ 920897 h 2597224"/>
                  <a:gd name="connsiteX2" fmla="*/ 2000221 w 3555555"/>
                  <a:gd name="connsiteY2" fmla="*/ 150493 h 2597224"/>
                  <a:gd name="connsiteX3" fmla="*/ 3555555 w 3555555"/>
                  <a:gd name="connsiteY3" fmla="*/ 1625397 h 2597224"/>
                  <a:gd name="connsiteX4" fmla="*/ 3555554 w 3555555"/>
                  <a:gd name="connsiteY4" fmla="*/ 1625394 h 2597224"/>
                  <a:gd name="connsiteX5" fmla="*/ 3124572 w 3555555"/>
                  <a:gd name="connsiteY5" fmla="*/ 2119423 h 2597224"/>
                  <a:gd name="connsiteX6" fmla="*/ 2504467 w 3555555"/>
                  <a:gd name="connsiteY6" fmla="*/ 1625391 h 2597224"/>
                  <a:gd name="connsiteX7" fmla="*/ 2504467 w 3555555"/>
                  <a:gd name="connsiteY7" fmla="*/ 1625391 h 2597224"/>
                  <a:gd name="connsiteX8" fmla="*/ 1124158 w 3555555"/>
                  <a:gd name="connsiteY8" fmla="*/ 1220624 h 2597224"/>
                  <a:gd name="connsiteX9" fmla="*/ 706952 w 3555555"/>
                  <a:gd name="connsiteY9" fmla="*/ 2597224 h 2597224"/>
                  <a:gd name="connsiteX0" fmla="*/ 1270168 w 3701565"/>
                  <a:gd name="connsiteY0" fmla="*/ 1220624 h 2119423"/>
                  <a:gd name="connsiteX1" fmla="*/ 146010 w 3701565"/>
                  <a:gd name="connsiteY1" fmla="*/ 920897 h 2119423"/>
                  <a:gd name="connsiteX2" fmla="*/ 2146231 w 3701565"/>
                  <a:gd name="connsiteY2" fmla="*/ 150493 h 2119423"/>
                  <a:gd name="connsiteX3" fmla="*/ 3701565 w 3701565"/>
                  <a:gd name="connsiteY3" fmla="*/ 1625397 h 2119423"/>
                  <a:gd name="connsiteX4" fmla="*/ 3701564 w 3701565"/>
                  <a:gd name="connsiteY4" fmla="*/ 1625394 h 2119423"/>
                  <a:gd name="connsiteX5" fmla="*/ 3270582 w 3701565"/>
                  <a:gd name="connsiteY5" fmla="*/ 2119423 h 2119423"/>
                  <a:gd name="connsiteX6" fmla="*/ 2650477 w 3701565"/>
                  <a:gd name="connsiteY6" fmla="*/ 1625391 h 2119423"/>
                  <a:gd name="connsiteX7" fmla="*/ 2650477 w 3701565"/>
                  <a:gd name="connsiteY7" fmla="*/ 1625391 h 2119423"/>
                  <a:gd name="connsiteX8" fmla="*/ 1270168 w 3701565"/>
                  <a:gd name="connsiteY8" fmla="*/ 1220624 h 2119423"/>
                  <a:gd name="connsiteX0" fmla="*/ 1014361 w 3752727"/>
                  <a:gd name="connsiteY0" fmla="*/ 1475427 h 2119423"/>
                  <a:gd name="connsiteX1" fmla="*/ 197172 w 3752727"/>
                  <a:gd name="connsiteY1" fmla="*/ 920897 h 2119423"/>
                  <a:gd name="connsiteX2" fmla="*/ 2197393 w 3752727"/>
                  <a:gd name="connsiteY2" fmla="*/ 150493 h 2119423"/>
                  <a:gd name="connsiteX3" fmla="*/ 3752727 w 3752727"/>
                  <a:gd name="connsiteY3" fmla="*/ 1625397 h 2119423"/>
                  <a:gd name="connsiteX4" fmla="*/ 3752726 w 3752727"/>
                  <a:gd name="connsiteY4" fmla="*/ 1625394 h 2119423"/>
                  <a:gd name="connsiteX5" fmla="*/ 3321744 w 3752727"/>
                  <a:gd name="connsiteY5" fmla="*/ 2119423 h 2119423"/>
                  <a:gd name="connsiteX6" fmla="*/ 2701639 w 3752727"/>
                  <a:gd name="connsiteY6" fmla="*/ 1625391 h 2119423"/>
                  <a:gd name="connsiteX7" fmla="*/ 2701639 w 3752727"/>
                  <a:gd name="connsiteY7" fmla="*/ 1625391 h 2119423"/>
                  <a:gd name="connsiteX8" fmla="*/ 1014361 w 3752727"/>
                  <a:gd name="connsiteY8" fmla="*/ 1475427 h 2119423"/>
                  <a:gd name="connsiteX0" fmla="*/ 1014361 w 3752727"/>
                  <a:gd name="connsiteY0" fmla="*/ 1475427 h 2119423"/>
                  <a:gd name="connsiteX1" fmla="*/ 197172 w 3752727"/>
                  <a:gd name="connsiteY1" fmla="*/ 920897 h 2119423"/>
                  <a:gd name="connsiteX2" fmla="*/ 2197393 w 3752727"/>
                  <a:gd name="connsiteY2" fmla="*/ 150493 h 2119423"/>
                  <a:gd name="connsiteX3" fmla="*/ 3752727 w 3752727"/>
                  <a:gd name="connsiteY3" fmla="*/ 1625397 h 2119423"/>
                  <a:gd name="connsiteX4" fmla="*/ 3752726 w 3752727"/>
                  <a:gd name="connsiteY4" fmla="*/ 1625394 h 2119423"/>
                  <a:gd name="connsiteX5" fmla="*/ 3321744 w 3752727"/>
                  <a:gd name="connsiteY5" fmla="*/ 2119423 h 2119423"/>
                  <a:gd name="connsiteX6" fmla="*/ 2701639 w 3752727"/>
                  <a:gd name="connsiteY6" fmla="*/ 1625391 h 2119423"/>
                  <a:gd name="connsiteX7" fmla="*/ 2701639 w 3752727"/>
                  <a:gd name="connsiteY7" fmla="*/ 1625391 h 2119423"/>
                  <a:gd name="connsiteX8" fmla="*/ 1014361 w 3752727"/>
                  <a:gd name="connsiteY8" fmla="*/ 1475427 h 2119423"/>
                  <a:gd name="connsiteX0" fmla="*/ 587314 w 3325680"/>
                  <a:gd name="connsiteY0" fmla="*/ 1521133 h 2165129"/>
                  <a:gd name="connsiteX1" fmla="*/ 197172 w 3325680"/>
                  <a:gd name="connsiteY1" fmla="*/ 493906 h 2165129"/>
                  <a:gd name="connsiteX2" fmla="*/ 1770346 w 3325680"/>
                  <a:gd name="connsiteY2" fmla="*/ 196199 h 2165129"/>
                  <a:gd name="connsiteX3" fmla="*/ 3325680 w 3325680"/>
                  <a:gd name="connsiteY3" fmla="*/ 1671103 h 2165129"/>
                  <a:gd name="connsiteX4" fmla="*/ 3325679 w 3325680"/>
                  <a:gd name="connsiteY4" fmla="*/ 1671100 h 2165129"/>
                  <a:gd name="connsiteX5" fmla="*/ 2894697 w 3325680"/>
                  <a:gd name="connsiteY5" fmla="*/ 2165129 h 2165129"/>
                  <a:gd name="connsiteX6" fmla="*/ 2274592 w 3325680"/>
                  <a:gd name="connsiteY6" fmla="*/ 1671097 h 2165129"/>
                  <a:gd name="connsiteX7" fmla="*/ 2274592 w 3325680"/>
                  <a:gd name="connsiteY7" fmla="*/ 1671097 h 2165129"/>
                  <a:gd name="connsiteX8" fmla="*/ 587314 w 3325680"/>
                  <a:gd name="connsiteY8" fmla="*/ 1521133 h 2165129"/>
                  <a:gd name="connsiteX0" fmla="*/ 587314 w 3325680"/>
                  <a:gd name="connsiteY0" fmla="*/ 1521133 h 2165129"/>
                  <a:gd name="connsiteX1" fmla="*/ 197172 w 3325680"/>
                  <a:gd name="connsiteY1" fmla="*/ 493906 h 2165129"/>
                  <a:gd name="connsiteX2" fmla="*/ 1770346 w 3325680"/>
                  <a:gd name="connsiteY2" fmla="*/ 196199 h 2165129"/>
                  <a:gd name="connsiteX3" fmla="*/ 3325680 w 3325680"/>
                  <a:gd name="connsiteY3" fmla="*/ 1671103 h 2165129"/>
                  <a:gd name="connsiteX4" fmla="*/ 3325679 w 3325680"/>
                  <a:gd name="connsiteY4" fmla="*/ 1671100 h 2165129"/>
                  <a:gd name="connsiteX5" fmla="*/ 2894697 w 3325680"/>
                  <a:gd name="connsiteY5" fmla="*/ 2165129 h 2165129"/>
                  <a:gd name="connsiteX6" fmla="*/ 2274592 w 3325680"/>
                  <a:gd name="connsiteY6" fmla="*/ 1671097 h 2165129"/>
                  <a:gd name="connsiteX7" fmla="*/ 2274592 w 3325680"/>
                  <a:gd name="connsiteY7" fmla="*/ 1671097 h 2165129"/>
                  <a:gd name="connsiteX8" fmla="*/ 587314 w 3325680"/>
                  <a:gd name="connsiteY8" fmla="*/ 1521133 h 2165129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459101 h 2103097"/>
                  <a:gd name="connsiteX1" fmla="*/ 197172 w 3361769"/>
                  <a:gd name="connsiteY1" fmla="*/ 524441 h 2103097"/>
                  <a:gd name="connsiteX2" fmla="*/ 1806435 w 3361769"/>
                  <a:gd name="connsiteY2" fmla="*/ 134167 h 2103097"/>
                  <a:gd name="connsiteX3" fmla="*/ 3361769 w 3361769"/>
                  <a:gd name="connsiteY3" fmla="*/ 1609071 h 2103097"/>
                  <a:gd name="connsiteX4" fmla="*/ 3361768 w 3361769"/>
                  <a:gd name="connsiteY4" fmla="*/ 1609068 h 2103097"/>
                  <a:gd name="connsiteX5" fmla="*/ 2930786 w 3361769"/>
                  <a:gd name="connsiteY5" fmla="*/ 2103097 h 2103097"/>
                  <a:gd name="connsiteX6" fmla="*/ 2310681 w 3361769"/>
                  <a:gd name="connsiteY6" fmla="*/ 1609065 h 2103097"/>
                  <a:gd name="connsiteX7" fmla="*/ 2310681 w 3361769"/>
                  <a:gd name="connsiteY7" fmla="*/ 1609065 h 2103097"/>
                  <a:gd name="connsiteX8" fmla="*/ 623403 w 3361769"/>
                  <a:gd name="connsiteY8" fmla="*/ 1459101 h 2103097"/>
                  <a:gd name="connsiteX0" fmla="*/ 623403 w 3361769"/>
                  <a:gd name="connsiteY0" fmla="*/ 1459101 h 2103097"/>
                  <a:gd name="connsiteX1" fmla="*/ 197172 w 3361769"/>
                  <a:gd name="connsiteY1" fmla="*/ 524441 h 2103097"/>
                  <a:gd name="connsiteX2" fmla="*/ 1806435 w 3361769"/>
                  <a:gd name="connsiteY2" fmla="*/ 134167 h 2103097"/>
                  <a:gd name="connsiteX3" fmla="*/ 3361769 w 3361769"/>
                  <a:gd name="connsiteY3" fmla="*/ 1609071 h 2103097"/>
                  <a:gd name="connsiteX4" fmla="*/ 3361768 w 3361769"/>
                  <a:gd name="connsiteY4" fmla="*/ 1609068 h 2103097"/>
                  <a:gd name="connsiteX5" fmla="*/ 2930786 w 3361769"/>
                  <a:gd name="connsiteY5" fmla="*/ 2103097 h 2103097"/>
                  <a:gd name="connsiteX6" fmla="*/ 2310681 w 3361769"/>
                  <a:gd name="connsiteY6" fmla="*/ 1609065 h 2103097"/>
                  <a:gd name="connsiteX7" fmla="*/ 2310681 w 3361769"/>
                  <a:gd name="connsiteY7" fmla="*/ 1609065 h 2103097"/>
                  <a:gd name="connsiteX8" fmla="*/ 623403 w 3361769"/>
                  <a:gd name="connsiteY8" fmla="*/ 1459101 h 2103097"/>
                  <a:gd name="connsiteX0" fmla="*/ 623403 w 3361769"/>
                  <a:gd name="connsiteY0" fmla="*/ 1434993 h 2078989"/>
                  <a:gd name="connsiteX1" fmla="*/ 197172 w 3361769"/>
                  <a:gd name="connsiteY1" fmla="*/ 500333 h 2078989"/>
                  <a:gd name="connsiteX2" fmla="*/ 1806435 w 3361769"/>
                  <a:gd name="connsiteY2" fmla="*/ 110059 h 2078989"/>
                  <a:gd name="connsiteX3" fmla="*/ 3361769 w 3361769"/>
                  <a:gd name="connsiteY3" fmla="*/ 1584963 h 2078989"/>
                  <a:gd name="connsiteX4" fmla="*/ 3361768 w 3361769"/>
                  <a:gd name="connsiteY4" fmla="*/ 1584960 h 2078989"/>
                  <a:gd name="connsiteX5" fmla="*/ 2930786 w 3361769"/>
                  <a:gd name="connsiteY5" fmla="*/ 2078989 h 2078989"/>
                  <a:gd name="connsiteX6" fmla="*/ 2310681 w 3361769"/>
                  <a:gd name="connsiteY6" fmla="*/ 1584957 h 2078989"/>
                  <a:gd name="connsiteX7" fmla="*/ 2310681 w 3361769"/>
                  <a:gd name="connsiteY7" fmla="*/ 1584957 h 2078989"/>
                  <a:gd name="connsiteX8" fmla="*/ 623403 w 3361769"/>
                  <a:gd name="connsiteY8" fmla="*/ 1434993 h 2078989"/>
                  <a:gd name="connsiteX0" fmla="*/ 623403 w 3361769"/>
                  <a:gd name="connsiteY0" fmla="*/ 1466483 h 2110479"/>
                  <a:gd name="connsiteX1" fmla="*/ 197172 w 3361769"/>
                  <a:gd name="connsiteY1" fmla="*/ 531823 h 2110479"/>
                  <a:gd name="connsiteX2" fmla="*/ 1806435 w 3361769"/>
                  <a:gd name="connsiteY2" fmla="*/ 141549 h 2110479"/>
                  <a:gd name="connsiteX3" fmla="*/ 3361769 w 3361769"/>
                  <a:gd name="connsiteY3" fmla="*/ 1616453 h 2110479"/>
                  <a:gd name="connsiteX4" fmla="*/ 3361768 w 3361769"/>
                  <a:gd name="connsiteY4" fmla="*/ 1616450 h 2110479"/>
                  <a:gd name="connsiteX5" fmla="*/ 2930786 w 3361769"/>
                  <a:gd name="connsiteY5" fmla="*/ 2110479 h 2110479"/>
                  <a:gd name="connsiteX6" fmla="*/ 2310681 w 3361769"/>
                  <a:gd name="connsiteY6" fmla="*/ 1616447 h 2110479"/>
                  <a:gd name="connsiteX7" fmla="*/ 2310681 w 3361769"/>
                  <a:gd name="connsiteY7" fmla="*/ 1616447 h 2110479"/>
                  <a:gd name="connsiteX8" fmla="*/ 623403 w 3361769"/>
                  <a:gd name="connsiteY8" fmla="*/ 1466483 h 2110479"/>
                  <a:gd name="connsiteX0" fmla="*/ 623403 w 3361769"/>
                  <a:gd name="connsiteY0" fmla="*/ 1473923 h 2117919"/>
                  <a:gd name="connsiteX1" fmla="*/ 197172 w 3361769"/>
                  <a:gd name="connsiteY1" fmla="*/ 539263 h 2117919"/>
                  <a:gd name="connsiteX2" fmla="*/ 1819529 w 3361769"/>
                  <a:gd name="connsiteY2" fmla="*/ 141549 h 2117919"/>
                  <a:gd name="connsiteX3" fmla="*/ 3361769 w 3361769"/>
                  <a:gd name="connsiteY3" fmla="*/ 1623893 h 2117919"/>
                  <a:gd name="connsiteX4" fmla="*/ 3361768 w 3361769"/>
                  <a:gd name="connsiteY4" fmla="*/ 1623890 h 2117919"/>
                  <a:gd name="connsiteX5" fmla="*/ 2930786 w 3361769"/>
                  <a:gd name="connsiteY5" fmla="*/ 2117919 h 2117919"/>
                  <a:gd name="connsiteX6" fmla="*/ 2310681 w 3361769"/>
                  <a:gd name="connsiteY6" fmla="*/ 1623887 h 2117919"/>
                  <a:gd name="connsiteX7" fmla="*/ 2310681 w 3361769"/>
                  <a:gd name="connsiteY7" fmla="*/ 1623887 h 2117919"/>
                  <a:gd name="connsiteX8" fmla="*/ 623403 w 3361769"/>
                  <a:gd name="connsiteY8" fmla="*/ 1473923 h 2117919"/>
                  <a:gd name="connsiteX0" fmla="*/ 623403 w 3361769"/>
                  <a:gd name="connsiteY0" fmla="*/ 1473923 h 2117919"/>
                  <a:gd name="connsiteX1" fmla="*/ 197172 w 3361769"/>
                  <a:gd name="connsiteY1" fmla="*/ 539263 h 2117919"/>
                  <a:gd name="connsiteX2" fmla="*/ 1819529 w 3361769"/>
                  <a:gd name="connsiteY2" fmla="*/ 141549 h 2117919"/>
                  <a:gd name="connsiteX3" fmla="*/ 3361769 w 3361769"/>
                  <a:gd name="connsiteY3" fmla="*/ 1623893 h 2117919"/>
                  <a:gd name="connsiteX4" fmla="*/ 3361768 w 3361769"/>
                  <a:gd name="connsiteY4" fmla="*/ 1623890 h 2117919"/>
                  <a:gd name="connsiteX5" fmla="*/ 2930786 w 3361769"/>
                  <a:gd name="connsiteY5" fmla="*/ 2117919 h 2117919"/>
                  <a:gd name="connsiteX6" fmla="*/ 2310681 w 3361769"/>
                  <a:gd name="connsiteY6" fmla="*/ 1623887 h 2117919"/>
                  <a:gd name="connsiteX7" fmla="*/ 2310681 w 3361769"/>
                  <a:gd name="connsiteY7" fmla="*/ 1623887 h 2117919"/>
                  <a:gd name="connsiteX8" fmla="*/ 623403 w 3361769"/>
                  <a:gd name="connsiteY8" fmla="*/ 1473923 h 2117919"/>
                  <a:gd name="connsiteX0" fmla="*/ 623403 w 3361769"/>
                  <a:gd name="connsiteY0" fmla="*/ 1471389 h 2115385"/>
                  <a:gd name="connsiteX1" fmla="*/ 197172 w 3361769"/>
                  <a:gd name="connsiteY1" fmla="*/ 536729 h 2115385"/>
                  <a:gd name="connsiteX2" fmla="*/ 1819529 w 3361769"/>
                  <a:gd name="connsiteY2" fmla="*/ 139015 h 2115385"/>
                  <a:gd name="connsiteX3" fmla="*/ 3361769 w 3361769"/>
                  <a:gd name="connsiteY3" fmla="*/ 1621359 h 2115385"/>
                  <a:gd name="connsiteX4" fmla="*/ 3361768 w 3361769"/>
                  <a:gd name="connsiteY4" fmla="*/ 1621356 h 2115385"/>
                  <a:gd name="connsiteX5" fmla="*/ 2930786 w 3361769"/>
                  <a:gd name="connsiteY5" fmla="*/ 2115385 h 2115385"/>
                  <a:gd name="connsiteX6" fmla="*/ 2310681 w 3361769"/>
                  <a:gd name="connsiteY6" fmla="*/ 1621353 h 2115385"/>
                  <a:gd name="connsiteX7" fmla="*/ 2310681 w 3361769"/>
                  <a:gd name="connsiteY7" fmla="*/ 1621353 h 2115385"/>
                  <a:gd name="connsiteX8" fmla="*/ 623403 w 3361769"/>
                  <a:gd name="connsiteY8" fmla="*/ 1471389 h 2115385"/>
                  <a:gd name="connsiteX0" fmla="*/ 623403 w 3361769"/>
                  <a:gd name="connsiteY0" fmla="*/ 1457313 h 2101309"/>
                  <a:gd name="connsiteX1" fmla="*/ 197172 w 3361769"/>
                  <a:gd name="connsiteY1" fmla="*/ 522653 h 2101309"/>
                  <a:gd name="connsiteX2" fmla="*/ 1819529 w 3361769"/>
                  <a:gd name="connsiteY2" fmla="*/ 124939 h 2101309"/>
                  <a:gd name="connsiteX3" fmla="*/ 3361769 w 3361769"/>
                  <a:gd name="connsiteY3" fmla="*/ 1607283 h 2101309"/>
                  <a:gd name="connsiteX4" fmla="*/ 3361768 w 3361769"/>
                  <a:gd name="connsiteY4" fmla="*/ 1607280 h 2101309"/>
                  <a:gd name="connsiteX5" fmla="*/ 2930786 w 3361769"/>
                  <a:gd name="connsiteY5" fmla="*/ 2101309 h 2101309"/>
                  <a:gd name="connsiteX6" fmla="*/ 2310681 w 3361769"/>
                  <a:gd name="connsiteY6" fmla="*/ 1607277 h 2101309"/>
                  <a:gd name="connsiteX7" fmla="*/ 2310681 w 3361769"/>
                  <a:gd name="connsiteY7" fmla="*/ 1607277 h 2101309"/>
                  <a:gd name="connsiteX8" fmla="*/ 623403 w 3361769"/>
                  <a:gd name="connsiteY8" fmla="*/ 1457313 h 2101309"/>
                  <a:gd name="connsiteX0" fmla="*/ 623403 w 3361769"/>
                  <a:gd name="connsiteY0" fmla="*/ 1447045 h 2091041"/>
                  <a:gd name="connsiteX1" fmla="*/ 197172 w 3361769"/>
                  <a:gd name="connsiteY1" fmla="*/ 512385 h 2091041"/>
                  <a:gd name="connsiteX2" fmla="*/ 1816702 w 3361769"/>
                  <a:gd name="connsiteY2" fmla="*/ 124939 h 2091041"/>
                  <a:gd name="connsiteX3" fmla="*/ 3361769 w 3361769"/>
                  <a:gd name="connsiteY3" fmla="*/ 1597015 h 2091041"/>
                  <a:gd name="connsiteX4" fmla="*/ 3361768 w 3361769"/>
                  <a:gd name="connsiteY4" fmla="*/ 1597012 h 2091041"/>
                  <a:gd name="connsiteX5" fmla="*/ 2930786 w 3361769"/>
                  <a:gd name="connsiteY5" fmla="*/ 2091041 h 2091041"/>
                  <a:gd name="connsiteX6" fmla="*/ 2310681 w 3361769"/>
                  <a:gd name="connsiteY6" fmla="*/ 1597009 h 2091041"/>
                  <a:gd name="connsiteX7" fmla="*/ 2310681 w 3361769"/>
                  <a:gd name="connsiteY7" fmla="*/ 1597009 h 2091041"/>
                  <a:gd name="connsiteX8" fmla="*/ 623403 w 3361769"/>
                  <a:gd name="connsiteY8" fmla="*/ 1447045 h 2091041"/>
                  <a:gd name="connsiteX0" fmla="*/ 623403 w 3361769"/>
                  <a:gd name="connsiteY0" fmla="*/ 1486327 h 2130323"/>
                  <a:gd name="connsiteX1" fmla="*/ 197172 w 3361769"/>
                  <a:gd name="connsiteY1" fmla="*/ 551667 h 2130323"/>
                  <a:gd name="connsiteX2" fmla="*/ 1816702 w 3361769"/>
                  <a:gd name="connsiteY2" fmla="*/ 164221 h 2130323"/>
                  <a:gd name="connsiteX3" fmla="*/ 3361769 w 3361769"/>
                  <a:gd name="connsiteY3" fmla="*/ 1636297 h 2130323"/>
                  <a:gd name="connsiteX4" fmla="*/ 3361768 w 3361769"/>
                  <a:gd name="connsiteY4" fmla="*/ 1636294 h 2130323"/>
                  <a:gd name="connsiteX5" fmla="*/ 2930786 w 3361769"/>
                  <a:gd name="connsiteY5" fmla="*/ 2130323 h 2130323"/>
                  <a:gd name="connsiteX6" fmla="*/ 2310681 w 3361769"/>
                  <a:gd name="connsiteY6" fmla="*/ 1636291 h 2130323"/>
                  <a:gd name="connsiteX7" fmla="*/ 2310681 w 3361769"/>
                  <a:gd name="connsiteY7" fmla="*/ 1636291 h 2130323"/>
                  <a:gd name="connsiteX8" fmla="*/ 623403 w 3361769"/>
                  <a:gd name="connsiteY8" fmla="*/ 1486327 h 2130323"/>
                  <a:gd name="connsiteX0" fmla="*/ 623403 w 3361769"/>
                  <a:gd name="connsiteY0" fmla="*/ 1486327 h 2130323"/>
                  <a:gd name="connsiteX1" fmla="*/ 197172 w 3361769"/>
                  <a:gd name="connsiteY1" fmla="*/ 551667 h 2130323"/>
                  <a:gd name="connsiteX2" fmla="*/ 1816702 w 3361769"/>
                  <a:gd name="connsiteY2" fmla="*/ 164221 h 2130323"/>
                  <a:gd name="connsiteX3" fmla="*/ 3361769 w 3361769"/>
                  <a:gd name="connsiteY3" fmla="*/ 1636297 h 2130323"/>
                  <a:gd name="connsiteX4" fmla="*/ 3361768 w 3361769"/>
                  <a:gd name="connsiteY4" fmla="*/ 1636294 h 2130323"/>
                  <a:gd name="connsiteX5" fmla="*/ 2930786 w 3361769"/>
                  <a:gd name="connsiteY5" fmla="*/ 2130323 h 2130323"/>
                  <a:gd name="connsiteX6" fmla="*/ 2310681 w 3361769"/>
                  <a:gd name="connsiteY6" fmla="*/ 1636291 h 2130323"/>
                  <a:gd name="connsiteX7" fmla="*/ 2310681 w 3361769"/>
                  <a:gd name="connsiteY7" fmla="*/ 1636291 h 2130323"/>
                  <a:gd name="connsiteX8" fmla="*/ 623403 w 3361769"/>
                  <a:gd name="connsiteY8" fmla="*/ 1486327 h 2130323"/>
                  <a:gd name="connsiteX0" fmla="*/ 623403 w 3361769"/>
                  <a:gd name="connsiteY0" fmla="*/ 1447045 h 2091041"/>
                  <a:gd name="connsiteX1" fmla="*/ 197172 w 3361769"/>
                  <a:gd name="connsiteY1" fmla="*/ 512385 h 2091041"/>
                  <a:gd name="connsiteX2" fmla="*/ 1816702 w 3361769"/>
                  <a:gd name="connsiteY2" fmla="*/ 124939 h 2091041"/>
                  <a:gd name="connsiteX3" fmla="*/ 3361769 w 3361769"/>
                  <a:gd name="connsiteY3" fmla="*/ 1597015 h 2091041"/>
                  <a:gd name="connsiteX4" fmla="*/ 3361768 w 3361769"/>
                  <a:gd name="connsiteY4" fmla="*/ 1597012 h 2091041"/>
                  <a:gd name="connsiteX5" fmla="*/ 2930786 w 3361769"/>
                  <a:gd name="connsiteY5" fmla="*/ 2091041 h 2091041"/>
                  <a:gd name="connsiteX6" fmla="*/ 2310681 w 3361769"/>
                  <a:gd name="connsiteY6" fmla="*/ 1597009 h 2091041"/>
                  <a:gd name="connsiteX7" fmla="*/ 2310681 w 3361769"/>
                  <a:gd name="connsiteY7" fmla="*/ 1597009 h 2091041"/>
                  <a:gd name="connsiteX8" fmla="*/ 623403 w 3361769"/>
                  <a:gd name="connsiteY8" fmla="*/ 1447045 h 2091041"/>
                  <a:gd name="connsiteX0" fmla="*/ 623403 w 3361769"/>
                  <a:gd name="connsiteY0" fmla="*/ 1465792 h 2109788"/>
                  <a:gd name="connsiteX1" fmla="*/ 197172 w 3361769"/>
                  <a:gd name="connsiteY1" fmla="*/ 531132 h 2109788"/>
                  <a:gd name="connsiteX2" fmla="*/ 1816702 w 3361769"/>
                  <a:gd name="connsiteY2" fmla="*/ 143686 h 2109788"/>
                  <a:gd name="connsiteX3" fmla="*/ 3361769 w 3361769"/>
                  <a:gd name="connsiteY3" fmla="*/ 1615762 h 2109788"/>
                  <a:gd name="connsiteX4" fmla="*/ 3361768 w 3361769"/>
                  <a:gd name="connsiteY4" fmla="*/ 1615759 h 2109788"/>
                  <a:gd name="connsiteX5" fmla="*/ 2930786 w 3361769"/>
                  <a:gd name="connsiteY5" fmla="*/ 2109788 h 2109788"/>
                  <a:gd name="connsiteX6" fmla="*/ 2310681 w 3361769"/>
                  <a:gd name="connsiteY6" fmla="*/ 1615756 h 2109788"/>
                  <a:gd name="connsiteX7" fmla="*/ 2310681 w 3361769"/>
                  <a:gd name="connsiteY7" fmla="*/ 1615756 h 2109788"/>
                  <a:gd name="connsiteX8" fmla="*/ 623403 w 3361769"/>
                  <a:gd name="connsiteY8" fmla="*/ 1465792 h 210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1769" h="2109788">
                    <a:moveTo>
                      <a:pt x="623403" y="1465792"/>
                    </a:moveTo>
                    <a:cubicBezTo>
                      <a:pt x="205992" y="1348376"/>
                      <a:pt x="0" y="751954"/>
                      <a:pt x="197172" y="531132"/>
                    </a:cubicBezTo>
                    <a:cubicBezTo>
                      <a:pt x="513286" y="253809"/>
                      <a:pt x="1175227" y="0"/>
                      <a:pt x="1816702" y="143686"/>
                    </a:cubicBezTo>
                    <a:cubicBezTo>
                      <a:pt x="2552113" y="296005"/>
                      <a:pt x="3171197" y="865290"/>
                      <a:pt x="3361769" y="1615762"/>
                    </a:cubicBezTo>
                    <a:cubicBezTo>
                      <a:pt x="3361769" y="1615761"/>
                      <a:pt x="3361768" y="1615760"/>
                      <a:pt x="3361768" y="1615759"/>
                    </a:cubicBezTo>
                    <a:lnTo>
                      <a:pt x="2930786" y="2109788"/>
                    </a:lnTo>
                    <a:lnTo>
                      <a:pt x="2310681" y="1615756"/>
                    </a:lnTo>
                    <a:lnTo>
                      <a:pt x="2310681" y="1615756"/>
                    </a:lnTo>
                    <a:cubicBezTo>
                      <a:pt x="2039577" y="1124957"/>
                      <a:pt x="1201679" y="873752"/>
                      <a:pt x="623403" y="1465792"/>
                    </a:cubicBezTo>
                    <a:close/>
                  </a:path>
                </a:pathLst>
              </a:custGeom>
              <a:solidFill>
                <a:srgbClr val="13142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69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bg1"/>
                  </a:solidFill>
                  <a:sym typeface="Segoe UI"/>
                </a:endParaRPr>
              </a:p>
            </p:txBody>
          </p:sp>
          <p:sp>
            <p:nvSpPr>
              <p:cNvPr id="56" name="Freeform 36"/>
              <p:cNvSpPr/>
              <p:nvPr/>
            </p:nvSpPr>
            <p:spPr>
              <a:xfrm rot="15527030">
                <a:off x="5670708" y="2145701"/>
                <a:ext cx="2136857" cy="1371451"/>
              </a:xfrm>
              <a:custGeom>
                <a:avLst/>
                <a:gdLst>
                  <a:gd name="connsiteX0" fmla="*/ 348547 w 4038600"/>
                  <a:gd name="connsiteY0" fmla="*/ 906891 h 4038600"/>
                  <a:gd name="connsiteX1" fmla="*/ 2357628 w 4038600"/>
                  <a:gd name="connsiteY1" fmla="*/ 40815 h 4038600"/>
                  <a:gd name="connsiteX2" fmla="*/ 3964758 w 4038600"/>
                  <a:gd name="connsiteY2" fmla="*/ 1525277 h 4038600"/>
                  <a:gd name="connsiteX3" fmla="*/ 3964757 w 4038600"/>
                  <a:gd name="connsiteY3" fmla="*/ 1525274 h 4038600"/>
                  <a:gd name="connsiteX4" fmla="*/ 3533775 w 4038600"/>
                  <a:gd name="connsiteY4" fmla="*/ 2019303 h 4038600"/>
                  <a:gd name="connsiteX5" fmla="*/ 2913670 w 4038600"/>
                  <a:gd name="connsiteY5" fmla="*/ 1525271 h 4038600"/>
                  <a:gd name="connsiteX6" fmla="*/ 2913670 w 4038600"/>
                  <a:gd name="connsiteY6" fmla="*/ 1525271 h 4038600"/>
                  <a:gd name="connsiteX7" fmla="*/ 2061559 w 4038600"/>
                  <a:gd name="connsiteY7" fmla="*/ 998426 h 4038600"/>
                  <a:gd name="connsiteX8" fmla="*/ 1168818 w 4038600"/>
                  <a:gd name="connsiteY8" fmla="*/ 1453038 h 4038600"/>
                  <a:gd name="connsiteX9" fmla="*/ 348547 w 4038600"/>
                  <a:gd name="connsiteY9" fmla="*/ 906891 h 4038600"/>
                  <a:gd name="connsiteX0" fmla="*/ 0 w 3616211"/>
                  <a:gd name="connsiteY0" fmla="*/ 999801 h 2112213"/>
                  <a:gd name="connsiteX1" fmla="*/ 2009081 w 3616211"/>
                  <a:gd name="connsiteY1" fmla="*/ 133725 h 2112213"/>
                  <a:gd name="connsiteX2" fmla="*/ 3616211 w 3616211"/>
                  <a:gd name="connsiteY2" fmla="*/ 1618187 h 2112213"/>
                  <a:gd name="connsiteX3" fmla="*/ 3616210 w 3616211"/>
                  <a:gd name="connsiteY3" fmla="*/ 1618184 h 2112213"/>
                  <a:gd name="connsiteX4" fmla="*/ 3185228 w 3616211"/>
                  <a:gd name="connsiteY4" fmla="*/ 2112213 h 2112213"/>
                  <a:gd name="connsiteX5" fmla="*/ 2565123 w 3616211"/>
                  <a:gd name="connsiteY5" fmla="*/ 1618181 h 2112213"/>
                  <a:gd name="connsiteX6" fmla="*/ 2565123 w 3616211"/>
                  <a:gd name="connsiteY6" fmla="*/ 1618181 h 2112213"/>
                  <a:gd name="connsiteX7" fmla="*/ 1713012 w 3616211"/>
                  <a:gd name="connsiteY7" fmla="*/ 1091336 h 2112213"/>
                  <a:gd name="connsiteX8" fmla="*/ 820271 w 3616211"/>
                  <a:gd name="connsiteY8" fmla="*/ 1545948 h 2112213"/>
                  <a:gd name="connsiteX9" fmla="*/ 842336 w 3616211"/>
                  <a:gd name="connsiteY9" fmla="*/ 883669 h 2112213"/>
                  <a:gd name="connsiteX10" fmla="*/ 0 w 3616211"/>
                  <a:gd name="connsiteY10" fmla="*/ 999801 h 2112213"/>
                  <a:gd name="connsiteX0" fmla="*/ 0 w 3153747"/>
                  <a:gd name="connsiteY0" fmla="*/ 660371 h 2263706"/>
                  <a:gd name="connsiteX1" fmla="*/ 1546617 w 3153747"/>
                  <a:gd name="connsiteY1" fmla="*/ 285218 h 2263706"/>
                  <a:gd name="connsiteX2" fmla="*/ 3153747 w 3153747"/>
                  <a:gd name="connsiteY2" fmla="*/ 1769680 h 2263706"/>
                  <a:gd name="connsiteX3" fmla="*/ 3153746 w 3153747"/>
                  <a:gd name="connsiteY3" fmla="*/ 1769677 h 2263706"/>
                  <a:gd name="connsiteX4" fmla="*/ 2722764 w 3153747"/>
                  <a:gd name="connsiteY4" fmla="*/ 2263706 h 2263706"/>
                  <a:gd name="connsiteX5" fmla="*/ 2102659 w 3153747"/>
                  <a:gd name="connsiteY5" fmla="*/ 1769674 h 2263706"/>
                  <a:gd name="connsiteX6" fmla="*/ 2102659 w 3153747"/>
                  <a:gd name="connsiteY6" fmla="*/ 1769674 h 2263706"/>
                  <a:gd name="connsiteX7" fmla="*/ 1250548 w 3153747"/>
                  <a:gd name="connsiteY7" fmla="*/ 1242829 h 2263706"/>
                  <a:gd name="connsiteX8" fmla="*/ 357807 w 3153747"/>
                  <a:gd name="connsiteY8" fmla="*/ 1697441 h 2263706"/>
                  <a:gd name="connsiteX9" fmla="*/ 379872 w 3153747"/>
                  <a:gd name="connsiteY9" fmla="*/ 1035162 h 2263706"/>
                  <a:gd name="connsiteX10" fmla="*/ 0 w 3153747"/>
                  <a:gd name="connsiteY10" fmla="*/ 660371 h 2263706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79076" h="2104536">
                    <a:moveTo>
                      <a:pt x="0" y="623947"/>
                    </a:moveTo>
                    <a:cubicBezTo>
                      <a:pt x="386672" y="216217"/>
                      <a:pt x="1074126" y="0"/>
                      <a:pt x="1671946" y="126048"/>
                    </a:cubicBezTo>
                    <a:cubicBezTo>
                      <a:pt x="2438867" y="280774"/>
                      <a:pt x="3083812" y="841561"/>
                      <a:pt x="3279076" y="1610510"/>
                    </a:cubicBezTo>
                    <a:cubicBezTo>
                      <a:pt x="3279076" y="1610509"/>
                      <a:pt x="3279075" y="1610508"/>
                      <a:pt x="3279075" y="1610507"/>
                    </a:cubicBezTo>
                    <a:lnTo>
                      <a:pt x="2848093" y="2104536"/>
                    </a:lnTo>
                    <a:lnTo>
                      <a:pt x="2227988" y="1610504"/>
                    </a:lnTo>
                    <a:lnTo>
                      <a:pt x="2227988" y="1610504"/>
                    </a:lnTo>
                    <a:cubicBezTo>
                      <a:pt x="2055444" y="1298135"/>
                      <a:pt x="1732428" y="1098420"/>
                      <a:pt x="1375877" y="1083659"/>
                    </a:cubicBezTo>
                    <a:cubicBezTo>
                      <a:pt x="1028023" y="1057676"/>
                      <a:pt x="722335" y="1230632"/>
                      <a:pt x="483136" y="1538271"/>
                    </a:cubicBezTo>
                    <a:lnTo>
                      <a:pt x="505201" y="875992"/>
                    </a:lnTo>
                    <a:lnTo>
                      <a:pt x="0" y="623947"/>
                    </a:lnTo>
                    <a:close/>
                  </a:path>
                </a:pathLst>
              </a:custGeom>
              <a:solidFill>
                <a:srgbClr val="13142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69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tx1"/>
                  </a:solidFill>
                  <a:sym typeface="Segoe UI"/>
                </a:endParaRPr>
              </a:p>
            </p:txBody>
          </p:sp>
          <p:sp>
            <p:nvSpPr>
              <p:cNvPr id="57" name="Rectangle 37"/>
              <p:cNvSpPr/>
              <p:nvPr/>
            </p:nvSpPr>
            <p:spPr>
              <a:xfrm rot="3152813">
                <a:off x="7394594" y="2227317"/>
                <a:ext cx="1117854" cy="72981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defTabSz="66669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sym typeface="Segoe UI"/>
                  </a:rPr>
                  <a:t>渠道策略</a:t>
                </a:r>
                <a:endParaRPr lang="en-US" sz="20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sym typeface="Segoe UI"/>
                </a:endParaRPr>
              </a:p>
            </p:txBody>
          </p:sp>
          <p:sp>
            <p:nvSpPr>
              <p:cNvPr id="59" name="Rectangle 39"/>
              <p:cNvSpPr/>
              <p:nvPr/>
            </p:nvSpPr>
            <p:spPr>
              <a:xfrm rot="6400916">
                <a:off x="5772164" y="2401256"/>
                <a:ext cx="1790699" cy="416338"/>
              </a:xfrm>
              <a:prstGeom prst="rect">
                <a:avLst/>
              </a:prstGeom>
            </p:spPr>
            <p:txBody>
              <a:bodyPr wrap="none">
                <a:prstTxWarp prst="textArchDown">
                  <a:avLst>
                    <a:gd name="adj" fmla="val 21453044"/>
                  </a:avLst>
                </a:prstTxWarp>
                <a:spAutoFit/>
              </a:bodyPr>
              <a:lstStyle/>
              <a:p>
                <a:pPr algn="ctr" defTabSz="66669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sym typeface="Segoe UI"/>
                  </a:rPr>
                  <a:t>市场竞争</a:t>
                </a:r>
                <a:endParaRPr lang="en-US" sz="20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sym typeface="Segoe UI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5862837" y="2466408"/>
              <a:ext cx="403416" cy="403415"/>
            </a:xfrm>
            <a:prstGeom prst="ellipse">
              <a:avLst/>
            </a:prstGeom>
            <a:solidFill>
              <a:srgbClr val="E74C2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1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626120" y="4555790"/>
              <a:ext cx="403416" cy="403415"/>
            </a:xfrm>
            <a:prstGeom prst="ellipse">
              <a:avLst/>
            </a:prstGeom>
            <a:solidFill>
              <a:srgbClr val="E74C2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3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367775" y="3516475"/>
              <a:ext cx="403416" cy="403415"/>
            </a:xfrm>
            <a:prstGeom prst="ellipse">
              <a:avLst/>
            </a:prstGeom>
            <a:solidFill>
              <a:srgbClr val="E74C2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2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24958" y="1541556"/>
            <a:ext cx="3819986" cy="1226672"/>
            <a:chOff x="6457548" y="1298961"/>
            <a:chExt cx="3878757" cy="1081107"/>
          </a:xfrm>
        </p:grpSpPr>
        <p:grpSp>
          <p:nvGrpSpPr>
            <p:cNvPr id="61" name="组合 60"/>
            <p:cNvGrpSpPr/>
            <p:nvPr/>
          </p:nvGrpSpPr>
          <p:grpSpPr>
            <a:xfrm>
              <a:off x="6457548" y="1298961"/>
              <a:ext cx="3878757" cy="1081107"/>
              <a:chOff x="6679705" y="1461490"/>
              <a:chExt cx="3878757" cy="1081107"/>
            </a:xfrm>
            <a:solidFill>
              <a:srgbClr val="E74C2E"/>
            </a:solidFill>
          </p:grpSpPr>
          <p:sp>
            <p:nvSpPr>
              <p:cNvPr id="63" name="矩形 62"/>
              <p:cNvSpPr/>
              <p:nvPr/>
            </p:nvSpPr>
            <p:spPr>
              <a:xfrm>
                <a:off x="6679705" y="1461490"/>
                <a:ext cx="3878757" cy="8907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2"/>
            <p:cNvSpPr txBox="1"/>
            <p:nvPr/>
          </p:nvSpPr>
          <p:spPr>
            <a:xfrm>
              <a:off x="6468043" y="1351786"/>
              <a:ext cx="3778024" cy="73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横向合作：与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同类型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网站交换用户量</a:t>
              </a:r>
              <a:endParaRPr lang="en-US" altLang="zh-CN" sz="1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纵向合作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：将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微博、用户、电商平台、</a:t>
              </a:r>
              <a:r>
                <a:rPr lang="en-US" altLang="zh-CN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B2C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商家整合成一条产业链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58972" y="4568428"/>
            <a:ext cx="2710402" cy="1699564"/>
            <a:chOff x="7368598" y="4671232"/>
            <a:chExt cx="4821443" cy="1623926"/>
          </a:xfrm>
        </p:grpSpPr>
        <p:grpSp>
          <p:nvGrpSpPr>
            <p:cNvPr id="66" name="组合 65"/>
            <p:cNvGrpSpPr/>
            <p:nvPr/>
          </p:nvGrpSpPr>
          <p:grpSpPr>
            <a:xfrm flipV="1">
              <a:off x="7433162" y="4671232"/>
              <a:ext cx="4756879" cy="1623926"/>
              <a:chOff x="6679705" y="918671"/>
              <a:chExt cx="4756879" cy="1623926"/>
            </a:xfrm>
            <a:solidFill>
              <a:srgbClr val="E74C2E"/>
            </a:solidFill>
          </p:grpSpPr>
          <p:sp>
            <p:nvSpPr>
              <p:cNvPr id="68" name="矩形 67"/>
              <p:cNvSpPr/>
              <p:nvPr/>
            </p:nvSpPr>
            <p:spPr>
              <a:xfrm>
                <a:off x="6679705" y="918671"/>
                <a:ext cx="4756879" cy="13243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文本框 63"/>
            <p:cNvSpPr txBox="1"/>
            <p:nvPr/>
          </p:nvSpPr>
          <p:spPr>
            <a:xfrm>
              <a:off x="7368598" y="4987897"/>
              <a:ext cx="4821441" cy="113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电商平台推广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：瀑布式图片分享以及站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内外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推广</a:t>
              </a:r>
              <a:endParaRPr lang="en-US" altLang="zh-CN" sz="1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社会化媒体推广：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借助微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博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、人人网、豆瓣等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社会化媒体推广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78574" y="3488308"/>
            <a:ext cx="3094255" cy="1728190"/>
            <a:chOff x="956906" y="3967079"/>
            <a:chExt cx="4195817" cy="1088852"/>
          </a:xfrm>
        </p:grpSpPr>
        <p:grpSp>
          <p:nvGrpSpPr>
            <p:cNvPr id="71" name="组合 70"/>
            <p:cNvGrpSpPr/>
            <p:nvPr/>
          </p:nvGrpSpPr>
          <p:grpSpPr>
            <a:xfrm flipH="1" flipV="1">
              <a:off x="956906" y="3967079"/>
              <a:ext cx="4195817" cy="1088852"/>
              <a:chOff x="6409396" y="1190322"/>
              <a:chExt cx="4195817" cy="1088852"/>
            </a:xfrm>
            <a:solidFill>
              <a:srgbClr val="E74C2E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6849756" y="1190322"/>
                <a:ext cx="3755457" cy="10888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5400000" flipV="1">
                <a:off x="6730959" y="1849561"/>
                <a:ext cx="102502" cy="74562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文本框 64"/>
            <p:cNvSpPr txBox="1"/>
            <p:nvPr/>
          </p:nvSpPr>
          <p:spPr>
            <a:xfrm>
              <a:off x="959736" y="4023879"/>
              <a:ext cx="3868261" cy="98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严把质量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关，提升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用户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体验，动态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排序商品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信息</a:t>
              </a:r>
              <a:endParaRPr lang="en-US" altLang="zh-CN" sz="1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算法、行为分析、数据挖掘确保用户身份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真实性</a:t>
              </a:r>
              <a:endParaRPr lang="en-US" altLang="zh-CN" sz="1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筛选优质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商品，优化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商品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信息，提高交易</a:t>
              </a:r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转化率</a:t>
              </a:r>
            </a:p>
          </p:txBody>
        </p:sp>
      </p:grpSp>
      <p:sp>
        <p:nvSpPr>
          <p:cNvPr id="76" name="文本框 37"/>
          <p:cNvSpPr txBox="1"/>
          <p:nvPr/>
        </p:nvSpPr>
        <p:spPr>
          <a:xfrm rot="18960372" flipH="1">
            <a:off x="4432017" y="4469009"/>
            <a:ext cx="154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品牌推广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 </a:t>
            </a:r>
            <a:r>
              <a:rPr lang="zh-CN" altLang="en-US" sz="4800" dirty="0"/>
              <a:t>蘑菇街管理模式</a:t>
            </a:r>
            <a:endParaRPr lang="zh-CN" altLang="en-US" sz="4800" dirty="0" smtClean="0"/>
          </a:p>
        </p:txBody>
      </p:sp>
      <p:grpSp>
        <p:nvGrpSpPr>
          <p:cNvPr id="54" name="组合 53"/>
          <p:cNvGrpSpPr/>
          <p:nvPr/>
        </p:nvGrpSpPr>
        <p:grpSpPr>
          <a:xfrm>
            <a:off x="516700" y="1703238"/>
            <a:ext cx="2462794" cy="1314147"/>
            <a:chOff x="6066780" y="1980431"/>
            <a:chExt cx="4104456" cy="1314147"/>
          </a:xfrm>
        </p:grpSpPr>
        <p:sp>
          <p:nvSpPr>
            <p:cNvPr id="55" name="矩形 54"/>
            <p:cNvSpPr/>
            <p:nvPr/>
          </p:nvSpPr>
          <p:spPr>
            <a:xfrm>
              <a:off x="6066780" y="1980431"/>
              <a:ext cx="41044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rPr>
                <a:t>企业文化</a:t>
              </a:r>
              <a:endParaRPr lang="zh-CN" altLang="en-US" sz="1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66780" y="2340471"/>
              <a:ext cx="4104456" cy="954107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满足用户个性化消费需求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揣摩用户消费心理趋向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团队敢于创新、善于创新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endParaRPr lang="en-US" altLang="zh-CN" sz="1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202" name="组合 8201"/>
          <p:cNvGrpSpPr/>
          <p:nvPr/>
        </p:nvGrpSpPr>
        <p:grpSpPr>
          <a:xfrm>
            <a:off x="516699" y="3318448"/>
            <a:ext cx="5847170" cy="2606809"/>
            <a:chOff x="1010036" y="3614321"/>
            <a:chExt cx="5847170" cy="2606809"/>
          </a:xfrm>
        </p:grpSpPr>
        <p:grpSp>
          <p:nvGrpSpPr>
            <p:cNvPr id="58" name="组合 57"/>
            <p:cNvGrpSpPr/>
            <p:nvPr/>
          </p:nvGrpSpPr>
          <p:grpSpPr>
            <a:xfrm>
              <a:off x="1010036" y="3614321"/>
              <a:ext cx="5847170" cy="2606809"/>
              <a:chOff x="6066780" y="1980431"/>
              <a:chExt cx="7290251" cy="2606809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6066780" y="1980431"/>
                <a:ext cx="7290251" cy="3600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prstClr val="white"/>
                    </a:solidFill>
                    <a:latin typeface="黑体" pitchFamily="49" charset="-122"/>
                    <a:ea typeface="黑体" pitchFamily="49" charset="-122"/>
                  </a:rPr>
                  <a:t>组织框架</a:t>
                </a:r>
                <a:endParaRPr lang="zh-CN" altLang="en-US" sz="1600" b="1" dirty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066780" y="2340471"/>
                <a:ext cx="7290251" cy="2246769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5" name="圆角矩形 4"/>
            <p:cNvSpPr/>
            <p:nvPr/>
          </p:nvSpPr>
          <p:spPr bwMode="auto">
            <a:xfrm>
              <a:off x="3472830" y="4064372"/>
              <a:ext cx="936104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CEO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1072918" y="4843772"/>
              <a:ext cx="1247783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技术总监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2445633" y="4856460"/>
              <a:ext cx="1459245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网络部总监</a:t>
              </a: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4048894" y="4843772"/>
              <a:ext cx="1247783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营销总监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 bwMode="auto">
            <a:xfrm>
              <a:off x="5489054" y="4856460"/>
              <a:ext cx="1247783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策划总监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2445633" y="5726359"/>
              <a:ext cx="1459245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网站优化管理人员</a:t>
              </a: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1072919" y="5720556"/>
              <a:ext cx="1247783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技术人员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4048894" y="5710525"/>
              <a:ext cx="1247783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营销人员</a:t>
              </a: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5417046" y="5720556"/>
              <a:ext cx="1368152" cy="360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49" charset="-122"/>
                  <a:ea typeface="黑体" pitchFamily="49" charset="-122"/>
                </a:rPr>
                <a:t>品牌策划人员</a:t>
              </a:r>
            </a:p>
          </p:txBody>
        </p:sp>
        <p:cxnSp>
          <p:nvCxnSpPr>
            <p:cNvPr id="7" name="直接连接符 6"/>
            <p:cNvCxnSpPr>
              <a:stCxn id="89" idx="2"/>
              <a:endCxn id="93" idx="0"/>
            </p:cNvCxnSpPr>
            <p:nvPr/>
          </p:nvCxnSpPr>
          <p:spPr bwMode="auto">
            <a:xfrm flipH="1">
              <a:off x="6101122" y="5216500"/>
              <a:ext cx="11824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直接连接符 8"/>
            <p:cNvCxnSpPr>
              <a:stCxn id="88" idx="2"/>
            </p:cNvCxnSpPr>
            <p:nvPr/>
          </p:nvCxnSpPr>
          <p:spPr bwMode="auto">
            <a:xfrm flipH="1">
              <a:off x="4672785" y="5203812"/>
              <a:ext cx="1" cy="5067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19"/>
            <p:cNvCxnSpPr>
              <a:stCxn id="87" idx="2"/>
              <a:endCxn id="90" idx="0"/>
            </p:cNvCxnSpPr>
            <p:nvPr/>
          </p:nvCxnSpPr>
          <p:spPr bwMode="auto">
            <a:xfrm>
              <a:off x="3175256" y="5216500"/>
              <a:ext cx="0" cy="5098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stCxn id="86" idx="2"/>
              <a:endCxn id="91" idx="0"/>
            </p:cNvCxnSpPr>
            <p:nvPr/>
          </p:nvCxnSpPr>
          <p:spPr bwMode="auto">
            <a:xfrm>
              <a:off x="1696810" y="5203812"/>
              <a:ext cx="1" cy="5167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肘形连接符 94"/>
            <p:cNvCxnSpPr>
              <a:stCxn id="5" idx="2"/>
              <a:endCxn id="89" idx="0"/>
            </p:cNvCxnSpPr>
            <p:nvPr/>
          </p:nvCxnSpPr>
          <p:spPr bwMode="auto">
            <a:xfrm rot="16200000" flipH="1">
              <a:off x="4810890" y="3554404"/>
              <a:ext cx="432048" cy="217206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6" name="肘形连接符 8195"/>
            <p:cNvCxnSpPr>
              <a:stCxn id="5" idx="2"/>
              <a:endCxn id="86" idx="0"/>
            </p:cNvCxnSpPr>
            <p:nvPr/>
          </p:nvCxnSpPr>
          <p:spPr bwMode="auto">
            <a:xfrm rot="5400000">
              <a:off x="2609166" y="3512056"/>
              <a:ext cx="419360" cy="22440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8" name="直接连接符 8197"/>
            <p:cNvCxnSpPr/>
            <p:nvPr/>
          </p:nvCxnSpPr>
          <p:spPr bwMode="auto">
            <a:xfrm flipV="1">
              <a:off x="4672785" y="4640435"/>
              <a:ext cx="1" cy="2033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1" name="直接连接符 8200"/>
            <p:cNvCxnSpPr/>
            <p:nvPr/>
          </p:nvCxnSpPr>
          <p:spPr bwMode="auto">
            <a:xfrm flipV="1">
              <a:off x="3175256" y="4640435"/>
              <a:ext cx="0" cy="2033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3310223" y="1703238"/>
            <a:ext cx="2610879" cy="1314147"/>
            <a:chOff x="6066780" y="1980431"/>
            <a:chExt cx="4104456" cy="1314147"/>
          </a:xfrm>
        </p:grpSpPr>
        <p:sp>
          <p:nvSpPr>
            <p:cNvPr id="134" name="矩形 133"/>
            <p:cNvSpPr/>
            <p:nvPr/>
          </p:nvSpPr>
          <p:spPr>
            <a:xfrm>
              <a:off x="6066780" y="1980431"/>
              <a:ext cx="41044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rPr>
                <a:t>业务流程管理</a:t>
              </a:r>
              <a:endParaRPr lang="zh-CN" altLang="en-US" sz="1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66780" y="2340471"/>
              <a:ext cx="4104456" cy="954107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关注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导向购物平台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购买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消费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后分享、引导二次消费</a:t>
              </a:r>
              <a:endParaRPr lang="en-US" altLang="zh-CN" sz="1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641182" y="3890825"/>
            <a:ext cx="1880592" cy="1098704"/>
            <a:chOff x="6066780" y="1980431"/>
            <a:chExt cx="4104456" cy="1098704"/>
          </a:xfrm>
        </p:grpSpPr>
        <p:sp>
          <p:nvSpPr>
            <p:cNvPr id="137" name="矩形 136"/>
            <p:cNvSpPr/>
            <p:nvPr/>
          </p:nvSpPr>
          <p:spPr>
            <a:xfrm>
              <a:off x="6066780" y="1980431"/>
              <a:ext cx="41044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rPr>
                <a:t>信用与风险管理</a:t>
              </a:r>
              <a:endParaRPr lang="zh-CN" altLang="en-US" sz="1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66780" y="2340471"/>
              <a:ext cx="4104456" cy="738664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用户身份认证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质量管理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商家信用管理</a:t>
              </a:r>
              <a:endParaRPr lang="en-US" altLang="zh-CN" sz="1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431849" y="1703238"/>
            <a:ext cx="2089925" cy="1314147"/>
            <a:chOff x="6066780" y="1980431"/>
            <a:chExt cx="4104456" cy="1314147"/>
          </a:xfrm>
        </p:grpSpPr>
        <p:sp>
          <p:nvSpPr>
            <p:cNvPr id="140" name="矩形 139"/>
            <p:cNvSpPr/>
            <p:nvPr/>
          </p:nvSpPr>
          <p:spPr>
            <a:xfrm>
              <a:off x="6066780" y="1980431"/>
              <a:ext cx="41044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rPr>
                <a:t>服务与客户关系管理</a:t>
              </a:r>
              <a:endParaRPr lang="zh-CN" altLang="en-US" sz="1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66780" y="2340471"/>
              <a:ext cx="4104456" cy="954107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微博互动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网络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平台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社会化媒体</a:t>
              </a:r>
              <a:endParaRPr lang="en-US" altLang="zh-CN" sz="1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增加用户黏度</a:t>
              </a:r>
              <a:endParaRPr lang="en-US" altLang="zh-CN" sz="1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7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7 </a:t>
            </a:r>
            <a:r>
              <a:rPr lang="en-US" altLang="zh-CN" sz="4800" dirty="0"/>
              <a:t>SWOT</a:t>
            </a:r>
            <a:r>
              <a:rPr lang="zh-CN" altLang="en-US" sz="4800" dirty="0"/>
              <a:t>分析</a:t>
            </a:r>
            <a:endParaRPr lang="zh-CN" altLang="en-US" sz="4800" dirty="0" smtClean="0"/>
          </a:p>
        </p:txBody>
      </p:sp>
      <p:sp>
        <p:nvSpPr>
          <p:cNvPr id="4" name="剪去同侧角的矩形 1"/>
          <p:cNvSpPr>
            <a:spLocks/>
          </p:cNvSpPr>
          <p:nvPr/>
        </p:nvSpPr>
        <p:spPr bwMode="auto">
          <a:xfrm>
            <a:off x="2490787" y="3310873"/>
            <a:ext cx="1324769" cy="1041531"/>
          </a:xfrm>
          <a:custGeom>
            <a:avLst/>
            <a:gdLst>
              <a:gd name="T0" fmla="*/ 0 w 2646947"/>
              <a:gd name="T1" fmla="*/ 685800 h 1359568"/>
              <a:gd name="T2" fmla="*/ 1335505 w 2646947"/>
              <a:gd name="T3" fmla="*/ 0 h 1359568"/>
              <a:gd name="T4" fmla="*/ 2646947 w 2646947"/>
              <a:gd name="T5" fmla="*/ 685800 h 1359568"/>
              <a:gd name="T6" fmla="*/ 2646947 w 2646947"/>
              <a:gd name="T7" fmla="*/ 1359568 h 1359568"/>
              <a:gd name="T8" fmla="*/ 2646947 w 2646947"/>
              <a:gd name="T9" fmla="*/ 1359568 h 1359568"/>
              <a:gd name="T10" fmla="*/ 0 w 2646947"/>
              <a:gd name="T11" fmla="*/ 1359568 h 1359568"/>
              <a:gd name="T12" fmla="*/ 0 w 2646947"/>
              <a:gd name="T13" fmla="*/ 1359568 h 1359568"/>
              <a:gd name="T14" fmla="*/ 0 w 2646947"/>
              <a:gd name="T15" fmla="*/ 685800 h 1359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6947" h="1359568">
                <a:moveTo>
                  <a:pt x="0" y="685800"/>
                </a:moveTo>
                <a:lnTo>
                  <a:pt x="1335505" y="0"/>
                </a:lnTo>
                <a:lnTo>
                  <a:pt x="2646947" y="685800"/>
                </a:lnTo>
                <a:lnTo>
                  <a:pt x="2646947" y="1359568"/>
                </a:lnTo>
                <a:lnTo>
                  <a:pt x="0" y="1359568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剪去同侧角的矩形 1"/>
          <p:cNvSpPr>
            <a:spLocks/>
          </p:cNvSpPr>
          <p:nvPr/>
        </p:nvSpPr>
        <p:spPr bwMode="auto">
          <a:xfrm>
            <a:off x="4109811" y="3382881"/>
            <a:ext cx="1451251" cy="969523"/>
          </a:xfrm>
          <a:custGeom>
            <a:avLst/>
            <a:gdLst>
              <a:gd name="T0" fmla="*/ 0 w 2646947"/>
              <a:gd name="T1" fmla="*/ 685800 h 1359568"/>
              <a:gd name="T2" fmla="*/ 1335505 w 2646947"/>
              <a:gd name="T3" fmla="*/ 0 h 1359568"/>
              <a:gd name="T4" fmla="*/ 2646947 w 2646947"/>
              <a:gd name="T5" fmla="*/ 685800 h 1359568"/>
              <a:gd name="T6" fmla="*/ 2646947 w 2646947"/>
              <a:gd name="T7" fmla="*/ 1359568 h 1359568"/>
              <a:gd name="T8" fmla="*/ 2646947 w 2646947"/>
              <a:gd name="T9" fmla="*/ 1359568 h 1359568"/>
              <a:gd name="T10" fmla="*/ 0 w 2646947"/>
              <a:gd name="T11" fmla="*/ 1359568 h 1359568"/>
              <a:gd name="T12" fmla="*/ 0 w 2646947"/>
              <a:gd name="T13" fmla="*/ 1359568 h 1359568"/>
              <a:gd name="T14" fmla="*/ 0 w 2646947"/>
              <a:gd name="T15" fmla="*/ 685800 h 1359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6947" h="1359568">
                <a:moveTo>
                  <a:pt x="0" y="685800"/>
                </a:moveTo>
                <a:lnTo>
                  <a:pt x="1335505" y="0"/>
                </a:lnTo>
                <a:lnTo>
                  <a:pt x="2646947" y="685800"/>
                </a:lnTo>
                <a:lnTo>
                  <a:pt x="2646947" y="1359568"/>
                </a:lnTo>
                <a:lnTo>
                  <a:pt x="0" y="1359568"/>
                </a:lnTo>
                <a:lnTo>
                  <a:pt x="0" y="685800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剪去同侧角的矩形 1"/>
          <p:cNvSpPr>
            <a:spLocks/>
          </p:cNvSpPr>
          <p:nvPr/>
        </p:nvSpPr>
        <p:spPr bwMode="auto">
          <a:xfrm rot="10800000">
            <a:off x="3309143" y="2840236"/>
            <a:ext cx="1455738" cy="981812"/>
          </a:xfrm>
          <a:custGeom>
            <a:avLst/>
            <a:gdLst>
              <a:gd name="T0" fmla="*/ 0 w 2646947"/>
              <a:gd name="T1" fmla="*/ 685800 h 1359568"/>
              <a:gd name="T2" fmla="*/ 1335505 w 2646947"/>
              <a:gd name="T3" fmla="*/ 0 h 1359568"/>
              <a:gd name="T4" fmla="*/ 2646947 w 2646947"/>
              <a:gd name="T5" fmla="*/ 685800 h 1359568"/>
              <a:gd name="T6" fmla="*/ 2646947 w 2646947"/>
              <a:gd name="T7" fmla="*/ 1359568 h 1359568"/>
              <a:gd name="T8" fmla="*/ 2646947 w 2646947"/>
              <a:gd name="T9" fmla="*/ 1359568 h 1359568"/>
              <a:gd name="T10" fmla="*/ 0 w 2646947"/>
              <a:gd name="T11" fmla="*/ 1359568 h 1359568"/>
              <a:gd name="T12" fmla="*/ 0 w 2646947"/>
              <a:gd name="T13" fmla="*/ 1359568 h 1359568"/>
              <a:gd name="T14" fmla="*/ 0 w 2646947"/>
              <a:gd name="T15" fmla="*/ 685800 h 1359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6947" h="1359568">
                <a:moveTo>
                  <a:pt x="0" y="685800"/>
                </a:moveTo>
                <a:lnTo>
                  <a:pt x="1335505" y="0"/>
                </a:lnTo>
                <a:lnTo>
                  <a:pt x="2646947" y="685800"/>
                </a:lnTo>
                <a:lnTo>
                  <a:pt x="2646947" y="1359568"/>
                </a:lnTo>
                <a:lnTo>
                  <a:pt x="0" y="1359568"/>
                </a:lnTo>
                <a:lnTo>
                  <a:pt x="0" y="68580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剪去同侧角的矩形 1"/>
          <p:cNvSpPr>
            <a:spLocks/>
          </p:cNvSpPr>
          <p:nvPr/>
        </p:nvSpPr>
        <p:spPr bwMode="auto">
          <a:xfrm rot="10800000">
            <a:off x="4926806" y="2840236"/>
            <a:ext cx="1426344" cy="981812"/>
          </a:xfrm>
          <a:custGeom>
            <a:avLst/>
            <a:gdLst>
              <a:gd name="T0" fmla="*/ 0 w 2646947"/>
              <a:gd name="T1" fmla="*/ 685800 h 1359568"/>
              <a:gd name="T2" fmla="*/ 1335505 w 2646947"/>
              <a:gd name="T3" fmla="*/ 0 h 1359568"/>
              <a:gd name="T4" fmla="*/ 2646947 w 2646947"/>
              <a:gd name="T5" fmla="*/ 685800 h 1359568"/>
              <a:gd name="T6" fmla="*/ 2646947 w 2646947"/>
              <a:gd name="T7" fmla="*/ 1359568 h 1359568"/>
              <a:gd name="T8" fmla="*/ 2646947 w 2646947"/>
              <a:gd name="T9" fmla="*/ 1359568 h 1359568"/>
              <a:gd name="T10" fmla="*/ 0 w 2646947"/>
              <a:gd name="T11" fmla="*/ 1359568 h 1359568"/>
              <a:gd name="T12" fmla="*/ 0 w 2646947"/>
              <a:gd name="T13" fmla="*/ 1359568 h 1359568"/>
              <a:gd name="T14" fmla="*/ 0 w 2646947"/>
              <a:gd name="T15" fmla="*/ 685800 h 1359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6947" h="1359568">
                <a:moveTo>
                  <a:pt x="0" y="685800"/>
                </a:moveTo>
                <a:lnTo>
                  <a:pt x="1335505" y="0"/>
                </a:lnTo>
                <a:lnTo>
                  <a:pt x="2646947" y="685800"/>
                </a:lnTo>
                <a:lnTo>
                  <a:pt x="2646947" y="1359568"/>
                </a:lnTo>
                <a:lnTo>
                  <a:pt x="0" y="1359568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62915" y="3438665"/>
            <a:ext cx="673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sz="60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S</a:t>
            </a:r>
          </a:p>
        </p:txBody>
      </p:sp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4427537" y="3438666"/>
            <a:ext cx="6746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sz="60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O</a:t>
            </a:r>
          </a:p>
        </p:txBody>
      </p:sp>
      <p:sp>
        <p:nvSpPr>
          <p:cNvPr id="10" name="文本框 21"/>
          <p:cNvSpPr txBox="1">
            <a:spLocks noChangeArrowheads="1"/>
          </p:cNvSpPr>
          <p:nvPr/>
        </p:nvSpPr>
        <p:spPr bwMode="auto">
          <a:xfrm>
            <a:off x="5392018" y="2768228"/>
            <a:ext cx="673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sz="60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T</a:t>
            </a:r>
          </a:p>
        </p:txBody>
      </p:sp>
      <p:sp>
        <p:nvSpPr>
          <p:cNvPr id="11" name="文本框 22"/>
          <p:cNvSpPr txBox="1">
            <a:spLocks noChangeArrowheads="1"/>
          </p:cNvSpPr>
          <p:nvPr/>
        </p:nvSpPr>
        <p:spPr bwMode="auto">
          <a:xfrm>
            <a:off x="3616846" y="2743798"/>
            <a:ext cx="6746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sz="60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W</a:t>
            </a:r>
          </a:p>
        </p:txBody>
      </p:sp>
      <p:sp>
        <p:nvSpPr>
          <p:cNvPr id="12" name="文本框 24"/>
          <p:cNvSpPr txBox="1">
            <a:spLocks noChangeArrowheads="1"/>
          </p:cNvSpPr>
          <p:nvPr/>
        </p:nvSpPr>
        <p:spPr bwMode="auto">
          <a:xfrm>
            <a:off x="376486" y="1896581"/>
            <a:ext cx="27766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在整体定位和发展策略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上缺少聚焦点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信息同质化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62915" y="2259211"/>
            <a:ext cx="1095345" cy="581025"/>
            <a:chOff x="1957385" y="2164360"/>
            <a:chExt cx="1934173" cy="581025"/>
          </a:xfrm>
        </p:grpSpPr>
        <p:cxnSp>
          <p:nvCxnSpPr>
            <p:cNvPr id="13" name="直接连接符 12"/>
            <p:cNvCxnSpPr>
              <a:cxnSpLocks noChangeShapeType="1"/>
              <a:stCxn id="11" idx="0"/>
            </p:cNvCxnSpPr>
            <p:nvPr/>
          </p:nvCxnSpPr>
          <p:spPr bwMode="auto">
            <a:xfrm flipV="1">
              <a:off x="3891558" y="2164360"/>
              <a:ext cx="0" cy="581025"/>
            </a:xfrm>
            <a:prstGeom prst="line">
              <a:avLst/>
            </a:prstGeom>
            <a:noFill/>
            <a:ln w="1270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3"/>
            <p:cNvCxnSpPr>
              <a:cxnSpLocks noChangeShapeType="1"/>
            </p:cNvCxnSpPr>
            <p:nvPr/>
          </p:nvCxnSpPr>
          <p:spPr bwMode="auto">
            <a:xfrm flipH="1">
              <a:off x="1957385" y="2164360"/>
              <a:ext cx="1934173" cy="0"/>
            </a:xfrm>
            <a:prstGeom prst="line">
              <a:avLst/>
            </a:prstGeom>
            <a:noFill/>
            <a:ln w="635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/>
          <p:cNvGrpSpPr/>
          <p:nvPr/>
        </p:nvGrpSpPr>
        <p:grpSpPr>
          <a:xfrm>
            <a:off x="2233886" y="4352404"/>
            <a:ext cx="950912" cy="373063"/>
            <a:chOff x="2233886" y="4424412"/>
            <a:chExt cx="950912" cy="373063"/>
          </a:xfrm>
        </p:grpSpPr>
        <p:cxnSp>
          <p:nvCxnSpPr>
            <p:cNvPr id="15" name="直接连接符 14"/>
            <p:cNvCxnSpPr>
              <a:cxnSpLocks noChangeShapeType="1"/>
            </p:cNvCxnSpPr>
            <p:nvPr/>
          </p:nvCxnSpPr>
          <p:spPr bwMode="auto">
            <a:xfrm flipV="1">
              <a:off x="3184798" y="4424412"/>
              <a:ext cx="0" cy="373063"/>
            </a:xfrm>
            <a:prstGeom prst="line">
              <a:avLst/>
            </a:prstGeom>
            <a:noFill/>
            <a:ln w="1270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5"/>
            <p:cNvCxnSpPr>
              <a:cxnSpLocks noChangeShapeType="1"/>
            </p:cNvCxnSpPr>
            <p:nvPr/>
          </p:nvCxnSpPr>
          <p:spPr bwMode="auto">
            <a:xfrm flipH="1">
              <a:off x="2233886" y="4797475"/>
              <a:ext cx="938212" cy="0"/>
            </a:xfrm>
            <a:prstGeom prst="line">
              <a:avLst/>
            </a:prstGeom>
            <a:noFill/>
            <a:ln w="635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文本框 32"/>
          <p:cNvSpPr txBox="1">
            <a:spLocks noChangeArrowheads="1"/>
          </p:cNvSpPr>
          <p:nvPr/>
        </p:nvSpPr>
        <p:spPr bwMode="auto">
          <a:xfrm>
            <a:off x="239985" y="4572050"/>
            <a:ext cx="3797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用户社区活跃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清晰的购物分享主题和专区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产品丰富、变化灵活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85518" y="4352404"/>
            <a:ext cx="930275" cy="373063"/>
            <a:chOff x="4785518" y="4585635"/>
            <a:chExt cx="930275" cy="373063"/>
          </a:xfrm>
        </p:grpSpPr>
        <p:cxnSp>
          <p:nvCxnSpPr>
            <p:cNvPr id="18" name="直接连接符 17"/>
            <p:cNvCxnSpPr>
              <a:cxnSpLocks noChangeShapeType="1"/>
            </p:cNvCxnSpPr>
            <p:nvPr/>
          </p:nvCxnSpPr>
          <p:spPr bwMode="auto">
            <a:xfrm flipV="1">
              <a:off x="4785518" y="4585635"/>
              <a:ext cx="0" cy="373063"/>
            </a:xfrm>
            <a:prstGeom prst="line">
              <a:avLst/>
            </a:prstGeom>
            <a:noFill/>
            <a:ln w="1270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8"/>
            <p:cNvCxnSpPr>
              <a:cxnSpLocks noChangeShapeType="1"/>
            </p:cNvCxnSpPr>
            <p:nvPr/>
          </p:nvCxnSpPr>
          <p:spPr bwMode="auto">
            <a:xfrm flipH="1">
              <a:off x="4785518" y="4958698"/>
              <a:ext cx="930275" cy="0"/>
            </a:xfrm>
            <a:prstGeom prst="line">
              <a:avLst/>
            </a:prstGeom>
            <a:noFill/>
            <a:ln w="635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文本框 40"/>
          <p:cNvSpPr txBox="1">
            <a:spLocks noChangeArrowheads="1"/>
          </p:cNvSpPr>
          <p:nvPr/>
        </p:nvSpPr>
        <p:spPr bwMode="auto">
          <a:xfrm>
            <a:off x="5774531" y="4733273"/>
            <a:ext cx="2710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开辟新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营销道路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使用大量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用户的真实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体验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有淘宝支持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89054" y="2214761"/>
            <a:ext cx="864096" cy="625475"/>
            <a:chOff x="5809456" y="1936098"/>
            <a:chExt cx="1428750" cy="625475"/>
          </a:xfrm>
        </p:grpSpPr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 flipV="1">
              <a:off x="5809456" y="1950385"/>
              <a:ext cx="0" cy="611188"/>
            </a:xfrm>
            <a:prstGeom prst="line">
              <a:avLst/>
            </a:prstGeom>
            <a:noFill/>
            <a:ln w="1270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22"/>
            <p:cNvCxnSpPr>
              <a:cxnSpLocks noChangeShapeType="1"/>
            </p:cNvCxnSpPr>
            <p:nvPr/>
          </p:nvCxnSpPr>
          <p:spPr bwMode="auto">
            <a:xfrm flipH="1">
              <a:off x="5809456" y="1936098"/>
              <a:ext cx="1428750" cy="0"/>
            </a:xfrm>
            <a:prstGeom prst="line">
              <a:avLst/>
            </a:prstGeom>
            <a:noFill/>
            <a:ln w="6350" cmpd="sng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文本框 45"/>
          <p:cNvSpPr txBox="1">
            <a:spLocks noChangeArrowheads="1"/>
          </p:cNvSpPr>
          <p:nvPr/>
        </p:nvSpPr>
        <p:spPr bwMode="auto">
          <a:xfrm>
            <a:off x="6353150" y="1993966"/>
            <a:ext cx="22322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进入门槛低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buFont typeface="Wingdings" pitchFamily="2" charset="2"/>
              <a:buChar char="ü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过度依赖淘宝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7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2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1 Introduction</Template>
  <TotalTime>2403</TotalTime>
  <Pages>24</Pages>
  <Words>1156</Words>
  <Characters>0</Characters>
  <Application>Microsoft Office PowerPoint</Application>
  <DocSecurity>0</DocSecurity>
  <PresentationFormat>自定义</PresentationFormat>
  <Lines>0</Lines>
  <Paragraphs>140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untitled 2</vt:lpstr>
      <vt:lpstr>蘑菇街电子商务案例</vt:lpstr>
      <vt:lpstr>内容提要</vt:lpstr>
      <vt:lpstr>1 蘑菇街网络价值定位</vt:lpstr>
      <vt:lpstr>2 蘑菇街商业模式</vt:lpstr>
      <vt:lpstr>3 盈利模式</vt:lpstr>
      <vt:lpstr>4 核心能力 </vt:lpstr>
      <vt:lpstr>5 蘑菇街经营模式</vt:lpstr>
      <vt:lpstr>6 蘑菇街管理模式</vt:lpstr>
      <vt:lpstr>7 SWOT分析</vt:lpstr>
      <vt:lpstr>启发思考题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Administrator</dc:creator>
  <cp:lastModifiedBy>Windows 用户</cp:lastModifiedBy>
  <cp:revision>331</cp:revision>
  <cp:lastPrinted>2000-03-27T07:45:53Z</cp:lastPrinted>
  <dcterms:created xsi:type="dcterms:W3CDTF">1995-12-08T17:21:36Z</dcterms:created>
  <dcterms:modified xsi:type="dcterms:W3CDTF">2017-07-15T15:04:09Z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