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312" r:id="rId5"/>
    <p:sldId id="293" r:id="rId6"/>
    <p:sldId id="314" r:id="rId7"/>
    <p:sldId id="303" r:id="rId8"/>
    <p:sldId id="315" r:id="rId9"/>
    <p:sldId id="313" r:id="rId10"/>
    <p:sldId id="31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FFFF"/>
    <a:srgbClr val="F6A9A9"/>
    <a:srgbClr val="FF7D7D"/>
    <a:srgbClr val="FD6357"/>
    <a:srgbClr val="F9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43815" y="1442720"/>
            <a:ext cx="9911715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smtClean="0"/>
              <a:t>©程珂 改编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2060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43815" y="1442720"/>
            <a:ext cx="9911715" cy="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685" y="1122680"/>
            <a:ext cx="10446385" cy="2387600"/>
          </a:xfrm>
        </p:spPr>
        <p:txBody>
          <a:bodyPr/>
          <a:p>
            <a:r>
              <a:rPr lang="zh-CN" altLang="en-US" sz="66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京东新通路案例研究</a:t>
            </a:r>
            <a:endParaRPr lang="zh-CN" altLang="en-US" sz="66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程珂 改编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京东新通路驱动成因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63905" y="1875790"/>
            <a:ext cx="3869055" cy="554355"/>
            <a:chOff x="1203" y="2583"/>
            <a:chExt cx="6093" cy="8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203" y="2593"/>
              <a:ext cx="863" cy="863"/>
              <a:chOff x="7618710" y="3833560"/>
              <a:chExt cx="548230" cy="547940"/>
            </a:xfrm>
            <a:solidFill>
              <a:schemeClr val="accent1"/>
            </a:solidFill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7618710" y="3833560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066" y="2583"/>
              <a:ext cx="523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网上零售市场增速放缓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0240" y="3237865"/>
            <a:ext cx="3982720" cy="606425"/>
            <a:chOff x="982" y="3975"/>
            <a:chExt cx="6272" cy="955"/>
          </a:xfrm>
        </p:grpSpPr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982" y="3975"/>
              <a:ext cx="898" cy="955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24" y="4162"/>
              <a:ext cx="5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B2B业务的“三高”优势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386580" y="3263900"/>
            <a:ext cx="85299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客单价高、配送集中效率高、会员复购高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63905" y="4412615"/>
            <a:ext cx="5428615" cy="692785"/>
            <a:chOff x="1066" y="5385"/>
            <a:chExt cx="8549" cy="109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85" y="5385"/>
              <a:ext cx="30" cy="30"/>
            </a:xfrm>
            <a:prstGeom prst="rect">
              <a:avLst/>
            </a:prstGeom>
          </p:spPr>
        </p:pic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66" y="5762"/>
              <a:ext cx="1008" cy="714"/>
            </a:xfrm>
            <a:custGeom>
              <a:avLst/>
              <a:gdLst>
                <a:gd name="T0" fmla="*/ 25 w 65"/>
                <a:gd name="T1" fmla="*/ 45 h 45"/>
                <a:gd name="T2" fmla="*/ 0 w 65"/>
                <a:gd name="T3" fmla="*/ 22 h 45"/>
                <a:gd name="T4" fmla="*/ 25 w 65"/>
                <a:gd name="T5" fmla="*/ 0 h 45"/>
                <a:gd name="T6" fmla="*/ 25 w 65"/>
                <a:gd name="T7" fmla="*/ 45 h 45"/>
                <a:gd name="T8" fmla="*/ 40 w 65"/>
                <a:gd name="T9" fmla="*/ 35 h 45"/>
                <a:gd name="T10" fmla="*/ 62 w 65"/>
                <a:gd name="T11" fmla="*/ 35 h 45"/>
                <a:gd name="T12" fmla="*/ 62 w 65"/>
                <a:gd name="T13" fmla="*/ 40 h 45"/>
                <a:gd name="T14" fmla="*/ 40 w 65"/>
                <a:gd name="T15" fmla="*/ 40 h 45"/>
                <a:gd name="T16" fmla="*/ 40 w 65"/>
                <a:gd name="T17" fmla="*/ 35 h 45"/>
                <a:gd name="T18" fmla="*/ 43 w 65"/>
                <a:gd name="T19" fmla="*/ 25 h 45"/>
                <a:gd name="T20" fmla="*/ 65 w 65"/>
                <a:gd name="T21" fmla="*/ 25 h 45"/>
                <a:gd name="T22" fmla="*/ 65 w 65"/>
                <a:gd name="T23" fmla="*/ 30 h 45"/>
                <a:gd name="T24" fmla="*/ 43 w 65"/>
                <a:gd name="T25" fmla="*/ 30 h 45"/>
                <a:gd name="T26" fmla="*/ 43 w 65"/>
                <a:gd name="T27" fmla="*/ 25 h 45"/>
                <a:gd name="T28" fmla="*/ 43 w 65"/>
                <a:gd name="T29" fmla="*/ 15 h 45"/>
                <a:gd name="T30" fmla="*/ 64 w 65"/>
                <a:gd name="T31" fmla="*/ 15 h 45"/>
                <a:gd name="T32" fmla="*/ 64 w 65"/>
                <a:gd name="T33" fmla="*/ 20 h 45"/>
                <a:gd name="T34" fmla="*/ 43 w 65"/>
                <a:gd name="T35" fmla="*/ 20 h 45"/>
                <a:gd name="T36" fmla="*/ 43 w 65"/>
                <a:gd name="T37" fmla="*/ 15 h 45"/>
                <a:gd name="T38" fmla="*/ 40 w 65"/>
                <a:gd name="T39" fmla="*/ 5 h 45"/>
                <a:gd name="T40" fmla="*/ 62 w 65"/>
                <a:gd name="T41" fmla="*/ 5 h 45"/>
                <a:gd name="T42" fmla="*/ 62 w 65"/>
                <a:gd name="T43" fmla="*/ 9 h 45"/>
                <a:gd name="T44" fmla="*/ 40 w 65"/>
                <a:gd name="T45" fmla="*/ 9 h 45"/>
                <a:gd name="T46" fmla="*/ 40 w 65"/>
                <a:gd name="T47" fmla="*/ 5 h 45"/>
                <a:gd name="T48" fmla="*/ 33 w 65"/>
                <a:gd name="T49" fmla="*/ 0 h 45"/>
                <a:gd name="T50" fmla="*/ 33 w 65"/>
                <a:gd name="T51" fmla="*/ 44 h 45"/>
                <a:gd name="T52" fmla="*/ 26 w 65"/>
                <a:gd name="T53" fmla="*/ 45 h 45"/>
                <a:gd name="T54" fmla="*/ 26 w 65"/>
                <a:gd name="T55" fmla="*/ 0 h 45"/>
                <a:gd name="T56" fmla="*/ 33 w 65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45">
                  <a:moveTo>
                    <a:pt x="25" y="45"/>
                  </a:moveTo>
                  <a:cubicBezTo>
                    <a:pt x="9" y="44"/>
                    <a:pt x="0" y="34"/>
                    <a:pt x="0" y="22"/>
                  </a:cubicBezTo>
                  <a:cubicBezTo>
                    <a:pt x="0" y="12"/>
                    <a:pt x="9" y="3"/>
                    <a:pt x="25" y="0"/>
                  </a:cubicBezTo>
                  <a:cubicBezTo>
                    <a:pt x="25" y="45"/>
                    <a:pt x="25" y="45"/>
                    <a:pt x="25" y="45"/>
                  </a:cubicBezTo>
                  <a:close/>
                  <a:moveTo>
                    <a:pt x="40" y="35"/>
                  </a:moveTo>
                  <a:cubicBezTo>
                    <a:pt x="62" y="35"/>
                    <a:pt x="62" y="35"/>
                    <a:pt x="62" y="3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5"/>
                    <a:pt x="40" y="35"/>
                    <a:pt x="40" y="35"/>
                  </a:cubicBezTo>
                  <a:close/>
                  <a:moveTo>
                    <a:pt x="43" y="25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5"/>
                    <a:pt x="43" y="25"/>
                    <a:pt x="43" y="25"/>
                  </a:cubicBezTo>
                  <a:close/>
                  <a:moveTo>
                    <a:pt x="43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5"/>
                    <a:pt x="43" y="15"/>
                    <a:pt x="43" y="15"/>
                  </a:cubicBezTo>
                  <a:close/>
                  <a:moveTo>
                    <a:pt x="40" y="5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40" y="5"/>
                    <a:pt x="40" y="5"/>
                  </a:cubicBezTo>
                  <a:close/>
                  <a:moveTo>
                    <a:pt x="33" y="0"/>
                  </a:moveTo>
                  <a:cubicBezTo>
                    <a:pt x="37" y="15"/>
                    <a:pt x="37" y="30"/>
                    <a:pt x="33" y="44"/>
                  </a:cubicBezTo>
                  <a:cubicBezTo>
                    <a:pt x="31" y="45"/>
                    <a:pt x="28" y="45"/>
                    <a:pt x="26" y="4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1" y="0"/>
                    <a:pt x="33" y="0"/>
                  </a:cubicBez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108" y="5829"/>
              <a:ext cx="5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0000"/>
                  </a:solidFill>
                </a:rPr>
                <a:t>助力京东渠道下沉的战略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京东新通路简介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38200" y="1968500"/>
            <a:ext cx="85299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依托京东丰富商品和强大供应链体系的打造的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B2B订货平台和终端服务商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。连接品牌厂商和中小门店，为品牌厂商提供专业的终端服务和数据支持，为全国中小门店提供优质货源和服务。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80230" y="3911600"/>
            <a:ext cx="1435100" cy="609600"/>
            <a:chOff x="6898" y="6160"/>
            <a:chExt cx="2260" cy="960"/>
          </a:xfrm>
        </p:grpSpPr>
        <p:sp>
          <p:nvSpPr>
            <p:cNvPr id="3" name="椭圆 2"/>
            <p:cNvSpPr/>
            <p:nvPr/>
          </p:nvSpPr>
          <p:spPr>
            <a:xfrm>
              <a:off x="6898" y="6160"/>
              <a:ext cx="2260" cy="960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80" y="6326"/>
              <a:ext cx="14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京东</a:t>
              </a:r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08225" y="4810125"/>
            <a:ext cx="1503045" cy="609600"/>
            <a:chOff x="6898" y="6160"/>
            <a:chExt cx="2367" cy="960"/>
          </a:xfrm>
        </p:grpSpPr>
        <p:sp>
          <p:nvSpPr>
            <p:cNvPr id="15" name="椭圆 14"/>
            <p:cNvSpPr/>
            <p:nvPr/>
          </p:nvSpPr>
          <p:spPr>
            <a:xfrm>
              <a:off x="6898" y="6160"/>
              <a:ext cx="2260" cy="960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30" y="6326"/>
              <a:ext cx="19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品牌商</a:t>
              </a:r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54445" y="4810125"/>
            <a:ext cx="1503045" cy="609600"/>
            <a:chOff x="6898" y="6160"/>
            <a:chExt cx="2367" cy="960"/>
          </a:xfrm>
        </p:grpSpPr>
        <p:sp>
          <p:nvSpPr>
            <p:cNvPr id="23" name="椭圆 22"/>
            <p:cNvSpPr/>
            <p:nvPr/>
          </p:nvSpPr>
          <p:spPr>
            <a:xfrm>
              <a:off x="6898" y="6160"/>
              <a:ext cx="2260" cy="960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30" y="6326"/>
              <a:ext cx="19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微软雅黑" panose="020B0503020204020204" charset="-122"/>
                  <a:ea typeface="微软雅黑" panose="020B0503020204020204" charset="-122"/>
                </a:rPr>
                <a:t>便利店</a:t>
              </a:r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flipV="1">
            <a:off x="3025775" y="4216400"/>
            <a:ext cx="1354455" cy="59372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</p:cNvCxnSpPr>
          <p:nvPr/>
        </p:nvCxnSpPr>
        <p:spPr>
          <a:xfrm flipH="1" flipV="1">
            <a:off x="5815330" y="4216400"/>
            <a:ext cx="1256665" cy="59372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成立过程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581150"/>
            <a:ext cx="11362690" cy="477520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38200" y="1577340"/>
            <a:ext cx="9241790" cy="4469130"/>
            <a:chOff x="1320" y="2484"/>
            <a:chExt cx="14554" cy="7038"/>
          </a:xfrm>
        </p:grpSpPr>
        <p:sp>
          <p:nvSpPr>
            <p:cNvPr id="10" name="右箭头 9"/>
            <p:cNvSpPr/>
            <p:nvPr/>
          </p:nvSpPr>
          <p:spPr>
            <a:xfrm>
              <a:off x="4283" y="2484"/>
              <a:ext cx="10604" cy="7038"/>
            </a:xfrm>
            <a:prstGeom prst="rightArrow">
              <a:avLst/>
            </a:prstGeom>
            <a:solidFill>
              <a:srgbClr val="F6A9A9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 useBgFill="1">
          <p:nvSpPr>
            <p:cNvPr id="12" name="圆角矩形 11"/>
            <p:cNvSpPr/>
            <p:nvPr/>
          </p:nvSpPr>
          <p:spPr>
            <a:xfrm>
              <a:off x="1846" y="4978"/>
              <a:ext cx="3743" cy="307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05" tIns="250805" rIns="250805" bIns="250805" numCol="1" spcCol="1270" anchor="ctr" anchorCtr="0">
              <a:noAutofit/>
            </a:bodyPr>
            <a:p>
              <a:pPr lvl="0" indent="306070" defTabSz="20002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研发</a:t>
              </a:r>
              <a:r>
                <a:rPr lang="en-US" altLang="zh-CN" dirty="0" smtClean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APP——</a:t>
              </a:r>
              <a:r>
                <a:rPr lang="zh-CN" altLang="en-US" dirty="0" smtClean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掌柜宝。</a:t>
              </a:r>
              <a:endParaRPr lang="zh-CN" altLang="en-US" dirty="0" smtClean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 useBgFill="1">
          <p:nvSpPr>
            <p:cNvPr id="15" name="圆角矩形 14"/>
            <p:cNvSpPr/>
            <p:nvPr/>
          </p:nvSpPr>
          <p:spPr>
            <a:xfrm>
              <a:off x="6527" y="4978"/>
              <a:ext cx="4152" cy="307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05" tIns="250805" rIns="250805" bIns="250805" numCol="1" spcCol="1270" anchor="ctr" anchorCtr="0">
              <a:noAutofit/>
            </a:bodyPr>
            <a:p>
              <a:pPr indent="0" defTabSz="2000250" fontAlgn="auto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经营战略部</a:t>
              </a:r>
              <a:endParaRPr lang="zh-CN" altLang="en-US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indent="0" defTabSz="2000250" fontAlgn="auto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采销部</a:t>
              </a:r>
              <a:endParaRPr lang="zh-CN" altLang="en-US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indent="0" defTabSz="2000250" fontAlgn="auto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消费品事业部</a:t>
              </a:r>
              <a:endParaRPr lang="zh-CN" altLang="en-US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indent="0" defTabSz="2000250" fontAlgn="auto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终端业务部</a:t>
              </a:r>
              <a:endParaRPr lang="zh-CN" altLang="en-US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 useBgFill="1">
          <p:nvSpPr>
            <p:cNvPr id="20" name="圆角矩形 19"/>
            <p:cNvSpPr/>
            <p:nvPr/>
          </p:nvSpPr>
          <p:spPr>
            <a:xfrm>
              <a:off x="11613" y="4978"/>
              <a:ext cx="4261" cy="307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05" tIns="250805" rIns="250805" bIns="250805" numCol="1" spcCol="1270" anchor="ctr" anchorCtr="0">
              <a:noAutofit/>
            </a:bodyPr>
            <a:p>
              <a:pPr indent="0" defTabSz="2000250" fontAlgn="auto">
                <a:lnSpc>
                  <a:spcPct val="12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dirty="0">
                  <a:solidFill>
                    <a:srgbClr val="262626"/>
                  </a:solidFill>
                  <a:latin typeface="黑体" panose="02010609060101010101" charset="-122"/>
                  <a:ea typeface="黑体" panose="02010609060101010101" charset="-122"/>
                </a:rPr>
                <a:t>地推团队进行线下门店扩展和协助营销管理</a:t>
              </a:r>
              <a:endParaRPr lang="zh-CN" dirty="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320" y="3871"/>
              <a:ext cx="4795" cy="84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05" tIns="250805" rIns="250805" bIns="250805" numCol="1" spcCol="1270" anchor="ctr" anchorCtr="0">
              <a:noAutofit/>
            </a:bodyPr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</a:t>
              </a:r>
              <a:r>
                <a:rPr lang="en-US" altLang="zh-CN" sz="2400" b="1" kern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zh-CN" altLang="en-US" sz="2400" b="1" kern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端销售工具</a:t>
              </a:r>
              <a:endParaRPr lang="zh-CN" altLang="en-US" sz="240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684" y="3871"/>
              <a:ext cx="3839" cy="84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05" tIns="250805" rIns="250805" bIns="250805" numCol="1" spcCol="1270" anchor="ctr" anchorCtr="0">
              <a:noAutofit/>
            </a:bodyPr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重构组织架构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1824" y="3871"/>
              <a:ext cx="3839" cy="84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0805" tIns="250805" rIns="250805" bIns="250805" numCol="1" spcCol="1270" anchor="ctr" anchorCtr="0">
              <a:noAutofit/>
            </a:bodyPr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建立地推团队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品牌厂商的现状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581150"/>
            <a:ext cx="10988675" cy="47752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endParaRPr sz="240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社会化对象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05865" y="1691005"/>
            <a:ext cx="10510739" cy="4889704"/>
            <a:chOff x="2493" y="3803"/>
            <a:chExt cx="16993" cy="9610"/>
          </a:xfrm>
        </p:grpSpPr>
        <p:sp>
          <p:nvSpPr>
            <p:cNvPr id="8" name="矩形 7"/>
            <p:cNvSpPr/>
            <p:nvPr/>
          </p:nvSpPr>
          <p:spPr>
            <a:xfrm>
              <a:off x="2493" y="3803"/>
              <a:ext cx="8086" cy="1266"/>
            </a:xfrm>
            <a:prstGeom prst="rect">
              <a:avLst/>
            </a:prstGeom>
            <a:solidFill>
              <a:srgbClr val="E4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579" y="3803"/>
              <a:ext cx="6229" cy="1266"/>
            </a:xfrm>
            <a:prstGeom prst="rect">
              <a:avLst/>
            </a:prstGeom>
            <a:solidFill>
              <a:srgbClr val="3B3838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93" y="3838"/>
              <a:ext cx="3764" cy="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线下渠道模式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992" y="3803"/>
              <a:ext cx="4294" cy="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痛点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00" y="5068"/>
              <a:ext cx="6593" cy="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厂家—代理商—KA</a:t>
              </a:r>
              <a:r>
                <a:rPr lang="en-US" altLang="zh-CN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/</a:t>
              </a: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小店—消费者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厂家—KA</a:t>
              </a:r>
              <a:r>
                <a:rPr lang="en-US" altLang="zh-CN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/</a:t>
              </a: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小店—消费者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厂家—消费者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厂家—批发市场—小店—消费者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endParaRPr lang="zh-CN" altLang="en-US" sz="1600" dirty="0">
                <a:solidFill>
                  <a:srgbClr val="3B383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87" y="5068"/>
              <a:ext cx="8799" cy="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渠道建设成本大，维护成本高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商品流通环节多、效率低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渠道稳定性差，厂家、经销商、终端关系非常脆弱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利益纠纷矛盾突出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sym typeface="+mn-ea"/>
                </a:rPr>
                <a:t>受终端制约大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endParaRPr lang="zh-CN" altLang="en-US" sz="2000" dirty="0">
                <a:solidFill>
                  <a:srgbClr val="3B3838"/>
                </a:solidFill>
                <a:latin typeface="Agency FB" panose="020B0503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endParaRPr lang="zh-CN" altLang="en-US" sz="1600" dirty="0">
                <a:solidFill>
                  <a:srgbClr val="3B3838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9589" y="5655"/>
              <a:ext cx="3" cy="6174"/>
            </a:xfrm>
            <a:prstGeom prst="line">
              <a:avLst/>
            </a:prstGeom>
            <a:ln>
              <a:solidFill>
                <a:srgbClr val="76717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品牌厂商的收益与风险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1504950" y="1686560"/>
          <a:ext cx="9848215" cy="442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355"/>
                <a:gridCol w="1456055"/>
                <a:gridCol w="2739390"/>
                <a:gridCol w="4082415"/>
              </a:tblGrid>
              <a:tr h="5537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与京东合作的利弊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635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利弊分析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635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372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品牌厂商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利益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销售区域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获得向全国的销售能力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资源获取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获得京东的线上平台资源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管理成本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降低成本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销售渠道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拓展新的销售渠道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数字经营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快速获得销售数据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渠道控制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对渠道的控制力下降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渠道冲突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窜货冲突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便利店的痛点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77570" y="1908175"/>
            <a:ext cx="3869055" cy="554355"/>
            <a:chOff x="1203" y="2583"/>
            <a:chExt cx="6093" cy="8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203" y="2593"/>
              <a:ext cx="863" cy="863"/>
              <a:chOff x="7618710" y="3833560"/>
              <a:chExt cx="548230" cy="547940"/>
            </a:xfrm>
            <a:solidFill>
              <a:schemeClr val="accent1"/>
            </a:solidFill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7618710" y="3833560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066" y="2583"/>
              <a:ext cx="523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电子商务的冲击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7570" y="3469640"/>
            <a:ext cx="3982720" cy="606425"/>
            <a:chOff x="982" y="3975"/>
            <a:chExt cx="6272" cy="955"/>
          </a:xfrm>
        </p:grpSpPr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982" y="3975"/>
              <a:ext cx="898" cy="955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24" y="4162"/>
              <a:ext cx="5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房租和运营成本的压力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7570" y="4869815"/>
            <a:ext cx="5428615" cy="692785"/>
            <a:chOff x="1066" y="5385"/>
            <a:chExt cx="8549" cy="109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85" y="5385"/>
              <a:ext cx="30" cy="30"/>
            </a:xfrm>
            <a:prstGeom prst="rect">
              <a:avLst/>
            </a:prstGeom>
          </p:spPr>
        </p:pic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66" y="5762"/>
              <a:ext cx="1008" cy="714"/>
            </a:xfrm>
            <a:custGeom>
              <a:avLst/>
              <a:gdLst>
                <a:gd name="T0" fmla="*/ 25 w 65"/>
                <a:gd name="T1" fmla="*/ 45 h 45"/>
                <a:gd name="T2" fmla="*/ 0 w 65"/>
                <a:gd name="T3" fmla="*/ 22 h 45"/>
                <a:gd name="T4" fmla="*/ 25 w 65"/>
                <a:gd name="T5" fmla="*/ 0 h 45"/>
                <a:gd name="T6" fmla="*/ 25 w 65"/>
                <a:gd name="T7" fmla="*/ 45 h 45"/>
                <a:gd name="T8" fmla="*/ 40 w 65"/>
                <a:gd name="T9" fmla="*/ 35 h 45"/>
                <a:gd name="T10" fmla="*/ 62 w 65"/>
                <a:gd name="T11" fmla="*/ 35 h 45"/>
                <a:gd name="T12" fmla="*/ 62 w 65"/>
                <a:gd name="T13" fmla="*/ 40 h 45"/>
                <a:gd name="T14" fmla="*/ 40 w 65"/>
                <a:gd name="T15" fmla="*/ 40 h 45"/>
                <a:gd name="T16" fmla="*/ 40 w 65"/>
                <a:gd name="T17" fmla="*/ 35 h 45"/>
                <a:gd name="T18" fmla="*/ 43 w 65"/>
                <a:gd name="T19" fmla="*/ 25 h 45"/>
                <a:gd name="T20" fmla="*/ 65 w 65"/>
                <a:gd name="T21" fmla="*/ 25 h 45"/>
                <a:gd name="T22" fmla="*/ 65 w 65"/>
                <a:gd name="T23" fmla="*/ 30 h 45"/>
                <a:gd name="T24" fmla="*/ 43 w 65"/>
                <a:gd name="T25" fmla="*/ 30 h 45"/>
                <a:gd name="T26" fmla="*/ 43 w 65"/>
                <a:gd name="T27" fmla="*/ 25 h 45"/>
                <a:gd name="T28" fmla="*/ 43 w 65"/>
                <a:gd name="T29" fmla="*/ 15 h 45"/>
                <a:gd name="T30" fmla="*/ 64 w 65"/>
                <a:gd name="T31" fmla="*/ 15 h 45"/>
                <a:gd name="T32" fmla="*/ 64 w 65"/>
                <a:gd name="T33" fmla="*/ 20 h 45"/>
                <a:gd name="T34" fmla="*/ 43 w 65"/>
                <a:gd name="T35" fmla="*/ 20 h 45"/>
                <a:gd name="T36" fmla="*/ 43 w 65"/>
                <a:gd name="T37" fmla="*/ 15 h 45"/>
                <a:gd name="T38" fmla="*/ 40 w 65"/>
                <a:gd name="T39" fmla="*/ 5 h 45"/>
                <a:gd name="T40" fmla="*/ 62 w 65"/>
                <a:gd name="T41" fmla="*/ 5 h 45"/>
                <a:gd name="T42" fmla="*/ 62 w 65"/>
                <a:gd name="T43" fmla="*/ 9 h 45"/>
                <a:gd name="T44" fmla="*/ 40 w 65"/>
                <a:gd name="T45" fmla="*/ 9 h 45"/>
                <a:gd name="T46" fmla="*/ 40 w 65"/>
                <a:gd name="T47" fmla="*/ 5 h 45"/>
                <a:gd name="T48" fmla="*/ 33 w 65"/>
                <a:gd name="T49" fmla="*/ 0 h 45"/>
                <a:gd name="T50" fmla="*/ 33 w 65"/>
                <a:gd name="T51" fmla="*/ 44 h 45"/>
                <a:gd name="T52" fmla="*/ 26 w 65"/>
                <a:gd name="T53" fmla="*/ 45 h 45"/>
                <a:gd name="T54" fmla="*/ 26 w 65"/>
                <a:gd name="T55" fmla="*/ 0 h 45"/>
                <a:gd name="T56" fmla="*/ 33 w 65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45">
                  <a:moveTo>
                    <a:pt x="25" y="45"/>
                  </a:moveTo>
                  <a:cubicBezTo>
                    <a:pt x="9" y="44"/>
                    <a:pt x="0" y="34"/>
                    <a:pt x="0" y="22"/>
                  </a:cubicBezTo>
                  <a:cubicBezTo>
                    <a:pt x="0" y="12"/>
                    <a:pt x="9" y="3"/>
                    <a:pt x="25" y="0"/>
                  </a:cubicBezTo>
                  <a:cubicBezTo>
                    <a:pt x="25" y="45"/>
                    <a:pt x="25" y="45"/>
                    <a:pt x="25" y="45"/>
                  </a:cubicBezTo>
                  <a:close/>
                  <a:moveTo>
                    <a:pt x="40" y="35"/>
                  </a:moveTo>
                  <a:cubicBezTo>
                    <a:pt x="62" y="35"/>
                    <a:pt x="62" y="35"/>
                    <a:pt x="62" y="3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5"/>
                    <a:pt x="40" y="35"/>
                    <a:pt x="40" y="35"/>
                  </a:cubicBezTo>
                  <a:close/>
                  <a:moveTo>
                    <a:pt x="43" y="25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5"/>
                    <a:pt x="43" y="25"/>
                    <a:pt x="43" y="25"/>
                  </a:cubicBezTo>
                  <a:close/>
                  <a:moveTo>
                    <a:pt x="43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5"/>
                    <a:pt x="43" y="15"/>
                    <a:pt x="43" y="15"/>
                  </a:cubicBezTo>
                  <a:close/>
                  <a:moveTo>
                    <a:pt x="40" y="5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40" y="5"/>
                    <a:pt x="40" y="5"/>
                  </a:cubicBezTo>
                  <a:close/>
                  <a:moveTo>
                    <a:pt x="33" y="0"/>
                  </a:moveTo>
                  <a:cubicBezTo>
                    <a:pt x="37" y="15"/>
                    <a:pt x="37" y="30"/>
                    <a:pt x="33" y="44"/>
                  </a:cubicBezTo>
                  <a:cubicBezTo>
                    <a:pt x="31" y="45"/>
                    <a:pt x="28" y="45"/>
                    <a:pt x="26" y="4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1" y="0"/>
                    <a:pt x="33" y="0"/>
                  </a:cubicBez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108" y="5829"/>
              <a:ext cx="5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0000"/>
                  </a:solidFill>
                </a:rPr>
                <a:t>供应链不完善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85765" y="2462530"/>
            <a:ext cx="3869055" cy="554355"/>
            <a:chOff x="1203" y="2583"/>
            <a:chExt cx="6093" cy="873"/>
          </a:xfrm>
        </p:grpSpPr>
        <p:grpSp>
          <p:nvGrpSpPr>
            <p:cNvPr id="7" name="组合 6"/>
            <p:cNvGrpSpPr/>
            <p:nvPr/>
          </p:nvGrpSpPr>
          <p:grpSpPr>
            <a:xfrm>
              <a:off x="1203" y="2593"/>
              <a:ext cx="863" cy="863"/>
              <a:chOff x="7618710" y="3833560"/>
              <a:chExt cx="548230" cy="547940"/>
            </a:xfrm>
            <a:solidFill>
              <a:schemeClr val="accent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7618710" y="3833560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066" y="2583"/>
              <a:ext cx="523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电商和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O2O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的业务分流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5765" y="4177030"/>
            <a:ext cx="5428615" cy="692785"/>
            <a:chOff x="1066" y="5385"/>
            <a:chExt cx="8549" cy="109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85" y="5385"/>
              <a:ext cx="30" cy="30"/>
            </a:xfrm>
            <a:prstGeom prst="rect">
              <a:avLst/>
            </a:prstGeom>
          </p:spPr>
        </p:pic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1066" y="5762"/>
              <a:ext cx="1008" cy="714"/>
            </a:xfrm>
            <a:custGeom>
              <a:avLst/>
              <a:gdLst>
                <a:gd name="T0" fmla="*/ 25 w 65"/>
                <a:gd name="T1" fmla="*/ 45 h 45"/>
                <a:gd name="T2" fmla="*/ 0 w 65"/>
                <a:gd name="T3" fmla="*/ 22 h 45"/>
                <a:gd name="T4" fmla="*/ 25 w 65"/>
                <a:gd name="T5" fmla="*/ 0 h 45"/>
                <a:gd name="T6" fmla="*/ 25 w 65"/>
                <a:gd name="T7" fmla="*/ 45 h 45"/>
                <a:gd name="T8" fmla="*/ 40 w 65"/>
                <a:gd name="T9" fmla="*/ 35 h 45"/>
                <a:gd name="T10" fmla="*/ 62 w 65"/>
                <a:gd name="T11" fmla="*/ 35 h 45"/>
                <a:gd name="T12" fmla="*/ 62 w 65"/>
                <a:gd name="T13" fmla="*/ 40 h 45"/>
                <a:gd name="T14" fmla="*/ 40 w 65"/>
                <a:gd name="T15" fmla="*/ 40 h 45"/>
                <a:gd name="T16" fmla="*/ 40 w 65"/>
                <a:gd name="T17" fmla="*/ 35 h 45"/>
                <a:gd name="T18" fmla="*/ 43 w 65"/>
                <a:gd name="T19" fmla="*/ 25 h 45"/>
                <a:gd name="T20" fmla="*/ 65 w 65"/>
                <a:gd name="T21" fmla="*/ 25 h 45"/>
                <a:gd name="T22" fmla="*/ 65 w 65"/>
                <a:gd name="T23" fmla="*/ 30 h 45"/>
                <a:gd name="T24" fmla="*/ 43 w 65"/>
                <a:gd name="T25" fmla="*/ 30 h 45"/>
                <a:gd name="T26" fmla="*/ 43 w 65"/>
                <a:gd name="T27" fmla="*/ 25 h 45"/>
                <a:gd name="T28" fmla="*/ 43 w 65"/>
                <a:gd name="T29" fmla="*/ 15 h 45"/>
                <a:gd name="T30" fmla="*/ 64 w 65"/>
                <a:gd name="T31" fmla="*/ 15 h 45"/>
                <a:gd name="T32" fmla="*/ 64 w 65"/>
                <a:gd name="T33" fmla="*/ 20 h 45"/>
                <a:gd name="T34" fmla="*/ 43 w 65"/>
                <a:gd name="T35" fmla="*/ 20 h 45"/>
                <a:gd name="T36" fmla="*/ 43 w 65"/>
                <a:gd name="T37" fmla="*/ 15 h 45"/>
                <a:gd name="T38" fmla="*/ 40 w 65"/>
                <a:gd name="T39" fmla="*/ 5 h 45"/>
                <a:gd name="T40" fmla="*/ 62 w 65"/>
                <a:gd name="T41" fmla="*/ 5 h 45"/>
                <a:gd name="T42" fmla="*/ 62 w 65"/>
                <a:gd name="T43" fmla="*/ 9 h 45"/>
                <a:gd name="T44" fmla="*/ 40 w 65"/>
                <a:gd name="T45" fmla="*/ 9 h 45"/>
                <a:gd name="T46" fmla="*/ 40 w 65"/>
                <a:gd name="T47" fmla="*/ 5 h 45"/>
                <a:gd name="T48" fmla="*/ 33 w 65"/>
                <a:gd name="T49" fmla="*/ 0 h 45"/>
                <a:gd name="T50" fmla="*/ 33 w 65"/>
                <a:gd name="T51" fmla="*/ 44 h 45"/>
                <a:gd name="T52" fmla="*/ 26 w 65"/>
                <a:gd name="T53" fmla="*/ 45 h 45"/>
                <a:gd name="T54" fmla="*/ 26 w 65"/>
                <a:gd name="T55" fmla="*/ 0 h 45"/>
                <a:gd name="T56" fmla="*/ 33 w 65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45">
                  <a:moveTo>
                    <a:pt x="25" y="45"/>
                  </a:moveTo>
                  <a:cubicBezTo>
                    <a:pt x="9" y="44"/>
                    <a:pt x="0" y="34"/>
                    <a:pt x="0" y="22"/>
                  </a:cubicBezTo>
                  <a:cubicBezTo>
                    <a:pt x="0" y="12"/>
                    <a:pt x="9" y="3"/>
                    <a:pt x="25" y="0"/>
                  </a:cubicBezTo>
                  <a:cubicBezTo>
                    <a:pt x="25" y="45"/>
                    <a:pt x="25" y="45"/>
                    <a:pt x="25" y="45"/>
                  </a:cubicBezTo>
                  <a:close/>
                  <a:moveTo>
                    <a:pt x="40" y="35"/>
                  </a:moveTo>
                  <a:cubicBezTo>
                    <a:pt x="62" y="35"/>
                    <a:pt x="62" y="35"/>
                    <a:pt x="62" y="35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5"/>
                    <a:pt x="40" y="35"/>
                    <a:pt x="40" y="35"/>
                  </a:cubicBezTo>
                  <a:close/>
                  <a:moveTo>
                    <a:pt x="43" y="25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5"/>
                    <a:pt x="43" y="25"/>
                    <a:pt x="43" y="25"/>
                  </a:cubicBezTo>
                  <a:close/>
                  <a:moveTo>
                    <a:pt x="43" y="15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5"/>
                    <a:pt x="43" y="15"/>
                    <a:pt x="43" y="15"/>
                  </a:cubicBezTo>
                  <a:close/>
                  <a:moveTo>
                    <a:pt x="40" y="5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40" y="5"/>
                    <a:pt x="40" y="5"/>
                  </a:cubicBezTo>
                  <a:close/>
                  <a:moveTo>
                    <a:pt x="33" y="0"/>
                  </a:moveTo>
                  <a:cubicBezTo>
                    <a:pt x="37" y="15"/>
                    <a:pt x="37" y="30"/>
                    <a:pt x="33" y="44"/>
                  </a:cubicBezTo>
                  <a:cubicBezTo>
                    <a:pt x="31" y="45"/>
                    <a:pt x="28" y="45"/>
                    <a:pt x="26" y="4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1" y="0"/>
                    <a:pt x="33" y="0"/>
                  </a:cubicBez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08" y="5829"/>
              <a:ext cx="5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b="1" dirty="0">
                  <a:solidFill>
                    <a:srgbClr val="FF0000"/>
                  </a:solidFill>
                </a:rPr>
                <a:t>粗放式经营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便利店的收益与风险</a:t>
            </a:r>
            <a:endParaRPr lang="en-US" alt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1504950" y="1686560"/>
          <a:ext cx="9848215" cy="4227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355"/>
                <a:gridCol w="1456055"/>
                <a:gridCol w="2739390"/>
                <a:gridCol w="4082415"/>
              </a:tblGrid>
              <a:tr h="5537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与京东合作的利弊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635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利弊分析</a:t>
                      </a:r>
                      <a:endParaRPr lang="en-US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635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372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便利店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利益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资源利用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获得京东品牌支持，提升客户忠诚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进销便利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京东的物流和供应链管理弥补不足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经营管理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提升管理水平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551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管理规则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不准销售假货、不准从其他来源采购等限制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关系放弃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放弃已形成的长期物流和品牌关系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经营控制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放弃一定经营自主权</a:t>
                      </a:r>
                      <a:endParaRPr lang="zh-CN" altLang="en-US" sz="2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4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京东新通路的策略及问题</a:t>
            </a:r>
            <a:endParaRPr lang="zh-CN" sz="4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©程珂 改编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京东新通路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38200" y="1968500"/>
            <a:ext cx="85299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目前，新通路采用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开放式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操作策略。该模式的主要问题：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）运营成本高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）对门店没有约束力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采取的策略：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）开加盟店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）分销返佣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264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Calibri Light</vt:lpstr>
      <vt:lpstr>华文中宋</vt:lpstr>
      <vt:lpstr>Agency FB</vt:lpstr>
      <vt:lpstr>Office 主题</vt:lpstr>
      <vt:lpstr>京东新通路案例研究</vt:lpstr>
      <vt:lpstr>京东新通路驱动成因</vt:lpstr>
      <vt:lpstr>京东新通路驱动成因</vt:lpstr>
      <vt:lpstr>7.2 移动计算</vt:lpstr>
      <vt:lpstr>10.1 什么是社会化对象</vt:lpstr>
      <vt:lpstr>7.5 游戏化</vt:lpstr>
      <vt:lpstr>京东新通路驱动成因</vt:lpstr>
      <vt:lpstr>7.5 游戏化</vt:lpstr>
      <vt:lpstr>京东新通路简介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白洛嘉症患者</cp:lastModifiedBy>
  <cp:revision>16</cp:revision>
  <dcterms:created xsi:type="dcterms:W3CDTF">2017-11-22T12:54:00Z</dcterms:created>
  <dcterms:modified xsi:type="dcterms:W3CDTF">2018-05-29T12:54:57Z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