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59" r:id="rId5"/>
    <p:sldId id="263" r:id="rId6"/>
    <p:sldId id="261" r:id="rId7"/>
    <p:sldId id="282" r:id="rId8"/>
    <p:sldId id="283" r:id="rId9"/>
    <p:sldId id="280" r:id="rId10"/>
    <p:sldId id="286" r:id="rId11"/>
    <p:sldId id="281" r:id="rId12"/>
    <p:sldId id="285" r:id="rId13"/>
    <p:sldId id="287" r:id="rId14"/>
    <p:sldId id="27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13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79"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80"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F524F-612A-4B80-9B30-3E4AC2EA59D2}" type="datetimeFigureOut">
              <a:rPr lang="zh-CN" altLang="en-US" smtClean="0"/>
              <a:t>2020/9/28</a:t>
            </a:fld>
            <a:endParaRPr lang="zh-CN" altLang="en-US"/>
          </a:p>
        </p:txBody>
      </p:sp>
      <p:sp>
        <p:nvSpPr>
          <p:cNvPr id="1048981"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982"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83"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84"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4EEFB-9930-4E37-8680-C6DAC7A44F4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1371600" y="1143000"/>
            <a:ext cx="4114800" cy="3086100"/>
          </a:xfrm>
        </p:spPr>
      </p:sp>
      <p:sp>
        <p:nvSpPr>
          <p:cNvPr id="1048589" name="备注占位符 2"/>
          <p:cNvSpPr>
            <a:spLocks noGrp="1"/>
          </p:cNvSpPr>
          <p:nvPr>
            <p:ph type="body" idx="1"/>
          </p:nvPr>
        </p:nvSpPr>
        <p:spPr/>
        <p:txBody>
          <a:bodyPr/>
          <a:lstStyle/>
          <a:p>
            <a:endParaRPr lang="zh-CN" altLang="en-US" dirty="0"/>
          </a:p>
        </p:txBody>
      </p:sp>
      <p:sp>
        <p:nvSpPr>
          <p:cNvPr id="1048590"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幻灯片图像占位符 1"/>
          <p:cNvSpPr>
            <a:spLocks noGrp="1" noRot="1" noChangeAspect="1"/>
          </p:cNvSpPr>
          <p:nvPr>
            <p:ph type="sldImg"/>
          </p:nvPr>
        </p:nvSpPr>
        <p:spPr>
          <a:xfrm>
            <a:off x="1371600" y="1143000"/>
            <a:ext cx="4114800" cy="3086100"/>
          </a:xfrm>
        </p:spPr>
      </p:sp>
      <p:sp>
        <p:nvSpPr>
          <p:cNvPr id="1048637" name="备注占位符 2"/>
          <p:cNvSpPr>
            <a:spLocks noGrp="1"/>
          </p:cNvSpPr>
          <p:nvPr>
            <p:ph type="body" idx="1"/>
          </p:nvPr>
        </p:nvSpPr>
        <p:spPr/>
        <p:txBody>
          <a:bodyPr/>
          <a:lstStyle/>
          <a:p>
            <a:endParaRPr lang="zh-CN" altLang="en-US"/>
          </a:p>
        </p:txBody>
      </p:sp>
      <p:sp>
        <p:nvSpPr>
          <p:cNvPr id="104863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2103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幻灯片图像占位符 1"/>
          <p:cNvSpPr>
            <a:spLocks noGrp="1" noRot="1" noChangeAspect="1"/>
          </p:cNvSpPr>
          <p:nvPr>
            <p:ph type="sldImg"/>
          </p:nvPr>
        </p:nvSpPr>
        <p:spPr>
          <a:xfrm>
            <a:off x="1371600" y="1143000"/>
            <a:ext cx="4114800" cy="3086100"/>
          </a:xfrm>
        </p:spPr>
      </p:sp>
      <p:sp>
        <p:nvSpPr>
          <p:cNvPr id="1048637" name="备注占位符 2"/>
          <p:cNvSpPr>
            <a:spLocks noGrp="1"/>
          </p:cNvSpPr>
          <p:nvPr>
            <p:ph type="body" idx="1"/>
          </p:nvPr>
        </p:nvSpPr>
        <p:spPr/>
        <p:txBody>
          <a:bodyPr/>
          <a:lstStyle/>
          <a:p>
            <a:endParaRPr lang="zh-CN" altLang="en-US"/>
          </a:p>
        </p:txBody>
      </p:sp>
      <p:sp>
        <p:nvSpPr>
          <p:cNvPr id="104863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92923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幻灯片图像占位符 1"/>
          <p:cNvSpPr>
            <a:spLocks noGrp="1" noRot="1" noChangeAspect="1"/>
          </p:cNvSpPr>
          <p:nvPr>
            <p:ph type="sldImg"/>
          </p:nvPr>
        </p:nvSpPr>
        <p:spPr>
          <a:xfrm>
            <a:off x="1371600" y="1143000"/>
            <a:ext cx="4114800" cy="3086100"/>
          </a:xfrm>
        </p:spPr>
      </p:sp>
      <p:sp>
        <p:nvSpPr>
          <p:cNvPr id="1048627" name="备注占位符 2"/>
          <p:cNvSpPr>
            <a:spLocks noGrp="1"/>
          </p:cNvSpPr>
          <p:nvPr>
            <p:ph type="body" idx="1"/>
          </p:nvPr>
        </p:nvSpPr>
        <p:spPr/>
        <p:txBody>
          <a:bodyPr/>
          <a:lstStyle/>
          <a:p>
            <a:endParaRPr lang="zh-CN" altLang="en-US"/>
          </a:p>
        </p:txBody>
      </p:sp>
      <p:sp>
        <p:nvSpPr>
          <p:cNvPr id="104862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6841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幻灯片图像占位符 1"/>
          <p:cNvSpPr>
            <a:spLocks noGrp="1" noRot="1" noChangeAspect="1"/>
          </p:cNvSpPr>
          <p:nvPr>
            <p:ph type="sldImg"/>
          </p:nvPr>
        </p:nvSpPr>
        <p:spPr>
          <a:xfrm>
            <a:off x="1371600" y="1143000"/>
            <a:ext cx="4114800" cy="3086100"/>
          </a:xfrm>
        </p:spPr>
      </p:sp>
      <p:sp>
        <p:nvSpPr>
          <p:cNvPr id="1048627" name="备注占位符 2"/>
          <p:cNvSpPr>
            <a:spLocks noGrp="1"/>
          </p:cNvSpPr>
          <p:nvPr>
            <p:ph type="body" idx="1"/>
          </p:nvPr>
        </p:nvSpPr>
        <p:spPr/>
        <p:txBody>
          <a:bodyPr/>
          <a:lstStyle/>
          <a:p>
            <a:endParaRPr lang="zh-CN" altLang="en-US"/>
          </a:p>
        </p:txBody>
      </p:sp>
      <p:sp>
        <p:nvSpPr>
          <p:cNvPr id="104862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幻灯片图像占位符 1"/>
          <p:cNvSpPr>
            <a:spLocks noGrp="1" noRot="1" noChangeAspect="1"/>
          </p:cNvSpPr>
          <p:nvPr>
            <p:ph type="sldImg"/>
          </p:nvPr>
        </p:nvSpPr>
        <p:spPr>
          <a:xfrm>
            <a:off x="1371600" y="1143000"/>
            <a:ext cx="4114800" cy="3086100"/>
          </a:xfrm>
        </p:spPr>
      </p:sp>
      <p:sp>
        <p:nvSpPr>
          <p:cNvPr id="1048615" name="备注占位符 2"/>
          <p:cNvSpPr>
            <a:spLocks noGrp="1"/>
          </p:cNvSpPr>
          <p:nvPr>
            <p:ph type="body" idx="1"/>
          </p:nvPr>
        </p:nvSpPr>
        <p:spPr/>
        <p:txBody>
          <a:bodyPr/>
          <a:lstStyle/>
          <a:p>
            <a:endParaRPr lang="zh-CN" altLang="en-US"/>
          </a:p>
        </p:txBody>
      </p:sp>
      <p:sp>
        <p:nvSpPr>
          <p:cNvPr id="1048616"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幻灯片图像占位符 1"/>
          <p:cNvSpPr>
            <a:spLocks noGrp="1" noRot="1" noChangeAspect="1"/>
          </p:cNvSpPr>
          <p:nvPr>
            <p:ph type="sldImg"/>
          </p:nvPr>
        </p:nvSpPr>
        <p:spPr>
          <a:xfrm>
            <a:off x="1371600" y="1143000"/>
            <a:ext cx="4114800" cy="3086100"/>
          </a:xfrm>
        </p:spPr>
      </p:sp>
      <p:sp>
        <p:nvSpPr>
          <p:cNvPr id="1048661" name="备注占位符 2"/>
          <p:cNvSpPr>
            <a:spLocks noGrp="1"/>
          </p:cNvSpPr>
          <p:nvPr>
            <p:ph type="body" idx="1"/>
          </p:nvPr>
        </p:nvSpPr>
        <p:spPr/>
        <p:txBody>
          <a:bodyPr/>
          <a:lstStyle/>
          <a:p>
            <a:endParaRPr lang="zh-CN" altLang="en-US"/>
          </a:p>
        </p:txBody>
      </p:sp>
      <p:sp>
        <p:nvSpPr>
          <p:cNvPr id="1048662"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幻灯片图像占位符 1"/>
          <p:cNvSpPr>
            <a:spLocks noGrp="1" noRot="1" noChangeAspect="1"/>
          </p:cNvSpPr>
          <p:nvPr>
            <p:ph type="sldImg"/>
          </p:nvPr>
        </p:nvSpPr>
        <p:spPr>
          <a:xfrm>
            <a:off x="1371600" y="1143000"/>
            <a:ext cx="4114800" cy="3086100"/>
          </a:xfrm>
        </p:spPr>
      </p:sp>
      <p:sp>
        <p:nvSpPr>
          <p:cNvPr id="1048637" name="备注占位符 2"/>
          <p:cNvSpPr>
            <a:spLocks noGrp="1"/>
          </p:cNvSpPr>
          <p:nvPr>
            <p:ph type="body" idx="1"/>
          </p:nvPr>
        </p:nvSpPr>
        <p:spPr/>
        <p:txBody>
          <a:bodyPr/>
          <a:lstStyle/>
          <a:p>
            <a:endParaRPr lang="zh-CN" altLang="en-US"/>
          </a:p>
        </p:txBody>
      </p:sp>
      <p:sp>
        <p:nvSpPr>
          <p:cNvPr id="104863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幻灯片图像占位符 1"/>
          <p:cNvSpPr>
            <a:spLocks noGrp="1" noRot="1" noChangeAspect="1"/>
          </p:cNvSpPr>
          <p:nvPr>
            <p:ph type="sldImg"/>
          </p:nvPr>
        </p:nvSpPr>
        <p:spPr>
          <a:xfrm>
            <a:off x="1371600" y="1143000"/>
            <a:ext cx="4114800" cy="3086100"/>
          </a:xfrm>
        </p:spPr>
      </p:sp>
      <p:sp>
        <p:nvSpPr>
          <p:cNvPr id="1048637" name="备注占位符 2"/>
          <p:cNvSpPr>
            <a:spLocks noGrp="1"/>
          </p:cNvSpPr>
          <p:nvPr>
            <p:ph type="body" idx="1"/>
          </p:nvPr>
        </p:nvSpPr>
        <p:spPr/>
        <p:txBody>
          <a:bodyPr/>
          <a:lstStyle/>
          <a:p>
            <a:endParaRPr lang="zh-CN" altLang="en-US"/>
          </a:p>
        </p:txBody>
      </p:sp>
      <p:sp>
        <p:nvSpPr>
          <p:cNvPr id="104863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2359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幻灯片图像占位符 1"/>
          <p:cNvSpPr>
            <a:spLocks noGrp="1" noRot="1" noChangeAspect="1"/>
          </p:cNvSpPr>
          <p:nvPr>
            <p:ph type="sldImg"/>
          </p:nvPr>
        </p:nvSpPr>
        <p:spPr>
          <a:xfrm>
            <a:off x="1371600" y="1143000"/>
            <a:ext cx="4114800" cy="3086100"/>
          </a:xfrm>
        </p:spPr>
      </p:sp>
      <p:sp>
        <p:nvSpPr>
          <p:cNvPr id="1048637" name="备注占位符 2"/>
          <p:cNvSpPr>
            <a:spLocks noGrp="1"/>
          </p:cNvSpPr>
          <p:nvPr>
            <p:ph type="body" idx="1"/>
          </p:nvPr>
        </p:nvSpPr>
        <p:spPr/>
        <p:txBody>
          <a:bodyPr/>
          <a:lstStyle/>
          <a:p>
            <a:endParaRPr lang="zh-CN" altLang="en-US"/>
          </a:p>
        </p:txBody>
      </p:sp>
      <p:sp>
        <p:nvSpPr>
          <p:cNvPr id="104863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7626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幻灯片图像占位符 1"/>
          <p:cNvSpPr>
            <a:spLocks noGrp="1" noRot="1" noChangeAspect="1"/>
          </p:cNvSpPr>
          <p:nvPr>
            <p:ph type="sldImg"/>
          </p:nvPr>
        </p:nvSpPr>
        <p:spPr>
          <a:xfrm>
            <a:off x="1371600" y="1143000"/>
            <a:ext cx="4114800" cy="3086100"/>
          </a:xfrm>
        </p:spPr>
      </p:sp>
      <p:sp>
        <p:nvSpPr>
          <p:cNvPr id="1048627" name="备注占位符 2"/>
          <p:cNvSpPr>
            <a:spLocks noGrp="1"/>
          </p:cNvSpPr>
          <p:nvPr>
            <p:ph type="body" idx="1"/>
          </p:nvPr>
        </p:nvSpPr>
        <p:spPr/>
        <p:txBody>
          <a:bodyPr/>
          <a:lstStyle/>
          <a:p>
            <a:endParaRPr lang="zh-CN" altLang="en-US"/>
          </a:p>
        </p:txBody>
      </p:sp>
      <p:sp>
        <p:nvSpPr>
          <p:cNvPr id="104862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62311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幻灯片图像占位符 1"/>
          <p:cNvSpPr>
            <a:spLocks noGrp="1" noRot="1" noChangeAspect="1"/>
          </p:cNvSpPr>
          <p:nvPr>
            <p:ph type="sldImg"/>
          </p:nvPr>
        </p:nvSpPr>
        <p:spPr>
          <a:xfrm>
            <a:off x="1371600" y="1143000"/>
            <a:ext cx="4114800" cy="3086100"/>
          </a:xfrm>
        </p:spPr>
      </p:sp>
      <p:sp>
        <p:nvSpPr>
          <p:cNvPr id="1048637" name="备注占位符 2"/>
          <p:cNvSpPr>
            <a:spLocks noGrp="1"/>
          </p:cNvSpPr>
          <p:nvPr>
            <p:ph type="body" idx="1"/>
          </p:nvPr>
        </p:nvSpPr>
        <p:spPr/>
        <p:txBody>
          <a:bodyPr/>
          <a:lstStyle/>
          <a:p>
            <a:endParaRPr lang="zh-CN" altLang="en-US"/>
          </a:p>
        </p:txBody>
      </p:sp>
      <p:sp>
        <p:nvSpPr>
          <p:cNvPr id="1048638"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748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91"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104859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048593" name="Date Placeholder 3"/>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594" name="Footer Placeholder 4"/>
          <p:cNvSpPr>
            <a:spLocks noGrp="1"/>
          </p:cNvSpPr>
          <p:nvPr>
            <p:ph type="ftr" sz="quarter" idx="11"/>
          </p:nvPr>
        </p:nvSpPr>
        <p:spPr/>
        <p:txBody>
          <a:bodyPr/>
          <a:lstStyle/>
          <a:p>
            <a:endParaRPr lang="zh-CN" altLang="en-US"/>
          </a:p>
        </p:txBody>
      </p:sp>
      <p:sp>
        <p:nvSpPr>
          <p:cNvPr id="1048595" name="Slide Number Placeholder 5"/>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62" name="Title 1"/>
          <p:cNvSpPr>
            <a:spLocks noGrp="1"/>
          </p:cNvSpPr>
          <p:nvPr>
            <p:ph type="title"/>
          </p:nvPr>
        </p:nvSpPr>
        <p:spPr/>
        <p:txBody>
          <a:bodyPr/>
          <a:lstStyle/>
          <a:p>
            <a:r>
              <a:rPr lang="zh-CN" altLang="en-US"/>
              <a:t>单击此处编辑母版标题样式</a:t>
            </a:r>
            <a:endParaRPr lang="en-US" dirty="0"/>
          </a:p>
        </p:txBody>
      </p:sp>
      <p:sp>
        <p:nvSpPr>
          <p:cNvPr id="104896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64" name="Date Placeholder 3"/>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65" name="Footer Placeholder 4"/>
          <p:cNvSpPr>
            <a:spLocks noGrp="1"/>
          </p:cNvSpPr>
          <p:nvPr>
            <p:ph type="ftr" sz="quarter" idx="11"/>
          </p:nvPr>
        </p:nvSpPr>
        <p:spPr/>
        <p:txBody>
          <a:bodyPr/>
          <a:lstStyle/>
          <a:p>
            <a:endParaRPr lang="zh-CN" altLang="en-US"/>
          </a:p>
        </p:txBody>
      </p:sp>
      <p:sp>
        <p:nvSpPr>
          <p:cNvPr id="1048966" name="Slide Number Placeholder 5"/>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930"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1048931"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32" name="Date Placeholder 3"/>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33" name="Footer Placeholder 4"/>
          <p:cNvSpPr>
            <a:spLocks noGrp="1"/>
          </p:cNvSpPr>
          <p:nvPr>
            <p:ph type="ftr" sz="quarter" idx="11"/>
          </p:nvPr>
        </p:nvSpPr>
        <p:spPr/>
        <p:txBody>
          <a:bodyPr/>
          <a:lstStyle/>
          <a:p>
            <a:endParaRPr lang="zh-CN" altLang="en-US"/>
          </a:p>
        </p:txBody>
      </p:sp>
      <p:sp>
        <p:nvSpPr>
          <p:cNvPr id="1048934" name="Slide Number Placeholder 5"/>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097152" name="图片 1"/>
          <p:cNvPicPr>
            <a:picLocks noChangeAspect="1"/>
          </p:cNvPicPr>
          <p:nvPr userDrawn="1"/>
        </p:nvPicPr>
        <p:blipFill>
          <a:blip r:embed="rId2" cstate="print"/>
          <a:stretch>
            <a:fillRect/>
          </a:stretch>
        </p:blipFill>
        <p:spPr>
          <a:xfrm>
            <a:off x="0" y="0"/>
            <a:ext cx="9143499" cy="6858000"/>
          </a:xfrm>
          <a:prstGeom prst="rect">
            <a:avLst/>
          </a:prstGeom>
        </p:spPr>
      </p:pic>
      <p:sp>
        <p:nvSpPr>
          <p:cNvPr id="1048581" name="矩形 2"/>
          <p:cNvSpPr/>
          <p:nvPr userDrawn="1"/>
        </p:nvSpPr>
        <p:spPr>
          <a:xfrm>
            <a:off x="0" y="0"/>
            <a:ext cx="9144000" cy="68580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097154" name="Picture 2"/>
          <p:cNvPicPr>
            <a:picLocks noChangeAspect="1" noChangeArrowheads="1"/>
          </p:cNvPicPr>
          <p:nvPr userDrawn="1"/>
        </p:nvPicPr>
        <p:blipFill>
          <a:blip r:embed="rId2" cstate="print"/>
          <a:stretch>
            <a:fillRect/>
          </a:stretch>
        </p:blipFill>
        <p:spPr bwMode="auto">
          <a:xfrm flipH="1">
            <a:off x="2" y="0"/>
            <a:ext cx="9145588" cy="6860117"/>
          </a:xfrm>
          <a:prstGeom prst="rect">
            <a:avLst/>
          </a:prstGeom>
          <a:noFill/>
        </p:spPr>
      </p:pic>
      <p:sp>
        <p:nvSpPr>
          <p:cNvPr id="1048610" name="矩形 7"/>
          <p:cNvSpPr/>
          <p:nvPr userDrawn="1"/>
        </p:nvSpPr>
        <p:spPr>
          <a:xfrm>
            <a:off x="0" y="711200"/>
            <a:ext cx="9145589" cy="587513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957" name="Title 1"/>
          <p:cNvSpPr>
            <a:spLocks noGrp="1"/>
          </p:cNvSpPr>
          <p:nvPr>
            <p:ph type="title"/>
          </p:nvPr>
        </p:nvSpPr>
        <p:spPr/>
        <p:txBody>
          <a:bodyPr/>
          <a:lstStyle/>
          <a:p>
            <a:r>
              <a:rPr lang="zh-CN" altLang="en-US"/>
              <a:t>单击此处编辑母版标题样式</a:t>
            </a:r>
            <a:endParaRPr lang="en-US" dirty="0"/>
          </a:p>
        </p:txBody>
      </p:sp>
      <p:sp>
        <p:nvSpPr>
          <p:cNvPr id="1048958"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59" name="Date Placeholder 3"/>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60" name="Footer Placeholder 4"/>
          <p:cNvSpPr>
            <a:spLocks noGrp="1"/>
          </p:cNvSpPr>
          <p:nvPr>
            <p:ph type="ftr" sz="quarter" idx="11"/>
          </p:nvPr>
        </p:nvSpPr>
        <p:spPr/>
        <p:txBody>
          <a:bodyPr/>
          <a:lstStyle/>
          <a:p>
            <a:endParaRPr lang="zh-CN" altLang="en-US"/>
          </a:p>
        </p:txBody>
      </p:sp>
      <p:sp>
        <p:nvSpPr>
          <p:cNvPr id="1048961" name="Slide Number Placeholder 5"/>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41"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1048942"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943" name="Date Placeholder 3"/>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44" name="Footer Placeholder 4"/>
          <p:cNvSpPr>
            <a:spLocks noGrp="1"/>
          </p:cNvSpPr>
          <p:nvPr>
            <p:ph type="ftr" sz="quarter" idx="11"/>
          </p:nvPr>
        </p:nvSpPr>
        <p:spPr/>
        <p:txBody>
          <a:bodyPr/>
          <a:lstStyle/>
          <a:p>
            <a:endParaRPr lang="zh-CN" altLang="en-US"/>
          </a:p>
        </p:txBody>
      </p:sp>
      <p:sp>
        <p:nvSpPr>
          <p:cNvPr id="1048945" name="Slide Number Placeholder 5"/>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67" name="Title 1"/>
          <p:cNvSpPr>
            <a:spLocks noGrp="1"/>
          </p:cNvSpPr>
          <p:nvPr>
            <p:ph type="title"/>
          </p:nvPr>
        </p:nvSpPr>
        <p:spPr/>
        <p:txBody>
          <a:bodyPr/>
          <a:lstStyle/>
          <a:p>
            <a:r>
              <a:rPr lang="zh-CN" altLang="en-US"/>
              <a:t>单击此处编辑母版标题样式</a:t>
            </a:r>
            <a:endParaRPr lang="en-US" dirty="0"/>
          </a:p>
        </p:txBody>
      </p:sp>
      <p:sp>
        <p:nvSpPr>
          <p:cNvPr id="1048968"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69"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70" name="Date Placeholder 4"/>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71" name="Footer Placeholder 5"/>
          <p:cNvSpPr>
            <a:spLocks noGrp="1"/>
          </p:cNvSpPr>
          <p:nvPr>
            <p:ph type="ftr" sz="quarter" idx="11"/>
          </p:nvPr>
        </p:nvSpPr>
        <p:spPr/>
        <p:txBody>
          <a:bodyPr/>
          <a:lstStyle/>
          <a:p>
            <a:endParaRPr lang="zh-CN" altLang="en-US"/>
          </a:p>
        </p:txBody>
      </p:sp>
      <p:sp>
        <p:nvSpPr>
          <p:cNvPr id="1048972" name="Slide Number Placeholder 6"/>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46"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1048947"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48"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49"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50"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51" name="Date Placeholder 6"/>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52" name="Footer Placeholder 7"/>
          <p:cNvSpPr>
            <a:spLocks noGrp="1"/>
          </p:cNvSpPr>
          <p:nvPr>
            <p:ph type="ftr" sz="quarter" idx="11"/>
          </p:nvPr>
        </p:nvSpPr>
        <p:spPr/>
        <p:txBody>
          <a:bodyPr/>
          <a:lstStyle/>
          <a:p>
            <a:endParaRPr lang="zh-CN" altLang="en-US"/>
          </a:p>
        </p:txBody>
      </p:sp>
      <p:sp>
        <p:nvSpPr>
          <p:cNvPr id="1048953" name="Slide Number Placeholder 8"/>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26" name="Title 1"/>
          <p:cNvSpPr>
            <a:spLocks noGrp="1"/>
          </p:cNvSpPr>
          <p:nvPr>
            <p:ph type="title"/>
          </p:nvPr>
        </p:nvSpPr>
        <p:spPr/>
        <p:txBody>
          <a:bodyPr/>
          <a:lstStyle/>
          <a:p>
            <a:r>
              <a:rPr lang="zh-CN" altLang="en-US"/>
              <a:t>单击此处编辑母版标题样式</a:t>
            </a:r>
            <a:endParaRPr lang="en-US" dirty="0"/>
          </a:p>
        </p:txBody>
      </p:sp>
      <p:sp>
        <p:nvSpPr>
          <p:cNvPr id="1048927" name="Date Placeholder 2"/>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28" name="Footer Placeholder 3"/>
          <p:cNvSpPr>
            <a:spLocks noGrp="1"/>
          </p:cNvSpPr>
          <p:nvPr>
            <p:ph type="ftr" sz="quarter" idx="11"/>
          </p:nvPr>
        </p:nvSpPr>
        <p:spPr/>
        <p:txBody>
          <a:bodyPr/>
          <a:lstStyle/>
          <a:p>
            <a:endParaRPr lang="zh-CN" altLang="en-US"/>
          </a:p>
        </p:txBody>
      </p:sp>
      <p:sp>
        <p:nvSpPr>
          <p:cNvPr id="1048929" name="Slide Number Placeholder 4"/>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954" name="Date Placeholder 1"/>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55" name="Footer Placeholder 2"/>
          <p:cNvSpPr>
            <a:spLocks noGrp="1"/>
          </p:cNvSpPr>
          <p:nvPr>
            <p:ph type="ftr" sz="quarter" idx="11"/>
          </p:nvPr>
        </p:nvSpPr>
        <p:spPr/>
        <p:txBody>
          <a:bodyPr/>
          <a:lstStyle/>
          <a:p>
            <a:endParaRPr lang="zh-CN" altLang="en-US"/>
          </a:p>
        </p:txBody>
      </p:sp>
      <p:sp>
        <p:nvSpPr>
          <p:cNvPr id="1048956" name="Slide Number Placeholder 3"/>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73"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104897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75"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976" name="Date Placeholder 4"/>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77" name="Footer Placeholder 5"/>
          <p:cNvSpPr>
            <a:spLocks noGrp="1"/>
          </p:cNvSpPr>
          <p:nvPr>
            <p:ph type="ftr" sz="quarter" idx="11"/>
          </p:nvPr>
        </p:nvSpPr>
        <p:spPr/>
        <p:txBody>
          <a:bodyPr/>
          <a:lstStyle/>
          <a:p>
            <a:endParaRPr lang="zh-CN" altLang="en-US"/>
          </a:p>
        </p:txBody>
      </p:sp>
      <p:sp>
        <p:nvSpPr>
          <p:cNvPr id="1048978" name="Slide Number Placeholder 6"/>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35"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1048936"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489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938" name="Date Placeholder 4"/>
          <p:cNvSpPr>
            <a:spLocks noGrp="1"/>
          </p:cNvSpPr>
          <p:nvPr>
            <p:ph type="dt" sz="half" idx="10"/>
          </p:nvPr>
        </p:nvSpPr>
        <p:spPr/>
        <p:txBody>
          <a:bodyPr/>
          <a:lstStyle/>
          <a:p>
            <a:fld id="{06D5A7B0-321E-403D-ABD1-6D4ADF6AE272}" type="datetimeFigureOut">
              <a:rPr lang="zh-CN" altLang="en-US" smtClean="0"/>
              <a:t>2020/9/28</a:t>
            </a:fld>
            <a:endParaRPr lang="zh-CN" altLang="en-US"/>
          </a:p>
        </p:txBody>
      </p:sp>
      <p:sp>
        <p:nvSpPr>
          <p:cNvPr id="1048939" name="Footer Placeholder 5"/>
          <p:cNvSpPr>
            <a:spLocks noGrp="1"/>
          </p:cNvSpPr>
          <p:nvPr>
            <p:ph type="ftr" sz="quarter" idx="11"/>
          </p:nvPr>
        </p:nvSpPr>
        <p:spPr/>
        <p:txBody>
          <a:bodyPr/>
          <a:lstStyle/>
          <a:p>
            <a:endParaRPr lang="zh-CN" altLang="en-US"/>
          </a:p>
        </p:txBody>
      </p:sp>
      <p:sp>
        <p:nvSpPr>
          <p:cNvPr id="1048940" name="Slide Number Placeholder 6"/>
          <p:cNvSpPr>
            <a:spLocks noGrp="1"/>
          </p:cNvSpPr>
          <p:nvPr>
            <p:ph type="sldNum" sz="quarter" idx="12"/>
          </p:nvPr>
        </p:nvSpPr>
        <p:spPr/>
        <p:txBody>
          <a:bodyPr/>
          <a:lstStyle/>
          <a:p>
            <a:fld id="{ABF9BEA3-78E8-4173-9022-5FFBD422A3F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5A7B0-321E-403D-ABD1-6D4ADF6AE272}" type="datetimeFigureOut">
              <a:rPr lang="zh-CN" altLang="en-US" smtClean="0"/>
              <a:t>2020/9/28</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9BEA3-78E8-4173-9022-5FFBD422A3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矩形 18"/>
          <p:cNvSpPr/>
          <p:nvPr/>
        </p:nvSpPr>
        <p:spPr>
          <a:xfrm>
            <a:off x="-2" y="587318"/>
            <a:ext cx="9144001" cy="60959"/>
          </a:xfrm>
          <a:prstGeom prst="rect">
            <a:avLst/>
          </a:prstGeom>
          <a:solidFill>
            <a:srgbClr val="9B5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ea typeface="微软雅黑" panose="020B0503020204020204" pitchFamily="34" charset="-122"/>
            </a:endParaRPr>
          </a:p>
        </p:txBody>
      </p:sp>
      <p:sp>
        <p:nvSpPr>
          <p:cNvPr id="1048583" name="矩形 16"/>
          <p:cNvSpPr/>
          <p:nvPr/>
        </p:nvSpPr>
        <p:spPr>
          <a:xfrm>
            <a:off x="0" y="5545689"/>
            <a:ext cx="9144000" cy="1312311"/>
          </a:xfrm>
          <a:prstGeom prst="rect">
            <a:avLst/>
          </a:prstGeom>
          <a:gradFill>
            <a:gsLst>
              <a:gs pos="18000">
                <a:srgbClr val="4E2A13"/>
              </a:gs>
              <a:gs pos="60000">
                <a:srgbClr val="CA7846"/>
              </a:gs>
              <a:gs pos="79000">
                <a:srgbClr val="9B552C"/>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黑体" pitchFamily="49" charset="-122"/>
                <a:ea typeface="黑体" pitchFamily="49" charset="-122"/>
              </a:rPr>
              <a:t>               </a:t>
            </a:r>
            <a:endParaRPr lang="zh-CN" altLang="en-US" sz="3200" dirty="0">
              <a:latin typeface="黑体" pitchFamily="49" charset="-122"/>
              <a:ea typeface="黑体" pitchFamily="49" charset="-122"/>
            </a:endParaRPr>
          </a:p>
        </p:txBody>
      </p:sp>
      <p:sp>
        <p:nvSpPr>
          <p:cNvPr id="1048584" name="任意多边形 12"/>
          <p:cNvSpPr/>
          <p:nvPr/>
        </p:nvSpPr>
        <p:spPr>
          <a:xfrm>
            <a:off x="-2" y="188"/>
            <a:ext cx="3846287" cy="6857624"/>
          </a:xfrm>
          <a:custGeom>
            <a:avLst/>
            <a:gdLst>
              <a:gd name="connsiteX0" fmla="*/ 0 w 4773192"/>
              <a:gd name="connsiteY0" fmla="*/ 0 h 7232650"/>
              <a:gd name="connsiteX1" fmla="*/ 3224001 w 4773192"/>
              <a:gd name="connsiteY1" fmla="*/ 0 h 7232650"/>
              <a:gd name="connsiteX2" fmla="*/ 4773192 w 4773192"/>
              <a:gd name="connsiteY2" fmla="*/ 3648925 h 7232650"/>
              <a:gd name="connsiteX3" fmla="*/ 3250314 w 4773192"/>
              <a:gd name="connsiteY3" fmla="*/ 7232650 h 7232650"/>
              <a:gd name="connsiteX4" fmla="*/ 0 w 4773192"/>
              <a:gd name="connsiteY4" fmla="*/ 7232650 h 7232650"/>
              <a:gd name="connsiteX5" fmla="*/ 0 w 4773192"/>
              <a:gd name="connsiteY5" fmla="*/ 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3192" h="7232650">
                <a:moveTo>
                  <a:pt x="0" y="0"/>
                </a:moveTo>
                <a:lnTo>
                  <a:pt x="3224001" y="0"/>
                </a:lnTo>
                <a:lnTo>
                  <a:pt x="4773192" y="3648925"/>
                </a:lnTo>
                <a:lnTo>
                  <a:pt x="3250314" y="7232650"/>
                </a:lnTo>
                <a:lnTo>
                  <a:pt x="0" y="7232650"/>
                </a:lnTo>
                <a:lnTo>
                  <a:pt x="0" y="0"/>
                </a:lnTo>
                <a:close/>
              </a:path>
            </a:pathLst>
          </a:custGeom>
          <a:solidFill>
            <a:srgbClr val="E0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ea typeface="微软雅黑" panose="020B0503020204020204" pitchFamily="34" charset="-122"/>
            </a:endParaRPr>
          </a:p>
        </p:txBody>
      </p:sp>
      <p:sp>
        <p:nvSpPr>
          <p:cNvPr id="1048585" name="任意多边形 9"/>
          <p:cNvSpPr/>
          <p:nvPr/>
        </p:nvSpPr>
        <p:spPr>
          <a:xfrm>
            <a:off x="2" y="0"/>
            <a:ext cx="3410855" cy="6857624"/>
          </a:xfrm>
          <a:custGeom>
            <a:avLst/>
            <a:gdLst>
              <a:gd name="connsiteX0" fmla="*/ 0 w 4773192"/>
              <a:gd name="connsiteY0" fmla="*/ 0 h 7232650"/>
              <a:gd name="connsiteX1" fmla="*/ 3224001 w 4773192"/>
              <a:gd name="connsiteY1" fmla="*/ 0 h 7232650"/>
              <a:gd name="connsiteX2" fmla="*/ 4773192 w 4773192"/>
              <a:gd name="connsiteY2" fmla="*/ 3648925 h 7232650"/>
              <a:gd name="connsiteX3" fmla="*/ 3250314 w 4773192"/>
              <a:gd name="connsiteY3" fmla="*/ 7232650 h 7232650"/>
              <a:gd name="connsiteX4" fmla="*/ 0 w 4773192"/>
              <a:gd name="connsiteY4" fmla="*/ 7232650 h 7232650"/>
              <a:gd name="connsiteX5" fmla="*/ 0 w 4773192"/>
              <a:gd name="connsiteY5" fmla="*/ 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3192" h="7232650">
                <a:moveTo>
                  <a:pt x="0" y="0"/>
                </a:moveTo>
                <a:lnTo>
                  <a:pt x="3224001" y="0"/>
                </a:lnTo>
                <a:lnTo>
                  <a:pt x="4773192" y="3648925"/>
                </a:lnTo>
                <a:lnTo>
                  <a:pt x="3250314" y="7232650"/>
                </a:lnTo>
                <a:lnTo>
                  <a:pt x="0" y="7232650"/>
                </a:lnTo>
                <a:lnTo>
                  <a:pt x="0" y="0"/>
                </a:lnTo>
                <a:close/>
              </a:path>
            </a:pathLst>
          </a:cu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ea typeface="微软雅黑" panose="020B0503020204020204" pitchFamily="34" charset="-122"/>
            </a:endParaRPr>
          </a:p>
        </p:txBody>
      </p:sp>
      <p:cxnSp>
        <p:nvCxnSpPr>
          <p:cNvPr id="3145728" name="直接连接符 15"/>
          <p:cNvCxnSpPr>
            <a:cxnSpLocks/>
          </p:cNvCxnSpPr>
          <p:nvPr/>
        </p:nvCxnSpPr>
        <p:spPr>
          <a:xfrm flipV="1">
            <a:off x="4246440" y="3726257"/>
            <a:ext cx="4371187" cy="5936"/>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D83849D-5699-4404-A04E-32CE4699E9CA}"/>
              </a:ext>
            </a:extLst>
          </p:cNvPr>
          <p:cNvSpPr txBox="1"/>
          <p:nvPr/>
        </p:nvSpPr>
        <p:spPr>
          <a:xfrm>
            <a:off x="3735412" y="2696468"/>
            <a:ext cx="5519460" cy="584775"/>
          </a:xfrm>
          <a:prstGeom prst="rect">
            <a:avLst/>
          </a:prstGeom>
          <a:noFill/>
        </p:spPr>
        <p:txBody>
          <a:bodyPr wrap="none" rtlCol="0">
            <a:spAutoFit/>
          </a:bodyPr>
          <a:lstStyle/>
          <a:p>
            <a:r>
              <a:rPr lang="zh-CN" altLang="en-US" sz="3200" b="1" dirty="0"/>
              <a:t>乡卫生所应当受到法律的制裁</a:t>
            </a:r>
          </a:p>
        </p:txBody>
      </p:sp>
    </p:spTree>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48585"/>
                                        </p:tgtEl>
                                        <p:attrNameLst>
                                          <p:attrName>style.visibility</p:attrName>
                                        </p:attrNameLst>
                                      </p:cBhvr>
                                      <p:to>
                                        <p:strVal val="visible"/>
                                      </p:to>
                                    </p:set>
                                    <p:anim calcmode="lin" valueType="num">
                                      <p:cBhvr additive="base">
                                        <p:cTn id="7" dur="500" fill="hold"/>
                                        <p:tgtEl>
                                          <p:spTgt spid="1048585"/>
                                        </p:tgtEl>
                                        <p:attrNameLst>
                                          <p:attrName>ppt_x</p:attrName>
                                        </p:attrNameLst>
                                      </p:cBhvr>
                                      <p:tavLst>
                                        <p:tav tm="0">
                                          <p:val>
                                            <p:strVal val="0-#ppt_w/2"/>
                                          </p:val>
                                        </p:tav>
                                        <p:tav tm="100000">
                                          <p:val>
                                            <p:strVal val="#ppt_x"/>
                                          </p:val>
                                        </p:tav>
                                      </p:tavLst>
                                    </p:anim>
                                    <p:anim calcmode="lin" valueType="num">
                                      <p:cBhvr additive="base">
                                        <p:cTn id="8" dur="500" fill="hold"/>
                                        <p:tgtEl>
                                          <p:spTgt spid="10485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48584"/>
                                        </p:tgtEl>
                                        <p:attrNameLst>
                                          <p:attrName>style.visibility</p:attrName>
                                        </p:attrNameLst>
                                      </p:cBhvr>
                                      <p:to>
                                        <p:strVal val="visible"/>
                                      </p:to>
                                    </p:set>
                                    <p:anim calcmode="lin" valueType="num">
                                      <p:cBhvr additive="base">
                                        <p:cTn id="12" dur="500" fill="hold"/>
                                        <p:tgtEl>
                                          <p:spTgt spid="1048584"/>
                                        </p:tgtEl>
                                        <p:attrNameLst>
                                          <p:attrName>ppt_x</p:attrName>
                                        </p:attrNameLst>
                                      </p:cBhvr>
                                      <p:tavLst>
                                        <p:tav tm="0">
                                          <p:val>
                                            <p:strVal val="0-#ppt_w/2"/>
                                          </p:val>
                                        </p:tav>
                                        <p:tav tm="100000">
                                          <p:val>
                                            <p:strVal val="#ppt_x"/>
                                          </p:val>
                                        </p:tav>
                                      </p:tavLst>
                                    </p:anim>
                                    <p:anim calcmode="lin" valueType="num">
                                      <p:cBhvr additive="base">
                                        <p:cTn id="13" dur="500" fill="hold"/>
                                        <p:tgtEl>
                                          <p:spTgt spid="104858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048583"/>
                                        </p:tgtEl>
                                        <p:attrNameLst>
                                          <p:attrName>style.visibility</p:attrName>
                                        </p:attrNameLst>
                                      </p:cBhvr>
                                      <p:to>
                                        <p:strVal val="visible"/>
                                      </p:to>
                                    </p:set>
                                    <p:animEffect transition="in" filter="wipe(left)">
                                      <p:cBhvr>
                                        <p:cTn id="17" dur="500"/>
                                        <p:tgtEl>
                                          <p:spTgt spid="104858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48582"/>
                                        </p:tgtEl>
                                        <p:attrNameLst>
                                          <p:attrName>style.visibility</p:attrName>
                                        </p:attrNameLst>
                                      </p:cBhvr>
                                      <p:to>
                                        <p:strVal val="visible"/>
                                      </p:to>
                                    </p:set>
                                    <p:animEffect transition="in" filter="wipe(left)">
                                      <p:cBhvr>
                                        <p:cTn id="21" dur="750"/>
                                        <p:tgtEl>
                                          <p:spTgt spid="1048582"/>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3145728"/>
                                        </p:tgtEl>
                                        <p:attrNameLst>
                                          <p:attrName>style.visibility</p:attrName>
                                        </p:attrNameLst>
                                      </p:cBhvr>
                                      <p:to>
                                        <p:strVal val="visible"/>
                                      </p:to>
                                    </p:set>
                                    <p:animEffect transition="in" filter="wipe(left)">
                                      <p:cBhvr>
                                        <p:cTn id="25" dur="500"/>
                                        <p:tgtEl>
                                          <p:spTgt spid="3145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2" grpId="0" animBg="1"/>
      <p:bldP spid="1048583" grpId="0" animBg="1"/>
      <p:bldP spid="1048584" grpId="0" animBg="1"/>
      <p:bldP spid="104858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8"/>
          <p:cNvCxnSpPr>
            <a:cxnSpLocks/>
          </p:cNvCxnSpPr>
          <p:nvPr/>
        </p:nvCxnSpPr>
        <p:spPr>
          <a:xfrm>
            <a:off x="3800473" y="2449420"/>
            <a:ext cx="4429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0" name="圆角矩形 3"/>
          <p:cNvSpPr/>
          <p:nvPr/>
        </p:nvSpPr>
        <p:spPr>
          <a:xfrm>
            <a:off x="685800" y="2251958"/>
            <a:ext cx="2600325" cy="342018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48631" name="矩形 4"/>
          <p:cNvSpPr/>
          <p:nvPr/>
        </p:nvSpPr>
        <p:spPr>
          <a:xfrm>
            <a:off x="3531768" y="3062549"/>
            <a:ext cx="5461311" cy="1754326"/>
          </a:xfrm>
          <a:prstGeom prst="rect">
            <a:avLst/>
          </a:prstGeom>
        </p:spPr>
        <p:txBody>
          <a:bodyPr wrap="square">
            <a:spAutoFit/>
          </a:bodyPr>
          <a:lstStyle/>
          <a:p>
            <a:pPr>
              <a:lnSpc>
                <a:spcPct val="150000"/>
              </a:lnSpc>
            </a:pPr>
            <a:r>
              <a:rPr lang="en-US" altLang="zh-CN" dirty="0"/>
              <a:t>《</a:t>
            </a:r>
            <a:r>
              <a:rPr lang="zh-CN" altLang="en-US" dirty="0"/>
              <a:t>执业医师法</a:t>
            </a:r>
            <a:r>
              <a:rPr lang="en-US" altLang="zh-CN" dirty="0"/>
              <a:t>》</a:t>
            </a:r>
            <a:r>
              <a:rPr lang="zh-CN" altLang="en-US" dirty="0"/>
              <a:t>第三条医师应当具备良好的职业道德和医疗执业水平， 发扬</a:t>
            </a:r>
            <a:r>
              <a:rPr lang="zh-CN" altLang="en-US" dirty="0">
                <a:solidFill>
                  <a:srgbClr val="FF0000"/>
                </a:solidFill>
              </a:rPr>
              <a:t>人道主义精神</a:t>
            </a:r>
            <a:r>
              <a:rPr lang="zh-CN" altLang="en-US" dirty="0"/>
              <a:t>， 履行防病治</a:t>
            </a:r>
          </a:p>
          <a:p>
            <a:pPr>
              <a:lnSpc>
                <a:spcPct val="150000"/>
              </a:lnSpc>
            </a:pPr>
            <a:r>
              <a:rPr lang="zh-CN" altLang="en-US" dirty="0"/>
              <a:t>病、</a:t>
            </a:r>
            <a:r>
              <a:rPr lang="zh-CN" altLang="en-US" dirty="0">
                <a:solidFill>
                  <a:srgbClr val="FF0000"/>
                </a:solidFill>
              </a:rPr>
              <a:t>救死扶伤</a:t>
            </a:r>
            <a:r>
              <a:rPr lang="zh-CN" altLang="en-US" dirty="0"/>
              <a:t>、保护人民健康的神圣职责。全社会应当尊重医师。医师依法履行职责，受法律保护。</a:t>
            </a:r>
            <a:endParaRPr lang="zh-CN" altLang="en-US" dirty="0">
              <a:solidFill>
                <a:srgbClr val="FF0000"/>
              </a:solidFill>
            </a:endParaRPr>
          </a:p>
        </p:txBody>
      </p:sp>
      <p:sp>
        <p:nvSpPr>
          <p:cNvPr id="1048632" name="Oval 22"/>
          <p:cNvSpPr>
            <a:spLocks noChangeArrowheads="1"/>
          </p:cNvSpPr>
          <p:nvPr/>
        </p:nvSpPr>
        <p:spPr bwMode="auto">
          <a:xfrm>
            <a:off x="3645880" y="1472814"/>
            <a:ext cx="977103" cy="976606"/>
          </a:xfrm>
          <a:prstGeom prst="ellipse">
            <a:avLst/>
          </a:prstGeom>
          <a:solidFill>
            <a:srgbClr val="DB782B"/>
          </a:solidFill>
          <a:ln>
            <a:noFill/>
          </a:ln>
        </p:spPr>
        <p:txBody>
          <a:bodyPr vert="horz" wrap="square" lIns="56610" tIns="28304" rIns="56610" bIns="28304"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2499" b="1" i="0" u="none" strike="noStrike" kern="1200" cap="none" spc="0" normalizeH="0" baseline="-3000" noProof="0" dirty="0">
              <a:ln>
                <a:noFill/>
              </a:ln>
              <a:solidFill>
                <a:srgbClr val="FFC000"/>
              </a:solidFill>
              <a:effectLst/>
              <a:uLnTx/>
              <a:uFillTx/>
              <a:latin typeface="微软雅黑" pitchFamily="34" charset="-122"/>
              <a:ea typeface="微软雅黑" pitchFamily="34" charset="-122"/>
              <a:cs typeface="+mn-cs"/>
            </a:endParaRPr>
          </a:p>
        </p:txBody>
      </p:sp>
      <p:pic>
        <p:nvPicPr>
          <p:cNvPr id="2097158" name="Picture 3" descr="E:\我图PPT\00001PNG素材\法院png\法院2.png"/>
          <p:cNvPicPr>
            <a:picLocks noChangeAspect="1" noChangeArrowheads="1"/>
          </p:cNvPicPr>
          <p:nvPr/>
        </p:nvPicPr>
        <p:blipFill>
          <a:blip r:embed="rId3" cstate="print"/>
          <a:srcRect/>
          <a:stretch>
            <a:fillRect/>
          </a:stretch>
        </p:blipFill>
        <p:spPr bwMode="auto">
          <a:xfrm flipH="1">
            <a:off x="3640918" y="1600650"/>
            <a:ext cx="1172704" cy="1001685"/>
          </a:xfrm>
          <a:prstGeom prst="rect">
            <a:avLst/>
          </a:prstGeom>
          <a:noFill/>
        </p:spPr>
      </p:pic>
      <p:pic>
        <p:nvPicPr>
          <p:cNvPr id="4" name="图片 3">
            <a:extLst>
              <a:ext uri="{FF2B5EF4-FFF2-40B4-BE49-F238E27FC236}">
                <a16:creationId xmlns:a16="http://schemas.microsoft.com/office/drawing/2014/main" id="{74731D69-9A0E-459A-8F4D-51222D793E3C}"/>
              </a:ext>
            </a:extLst>
          </p:cNvPr>
          <p:cNvPicPr>
            <a:picLocks noChangeAspect="1"/>
          </p:cNvPicPr>
          <p:nvPr/>
        </p:nvPicPr>
        <p:blipFill>
          <a:blip r:embed="rId4"/>
          <a:stretch>
            <a:fillRect/>
          </a:stretch>
        </p:blipFill>
        <p:spPr>
          <a:xfrm>
            <a:off x="754995" y="2326359"/>
            <a:ext cx="2531130" cy="3184325"/>
          </a:xfrm>
          <a:prstGeom prst="rect">
            <a:avLst/>
          </a:prstGeom>
        </p:spPr>
      </p:pic>
      <p:sp>
        <p:nvSpPr>
          <p:cNvPr id="17" name="TextBox 3">
            <a:extLst>
              <a:ext uri="{FF2B5EF4-FFF2-40B4-BE49-F238E27FC236}">
                <a16:creationId xmlns:a16="http://schemas.microsoft.com/office/drawing/2014/main" id="{D715E951-9069-4316-894B-1BC5F952E759}"/>
              </a:ext>
            </a:extLst>
          </p:cNvPr>
          <p:cNvSpPr txBox="1">
            <a:spLocks noChangeArrowheads="1"/>
          </p:cNvSpPr>
          <p:nvPr/>
        </p:nvSpPr>
        <p:spPr bwMode="auto">
          <a:xfrm>
            <a:off x="-42676" y="894847"/>
            <a:ext cx="4057276" cy="489365"/>
          </a:xfrm>
          <a:prstGeom prst="rect">
            <a:avLst/>
          </a:prstGeom>
          <a:noFill/>
          <a:ln w="9525">
            <a:noFill/>
            <a:miter lim="800000"/>
          </a:ln>
        </p:spPr>
        <p:txBody>
          <a:bodyPr wrap="square">
            <a:spAutoFit/>
          </a:bodyPr>
          <a:lstStyle/>
          <a:p>
            <a:pPr indent="457200">
              <a:lnSpc>
                <a:spcPct val="129000"/>
              </a:lnSpc>
              <a:spcAft>
                <a:spcPts val="600"/>
              </a:spcAft>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甩锅</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不成</a:t>
            </a:r>
          </a:p>
        </p:txBody>
      </p:sp>
    </p:spTree>
    <p:extLst>
      <p:ext uri="{BB962C8B-B14F-4D97-AF65-F5344CB8AC3E}">
        <p14:creationId xmlns:p14="http://schemas.microsoft.com/office/powerpoint/2010/main" val="34916407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48630"/>
                                        </p:tgtEl>
                                        <p:attrNameLst>
                                          <p:attrName>style.visibility</p:attrName>
                                        </p:attrNameLst>
                                      </p:cBhvr>
                                      <p:to>
                                        <p:strVal val="visible"/>
                                      </p:to>
                                    </p:set>
                                    <p:animEffect transition="in" filter="wheel(1)">
                                      <p:cBhvr>
                                        <p:cTn id="7" dur="2000"/>
                                        <p:tgtEl>
                                          <p:spTgt spid="1048630"/>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048632"/>
                                        </p:tgtEl>
                                        <p:attrNameLst>
                                          <p:attrName>style.visibility</p:attrName>
                                        </p:attrNameLst>
                                      </p:cBhvr>
                                      <p:to>
                                        <p:strVal val="visible"/>
                                      </p:to>
                                    </p:set>
                                    <p:anim calcmode="lin" valueType="num">
                                      <p:cBhvr>
                                        <p:cTn id="11" dur="500" fill="hold"/>
                                        <p:tgtEl>
                                          <p:spTgt spid="1048632"/>
                                        </p:tgtEl>
                                        <p:attrNameLst>
                                          <p:attrName>ppt_w</p:attrName>
                                        </p:attrNameLst>
                                      </p:cBhvr>
                                      <p:tavLst>
                                        <p:tav tm="0">
                                          <p:val>
                                            <p:fltVal val="0"/>
                                          </p:val>
                                        </p:tav>
                                        <p:tav tm="100000">
                                          <p:val>
                                            <p:strVal val="#ppt_w"/>
                                          </p:val>
                                        </p:tav>
                                      </p:tavLst>
                                    </p:anim>
                                    <p:anim calcmode="lin" valueType="num">
                                      <p:cBhvr>
                                        <p:cTn id="12" dur="500" fill="hold"/>
                                        <p:tgtEl>
                                          <p:spTgt spid="1048632"/>
                                        </p:tgtEl>
                                        <p:attrNameLst>
                                          <p:attrName>ppt_h</p:attrName>
                                        </p:attrNameLst>
                                      </p:cBhvr>
                                      <p:tavLst>
                                        <p:tav tm="0">
                                          <p:val>
                                            <p:fltVal val="0"/>
                                          </p:val>
                                        </p:tav>
                                        <p:tav tm="100000">
                                          <p:val>
                                            <p:strVal val="#ppt_h"/>
                                          </p:val>
                                        </p:tav>
                                      </p:tavLst>
                                    </p:anim>
                                    <p:animEffect transition="in" filter="fade">
                                      <p:cBhvr>
                                        <p:cTn id="13" dur="500"/>
                                        <p:tgtEl>
                                          <p:spTgt spid="1048632"/>
                                        </p:tgtEl>
                                      </p:cBhvr>
                                    </p:animEffect>
                                  </p:childTnLst>
                                </p:cTn>
                              </p:par>
                            </p:childTnLst>
                          </p:cTn>
                        </p:par>
                        <p:par>
                          <p:cTn id="14" fill="hold">
                            <p:stCondLst>
                              <p:cond delay="2500"/>
                            </p:stCondLst>
                            <p:childTnLst>
                              <p:par>
                                <p:cTn id="15" presetID="53" presetClass="entr" presetSubtype="16" fill="hold" nodeType="afterEffect">
                                  <p:stCondLst>
                                    <p:cond delay="0"/>
                                  </p:stCondLst>
                                  <p:childTnLst>
                                    <p:set>
                                      <p:cBhvr>
                                        <p:cTn id="16" dur="1" fill="hold">
                                          <p:stCondLst>
                                            <p:cond delay="0"/>
                                          </p:stCondLst>
                                        </p:cTn>
                                        <p:tgtEl>
                                          <p:spTgt spid="2097158"/>
                                        </p:tgtEl>
                                        <p:attrNameLst>
                                          <p:attrName>style.visibility</p:attrName>
                                        </p:attrNameLst>
                                      </p:cBhvr>
                                      <p:to>
                                        <p:strVal val="visible"/>
                                      </p:to>
                                    </p:set>
                                    <p:anim calcmode="lin" valueType="num">
                                      <p:cBhvr>
                                        <p:cTn id="17" dur="500" fill="hold"/>
                                        <p:tgtEl>
                                          <p:spTgt spid="2097158"/>
                                        </p:tgtEl>
                                        <p:attrNameLst>
                                          <p:attrName>ppt_w</p:attrName>
                                        </p:attrNameLst>
                                      </p:cBhvr>
                                      <p:tavLst>
                                        <p:tav tm="0">
                                          <p:val>
                                            <p:fltVal val="0"/>
                                          </p:val>
                                        </p:tav>
                                        <p:tav tm="100000">
                                          <p:val>
                                            <p:strVal val="#ppt_w"/>
                                          </p:val>
                                        </p:tav>
                                      </p:tavLst>
                                    </p:anim>
                                    <p:anim calcmode="lin" valueType="num">
                                      <p:cBhvr>
                                        <p:cTn id="18" dur="500" fill="hold"/>
                                        <p:tgtEl>
                                          <p:spTgt spid="2097158"/>
                                        </p:tgtEl>
                                        <p:attrNameLst>
                                          <p:attrName>ppt_h</p:attrName>
                                        </p:attrNameLst>
                                      </p:cBhvr>
                                      <p:tavLst>
                                        <p:tav tm="0">
                                          <p:val>
                                            <p:fltVal val="0"/>
                                          </p:val>
                                        </p:tav>
                                        <p:tav tm="100000">
                                          <p:val>
                                            <p:strVal val="#ppt_h"/>
                                          </p:val>
                                        </p:tav>
                                      </p:tavLst>
                                    </p:anim>
                                    <p:animEffect transition="in" filter="fade">
                                      <p:cBhvr>
                                        <p:cTn id="19" dur="500"/>
                                        <p:tgtEl>
                                          <p:spTgt spid="2097158"/>
                                        </p:tgtEl>
                                      </p:cBhvr>
                                    </p:animEffect>
                                  </p:childTnLst>
                                </p:cTn>
                              </p:par>
                              <p:par>
                                <p:cTn id="20" presetID="22" presetClass="entr" presetSubtype="8" fill="hold" nodeType="withEffect">
                                  <p:stCondLst>
                                    <p:cond delay="0"/>
                                  </p:stCondLst>
                                  <p:childTnLst>
                                    <p:set>
                                      <p:cBhvr>
                                        <p:cTn id="21" dur="1" fill="hold">
                                          <p:stCondLst>
                                            <p:cond delay="0"/>
                                          </p:stCondLst>
                                        </p:cTn>
                                        <p:tgtEl>
                                          <p:spTgt spid="3145731"/>
                                        </p:tgtEl>
                                        <p:attrNameLst>
                                          <p:attrName>style.visibility</p:attrName>
                                        </p:attrNameLst>
                                      </p:cBhvr>
                                      <p:to>
                                        <p:strVal val="visible"/>
                                      </p:to>
                                    </p:set>
                                    <p:animEffect transition="in" filter="wipe(left)">
                                      <p:cBhvr>
                                        <p:cTn id="22" dur="500"/>
                                        <p:tgtEl>
                                          <p:spTgt spid="3145731"/>
                                        </p:tgtEl>
                                      </p:cBhvr>
                                    </p:animEffect>
                                  </p:childTnLst>
                                </p:cTn>
                              </p:par>
                              <p:par>
                                <p:cTn id="23" presetID="10" presetClass="entr" presetSubtype="0" fill="hold" grpId="0" nodeType="withEffect">
                                  <p:stCondLst>
                                    <p:cond delay="0"/>
                                  </p:stCondLst>
                                  <p:iterate type="lt">
                                    <p:tmPct val="10000"/>
                                  </p:iterate>
                                  <p:childTnLst>
                                    <p:set>
                                      <p:cBhvr>
                                        <p:cTn id="24" dur="1" fill="hold">
                                          <p:stCondLst>
                                            <p:cond delay="0"/>
                                          </p:stCondLst>
                                        </p:cTn>
                                        <p:tgtEl>
                                          <p:spTgt spid="1048631"/>
                                        </p:tgtEl>
                                        <p:attrNameLst>
                                          <p:attrName>style.visibility</p:attrName>
                                        </p:attrNameLst>
                                      </p:cBhvr>
                                      <p:to>
                                        <p:strVal val="visible"/>
                                      </p:to>
                                    </p:set>
                                    <p:animEffect transition="in" filter="fade">
                                      <p:cBhvr>
                                        <p:cTn id="25" dur="500"/>
                                        <p:tgtEl>
                                          <p:spTgt spid="1048631"/>
                                        </p:tgtEl>
                                      </p:cBhvr>
                                    </p:animEffect>
                                  </p:childTnLst>
                                </p:cTn>
                              </p:par>
                              <p:par>
                                <p:cTn id="26" presetID="26" presetClass="emph" presetSubtype="0" fill="hold" grpId="1" nodeType="withEffect">
                                  <p:stCondLst>
                                    <p:cond delay="1900"/>
                                  </p:stCondLst>
                                  <p:iterate type="lt">
                                    <p:tmPct val="10000"/>
                                  </p:iterate>
                                  <p:childTnLst>
                                    <p:animEffect transition="out" filter="fade">
                                      <p:cBhvr>
                                        <p:cTn id="27" dur="500" tmFilter="0, 0; .2, .5; .8, .5; 1, 0"/>
                                        <p:tgtEl>
                                          <p:spTgt spid="1048631"/>
                                        </p:tgtEl>
                                      </p:cBhvr>
                                    </p:animEffect>
                                    <p:animScale>
                                      <p:cBhvr>
                                        <p:cTn id="28" dur="250" autoRev="1" fill="hold"/>
                                        <p:tgtEl>
                                          <p:spTgt spid="1048631"/>
                                        </p:tgtEl>
                                      </p:cBhvr>
                                      <p:by x="105000" y="105000"/>
                                    </p:animScale>
                                  </p:childTnLst>
                                </p:cTn>
                              </p:par>
                            </p:childTnLst>
                          </p:cTn>
                        </p:par>
                        <p:par>
                          <p:cTn id="29" fill="hold">
                            <p:stCondLst>
                              <p:cond delay="9300"/>
                            </p:stCondLst>
                            <p:childTnLst>
                              <p:par>
                                <p:cTn id="30" presetID="52"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Scale>
                                      <p:cBhvr>
                                        <p:cTn id="32"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7"/>
                                        </p:tgtEl>
                                        <p:attrNameLst>
                                          <p:attrName>ppt_x</p:attrName>
                                          <p:attrName>ppt_y</p:attrName>
                                        </p:attrNameLst>
                                      </p:cBhvr>
                                    </p:animMotion>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animBg="1"/>
      <p:bldP spid="1048631" grpId="0"/>
      <p:bldP spid="1048631" grpId="1"/>
      <p:bldP spid="1048632"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8"/>
          <p:cNvCxnSpPr>
            <a:cxnSpLocks/>
          </p:cNvCxnSpPr>
          <p:nvPr/>
        </p:nvCxnSpPr>
        <p:spPr>
          <a:xfrm>
            <a:off x="3800473" y="2449420"/>
            <a:ext cx="4429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0" name="圆角矩形 3"/>
          <p:cNvSpPr/>
          <p:nvPr/>
        </p:nvSpPr>
        <p:spPr>
          <a:xfrm>
            <a:off x="685800" y="2251958"/>
            <a:ext cx="2600325" cy="342018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48631" name="矩形 4"/>
          <p:cNvSpPr/>
          <p:nvPr/>
        </p:nvSpPr>
        <p:spPr>
          <a:xfrm>
            <a:off x="3487380" y="3081101"/>
            <a:ext cx="5461311" cy="880947"/>
          </a:xfrm>
          <a:prstGeom prst="rect">
            <a:avLst/>
          </a:prstGeom>
        </p:spPr>
        <p:txBody>
          <a:bodyPr wrap="square">
            <a:spAutoFit/>
          </a:bodyPr>
          <a:lstStyle/>
          <a:p>
            <a:pPr lvl="0">
              <a:lnSpc>
                <a:spcPct val="150000"/>
              </a:lnSpc>
            </a:pPr>
            <a:r>
              <a:rPr lang="en-US" altLang="zh-CN" dirty="0"/>
              <a:t>《</a:t>
            </a:r>
            <a:r>
              <a:rPr lang="zh-CN" altLang="en-US" dirty="0"/>
              <a:t>执业医师法</a:t>
            </a:r>
            <a:r>
              <a:rPr lang="en-US" altLang="zh-CN" dirty="0"/>
              <a:t>》</a:t>
            </a:r>
            <a:r>
              <a:rPr lang="zh-CN" altLang="en-US" dirty="0"/>
              <a:t>第二十四条规定。对急危患者，医师应当采取紧急措施进行诊治；</a:t>
            </a:r>
            <a:r>
              <a:rPr lang="zh-CN" altLang="en-US" dirty="0">
                <a:solidFill>
                  <a:srgbClr val="FF0000"/>
                </a:solidFill>
              </a:rPr>
              <a:t>不得拒绝急救处置。</a:t>
            </a:r>
          </a:p>
        </p:txBody>
      </p:sp>
      <p:sp>
        <p:nvSpPr>
          <p:cNvPr id="1048632" name="Oval 22"/>
          <p:cNvSpPr>
            <a:spLocks noChangeArrowheads="1"/>
          </p:cNvSpPr>
          <p:nvPr/>
        </p:nvSpPr>
        <p:spPr bwMode="auto">
          <a:xfrm>
            <a:off x="3645880" y="1472814"/>
            <a:ext cx="977103" cy="976606"/>
          </a:xfrm>
          <a:prstGeom prst="ellipse">
            <a:avLst/>
          </a:prstGeom>
          <a:solidFill>
            <a:srgbClr val="DB782B"/>
          </a:solidFill>
          <a:ln>
            <a:noFill/>
          </a:ln>
        </p:spPr>
        <p:txBody>
          <a:bodyPr vert="horz" wrap="square" lIns="56610" tIns="28304" rIns="56610" bIns="28304"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2499" b="1" i="0" u="none" strike="noStrike" kern="1200" cap="none" spc="0" normalizeH="0" baseline="-3000" noProof="0" dirty="0">
              <a:ln>
                <a:noFill/>
              </a:ln>
              <a:solidFill>
                <a:srgbClr val="FFC000"/>
              </a:solidFill>
              <a:effectLst/>
              <a:uLnTx/>
              <a:uFillTx/>
              <a:latin typeface="微软雅黑" pitchFamily="34" charset="-122"/>
              <a:ea typeface="微软雅黑" pitchFamily="34" charset="-122"/>
              <a:cs typeface="+mn-cs"/>
            </a:endParaRPr>
          </a:p>
        </p:txBody>
      </p:sp>
      <p:pic>
        <p:nvPicPr>
          <p:cNvPr id="2097158" name="Picture 3" descr="E:\我图PPT\00001PNG素材\法院png\法院2.png"/>
          <p:cNvPicPr>
            <a:picLocks noChangeAspect="1" noChangeArrowheads="1"/>
          </p:cNvPicPr>
          <p:nvPr/>
        </p:nvPicPr>
        <p:blipFill>
          <a:blip r:embed="rId3" cstate="print"/>
          <a:srcRect/>
          <a:stretch>
            <a:fillRect/>
          </a:stretch>
        </p:blipFill>
        <p:spPr bwMode="auto">
          <a:xfrm flipH="1">
            <a:off x="3640918" y="1600650"/>
            <a:ext cx="1172704" cy="1001685"/>
          </a:xfrm>
          <a:prstGeom prst="rect">
            <a:avLst/>
          </a:prstGeom>
          <a:noFill/>
        </p:spPr>
      </p:pic>
      <p:pic>
        <p:nvPicPr>
          <p:cNvPr id="4" name="图片 3">
            <a:extLst>
              <a:ext uri="{FF2B5EF4-FFF2-40B4-BE49-F238E27FC236}">
                <a16:creationId xmlns:a16="http://schemas.microsoft.com/office/drawing/2014/main" id="{74731D69-9A0E-459A-8F4D-51222D793E3C}"/>
              </a:ext>
            </a:extLst>
          </p:cNvPr>
          <p:cNvPicPr>
            <a:picLocks noChangeAspect="1"/>
          </p:cNvPicPr>
          <p:nvPr/>
        </p:nvPicPr>
        <p:blipFill>
          <a:blip r:embed="rId4"/>
          <a:stretch>
            <a:fillRect/>
          </a:stretch>
        </p:blipFill>
        <p:spPr>
          <a:xfrm>
            <a:off x="754995" y="2326359"/>
            <a:ext cx="2531130" cy="3184325"/>
          </a:xfrm>
          <a:prstGeom prst="rect">
            <a:avLst/>
          </a:prstGeom>
        </p:spPr>
      </p:pic>
      <p:sp>
        <p:nvSpPr>
          <p:cNvPr id="17" name="TextBox 3">
            <a:extLst>
              <a:ext uri="{FF2B5EF4-FFF2-40B4-BE49-F238E27FC236}">
                <a16:creationId xmlns:a16="http://schemas.microsoft.com/office/drawing/2014/main" id="{D715E951-9069-4316-894B-1BC5F952E759}"/>
              </a:ext>
            </a:extLst>
          </p:cNvPr>
          <p:cNvSpPr txBox="1">
            <a:spLocks noChangeArrowheads="1"/>
          </p:cNvSpPr>
          <p:nvPr/>
        </p:nvSpPr>
        <p:spPr bwMode="auto">
          <a:xfrm>
            <a:off x="-42676" y="894847"/>
            <a:ext cx="4057276" cy="489365"/>
          </a:xfrm>
          <a:prstGeom prst="rect">
            <a:avLst/>
          </a:prstGeom>
          <a:noFill/>
          <a:ln w="9525">
            <a:noFill/>
            <a:miter lim="800000"/>
          </a:ln>
        </p:spPr>
        <p:txBody>
          <a:bodyPr wrap="square">
            <a:spAutoFit/>
          </a:bodyPr>
          <a:lstStyle/>
          <a:p>
            <a:pPr indent="457200">
              <a:lnSpc>
                <a:spcPct val="129000"/>
              </a:lnSpc>
              <a:spcAft>
                <a:spcPts val="600"/>
              </a:spcAft>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甩锅</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不成</a:t>
            </a:r>
          </a:p>
        </p:txBody>
      </p:sp>
    </p:spTree>
    <p:extLst>
      <p:ext uri="{BB962C8B-B14F-4D97-AF65-F5344CB8AC3E}">
        <p14:creationId xmlns:p14="http://schemas.microsoft.com/office/powerpoint/2010/main" val="29710200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48630"/>
                                        </p:tgtEl>
                                        <p:attrNameLst>
                                          <p:attrName>style.visibility</p:attrName>
                                        </p:attrNameLst>
                                      </p:cBhvr>
                                      <p:to>
                                        <p:strVal val="visible"/>
                                      </p:to>
                                    </p:set>
                                    <p:animEffect transition="in" filter="wheel(1)">
                                      <p:cBhvr>
                                        <p:cTn id="7" dur="2000"/>
                                        <p:tgtEl>
                                          <p:spTgt spid="1048630"/>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048632"/>
                                        </p:tgtEl>
                                        <p:attrNameLst>
                                          <p:attrName>style.visibility</p:attrName>
                                        </p:attrNameLst>
                                      </p:cBhvr>
                                      <p:to>
                                        <p:strVal val="visible"/>
                                      </p:to>
                                    </p:set>
                                    <p:anim calcmode="lin" valueType="num">
                                      <p:cBhvr>
                                        <p:cTn id="11" dur="500" fill="hold"/>
                                        <p:tgtEl>
                                          <p:spTgt spid="1048632"/>
                                        </p:tgtEl>
                                        <p:attrNameLst>
                                          <p:attrName>ppt_w</p:attrName>
                                        </p:attrNameLst>
                                      </p:cBhvr>
                                      <p:tavLst>
                                        <p:tav tm="0">
                                          <p:val>
                                            <p:fltVal val="0"/>
                                          </p:val>
                                        </p:tav>
                                        <p:tav tm="100000">
                                          <p:val>
                                            <p:strVal val="#ppt_w"/>
                                          </p:val>
                                        </p:tav>
                                      </p:tavLst>
                                    </p:anim>
                                    <p:anim calcmode="lin" valueType="num">
                                      <p:cBhvr>
                                        <p:cTn id="12" dur="500" fill="hold"/>
                                        <p:tgtEl>
                                          <p:spTgt spid="1048632"/>
                                        </p:tgtEl>
                                        <p:attrNameLst>
                                          <p:attrName>ppt_h</p:attrName>
                                        </p:attrNameLst>
                                      </p:cBhvr>
                                      <p:tavLst>
                                        <p:tav tm="0">
                                          <p:val>
                                            <p:fltVal val="0"/>
                                          </p:val>
                                        </p:tav>
                                        <p:tav tm="100000">
                                          <p:val>
                                            <p:strVal val="#ppt_h"/>
                                          </p:val>
                                        </p:tav>
                                      </p:tavLst>
                                    </p:anim>
                                    <p:animEffect transition="in" filter="fade">
                                      <p:cBhvr>
                                        <p:cTn id="13" dur="500"/>
                                        <p:tgtEl>
                                          <p:spTgt spid="1048632"/>
                                        </p:tgtEl>
                                      </p:cBhvr>
                                    </p:animEffect>
                                  </p:childTnLst>
                                </p:cTn>
                              </p:par>
                            </p:childTnLst>
                          </p:cTn>
                        </p:par>
                        <p:par>
                          <p:cTn id="14" fill="hold">
                            <p:stCondLst>
                              <p:cond delay="2500"/>
                            </p:stCondLst>
                            <p:childTnLst>
                              <p:par>
                                <p:cTn id="15" presetID="53" presetClass="entr" presetSubtype="16" fill="hold" nodeType="afterEffect">
                                  <p:stCondLst>
                                    <p:cond delay="0"/>
                                  </p:stCondLst>
                                  <p:childTnLst>
                                    <p:set>
                                      <p:cBhvr>
                                        <p:cTn id="16" dur="1" fill="hold">
                                          <p:stCondLst>
                                            <p:cond delay="0"/>
                                          </p:stCondLst>
                                        </p:cTn>
                                        <p:tgtEl>
                                          <p:spTgt spid="2097158"/>
                                        </p:tgtEl>
                                        <p:attrNameLst>
                                          <p:attrName>style.visibility</p:attrName>
                                        </p:attrNameLst>
                                      </p:cBhvr>
                                      <p:to>
                                        <p:strVal val="visible"/>
                                      </p:to>
                                    </p:set>
                                    <p:anim calcmode="lin" valueType="num">
                                      <p:cBhvr>
                                        <p:cTn id="17" dur="500" fill="hold"/>
                                        <p:tgtEl>
                                          <p:spTgt spid="2097158"/>
                                        </p:tgtEl>
                                        <p:attrNameLst>
                                          <p:attrName>ppt_w</p:attrName>
                                        </p:attrNameLst>
                                      </p:cBhvr>
                                      <p:tavLst>
                                        <p:tav tm="0">
                                          <p:val>
                                            <p:fltVal val="0"/>
                                          </p:val>
                                        </p:tav>
                                        <p:tav tm="100000">
                                          <p:val>
                                            <p:strVal val="#ppt_w"/>
                                          </p:val>
                                        </p:tav>
                                      </p:tavLst>
                                    </p:anim>
                                    <p:anim calcmode="lin" valueType="num">
                                      <p:cBhvr>
                                        <p:cTn id="18" dur="500" fill="hold"/>
                                        <p:tgtEl>
                                          <p:spTgt spid="2097158"/>
                                        </p:tgtEl>
                                        <p:attrNameLst>
                                          <p:attrName>ppt_h</p:attrName>
                                        </p:attrNameLst>
                                      </p:cBhvr>
                                      <p:tavLst>
                                        <p:tav tm="0">
                                          <p:val>
                                            <p:fltVal val="0"/>
                                          </p:val>
                                        </p:tav>
                                        <p:tav tm="100000">
                                          <p:val>
                                            <p:strVal val="#ppt_h"/>
                                          </p:val>
                                        </p:tav>
                                      </p:tavLst>
                                    </p:anim>
                                    <p:animEffect transition="in" filter="fade">
                                      <p:cBhvr>
                                        <p:cTn id="19" dur="500"/>
                                        <p:tgtEl>
                                          <p:spTgt spid="2097158"/>
                                        </p:tgtEl>
                                      </p:cBhvr>
                                    </p:animEffect>
                                  </p:childTnLst>
                                </p:cTn>
                              </p:par>
                              <p:par>
                                <p:cTn id="20" presetID="22" presetClass="entr" presetSubtype="8" fill="hold" nodeType="withEffect">
                                  <p:stCondLst>
                                    <p:cond delay="0"/>
                                  </p:stCondLst>
                                  <p:childTnLst>
                                    <p:set>
                                      <p:cBhvr>
                                        <p:cTn id="21" dur="1" fill="hold">
                                          <p:stCondLst>
                                            <p:cond delay="0"/>
                                          </p:stCondLst>
                                        </p:cTn>
                                        <p:tgtEl>
                                          <p:spTgt spid="3145731"/>
                                        </p:tgtEl>
                                        <p:attrNameLst>
                                          <p:attrName>style.visibility</p:attrName>
                                        </p:attrNameLst>
                                      </p:cBhvr>
                                      <p:to>
                                        <p:strVal val="visible"/>
                                      </p:to>
                                    </p:set>
                                    <p:animEffect transition="in" filter="wipe(left)">
                                      <p:cBhvr>
                                        <p:cTn id="22" dur="500"/>
                                        <p:tgtEl>
                                          <p:spTgt spid="3145731"/>
                                        </p:tgtEl>
                                      </p:cBhvr>
                                    </p:animEffect>
                                  </p:childTnLst>
                                </p:cTn>
                              </p:par>
                              <p:par>
                                <p:cTn id="23" presetID="10" presetClass="entr" presetSubtype="0" fill="hold" grpId="0" nodeType="withEffect">
                                  <p:stCondLst>
                                    <p:cond delay="0"/>
                                  </p:stCondLst>
                                  <p:iterate type="lt">
                                    <p:tmPct val="10000"/>
                                  </p:iterate>
                                  <p:childTnLst>
                                    <p:set>
                                      <p:cBhvr>
                                        <p:cTn id="24" dur="1" fill="hold">
                                          <p:stCondLst>
                                            <p:cond delay="0"/>
                                          </p:stCondLst>
                                        </p:cTn>
                                        <p:tgtEl>
                                          <p:spTgt spid="1048631"/>
                                        </p:tgtEl>
                                        <p:attrNameLst>
                                          <p:attrName>style.visibility</p:attrName>
                                        </p:attrNameLst>
                                      </p:cBhvr>
                                      <p:to>
                                        <p:strVal val="visible"/>
                                      </p:to>
                                    </p:set>
                                    <p:animEffect transition="in" filter="fade">
                                      <p:cBhvr>
                                        <p:cTn id="25" dur="500"/>
                                        <p:tgtEl>
                                          <p:spTgt spid="1048631"/>
                                        </p:tgtEl>
                                      </p:cBhvr>
                                    </p:animEffect>
                                  </p:childTnLst>
                                </p:cTn>
                              </p:par>
                              <p:par>
                                <p:cTn id="26" presetID="26" presetClass="emph" presetSubtype="0" fill="hold" grpId="1" nodeType="withEffect">
                                  <p:stCondLst>
                                    <p:cond delay="1900"/>
                                  </p:stCondLst>
                                  <p:iterate type="lt">
                                    <p:tmPct val="10000"/>
                                  </p:iterate>
                                  <p:childTnLst>
                                    <p:animEffect transition="out" filter="fade">
                                      <p:cBhvr>
                                        <p:cTn id="27" dur="500" tmFilter="0, 0; .2, .5; .8, .5; 1, 0"/>
                                        <p:tgtEl>
                                          <p:spTgt spid="1048631"/>
                                        </p:tgtEl>
                                      </p:cBhvr>
                                    </p:animEffect>
                                    <p:animScale>
                                      <p:cBhvr>
                                        <p:cTn id="28" dur="250" autoRev="1" fill="hold"/>
                                        <p:tgtEl>
                                          <p:spTgt spid="1048631"/>
                                        </p:tgtEl>
                                      </p:cBhvr>
                                      <p:by x="105000" y="105000"/>
                                    </p:animScale>
                                  </p:childTnLst>
                                </p:cTn>
                              </p:par>
                            </p:childTnLst>
                          </p:cTn>
                        </p:par>
                        <p:par>
                          <p:cTn id="29" fill="hold">
                            <p:stCondLst>
                              <p:cond delay="7100"/>
                            </p:stCondLst>
                            <p:childTnLst>
                              <p:par>
                                <p:cTn id="30" presetID="52"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Scale>
                                      <p:cBhvr>
                                        <p:cTn id="32"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7"/>
                                        </p:tgtEl>
                                        <p:attrNameLst>
                                          <p:attrName>ppt_x</p:attrName>
                                          <p:attrName>ppt_y</p:attrName>
                                        </p:attrNameLst>
                                      </p:cBhvr>
                                    </p:animMotion>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animBg="1"/>
      <p:bldP spid="1048631" grpId="0"/>
      <p:bldP spid="1048631" grpId="1"/>
      <p:bldP spid="1048632"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圆角矩形 3"/>
          <p:cNvSpPr/>
          <p:nvPr/>
        </p:nvSpPr>
        <p:spPr>
          <a:xfrm>
            <a:off x="685800" y="2251958"/>
            <a:ext cx="2600325" cy="342018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48631" name="矩形 4"/>
          <p:cNvSpPr/>
          <p:nvPr/>
        </p:nvSpPr>
        <p:spPr>
          <a:xfrm>
            <a:off x="3355320" y="894847"/>
            <a:ext cx="5461311" cy="5493812"/>
          </a:xfrm>
          <a:prstGeom prst="rect">
            <a:avLst/>
          </a:prstGeom>
        </p:spPr>
        <p:txBody>
          <a:bodyPr wrap="square">
            <a:spAutoFit/>
          </a:bodyPr>
          <a:lstStyle/>
          <a:p>
            <a:pPr>
              <a:lnSpc>
                <a:spcPct val="150000"/>
              </a:lnSpc>
            </a:pPr>
            <a:r>
              <a:rPr lang="zh-CN" altLang="en-US" dirty="0"/>
              <a:t>第三十七条医师在执业活动中，违反本法规定， 有下列行为之一的，由县级以上人民政府卫生行政部门给予警告或者责令暂停六个月以上一年以下执业活动；</a:t>
            </a:r>
            <a:r>
              <a:rPr lang="zh-CN" altLang="en-US" dirty="0">
                <a:solidFill>
                  <a:srgbClr val="FF0000"/>
                </a:solidFill>
              </a:rPr>
              <a:t>情节严重的，吊销其执业证书；构成犯罪的，依法追究刑事责任</a:t>
            </a:r>
            <a:r>
              <a:rPr lang="zh-CN" altLang="en-US" dirty="0"/>
              <a:t>：</a:t>
            </a:r>
          </a:p>
          <a:p>
            <a:pPr>
              <a:lnSpc>
                <a:spcPct val="150000"/>
              </a:lnSpc>
            </a:pPr>
            <a:r>
              <a:rPr lang="zh-CN" altLang="en-US" dirty="0"/>
              <a:t>（一）违反卫生行政规章制度或者技术操作规范，造成严重后果的；</a:t>
            </a:r>
          </a:p>
          <a:p>
            <a:pPr>
              <a:lnSpc>
                <a:spcPct val="150000"/>
              </a:lnSpc>
            </a:pPr>
            <a:r>
              <a:rPr lang="zh-CN" altLang="en-US" dirty="0">
                <a:solidFill>
                  <a:srgbClr val="FF0000"/>
                </a:solidFill>
              </a:rPr>
              <a:t>（二）由于不负责任延误急危患者的抢救和诊治，造成严重后果的；</a:t>
            </a:r>
          </a:p>
          <a:p>
            <a:pPr>
              <a:lnSpc>
                <a:spcPct val="150000"/>
              </a:lnSpc>
            </a:pPr>
            <a:r>
              <a:rPr lang="zh-CN" altLang="en-US" dirty="0"/>
              <a:t>（三）造成医疗责任事故的；</a:t>
            </a:r>
          </a:p>
          <a:p>
            <a:pPr>
              <a:lnSpc>
                <a:spcPct val="150000"/>
              </a:lnSpc>
            </a:pPr>
            <a:r>
              <a:rPr lang="zh-CN" altLang="en-US" dirty="0"/>
              <a:t>（四）未经亲自诊查、调查，签署诊断、治疗、流行病学等证明文件或者有关出生、死</a:t>
            </a:r>
          </a:p>
          <a:p>
            <a:pPr>
              <a:lnSpc>
                <a:spcPct val="150000"/>
              </a:lnSpc>
            </a:pPr>
            <a:r>
              <a:rPr lang="zh-CN" altLang="en-US" dirty="0"/>
              <a:t>亡等证明文件的；</a:t>
            </a:r>
          </a:p>
        </p:txBody>
      </p:sp>
      <p:pic>
        <p:nvPicPr>
          <p:cNvPr id="4" name="图片 3">
            <a:extLst>
              <a:ext uri="{FF2B5EF4-FFF2-40B4-BE49-F238E27FC236}">
                <a16:creationId xmlns:a16="http://schemas.microsoft.com/office/drawing/2014/main" id="{74731D69-9A0E-459A-8F4D-51222D793E3C}"/>
              </a:ext>
            </a:extLst>
          </p:cNvPr>
          <p:cNvPicPr>
            <a:picLocks noChangeAspect="1"/>
          </p:cNvPicPr>
          <p:nvPr/>
        </p:nvPicPr>
        <p:blipFill>
          <a:blip r:embed="rId3"/>
          <a:stretch>
            <a:fillRect/>
          </a:stretch>
        </p:blipFill>
        <p:spPr>
          <a:xfrm>
            <a:off x="720397" y="2369885"/>
            <a:ext cx="2531130" cy="3184325"/>
          </a:xfrm>
          <a:prstGeom prst="rect">
            <a:avLst/>
          </a:prstGeom>
        </p:spPr>
      </p:pic>
      <p:sp>
        <p:nvSpPr>
          <p:cNvPr id="17" name="TextBox 3">
            <a:extLst>
              <a:ext uri="{FF2B5EF4-FFF2-40B4-BE49-F238E27FC236}">
                <a16:creationId xmlns:a16="http://schemas.microsoft.com/office/drawing/2014/main" id="{D715E951-9069-4316-894B-1BC5F952E759}"/>
              </a:ext>
            </a:extLst>
          </p:cNvPr>
          <p:cNvSpPr txBox="1">
            <a:spLocks noChangeArrowheads="1"/>
          </p:cNvSpPr>
          <p:nvPr/>
        </p:nvSpPr>
        <p:spPr bwMode="auto">
          <a:xfrm>
            <a:off x="-42676" y="894847"/>
            <a:ext cx="4057276" cy="489365"/>
          </a:xfrm>
          <a:prstGeom prst="rect">
            <a:avLst/>
          </a:prstGeom>
          <a:noFill/>
          <a:ln w="9525">
            <a:noFill/>
            <a:miter lim="800000"/>
          </a:ln>
        </p:spPr>
        <p:txBody>
          <a:bodyPr wrap="square">
            <a:spAutoFit/>
          </a:bodyPr>
          <a:lstStyle/>
          <a:p>
            <a:pPr indent="457200">
              <a:lnSpc>
                <a:spcPct val="129000"/>
              </a:lnSpc>
              <a:spcAft>
                <a:spcPts val="600"/>
              </a:spcAft>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甩锅</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不成</a:t>
            </a:r>
          </a:p>
        </p:txBody>
      </p:sp>
    </p:spTree>
    <p:extLst>
      <p:ext uri="{BB962C8B-B14F-4D97-AF65-F5344CB8AC3E}">
        <p14:creationId xmlns:p14="http://schemas.microsoft.com/office/powerpoint/2010/main" val="32268589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48630"/>
                                        </p:tgtEl>
                                        <p:attrNameLst>
                                          <p:attrName>style.visibility</p:attrName>
                                        </p:attrNameLst>
                                      </p:cBhvr>
                                      <p:to>
                                        <p:strVal val="visible"/>
                                      </p:to>
                                    </p:set>
                                    <p:animEffect transition="in" filter="wheel(1)">
                                      <p:cBhvr>
                                        <p:cTn id="7" dur="2000"/>
                                        <p:tgtEl>
                                          <p:spTgt spid="1048630"/>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48631"/>
                                        </p:tgtEl>
                                        <p:attrNameLst>
                                          <p:attrName>style.visibility</p:attrName>
                                        </p:attrNameLst>
                                      </p:cBhvr>
                                      <p:to>
                                        <p:strVal val="visible"/>
                                      </p:to>
                                    </p:set>
                                    <p:animEffect transition="in" filter="fade">
                                      <p:cBhvr>
                                        <p:cTn id="10" dur="500"/>
                                        <p:tgtEl>
                                          <p:spTgt spid="1048631"/>
                                        </p:tgtEl>
                                      </p:cBhvr>
                                    </p:animEffect>
                                  </p:childTnLst>
                                </p:cTn>
                              </p:par>
                              <p:par>
                                <p:cTn id="11" presetID="26" presetClass="emph" presetSubtype="0" fill="hold" grpId="1" nodeType="withEffect">
                                  <p:stCondLst>
                                    <p:cond delay="1900"/>
                                  </p:stCondLst>
                                  <p:iterate type="lt">
                                    <p:tmPct val="10000"/>
                                  </p:iterate>
                                  <p:childTnLst>
                                    <p:animEffect transition="out" filter="fade">
                                      <p:cBhvr>
                                        <p:cTn id="12" dur="500" tmFilter="0, 0; .2, .5; .8, .5; 1, 0"/>
                                        <p:tgtEl>
                                          <p:spTgt spid="1048631"/>
                                        </p:tgtEl>
                                      </p:cBhvr>
                                    </p:animEffect>
                                    <p:animScale>
                                      <p:cBhvr>
                                        <p:cTn id="13" dur="250" autoRev="1" fill="hold"/>
                                        <p:tgtEl>
                                          <p:spTgt spid="1048631"/>
                                        </p:tgtEl>
                                      </p:cBhvr>
                                      <p:by x="105000" y="105000"/>
                                    </p:animScale>
                                  </p:childTnLst>
                                </p:cTn>
                              </p:par>
                            </p:childTnLst>
                          </p:cTn>
                        </p:par>
                        <p:par>
                          <p:cTn id="14" fill="hold">
                            <p:stCondLst>
                              <p:cond delay="13200"/>
                            </p:stCondLst>
                            <p:childTnLst>
                              <p:par>
                                <p:cTn id="15" presetID="52"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Scale>
                                      <p:cBhvr>
                                        <p:cTn id="1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7"/>
                                        </p:tgtEl>
                                        <p:attrNameLst>
                                          <p:attrName>ppt_x</p:attrName>
                                          <p:attrName>ppt_y</p:attrName>
                                        </p:attrNameLst>
                                      </p:cBhvr>
                                    </p:animMotion>
                                    <p:animEffect transition="in" filter="fade">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animBg="1"/>
      <p:bldP spid="1048631" grpId="0"/>
      <p:bldP spid="1048631" grpId="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Freeform 6"/>
          <p:cNvSpPr/>
          <p:nvPr/>
        </p:nvSpPr>
        <p:spPr bwMode="auto">
          <a:xfrm>
            <a:off x="179099" y="1572850"/>
            <a:ext cx="3799372" cy="258233"/>
          </a:xfrm>
          <a:custGeom>
            <a:avLst/>
            <a:gdLst>
              <a:gd name="T0" fmla="*/ 249 w 3270"/>
              <a:gd name="T1" fmla="*/ 261 h 261"/>
              <a:gd name="T2" fmla="*/ 3270 w 3270"/>
              <a:gd name="T3" fmla="*/ 261 h 261"/>
              <a:gd name="T4" fmla="*/ 3022 w 3270"/>
              <a:gd name="T5" fmla="*/ 0 h 261"/>
              <a:gd name="T6" fmla="*/ 0 w 3270"/>
              <a:gd name="T7" fmla="*/ 0 h 261"/>
              <a:gd name="T8" fmla="*/ 249 w 3270"/>
              <a:gd name="T9" fmla="*/ 261 h 261"/>
            </a:gdLst>
            <a:ahLst/>
            <a:cxnLst>
              <a:cxn ang="0">
                <a:pos x="T0" y="T1"/>
              </a:cxn>
              <a:cxn ang="0">
                <a:pos x="T2" y="T3"/>
              </a:cxn>
              <a:cxn ang="0">
                <a:pos x="T4" y="T5"/>
              </a:cxn>
              <a:cxn ang="0">
                <a:pos x="T6" y="T7"/>
              </a:cxn>
              <a:cxn ang="0">
                <a:pos x="T8" y="T9"/>
              </a:cxn>
            </a:cxnLst>
            <a:rect l="0" t="0" r="r" b="b"/>
            <a:pathLst>
              <a:path w="3270" h="261">
                <a:moveTo>
                  <a:pt x="249" y="261"/>
                </a:moveTo>
                <a:lnTo>
                  <a:pt x="3270" y="261"/>
                </a:lnTo>
                <a:lnTo>
                  <a:pt x="3022" y="0"/>
                </a:lnTo>
                <a:lnTo>
                  <a:pt x="0" y="0"/>
                </a:lnTo>
                <a:lnTo>
                  <a:pt x="249" y="261"/>
                </a:lnTo>
                <a:close/>
              </a:path>
            </a:pathLst>
          </a:custGeom>
          <a:solidFill>
            <a:srgbClr val="9B552C"/>
          </a:soli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grpSp>
        <p:nvGrpSpPr>
          <p:cNvPr id="49" name="组合 3"/>
          <p:cNvGrpSpPr/>
          <p:nvPr/>
        </p:nvGrpSpPr>
        <p:grpSpPr>
          <a:xfrm>
            <a:off x="261204" y="1616034"/>
            <a:ext cx="8621592" cy="4472389"/>
            <a:chOff x="1361813" y="1135960"/>
            <a:chExt cx="7072312" cy="3520773"/>
          </a:xfrm>
        </p:grpSpPr>
        <p:sp>
          <p:nvSpPr>
            <p:cNvPr id="1048618" name="Freeform 5"/>
            <p:cNvSpPr/>
            <p:nvPr/>
          </p:nvSpPr>
          <p:spPr bwMode="auto">
            <a:xfrm>
              <a:off x="1361813" y="1135960"/>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48619" name="Freeform 8"/>
            <p:cNvSpPr/>
            <p:nvPr/>
          </p:nvSpPr>
          <p:spPr bwMode="auto">
            <a:xfrm>
              <a:off x="7851825" y="4077295"/>
              <a:ext cx="579437" cy="579438"/>
            </a:xfrm>
            <a:custGeom>
              <a:avLst/>
              <a:gdLst>
                <a:gd name="T0" fmla="*/ 782 w 782"/>
                <a:gd name="T1" fmla="*/ 0 h 782"/>
                <a:gd name="T2" fmla="*/ 782 w 782"/>
                <a:gd name="T3" fmla="*/ 685 h 782"/>
                <a:gd name="T4" fmla="*/ 685 w 782"/>
                <a:gd name="T5" fmla="*/ 782 h 782"/>
                <a:gd name="T6" fmla="*/ 0 w 782"/>
                <a:gd name="T7" fmla="*/ 782 h 782"/>
                <a:gd name="T8" fmla="*/ 782 w 782"/>
                <a:gd name="T9" fmla="*/ 0 h 782"/>
              </a:gdLst>
              <a:ahLst/>
              <a:cxnLst>
                <a:cxn ang="0">
                  <a:pos x="T0" y="T1"/>
                </a:cxn>
                <a:cxn ang="0">
                  <a:pos x="T2" y="T3"/>
                </a:cxn>
                <a:cxn ang="0">
                  <a:pos x="T4" y="T5"/>
                </a:cxn>
                <a:cxn ang="0">
                  <a:pos x="T6" y="T7"/>
                </a:cxn>
                <a:cxn ang="0">
                  <a:pos x="T8" y="T9"/>
                </a:cxn>
              </a:cxnLst>
              <a:rect l="0" t="0" r="r" b="b"/>
              <a:pathLst>
                <a:path w="782" h="782">
                  <a:moveTo>
                    <a:pt x="782" y="0"/>
                  </a:moveTo>
                  <a:lnTo>
                    <a:pt x="782" y="685"/>
                  </a:lnTo>
                  <a:cubicBezTo>
                    <a:pt x="782" y="738"/>
                    <a:pt x="738" y="782"/>
                    <a:pt x="685" y="782"/>
                  </a:cubicBezTo>
                  <a:lnTo>
                    <a:pt x="0" y="782"/>
                  </a:lnTo>
                  <a:lnTo>
                    <a:pt x="782" y="0"/>
                  </a:lnTo>
                  <a:close/>
                </a:path>
              </a:pathLst>
            </a:custGeom>
            <a:solidFill>
              <a:srgbClr val="9B552C"/>
            </a:soli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grpSp>
      <p:sp>
        <p:nvSpPr>
          <p:cNvPr id="1048620" name="Freeform 7"/>
          <p:cNvSpPr/>
          <p:nvPr/>
        </p:nvSpPr>
        <p:spPr bwMode="auto">
          <a:xfrm>
            <a:off x="139599" y="1572848"/>
            <a:ext cx="3510560" cy="476021"/>
          </a:xfrm>
          <a:custGeom>
            <a:avLst/>
            <a:gdLst>
              <a:gd name="T0" fmla="*/ 3022 w 3022"/>
              <a:gd name="T1" fmla="*/ 0 h 2098"/>
              <a:gd name="T2" fmla="*/ 0 w 3022"/>
              <a:gd name="T3" fmla="*/ 0 h 2098"/>
              <a:gd name="T4" fmla="*/ 0 w 3022"/>
              <a:gd name="T5" fmla="*/ 2098 h 2098"/>
              <a:gd name="T6" fmla="*/ 2165 w 3022"/>
              <a:gd name="T7" fmla="*/ 2098 h 2098"/>
              <a:gd name="T8" fmla="*/ 3022 w 3022"/>
              <a:gd name="T9" fmla="*/ 0 h 2098"/>
            </a:gdLst>
            <a:ahLst/>
            <a:cxnLst>
              <a:cxn ang="0">
                <a:pos x="T0" y="T1"/>
              </a:cxn>
              <a:cxn ang="0">
                <a:pos x="T2" y="T3"/>
              </a:cxn>
              <a:cxn ang="0">
                <a:pos x="T4" y="T5"/>
              </a:cxn>
              <a:cxn ang="0">
                <a:pos x="T6" y="T7"/>
              </a:cxn>
              <a:cxn ang="0">
                <a:pos x="T8" y="T9"/>
              </a:cxn>
            </a:cxnLst>
            <a:rect l="0" t="0" r="r" b="b"/>
            <a:pathLst>
              <a:path w="3022" h="2098">
                <a:moveTo>
                  <a:pt x="3022" y="0"/>
                </a:moveTo>
                <a:lnTo>
                  <a:pt x="0" y="0"/>
                </a:lnTo>
                <a:lnTo>
                  <a:pt x="0" y="2098"/>
                </a:lnTo>
                <a:lnTo>
                  <a:pt x="2165" y="2098"/>
                </a:lnTo>
                <a:lnTo>
                  <a:pt x="3022" y="0"/>
                </a:lnTo>
                <a:close/>
              </a:path>
            </a:pathLst>
          </a:custGeom>
          <a:gradFill>
            <a:gsLst>
              <a:gs pos="13000">
                <a:srgbClr val="CA7846"/>
              </a:gs>
              <a:gs pos="100000">
                <a:srgbClr val="4E2A13"/>
              </a:gs>
            </a:gsLst>
            <a:lin ang="8400000" scaled="0"/>
          </a:gra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sp>
        <p:nvSpPr>
          <p:cNvPr id="1048622" name="TextBox 8"/>
          <p:cNvSpPr txBox="1"/>
          <p:nvPr/>
        </p:nvSpPr>
        <p:spPr>
          <a:xfrm>
            <a:off x="653786" y="2751663"/>
            <a:ext cx="7665708" cy="923330"/>
          </a:xfrm>
          <a:prstGeom prst="rect">
            <a:avLst/>
          </a:prstGeom>
          <a:noFill/>
        </p:spPr>
        <p:txBody>
          <a:bodyPr wrap="square" rtlCol="0">
            <a:spAutoFit/>
          </a:bodyPr>
          <a:lstStyle/>
          <a:p>
            <a:pPr>
              <a:lnSpc>
                <a:spcPct val="150000"/>
              </a:lnSpc>
            </a:pPr>
            <a:r>
              <a:rPr lang="en-US" altLang="zh-CN" dirty="0"/>
              <a:t>          </a:t>
            </a:r>
            <a:r>
              <a:rPr lang="zh-CN" altLang="en-US" dirty="0"/>
              <a:t>法律层面上属于医疗事故，未执行相应的法律规定，履行自己救死扶伤的责任。</a:t>
            </a:r>
            <a:endParaRPr lang="en-US" altLang="zh-CN" dirty="0"/>
          </a:p>
        </p:txBody>
      </p:sp>
      <p:cxnSp>
        <p:nvCxnSpPr>
          <p:cNvPr id="3145730" name="直接连接符 15"/>
          <p:cNvCxnSpPr>
            <a:cxnSpLocks/>
          </p:cNvCxnSpPr>
          <p:nvPr/>
        </p:nvCxnSpPr>
        <p:spPr>
          <a:xfrm>
            <a:off x="658205" y="2291793"/>
            <a:ext cx="0" cy="3507432"/>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8624" name="Freeform 5"/>
          <p:cNvSpPr/>
          <p:nvPr/>
        </p:nvSpPr>
        <p:spPr bwMode="auto">
          <a:xfrm>
            <a:off x="2791327" y="0"/>
            <a:ext cx="3577389" cy="1055629"/>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gradFill>
            <a:gsLst>
              <a:gs pos="36000">
                <a:srgbClr val="4E2A13"/>
              </a:gs>
              <a:gs pos="72000">
                <a:srgbClr val="CA7846"/>
              </a:gs>
            </a:gsLst>
            <a:lin ang="8400000" scaled="0"/>
          </a:gradFill>
          <a:ln w="9525" cap="flat">
            <a:noFill/>
            <a:prstDash val="solid"/>
            <a:miter lim="800000"/>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1048625" name="TextBox 19"/>
          <p:cNvSpPr txBox="1"/>
          <p:nvPr/>
        </p:nvSpPr>
        <p:spPr>
          <a:xfrm>
            <a:off x="4000372" y="165246"/>
            <a:ext cx="1143262" cy="6667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pPr>
            <a:r>
              <a:rPr lang="zh-CN" altLang="en-US" sz="3733" b="1" dirty="0">
                <a:solidFill>
                  <a:prstClr val="white"/>
                </a:solidFill>
                <a:latin typeface="微软雅黑" pitchFamily="34" charset="-122"/>
                <a:ea typeface="微软雅黑" panose="020B0503020204020204" pitchFamily="34" charset="-122"/>
              </a:rPr>
              <a:t>总</a:t>
            </a:r>
            <a:r>
              <a:rPr lang="zh-CN" altLang="en-US" sz="3733" b="1" noProof="0" dirty="0">
                <a:solidFill>
                  <a:prstClr val="white"/>
                </a:solidFill>
                <a:latin typeface="微软雅黑" pitchFamily="34" charset="-122"/>
                <a:ea typeface="微软雅黑" panose="020B0503020204020204" pitchFamily="34" charset="-122"/>
              </a:rPr>
              <a:t>结</a:t>
            </a:r>
            <a:endParaRPr kumimoji="0" lang="zh-CN" altLang="en-US" sz="3733" b="1" i="0" u="none" strike="noStrike" kern="1200" cap="none" spc="0" normalizeH="0" baseline="0" noProof="0" dirty="0">
              <a:ln>
                <a:noFill/>
              </a:ln>
              <a:solidFill>
                <a:prstClr val="white"/>
              </a:solidFill>
              <a:effectLst/>
              <a:uLnTx/>
              <a:uFillTx/>
              <a:latin typeface="微软雅黑" pitchFamily="34" charset="-122"/>
              <a:ea typeface="微软雅黑" panose="020B0503020204020204" pitchFamily="34" charset="-122"/>
              <a:cs typeface="+mn-cs"/>
            </a:endParaRPr>
          </a:p>
        </p:txBody>
      </p:sp>
      <p:sp>
        <p:nvSpPr>
          <p:cNvPr id="14" name="TextBox 8">
            <a:extLst>
              <a:ext uri="{FF2B5EF4-FFF2-40B4-BE49-F238E27FC236}">
                <a16:creationId xmlns:a16="http://schemas.microsoft.com/office/drawing/2014/main" id="{B573FCD0-78FD-4781-AE64-FBC3918704FB}"/>
              </a:ext>
            </a:extLst>
          </p:cNvPr>
          <p:cNvSpPr txBox="1"/>
          <p:nvPr/>
        </p:nvSpPr>
        <p:spPr>
          <a:xfrm>
            <a:off x="653786" y="3968500"/>
            <a:ext cx="7665708" cy="923330"/>
          </a:xfrm>
          <a:prstGeom prst="rect">
            <a:avLst/>
          </a:prstGeom>
          <a:noFill/>
        </p:spPr>
        <p:txBody>
          <a:bodyPr wrap="square" rtlCol="0">
            <a:spAutoFit/>
          </a:bodyPr>
          <a:lstStyle/>
          <a:p>
            <a:pPr>
              <a:lnSpc>
                <a:spcPct val="150000"/>
              </a:lnSpc>
            </a:pPr>
            <a:r>
              <a:rPr lang="en-US" altLang="zh-CN" dirty="0"/>
              <a:t>          </a:t>
            </a:r>
            <a:r>
              <a:rPr lang="zh-CN" altLang="en-US" dirty="0"/>
              <a:t>道德层面上从医疗事故发生前后，都是极力“甩锅”，在其位，不谋其职，抹黑医疗行业的行业形象。</a:t>
            </a:r>
            <a:endParaRPr lang="en-US" altLang="zh-CN" dirty="0"/>
          </a:p>
        </p:txBody>
      </p:sp>
    </p:spTree>
    <p:extLst>
      <p:ext uri="{BB962C8B-B14F-4D97-AF65-F5344CB8AC3E}">
        <p14:creationId xmlns:p14="http://schemas.microsoft.com/office/powerpoint/2010/main" val="69208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1000"/>
                                        <p:tgtEl>
                                          <p:spTgt spid="1048624"/>
                                        </p:tgtEl>
                                      </p:cBhvr>
                                    </p:animEffect>
                                    <p:anim calcmode="lin" valueType="num">
                                      <p:cBhvr>
                                        <p:cTn id="8" dur="1000" fill="hold"/>
                                        <p:tgtEl>
                                          <p:spTgt spid="1048624"/>
                                        </p:tgtEl>
                                        <p:attrNameLst>
                                          <p:attrName>ppt_x</p:attrName>
                                        </p:attrNameLst>
                                      </p:cBhvr>
                                      <p:tavLst>
                                        <p:tav tm="0">
                                          <p:val>
                                            <p:strVal val="#ppt_x"/>
                                          </p:val>
                                        </p:tav>
                                        <p:tav tm="100000">
                                          <p:val>
                                            <p:strVal val="#ppt_x"/>
                                          </p:val>
                                        </p:tav>
                                      </p:tavLst>
                                    </p:anim>
                                    <p:anim calcmode="lin" valueType="num">
                                      <p:cBhvr>
                                        <p:cTn id="9" dur="1000" fill="hold"/>
                                        <p:tgtEl>
                                          <p:spTgt spid="10486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048625"/>
                                        </p:tgtEl>
                                        <p:attrNameLst>
                                          <p:attrName>style.visibility</p:attrName>
                                        </p:attrNameLst>
                                      </p:cBhvr>
                                      <p:to>
                                        <p:strVal val="visible"/>
                                      </p:to>
                                    </p:set>
                                    <p:animEffect transition="in" filter="fade">
                                      <p:cBhvr>
                                        <p:cTn id="13" dur="1000"/>
                                        <p:tgtEl>
                                          <p:spTgt spid="1048625"/>
                                        </p:tgtEl>
                                      </p:cBhvr>
                                    </p:animEffect>
                                    <p:anim calcmode="lin" valueType="num">
                                      <p:cBhvr>
                                        <p:cTn id="14" dur="1000" fill="hold"/>
                                        <p:tgtEl>
                                          <p:spTgt spid="1048625"/>
                                        </p:tgtEl>
                                        <p:attrNameLst>
                                          <p:attrName>ppt_x</p:attrName>
                                        </p:attrNameLst>
                                      </p:cBhvr>
                                      <p:tavLst>
                                        <p:tav tm="0">
                                          <p:val>
                                            <p:strVal val="#ppt_x"/>
                                          </p:val>
                                        </p:tav>
                                        <p:tav tm="100000">
                                          <p:val>
                                            <p:strVal val="#ppt_x"/>
                                          </p:val>
                                        </p:tav>
                                      </p:tavLst>
                                    </p:anim>
                                    <p:anim calcmode="lin" valueType="num">
                                      <p:cBhvr>
                                        <p:cTn id="15" dur="1000" fill="hold"/>
                                        <p:tgtEl>
                                          <p:spTgt spid="104862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048617"/>
                                        </p:tgtEl>
                                        <p:attrNameLst>
                                          <p:attrName>style.visibility</p:attrName>
                                        </p:attrNameLst>
                                      </p:cBhvr>
                                      <p:to>
                                        <p:strVal val="visible"/>
                                      </p:to>
                                    </p:set>
                                    <p:animEffect transition="in" filter="wipe(down)">
                                      <p:cBhvr>
                                        <p:cTn id="23" dur="500"/>
                                        <p:tgtEl>
                                          <p:spTgt spid="1048617"/>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1048620"/>
                                        </p:tgtEl>
                                        <p:attrNameLst>
                                          <p:attrName>style.visibility</p:attrName>
                                        </p:attrNameLst>
                                      </p:cBhvr>
                                      <p:to>
                                        <p:strVal val="visible"/>
                                      </p:to>
                                    </p:set>
                                    <p:animEffect transition="in" filter="wipe(up)">
                                      <p:cBhvr>
                                        <p:cTn id="27" dur="500"/>
                                        <p:tgtEl>
                                          <p:spTgt spid="1048620"/>
                                        </p:tgtEl>
                                      </p:cBhvr>
                                    </p:animEffect>
                                  </p:childTnLst>
                                </p:cTn>
                              </p:par>
                              <p:par>
                                <p:cTn id="28" presetID="53" presetClass="entr" presetSubtype="16" fill="hold" nodeType="withEffect">
                                  <p:stCondLst>
                                    <p:cond delay="0"/>
                                  </p:stCondLst>
                                  <p:childTnLst>
                                    <p:set>
                                      <p:cBhvr>
                                        <p:cTn id="29" dur="1" fill="hold">
                                          <p:stCondLst>
                                            <p:cond delay="0"/>
                                          </p:stCondLst>
                                        </p:cTn>
                                        <p:tgtEl>
                                          <p:spTgt spid="3145730"/>
                                        </p:tgtEl>
                                        <p:attrNameLst>
                                          <p:attrName>style.visibility</p:attrName>
                                        </p:attrNameLst>
                                      </p:cBhvr>
                                      <p:to>
                                        <p:strVal val="visible"/>
                                      </p:to>
                                    </p:set>
                                    <p:anim calcmode="lin" valueType="num">
                                      <p:cBhvr>
                                        <p:cTn id="30" dur="500" fill="hold"/>
                                        <p:tgtEl>
                                          <p:spTgt spid="3145730"/>
                                        </p:tgtEl>
                                        <p:attrNameLst>
                                          <p:attrName>ppt_w</p:attrName>
                                        </p:attrNameLst>
                                      </p:cBhvr>
                                      <p:tavLst>
                                        <p:tav tm="0">
                                          <p:val>
                                            <p:fltVal val="0"/>
                                          </p:val>
                                        </p:tav>
                                        <p:tav tm="100000">
                                          <p:val>
                                            <p:strVal val="#ppt_w"/>
                                          </p:val>
                                        </p:tav>
                                      </p:tavLst>
                                    </p:anim>
                                    <p:anim calcmode="lin" valueType="num">
                                      <p:cBhvr>
                                        <p:cTn id="31" dur="500" fill="hold"/>
                                        <p:tgtEl>
                                          <p:spTgt spid="3145730"/>
                                        </p:tgtEl>
                                        <p:attrNameLst>
                                          <p:attrName>ppt_h</p:attrName>
                                        </p:attrNameLst>
                                      </p:cBhvr>
                                      <p:tavLst>
                                        <p:tav tm="0">
                                          <p:val>
                                            <p:fltVal val="0"/>
                                          </p:val>
                                        </p:tav>
                                        <p:tav tm="100000">
                                          <p:val>
                                            <p:strVal val="#ppt_h"/>
                                          </p:val>
                                        </p:tav>
                                      </p:tavLst>
                                    </p:anim>
                                    <p:animEffect transition="in" filter="fade">
                                      <p:cBhvr>
                                        <p:cTn id="32" dur="500"/>
                                        <p:tgtEl>
                                          <p:spTgt spid="314573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048622"/>
                                        </p:tgtEl>
                                        <p:attrNameLst>
                                          <p:attrName>style.visibility</p:attrName>
                                        </p:attrNameLst>
                                      </p:cBhvr>
                                      <p:to>
                                        <p:strVal val="visible"/>
                                      </p:to>
                                    </p:set>
                                    <p:animEffect transition="in" filter="wipe(left)">
                                      <p:cBhvr>
                                        <p:cTn id="36" dur="500"/>
                                        <p:tgtEl>
                                          <p:spTgt spid="1048622"/>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animBg="1"/>
      <p:bldP spid="1048620" grpId="0" animBg="1"/>
      <p:bldP spid="1048622" grpId="0"/>
      <p:bldP spid="1048624" grpId="0" animBg="1"/>
      <p:bldP spid="1048625"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2" name="Picture 2"/>
          <p:cNvPicPr>
            <a:picLocks noChangeAspect="1" noChangeArrowheads="1"/>
          </p:cNvPicPr>
          <p:nvPr/>
        </p:nvPicPr>
        <p:blipFill rotWithShape="1">
          <a:blip r:embed="rId2" cstate="print"/>
          <a:srcRect l="5650" r="5324"/>
          <a:stretch>
            <a:fillRect/>
          </a:stretch>
        </p:blipFill>
        <p:spPr bwMode="auto">
          <a:xfrm>
            <a:off x="2" y="-2117"/>
            <a:ext cx="9143999" cy="6860117"/>
          </a:xfrm>
          <a:prstGeom prst="rect">
            <a:avLst/>
          </a:prstGeom>
          <a:noFill/>
        </p:spPr>
      </p:pic>
      <p:sp>
        <p:nvSpPr>
          <p:cNvPr id="1048923" name="任意多边形 14"/>
          <p:cNvSpPr/>
          <p:nvPr/>
        </p:nvSpPr>
        <p:spPr>
          <a:xfrm>
            <a:off x="3458373" y="2286001"/>
            <a:ext cx="5154684" cy="2521974"/>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bg1">
              <a:alpha val="40000"/>
            </a:schemeClr>
          </a:solidFill>
          <a:ln w="12700" cap="flat" cmpd="sng" algn="ctr">
            <a:noFill/>
            <a:prstDash val="solid"/>
            <a:miter lim="800000"/>
          </a:ln>
          <a:effectLst/>
        </p:spPr>
        <p:txBody>
          <a:bodyPr lIns="91314" tIns="45650" rIns="91314" bIns="45650" anchor="ctr"/>
          <a:lstStyle/>
          <a:p>
            <a:pPr algn="ctr" defTabSz="913122"/>
            <a:endParaRPr lang="zh-CN" altLang="en-US" kern="0">
              <a:solidFill>
                <a:prstClr val="white"/>
              </a:solidFill>
              <a:latin typeface="Calibri"/>
              <a:ea typeface="幼圆"/>
            </a:endParaRPr>
          </a:p>
        </p:txBody>
      </p:sp>
      <p:cxnSp>
        <p:nvCxnSpPr>
          <p:cNvPr id="3145753" name="直接连接符 15"/>
          <p:cNvCxnSpPr>
            <a:cxnSpLocks/>
          </p:cNvCxnSpPr>
          <p:nvPr/>
        </p:nvCxnSpPr>
        <p:spPr>
          <a:xfrm flipH="1">
            <a:off x="3182909" y="1946785"/>
            <a:ext cx="1757800" cy="1705593"/>
          </a:xfrm>
          <a:prstGeom prst="line">
            <a:avLst/>
          </a:prstGeom>
          <a:noFill/>
          <a:ln w="12700" cap="flat" cmpd="sng" algn="ctr">
            <a:solidFill>
              <a:schemeClr val="bg1"/>
            </a:solidFill>
            <a:prstDash val="solid"/>
            <a:miter lim="800000"/>
          </a:ln>
          <a:effectLst/>
        </p:spPr>
      </p:cxnSp>
      <p:cxnSp>
        <p:nvCxnSpPr>
          <p:cNvPr id="3145754" name="直接连接符 16"/>
          <p:cNvCxnSpPr>
            <a:cxnSpLocks/>
          </p:cNvCxnSpPr>
          <p:nvPr/>
        </p:nvCxnSpPr>
        <p:spPr>
          <a:xfrm flipH="1">
            <a:off x="7079225" y="3401978"/>
            <a:ext cx="1824044" cy="1774709"/>
          </a:xfrm>
          <a:prstGeom prst="line">
            <a:avLst/>
          </a:prstGeom>
          <a:noFill/>
          <a:ln w="12700" cap="flat" cmpd="sng" algn="ctr">
            <a:solidFill>
              <a:schemeClr val="bg1"/>
            </a:solidFill>
            <a:prstDash val="solid"/>
            <a:miter lim="800000"/>
          </a:ln>
          <a:effectLst/>
        </p:spPr>
      </p:cxnSp>
      <p:sp>
        <p:nvSpPr>
          <p:cNvPr id="1048924" name="TextBox 21"/>
          <p:cNvSpPr txBox="1"/>
          <p:nvPr/>
        </p:nvSpPr>
        <p:spPr>
          <a:xfrm>
            <a:off x="4572000" y="2843282"/>
            <a:ext cx="3233924" cy="1015376"/>
          </a:xfrm>
          <a:prstGeom prst="rect">
            <a:avLst/>
          </a:prstGeom>
          <a:noFill/>
        </p:spPr>
        <p:txBody>
          <a:bodyPr wrap="square" lIns="91190" tIns="45578" rIns="91190" bIns="45578" rtlCol="0">
            <a:spAutoFit/>
          </a:bodyPr>
          <a:lstStyle/>
          <a:p>
            <a:pPr algn="dist" eaLnBrk="1" hangingPunct="1"/>
            <a:r>
              <a:rPr lang="zh-CN" altLang="en-US" sz="6000" b="1" dirty="0">
                <a:solidFill>
                  <a:srgbClr val="381E0A"/>
                </a:solidFill>
                <a:latin typeface="微软雅黑" panose="020B0503020204020204" pitchFamily="34" charset="-122"/>
                <a:ea typeface="微软雅黑" panose="020B0503020204020204" pitchFamily="34" charset="-122"/>
              </a:rPr>
              <a:t>谢谢</a:t>
            </a:r>
          </a:p>
        </p:txBody>
      </p:sp>
      <p:sp>
        <p:nvSpPr>
          <p:cNvPr id="1048925" name="矩形 18"/>
          <p:cNvSpPr/>
          <p:nvPr/>
        </p:nvSpPr>
        <p:spPr>
          <a:xfrm>
            <a:off x="4148394" y="3858658"/>
            <a:ext cx="4017907" cy="513215"/>
          </a:xfrm>
          <a:prstGeom prst="rect">
            <a:avLst/>
          </a:prstGeom>
        </p:spPr>
        <p:txBody>
          <a:bodyPr wrap="square" lIns="96770" tIns="48386" rIns="96770" bIns="48386">
            <a:spAutoFit/>
          </a:bodyPr>
          <a:lstStyle/>
          <a:p>
            <a:pPr algn="dist"/>
            <a:r>
              <a:rPr lang="en-US" altLang="zh-CN" sz="2700" kern="0" dirty="0">
                <a:solidFill>
                  <a:srgbClr val="381E0A"/>
                </a:solidFill>
                <a:effectLst>
                  <a:glow rad="63500">
                    <a:schemeClr val="bg1">
                      <a:lumMod val="65000"/>
                      <a:alpha val="40000"/>
                    </a:schemeClr>
                  </a:glow>
                </a:effectLst>
                <a:latin typeface="Impact" pitchFamily="34" charset="0"/>
              </a:rPr>
              <a:t>THANK YOU</a:t>
            </a:r>
            <a:endParaRPr lang="zh-CN" altLang="en-US" sz="2700" kern="0" dirty="0">
              <a:solidFill>
                <a:srgbClr val="381E0A"/>
              </a:solidFill>
              <a:effectLst>
                <a:glow rad="63500">
                  <a:schemeClr val="bg1">
                    <a:lumMod val="65000"/>
                    <a:alpha val="40000"/>
                  </a:schemeClr>
                </a:glow>
              </a:effectLst>
              <a:latin typeface="Impact"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145753"/>
                                        </p:tgtEl>
                                        <p:attrNameLst>
                                          <p:attrName>style.visibility</p:attrName>
                                        </p:attrNameLst>
                                      </p:cBhvr>
                                      <p:to>
                                        <p:strVal val="visible"/>
                                      </p:to>
                                    </p:set>
                                    <p:animEffect transition="in" filter="wipe(down)">
                                      <p:cBhvr>
                                        <p:cTn id="7" dur="500"/>
                                        <p:tgtEl>
                                          <p:spTgt spid="3145753"/>
                                        </p:tgtEl>
                                      </p:cBhvr>
                                    </p:animEffect>
                                  </p:childTnLst>
                                </p:cTn>
                              </p:par>
                              <p:par>
                                <p:cTn id="8" presetID="22" presetClass="entr" presetSubtype="1" fill="hold" nodeType="withEffect">
                                  <p:stCondLst>
                                    <p:cond delay="0"/>
                                  </p:stCondLst>
                                  <p:childTnLst>
                                    <p:set>
                                      <p:cBhvr>
                                        <p:cTn id="9" dur="1" fill="hold">
                                          <p:stCondLst>
                                            <p:cond delay="0"/>
                                          </p:stCondLst>
                                        </p:cTn>
                                        <p:tgtEl>
                                          <p:spTgt spid="3145754"/>
                                        </p:tgtEl>
                                        <p:attrNameLst>
                                          <p:attrName>style.visibility</p:attrName>
                                        </p:attrNameLst>
                                      </p:cBhvr>
                                      <p:to>
                                        <p:strVal val="visible"/>
                                      </p:to>
                                    </p:set>
                                    <p:animEffect transition="in" filter="wipe(up)">
                                      <p:cBhvr>
                                        <p:cTn id="10" dur="500"/>
                                        <p:tgtEl>
                                          <p:spTgt spid="3145754"/>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048923"/>
                                        </p:tgtEl>
                                        <p:attrNameLst>
                                          <p:attrName>style.visibility</p:attrName>
                                        </p:attrNameLst>
                                      </p:cBhvr>
                                      <p:to>
                                        <p:strVal val="visible"/>
                                      </p:to>
                                    </p:set>
                                    <p:animEffect transition="in" filter="barn(inVertical)">
                                      <p:cBhvr>
                                        <p:cTn id="14" dur="500"/>
                                        <p:tgtEl>
                                          <p:spTgt spid="1048923"/>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1048925"/>
                                        </p:tgtEl>
                                        <p:attrNameLst>
                                          <p:attrName>style.visibility</p:attrName>
                                        </p:attrNameLst>
                                      </p:cBhvr>
                                      <p:to>
                                        <p:strVal val="visible"/>
                                      </p:to>
                                    </p:set>
                                    <p:animEffect transition="in" filter="barn(inVertical)">
                                      <p:cBhvr>
                                        <p:cTn id="18" dur="500"/>
                                        <p:tgtEl>
                                          <p:spTgt spid="104892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048924"/>
                                        </p:tgtEl>
                                        <p:attrNameLst>
                                          <p:attrName>style.visibility</p:attrName>
                                        </p:attrNameLst>
                                      </p:cBhvr>
                                      <p:to>
                                        <p:strVal val="visible"/>
                                      </p:to>
                                    </p:set>
                                    <p:animEffect transition="in" filter="wipe(left)">
                                      <p:cBhvr>
                                        <p:cTn id="22" dur="500"/>
                                        <p:tgtEl>
                                          <p:spTgt spid="1048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3" grpId="0" animBg="1"/>
      <p:bldP spid="1048924" grpId="0"/>
      <p:bldP spid="10489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noChangeArrowheads="1"/>
          </p:cNvPicPr>
          <p:nvPr/>
        </p:nvPicPr>
        <p:blipFill rotWithShape="1">
          <a:blip r:embed="rId3" cstate="print"/>
          <a:srcRect l="5650" r="5324"/>
          <a:stretch>
            <a:fillRect/>
          </a:stretch>
        </p:blipFill>
        <p:spPr bwMode="auto">
          <a:xfrm>
            <a:off x="2" y="-2117"/>
            <a:ext cx="9143999" cy="6860117"/>
          </a:xfrm>
          <a:prstGeom prst="rect">
            <a:avLst/>
          </a:prstGeom>
          <a:noFill/>
        </p:spPr>
      </p:pic>
      <p:sp>
        <p:nvSpPr>
          <p:cNvPr id="1048596" name="任意多边形 50"/>
          <p:cNvSpPr/>
          <p:nvPr/>
        </p:nvSpPr>
        <p:spPr>
          <a:xfrm>
            <a:off x="2" y="2566743"/>
            <a:ext cx="4075133" cy="2094099"/>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tx1">
              <a:alpha val="49000"/>
            </a:schemeClr>
          </a:solidFill>
          <a:ln w="12700" cap="flat" cmpd="sng" algn="ctr">
            <a:noFill/>
            <a:prstDash val="solid"/>
            <a:miter lim="800000"/>
          </a:ln>
          <a:effectLst/>
        </p:spPr>
        <p:txBody>
          <a:bodyPr lIns="121752" tIns="60867" rIns="121752" bIns="60867" anchor="ctr"/>
          <a:lstStyle/>
          <a:p>
            <a:pPr marL="0" marR="0" lvl="0" indent="0" algn="ctr" defTabSz="1217466" rtl="0" eaLnBrk="1" fontAlgn="auto" latinLnBrk="0" hangingPunct="1">
              <a:lnSpc>
                <a:spcPct val="100000"/>
              </a:lnSpc>
              <a:spcBef>
                <a:spcPts val="0"/>
              </a:spcBef>
              <a:spcAft>
                <a:spcPts val="0"/>
              </a:spcAft>
              <a:buClrTx/>
              <a:buSzTx/>
              <a:buFontTx/>
              <a:buNone/>
            </a:pPr>
            <a:endParaRPr kumimoji="0" lang="zh-CN" altLang="en-US" sz="2400" b="0" i="0" u="none" strike="noStrike" kern="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048597" name="文本框 1"/>
          <p:cNvSpPr txBox="1">
            <a:spLocks noChangeArrowheads="1"/>
          </p:cNvSpPr>
          <p:nvPr>
            <p:custDataLst>
              <p:tags r:id="rId1"/>
            </p:custDataLst>
          </p:nvPr>
        </p:nvSpPr>
        <p:spPr bwMode="auto">
          <a:xfrm>
            <a:off x="146406" y="3013627"/>
            <a:ext cx="3435032" cy="1170940"/>
          </a:xfrm>
          <a:prstGeom prst="rect">
            <a:avLst/>
          </a:prstGeom>
          <a:noFill/>
          <a:ln>
            <a:noFill/>
          </a:ln>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lgn="ctr">
              <a:lnSpc>
                <a:spcPct val="100000"/>
              </a:lnSpc>
              <a:spcBef>
                <a:spcPct val="0"/>
              </a:spcBef>
              <a:buNone/>
            </a:pPr>
            <a:r>
              <a:rPr lang="zh-CN" altLang="en-US" sz="72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kumimoji="0" lang="zh-CN" altLang="en-US" sz="7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048598" name="剪去单角的矩形 22"/>
          <p:cNvSpPr/>
          <p:nvPr/>
        </p:nvSpPr>
        <p:spPr>
          <a:xfrm>
            <a:off x="5168167" y="1521382"/>
            <a:ext cx="3483144" cy="512361"/>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 fmla="*/ 0 w 4772025"/>
              <a:gd name="connsiteY0" fmla="*/ 0 h 476250"/>
              <a:gd name="connsiteX1" fmla="*/ 4568823 w 4772025"/>
              <a:gd name="connsiteY1" fmla="*/ 0 h 476250"/>
              <a:gd name="connsiteX2" fmla="*/ 4772025 w 4772025"/>
              <a:gd name="connsiteY2" fmla="*/ 241302 h 476250"/>
              <a:gd name="connsiteX3" fmla="*/ 4648200 w 4772025"/>
              <a:gd name="connsiteY3" fmla="*/ 476250 h 476250"/>
              <a:gd name="connsiteX4" fmla="*/ 0 w 4772025"/>
              <a:gd name="connsiteY4" fmla="*/ 476250 h 476250"/>
              <a:gd name="connsiteX5" fmla="*/ 0 w 4772025"/>
              <a:gd name="connsiteY5" fmla="*/ 0 h 476250"/>
              <a:gd name="connsiteX0" fmla="*/ 0 w 4767262"/>
              <a:gd name="connsiteY0" fmla="*/ 0 h 476250"/>
              <a:gd name="connsiteX1" fmla="*/ 4568823 w 4767262"/>
              <a:gd name="connsiteY1" fmla="*/ 0 h 476250"/>
              <a:gd name="connsiteX2" fmla="*/ 4767262 w 4767262"/>
              <a:gd name="connsiteY2" fmla="*/ 207964 h 476250"/>
              <a:gd name="connsiteX3" fmla="*/ 4648200 w 4767262"/>
              <a:gd name="connsiteY3" fmla="*/ 476250 h 476250"/>
              <a:gd name="connsiteX4" fmla="*/ 0 w 4767262"/>
              <a:gd name="connsiteY4" fmla="*/ 476250 h 476250"/>
              <a:gd name="connsiteX5" fmla="*/ 0 w 4767262"/>
              <a:gd name="connsiteY5" fmla="*/ 0 h 476250"/>
              <a:gd name="connsiteX0" fmla="*/ 0 w 4872037"/>
              <a:gd name="connsiteY0" fmla="*/ 0 h 476250"/>
              <a:gd name="connsiteX1" fmla="*/ 4568823 w 4872037"/>
              <a:gd name="connsiteY1" fmla="*/ 0 h 476250"/>
              <a:gd name="connsiteX2" fmla="*/ 4872037 w 4872037"/>
              <a:gd name="connsiteY2" fmla="*/ 231777 h 476250"/>
              <a:gd name="connsiteX3" fmla="*/ 4648200 w 4872037"/>
              <a:gd name="connsiteY3" fmla="*/ 476250 h 476250"/>
              <a:gd name="connsiteX4" fmla="*/ 0 w 4872037"/>
              <a:gd name="connsiteY4" fmla="*/ 476250 h 476250"/>
              <a:gd name="connsiteX5" fmla="*/ 0 w 4872037"/>
              <a:gd name="connsiteY5" fmla="*/ 0 h 476250"/>
              <a:gd name="connsiteX0" fmla="*/ 0 w 4872037"/>
              <a:gd name="connsiteY0" fmla="*/ 0 h 481012"/>
              <a:gd name="connsiteX1" fmla="*/ 4568823 w 4872037"/>
              <a:gd name="connsiteY1" fmla="*/ 0 h 481012"/>
              <a:gd name="connsiteX2" fmla="*/ 4872037 w 4872037"/>
              <a:gd name="connsiteY2" fmla="*/ 231777 h 481012"/>
              <a:gd name="connsiteX3" fmla="*/ 4586288 w 4872037"/>
              <a:gd name="connsiteY3" fmla="*/ 481012 h 481012"/>
              <a:gd name="connsiteX4" fmla="*/ 0 w 4872037"/>
              <a:gd name="connsiteY4" fmla="*/ 476250 h 481012"/>
              <a:gd name="connsiteX5" fmla="*/ 0 w 4872037"/>
              <a:gd name="connsiteY5" fmla="*/ 0 h 481012"/>
              <a:gd name="connsiteX0" fmla="*/ 0 w 4872037"/>
              <a:gd name="connsiteY0" fmla="*/ 0 h 485775"/>
              <a:gd name="connsiteX1" fmla="*/ 4568823 w 4872037"/>
              <a:gd name="connsiteY1" fmla="*/ 0 h 485775"/>
              <a:gd name="connsiteX2" fmla="*/ 4872037 w 4872037"/>
              <a:gd name="connsiteY2" fmla="*/ 231777 h 485775"/>
              <a:gd name="connsiteX3" fmla="*/ 4581525 w 4872037"/>
              <a:gd name="connsiteY3" fmla="*/ 485775 h 485775"/>
              <a:gd name="connsiteX4" fmla="*/ 0 w 4872037"/>
              <a:gd name="connsiteY4" fmla="*/ 476250 h 485775"/>
              <a:gd name="connsiteX5" fmla="*/ 0 w 4872037"/>
              <a:gd name="connsiteY5" fmla="*/ 0 h 485775"/>
              <a:gd name="connsiteX0" fmla="*/ 0 w 4872037"/>
              <a:gd name="connsiteY0" fmla="*/ 0 h 490538"/>
              <a:gd name="connsiteX1" fmla="*/ 4568823 w 4872037"/>
              <a:gd name="connsiteY1" fmla="*/ 0 h 490538"/>
              <a:gd name="connsiteX2" fmla="*/ 4872037 w 4872037"/>
              <a:gd name="connsiteY2" fmla="*/ 231777 h 490538"/>
              <a:gd name="connsiteX3" fmla="*/ 4567237 w 4872037"/>
              <a:gd name="connsiteY3" fmla="*/ 490538 h 490538"/>
              <a:gd name="connsiteX4" fmla="*/ 0 w 4872037"/>
              <a:gd name="connsiteY4" fmla="*/ 476250 h 490538"/>
              <a:gd name="connsiteX5" fmla="*/ 0 w 4872037"/>
              <a:gd name="connsiteY5" fmla="*/ 0 h 490538"/>
              <a:gd name="connsiteX0" fmla="*/ 0 w 4876800"/>
              <a:gd name="connsiteY0" fmla="*/ 0 h 490538"/>
              <a:gd name="connsiteX1" fmla="*/ 4568823 w 4876800"/>
              <a:gd name="connsiteY1" fmla="*/ 0 h 490538"/>
              <a:gd name="connsiteX2" fmla="*/ 4876800 w 4876800"/>
              <a:gd name="connsiteY2" fmla="*/ 236540 h 490538"/>
              <a:gd name="connsiteX3" fmla="*/ 4567237 w 4876800"/>
              <a:gd name="connsiteY3" fmla="*/ 490538 h 490538"/>
              <a:gd name="connsiteX4" fmla="*/ 0 w 4876800"/>
              <a:gd name="connsiteY4" fmla="*/ 476250 h 490538"/>
              <a:gd name="connsiteX5" fmla="*/ 0 w 4876800"/>
              <a:gd name="connsiteY5" fmla="*/ 0 h 49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800" h="490538">
                <a:moveTo>
                  <a:pt x="0" y="0"/>
                </a:moveTo>
                <a:lnTo>
                  <a:pt x="4568823" y="0"/>
                </a:lnTo>
                <a:lnTo>
                  <a:pt x="4876800" y="236540"/>
                </a:lnTo>
                <a:lnTo>
                  <a:pt x="4567237" y="490538"/>
                </a:lnTo>
                <a:lnTo>
                  <a:pt x="0" y="476250"/>
                </a:lnTo>
                <a:lnTo>
                  <a:pt x="0" y="0"/>
                </a:lnTo>
                <a:close/>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1048599" name="六边形 28"/>
          <p:cNvSpPr/>
          <p:nvPr/>
        </p:nvSpPr>
        <p:spPr>
          <a:xfrm>
            <a:off x="4484021" y="1507679"/>
            <a:ext cx="1229436" cy="526064"/>
          </a:xfrm>
          <a:prstGeom prst="hexagon">
            <a:avLst/>
          </a:prstGeom>
          <a:gradFill>
            <a:gsLst>
              <a:gs pos="18000">
                <a:srgbClr val="4E2A13"/>
              </a:gs>
              <a:gs pos="60000">
                <a:srgbClr val="CA7846"/>
              </a:gs>
              <a:gs pos="79000">
                <a:srgbClr val="9B552C"/>
              </a:gs>
            </a:gsLst>
            <a:lin ang="132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pPr>
            <a:r>
              <a:rPr kumimoji="0" lang="zh-CN" altLang="en-US" sz="1867" b="1"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第一节 </a:t>
            </a:r>
          </a:p>
        </p:txBody>
      </p:sp>
      <p:sp>
        <p:nvSpPr>
          <p:cNvPr id="1048600" name="矩形 29"/>
          <p:cNvSpPr/>
          <p:nvPr/>
        </p:nvSpPr>
        <p:spPr>
          <a:xfrm>
            <a:off x="5909584" y="1592334"/>
            <a:ext cx="2320508" cy="387735"/>
          </a:xfrm>
          <a:prstGeom prst="rect">
            <a:avLst/>
          </a:prstGeom>
          <a:effectLst/>
        </p:spPr>
        <p:txBody>
          <a:bodyPr wrap="square">
            <a:spAutoFit/>
          </a:bodyPr>
          <a:lstStyle/>
          <a:p>
            <a:pPr marL="0" marR="0" lvl="0" indent="0" algn="l" defTabSz="457200" rtl="0" eaLnBrk="1" fontAlgn="auto" latinLnBrk="0" hangingPunct="1">
              <a:lnSpc>
                <a:spcPct val="90000"/>
              </a:lnSpc>
              <a:spcBef>
                <a:spcPts val="0"/>
              </a:spcBef>
              <a:spcAft>
                <a:spcPts val="0"/>
              </a:spcAft>
              <a:buClrTx/>
              <a:buSzTx/>
              <a:buFontTx/>
              <a:buNone/>
            </a:pPr>
            <a:r>
              <a:rPr lang="zh-CN" altLang="en-US" sz="2133" b="1" dirty="0">
                <a:solidFill>
                  <a:prstClr val="black">
                    <a:lumMod val="85000"/>
                    <a:lumOff val="15000"/>
                  </a:prstClr>
                </a:solidFill>
                <a:latin typeface="Calibri" panose="020F0502020204030204"/>
                <a:ea typeface="微软雅黑" panose="020B0503020204020204" pitchFamily="34" charset="-122"/>
              </a:rPr>
              <a:t>案情分析</a:t>
            </a:r>
            <a:endParaRPr kumimoji="0" lang="zh-CN" altLang="en-US" sz="2133" b="1"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1048601" name="剪去单角的矩形 22"/>
          <p:cNvSpPr/>
          <p:nvPr/>
        </p:nvSpPr>
        <p:spPr>
          <a:xfrm>
            <a:off x="5168167" y="2660602"/>
            <a:ext cx="3483144" cy="512361"/>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 fmla="*/ 0 w 4772025"/>
              <a:gd name="connsiteY0" fmla="*/ 0 h 476250"/>
              <a:gd name="connsiteX1" fmla="*/ 4568823 w 4772025"/>
              <a:gd name="connsiteY1" fmla="*/ 0 h 476250"/>
              <a:gd name="connsiteX2" fmla="*/ 4772025 w 4772025"/>
              <a:gd name="connsiteY2" fmla="*/ 241302 h 476250"/>
              <a:gd name="connsiteX3" fmla="*/ 4648200 w 4772025"/>
              <a:gd name="connsiteY3" fmla="*/ 476250 h 476250"/>
              <a:gd name="connsiteX4" fmla="*/ 0 w 4772025"/>
              <a:gd name="connsiteY4" fmla="*/ 476250 h 476250"/>
              <a:gd name="connsiteX5" fmla="*/ 0 w 4772025"/>
              <a:gd name="connsiteY5" fmla="*/ 0 h 476250"/>
              <a:gd name="connsiteX0" fmla="*/ 0 w 4767262"/>
              <a:gd name="connsiteY0" fmla="*/ 0 h 476250"/>
              <a:gd name="connsiteX1" fmla="*/ 4568823 w 4767262"/>
              <a:gd name="connsiteY1" fmla="*/ 0 h 476250"/>
              <a:gd name="connsiteX2" fmla="*/ 4767262 w 4767262"/>
              <a:gd name="connsiteY2" fmla="*/ 207964 h 476250"/>
              <a:gd name="connsiteX3" fmla="*/ 4648200 w 4767262"/>
              <a:gd name="connsiteY3" fmla="*/ 476250 h 476250"/>
              <a:gd name="connsiteX4" fmla="*/ 0 w 4767262"/>
              <a:gd name="connsiteY4" fmla="*/ 476250 h 476250"/>
              <a:gd name="connsiteX5" fmla="*/ 0 w 4767262"/>
              <a:gd name="connsiteY5" fmla="*/ 0 h 476250"/>
              <a:gd name="connsiteX0" fmla="*/ 0 w 4872037"/>
              <a:gd name="connsiteY0" fmla="*/ 0 h 476250"/>
              <a:gd name="connsiteX1" fmla="*/ 4568823 w 4872037"/>
              <a:gd name="connsiteY1" fmla="*/ 0 h 476250"/>
              <a:gd name="connsiteX2" fmla="*/ 4872037 w 4872037"/>
              <a:gd name="connsiteY2" fmla="*/ 231777 h 476250"/>
              <a:gd name="connsiteX3" fmla="*/ 4648200 w 4872037"/>
              <a:gd name="connsiteY3" fmla="*/ 476250 h 476250"/>
              <a:gd name="connsiteX4" fmla="*/ 0 w 4872037"/>
              <a:gd name="connsiteY4" fmla="*/ 476250 h 476250"/>
              <a:gd name="connsiteX5" fmla="*/ 0 w 4872037"/>
              <a:gd name="connsiteY5" fmla="*/ 0 h 476250"/>
              <a:gd name="connsiteX0" fmla="*/ 0 w 4872037"/>
              <a:gd name="connsiteY0" fmla="*/ 0 h 481012"/>
              <a:gd name="connsiteX1" fmla="*/ 4568823 w 4872037"/>
              <a:gd name="connsiteY1" fmla="*/ 0 h 481012"/>
              <a:gd name="connsiteX2" fmla="*/ 4872037 w 4872037"/>
              <a:gd name="connsiteY2" fmla="*/ 231777 h 481012"/>
              <a:gd name="connsiteX3" fmla="*/ 4586288 w 4872037"/>
              <a:gd name="connsiteY3" fmla="*/ 481012 h 481012"/>
              <a:gd name="connsiteX4" fmla="*/ 0 w 4872037"/>
              <a:gd name="connsiteY4" fmla="*/ 476250 h 481012"/>
              <a:gd name="connsiteX5" fmla="*/ 0 w 4872037"/>
              <a:gd name="connsiteY5" fmla="*/ 0 h 481012"/>
              <a:gd name="connsiteX0" fmla="*/ 0 w 4872037"/>
              <a:gd name="connsiteY0" fmla="*/ 0 h 485775"/>
              <a:gd name="connsiteX1" fmla="*/ 4568823 w 4872037"/>
              <a:gd name="connsiteY1" fmla="*/ 0 h 485775"/>
              <a:gd name="connsiteX2" fmla="*/ 4872037 w 4872037"/>
              <a:gd name="connsiteY2" fmla="*/ 231777 h 485775"/>
              <a:gd name="connsiteX3" fmla="*/ 4581525 w 4872037"/>
              <a:gd name="connsiteY3" fmla="*/ 485775 h 485775"/>
              <a:gd name="connsiteX4" fmla="*/ 0 w 4872037"/>
              <a:gd name="connsiteY4" fmla="*/ 476250 h 485775"/>
              <a:gd name="connsiteX5" fmla="*/ 0 w 4872037"/>
              <a:gd name="connsiteY5" fmla="*/ 0 h 485775"/>
              <a:gd name="connsiteX0" fmla="*/ 0 w 4872037"/>
              <a:gd name="connsiteY0" fmla="*/ 0 h 490538"/>
              <a:gd name="connsiteX1" fmla="*/ 4568823 w 4872037"/>
              <a:gd name="connsiteY1" fmla="*/ 0 h 490538"/>
              <a:gd name="connsiteX2" fmla="*/ 4872037 w 4872037"/>
              <a:gd name="connsiteY2" fmla="*/ 231777 h 490538"/>
              <a:gd name="connsiteX3" fmla="*/ 4567237 w 4872037"/>
              <a:gd name="connsiteY3" fmla="*/ 490538 h 490538"/>
              <a:gd name="connsiteX4" fmla="*/ 0 w 4872037"/>
              <a:gd name="connsiteY4" fmla="*/ 476250 h 490538"/>
              <a:gd name="connsiteX5" fmla="*/ 0 w 4872037"/>
              <a:gd name="connsiteY5" fmla="*/ 0 h 490538"/>
              <a:gd name="connsiteX0" fmla="*/ 0 w 4876800"/>
              <a:gd name="connsiteY0" fmla="*/ 0 h 490538"/>
              <a:gd name="connsiteX1" fmla="*/ 4568823 w 4876800"/>
              <a:gd name="connsiteY1" fmla="*/ 0 h 490538"/>
              <a:gd name="connsiteX2" fmla="*/ 4876800 w 4876800"/>
              <a:gd name="connsiteY2" fmla="*/ 236540 h 490538"/>
              <a:gd name="connsiteX3" fmla="*/ 4567237 w 4876800"/>
              <a:gd name="connsiteY3" fmla="*/ 490538 h 490538"/>
              <a:gd name="connsiteX4" fmla="*/ 0 w 4876800"/>
              <a:gd name="connsiteY4" fmla="*/ 476250 h 490538"/>
              <a:gd name="connsiteX5" fmla="*/ 0 w 4876800"/>
              <a:gd name="connsiteY5" fmla="*/ 0 h 49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800" h="490538">
                <a:moveTo>
                  <a:pt x="0" y="0"/>
                </a:moveTo>
                <a:lnTo>
                  <a:pt x="4568823" y="0"/>
                </a:lnTo>
                <a:lnTo>
                  <a:pt x="4876800" y="236540"/>
                </a:lnTo>
                <a:lnTo>
                  <a:pt x="4567237" y="490538"/>
                </a:lnTo>
                <a:lnTo>
                  <a:pt x="0" y="476250"/>
                </a:lnTo>
                <a:lnTo>
                  <a:pt x="0" y="0"/>
                </a:lnTo>
                <a:close/>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1048602" name="六边形 31"/>
          <p:cNvSpPr/>
          <p:nvPr/>
        </p:nvSpPr>
        <p:spPr>
          <a:xfrm>
            <a:off x="4484021" y="2646522"/>
            <a:ext cx="1229436" cy="526064"/>
          </a:xfrm>
          <a:prstGeom prst="hexagon">
            <a:avLst/>
          </a:prstGeom>
          <a:gradFill>
            <a:gsLst>
              <a:gs pos="18000">
                <a:srgbClr val="4E2A13"/>
              </a:gs>
              <a:gs pos="60000">
                <a:srgbClr val="CA7846"/>
              </a:gs>
              <a:gs pos="79000">
                <a:srgbClr val="9B552C"/>
              </a:gs>
            </a:gsLst>
            <a:lin ang="132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pPr>
            <a:r>
              <a:rPr kumimoji="0" lang="zh-CN" altLang="en-US" sz="1867" b="1"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第二节 </a:t>
            </a:r>
          </a:p>
        </p:txBody>
      </p:sp>
      <p:sp>
        <p:nvSpPr>
          <p:cNvPr id="1048603" name="矩形 32"/>
          <p:cNvSpPr/>
          <p:nvPr/>
        </p:nvSpPr>
        <p:spPr>
          <a:xfrm>
            <a:off x="5910773" y="2722914"/>
            <a:ext cx="2489072" cy="387735"/>
          </a:xfrm>
          <a:prstGeom prst="rect">
            <a:avLst/>
          </a:prstGeom>
          <a:effectLst/>
        </p:spPr>
        <p:txBody>
          <a:bodyPr wrap="square">
            <a:spAutoFit/>
          </a:bodyPr>
          <a:lstStyle/>
          <a:p>
            <a:pPr lvl="0">
              <a:lnSpc>
                <a:spcPct val="90000"/>
              </a:lnSpc>
            </a:pPr>
            <a:r>
              <a:rPr lang="zh-CN" altLang="en-US" sz="2133" b="1" dirty="0">
                <a:solidFill>
                  <a:prstClr val="black">
                    <a:lumMod val="85000"/>
                    <a:lumOff val="15000"/>
                  </a:prstClr>
                </a:solidFill>
                <a:ea typeface="微软雅黑" panose="020B0503020204020204" pitchFamily="34" charset="-122"/>
              </a:rPr>
              <a:t>相似案例</a:t>
            </a:r>
          </a:p>
        </p:txBody>
      </p:sp>
      <p:sp>
        <p:nvSpPr>
          <p:cNvPr id="1048604" name="剪去单角的矩形 22"/>
          <p:cNvSpPr/>
          <p:nvPr/>
        </p:nvSpPr>
        <p:spPr>
          <a:xfrm>
            <a:off x="5168167" y="3795932"/>
            <a:ext cx="3483144" cy="512361"/>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 fmla="*/ 0 w 4772025"/>
              <a:gd name="connsiteY0" fmla="*/ 0 h 476250"/>
              <a:gd name="connsiteX1" fmla="*/ 4568823 w 4772025"/>
              <a:gd name="connsiteY1" fmla="*/ 0 h 476250"/>
              <a:gd name="connsiteX2" fmla="*/ 4772025 w 4772025"/>
              <a:gd name="connsiteY2" fmla="*/ 241302 h 476250"/>
              <a:gd name="connsiteX3" fmla="*/ 4648200 w 4772025"/>
              <a:gd name="connsiteY3" fmla="*/ 476250 h 476250"/>
              <a:gd name="connsiteX4" fmla="*/ 0 w 4772025"/>
              <a:gd name="connsiteY4" fmla="*/ 476250 h 476250"/>
              <a:gd name="connsiteX5" fmla="*/ 0 w 4772025"/>
              <a:gd name="connsiteY5" fmla="*/ 0 h 476250"/>
              <a:gd name="connsiteX0" fmla="*/ 0 w 4767262"/>
              <a:gd name="connsiteY0" fmla="*/ 0 h 476250"/>
              <a:gd name="connsiteX1" fmla="*/ 4568823 w 4767262"/>
              <a:gd name="connsiteY1" fmla="*/ 0 h 476250"/>
              <a:gd name="connsiteX2" fmla="*/ 4767262 w 4767262"/>
              <a:gd name="connsiteY2" fmla="*/ 207964 h 476250"/>
              <a:gd name="connsiteX3" fmla="*/ 4648200 w 4767262"/>
              <a:gd name="connsiteY3" fmla="*/ 476250 h 476250"/>
              <a:gd name="connsiteX4" fmla="*/ 0 w 4767262"/>
              <a:gd name="connsiteY4" fmla="*/ 476250 h 476250"/>
              <a:gd name="connsiteX5" fmla="*/ 0 w 4767262"/>
              <a:gd name="connsiteY5" fmla="*/ 0 h 476250"/>
              <a:gd name="connsiteX0" fmla="*/ 0 w 4872037"/>
              <a:gd name="connsiteY0" fmla="*/ 0 h 476250"/>
              <a:gd name="connsiteX1" fmla="*/ 4568823 w 4872037"/>
              <a:gd name="connsiteY1" fmla="*/ 0 h 476250"/>
              <a:gd name="connsiteX2" fmla="*/ 4872037 w 4872037"/>
              <a:gd name="connsiteY2" fmla="*/ 231777 h 476250"/>
              <a:gd name="connsiteX3" fmla="*/ 4648200 w 4872037"/>
              <a:gd name="connsiteY3" fmla="*/ 476250 h 476250"/>
              <a:gd name="connsiteX4" fmla="*/ 0 w 4872037"/>
              <a:gd name="connsiteY4" fmla="*/ 476250 h 476250"/>
              <a:gd name="connsiteX5" fmla="*/ 0 w 4872037"/>
              <a:gd name="connsiteY5" fmla="*/ 0 h 476250"/>
              <a:gd name="connsiteX0" fmla="*/ 0 w 4872037"/>
              <a:gd name="connsiteY0" fmla="*/ 0 h 481012"/>
              <a:gd name="connsiteX1" fmla="*/ 4568823 w 4872037"/>
              <a:gd name="connsiteY1" fmla="*/ 0 h 481012"/>
              <a:gd name="connsiteX2" fmla="*/ 4872037 w 4872037"/>
              <a:gd name="connsiteY2" fmla="*/ 231777 h 481012"/>
              <a:gd name="connsiteX3" fmla="*/ 4586288 w 4872037"/>
              <a:gd name="connsiteY3" fmla="*/ 481012 h 481012"/>
              <a:gd name="connsiteX4" fmla="*/ 0 w 4872037"/>
              <a:gd name="connsiteY4" fmla="*/ 476250 h 481012"/>
              <a:gd name="connsiteX5" fmla="*/ 0 w 4872037"/>
              <a:gd name="connsiteY5" fmla="*/ 0 h 481012"/>
              <a:gd name="connsiteX0" fmla="*/ 0 w 4872037"/>
              <a:gd name="connsiteY0" fmla="*/ 0 h 485775"/>
              <a:gd name="connsiteX1" fmla="*/ 4568823 w 4872037"/>
              <a:gd name="connsiteY1" fmla="*/ 0 h 485775"/>
              <a:gd name="connsiteX2" fmla="*/ 4872037 w 4872037"/>
              <a:gd name="connsiteY2" fmla="*/ 231777 h 485775"/>
              <a:gd name="connsiteX3" fmla="*/ 4581525 w 4872037"/>
              <a:gd name="connsiteY3" fmla="*/ 485775 h 485775"/>
              <a:gd name="connsiteX4" fmla="*/ 0 w 4872037"/>
              <a:gd name="connsiteY4" fmla="*/ 476250 h 485775"/>
              <a:gd name="connsiteX5" fmla="*/ 0 w 4872037"/>
              <a:gd name="connsiteY5" fmla="*/ 0 h 485775"/>
              <a:gd name="connsiteX0" fmla="*/ 0 w 4872037"/>
              <a:gd name="connsiteY0" fmla="*/ 0 h 490538"/>
              <a:gd name="connsiteX1" fmla="*/ 4568823 w 4872037"/>
              <a:gd name="connsiteY1" fmla="*/ 0 h 490538"/>
              <a:gd name="connsiteX2" fmla="*/ 4872037 w 4872037"/>
              <a:gd name="connsiteY2" fmla="*/ 231777 h 490538"/>
              <a:gd name="connsiteX3" fmla="*/ 4567237 w 4872037"/>
              <a:gd name="connsiteY3" fmla="*/ 490538 h 490538"/>
              <a:gd name="connsiteX4" fmla="*/ 0 w 4872037"/>
              <a:gd name="connsiteY4" fmla="*/ 476250 h 490538"/>
              <a:gd name="connsiteX5" fmla="*/ 0 w 4872037"/>
              <a:gd name="connsiteY5" fmla="*/ 0 h 490538"/>
              <a:gd name="connsiteX0" fmla="*/ 0 w 4876800"/>
              <a:gd name="connsiteY0" fmla="*/ 0 h 490538"/>
              <a:gd name="connsiteX1" fmla="*/ 4568823 w 4876800"/>
              <a:gd name="connsiteY1" fmla="*/ 0 h 490538"/>
              <a:gd name="connsiteX2" fmla="*/ 4876800 w 4876800"/>
              <a:gd name="connsiteY2" fmla="*/ 236540 h 490538"/>
              <a:gd name="connsiteX3" fmla="*/ 4567237 w 4876800"/>
              <a:gd name="connsiteY3" fmla="*/ 490538 h 490538"/>
              <a:gd name="connsiteX4" fmla="*/ 0 w 4876800"/>
              <a:gd name="connsiteY4" fmla="*/ 476250 h 490538"/>
              <a:gd name="connsiteX5" fmla="*/ 0 w 4876800"/>
              <a:gd name="connsiteY5" fmla="*/ 0 h 49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800" h="490538">
                <a:moveTo>
                  <a:pt x="0" y="0"/>
                </a:moveTo>
                <a:lnTo>
                  <a:pt x="4568823" y="0"/>
                </a:lnTo>
                <a:lnTo>
                  <a:pt x="4876800" y="236540"/>
                </a:lnTo>
                <a:lnTo>
                  <a:pt x="4567237" y="490538"/>
                </a:lnTo>
                <a:lnTo>
                  <a:pt x="0" y="476250"/>
                </a:lnTo>
                <a:lnTo>
                  <a:pt x="0" y="0"/>
                </a:lnTo>
                <a:close/>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1048605" name="六边形 34"/>
          <p:cNvSpPr/>
          <p:nvPr/>
        </p:nvSpPr>
        <p:spPr>
          <a:xfrm>
            <a:off x="4484021" y="3781853"/>
            <a:ext cx="1229436" cy="526064"/>
          </a:xfrm>
          <a:prstGeom prst="hexagon">
            <a:avLst/>
          </a:prstGeom>
          <a:gradFill>
            <a:gsLst>
              <a:gs pos="18000">
                <a:srgbClr val="4E2A13"/>
              </a:gs>
              <a:gs pos="60000">
                <a:srgbClr val="CA7846"/>
              </a:gs>
              <a:gs pos="79000">
                <a:srgbClr val="9B552C"/>
              </a:gs>
            </a:gsLst>
            <a:lin ang="132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pPr>
            <a:r>
              <a:rPr kumimoji="0" lang="zh-CN" altLang="en-US" sz="1867" b="1"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第三节</a:t>
            </a:r>
            <a:endParaRPr kumimoji="0" lang="zh-CN" altLang="en-US" sz="1867" b="1"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endParaRPr>
          </a:p>
        </p:txBody>
      </p:sp>
      <p:sp>
        <p:nvSpPr>
          <p:cNvPr id="1048606" name="矩形 35"/>
          <p:cNvSpPr/>
          <p:nvPr/>
        </p:nvSpPr>
        <p:spPr>
          <a:xfrm>
            <a:off x="5909584" y="3851017"/>
            <a:ext cx="2489072" cy="387735"/>
          </a:xfrm>
          <a:prstGeom prst="rect">
            <a:avLst/>
          </a:prstGeom>
          <a:effectLst/>
        </p:spPr>
        <p:txBody>
          <a:bodyPr wrap="square">
            <a:spAutoFit/>
          </a:bodyPr>
          <a:lstStyle/>
          <a:p>
            <a:pPr lvl="0">
              <a:lnSpc>
                <a:spcPct val="90000"/>
              </a:lnSpc>
            </a:pPr>
            <a:r>
              <a:rPr lang="zh-CN" altLang="en-US" sz="2133" b="1" dirty="0">
                <a:solidFill>
                  <a:prstClr val="black">
                    <a:lumMod val="85000"/>
                    <a:lumOff val="15000"/>
                  </a:prstClr>
                </a:solidFill>
                <a:ea typeface="微软雅黑" panose="020B0503020204020204" pitchFamily="34" charset="-122"/>
              </a:rPr>
              <a:t>规避风险？</a:t>
            </a:r>
          </a:p>
        </p:txBody>
      </p:sp>
      <p:sp>
        <p:nvSpPr>
          <p:cNvPr id="1048607" name="剪去单角的矩形 22"/>
          <p:cNvSpPr/>
          <p:nvPr/>
        </p:nvSpPr>
        <p:spPr>
          <a:xfrm>
            <a:off x="5168167" y="4930886"/>
            <a:ext cx="3483144" cy="512361"/>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 fmla="*/ 0 w 4772025"/>
              <a:gd name="connsiteY0" fmla="*/ 0 h 476250"/>
              <a:gd name="connsiteX1" fmla="*/ 4568823 w 4772025"/>
              <a:gd name="connsiteY1" fmla="*/ 0 h 476250"/>
              <a:gd name="connsiteX2" fmla="*/ 4772025 w 4772025"/>
              <a:gd name="connsiteY2" fmla="*/ 241302 h 476250"/>
              <a:gd name="connsiteX3" fmla="*/ 4648200 w 4772025"/>
              <a:gd name="connsiteY3" fmla="*/ 476250 h 476250"/>
              <a:gd name="connsiteX4" fmla="*/ 0 w 4772025"/>
              <a:gd name="connsiteY4" fmla="*/ 476250 h 476250"/>
              <a:gd name="connsiteX5" fmla="*/ 0 w 4772025"/>
              <a:gd name="connsiteY5" fmla="*/ 0 h 476250"/>
              <a:gd name="connsiteX0" fmla="*/ 0 w 4767262"/>
              <a:gd name="connsiteY0" fmla="*/ 0 h 476250"/>
              <a:gd name="connsiteX1" fmla="*/ 4568823 w 4767262"/>
              <a:gd name="connsiteY1" fmla="*/ 0 h 476250"/>
              <a:gd name="connsiteX2" fmla="*/ 4767262 w 4767262"/>
              <a:gd name="connsiteY2" fmla="*/ 207964 h 476250"/>
              <a:gd name="connsiteX3" fmla="*/ 4648200 w 4767262"/>
              <a:gd name="connsiteY3" fmla="*/ 476250 h 476250"/>
              <a:gd name="connsiteX4" fmla="*/ 0 w 4767262"/>
              <a:gd name="connsiteY4" fmla="*/ 476250 h 476250"/>
              <a:gd name="connsiteX5" fmla="*/ 0 w 4767262"/>
              <a:gd name="connsiteY5" fmla="*/ 0 h 476250"/>
              <a:gd name="connsiteX0" fmla="*/ 0 w 4872037"/>
              <a:gd name="connsiteY0" fmla="*/ 0 h 476250"/>
              <a:gd name="connsiteX1" fmla="*/ 4568823 w 4872037"/>
              <a:gd name="connsiteY1" fmla="*/ 0 h 476250"/>
              <a:gd name="connsiteX2" fmla="*/ 4872037 w 4872037"/>
              <a:gd name="connsiteY2" fmla="*/ 231777 h 476250"/>
              <a:gd name="connsiteX3" fmla="*/ 4648200 w 4872037"/>
              <a:gd name="connsiteY3" fmla="*/ 476250 h 476250"/>
              <a:gd name="connsiteX4" fmla="*/ 0 w 4872037"/>
              <a:gd name="connsiteY4" fmla="*/ 476250 h 476250"/>
              <a:gd name="connsiteX5" fmla="*/ 0 w 4872037"/>
              <a:gd name="connsiteY5" fmla="*/ 0 h 476250"/>
              <a:gd name="connsiteX0" fmla="*/ 0 w 4872037"/>
              <a:gd name="connsiteY0" fmla="*/ 0 h 481012"/>
              <a:gd name="connsiteX1" fmla="*/ 4568823 w 4872037"/>
              <a:gd name="connsiteY1" fmla="*/ 0 h 481012"/>
              <a:gd name="connsiteX2" fmla="*/ 4872037 w 4872037"/>
              <a:gd name="connsiteY2" fmla="*/ 231777 h 481012"/>
              <a:gd name="connsiteX3" fmla="*/ 4586288 w 4872037"/>
              <a:gd name="connsiteY3" fmla="*/ 481012 h 481012"/>
              <a:gd name="connsiteX4" fmla="*/ 0 w 4872037"/>
              <a:gd name="connsiteY4" fmla="*/ 476250 h 481012"/>
              <a:gd name="connsiteX5" fmla="*/ 0 w 4872037"/>
              <a:gd name="connsiteY5" fmla="*/ 0 h 481012"/>
              <a:gd name="connsiteX0" fmla="*/ 0 w 4872037"/>
              <a:gd name="connsiteY0" fmla="*/ 0 h 485775"/>
              <a:gd name="connsiteX1" fmla="*/ 4568823 w 4872037"/>
              <a:gd name="connsiteY1" fmla="*/ 0 h 485775"/>
              <a:gd name="connsiteX2" fmla="*/ 4872037 w 4872037"/>
              <a:gd name="connsiteY2" fmla="*/ 231777 h 485775"/>
              <a:gd name="connsiteX3" fmla="*/ 4581525 w 4872037"/>
              <a:gd name="connsiteY3" fmla="*/ 485775 h 485775"/>
              <a:gd name="connsiteX4" fmla="*/ 0 w 4872037"/>
              <a:gd name="connsiteY4" fmla="*/ 476250 h 485775"/>
              <a:gd name="connsiteX5" fmla="*/ 0 w 4872037"/>
              <a:gd name="connsiteY5" fmla="*/ 0 h 485775"/>
              <a:gd name="connsiteX0" fmla="*/ 0 w 4872037"/>
              <a:gd name="connsiteY0" fmla="*/ 0 h 490538"/>
              <a:gd name="connsiteX1" fmla="*/ 4568823 w 4872037"/>
              <a:gd name="connsiteY1" fmla="*/ 0 h 490538"/>
              <a:gd name="connsiteX2" fmla="*/ 4872037 w 4872037"/>
              <a:gd name="connsiteY2" fmla="*/ 231777 h 490538"/>
              <a:gd name="connsiteX3" fmla="*/ 4567237 w 4872037"/>
              <a:gd name="connsiteY3" fmla="*/ 490538 h 490538"/>
              <a:gd name="connsiteX4" fmla="*/ 0 w 4872037"/>
              <a:gd name="connsiteY4" fmla="*/ 476250 h 490538"/>
              <a:gd name="connsiteX5" fmla="*/ 0 w 4872037"/>
              <a:gd name="connsiteY5" fmla="*/ 0 h 490538"/>
              <a:gd name="connsiteX0" fmla="*/ 0 w 4876800"/>
              <a:gd name="connsiteY0" fmla="*/ 0 h 490538"/>
              <a:gd name="connsiteX1" fmla="*/ 4568823 w 4876800"/>
              <a:gd name="connsiteY1" fmla="*/ 0 h 490538"/>
              <a:gd name="connsiteX2" fmla="*/ 4876800 w 4876800"/>
              <a:gd name="connsiteY2" fmla="*/ 236540 h 490538"/>
              <a:gd name="connsiteX3" fmla="*/ 4567237 w 4876800"/>
              <a:gd name="connsiteY3" fmla="*/ 490538 h 490538"/>
              <a:gd name="connsiteX4" fmla="*/ 0 w 4876800"/>
              <a:gd name="connsiteY4" fmla="*/ 476250 h 490538"/>
              <a:gd name="connsiteX5" fmla="*/ 0 w 4876800"/>
              <a:gd name="connsiteY5" fmla="*/ 0 h 49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800" h="490538">
                <a:moveTo>
                  <a:pt x="0" y="0"/>
                </a:moveTo>
                <a:lnTo>
                  <a:pt x="4568823" y="0"/>
                </a:lnTo>
                <a:lnTo>
                  <a:pt x="4876800" y="236540"/>
                </a:lnTo>
                <a:lnTo>
                  <a:pt x="4567237" y="490538"/>
                </a:lnTo>
                <a:lnTo>
                  <a:pt x="0" y="476250"/>
                </a:lnTo>
                <a:lnTo>
                  <a:pt x="0" y="0"/>
                </a:lnTo>
                <a:close/>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1048608" name="六边形 37"/>
          <p:cNvSpPr/>
          <p:nvPr/>
        </p:nvSpPr>
        <p:spPr>
          <a:xfrm>
            <a:off x="4484021" y="4916807"/>
            <a:ext cx="1229436" cy="526064"/>
          </a:xfrm>
          <a:prstGeom prst="hexagon">
            <a:avLst/>
          </a:prstGeom>
          <a:gradFill>
            <a:gsLst>
              <a:gs pos="18000">
                <a:srgbClr val="4E2A13"/>
              </a:gs>
              <a:gs pos="60000">
                <a:srgbClr val="CA7846"/>
              </a:gs>
              <a:gs pos="79000">
                <a:srgbClr val="9B552C"/>
              </a:gs>
            </a:gsLst>
            <a:lin ang="132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pPr>
            <a:r>
              <a:rPr kumimoji="0" lang="zh-CN" altLang="en-US" sz="1867" b="1"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第四节</a:t>
            </a:r>
            <a:endParaRPr kumimoji="0" lang="zh-CN" altLang="en-US" sz="1867" b="1"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endParaRPr>
          </a:p>
        </p:txBody>
      </p:sp>
      <p:sp>
        <p:nvSpPr>
          <p:cNvPr id="1048609" name="矩形 38"/>
          <p:cNvSpPr/>
          <p:nvPr/>
        </p:nvSpPr>
        <p:spPr>
          <a:xfrm>
            <a:off x="5909584" y="4985971"/>
            <a:ext cx="1929728" cy="387735"/>
          </a:xfrm>
          <a:prstGeom prst="rect">
            <a:avLst/>
          </a:prstGeom>
          <a:effectLst/>
        </p:spPr>
        <p:txBody>
          <a:bodyPr wrap="square">
            <a:spAutoFit/>
          </a:bodyPr>
          <a:lstStyle/>
          <a:p>
            <a:pPr lvl="0">
              <a:lnSpc>
                <a:spcPct val="90000"/>
              </a:lnSpc>
            </a:pPr>
            <a:r>
              <a:rPr lang="zh-CN" altLang="en-US" sz="2133" b="1" dirty="0">
                <a:solidFill>
                  <a:prstClr val="black">
                    <a:lumMod val="85000"/>
                    <a:lumOff val="15000"/>
                  </a:prstClr>
                </a:solidFill>
                <a:ea typeface="微软雅黑" panose="020B0503020204020204" pitchFamily="34" charset="-122"/>
              </a:rPr>
              <a:t>“甩锅”不成</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48596"/>
                                        </p:tgtEl>
                                        <p:attrNameLst>
                                          <p:attrName>style.visibility</p:attrName>
                                        </p:attrNameLst>
                                      </p:cBhvr>
                                      <p:to>
                                        <p:strVal val="visible"/>
                                      </p:to>
                                    </p:set>
                                    <p:animEffect transition="in" filter="barn(inVertical)">
                                      <p:cBhvr>
                                        <p:cTn id="7" dur="500"/>
                                        <p:tgtEl>
                                          <p:spTgt spid="104859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048597"/>
                                        </p:tgtEl>
                                        <p:attrNameLst>
                                          <p:attrName>style.visibility</p:attrName>
                                        </p:attrNameLst>
                                      </p:cBhvr>
                                      <p:to>
                                        <p:strVal val="visible"/>
                                      </p:to>
                                    </p:set>
                                    <p:anim calcmode="lin" valueType="num">
                                      <p:cBhvr additive="base">
                                        <p:cTn id="10" dur="1000" fill="hold"/>
                                        <p:tgtEl>
                                          <p:spTgt spid="1048597"/>
                                        </p:tgtEl>
                                        <p:attrNameLst>
                                          <p:attrName>ppt_x</p:attrName>
                                        </p:attrNameLst>
                                      </p:cBhvr>
                                      <p:tavLst>
                                        <p:tav tm="0">
                                          <p:val>
                                            <p:strVal val="1+#ppt_w/2"/>
                                          </p:val>
                                        </p:tav>
                                        <p:tav tm="100000">
                                          <p:val>
                                            <p:strVal val="#ppt_x"/>
                                          </p:val>
                                        </p:tav>
                                      </p:tavLst>
                                    </p:anim>
                                    <p:anim calcmode="lin" valueType="num">
                                      <p:cBhvr additive="base">
                                        <p:cTn id="11" dur="1000" fill="hold"/>
                                        <p:tgtEl>
                                          <p:spTgt spid="1048597"/>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048599"/>
                                        </p:tgtEl>
                                        <p:attrNameLst>
                                          <p:attrName>style.visibility</p:attrName>
                                        </p:attrNameLst>
                                      </p:cBhvr>
                                      <p:to>
                                        <p:strVal val="visible"/>
                                      </p:to>
                                    </p:set>
                                    <p:anim calcmode="lin" valueType="num">
                                      <p:cBhvr additive="base">
                                        <p:cTn id="15" dur="500" fill="hold"/>
                                        <p:tgtEl>
                                          <p:spTgt spid="1048599"/>
                                        </p:tgtEl>
                                        <p:attrNameLst>
                                          <p:attrName>ppt_x</p:attrName>
                                        </p:attrNameLst>
                                      </p:cBhvr>
                                      <p:tavLst>
                                        <p:tav tm="0">
                                          <p:val>
                                            <p:strVal val="#ppt_x"/>
                                          </p:val>
                                        </p:tav>
                                        <p:tav tm="100000">
                                          <p:val>
                                            <p:strVal val="#ppt_x"/>
                                          </p:val>
                                        </p:tav>
                                      </p:tavLst>
                                    </p:anim>
                                    <p:anim calcmode="lin" valueType="num">
                                      <p:cBhvr additive="base">
                                        <p:cTn id="16" dur="500" fill="hold"/>
                                        <p:tgtEl>
                                          <p:spTgt spid="1048599"/>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8598"/>
                                        </p:tgtEl>
                                        <p:attrNameLst>
                                          <p:attrName>style.visibility</p:attrName>
                                        </p:attrNameLst>
                                      </p:cBhvr>
                                      <p:to>
                                        <p:strVal val="visible"/>
                                      </p:to>
                                    </p:set>
                                    <p:anim calcmode="lin" valueType="num">
                                      <p:cBhvr additive="base">
                                        <p:cTn id="19" dur="500" fill="hold"/>
                                        <p:tgtEl>
                                          <p:spTgt spid="1048598"/>
                                        </p:tgtEl>
                                        <p:attrNameLst>
                                          <p:attrName>ppt_x</p:attrName>
                                        </p:attrNameLst>
                                      </p:cBhvr>
                                      <p:tavLst>
                                        <p:tav tm="0">
                                          <p:val>
                                            <p:strVal val="#ppt_x"/>
                                          </p:val>
                                        </p:tav>
                                        <p:tav tm="100000">
                                          <p:val>
                                            <p:strVal val="#ppt_x"/>
                                          </p:val>
                                        </p:tav>
                                      </p:tavLst>
                                    </p:anim>
                                    <p:anim calcmode="lin" valueType="num">
                                      <p:cBhvr additive="base">
                                        <p:cTn id="20" dur="500" fill="hold"/>
                                        <p:tgtEl>
                                          <p:spTgt spid="1048598"/>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048600"/>
                                        </p:tgtEl>
                                        <p:attrNameLst>
                                          <p:attrName>style.visibility</p:attrName>
                                        </p:attrNameLst>
                                      </p:cBhvr>
                                      <p:to>
                                        <p:strVal val="visible"/>
                                      </p:to>
                                    </p:set>
                                    <p:animEffect transition="in" filter="wipe(left)">
                                      <p:cBhvr>
                                        <p:cTn id="24" dur="500"/>
                                        <p:tgtEl>
                                          <p:spTgt spid="1048600"/>
                                        </p:tgtEl>
                                      </p:cBhvr>
                                    </p:animEffect>
                                  </p:childTnLst>
                                </p:cTn>
                              </p:par>
                            </p:childTnLst>
                          </p:cTn>
                        </p:par>
                        <p:par>
                          <p:cTn id="25" fill="hold">
                            <p:stCondLst>
                              <p:cond delay="2000"/>
                            </p:stCondLst>
                            <p:childTnLst>
                              <p:par>
                                <p:cTn id="26" presetID="2" presetClass="entr" presetSubtype="1" fill="hold" grpId="0" nodeType="afterEffect">
                                  <p:stCondLst>
                                    <p:cond delay="0"/>
                                  </p:stCondLst>
                                  <p:childTnLst>
                                    <p:set>
                                      <p:cBhvr>
                                        <p:cTn id="27" dur="1" fill="hold">
                                          <p:stCondLst>
                                            <p:cond delay="0"/>
                                          </p:stCondLst>
                                        </p:cTn>
                                        <p:tgtEl>
                                          <p:spTgt spid="1048602"/>
                                        </p:tgtEl>
                                        <p:attrNameLst>
                                          <p:attrName>style.visibility</p:attrName>
                                        </p:attrNameLst>
                                      </p:cBhvr>
                                      <p:to>
                                        <p:strVal val="visible"/>
                                      </p:to>
                                    </p:set>
                                    <p:anim calcmode="lin" valueType="num">
                                      <p:cBhvr additive="base">
                                        <p:cTn id="28" dur="500" fill="hold"/>
                                        <p:tgtEl>
                                          <p:spTgt spid="1048602"/>
                                        </p:tgtEl>
                                        <p:attrNameLst>
                                          <p:attrName>ppt_x</p:attrName>
                                        </p:attrNameLst>
                                      </p:cBhvr>
                                      <p:tavLst>
                                        <p:tav tm="0">
                                          <p:val>
                                            <p:strVal val="#ppt_x"/>
                                          </p:val>
                                        </p:tav>
                                        <p:tav tm="100000">
                                          <p:val>
                                            <p:strVal val="#ppt_x"/>
                                          </p:val>
                                        </p:tav>
                                      </p:tavLst>
                                    </p:anim>
                                    <p:anim calcmode="lin" valueType="num">
                                      <p:cBhvr additive="base">
                                        <p:cTn id="29" dur="500" fill="hold"/>
                                        <p:tgtEl>
                                          <p:spTgt spid="1048602"/>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48601"/>
                                        </p:tgtEl>
                                        <p:attrNameLst>
                                          <p:attrName>style.visibility</p:attrName>
                                        </p:attrNameLst>
                                      </p:cBhvr>
                                      <p:to>
                                        <p:strVal val="visible"/>
                                      </p:to>
                                    </p:set>
                                    <p:anim calcmode="lin" valueType="num">
                                      <p:cBhvr additive="base">
                                        <p:cTn id="32" dur="500" fill="hold"/>
                                        <p:tgtEl>
                                          <p:spTgt spid="1048601"/>
                                        </p:tgtEl>
                                        <p:attrNameLst>
                                          <p:attrName>ppt_x</p:attrName>
                                        </p:attrNameLst>
                                      </p:cBhvr>
                                      <p:tavLst>
                                        <p:tav tm="0">
                                          <p:val>
                                            <p:strVal val="#ppt_x"/>
                                          </p:val>
                                        </p:tav>
                                        <p:tav tm="100000">
                                          <p:val>
                                            <p:strVal val="#ppt_x"/>
                                          </p:val>
                                        </p:tav>
                                      </p:tavLst>
                                    </p:anim>
                                    <p:anim calcmode="lin" valueType="num">
                                      <p:cBhvr additive="base">
                                        <p:cTn id="33" dur="500" fill="hold"/>
                                        <p:tgtEl>
                                          <p:spTgt spid="1048601"/>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048603"/>
                                        </p:tgtEl>
                                        <p:attrNameLst>
                                          <p:attrName>style.visibility</p:attrName>
                                        </p:attrNameLst>
                                      </p:cBhvr>
                                      <p:to>
                                        <p:strVal val="visible"/>
                                      </p:to>
                                    </p:set>
                                    <p:animEffect transition="in" filter="wipe(left)">
                                      <p:cBhvr>
                                        <p:cTn id="37" dur="500"/>
                                        <p:tgtEl>
                                          <p:spTgt spid="1048603"/>
                                        </p:tgtEl>
                                      </p:cBhvr>
                                    </p:animEffect>
                                  </p:childTnLst>
                                </p:cTn>
                              </p:par>
                            </p:childTnLst>
                          </p:cTn>
                        </p:par>
                        <p:par>
                          <p:cTn id="38" fill="hold">
                            <p:stCondLst>
                              <p:cond delay="3000"/>
                            </p:stCondLst>
                            <p:childTnLst>
                              <p:par>
                                <p:cTn id="39" presetID="2" presetClass="entr" presetSubtype="1" fill="hold" grpId="0" nodeType="afterEffect">
                                  <p:stCondLst>
                                    <p:cond delay="0"/>
                                  </p:stCondLst>
                                  <p:childTnLst>
                                    <p:set>
                                      <p:cBhvr>
                                        <p:cTn id="40" dur="1" fill="hold">
                                          <p:stCondLst>
                                            <p:cond delay="0"/>
                                          </p:stCondLst>
                                        </p:cTn>
                                        <p:tgtEl>
                                          <p:spTgt spid="1048605"/>
                                        </p:tgtEl>
                                        <p:attrNameLst>
                                          <p:attrName>style.visibility</p:attrName>
                                        </p:attrNameLst>
                                      </p:cBhvr>
                                      <p:to>
                                        <p:strVal val="visible"/>
                                      </p:to>
                                    </p:set>
                                    <p:anim calcmode="lin" valueType="num">
                                      <p:cBhvr additive="base">
                                        <p:cTn id="41" dur="500" fill="hold"/>
                                        <p:tgtEl>
                                          <p:spTgt spid="1048605"/>
                                        </p:tgtEl>
                                        <p:attrNameLst>
                                          <p:attrName>ppt_x</p:attrName>
                                        </p:attrNameLst>
                                      </p:cBhvr>
                                      <p:tavLst>
                                        <p:tav tm="0">
                                          <p:val>
                                            <p:strVal val="#ppt_x"/>
                                          </p:val>
                                        </p:tav>
                                        <p:tav tm="100000">
                                          <p:val>
                                            <p:strVal val="#ppt_x"/>
                                          </p:val>
                                        </p:tav>
                                      </p:tavLst>
                                    </p:anim>
                                    <p:anim calcmode="lin" valueType="num">
                                      <p:cBhvr additive="base">
                                        <p:cTn id="42" dur="500" fill="hold"/>
                                        <p:tgtEl>
                                          <p:spTgt spid="1048605"/>
                                        </p:tgtEl>
                                        <p:attrNameLst>
                                          <p:attrName>ppt_y</p:attrName>
                                        </p:attrNameLst>
                                      </p:cBhvr>
                                      <p:tavLst>
                                        <p:tav tm="0">
                                          <p:val>
                                            <p:strVal val="0-#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48604"/>
                                        </p:tgtEl>
                                        <p:attrNameLst>
                                          <p:attrName>style.visibility</p:attrName>
                                        </p:attrNameLst>
                                      </p:cBhvr>
                                      <p:to>
                                        <p:strVal val="visible"/>
                                      </p:to>
                                    </p:set>
                                    <p:anim calcmode="lin" valueType="num">
                                      <p:cBhvr additive="base">
                                        <p:cTn id="45" dur="500" fill="hold"/>
                                        <p:tgtEl>
                                          <p:spTgt spid="1048604"/>
                                        </p:tgtEl>
                                        <p:attrNameLst>
                                          <p:attrName>ppt_x</p:attrName>
                                        </p:attrNameLst>
                                      </p:cBhvr>
                                      <p:tavLst>
                                        <p:tav tm="0">
                                          <p:val>
                                            <p:strVal val="#ppt_x"/>
                                          </p:val>
                                        </p:tav>
                                        <p:tav tm="100000">
                                          <p:val>
                                            <p:strVal val="#ppt_x"/>
                                          </p:val>
                                        </p:tav>
                                      </p:tavLst>
                                    </p:anim>
                                    <p:anim calcmode="lin" valueType="num">
                                      <p:cBhvr additive="base">
                                        <p:cTn id="46" dur="500" fill="hold"/>
                                        <p:tgtEl>
                                          <p:spTgt spid="1048604"/>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048606"/>
                                        </p:tgtEl>
                                        <p:attrNameLst>
                                          <p:attrName>style.visibility</p:attrName>
                                        </p:attrNameLst>
                                      </p:cBhvr>
                                      <p:to>
                                        <p:strVal val="visible"/>
                                      </p:to>
                                    </p:set>
                                    <p:animEffect transition="in" filter="wipe(left)">
                                      <p:cBhvr>
                                        <p:cTn id="50" dur="500"/>
                                        <p:tgtEl>
                                          <p:spTgt spid="1048606"/>
                                        </p:tgtEl>
                                      </p:cBhvr>
                                    </p:animEffect>
                                  </p:childTnLst>
                                </p:cTn>
                              </p:par>
                            </p:childTnLst>
                          </p:cTn>
                        </p:par>
                        <p:par>
                          <p:cTn id="51" fill="hold">
                            <p:stCondLst>
                              <p:cond delay="4000"/>
                            </p:stCondLst>
                            <p:childTnLst>
                              <p:par>
                                <p:cTn id="52" presetID="2" presetClass="entr" presetSubtype="1" fill="hold" grpId="0" nodeType="afterEffect">
                                  <p:stCondLst>
                                    <p:cond delay="0"/>
                                  </p:stCondLst>
                                  <p:childTnLst>
                                    <p:set>
                                      <p:cBhvr>
                                        <p:cTn id="53" dur="1" fill="hold">
                                          <p:stCondLst>
                                            <p:cond delay="0"/>
                                          </p:stCondLst>
                                        </p:cTn>
                                        <p:tgtEl>
                                          <p:spTgt spid="1048608"/>
                                        </p:tgtEl>
                                        <p:attrNameLst>
                                          <p:attrName>style.visibility</p:attrName>
                                        </p:attrNameLst>
                                      </p:cBhvr>
                                      <p:to>
                                        <p:strVal val="visible"/>
                                      </p:to>
                                    </p:set>
                                    <p:anim calcmode="lin" valueType="num">
                                      <p:cBhvr additive="base">
                                        <p:cTn id="54" dur="500" fill="hold"/>
                                        <p:tgtEl>
                                          <p:spTgt spid="1048608"/>
                                        </p:tgtEl>
                                        <p:attrNameLst>
                                          <p:attrName>ppt_x</p:attrName>
                                        </p:attrNameLst>
                                      </p:cBhvr>
                                      <p:tavLst>
                                        <p:tav tm="0">
                                          <p:val>
                                            <p:strVal val="#ppt_x"/>
                                          </p:val>
                                        </p:tav>
                                        <p:tav tm="100000">
                                          <p:val>
                                            <p:strVal val="#ppt_x"/>
                                          </p:val>
                                        </p:tav>
                                      </p:tavLst>
                                    </p:anim>
                                    <p:anim calcmode="lin" valueType="num">
                                      <p:cBhvr additive="base">
                                        <p:cTn id="55" dur="500" fill="hold"/>
                                        <p:tgtEl>
                                          <p:spTgt spid="1048608"/>
                                        </p:tgtEl>
                                        <p:attrNameLst>
                                          <p:attrName>ppt_y</p:attrName>
                                        </p:attrNameLst>
                                      </p:cBhvr>
                                      <p:tavLst>
                                        <p:tav tm="0">
                                          <p:val>
                                            <p:strVal val="0-#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048607"/>
                                        </p:tgtEl>
                                        <p:attrNameLst>
                                          <p:attrName>style.visibility</p:attrName>
                                        </p:attrNameLst>
                                      </p:cBhvr>
                                      <p:to>
                                        <p:strVal val="visible"/>
                                      </p:to>
                                    </p:set>
                                    <p:anim calcmode="lin" valueType="num">
                                      <p:cBhvr additive="base">
                                        <p:cTn id="58" dur="500" fill="hold"/>
                                        <p:tgtEl>
                                          <p:spTgt spid="1048607"/>
                                        </p:tgtEl>
                                        <p:attrNameLst>
                                          <p:attrName>ppt_x</p:attrName>
                                        </p:attrNameLst>
                                      </p:cBhvr>
                                      <p:tavLst>
                                        <p:tav tm="0">
                                          <p:val>
                                            <p:strVal val="#ppt_x"/>
                                          </p:val>
                                        </p:tav>
                                        <p:tav tm="100000">
                                          <p:val>
                                            <p:strVal val="#ppt_x"/>
                                          </p:val>
                                        </p:tav>
                                      </p:tavLst>
                                    </p:anim>
                                    <p:anim calcmode="lin" valueType="num">
                                      <p:cBhvr additive="base">
                                        <p:cTn id="59" dur="500" fill="hold"/>
                                        <p:tgtEl>
                                          <p:spTgt spid="1048607"/>
                                        </p:tgtEl>
                                        <p:attrNameLst>
                                          <p:attrName>ppt_y</p:attrName>
                                        </p:attrNameLst>
                                      </p:cBhvr>
                                      <p:tavLst>
                                        <p:tav tm="0">
                                          <p:val>
                                            <p:strVal val="1+#ppt_h/2"/>
                                          </p:val>
                                        </p:tav>
                                        <p:tav tm="100000">
                                          <p:val>
                                            <p:strVal val="#ppt_y"/>
                                          </p:val>
                                        </p:tav>
                                      </p:tavLst>
                                    </p:anim>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048609"/>
                                        </p:tgtEl>
                                        <p:attrNameLst>
                                          <p:attrName>style.visibility</p:attrName>
                                        </p:attrNameLst>
                                      </p:cBhvr>
                                      <p:to>
                                        <p:strVal val="visible"/>
                                      </p:to>
                                    </p:set>
                                    <p:animEffect transition="in" filter="wipe(left)">
                                      <p:cBhvr>
                                        <p:cTn id="63" dur="500"/>
                                        <p:tgtEl>
                                          <p:spTgt spid="1048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animBg="1"/>
      <p:bldP spid="1048597" grpId="0"/>
      <p:bldP spid="1048598" grpId="0" animBg="1"/>
      <p:bldP spid="1048599" grpId="0" animBg="1"/>
      <p:bldP spid="1048600" grpId="0"/>
      <p:bldP spid="1048601" grpId="0" animBg="1"/>
      <p:bldP spid="1048602" grpId="0" animBg="1"/>
      <p:bldP spid="1048603" grpId="0"/>
      <p:bldP spid="1048604" grpId="0" animBg="1"/>
      <p:bldP spid="1048605" grpId="0" animBg="1"/>
      <p:bldP spid="1048606" grpId="0"/>
      <p:bldP spid="1048607" grpId="0" animBg="1"/>
      <p:bldP spid="1048608" grpId="0" animBg="1"/>
      <p:bldP spid="10486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Freeform 6"/>
          <p:cNvSpPr/>
          <p:nvPr/>
        </p:nvSpPr>
        <p:spPr bwMode="auto">
          <a:xfrm>
            <a:off x="179099" y="1572850"/>
            <a:ext cx="3799372" cy="258233"/>
          </a:xfrm>
          <a:custGeom>
            <a:avLst/>
            <a:gdLst>
              <a:gd name="T0" fmla="*/ 249 w 3270"/>
              <a:gd name="T1" fmla="*/ 261 h 261"/>
              <a:gd name="T2" fmla="*/ 3270 w 3270"/>
              <a:gd name="T3" fmla="*/ 261 h 261"/>
              <a:gd name="T4" fmla="*/ 3022 w 3270"/>
              <a:gd name="T5" fmla="*/ 0 h 261"/>
              <a:gd name="T6" fmla="*/ 0 w 3270"/>
              <a:gd name="T7" fmla="*/ 0 h 261"/>
              <a:gd name="T8" fmla="*/ 249 w 3270"/>
              <a:gd name="T9" fmla="*/ 261 h 261"/>
            </a:gdLst>
            <a:ahLst/>
            <a:cxnLst>
              <a:cxn ang="0">
                <a:pos x="T0" y="T1"/>
              </a:cxn>
              <a:cxn ang="0">
                <a:pos x="T2" y="T3"/>
              </a:cxn>
              <a:cxn ang="0">
                <a:pos x="T4" y="T5"/>
              </a:cxn>
              <a:cxn ang="0">
                <a:pos x="T6" y="T7"/>
              </a:cxn>
              <a:cxn ang="0">
                <a:pos x="T8" y="T9"/>
              </a:cxn>
            </a:cxnLst>
            <a:rect l="0" t="0" r="r" b="b"/>
            <a:pathLst>
              <a:path w="3270" h="261">
                <a:moveTo>
                  <a:pt x="249" y="261"/>
                </a:moveTo>
                <a:lnTo>
                  <a:pt x="3270" y="261"/>
                </a:lnTo>
                <a:lnTo>
                  <a:pt x="3022" y="0"/>
                </a:lnTo>
                <a:lnTo>
                  <a:pt x="0" y="0"/>
                </a:lnTo>
                <a:lnTo>
                  <a:pt x="249" y="261"/>
                </a:lnTo>
                <a:close/>
              </a:path>
            </a:pathLst>
          </a:custGeom>
          <a:solidFill>
            <a:srgbClr val="9B552C"/>
          </a:soli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grpSp>
        <p:nvGrpSpPr>
          <p:cNvPr id="49" name="组合 3"/>
          <p:cNvGrpSpPr/>
          <p:nvPr/>
        </p:nvGrpSpPr>
        <p:grpSpPr>
          <a:xfrm>
            <a:off x="265735" y="1620862"/>
            <a:ext cx="8621592" cy="4424375"/>
            <a:chOff x="1358950" y="1173758"/>
            <a:chExt cx="7072312" cy="3482975"/>
          </a:xfrm>
        </p:grpSpPr>
        <p:sp>
          <p:nvSpPr>
            <p:cNvPr id="1048618"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48619" name="Freeform 8"/>
            <p:cNvSpPr/>
            <p:nvPr/>
          </p:nvSpPr>
          <p:spPr bwMode="auto">
            <a:xfrm>
              <a:off x="7851825" y="4077295"/>
              <a:ext cx="579437" cy="579438"/>
            </a:xfrm>
            <a:custGeom>
              <a:avLst/>
              <a:gdLst>
                <a:gd name="T0" fmla="*/ 782 w 782"/>
                <a:gd name="T1" fmla="*/ 0 h 782"/>
                <a:gd name="T2" fmla="*/ 782 w 782"/>
                <a:gd name="T3" fmla="*/ 685 h 782"/>
                <a:gd name="T4" fmla="*/ 685 w 782"/>
                <a:gd name="T5" fmla="*/ 782 h 782"/>
                <a:gd name="T6" fmla="*/ 0 w 782"/>
                <a:gd name="T7" fmla="*/ 782 h 782"/>
                <a:gd name="T8" fmla="*/ 782 w 782"/>
                <a:gd name="T9" fmla="*/ 0 h 782"/>
              </a:gdLst>
              <a:ahLst/>
              <a:cxnLst>
                <a:cxn ang="0">
                  <a:pos x="T0" y="T1"/>
                </a:cxn>
                <a:cxn ang="0">
                  <a:pos x="T2" y="T3"/>
                </a:cxn>
                <a:cxn ang="0">
                  <a:pos x="T4" y="T5"/>
                </a:cxn>
                <a:cxn ang="0">
                  <a:pos x="T6" y="T7"/>
                </a:cxn>
                <a:cxn ang="0">
                  <a:pos x="T8" y="T9"/>
                </a:cxn>
              </a:cxnLst>
              <a:rect l="0" t="0" r="r" b="b"/>
              <a:pathLst>
                <a:path w="782" h="782">
                  <a:moveTo>
                    <a:pt x="782" y="0"/>
                  </a:moveTo>
                  <a:lnTo>
                    <a:pt x="782" y="685"/>
                  </a:lnTo>
                  <a:cubicBezTo>
                    <a:pt x="782" y="738"/>
                    <a:pt x="738" y="782"/>
                    <a:pt x="685" y="782"/>
                  </a:cubicBezTo>
                  <a:lnTo>
                    <a:pt x="0" y="782"/>
                  </a:lnTo>
                  <a:lnTo>
                    <a:pt x="782" y="0"/>
                  </a:lnTo>
                  <a:close/>
                </a:path>
              </a:pathLst>
            </a:custGeom>
            <a:solidFill>
              <a:srgbClr val="9B552C"/>
            </a:soli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grpSp>
      <p:sp>
        <p:nvSpPr>
          <p:cNvPr id="1048620" name="Freeform 7"/>
          <p:cNvSpPr/>
          <p:nvPr/>
        </p:nvSpPr>
        <p:spPr bwMode="auto">
          <a:xfrm>
            <a:off x="139599" y="1572848"/>
            <a:ext cx="3510560" cy="476021"/>
          </a:xfrm>
          <a:custGeom>
            <a:avLst/>
            <a:gdLst>
              <a:gd name="T0" fmla="*/ 3022 w 3022"/>
              <a:gd name="T1" fmla="*/ 0 h 2098"/>
              <a:gd name="T2" fmla="*/ 0 w 3022"/>
              <a:gd name="T3" fmla="*/ 0 h 2098"/>
              <a:gd name="T4" fmla="*/ 0 w 3022"/>
              <a:gd name="T5" fmla="*/ 2098 h 2098"/>
              <a:gd name="T6" fmla="*/ 2165 w 3022"/>
              <a:gd name="T7" fmla="*/ 2098 h 2098"/>
              <a:gd name="T8" fmla="*/ 3022 w 3022"/>
              <a:gd name="T9" fmla="*/ 0 h 2098"/>
            </a:gdLst>
            <a:ahLst/>
            <a:cxnLst>
              <a:cxn ang="0">
                <a:pos x="T0" y="T1"/>
              </a:cxn>
              <a:cxn ang="0">
                <a:pos x="T2" y="T3"/>
              </a:cxn>
              <a:cxn ang="0">
                <a:pos x="T4" y="T5"/>
              </a:cxn>
              <a:cxn ang="0">
                <a:pos x="T6" y="T7"/>
              </a:cxn>
              <a:cxn ang="0">
                <a:pos x="T8" y="T9"/>
              </a:cxn>
            </a:cxnLst>
            <a:rect l="0" t="0" r="r" b="b"/>
            <a:pathLst>
              <a:path w="3022" h="2098">
                <a:moveTo>
                  <a:pt x="3022" y="0"/>
                </a:moveTo>
                <a:lnTo>
                  <a:pt x="0" y="0"/>
                </a:lnTo>
                <a:lnTo>
                  <a:pt x="0" y="2098"/>
                </a:lnTo>
                <a:lnTo>
                  <a:pt x="2165" y="2098"/>
                </a:lnTo>
                <a:lnTo>
                  <a:pt x="3022" y="0"/>
                </a:lnTo>
                <a:close/>
              </a:path>
            </a:pathLst>
          </a:custGeom>
          <a:gradFill>
            <a:gsLst>
              <a:gs pos="13000">
                <a:srgbClr val="CA7846"/>
              </a:gs>
              <a:gs pos="100000">
                <a:srgbClr val="4E2A13"/>
              </a:gs>
            </a:gsLst>
            <a:lin ang="8400000" scaled="0"/>
          </a:gra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sp>
        <p:nvSpPr>
          <p:cNvPr id="1048621" name="Freeform 9"/>
          <p:cNvSpPr>
            <a:spLocks noEditPoints="1"/>
          </p:cNvSpPr>
          <p:nvPr/>
        </p:nvSpPr>
        <p:spPr bwMode="auto">
          <a:xfrm>
            <a:off x="8508151" y="5676115"/>
            <a:ext cx="264583" cy="264584"/>
          </a:xfrm>
          <a:custGeom>
            <a:avLst/>
            <a:gdLst>
              <a:gd name="T0" fmla="*/ 146 w 268"/>
              <a:gd name="T1" fmla="*/ 226 h 268"/>
              <a:gd name="T2" fmla="*/ 125 w 268"/>
              <a:gd name="T3" fmla="*/ 209 h 268"/>
              <a:gd name="T4" fmla="*/ 177 w 268"/>
              <a:gd name="T5" fmla="*/ 148 h 268"/>
              <a:gd name="T6" fmla="*/ 43 w 268"/>
              <a:gd name="T7" fmla="*/ 148 h 268"/>
              <a:gd name="T8" fmla="*/ 43 w 268"/>
              <a:gd name="T9" fmla="*/ 120 h 268"/>
              <a:gd name="T10" fmla="*/ 177 w 268"/>
              <a:gd name="T11" fmla="*/ 120 h 268"/>
              <a:gd name="T12" fmla="*/ 125 w 268"/>
              <a:gd name="T13" fmla="*/ 60 h 268"/>
              <a:gd name="T14" fmla="*/ 146 w 268"/>
              <a:gd name="T15" fmla="*/ 42 h 268"/>
              <a:gd name="T16" fmla="*/ 224 w 268"/>
              <a:gd name="T17" fmla="*/ 134 h 268"/>
              <a:gd name="T18" fmla="*/ 146 w 268"/>
              <a:gd name="T19" fmla="*/ 226 h 268"/>
              <a:gd name="T20" fmla="*/ 134 w 268"/>
              <a:gd name="T21" fmla="*/ 0 h 268"/>
              <a:gd name="T22" fmla="*/ 268 w 268"/>
              <a:gd name="T23" fmla="*/ 134 h 268"/>
              <a:gd name="T24" fmla="*/ 134 w 268"/>
              <a:gd name="T25" fmla="*/ 268 h 268"/>
              <a:gd name="T26" fmla="*/ 0 w 268"/>
              <a:gd name="T27" fmla="*/ 134 h 268"/>
              <a:gd name="T28" fmla="*/ 134 w 268"/>
              <a:gd name="T29" fmla="*/ 0 h 268"/>
              <a:gd name="T30" fmla="*/ 134 w 268"/>
              <a:gd name="T31" fmla="*/ 17 h 268"/>
              <a:gd name="T32" fmla="*/ 250 w 268"/>
              <a:gd name="T33" fmla="*/ 134 h 268"/>
              <a:gd name="T34" fmla="*/ 134 w 268"/>
              <a:gd name="T35" fmla="*/ 251 h 268"/>
              <a:gd name="T36" fmla="*/ 17 w 268"/>
              <a:gd name="T37" fmla="*/ 134 h 268"/>
              <a:gd name="T38" fmla="*/ 134 w 268"/>
              <a:gd name="T39" fmla="*/ 1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8" h="268">
                <a:moveTo>
                  <a:pt x="146" y="226"/>
                </a:moveTo>
                <a:lnTo>
                  <a:pt x="125" y="209"/>
                </a:lnTo>
                <a:lnTo>
                  <a:pt x="177" y="148"/>
                </a:lnTo>
                <a:lnTo>
                  <a:pt x="43" y="148"/>
                </a:lnTo>
                <a:lnTo>
                  <a:pt x="43" y="120"/>
                </a:lnTo>
                <a:lnTo>
                  <a:pt x="177" y="120"/>
                </a:lnTo>
                <a:lnTo>
                  <a:pt x="125" y="60"/>
                </a:lnTo>
                <a:lnTo>
                  <a:pt x="146" y="42"/>
                </a:lnTo>
                <a:lnTo>
                  <a:pt x="224" y="134"/>
                </a:lnTo>
                <a:lnTo>
                  <a:pt x="146" y="226"/>
                </a:lnTo>
                <a:close/>
                <a:moveTo>
                  <a:pt x="134" y="0"/>
                </a:moveTo>
                <a:cubicBezTo>
                  <a:pt x="208" y="0"/>
                  <a:pt x="268" y="60"/>
                  <a:pt x="268" y="134"/>
                </a:cubicBezTo>
                <a:cubicBezTo>
                  <a:pt x="268" y="208"/>
                  <a:pt x="208" y="268"/>
                  <a:pt x="134" y="268"/>
                </a:cubicBezTo>
                <a:cubicBezTo>
                  <a:pt x="60" y="268"/>
                  <a:pt x="0" y="208"/>
                  <a:pt x="0" y="134"/>
                </a:cubicBezTo>
                <a:cubicBezTo>
                  <a:pt x="0" y="60"/>
                  <a:pt x="60" y="0"/>
                  <a:pt x="134" y="0"/>
                </a:cubicBezTo>
                <a:close/>
                <a:moveTo>
                  <a:pt x="134" y="17"/>
                </a:moveTo>
                <a:cubicBezTo>
                  <a:pt x="198" y="17"/>
                  <a:pt x="250" y="70"/>
                  <a:pt x="250" y="134"/>
                </a:cubicBezTo>
                <a:cubicBezTo>
                  <a:pt x="250" y="199"/>
                  <a:pt x="198" y="251"/>
                  <a:pt x="134" y="251"/>
                </a:cubicBezTo>
                <a:cubicBezTo>
                  <a:pt x="69" y="251"/>
                  <a:pt x="17" y="199"/>
                  <a:pt x="17" y="134"/>
                </a:cubicBezTo>
                <a:cubicBezTo>
                  <a:pt x="17" y="70"/>
                  <a:pt x="69" y="17"/>
                  <a:pt x="134" y="17"/>
                </a:cubicBez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sp>
        <p:nvSpPr>
          <p:cNvPr id="1048622" name="TextBox 8"/>
          <p:cNvSpPr txBox="1"/>
          <p:nvPr/>
        </p:nvSpPr>
        <p:spPr>
          <a:xfrm>
            <a:off x="732567" y="2447527"/>
            <a:ext cx="7665708" cy="3000821"/>
          </a:xfrm>
          <a:prstGeom prst="rect">
            <a:avLst/>
          </a:prstGeom>
          <a:noFill/>
        </p:spPr>
        <p:txBody>
          <a:bodyPr wrap="square" rtlCol="0">
            <a:spAutoFit/>
          </a:bodyPr>
          <a:lstStyle/>
          <a:p>
            <a:pPr>
              <a:lnSpc>
                <a:spcPct val="150000"/>
              </a:lnSpc>
            </a:pPr>
            <a:r>
              <a:rPr lang="en-US" altLang="zh-CN" dirty="0"/>
              <a:t>          </a:t>
            </a:r>
            <a:r>
              <a:rPr lang="zh-CN" altLang="zh-CN" dirty="0"/>
              <a:t>某村女工李某因大出血送往乡卫生所，需</a:t>
            </a:r>
            <a:r>
              <a:rPr lang="zh-CN" altLang="zh-CN" dirty="0">
                <a:solidFill>
                  <a:srgbClr val="FF0000"/>
                </a:solidFill>
              </a:rPr>
              <a:t>紧急输血</a:t>
            </a:r>
            <a:r>
              <a:rPr lang="zh-CN" altLang="zh-CN" dirty="0"/>
              <a:t>，但乡卫生所的血库量不够，其亲属</a:t>
            </a:r>
            <a:r>
              <a:rPr lang="zh-CN" altLang="zh-CN" dirty="0">
                <a:solidFill>
                  <a:srgbClr val="FF0000"/>
                </a:solidFill>
              </a:rPr>
              <a:t>请求现场抽血献血</a:t>
            </a:r>
            <a:r>
              <a:rPr lang="zh-CN" altLang="zh-CN" dirty="0"/>
              <a:t>。乡卫生所不同意，认为按照《献血法》和《医院用血管理办法》的规定，为病人的健康安全起见，卫生所不能私自采血，必须去县医院（距离乡卫生所</a:t>
            </a:r>
            <a:r>
              <a:rPr lang="en-US" altLang="zh-CN" dirty="0"/>
              <a:t>50</a:t>
            </a:r>
            <a:r>
              <a:rPr lang="zh-CN" altLang="zh-CN" dirty="0"/>
              <a:t>余里）的血库里调血。结果，县医院</a:t>
            </a:r>
            <a:r>
              <a:rPr lang="zh-CN" altLang="zh-CN" dirty="0">
                <a:solidFill>
                  <a:srgbClr val="FF0000"/>
                </a:solidFill>
              </a:rPr>
              <a:t>采血的车还在途中</a:t>
            </a:r>
            <a:r>
              <a:rPr lang="zh-CN" altLang="zh-CN" dirty="0"/>
              <a:t>，李某却</a:t>
            </a:r>
            <a:r>
              <a:rPr lang="zh-CN" altLang="zh-CN" dirty="0">
                <a:solidFill>
                  <a:srgbClr val="FF0000"/>
                </a:solidFill>
              </a:rPr>
              <a:t>因失血过多而死亡</a:t>
            </a:r>
            <a:r>
              <a:rPr lang="zh-CN" altLang="zh-CN" dirty="0"/>
              <a:t>。为此家属将卫生所告上法庭，认为其未尽到救死扶伤的义务。医院则以不能违规操作为辩护理由。</a:t>
            </a:r>
          </a:p>
        </p:txBody>
      </p:sp>
      <p:cxnSp>
        <p:nvCxnSpPr>
          <p:cNvPr id="3145730" name="直接连接符 15"/>
          <p:cNvCxnSpPr>
            <a:cxnSpLocks/>
          </p:cNvCxnSpPr>
          <p:nvPr/>
        </p:nvCxnSpPr>
        <p:spPr>
          <a:xfrm>
            <a:off x="658205" y="2291793"/>
            <a:ext cx="0" cy="3507432"/>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8624" name="Freeform 5"/>
          <p:cNvSpPr/>
          <p:nvPr/>
        </p:nvSpPr>
        <p:spPr bwMode="auto">
          <a:xfrm>
            <a:off x="2791327" y="0"/>
            <a:ext cx="3577389" cy="1055629"/>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gradFill>
            <a:gsLst>
              <a:gs pos="36000">
                <a:srgbClr val="4E2A13"/>
              </a:gs>
              <a:gs pos="72000">
                <a:srgbClr val="CA7846"/>
              </a:gs>
            </a:gsLst>
            <a:lin ang="8400000" scaled="0"/>
          </a:gradFill>
          <a:ln w="9525" cap="flat">
            <a:noFill/>
            <a:prstDash val="solid"/>
            <a:miter lim="800000"/>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1048625" name="TextBox 19"/>
          <p:cNvSpPr txBox="1"/>
          <p:nvPr/>
        </p:nvSpPr>
        <p:spPr>
          <a:xfrm>
            <a:off x="3501386" y="160351"/>
            <a:ext cx="2101857" cy="6667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pPr>
            <a:r>
              <a:rPr lang="zh-CN" altLang="en-US" sz="3733" b="1" dirty="0">
                <a:solidFill>
                  <a:prstClr val="white"/>
                </a:solidFill>
                <a:latin typeface="微软雅黑" pitchFamily="34" charset="-122"/>
                <a:ea typeface="微软雅黑" panose="020B0503020204020204" pitchFamily="34" charset="-122"/>
              </a:rPr>
              <a:t>案情分析</a:t>
            </a:r>
            <a:endParaRPr kumimoji="0" lang="zh-CN" altLang="en-US" sz="3733" b="1" i="0" u="none" strike="noStrike" kern="1200" cap="none" spc="0" normalizeH="0" baseline="0" noProof="0" dirty="0">
              <a:ln>
                <a:noFill/>
              </a:ln>
              <a:solidFill>
                <a:prstClr val="white"/>
              </a:solidFill>
              <a:effectLst/>
              <a:uLnTx/>
              <a:uFillTx/>
              <a:latin typeface="微软雅黑"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1000"/>
                                        <p:tgtEl>
                                          <p:spTgt spid="1048624"/>
                                        </p:tgtEl>
                                      </p:cBhvr>
                                    </p:animEffect>
                                    <p:anim calcmode="lin" valueType="num">
                                      <p:cBhvr>
                                        <p:cTn id="8" dur="1000" fill="hold"/>
                                        <p:tgtEl>
                                          <p:spTgt spid="1048624"/>
                                        </p:tgtEl>
                                        <p:attrNameLst>
                                          <p:attrName>ppt_x</p:attrName>
                                        </p:attrNameLst>
                                      </p:cBhvr>
                                      <p:tavLst>
                                        <p:tav tm="0">
                                          <p:val>
                                            <p:strVal val="#ppt_x"/>
                                          </p:val>
                                        </p:tav>
                                        <p:tav tm="100000">
                                          <p:val>
                                            <p:strVal val="#ppt_x"/>
                                          </p:val>
                                        </p:tav>
                                      </p:tavLst>
                                    </p:anim>
                                    <p:anim calcmode="lin" valueType="num">
                                      <p:cBhvr>
                                        <p:cTn id="9" dur="1000" fill="hold"/>
                                        <p:tgtEl>
                                          <p:spTgt spid="10486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048625"/>
                                        </p:tgtEl>
                                        <p:attrNameLst>
                                          <p:attrName>style.visibility</p:attrName>
                                        </p:attrNameLst>
                                      </p:cBhvr>
                                      <p:to>
                                        <p:strVal val="visible"/>
                                      </p:to>
                                    </p:set>
                                    <p:animEffect transition="in" filter="fade">
                                      <p:cBhvr>
                                        <p:cTn id="13" dur="1000"/>
                                        <p:tgtEl>
                                          <p:spTgt spid="1048625"/>
                                        </p:tgtEl>
                                      </p:cBhvr>
                                    </p:animEffect>
                                    <p:anim calcmode="lin" valueType="num">
                                      <p:cBhvr>
                                        <p:cTn id="14" dur="1000" fill="hold"/>
                                        <p:tgtEl>
                                          <p:spTgt spid="1048625"/>
                                        </p:tgtEl>
                                        <p:attrNameLst>
                                          <p:attrName>ppt_x</p:attrName>
                                        </p:attrNameLst>
                                      </p:cBhvr>
                                      <p:tavLst>
                                        <p:tav tm="0">
                                          <p:val>
                                            <p:strVal val="#ppt_x"/>
                                          </p:val>
                                        </p:tav>
                                        <p:tav tm="100000">
                                          <p:val>
                                            <p:strVal val="#ppt_x"/>
                                          </p:val>
                                        </p:tav>
                                      </p:tavLst>
                                    </p:anim>
                                    <p:anim calcmode="lin" valueType="num">
                                      <p:cBhvr>
                                        <p:cTn id="15" dur="1000" fill="hold"/>
                                        <p:tgtEl>
                                          <p:spTgt spid="104862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048617"/>
                                        </p:tgtEl>
                                        <p:attrNameLst>
                                          <p:attrName>style.visibility</p:attrName>
                                        </p:attrNameLst>
                                      </p:cBhvr>
                                      <p:to>
                                        <p:strVal val="visible"/>
                                      </p:to>
                                    </p:set>
                                    <p:animEffect transition="in" filter="wipe(down)">
                                      <p:cBhvr>
                                        <p:cTn id="23" dur="500"/>
                                        <p:tgtEl>
                                          <p:spTgt spid="1048617"/>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1048620"/>
                                        </p:tgtEl>
                                        <p:attrNameLst>
                                          <p:attrName>style.visibility</p:attrName>
                                        </p:attrNameLst>
                                      </p:cBhvr>
                                      <p:to>
                                        <p:strVal val="visible"/>
                                      </p:to>
                                    </p:set>
                                    <p:animEffect transition="in" filter="wipe(up)">
                                      <p:cBhvr>
                                        <p:cTn id="27" dur="500"/>
                                        <p:tgtEl>
                                          <p:spTgt spid="1048620"/>
                                        </p:tgtEl>
                                      </p:cBhvr>
                                    </p:animEffect>
                                  </p:childTnLst>
                                </p:cTn>
                              </p:par>
                              <p:par>
                                <p:cTn id="28" presetID="53" presetClass="entr" presetSubtype="16" fill="hold" nodeType="withEffect">
                                  <p:stCondLst>
                                    <p:cond delay="0"/>
                                  </p:stCondLst>
                                  <p:childTnLst>
                                    <p:set>
                                      <p:cBhvr>
                                        <p:cTn id="29" dur="1" fill="hold">
                                          <p:stCondLst>
                                            <p:cond delay="0"/>
                                          </p:stCondLst>
                                        </p:cTn>
                                        <p:tgtEl>
                                          <p:spTgt spid="3145730"/>
                                        </p:tgtEl>
                                        <p:attrNameLst>
                                          <p:attrName>style.visibility</p:attrName>
                                        </p:attrNameLst>
                                      </p:cBhvr>
                                      <p:to>
                                        <p:strVal val="visible"/>
                                      </p:to>
                                    </p:set>
                                    <p:anim calcmode="lin" valueType="num">
                                      <p:cBhvr>
                                        <p:cTn id="30" dur="500" fill="hold"/>
                                        <p:tgtEl>
                                          <p:spTgt spid="3145730"/>
                                        </p:tgtEl>
                                        <p:attrNameLst>
                                          <p:attrName>ppt_w</p:attrName>
                                        </p:attrNameLst>
                                      </p:cBhvr>
                                      <p:tavLst>
                                        <p:tav tm="0">
                                          <p:val>
                                            <p:fltVal val="0"/>
                                          </p:val>
                                        </p:tav>
                                        <p:tav tm="100000">
                                          <p:val>
                                            <p:strVal val="#ppt_w"/>
                                          </p:val>
                                        </p:tav>
                                      </p:tavLst>
                                    </p:anim>
                                    <p:anim calcmode="lin" valueType="num">
                                      <p:cBhvr>
                                        <p:cTn id="31" dur="500" fill="hold"/>
                                        <p:tgtEl>
                                          <p:spTgt spid="3145730"/>
                                        </p:tgtEl>
                                        <p:attrNameLst>
                                          <p:attrName>ppt_h</p:attrName>
                                        </p:attrNameLst>
                                      </p:cBhvr>
                                      <p:tavLst>
                                        <p:tav tm="0">
                                          <p:val>
                                            <p:fltVal val="0"/>
                                          </p:val>
                                        </p:tav>
                                        <p:tav tm="100000">
                                          <p:val>
                                            <p:strVal val="#ppt_h"/>
                                          </p:val>
                                        </p:tav>
                                      </p:tavLst>
                                    </p:anim>
                                    <p:animEffect transition="in" filter="fade">
                                      <p:cBhvr>
                                        <p:cTn id="32" dur="500"/>
                                        <p:tgtEl>
                                          <p:spTgt spid="314573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048622"/>
                                        </p:tgtEl>
                                        <p:attrNameLst>
                                          <p:attrName>style.visibility</p:attrName>
                                        </p:attrNameLst>
                                      </p:cBhvr>
                                      <p:to>
                                        <p:strVal val="visible"/>
                                      </p:to>
                                    </p:set>
                                    <p:animEffect transition="in" filter="wipe(left)">
                                      <p:cBhvr>
                                        <p:cTn id="36" dur="500"/>
                                        <p:tgtEl>
                                          <p:spTgt spid="1048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animBg="1"/>
      <p:bldP spid="1048620" grpId="0" animBg="1"/>
      <p:bldP spid="1048622" grpId="0"/>
      <p:bldP spid="1048624" grpId="0" animBg="1"/>
      <p:bldP spid="10486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9" name="直接连接符 4"/>
          <p:cNvCxnSpPr>
            <a:cxnSpLocks/>
          </p:cNvCxnSpPr>
          <p:nvPr/>
        </p:nvCxnSpPr>
        <p:spPr>
          <a:xfrm flipV="1">
            <a:off x="575140" y="1515851"/>
            <a:ext cx="3323440" cy="2678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48611" name="TextBox 10"/>
          <p:cNvSpPr txBox="1"/>
          <p:nvPr/>
        </p:nvSpPr>
        <p:spPr>
          <a:xfrm>
            <a:off x="3352019" y="2113210"/>
            <a:ext cx="5239420" cy="1240962"/>
          </a:xfrm>
          <a:prstGeom prst="rect">
            <a:avLst/>
          </a:prstGeom>
          <a:noFill/>
        </p:spPr>
        <p:txBody>
          <a:bodyPr wrap="square" lIns="42969" tIns="21485" rIns="42969" bIns="21485" rtlCol="0">
            <a:spAutoFit/>
          </a:bodyPr>
          <a:lstStyle/>
          <a:p>
            <a:pPr marL="342900" lvl="0" indent="-342900">
              <a:lnSpc>
                <a:spcPct val="150000"/>
              </a:lnSpc>
              <a:buAutoNum type="arabicPeriod"/>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紧急</a:t>
            </a:r>
            <a:r>
              <a:rPr kumimoji="0" lang="zh-CN" altLang="en-US"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情况</a:t>
            </a:r>
            <a:endParaRPr kumimoji="0" lang="en-US" altLang="zh-CN"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a:p>
            <a:pPr marL="342900" lvl="0" indent="-342900">
              <a:lnSpc>
                <a:spcPct val="150000"/>
              </a:lnSpc>
              <a:buAutoNum type="arabicPeriod"/>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自愿献血</a:t>
            </a:r>
            <a:endParaRPr lang="en-US" altLang="zh-CN" dirty="0">
              <a:solidFill>
                <a:prstClr val="black">
                  <a:lumMod val="85000"/>
                  <a:lumOff val="15000"/>
                </a:prstClr>
              </a:solidFill>
              <a:latin typeface="微软雅黑" panose="020B0503020204020204" pitchFamily="34" charset="-122"/>
              <a:ea typeface="微软雅黑" panose="020B0503020204020204" pitchFamily="34" charset="-122"/>
            </a:endParaRPr>
          </a:p>
          <a:p>
            <a:pPr marL="342900" lvl="0" indent="-342900">
              <a:lnSpc>
                <a:spcPct val="150000"/>
              </a:lnSpc>
              <a:buAutoNum type="arabicPeriod"/>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调</a:t>
            </a:r>
            <a:r>
              <a:rPr kumimoji="0" lang="zh-CN" altLang="en-US"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血途中，失血过多而死亡</a:t>
            </a:r>
          </a:p>
        </p:txBody>
      </p:sp>
      <p:sp>
        <p:nvSpPr>
          <p:cNvPr id="1048612" name="TextBox 39"/>
          <p:cNvSpPr txBox="1"/>
          <p:nvPr/>
        </p:nvSpPr>
        <p:spPr>
          <a:xfrm>
            <a:off x="575141" y="866639"/>
            <a:ext cx="2776878" cy="535832"/>
          </a:xfrm>
          <a:prstGeom prst="rect">
            <a:avLst/>
          </a:prstGeom>
          <a:noFill/>
        </p:spPr>
        <p:txBody>
          <a:bodyPr wrap="square" lIns="42969" tIns="21485" rIns="42969" bIns="21485" rtlCol="0">
            <a:spAutoFit/>
          </a:bodyPr>
          <a:lstStyle/>
          <a:p>
            <a:pPr marL="0" marR="0" lvl="0" indent="0" algn="l" defTabSz="457200" rtl="0" eaLnBrk="1" fontAlgn="auto" latinLnBrk="0" hangingPunct="1">
              <a:lnSpc>
                <a:spcPct val="100000"/>
              </a:lnSpc>
              <a:spcBef>
                <a:spcPts val="0"/>
              </a:spcBef>
              <a:spcAft>
                <a:spcPts val="0"/>
              </a:spcAft>
              <a:buClrTx/>
              <a:buSzTx/>
              <a:buFontTx/>
              <a:buNone/>
            </a:pPr>
            <a:r>
              <a:rPr lang="zh-CN" altLang="en-US" sz="3200" b="1" dirty="0">
                <a:solidFill>
                  <a:srgbClr val="4E2A13"/>
                </a:solidFill>
                <a:latin typeface="Calibri" panose="020F0502020204030204"/>
                <a:ea typeface="微软雅黑" panose="020B0503020204020204" pitchFamily="34" charset="-122"/>
              </a:rPr>
              <a:t>要点分析</a:t>
            </a:r>
            <a:endParaRPr kumimoji="0" lang="zh-CN" altLang="en-US" sz="3200" b="1" i="0" u="none" strike="noStrike" kern="1200" cap="none" spc="0" normalizeH="0" baseline="0" noProof="0" dirty="0">
              <a:ln>
                <a:noFill/>
              </a:ln>
              <a:solidFill>
                <a:srgbClr val="4E2A13"/>
              </a:solidFill>
              <a:effectLst/>
              <a:uLnTx/>
              <a:uFillTx/>
              <a:latin typeface="Calibri" panose="020F0502020204030204"/>
              <a:ea typeface="微软雅黑" panose="020B0503020204020204" pitchFamily="34" charset="-122"/>
              <a:cs typeface="+mn-cs"/>
            </a:endParaRPr>
          </a:p>
        </p:txBody>
      </p:sp>
      <p:pic>
        <p:nvPicPr>
          <p:cNvPr id="2097155" name="Picture 3" descr="C:\Users\Administrator\Desktop\法院人物.png"/>
          <p:cNvPicPr>
            <a:picLocks noChangeAspect="1" noChangeArrowheads="1"/>
          </p:cNvPicPr>
          <p:nvPr/>
        </p:nvPicPr>
        <p:blipFill>
          <a:blip r:embed="rId3" cstate="print"/>
          <a:srcRect/>
          <a:stretch>
            <a:fillRect/>
          </a:stretch>
        </p:blipFill>
        <p:spPr bwMode="auto">
          <a:xfrm>
            <a:off x="0" y="2113210"/>
            <a:ext cx="2871572" cy="4090441"/>
          </a:xfrm>
          <a:prstGeom prst="rect">
            <a:avLst/>
          </a:prstGeom>
          <a:noFill/>
        </p:spPr>
      </p:pic>
      <p:sp>
        <p:nvSpPr>
          <p:cNvPr id="2" name="文本框 1">
            <a:extLst>
              <a:ext uri="{FF2B5EF4-FFF2-40B4-BE49-F238E27FC236}">
                <a16:creationId xmlns:a16="http://schemas.microsoft.com/office/drawing/2014/main" id="{80E2EE92-0016-42F6-93F2-480BA1DE6D64}"/>
              </a:ext>
            </a:extLst>
          </p:cNvPr>
          <p:cNvSpPr txBox="1"/>
          <p:nvPr/>
        </p:nvSpPr>
        <p:spPr>
          <a:xfrm>
            <a:off x="2480896" y="3636879"/>
            <a:ext cx="6580648" cy="2031325"/>
          </a:xfrm>
          <a:prstGeom prst="rect">
            <a:avLst/>
          </a:prstGeom>
          <a:noFill/>
        </p:spPr>
        <p:txBody>
          <a:bodyPr wrap="none" rtlCol="0">
            <a:spAutoFit/>
          </a:bodyPr>
          <a:lstStyle/>
          <a:p>
            <a:r>
              <a:rPr lang="zh-CN" altLang="en-US" dirty="0"/>
              <a:t>乡卫生所为了避免自身承担风险，采用了“踢皮球式”的解决方案</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风险：紧急情况下违规操作致使当事人权益受损</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48612"/>
                                        </p:tgtEl>
                                        <p:attrNameLst>
                                          <p:attrName>style.visibility</p:attrName>
                                        </p:attrNameLst>
                                      </p:cBhvr>
                                      <p:to>
                                        <p:strVal val="visible"/>
                                      </p:to>
                                    </p:set>
                                    <p:animEffect transition="in" filter="checkerboard(across)">
                                      <p:cBhvr>
                                        <p:cTn id="7" dur="500"/>
                                        <p:tgtEl>
                                          <p:spTgt spid="1048612"/>
                                        </p:tgtEl>
                                      </p:cBhvr>
                                    </p:animEffect>
                                  </p:childTnLst>
                                </p:cTn>
                              </p:par>
                              <p:par>
                                <p:cTn id="8" presetID="2" presetClass="entr" presetSubtype="8" fill="hold" nodeType="withEffect">
                                  <p:stCondLst>
                                    <p:cond delay="0"/>
                                  </p:stCondLst>
                                  <p:childTnLst>
                                    <p:set>
                                      <p:cBhvr>
                                        <p:cTn id="9" dur="1" fill="hold">
                                          <p:stCondLst>
                                            <p:cond delay="0"/>
                                          </p:stCondLst>
                                        </p:cTn>
                                        <p:tgtEl>
                                          <p:spTgt spid="3145729"/>
                                        </p:tgtEl>
                                        <p:attrNameLst>
                                          <p:attrName>style.visibility</p:attrName>
                                        </p:attrNameLst>
                                      </p:cBhvr>
                                      <p:to>
                                        <p:strVal val="visible"/>
                                      </p:to>
                                    </p:set>
                                    <p:anim calcmode="lin" valueType="num">
                                      <p:cBhvr additive="base">
                                        <p:cTn id="10" dur="500" fill="hold"/>
                                        <p:tgtEl>
                                          <p:spTgt spid="3145729"/>
                                        </p:tgtEl>
                                        <p:attrNameLst>
                                          <p:attrName>ppt_x</p:attrName>
                                        </p:attrNameLst>
                                      </p:cBhvr>
                                      <p:tavLst>
                                        <p:tav tm="0">
                                          <p:val>
                                            <p:strVal val="0-#ppt_w/2"/>
                                          </p:val>
                                        </p:tav>
                                        <p:tav tm="100000">
                                          <p:val>
                                            <p:strVal val="#ppt_x"/>
                                          </p:val>
                                        </p:tav>
                                      </p:tavLst>
                                    </p:anim>
                                    <p:anim calcmode="lin" valueType="num">
                                      <p:cBhvr additive="base">
                                        <p:cTn id="11" dur="500" fill="hold"/>
                                        <p:tgtEl>
                                          <p:spTgt spid="3145729"/>
                                        </p:tgtEl>
                                        <p:attrNameLst>
                                          <p:attrName>ppt_y</p:attrName>
                                        </p:attrNameLst>
                                      </p:cBhvr>
                                      <p:tavLst>
                                        <p:tav tm="0">
                                          <p:val>
                                            <p:strVal val="#ppt_y"/>
                                          </p:val>
                                        </p:tav>
                                        <p:tav tm="100000">
                                          <p:val>
                                            <p:strVal val="#ppt_y"/>
                                          </p:val>
                                        </p:tav>
                                      </p:tavLst>
                                    </p:anim>
                                  </p:childTnLst>
                                </p:cTn>
                              </p:par>
                              <p:par>
                                <p:cTn id="12" presetID="12" presetClass="entr" presetSubtype="1" fill="hold" grpId="0" nodeType="withEffect">
                                  <p:stCondLst>
                                    <p:cond delay="300"/>
                                  </p:stCondLst>
                                  <p:childTnLst>
                                    <p:set>
                                      <p:cBhvr>
                                        <p:cTn id="13" dur="1" fill="hold">
                                          <p:stCondLst>
                                            <p:cond delay="0"/>
                                          </p:stCondLst>
                                        </p:cTn>
                                        <p:tgtEl>
                                          <p:spTgt spid="1048611"/>
                                        </p:tgtEl>
                                        <p:attrNameLst>
                                          <p:attrName>style.visibility</p:attrName>
                                        </p:attrNameLst>
                                      </p:cBhvr>
                                      <p:to>
                                        <p:strVal val="visible"/>
                                      </p:to>
                                    </p:set>
                                    <p:anim calcmode="lin" valueType="num">
                                      <p:cBhvr additive="base">
                                        <p:cTn id="14" dur="1000"/>
                                        <p:tgtEl>
                                          <p:spTgt spid="1048611"/>
                                        </p:tgtEl>
                                        <p:attrNameLst>
                                          <p:attrName>ppt_y</p:attrName>
                                        </p:attrNameLst>
                                      </p:cBhvr>
                                      <p:tavLst>
                                        <p:tav tm="0">
                                          <p:val>
                                            <p:strVal val="#ppt_y-#ppt_h*1.125000"/>
                                          </p:val>
                                        </p:tav>
                                        <p:tav tm="100000">
                                          <p:val>
                                            <p:strVal val="#ppt_y"/>
                                          </p:val>
                                        </p:tav>
                                      </p:tavLst>
                                    </p:anim>
                                    <p:animEffect transition="in" filter="wipe(down)">
                                      <p:cBhvr>
                                        <p:cTn id="15" dur="1000"/>
                                        <p:tgtEl>
                                          <p:spTgt spid="1048611"/>
                                        </p:tgtEl>
                                      </p:cBhvr>
                                    </p:animEffect>
                                  </p:childTnLst>
                                </p:cTn>
                              </p:par>
                            </p:childTnLst>
                          </p:cTn>
                        </p:par>
                        <p:par>
                          <p:cTn id="16" fill="hold">
                            <p:stCondLst>
                              <p:cond delay="1300"/>
                            </p:stCondLst>
                            <p:childTnLst>
                              <p:par>
                                <p:cTn id="17" presetID="42" presetClass="entr" presetSubtype="0" fill="hold" nodeType="afterEffect">
                                  <p:stCondLst>
                                    <p:cond delay="0"/>
                                  </p:stCondLst>
                                  <p:childTnLst>
                                    <p:set>
                                      <p:cBhvr>
                                        <p:cTn id="18" dur="1" fill="hold">
                                          <p:stCondLst>
                                            <p:cond delay="0"/>
                                          </p:stCondLst>
                                        </p:cTn>
                                        <p:tgtEl>
                                          <p:spTgt spid="2097155"/>
                                        </p:tgtEl>
                                        <p:attrNameLst>
                                          <p:attrName>style.visibility</p:attrName>
                                        </p:attrNameLst>
                                      </p:cBhvr>
                                      <p:to>
                                        <p:strVal val="visible"/>
                                      </p:to>
                                    </p:set>
                                    <p:animEffect transition="in" filter="fade">
                                      <p:cBhvr>
                                        <p:cTn id="19" dur="1000"/>
                                        <p:tgtEl>
                                          <p:spTgt spid="2097155"/>
                                        </p:tgtEl>
                                      </p:cBhvr>
                                    </p:animEffect>
                                    <p:anim calcmode="lin" valueType="num">
                                      <p:cBhvr>
                                        <p:cTn id="20" dur="1000" fill="hold"/>
                                        <p:tgtEl>
                                          <p:spTgt spid="2097155"/>
                                        </p:tgtEl>
                                        <p:attrNameLst>
                                          <p:attrName>ppt_x</p:attrName>
                                        </p:attrNameLst>
                                      </p:cBhvr>
                                      <p:tavLst>
                                        <p:tav tm="0">
                                          <p:val>
                                            <p:strVal val="#ppt_x"/>
                                          </p:val>
                                        </p:tav>
                                        <p:tav tm="100000">
                                          <p:val>
                                            <p:strVal val="#ppt_x"/>
                                          </p:val>
                                        </p:tav>
                                      </p:tavLst>
                                    </p:anim>
                                    <p:anim calcmode="lin" valueType="num">
                                      <p:cBhvr>
                                        <p:cTn id="21" dur="1000" fill="hold"/>
                                        <p:tgtEl>
                                          <p:spTgt spid="2097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文本框 2"/>
          <p:cNvSpPr txBox="1"/>
          <p:nvPr/>
        </p:nvSpPr>
        <p:spPr>
          <a:xfrm>
            <a:off x="129271" y="163221"/>
            <a:ext cx="1550424" cy="502766"/>
          </a:xfrm>
          <a:prstGeom prst="rect">
            <a:avLst/>
          </a:prstGeom>
          <a:noFill/>
        </p:spPr>
        <p:txBody>
          <a:bodyPr wrap="none" rtlCol="0">
            <a:spAutoFit/>
          </a:bodyPr>
          <a:lstStyle/>
          <a:p>
            <a:pPr lvl="0"/>
            <a:r>
              <a:rPr lang="zh-CN" altLang="en-US" sz="2667" b="1" dirty="0">
                <a:solidFill>
                  <a:prstClr val="white"/>
                </a:solidFill>
                <a:ea typeface="微软雅黑" panose="020B0503020204020204" pitchFamily="34" charset="-122"/>
              </a:rPr>
              <a:t>相似案例</a:t>
            </a:r>
          </a:p>
        </p:txBody>
      </p:sp>
      <p:sp>
        <p:nvSpPr>
          <p:cNvPr id="22" name="TextBox 8">
            <a:extLst>
              <a:ext uri="{FF2B5EF4-FFF2-40B4-BE49-F238E27FC236}">
                <a16:creationId xmlns:a16="http://schemas.microsoft.com/office/drawing/2014/main" id="{F77D74A1-F040-49BF-8787-6BDCDAE8C7D7}"/>
              </a:ext>
            </a:extLst>
          </p:cNvPr>
          <p:cNvSpPr txBox="1"/>
          <p:nvPr/>
        </p:nvSpPr>
        <p:spPr>
          <a:xfrm>
            <a:off x="652668" y="1053732"/>
            <a:ext cx="7665708" cy="1338828"/>
          </a:xfrm>
          <a:prstGeom prst="rect">
            <a:avLst/>
          </a:prstGeom>
          <a:noFill/>
        </p:spPr>
        <p:txBody>
          <a:bodyPr wrap="square" rtlCol="0">
            <a:spAutoFit/>
          </a:bodyPr>
          <a:lstStyle/>
          <a:p>
            <a:pPr>
              <a:lnSpc>
                <a:spcPct val="150000"/>
              </a:lnSpc>
            </a:pPr>
            <a:r>
              <a:rPr lang="zh-CN" altLang="en-US" dirty="0"/>
              <a:t>孙先生是辽宁沈阳一今年</a:t>
            </a:r>
            <a:r>
              <a:rPr lang="en-US" altLang="zh-CN" dirty="0"/>
              <a:t>9</a:t>
            </a:r>
            <a:r>
              <a:rPr lang="zh-CN" altLang="en-US" dirty="0"/>
              <a:t>月</a:t>
            </a:r>
            <a:r>
              <a:rPr lang="en-US" altLang="zh-CN" dirty="0"/>
              <a:t>7</a:t>
            </a:r>
            <a:r>
              <a:rPr lang="zh-CN" altLang="en-US" dirty="0"/>
              <a:t>日，他为一名昏倒在自家药店内的女子做</a:t>
            </a:r>
            <a:r>
              <a:rPr lang="zh-CN" altLang="en-US" dirty="0">
                <a:solidFill>
                  <a:srgbClr val="FF0000"/>
                </a:solidFill>
              </a:rPr>
              <a:t>心肺复苏</a:t>
            </a:r>
            <a:r>
              <a:rPr lang="zh-CN" altLang="en-US" dirty="0"/>
              <a:t>时，</a:t>
            </a:r>
            <a:r>
              <a:rPr lang="zh-CN" altLang="en-US" dirty="0">
                <a:solidFill>
                  <a:srgbClr val="FF0000"/>
                </a:solidFill>
              </a:rPr>
              <a:t>压断了对方的</a:t>
            </a:r>
            <a:r>
              <a:rPr lang="en-US" altLang="zh-CN" dirty="0">
                <a:solidFill>
                  <a:srgbClr val="FF0000"/>
                </a:solidFill>
              </a:rPr>
              <a:t>12</a:t>
            </a:r>
            <a:r>
              <a:rPr lang="zh-CN" altLang="en-US" dirty="0">
                <a:solidFill>
                  <a:srgbClr val="FF0000"/>
                </a:solidFill>
              </a:rPr>
              <a:t>根肋骨</a:t>
            </a:r>
            <a:r>
              <a:rPr lang="zh-CN" altLang="en-US" dirty="0"/>
              <a:t>。</a:t>
            </a:r>
          </a:p>
          <a:p>
            <a:pPr>
              <a:lnSpc>
                <a:spcPct val="150000"/>
              </a:lnSpc>
            </a:pPr>
            <a:r>
              <a:rPr lang="zh-CN" altLang="en-US" dirty="0"/>
              <a:t>不久，他接到了法院的一纸诉状，那名女子将孙先生告上法院。</a:t>
            </a:r>
          </a:p>
        </p:txBody>
      </p:sp>
      <p:sp>
        <p:nvSpPr>
          <p:cNvPr id="2" name="文本框 1">
            <a:extLst>
              <a:ext uri="{FF2B5EF4-FFF2-40B4-BE49-F238E27FC236}">
                <a16:creationId xmlns:a16="http://schemas.microsoft.com/office/drawing/2014/main" id="{7A12AC36-0F71-45AB-8787-3413E179ACEA}"/>
              </a:ext>
            </a:extLst>
          </p:cNvPr>
          <p:cNvSpPr txBox="1"/>
          <p:nvPr/>
        </p:nvSpPr>
        <p:spPr>
          <a:xfrm>
            <a:off x="652668" y="2780777"/>
            <a:ext cx="3129383" cy="1296445"/>
          </a:xfrm>
          <a:prstGeom prst="rect">
            <a:avLst/>
          </a:prstGeom>
          <a:noFill/>
        </p:spPr>
        <p:txBody>
          <a:bodyPr wrap="none" rtlCol="0">
            <a:spAutoFit/>
          </a:bodyPr>
          <a:lstStyle/>
          <a:p>
            <a:pPr>
              <a:lnSpc>
                <a:spcPct val="150000"/>
              </a:lnSpc>
            </a:pPr>
            <a:r>
              <a:rPr lang="zh-CN" altLang="en-US" dirty="0"/>
              <a:t>相似点：</a:t>
            </a:r>
            <a:endParaRPr lang="en-US" altLang="zh-CN" dirty="0"/>
          </a:p>
          <a:p>
            <a:pPr>
              <a:lnSpc>
                <a:spcPct val="150000"/>
              </a:lnSpc>
            </a:pPr>
            <a:r>
              <a:rPr lang="en-US" altLang="zh-CN" dirty="0"/>
              <a:t>1.</a:t>
            </a:r>
            <a:r>
              <a:rPr lang="zh-CN" altLang="en-US" dirty="0"/>
              <a:t>紧急情况</a:t>
            </a:r>
            <a:endParaRPr lang="en-US" altLang="zh-CN" dirty="0"/>
          </a:p>
          <a:p>
            <a:pPr>
              <a:lnSpc>
                <a:spcPct val="150000"/>
              </a:lnSpc>
            </a:pPr>
            <a:r>
              <a:rPr lang="en-US" altLang="zh-CN" dirty="0"/>
              <a:t>2.</a:t>
            </a:r>
            <a:r>
              <a:rPr lang="zh-CN" altLang="en-US" dirty="0"/>
              <a:t>不当操作致当事人权益受损</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8"/>
          <p:cNvCxnSpPr>
            <a:cxnSpLocks/>
          </p:cNvCxnSpPr>
          <p:nvPr/>
        </p:nvCxnSpPr>
        <p:spPr>
          <a:xfrm>
            <a:off x="3800473" y="2449420"/>
            <a:ext cx="4429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0" name="圆角矩形 3"/>
          <p:cNvSpPr/>
          <p:nvPr/>
        </p:nvSpPr>
        <p:spPr>
          <a:xfrm>
            <a:off x="685800" y="2251958"/>
            <a:ext cx="2600325" cy="342018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48631" name="矩形 4"/>
          <p:cNvSpPr/>
          <p:nvPr/>
        </p:nvSpPr>
        <p:spPr>
          <a:xfrm>
            <a:off x="3505135" y="2602335"/>
            <a:ext cx="5461311" cy="3000821"/>
          </a:xfrm>
          <a:prstGeom prst="rect">
            <a:avLst/>
          </a:prstGeom>
        </p:spPr>
        <p:txBody>
          <a:bodyPr wrap="square">
            <a:spAutoFit/>
          </a:bodyPr>
          <a:lstStyle/>
          <a:p>
            <a:pPr lvl="0">
              <a:lnSpc>
                <a:spcPct val="150000"/>
              </a:lnSpc>
            </a:pPr>
            <a:r>
              <a:rPr lang="zh-CN" altLang="en-US" dirty="0"/>
              <a:t>依据民法总则第 </a:t>
            </a:r>
            <a:r>
              <a:rPr lang="en-US" altLang="zh-CN" dirty="0"/>
              <a:t>182 </a:t>
            </a:r>
            <a:r>
              <a:rPr lang="zh-CN" altLang="en-US" dirty="0"/>
              <a:t>条之规定：</a:t>
            </a:r>
            <a:endParaRPr lang="en-US" altLang="zh-CN" dirty="0"/>
          </a:p>
          <a:p>
            <a:pPr>
              <a:lnSpc>
                <a:spcPct val="150000"/>
              </a:lnSpc>
            </a:pPr>
            <a:r>
              <a:rPr lang="zh-CN" altLang="en-US" dirty="0"/>
              <a:t>因紧急避险造成损害的，由引起险情发生的人承担民事责任。</a:t>
            </a:r>
          </a:p>
          <a:p>
            <a:pPr>
              <a:lnSpc>
                <a:spcPct val="150000"/>
              </a:lnSpc>
            </a:pPr>
            <a:r>
              <a:rPr lang="zh-CN" altLang="en-US" dirty="0"/>
              <a:t>危险由</a:t>
            </a:r>
            <a:r>
              <a:rPr lang="zh-CN" altLang="en-US" dirty="0">
                <a:solidFill>
                  <a:srgbClr val="FF0000"/>
                </a:solidFill>
              </a:rPr>
              <a:t>自然原因</a:t>
            </a:r>
            <a:r>
              <a:rPr lang="zh-CN" altLang="en-US" dirty="0"/>
              <a:t>引起的，紧急避险人不承担民事责任，可以给予适当补偿。</a:t>
            </a:r>
          </a:p>
          <a:p>
            <a:pPr>
              <a:lnSpc>
                <a:spcPct val="150000"/>
              </a:lnSpc>
            </a:pPr>
            <a:r>
              <a:rPr lang="zh-CN" altLang="en-US" dirty="0"/>
              <a:t>紧急避险采取措施不当或者超过必要的限度，造成不应有的损害的，紧急避险人应当承担适当的民事责任。</a:t>
            </a:r>
          </a:p>
        </p:txBody>
      </p:sp>
      <p:sp>
        <p:nvSpPr>
          <p:cNvPr id="1048632" name="Oval 22"/>
          <p:cNvSpPr>
            <a:spLocks noChangeArrowheads="1"/>
          </p:cNvSpPr>
          <p:nvPr/>
        </p:nvSpPr>
        <p:spPr bwMode="auto">
          <a:xfrm>
            <a:off x="3645880" y="1472814"/>
            <a:ext cx="977103" cy="976606"/>
          </a:xfrm>
          <a:prstGeom prst="ellipse">
            <a:avLst/>
          </a:prstGeom>
          <a:solidFill>
            <a:srgbClr val="DB782B"/>
          </a:solidFill>
          <a:ln>
            <a:noFill/>
          </a:ln>
        </p:spPr>
        <p:txBody>
          <a:bodyPr vert="horz" wrap="square" lIns="56610" tIns="28304" rIns="56610" bIns="28304"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2499" b="1" i="0" u="none" strike="noStrike" kern="1200" cap="none" spc="0" normalizeH="0" baseline="-3000" noProof="0" dirty="0">
              <a:ln>
                <a:noFill/>
              </a:ln>
              <a:solidFill>
                <a:srgbClr val="FFC000"/>
              </a:solidFill>
              <a:effectLst/>
              <a:uLnTx/>
              <a:uFillTx/>
              <a:latin typeface="微软雅黑" pitchFamily="34" charset="-122"/>
              <a:ea typeface="微软雅黑" pitchFamily="34" charset="-122"/>
              <a:cs typeface="+mn-cs"/>
            </a:endParaRPr>
          </a:p>
        </p:txBody>
      </p:sp>
      <p:pic>
        <p:nvPicPr>
          <p:cNvPr id="2097158" name="Picture 3" descr="E:\我图PPT\00001PNG素材\法院png\法院2.png"/>
          <p:cNvPicPr>
            <a:picLocks noChangeAspect="1" noChangeArrowheads="1"/>
          </p:cNvPicPr>
          <p:nvPr/>
        </p:nvPicPr>
        <p:blipFill>
          <a:blip r:embed="rId3" cstate="print"/>
          <a:srcRect/>
          <a:stretch>
            <a:fillRect/>
          </a:stretch>
        </p:blipFill>
        <p:spPr bwMode="auto">
          <a:xfrm flipH="1">
            <a:off x="3640918" y="1600650"/>
            <a:ext cx="1172704" cy="1001685"/>
          </a:xfrm>
          <a:prstGeom prst="rect">
            <a:avLst/>
          </a:prstGeom>
          <a:noFill/>
        </p:spPr>
      </p:pic>
      <p:pic>
        <p:nvPicPr>
          <p:cNvPr id="2" name="图片 1">
            <a:extLst>
              <a:ext uri="{FF2B5EF4-FFF2-40B4-BE49-F238E27FC236}">
                <a16:creationId xmlns:a16="http://schemas.microsoft.com/office/drawing/2014/main" id="{A21EDFFD-81E3-49C7-9F45-C14B272EE05D}"/>
              </a:ext>
            </a:extLst>
          </p:cNvPr>
          <p:cNvPicPr>
            <a:picLocks noChangeAspect="1"/>
          </p:cNvPicPr>
          <p:nvPr/>
        </p:nvPicPr>
        <p:blipFill rotWithShape="1">
          <a:blip r:embed="rId4"/>
          <a:srcRect l="16074" r="14396"/>
          <a:stretch/>
        </p:blipFill>
        <p:spPr>
          <a:xfrm>
            <a:off x="760859" y="2251958"/>
            <a:ext cx="2378055" cy="3420181"/>
          </a:xfrm>
          <a:prstGeom prst="rect">
            <a:avLst/>
          </a:prstGeom>
        </p:spPr>
      </p:pic>
      <p:sp>
        <p:nvSpPr>
          <p:cNvPr id="14" name="TextBox 2">
            <a:extLst>
              <a:ext uri="{FF2B5EF4-FFF2-40B4-BE49-F238E27FC236}">
                <a16:creationId xmlns:a16="http://schemas.microsoft.com/office/drawing/2014/main" id="{205BC9EA-C49C-4C5C-8171-AA1E36FAC8AC}"/>
              </a:ext>
            </a:extLst>
          </p:cNvPr>
          <p:cNvSpPr txBox="1"/>
          <p:nvPr/>
        </p:nvSpPr>
        <p:spPr>
          <a:xfrm>
            <a:off x="-154748" y="869908"/>
            <a:ext cx="3955221" cy="415307"/>
          </a:xfrm>
          <a:prstGeom prst="rect">
            <a:avLst/>
          </a:prstGeom>
          <a:noFill/>
        </p:spPr>
        <p:txBody>
          <a:bodyPr wrap="square">
            <a:spAutoFit/>
          </a:bodyPr>
          <a:lstStyle/>
          <a:p>
            <a:pPr indent="457200" fontAlgn="auto">
              <a:lnSpc>
                <a:spcPct val="129000"/>
              </a:lnSpc>
              <a:spcBef>
                <a:spcPts val="0"/>
              </a:spcBef>
              <a:spcAft>
                <a:spcPts val="600"/>
              </a:spcAft>
            </a:pPr>
            <a:r>
              <a:rPr lang="zh-CN" altLang="en-US" dirty="0">
                <a:latin typeface="微软雅黑" panose="020B0503020204020204" pitchFamily="34" charset="-122"/>
                <a:ea typeface="微软雅黑" panose="020B0503020204020204" pitchFamily="34" charset="-122"/>
              </a:rPr>
              <a:t>规避风险？</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48630"/>
                                        </p:tgtEl>
                                        <p:attrNameLst>
                                          <p:attrName>style.visibility</p:attrName>
                                        </p:attrNameLst>
                                      </p:cBhvr>
                                      <p:to>
                                        <p:strVal val="visible"/>
                                      </p:to>
                                    </p:set>
                                    <p:animEffect transition="in" filter="wheel(1)">
                                      <p:cBhvr>
                                        <p:cTn id="7" dur="2000"/>
                                        <p:tgtEl>
                                          <p:spTgt spid="1048630"/>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048632"/>
                                        </p:tgtEl>
                                        <p:attrNameLst>
                                          <p:attrName>style.visibility</p:attrName>
                                        </p:attrNameLst>
                                      </p:cBhvr>
                                      <p:to>
                                        <p:strVal val="visible"/>
                                      </p:to>
                                    </p:set>
                                    <p:anim calcmode="lin" valueType="num">
                                      <p:cBhvr>
                                        <p:cTn id="11" dur="500" fill="hold"/>
                                        <p:tgtEl>
                                          <p:spTgt spid="1048632"/>
                                        </p:tgtEl>
                                        <p:attrNameLst>
                                          <p:attrName>ppt_w</p:attrName>
                                        </p:attrNameLst>
                                      </p:cBhvr>
                                      <p:tavLst>
                                        <p:tav tm="0">
                                          <p:val>
                                            <p:fltVal val="0"/>
                                          </p:val>
                                        </p:tav>
                                        <p:tav tm="100000">
                                          <p:val>
                                            <p:strVal val="#ppt_w"/>
                                          </p:val>
                                        </p:tav>
                                      </p:tavLst>
                                    </p:anim>
                                    <p:anim calcmode="lin" valueType="num">
                                      <p:cBhvr>
                                        <p:cTn id="12" dur="500" fill="hold"/>
                                        <p:tgtEl>
                                          <p:spTgt spid="1048632"/>
                                        </p:tgtEl>
                                        <p:attrNameLst>
                                          <p:attrName>ppt_h</p:attrName>
                                        </p:attrNameLst>
                                      </p:cBhvr>
                                      <p:tavLst>
                                        <p:tav tm="0">
                                          <p:val>
                                            <p:fltVal val="0"/>
                                          </p:val>
                                        </p:tav>
                                        <p:tav tm="100000">
                                          <p:val>
                                            <p:strVal val="#ppt_h"/>
                                          </p:val>
                                        </p:tav>
                                      </p:tavLst>
                                    </p:anim>
                                    <p:animEffect transition="in" filter="fade">
                                      <p:cBhvr>
                                        <p:cTn id="13" dur="500"/>
                                        <p:tgtEl>
                                          <p:spTgt spid="1048632"/>
                                        </p:tgtEl>
                                      </p:cBhvr>
                                    </p:animEffect>
                                  </p:childTnLst>
                                </p:cTn>
                              </p:par>
                            </p:childTnLst>
                          </p:cTn>
                        </p:par>
                        <p:par>
                          <p:cTn id="14" fill="hold">
                            <p:stCondLst>
                              <p:cond delay="2500"/>
                            </p:stCondLst>
                            <p:childTnLst>
                              <p:par>
                                <p:cTn id="15" presetID="53" presetClass="entr" presetSubtype="16" fill="hold" nodeType="afterEffect">
                                  <p:stCondLst>
                                    <p:cond delay="0"/>
                                  </p:stCondLst>
                                  <p:childTnLst>
                                    <p:set>
                                      <p:cBhvr>
                                        <p:cTn id="16" dur="1" fill="hold">
                                          <p:stCondLst>
                                            <p:cond delay="0"/>
                                          </p:stCondLst>
                                        </p:cTn>
                                        <p:tgtEl>
                                          <p:spTgt spid="2097158"/>
                                        </p:tgtEl>
                                        <p:attrNameLst>
                                          <p:attrName>style.visibility</p:attrName>
                                        </p:attrNameLst>
                                      </p:cBhvr>
                                      <p:to>
                                        <p:strVal val="visible"/>
                                      </p:to>
                                    </p:set>
                                    <p:anim calcmode="lin" valueType="num">
                                      <p:cBhvr>
                                        <p:cTn id="17" dur="500" fill="hold"/>
                                        <p:tgtEl>
                                          <p:spTgt spid="2097158"/>
                                        </p:tgtEl>
                                        <p:attrNameLst>
                                          <p:attrName>ppt_w</p:attrName>
                                        </p:attrNameLst>
                                      </p:cBhvr>
                                      <p:tavLst>
                                        <p:tav tm="0">
                                          <p:val>
                                            <p:fltVal val="0"/>
                                          </p:val>
                                        </p:tav>
                                        <p:tav tm="100000">
                                          <p:val>
                                            <p:strVal val="#ppt_w"/>
                                          </p:val>
                                        </p:tav>
                                      </p:tavLst>
                                    </p:anim>
                                    <p:anim calcmode="lin" valueType="num">
                                      <p:cBhvr>
                                        <p:cTn id="18" dur="500" fill="hold"/>
                                        <p:tgtEl>
                                          <p:spTgt spid="2097158"/>
                                        </p:tgtEl>
                                        <p:attrNameLst>
                                          <p:attrName>ppt_h</p:attrName>
                                        </p:attrNameLst>
                                      </p:cBhvr>
                                      <p:tavLst>
                                        <p:tav tm="0">
                                          <p:val>
                                            <p:fltVal val="0"/>
                                          </p:val>
                                        </p:tav>
                                        <p:tav tm="100000">
                                          <p:val>
                                            <p:strVal val="#ppt_h"/>
                                          </p:val>
                                        </p:tav>
                                      </p:tavLst>
                                    </p:anim>
                                    <p:animEffect transition="in" filter="fade">
                                      <p:cBhvr>
                                        <p:cTn id="19" dur="500"/>
                                        <p:tgtEl>
                                          <p:spTgt spid="2097158"/>
                                        </p:tgtEl>
                                      </p:cBhvr>
                                    </p:animEffect>
                                  </p:childTnLst>
                                </p:cTn>
                              </p:par>
                              <p:par>
                                <p:cTn id="20" presetID="22" presetClass="entr" presetSubtype="8" fill="hold" nodeType="withEffect">
                                  <p:stCondLst>
                                    <p:cond delay="0"/>
                                  </p:stCondLst>
                                  <p:childTnLst>
                                    <p:set>
                                      <p:cBhvr>
                                        <p:cTn id="21" dur="1" fill="hold">
                                          <p:stCondLst>
                                            <p:cond delay="0"/>
                                          </p:stCondLst>
                                        </p:cTn>
                                        <p:tgtEl>
                                          <p:spTgt spid="3145731"/>
                                        </p:tgtEl>
                                        <p:attrNameLst>
                                          <p:attrName>style.visibility</p:attrName>
                                        </p:attrNameLst>
                                      </p:cBhvr>
                                      <p:to>
                                        <p:strVal val="visible"/>
                                      </p:to>
                                    </p:set>
                                    <p:animEffect transition="in" filter="wipe(left)">
                                      <p:cBhvr>
                                        <p:cTn id="22" dur="500"/>
                                        <p:tgtEl>
                                          <p:spTgt spid="3145731"/>
                                        </p:tgtEl>
                                      </p:cBhvr>
                                    </p:animEffect>
                                  </p:childTnLst>
                                </p:cTn>
                              </p:par>
                              <p:par>
                                <p:cTn id="23" presetID="10" presetClass="entr" presetSubtype="0" fill="hold" grpId="0" nodeType="withEffect">
                                  <p:stCondLst>
                                    <p:cond delay="0"/>
                                  </p:stCondLst>
                                  <p:iterate type="lt">
                                    <p:tmPct val="10000"/>
                                  </p:iterate>
                                  <p:childTnLst>
                                    <p:set>
                                      <p:cBhvr>
                                        <p:cTn id="24" dur="1" fill="hold">
                                          <p:stCondLst>
                                            <p:cond delay="0"/>
                                          </p:stCondLst>
                                        </p:cTn>
                                        <p:tgtEl>
                                          <p:spTgt spid="1048631"/>
                                        </p:tgtEl>
                                        <p:attrNameLst>
                                          <p:attrName>style.visibility</p:attrName>
                                        </p:attrNameLst>
                                      </p:cBhvr>
                                      <p:to>
                                        <p:strVal val="visible"/>
                                      </p:to>
                                    </p:set>
                                    <p:animEffect transition="in" filter="fade">
                                      <p:cBhvr>
                                        <p:cTn id="25" dur="500"/>
                                        <p:tgtEl>
                                          <p:spTgt spid="1048631"/>
                                        </p:tgtEl>
                                      </p:cBhvr>
                                    </p:animEffect>
                                  </p:childTnLst>
                                </p:cTn>
                              </p:par>
                              <p:par>
                                <p:cTn id="26" presetID="26" presetClass="emph" presetSubtype="0" fill="hold" grpId="1" nodeType="withEffect">
                                  <p:stCondLst>
                                    <p:cond delay="1900"/>
                                  </p:stCondLst>
                                  <p:iterate type="lt">
                                    <p:tmPct val="10000"/>
                                  </p:iterate>
                                  <p:childTnLst>
                                    <p:animEffect transition="out" filter="fade">
                                      <p:cBhvr>
                                        <p:cTn id="27" dur="500" tmFilter="0, 0; .2, .5; .8, .5; 1, 0"/>
                                        <p:tgtEl>
                                          <p:spTgt spid="1048631"/>
                                        </p:tgtEl>
                                      </p:cBhvr>
                                    </p:animEffect>
                                    <p:animScale>
                                      <p:cBhvr>
                                        <p:cTn id="28" dur="250" autoRev="1" fill="hold"/>
                                        <p:tgtEl>
                                          <p:spTgt spid="1048631"/>
                                        </p:tgtEl>
                                      </p:cBhvr>
                                      <p:by x="105000" y="105000"/>
                                    </p:animScale>
                                  </p:childTnLst>
                                </p:cTn>
                              </p:par>
                              <p:par>
                                <p:cTn id="29" presetID="52" presetClass="entr" presetSubtype="0" fill="hold" grpId="0" nodeType="withEffect">
                                  <p:stCondLst>
                                    <p:cond delay="200"/>
                                  </p:stCondLst>
                                  <p:childTnLst>
                                    <p:set>
                                      <p:cBhvr>
                                        <p:cTn id="30" dur="1" fill="hold">
                                          <p:stCondLst>
                                            <p:cond delay="0"/>
                                          </p:stCondLst>
                                        </p:cTn>
                                        <p:tgtEl>
                                          <p:spTgt spid="14"/>
                                        </p:tgtEl>
                                        <p:attrNameLst>
                                          <p:attrName>style.visibility</p:attrName>
                                        </p:attrNameLst>
                                      </p:cBhvr>
                                      <p:to>
                                        <p:strVal val="visible"/>
                                      </p:to>
                                    </p:set>
                                    <p:animScale>
                                      <p:cBhvr>
                                        <p:cTn id="31"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4"/>
                                        </p:tgtEl>
                                        <p:attrNameLst>
                                          <p:attrName>ppt_x</p:attrName>
                                          <p:attrName>ppt_y</p:attrName>
                                        </p:attrNameLst>
                                      </p:cBhvr>
                                    </p:animMotion>
                                    <p:animEffect transition="in" filter="fade">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animBg="1"/>
      <p:bldP spid="1048631" grpId="0"/>
      <p:bldP spid="1048631" grpId="1"/>
      <p:bldP spid="1048632"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8"/>
          <p:cNvCxnSpPr>
            <a:cxnSpLocks/>
          </p:cNvCxnSpPr>
          <p:nvPr/>
        </p:nvCxnSpPr>
        <p:spPr>
          <a:xfrm>
            <a:off x="3800473" y="2449420"/>
            <a:ext cx="4429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0" name="圆角矩形 3"/>
          <p:cNvSpPr/>
          <p:nvPr/>
        </p:nvSpPr>
        <p:spPr>
          <a:xfrm>
            <a:off x="685800" y="2251958"/>
            <a:ext cx="2600325" cy="342018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48631" name="矩形 4"/>
          <p:cNvSpPr/>
          <p:nvPr/>
        </p:nvSpPr>
        <p:spPr>
          <a:xfrm>
            <a:off x="3505135" y="2602335"/>
            <a:ext cx="5461311" cy="3000821"/>
          </a:xfrm>
          <a:prstGeom prst="rect">
            <a:avLst/>
          </a:prstGeom>
        </p:spPr>
        <p:txBody>
          <a:bodyPr wrap="square">
            <a:spAutoFit/>
          </a:bodyPr>
          <a:lstStyle/>
          <a:p>
            <a:pPr>
              <a:lnSpc>
                <a:spcPct val="150000"/>
              </a:lnSpc>
            </a:pPr>
            <a:r>
              <a:rPr lang="en-US" altLang="zh-CN" dirty="0"/>
              <a:t>《</a:t>
            </a:r>
            <a:r>
              <a:rPr lang="zh-CN" altLang="en-US" dirty="0"/>
              <a:t>侵权责任法</a:t>
            </a:r>
            <a:r>
              <a:rPr lang="en-US" altLang="zh-CN" dirty="0"/>
              <a:t>》 </a:t>
            </a:r>
            <a:r>
              <a:rPr lang="zh-CN" altLang="en-US" dirty="0"/>
              <a:t>虽然在第六十条明确规定：患者有损害，因下列情形之一的，医疗机构</a:t>
            </a:r>
            <a:r>
              <a:rPr lang="zh-CN" altLang="en-US" dirty="0">
                <a:solidFill>
                  <a:srgbClr val="FF0000"/>
                </a:solidFill>
              </a:rPr>
              <a:t>不承担</a:t>
            </a:r>
            <a:r>
              <a:rPr lang="zh-CN" altLang="en-US" dirty="0"/>
              <a:t>赔偿责任：</a:t>
            </a:r>
          </a:p>
          <a:p>
            <a:pPr>
              <a:lnSpc>
                <a:spcPct val="150000"/>
              </a:lnSpc>
            </a:pPr>
            <a:r>
              <a:rPr lang="en-US" altLang="zh-CN" dirty="0"/>
              <a:t>1. </a:t>
            </a:r>
            <a:r>
              <a:rPr lang="zh-CN" altLang="en-US" dirty="0"/>
              <a:t>患者或者其近亲属不配合医疗机构进行符合诊疗规范的诊疗；</a:t>
            </a:r>
          </a:p>
          <a:p>
            <a:pPr>
              <a:lnSpc>
                <a:spcPct val="150000"/>
              </a:lnSpc>
            </a:pPr>
            <a:r>
              <a:rPr lang="en-US" altLang="zh-CN" dirty="0">
                <a:solidFill>
                  <a:srgbClr val="FF0000"/>
                </a:solidFill>
              </a:rPr>
              <a:t>2. </a:t>
            </a:r>
            <a:r>
              <a:rPr lang="zh-CN" altLang="en-US" dirty="0">
                <a:solidFill>
                  <a:srgbClr val="FF0000"/>
                </a:solidFill>
              </a:rPr>
              <a:t>医务人员在抢救生命垂危的患者等紧急情况下已经尽到合理诊疗义务；</a:t>
            </a:r>
          </a:p>
          <a:p>
            <a:pPr>
              <a:lnSpc>
                <a:spcPct val="150000"/>
              </a:lnSpc>
            </a:pPr>
            <a:r>
              <a:rPr lang="en-US" altLang="zh-CN" dirty="0"/>
              <a:t>3. </a:t>
            </a:r>
            <a:r>
              <a:rPr lang="zh-CN" altLang="en-US" dirty="0"/>
              <a:t>限于当时的医疗水平难以诊疗。</a:t>
            </a:r>
          </a:p>
        </p:txBody>
      </p:sp>
      <p:sp>
        <p:nvSpPr>
          <p:cNvPr id="1048632" name="Oval 22"/>
          <p:cNvSpPr>
            <a:spLocks noChangeArrowheads="1"/>
          </p:cNvSpPr>
          <p:nvPr/>
        </p:nvSpPr>
        <p:spPr bwMode="auto">
          <a:xfrm>
            <a:off x="3645880" y="1472814"/>
            <a:ext cx="977103" cy="976606"/>
          </a:xfrm>
          <a:prstGeom prst="ellipse">
            <a:avLst/>
          </a:prstGeom>
          <a:solidFill>
            <a:srgbClr val="DB782B"/>
          </a:solidFill>
          <a:ln>
            <a:noFill/>
          </a:ln>
        </p:spPr>
        <p:txBody>
          <a:bodyPr vert="horz" wrap="square" lIns="56610" tIns="28304" rIns="56610" bIns="28304"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2499" b="1" i="0" u="none" strike="noStrike" kern="1200" cap="none" spc="0" normalizeH="0" baseline="-3000" noProof="0" dirty="0">
              <a:ln>
                <a:noFill/>
              </a:ln>
              <a:solidFill>
                <a:srgbClr val="FFC000"/>
              </a:solidFill>
              <a:effectLst/>
              <a:uLnTx/>
              <a:uFillTx/>
              <a:latin typeface="微软雅黑" pitchFamily="34" charset="-122"/>
              <a:ea typeface="微软雅黑" pitchFamily="34" charset="-122"/>
              <a:cs typeface="+mn-cs"/>
            </a:endParaRPr>
          </a:p>
        </p:txBody>
      </p:sp>
      <p:pic>
        <p:nvPicPr>
          <p:cNvPr id="2097158" name="Picture 3" descr="E:\我图PPT\00001PNG素材\法院png\法院2.png"/>
          <p:cNvPicPr>
            <a:picLocks noChangeAspect="1" noChangeArrowheads="1"/>
          </p:cNvPicPr>
          <p:nvPr/>
        </p:nvPicPr>
        <p:blipFill>
          <a:blip r:embed="rId3" cstate="print"/>
          <a:srcRect/>
          <a:stretch>
            <a:fillRect/>
          </a:stretch>
        </p:blipFill>
        <p:spPr bwMode="auto">
          <a:xfrm flipH="1">
            <a:off x="3640918" y="1600650"/>
            <a:ext cx="1172704" cy="1001685"/>
          </a:xfrm>
          <a:prstGeom prst="rect">
            <a:avLst/>
          </a:prstGeom>
          <a:noFill/>
        </p:spPr>
      </p:pic>
      <p:pic>
        <p:nvPicPr>
          <p:cNvPr id="1026" name="Picture 2" descr="https://timgsa.baidu.com/timg?image&amp;quality=80&amp;size=b9999_10000&amp;sec=1601094286399&amp;di=174d80aaa7f3e011903696420342333c&amp;imgtype=0&amp;src=http%3A%2F%2Fhnyuyao.com%2Fuploads%2F151029%2F1-15102z912452d.jpg">
            <a:extLst>
              <a:ext uri="{FF2B5EF4-FFF2-40B4-BE49-F238E27FC236}">
                <a16:creationId xmlns:a16="http://schemas.microsoft.com/office/drawing/2014/main" id="{C0B364CF-980F-4AF1-9D87-DEBF38BBB0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93" y="2399383"/>
            <a:ext cx="2538532" cy="327275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2">
            <a:extLst>
              <a:ext uri="{FF2B5EF4-FFF2-40B4-BE49-F238E27FC236}">
                <a16:creationId xmlns:a16="http://schemas.microsoft.com/office/drawing/2014/main" id="{A5477270-B3D4-4B3B-B2F4-3A5E68C4A94C}"/>
              </a:ext>
            </a:extLst>
          </p:cNvPr>
          <p:cNvSpPr txBox="1"/>
          <p:nvPr/>
        </p:nvSpPr>
        <p:spPr>
          <a:xfrm>
            <a:off x="-154748" y="869908"/>
            <a:ext cx="3955221" cy="415307"/>
          </a:xfrm>
          <a:prstGeom prst="rect">
            <a:avLst/>
          </a:prstGeom>
          <a:noFill/>
        </p:spPr>
        <p:txBody>
          <a:bodyPr wrap="square">
            <a:spAutoFit/>
          </a:bodyPr>
          <a:lstStyle/>
          <a:p>
            <a:pPr indent="457200" fontAlgn="auto">
              <a:lnSpc>
                <a:spcPct val="129000"/>
              </a:lnSpc>
              <a:spcBef>
                <a:spcPts val="0"/>
              </a:spcBef>
              <a:spcAft>
                <a:spcPts val="600"/>
              </a:spcAft>
            </a:pPr>
            <a:r>
              <a:rPr lang="zh-CN" altLang="en-US" dirty="0">
                <a:latin typeface="微软雅黑" panose="020B0503020204020204" pitchFamily="34" charset="-122"/>
                <a:ea typeface="微软雅黑" panose="020B0503020204020204" pitchFamily="34" charset="-122"/>
              </a:rPr>
              <a:t>规避风险？</a:t>
            </a:r>
          </a:p>
        </p:txBody>
      </p:sp>
    </p:spTree>
    <p:extLst>
      <p:ext uri="{BB962C8B-B14F-4D97-AF65-F5344CB8AC3E}">
        <p14:creationId xmlns:p14="http://schemas.microsoft.com/office/powerpoint/2010/main" val="1529382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48630"/>
                                        </p:tgtEl>
                                        <p:attrNameLst>
                                          <p:attrName>style.visibility</p:attrName>
                                        </p:attrNameLst>
                                      </p:cBhvr>
                                      <p:to>
                                        <p:strVal val="visible"/>
                                      </p:to>
                                    </p:set>
                                    <p:animEffect transition="in" filter="wheel(1)">
                                      <p:cBhvr>
                                        <p:cTn id="7" dur="2000"/>
                                        <p:tgtEl>
                                          <p:spTgt spid="1048630"/>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048632"/>
                                        </p:tgtEl>
                                        <p:attrNameLst>
                                          <p:attrName>style.visibility</p:attrName>
                                        </p:attrNameLst>
                                      </p:cBhvr>
                                      <p:to>
                                        <p:strVal val="visible"/>
                                      </p:to>
                                    </p:set>
                                    <p:anim calcmode="lin" valueType="num">
                                      <p:cBhvr>
                                        <p:cTn id="11" dur="500" fill="hold"/>
                                        <p:tgtEl>
                                          <p:spTgt spid="1048632"/>
                                        </p:tgtEl>
                                        <p:attrNameLst>
                                          <p:attrName>ppt_w</p:attrName>
                                        </p:attrNameLst>
                                      </p:cBhvr>
                                      <p:tavLst>
                                        <p:tav tm="0">
                                          <p:val>
                                            <p:fltVal val="0"/>
                                          </p:val>
                                        </p:tav>
                                        <p:tav tm="100000">
                                          <p:val>
                                            <p:strVal val="#ppt_w"/>
                                          </p:val>
                                        </p:tav>
                                      </p:tavLst>
                                    </p:anim>
                                    <p:anim calcmode="lin" valueType="num">
                                      <p:cBhvr>
                                        <p:cTn id="12" dur="500" fill="hold"/>
                                        <p:tgtEl>
                                          <p:spTgt spid="1048632"/>
                                        </p:tgtEl>
                                        <p:attrNameLst>
                                          <p:attrName>ppt_h</p:attrName>
                                        </p:attrNameLst>
                                      </p:cBhvr>
                                      <p:tavLst>
                                        <p:tav tm="0">
                                          <p:val>
                                            <p:fltVal val="0"/>
                                          </p:val>
                                        </p:tav>
                                        <p:tav tm="100000">
                                          <p:val>
                                            <p:strVal val="#ppt_h"/>
                                          </p:val>
                                        </p:tav>
                                      </p:tavLst>
                                    </p:anim>
                                    <p:animEffect transition="in" filter="fade">
                                      <p:cBhvr>
                                        <p:cTn id="13" dur="500"/>
                                        <p:tgtEl>
                                          <p:spTgt spid="1048632"/>
                                        </p:tgtEl>
                                      </p:cBhvr>
                                    </p:animEffect>
                                  </p:childTnLst>
                                </p:cTn>
                              </p:par>
                            </p:childTnLst>
                          </p:cTn>
                        </p:par>
                        <p:par>
                          <p:cTn id="14" fill="hold">
                            <p:stCondLst>
                              <p:cond delay="2500"/>
                            </p:stCondLst>
                            <p:childTnLst>
                              <p:par>
                                <p:cTn id="15" presetID="53" presetClass="entr" presetSubtype="16" fill="hold" nodeType="afterEffect">
                                  <p:stCondLst>
                                    <p:cond delay="0"/>
                                  </p:stCondLst>
                                  <p:childTnLst>
                                    <p:set>
                                      <p:cBhvr>
                                        <p:cTn id="16" dur="1" fill="hold">
                                          <p:stCondLst>
                                            <p:cond delay="0"/>
                                          </p:stCondLst>
                                        </p:cTn>
                                        <p:tgtEl>
                                          <p:spTgt spid="2097158"/>
                                        </p:tgtEl>
                                        <p:attrNameLst>
                                          <p:attrName>style.visibility</p:attrName>
                                        </p:attrNameLst>
                                      </p:cBhvr>
                                      <p:to>
                                        <p:strVal val="visible"/>
                                      </p:to>
                                    </p:set>
                                    <p:anim calcmode="lin" valueType="num">
                                      <p:cBhvr>
                                        <p:cTn id="17" dur="500" fill="hold"/>
                                        <p:tgtEl>
                                          <p:spTgt spid="2097158"/>
                                        </p:tgtEl>
                                        <p:attrNameLst>
                                          <p:attrName>ppt_w</p:attrName>
                                        </p:attrNameLst>
                                      </p:cBhvr>
                                      <p:tavLst>
                                        <p:tav tm="0">
                                          <p:val>
                                            <p:fltVal val="0"/>
                                          </p:val>
                                        </p:tav>
                                        <p:tav tm="100000">
                                          <p:val>
                                            <p:strVal val="#ppt_w"/>
                                          </p:val>
                                        </p:tav>
                                      </p:tavLst>
                                    </p:anim>
                                    <p:anim calcmode="lin" valueType="num">
                                      <p:cBhvr>
                                        <p:cTn id="18" dur="500" fill="hold"/>
                                        <p:tgtEl>
                                          <p:spTgt spid="2097158"/>
                                        </p:tgtEl>
                                        <p:attrNameLst>
                                          <p:attrName>ppt_h</p:attrName>
                                        </p:attrNameLst>
                                      </p:cBhvr>
                                      <p:tavLst>
                                        <p:tav tm="0">
                                          <p:val>
                                            <p:fltVal val="0"/>
                                          </p:val>
                                        </p:tav>
                                        <p:tav tm="100000">
                                          <p:val>
                                            <p:strVal val="#ppt_h"/>
                                          </p:val>
                                        </p:tav>
                                      </p:tavLst>
                                    </p:anim>
                                    <p:animEffect transition="in" filter="fade">
                                      <p:cBhvr>
                                        <p:cTn id="19" dur="500"/>
                                        <p:tgtEl>
                                          <p:spTgt spid="2097158"/>
                                        </p:tgtEl>
                                      </p:cBhvr>
                                    </p:animEffect>
                                  </p:childTnLst>
                                </p:cTn>
                              </p:par>
                              <p:par>
                                <p:cTn id="20" presetID="22" presetClass="entr" presetSubtype="8" fill="hold" nodeType="withEffect">
                                  <p:stCondLst>
                                    <p:cond delay="0"/>
                                  </p:stCondLst>
                                  <p:childTnLst>
                                    <p:set>
                                      <p:cBhvr>
                                        <p:cTn id="21" dur="1" fill="hold">
                                          <p:stCondLst>
                                            <p:cond delay="0"/>
                                          </p:stCondLst>
                                        </p:cTn>
                                        <p:tgtEl>
                                          <p:spTgt spid="3145731"/>
                                        </p:tgtEl>
                                        <p:attrNameLst>
                                          <p:attrName>style.visibility</p:attrName>
                                        </p:attrNameLst>
                                      </p:cBhvr>
                                      <p:to>
                                        <p:strVal val="visible"/>
                                      </p:to>
                                    </p:set>
                                    <p:animEffect transition="in" filter="wipe(left)">
                                      <p:cBhvr>
                                        <p:cTn id="22" dur="500"/>
                                        <p:tgtEl>
                                          <p:spTgt spid="3145731"/>
                                        </p:tgtEl>
                                      </p:cBhvr>
                                    </p:animEffect>
                                  </p:childTnLst>
                                </p:cTn>
                              </p:par>
                              <p:par>
                                <p:cTn id="23" presetID="10" presetClass="entr" presetSubtype="0" fill="hold" grpId="0" nodeType="withEffect">
                                  <p:stCondLst>
                                    <p:cond delay="0"/>
                                  </p:stCondLst>
                                  <p:iterate type="lt">
                                    <p:tmPct val="10000"/>
                                  </p:iterate>
                                  <p:childTnLst>
                                    <p:set>
                                      <p:cBhvr>
                                        <p:cTn id="24" dur="1" fill="hold">
                                          <p:stCondLst>
                                            <p:cond delay="0"/>
                                          </p:stCondLst>
                                        </p:cTn>
                                        <p:tgtEl>
                                          <p:spTgt spid="1048631"/>
                                        </p:tgtEl>
                                        <p:attrNameLst>
                                          <p:attrName>style.visibility</p:attrName>
                                        </p:attrNameLst>
                                      </p:cBhvr>
                                      <p:to>
                                        <p:strVal val="visible"/>
                                      </p:to>
                                    </p:set>
                                    <p:animEffect transition="in" filter="fade">
                                      <p:cBhvr>
                                        <p:cTn id="25" dur="500"/>
                                        <p:tgtEl>
                                          <p:spTgt spid="1048631"/>
                                        </p:tgtEl>
                                      </p:cBhvr>
                                    </p:animEffect>
                                  </p:childTnLst>
                                </p:cTn>
                              </p:par>
                              <p:par>
                                <p:cTn id="26" presetID="26" presetClass="emph" presetSubtype="0" fill="hold" grpId="1" nodeType="withEffect">
                                  <p:stCondLst>
                                    <p:cond delay="1900"/>
                                  </p:stCondLst>
                                  <p:iterate type="lt">
                                    <p:tmPct val="10000"/>
                                  </p:iterate>
                                  <p:childTnLst>
                                    <p:animEffect transition="out" filter="fade">
                                      <p:cBhvr>
                                        <p:cTn id="27" dur="500" tmFilter="0, 0; .2, .5; .8, .5; 1, 0"/>
                                        <p:tgtEl>
                                          <p:spTgt spid="1048631"/>
                                        </p:tgtEl>
                                      </p:cBhvr>
                                    </p:animEffect>
                                    <p:animScale>
                                      <p:cBhvr>
                                        <p:cTn id="28" dur="250" autoRev="1" fill="hold"/>
                                        <p:tgtEl>
                                          <p:spTgt spid="1048631"/>
                                        </p:tgtEl>
                                      </p:cBhvr>
                                      <p:by x="105000" y="105000"/>
                                    </p:animScale>
                                  </p:childTnLst>
                                </p:cTn>
                              </p:par>
                              <p:par>
                                <p:cTn id="29" presetID="52" presetClass="entr" presetSubtype="0" fill="hold" grpId="0" nodeType="withEffect">
                                  <p:stCondLst>
                                    <p:cond delay="200"/>
                                  </p:stCondLst>
                                  <p:childTnLst>
                                    <p:set>
                                      <p:cBhvr>
                                        <p:cTn id="30" dur="1" fill="hold">
                                          <p:stCondLst>
                                            <p:cond delay="0"/>
                                          </p:stCondLst>
                                        </p:cTn>
                                        <p:tgtEl>
                                          <p:spTgt spid="14"/>
                                        </p:tgtEl>
                                        <p:attrNameLst>
                                          <p:attrName>style.visibility</p:attrName>
                                        </p:attrNameLst>
                                      </p:cBhvr>
                                      <p:to>
                                        <p:strVal val="visible"/>
                                      </p:to>
                                    </p:set>
                                    <p:animScale>
                                      <p:cBhvr>
                                        <p:cTn id="31"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4"/>
                                        </p:tgtEl>
                                        <p:attrNameLst>
                                          <p:attrName>ppt_x</p:attrName>
                                          <p:attrName>ppt_y</p:attrName>
                                        </p:attrNameLst>
                                      </p:cBhvr>
                                    </p:animMotion>
                                    <p:animEffect transition="in" filter="fade">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animBg="1"/>
      <p:bldP spid="1048631" grpId="0"/>
      <p:bldP spid="1048631" grpId="1"/>
      <p:bldP spid="1048632"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8"/>
          <p:cNvCxnSpPr>
            <a:cxnSpLocks/>
          </p:cNvCxnSpPr>
          <p:nvPr/>
        </p:nvCxnSpPr>
        <p:spPr>
          <a:xfrm>
            <a:off x="3800473" y="2449420"/>
            <a:ext cx="4429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0" name="圆角矩形 3"/>
          <p:cNvSpPr/>
          <p:nvPr/>
        </p:nvSpPr>
        <p:spPr>
          <a:xfrm>
            <a:off x="685800" y="2251958"/>
            <a:ext cx="2600325" cy="342018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48631" name="矩形 4"/>
          <p:cNvSpPr/>
          <p:nvPr/>
        </p:nvSpPr>
        <p:spPr>
          <a:xfrm>
            <a:off x="3355320" y="2650660"/>
            <a:ext cx="5461311" cy="3831818"/>
          </a:xfrm>
          <a:prstGeom prst="rect">
            <a:avLst/>
          </a:prstGeom>
        </p:spPr>
        <p:txBody>
          <a:bodyPr wrap="square">
            <a:spAutoFit/>
          </a:bodyPr>
          <a:lstStyle/>
          <a:p>
            <a:pPr>
              <a:lnSpc>
                <a:spcPct val="150000"/>
              </a:lnSpc>
            </a:pPr>
            <a:r>
              <a:rPr lang="en-US" altLang="zh-CN" dirty="0"/>
              <a:t>《</a:t>
            </a:r>
            <a:r>
              <a:rPr lang="zh-CN" altLang="en-US" dirty="0"/>
              <a:t>医疗机构临床用血管理办法</a:t>
            </a:r>
            <a:r>
              <a:rPr lang="en-US" altLang="zh-CN" dirty="0"/>
              <a:t>》</a:t>
            </a:r>
            <a:r>
              <a:rPr lang="zh-CN" altLang="en-US" dirty="0"/>
              <a:t>第十九条医疗机构因应急用血需要临时采集血液的，必须符合以下情况：</a:t>
            </a:r>
          </a:p>
          <a:p>
            <a:pPr>
              <a:lnSpc>
                <a:spcPct val="150000"/>
              </a:lnSpc>
            </a:pPr>
            <a:r>
              <a:rPr lang="zh-CN" altLang="en-US" dirty="0"/>
              <a:t>（一）边远地区的医疗机构和所在地无血站（或中心血库）；</a:t>
            </a:r>
          </a:p>
          <a:p>
            <a:pPr>
              <a:lnSpc>
                <a:spcPct val="150000"/>
              </a:lnSpc>
            </a:pPr>
            <a:r>
              <a:rPr lang="zh-CN" altLang="en-US" dirty="0"/>
              <a:t>（二）危及病人生命，急需输血，而其他医疗措施所不能替代</a:t>
            </a:r>
          </a:p>
          <a:p>
            <a:pPr>
              <a:lnSpc>
                <a:spcPct val="150000"/>
              </a:lnSpc>
            </a:pPr>
            <a:r>
              <a:rPr lang="zh-CN" altLang="en-US" dirty="0"/>
              <a:t>（三）具备交叉配血及快速诊断方法检验乙型肝炎病毒表面抗原、丙型肝炎病毒抗体、艾滋病病毒抗体的条件</a:t>
            </a:r>
          </a:p>
        </p:txBody>
      </p:sp>
      <p:sp>
        <p:nvSpPr>
          <p:cNvPr id="1048632" name="Oval 22"/>
          <p:cNvSpPr>
            <a:spLocks noChangeArrowheads="1"/>
          </p:cNvSpPr>
          <p:nvPr/>
        </p:nvSpPr>
        <p:spPr bwMode="auto">
          <a:xfrm>
            <a:off x="3645880" y="1472814"/>
            <a:ext cx="977103" cy="976606"/>
          </a:xfrm>
          <a:prstGeom prst="ellipse">
            <a:avLst/>
          </a:prstGeom>
          <a:solidFill>
            <a:srgbClr val="DB782B"/>
          </a:solidFill>
          <a:ln>
            <a:noFill/>
          </a:ln>
        </p:spPr>
        <p:txBody>
          <a:bodyPr vert="horz" wrap="square" lIns="56610" tIns="28304" rIns="56610" bIns="28304"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2499" b="1" i="0" u="none" strike="noStrike" kern="1200" cap="none" spc="0" normalizeH="0" baseline="-3000" noProof="0" dirty="0">
              <a:ln>
                <a:noFill/>
              </a:ln>
              <a:solidFill>
                <a:srgbClr val="FFC000"/>
              </a:solidFill>
              <a:effectLst/>
              <a:uLnTx/>
              <a:uFillTx/>
              <a:latin typeface="微软雅黑" pitchFamily="34" charset="-122"/>
              <a:ea typeface="微软雅黑" pitchFamily="34" charset="-122"/>
              <a:cs typeface="+mn-cs"/>
            </a:endParaRPr>
          </a:p>
        </p:txBody>
      </p:sp>
      <p:pic>
        <p:nvPicPr>
          <p:cNvPr id="2097158" name="Picture 3" descr="E:\我图PPT\00001PNG素材\法院png\法院2.png"/>
          <p:cNvPicPr>
            <a:picLocks noChangeAspect="1" noChangeArrowheads="1"/>
          </p:cNvPicPr>
          <p:nvPr/>
        </p:nvPicPr>
        <p:blipFill>
          <a:blip r:embed="rId3" cstate="print"/>
          <a:srcRect/>
          <a:stretch>
            <a:fillRect/>
          </a:stretch>
        </p:blipFill>
        <p:spPr bwMode="auto">
          <a:xfrm flipH="1">
            <a:off x="3640918" y="1600650"/>
            <a:ext cx="1172704" cy="1001685"/>
          </a:xfrm>
          <a:prstGeom prst="rect">
            <a:avLst/>
          </a:prstGeom>
          <a:noFill/>
        </p:spPr>
      </p:pic>
      <p:pic>
        <p:nvPicPr>
          <p:cNvPr id="2" name="图片 1">
            <a:extLst>
              <a:ext uri="{FF2B5EF4-FFF2-40B4-BE49-F238E27FC236}">
                <a16:creationId xmlns:a16="http://schemas.microsoft.com/office/drawing/2014/main" id="{EAF6BDF2-9425-40C2-B646-C6A790AED4ED}"/>
              </a:ext>
            </a:extLst>
          </p:cNvPr>
          <p:cNvPicPr>
            <a:picLocks noChangeAspect="1"/>
          </p:cNvPicPr>
          <p:nvPr/>
        </p:nvPicPr>
        <p:blipFill rotWithShape="1">
          <a:blip r:embed="rId4"/>
          <a:srcRect l="12905" t="28635" r="12532" b="5573"/>
          <a:stretch/>
        </p:blipFill>
        <p:spPr>
          <a:xfrm>
            <a:off x="759181" y="2874596"/>
            <a:ext cx="2453562" cy="2350025"/>
          </a:xfrm>
          <a:prstGeom prst="rect">
            <a:avLst/>
          </a:prstGeom>
        </p:spPr>
      </p:pic>
      <p:sp>
        <p:nvSpPr>
          <p:cNvPr id="10" name="TextBox 2">
            <a:extLst>
              <a:ext uri="{FF2B5EF4-FFF2-40B4-BE49-F238E27FC236}">
                <a16:creationId xmlns:a16="http://schemas.microsoft.com/office/drawing/2014/main" id="{63ABFC4F-6E09-4D15-96F7-32CB1D185B38}"/>
              </a:ext>
            </a:extLst>
          </p:cNvPr>
          <p:cNvSpPr txBox="1"/>
          <p:nvPr/>
        </p:nvSpPr>
        <p:spPr>
          <a:xfrm>
            <a:off x="179210" y="904592"/>
            <a:ext cx="3955221" cy="415307"/>
          </a:xfrm>
          <a:prstGeom prst="rect">
            <a:avLst/>
          </a:prstGeom>
          <a:noFill/>
        </p:spPr>
        <p:txBody>
          <a:bodyPr wrap="square">
            <a:spAutoFit/>
          </a:bodyPr>
          <a:lstStyle/>
          <a:p>
            <a:pPr indent="457200" fontAlgn="auto">
              <a:lnSpc>
                <a:spcPct val="129000"/>
              </a:lnSpc>
              <a:spcBef>
                <a:spcPts val="0"/>
              </a:spcBef>
              <a:spcAft>
                <a:spcPts val="600"/>
              </a:spcAft>
            </a:pPr>
            <a:r>
              <a:rPr lang="zh-CN" altLang="en-US" dirty="0">
                <a:latin typeface="微软雅黑" panose="020B0503020204020204" pitchFamily="34" charset="-122"/>
                <a:ea typeface="微软雅黑" panose="020B0503020204020204" pitchFamily="34" charset="-122"/>
              </a:rPr>
              <a:t>规避风险？</a:t>
            </a:r>
          </a:p>
        </p:txBody>
      </p:sp>
    </p:spTree>
    <p:extLst>
      <p:ext uri="{BB962C8B-B14F-4D97-AF65-F5344CB8AC3E}">
        <p14:creationId xmlns:p14="http://schemas.microsoft.com/office/powerpoint/2010/main" val="17807382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48630"/>
                                        </p:tgtEl>
                                        <p:attrNameLst>
                                          <p:attrName>style.visibility</p:attrName>
                                        </p:attrNameLst>
                                      </p:cBhvr>
                                      <p:to>
                                        <p:strVal val="visible"/>
                                      </p:to>
                                    </p:set>
                                    <p:animEffect transition="in" filter="wheel(1)">
                                      <p:cBhvr>
                                        <p:cTn id="7" dur="2000"/>
                                        <p:tgtEl>
                                          <p:spTgt spid="1048630"/>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048632"/>
                                        </p:tgtEl>
                                        <p:attrNameLst>
                                          <p:attrName>style.visibility</p:attrName>
                                        </p:attrNameLst>
                                      </p:cBhvr>
                                      <p:to>
                                        <p:strVal val="visible"/>
                                      </p:to>
                                    </p:set>
                                    <p:anim calcmode="lin" valueType="num">
                                      <p:cBhvr>
                                        <p:cTn id="11" dur="500" fill="hold"/>
                                        <p:tgtEl>
                                          <p:spTgt spid="1048632"/>
                                        </p:tgtEl>
                                        <p:attrNameLst>
                                          <p:attrName>ppt_w</p:attrName>
                                        </p:attrNameLst>
                                      </p:cBhvr>
                                      <p:tavLst>
                                        <p:tav tm="0">
                                          <p:val>
                                            <p:fltVal val="0"/>
                                          </p:val>
                                        </p:tav>
                                        <p:tav tm="100000">
                                          <p:val>
                                            <p:strVal val="#ppt_w"/>
                                          </p:val>
                                        </p:tav>
                                      </p:tavLst>
                                    </p:anim>
                                    <p:anim calcmode="lin" valueType="num">
                                      <p:cBhvr>
                                        <p:cTn id="12" dur="500" fill="hold"/>
                                        <p:tgtEl>
                                          <p:spTgt spid="1048632"/>
                                        </p:tgtEl>
                                        <p:attrNameLst>
                                          <p:attrName>ppt_h</p:attrName>
                                        </p:attrNameLst>
                                      </p:cBhvr>
                                      <p:tavLst>
                                        <p:tav tm="0">
                                          <p:val>
                                            <p:fltVal val="0"/>
                                          </p:val>
                                        </p:tav>
                                        <p:tav tm="100000">
                                          <p:val>
                                            <p:strVal val="#ppt_h"/>
                                          </p:val>
                                        </p:tav>
                                      </p:tavLst>
                                    </p:anim>
                                    <p:animEffect transition="in" filter="fade">
                                      <p:cBhvr>
                                        <p:cTn id="13" dur="500"/>
                                        <p:tgtEl>
                                          <p:spTgt spid="1048632"/>
                                        </p:tgtEl>
                                      </p:cBhvr>
                                    </p:animEffect>
                                  </p:childTnLst>
                                </p:cTn>
                              </p:par>
                            </p:childTnLst>
                          </p:cTn>
                        </p:par>
                        <p:par>
                          <p:cTn id="14" fill="hold">
                            <p:stCondLst>
                              <p:cond delay="2500"/>
                            </p:stCondLst>
                            <p:childTnLst>
                              <p:par>
                                <p:cTn id="15" presetID="53" presetClass="entr" presetSubtype="16" fill="hold" nodeType="afterEffect">
                                  <p:stCondLst>
                                    <p:cond delay="0"/>
                                  </p:stCondLst>
                                  <p:childTnLst>
                                    <p:set>
                                      <p:cBhvr>
                                        <p:cTn id="16" dur="1" fill="hold">
                                          <p:stCondLst>
                                            <p:cond delay="0"/>
                                          </p:stCondLst>
                                        </p:cTn>
                                        <p:tgtEl>
                                          <p:spTgt spid="2097158"/>
                                        </p:tgtEl>
                                        <p:attrNameLst>
                                          <p:attrName>style.visibility</p:attrName>
                                        </p:attrNameLst>
                                      </p:cBhvr>
                                      <p:to>
                                        <p:strVal val="visible"/>
                                      </p:to>
                                    </p:set>
                                    <p:anim calcmode="lin" valueType="num">
                                      <p:cBhvr>
                                        <p:cTn id="17" dur="500" fill="hold"/>
                                        <p:tgtEl>
                                          <p:spTgt spid="2097158"/>
                                        </p:tgtEl>
                                        <p:attrNameLst>
                                          <p:attrName>ppt_w</p:attrName>
                                        </p:attrNameLst>
                                      </p:cBhvr>
                                      <p:tavLst>
                                        <p:tav tm="0">
                                          <p:val>
                                            <p:fltVal val="0"/>
                                          </p:val>
                                        </p:tav>
                                        <p:tav tm="100000">
                                          <p:val>
                                            <p:strVal val="#ppt_w"/>
                                          </p:val>
                                        </p:tav>
                                      </p:tavLst>
                                    </p:anim>
                                    <p:anim calcmode="lin" valueType="num">
                                      <p:cBhvr>
                                        <p:cTn id="18" dur="500" fill="hold"/>
                                        <p:tgtEl>
                                          <p:spTgt spid="2097158"/>
                                        </p:tgtEl>
                                        <p:attrNameLst>
                                          <p:attrName>ppt_h</p:attrName>
                                        </p:attrNameLst>
                                      </p:cBhvr>
                                      <p:tavLst>
                                        <p:tav tm="0">
                                          <p:val>
                                            <p:fltVal val="0"/>
                                          </p:val>
                                        </p:tav>
                                        <p:tav tm="100000">
                                          <p:val>
                                            <p:strVal val="#ppt_h"/>
                                          </p:val>
                                        </p:tav>
                                      </p:tavLst>
                                    </p:anim>
                                    <p:animEffect transition="in" filter="fade">
                                      <p:cBhvr>
                                        <p:cTn id="19" dur="500"/>
                                        <p:tgtEl>
                                          <p:spTgt spid="2097158"/>
                                        </p:tgtEl>
                                      </p:cBhvr>
                                    </p:animEffect>
                                  </p:childTnLst>
                                </p:cTn>
                              </p:par>
                              <p:par>
                                <p:cTn id="20" presetID="22" presetClass="entr" presetSubtype="8" fill="hold" nodeType="withEffect">
                                  <p:stCondLst>
                                    <p:cond delay="0"/>
                                  </p:stCondLst>
                                  <p:childTnLst>
                                    <p:set>
                                      <p:cBhvr>
                                        <p:cTn id="21" dur="1" fill="hold">
                                          <p:stCondLst>
                                            <p:cond delay="0"/>
                                          </p:stCondLst>
                                        </p:cTn>
                                        <p:tgtEl>
                                          <p:spTgt spid="3145731"/>
                                        </p:tgtEl>
                                        <p:attrNameLst>
                                          <p:attrName>style.visibility</p:attrName>
                                        </p:attrNameLst>
                                      </p:cBhvr>
                                      <p:to>
                                        <p:strVal val="visible"/>
                                      </p:to>
                                    </p:set>
                                    <p:animEffect transition="in" filter="wipe(left)">
                                      <p:cBhvr>
                                        <p:cTn id="22" dur="500"/>
                                        <p:tgtEl>
                                          <p:spTgt spid="3145731"/>
                                        </p:tgtEl>
                                      </p:cBhvr>
                                    </p:animEffect>
                                  </p:childTnLst>
                                </p:cTn>
                              </p:par>
                              <p:par>
                                <p:cTn id="23" presetID="10" presetClass="entr" presetSubtype="0" fill="hold" grpId="0" nodeType="withEffect">
                                  <p:stCondLst>
                                    <p:cond delay="0"/>
                                  </p:stCondLst>
                                  <p:iterate type="lt">
                                    <p:tmPct val="10000"/>
                                  </p:iterate>
                                  <p:childTnLst>
                                    <p:set>
                                      <p:cBhvr>
                                        <p:cTn id="24" dur="1" fill="hold">
                                          <p:stCondLst>
                                            <p:cond delay="0"/>
                                          </p:stCondLst>
                                        </p:cTn>
                                        <p:tgtEl>
                                          <p:spTgt spid="1048631"/>
                                        </p:tgtEl>
                                        <p:attrNameLst>
                                          <p:attrName>style.visibility</p:attrName>
                                        </p:attrNameLst>
                                      </p:cBhvr>
                                      <p:to>
                                        <p:strVal val="visible"/>
                                      </p:to>
                                    </p:set>
                                    <p:animEffect transition="in" filter="fade">
                                      <p:cBhvr>
                                        <p:cTn id="25" dur="500"/>
                                        <p:tgtEl>
                                          <p:spTgt spid="1048631"/>
                                        </p:tgtEl>
                                      </p:cBhvr>
                                    </p:animEffect>
                                  </p:childTnLst>
                                </p:cTn>
                              </p:par>
                              <p:par>
                                <p:cTn id="26" presetID="26" presetClass="emph" presetSubtype="0" fill="hold" grpId="1" nodeType="withEffect">
                                  <p:stCondLst>
                                    <p:cond delay="1900"/>
                                  </p:stCondLst>
                                  <p:iterate type="lt">
                                    <p:tmPct val="10000"/>
                                  </p:iterate>
                                  <p:childTnLst>
                                    <p:animEffect transition="out" filter="fade">
                                      <p:cBhvr>
                                        <p:cTn id="27" dur="500" tmFilter="0, 0; .2, .5; .8, .5; 1, 0"/>
                                        <p:tgtEl>
                                          <p:spTgt spid="1048631"/>
                                        </p:tgtEl>
                                      </p:cBhvr>
                                    </p:animEffect>
                                    <p:animScale>
                                      <p:cBhvr>
                                        <p:cTn id="28" dur="250" autoRev="1" fill="hold"/>
                                        <p:tgtEl>
                                          <p:spTgt spid="1048631"/>
                                        </p:tgtEl>
                                      </p:cBhvr>
                                      <p:by x="105000" y="105000"/>
                                    </p:animScale>
                                  </p:childTnLst>
                                </p:cTn>
                              </p:par>
                              <p:par>
                                <p:cTn id="29" presetID="52" presetClass="entr" presetSubtype="0" fill="hold" grpId="0" nodeType="withEffect">
                                  <p:stCondLst>
                                    <p:cond delay="200"/>
                                  </p:stCondLst>
                                  <p:childTnLst>
                                    <p:set>
                                      <p:cBhvr>
                                        <p:cTn id="30" dur="1" fill="hold">
                                          <p:stCondLst>
                                            <p:cond delay="0"/>
                                          </p:stCondLst>
                                        </p:cTn>
                                        <p:tgtEl>
                                          <p:spTgt spid="10"/>
                                        </p:tgtEl>
                                        <p:attrNameLst>
                                          <p:attrName>style.visibility</p:attrName>
                                        </p:attrNameLst>
                                      </p:cBhvr>
                                      <p:to>
                                        <p:strVal val="visible"/>
                                      </p:to>
                                    </p:set>
                                    <p:animScale>
                                      <p:cBhvr>
                                        <p:cTn id="31"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0"/>
                                        </p:tgtEl>
                                        <p:attrNameLst>
                                          <p:attrName>ppt_x</p:attrName>
                                          <p:attrName>ppt_y</p:attrName>
                                        </p:attrNameLst>
                                      </p:cBhvr>
                                    </p:animMotion>
                                    <p:animEffect transition="in" filter="fade">
                                      <p:cBhvr>
                                        <p:cTn id="3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animBg="1"/>
      <p:bldP spid="1048631" grpId="0"/>
      <p:bldP spid="1048631" grpId="1"/>
      <p:bldP spid="1048632"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Freeform 6"/>
          <p:cNvSpPr/>
          <p:nvPr/>
        </p:nvSpPr>
        <p:spPr bwMode="auto">
          <a:xfrm>
            <a:off x="179099" y="1572850"/>
            <a:ext cx="3799372" cy="258233"/>
          </a:xfrm>
          <a:custGeom>
            <a:avLst/>
            <a:gdLst>
              <a:gd name="T0" fmla="*/ 249 w 3270"/>
              <a:gd name="T1" fmla="*/ 261 h 261"/>
              <a:gd name="T2" fmla="*/ 3270 w 3270"/>
              <a:gd name="T3" fmla="*/ 261 h 261"/>
              <a:gd name="T4" fmla="*/ 3022 w 3270"/>
              <a:gd name="T5" fmla="*/ 0 h 261"/>
              <a:gd name="T6" fmla="*/ 0 w 3270"/>
              <a:gd name="T7" fmla="*/ 0 h 261"/>
              <a:gd name="T8" fmla="*/ 249 w 3270"/>
              <a:gd name="T9" fmla="*/ 261 h 261"/>
            </a:gdLst>
            <a:ahLst/>
            <a:cxnLst>
              <a:cxn ang="0">
                <a:pos x="T0" y="T1"/>
              </a:cxn>
              <a:cxn ang="0">
                <a:pos x="T2" y="T3"/>
              </a:cxn>
              <a:cxn ang="0">
                <a:pos x="T4" y="T5"/>
              </a:cxn>
              <a:cxn ang="0">
                <a:pos x="T6" y="T7"/>
              </a:cxn>
              <a:cxn ang="0">
                <a:pos x="T8" y="T9"/>
              </a:cxn>
            </a:cxnLst>
            <a:rect l="0" t="0" r="r" b="b"/>
            <a:pathLst>
              <a:path w="3270" h="261">
                <a:moveTo>
                  <a:pt x="249" y="261"/>
                </a:moveTo>
                <a:lnTo>
                  <a:pt x="3270" y="261"/>
                </a:lnTo>
                <a:lnTo>
                  <a:pt x="3022" y="0"/>
                </a:lnTo>
                <a:lnTo>
                  <a:pt x="0" y="0"/>
                </a:lnTo>
                <a:lnTo>
                  <a:pt x="249" y="261"/>
                </a:lnTo>
                <a:close/>
              </a:path>
            </a:pathLst>
          </a:custGeom>
          <a:solidFill>
            <a:srgbClr val="9B552C"/>
          </a:soli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grpSp>
        <p:nvGrpSpPr>
          <p:cNvPr id="49" name="组合 3"/>
          <p:cNvGrpSpPr/>
          <p:nvPr/>
        </p:nvGrpSpPr>
        <p:grpSpPr>
          <a:xfrm>
            <a:off x="269225" y="1572848"/>
            <a:ext cx="8621592" cy="4472389"/>
            <a:chOff x="1361813" y="1135960"/>
            <a:chExt cx="7072312" cy="3520773"/>
          </a:xfrm>
        </p:grpSpPr>
        <p:sp>
          <p:nvSpPr>
            <p:cNvPr id="1048618" name="Freeform 5"/>
            <p:cNvSpPr/>
            <p:nvPr/>
          </p:nvSpPr>
          <p:spPr bwMode="auto">
            <a:xfrm>
              <a:off x="1361813" y="1135960"/>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pP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48619" name="Freeform 8"/>
            <p:cNvSpPr/>
            <p:nvPr/>
          </p:nvSpPr>
          <p:spPr bwMode="auto">
            <a:xfrm>
              <a:off x="7851825" y="4077295"/>
              <a:ext cx="579437" cy="579438"/>
            </a:xfrm>
            <a:custGeom>
              <a:avLst/>
              <a:gdLst>
                <a:gd name="T0" fmla="*/ 782 w 782"/>
                <a:gd name="T1" fmla="*/ 0 h 782"/>
                <a:gd name="T2" fmla="*/ 782 w 782"/>
                <a:gd name="T3" fmla="*/ 685 h 782"/>
                <a:gd name="T4" fmla="*/ 685 w 782"/>
                <a:gd name="T5" fmla="*/ 782 h 782"/>
                <a:gd name="T6" fmla="*/ 0 w 782"/>
                <a:gd name="T7" fmla="*/ 782 h 782"/>
                <a:gd name="T8" fmla="*/ 782 w 782"/>
                <a:gd name="T9" fmla="*/ 0 h 782"/>
              </a:gdLst>
              <a:ahLst/>
              <a:cxnLst>
                <a:cxn ang="0">
                  <a:pos x="T0" y="T1"/>
                </a:cxn>
                <a:cxn ang="0">
                  <a:pos x="T2" y="T3"/>
                </a:cxn>
                <a:cxn ang="0">
                  <a:pos x="T4" y="T5"/>
                </a:cxn>
                <a:cxn ang="0">
                  <a:pos x="T6" y="T7"/>
                </a:cxn>
                <a:cxn ang="0">
                  <a:pos x="T8" y="T9"/>
                </a:cxn>
              </a:cxnLst>
              <a:rect l="0" t="0" r="r" b="b"/>
              <a:pathLst>
                <a:path w="782" h="782">
                  <a:moveTo>
                    <a:pt x="782" y="0"/>
                  </a:moveTo>
                  <a:lnTo>
                    <a:pt x="782" y="685"/>
                  </a:lnTo>
                  <a:cubicBezTo>
                    <a:pt x="782" y="738"/>
                    <a:pt x="738" y="782"/>
                    <a:pt x="685" y="782"/>
                  </a:cubicBezTo>
                  <a:lnTo>
                    <a:pt x="0" y="782"/>
                  </a:lnTo>
                  <a:lnTo>
                    <a:pt x="782" y="0"/>
                  </a:lnTo>
                  <a:close/>
                </a:path>
              </a:pathLst>
            </a:custGeom>
            <a:solidFill>
              <a:srgbClr val="9B552C"/>
            </a:soli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grpSp>
      <p:sp>
        <p:nvSpPr>
          <p:cNvPr id="1048620" name="Freeform 7"/>
          <p:cNvSpPr/>
          <p:nvPr/>
        </p:nvSpPr>
        <p:spPr bwMode="auto">
          <a:xfrm>
            <a:off x="139599" y="1572848"/>
            <a:ext cx="3510560" cy="476021"/>
          </a:xfrm>
          <a:custGeom>
            <a:avLst/>
            <a:gdLst>
              <a:gd name="T0" fmla="*/ 3022 w 3022"/>
              <a:gd name="T1" fmla="*/ 0 h 2098"/>
              <a:gd name="T2" fmla="*/ 0 w 3022"/>
              <a:gd name="T3" fmla="*/ 0 h 2098"/>
              <a:gd name="T4" fmla="*/ 0 w 3022"/>
              <a:gd name="T5" fmla="*/ 2098 h 2098"/>
              <a:gd name="T6" fmla="*/ 2165 w 3022"/>
              <a:gd name="T7" fmla="*/ 2098 h 2098"/>
              <a:gd name="T8" fmla="*/ 3022 w 3022"/>
              <a:gd name="T9" fmla="*/ 0 h 2098"/>
            </a:gdLst>
            <a:ahLst/>
            <a:cxnLst>
              <a:cxn ang="0">
                <a:pos x="T0" y="T1"/>
              </a:cxn>
              <a:cxn ang="0">
                <a:pos x="T2" y="T3"/>
              </a:cxn>
              <a:cxn ang="0">
                <a:pos x="T4" y="T5"/>
              </a:cxn>
              <a:cxn ang="0">
                <a:pos x="T6" y="T7"/>
              </a:cxn>
              <a:cxn ang="0">
                <a:pos x="T8" y="T9"/>
              </a:cxn>
            </a:cxnLst>
            <a:rect l="0" t="0" r="r" b="b"/>
            <a:pathLst>
              <a:path w="3022" h="2098">
                <a:moveTo>
                  <a:pt x="3022" y="0"/>
                </a:moveTo>
                <a:lnTo>
                  <a:pt x="0" y="0"/>
                </a:lnTo>
                <a:lnTo>
                  <a:pt x="0" y="2098"/>
                </a:lnTo>
                <a:lnTo>
                  <a:pt x="2165" y="2098"/>
                </a:lnTo>
                <a:lnTo>
                  <a:pt x="3022" y="0"/>
                </a:lnTo>
                <a:close/>
              </a:path>
            </a:pathLst>
          </a:custGeom>
          <a:gradFill>
            <a:gsLst>
              <a:gs pos="13000">
                <a:srgbClr val="CA7846"/>
              </a:gs>
              <a:gs pos="100000">
                <a:srgbClr val="4E2A13"/>
              </a:gs>
            </a:gsLst>
            <a:lin ang="8400000" scaled="0"/>
          </a:gradFill>
          <a:ln>
            <a:noFill/>
          </a:ln>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srgbClr val="FEAE01"/>
              </a:solidFill>
              <a:effectLst/>
              <a:uLnTx/>
              <a:uFillTx/>
              <a:latin typeface="微软雅黑" panose="020B0503020204020204" pitchFamily="34" charset="-122"/>
              <a:ea typeface="微软雅黑" panose="020B0503020204020204" pitchFamily="34" charset="-122"/>
              <a:cs typeface="+mn-cs"/>
            </a:endParaRPr>
          </a:p>
        </p:txBody>
      </p:sp>
      <p:sp>
        <p:nvSpPr>
          <p:cNvPr id="1048622" name="TextBox 8"/>
          <p:cNvSpPr txBox="1"/>
          <p:nvPr/>
        </p:nvSpPr>
        <p:spPr>
          <a:xfrm>
            <a:off x="658205" y="2042911"/>
            <a:ext cx="7665708" cy="1711944"/>
          </a:xfrm>
          <a:prstGeom prst="rect">
            <a:avLst/>
          </a:prstGeom>
          <a:noFill/>
        </p:spPr>
        <p:txBody>
          <a:bodyPr wrap="square" rtlCol="0">
            <a:spAutoFit/>
          </a:bodyPr>
          <a:lstStyle/>
          <a:p>
            <a:pPr>
              <a:lnSpc>
                <a:spcPct val="150000"/>
              </a:lnSpc>
            </a:pPr>
            <a:r>
              <a:rPr lang="en-US" altLang="zh-CN" dirty="0"/>
              <a:t>          </a:t>
            </a:r>
            <a:r>
              <a:rPr lang="zh-CN" altLang="en-US" dirty="0"/>
              <a:t>乡卫生所在这种紧急情况下，获得家属同意之后是可以执行 生命至上 的原则救人操作的，而且是有对应法律保障的，并非是法律法规的迂腐不通人情，只是乡卫生所主观上采用了“踢皮球”式的解法，信奉“多一事不如少一事”的信条，结果致人死亡。</a:t>
            </a:r>
            <a:endParaRPr lang="en-US" altLang="zh-CN" dirty="0"/>
          </a:p>
        </p:txBody>
      </p:sp>
      <p:cxnSp>
        <p:nvCxnSpPr>
          <p:cNvPr id="3145730" name="直接连接符 15"/>
          <p:cNvCxnSpPr>
            <a:cxnSpLocks/>
          </p:cNvCxnSpPr>
          <p:nvPr/>
        </p:nvCxnSpPr>
        <p:spPr>
          <a:xfrm>
            <a:off x="658205" y="2291793"/>
            <a:ext cx="0" cy="3507432"/>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8624" name="Freeform 5"/>
          <p:cNvSpPr/>
          <p:nvPr/>
        </p:nvSpPr>
        <p:spPr bwMode="auto">
          <a:xfrm>
            <a:off x="2791327" y="0"/>
            <a:ext cx="3577389" cy="1055629"/>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gradFill>
            <a:gsLst>
              <a:gs pos="36000">
                <a:srgbClr val="4E2A13"/>
              </a:gs>
              <a:gs pos="72000">
                <a:srgbClr val="CA7846"/>
              </a:gs>
            </a:gsLst>
            <a:lin ang="8400000" scaled="0"/>
          </a:gradFill>
          <a:ln w="9525" cap="flat">
            <a:noFill/>
            <a:prstDash val="solid"/>
            <a:miter lim="800000"/>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1048625" name="TextBox 19"/>
          <p:cNvSpPr txBox="1"/>
          <p:nvPr/>
        </p:nvSpPr>
        <p:spPr>
          <a:xfrm>
            <a:off x="3521074" y="165246"/>
            <a:ext cx="2101857" cy="6667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pPr>
            <a:r>
              <a:rPr lang="zh-CN" altLang="en-US" sz="3733" b="1" noProof="0" dirty="0">
                <a:solidFill>
                  <a:prstClr val="white"/>
                </a:solidFill>
                <a:latin typeface="微软雅黑" pitchFamily="34" charset="-122"/>
                <a:ea typeface="微软雅黑" panose="020B0503020204020204" pitchFamily="34" charset="-122"/>
              </a:rPr>
              <a:t>要点小结</a:t>
            </a:r>
            <a:endParaRPr kumimoji="0" lang="zh-CN" altLang="en-US" sz="3733" b="1" i="0" u="none" strike="noStrike" kern="1200" cap="none" spc="0" normalizeH="0" baseline="0" noProof="0" dirty="0">
              <a:ln>
                <a:noFill/>
              </a:ln>
              <a:solidFill>
                <a:prstClr val="white"/>
              </a:solidFill>
              <a:effectLst/>
              <a:uLnTx/>
              <a:uFillTx/>
              <a:latin typeface="微软雅黑" pitchFamily="34" charset="-122"/>
              <a:ea typeface="微软雅黑" panose="020B0503020204020204" pitchFamily="34" charset="-122"/>
              <a:cs typeface="+mn-cs"/>
            </a:endParaRPr>
          </a:p>
        </p:txBody>
      </p:sp>
      <p:sp>
        <p:nvSpPr>
          <p:cNvPr id="12" name="TextBox 8">
            <a:extLst>
              <a:ext uri="{FF2B5EF4-FFF2-40B4-BE49-F238E27FC236}">
                <a16:creationId xmlns:a16="http://schemas.microsoft.com/office/drawing/2014/main" id="{BBA8DADD-83FD-41C4-A206-F4CC4C713C76}"/>
              </a:ext>
            </a:extLst>
          </p:cNvPr>
          <p:cNvSpPr txBox="1"/>
          <p:nvPr/>
        </p:nvSpPr>
        <p:spPr>
          <a:xfrm>
            <a:off x="515249" y="3785035"/>
            <a:ext cx="7665708" cy="1338828"/>
          </a:xfrm>
          <a:prstGeom prst="rect">
            <a:avLst/>
          </a:prstGeom>
          <a:noFill/>
        </p:spPr>
        <p:txBody>
          <a:bodyPr wrap="square" rtlCol="0">
            <a:spAutoFit/>
          </a:bodyPr>
          <a:lstStyle/>
          <a:p>
            <a:pPr>
              <a:lnSpc>
                <a:spcPct val="150000"/>
              </a:lnSpc>
            </a:pPr>
            <a:r>
              <a:rPr lang="en-US" altLang="zh-CN" dirty="0"/>
              <a:t>          </a:t>
            </a:r>
            <a:r>
              <a:rPr lang="zh-CN" altLang="en-US" dirty="0"/>
              <a:t>即便是在医疗事故之后，乡卫生所为自己解脱的理由只是在</a:t>
            </a:r>
            <a:r>
              <a:rPr lang="zh-CN" altLang="en-US" dirty="0">
                <a:solidFill>
                  <a:srgbClr val="FF0000"/>
                </a:solidFill>
              </a:rPr>
              <a:t>非紧急情况下的常规法</a:t>
            </a:r>
            <a:r>
              <a:rPr lang="zh-CN" altLang="en-US" dirty="0"/>
              <a:t>，实际上也是将矛盾点转移至其他机关，而闭口不谈自己作为医生责任的</a:t>
            </a:r>
            <a:r>
              <a:rPr lang="zh-CN" altLang="en-US" dirty="0">
                <a:solidFill>
                  <a:srgbClr val="FF0000"/>
                </a:solidFill>
              </a:rPr>
              <a:t>“甩锅”行为</a:t>
            </a:r>
            <a:r>
              <a:rPr lang="zh-CN" altLang="en-US" dirty="0"/>
              <a:t>。</a:t>
            </a:r>
            <a:endParaRPr lang="en-US" altLang="zh-CN" dirty="0"/>
          </a:p>
        </p:txBody>
      </p:sp>
      <p:sp>
        <p:nvSpPr>
          <p:cNvPr id="2" name="文本框 1">
            <a:extLst>
              <a:ext uri="{FF2B5EF4-FFF2-40B4-BE49-F238E27FC236}">
                <a16:creationId xmlns:a16="http://schemas.microsoft.com/office/drawing/2014/main" id="{CE2A599E-D3C0-46B4-87D4-CBEDE1E1FA15}"/>
              </a:ext>
            </a:extLst>
          </p:cNvPr>
          <p:cNvSpPr txBox="1"/>
          <p:nvPr/>
        </p:nvSpPr>
        <p:spPr>
          <a:xfrm>
            <a:off x="1821755" y="5160698"/>
            <a:ext cx="5195653" cy="742447"/>
          </a:xfrm>
          <a:prstGeom prst="rect">
            <a:avLst/>
          </a:prstGeom>
          <a:noFill/>
        </p:spPr>
        <p:txBody>
          <a:bodyPr wrap="none" rtlCol="0">
            <a:spAutoFit/>
          </a:bodyPr>
          <a:lstStyle/>
          <a:p>
            <a:r>
              <a:rPr lang="zh-CN" altLang="en-US" dirty="0"/>
              <a:t>只是主观上的“甩锅”，我们只能从道德层面谴责，</a:t>
            </a:r>
            <a:endParaRPr lang="en-US" altLang="zh-CN" dirty="0"/>
          </a:p>
          <a:p>
            <a:pPr>
              <a:lnSpc>
                <a:spcPct val="150000"/>
              </a:lnSpc>
            </a:pPr>
            <a:r>
              <a:rPr lang="zh-CN" altLang="en-US" dirty="0">
                <a:solidFill>
                  <a:srgbClr val="FF0000"/>
                </a:solidFill>
              </a:rPr>
              <a:t>法律上</a:t>
            </a:r>
            <a:r>
              <a:rPr lang="zh-CN" altLang="en-US" dirty="0"/>
              <a:t>是否有相应法规制约这样的“甩锅”行为？</a:t>
            </a:r>
          </a:p>
        </p:txBody>
      </p:sp>
      <p:sp>
        <p:nvSpPr>
          <p:cNvPr id="3" name="文本框 2">
            <a:extLst>
              <a:ext uri="{FF2B5EF4-FFF2-40B4-BE49-F238E27FC236}">
                <a16:creationId xmlns:a16="http://schemas.microsoft.com/office/drawing/2014/main" id="{3C6C0142-5C34-469C-B947-B437FB5AD776}"/>
              </a:ext>
            </a:extLst>
          </p:cNvPr>
          <p:cNvSpPr txBox="1"/>
          <p:nvPr/>
        </p:nvSpPr>
        <p:spPr>
          <a:xfrm>
            <a:off x="404288" y="1023978"/>
            <a:ext cx="3701654" cy="400110"/>
          </a:xfrm>
          <a:prstGeom prst="rect">
            <a:avLst/>
          </a:prstGeom>
          <a:noFill/>
        </p:spPr>
        <p:txBody>
          <a:bodyPr wrap="none" rtlCol="0">
            <a:spAutoFit/>
          </a:bodyPr>
          <a:lstStyle/>
          <a:p>
            <a:r>
              <a:rPr lang="zh-CN" altLang="en-US" sz="2000" dirty="0">
                <a:solidFill>
                  <a:srgbClr val="FF0000"/>
                </a:solidFill>
              </a:rPr>
              <a:t>规避风险是假，主观“甩锅”是真</a:t>
            </a:r>
          </a:p>
        </p:txBody>
      </p:sp>
    </p:spTree>
    <p:extLst>
      <p:ext uri="{BB962C8B-B14F-4D97-AF65-F5344CB8AC3E}">
        <p14:creationId xmlns:p14="http://schemas.microsoft.com/office/powerpoint/2010/main" val="36860223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1000"/>
                                        <p:tgtEl>
                                          <p:spTgt spid="1048624"/>
                                        </p:tgtEl>
                                      </p:cBhvr>
                                    </p:animEffect>
                                    <p:anim calcmode="lin" valueType="num">
                                      <p:cBhvr>
                                        <p:cTn id="8" dur="1000" fill="hold"/>
                                        <p:tgtEl>
                                          <p:spTgt spid="1048624"/>
                                        </p:tgtEl>
                                        <p:attrNameLst>
                                          <p:attrName>ppt_x</p:attrName>
                                        </p:attrNameLst>
                                      </p:cBhvr>
                                      <p:tavLst>
                                        <p:tav tm="0">
                                          <p:val>
                                            <p:strVal val="#ppt_x"/>
                                          </p:val>
                                        </p:tav>
                                        <p:tav tm="100000">
                                          <p:val>
                                            <p:strVal val="#ppt_x"/>
                                          </p:val>
                                        </p:tav>
                                      </p:tavLst>
                                    </p:anim>
                                    <p:anim calcmode="lin" valueType="num">
                                      <p:cBhvr>
                                        <p:cTn id="9" dur="1000" fill="hold"/>
                                        <p:tgtEl>
                                          <p:spTgt spid="10486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048625"/>
                                        </p:tgtEl>
                                        <p:attrNameLst>
                                          <p:attrName>style.visibility</p:attrName>
                                        </p:attrNameLst>
                                      </p:cBhvr>
                                      <p:to>
                                        <p:strVal val="visible"/>
                                      </p:to>
                                    </p:set>
                                    <p:animEffect transition="in" filter="fade">
                                      <p:cBhvr>
                                        <p:cTn id="13" dur="1000"/>
                                        <p:tgtEl>
                                          <p:spTgt spid="1048625"/>
                                        </p:tgtEl>
                                      </p:cBhvr>
                                    </p:animEffect>
                                    <p:anim calcmode="lin" valueType="num">
                                      <p:cBhvr>
                                        <p:cTn id="14" dur="1000" fill="hold"/>
                                        <p:tgtEl>
                                          <p:spTgt spid="1048625"/>
                                        </p:tgtEl>
                                        <p:attrNameLst>
                                          <p:attrName>ppt_x</p:attrName>
                                        </p:attrNameLst>
                                      </p:cBhvr>
                                      <p:tavLst>
                                        <p:tav tm="0">
                                          <p:val>
                                            <p:strVal val="#ppt_x"/>
                                          </p:val>
                                        </p:tav>
                                        <p:tav tm="100000">
                                          <p:val>
                                            <p:strVal val="#ppt_x"/>
                                          </p:val>
                                        </p:tav>
                                      </p:tavLst>
                                    </p:anim>
                                    <p:anim calcmode="lin" valueType="num">
                                      <p:cBhvr>
                                        <p:cTn id="15" dur="1000" fill="hold"/>
                                        <p:tgtEl>
                                          <p:spTgt spid="104862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048617"/>
                                        </p:tgtEl>
                                        <p:attrNameLst>
                                          <p:attrName>style.visibility</p:attrName>
                                        </p:attrNameLst>
                                      </p:cBhvr>
                                      <p:to>
                                        <p:strVal val="visible"/>
                                      </p:to>
                                    </p:set>
                                    <p:animEffect transition="in" filter="wipe(down)">
                                      <p:cBhvr>
                                        <p:cTn id="23" dur="500"/>
                                        <p:tgtEl>
                                          <p:spTgt spid="1048617"/>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1048620"/>
                                        </p:tgtEl>
                                        <p:attrNameLst>
                                          <p:attrName>style.visibility</p:attrName>
                                        </p:attrNameLst>
                                      </p:cBhvr>
                                      <p:to>
                                        <p:strVal val="visible"/>
                                      </p:to>
                                    </p:set>
                                    <p:animEffect transition="in" filter="wipe(up)">
                                      <p:cBhvr>
                                        <p:cTn id="27" dur="500"/>
                                        <p:tgtEl>
                                          <p:spTgt spid="1048620"/>
                                        </p:tgtEl>
                                      </p:cBhvr>
                                    </p:animEffect>
                                  </p:childTnLst>
                                </p:cTn>
                              </p:par>
                              <p:par>
                                <p:cTn id="28" presetID="53" presetClass="entr" presetSubtype="16" fill="hold" nodeType="withEffect">
                                  <p:stCondLst>
                                    <p:cond delay="0"/>
                                  </p:stCondLst>
                                  <p:childTnLst>
                                    <p:set>
                                      <p:cBhvr>
                                        <p:cTn id="29" dur="1" fill="hold">
                                          <p:stCondLst>
                                            <p:cond delay="0"/>
                                          </p:stCondLst>
                                        </p:cTn>
                                        <p:tgtEl>
                                          <p:spTgt spid="3145730"/>
                                        </p:tgtEl>
                                        <p:attrNameLst>
                                          <p:attrName>style.visibility</p:attrName>
                                        </p:attrNameLst>
                                      </p:cBhvr>
                                      <p:to>
                                        <p:strVal val="visible"/>
                                      </p:to>
                                    </p:set>
                                    <p:anim calcmode="lin" valueType="num">
                                      <p:cBhvr>
                                        <p:cTn id="30" dur="500" fill="hold"/>
                                        <p:tgtEl>
                                          <p:spTgt spid="3145730"/>
                                        </p:tgtEl>
                                        <p:attrNameLst>
                                          <p:attrName>ppt_w</p:attrName>
                                        </p:attrNameLst>
                                      </p:cBhvr>
                                      <p:tavLst>
                                        <p:tav tm="0">
                                          <p:val>
                                            <p:fltVal val="0"/>
                                          </p:val>
                                        </p:tav>
                                        <p:tav tm="100000">
                                          <p:val>
                                            <p:strVal val="#ppt_w"/>
                                          </p:val>
                                        </p:tav>
                                      </p:tavLst>
                                    </p:anim>
                                    <p:anim calcmode="lin" valueType="num">
                                      <p:cBhvr>
                                        <p:cTn id="31" dur="500" fill="hold"/>
                                        <p:tgtEl>
                                          <p:spTgt spid="3145730"/>
                                        </p:tgtEl>
                                        <p:attrNameLst>
                                          <p:attrName>ppt_h</p:attrName>
                                        </p:attrNameLst>
                                      </p:cBhvr>
                                      <p:tavLst>
                                        <p:tav tm="0">
                                          <p:val>
                                            <p:fltVal val="0"/>
                                          </p:val>
                                        </p:tav>
                                        <p:tav tm="100000">
                                          <p:val>
                                            <p:strVal val="#ppt_h"/>
                                          </p:val>
                                        </p:tav>
                                      </p:tavLst>
                                    </p:anim>
                                    <p:animEffect transition="in" filter="fade">
                                      <p:cBhvr>
                                        <p:cTn id="32" dur="500"/>
                                        <p:tgtEl>
                                          <p:spTgt spid="314573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048622"/>
                                        </p:tgtEl>
                                        <p:attrNameLst>
                                          <p:attrName>style.visibility</p:attrName>
                                        </p:attrNameLst>
                                      </p:cBhvr>
                                      <p:to>
                                        <p:strVal val="visible"/>
                                      </p:to>
                                    </p:set>
                                    <p:animEffect transition="in" filter="wipe(left)">
                                      <p:cBhvr>
                                        <p:cTn id="36" dur="500"/>
                                        <p:tgtEl>
                                          <p:spTgt spid="1048622"/>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animBg="1"/>
      <p:bldP spid="1048620" grpId="0" animBg="1"/>
      <p:bldP spid="1048622" grpId="0"/>
      <p:bldP spid="1048624" grpId="0" animBg="1"/>
      <p:bldP spid="1048625"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118115709"/>
  <p:tag name="MH_LIBRARY" val="GRAPHIC"/>
  <p:tag name="MH_ORDER" val="文本框 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925</Words>
  <Application>Microsoft Office PowerPoint</Application>
  <PresentationFormat>全屏显示(4:3)</PresentationFormat>
  <Paragraphs>80</Paragraphs>
  <Slides>14</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黑体</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路小囧</dc:creator>
  <cp:lastModifiedBy>范 泽松</cp:lastModifiedBy>
  <cp:revision>10</cp:revision>
  <dcterms:created xsi:type="dcterms:W3CDTF">2018-09-13T22:06:46Z</dcterms:created>
  <dcterms:modified xsi:type="dcterms:W3CDTF">2020-09-28T13:41:10Z</dcterms:modified>
</cp:coreProperties>
</file>