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9" r:id="rId4"/>
    <p:sldId id="260" r:id="rId5"/>
    <p:sldId id="261" r:id="rId6"/>
    <p:sldId id="264" r:id="rId7"/>
    <p:sldId id="266" r:id="rId8"/>
    <p:sldId id="262" r:id="rId9"/>
    <p:sldId id="269" r:id="rId10"/>
    <p:sldId id="267" r:id="rId11"/>
    <p:sldId id="263" r:id="rId12"/>
    <p:sldId id="265" r:id="rId13"/>
    <p:sldId id="268" r:id="rId14"/>
    <p:sldId id="258" r:id="rId15"/>
    <p:sldId id="272" r:id="rId16"/>
    <p:sldId id="273" r:id="rId17"/>
    <p:sldId id="274" r:id="rId18"/>
    <p:sldId id="275" r:id="rId19"/>
    <p:sldId id="277" r:id="rId20"/>
    <p:sldId id="278" r:id="rId21"/>
    <p:sldId id="279" r:id="rId22"/>
    <p:sldId id="305" r:id="rId23"/>
    <p:sldId id="309" r:id="rId24"/>
    <p:sldId id="310" r:id="rId25"/>
    <p:sldId id="311" r:id="rId26"/>
    <p:sldId id="304" r:id="rId27"/>
    <p:sldId id="291" r:id="rId28"/>
    <p:sldId id="296" r:id="rId29"/>
    <p:sldId id="292" r:id="rId30"/>
    <p:sldId id="281" r:id="rId31"/>
    <p:sldId id="306" r:id="rId32"/>
    <p:sldId id="286" r:id="rId33"/>
    <p:sldId id="288" r:id="rId34"/>
    <p:sldId id="289" r:id="rId35"/>
    <p:sldId id="307" r:id="rId36"/>
    <p:sldId id="290" r:id="rId37"/>
    <p:sldId id="285" r:id="rId38"/>
    <p:sldId id="282" r:id="rId39"/>
    <p:sldId id="293" r:id="rId40"/>
    <p:sldId id="295" r:id="rId41"/>
    <p:sldId id="297" r:id="rId42"/>
    <p:sldId id="298" r:id="rId43"/>
    <p:sldId id="29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25B99-B5C9-4946-B4ED-692C1F68C751}"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46C40-895A-448D-996C-1039FE6348C6}" type="slidenum">
              <a:rPr lang="zh-CN" altLang="en-US" smtClean="0"/>
              <a:t>‹#›</a:t>
            </a:fld>
            <a:endParaRPr lang="zh-CN" altLang="en-US"/>
          </a:p>
        </p:txBody>
      </p:sp>
    </p:spTree>
    <p:extLst>
      <p:ext uri="{BB962C8B-B14F-4D97-AF65-F5344CB8AC3E}">
        <p14:creationId xmlns:p14="http://schemas.microsoft.com/office/powerpoint/2010/main" val="408583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 </a:t>
            </a:r>
            <a:r>
              <a:rPr lang="zh-CN" altLang="en-US" dirty="0"/>
              <a:t>目录</a:t>
            </a:r>
          </a:p>
          <a:p>
            <a:r>
              <a:rPr lang="zh-CN" altLang="en-US" dirty="0"/>
              <a:t>第一篇： </a:t>
            </a:r>
            <a:r>
              <a:rPr lang="en-US" altLang="zh-CN" dirty="0"/>
              <a:t>1-6</a:t>
            </a:r>
          </a:p>
          <a:p>
            <a:r>
              <a:rPr lang="zh-CN" altLang="en-US" dirty="0"/>
              <a:t>计划：</a:t>
            </a:r>
            <a:r>
              <a:rPr lang="en-US" altLang="zh-CN" dirty="0"/>
              <a:t>7-10</a:t>
            </a:r>
          </a:p>
          <a:p>
            <a:r>
              <a:rPr lang="zh-CN" altLang="en-US" dirty="0"/>
              <a:t>组织：</a:t>
            </a:r>
            <a:r>
              <a:rPr lang="en-US" altLang="zh-CN" dirty="0"/>
              <a:t>11-13</a:t>
            </a:r>
          </a:p>
          <a:p>
            <a:r>
              <a:rPr lang="zh-CN" altLang="en-US" dirty="0"/>
              <a:t>领导：</a:t>
            </a:r>
            <a:r>
              <a:rPr lang="en-US" altLang="zh-CN" dirty="0"/>
              <a:t>14-17</a:t>
            </a:r>
          </a:p>
          <a:p>
            <a:r>
              <a:rPr lang="zh-CN" altLang="en-US" dirty="0"/>
              <a:t>控制：</a:t>
            </a:r>
            <a:r>
              <a:rPr lang="en-US" altLang="zh-CN" dirty="0"/>
              <a:t>18-19</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12</a:t>
            </a:fld>
            <a:endParaRPr lang="zh-CN" altLang="en-US"/>
          </a:p>
        </p:txBody>
      </p:sp>
    </p:spTree>
    <p:extLst>
      <p:ext uri="{BB962C8B-B14F-4D97-AF65-F5344CB8AC3E}">
        <p14:creationId xmlns:p14="http://schemas.microsoft.com/office/powerpoint/2010/main" val="48859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13</a:t>
            </a:fld>
            <a:endParaRPr lang="zh-CN" altLang="en-US"/>
          </a:p>
        </p:txBody>
      </p:sp>
    </p:spTree>
    <p:extLst>
      <p:ext uri="{BB962C8B-B14F-4D97-AF65-F5344CB8AC3E}">
        <p14:creationId xmlns:p14="http://schemas.microsoft.com/office/powerpoint/2010/main" val="140046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32</a:t>
            </a:fld>
            <a:endParaRPr lang="zh-CN" altLang="en-US"/>
          </a:p>
        </p:txBody>
      </p:sp>
    </p:spTree>
    <p:extLst>
      <p:ext uri="{BB962C8B-B14F-4D97-AF65-F5344CB8AC3E}">
        <p14:creationId xmlns:p14="http://schemas.microsoft.com/office/powerpoint/2010/main" val="222485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邓小平的概念技能：</a:t>
            </a:r>
          </a:p>
          <a:p>
            <a:endParaRPr lang="zh-CN" altLang="en-US" dirty="0"/>
          </a:p>
          <a:p>
            <a:r>
              <a:rPr lang="zh-CN" altLang="en-US" dirty="0"/>
              <a:t>“改革开放”</a:t>
            </a:r>
          </a:p>
          <a:p>
            <a:endParaRPr lang="zh-CN" altLang="en-US" dirty="0"/>
          </a:p>
          <a:p>
            <a:r>
              <a:rPr lang="zh-CN" altLang="en-US" dirty="0"/>
              <a:t>“一国两制”</a:t>
            </a:r>
          </a:p>
          <a:p>
            <a:endParaRPr lang="zh-CN" altLang="en-US" dirty="0"/>
          </a:p>
          <a:p>
            <a:r>
              <a:rPr lang="zh-CN" altLang="en-US" dirty="0"/>
              <a:t>即：复杂问题简单化</a:t>
            </a:r>
          </a:p>
          <a:p>
            <a:endParaRPr lang="zh-CN" altLang="en-US" dirty="0"/>
          </a:p>
          <a:p>
            <a:r>
              <a:rPr lang="zh-CN" altLang="en-US" dirty="0"/>
              <a:t>项羽 “万人敌” </a:t>
            </a:r>
            <a:r>
              <a:rPr lang="en-US" altLang="zh-CN" dirty="0"/>
              <a:t>《</a:t>
            </a:r>
            <a:r>
              <a:rPr lang="zh-CN" altLang="en-US" dirty="0"/>
              <a:t>史记</a:t>
            </a:r>
            <a:r>
              <a:rPr lang="en-US" altLang="zh-CN" dirty="0"/>
              <a:t>·</a:t>
            </a:r>
            <a:r>
              <a:rPr lang="zh-CN" altLang="en-US" dirty="0"/>
              <a:t>项羽本纪</a:t>
            </a:r>
            <a:r>
              <a:rPr lang="en-US" altLang="zh-CN" dirty="0"/>
              <a:t>》</a:t>
            </a:r>
            <a:r>
              <a:rPr lang="zh-CN" altLang="en-US" dirty="0"/>
              <a:t>：“剑一人敌，不足学，学万人敌。</a:t>
            </a:r>
          </a:p>
          <a:p>
            <a:endParaRPr lang="zh-CN" altLang="en-US" dirty="0"/>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33</a:t>
            </a:fld>
            <a:endParaRPr lang="zh-CN" altLang="en-US"/>
          </a:p>
        </p:txBody>
      </p:sp>
    </p:spTree>
    <p:extLst>
      <p:ext uri="{BB962C8B-B14F-4D97-AF65-F5344CB8AC3E}">
        <p14:creationId xmlns:p14="http://schemas.microsoft.com/office/powerpoint/2010/main" val="161063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NBA</a:t>
            </a:r>
            <a:r>
              <a:rPr lang="zh-CN" altLang="en-US" dirty="0"/>
              <a:t>教练 （火箭队） 教练：麦克海尔</a:t>
            </a:r>
          </a:p>
          <a:p>
            <a:endParaRPr lang="zh-CN" altLang="en-US" dirty="0"/>
          </a:p>
          <a:p>
            <a:r>
              <a:rPr lang="zh-CN" altLang="en-US" dirty="0"/>
              <a:t>社团的领导者</a:t>
            </a:r>
          </a:p>
          <a:p>
            <a:endParaRPr lang="zh-CN" altLang="en-US" dirty="0"/>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34</a:t>
            </a:fld>
            <a:endParaRPr lang="zh-CN" altLang="en-US"/>
          </a:p>
        </p:txBody>
      </p:sp>
    </p:spTree>
    <p:extLst>
      <p:ext uri="{BB962C8B-B14F-4D97-AF65-F5344CB8AC3E}">
        <p14:creationId xmlns:p14="http://schemas.microsoft.com/office/powerpoint/2010/main" val="3087975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464BC12-7D20-49B4-8BAE-8FEC1CE7979E}" type="slidenum">
              <a:rPr lang="zh-CN" altLang="en-US" smtClean="0"/>
              <a:pPr/>
              <a:t>36</a:t>
            </a:fld>
            <a:endParaRPr lang="zh-CN" altLang="en-US"/>
          </a:p>
        </p:txBody>
      </p:sp>
    </p:spTree>
    <p:extLst>
      <p:ext uri="{BB962C8B-B14F-4D97-AF65-F5344CB8AC3E}">
        <p14:creationId xmlns:p14="http://schemas.microsoft.com/office/powerpoint/2010/main" val="3388554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90624184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69572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323729921"/>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042148976"/>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90F5FFBA-A00A-4169-AA2F-0CF1BEA171FC}" type="datetimeFigureOut">
              <a:rPr lang="zh-CN" altLang="en-US" smtClean="0"/>
              <a:t>2020/1/2</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3D36131C-1F9F-43ED-8AAD-5C0C7FA0714E}" type="slidenum">
              <a:rPr lang="zh-CN" altLang="en-US" smtClean="0"/>
              <a:t>‹#›</a:t>
            </a:fld>
            <a:endParaRPr lang="zh-CN" altLang="en-US"/>
          </a:p>
        </p:txBody>
      </p:sp>
    </p:spTree>
    <p:extLst>
      <p:ext uri="{BB962C8B-B14F-4D97-AF65-F5344CB8AC3E}">
        <p14:creationId xmlns:p14="http://schemas.microsoft.com/office/powerpoint/2010/main" val="3689696776"/>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315999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266568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392588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188725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空白">
    <p:bg>
      <p:bgPr>
        <a:solidFill>
          <a:srgbClr val="F0F2F3"/>
        </a:solidFill>
        <a:effectLst/>
      </p:bgPr>
    </p:bg>
    <p:spTree>
      <p:nvGrpSpPr>
        <p:cNvPr id="1" name=""/>
        <p:cNvGrpSpPr/>
        <p:nvPr/>
      </p:nvGrpSpPr>
      <p:grpSpPr>
        <a:xfrm>
          <a:off x="0" y="0"/>
          <a:ext cx="0" cy="0"/>
          <a:chOff x="0" y="0"/>
          <a:chExt cx="0" cy="0"/>
        </a:xfrm>
      </p:grpSpPr>
      <p:sp>
        <p:nvSpPr>
          <p:cNvPr id="3" name="矩形 2"/>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4" name="矩形 3"/>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1"/>
          <p:cNvSpPr>
            <a:spLocks noGrp="1"/>
          </p:cNvSpPr>
          <p:nvPr>
            <p:ph type="dt" sz="half" idx="10"/>
          </p:nvPr>
        </p:nvSpPr>
        <p:spPr>
          <a:xfrm>
            <a:off x="838200" y="6356351"/>
            <a:ext cx="2743200" cy="365125"/>
          </a:xfrm>
          <a:prstGeom prst="rect">
            <a:avLst/>
          </a:prstGeom>
        </p:spPr>
        <p:txBody>
          <a:bodyPr/>
          <a:lstStyle>
            <a:lvl1pPr>
              <a:defRPr/>
            </a:lvl1pPr>
          </a:lstStyle>
          <a:p>
            <a:pPr>
              <a:defRPr/>
            </a:pPr>
            <a:fld id="{2E4DCCBD-6F50-4BFF-A2AE-FFAC38CB2562}" type="datetimeFigureOut">
              <a:rPr lang="zh-CN" altLang="en-US"/>
              <a:pPr>
                <a:defRPr/>
              </a:pPr>
              <a:t>2020/1/2</a:t>
            </a:fld>
            <a:endParaRPr lang="zh-CN" altLang="en-US"/>
          </a:p>
        </p:txBody>
      </p:sp>
      <p:sp>
        <p:nvSpPr>
          <p:cNvPr id="6" name="Footer Placeholder 2"/>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8" name="Slide Number Placeholder 3"/>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2A150EDA-97FD-4D29-A1C7-95E94CF5DB9D}" type="slidenum">
              <a:rPr lang="zh-CN" altLang="en-US"/>
              <a:pPr>
                <a:defRPr/>
              </a:pPr>
              <a:t>‹#›</a:t>
            </a:fld>
            <a:endParaRPr lang="zh-CN" altLang="en-US"/>
          </a:p>
        </p:txBody>
      </p:sp>
    </p:spTree>
    <p:extLst>
      <p:ext uri="{BB962C8B-B14F-4D97-AF65-F5344CB8AC3E}">
        <p14:creationId xmlns:p14="http://schemas.microsoft.com/office/powerpoint/2010/main" val="378320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398944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image" Target="../media/image17.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16.jpe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15.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1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3.JPEG"/><Relationship Id="rId8" Type="http://schemas.openxmlformats.org/officeDocument/2006/relationships/tags" Target="../tags/ta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image" Target="../media/image17.tmp"/><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slideLayout" Target="../slideLayouts/slideLayout4.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s>
</file>

<file path=ppt/slides/_rels/slide4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slideLayout" Target="../slideLayouts/slideLayout4.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19" Type="http://schemas.openxmlformats.org/officeDocument/2006/relationships/image" Target="../media/image17.tmp"/><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管理学原理导论</a:t>
            </a:r>
          </a:p>
        </p:txBody>
      </p:sp>
      <p:sp>
        <p:nvSpPr>
          <p:cNvPr id="3" name="副标题 2"/>
          <p:cNvSpPr>
            <a:spLocks noGrp="1"/>
          </p:cNvSpPr>
          <p:nvPr>
            <p:ph type="subTitle" idx="1"/>
          </p:nvPr>
        </p:nvSpPr>
        <p:spPr>
          <a:xfrm>
            <a:off x="5336775" y="4748115"/>
            <a:ext cx="8534400" cy="1584176"/>
          </a:xfrm>
        </p:spPr>
        <p:txBody>
          <a:bodyPr/>
          <a:lstStyle/>
          <a:p>
            <a:r>
              <a:rPr lang="zh-CN" altLang="en-US" dirty="0">
                <a:solidFill>
                  <a:schemeClr val="tx1"/>
                </a:solidFill>
              </a:rPr>
              <a:t>主讲：张麟</a:t>
            </a:r>
          </a:p>
        </p:txBody>
      </p:sp>
    </p:spTree>
    <p:extLst>
      <p:ext uri="{BB962C8B-B14F-4D97-AF65-F5344CB8AC3E}">
        <p14:creationId xmlns:p14="http://schemas.microsoft.com/office/powerpoint/2010/main" val="8923813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期末考试</a:t>
            </a:r>
          </a:p>
        </p:txBody>
      </p:sp>
      <p:sp>
        <p:nvSpPr>
          <p:cNvPr id="3" name="内容占位符 2"/>
          <p:cNvSpPr>
            <a:spLocks noGrp="1"/>
          </p:cNvSpPr>
          <p:nvPr>
            <p:ph idx="1"/>
          </p:nvPr>
        </p:nvSpPr>
        <p:spPr/>
        <p:txBody>
          <a:bodyPr/>
          <a:lstStyle/>
          <a:p>
            <a:r>
              <a:rPr lang="zh-CN" altLang="en-US" dirty="0"/>
              <a:t>选择题、判断题、简答题、论述题、案例分析题</a:t>
            </a:r>
          </a:p>
        </p:txBody>
      </p:sp>
    </p:spTree>
    <p:extLst>
      <p:ext uri="{BB962C8B-B14F-4D97-AF65-F5344CB8AC3E}">
        <p14:creationId xmlns:p14="http://schemas.microsoft.com/office/powerpoint/2010/main" val="312486584"/>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教学参考书</a:t>
            </a:r>
          </a:p>
        </p:txBody>
      </p:sp>
      <p:sp>
        <p:nvSpPr>
          <p:cNvPr id="3" name="内容占位符 2"/>
          <p:cNvSpPr>
            <a:spLocks noGrp="1"/>
          </p:cNvSpPr>
          <p:nvPr>
            <p:ph idx="1"/>
          </p:nvPr>
        </p:nvSpPr>
        <p:spPr/>
        <p:txBody>
          <a:bodyPr/>
          <a:lstStyle/>
          <a:p>
            <a:r>
              <a:rPr lang="zh-CN" altLang="en-US" dirty="0"/>
              <a:t>教材：</a:t>
            </a:r>
          </a:p>
          <a:p>
            <a:pPr marL="0" indent="0">
              <a:buNone/>
            </a:pPr>
            <a:r>
              <a:rPr lang="zh-CN" altLang="en-US" dirty="0"/>
              <a:t>陈传明，周小虎 编著，管理学原理（第</a:t>
            </a:r>
            <a:r>
              <a:rPr lang="en-US" altLang="zh-CN" dirty="0"/>
              <a:t>2</a:t>
            </a:r>
            <a:r>
              <a:rPr lang="zh-CN" altLang="en-US" dirty="0"/>
              <a:t>版），机械工业出版社，</a:t>
            </a:r>
            <a:r>
              <a:rPr lang="en-US" altLang="zh-CN" dirty="0"/>
              <a:t>2014</a:t>
            </a:r>
          </a:p>
          <a:p>
            <a:endParaRPr lang="en-US" altLang="zh-CN" dirty="0"/>
          </a:p>
          <a:p>
            <a:endParaRPr lang="en-US" altLang="zh-CN" dirty="0"/>
          </a:p>
          <a:p>
            <a:r>
              <a:rPr lang="zh-CN" altLang="en-US" dirty="0"/>
              <a:t>参考书</a:t>
            </a:r>
            <a:r>
              <a:rPr lang="en-US" altLang="zh-CN" dirty="0"/>
              <a:t>:</a:t>
            </a:r>
            <a:endParaRPr lang="zh-CN" altLang="en-US" dirty="0"/>
          </a:p>
          <a:p>
            <a:pPr marL="0" indent="0">
              <a:buNone/>
            </a:pPr>
            <a:r>
              <a:rPr lang="zh-CN" altLang="en-US" dirty="0"/>
              <a:t>管理学（第</a:t>
            </a:r>
            <a:r>
              <a:rPr lang="en-US" altLang="zh-CN" dirty="0"/>
              <a:t>11</a:t>
            </a:r>
            <a:r>
              <a:rPr lang="zh-CN" altLang="en-US" dirty="0"/>
              <a:t>版），斯蒂芬</a:t>
            </a:r>
            <a:r>
              <a:rPr lang="en-US" altLang="zh-CN" dirty="0"/>
              <a:t>·</a:t>
            </a:r>
            <a:r>
              <a:rPr lang="zh-CN" altLang="en-US" dirty="0"/>
              <a:t>罗宾斯  等著 ，李原 等译， 中国人民大学出版社，</a:t>
            </a:r>
            <a:r>
              <a:rPr lang="en-US" altLang="zh-CN" dirty="0"/>
              <a:t>2012</a:t>
            </a:r>
          </a:p>
          <a:p>
            <a:endParaRPr lang="zh-CN" altLang="en-US" dirty="0"/>
          </a:p>
        </p:txBody>
      </p:sp>
    </p:spTree>
    <p:extLst>
      <p:ext uri="{BB962C8B-B14F-4D97-AF65-F5344CB8AC3E}">
        <p14:creationId xmlns:p14="http://schemas.microsoft.com/office/powerpoint/2010/main" val="2361935442"/>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管理学</a:t>
            </a:r>
            <a:r>
              <a:rPr lang="en-US" altLang="zh-CN" dirty="0"/>
              <a:t>》</a:t>
            </a:r>
            <a:r>
              <a:rPr lang="zh-CN" altLang="en-US" dirty="0"/>
              <a:t>各章内容</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593" b="92889" l="888" r="100000">
                        <a14:foregroundMark x1="3550" y1="6222" x2="3550" y2="87556"/>
                        <a14:foregroundMark x1="5030" y1="5481" x2="4241" y2="73778"/>
                        <a14:foregroundMark x1="3748" y1="75556" x2="3846" y2="87556"/>
                        <a14:foregroundMark x1="49112" y1="88889" x2="94872" y2="87111"/>
                        <a14:foregroundMark x1="96154" y1="5481" x2="96154" y2="82222"/>
                        <a14:foregroundMark x1="4339" y1="6222" x2="3748" y2="25926"/>
                      </a14:backgroundRemoval>
                    </a14:imgEffect>
                  </a14:imgLayer>
                </a14:imgProps>
              </a:ext>
            </a:extLst>
          </a:blip>
          <a:srcRect b="10176"/>
          <a:stretch/>
        </p:blipFill>
        <p:spPr>
          <a:xfrm>
            <a:off x="1258038" y="1002742"/>
            <a:ext cx="8676949" cy="5188295"/>
          </a:xfrm>
          <a:prstGeom prst="rect">
            <a:avLst/>
          </a:prstGeom>
        </p:spPr>
      </p:pic>
      <p:sp>
        <p:nvSpPr>
          <p:cNvPr id="6" name="Rectangle 3"/>
          <p:cNvSpPr txBox="1">
            <a:spLocks noChangeArrowheads="1"/>
          </p:cNvSpPr>
          <p:nvPr/>
        </p:nvSpPr>
        <p:spPr>
          <a:xfrm>
            <a:off x="2749387" y="2161309"/>
            <a:ext cx="4038600" cy="3738046"/>
          </a:xfrm>
          <a:prstGeom prst="rect">
            <a:avLst/>
          </a:prstGeom>
          <a:noFill/>
          <a:effectLst>
            <a:outerShdw dist="107763" dir="2700000" algn="ctr" rotWithShape="0">
              <a:schemeClr val="bg2">
                <a:alpha val="50000"/>
              </a:schemeClr>
            </a:outerShdw>
          </a:effec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管理与组织导论</a:t>
            </a: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早期管理思想</a:t>
            </a:r>
            <a:endParaRPr lang="en-US" altLang="zh-CN" sz="1400" dirty="0">
              <a:ln w="0"/>
              <a:effectLst>
                <a:outerShdw blurRad="38100" dist="19050" dir="2700000" algn="tl" rotWithShape="0">
                  <a:schemeClr val="dk1">
                    <a:alpha val="40000"/>
                  </a:schemeClr>
                </a:outerShdw>
              </a:effectLst>
            </a:endParaRP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现代管理理论</a:t>
            </a: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管理伦理与社会责任</a:t>
            </a: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环境研究</a:t>
            </a:r>
            <a:endParaRPr lang="en-US" altLang="zh-CN" sz="1400" dirty="0">
              <a:ln w="0"/>
              <a:effectLst>
                <a:outerShdw blurRad="38100" dist="19050" dir="2700000" algn="tl" rotWithShape="0">
                  <a:schemeClr val="dk1">
                    <a:alpha val="40000"/>
                  </a:schemeClr>
                </a:outerShdw>
              </a:effectLst>
            </a:endParaRP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决策理论</a:t>
            </a:r>
            <a:endParaRPr lang="en-US" altLang="zh-CN" sz="1400" dirty="0">
              <a:ln w="0"/>
              <a:effectLst>
                <a:outerShdw blurRad="38100" dist="19050" dir="2700000" algn="tl" rotWithShape="0">
                  <a:schemeClr val="dk1">
                    <a:alpha val="40000"/>
                  </a:schemeClr>
                </a:outerShdw>
              </a:effectLst>
            </a:endParaRP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计划与战略管理</a:t>
            </a:r>
            <a:endParaRPr lang="en-US" altLang="zh-CN" sz="1400" dirty="0">
              <a:ln w="0"/>
              <a:effectLst>
                <a:outerShdw blurRad="38100" dist="19050" dir="2700000" algn="tl" rotWithShape="0">
                  <a:schemeClr val="dk1">
                    <a:alpha val="40000"/>
                  </a:schemeClr>
                </a:outerShdw>
              </a:effectLst>
            </a:endParaRP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组织设计</a:t>
            </a:r>
            <a:endParaRPr lang="en-US" altLang="zh-CN" sz="1400" dirty="0">
              <a:ln w="0"/>
              <a:effectLst>
                <a:outerShdw blurRad="38100" dist="19050" dir="2700000" algn="tl" rotWithShape="0">
                  <a:schemeClr val="dk1">
                    <a:alpha val="40000"/>
                  </a:schemeClr>
                </a:outerShdw>
              </a:effectLst>
            </a:endParaRPr>
          </a:p>
          <a:p>
            <a:pPr marL="342900" indent="-342900" eaLnBrk="1" hangingPunct="1">
              <a:lnSpc>
                <a:spcPct val="130000"/>
              </a:lnSpc>
              <a:buFont typeface="+mj-lt"/>
              <a:buAutoNum type="arabicPeriod"/>
              <a:defRPr/>
            </a:pPr>
            <a:r>
              <a:rPr lang="zh-CN" altLang="en-US" sz="1400" dirty="0">
                <a:ln w="0"/>
                <a:effectLst>
                  <a:outerShdw blurRad="38100" dist="19050" dir="2700000" algn="tl" rotWithShape="0">
                    <a:schemeClr val="dk1">
                      <a:alpha val="40000"/>
                    </a:schemeClr>
                  </a:outerShdw>
                </a:effectLst>
              </a:rPr>
              <a:t>人员配备</a:t>
            </a:r>
          </a:p>
          <a:p>
            <a:pPr marL="342900" indent="-342900" eaLnBrk="1" hangingPunct="1">
              <a:lnSpc>
                <a:spcPct val="130000"/>
              </a:lnSpc>
              <a:buFont typeface="+mj-lt"/>
              <a:buAutoNum type="arabicPeriod"/>
              <a:defRPr/>
            </a:pPr>
            <a:endParaRPr lang="en-US" altLang="zh-CN" sz="1400" dirty="0"/>
          </a:p>
        </p:txBody>
      </p:sp>
      <p:sp>
        <p:nvSpPr>
          <p:cNvPr id="7" name="Rectangle 4"/>
          <p:cNvSpPr txBox="1">
            <a:spLocks noChangeArrowheads="1"/>
          </p:cNvSpPr>
          <p:nvPr/>
        </p:nvSpPr>
        <p:spPr>
          <a:xfrm>
            <a:off x="6519987" y="1528396"/>
            <a:ext cx="3683000" cy="4075833"/>
          </a:xfrm>
          <a:prstGeom prst="rect">
            <a:avLst/>
          </a:prstGeom>
          <a:noFill/>
          <a:effectLst>
            <a:outerShdw dist="107763" dir="2700000" algn="ctr" rotWithShape="0">
              <a:schemeClr val="bg2">
                <a:alpha val="50000"/>
              </a:schemeClr>
            </a:outerShdw>
          </a:effec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1" hangingPunct="1">
              <a:lnSpc>
                <a:spcPct val="130000"/>
              </a:lnSpc>
              <a:buFont typeface="+mj-lt"/>
              <a:buAutoNum type="arabicPeriod" startAt="10"/>
              <a:defRPr/>
            </a:pPr>
            <a:r>
              <a:rPr lang="zh-CN" altLang="en-US" sz="1400" dirty="0"/>
              <a:t>组织力量的整合 </a:t>
            </a:r>
            <a:endParaRPr lang="en-US" altLang="zh-CN" sz="1400" dirty="0"/>
          </a:p>
          <a:p>
            <a:pPr marL="342900" indent="-342900" eaLnBrk="1" hangingPunct="1">
              <a:lnSpc>
                <a:spcPct val="130000"/>
              </a:lnSpc>
              <a:buFont typeface="+mj-lt"/>
              <a:buAutoNum type="arabicPeriod" startAt="10"/>
              <a:defRPr/>
            </a:pPr>
            <a:r>
              <a:rPr lang="zh-CN" altLang="en-US" sz="1400" dirty="0"/>
              <a:t>领导与权力</a:t>
            </a:r>
          </a:p>
          <a:p>
            <a:pPr marL="342900" indent="-342900" eaLnBrk="1" hangingPunct="1">
              <a:lnSpc>
                <a:spcPct val="130000"/>
              </a:lnSpc>
              <a:buFont typeface="+mj-lt"/>
              <a:buAutoNum type="arabicPeriod" startAt="10"/>
              <a:defRPr/>
            </a:pPr>
            <a:r>
              <a:rPr lang="zh-CN" altLang="en-US" sz="1400" dirty="0"/>
              <a:t>激励</a:t>
            </a:r>
          </a:p>
          <a:p>
            <a:pPr marL="342900" indent="-342900" eaLnBrk="1" hangingPunct="1">
              <a:lnSpc>
                <a:spcPct val="130000"/>
              </a:lnSpc>
              <a:buFont typeface="+mj-lt"/>
              <a:buAutoNum type="arabicPeriod" startAt="10"/>
              <a:defRPr/>
            </a:pPr>
            <a:r>
              <a:rPr lang="zh-CN" altLang="en-US" sz="1400" dirty="0"/>
              <a:t>沟通</a:t>
            </a:r>
          </a:p>
          <a:p>
            <a:pPr marL="342900" indent="-342900" eaLnBrk="1" hangingPunct="1">
              <a:lnSpc>
                <a:spcPct val="130000"/>
              </a:lnSpc>
              <a:buFont typeface="+mj-lt"/>
              <a:buAutoNum type="arabicPeriod" startAt="10"/>
              <a:defRPr/>
            </a:pPr>
            <a:r>
              <a:rPr lang="zh-CN" altLang="en-US" sz="1400" dirty="0"/>
              <a:t>控制</a:t>
            </a:r>
          </a:p>
          <a:p>
            <a:pPr marL="342900" indent="-342900" eaLnBrk="1" hangingPunct="1">
              <a:lnSpc>
                <a:spcPct val="130000"/>
              </a:lnSpc>
              <a:buFont typeface="+mj-lt"/>
              <a:buAutoNum type="arabicPeriod" startAt="10"/>
              <a:defRPr/>
            </a:pPr>
            <a:r>
              <a:rPr lang="zh-CN" altLang="en-US" sz="1400" dirty="0"/>
              <a:t>控制系统、质量与运营绩效</a:t>
            </a:r>
            <a:endParaRPr lang="en-US" altLang="zh-CN" sz="1400" dirty="0"/>
          </a:p>
          <a:p>
            <a:pPr marL="342900" indent="-342900" eaLnBrk="1" hangingPunct="1">
              <a:lnSpc>
                <a:spcPct val="130000"/>
              </a:lnSpc>
              <a:buFont typeface="+mj-lt"/>
              <a:buAutoNum type="arabicPeriod" startAt="10"/>
              <a:defRPr/>
            </a:pPr>
            <a:r>
              <a:rPr lang="zh-CN" altLang="en-US" sz="1400" dirty="0"/>
              <a:t>控制方法与危机控制</a:t>
            </a:r>
            <a:endParaRPr lang="en-US" altLang="zh-CN" sz="1400" dirty="0"/>
          </a:p>
          <a:p>
            <a:pPr marL="342900" indent="-342900" eaLnBrk="1" hangingPunct="1">
              <a:lnSpc>
                <a:spcPct val="130000"/>
              </a:lnSpc>
              <a:buFont typeface="+mj-lt"/>
              <a:buAutoNum type="arabicPeriod" startAt="10"/>
              <a:defRPr/>
            </a:pPr>
            <a:r>
              <a:rPr lang="zh-CN" altLang="en-US" sz="1400" dirty="0"/>
              <a:t>管理的创新</a:t>
            </a:r>
            <a:endParaRPr lang="en-US" altLang="zh-CN" sz="1400" dirty="0"/>
          </a:p>
          <a:p>
            <a:pPr marL="342900" indent="-342900" eaLnBrk="1" hangingPunct="1">
              <a:lnSpc>
                <a:spcPct val="130000"/>
              </a:lnSpc>
              <a:buFont typeface="+mj-lt"/>
              <a:buAutoNum type="arabicPeriod" startAt="10"/>
              <a:defRPr/>
            </a:pPr>
            <a:r>
              <a:rPr lang="zh-CN" altLang="en-US" sz="1400" dirty="0"/>
              <a:t>企业技术创新</a:t>
            </a:r>
            <a:endParaRPr lang="en-US" altLang="zh-CN" sz="1400" dirty="0"/>
          </a:p>
          <a:p>
            <a:pPr marL="342900" indent="-342900" eaLnBrk="1" hangingPunct="1">
              <a:lnSpc>
                <a:spcPct val="130000"/>
              </a:lnSpc>
              <a:buFont typeface="+mj-lt"/>
              <a:buAutoNum type="arabicPeriod" startAt="10"/>
              <a:defRPr/>
            </a:pPr>
            <a:r>
              <a:rPr lang="zh-CN" altLang="en-US" sz="1400" dirty="0"/>
              <a:t>影响力</a:t>
            </a:r>
            <a:endParaRPr lang="en-US" altLang="zh-CN" sz="1400" dirty="0"/>
          </a:p>
          <a:p>
            <a:pPr marL="342900" indent="-342900" eaLnBrk="1" hangingPunct="1">
              <a:lnSpc>
                <a:spcPct val="130000"/>
              </a:lnSpc>
              <a:buFont typeface="+mj-lt"/>
              <a:buAutoNum type="arabicPeriod" startAt="10"/>
              <a:defRPr/>
            </a:pPr>
            <a:r>
              <a:rPr lang="zh-CN" altLang="en-US" sz="1400" dirty="0"/>
              <a:t>自我管理</a:t>
            </a:r>
          </a:p>
        </p:txBody>
      </p:sp>
      <p:sp>
        <p:nvSpPr>
          <p:cNvPr id="8" name="文本框 7"/>
          <p:cNvSpPr txBox="1"/>
          <p:nvPr/>
        </p:nvSpPr>
        <p:spPr>
          <a:xfrm>
            <a:off x="2749388" y="1711959"/>
            <a:ext cx="2182091" cy="369332"/>
          </a:xfrm>
          <a:prstGeom prst="rect">
            <a:avLst/>
          </a:prstGeom>
          <a:noFill/>
        </p:spPr>
        <p:txBody>
          <a:bodyPr wrap="square" rtlCol="0">
            <a:spAutoFit/>
          </a:bodyPr>
          <a:lstStyle/>
          <a:p>
            <a:r>
              <a:rPr lang="zh-CN" altLang="en-US" b="1" dirty="0">
                <a:solidFill>
                  <a:schemeClr val="tx1">
                    <a:lumMod val="75000"/>
                    <a:lumOff val="25000"/>
                  </a:schemeClr>
                </a:solidFill>
                <a:latin typeface="+mn-ea"/>
              </a:rPr>
              <a:t>各章主要内容</a:t>
            </a:r>
          </a:p>
        </p:txBody>
      </p:sp>
      <p:cxnSp>
        <p:nvCxnSpPr>
          <p:cNvPr id="10" name="直接连接符 9"/>
          <p:cNvCxnSpPr/>
          <p:nvPr/>
        </p:nvCxnSpPr>
        <p:spPr>
          <a:xfrm>
            <a:off x="2854036" y="2140527"/>
            <a:ext cx="270163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6554" y="5188946"/>
            <a:ext cx="768433" cy="768433"/>
          </a:xfrm>
          <a:prstGeom prst="rect">
            <a:avLst/>
          </a:prstGeom>
        </p:spPr>
      </p:pic>
    </p:spTree>
    <p:extLst>
      <p:ext uri="{BB962C8B-B14F-4D97-AF65-F5344CB8AC3E}">
        <p14:creationId xmlns:p14="http://schemas.microsoft.com/office/powerpoint/2010/main" val="22655813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2305" y="1999290"/>
            <a:ext cx="1810886" cy="1810886"/>
          </a:xfrm>
          <a:prstGeom prst="rect">
            <a:avLst/>
          </a:prstGeom>
        </p:spPr>
      </p:pic>
      <p:cxnSp>
        <p:nvCxnSpPr>
          <p:cNvPr id="20" name="直接连接符 19"/>
          <p:cNvCxnSpPr/>
          <p:nvPr/>
        </p:nvCxnSpPr>
        <p:spPr>
          <a:xfrm>
            <a:off x="8242305" y="1542912"/>
            <a:ext cx="1776766" cy="2611699"/>
          </a:xfrm>
          <a:prstGeom prst="line">
            <a:avLst/>
          </a:prstGeom>
          <a:ln w="101600">
            <a:solidFill>
              <a:srgbClr val="AC1B2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213179" y="1520826"/>
            <a:ext cx="1822479" cy="2633785"/>
          </a:xfrm>
          <a:prstGeom prst="rect">
            <a:avLst/>
          </a:prstGeom>
          <a:noFill/>
          <a:ln w="381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274358" y="4259003"/>
            <a:ext cx="1795784" cy="1001141"/>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矩形 17"/>
          <p:cNvSpPr/>
          <p:nvPr/>
        </p:nvSpPr>
        <p:spPr>
          <a:xfrm>
            <a:off x="5246917" y="4235192"/>
            <a:ext cx="1796400" cy="1001141"/>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r>
              <a:rPr lang="zh-CN" altLang="en-US" b="1">
                <a:solidFill>
                  <a:schemeClr val="bg1"/>
                </a:solidFill>
                <a:latin typeface="+mn-ea"/>
              </a:rPr>
              <a:t>积极</a:t>
            </a:r>
            <a:r>
              <a:rPr lang="zh-CN" altLang="en-US">
                <a:solidFill>
                  <a:schemeClr val="bg1"/>
                </a:solidFill>
                <a:latin typeface="+mn-ea"/>
              </a:rPr>
              <a:t>开动脑筋</a:t>
            </a:r>
            <a:endParaRPr lang="en-US" altLang="zh-CN">
              <a:solidFill>
                <a:schemeClr val="bg1"/>
              </a:solidFill>
              <a:latin typeface="+mn-ea"/>
            </a:endParaRPr>
          </a:p>
          <a:p>
            <a:r>
              <a:rPr lang="zh-CN" altLang="en-US" b="1">
                <a:solidFill>
                  <a:schemeClr val="bg1"/>
                </a:solidFill>
                <a:latin typeface="+mn-ea"/>
              </a:rPr>
              <a:t>参与</a:t>
            </a:r>
            <a:r>
              <a:rPr lang="zh-CN" altLang="en-US">
                <a:solidFill>
                  <a:schemeClr val="bg1"/>
                </a:solidFill>
                <a:latin typeface="+mn-ea"/>
              </a:rPr>
              <a:t>讨论</a:t>
            </a:r>
            <a:endParaRPr lang="en-US" altLang="zh-CN" dirty="0">
              <a:solidFill>
                <a:schemeClr val="bg1"/>
              </a:solidFill>
              <a:latin typeface="+mn-ea"/>
            </a:endParaRPr>
          </a:p>
        </p:txBody>
      </p:sp>
      <p:sp>
        <p:nvSpPr>
          <p:cNvPr id="19" name="矩形 18"/>
          <p:cNvSpPr/>
          <p:nvPr/>
        </p:nvSpPr>
        <p:spPr>
          <a:xfrm>
            <a:off x="8213178" y="4259003"/>
            <a:ext cx="1796400" cy="100114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课堂要求</a:t>
            </a:r>
          </a:p>
        </p:txBody>
      </p:sp>
      <p:pic>
        <p:nvPicPr>
          <p:cNvPr id="1028" name="Picture 4" descr="女学生"/>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9661" y="1492182"/>
            <a:ext cx="1763877" cy="2645815"/>
          </a:xfrm>
          <a:prstGeom prst="rect">
            <a:avLst/>
          </a:prstGeom>
          <a:noFill/>
          <a:ln w="38100">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622151" y="2168113"/>
            <a:ext cx="510363" cy="584775"/>
          </a:xfrm>
          <a:prstGeom prst="rect">
            <a:avLst/>
          </a:prstGeom>
          <a:noFill/>
        </p:spPr>
        <p:txBody>
          <a:bodyPr wrap="square" rtlCol="0">
            <a:spAutoFit/>
          </a:bodyPr>
          <a:lstStyle/>
          <a:p>
            <a:r>
              <a:rPr lang="en-US" altLang="zh-CN" sz="3200" b="1" dirty="0">
                <a:solidFill>
                  <a:srgbClr val="AC1B20"/>
                </a:solidFill>
              </a:rPr>
              <a:t>?</a:t>
            </a:r>
            <a:endParaRPr lang="zh-CN" altLang="en-US" sz="3200" b="1" dirty="0">
              <a:solidFill>
                <a:srgbClr val="AC1B20"/>
              </a:solidFill>
            </a:endParaRPr>
          </a:p>
        </p:txBody>
      </p:sp>
      <p:pic>
        <p:nvPicPr>
          <p:cNvPr id="1030" name="Picture 6" descr="图片下载"/>
          <p:cNvPicPr>
            <a:picLocks noChangeArrowheads="1"/>
          </p:cNvPicPr>
          <p:nvPr/>
        </p:nvPicPr>
        <p:blipFill rotWithShape="1">
          <a:blip r:embed="rId5" cstate="print">
            <a:extLst>
              <a:ext uri="{28A0092B-C50C-407E-A947-70E740481C1C}">
                <a14:useLocalDpi xmlns:a14="http://schemas.microsoft.com/office/drawing/2010/main" val="0"/>
              </a:ext>
            </a:extLst>
          </a:blip>
          <a:srcRect l="21408" r="28615"/>
          <a:stretch/>
        </p:blipFill>
        <p:spPr bwMode="auto">
          <a:xfrm>
            <a:off x="2295875" y="1492181"/>
            <a:ext cx="1764000" cy="2646000"/>
          </a:xfrm>
          <a:prstGeom prst="rect">
            <a:avLst/>
          </a:prstGeom>
          <a:noFill/>
          <a:ln w="38100">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344178" y="4438901"/>
            <a:ext cx="1886265" cy="369332"/>
          </a:xfrm>
          <a:prstGeom prst="rect">
            <a:avLst/>
          </a:prstGeom>
          <a:noFill/>
        </p:spPr>
        <p:txBody>
          <a:bodyPr wrap="square" rtlCol="0">
            <a:spAutoFit/>
          </a:bodyPr>
          <a:lstStyle/>
          <a:p>
            <a:r>
              <a:rPr lang="zh-CN" altLang="en-US" b="1" dirty="0">
                <a:solidFill>
                  <a:schemeClr val="bg1"/>
                </a:solidFill>
                <a:latin typeface="+mj-ea"/>
                <a:ea typeface="+mj-ea"/>
              </a:rPr>
              <a:t>按时</a:t>
            </a:r>
            <a:r>
              <a:rPr lang="zh-CN" altLang="en-US" dirty="0">
                <a:solidFill>
                  <a:schemeClr val="bg1"/>
                </a:solidFill>
                <a:latin typeface="+mj-ea"/>
                <a:ea typeface="+mj-ea"/>
              </a:rPr>
              <a:t>到课</a:t>
            </a:r>
            <a:endParaRPr lang="en-US" altLang="zh-CN" dirty="0">
              <a:solidFill>
                <a:schemeClr val="bg1"/>
              </a:solidFill>
              <a:latin typeface="+mj-ea"/>
              <a:ea typeface="+mj-ea"/>
            </a:endParaRPr>
          </a:p>
        </p:txBody>
      </p:sp>
      <p:sp>
        <p:nvSpPr>
          <p:cNvPr id="7" name="矩形 6"/>
          <p:cNvSpPr/>
          <p:nvPr/>
        </p:nvSpPr>
        <p:spPr>
          <a:xfrm>
            <a:off x="8277140" y="4426763"/>
            <a:ext cx="1800493" cy="646331"/>
          </a:xfrm>
          <a:prstGeom prst="rect">
            <a:avLst/>
          </a:prstGeom>
        </p:spPr>
        <p:txBody>
          <a:bodyPr wrap="none">
            <a:spAutoFit/>
          </a:bodyPr>
          <a:lstStyle/>
          <a:p>
            <a:r>
              <a:rPr lang="zh-CN" altLang="en-US" dirty="0">
                <a:solidFill>
                  <a:schemeClr val="bg1"/>
                </a:solidFill>
                <a:latin typeface="+mj-ea"/>
                <a:ea typeface="+mj-ea"/>
              </a:rPr>
              <a:t>有序：上课期间</a:t>
            </a:r>
            <a:endParaRPr lang="en-US" altLang="zh-CN" dirty="0">
              <a:solidFill>
                <a:schemeClr val="bg1"/>
              </a:solidFill>
              <a:latin typeface="+mj-ea"/>
              <a:ea typeface="+mj-ea"/>
            </a:endParaRPr>
          </a:p>
          <a:p>
            <a:r>
              <a:rPr lang="zh-CN" altLang="en-US" dirty="0">
                <a:solidFill>
                  <a:schemeClr val="bg1"/>
                </a:solidFill>
                <a:latin typeface="+mj-ea"/>
                <a:ea typeface="+mj-ea"/>
              </a:rPr>
              <a:t>静音通讯工具</a:t>
            </a:r>
          </a:p>
        </p:txBody>
      </p:sp>
      <p:sp>
        <p:nvSpPr>
          <p:cNvPr id="12" name="椭圆 11"/>
          <p:cNvSpPr/>
          <p:nvPr/>
        </p:nvSpPr>
        <p:spPr>
          <a:xfrm>
            <a:off x="3799368" y="1198246"/>
            <a:ext cx="457201" cy="47846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21" name="椭圆 20"/>
          <p:cNvSpPr/>
          <p:nvPr/>
        </p:nvSpPr>
        <p:spPr>
          <a:xfrm>
            <a:off x="6844465" y="1198246"/>
            <a:ext cx="457201" cy="47846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22" name="椭圆 21"/>
          <p:cNvSpPr/>
          <p:nvPr/>
        </p:nvSpPr>
        <p:spPr>
          <a:xfrm>
            <a:off x="9821986" y="1198246"/>
            <a:ext cx="457201" cy="47846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grpSp>
        <p:nvGrpSpPr>
          <p:cNvPr id="15" name="组合 14"/>
          <p:cNvGrpSpPr/>
          <p:nvPr/>
        </p:nvGrpSpPr>
        <p:grpSpPr>
          <a:xfrm>
            <a:off x="3929465" y="1362510"/>
            <a:ext cx="290256" cy="239233"/>
            <a:chOff x="2384683" y="1362509"/>
            <a:chExt cx="290256" cy="239233"/>
          </a:xfrm>
        </p:grpSpPr>
        <p:cxnSp>
          <p:nvCxnSpPr>
            <p:cNvPr id="8" name="直接连接符 7"/>
            <p:cNvCxnSpPr/>
            <p:nvPr/>
          </p:nvCxnSpPr>
          <p:spPr>
            <a:xfrm>
              <a:off x="2384683" y="1520825"/>
              <a:ext cx="90817" cy="7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471477" y="1362509"/>
              <a:ext cx="203462" cy="239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968195" y="1384596"/>
            <a:ext cx="290256" cy="239233"/>
            <a:chOff x="2384683" y="1362509"/>
            <a:chExt cx="290256" cy="239233"/>
          </a:xfrm>
        </p:grpSpPr>
        <p:cxnSp>
          <p:nvCxnSpPr>
            <p:cNvPr id="24" name="直接连接符 23"/>
            <p:cNvCxnSpPr/>
            <p:nvPr/>
          </p:nvCxnSpPr>
          <p:spPr>
            <a:xfrm>
              <a:off x="2384683" y="1520825"/>
              <a:ext cx="90817" cy="7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471477" y="1362509"/>
              <a:ext cx="203462" cy="239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9948863" y="1390818"/>
            <a:ext cx="290256" cy="239233"/>
            <a:chOff x="2384683" y="1362509"/>
            <a:chExt cx="290256" cy="239233"/>
          </a:xfrm>
        </p:grpSpPr>
        <p:cxnSp>
          <p:nvCxnSpPr>
            <p:cNvPr id="27" name="直接连接符 26"/>
            <p:cNvCxnSpPr/>
            <p:nvPr/>
          </p:nvCxnSpPr>
          <p:spPr>
            <a:xfrm>
              <a:off x="2384683" y="1520825"/>
              <a:ext cx="90817" cy="75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471477" y="1362509"/>
              <a:ext cx="203462" cy="239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253529" y="5309400"/>
            <a:ext cx="1827004" cy="4571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矩形 28"/>
          <p:cNvSpPr/>
          <p:nvPr/>
        </p:nvSpPr>
        <p:spPr>
          <a:xfrm>
            <a:off x="5227985" y="5309400"/>
            <a:ext cx="1827004" cy="4571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矩形 29"/>
          <p:cNvSpPr/>
          <p:nvPr/>
        </p:nvSpPr>
        <p:spPr>
          <a:xfrm>
            <a:off x="8192067" y="5309400"/>
            <a:ext cx="1827004" cy="4571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182829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8" grpId="0" animBg="1"/>
      <p:bldP spid="19" grpId="0" animBg="1"/>
      <p:bldP spid="4" grpId="0"/>
      <p:bldP spid="6" grpId="0"/>
      <p:bldP spid="7" grpId="0"/>
      <p:bldP spid="12" grpId="0" animBg="1"/>
      <p:bldP spid="21" grpId="0" animBg="1"/>
      <p:bldP spid="22" grpId="0" animBg="1"/>
      <p:bldP spid="3"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347472" y="428625"/>
            <a:ext cx="10625328"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本次“管理学原理” 课程的任课老师是以下哪位？</a:t>
            </a:r>
          </a:p>
        </p:txBody>
      </p:sp>
      <p:sp>
        <p:nvSpPr>
          <p:cNvPr id="7" name="文本框 6"/>
          <p:cNvSpPr txBox="1"/>
          <p:nvPr>
            <p:custDataLst>
              <p:tags r:id="rId3"/>
            </p:custDataLst>
          </p:nvPr>
        </p:nvSpPr>
        <p:spPr>
          <a:xfrm>
            <a:off x="2438400" y="3643313"/>
            <a:ext cx="8534400" cy="642938"/>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4"/>
            </p:custDataLst>
          </p:nvPr>
        </p:nvSpPr>
        <p:spPr>
          <a:xfrm>
            <a:off x="2438400" y="5357813"/>
            <a:ext cx="8534400" cy="642938"/>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822596" y="279677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a:xfrm>
            <a:off x="3811905" y="279677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a:xfrm>
            <a:off x="7340127" y="279677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0458450" y="279677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1" name="图片 20"/>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3540249" y="3794039"/>
            <a:ext cx="1572011" cy="2203139"/>
          </a:xfrm>
          <a:prstGeom prst="rect">
            <a:avLst/>
          </a:prstGeom>
        </p:spPr>
      </p:pic>
      <p:pic>
        <p:nvPicPr>
          <p:cNvPr id="22" name="图片 2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9976530" y="3972281"/>
            <a:ext cx="1561774" cy="2024897"/>
          </a:xfrm>
          <a:prstGeom prst="rect">
            <a:avLst/>
          </a:prstGeom>
        </p:spPr>
      </p:pic>
      <p:pic>
        <p:nvPicPr>
          <p:cNvPr id="23" name="图片 2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001532" y="3885915"/>
            <a:ext cx="1542476" cy="2111264"/>
          </a:xfrm>
          <a:prstGeom prst="rect">
            <a:avLst/>
          </a:prstGeom>
        </p:spPr>
      </p:pic>
      <p:pic>
        <p:nvPicPr>
          <p:cNvPr id="24" name="图片 23"/>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61111" y="3839519"/>
            <a:ext cx="1506972" cy="2114836"/>
          </a:xfrm>
          <a:prstGeom prst="rect">
            <a:avLst/>
          </a:prstGeom>
        </p:spPr>
      </p:pic>
      <p:sp>
        <p:nvSpPr>
          <p:cNvPr id="25" name="矩形 24"/>
          <p:cNvSpPr/>
          <p:nvPr>
            <p:custDataLst>
              <p:tags r:id="rId10"/>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文本框 29"/>
          <p:cNvSpPr txBox="1"/>
          <p:nvPr>
            <p:custDataLst>
              <p:tags r:id="rId11"/>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1" name="文本框 30"/>
          <p:cNvSpPr txBox="1"/>
          <p:nvPr>
            <p:custDataLst>
              <p:tags r:id="rId12"/>
            </p:custDataLst>
          </p:nvPr>
        </p:nvSpPr>
        <p:spPr>
          <a:xfrm>
            <a:off x="12827000" y="1270000"/>
            <a:ext cx="3332480" cy="400110"/>
          </a:xfrm>
          <a:prstGeom prst="rect">
            <a:avLst/>
          </a:prstGeom>
          <a:noFill/>
        </p:spPr>
        <p:txBody>
          <a:bodyPr vert="horz" rtlCol="0" anchor="t" anchorCtr="0">
            <a:spAutoFit/>
          </a:bodyPr>
          <a:lstStyle/>
          <a:p>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9" name="组合 28"/>
          <p:cNvGrpSpPr/>
          <p:nvPr>
            <p:custDataLst>
              <p:tags r:id="rId13"/>
            </p:custDataLst>
          </p:nvPr>
        </p:nvGrpSpPr>
        <p:grpSpPr>
          <a:xfrm>
            <a:off x="12585700" y="0"/>
            <a:ext cx="3815080" cy="647700"/>
            <a:chOff x="12585700" y="0"/>
            <a:chExt cx="3815080" cy="647700"/>
          </a:xfrm>
        </p:grpSpPr>
        <p:sp>
          <p:nvSpPr>
            <p:cNvPr id="26" name="RemarkBack"/>
            <p:cNvSpPr/>
            <p:nvPr>
              <p:custDataLst>
                <p:tags r:id="rId26"/>
              </p:custDataLst>
            </p:nvPr>
          </p:nvSpPr>
          <p:spPr>
            <a:xfrm>
              <a:off x="12585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Block"/>
            <p:cNvSpPr/>
            <p:nvPr>
              <p:custDataLst>
                <p:tags r:id="rId27"/>
              </p:custDataLst>
            </p:nvPr>
          </p:nvSpPr>
          <p:spPr>
            <a:xfrm>
              <a:off x="12585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p:cNvSpPr txBox="1"/>
            <p:nvPr>
              <p:custDataLst>
                <p:tags r:id="rId28"/>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矩形 1"/>
          <p:cNvSpPr/>
          <p:nvPr>
            <p:custDataLst>
              <p:tags r:id="rId1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RemarkBack"/>
          <p:cNvSpPr/>
          <p:nvPr>
            <p:custDataLst>
              <p:tags r:id="rId15"/>
            </p:custDataLst>
          </p:nvPr>
        </p:nvSpPr>
        <p:spPr>
          <a:xfrm>
            <a:off x="12585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markBlock"/>
          <p:cNvSpPr/>
          <p:nvPr>
            <p:custDataLst>
              <p:tags r:id="rId16"/>
            </p:custDataLst>
          </p:nvPr>
        </p:nvSpPr>
        <p:spPr>
          <a:xfrm>
            <a:off x="12585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markTitleText"/>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
        <p:nvSpPr>
          <p:cNvPr id="20" name="文本框 19"/>
          <p:cNvSpPr txBox="1"/>
          <p:nvPr>
            <p:custDataLst>
              <p:tags r:id="rId18"/>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2" name="文本框 31"/>
          <p:cNvSpPr txBox="1"/>
          <p:nvPr>
            <p:custDataLst>
              <p:tags r:id="rId19"/>
            </p:custDataLst>
          </p:nvPr>
        </p:nvSpPr>
        <p:spPr>
          <a:xfrm>
            <a:off x="12827000" y="1270000"/>
            <a:ext cx="3332480" cy="707886"/>
          </a:xfrm>
          <a:prstGeom prst="rect">
            <a:avLst/>
          </a:prstGeom>
          <a:noFill/>
        </p:spPr>
        <p:txBody>
          <a:bodyPr vert="horz" rtlCol="0" anchor="t" anchorCtr="0">
            <a:spAutoFit/>
          </a:bodyPr>
          <a:lstStyle/>
          <a:p>
            <a:pPr lvl="0"/>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这还能选错，老师有那么帅吗？</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20"/>
            </p:custDataLst>
          </p:nvPr>
        </p:nvGrpSpPr>
        <p:grpSpPr>
          <a:xfrm>
            <a:off x="0" y="0"/>
            <a:ext cx="12192000" cy="635000"/>
            <a:chOff x="0" y="0"/>
            <a:chExt cx="12192000" cy="635000"/>
          </a:xfrm>
        </p:grpSpPr>
        <p:sp>
          <p:nvSpPr>
            <p:cNvPr id="15" name="TitleBackground"/>
            <p:cNvSpPr/>
            <p:nvPr>
              <p:custDataLst>
                <p:tags r:id="rId22"/>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24"/>
              </p:custDataLst>
            </p:nvPr>
          </p:nvSpPr>
          <p:spPr>
            <a:xfrm>
              <a:off x="254000" y="0"/>
              <a:ext cx="2982976"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雨课堂应用单选题</a:t>
              </a:r>
            </a:p>
          </p:txBody>
        </p:sp>
        <p:sp>
          <p:nvSpPr>
            <p:cNvPr id="18"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21"/>
            </p:custDataLst>
          </p:nvPr>
        </p:nvPicPr>
        <p:blipFill>
          <a:blip r:embed="rId3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360261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第一章 组织与管理</a:t>
            </a:r>
          </a:p>
        </p:txBody>
      </p:sp>
    </p:spTree>
    <p:extLst>
      <p:ext uri="{BB962C8B-B14F-4D97-AF65-F5344CB8AC3E}">
        <p14:creationId xmlns:p14="http://schemas.microsoft.com/office/powerpoint/2010/main" val="3217426711"/>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什么是管理？</a:t>
            </a:r>
          </a:p>
        </p:txBody>
      </p:sp>
      <p:sp>
        <p:nvSpPr>
          <p:cNvPr id="3" name="内容占位符 2"/>
          <p:cNvSpPr>
            <a:spLocks noGrp="1"/>
          </p:cNvSpPr>
          <p:nvPr>
            <p:ph idx="1"/>
          </p:nvPr>
        </p:nvSpPr>
        <p:spPr/>
        <p:txBody>
          <a:bodyPr/>
          <a:lstStyle/>
          <a:p>
            <a:pPr marL="0" indent="0">
              <a:buNone/>
            </a:pPr>
            <a:r>
              <a:rPr lang="zh-CN" altLang="en-US" dirty="0"/>
              <a:t>你想到了什么？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298" y="1553064"/>
            <a:ext cx="5532194" cy="4074010"/>
          </a:xfrm>
          <a:prstGeom prst="rect">
            <a:avLst/>
          </a:prstGeom>
        </p:spPr>
      </p:pic>
    </p:spTree>
    <p:extLst>
      <p:ext uri="{BB962C8B-B14F-4D97-AF65-F5344CB8AC3E}">
        <p14:creationId xmlns:p14="http://schemas.microsoft.com/office/powerpoint/2010/main" val="1808339326"/>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什么是管理？</a:t>
            </a:r>
          </a:p>
        </p:txBody>
      </p:sp>
      <p:sp>
        <p:nvSpPr>
          <p:cNvPr id="3" name="内容占位符 2"/>
          <p:cNvSpPr>
            <a:spLocks noGrp="1"/>
          </p:cNvSpPr>
          <p:nvPr>
            <p:ph idx="1"/>
          </p:nvPr>
        </p:nvSpPr>
        <p:spPr/>
        <p:txBody>
          <a:bodyPr/>
          <a:lstStyle/>
          <a:p>
            <a:pPr marL="0" indent="0">
              <a:buNone/>
            </a:pPr>
            <a:r>
              <a:rPr lang="zh-CN" altLang="en-US" sz="2000" dirty="0">
                <a:latin typeface="宋体" panose="02010600030101010101" pitchFamily="2" charset="-122"/>
              </a:rPr>
              <a:t>“管理（</a:t>
            </a:r>
            <a:r>
              <a:rPr lang="en-US" altLang="zh-CN" sz="2000" dirty="0">
                <a:latin typeface="宋体" panose="02010600030101010101" pitchFamily="2" charset="-122"/>
              </a:rPr>
              <a:t>manage</a:t>
            </a:r>
            <a:r>
              <a:rPr lang="zh-CN" altLang="en-US" sz="2000" dirty="0">
                <a:latin typeface="宋体" panose="02010600030101010101" pitchFamily="2" charset="-122"/>
              </a:rPr>
              <a:t>）”以及相关联的“管理者（</a:t>
            </a:r>
            <a:r>
              <a:rPr lang="en-US" altLang="zh-CN" sz="2000" dirty="0">
                <a:latin typeface="宋体" panose="02010600030101010101" pitchFamily="2" charset="-122"/>
              </a:rPr>
              <a:t>manager</a:t>
            </a:r>
            <a:r>
              <a:rPr lang="zh-CN" altLang="en-US" sz="2000" dirty="0">
                <a:latin typeface="宋体" panose="02010600030101010101" pitchFamily="2" charset="-122"/>
              </a:rPr>
              <a:t>）”等词语首先出现在英国，时间是</a:t>
            </a:r>
            <a:r>
              <a:rPr lang="en-US" altLang="zh-CN" sz="2000" dirty="0">
                <a:latin typeface="宋体" panose="02010600030101010101" pitchFamily="2" charset="-122"/>
              </a:rPr>
              <a:t>16</a:t>
            </a:r>
            <a:r>
              <a:rPr lang="zh-CN" altLang="en-US" sz="2000" dirty="0">
                <a:latin typeface="宋体" panose="02010600030101010101" pitchFamily="2" charset="-122"/>
              </a:rPr>
              <a:t>世纪晚期的莎士比亚时代。它们的最初来源是拉丁语</a:t>
            </a:r>
            <a:r>
              <a:rPr lang="en-US" altLang="zh-CN" sz="2000" dirty="0" err="1">
                <a:latin typeface="宋体" panose="02010600030101010101" pitchFamily="2" charset="-122"/>
              </a:rPr>
              <a:t>manus</a:t>
            </a:r>
            <a:r>
              <a:rPr lang="zh-CN" altLang="en-US" sz="2000" dirty="0">
                <a:latin typeface="宋体" panose="02010600030101010101" pitchFamily="2" charset="-122"/>
              </a:rPr>
              <a:t>，字面意思是“手”，但也有“权力”和“权限”的深层含义。</a:t>
            </a:r>
            <a:endParaRPr lang="en-US" altLang="zh-CN" sz="2000" dirty="0">
              <a:latin typeface="宋体" panose="02010600030101010101" pitchFamily="2" charset="-122"/>
            </a:endParaRPr>
          </a:p>
          <a:p>
            <a:pPr marL="0" indent="0">
              <a:buNone/>
            </a:pPr>
            <a:endParaRPr lang="en-US" altLang="zh-CN" sz="2000" b="1" dirty="0">
              <a:latin typeface="宋体" panose="02010600030101010101" pitchFamily="2" charset="-122"/>
            </a:endParaRPr>
          </a:p>
          <a:p>
            <a:pPr marL="0" indent="0">
              <a:buNone/>
            </a:pPr>
            <a:r>
              <a:rPr lang="zh-CN" altLang="en-US" sz="2000" b="1" dirty="0">
                <a:latin typeface="宋体" panose="02010600030101010101" pitchFamily="2" charset="-122"/>
              </a:rPr>
              <a:t>中国古代对管理的定义：“管”、“理”分开</a:t>
            </a:r>
          </a:p>
          <a:p>
            <a:r>
              <a:rPr lang="zh-CN" altLang="en-US" sz="2000" dirty="0"/>
              <a:t>“管”：原指用竹管制成的乐器，由于古代的钥匙像这种乐器，于是便把钥匙称为“管”。钥匙引申为管辖、管制。</a:t>
            </a:r>
            <a:endParaRPr lang="en-US" altLang="zh-CN" sz="2000" dirty="0"/>
          </a:p>
          <a:p>
            <a:endParaRPr lang="zh-CN" altLang="en-US" sz="2000" dirty="0"/>
          </a:p>
          <a:p>
            <a:r>
              <a:rPr lang="zh-CN" altLang="en-US" sz="2000" dirty="0"/>
              <a:t>“理”：对玉进行加工需要依据玉的纹理进行雕琢，引申为治理 。 </a:t>
            </a:r>
            <a:endParaRPr lang="en-US" altLang="zh-CN" sz="2000" dirty="0"/>
          </a:p>
          <a:p>
            <a:endParaRPr lang="en-US" altLang="zh-CN" sz="2000" dirty="0"/>
          </a:p>
          <a:p>
            <a:r>
              <a:rPr lang="zh-CN" altLang="en-US" sz="2000" dirty="0"/>
              <a:t>“管理”作为一个双音词，在我国开始使用是在清代。起初用在官职上，如康熙十九年（</a:t>
            </a:r>
            <a:r>
              <a:rPr lang="en-US" altLang="zh-CN" sz="2000" dirty="0"/>
              <a:t>1680</a:t>
            </a:r>
            <a:r>
              <a:rPr lang="zh-CN" altLang="en-US" sz="2000" dirty="0"/>
              <a:t>年）武英殿修书处就设置有管理官，乾隆十九年（</a:t>
            </a:r>
            <a:r>
              <a:rPr lang="en-US" altLang="zh-CN" sz="2000" dirty="0"/>
              <a:t>1751</a:t>
            </a:r>
            <a:r>
              <a:rPr lang="zh-CN" altLang="en-US" sz="2000" dirty="0"/>
              <a:t>年）雍和宫也设置有管理官等官职和管理机构相继出现</a:t>
            </a:r>
            <a:r>
              <a:rPr lang="zh-CN" altLang="en-US" dirty="0"/>
              <a:t>。</a:t>
            </a:r>
          </a:p>
          <a:p>
            <a:endParaRPr lang="zh-CN" altLang="en-US" dirty="0"/>
          </a:p>
        </p:txBody>
      </p:sp>
    </p:spTree>
    <p:extLst>
      <p:ext uri="{BB962C8B-B14F-4D97-AF65-F5344CB8AC3E}">
        <p14:creationId xmlns:p14="http://schemas.microsoft.com/office/powerpoint/2010/main" val="3159842707"/>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什么是管理？</a:t>
            </a:r>
          </a:p>
        </p:txBody>
      </p:sp>
      <p:sp>
        <p:nvSpPr>
          <p:cNvPr id="4" name="Rectangle 2"/>
          <p:cNvSpPr>
            <a:spLocks noGrp="1" noChangeArrowheads="1"/>
          </p:cNvSpPr>
          <p:nvPr>
            <p:ph idx="1"/>
          </p:nvPr>
        </p:nvSpPr>
        <p:spPr>
          <a:xfrm>
            <a:off x="389358" y="1314888"/>
            <a:ext cx="11041227" cy="4785395"/>
          </a:xfrm>
        </p:spPr>
        <p:txBody>
          <a:bodyPr/>
          <a:lstStyle/>
          <a:p>
            <a:pPr marL="0" lvl="2" indent="0">
              <a:lnSpc>
                <a:spcPct val="120000"/>
              </a:lnSpc>
              <a:buNone/>
            </a:pPr>
            <a:r>
              <a:rPr lang="zh-CN" altLang="en-US" sz="2000" dirty="0">
                <a:cs typeface="+mn-cs"/>
              </a:rPr>
              <a:t>泰罗：从工作任务的角度，管理是确切的知道让别人干什么同时注意用最好、最经济的方法去干。</a:t>
            </a:r>
            <a:endParaRPr lang="en-US" altLang="zh-CN" sz="2000" dirty="0">
              <a:cs typeface="+mn-cs"/>
            </a:endParaRPr>
          </a:p>
          <a:p>
            <a:pPr marL="0" lvl="2" indent="0">
              <a:lnSpc>
                <a:spcPct val="120000"/>
              </a:lnSpc>
              <a:buNone/>
            </a:pPr>
            <a:endParaRPr lang="zh-CN" altLang="en-US" sz="2000" dirty="0">
              <a:cs typeface="+mn-cs"/>
            </a:endParaRPr>
          </a:p>
          <a:p>
            <a:pPr marL="0" lvl="2" indent="0">
              <a:lnSpc>
                <a:spcPct val="120000"/>
              </a:lnSpc>
              <a:buNone/>
            </a:pPr>
            <a:r>
              <a:rPr lang="zh-CN" altLang="en-US" sz="2000" dirty="0">
                <a:cs typeface="+mn-cs"/>
              </a:rPr>
              <a:t>法约尔：从职能运作过程出发，管理是计划、组织、指挥、协调、控制。</a:t>
            </a:r>
            <a:endParaRPr lang="en-US" altLang="zh-CN" sz="2000" dirty="0">
              <a:cs typeface="+mn-cs"/>
            </a:endParaRPr>
          </a:p>
          <a:p>
            <a:pPr marL="0" lvl="2" indent="0">
              <a:lnSpc>
                <a:spcPct val="120000"/>
              </a:lnSpc>
              <a:buNone/>
            </a:pPr>
            <a:endParaRPr lang="zh-CN" altLang="en-US" sz="2000" dirty="0">
              <a:cs typeface="+mn-cs"/>
            </a:endParaRPr>
          </a:p>
          <a:p>
            <a:pPr marL="0" lvl="2" indent="0">
              <a:lnSpc>
                <a:spcPct val="120000"/>
              </a:lnSpc>
              <a:buNone/>
            </a:pPr>
            <a:r>
              <a:rPr lang="zh-CN" altLang="en-US" sz="2000" dirty="0">
                <a:cs typeface="+mn-cs"/>
              </a:rPr>
              <a:t>德鲁克：从文化的角度出发，管理不仅是一门学问还是一种文化。是一个能把一群乌合之众变成一个有效率、有目的、有生产力的团队的特殊过程</a:t>
            </a:r>
            <a:endParaRPr lang="en-US" altLang="zh-CN" sz="2000" dirty="0">
              <a:cs typeface="+mn-cs"/>
            </a:endParaRPr>
          </a:p>
          <a:p>
            <a:pPr marL="0" lvl="2" indent="0">
              <a:lnSpc>
                <a:spcPct val="120000"/>
              </a:lnSpc>
              <a:buNone/>
            </a:pPr>
            <a:endParaRPr lang="zh-CN" altLang="en-US" sz="2000" dirty="0">
              <a:cs typeface="+mn-cs"/>
            </a:endParaRPr>
          </a:p>
          <a:p>
            <a:pPr marL="0" lvl="2" indent="0">
              <a:lnSpc>
                <a:spcPct val="120000"/>
              </a:lnSpc>
              <a:buNone/>
            </a:pPr>
            <a:r>
              <a:rPr lang="zh-CN" altLang="en-US" sz="2000" dirty="0">
                <a:cs typeface="+mn-cs"/>
              </a:rPr>
              <a:t>西蒙： 从管理的重要性出发，管理就是决策，决策贯穿于管理的全过程。</a:t>
            </a:r>
            <a:endParaRPr lang="en-US" altLang="zh-CN" sz="2000" dirty="0">
              <a:cs typeface="+mn-cs"/>
            </a:endParaRPr>
          </a:p>
          <a:p>
            <a:pPr marL="0" lvl="2" indent="0">
              <a:lnSpc>
                <a:spcPct val="120000"/>
              </a:lnSpc>
              <a:buNone/>
            </a:pPr>
            <a:endParaRPr lang="zh-CN" altLang="en-US" sz="2000" dirty="0">
              <a:cs typeface="+mn-cs"/>
            </a:endParaRPr>
          </a:p>
          <a:p>
            <a:pPr marL="0" lvl="2" indent="0">
              <a:lnSpc>
                <a:spcPct val="120000"/>
              </a:lnSpc>
              <a:buNone/>
            </a:pPr>
            <a:r>
              <a:rPr lang="zh-CN" altLang="en-US" sz="2000" dirty="0">
                <a:cs typeface="+mn-cs"/>
              </a:rPr>
              <a:t>孔茨： 管理就是设计并保持一种良好环境从而使人在群体里高效率的完成既定目标的过程。</a:t>
            </a:r>
          </a:p>
        </p:txBody>
      </p:sp>
    </p:spTree>
    <p:extLst>
      <p:ext uri="{BB962C8B-B14F-4D97-AF65-F5344CB8AC3E}">
        <p14:creationId xmlns:p14="http://schemas.microsoft.com/office/powerpoint/2010/main" val="922722349"/>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什么是管理？</a:t>
            </a:r>
          </a:p>
        </p:txBody>
      </p:sp>
      <p:sp>
        <p:nvSpPr>
          <p:cNvPr id="3" name="内容占位符 2"/>
          <p:cNvSpPr>
            <a:spLocks noGrp="1"/>
          </p:cNvSpPr>
          <p:nvPr>
            <p:ph idx="1"/>
          </p:nvPr>
        </p:nvSpPr>
        <p:spPr/>
        <p:txBody>
          <a:bodyPr/>
          <a:lstStyle/>
          <a:p>
            <a:r>
              <a:rPr lang="zh-CN" altLang="en-US" sz="2000" dirty="0"/>
              <a:t>管理就是为了有效地实现</a:t>
            </a:r>
            <a:r>
              <a:rPr lang="zh-CN" altLang="en-US" sz="2000" dirty="0">
                <a:solidFill>
                  <a:srgbClr val="FF0000"/>
                </a:solidFill>
              </a:rPr>
              <a:t>组织目标</a:t>
            </a:r>
            <a:r>
              <a:rPr lang="zh-CN" altLang="en-US" sz="2000" dirty="0"/>
              <a:t>，由专门的</a:t>
            </a:r>
            <a:r>
              <a:rPr lang="zh-CN" altLang="en-US" sz="2000" dirty="0">
                <a:solidFill>
                  <a:srgbClr val="FF0000"/>
                </a:solidFill>
              </a:rPr>
              <a:t>管理人员</a:t>
            </a:r>
            <a:r>
              <a:rPr lang="zh-CN" altLang="en-US" sz="2000" dirty="0"/>
              <a:t>利用专门的知识、技术和方法对</a:t>
            </a:r>
            <a:r>
              <a:rPr lang="zh-CN" altLang="en-US" sz="2000" dirty="0">
                <a:solidFill>
                  <a:srgbClr val="FF0000"/>
                </a:solidFill>
              </a:rPr>
              <a:t>组织活动</a:t>
            </a:r>
            <a:r>
              <a:rPr lang="zh-CN" altLang="en-US" sz="2000" dirty="0"/>
              <a:t>进行</a:t>
            </a:r>
            <a:r>
              <a:rPr lang="zh-CN" altLang="en-US" sz="2000" dirty="0">
                <a:solidFill>
                  <a:srgbClr val="FF0000"/>
                </a:solidFill>
              </a:rPr>
              <a:t>计划、组织、领导、控制和创新</a:t>
            </a:r>
            <a:r>
              <a:rPr lang="zh-CN" altLang="en-US" sz="2000" dirty="0"/>
              <a:t>的过程。</a:t>
            </a:r>
            <a:endParaRPr lang="en-US" altLang="zh-CN" sz="2000" dirty="0"/>
          </a:p>
          <a:p>
            <a:endParaRPr lang="en-US" altLang="zh-CN" sz="2000" dirty="0"/>
          </a:p>
          <a:p>
            <a:pPr marL="0" indent="0">
              <a:buNone/>
            </a:pPr>
            <a:r>
              <a:rPr lang="en-US" altLang="zh-CN" sz="2000" dirty="0"/>
              <a:t>1.</a:t>
            </a:r>
            <a:r>
              <a:rPr lang="zh-CN" altLang="en-US" sz="2000" dirty="0"/>
              <a:t>管理的目的是有效实现组织的目标。</a:t>
            </a:r>
            <a:endParaRPr lang="en-US" altLang="zh-CN" sz="2000" dirty="0"/>
          </a:p>
          <a:p>
            <a:pPr marL="0" indent="0">
              <a:buNone/>
            </a:pPr>
            <a:r>
              <a:rPr lang="en-US" altLang="zh-CN" sz="2000" dirty="0"/>
              <a:t>2.</a:t>
            </a:r>
            <a:r>
              <a:rPr lang="zh-CN" altLang="en-US" sz="2000" dirty="0"/>
              <a:t>管理的主体是管理者。</a:t>
            </a:r>
          </a:p>
          <a:p>
            <a:pPr marL="0" indent="0">
              <a:buNone/>
            </a:pPr>
            <a:r>
              <a:rPr lang="en-US" altLang="zh-CN" sz="2000" dirty="0"/>
              <a:t>3.</a:t>
            </a:r>
            <a:r>
              <a:rPr lang="zh-CN" altLang="en-US" sz="2000" dirty="0"/>
              <a:t>管理的客体是组织活动以及参与管理活动的各种要素。</a:t>
            </a:r>
          </a:p>
          <a:p>
            <a:pPr marL="0" indent="0">
              <a:buNone/>
            </a:pPr>
            <a:r>
              <a:rPr lang="en-US" altLang="zh-CN" sz="2000" dirty="0"/>
              <a:t>4. </a:t>
            </a:r>
            <a:r>
              <a:rPr lang="zh-CN" altLang="en-US" sz="2000" dirty="0"/>
              <a:t>管理是一个包含了多阶段、多项工作的综合过程。</a:t>
            </a:r>
            <a:endParaRPr lang="en-US" altLang="zh-CN" sz="2000" dirty="0"/>
          </a:p>
          <a:p>
            <a:pPr marL="0" indent="0">
              <a:buNone/>
            </a:pPr>
            <a:r>
              <a:rPr lang="en-US" altLang="zh-CN" sz="2000" dirty="0"/>
              <a:t>5.</a:t>
            </a:r>
            <a:r>
              <a:rPr lang="zh-CN" altLang="en-US" sz="2000" dirty="0"/>
              <a:t>管理是一种手段，而不是目的。</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管理是广泛存在的</a:t>
            </a:r>
          </a:p>
          <a:p>
            <a:endParaRPr lang="zh-CN" altLang="en-US" dirty="0"/>
          </a:p>
        </p:txBody>
      </p:sp>
    </p:spTree>
    <p:extLst>
      <p:ext uri="{BB962C8B-B14F-4D97-AF65-F5344CB8AC3E}">
        <p14:creationId xmlns:p14="http://schemas.microsoft.com/office/powerpoint/2010/main" val="3345464723"/>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我是谁？                   张麟  </a:t>
            </a:r>
            <a:r>
              <a:rPr lang="en-US" altLang="zh-CN" dirty="0"/>
              <a:t>zhanglin6@scut.edu.cn</a:t>
            </a:r>
            <a:endParaRPr lang="zh-CN" altLang="en-US" dirty="0"/>
          </a:p>
        </p:txBody>
      </p:sp>
      <p:pic>
        <p:nvPicPr>
          <p:cNvPr id="3" name="图片 2"/>
          <p:cNvPicPr>
            <a:picLocks noChangeAspect="1"/>
          </p:cNvPicPr>
          <p:nvPr/>
        </p:nvPicPr>
        <p:blipFill>
          <a:blip r:embed="rId2"/>
          <a:stretch>
            <a:fillRect/>
          </a:stretch>
        </p:blipFill>
        <p:spPr>
          <a:xfrm>
            <a:off x="709334" y="1493252"/>
            <a:ext cx="9109369" cy="4106936"/>
          </a:xfrm>
          <a:prstGeom prst="rect">
            <a:avLst/>
          </a:prstGeom>
        </p:spPr>
      </p:pic>
    </p:spTree>
    <p:extLst>
      <p:ext uri="{BB962C8B-B14F-4D97-AF65-F5344CB8AC3E}">
        <p14:creationId xmlns:p14="http://schemas.microsoft.com/office/powerpoint/2010/main" val="25280079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为什么要管理？</a:t>
            </a:r>
          </a:p>
        </p:txBody>
      </p:sp>
      <p:pic>
        <p:nvPicPr>
          <p:cNvPr id="4" name="内容占位符 3"/>
          <p:cNvPicPr>
            <a:picLocks noGrp="1" noChangeAspect="1"/>
          </p:cNvPicPr>
          <p:nvPr>
            <p:ph idx="1"/>
          </p:nvPr>
        </p:nvPicPr>
        <p:blipFill>
          <a:blip r:embed="rId2"/>
          <a:stretch>
            <a:fillRect/>
          </a:stretch>
        </p:blipFill>
        <p:spPr>
          <a:xfrm>
            <a:off x="217638" y="1444956"/>
            <a:ext cx="6156537" cy="3558366"/>
          </a:xfrm>
          <a:prstGeom prst="rect">
            <a:avLst/>
          </a:prstGeom>
        </p:spPr>
      </p:pic>
      <p:sp>
        <p:nvSpPr>
          <p:cNvPr id="5" name="矩形 4"/>
          <p:cNvSpPr/>
          <p:nvPr/>
        </p:nvSpPr>
        <p:spPr>
          <a:xfrm>
            <a:off x="482334" y="5322345"/>
            <a:ext cx="6099621" cy="1046440"/>
          </a:xfrm>
          <a:prstGeom prst="rect">
            <a:avLst/>
          </a:prstGeom>
        </p:spPr>
        <p:txBody>
          <a:bodyPr wrap="square">
            <a:spAutoFit/>
          </a:bodyPr>
          <a:lstStyle/>
          <a:p>
            <a:endParaRPr lang="zh-CN" altLang="en-US" sz="900" dirty="0">
              <a:solidFill>
                <a:srgbClr val="000000"/>
              </a:solidFill>
              <a:latin typeface="SimSun" panose="02010600030101010101" pitchFamily="2" charset="-122"/>
              <a:ea typeface="SimSun" panose="02010600030101010101" pitchFamily="2" charset="-122"/>
            </a:endParaRPr>
          </a:p>
          <a:p>
            <a:endParaRPr lang="zh-CN" altLang="en-US" sz="900" dirty="0">
              <a:latin typeface="SimSun" panose="02010600030101010101" pitchFamily="2" charset="-122"/>
              <a:ea typeface="SimSun" panose="02010600030101010101" pitchFamily="2" charset="-122"/>
            </a:endParaRPr>
          </a:p>
          <a:p>
            <a:pPr fontAlgn="base">
              <a:spcBef>
                <a:spcPct val="20000"/>
              </a:spcBef>
              <a:spcAft>
                <a:spcPct val="0"/>
              </a:spcAft>
            </a:pPr>
            <a:r>
              <a:rPr lang="zh-CN" altLang="en-US" sz="2000" dirty="0">
                <a:latin typeface="微软雅黑" panose="020B0503020204020204" pitchFamily="34" charset="-122"/>
                <a:ea typeface="微软雅黑" panose="020B0503020204020204" pitchFamily="34" charset="-122"/>
              </a:rPr>
              <a:t>管理的功能在于通过科学的方法来提高资源的利用率，从而达到以有限的资源实现尽可能多的欲望的目的。 </a:t>
            </a:r>
          </a:p>
        </p:txBody>
      </p:sp>
    </p:spTree>
    <p:extLst>
      <p:ext uri="{BB962C8B-B14F-4D97-AF65-F5344CB8AC3E}">
        <p14:creationId xmlns:p14="http://schemas.microsoft.com/office/powerpoint/2010/main" val="119455930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如何衡量管理的好坏？</a:t>
            </a:r>
          </a:p>
        </p:txBody>
      </p:sp>
      <p:pic>
        <p:nvPicPr>
          <p:cNvPr id="4" name="内容占位符 3"/>
          <p:cNvPicPr>
            <a:picLocks noGrp="1" noChangeAspect="1"/>
          </p:cNvPicPr>
          <p:nvPr>
            <p:ph idx="1"/>
          </p:nvPr>
        </p:nvPicPr>
        <p:blipFill>
          <a:blip r:embed="rId2"/>
          <a:stretch>
            <a:fillRect/>
          </a:stretch>
        </p:blipFill>
        <p:spPr>
          <a:xfrm>
            <a:off x="419610" y="1419077"/>
            <a:ext cx="7718898" cy="3903422"/>
          </a:xfrm>
          <a:prstGeom prst="rect">
            <a:avLst/>
          </a:prstGeom>
        </p:spPr>
      </p:pic>
      <p:sp>
        <p:nvSpPr>
          <p:cNvPr id="6" name="文本框 5"/>
          <p:cNvSpPr txBox="1"/>
          <p:nvPr/>
        </p:nvSpPr>
        <p:spPr>
          <a:xfrm>
            <a:off x="8738559" y="1630392"/>
            <a:ext cx="2863970" cy="646331"/>
          </a:xfrm>
          <a:prstGeom prst="rect">
            <a:avLst/>
          </a:prstGeom>
          <a:noFill/>
        </p:spPr>
        <p:txBody>
          <a:bodyPr wrap="square" rtlCol="0">
            <a:spAutoFit/>
          </a:bodyPr>
          <a:lstStyle/>
          <a:p>
            <a:r>
              <a:rPr lang="en-US" altLang="zh-CN" dirty="0"/>
              <a:t>TD-SDMA</a:t>
            </a:r>
            <a:r>
              <a:rPr lang="zh-CN" altLang="en-US" dirty="0"/>
              <a:t>，港珠澳大桥，阿修罗</a:t>
            </a:r>
          </a:p>
        </p:txBody>
      </p:sp>
    </p:spTree>
    <p:extLst>
      <p:ext uri="{BB962C8B-B14F-4D97-AF65-F5344CB8AC3E}">
        <p14:creationId xmlns:p14="http://schemas.microsoft.com/office/powerpoint/2010/main" val="260941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管理的本质</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t>管理的本质是人们为了有效地实现目标而采用的一种手段（不是目的）。</a:t>
            </a:r>
            <a:endParaRPr lang="en-US" altLang="zh-CN" dirty="0"/>
          </a:p>
          <a:p>
            <a:pPr marL="0" indent="0">
              <a:buNone/>
            </a:pPr>
            <a:endParaRPr lang="en-US" altLang="zh-CN" dirty="0"/>
          </a:p>
          <a:p>
            <a:pPr>
              <a:buFont typeface="Wingdings" panose="05000000000000000000" pitchFamily="2" charset="2"/>
              <a:buChar char="l"/>
            </a:pPr>
            <a:r>
              <a:rPr lang="zh-CN" altLang="en-US" dirty="0"/>
              <a:t>不要为了管理而管理</a:t>
            </a:r>
          </a:p>
        </p:txBody>
      </p:sp>
    </p:spTree>
    <p:extLst>
      <p:ext uri="{BB962C8B-B14F-4D97-AF65-F5344CB8AC3E}">
        <p14:creationId xmlns:p14="http://schemas.microsoft.com/office/powerpoint/2010/main" val="2985115631"/>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案例讨论</a:t>
            </a:r>
          </a:p>
        </p:txBody>
      </p:sp>
      <p:sp>
        <p:nvSpPr>
          <p:cNvPr id="3" name="内容占位符 2"/>
          <p:cNvSpPr>
            <a:spLocks noGrp="1"/>
          </p:cNvSpPr>
          <p:nvPr>
            <p:ph idx="1"/>
          </p:nvPr>
        </p:nvSpPr>
        <p:spPr/>
        <p:txBody>
          <a:bodyPr/>
          <a:lstStyle/>
          <a:p>
            <a:r>
              <a:rPr lang="zh-CN" altLang="en-US" dirty="0"/>
              <a:t>王强是</a:t>
            </a:r>
            <a:r>
              <a:rPr lang="en-US" altLang="zh-CN" dirty="0"/>
              <a:t>A</a:t>
            </a:r>
            <a:r>
              <a:rPr lang="zh-CN" altLang="en-US" dirty="0"/>
              <a:t>公司的二车间的一名班组长，管理</a:t>
            </a:r>
            <a:r>
              <a:rPr lang="en-US" altLang="zh-CN" dirty="0"/>
              <a:t>12</a:t>
            </a:r>
            <a:r>
              <a:rPr lang="zh-CN" altLang="en-US" dirty="0"/>
              <a:t>名生产工人。该车间实行“三班倒”制的生产。</a:t>
            </a:r>
            <a:r>
              <a:rPr lang="en-US" altLang="zh-CN" dirty="0"/>
              <a:t>2018</a:t>
            </a:r>
            <a:r>
              <a:rPr lang="zh-CN" altLang="en-US" dirty="0"/>
              <a:t>年</a:t>
            </a:r>
            <a:r>
              <a:rPr lang="en-US" altLang="zh-CN" dirty="0"/>
              <a:t>12</a:t>
            </a:r>
            <a:r>
              <a:rPr lang="zh-CN" altLang="en-US" dirty="0"/>
              <a:t>月</a:t>
            </a:r>
            <a:r>
              <a:rPr lang="en-US" altLang="zh-CN" dirty="0"/>
              <a:t>23</a:t>
            </a:r>
            <a:r>
              <a:rPr lang="zh-CN" altLang="en-US" dirty="0"/>
              <a:t>日晚上，</a:t>
            </a:r>
            <a:r>
              <a:rPr lang="en-US" altLang="zh-CN" dirty="0"/>
              <a:t>11</a:t>
            </a:r>
            <a:r>
              <a:rPr lang="zh-CN" altLang="en-US" dirty="0"/>
              <a:t>点</a:t>
            </a:r>
            <a:r>
              <a:rPr lang="en-US" altLang="zh-CN" dirty="0"/>
              <a:t>50</a:t>
            </a:r>
            <a:r>
              <a:rPr lang="zh-CN" altLang="en-US" dirty="0"/>
              <a:t>分，王强和其他</a:t>
            </a:r>
            <a:r>
              <a:rPr lang="en-US" altLang="zh-CN" dirty="0"/>
              <a:t>12</a:t>
            </a:r>
            <a:r>
              <a:rPr lang="zh-CN" altLang="en-US" dirty="0"/>
              <a:t>名工友来到工厂准备接班时，却发现厂门紧闭，门卫不知所踪（后证实酗酒未归）。</a:t>
            </a:r>
            <a:endParaRPr lang="en-US" altLang="zh-CN" dirty="0"/>
          </a:p>
          <a:p>
            <a:endParaRPr lang="en-US" altLang="zh-CN" dirty="0"/>
          </a:p>
          <a:p>
            <a:r>
              <a:rPr lang="zh-CN" altLang="en-US" dirty="0"/>
              <a:t>上一班工人已经离开，因此无法进入工厂。王强想上上级请示，但无法取得联系。工人开始抱怨并意图离开。</a:t>
            </a:r>
            <a:endParaRPr lang="en-US" altLang="zh-CN" dirty="0"/>
          </a:p>
          <a:p>
            <a:endParaRPr lang="en-US" altLang="zh-CN" dirty="0"/>
          </a:p>
          <a:p>
            <a:r>
              <a:rPr lang="zh-CN" altLang="en-US" dirty="0"/>
              <a:t>有工人怂恿王强撬门。但是王强清楚地记得“工厂规章制度上明文规定：任何人都不得撬开工厂大门，否则处以罚款乃至开除处分”。</a:t>
            </a:r>
            <a:endParaRPr lang="en-US" altLang="zh-CN" dirty="0"/>
          </a:p>
          <a:p>
            <a:endParaRPr lang="en-US" altLang="zh-CN" dirty="0"/>
          </a:p>
          <a:p>
            <a:r>
              <a:rPr lang="zh-CN" altLang="en-US" dirty="0"/>
              <a:t>最后，王强还是撬门了</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1106541238"/>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案例讨论</a:t>
            </a:r>
          </a:p>
        </p:txBody>
      </p:sp>
      <p:sp>
        <p:nvSpPr>
          <p:cNvPr id="3" name="内容占位符 2"/>
          <p:cNvSpPr>
            <a:spLocks noGrp="1"/>
          </p:cNvSpPr>
          <p:nvPr>
            <p:ph idx="1"/>
          </p:nvPr>
        </p:nvSpPr>
        <p:spPr/>
        <p:txBody>
          <a:bodyPr/>
          <a:lstStyle/>
          <a:p>
            <a:r>
              <a:rPr lang="zh-CN" altLang="en-US" dirty="0"/>
              <a:t>如果你是王强，你怎么办？</a:t>
            </a:r>
            <a:endParaRPr lang="en-US" altLang="zh-CN" dirty="0"/>
          </a:p>
          <a:p>
            <a:endParaRPr lang="en-US" altLang="zh-CN" dirty="0"/>
          </a:p>
          <a:p>
            <a:r>
              <a:rPr lang="zh-CN" altLang="en-US" dirty="0"/>
              <a:t>如果你是经理，你怎么处理王强？</a:t>
            </a:r>
          </a:p>
        </p:txBody>
      </p:sp>
    </p:spTree>
    <p:extLst>
      <p:ext uri="{BB962C8B-B14F-4D97-AF65-F5344CB8AC3E}">
        <p14:creationId xmlns:p14="http://schemas.microsoft.com/office/powerpoint/2010/main" val="2258523952"/>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案例讨论</a:t>
            </a:r>
          </a:p>
        </p:txBody>
      </p:sp>
      <p:pic>
        <p:nvPicPr>
          <p:cNvPr id="4" name="内容占位符 3"/>
          <p:cNvPicPr>
            <a:picLocks noGrp="1" noChangeAspect="1"/>
          </p:cNvPicPr>
          <p:nvPr>
            <p:ph idx="1"/>
          </p:nvPr>
        </p:nvPicPr>
        <p:blipFill>
          <a:blip r:embed="rId2"/>
          <a:stretch>
            <a:fillRect/>
          </a:stretch>
        </p:blipFill>
        <p:spPr>
          <a:xfrm>
            <a:off x="1614861" y="1676939"/>
            <a:ext cx="7218589" cy="3361726"/>
          </a:xfrm>
          <a:prstGeom prst="rect">
            <a:avLst/>
          </a:prstGeom>
        </p:spPr>
      </p:pic>
    </p:spTree>
    <p:extLst>
      <p:ext uri="{BB962C8B-B14F-4D97-AF65-F5344CB8AC3E}">
        <p14:creationId xmlns:p14="http://schemas.microsoft.com/office/powerpoint/2010/main" val="984415039"/>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如何对待规章制度</a:t>
            </a:r>
          </a:p>
        </p:txBody>
      </p:sp>
      <p:sp>
        <p:nvSpPr>
          <p:cNvPr id="3" name="内容占位符 2"/>
          <p:cNvSpPr>
            <a:spLocks noGrp="1"/>
          </p:cNvSpPr>
          <p:nvPr>
            <p:ph idx="1"/>
          </p:nvPr>
        </p:nvSpPr>
        <p:spPr/>
        <p:txBody>
          <a:bodyPr/>
          <a:lstStyle/>
          <a:p>
            <a:r>
              <a:rPr lang="zh-CN" altLang="en-US" dirty="0"/>
              <a:t>规章制度是一种重要的管理手段</a:t>
            </a:r>
            <a:r>
              <a:rPr lang="en-US" altLang="zh-CN" dirty="0"/>
              <a:t>——</a:t>
            </a:r>
            <a:r>
              <a:rPr lang="zh-CN" altLang="en-US" dirty="0"/>
              <a:t>有章可循</a:t>
            </a:r>
            <a:endParaRPr lang="en-US" altLang="zh-CN" dirty="0"/>
          </a:p>
          <a:p>
            <a:endParaRPr lang="en-US" altLang="zh-CN" dirty="0"/>
          </a:p>
          <a:p>
            <a:r>
              <a:rPr lang="zh-CN" altLang="en-US" dirty="0"/>
              <a:t>是手段不是目的</a:t>
            </a:r>
            <a:r>
              <a:rPr lang="en-US" altLang="zh-CN" dirty="0"/>
              <a:t>——</a:t>
            </a:r>
            <a:r>
              <a:rPr lang="zh-CN" altLang="en-US" dirty="0"/>
              <a:t>目标导向</a:t>
            </a:r>
            <a:endParaRPr lang="en-US" altLang="zh-CN" dirty="0"/>
          </a:p>
          <a:p>
            <a:endParaRPr lang="en-US" altLang="zh-CN" dirty="0"/>
          </a:p>
          <a:p>
            <a:r>
              <a:rPr lang="zh-CN" altLang="en-US" dirty="0"/>
              <a:t>处理原则：在一般情况下，照章办事。在特殊情况下，酌情处理</a:t>
            </a:r>
            <a:endParaRPr lang="en-US" altLang="zh-CN" dirty="0"/>
          </a:p>
          <a:p>
            <a:endParaRPr lang="en-US" altLang="zh-CN" dirty="0"/>
          </a:p>
          <a:p>
            <a:r>
              <a:rPr lang="zh-CN" altLang="en-US" dirty="0"/>
              <a:t>什么是特殊情况：目标一致，规章失效</a:t>
            </a:r>
            <a:endParaRPr lang="en-US" altLang="zh-CN" dirty="0"/>
          </a:p>
          <a:p>
            <a:endParaRPr lang="en-US" altLang="zh-CN" dirty="0"/>
          </a:p>
          <a:p>
            <a:r>
              <a:rPr lang="zh-CN" altLang="en-US" dirty="0"/>
              <a:t>酌情原则：目标有利原则（长期</a:t>
            </a:r>
            <a:r>
              <a:rPr lang="en-US" altLang="zh-CN" dirty="0"/>
              <a:t>/</a:t>
            </a:r>
            <a:r>
              <a:rPr lang="zh-CN" altLang="en-US" dirty="0"/>
              <a:t>短期，整体</a:t>
            </a:r>
            <a:r>
              <a:rPr lang="en-US" altLang="zh-CN" dirty="0"/>
              <a:t>/</a:t>
            </a:r>
            <a:r>
              <a:rPr lang="zh-CN" altLang="en-US" dirty="0"/>
              <a:t>局部）</a:t>
            </a:r>
            <a:endParaRPr lang="en-US" altLang="zh-CN" dirty="0"/>
          </a:p>
          <a:p>
            <a:endParaRPr lang="en-US" altLang="zh-CN" dirty="0"/>
          </a:p>
          <a:p>
            <a:r>
              <a:rPr lang="zh-CN" altLang="en-US" dirty="0"/>
              <a:t>前提：情况紧急且条件确认</a:t>
            </a:r>
            <a:endParaRPr lang="en-US" altLang="zh-CN" dirty="0"/>
          </a:p>
        </p:txBody>
      </p:sp>
    </p:spTree>
    <p:extLst>
      <p:ext uri="{BB962C8B-B14F-4D97-AF65-F5344CB8AC3E}">
        <p14:creationId xmlns:p14="http://schemas.microsoft.com/office/powerpoint/2010/main" val="2842797728"/>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什么是组织？</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4814" y="1337365"/>
            <a:ext cx="3279260" cy="2052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4"/>
          <p:cNvSpPr txBox="1"/>
          <p:nvPr/>
        </p:nvSpPr>
        <p:spPr>
          <a:xfrm>
            <a:off x="353683" y="1337365"/>
            <a:ext cx="7341079" cy="3662541"/>
          </a:xfrm>
          <a:prstGeom prst="rect">
            <a:avLst/>
          </a:prstGeom>
          <a:noFill/>
        </p:spPr>
        <p:txBody>
          <a:bodyPr wrap="square" rtlCol="0">
            <a:spAutoFit/>
          </a:bodyPr>
          <a:lstStyle/>
          <a:p>
            <a:pPr fontAlgn="base">
              <a:spcBef>
                <a:spcPct val="20000"/>
              </a:spcBef>
              <a:spcAft>
                <a:spcPct val="0"/>
              </a:spcAft>
            </a:pPr>
            <a:r>
              <a:rPr lang="zh-CN" altLang="en-US" sz="2000" dirty="0">
                <a:latin typeface="微软雅黑" panose="020B0503020204020204" pitchFamily="34" charset="-122"/>
                <a:ea typeface="微软雅黑" panose="020B0503020204020204" pitchFamily="34" charset="-122"/>
              </a:rPr>
              <a:t>组织是指一群人为了某个共同目标而结合起来协同行动的集体。</a:t>
            </a:r>
            <a:r>
              <a:rPr lang="zh-CN" altLang="en-US" sz="2000" dirty="0">
                <a:solidFill>
                  <a:srgbClr val="FF0000"/>
                </a:solidFill>
                <a:latin typeface="微软雅黑" panose="020B0503020204020204" pitchFamily="34" charset="-122"/>
                <a:ea typeface="微软雅黑" panose="020B0503020204020204" pitchFamily="34" charset="-122"/>
              </a:rPr>
              <a:t>管理的客体</a:t>
            </a:r>
            <a:endParaRPr lang="en-US" altLang="zh-CN" sz="2000" dirty="0">
              <a:solidFill>
                <a:srgbClr val="FF0000"/>
              </a:solidFill>
              <a:latin typeface="微软雅黑" panose="020B0503020204020204" pitchFamily="34" charset="-122"/>
              <a:ea typeface="微软雅黑" panose="020B0503020204020204" pitchFamily="34" charset="-122"/>
            </a:endParaRPr>
          </a:p>
          <a:p>
            <a:pPr fontAlgn="base">
              <a:spcBef>
                <a:spcPct val="20000"/>
              </a:spcBef>
              <a:spcAft>
                <a:spcPct val="0"/>
              </a:spcAft>
            </a:pP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zh-CN" altLang="en-US" sz="2000" dirty="0">
                <a:latin typeface="微软雅黑" panose="020B0503020204020204" pitchFamily="34" charset="-122"/>
                <a:ea typeface="微软雅黑" panose="020B0503020204020204" pitchFamily="34" charset="-122"/>
              </a:rPr>
              <a:t>三个特征</a:t>
            </a: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由两个或者两个以上的人员和其他要素组成</a:t>
            </a: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有明确的目的，即共同的目标</a:t>
            </a: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有一定的结构将组织的人员和其他要素联成一体</a:t>
            </a: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04783"/>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组织要素</a:t>
            </a:r>
          </a:p>
        </p:txBody>
      </p:sp>
      <p:sp>
        <p:nvSpPr>
          <p:cNvPr id="3" name="内容占位符 2"/>
          <p:cNvSpPr>
            <a:spLocks noGrp="1"/>
          </p:cNvSpPr>
          <p:nvPr>
            <p:ph idx="1"/>
          </p:nvPr>
        </p:nvSpPr>
        <p:spPr/>
        <p:txBody>
          <a:bodyPr/>
          <a:lstStyle/>
          <a:p>
            <a:pPr marL="0" indent="0">
              <a:buNone/>
            </a:pPr>
            <a:r>
              <a:rPr lang="zh-CN" altLang="en-US" dirty="0"/>
              <a:t>组织要素：</a:t>
            </a:r>
          </a:p>
          <a:p>
            <a:r>
              <a:rPr lang="zh-CN" altLang="en-US" dirty="0"/>
              <a:t>组织成员</a:t>
            </a:r>
          </a:p>
          <a:p>
            <a:r>
              <a:rPr lang="zh-CN" altLang="en-US" dirty="0"/>
              <a:t>组织目标</a:t>
            </a:r>
          </a:p>
          <a:p>
            <a:r>
              <a:rPr lang="zh-CN" altLang="en-US" dirty="0"/>
              <a:t>组织活动</a:t>
            </a:r>
          </a:p>
          <a:p>
            <a:r>
              <a:rPr lang="zh-CN" altLang="en-US" dirty="0"/>
              <a:t>组织资源</a:t>
            </a:r>
          </a:p>
          <a:p>
            <a:r>
              <a:rPr lang="zh-CN" altLang="en-US" dirty="0"/>
              <a:t>组织环境</a:t>
            </a:r>
          </a:p>
          <a:p>
            <a:endParaRPr lang="zh-CN" altLang="en-US" dirty="0"/>
          </a:p>
        </p:txBody>
      </p:sp>
    </p:spTree>
    <p:extLst>
      <p:ext uri="{BB962C8B-B14F-4D97-AF65-F5344CB8AC3E}">
        <p14:creationId xmlns:p14="http://schemas.microsoft.com/office/powerpoint/2010/main" val="1843896291"/>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组织与组织成员</a:t>
            </a:r>
          </a:p>
        </p:txBody>
      </p:sp>
      <p:sp>
        <p:nvSpPr>
          <p:cNvPr id="3" name="内容占位符 2"/>
          <p:cNvSpPr>
            <a:spLocks noGrp="1"/>
          </p:cNvSpPr>
          <p:nvPr>
            <p:ph idx="1"/>
          </p:nvPr>
        </p:nvSpPr>
        <p:spPr/>
        <p:txBody>
          <a:bodyPr/>
          <a:lstStyle/>
          <a:p>
            <a:r>
              <a:rPr lang="zh-CN" altLang="en-US" dirty="0"/>
              <a:t>个人存在与组织的根本原因：实现一定个人目标。</a:t>
            </a:r>
            <a:endParaRPr lang="en-US" altLang="zh-CN" dirty="0"/>
          </a:p>
          <a:p>
            <a:endParaRPr lang="en-US" altLang="zh-CN" dirty="0"/>
          </a:p>
          <a:p>
            <a:r>
              <a:rPr lang="zh-CN" altLang="en-US" dirty="0"/>
              <a:t>个人目标的实现取决于组织目标的实现程度。</a:t>
            </a:r>
            <a:endParaRPr lang="en-US" altLang="zh-CN" dirty="0"/>
          </a:p>
          <a:p>
            <a:endParaRPr lang="en-US" altLang="zh-CN" dirty="0"/>
          </a:p>
          <a:p>
            <a:r>
              <a:rPr lang="zh-CN" altLang="en-US" dirty="0"/>
              <a:t>组织是一个利益共同体。</a:t>
            </a:r>
          </a:p>
        </p:txBody>
      </p:sp>
    </p:spTree>
    <p:extLst>
      <p:ext uri="{BB962C8B-B14F-4D97-AF65-F5344CB8AC3E}">
        <p14:creationId xmlns:p14="http://schemas.microsoft.com/office/powerpoint/2010/main" val="2014271831"/>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你们想从课程中学到什么？</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684" y="1230299"/>
            <a:ext cx="4574732" cy="5531267"/>
          </a:xfrm>
          <a:prstGeom prst="rect">
            <a:avLst/>
          </a:prstGeom>
          <a:ln>
            <a:noFill/>
          </a:ln>
          <a:effectLst>
            <a:softEdge rad="112500"/>
          </a:effectLst>
        </p:spPr>
      </p:pic>
    </p:spTree>
    <p:extLst>
      <p:ext uri="{BB962C8B-B14F-4D97-AF65-F5344CB8AC3E}">
        <p14:creationId xmlns:p14="http://schemas.microsoft.com/office/powerpoint/2010/main" val="807617937"/>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管理者是做什么的？</a:t>
            </a:r>
          </a:p>
        </p:txBody>
      </p:sp>
      <p:sp>
        <p:nvSpPr>
          <p:cNvPr id="3" name="内容占位符 2"/>
          <p:cNvSpPr>
            <a:spLocks noGrp="1"/>
          </p:cNvSpPr>
          <p:nvPr>
            <p:ph idx="1"/>
          </p:nvPr>
        </p:nvSpPr>
        <p:spPr/>
        <p:txBody>
          <a:bodyPr/>
          <a:lstStyle/>
          <a:p>
            <a:pPr marL="0" indent="0">
              <a:buNone/>
            </a:pPr>
            <a:r>
              <a:rPr lang="zh-CN" altLang="en-US" dirty="0"/>
              <a:t>你想到了什么？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72264"/>
            <a:ext cx="3657600" cy="3200400"/>
          </a:xfrm>
          <a:prstGeom prst="rect">
            <a:avLst/>
          </a:prstGeom>
        </p:spPr>
      </p:pic>
    </p:spTree>
    <p:extLst>
      <p:ext uri="{BB962C8B-B14F-4D97-AF65-F5344CB8AC3E}">
        <p14:creationId xmlns:p14="http://schemas.microsoft.com/office/powerpoint/2010/main" val="33271105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管理者</a:t>
            </a:r>
          </a:p>
        </p:txBody>
      </p:sp>
      <p:sp>
        <p:nvSpPr>
          <p:cNvPr id="3" name="内容占位符 2"/>
          <p:cNvSpPr>
            <a:spLocks noGrp="1"/>
          </p:cNvSpPr>
          <p:nvPr>
            <p:ph idx="1"/>
          </p:nvPr>
        </p:nvSpPr>
        <p:spPr/>
        <p:txBody>
          <a:bodyPr/>
          <a:lstStyle/>
          <a:p>
            <a:r>
              <a:rPr lang="zh-CN" altLang="en-US" dirty="0"/>
              <a:t>管理者是在组织中开展管理工作并对此负责的人。</a:t>
            </a:r>
            <a:endParaRPr lang="en-US" altLang="zh-CN" dirty="0"/>
          </a:p>
          <a:p>
            <a:endParaRPr lang="en-US" altLang="zh-CN" dirty="0"/>
          </a:p>
          <a:p>
            <a:r>
              <a:rPr lang="zh-CN" altLang="en-US" dirty="0"/>
              <a:t>从事管理工作，履行四大职能</a:t>
            </a:r>
            <a:endParaRPr lang="en-US" altLang="zh-CN" dirty="0"/>
          </a:p>
          <a:p>
            <a:endParaRPr lang="en-US" altLang="zh-CN" dirty="0"/>
          </a:p>
          <a:p>
            <a:r>
              <a:rPr lang="zh-CN" altLang="en-US" dirty="0"/>
              <a:t>有直接下属，指挥下属开展工作</a:t>
            </a:r>
            <a:endParaRPr lang="en-US" altLang="zh-CN" dirty="0"/>
          </a:p>
        </p:txBody>
      </p:sp>
    </p:spTree>
    <p:extLst>
      <p:ext uri="{BB962C8B-B14F-4D97-AF65-F5344CB8AC3E}">
        <p14:creationId xmlns:p14="http://schemas.microsoft.com/office/powerpoint/2010/main" val="3229232608"/>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管理角色观</a:t>
            </a:r>
          </a:p>
        </p:txBody>
      </p:sp>
      <p:graphicFrame>
        <p:nvGraphicFramePr>
          <p:cNvPr id="3" name="Group 280"/>
          <p:cNvGraphicFramePr>
            <a:graphicFrameLocks/>
          </p:cNvGraphicFramePr>
          <p:nvPr>
            <p:extLst>
              <p:ext uri="{D42A27DB-BD31-4B8C-83A1-F6EECF244321}">
                <p14:modId xmlns:p14="http://schemas.microsoft.com/office/powerpoint/2010/main" val="1832857908"/>
              </p:ext>
            </p:extLst>
          </p:nvPr>
        </p:nvGraphicFramePr>
        <p:xfrm>
          <a:off x="219036" y="1313311"/>
          <a:ext cx="8577773" cy="5182293"/>
        </p:xfrm>
        <a:graphic>
          <a:graphicData uri="http://schemas.openxmlformats.org/drawingml/2006/table">
            <a:tbl>
              <a:tblPr/>
              <a:tblGrid>
                <a:gridCol w="1119525">
                  <a:extLst>
                    <a:ext uri="{9D8B030D-6E8A-4147-A177-3AD203B41FA5}">
                      <a16:colId xmlns:a16="http://schemas.microsoft.com/office/drawing/2014/main" val="20000"/>
                    </a:ext>
                  </a:extLst>
                </a:gridCol>
                <a:gridCol w="1490949">
                  <a:extLst>
                    <a:ext uri="{9D8B030D-6E8A-4147-A177-3AD203B41FA5}">
                      <a16:colId xmlns:a16="http://schemas.microsoft.com/office/drawing/2014/main" val="20001"/>
                    </a:ext>
                  </a:extLst>
                </a:gridCol>
                <a:gridCol w="2983649">
                  <a:extLst>
                    <a:ext uri="{9D8B030D-6E8A-4147-A177-3AD203B41FA5}">
                      <a16:colId xmlns:a16="http://schemas.microsoft.com/office/drawing/2014/main" val="20002"/>
                    </a:ext>
                  </a:extLst>
                </a:gridCol>
                <a:gridCol w="2983650">
                  <a:extLst>
                    <a:ext uri="{9D8B030D-6E8A-4147-A177-3AD203B41FA5}">
                      <a16:colId xmlns:a16="http://schemas.microsoft.com/office/drawing/2014/main" val="20003"/>
                    </a:ext>
                  </a:extLst>
                </a:gridCol>
              </a:tblGrid>
              <a:tr h="451424">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类别</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角色</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描述</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实例</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23678">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关系角色</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形象大使</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公司的形象代表，出席有法律和社会意义的例行性活动。</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参加各种签字仪式。</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1424">
                <a:tc vMerge="1">
                  <a:txBody>
                    <a:bodyPr/>
                    <a:lstStyle/>
                    <a:p>
                      <a:endParaRPr lang="zh-CN" altLang="en-US"/>
                    </a:p>
                  </a:txBody>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领导人</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有激励，培训下属的义务。</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与下属交谈。</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49445">
                <a:tc vMerge="1">
                  <a:txBody>
                    <a:bodyPr/>
                    <a:lstStyle/>
                    <a:p>
                      <a:endParaRPr lang="zh-CN" altLang="en-US"/>
                    </a:p>
                  </a:txBody>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联络人</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与外界建立各种联系渠道。</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给政府官员写信。</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1424">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信息角色</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监视者</a:t>
                      </a:r>
                      <a:endPar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收集组织内外的各种信息。</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阅读季度销售报告。</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90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信息传送者</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把收到的信息传递给组织内相关的人员。</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召开内部会议。</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07865">
                <a:tc vMerge="1">
                  <a:txBody>
                    <a:bodyPr/>
                    <a:lstStyle/>
                    <a:p>
                      <a:endParaRPr lang="zh-CN" altLang="en-US"/>
                    </a:p>
                  </a:txBody>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发言人</a:t>
                      </a:r>
                      <a:endParaRPr kumimoji="0"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向外界发布组织的信息。</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召开新闻发布会。</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1424">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决策角色</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企业家</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寻找企业的发展机会。</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组织制定公司的战略发展计划。</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14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危难处理者</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当意外事件出现时采取果断措施</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召开紧急质量事故会议。</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0490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资源分配者</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对分配组织内的各种资源负责，进行决策。</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召开预算会议。</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407865">
                <a:tc vMerge="1">
                  <a:txBody>
                    <a:bodyPr/>
                    <a:lstStyle/>
                    <a:p>
                      <a:endParaRPr lang="zh-CN" altLang="en-US"/>
                    </a:p>
                  </a:txBody>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谈判者</a:t>
                      </a:r>
                      <a:endParaRPr kumimoji="0"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代表组织参加重大谈判。</a:t>
                      </a:r>
                      <a:endParaRPr kumimoji="0"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参加与工会的劳工合同谈判。</a:t>
                      </a:r>
                      <a:endParaRPr kumimoji="0" lang="zh-CN" altLang="en-US" sz="4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bl>
          </a:graphicData>
        </a:graphic>
      </p:graphicFrame>
      <p:pic>
        <p:nvPicPr>
          <p:cNvPr id="5" name="Picture 2" descr="http://www.21cbr.com/uploads/allimg/110109/2_110109161054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446513" y="1227033"/>
            <a:ext cx="2237837" cy="2876541"/>
          </a:xfrm>
          <a:prstGeom prst="rect">
            <a:avLst/>
          </a:prstGeom>
          <a:solidFill>
            <a:srgbClr val="FFFFFF">
              <a:shade val="85000"/>
            </a:srgbClr>
          </a:solidFill>
          <a:ln w="635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0081423" y="4507844"/>
            <a:ext cx="1107996" cy="369332"/>
          </a:xfrm>
          <a:prstGeom prst="rect">
            <a:avLst/>
          </a:prstGeom>
        </p:spPr>
        <p:txBody>
          <a:bodyPr wrap="none">
            <a:spAutoFit/>
          </a:bodyPr>
          <a:lstStyle/>
          <a:p>
            <a:r>
              <a:rPr lang="zh-CN" altLang="en-US" dirty="0">
                <a:latin typeface="+mn-ea"/>
                <a:ea typeface="+mn-ea"/>
              </a:rPr>
              <a:t>明茨伯格</a:t>
            </a:r>
          </a:p>
        </p:txBody>
      </p:sp>
    </p:spTree>
    <p:extLst>
      <p:ext uri="{BB962C8B-B14F-4D97-AF65-F5344CB8AC3E}">
        <p14:creationId xmlns:p14="http://schemas.microsoft.com/office/powerpoint/2010/main" val="24630511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管理技能观</a:t>
            </a:r>
          </a:p>
        </p:txBody>
      </p:sp>
      <p:sp>
        <p:nvSpPr>
          <p:cNvPr id="6" name="六边形 5"/>
          <p:cNvSpPr/>
          <p:nvPr/>
        </p:nvSpPr>
        <p:spPr>
          <a:xfrm rot="1733905">
            <a:off x="5391302" y="3429862"/>
            <a:ext cx="2286000" cy="1240972"/>
          </a:xfrm>
          <a:prstGeom prst="hexag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六边形 6"/>
          <p:cNvSpPr/>
          <p:nvPr/>
        </p:nvSpPr>
        <p:spPr>
          <a:xfrm rot="9154801">
            <a:off x="4603161" y="3408089"/>
            <a:ext cx="2286000" cy="1240972"/>
          </a:xfrm>
          <a:prstGeom prst="hexag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六边形 7"/>
          <p:cNvSpPr/>
          <p:nvPr/>
        </p:nvSpPr>
        <p:spPr>
          <a:xfrm rot="5400000">
            <a:off x="4989513" y="2700564"/>
            <a:ext cx="2286000" cy="1240972"/>
          </a:xfrm>
          <a:prstGeom prst="hexag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六边形 8"/>
          <p:cNvSpPr/>
          <p:nvPr/>
        </p:nvSpPr>
        <p:spPr>
          <a:xfrm rot="5400000">
            <a:off x="5475084" y="3200196"/>
            <a:ext cx="1330280" cy="1240972"/>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17059" y="2468993"/>
            <a:ext cx="646331" cy="646331"/>
          </a:xfrm>
          <a:prstGeom prst="rect">
            <a:avLst/>
          </a:prstGeom>
        </p:spPr>
        <p:txBody>
          <a:bodyPr wrap="none">
            <a:spAutoFit/>
          </a:bodyPr>
          <a:lstStyle/>
          <a:p>
            <a:r>
              <a:rPr lang="zh-CN" altLang="en-US" b="1" dirty="0">
                <a:solidFill>
                  <a:schemeClr val="bg1"/>
                </a:solidFill>
                <a:latin typeface="+mj-ea"/>
                <a:ea typeface="+mj-ea"/>
              </a:rPr>
              <a:t>技术</a:t>
            </a:r>
            <a:endParaRPr lang="en-US" altLang="zh-CN" b="1" dirty="0">
              <a:solidFill>
                <a:schemeClr val="bg1"/>
              </a:solidFill>
              <a:latin typeface="+mj-ea"/>
              <a:ea typeface="+mj-ea"/>
            </a:endParaRPr>
          </a:p>
          <a:p>
            <a:r>
              <a:rPr lang="zh-CN" altLang="en-US" b="1" dirty="0">
                <a:solidFill>
                  <a:schemeClr val="bg1"/>
                </a:solidFill>
                <a:latin typeface="+mj-ea"/>
                <a:ea typeface="+mj-ea"/>
              </a:rPr>
              <a:t>技能</a:t>
            </a:r>
          </a:p>
        </p:txBody>
      </p:sp>
      <p:sp>
        <p:nvSpPr>
          <p:cNvPr id="11" name="矩形 10"/>
          <p:cNvSpPr/>
          <p:nvPr/>
        </p:nvSpPr>
        <p:spPr>
          <a:xfrm>
            <a:off x="4903081" y="3875951"/>
            <a:ext cx="646331" cy="646331"/>
          </a:xfrm>
          <a:prstGeom prst="rect">
            <a:avLst/>
          </a:prstGeom>
        </p:spPr>
        <p:txBody>
          <a:bodyPr wrap="none">
            <a:spAutoFit/>
          </a:bodyPr>
          <a:lstStyle/>
          <a:p>
            <a:r>
              <a:rPr lang="zh-CN" altLang="en-US" b="1" dirty="0">
                <a:solidFill>
                  <a:schemeClr val="bg1"/>
                </a:solidFill>
                <a:latin typeface="+mn-ea"/>
              </a:rPr>
              <a:t>概念</a:t>
            </a:r>
            <a:endParaRPr lang="en-US" altLang="zh-CN" b="1" dirty="0">
              <a:solidFill>
                <a:schemeClr val="bg1"/>
              </a:solidFill>
              <a:latin typeface="+mn-ea"/>
            </a:endParaRPr>
          </a:p>
          <a:p>
            <a:r>
              <a:rPr lang="zh-CN" altLang="en-US" b="1" dirty="0">
                <a:solidFill>
                  <a:schemeClr val="bg1"/>
                </a:solidFill>
                <a:latin typeface="+mn-ea"/>
              </a:rPr>
              <a:t>技能</a:t>
            </a:r>
          </a:p>
        </p:txBody>
      </p:sp>
      <p:sp>
        <p:nvSpPr>
          <p:cNvPr id="12" name="矩形 11"/>
          <p:cNvSpPr/>
          <p:nvPr/>
        </p:nvSpPr>
        <p:spPr>
          <a:xfrm>
            <a:off x="6768422" y="3858693"/>
            <a:ext cx="646331" cy="646331"/>
          </a:xfrm>
          <a:prstGeom prst="rect">
            <a:avLst/>
          </a:prstGeom>
        </p:spPr>
        <p:txBody>
          <a:bodyPr wrap="none">
            <a:spAutoFit/>
          </a:bodyPr>
          <a:lstStyle/>
          <a:p>
            <a:r>
              <a:rPr lang="zh-CN" altLang="en-US" b="1" dirty="0">
                <a:solidFill>
                  <a:schemeClr val="bg1"/>
                </a:solidFill>
                <a:latin typeface="+mn-ea"/>
              </a:rPr>
              <a:t>人际</a:t>
            </a:r>
            <a:endParaRPr lang="en-US" altLang="zh-CN" b="1" dirty="0">
              <a:solidFill>
                <a:schemeClr val="bg1"/>
              </a:solidFill>
              <a:latin typeface="+mn-ea"/>
            </a:endParaRPr>
          </a:p>
          <a:p>
            <a:r>
              <a:rPr lang="zh-CN" altLang="en-US" b="1" dirty="0">
                <a:solidFill>
                  <a:schemeClr val="bg1"/>
                </a:solidFill>
                <a:latin typeface="+mn-ea"/>
              </a:rPr>
              <a:t>技能</a:t>
            </a:r>
          </a:p>
        </p:txBody>
      </p:sp>
      <p:sp>
        <p:nvSpPr>
          <p:cNvPr id="14" name="文本框 13"/>
          <p:cNvSpPr txBox="1"/>
          <p:nvPr/>
        </p:nvSpPr>
        <p:spPr>
          <a:xfrm>
            <a:off x="5835088" y="3282073"/>
            <a:ext cx="874720" cy="1077218"/>
          </a:xfrm>
          <a:prstGeom prst="rect">
            <a:avLst/>
          </a:prstGeom>
          <a:noFill/>
        </p:spPr>
        <p:txBody>
          <a:bodyPr wrap="square" rtlCol="0">
            <a:spAutoFit/>
          </a:bodyPr>
          <a:lstStyle/>
          <a:p>
            <a:r>
              <a:rPr lang="zh-CN" altLang="en-US" sz="3200" b="1" dirty="0">
                <a:solidFill>
                  <a:schemeClr val="bg1"/>
                </a:solidFill>
                <a:latin typeface="+mn-ea"/>
              </a:rPr>
              <a:t>技能</a:t>
            </a:r>
          </a:p>
        </p:txBody>
      </p:sp>
      <p:sp>
        <p:nvSpPr>
          <p:cNvPr id="15" name="矩形 14"/>
          <p:cNvSpPr/>
          <p:nvPr/>
        </p:nvSpPr>
        <p:spPr>
          <a:xfrm>
            <a:off x="4419678" y="1388633"/>
            <a:ext cx="3183005" cy="738664"/>
          </a:xfrm>
          <a:prstGeom prst="rect">
            <a:avLst/>
          </a:prstGeom>
        </p:spPr>
        <p:txBody>
          <a:bodyPr wrap="square">
            <a:spAutoFit/>
          </a:bodyPr>
          <a:lstStyle/>
          <a:p>
            <a:pPr marL="285750" indent="-285750">
              <a:buFont typeface="Arial" panose="020B0604020202020204" pitchFamily="34" charset="0"/>
              <a:buChar char="•"/>
            </a:pPr>
            <a:r>
              <a:rPr lang="zh-CN" altLang="en-US" sz="1400" b="1" dirty="0">
                <a:latin typeface="+mn-ea"/>
              </a:rPr>
              <a:t>使用某一专业领域有关的工作程序、技术和知识完成组织任务的能力</a:t>
            </a:r>
            <a:endParaRPr lang="en-US" altLang="zh-CN" sz="1400" b="1" dirty="0">
              <a:latin typeface="+mn-ea"/>
            </a:endParaRPr>
          </a:p>
          <a:p>
            <a:pPr marL="285750" indent="-285750">
              <a:buFont typeface="Arial" panose="020B0604020202020204" pitchFamily="34" charset="0"/>
              <a:buChar char="•"/>
            </a:pPr>
            <a:r>
              <a:rPr lang="zh-CN" altLang="en-US" sz="1400" b="1" dirty="0">
                <a:latin typeface="+mn-ea"/>
              </a:rPr>
              <a:t>管理人员需要了解并初步掌握它</a:t>
            </a:r>
          </a:p>
        </p:txBody>
      </p:sp>
      <p:sp>
        <p:nvSpPr>
          <p:cNvPr id="16" name="矩形 15"/>
          <p:cNvSpPr/>
          <p:nvPr/>
        </p:nvSpPr>
        <p:spPr>
          <a:xfrm>
            <a:off x="7440464" y="4517649"/>
            <a:ext cx="2910585" cy="738664"/>
          </a:xfrm>
          <a:prstGeom prst="rect">
            <a:avLst/>
          </a:prstGeom>
        </p:spPr>
        <p:txBody>
          <a:bodyPr wrap="square">
            <a:spAutoFit/>
          </a:bodyPr>
          <a:lstStyle/>
          <a:p>
            <a:pPr marL="285750" indent="-285750">
              <a:buFont typeface="Arial" panose="020B0604020202020204" pitchFamily="34" charset="0"/>
              <a:buChar char="•"/>
            </a:pPr>
            <a:r>
              <a:rPr lang="zh-CN" altLang="en-US" sz="1400" b="1" dirty="0">
                <a:latin typeface="+mn-ea"/>
              </a:rPr>
              <a:t>理解、激励他人并与他人共事的能力</a:t>
            </a:r>
            <a:endParaRPr lang="en-US" altLang="zh-CN" sz="1400" b="1" dirty="0">
              <a:latin typeface="+mn-ea"/>
            </a:endParaRPr>
          </a:p>
          <a:p>
            <a:pPr marL="285750" indent="-285750">
              <a:buFont typeface="Arial" panose="020B0604020202020204" pitchFamily="34" charset="0"/>
              <a:buChar char="•"/>
            </a:pPr>
            <a:r>
              <a:rPr lang="zh-CN" altLang="en-US" sz="1400" b="1" dirty="0">
                <a:latin typeface="+mn-ea"/>
              </a:rPr>
              <a:t>此能力对全部管理人员都重要</a:t>
            </a:r>
          </a:p>
        </p:txBody>
      </p:sp>
      <p:sp>
        <p:nvSpPr>
          <p:cNvPr id="17" name="矩形 16"/>
          <p:cNvSpPr/>
          <p:nvPr/>
        </p:nvSpPr>
        <p:spPr>
          <a:xfrm>
            <a:off x="2127307" y="4269262"/>
            <a:ext cx="2642160" cy="954107"/>
          </a:xfrm>
          <a:prstGeom prst="rect">
            <a:avLst/>
          </a:prstGeom>
        </p:spPr>
        <p:txBody>
          <a:bodyPr wrap="square">
            <a:spAutoFit/>
          </a:bodyPr>
          <a:lstStyle/>
          <a:p>
            <a:pPr marL="285750" indent="-285750">
              <a:buFont typeface="Arial" panose="020B0604020202020204" pitchFamily="34" charset="0"/>
              <a:buChar char="•"/>
            </a:pPr>
            <a:r>
              <a:rPr lang="zh-CN" altLang="en-US" sz="1400" b="1" dirty="0">
                <a:latin typeface="+mn-ea"/>
              </a:rPr>
              <a:t>综观全局、认清为什么要做某事，调查企业与环境相互影响的复杂性的能力。</a:t>
            </a:r>
            <a:endParaRPr lang="en-US" altLang="zh-CN" sz="1400" b="1" dirty="0">
              <a:latin typeface="+mn-ea"/>
            </a:endParaRPr>
          </a:p>
          <a:p>
            <a:pPr marL="285750" indent="-285750">
              <a:buFont typeface="Arial" panose="020B0604020202020204" pitchFamily="34" charset="0"/>
              <a:buChar char="•"/>
            </a:pPr>
            <a:r>
              <a:rPr lang="zh-CN" altLang="en-US" sz="1400" b="1" dirty="0">
                <a:latin typeface="+mn-ea"/>
              </a:rPr>
              <a:t>管理层次越高越需要。</a:t>
            </a:r>
          </a:p>
        </p:txBody>
      </p:sp>
    </p:spTree>
    <p:extLst>
      <p:ext uri="{BB962C8B-B14F-4D97-AF65-F5344CB8AC3E}">
        <p14:creationId xmlns:p14="http://schemas.microsoft.com/office/powerpoint/2010/main" val="837259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管理职能观</a:t>
            </a:r>
          </a:p>
        </p:txBody>
      </p:sp>
      <p:sp>
        <p:nvSpPr>
          <p:cNvPr id="3" name="矩形 2"/>
          <p:cNvSpPr/>
          <p:nvPr/>
        </p:nvSpPr>
        <p:spPr>
          <a:xfrm>
            <a:off x="2279444" y="1979902"/>
            <a:ext cx="1569660" cy="55735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计划</a:t>
            </a:r>
          </a:p>
        </p:txBody>
      </p:sp>
      <p:sp>
        <p:nvSpPr>
          <p:cNvPr id="10" name="矩形 9"/>
          <p:cNvSpPr/>
          <p:nvPr/>
        </p:nvSpPr>
        <p:spPr>
          <a:xfrm>
            <a:off x="4388492" y="1979902"/>
            <a:ext cx="1569660" cy="55735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组织</a:t>
            </a:r>
          </a:p>
        </p:txBody>
      </p:sp>
      <p:sp>
        <p:nvSpPr>
          <p:cNvPr id="11" name="矩形 10"/>
          <p:cNvSpPr/>
          <p:nvPr/>
        </p:nvSpPr>
        <p:spPr>
          <a:xfrm>
            <a:off x="6497540" y="1979902"/>
            <a:ext cx="1569660" cy="55735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领导</a:t>
            </a:r>
          </a:p>
        </p:txBody>
      </p:sp>
      <p:sp>
        <p:nvSpPr>
          <p:cNvPr id="12" name="矩形 11"/>
          <p:cNvSpPr/>
          <p:nvPr/>
        </p:nvSpPr>
        <p:spPr>
          <a:xfrm>
            <a:off x="8606587" y="1979902"/>
            <a:ext cx="1569660" cy="55735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控制</a:t>
            </a:r>
          </a:p>
        </p:txBody>
      </p:sp>
      <p:sp>
        <p:nvSpPr>
          <p:cNvPr id="13" name="Text Box 4"/>
          <p:cNvSpPr txBox="1">
            <a:spLocks noChangeArrowheads="1"/>
          </p:cNvSpPr>
          <p:nvPr/>
        </p:nvSpPr>
        <p:spPr bwMode="auto">
          <a:xfrm>
            <a:off x="2248479" y="2898545"/>
            <a:ext cx="1559507"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Tx/>
              <a:buChar char="•"/>
            </a:pPr>
            <a:r>
              <a:rPr lang="zh-CN" altLang="en-US" sz="1600" dirty="0">
                <a:solidFill>
                  <a:schemeClr val="tx1">
                    <a:lumMod val="85000"/>
                    <a:lumOff val="15000"/>
                  </a:schemeClr>
                </a:solidFill>
                <a:latin typeface="+mn-ea"/>
                <a:ea typeface="+mn-ea"/>
              </a:rPr>
              <a:t>研究活动条件</a:t>
            </a:r>
          </a:p>
          <a:p>
            <a:pPr eaLnBrk="1" hangingPunct="1">
              <a:lnSpc>
                <a:spcPct val="150000"/>
              </a:lnSpc>
              <a:buFontTx/>
              <a:buChar char="•"/>
            </a:pPr>
            <a:r>
              <a:rPr lang="zh-CN" altLang="en-US" sz="1600" dirty="0">
                <a:solidFill>
                  <a:schemeClr val="tx1">
                    <a:lumMod val="85000"/>
                    <a:lumOff val="15000"/>
                  </a:schemeClr>
                </a:solidFill>
                <a:latin typeface="+mn-ea"/>
                <a:ea typeface="+mn-ea"/>
              </a:rPr>
              <a:t>制定业务决策</a:t>
            </a:r>
          </a:p>
          <a:p>
            <a:pPr eaLnBrk="1" hangingPunct="1">
              <a:lnSpc>
                <a:spcPct val="150000"/>
              </a:lnSpc>
              <a:buFontTx/>
              <a:buChar char="•"/>
            </a:pPr>
            <a:r>
              <a:rPr lang="zh-CN" altLang="en-US" sz="1600" dirty="0">
                <a:solidFill>
                  <a:schemeClr val="tx1">
                    <a:lumMod val="85000"/>
                    <a:lumOff val="15000"/>
                  </a:schemeClr>
                </a:solidFill>
                <a:latin typeface="+mn-ea"/>
                <a:ea typeface="+mn-ea"/>
              </a:rPr>
              <a:t>编制行动计划</a:t>
            </a:r>
          </a:p>
        </p:txBody>
      </p:sp>
      <p:sp>
        <p:nvSpPr>
          <p:cNvPr id="15" name="Text Box 5"/>
          <p:cNvSpPr txBox="1">
            <a:spLocks noChangeArrowheads="1"/>
          </p:cNvSpPr>
          <p:nvPr/>
        </p:nvSpPr>
        <p:spPr bwMode="auto">
          <a:xfrm>
            <a:off x="4388492" y="2898544"/>
            <a:ext cx="1723549"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Tx/>
              <a:buChar char="•"/>
            </a:pPr>
            <a:r>
              <a:rPr lang="zh-CN" altLang="en-US" sz="1600" dirty="0">
                <a:solidFill>
                  <a:schemeClr val="tx1">
                    <a:lumMod val="85000"/>
                    <a:lumOff val="15000"/>
                  </a:schemeClr>
                </a:solidFill>
                <a:latin typeface="+mn-ea"/>
                <a:ea typeface="+mn-ea"/>
              </a:rPr>
              <a:t>设计组织</a:t>
            </a:r>
          </a:p>
          <a:p>
            <a:pPr eaLnBrk="1" hangingPunct="1">
              <a:lnSpc>
                <a:spcPct val="150000"/>
              </a:lnSpc>
              <a:buFontTx/>
              <a:buChar char="•"/>
            </a:pPr>
            <a:r>
              <a:rPr lang="zh-CN" altLang="en-US" sz="1600" dirty="0">
                <a:solidFill>
                  <a:schemeClr val="tx1">
                    <a:lumMod val="85000"/>
                    <a:lumOff val="15000"/>
                  </a:schemeClr>
                </a:solidFill>
                <a:latin typeface="+mn-ea"/>
                <a:ea typeface="+mn-ea"/>
              </a:rPr>
              <a:t>人员配备</a:t>
            </a:r>
          </a:p>
          <a:p>
            <a:pPr eaLnBrk="1" hangingPunct="1">
              <a:lnSpc>
                <a:spcPct val="150000"/>
              </a:lnSpc>
              <a:buFontTx/>
              <a:buChar char="•"/>
            </a:pPr>
            <a:r>
              <a:rPr lang="zh-CN" altLang="en-US" sz="1600" dirty="0">
                <a:solidFill>
                  <a:schemeClr val="tx1">
                    <a:lumMod val="85000"/>
                    <a:lumOff val="15000"/>
                  </a:schemeClr>
                </a:solidFill>
                <a:latin typeface="+mn-ea"/>
                <a:ea typeface="+mn-ea"/>
              </a:rPr>
              <a:t>启动与运行组织</a:t>
            </a:r>
          </a:p>
        </p:txBody>
      </p:sp>
      <p:sp>
        <p:nvSpPr>
          <p:cNvPr id="19" name="Text Box 6"/>
          <p:cNvSpPr txBox="1">
            <a:spLocks noChangeArrowheads="1"/>
          </p:cNvSpPr>
          <p:nvPr/>
        </p:nvSpPr>
        <p:spPr bwMode="auto">
          <a:xfrm>
            <a:off x="6583756" y="2898544"/>
            <a:ext cx="1483445"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pPr>
            <a:r>
              <a:rPr lang="zh-CN" altLang="en-US" sz="1600" dirty="0">
                <a:solidFill>
                  <a:schemeClr val="tx1">
                    <a:lumMod val="85000"/>
                    <a:lumOff val="15000"/>
                  </a:schemeClr>
                </a:solidFill>
                <a:latin typeface="+mn-ea"/>
                <a:ea typeface="+mn-ea"/>
              </a:rPr>
              <a:t>提高和维持组织成员的工作积极性</a:t>
            </a:r>
          </a:p>
          <a:p>
            <a:pPr eaLnBrk="1" hangingPunct="1">
              <a:lnSpc>
                <a:spcPct val="150000"/>
              </a:lnSpc>
            </a:pPr>
            <a:endParaRPr lang="en-US" altLang="zh-CN" sz="1600" dirty="0">
              <a:solidFill>
                <a:schemeClr val="tx1">
                  <a:lumMod val="85000"/>
                  <a:lumOff val="15000"/>
                </a:schemeClr>
              </a:solidFill>
              <a:latin typeface="+mn-ea"/>
              <a:ea typeface="+mn-ea"/>
            </a:endParaRPr>
          </a:p>
        </p:txBody>
      </p:sp>
      <p:sp>
        <p:nvSpPr>
          <p:cNvPr id="21" name="Text Box 7"/>
          <p:cNvSpPr txBox="1">
            <a:spLocks noChangeArrowheads="1"/>
          </p:cNvSpPr>
          <p:nvPr/>
        </p:nvSpPr>
        <p:spPr bwMode="auto">
          <a:xfrm>
            <a:off x="8608868" y="2898545"/>
            <a:ext cx="1505540" cy="208672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FontTx/>
              <a:buChar char="•"/>
            </a:pPr>
            <a:r>
              <a:rPr lang="zh-CN" altLang="en-US" sz="1600" dirty="0">
                <a:solidFill>
                  <a:schemeClr val="tx1">
                    <a:lumMod val="85000"/>
                    <a:lumOff val="15000"/>
                  </a:schemeClr>
                </a:solidFill>
                <a:latin typeface="+mn-ea"/>
                <a:ea typeface="+mn-ea"/>
              </a:rPr>
              <a:t>制订计划标准</a:t>
            </a:r>
          </a:p>
          <a:p>
            <a:pPr eaLnBrk="1" hangingPunct="1">
              <a:lnSpc>
                <a:spcPct val="150000"/>
              </a:lnSpc>
              <a:spcBef>
                <a:spcPct val="20000"/>
              </a:spcBef>
              <a:buFontTx/>
              <a:buChar char="•"/>
            </a:pPr>
            <a:r>
              <a:rPr lang="zh-CN" altLang="en-US" sz="1600" dirty="0">
                <a:solidFill>
                  <a:schemeClr val="tx1">
                    <a:lumMod val="85000"/>
                    <a:lumOff val="15000"/>
                  </a:schemeClr>
                </a:solidFill>
                <a:latin typeface="+mn-ea"/>
                <a:ea typeface="+mn-ea"/>
              </a:rPr>
              <a:t>检查偏差</a:t>
            </a:r>
          </a:p>
          <a:p>
            <a:pPr eaLnBrk="1" hangingPunct="1">
              <a:lnSpc>
                <a:spcPct val="150000"/>
              </a:lnSpc>
              <a:spcBef>
                <a:spcPct val="20000"/>
              </a:spcBef>
              <a:buFontTx/>
              <a:buChar char="•"/>
            </a:pPr>
            <a:r>
              <a:rPr lang="zh-CN" altLang="en-US" sz="1600" dirty="0">
                <a:solidFill>
                  <a:schemeClr val="tx1">
                    <a:lumMod val="85000"/>
                    <a:lumOff val="15000"/>
                  </a:schemeClr>
                </a:solidFill>
                <a:latin typeface="+mn-ea"/>
                <a:ea typeface="+mn-ea"/>
              </a:rPr>
              <a:t>分析偏差原因</a:t>
            </a:r>
          </a:p>
          <a:p>
            <a:pPr eaLnBrk="1" hangingPunct="1">
              <a:lnSpc>
                <a:spcPct val="150000"/>
              </a:lnSpc>
              <a:spcBef>
                <a:spcPct val="20000"/>
              </a:spcBef>
              <a:buFontTx/>
              <a:buChar char="•"/>
            </a:pPr>
            <a:r>
              <a:rPr lang="zh-CN" altLang="en-US" sz="1600" dirty="0">
                <a:solidFill>
                  <a:schemeClr val="tx1">
                    <a:lumMod val="85000"/>
                    <a:lumOff val="15000"/>
                  </a:schemeClr>
                </a:solidFill>
                <a:latin typeface="+mn-ea"/>
                <a:ea typeface="+mn-ea"/>
              </a:rPr>
              <a:t>制订纠偏措施</a:t>
            </a:r>
          </a:p>
          <a:p>
            <a:pPr eaLnBrk="1" hangingPunct="1">
              <a:lnSpc>
                <a:spcPct val="150000"/>
              </a:lnSpc>
            </a:pPr>
            <a:endParaRPr lang="en-US" altLang="zh-CN" sz="1600" dirty="0">
              <a:solidFill>
                <a:schemeClr val="tx1">
                  <a:lumMod val="85000"/>
                  <a:lumOff val="15000"/>
                </a:schemeClr>
              </a:solidFill>
              <a:latin typeface="+mn-ea"/>
              <a:ea typeface="+mn-ea"/>
            </a:endParaRPr>
          </a:p>
        </p:txBody>
      </p:sp>
      <p:sp>
        <p:nvSpPr>
          <p:cNvPr id="6" name="矩形 5"/>
          <p:cNvSpPr/>
          <p:nvPr/>
        </p:nvSpPr>
        <p:spPr>
          <a:xfrm>
            <a:off x="2279444" y="5279692"/>
            <a:ext cx="7037084" cy="400110"/>
          </a:xfrm>
          <a:prstGeom prst="rect">
            <a:avLst/>
          </a:prstGeom>
        </p:spPr>
        <p:txBody>
          <a:bodyPr wrap="square">
            <a:spAutoFit/>
          </a:bodyPr>
          <a:lstStyle/>
          <a:p>
            <a:r>
              <a:rPr lang="zh-CN" altLang="zh-CN" sz="2000" b="1" dirty="0">
                <a:latin typeface="Arial Unicode MS" panose="020B0604020202020204" pitchFamily="34" charset="-128"/>
                <a:ea typeface="Arial Unicode MS" panose="020B0604020202020204" pitchFamily="34" charset="-128"/>
                <a:cs typeface="Arial Unicode MS" panose="020B0604020202020204" pitchFamily="34" charset="-128"/>
              </a:rPr>
              <a:t>计划、组织、领导、控制这四项职能并没有一个严格的次序 </a:t>
            </a:r>
          </a:p>
        </p:txBody>
      </p:sp>
    </p:spTree>
    <p:extLst>
      <p:ext uri="{BB962C8B-B14F-4D97-AF65-F5344CB8AC3E}">
        <p14:creationId xmlns:p14="http://schemas.microsoft.com/office/powerpoint/2010/main" val="339767312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5" grpId="0" animBg="1"/>
      <p:bldP spid="19"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不同层次管理者</a:t>
            </a:r>
          </a:p>
        </p:txBody>
      </p:sp>
      <p:sp>
        <p:nvSpPr>
          <p:cNvPr id="3" name="内容占位符 2"/>
          <p:cNvSpPr>
            <a:spLocks noGrp="1"/>
          </p:cNvSpPr>
          <p:nvPr>
            <p:ph idx="1"/>
          </p:nvPr>
        </p:nvSpPr>
        <p:spPr/>
        <p:txBody>
          <a:bodyPr/>
          <a:lstStyle/>
          <a:p>
            <a:r>
              <a:rPr lang="zh-CN" altLang="en-US" dirty="0"/>
              <a:t>高层管理者：</a:t>
            </a:r>
            <a:r>
              <a:rPr lang="zh-CN" altLang="en-US" dirty="0">
                <a:solidFill>
                  <a:srgbClr val="FF0000"/>
                </a:solidFill>
              </a:rPr>
              <a:t>对组织负全责</a:t>
            </a:r>
            <a:r>
              <a:rPr lang="zh-CN" altLang="en-US" dirty="0"/>
              <a:t>，主要侧重于沟通组织与外部的联系和决定组织的大政方针。注重良好环境的创造和重大决策的正确性。</a:t>
            </a:r>
          </a:p>
          <a:p>
            <a:r>
              <a:rPr lang="zh-CN" altLang="en-US" dirty="0"/>
              <a:t>中层管理者：</a:t>
            </a:r>
            <a:r>
              <a:rPr lang="zh-CN" altLang="en-US" dirty="0">
                <a:solidFill>
                  <a:srgbClr val="FF0000"/>
                </a:solidFill>
              </a:rPr>
              <a:t>承上启下</a:t>
            </a:r>
            <a:r>
              <a:rPr lang="zh-CN" altLang="en-US" dirty="0"/>
              <a:t>。主要职责是正确领会高层的指示精神，创造性地结合本部门的工作实际，有效指挥各基层管理者开展工作。注重的是日常管理事务。</a:t>
            </a:r>
          </a:p>
          <a:p>
            <a:r>
              <a:rPr lang="zh-CN" altLang="en-US" dirty="0"/>
              <a:t>基层管理者：主要职责是直接指挥和监督现场作业人员，</a:t>
            </a:r>
            <a:r>
              <a:rPr lang="zh-CN" altLang="en-US" dirty="0">
                <a:solidFill>
                  <a:srgbClr val="FF0000"/>
                </a:solidFill>
              </a:rPr>
              <a:t>保证完成上级下达的各项计划和指令</a:t>
            </a:r>
            <a:r>
              <a:rPr lang="zh-CN" altLang="en-US" dirty="0"/>
              <a:t>。他们主要关心的是具体任务的完成。</a:t>
            </a:r>
            <a:endParaRPr lang="en-US" altLang="zh-CN" dirty="0"/>
          </a:p>
          <a:p>
            <a:endParaRPr lang="en-US" altLang="zh-CN" dirty="0"/>
          </a:p>
          <a:p>
            <a:pPr marL="0" indent="0">
              <a:buNone/>
            </a:pPr>
            <a:r>
              <a:rPr lang="zh-CN" altLang="en-US" dirty="0"/>
              <a:t>明确各自责任（诸葛亮）</a:t>
            </a:r>
            <a:endParaRPr lang="en-US" altLang="zh-CN" dirty="0"/>
          </a:p>
          <a:p>
            <a:pPr marL="0" indent="0">
              <a:buNone/>
            </a:pPr>
            <a:endParaRPr lang="en-US" altLang="zh-CN" dirty="0"/>
          </a:p>
          <a:p>
            <a:pPr marL="0" indent="0">
              <a:buNone/>
            </a:pPr>
            <a:r>
              <a:rPr lang="zh-CN" altLang="en-US" dirty="0"/>
              <a:t>刘邦曰：“夫运筹帷幄之中，决胜千里之外，吾不如子房；镇国家，抚百姓，给饷馈，不绝粮道，吾不如萧何；连百万之众，战必胜，攻必取，吾不如韩信。三者皆人杰，吾能用之，此吾所以取天下者也。</a:t>
            </a:r>
            <a:endParaRPr lang="en-US" altLang="zh-CN" dirty="0"/>
          </a:p>
        </p:txBody>
      </p:sp>
    </p:spTree>
    <p:extLst>
      <p:ext uri="{BB962C8B-B14F-4D97-AF65-F5344CB8AC3E}">
        <p14:creationId xmlns:p14="http://schemas.microsoft.com/office/powerpoint/2010/main" val="3024861706"/>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三层管理者工作、技能的对比</a:t>
            </a:r>
          </a:p>
        </p:txBody>
      </p:sp>
      <p:pic>
        <p:nvPicPr>
          <p:cNvPr id="1026" name="Picture 2"/>
          <p:cNvPicPr>
            <a:picLocks noChangeAspect="1" noChangeArrowheads="1"/>
          </p:cNvPicPr>
          <p:nvPr/>
        </p:nvPicPr>
        <p:blipFill>
          <a:blip r:embed="rId3" cstate="print"/>
          <a:srcRect/>
          <a:stretch>
            <a:fillRect/>
          </a:stretch>
        </p:blipFill>
        <p:spPr bwMode="auto">
          <a:xfrm>
            <a:off x="381189" y="2251493"/>
            <a:ext cx="3422451" cy="2889849"/>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8220975" y="2184099"/>
            <a:ext cx="3378350" cy="2957243"/>
          </a:xfrm>
          <a:prstGeom prst="rect">
            <a:avLst/>
          </a:prstGeom>
          <a:noFill/>
          <a:ln w="9525">
            <a:noFill/>
            <a:miter lim="800000"/>
            <a:headEnd/>
            <a:tailEnd/>
          </a:ln>
        </p:spPr>
      </p:pic>
      <p:pic>
        <p:nvPicPr>
          <p:cNvPr id="7" name="图片 6"/>
          <p:cNvPicPr>
            <a:picLocks noChangeAspect="1"/>
          </p:cNvPicPr>
          <p:nvPr/>
        </p:nvPicPr>
        <p:blipFill>
          <a:blip r:embed="rId5"/>
          <a:stretch>
            <a:fillRect/>
          </a:stretch>
        </p:blipFill>
        <p:spPr>
          <a:xfrm>
            <a:off x="4223797" y="2089209"/>
            <a:ext cx="3215678" cy="3388564"/>
          </a:xfrm>
          <a:prstGeom prst="rect">
            <a:avLst/>
          </a:prstGeom>
        </p:spPr>
      </p:pic>
      <p:cxnSp>
        <p:nvCxnSpPr>
          <p:cNvPr id="9" name="直接连接符 8"/>
          <p:cNvCxnSpPr/>
          <p:nvPr/>
        </p:nvCxnSpPr>
        <p:spPr>
          <a:xfrm flipV="1">
            <a:off x="8298611" y="3416061"/>
            <a:ext cx="3286664" cy="2587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8220975" y="4408098"/>
            <a:ext cx="3378350" cy="0"/>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flipV="1">
            <a:off x="381189" y="3459192"/>
            <a:ext cx="3286664" cy="25879"/>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403239" y="4408098"/>
            <a:ext cx="3378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076241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一流的管理者是什么样的？</a:t>
            </a:r>
          </a:p>
        </p:txBody>
      </p:sp>
      <p:sp>
        <p:nvSpPr>
          <p:cNvPr id="3" name="内容占位符 2"/>
          <p:cNvSpPr>
            <a:spLocks noGrp="1"/>
          </p:cNvSpPr>
          <p:nvPr>
            <p:ph idx="1"/>
          </p:nvPr>
        </p:nvSpPr>
        <p:spPr/>
        <p:txBody>
          <a:bodyPr/>
          <a:lstStyle/>
          <a:p>
            <a:r>
              <a:rPr lang="zh-CN" altLang="en-US" sz="2000" dirty="0"/>
              <a:t>一流管理者：自己不干，下属快乐地干</a:t>
            </a:r>
          </a:p>
          <a:p>
            <a:endParaRPr lang="zh-CN" altLang="en-US" sz="2000" dirty="0"/>
          </a:p>
          <a:p>
            <a:r>
              <a:rPr lang="zh-CN" altLang="en-US" sz="2000" dirty="0"/>
              <a:t>二流管理者：自己不干，下属拼命地干</a:t>
            </a:r>
          </a:p>
          <a:p>
            <a:endParaRPr lang="zh-CN" altLang="en-US" sz="2000" dirty="0"/>
          </a:p>
          <a:p>
            <a:r>
              <a:rPr lang="zh-CN" altLang="en-US" sz="2000" dirty="0"/>
              <a:t>三流管理者：自己不干，下属主动地干</a:t>
            </a:r>
          </a:p>
          <a:p>
            <a:endParaRPr lang="zh-CN" altLang="en-US" sz="2000" dirty="0"/>
          </a:p>
          <a:p>
            <a:r>
              <a:rPr lang="zh-CN" altLang="en-US" sz="2000" dirty="0"/>
              <a:t>四流管理者：自己干，下属跟着干</a:t>
            </a:r>
          </a:p>
          <a:p>
            <a:endParaRPr lang="zh-CN" altLang="en-US" sz="2000" dirty="0"/>
          </a:p>
          <a:p>
            <a:r>
              <a:rPr lang="zh-CN" altLang="en-US" sz="2000" dirty="0"/>
              <a:t>五流管理者：自己干，下属没事干</a:t>
            </a:r>
          </a:p>
          <a:p>
            <a:endParaRPr lang="zh-CN" altLang="en-US" sz="2000" dirty="0"/>
          </a:p>
          <a:p>
            <a:r>
              <a:rPr lang="zh-CN" altLang="en-US" sz="2000" dirty="0"/>
              <a:t>末流管理者：自己干，下属对着干</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473" y="2579657"/>
            <a:ext cx="1735927" cy="1862946"/>
          </a:xfrm>
          <a:prstGeom prst="rect">
            <a:avLst/>
          </a:prstGeom>
        </p:spPr>
      </p:pic>
    </p:spTree>
    <p:extLst>
      <p:ext uri="{BB962C8B-B14F-4D97-AF65-F5344CB8AC3E}">
        <p14:creationId xmlns:p14="http://schemas.microsoft.com/office/powerpoint/2010/main" val="3572429418"/>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您想成为管理者吗？为什么？</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41887"/>
            <a:ext cx="5715000" cy="4318000"/>
          </a:xfrm>
        </p:spPr>
      </p:pic>
      <p:sp>
        <p:nvSpPr>
          <p:cNvPr id="6" name="文本框 5"/>
          <p:cNvSpPr txBox="1"/>
          <p:nvPr/>
        </p:nvSpPr>
        <p:spPr>
          <a:xfrm>
            <a:off x="6728604" y="1341887"/>
            <a:ext cx="5141343" cy="2154436"/>
          </a:xfrm>
          <a:prstGeom prst="rect">
            <a:avLst/>
          </a:prstGeom>
          <a:noFill/>
        </p:spPr>
        <p:txBody>
          <a:bodyPr wrap="square" rtlCol="0">
            <a:spAutoFit/>
          </a:bodyPr>
          <a:lstStyle/>
          <a:p>
            <a:pPr marL="342900" indent="-342900" fontAlgn="base">
              <a:spcBef>
                <a:spcPct val="20000"/>
              </a:spcBef>
              <a:spcAft>
                <a:spcPct val="0"/>
              </a:spcAft>
              <a:buChar char="•"/>
            </a:pPr>
            <a:r>
              <a:rPr lang="zh-CN" altLang="en-US" sz="2000" dirty="0">
                <a:latin typeface="微软雅黑" panose="020B0503020204020204" pitchFamily="34" charset="-122"/>
                <a:ea typeface="微软雅黑" panose="020B0503020204020204" pitchFamily="34" charset="-122"/>
              </a:rPr>
              <a:t>管理者更有权利？</a:t>
            </a:r>
            <a:endParaRPr lang="en-US" altLang="zh-CN" sz="20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000" dirty="0">
                <a:latin typeface="微软雅黑" panose="020B0503020204020204" pitchFamily="34" charset="-122"/>
                <a:ea typeface="微软雅黑" panose="020B0503020204020204" pitchFamily="34" charset="-122"/>
              </a:rPr>
              <a:t>能力越大，责任越大，压力越大</a:t>
            </a:r>
            <a:endParaRPr lang="en-US" altLang="zh-CN" sz="20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000" dirty="0">
                <a:latin typeface="微软雅黑" panose="020B0503020204020204" pitchFamily="34" charset="-122"/>
                <a:ea typeface="微软雅黑" panose="020B0503020204020204" pitchFamily="34" charset="-122"/>
              </a:rPr>
              <a:t>管理能力是可以替代的吗？</a:t>
            </a:r>
            <a:endParaRPr lang="en-US" altLang="zh-CN" sz="20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000" dirty="0">
                <a:latin typeface="微软雅黑" panose="020B0503020204020204" pitchFamily="34" charset="-122"/>
                <a:ea typeface="微软雅黑" panose="020B0503020204020204" pitchFamily="34" charset="-122"/>
              </a:rPr>
              <a:t>管理都是管杂事</a:t>
            </a:r>
            <a:endParaRPr lang="en-US" altLang="zh-CN" sz="20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000" dirty="0">
                <a:latin typeface="微软雅黑" panose="020B0503020204020204" pitchFamily="34" charset="-122"/>
                <a:ea typeface="微软雅黑" panose="020B0503020204020204" pitchFamily="34" charset="-122"/>
              </a:rPr>
              <a:t>有时做管理也要低三下四</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3987135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4294967295"/>
          </p:nvPr>
        </p:nvSpPr>
        <p:spPr>
          <a:xfrm>
            <a:off x="8305800" y="6324600"/>
            <a:ext cx="1905000" cy="457200"/>
          </a:xfrm>
          <a:prstGeom prst="rect">
            <a:avLst/>
          </a:prstGeom>
        </p:spPr>
        <p:txBody>
          <a:bodyPr/>
          <a:lstStyle/>
          <a:p>
            <a:fld id="{61CDD21E-37D9-4C41-B4DB-E422D1DAEB13}" type="slidenum">
              <a:rPr lang="zh-CN" altLang="zh-CN"/>
              <a:pPr/>
              <a:t>39</a:t>
            </a:fld>
            <a:endParaRPr lang="zh-CN" altLang="zh-CN"/>
          </a:p>
        </p:txBody>
      </p:sp>
      <p:sp>
        <p:nvSpPr>
          <p:cNvPr id="22530" name="Rectangle 2"/>
          <p:cNvSpPr>
            <a:spLocks noGrp="1" noChangeArrowheads="1"/>
          </p:cNvSpPr>
          <p:nvPr>
            <p:ph type="title"/>
          </p:nvPr>
        </p:nvSpPr>
        <p:spPr/>
        <p:txBody>
          <a:bodyPr/>
          <a:lstStyle/>
          <a:p>
            <a:r>
              <a:rPr lang="zh-CN" altLang="zh-CN" b="0" dirty="0"/>
              <a:t>管理的科学性和艺术性</a:t>
            </a:r>
          </a:p>
        </p:txBody>
      </p:sp>
      <p:sp>
        <p:nvSpPr>
          <p:cNvPr id="22531" name="AutoShape 3"/>
          <p:cNvSpPr>
            <a:spLocks noChangeArrowheads="1"/>
          </p:cNvSpPr>
          <p:nvPr/>
        </p:nvSpPr>
        <p:spPr bwMode="auto">
          <a:xfrm>
            <a:off x="2351088" y="2060576"/>
            <a:ext cx="2760662" cy="4079875"/>
          </a:xfrm>
          <a:prstGeom prst="rightArrow">
            <a:avLst>
              <a:gd name="adj1" fmla="val 62806"/>
              <a:gd name="adj2" fmla="val 32949"/>
            </a:avLst>
          </a:prstGeom>
          <a:solidFill>
            <a:srgbClr val="FFFFFF"/>
          </a:solidFill>
          <a:ln w="19050" cap="rnd" cmpd="sng">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algn="ctr"/>
            <a:endParaRPr lang="zh-CN" altLang="zh-CN">
              <a:latin typeface="Arial" panose="020B0604020202020204" pitchFamily="34" charset="0"/>
              <a:ea typeface="SimSun" panose="02010600030101010101" pitchFamily="2" charset="-122"/>
            </a:endParaRPr>
          </a:p>
        </p:txBody>
      </p:sp>
      <p:sp>
        <p:nvSpPr>
          <p:cNvPr id="22532" name="Text Box 4"/>
          <p:cNvSpPr txBox="1">
            <a:spLocks noChangeArrowheads="1"/>
          </p:cNvSpPr>
          <p:nvPr/>
        </p:nvSpPr>
        <p:spPr bwMode="auto">
          <a:xfrm>
            <a:off x="2279650" y="3789363"/>
            <a:ext cx="25923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pPr algn="just" eaLnBrk="0" hangingPunct="0">
              <a:buFont typeface="Wingdings" panose="05000000000000000000" pitchFamily="2" charset="2"/>
              <a:buNone/>
            </a:pPr>
            <a:r>
              <a:rPr lang="zh-CN" altLang="zh-CN" sz="2800" b="1">
                <a:solidFill>
                  <a:schemeClr val="tx2"/>
                </a:solidFill>
                <a:latin typeface="Tahoma" panose="020B0604030504040204" pitchFamily="34" charset="0"/>
                <a:ea typeface="STZhongsong" panose="02010600040101010101" pitchFamily="2" charset="-122"/>
              </a:rPr>
              <a:t>   管理的科学性和艺术性</a:t>
            </a:r>
          </a:p>
        </p:txBody>
      </p:sp>
      <p:sp>
        <p:nvSpPr>
          <p:cNvPr id="22533" name="AutoShape 5"/>
          <p:cNvSpPr>
            <a:spLocks noChangeArrowheads="1"/>
          </p:cNvSpPr>
          <p:nvPr/>
        </p:nvSpPr>
        <p:spPr bwMode="auto">
          <a:xfrm>
            <a:off x="5116514" y="2051050"/>
            <a:ext cx="4713287" cy="3868738"/>
          </a:xfrm>
          <a:prstGeom prst="roundRect">
            <a:avLst>
              <a:gd name="adj" fmla="val 3481"/>
            </a:avLst>
          </a:prstGeom>
          <a:solidFill>
            <a:srgbClr val="FFFFFF"/>
          </a:solidFill>
          <a:ln w="19050" cap="rnd" cmpd="sng">
            <a:solidFill>
              <a:schemeClr val="bg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34" name="Group 6"/>
          <p:cNvGrpSpPr>
            <a:grpSpLocks/>
          </p:cNvGrpSpPr>
          <p:nvPr/>
        </p:nvGrpSpPr>
        <p:grpSpPr bwMode="auto">
          <a:xfrm>
            <a:off x="5187951" y="2192339"/>
            <a:ext cx="4545013" cy="1133475"/>
            <a:chOff x="0" y="0"/>
            <a:chExt cx="3102" cy="774"/>
          </a:xfrm>
        </p:grpSpPr>
        <p:sp>
          <p:nvSpPr>
            <p:cNvPr id="22535" name="AutoShape 7"/>
            <p:cNvSpPr>
              <a:spLocks noChangeArrowheads="1"/>
            </p:cNvSpPr>
            <p:nvPr/>
          </p:nvSpPr>
          <p:spPr bwMode="auto">
            <a:xfrm>
              <a:off x="30" y="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txBody>
            <a:bodyPr wrap="none" anchor="ctr"/>
            <a:lstStyle/>
            <a:p>
              <a:endParaRPr lang="zh-CN" altLang="en-US"/>
            </a:p>
          </p:txBody>
        </p:sp>
        <p:sp>
          <p:nvSpPr>
            <p:cNvPr id="22536" name="AutoShape 8"/>
            <p:cNvSpPr>
              <a:spLocks noChangeArrowheads="1"/>
            </p:cNvSpPr>
            <p:nvPr/>
          </p:nvSpPr>
          <p:spPr bwMode="auto">
            <a:xfrm>
              <a:off x="0" y="288"/>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37" name="Group 9"/>
          <p:cNvGrpSpPr>
            <a:grpSpLocks/>
          </p:cNvGrpSpPr>
          <p:nvPr/>
        </p:nvGrpSpPr>
        <p:grpSpPr bwMode="auto">
          <a:xfrm>
            <a:off x="5187951" y="3414714"/>
            <a:ext cx="4545013" cy="1133475"/>
            <a:chOff x="0" y="0"/>
            <a:chExt cx="3102" cy="774"/>
          </a:xfrm>
        </p:grpSpPr>
        <p:sp>
          <p:nvSpPr>
            <p:cNvPr id="22538" name="AutoShape 10"/>
            <p:cNvSpPr>
              <a:spLocks noChangeArrowheads="1"/>
            </p:cNvSpPr>
            <p:nvPr/>
          </p:nvSpPr>
          <p:spPr bwMode="auto">
            <a:xfrm>
              <a:off x="30" y="0"/>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txBody>
            <a:bodyPr wrap="none" anchor="ctr"/>
            <a:lstStyle/>
            <a:p>
              <a:endParaRPr lang="zh-CN" altLang="en-US"/>
            </a:p>
          </p:txBody>
        </p:sp>
        <p:sp>
          <p:nvSpPr>
            <p:cNvPr id="22539" name="AutoShape 11"/>
            <p:cNvSpPr>
              <a:spLocks noChangeArrowheads="1"/>
            </p:cNvSpPr>
            <p:nvPr/>
          </p:nvSpPr>
          <p:spPr bwMode="auto">
            <a:xfrm>
              <a:off x="0" y="294"/>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540" name="Group 12"/>
          <p:cNvGrpSpPr>
            <a:grpSpLocks/>
          </p:cNvGrpSpPr>
          <p:nvPr/>
        </p:nvGrpSpPr>
        <p:grpSpPr bwMode="auto">
          <a:xfrm>
            <a:off x="5187951" y="4654551"/>
            <a:ext cx="4545013" cy="1133475"/>
            <a:chOff x="0" y="0"/>
            <a:chExt cx="3102" cy="774"/>
          </a:xfrm>
        </p:grpSpPr>
        <p:sp>
          <p:nvSpPr>
            <p:cNvPr id="22541" name="AutoShape 13"/>
            <p:cNvSpPr>
              <a:spLocks noChangeArrowheads="1"/>
            </p:cNvSpPr>
            <p:nvPr/>
          </p:nvSpPr>
          <p:spPr bwMode="auto">
            <a:xfrm>
              <a:off x="30" y="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txBody>
            <a:bodyPr wrap="none" anchor="ctr"/>
            <a:lstStyle/>
            <a:p>
              <a:endParaRPr lang="zh-CN" altLang="en-US"/>
            </a:p>
          </p:txBody>
        </p:sp>
        <p:sp>
          <p:nvSpPr>
            <p:cNvPr id="22542" name="AutoShape 14"/>
            <p:cNvSpPr>
              <a:spLocks noChangeArrowheads="1"/>
            </p:cNvSpPr>
            <p:nvPr/>
          </p:nvSpPr>
          <p:spPr bwMode="auto">
            <a:xfrm>
              <a:off x="0" y="288"/>
              <a:ext cx="336" cy="240"/>
            </a:xfrm>
            <a:prstGeom prst="rightArrow">
              <a:avLst>
                <a:gd name="adj1" fmla="val 50000"/>
                <a:gd name="adj2" fmla="val 58333"/>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3" name="Text Box 15"/>
          <p:cNvSpPr txBox="1">
            <a:spLocks noChangeArrowheads="1"/>
          </p:cNvSpPr>
          <p:nvPr/>
        </p:nvSpPr>
        <p:spPr bwMode="auto">
          <a:xfrm>
            <a:off x="5819775" y="4806950"/>
            <a:ext cx="37226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zh-CN" b="1"/>
              <a:t>管理的科学性和艺术性并不是对立的，而是互补的，它们统一于管理的活动之中。</a:t>
            </a:r>
          </a:p>
        </p:txBody>
      </p:sp>
      <p:sp>
        <p:nvSpPr>
          <p:cNvPr id="22544" name="Text Box 16"/>
          <p:cNvSpPr txBox="1">
            <a:spLocks noChangeArrowheads="1"/>
          </p:cNvSpPr>
          <p:nvPr/>
        </p:nvSpPr>
        <p:spPr bwMode="auto">
          <a:xfrm>
            <a:off x="5795647" y="3367088"/>
            <a:ext cx="37226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zh-CN" b="1" dirty="0"/>
              <a:t>管理的艺术性是指管理者在管理实践中对管理原理运用的灵活性和对管理方式和方法选择的技巧性</a:t>
            </a:r>
            <a:r>
              <a:rPr lang="zh-CN" altLang="en-US" b="1" dirty="0"/>
              <a:t>（</a:t>
            </a:r>
            <a:r>
              <a:rPr lang="zh-CN" altLang="en-US" b="1" dirty="0">
                <a:solidFill>
                  <a:srgbClr val="FF0000"/>
                </a:solidFill>
              </a:rPr>
              <a:t>不一定</a:t>
            </a:r>
            <a:r>
              <a:rPr lang="zh-CN" altLang="en-US" b="1" dirty="0"/>
              <a:t>）</a:t>
            </a:r>
            <a:r>
              <a:rPr lang="zh-CN" altLang="zh-CN" b="1" dirty="0"/>
              <a:t>。 </a:t>
            </a:r>
          </a:p>
        </p:txBody>
      </p:sp>
      <p:sp>
        <p:nvSpPr>
          <p:cNvPr id="22545" name="Text Box 17"/>
          <p:cNvSpPr txBox="1">
            <a:spLocks noChangeArrowheads="1"/>
          </p:cNvSpPr>
          <p:nvPr/>
        </p:nvSpPr>
        <p:spPr bwMode="auto">
          <a:xfrm>
            <a:off x="5819774" y="2344739"/>
            <a:ext cx="4010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zh-CN" b="1" dirty="0"/>
              <a:t>管理的自然属性告诉我们，管理是科学的，管理反映了管理活动自身的特点和客观规律性。</a:t>
            </a:r>
            <a:r>
              <a:rPr lang="zh-CN" altLang="en-US" b="1" dirty="0"/>
              <a:t>（</a:t>
            </a:r>
            <a:r>
              <a:rPr lang="zh-CN" altLang="en-US" b="1" dirty="0">
                <a:solidFill>
                  <a:srgbClr val="FF0000"/>
                </a:solidFill>
              </a:rPr>
              <a:t>一般来说</a:t>
            </a:r>
            <a:r>
              <a:rPr lang="zh-CN" altLang="en-US" b="1" dirty="0"/>
              <a:t>）</a:t>
            </a:r>
            <a:endParaRPr lang="zh-CN" altLang="zh-CN" b="1" dirty="0"/>
          </a:p>
        </p:txBody>
      </p:sp>
    </p:spTree>
    <p:extLst>
      <p:ext uri="{BB962C8B-B14F-4D97-AF65-F5344CB8AC3E}">
        <p14:creationId xmlns:p14="http://schemas.microsoft.com/office/powerpoint/2010/main" val="3245899575"/>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课程能够带来什么？</a:t>
            </a:r>
          </a:p>
        </p:txBody>
      </p:sp>
      <p:sp>
        <p:nvSpPr>
          <p:cNvPr id="3" name="内容占位符 2"/>
          <p:cNvSpPr>
            <a:spLocks noGrp="1"/>
          </p:cNvSpPr>
          <p:nvPr>
            <p:ph idx="1"/>
          </p:nvPr>
        </p:nvSpPr>
        <p:spPr/>
        <p:txBody>
          <a:bodyPr/>
          <a:lstStyle/>
          <a:p>
            <a:r>
              <a:rPr lang="zh-CN" altLang="en-US" dirty="0"/>
              <a:t>思维方式（咨询公司，蓝翔）</a:t>
            </a:r>
            <a:endParaRPr lang="en-US" altLang="zh-CN" dirty="0"/>
          </a:p>
          <a:p>
            <a:endParaRPr lang="en-US" altLang="zh-CN" dirty="0"/>
          </a:p>
          <a:p>
            <a:r>
              <a:rPr lang="zh-CN" altLang="en-US" dirty="0"/>
              <a:t>演讲能力</a:t>
            </a:r>
            <a:endParaRPr lang="en-US" altLang="zh-CN" dirty="0"/>
          </a:p>
          <a:p>
            <a:endParaRPr lang="en-US" altLang="zh-CN" dirty="0"/>
          </a:p>
          <a:p>
            <a:r>
              <a:rPr lang="zh-CN" altLang="en-US" dirty="0"/>
              <a:t>写作能力</a:t>
            </a:r>
            <a:endParaRPr lang="en-US" altLang="zh-CN" dirty="0"/>
          </a:p>
          <a:p>
            <a:endParaRPr lang="en-US" altLang="zh-CN" dirty="0"/>
          </a:p>
          <a:p>
            <a:r>
              <a:rPr lang="zh-CN" altLang="en-US" dirty="0"/>
              <a:t>协作能力</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760" y="1141519"/>
            <a:ext cx="3510388" cy="4865398"/>
          </a:xfrm>
          <a:prstGeom prst="rect">
            <a:avLst/>
          </a:prstGeom>
        </p:spPr>
      </p:pic>
    </p:spTree>
    <p:extLst>
      <p:ext uri="{BB962C8B-B14F-4D97-AF65-F5344CB8AC3E}">
        <p14:creationId xmlns:p14="http://schemas.microsoft.com/office/powerpoint/2010/main" val="383522649"/>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管理的艺术性</a:t>
            </a:r>
          </a:p>
        </p:txBody>
      </p:sp>
      <p:sp>
        <p:nvSpPr>
          <p:cNvPr id="3" name="内容占位符 2"/>
          <p:cNvSpPr>
            <a:spLocks noGrp="1"/>
          </p:cNvSpPr>
          <p:nvPr>
            <p:ph idx="1"/>
          </p:nvPr>
        </p:nvSpPr>
        <p:spPr>
          <a:xfrm>
            <a:off x="527381" y="1340768"/>
            <a:ext cx="11273555" cy="4785395"/>
          </a:xfrm>
        </p:spPr>
        <p:txBody>
          <a:bodyPr/>
          <a:lstStyle/>
          <a:p>
            <a:r>
              <a:rPr lang="zh-CN" altLang="en-US" dirty="0"/>
              <a:t>科学性：企业愿景（画大饼）、企业文化（打鸡血）对工作投入（加班）的影响。</a:t>
            </a:r>
            <a:endParaRPr lang="en-US" altLang="zh-CN" dirty="0"/>
          </a:p>
          <a:p>
            <a:endParaRPr lang="en-US" altLang="zh-CN" dirty="0"/>
          </a:p>
          <a:p>
            <a:r>
              <a:rPr lang="zh-CN" altLang="en-US" dirty="0"/>
              <a:t>艺术性：不是对所有人都有用</a:t>
            </a:r>
            <a:endParaRPr lang="en-US" altLang="zh-CN" dirty="0"/>
          </a:p>
          <a:p>
            <a:endParaRPr lang="zh-CN" altLang="en-US" dirty="0"/>
          </a:p>
        </p:txBody>
      </p:sp>
    </p:spTree>
    <p:extLst>
      <p:ext uri="{BB962C8B-B14F-4D97-AF65-F5344CB8AC3E}">
        <p14:creationId xmlns:p14="http://schemas.microsoft.com/office/powerpoint/2010/main" val="3123215807"/>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控制活动应该（     ）。</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与计划工作同时进行 </a:t>
            </a: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先于计划工作进行</a:t>
            </a:r>
          </a:p>
        </p:txBody>
      </p:sp>
      <p:sp>
        <p:nvSpPr>
          <p:cNvPr id="8" name="文本框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在计划工作之后进行</a:t>
            </a:r>
          </a:p>
        </p:txBody>
      </p:sp>
      <p:sp>
        <p:nvSpPr>
          <p:cNvPr id="9" name="文本框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与计划工作结合进行</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p:cNvSpPr/>
          <p:nvPr>
            <p:custDataLst>
              <p:tags r:id="rId1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文本框 25"/>
          <p:cNvSpPr txBox="1"/>
          <p:nvPr>
            <p:custDataLst>
              <p:tags r:id="rId13"/>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p:cNvSpPr txBox="1"/>
          <p:nvPr>
            <p:custDataLst>
              <p:tags r:id="rId14"/>
            </p:custDataLst>
          </p:nvPr>
        </p:nvSpPr>
        <p:spPr>
          <a:xfrm>
            <a:off x="12839700" y="635000"/>
            <a:ext cx="3332480" cy="707886"/>
          </a:xfrm>
          <a:prstGeom prst="rect">
            <a:avLst/>
          </a:prstGeom>
          <a:noFill/>
        </p:spPr>
        <p:txBody>
          <a:bodyPr vert="horz"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计划赶不上变化时，可以根据反馈调整计划</a:t>
            </a:r>
          </a:p>
        </p:txBody>
      </p:sp>
      <p:grpSp>
        <p:nvGrpSpPr>
          <p:cNvPr id="25" name="组合 24"/>
          <p:cNvGrpSpPr/>
          <p:nvPr>
            <p:custDataLst>
              <p:tags r:id="rId15"/>
            </p:custDataLst>
          </p:nvPr>
        </p:nvGrpSpPr>
        <p:grpSpPr>
          <a:xfrm>
            <a:off x="12585700" y="0"/>
            <a:ext cx="3815080" cy="647700"/>
            <a:chOff x="12585700" y="0"/>
            <a:chExt cx="3815080" cy="647700"/>
          </a:xfrm>
        </p:grpSpPr>
        <p:sp>
          <p:nvSpPr>
            <p:cNvPr id="22" name="RemarkBack"/>
            <p:cNvSpPr/>
            <p:nvPr>
              <p:custDataLst>
                <p:tags r:id="rId25"/>
              </p:custDataLst>
            </p:nvPr>
          </p:nvSpPr>
          <p:spPr>
            <a:xfrm>
              <a:off x="12585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p:cNvSpPr/>
            <p:nvPr>
              <p:custDataLst>
                <p:tags r:id="rId26"/>
              </p:custDataLst>
            </p:nvPr>
          </p:nvSpPr>
          <p:spPr>
            <a:xfrm>
              <a:off x="12585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p:cNvSpPr txBox="1"/>
            <p:nvPr>
              <p:custDataLst>
                <p:tags r:id="rId27"/>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8" name="RemarkBack"/>
          <p:cNvSpPr/>
          <p:nvPr>
            <p:custDataLst>
              <p:tags r:id="rId16"/>
            </p:custDataLst>
          </p:nvPr>
        </p:nvSpPr>
        <p:spPr>
          <a:xfrm>
            <a:off x="12585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markBlock"/>
          <p:cNvSpPr/>
          <p:nvPr>
            <p:custDataLst>
              <p:tags r:id="rId17"/>
            </p:custDataLst>
          </p:nvPr>
        </p:nvSpPr>
        <p:spPr>
          <a:xfrm>
            <a:off x="12585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markTitleText"/>
          <p:cNvSpPr txBox="1"/>
          <p:nvPr>
            <p:custDataLst>
              <p:tags r:id="rId18"/>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9" name="组合 18"/>
          <p:cNvGrpSpPr/>
          <p:nvPr>
            <p:custDataLst>
              <p:tags r:id="rId19"/>
            </p:custDataLst>
          </p:nvPr>
        </p:nvGrpSpPr>
        <p:grpSpPr>
          <a:xfrm>
            <a:off x="0" y="0"/>
            <a:ext cx="12192000" cy="635000"/>
            <a:chOff x="0" y="0"/>
            <a:chExt cx="12192000" cy="635000"/>
          </a:xfrm>
        </p:grpSpPr>
        <p:sp>
          <p:nvSpPr>
            <p:cNvPr id="15" name="TitleBackground"/>
            <p:cNvSpPr/>
            <p:nvPr>
              <p:custDataLst>
                <p:tags r:id="rId21"/>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2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51567812"/>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77712" y="695531"/>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管理是一门艺术，这是强调管理的（     ）。</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复杂性</a:t>
            </a: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有效性</a:t>
            </a: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实践性</a:t>
            </a: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精确性</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56037844"/>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18649" y="2760453"/>
            <a:ext cx="9256143" cy="1200329"/>
          </a:xfrm>
          <a:prstGeom prst="rect">
            <a:avLst/>
          </a:prstGeom>
          <a:noFill/>
        </p:spPr>
        <p:txBody>
          <a:bodyPr wrap="square" rtlCol="0">
            <a:spAutoFit/>
          </a:bodyPr>
          <a:lstStyle/>
          <a:p>
            <a:r>
              <a:rPr lang="zh-CN" altLang="en-US" sz="7200" dirty="0">
                <a:latin typeface="Arial Unicode MS" panose="020B0604020202020204" pitchFamily="34" charset="-128"/>
                <a:ea typeface="Arial Unicode MS" panose="020B0604020202020204" pitchFamily="34" charset="-128"/>
                <a:cs typeface="Arial Unicode MS" panose="020B0604020202020204" pitchFamily="34" charset="-128"/>
              </a:rPr>
              <a:t>谢谢！</a:t>
            </a:r>
          </a:p>
        </p:txBody>
      </p:sp>
    </p:spTree>
    <p:extLst>
      <p:ext uri="{BB962C8B-B14F-4D97-AF65-F5344CB8AC3E}">
        <p14:creationId xmlns:p14="http://schemas.microsoft.com/office/powerpoint/2010/main" val="217640011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成绩构成</a:t>
            </a:r>
          </a:p>
        </p:txBody>
      </p:sp>
      <p:sp>
        <p:nvSpPr>
          <p:cNvPr id="3" name="内容占位符 2"/>
          <p:cNvSpPr>
            <a:spLocks noGrp="1"/>
          </p:cNvSpPr>
          <p:nvPr>
            <p:ph idx="1"/>
          </p:nvPr>
        </p:nvSpPr>
        <p:spPr>
          <a:xfrm>
            <a:off x="491870" y="1180970"/>
            <a:ext cx="11041227" cy="4785395"/>
          </a:xfrm>
        </p:spPr>
        <p:txBody>
          <a:bodyPr/>
          <a:lstStyle/>
          <a:p>
            <a:r>
              <a:rPr lang="zh-CN" altLang="en-US" dirty="0"/>
              <a:t>考勤及课堂表现                 </a:t>
            </a:r>
            <a:r>
              <a:rPr lang="en-US" altLang="zh-CN" dirty="0"/>
              <a:t>10%</a:t>
            </a:r>
          </a:p>
          <a:p>
            <a:endParaRPr lang="en-US" altLang="zh-CN" dirty="0"/>
          </a:p>
          <a:p>
            <a:r>
              <a:rPr lang="zh-CN" altLang="en-US" dirty="0"/>
              <a:t>个人作业                           </a:t>
            </a:r>
            <a:r>
              <a:rPr lang="en-US" altLang="zh-CN" dirty="0"/>
              <a:t>20%</a:t>
            </a:r>
          </a:p>
          <a:p>
            <a:endParaRPr lang="en-US" altLang="zh-CN" dirty="0"/>
          </a:p>
          <a:p>
            <a:r>
              <a:rPr lang="zh-CN" altLang="en-US" dirty="0"/>
              <a:t>小组展示与报告                 </a:t>
            </a:r>
            <a:r>
              <a:rPr lang="en-US" altLang="zh-CN" dirty="0"/>
              <a:t>20%</a:t>
            </a:r>
          </a:p>
          <a:p>
            <a:endParaRPr lang="en-US" altLang="zh-CN" dirty="0"/>
          </a:p>
          <a:p>
            <a:r>
              <a:rPr lang="zh-CN" altLang="en-US" dirty="0"/>
              <a:t>期末考试                           </a:t>
            </a:r>
            <a:r>
              <a:rPr lang="en-US" altLang="zh-CN" dirty="0"/>
              <a:t>50%</a:t>
            </a:r>
            <a:endParaRPr lang="zh-CN" altLang="en-US" dirty="0"/>
          </a:p>
        </p:txBody>
      </p:sp>
    </p:spTree>
    <p:extLst>
      <p:ext uri="{BB962C8B-B14F-4D97-AF65-F5344CB8AC3E}">
        <p14:creationId xmlns:p14="http://schemas.microsoft.com/office/powerpoint/2010/main" val="1197024987"/>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考勤及课堂表现</a:t>
            </a:r>
          </a:p>
        </p:txBody>
      </p:sp>
      <p:sp>
        <p:nvSpPr>
          <p:cNvPr id="3" name="内容占位符 2"/>
          <p:cNvSpPr>
            <a:spLocks noGrp="1"/>
          </p:cNvSpPr>
          <p:nvPr>
            <p:ph idx="1"/>
          </p:nvPr>
        </p:nvSpPr>
        <p:spPr/>
        <p:txBody>
          <a:bodyPr/>
          <a:lstStyle/>
          <a:p>
            <a:r>
              <a:rPr lang="zh-CN" altLang="en-US" dirty="0"/>
              <a:t>随机点名发言。缺一次，最终成绩扣</a:t>
            </a:r>
            <a:r>
              <a:rPr lang="en-US" altLang="zh-CN" dirty="0"/>
              <a:t>4</a:t>
            </a:r>
            <a:r>
              <a:rPr lang="zh-CN" altLang="en-US" dirty="0"/>
              <a:t>分</a:t>
            </a:r>
            <a:endParaRPr lang="en-US" altLang="zh-CN" dirty="0"/>
          </a:p>
          <a:p>
            <a:endParaRPr lang="en-US" altLang="zh-CN" dirty="0"/>
          </a:p>
          <a:p>
            <a:r>
              <a:rPr lang="zh-CN" altLang="en-US" dirty="0"/>
              <a:t>每次课的前</a:t>
            </a:r>
            <a:r>
              <a:rPr lang="en-US" altLang="zh-CN" dirty="0"/>
              <a:t>10</a:t>
            </a:r>
            <a:r>
              <a:rPr lang="zh-CN" altLang="en-US" dirty="0"/>
              <a:t>分钟，一位同学分享（知识点、分析管理现象等。例如，云养猫、复联）。发邮件给我报名，先到先得，额外加</a:t>
            </a:r>
            <a:r>
              <a:rPr lang="en-US" altLang="zh-CN" dirty="0"/>
              <a:t>2</a:t>
            </a:r>
            <a:r>
              <a:rPr lang="zh-CN" altLang="en-US" dirty="0"/>
              <a:t>分，机会难得。每人限</a:t>
            </a:r>
            <a:r>
              <a:rPr lang="en-US" altLang="zh-CN" dirty="0"/>
              <a:t>1</a:t>
            </a:r>
            <a:r>
              <a:rPr lang="zh-CN" altLang="en-US" dirty="0"/>
              <a:t>次机会。</a:t>
            </a:r>
            <a:endParaRPr lang="en-US" altLang="zh-CN" dirty="0"/>
          </a:p>
          <a:p>
            <a:endParaRPr lang="en-US" altLang="zh-CN" dirty="0"/>
          </a:p>
          <a:p>
            <a:r>
              <a:rPr lang="zh-CN" altLang="en-US" dirty="0"/>
              <a:t>下节课有没有人报名？</a:t>
            </a:r>
          </a:p>
        </p:txBody>
      </p:sp>
    </p:spTree>
    <p:extLst>
      <p:ext uri="{BB962C8B-B14F-4D97-AF65-F5344CB8AC3E}">
        <p14:creationId xmlns:p14="http://schemas.microsoft.com/office/powerpoint/2010/main" val="3368164626"/>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个人作业</a:t>
            </a:r>
          </a:p>
        </p:txBody>
      </p:sp>
      <p:sp>
        <p:nvSpPr>
          <p:cNvPr id="4" name="文本占位符 2"/>
          <p:cNvSpPr>
            <a:spLocks noGrp="1"/>
          </p:cNvSpPr>
          <p:nvPr>
            <p:ph idx="1"/>
          </p:nvPr>
        </p:nvSpPr>
        <p:spPr/>
        <p:txBody>
          <a:bodyPr/>
          <a:lstStyle/>
          <a:p>
            <a:pPr>
              <a:lnSpc>
                <a:spcPct val="150000"/>
              </a:lnSpc>
            </a:pPr>
            <a:r>
              <a:rPr lang="zh-CN" altLang="en-US" dirty="0"/>
              <a:t>个人作业一次，到时会说</a:t>
            </a:r>
            <a:endParaRPr lang="en-US" altLang="zh-CN" dirty="0"/>
          </a:p>
        </p:txBody>
      </p:sp>
    </p:spTree>
    <p:extLst>
      <p:ext uri="{BB962C8B-B14F-4D97-AF65-F5344CB8AC3E}">
        <p14:creationId xmlns:p14="http://schemas.microsoft.com/office/powerpoint/2010/main" val="947090582"/>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小组展示与报告要求</a:t>
            </a:r>
          </a:p>
        </p:txBody>
      </p:sp>
      <p:sp>
        <p:nvSpPr>
          <p:cNvPr id="7" name="文本框 6"/>
          <p:cNvSpPr txBox="1"/>
          <p:nvPr/>
        </p:nvSpPr>
        <p:spPr>
          <a:xfrm>
            <a:off x="596403" y="1411194"/>
            <a:ext cx="10563966" cy="4967514"/>
          </a:xfrm>
          <a:prstGeom prst="rect">
            <a:avLst/>
          </a:prstGeom>
          <a:noFill/>
        </p:spPr>
        <p:txBody>
          <a:bodyPr wrap="square" rtlCol="0">
            <a:spAutoFit/>
          </a:bodyPr>
          <a:lstStyle/>
          <a:p>
            <a:pPr marL="342900" indent="-342900" fontAlgn="base">
              <a:lnSpc>
                <a:spcPct val="150000"/>
              </a:lnSpc>
              <a:spcBef>
                <a:spcPct val="20000"/>
              </a:spcBef>
              <a:spcAft>
                <a:spcPct val="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以具体组织为调研对象，分析组织管理实践中的独到或不足之处。</a:t>
            </a: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案例展示在第</a:t>
            </a: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周，每组</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分成</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个案例分析小组，每组</a:t>
            </a:r>
            <a:r>
              <a:rPr lang="en-US" altLang="zh-CN" sz="2400" dirty="0">
                <a:latin typeface="微软雅黑" panose="020B0503020204020204" pitchFamily="34" charset="-122"/>
                <a:ea typeface="微软雅黑" panose="020B0503020204020204" pitchFamily="34" charset="-122"/>
              </a:rPr>
              <a:t>6-7</a:t>
            </a:r>
            <a:r>
              <a:rPr lang="zh-CN" altLang="en-US" sz="2400" dirty="0">
                <a:latin typeface="微软雅黑" panose="020B0503020204020204" pitchFamily="34" charset="-122"/>
                <a:ea typeface="微软雅黑" panose="020B0503020204020204" pitchFamily="34" charset="-122"/>
              </a:rPr>
              <a:t>个人（五个组</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人，两个组</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人）。</a:t>
            </a: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lnSpc>
                <a:spcPct val="150000"/>
              </a:lnSpc>
              <a:spcBef>
                <a:spcPct val="20000"/>
              </a:spcBef>
              <a:spcAft>
                <a:spcPct val="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随机分组，每组取一个队名（通过雨课堂完成）</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b="1" dirty="0"/>
          </a:p>
          <a:p>
            <a:endParaRPr lang="zh-CN" altLang="en-US" dirty="0"/>
          </a:p>
        </p:txBody>
      </p:sp>
    </p:spTree>
    <p:extLst>
      <p:ext uri="{BB962C8B-B14F-4D97-AF65-F5344CB8AC3E}">
        <p14:creationId xmlns:p14="http://schemas.microsoft.com/office/powerpoint/2010/main" val="38670600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小组展示与报告要求</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773" y="1764488"/>
            <a:ext cx="4027303" cy="4027303"/>
          </a:xfrm>
          <a:prstGeom prst="rect">
            <a:avLst/>
          </a:prstGeom>
          <a:ln>
            <a:noFill/>
          </a:ln>
          <a:effectLst>
            <a:softEdge rad="112500"/>
          </a:effectLst>
        </p:spPr>
      </p:pic>
      <p:sp>
        <p:nvSpPr>
          <p:cNvPr id="8" name="文本框 7"/>
          <p:cNvSpPr txBox="1"/>
          <p:nvPr/>
        </p:nvSpPr>
        <p:spPr>
          <a:xfrm>
            <a:off x="5212861" y="2461845"/>
            <a:ext cx="6377354" cy="1690527"/>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OFO</a:t>
            </a:r>
            <a:r>
              <a:rPr lang="zh-CN" altLang="en-US" sz="2400" dirty="0">
                <a:latin typeface="微软雅黑" panose="020B0503020204020204" pitchFamily="34" charset="-122"/>
                <a:ea typeface="微软雅黑" panose="020B0503020204020204" pitchFamily="34" charset="-122"/>
              </a:rPr>
              <a:t>与摩拜、虎牙与熊猫</a:t>
            </a:r>
            <a:r>
              <a:rPr lang="en-US" altLang="zh-CN" sz="2400" dirty="0">
                <a:latin typeface="微软雅黑" panose="020B0503020204020204" pitchFamily="34" charset="-122"/>
                <a:ea typeface="微软雅黑" panose="020B0503020204020204" pitchFamily="34" charset="-122"/>
              </a:rPr>
              <a:t>TV</a:t>
            </a:r>
            <a:r>
              <a:rPr lang="zh-CN" altLang="en-US" sz="2400" dirty="0">
                <a:latin typeface="微软雅黑" panose="020B0503020204020204" pitchFamily="34" charset="-122"/>
                <a:ea typeface="微软雅黑" panose="020B0503020204020204" pitchFamily="34" charset="-122"/>
              </a:rPr>
              <a:t>、拼多多、连咖啡、蔚来汽车、共享汽车、小黄狗、西区食堂、二舅家的奶茶店、校门口拉面馆</a:t>
            </a:r>
          </a:p>
        </p:txBody>
      </p:sp>
    </p:spTree>
    <p:extLst>
      <p:ext uri="{BB962C8B-B14F-4D97-AF65-F5344CB8AC3E}">
        <p14:creationId xmlns:p14="http://schemas.microsoft.com/office/powerpoint/2010/main" val="2986455288"/>
      </p:ext>
    </p:extLst>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这还能选错，老师有那么帅吗？"/>
  <p:tag name="PROBLEMHASREMARK" val="Tru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计划赶不上变化时，可以根据反馈调整计划"/>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6750</TotalTime>
  <Words>2376</Words>
  <Application>Microsoft Office PowerPoint</Application>
  <PresentationFormat>宽屏</PresentationFormat>
  <Paragraphs>349</Paragraphs>
  <Slides>43</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 Unicode MS</vt:lpstr>
      <vt:lpstr>宋体</vt:lpstr>
      <vt:lpstr>宋体</vt:lpstr>
      <vt:lpstr>Microsoft Yahei</vt:lpstr>
      <vt:lpstr>Microsoft Yahei</vt:lpstr>
      <vt:lpstr>Arial</vt:lpstr>
      <vt:lpstr>Calibri</vt:lpstr>
      <vt:lpstr>Tahoma</vt:lpstr>
      <vt:lpstr>Times New Roman</vt:lpstr>
      <vt:lpstr>Wingdings</vt:lpstr>
      <vt:lpstr>主题2</vt:lpstr>
      <vt:lpstr>管理学原理导论</vt:lpstr>
      <vt:lpstr>我是谁？                   张麟  zhanglin6@scut.edu.cn</vt:lpstr>
      <vt:lpstr>你们想从课程中学到什么？</vt:lpstr>
      <vt:lpstr>课程能够带来什么？</vt:lpstr>
      <vt:lpstr>成绩构成</vt:lpstr>
      <vt:lpstr>考勤及课堂表现</vt:lpstr>
      <vt:lpstr>个人作业</vt:lpstr>
      <vt:lpstr>小组展示与报告要求</vt:lpstr>
      <vt:lpstr>小组展示与报告要求</vt:lpstr>
      <vt:lpstr>期末考试</vt:lpstr>
      <vt:lpstr>教学参考书</vt:lpstr>
      <vt:lpstr>《管理学》各章内容</vt:lpstr>
      <vt:lpstr>课堂要求</vt:lpstr>
      <vt:lpstr>PowerPoint 演示文稿</vt:lpstr>
      <vt:lpstr>第一章 组织与管理</vt:lpstr>
      <vt:lpstr>什么是管理？</vt:lpstr>
      <vt:lpstr>什么是管理？</vt:lpstr>
      <vt:lpstr>什么是管理？</vt:lpstr>
      <vt:lpstr>什么是管理？</vt:lpstr>
      <vt:lpstr>为什么要管理？</vt:lpstr>
      <vt:lpstr>如何衡量管理的好坏？</vt:lpstr>
      <vt:lpstr>管理的本质</vt:lpstr>
      <vt:lpstr>案例讨论</vt:lpstr>
      <vt:lpstr>案例讨论</vt:lpstr>
      <vt:lpstr>案例讨论</vt:lpstr>
      <vt:lpstr>如何对待规章制度</vt:lpstr>
      <vt:lpstr>什么是组织？</vt:lpstr>
      <vt:lpstr>组织要素</vt:lpstr>
      <vt:lpstr>组织与组织成员</vt:lpstr>
      <vt:lpstr>管理者是做什么的？</vt:lpstr>
      <vt:lpstr>管理者</vt:lpstr>
      <vt:lpstr>管理角色观</vt:lpstr>
      <vt:lpstr>管理技能观</vt:lpstr>
      <vt:lpstr>管理职能观</vt:lpstr>
      <vt:lpstr>不同层次管理者</vt:lpstr>
      <vt:lpstr>三层管理者工作、技能的对比</vt:lpstr>
      <vt:lpstr>一流的管理者是什么样的？</vt:lpstr>
      <vt:lpstr>您想成为管理者吗？为什么？</vt:lpstr>
      <vt:lpstr>管理的科学性和艺术性</vt:lpstr>
      <vt:lpstr>管理的艺术性</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麟</dc:creator>
  <cp:lastModifiedBy>范 泽松</cp:lastModifiedBy>
  <cp:revision>115</cp:revision>
  <dcterms:created xsi:type="dcterms:W3CDTF">2019-03-07T13:14:30Z</dcterms:created>
  <dcterms:modified xsi:type="dcterms:W3CDTF">2020-01-02T08:36:20Z</dcterms:modified>
</cp:coreProperties>
</file>