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8" r:id="rId3"/>
    <p:sldId id="259" r:id="rId4"/>
    <p:sldId id="267" r:id="rId5"/>
    <p:sldId id="262" r:id="rId6"/>
    <p:sldId id="266" r:id="rId7"/>
    <p:sldId id="270" r:id="rId8"/>
    <p:sldId id="273" r:id="rId9"/>
    <p:sldId id="268" r:id="rId10"/>
    <p:sldId id="269" r:id="rId11"/>
    <p:sldId id="272" r:id="rId12"/>
    <p:sldId id="271" r:id="rId13"/>
    <p:sldId id="274" r:id="rId14"/>
    <p:sldId id="306" r:id="rId15"/>
    <p:sldId id="276" r:id="rId16"/>
    <p:sldId id="278" r:id="rId17"/>
    <p:sldId id="280" r:id="rId18"/>
    <p:sldId id="277" r:id="rId19"/>
    <p:sldId id="281" r:id="rId20"/>
    <p:sldId id="282" r:id="rId21"/>
    <p:sldId id="284" r:id="rId22"/>
    <p:sldId id="285" r:id="rId23"/>
    <p:sldId id="286" r:id="rId24"/>
    <p:sldId id="287" r:id="rId25"/>
    <p:sldId id="288" r:id="rId26"/>
    <p:sldId id="289" r:id="rId27"/>
    <p:sldId id="283" r:id="rId28"/>
    <p:sldId id="308" r:id="rId29"/>
    <p:sldId id="290" r:id="rId30"/>
    <p:sldId id="291" r:id="rId31"/>
    <p:sldId id="292" r:id="rId32"/>
    <p:sldId id="293" r:id="rId33"/>
    <p:sldId id="294" r:id="rId34"/>
    <p:sldId id="298" r:id="rId35"/>
    <p:sldId id="301" r:id="rId36"/>
    <p:sldId id="303" r:id="rId37"/>
    <p:sldId id="304" r:id="rId38"/>
    <p:sldId id="305"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46"/>
    <p:restoredTop sz="79758" autoAdjust="0"/>
  </p:normalViewPr>
  <p:slideViewPr>
    <p:cSldViewPr snapToGrid="0">
      <p:cViewPr varScale="1">
        <p:scale>
          <a:sx n="90" d="100"/>
          <a:sy n="90" d="100"/>
        </p:scale>
        <p:origin x="15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EB7B0-8E66-496C-857C-925FA9CBA2B1}" type="datetimeFigureOut">
              <a:rPr lang="zh-CN" altLang="en-US" smtClean="0"/>
              <a:t>2019/12/11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469137-A141-493C-927D-2FFA29A37371}" type="slidenum">
              <a:rPr lang="zh-CN" altLang="en-US" smtClean="0"/>
              <a:t>‹#›</a:t>
            </a:fld>
            <a:endParaRPr lang="zh-CN" altLang="en-US"/>
          </a:p>
        </p:txBody>
      </p:sp>
    </p:spTree>
    <p:extLst>
      <p:ext uri="{BB962C8B-B14F-4D97-AF65-F5344CB8AC3E}">
        <p14:creationId xmlns:p14="http://schemas.microsoft.com/office/powerpoint/2010/main" val="861712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60D2D4-4B95-4BCA-A16B-EF35E4CB4B15}" type="slidenum">
              <a:rPr lang="zh-CN" altLang="en-US" smtClean="0"/>
              <a:pPr/>
              <a:t>2</a:t>
            </a:fld>
            <a:endParaRPr lang="zh-CN" altLang="en-US"/>
          </a:p>
        </p:txBody>
      </p:sp>
    </p:spTree>
    <p:extLst>
      <p:ext uri="{BB962C8B-B14F-4D97-AF65-F5344CB8AC3E}">
        <p14:creationId xmlns:p14="http://schemas.microsoft.com/office/powerpoint/2010/main" val="112083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C469137-A141-493C-927D-2FFA29A37371}" type="slidenum">
              <a:rPr lang="zh-CN" altLang="en-US" smtClean="0"/>
              <a:t>27</a:t>
            </a:fld>
            <a:endParaRPr lang="zh-CN" altLang="en-US"/>
          </a:p>
        </p:txBody>
      </p:sp>
    </p:spTree>
    <p:extLst>
      <p:ext uri="{BB962C8B-B14F-4D97-AF65-F5344CB8AC3E}">
        <p14:creationId xmlns:p14="http://schemas.microsoft.com/office/powerpoint/2010/main" val="3851325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mn-lt"/>
                <a:ea typeface="+mn-ea"/>
                <a:cs typeface="+mn-cs"/>
              </a:rPr>
              <a:t>https://v.qq.com/x/page/w05441ae1pb.html</a:t>
            </a:r>
            <a:endParaRPr kumimoji="0" lang="zh-CN" altLang="en-US" sz="1200" b="0" i="0" u="none" strike="noStrike" kern="1200" cap="none" spc="0" normalizeH="0" baseline="0" noProof="0" dirty="0">
              <a:ln>
                <a:noFill/>
              </a:ln>
              <a:solidFill>
                <a:prstClr val="black"/>
              </a:solidFill>
              <a:effectLst/>
              <a:uLnTx/>
              <a:uFillTx/>
              <a:latin typeface="+mn-lt"/>
              <a:ea typeface="+mn-ea"/>
              <a:cs typeface="+mn-cs"/>
            </a:endParaRPr>
          </a:p>
          <a:p>
            <a:r>
              <a:rPr lang="en-US" altLang="zh-CN" dirty="0"/>
              <a:t>https://v.qq.com/x/page/h0331k6lu7g.html</a:t>
            </a:r>
          </a:p>
          <a:p>
            <a:r>
              <a:rPr lang="en-US" altLang="zh-CN" dirty="0"/>
              <a:t>11650</a:t>
            </a:r>
            <a:endParaRPr lang="zh-CN" altLang="en-US" dirty="0"/>
          </a:p>
        </p:txBody>
      </p:sp>
      <p:sp>
        <p:nvSpPr>
          <p:cNvPr id="4" name="灯片编号占位符 3"/>
          <p:cNvSpPr>
            <a:spLocks noGrp="1"/>
          </p:cNvSpPr>
          <p:nvPr>
            <p:ph type="sldNum" sz="quarter" idx="10"/>
          </p:nvPr>
        </p:nvSpPr>
        <p:spPr/>
        <p:txBody>
          <a:bodyPr/>
          <a:lstStyle/>
          <a:p>
            <a:fld id="{EC469137-A141-493C-927D-2FFA29A37371}" type="slidenum">
              <a:rPr lang="zh-CN" altLang="en-US" smtClean="0"/>
              <a:t>35</a:t>
            </a:fld>
            <a:endParaRPr lang="zh-CN" altLang="en-US"/>
          </a:p>
        </p:txBody>
      </p:sp>
    </p:spTree>
    <p:extLst>
      <p:ext uri="{BB962C8B-B14F-4D97-AF65-F5344CB8AC3E}">
        <p14:creationId xmlns:p14="http://schemas.microsoft.com/office/powerpoint/2010/main" val="872526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https://v.qq.com/x/page/w05441ae1pb.html</a:t>
            </a:r>
            <a:endParaRPr lang="zh-CN" altLang="en-US" dirty="0"/>
          </a:p>
        </p:txBody>
      </p:sp>
      <p:sp>
        <p:nvSpPr>
          <p:cNvPr id="4" name="灯片编号占位符 3"/>
          <p:cNvSpPr>
            <a:spLocks noGrp="1"/>
          </p:cNvSpPr>
          <p:nvPr>
            <p:ph type="sldNum" sz="quarter" idx="10"/>
          </p:nvPr>
        </p:nvSpPr>
        <p:spPr/>
        <p:txBody>
          <a:bodyPr/>
          <a:lstStyle/>
          <a:p>
            <a:fld id="{EC469137-A141-493C-927D-2FFA29A37371}" type="slidenum">
              <a:rPr lang="zh-CN" altLang="en-US" smtClean="0"/>
              <a:t>36</a:t>
            </a:fld>
            <a:endParaRPr lang="zh-CN" altLang="en-US"/>
          </a:p>
        </p:txBody>
      </p:sp>
    </p:spTree>
    <p:extLst>
      <p:ext uri="{BB962C8B-B14F-4D97-AF65-F5344CB8AC3E}">
        <p14:creationId xmlns:p14="http://schemas.microsoft.com/office/powerpoint/2010/main" val="912695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469137-A141-493C-927D-2FFA29A37371}" type="slidenum">
              <a:rPr lang="zh-CN" altLang="en-US" smtClean="0"/>
              <a:t>38</a:t>
            </a:fld>
            <a:endParaRPr lang="zh-CN" altLang="en-US"/>
          </a:p>
        </p:txBody>
      </p:sp>
    </p:spTree>
    <p:extLst>
      <p:ext uri="{BB962C8B-B14F-4D97-AF65-F5344CB8AC3E}">
        <p14:creationId xmlns:p14="http://schemas.microsoft.com/office/powerpoint/2010/main" val="30324632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050" name="Picture 13" descr="01bkg"/>
          <p:cNvPicPr>
            <a:picLocks noChangeAspect="1"/>
          </p:cNvPicPr>
          <p:nvPr/>
        </p:nvPicPr>
        <p:blipFill>
          <a:blip r:embed="rId2"/>
          <a:stretch>
            <a:fillRect/>
          </a:stretch>
        </p:blipFill>
        <p:spPr>
          <a:xfrm>
            <a:off x="0" y="-26987"/>
            <a:ext cx="12192000" cy="4968875"/>
          </a:xfrm>
          <a:prstGeom prst="rect">
            <a:avLst/>
          </a:prstGeom>
          <a:noFill/>
          <a:ln w="9525">
            <a:noFill/>
          </a:ln>
        </p:spPr>
      </p:pic>
      <p:pic>
        <p:nvPicPr>
          <p:cNvPr id="2051" name="图片 4" descr="院徽xiao.png"/>
          <p:cNvPicPr>
            <a:picLocks noChangeAspect="1"/>
          </p:cNvPicPr>
          <p:nvPr/>
        </p:nvPicPr>
        <p:blipFill>
          <a:blip r:embed="rId3"/>
          <a:stretch>
            <a:fillRect/>
          </a:stretch>
        </p:blipFill>
        <p:spPr>
          <a:xfrm>
            <a:off x="7109885" y="-26987"/>
            <a:ext cx="5082116" cy="1295400"/>
          </a:xfrm>
          <a:prstGeom prst="rect">
            <a:avLst/>
          </a:prstGeom>
          <a:noFill/>
          <a:ln w="9525">
            <a:noFill/>
          </a:ln>
        </p:spPr>
      </p:pic>
      <p:sp>
        <p:nvSpPr>
          <p:cNvPr id="2" name="Title 1"/>
          <p:cNvSpPr>
            <a:spLocks noGrp="1"/>
          </p:cNvSpPr>
          <p:nvPr>
            <p:ph type="ctrTitle"/>
          </p:nvPr>
        </p:nvSpPr>
        <p:spPr>
          <a:xfrm>
            <a:off x="914400" y="2130426"/>
            <a:ext cx="10363200" cy="866527"/>
          </a:xfrm>
        </p:spPr>
        <p:txBody>
          <a:bodyPr/>
          <a:lstStyle>
            <a:lvl1pPr algn="l">
              <a:defRPr sz="4000" b="1">
                <a:solidFill>
                  <a:schemeClr val="bg1"/>
                </a:solidFill>
              </a:defRPr>
            </a:lvl1pPr>
          </a:lstStyle>
          <a:p>
            <a:pPr fontAlgn="base"/>
            <a:r>
              <a:rPr lang="zh-CN" altLang="en-US" strike="noStrike" noProof="1"/>
              <a:t>单击此处编辑母版标题样式</a:t>
            </a:r>
          </a:p>
        </p:txBody>
      </p:sp>
      <p:sp>
        <p:nvSpPr>
          <p:cNvPr id="3" name="Subtitle 2"/>
          <p:cNvSpPr>
            <a:spLocks noGrp="1"/>
          </p:cNvSpPr>
          <p:nvPr>
            <p:ph type="subTitle" idx="1"/>
          </p:nvPr>
        </p:nvSpPr>
        <p:spPr>
          <a:xfrm>
            <a:off x="911424" y="2996952"/>
            <a:ext cx="8534400" cy="1584176"/>
          </a:xfrm>
        </p:spPr>
        <p:txBody>
          <a:bodyPr/>
          <a:lstStyle>
            <a:lvl1pPr marL="0" indent="0" algn="l">
              <a:buNone/>
              <a:defRPr sz="24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Tree>
    <p:extLst>
      <p:ext uri="{BB962C8B-B14F-4D97-AF65-F5344CB8AC3E}">
        <p14:creationId xmlns:p14="http://schemas.microsoft.com/office/powerpoint/2010/main" val="256800541"/>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bg>
      <p:bgPr>
        <a:solidFill>
          <a:schemeClr val="bg1"/>
        </a:solidFill>
        <a:effectLst/>
      </p:bgPr>
    </p:bg>
    <p:spTree>
      <p:nvGrpSpPr>
        <p:cNvPr id="1" name=""/>
        <p:cNvGrpSpPr/>
        <p:nvPr/>
      </p:nvGrpSpPr>
      <p:grpSpPr>
        <a:xfrm>
          <a:off x="0" y="0"/>
          <a:ext cx="0" cy="0"/>
          <a:chOff x="0" y="0"/>
          <a:chExt cx="0" cy="0"/>
        </a:xfrm>
      </p:grpSpPr>
      <p:sp>
        <p:nvSpPr>
          <p:cNvPr id="4" name="Rectangle 5"/>
          <p:cNvSpPr/>
          <p:nvPr/>
        </p:nvSpPr>
        <p:spPr>
          <a:xfrm>
            <a:off x="0" y="0"/>
            <a:ext cx="12192000" cy="3500438"/>
          </a:xfrm>
          <a:prstGeom prst="rect">
            <a:avLst/>
          </a:prstGeom>
          <a:gradFill flip="none" rotWithShape="1">
            <a:gsLst>
              <a:gs pos="0">
                <a:schemeClr val="bg1">
                  <a:lumMod val="85000"/>
                </a:schemeClr>
              </a:gs>
              <a:gs pos="50000">
                <a:schemeClr val="bg1">
                  <a:lumMod val="9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sp>
        <p:nvSpPr>
          <p:cNvPr id="5" name="Rectangle 6"/>
          <p:cNvSpPr/>
          <p:nvPr/>
        </p:nvSpPr>
        <p:spPr>
          <a:xfrm>
            <a:off x="0" y="692150"/>
            <a:ext cx="12192000" cy="215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pic>
        <p:nvPicPr>
          <p:cNvPr id="3076" name="图片 5" descr="院徽.png"/>
          <p:cNvPicPr>
            <a:picLocks noChangeAspect="1"/>
          </p:cNvPicPr>
          <p:nvPr/>
        </p:nvPicPr>
        <p:blipFill>
          <a:blip r:embed="rId2"/>
          <a:stretch>
            <a:fillRect/>
          </a:stretch>
        </p:blipFill>
        <p:spPr>
          <a:xfrm>
            <a:off x="7567084" y="5740400"/>
            <a:ext cx="4385733" cy="1117600"/>
          </a:xfrm>
          <a:prstGeom prst="rect">
            <a:avLst/>
          </a:prstGeom>
          <a:noFill/>
          <a:ln w="9525">
            <a:noFill/>
          </a:ln>
        </p:spPr>
      </p:pic>
      <p:sp>
        <p:nvSpPr>
          <p:cNvPr id="10" name="Title Placeholder 1"/>
          <p:cNvSpPr>
            <a:spLocks noGrp="1"/>
          </p:cNvSpPr>
          <p:nvPr>
            <p:ph type="title"/>
          </p:nvPr>
        </p:nvSpPr>
        <p:spPr>
          <a:xfrm>
            <a:off x="0" y="332656"/>
            <a:ext cx="12192000" cy="670086"/>
          </a:xfrm>
          <a:prstGeom prst="rect">
            <a:avLst/>
          </a:prstGeom>
          <a:solidFill>
            <a:srgbClr val="0070C0"/>
          </a:solidFill>
        </p:spPr>
        <p:txBody>
          <a:bodyPr rtlCol="0">
            <a:noAutofit/>
          </a:bodyPr>
          <a:lstStyle>
            <a:lvl1pPr algn="l">
              <a:defRPr sz="2800" b="1" baseline="0">
                <a:solidFill>
                  <a:schemeClr val="bg1"/>
                </a:solidFill>
                <a:latin typeface="微软雅黑" panose="020B0503020204020204" pitchFamily="34" charset="-122"/>
                <a:ea typeface="微软雅黑" panose="020B0503020204020204" pitchFamily="34" charset="-122"/>
              </a:defRPr>
            </a:lvl1pPr>
          </a:lstStyle>
          <a:p>
            <a:pPr fontAlgn="base"/>
            <a:r>
              <a:rPr lang="zh-CN" altLang="en-US" strike="noStrike" noProof="1"/>
              <a:t>单击此处编辑母版标题样式</a:t>
            </a:r>
          </a:p>
        </p:txBody>
      </p:sp>
      <p:sp>
        <p:nvSpPr>
          <p:cNvPr id="3" name="Content Placeholder 2"/>
          <p:cNvSpPr>
            <a:spLocks noGrp="1"/>
          </p:cNvSpPr>
          <p:nvPr>
            <p:ph idx="1"/>
          </p:nvPr>
        </p:nvSpPr>
        <p:spPr>
          <a:xfrm>
            <a:off x="527381" y="1340768"/>
            <a:ext cx="11041227" cy="4785395"/>
          </a:xfrm>
        </p:spPr>
        <p:txBody>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3355717128"/>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1374307850"/>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17600" y="6356351"/>
            <a:ext cx="3657600" cy="365125"/>
          </a:xfrm>
        </p:spPr>
        <p:txBody>
          <a:bodyPr/>
          <a:lstStyle/>
          <a:p>
            <a:fld id="{AA0E26C5-5E00-4AB9-AC06-C3F6B77D1B95}" type="datetimeFigureOut">
              <a:rPr lang="zh-CN" altLang="en-US" smtClean="0"/>
              <a:t>2019/12/11</a:t>
            </a:fld>
            <a:endParaRPr lang="zh-CN" altLang="en-US"/>
          </a:p>
        </p:txBody>
      </p:sp>
      <p:sp>
        <p:nvSpPr>
          <p:cNvPr id="3" name="页脚占位符 2"/>
          <p:cNvSpPr>
            <a:spLocks noGrp="1"/>
          </p:cNvSpPr>
          <p:nvPr>
            <p:ph type="ftr" sz="quarter" idx="11"/>
          </p:nvPr>
        </p:nvSpPr>
        <p:spPr>
          <a:xfrm>
            <a:off x="5384800" y="6356351"/>
            <a:ext cx="5486400" cy="365125"/>
          </a:xfrm>
        </p:spPr>
        <p:txBody>
          <a:bodyPr/>
          <a:lstStyle/>
          <a:p>
            <a:endParaRPr lang="zh-CN" altLang="en-US"/>
          </a:p>
        </p:txBody>
      </p:sp>
      <p:sp>
        <p:nvSpPr>
          <p:cNvPr id="4" name="灯片编号占位符 3"/>
          <p:cNvSpPr>
            <a:spLocks noGrp="1"/>
          </p:cNvSpPr>
          <p:nvPr>
            <p:ph type="sldNum" sz="quarter" idx="12"/>
          </p:nvPr>
        </p:nvSpPr>
        <p:spPr>
          <a:xfrm>
            <a:off x="11480800" y="6356351"/>
            <a:ext cx="3657600" cy="365125"/>
          </a:xfrm>
        </p:spPr>
        <p:txBody>
          <a:bodyPr/>
          <a:lstStyle/>
          <a:p>
            <a:fld id="{D518F074-D150-464A-B116-5B1EF126DBEA}" type="slidenum">
              <a:rPr lang="zh-CN" altLang="en-US" smtClean="0"/>
              <a:t>‹#›</a:t>
            </a:fld>
            <a:endParaRPr lang="zh-CN" altLang="en-US"/>
          </a:p>
        </p:txBody>
      </p:sp>
    </p:spTree>
    <p:extLst>
      <p:ext uri="{BB962C8B-B14F-4D97-AF65-F5344CB8AC3E}">
        <p14:creationId xmlns:p14="http://schemas.microsoft.com/office/powerpoint/2010/main" val="485920148"/>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381000"/>
            <a:ext cx="10464800" cy="1143000"/>
          </a:xfrm>
        </p:spPr>
        <p:txBody>
          <a:bodyPr/>
          <a:lstStyle/>
          <a:p>
            <a:r>
              <a:rPr lang="zh-CN" altLang="en-US"/>
              <a:t>单击此处编辑母版标题样式</a:t>
            </a:r>
          </a:p>
        </p:txBody>
      </p:sp>
      <p:sp>
        <p:nvSpPr>
          <p:cNvPr id="3" name="表格占位符 2"/>
          <p:cNvSpPr>
            <a:spLocks noGrp="1"/>
          </p:cNvSpPr>
          <p:nvPr>
            <p:ph type="tbl" idx="1"/>
          </p:nvPr>
        </p:nvSpPr>
        <p:spPr>
          <a:xfrm>
            <a:off x="914400" y="1676400"/>
            <a:ext cx="10464800" cy="4419600"/>
          </a:xfrm>
        </p:spPr>
        <p:txBody>
          <a:bodyPr/>
          <a:lstStyle/>
          <a:p>
            <a:pPr lvl="0"/>
            <a:endParaRPr lang="zh-CN" altLang="en-US" noProof="0"/>
          </a:p>
        </p:txBody>
      </p:sp>
      <p:sp>
        <p:nvSpPr>
          <p:cNvPr id="4" name="Rectangle 4"/>
          <p:cNvSpPr>
            <a:spLocks noGrp="1" noChangeArrowheads="1"/>
          </p:cNvSpPr>
          <p:nvPr>
            <p:ph type="dt" sz="half" idx="10"/>
          </p:nvPr>
        </p:nvSpPr>
        <p:spPr>
          <a:xfrm>
            <a:off x="914400" y="6248400"/>
            <a:ext cx="2540000" cy="457200"/>
          </a:xfrm>
          <a:prstGeom prst="rect">
            <a:avLst/>
          </a:prstGeo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10372016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p:nvPr>
        </p:nvSpPr>
        <p:spPr>
          <a:xfrm>
            <a:off x="609600" y="1600201"/>
            <a:ext cx="10972800" cy="45259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Tree>
    <p:extLst>
      <p:ext uri="{BB962C8B-B14F-4D97-AF65-F5344CB8AC3E}">
        <p14:creationId xmlns:p14="http://schemas.microsoft.com/office/powerpoint/2010/main" val="2725643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p:push/>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1424" y="2057274"/>
            <a:ext cx="10363200" cy="866527"/>
          </a:xfrm>
        </p:spPr>
        <p:txBody>
          <a:bodyPr/>
          <a:lstStyle/>
          <a:p>
            <a:pPr algn="ctr"/>
            <a:r>
              <a:rPr lang="zh-CN" altLang="en-US" dirty="0"/>
              <a:t>第</a:t>
            </a:r>
            <a:r>
              <a:rPr lang="en-US" altLang="zh-CN" dirty="0"/>
              <a:t>10</a:t>
            </a:r>
            <a:r>
              <a:rPr lang="zh-CN" altLang="en-US" dirty="0"/>
              <a:t>章领导与权力</a:t>
            </a:r>
          </a:p>
        </p:txBody>
      </p:sp>
      <p:sp>
        <p:nvSpPr>
          <p:cNvPr id="3" name="副标题 2"/>
          <p:cNvSpPr>
            <a:spLocks noGrp="1"/>
          </p:cNvSpPr>
          <p:nvPr>
            <p:ph type="subTitle" idx="1"/>
          </p:nvPr>
        </p:nvSpPr>
        <p:spPr>
          <a:xfrm>
            <a:off x="1478352" y="3024384"/>
            <a:ext cx="8534400" cy="1584176"/>
          </a:xfrm>
        </p:spPr>
        <p:txBody>
          <a:bodyPr/>
          <a:lstStyle/>
          <a:p>
            <a:pPr algn="ctr"/>
            <a:r>
              <a:rPr lang="zh-CN" altLang="en-US" dirty="0"/>
              <a:t>主讲：张麟</a:t>
            </a:r>
          </a:p>
        </p:txBody>
      </p:sp>
    </p:spTree>
    <p:extLst>
      <p:ext uri="{BB962C8B-B14F-4D97-AF65-F5344CB8AC3E}">
        <p14:creationId xmlns:p14="http://schemas.microsoft.com/office/powerpoint/2010/main" val="2086334583"/>
      </p:ext>
    </p:extLst>
  </p:cSld>
  <p:clrMapOvr>
    <a:masterClrMapping/>
  </p:clrMapOvr>
  <p:transition>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心理学家吉赛利（</a:t>
            </a:r>
            <a:r>
              <a:rPr lang="en-US" altLang="zh-CN" dirty="0" err="1"/>
              <a:t>E.Echiselli</a:t>
            </a:r>
            <a:r>
              <a:rPr lang="zh-CN" altLang="en-US" dirty="0"/>
              <a:t>）</a:t>
            </a:r>
            <a:endParaRPr lang="en-US" altLang="zh-CN" dirty="0"/>
          </a:p>
          <a:p>
            <a:pPr marL="0" indent="0">
              <a:buNone/>
            </a:pPr>
            <a:r>
              <a:rPr lang="zh-CN" altLang="en-US" dirty="0"/>
              <a:t>八种个性特征：才智、首创精神、督察能力、自信心、适应性、判断能力、</a:t>
            </a:r>
            <a:r>
              <a:rPr lang="zh-CN" altLang="en-US" dirty="0">
                <a:solidFill>
                  <a:srgbClr val="FF0000"/>
                </a:solidFill>
              </a:rPr>
              <a:t>性别</a:t>
            </a:r>
            <a:r>
              <a:rPr lang="zh-CN" altLang="en-US" dirty="0"/>
              <a:t>、成熟程度；</a:t>
            </a:r>
            <a:endParaRPr lang="en-US" altLang="zh-CN" dirty="0"/>
          </a:p>
          <a:p>
            <a:pPr marL="0" indent="0">
              <a:buNone/>
            </a:pPr>
            <a:endParaRPr lang="zh-CN" altLang="en-US" dirty="0"/>
          </a:p>
          <a:p>
            <a:pPr marL="0" indent="0">
              <a:buNone/>
            </a:pPr>
            <a:r>
              <a:rPr lang="zh-CN" altLang="en-US" dirty="0"/>
              <a:t>五种激励特征：对工作稳定性的需要、对物质金钱的需要、对地位权力的需要、对自我实现的需要、对事业成就的需要；</a:t>
            </a:r>
            <a:endParaRPr lang="en-US" altLang="zh-CN" dirty="0"/>
          </a:p>
          <a:p>
            <a:pPr marL="0" indent="0">
              <a:buNone/>
            </a:pPr>
            <a:endParaRPr lang="zh-CN" altLang="en-US" dirty="0"/>
          </a:p>
          <a:p>
            <a:pPr marL="0" indent="0">
              <a:buNone/>
            </a:pPr>
            <a:r>
              <a:rPr lang="zh-CN" altLang="en-US" dirty="0"/>
              <a:t>六项特质：进取心、领导愿望、正直与诚实、自信、智慧、业务知识；</a:t>
            </a:r>
          </a:p>
          <a:p>
            <a:pPr marL="0" indent="0">
              <a:buNone/>
            </a:pPr>
            <a:endParaRPr lang="zh-CN" altLang="en-US" dirty="0"/>
          </a:p>
        </p:txBody>
      </p:sp>
    </p:spTree>
    <p:extLst>
      <p:ext uri="{BB962C8B-B14F-4D97-AF65-F5344CB8AC3E}">
        <p14:creationId xmlns:p14="http://schemas.microsoft.com/office/powerpoint/2010/main" val="2096371859"/>
      </p:ext>
    </p:extLst>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824913" y="1204278"/>
            <a:ext cx="8024712" cy="4784725"/>
          </a:xfrm>
          <a:prstGeom prst="rect">
            <a:avLst/>
          </a:prstGeom>
        </p:spPr>
      </p:pic>
    </p:spTree>
    <p:extLst>
      <p:ext uri="{BB962C8B-B14F-4D97-AF65-F5344CB8AC3E}">
        <p14:creationId xmlns:p14="http://schemas.microsoft.com/office/powerpoint/2010/main" val="1174458388"/>
      </p:ext>
    </p:extLst>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特质理论的缺点</a:t>
            </a:r>
          </a:p>
        </p:txBody>
      </p:sp>
      <p:sp>
        <p:nvSpPr>
          <p:cNvPr id="3" name="内容占位符 2"/>
          <p:cNvSpPr>
            <a:spLocks noGrp="1"/>
          </p:cNvSpPr>
          <p:nvPr>
            <p:ph idx="1"/>
          </p:nvPr>
        </p:nvSpPr>
        <p:spPr>
          <a:xfrm>
            <a:off x="575386" y="1212752"/>
            <a:ext cx="11041227" cy="4785395"/>
          </a:xfrm>
        </p:spPr>
        <p:txBody>
          <a:bodyPr/>
          <a:lstStyle/>
          <a:p>
            <a:pPr marL="0" indent="0">
              <a:buNone/>
            </a:pPr>
            <a:r>
              <a:rPr lang="zh-CN" altLang="en-US" dirty="0"/>
              <a:t>单靠特质无法充分识别有效的领导</a:t>
            </a:r>
            <a:endParaRPr lang="en-US" altLang="zh-CN" dirty="0"/>
          </a:p>
          <a:p>
            <a:pPr marL="0" indent="0">
              <a:buNone/>
            </a:pPr>
            <a:endParaRPr lang="en-US" altLang="zh-CN" dirty="0"/>
          </a:p>
          <a:p>
            <a:r>
              <a:rPr lang="zh-CN" altLang="en-US" dirty="0"/>
              <a:t>情景</a:t>
            </a:r>
            <a:endParaRPr lang="en-US" altLang="zh-CN" dirty="0"/>
          </a:p>
          <a:p>
            <a:pPr marL="0" indent="0">
              <a:buNone/>
            </a:pPr>
            <a:endParaRPr lang="en-US" altLang="zh-CN" dirty="0"/>
          </a:p>
          <a:p>
            <a:r>
              <a:rPr lang="zh-CN" altLang="en-US" dirty="0"/>
              <a:t>两面性</a:t>
            </a:r>
            <a:endParaRPr lang="en-US" altLang="zh-CN" dirty="0"/>
          </a:p>
          <a:p>
            <a:endParaRPr lang="en-US" altLang="zh-CN" dirty="0"/>
          </a:p>
          <a:p>
            <a:r>
              <a:rPr lang="zh-CN" altLang="en-US" dirty="0"/>
              <a:t>过犹不及</a:t>
            </a:r>
          </a:p>
          <a:p>
            <a:endParaRPr lang="zh-CN" altLang="en-US" dirty="0"/>
          </a:p>
        </p:txBody>
      </p:sp>
    </p:spTree>
    <p:extLst>
      <p:ext uri="{BB962C8B-B14F-4D97-AF65-F5344CB8AC3E}">
        <p14:creationId xmlns:p14="http://schemas.microsoft.com/office/powerpoint/2010/main" val="1096750474"/>
      </p:ext>
    </p:extLst>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领导行为理论</a:t>
            </a:r>
          </a:p>
        </p:txBody>
      </p:sp>
      <p:sp>
        <p:nvSpPr>
          <p:cNvPr id="3" name="内容占位符 2"/>
          <p:cNvSpPr>
            <a:spLocks noGrp="1"/>
          </p:cNvSpPr>
          <p:nvPr>
            <p:ph idx="1"/>
          </p:nvPr>
        </p:nvSpPr>
        <p:spPr/>
        <p:txBody>
          <a:bodyPr/>
          <a:lstStyle/>
          <a:p>
            <a:r>
              <a:rPr lang="zh-CN" altLang="en-US" dirty="0"/>
              <a:t>试图用领导者做什么来解释领导现象和领导效能；</a:t>
            </a:r>
          </a:p>
          <a:p>
            <a:endParaRPr lang="en-US" altLang="zh-CN" dirty="0"/>
          </a:p>
          <a:p>
            <a:r>
              <a:rPr lang="zh-CN" altLang="en-US" dirty="0"/>
              <a:t>领导职能：使组织有效地运行领导所要履行的职能；</a:t>
            </a:r>
            <a:endParaRPr lang="en-US" altLang="zh-CN" dirty="0"/>
          </a:p>
          <a:p>
            <a:endParaRPr lang="zh-CN" altLang="en-US" dirty="0"/>
          </a:p>
          <a:p>
            <a:r>
              <a:rPr lang="zh-CN" altLang="en-US" dirty="0"/>
              <a:t>领导风格：在指导和影响下属的过程中，领导者所乐于表现的各种行为方式；</a:t>
            </a:r>
          </a:p>
          <a:p>
            <a:endParaRPr lang="zh-CN" altLang="en-US" dirty="0"/>
          </a:p>
        </p:txBody>
      </p:sp>
    </p:spTree>
    <p:extLst>
      <p:ext uri="{BB962C8B-B14F-4D97-AF65-F5344CB8AC3E}">
        <p14:creationId xmlns:p14="http://schemas.microsoft.com/office/powerpoint/2010/main" val="2123213052"/>
      </p:ext>
    </p:extLst>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3B2A97-613A-C147-9D9F-D3ACF475893E}"/>
              </a:ext>
            </a:extLst>
          </p:cNvPr>
          <p:cNvSpPr>
            <a:spLocks noGrp="1"/>
          </p:cNvSpPr>
          <p:nvPr>
            <p:ph type="title"/>
          </p:nvPr>
        </p:nvSpPr>
        <p:spPr/>
        <p:txBody>
          <a:bodyPr/>
          <a:lstStyle/>
          <a:p>
            <a:r>
              <a:rPr kumimoji="1" lang="zh-CN" altLang="en-US" dirty="0"/>
              <a:t>艾奥瓦大学的研究</a:t>
            </a:r>
          </a:p>
        </p:txBody>
      </p:sp>
      <p:sp>
        <p:nvSpPr>
          <p:cNvPr id="3" name="内容占位符 2">
            <a:extLst>
              <a:ext uri="{FF2B5EF4-FFF2-40B4-BE49-F238E27FC236}">
                <a16:creationId xmlns:a16="http://schemas.microsoft.com/office/drawing/2014/main" id="{FEA25BEB-9369-9848-BAB8-D983D08F32CF}"/>
              </a:ext>
            </a:extLst>
          </p:cNvPr>
          <p:cNvSpPr>
            <a:spLocks noGrp="1"/>
          </p:cNvSpPr>
          <p:nvPr>
            <p:ph idx="1"/>
          </p:nvPr>
        </p:nvSpPr>
        <p:spPr/>
        <p:txBody>
          <a:bodyPr/>
          <a:lstStyle/>
          <a:p>
            <a:r>
              <a:rPr kumimoji="1" lang="zh-CN" altLang="en-US" dirty="0"/>
              <a:t>独裁风格</a:t>
            </a:r>
            <a:endParaRPr kumimoji="1" lang="en-US" altLang="zh-CN" dirty="0"/>
          </a:p>
          <a:p>
            <a:endParaRPr kumimoji="1" lang="en-US" altLang="zh-CN" dirty="0"/>
          </a:p>
          <a:p>
            <a:r>
              <a:rPr kumimoji="1" lang="zh-CN" altLang="en-US" dirty="0"/>
              <a:t>民主风格</a:t>
            </a:r>
            <a:endParaRPr kumimoji="1" lang="en-US" altLang="zh-CN" dirty="0"/>
          </a:p>
          <a:p>
            <a:endParaRPr kumimoji="1" lang="en-US" altLang="zh-CN" dirty="0"/>
          </a:p>
          <a:p>
            <a:r>
              <a:rPr kumimoji="1" lang="zh-CN" altLang="en-US" dirty="0"/>
              <a:t>放任型风格</a:t>
            </a:r>
            <a:endParaRPr kumimoji="1" lang="en-US" altLang="zh-CN" dirty="0"/>
          </a:p>
          <a:p>
            <a:endParaRPr kumimoji="1" lang="en-US" altLang="zh-CN" dirty="0"/>
          </a:p>
          <a:p>
            <a:pPr marL="0" indent="0">
              <a:buNone/>
            </a:pPr>
            <a:r>
              <a:rPr kumimoji="1" lang="zh-CN" altLang="en-US" dirty="0"/>
              <a:t>哪种最有效？哪种最满意？</a:t>
            </a:r>
          </a:p>
        </p:txBody>
      </p:sp>
    </p:spTree>
    <p:extLst>
      <p:ext uri="{BB962C8B-B14F-4D97-AF65-F5344CB8AC3E}">
        <p14:creationId xmlns:p14="http://schemas.microsoft.com/office/powerpoint/2010/main" val="2441691257"/>
      </p:ext>
    </p:extLst>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俄亥俄州大学</a:t>
            </a:r>
          </a:p>
        </p:txBody>
      </p:sp>
      <p:pic>
        <p:nvPicPr>
          <p:cNvPr id="4" name="Picture 4" descr="00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3631" y="1989582"/>
            <a:ext cx="48387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7123175" y="2414016"/>
            <a:ext cx="4962807" cy="249299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双高一般最好</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常规任务</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高关怀影响上级对领导者的评价</a:t>
            </a:r>
            <a:endParaRPr lang="en-US" altLang="zh-CN" sz="2400" dirty="0">
              <a:latin typeface="微软雅黑" panose="020B0503020204020204" pitchFamily="34" charset="-122"/>
              <a:ea typeface="微软雅黑" panose="020B0503020204020204" pitchFamily="34" charset="-122"/>
            </a:endParaRPr>
          </a:p>
          <a:p>
            <a:endParaRPr lang="en-US" altLang="zh-CN" dirty="0"/>
          </a:p>
          <a:p>
            <a:endParaRPr lang="zh-CN" altLang="en-US" dirty="0"/>
          </a:p>
        </p:txBody>
      </p:sp>
    </p:spTree>
    <p:extLst>
      <p:ext uri="{BB962C8B-B14F-4D97-AF65-F5344CB8AC3E}">
        <p14:creationId xmlns:p14="http://schemas.microsoft.com/office/powerpoint/2010/main" val="1233481278"/>
      </p:ext>
    </p:extLst>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管理方格”论</a:t>
            </a:r>
          </a:p>
        </p:txBody>
      </p:sp>
      <p:graphicFrame>
        <p:nvGraphicFramePr>
          <p:cNvPr id="166000" name="Group 112"/>
          <p:cNvGraphicFramePr>
            <a:graphicFrameLocks noGrp="1"/>
          </p:cNvGraphicFramePr>
          <p:nvPr/>
        </p:nvGraphicFramePr>
        <p:xfrm>
          <a:off x="4214813" y="2286000"/>
          <a:ext cx="6096000" cy="3214692"/>
        </p:xfrm>
        <a:graphic>
          <a:graphicData uri="http://schemas.openxmlformats.org/drawingml/2006/table">
            <a:tbl>
              <a:tblPr/>
              <a:tblGrid>
                <a:gridCol w="685800">
                  <a:extLst>
                    <a:ext uri="{9D8B030D-6E8A-4147-A177-3AD203B41FA5}">
                      <a16:colId xmlns:a16="http://schemas.microsoft.com/office/drawing/2014/main" val="20000"/>
                    </a:ext>
                  </a:extLst>
                </a:gridCol>
                <a:gridCol w="668338">
                  <a:extLst>
                    <a:ext uri="{9D8B030D-6E8A-4147-A177-3AD203B41FA5}">
                      <a16:colId xmlns:a16="http://schemas.microsoft.com/office/drawing/2014/main" val="20001"/>
                    </a:ext>
                  </a:extLst>
                </a:gridCol>
                <a:gridCol w="677862">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6275">
                  <a:extLst>
                    <a:ext uri="{9D8B030D-6E8A-4147-A177-3AD203B41FA5}">
                      <a16:colId xmlns:a16="http://schemas.microsoft.com/office/drawing/2014/main" val="20004"/>
                    </a:ext>
                  </a:extLst>
                </a:gridCol>
                <a:gridCol w="677862">
                  <a:extLst>
                    <a:ext uri="{9D8B030D-6E8A-4147-A177-3AD203B41FA5}">
                      <a16:colId xmlns:a16="http://schemas.microsoft.com/office/drawing/2014/main" val="20005"/>
                    </a:ext>
                  </a:extLst>
                </a:gridCol>
                <a:gridCol w="677863">
                  <a:extLst>
                    <a:ext uri="{9D8B030D-6E8A-4147-A177-3AD203B41FA5}">
                      <a16:colId xmlns:a16="http://schemas.microsoft.com/office/drawing/2014/main" val="20006"/>
                    </a:ext>
                  </a:extLst>
                </a:gridCol>
                <a:gridCol w="676275">
                  <a:extLst>
                    <a:ext uri="{9D8B030D-6E8A-4147-A177-3AD203B41FA5}">
                      <a16:colId xmlns:a16="http://schemas.microsoft.com/office/drawing/2014/main" val="20007"/>
                    </a:ext>
                  </a:extLst>
                </a:gridCol>
                <a:gridCol w="677862">
                  <a:extLst>
                    <a:ext uri="{9D8B030D-6E8A-4147-A177-3AD203B41FA5}">
                      <a16:colId xmlns:a16="http://schemas.microsoft.com/office/drawing/2014/main" val="20008"/>
                    </a:ext>
                  </a:extLst>
                </a:gridCol>
              </a:tblGrid>
              <a:tr h="357188">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1600" b="0" i="0" u="none" strike="noStrike" cap="none" normalizeH="0" baseline="0" dirty="0">
                          <a:ln>
                            <a:noFill/>
                          </a:ln>
                          <a:solidFill>
                            <a:srgbClr val="000000"/>
                          </a:solidFill>
                          <a:effectLst/>
                          <a:latin typeface="Times New Roman" pitchFamily="18" charset="0"/>
                          <a:ea typeface="宋体" pitchFamily="2" charset="-122"/>
                        </a:rPr>
                        <a:t>1-9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dirty="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dirty="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dirty="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dirty="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dirty="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1600" b="0" i="0" u="none" strike="noStrike" cap="none" normalizeH="0" baseline="0">
                          <a:ln>
                            <a:noFill/>
                          </a:ln>
                          <a:solidFill>
                            <a:srgbClr val="000000"/>
                          </a:solidFill>
                          <a:effectLst/>
                          <a:latin typeface="Times New Roman" pitchFamily="18" charset="0"/>
                          <a:ea typeface="宋体" pitchFamily="2" charset="-122"/>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7188">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dirty="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7188">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7188">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7188">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1600" b="0" i="0" u="none" strike="noStrike" cap="none" normalizeH="0" baseline="0">
                          <a:ln>
                            <a:noFill/>
                          </a:ln>
                          <a:solidFill>
                            <a:srgbClr val="000000"/>
                          </a:solidFill>
                          <a:effectLst/>
                          <a:latin typeface="Times New Roman" pitchFamily="18" charset="0"/>
                          <a:ea typeface="宋体" pitchFamily="2" charset="-122"/>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7188">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7188">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7188">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57188">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1600" b="0" i="0" u="none" strike="noStrike" cap="none" normalizeH="0" baseline="0">
                          <a:ln>
                            <a:noFill/>
                          </a:ln>
                          <a:solidFill>
                            <a:srgbClr val="000000"/>
                          </a:solidFill>
                          <a:effectLst/>
                          <a:latin typeface="Times New Roman" pitchFamily="18" charset="0"/>
                          <a:ea typeface="宋体"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dirty="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dirty="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1600" b="0" i="0" u="none" strike="noStrike" cap="none" normalizeH="0" baseline="0">
                        <a:ln>
                          <a:noFill/>
                        </a:ln>
                        <a:solidFill>
                          <a:srgbClr val="000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1" lang="en-US" altLang="zh-CN" sz="1600" b="0" i="0" u="none" strike="noStrike" cap="none" normalizeH="0" baseline="0" dirty="0">
                          <a:ln>
                            <a:noFill/>
                          </a:ln>
                          <a:solidFill>
                            <a:srgbClr val="000000"/>
                          </a:solidFill>
                          <a:effectLst/>
                          <a:latin typeface="Times New Roman" pitchFamily="18" charset="0"/>
                          <a:ea typeface="宋体" pitchFamily="2" charset="-122"/>
                        </a:rPr>
                        <a:t>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9561" name="Text Box 113"/>
          <p:cNvSpPr txBox="1">
            <a:spLocks noChangeArrowheads="1"/>
          </p:cNvSpPr>
          <p:nvPr/>
        </p:nvSpPr>
        <p:spPr bwMode="auto">
          <a:xfrm>
            <a:off x="3709988" y="2214564"/>
            <a:ext cx="4572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b="1"/>
              <a:t>高</a:t>
            </a:r>
          </a:p>
          <a:p>
            <a:pPr eaLnBrk="1" hangingPunct="1">
              <a:spcBef>
                <a:spcPct val="50000"/>
              </a:spcBef>
            </a:pPr>
            <a:endParaRPr lang="zh-CN" altLang="en-US" sz="1800" b="1"/>
          </a:p>
          <a:p>
            <a:pPr eaLnBrk="1" hangingPunct="1">
              <a:spcBef>
                <a:spcPct val="50000"/>
              </a:spcBef>
            </a:pPr>
            <a:r>
              <a:rPr lang="zh-CN" altLang="en-US" sz="1800" b="1"/>
              <a:t>对人的关心</a:t>
            </a:r>
          </a:p>
          <a:p>
            <a:pPr eaLnBrk="1" hangingPunct="1">
              <a:spcBef>
                <a:spcPct val="50000"/>
              </a:spcBef>
            </a:pPr>
            <a:endParaRPr lang="zh-CN" altLang="en-US" sz="1800" b="1"/>
          </a:p>
          <a:p>
            <a:pPr eaLnBrk="1" hangingPunct="1">
              <a:spcBef>
                <a:spcPct val="50000"/>
              </a:spcBef>
            </a:pPr>
            <a:r>
              <a:rPr lang="zh-CN" altLang="en-US" sz="1800" b="1"/>
              <a:t>低</a:t>
            </a:r>
          </a:p>
        </p:txBody>
      </p:sp>
      <p:sp>
        <p:nvSpPr>
          <p:cNvPr id="19562" name="Text Box 114"/>
          <p:cNvSpPr txBox="1">
            <a:spLocks noChangeArrowheads="1"/>
          </p:cNvSpPr>
          <p:nvPr/>
        </p:nvSpPr>
        <p:spPr bwMode="auto">
          <a:xfrm>
            <a:off x="4095750" y="5572126"/>
            <a:ext cx="624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b="1" dirty="0"/>
              <a:t>低                               对工作的关心                                          高</a:t>
            </a:r>
          </a:p>
        </p:txBody>
      </p:sp>
      <p:sp>
        <p:nvSpPr>
          <p:cNvPr id="19563" name="Text Box 114"/>
          <p:cNvSpPr txBox="1">
            <a:spLocks noChangeArrowheads="1"/>
          </p:cNvSpPr>
          <p:nvPr/>
        </p:nvSpPr>
        <p:spPr bwMode="auto">
          <a:xfrm>
            <a:off x="4095750" y="6062663"/>
            <a:ext cx="6248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a:solidFill>
                  <a:srgbClr val="FF0000"/>
                </a:solidFill>
              </a:rPr>
              <a:t>管理方格图</a:t>
            </a:r>
          </a:p>
        </p:txBody>
      </p:sp>
      <p:sp>
        <p:nvSpPr>
          <p:cNvPr id="4" name="矩形 3"/>
          <p:cNvSpPr/>
          <p:nvPr/>
        </p:nvSpPr>
        <p:spPr>
          <a:xfrm>
            <a:off x="394145" y="2193874"/>
            <a:ext cx="3268218" cy="2677656"/>
          </a:xfrm>
          <a:prstGeom prst="rect">
            <a:avLst/>
          </a:prstGeom>
        </p:spPr>
        <p:txBody>
          <a:bodyPr wrap="square">
            <a:spAutoFit/>
          </a:bodyPr>
          <a:lstStyle/>
          <a:p>
            <a:r>
              <a:rPr lang="zh-CN" altLang="zh-CN" sz="2400" dirty="0">
                <a:latin typeface="微软雅黑" panose="020B0503020204020204" pitchFamily="34" charset="-122"/>
                <a:ea typeface="微软雅黑" panose="020B0503020204020204" pitchFamily="34" charset="-122"/>
              </a:rPr>
              <a:t>美国德克萨斯大学的布莱克和穆顿把领导行为归结为对人的关心和对生产的关心两类，二者在不同程度上互相结合便形成了多种不同的领导方式。</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7444205"/>
      </p:ext>
    </p:extLst>
  </p:cSld>
  <p:clrMapOvr>
    <a:masterClrMapping/>
  </p:clrMapOvr>
  <p:transition>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“管理方格”论</a:t>
            </a:r>
          </a:p>
        </p:txBody>
      </p:sp>
      <p:sp>
        <p:nvSpPr>
          <p:cNvPr id="20482" name="Rectangle 3"/>
          <p:cNvSpPr>
            <a:spLocks noGrp="1" noChangeArrowheads="1"/>
          </p:cNvSpPr>
          <p:nvPr>
            <p:ph idx="1"/>
          </p:nvPr>
        </p:nvSpPr>
        <p:spPr/>
        <p:txBody>
          <a:bodyPr/>
          <a:lstStyle/>
          <a:p>
            <a:pPr>
              <a:lnSpc>
                <a:spcPct val="150000"/>
              </a:lnSpc>
              <a:spcAft>
                <a:spcPct val="15000"/>
              </a:spcAft>
            </a:pPr>
            <a:r>
              <a:rPr lang="en-US" altLang="zh-CN" sz="2000" kern="1200" dirty="0">
                <a:solidFill>
                  <a:srgbClr val="FF0000"/>
                </a:solidFill>
              </a:rPr>
              <a:t>1-1</a:t>
            </a:r>
            <a:r>
              <a:rPr lang="zh-CN" altLang="en-US" sz="2000" kern="1200" dirty="0">
                <a:solidFill>
                  <a:srgbClr val="FF0000"/>
                </a:solidFill>
              </a:rPr>
              <a:t>贫乏型</a:t>
            </a:r>
            <a:r>
              <a:rPr lang="zh-CN" altLang="en-US" sz="2000" kern="1200" dirty="0"/>
              <a:t>，领导者对员工表现出极度漠不关心，领导者自己也仅以最低限度的努力来完成必须做的工作，对职工和工作漠不关心，是一种不称职的领导；</a:t>
            </a:r>
          </a:p>
          <a:p>
            <a:pPr>
              <a:lnSpc>
                <a:spcPct val="150000"/>
              </a:lnSpc>
              <a:spcAft>
                <a:spcPct val="15000"/>
              </a:spcAft>
            </a:pPr>
            <a:r>
              <a:rPr lang="en-US" altLang="zh-CN" sz="2000" kern="1200" dirty="0">
                <a:solidFill>
                  <a:srgbClr val="FF0000"/>
                </a:solidFill>
              </a:rPr>
              <a:t>9-1</a:t>
            </a:r>
            <a:r>
              <a:rPr lang="zh-CN" altLang="en-US" sz="2000" kern="1200" dirty="0">
                <a:solidFill>
                  <a:srgbClr val="FF0000"/>
                </a:solidFill>
              </a:rPr>
              <a:t>任务型</a:t>
            </a:r>
            <a:r>
              <a:rPr lang="zh-CN" altLang="en-US" sz="2000" kern="1200" dirty="0"/>
              <a:t>，领导者的注意力集中在完成任务的效率方面，并不关心人的因素，对员工的士气和能力发展很少注意，是一个只关心工作不关心人的领导者；</a:t>
            </a:r>
          </a:p>
          <a:p>
            <a:pPr>
              <a:lnSpc>
                <a:spcPct val="150000"/>
              </a:lnSpc>
              <a:spcAft>
                <a:spcPct val="15000"/>
              </a:spcAft>
            </a:pPr>
            <a:r>
              <a:rPr lang="en-US" altLang="zh-CN" sz="2000" kern="1200" dirty="0">
                <a:solidFill>
                  <a:srgbClr val="FF0000"/>
                </a:solidFill>
              </a:rPr>
              <a:t>1-9</a:t>
            </a:r>
            <a:r>
              <a:rPr lang="zh-CN" altLang="en-US" sz="2000" kern="1200" dirty="0">
                <a:solidFill>
                  <a:srgbClr val="FF0000"/>
                </a:solidFill>
              </a:rPr>
              <a:t>俱乐部型</a:t>
            </a:r>
            <a:r>
              <a:rPr lang="zh-CN" altLang="en-US" sz="2000" kern="1200" dirty="0"/>
              <a:t>，集中注意对职工的支持与体谅，但对任务的效率和规章制度、指挥监督等则很少关心，代表了以人员为中心的领导方式的极端情形，这是一种轻松的领导方式；</a:t>
            </a:r>
          </a:p>
          <a:p>
            <a:pPr>
              <a:lnSpc>
                <a:spcPct val="150000"/>
              </a:lnSpc>
              <a:spcAft>
                <a:spcPct val="15000"/>
              </a:spcAft>
            </a:pPr>
            <a:r>
              <a:rPr lang="en-US" altLang="zh-CN" sz="2000" kern="1200" dirty="0">
                <a:solidFill>
                  <a:srgbClr val="FF0000"/>
                </a:solidFill>
              </a:rPr>
              <a:t>5-5</a:t>
            </a:r>
            <a:r>
              <a:rPr lang="zh-CN" altLang="en-US" sz="2000" kern="1200" dirty="0">
                <a:solidFill>
                  <a:srgbClr val="FF0000"/>
                </a:solidFill>
              </a:rPr>
              <a:t>中间型</a:t>
            </a:r>
            <a:r>
              <a:rPr lang="zh-CN" altLang="en-US" sz="2000" kern="1200" dirty="0"/>
              <a:t>，领导者对人的关心度和对工作的关心度能够保持平衡，追求正当的效率和令人满意的士气；</a:t>
            </a:r>
          </a:p>
          <a:p>
            <a:pPr>
              <a:lnSpc>
                <a:spcPct val="150000"/>
              </a:lnSpc>
              <a:spcAft>
                <a:spcPct val="15000"/>
              </a:spcAft>
            </a:pPr>
            <a:r>
              <a:rPr lang="en-US" altLang="zh-CN" sz="2000" kern="1200" dirty="0">
                <a:solidFill>
                  <a:srgbClr val="FF0000"/>
                </a:solidFill>
              </a:rPr>
              <a:t>9-9</a:t>
            </a:r>
            <a:r>
              <a:rPr lang="zh-CN" altLang="en-US" sz="2000" kern="1200" dirty="0">
                <a:solidFill>
                  <a:srgbClr val="FF0000"/>
                </a:solidFill>
              </a:rPr>
              <a:t>战斗集体型</a:t>
            </a:r>
            <a:r>
              <a:rPr lang="zh-CN" altLang="en-US" sz="2000" kern="1200" dirty="0"/>
              <a:t>，领导对员工、对工作都极为关心，努力使员工个人的需要和组织的目标最有效地结合起来，是一种协调配合的领导方式。</a:t>
            </a:r>
          </a:p>
        </p:txBody>
      </p:sp>
    </p:spTree>
    <p:extLst>
      <p:ext uri="{BB962C8B-B14F-4D97-AF65-F5344CB8AC3E}">
        <p14:creationId xmlns:p14="http://schemas.microsoft.com/office/powerpoint/2010/main" val="278765333"/>
      </p:ext>
    </p:extLst>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存在的不足是：预测实际的领导行为成败要复杂得多。</a:t>
            </a:r>
            <a:endParaRPr lang="en-US" altLang="zh-CN" dirty="0"/>
          </a:p>
          <a:p>
            <a:endParaRPr lang="zh-CN" altLang="en-US" dirty="0"/>
          </a:p>
          <a:p>
            <a:r>
              <a:rPr lang="zh-CN" altLang="en-US" dirty="0"/>
              <a:t>同样忽视了被领导者和环境的作用。</a:t>
            </a:r>
          </a:p>
          <a:p>
            <a:endParaRPr lang="zh-CN" altLang="en-US" dirty="0"/>
          </a:p>
        </p:txBody>
      </p:sp>
    </p:spTree>
    <p:extLst>
      <p:ext uri="{BB962C8B-B14F-4D97-AF65-F5344CB8AC3E}">
        <p14:creationId xmlns:p14="http://schemas.microsoft.com/office/powerpoint/2010/main" val="937673518"/>
      </p:ext>
    </p:extLst>
  </p:cSld>
  <p:clrMapOvr>
    <a:masterClrMapping/>
  </p:clrMapOvr>
  <p:transition>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权变领导理论</a:t>
            </a:r>
          </a:p>
        </p:txBody>
      </p:sp>
      <p:sp>
        <p:nvSpPr>
          <p:cNvPr id="3" name="内容占位符 2"/>
          <p:cNvSpPr>
            <a:spLocks noGrp="1"/>
          </p:cNvSpPr>
          <p:nvPr>
            <p:ph idx="1"/>
          </p:nvPr>
        </p:nvSpPr>
        <p:spPr/>
        <p:txBody>
          <a:bodyPr/>
          <a:lstStyle/>
          <a:p>
            <a:r>
              <a:rPr lang="zh-CN" altLang="en-US" dirty="0"/>
              <a:t>没有最好的领导模式，只有最合适的</a:t>
            </a:r>
            <a:endParaRPr lang="en-US" altLang="zh-CN" dirty="0"/>
          </a:p>
          <a:p>
            <a:endParaRPr lang="en-US" altLang="zh-CN" dirty="0"/>
          </a:p>
          <a:p>
            <a:r>
              <a:rPr lang="en-US" altLang="zh-CN" dirty="0"/>
              <a:t>S = f (L, F ,E)</a:t>
            </a:r>
          </a:p>
          <a:p>
            <a:endParaRPr lang="en-US" altLang="zh-CN" dirty="0"/>
          </a:p>
          <a:p>
            <a:pPr marL="0" indent="0">
              <a:buNone/>
            </a:pPr>
            <a:r>
              <a:rPr lang="en-US" altLang="zh-CN" dirty="0"/>
              <a:t> S</a:t>
            </a:r>
            <a:r>
              <a:rPr lang="zh-CN" altLang="en-US" dirty="0"/>
              <a:t>代表领导方式，</a:t>
            </a:r>
            <a:r>
              <a:rPr lang="en-US" altLang="zh-CN" dirty="0"/>
              <a:t>L</a:t>
            </a:r>
            <a:r>
              <a:rPr lang="zh-CN" altLang="en-US" dirty="0"/>
              <a:t>代表领导者特征，</a:t>
            </a:r>
            <a:r>
              <a:rPr lang="en-US" altLang="zh-CN" dirty="0"/>
              <a:t>F</a:t>
            </a:r>
            <a:r>
              <a:rPr lang="zh-CN" altLang="en-US" dirty="0"/>
              <a:t>代表追随者的特征，</a:t>
            </a:r>
            <a:r>
              <a:rPr lang="en-US" altLang="zh-CN" dirty="0"/>
              <a:t>E</a:t>
            </a:r>
            <a:r>
              <a:rPr lang="zh-CN" altLang="en-US" dirty="0"/>
              <a:t>代表环境。 </a:t>
            </a:r>
          </a:p>
          <a:p>
            <a:endParaRPr lang="zh-CN" altLang="en-US" dirty="0"/>
          </a:p>
        </p:txBody>
      </p:sp>
    </p:spTree>
    <p:extLst>
      <p:ext uri="{BB962C8B-B14F-4D97-AF65-F5344CB8AC3E}">
        <p14:creationId xmlns:p14="http://schemas.microsoft.com/office/powerpoint/2010/main" val="2064014939"/>
      </p:ext>
    </p:ext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学习目标</a:t>
            </a:r>
          </a:p>
        </p:txBody>
      </p:sp>
      <p:sp>
        <p:nvSpPr>
          <p:cNvPr id="3" name="内容占位符 2"/>
          <p:cNvSpPr>
            <a:spLocks noGrp="1"/>
          </p:cNvSpPr>
          <p:nvPr>
            <p:ph idx="1"/>
          </p:nvPr>
        </p:nvSpPr>
        <p:spPr/>
        <p:txBody>
          <a:bodyPr/>
          <a:lstStyle/>
          <a:p>
            <a:endParaRPr lang="zh-CN" altLang="en-US" dirty="0"/>
          </a:p>
        </p:txBody>
      </p:sp>
      <p:sp>
        <p:nvSpPr>
          <p:cNvPr id="4" name="Rectangle 3"/>
          <p:cNvSpPr txBox="1">
            <a:spLocks noChangeArrowheads="1"/>
          </p:cNvSpPr>
          <p:nvPr/>
        </p:nvSpPr>
        <p:spPr>
          <a:xfrm>
            <a:off x="4631131" y="4851048"/>
            <a:ext cx="4404179" cy="1676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nSpc>
                <a:spcPct val="100000"/>
              </a:lnSpc>
              <a:buFontTx/>
              <a:buAutoNum type="arabicPeriod"/>
            </a:pPr>
            <a:endParaRPr lang="zh-CN" altLang="en-US" sz="1800" dirty="0"/>
          </a:p>
        </p:txBody>
      </p:sp>
      <p:cxnSp>
        <p:nvCxnSpPr>
          <p:cNvPr id="5" name="直接连接符 4"/>
          <p:cNvCxnSpPr/>
          <p:nvPr/>
        </p:nvCxnSpPr>
        <p:spPr>
          <a:xfrm>
            <a:off x="5411630" y="2548370"/>
            <a:ext cx="3549524" cy="0"/>
          </a:xfrm>
          <a:prstGeom prst="line">
            <a:avLst/>
          </a:prstGeom>
          <a:ln/>
        </p:spPr>
        <p:style>
          <a:lnRef idx="1">
            <a:schemeClr val="accent6"/>
          </a:lnRef>
          <a:fillRef idx="0">
            <a:schemeClr val="accent6"/>
          </a:fillRef>
          <a:effectRef idx="0">
            <a:schemeClr val="accent6"/>
          </a:effectRef>
          <a:fontRef idx="minor">
            <a:schemeClr val="tx1"/>
          </a:fontRef>
        </p:style>
      </p:cxnSp>
      <p:sp>
        <p:nvSpPr>
          <p:cNvPr id="6" name="Rectangle 3"/>
          <p:cNvSpPr txBox="1">
            <a:spLocks noChangeArrowheads="1"/>
          </p:cNvSpPr>
          <p:nvPr/>
        </p:nvSpPr>
        <p:spPr bwMode="auto">
          <a:xfrm>
            <a:off x="5452948" y="2624366"/>
            <a:ext cx="3745056" cy="1460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微软雅黑" panose="020B0503020204020204" pitchFamily="34" charset="-122"/>
              </a:defRPr>
            </a:lvl9pPr>
          </a:lstStyle>
          <a:p>
            <a:r>
              <a:rPr lang="zh-CN" altLang="en-US" sz="1600" dirty="0"/>
              <a:t>领导的内涵</a:t>
            </a:r>
          </a:p>
          <a:p>
            <a:r>
              <a:rPr lang="zh-CN" altLang="en-US" sz="1600" dirty="0"/>
              <a:t>权力</a:t>
            </a:r>
            <a:endParaRPr lang="en-US" altLang="zh-CN" sz="1600" dirty="0"/>
          </a:p>
          <a:p>
            <a:r>
              <a:rPr lang="zh-CN" altLang="en-US" sz="1600" dirty="0"/>
              <a:t>领导特质理论</a:t>
            </a:r>
          </a:p>
          <a:p>
            <a:r>
              <a:rPr lang="zh-CN" altLang="en-US" sz="1600" dirty="0"/>
              <a:t>领导行为理论</a:t>
            </a:r>
            <a:endParaRPr lang="en-US" altLang="zh-CN" sz="1600" dirty="0"/>
          </a:p>
          <a:p>
            <a:r>
              <a:rPr lang="zh-CN" altLang="en-US" sz="1600" dirty="0"/>
              <a:t>权变理论</a:t>
            </a:r>
            <a:endParaRPr lang="en-US" altLang="zh-CN" sz="1600" dirty="0"/>
          </a:p>
          <a:p>
            <a:r>
              <a:rPr lang="zh-CN" altLang="en-US" sz="1600" dirty="0"/>
              <a:t>魅力型领导</a:t>
            </a:r>
            <a:endParaRPr lang="en-US" altLang="zh-CN" sz="1600" dirty="0"/>
          </a:p>
          <a:p>
            <a:r>
              <a:rPr lang="zh-CN" altLang="en-US" sz="1600" dirty="0"/>
              <a:t>交易型领导</a:t>
            </a:r>
            <a:endParaRPr lang="en-US" altLang="zh-CN" sz="1600" dirty="0"/>
          </a:p>
          <a:p>
            <a:r>
              <a:rPr lang="zh-CN" altLang="en-US" sz="1600" dirty="0"/>
              <a:t>变革型领导</a:t>
            </a:r>
            <a:endParaRPr lang="en-US" altLang="zh-CN" sz="1600" dirty="0"/>
          </a:p>
          <a:p>
            <a:endParaRPr lang="en-US" altLang="zh-CN" sz="1600" dirty="0"/>
          </a:p>
          <a:p>
            <a:endParaRPr lang="zh-CN" altLang="en-US" sz="1600" dirty="0"/>
          </a:p>
          <a:p>
            <a:endParaRPr lang="zh-CN" altLang="en-US" sz="1600" dirty="0"/>
          </a:p>
        </p:txBody>
      </p:sp>
      <p:pic>
        <p:nvPicPr>
          <p:cNvPr id="7" name="Picture 6" descr="&#10;                        科克市"/>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500" b="99250" l="1667" r="96000">
                        <a14:foregroundMark x1="66333" y1="32750" x2="69333" y2="32750"/>
                        <a14:backgroundMark x1="44833" y1="66750" x2="37667" y2="73250"/>
                      </a14:backgroundRemoval>
                    </a14:imgEffect>
                  </a14:imgLayer>
                </a14:imgProps>
              </a:ext>
              <a:ext uri="{28A0092B-C50C-407E-A947-70E740481C1C}">
                <a14:useLocalDpi xmlns:a14="http://schemas.microsoft.com/office/drawing/2010/main" val="0"/>
              </a:ext>
            </a:extLst>
          </a:blip>
          <a:srcRect l="16557" t="3006" r="15232" b="24841"/>
          <a:stretch/>
        </p:blipFill>
        <p:spPr bwMode="auto">
          <a:xfrm>
            <a:off x="3107873" y="1559378"/>
            <a:ext cx="2522764" cy="27432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连接符 7"/>
          <p:cNvCxnSpPr/>
          <p:nvPr/>
        </p:nvCxnSpPr>
        <p:spPr>
          <a:xfrm>
            <a:off x="3399512" y="6126163"/>
            <a:ext cx="5760159" cy="0"/>
          </a:xfrm>
          <a:prstGeom prst="line">
            <a:avLst/>
          </a:prstGeom>
          <a:ln/>
        </p:spPr>
        <p:style>
          <a:lnRef idx="1">
            <a:schemeClr val="accent6"/>
          </a:lnRef>
          <a:fillRef idx="0">
            <a:schemeClr val="accent6"/>
          </a:fillRef>
          <a:effectRef idx="0">
            <a:schemeClr val="accent6"/>
          </a:effectRef>
          <a:fontRef idx="minor">
            <a:schemeClr val="tx1"/>
          </a:fontRef>
        </p:style>
      </p:cxnSp>
      <p:grpSp>
        <p:nvGrpSpPr>
          <p:cNvPr id="9" name="组合 8"/>
          <p:cNvGrpSpPr/>
          <p:nvPr/>
        </p:nvGrpSpPr>
        <p:grpSpPr>
          <a:xfrm>
            <a:off x="3090930" y="3537349"/>
            <a:ext cx="319020" cy="454988"/>
            <a:chOff x="565240" y="3573463"/>
            <a:chExt cx="425360" cy="606651"/>
          </a:xfrm>
        </p:grpSpPr>
        <p:sp>
          <p:nvSpPr>
            <p:cNvPr id="10" name="直角三角形 9"/>
            <p:cNvSpPr/>
            <p:nvPr/>
          </p:nvSpPr>
          <p:spPr>
            <a:xfrm rot="16200000">
              <a:off x="629081" y="3564052"/>
              <a:ext cx="283760" cy="411441"/>
            </a:xfrm>
            <a:prstGeom prst="rtTriangle">
              <a:avLst/>
            </a:prstGeom>
            <a:solidFill>
              <a:srgbClr val="AC1B20"/>
            </a:solidFill>
            <a:ln>
              <a:solidFill>
                <a:srgbClr val="AC1B2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1" name="直接连接符 10"/>
            <p:cNvCxnSpPr/>
            <p:nvPr/>
          </p:nvCxnSpPr>
          <p:spPr>
            <a:xfrm>
              <a:off x="990600" y="3573463"/>
              <a:ext cx="0" cy="606651"/>
            </a:xfrm>
            <a:prstGeom prst="line">
              <a:avLst/>
            </a:prstGeom>
            <a:ln w="38100">
              <a:solidFill>
                <a:srgbClr val="AC1B20"/>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5452948" y="2148274"/>
            <a:ext cx="2065565" cy="415498"/>
          </a:xfrm>
          <a:prstGeom prst="rect">
            <a:avLst/>
          </a:prstGeom>
          <a:noFill/>
        </p:spPr>
        <p:txBody>
          <a:bodyPr wrap="square" rtlCol="0">
            <a:spAutoFit/>
          </a:bodyPr>
          <a:lstStyle/>
          <a:p>
            <a:r>
              <a:rPr lang="zh-CN" altLang="en-US" sz="2100" b="1" dirty="0">
                <a:solidFill>
                  <a:schemeClr val="tx2"/>
                </a:solidFill>
                <a:latin typeface="微软雅黑" panose="020B0503020204020204" pitchFamily="34" charset="-122"/>
                <a:ea typeface="微软雅黑" panose="020B0503020204020204" pitchFamily="34" charset="-122"/>
              </a:rPr>
              <a:t>本节课学习目标</a:t>
            </a:r>
          </a:p>
        </p:txBody>
      </p:sp>
    </p:spTree>
    <p:extLst>
      <p:ext uri="{BB962C8B-B14F-4D97-AF65-F5344CB8AC3E}">
        <p14:creationId xmlns:p14="http://schemas.microsoft.com/office/powerpoint/2010/main" val="870698146"/>
      </p:ext>
    </p:extLst>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费德勒模型</a:t>
            </a:r>
          </a:p>
        </p:txBody>
      </p:sp>
      <p:sp>
        <p:nvSpPr>
          <p:cNvPr id="3" name="内容占位符 2"/>
          <p:cNvSpPr>
            <a:spLocks noGrp="1"/>
          </p:cNvSpPr>
          <p:nvPr>
            <p:ph idx="1"/>
          </p:nvPr>
        </p:nvSpPr>
        <p:spPr/>
        <p:txBody>
          <a:bodyPr/>
          <a:lstStyle/>
          <a:p>
            <a:r>
              <a:rPr lang="zh-CN" altLang="en-US" dirty="0"/>
              <a:t>基本假设：管理者风格是难以改变的</a:t>
            </a:r>
            <a:endParaRPr lang="en-US" altLang="zh-CN" dirty="0"/>
          </a:p>
          <a:p>
            <a:endParaRPr lang="en-US" altLang="zh-CN" dirty="0"/>
          </a:p>
          <a:p>
            <a:r>
              <a:rPr lang="zh-CN" altLang="en-US" dirty="0"/>
              <a:t>有效的群体绩效来自管理者与 管理环境的相匹配。</a:t>
            </a:r>
          </a:p>
          <a:p>
            <a:endParaRPr lang="zh-CN" altLang="en-US" dirty="0"/>
          </a:p>
        </p:txBody>
      </p:sp>
    </p:spTree>
    <p:extLst>
      <p:ext uri="{BB962C8B-B14F-4D97-AF65-F5344CB8AC3E}">
        <p14:creationId xmlns:p14="http://schemas.microsoft.com/office/powerpoint/2010/main" val="3501736253"/>
      </p:ext>
    </p:extLst>
  </p:cSld>
  <p:clrMapOvr>
    <a:masterClrMapping/>
  </p:clrMapOvr>
  <p:transition>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49776"/>
            <a:ext cx="12192000" cy="670086"/>
          </a:xfrm>
        </p:spPr>
        <p:txBody>
          <a:bodyPr/>
          <a:lstStyle/>
          <a:p>
            <a:r>
              <a:rPr lang="zh-CN" altLang="en-US" dirty="0"/>
              <a:t>费德勒模型</a:t>
            </a:r>
          </a:p>
        </p:txBody>
      </p:sp>
      <p:sp>
        <p:nvSpPr>
          <p:cNvPr id="3" name="内容占位符 2"/>
          <p:cNvSpPr>
            <a:spLocks noGrp="1"/>
          </p:cNvSpPr>
          <p:nvPr>
            <p:ph idx="1"/>
          </p:nvPr>
        </p:nvSpPr>
        <p:spPr/>
        <p:txBody>
          <a:bodyPr/>
          <a:lstStyle/>
          <a:p>
            <a:pPr marL="0" indent="0">
              <a:buNone/>
            </a:pPr>
            <a:r>
              <a:rPr lang="zh-CN" altLang="en-US" dirty="0"/>
              <a:t>  确定领导者风格</a:t>
            </a:r>
            <a:endParaRPr lang="en-US" altLang="zh-CN" dirty="0"/>
          </a:p>
          <a:p>
            <a:pPr marL="0" indent="0">
              <a:buNone/>
            </a:pPr>
            <a:endParaRPr lang="en-US" altLang="zh-CN" dirty="0"/>
          </a:p>
          <a:p>
            <a:pPr>
              <a:buFont typeface="Arial" panose="020B0604020202020204" pitchFamily="34" charset="0"/>
              <a:buChar char="•"/>
            </a:pPr>
            <a:r>
              <a:rPr lang="zh-CN" altLang="en-US" dirty="0"/>
              <a:t>最难共事者问卷</a:t>
            </a:r>
            <a:endParaRPr lang="en-US" altLang="zh-CN" dirty="0"/>
          </a:p>
          <a:p>
            <a:pPr>
              <a:buFont typeface="Arial" panose="020B0604020202020204" pitchFamily="34" charset="0"/>
              <a:buChar char="•"/>
            </a:pPr>
            <a:r>
              <a:rPr lang="zh-CN" altLang="en-US" dirty="0"/>
              <a:t>任务型</a:t>
            </a:r>
            <a:r>
              <a:rPr lang="en-US" altLang="zh-CN" dirty="0"/>
              <a:t>or</a:t>
            </a:r>
            <a:r>
              <a:rPr lang="zh-CN" altLang="en-US" dirty="0"/>
              <a:t>关系型</a:t>
            </a:r>
            <a:endParaRPr lang="en-US" altLang="zh-CN" dirty="0"/>
          </a:p>
          <a:p>
            <a:pPr>
              <a:buFont typeface="Arial" panose="020B0604020202020204" pitchFamily="34" charset="0"/>
              <a:buChar char="•"/>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1417211260"/>
      </p:ext>
    </p:extLst>
  </p:cSld>
  <p:clrMapOvr>
    <a:masterClrMapping/>
  </p:clrMapOvr>
  <p:transition>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4294967295"/>
          </p:nvPr>
        </p:nvPicPr>
        <p:blipFill>
          <a:blip r:embed="rId2"/>
          <a:stretch>
            <a:fillRect/>
          </a:stretch>
        </p:blipFill>
        <p:spPr>
          <a:xfrm>
            <a:off x="0" y="0"/>
            <a:ext cx="6099048" cy="6883487"/>
          </a:xfrm>
          <a:prstGeom prst="rect">
            <a:avLst/>
          </a:prstGeom>
        </p:spPr>
      </p:pic>
    </p:spTree>
    <p:extLst>
      <p:ext uri="{BB962C8B-B14F-4D97-AF65-F5344CB8AC3E}">
        <p14:creationId xmlns:p14="http://schemas.microsoft.com/office/powerpoint/2010/main" val="3620382630"/>
      </p:ext>
    </p:extLst>
  </p:cSld>
  <p:clrMapOvr>
    <a:masterClrMapping/>
  </p:clrMapOvr>
  <p:transition>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费德勒模型</a:t>
            </a:r>
          </a:p>
        </p:txBody>
      </p:sp>
      <p:sp>
        <p:nvSpPr>
          <p:cNvPr id="3" name="内容占位符 2"/>
          <p:cNvSpPr>
            <a:spLocks noGrp="1"/>
          </p:cNvSpPr>
          <p:nvPr>
            <p:ph idx="1"/>
          </p:nvPr>
        </p:nvSpPr>
        <p:spPr/>
        <p:txBody>
          <a:bodyPr/>
          <a:lstStyle/>
          <a:p>
            <a:pPr marL="0" indent="0">
              <a:buNone/>
            </a:pPr>
            <a:r>
              <a:rPr lang="zh-CN" altLang="en-US" dirty="0"/>
              <a:t>确定情景</a:t>
            </a:r>
            <a:endParaRPr lang="en-US" altLang="zh-CN" dirty="0"/>
          </a:p>
          <a:p>
            <a:pPr>
              <a:buFont typeface="Arial" panose="020B0604020202020204" pitchFamily="34" charset="0"/>
              <a:buChar char="•"/>
            </a:pPr>
            <a:r>
              <a:rPr lang="zh-CN" altLang="en-US" dirty="0"/>
              <a:t>职位权力：领导对工作活动的影响程度</a:t>
            </a:r>
            <a:endParaRPr lang="en-US" altLang="zh-CN" dirty="0"/>
          </a:p>
          <a:p>
            <a:pPr>
              <a:buFont typeface="Arial" panose="020B0604020202020204" pitchFamily="34" charset="0"/>
              <a:buChar char="•"/>
            </a:pPr>
            <a:r>
              <a:rPr lang="zh-CN" altLang="en-US" dirty="0"/>
              <a:t>任务结构：正式化、结构化</a:t>
            </a:r>
            <a:endParaRPr lang="en-US" altLang="zh-CN" dirty="0"/>
          </a:p>
          <a:p>
            <a:pPr>
              <a:buFont typeface="Arial" panose="020B0604020202020204" pitchFamily="34" charset="0"/>
              <a:buChar char="•"/>
            </a:pPr>
            <a:r>
              <a:rPr lang="zh-CN" altLang="en-US" dirty="0"/>
              <a:t>领导与成员关系：员工对领导者的信心、信任和尊重</a:t>
            </a:r>
          </a:p>
        </p:txBody>
      </p:sp>
    </p:spTree>
    <p:extLst>
      <p:ext uri="{BB962C8B-B14F-4D97-AF65-F5344CB8AC3E}">
        <p14:creationId xmlns:p14="http://schemas.microsoft.com/office/powerpoint/2010/main" val="1647791058"/>
      </p:ext>
    </p:extLst>
  </p:cSld>
  <p:clrMapOvr>
    <a:masterClrMapping/>
  </p:clrMapOvr>
  <p:transition>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66153" y="187383"/>
            <a:ext cx="8924735" cy="6670617"/>
          </a:xfrm>
          <a:prstGeom prst="rect">
            <a:avLst/>
          </a:prstGeom>
        </p:spPr>
      </p:pic>
    </p:spTree>
    <p:extLst>
      <p:ext uri="{BB962C8B-B14F-4D97-AF65-F5344CB8AC3E}">
        <p14:creationId xmlns:p14="http://schemas.microsoft.com/office/powerpoint/2010/main" val="2465795967"/>
      </p:ext>
    </p:extLst>
  </p:cSld>
  <p:clrMapOvr>
    <a:masterClrMapping/>
  </p:clrMapOvr>
  <p:transition>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0685" y="0"/>
            <a:ext cx="6257925" cy="6648450"/>
          </a:xfrm>
          <a:prstGeom prst="rect">
            <a:avLst/>
          </a:prstGeom>
        </p:spPr>
      </p:pic>
    </p:spTree>
    <p:extLst>
      <p:ext uri="{BB962C8B-B14F-4D97-AF65-F5344CB8AC3E}">
        <p14:creationId xmlns:p14="http://schemas.microsoft.com/office/powerpoint/2010/main" val="4086144678"/>
      </p:ext>
    </p:extLst>
  </p:cSld>
  <p:clrMapOvr>
    <a:masterClrMapping/>
  </p:clrMapOvr>
  <p:transition>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2115" y="83248"/>
            <a:ext cx="7235381" cy="6713348"/>
          </a:xfrm>
          <a:prstGeom prst="rect">
            <a:avLst/>
          </a:prstGeom>
        </p:spPr>
      </p:pic>
    </p:spTree>
    <p:extLst>
      <p:ext uri="{BB962C8B-B14F-4D97-AF65-F5344CB8AC3E}">
        <p14:creationId xmlns:p14="http://schemas.microsoft.com/office/powerpoint/2010/main" val="1421422131"/>
      </p:ext>
    </p:extLst>
  </p:cSld>
  <p:clrMapOvr>
    <a:masterClrMapping/>
  </p:clrMapOvr>
  <p:transition>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1200" name="Group 192"/>
          <p:cNvGraphicFramePr>
            <a:graphicFrameLocks noGrp="1"/>
          </p:cNvGraphicFramePr>
          <p:nvPr>
            <p:ph type="tbl" idx="1"/>
          </p:nvPr>
        </p:nvGraphicFramePr>
        <p:xfrm>
          <a:off x="2819400" y="1143001"/>
          <a:ext cx="7772400" cy="4648203"/>
        </p:xfrm>
        <a:graphic>
          <a:graphicData uri="http://schemas.openxmlformats.org/drawingml/2006/table">
            <a:tbl>
              <a:tblPr/>
              <a:tblGrid>
                <a:gridCol w="971550">
                  <a:extLst>
                    <a:ext uri="{9D8B030D-6E8A-4147-A177-3AD203B41FA5}">
                      <a16:colId xmlns:a16="http://schemas.microsoft.com/office/drawing/2014/main" val="20000"/>
                    </a:ext>
                  </a:extLst>
                </a:gridCol>
                <a:gridCol w="97155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gridCol w="971550">
                  <a:extLst>
                    <a:ext uri="{9D8B030D-6E8A-4147-A177-3AD203B41FA5}">
                      <a16:colId xmlns:a16="http://schemas.microsoft.com/office/drawing/2014/main" val="20003"/>
                    </a:ext>
                  </a:extLst>
                </a:gridCol>
                <a:gridCol w="971550">
                  <a:extLst>
                    <a:ext uri="{9D8B030D-6E8A-4147-A177-3AD203B41FA5}">
                      <a16:colId xmlns:a16="http://schemas.microsoft.com/office/drawing/2014/main" val="20004"/>
                    </a:ext>
                  </a:extLst>
                </a:gridCol>
                <a:gridCol w="971550">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971550">
                  <a:extLst>
                    <a:ext uri="{9D8B030D-6E8A-4147-A177-3AD203B41FA5}">
                      <a16:colId xmlns:a16="http://schemas.microsoft.com/office/drawing/2014/main" val="20007"/>
                    </a:ext>
                  </a:extLst>
                </a:gridCol>
              </a:tblGrid>
              <a:tr h="465138">
                <a:tc gridSpan="4">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好</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65138">
                <a:tc gridSpan="2">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明确</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不明确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明确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不明确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1"/>
                  </a:ext>
                </a:extLst>
              </a:tr>
              <a:tr h="463550">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弱</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弱</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弱</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弱</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5138">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5138">
                <a:tc gridSpan="3">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有利</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4">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中间状态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不利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5138">
                <a:tc gridSpan="3">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任务型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4">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关系型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Pct val="85000"/>
                        <a:buFontTx/>
                        <a:buNone/>
                        <a:tabLst/>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任务型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928688">
                <a:tc gridSpan="8">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2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930275">
                <a:tc gridSpan="8">
                  <a:txBody>
                    <a:bodyPr/>
                    <a:lstStyle>
                      <a:lvl1pPr eaLnBrk="0" hangingPunct="0">
                        <a:spcBef>
                          <a:spcPct val="20000"/>
                        </a:spcBef>
                        <a:buSzPct val="85000"/>
                        <a:defRPr kumimoji="1" sz="2800">
                          <a:solidFill>
                            <a:srgbClr val="000000"/>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bg2"/>
                        </a:buClr>
                        <a:buSzPct val="70000"/>
                        <a:buFont typeface="Wingdings" panose="05000000000000000000" pitchFamily="2" charset="2"/>
                        <a:defRPr kumimoji="1" sz="2400">
                          <a:solidFill>
                            <a:srgbClr val="000000"/>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rgbClr val="000000"/>
                          </a:solidFill>
                          <a:latin typeface="Times New Roman" panose="02020603050405020304" pitchFamily="18" charset="0"/>
                          <a:ea typeface="宋体" panose="02010600030101010101" pitchFamily="2" charset="-122"/>
                        </a:defRPr>
                      </a:lvl3pPr>
                      <a:lvl4pPr marL="1600200" indent="-228600" eaLnBrk="0" hangingPunct="0">
                        <a:spcBef>
                          <a:spcPct val="20000"/>
                        </a:spcBef>
                        <a:buSzPct val="80000"/>
                        <a:buFont typeface="Wingdings" panose="05000000000000000000" pitchFamily="2" charset="2"/>
                        <a:defRPr kumimoji="1">
                          <a:solidFill>
                            <a:srgbClr val="000000"/>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rgbClr val="0000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1" lang="zh-CN" altLang="zh-CN" sz="2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7"/>
                  </a:ext>
                </a:extLst>
              </a:tr>
            </a:tbl>
          </a:graphicData>
        </a:graphic>
      </p:graphicFrame>
      <p:sp>
        <p:nvSpPr>
          <p:cNvPr id="26675" name="Freeform 194"/>
          <p:cNvSpPr>
            <a:spLocks/>
          </p:cNvSpPr>
          <p:nvPr/>
        </p:nvSpPr>
        <p:spPr bwMode="auto">
          <a:xfrm>
            <a:off x="3200400" y="4117976"/>
            <a:ext cx="6934200" cy="1520825"/>
          </a:xfrm>
          <a:custGeom>
            <a:avLst/>
            <a:gdLst>
              <a:gd name="T0" fmla="*/ 0 w 4368"/>
              <a:gd name="T1" fmla="*/ 2147483647 h 864"/>
              <a:gd name="T2" fmla="*/ 2147483647 w 4368"/>
              <a:gd name="T3" fmla="*/ 2147483647 h 864"/>
              <a:gd name="T4" fmla="*/ 2147483647 w 4368"/>
              <a:gd name="T5" fmla="*/ 2147483647 h 864"/>
              <a:gd name="T6" fmla="*/ 2147483647 w 4368"/>
              <a:gd name="T7" fmla="*/ 0 h 864"/>
              <a:gd name="T8" fmla="*/ 2147483647 w 4368"/>
              <a:gd name="T9" fmla="*/ 2147483647 h 864"/>
              <a:gd name="T10" fmla="*/ 2147483647 w 4368"/>
              <a:gd name="T11" fmla="*/ 2147483647 h 864"/>
              <a:gd name="T12" fmla="*/ 2147483647 w 4368"/>
              <a:gd name="T13" fmla="*/ 2147483647 h 864"/>
              <a:gd name="T14" fmla="*/ 2147483647 w 4368"/>
              <a:gd name="T15" fmla="*/ 2147483647 h 864"/>
              <a:gd name="T16" fmla="*/ 0 60000 65536"/>
              <a:gd name="T17" fmla="*/ 0 60000 65536"/>
              <a:gd name="T18" fmla="*/ 0 60000 65536"/>
              <a:gd name="T19" fmla="*/ 0 60000 65536"/>
              <a:gd name="T20" fmla="*/ 0 60000 65536"/>
              <a:gd name="T21" fmla="*/ 0 60000 65536"/>
              <a:gd name="T22" fmla="*/ 0 60000 65536"/>
              <a:gd name="T23" fmla="*/ 0 60000 65536"/>
              <a:gd name="T24" fmla="*/ 0 w 4368"/>
              <a:gd name="T25" fmla="*/ 0 h 864"/>
              <a:gd name="T26" fmla="*/ 4368 w 4368"/>
              <a:gd name="T27" fmla="*/ 864 h 8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68" h="864">
                <a:moveTo>
                  <a:pt x="0" y="528"/>
                </a:moveTo>
                <a:lnTo>
                  <a:pt x="672" y="768"/>
                </a:lnTo>
                <a:lnTo>
                  <a:pt x="1296" y="528"/>
                </a:lnTo>
                <a:lnTo>
                  <a:pt x="1881" y="0"/>
                </a:lnTo>
                <a:lnTo>
                  <a:pt x="2428" y="38"/>
                </a:lnTo>
                <a:lnTo>
                  <a:pt x="3120" y="240"/>
                </a:lnTo>
                <a:lnTo>
                  <a:pt x="3744" y="432"/>
                </a:lnTo>
                <a:lnTo>
                  <a:pt x="4368" y="864"/>
                </a:lnTo>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76" name="Text Box 195"/>
          <p:cNvSpPr txBox="1">
            <a:spLocks noChangeArrowheads="1"/>
          </p:cNvSpPr>
          <p:nvPr/>
        </p:nvSpPr>
        <p:spPr bwMode="auto">
          <a:xfrm>
            <a:off x="1738250" y="1219200"/>
            <a:ext cx="1120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400" b="1" dirty="0">
                <a:solidFill>
                  <a:srgbClr val="0000CC"/>
                </a:solidFill>
              </a:rPr>
              <a:t>上下级关系</a:t>
            </a:r>
          </a:p>
        </p:txBody>
      </p:sp>
      <p:sp>
        <p:nvSpPr>
          <p:cNvPr id="26677" name="Text Box 196"/>
          <p:cNvSpPr txBox="1">
            <a:spLocks noChangeArrowheads="1"/>
          </p:cNvSpPr>
          <p:nvPr/>
        </p:nvSpPr>
        <p:spPr bwMode="auto">
          <a:xfrm>
            <a:off x="1905000" y="1630363"/>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400" b="1">
                <a:solidFill>
                  <a:srgbClr val="0000CC"/>
                </a:solidFill>
              </a:rPr>
              <a:t>任务结构</a:t>
            </a:r>
          </a:p>
        </p:txBody>
      </p:sp>
      <p:sp>
        <p:nvSpPr>
          <p:cNvPr id="26678" name="Text Box 197"/>
          <p:cNvSpPr txBox="1">
            <a:spLocks noChangeArrowheads="1"/>
          </p:cNvSpPr>
          <p:nvPr/>
        </p:nvSpPr>
        <p:spPr bwMode="auto">
          <a:xfrm>
            <a:off x="1905000" y="2163763"/>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400" b="1">
                <a:solidFill>
                  <a:srgbClr val="0000CC"/>
                </a:solidFill>
              </a:rPr>
              <a:t>职位权力</a:t>
            </a:r>
          </a:p>
        </p:txBody>
      </p:sp>
      <p:sp>
        <p:nvSpPr>
          <p:cNvPr id="26679" name="Text Box 198"/>
          <p:cNvSpPr txBox="1">
            <a:spLocks noChangeArrowheads="1"/>
          </p:cNvSpPr>
          <p:nvPr/>
        </p:nvSpPr>
        <p:spPr bwMode="auto">
          <a:xfrm>
            <a:off x="1905000" y="2620963"/>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400" b="1">
                <a:solidFill>
                  <a:srgbClr val="0000CC"/>
                </a:solidFill>
              </a:rPr>
              <a:t>情境类型</a:t>
            </a:r>
          </a:p>
        </p:txBody>
      </p:sp>
      <p:sp>
        <p:nvSpPr>
          <p:cNvPr id="26680" name="Text Box 199"/>
          <p:cNvSpPr txBox="1">
            <a:spLocks noChangeArrowheads="1"/>
          </p:cNvSpPr>
          <p:nvPr/>
        </p:nvSpPr>
        <p:spPr bwMode="auto">
          <a:xfrm>
            <a:off x="1905000" y="3078163"/>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400" b="1">
                <a:solidFill>
                  <a:srgbClr val="0000CC"/>
                </a:solidFill>
              </a:rPr>
              <a:t>情境特征</a:t>
            </a:r>
          </a:p>
        </p:txBody>
      </p:sp>
      <p:sp>
        <p:nvSpPr>
          <p:cNvPr id="26681" name="Text Box 200"/>
          <p:cNvSpPr txBox="1">
            <a:spLocks noChangeArrowheads="1"/>
          </p:cNvSpPr>
          <p:nvPr/>
        </p:nvSpPr>
        <p:spPr bwMode="auto">
          <a:xfrm>
            <a:off x="1179576" y="3611563"/>
            <a:ext cx="154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400" b="1" dirty="0">
                <a:solidFill>
                  <a:srgbClr val="0000CC"/>
                </a:solidFill>
              </a:rPr>
              <a:t>有效的领导方式</a:t>
            </a:r>
          </a:p>
        </p:txBody>
      </p:sp>
      <p:sp>
        <p:nvSpPr>
          <p:cNvPr id="26682" name="Text Box 201"/>
          <p:cNvSpPr txBox="1">
            <a:spLocks noChangeArrowheads="1"/>
          </p:cNvSpPr>
          <p:nvPr/>
        </p:nvSpPr>
        <p:spPr bwMode="auto">
          <a:xfrm>
            <a:off x="1679449" y="4144963"/>
            <a:ext cx="1247775"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400" b="1" dirty="0">
                <a:solidFill>
                  <a:srgbClr val="0000CC"/>
                </a:solidFill>
              </a:rPr>
              <a:t>关系导向型</a:t>
            </a:r>
          </a:p>
          <a:p>
            <a:pPr eaLnBrk="1" hangingPunct="1">
              <a:spcBef>
                <a:spcPct val="50000"/>
              </a:spcBef>
            </a:pPr>
            <a:r>
              <a:rPr lang="zh-CN" altLang="en-US" sz="1400" b="1" dirty="0">
                <a:solidFill>
                  <a:srgbClr val="0000CC"/>
                </a:solidFill>
              </a:rPr>
              <a:t>（高</a:t>
            </a:r>
            <a:r>
              <a:rPr lang="en-US" altLang="zh-CN" sz="1400" b="1" dirty="0">
                <a:solidFill>
                  <a:srgbClr val="0000CC"/>
                </a:solidFill>
              </a:rPr>
              <a:t>LPC</a:t>
            </a:r>
            <a:r>
              <a:rPr lang="zh-CN" altLang="en-US" sz="1400" b="1" dirty="0">
                <a:solidFill>
                  <a:srgbClr val="0000CC"/>
                </a:solidFill>
              </a:rPr>
              <a:t>分）</a:t>
            </a:r>
          </a:p>
        </p:txBody>
      </p:sp>
      <p:sp>
        <p:nvSpPr>
          <p:cNvPr id="26683" name="Text Box 202"/>
          <p:cNvSpPr txBox="1">
            <a:spLocks noChangeArrowheads="1"/>
          </p:cNvSpPr>
          <p:nvPr/>
        </p:nvSpPr>
        <p:spPr bwMode="auto">
          <a:xfrm>
            <a:off x="1688592" y="5040313"/>
            <a:ext cx="1174750"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400" b="1" dirty="0">
                <a:solidFill>
                  <a:srgbClr val="0000CC"/>
                </a:solidFill>
              </a:rPr>
              <a:t>任务导向型</a:t>
            </a:r>
          </a:p>
          <a:p>
            <a:pPr eaLnBrk="1" hangingPunct="1">
              <a:spcBef>
                <a:spcPct val="50000"/>
              </a:spcBef>
            </a:pPr>
            <a:r>
              <a:rPr lang="zh-CN" altLang="en-US" sz="1400" b="1" dirty="0">
                <a:solidFill>
                  <a:srgbClr val="0000CC"/>
                </a:solidFill>
              </a:rPr>
              <a:t>（低</a:t>
            </a:r>
            <a:r>
              <a:rPr lang="en-US" altLang="zh-CN" sz="1400" b="1" dirty="0">
                <a:solidFill>
                  <a:srgbClr val="0000CC"/>
                </a:solidFill>
              </a:rPr>
              <a:t>LPC</a:t>
            </a:r>
            <a:r>
              <a:rPr lang="zh-CN" altLang="en-US" sz="1400" b="1" dirty="0">
                <a:solidFill>
                  <a:srgbClr val="0000CC"/>
                </a:solidFill>
              </a:rPr>
              <a:t>分）</a:t>
            </a:r>
          </a:p>
        </p:txBody>
      </p:sp>
      <p:sp>
        <p:nvSpPr>
          <p:cNvPr id="171211" name="Text Box 203"/>
          <p:cNvSpPr txBox="1">
            <a:spLocks noChangeArrowheads="1"/>
          </p:cNvSpPr>
          <p:nvPr/>
        </p:nvSpPr>
        <p:spPr bwMode="auto">
          <a:xfrm>
            <a:off x="4724400" y="6019800"/>
            <a:ext cx="4343400" cy="45720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990033"/>
                </a:solidFill>
                <a:effectLst>
                  <a:outerShdw blurRad="38100" dist="38100" dir="2700000" algn="tl">
                    <a:srgbClr val="000000"/>
                  </a:outerShdw>
                </a:effectLst>
              </a:rPr>
              <a:t>费德勒权变领导模型</a:t>
            </a:r>
          </a:p>
        </p:txBody>
      </p:sp>
    </p:spTree>
    <p:extLst>
      <p:ext uri="{BB962C8B-B14F-4D97-AF65-F5344CB8AC3E}">
        <p14:creationId xmlns:p14="http://schemas.microsoft.com/office/powerpoint/2010/main" val="2399144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费德勒模型</a:t>
            </a:r>
          </a:p>
        </p:txBody>
      </p:sp>
      <p:sp>
        <p:nvSpPr>
          <p:cNvPr id="3" name="内容占位符 2"/>
          <p:cNvSpPr>
            <a:spLocks noGrp="1"/>
          </p:cNvSpPr>
          <p:nvPr>
            <p:ph idx="1"/>
          </p:nvPr>
        </p:nvSpPr>
        <p:spPr/>
        <p:txBody>
          <a:bodyPr/>
          <a:lstStyle/>
          <a:p>
            <a:pPr marL="0" indent="0">
              <a:buNone/>
            </a:pPr>
            <a:r>
              <a:rPr lang="zh-CN" altLang="en-US" dirty="0"/>
              <a:t>选领导</a:t>
            </a:r>
            <a:endParaRPr lang="en-US" altLang="zh-CN" dirty="0"/>
          </a:p>
          <a:p>
            <a:pPr marL="0" indent="0">
              <a:buNone/>
            </a:pPr>
            <a:endParaRPr lang="en-US" altLang="zh-CN" dirty="0"/>
          </a:p>
          <a:p>
            <a:pPr marL="0" indent="0">
              <a:buNone/>
            </a:pPr>
            <a:r>
              <a:rPr lang="zh-CN" altLang="en-US" dirty="0"/>
              <a:t>变情景</a:t>
            </a: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2574447160"/>
      </p:ext>
    </p:extLst>
  </p:cSld>
  <p:clrMapOvr>
    <a:masterClrMapping/>
  </p:clrMapOvr>
  <p:transition>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情境领导理论</a:t>
            </a:r>
          </a:p>
        </p:txBody>
      </p:sp>
      <p:sp>
        <p:nvSpPr>
          <p:cNvPr id="5" name="内容占位符 4"/>
          <p:cNvSpPr>
            <a:spLocks noGrp="1"/>
          </p:cNvSpPr>
          <p:nvPr>
            <p:ph idx="1"/>
          </p:nvPr>
        </p:nvSpPr>
        <p:spPr/>
        <p:txBody>
          <a:bodyPr/>
          <a:lstStyle/>
          <a:p>
            <a:r>
              <a:rPr lang="zh-CN" altLang="en-US" dirty="0"/>
              <a:t>有效的领导风格应随着员工的“成熟度”变化而变化</a:t>
            </a:r>
            <a:endParaRPr lang="en-US" altLang="zh-CN" dirty="0"/>
          </a:p>
          <a:p>
            <a:endParaRPr lang="en-US" altLang="zh-CN" dirty="0"/>
          </a:p>
          <a:p>
            <a:r>
              <a:rPr lang="zh-CN" altLang="en-US" dirty="0"/>
              <a:t>心理成熟：追求成功，承担责任。主要靠自我动机</a:t>
            </a:r>
            <a:endParaRPr lang="en-US" altLang="zh-CN" dirty="0"/>
          </a:p>
          <a:p>
            <a:endParaRPr lang="en-US" altLang="zh-CN" dirty="0"/>
          </a:p>
          <a:p>
            <a:r>
              <a:rPr lang="zh-CN" altLang="en-US" dirty="0"/>
              <a:t>工作成熟度：能力、技巧、经验</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301740223"/>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领导的概念</a:t>
            </a:r>
          </a:p>
        </p:txBody>
      </p:sp>
      <p:sp>
        <p:nvSpPr>
          <p:cNvPr id="3" name="内容占位符 2"/>
          <p:cNvSpPr>
            <a:spLocks noGrp="1"/>
          </p:cNvSpPr>
          <p:nvPr>
            <p:ph idx="1"/>
          </p:nvPr>
        </p:nvSpPr>
        <p:spPr/>
        <p:txBody>
          <a:bodyPr/>
          <a:lstStyle/>
          <a:p>
            <a:r>
              <a:rPr lang="zh-CN" altLang="en-US" dirty="0"/>
              <a:t>领导（</a:t>
            </a:r>
            <a:r>
              <a:rPr lang="en-US" altLang="zh-CN" dirty="0"/>
              <a:t>leaders</a:t>
            </a:r>
            <a:r>
              <a:rPr lang="zh-CN" altLang="en-US" dirty="0"/>
              <a:t>）作为名词，指的是人，即领导者。</a:t>
            </a:r>
            <a:endParaRPr lang="en-US" altLang="zh-CN" dirty="0"/>
          </a:p>
          <a:p>
            <a:pPr marL="0" indent="0">
              <a:buNone/>
            </a:pPr>
            <a:r>
              <a:rPr lang="zh-CN" altLang="en-US" dirty="0"/>
              <a:t>能够影响他人并拥有管理职权的人</a:t>
            </a:r>
            <a:endParaRPr lang="en-US" altLang="zh-CN" dirty="0"/>
          </a:p>
          <a:p>
            <a:endParaRPr lang="zh-CN" altLang="en-US" dirty="0"/>
          </a:p>
          <a:p>
            <a:r>
              <a:rPr lang="zh-CN" altLang="en-US" dirty="0"/>
              <a:t>领导（</a:t>
            </a:r>
            <a:r>
              <a:rPr lang="en-US" altLang="zh-CN" dirty="0"/>
              <a:t>leadership</a:t>
            </a:r>
            <a:r>
              <a:rPr lang="zh-CN" altLang="en-US" dirty="0"/>
              <a:t>）作为动词</a:t>
            </a:r>
            <a:endParaRPr lang="en-US" altLang="zh-CN" dirty="0"/>
          </a:p>
          <a:p>
            <a:pPr marL="0" indent="0">
              <a:buNone/>
            </a:pPr>
            <a:r>
              <a:rPr lang="zh-CN" altLang="en-US" dirty="0"/>
              <a:t>领：带领、身先士卒 </a:t>
            </a:r>
            <a:endParaRPr lang="en-US" altLang="zh-CN" dirty="0"/>
          </a:p>
          <a:p>
            <a:pPr marL="0" indent="0">
              <a:buNone/>
            </a:pPr>
            <a:r>
              <a:rPr lang="zh-CN" altLang="en-US" dirty="0"/>
              <a:t>导：引导、鼓励、激发</a:t>
            </a:r>
            <a:endParaRPr lang="en-US" altLang="zh-CN" dirty="0"/>
          </a:p>
          <a:p>
            <a:pPr marL="0" indent="0">
              <a:buNone/>
            </a:pPr>
            <a:r>
              <a:rPr lang="zh-CN" altLang="en-US" dirty="0"/>
              <a:t>影响团队来实现组织目标的过程</a:t>
            </a:r>
            <a:endParaRPr lang="en-US" altLang="zh-CN" dirty="0"/>
          </a:p>
          <a:p>
            <a:pPr marL="0" indent="0">
              <a:buNone/>
            </a:pP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441366903"/>
      </p:ext>
    </p:extLst>
  </p:cSld>
  <p:clrMapOvr>
    <a:masterClrMapping/>
  </p:clrMapOvr>
  <p:transition>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情境领导理论</a:t>
            </a: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0360" y="1307178"/>
            <a:ext cx="7157057" cy="455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C93FECDD-6DA1-B94E-8DAD-0B2A4760C42C}"/>
              </a:ext>
            </a:extLst>
          </p:cNvPr>
          <p:cNvSpPr txBox="1"/>
          <p:nvPr/>
        </p:nvSpPr>
        <p:spPr>
          <a:xfrm>
            <a:off x="8110330" y="1555170"/>
            <a:ext cx="3826565" cy="2031325"/>
          </a:xfrm>
          <a:prstGeom prst="rect">
            <a:avLst/>
          </a:prstGeom>
          <a:noFill/>
        </p:spPr>
        <p:txBody>
          <a:bodyPr wrap="square" rtlCol="0">
            <a:spAutoFit/>
          </a:bodyPr>
          <a:lstStyle/>
          <a:p>
            <a:r>
              <a:rPr kumimoji="1" lang="en-US" altLang="zh-CN" dirty="0"/>
              <a:t>R1:</a:t>
            </a:r>
            <a:r>
              <a:rPr kumimoji="1" lang="zh-CN" altLang="en-US" dirty="0"/>
              <a:t>双无</a:t>
            </a:r>
            <a:r>
              <a:rPr kumimoji="1" lang="en-US" altLang="zh-CN" dirty="0"/>
              <a:t>——</a:t>
            </a:r>
            <a:r>
              <a:rPr kumimoji="1" lang="zh-CN" altLang="en-US" dirty="0"/>
              <a:t>命令式</a:t>
            </a:r>
            <a:endParaRPr kumimoji="1" lang="en-US" altLang="zh-CN" dirty="0"/>
          </a:p>
          <a:p>
            <a:endParaRPr kumimoji="1" lang="en-US" altLang="zh-CN" dirty="0"/>
          </a:p>
          <a:p>
            <a:r>
              <a:rPr kumimoji="1" lang="en-US" altLang="zh-CN" dirty="0"/>
              <a:t>R2:</a:t>
            </a:r>
            <a:r>
              <a:rPr kumimoji="1" lang="zh-CN" altLang="en-US" dirty="0"/>
              <a:t>无能力，但愿意</a:t>
            </a:r>
            <a:r>
              <a:rPr kumimoji="1" lang="en-US" altLang="zh-CN" dirty="0"/>
              <a:t>——</a:t>
            </a:r>
            <a:r>
              <a:rPr kumimoji="1" lang="zh-CN" altLang="en-US" dirty="0"/>
              <a:t>说服式</a:t>
            </a:r>
            <a:endParaRPr kumimoji="1" lang="en-US" altLang="zh-CN" dirty="0"/>
          </a:p>
          <a:p>
            <a:endParaRPr kumimoji="1" lang="en-US" altLang="zh-CN" dirty="0"/>
          </a:p>
          <a:p>
            <a:r>
              <a:rPr kumimoji="1" lang="en-US" altLang="zh-CN" dirty="0"/>
              <a:t>R3:</a:t>
            </a:r>
            <a:r>
              <a:rPr kumimoji="1" lang="zh-CN" altLang="en-US" dirty="0"/>
              <a:t>有能力，但不愿意</a:t>
            </a:r>
            <a:r>
              <a:rPr kumimoji="1" lang="en-US" altLang="zh-CN" dirty="0"/>
              <a:t>——</a:t>
            </a:r>
            <a:r>
              <a:rPr kumimoji="1" lang="zh-CN" altLang="en-US" dirty="0"/>
              <a:t>参与式</a:t>
            </a:r>
            <a:endParaRPr kumimoji="1" lang="en-US" altLang="zh-CN" dirty="0"/>
          </a:p>
          <a:p>
            <a:endParaRPr kumimoji="1" lang="en-US" altLang="zh-CN" dirty="0"/>
          </a:p>
          <a:p>
            <a:r>
              <a:rPr kumimoji="1" lang="en-US" altLang="zh-CN" dirty="0"/>
              <a:t>R4:</a:t>
            </a:r>
            <a:r>
              <a:rPr kumimoji="1" lang="zh-CN" altLang="en-US" dirty="0"/>
              <a:t>双高</a:t>
            </a:r>
            <a:r>
              <a:rPr kumimoji="1" lang="en-US" altLang="zh-CN" dirty="0"/>
              <a:t>——</a:t>
            </a:r>
            <a:r>
              <a:rPr kumimoji="1" lang="zh-CN" altLang="en-US" dirty="0"/>
              <a:t>授权式</a:t>
            </a:r>
          </a:p>
        </p:txBody>
      </p:sp>
      <p:pic>
        <p:nvPicPr>
          <p:cNvPr id="5" name="图片 4">
            <a:extLst>
              <a:ext uri="{FF2B5EF4-FFF2-40B4-BE49-F238E27FC236}">
                <a16:creationId xmlns:a16="http://schemas.microsoft.com/office/drawing/2014/main" id="{EA3CBD85-9494-8742-A393-EF6AEC4A90DC}"/>
              </a:ext>
            </a:extLst>
          </p:cNvPr>
          <p:cNvPicPr>
            <a:picLocks noChangeAspect="1"/>
          </p:cNvPicPr>
          <p:nvPr/>
        </p:nvPicPr>
        <p:blipFill>
          <a:blip r:embed="rId3"/>
          <a:stretch>
            <a:fillRect/>
          </a:stretch>
        </p:blipFill>
        <p:spPr>
          <a:xfrm>
            <a:off x="8718884" y="3796747"/>
            <a:ext cx="2609456" cy="2155411"/>
          </a:xfrm>
          <a:prstGeom prst="rect">
            <a:avLst/>
          </a:prstGeom>
        </p:spPr>
      </p:pic>
    </p:spTree>
    <p:extLst>
      <p:ext uri="{BB962C8B-B14F-4D97-AF65-F5344CB8AC3E}">
        <p14:creationId xmlns:p14="http://schemas.microsoft.com/office/powerpoint/2010/main" val="68147932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“路径</a:t>
            </a:r>
            <a:r>
              <a:rPr lang="en-US" altLang="zh-CN" dirty="0"/>
              <a:t>—</a:t>
            </a:r>
            <a:r>
              <a:rPr lang="zh-CN" altLang="en-US" dirty="0"/>
              <a:t>目标”理论 </a:t>
            </a:r>
          </a:p>
        </p:txBody>
      </p:sp>
      <p:sp>
        <p:nvSpPr>
          <p:cNvPr id="3" name="内容占位符 2"/>
          <p:cNvSpPr>
            <a:spLocks noGrp="1"/>
          </p:cNvSpPr>
          <p:nvPr>
            <p:ph idx="1"/>
          </p:nvPr>
        </p:nvSpPr>
        <p:spPr/>
        <p:txBody>
          <a:bodyPr/>
          <a:lstStyle/>
          <a:p>
            <a:r>
              <a:rPr lang="zh-CN" altLang="en-US" dirty="0"/>
              <a:t>领导者的工作是</a:t>
            </a:r>
            <a:r>
              <a:rPr lang="zh-CN" altLang="en-US" dirty="0">
                <a:solidFill>
                  <a:srgbClr val="FF0000"/>
                </a:solidFill>
              </a:rPr>
              <a:t>帮助下属</a:t>
            </a:r>
            <a:r>
              <a:rPr lang="zh-CN" altLang="en-US" dirty="0"/>
              <a:t>达到他们的目标，并</a:t>
            </a:r>
            <a:r>
              <a:rPr lang="zh-CN" altLang="en-US" dirty="0">
                <a:solidFill>
                  <a:srgbClr val="FF0000"/>
                </a:solidFill>
              </a:rPr>
              <a:t>提供</a:t>
            </a:r>
            <a:r>
              <a:rPr lang="zh-CN" altLang="en-US" dirty="0"/>
              <a:t>必要的指导和支持，以</a:t>
            </a:r>
            <a:r>
              <a:rPr lang="zh-CN" altLang="en-US" dirty="0">
                <a:solidFill>
                  <a:srgbClr val="FF0000"/>
                </a:solidFill>
              </a:rPr>
              <a:t>确保</a:t>
            </a:r>
            <a:r>
              <a:rPr lang="zh-CN" altLang="en-US" dirty="0"/>
              <a:t>各自的目标与群体或组织的总体目标相一致。</a:t>
            </a:r>
            <a:endParaRPr lang="en-US" altLang="zh-CN" dirty="0"/>
          </a:p>
          <a:p>
            <a:endParaRPr lang="en-US" altLang="zh-CN" dirty="0"/>
          </a:p>
          <a:p>
            <a:pPr marL="0" indent="0">
              <a:buNone/>
            </a:pPr>
            <a:r>
              <a:rPr lang="zh-CN" altLang="en-US" dirty="0"/>
              <a:t>根据“路径</a:t>
            </a:r>
            <a:r>
              <a:rPr lang="en-US" altLang="zh-CN" dirty="0"/>
              <a:t>—</a:t>
            </a:r>
            <a:r>
              <a:rPr lang="zh-CN" altLang="en-US" dirty="0"/>
              <a:t>目标”理论，领导行为分为四种： </a:t>
            </a:r>
          </a:p>
          <a:p>
            <a:r>
              <a:rPr lang="zh-CN" altLang="en-US" dirty="0"/>
              <a:t>指示型领导 ：任务导向</a:t>
            </a:r>
          </a:p>
          <a:p>
            <a:r>
              <a:rPr lang="zh-CN" altLang="en-US" dirty="0"/>
              <a:t>支持型领导 ：关系导向</a:t>
            </a:r>
          </a:p>
          <a:p>
            <a:r>
              <a:rPr lang="zh-CN" altLang="en-US" dirty="0"/>
              <a:t>参与型领导 ：一起参与决策</a:t>
            </a:r>
          </a:p>
          <a:p>
            <a:r>
              <a:rPr lang="zh-CN" altLang="en-US" dirty="0"/>
              <a:t>成就型领导 ：高工作标准</a:t>
            </a:r>
          </a:p>
          <a:p>
            <a:endParaRPr lang="zh-CN" altLang="en-US" dirty="0"/>
          </a:p>
        </p:txBody>
      </p:sp>
    </p:spTree>
    <p:extLst>
      <p:ext uri="{BB962C8B-B14F-4D97-AF65-F5344CB8AC3E}">
        <p14:creationId xmlns:p14="http://schemas.microsoft.com/office/powerpoint/2010/main" val="3110404001"/>
      </p:ext>
    </p:extLst>
  </p:cSld>
  <p:clrMapOvr>
    <a:masterClrMapping/>
  </p:clrMapOvr>
  <p:transition>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“路径</a:t>
            </a:r>
            <a:r>
              <a:rPr lang="en-US" altLang="zh-CN" dirty="0"/>
              <a:t>—</a:t>
            </a:r>
            <a:r>
              <a:rPr lang="zh-CN" altLang="en-US" dirty="0"/>
              <a:t>目标”理论 </a:t>
            </a:r>
          </a:p>
        </p:txBody>
      </p:sp>
      <p:sp>
        <p:nvSpPr>
          <p:cNvPr id="3" name="内容占位符 2"/>
          <p:cNvSpPr>
            <a:spLocks noGrp="1"/>
          </p:cNvSpPr>
          <p:nvPr>
            <p:ph idx="1"/>
          </p:nvPr>
        </p:nvSpPr>
        <p:spPr/>
        <p:txBody>
          <a:bodyPr/>
          <a:lstStyle/>
          <a:p>
            <a:endParaRPr lang="zh-CN" altLang="en-US" dirty="0"/>
          </a:p>
        </p:txBody>
      </p:sp>
      <p:grpSp>
        <p:nvGrpSpPr>
          <p:cNvPr id="4" name="Group 4"/>
          <p:cNvGrpSpPr>
            <a:grpSpLocks/>
          </p:cNvGrpSpPr>
          <p:nvPr/>
        </p:nvGrpSpPr>
        <p:grpSpPr bwMode="auto">
          <a:xfrm>
            <a:off x="2498216" y="2126552"/>
            <a:ext cx="6755511" cy="3387280"/>
            <a:chOff x="2250" y="4158"/>
            <a:chExt cx="6090" cy="3405"/>
          </a:xfrm>
        </p:grpSpPr>
        <p:sp>
          <p:nvSpPr>
            <p:cNvPr id="5" name="Text Box 5"/>
            <p:cNvSpPr txBox="1">
              <a:spLocks noChangeArrowheads="1"/>
            </p:cNvSpPr>
            <p:nvPr/>
          </p:nvSpPr>
          <p:spPr bwMode="auto">
            <a:xfrm>
              <a:off x="4530" y="4158"/>
              <a:ext cx="1485" cy="1230"/>
            </a:xfrm>
            <a:prstGeom prst="rect">
              <a:avLst/>
            </a:prstGeom>
            <a:solidFill>
              <a:srgbClr val="FFFFFF"/>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b="1"/>
                <a:t>环境的权变因素</a:t>
              </a:r>
            </a:p>
            <a:p>
              <a:pPr algn="just">
                <a:buFont typeface="Arial" panose="020B0604020202020204" pitchFamily="34" charset="0"/>
                <a:buChar char="•"/>
              </a:pPr>
              <a:r>
                <a:rPr kumimoji="0" lang="zh-CN" altLang="en-US" sz="1400" b="1">
                  <a:latin typeface="宋体" panose="02010600030101010101" pitchFamily="2" charset="-122"/>
                </a:rPr>
                <a:t>任务结构</a:t>
              </a:r>
            </a:p>
            <a:p>
              <a:pPr algn="just">
                <a:buFont typeface="Arial" panose="020B0604020202020204" pitchFamily="34" charset="0"/>
                <a:buChar char="•"/>
              </a:pPr>
              <a:r>
                <a:rPr kumimoji="0" lang="zh-CN" altLang="en-US" sz="1400" b="1">
                  <a:latin typeface="宋体" panose="02010600030101010101" pitchFamily="2" charset="-122"/>
                </a:rPr>
                <a:t>正式权力系统</a:t>
              </a:r>
            </a:p>
            <a:p>
              <a:pPr algn="just">
                <a:buFont typeface="Arial" panose="020B0604020202020204" pitchFamily="34" charset="0"/>
                <a:buChar char="•"/>
              </a:pPr>
              <a:r>
                <a:rPr kumimoji="0" lang="zh-CN" altLang="en-US" sz="1400" b="1">
                  <a:latin typeface="宋体" panose="02010600030101010101" pitchFamily="2" charset="-122"/>
                </a:rPr>
                <a:t>工作群体</a:t>
              </a:r>
            </a:p>
          </p:txBody>
        </p:sp>
        <p:sp>
          <p:nvSpPr>
            <p:cNvPr id="6" name="Text Box 6"/>
            <p:cNvSpPr txBox="1">
              <a:spLocks noChangeArrowheads="1"/>
            </p:cNvSpPr>
            <p:nvPr/>
          </p:nvSpPr>
          <p:spPr bwMode="auto">
            <a:xfrm>
              <a:off x="4530" y="6333"/>
              <a:ext cx="1485" cy="1230"/>
            </a:xfrm>
            <a:prstGeom prst="rect">
              <a:avLst/>
            </a:prstGeom>
            <a:solidFill>
              <a:srgbClr val="FFFFFF"/>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b="1"/>
                <a:t>下属的权变因素</a:t>
              </a:r>
            </a:p>
            <a:p>
              <a:pPr algn="just">
                <a:buFont typeface="Arial" panose="020B0604020202020204" pitchFamily="34" charset="0"/>
                <a:buChar char="•"/>
              </a:pPr>
              <a:r>
                <a:rPr kumimoji="0" lang="zh-CN" altLang="en-US" sz="1400" b="1">
                  <a:latin typeface="宋体" panose="02010600030101010101" pitchFamily="2" charset="-122"/>
                </a:rPr>
                <a:t>控制点</a:t>
              </a:r>
            </a:p>
            <a:p>
              <a:pPr algn="just">
                <a:buFont typeface="Arial" panose="020B0604020202020204" pitchFamily="34" charset="0"/>
                <a:buChar char="•"/>
              </a:pPr>
              <a:r>
                <a:rPr kumimoji="0" lang="zh-CN" altLang="en-US" sz="1400" b="1">
                  <a:latin typeface="宋体" panose="02010600030101010101" pitchFamily="2" charset="-122"/>
                </a:rPr>
                <a:t>经验</a:t>
              </a:r>
            </a:p>
            <a:p>
              <a:pPr algn="just">
                <a:buFont typeface="Arial" panose="020B0604020202020204" pitchFamily="34" charset="0"/>
                <a:buChar char="•"/>
              </a:pPr>
              <a:r>
                <a:rPr kumimoji="0" lang="zh-CN" altLang="en-US" sz="1400" b="1">
                  <a:latin typeface="宋体" panose="02010600030101010101" pitchFamily="2" charset="-122"/>
                </a:rPr>
                <a:t>认知能力</a:t>
              </a:r>
            </a:p>
          </p:txBody>
        </p:sp>
        <p:sp>
          <p:nvSpPr>
            <p:cNvPr id="7" name="Text Box 7"/>
            <p:cNvSpPr txBox="1">
              <a:spLocks noChangeArrowheads="1"/>
            </p:cNvSpPr>
            <p:nvPr/>
          </p:nvSpPr>
          <p:spPr bwMode="auto">
            <a:xfrm>
              <a:off x="2250" y="5193"/>
              <a:ext cx="1485" cy="1515"/>
            </a:xfrm>
            <a:prstGeom prst="rect">
              <a:avLst/>
            </a:prstGeom>
            <a:solidFill>
              <a:srgbClr val="FFFFFF"/>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b="1" dirty="0"/>
                <a:t>领导者行为</a:t>
              </a:r>
            </a:p>
            <a:p>
              <a:pPr algn="just">
                <a:buFont typeface="Arial" panose="020B0604020202020204" pitchFamily="34" charset="0"/>
                <a:buChar char="•"/>
              </a:pPr>
              <a:r>
                <a:rPr kumimoji="0" lang="zh-CN" altLang="en-US" sz="1400" b="1" dirty="0">
                  <a:latin typeface="宋体" panose="02010600030101010101" pitchFamily="2" charset="-122"/>
                </a:rPr>
                <a:t>指示型</a:t>
              </a:r>
            </a:p>
            <a:p>
              <a:pPr algn="just">
                <a:buFont typeface="Arial" panose="020B0604020202020204" pitchFamily="34" charset="0"/>
                <a:buChar char="•"/>
              </a:pPr>
              <a:r>
                <a:rPr kumimoji="0" lang="zh-CN" altLang="en-US" sz="1400" b="1" dirty="0">
                  <a:latin typeface="宋体" panose="02010600030101010101" pitchFamily="2" charset="-122"/>
                </a:rPr>
                <a:t>支持型</a:t>
              </a:r>
            </a:p>
            <a:p>
              <a:pPr algn="just">
                <a:buFont typeface="Arial" panose="020B0604020202020204" pitchFamily="34" charset="0"/>
                <a:buChar char="•"/>
              </a:pPr>
              <a:r>
                <a:rPr kumimoji="0" lang="zh-CN" altLang="en-US" sz="1400" b="1" dirty="0">
                  <a:latin typeface="宋体" panose="02010600030101010101" pitchFamily="2" charset="-122"/>
                </a:rPr>
                <a:t>参与型</a:t>
              </a:r>
            </a:p>
            <a:p>
              <a:pPr algn="just">
                <a:buFont typeface="Arial" panose="020B0604020202020204" pitchFamily="34" charset="0"/>
                <a:buChar char="•"/>
              </a:pPr>
              <a:r>
                <a:rPr kumimoji="0" lang="zh-CN" altLang="en-US" sz="1400" b="1" dirty="0">
                  <a:latin typeface="宋体" panose="02010600030101010101" pitchFamily="2" charset="-122"/>
                </a:rPr>
                <a:t>成就取向型</a:t>
              </a:r>
            </a:p>
          </p:txBody>
        </p:sp>
        <p:sp>
          <p:nvSpPr>
            <p:cNvPr id="8" name="Text Box 8"/>
            <p:cNvSpPr txBox="1">
              <a:spLocks noChangeArrowheads="1"/>
            </p:cNvSpPr>
            <p:nvPr/>
          </p:nvSpPr>
          <p:spPr bwMode="auto">
            <a:xfrm>
              <a:off x="6855" y="5268"/>
              <a:ext cx="1485" cy="1230"/>
            </a:xfrm>
            <a:prstGeom prst="rect">
              <a:avLst/>
            </a:prstGeom>
            <a:solidFill>
              <a:srgbClr val="FFFFFF"/>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b="1"/>
                <a:t>结果</a:t>
              </a:r>
            </a:p>
            <a:p>
              <a:pPr algn="just">
                <a:buFont typeface="Arial" panose="020B0604020202020204" pitchFamily="34" charset="0"/>
                <a:buChar char="•"/>
              </a:pPr>
              <a:r>
                <a:rPr kumimoji="0" lang="zh-CN" altLang="en-US" sz="1400" b="1">
                  <a:latin typeface="宋体" panose="02010600030101010101" pitchFamily="2" charset="-122"/>
                </a:rPr>
                <a:t>绩效</a:t>
              </a:r>
            </a:p>
            <a:p>
              <a:pPr algn="just">
                <a:buFont typeface="Arial" panose="020B0604020202020204" pitchFamily="34" charset="0"/>
                <a:buChar char="•"/>
              </a:pPr>
              <a:r>
                <a:rPr kumimoji="0" lang="zh-CN" altLang="en-US" sz="1400" b="1">
                  <a:latin typeface="宋体" panose="02010600030101010101" pitchFamily="2" charset="-122"/>
                </a:rPr>
                <a:t>满意度</a:t>
              </a:r>
            </a:p>
            <a:p>
              <a:pPr algn="just"/>
              <a:endParaRPr kumimoji="0" lang="en-US" altLang="zh-CN" sz="1400" b="1">
                <a:latin typeface="宋体" panose="02010600030101010101" pitchFamily="2" charset="-122"/>
              </a:endParaRPr>
            </a:p>
          </p:txBody>
        </p:sp>
        <p:sp>
          <p:nvSpPr>
            <p:cNvPr id="9" name="Line 9"/>
            <p:cNvSpPr>
              <a:spLocks noChangeShapeType="1"/>
            </p:cNvSpPr>
            <p:nvPr/>
          </p:nvSpPr>
          <p:spPr bwMode="auto">
            <a:xfrm>
              <a:off x="3720" y="5883"/>
              <a:ext cx="2910" cy="0"/>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 name="Line 10"/>
            <p:cNvSpPr>
              <a:spLocks noChangeShapeType="1"/>
            </p:cNvSpPr>
            <p:nvPr/>
          </p:nvSpPr>
          <p:spPr bwMode="auto">
            <a:xfrm>
              <a:off x="5265" y="5388"/>
              <a:ext cx="0" cy="465"/>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 name="Line 11"/>
            <p:cNvSpPr>
              <a:spLocks noChangeShapeType="1"/>
            </p:cNvSpPr>
            <p:nvPr/>
          </p:nvSpPr>
          <p:spPr bwMode="auto">
            <a:xfrm flipH="1" flipV="1">
              <a:off x="5265" y="5913"/>
              <a:ext cx="0" cy="405"/>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340614947"/>
      </p:ext>
    </p:extLst>
  </p:cSld>
  <p:clrMapOvr>
    <a:masterClrMapping/>
  </p:clrMapOvr>
  <p:transition>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“路径</a:t>
            </a:r>
            <a:r>
              <a:rPr lang="en-US" altLang="zh-CN" dirty="0"/>
              <a:t>—</a:t>
            </a:r>
            <a:r>
              <a:rPr lang="zh-CN" altLang="en-US" dirty="0"/>
              <a:t>目标”理论 </a:t>
            </a:r>
          </a:p>
        </p:txBody>
      </p:sp>
      <p:sp>
        <p:nvSpPr>
          <p:cNvPr id="3" name="内容占位符 2"/>
          <p:cNvSpPr>
            <a:spLocks noGrp="1"/>
          </p:cNvSpPr>
          <p:nvPr>
            <p:ph idx="1"/>
          </p:nvPr>
        </p:nvSpPr>
        <p:spPr/>
        <p:txBody>
          <a:bodyPr/>
          <a:lstStyle/>
          <a:p>
            <a:r>
              <a:rPr lang="zh-CN" altLang="en-US" dirty="0"/>
              <a:t>指示型领导运用的情境：拜权主义者；任务不明、压力过大或下属能力较低时；</a:t>
            </a:r>
            <a:endParaRPr lang="en-US" altLang="zh-CN" dirty="0"/>
          </a:p>
          <a:p>
            <a:endParaRPr lang="zh-CN" altLang="en-US" dirty="0"/>
          </a:p>
          <a:p>
            <a:r>
              <a:rPr lang="zh-CN" altLang="en-US" dirty="0"/>
              <a:t>支持性领导运用的情境：正式权力关系明确、官僚化；结构化任务；下属缺乏自信；</a:t>
            </a:r>
            <a:endParaRPr lang="en-US" altLang="zh-CN" dirty="0"/>
          </a:p>
          <a:p>
            <a:endParaRPr lang="zh-CN" altLang="en-US" dirty="0"/>
          </a:p>
          <a:p>
            <a:r>
              <a:rPr lang="zh-CN" altLang="en-US" dirty="0"/>
              <a:t>参与型领导运用的情境：内控制点类型的下属；</a:t>
            </a:r>
            <a:endParaRPr lang="en-US" altLang="zh-CN" dirty="0"/>
          </a:p>
          <a:p>
            <a:endParaRPr lang="zh-CN" altLang="en-US" dirty="0"/>
          </a:p>
          <a:p>
            <a:r>
              <a:rPr lang="zh-CN" altLang="en-US" dirty="0"/>
              <a:t>成就导向型领导运用情境：下属感到工作缺乏挑战性；</a:t>
            </a:r>
          </a:p>
          <a:p>
            <a:endParaRPr lang="zh-CN" altLang="en-US" dirty="0"/>
          </a:p>
        </p:txBody>
      </p:sp>
    </p:spTree>
    <p:extLst>
      <p:ext uri="{BB962C8B-B14F-4D97-AF65-F5344CB8AC3E}">
        <p14:creationId xmlns:p14="http://schemas.microsoft.com/office/powerpoint/2010/main" val="1160430735"/>
      </p:ext>
    </p:extLst>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领袖魅力式领导</a:t>
            </a:r>
          </a:p>
        </p:txBody>
      </p:sp>
      <p:sp>
        <p:nvSpPr>
          <p:cNvPr id="3" name="内容占位符 2"/>
          <p:cNvSpPr>
            <a:spLocks noGrp="1"/>
          </p:cNvSpPr>
          <p:nvPr>
            <p:ph idx="1"/>
          </p:nvPr>
        </p:nvSpPr>
        <p:spPr/>
        <p:txBody>
          <a:bodyPr/>
          <a:lstStyle/>
          <a:p>
            <a:r>
              <a:rPr lang="zh-CN" altLang="en-US" dirty="0"/>
              <a:t>魅力领导是指远远超出一般的尊重、影响、钦佩和信任的，对追随者的情感具有震撼力的领导者。 （</a:t>
            </a:r>
            <a:r>
              <a:rPr lang="en-US" altLang="zh-CN" dirty="0"/>
              <a:t>e.g.</a:t>
            </a:r>
            <a:r>
              <a:rPr lang="zh-CN" altLang="en-US" dirty="0"/>
              <a:t>）</a:t>
            </a:r>
          </a:p>
          <a:p>
            <a:endParaRPr lang="en-US" altLang="zh-CN" dirty="0"/>
          </a:p>
          <a:p>
            <a:r>
              <a:rPr lang="zh-CN" altLang="en-US" dirty="0"/>
              <a:t>适用于危机情况</a:t>
            </a:r>
            <a:endParaRPr lang="en-US" altLang="zh-CN" dirty="0"/>
          </a:p>
          <a:p>
            <a:endParaRPr lang="en-US" altLang="zh-CN" dirty="0"/>
          </a:p>
          <a:p>
            <a:r>
              <a:rPr lang="zh-CN" altLang="en-US" dirty="0"/>
              <a:t>危机过后会凸显负面影响（独断、自负。韦伯，</a:t>
            </a:r>
            <a:r>
              <a:rPr lang="en-US" altLang="zh-CN" dirty="0" err="1"/>
              <a:t>mao</a:t>
            </a:r>
            <a:r>
              <a:rPr lang="zh-CN" altLang="en-US" dirty="0"/>
              <a:t>）</a:t>
            </a:r>
          </a:p>
        </p:txBody>
      </p:sp>
    </p:spTree>
    <p:extLst>
      <p:ext uri="{BB962C8B-B14F-4D97-AF65-F5344CB8AC3E}">
        <p14:creationId xmlns:p14="http://schemas.microsoft.com/office/powerpoint/2010/main" val="1218083400"/>
      </p:ext>
    </p:extLst>
  </p:cSld>
  <p:clrMapOvr>
    <a:masterClrMapping/>
  </p:clrMapOvr>
  <p:transition>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乔布斯</a:t>
            </a: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9808" y="1896384"/>
            <a:ext cx="3130899" cy="3622528"/>
          </a:xfrm>
        </p:spPr>
      </p:pic>
      <p:sp>
        <p:nvSpPr>
          <p:cNvPr id="7" name="矩形 6"/>
          <p:cNvSpPr/>
          <p:nvPr/>
        </p:nvSpPr>
        <p:spPr>
          <a:xfrm>
            <a:off x="4785360" y="1990267"/>
            <a:ext cx="6096000" cy="1200329"/>
          </a:xfrm>
          <a:prstGeom prst="rect">
            <a:avLst/>
          </a:prstGeom>
        </p:spPr>
        <p:txBody>
          <a:bodyPr>
            <a:spAutoFit/>
          </a:bodyPr>
          <a:lstStyle/>
          <a:p>
            <a:r>
              <a:rPr lang="zh-CN" altLang="en-US" sz="2400" dirty="0">
                <a:latin typeface="微软雅黑" panose="020B0503020204020204" pitchFamily="34" charset="-122"/>
                <a:ea typeface="微软雅黑" panose="020B0503020204020204" pitchFamily="34" charset="-122"/>
              </a:rPr>
              <a:t>他坚毅、刚强、自信、执着、忠于自己的直觉、挚爱自己的事业、语言充满魅力和拥有超凡的沟通才能。</a:t>
            </a:r>
          </a:p>
        </p:txBody>
      </p:sp>
    </p:spTree>
    <p:extLst>
      <p:ext uri="{BB962C8B-B14F-4D97-AF65-F5344CB8AC3E}">
        <p14:creationId xmlns:p14="http://schemas.microsoft.com/office/powerpoint/2010/main" val="1098373652"/>
      </p:ext>
    </p:extLst>
  </p:cSld>
  <p:clrMapOvr>
    <a:masterClrMapping/>
  </p:clrMapOvr>
  <p:transition>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交易型领导（</a:t>
            </a:r>
            <a:r>
              <a:rPr lang="en-US" altLang="zh-CN" dirty="0"/>
              <a:t>Transactional Leadership</a:t>
            </a:r>
            <a:r>
              <a:rPr lang="zh-CN" altLang="en-US" dirty="0"/>
              <a:t>）</a:t>
            </a:r>
          </a:p>
        </p:txBody>
      </p:sp>
      <p:sp>
        <p:nvSpPr>
          <p:cNvPr id="3" name="内容占位符 2"/>
          <p:cNvSpPr>
            <a:spLocks noGrp="1"/>
          </p:cNvSpPr>
          <p:nvPr>
            <p:ph idx="1"/>
          </p:nvPr>
        </p:nvSpPr>
        <p:spPr/>
        <p:txBody>
          <a:bodyPr/>
          <a:lstStyle/>
          <a:p>
            <a:r>
              <a:rPr lang="zh-CN" altLang="en-US" dirty="0"/>
              <a:t>贺兰德</a:t>
            </a:r>
            <a:r>
              <a:rPr lang="en-US" altLang="zh-CN" dirty="0"/>
              <a:t>(Hollander)</a:t>
            </a:r>
            <a:r>
              <a:rPr lang="zh-CN" altLang="en-US" dirty="0"/>
              <a:t>于</a:t>
            </a:r>
            <a:r>
              <a:rPr lang="en-US" altLang="zh-CN" dirty="0"/>
              <a:t>1978</a:t>
            </a:r>
            <a:r>
              <a:rPr lang="zh-CN" altLang="en-US" dirty="0"/>
              <a:t>年所提出。</a:t>
            </a:r>
            <a:endParaRPr lang="en-US" altLang="zh-CN" dirty="0"/>
          </a:p>
          <a:p>
            <a:endParaRPr lang="en-US" altLang="zh-CN" dirty="0"/>
          </a:p>
          <a:p>
            <a:r>
              <a:rPr lang="zh-CN" altLang="en-US" dirty="0"/>
              <a:t>指建立在上下级之间某种交易基础上的领导。这些领导通过明确角色和任务来指导部下，以某种奖励和利益作为下级努力工作的交换条件。</a:t>
            </a:r>
            <a:endParaRPr lang="en-US" altLang="zh-CN" dirty="0"/>
          </a:p>
          <a:p>
            <a:endParaRPr lang="en-US" altLang="zh-CN" dirty="0"/>
          </a:p>
          <a:p>
            <a:r>
              <a:rPr lang="zh-CN" altLang="en-US" dirty="0"/>
              <a:t>交易型领导的缺点？</a:t>
            </a:r>
          </a:p>
        </p:txBody>
      </p:sp>
    </p:spTree>
    <p:extLst>
      <p:ext uri="{BB962C8B-B14F-4D97-AF65-F5344CB8AC3E}">
        <p14:creationId xmlns:p14="http://schemas.microsoft.com/office/powerpoint/2010/main" val="3719592418"/>
      </p:ext>
    </p:extLst>
  </p:cSld>
  <p:clrMapOvr>
    <a:masterClrMapping/>
  </p:clrMapOvr>
  <p:transition>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变革型领导（</a:t>
            </a:r>
            <a:r>
              <a:rPr lang="en-US" altLang="zh-CN" dirty="0"/>
              <a:t>Transformational Leadership</a:t>
            </a:r>
            <a:r>
              <a:rPr lang="zh-CN" altLang="en-US" dirty="0"/>
              <a:t>）</a:t>
            </a:r>
          </a:p>
        </p:txBody>
      </p:sp>
      <p:sp>
        <p:nvSpPr>
          <p:cNvPr id="3" name="内容占位符 2"/>
          <p:cNvSpPr>
            <a:spLocks noGrp="1"/>
          </p:cNvSpPr>
          <p:nvPr>
            <p:ph idx="1"/>
          </p:nvPr>
        </p:nvSpPr>
        <p:spPr/>
        <p:txBody>
          <a:bodyPr/>
          <a:lstStyle/>
          <a:p>
            <a:pPr marL="0" indent="0">
              <a:buNone/>
            </a:pPr>
            <a:r>
              <a:rPr lang="zh-CN" altLang="en-US" dirty="0"/>
              <a:t>依靠个人魅力和非正式权力</a:t>
            </a:r>
            <a:endParaRPr lang="en-US" altLang="zh-CN" dirty="0"/>
          </a:p>
          <a:p>
            <a:pPr marL="0" indent="0">
              <a:buNone/>
            </a:pPr>
            <a:endParaRPr lang="en-US" altLang="zh-CN" dirty="0"/>
          </a:p>
          <a:p>
            <a:pPr marL="0" indent="0">
              <a:buNone/>
            </a:pPr>
            <a:r>
              <a:rPr lang="en-US" altLang="zh-CN" dirty="0"/>
              <a:t>1.</a:t>
            </a:r>
            <a:r>
              <a:rPr lang="zh-CN" altLang="en-US" dirty="0"/>
              <a:t>德行垂范：以身作则、牺牲自我利益、言行一致，说到做到、严格要求</a:t>
            </a:r>
            <a:endParaRPr lang="en-US" altLang="zh-CN" dirty="0"/>
          </a:p>
          <a:p>
            <a:pPr marL="0" indent="0">
              <a:buNone/>
            </a:pPr>
            <a:endParaRPr lang="en-US" altLang="zh-CN" dirty="0"/>
          </a:p>
          <a:p>
            <a:pPr marL="0" indent="0">
              <a:buNone/>
            </a:pPr>
            <a:r>
              <a:rPr lang="en-US" altLang="zh-CN" dirty="0"/>
              <a:t>2.</a:t>
            </a:r>
            <a:r>
              <a:rPr lang="zh-CN" altLang="en-US" dirty="0"/>
              <a:t>愿景激励：画大饼</a:t>
            </a:r>
            <a:endParaRPr lang="en-US" altLang="zh-CN" dirty="0"/>
          </a:p>
          <a:p>
            <a:pPr marL="0" indent="0">
              <a:buNone/>
            </a:pPr>
            <a:endParaRPr lang="en-US" altLang="zh-CN" dirty="0"/>
          </a:p>
          <a:p>
            <a:pPr marL="0" indent="0">
              <a:buNone/>
            </a:pPr>
            <a:r>
              <a:rPr lang="en-US" altLang="zh-CN" dirty="0"/>
              <a:t>3.</a:t>
            </a:r>
            <a:r>
              <a:rPr lang="zh-CN" altLang="en-US" dirty="0"/>
              <a:t>领导魅力：业务能力是否过硬、思想是否开明等</a:t>
            </a:r>
            <a:endParaRPr lang="en-US" altLang="zh-CN" dirty="0"/>
          </a:p>
          <a:p>
            <a:pPr marL="0" indent="0">
              <a:buNone/>
            </a:pPr>
            <a:endParaRPr lang="en-US" altLang="zh-CN" dirty="0"/>
          </a:p>
          <a:p>
            <a:pPr marL="0" indent="0">
              <a:buNone/>
            </a:pPr>
            <a:r>
              <a:rPr lang="en-US" altLang="zh-CN" dirty="0"/>
              <a:t>4.</a:t>
            </a:r>
            <a:r>
              <a:rPr lang="zh-CN" altLang="en-US" dirty="0"/>
              <a:t>个性化关怀：指被评价者在领导过程中考虑员工的个人实际情况、为员工创造成长的环境、关心员工的发展、家庭和生活的程度。</a:t>
            </a: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3557327763"/>
      </p:ext>
    </p:extLst>
  </p:cSld>
  <p:clrMapOvr>
    <a:masterClrMapping/>
  </p:clrMapOvr>
  <p:transition>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69613" y="2931824"/>
            <a:ext cx="11041227" cy="4785395"/>
          </a:xfrm>
        </p:spPr>
        <p:txBody>
          <a:bodyPr/>
          <a:lstStyle/>
          <a:p>
            <a:pPr marL="0" indent="0">
              <a:buNone/>
            </a:pPr>
            <a:r>
              <a:rPr lang="zh-CN" altLang="en-US" sz="6000" dirty="0"/>
              <a:t>谢谢！</a:t>
            </a:r>
          </a:p>
        </p:txBody>
      </p:sp>
    </p:spTree>
    <p:extLst>
      <p:ext uri="{BB962C8B-B14F-4D97-AF65-F5344CB8AC3E}">
        <p14:creationId xmlns:p14="http://schemas.microsoft.com/office/powerpoint/2010/main" val="1442098313"/>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领导者与管理者</a:t>
            </a:r>
          </a:p>
        </p:txBody>
      </p:sp>
      <p:sp>
        <p:nvSpPr>
          <p:cNvPr id="3" name="内容占位符 2"/>
          <p:cNvSpPr>
            <a:spLocks noGrp="1"/>
          </p:cNvSpPr>
          <p:nvPr>
            <p:ph idx="1"/>
          </p:nvPr>
        </p:nvSpPr>
        <p:spPr/>
        <p:txBody>
          <a:bodyPr/>
          <a:lstStyle/>
          <a:p>
            <a:r>
              <a:rPr lang="zh-CN" altLang="en-US" dirty="0"/>
              <a:t>管理者存在于正式组织之中，而领导者却不一定</a:t>
            </a:r>
            <a:endParaRPr lang="en-US" altLang="zh-CN" dirty="0"/>
          </a:p>
          <a:p>
            <a:endParaRPr lang="zh-CN" altLang="en-US" dirty="0"/>
          </a:p>
          <a:p>
            <a:r>
              <a:rPr lang="zh-CN" altLang="en-US" dirty="0"/>
              <a:t>一般来说管理者都是领导者</a:t>
            </a:r>
            <a:endParaRPr lang="en-US" altLang="zh-CN" dirty="0"/>
          </a:p>
          <a:p>
            <a:endParaRPr lang="zh-CN" altLang="en-US" dirty="0"/>
          </a:p>
          <a:p>
            <a:r>
              <a:rPr lang="zh-CN" altLang="en-US" dirty="0"/>
              <a:t>一个人可能是管理者但并非是领导者（架空）</a:t>
            </a:r>
            <a:endParaRPr lang="en-US" altLang="zh-CN" dirty="0"/>
          </a:p>
          <a:p>
            <a:endParaRPr lang="zh-CN" altLang="en-US" dirty="0"/>
          </a:p>
          <a:p>
            <a:r>
              <a:rPr lang="zh-CN" altLang="en-US" dirty="0"/>
              <a:t>一个人可能是领导者但并非是管理者</a:t>
            </a:r>
          </a:p>
          <a:p>
            <a:endParaRPr lang="zh-CN" altLang="en-US" dirty="0"/>
          </a:p>
        </p:txBody>
      </p:sp>
    </p:spTree>
    <p:extLst>
      <p:ext uri="{BB962C8B-B14F-4D97-AF65-F5344CB8AC3E}">
        <p14:creationId xmlns:p14="http://schemas.microsoft.com/office/powerpoint/2010/main" val="1318226021"/>
      </p:ext>
    </p:extLst>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领导的作用</a:t>
            </a:r>
          </a:p>
        </p:txBody>
      </p:sp>
      <p:sp>
        <p:nvSpPr>
          <p:cNvPr id="3" name="内容占位符 2"/>
          <p:cNvSpPr>
            <a:spLocks noGrp="1"/>
          </p:cNvSpPr>
          <p:nvPr>
            <p:ph idx="1"/>
          </p:nvPr>
        </p:nvSpPr>
        <p:spPr/>
        <p:txBody>
          <a:bodyPr/>
          <a:lstStyle/>
          <a:p>
            <a:pPr marL="342900" lvl="2" indent="-342900">
              <a:lnSpc>
                <a:spcPct val="150000"/>
              </a:lnSpc>
            </a:pPr>
            <a:r>
              <a:rPr lang="zh-CN" altLang="en-US" sz="2400" dirty="0">
                <a:cs typeface="+mn-cs"/>
              </a:rPr>
              <a:t>协调作用</a:t>
            </a:r>
            <a:endParaRPr lang="en-US" altLang="zh-CN" sz="2400" dirty="0">
              <a:cs typeface="+mn-cs"/>
            </a:endParaRPr>
          </a:p>
          <a:p>
            <a:pPr marL="342900" lvl="2" indent="-342900">
              <a:lnSpc>
                <a:spcPct val="150000"/>
              </a:lnSpc>
            </a:pPr>
            <a:r>
              <a:rPr lang="zh-CN" altLang="en-US" sz="2400" dirty="0">
                <a:cs typeface="+mn-cs"/>
              </a:rPr>
              <a:t>指挥作用</a:t>
            </a:r>
            <a:endParaRPr lang="en-US" altLang="zh-CN" sz="2400" dirty="0">
              <a:cs typeface="+mn-cs"/>
            </a:endParaRPr>
          </a:p>
          <a:p>
            <a:pPr marL="342900" lvl="2" indent="-342900">
              <a:lnSpc>
                <a:spcPct val="150000"/>
              </a:lnSpc>
            </a:pPr>
            <a:r>
              <a:rPr lang="zh-CN" altLang="en-US" sz="2400" dirty="0">
                <a:cs typeface="+mn-cs"/>
              </a:rPr>
              <a:t>激励作用</a:t>
            </a:r>
          </a:p>
        </p:txBody>
      </p:sp>
    </p:spTree>
    <p:extLst>
      <p:ext uri="{BB962C8B-B14F-4D97-AF65-F5344CB8AC3E}">
        <p14:creationId xmlns:p14="http://schemas.microsoft.com/office/powerpoint/2010/main" val="166473264"/>
      </p:ext>
    </p:extLst>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领导特质理论</a:t>
            </a:r>
          </a:p>
        </p:txBody>
      </p:sp>
      <p:sp>
        <p:nvSpPr>
          <p:cNvPr id="3" name="内容占位符 2"/>
          <p:cNvSpPr>
            <a:spLocks noGrp="1"/>
          </p:cNvSpPr>
          <p:nvPr>
            <p:ph idx="1"/>
          </p:nvPr>
        </p:nvSpPr>
        <p:spPr/>
        <p:txBody>
          <a:bodyPr/>
          <a:lstStyle/>
          <a:p>
            <a:r>
              <a:rPr lang="zh-CN" altLang="en-US" dirty="0"/>
              <a:t>领导特质理论</a:t>
            </a:r>
            <a:endParaRPr lang="en-US" altLang="zh-CN" dirty="0"/>
          </a:p>
          <a:p>
            <a:endParaRPr lang="zh-CN" altLang="en-US" dirty="0"/>
          </a:p>
          <a:p>
            <a:r>
              <a:rPr lang="zh-CN" altLang="en-US" dirty="0"/>
              <a:t>理论假设</a:t>
            </a:r>
            <a:r>
              <a:rPr lang="en-US" altLang="zh-CN" dirty="0"/>
              <a:t>——</a:t>
            </a:r>
            <a:r>
              <a:rPr lang="zh-CN" altLang="en-US" dirty="0"/>
              <a:t>领导者的个人特质是决定领导效能的关键因素</a:t>
            </a:r>
            <a:endParaRPr lang="en-US" altLang="zh-CN" dirty="0"/>
          </a:p>
          <a:p>
            <a:endParaRPr lang="en-US" altLang="zh-CN" dirty="0"/>
          </a:p>
          <a:p>
            <a:r>
              <a:rPr lang="zh-CN" altLang="en-US" dirty="0"/>
              <a:t>先天还是后天？</a:t>
            </a:r>
            <a:endParaRPr lang="en-US" altLang="zh-CN" dirty="0"/>
          </a:p>
          <a:p>
            <a:endParaRPr lang="zh-CN" altLang="en-US" dirty="0"/>
          </a:p>
          <a:p>
            <a:r>
              <a:rPr lang="zh-CN" altLang="en-US" dirty="0"/>
              <a:t>侧重研究领导者的本质特征，认识领导工作效能的高低与领导者的素质、品质和个性特征密切相关。</a:t>
            </a:r>
          </a:p>
          <a:p>
            <a:endParaRPr lang="zh-CN" altLang="en-US" dirty="0"/>
          </a:p>
        </p:txBody>
      </p:sp>
    </p:spTree>
    <p:extLst>
      <p:ext uri="{BB962C8B-B14F-4D97-AF65-F5344CB8AC3E}">
        <p14:creationId xmlns:p14="http://schemas.microsoft.com/office/powerpoint/2010/main" val="2326563433"/>
      </p:ext>
    </p:extLst>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对于领导者哪三个特征最为重要？</a:t>
            </a:r>
          </a:p>
        </p:txBody>
      </p:sp>
      <p:sp>
        <p:nvSpPr>
          <p:cNvPr id="3" name="内容占位符 2"/>
          <p:cNvSpPr>
            <a:spLocks noGrp="1"/>
          </p:cNvSpPr>
          <p:nvPr>
            <p:ph idx="1"/>
          </p:nvPr>
        </p:nvSpPr>
        <p:spPr/>
        <p:txBody>
          <a:bodyPr/>
          <a:lstStyle/>
          <a:p>
            <a:pPr marL="0" indent="0">
              <a:buNone/>
            </a:pPr>
            <a:r>
              <a:rPr lang="zh-CN" altLang="en-US" sz="4800" dirty="0"/>
              <a:t>颜值、智力、社交能力、自信、业务知识、口才、精力旺盛、判断力、责任心、创新思维、适应能力、进取心、正直诚实、合作精神、敢担风险、尊重他人等等</a:t>
            </a:r>
          </a:p>
        </p:txBody>
      </p:sp>
    </p:spTree>
    <p:extLst>
      <p:ext uri="{BB962C8B-B14F-4D97-AF65-F5344CB8AC3E}">
        <p14:creationId xmlns:p14="http://schemas.microsoft.com/office/powerpoint/2010/main" val="3107614756"/>
      </p:ext>
    </p:extLst>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0" indent="0">
              <a:buNone/>
            </a:pPr>
            <a:r>
              <a:rPr lang="zh-CN" altLang="en-US" dirty="0"/>
              <a:t>斯托格蒂尔的六类领导特质</a:t>
            </a:r>
            <a:endParaRPr lang="en-US" altLang="zh-CN" dirty="0"/>
          </a:p>
          <a:p>
            <a:r>
              <a:rPr lang="zh-CN" altLang="en-US" dirty="0">
                <a:solidFill>
                  <a:srgbClr val="FF0000"/>
                </a:solidFill>
              </a:rPr>
              <a:t>身份特性</a:t>
            </a:r>
            <a:r>
              <a:rPr lang="zh-CN" altLang="en-US" dirty="0"/>
              <a:t>。如精力、身高、外貌等。</a:t>
            </a:r>
            <a:endParaRPr lang="en-US" altLang="zh-CN" dirty="0"/>
          </a:p>
          <a:p>
            <a:r>
              <a:rPr lang="zh-CN" altLang="en-US" dirty="0">
                <a:solidFill>
                  <a:srgbClr val="FF0000"/>
                </a:solidFill>
              </a:rPr>
              <a:t>社会背景特性</a:t>
            </a:r>
            <a:r>
              <a:rPr lang="zh-CN" altLang="en-US" dirty="0"/>
              <a:t>。如社会经济地位、学历等</a:t>
            </a:r>
            <a:endParaRPr lang="en-US" altLang="zh-CN" dirty="0"/>
          </a:p>
          <a:p>
            <a:r>
              <a:rPr lang="zh-CN" altLang="en-US" dirty="0">
                <a:solidFill>
                  <a:srgbClr val="FF0000"/>
                </a:solidFill>
              </a:rPr>
              <a:t>智力特性</a:t>
            </a:r>
            <a:r>
              <a:rPr lang="zh-CN" altLang="en-US" dirty="0"/>
              <a:t>。如判断力、果断力、知识的深度和广度、口才等。</a:t>
            </a:r>
            <a:endParaRPr lang="en-US" altLang="zh-CN" dirty="0"/>
          </a:p>
          <a:p>
            <a:r>
              <a:rPr lang="zh-CN" altLang="en-US" dirty="0">
                <a:solidFill>
                  <a:srgbClr val="FF0000"/>
                </a:solidFill>
              </a:rPr>
              <a:t>个性特征</a:t>
            </a:r>
            <a:r>
              <a:rPr lang="zh-CN" altLang="en-US" dirty="0"/>
              <a:t>。如适应性、进取性、自信、机灵、见解独到、正直、情绪稳定、不随波逐流、作风民主等。</a:t>
            </a:r>
            <a:endParaRPr lang="en-US" altLang="zh-CN" dirty="0"/>
          </a:p>
          <a:p>
            <a:r>
              <a:rPr lang="zh-CN" altLang="en-US" dirty="0">
                <a:solidFill>
                  <a:srgbClr val="FF0000"/>
                </a:solidFill>
              </a:rPr>
              <a:t>与工作有关的特性</a:t>
            </a:r>
            <a:r>
              <a:rPr lang="zh-CN" altLang="en-US" dirty="0"/>
              <a:t>。高成的需要、愿承担责任、毅力、首创性、工作主动、重视任务的完成等。</a:t>
            </a:r>
            <a:endParaRPr lang="en-US" altLang="zh-CN" dirty="0"/>
          </a:p>
          <a:p>
            <a:r>
              <a:rPr lang="zh-CN" altLang="en-US" dirty="0">
                <a:solidFill>
                  <a:srgbClr val="FF0000"/>
                </a:solidFill>
              </a:rPr>
              <a:t>社交特性</a:t>
            </a:r>
            <a:r>
              <a:rPr lang="zh-CN" altLang="en-US" dirty="0"/>
              <a:t>。善交际、广交游、各级参加各种活动、愿意与人合作等特点。</a:t>
            </a:r>
          </a:p>
        </p:txBody>
      </p:sp>
    </p:spTree>
    <p:extLst>
      <p:ext uri="{BB962C8B-B14F-4D97-AF65-F5344CB8AC3E}">
        <p14:creationId xmlns:p14="http://schemas.microsoft.com/office/powerpoint/2010/main" val="3540077430"/>
      </p:ext>
    </p:extLst>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0" indent="0">
              <a:buNone/>
            </a:pPr>
            <a:r>
              <a:rPr lang="zh-CN" altLang="en-US" dirty="0"/>
              <a:t>巴纳德于</a:t>
            </a:r>
            <a:r>
              <a:rPr lang="en-US" altLang="zh-CN" dirty="0"/>
              <a:t>1938</a:t>
            </a:r>
            <a:r>
              <a:rPr lang="zh-CN" altLang="en-US" dirty="0"/>
              <a:t>年，</a:t>
            </a:r>
            <a:r>
              <a:rPr lang="en-US" altLang="zh-CN" dirty="0"/>
              <a:t>《</a:t>
            </a:r>
            <a:r>
              <a:rPr lang="zh-CN" altLang="en-US" dirty="0"/>
              <a:t>经理人员的职能</a:t>
            </a:r>
            <a:r>
              <a:rPr lang="en-US" altLang="zh-CN" dirty="0"/>
              <a:t>》</a:t>
            </a:r>
          </a:p>
          <a:p>
            <a:pPr marL="0" indent="0">
              <a:buNone/>
            </a:pPr>
            <a:endParaRPr lang="en-US" altLang="zh-CN" dirty="0"/>
          </a:p>
          <a:p>
            <a:pPr marL="0" indent="0">
              <a:buNone/>
            </a:pPr>
            <a:r>
              <a:rPr lang="zh-CN" altLang="en-US" dirty="0"/>
              <a:t>（</a:t>
            </a:r>
            <a:r>
              <a:rPr lang="en-US" altLang="zh-CN" dirty="0"/>
              <a:t>1</a:t>
            </a:r>
            <a:r>
              <a:rPr lang="zh-CN" altLang="en-US" dirty="0"/>
              <a:t>）活力与耐力；</a:t>
            </a:r>
            <a:endParaRPr lang="en-US" altLang="zh-CN" dirty="0"/>
          </a:p>
          <a:p>
            <a:pPr marL="0" indent="0">
              <a:buNone/>
            </a:pPr>
            <a:r>
              <a:rPr lang="zh-CN" altLang="en-US" dirty="0"/>
              <a:t>（</a:t>
            </a:r>
            <a:r>
              <a:rPr lang="en-US" altLang="zh-CN" dirty="0"/>
              <a:t>2</a:t>
            </a:r>
            <a:r>
              <a:rPr lang="zh-CN" altLang="en-US" dirty="0"/>
              <a:t>）当机立断；</a:t>
            </a:r>
            <a:endParaRPr lang="en-US" altLang="zh-CN" dirty="0"/>
          </a:p>
          <a:p>
            <a:pPr marL="0" indent="0">
              <a:buNone/>
            </a:pPr>
            <a:r>
              <a:rPr lang="zh-CN" altLang="en-US" dirty="0"/>
              <a:t>（</a:t>
            </a:r>
            <a:r>
              <a:rPr lang="en-US" altLang="zh-CN" dirty="0"/>
              <a:t>3</a:t>
            </a:r>
            <a:r>
              <a:rPr lang="zh-CN" altLang="en-US" dirty="0"/>
              <a:t>）循循善诱；</a:t>
            </a:r>
            <a:endParaRPr lang="en-US" altLang="zh-CN" dirty="0"/>
          </a:p>
          <a:p>
            <a:pPr marL="0" indent="0">
              <a:buNone/>
            </a:pPr>
            <a:r>
              <a:rPr lang="zh-CN" altLang="en-US" dirty="0"/>
              <a:t>（</a:t>
            </a:r>
            <a:r>
              <a:rPr lang="en-US" altLang="zh-CN" dirty="0"/>
              <a:t>4</a:t>
            </a:r>
            <a:r>
              <a:rPr lang="zh-CN" altLang="en-US" dirty="0"/>
              <a:t>）责任心；</a:t>
            </a:r>
            <a:endParaRPr lang="en-US" altLang="zh-CN" dirty="0"/>
          </a:p>
          <a:p>
            <a:pPr marL="0" indent="0">
              <a:buNone/>
            </a:pPr>
            <a:r>
              <a:rPr lang="zh-CN" altLang="en-US" dirty="0"/>
              <a:t>（</a:t>
            </a:r>
            <a:r>
              <a:rPr lang="en-US" altLang="zh-CN" dirty="0"/>
              <a:t>5</a:t>
            </a:r>
            <a:r>
              <a:rPr lang="zh-CN" altLang="en-US" dirty="0"/>
              <a:t>）智力</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593478420"/>
      </p:ext>
    </p:extLst>
  </p:cSld>
  <p:clrMapOvr>
    <a:masterClrMapping/>
  </p:clrMapOvr>
  <p:transition>
    <p:push/>
  </p:transition>
</p:sld>
</file>

<file path=ppt/theme/theme1.xml><?xml version="1.0" encoding="utf-8"?>
<a:theme xmlns:a="http://schemas.openxmlformats.org/drawingml/2006/main" name="主题2">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2" id="{9AF75654-69CE-4634-82FF-75F4774E9049}" vid="{1D9B24C4-0D56-446C-8F76-24A2F8EB7C2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主题2</Template>
  <TotalTime>979</TotalTime>
  <Words>1645</Words>
  <Application>Microsoft Macintosh PowerPoint</Application>
  <PresentationFormat>宽屏</PresentationFormat>
  <Paragraphs>260</Paragraphs>
  <Slides>38</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38</vt:i4>
      </vt:variant>
    </vt:vector>
  </HeadingPairs>
  <TitlesOfParts>
    <vt:vector size="44" baseType="lpstr">
      <vt:lpstr>宋体</vt:lpstr>
      <vt:lpstr>微软雅黑</vt:lpstr>
      <vt:lpstr>Arial</vt:lpstr>
      <vt:lpstr>Calibri</vt:lpstr>
      <vt:lpstr>Times New Roman</vt:lpstr>
      <vt:lpstr>主题2</vt:lpstr>
      <vt:lpstr>第10章领导与权力</vt:lpstr>
      <vt:lpstr>学习目标</vt:lpstr>
      <vt:lpstr>领导的概念</vt:lpstr>
      <vt:lpstr>领导者与管理者</vt:lpstr>
      <vt:lpstr>领导的作用</vt:lpstr>
      <vt:lpstr>领导特质理论</vt:lpstr>
      <vt:lpstr>对于领导者哪三个特征最为重要？</vt:lpstr>
      <vt:lpstr>PowerPoint 演示文稿</vt:lpstr>
      <vt:lpstr>PowerPoint 演示文稿</vt:lpstr>
      <vt:lpstr>PowerPoint 演示文稿</vt:lpstr>
      <vt:lpstr>PowerPoint 演示文稿</vt:lpstr>
      <vt:lpstr>特质理论的缺点</vt:lpstr>
      <vt:lpstr>领导行为理论</vt:lpstr>
      <vt:lpstr>艾奥瓦大学的研究</vt:lpstr>
      <vt:lpstr>俄亥俄州大学</vt:lpstr>
      <vt:lpstr>“管理方格”论</vt:lpstr>
      <vt:lpstr>“管理方格”论</vt:lpstr>
      <vt:lpstr>PowerPoint 演示文稿</vt:lpstr>
      <vt:lpstr>权变领导理论</vt:lpstr>
      <vt:lpstr>费德勒模型</vt:lpstr>
      <vt:lpstr>费德勒模型</vt:lpstr>
      <vt:lpstr>PowerPoint 演示文稿</vt:lpstr>
      <vt:lpstr>费德勒模型</vt:lpstr>
      <vt:lpstr>PowerPoint 演示文稿</vt:lpstr>
      <vt:lpstr>PowerPoint 演示文稿</vt:lpstr>
      <vt:lpstr>PowerPoint 演示文稿</vt:lpstr>
      <vt:lpstr>PowerPoint 演示文稿</vt:lpstr>
      <vt:lpstr>费德勒模型</vt:lpstr>
      <vt:lpstr>情境领导理论</vt:lpstr>
      <vt:lpstr>情境领导理论</vt:lpstr>
      <vt:lpstr>“路径—目标”理论 </vt:lpstr>
      <vt:lpstr>“路径—目标”理论 </vt:lpstr>
      <vt:lpstr>“路径—目标”理论 </vt:lpstr>
      <vt:lpstr>领袖魅力式领导</vt:lpstr>
      <vt:lpstr>乔布斯</vt:lpstr>
      <vt:lpstr>交易型领导（Transactional Leadership）</vt:lpstr>
      <vt:lpstr>变革型领导（Transformational Leadership）</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第11章领导与权力</dc:title>
  <dc:creator>张 麟</dc:creator>
  <cp:lastModifiedBy>张 麟</cp:lastModifiedBy>
  <cp:revision>62</cp:revision>
  <dcterms:created xsi:type="dcterms:W3CDTF">2019-04-27T02:54:31Z</dcterms:created>
  <dcterms:modified xsi:type="dcterms:W3CDTF">2019-12-11T09:42:15Z</dcterms:modified>
</cp:coreProperties>
</file>