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9" r:id="rId3"/>
    <p:sldId id="260" r:id="rId4"/>
    <p:sldId id="261" r:id="rId5"/>
    <p:sldId id="262" r:id="rId6"/>
    <p:sldId id="264" r:id="rId7"/>
    <p:sldId id="263" r:id="rId8"/>
    <p:sldId id="271" r:id="rId9"/>
    <p:sldId id="272" r:id="rId10"/>
    <p:sldId id="266" r:id="rId11"/>
    <p:sldId id="270" r:id="rId12"/>
    <p:sldId id="267" r:id="rId13"/>
    <p:sldId id="269" r:id="rId14"/>
    <p:sldId id="273" r:id="rId15"/>
    <p:sldId id="274" r:id="rId16"/>
    <p:sldId id="278" r:id="rId17"/>
    <p:sldId id="275" r:id="rId18"/>
    <p:sldId id="327" r:id="rId19"/>
    <p:sldId id="277" r:id="rId20"/>
    <p:sldId id="279" r:id="rId21"/>
    <p:sldId id="280" r:id="rId22"/>
    <p:sldId id="281" r:id="rId23"/>
    <p:sldId id="282" r:id="rId24"/>
    <p:sldId id="284" r:id="rId25"/>
    <p:sldId id="283" r:id="rId26"/>
    <p:sldId id="285" r:id="rId27"/>
    <p:sldId id="286" r:id="rId28"/>
    <p:sldId id="287" r:id="rId29"/>
    <p:sldId id="328" r:id="rId30"/>
    <p:sldId id="288" r:id="rId31"/>
    <p:sldId id="289" r:id="rId32"/>
    <p:sldId id="290" r:id="rId33"/>
    <p:sldId id="292" r:id="rId34"/>
    <p:sldId id="293" r:id="rId35"/>
    <p:sldId id="291" r:id="rId36"/>
    <p:sldId id="294" r:id="rId37"/>
    <p:sldId id="295" r:id="rId38"/>
    <p:sldId id="299" r:id="rId39"/>
    <p:sldId id="300" r:id="rId40"/>
    <p:sldId id="301" r:id="rId41"/>
    <p:sldId id="302" r:id="rId42"/>
    <p:sldId id="303" r:id="rId43"/>
    <p:sldId id="304" r:id="rId44"/>
    <p:sldId id="296" r:id="rId45"/>
    <p:sldId id="307" r:id="rId46"/>
    <p:sldId id="308" r:id="rId47"/>
    <p:sldId id="312" r:id="rId48"/>
    <p:sldId id="305" r:id="rId49"/>
    <p:sldId id="306" r:id="rId50"/>
    <p:sldId id="309" r:id="rId51"/>
    <p:sldId id="311" r:id="rId52"/>
    <p:sldId id="31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06" autoAdjust="0"/>
    <p:restoredTop sz="85574" autoAdjust="0"/>
  </p:normalViewPr>
  <p:slideViewPr>
    <p:cSldViewPr snapToGrid="0">
      <p:cViewPr varScale="1">
        <p:scale>
          <a:sx n="97" d="100"/>
          <a:sy n="97" d="100"/>
        </p:scale>
        <p:origin x="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FDC54-5F4F-4F79-BFBE-FA698E639A10}" type="datetimeFigureOut">
              <a:rPr lang="zh-CN" altLang="en-US" smtClean="0"/>
              <a:t>2019/12/11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1D694-611D-43A8-A14C-A83188644064}" type="slidenum">
              <a:rPr lang="zh-CN" altLang="en-US" smtClean="0"/>
              <a:t>‹#›</a:t>
            </a:fld>
            <a:endParaRPr lang="zh-CN" altLang="en-US"/>
          </a:p>
        </p:txBody>
      </p:sp>
    </p:spTree>
    <p:extLst>
      <p:ext uri="{BB962C8B-B14F-4D97-AF65-F5344CB8AC3E}">
        <p14:creationId xmlns:p14="http://schemas.microsoft.com/office/powerpoint/2010/main" val="104093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60D2D4-4B95-4BCA-A16B-EF35E4CB4B15}" type="slidenum">
              <a:rPr lang="zh-CN" altLang="en-US" smtClean="0"/>
              <a:pPr/>
              <a:t>2</a:t>
            </a:fld>
            <a:endParaRPr lang="zh-CN" altLang="en-US"/>
          </a:p>
        </p:txBody>
      </p:sp>
    </p:spTree>
    <p:extLst>
      <p:ext uri="{BB962C8B-B14F-4D97-AF65-F5344CB8AC3E}">
        <p14:creationId xmlns:p14="http://schemas.microsoft.com/office/powerpoint/2010/main" val="373239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http://www.iqiyi.com/w_19rskaxpch.html</a:t>
            </a:r>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44</a:t>
            </a:fld>
            <a:endParaRPr lang="zh-CN" altLang="en-US"/>
          </a:p>
        </p:txBody>
      </p:sp>
    </p:spTree>
    <p:extLst>
      <p:ext uri="{BB962C8B-B14F-4D97-AF65-F5344CB8AC3E}">
        <p14:creationId xmlns:p14="http://schemas.microsoft.com/office/powerpoint/2010/main" val="7972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https://v.qq.com/x/page/z0349inp37n.html</a:t>
            </a:r>
          </a:p>
          <a:p>
            <a:r>
              <a:rPr lang="en-US" altLang="zh-CN" dirty="0"/>
              <a:t>https://v.qq.com/x/page/k07822r6si2.html</a:t>
            </a:r>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3</a:t>
            </a:fld>
            <a:endParaRPr lang="zh-CN" altLang="en-US"/>
          </a:p>
        </p:txBody>
      </p:sp>
    </p:spTree>
    <p:extLst>
      <p:ext uri="{BB962C8B-B14F-4D97-AF65-F5344CB8AC3E}">
        <p14:creationId xmlns:p14="http://schemas.microsoft.com/office/powerpoint/2010/main" val="80086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https://v.qq.com/x/page/k07822r6si2.html</a:t>
            </a:r>
          </a:p>
          <a:p>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4</a:t>
            </a:fld>
            <a:endParaRPr lang="zh-CN" altLang="en-US"/>
          </a:p>
        </p:txBody>
      </p:sp>
    </p:spTree>
    <p:extLst>
      <p:ext uri="{BB962C8B-B14F-4D97-AF65-F5344CB8AC3E}">
        <p14:creationId xmlns:p14="http://schemas.microsoft.com/office/powerpoint/2010/main" val="4544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7</a:t>
            </a:fld>
            <a:endParaRPr lang="zh-CN" altLang="en-US"/>
          </a:p>
        </p:txBody>
      </p:sp>
    </p:spTree>
    <p:extLst>
      <p:ext uri="{BB962C8B-B14F-4D97-AF65-F5344CB8AC3E}">
        <p14:creationId xmlns:p14="http://schemas.microsoft.com/office/powerpoint/2010/main" val="258906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9</a:t>
            </a:fld>
            <a:endParaRPr lang="zh-CN" altLang="en-US"/>
          </a:p>
        </p:txBody>
      </p:sp>
    </p:spTree>
    <p:extLst>
      <p:ext uri="{BB962C8B-B14F-4D97-AF65-F5344CB8AC3E}">
        <p14:creationId xmlns:p14="http://schemas.microsoft.com/office/powerpoint/2010/main" val="3019947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1957</a:t>
            </a:r>
            <a:r>
              <a:rPr lang="zh-CN" altLang="en-US" dirty="0"/>
              <a:t>年，美国社会心理学家道格拉斯</a:t>
            </a:r>
            <a:r>
              <a:rPr lang="en-US" altLang="zh-CN" dirty="0"/>
              <a:t>·</a:t>
            </a:r>
            <a:r>
              <a:rPr lang="zh-CN" altLang="en-US" dirty="0"/>
              <a:t>麦格雷戈在发表的著作</a:t>
            </a:r>
            <a:r>
              <a:rPr lang="en-US" altLang="zh-CN" dirty="0"/>
              <a:t>《</a:t>
            </a:r>
            <a:r>
              <a:rPr lang="zh-CN" altLang="en-US" dirty="0"/>
              <a:t>企业的人性面</a:t>
            </a:r>
            <a:r>
              <a:rPr lang="en-US" altLang="zh-CN" dirty="0"/>
              <a:t>》</a:t>
            </a:r>
            <a:r>
              <a:rPr lang="zh-CN" altLang="en-US" dirty="0"/>
              <a:t>一书中提出了影响颇大的“</a:t>
            </a:r>
            <a:r>
              <a:rPr lang="en-US" altLang="zh-CN" dirty="0"/>
              <a:t>X—Y”</a:t>
            </a:r>
            <a:r>
              <a:rPr lang="zh-CN" altLang="en-US" dirty="0"/>
              <a:t>理论。他将传统的指挥和监督理论命名为</a:t>
            </a:r>
            <a:r>
              <a:rPr lang="en-US" altLang="zh-CN" dirty="0"/>
              <a:t>X</a:t>
            </a:r>
            <a:r>
              <a:rPr lang="zh-CN" altLang="en-US" dirty="0"/>
              <a:t>理论，而将自己提出的理论命名为</a:t>
            </a:r>
            <a:r>
              <a:rPr lang="en-US" altLang="zh-CN" dirty="0"/>
              <a:t>Y</a:t>
            </a:r>
            <a:r>
              <a:rPr lang="zh-CN" altLang="en-US" dirty="0"/>
              <a:t>理论。</a:t>
            </a:r>
          </a:p>
          <a:p>
            <a:r>
              <a:rPr lang="zh-CN" altLang="en-US" dirty="0"/>
              <a:t>以</a:t>
            </a:r>
            <a:r>
              <a:rPr lang="en-US" altLang="zh-CN" dirty="0"/>
              <a:t>X</a:t>
            </a:r>
            <a:r>
              <a:rPr lang="zh-CN" altLang="en-US" dirty="0"/>
              <a:t>理论为指导思想，管理人员把人和物等同，忽视人的自身特征和多种需要，特别是社交、友情、受人尊重和自我实现的需要，只把金钱作为促使人们工作的最主要的激励手段，把惩罚这种强制性手段当作管理的重点之一。认为权力、规章制度和严密的监督控制，才能保证组织目标的实现。</a:t>
            </a:r>
          </a:p>
          <a:p>
            <a:r>
              <a:rPr lang="zh-CN" altLang="en-US" dirty="0"/>
              <a:t>以</a:t>
            </a:r>
            <a:r>
              <a:rPr lang="en-US" altLang="zh-CN" dirty="0"/>
              <a:t>Y</a:t>
            </a:r>
            <a:r>
              <a:rPr lang="zh-CN" altLang="en-US" dirty="0"/>
              <a:t>理论为指导思想，给工人安排他感到有吸引力和有意义的工作，使个人需要和组织目标尽可能结合在一起，以便把个人的智慧和能力充分发挥出来；要用启发与诱导代替命令与服从；用信任与关怀代替监督与惩罚。</a:t>
            </a:r>
          </a:p>
          <a:p>
            <a:endParaRPr lang="zh-CN" altLang="en-US" dirty="0"/>
          </a:p>
          <a:p>
            <a:r>
              <a:rPr lang="en-US" altLang="zh-CN" dirty="0"/>
              <a:t>Z</a:t>
            </a:r>
            <a:r>
              <a:rPr lang="zh-CN" altLang="en-US" dirty="0"/>
              <a:t>（</a:t>
            </a:r>
            <a:r>
              <a:rPr lang="en-US" altLang="zh-CN" dirty="0"/>
              <a:t>Japan</a:t>
            </a:r>
            <a:r>
              <a:rPr lang="zh-CN" altLang="en-US" dirty="0"/>
              <a:t>）模式：</a:t>
            </a:r>
          </a:p>
          <a:p>
            <a:r>
              <a:rPr lang="zh-CN" altLang="en-US" dirty="0"/>
              <a:t>企业是“宇宙系统”的中心，是目的；领导</a:t>
            </a:r>
            <a:r>
              <a:rPr lang="en-US" altLang="zh-CN" dirty="0"/>
              <a:t>-</a:t>
            </a:r>
            <a:r>
              <a:rPr lang="zh-CN" altLang="en-US" dirty="0"/>
              <a:t>下属是家长关系，忠孝礼义</a:t>
            </a:r>
          </a:p>
          <a:p>
            <a:endParaRPr lang="zh-CN" altLang="en-US" dirty="0"/>
          </a:p>
          <a:p>
            <a:r>
              <a:rPr lang="zh-CN" altLang="en-US" dirty="0"/>
              <a:t>终身雇佣制</a:t>
            </a:r>
          </a:p>
          <a:p>
            <a:r>
              <a:rPr lang="zh-CN" altLang="en-US" dirty="0"/>
              <a:t>缓慢的评价和升级</a:t>
            </a:r>
          </a:p>
          <a:p>
            <a:r>
              <a:rPr lang="zh-CN" altLang="en-US" dirty="0"/>
              <a:t>非专业化的经历道路</a:t>
            </a:r>
          </a:p>
          <a:p>
            <a:r>
              <a:rPr lang="zh-CN" altLang="en-US" dirty="0"/>
              <a:t>含蓄的控制</a:t>
            </a:r>
          </a:p>
          <a:p>
            <a:r>
              <a:rPr lang="zh-CN" altLang="en-US" dirty="0"/>
              <a:t>集体的决策过程</a:t>
            </a:r>
          </a:p>
          <a:p>
            <a:endParaRPr lang="zh-CN" altLang="en-US" dirty="0"/>
          </a:p>
        </p:txBody>
      </p:sp>
      <p:sp>
        <p:nvSpPr>
          <p:cNvPr id="4" name="灯片编号占位符 3"/>
          <p:cNvSpPr>
            <a:spLocks noGrp="1"/>
          </p:cNvSpPr>
          <p:nvPr>
            <p:ph type="sldNum" sz="quarter" idx="10"/>
          </p:nvPr>
        </p:nvSpPr>
        <p:spPr/>
        <p:txBody>
          <a:bodyPr/>
          <a:lstStyle/>
          <a:p>
            <a:fld id="{4647CA20-3978-496B-A98F-6271462344E5}" type="slidenum">
              <a:rPr lang="zh-CN" altLang="en-US" smtClean="0"/>
              <a:pPr/>
              <a:t>18</a:t>
            </a:fld>
            <a:endParaRPr lang="zh-CN" altLang="en-US"/>
          </a:p>
        </p:txBody>
      </p:sp>
    </p:spTree>
    <p:extLst>
      <p:ext uri="{BB962C8B-B14F-4D97-AF65-F5344CB8AC3E}">
        <p14:creationId xmlns:p14="http://schemas.microsoft.com/office/powerpoint/2010/main" val="402816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24</a:t>
            </a:fld>
            <a:endParaRPr lang="zh-CN" altLang="en-US"/>
          </a:p>
        </p:txBody>
      </p:sp>
    </p:spTree>
    <p:extLst>
      <p:ext uri="{BB962C8B-B14F-4D97-AF65-F5344CB8AC3E}">
        <p14:creationId xmlns:p14="http://schemas.microsoft.com/office/powerpoint/2010/main" val="102911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https://v.youku.com/v_show/id_XMTU1NTI0OTkwNA==.html?from=s1.8-1-1.2</a:t>
            </a:r>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37</a:t>
            </a:fld>
            <a:endParaRPr lang="zh-CN" altLang="en-US"/>
          </a:p>
        </p:txBody>
      </p:sp>
    </p:spTree>
    <p:extLst>
      <p:ext uri="{BB962C8B-B14F-4D97-AF65-F5344CB8AC3E}">
        <p14:creationId xmlns:p14="http://schemas.microsoft.com/office/powerpoint/2010/main" val="166012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1D694-611D-43A8-A14C-A83188644064}" type="slidenum">
              <a:rPr lang="zh-CN" altLang="en-US" smtClean="0"/>
              <a:t>40</a:t>
            </a:fld>
            <a:endParaRPr lang="zh-CN" altLang="en-US"/>
          </a:p>
        </p:txBody>
      </p:sp>
    </p:spTree>
    <p:extLst>
      <p:ext uri="{BB962C8B-B14F-4D97-AF65-F5344CB8AC3E}">
        <p14:creationId xmlns:p14="http://schemas.microsoft.com/office/powerpoint/2010/main" val="2422476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13" descr="01bkg"/>
          <p:cNvPicPr>
            <a:picLocks noChangeAspect="1"/>
          </p:cNvPicPr>
          <p:nvPr/>
        </p:nvPicPr>
        <p:blipFill>
          <a:blip r:embed="rId2"/>
          <a:stretch>
            <a:fillRect/>
          </a:stretch>
        </p:blipFill>
        <p:spPr>
          <a:xfrm>
            <a:off x="0" y="-26987"/>
            <a:ext cx="12192000" cy="4968875"/>
          </a:xfrm>
          <a:prstGeom prst="rect">
            <a:avLst/>
          </a:prstGeom>
          <a:noFill/>
          <a:ln w="9525">
            <a:noFill/>
          </a:ln>
        </p:spPr>
      </p:pic>
      <p:pic>
        <p:nvPicPr>
          <p:cNvPr id="2051" name="图片 4" descr="院徽xiao.png"/>
          <p:cNvPicPr>
            <a:picLocks noChangeAspect="1"/>
          </p:cNvPicPr>
          <p:nvPr/>
        </p:nvPicPr>
        <p:blipFill>
          <a:blip r:embed="rId3"/>
          <a:stretch>
            <a:fillRect/>
          </a:stretch>
        </p:blipFill>
        <p:spPr>
          <a:xfrm>
            <a:off x="7109885" y="-26987"/>
            <a:ext cx="5082116" cy="1295400"/>
          </a:xfrm>
          <a:prstGeom prst="rect">
            <a:avLst/>
          </a:prstGeom>
          <a:noFill/>
          <a:ln w="9525">
            <a:noFill/>
          </a:ln>
        </p:spPr>
      </p:pic>
      <p:sp>
        <p:nvSpPr>
          <p:cNvPr id="2" name="Title 1"/>
          <p:cNvSpPr>
            <a:spLocks noGrp="1"/>
          </p:cNvSpPr>
          <p:nvPr>
            <p:ph type="ctrTitle"/>
          </p:nvPr>
        </p:nvSpPr>
        <p:spPr>
          <a:xfrm>
            <a:off x="914400" y="2130426"/>
            <a:ext cx="10363200" cy="866527"/>
          </a:xfrm>
        </p:spPr>
        <p:txBody>
          <a:bodyPr/>
          <a:lstStyle>
            <a:lvl1pPr algn="l">
              <a:defRPr sz="4000" b="1">
                <a:solidFill>
                  <a:schemeClr val="bg1"/>
                </a:solidFill>
              </a:defRPr>
            </a:lvl1pPr>
          </a:lstStyle>
          <a:p>
            <a:pPr fontAlgn="base"/>
            <a:r>
              <a:rPr lang="zh-CN" altLang="en-US" strike="noStrike" noProof="1"/>
              <a:t>单击此处编辑母版标题样式</a:t>
            </a:r>
          </a:p>
        </p:txBody>
      </p:sp>
      <p:sp>
        <p:nvSpPr>
          <p:cNvPr id="3" name="Subtitle 2"/>
          <p:cNvSpPr>
            <a:spLocks noGrp="1"/>
          </p:cNvSpPr>
          <p:nvPr>
            <p:ph type="subTitle" idx="1"/>
          </p:nvPr>
        </p:nvSpPr>
        <p:spPr>
          <a:xfrm>
            <a:off x="911424" y="2996952"/>
            <a:ext cx="8534400" cy="1584176"/>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1798443393"/>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bg>
      <p:bgPr>
        <a:solidFill>
          <a:schemeClr val="bg1"/>
        </a:solidFill>
        <a:effectLst/>
      </p:bgPr>
    </p:bg>
    <p:spTree>
      <p:nvGrpSpPr>
        <p:cNvPr id="1" name=""/>
        <p:cNvGrpSpPr/>
        <p:nvPr/>
      </p:nvGrpSpPr>
      <p:grpSpPr>
        <a:xfrm>
          <a:off x="0" y="0"/>
          <a:ext cx="0" cy="0"/>
          <a:chOff x="0" y="0"/>
          <a:chExt cx="0" cy="0"/>
        </a:xfrm>
      </p:grpSpPr>
      <p:sp>
        <p:nvSpPr>
          <p:cNvPr id="4" name="Rectangle 5"/>
          <p:cNvSpPr/>
          <p:nvPr/>
        </p:nvSpPr>
        <p:spPr>
          <a:xfrm>
            <a:off x="0" y="0"/>
            <a:ext cx="12192000" cy="3500438"/>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6"/>
          <p:cNvSpPr/>
          <p:nvPr/>
        </p:nvSpPr>
        <p:spPr>
          <a:xfrm>
            <a:off x="0" y="692150"/>
            <a:ext cx="12192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3076" name="图片 5" descr="院徽.png"/>
          <p:cNvPicPr>
            <a:picLocks noChangeAspect="1"/>
          </p:cNvPicPr>
          <p:nvPr/>
        </p:nvPicPr>
        <p:blipFill>
          <a:blip r:embed="rId2"/>
          <a:stretch>
            <a:fillRect/>
          </a:stretch>
        </p:blipFill>
        <p:spPr>
          <a:xfrm>
            <a:off x="7567084" y="5740400"/>
            <a:ext cx="4385733" cy="1117600"/>
          </a:xfrm>
          <a:prstGeom prst="rect">
            <a:avLst/>
          </a:prstGeom>
          <a:noFill/>
          <a:ln w="9525">
            <a:noFill/>
          </a:ln>
        </p:spPr>
      </p:pic>
      <p:sp>
        <p:nvSpPr>
          <p:cNvPr id="10" name="Title Placeholder 1"/>
          <p:cNvSpPr>
            <a:spLocks noGrp="1"/>
          </p:cNvSpPr>
          <p:nvPr>
            <p:ph type="title"/>
          </p:nvPr>
        </p:nvSpPr>
        <p:spPr>
          <a:xfrm>
            <a:off x="0" y="332656"/>
            <a:ext cx="12192000" cy="670086"/>
          </a:xfrm>
          <a:prstGeom prst="rect">
            <a:avLst/>
          </a:prstGeom>
          <a:solidFill>
            <a:srgbClr val="0070C0"/>
          </a:solidFill>
        </p:spPr>
        <p:txBody>
          <a:bodyPr rtlCol="0">
            <a:noAutofit/>
          </a:bodyPr>
          <a:lstStyle>
            <a:lvl1pPr algn="l">
              <a:defRPr sz="2800" b="1" baseline="0">
                <a:solidFill>
                  <a:schemeClr val="bg1"/>
                </a:solidFill>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Content Placeholder 2"/>
          <p:cNvSpPr>
            <a:spLocks noGrp="1"/>
          </p:cNvSpPr>
          <p:nvPr>
            <p:ph idx="1"/>
          </p:nvPr>
        </p:nvSpPr>
        <p:spPr>
          <a:xfrm>
            <a:off x="527381" y="1340768"/>
            <a:ext cx="11041227" cy="4785395"/>
          </a:xfr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099123631"/>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773758445"/>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17600" y="6356351"/>
            <a:ext cx="3657600" cy="365125"/>
          </a:xfrm>
        </p:spPr>
        <p:txBody>
          <a:bodyPr/>
          <a:lstStyle/>
          <a:p>
            <a:fld id="{42DA78F1-8D92-4525-8D6C-C3FB42CE8F03}" type="datetimeFigureOut">
              <a:rPr lang="zh-CN" altLang="en-US" smtClean="0"/>
              <a:t>2019/12/11</a:t>
            </a:fld>
            <a:endParaRPr lang="zh-CN" altLang="en-US"/>
          </a:p>
        </p:txBody>
      </p:sp>
      <p:sp>
        <p:nvSpPr>
          <p:cNvPr id="3" name="页脚占位符 2"/>
          <p:cNvSpPr>
            <a:spLocks noGrp="1"/>
          </p:cNvSpPr>
          <p:nvPr>
            <p:ph type="ftr" sz="quarter" idx="11"/>
          </p:nvPr>
        </p:nvSpPr>
        <p:spPr>
          <a:xfrm>
            <a:off x="5384800" y="6356351"/>
            <a:ext cx="5486400" cy="365125"/>
          </a:xfrm>
        </p:spPr>
        <p:txBody>
          <a:bodyPr/>
          <a:lstStyle/>
          <a:p>
            <a:endParaRPr lang="zh-CN" altLang="en-US"/>
          </a:p>
        </p:txBody>
      </p:sp>
      <p:sp>
        <p:nvSpPr>
          <p:cNvPr id="4" name="灯片编号占位符 3"/>
          <p:cNvSpPr>
            <a:spLocks noGrp="1"/>
          </p:cNvSpPr>
          <p:nvPr>
            <p:ph type="sldNum" sz="quarter" idx="12"/>
          </p:nvPr>
        </p:nvSpPr>
        <p:spPr>
          <a:xfrm>
            <a:off x="11480800" y="6356351"/>
            <a:ext cx="3657600" cy="365125"/>
          </a:xfrm>
        </p:spPr>
        <p:txBody>
          <a:bodyPr/>
          <a:lstStyle/>
          <a:p>
            <a:fld id="{E7628189-91B1-4422-9013-7184F9FEE189}" type="slidenum">
              <a:rPr lang="zh-CN" altLang="en-US" smtClean="0"/>
              <a:t>‹#›</a:t>
            </a:fld>
            <a:endParaRPr lang="zh-CN" altLang="en-US"/>
          </a:p>
        </p:txBody>
      </p:sp>
    </p:spTree>
    <p:extLst>
      <p:ext uri="{BB962C8B-B14F-4D97-AF65-F5344CB8AC3E}">
        <p14:creationId xmlns:p14="http://schemas.microsoft.com/office/powerpoint/2010/main" val="1571395118"/>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609600" y="1600201"/>
            <a:ext cx="109728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Tree>
    <p:extLst>
      <p:ext uri="{BB962C8B-B14F-4D97-AF65-F5344CB8AC3E}">
        <p14:creationId xmlns:p14="http://schemas.microsoft.com/office/powerpoint/2010/main" val="286596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push/>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第</a:t>
            </a:r>
            <a:r>
              <a:rPr lang="en-US" altLang="zh-CN" dirty="0"/>
              <a:t>11</a:t>
            </a:r>
            <a:r>
              <a:rPr lang="zh-CN" altLang="en-US" dirty="0"/>
              <a:t>章 激励</a:t>
            </a:r>
          </a:p>
        </p:txBody>
      </p:sp>
      <p:sp>
        <p:nvSpPr>
          <p:cNvPr id="3" name="副标题 2"/>
          <p:cNvSpPr>
            <a:spLocks noGrp="1"/>
          </p:cNvSpPr>
          <p:nvPr>
            <p:ph type="subTitle" idx="1"/>
          </p:nvPr>
        </p:nvSpPr>
        <p:spPr>
          <a:xfrm>
            <a:off x="1828800" y="3161544"/>
            <a:ext cx="8534400" cy="1584176"/>
          </a:xfrm>
        </p:spPr>
        <p:txBody>
          <a:bodyPr/>
          <a:lstStyle/>
          <a:p>
            <a:pPr algn="ctr"/>
            <a:r>
              <a:rPr lang="zh-CN" altLang="en-US" dirty="0"/>
              <a:t>主讲：张麟</a:t>
            </a:r>
          </a:p>
        </p:txBody>
      </p:sp>
    </p:spTree>
    <p:extLst>
      <p:ext uri="{BB962C8B-B14F-4D97-AF65-F5344CB8AC3E}">
        <p14:creationId xmlns:p14="http://schemas.microsoft.com/office/powerpoint/2010/main" val="3785631752"/>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p:cNvSpPr>
            <a:spLocks noGrp="1" noChangeArrowheads="1"/>
          </p:cNvSpPr>
          <p:nvPr>
            <p:ph type="title"/>
          </p:nvPr>
        </p:nvSpPr>
        <p:spPr/>
        <p:txBody>
          <a:bodyPr/>
          <a:lstStyle/>
          <a:p>
            <a:pPr eaLnBrk="1" hangingPunct="1"/>
            <a:r>
              <a:rPr lang="zh-CN" altLang="en-US" dirty="0"/>
              <a:t>组织激励的理论</a:t>
            </a:r>
          </a:p>
        </p:txBody>
      </p:sp>
      <p:sp>
        <p:nvSpPr>
          <p:cNvPr id="8195" name="Rectangle 3"/>
          <p:cNvSpPr>
            <a:spLocks noGrp="1" noChangeArrowheads="1"/>
          </p:cNvSpPr>
          <p:nvPr>
            <p:ph idx="1"/>
          </p:nvPr>
        </p:nvSpPr>
        <p:spPr/>
        <p:txBody>
          <a:bodyPr/>
          <a:lstStyle/>
          <a:p>
            <a:pPr eaLnBrk="1" hangingPunct="1">
              <a:lnSpc>
                <a:spcPct val="150000"/>
              </a:lnSpc>
            </a:pPr>
            <a:r>
              <a:rPr lang="zh-CN" altLang="en-US" dirty="0"/>
              <a:t>内容型激励理论：通过何种诱导和刺激才能产生动机</a:t>
            </a:r>
            <a:endParaRPr lang="en-US" altLang="zh-CN" dirty="0"/>
          </a:p>
          <a:p>
            <a:pPr eaLnBrk="1" hangingPunct="1">
              <a:lnSpc>
                <a:spcPct val="150000"/>
              </a:lnSpc>
            </a:pPr>
            <a:endParaRPr lang="zh-CN" altLang="en-US" dirty="0"/>
          </a:p>
          <a:p>
            <a:pPr eaLnBrk="1" hangingPunct="1">
              <a:lnSpc>
                <a:spcPct val="150000"/>
              </a:lnSpc>
            </a:pPr>
            <a:r>
              <a:rPr lang="zh-CN" altLang="en-US" dirty="0"/>
              <a:t>过程型激励理论：研究动机是如何转化为其现实目标的特定行为，以及此次行为对其个人需要的满足状况又是如何影响他的下一回的行为。</a:t>
            </a:r>
          </a:p>
        </p:txBody>
      </p:sp>
    </p:spTree>
    <p:extLst>
      <p:ext uri="{BB962C8B-B14F-4D97-AF65-F5344CB8AC3E}">
        <p14:creationId xmlns:p14="http://schemas.microsoft.com/office/powerpoint/2010/main" val="1029986315"/>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内容激励</a:t>
            </a:r>
          </a:p>
        </p:txBody>
      </p:sp>
      <p:sp>
        <p:nvSpPr>
          <p:cNvPr id="3" name="内容占位符 2"/>
          <p:cNvSpPr>
            <a:spLocks noGrp="1"/>
          </p:cNvSpPr>
          <p:nvPr>
            <p:ph idx="1"/>
          </p:nvPr>
        </p:nvSpPr>
        <p:spPr/>
        <p:txBody>
          <a:bodyPr/>
          <a:lstStyle/>
          <a:p>
            <a:r>
              <a:rPr lang="zh-CN" altLang="en-US" dirty="0"/>
              <a:t>需要层次理论</a:t>
            </a:r>
            <a:endParaRPr lang="en-US" altLang="zh-CN" dirty="0"/>
          </a:p>
          <a:p>
            <a:endParaRPr lang="en-US" altLang="zh-CN" dirty="0"/>
          </a:p>
          <a:p>
            <a:r>
              <a:rPr lang="zh-CN" altLang="en-US" dirty="0"/>
              <a:t>双因素理论</a:t>
            </a:r>
            <a:endParaRPr lang="en-US" altLang="zh-CN" dirty="0"/>
          </a:p>
          <a:p>
            <a:endParaRPr lang="en-US" altLang="zh-CN" dirty="0"/>
          </a:p>
          <a:p>
            <a:r>
              <a:rPr lang="en-US" altLang="zh-CN" dirty="0"/>
              <a:t>ERG</a:t>
            </a:r>
            <a:r>
              <a:rPr lang="zh-CN" altLang="en-US" dirty="0"/>
              <a:t>理论</a:t>
            </a:r>
            <a:endParaRPr lang="en-US" altLang="zh-CN" dirty="0"/>
          </a:p>
          <a:p>
            <a:endParaRPr lang="en-US" altLang="zh-CN" dirty="0"/>
          </a:p>
          <a:p>
            <a:r>
              <a:rPr lang="zh-CN" altLang="en-US" dirty="0"/>
              <a:t>麦克利兰理论</a:t>
            </a:r>
          </a:p>
        </p:txBody>
      </p:sp>
    </p:spTree>
    <p:extLst>
      <p:ext uri="{BB962C8B-B14F-4D97-AF65-F5344CB8AC3E}">
        <p14:creationId xmlns:p14="http://schemas.microsoft.com/office/powerpoint/2010/main" val="3228923986"/>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马斯洛需要层次理论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942" y="1405618"/>
            <a:ext cx="4591050" cy="4438650"/>
          </a:xfrm>
        </p:spPr>
      </p:pic>
      <p:sp>
        <p:nvSpPr>
          <p:cNvPr id="3" name="矩形 2"/>
          <p:cNvSpPr/>
          <p:nvPr/>
        </p:nvSpPr>
        <p:spPr>
          <a:xfrm>
            <a:off x="5518043" y="2023292"/>
            <a:ext cx="5574499" cy="2086725"/>
          </a:xfrm>
          <a:prstGeom prst="rect">
            <a:avLst/>
          </a:prstGeom>
        </p:spPr>
        <p:txBody>
          <a:bodyPr wrap="square">
            <a:spAutoFit/>
          </a:bodyPr>
          <a:lstStyle/>
          <a:p>
            <a:pPr marL="342900" indent="-342900" fontAlgn="base">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威斯康星大学心理学哲学博士，美国社会心理学家，</a:t>
            </a: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被称为“人本主义心理学之父”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是人本主义心理学的主要创始人。</a:t>
            </a:r>
          </a:p>
        </p:txBody>
      </p:sp>
    </p:spTree>
    <p:extLst>
      <p:ext uri="{BB962C8B-B14F-4D97-AF65-F5344CB8AC3E}">
        <p14:creationId xmlns:p14="http://schemas.microsoft.com/office/powerpoint/2010/main" val="1736291322"/>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05" y="1363210"/>
            <a:ext cx="8269895" cy="4784725"/>
          </a:xfrm>
        </p:spPr>
      </p:pic>
    </p:spTree>
    <p:extLst>
      <p:ext uri="{BB962C8B-B14F-4D97-AF65-F5344CB8AC3E}">
        <p14:creationId xmlns:p14="http://schemas.microsoft.com/office/powerpoint/2010/main" val="4110372015"/>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人主要有五种需求</a:t>
            </a:r>
            <a:endParaRPr lang="en-US" altLang="zh-CN" dirty="0"/>
          </a:p>
          <a:p>
            <a:endParaRPr lang="en-US" altLang="zh-CN" dirty="0"/>
          </a:p>
          <a:p>
            <a:r>
              <a:rPr lang="zh-CN" altLang="en-US" dirty="0"/>
              <a:t>多种需要同时并存，</a:t>
            </a:r>
            <a:r>
              <a:rPr lang="zh-CN" altLang="en-US" dirty="0">
                <a:solidFill>
                  <a:srgbClr val="FF0000"/>
                </a:solidFill>
              </a:rPr>
              <a:t>主导需要</a:t>
            </a:r>
            <a:r>
              <a:rPr lang="zh-CN" altLang="en-US" dirty="0"/>
              <a:t>决定人的行为</a:t>
            </a:r>
            <a:endParaRPr lang="en-US" altLang="zh-CN" dirty="0"/>
          </a:p>
          <a:p>
            <a:endParaRPr lang="zh-CN" altLang="en-US" dirty="0"/>
          </a:p>
          <a:p>
            <a:r>
              <a:rPr lang="zh-CN" altLang="en-US" dirty="0"/>
              <a:t>低层次的需要得到</a:t>
            </a:r>
            <a:r>
              <a:rPr lang="zh-CN" altLang="en-US" dirty="0">
                <a:solidFill>
                  <a:srgbClr val="FF0000"/>
                </a:solidFill>
              </a:rPr>
              <a:t>相对满足</a:t>
            </a:r>
            <a:r>
              <a:rPr lang="zh-CN" altLang="en-US" dirty="0"/>
              <a:t>后，高一层次的需要才会成为</a:t>
            </a:r>
            <a:r>
              <a:rPr lang="zh-CN" altLang="en-US" dirty="0">
                <a:solidFill>
                  <a:srgbClr val="FF0000"/>
                </a:solidFill>
              </a:rPr>
              <a:t>主导需要</a:t>
            </a:r>
            <a:endParaRPr lang="en-US" altLang="zh-CN" dirty="0">
              <a:solidFill>
                <a:srgbClr val="FF0000"/>
              </a:solidFill>
            </a:endParaRPr>
          </a:p>
          <a:p>
            <a:endParaRPr lang="en-US" altLang="zh-CN" dirty="0">
              <a:solidFill>
                <a:srgbClr val="FF0000"/>
              </a:solidFill>
            </a:endParaRPr>
          </a:p>
        </p:txBody>
      </p:sp>
      <p:pic>
        <p:nvPicPr>
          <p:cNvPr id="4" name="图片 3"/>
          <p:cNvPicPr>
            <a:picLocks noChangeAspect="1"/>
          </p:cNvPicPr>
          <p:nvPr/>
        </p:nvPicPr>
        <p:blipFill>
          <a:blip r:embed="rId2"/>
          <a:stretch>
            <a:fillRect/>
          </a:stretch>
        </p:blipFill>
        <p:spPr>
          <a:xfrm>
            <a:off x="883102" y="3920605"/>
            <a:ext cx="8478611" cy="2543584"/>
          </a:xfrm>
          <a:prstGeom prst="rect">
            <a:avLst/>
          </a:prstGeom>
        </p:spPr>
      </p:pic>
    </p:spTree>
    <p:extLst>
      <p:ext uri="{BB962C8B-B14F-4D97-AF65-F5344CB8AC3E}">
        <p14:creationId xmlns:p14="http://schemas.microsoft.com/office/powerpoint/2010/main" val="2088503426"/>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046514" y="1651032"/>
            <a:ext cx="6760028" cy="3828688"/>
          </a:xfrm>
          <a:prstGeom prst="rect">
            <a:avLst/>
          </a:prstGeom>
        </p:spPr>
      </p:pic>
    </p:spTree>
    <p:extLst>
      <p:ext uri="{BB962C8B-B14F-4D97-AF65-F5344CB8AC3E}">
        <p14:creationId xmlns:p14="http://schemas.microsoft.com/office/powerpoint/2010/main" val="2504187956"/>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工作与五种需求</a:t>
            </a:r>
          </a:p>
        </p:txBody>
      </p:sp>
      <p:sp>
        <p:nvSpPr>
          <p:cNvPr id="3" name="内容占位符 2"/>
          <p:cNvSpPr>
            <a:spLocks noGrp="1"/>
          </p:cNvSpPr>
          <p:nvPr>
            <p:ph idx="1"/>
          </p:nvPr>
        </p:nvSpPr>
        <p:spPr/>
        <p:txBody>
          <a:bodyPr/>
          <a:lstStyle/>
          <a:p>
            <a:r>
              <a:rPr lang="zh-CN" altLang="en-US" dirty="0"/>
              <a:t>薪资；</a:t>
            </a:r>
          </a:p>
          <a:p>
            <a:r>
              <a:rPr lang="zh-CN" altLang="en-US" dirty="0"/>
              <a:t>晋升</a:t>
            </a:r>
          </a:p>
          <a:p>
            <a:r>
              <a:rPr lang="zh-CN" altLang="en-US" dirty="0"/>
              <a:t>信任</a:t>
            </a:r>
          </a:p>
          <a:p>
            <a:r>
              <a:rPr lang="zh-CN" altLang="en-US" dirty="0"/>
              <a:t>同事关系</a:t>
            </a:r>
          </a:p>
          <a:p>
            <a:r>
              <a:rPr lang="zh-CN" altLang="en-US" dirty="0"/>
              <a:t>工作本身</a:t>
            </a:r>
          </a:p>
          <a:p>
            <a:endParaRPr lang="zh-CN" altLang="en-US" dirty="0"/>
          </a:p>
        </p:txBody>
      </p:sp>
    </p:spTree>
    <p:extLst>
      <p:ext uri="{BB962C8B-B14F-4D97-AF65-F5344CB8AC3E}">
        <p14:creationId xmlns:p14="http://schemas.microsoft.com/office/powerpoint/2010/main" val="2098661009"/>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马斯洛需求理论的缺陷</a:t>
            </a:r>
          </a:p>
        </p:txBody>
      </p:sp>
      <p:sp>
        <p:nvSpPr>
          <p:cNvPr id="3" name="内容占位符 2"/>
          <p:cNvSpPr>
            <a:spLocks noGrp="1"/>
          </p:cNvSpPr>
          <p:nvPr>
            <p:ph idx="1"/>
          </p:nvPr>
        </p:nvSpPr>
        <p:spPr/>
        <p:txBody>
          <a:bodyPr/>
          <a:lstStyle/>
          <a:p>
            <a:r>
              <a:rPr lang="zh-CN" altLang="en-US" dirty="0"/>
              <a:t>不止五种需要（超我）</a:t>
            </a:r>
            <a:endParaRPr lang="en-US" altLang="zh-CN" dirty="0"/>
          </a:p>
          <a:p>
            <a:endParaRPr lang="en-US" altLang="zh-CN" dirty="0"/>
          </a:p>
          <a:p>
            <a:r>
              <a:rPr lang="zh-CN" altLang="en-US" dirty="0"/>
              <a:t>解释力不足（马克思）</a:t>
            </a:r>
            <a:endParaRPr lang="en-US" altLang="zh-CN" dirty="0"/>
          </a:p>
          <a:p>
            <a:endParaRPr lang="en-US" altLang="zh-CN" dirty="0"/>
          </a:p>
          <a:p>
            <a:r>
              <a:rPr lang="zh-CN" altLang="en-US" dirty="0"/>
              <a:t>没有绝对高低（互联网时代）</a:t>
            </a:r>
            <a:endParaRPr lang="en-US" altLang="zh-CN" dirty="0"/>
          </a:p>
          <a:p>
            <a:endParaRPr lang="en-US" altLang="zh-CN" dirty="0"/>
          </a:p>
          <a:p>
            <a:r>
              <a:rPr lang="zh-CN" altLang="en-US" dirty="0"/>
              <a:t>钱不嫌多</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242" y="1257796"/>
            <a:ext cx="6076490" cy="4727510"/>
          </a:xfrm>
          <a:prstGeom prst="rect">
            <a:avLst/>
          </a:prstGeom>
        </p:spPr>
      </p:pic>
    </p:spTree>
    <p:extLst>
      <p:ext uri="{BB962C8B-B14F-4D97-AF65-F5344CB8AC3E}">
        <p14:creationId xmlns:p14="http://schemas.microsoft.com/office/powerpoint/2010/main" val="33864626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X-Y</a:t>
            </a:r>
            <a:r>
              <a:rPr lang="zh-CN" altLang="en-US" dirty="0"/>
              <a:t>理论</a:t>
            </a:r>
          </a:p>
        </p:txBody>
      </p:sp>
      <p:graphicFrame>
        <p:nvGraphicFramePr>
          <p:cNvPr id="6" name="表格 5"/>
          <p:cNvGraphicFramePr>
            <a:graphicFrameLocks noGrp="1"/>
          </p:cNvGraphicFramePr>
          <p:nvPr/>
        </p:nvGraphicFramePr>
        <p:xfrm>
          <a:off x="1911626" y="1983754"/>
          <a:ext cx="8378686" cy="3701429"/>
        </p:xfrm>
        <a:graphic>
          <a:graphicData uri="http://schemas.openxmlformats.org/drawingml/2006/table">
            <a:tbl>
              <a:tblPr firstRow="1" bandRow="1">
                <a:tableStyleId>{5C22544A-7EE6-4342-B048-85BDC9FD1C3A}</a:tableStyleId>
              </a:tblPr>
              <a:tblGrid>
                <a:gridCol w="2799972">
                  <a:extLst>
                    <a:ext uri="{9D8B030D-6E8A-4147-A177-3AD203B41FA5}">
                      <a16:colId xmlns:a16="http://schemas.microsoft.com/office/drawing/2014/main" val="20000"/>
                    </a:ext>
                  </a:extLst>
                </a:gridCol>
                <a:gridCol w="2778742">
                  <a:extLst>
                    <a:ext uri="{9D8B030D-6E8A-4147-A177-3AD203B41FA5}">
                      <a16:colId xmlns:a16="http://schemas.microsoft.com/office/drawing/2014/main" val="20001"/>
                    </a:ext>
                  </a:extLst>
                </a:gridCol>
                <a:gridCol w="2799972">
                  <a:extLst>
                    <a:ext uri="{9D8B030D-6E8A-4147-A177-3AD203B41FA5}">
                      <a16:colId xmlns:a16="http://schemas.microsoft.com/office/drawing/2014/main" val="20002"/>
                    </a:ext>
                  </a:extLst>
                </a:gridCol>
              </a:tblGrid>
              <a:tr h="544328">
                <a:tc>
                  <a:txBody>
                    <a:bodyPr/>
                    <a:lstStyle/>
                    <a:p>
                      <a:pPr algn="ctr"/>
                      <a:r>
                        <a:rPr lang="en-US" altLang="zh-CN" sz="2400" dirty="0">
                          <a:solidFill>
                            <a:schemeClr val="tx1"/>
                          </a:solidFill>
                        </a:rPr>
                        <a:t>X</a:t>
                      </a:r>
                      <a:r>
                        <a:rPr lang="zh-CN" altLang="en-US" sz="2400" dirty="0">
                          <a:solidFill>
                            <a:schemeClr val="tx1"/>
                          </a:solidFill>
                        </a:rPr>
                        <a:t>理论</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zh-CN" altLang="en-US" sz="24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400" dirty="0">
                          <a:solidFill>
                            <a:schemeClr val="tx1"/>
                          </a:solidFill>
                        </a:rPr>
                        <a:t>Y</a:t>
                      </a:r>
                      <a:r>
                        <a:rPr lang="zh-CN" altLang="en-US" sz="2400" dirty="0">
                          <a:solidFill>
                            <a:schemeClr val="tx1"/>
                          </a:solidFill>
                        </a:rPr>
                        <a:t>理论</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45154">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sz="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11947">
                <a:tc>
                  <a:txBody>
                    <a:bodyPr/>
                    <a:lstStyle/>
                    <a:p>
                      <a:pPr marL="285750" indent="-285750">
                        <a:buFont typeface="Arial" panose="020B0604020202020204" pitchFamily="34" charset="0"/>
                        <a:buChar char="•"/>
                      </a:pPr>
                      <a:r>
                        <a:rPr lang="zh-CN" altLang="en-US" sz="1600" dirty="0"/>
                        <a:t>员工天性好逸恶劳，只要可能，就会躲避工作</a:t>
                      </a:r>
                      <a:endParaRPr lang="en-US" altLang="zh-CN" sz="1600" dirty="0"/>
                    </a:p>
                    <a:p>
                      <a:pPr marL="285750" indent="-285750">
                        <a:buFont typeface="Arial" panose="020B0604020202020204" pitchFamily="34" charset="0"/>
                        <a:buChar char="•"/>
                      </a:pPr>
                      <a:r>
                        <a:rPr lang="zh-CN" altLang="en-US" sz="1600" dirty="0"/>
                        <a:t>以自我为中心，漠视组织要求</a:t>
                      </a:r>
                      <a:endParaRPr lang="en-US" altLang="zh-CN" sz="1600" dirty="0"/>
                    </a:p>
                    <a:p>
                      <a:pPr marL="285750" indent="-285750">
                        <a:buFont typeface="Arial" panose="020B0604020202020204" pitchFamily="34" charset="0"/>
                        <a:buChar char="•"/>
                      </a:pPr>
                      <a:r>
                        <a:rPr lang="zh-CN" altLang="en-US" sz="1600" dirty="0"/>
                        <a:t>只要有可能就会逃避责任，安于现状，缺乏创造性</a:t>
                      </a:r>
                      <a:endParaRPr lang="en-US" altLang="zh-CN" sz="1600" dirty="0"/>
                    </a:p>
                    <a:p>
                      <a:pPr marL="285750" indent="-285750">
                        <a:buFont typeface="Arial" panose="020B0604020202020204" pitchFamily="34" charset="0"/>
                        <a:buChar char="•"/>
                      </a:pPr>
                      <a:r>
                        <a:rPr lang="zh-CN" altLang="en-US" sz="1600" dirty="0"/>
                        <a:t>员工不喜欢工作，需要对他们采取强制措施或惩罚办法，迫使他们实现组织目标</a:t>
                      </a:r>
                      <a:endParaRPr lang="en-US" altLang="zh-C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zh-CN" altLang="en-US" sz="1600" dirty="0"/>
                        <a:t>员工并非好逸恶劳，而是自觉勤奋，喜欢工作</a:t>
                      </a:r>
                      <a:endParaRPr lang="en-US" altLang="zh-CN" sz="1600" dirty="0"/>
                    </a:p>
                    <a:p>
                      <a:pPr marL="285750" indent="-285750">
                        <a:buFont typeface="Arial" panose="020B0604020202020204" pitchFamily="34" charset="0"/>
                        <a:buChar char="•"/>
                      </a:pPr>
                      <a:r>
                        <a:rPr lang="zh-CN" altLang="en-US" sz="1600" dirty="0"/>
                        <a:t>员工有很强的自我控制能力，在工作中执行完成任务</a:t>
                      </a:r>
                      <a:r>
                        <a:rPr lang="zh-CN" altLang="en-US" sz="1600" baseline="0" dirty="0"/>
                        <a:t>的承诺</a:t>
                      </a:r>
                      <a:endParaRPr lang="en-US" altLang="zh-CN" sz="1600" baseline="0" dirty="0"/>
                    </a:p>
                    <a:p>
                      <a:pPr marL="285750" indent="-285750">
                        <a:buFont typeface="Arial" panose="020B0604020202020204" pitchFamily="34" charset="0"/>
                        <a:buChar char="•"/>
                      </a:pPr>
                      <a:r>
                        <a:rPr lang="zh-CN" altLang="en-US" sz="1600" baseline="0" dirty="0"/>
                        <a:t>一般而言，每个人不仅能够承担责任，而且还主动寻求承担责任</a:t>
                      </a:r>
                      <a:endParaRPr lang="en-US" altLang="zh-CN" sz="1600" baseline="0" dirty="0"/>
                    </a:p>
                    <a:p>
                      <a:pPr marL="285750" indent="-285750">
                        <a:buFont typeface="Arial" panose="020B0604020202020204" pitchFamily="34" charset="0"/>
                        <a:buChar char="•"/>
                      </a:pPr>
                      <a:r>
                        <a:rPr lang="zh-CN" altLang="en-US" sz="1600" baseline="0" dirty="0"/>
                        <a:t>绝大数人都具备做出正确决策的能力</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bl>
          </a:graphicData>
        </a:graphic>
      </p:graphicFrame>
      <p:sp>
        <p:nvSpPr>
          <p:cNvPr id="7" name="矩形 6"/>
          <p:cNvSpPr/>
          <p:nvPr/>
        </p:nvSpPr>
        <p:spPr>
          <a:xfrm>
            <a:off x="4268892" y="1274319"/>
            <a:ext cx="4046301" cy="461665"/>
          </a:xfrm>
          <a:prstGeom prst="rect">
            <a:avLst/>
          </a:prstGeom>
        </p:spPr>
        <p:txBody>
          <a:bodyPr wrap="none">
            <a:spAutoFit/>
          </a:bodyPr>
          <a:lstStyle/>
          <a:p>
            <a:r>
              <a:rPr lang="en-US" altLang="zh-CN" sz="2400" b="1" dirty="0">
                <a:solidFill>
                  <a:schemeClr val="tx1">
                    <a:lumMod val="85000"/>
                    <a:lumOff val="15000"/>
                  </a:schemeClr>
                </a:solidFill>
                <a:latin typeface="+mn-ea"/>
              </a:rPr>
              <a:t>X</a:t>
            </a:r>
            <a:r>
              <a:rPr lang="zh-CN" altLang="en-US" sz="2400" b="1" dirty="0">
                <a:solidFill>
                  <a:schemeClr val="tx1">
                    <a:lumMod val="85000"/>
                    <a:lumOff val="15000"/>
                  </a:schemeClr>
                </a:solidFill>
                <a:latin typeface="+mn-ea"/>
              </a:rPr>
              <a:t>理论和</a:t>
            </a:r>
            <a:r>
              <a:rPr lang="en-US" altLang="zh-CN" sz="2400" b="1" dirty="0">
                <a:solidFill>
                  <a:schemeClr val="tx1">
                    <a:lumMod val="85000"/>
                    <a:lumOff val="15000"/>
                  </a:schemeClr>
                </a:solidFill>
                <a:latin typeface="+mn-ea"/>
              </a:rPr>
              <a:t>Y</a:t>
            </a:r>
            <a:r>
              <a:rPr lang="zh-CN" altLang="en-US" sz="2400" b="1" dirty="0">
                <a:solidFill>
                  <a:schemeClr val="tx1">
                    <a:lumMod val="85000"/>
                    <a:lumOff val="15000"/>
                  </a:schemeClr>
                </a:solidFill>
                <a:latin typeface="+mn-ea"/>
              </a:rPr>
              <a:t>理论 （麦格雷戈）</a:t>
            </a:r>
          </a:p>
        </p:txBody>
      </p:sp>
      <p:pic>
        <p:nvPicPr>
          <p:cNvPr id="8" name="Picture 2" descr="http://read.beifabook.com/Files/booknews/2008916/200809160953505144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06"/>
          <a:stretch/>
        </p:blipFill>
        <p:spPr bwMode="auto">
          <a:xfrm>
            <a:off x="5022246" y="2005615"/>
            <a:ext cx="2247799" cy="3345318"/>
          </a:xfrm>
          <a:prstGeom prst="rect">
            <a:avLst/>
          </a:prstGeom>
          <a:noFill/>
          <a:ln>
            <a:solidFill>
              <a:schemeClr val="tx1">
                <a:lumMod val="85000"/>
                <a:lumOff val="15000"/>
              </a:schemeClr>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84397"/>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双因素理论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238" y="1690915"/>
            <a:ext cx="2875075" cy="4107250"/>
          </a:xfrm>
        </p:spPr>
      </p:pic>
      <p:sp>
        <p:nvSpPr>
          <p:cNvPr id="5" name="文本框 4"/>
          <p:cNvSpPr txBox="1"/>
          <p:nvPr/>
        </p:nvSpPr>
        <p:spPr>
          <a:xfrm>
            <a:off x="4844142" y="2485572"/>
            <a:ext cx="6444343"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弗雷德里克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赫茨伯格（</a:t>
            </a:r>
            <a:r>
              <a:rPr lang="en-US" altLang="zh-CN" sz="2400" dirty="0">
                <a:latin typeface="微软雅黑" panose="020B0503020204020204" pitchFamily="34" charset="-122"/>
                <a:ea typeface="微软雅黑" panose="020B0503020204020204" pitchFamily="34" charset="-122"/>
              </a:rPr>
              <a:t>Frederick Herzberg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1923</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-2000 </a:t>
            </a:r>
            <a:r>
              <a:rPr lang="zh-CN" altLang="en-US" sz="2400" dirty="0">
                <a:latin typeface="微软雅黑" panose="020B0503020204020204" pitchFamily="34" charset="-122"/>
                <a:ea typeface="微软雅黑" panose="020B0503020204020204" pitchFamily="34" charset="-122"/>
              </a:rPr>
              <a:t>），美国心理学家、管理理论家、行为科学家，双因素理论的创始人。 赫茨伯格曾获得匹兹堡大学的博士学位，是犹他大学的特级管理教授，曾任美国凯斯大学心理系主任。</a:t>
            </a:r>
          </a:p>
        </p:txBody>
      </p:sp>
    </p:spTree>
    <p:extLst>
      <p:ext uri="{BB962C8B-B14F-4D97-AF65-F5344CB8AC3E}">
        <p14:creationId xmlns:p14="http://schemas.microsoft.com/office/powerpoint/2010/main" val="3219146480"/>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p>
        </p:txBody>
      </p:sp>
      <p:sp>
        <p:nvSpPr>
          <p:cNvPr id="4" name="Rectangle 3"/>
          <p:cNvSpPr txBox="1">
            <a:spLocks noChangeArrowheads="1"/>
          </p:cNvSpPr>
          <p:nvPr/>
        </p:nvSpPr>
        <p:spPr>
          <a:xfrm>
            <a:off x="4631131" y="4851048"/>
            <a:ext cx="4404179" cy="167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00000"/>
              </a:lnSpc>
              <a:buFontTx/>
              <a:buAutoNum type="arabicPeriod"/>
            </a:pPr>
            <a:endParaRPr lang="zh-CN" altLang="en-US" sz="1800" dirty="0"/>
          </a:p>
        </p:txBody>
      </p:sp>
      <p:cxnSp>
        <p:nvCxnSpPr>
          <p:cNvPr id="5" name="直接连接符 4"/>
          <p:cNvCxnSpPr/>
          <p:nvPr/>
        </p:nvCxnSpPr>
        <p:spPr>
          <a:xfrm>
            <a:off x="5411630" y="2548370"/>
            <a:ext cx="3549524" cy="0"/>
          </a:xfrm>
          <a:prstGeom prst="line">
            <a:avLst/>
          </a:prstGeom>
          <a:ln/>
        </p:spPr>
        <p:style>
          <a:lnRef idx="1">
            <a:schemeClr val="accent6"/>
          </a:lnRef>
          <a:fillRef idx="0">
            <a:schemeClr val="accent6"/>
          </a:fillRef>
          <a:effectRef idx="0">
            <a:schemeClr val="accent6"/>
          </a:effectRef>
          <a:fontRef idx="minor">
            <a:schemeClr val="tx1"/>
          </a:fontRef>
        </p:style>
      </p:cxnSp>
      <p:sp>
        <p:nvSpPr>
          <p:cNvPr id="6" name="Rectangle 3"/>
          <p:cNvSpPr txBox="1">
            <a:spLocks noChangeArrowheads="1"/>
          </p:cNvSpPr>
          <p:nvPr/>
        </p:nvSpPr>
        <p:spPr bwMode="auto">
          <a:xfrm>
            <a:off x="5452948" y="2624366"/>
            <a:ext cx="3745056" cy="146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ea typeface="微软雅黑" panose="020B0503020204020204" pitchFamily="34" charset="-122"/>
              </a:defRPr>
            </a:lvl9pPr>
          </a:lstStyle>
          <a:p>
            <a:r>
              <a:rPr lang="zh-CN" altLang="en-US" sz="1600" dirty="0"/>
              <a:t>激励的内涵</a:t>
            </a:r>
          </a:p>
          <a:p>
            <a:r>
              <a:rPr lang="zh-CN" altLang="en-US" sz="1600" dirty="0"/>
              <a:t>内容激励（需要层次理论、双因素理论、</a:t>
            </a:r>
            <a:r>
              <a:rPr lang="en-US" altLang="zh-CN" sz="1600" dirty="0"/>
              <a:t>ERG</a:t>
            </a:r>
            <a:r>
              <a:rPr lang="zh-CN" altLang="en-US" sz="1600" dirty="0"/>
              <a:t>理论、麦克利兰理论、）</a:t>
            </a:r>
            <a:endParaRPr lang="en-US" altLang="zh-CN" sz="1600" dirty="0"/>
          </a:p>
          <a:p>
            <a:r>
              <a:rPr lang="zh-CN" altLang="en-US" sz="1600" dirty="0"/>
              <a:t>过程激励（期望理论、公平理论、强化理论）</a:t>
            </a:r>
            <a:endParaRPr lang="en-US" altLang="zh-CN" sz="1600" dirty="0"/>
          </a:p>
          <a:p>
            <a:r>
              <a:rPr lang="zh-CN" altLang="en-US" sz="1600" dirty="0"/>
              <a:t>工作特征模型</a:t>
            </a:r>
          </a:p>
          <a:p>
            <a:endParaRPr lang="en-US" altLang="zh-CN" sz="1600" dirty="0"/>
          </a:p>
          <a:p>
            <a:endParaRPr lang="zh-CN" altLang="en-US" sz="1600" dirty="0"/>
          </a:p>
          <a:p>
            <a:endParaRPr lang="zh-CN" altLang="en-US" sz="1600" dirty="0"/>
          </a:p>
        </p:txBody>
      </p:sp>
      <p:pic>
        <p:nvPicPr>
          <p:cNvPr id="7" name="Picture 6" descr="&#10;                        科克市"/>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500" b="99250" l="1667" r="96000">
                        <a14:foregroundMark x1="66333" y1="32750" x2="69333" y2="32750"/>
                        <a14:backgroundMark x1="44833" y1="66750" x2="37667" y2="73250"/>
                      </a14:backgroundRemoval>
                    </a14:imgEffect>
                  </a14:imgLayer>
                </a14:imgProps>
              </a:ext>
              <a:ext uri="{28A0092B-C50C-407E-A947-70E740481C1C}">
                <a14:useLocalDpi xmlns:a14="http://schemas.microsoft.com/office/drawing/2010/main" val="0"/>
              </a:ext>
            </a:extLst>
          </a:blip>
          <a:srcRect l="16557" t="3006" r="15232" b="24841"/>
          <a:stretch/>
        </p:blipFill>
        <p:spPr bwMode="auto">
          <a:xfrm>
            <a:off x="3107873" y="1559378"/>
            <a:ext cx="2522764"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nvCxnSpPr>
        <p:spPr>
          <a:xfrm>
            <a:off x="4113286" y="4468185"/>
            <a:ext cx="5760159" cy="0"/>
          </a:xfrm>
          <a:prstGeom prst="line">
            <a:avLst/>
          </a:prstGeom>
          <a:ln/>
        </p:spPr>
        <p:style>
          <a:lnRef idx="1">
            <a:schemeClr val="accent6"/>
          </a:lnRef>
          <a:fillRef idx="0">
            <a:schemeClr val="accent6"/>
          </a:fillRef>
          <a:effectRef idx="0">
            <a:schemeClr val="accent6"/>
          </a:effectRef>
          <a:fontRef idx="minor">
            <a:schemeClr val="tx1"/>
          </a:fontRef>
        </p:style>
      </p:cxnSp>
      <p:grpSp>
        <p:nvGrpSpPr>
          <p:cNvPr id="9" name="组合 8"/>
          <p:cNvGrpSpPr/>
          <p:nvPr/>
        </p:nvGrpSpPr>
        <p:grpSpPr>
          <a:xfrm>
            <a:off x="3090930" y="3537349"/>
            <a:ext cx="319020" cy="454988"/>
            <a:chOff x="565240" y="3573463"/>
            <a:chExt cx="425360" cy="606651"/>
          </a:xfrm>
        </p:grpSpPr>
        <p:sp>
          <p:nvSpPr>
            <p:cNvPr id="10" name="直角三角形 9"/>
            <p:cNvSpPr/>
            <p:nvPr/>
          </p:nvSpPr>
          <p:spPr>
            <a:xfrm rot="16200000">
              <a:off x="629081" y="3564052"/>
              <a:ext cx="283760" cy="411441"/>
            </a:xfrm>
            <a:prstGeom prst="rtTriangle">
              <a:avLst/>
            </a:prstGeom>
            <a:solidFill>
              <a:srgbClr val="AC1B20"/>
            </a:solidFill>
            <a:ln>
              <a:solidFill>
                <a:srgbClr val="AC1B2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cxnSp>
          <p:nvCxnSpPr>
            <p:cNvPr id="11" name="直接连接符 10"/>
            <p:cNvCxnSpPr/>
            <p:nvPr/>
          </p:nvCxnSpPr>
          <p:spPr>
            <a:xfrm>
              <a:off x="990600" y="3573463"/>
              <a:ext cx="0" cy="606651"/>
            </a:xfrm>
            <a:prstGeom prst="line">
              <a:avLst/>
            </a:prstGeom>
            <a:ln w="38100">
              <a:solidFill>
                <a:srgbClr val="AC1B20"/>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452948" y="2148274"/>
            <a:ext cx="2065565" cy="415498"/>
          </a:xfrm>
          <a:prstGeom prst="rect">
            <a:avLst/>
          </a:prstGeom>
          <a:noFill/>
        </p:spPr>
        <p:txBody>
          <a:bodyPr wrap="square" rtlCol="0">
            <a:spAutoFit/>
          </a:bodyPr>
          <a:lstStyle/>
          <a:p>
            <a:r>
              <a:rPr lang="zh-CN" altLang="en-US" sz="2100" b="1" dirty="0">
                <a:solidFill>
                  <a:schemeClr val="tx2"/>
                </a:solidFill>
                <a:latin typeface="微软雅黑" panose="020B0503020204020204" pitchFamily="34" charset="-122"/>
                <a:ea typeface="微软雅黑" panose="020B0503020204020204" pitchFamily="34" charset="-122"/>
              </a:rPr>
              <a:t>本节课学习目标</a:t>
            </a:r>
          </a:p>
        </p:txBody>
      </p:sp>
    </p:spTree>
    <p:extLst>
      <p:ext uri="{BB962C8B-B14F-4D97-AF65-F5344CB8AC3E}">
        <p14:creationId xmlns:p14="http://schemas.microsoft.com/office/powerpoint/2010/main" val="1668550217"/>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双因素理论</a:t>
            </a:r>
          </a:p>
        </p:txBody>
      </p:sp>
      <p:sp>
        <p:nvSpPr>
          <p:cNvPr id="3" name="内容占位符 2"/>
          <p:cNvSpPr>
            <a:spLocks noGrp="1"/>
          </p:cNvSpPr>
          <p:nvPr>
            <p:ph idx="1"/>
          </p:nvPr>
        </p:nvSpPr>
        <p:spPr/>
        <p:txBody>
          <a:bodyPr/>
          <a:lstStyle/>
          <a:p>
            <a:r>
              <a:rPr lang="zh-CN" altLang="en-US" dirty="0">
                <a:solidFill>
                  <a:srgbClr val="FF0000"/>
                </a:solidFill>
              </a:rPr>
              <a:t>激励因素</a:t>
            </a:r>
            <a:r>
              <a:rPr lang="zh-CN" altLang="en-US" dirty="0"/>
              <a:t>与</a:t>
            </a:r>
            <a:r>
              <a:rPr lang="zh-CN" altLang="en-US" dirty="0">
                <a:solidFill>
                  <a:srgbClr val="FF0000"/>
                </a:solidFill>
              </a:rPr>
              <a:t>保健因素</a:t>
            </a:r>
            <a:r>
              <a:rPr lang="zh-CN" altLang="en-US" dirty="0"/>
              <a:t>是影响员工行为的两大因素</a:t>
            </a:r>
            <a:endParaRPr lang="en-US" altLang="zh-CN" dirty="0"/>
          </a:p>
          <a:p>
            <a:endParaRPr lang="zh-CN" altLang="en-US" dirty="0"/>
          </a:p>
          <a:p>
            <a:r>
              <a:rPr lang="zh-CN" altLang="en-US" dirty="0"/>
              <a:t>工作满意</a:t>
            </a:r>
            <a:r>
              <a:rPr lang="en-US" altLang="zh-CN" dirty="0"/>
              <a:t>——</a:t>
            </a:r>
            <a:r>
              <a:rPr lang="zh-CN" altLang="en-US" dirty="0"/>
              <a:t>没有满意</a:t>
            </a:r>
            <a:endParaRPr lang="en-US" altLang="zh-CN" dirty="0"/>
          </a:p>
          <a:p>
            <a:endParaRPr lang="en-US" altLang="zh-CN" dirty="0"/>
          </a:p>
          <a:p>
            <a:r>
              <a:rPr lang="zh-CN" altLang="en-US" dirty="0"/>
              <a:t>不满意</a:t>
            </a:r>
            <a:r>
              <a:rPr lang="en-US" altLang="zh-CN" dirty="0"/>
              <a:t>——</a:t>
            </a:r>
            <a:r>
              <a:rPr lang="zh-CN" altLang="en-US" dirty="0"/>
              <a:t>没有不满意</a:t>
            </a:r>
            <a:endParaRPr lang="en-US" altLang="zh-CN" dirty="0"/>
          </a:p>
          <a:p>
            <a:endParaRPr lang="en-US" altLang="zh-CN" dirty="0"/>
          </a:p>
        </p:txBody>
      </p:sp>
    </p:spTree>
    <p:extLst>
      <p:ext uri="{BB962C8B-B14F-4D97-AF65-F5344CB8AC3E}">
        <p14:creationId xmlns:p14="http://schemas.microsoft.com/office/powerpoint/2010/main" val="4063030830"/>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保健因素</a:t>
            </a:r>
          </a:p>
        </p:txBody>
      </p:sp>
      <p:sp>
        <p:nvSpPr>
          <p:cNvPr id="3" name="内容占位符 2"/>
          <p:cNvSpPr>
            <a:spLocks noGrp="1"/>
          </p:cNvSpPr>
          <p:nvPr>
            <p:ph idx="1"/>
          </p:nvPr>
        </p:nvSpPr>
        <p:spPr/>
        <p:txBody>
          <a:bodyPr/>
          <a:lstStyle/>
          <a:p>
            <a:r>
              <a:rPr lang="zh-CN" altLang="en-US" dirty="0">
                <a:solidFill>
                  <a:srgbClr val="FF0000"/>
                </a:solidFill>
              </a:rPr>
              <a:t>保健因素</a:t>
            </a:r>
            <a:r>
              <a:rPr lang="zh-CN" altLang="en-US" dirty="0"/>
              <a:t>是导致员工不满意感产生的因素。</a:t>
            </a:r>
            <a:endParaRPr lang="en-US" altLang="zh-CN" dirty="0"/>
          </a:p>
          <a:p>
            <a:endParaRPr lang="en-US" altLang="zh-CN" dirty="0"/>
          </a:p>
          <a:p>
            <a:r>
              <a:rPr lang="zh-CN" altLang="en-US" dirty="0"/>
              <a:t>保健因素满足→没有不满意</a:t>
            </a:r>
            <a:endParaRPr lang="en-US" altLang="zh-CN" dirty="0"/>
          </a:p>
          <a:p>
            <a:endParaRPr lang="en-US" altLang="zh-CN" dirty="0"/>
          </a:p>
          <a:p>
            <a:r>
              <a:rPr lang="zh-CN" altLang="en-US" dirty="0"/>
              <a:t>保健因素缺失→不满意</a:t>
            </a:r>
            <a:endParaRPr lang="en-US" altLang="zh-CN" dirty="0"/>
          </a:p>
          <a:p>
            <a:endParaRPr lang="en-US" altLang="zh-CN" dirty="0"/>
          </a:p>
          <a:p>
            <a:endParaRPr lang="en-US" altLang="zh-CN" dirty="0"/>
          </a:p>
          <a:p>
            <a:pPr marL="0" indent="0">
              <a:buNone/>
            </a:pPr>
            <a:r>
              <a:rPr lang="zh-CN" altLang="en-US" dirty="0">
                <a:solidFill>
                  <a:srgbClr val="FF0000"/>
                </a:solidFill>
              </a:rPr>
              <a:t>理所当然的！</a:t>
            </a:r>
          </a:p>
        </p:txBody>
      </p:sp>
    </p:spTree>
    <p:extLst>
      <p:ext uri="{BB962C8B-B14F-4D97-AF65-F5344CB8AC3E}">
        <p14:creationId xmlns:p14="http://schemas.microsoft.com/office/powerpoint/2010/main" val="2424100959"/>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激励因素</a:t>
            </a:r>
          </a:p>
        </p:txBody>
      </p:sp>
      <p:sp>
        <p:nvSpPr>
          <p:cNvPr id="3" name="内容占位符 2"/>
          <p:cNvSpPr>
            <a:spLocks noGrp="1"/>
          </p:cNvSpPr>
          <p:nvPr>
            <p:ph idx="1"/>
          </p:nvPr>
        </p:nvSpPr>
        <p:spPr/>
        <p:txBody>
          <a:bodyPr/>
          <a:lstStyle/>
          <a:p>
            <a:r>
              <a:rPr lang="zh-CN" altLang="en-US" dirty="0">
                <a:solidFill>
                  <a:srgbClr val="FF0000"/>
                </a:solidFill>
              </a:rPr>
              <a:t>激励因素</a:t>
            </a:r>
            <a:r>
              <a:rPr lang="zh-CN" altLang="en-US" dirty="0"/>
              <a:t>是导致员工满意感产生的因素</a:t>
            </a:r>
            <a:endParaRPr lang="en-US" altLang="zh-CN" dirty="0"/>
          </a:p>
          <a:p>
            <a:endParaRPr lang="en-US" altLang="zh-CN" dirty="0"/>
          </a:p>
          <a:p>
            <a:r>
              <a:rPr lang="zh-CN" altLang="en-US" dirty="0"/>
              <a:t>激励因素满足→满意</a:t>
            </a:r>
            <a:endParaRPr lang="en-US" altLang="zh-CN" dirty="0"/>
          </a:p>
          <a:p>
            <a:endParaRPr lang="en-US" altLang="zh-CN" dirty="0"/>
          </a:p>
          <a:p>
            <a:r>
              <a:rPr lang="zh-CN" altLang="en-US" dirty="0"/>
              <a:t>激励因素缺失→没有满意</a:t>
            </a:r>
            <a:endParaRPr lang="en-US" altLang="zh-CN" dirty="0"/>
          </a:p>
          <a:p>
            <a:endParaRPr lang="zh-CN" altLang="en-US" dirty="0"/>
          </a:p>
        </p:txBody>
      </p:sp>
    </p:spTree>
    <p:extLst>
      <p:ext uri="{BB962C8B-B14F-4D97-AF65-F5344CB8AC3E}">
        <p14:creationId xmlns:p14="http://schemas.microsoft.com/office/powerpoint/2010/main" val="1196330615"/>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文本框 4"/>
          <p:cNvSpPr txBox="1"/>
          <p:nvPr/>
        </p:nvSpPr>
        <p:spPr>
          <a:xfrm>
            <a:off x="1034143" y="5214257"/>
            <a:ext cx="7522029"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属于激励还是保健因素取决于主观性</a:t>
            </a:r>
          </a:p>
        </p:txBody>
      </p:sp>
      <p:pic>
        <p:nvPicPr>
          <p:cNvPr id="8" name="内容占位符 7"/>
          <p:cNvPicPr>
            <a:picLocks noGrp="1" noChangeAspect="1"/>
          </p:cNvPicPr>
          <p:nvPr>
            <p:ph idx="1"/>
          </p:nvPr>
        </p:nvPicPr>
        <p:blipFill>
          <a:blip r:embed="rId2"/>
          <a:stretch>
            <a:fillRect/>
          </a:stretch>
        </p:blipFill>
        <p:spPr>
          <a:xfrm>
            <a:off x="683959" y="1049144"/>
            <a:ext cx="8048380" cy="3872819"/>
          </a:xfrm>
          <a:prstGeom prst="rect">
            <a:avLst/>
          </a:prstGeom>
        </p:spPr>
      </p:pic>
    </p:spTree>
    <p:extLst>
      <p:ext uri="{BB962C8B-B14F-4D97-AF65-F5344CB8AC3E}">
        <p14:creationId xmlns:p14="http://schemas.microsoft.com/office/powerpoint/2010/main" val="4226222648"/>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527050" y="1379091"/>
            <a:ext cx="11041063" cy="4709418"/>
          </a:xfrm>
          <a:prstGeom prst="rect">
            <a:avLst/>
          </a:prstGeom>
        </p:spPr>
      </p:pic>
    </p:spTree>
    <p:extLst>
      <p:ext uri="{BB962C8B-B14F-4D97-AF65-F5344CB8AC3E}">
        <p14:creationId xmlns:p14="http://schemas.microsoft.com/office/powerpoint/2010/main" val="52280280"/>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激励因素</a:t>
            </a:r>
            <a:r>
              <a:rPr lang="zh-CN" altLang="en-US" dirty="0"/>
              <a:t>主要是与工作内容或工作本身相关的因素</a:t>
            </a:r>
            <a:endParaRPr lang="en-US" altLang="zh-CN" dirty="0"/>
          </a:p>
          <a:p>
            <a:endParaRPr lang="en-US" altLang="zh-CN" dirty="0"/>
          </a:p>
          <a:p>
            <a:r>
              <a:rPr lang="zh-CN" altLang="en-US" dirty="0">
                <a:solidFill>
                  <a:srgbClr val="FF0000"/>
                </a:solidFill>
              </a:rPr>
              <a:t>保健因素</a:t>
            </a:r>
            <a:r>
              <a:rPr lang="zh-CN" altLang="en-US" dirty="0"/>
              <a:t>主要是与工作环境或工作条件相关的因素</a:t>
            </a:r>
            <a:endParaRPr lang="en-US" altLang="zh-CN" dirty="0"/>
          </a:p>
          <a:p>
            <a:endParaRPr lang="en-US" altLang="zh-CN" dirty="0"/>
          </a:p>
          <a:p>
            <a:pPr marL="0" indent="0">
              <a:buNone/>
            </a:pPr>
            <a:r>
              <a:rPr lang="zh-CN" altLang="en-US" dirty="0"/>
              <a:t>管理启示</a:t>
            </a:r>
            <a:r>
              <a:rPr lang="en-US" altLang="zh-CN" dirty="0"/>
              <a:t>?</a:t>
            </a:r>
            <a:endParaRPr lang="zh-CN" altLang="en-US" dirty="0"/>
          </a:p>
        </p:txBody>
      </p:sp>
    </p:spTree>
    <p:extLst>
      <p:ext uri="{BB962C8B-B14F-4D97-AF65-F5344CB8AC3E}">
        <p14:creationId xmlns:p14="http://schemas.microsoft.com/office/powerpoint/2010/main" val="1476511311"/>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ERG</a:t>
            </a:r>
            <a:r>
              <a:rPr lang="zh-CN" altLang="en-US" dirty="0"/>
              <a:t>理论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187" y="1847849"/>
            <a:ext cx="3053556" cy="4022649"/>
          </a:xfrm>
        </p:spPr>
      </p:pic>
      <p:sp>
        <p:nvSpPr>
          <p:cNvPr id="5" name="矩形 4"/>
          <p:cNvSpPr/>
          <p:nvPr/>
        </p:nvSpPr>
        <p:spPr>
          <a:xfrm>
            <a:off x="4484913" y="2018437"/>
            <a:ext cx="7707087" cy="2677656"/>
          </a:xfrm>
          <a:prstGeom prst="rect">
            <a:avLst/>
          </a:prstGeom>
        </p:spPr>
        <p:txBody>
          <a:bodyPr wrap="square">
            <a:spAutoFit/>
          </a:bodyPr>
          <a:lstStyle/>
          <a:p>
            <a:pPr algn="just"/>
            <a:r>
              <a:rPr lang="zh-CN" altLang="en-US" sz="2400" dirty="0">
                <a:latin typeface="微软雅黑" panose="020B0503020204020204" pitchFamily="34" charset="-122"/>
                <a:ea typeface="微软雅黑" panose="020B0503020204020204" pitchFamily="34" charset="-122"/>
              </a:rPr>
              <a:t>美国耶鲁大学的克雷顿</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奥尔德弗（</a:t>
            </a:r>
            <a:r>
              <a:rPr lang="en-US" altLang="zh-CN" sz="2400" dirty="0">
                <a:latin typeface="微软雅黑" panose="020B0503020204020204" pitchFamily="34" charset="-122"/>
                <a:ea typeface="微软雅黑" panose="020B0503020204020204" pitchFamily="34" charset="-122"/>
              </a:rPr>
              <a:t>Clayton. </a:t>
            </a:r>
            <a:r>
              <a:rPr lang="en-US" altLang="zh-CN" sz="2400" dirty="0" err="1">
                <a:latin typeface="微软雅黑" panose="020B0503020204020204" pitchFamily="34" charset="-122"/>
                <a:ea typeface="微软雅黑" panose="020B0503020204020204" pitchFamily="34" charset="-122"/>
              </a:rPr>
              <a:t>Alderfer</a:t>
            </a:r>
            <a:r>
              <a:rPr lang="zh-CN" altLang="en-US" sz="2400" dirty="0">
                <a:latin typeface="微软雅黑" panose="020B0503020204020204" pitchFamily="34" charset="-122"/>
                <a:ea typeface="微软雅黑" panose="020B0503020204020204" pitchFamily="34" charset="-122"/>
              </a:rPr>
              <a:t>）在马斯洛提出的需要层次理论的基础上，进行了更接近实际经验的研究，提出了一种新的人本主义需要理论。</a:t>
            </a:r>
            <a:endParaRPr lang="en-US" altLang="zh-CN" sz="2400" dirty="0">
              <a:latin typeface="微软雅黑" panose="020B0503020204020204" pitchFamily="34" charset="-122"/>
              <a:ea typeface="微软雅黑" panose="020B0503020204020204" pitchFamily="34" charset="-122"/>
            </a:endParaRPr>
          </a:p>
          <a:p>
            <a:pPr algn="just"/>
            <a:endParaRPr lang="en-US" altLang="zh-CN" sz="2400" dirty="0">
              <a:latin typeface="微软雅黑" panose="020B0503020204020204" pitchFamily="34" charset="-122"/>
              <a:ea typeface="微软雅黑" panose="020B0503020204020204" pitchFamily="34" charset="-122"/>
            </a:endParaRPr>
          </a:p>
          <a:p>
            <a:pPr algn="just"/>
            <a:r>
              <a:rPr lang="zh-CN" altLang="en-US" sz="2400" dirty="0">
                <a:latin typeface="微软雅黑" panose="020B0503020204020204" pitchFamily="34" charset="-122"/>
                <a:ea typeface="微软雅黑" panose="020B0503020204020204" pitchFamily="34" charset="-122"/>
              </a:rPr>
              <a:t>奥尔德弗认为，人们共存在</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种核心的需要，即生存（</a:t>
            </a:r>
            <a:r>
              <a:rPr lang="en-US" altLang="zh-CN" sz="2400" dirty="0">
                <a:solidFill>
                  <a:srgbClr val="FF0000"/>
                </a:solidFill>
                <a:latin typeface="微软雅黑" panose="020B0503020204020204" pitchFamily="34" charset="-122"/>
                <a:ea typeface="微软雅黑" panose="020B0503020204020204" pitchFamily="34" charset="-122"/>
              </a:rPr>
              <a:t>Existence</a:t>
            </a:r>
            <a:r>
              <a:rPr lang="zh-CN" altLang="en-US" sz="2400" dirty="0">
                <a:latin typeface="微软雅黑" panose="020B0503020204020204" pitchFamily="34" charset="-122"/>
                <a:ea typeface="微软雅黑" panose="020B0503020204020204" pitchFamily="34" charset="-122"/>
              </a:rPr>
              <a:t>）的需要、相互关系（</a:t>
            </a:r>
            <a:r>
              <a:rPr lang="en-US" altLang="zh-CN" sz="2400" dirty="0">
                <a:solidFill>
                  <a:srgbClr val="FF0000"/>
                </a:solidFill>
                <a:latin typeface="微软雅黑" panose="020B0503020204020204" pitchFamily="34" charset="-122"/>
                <a:ea typeface="微软雅黑" panose="020B0503020204020204" pitchFamily="34" charset="-122"/>
              </a:rPr>
              <a:t>Relatedness</a:t>
            </a:r>
            <a:r>
              <a:rPr lang="zh-CN" altLang="en-US" sz="2400" dirty="0">
                <a:latin typeface="微软雅黑" panose="020B0503020204020204" pitchFamily="34" charset="-122"/>
                <a:ea typeface="微软雅黑" panose="020B0503020204020204" pitchFamily="34" charset="-122"/>
              </a:rPr>
              <a:t>）的需要和成长发展（</a:t>
            </a:r>
            <a:r>
              <a:rPr lang="en-US" altLang="zh-CN" sz="2400" dirty="0">
                <a:solidFill>
                  <a:srgbClr val="FF0000"/>
                </a:solidFill>
                <a:latin typeface="微软雅黑" panose="020B0503020204020204" pitchFamily="34" charset="-122"/>
                <a:ea typeface="微软雅黑" panose="020B0503020204020204" pitchFamily="34" charset="-122"/>
              </a:rPr>
              <a:t>Growth</a:t>
            </a:r>
            <a:r>
              <a:rPr lang="zh-CN" altLang="en-US" sz="2400" dirty="0">
                <a:latin typeface="微软雅黑" panose="020B0503020204020204" pitchFamily="34" charset="-122"/>
                <a:ea typeface="微软雅黑" panose="020B0503020204020204" pitchFamily="34" charset="-122"/>
              </a:rPr>
              <a:t>）的需要</a:t>
            </a:r>
          </a:p>
        </p:txBody>
      </p:sp>
    </p:spTree>
    <p:extLst>
      <p:ext uri="{BB962C8B-B14F-4D97-AF65-F5344CB8AC3E}">
        <p14:creationId xmlns:p14="http://schemas.microsoft.com/office/powerpoint/2010/main" val="3846739129"/>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551" y="1153886"/>
            <a:ext cx="7203473" cy="3182257"/>
          </a:xfrm>
        </p:spPr>
      </p:pic>
      <p:sp>
        <p:nvSpPr>
          <p:cNvPr id="5" name="文本框 4"/>
          <p:cNvSpPr txBox="1"/>
          <p:nvPr/>
        </p:nvSpPr>
        <p:spPr>
          <a:xfrm>
            <a:off x="718457" y="4778829"/>
            <a:ext cx="10482943" cy="175432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三个需要同时产生作用</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挫折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倒退观点</a:t>
            </a:r>
            <a:endParaRPr lang="en-US" altLang="zh-CN" sz="24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extLst>
      <p:ext uri="{BB962C8B-B14F-4D97-AF65-F5344CB8AC3E}">
        <p14:creationId xmlns:p14="http://schemas.microsoft.com/office/powerpoint/2010/main" val="1259518141"/>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麦克利兰三种需求理论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340" y="1908403"/>
            <a:ext cx="3225687" cy="3822218"/>
          </a:xfrm>
        </p:spPr>
      </p:pic>
      <p:sp>
        <p:nvSpPr>
          <p:cNvPr id="5" name="文本框 4"/>
          <p:cNvSpPr txBox="1"/>
          <p:nvPr/>
        </p:nvSpPr>
        <p:spPr>
          <a:xfrm>
            <a:off x="5170713" y="1908403"/>
            <a:ext cx="6607629"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美国社会心理学家，</a:t>
            </a:r>
            <a:r>
              <a:rPr lang="en-US" altLang="zh-CN" sz="2400" dirty="0">
                <a:latin typeface="微软雅黑" panose="020B0503020204020204" pitchFamily="34" charset="-122"/>
                <a:ea typeface="微软雅黑" panose="020B0503020204020204" pitchFamily="34" charset="-122"/>
              </a:rPr>
              <a:t>1987 </a:t>
            </a:r>
            <a:r>
              <a:rPr lang="zh-CN" altLang="en-US" sz="2400" dirty="0">
                <a:latin typeface="微软雅黑" panose="020B0503020204020204" pitchFamily="34" charset="-122"/>
                <a:ea typeface="微软雅黑" panose="020B0503020204020204" pitchFamily="34" charset="-122"/>
              </a:rPr>
              <a:t>年美国心理学会杰出科学贡献奖得主。</a:t>
            </a:r>
            <a:r>
              <a:rPr lang="en-US" altLang="zh-CN" sz="2400" dirty="0">
                <a:latin typeface="微软雅黑" panose="020B0503020204020204" pitchFamily="34" charset="-122"/>
                <a:ea typeface="微软雅黑" panose="020B0503020204020204" pitchFamily="34" charset="-122"/>
              </a:rPr>
              <a:t>1941 </a:t>
            </a:r>
            <a:r>
              <a:rPr lang="zh-CN" altLang="en-US" sz="2400" dirty="0">
                <a:latin typeface="微软雅黑" panose="020B0503020204020204" pitchFamily="34" charset="-122"/>
                <a:ea typeface="微软雅黑" panose="020B0503020204020204" pitchFamily="34" charset="-122"/>
              </a:rPr>
              <a:t>年获耶鲁大学心理学哲学博士学位。</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之后曾先后任康涅狄格女子大学讲师、韦斯利昂大学教授及布林莫尔学院教授，</a:t>
            </a:r>
            <a:r>
              <a:rPr lang="en-US" altLang="zh-CN" sz="2400" dirty="0">
                <a:latin typeface="微软雅黑" panose="020B0503020204020204" pitchFamily="34" charset="-122"/>
                <a:ea typeface="微软雅黑" panose="020B0503020204020204" pitchFamily="34" charset="-122"/>
              </a:rPr>
              <a:t>1956 </a:t>
            </a:r>
            <a:r>
              <a:rPr lang="zh-CN" altLang="en-US" sz="2400" dirty="0">
                <a:latin typeface="微软雅黑" panose="020B0503020204020204" pitchFamily="34" charset="-122"/>
                <a:ea typeface="微软雅黑" panose="020B0503020204020204" pitchFamily="34" charset="-122"/>
              </a:rPr>
              <a:t>年开始在哈佛大学任心理学教授，</a:t>
            </a:r>
            <a:r>
              <a:rPr lang="en-US" altLang="zh-CN" sz="2400" dirty="0">
                <a:latin typeface="微软雅黑" panose="020B0503020204020204" pitchFamily="34" charset="-122"/>
                <a:ea typeface="微软雅黑" panose="020B0503020204020204" pitchFamily="34" charset="-122"/>
              </a:rPr>
              <a:t>1987 </a:t>
            </a:r>
            <a:r>
              <a:rPr lang="zh-CN" altLang="en-US" sz="2400" dirty="0">
                <a:latin typeface="微软雅黑" panose="020B0503020204020204" pitchFamily="34" charset="-122"/>
                <a:ea typeface="微软雅黑" panose="020B0503020204020204" pitchFamily="34" charset="-122"/>
              </a:rPr>
              <a:t>年后转任波士顿大学教授直到退休</a:t>
            </a:r>
          </a:p>
        </p:txBody>
      </p:sp>
    </p:spTree>
    <p:extLst>
      <p:ext uri="{BB962C8B-B14F-4D97-AF65-F5344CB8AC3E}">
        <p14:creationId xmlns:p14="http://schemas.microsoft.com/office/powerpoint/2010/main" val="4040694887"/>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DF4CF-259E-E646-8810-2F426EAF7FC2}"/>
              </a:ext>
            </a:extLst>
          </p:cNvPr>
          <p:cNvSpPr>
            <a:spLocks noGrp="1"/>
          </p:cNvSpPr>
          <p:nvPr>
            <p:ph type="title"/>
          </p:nvPr>
        </p:nvSpPr>
        <p:spPr/>
        <p:txBody>
          <a:bodyPr/>
          <a:lstStyle/>
          <a:p>
            <a:r>
              <a:rPr lang="zh-CN" altLang="en-US" b="0" dirty="0"/>
              <a:t>主题统觉测验</a:t>
            </a:r>
            <a:endParaRPr kumimoji="1" lang="zh-CN" altLang="en-US" dirty="0"/>
          </a:p>
        </p:txBody>
      </p:sp>
      <p:pic>
        <p:nvPicPr>
          <p:cNvPr id="5" name="图片 4">
            <a:extLst>
              <a:ext uri="{FF2B5EF4-FFF2-40B4-BE49-F238E27FC236}">
                <a16:creationId xmlns:a16="http://schemas.microsoft.com/office/drawing/2014/main" id="{A8F60913-74D3-204B-9A30-3562DA18544C}"/>
              </a:ext>
            </a:extLst>
          </p:cNvPr>
          <p:cNvPicPr>
            <a:picLocks noChangeAspect="1"/>
          </p:cNvPicPr>
          <p:nvPr/>
        </p:nvPicPr>
        <p:blipFill>
          <a:blip r:embed="rId2"/>
          <a:stretch>
            <a:fillRect/>
          </a:stretch>
        </p:blipFill>
        <p:spPr>
          <a:xfrm>
            <a:off x="5977797" y="1317625"/>
            <a:ext cx="5463188" cy="4908550"/>
          </a:xfrm>
          <a:prstGeom prst="rect">
            <a:avLst/>
          </a:prstGeom>
        </p:spPr>
      </p:pic>
      <p:pic>
        <p:nvPicPr>
          <p:cNvPr id="8" name="内容占位符 7">
            <a:extLst>
              <a:ext uri="{FF2B5EF4-FFF2-40B4-BE49-F238E27FC236}">
                <a16:creationId xmlns:a16="http://schemas.microsoft.com/office/drawing/2014/main" id="{FCCE72E8-5287-9F41-9C73-7A66DCE2A21B}"/>
              </a:ext>
            </a:extLst>
          </p:cNvPr>
          <p:cNvPicPr>
            <a:picLocks noGrp="1" noChangeAspect="1"/>
          </p:cNvPicPr>
          <p:nvPr>
            <p:ph idx="1"/>
          </p:nvPr>
        </p:nvPicPr>
        <p:blipFill>
          <a:blip r:embed="rId3"/>
          <a:stretch>
            <a:fillRect/>
          </a:stretch>
        </p:blipFill>
        <p:spPr>
          <a:xfrm>
            <a:off x="444500" y="1379537"/>
            <a:ext cx="4997585" cy="4784725"/>
          </a:xfrm>
          <a:prstGeom prst="rect">
            <a:avLst/>
          </a:prstGeom>
        </p:spPr>
      </p:pic>
    </p:spTree>
    <p:extLst>
      <p:ext uri="{BB962C8B-B14F-4D97-AF65-F5344CB8AC3E}">
        <p14:creationId xmlns:p14="http://schemas.microsoft.com/office/powerpoint/2010/main" val="1733623567"/>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激励的内涵</a:t>
            </a:r>
          </a:p>
        </p:txBody>
      </p:sp>
      <p:sp>
        <p:nvSpPr>
          <p:cNvPr id="3" name="内容占位符 2"/>
          <p:cNvSpPr>
            <a:spLocks noGrp="1"/>
          </p:cNvSpPr>
          <p:nvPr>
            <p:ph idx="1"/>
          </p:nvPr>
        </p:nvSpPr>
        <p:spPr/>
        <p:txBody>
          <a:bodyPr/>
          <a:lstStyle/>
          <a:p>
            <a:r>
              <a:rPr lang="zh-CN" altLang="en-US" dirty="0"/>
              <a:t>让员工更卖力地干活</a:t>
            </a:r>
            <a:endParaRPr lang="en-US" altLang="zh-CN" dirty="0"/>
          </a:p>
          <a:p>
            <a:endParaRPr lang="en-US" altLang="zh-CN" dirty="0"/>
          </a:p>
          <a:p>
            <a:r>
              <a:rPr lang="zh-CN" altLang="en-US" dirty="0"/>
              <a:t>鼓舞、指引和维持个体努力行为的驱动力</a:t>
            </a:r>
          </a:p>
        </p:txBody>
      </p:sp>
    </p:spTree>
    <p:extLst>
      <p:ext uri="{BB962C8B-B14F-4D97-AF65-F5344CB8AC3E}">
        <p14:creationId xmlns:p14="http://schemas.microsoft.com/office/powerpoint/2010/main" val="3720835415"/>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三种需要</a:t>
            </a:r>
          </a:p>
        </p:txBody>
      </p:sp>
      <p:sp>
        <p:nvSpPr>
          <p:cNvPr id="3" name="内容占位符 2"/>
          <p:cNvSpPr>
            <a:spLocks noGrp="1"/>
          </p:cNvSpPr>
          <p:nvPr>
            <p:ph idx="1"/>
          </p:nvPr>
        </p:nvSpPr>
        <p:spPr/>
        <p:txBody>
          <a:bodyPr/>
          <a:lstStyle/>
          <a:p>
            <a:r>
              <a:rPr lang="zh-CN" altLang="en-US" dirty="0"/>
              <a:t>成就需要（独立解决问题带来的成就感）</a:t>
            </a:r>
            <a:endParaRPr lang="en-US" altLang="zh-CN" dirty="0"/>
          </a:p>
          <a:p>
            <a:endParaRPr lang="en-US" altLang="zh-CN" dirty="0"/>
          </a:p>
          <a:p>
            <a:r>
              <a:rPr lang="zh-CN" altLang="en-US" dirty="0"/>
              <a:t>归属需要</a:t>
            </a:r>
            <a:endParaRPr lang="en-US" altLang="zh-CN" dirty="0"/>
          </a:p>
          <a:p>
            <a:endParaRPr lang="en-US" altLang="zh-CN" dirty="0"/>
          </a:p>
          <a:p>
            <a:r>
              <a:rPr lang="zh-CN" altLang="en-US" dirty="0"/>
              <a:t>权力需要</a:t>
            </a:r>
            <a:endParaRPr lang="en-US" altLang="zh-CN" dirty="0"/>
          </a:p>
          <a:p>
            <a:endParaRPr lang="en-US" altLang="zh-CN" dirty="0"/>
          </a:p>
          <a:p>
            <a:pPr marL="0" indent="0">
              <a:buNone/>
            </a:pPr>
            <a:r>
              <a:rPr lang="zh-CN" altLang="en-US" dirty="0"/>
              <a:t>三种需要是可以通过培训激发的</a:t>
            </a:r>
            <a:endParaRPr lang="en-US" altLang="zh-CN" dirty="0"/>
          </a:p>
          <a:p>
            <a:pPr marL="0" indent="0">
              <a:buNone/>
            </a:pPr>
            <a:endParaRPr lang="en-US" altLang="zh-CN" dirty="0"/>
          </a:p>
          <a:p>
            <a:pPr marL="0" indent="0">
              <a:buNone/>
            </a:pPr>
            <a:r>
              <a:rPr lang="zh-CN" altLang="en-US" dirty="0"/>
              <a:t>员工与工作相匹配</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45206195"/>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过程激励</a:t>
            </a:r>
          </a:p>
        </p:txBody>
      </p:sp>
      <p:sp>
        <p:nvSpPr>
          <p:cNvPr id="3" name="内容占位符 2"/>
          <p:cNvSpPr>
            <a:spLocks noGrp="1"/>
          </p:cNvSpPr>
          <p:nvPr>
            <p:ph idx="1"/>
          </p:nvPr>
        </p:nvSpPr>
        <p:spPr/>
        <p:txBody>
          <a:bodyPr/>
          <a:lstStyle/>
          <a:p>
            <a:r>
              <a:rPr lang="zh-CN" altLang="en-US" dirty="0"/>
              <a:t>期望理论</a:t>
            </a:r>
            <a:endParaRPr lang="en-US" altLang="zh-CN" dirty="0"/>
          </a:p>
          <a:p>
            <a:endParaRPr lang="en-US" altLang="zh-CN" dirty="0"/>
          </a:p>
          <a:p>
            <a:r>
              <a:rPr lang="zh-CN" altLang="en-US" dirty="0"/>
              <a:t>公平理论</a:t>
            </a:r>
            <a:endParaRPr lang="en-US" altLang="zh-CN" dirty="0"/>
          </a:p>
          <a:p>
            <a:endParaRPr lang="en-US" altLang="zh-CN" dirty="0"/>
          </a:p>
          <a:p>
            <a:r>
              <a:rPr lang="zh-CN" altLang="en-US" dirty="0"/>
              <a:t>强化理论</a:t>
            </a:r>
            <a:endParaRPr lang="en-US" altLang="zh-CN" dirty="0"/>
          </a:p>
          <a:p>
            <a:pPr marL="0" indent="0">
              <a:buNone/>
            </a:pPr>
            <a:endParaRPr lang="en-US" altLang="zh-CN" dirty="0"/>
          </a:p>
          <a:p>
            <a:r>
              <a:rPr lang="zh-CN" altLang="en-US" dirty="0"/>
              <a:t>波特</a:t>
            </a:r>
            <a:r>
              <a:rPr lang="en-US" altLang="zh-CN" dirty="0"/>
              <a:t>-</a:t>
            </a:r>
            <a:r>
              <a:rPr lang="zh-CN" altLang="en-US" dirty="0"/>
              <a:t>劳勒综合激励模型</a:t>
            </a:r>
          </a:p>
        </p:txBody>
      </p:sp>
    </p:spTree>
    <p:extLst>
      <p:ext uri="{BB962C8B-B14F-4D97-AF65-F5344CB8AC3E}">
        <p14:creationId xmlns:p14="http://schemas.microsoft.com/office/powerpoint/2010/main" val="927633042"/>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期望理论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88" y="1522639"/>
            <a:ext cx="2552700" cy="3790950"/>
          </a:xfrm>
        </p:spPr>
      </p:pic>
      <p:sp>
        <p:nvSpPr>
          <p:cNvPr id="5" name="文本框 4"/>
          <p:cNvSpPr txBox="1"/>
          <p:nvPr/>
        </p:nvSpPr>
        <p:spPr>
          <a:xfrm>
            <a:off x="4757056" y="1926772"/>
            <a:ext cx="6574972" cy="2825389"/>
          </a:xfrm>
          <a:prstGeom prst="rect">
            <a:avLst/>
          </a:prstGeom>
          <a:noFill/>
        </p:spPr>
        <p:txBody>
          <a:bodyPr wrap="square" rtlCol="0">
            <a:spAutoFit/>
          </a:bodyPr>
          <a:lstStyle/>
          <a:p>
            <a:pPr fontAlgn="base">
              <a:spcBef>
                <a:spcPct val="20000"/>
              </a:spcBef>
              <a:spcAft>
                <a:spcPct val="0"/>
              </a:spcAft>
            </a:pPr>
            <a:r>
              <a:rPr lang="zh-CN" altLang="en-US" sz="2400" dirty="0">
                <a:latin typeface="微软雅黑" panose="020B0503020204020204" pitchFamily="34" charset="-122"/>
                <a:ea typeface="微软雅黑" panose="020B0503020204020204" pitchFamily="34" charset="-122"/>
              </a:rPr>
              <a:t>维克托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弗鲁姆（</a:t>
            </a:r>
            <a:r>
              <a:rPr lang="en-US" altLang="zh-CN" sz="2400" dirty="0">
                <a:latin typeface="微软雅黑" panose="020B0503020204020204" pitchFamily="34" charset="-122"/>
                <a:ea typeface="微软雅黑" panose="020B0503020204020204" pitchFamily="34" charset="-122"/>
              </a:rPr>
              <a:t>Victor 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Vroom</a:t>
            </a:r>
            <a:r>
              <a:rPr lang="zh-CN" altLang="en-US" sz="2400" dirty="0">
                <a:latin typeface="微软雅黑" panose="020B0503020204020204" pitchFamily="34" charset="-122"/>
                <a:ea typeface="微软雅黑" panose="020B0503020204020204" pitchFamily="34" charset="-122"/>
              </a:rPr>
              <a:t>），著名心理学家和行为科学家，期望理论的奠基人， 国际管理学界最具影响力的科学家之一 。</a:t>
            </a:r>
            <a:endParaRPr lang="en-US" altLang="zh-CN" sz="24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en-US" altLang="zh-CN" sz="24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zh-CN" altLang="en-US" sz="2400" dirty="0">
                <a:latin typeface="微软雅黑" panose="020B0503020204020204" pitchFamily="34" charset="-122"/>
                <a:ea typeface="微软雅黑" panose="020B0503020204020204" pitchFamily="34" charset="-122"/>
              </a:rPr>
              <a:t>曾在宾州大学和卡内基一梅隆大学执教， 并长期担任耶鲁大学管理科学“约翰塞尔”讲座教授兼心理学教授。</a:t>
            </a:r>
          </a:p>
        </p:txBody>
      </p:sp>
    </p:spTree>
    <p:extLst>
      <p:ext uri="{BB962C8B-B14F-4D97-AF65-F5344CB8AC3E}">
        <p14:creationId xmlns:p14="http://schemas.microsoft.com/office/powerpoint/2010/main" val="782793408"/>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期望理论</a:t>
            </a:r>
          </a:p>
        </p:txBody>
      </p:sp>
      <p:sp>
        <p:nvSpPr>
          <p:cNvPr id="3" name="内容占位符 2"/>
          <p:cNvSpPr>
            <a:spLocks noGrp="1"/>
          </p:cNvSpPr>
          <p:nvPr>
            <p:ph idx="1"/>
          </p:nvPr>
        </p:nvSpPr>
        <p:spPr/>
        <p:txBody>
          <a:bodyPr/>
          <a:lstStyle/>
          <a:p>
            <a:r>
              <a:rPr lang="zh-CN" altLang="en-US" dirty="0"/>
              <a:t>银行行长为了激励员工，提出如果谁能在一年内拉来</a:t>
            </a:r>
            <a:r>
              <a:rPr lang="en-US" altLang="zh-CN" dirty="0"/>
              <a:t>3</a:t>
            </a:r>
            <a:r>
              <a:rPr lang="zh-CN" altLang="en-US" dirty="0"/>
              <a:t>个亿存款，就升级他为副行长。</a:t>
            </a:r>
            <a:endParaRPr lang="en-US" altLang="zh-CN" dirty="0"/>
          </a:p>
          <a:p>
            <a:endParaRPr lang="en-US" altLang="zh-CN" dirty="0"/>
          </a:p>
          <a:p>
            <a:r>
              <a:rPr lang="zh-CN" altLang="en-US" dirty="0"/>
              <a:t>员工会受到激励吗？</a:t>
            </a:r>
            <a:endParaRPr lang="en-US" altLang="zh-CN" dirty="0"/>
          </a:p>
          <a:p>
            <a:endParaRPr lang="en-US" altLang="zh-CN" dirty="0"/>
          </a:p>
          <a:p>
            <a:r>
              <a:rPr lang="zh-CN" altLang="en-US" dirty="0"/>
              <a:t>员工能够受到激励取决于什么？</a:t>
            </a:r>
          </a:p>
        </p:txBody>
      </p:sp>
    </p:spTree>
    <p:extLst>
      <p:ext uri="{BB962C8B-B14F-4D97-AF65-F5344CB8AC3E}">
        <p14:creationId xmlns:p14="http://schemas.microsoft.com/office/powerpoint/2010/main" val="453486996"/>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期望理论</a:t>
            </a:r>
          </a:p>
        </p:txBody>
      </p:sp>
      <p:sp>
        <p:nvSpPr>
          <p:cNvPr id="3" name="内容占位符 2"/>
          <p:cNvSpPr>
            <a:spLocks noGrp="1"/>
          </p:cNvSpPr>
          <p:nvPr>
            <p:ph idx="1"/>
          </p:nvPr>
        </p:nvSpPr>
        <p:spPr/>
        <p:txBody>
          <a:bodyPr/>
          <a:lstStyle/>
          <a:p>
            <a:r>
              <a:rPr lang="zh-CN" altLang="en-US" dirty="0">
                <a:solidFill>
                  <a:srgbClr val="FF0000"/>
                </a:solidFill>
              </a:rPr>
              <a:t>主观</a:t>
            </a:r>
            <a:r>
              <a:rPr lang="zh-CN" altLang="en-US" dirty="0"/>
              <a:t>认为完成任务的可能性</a:t>
            </a:r>
            <a:endParaRPr lang="en-US" altLang="zh-CN" dirty="0"/>
          </a:p>
          <a:p>
            <a:endParaRPr lang="en-US" altLang="zh-CN" dirty="0"/>
          </a:p>
          <a:p>
            <a:r>
              <a:rPr lang="zh-CN" altLang="en-US" dirty="0">
                <a:solidFill>
                  <a:srgbClr val="FF0000"/>
                </a:solidFill>
              </a:rPr>
              <a:t>主观</a:t>
            </a:r>
            <a:r>
              <a:rPr lang="zh-CN" altLang="en-US" dirty="0"/>
              <a:t>认为达到绩效水平后，能够获得组织奖励的可能性</a:t>
            </a:r>
            <a:endParaRPr lang="en-US" altLang="zh-CN" dirty="0"/>
          </a:p>
          <a:p>
            <a:endParaRPr lang="en-US" altLang="zh-CN" dirty="0"/>
          </a:p>
          <a:p>
            <a:r>
              <a:rPr lang="zh-CN" altLang="en-US" dirty="0"/>
              <a:t>组织奖励的</a:t>
            </a:r>
            <a:r>
              <a:rPr lang="zh-CN" altLang="en-US" dirty="0">
                <a:solidFill>
                  <a:srgbClr val="FF0000"/>
                </a:solidFill>
              </a:rPr>
              <a:t>相对</a:t>
            </a:r>
            <a:r>
              <a:rPr lang="zh-CN" altLang="en-US" dirty="0"/>
              <a:t>价值</a:t>
            </a:r>
            <a:endParaRPr lang="en-US" altLang="zh-CN" dirty="0"/>
          </a:p>
          <a:p>
            <a:endParaRPr lang="zh-CN" altLang="en-US" dirty="0"/>
          </a:p>
        </p:txBody>
      </p:sp>
    </p:spTree>
    <p:extLst>
      <p:ext uri="{BB962C8B-B14F-4D97-AF65-F5344CB8AC3E}">
        <p14:creationId xmlns:p14="http://schemas.microsoft.com/office/powerpoint/2010/main" val="3429483181"/>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561306" y="1490663"/>
            <a:ext cx="8972550" cy="4486275"/>
          </a:xfrm>
          <a:prstGeom prst="rect">
            <a:avLst/>
          </a:prstGeom>
        </p:spPr>
      </p:pic>
    </p:spTree>
    <p:extLst>
      <p:ext uri="{BB962C8B-B14F-4D97-AF65-F5344CB8AC3E}">
        <p14:creationId xmlns:p14="http://schemas.microsoft.com/office/powerpoint/2010/main" val="3503940536"/>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管理启示</a:t>
            </a:r>
          </a:p>
        </p:txBody>
      </p:sp>
      <p:sp>
        <p:nvSpPr>
          <p:cNvPr id="3" name="内容占位符 2"/>
          <p:cNvSpPr>
            <a:spLocks noGrp="1"/>
          </p:cNvSpPr>
          <p:nvPr>
            <p:ph idx="1"/>
          </p:nvPr>
        </p:nvSpPr>
        <p:spPr/>
        <p:txBody>
          <a:bodyPr/>
          <a:lstStyle/>
          <a:p>
            <a:r>
              <a:rPr lang="zh-CN" altLang="en-US" dirty="0"/>
              <a:t>明确可达到的目标</a:t>
            </a:r>
            <a:endParaRPr lang="en-US" altLang="zh-CN" dirty="0"/>
          </a:p>
          <a:p>
            <a:endParaRPr lang="en-US" altLang="zh-CN" dirty="0"/>
          </a:p>
          <a:p>
            <a:r>
              <a:rPr lang="zh-CN" altLang="en-US" dirty="0"/>
              <a:t>将报酬与绩效联系起来</a:t>
            </a:r>
            <a:endParaRPr lang="en-US" altLang="zh-CN" dirty="0"/>
          </a:p>
          <a:p>
            <a:endParaRPr lang="en-US" altLang="zh-CN" dirty="0"/>
          </a:p>
          <a:p>
            <a:r>
              <a:rPr lang="zh-CN" altLang="en-US" dirty="0"/>
              <a:t>弹性的、合适的报酬</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55674893"/>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34854" y="1760067"/>
            <a:ext cx="2628900" cy="3746500"/>
          </a:xfrm>
        </p:spPr>
      </p:pic>
      <p:sp>
        <p:nvSpPr>
          <p:cNvPr id="5" name="矩形 4"/>
          <p:cNvSpPr/>
          <p:nvPr/>
        </p:nvSpPr>
        <p:spPr>
          <a:xfrm>
            <a:off x="4987332" y="1864194"/>
            <a:ext cx="6096000" cy="3194721"/>
          </a:xfrm>
          <a:prstGeom prst="rect">
            <a:avLst/>
          </a:prstGeom>
        </p:spPr>
        <p:txBody>
          <a:bodyPr>
            <a:spAutoFit/>
          </a:bodyPr>
          <a:lstStyle/>
          <a:p>
            <a:pPr fontAlgn="base">
              <a:spcBef>
                <a:spcPct val="20000"/>
              </a:spcBef>
              <a:spcAft>
                <a:spcPct val="0"/>
              </a:spcAft>
            </a:pPr>
            <a:r>
              <a:rPr lang="zh-CN" altLang="en-US" sz="2400" dirty="0">
                <a:latin typeface="微软雅黑" panose="020B0503020204020204" pitchFamily="34" charset="-122"/>
                <a:ea typeface="微软雅黑" panose="020B0503020204020204" pitchFamily="34" charset="-122"/>
              </a:rPr>
              <a:t>斯塔西</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亚当斯是美国管理心理学家、行为科学家，美国北卡罗来纳大学著名的行为学教授</a:t>
            </a:r>
            <a:endParaRPr lang="en-US" altLang="zh-CN" sz="2400" dirty="0">
              <a:latin typeface="微软雅黑" panose="020B0503020204020204" pitchFamily="34" charset="-122"/>
              <a:ea typeface="微软雅黑" panose="020B0503020204020204" pitchFamily="34" charset="-122"/>
            </a:endParaRPr>
          </a:p>
          <a:p>
            <a:pPr fontAlgn="base">
              <a:spcBef>
                <a:spcPct val="20000"/>
              </a:spcBef>
              <a:spcAft>
                <a:spcPct val="0"/>
              </a:spcAft>
            </a:pPr>
            <a:endParaRPr lang="en-US" altLang="zh-CN" sz="2400" dirty="0">
              <a:latin typeface="微软雅黑" panose="020B0503020204020204" pitchFamily="34" charset="-122"/>
              <a:ea typeface="微软雅黑" panose="020B0503020204020204" pitchFamily="34" charset="-122"/>
            </a:endParaRPr>
          </a:p>
          <a:p>
            <a:pPr fontAlgn="base">
              <a:spcBef>
                <a:spcPct val="20000"/>
              </a:spcBef>
              <a:spcAft>
                <a:spcPct val="0"/>
              </a:spcAft>
            </a:pPr>
            <a:r>
              <a:rPr lang="zh-CN" altLang="en-US" sz="2400" dirty="0">
                <a:latin typeface="微软雅黑" panose="020B0503020204020204" pitchFamily="34" charset="-122"/>
                <a:ea typeface="微软雅黑" panose="020B0503020204020204" pitchFamily="34" charset="-122"/>
              </a:rPr>
              <a:t>他通过社会比较来探讨个人所作的贡献与所得奖酬之间的平衡关系，着重研究工资报酬分配的合理性、公正性及其对员工士气的影响。</a:t>
            </a:r>
          </a:p>
        </p:txBody>
      </p:sp>
    </p:spTree>
    <p:extLst>
      <p:ext uri="{BB962C8B-B14F-4D97-AF65-F5344CB8AC3E}">
        <p14:creationId xmlns:p14="http://schemas.microsoft.com/office/powerpoint/2010/main" val="498944532"/>
      </p:ext>
    </p:extLst>
  </p:cSld>
  <p:clrMapOvr>
    <a:overrideClrMapping bg1="lt1" tx1="dk1" bg2="lt2" tx2="dk2" accent1="accent1" accent2="accent2" accent3="accent3" accent4="accent4" accent5="accent5" accent6="accent6" hlink="hlink" folHlink="folHlink"/>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sp>
        <p:nvSpPr>
          <p:cNvPr id="3" name="内容占位符 2"/>
          <p:cNvSpPr>
            <a:spLocks noGrp="1"/>
          </p:cNvSpPr>
          <p:nvPr>
            <p:ph idx="1"/>
          </p:nvPr>
        </p:nvSpPr>
        <p:spPr/>
        <p:txBody>
          <a:bodyPr/>
          <a:lstStyle/>
          <a:p>
            <a:r>
              <a:rPr lang="zh-CN" altLang="en-US" dirty="0"/>
              <a:t>如果你大学刚毕业，有一家单位给你月薪</a:t>
            </a:r>
            <a:r>
              <a:rPr lang="en-US" altLang="zh-CN" dirty="0"/>
              <a:t>8000</a:t>
            </a:r>
            <a:r>
              <a:rPr lang="zh-CN" altLang="en-US" dirty="0"/>
              <a:t>元的工作，你可能会很乐意接受，并且努力工作，你对自己的收入也十分满意。</a:t>
            </a:r>
            <a:endParaRPr lang="en-US" altLang="zh-CN" dirty="0"/>
          </a:p>
          <a:p>
            <a:endParaRPr lang="en-US" altLang="zh-CN" dirty="0"/>
          </a:p>
          <a:p>
            <a:r>
              <a:rPr lang="zh-CN" altLang="en-US" dirty="0"/>
              <a:t>可是，毕业一年同学聚会，结果你发现在你的同班同学尽管在另一家公司从事着和你一样的工作，但月薪却达到了</a:t>
            </a:r>
            <a:r>
              <a:rPr lang="en-US" altLang="zh-CN" dirty="0"/>
              <a:t>10000</a:t>
            </a:r>
            <a:r>
              <a:rPr lang="zh-CN" altLang="en-US" dirty="0"/>
              <a:t>元，你又会有何反应？</a:t>
            </a:r>
            <a:endParaRPr lang="en-US" altLang="zh-CN" dirty="0"/>
          </a:p>
          <a:p>
            <a:endParaRPr lang="en-US" altLang="zh-CN" dirty="0"/>
          </a:p>
          <a:p>
            <a:r>
              <a:rPr lang="zh-CN" altLang="en-US" dirty="0"/>
              <a:t>你怎么想？怎么办？</a:t>
            </a:r>
          </a:p>
        </p:txBody>
      </p:sp>
    </p:spTree>
    <p:extLst>
      <p:ext uri="{BB962C8B-B14F-4D97-AF65-F5344CB8AC3E}">
        <p14:creationId xmlns:p14="http://schemas.microsoft.com/office/powerpoint/2010/main" val="2556735142"/>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sp>
        <p:nvSpPr>
          <p:cNvPr id="5" name="矩形 4"/>
          <p:cNvSpPr/>
          <p:nvPr/>
        </p:nvSpPr>
        <p:spPr>
          <a:xfrm>
            <a:off x="745697" y="1277922"/>
            <a:ext cx="10700605" cy="3490186"/>
          </a:xfrm>
          <a:prstGeom prst="rect">
            <a:avLst/>
          </a:prstGeom>
        </p:spPr>
        <p:txBody>
          <a:bodyPr wrap="square">
            <a:spAutoFit/>
          </a:bodyPr>
          <a:lstStyle/>
          <a:p>
            <a:pPr marL="342900" indent="-342900" fontAlgn="base">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人的工作积极性不仅与个人实际报酬多少有关，而且与人们对报酬的分配是否感到公平更为密切</a:t>
            </a: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比较对象：横向（别人）、纵向（自己）</a:t>
            </a: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r>
              <a:rPr lang="zh-CN" altLang="en-US" sz="2400" dirty="0">
                <a:latin typeface="微软雅黑" panose="020B0503020204020204" pitchFamily="34" charset="-122"/>
                <a:ea typeface="微软雅黑" panose="020B0503020204020204" pitchFamily="34" charset="-122"/>
              </a:rPr>
              <a:t>比较内容：投入回报比（主观的，归因错误）</a:t>
            </a: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endParaRPr lang="en-US" altLang="zh-CN" sz="2400" dirty="0">
              <a:latin typeface="微软雅黑" panose="020B0503020204020204" pitchFamily="34" charset="-122"/>
              <a:ea typeface="微软雅黑" panose="020B0503020204020204" pitchFamily="34" charset="-122"/>
            </a:endParaRPr>
          </a:p>
          <a:p>
            <a:pPr marL="342900" indent="-342900" fontAlgn="base">
              <a:spcBef>
                <a:spcPct val="20000"/>
              </a:spcBef>
              <a:spcAft>
                <a:spcPct val="0"/>
              </a:spcAft>
              <a:buChar char="•"/>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6812789"/>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激励人心的演讲</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6931" y="1465488"/>
            <a:ext cx="6424726" cy="4240319"/>
          </a:xfrm>
        </p:spPr>
      </p:pic>
      <p:sp>
        <p:nvSpPr>
          <p:cNvPr id="5" name="文本框 4"/>
          <p:cNvSpPr txBox="1"/>
          <p:nvPr/>
        </p:nvSpPr>
        <p:spPr>
          <a:xfrm>
            <a:off x="8044543" y="1589315"/>
            <a:ext cx="3385457" cy="923330"/>
          </a:xfrm>
          <a:prstGeom prst="rect">
            <a:avLst/>
          </a:prstGeom>
          <a:noFill/>
        </p:spPr>
        <p:txBody>
          <a:bodyPr wrap="square" rtlCol="0">
            <a:spAutoFit/>
          </a:bodyPr>
          <a:lstStyle/>
          <a:p>
            <a:r>
              <a:rPr lang="zh-CN" altLang="en-US" dirty="0"/>
              <a:t>军队孤立无援（</a:t>
            </a:r>
            <a:r>
              <a:rPr lang="en-US" altLang="zh-CN" dirty="0"/>
              <a:t>40</a:t>
            </a:r>
            <a:r>
              <a:rPr lang="zh-CN" altLang="en-US" dirty="0"/>
              <a:t>万），</a:t>
            </a:r>
            <a:endParaRPr lang="en-US" altLang="zh-CN" dirty="0"/>
          </a:p>
          <a:p>
            <a:r>
              <a:rPr lang="zh-CN" altLang="en-US" dirty="0"/>
              <a:t>国家摇摇欲坠，</a:t>
            </a:r>
            <a:endParaRPr lang="en-US" altLang="zh-CN" dirty="0"/>
          </a:p>
          <a:p>
            <a:r>
              <a:rPr lang="zh-CN" altLang="en-US" dirty="0"/>
              <a:t>主和派的压力</a:t>
            </a:r>
            <a:endParaRPr lang="en-US" altLang="zh-CN" dirty="0"/>
          </a:p>
        </p:txBody>
      </p:sp>
    </p:spTree>
    <p:extLst>
      <p:ext uri="{BB962C8B-B14F-4D97-AF65-F5344CB8AC3E}">
        <p14:creationId xmlns:p14="http://schemas.microsoft.com/office/powerpoint/2010/main" val="949663035"/>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pic>
        <p:nvPicPr>
          <p:cNvPr id="4" name="内容占位符 3"/>
          <p:cNvPicPr>
            <a:picLocks noGrp="1" noChangeAspect="1"/>
          </p:cNvPicPr>
          <p:nvPr>
            <p:ph idx="1"/>
          </p:nvPr>
        </p:nvPicPr>
        <p:blipFill>
          <a:blip r:embed="rId3"/>
          <a:stretch>
            <a:fillRect/>
          </a:stretch>
        </p:blipFill>
        <p:spPr>
          <a:xfrm>
            <a:off x="768210" y="1541627"/>
            <a:ext cx="11041063" cy="4605408"/>
          </a:xfrm>
          <a:prstGeom prst="rect">
            <a:avLst/>
          </a:prstGeom>
        </p:spPr>
      </p:pic>
    </p:spTree>
    <p:extLst>
      <p:ext uri="{BB962C8B-B14F-4D97-AF65-F5344CB8AC3E}">
        <p14:creationId xmlns:p14="http://schemas.microsoft.com/office/powerpoint/2010/main" val="976737609"/>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pic>
        <p:nvPicPr>
          <p:cNvPr id="4" name="内容占位符 3"/>
          <p:cNvPicPr>
            <a:picLocks noGrp="1" noChangeAspect="1"/>
          </p:cNvPicPr>
          <p:nvPr>
            <p:ph idx="1"/>
          </p:nvPr>
        </p:nvPicPr>
        <p:blipFill>
          <a:blip r:embed="rId2"/>
          <a:stretch>
            <a:fillRect/>
          </a:stretch>
        </p:blipFill>
        <p:spPr>
          <a:xfrm>
            <a:off x="1921293" y="1642888"/>
            <a:ext cx="8349413" cy="4784725"/>
          </a:xfrm>
          <a:prstGeom prst="rect">
            <a:avLst/>
          </a:prstGeom>
        </p:spPr>
      </p:pic>
    </p:spTree>
    <p:extLst>
      <p:ext uri="{BB962C8B-B14F-4D97-AF65-F5344CB8AC3E}">
        <p14:creationId xmlns:p14="http://schemas.microsoft.com/office/powerpoint/2010/main" val="3527412445"/>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sp>
        <p:nvSpPr>
          <p:cNvPr id="3" name="内容占位符 2"/>
          <p:cNvSpPr>
            <a:spLocks noGrp="1"/>
          </p:cNvSpPr>
          <p:nvPr>
            <p:ph idx="1"/>
          </p:nvPr>
        </p:nvSpPr>
        <p:spPr/>
        <p:txBody>
          <a:bodyPr/>
          <a:lstStyle/>
          <a:p>
            <a:pPr marL="0" indent="0">
              <a:buNone/>
            </a:pPr>
            <a:r>
              <a:rPr lang="zh-CN" altLang="en-US" dirty="0"/>
              <a:t>感到不公平怎么办？</a:t>
            </a:r>
            <a:endParaRPr lang="en-US" altLang="zh-CN" dirty="0"/>
          </a:p>
          <a:p>
            <a:r>
              <a:rPr lang="zh-CN" altLang="en-US" dirty="0"/>
              <a:t>曲解</a:t>
            </a:r>
            <a:endParaRPr lang="en-US" altLang="zh-CN" dirty="0"/>
          </a:p>
          <a:p>
            <a:r>
              <a:rPr lang="zh-CN" altLang="en-US" dirty="0"/>
              <a:t>接受</a:t>
            </a:r>
            <a:endParaRPr lang="en-US" altLang="zh-CN" dirty="0"/>
          </a:p>
          <a:p>
            <a:r>
              <a:rPr lang="zh-CN" altLang="en-US" dirty="0"/>
              <a:t>改变自身投入产出</a:t>
            </a:r>
            <a:endParaRPr lang="en-US" altLang="zh-CN" dirty="0"/>
          </a:p>
          <a:p>
            <a:r>
              <a:rPr lang="zh-CN" altLang="en-US" dirty="0"/>
              <a:t>改变别人投入产出</a:t>
            </a:r>
            <a:endParaRPr lang="en-US" altLang="zh-CN" dirty="0"/>
          </a:p>
          <a:p>
            <a:r>
              <a:rPr lang="zh-CN" altLang="en-US" dirty="0"/>
              <a:t>改变比较对象</a:t>
            </a:r>
            <a:endParaRPr lang="en-US" altLang="zh-CN" dirty="0"/>
          </a:p>
          <a:p>
            <a:r>
              <a:rPr lang="zh-CN" altLang="en-US" dirty="0"/>
              <a:t>改变比较内容</a:t>
            </a:r>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738552909"/>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公平理论</a:t>
            </a:r>
          </a:p>
        </p:txBody>
      </p:sp>
      <p:sp>
        <p:nvSpPr>
          <p:cNvPr id="3" name="内容占位符 2"/>
          <p:cNvSpPr>
            <a:spLocks noGrp="1"/>
          </p:cNvSpPr>
          <p:nvPr>
            <p:ph idx="1"/>
          </p:nvPr>
        </p:nvSpPr>
        <p:spPr/>
        <p:txBody>
          <a:bodyPr/>
          <a:lstStyle/>
          <a:p>
            <a:r>
              <a:rPr lang="zh-CN" altLang="en-US" dirty="0"/>
              <a:t>程序公平：确定报酬的程序是公平的</a:t>
            </a:r>
            <a:endParaRPr lang="en-US" altLang="zh-CN" dirty="0"/>
          </a:p>
          <a:p>
            <a:endParaRPr lang="en-US" altLang="zh-CN" dirty="0"/>
          </a:p>
          <a:p>
            <a:r>
              <a:rPr lang="zh-CN" altLang="en-US" dirty="0"/>
              <a:t>分配公平：分配结果的公平</a:t>
            </a:r>
            <a:endParaRPr lang="en-US" altLang="zh-CN" dirty="0"/>
          </a:p>
          <a:p>
            <a:endParaRPr lang="en-US" altLang="zh-CN" dirty="0"/>
          </a:p>
          <a:p>
            <a:pPr marL="0" indent="0">
              <a:buNone/>
            </a:pPr>
            <a:r>
              <a:rPr lang="zh-CN" altLang="en-US" dirty="0"/>
              <a:t>分配公平对工作满意度的影响更大</a:t>
            </a:r>
            <a:endParaRPr lang="en-US" altLang="zh-CN" dirty="0"/>
          </a:p>
          <a:p>
            <a:pPr marL="0" indent="0">
              <a:buNone/>
            </a:pPr>
            <a:endParaRPr lang="en-US" altLang="zh-CN" dirty="0"/>
          </a:p>
          <a:p>
            <a:pPr marL="0" indent="0">
              <a:buNone/>
            </a:pPr>
            <a:r>
              <a:rPr lang="zh-CN" altLang="en-US" dirty="0"/>
              <a:t>程序公平跟容易影响组织承诺、对领导信任、流动意图等。</a:t>
            </a:r>
          </a:p>
        </p:txBody>
      </p:sp>
    </p:spTree>
    <p:extLst>
      <p:ext uri="{BB962C8B-B14F-4D97-AF65-F5344CB8AC3E}">
        <p14:creationId xmlns:p14="http://schemas.microsoft.com/office/powerpoint/2010/main" val="989448039"/>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强化理论</a:t>
            </a:r>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4593" y="1489683"/>
            <a:ext cx="2873829" cy="3956876"/>
          </a:xfrm>
        </p:spPr>
      </p:pic>
      <p:sp>
        <p:nvSpPr>
          <p:cNvPr id="5" name="矩形 4"/>
          <p:cNvSpPr/>
          <p:nvPr/>
        </p:nvSpPr>
        <p:spPr>
          <a:xfrm>
            <a:off x="5067719" y="1370486"/>
            <a:ext cx="6096000" cy="4524315"/>
          </a:xfrm>
          <a:prstGeom prst="rect">
            <a:avLst/>
          </a:prstGeom>
        </p:spPr>
        <p:txBody>
          <a:bodyPr>
            <a:spAutoFit/>
          </a:bodyPr>
          <a:lstStyle/>
          <a:p>
            <a:r>
              <a:rPr lang="zh-CN" altLang="en-US" sz="2400" dirty="0">
                <a:latin typeface="微软雅黑" panose="020B0503020204020204" pitchFamily="34" charset="-122"/>
                <a:ea typeface="微软雅黑" panose="020B0503020204020204" pitchFamily="34" charset="-122"/>
              </a:rPr>
              <a:t>伯尔赫斯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弗雷德里克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斯金纳（</a:t>
            </a:r>
            <a:r>
              <a:rPr lang="en-US" altLang="zh-CN" sz="2400" dirty="0" err="1">
                <a:latin typeface="微软雅黑" panose="020B0503020204020204" pitchFamily="34" charset="-122"/>
                <a:ea typeface="微软雅黑" panose="020B0503020204020204" pitchFamily="34" charset="-122"/>
              </a:rPr>
              <a:t>Burrhus</a:t>
            </a:r>
            <a:r>
              <a:rPr lang="en-US" altLang="zh-CN" sz="2400" dirty="0">
                <a:latin typeface="微软雅黑" panose="020B0503020204020204" pitchFamily="34" charset="-122"/>
                <a:ea typeface="微软雅黑" panose="020B0503020204020204" pitchFamily="34" charset="-122"/>
              </a:rPr>
              <a:t> Frederic Skinner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1904-1990</a:t>
            </a:r>
            <a:r>
              <a:rPr lang="zh-CN" altLang="en-US" sz="2400" dirty="0">
                <a:latin typeface="微软雅黑" panose="020B0503020204020204" pitchFamily="34" charset="-122"/>
                <a:ea typeface="微软雅黑" panose="020B0503020204020204" pitchFamily="34" charset="-122"/>
              </a:rPr>
              <a:t>），美国心理学家，新行为主义学习理论的创始人，也是新行为主义的主要代表。</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1904</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日出生于美国宾夕法尼亚州萨斯奎汉纳，</a:t>
            </a:r>
            <a:r>
              <a:rPr lang="en-US" altLang="zh-CN" sz="2400" dirty="0">
                <a:latin typeface="微软雅黑" panose="020B0503020204020204" pitchFamily="34" charset="-122"/>
                <a:ea typeface="微软雅黑" panose="020B0503020204020204" pitchFamily="34" charset="-122"/>
              </a:rPr>
              <a:t>1990</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日逝世于马萨诸塞州坎布里奇。斯金纳引入了操作条件性刺激。著有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沃尔登第二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Walden Two</a:t>
            </a:r>
            <a:r>
              <a:rPr lang="zh-CN" altLang="en-US" sz="2400" dirty="0">
                <a:latin typeface="微软雅黑" panose="020B0503020204020204" pitchFamily="34" charset="-122"/>
                <a:ea typeface="微软雅黑" panose="020B0503020204020204" pitchFamily="34" charset="-122"/>
              </a:rPr>
              <a:t>，意译为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桃源二村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超越自由与尊严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Beyond Freedom and Dignity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言语行为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2625774344"/>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强化理论</a:t>
            </a:r>
          </a:p>
        </p:txBody>
      </p:sp>
      <p:sp>
        <p:nvSpPr>
          <p:cNvPr id="3" name="内容占位符 2"/>
          <p:cNvSpPr>
            <a:spLocks noGrp="1"/>
          </p:cNvSpPr>
          <p:nvPr>
            <p:ph idx="1"/>
          </p:nvPr>
        </p:nvSpPr>
        <p:spPr/>
        <p:txBody>
          <a:bodyPr/>
          <a:lstStyle/>
          <a:p>
            <a:r>
              <a:rPr lang="zh-CN" altLang="en-US" dirty="0"/>
              <a:t>认为人的行为是对其所获刺激的函数。</a:t>
            </a:r>
            <a:endParaRPr lang="en-US" altLang="zh-CN" dirty="0"/>
          </a:p>
          <a:p>
            <a:endParaRPr lang="en-US" altLang="zh-CN" dirty="0"/>
          </a:p>
          <a:p>
            <a:r>
              <a:rPr lang="zh-CN" altLang="en-US" dirty="0"/>
              <a:t>如果这种刺激对他有利，则这种行为就会重复出现；</a:t>
            </a:r>
            <a:endParaRPr lang="en-US" altLang="zh-CN" dirty="0"/>
          </a:p>
          <a:p>
            <a:endParaRPr lang="en-US" altLang="zh-CN" dirty="0"/>
          </a:p>
          <a:p>
            <a:r>
              <a:rPr lang="zh-CN" altLang="en-US" dirty="0"/>
              <a:t>若对他不利，则这种行为就会减弱直至消失。</a:t>
            </a:r>
          </a:p>
        </p:txBody>
      </p:sp>
    </p:spTree>
    <p:extLst>
      <p:ext uri="{BB962C8B-B14F-4D97-AF65-F5344CB8AC3E}">
        <p14:creationId xmlns:p14="http://schemas.microsoft.com/office/powerpoint/2010/main" val="744274914"/>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强化的基本方式</a:t>
            </a:r>
          </a:p>
        </p:txBody>
      </p:sp>
      <p:sp>
        <p:nvSpPr>
          <p:cNvPr id="3" name="内容占位符 2"/>
          <p:cNvSpPr>
            <a:spLocks noGrp="1"/>
          </p:cNvSpPr>
          <p:nvPr>
            <p:ph idx="1"/>
          </p:nvPr>
        </p:nvSpPr>
        <p:spPr/>
        <p:txBody>
          <a:bodyPr/>
          <a:lstStyle/>
          <a:p>
            <a:r>
              <a:rPr lang="zh-CN" altLang="en-US" dirty="0"/>
              <a:t>正强化</a:t>
            </a:r>
            <a:endParaRPr lang="en-US" altLang="zh-CN" dirty="0"/>
          </a:p>
          <a:p>
            <a:r>
              <a:rPr lang="zh-CN" altLang="en-US" dirty="0"/>
              <a:t>惩罚（事后）</a:t>
            </a:r>
            <a:endParaRPr lang="en-US" altLang="zh-CN" dirty="0"/>
          </a:p>
          <a:p>
            <a:r>
              <a:rPr lang="zh-CN" altLang="en-US" dirty="0"/>
              <a:t>负强化（事前）</a:t>
            </a:r>
            <a:endParaRPr lang="en-US" altLang="zh-CN" dirty="0"/>
          </a:p>
          <a:p>
            <a:r>
              <a:rPr lang="zh-CN" altLang="en-US" dirty="0"/>
              <a:t>忽视</a:t>
            </a:r>
          </a:p>
        </p:txBody>
      </p:sp>
    </p:spTree>
    <p:extLst>
      <p:ext uri="{BB962C8B-B14F-4D97-AF65-F5344CB8AC3E}">
        <p14:creationId xmlns:p14="http://schemas.microsoft.com/office/powerpoint/2010/main" val="1970886278"/>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选取合适的强化物</a:t>
            </a:r>
          </a:p>
        </p:txBody>
      </p:sp>
      <p:sp>
        <p:nvSpPr>
          <p:cNvPr id="3" name="内容占位符 2"/>
          <p:cNvSpPr>
            <a:spLocks noGrp="1"/>
          </p:cNvSpPr>
          <p:nvPr>
            <p:ph idx="1"/>
          </p:nvPr>
        </p:nvSpPr>
        <p:spPr/>
        <p:txBody>
          <a:bodyPr/>
          <a:lstStyle/>
          <a:p>
            <a:pPr marL="0" indent="0">
              <a:buNone/>
            </a:pPr>
            <a:endParaRPr lang="en-US" altLang="zh-CN" dirty="0"/>
          </a:p>
          <a:p>
            <a:r>
              <a:rPr lang="zh-CN" altLang="en-US" dirty="0"/>
              <a:t>在英国的一所私立幼儿园里，根据规定，在关门时间过后前去接孩子的家长，每晚到</a:t>
            </a:r>
            <a:r>
              <a:rPr lang="en-US" altLang="zh-CN" dirty="0"/>
              <a:t>1</a:t>
            </a:r>
            <a:r>
              <a:rPr lang="zh-CN" altLang="en-US" dirty="0"/>
              <a:t>分钟就要被罚款</a:t>
            </a:r>
            <a:r>
              <a:rPr lang="en-US" altLang="zh-CN" dirty="0"/>
              <a:t>2</a:t>
            </a:r>
            <a:r>
              <a:rPr lang="zh-CN" altLang="en-US" dirty="0"/>
              <a:t>英镑（约合</a:t>
            </a:r>
            <a:r>
              <a:rPr lang="en-US" altLang="zh-CN" dirty="0"/>
              <a:t>1.9</a:t>
            </a:r>
            <a:r>
              <a:rPr lang="zh-CN" altLang="en-US" dirty="0"/>
              <a:t>美元）。对此，幼儿园的态度十分强硬，表示哪怕只有</a:t>
            </a:r>
            <a:r>
              <a:rPr lang="en-US" altLang="zh-CN" dirty="0"/>
              <a:t>60</a:t>
            </a:r>
            <a:r>
              <a:rPr lang="zh-CN" altLang="en-US" dirty="0"/>
              <a:t>秒，家长也没有豁免的机会。</a:t>
            </a:r>
            <a:endParaRPr lang="en-US" altLang="zh-CN" dirty="0"/>
          </a:p>
          <a:p>
            <a:endParaRPr lang="en-US" altLang="zh-CN" dirty="0"/>
          </a:p>
          <a:p>
            <a:endParaRPr lang="en-US" altLang="zh-CN" dirty="0"/>
          </a:p>
          <a:p>
            <a:r>
              <a:rPr lang="zh-CN" altLang="en-US" dirty="0"/>
              <a:t>按照公司规定，迟到</a:t>
            </a:r>
            <a:r>
              <a:rPr lang="en-US" altLang="zh-CN" dirty="0"/>
              <a:t>5</a:t>
            </a:r>
            <a:r>
              <a:rPr lang="zh-CN" altLang="en-US" dirty="0"/>
              <a:t>分钟要罚款</a:t>
            </a:r>
            <a:r>
              <a:rPr lang="en-US" altLang="zh-CN" dirty="0"/>
              <a:t>10</a:t>
            </a:r>
            <a:r>
              <a:rPr lang="zh-CN" altLang="en-US" dirty="0"/>
              <a:t>元。结果有位员工放下</a:t>
            </a:r>
            <a:r>
              <a:rPr lang="en-US" altLang="zh-CN" dirty="0"/>
              <a:t>300</a:t>
            </a:r>
            <a:r>
              <a:rPr lang="zh-CN" altLang="en-US" dirty="0"/>
              <a:t>元，说了一句“包月”，然后淡定离开，留下人资经理瑟瑟发抖。</a:t>
            </a:r>
          </a:p>
        </p:txBody>
      </p:sp>
    </p:spTree>
    <p:extLst>
      <p:ext uri="{BB962C8B-B14F-4D97-AF65-F5344CB8AC3E}">
        <p14:creationId xmlns:p14="http://schemas.microsoft.com/office/powerpoint/2010/main" val="1049175970"/>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descr="Large confetti"/>
          <p:cNvSpPr>
            <a:spLocks noGrp="1" noChangeArrowheads="1"/>
          </p:cNvSpPr>
          <p:nvPr>
            <p:ph type="title"/>
          </p:nvPr>
        </p:nvSpPr>
        <p:spPr/>
        <p:txBody>
          <a:bodyPr/>
          <a:lstStyle/>
          <a:p>
            <a:pPr>
              <a:defRPr/>
            </a:pPr>
            <a:r>
              <a:rPr lang="zh-CN" altLang="en-US" sz="2400" dirty="0"/>
              <a:t>波特</a:t>
            </a:r>
            <a:r>
              <a:rPr lang="en-US" altLang="zh-CN" sz="2400" dirty="0"/>
              <a:t>-</a:t>
            </a:r>
            <a:r>
              <a:rPr lang="zh-CN" altLang="en-US" sz="2400" dirty="0"/>
              <a:t>劳勒综合激励模型</a:t>
            </a:r>
            <a:endParaRPr lang="zh-CN" altLang="en-US" sz="2400" b="0" dirty="0">
              <a:solidFill>
                <a:srgbClr val="C00000"/>
              </a:solidFill>
              <a:latin typeface="黑体" panose="02010609060101010101" pitchFamily="49" charset="-122"/>
              <a:ea typeface="黑体" panose="02010609060101010101" pitchFamily="49" charset="-122"/>
            </a:endParaRPr>
          </a:p>
        </p:txBody>
      </p:sp>
      <p:sp>
        <p:nvSpPr>
          <p:cNvPr id="24579" name="Rectangle 3"/>
          <p:cNvSpPr>
            <a:spLocks noGrp="1" noChangeArrowheads="1"/>
          </p:cNvSpPr>
          <p:nvPr>
            <p:ph idx="1"/>
          </p:nvPr>
        </p:nvSpPr>
        <p:spPr>
          <a:xfrm>
            <a:off x="527381" y="1340768"/>
            <a:ext cx="11269384" cy="5070080"/>
          </a:xfrm>
        </p:spPr>
        <p:txBody>
          <a:bodyPr/>
          <a:lstStyle/>
          <a:p>
            <a:pPr eaLnBrk="1" hangingPunct="1">
              <a:lnSpc>
                <a:spcPct val="150000"/>
              </a:lnSpc>
            </a:pPr>
            <a:r>
              <a:rPr lang="zh-CN" altLang="en-US" sz="2000" b="1" dirty="0">
                <a:latin typeface="宋体" panose="02010600030101010101" pitchFamily="2" charset="-122"/>
              </a:rPr>
              <a:t>莱曼</a:t>
            </a:r>
            <a:r>
              <a:rPr lang="en-US" altLang="zh-CN" sz="2000" b="1" dirty="0"/>
              <a:t>·W·</a:t>
            </a:r>
            <a:r>
              <a:rPr lang="zh-CN" altLang="en-US" sz="2000" b="1" dirty="0">
                <a:latin typeface="宋体" panose="02010600030101010101" pitchFamily="2" charset="-122"/>
              </a:rPr>
              <a:t>波特</a:t>
            </a:r>
            <a:r>
              <a:rPr lang="en-US" altLang="zh-CN" sz="2000" b="1" dirty="0"/>
              <a:t>(</a:t>
            </a:r>
            <a:r>
              <a:rPr lang="en-US" altLang="zh-CN" sz="2000" b="1" dirty="0" err="1"/>
              <a:t>L</a:t>
            </a:r>
            <a:r>
              <a:rPr lang="en-US" altLang="zh-CN" sz="2000" b="1" dirty="0" err="1">
                <a:latin typeface="宋体" panose="02010600030101010101" pitchFamily="2" charset="-122"/>
              </a:rPr>
              <a:t>.</a:t>
            </a:r>
            <a:r>
              <a:rPr lang="en-US" altLang="zh-CN" sz="2000" b="1" dirty="0" err="1"/>
              <a:t>W</a:t>
            </a:r>
            <a:r>
              <a:rPr lang="en-US" altLang="zh-CN" sz="2000" b="1" dirty="0" err="1">
                <a:latin typeface="宋体" panose="02010600030101010101" pitchFamily="2" charset="-122"/>
              </a:rPr>
              <a:t>.</a:t>
            </a:r>
            <a:r>
              <a:rPr lang="en-US" altLang="zh-CN" sz="2000" b="1" dirty="0" err="1"/>
              <a:t>Porter</a:t>
            </a:r>
            <a:r>
              <a:rPr lang="en-US" altLang="zh-CN" sz="2000" b="1" dirty="0"/>
              <a:t>)</a:t>
            </a:r>
            <a:r>
              <a:rPr lang="zh-CN" altLang="en-US" sz="2000" b="1" dirty="0">
                <a:latin typeface="宋体" panose="02010600030101010101" pitchFamily="2" charset="-122"/>
              </a:rPr>
              <a:t>和爱德华</a:t>
            </a:r>
            <a:r>
              <a:rPr lang="en-US" altLang="zh-CN" sz="2000" b="1" dirty="0"/>
              <a:t>·E·</a:t>
            </a:r>
            <a:r>
              <a:rPr lang="zh-CN" altLang="en-US" sz="2000" b="1" dirty="0">
                <a:latin typeface="宋体" panose="02010600030101010101" pitchFamily="2" charset="-122"/>
              </a:rPr>
              <a:t>劳勒</a:t>
            </a:r>
            <a:r>
              <a:rPr lang="en-US" altLang="zh-CN" sz="2000" b="1" dirty="0"/>
              <a:t>(</a:t>
            </a:r>
            <a:r>
              <a:rPr lang="en-US" altLang="zh-CN" sz="2000" b="1" dirty="0" err="1"/>
              <a:t>E</a:t>
            </a:r>
            <a:r>
              <a:rPr lang="en-US" altLang="zh-CN" sz="2000" b="1" dirty="0" err="1">
                <a:latin typeface="宋体" panose="02010600030101010101" pitchFamily="2" charset="-122"/>
              </a:rPr>
              <a:t>.</a:t>
            </a:r>
            <a:r>
              <a:rPr lang="en-US" altLang="zh-CN" sz="2000" b="1" dirty="0" err="1"/>
              <a:t>E</a:t>
            </a:r>
            <a:r>
              <a:rPr lang="en-US" altLang="zh-CN" sz="2000" b="1" dirty="0" err="1">
                <a:latin typeface="宋体" panose="02010600030101010101" pitchFamily="2" charset="-122"/>
              </a:rPr>
              <a:t>.</a:t>
            </a:r>
            <a:r>
              <a:rPr lang="en-US" altLang="zh-CN" sz="2000" b="1" dirty="0" err="1"/>
              <a:t>Lawler</a:t>
            </a:r>
            <a:r>
              <a:rPr lang="en-US" altLang="zh-CN" sz="2000" b="1" dirty="0"/>
              <a:t>)</a:t>
            </a:r>
            <a:r>
              <a:rPr lang="zh-CN" altLang="en-US" sz="2000" b="1" dirty="0">
                <a:latin typeface="宋体" panose="02010600030101010101" pitchFamily="2" charset="-122"/>
              </a:rPr>
              <a:t>以期望理论为基础，建立了一种比较完善的激励模式</a:t>
            </a:r>
            <a:r>
              <a:rPr lang="zh-CN" altLang="en-US" sz="2000" b="1" dirty="0"/>
              <a:t> 。</a:t>
            </a:r>
          </a:p>
        </p:txBody>
      </p:sp>
      <p:sp>
        <p:nvSpPr>
          <p:cNvPr id="24580" name="Text Box 33"/>
          <p:cNvSpPr txBox="1">
            <a:spLocks noChangeArrowheads="1"/>
          </p:cNvSpPr>
          <p:nvPr/>
        </p:nvSpPr>
        <p:spPr bwMode="auto">
          <a:xfrm>
            <a:off x="2692591" y="6135113"/>
            <a:ext cx="6938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50000"/>
              </a:spcBef>
              <a:buSzTx/>
              <a:buFontTx/>
              <a:buNone/>
            </a:pPr>
            <a:r>
              <a:rPr lang="zh-CN" altLang="en-US" sz="2000" b="1">
                <a:solidFill>
                  <a:schemeClr val="tx1"/>
                </a:solidFill>
                <a:latin typeface="宋体" panose="02010600030101010101" pitchFamily="2" charset="-122"/>
              </a:rPr>
              <a:t>波特和劳勒的综合激励模式</a:t>
            </a:r>
            <a:r>
              <a:rPr lang="zh-CN" altLang="en-US" sz="2000" b="1">
                <a:solidFill>
                  <a:schemeClr val="tx1"/>
                </a:solidFill>
              </a:rPr>
              <a:t> </a:t>
            </a:r>
          </a:p>
        </p:txBody>
      </p:sp>
      <p:grpSp>
        <p:nvGrpSpPr>
          <p:cNvPr id="24581" name="Group 4"/>
          <p:cNvGrpSpPr>
            <a:grpSpLocks noChangeAspect="1"/>
          </p:cNvGrpSpPr>
          <p:nvPr/>
        </p:nvGrpSpPr>
        <p:grpSpPr bwMode="auto">
          <a:xfrm>
            <a:off x="1607737" y="2116139"/>
            <a:ext cx="8131578" cy="3936463"/>
            <a:chOff x="3120" y="7578"/>
            <a:chExt cx="5527" cy="4340"/>
          </a:xfrm>
        </p:grpSpPr>
        <p:sp>
          <p:nvSpPr>
            <p:cNvPr id="24582" name="AutoShape 5"/>
            <p:cNvSpPr>
              <a:spLocks noChangeAspect="1" noChangeArrowheads="1"/>
            </p:cNvSpPr>
            <p:nvPr/>
          </p:nvSpPr>
          <p:spPr bwMode="auto">
            <a:xfrm>
              <a:off x="3120" y="7578"/>
              <a:ext cx="5527"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endParaRPr lang="zh-CN" altLang="en-US" sz="2400">
                <a:solidFill>
                  <a:schemeClr val="tx1"/>
                </a:solidFill>
              </a:endParaRPr>
            </a:p>
          </p:txBody>
        </p:sp>
        <p:sp>
          <p:nvSpPr>
            <p:cNvPr id="24583" name="Rectangle 6"/>
            <p:cNvSpPr>
              <a:spLocks noChangeArrowheads="1"/>
            </p:cNvSpPr>
            <p:nvPr/>
          </p:nvSpPr>
          <p:spPr bwMode="auto">
            <a:xfrm>
              <a:off x="7020" y="10662"/>
              <a:ext cx="1078" cy="46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spcBef>
                  <a:spcPct val="0"/>
                </a:spcBef>
                <a:buSzTx/>
                <a:buFontTx/>
                <a:buNone/>
              </a:pPr>
              <a:r>
                <a:rPr lang="zh-CN" altLang="en-US" sz="1200">
                  <a:solidFill>
                    <a:schemeClr val="tx1"/>
                  </a:solidFill>
                </a:rPr>
                <a:t>主导需要</a:t>
              </a:r>
              <a:endParaRPr lang="zh-CN" altLang="en-US" sz="1200">
                <a:solidFill>
                  <a:schemeClr val="tx1"/>
                </a:solidFill>
                <a:latin typeface="Arial" panose="020B0604020202020204" pitchFamily="34" charset="0"/>
              </a:endParaRPr>
            </a:p>
          </p:txBody>
        </p:sp>
        <p:sp>
          <p:nvSpPr>
            <p:cNvPr id="24584" name="Rectangle 7"/>
            <p:cNvSpPr>
              <a:spLocks noChangeArrowheads="1"/>
            </p:cNvSpPr>
            <p:nvPr/>
          </p:nvSpPr>
          <p:spPr bwMode="auto">
            <a:xfrm>
              <a:off x="6122" y="9883"/>
              <a:ext cx="1077" cy="467"/>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200"/>
                <a:t>组织奖赏</a:t>
              </a:r>
              <a:endParaRPr lang="zh-CN" altLang="en-US" sz="1200">
                <a:latin typeface="Arial" panose="020B0604020202020204" pitchFamily="34" charset="0"/>
              </a:endParaRPr>
            </a:p>
          </p:txBody>
        </p:sp>
        <p:sp>
          <p:nvSpPr>
            <p:cNvPr id="24585" name="Rectangle 8"/>
            <p:cNvSpPr>
              <a:spLocks noChangeArrowheads="1"/>
            </p:cNvSpPr>
            <p:nvPr/>
          </p:nvSpPr>
          <p:spPr bwMode="auto">
            <a:xfrm>
              <a:off x="7558" y="9883"/>
              <a:ext cx="1080" cy="467"/>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spcBef>
                  <a:spcPct val="0"/>
                </a:spcBef>
                <a:buSzTx/>
                <a:buFontTx/>
                <a:buNone/>
              </a:pPr>
              <a:r>
                <a:rPr lang="zh-CN" altLang="en-US" sz="1200">
                  <a:solidFill>
                    <a:schemeClr val="tx1"/>
                  </a:solidFill>
                </a:rPr>
                <a:t>个人目标</a:t>
              </a:r>
              <a:endParaRPr lang="zh-CN" altLang="en-US" sz="1200">
                <a:solidFill>
                  <a:schemeClr val="tx1"/>
                </a:solidFill>
                <a:latin typeface="Arial" panose="020B0604020202020204" pitchFamily="34" charset="0"/>
              </a:endParaRPr>
            </a:p>
          </p:txBody>
        </p:sp>
        <p:sp>
          <p:nvSpPr>
            <p:cNvPr id="24586" name="Rectangle 9"/>
            <p:cNvSpPr>
              <a:spLocks noChangeArrowheads="1"/>
            </p:cNvSpPr>
            <p:nvPr/>
          </p:nvSpPr>
          <p:spPr bwMode="auto">
            <a:xfrm>
              <a:off x="4681" y="9883"/>
              <a:ext cx="1079" cy="467"/>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spcBef>
                  <a:spcPct val="0"/>
                </a:spcBef>
                <a:buSzTx/>
                <a:buFontTx/>
                <a:buNone/>
              </a:pPr>
              <a:r>
                <a:rPr lang="zh-CN" altLang="en-US" sz="1200">
                  <a:solidFill>
                    <a:schemeClr val="tx1"/>
                  </a:solidFill>
                </a:rPr>
                <a:t>个人绩效</a:t>
              </a:r>
              <a:endParaRPr lang="zh-CN" altLang="en-US" sz="1200">
                <a:solidFill>
                  <a:schemeClr val="tx1"/>
                </a:solidFill>
                <a:latin typeface="Arial" panose="020B0604020202020204" pitchFamily="34" charset="0"/>
              </a:endParaRPr>
            </a:p>
          </p:txBody>
        </p:sp>
        <p:sp>
          <p:nvSpPr>
            <p:cNvPr id="24587" name="Rectangle 10"/>
            <p:cNvSpPr>
              <a:spLocks noChangeArrowheads="1"/>
            </p:cNvSpPr>
            <p:nvPr/>
          </p:nvSpPr>
          <p:spPr bwMode="auto">
            <a:xfrm>
              <a:off x="3239" y="9883"/>
              <a:ext cx="1080" cy="467"/>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200"/>
                <a:t>个人努力</a:t>
              </a:r>
              <a:endParaRPr lang="zh-CN" altLang="en-US" sz="1200">
                <a:latin typeface="Arial" panose="020B0604020202020204" pitchFamily="34" charset="0"/>
              </a:endParaRPr>
            </a:p>
          </p:txBody>
        </p:sp>
        <p:sp>
          <p:nvSpPr>
            <p:cNvPr id="24588" name="Rectangle 11"/>
            <p:cNvSpPr>
              <a:spLocks noChangeArrowheads="1"/>
            </p:cNvSpPr>
            <p:nvPr/>
          </p:nvSpPr>
          <p:spPr bwMode="auto">
            <a:xfrm>
              <a:off x="5399" y="10662"/>
              <a:ext cx="1080" cy="46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SzTx/>
                <a:buFontTx/>
                <a:buNone/>
              </a:pPr>
              <a:r>
                <a:rPr lang="zh-CN" altLang="en-US" sz="1200">
                  <a:solidFill>
                    <a:schemeClr val="tx1"/>
                  </a:solidFill>
                </a:rPr>
                <a:t>强化</a:t>
              </a:r>
              <a:endParaRPr lang="zh-CN" altLang="en-US" sz="1200">
                <a:solidFill>
                  <a:schemeClr val="tx1"/>
                </a:solidFill>
                <a:latin typeface="Arial" panose="020B0604020202020204" pitchFamily="34" charset="0"/>
              </a:endParaRPr>
            </a:p>
          </p:txBody>
        </p:sp>
        <p:sp>
          <p:nvSpPr>
            <p:cNvPr id="24589" name="Rectangle 12"/>
            <p:cNvSpPr>
              <a:spLocks noChangeArrowheads="1"/>
            </p:cNvSpPr>
            <p:nvPr/>
          </p:nvSpPr>
          <p:spPr bwMode="auto">
            <a:xfrm>
              <a:off x="3960" y="10662"/>
              <a:ext cx="1079" cy="623"/>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0"/>
                </a:spcBef>
                <a:buSzTx/>
                <a:buFontTx/>
                <a:buNone/>
              </a:pPr>
              <a:r>
                <a:rPr lang="zh-CN" altLang="en-US" sz="1200">
                  <a:solidFill>
                    <a:schemeClr val="tx1"/>
                  </a:solidFill>
                </a:rPr>
                <a:t>目标绩效</a:t>
              </a:r>
            </a:p>
            <a:p>
              <a:pPr algn="just" eaLnBrk="1" hangingPunct="1">
                <a:lnSpc>
                  <a:spcPct val="80000"/>
                </a:lnSpc>
                <a:spcBef>
                  <a:spcPct val="0"/>
                </a:spcBef>
                <a:buSzTx/>
                <a:buFontTx/>
                <a:buNone/>
              </a:pPr>
              <a:r>
                <a:rPr lang="zh-CN" altLang="en-US" sz="1200">
                  <a:solidFill>
                    <a:schemeClr val="tx1"/>
                  </a:solidFill>
                </a:rPr>
                <a:t>评估系统</a:t>
              </a:r>
              <a:endParaRPr lang="zh-CN" altLang="en-US" sz="1200">
                <a:solidFill>
                  <a:schemeClr val="tx1"/>
                </a:solidFill>
                <a:latin typeface="Arial" panose="020B0604020202020204" pitchFamily="34" charset="0"/>
              </a:endParaRPr>
            </a:p>
          </p:txBody>
        </p:sp>
        <p:sp>
          <p:nvSpPr>
            <p:cNvPr id="24590" name="Rectangle 13"/>
            <p:cNvSpPr>
              <a:spLocks noChangeArrowheads="1"/>
            </p:cNvSpPr>
            <p:nvPr/>
          </p:nvSpPr>
          <p:spPr bwMode="auto">
            <a:xfrm>
              <a:off x="3960" y="9101"/>
              <a:ext cx="719" cy="46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200"/>
                <a:t>能力</a:t>
              </a:r>
              <a:endParaRPr lang="zh-CN" altLang="en-US" sz="1200">
                <a:latin typeface="Arial" panose="020B0604020202020204" pitchFamily="34" charset="0"/>
              </a:endParaRPr>
            </a:p>
          </p:txBody>
        </p:sp>
        <p:sp>
          <p:nvSpPr>
            <p:cNvPr id="24591" name="Rectangle 14"/>
            <p:cNvSpPr>
              <a:spLocks noChangeArrowheads="1"/>
            </p:cNvSpPr>
            <p:nvPr/>
          </p:nvSpPr>
          <p:spPr bwMode="auto">
            <a:xfrm>
              <a:off x="5219" y="8945"/>
              <a:ext cx="1080" cy="625"/>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lnSpc>
                  <a:spcPct val="80000"/>
                </a:lnSpc>
                <a:spcBef>
                  <a:spcPct val="0"/>
                </a:spcBef>
                <a:buSzTx/>
                <a:buFontTx/>
                <a:buNone/>
              </a:pPr>
              <a:r>
                <a:rPr lang="zh-CN" altLang="en-US" sz="1200">
                  <a:solidFill>
                    <a:schemeClr val="tx1"/>
                  </a:solidFill>
                </a:rPr>
                <a:t>绩效评估</a:t>
              </a:r>
            </a:p>
            <a:p>
              <a:pPr algn="ctr" eaLnBrk="1" hangingPunct="1">
                <a:spcBef>
                  <a:spcPct val="0"/>
                </a:spcBef>
                <a:buSzTx/>
                <a:buFontTx/>
                <a:buNone/>
              </a:pPr>
              <a:r>
                <a:rPr lang="zh-CN" altLang="en-US" sz="1200">
                  <a:solidFill>
                    <a:schemeClr val="tx1"/>
                  </a:solidFill>
                </a:rPr>
                <a:t>标准</a:t>
              </a:r>
              <a:endParaRPr lang="zh-CN" altLang="en-US" sz="1200">
                <a:solidFill>
                  <a:schemeClr val="tx1"/>
                </a:solidFill>
                <a:latin typeface="Arial" panose="020B0604020202020204" pitchFamily="34" charset="0"/>
              </a:endParaRPr>
            </a:p>
          </p:txBody>
        </p:sp>
        <p:sp>
          <p:nvSpPr>
            <p:cNvPr id="24592" name="Rectangle 15"/>
            <p:cNvSpPr>
              <a:spLocks noChangeArrowheads="1"/>
            </p:cNvSpPr>
            <p:nvPr/>
          </p:nvSpPr>
          <p:spPr bwMode="auto">
            <a:xfrm>
              <a:off x="6481" y="8791"/>
              <a:ext cx="1261" cy="467"/>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just" eaLnBrk="1" hangingPunct="1">
                <a:spcBef>
                  <a:spcPct val="0"/>
                </a:spcBef>
                <a:buSzTx/>
                <a:buFontTx/>
                <a:buNone/>
              </a:pPr>
              <a:r>
                <a:rPr lang="zh-CN" altLang="en-US" sz="1200">
                  <a:solidFill>
                    <a:schemeClr val="tx1"/>
                  </a:solidFill>
                </a:rPr>
                <a:t>公平性比较</a:t>
              </a:r>
              <a:endParaRPr lang="zh-CN" altLang="en-US" sz="1200">
                <a:solidFill>
                  <a:schemeClr val="tx1"/>
                </a:solidFill>
                <a:latin typeface="Arial" panose="020B0604020202020204" pitchFamily="34" charset="0"/>
              </a:endParaRPr>
            </a:p>
          </p:txBody>
        </p:sp>
        <p:sp>
          <p:nvSpPr>
            <p:cNvPr id="24593" name="Rectangle 16"/>
            <p:cNvSpPr>
              <a:spLocks noChangeArrowheads="1"/>
            </p:cNvSpPr>
            <p:nvPr/>
          </p:nvSpPr>
          <p:spPr bwMode="auto">
            <a:xfrm>
              <a:off x="5039" y="11441"/>
              <a:ext cx="2159" cy="46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spcBef>
                  <a:spcPct val="20000"/>
                </a:spcBef>
                <a:buSzPct val="85000"/>
                <a:buBlip>
                  <a:blip r:embed="rId2"/>
                </a:buBlip>
                <a:defRPr kumimoji="1" sz="3200">
                  <a:solidFill>
                    <a:srgbClr val="000000"/>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rgbClr val="0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rgbClr val="000000"/>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v"/>
                <a:defRPr kumimoji="1" sz="2000">
                  <a:solidFill>
                    <a:srgbClr val="000000"/>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SzTx/>
                <a:buFontTx/>
                <a:buNone/>
              </a:pPr>
              <a:r>
                <a:rPr lang="zh-CN" altLang="en-US" sz="1200">
                  <a:solidFill>
                    <a:schemeClr val="tx1"/>
                  </a:solidFill>
                </a:rPr>
                <a:t>目标引导行为</a:t>
              </a:r>
              <a:endParaRPr lang="zh-CN" altLang="en-US" sz="1200">
                <a:solidFill>
                  <a:schemeClr val="tx1"/>
                </a:solidFill>
                <a:latin typeface="Arial" panose="020B0604020202020204" pitchFamily="34" charset="0"/>
              </a:endParaRPr>
            </a:p>
          </p:txBody>
        </p:sp>
        <p:sp>
          <p:nvSpPr>
            <p:cNvPr id="24594" name="Line 17"/>
            <p:cNvSpPr>
              <a:spLocks noChangeShapeType="1"/>
            </p:cNvSpPr>
            <p:nvPr/>
          </p:nvSpPr>
          <p:spPr bwMode="auto">
            <a:xfrm>
              <a:off x="4320" y="1003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5" name="Line 18"/>
            <p:cNvSpPr>
              <a:spLocks noChangeShapeType="1"/>
            </p:cNvSpPr>
            <p:nvPr/>
          </p:nvSpPr>
          <p:spPr bwMode="auto">
            <a:xfrm>
              <a:off x="5759" y="10038"/>
              <a:ext cx="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6" name="Line 19"/>
            <p:cNvSpPr>
              <a:spLocks noChangeShapeType="1"/>
            </p:cNvSpPr>
            <p:nvPr/>
          </p:nvSpPr>
          <p:spPr bwMode="auto">
            <a:xfrm>
              <a:off x="7200" y="1003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20"/>
            <p:cNvSpPr>
              <a:spLocks noChangeShapeType="1"/>
            </p:cNvSpPr>
            <p:nvPr/>
          </p:nvSpPr>
          <p:spPr bwMode="auto">
            <a:xfrm flipV="1">
              <a:off x="4500" y="1003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21"/>
            <p:cNvSpPr>
              <a:spLocks noChangeShapeType="1"/>
            </p:cNvSpPr>
            <p:nvPr/>
          </p:nvSpPr>
          <p:spPr bwMode="auto">
            <a:xfrm>
              <a:off x="4500" y="957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22"/>
            <p:cNvSpPr>
              <a:spLocks noChangeShapeType="1"/>
            </p:cNvSpPr>
            <p:nvPr/>
          </p:nvSpPr>
          <p:spPr bwMode="auto">
            <a:xfrm flipV="1">
              <a:off x="5580" y="1035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Line 23"/>
            <p:cNvSpPr>
              <a:spLocks noChangeShapeType="1"/>
            </p:cNvSpPr>
            <p:nvPr/>
          </p:nvSpPr>
          <p:spPr bwMode="auto">
            <a:xfrm flipV="1">
              <a:off x="6300" y="1035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1" name="Line 24"/>
            <p:cNvSpPr>
              <a:spLocks noChangeShapeType="1"/>
            </p:cNvSpPr>
            <p:nvPr/>
          </p:nvSpPr>
          <p:spPr bwMode="auto">
            <a:xfrm flipV="1">
              <a:off x="7380" y="1003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Line 25"/>
            <p:cNvSpPr>
              <a:spLocks noChangeShapeType="1"/>
            </p:cNvSpPr>
            <p:nvPr/>
          </p:nvSpPr>
          <p:spPr bwMode="auto">
            <a:xfrm>
              <a:off x="5940" y="9570"/>
              <a:ext cx="1"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Line 26"/>
            <p:cNvSpPr>
              <a:spLocks noChangeShapeType="1"/>
            </p:cNvSpPr>
            <p:nvPr/>
          </p:nvSpPr>
          <p:spPr bwMode="auto">
            <a:xfrm>
              <a:off x="6840" y="9258"/>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4" name="Line 27"/>
            <p:cNvSpPr>
              <a:spLocks noChangeShapeType="1"/>
            </p:cNvSpPr>
            <p:nvPr/>
          </p:nvSpPr>
          <p:spPr bwMode="auto">
            <a:xfrm>
              <a:off x="8279" y="7854"/>
              <a:ext cx="1" cy="20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5" name="Line 28"/>
            <p:cNvSpPr>
              <a:spLocks noChangeShapeType="1"/>
            </p:cNvSpPr>
            <p:nvPr/>
          </p:nvSpPr>
          <p:spPr bwMode="auto">
            <a:xfrm>
              <a:off x="7560" y="7854"/>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29"/>
            <p:cNvSpPr>
              <a:spLocks noChangeShapeType="1"/>
            </p:cNvSpPr>
            <p:nvPr/>
          </p:nvSpPr>
          <p:spPr bwMode="auto">
            <a:xfrm flipV="1">
              <a:off x="3600" y="7854"/>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30"/>
            <p:cNvSpPr>
              <a:spLocks noChangeShapeType="1"/>
            </p:cNvSpPr>
            <p:nvPr/>
          </p:nvSpPr>
          <p:spPr bwMode="auto">
            <a:xfrm>
              <a:off x="3600" y="7854"/>
              <a:ext cx="28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Line 31"/>
            <p:cNvSpPr>
              <a:spLocks noChangeShapeType="1"/>
            </p:cNvSpPr>
            <p:nvPr/>
          </p:nvSpPr>
          <p:spPr bwMode="auto">
            <a:xfrm>
              <a:off x="8280" y="10350"/>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32"/>
            <p:cNvSpPr>
              <a:spLocks noChangeShapeType="1"/>
            </p:cNvSpPr>
            <p:nvPr/>
          </p:nvSpPr>
          <p:spPr bwMode="auto">
            <a:xfrm flipH="1">
              <a:off x="7200" y="1175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0" name="Line 33"/>
            <p:cNvSpPr>
              <a:spLocks noChangeShapeType="1"/>
            </p:cNvSpPr>
            <p:nvPr/>
          </p:nvSpPr>
          <p:spPr bwMode="auto">
            <a:xfrm flipH="1">
              <a:off x="3600" y="11754"/>
              <a:ext cx="14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Line 34"/>
            <p:cNvSpPr>
              <a:spLocks noChangeShapeType="1"/>
            </p:cNvSpPr>
            <p:nvPr/>
          </p:nvSpPr>
          <p:spPr bwMode="auto">
            <a:xfrm flipV="1">
              <a:off x="3600" y="10350"/>
              <a:ext cx="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2" name="Rectangle 35"/>
            <p:cNvSpPr>
              <a:spLocks noChangeArrowheads="1"/>
            </p:cNvSpPr>
            <p:nvPr/>
          </p:nvSpPr>
          <p:spPr bwMode="auto">
            <a:xfrm>
              <a:off x="6481" y="7697"/>
              <a:ext cx="1261" cy="46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200"/>
                <a:t>高成就需要</a:t>
              </a:r>
              <a:endParaRPr lang="zh-CN" altLang="en-US" sz="1200">
                <a:latin typeface="Arial" panose="020B0604020202020204" pitchFamily="34" charset="0"/>
              </a:endParaRPr>
            </a:p>
          </p:txBody>
        </p:sp>
      </p:grpSp>
    </p:spTree>
    <p:extLst>
      <p:ext uri="{BB962C8B-B14F-4D97-AF65-F5344CB8AC3E}">
        <p14:creationId xmlns:p14="http://schemas.microsoft.com/office/powerpoint/2010/main" val="234307069"/>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工作设计理论</a:t>
            </a:r>
          </a:p>
        </p:txBody>
      </p:sp>
      <p:sp>
        <p:nvSpPr>
          <p:cNvPr id="3" name="内容占位符 2"/>
          <p:cNvSpPr>
            <a:spLocks noGrp="1"/>
          </p:cNvSpPr>
          <p:nvPr>
            <p:ph idx="1"/>
          </p:nvPr>
        </p:nvSpPr>
        <p:spPr/>
        <p:txBody>
          <a:bodyPr/>
          <a:lstStyle/>
          <a:p>
            <a:pPr marL="0" indent="0">
              <a:buNone/>
            </a:pPr>
            <a:r>
              <a:rPr lang="zh-CN" altLang="en-US" dirty="0"/>
              <a:t>工作特征模型</a:t>
            </a:r>
            <a:endParaRPr lang="en-US" altLang="zh-CN" dirty="0"/>
          </a:p>
          <a:p>
            <a:r>
              <a:rPr lang="zh-CN" altLang="en-US" dirty="0"/>
              <a:t>技能多样性</a:t>
            </a:r>
            <a:endParaRPr lang="en-US" altLang="zh-CN" dirty="0"/>
          </a:p>
          <a:p>
            <a:r>
              <a:rPr lang="zh-CN" altLang="en-US" dirty="0"/>
              <a:t>任务完整性</a:t>
            </a:r>
            <a:endParaRPr lang="en-US" altLang="zh-CN" dirty="0"/>
          </a:p>
          <a:p>
            <a:r>
              <a:rPr lang="zh-CN" altLang="en-US" dirty="0"/>
              <a:t>任务重要性</a:t>
            </a:r>
            <a:endParaRPr lang="en-US" altLang="zh-CN" dirty="0"/>
          </a:p>
          <a:p>
            <a:r>
              <a:rPr lang="zh-CN" altLang="en-US" dirty="0"/>
              <a:t>工作自主性</a:t>
            </a:r>
            <a:endParaRPr lang="en-US" altLang="zh-CN" dirty="0"/>
          </a:p>
          <a:p>
            <a:r>
              <a:rPr lang="zh-CN" altLang="en-US" dirty="0"/>
              <a:t>工作反馈</a:t>
            </a:r>
            <a:endParaRPr lang="en-US" altLang="zh-CN" dirty="0"/>
          </a:p>
        </p:txBody>
      </p:sp>
    </p:spTree>
    <p:extLst>
      <p:ext uri="{BB962C8B-B14F-4D97-AF65-F5344CB8AC3E}">
        <p14:creationId xmlns:p14="http://schemas.microsoft.com/office/powerpoint/2010/main" val="2462319628"/>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动机</a:t>
            </a:r>
          </a:p>
        </p:txBody>
      </p:sp>
      <p:sp>
        <p:nvSpPr>
          <p:cNvPr id="3" name="内容占位符 2"/>
          <p:cNvSpPr>
            <a:spLocks noGrp="1"/>
          </p:cNvSpPr>
          <p:nvPr>
            <p:ph idx="1"/>
          </p:nvPr>
        </p:nvSpPr>
        <p:spPr/>
        <p:txBody>
          <a:bodyPr/>
          <a:lstStyle/>
          <a:p>
            <a:r>
              <a:rPr lang="zh-CN" altLang="en-US" dirty="0"/>
              <a:t>人的行为是由动机决定的</a:t>
            </a:r>
            <a:endParaRPr lang="en-US" altLang="zh-CN" dirty="0"/>
          </a:p>
          <a:p>
            <a:endParaRPr lang="en-US" altLang="zh-CN" dirty="0"/>
          </a:p>
          <a:p>
            <a:r>
              <a:rPr lang="zh-CN" altLang="en-US" dirty="0"/>
              <a:t>动机是</a:t>
            </a:r>
            <a:r>
              <a:rPr lang="zh-CN" altLang="en-US" dirty="0">
                <a:solidFill>
                  <a:srgbClr val="FF0000"/>
                </a:solidFill>
              </a:rPr>
              <a:t>激</a:t>
            </a:r>
            <a:r>
              <a:rPr lang="zh-CN" altLang="en-US" dirty="0">
                <a:solidFill>
                  <a:srgbClr val="FF0000"/>
                </a:solidFill>
                <a:latin typeface="arial" panose="020B0604020202020204" pitchFamily="34" charset="0"/>
              </a:rPr>
              <a:t>发和维持个体的行动</a:t>
            </a:r>
            <a:r>
              <a:rPr lang="zh-CN" altLang="en-US" dirty="0">
                <a:solidFill>
                  <a:srgbClr val="333333"/>
                </a:solidFill>
                <a:latin typeface="arial" panose="020B0604020202020204" pitchFamily="34" charset="0"/>
              </a:rPr>
              <a:t>，并将使行动导向某一目标的</a:t>
            </a:r>
            <a:r>
              <a:rPr lang="zh-CN" altLang="en-US" dirty="0">
                <a:solidFill>
                  <a:srgbClr val="FF0000"/>
                </a:solidFill>
                <a:latin typeface="arial" panose="020B0604020202020204" pitchFamily="34" charset="0"/>
              </a:rPr>
              <a:t>心理倾向或内部驱力</a:t>
            </a:r>
            <a:endParaRPr lang="en-US" altLang="zh-CN" dirty="0">
              <a:solidFill>
                <a:srgbClr val="FF0000"/>
              </a:solidFill>
            </a:endParaRPr>
          </a:p>
          <a:p>
            <a:endParaRPr lang="en-US" altLang="zh-CN" dirty="0"/>
          </a:p>
          <a:p>
            <a:r>
              <a:rPr lang="zh-CN" altLang="en-US" dirty="0"/>
              <a:t>动机是由人的内在需要所引起的（饥饿）</a:t>
            </a:r>
            <a:endParaRPr lang="en-US" altLang="zh-CN" dirty="0"/>
          </a:p>
        </p:txBody>
      </p:sp>
    </p:spTree>
    <p:extLst>
      <p:ext uri="{BB962C8B-B14F-4D97-AF65-F5344CB8AC3E}">
        <p14:creationId xmlns:p14="http://schemas.microsoft.com/office/powerpoint/2010/main" val="402309482"/>
      </p:ext>
    </p:extLst>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工作特征模型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109" y="1002742"/>
            <a:ext cx="6730431" cy="4784725"/>
          </a:xfrm>
        </p:spPr>
      </p:pic>
    </p:spTree>
    <p:extLst>
      <p:ext uri="{BB962C8B-B14F-4D97-AF65-F5344CB8AC3E}">
        <p14:creationId xmlns:p14="http://schemas.microsoft.com/office/powerpoint/2010/main" val="2166414415"/>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管理启示</a:t>
            </a:r>
          </a:p>
        </p:txBody>
      </p:sp>
      <p:sp>
        <p:nvSpPr>
          <p:cNvPr id="4" name="矩形 3"/>
          <p:cNvSpPr/>
          <p:nvPr/>
        </p:nvSpPr>
        <p:spPr>
          <a:xfrm>
            <a:off x="823965" y="1657978"/>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合并任务</a:t>
            </a:r>
          </a:p>
        </p:txBody>
      </p:sp>
      <p:sp>
        <p:nvSpPr>
          <p:cNvPr id="5" name="矩形 4"/>
          <p:cNvSpPr/>
          <p:nvPr/>
        </p:nvSpPr>
        <p:spPr>
          <a:xfrm>
            <a:off x="823965" y="2690027"/>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形成自然工作单元</a:t>
            </a:r>
          </a:p>
        </p:txBody>
      </p:sp>
      <p:sp>
        <p:nvSpPr>
          <p:cNvPr id="6" name="矩形 5"/>
          <p:cNvSpPr/>
          <p:nvPr/>
        </p:nvSpPr>
        <p:spPr>
          <a:xfrm>
            <a:off x="823965" y="3722076"/>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建立客户关系</a:t>
            </a:r>
          </a:p>
        </p:txBody>
      </p:sp>
      <p:sp>
        <p:nvSpPr>
          <p:cNvPr id="7" name="矩形 6"/>
          <p:cNvSpPr/>
          <p:nvPr/>
        </p:nvSpPr>
        <p:spPr>
          <a:xfrm>
            <a:off x="823965" y="4869263"/>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纵向工作拓展</a:t>
            </a:r>
          </a:p>
        </p:txBody>
      </p:sp>
      <p:sp>
        <p:nvSpPr>
          <p:cNvPr id="8" name="矩形 7"/>
          <p:cNvSpPr/>
          <p:nvPr/>
        </p:nvSpPr>
        <p:spPr>
          <a:xfrm>
            <a:off x="823965" y="5875773"/>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反馈渠道</a:t>
            </a:r>
          </a:p>
        </p:txBody>
      </p:sp>
      <p:sp>
        <p:nvSpPr>
          <p:cNvPr id="9" name="矩形 8"/>
          <p:cNvSpPr/>
          <p:nvPr/>
        </p:nvSpPr>
        <p:spPr>
          <a:xfrm>
            <a:off x="7119258" y="3876988"/>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任务重要性</a:t>
            </a:r>
          </a:p>
        </p:txBody>
      </p:sp>
      <p:sp>
        <p:nvSpPr>
          <p:cNvPr id="10" name="矩形 9"/>
          <p:cNvSpPr/>
          <p:nvPr/>
        </p:nvSpPr>
        <p:spPr>
          <a:xfrm>
            <a:off x="7119258" y="2767483"/>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任务完整性</a:t>
            </a:r>
          </a:p>
        </p:txBody>
      </p:sp>
      <p:sp>
        <p:nvSpPr>
          <p:cNvPr id="11" name="矩形 10"/>
          <p:cNvSpPr/>
          <p:nvPr/>
        </p:nvSpPr>
        <p:spPr>
          <a:xfrm>
            <a:off x="7119258" y="1657978"/>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技能多样性</a:t>
            </a:r>
          </a:p>
        </p:txBody>
      </p:sp>
      <p:sp>
        <p:nvSpPr>
          <p:cNvPr id="12" name="矩形 11"/>
          <p:cNvSpPr/>
          <p:nvPr/>
        </p:nvSpPr>
        <p:spPr>
          <a:xfrm>
            <a:off x="7119258" y="4866122"/>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工作自主性</a:t>
            </a:r>
          </a:p>
        </p:txBody>
      </p:sp>
      <p:sp>
        <p:nvSpPr>
          <p:cNvPr id="13" name="矩形 12"/>
          <p:cNvSpPr/>
          <p:nvPr/>
        </p:nvSpPr>
        <p:spPr>
          <a:xfrm>
            <a:off x="7119258" y="5855256"/>
            <a:ext cx="2632668" cy="75362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反馈</a:t>
            </a:r>
          </a:p>
        </p:txBody>
      </p:sp>
      <p:cxnSp>
        <p:nvCxnSpPr>
          <p:cNvPr id="16" name="直接箭头连接符 15"/>
          <p:cNvCxnSpPr>
            <a:stCxn id="4" idx="3"/>
            <a:endCxn id="11" idx="1"/>
          </p:cNvCxnSpPr>
          <p:nvPr/>
        </p:nvCxnSpPr>
        <p:spPr>
          <a:xfrm>
            <a:off x="3456633" y="2034791"/>
            <a:ext cx="3662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3"/>
          </p:cNvCxnSpPr>
          <p:nvPr/>
        </p:nvCxnSpPr>
        <p:spPr>
          <a:xfrm>
            <a:off x="3456633" y="2034791"/>
            <a:ext cx="3587262" cy="1109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3"/>
            <a:endCxn id="10" idx="1"/>
          </p:cNvCxnSpPr>
          <p:nvPr/>
        </p:nvCxnSpPr>
        <p:spPr>
          <a:xfrm>
            <a:off x="3456633" y="3066840"/>
            <a:ext cx="3662625" cy="77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5" idx="3"/>
            <a:endCxn id="9" idx="1"/>
          </p:cNvCxnSpPr>
          <p:nvPr/>
        </p:nvCxnSpPr>
        <p:spPr>
          <a:xfrm>
            <a:off x="3456633" y="3066840"/>
            <a:ext cx="3662625" cy="1186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6" idx="3"/>
            <a:endCxn id="11" idx="1"/>
          </p:cNvCxnSpPr>
          <p:nvPr/>
        </p:nvCxnSpPr>
        <p:spPr>
          <a:xfrm flipV="1">
            <a:off x="3456633" y="2034791"/>
            <a:ext cx="3662625" cy="2064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6" idx="3"/>
            <a:endCxn id="13" idx="1"/>
          </p:cNvCxnSpPr>
          <p:nvPr/>
        </p:nvCxnSpPr>
        <p:spPr>
          <a:xfrm>
            <a:off x="3456633" y="4098889"/>
            <a:ext cx="3662625" cy="2133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3"/>
            <a:endCxn id="12" idx="1"/>
          </p:cNvCxnSpPr>
          <p:nvPr/>
        </p:nvCxnSpPr>
        <p:spPr>
          <a:xfrm flipV="1">
            <a:off x="3456633" y="5242935"/>
            <a:ext cx="3662625" cy="3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8" idx="3"/>
          </p:cNvCxnSpPr>
          <p:nvPr/>
        </p:nvCxnSpPr>
        <p:spPr>
          <a:xfrm>
            <a:off x="3456633" y="6252586"/>
            <a:ext cx="3587262" cy="22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0993579"/>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410880" y="3048988"/>
            <a:ext cx="11041227" cy="4785395"/>
          </a:xfrm>
        </p:spPr>
        <p:txBody>
          <a:bodyPr/>
          <a:lstStyle/>
          <a:p>
            <a:pPr marL="0" indent="0">
              <a:buNone/>
            </a:pPr>
            <a:r>
              <a:rPr lang="zh-CN" altLang="en-US" sz="5400" dirty="0"/>
              <a:t>谢谢！</a:t>
            </a:r>
          </a:p>
        </p:txBody>
      </p:sp>
    </p:spTree>
    <p:extLst>
      <p:ext uri="{BB962C8B-B14F-4D97-AF65-F5344CB8AC3E}">
        <p14:creationId xmlns:p14="http://schemas.microsoft.com/office/powerpoint/2010/main" val="457241206"/>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激励与动机</a:t>
            </a:r>
          </a:p>
        </p:txBody>
      </p:sp>
      <p:sp>
        <p:nvSpPr>
          <p:cNvPr id="3" name="内容占位符 2"/>
          <p:cNvSpPr>
            <a:spLocks noGrp="1"/>
          </p:cNvSpPr>
          <p:nvPr>
            <p:ph idx="1"/>
          </p:nvPr>
        </p:nvSpPr>
        <p:spPr/>
        <p:txBody>
          <a:bodyPr/>
          <a:lstStyle/>
          <a:p>
            <a:r>
              <a:rPr lang="zh-CN" altLang="en-US" dirty="0"/>
              <a:t>激励就是诱发和刺激员工未被满足的需求，产生动机</a:t>
            </a:r>
            <a:endParaRPr lang="en-US" altLang="zh-CN" dirty="0"/>
          </a:p>
          <a:p>
            <a:endParaRPr lang="en-US" altLang="zh-CN" dirty="0"/>
          </a:p>
          <a:p>
            <a:r>
              <a:rPr lang="zh-CN" altLang="en-US" dirty="0"/>
              <a:t>当需求达到一定强度时，动机才会产生</a:t>
            </a:r>
            <a:endParaRPr lang="en-US" altLang="zh-CN" dirty="0"/>
          </a:p>
          <a:p>
            <a:endParaRPr lang="en-US" altLang="zh-CN" dirty="0"/>
          </a:p>
          <a:p>
            <a:r>
              <a:rPr lang="zh-CN" altLang="en-US" dirty="0"/>
              <a:t>组织激励强调个体需求与组织目标一致</a:t>
            </a:r>
            <a:endParaRPr lang="en-US" altLang="zh-CN" dirty="0"/>
          </a:p>
          <a:p>
            <a:endParaRPr lang="en-US" altLang="zh-CN" dirty="0"/>
          </a:p>
          <a:p>
            <a:r>
              <a:rPr lang="zh-CN" altLang="en-US" dirty="0"/>
              <a:t>激励效果取决于行为带来结果的期望</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09757313"/>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ChangeArrowheads="1"/>
          </p:cNvSpPr>
          <p:nvPr/>
        </p:nvSpPr>
        <p:spPr bwMode="auto">
          <a:xfrm>
            <a:off x="2209800" y="2270125"/>
            <a:ext cx="1066800" cy="10668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未满足</a:t>
            </a:r>
          </a:p>
          <a:p>
            <a:pPr algn="ctr" eaLnBrk="1" hangingPunct="1"/>
            <a:r>
              <a:rPr lang="zh-CN" altLang="en-US" sz="2000" b="1">
                <a:solidFill>
                  <a:srgbClr val="990033"/>
                </a:solidFill>
              </a:rPr>
              <a:t>的需要</a:t>
            </a:r>
          </a:p>
        </p:txBody>
      </p:sp>
      <p:sp>
        <p:nvSpPr>
          <p:cNvPr id="7171" name="Rectangle 1028"/>
          <p:cNvSpPr>
            <a:spLocks noChangeArrowheads="1"/>
          </p:cNvSpPr>
          <p:nvPr/>
        </p:nvSpPr>
        <p:spPr bwMode="auto">
          <a:xfrm>
            <a:off x="4114800" y="2270125"/>
            <a:ext cx="1066800" cy="10668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动机</a:t>
            </a:r>
          </a:p>
        </p:txBody>
      </p:sp>
      <p:sp>
        <p:nvSpPr>
          <p:cNvPr id="7172" name="Rectangle 1029"/>
          <p:cNvSpPr>
            <a:spLocks noChangeArrowheads="1"/>
          </p:cNvSpPr>
          <p:nvPr/>
        </p:nvSpPr>
        <p:spPr bwMode="auto">
          <a:xfrm>
            <a:off x="6019800" y="2270125"/>
            <a:ext cx="1066800" cy="10668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行为</a:t>
            </a:r>
          </a:p>
        </p:txBody>
      </p:sp>
      <p:sp>
        <p:nvSpPr>
          <p:cNvPr id="7173" name="Rectangle 1030"/>
          <p:cNvSpPr>
            <a:spLocks noChangeArrowheads="1"/>
          </p:cNvSpPr>
          <p:nvPr/>
        </p:nvSpPr>
        <p:spPr bwMode="auto">
          <a:xfrm>
            <a:off x="8077200" y="2041525"/>
            <a:ext cx="1905000" cy="3810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组织目标的实现</a:t>
            </a:r>
          </a:p>
        </p:txBody>
      </p:sp>
      <p:sp>
        <p:nvSpPr>
          <p:cNvPr id="7174" name="Rectangle 1031"/>
          <p:cNvSpPr>
            <a:spLocks noChangeArrowheads="1"/>
          </p:cNvSpPr>
          <p:nvPr/>
        </p:nvSpPr>
        <p:spPr bwMode="auto">
          <a:xfrm>
            <a:off x="8077200" y="3108325"/>
            <a:ext cx="1905000" cy="3810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个人需要的满足</a:t>
            </a:r>
          </a:p>
        </p:txBody>
      </p:sp>
      <p:sp>
        <p:nvSpPr>
          <p:cNvPr id="7175" name="Line 1032"/>
          <p:cNvSpPr>
            <a:spLocks noChangeShapeType="1"/>
          </p:cNvSpPr>
          <p:nvPr/>
        </p:nvSpPr>
        <p:spPr bwMode="auto">
          <a:xfrm>
            <a:off x="3276600" y="287972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6" name="Line 1033"/>
          <p:cNvSpPr>
            <a:spLocks noChangeShapeType="1"/>
          </p:cNvSpPr>
          <p:nvPr/>
        </p:nvSpPr>
        <p:spPr bwMode="auto">
          <a:xfrm>
            <a:off x="5181600" y="287972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7" name="Line 1034"/>
          <p:cNvSpPr>
            <a:spLocks noChangeShapeType="1"/>
          </p:cNvSpPr>
          <p:nvPr/>
        </p:nvSpPr>
        <p:spPr bwMode="auto">
          <a:xfrm flipV="1">
            <a:off x="7086600" y="2346325"/>
            <a:ext cx="9906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8" name="Line 1035"/>
          <p:cNvSpPr>
            <a:spLocks noChangeShapeType="1"/>
          </p:cNvSpPr>
          <p:nvPr/>
        </p:nvSpPr>
        <p:spPr bwMode="auto">
          <a:xfrm>
            <a:off x="7086600" y="2879725"/>
            <a:ext cx="9906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9" name="Rectangle 1036"/>
          <p:cNvSpPr>
            <a:spLocks noChangeArrowheads="1"/>
          </p:cNvSpPr>
          <p:nvPr/>
        </p:nvSpPr>
        <p:spPr bwMode="auto">
          <a:xfrm>
            <a:off x="2743200" y="365125"/>
            <a:ext cx="6629400" cy="3810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激            励            工             作</a:t>
            </a:r>
          </a:p>
        </p:txBody>
      </p:sp>
      <p:sp>
        <p:nvSpPr>
          <p:cNvPr id="7180" name="Rectangle 1037"/>
          <p:cNvSpPr>
            <a:spLocks noChangeArrowheads="1"/>
          </p:cNvSpPr>
          <p:nvPr/>
        </p:nvSpPr>
        <p:spPr bwMode="auto">
          <a:xfrm>
            <a:off x="4191000" y="1355725"/>
            <a:ext cx="838200" cy="381000"/>
          </a:xfrm>
          <a:prstGeom prst="rect">
            <a:avLst/>
          </a:prstGeom>
          <a:solidFill>
            <a:schemeClr val="bg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solidFill>
                  <a:srgbClr val="990033"/>
                </a:solidFill>
              </a:rPr>
              <a:t>报酬</a:t>
            </a:r>
          </a:p>
        </p:txBody>
      </p:sp>
      <p:cxnSp>
        <p:nvCxnSpPr>
          <p:cNvPr id="7181" name="AutoShape 1039"/>
          <p:cNvCxnSpPr>
            <a:cxnSpLocks noChangeShapeType="1"/>
            <a:stCxn id="7174" idx="2"/>
            <a:endCxn id="7170" idx="2"/>
          </p:cNvCxnSpPr>
          <p:nvPr/>
        </p:nvCxnSpPr>
        <p:spPr bwMode="auto">
          <a:xfrm rot="16200000" flipV="1">
            <a:off x="5810250" y="269875"/>
            <a:ext cx="152400" cy="6286500"/>
          </a:xfrm>
          <a:prstGeom prst="bentConnector3">
            <a:avLst>
              <a:gd name="adj1" fmla="val -32604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182" name="AutoShape 1041"/>
          <p:cNvCxnSpPr>
            <a:cxnSpLocks noChangeShapeType="1"/>
            <a:stCxn id="7173" idx="0"/>
            <a:endCxn id="7180" idx="3"/>
          </p:cNvCxnSpPr>
          <p:nvPr/>
        </p:nvCxnSpPr>
        <p:spPr bwMode="auto">
          <a:xfrm rot="5400000" flipH="1">
            <a:off x="6781800" y="-206375"/>
            <a:ext cx="495300" cy="40005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83" name="Line 1042"/>
          <p:cNvSpPr>
            <a:spLocks noChangeShapeType="1"/>
          </p:cNvSpPr>
          <p:nvPr/>
        </p:nvSpPr>
        <p:spPr bwMode="auto">
          <a:xfrm>
            <a:off x="4572000" y="17367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4" name="Text Box 1043"/>
          <p:cNvSpPr txBox="1">
            <a:spLocks noChangeArrowheads="1"/>
          </p:cNvSpPr>
          <p:nvPr/>
        </p:nvSpPr>
        <p:spPr bwMode="auto">
          <a:xfrm>
            <a:off x="3352800" y="242252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产生</a:t>
            </a:r>
          </a:p>
        </p:txBody>
      </p:sp>
      <p:sp>
        <p:nvSpPr>
          <p:cNvPr id="7185" name="Text Box 1044"/>
          <p:cNvSpPr txBox="1">
            <a:spLocks noChangeArrowheads="1"/>
          </p:cNvSpPr>
          <p:nvPr/>
        </p:nvSpPr>
        <p:spPr bwMode="auto">
          <a:xfrm>
            <a:off x="5257800" y="242252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引发</a:t>
            </a:r>
          </a:p>
        </p:txBody>
      </p:sp>
      <p:sp>
        <p:nvSpPr>
          <p:cNvPr id="7186" name="Text Box 1045"/>
          <p:cNvSpPr txBox="1">
            <a:spLocks noChangeArrowheads="1"/>
          </p:cNvSpPr>
          <p:nvPr/>
        </p:nvSpPr>
        <p:spPr bwMode="auto">
          <a:xfrm>
            <a:off x="7086600" y="234632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达成</a:t>
            </a:r>
          </a:p>
        </p:txBody>
      </p:sp>
      <p:sp>
        <p:nvSpPr>
          <p:cNvPr id="7187" name="Line 1046"/>
          <p:cNvSpPr>
            <a:spLocks noChangeShapeType="1"/>
          </p:cNvSpPr>
          <p:nvPr/>
        </p:nvSpPr>
        <p:spPr bwMode="auto">
          <a:xfrm>
            <a:off x="28956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8" name="Line 1047"/>
          <p:cNvSpPr>
            <a:spLocks noChangeShapeType="1"/>
          </p:cNvSpPr>
          <p:nvPr/>
        </p:nvSpPr>
        <p:spPr bwMode="auto">
          <a:xfrm>
            <a:off x="41148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9" name="Line 1048"/>
          <p:cNvSpPr>
            <a:spLocks noChangeShapeType="1"/>
          </p:cNvSpPr>
          <p:nvPr/>
        </p:nvSpPr>
        <p:spPr bwMode="auto">
          <a:xfrm>
            <a:off x="53340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1049"/>
          <p:cNvSpPr>
            <a:spLocks noChangeShapeType="1"/>
          </p:cNvSpPr>
          <p:nvPr/>
        </p:nvSpPr>
        <p:spPr bwMode="auto">
          <a:xfrm>
            <a:off x="66294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1050"/>
          <p:cNvSpPr>
            <a:spLocks noChangeShapeType="1"/>
          </p:cNvSpPr>
          <p:nvPr/>
        </p:nvSpPr>
        <p:spPr bwMode="auto">
          <a:xfrm>
            <a:off x="79248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2" name="Line 1051"/>
          <p:cNvSpPr>
            <a:spLocks noChangeShapeType="1"/>
          </p:cNvSpPr>
          <p:nvPr/>
        </p:nvSpPr>
        <p:spPr bwMode="auto">
          <a:xfrm>
            <a:off x="9144000" y="74612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8204" name="Text Box 1052"/>
          <p:cNvSpPr txBox="1">
            <a:spLocks noChangeArrowheads="1"/>
          </p:cNvSpPr>
          <p:nvPr/>
        </p:nvSpPr>
        <p:spPr bwMode="auto">
          <a:xfrm>
            <a:off x="3952875" y="4114801"/>
            <a:ext cx="4267200" cy="396875"/>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b="1" dirty="0">
                <a:solidFill>
                  <a:srgbClr val="990033"/>
                </a:solidFill>
                <a:effectLst>
                  <a:outerShdw blurRad="38100" dist="38100" dir="2700000" algn="tl">
                    <a:srgbClr val="000000"/>
                  </a:outerShdw>
                </a:effectLst>
              </a:rPr>
              <a:t>人的行为规律与激励工作</a:t>
            </a:r>
          </a:p>
        </p:txBody>
      </p:sp>
      <p:sp>
        <p:nvSpPr>
          <p:cNvPr id="7194" name="Text Box 1053"/>
          <p:cNvSpPr txBox="1">
            <a:spLocks noChangeArrowheads="1"/>
          </p:cNvSpPr>
          <p:nvPr/>
        </p:nvSpPr>
        <p:spPr bwMode="auto">
          <a:xfrm>
            <a:off x="1952625" y="4714876"/>
            <a:ext cx="76962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 typeface="Arial" panose="020B0604020202020204" pitchFamily="34" charset="0"/>
              <a:buChar char="•"/>
            </a:pPr>
            <a:r>
              <a:rPr lang="en-US" altLang="zh-CN" b="1" dirty="0">
                <a:solidFill>
                  <a:srgbClr val="990033"/>
                </a:solidFill>
              </a:rPr>
              <a:t> </a:t>
            </a:r>
            <a:r>
              <a:rPr lang="zh-CN" altLang="en-US" b="1" dirty="0">
                <a:solidFill>
                  <a:srgbClr val="990033"/>
                </a:solidFill>
              </a:rPr>
              <a:t>动机形成的条件：</a:t>
            </a:r>
          </a:p>
          <a:p>
            <a:pPr lvl="1" eaLnBrk="1" hangingPunct="1">
              <a:lnSpc>
                <a:spcPct val="150000"/>
              </a:lnSpc>
              <a:spcBef>
                <a:spcPct val="50000"/>
              </a:spcBef>
              <a:buFont typeface="Arial" panose="020B0604020202020204" pitchFamily="34" charset="0"/>
              <a:buChar char="•"/>
            </a:pPr>
            <a:r>
              <a:rPr lang="en-US" altLang="zh-CN" sz="2000" b="1" dirty="0"/>
              <a:t>1</a:t>
            </a:r>
            <a:r>
              <a:rPr lang="zh-CN" altLang="en-US" sz="2000" b="1" dirty="0"/>
              <a:t>、人的内在需要和愿望（佛系）；</a:t>
            </a:r>
          </a:p>
          <a:p>
            <a:pPr lvl="1" eaLnBrk="1" hangingPunct="1">
              <a:lnSpc>
                <a:spcPct val="150000"/>
              </a:lnSpc>
              <a:spcBef>
                <a:spcPct val="50000"/>
              </a:spcBef>
              <a:buFont typeface="Arial" panose="020B0604020202020204" pitchFamily="34" charset="0"/>
              <a:buChar char="•"/>
            </a:pPr>
            <a:r>
              <a:rPr lang="en-US" altLang="zh-CN" sz="2000" b="1" dirty="0"/>
              <a:t>2</a:t>
            </a:r>
            <a:r>
              <a:rPr lang="zh-CN" altLang="en-US" sz="2000" b="1" dirty="0"/>
              <a:t>、外部提供的诱导和刺激。</a:t>
            </a:r>
          </a:p>
        </p:txBody>
      </p:sp>
    </p:spTree>
    <p:extLst>
      <p:ext uri="{BB962C8B-B14F-4D97-AF65-F5344CB8AC3E}">
        <p14:creationId xmlns:p14="http://schemas.microsoft.com/office/powerpoint/2010/main" val="2469827834"/>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物质激励与精神激励</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362103"/>
              </p:ext>
            </p:extLst>
          </p:nvPr>
        </p:nvGraphicFramePr>
        <p:xfrm>
          <a:off x="766536" y="2125209"/>
          <a:ext cx="11041064" cy="1940560"/>
        </p:xfrm>
        <a:graphic>
          <a:graphicData uri="http://schemas.openxmlformats.org/drawingml/2006/table">
            <a:tbl>
              <a:tblPr firstRow="1" bandRow="1">
                <a:tableStyleId>{5940675A-B579-460E-94D1-54222C63F5DA}</a:tableStyleId>
              </a:tblPr>
              <a:tblGrid>
                <a:gridCol w="5520532">
                  <a:extLst>
                    <a:ext uri="{9D8B030D-6E8A-4147-A177-3AD203B41FA5}">
                      <a16:colId xmlns:a16="http://schemas.microsoft.com/office/drawing/2014/main" val="20000"/>
                    </a:ext>
                  </a:extLst>
                </a:gridCol>
                <a:gridCol w="5520532">
                  <a:extLst>
                    <a:ext uri="{9D8B030D-6E8A-4147-A177-3AD203B41FA5}">
                      <a16:colId xmlns:a16="http://schemas.microsoft.com/office/drawing/2014/main" val="20001"/>
                    </a:ext>
                  </a:extLst>
                </a:gridCol>
              </a:tblGrid>
              <a:tr h="370840">
                <a:tc>
                  <a:txBody>
                    <a:bodyPr/>
                    <a:lstStyle/>
                    <a:p>
                      <a:pPr algn="ctr"/>
                      <a:r>
                        <a:rPr lang="zh-CN" altLang="en-US" sz="2400" b="1" dirty="0"/>
                        <a:t>物质激励</a:t>
                      </a:r>
                    </a:p>
                  </a:txBody>
                  <a:tcPr/>
                </a:tc>
                <a:tc>
                  <a:txBody>
                    <a:bodyPr/>
                    <a:lstStyle/>
                    <a:p>
                      <a:pPr algn="ctr"/>
                      <a:r>
                        <a:rPr lang="zh-CN" altLang="en-US" sz="2400" b="1" dirty="0"/>
                        <a:t>精神激励</a:t>
                      </a:r>
                    </a:p>
                  </a:txBody>
                  <a:tcPr/>
                </a:tc>
                <a:extLst>
                  <a:ext uri="{0D108BD9-81ED-4DB2-BD59-A6C34878D82A}">
                    <a16:rowId xmlns:a16="http://schemas.microsoft.com/office/drawing/2014/main" val="10000"/>
                  </a:ext>
                </a:extLst>
              </a:tr>
              <a:tr h="370840">
                <a:tc>
                  <a:txBody>
                    <a:bodyPr/>
                    <a:lstStyle/>
                    <a:p>
                      <a:pPr algn="ctr"/>
                      <a:r>
                        <a:rPr lang="zh-CN" altLang="en-US" dirty="0"/>
                        <a:t>客观、可以测量</a:t>
                      </a:r>
                    </a:p>
                  </a:txBody>
                  <a:tcPr/>
                </a:tc>
                <a:tc>
                  <a:txBody>
                    <a:bodyPr/>
                    <a:lstStyle/>
                    <a:p>
                      <a:pPr algn="ctr"/>
                      <a:r>
                        <a:rPr lang="zh-CN" altLang="en-US" dirty="0"/>
                        <a:t>主观、可以感受的</a:t>
                      </a:r>
                    </a:p>
                  </a:txBody>
                  <a:tcPr/>
                </a:tc>
                <a:extLst>
                  <a:ext uri="{0D108BD9-81ED-4DB2-BD59-A6C34878D82A}">
                    <a16:rowId xmlns:a16="http://schemas.microsoft.com/office/drawing/2014/main" val="10001"/>
                  </a:ext>
                </a:extLst>
              </a:tr>
              <a:tr h="370840">
                <a:tc>
                  <a:txBody>
                    <a:bodyPr/>
                    <a:lstStyle/>
                    <a:p>
                      <a:pPr algn="ctr"/>
                      <a:r>
                        <a:rPr lang="zh-CN" altLang="en-US" dirty="0"/>
                        <a:t>资源有限</a:t>
                      </a:r>
                    </a:p>
                  </a:txBody>
                  <a:tcPr/>
                </a:tc>
                <a:tc>
                  <a:txBody>
                    <a:bodyPr/>
                    <a:lstStyle/>
                    <a:p>
                      <a:pPr algn="ctr"/>
                      <a:r>
                        <a:rPr lang="zh-CN" altLang="en-US" dirty="0"/>
                        <a:t>相对充裕</a:t>
                      </a:r>
                    </a:p>
                  </a:txBody>
                  <a:tcPr/>
                </a:tc>
                <a:extLst>
                  <a:ext uri="{0D108BD9-81ED-4DB2-BD59-A6C34878D82A}">
                    <a16:rowId xmlns:a16="http://schemas.microsoft.com/office/drawing/2014/main" val="10002"/>
                  </a:ext>
                </a:extLst>
              </a:tr>
              <a:tr h="370840">
                <a:tc>
                  <a:txBody>
                    <a:bodyPr/>
                    <a:lstStyle/>
                    <a:p>
                      <a:pPr algn="ctr"/>
                      <a:r>
                        <a:rPr lang="zh-CN" altLang="en-US" dirty="0"/>
                        <a:t>成本高</a:t>
                      </a:r>
                    </a:p>
                  </a:txBody>
                  <a:tcPr/>
                </a:tc>
                <a:tc>
                  <a:txBody>
                    <a:bodyPr/>
                    <a:lstStyle/>
                    <a:p>
                      <a:pPr algn="ctr"/>
                      <a:r>
                        <a:rPr lang="zh-CN" altLang="en-US" dirty="0"/>
                        <a:t>成本低</a:t>
                      </a:r>
                    </a:p>
                  </a:txBody>
                  <a:tcPr/>
                </a:tc>
                <a:extLst>
                  <a:ext uri="{0D108BD9-81ED-4DB2-BD59-A6C34878D82A}">
                    <a16:rowId xmlns:a16="http://schemas.microsoft.com/office/drawing/2014/main" val="10003"/>
                  </a:ext>
                </a:extLst>
              </a:tr>
              <a:tr h="370840">
                <a:tc>
                  <a:txBody>
                    <a:bodyPr/>
                    <a:lstStyle/>
                    <a:p>
                      <a:pPr algn="ctr"/>
                      <a:r>
                        <a:rPr lang="zh-CN" altLang="en-US" dirty="0"/>
                        <a:t>通用性</a:t>
                      </a:r>
                    </a:p>
                  </a:txBody>
                  <a:tcPr/>
                </a:tc>
                <a:tc>
                  <a:txBody>
                    <a:bodyPr/>
                    <a:lstStyle/>
                    <a:p>
                      <a:pPr algn="ctr"/>
                      <a:r>
                        <a:rPr lang="zh-CN" altLang="en-US" dirty="0"/>
                        <a:t>专用性</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215532"/>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物质激励与精神激励</a:t>
            </a:r>
          </a:p>
        </p:txBody>
      </p:sp>
      <p:sp>
        <p:nvSpPr>
          <p:cNvPr id="3" name="内容占位符 2"/>
          <p:cNvSpPr>
            <a:spLocks noGrp="1"/>
          </p:cNvSpPr>
          <p:nvPr>
            <p:ph idx="1"/>
          </p:nvPr>
        </p:nvSpPr>
        <p:spPr/>
        <p:txBody>
          <a:bodyPr/>
          <a:lstStyle/>
          <a:p>
            <a:r>
              <a:rPr lang="zh-CN" altLang="en-US" dirty="0"/>
              <a:t>精神激励与物质激励相结合，不要极端</a:t>
            </a:r>
            <a:endParaRPr lang="en-US" altLang="zh-CN" dirty="0"/>
          </a:p>
          <a:p>
            <a:endParaRPr lang="en-US" altLang="zh-CN" dirty="0"/>
          </a:p>
          <a:p>
            <a:r>
              <a:rPr lang="zh-CN" altLang="en-US" dirty="0"/>
              <a:t>精神激励在前</a:t>
            </a:r>
            <a:endParaRPr lang="en-US" altLang="zh-CN" dirty="0"/>
          </a:p>
          <a:p>
            <a:endParaRPr lang="en-US" altLang="zh-CN" dirty="0"/>
          </a:p>
          <a:p>
            <a:r>
              <a:rPr lang="zh-CN" altLang="en-US" dirty="0"/>
              <a:t>物质激励在后</a:t>
            </a:r>
          </a:p>
        </p:txBody>
      </p:sp>
    </p:spTree>
    <p:extLst>
      <p:ext uri="{BB962C8B-B14F-4D97-AF65-F5344CB8AC3E}">
        <p14:creationId xmlns:p14="http://schemas.microsoft.com/office/powerpoint/2010/main" val="4006089805"/>
      </p:ext>
    </p:extLst>
  </p:cSld>
  <p:clrMapOvr>
    <a:masterClrMapping/>
  </p:clrMapOvr>
  <p:transition>
    <p:push/>
  </p:transition>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9AF75654-69CE-4634-82FF-75F4774E9049}" vid="{1D9B24C4-0D56-446C-8F76-24A2F8EB7C2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1743</TotalTime>
  <Words>2163</Words>
  <Application>Microsoft Macintosh PowerPoint</Application>
  <PresentationFormat>宽屏</PresentationFormat>
  <Paragraphs>316</Paragraphs>
  <Slides>52</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黑体</vt:lpstr>
      <vt:lpstr>宋体</vt:lpstr>
      <vt:lpstr>微软雅黑</vt:lpstr>
      <vt:lpstr>Arial</vt:lpstr>
      <vt:lpstr>Arial</vt:lpstr>
      <vt:lpstr>Calibri</vt:lpstr>
      <vt:lpstr>Times New Roman</vt:lpstr>
      <vt:lpstr>Wingdings</vt:lpstr>
      <vt:lpstr>主题2</vt:lpstr>
      <vt:lpstr>第11章 激励</vt:lpstr>
      <vt:lpstr>学习目标</vt:lpstr>
      <vt:lpstr>激励的内涵</vt:lpstr>
      <vt:lpstr>激励人心的演讲</vt:lpstr>
      <vt:lpstr>动机</vt:lpstr>
      <vt:lpstr>激励与动机</vt:lpstr>
      <vt:lpstr>PowerPoint 演示文稿</vt:lpstr>
      <vt:lpstr>物质激励与精神激励</vt:lpstr>
      <vt:lpstr>物质激励与精神激励</vt:lpstr>
      <vt:lpstr>组织激励的理论</vt:lpstr>
      <vt:lpstr>内容激励</vt:lpstr>
      <vt:lpstr>马斯洛需要层次理论</vt:lpstr>
      <vt:lpstr>PowerPoint 演示文稿</vt:lpstr>
      <vt:lpstr>PowerPoint 演示文稿</vt:lpstr>
      <vt:lpstr>PowerPoint 演示文稿</vt:lpstr>
      <vt:lpstr>工作与五种需求</vt:lpstr>
      <vt:lpstr>马斯洛需求理论的缺陷</vt:lpstr>
      <vt:lpstr>X-Y理论</vt:lpstr>
      <vt:lpstr>双因素理论</vt:lpstr>
      <vt:lpstr>双因素理论</vt:lpstr>
      <vt:lpstr>保健因素</vt:lpstr>
      <vt:lpstr>激励因素</vt:lpstr>
      <vt:lpstr>PowerPoint 演示文稿</vt:lpstr>
      <vt:lpstr>PowerPoint 演示文稿</vt:lpstr>
      <vt:lpstr>PowerPoint 演示文稿</vt:lpstr>
      <vt:lpstr>ERG理论</vt:lpstr>
      <vt:lpstr>PowerPoint 演示文稿</vt:lpstr>
      <vt:lpstr>麦克利兰三种需求理论</vt:lpstr>
      <vt:lpstr>主题统觉测验</vt:lpstr>
      <vt:lpstr>三种需要</vt:lpstr>
      <vt:lpstr>过程激励</vt:lpstr>
      <vt:lpstr>期望理论</vt:lpstr>
      <vt:lpstr>期望理论</vt:lpstr>
      <vt:lpstr>期望理论</vt:lpstr>
      <vt:lpstr>PowerPoint 演示文稿</vt:lpstr>
      <vt:lpstr>管理启示</vt:lpstr>
      <vt:lpstr>公平理论</vt:lpstr>
      <vt:lpstr>公平理论</vt:lpstr>
      <vt:lpstr>公平理论</vt:lpstr>
      <vt:lpstr>公平理论</vt:lpstr>
      <vt:lpstr>公平理论</vt:lpstr>
      <vt:lpstr>公平理论</vt:lpstr>
      <vt:lpstr>公平理论</vt:lpstr>
      <vt:lpstr>强化理论</vt:lpstr>
      <vt:lpstr>强化理论</vt:lpstr>
      <vt:lpstr>强化的基本方式</vt:lpstr>
      <vt:lpstr>选取合适的强化物</vt:lpstr>
      <vt:lpstr>波特-劳勒综合激励模型</vt:lpstr>
      <vt:lpstr>工作设计理论</vt:lpstr>
      <vt:lpstr>工作特征模型</vt:lpstr>
      <vt:lpstr>管理启示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激励</dc:title>
  <dc:creator>张 麟</dc:creator>
  <cp:lastModifiedBy>张 麟</cp:lastModifiedBy>
  <cp:revision>83</cp:revision>
  <dcterms:created xsi:type="dcterms:W3CDTF">2019-05-05T12:40:28Z</dcterms:created>
  <dcterms:modified xsi:type="dcterms:W3CDTF">2019-12-11T09:43:21Z</dcterms:modified>
</cp:coreProperties>
</file>