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9" r:id="rId3"/>
    <p:sldId id="260" r:id="rId4"/>
    <p:sldId id="263" r:id="rId5"/>
    <p:sldId id="270" r:id="rId6"/>
    <p:sldId id="262" r:id="rId7"/>
    <p:sldId id="280" r:id="rId8"/>
    <p:sldId id="281" r:id="rId9"/>
    <p:sldId id="271" r:id="rId10"/>
    <p:sldId id="266" r:id="rId11"/>
    <p:sldId id="268" r:id="rId12"/>
    <p:sldId id="264" r:id="rId13"/>
    <p:sldId id="265" r:id="rId14"/>
    <p:sldId id="279" r:id="rId15"/>
    <p:sldId id="278" r:id="rId16"/>
    <p:sldId id="27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47"/>
    <p:restoredTop sz="77644" autoAdjust="0"/>
  </p:normalViewPr>
  <p:slideViewPr>
    <p:cSldViewPr snapToGrid="0">
      <p:cViewPr varScale="1">
        <p:scale>
          <a:sx n="87" d="100"/>
          <a:sy n="87" d="100"/>
        </p:scale>
        <p:origin x="20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2809E-D490-4E02-8A81-BDEDBE2B9888}" type="datetimeFigureOut">
              <a:rPr lang="zh-CN" altLang="en-US" smtClean="0"/>
              <a:t>2019/12/11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D9C44-69D2-42D6-ADB9-227B730CD8A3}" type="slidenum">
              <a:rPr lang="zh-CN" altLang="en-US" smtClean="0"/>
              <a:t>‹#›</a:t>
            </a:fld>
            <a:endParaRPr lang="zh-CN" altLang="en-US"/>
          </a:p>
        </p:txBody>
      </p:sp>
    </p:spTree>
    <p:extLst>
      <p:ext uri="{BB962C8B-B14F-4D97-AF65-F5344CB8AC3E}">
        <p14:creationId xmlns:p14="http://schemas.microsoft.com/office/powerpoint/2010/main" val="2619907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60D2D4-4B95-4BCA-A16B-EF35E4CB4B15}" type="slidenum">
              <a:rPr lang="zh-CN" altLang="en-US" smtClean="0"/>
              <a:pPr/>
              <a:t>2</a:t>
            </a:fld>
            <a:endParaRPr lang="zh-CN" altLang="en-US"/>
          </a:p>
        </p:txBody>
      </p:sp>
    </p:spTree>
    <p:extLst>
      <p:ext uri="{BB962C8B-B14F-4D97-AF65-F5344CB8AC3E}">
        <p14:creationId xmlns:p14="http://schemas.microsoft.com/office/powerpoint/2010/main" val="1327087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https://</a:t>
            </a:r>
            <a:r>
              <a:rPr lang="en-US" altLang="zh-CN" dirty="0" err="1"/>
              <a:t>www.bilibili.com</a:t>
            </a:r>
            <a:r>
              <a:rPr lang="en-US" altLang="zh-CN" dirty="0"/>
              <a:t>/video/av12987273?from=</a:t>
            </a:r>
            <a:r>
              <a:rPr lang="en-US" altLang="zh-CN" dirty="0" err="1"/>
              <a:t>search&amp;seid</a:t>
            </a:r>
            <a:r>
              <a:rPr lang="en-US" altLang="zh-CN" dirty="0"/>
              <a:t>=410824990168147741</a:t>
            </a:r>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0C2D9C44-69D2-42D6-ADB9-227B730CD8A3}" type="slidenum">
              <a:rPr lang="zh-CN" altLang="en-US" smtClean="0"/>
              <a:t>6</a:t>
            </a:fld>
            <a:endParaRPr lang="zh-CN" altLang="en-US"/>
          </a:p>
        </p:txBody>
      </p:sp>
    </p:spTree>
    <p:extLst>
      <p:ext uri="{BB962C8B-B14F-4D97-AF65-F5344CB8AC3E}">
        <p14:creationId xmlns:p14="http://schemas.microsoft.com/office/powerpoint/2010/main" val="3797142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D9C44-69D2-42D6-ADB9-227B730CD8A3}" type="slidenum">
              <a:rPr lang="zh-CN" altLang="en-US" smtClean="0"/>
              <a:t>9</a:t>
            </a:fld>
            <a:endParaRPr lang="zh-CN" altLang="en-US"/>
          </a:p>
        </p:txBody>
      </p:sp>
    </p:spTree>
    <p:extLst>
      <p:ext uri="{BB962C8B-B14F-4D97-AF65-F5344CB8AC3E}">
        <p14:creationId xmlns:p14="http://schemas.microsoft.com/office/powerpoint/2010/main" val="1132781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D9C44-69D2-42D6-ADB9-227B730CD8A3}" type="slidenum">
              <a:rPr lang="zh-CN" altLang="en-US" smtClean="0"/>
              <a:t>15</a:t>
            </a:fld>
            <a:endParaRPr lang="zh-CN" altLang="en-US"/>
          </a:p>
        </p:txBody>
      </p:sp>
    </p:spTree>
    <p:extLst>
      <p:ext uri="{BB962C8B-B14F-4D97-AF65-F5344CB8AC3E}">
        <p14:creationId xmlns:p14="http://schemas.microsoft.com/office/powerpoint/2010/main" val="40108112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0" name="Picture 13" descr="01bkg"/>
          <p:cNvPicPr>
            <a:picLocks noChangeAspect="1"/>
          </p:cNvPicPr>
          <p:nvPr/>
        </p:nvPicPr>
        <p:blipFill>
          <a:blip r:embed="rId2"/>
          <a:stretch>
            <a:fillRect/>
          </a:stretch>
        </p:blipFill>
        <p:spPr>
          <a:xfrm>
            <a:off x="0" y="-26987"/>
            <a:ext cx="12192000" cy="4968875"/>
          </a:xfrm>
          <a:prstGeom prst="rect">
            <a:avLst/>
          </a:prstGeom>
          <a:noFill/>
          <a:ln w="9525">
            <a:noFill/>
          </a:ln>
        </p:spPr>
      </p:pic>
      <p:pic>
        <p:nvPicPr>
          <p:cNvPr id="2051" name="图片 4" descr="院徽xiao.png"/>
          <p:cNvPicPr>
            <a:picLocks noChangeAspect="1"/>
          </p:cNvPicPr>
          <p:nvPr/>
        </p:nvPicPr>
        <p:blipFill>
          <a:blip r:embed="rId3"/>
          <a:stretch>
            <a:fillRect/>
          </a:stretch>
        </p:blipFill>
        <p:spPr>
          <a:xfrm>
            <a:off x="7109885" y="-26987"/>
            <a:ext cx="5082116" cy="1295400"/>
          </a:xfrm>
          <a:prstGeom prst="rect">
            <a:avLst/>
          </a:prstGeom>
          <a:noFill/>
          <a:ln w="9525">
            <a:noFill/>
          </a:ln>
        </p:spPr>
      </p:pic>
      <p:sp>
        <p:nvSpPr>
          <p:cNvPr id="2" name="Title 1"/>
          <p:cNvSpPr>
            <a:spLocks noGrp="1"/>
          </p:cNvSpPr>
          <p:nvPr>
            <p:ph type="ctrTitle"/>
          </p:nvPr>
        </p:nvSpPr>
        <p:spPr>
          <a:xfrm>
            <a:off x="914400" y="2130426"/>
            <a:ext cx="10363200" cy="866527"/>
          </a:xfrm>
        </p:spPr>
        <p:txBody>
          <a:bodyPr/>
          <a:lstStyle>
            <a:lvl1pPr algn="l">
              <a:defRPr sz="4000" b="1">
                <a:solidFill>
                  <a:schemeClr val="bg1"/>
                </a:solidFill>
              </a:defRPr>
            </a:lvl1pPr>
          </a:lstStyle>
          <a:p>
            <a:pPr fontAlgn="base"/>
            <a:r>
              <a:rPr lang="zh-CN" altLang="en-US" strike="noStrike" noProof="1"/>
              <a:t>单击此处编辑母版标题样式</a:t>
            </a:r>
          </a:p>
        </p:txBody>
      </p:sp>
      <p:sp>
        <p:nvSpPr>
          <p:cNvPr id="3" name="Subtitle 2"/>
          <p:cNvSpPr>
            <a:spLocks noGrp="1"/>
          </p:cNvSpPr>
          <p:nvPr>
            <p:ph type="subTitle" idx="1"/>
          </p:nvPr>
        </p:nvSpPr>
        <p:spPr>
          <a:xfrm>
            <a:off x="911424" y="2996952"/>
            <a:ext cx="8534400" cy="1584176"/>
          </a:xfrm>
        </p:spPr>
        <p:txBody>
          <a:bodyPr/>
          <a:lstStyle>
            <a:lvl1pPr marL="0" indent="0" algn="l">
              <a:buNone/>
              <a:defRPr sz="24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Tree>
    <p:extLst>
      <p:ext uri="{BB962C8B-B14F-4D97-AF65-F5344CB8AC3E}">
        <p14:creationId xmlns:p14="http://schemas.microsoft.com/office/powerpoint/2010/main" val="572057817"/>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Rectangle 5"/>
          <p:cNvSpPr/>
          <p:nvPr/>
        </p:nvSpPr>
        <p:spPr>
          <a:xfrm>
            <a:off x="0" y="0"/>
            <a:ext cx="12192000" cy="3500438"/>
          </a:xfrm>
          <a:prstGeom prst="rect">
            <a:avLst/>
          </a:prstGeom>
          <a:gradFill flip="none" rotWithShape="1">
            <a:gsLst>
              <a:gs pos="0">
                <a:schemeClr val="bg1">
                  <a:lumMod val="85000"/>
                </a:schemeClr>
              </a:gs>
              <a:gs pos="50000">
                <a:schemeClr val="bg1">
                  <a:lumMod val="9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5" name="Rectangle 6"/>
          <p:cNvSpPr/>
          <p:nvPr/>
        </p:nvSpPr>
        <p:spPr>
          <a:xfrm>
            <a:off x="0" y="692150"/>
            <a:ext cx="12192000" cy="215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pic>
        <p:nvPicPr>
          <p:cNvPr id="3076" name="图片 5" descr="院徽.png"/>
          <p:cNvPicPr>
            <a:picLocks noChangeAspect="1"/>
          </p:cNvPicPr>
          <p:nvPr/>
        </p:nvPicPr>
        <p:blipFill>
          <a:blip r:embed="rId2"/>
          <a:stretch>
            <a:fillRect/>
          </a:stretch>
        </p:blipFill>
        <p:spPr>
          <a:xfrm>
            <a:off x="7567084" y="5740400"/>
            <a:ext cx="4385733" cy="1117600"/>
          </a:xfrm>
          <a:prstGeom prst="rect">
            <a:avLst/>
          </a:prstGeom>
          <a:noFill/>
          <a:ln w="9525">
            <a:noFill/>
          </a:ln>
        </p:spPr>
      </p:pic>
      <p:sp>
        <p:nvSpPr>
          <p:cNvPr id="10" name="Title Placeholder 1"/>
          <p:cNvSpPr>
            <a:spLocks noGrp="1"/>
          </p:cNvSpPr>
          <p:nvPr>
            <p:ph type="title"/>
          </p:nvPr>
        </p:nvSpPr>
        <p:spPr>
          <a:xfrm>
            <a:off x="0" y="332656"/>
            <a:ext cx="12192000" cy="670086"/>
          </a:xfrm>
          <a:prstGeom prst="rect">
            <a:avLst/>
          </a:prstGeom>
          <a:solidFill>
            <a:srgbClr val="0070C0"/>
          </a:solidFill>
        </p:spPr>
        <p:txBody>
          <a:bodyPr rtlCol="0">
            <a:noAutofit/>
          </a:bodyPr>
          <a:lstStyle>
            <a:lvl1pPr algn="l">
              <a:defRPr sz="2800" b="1" baseline="0">
                <a:solidFill>
                  <a:schemeClr val="bg1"/>
                </a:solidFill>
                <a:latin typeface="微软雅黑" panose="020B0503020204020204" pitchFamily="34" charset="-122"/>
                <a:ea typeface="微软雅黑" panose="020B0503020204020204" pitchFamily="34" charset="-122"/>
              </a:defRPr>
            </a:lvl1pPr>
          </a:lstStyle>
          <a:p>
            <a:pPr fontAlgn="base"/>
            <a:r>
              <a:rPr lang="zh-CN" altLang="en-US" strike="noStrike" noProof="1"/>
              <a:t>单击此处编辑母版标题样式</a:t>
            </a:r>
          </a:p>
        </p:txBody>
      </p:sp>
      <p:sp>
        <p:nvSpPr>
          <p:cNvPr id="3" name="Content Placeholder 2"/>
          <p:cNvSpPr>
            <a:spLocks noGrp="1"/>
          </p:cNvSpPr>
          <p:nvPr>
            <p:ph idx="1"/>
          </p:nvPr>
        </p:nvSpPr>
        <p:spPr>
          <a:xfrm>
            <a:off x="527381" y="1340768"/>
            <a:ext cx="11041227" cy="4785395"/>
          </a:xfrm>
        </p:spPr>
        <p:txBody>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3472440659"/>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586906058"/>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17600" y="6356351"/>
            <a:ext cx="3657600" cy="365125"/>
          </a:xfrm>
        </p:spPr>
        <p:txBody>
          <a:bodyPr/>
          <a:lstStyle/>
          <a:p>
            <a:fld id="{D0EACCCE-9F56-40D8-B956-816C0042C230}" type="datetimeFigureOut">
              <a:rPr lang="zh-CN" altLang="en-US" smtClean="0"/>
              <a:t>2019/12/11</a:t>
            </a:fld>
            <a:endParaRPr lang="zh-CN" altLang="en-US"/>
          </a:p>
        </p:txBody>
      </p:sp>
      <p:sp>
        <p:nvSpPr>
          <p:cNvPr id="3" name="页脚占位符 2"/>
          <p:cNvSpPr>
            <a:spLocks noGrp="1"/>
          </p:cNvSpPr>
          <p:nvPr>
            <p:ph type="ftr" sz="quarter" idx="11"/>
          </p:nvPr>
        </p:nvSpPr>
        <p:spPr>
          <a:xfrm>
            <a:off x="5384800" y="6356351"/>
            <a:ext cx="5486400" cy="365125"/>
          </a:xfrm>
        </p:spPr>
        <p:txBody>
          <a:bodyPr/>
          <a:lstStyle/>
          <a:p>
            <a:endParaRPr lang="zh-CN" altLang="en-US"/>
          </a:p>
        </p:txBody>
      </p:sp>
      <p:sp>
        <p:nvSpPr>
          <p:cNvPr id="4" name="灯片编号占位符 3"/>
          <p:cNvSpPr>
            <a:spLocks noGrp="1"/>
          </p:cNvSpPr>
          <p:nvPr>
            <p:ph type="sldNum" sz="quarter" idx="12"/>
          </p:nvPr>
        </p:nvSpPr>
        <p:spPr>
          <a:xfrm>
            <a:off x="11480800" y="6356351"/>
            <a:ext cx="3657600" cy="365125"/>
          </a:xfrm>
        </p:spPr>
        <p:txBody>
          <a:bodyPr/>
          <a:lstStyle/>
          <a:p>
            <a:fld id="{FDA319B5-22E7-4C8F-897E-6D6F20298164}" type="slidenum">
              <a:rPr lang="zh-CN" altLang="en-US" smtClean="0"/>
              <a:t>‹#›</a:t>
            </a:fld>
            <a:endParaRPr lang="zh-CN" altLang="en-US"/>
          </a:p>
        </p:txBody>
      </p:sp>
    </p:spTree>
    <p:extLst>
      <p:ext uri="{BB962C8B-B14F-4D97-AF65-F5344CB8AC3E}">
        <p14:creationId xmlns:p14="http://schemas.microsoft.com/office/powerpoint/2010/main" val="475257590"/>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381000"/>
            <a:ext cx="10464800" cy="1143000"/>
          </a:xfrm>
        </p:spPr>
        <p:txBody>
          <a:bodyPr/>
          <a:lstStyle/>
          <a:p>
            <a:r>
              <a:rPr lang="zh-CN" altLang="en-US"/>
              <a:t>单击此处编辑母版标题样式</a:t>
            </a:r>
          </a:p>
        </p:txBody>
      </p:sp>
      <p:sp>
        <p:nvSpPr>
          <p:cNvPr id="3" name="表格占位符 2"/>
          <p:cNvSpPr>
            <a:spLocks noGrp="1"/>
          </p:cNvSpPr>
          <p:nvPr>
            <p:ph type="tbl" idx="1"/>
          </p:nvPr>
        </p:nvSpPr>
        <p:spPr>
          <a:xfrm>
            <a:off x="914400" y="1676400"/>
            <a:ext cx="10464800" cy="4419600"/>
          </a:xfrm>
        </p:spPr>
        <p:txBody>
          <a:bodyPr/>
          <a:lstStyle/>
          <a:p>
            <a:pPr lvl="0"/>
            <a:endParaRPr lang="zh-CN" altLang="en-US" noProof="0"/>
          </a:p>
        </p:txBody>
      </p:sp>
      <p:sp>
        <p:nvSpPr>
          <p:cNvPr id="4" name="Rectangle 4"/>
          <p:cNvSpPr>
            <a:spLocks noGrp="1" noChangeArrowheads="1"/>
          </p:cNvSpPr>
          <p:nvPr>
            <p:ph type="dt" sz="half" idx="10"/>
          </p:nvPr>
        </p:nvSpPr>
        <p:spPr>
          <a:xfrm>
            <a:off x="914400" y="6248400"/>
            <a:ext cx="2540000" cy="457200"/>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7952618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609600" y="1600201"/>
            <a:ext cx="10972800" cy="45259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Tree>
    <p:extLst>
      <p:ext uri="{BB962C8B-B14F-4D97-AF65-F5344CB8AC3E}">
        <p14:creationId xmlns:p14="http://schemas.microsoft.com/office/powerpoint/2010/main" val="3711991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p:push/>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1424" y="2130425"/>
            <a:ext cx="10363200" cy="866527"/>
          </a:xfrm>
        </p:spPr>
        <p:txBody>
          <a:bodyPr/>
          <a:lstStyle/>
          <a:p>
            <a:pPr algn="ctr"/>
            <a:r>
              <a:rPr lang="zh-CN" altLang="en-US" dirty="0"/>
              <a:t>第</a:t>
            </a:r>
            <a:r>
              <a:rPr lang="en-US" altLang="zh-CN" dirty="0"/>
              <a:t>14</a:t>
            </a:r>
            <a:r>
              <a:rPr lang="zh-CN" altLang="en-US" dirty="0"/>
              <a:t>章 沟通管理</a:t>
            </a:r>
          </a:p>
        </p:txBody>
      </p:sp>
      <p:sp>
        <p:nvSpPr>
          <p:cNvPr id="3" name="副标题 2"/>
          <p:cNvSpPr>
            <a:spLocks noGrp="1"/>
          </p:cNvSpPr>
          <p:nvPr>
            <p:ph type="subTitle" idx="1"/>
          </p:nvPr>
        </p:nvSpPr>
        <p:spPr>
          <a:xfrm>
            <a:off x="1917264" y="3161544"/>
            <a:ext cx="8534400" cy="1584176"/>
          </a:xfrm>
        </p:spPr>
        <p:txBody>
          <a:bodyPr/>
          <a:lstStyle/>
          <a:p>
            <a:pPr algn="ctr"/>
            <a:r>
              <a:rPr lang="zh-CN" altLang="en-US" dirty="0"/>
              <a:t>主讲：张麟</a:t>
            </a:r>
          </a:p>
        </p:txBody>
      </p:sp>
    </p:spTree>
    <p:extLst>
      <p:ext uri="{BB962C8B-B14F-4D97-AF65-F5344CB8AC3E}">
        <p14:creationId xmlns:p14="http://schemas.microsoft.com/office/powerpoint/2010/main" val="3052260605"/>
      </p:ext>
    </p:ext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正式沟通与非正式沟通</a:t>
            </a:r>
          </a:p>
        </p:txBody>
      </p:sp>
      <p:sp>
        <p:nvSpPr>
          <p:cNvPr id="3" name="内容占位符 2"/>
          <p:cNvSpPr>
            <a:spLocks noGrp="1"/>
          </p:cNvSpPr>
          <p:nvPr>
            <p:ph idx="1"/>
          </p:nvPr>
        </p:nvSpPr>
        <p:spPr/>
        <p:txBody>
          <a:bodyPr/>
          <a:lstStyle/>
          <a:p>
            <a:pPr marL="0" indent="0">
              <a:buNone/>
            </a:pPr>
            <a:r>
              <a:rPr lang="zh-CN" altLang="en-US" dirty="0"/>
              <a:t>正式沟通：以正式组织系统为渠道的信息传递</a:t>
            </a:r>
            <a:endParaRPr lang="en-US" altLang="zh-CN" dirty="0"/>
          </a:p>
          <a:p>
            <a:pPr marL="342900" lvl="2" indent="-342900">
              <a:lnSpc>
                <a:spcPct val="150000"/>
              </a:lnSpc>
              <a:spcBef>
                <a:spcPts val="0"/>
              </a:spcBef>
              <a:buFont typeface="Arial" panose="020B0604020202020204" pitchFamily="34" charset="0"/>
              <a:buChar char="•"/>
            </a:pPr>
            <a:r>
              <a:rPr lang="zh-CN" altLang="en-US" sz="2400" dirty="0">
                <a:cs typeface="+mn-cs"/>
              </a:rPr>
              <a:t>其优点是正规、严肃，富有权威性；</a:t>
            </a:r>
          </a:p>
          <a:p>
            <a:pPr marL="342900" lvl="2" indent="-342900">
              <a:lnSpc>
                <a:spcPct val="150000"/>
              </a:lnSpc>
              <a:spcBef>
                <a:spcPts val="0"/>
              </a:spcBef>
              <a:buFont typeface="Arial" panose="020B0604020202020204" pitchFamily="34" charset="0"/>
              <a:buChar char="•"/>
            </a:pPr>
            <a:r>
              <a:rPr lang="zh-CN" altLang="en-US" sz="2400" dirty="0">
                <a:cs typeface="+mn-cs"/>
              </a:rPr>
              <a:t>参与沟通的人员普遍具有较强的责任心和义务感；</a:t>
            </a:r>
          </a:p>
          <a:p>
            <a:pPr marL="342900" lvl="2" indent="-342900">
              <a:lnSpc>
                <a:spcPct val="150000"/>
              </a:lnSpc>
              <a:spcBef>
                <a:spcPts val="0"/>
              </a:spcBef>
              <a:buFont typeface="Arial" panose="020B0604020202020204" pitchFamily="34" charset="0"/>
              <a:buChar char="•"/>
            </a:pPr>
            <a:r>
              <a:rPr lang="zh-CN" altLang="en-US" sz="2400" dirty="0">
                <a:cs typeface="+mn-cs"/>
              </a:rPr>
              <a:t>易保持沟通信息的准确性及保密性。</a:t>
            </a:r>
          </a:p>
          <a:p>
            <a:pPr marL="342900" lvl="2" indent="-342900">
              <a:lnSpc>
                <a:spcPct val="150000"/>
              </a:lnSpc>
              <a:spcBef>
                <a:spcPts val="0"/>
              </a:spcBef>
              <a:buFont typeface="Arial" panose="020B0604020202020204" pitchFamily="34" charset="0"/>
              <a:buChar char="•"/>
            </a:pPr>
            <a:r>
              <a:rPr lang="zh-CN" altLang="en-US" sz="2400" dirty="0">
                <a:cs typeface="+mn-cs"/>
              </a:rPr>
              <a:t>缺点是比较刻板，缺乏灵活性，信息传播的范围受限制，传播速度比较慢。</a:t>
            </a:r>
          </a:p>
          <a:p>
            <a:pPr marL="0" indent="0">
              <a:spcBef>
                <a:spcPts val="0"/>
              </a:spcBef>
              <a:buNone/>
            </a:pPr>
            <a:endParaRPr lang="en-US" altLang="zh-CN" dirty="0"/>
          </a:p>
          <a:p>
            <a:pPr marL="0" indent="0">
              <a:spcBef>
                <a:spcPts val="0"/>
              </a:spcBef>
              <a:buNone/>
            </a:pPr>
            <a:r>
              <a:rPr lang="zh-CN" altLang="en-US" dirty="0"/>
              <a:t>非正式沟通：以非正式组织系统或个人为渠道的信息传递 以非正式组织系统或个人为渠道的信息传递</a:t>
            </a:r>
            <a:endParaRPr lang="en-US" altLang="zh-CN" dirty="0"/>
          </a:p>
          <a:p>
            <a:pPr>
              <a:spcBef>
                <a:spcPts val="0"/>
              </a:spcBef>
              <a:buFont typeface="Arial" panose="020B0604020202020204" pitchFamily="34" charset="0"/>
              <a:buChar char="•"/>
            </a:pPr>
            <a:r>
              <a:rPr lang="zh-CN" altLang="en-US" dirty="0"/>
              <a:t>不受程序或形式的限制；</a:t>
            </a:r>
            <a:endParaRPr lang="en-US" altLang="zh-CN" dirty="0"/>
          </a:p>
          <a:p>
            <a:pPr>
              <a:spcBef>
                <a:spcPts val="0"/>
              </a:spcBef>
              <a:buFont typeface="Arial" panose="020B0604020202020204" pitchFamily="34" charset="0"/>
              <a:buChar char="•"/>
            </a:pPr>
            <a:r>
              <a:rPr lang="zh-CN" altLang="en-US" dirty="0"/>
              <a:t>比较灵活方便；</a:t>
            </a:r>
          </a:p>
          <a:p>
            <a:pPr>
              <a:spcBef>
                <a:spcPts val="0"/>
              </a:spcBef>
              <a:buFont typeface="Arial" panose="020B0604020202020204" pitchFamily="34" charset="0"/>
              <a:buChar char="•"/>
            </a:pPr>
            <a:r>
              <a:rPr lang="zh-CN" altLang="en-US" dirty="0"/>
              <a:t>随意性强、信息扭曲和失真可能性较大等问题。</a:t>
            </a:r>
          </a:p>
          <a:p>
            <a:pPr marL="0" indent="0">
              <a:buNone/>
            </a:pPr>
            <a:endParaRPr lang="zh-CN" altLang="en-US" dirty="0"/>
          </a:p>
        </p:txBody>
      </p:sp>
    </p:spTree>
    <p:extLst>
      <p:ext uri="{BB962C8B-B14F-4D97-AF65-F5344CB8AC3E}">
        <p14:creationId xmlns:p14="http://schemas.microsoft.com/office/powerpoint/2010/main" val="306492810"/>
      </p:ext>
    </p:ext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下行、上行、斜向和横向沟通</a:t>
            </a:r>
          </a:p>
        </p:txBody>
      </p:sp>
      <p:sp>
        <p:nvSpPr>
          <p:cNvPr id="22530" name="Rectangle 3"/>
          <p:cNvSpPr>
            <a:spLocks noGrp="1" noChangeArrowheads="1"/>
          </p:cNvSpPr>
          <p:nvPr>
            <p:ph idx="1"/>
          </p:nvPr>
        </p:nvSpPr>
        <p:spPr>
          <a:xfrm>
            <a:off x="99135" y="1036302"/>
            <a:ext cx="11041227" cy="4785395"/>
          </a:xfrm>
        </p:spPr>
        <p:txBody>
          <a:bodyPr/>
          <a:lstStyle/>
          <a:p>
            <a:pPr marL="342900" lvl="2" indent="-342900">
              <a:lnSpc>
                <a:spcPct val="150000"/>
              </a:lnSpc>
              <a:spcBef>
                <a:spcPts val="0"/>
              </a:spcBef>
              <a:buFont typeface="Arial" panose="020B0604020202020204" pitchFamily="34" charset="0"/>
              <a:buChar char="•"/>
            </a:pPr>
            <a:r>
              <a:rPr lang="zh-CN" altLang="en-US" sz="2000" dirty="0">
                <a:cs typeface="+mn-cs"/>
              </a:rPr>
              <a:t>横向沟通</a:t>
            </a:r>
            <a:r>
              <a:rPr lang="en-US" altLang="zh-CN" sz="2000" dirty="0">
                <a:cs typeface="+mn-cs"/>
              </a:rPr>
              <a:t>——</a:t>
            </a:r>
            <a:r>
              <a:rPr lang="zh-CN" altLang="en-US" sz="2000" dirty="0">
                <a:cs typeface="+mn-cs"/>
              </a:rPr>
              <a:t>同一层级人员或部门间的信息沟通。</a:t>
            </a:r>
          </a:p>
          <a:p>
            <a:pPr marL="342900" lvl="2" indent="-342900">
              <a:lnSpc>
                <a:spcPct val="150000"/>
              </a:lnSpc>
              <a:spcBef>
                <a:spcPts val="0"/>
              </a:spcBef>
              <a:buFont typeface="Arial" panose="020B0604020202020204" pitchFamily="34" charset="0"/>
              <a:buChar char="•"/>
            </a:pPr>
            <a:r>
              <a:rPr lang="zh-CN" altLang="en-US" sz="2000" dirty="0">
                <a:cs typeface="+mn-cs"/>
              </a:rPr>
              <a:t>下行沟通</a:t>
            </a:r>
            <a:r>
              <a:rPr lang="en-US" altLang="zh-CN" sz="2000" dirty="0">
                <a:cs typeface="+mn-cs"/>
              </a:rPr>
              <a:t>——</a:t>
            </a:r>
            <a:r>
              <a:rPr lang="zh-CN" altLang="en-US" sz="2000" dirty="0">
                <a:cs typeface="+mn-cs"/>
              </a:rPr>
              <a:t>自上而下的沟通。</a:t>
            </a:r>
          </a:p>
          <a:p>
            <a:pPr marL="342900" lvl="2" indent="-342900">
              <a:lnSpc>
                <a:spcPct val="150000"/>
              </a:lnSpc>
              <a:spcBef>
                <a:spcPts val="0"/>
              </a:spcBef>
              <a:buFont typeface="Arial" panose="020B0604020202020204" pitchFamily="34" charset="0"/>
              <a:buChar char="•"/>
            </a:pPr>
            <a:r>
              <a:rPr lang="zh-CN" altLang="en-US" sz="2000" dirty="0">
                <a:cs typeface="+mn-cs"/>
              </a:rPr>
              <a:t>上行沟通</a:t>
            </a:r>
            <a:r>
              <a:rPr lang="en-US" altLang="zh-CN" sz="2000" dirty="0">
                <a:cs typeface="+mn-cs"/>
              </a:rPr>
              <a:t>——</a:t>
            </a:r>
            <a:r>
              <a:rPr lang="zh-CN" altLang="en-US" sz="2000" dirty="0">
                <a:cs typeface="+mn-cs"/>
              </a:rPr>
              <a:t>自下而上的沟通。</a:t>
            </a:r>
          </a:p>
          <a:p>
            <a:pPr marL="342900" lvl="2" indent="-342900">
              <a:lnSpc>
                <a:spcPct val="150000"/>
              </a:lnSpc>
              <a:spcBef>
                <a:spcPts val="0"/>
              </a:spcBef>
              <a:buFont typeface="Arial" panose="020B0604020202020204" pitchFamily="34" charset="0"/>
              <a:buChar char="•"/>
            </a:pPr>
            <a:r>
              <a:rPr lang="zh-CN" altLang="en-US" sz="2000" dirty="0">
                <a:cs typeface="+mn-cs"/>
              </a:rPr>
              <a:t>斜向沟通</a:t>
            </a:r>
            <a:r>
              <a:rPr lang="en-US" altLang="zh-CN" sz="2000" dirty="0">
                <a:cs typeface="+mn-cs"/>
              </a:rPr>
              <a:t>——</a:t>
            </a:r>
            <a:r>
              <a:rPr lang="zh-CN" altLang="en-US" sz="2000" dirty="0">
                <a:cs typeface="+mn-cs"/>
              </a:rPr>
              <a:t>信息在处于不同组织层次的没有直接隶属关系的人员或单位间的沟通。</a:t>
            </a:r>
          </a:p>
        </p:txBody>
      </p:sp>
      <p:sp>
        <p:nvSpPr>
          <p:cNvPr id="22531" name="Rectangle 4"/>
          <p:cNvSpPr>
            <a:spLocks noChangeArrowheads="1"/>
          </p:cNvSpPr>
          <p:nvPr/>
        </p:nvSpPr>
        <p:spPr bwMode="auto">
          <a:xfrm>
            <a:off x="5105400" y="2895600"/>
            <a:ext cx="1981200" cy="533400"/>
          </a:xfrm>
          <a:prstGeom prst="rect">
            <a:avLst/>
          </a:prstGeom>
          <a:solidFill>
            <a:schemeClr val="accent1"/>
          </a:solidFill>
          <a:ln w="2857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32" name="Rectangle 5"/>
          <p:cNvSpPr>
            <a:spLocks noChangeArrowheads="1"/>
          </p:cNvSpPr>
          <p:nvPr/>
        </p:nvSpPr>
        <p:spPr bwMode="auto">
          <a:xfrm>
            <a:off x="2057400" y="4267200"/>
            <a:ext cx="1676400" cy="609600"/>
          </a:xfrm>
          <a:prstGeom prst="rect">
            <a:avLst/>
          </a:prstGeom>
          <a:solidFill>
            <a:schemeClr val="accent1"/>
          </a:solidFill>
          <a:ln w="2857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33" name="Rectangle 6"/>
          <p:cNvSpPr>
            <a:spLocks noChangeArrowheads="1"/>
          </p:cNvSpPr>
          <p:nvPr/>
        </p:nvSpPr>
        <p:spPr bwMode="auto">
          <a:xfrm>
            <a:off x="5257800" y="4267200"/>
            <a:ext cx="1676400" cy="609600"/>
          </a:xfrm>
          <a:prstGeom prst="rect">
            <a:avLst/>
          </a:prstGeom>
          <a:solidFill>
            <a:schemeClr val="accent1"/>
          </a:solidFill>
          <a:ln w="2857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34" name="Rectangle 7"/>
          <p:cNvSpPr>
            <a:spLocks noChangeArrowheads="1"/>
          </p:cNvSpPr>
          <p:nvPr/>
        </p:nvSpPr>
        <p:spPr bwMode="auto">
          <a:xfrm>
            <a:off x="8382000" y="4267200"/>
            <a:ext cx="1676400" cy="609600"/>
          </a:xfrm>
          <a:prstGeom prst="rect">
            <a:avLst/>
          </a:prstGeom>
          <a:solidFill>
            <a:schemeClr val="accent1"/>
          </a:solidFill>
          <a:ln w="2857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35" name="Rectangle 8"/>
          <p:cNvSpPr>
            <a:spLocks noChangeArrowheads="1"/>
          </p:cNvSpPr>
          <p:nvPr/>
        </p:nvSpPr>
        <p:spPr bwMode="auto">
          <a:xfrm>
            <a:off x="1600200" y="6019800"/>
            <a:ext cx="533400" cy="533400"/>
          </a:xfrm>
          <a:prstGeom prst="rect">
            <a:avLst/>
          </a:prstGeom>
          <a:solidFill>
            <a:schemeClr val="accent1"/>
          </a:solidFill>
          <a:ln w="2857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36" name="Rectangle 9"/>
          <p:cNvSpPr>
            <a:spLocks noChangeArrowheads="1"/>
          </p:cNvSpPr>
          <p:nvPr/>
        </p:nvSpPr>
        <p:spPr bwMode="auto">
          <a:xfrm>
            <a:off x="2590800" y="6019800"/>
            <a:ext cx="609600" cy="533400"/>
          </a:xfrm>
          <a:prstGeom prst="rect">
            <a:avLst/>
          </a:prstGeom>
          <a:solidFill>
            <a:schemeClr val="accent1"/>
          </a:solidFill>
          <a:ln w="2857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37" name="Rectangle 10"/>
          <p:cNvSpPr>
            <a:spLocks noChangeArrowheads="1"/>
          </p:cNvSpPr>
          <p:nvPr/>
        </p:nvSpPr>
        <p:spPr bwMode="auto">
          <a:xfrm>
            <a:off x="3733800" y="6019800"/>
            <a:ext cx="533400" cy="533400"/>
          </a:xfrm>
          <a:prstGeom prst="rect">
            <a:avLst/>
          </a:prstGeom>
          <a:solidFill>
            <a:schemeClr val="accent1"/>
          </a:solidFill>
          <a:ln w="2857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38" name="Rectangle 11"/>
          <p:cNvSpPr>
            <a:spLocks noChangeArrowheads="1"/>
          </p:cNvSpPr>
          <p:nvPr/>
        </p:nvSpPr>
        <p:spPr bwMode="auto">
          <a:xfrm>
            <a:off x="4800600" y="6019800"/>
            <a:ext cx="533400" cy="533400"/>
          </a:xfrm>
          <a:prstGeom prst="rect">
            <a:avLst/>
          </a:prstGeom>
          <a:solidFill>
            <a:schemeClr val="accent1"/>
          </a:solidFill>
          <a:ln w="2857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39" name="Rectangle 12"/>
          <p:cNvSpPr>
            <a:spLocks noChangeArrowheads="1"/>
          </p:cNvSpPr>
          <p:nvPr/>
        </p:nvSpPr>
        <p:spPr bwMode="auto">
          <a:xfrm>
            <a:off x="5867400" y="6019800"/>
            <a:ext cx="533400" cy="533400"/>
          </a:xfrm>
          <a:prstGeom prst="rect">
            <a:avLst/>
          </a:prstGeom>
          <a:solidFill>
            <a:schemeClr val="accent1"/>
          </a:solidFill>
          <a:ln w="2857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40" name="Rectangle 13"/>
          <p:cNvSpPr>
            <a:spLocks noChangeArrowheads="1"/>
          </p:cNvSpPr>
          <p:nvPr/>
        </p:nvSpPr>
        <p:spPr bwMode="auto">
          <a:xfrm>
            <a:off x="6934200" y="6019800"/>
            <a:ext cx="533400" cy="533400"/>
          </a:xfrm>
          <a:prstGeom prst="rect">
            <a:avLst/>
          </a:prstGeom>
          <a:solidFill>
            <a:schemeClr val="accent1"/>
          </a:solidFill>
          <a:ln w="2857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41" name="Rectangle 14"/>
          <p:cNvSpPr>
            <a:spLocks noChangeArrowheads="1"/>
          </p:cNvSpPr>
          <p:nvPr/>
        </p:nvSpPr>
        <p:spPr bwMode="auto">
          <a:xfrm>
            <a:off x="7924800" y="6019800"/>
            <a:ext cx="533400" cy="533400"/>
          </a:xfrm>
          <a:prstGeom prst="rect">
            <a:avLst/>
          </a:prstGeom>
          <a:solidFill>
            <a:schemeClr val="accent1"/>
          </a:solidFill>
          <a:ln w="2857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42" name="Rectangle 15"/>
          <p:cNvSpPr>
            <a:spLocks noChangeArrowheads="1"/>
          </p:cNvSpPr>
          <p:nvPr/>
        </p:nvSpPr>
        <p:spPr bwMode="auto">
          <a:xfrm>
            <a:off x="8991600" y="6019800"/>
            <a:ext cx="533400" cy="533400"/>
          </a:xfrm>
          <a:prstGeom prst="rect">
            <a:avLst/>
          </a:prstGeom>
          <a:solidFill>
            <a:schemeClr val="accent1"/>
          </a:solidFill>
          <a:ln w="2857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43" name="Rectangle 16"/>
          <p:cNvSpPr>
            <a:spLocks noChangeArrowheads="1"/>
          </p:cNvSpPr>
          <p:nvPr/>
        </p:nvSpPr>
        <p:spPr bwMode="auto">
          <a:xfrm>
            <a:off x="10058400" y="6019800"/>
            <a:ext cx="533400" cy="533400"/>
          </a:xfrm>
          <a:prstGeom prst="rect">
            <a:avLst/>
          </a:prstGeom>
          <a:solidFill>
            <a:schemeClr val="accent1"/>
          </a:solidFill>
          <a:ln w="2857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cxnSp>
        <p:nvCxnSpPr>
          <p:cNvPr id="22544" name="AutoShape 17"/>
          <p:cNvCxnSpPr>
            <a:cxnSpLocks noChangeShapeType="1"/>
            <a:stCxn id="22531" idx="2"/>
            <a:endCxn id="22534" idx="0"/>
          </p:cNvCxnSpPr>
          <p:nvPr/>
        </p:nvCxnSpPr>
        <p:spPr bwMode="auto">
          <a:xfrm rot="16200000" flipH="1">
            <a:off x="7253288" y="2286001"/>
            <a:ext cx="809625" cy="3124200"/>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2545" name="AutoShape 18"/>
          <p:cNvCxnSpPr>
            <a:cxnSpLocks noChangeShapeType="1"/>
            <a:stCxn id="22531" idx="2"/>
            <a:endCxn id="22532" idx="0"/>
          </p:cNvCxnSpPr>
          <p:nvPr/>
        </p:nvCxnSpPr>
        <p:spPr bwMode="auto">
          <a:xfrm rot="5400000">
            <a:off x="4090988" y="2247901"/>
            <a:ext cx="809625" cy="3200400"/>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2546" name="AutoShape 19"/>
          <p:cNvCxnSpPr>
            <a:cxnSpLocks noChangeShapeType="1"/>
            <a:stCxn id="22531" idx="2"/>
            <a:endCxn id="22533" idx="0"/>
          </p:cNvCxnSpPr>
          <p:nvPr/>
        </p:nvCxnSpPr>
        <p:spPr bwMode="auto">
          <a:xfrm>
            <a:off x="6096000" y="3443289"/>
            <a:ext cx="0" cy="8096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2547" name="AutoShape 20"/>
          <p:cNvCxnSpPr>
            <a:cxnSpLocks noChangeShapeType="1"/>
            <a:stCxn id="22532" idx="2"/>
            <a:endCxn id="22536" idx="0"/>
          </p:cNvCxnSpPr>
          <p:nvPr/>
        </p:nvCxnSpPr>
        <p:spPr bwMode="auto">
          <a:xfrm rot="5400000">
            <a:off x="2338388" y="5448301"/>
            <a:ext cx="11144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2548" name="AutoShape 21"/>
          <p:cNvCxnSpPr>
            <a:cxnSpLocks noChangeShapeType="1"/>
            <a:endCxn id="22537" idx="0"/>
          </p:cNvCxnSpPr>
          <p:nvPr/>
        </p:nvCxnSpPr>
        <p:spPr bwMode="auto">
          <a:xfrm>
            <a:off x="2895600" y="5319713"/>
            <a:ext cx="1104900" cy="68580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2549" name="AutoShape 22"/>
          <p:cNvCxnSpPr>
            <a:cxnSpLocks noChangeShapeType="1"/>
            <a:endCxn id="22535" idx="0"/>
          </p:cNvCxnSpPr>
          <p:nvPr/>
        </p:nvCxnSpPr>
        <p:spPr bwMode="auto">
          <a:xfrm rot="10800000" flipV="1">
            <a:off x="1866900" y="5319713"/>
            <a:ext cx="1028700" cy="68580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2550" name="AutoShape 23"/>
          <p:cNvCxnSpPr>
            <a:cxnSpLocks noChangeShapeType="1"/>
          </p:cNvCxnSpPr>
          <p:nvPr/>
        </p:nvCxnSpPr>
        <p:spPr bwMode="auto">
          <a:xfrm rot="5400000">
            <a:off x="5562600" y="5448300"/>
            <a:ext cx="1143000"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2551" name="AutoShape 24"/>
          <p:cNvCxnSpPr>
            <a:cxnSpLocks noChangeShapeType="1"/>
          </p:cNvCxnSpPr>
          <p:nvPr/>
        </p:nvCxnSpPr>
        <p:spPr bwMode="auto">
          <a:xfrm>
            <a:off x="6134100" y="5334000"/>
            <a:ext cx="1104900" cy="68580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2552" name="AutoShape 25"/>
          <p:cNvCxnSpPr>
            <a:cxnSpLocks noChangeShapeType="1"/>
          </p:cNvCxnSpPr>
          <p:nvPr/>
        </p:nvCxnSpPr>
        <p:spPr bwMode="auto">
          <a:xfrm rot="10800000" flipV="1">
            <a:off x="5105400" y="5334000"/>
            <a:ext cx="1028700" cy="68580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2553" name="AutoShape 26"/>
          <p:cNvCxnSpPr>
            <a:cxnSpLocks noChangeShapeType="1"/>
          </p:cNvCxnSpPr>
          <p:nvPr/>
        </p:nvCxnSpPr>
        <p:spPr bwMode="auto">
          <a:xfrm rot="5400000">
            <a:off x="8686800" y="5448300"/>
            <a:ext cx="1143000"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2554" name="AutoShape 27"/>
          <p:cNvCxnSpPr>
            <a:cxnSpLocks noChangeShapeType="1"/>
          </p:cNvCxnSpPr>
          <p:nvPr/>
        </p:nvCxnSpPr>
        <p:spPr bwMode="auto">
          <a:xfrm>
            <a:off x="9258300" y="5334000"/>
            <a:ext cx="1104900" cy="68580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2555" name="AutoShape 28"/>
          <p:cNvCxnSpPr>
            <a:cxnSpLocks noChangeShapeType="1"/>
          </p:cNvCxnSpPr>
          <p:nvPr/>
        </p:nvCxnSpPr>
        <p:spPr bwMode="auto">
          <a:xfrm rot="10800000" flipV="1">
            <a:off x="8229600" y="5334000"/>
            <a:ext cx="1028700" cy="68580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22556" name="Line 29"/>
          <p:cNvSpPr>
            <a:spLocks noChangeShapeType="1"/>
          </p:cNvSpPr>
          <p:nvPr/>
        </p:nvSpPr>
        <p:spPr bwMode="auto">
          <a:xfrm>
            <a:off x="3733800" y="4495800"/>
            <a:ext cx="1524000" cy="0"/>
          </a:xfrm>
          <a:prstGeom prst="line">
            <a:avLst/>
          </a:prstGeom>
          <a:noFill/>
          <a:ln w="28575" cap="rnd">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7" name="Line 30"/>
          <p:cNvSpPr>
            <a:spLocks noChangeShapeType="1"/>
          </p:cNvSpPr>
          <p:nvPr/>
        </p:nvSpPr>
        <p:spPr bwMode="auto">
          <a:xfrm>
            <a:off x="3124200" y="4876800"/>
            <a:ext cx="0" cy="1143000"/>
          </a:xfrm>
          <a:prstGeom prst="line">
            <a:avLst/>
          </a:prstGeom>
          <a:noFill/>
          <a:ln w="2857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8" name="Line 31"/>
          <p:cNvSpPr>
            <a:spLocks noChangeShapeType="1"/>
          </p:cNvSpPr>
          <p:nvPr/>
        </p:nvSpPr>
        <p:spPr bwMode="auto">
          <a:xfrm flipV="1">
            <a:off x="6324600" y="4876800"/>
            <a:ext cx="0" cy="1143000"/>
          </a:xfrm>
          <a:prstGeom prst="line">
            <a:avLst/>
          </a:prstGeom>
          <a:noFill/>
          <a:ln w="2857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9" name="Line 32"/>
          <p:cNvSpPr>
            <a:spLocks noChangeShapeType="1"/>
          </p:cNvSpPr>
          <p:nvPr/>
        </p:nvSpPr>
        <p:spPr bwMode="auto">
          <a:xfrm flipV="1">
            <a:off x="7467600" y="4876800"/>
            <a:ext cx="838200" cy="1143000"/>
          </a:xfrm>
          <a:prstGeom prst="line">
            <a:avLst/>
          </a:prstGeom>
          <a:noFill/>
          <a:ln w="28575" cap="rnd">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0" name="Line 33"/>
          <p:cNvSpPr>
            <a:spLocks noChangeShapeType="1"/>
          </p:cNvSpPr>
          <p:nvPr/>
        </p:nvSpPr>
        <p:spPr bwMode="auto">
          <a:xfrm>
            <a:off x="10058400" y="4572000"/>
            <a:ext cx="609600" cy="0"/>
          </a:xfrm>
          <a:prstGeom prst="line">
            <a:avLst/>
          </a:prstGeom>
          <a:noFill/>
          <a:ln w="2857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026" name="Text Box 34"/>
          <p:cNvSpPr txBox="1">
            <a:spLocks noChangeArrowheads="1"/>
          </p:cNvSpPr>
          <p:nvPr/>
        </p:nvSpPr>
        <p:spPr bwMode="auto">
          <a:xfrm>
            <a:off x="4038600" y="4572001"/>
            <a:ext cx="914400" cy="366713"/>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3300"/>
                </a:solidFill>
                <a:effectLst>
                  <a:outerShdw blurRad="38100" dist="38100" dir="2700000" algn="tl">
                    <a:srgbClr val="000000"/>
                  </a:outerShdw>
                </a:effectLst>
              </a:rPr>
              <a:t>平行</a:t>
            </a:r>
          </a:p>
        </p:txBody>
      </p:sp>
      <p:sp>
        <p:nvSpPr>
          <p:cNvPr id="213027" name="Text Box 35"/>
          <p:cNvSpPr txBox="1">
            <a:spLocks noChangeArrowheads="1"/>
          </p:cNvSpPr>
          <p:nvPr/>
        </p:nvSpPr>
        <p:spPr bwMode="auto">
          <a:xfrm>
            <a:off x="3276600" y="4997450"/>
            <a:ext cx="381000" cy="641350"/>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3300"/>
                </a:solidFill>
                <a:effectLst>
                  <a:outerShdw blurRad="38100" dist="38100" dir="2700000" algn="tl">
                    <a:srgbClr val="000000"/>
                  </a:outerShdw>
                </a:effectLst>
              </a:rPr>
              <a:t>下行</a:t>
            </a:r>
          </a:p>
        </p:txBody>
      </p:sp>
      <p:sp>
        <p:nvSpPr>
          <p:cNvPr id="213028" name="Text Box 36"/>
          <p:cNvSpPr txBox="1">
            <a:spLocks noChangeArrowheads="1"/>
          </p:cNvSpPr>
          <p:nvPr/>
        </p:nvSpPr>
        <p:spPr bwMode="auto">
          <a:xfrm>
            <a:off x="6477000" y="5029200"/>
            <a:ext cx="381000" cy="641350"/>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3300"/>
                </a:solidFill>
                <a:effectLst>
                  <a:outerShdw blurRad="38100" dist="38100" dir="2700000" algn="tl">
                    <a:srgbClr val="000000"/>
                  </a:outerShdw>
                </a:effectLst>
              </a:rPr>
              <a:t>上行</a:t>
            </a:r>
          </a:p>
        </p:txBody>
      </p:sp>
      <p:sp>
        <p:nvSpPr>
          <p:cNvPr id="213029" name="Text Box 37"/>
          <p:cNvSpPr txBox="1">
            <a:spLocks noChangeArrowheads="1"/>
          </p:cNvSpPr>
          <p:nvPr/>
        </p:nvSpPr>
        <p:spPr bwMode="auto">
          <a:xfrm>
            <a:off x="7315200" y="5181600"/>
            <a:ext cx="609600" cy="641350"/>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3300"/>
                </a:solidFill>
                <a:effectLst>
                  <a:outerShdw blurRad="38100" dist="38100" dir="2700000" algn="tl">
                    <a:srgbClr val="000000"/>
                  </a:outerShdw>
                </a:effectLst>
              </a:rPr>
              <a:t>斜行</a:t>
            </a:r>
          </a:p>
        </p:txBody>
      </p:sp>
      <p:sp>
        <p:nvSpPr>
          <p:cNvPr id="213030" name="Text Box 38"/>
          <p:cNvSpPr txBox="1">
            <a:spLocks noChangeArrowheads="1"/>
          </p:cNvSpPr>
          <p:nvPr/>
        </p:nvSpPr>
        <p:spPr bwMode="auto">
          <a:xfrm>
            <a:off x="10058400" y="4572001"/>
            <a:ext cx="685800" cy="366713"/>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3300"/>
                </a:solidFill>
                <a:effectLst>
                  <a:outerShdw blurRad="38100" dist="38100" dir="2700000" algn="tl">
                    <a:srgbClr val="000000"/>
                  </a:outerShdw>
                </a:effectLst>
              </a:rPr>
              <a:t>向外</a:t>
            </a:r>
          </a:p>
        </p:txBody>
      </p:sp>
    </p:spTree>
    <p:extLst>
      <p:ext uri="{BB962C8B-B14F-4D97-AF65-F5344CB8AC3E}">
        <p14:creationId xmlns:p14="http://schemas.microsoft.com/office/powerpoint/2010/main" val="2854573012"/>
      </p:ext>
    </p:ext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descr="Large confetti"/>
          <p:cNvSpPr>
            <a:spLocks noGrp="1" noChangeArrowheads="1"/>
          </p:cNvSpPr>
          <p:nvPr>
            <p:ph type="title"/>
          </p:nvPr>
        </p:nvSpPr>
        <p:spPr/>
        <p:txBody>
          <a:bodyPr/>
          <a:lstStyle/>
          <a:p>
            <a:pPr eaLnBrk="1" hangingPunct="1"/>
            <a:r>
              <a:rPr lang="zh-CN" altLang="en-US" dirty="0"/>
              <a:t>沟通网络</a:t>
            </a:r>
          </a:p>
        </p:txBody>
      </p:sp>
      <p:sp>
        <p:nvSpPr>
          <p:cNvPr id="2" name="内容占位符 1"/>
          <p:cNvSpPr>
            <a:spLocks noGrp="1"/>
          </p:cNvSpPr>
          <p:nvPr>
            <p:ph idx="1"/>
          </p:nvPr>
        </p:nvSpPr>
        <p:spPr/>
        <p:txBody>
          <a:bodyPr/>
          <a:lstStyle/>
          <a:p>
            <a:endParaRPr lang="zh-CN" altLang="en-US" dirty="0"/>
          </a:p>
        </p:txBody>
      </p:sp>
      <p:sp>
        <p:nvSpPr>
          <p:cNvPr id="11267" name="Line 4"/>
          <p:cNvSpPr>
            <a:spLocks noChangeShapeType="1"/>
          </p:cNvSpPr>
          <p:nvPr/>
        </p:nvSpPr>
        <p:spPr bwMode="auto">
          <a:xfrm>
            <a:off x="2319338" y="1341438"/>
            <a:ext cx="0" cy="990600"/>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68" name="Line 5"/>
          <p:cNvSpPr>
            <a:spLocks noChangeShapeType="1"/>
          </p:cNvSpPr>
          <p:nvPr/>
        </p:nvSpPr>
        <p:spPr bwMode="auto">
          <a:xfrm>
            <a:off x="2319338" y="2332038"/>
            <a:ext cx="0" cy="990600"/>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69" name="Line 6"/>
          <p:cNvSpPr>
            <a:spLocks noChangeShapeType="1"/>
          </p:cNvSpPr>
          <p:nvPr/>
        </p:nvSpPr>
        <p:spPr bwMode="auto">
          <a:xfrm>
            <a:off x="2319338" y="3322638"/>
            <a:ext cx="0" cy="990600"/>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70" name="Line 7"/>
          <p:cNvSpPr>
            <a:spLocks noChangeShapeType="1"/>
          </p:cNvSpPr>
          <p:nvPr/>
        </p:nvSpPr>
        <p:spPr bwMode="auto">
          <a:xfrm>
            <a:off x="2319338" y="4313238"/>
            <a:ext cx="0" cy="990600"/>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71" name="Line 9"/>
          <p:cNvSpPr>
            <a:spLocks noChangeShapeType="1"/>
          </p:cNvSpPr>
          <p:nvPr/>
        </p:nvSpPr>
        <p:spPr bwMode="auto">
          <a:xfrm>
            <a:off x="3157538" y="2408238"/>
            <a:ext cx="533400" cy="838200"/>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72" name="Line 10"/>
          <p:cNvSpPr>
            <a:spLocks noChangeShapeType="1"/>
          </p:cNvSpPr>
          <p:nvPr/>
        </p:nvSpPr>
        <p:spPr bwMode="auto">
          <a:xfrm>
            <a:off x="3690938" y="3246438"/>
            <a:ext cx="533400" cy="838200"/>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73" name="Line 11"/>
          <p:cNvSpPr>
            <a:spLocks noChangeShapeType="1"/>
          </p:cNvSpPr>
          <p:nvPr/>
        </p:nvSpPr>
        <p:spPr bwMode="auto">
          <a:xfrm flipH="1">
            <a:off x="3690938" y="2636838"/>
            <a:ext cx="838200" cy="609600"/>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74" name="Line 12"/>
          <p:cNvSpPr>
            <a:spLocks noChangeShapeType="1"/>
          </p:cNvSpPr>
          <p:nvPr/>
        </p:nvSpPr>
        <p:spPr bwMode="auto">
          <a:xfrm flipH="1">
            <a:off x="2852738" y="3246438"/>
            <a:ext cx="838200" cy="609600"/>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75" name="Line 13"/>
          <p:cNvSpPr>
            <a:spLocks noChangeShapeType="1"/>
          </p:cNvSpPr>
          <p:nvPr/>
        </p:nvSpPr>
        <p:spPr bwMode="auto">
          <a:xfrm flipH="1">
            <a:off x="5748338" y="1722438"/>
            <a:ext cx="762000" cy="685800"/>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76" name="Line 14"/>
          <p:cNvSpPr>
            <a:spLocks noChangeShapeType="1"/>
          </p:cNvSpPr>
          <p:nvPr/>
        </p:nvSpPr>
        <p:spPr bwMode="auto">
          <a:xfrm>
            <a:off x="4986338" y="1722438"/>
            <a:ext cx="762000" cy="685800"/>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77" name="Line 15"/>
          <p:cNvSpPr>
            <a:spLocks noChangeShapeType="1"/>
          </p:cNvSpPr>
          <p:nvPr/>
        </p:nvSpPr>
        <p:spPr bwMode="auto">
          <a:xfrm>
            <a:off x="5748338" y="2408238"/>
            <a:ext cx="0" cy="990600"/>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78" name="Line 16"/>
          <p:cNvSpPr>
            <a:spLocks noChangeShapeType="1"/>
          </p:cNvSpPr>
          <p:nvPr/>
        </p:nvSpPr>
        <p:spPr bwMode="auto">
          <a:xfrm>
            <a:off x="5748338" y="3398838"/>
            <a:ext cx="0" cy="990600"/>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79" name="Line 17"/>
          <p:cNvSpPr>
            <a:spLocks noChangeShapeType="1"/>
          </p:cNvSpPr>
          <p:nvPr/>
        </p:nvSpPr>
        <p:spPr bwMode="auto">
          <a:xfrm flipH="1">
            <a:off x="6967538" y="3932238"/>
            <a:ext cx="914400" cy="0"/>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dirty="0"/>
          </a:p>
        </p:txBody>
      </p:sp>
      <p:sp>
        <p:nvSpPr>
          <p:cNvPr id="11280" name="Line 18"/>
          <p:cNvSpPr>
            <a:spLocks noChangeShapeType="1"/>
          </p:cNvSpPr>
          <p:nvPr/>
        </p:nvSpPr>
        <p:spPr bwMode="auto">
          <a:xfrm flipH="1" flipV="1">
            <a:off x="6586538" y="3170238"/>
            <a:ext cx="381000" cy="762000"/>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81" name="Line 19"/>
          <p:cNvSpPr>
            <a:spLocks noChangeShapeType="1"/>
          </p:cNvSpPr>
          <p:nvPr/>
        </p:nvSpPr>
        <p:spPr bwMode="auto">
          <a:xfrm flipH="1" flipV="1">
            <a:off x="7424738" y="2484438"/>
            <a:ext cx="838200" cy="609600"/>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82" name="Line 20"/>
          <p:cNvSpPr>
            <a:spLocks noChangeShapeType="1"/>
          </p:cNvSpPr>
          <p:nvPr/>
        </p:nvSpPr>
        <p:spPr bwMode="auto">
          <a:xfrm flipV="1">
            <a:off x="7881938" y="3094038"/>
            <a:ext cx="381000" cy="838200"/>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83" name="Line 21"/>
          <p:cNvSpPr>
            <a:spLocks noChangeShapeType="1"/>
          </p:cNvSpPr>
          <p:nvPr/>
        </p:nvSpPr>
        <p:spPr bwMode="auto">
          <a:xfrm flipV="1">
            <a:off x="6586538" y="2484438"/>
            <a:ext cx="838200" cy="685800"/>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84" name="Line 22"/>
          <p:cNvSpPr>
            <a:spLocks noChangeShapeType="1"/>
          </p:cNvSpPr>
          <p:nvPr/>
        </p:nvSpPr>
        <p:spPr bwMode="auto">
          <a:xfrm flipH="1">
            <a:off x="8872538" y="3932238"/>
            <a:ext cx="914400" cy="0"/>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85" name="Line 23"/>
          <p:cNvSpPr>
            <a:spLocks noChangeShapeType="1"/>
          </p:cNvSpPr>
          <p:nvPr/>
        </p:nvSpPr>
        <p:spPr bwMode="auto">
          <a:xfrm flipH="1" flipV="1">
            <a:off x="8491538" y="3170238"/>
            <a:ext cx="381000" cy="762000"/>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86" name="Line 24"/>
          <p:cNvSpPr>
            <a:spLocks noChangeShapeType="1"/>
          </p:cNvSpPr>
          <p:nvPr/>
        </p:nvSpPr>
        <p:spPr bwMode="auto">
          <a:xfrm flipH="1" flipV="1">
            <a:off x="9329738" y="2484438"/>
            <a:ext cx="838200" cy="609600"/>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87" name="Line 25"/>
          <p:cNvSpPr>
            <a:spLocks noChangeShapeType="1"/>
          </p:cNvSpPr>
          <p:nvPr/>
        </p:nvSpPr>
        <p:spPr bwMode="auto">
          <a:xfrm flipV="1">
            <a:off x="9786938" y="3094038"/>
            <a:ext cx="381000" cy="838200"/>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88" name="Line 26"/>
          <p:cNvSpPr>
            <a:spLocks noChangeShapeType="1"/>
          </p:cNvSpPr>
          <p:nvPr/>
        </p:nvSpPr>
        <p:spPr bwMode="auto">
          <a:xfrm flipV="1">
            <a:off x="8491538" y="2484438"/>
            <a:ext cx="838200" cy="685800"/>
          </a:xfrm>
          <a:prstGeom prst="line">
            <a:avLst/>
          </a:prstGeom>
          <a:noFill/>
          <a:ln w="38100">
            <a:solidFill>
              <a:srgbClr val="FF3300"/>
            </a:solidFill>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89" name="Line 27"/>
          <p:cNvSpPr>
            <a:spLocks noChangeShapeType="1"/>
          </p:cNvSpPr>
          <p:nvPr/>
        </p:nvSpPr>
        <p:spPr bwMode="auto">
          <a:xfrm>
            <a:off x="8491538" y="3170238"/>
            <a:ext cx="1295400" cy="7620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90" name="Line 28"/>
          <p:cNvSpPr>
            <a:spLocks noChangeShapeType="1"/>
          </p:cNvSpPr>
          <p:nvPr/>
        </p:nvSpPr>
        <p:spPr bwMode="auto">
          <a:xfrm flipV="1">
            <a:off x="8872538" y="2484438"/>
            <a:ext cx="457200" cy="1447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91" name="Line 29"/>
          <p:cNvSpPr>
            <a:spLocks noChangeShapeType="1"/>
          </p:cNvSpPr>
          <p:nvPr/>
        </p:nvSpPr>
        <p:spPr bwMode="auto">
          <a:xfrm flipV="1">
            <a:off x="8491538" y="3094038"/>
            <a:ext cx="1676400" cy="762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92" name="Line 30"/>
          <p:cNvSpPr>
            <a:spLocks noChangeShapeType="1"/>
          </p:cNvSpPr>
          <p:nvPr/>
        </p:nvSpPr>
        <p:spPr bwMode="auto">
          <a:xfrm>
            <a:off x="9329738" y="2484438"/>
            <a:ext cx="457200" cy="15240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93" name="Line 31"/>
          <p:cNvSpPr>
            <a:spLocks noChangeShapeType="1"/>
          </p:cNvSpPr>
          <p:nvPr/>
        </p:nvSpPr>
        <p:spPr bwMode="auto">
          <a:xfrm flipV="1">
            <a:off x="8872538" y="3094038"/>
            <a:ext cx="1295400" cy="8382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0976" name="Text Box 32"/>
          <p:cNvSpPr txBox="1">
            <a:spLocks noChangeArrowheads="1"/>
          </p:cNvSpPr>
          <p:nvPr/>
        </p:nvSpPr>
        <p:spPr bwMode="auto">
          <a:xfrm>
            <a:off x="2014538" y="5516564"/>
            <a:ext cx="914400"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dirty="0">
                <a:solidFill>
                  <a:srgbClr val="FF0000"/>
                </a:solidFill>
                <a:effectLst>
                  <a:outerShdw blurRad="38100" dist="38100" dir="2700000" algn="tl">
                    <a:srgbClr val="000000"/>
                  </a:outerShdw>
                </a:effectLst>
              </a:rPr>
              <a:t>链式</a:t>
            </a:r>
          </a:p>
        </p:txBody>
      </p:sp>
      <p:sp>
        <p:nvSpPr>
          <p:cNvPr id="210977" name="Text Box 33"/>
          <p:cNvSpPr txBox="1">
            <a:spLocks noChangeArrowheads="1"/>
          </p:cNvSpPr>
          <p:nvPr/>
        </p:nvSpPr>
        <p:spPr bwMode="auto">
          <a:xfrm>
            <a:off x="3538538" y="5532439"/>
            <a:ext cx="914400"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dirty="0">
                <a:solidFill>
                  <a:srgbClr val="FF0000"/>
                </a:solidFill>
                <a:effectLst>
                  <a:outerShdw blurRad="38100" dist="38100" dir="2700000" algn="tl">
                    <a:srgbClr val="000000"/>
                  </a:outerShdw>
                </a:effectLst>
              </a:rPr>
              <a:t>轮式</a:t>
            </a:r>
          </a:p>
        </p:txBody>
      </p:sp>
      <p:sp>
        <p:nvSpPr>
          <p:cNvPr id="210978" name="Text Box 34"/>
          <p:cNvSpPr txBox="1">
            <a:spLocks noChangeArrowheads="1"/>
          </p:cNvSpPr>
          <p:nvPr/>
        </p:nvSpPr>
        <p:spPr bwMode="auto">
          <a:xfrm>
            <a:off x="5291138" y="5532439"/>
            <a:ext cx="914400" cy="396875"/>
          </a:xfrm>
          <a:prstGeom prst="rect">
            <a:avLst/>
          </a:prstGeom>
          <a:noFill/>
          <a:ln w="9525">
            <a:noFill/>
            <a:miter lim="800000"/>
            <a:headEnd/>
            <a:tailEnd/>
          </a:ln>
          <a:effectLst/>
        </p:spPr>
        <p:txBody>
          <a:bodyPr>
            <a:spAutoFit/>
          </a:bodyPr>
          <a:lstStyle/>
          <a:p>
            <a:pPr>
              <a:spcBef>
                <a:spcPct val="50000"/>
              </a:spcBef>
              <a:defRPr/>
            </a:pPr>
            <a:r>
              <a:rPr lang="en-US" altLang="zh-CN" sz="2000" b="1">
                <a:solidFill>
                  <a:srgbClr val="0000CC"/>
                </a:solidFill>
                <a:effectLst>
                  <a:outerShdw blurRad="38100" dist="38100" dir="2700000" algn="tl">
                    <a:srgbClr val="000000"/>
                  </a:outerShdw>
                </a:effectLst>
              </a:rPr>
              <a:t>Y</a:t>
            </a:r>
            <a:r>
              <a:rPr lang="zh-CN" altLang="en-US" sz="2000" b="1">
                <a:solidFill>
                  <a:srgbClr val="0000CC"/>
                </a:solidFill>
                <a:effectLst>
                  <a:outerShdw blurRad="38100" dist="38100" dir="2700000" algn="tl">
                    <a:srgbClr val="000000"/>
                  </a:outerShdw>
                </a:effectLst>
              </a:rPr>
              <a:t>式</a:t>
            </a:r>
          </a:p>
        </p:txBody>
      </p:sp>
      <p:sp>
        <p:nvSpPr>
          <p:cNvPr id="210979" name="Text Box 35"/>
          <p:cNvSpPr txBox="1">
            <a:spLocks noChangeArrowheads="1"/>
          </p:cNvSpPr>
          <p:nvPr/>
        </p:nvSpPr>
        <p:spPr bwMode="auto">
          <a:xfrm>
            <a:off x="7196138" y="5532439"/>
            <a:ext cx="914400"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0000CC"/>
                </a:solidFill>
                <a:effectLst>
                  <a:outerShdw blurRad="38100" dist="38100" dir="2700000" algn="tl">
                    <a:srgbClr val="000000"/>
                  </a:outerShdw>
                </a:effectLst>
              </a:rPr>
              <a:t>环式</a:t>
            </a:r>
          </a:p>
        </p:txBody>
      </p:sp>
      <p:sp>
        <p:nvSpPr>
          <p:cNvPr id="210980" name="Text Box 36"/>
          <p:cNvSpPr txBox="1">
            <a:spLocks noChangeArrowheads="1"/>
          </p:cNvSpPr>
          <p:nvPr/>
        </p:nvSpPr>
        <p:spPr bwMode="auto">
          <a:xfrm>
            <a:off x="8643938" y="5532439"/>
            <a:ext cx="1447800" cy="396875"/>
          </a:xfrm>
          <a:prstGeom prst="rect">
            <a:avLst/>
          </a:prstGeom>
          <a:noFill/>
          <a:ln w="9525">
            <a:noFill/>
            <a:miter lim="800000"/>
            <a:headEnd/>
            <a:tailEnd/>
          </a:ln>
          <a:effectLst/>
        </p:spPr>
        <p:txBody>
          <a:bodyPr>
            <a:spAutoFit/>
          </a:bodyPr>
          <a:lstStyle/>
          <a:p>
            <a:pPr>
              <a:spcBef>
                <a:spcPct val="50000"/>
              </a:spcBef>
              <a:defRPr/>
            </a:pPr>
            <a:r>
              <a:rPr lang="zh-CN" altLang="en-US" sz="2000" b="1" dirty="0">
                <a:solidFill>
                  <a:srgbClr val="FF0000"/>
                </a:solidFill>
                <a:effectLst>
                  <a:outerShdw blurRad="38100" dist="38100" dir="2700000" algn="tl">
                    <a:srgbClr val="000000"/>
                  </a:outerShdw>
                </a:effectLst>
              </a:rPr>
              <a:t>全通道式</a:t>
            </a:r>
          </a:p>
        </p:txBody>
      </p:sp>
    </p:spTree>
    <p:extLst>
      <p:ext uri="{BB962C8B-B14F-4D97-AF65-F5344CB8AC3E}">
        <p14:creationId xmlns:p14="http://schemas.microsoft.com/office/powerpoint/2010/main" val="2117085385"/>
      </p:ext>
    </p:extLst>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descr="Large confetti"/>
          <p:cNvSpPr>
            <a:spLocks noGrp="1" noChangeArrowheads="1"/>
          </p:cNvSpPr>
          <p:nvPr>
            <p:ph type="title"/>
          </p:nvPr>
        </p:nvSpPr>
        <p:spPr/>
        <p:txBody>
          <a:bodyPr/>
          <a:lstStyle/>
          <a:p>
            <a:pPr eaLnBrk="1" hangingPunct="1"/>
            <a:r>
              <a:rPr lang="zh-CN" altLang="en-US" dirty="0"/>
              <a:t>不同沟通网络的特点</a:t>
            </a:r>
          </a:p>
        </p:txBody>
      </p:sp>
      <p:graphicFrame>
        <p:nvGraphicFramePr>
          <p:cNvPr id="214085" name="Group 69"/>
          <p:cNvGraphicFramePr>
            <a:graphicFrameLocks noGrp="1"/>
          </p:cNvGraphicFramePr>
          <p:nvPr>
            <p:ph idx="1"/>
            <p:extLst>
              <p:ext uri="{D42A27DB-BD31-4B8C-83A1-F6EECF244321}">
                <p14:modId xmlns:p14="http://schemas.microsoft.com/office/powerpoint/2010/main" val="1266452749"/>
              </p:ext>
            </p:extLst>
          </p:nvPr>
        </p:nvGraphicFramePr>
        <p:xfrm>
          <a:off x="527050" y="1341438"/>
          <a:ext cx="11041063" cy="4627565"/>
        </p:xfrm>
        <a:graphic>
          <a:graphicData uri="http://schemas.openxmlformats.org/drawingml/2006/table">
            <a:tbl>
              <a:tblPr/>
              <a:tblGrid>
                <a:gridCol w="1706346">
                  <a:extLst>
                    <a:ext uri="{9D8B030D-6E8A-4147-A177-3AD203B41FA5}">
                      <a16:colId xmlns:a16="http://schemas.microsoft.com/office/drawing/2014/main" val="20000"/>
                    </a:ext>
                  </a:extLst>
                </a:gridCol>
                <a:gridCol w="1304853">
                  <a:extLst>
                    <a:ext uri="{9D8B030D-6E8A-4147-A177-3AD203B41FA5}">
                      <a16:colId xmlns:a16="http://schemas.microsoft.com/office/drawing/2014/main" val="20001"/>
                    </a:ext>
                  </a:extLst>
                </a:gridCol>
                <a:gridCol w="2308586">
                  <a:extLst>
                    <a:ext uri="{9D8B030D-6E8A-4147-A177-3AD203B41FA5}">
                      <a16:colId xmlns:a16="http://schemas.microsoft.com/office/drawing/2014/main" val="20002"/>
                    </a:ext>
                  </a:extLst>
                </a:gridCol>
                <a:gridCol w="2107839">
                  <a:extLst>
                    <a:ext uri="{9D8B030D-6E8A-4147-A177-3AD203B41FA5}">
                      <a16:colId xmlns:a16="http://schemas.microsoft.com/office/drawing/2014/main" val="20003"/>
                    </a:ext>
                  </a:extLst>
                </a:gridCol>
                <a:gridCol w="1605973">
                  <a:extLst>
                    <a:ext uri="{9D8B030D-6E8A-4147-A177-3AD203B41FA5}">
                      <a16:colId xmlns:a16="http://schemas.microsoft.com/office/drawing/2014/main" val="20004"/>
                    </a:ext>
                  </a:extLst>
                </a:gridCol>
                <a:gridCol w="2007466">
                  <a:extLst>
                    <a:ext uri="{9D8B030D-6E8A-4147-A177-3AD203B41FA5}">
                      <a16:colId xmlns:a16="http://schemas.microsoft.com/office/drawing/2014/main" val="20005"/>
                    </a:ext>
                  </a:extLst>
                </a:gridCol>
              </a:tblGrid>
              <a:tr h="849313">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endParaRPr kumimoji="1" lang="zh-CN"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120448" marR="12044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集中性</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速度</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正确性</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领导能力</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成员满足感</a:t>
                      </a:r>
                    </a:p>
                  </a:txBody>
                  <a:tcPr marL="120448" marR="12044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2313">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链式</a:t>
                      </a:r>
                    </a:p>
                  </a:txBody>
                  <a:tcPr marL="120448" marR="12044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适中</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适中</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高</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适中</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适中</a:t>
                      </a:r>
                    </a:p>
                  </a:txBody>
                  <a:tcPr marL="120448" marR="12044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2313">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轮式</a:t>
                      </a:r>
                    </a:p>
                  </a:txBody>
                  <a:tcPr marL="120448" marR="12044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高</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简单任务  快</a:t>
                      </a:r>
                      <a:endParaRPr kumimoji="1" lang="en-US" altLang="zh-CN"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复杂任务  慢</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简单任务  高</a:t>
                      </a:r>
                      <a:endParaRPr kumimoji="1" lang="en-US" altLang="zh-CN"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复杂任务  低</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很高</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低</a:t>
                      </a:r>
                    </a:p>
                  </a:txBody>
                  <a:tcPr marL="120448" marR="12044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2313">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Y</a:t>
                      </a:r>
                      <a:r>
                        <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式</a:t>
                      </a:r>
                    </a:p>
                  </a:txBody>
                  <a:tcPr marL="120448" marR="12044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较高</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快</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较高</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高</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较低</a:t>
                      </a:r>
                    </a:p>
                  </a:txBody>
                  <a:tcPr marL="120448" marR="12044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22313">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环式</a:t>
                      </a:r>
                    </a:p>
                  </a:txBody>
                  <a:tcPr marL="120448" marR="12044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低</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慢</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低</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低</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高</a:t>
                      </a:r>
                    </a:p>
                  </a:txBody>
                  <a:tcPr marL="120448" marR="12044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49313">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全通道式</a:t>
                      </a:r>
                    </a:p>
                  </a:txBody>
                  <a:tcPr marL="120448" marR="12044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很低</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快</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适中</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很低</a:t>
                      </a:r>
                    </a:p>
                  </a:txBody>
                  <a:tcPr marL="120448" marR="120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很高</a:t>
                      </a:r>
                    </a:p>
                  </a:txBody>
                  <a:tcPr marL="120448" marR="12044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24408146"/>
      </p:ext>
    </p:ext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F2357-25CF-465E-A1BA-DABC9F6A64B7}"/>
              </a:ext>
            </a:extLst>
          </p:cNvPr>
          <p:cNvSpPr>
            <a:spLocks noGrp="1"/>
          </p:cNvSpPr>
          <p:nvPr>
            <p:ph type="title"/>
          </p:nvPr>
        </p:nvSpPr>
        <p:spPr/>
        <p:txBody>
          <a:bodyPr/>
          <a:lstStyle/>
          <a:p>
            <a:r>
              <a:rPr lang="zh-CN" altLang="en-US" dirty="0"/>
              <a:t>互联网时代的沟通</a:t>
            </a:r>
          </a:p>
        </p:txBody>
      </p:sp>
      <p:pic>
        <p:nvPicPr>
          <p:cNvPr id="4" name="图片 3">
            <a:extLst>
              <a:ext uri="{FF2B5EF4-FFF2-40B4-BE49-F238E27FC236}">
                <a16:creationId xmlns:a16="http://schemas.microsoft.com/office/drawing/2014/main" id="{5B5272B1-02F4-4204-9FD1-507EBFEDA033}"/>
              </a:ext>
            </a:extLst>
          </p:cNvPr>
          <p:cNvPicPr>
            <a:picLocks noChangeAspect="1"/>
          </p:cNvPicPr>
          <p:nvPr/>
        </p:nvPicPr>
        <p:blipFill>
          <a:blip r:embed="rId2"/>
          <a:stretch>
            <a:fillRect/>
          </a:stretch>
        </p:blipFill>
        <p:spPr>
          <a:xfrm>
            <a:off x="717631" y="1267753"/>
            <a:ext cx="9450710" cy="5590247"/>
          </a:xfrm>
          <a:prstGeom prst="rect">
            <a:avLst/>
          </a:prstGeom>
        </p:spPr>
      </p:pic>
    </p:spTree>
    <p:extLst>
      <p:ext uri="{BB962C8B-B14F-4D97-AF65-F5344CB8AC3E}">
        <p14:creationId xmlns:p14="http://schemas.microsoft.com/office/powerpoint/2010/main" val="3046138991"/>
      </p:ext>
    </p:extLst>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微信下沟通</a:t>
            </a:r>
          </a:p>
        </p:txBody>
      </p:sp>
      <p:sp>
        <p:nvSpPr>
          <p:cNvPr id="3" name="内容占位符 2"/>
          <p:cNvSpPr>
            <a:spLocks noGrp="1"/>
          </p:cNvSpPr>
          <p:nvPr>
            <p:ph idx="1"/>
          </p:nvPr>
        </p:nvSpPr>
        <p:spPr>
          <a:xfrm>
            <a:off x="516230" y="1128895"/>
            <a:ext cx="11041227" cy="5517232"/>
          </a:xfrm>
        </p:spPr>
        <p:txBody>
          <a:bodyPr/>
          <a:lstStyle/>
          <a:p>
            <a:r>
              <a:rPr lang="zh-CN" altLang="en-US" dirty="0"/>
              <a:t>不要问“在吗”（简单问候，立即说正事）</a:t>
            </a:r>
            <a:endParaRPr lang="en-US" altLang="zh-CN" dirty="0"/>
          </a:p>
          <a:p>
            <a:endParaRPr lang="en-US" altLang="zh-CN" dirty="0"/>
          </a:p>
          <a:p>
            <a:r>
              <a:rPr lang="zh-CN" altLang="en-US" dirty="0"/>
              <a:t>重要信息用</a:t>
            </a:r>
            <a:r>
              <a:rPr lang="en-US" altLang="zh-CN" dirty="0"/>
              <a:t>[]</a:t>
            </a:r>
          </a:p>
          <a:p>
            <a:endParaRPr lang="en-US" altLang="zh-CN" dirty="0"/>
          </a:p>
          <a:p>
            <a:r>
              <a:rPr lang="zh-CN" altLang="en-US" dirty="0"/>
              <a:t>呵呵，哦</a:t>
            </a:r>
            <a:r>
              <a:rPr lang="en-US" altLang="zh-CN" dirty="0"/>
              <a:t>vs</a:t>
            </a:r>
            <a:r>
              <a:rPr lang="zh-CN" altLang="en-US" dirty="0"/>
              <a:t>哦哦</a:t>
            </a:r>
            <a:endParaRPr lang="en-US" altLang="zh-CN" dirty="0"/>
          </a:p>
          <a:p>
            <a:endParaRPr lang="en-US" altLang="zh-CN" dirty="0"/>
          </a:p>
          <a:p>
            <a:r>
              <a:rPr lang="zh-CN" altLang="en-US" dirty="0"/>
              <a:t>最好不要发语音</a:t>
            </a:r>
            <a:endParaRPr lang="en-US" altLang="zh-CN" dirty="0"/>
          </a:p>
          <a:p>
            <a:pPr marL="0" indent="0">
              <a:buNone/>
            </a:pPr>
            <a:r>
              <a:rPr lang="en-US" altLang="zh-CN" dirty="0"/>
              <a:t>                           </a:t>
            </a:r>
          </a:p>
          <a:p>
            <a:r>
              <a:rPr lang="zh-CN" altLang="en-US" dirty="0"/>
              <a:t>发文件最好还是用邮件</a:t>
            </a:r>
            <a:endParaRPr lang="en-US" altLang="zh-CN" dirty="0"/>
          </a:p>
          <a:p>
            <a:endParaRPr lang="en-US" altLang="zh-CN" dirty="0"/>
          </a:p>
          <a:p>
            <a:r>
              <a:rPr lang="zh-CN" altLang="en-US" dirty="0"/>
              <a:t>不回微信，然后朋友圈点赞</a:t>
            </a:r>
            <a:endParaRPr lang="en-US" altLang="zh-CN" dirty="0"/>
          </a:p>
          <a:p>
            <a:endParaRPr lang="en-US" altLang="zh-CN" dirty="0"/>
          </a:p>
          <a:p>
            <a:r>
              <a:rPr lang="zh-CN" altLang="en-US" dirty="0"/>
              <a:t>群聊还是私聊</a:t>
            </a:r>
            <a:endParaRPr lang="en-US" altLang="zh-CN" dirty="0"/>
          </a:p>
          <a:p>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7439025" y="1235717"/>
            <a:ext cx="4752975" cy="1343025"/>
          </a:xfrm>
          <a:prstGeom prst="rect">
            <a:avLst/>
          </a:prstGeom>
        </p:spPr>
      </p:pic>
      <p:sp>
        <p:nvSpPr>
          <p:cNvPr id="5" name="矩形 4"/>
          <p:cNvSpPr/>
          <p:nvPr/>
        </p:nvSpPr>
        <p:spPr>
          <a:xfrm>
            <a:off x="6283548" y="3032461"/>
            <a:ext cx="5147563" cy="3416320"/>
          </a:xfrm>
          <a:prstGeom prst="rect">
            <a:avLst/>
          </a:prstGeom>
        </p:spPr>
        <p:txBody>
          <a:bodyPr wrap="none">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要用一句话或一段话把事情说完</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尽量不要在下班时间说工作的事情</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哈哈 </a:t>
            </a:r>
            <a:r>
              <a:rPr lang="en-US" altLang="zh-CN" sz="2400" dirty="0">
                <a:latin typeface="微软雅黑" panose="020B0503020204020204" pitchFamily="34" charset="-122"/>
                <a:ea typeface="微软雅黑" panose="020B0503020204020204" pitchFamily="34" charset="-122"/>
              </a:rPr>
              <a:t>vs</a:t>
            </a:r>
            <a:r>
              <a:rPr lang="zh-CN" altLang="en-US" sz="2400" dirty="0">
                <a:latin typeface="微软雅黑" panose="020B0503020204020204" pitchFamily="34" charset="-122"/>
                <a:ea typeface="微软雅黑" panose="020B0503020204020204" pitchFamily="34" charset="-122"/>
              </a:rPr>
              <a:t> 哈哈哈哈哈</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D3C9054F-F944-E647-8482-801BD3F451ED}"/>
              </a:ext>
            </a:extLst>
          </p:cNvPr>
          <p:cNvPicPr>
            <a:picLocks noChangeAspect="1"/>
          </p:cNvPicPr>
          <p:nvPr/>
        </p:nvPicPr>
        <p:blipFill>
          <a:blip r:embed="rId4"/>
          <a:stretch>
            <a:fillRect/>
          </a:stretch>
        </p:blipFill>
        <p:spPr>
          <a:xfrm>
            <a:off x="6779985" y="5273033"/>
            <a:ext cx="1143000" cy="698500"/>
          </a:xfrm>
          <a:prstGeom prst="rect">
            <a:avLst/>
          </a:prstGeom>
        </p:spPr>
      </p:pic>
    </p:spTree>
    <p:extLst>
      <p:ext uri="{BB962C8B-B14F-4D97-AF65-F5344CB8AC3E}">
        <p14:creationId xmlns:p14="http://schemas.microsoft.com/office/powerpoint/2010/main" val="239788545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ssolv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dissolv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dissolv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dissolv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dissolve">
                                      <p:cBhvr>
                                        <p:cTn id="42" dur="500"/>
                                        <p:tgtEl>
                                          <p:spTgt spid="3">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dissolve">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dissolve">
                                      <p:cBhvr>
                                        <p:cTn id="5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635" y="3124963"/>
            <a:ext cx="11041227" cy="4785395"/>
          </a:xfrm>
        </p:spPr>
        <p:txBody>
          <a:bodyPr/>
          <a:lstStyle/>
          <a:p>
            <a:pPr marL="0" indent="0">
              <a:buNone/>
            </a:pPr>
            <a:r>
              <a:rPr lang="zh-CN" altLang="en-US" sz="4800" dirty="0"/>
              <a:t>谢谢！</a:t>
            </a:r>
          </a:p>
        </p:txBody>
      </p:sp>
    </p:spTree>
    <p:extLst>
      <p:ext uri="{BB962C8B-B14F-4D97-AF65-F5344CB8AC3E}">
        <p14:creationId xmlns:p14="http://schemas.microsoft.com/office/powerpoint/2010/main" val="709705488"/>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学习目标</a:t>
            </a:r>
          </a:p>
        </p:txBody>
      </p:sp>
      <p:sp>
        <p:nvSpPr>
          <p:cNvPr id="4" name="Rectangle 3"/>
          <p:cNvSpPr txBox="1">
            <a:spLocks noChangeArrowheads="1"/>
          </p:cNvSpPr>
          <p:nvPr/>
        </p:nvSpPr>
        <p:spPr>
          <a:xfrm>
            <a:off x="4631131" y="4851048"/>
            <a:ext cx="4404179" cy="1676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100000"/>
              </a:lnSpc>
              <a:buFontTx/>
              <a:buAutoNum type="arabicPeriod"/>
            </a:pPr>
            <a:endParaRPr lang="zh-CN" altLang="en-US" sz="1800" dirty="0"/>
          </a:p>
        </p:txBody>
      </p:sp>
      <p:cxnSp>
        <p:nvCxnSpPr>
          <p:cNvPr id="5" name="直接连接符 4"/>
          <p:cNvCxnSpPr/>
          <p:nvPr/>
        </p:nvCxnSpPr>
        <p:spPr>
          <a:xfrm>
            <a:off x="5411630" y="2548370"/>
            <a:ext cx="3549524" cy="0"/>
          </a:xfrm>
          <a:prstGeom prst="line">
            <a:avLst/>
          </a:prstGeom>
          <a:ln/>
        </p:spPr>
        <p:style>
          <a:lnRef idx="1">
            <a:schemeClr val="accent6"/>
          </a:lnRef>
          <a:fillRef idx="0">
            <a:schemeClr val="accent6"/>
          </a:fillRef>
          <a:effectRef idx="0">
            <a:schemeClr val="accent6"/>
          </a:effectRef>
          <a:fontRef idx="minor">
            <a:schemeClr val="tx1"/>
          </a:fontRef>
        </p:style>
      </p:cxnSp>
      <p:sp>
        <p:nvSpPr>
          <p:cNvPr id="6" name="Rectangle 3"/>
          <p:cNvSpPr txBox="1">
            <a:spLocks noChangeArrowheads="1"/>
          </p:cNvSpPr>
          <p:nvPr/>
        </p:nvSpPr>
        <p:spPr bwMode="auto">
          <a:xfrm>
            <a:off x="5411630" y="2005367"/>
            <a:ext cx="3745056" cy="146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9pPr>
          </a:lstStyle>
          <a:p>
            <a:endParaRPr lang="en-US" altLang="zh-CN" sz="1600" dirty="0"/>
          </a:p>
          <a:p>
            <a:endParaRPr lang="zh-CN" altLang="en-US" sz="1600" dirty="0"/>
          </a:p>
          <a:p>
            <a:r>
              <a:rPr lang="zh-CN" altLang="en-US" sz="1600" dirty="0"/>
              <a:t>沟通的定义</a:t>
            </a:r>
            <a:endParaRPr lang="en-US" altLang="zh-CN" sz="1600" dirty="0"/>
          </a:p>
          <a:p>
            <a:r>
              <a:rPr lang="zh-CN" altLang="en-US" sz="1600" dirty="0"/>
              <a:t>沟通的过程</a:t>
            </a:r>
            <a:endParaRPr lang="en-US" altLang="zh-CN" sz="1600" dirty="0"/>
          </a:p>
          <a:p>
            <a:r>
              <a:rPr lang="zh-CN" altLang="en-US" sz="1600" dirty="0"/>
              <a:t>沟通的网络</a:t>
            </a:r>
            <a:endParaRPr lang="en-US" altLang="zh-CN" sz="1600" dirty="0"/>
          </a:p>
          <a:p>
            <a:r>
              <a:rPr lang="zh-CN" altLang="en-US" sz="1600" dirty="0"/>
              <a:t>沟通方式</a:t>
            </a:r>
            <a:endParaRPr lang="en-US" altLang="zh-CN" sz="1600" dirty="0"/>
          </a:p>
          <a:p>
            <a:r>
              <a:rPr lang="zh-CN" altLang="en-US" sz="1600" dirty="0"/>
              <a:t>沟通障碍</a:t>
            </a:r>
            <a:endParaRPr lang="en-US" altLang="zh-CN" sz="1600" dirty="0"/>
          </a:p>
          <a:p>
            <a:r>
              <a:rPr lang="zh-CN" altLang="en-US" sz="1600" dirty="0"/>
              <a:t>互联网下的沟通</a:t>
            </a:r>
            <a:endParaRPr lang="en-US" altLang="zh-CN" sz="1600" dirty="0"/>
          </a:p>
          <a:p>
            <a:endParaRPr lang="en-US" altLang="zh-CN" sz="1600" dirty="0"/>
          </a:p>
          <a:p>
            <a:endParaRPr lang="zh-CN" altLang="en-US" sz="1600" dirty="0"/>
          </a:p>
        </p:txBody>
      </p:sp>
      <p:pic>
        <p:nvPicPr>
          <p:cNvPr id="7" name="Picture 6" descr="&#10;                        科克市"/>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500" b="99250" l="1667" r="96000">
                        <a14:foregroundMark x1="66333" y1="32750" x2="69333" y2="32750"/>
                        <a14:backgroundMark x1="44833" y1="66750" x2="37667" y2="73250"/>
                      </a14:backgroundRemoval>
                    </a14:imgEffect>
                  </a14:imgLayer>
                </a14:imgProps>
              </a:ext>
              <a:ext uri="{28A0092B-C50C-407E-A947-70E740481C1C}">
                <a14:useLocalDpi xmlns:a14="http://schemas.microsoft.com/office/drawing/2010/main" val="0"/>
              </a:ext>
            </a:extLst>
          </a:blip>
          <a:srcRect l="16557" t="3006" r="15232" b="24841"/>
          <a:stretch/>
        </p:blipFill>
        <p:spPr bwMode="auto">
          <a:xfrm>
            <a:off x="3107873" y="1559378"/>
            <a:ext cx="2522764" cy="27432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p:nvPr/>
        </p:nvCxnSpPr>
        <p:spPr>
          <a:xfrm>
            <a:off x="4205087" y="4814140"/>
            <a:ext cx="5760159" cy="0"/>
          </a:xfrm>
          <a:prstGeom prst="line">
            <a:avLst/>
          </a:prstGeom>
          <a:ln/>
        </p:spPr>
        <p:style>
          <a:lnRef idx="1">
            <a:schemeClr val="accent6"/>
          </a:lnRef>
          <a:fillRef idx="0">
            <a:schemeClr val="accent6"/>
          </a:fillRef>
          <a:effectRef idx="0">
            <a:schemeClr val="accent6"/>
          </a:effectRef>
          <a:fontRef idx="minor">
            <a:schemeClr val="tx1"/>
          </a:fontRef>
        </p:style>
      </p:cxnSp>
      <p:grpSp>
        <p:nvGrpSpPr>
          <p:cNvPr id="9" name="组合 8"/>
          <p:cNvGrpSpPr/>
          <p:nvPr/>
        </p:nvGrpSpPr>
        <p:grpSpPr>
          <a:xfrm>
            <a:off x="3090930" y="3537349"/>
            <a:ext cx="319020" cy="454988"/>
            <a:chOff x="565240" y="3573463"/>
            <a:chExt cx="425360" cy="606651"/>
          </a:xfrm>
        </p:grpSpPr>
        <p:sp>
          <p:nvSpPr>
            <p:cNvPr id="10" name="直角三角形 9"/>
            <p:cNvSpPr/>
            <p:nvPr/>
          </p:nvSpPr>
          <p:spPr>
            <a:xfrm rot="16200000">
              <a:off x="629081" y="3564052"/>
              <a:ext cx="283760" cy="411441"/>
            </a:xfrm>
            <a:prstGeom prst="rtTriangle">
              <a:avLst/>
            </a:prstGeom>
            <a:solidFill>
              <a:srgbClr val="AC1B20"/>
            </a:solidFill>
            <a:ln>
              <a:solidFill>
                <a:srgbClr val="AC1B2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1" name="直接连接符 10"/>
            <p:cNvCxnSpPr/>
            <p:nvPr/>
          </p:nvCxnSpPr>
          <p:spPr>
            <a:xfrm>
              <a:off x="990600" y="3573463"/>
              <a:ext cx="0" cy="606651"/>
            </a:xfrm>
            <a:prstGeom prst="line">
              <a:avLst/>
            </a:prstGeom>
            <a:ln w="38100">
              <a:solidFill>
                <a:srgbClr val="AC1B20"/>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5452948" y="2148274"/>
            <a:ext cx="2065565" cy="415498"/>
          </a:xfrm>
          <a:prstGeom prst="rect">
            <a:avLst/>
          </a:prstGeom>
          <a:noFill/>
        </p:spPr>
        <p:txBody>
          <a:bodyPr wrap="square" rtlCol="0">
            <a:spAutoFit/>
          </a:bodyPr>
          <a:lstStyle/>
          <a:p>
            <a:r>
              <a:rPr lang="zh-CN" altLang="en-US" sz="2100" b="1" dirty="0">
                <a:solidFill>
                  <a:schemeClr val="tx2"/>
                </a:solidFill>
                <a:latin typeface="微软雅黑" panose="020B0503020204020204" pitchFamily="34" charset="-122"/>
                <a:ea typeface="微软雅黑" panose="020B0503020204020204" pitchFamily="34" charset="-122"/>
              </a:rPr>
              <a:t>本节课学习目标</a:t>
            </a:r>
          </a:p>
        </p:txBody>
      </p:sp>
    </p:spTree>
    <p:extLst>
      <p:ext uri="{BB962C8B-B14F-4D97-AF65-F5344CB8AC3E}">
        <p14:creationId xmlns:p14="http://schemas.microsoft.com/office/powerpoint/2010/main" val="3099926726"/>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沟通的定义</a:t>
            </a:r>
          </a:p>
        </p:txBody>
      </p:sp>
      <p:sp>
        <p:nvSpPr>
          <p:cNvPr id="3" name="内容占位符 2"/>
          <p:cNvSpPr>
            <a:spLocks noGrp="1"/>
          </p:cNvSpPr>
          <p:nvPr>
            <p:ph idx="1"/>
          </p:nvPr>
        </p:nvSpPr>
        <p:spPr/>
        <p:txBody>
          <a:bodyPr/>
          <a:lstStyle/>
          <a:p>
            <a:r>
              <a:rPr lang="zh-CN" altLang="en-US" dirty="0"/>
              <a:t>两个</a:t>
            </a:r>
            <a:r>
              <a:rPr lang="en-US" altLang="zh-CN" dirty="0"/>
              <a:t>70%</a:t>
            </a:r>
          </a:p>
          <a:p>
            <a:endParaRPr lang="en-US" altLang="zh-CN" dirty="0"/>
          </a:p>
          <a:p>
            <a:r>
              <a:rPr lang="zh-CN" altLang="en-US" dirty="0"/>
              <a:t>是意思的传递和理解。</a:t>
            </a:r>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214661607"/>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3"/>
          <p:cNvSpPr>
            <a:spLocks noChangeArrowheads="1"/>
          </p:cNvSpPr>
          <p:nvPr/>
        </p:nvSpPr>
        <p:spPr bwMode="auto">
          <a:xfrm>
            <a:off x="6248400" y="2505075"/>
            <a:ext cx="4114800" cy="1600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195" name="Rectangle 12"/>
          <p:cNvSpPr>
            <a:spLocks noChangeArrowheads="1"/>
          </p:cNvSpPr>
          <p:nvPr/>
        </p:nvSpPr>
        <p:spPr bwMode="auto">
          <a:xfrm>
            <a:off x="1981200" y="2505075"/>
            <a:ext cx="2819400" cy="1600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5828" name="Rectangle 4"/>
          <p:cNvSpPr>
            <a:spLocks noChangeArrowheads="1"/>
          </p:cNvSpPr>
          <p:nvPr/>
        </p:nvSpPr>
        <p:spPr bwMode="auto">
          <a:xfrm>
            <a:off x="2133600" y="3038475"/>
            <a:ext cx="1066800" cy="609600"/>
          </a:xfrm>
          <a:prstGeom prst="rect">
            <a:avLst/>
          </a:prstGeom>
          <a:solidFill>
            <a:schemeClr val="bg1"/>
          </a:solidFill>
          <a:ln w="9525">
            <a:solidFill>
              <a:schemeClr val="tx1"/>
            </a:solidFill>
            <a:miter lim="800000"/>
            <a:headEnd/>
            <a:tailEnd/>
          </a:ln>
          <a:effectLst/>
        </p:spPr>
        <p:txBody>
          <a:bodyPr wrap="none" anchor="ctr"/>
          <a:lstStyle/>
          <a:p>
            <a:pPr algn="ctr">
              <a:defRPr/>
            </a:pPr>
            <a:r>
              <a:rPr lang="zh-CN" altLang="en-US" b="1">
                <a:solidFill>
                  <a:srgbClr val="990033"/>
                </a:solidFill>
                <a:effectLst>
                  <a:outerShdw blurRad="38100" dist="38100" dir="2700000" algn="tl">
                    <a:srgbClr val="000000"/>
                  </a:outerShdw>
                </a:effectLst>
              </a:rPr>
              <a:t>思想</a:t>
            </a:r>
          </a:p>
        </p:txBody>
      </p:sp>
      <p:sp>
        <p:nvSpPr>
          <p:cNvPr id="205829" name="Rectangle 5"/>
          <p:cNvSpPr>
            <a:spLocks noChangeArrowheads="1"/>
          </p:cNvSpPr>
          <p:nvPr/>
        </p:nvSpPr>
        <p:spPr bwMode="auto">
          <a:xfrm>
            <a:off x="3581400" y="3038475"/>
            <a:ext cx="1066800" cy="609600"/>
          </a:xfrm>
          <a:prstGeom prst="rect">
            <a:avLst/>
          </a:prstGeom>
          <a:solidFill>
            <a:schemeClr val="bg1"/>
          </a:solidFill>
          <a:ln w="9525">
            <a:solidFill>
              <a:schemeClr val="tx1"/>
            </a:solidFill>
            <a:miter lim="800000"/>
            <a:headEnd/>
            <a:tailEnd/>
          </a:ln>
          <a:effectLst/>
        </p:spPr>
        <p:txBody>
          <a:bodyPr wrap="none" anchor="ctr"/>
          <a:lstStyle/>
          <a:p>
            <a:pPr algn="ctr">
              <a:defRPr/>
            </a:pPr>
            <a:r>
              <a:rPr lang="zh-CN" altLang="en-US" b="1" dirty="0">
                <a:solidFill>
                  <a:srgbClr val="990033"/>
                </a:solidFill>
                <a:effectLst>
                  <a:outerShdw blurRad="38100" dist="38100" dir="2700000" algn="tl">
                    <a:srgbClr val="000000"/>
                  </a:outerShdw>
                </a:effectLst>
              </a:rPr>
              <a:t>编码</a:t>
            </a:r>
          </a:p>
        </p:txBody>
      </p:sp>
      <p:sp>
        <p:nvSpPr>
          <p:cNvPr id="205830" name="Rectangle 6"/>
          <p:cNvSpPr>
            <a:spLocks noChangeArrowheads="1"/>
          </p:cNvSpPr>
          <p:nvPr/>
        </p:nvSpPr>
        <p:spPr bwMode="auto">
          <a:xfrm>
            <a:off x="4953000" y="2962275"/>
            <a:ext cx="1066800" cy="838200"/>
          </a:xfrm>
          <a:prstGeom prst="rect">
            <a:avLst/>
          </a:prstGeom>
          <a:solidFill>
            <a:schemeClr val="bg1"/>
          </a:solidFill>
          <a:ln w="9525">
            <a:solidFill>
              <a:schemeClr val="tx1"/>
            </a:solidFill>
            <a:miter lim="800000"/>
            <a:headEnd/>
            <a:tailEnd/>
          </a:ln>
          <a:effectLst/>
        </p:spPr>
        <p:txBody>
          <a:bodyPr wrap="none" anchor="ctr"/>
          <a:lstStyle/>
          <a:p>
            <a:pPr algn="ctr">
              <a:defRPr/>
            </a:pPr>
            <a:r>
              <a:rPr lang="zh-CN" altLang="en-US" b="1">
                <a:solidFill>
                  <a:srgbClr val="990033"/>
                </a:solidFill>
                <a:effectLst>
                  <a:outerShdw blurRad="38100" dist="38100" dir="2700000" algn="tl">
                    <a:srgbClr val="000000"/>
                  </a:outerShdw>
                </a:effectLst>
              </a:rPr>
              <a:t>信息的</a:t>
            </a:r>
          </a:p>
          <a:p>
            <a:pPr algn="ctr">
              <a:defRPr/>
            </a:pPr>
            <a:r>
              <a:rPr lang="zh-CN" altLang="en-US" b="1">
                <a:solidFill>
                  <a:srgbClr val="990033"/>
                </a:solidFill>
                <a:effectLst>
                  <a:outerShdw blurRad="38100" dist="38100" dir="2700000" algn="tl">
                    <a:srgbClr val="000000"/>
                  </a:outerShdw>
                </a:effectLst>
              </a:rPr>
              <a:t>传递</a:t>
            </a:r>
          </a:p>
        </p:txBody>
      </p:sp>
      <p:sp>
        <p:nvSpPr>
          <p:cNvPr id="205831" name="Rectangle 7"/>
          <p:cNvSpPr>
            <a:spLocks noChangeArrowheads="1"/>
          </p:cNvSpPr>
          <p:nvPr/>
        </p:nvSpPr>
        <p:spPr bwMode="auto">
          <a:xfrm>
            <a:off x="6324600" y="3038475"/>
            <a:ext cx="1066800" cy="609600"/>
          </a:xfrm>
          <a:prstGeom prst="rect">
            <a:avLst/>
          </a:prstGeom>
          <a:solidFill>
            <a:schemeClr val="bg1"/>
          </a:solidFill>
          <a:ln w="9525">
            <a:solidFill>
              <a:schemeClr val="tx1"/>
            </a:solidFill>
            <a:miter lim="800000"/>
            <a:headEnd/>
            <a:tailEnd/>
          </a:ln>
          <a:effectLst/>
        </p:spPr>
        <p:txBody>
          <a:bodyPr wrap="none" anchor="ctr"/>
          <a:lstStyle/>
          <a:p>
            <a:pPr algn="ctr">
              <a:defRPr/>
            </a:pPr>
            <a:r>
              <a:rPr lang="zh-CN" altLang="en-US" b="1">
                <a:solidFill>
                  <a:srgbClr val="990033"/>
                </a:solidFill>
                <a:effectLst>
                  <a:outerShdw blurRad="38100" dist="38100" dir="2700000" algn="tl">
                    <a:srgbClr val="000000"/>
                  </a:outerShdw>
                </a:effectLst>
              </a:rPr>
              <a:t>接收</a:t>
            </a:r>
          </a:p>
        </p:txBody>
      </p:sp>
      <p:sp>
        <p:nvSpPr>
          <p:cNvPr id="205832" name="Rectangle 8"/>
          <p:cNvSpPr>
            <a:spLocks noChangeArrowheads="1"/>
          </p:cNvSpPr>
          <p:nvPr/>
        </p:nvSpPr>
        <p:spPr bwMode="auto">
          <a:xfrm>
            <a:off x="7772400" y="3038475"/>
            <a:ext cx="1066800" cy="609600"/>
          </a:xfrm>
          <a:prstGeom prst="rect">
            <a:avLst/>
          </a:prstGeom>
          <a:solidFill>
            <a:schemeClr val="bg1"/>
          </a:solidFill>
          <a:ln w="9525">
            <a:solidFill>
              <a:schemeClr val="tx1"/>
            </a:solidFill>
            <a:miter lim="800000"/>
            <a:headEnd/>
            <a:tailEnd/>
          </a:ln>
          <a:effectLst/>
        </p:spPr>
        <p:txBody>
          <a:bodyPr wrap="none" anchor="ctr"/>
          <a:lstStyle/>
          <a:p>
            <a:pPr algn="ctr">
              <a:defRPr/>
            </a:pPr>
            <a:r>
              <a:rPr lang="zh-CN" altLang="en-US" b="1">
                <a:solidFill>
                  <a:srgbClr val="990033"/>
                </a:solidFill>
                <a:effectLst>
                  <a:outerShdw blurRad="38100" dist="38100" dir="2700000" algn="tl">
                    <a:srgbClr val="000000"/>
                  </a:outerShdw>
                </a:effectLst>
              </a:rPr>
              <a:t>译码</a:t>
            </a:r>
          </a:p>
        </p:txBody>
      </p:sp>
      <p:sp>
        <p:nvSpPr>
          <p:cNvPr id="205833" name="Rectangle 9"/>
          <p:cNvSpPr>
            <a:spLocks noChangeArrowheads="1"/>
          </p:cNvSpPr>
          <p:nvPr/>
        </p:nvSpPr>
        <p:spPr bwMode="auto">
          <a:xfrm>
            <a:off x="9144000" y="3038475"/>
            <a:ext cx="1066800" cy="609600"/>
          </a:xfrm>
          <a:prstGeom prst="rect">
            <a:avLst/>
          </a:prstGeom>
          <a:solidFill>
            <a:schemeClr val="bg1"/>
          </a:solidFill>
          <a:ln w="9525">
            <a:solidFill>
              <a:schemeClr val="tx1"/>
            </a:solidFill>
            <a:miter lim="800000"/>
            <a:headEnd/>
            <a:tailEnd/>
          </a:ln>
          <a:effectLst/>
        </p:spPr>
        <p:txBody>
          <a:bodyPr wrap="none" anchor="ctr"/>
          <a:lstStyle/>
          <a:p>
            <a:pPr algn="ctr">
              <a:defRPr/>
            </a:pPr>
            <a:r>
              <a:rPr lang="zh-CN" altLang="en-US" b="1">
                <a:solidFill>
                  <a:srgbClr val="990033"/>
                </a:solidFill>
                <a:effectLst>
                  <a:outerShdw blurRad="38100" dist="38100" dir="2700000" algn="tl">
                    <a:srgbClr val="000000"/>
                  </a:outerShdw>
                </a:effectLst>
              </a:rPr>
              <a:t>理解</a:t>
            </a:r>
          </a:p>
        </p:txBody>
      </p:sp>
      <p:sp>
        <p:nvSpPr>
          <p:cNvPr id="205834" name="Rectangle 10"/>
          <p:cNvSpPr>
            <a:spLocks noChangeArrowheads="1"/>
          </p:cNvSpPr>
          <p:nvPr/>
        </p:nvSpPr>
        <p:spPr bwMode="auto">
          <a:xfrm>
            <a:off x="4953000" y="4486275"/>
            <a:ext cx="1066800" cy="609600"/>
          </a:xfrm>
          <a:prstGeom prst="rect">
            <a:avLst/>
          </a:prstGeom>
          <a:solidFill>
            <a:schemeClr val="bg1"/>
          </a:solidFill>
          <a:ln w="9525">
            <a:solidFill>
              <a:schemeClr val="tx1"/>
            </a:solidFill>
            <a:miter lim="800000"/>
            <a:headEnd/>
            <a:tailEnd/>
          </a:ln>
          <a:effectLst/>
        </p:spPr>
        <p:txBody>
          <a:bodyPr wrap="none" anchor="ctr"/>
          <a:lstStyle/>
          <a:p>
            <a:pPr algn="ctr">
              <a:defRPr/>
            </a:pPr>
            <a:r>
              <a:rPr lang="zh-CN" altLang="en-US" b="1">
                <a:solidFill>
                  <a:srgbClr val="990033"/>
                </a:solidFill>
                <a:effectLst>
                  <a:outerShdw blurRad="38100" dist="38100" dir="2700000" algn="tl">
                    <a:srgbClr val="000000"/>
                  </a:outerShdw>
                </a:effectLst>
              </a:rPr>
              <a:t>噪声</a:t>
            </a:r>
          </a:p>
        </p:txBody>
      </p:sp>
      <p:sp>
        <p:nvSpPr>
          <p:cNvPr id="205835" name="Rectangle 11"/>
          <p:cNvSpPr>
            <a:spLocks noChangeArrowheads="1"/>
          </p:cNvSpPr>
          <p:nvPr/>
        </p:nvSpPr>
        <p:spPr bwMode="auto">
          <a:xfrm>
            <a:off x="4953000" y="1590675"/>
            <a:ext cx="1066800" cy="609600"/>
          </a:xfrm>
          <a:prstGeom prst="rect">
            <a:avLst/>
          </a:prstGeom>
          <a:solidFill>
            <a:schemeClr val="bg1"/>
          </a:solidFill>
          <a:ln w="9525">
            <a:solidFill>
              <a:schemeClr val="tx1"/>
            </a:solidFill>
            <a:miter lim="800000"/>
            <a:headEnd/>
            <a:tailE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solidFill>
                  <a:srgbClr val="990033"/>
                </a:solidFill>
                <a:effectLst>
                  <a:outerShdw blurRad="38100" dist="38100" dir="2700000" algn="tl">
                    <a:srgbClr val="000000"/>
                  </a:outerShdw>
                </a:effectLst>
              </a:rPr>
              <a:t>反馈</a:t>
            </a:r>
          </a:p>
        </p:txBody>
      </p:sp>
      <p:sp>
        <p:nvSpPr>
          <p:cNvPr id="205838" name="Text Box 14"/>
          <p:cNvSpPr txBox="1">
            <a:spLocks noChangeArrowheads="1"/>
          </p:cNvSpPr>
          <p:nvPr/>
        </p:nvSpPr>
        <p:spPr bwMode="auto">
          <a:xfrm>
            <a:off x="2819400" y="3648075"/>
            <a:ext cx="12954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00CC"/>
                </a:solidFill>
                <a:effectLst>
                  <a:outerShdw blurRad="38100" dist="38100" dir="2700000" algn="tl">
                    <a:srgbClr val="000000"/>
                  </a:outerShdw>
                </a:effectLst>
              </a:rPr>
              <a:t>发送者</a:t>
            </a:r>
          </a:p>
        </p:txBody>
      </p:sp>
      <p:sp>
        <p:nvSpPr>
          <p:cNvPr id="205839" name="Text Box 15"/>
          <p:cNvSpPr txBox="1">
            <a:spLocks noChangeArrowheads="1"/>
          </p:cNvSpPr>
          <p:nvPr/>
        </p:nvSpPr>
        <p:spPr bwMode="auto">
          <a:xfrm>
            <a:off x="7772400" y="3648075"/>
            <a:ext cx="1295400" cy="369332"/>
          </a:xfrm>
          <a:prstGeom prst="rect">
            <a:avLst/>
          </a:prstGeom>
          <a:noFill/>
          <a:ln w="9525">
            <a:noFill/>
            <a:miter lim="800000"/>
            <a:headEnd/>
            <a:tailEnd/>
          </a:ln>
          <a:effectLst/>
        </p:spPr>
        <p:txBody>
          <a:bodyPr>
            <a:spAutoFit/>
          </a:bodyPr>
          <a:lstStyle/>
          <a:p>
            <a:pPr>
              <a:spcBef>
                <a:spcPct val="50000"/>
              </a:spcBef>
              <a:defRPr/>
            </a:pPr>
            <a:r>
              <a:rPr lang="zh-CN" altLang="en-US" b="1">
                <a:solidFill>
                  <a:srgbClr val="0000CC"/>
                </a:solidFill>
                <a:effectLst>
                  <a:outerShdw blurRad="38100" dist="38100" dir="2700000" algn="tl">
                    <a:srgbClr val="000000"/>
                  </a:outerShdw>
                </a:effectLst>
              </a:rPr>
              <a:t>接受者</a:t>
            </a:r>
          </a:p>
        </p:txBody>
      </p:sp>
      <p:sp>
        <p:nvSpPr>
          <p:cNvPr id="8206" name="Line 16"/>
          <p:cNvSpPr>
            <a:spLocks noChangeShapeType="1"/>
          </p:cNvSpPr>
          <p:nvPr/>
        </p:nvSpPr>
        <p:spPr bwMode="auto">
          <a:xfrm flipV="1">
            <a:off x="5486400" y="3800475"/>
            <a:ext cx="0" cy="6858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cxnSp>
        <p:nvCxnSpPr>
          <p:cNvPr id="8207" name="AutoShape 18"/>
          <p:cNvCxnSpPr>
            <a:cxnSpLocks noChangeShapeType="1"/>
            <a:stCxn id="205834" idx="1"/>
            <a:endCxn id="8195" idx="2"/>
          </p:cNvCxnSpPr>
          <p:nvPr/>
        </p:nvCxnSpPr>
        <p:spPr bwMode="auto">
          <a:xfrm rot="10800000">
            <a:off x="3390900" y="4105275"/>
            <a:ext cx="1562100" cy="685800"/>
          </a:xfrm>
          <a:prstGeom prst="bentConnector2">
            <a:avLst/>
          </a:prstGeom>
          <a:noFill/>
          <a:ln w="28575">
            <a:solidFill>
              <a:srgbClr val="FF3300"/>
            </a:solidFill>
            <a:miter lim="800000"/>
            <a:headEnd/>
            <a:tailEnd type="triangle" w="med" len="med"/>
          </a:ln>
          <a:extLst>
            <a:ext uri="{909E8E84-426E-40DD-AFC4-6F175D3DCCD1}">
              <a14:hiddenFill xmlns:a14="http://schemas.microsoft.com/office/drawing/2010/main">
                <a:noFill/>
              </a14:hiddenFill>
            </a:ext>
          </a:extLst>
        </p:spPr>
      </p:cxnSp>
      <p:cxnSp>
        <p:nvCxnSpPr>
          <p:cNvPr id="8208" name="AutoShape 19"/>
          <p:cNvCxnSpPr>
            <a:cxnSpLocks noChangeShapeType="1"/>
            <a:stCxn id="205834" idx="3"/>
            <a:endCxn id="8194" idx="2"/>
          </p:cNvCxnSpPr>
          <p:nvPr/>
        </p:nvCxnSpPr>
        <p:spPr bwMode="auto">
          <a:xfrm flipV="1">
            <a:off x="6019800" y="4105275"/>
            <a:ext cx="2286000" cy="685800"/>
          </a:xfrm>
          <a:prstGeom prst="bentConnector2">
            <a:avLst/>
          </a:prstGeom>
          <a:noFill/>
          <a:ln w="28575">
            <a:solidFill>
              <a:srgbClr val="FF3300"/>
            </a:solidFill>
            <a:miter lim="800000"/>
            <a:headEnd/>
            <a:tailEnd type="triangle" w="med" len="med"/>
          </a:ln>
          <a:extLst>
            <a:ext uri="{909E8E84-426E-40DD-AFC4-6F175D3DCCD1}">
              <a14:hiddenFill xmlns:a14="http://schemas.microsoft.com/office/drawing/2010/main">
                <a:noFill/>
              </a14:hiddenFill>
            </a:ext>
          </a:extLst>
        </p:spPr>
      </p:cxnSp>
      <p:sp>
        <p:nvSpPr>
          <p:cNvPr id="8209" name="Line 20"/>
          <p:cNvSpPr>
            <a:spLocks noChangeShapeType="1"/>
          </p:cNvSpPr>
          <p:nvPr/>
        </p:nvSpPr>
        <p:spPr bwMode="auto">
          <a:xfrm>
            <a:off x="3200400" y="3343275"/>
            <a:ext cx="381000" cy="0"/>
          </a:xfrm>
          <a:prstGeom prst="line">
            <a:avLst/>
          </a:prstGeom>
          <a:noFill/>
          <a:ln w="2857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10" name="Line 22"/>
          <p:cNvSpPr>
            <a:spLocks noChangeShapeType="1"/>
          </p:cNvSpPr>
          <p:nvPr/>
        </p:nvSpPr>
        <p:spPr bwMode="auto">
          <a:xfrm>
            <a:off x="4648200" y="3343275"/>
            <a:ext cx="381000" cy="0"/>
          </a:xfrm>
          <a:prstGeom prst="line">
            <a:avLst/>
          </a:prstGeom>
          <a:noFill/>
          <a:ln w="2857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11" name="Line 23"/>
          <p:cNvSpPr>
            <a:spLocks noChangeShapeType="1"/>
          </p:cNvSpPr>
          <p:nvPr/>
        </p:nvSpPr>
        <p:spPr bwMode="auto">
          <a:xfrm>
            <a:off x="6019800" y="3343275"/>
            <a:ext cx="381000" cy="0"/>
          </a:xfrm>
          <a:prstGeom prst="line">
            <a:avLst/>
          </a:prstGeom>
          <a:noFill/>
          <a:ln w="2857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12" name="Line 24"/>
          <p:cNvSpPr>
            <a:spLocks noChangeShapeType="1"/>
          </p:cNvSpPr>
          <p:nvPr/>
        </p:nvSpPr>
        <p:spPr bwMode="auto">
          <a:xfrm>
            <a:off x="7391400" y="3343275"/>
            <a:ext cx="381000" cy="0"/>
          </a:xfrm>
          <a:prstGeom prst="line">
            <a:avLst/>
          </a:prstGeom>
          <a:noFill/>
          <a:ln w="2857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13" name="Line 25"/>
          <p:cNvSpPr>
            <a:spLocks noChangeShapeType="1"/>
          </p:cNvSpPr>
          <p:nvPr/>
        </p:nvSpPr>
        <p:spPr bwMode="auto">
          <a:xfrm>
            <a:off x="8839200" y="3343275"/>
            <a:ext cx="381000" cy="0"/>
          </a:xfrm>
          <a:prstGeom prst="line">
            <a:avLst/>
          </a:prstGeom>
          <a:noFill/>
          <a:ln w="2857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cxnSp>
        <p:nvCxnSpPr>
          <p:cNvPr id="8214" name="AutoShape 26"/>
          <p:cNvCxnSpPr>
            <a:cxnSpLocks noChangeShapeType="1"/>
            <a:stCxn id="205835" idx="3"/>
            <a:endCxn id="8194" idx="0"/>
          </p:cNvCxnSpPr>
          <p:nvPr/>
        </p:nvCxnSpPr>
        <p:spPr bwMode="auto">
          <a:xfrm>
            <a:off x="6019800" y="1895475"/>
            <a:ext cx="2286000" cy="609600"/>
          </a:xfrm>
          <a:prstGeom prst="bentConnector2">
            <a:avLst/>
          </a:prstGeom>
          <a:noFill/>
          <a:ln w="28575">
            <a:solidFill>
              <a:srgbClr val="990033"/>
            </a:solidFill>
            <a:miter lim="800000"/>
            <a:headEnd/>
            <a:tailEnd/>
          </a:ln>
          <a:extLst>
            <a:ext uri="{909E8E84-426E-40DD-AFC4-6F175D3DCCD1}">
              <a14:hiddenFill xmlns:a14="http://schemas.microsoft.com/office/drawing/2010/main">
                <a:noFill/>
              </a14:hiddenFill>
            </a:ext>
          </a:extLst>
        </p:spPr>
      </p:cxnSp>
      <p:cxnSp>
        <p:nvCxnSpPr>
          <p:cNvPr id="8215" name="AutoShape 27"/>
          <p:cNvCxnSpPr>
            <a:cxnSpLocks noChangeShapeType="1"/>
            <a:stCxn id="205835" idx="1"/>
            <a:endCxn id="8195" idx="0"/>
          </p:cNvCxnSpPr>
          <p:nvPr/>
        </p:nvCxnSpPr>
        <p:spPr bwMode="auto">
          <a:xfrm rot="10800000" flipV="1">
            <a:off x="3390900" y="1895475"/>
            <a:ext cx="1562100" cy="609600"/>
          </a:xfrm>
          <a:prstGeom prst="bentConnector2">
            <a:avLst/>
          </a:prstGeom>
          <a:noFill/>
          <a:ln w="28575">
            <a:solidFill>
              <a:srgbClr val="990033"/>
            </a:solidFill>
            <a:miter lim="800000"/>
            <a:headEnd/>
            <a:tailEnd type="triangle" w="med" len="med"/>
          </a:ln>
          <a:extLst>
            <a:ext uri="{909E8E84-426E-40DD-AFC4-6F175D3DCCD1}">
              <a14:hiddenFill xmlns:a14="http://schemas.microsoft.com/office/drawing/2010/main">
                <a:noFill/>
              </a14:hiddenFill>
            </a:ext>
          </a:extLst>
        </p:spPr>
      </p:cxnSp>
      <p:sp>
        <p:nvSpPr>
          <p:cNvPr id="205852" name="Text Box 28"/>
          <p:cNvSpPr txBox="1">
            <a:spLocks noChangeArrowheads="1"/>
          </p:cNvSpPr>
          <p:nvPr/>
        </p:nvSpPr>
        <p:spPr bwMode="auto">
          <a:xfrm>
            <a:off x="3738563" y="5400675"/>
            <a:ext cx="35814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a:solidFill>
                  <a:srgbClr val="C00000"/>
                </a:solidFill>
                <a:effectLst>
                  <a:outerShdw blurRad="38100" dist="38100" dir="2700000" algn="tl">
                    <a:srgbClr val="000000"/>
                  </a:outerShdw>
                </a:effectLst>
              </a:rPr>
              <a:t>沟通的过程</a:t>
            </a:r>
          </a:p>
        </p:txBody>
      </p:sp>
      <p:sp>
        <p:nvSpPr>
          <p:cNvPr id="25" name="Rectangle 2" descr="Large confetti"/>
          <p:cNvSpPr>
            <a:spLocks noGrp="1" noChangeArrowheads="1"/>
          </p:cNvSpPr>
          <p:nvPr>
            <p:ph type="title"/>
          </p:nvPr>
        </p:nvSpPr>
        <p:spPr/>
        <p:txBody>
          <a:bodyPr/>
          <a:lstStyle/>
          <a:p>
            <a:pPr eaLnBrk="1" hangingPunct="1"/>
            <a:r>
              <a:rPr lang="zh-CN" altLang="en-US" dirty="0"/>
              <a:t>沟通的过程模式</a:t>
            </a:r>
          </a:p>
        </p:txBody>
      </p:sp>
    </p:spTree>
    <p:extLst>
      <p:ext uri="{BB962C8B-B14F-4D97-AF65-F5344CB8AC3E}">
        <p14:creationId xmlns:p14="http://schemas.microsoft.com/office/powerpoint/2010/main" val="2952902253"/>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沟通的障碍</a:t>
            </a:r>
          </a:p>
        </p:txBody>
      </p:sp>
      <p:sp>
        <p:nvSpPr>
          <p:cNvPr id="3" name="内容占位符 2"/>
          <p:cNvSpPr>
            <a:spLocks noGrp="1"/>
          </p:cNvSpPr>
          <p:nvPr>
            <p:ph idx="1"/>
          </p:nvPr>
        </p:nvSpPr>
        <p:spPr/>
        <p:txBody>
          <a:bodyPr/>
          <a:lstStyle/>
          <a:p>
            <a:r>
              <a:rPr lang="zh-CN" altLang="en-US" dirty="0"/>
              <a:t>沟通漏斗</a:t>
            </a:r>
          </a:p>
        </p:txBody>
      </p:sp>
      <p:pic>
        <p:nvPicPr>
          <p:cNvPr id="4" name="图片 3"/>
          <p:cNvPicPr>
            <a:picLocks noChangeAspect="1"/>
          </p:cNvPicPr>
          <p:nvPr/>
        </p:nvPicPr>
        <p:blipFill>
          <a:blip r:embed="rId2"/>
          <a:stretch>
            <a:fillRect/>
          </a:stretch>
        </p:blipFill>
        <p:spPr>
          <a:xfrm>
            <a:off x="3559111" y="1662303"/>
            <a:ext cx="5457825" cy="3752850"/>
          </a:xfrm>
          <a:prstGeom prst="rect">
            <a:avLst/>
          </a:prstGeom>
        </p:spPr>
      </p:pic>
    </p:spTree>
    <p:extLst>
      <p:ext uri="{BB962C8B-B14F-4D97-AF65-F5344CB8AC3E}">
        <p14:creationId xmlns:p14="http://schemas.microsoft.com/office/powerpoint/2010/main" val="2768741478"/>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沟通的方式</a:t>
            </a:r>
          </a:p>
        </p:txBody>
      </p:sp>
      <p:sp>
        <p:nvSpPr>
          <p:cNvPr id="4" name="Rectangle 3"/>
          <p:cNvSpPr>
            <a:spLocks noGrp="1" noChangeArrowheads="1"/>
          </p:cNvSpPr>
          <p:nvPr>
            <p:ph idx="1"/>
          </p:nvPr>
        </p:nvSpPr>
        <p:spPr/>
        <p:txBody>
          <a:bodyPr/>
          <a:lstStyle/>
          <a:p>
            <a:pPr>
              <a:lnSpc>
                <a:spcPct val="150000"/>
              </a:lnSpc>
            </a:pPr>
            <a:r>
              <a:rPr lang="zh-CN" altLang="en-US" dirty="0"/>
              <a:t>书面沟通</a:t>
            </a:r>
            <a:endParaRPr lang="en-US" altLang="zh-CN" dirty="0"/>
          </a:p>
          <a:p>
            <a:pPr>
              <a:lnSpc>
                <a:spcPct val="150000"/>
              </a:lnSpc>
            </a:pPr>
            <a:r>
              <a:rPr lang="zh-CN" altLang="en-US" dirty="0"/>
              <a:t>口头沟通</a:t>
            </a:r>
            <a:endParaRPr lang="en-US" altLang="zh-CN" dirty="0"/>
          </a:p>
          <a:p>
            <a:pPr>
              <a:lnSpc>
                <a:spcPct val="150000"/>
              </a:lnSpc>
            </a:pPr>
            <a:r>
              <a:rPr lang="zh-CN" altLang="en-US" dirty="0"/>
              <a:t>非言语沟通 （肢体语言、语调）</a:t>
            </a:r>
          </a:p>
          <a:p>
            <a:pPr>
              <a:lnSpc>
                <a:spcPct val="150000"/>
              </a:lnSpc>
            </a:pPr>
            <a:r>
              <a:rPr lang="zh-CN" altLang="en-US" dirty="0"/>
              <a:t>电子沟通</a:t>
            </a:r>
            <a:endParaRPr lang="en-US" altLang="zh-CN" dirty="0"/>
          </a:p>
          <a:p>
            <a:pPr marL="0" lvl="1" indent="0">
              <a:lnSpc>
                <a:spcPct val="150000"/>
              </a:lnSpc>
              <a:buNone/>
            </a:pPr>
            <a:r>
              <a:rPr lang="zh-CN" altLang="en-US" sz="2400" dirty="0">
                <a:cs typeface="+mn-cs"/>
              </a:rPr>
              <a:t>电子邮件</a:t>
            </a:r>
          </a:p>
          <a:p>
            <a:pPr marL="0" lvl="1" indent="0">
              <a:lnSpc>
                <a:spcPct val="150000"/>
              </a:lnSpc>
              <a:buNone/>
            </a:pPr>
            <a:r>
              <a:rPr lang="zh-CN" altLang="en-US" sz="2400" dirty="0">
                <a:cs typeface="+mn-cs"/>
              </a:rPr>
              <a:t>微博</a:t>
            </a:r>
            <a:endParaRPr lang="en-US" altLang="zh-CN" sz="2400" dirty="0">
              <a:cs typeface="+mn-cs"/>
            </a:endParaRPr>
          </a:p>
          <a:p>
            <a:pPr marL="0" lvl="1" indent="0">
              <a:lnSpc>
                <a:spcPct val="150000"/>
              </a:lnSpc>
              <a:buNone/>
            </a:pPr>
            <a:r>
              <a:rPr lang="zh-CN" altLang="en-US" sz="2400" dirty="0">
                <a:cs typeface="+mn-cs"/>
              </a:rPr>
              <a:t>微信</a:t>
            </a:r>
          </a:p>
        </p:txBody>
      </p:sp>
    </p:spTree>
    <p:extLst>
      <p:ext uri="{BB962C8B-B14F-4D97-AF65-F5344CB8AC3E}">
        <p14:creationId xmlns:p14="http://schemas.microsoft.com/office/powerpoint/2010/main" val="2937439317"/>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02A09-CBAD-1743-BBC4-A60ADD3E6A65}"/>
              </a:ext>
            </a:extLst>
          </p:cNvPr>
          <p:cNvSpPr>
            <a:spLocks noGrp="1"/>
          </p:cNvSpPr>
          <p:nvPr>
            <p:ph type="title"/>
          </p:nvPr>
        </p:nvSpPr>
        <p:spPr/>
        <p:txBody>
          <a:bodyPr/>
          <a:lstStyle/>
          <a:p>
            <a:r>
              <a:rPr kumimoji="1" lang="zh-CN" altLang="en-US" dirty="0"/>
              <a:t>沟通的障碍</a:t>
            </a:r>
          </a:p>
        </p:txBody>
      </p:sp>
      <p:sp>
        <p:nvSpPr>
          <p:cNvPr id="3" name="内容占位符 2">
            <a:extLst>
              <a:ext uri="{FF2B5EF4-FFF2-40B4-BE49-F238E27FC236}">
                <a16:creationId xmlns:a16="http://schemas.microsoft.com/office/drawing/2014/main" id="{1E7207E7-54B5-7A49-B984-0D8AC136D8AA}"/>
              </a:ext>
            </a:extLst>
          </p:cNvPr>
          <p:cNvSpPr>
            <a:spLocks noGrp="1"/>
          </p:cNvSpPr>
          <p:nvPr>
            <p:ph idx="1"/>
          </p:nvPr>
        </p:nvSpPr>
        <p:spPr/>
        <p:txBody>
          <a:bodyPr/>
          <a:lstStyle/>
          <a:p>
            <a:r>
              <a:rPr kumimoji="1" lang="zh-CN" altLang="en-US" dirty="0"/>
              <a:t>过滤</a:t>
            </a:r>
            <a:endParaRPr kumimoji="1" lang="en-US" altLang="zh-CN" dirty="0"/>
          </a:p>
          <a:p>
            <a:r>
              <a:rPr kumimoji="1" lang="zh-CN" altLang="en-US" dirty="0"/>
              <a:t>情绪</a:t>
            </a:r>
            <a:endParaRPr kumimoji="1" lang="en-US" altLang="zh-CN" dirty="0"/>
          </a:p>
          <a:p>
            <a:r>
              <a:rPr kumimoji="1" lang="zh-CN" altLang="en-US" dirty="0"/>
              <a:t>信息超载</a:t>
            </a:r>
            <a:endParaRPr kumimoji="1" lang="en-US" altLang="zh-CN" dirty="0"/>
          </a:p>
          <a:p>
            <a:r>
              <a:rPr kumimoji="1" lang="zh-CN" altLang="en-US" dirty="0"/>
              <a:t>防卫</a:t>
            </a:r>
            <a:endParaRPr kumimoji="1" lang="en-US" altLang="zh-CN" dirty="0"/>
          </a:p>
          <a:p>
            <a:r>
              <a:rPr kumimoji="1" lang="zh-CN" altLang="en-US" dirty="0"/>
              <a:t>语言（</a:t>
            </a:r>
            <a:r>
              <a:rPr kumimoji="1" lang="en-US" altLang="zh-CN" dirty="0"/>
              <a:t>CFA</a:t>
            </a:r>
            <a:r>
              <a:rPr kumimoji="1" lang="zh-CN" altLang="en-US" dirty="0"/>
              <a:t>、银行）</a:t>
            </a:r>
            <a:endParaRPr kumimoji="1" lang="en-US" altLang="zh-CN" dirty="0"/>
          </a:p>
          <a:p>
            <a:r>
              <a:rPr kumimoji="1" lang="zh-CN" altLang="en-US" dirty="0"/>
              <a:t>国家文化（邮箱）</a:t>
            </a:r>
          </a:p>
        </p:txBody>
      </p:sp>
    </p:spTree>
    <p:extLst>
      <p:ext uri="{BB962C8B-B14F-4D97-AF65-F5344CB8AC3E}">
        <p14:creationId xmlns:p14="http://schemas.microsoft.com/office/powerpoint/2010/main" val="4229633681"/>
      </p:ext>
    </p:ext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3225A-B707-6F43-9D7E-250BE9A206A5}"/>
              </a:ext>
            </a:extLst>
          </p:cNvPr>
          <p:cNvSpPr>
            <a:spLocks noGrp="1"/>
          </p:cNvSpPr>
          <p:nvPr>
            <p:ph type="title"/>
          </p:nvPr>
        </p:nvSpPr>
        <p:spPr/>
        <p:txBody>
          <a:bodyPr/>
          <a:lstStyle/>
          <a:p>
            <a:r>
              <a:rPr kumimoji="1" lang="zh-CN" altLang="en-US" dirty="0"/>
              <a:t>如何克服</a:t>
            </a:r>
          </a:p>
        </p:txBody>
      </p:sp>
      <p:sp>
        <p:nvSpPr>
          <p:cNvPr id="3" name="内容占位符 2">
            <a:extLst>
              <a:ext uri="{FF2B5EF4-FFF2-40B4-BE49-F238E27FC236}">
                <a16:creationId xmlns:a16="http://schemas.microsoft.com/office/drawing/2014/main" id="{7210211E-3BA4-5E4A-85F5-4BAA5A0094D2}"/>
              </a:ext>
            </a:extLst>
          </p:cNvPr>
          <p:cNvSpPr>
            <a:spLocks noGrp="1"/>
          </p:cNvSpPr>
          <p:nvPr>
            <p:ph idx="1"/>
          </p:nvPr>
        </p:nvSpPr>
        <p:spPr/>
        <p:txBody>
          <a:bodyPr/>
          <a:lstStyle/>
          <a:p>
            <a:r>
              <a:rPr kumimoji="1" lang="zh-CN" altLang="en-US" dirty="0"/>
              <a:t>利用反馈</a:t>
            </a:r>
            <a:endParaRPr kumimoji="1" lang="en-US" altLang="zh-CN" dirty="0"/>
          </a:p>
          <a:p>
            <a:endParaRPr kumimoji="1" lang="en-US" altLang="zh-CN" dirty="0"/>
          </a:p>
          <a:p>
            <a:r>
              <a:rPr kumimoji="1" lang="zh-CN" altLang="en-US" dirty="0"/>
              <a:t>简化语言</a:t>
            </a:r>
            <a:endParaRPr kumimoji="1" lang="en-US" altLang="zh-CN" dirty="0"/>
          </a:p>
          <a:p>
            <a:endParaRPr kumimoji="1" lang="en-US" altLang="zh-CN" dirty="0"/>
          </a:p>
          <a:p>
            <a:r>
              <a:rPr kumimoji="1" lang="zh-CN" altLang="en-US" dirty="0"/>
              <a:t>积极倾听</a:t>
            </a:r>
            <a:endParaRPr kumimoji="1" lang="en-US" altLang="zh-CN" dirty="0"/>
          </a:p>
          <a:p>
            <a:endParaRPr kumimoji="1" lang="en-US" altLang="zh-CN" dirty="0"/>
          </a:p>
          <a:p>
            <a:r>
              <a:rPr kumimoji="1" lang="zh-CN" altLang="en-US" dirty="0"/>
              <a:t>控制情绪</a:t>
            </a:r>
            <a:endParaRPr kumimoji="1" lang="en-US" altLang="zh-CN" dirty="0"/>
          </a:p>
          <a:p>
            <a:endParaRPr kumimoji="1" lang="en-US" altLang="zh-CN" dirty="0"/>
          </a:p>
          <a:p>
            <a:r>
              <a:rPr kumimoji="1" lang="zh-CN" altLang="en-US" dirty="0"/>
              <a:t>注意非语言线索</a:t>
            </a:r>
          </a:p>
        </p:txBody>
      </p:sp>
    </p:spTree>
    <p:extLst>
      <p:ext uri="{BB962C8B-B14F-4D97-AF65-F5344CB8AC3E}">
        <p14:creationId xmlns:p14="http://schemas.microsoft.com/office/powerpoint/2010/main" val="2637148050"/>
      </p:ext>
    </p:extLst>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积极倾听</a:t>
            </a:r>
          </a:p>
        </p:txBody>
      </p:sp>
      <p:sp>
        <p:nvSpPr>
          <p:cNvPr id="3" name="内容占位符 2"/>
          <p:cNvSpPr>
            <a:spLocks noGrp="1"/>
          </p:cNvSpPr>
          <p:nvPr>
            <p:ph idx="1"/>
          </p:nvPr>
        </p:nvSpPr>
        <p:spPr/>
        <p:txBody>
          <a:bodyPr/>
          <a:lstStyle/>
          <a:p>
            <a:r>
              <a:rPr lang="zh-CN" altLang="en-US" dirty="0"/>
              <a:t>不要多说</a:t>
            </a:r>
            <a:endParaRPr lang="en-US" altLang="zh-CN" dirty="0"/>
          </a:p>
          <a:p>
            <a:r>
              <a:rPr lang="zh-CN" altLang="en-US" dirty="0"/>
              <a:t>共情</a:t>
            </a:r>
            <a:endParaRPr lang="en-US" altLang="zh-CN" dirty="0"/>
          </a:p>
          <a:p>
            <a:r>
              <a:rPr lang="zh-CN" altLang="en-US" dirty="0"/>
              <a:t>目光接触</a:t>
            </a:r>
            <a:endParaRPr lang="en-US" altLang="zh-CN" dirty="0"/>
          </a:p>
          <a:p>
            <a:r>
              <a:rPr lang="zh-CN" altLang="en-US" dirty="0"/>
              <a:t>点头及恰当的表情</a:t>
            </a:r>
            <a:endParaRPr lang="en-US" altLang="zh-CN" dirty="0"/>
          </a:p>
          <a:p>
            <a:r>
              <a:rPr lang="zh-CN" altLang="en-US" dirty="0"/>
              <a:t>避免分心的举动和手势</a:t>
            </a:r>
            <a:endParaRPr lang="en-US" altLang="zh-CN" dirty="0"/>
          </a:p>
          <a:p>
            <a:r>
              <a:rPr lang="zh-CN" altLang="en-US" dirty="0"/>
              <a:t>复述</a:t>
            </a:r>
            <a:endParaRPr lang="en-US" altLang="zh-CN" dirty="0"/>
          </a:p>
          <a:p>
            <a:r>
              <a:rPr lang="zh-CN" altLang="en-US" dirty="0"/>
              <a:t>避免中断打断</a:t>
            </a:r>
          </a:p>
        </p:txBody>
      </p:sp>
    </p:spTree>
    <p:extLst>
      <p:ext uri="{BB962C8B-B14F-4D97-AF65-F5344CB8AC3E}">
        <p14:creationId xmlns:p14="http://schemas.microsoft.com/office/powerpoint/2010/main" val="4180971653"/>
      </p:ext>
    </p:extLst>
  </p:cSld>
  <p:clrMapOvr>
    <a:masterClrMapping/>
  </p:clrMapOvr>
  <p:transition>
    <p:push/>
  </p:transition>
</p:sld>
</file>

<file path=ppt/theme/theme1.xml><?xml version="1.0" encoding="utf-8"?>
<a:theme xmlns:a="http://schemas.openxmlformats.org/drawingml/2006/main" name="主题2">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2" id="{9AF75654-69CE-4634-82FF-75F4774E9049}" vid="{1D9B24C4-0D56-446C-8F76-24A2F8EB7C2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272</TotalTime>
  <Words>522</Words>
  <Application>Microsoft Macintosh PowerPoint</Application>
  <PresentationFormat>宽屏</PresentationFormat>
  <Paragraphs>159</Paragraphs>
  <Slides>16</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微软雅黑</vt:lpstr>
      <vt:lpstr>Arial</vt:lpstr>
      <vt:lpstr>Calibri</vt:lpstr>
      <vt:lpstr>Times New Roman</vt:lpstr>
      <vt:lpstr>主题2</vt:lpstr>
      <vt:lpstr>第14章 沟通管理</vt:lpstr>
      <vt:lpstr>学习目标</vt:lpstr>
      <vt:lpstr>沟通的定义</vt:lpstr>
      <vt:lpstr>沟通的过程模式</vt:lpstr>
      <vt:lpstr>沟通的障碍</vt:lpstr>
      <vt:lpstr>沟通的方式</vt:lpstr>
      <vt:lpstr>沟通的障碍</vt:lpstr>
      <vt:lpstr>如何克服</vt:lpstr>
      <vt:lpstr>积极倾听</vt:lpstr>
      <vt:lpstr>正式沟通与非正式沟通</vt:lpstr>
      <vt:lpstr>下行、上行、斜向和横向沟通</vt:lpstr>
      <vt:lpstr>沟通网络</vt:lpstr>
      <vt:lpstr>不同沟通网络的特点</vt:lpstr>
      <vt:lpstr>互联网时代的沟通</vt:lpstr>
      <vt:lpstr>微信下沟通</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沟通</dc:title>
  <dc:creator>张 麟</dc:creator>
  <cp:lastModifiedBy>张 麟</cp:lastModifiedBy>
  <cp:revision>24</cp:revision>
  <dcterms:created xsi:type="dcterms:W3CDTF">2019-05-08T12:21:38Z</dcterms:created>
  <dcterms:modified xsi:type="dcterms:W3CDTF">2019-12-11T09:44:16Z</dcterms:modified>
</cp:coreProperties>
</file>