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9" r:id="rId3"/>
    <p:sldId id="258" r:id="rId4"/>
    <p:sldId id="260" r:id="rId5"/>
    <p:sldId id="261" r:id="rId6"/>
    <p:sldId id="262" r:id="rId7"/>
    <p:sldId id="263" r:id="rId8"/>
    <p:sldId id="264" r:id="rId9"/>
    <p:sldId id="273" r:id="rId10"/>
    <p:sldId id="274" r:id="rId11"/>
    <p:sldId id="275" r:id="rId12"/>
    <p:sldId id="276" r:id="rId13"/>
    <p:sldId id="277" r:id="rId14"/>
    <p:sldId id="278" r:id="rId15"/>
    <p:sldId id="279" r:id="rId16"/>
    <p:sldId id="282" r:id="rId17"/>
    <p:sldId id="281" r:id="rId18"/>
    <p:sldId id="284" r:id="rId19"/>
    <p:sldId id="283" r:id="rId20"/>
    <p:sldId id="285" r:id="rId21"/>
    <p:sldId id="287" r:id="rId22"/>
    <p:sldId id="286" r:id="rId23"/>
    <p:sldId id="266" r:id="rId24"/>
    <p:sldId id="288" r:id="rId25"/>
    <p:sldId id="292" r:id="rId26"/>
    <p:sldId id="289" r:id="rId27"/>
    <p:sldId id="293" r:id="rId28"/>
    <p:sldId id="267" r:id="rId29"/>
    <p:sldId id="269" r:id="rId30"/>
    <p:sldId id="270" r:id="rId31"/>
    <p:sldId id="271" r:id="rId32"/>
    <p:sldId id="272"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p:restoredTop sz="83082" autoAdjust="0"/>
  </p:normalViewPr>
  <p:slideViewPr>
    <p:cSldViewPr snapToGrid="0">
      <p:cViewPr varScale="1">
        <p:scale>
          <a:sx n="94" d="100"/>
          <a:sy n="94" d="100"/>
        </p:scale>
        <p:origin x="1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2D8D2-3911-4788-8AED-6866E140C9BD}" type="datetimeFigureOut">
              <a:rPr lang="zh-CN" altLang="en-US" smtClean="0"/>
              <a:t>2019/12/11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C78AF-669C-4D01-AE35-8D700F170A07}" type="slidenum">
              <a:rPr lang="zh-CN" altLang="en-US" smtClean="0"/>
              <a:t>‹#›</a:t>
            </a:fld>
            <a:endParaRPr lang="zh-CN" altLang="en-US"/>
          </a:p>
        </p:txBody>
      </p:sp>
    </p:spTree>
    <p:extLst>
      <p:ext uri="{BB962C8B-B14F-4D97-AF65-F5344CB8AC3E}">
        <p14:creationId xmlns:p14="http://schemas.microsoft.com/office/powerpoint/2010/main" val="398709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a:t>
            </a:fld>
            <a:endParaRPr lang="zh-CN" altLang="en-US"/>
          </a:p>
        </p:txBody>
      </p:sp>
    </p:spTree>
    <p:extLst>
      <p:ext uri="{BB962C8B-B14F-4D97-AF65-F5344CB8AC3E}">
        <p14:creationId xmlns:p14="http://schemas.microsoft.com/office/powerpoint/2010/main" val="244198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8C78AF-669C-4D01-AE35-8D700F170A07}" type="slidenum">
              <a:rPr lang="zh-CN" altLang="en-US" smtClean="0"/>
              <a:t>3</a:t>
            </a:fld>
            <a:endParaRPr lang="zh-CN" altLang="en-US"/>
          </a:p>
        </p:txBody>
      </p:sp>
    </p:spTree>
    <p:extLst>
      <p:ext uri="{BB962C8B-B14F-4D97-AF65-F5344CB8AC3E}">
        <p14:creationId xmlns:p14="http://schemas.microsoft.com/office/powerpoint/2010/main" val="229637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8C78AF-669C-4D01-AE35-8D700F170A07}" type="slidenum">
              <a:rPr lang="zh-CN" altLang="en-US" smtClean="0"/>
              <a:t>8</a:t>
            </a:fld>
            <a:endParaRPr lang="zh-CN" altLang="en-US"/>
          </a:p>
        </p:txBody>
      </p:sp>
    </p:spTree>
    <p:extLst>
      <p:ext uri="{BB962C8B-B14F-4D97-AF65-F5344CB8AC3E}">
        <p14:creationId xmlns:p14="http://schemas.microsoft.com/office/powerpoint/2010/main" val="228945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http://v.163.com/static/1/VDO88SOMT.html</a:t>
            </a:r>
          </a:p>
          <a:p>
            <a:r>
              <a:rPr kumimoji="1" lang="en-US" altLang="zh-CN" dirty="0"/>
              <a:t>https://</a:t>
            </a:r>
            <a:r>
              <a:rPr kumimoji="1" lang="en-US" altLang="zh-CN" dirty="0" err="1"/>
              <a:t>haokan.baidu.com</a:t>
            </a:r>
            <a:r>
              <a:rPr kumimoji="1" lang="en-US" altLang="zh-CN" dirty="0"/>
              <a:t>/</a:t>
            </a:r>
            <a:r>
              <a:rPr kumimoji="1" lang="en-US" altLang="zh-CN" dirty="0" err="1"/>
              <a:t>v?vid</a:t>
            </a:r>
            <a:r>
              <a:rPr kumimoji="1" lang="en-US" altLang="zh-CN" dirty="0"/>
              <a:t>=12770955635922866542&amp;pd=</a:t>
            </a:r>
            <a:r>
              <a:rPr kumimoji="1" lang="en-US" altLang="zh-CN" dirty="0" err="1"/>
              <a:t>bjh&amp;fr</a:t>
            </a:r>
            <a:r>
              <a:rPr kumimoji="1" lang="en-US" altLang="zh-CN" dirty="0"/>
              <a:t>=</a:t>
            </a:r>
            <a:r>
              <a:rPr kumimoji="1" lang="en-US" altLang="zh-CN" dirty="0" err="1"/>
              <a:t>bjhauthor&amp;type</a:t>
            </a:r>
            <a:r>
              <a:rPr kumimoji="1" lang="en-US" altLang="zh-CN" dirty="0"/>
              <a:t>=video</a:t>
            </a:r>
            <a:endParaRPr kumimoji="1" lang="zh-CN" altLang="en-US" dirty="0"/>
          </a:p>
        </p:txBody>
      </p:sp>
      <p:sp>
        <p:nvSpPr>
          <p:cNvPr id="4" name="灯片编号占位符 3"/>
          <p:cNvSpPr>
            <a:spLocks noGrp="1"/>
          </p:cNvSpPr>
          <p:nvPr>
            <p:ph type="sldNum" sz="quarter" idx="5"/>
          </p:nvPr>
        </p:nvSpPr>
        <p:spPr/>
        <p:txBody>
          <a:bodyPr/>
          <a:lstStyle/>
          <a:p>
            <a:fld id="{E58C78AF-669C-4D01-AE35-8D700F170A07}" type="slidenum">
              <a:rPr lang="zh-CN" altLang="en-US" smtClean="0"/>
              <a:t>24</a:t>
            </a:fld>
            <a:endParaRPr lang="zh-CN" altLang="en-US"/>
          </a:p>
        </p:txBody>
      </p:sp>
    </p:spTree>
    <p:extLst>
      <p:ext uri="{BB962C8B-B14F-4D97-AF65-F5344CB8AC3E}">
        <p14:creationId xmlns:p14="http://schemas.microsoft.com/office/powerpoint/2010/main" val="328505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a:r>
              <a:rPr lang="en-US" altLang="zh-CN" sz="1000" b="0" i="1">
                <a:latin typeface="Times New Roman" panose="02020603050405020304" pitchFamily="18" charset="0"/>
              </a:rPr>
              <a:t>17</a:t>
            </a:r>
          </a:p>
        </p:txBody>
      </p:sp>
      <p:sp>
        <p:nvSpPr>
          <p:cNvPr id="307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6"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0727"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spcBef>
                <a:spcPct val="0"/>
              </a:spcBef>
            </a:pPr>
            <a:endParaRPr lang="zh-CN" altLang="en-US"/>
          </a:p>
        </p:txBody>
      </p:sp>
    </p:spTree>
    <p:extLst>
      <p:ext uri="{BB962C8B-B14F-4D97-AF65-F5344CB8AC3E}">
        <p14:creationId xmlns:p14="http://schemas.microsoft.com/office/powerpoint/2010/main" val="2797846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1996721444"/>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859170791"/>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372328225"/>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BF98EAAB-0C20-4564-A238-19725D72377D}" type="datetimeFigureOut">
              <a:rPr lang="zh-CN" altLang="en-US" smtClean="0"/>
              <a:t>2019/12/11</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0A696221-DFCC-4DCE-BBB1-6C8040121EB3}" type="slidenum">
              <a:rPr lang="zh-CN" altLang="en-US" smtClean="0"/>
              <a:t>‹#›</a:t>
            </a:fld>
            <a:endParaRPr lang="zh-CN" altLang="en-US"/>
          </a:p>
        </p:txBody>
      </p:sp>
    </p:spTree>
    <p:extLst>
      <p:ext uri="{BB962C8B-B14F-4D97-AF65-F5344CB8AC3E}">
        <p14:creationId xmlns:p14="http://schemas.microsoft.com/office/powerpoint/2010/main" val="836818056"/>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2453566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a:t>第</a:t>
            </a:r>
            <a:r>
              <a:rPr lang="en-US" altLang="zh-CN" dirty="0"/>
              <a:t>14</a:t>
            </a:r>
            <a:r>
              <a:rPr lang="zh-CN" altLang="en-US" dirty="0"/>
              <a:t>章 控制</a:t>
            </a:r>
          </a:p>
        </p:txBody>
      </p:sp>
      <p:sp>
        <p:nvSpPr>
          <p:cNvPr id="3" name="副标题 2"/>
          <p:cNvSpPr>
            <a:spLocks noGrp="1"/>
          </p:cNvSpPr>
          <p:nvPr>
            <p:ph type="subTitle" idx="1"/>
          </p:nvPr>
        </p:nvSpPr>
        <p:spPr>
          <a:xfrm>
            <a:off x="2008704" y="3012962"/>
            <a:ext cx="8534400" cy="1584176"/>
          </a:xfrm>
        </p:spPr>
        <p:txBody>
          <a:bodyPr/>
          <a:lstStyle/>
          <a:p>
            <a:pPr algn="ctr"/>
            <a:r>
              <a:rPr lang="zh-CN" altLang="en-US" dirty="0"/>
              <a:t>主讲：张麟</a:t>
            </a:r>
          </a:p>
        </p:txBody>
      </p:sp>
    </p:spTree>
    <p:extLst>
      <p:ext uri="{BB962C8B-B14F-4D97-AF65-F5344CB8AC3E}">
        <p14:creationId xmlns:p14="http://schemas.microsoft.com/office/powerpoint/2010/main" val="633322077"/>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前馈控制</a:t>
            </a:r>
          </a:p>
        </p:txBody>
      </p:sp>
      <p:sp>
        <p:nvSpPr>
          <p:cNvPr id="3" name="内容占位符 2"/>
          <p:cNvSpPr>
            <a:spLocks noGrp="1"/>
          </p:cNvSpPr>
          <p:nvPr>
            <p:ph idx="1"/>
          </p:nvPr>
        </p:nvSpPr>
        <p:spPr/>
        <p:txBody>
          <a:bodyPr/>
          <a:lstStyle/>
          <a:p>
            <a:pPr marL="0" indent="0">
              <a:buNone/>
            </a:pPr>
            <a:r>
              <a:rPr lang="zh-CN" altLang="en-US" dirty="0"/>
              <a:t>优点：</a:t>
            </a:r>
            <a:endParaRPr lang="en-US" altLang="zh-CN" dirty="0"/>
          </a:p>
          <a:p>
            <a:pPr marL="0" indent="0">
              <a:buNone/>
            </a:pPr>
            <a:r>
              <a:rPr lang="en-US" altLang="zh-CN" dirty="0"/>
              <a:t>1</a:t>
            </a:r>
            <a:r>
              <a:rPr lang="zh-CN" altLang="en-US" dirty="0"/>
              <a:t>、防患于未然；</a:t>
            </a:r>
          </a:p>
          <a:p>
            <a:pPr marL="0" indent="0">
              <a:buNone/>
            </a:pPr>
            <a:r>
              <a:rPr lang="en-US" altLang="zh-CN" dirty="0"/>
              <a:t>2</a:t>
            </a:r>
            <a:r>
              <a:rPr lang="zh-CN" altLang="en-US" dirty="0"/>
              <a:t>、适用广泛；</a:t>
            </a:r>
          </a:p>
          <a:p>
            <a:pPr marL="0" indent="0">
              <a:buNone/>
            </a:pPr>
            <a:r>
              <a:rPr lang="en-US" altLang="zh-CN" dirty="0"/>
              <a:t>3</a:t>
            </a:r>
            <a:r>
              <a:rPr lang="zh-CN" altLang="en-US" dirty="0"/>
              <a:t>、不针对具体人，不易造成面对面的冲突 </a:t>
            </a:r>
            <a:endParaRPr lang="en-US" altLang="zh-CN" dirty="0"/>
          </a:p>
          <a:p>
            <a:pPr marL="0" indent="0">
              <a:buNone/>
            </a:pPr>
            <a:endParaRPr lang="en-US" altLang="zh-CN" dirty="0"/>
          </a:p>
          <a:p>
            <a:pPr marL="0" indent="0">
              <a:buNone/>
            </a:pPr>
            <a:r>
              <a:rPr lang="zh-CN" altLang="en-US" dirty="0"/>
              <a:t>缺点：</a:t>
            </a:r>
            <a:endParaRPr lang="en-US" altLang="zh-CN" dirty="0"/>
          </a:p>
          <a:p>
            <a:pPr marL="0" indent="0">
              <a:buNone/>
            </a:pPr>
            <a:r>
              <a:rPr lang="en-US" altLang="zh-CN" dirty="0"/>
              <a:t>1</a:t>
            </a:r>
            <a:r>
              <a:rPr lang="zh-CN" altLang="en-US" dirty="0"/>
              <a:t>、对信息要求</a:t>
            </a:r>
            <a:endParaRPr lang="en-US" altLang="zh-CN" dirty="0"/>
          </a:p>
          <a:p>
            <a:pPr marL="0" indent="0">
              <a:buNone/>
            </a:pPr>
            <a:r>
              <a:rPr lang="en-US" altLang="zh-CN" dirty="0"/>
              <a:t>2</a:t>
            </a:r>
            <a:r>
              <a:rPr lang="zh-CN" altLang="en-US" dirty="0"/>
              <a:t>、预测要精准</a:t>
            </a:r>
            <a:endParaRPr lang="en-US" altLang="zh-CN" dirty="0"/>
          </a:p>
          <a:p>
            <a:pPr marL="0" indent="0">
              <a:buNone/>
            </a:pPr>
            <a:endParaRPr lang="zh-CN" altLang="en-US" dirty="0"/>
          </a:p>
        </p:txBody>
      </p:sp>
    </p:spTree>
    <p:extLst>
      <p:ext uri="{BB962C8B-B14F-4D97-AF65-F5344CB8AC3E}">
        <p14:creationId xmlns:p14="http://schemas.microsoft.com/office/powerpoint/2010/main" val="2345770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实时控制</a:t>
            </a:r>
          </a:p>
        </p:txBody>
      </p:sp>
      <p:sp>
        <p:nvSpPr>
          <p:cNvPr id="3" name="内容占位符 2"/>
          <p:cNvSpPr>
            <a:spLocks noGrp="1"/>
          </p:cNvSpPr>
          <p:nvPr>
            <p:ph idx="1"/>
          </p:nvPr>
        </p:nvSpPr>
        <p:spPr/>
        <p:txBody>
          <a:bodyPr/>
          <a:lstStyle/>
          <a:p>
            <a:r>
              <a:rPr lang="zh-CN" altLang="en-US" dirty="0"/>
              <a:t>在某项活动或工作进行过程中，现场发存的偏差或潜在的偏差，及时提供改进措施以纠正控制方式 。</a:t>
            </a:r>
            <a:endParaRPr lang="en-US" altLang="zh-CN" dirty="0"/>
          </a:p>
          <a:p>
            <a:endParaRPr lang="en-US" altLang="zh-CN" dirty="0"/>
          </a:p>
          <a:p>
            <a:r>
              <a:rPr lang="zh-CN" altLang="en-US" dirty="0"/>
              <a:t>内容：监督与指导</a:t>
            </a:r>
            <a:endParaRPr lang="en-US" altLang="zh-CN" dirty="0"/>
          </a:p>
          <a:p>
            <a:endParaRPr lang="en-US" altLang="zh-CN" dirty="0"/>
          </a:p>
          <a:p>
            <a:pPr marL="0" indent="0">
              <a:buNone/>
            </a:pPr>
            <a:r>
              <a:rPr lang="zh-CN" altLang="en-US" dirty="0"/>
              <a:t>优点：</a:t>
            </a:r>
            <a:endParaRPr lang="en-US" altLang="zh-CN" dirty="0"/>
          </a:p>
          <a:p>
            <a:r>
              <a:rPr lang="zh-CN" altLang="en-US" dirty="0"/>
              <a:t>具有指导职能</a:t>
            </a:r>
          </a:p>
          <a:p>
            <a:r>
              <a:rPr lang="zh-CN" altLang="en-US" dirty="0"/>
              <a:t>有助于提高工作人员的能力和自控能力</a:t>
            </a:r>
          </a:p>
          <a:p>
            <a:r>
              <a:rPr lang="zh-CN" altLang="en-US" dirty="0"/>
              <a:t>及时性、适时性</a:t>
            </a:r>
          </a:p>
        </p:txBody>
      </p:sp>
    </p:spTree>
    <p:extLst>
      <p:ext uri="{BB962C8B-B14F-4D97-AF65-F5344CB8AC3E}">
        <p14:creationId xmlns:p14="http://schemas.microsoft.com/office/powerpoint/2010/main" val="3460430813"/>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实时控制</a:t>
            </a:r>
          </a:p>
        </p:txBody>
      </p:sp>
      <p:sp>
        <p:nvSpPr>
          <p:cNvPr id="3" name="内容占位符 2"/>
          <p:cNvSpPr>
            <a:spLocks noGrp="1"/>
          </p:cNvSpPr>
          <p:nvPr>
            <p:ph idx="1"/>
          </p:nvPr>
        </p:nvSpPr>
        <p:spPr/>
        <p:txBody>
          <a:bodyPr/>
          <a:lstStyle/>
          <a:p>
            <a:pPr marL="0" indent="0">
              <a:buNone/>
            </a:pPr>
            <a:r>
              <a:rPr lang="zh-CN" altLang="en-US" dirty="0"/>
              <a:t>缺点</a:t>
            </a:r>
            <a:endParaRPr lang="en-US" altLang="zh-CN" dirty="0"/>
          </a:p>
          <a:p>
            <a:r>
              <a:rPr lang="zh-CN" altLang="en-US" dirty="0"/>
              <a:t>受到管理时间精力业务水平的制约 ；</a:t>
            </a:r>
          </a:p>
          <a:p>
            <a:r>
              <a:rPr lang="zh-CN" altLang="en-US" dirty="0"/>
              <a:t>控制者与被控制者对立</a:t>
            </a:r>
          </a:p>
        </p:txBody>
      </p:sp>
    </p:spTree>
    <p:extLst>
      <p:ext uri="{BB962C8B-B14F-4D97-AF65-F5344CB8AC3E}">
        <p14:creationId xmlns:p14="http://schemas.microsoft.com/office/powerpoint/2010/main" val="28263831"/>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反馈控制</a:t>
            </a:r>
          </a:p>
        </p:txBody>
      </p:sp>
      <p:sp>
        <p:nvSpPr>
          <p:cNvPr id="3" name="内容占位符 2"/>
          <p:cNvSpPr>
            <a:spLocks noGrp="1"/>
          </p:cNvSpPr>
          <p:nvPr>
            <p:ph idx="1"/>
          </p:nvPr>
        </p:nvSpPr>
        <p:spPr/>
        <p:txBody>
          <a:bodyPr/>
          <a:lstStyle/>
          <a:p>
            <a:r>
              <a:rPr lang="zh-CN" altLang="en-US" dirty="0"/>
              <a:t>事后对本期的资源利用状况及其结果进行总结</a:t>
            </a:r>
            <a:endParaRPr lang="en-US" altLang="zh-CN" dirty="0"/>
          </a:p>
          <a:p>
            <a:pPr marL="0" indent="0">
              <a:buNone/>
            </a:pPr>
            <a:r>
              <a:rPr lang="zh-CN" altLang="en-US" dirty="0"/>
              <a:t>财务分析、成本质量工作人员绩评定 </a:t>
            </a:r>
            <a:r>
              <a:rPr lang="en-US" altLang="zh-CN" dirty="0"/>
              <a:t>…</a:t>
            </a:r>
          </a:p>
          <a:p>
            <a:endParaRPr lang="en-US" altLang="zh-CN" dirty="0"/>
          </a:p>
          <a:p>
            <a:pPr marL="0" indent="0">
              <a:buNone/>
            </a:pPr>
            <a:r>
              <a:rPr lang="zh-CN" altLang="en-US" dirty="0"/>
              <a:t>优点：</a:t>
            </a:r>
          </a:p>
          <a:p>
            <a:r>
              <a:rPr lang="zh-CN" altLang="en-US" dirty="0"/>
              <a:t>提供信息，发现结果与目标的偏差</a:t>
            </a:r>
          </a:p>
          <a:p>
            <a:r>
              <a:rPr lang="zh-CN" altLang="en-US" dirty="0"/>
              <a:t>给下一轮工作的正确开展创造条件</a:t>
            </a:r>
          </a:p>
          <a:p>
            <a:r>
              <a:rPr lang="zh-CN" altLang="en-US" dirty="0"/>
              <a:t>应用范围宽</a:t>
            </a:r>
            <a:endParaRPr lang="en-US" altLang="zh-CN" dirty="0"/>
          </a:p>
          <a:p>
            <a:pPr marL="0" indent="0">
              <a:buNone/>
            </a:pPr>
            <a:endParaRPr lang="en-US" altLang="zh-CN" dirty="0"/>
          </a:p>
          <a:p>
            <a:pPr marL="0" indent="0">
              <a:buNone/>
            </a:pPr>
            <a:r>
              <a:rPr lang="zh-CN" altLang="en-US" dirty="0"/>
              <a:t>缺点：实施矫正措前，偏差、失误，损失已经出现</a:t>
            </a:r>
          </a:p>
        </p:txBody>
      </p:sp>
    </p:spTree>
    <p:extLst>
      <p:ext uri="{BB962C8B-B14F-4D97-AF65-F5344CB8AC3E}">
        <p14:creationId xmlns:p14="http://schemas.microsoft.com/office/powerpoint/2010/main" val="3378322755"/>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27050" y="1450719"/>
            <a:ext cx="11041063" cy="4566162"/>
          </a:xfrm>
          <a:prstGeom prst="rect">
            <a:avLst/>
          </a:prstGeom>
        </p:spPr>
      </p:pic>
    </p:spTree>
    <p:extLst>
      <p:ext uri="{BB962C8B-B14F-4D97-AF65-F5344CB8AC3E}">
        <p14:creationId xmlns:p14="http://schemas.microsoft.com/office/powerpoint/2010/main" val="966502520"/>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控制过程</a:t>
            </a:r>
          </a:p>
        </p:txBody>
      </p:sp>
      <p:sp>
        <p:nvSpPr>
          <p:cNvPr id="3" name="内容占位符 2"/>
          <p:cNvSpPr>
            <a:spLocks noGrp="1"/>
          </p:cNvSpPr>
          <p:nvPr>
            <p:ph idx="1"/>
          </p:nvPr>
        </p:nvSpPr>
        <p:spPr/>
        <p:txBody>
          <a:bodyPr/>
          <a:lstStyle/>
          <a:p>
            <a:r>
              <a:rPr lang="zh-CN" altLang="en-US" dirty="0"/>
              <a:t>确定控制内容， 建立控制标准</a:t>
            </a:r>
          </a:p>
          <a:p>
            <a:r>
              <a:rPr lang="zh-CN" altLang="en-US" dirty="0"/>
              <a:t>衡量实际工作，获取偏差信息</a:t>
            </a:r>
          </a:p>
          <a:p>
            <a:r>
              <a:rPr lang="zh-CN" altLang="en-US" dirty="0"/>
              <a:t>分析析偏差原因，采取措施</a:t>
            </a:r>
          </a:p>
        </p:txBody>
      </p:sp>
    </p:spTree>
    <p:extLst>
      <p:ext uri="{BB962C8B-B14F-4D97-AF65-F5344CB8AC3E}">
        <p14:creationId xmlns:p14="http://schemas.microsoft.com/office/powerpoint/2010/main" val="43828388"/>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控制的重点</a:t>
            </a:r>
          </a:p>
        </p:txBody>
      </p:sp>
      <p:sp>
        <p:nvSpPr>
          <p:cNvPr id="3" name="内容占位符 2"/>
          <p:cNvSpPr>
            <a:spLocks noGrp="1"/>
          </p:cNvSpPr>
          <p:nvPr>
            <p:ph idx="1"/>
          </p:nvPr>
        </p:nvSpPr>
        <p:spPr/>
        <p:txBody>
          <a:bodyPr/>
          <a:lstStyle/>
          <a:p>
            <a:pPr marL="0" indent="0">
              <a:buNone/>
            </a:pPr>
            <a:r>
              <a:rPr lang="zh-CN" altLang="en-US" dirty="0"/>
              <a:t>分析组织中哪些事和物需要加以控制；</a:t>
            </a:r>
          </a:p>
          <a:p>
            <a:pPr marL="0" indent="0">
              <a:buNone/>
            </a:pPr>
            <a:endParaRPr lang="en-US" altLang="zh-CN" dirty="0"/>
          </a:p>
          <a:p>
            <a:pPr marL="0" indent="0">
              <a:buNone/>
            </a:pPr>
            <a:endParaRPr lang="en-US" altLang="zh-CN" dirty="0"/>
          </a:p>
          <a:p>
            <a:pPr marL="0" indent="0">
              <a:buNone/>
            </a:pPr>
            <a:r>
              <a:rPr lang="zh-CN" altLang="en-US" dirty="0"/>
              <a:t>选择控制的重点 </a:t>
            </a:r>
          </a:p>
          <a:p>
            <a:r>
              <a:rPr lang="zh-CN" altLang="en-US" dirty="0"/>
              <a:t>美国通用电器公司以八个方面作为控制对象：</a:t>
            </a:r>
          </a:p>
          <a:p>
            <a:r>
              <a:rPr lang="zh-CN" altLang="en-US" dirty="0"/>
              <a:t>  （</a:t>
            </a:r>
            <a:r>
              <a:rPr lang="en-US" altLang="zh-CN" dirty="0"/>
              <a:t>1</a:t>
            </a:r>
            <a:r>
              <a:rPr lang="zh-CN" altLang="en-US" dirty="0"/>
              <a:t>）获利能力；（ </a:t>
            </a:r>
            <a:r>
              <a:rPr lang="en-US" altLang="zh-CN" dirty="0"/>
              <a:t>2</a:t>
            </a:r>
            <a:r>
              <a:rPr lang="zh-CN" altLang="en-US" dirty="0"/>
              <a:t>）市场地位；（</a:t>
            </a:r>
            <a:r>
              <a:rPr lang="en-US" altLang="zh-CN" dirty="0"/>
              <a:t>3</a:t>
            </a:r>
            <a:r>
              <a:rPr lang="zh-CN" altLang="en-US" dirty="0"/>
              <a:t>）生产率；（</a:t>
            </a:r>
            <a:r>
              <a:rPr lang="en-US" altLang="zh-CN" dirty="0"/>
              <a:t>4</a:t>
            </a:r>
            <a:r>
              <a:rPr lang="zh-CN" altLang="en-US" dirty="0"/>
              <a:t>）产品领导地位；（</a:t>
            </a:r>
            <a:r>
              <a:rPr lang="en-US" altLang="zh-CN" dirty="0"/>
              <a:t>5</a:t>
            </a:r>
            <a:r>
              <a:rPr lang="zh-CN" altLang="en-US" dirty="0"/>
              <a:t>）人员发展；（</a:t>
            </a:r>
            <a:r>
              <a:rPr lang="en-US" altLang="zh-CN" dirty="0"/>
              <a:t>6</a:t>
            </a:r>
            <a:r>
              <a:rPr lang="zh-CN" altLang="en-US" dirty="0"/>
              <a:t>）员工态度；（</a:t>
            </a:r>
            <a:r>
              <a:rPr lang="en-US" altLang="zh-CN" dirty="0"/>
              <a:t>7</a:t>
            </a:r>
            <a:r>
              <a:rPr lang="zh-CN" altLang="en-US" dirty="0"/>
              <a:t>）公共责任；（</a:t>
            </a:r>
            <a:r>
              <a:rPr lang="en-US" altLang="zh-CN" dirty="0"/>
              <a:t>8</a:t>
            </a:r>
            <a:r>
              <a:rPr lang="zh-CN" altLang="en-US" dirty="0"/>
              <a:t>）短期目标与长期目标的平衡。 </a:t>
            </a:r>
          </a:p>
        </p:txBody>
      </p:sp>
    </p:spTree>
    <p:extLst>
      <p:ext uri="{BB962C8B-B14F-4D97-AF65-F5344CB8AC3E}">
        <p14:creationId xmlns:p14="http://schemas.microsoft.com/office/powerpoint/2010/main" val="3267711303"/>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确立标准</a:t>
            </a:r>
            <a:r>
              <a:rPr lang="zh-CN" altLang="en-US" dirty="0"/>
              <a:t> </a:t>
            </a:r>
          </a:p>
        </p:txBody>
      </p:sp>
      <p:sp>
        <p:nvSpPr>
          <p:cNvPr id="13315" name="Rectangle 3"/>
          <p:cNvSpPr>
            <a:spLocks noGrp="1" noChangeArrowheads="1"/>
          </p:cNvSpPr>
          <p:nvPr>
            <p:ph idx="1"/>
          </p:nvPr>
        </p:nvSpPr>
        <p:spPr/>
        <p:txBody>
          <a:bodyPr/>
          <a:lstStyle/>
          <a:p>
            <a:pPr>
              <a:lnSpc>
                <a:spcPct val="135000"/>
              </a:lnSpc>
            </a:pPr>
            <a:r>
              <a:rPr lang="zh-CN" altLang="en-US" dirty="0"/>
              <a:t>进行控制的基础</a:t>
            </a:r>
            <a:endParaRPr lang="en-US" altLang="zh-CN" dirty="0"/>
          </a:p>
          <a:p>
            <a:pPr>
              <a:lnSpc>
                <a:spcPct val="135000"/>
              </a:lnSpc>
            </a:pPr>
            <a:endParaRPr lang="en-US" altLang="zh-CN" dirty="0"/>
          </a:p>
          <a:p>
            <a:pPr>
              <a:lnSpc>
                <a:spcPct val="135000"/>
              </a:lnSpc>
            </a:pPr>
            <a:r>
              <a:rPr lang="zh-CN" altLang="en-US" dirty="0"/>
              <a:t>简明性、适用性、一致性、可行性、可操作性、相对稳定性及前瞻性</a:t>
            </a:r>
          </a:p>
        </p:txBody>
      </p:sp>
    </p:spTree>
    <p:extLst>
      <p:ext uri="{BB962C8B-B14F-4D97-AF65-F5344CB8AC3E}">
        <p14:creationId xmlns:p14="http://schemas.microsoft.com/office/powerpoint/2010/main" val="4098471018"/>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建立标准</a:t>
            </a:r>
          </a:p>
        </p:txBody>
      </p:sp>
      <p:pic>
        <p:nvPicPr>
          <p:cNvPr id="4" name="内容占位符 3"/>
          <p:cNvPicPr>
            <a:picLocks noGrp="1" noChangeAspect="1"/>
          </p:cNvPicPr>
          <p:nvPr>
            <p:ph idx="1"/>
          </p:nvPr>
        </p:nvPicPr>
        <p:blipFill>
          <a:blip r:embed="rId2"/>
          <a:stretch>
            <a:fillRect/>
          </a:stretch>
        </p:blipFill>
        <p:spPr>
          <a:xfrm>
            <a:off x="859816" y="1341438"/>
            <a:ext cx="10375531" cy="4784725"/>
          </a:xfrm>
          <a:prstGeom prst="rect">
            <a:avLst/>
          </a:prstGeom>
        </p:spPr>
      </p:pic>
    </p:spTree>
    <p:extLst>
      <p:ext uri="{BB962C8B-B14F-4D97-AF65-F5344CB8AC3E}">
        <p14:creationId xmlns:p14="http://schemas.microsoft.com/office/powerpoint/2010/main" val="4167746674"/>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衡量工作成效</a:t>
            </a:r>
          </a:p>
        </p:txBody>
      </p:sp>
      <p:sp>
        <p:nvSpPr>
          <p:cNvPr id="3" name="内容占位符 2"/>
          <p:cNvSpPr>
            <a:spLocks noGrp="1"/>
          </p:cNvSpPr>
          <p:nvPr>
            <p:ph idx="1"/>
          </p:nvPr>
        </p:nvSpPr>
        <p:spPr/>
        <p:txBody>
          <a:bodyPr/>
          <a:lstStyle/>
          <a:p>
            <a:pPr marL="0" indent="0">
              <a:buNone/>
            </a:pPr>
            <a:r>
              <a:rPr lang="zh-CN" altLang="en-US" dirty="0"/>
              <a:t>注意获取信息的质量：准确、及时、可靠、适用</a:t>
            </a:r>
          </a:p>
          <a:p>
            <a:r>
              <a:rPr lang="zh-CN" altLang="en-US" dirty="0"/>
              <a:t>个人观察 </a:t>
            </a:r>
          </a:p>
          <a:p>
            <a:r>
              <a:rPr lang="zh-CN" altLang="en-US" dirty="0"/>
              <a:t>统计报告 </a:t>
            </a:r>
          </a:p>
          <a:p>
            <a:r>
              <a:rPr lang="zh-CN" altLang="en-US" dirty="0"/>
              <a:t>口头报告</a:t>
            </a:r>
            <a:endParaRPr lang="en-US" altLang="zh-CN" dirty="0"/>
          </a:p>
          <a:p>
            <a:r>
              <a:rPr lang="zh-CN" altLang="en-US" dirty="0"/>
              <a:t>书面报告 </a:t>
            </a:r>
          </a:p>
        </p:txBody>
      </p:sp>
    </p:spTree>
    <p:extLst>
      <p:ext uri="{BB962C8B-B14F-4D97-AF65-F5344CB8AC3E}">
        <p14:creationId xmlns:p14="http://schemas.microsoft.com/office/powerpoint/2010/main" val="3248077584"/>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p>
        </p:txBody>
      </p:sp>
      <p:sp>
        <p:nvSpPr>
          <p:cNvPr id="3" name="内容占位符 2"/>
          <p:cNvSpPr>
            <a:spLocks noGrp="1"/>
          </p:cNvSpPr>
          <p:nvPr>
            <p:ph idx="1"/>
          </p:nvPr>
        </p:nvSpPr>
        <p:spPr/>
        <p:txBody>
          <a:bodyPr/>
          <a:lstStyle/>
          <a:p>
            <a:endParaRPr lang="zh-CN" altLang="en-US" dirty="0"/>
          </a:p>
        </p:txBody>
      </p:sp>
      <p:sp>
        <p:nvSpPr>
          <p:cNvPr id="4" name="Rectangle 3"/>
          <p:cNvSpPr txBox="1">
            <a:spLocks noChangeArrowheads="1"/>
          </p:cNvSpPr>
          <p:nvPr/>
        </p:nvSpPr>
        <p:spPr>
          <a:xfrm>
            <a:off x="4631131" y="4851048"/>
            <a:ext cx="4404179" cy="167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00000"/>
              </a:lnSpc>
              <a:buFontTx/>
              <a:buAutoNum type="arabicPeriod"/>
            </a:pPr>
            <a:endParaRPr lang="zh-CN" altLang="en-US" sz="1800" dirty="0"/>
          </a:p>
        </p:txBody>
      </p:sp>
      <p:cxnSp>
        <p:nvCxnSpPr>
          <p:cNvPr id="5" name="直接连接符 4"/>
          <p:cNvCxnSpPr/>
          <p:nvPr/>
        </p:nvCxnSpPr>
        <p:spPr>
          <a:xfrm>
            <a:off x="5411630" y="2548370"/>
            <a:ext cx="3549524" cy="0"/>
          </a:xfrm>
          <a:prstGeom prst="line">
            <a:avLst/>
          </a:prstGeom>
          <a:ln/>
        </p:spPr>
        <p:style>
          <a:lnRef idx="1">
            <a:schemeClr val="accent6"/>
          </a:lnRef>
          <a:fillRef idx="0">
            <a:schemeClr val="accent6"/>
          </a:fillRef>
          <a:effectRef idx="0">
            <a:schemeClr val="accent6"/>
          </a:effectRef>
          <a:fontRef idx="minor">
            <a:schemeClr val="tx1"/>
          </a:fontRef>
        </p:style>
      </p:cxnSp>
      <p:sp>
        <p:nvSpPr>
          <p:cNvPr id="6" name="Rectangle 3"/>
          <p:cNvSpPr txBox="1">
            <a:spLocks noChangeArrowheads="1"/>
          </p:cNvSpPr>
          <p:nvPr/>
        </p:nvSpPr>
        <p:spPr bwMode="auto">
          <a:xfrm>
            <a:off x="5452948" y="2624366"/>
            <a:ext cx="3745056" cy="276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9pPr>
          </a:lstStyle>
          <a:p>
            <a:r>
              <a:rPr lang="zh-CN" altLang="en-US" sz="1600" dirty="0"/>
              <a:t>控制的概念</a:t>
            </a:r>
          </a:p>
          <a:p>
            <a:r>
              <a:rPr lang="zh-CN" altLang="en-US" sz="1600" dirty="0"/>
              <a:t>控制与计划的关系</a:t>
            </a:r>
          </a:p>
          <a:p>
            <a:r>
              <a:rPr lang="zh-CN" altLang="en-US" sz="1600" dirty="0"/>
              <a:t>控制的目标</a:t>
            </a:r>
          </a:p>
          <a:p>
            <a:r>
              <a:rPr lang="zh-CN" altLang="en-US" sz="1600" dirty="0"/>
              <a:t>控制的类型</a:t>
            </a:r>
          </a:p>
          <a:p>
            <a:r>
              <a:rPr lang="zh-CN" altLang="en-US" sz="1600" dirty="0"/>
              <a:t>控制的过程</a:t>
            </a:r>
          </a:p>
          <a:p>
            <a:r>
              <a:rPr lang="zh-CN" altLang="en-US" sz="1600"/>
              <a:t>管理者的控制</a:t>
            </a:r>
          </a:p>
          <a:p>
            <a:endParaRPr lang="en-US" altLang="zh-CN" sz="1600" dirty="0"/>
          </a:p>
          <a:p>
            <a:endParaRPr lang="zh-CN" altLang="en-US" sz="1600" dirty="0"/>
          </a:p>
          <a:p>
            <a:endParaRPr lang="zh-CN" altLang="en-US" sz="1600" dirty="0"/>
          </a:p>
        </p:txBody>
      </p:sp>
      <p:pic>
        <p:nvPicPr>
          <p:cNvPr id="7" name="Picture 6" descr="&#10;                        科克市"/>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500" b="99250" l="1667" r="96000">
                        <a14:foregroundMark x1="66333" y1="32750" x2="69333" y2="32750"/>
                        <a14:backgroundMark x1="44833" y1="66750" x2="37667" y2="73250"/>
                      </a14:backgroundRemoval>
                    </a14:imgEffect>
                  </a14:imgLayer>
                </a14:imgProps>
              </a:ext>
              <a:ext uri="{28A0092B-C50C-407E-A947-70E740481C1C}">
                <a14:useLocalDpi xmlns:a14="http://schemas.microsoft.com/office/drawing/2010/main" val="0"/>
              </a:ext>
            </a:extLst>
          </a:blip>
          <a:srcRect l="16557" t="3006" r="15232" b="24841"/>
          <a:stretch/>
        </p:blipFill>
        <p:spPr bwMode="auto">
          <a:xfrm>
            <a:off x="3107873" y="1559378"/>
            <a:ext cx="2522764"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304768" y="5723827"/>
            <a:ext cx="5760159" cy="0"/>
          </a:xfrm>
          <a:prstGeom prst="line">
            <a:avLst/>
          </a:prstGeom>
          <a:ln/>
        </p:spPr>
        <p:style>
          <a:lnRef idx="1">
            <a:schemeClr val="accent6"/>
          </a:lnRef>
          <a:fillRef idx="0">
            <a:schemeClr val="accent6"/>
          </a:fillRef>
          <a:effectRef idx="0">
            <a:schemeClr val="accent6"/>
          </a:effectRef>
          <a:fontRef idx="minor">
            <a:schemeClr val="tx1"/>
          </a:fontRef>
        </p:style>
      </p:cxnSp>
      <p:grpSp>
        <p:nvGrpSpPr>
          <p:cNvPr id="9" name="组合 8"/>
          <p:cNvGrpSpPr/>
          <p:nvPr/>
        </p:nvGrpSpPr>
        <p:grpSpPr>
          <a:xfrm>
            <a:off x="3090930" y="3537349"/>
            <a:ext cx="319020" cy="454988"/>
            <a:chOff x="565240" y="3573463"/>
            <a:chExt cx="425360" cy="606651"/>
          </a:xfrm>
        </p:grpSpPr>
        <p:sp>
          <p:nvSpPr>
            <p:cNvPr id="10" name="直角三角形 9"/>
            <p:cNvSpPr/>
            <p:nvPr/>
          </p:nvSpPr>
          <p:spPr>
            <a:xfrm rot="16200000">
              <a:off x="629081" y="3564052"/>
              <a:ext cx="283760" cy="411441"/>
            </a:xfrm>
            <a:prstGeom prst="rtTriangle">
              <a:avLst/>
            </a:prstGeom>
            <a:solidFill>
              <a:srgbClr val="AC1B20"/>
            </a:solidFill>
            <a:ln>
              <a:solidFill>
                <a:srgbClr val="AC1B2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 name="直接连接符 10"/>
            <p:cNvCxnSpPr/>
            <p:nvPr/>
          </p:nvCxnSpPr>
          <p:spPr>
            <a:xfrm>
              <a:off x="990600" y="3573463"/>
              <a:ext cx="0" cy="606651"/>
            </a:xfrm>
            <a:prstGeom prst="line">
              <a:avLst/>
            </a:prstGeom>
            <a:ln w="38100">
              <a:solidFill>
                <a:srgbClr val="AC1B20"/>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452948" y="2148274"/>
            <a:ext cx="2065565" cy="415498"/>
          </a:xfrm>
          <a:prstGeom prst="rect">
            <a:avLst/>
          </a:prstGeom>
          <a:noFill/>
        </p:spPr>
        <p:txBody>
          <a:bodyPr wrap="square" rtlCol="0">
            <a:spAutoFit/>
          </a:bodyPr>
          <a:lstStyle/>
          <a:p>
            <a:r>
              <a:rPr lang="zh-CN" altLang="en-US" sz="2100" b="1" dirty="0">
                <a:solidFill>
                  <a:schemeClr val="tx2"/>
                </a:solidFill>
                <a:latin typeface="微软雅黑" panose="020B0503020204020204" pitchFamily="34" charset="-122"/>
                <a:ea typeface="微软雅黑" panose="020B0503020204020204" pitchFamily="34" charset="-122"/>
              </a:rPr>
              <a:t>本节课学习目标</a:t>
            </a:r>
          </a:p>
        </p:txBody>
      </p:sp>
    </p:spTree>
    <p:extLst>
      <p:ext uri="{BB962C8B-B14F-4D97-AF65-F5344CB8AC3E}">
        <p14:creationId xmlns:p14="http://schemas.microsoft.com/office/powerpoint/2010/main" val="3103342503"/>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衡量</a:t>
            </a:r>
          </a:p>
        </p:txBody>
      </p:sp>
      <p:pic>
        <p:nvPicPr>
          <p:cNvPr id="4" name="内容占位符 3"/>
          <p:cNvPicPr>
            <a:picLocks noGrp="1" noChangeAspect="1"/>
          </p:cNvPicPr>
          <p:nvPr>
            <p:ph idx="1"/>
          </p:nvPr>
        </p:nvPicPr>
        <p:blipFill>
          <a:blip r:embed="rId2"/>
          <a:stretch>
            <a:fillRect/>
          </a:stretch>
        </p:blipFill>
        <p:spPr>
          <a:xfrm>
            <a:off x="1144316" y="1341438"/>
            <a:ext cx="9806530" cy="4784725"/>
          </a:xfrm>
          <a:prstGeom prst="rect">
            <a:avLst/>
          </a:prstGeom>
        </p:spPr>
      </p:pic>
    </p:spTree>
    <p:extLst>
      <p:ext uri="{BB962C8B-B14F-4D97-AF65-F5344CB8AC3E}">
        <p14:creationId xmlns:p14="http://schemas.microsoft.com/office/powerpoint/2010/main" val="304650231"/>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找偏差</a:t>
            </a:r>
          </a:p>
        </p:txBody>
      </p:sp>
      <p:sp>
        <p:nvSpPr>
          <p:cNvPr id="3" name="内容占位符 2"/>
          <p:cNvSpPr>
            <a:spLocks noGrp="1"/>
          </p:cNvSpPr>
          <p:nvPr>
            <p:ph idx="1"/>
          </p:nvPr>
        </p:nvSpPr>
        <p:spPr/>
        <p:txBody>
          <a:bodyPr/>
          <a:lstStyle/>
          <a:p>
            <a:r>
              <a:rPr lang="zh-CN" altLang="en-US" dirty="0"/>
              <a:t>首先要判断偏差的严重程度。 </a:t>
            </a:r>
            <a:endParaRPr lang="en-US" altLang="zh-CN" dirty="0"/>
          </a:p>
          <a:p>
            <a:endParaRPr lang="en-US" altLang="zh-CN" dirty="0"/>
          </a:p>
          <a:p>
            <a:r>
              <a:rPr lang="zh-CN" altLang="en-US" dirty="0"/>
              <a:t>是否足以构成对组织活动效率的威胁，是否值得分析原因并采取矫正措施。</a:t>
            </a:r>
            <a:endParaRPr lang="en-US" altLang="zh-CN" dirty="0"/>
          </a:p>
          <a:p>
            <a:endParaRPr lang="zh-CN" altLang="en-US" dirty="0"/>
          </a:p>
          <a:p>
            <a:r>
              <a:rPr lang="zh-CN" altLang="en-US" dirty="0"/>
              <a:t>找出偏差产生的主要本质原因并纠正。</a:t>
            </a:r>
          </a:p>
        </p:txBody>
      </p:sp>
    </p:spTree>
    <p:extLst>
      <p:ext uri="{BB962C8B-B14F-4D97-AF65-F5344CB8AC3E}">
        <p14:creationId xmlns:p14="http://schemas.microsoft.com/office/powerpoint/2010/main" val="2458418450"/>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适当的矫正措施</a:t>
            </a:r>
          </a:p>
        </p:txBody>
      </p:sp>
      <p:pic>
        <p:nvPicPr>
          <p:cNvPr id="4" name="内容占位符 3"/>
          <p:cNvPicPr>
            <a:picLocks noGrp="1" noChangeAspect="1"/>
          </p:cNvPicPr>
          <p:nvPr>
            <p:ph idx="1"/>
          </p:nvPr>
        </p:nvPicPr>
        <p:blipFill>
          <a:blip r:embed="rId2"/>
          <a:stretch>
            <a:fillRect/>
          </a:stretch>
        </p:blipFill>
        <p:spPr>
          <a:xfrm>
            <a:off x="2001293" y="1341438"/>
            <a:ext cx="8092576" cy="4784725"/>
          </a:xfrm>
          <a:prstGeom prst="rect">
            <a:avLst/>
          </a:prstGeom>
        </p:spPr>
      </p:pic>
    </p:spTree>
    <p:extLst>
      <p:ext uri="{BB962C8B-B14F-4D97-AF65-F5344CB8AC3E}">
        <p14:creationId xmlns:p14="http://schemas.microsoft.com/office/powerpoint/2010/main" val="3086929288"/>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4"/>
          <p:cNvGrpSpPr>
            <a:grpSpLocks/>
          </p:cNvGrpSpPr>
          <p:nvPr/>
        </p:nvGrpSpPr>
        <p:grpSpPr bwMode="auto">
          <a:xfrm>
            <a:off x="2133600" y="914400"/>
            <a:ext cx="8153400" cy="5562600"/>
            <a:chOff x="1890" y="2694"/>
            <a:chExt cx="6510" cy="6048"/>
          </a:xfrm>
        </p:grpSpPr>
        <p:sp>
          <p:nvSpPr>
            <p:cNvPr id="12292" name="Rectangle 5"/>
            <p:cNvSpPr>
              <a:spLocks noChangeArrowheads="1"/>
            </p:cNvSpPr>
            <p:nvPr/>
          </p:nvSpPr>
          <p:spPr bwMode="auto">
            <a:xfrm>
              <a:off x="1890" y="4221"/>
              <a:ext cx="795" cy="52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目 标</a:t>
              </a:r>
            </a:p>
          </p:txBody>
        </p:sp>
        <p:sp>
          <p:nvSpPr>
            <p:cNvPr id="12293" name="Rectangle 6"/>
            <p:cNvSpPr>
              <a:spLocks noChangeArrowheads="1"/>
            </p:cNvSpPr>
            <p:nvPr/>
          </p:nvSpPr>
          <p:spPr bwMode="auto">
            <a:xfrm>
              <a:off x="2970" y="4239"/>
              <a:ext cx="795" cy="49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标 准</a:t>
              </a:r>
            </a:p>
          </p:txBody>
        </p:sp>
        <p:sp>
          <p:nvSpPr>
            <p:cNvPr id="12294" name="Rectangle 7"/>
            <p:cNvSpPr>
              <a:spLocks noChangeArrowheads="1"/>
            </p:cNvSpPr>
            <p:nvPr/>
          </p:nvSpPr>
          <p:spPr bwMode="auto">
            <a:xfrm>
              <a:off x="4095" y="4194"/>
              <a:ext cx="855" cy="7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衡量实</a:t>
              </a:r>
            </a:p>
            <a:p>
              <a:pPr algn="ctr"/>
              <a:r>
                <a:rPr kumimoji="0" lang="zh-CN" altLang="en-US" sz="2000" b="0">
                  <a:latin typeface="Times New Roman" panose="02020603050405020304" pitchFamily="18" charset="0"/>
                </a:rPr>
                <a:t>际绩效</a:t>
              </a:r>
            </a:p>
          </p:txBody>
        </p:sp>
        <p:sp>
          <p:nvSpPr>
            <p:cNvPr id="12295" name="Rectangle 8"/>
            <p:cNvSpPr>
              <a:spLocks noChangeArrowheads="1"/>
            </p:cNvSpPr>
            <p:nvPr/>
          </p:nvSpPr>
          <p:spPr bwMode="auto">
            <a:xfrm>
              <a:off x="3285" y="2694"/>
              <a:ext cx="1245" cy="7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比较标准与实际绩效</a:t>
              </a:r>
            </a:p>
          </p:txBody>
        </p:sp>
        <p:sp>
          <p:nvSpPr>
            <p:cNvPr id="12296" name="Rectangle 9"/>
            <p:cNvSpPr>
              <a:spLocks noChangeArrowheads="1"/>
            </p:cNvSpPr>
            <p:nvPr/>
          </p:nvSpPr>
          <p:spPr bwMode="auto">
            <a:xfrm>
              <a:off x="7305" y="7191"/>
              <a:ext cx="705" cy="73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纠正</a:t>
              </a:r>
            </a:p>
            <a:p>
              <a:pPr algn="ctr"/>
              <a:r>
                <a:rPr kumimoji="0" lang="zh-CN" altLang="en-US" sz="2000" b="0">
                  <a:latin typeface="Times New Roman" panose="02020603050405020304" pitchFamily="18" charset="0"/>
                </a:rPr>
                <a:t>绩效</a:t>
              </a:r>
            </a:p>
          </p:txBody>
        </p:sp>
        <p:sp>
          <p:nvSpPr>
            <p:cNvPr id="12297" name="Rectangle 10"/>
            <p:cNvSpPr>
              <a:spLocks noChangeArrowheads="1"/>
            </p:cNvSpPr>
            <p:nvPr/>
          </p:nvSpPr>
          <p:spPr bwMode="auto">
            <a:xfrm>
              <a:off x="5685" y="7236"/>
              <a:ext cx="735" cy="73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修订</a:t>
              </a:r>
            </a:p>
            <a:p>
              <a:pPr algn="ctr"/>
              <a:r>
                <a:rPr kumimoji="0" lang="zh-CN" altLang="en-US" sz="2000" b="0">
                  <a:latin typeface="Times New Roman" panose="02020603050405020304" pitchFamily="18" charset="0"/>
                </a:rPr>
                <a:t>标准</a:t>
              </a:r>
            </a:p>
          </p:txBody>
        </p:sp>
        <p:sp>
          <p:nvSpPr>
            <p:cNvPr id="12298" name="AutoShape 11"/>
            <p:cNvSpPr>
              <a:spLocks noChangeArrowheads="1"/>
            </p:cNvSpPr>
            <p:nvPr/>
          </p:nvSpPr>
          <p:spPr bwMode="auto">
            <a:xfrm>
              <a:off x="5370" y="2724"/>
              <a:ext cx="1350" cy="795"/>
            </a:xfrm>
            <a:prstGeom prst="diamond">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达到</a:t>
              </a:r>
            </a:p>
          </p:txBody>
        </p:sp>
        <p:sp>
          <p:nvSpPr>
            <p:cNvPr id="12299" name="AutoShape 12"/>
            <p:cNvSpPr>
              <a:spLocks noChangeArrowheads="1"/>
            </p:cNvSpPr>
            <p:nvPr/>
          </p:nvSpPr>
          <p:spPr bwMode="auto">
            <a:xfrm>
              <a:off x="5220" y="3894"/>
              <a:ext cx="1650" cy="1260"/>
            </a:xfrm>
            <a:prstGeom prst="diamond">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差异可接受吗</a:t>
              </a:r>
            </a:p>
          </p:txBody>
        </p:sp>
        <p:sp>
          <p:nvSpPr>
            <p:cNvPr id="12300" name="AutoShape 13"/>
            <p:cNvSpPr>
              <a:spLocks noChangeArrowheads="1"/>
            </p:cNvSpPr>
            <p:nvPr/>
          </p:nvSpPr>
          <p:spPr bwMode="auto">
            <a:xfrm>
              <a:off x="5310" y="5556"/>
              <a:ext cx="1470" cy="1260"/>
            </a:xfrm>
            <a:prstGeom prst="diamond">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标准可接受吗</a:t>
              </a:r>
            </a:p>
          </p:txBody>
        </p:sp>
        <p:sp>
          <p:nvSpPr>
            <p:cNvPr id="12301" name="Rectangle 14"/>
            <p:cNvSpPr>
              <a:spLocks noChangeArrowheads="1"/>
            </p:cNvSpPr>
            <p:nvPr/>
          </p:nvSpPr>
          <p:spPr bwMode="auto">
            <a:xfrm>
              <a:off x="7275" y="5781"/>
              <a:ext cx="683" cy="103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dirty="0">
                  <a:latin typeface="Times New Roman" panose="02020603050405020304" pitchFamily="18" charset="0"/>
                </a:rPr>
                <a:t>分析</a:t>
              </a:r>
              <a:r>
                <a:rPr kumimoji="0" lang="zh-CN" altLang="en-US" sz="2000" b="0" dirty="0">
                  <a:solidFill>
                    <a:srgbClr val="FF0000"/>
                  </a:solidFill>
                  <a:latin typeface="Times New Roman" panose="02020603050405020304" pitchFamily="18" charset="0"/>
                </a:rPr>
                <a:t>根本</a:t>
              </a:r>
              <a:r>
                <a:rPr kumimoji="0" lang="zh-CN" altLang="en-US" sz="2000" b="0" dirty="0">
                  <a:latin typeface="Times New Roman" panose="02020603050405020304" pitchFamily="18" charset="0"/>
                </a:rPr>
                <a:t>原因</a:t>
              </a:r>
            </a:p>
          </p:txBody>
        </p:sp>
        <p:sp>
          <p:nvSpPr>
            <p:cNvPr id="12302" name="Rectangle 15"/>
            <p:cNvSpPr>
              <a:spLocks noChangeArrowheads="1"/>
            </p:cNvSpPr>
            <p:nvPr/>
          </p:nvSpPr>
          <p:spPr bwMode="auto">
            <a:xfrm>
              <a:off x="7260" y="2874"/>
              <a:ext cx="683" cy="46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通过</a:t>
              </a:r>
            </a:p>
          </p:txBody>
        </p:sp>
        <p:sp>
          <p:nvSpPr>
            <p:cNvPr id="12303" name="Rectangle 16"/>
            <p:cNvSpPr>
              <a:spLocks noChangeArrowheads="1"/>
            </p:cNvSpPr>
            <p:nvPr/>
          </p:nvSpPr>
          <p:spPr bwMode="auto">
            <a:xfrm>
              <a:off x="7290" y="4251"/>
              <a:ext cx="683" cy="52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b="0">
                  <a:latin typeface="Times New Roman" panose="02020603050405020304" pitchFamily="18" charset="0"/>
                </a:rPr>
                <a:t>通过</a:t>
              </a:r>
            </a:p>
          </p:txBody>
        </p:sp>
        <p:sp>
          <p:nvSpPr>
            <p:cNvPr id="12304" name="Line 17"/>
            <p:cNvSpPr>
              <a:spLocks noChangeShapeType="1"/>
            </p:cNvSpPr>
            <p:nvPr/>
          </p:nvSpPr>
          <p:spPr bwMode="auto">
            <a:xfrm>
              <a:off x="2670" y="4467"/>
              <a:ext cx="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5" name="Line 18"/>
            <p:cNvSpPr>
              <a:spLocks noChangeShapeType="1"/>
            </p:cNvSpPr>
            <p:nvPr/>
          </p:nvSpPr>
          <p:spPr bwMode="auto">
            <a:xfrm flipH="1" flipV="1">
              <a:off x="3345" y="3942"/>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Line 19"/>
            <p:cNvSpPr>
              <a:spLocks noChangeShapeType="1"/>
            </p:cNvSpPr>
            <p:nvPr/>
          </p:nvSpPr>
          <p:spPr bwMode="auto">
            <a:xfrm flipV="1">
              <a:off x="4500" y="3942"/>
              <a:ext cx="0"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Line 20"/>
            <p:cNvSpPr>
              <a:spLocks noChangeShapeType="1"/>
            </p:cNvSpPr>
            <p:nvPr/>
          </p:nvSpPr>
          <p:spPr bwMode="auto">
            <a:xfrm>
              <a:off x="3345" y="3942"/>
              <a:ext cx="11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Line 21"/>
            <p:cNvSpPr>
              <a:spLocks noChangeShapeType="1"/>
            </p:cNvSpPr>
            <p:nvPr/>
          </p:nvSpPr>
          <p:spPr bwMode="auto">
            <a:xfrm>
              <a:off x="3780" y="4482"/>
              <a:ext cx="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9" name="Line 22"/>
            <p:cNvSpPr>
              <a:spLocks noChangeShapeType="1"/>
            </p:cNvSpPr>
            <p:nvPr/>
          </p:nvSpPr>
          <p:spPr bwMode="auto">
            <a:xfrm flipV="1">
              <a:off x="3900" y="3447"/>
              <a:ext cx="0" cy="4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Line 23"/>
            <p:cNvSpPr>
              <a:spLocks noChangeShapeType="1"/>
            </p:cNvSpPr>
            <p:nvPr/>
          </p:nvSpPr>
          <p:spPr bwMode="auto">
            <a:xfrm>
              <a:off x="4620" y="3087"/>
              <a:ext cx="7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1" name="Line 24"/>
            <p:cNvSpPr>
              <a:spLocks noChangeShapeType="1"/>
            </p:cNvSpPr>
            <p:nvPr/>
          </p:nvSpPr>
          <p:spPr bwMode="auto">
            <a:xfrm>
              <a:off x="6735" y="3117"/>
              <a:ext cx="5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Line 25"/>
            <p:cNvSpPr>
              <a:spLocks noChangeShapeType="1"/>
            </p:cNvSpPr>
            <p:nvPr/>
          </p:nvSpPr>
          <p:spPr bwMode="auto">
            <a:xfrm>
              <a:off x="6030" y="3522"/>
              <a:ext cx="0" cy="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3" name="Line 26"/>
            <p:cNvSpPr>
              <a:spLocks noChangeShapeType="1"/>
            </p:cNvSpPr>
            <p:nvPr/>
          </p:nvSpPr>
          <p:spPr bwMode="auto">
            <a:xfrm>
              <a:off x="6045" y="5172"/>
              <a:ext cx="0" cy="4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4" name="Line 27"/>
            <p:cNvSpPr>
              <a:spLocks noChangeShapeType="1"/>
            </p:cNvSpPr>
            <p:nvPr/>
          </p:nvSpPr>
          <p:spPr bwMode="auto">
            <a:xfrm>
              <a:off x="6870" y="4527"/>
              <a:ext cx="4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5" name="Line 28"/>
            <p:cNvSpPr>
              <a:spLocks noChangeShapeType="1"/>
            </p:cNvSpPr>
            <p:nvPr/>
          </p:nvSpPr>
          <p:spPr bwMode="auto">
            <a:xfrm>
              <a:off x="6765" y="619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Line 29"/>
            <p:cNvSpPr>
              <a:spLocks noChangeShapeType="1"/>
            </p:cNvSpPr>
            <p:nvPr/>
          </p:nvSpPr>
          <p:spPr bwMode="auto">
            <a:xfrm>
              <a:off x="6060" y="6822"/>
              <a:ext cx="0" cy="4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30"/>
            <p:cNvSpPr>
              <a:spLocks noChangeShapeType="1"/>
            </p:cNvSpPr>
            <p:nvPr/>
          </p:nvSpPr>
          <p:spPr bwMode="auto">
            <a:xfrm>
              <a:off x="7620" y="6537"/>
              <a:ext cx="0" cy="6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8" name="Line 31"/>
            <p:cNvSpPr>
              <a:spLocks noChangeShapeType="1"/>
            </p:cNvSpPr>
            <p:nvPr/>
          </p:nvSpPr>
          <p:spPr bwMode="auto">
            <a:xfrm>
              <a:off x="7575" y="7947"/>
              <a:ext cx="0"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32"/>
            <p:cNvSpPr>
              <a:spLocks noChangeShapeType="1"/>
            </p:cNvSpPr>
            <p:nvPr/>
          </p:nvSpPr>
          <p:spPr bwMode="auto">
            <a:xfrm>
              <a:off x="4815" y="8232"/>
              <a:ext cx="27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33"/>
            <p:cNvSpPr>
              <a:spLocks noChangeShapeType="1"/>
            </p:cNvSpPr>
            <p:nvPr/>
          </p:nvSpPr>
          <p:spPr bwMode="auto">
            <a:xfrm flipV="1">
              <a:off x="4785" y="4962"/>
              <a:ext cx="0" cy="32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1" name="Line 34"/>
            <p:cNvSpPr>
              <a:spLocks noChangeShapeType="1"/>
            </p:cNvSpPr>
            <p:nvPr/>
          </p:nvSpPr>
          <p:spPr bwMode="auto">
            <a:xfrm flipV="1">
              <a:off x="7980" y="4527"/>
              <a:ext cx="1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35"/>
            <p:cNvSpPr>
              <a:spLocks noChangeShapeType="1"/>
            </p:cNvSpPr>
            <p:nvPr/>
          </p:nvSpPr>
          <p:spPr bwMode="auto">
            <a:xfrm>
              <a:off x="8160" y="4527"/>
              <a:ext cx="0" cy="39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36"/>
            <p:cNvSpPr>
              <a:spLocks noChangeShapeType="1"/>
            </p:cNvSpPr>
            <p:nvPr/>
          </p:nvSpPr>
          <p:spPr bwMode="auto">
            <a:xfrm>
              <a:off x="4515" y="8466"/>
              <a:ext cx="36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Line 37"/>
            <p:cNvSpPr>
              <a:spLocks noChangeShapeType="1"/>
            </p:cNvSpPr>
            <p:nvPr/>
          </p:nvSpPr>
          <p:spPr bwMode="auto">
            <a:xfrm flipV="1">
              <a:off x="4500" y="4947"/>
              <a:ext cx="0" cy="35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5" name="Line 38"/>
            <p:cNvSpPr>
              <a:spLocks noChangeShapeType="1"/>
            </p:cNvSpPr>
            <p:nvPr/>
          </p:nvSpPr>
          <p:spPr bwMode="auto">
            <a:xfrm>
              <a:off x="7965" y="3102"/>
              <a:ext cx="4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39"/>
            <p:cNvSpPr>
              <a:spLocks noChangeShapeType="1"/>
            </p:cNvSpPr>
            <p:nvPr/>
          </p:nvSpPr>
          <p:spPr bwMode="auto">
            <a:xfrm>
              <a:off x="8385" y="3102"/>
              <a:ext cx="0" cy="5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7" name="Line 40"/>
            <p:cNvSpPr>
              <a:spLocks noChangeShapeType="1"/>
            </p:cNvSpPr>
            <p:nvPr/>
          </p:nvSpPr>
          <p:spPr bwMode="auto">
            <a:xfrm>
              <a:off x="4215" y="8721"/>
              <a:ext cx="41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Line 41"/>
            <p:cNvSpPr>
              <a:spLocks noChangeShapeType="1"/>
            </p:cNvSpPr>
            <p:nvPr/>
          </p:nvSpPr>
          <p:spPr bwMode="auto">
            <a:xfrm flipH="1" flipV="1">
              <a:off x="4215" y="4917"/>
              <a:ext cx="0" cy="38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9" name="Line 42"/>
            <p:cNvSpPr>
              <a:spLocks noChangeShapeType="1"/>
            </p:cNvSpPr>
            <p:nvPr/>
          </p:nvSpPr>
          <p:spPr bwMode="auto">
            <a:xfrm flipV="1">
              <a:off x="3330" y="4737"/>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0" name="Line 43"/>
            <p:cNvSpPr>
              <a:spLocks noChangeShapeType="1"/>
            </p:cNvSpPr>
            <p:nvPr/>
          </p:nvSpPr>
          <p:spPr bwMode="auto">
            <a:xfrm>
              <a:off x="3330" y="7587"/>
              <a:ext cx="23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t>控制的过程</a:t>
            </a:r>
          </a:p>
        </p:txBody>
      </p:sp>
    </p:spTree>
    <p:extLst>
      <p:ext uri="{BB962C8B-B14F-4D97-AF65-F5344CB8AC3E}">
        <p14:creationId xmlns:p14="http://schemas.microsoft.com/office/powerpoint/2010/main" val="2856864562"/>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p>
        </p:txBody>
      </p:sp>
      <p:sp>
        <p:nvSpPr>
          <p:cNvPr id="3" name="内容占位符 2"/>
          <p:cNvSpPr>
            <a:spLocks noGrp="1"/>
          </p:cNvSpPr>
          <p:nvPr>
            <p:ph idx="1"/>
          </p:nvPr>
        </p:nvSpPr>
        <p:spPr/>
        <p:txBody>
          <a:bodyPr/>
          <a:lstStyle/>
          <a:p>
            <a:r>
              <a:rPr lang="zh-CN" altLang="en-US" dirty="0"/>
              <a:t>这样的控制合理嘛？</a:t>
            </a:r>
          </a:p>
        </p:txBody>
      </p:sp>
      <p:pic>
        <p:nvPicPr>
          <p:cNvPr id="4" name="图片 3">
            <a:extLst>
              <a:ext uri="{FF2B5EF4-FFF2-40B4-BE49-F238E27FC236}">
                <a16:creationId xmlns:a16="http://schemas.microsoft.com/office/drawing/2014/main" id="{D14728A5-B3CE-2847-928A-8BDC2A41CABD}"/>
              </a:ext>
            </a:extLst>
          </p:cNvPr>
          <p:cNvPicPr>
            <a:picLocks noChangeAspect="1"/>
          </p:cNvPicPr>
          <p:nvPr/>
        </p:nvPicPr>
        <p:blipFill>
          <a:blip r:embed="rId3"/>
          <a:stretch>
            <a:fillRect/>
          </a:stretch>
        </p:blipFill>
        <p:spPr>
          <a:xfrm>
            <a:off x="332509" y="2116347"/>
            <a:ext cx="6019800" cy="4408997"/>
          </a:xfrm>
          <a:prstGeom prst="rect">
            <a:avLst/>
          </a:prstGeom>
        </p:spPr>
      </p:pic>
    </p:spTree>
    <p:extLst>
      <p:ext uri="{BB962C8B-B14F-4D97-AF65-F5344CB8AC3E}">
        <p14:creationId xmlns:p14="http://schemas.microsoft.com/office/powerpoint/2010/main" val="722033494"/>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B0122-D775-DD44-B176-6B5CF75D6373}"/>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737192FC-64D1-524A-9346-6C281D1610EA}"/>
              </a:ext>
            </a:extLst>
          </p:cNvPr>
          <p:cNvPicPr>
            <a:picLocks noGrp="1" noChangeAspect="1"/>
          </p:cNvPicPr>
          <p:nvPr>
            <p:ph idx="1"/>
          </p:nvPr>
        </p:nvPicPr>
        <p:blipFill>
          <a:blip r:embed="rId2"/>
          <a:stretch>
            <a:fillRect/>
          </a:stretch>
        </p:blipFill>
        <p:spPr>
          <a:xfrm>
            <a:off x="1052440" y="1623868"/>
            <a:ext cx="8140700" cy="1206500"/>
          </a:xfrm>
          <a:prstGeom prst="rect">
            <a:avLst/>
          </a:prstGeom>
        </p:spPr>
      </p:pic>
      <p:pic>
        <p:nvPicPr>
          <p:cNvPr id="5" name="图片 4">
            <a:extLst>
              <a:ext uri="{FF2B5EF4-FFF2-40B4-BE49-F238E27FC236}">
                <a16:creationId xmlns:a16="http://schemas.microsoft.com/office/drawing/2014/main" id="{C35949AF-C393-4842-9A7D-694C56BE2B36}"/>
              </a:ext>
            </a:extLst>
          </p:cNvPr>
          <p:cNvPicPr>
            <a:picLocks noChangeAspect="1"/>
          </p:cNvPicPr>
          <p:nvPr/>
        </p:nvPicPr>
        <p:blipFill>
          <a:blip r:embed="rId3"/>
          <a:stretch>
            <a:fillRect/>
          </a:stretch>
        </p:blipFill>
        <p:spPr>
          <a:xfrm>
            <a:off x="817490" y="3429000"/>
            <a:ext cx="8610600" cy="1816100"/>
          </a:xfrm>
          <a:prstGeom prst="rect">
            <a:avLst/>
          </a:prstGeom>
        </p:spPr>
      </p:pic>
    </p:spTree>
    <p:extLst>
      <p:ext uri="{BB962C8B-B14F-4D97-AF65-F5344CB8AC3E}">
        <p14:creationId xmlns:p14="http://schemas.microsoft.com/office/powerpoint/2010/main" val="2095397909"/>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案例讨论</a:t>
            </a:r>
          </a:p>
        </p:txBody>
      </p:sp>
      <p:sp>
        <p:nvSpPr>
          <p:cNvPr id="3" name="内容占位符 2"/>
          <p:cNvSpPr>
            <a:spLocks noGrp="1"/>
          </p:cNvSpPr>
          <p:nvPr>
            <p:ph idx="1"/>
          </p:nvPr>
        </p:nvSpPr>
        <p:spPr/>
        <p:txBody>
          <a:bodyPr/>
          <a:lstStyle/>
          <a:p>
            <a:r>
              <a:rPr lang="zh-CN" altLang="en-US" dirty="0"/>
              <a:t>三鹿奶粉</a:t>
            </a:r>
            <a:endParaRPr lang="en-US" altLang="zh-CN" dirty="0"/>
          </a:p>
          <a:p>
            <a:endParaRPr lang="en-US" altLang="zh-CN" dirty="0"/>
          </a:p>
          <a:p>
            <a:r>
              <a:rPr lang="zh-CN" altLang="en-US" dirty="0"/>
              <a:t>扩张太快</a:t>
            </a:r>
            <a:endParaRPr lang="en-US" altLang="zh-CN" dirty="0"/>
          </a:p>
          <a:p>
            <a:endParaRPr lang="en-US" altLang="zh-CN" dirty="0"/>
          </a:p>
          <a:p>
            <a:r>
              <a:rPr lang="zh-CN" altLang="en-US" dirty="0"/>
              <a:t>送检而不是抽检</a:t>
            </a:r>
            <a:endParaRPr lang="en-US" altLang="zh-CN" dirty="0"/>
          </a:p>
          <a:p>
            <a:endParaRPr lang="en-US" altLang="zh-CN" dirty="0"/>
          </a:p>
          <a:p>
            <a:r>
              <a:rPr lang="zh-CN" altLang="en-US" dirty="0"/>
              <a:t>每天交奶超过</a:t>
            </a:r>
            <a:r>
              <a:rPr lang="en-US" altLang="zh-CN" dirty="0"/>
              <a:t>20</a:t>
            </a:r>
            <a:r>
              <a:rPr lang="zh-CN" altLang="en-US" dirty="0"/>
              <a:t>吨，检验要求大大降低</a:t>
            </a:r>
            <a:endParaRPr lang="en-US" altLang="zh-CN" dirty="0"/>
          </a:p>
          <a:p>
            <a:endParaRPr lang="en-US" altLang="zh-CN" dirty="0"/>
          </a:p>
          <a:p>
            <a:r>
              <a:rPr lang="zh-CN" altLang="en-US" dirty="0"/>
              <a:t>检验标准</a:t>
            </a:r>
            <a:endParaRPr lang="en-US" altLang="zh-CN" dirty="0"/>
          </a:p>
          <a:p>
            <a:endParaRPr lang="en-US" altLang="zh-CN" dirty="0"/>
          </a:p>
          <a:p>
            <a:r>
              <a:rPr lang="zh-CN" altLang="en-US" dirty="0"/>
              <a:t>面对投诉</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21322563"/>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443B6-52E0-2E48-B22B-418F6B7605A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E3A09F6-95A6-9244-8EEF-451C040E7ECA}"/>
              </a:ext>
            </a:extLst>
          </p:cNvPr>
          <p:cNvSpPr>
            <a:spLocks noGrp="1"/>
          </p:cNvSpPr>
          <p:nvPr>
            <p:ph idx="1"/>
          </p:nvPr>
        </p:nvSpPr>
        <p:spPr/>
        <p:txBody>
          <a:bodyPr/>
          <a:lstStyle/>
          <a:p>
            <a:r>
              <a:rPr kumimoji="1" lang="zh-CN" altLang="en-US" dirty="0"/>
              <a:t>三鹿集团失控体现在什么环节</a:t>
            </a:r>
            <a:endParaRPr kumimoji="1" lang="en-US" altLang="zh-CN" dirty="0"/>
          </a:p>
          <a:p>
            <a:endParaRPr kumimoji="1" lang="en-US" altLang="zh-CN" dirty="0"/>
          </a:p>
          <a:p>
            <a:r>
              <a:rPr kumimoji="1" lang="zh-CN" altLang="en-US" dirty="0"/>
              <a:t>造成管理控制的原因是什么</a:t>
            </a:r>
            <a:endParaRPr kumimoji="1" lang="en-US" altLang="zh-CN" dirty="0"/>
          </a:p>
          <a:p>
            <a:endParaRPr kumimoji="1" lang="en-US" altLang="zh-CN" dirty="0"/>
          </a:p>
          <a:p>
            <a:r>
              <a:rPr kumimoji="1" lang="zh-CN" altLang="en-US" dirty="0"/>
              <a:t>如何强化控制</a:t>
            </a:r>
          </a:p>
        </p:txBody>
      </p:sp>
    </p:spTree>
    <p:extLst>
      <p:ext uri="{BB962C8B-B14F-4D97-AF65-F5344CB8AC3E}">
        <p14:creationId xmlns:p14="http://schemas.microsoft.com/office/powerpoint/2010/main" val="550026368"/>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管理者的控制</a:t>
            </a:r>
          </a:p>
        </p:txBody>
      </p:sp>
      <p:sp>
        <p:nvSpPr>
          <p:cNvPr id="4" name="Rectangle 3"/>
          <p:cNvSpPr txBox="1">
            <a:spLocks noGrp="1" noChangeArrowheads="1"/>
          </p:cNvSpPr>
          <p:nvPr>
            <p:ph idx="1"/>
          </p:nvPr>
        </p:nvSpPr>
        <p:spPr bwMode="auto">
          <a:prstGeom prst="rect">
            <a:avLst/>
          </a:prstGeom>
          <a:noFill/>
          <a:ln w="9525">
            <a:noFill/>
            <a:miter lim="800000"/>
            <a:headEnd/>
            <a:tailEnd/>
          </a:ln>
        </p:spPr>
        <p:txBody>
          <a:bodyPr/>
          <a:lstStyle>
            <a:lvl1pPr marL="533400" indent="-533400" eaLnBrk="0" hangingPunct="0">
              <a:defRPr kumimoji="1" sz="2400" b="1">
                <a:solidFill>
                  <a:schemeClr val="tx1"/>
                </a:solidFill>
                <a:latin typeface="Tahoma" panose="020B0604030504040204" pitchFamily="34" charset="0"/>
                <a:ea typeface="宋体" panose="02010600030101010101" pitchFamily="2" charset="-122"/>
              </a:defRPr>
            </a:lvl1pPr>
            <a:lvl2pPr marL="914400" indent="-457200" eaLnBrk="0" hangingPunct="0">
              <a:defRPr kumimoji="1" sz="2400" b="1">
                <a:solidFill>
                  <a:schemeClr val="tx1"/>
                </a:solidFill>
                <a:latin typeface="Tahoma" panose="020B0604030504040204" pitchFamily="34" charset="0"/>
                <a:ea typeface="宋体" panose="02010600030101010101" pitchFamily="2" charset="-122"/>
              </a:defRPr>
            </a:lvl2pPr>
            <a:lvl3pPr marL="1295400" indent="-3810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lvl="1">
              <a:lnSpc>
                <a:spcPct val="150000"/>
              </a:lnSpc>
              <a:spcBef>
                <a:spcPct val="20000"/>
              </a:spcBef>
              <a:buClr>
                <a:schemeClr val="hlink"/>
              </a:buClr>
              <a:buSzPct val="55000"/>
              <a:buFont typeface="Wingdings" panose="05000000000000000000" pitchFamily="2" charset="2"/>
              <a:buChar char="n"/>
            </a:pPr>
            <a:r>
              <a:rPr lang="zh-CN" altLang="en-US" sz="2000" dirty="0"/>
              <a:t>管理者监控问题的产生：</a:t>
            </a:r>
          </a:p>
          <a:p>
            <a:pPr lvl="2">
              <a:lnSpc>
                <a:spcPct val="150000"/>
              </a:lnSpc>
              <a:spcBef>
                <a:spcPct val="20000"/>
              </a:spcBef>
              <a:buClr>
                <a:schemeClr val="folHlink"/>
              </a:buClr>
              <a:buSzPct val="50000"/>
              <a:buFont typeface="Wingdings" panose="05000000000000000000" pitchFamily="2" charset="2"/>
              <a:buChar char="n"/>
            </a:pPr>
            <a:r>
              <a:rPr lang="zh-CN" altLang="en-US" sz="2000" dirty="0"/>
              <a:t>伴随着企业的所有权与经营权的分离</a:t>
            </a:r>
          </a:p>
          <a:p>
            <a:pPr lvl="1">
              <a:lnSpc>
                <a:spcPct val="150000"/>
              </a:lnSpc>
              <a:spcBef>
                <a:spcPct val="20000"/>
              </a:spcBef>
              <a:buClr>
                <a:schemeClr val="hlink"/>
              </a:buClr>
              <a:buSzPct val="55000"/>
              <a:buFont typeface="Wingdings" panose="05000000000000000000" pitchFamily="2" charset="2"/>
              <a:buChar char="n"/>
            </a:pPr>
            <a:r>
              <a:rPr lang="zh-CN" altLang="en-US" sz="2000" dirty="0"/>
              <a:t>代理风险的根源 ：</a:t>
            </a:r>
          </a:p>
          <a:p>
            <a:pPr lvl="2">
              <a:lnSpc>
                <a:spcPct val="150000"/>
              </a:lnSpc>
              <a:spcBef>
                <a:spcPct val="20000"/>
              </a:spcBef>
              <a:buClr>
                <a:schemeClr val="folHlink"/>
              </a:buClr>
              <a:buSzPct val="50000"/>
              <a:buFont typeface="Wingdings" panose="05000000000000000000" pitchFamily="2" charset="2"/>
              <a:buChar char="n"/>
            </a:pPr>
            <a:r>
              <a:rPr lang="zh-CN" altLang="en-US" sz="2000" dirty="0"/>
              <a:t>委托－代理过程中双方利益不相同；</a:t>
            </a:r>
            <a:endParaRPr lang="en-US" altLang="zh-CN" sz="2000" dirty="0"/>
          </a:p>
          <a:p>
            <a:pPr lvl="2">
              <a:lnSpc>
                <a:spcPct val="150000"/>
              </a:lnSpc>
              <a:spcBef>
                <a:spcPct val="20000"/>
              </a:spcBef>
              <a:buClr>
                <a:schemeClr val="folHlink"/>
              </a:buClr>
              <a:buSzPct val="50000"/>
              <a:buFont typeface="Wingdings" panose="05000000000000000000" pitchFamily="2" charset="2"/>
              <a:buChar char="n"/>
            </a:pPr>
            <a:r>
              <a:rPr lang="zh-CN" altLang="en-US" sz="2000" dirty="0"/>
              <a:t>责任不对等；</a:t>
            </a:r>
            <a:endParaRPr lang="en-US" altLang="zh-CN" sz="2000" dirty="0"/>
          </a:p>
          <a:p>
            <a:pPr lvl="2">
              <a:lnSpc>
                <a:spcPct val="150000"/>
              </a:lnSpc>
              <a:spcBef>
                <a:spcPct val="20000"/>
              </a:spcBef>
              <a:buClr>
                <a:schemeClr val="folHlink"/>
              </a:buClr>
              <a:buSzPct val="50000"/>
              <a:buFont typeface="Wingdings" panose="05000000000000000000" pitchFamily="2" charset="2"/>
              <a:buChar char="n"/>
            </a:pPr>
            <a:r>
              <a:rPr lang="zh-CN" altLang="en-US" sz="2000" dirty="0"/>
              <a:t>信息不对称；</a:t>
            </a:r>
            <a:endParaRPr lang="en-US" altLang="zh-CN" sz="2000" dirty="0"/>
          </a:p>
          <a:p>
            <a:pPr lvl="2">
              <a:lnSpc>
                <a:spcPct val="150000"/>
              </a:lnSpc>
              <a:spcBef>
                <a:spcPct val="20000"/>
              </a:spcBef>
              <a:buClr>
                <a:schemeClr val="folHlink"/>
              </a:buClr>
              <a:buSzPct val="50000"/>
              <a:buFont typeface="Wingdings" panose="05000000000000000000" pitchFamily="2" charset="2"/>
              <a:buChar char="n"/>
            </a:pPr>
            <a:r>
              <a:rPr lang="zh-CN" altLang="en-US" sz="2000" dirty="0"/>
              <a:t>契约不完全</a:t>
            </a:r>
            <a:endParaRPr lang="en-US" altLang="zh-CN" sz="2000" dirty="0"/>
          </a:p>
        </p:txBody>
      </p:sp>
    </p:spTree>
    <p:extLst>
      <p:ext uri="{BB962C8B-B14F-4D97-AF65-F5344CB8AC3E}">
        <p14:creationId xmlns:p14="http://schemas.microsoft.com/office/powerpoint/2010/main" val="29615826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1000"/>
                                        <p:tgtEl>
                                          <p:spTgt spid="4">
                                            <p:txEl>
                                              <p:pRg st="4" end="4"/>
                                            </p:txEl>
                                          </p:spTgt>
                                        </p:tgtEl>
                                      </p:cBhvr>
                                    </p:animEffect>
                                    <p:anim calcmode="lin" valueType="num">
                                      <p:cBhvr>
                                        <p:cTn id="1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1000"/>
                                        <p:tgtEl>
                                          <p:spTgt spid="4">
                                            <p:txEl>
                                              <p:pRg st="5" end="5"/>
                                            </p:txEl>
                                          </p:spTgt>
                                        </p:tgtEl>
                                      </p:cBhvr>
                                    </p:animEffect>
                                    <p:anim calcmode="lin" valueType="num">
                                      <p:cBhvr>
                                        <p:cTn id="1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1000"/>
                                        <p:tgtEl>
                                          <p:spTgt spid="4">
                                            <p:txEl>
                                              <p:pRg st="6" end="6"/>
                                            </p:txEl>
                                          </p:spTgt>
                                        </p:tgtEl>
                                      </p:cBhvr>
                                    </p:animEffect>
                                    <p:anim calcmode="lin" valueType="num">
                                      <p:cBhvr>
                                        <p:cTn id="2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409575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solidFill>
                <a:schemeClr val="tx2"/>
              </a:solidFill>
            </a:endParaRPr>
          </a:p>
        </p:txBody>
      </p:sp>
      <p:sp>
        <p:nvSpPr>
          <p:cNvPr id="455684" name="AutoShape 4"/>
          <p:cNvSpPr>
            <a:spLocks noChangeArrowheads="1"/>
          </p:cNvSpPr>
          <p:nvPr/>
        </p:nvSpPr>
        <p:spPr bwMode="auto">
          <a:xfrm>
            <a:off x="2238375" y="2322513"/>
            <a:ext cx="2724150" cy="1892300"/>
          </a:xfrm>
          <a:prstGeom prst="homePlate">
            <a:avLst>
              <a:gd name="adj" fmla="val 43805"/>
            </a:avLst>
          </a:prstGeom>
          <a:solidFill>
            <a:schemeClr val="accent2"/>
          </a:solidFill>
          <a:ln w="12700">
            <a:noFill/>
            <a:miter lim="800000"/>
            <a:headEnd/>
            <a:tailEnd/>
          </a:ln>
          <a:effectLst>
            <a:outerShdw dist="53882" dir="2700000" algn="ctr" rotWithShape="0">
              <a:srgbClr val="919191"/>
            </a:outerShdw>
          </a:effectLst>
        </p:spPr>
        <p:txBody>
          <a:bodyPr wrap="none" anchor="ctr"/>
          <a:lstStyle/>
          <a:p>
            <a:pPr>
              <a:defRPr/>
            </a:pPr>
            <a:endParaRPr lang="zh-CN" altLang="en-US">
              <a:solidFill>
                <a:schemeClr val="tx2"/>
              </a:solidFill>
            </a:endParaRPr>
          </a:p>
        </p:txBody>
      </p:sp>
      <p:sp>
        <p:nvSpPr>
          <p:cNvPr id="25604" name="Line 5"/>
          <p:cNvSpPr>
            <a:spLocks noChangeShapeType="1"/>
          </p:cNvSpPr>
          <p:nvPr/>
        </p:nvSpPr>
        <p:spPr bwMode="auto">
          <a:xfrm>
            <a:off x="2238376" y="3286125"/>
            <a:ext cx="2663825" cy="0"/>
          </a:xfrm>
          <a:prstGeom prst="line">
            <a:avLst/>
          </a:prstGeom>
          <a:noFill/>
          <a:ln w="50800">
            <a:solidFill>
              <a:srgbClr val="8CF4EA"/>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5686" name="Rectangle 6"/>
          <p:cNvSpPr>
            <a:spLocks noChangeArrowheads="1"/>
          </p:cNvSpPr>
          <p:nvPr/>
        </p:nvSpPr>
        <p:spPr bwMode="auto">
          <a:xfrm>
            <a:off x="7596188" y="2000251"/>
            <a:ext cx="2500312" cy="2428875"/>
          </a:xfrm>
          <a:prstGeom prst="rect">
            <a:avLst/>
          </a:prstGeom>
          <a:solidFill>
            <a:schemeClr val="accent2"/>
          </a:solidFill>
          <a:ln w="12700">
            <a:noFill/>
            <a:miter lim="800000"/>
            <a:headEnd/>
            <a:tailEnd/>
          </a:ln>
          <a:effectLst>
            <a:outerShdw dist="53882" dir="2700000" algn="ctr" rotWithShape="0">
              <a:srgbClr val="919191"/>
            </a:outerShdw>
          </a:effectLst>
        </p:spPr>
        <p:txBody>
          <a:bodyPr wrap="none" anchor="ctr"/>
          <a:lstStyle/>
          <a:p>
            <a:pPr>
              <a:defRPr/>
            </a:pPr>
            <a:endParaRPr lang="zh-CN" altLang="en-US">
              <a:solidFill>
                <a:schemeClr val="tx2"/>
              </a:solidFill>
            </a:endParaRPr>
          </a:p>
        </p:txBody>
      </p:sp>
      <p:sp>
        <p:nvSpPr>
          <p:cNvPr id="455687" name="Rectangle 7"/>
          <p:cNvSpPr>
            <a:spLocks noChangeArrowheads="1"/>
          </p:cNvSpPr>
          <p:nvPr/>
        </p:nvSpPr>
        <p:spPr bwMode="auto">
          <a:xfrm>
            <a:off x="7161214" y="2000251"/>
            <a:ext cx="3273425" cy="366713"/>
          </a:xfrm>
          <a:prstGeom prst="rect">
            <a:avLst/>
          </a:prstGeom>
          <a:noFill/>
          <a:ln w="12700">
            <a:noFill/>
            <a:miter lim="800000"/>
            <a:headEnd/>
            <a:tailEnd/>
          </a:ln>
          <a:effec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zh-CN" altLang="en-US" sz="1800" dirty="0">
                <a:solidFill>
                  <a:schemeClr val="bg1"/>
                </a:solidFill>
                <a:effectLst>
                  <a:outerShdw blurRad="38100" dist="38100" dir="2700000" algn="tl">
                    <a:srgbClr val="C0C0C0"/>
                  </a:outerShdw>
                </a:effectLst>
                <a:latin typeface="Times New Roman" panose="02020603050405020304" pitchFamily="18" charset="0"/>
              </a:rPr>
              <a:t>代理关系</a:t>
            </a:r>
          </a:p>
        </p:txBody>
      </p:sp>
      <p:sp>
        <p:nvSpPr>
          <p:cNvPr id="25607" name="Rectangle 8"/>
          <p:cNvSpPr>
            <a:spLocks noChangeArrowheads="1"/>
          </p:cNvSpPr>
          <p:nvPr/>
        </p:nvSpPr>
        <p:spPr bwMode="auto">
          <a:xfrm>
            <a:off x="7175500" y="2609851"/>
            <a:ext cx="32448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zh-CN" altLang="en-US" sz="1800" dirty="0">
                <a:solidFill>
                  <a:schemeClr val="bg1"/>
                </a:solidFill>
                <a:latin typeface="Times New Roman" panose="02020603050405020304" pitchFamily="18" charset="0"/>
              </a:rPr>
              <a:t>风险承担</a:t>
            </a:r>
          </a:p>
          <a:p>
            <a:pPr algn="ctr"/>
            <a:r>
              <a:rPr lang="en-US" altLang="zh-CN" sz="1800" dirty="0">
                <a:solidFill>
                  <a:schemeClr val="bg1"/>
                </a:solidFill>
                <a:latin typeface="Times New Roman" panose="02020603050405020304" pitchFamily="18" charset="0"/>
              </a:rPr>
              <a:t>(</a:t>
            </a:r>
            <a:r>
              <a:rPr lang="zh-CN" altLang="en-US" sz="1800" dirty="0">
                <a:solidFill>
                  <a:schemeClr val="bg1"/>
                </a:solidFill>
                <a:latin typeface="Times New Roman" panose="02020603050405020304" pitchFamily="18" charset="0"/>
              </a:rPr>
              <a:t>主体</a:t>
            </a:r>
            <a:r>
              <a:rPr lang="en-US" altLang="zh-CN" sz="1800" dirty="0">
                <a:solidFill>
                  <a:schemeClr val="bg1"/>
                </a:solidFill>
                <a:latin typeface="Times New Roman" panose="02020603050405020304" pitchFamily="18" charset="0"/>
              </a:rPr>
              <a:t>)</a:t>
            </a:r>
          </a:p>
        </p:txBody>
      </p:sp>
      <p:sp>
        <p:nvSpPr>
          <p:cNvPr id="25608" name="Line 9"/>
          <p:cNvSpPr>
            <a:spLocks noChangeShapeType="1"/>
          </p:cNvSpPr>
          <p:nvPr/>
        </p:nvSpPr>
        <p:spPr bwMode="auto">
          <a:xfrm>
            <a:off x="7667625" y="2481264"/>
            <a:ext cx="2463800" cy="46037"/>
          </a:xfrm>
          <a:prstGeom prst="line">
            <a:avLst/>
          </a:prstGeom>
          <a:noFill/>
          <a:ln w="50800">
            <a:solidFill>
              <a:srgbClr val="8CF4EA"/>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5690" name="AutoShape 10"/>
          <p:cNvSpPr>
            <a:spLocks noChangeArrowheads="1"/>
          </p:cNvSpPr>
          <p:nvPr/>
        </p:nvSpPr>
        <p:spPr bwMode="auto">
          <a:xfrm>
            <a:off x="4633119" y="4384675"/>
            <a:ext cx="2513013" cy="1920875"/>
          </a:xfrm>
          <a:prstGeom prst="homePlate">
            <a:avLst>
              <a:gd name="adj" fmla="val 41920"/>
            </a:avLst>
          </a:prstGeom>
          <a:solidFill>
            <a:schemeClr val="accent2"/>
          </a:solidFill>
          <a:ln w="12700">
            <a:noFill/>
            <a:miter lim="800000"/>
            <a:headEnd/>
            <a:tailEnd/>
          </a:ln>
          <a:effectLst>
            <a:outerShdw dist="53882" dir="2700000" algn="ctr" rotWithShape="0">
              <a:srgbClr val="919191"/>
            </a:outerShdw>
          </a:effectLst>
        </p:spPr>
        <p:txBody>
          <a:bodyPr wrap="none" anchor="ctr"/>
          <a:lstStyle/>
          <a:p>
            <a:pPr>
              <a:defRPr/>
            </a:pPr>
            <a:endParaRPr lang="zh-CN" altLang="en-US">
              <a:solidFill>
                <a:schemeClr val="tx2"/>
              </a:solidFill>
            </a:endParaRPr>
          </a:p>
        </p:txBody>
      </p:sp>
      <p:sp>
        <p:nvSpPr>
          <p:cNvPr id="25610" name="Line 11"/>
          <p:cNvSpPr>
            <a:spLocks noChangeShapeType="1"/>
          </p:cNvSpPr>
          <p:nvPr/>
        </p:nvSpPr>
        <p:spPr bwMode="auto">
          <a:xfrm>
            <a:off x="4619625" y="5500689"/>
            <a:ext cx="2357438" cy="46037"/>
          </a:xfrm>
          <a:prstGeom prst="line">
            <a:avLst/>
          </a:prstGeom>
          <a:noFill/>
          <a:ln w="50800">
            <a:solidFill>
              <a:srgbClr val="8CF4EA"/>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Arc 12"/>
          <p:cNvSpPr>
            <a:spLocks/>
          </p:cNvSpPr>
          <p:nvPr/>
        </p:nvSpPr>
        <p:spPr bwMode="auto">
          <a:xfrm>
            <a:off x="5029200" y="2967038"/>
            <a:ext cx="876300" cy="148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solidFill>
                <a:schemeClr val="tx2"/>
              </a:solidFill>
            </a:endParaRPr>
          </a:p>
        </p:txBody>
      </p:sp>
      <p:sp>
        <p:nvSpPr>
          <p:cNvPr id="25612" name="Arc 13"/>
          <p:cNvSpPr>
            <a:spLocks/>
          </p:cNvSpPr>
          <p:nvPr/>
        </p:nvSpPr>
        <p:spPr bwMode="auto">
          <a:xfrm>
            <a:off x="7239001" y="4500563"/>
            <a:ext cx="1592263" cy="11430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solidFill>
                <a:schemeClr val="tx2"/>
              </a:solidFill>
            </a:endParaRPr>
          </a:p>
        </p:txBody>
      </p:sp>
      <p:sp>
        <p:nvSpPr>
          <p:cNvPr id="455694" name="Oval 14"/>
          <p:cNvSpPr>
            <a:spLocks noChangeArrowheads="1"/>
          </p:cNvSpPr>
          <p:nvPr/>
        </p:nvSpPr>
        <p:spPr bwMode="auto">
          <a:xfrm>
            <a:off x="7381876" y="5148263"/>
            <a:ext cx="2214563" cy="685800"/>
          </a:xfrm>
          <a:prstGeom prst="ellipse">
            <a:avLst/>
          </a:prstGeom>
          <a:solidFill>
            <a:schemeClr val="accent2"/>
          </a:solidFill>
          <a:ln w="12700">
            <a:noFill/>
            <a:round/>
            <a:headEnd/>
            <a:tailEnd/>
          </a:ln>
          <a:effectLst>
            <a:outerShdw dist="53882" dir="2700000" algn="ctr" rotWithShape="0">
              <a:srgbClr val="919191"/>
            </a:outerShdw>
          </a:effectLst>
        </p:spPr>
        <p:txBody>
          <a:bodyPr wrap="none" anchor="ctr"/>
          <a:lstStyle/>
          <a:p>
            <a:pPr>
              <a:defRPr/>
            </a:pPr>
            <a:endParaRPr lang="zh-CN" altLang="en-US">
              <a:solidFill>
                <a:schemeClr val="tx2"/>
              </a:solidFill>
            </a:endParaRPr>
          </a:p>
        </p:txBody>
      </p:sp>
      <p:sp>
        <p:nvSpPr>
          <p:cNvPr id="25614" name="Rectangle 15"/>
          <p:cNvSpPr>
            <a:spLocks noChangeArrowheads="1"/>
          </p:cNvSpPr>
          <p:nvPr/>
        </p:nvSpPr>
        <p:spPr bwMode="auto">
          <a:xfrm>
            <a:off x="8213725" y="5148263"/>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dirty="0">
                <a:solidFill>
                  <a:schemeClr val="bg1"/>
                </a:solidFill>
                <a:latin typeface="Times New Roman" panose="02020603050405020304" pitchFamily="18" charset="0"/>
              </a:rPr>
              <a:t>导致</a:t>
            </a:r>
          </a:p>
        </p:txBody>
      </p:sp>
      <p:sp>
        <p:nvSpPr>
          <p:cNvPr id="25615" name="Rectangle 16"/>
          <p:cNvSpPr>
            <a:spLocks noChangeArrowheads="1"/>
          </p:cNvSpPr>
          <p:nvPr/>
        </p:nvSpPr>
        <p:spPr bwMode="auto">
          <a:xfrm>
            <a:off x="7251700" y="3676651"/>
            <a:ext cx="3092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zh-CN" altLang="en-US" sz="1800" dirty="0">
                <a:solidFill>
                  <a:schemeClr val="bg1"/>
                </a:solidFill>
                <a:latin typeface="Times New Roman" panose="02020603050405020304" pitchFamily="18" charset="0"/>
              </a:rPr>
              <a:t>管理 决策</a:t>
            </a:r>
          </a:p>
          <a:p>
            <a:pPr algn="ctr"/>
            <a:r>
              <a:rPr lang="en-US" altLang="zh-CN" sz="1800" dirty="0">
                <a:solidFill>
                  <a:schemeClr val="bg1"/>
                </a:solidFill>
                <a:latin typeface="Times New Roman" panose="02020603050405020304" pitchFamily="18" charset="0"/>
              </a:rPr>
              <a:t>(</a:t>
            </a:r>
            <a:r>
              <a:rPr lang="zh-CN" altLang="en-US" sz="1800" dirty="0">
                <a:solidFill>
                  <a:schemeClr val="bg1"/>
                </a:solidFill>
                <a:latin typeface="Times New Roman" panose="02020603050405020304" pitchFamily="18" charset="0"/>
              </a:rPr>
              <a:t>代理者</a:t>
            </a:r>
            <a:r>
              <a:rPr lang="en-US" altLang="zh-CN" sz="1800" dirty="0">
                <a:solidFill>
                  <a:schemeClr val="bg1"/>
                </a:solidFill>
                <a:latin typeface="Times New Roman" panose="02020603050405020304" pitchFamily="18" charset="0"/>
              </a:rPr>
              <a:t>)</a:t>
            </a:r>
          </a:p>
        </p:txBody>
      </p:sp>
      <p:sp>
        <p:nvSpPr>
          <p:cNvPr id="455697" name="Oval 17"/>
          <p:cNvSpPr>
            <a:spLocks noChangeArrowheads="1"/>
          </p:cNvSpPr>
          <p:nvPr/>
        </p:nvSpPr>
        <p:spPr bwMode="auto">
          <a:xfrm>
            <a:off x="5105401" y="3228975"/>
            <a:ext cx="1350963" cy="609600"/>
          </a:xfrm>
          <a:prstGeom prst="ellipse">
            <a:avLst/>
          </a:prstGeom>
          <a:solidFill>
            <a:schemeClr val="accent2"/>
          </a:solidFill>
          <a:ln w="12700">
            <a:noFill/>
            <a:round/>
            <a:headEnd/>
            <a:tailEnd/>
          </a:ln>
          <a:effectLst>
            <a:outerShdw dist="53882" dir="2700000" algn="ctr" rotWithShape="0">
              <a:srgbClr val="919191"/>
            </a:outerShdw>
          </a:effectLst>
        </p:spPr>
        <p:txBody>
          <a:bodyPr wrap="none" anchor="ctr"/>
          <a:lstStyle/>
          <a:p>
            <a:pPr>
              <a:defRPr/>
            </a:pPr>
            <a:endParaRPr lang="zh-CN" altLang="en-US">
              <a:solidFill>
                <a:schemeClr val="tx2"/>
              </a:solidFill>
            </a:endParaRPr>
          </a:p>
        </p:txBody>
      </p:sp>
      <p:sp>
        <p:nvSpPr>
          <p:cNvPr id="25617" name="Rectangle 19"/>
          <p:cNvSpPr>
            <a:spLocks noChangeArrowheads="1"/>
          </p:cNvSpPr>
          <p:nvPr/>
        </p:nvSpPr>
        <p:spPr bwMode="auto">
          <a:xfrm>
            <a:off x="4598989" y="4573589"/>
            <a:ext cx="20732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zh-CN" altLang="en-US" sz="1800" dirty="0">
                <a:solidFill>
                  <a:schemeClr val="bg1"/>
                </a:solidFill>
                <a:latin typeface="Times New Roman" panose="02020603050405020304" pitchFamily="18" charset="0"/>
              </a:rPr>
              <a:t>经理 </a:t>
            </a:r>
          </a:p>
          <a:p>
            <a:pPr algn="ctr"/>
            <a:r>
              <a:rPr lang="en-US" altLang="zh-CN" sz="1800" dirty="0">
                <a:solidFill>
                  <a:schemeClr val="bg1"/>
                </a:solidFill>
                <a:latin typeface="Times New Roman" panose="02020603050405020304" pitchFamily="18" charset="0"/>
              </a:rPr>
              <a:t>(</a:t>
            </a:r>
            <a:r>
              <a:rPr lang="zh-CN" altLang="en-US" sz="1800" dirty="0">
                <a:solidFill>
                  <a:schemeClr val="bg1"/>
                </a:solidFill>
                <a:latin typeface="Times New Roman" panose="02020603050405020304" pitchFamily="18" charset="0"/>
              </a:rPr>
              <a:t>代理者</a:t>
            </a:r>
            <a:r>
              <a:rPr lang="en-US" altLang="zh-CN" sz="1800" dirty="0">
                <a:solidFill>
                  <a:schemeClr val="bg1"/>
                </a:solidFill>
                <a:latin typeface="Times New Roman" panose="02020603050405020304" pitchFamily="18" charset="0"/>
              </a:rPr>
              <a:t>)</a:t>
            </a:r>
          </a:p>
        </p:txBody>
      </p:sp>
      <p:sp>
        <p:nvSpPr>
          <p:cNvPr id="25618" name="Rectangle 20"/>
          <p:cNvSpPr>
            <a:spLocks noChangeArrowheads="1"/>
          </p:cNvSpPr>
          <p:nvPr/>
        </p:nvSpPr>
        <p:spPr bwMode="auto">
          <a:xfrm>
            <a:off x="4464051" y="5938838"/>
            <a:ext cx="2378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zh-CN" altLang="en-US" sz="1800" dirty="0">
                <a:solidFill>
                  <a:schemeClr val="bg1"/>
                </a:solidFill>
                <a:latin typeface="Times New Roman" panose="02020603050405020304" pitchFamily="18" charset="0"/>
              </a:rPr>
              <a:t>决策者</a:t>
            </a:r>
          </a:p>
        </p:txBody>
      </p:sp>
      <p:sp>
        <p:nvSpPr>
          <p:cNvPr id="25619" name="Rectangle 21"/>
          <p:cNvSpPr>
            <a:spLocks noChangeArrowheads="1"/>
          </p:cNvSpPr>
          <p:nvPr/>
        </p:nvSpPr>
        <p:spPr bwMode="auto">
          <a:xfrm>
            <a:off x="5321300" y="3201988"/>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dirty="0">
                <a:solidFill>
                  <a:schemeClr val="bg1"/>
                </a:solidFill>
                <a:latin typeface="Times New Roman" panose="02020603050405020304" pitchFamily="18" charset="0"/>
              </a:rPr>
              <a:t>雇佣</a:t>
            </a:r>
          </a:p>
        </p:txBody>
      </p:sp>
      <p:sp>
        <p:nvSpPr>
          <p:cNvPr id="25620" name="Rectangle 22"/>
          <p:cNvSpPr>
            <a:spLocks noChangeArrowheads="1"/>
          </p:cNvSpPr>
          <p:nvPr/>
        </p:nvSpPr>
        <p:spPr bwMode="auto">
          <a:xfrm>
            <a:off x="1979614" y="2474914"/>
            <a:ext cx="20732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zh-CN" altLang="en-US" sz="1800" dirty="0">
                <a:solidFill>
                  <a:schemeClr val="bg1"/>
                </a:solidFill>
                <a:latin typeface="Times New Roman" panose="02020603050405020304" pitchFamily="18" charset="0"/>
              </a:rPr>
              <a:t>股东 </a:t>
            </a:r>
          </a:p>
          <a:p>
            <a:pPr algn="ctr"/>
            <a:r>
              <a:rPr lang="en-US" altLang="zh-CN" sz="1800" dirty="0">
                <a:solidFill>
                  <a:schemeClr val="bg1"/>
                </a:solidFill>
                <a:latin typeface="Times New Roman" panose="02020603050405020304" pitchFamily="18" charset="0"/>
              </a:rPr>
              <a:t>(</a:t>
            </a:r>
            <a:r>
              <a:rPr lang="zh-CN" altLang="en-US" sz="1800" dirty="0">
                <a:solidFill>
                  <a:schemeClr val="bg1"/>
                </a:solidFill>
                <a:latin typeface="Times New Roman" panose="02020603050405020304" pitchFamily="18" charset="0"/>
              </a:rPr>
              <a:t>主体</a:t>
            </a:r>
            <a:r>
              <a:rPr lang="en-US" altLang="zh-CN" sz="1800" dirty="0">
                <a:solidFill>
                  <a:schemeClr val="bg1"/>
                </a:solidFill>
                <a:latin typeface="Times New Roman" panose="02020603050405020304" pitchFamily="18" charset="0"/>
              </a:rPr>
              <a:t>)</a:t>
            </a:r>
          </a:p>
        </p:txBody>
      </p:sp>
      <p:sp>
        <p:nvSpPr>
          <p:cNvPr id="25621" name="Rectangle 23"/>
          <p:cNvSpPr>
            <a:spLocks noChangeArrowheads="1"/>
          </p:cNvSpPr>
          <p:nvPr/>
        </p:nvSpPr>
        <p:spPr bwMode="auto">
          <a:xfrm>
            <a:off x="1827214" y="3846513"/>
            <a:ext cx="2378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zh-CN" altLang="en-US" sz="1800" dirty="0">
                <a:solidFill>
                  <a:schemeClr val="bg1"/>
                </a:solidFill>
                <a:latin typeface="Times New Roman" panose="02020603050405020304" pitchFamily="18" charset="0"/>
              </a:rPr>
              <a:t>企业所有者</a:t>
            </a:r>
          </a:p>
        </p:txBody>
      </p:sp>
      <p:sp>
        <p:nvSpPr>
          <p:cNvPr id="25622" name="Rectangle 25"/>
          <p:cNvSpPr>
            <a:spLocks noChangeArrowheads="1"/>
          </p:cNvSpPr>
          <p:nvPr/>
        </p:nvSpPr>
        <p:spPr bwMode="auto">
          <a:xfrm>
            <a:off x="3738564" y="1214439"/>
            <a:ext cx="53498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latin typeface="Times New Roman" panose="02020603050405020304" pitchFamily="18" charset="0"/>
              </a:rPr>
              <a:t>在下列情况下，出现代理关系：</a:t>
            </a:r>
          </a:p>
        </p:txBody>
      </p:sp>
      <p:sp>
        <p:nvSpPr>
          <p:cNvPr id="2" name="标题 1"/>
          <p:cNvSpPr>
            <a:spLocks noGrp="1"/>
          </p:cNvSpPr>
          <p:nvPr>
            <p:ph type="title"/>
          </p:nvPr>
        </p:nvSpPr>
        <p:spPr/>
        <p:txBody>
          <a:bodyPr/>
          <a:lstStyle/>
          <a:p>
            <a:r>
              <a:rPr lang="zh-CN" altLang="en-US" dirty="0"/>
              <a:t>管理者的控制</a:t>
            </a:r>
          </a:p>
        </p:txBody>
      </p:sp>
    </p:spTree>
    <p:extLst>
      <p:ext uri="{BB962C8B-B14F-4D97-AF65-F5344CB8AC3E}">
        <p14:creationId xmlns:p14="http://schemas.microsoft.com/office/powerpoint/2010/main" val="163567514"/>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控制的概念</a:t>
            </a:r>
          </a:p>
        </p:txBody>
      </p:sp>
      <p:sp>
        <p:nvSpPr>
          <p:cNvPr id="4" name="Rectangle 3"/>
          <p:cNvSpPr>
            <a:spLocks noGrp="1" noChangeArrowheads="1"/>
          </p:cNvSpPr>
          <p:nvPr>
            <p:ph idx="1"/>
          </p:nvPr>
        </p:nvSpPr>
        <p:spPr/>
        <p:txBody>
          <a:bodyPr/>
          <a:lstStyle/>
          <a:p>
            <a:pPr marL="457200" lvl="1" indent="0" eaLnBrk="1" hangingPunct="1">
              <a:lnSpc>
                <a:spcPct val="150000"/>
              </a:lnSpc>
              <a:buNone/>
            </a:pPr>
            <a:r>
              <a:rPr lang="zh-CN" altLang="en-US" sz="2000" dirty="0">
                <a:latin typeface="宋体" panose="02010600030101010101" pitchFamily="2" charset="-122"/>
              </a:rPr>
              <a:t>管理控制是监督组织各方面的活动，保证组织实际运行状况与计划保持动态适应的过程。</a:t>
            </a:r>
            <a:endParaRPr lang="en-US" altLang="zh-CN" sz="2000" dirty="0">
              <a:latin typeface="宋体" panose="02010600030101010101" pitchFamily="2" charset="-122"/>
            </a:endParaRPr>
          </a:p>
          <a:p>
            <a:pPr marL="457200" lvl="1" indent="0" eaLnBrk="1" hangingPunct="1">
              <a:lnSpc>
                <a:spcPct val="150000"/>
              </a:lnSpc>
              <a:buNone/>
            </a:pPr>
            <a:endParaRPr lang="en-US" altLang="zh-CN" dirty="0">
              <a:latin typeface="宋体" panose="02010600030101010101" pitchFamily="2" charset="-122"/>
            </a:endParaRPr>
          </a:p>
          <a:p>
            <a:pPr marL="457200" lvl="1" indent="0" eaLnBrk="1" hangingPunct="1">
              <a:lnSpc>
                <a:spcPct val="150000"/>
              </a:lnSpc>
              <a:buNone/>
            </a:pPr>
            <a:endParaRPr lang="en-US" altLang="zh-CN" sz="2000" dirty="0">
              <a:latin typeface="宋体" panose="02010600030101010101" pitchFamily="2" charset="-122"/>
            </a:endParaRPr>
          </a:p>
          <a:p>
            <a:pPr marL="457200" lvl="1" indent="0" eaLnBrk="1" hangingPunct="1">
              <a:lnSpc>
                <a:spcPct val="150000"/>
              </a:lnSpc>
              <a:buNone/>
            </a:pPr>
            <a:r>
              <a:rPr lang="zh-CN" altLang="en-US" sz="2000" dirty="0"/>
              <a:t> </a:t>
            </a:r>
            <a:r>
              <a:rPr lang="zh-CN" altLang="en-US" sz="2000" dirty="0">
                <a:latin typeface="宋体" panose="02010600030101010101" pitchFamily="2" charset="-122"/>
              </a:rPr>
              <a:t>至少包含三个方面的含义</a:t>
            </a:r>
            <a:r>
              <a:rPr lang="zh-CN" altLang="en-US" sz="2000" dirty="0"/>
              <a:t>：</a:t>
            </a:r>
          </a:p>
          <a:p>
            <a:pPr lvl="2" eaLnBrk="1" hangingPunct="1">
              <a:lnSpc>
                <a:spcPct val="150000"/>
              </a:lnSpc>
            </a:pPr>
            <a:r>
              <a:rPr lang="zh-CN" altLang="en-US" sz="2000" dirty="0">
                <a:latin typeface="Times New Roman" panose="02020603050405020304" pitchFamily="18" charset="0"/>
              </a:rPr>
              <a:t>控制的</a:t>
            </a:r>
            <a:r>
              <a:rPr lang="zh-CN" altLang="en-US" sz="2000" dirty="0">
                <a:solidFill>
                  <a:srgbClr val="FF0000"/>
                </a:solidFill>
                <a:latin typeface="Times New Roman" panose="02020603050405020304" pitchFamily="18" charset="0"/>
              </a:rPr>
              <a:t>目的</a:t>
            </a:r>
            <a:r>
              <a:rPr lang="zh-CN" altLang="en-US" sz="2000" dirty="0">
                <a:latin typeface="Times New Roman" panose="02020603050405020304" pitchFamily="18" charset="0"/>
              </a:rPr>
              <a:t>是保证组织中的各项活动按既定的计划或标准进行，控制具有很强的目的性；</a:t>
            </a:r>
          </a:p>
          <a:p>
            <a:pPr lvl="2" eaLnBrk="1" hangingPunct="1">
              <a:lnSpc>
                <a:spcPct val="150000"/>
              </a:lnSpc>
            </a:pPr>
            <a:r>
              <a:rPr lang="zh-CN" altLang="en-US" sz="2000" dirty="0">
                <a:latin typeface="Times New Roman" panose="02020603050405020304" pitchFamily="18" charset="0"/>
              </a:rPr>
              <a:t>控制是通过</a:t>
            </a:r>
            <a:r>
              <a:rPr lang="zh-CN" altLang="en-US" sz="2000" dirty="0">
                <a:solidFill>
                  <a:srgbClr val="FF0000"/>
                </a:solidFill>
                <a:latin typeface="Times New Roman" panose="02020603050405020304" pitchFamily="18" charset="0"/>
              </a:rPr>
              <a:t>监督和纠正偏差</a:t>
            </a:r>
            <a:r>
              <a:rPr lang="zh-CN" altLang="en-US" sz="2000" dirty="0">
                <a:latin typeface="Times New Roman" panose="02020603050405020304" pitchFamily="18" charset="0"/>
              </a:rPr>
              <a:t>来实现的，这就要求控制系统具有良好的信息系统，以便发现偏差，进行预警，并探察出偏差产生的原因；</a:t>
            </a:r>
          </a:p>
          <a:p>
            <a:pPr lvl="2" eaLnBrk="1" hangingPunct="1">
              <a:lnSpc>
                <a:spcPct val="150000"/>
              </a:lnSpc>
            </a:pPr>
            <a:r>
              <a:rPr lang="zh-CN" altLang="en-US" sz="2000" dirty="0">
                <a:latin typeface="Times New Roman" panose="02020603050405020304" pitchFamily="18" charset="0"/>
              </a:rPr>
              <a:t>控制是一个</a:t>
            </a:r>
            <a:r>
              <a:rPr lang="zh-CN" altLang="en-US" sz="2000" dirty="0">
                <a:solidFill>
                  <a:srgbClr val="FF0000"/>
                </a:solidFill>
                <a:latin typeface="Times New Roman" panose="02020603050405020304" pitchFamily="18" charset="0"/>
              </a:rPr>
              <a:t>过程</a:t>
            </a:r>
            <a:r>
              <a:rPr lang="zh-CN" altLang="en-US" sz="2000" dirty="0">
                <a:latin typeface="Times New Roman" panose="02020603050405020304" pitchFamily="18" charset="0"/>
              </a:rPr>
              <a:t>。</a:t>
            </a:r>
            <a:r>
              <a:rPr lang="zh-CN" altLang="en-US" sz="2000" dirty="0"/>
              <a:t> </a:t>
            </a:r>
          </a:p>
        </p:txBody>
      </p:sp>
    </p:spTree>
    <p:extLst>
      <p:ext uri="{BB962C8B-B14F-4D97-AF65-F5344CB8AC3E}">
        <p14:creationId xmlns:p14="http://schemas.microsoft.com/office/powerpoint/2010/main" val="241804698"/>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管理者的控制</a:t>
            </a:r>
          </a:p>
        </p:txBody>
      </p:sp>
      <p:sp>
        <p:nvSpPr>
          <p:cNvPr id="26626" name="Rectangle 3"/>
          <p:cNvSpPr>
            <a:spLocks noGrp="1" noChangeArrowheads="1"/>
          </p:cNvSpPr>
          <p:nvPr>
            <p:ph idx="1"/>
          </p:nvPr>
        </p:nvSpPr>
        <p:spPr>
          <a:xfrm>
            <a:off x="575386" y="1351159"/>
            <a:ext cx="11041227" cy="4785395"/>
          </a:xfrm>
        </p:spPr>
        <p:txBody>
          <a:bodyPr/>
          <a:lstStyle/>
          <a:p>
            <a:pPr marL="0" indent="0" eaLnBrk="0" hangingPunct="0">
              <a:lnSpc>
                <a:spcPct val="150000"/>
              </a:lnSpc>
              <a:buNone/>
            </a:pPr>
            <a:r>
              <a:rPr kumimoji="1" lang="zh-CN" altLang="en-US" sz="2000" b="1" dirty="0">
                <a:latin typeface="Tahoma" panose="020B0604030504040204" pitchFamily="34" charset="0"/>
                <a:ea typeface="宋体" panose="02010600030101010101" pitchFamily="2" charset="-122"/>
              </a:rPr>
              <a:t>代理风险：</a:t>
            </a:r>
          </a:p>
          <a:p>
            <a:pPr lvl="1" eaLnBrk="0" hangingPunct="0">
              <a:lnSpc>
                <a:spcPct val="150000"/>
              </a:lnSpc>
              <a:buFont typeface="Wingdings" panose="05000000000000000000" pitchFamily="2" charset="2"/>
              <a:buChar char="n"/>
            </a:pPr>
            <a:r>
              <a:rPr kumimoji="1" lang="zh-CN" altLang="en-US" b="1" dirty="0">
                <a:latin typeface="Tahoma" panose="020B0604030504040204" pitchFamily="34" charset="0"/>
                <a:ea typeface="宋体" panose="02010600030101010101" pitchFamily="2" charset="-122"/>
              </a:rPr>
              <a:t>管理者挪用公司资金，贪污企业资产。</a:t>
            </a:r>
            <a:endParaRPr kumimoji="1" lang="en-US" altLang="zh-CN" b="1" dirty="0">
              <a:latin typeface="Tahoma" panose="020B0604030504040204" pitchFamily="34" charset="0"/>
              <a:ea typeface="宋体" panose="02010600030101010101" pitchFamily="2" charset="-122"/>
            </a:endParaRPr>
          </a:p>
          <a:p>
            <a:pPr lvl="1" eaLnBrk="0" hangingPunct="0">
              <a:lnSpc>
                <a:spcPct val="150000"/>
              </a:lnSpc>
              <a:buFont typeface="Wingdings" panose="05000000000000000000" pitchFamily="2" charset="2"/>
              <a:buChar char="n"/>
            </a:pPr>
            <a:r>
              <a:rPr kumimoji="1" lang="zh-CN" altLang="en-US" b="1" dirty="0">
                <a:latin typeface="Tahoma" panose="020B0604030504040204" pitchFamily="34" charset="0"/>
                <a:ea typeface="宋体" panose="02010600030101010101" pitchFamily="2" charset="-122"/>
              </a:rPr>
              <a:t>回扣</a:t>
            </a:r>
          </a:p>
          <a:p>
            <a:pPr lvl="1" eaLnBrk="0" hangingPunct="0">
              <a:lnSpc>
                <a:spcPct val="150000"/>
              </a:lnSpc>
              <a:buFont typeface="Wingdings" panose="05000000000000000000" pitchFamily="2" charset="2"/>
              <a:buChar char="n"/>
            </a:pPr>
            <a:r>
              <a:rPr kumimoji="1" lang="zh-CN" altLang="en-US" b="1" dirty="0">
                <a:latin typeface="Tahoma" panose="020B0604030504040204" pitchFamily="34" charset="0"/>
                <a:ea typeface="宋体" panose="02010600030101010101" pitchFamily="2" charset="-122"/>
              </a:rPr>
              <a:t>管理者出卖公司经济技术情报，收取贿赂。</a:t>
            </a:r>
          </a:p>
          <a:p>
            <a:pPr lvl="1" eaLnBrk="0" hangingPunct="0">
              <a:lnSpc>
                <a:spcPct val="150000"/>
              </a:lnSpc>
              <a:buFont typeface="Wingdings" panose="05000000000000000000" pitchFamily="2" charset="2"/>
              <a:buChar char="n"/>
            </a:pPr>
            <a:r>
              <a:rPr kumimoji="1" lang="zh-CN" altLang="en-US" b="1" dirty="0">
                <a:latin typeface="Tahoma" panose="020B0604030504040204" pitchFamily="34" charset="0"/>
                <a:ea typeface="宋体" panose="02010600030101010101" pitchFamily="2" charset="-122"/>
              </a:rPr>
              <a:t>代理人挥霍公款，过度职务消费。</a:t>
            </a:r>
          </a:p>
          <a:p>
            <a:pPr lvl="1" eaLnBrk="0" hangingPunct="0">
              <a:lnSpc>
                <a:spcPct val="150000"/>
              </a:lnSpc>
              <a:buFont typeface="Wingdings" panose="05000000000000000000" pitchFamily="2" charset="2"/>
              <a:buChar char="n"/>
            </a:pPr>
            <a:r>
              <a:rPr kumimoji="1" lang="zh-CN" altLang="en-US" b="1" dirty="0">
                <a:latin typeface="Tahoma" panose="020B0604030504040204" pitchFamily="34" charset="0"/>
                <a:ea typeface="宋体" panose="02010600030101010101" pitchFamily="2" charset="-122"/>
              </a:rPr>
              <a:t>代理人工作不努力、决策不负责</a:t>
            </a:r>
            <a:r>
              <a:rPr kumimoji="1" lang="en-US" altLang="zh-CN" b="1" dirty="0">
                <a:latin typeface="Tahoma" panose="020B0604030504040204" pitchFamily="34" charset="0"/>
                <a:ea typeface="宋体" panose="02010600030101010101" pitchFamily="2" charset="-122"/>
              </a:rPr>
              <a:t>,</a:t>
            </a:r>
            <a:r>
              <a:rPr kumimoji="1" lang="zh-CN" altLang="en-US" b="1" dirty="0">
                <a:latin typeface="Tahoma" panose="020B0604030504040204" pitchFamily="34" charset="0"/>
                <a:ea typeface="宋体" panose="02010600030101010101" pitchFamily="2" charset="-122"/>
              </a:rPr>
              <a:t>追求企业短期利润最大化，忽视甚至损害企业的长远发展</a:t>
            </a:r>
          </a:p>
          <a:p>
            <a:pPr lvl="1" eaLnBrk="0" hangingPunct="0">
              <a:lnSpc>
                <a:spcPct val="150000"/>
              </a:lnSpc>
              <a:buFont typeface="Wingdings" panose="05000000000000000000" pitchFamily="2" charset="2"/>
              <a:buChar char="n"/>
            </a:pPr>
            <a:r>
              <a:rPr kumimoji="1" lang="zh-CN" altLang="en-US" b="1" dirty="0">
                <a:latin typeface="Tahoma" panose="020B0604030504040204" pitchFamily="34" charset="0"/>
                <a:ea typeface="宋体" panose="02010600030101010101" pitchFamily="2" charset="-122"/>
              </a:rPr>
              <a:t>代理人为了提高社会地位片面追求企业规模扩张。 </a:t>
            </a:r>
          </a:p>
        </p:txBody>
      </p:sp>
    </p:spTree>
    <p:extLst>
      <p:ext uri="{BB962C8B-B14F-4D97-AF65-F5344CB8AC3E}">
        <p14:creationId xmlns:p14="http://schemas.microsoft.com/office/powerpoint/2010/main" val="78464616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animEffect transition="in" filter="fade">
                                      <p:cBhvr>
                                        <p:cTn id="7" dur="1000"/>
                                        <p:tgtEl>
                                          <p:spTgt spid="26626">
                                            <p:txEl>
                                              <p:pRg st="1" end="1"/>
                                            </p:txEl>
                                          </p:spTgt>
                                        </p:tgtEl>
                                      </p:cBhvr>
                                    </p:animEffect>
                                    <p:anim calcmode="lin" valueType="num">
                                      <p:cBhvr>
                                        <p:cTn id="8" dur="1000" fill="hold"/>
                                        <p:tgtEl>
                                          <p:spTgt spid="2662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626">
                                            <p:txEl>
                                              <p:pRg st="2" end="2"/>
                                            </p:txEl>
                                          </p:spTgt>
                                        </p:tgtEl>
                                        <p:attrNameLst>
                                          <p:attrName>style.visibility</p:attrName>
                                        </p:attrNameLst>
                                      </p:cBhvr>
                                      <p:to>
                                        <p:strVal val="visible"/>
                                      </p:to>
                                    </p:set>
                                    <p:animEffect transition="in" filter="fade">
                                      <p:cBhvr>
                                        <p:cTn id="12" dur="1000"/>
                                        <p:tgtEl>
                                          <p:spTgt spid="26626">
                                            <p:txEl>
                                              <p:pRg st="2" end="2"/>
                                            </p:txEl>
                                          </p:spTgt>
                                        </p:tgtEl>
                                      </p:cBhvr>
                                    </p:animEffect>
                                    <p:anim calcmode="lin" valueType="num">
                                      <p:cBhvr>
                                        <p:cTn id="13" dur="10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662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626">
                                            <p:txEl>
                                              <p:pRg st="3" end="3"/>
                                            </p:txEl>
                                          </p:spTgt>
                                        </p:tgtEl>
                                        <p:attrNameLst>
                                          <p:attrName>style.visibility</p:attrName>
                                        </p:attrNameLst>
                                      </p:cBhvr>
                                      <p:to>
                                        <p:strVal val="visible"/>
                                      </p:to>
                                    </p:set>
                                    <p:animEffect transition="in" filter="fade">
                                      <p:cBhvr>
                                        <p:cTn id="17" dur="1000"/>
                                        <p:tgtEl>
                                          <p:spTgt spid="26626">
                                            <p:txEl>
                                              <p:pRg st="3" end="3"/>
                                            </p:txEl>
                                          </p:spTgt>
                                        </p:tgtEl>
                                      </p:cBhvr>
                                    </p:animEffect>
                                    <p:anim calcmode="lin" valueType="num">
                                      <p:cBhvr>
                                        <p:cTn id="18" dur="1000" fill="hold"/>
                                        <p:tgtEl>
                                          <p:spTgt spid="2662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662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6626">
                                            <p:txEl>
                                              <p:pRg st="4" end="4"/>
                                            </p:txEl>
                                          </p:spTgt>
                                        </p:tgtEl>
                                        <p:attrNameLst>
                                          <p:attrName>style.visibility</p:attrName>
                                        </p:attrNameLst>
                                      </p:cBhvr>
                                      <p:to>
                                        <p:strVal val="visible"/>
                                      </p:to>
                                    </p:set>
                                    <p:animEffect transition="in" filter="fade">
                                      <p:cBhvr>
                                        <p:cTn id="22" dur="1000"/>
                                        <p:tgtEl>
                                          <p:spTgt spid="26626">
                                            <p:txEl>
                                              <p:pRg st="4" end="4"/>
                                            </p:txEl>
                                          </p:spTgt>
                                        </p:tgtEl>
                                      </p:cBhvr>
                                    </p:animEffect>
                                    <p:anim calcmode="lin" valueType="num">
                                      <p:cBhvr>
                                        <p:cTn id="23" dur="1000" fill="hold"/>
                                        <p:tgtEl>
                                          <p:spTgt spid="2662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662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animEffect transition="in" filter="fade">
                                      <p:cBhvr>
                                        <p:cTn id="27" dur="1000"/>
                                        <p:tgtEl>
                                          <p:spTgt spid="26626">
                                            <p:txEl>
                                              <p:pRg st="5" end="5"/>
                                            </p:txEl>
                                          </p:spTgt>
                                        </p:tgtEl>
                                      </p:cBhvr>
                                    </p:animEffect>
                                    <p:anim calcmode="lin" valueType="num">
                                      <p:cBhvr>
                                        <p:cTn id="28" dur="1000" fill="hold"/>
                                        <p:tgtEl>
                                          <p:spTgt spid="2662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662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626">
                                            <p:txEl>
                                              <p:pRg st="6" end="6"/>
                                            </p:txEl>
                                          </p:spTgt>
                                        </p:tgtEl>
                                        <p:attrNameLst>
                                          <p:attrName>style.visibility</p:attrName>
                                        </p:attrNameLst>
                                      </p:cBhvr>
                                      <p:to>
                                        <p:strVal val="visible"/>
                                      </p:to>
                                    </p:set>
                                    <p:animEffect transition="in" filter="fade">
                                      <p:cBhvr>
                                        <p:cTn id="32" dur="1000"/>
                                        <p:tgtEl>
                                          <p:spTgt spid="26626">
                                            <p:txEl>
                                              <p:pRg st="6" end="6"/>
                                            </p:txEl>
                                          </p:spTgt>
                                        </p:tgtEl>
                                      </p:cBhvr>
                                    </p:animEffect>
                                    <p:anim calcmode="lin" valueType="num">
                                      <p:cBhvr>
                                        <p:cTn id="33" dur="1000" fill="hold"/>
                                        <p:tgtEl>
                                          <p:spTgt spid="2662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66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1507" name="Rectangle 3"/>
          <p:cNvSpPr>
            <a:spLocks noGrp="1" noChangeArrowheads="1"/>
          </p:cNvSpPr>
          <p:nvPr>
            <p:ph idx="1"/>
          </p:nvPr>
        </p:nvSpPr>
        <p:spPr>
          <a:xfrm>
            <a:off x="527381" y="1351159"/>
            <a:ext cx="11041227" cy="4785395"/>
          </a:xfrm>
        </p:spPr>
        <p:txBody>
          <a:bodyPr/>
          <a:lstStyle/>
          <a:p>
            <a:pPr>
              <a:lnSpc>
                <a:spcPct val="150000"/>
              </a:lnSpc>
            </a:pPr>
            <a:r>
              <a:rPr kumimoji="1" lang="zh-CN" altLang="en-US" sz="2000" b="1" dirty="0">
                <a:latin typeface="Tahoma" panose="020B0604030504040204" pitchFamily="34" charset="0"/>
                <a:ea typeface="宋体" panose="02010600030101010101" pitchFamily="2" charset="-122"/>
              </a:rPr>
              <a:t>公司治理结构</a:t>
            </a:r>
          </a:p>
          <a:p>
            <a:pPr lvl="1">
              <a:lnSpc>
                <a:spcPct val="150000"/>
              </a:lnSpc>
            </a:pPr>
            <a:r>
              <a:rPr kumimoji="1" lang="zh-CN" altLang="en-US" b="1" dirty="0">
                <a:latin typeface="Tahoma" panose="020B0604030504040204" pitchFamily="34" charset="0"/>
                <a:ea typeface="宋体" panose="02010600030101010101" pitchFamily="2" charset="-122"/>
              </a:rPr>
              <a:t>公司治理结构：就是所有者对公司的经营管理和绩效进行监督和控制的一整套制度安排</a:t>
            </a:r>
          </a:p>
          <a:p>
            <a:pPr lvl="1">
              <a:lnSpc>
                <a:spcPct val="150000"/>
              </a:lnSpc>
            </a:pPr>
            <a:r>
              <a:rPr kumimoji="1" lang="zh-CN" altLang="en-US" b="1" dirty="0">
                <a:latin typeface="Tahoma" panose="020B0604030504040204" pitchFamily="34" charset="0"/>
                <a:ea typeface="宋体" panose="02010600030101010101" pitchFamily="2" charset="-122"/>
              </a:rPr>
              <a:t>公司治理结构的内容：</a:t>
            </a:r>
            <a:endParaRPr kumimoji="1" lang="en-US" altLang="zh-CN" b="1" dirty="0">
              <a:latin typeface="Tahoma" panose="020B0604030504040204" pitchFamily="34" charset="0"/>
              <a:ea typeface="宋体" panose="02010600030101010101" pitchFamily="2" charset="-122"/>
            </a:endParaRPr>
          </a:p>
          <a:p>
            <a:pPr lvl="2">
              <a:lnSpc>
                <a:spcPct val="150000"/>
              </a:lnSpc>
            </a:pPr>
            <a:r>
              <a:rPr kumimoji="1" lang="zh-CN" altLang="en-US" sz="2000" b="1" dirty="0">
                <a:latin typeface="Tahoma" panose="020B0604030504040204" pitchFamily="34" charset="0"/>
                <a:ea typeface="宋体" panose="02010600030101010101" pitchFamily="2" charset="-122"/>
              </a:rPr>
              <a:t>股权结构</a:t>
            </a:r>
            <a:endParaRPr kumimoji="1" lang="en-US" altLang="zh-CN" sz="2000" b="1" dirty="0">
              <a:latin typeface="Tahoma" panose="020B0604030504040204" pitchFamily="34" charset="0"/>
              <a:ea typeface="宋体" panose="02010600030101010101" pitchFamily="2" charset="-122"/>
            </a:endParaRPr>
          </a:p>
          <a:p>
            <a:pPr lvl="2">
              <a:lnSpc>
                <a:spcPct val="150000"/>
              </a:lnSpc>
            </a:pPr>
            <a:r>
              <a:rPr kumimoji="1" lang="zh-CN" altLang="en-US" sz="2000" b="1" dirty="0">
                <a:latin typeface="Tahoma" panose="020B0604030504040204" pitchFamily="34" charset="0"/>
                <a:ea typeface="宋体" panose="02010600030101010101" pitchFamily="2" charset="-122"/>
              </a:rPr>
              <a:t>董事会</a:t>
            </a:r>
            <a:endParaRPr kumimoji="1" lang="en-US" altLang="zh-CN" sz="2000" b="1" dirty="0">
              <a:latin typeface="Tahoma" panose="020B0604030504040204" pitchFamily="34" charset="0"/>
              <a:ea typeface="宋体" panose="02010600030101010101" pitchFamily="2" charset="-122"/>
            </a:endParaRPr>
          </a:p>
          <a:p>
            <a:pPr lvl="2">
              <a:lnSpc>
                <a:spcPct val="150000"/>
              </a:lnSpc>
            </a:pPr>
            <a:r>
              <a:rPr kumimoji="1" lang="zh-CN" altLang="en-US" sz="2000" b="1" dirty="0">
                <a:latin typeface="Tahoma" panose="020B0604030504040204" pitchFamily="34" charset="0"/>
                <a:ea typeface="宋体" panose="02010600030101010101" pitchFamily="2" charset="-122"/>
              </a:rPr>
              <a:t>高层管理者的选拔和激励</a:t>
            </a:r>
          </a:p>
        </p:txBody>
      </p:sp>
      <p:pic>
        <p:nvPicPr>
          <p:cNvPr id="27651" name="Picture 4" descr="j0289988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438" y="3987801"/>
            <a:ext cx="23495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871384"/>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8674" name="Rectangle 3"/>
          <p:cNvSpPr>
            <a:spLocks noGrp="1" noChangeArrowheads="1"/>
          </p:cNvSpPr>
          <p:nvPr>
            <p:ph idx="1"/>
          </p:nvPr>
        </p:nvSpPr>
        <p:spPr/>
        <p:txBody>
          <a:bodyPr/>
          <a:lstStyle/>
          <a:p>
            <a:pPr marL="914400" lvl="2" indent="0">
              <a:lnSpc>
                <a:spcPct val="150000"/>
              </a:lnSpc>
              <a:buNone/>
            </a:pPr>
            <a:r>
              <a:rPr kumimoji="1" lang="zh-CN" altLang="en-US" sz="2000" b="1" dirty="0">
                <a:latin typeface="Tahoma" panose="020B0604030504040204" pitchFamily="34" charset="0"/>
                <a:ea typeface="宋体" panose="02010600030101010101" pitchFamily="2" charset="-122"/>
              </a:rPr>
              <a:t>管理者监控的有效途径</a:t>
            </a:r>
          </a:p>
          <a:p>
            <a:pPr lvl="2">
              <a:lnSpc>
                <a:spcPct val="150000"/>
              </a:lnSpc>
            </a:pPr>
            <a:r>
              <a:rPr kumimoji="1" lang="zh-CN" altLang="en-US" sz="2000" b="1" dirty="0">
                <a:latin typeface="Tahoma" panose="020B0604030504040204" pitchFamily="34" charset="0"/>
                <a:ea typeface="宋体" panose="02010600030101010101" pitchFamily="2" charset="-122"/>
              </a:rPr>
              <a:t>报酬机制</a:t>
            </a:r>
          </a:p>
          <a:p>
            <a:pPr lvl="2">
              <a:lnSpc>
                <a:spcPct val="150000"/>
              </a:lnSpc>
            </a:pPr>
            <a:r>
              <a:rPr kumimoji="1" lang="zh-CN" altLang="en-US" sz="2000" b="1" dirty="0">
                <a:latin typeface="Tahoma" panose="020B0604030504040204" pitchFamily="34" charset="0"/>
                <a:ea typeface="宋体" panose="02010600030101010101" pitchFamily="2" charset="-122"/>
              </a:rPr>
              <a:t>控制权机制</a:t>
            </a:r>
          </a:p>
          <a:p>
            <a:pPr lvl="2">
              <a:lnSpc>
                <a:spcPct val="150000"/>
              </a:lnSpc>
            </a:pPr>
            <a:r>
              <a:rPr kumimoji="1" lang="zh-CN" altLang="en-US" sz="2000" b="1" dirty="0">
                <a:latin typeface="Tahoma" panose="020B0604030504040204" pitchFamily="34" charset="0"/>
                <a:ea typeface="宋体" panose="02010600030101010101" pitchFamily="2" charset="-122"/>
              </a:rPr>
              <a:t>声誉机制</a:t>
            </a:r>
          </a:p>
          <a:p>
            <a:pPr lvl="2">
              <a:lnSpc>
                <a:spcPct val="150000"/>
              </a:lnSpc>
            </a:pPr>
            <a:r>
              <a:rPr kumimoji="1" lang="zh-CN" altLang="en-US" sz="2000" b="1" dirty="0">
                <a:latin typeface="Tahoma" panose="020B0604030504040204" pitchFamily="34" charset="0"/>
                <a:ea typeface="宋体" panose="02010600030101010101" pitchFamily="2" charset="-122"/>
              </a:rPr>
              <a:t>市场竞争机制</a:t>
            </a:r>
          </a:p>
          <a:p>
            <a:pPr>
              <a:lnSpc>
                <a:spcPct val="150000"/>
              </a:lnSpc>
            </a:pPr>
            <a:endParaRPr lang="en-US" altLang="zh-CN" sz="2000" b="1" dirty="0"/>
          </a:p>
        </p:txBody>
      </p:sp>
    </p:spTree>
    <p:extLst>
      <p:ext uri="{BB962C8B-B14F-4D97-AF65-F5344CB8AC3E}">
        <p14:creationId xmlns:p14="http://schemas.microsoft.com/office/powerpoint/2010/main" val="1809145779"/>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963" y="3263086"/>
            <a:ext cx="11041227" cy="4785395"/>
          </a:xfrm>
        </p:spPr>
        <p:txBody>
          <a:bodyPr/>
          <a:lstStyle/>
          <a:p>
            <a:pPr marL="0" indent="0" algn="ctr">
              <a:buNone/>
            </a:pPr>
            <a:r>
              <a:rPr lang="zh-CN" altLang="en-US" sz="4800" dirty="0"/>
              <a:t>谢谢！</a:t>
            </a:r>
          </a:p>
        </p:txBody>
      </p:sp>
    </p:spTree>
    <p:extLst>
      <p:ext uri="{BB962C8B-B14F-4D97-AF65-F5344CB8AC3E}">
        <p14:creationId xmlns:p14="http://schemas.microsoft.com/office/powerpoint/2010/main" val="2473591954"/>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控制与计划的关系</a:t>
            </a:r>
          </a:p>
        </p:txBody>
      </p:sp>
      <p:sp>
        <p:nvSpPr>
          <p:cNvPr id="3" name="内容占位符 2"/>
          <p:cNvSpPr>
            <a:spLocks noGrp="1"/>
          </p:cNvSpPr>
          <p:nvPr>
            <p:ph idx="1"/>
          </p:nvPr>
        </p:nvSpPr>
        <p:spPr/>
        <p:txBody>
          <a:bodyPr/>
          <a:lstStyle/>
          <a:p>
            <a:r>
              <a:rPr lang="zh-CN" altLang="en-US" dirty="0"/>
              <a:t>控制为计划提供保障（有计划无控制）</a:t>
            </a:r>
            <a:endParaRPr lang="en-US" altLang="zh-CN" dirty="0"/>
          </a:p>
          <a:p>
            <a:endParaRPr lang="en-US" altLang="zh-CN" dirty="0"/>
          </a:p>
          <a:p>
            <a:endParaRPr lang="en-US" altLang="zh-CN" dirty="0"/>
          </a:p>
          <a:p>
            <a:r>
              <a:rPr lang="zh-CN" altLang="en-US" dirty="0"/>
              <a:t>计划为控制提供标准（有控制无计划）</a:t>
            </a:r>
            <a:endParaRPr lang="en-US" altLang="zh-CN" dirty="0"/>
          </a:p>
          <a:p>
            <a:pPr marL="0" indent="0">
              <a:buNone/>
            </a:pPr>
            <a:endParaRPr lang="en-US" altLang="zh-CN" dirty="0"/>
          </a:p>
          <a:p>
            <a:r>
              <a:rPr lang="zh-CN" altLang="en-US" dirty="0"/>
              <a:t>计划与控制的效果相互依赖（闭环）</a:t>
            </a:r>
            <a:endParaRPr lang="en-US" altLang="zh-CN" dirty="0"/>
          </a:p>
          <a:p>
            <a:endParaRPr lang="en-US" altLang="zh-CN" dirty="0"/>
          </a:p>
          <a:p>
            <a:r>
              <a:rPr lang="zh-CN" altLang="en-US" dirty="0"/>
              <a:t>亨利</a:t>
            </a:r>
            <a:r>
              <a:rPr lang="en-US" altLang="zh-CN" dirty="0"/>
              <a:t>·</a:t>
            </a:r>
            <a:r>
              <a:rPr lang="zh-CN" altLang="en-US" dirty="0"/>
              <a:t>西斯克指出：“如果计划从来不需要修改，而且是在一个全能的领导人的指导之下，由一个完全均衡的组织完美无缺地来执行，那就没有控制的必要了。</a:t>
            </a:r>
          </a:p>
          <a:p>
            <a:endParaRPr lang="zh-CN" altLang="en-US" dirty="0"/>
          </a:p>
        </p:txBody>
      </p:sp>
    </p:spTree>
    <p:extLst>
      <p:ext uri="{BB962C8B-B14F-4D97-AF65-F5344CB8AC3E}">
        <p14:creationId xmlns:p14="http://schemas.microsoft.com/office/powerpoint/2010/main" val="37335952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控制的目标</a:t>
            </a:r>
          </a:p>
        </p:txBody>
      </p:sp>
      <p:sp>
        <p:nvSpPr>
          <p:cNvPr id="3" name="内容占位符 2"/>
          <p:cNvSpPr>
            <a:spLocks noGrp="1"/>
          </p:cNvSpPr>
          <p:nvPr>
            <p:ph idx="1"/>
          </p:nvPr>
        </p:nvSpPr>
        <p:spPr/>
        <p:txBody>
          <a:bodyPr/>
          <a:lstStyle/>
          <a:p>
            <a:r>
              <a:rPr lang="zh-CN" altLang="en-US" dirty="0"/>
              <a:t>限制偏差的累计</a:t>
            </a:r>
            <a:endParaRPr lang="en-US" altLang="zh-CN" dirty="0"/>
          </a:p>
          <a:p>
            <a:endParaRPr lang="en-US" altLang="zh-CN" dirty="0"/>
          </a:p>
          <a:p>
            <a:r>
              <a:rPr lang="zh-CN" altLang="en-US" dirty="0"/>
              <a:t>适应环境的变化</a:t>
            </a:r>
          </a:p>
        </p:txBody>
      </p:sp>
    </p:spTree>
    <p:extLst>
      <p:ext uri="{BB962C8B-B14F-4D97-AF65-F5344CB8AC3E}">
        <p14:creationId xmlns:p14="http://schemas.microsoft.com/office/powerpoint/2010/main" val="2204820064"/>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管理控制的特点</a:t>
            </a:r>
          </a:p>
        </p:txBody>
      </p:sp>
      <p:sp>
        <p:nvSpPr>
          <p:cNvPr id="3" name="内容占位符 2"/>
          <p:cNvSpPr>
            <a:spLocks noGrp="1"/>
          </p:cNvSpPr>
          <p:nvPr>
            <p:ph idx="1"/>
          </p:nvPr>
        </p:nvSpPr>
        <p:spPr/>
        <p:txBody>
          <a:bodyPr/>
          <a:lstStyle/>
          <a:p>
            <a:pPr marL="0" indent="0">
              <a:buNone/>
            </a:pPr>
            <a:endParaRPr lang="en-US" altLang="zh-CN" dirty="0"/>
          </a:p>
          <a:p>
            <a:r>
              <a:rPr lang="zh-CN" altLang="en-US" dirty="0"/>
              <a:t>目的性</a:t>
            </a:r>
          </a:p>
          <a:p>
            <a:r>
              <a:rPr lang="zh-CN" altLang="en-US" dirty="0"/>
              <a:t>整体性（各个活动，整体看待，全员参与）</a:t>
            </a:r>
          </a:p>
          <a:p>
            <a:r>
              <a:rPr lang="zh-CN" altLang="en-US" dirty="0"/>
              <a:t>动态性</a:t>
            </a:r>
          </a:p>
          <a:p>
            <a:r>
              <a:rPr lang="zh-CN" altLang="en-US" dirty="0"/>
              <a:t>人本性（提升员工工作能力）</a:t>
            </a:r>
          </a:p>
          <a:p>
            <a:endParaRPr lang="zh-CN" altLang="en-US" dirty="0"/>
          </a:p>
        </p:txBody>
      </p:sp>
    </p:spTree>
    <p:extLst>
      <p:ext uri="{BB962C8B-B14F-4D97-AF65-F5344CB8AC3E}">
        <p14:creationId xmlns:p14="http://schemas.microsoft.com/office/powerpoint/2010/main" val="3617303932"/>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为什么要控制</a:t>
            </a:r>
          </a:p>
        </p:txBody>
      </p:sp>
      <p:sp>
        <p:nvSpPr>
          <p:cNvPr id="8194" name="Rectangle 3"/>
          <p:cNvSpPr>
            <a:spLocks noGrp="1" noChangeArrowheads="1"/>
          </p:cNvSpPr>
          <p:nvPr>
            <p:ph idx="1"/>
          </p:nvPr>
        </p:nvSpPr>
        <p:spPr/>
        <p:txBody>
          <a:bodyPr/>
          <a:lstStyle/>
          <a:p>
            <a:pPr eaLnBrk="1" hangingPunct="1">
              <a:lnSpc>
                <a:spcPct val="150000"/>
              </a:lnSpc>
            </a:pPr>
            <a:r>
              <a:rPr lang="zh-CN" altLang="en-US" dirty="0"/>
              <a:t>环境的变化</a:t>
            </a:r>
            <a:r>
              <a:rPr lang="en-US" altLang="zh-CN" dirty="0"/>
              <a:t>——</a:t>
            </a:r>
            <a:r>
              <a:rPr lang="zh-CN" altLang="en-US" dirty="0"/>
              <a:t>对计划和经营活动做出调整。</a:t>
            </a:r>
          </a:p>
          <a:p>
            <a:pPr eaLnBrk="1" hangingPunct="1">
              <a:lnSpc>
                <a:spcPct val="150000"/>
              </a:lnSpc>
            </a:pPr>
            <a:r>
              <a:rPr lang="zh-CN" altLang="en-US" dirty="0"/>
              <a:t>管理权力的分散</a:t>
            </a:r>
            <a:r>
              <a:rPr lang="en-US" altLang="zh-CN" dirty="0"/>
              <a:t>——</a:t>
            </a:r>
            <a:r>
              <a:rPr lang="zh-CN" altLang="en-US" dirty="0"/>
              <a:t>分权程度越高，就越需要控制。</a:t>
            </a:r>
          </a:p>
          <a:p>
            <a:pPr eaLnBrk="1" hangingPunct="1">
              <a:lnSpc>
                <a:spcPct val="150000"/>
              </a:lnSpc>
            </a:pPr>
            <a:r>
              <a:rPr lang="zh-CN" altLang="en-US" dirty="0"/>
              <a:t>工作能力的差异</a:t>
            </a:r>
            <a:r>
              <a:rPr lang="en-US" altLang="zh-CN" dirty="0"/>
              <a:t>——</a:t>
            </a:r>
            <a:r>
              <a:rPr lang="zh-CN" altLang="en-US" dirty="0"/>
              <a:t>偏差难以避免。</a:t>
            </a:r>
            <a:endParaRPr lang="en-US" altLang="zh-CN" dirty="0"/>
          </a:p>
        </p:txBody>
      </p:sp>
    </p:spTree>
    <p:extLst>
      <p:ext uri="{BB962C8B-B14F-4D97-AF65-F5344CB8AC3E}">
        <p14:creationId xmlns:p14="http://schemas.microsoft.com/office/powerpoint/2010/main" val="3582036655"/>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控制的类型</a:t>
            </a:r>
          </a:p>
        </p:txBody>
      </p:sp>
      <p:sp>
        <p:nvSpPr>
          <p:cNvPr id="10243" name="Rectangle 3"/>
          <p:cNvSpPr>
            <a:spLocks noGrp="1" noChangeArrowheads="1"/>
          </p:cNvSpPr>
          <p:nvPr>
            <p:ph idx="1"/>
          </p:nvPr>
        </p:nvSpPr>
        <p:spPr/>
        <p:txBody>
          <a:bodyPr/>
          <a:lstStyle/>
          <a:p>
            <a:pPr eaLnBrk="1" hangingPunct="1">
              <a:lnSpc>
                <a:spcPct val="110000"/>
              </a:lnSpc>
            </a:pPr>
            <a:r>
              <a:rPr lang="zh-CN" altLang="en-US" dirty="0"/>
              <a:t>按照控制时间分</a:t>
            </a:r>
          </a:p>
          <a:p>
            <a:pPr lvl="1" eaLnBrk="1" hangingPunct="1">
              <a:lnSpc>
                <a:spcPct val="110000"/>
              </a:lnSpc>
            </a:pPr>
            <a:r>
              <a:rPr lang="zh-CN" altLang="en-US" sz="2400" dirty="0">
                <a:cs typeface="+mn-cs"/>
              </a:rPr>
              <a:t>事前控制（前馈、预先控制）</a:t>
            </a:r>
            <a:r>
              <a:rPr lang="en-US" altLang="zh-CN" sz="2400" dirty="0">
                <a:cs typeface="+mn-cs"/>
              </a:rPr>
              <a:t>—— “</a:t>
            </a:r>
            <a:r>
              <a:rPr lang="zh-CN" altLang="en-US" sz="2400" dirty="0">
                <a:cs typeface="+mn-cs"/>
              </a:rPr>
              <a:t>防患于未然”</a:t>
            </a:r>
          </a:p>
          <a:p>
            <a:pPr lvl="1" eaLnBrk="1" hangingPunct="1">
              <a:lnSpc>
                <a:spcPct val="110000"/>
              </a:lnSpc>
            </a:pPr>
            <a:r>
              <a:rPr lang="zh-CN" altLang="en-US" sz="2400" dirty="0">
                <a:cs typeface="+mn-cs"/>
              </a:rPr>
              <a:t>实时控制（现场、过程控制） </a:t>
            </a:r>
          </a:p>
          <a:p>
            <a:pPr lvl="1" eaLnBrk="1" hangingPunct="1">
              <a:lnSpc>
                <a:spcPct val="110000"/>
              </a:lnSpc>
            </a:pPr>
            <a:r>
              <a:rPr lang="zh-CN" altLang="en-US" sz="2400" dirty="0">
                <a:cs typeface="+mn-cs"/>
              </a:rPr>
              <a:t>事后控制</a:t>
            </a:r>
            <a:r>
              <a:rPr lang="en-US" altLang="zh-CN" sz="2400" dirty="0">
                <a:cs typeface="+mn-cs"/>
              </a:rPr>
              <a:t>(</a:t>
            </a:r>
            <a:r>
              <a:rPr lang="zh-CN" altLang="en-US" sz="2400" dirty="0">
                <a:cs typeface="+mn-cs"/>
              </a:rPr>
              <a:t>反馈、成果控制</a:t>
            </a:r>
            <a:r>
              <a:rPr lang="en-US" altLang="zh-CN" sz="2400" dirty="0">
                <a:cs typeface="+mn-cs"/>
              </a:rPr>
              <a:t>) ——“</a:t>
            </a:r>
            <a:r>
              <a:rPr lang="zh-CN" altLang="en-US" sz="2400" dirty="0">
                <a:cs typeface="+mn-cs"/>
              </a:rPr>
              <a:t>亡羊补牢”</a:t>
            </a:r>
          </a:p>
        </p:txBody>
      </p:sp>
      <p:grpSp>
        <p:nvGrpSpPr>
          <p:cNvPr id="2" name="Group 4"/>
          <p:cNvGrpSpPr>
            <a:grpSpLocks/>
          </p:cNvGrpSpPr>
          <p:nvPr/>
        </p:nvGrpSpPr>
        <p:grpSpPr bwMode="auto">
          <a:xfrm>
            <a:off x="2279650" y="4581525"/>
            <a:ext cx="7416800" cy="1511300"/>
            <a:chOff x="2175" y="3525"/>
            <a:chExt cx="6105" cy="1755"/>
          </a:xfrm>
        </p:grpSpPr>
        <p:sp>
          <p:nvSpPr>
            <p:cNvPr id="10245" name="Rectangle 5"/>
            <p:cNvSpPr>
              <a:spLocks noChangeArrowheads="1"/>
            </p:cNvSpPr>
            <p:nvPr/>
          </p:nvSpPr>
          <p:spPr bwMode="auto">
            <a:xfrm>
              <a:off x="2340" y="3525"/>
              <a:ext cx="1140" cy="4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1800">
                  <a:solidFill>
                    <a:srgbClr val="D86273"/>
                  </a:solidFill>
                  <a:latin typeface="Times New Roman" panose="02020603050405020304" pitchFamily="18" charset="0"/>
                </a:rPr>
                <a:t>输 入</a:t>
              </a:r>
            </a:p>
          </p:txBody>
        </p:sp>
        <p:sp>
          <p:nvSpPr>
            <p:cNvPr id="10246" name="Rectangle 6"/>
            <p:cNvSpPr>
              <a:spLocks noChangeArrowheads="1"/>
            </p:cNvSpPr>
            <p:nvPr/>
          </p:nvSpPr>
          <p:spPr bwMode="auto">
            <a:xfrm>
              <a:off x="4515" y="3525"/>
              <a:ext cx="1500" cy="48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1800">
                  <a:solidFill>
                    <a:srgbClr val="D86273"/>
                  </a:solidFill>
                  <a:latin typeface="Times New Roman" panose="02020603050405020304" pitchFamily="18" charset="0"/>
                </a:rPr>
                <a:t>执行过程</a:t>
              </a:r>
            </a:p>
          </p:txBody>
        </p:sp>
        <p:sp>
          <p:nvSpPr>
            <p:cNvPr id="10247" name="Rectangle 7"/>
            <p:cNvSpPr>
              <a:spLocks noChangeArrowheads="1"/>
            </p:cNvSpPr>
            <p:nvPr/>
          </p:nvSpPr>
          <p:spPr bwMode="auto">
            <a:xfrm>
              <a:off x="6795" y="3525"/>
              <a:ext cx="1200" cy="4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1800">
                  <a:solidFill>
                    <a:srgbClr val="D86273"/>
                  </a:solidFill>
                  <a:latin typeface="Times New Roman" panose="02020603050405020304" pitchFamily="18" charset="0"/>
                </a:rPr>
                <a:t>输 出</a:t>
              </a:r>
            </a:p>
          </p:txBody>
        </p:sp>
        <p:sp>
          <p:nvSpPr>
            <p:cNvPr id="10248" name="Oval 8"/>
            <p:cNvSpPr>
              <a:spLocks noChangeArrowheads="1"/>
            </p:cNvSpPr>
            <p:nvPr/>
          </p:nvSpPr>
          <p:spPr bwMode="auto">
            <a:xfrm>
              <a:off x="2175" y="4710"/>
              <a:ext cx="1605" cy="495"/>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1800">
                  <a:solidFill>
                    <a:srgbClr val="D86273"/>
                  </a:solidFill>
                  <a:latin typeface="Times New Roman" panose="02020603050405020304" pitchFamily="18" charset="0"/>
                </a:rPr>
                <a:t>前馈控制</a:t>
              </a:r>
            </a:p>
          </p:txBody>
        </p:sp>
        <p:sp>
          <p:nvSpPr>
            <p:cNvPr id="10249" name="Oval 9"/>
            <p:cNvSpPr>
              <a:spLocks noChangeArrowheads="1"/>
            </p:cNvSpPr>
            <p:nvPr/>
          </p:nvSpPr>
          <p:spPr bwMode="auto">
            <a:xfrm>
              <a:off x="4425" y="4740"/>
              <a:ext cx="1605" cy="540"/>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1800">
                  <a:solidFill>
                    <a:srgbClr val="D86273"/>
                  </a:solidFill>
                  <a:latin typeface="Times New Roman" panose="02020603050405020304" pitchFamily="18" charset="0"/>
                </a:rPr>
                <a:t>实时控制</a:t>
              </a:r>
            </a:p>
          </p:txBody>
        </p:sp>
        <p:sp>
          <p:nvSpPr>
            <p:cNvPr id="10250" name="Oval 10"/>
            <p:cNvSpPr>
              <a:spLocks noChangeArrowheads="1"/>
            </p:cNvSpPr>
            <p:nvPr/>
          </p:nvSpPr>
          <p:spPr bwMode="auto">
            <a:xfrm>
              <a:off x="6675" y="4710"/>
              <a:ext cx="1605" cy="570"/>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1800">
                  <a:solidFill>
                    <a:srgbClr val="D86273"/>
                  </a:solidFill>
                  <a:latin typeface="Times New Roman" panose="02020603050405020304" pitchFamily="18" charset="0"/>
                </a:rPr>
                <a:t>反馈控制</a:t>
              </a:r>
            </a:p>
          </p:txBody>
        </p:sp>
        <p:sp>
          <p:nvSpPr>
            <p:cNvPr id="10251" name="Line 11"/>
            <p:cNvSpPr>
              <a:spLocks noChangeShapeType="1"/>
            </p:cNvSpPr>
            <p:nvPr/>
          </p:nvSpPr>
          <p:spPr bwMode="auto">
            <a:xfrm flipV="1">
              <a:off x="2910" y="4035"/>
              <a:ext cx="0" cy="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2" name="Line 12"/>
            <p:cNvSpPr>
              <a:spLocks noChangeShapeType="1"/>
            </p:cNvSpPr>
            <p:nvPr/>
          </p:nvSpPr>
          <p:spPr bwMode="auto">
            <a:xfrm flipH="1" flipV="1">
              <a:off x="5205" y="3990"/>
              <a:ext cx="0" cy="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Line 13"/>
            <p:cNvSpPr>
              <a:spLocks noChangeShapeType="1"/>
            </p:cNvSpPr>
            <p:nvPr/>
          </p:nvSpPr>
          <p:spPr bwMode="auto">
            <a:xfrm flipV="1">
              <a:off x="7440" y="4020"/>
              <a:ext cx="0" cy="6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4" name="Line 14"/>
            <p:cNvSpPr>
              <a:spLocks noChangeShapeType="1"/>
            </p:cNvSpPr>
            <p:nvPr/>
          </p:nvSpPr>
          <p:spPr bwMode="auto">
            <a:xfrm>
              <a:off x="3480" y="3750"/>
              <a:ext cx="10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5" name="Line 15"/>
            <p:cNvSpPr>
              <a:spLocks noChangeShapeType="1"/>
            </p:cNvSpPr>
            <p:nvPr/>
          </p:nvSpPr>
          <p:spPr bwMode="auto">
            <a:xfrm>
              <a:off x="6015" y="3735"/>
              <a:ext cx="7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855797782"/>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前馈控制</a:t>
            </a:r>
          </a:p>
        </p:txBody>
      </p:sp>
      <p:sp>
        <p:nvSpPr>
          <p:cNvPr id="3" name="内容占位符 2"/>
          <p:cNvSpPr>
            <a:spLocks noGrp="1"/>
          </p:cNvSpPr>
          <p:nvPr>
            <p:ph idx="1"/>
          </p:nvPr>
        </p:nvSpPr>
        <p:spPr/>
        <p:txBody>
          <a:bodyPr/>
          <a:lstStyle/>
          <a:p>
            <a:r>
              <a:rPr lang="zh-CN" altLang="en-US" dirty="0"/>
              <a:t>主要是检查资源的筹备情况和预测其利用结果</a:t>
            </a:r>
            <a:endParaRPr lang="en-US" altLang="zh-CN" dirty="0"/>
          </a:p>
          <a:p>
            <a:endParaRPr lang="en-US" altLang="zh-CN" dirty="0"/>
          </a:p>
          <a:p>
            <a:pPr marL="0" indent="0">
              <a:buNone/>
            </a:pPr>
            <a:r>
              <a:rPr lang="zh-CN" altLang="en-US" dirty="0"/>
              <a:t>主要内容</a:t>
            </a:r>
            <a:endParaRPr lang="en-US" altLang="zh-CN" dirty="0"/>
          </a:p>
          <a:p>
            <a:pPr>
              <a:buFont typeface="Arial" panose="020B0604020202020204" pitchFamily="34" charset="0"/>
              <a:buChar char="•"/>
            </a:pPr>
            <a:r>
              <a:rPr lang="zh-CN" altLang="en-US" dirty="0"/>
              <a:t>人员</a:t>
            </a:r>
            <a:endParaRPr lang="en-US" altLang="zh-CN" dirty="0"/>
          </a:p>
          <a:p>
            <a:r>
              <a:rPr lang="zh-CN" altLang="en-US" dirty="0"/>
              <a:t>材料</a:t>
            </a:r>
            <a:endParaRPr lang="en-US" altLang="zh-CN" dirty="0"/>
          </a:p>
          <a:p>
            <a:pPr>
              <a:buFont typeface="Arial" panose="020B0604020202020204" pitchFamily="34" charset="0"/>
              <a:buChar char="•"/>
            </a:pPr>
            <a:r>
              <a:rPr lang="zh-CN" altLang="en-US" dirty="0"/>
              <a:t>资金</a:t>
            </a:r>
            <a:endParaRPr lang="en-US" altLang="zh-CN" dirty="0"/>
          </a:p>
          <a:p>
            <a:r>
              <a:rPr lang="zh-CN" altLang="en-US" dirty="0"/>
              <a:t>设备</a:t>
            </a:r>
          </a:p>
        </p:txBody>
      </p:sp>
    </p:spTree>
    <p:extLst>
      <p:ext uri="{BB962C8B-B14F-4D97-AF65-F5344CB8AC3E}">
        <p14:creationId xmlns:p14="http://schemas.microsoft.com/office/powerpoint/2010/main" val="3417670790"/>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564</TotalTime>
  <Words>1075</Words>
  <Application>Microsoft Macintosh PowerPoint</Application>
  <PresentationFormat>宽屏</PresentationFormat>
  <Paragraphs>208</Paragraphs>
  <Slides>33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宋体</vt:lpstr>
      <vt:lpstr>微软雅黑</vt:lpstr>
      <vt:lpstr>Arial</vt:lpstr>
      <vt:lpstr>Calibri</vt:lpstr>
      <vt:lpstr>Tahoma</vt:lpstr>
      <vt:lpstr>Times New Roman</vt:lpstr>
      <vt:lpstr>Wingdings</vt:lpstr>
      <vt:lpstr>主题2</vt:lpstr>
      <vt:lpstr>第14章 控制</vt:lpstr>
      <vt:lpstr>学习目标</vt:lpstr>
      <vt:lpstr>控制的概念</vt:lpstr>
      <vt:lpstr>控制与计划的关系</vt:lpstr>
      <vt:lpstr>控制的目标</vt:lpstr>
      <vt:lpstr>管理控制的特点</vt:lpstr>
      <vt:lpstr>为什么要控制</vt:lpstr>
      <vt:lpstr>控制的类型</vt:lpstr>
      <vt:lpstr>前馈控制</vt:lpstr>
      <vt:lpstr>前馈控制</vt:lpstr>
      <vt:lpstr>实时控制</vt:lpstr>
      <vt:lpstr>实时控制</vt:lpstr>
      <vt:lpstr>反馈控制</vt:lpstr>
      <vt:lpstr>PowerPoint 演示文稿</vt:lpstr>
      <vt:lpstr>控制过程</vt:lpstr>
      <vt:lpstr>控制的重点</vt:lpstr>
      <vt:lpstr>确立标准 </vt:lpstr>
      <vt:lpstr>建立标准</vt:lpstr>
      <vt:lpstr>衡量工作成效</vt:lpstr>
      <vt:lpstr>衡量</vt:lpstr>
      <vt:lpstr>找偏差</vt:lpstr>
      <vt:lpstr>适当的矫正措施</vt:lpstr>
      <vt:lpstr>控制的过程</vt:lpstr>
      <vt:lpstr>讨论</vt:lpstr>
      <vt:lpstr>PowerPoint 演示文稿</vt:lpstr>
      <vt:lpstr>案例讨论</vt:lpstr>
      <vt:lpstr>PowerPoint 演示文稿</vt:lpstr>
      <vt:lpstr>管理者的控制</vt:lpstr>
      <vt:lpstr>管理者的控制</vt:lpstr>
      <vt:lpstr>管理者的控制</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控制</dc:title>
  <dc:creator>张 麟</dc:creator>
  <cp:lastModifiedBy>张 麟</cp:lastModifiedBy>
  <cp:revision>19</cp:revision>
  <dcterms:created xsi:type="dcterms:W3CDTF">2019-05-15T15:20:37Z</dcterms:created>
  <dcterms:modified xsi:type="dcterms:W3CDTF">2019-12-11T09:46:41Z</dcterms:modified>
</cp:coreProperties>
</file>