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4.jpg" ContentType="image/png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60" r:id="rId4"/>
    <p:sldId id="275" r:id="rId5"/>
    <p:sldId id="257" r:id="rId6"/>
    <p:sldId id="284" r:id="rId7"/>
    <p:sldId id="285" r:id="rId8"/>
    <p:sldId id="286" r:id="rId9"/>
    <p:sldId id="264" r:id="rId10"/>
    <p:sldId id="265" r:id="rId11"/>
    <p:sldId id="269" r:id="rId12"/>
    <p:sldId id="268" r:id="rId13"/>
    <p:sldId id="261" r:id="rId14"/>
    <p:sldId id="271" r:id="rId15"/>
    <p:sldId id="262" r:id="rId16"/>
    <p:sldId id="272" r:id="rId17"/>
    <p:sldId id="270" r:id="rId18"/>
    <p:sldId id="263" r:id="rId19"/>
    <p:sldId id="274" r:id="rId20"/>
    <p:sldId id="273" r:id="rId21"/>
    <p:sldId id="276" r:id="rId22"/>
    <p:sldId id="279" r:id="rId23"/>
    <p:sldId id="281" r:id="rId24"/>
    <p:sldId id="280" r:id="rId25"/>
    <p:sldId id="282" r:id="rId26"/>
    <p:sldId id="278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193" autoAdjust="0"/>
  </p:normalViewPr>
  <p:slideViewPr>
    <p:cSldViewPr snapToGrid="0">
      <p:cViewPr varScale="1">
        <p:scale>
          <a:sx n="92" d="100"/>
          <a:sy n="92" d="100"/>
        </p:scale>
        <p:origin x="1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F2253-9324-4799-BA94-54EC75C71980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B427A-AC91-4A70-950D-50A1DBDCB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8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0D2D4-4B95-4BCA-A16B-EF35E4CB4B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0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http://www.iqiyi.com/w_19ru86fe5d.html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B427A-AC91-4A70-950D-50A1DBDCB64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5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B427A-AC91-4A70-950D-50A1DBDCB64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35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https://v.qq.com/x/page/c0808i3tpkz.html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B427A-AC91-4A70-950D-50A1DBDCB64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17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B427A-AC91-4A70-950D-50A1DBDCB64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5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01bk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12192000" cy="496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4" descr="院徽xia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885" y="-26987"/>
            <a:ext cx="5082116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2996952"/>
            <a:ext cx="8534400" cy="158417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6186648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0" y="0"/>
            <a:ext cx="12192000" cy="3500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692150"/>
            <a:ext cx="12192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6" name="图片 5" descr="院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084" y="5740400"/>
            <a:ext cx="4385733" cy="111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70086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340768"/>
            <a:ext cx="11041227" cy="4785395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2415158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1761657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17600" y="6356351"/>
            <a:ext cx="3657600" cy="365125"/>
          </a:xfrm>
        </p:spPr>
        <p:txBody>
          <a:bodyPr/>
          <a:lstStyle/>
          <a:p>
            <a:fld id="{433456B2-735C-4A5B-99BA-B51544195543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384800" y="6356351"/>
            <a:ext cx="5486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80800" y="6356351"/>
            <a:ext cx="3657600" cy="365125"/>
          </a:xfrm>
        </p:spPr>
        <p:txBody>
          <a:bodyPr/>
          <a:lstStyle/>
          <a:p>
            <a:fld id="{3BBEF947-1CA2-430F-B3A3-B33B2352B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03398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120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push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 创新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45096" y="2996953"/>
            <a:ext cx="8534400" cy="1584176"/>
          </a:xfrm>
        </p:spPr>
        <p:txBody>
          <a:bodyPr/>
          <a:lstStyle/>
          <a:p>
            <a:r>
              <a:rPr lang="zh-CN" altLang="en-US" dirty="0"/>
              <a:t>主讲：张麟</a:t>
            </a:r>
          </a:p>
        </p:txBody>
      </p:sp>
    </p:spTree>
    <p:extLst>
      <p:ext uri="{BB962C8B-B14F-4D97-AF65-F5344CB8AC3E}">
        <p14:creationId xmlns:p14="http://schemas.microsoft.com/office/powerpoint/2010/main" val="3480088975"/>
      </p:ext>
    </p:extLst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案例：柯达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胶片时代的王者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1996 </a:t>
            </a:r>
            <a:r>
              <a:rPr lang="zh-CN" altLang="en-US" dirty="0"/>
              <a:t>年，柯达公司的年度收入为 </a:t>
            </a:r>
            <a:r>
              <a:rPr lang="en-US" altLang="zh-CN" dirty="0"/>
              <a:t>159.7 </a:t>
            </a:r>
            <a:r>
              <a:rPr lang="zh-CN" altLang="en-US" dirty="0"/>
              <a:t>亿美元。在美国的市场份额也从 </a:t>
            </a:r>
            <a:r>
              <a:rPr lang="en-US" altLang="zh-CN" dirty="0"/>
              <a:t>80.1%</a:t>
            </a:r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90 </a:t>
            </a:r>
            <a:r>
              <a:rPr lang="zh-CN" altLang="en-US" dirty="0"/>
              <a:t>年代，柯达公司决定进军数码拍照行业，并不晚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公司高层固执地认为</a:t>
            </a:r>
            <a:r>
              <a:rPr lang="zh-CN" altLang="en-US" dirty="0">
                <a:solidFill>
                  <a:srgbClr val="FF0000"/>
                </a:solidFill>
              </a:rPr>
              <a:t>数码技术的出现不会对传统的胶片行业造成太大冲击</a:t>
            </a:r>
            <a:r>
              <a:rPr lang="zh-CN" altLang="en-US" dirty="0"/>
              <a:t>，并没有采取任何激进的转型措施。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606859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案例：柯达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2001 </a:t>
            </a:r>
            <a:r>
              <a:rPr lang="zh-CN" altLang="en-US" dirty="0"/>
              <a:t>年，胶片的销量出现大幅下跌。柯达公司的高管将其归罪于</a:t>
            </a:r>
            <a:r>
              <a:rPr lang="en-US" altLang="zh-CN" dirty="0"/>
              <a:t>9·11</a:t>
            </a:r>
          </a:p>
          <a:p>
            <a:endParaRPr lang="en-US" altLang="zh-CN" dirty="0"/>
          </a:p>
          <a:p>
            <a:r>
              <a:rPr lang="zh-CN" altLang="en-US" dirty="0"/>
              <a:t>眼看胶片市场逐渐萎缩，来自亚洲的竞争对手接连向市场推出售价低廉的数码产品，柯达公司陷入了外忧内患的局面。 </a:t>
            </a:r>
          </a:p>
          <a:p>
            <a:endParaRPr lang="zh-CN" altLang="en-US" dirty="0"/>
          </a:p>
          <a:p>
            <a:r>
              <a:rPr lang="zh-CN" altLang="en-US" dirty="0"/>
              <a:t>柯达公司生产的数码相机在 </a:t>
            </a:r>
            <a:r>
              <a:rPr lang="en-US" altLang="zh-CN" dirty="0"/>
              <a:t>1999 </a:t>
            </a:r>
            <a:r>
              <a:rPr lang="zh-CN" altLang="en-US" dirty="0"/>
              <a:t>年的市场占有率为 </a:t>
            </a:r>
            <a:r>
              <a:rPr lang="en-US" altLang="zh-CN" dirty="0"/>
              <a:t>27%</a:t>
            </a:r>
            <a:r>
              <a:rPr lang="zh-CN" altLang="en-US" dirty="0"/>
              <a:t>，到 </a:t>
            </a:r>
            <a:r>
              <a:rPr lang="en-US" altLang="zh-CN" dirty="0"/>
              <a:t>2003 </a:t>
            </a:r>
            <a:r>
              <a:rPr lang="zh-CN" altLang="en-US" dirty="0"/>
              <a:t>年下跌至 </a:t>
            </a:r>
            <a:r>
              <a:rPr lang="en-US" altLang="zh-CN" dirty="0"/>
              <a:t>15%</a:t>
            </a:r>
            <a:r>
              <a:rPr lang="zh-CN" altLang="en-US" dirty="0"/>
              <a:t>。在 </a:t>
            </a:r>
            <a:r>
              <a:rPr lang="en-US" altLang="zh-CN" dirty="0"/>
              <a:t>2007 </a:t>
            </a:r>
            <a:r>
              <a:rPr lang="zh-CN" altLang="en-US" dirty="0"/>
              <a:t>年，柯达数码相机的市场占有率仅为 </a:t>
            </a:r>
            <a:r>
              <a:rPr lang="en-US" altLang="zh-CN" dirty="0"/>
              <a:t>9.6%</a:t>
            </a:r>
            <a:r>
              <a:rPr lang="zh-CN" altLang="en-US" dirty="0"/>
              <a:t>，全美排名第四。到 </a:t>
            </a:r>
            <a:r>
              <a:rPr lang="en-US" altLang="zh-CN" dirty="0"/>
              <a:t>2010 </a:t>
            </a:r>
            <a:r>
              <a:rPr lang="zh-CN" altLang="en-US" dirty="0"/>
              <a:t>年，柯达公司在美国数码相机市场的占有率进一步下跌至 </a:t>
            </a:r>
            <a:r>
              <a:rPr lang="en-US" altLang="zh-CN" dirty="0"/>
              <a:t>7%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090549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案例：柯达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81" y="2071688"/>
            <a:ext cx="7620000" cy="3324225"/>
          </a:xfrm>
        </p:spPr>
      </p:pic>
    </p:spTree>
    <p:extLst>
      <p:ext uri="{BB962C8B-B14F-4D97-AF65-F5344CB8AC3E}">
        <p14:creationId xmlns:p14="http://schemas.microsoft.com/office/powerpoint/2010/main" val="1970505808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案例：柯达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47955" y="1002742"/>
            <a:ext cx="6886118" cy="4785395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1975 </a:t>
            </a:r>
            <a:r>
              <a:rPr lang="zh-CN" altLang="en-US" dirty="0"/>
              <a:t>年，柯达应用电子研究中心的工程师史蒂芬</a:t>
            </a:r>
            <a:r>
              <a:rPr lang="en-US" altLang="zh-CN" dirty="0"/>
              <a:t>·</a:t>
            </a:r>
            <a:r>
              <a:rPr lang="zh-CN" altLang="en-US" dirty="0"/>
              <a:t>沙森（</a:t>
            </a:r>
            <a:r>
              <a:rPr lang="en-US" altLang="zh-CN" dirty="0"/>
              <a:t>Steven </a:t>
            </a:r>
            <a:r>
              <a:rPr lang="en-US" altLang="zh-CN" dirty="0" err="1"/>
              <a:t>Sasson</a:t>
            </a:r>
            <a:r>
              <a:rPr lang="zh-CN" altLang="en-US" dirty="0"/>
              <a:t>）发明了第一台数码相机。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分辨率为 </a:t>
            </a:r>
            <a:r>
              <a:rPr lang="en-US" altLang="zh-CN" dirty="0"/>
              <a:t>1 </a:t>
            </a:r>
            <a:r>
              <a:rPr lang="zh-CN" altLang="en-US" dirty="0"/>
              <a:t>万像素，记录一张黑白影像大概需要 </a:t>
            </a:r>
            <a:r>
              <a:rPr lang="en-US" altLang="zh-CN" dirty="0"/>
              <a:t>23 </a:t>
            </a:r>
            <a:r>
              <a:rPr lang="zh-CN" altLang="en-US" dirty="0"/>
              <a:t>秒的时间，成像质量非常粗糙。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在意识到数码相机的出现可能会威胁到胶卷产业以后，柯达公司决定将相关技术进行雪藏，研究工作也因此而陷入停滞。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柯达公司很早就意识到了人们有分享照片的需求。在 </a:t>
            </a:r>
            <a:r>
              <a:rPr lang="en-US" altLang="zh-CN" dirty="0"/>
              <a:t>2001 </a:t>
            </a:r>
            <a:r>
              <a:rPr lang="zh-CN" altLang="en-US" dirty="0"/>
              <a:t>年，柯达公司收购了一家名为「</a:t>
            </a:r>
            <a:r>
              <a:rPr lang="en-US" altLang="zh-CN" dirty="0" err="1"/>
              <a:t>Ofoto</a:t>
            </a:r>
            <a:r>
              <a:rPr lang="zh-CN" altLang="en-US" dirty="0"/>
              <a:t>」的照片共享网站，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27" y="1546431"/>
            <a:ext cx="4136016" cy="343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52245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案例：诺基亚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31" y="1763840"/>
            <a:ext cx="4762500" cy="31718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" y="1625854"/>
            <a:ext cx="63500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79455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案例：诺基亚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IPhone</a:t>
            </a:r>
            <a:r>
              <a:rPr lang="zh-CN" altLang="en-US" dirty="0"/>
              <a:t>发布，高分辨率的多点触摸屏、手势操作、内置先进传感器、强大的多媒体以及互联网能力，新颖的</a:t>
            </a:r>
            <a:r>
              <a:rPr lang="en-US" altLang="zh-CN" dirty="0"/>
              <a:t>iOS</a:t>
            </a:r>
            <a:r>
              <a:rPr lang="zh-CN" altLang="en-US" dirty="0"/>
              <a:t>移动操作系统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直到</a:t>
            </a:r>
            <a:r>
              <a:rPr lang="en-US" altLang="zh-CN" dirty="0"/>
              <a:t>iPhone</a:t>
            </a:r>
            <a:r>
              <a:rPr lang="zh-CN" altLang="en-US" dirty="0"/>
              <a:t>推出一年后，诺基亚才推出第一款触控技术的手机。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诺基亚最大的失败在于其拒绝大幅变革。当它在多年前将“</a:t>
            </a:r>
            <a:r>
              <a:rPr lang="zh-CN" altLang="en-US" dirty="0">
                <a:solidFill>
                  <a:srgbClr val="FF0000"/>
                </a:solidFill>
              </a:rPr>
              <a:t>旧中见新</a:t>
            </a:r>
            <a:r>
              <a:rPr lang="zh-CN" altLang="en-US" dirty="0"/>
              <a:t>”作为新版</a:t>
            </a:r>
            <a:r>
              <a:rPr lang="en-US" altLang="zh-CN" dirty="0"/>
              <a:t>Symbian</a:t>
            </a:r>
            <a:r>
              <a:rPr lang="zh-CN" altLang="en-US" dirty="0"/>
              <a:t>系统</a:t>
            </a:r>
            <a:r>
              <a:rPr lang="zh-CN" altLang="en-US" dirty="0">
                <a:solidFill>
                  <a:srgbClr val="FF0000"/>
                </a:solidFill>
              </a:rPr>
              <a:t>（不适合触屏）</a:t>
            </a:r>
            <a:r>
              <a:rPr lang="zh-CN" altLang="en-US" dirty="0"/>
              <a:t>的宣传语时，它就为自己挖了个大坑。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8160946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案例：诺基亚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 为了摆脱</a:t>
            </a:r>
            <a:r>
              <a:rPr lang="en-US" altLang="zh-CN" dirty="0"/>
              <a:t>iPhone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智能手机的夹击之势，诺基亚正式任命前</a:t>
            </a:r>
            <a:r>
              <a:rPr lang="zh-CN" altLang="en-US" dirty="0">
                <a:solidFill>
                  <a:srgbClr val="FF0000"/>
                </a:solidFill>
              </a:rPr>
              <a:t>微软高管史蒂芬</a:t>
            </a:r>
            <a:r>
              <a:rPr lang="en-US" altLang="zh-CN" dirty="0">
                <a:solidFill>
                  <a:srgbClr val="FF0000"/>
                </a:solidFill>
              </a:rPr>
              <a:t>·</a:t>
            </a:r>
            <a:r>
              <a:rPr lang="zh-CN" altLang="en-US" dirty="0">
                <a:solidFill>
                  <a:srgbClr val="FF0000"/>
                </a:solidFill>
              </a:rPr>
              <a:t>埃洛普</a:t>
            </a:r>
            <a:r>
              <a:rPr lang="zh-CN" altLang="en-US" dirty="0"/>
              <a:t>为首席执行官。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Symbian</a:t>
            </a:r>
            <a:r>
              <a:rPr lang="zh-CN" altLang="en-US" dirty="0"/>
              <a:t>操作系统过渡到</a:t>
            </a:r>
            <a:r>
              <a:rPr lang="en-US" altLang="zh-CN" dirty="0"/>
              <a:t>Windows Phone</a:t>
            </a:r>
            <a:r>
              <a:rPr lang="zh-CN" altLang="en-US" dirty="0"/>
              <a:t>操作系统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2013</a:t>
            </a:r>
            <a:r>
              <a:rPr lang="zh-CN" altLang="en-US" dirty="0"/>
              <a:t>年微软宣布以</a:t>
            </a:r>
            <a:r>
              <a:rPr lang="en-US" altLang="zh-CN" dirty="0"/>
              <a:t>54.4</a:t>
            </a:r>
            <a:r>
              <a:rPr lang="zh-CN" altLang="en-US" dirty="0"/>
              <a:t>亿欧元（折合</a:t>
            </a:r>
            <a:r>
              <a:rPr lang="en-US" altLang="zh-CN" dirty="0"/>
              <a:t>72</a:t>
            </a:r>
            <a:r>
              <a:rPr lang="zh-CN" altLang="en-US" dirty="0"/>
              <a:t>亿美元）收购诺基亚手机业务（</a:t>
            </a:r>
            <a:r>
              <a:rPr lang="zh-CN" altLang="en-US" dirty="0">
                <a:solidFill>
                  <a:srgbClr val="FF0000"/>
                </a:solidFill>
              </a:rPr>
              <a:t>最成功的的商业间谍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895354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案例：诺基亚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早在</a:t>
            </a:r>
            <a:r>
              <a:rPr lang="en-US" altLang="zh-CN" dirty="0"/>
              <a:t>2000</a:t>
            </a:r>
            <a:r>
              <a:rPr lang="zh-CN" altLang="en-US" dirty="0"/>
              <a:t>年的时候，就设计出具备收发电子邮箱和玩游戏功能的触屏智能手机，早于苹果七年时间。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“他们总说，</a:t>
            </a:r>
            <a:r>
              <a:rPr lang="zh-CN" altLang="en-US" dirty="0">
                <a:solidFill>
                  <a:srgbClr val="FF0000"/>
                </a:solidFill>
              </a:rPr>
              <a:t>这市场太小，没人要买，这花太多成本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  <a:r>
              <a:rPr lang="zh-CN" altLang="en-US" dirty="0"/>
              <a:t>。”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诺基亚不缺少创新，而真正缺少的是将创新融入战略，形成组织惯例的机制。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931021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案例：阿里巴巴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57" y="1195134"/>
            <a:ext cx="3896415" cy="5437270"/>
          </a:xfrm>
        </p:spPr>
      </p:pic>
      <p:sp>
        <p:nvSpPr>
          <p:cNvPr id="5" name="矩形 4"/>
          <p:cNvSpPr/>
          <p:nvPr/>
        </p:nvSpPr>
        <p:spPr>
          <a:xfrm>
            <a:off x="5187696" y="119513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天猫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是张勇首次创业的成果。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月，张勇接手处于困境中的淘宝商城，以内部创业的方式，促进天猫成长。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张勇创造了天猫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，一经推出即成为现象级商业盛事。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他重新设计了淘宝的商业模式，力主举全集团之力“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 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无线”，使手机淘宝成为世界上最大的移动电商平台。可以说，正是张勇奠定了阿里巴巴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端向移动互联变迁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的最重要基础。</a:t>
            </a:r>
          </a:p>
        </p:txBody>
      </p:sp>
    </p:spTree>
    <p:extLst>
      <p:ext uri="{BB962C8B-B14F-4D97-AF65-F5344CB8AC3E}">
        <p14:creationId xmlns:p14="http://schemas.microsoft.com/office/powerpoint/2010/main" val="1447662845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案例：阿里巴巴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张勇是“</a:t>
            </a:r>
            <a:r>
              <a:rPr lang="zh-CN" altLang="en-US" dirty="0">
                <a:solidFill>
                  <a:srgbClr val="FF0000"/>
                </a:solidFill>
              </a:rPr>
              <a:t>在高速路上换引擎的人，而且把拖拉机换成了波音</a:t>
            </a:r>
            <a:r>
              <a:rPr lang="en-US" altLang="zh-CN" dirty="0">
                <a:solidFill>
                  <a:srgbClr val="FF0000"/>
                </a:solidFill>
              </a:rPr>
              <a:t>747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他所带领的阿里巴巴早已超越了电子商务公司，彻底蜕变为以</a:t>
            </a:r>
            <a:r>
              <a:rPr lang="zh-CN" altLang="en-US" dirty="0">
                <a:solidFill>
                  <a:srgbClr val="FF0000"/>
                </a:solidFill>
              </a:rPr>
              <a:t>大数据为驱动，以电商、金融、物流、云计算、文娱为场景的数字经济体</a:t>
            </a:r>
            <a:r>
              <a:rPr lang="zh-CN" altLang="en-US" dirty="0"/>
              <a:t>，服务于数以亿计的消费者和数千万的中小企业，深刻影响和塑造着未来商业。</a:t>
            </a:r>
          </a:p>
        </p:txBody>
      </p:sp>
    </p:spTree>
    <p:extLst>
      <p:ext uri="{BB962C8B-B14F-4D97-AF65-F5344CB8AC3E}">
        <p14:creationId xmlns:p14="http://schemas.microsoft.com/office/powerpoint/2010/main" val="2350512915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31131" y="4851048"/>
            <a:ext cx="4404179" cy="167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00000"/>
              </a:lnSpc>
              <a:buFontTx/>
              <a:buAutoNum type="arabicPeriod"/>
            </a:pPr>
            <a:endParaRPr lang="zh-CN" altLang="en-US" sz="18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411630" y="2548370"/>
            <a:ext cx="3549524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52948" y="2948467"/>
            <a:ext cx="3745056" cy="276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800" b="1" dirty="0">
                <a:latin typeface="+mn-lt"/>
                <a:ea typeface="+mn-ea"/>
              </a:rPr>
              <a:t>创新</a:t>
            </a:r>
            <a:endParaRPr lang="en-US" altLang="zh-CN" sz="1800" b="1" dirty="0">
              <a:latin typeface="+mn-lt"/>
              <a:ea typeface="+mn-ea"/>
            </a:endParaRPr>
          </a:p>
          <a:p>
            <a:r>
              <a:rPr lang="zh-CN" altLang="en-US" sz="1800" b="1" dirty="0">
                <a:latin typeface="+mn-lt"/>
                <a:ea typeface="+mn-ea"/>
              </a:rPr>
              <a:t>创新的类型</a:t>
            </a:r>
            <a:endParaRPr lang="en-US" altLang="zh-CN" sz="1800" b="1" dirty="0">
              <a:latin typeface="+mn-lt"/>
              <a:ea typeface="+mn-ea"/>
            </a:endParaRPr>
          </a:p>
          <a:p>
            <a:r>
              <a:rPr lang="zh-CN" altLang="en-US" sz="1800" b="1" dirty="0">
                <a:latin typeface="+mn-lt"/>
                <a:ea typeface="+mn-ea"/>
              </a:rPr>
              <a:t>影响创新的因素</a:t>
            </a:r>
            <a:endParaRPr lang="en-US" altLang="zh-CN" sz="1800" b="1" dirty="0">
              <a:latin typeface="+mn-lt"/>
              <a:ea typeface="+mn-ea"/>
            </a:endParaRPr>
          </a:p>
          <a:p>
            <a:r>
              <a:rPr lang="zh-CN" altLang="en-US" sz="1800" b="1" dirty="0">
                <a:latin typeface="+mn-lt"/>
                <a:ea typeface="+mn-ea"/>
              </a:rPr>
              <a:t>激发创新的过程</a:t>
            </a:r>
            <a:endParaRPr lang="en-US" altLang="zh-CN" sz="1800" b="1" dirty="0">
              <a:latin typeface="+mn-lt"/>
              <a:ea typeface="+mn-ea"/>
            </a:endParaRPr>
          </a:p>
          <a:p>
            <a:r>
              <a:rPr lang="zh-CN" altLang="en-US" sz="1800" b="1" dirty="0">
                <a:latin typeface="+mn-lt"/>
                <a:ea typeface="+mn-ea"/>
              </a:rPr>
              <a:t>成功者的困境</a:t>
            </a:r>
            <a:endParaRPr lang="en-US" altLang="zh-CN" sz="1800" b="1" dirty="0">
              <a:latin typeface="+mn-lt"/>
              <a:ea typeface="+mn-ea"/>
            </a:endParaRPr>
          </a:p>
          <a:p>
            <a:r>
              <a:rPr lang="zh-CN" altLang="en-US" sz="1800" b="1" dirty="0">
                <a:latin typeface="+mn-lt"/>
                <a:ea typeface="+mn-ea"/>
              </a:rPr>
              <a:t>商业模式与创新</a:t>
            </a:r>
            <a:endParaRPr lang="en-US" altLang="zh-CN" sz="1800" b="1" dirty="0">
              <a:latin typeface="+mn-lt"/>
              <a:ea typeface="+mn-ea"/>
            </a:endParaRPr>
          </a:p>
          <a:p>
            <a:endParaRPr lang="zh-CN" altLang="en-US" sz="1600" dirty="0"/>
          </a:p>
          <a:p>
            <a:endParaRPr lang="zh-CN" altLang="en-US" sz="1600" dirty="0"/>
          </a:p>
        </p:txBody>
      </p:sp>
      <p:pic>
        <p:nvPicPr>
          <p:cNvPr id="7" name="Picture 6" descr="&#10;                        科克市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00" b="99250" l="1667" r="96000">
                        <a14:foregroundMark x1="66333" y1="32750" x2="69333" y2="32750"/>
                        <a14:backgroundMark x1="44833" y1="66750" x2="37667" y2="73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7" t="3006" r="15232" b="24841"/>
          <a:stretch/>
        </p:blipFill>
        <p:spPr bwMode="auto">
          <a:xfrm>
            <a:off x="3107873" y="1559378"/>
            <a:ext cx="252276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4304768" y="5723827"/>
            <a:ext cx="5760159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090930" y="3537349"/>
            <a:ext cx="319020" cy="454988"/>
            <a:chOff x="565240" y="3573463"/>
            <a:chExt cx="425360" cy="606651"/>
          </a:xfrm>
        </p:grpSpPr>
        <p:sp>
          <p:nvSpPr>
            <p:cNvPr id="10" name="直角三角形 9"/>
            <p:cNvSpPr/>
            <p:nvPr/>
          </p:nvSpPr>
          <p:spPr>
            <a:xfrm rot="16200000">
              <a:off x="629081" y="3564052"/>
              <a:ext cx="283760" cy="411441"/>
            </a:xfrm>
            <a:prstGeom prst="rtTriangle">
              <a:avLst/>
            </a:prstGeom>
            <a:solidFill>
              <a:srgbClr val="AC1B20"/>
            </a:solidFill>
            <a:ln>
              <a:solidFill>
                <a:srgbClr val="AC1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990600" y="3573463"/>
              <a:ext cx="0" cy="606651"/>
            </a:xfrm>
            <a:prstGeom prst="line">
              <a:avLst/>
            </a:prstGeom>
            <a:ln w="38100">
              <a:solidFill>
                <a:srgbClr val="AC1B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5452948" y="2148274"/>
            <a:ext cx="2065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本节课学习目标</a:t>
            </a:r>
          </a:p>
        </p:txBody>
      </p:sp>
    </p:spTree>
    <p:extLst>
      <p:ext uri="{BB962C8B-B14F-4D97-AF65-F5344CB8AC3E}">
        <p14:creationId xmlns:p14="http://schemas.microsoft.com/office/powerpoint/2010/main" val="3420046017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商业模式是指为实现各方价值最大化，把能使企业运行的内外各要素整合起来，形成一个完整的、高效率的、具有独特核心竞争力的运行系统，并通过最好的实现形式来满足客户需求、实现各方价值（各方包括客户、员工、合作伙伴、股东等利益相关者），同时使系统达成持续赢利目标的整体解决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客户：谁是客户？（</a:t>
            </a:r>
            <a:r>
              <a:rPr lang="en-US" altLang="zh-CN" dirty="0"/>
              <a:t>to B or C or </a:t>
            </a:r>
            <a:r>
              <a:rPr lang="en-US" altLang="zh-CN" dirty="0" err="1"/>
              <a:t>sbVc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价值主张：为客户提供什么？</a:t>
            </a:r>
            <a:endParaRPr lang="en-US" altLang="zh-CN" dirty="0"/>
          </a:p>
          <a:p>
            <a:r>
              <a:rPr lang="zh-CN" altLang="en-US" dirty="0"/>
              <a:t>价值链：如何生产产品服务</a:t>
            </a:r>
            <a:endParaRPr lang="en-US" altLang="zh-CN" dirty="0"/>
          </a:p>
          <a:p>
            <a:r>
              <a:rPr lang="zh-CN" altLang="en-US" dirty="0"/>
              <a:t>盈利机制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3434440"/>
      </p:ext>
    </p:extLst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商业模式创新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商业模式创新是</a:t>
            </a:r>
            <a:r>
              <a:rPr lang="zh-CN" altLang="en-US" dirty="0">
                <a:solidFill>
                  <a:srgbClr val="FF0000"/>
                </a:solidFill>
              </a:rPr>
              <a:t>改变企业价值创造的基本逻辑</a:t>
            </a:r>
            <a:r>
              <a:rPr lang="zh-CN" altLang="en-US" dirty="0"/>
              <a:t>以</a:t>
            </a:r>
            <a:r>
              <a:rPr lang="zh-CN" altLang="en-US" dirty="0">
                <a:solidFill>
                  <a:srgbClr val="FF0000"/>
                </a:solidFill>
              </a:rPr>
              <a:t>提升顾客价值和企业竞争力</a:t>
            </a:r>
            <a:r>
              <a:rPr lang="zh-CN" altLang="en-US" dirty="0"/>
              <a:t>的活动。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Airbnb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42451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共享汽车商业模式分析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33" y="1810893"/>
            <a:ext cx="5715000" cy="3333750"/>
          </a:xfrm>
        </p:spPr>
      </p:pic>
    </p:spTree>
    <p:extLst>
      <p:ext uri="{BB962C8B-B14F-4D97-AF65-F5344CB8AC3E}">
        <p14:creationId xmlns:p14="http://schemas.microsoft.com/office/powerpoint/2010/main" val="47418916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451304"/>
            <a:ext cx="8311896" cy="4222443"/>
          </a:xfrm>
        </p:spPr>
      </p:pic>
    </p:spTree>
    <p:extLst>
      <p:ext uri="{BB962C8B-B14F-4D97-AF65-F5344CB8AC3E}">
        <p14:creationId xmlns:p14="http://schemas.microsoft.com/office/powerpoint/2010/main" val="3449520615"/>
      </p:ext>
    </p:extLst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讨论：同学们怎么看共享汽车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386" y="1002742"/>
            <a:ext cx="11041227" cy="478539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有没有需求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体验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方便（停车，充电）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盈利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补贴</a:t>
            </a:r>
          </a:p>
        </p:txBody>
      </p:sp>
    </p:spTree>
    <p:extLst>
      <p:ext uri="{BB962C8B-B14F-4D97-AF65-F5344CB8AC3E}">
        <p14:creationId xmlns:p14="http://schemas.microsoft.com/office/powerpoint/2010/main" val="3792314613"/>
      </p:ext>
    </p:extLst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同学们怎么看？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03" y="2086505"/>
            <a:ext cx="4732430" cy="3124471"/>
          </a:xfrm>
        </p:spPr>
      </p:pic>
    </p:spTree>
    <p:extLst>
      <p:ext uri="{BB962C8B-B14F-4D97-AF65-F5344CB8AC3E}">
        <p14:creationId xmlns:p14="http://schemas.microsoft.com/office/powerpoint/2010/main" val="2608139372"/>
      </p:ext>
    </p:extLst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386" y="1002742"/>
            <a:ext cx="11041227" cy="4785395"/>
          </a:xfrm>
        </p:spPr>
        <p:txBody>
          <a:bodyPr/>
          <a:lstStyle/>
          <a:p>
            <a:r>
              <a:rPr lang="zh-CN" altLang="en-US" dirty="0"/>
              <a:t>伪需求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风险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恶性竞争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广告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小柜机式单个充电宝的使用频次约为</a:t>
            </a:r>
            <a:r>
              <a:rPr lang="en-US" altLang="zh-CN" dirty="0"/>
              <a:t>0.8-1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zh-CN" altLang="en-US" dirty="0"/>
              <a:t>日，每次租借时长约为</a:t>
            </a:r>
            <a:r>
              <a:rPr lang="en-US" altLang="zh-CN" dirty="0"/>
              <a:t>2</a:t>
            </a:r>
            <a:r>
              <a:rPr lang="zh-CN" altLang="en-US" dirty="0"/>
              <a:t>小时，以</a:t>
            </a:r>
            <a:r>
              <a:rPr lang="en-US" altLang="zh-CN" dirty="0"/>
              <a:t>1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小时计算，一台</a:t>
            </a:r>
            <a:r>
              <a:rPr lang="en-US" altLang="zh-CN" dirty="0"/>
              <a:t>12</a:t>
            </a:r>
            <a:r>
              <a:rPr lang="zh-CN" altLang="en-US" dirty="0"/>
              <a:t>个充电宝装的小柜机单月营业额约为</a:t>
            </a:r>
            <a:r>
              <a:rPr lang="en-US" altLang="zh-CN" dirty="0"/>
              <a:t>570-720</a:t>
            </a:r>
            <a:r>
              <a:rPr lang="zh-CN" altLang="en-US" dirty="0"/>
              <a:t>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成本方面，小柜机式充电宝在入驻商场商家时基本不需要交纳租金，每个月的人力维护及折旧成本约为</a:t>
            </a:r>
            <a:r>
              <a:rPr lang="en-US" altLang="zh-CN" dirty="0"/>
              <a:t>20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台。由此可以算出，一台小柜机每月的利润在</a:t>
            </a:r>
            <a:r>
              <a:rPr lang="en-US" altLang="zh-CN" dirty="0"/>
              <a:t>500-700</a:t>
            </a:r>
            <a:r>
              <a:rPr lang="zh-CN" altLang="en-US" dirty="0"/>
              <a:t>元左右。</a:t>
            </a:r>
          </a:p>
        </p:txBody>
      </p:sp>
    </p:spTree>
    <p:extLst>
      <p:ext uri="{BB962C8B-B14F-4D97-AF65-F5344CB8AC3E}">
        <p14:creationId xmlns:p14="http://schemas.microsoft.com/office/powerpoint/2010/main" val="3694468571"/>
      </p:ext>
    </p:extLst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5706" y="3031345"/>
            <a:ext cx="11041227" cy="47853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4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436707193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创新的内涵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产生新的思想和行动的活动，一般包括设备更新、产品开发或工艺改进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创新的元素</a:t>
            </a:r>
            <a:endParaRPr lang="en-US" altLang="zh-CN" dirty="0"/>
          </a:p>
          <a:p>
            <a:r>
              <a:rPr lang="zh-CN" altLang="en-US" dirty="0"/>
              <a:t>创造（</a:t>
            </a:r>
            <a:r>
              <a:rPr lang="en-US" altLang="zh-CN" dirty="0"/>
              <a:t>new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满足客户需求（</a:t>
            </a:r>
            <a:r>
              <a:rPr lang="en-US" altLang="zh-CN" dirty="0"/>
              <a:t>customer demands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价值（</a:t>
            </a:r>
            <a:r>
              <a:rPr lang="en-US" altLang="zh-CN" dirty="0"/>
              <a:t>profits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48822646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592" y="1414590"/>
            <a:ext cx="7713610" cy="47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9166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组织、领导与控制是管理的</a:t>
            </a:r>
            <a:r>
              <a:rPr lang="zh-CN" altLang="en-US" dirty="0">
                <a:solidFill>
                  <a:srgbClr val="FF0000"/>
                </a:solidFill>
              </a:rPr>
              <a:t>维持职能</a:t>
            </a:r>
            <a:r>
              <a:rPr lang="zh-CN" altLang="en-US" dirty="0"/>
              <a:t>，任务是保证系统按预定的方向和规则运行。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在动态环境中生存的组织</a:t>
            </a:r>
            <a:r>
              <a:rPr lang="zh-CN" altLang="en-US" dirty="0">
                <a:solidFill>
                  <a:srgbClr val="FF0000"/>
                </a:solidFill>
              </a:rPr>
              <a:t>仅有维持职能是不能有高的管理效率的</a:t>
            </a:r>
            <a:r>
              <a:rPr lang="zh-CN" altLang="en-US" dirty="0"/>
              <a:t>，还必须不断调整系统活动的内容和目标，以适应环境变化的要求，即创新。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不创新等死，创新找死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004994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战略创新（</a:t>
            </a:r>
            <a:r>
              <a:rPr lang="en-US" altLang="zh-CN" dirty="0"/>
              <a:t>IBM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技术创新</a:t>
            </a:r>
            <a:endParaRPr lang="en-US" altLang="zh-CN" dirty="0"/>
          </a:p>
          <a:p>
            <a:r>
              <a:rPr lang="zh-CN" altLang="en-US" dirty="0"/>
              <a:t>组织创新（制度、结构、文化）</a:t>
            </a:r>
            <a:endParaRPr lang="en-US" altLang="zh-CN" dirty="0"/>
          </a:p>
          <a:p>
            <a:r>
              <a:rPr lang="zh-CN" altLang="en-US" dirty="0"/>
              <a:t>环境创新（小黄狗）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510361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影响变革与创新的因素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个人利益</a:t>
            </a:r>
            <a:endParaRPr lang="en-US" altLang="zh-CN" dirty="0"/>
          </a:p>
          <a:p>
            <a:r>
              <a:rPr lang="zh-CN" altLang="en-US" dirty="0"/>
              <a:t>缺乏了解</a:t>
            </a:r>
            <a:endParaRPr lang="en-US" altLang="zh-CN" dirty="0"/>
          </a:p>
          <a:p>
            <a:r>
              <a:rPr lang="zh-CN" altLang="en-US" dirty="0"/>
              <a:t>评价差异</a:t>
            </a:r>
            <a:endParaRPr lang="en-US" altLang="zh-CN" dirty="0"/>
          </a:p>
          <a:p>
            <a:r>
              <a:rPr lang="zh-CN" altLang="en-US" dirty="0"/>
              <a:t>惰性</a:t>
            </a:r>
            <a:endParaRPr lang="en-US" altLang="zh-CN" dirty="0"/>
          </a:p>
          <a:p>
            <a:r>
              <a:rPr lang="zh-CN" altLang="en-US" dirty="0"/>
              <a:t>团队心理压力</a:t>
            </a:r>
          </a:p>
        </p:txBody>
      </p:sp>
    </p:spTree>
    <p:extLst>
      <p:ext uri="{BB962C8B-B14F-4D97-AF65-F5344CB8AC3E}">
        <p14:creationId xmlns:p14="http://schemas.microsoft.com/office/powerpoint/2010/main" val="3351828167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激发变革与创新的过程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解冻</a:t>
            </a:r>
            <a:endParaRPr lang="en-US" altLang="zh-CN" dirty="0"/>
          </a:p>
          <a:p>
            <a:r>
              <a:rPr lang="zh-CN" altLang="en-US" dirty="0"/>
              <a:t>变革实施与创新</a:t>
            </a:r>
            <a:endParaRPr lang="en-US" altLang="zh-CN" dirty="0"/>
          </a:p>
          <a:p>
            <a:r>
              <a:rPr lang="zh-CN" altLang="en-US" dirty="0"/>
              <a:t>冻结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559447"/>
              </p:ext>
            </p:extLst>
          </p:nvPr>
        </p:nvGraphicFramePr>
        <p:xfrm>
          <a:off x="3117002" y="2362717"/>
          <a:ext cx="8786812" cy="4306888"/>
        </p:xfrm>
        <a:graphic>
          <a:graphicData uri="http://schemas.openxmlformats.org/drawingml/2006/table">
            <a:tbl>
              <a:tblPr/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一般的应用条件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优点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缺点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教育和沟通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信息缺乏或资料分析不精确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人们一旦被说服，就往往会帮助实施变革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如果涉及的人很多，就会浪费时间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5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参与和投入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变革的发起者所需的资料不完整或者其他人的发对力量强大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参加到变革计划中的人会热衷于它的实施，他们所掌握的相关信息也将被包括到计划之中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如果参与者设计了一项不合适的变革方案，就很浪费时间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提供便利和支持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人们是因为调整问题而反对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处理调整问题的最好方法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可能耗费时间和金钱，并有可能白费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协商和同意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有些人或有些团体将在变革中遭到明显的损失，而且这些团体的反对力量很强大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有时这是一条避免强烈的抵触的简便途径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如果它提醒了其他人都要通过协商才顺从的话，你将要付出相当高的代价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操纵和拉拢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当其他技巧都无效或太昂贵时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这是一种相对迅速、节约的解决方式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为未来埋下隐患，因为人们可能会认识到自己被操纵了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明示的或暗示的强制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时间紧急而且变革的发起人有相当的权力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迅速并能解决任何反抗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如果发起者激怒了某些人，就很危险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480671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成熟组织内部创新面临的障碍（特斯拉）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资源分配导致</a:t>
            </a:r>
            <a:r>
              <a:rPr lang="zh-CN" altLang="en-US" dirty="0">
                <a:solidFill>
                  <a:srgbClr val="FF0000"/>
                </a:solidFill>
              </a:rPr>
              <a:t>破坏性创新</a:t>
            </a:r>
            <a:r>
              <a:rPr lang="zh-CN" altLang="en-US" dirty="0"/>
              <a:t>没有出头之日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成功的惯性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自大的心态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不确定性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874" y="2142201"/>
            <a:ext cx="7633342" cy="345930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89932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主题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2" id="{9AF75654-69CE-4634-82FF-75F4774E9049}" vid="{1D9B24C4-0D56-446C-8F76-24A2F8EB7C2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644</TotalTime>
  <Words>1549</Words>
  <Application>Microsoft Macintosh PowerPoint</Application>
  <PresentationFormat>宽屏</PresentationFormat>
  <Paragraphs>175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微软雅黑</vt:lpstr>
      <vt:lpstr>Arial</vt:lpstr>
      <vt:lpstr>Calibri</vt:lpstr>
      <vt:lpstr>Times New Roman</vt:lpstr>
      <vt:lpstr>主题2</vt:lpstr>
      <vt:lpstr>第16章 创新</vt:lpstr>
      <vt:lpstr>学习目标</vt:lpstr>
      <vt:lpstr>创新的内涵</vt:lpstr>
      <vt:lpstr>PowerPoint 演示文稿</vt:lpstr>
      <vt:lpstr>PowerPoint 演示文稿</vt:lpstr>
      <vt:lpstr>创新的类型</vt:lpstr>
      <vt:lpstr>影响变革与创新的因素</vt:lpstr>
      <vt:lpstr>激发变革与创新的过程</vt:lpstr>
      <vt:lpstr>成熟组织内部创新面临的障碍（特斯拉）</vt:lpstr>
      <vt:lpstr>案例：柯达</vt:lpstr>
      <vt:lpstr>案例：柯达</vt:lpstr>
      <vt:lpstr>案例：柯达</vt:lpstr>
      <vt:lpstr>案例：柯达</vt:lpstr>
      <vt:lpstr>案例：诺基亚</vt:lpstr>
      <vt:lpstr>案例：诺基亚</vt:lpstr>
      <vt:lpstr>案例：诺基亚</vt:lpstr>
      <vt:lpstr>案例：诺基亚</vt:lpstr>
      <vt:lpstr>案例：阿里巴巴</vt:lpstr>
      <vt:lpstr>案例：阿里巴巴</vt:lpstr>
      <vt:lpstr>商业模式</vt:lpstr>
      <vt:lpstr>商业模式创新</vt:lpstr>
      <vt:lpstr>共享汽车商业模式分析</vt:lpstr>
      <vt:lpstr>PowerPoint 演示文稿</vt:lpstr>
      <vt:lpstr>讨论：同学们怎么看共享汽车</vt:lpstr>
      <vt:lpstr>同学们怎么看？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第16章 创新</dc:title>
  <dc:creator>张 麟</dc:creator>
  <cp:lastModifiedBy>张 麟</cp:lastModifiedBy>
  <cp:revision>24</cp:revision>
  <dcterms:created xsi:type="dcterms:W3CDTF">2019-05-22T12:54:49Z</dcterms:created>
  <dcterms:modified xsi:type="dcterms:W3CDTF">2019-12-11T09:48:23Z</dcterms:modified>
</cp:coreProperties>
</file>