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8" r:id="rId3"/>
    <p:sldId id="262" r:id="rId4"/>
    <p:sldId id="260" r:id="rId5"/>
    <p:sldId id="268" r:id="rId6"/>
    <p:sldId id="267" r:id="rId7"/>
    <p:sldId id="264" r:id="rId8"/>
    <p:sldId id="265" r:id="rId9"/>
    <p:sldId id="266" r:id="rId10"/>
    <p:sldId id="269" r:id="rId11"/>
    <p:sldId id="270" r:id="rId12"/>
    <p:sldId id="271" r:id="rId13"/>
    <p:sldId id="274" r:id="rId14"/>
    <p:sldId id="273" r:id="rId15"/>
    <p:sldId id="276" r:id="rId16"/>
    <p:sldId id="277" r:id="rId17"/>
    <p:sldId id="279" r:id="rId18"/>
    <p:sldId id="278" r:id="rId19"/>
    <p:sldId id="280" r:id="rId20"/>
    <p:sldId id="283"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7" r:id="rId36"/>
    <p:sldId id="298" r:id="rId37"/>
    <p:sldId id="300" r:id="rId38"/>
    <p:sldId id="301" r:id="rId39"/>
    <p:sldId id="302" r:id="rId40"/>
    <p:sldId id="303" r:id="rId41"/>
    <p:sldId id="304" r:id="rId42"/>
    <p:sldId id="305" r:id="rId43"/>
    <p:sldId id="309" r:id="rId44"/>
    <p:sldId id="307" r:id="rId45"/>
    <p:sldId id="299" r:id="rId46"/>
    <p:sldId id="308" r:id="rId47"/>
    <p:sldId id="306" r:id="rId48"/>
    <p:sldId id="29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266" autoAdjust="0"/>
  </p:normalViewPr>
  <p:slideViewPr>
    <p:cSldViewPr snapToGrid="0">
      <p:cViewPr varScale="1">
        <p:scale>
          <a:sx n="87" d="100"/>
          <a:sy n="87" d="100"/>
        </p:scale>
        <p:origin x="1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2980F-23E8-4431-BE36-FF147D57A788}"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46036-CE2A-417D-8BF3-1C18D54E5FDE}" type="slidenum">
              <a:rPr lang="zh-CN" altLang="en-US" smtClean="0"/>
              <a:t>‹#›</a:t>
            </a:fld>
            <a:endParaRPr lang="zh-CN" altLang="en-US"/>
          </a:p>
        </p:txBody>
      </p:sp>
    </p:spTree>
    <p:extLst>
      <p:ext uri="{BB962C8B-B14F-4D97-AF65-F5344CB8AC3E}">
        <p14:creationId xmlns:p14="http://schemas.microsoft.com/office/powerpoint/2010/main" val="112405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https://v.qq.com/x/page/s08055e9h5l.html</a:t>
            </a:r>
            <a:endParaRPr lang="zh-CN" altLang="en-US" dirty="0"/>
          </a:p>
        </p:txBody>
      </p:sp>
      <p:sp>
        <p:nvSpPr>
          <p:cNvPr id="4" name="灯片编号占位符 3"/>
          <p:cNvSpPr>
            <a:spLocks noGrp="1"/>
          </p:cNvSpPr>
          <p:nvPr>
            <p:ph type="sldNum" sz="quarter" idx="10"/>
          </p:nvPr>
        </p:nvSpPr>
        <p:spPr/>
        <p:txBody>
          <a:bodyPr/>
          <a:lstStyle/>
          <a:p>
            <a:fld id="{A3C46036-CE2A-417D-8BF3-1C18D54E5FDE}" type="slidenum">
              <a:rPr lang="zh-CN" altLang="en-US" smtClean="0"/>
              <a:t>28</a:t>
            </a:fld>
            <a:endParaRPr lang="zh-CN" altLang="en-US"/>
          </a:p>
        </p:txBody>
      </p:sp>
    </p:spTree>
    <p:extLst>
      <p:ext uri="{BB962C8B-B14F-4D97-AF65-F5344CB8AC3E}">
        <p14:creationId xmlns:p14="http://schemas.microsoft.com/office/powerpoint/2010/main" val="11703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C46036-CE2A-417D-8BF3-1C18D54E5FDE}" type="slidenum">
              <a:rPr lang="zh-CN" altLang="en-US" smtClean="0"/>
              <a:t>29</a:t>
            </a:fld>
            <a:endParaRPr lang="zh-CN" altLang="en-US"/>
          </a:p>
        </p:txBody>
      </p:sp>
    </p:spTree>
    <p:extLst>
      <p:ext uri="{BB962C8B-B14F-4D97-AF65-F5344CB8AC3E}">
        <p14:creationId xmlns:p14="http://schemas.microsoft.com/office/powerpoint/2010/main" val="422526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906358291"/>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09072623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201792901"/>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A62812F4-F3F8-4D44-90D0-8D20E59BE3AC}" type="datetimeFigureOut">
              <a:rPr lang="zh-CN" altLang="en-US" smtClean="0"/>
              <a:t>2019/12/11</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E5C10405-62F8-4B97-A59E-FD72A9D5766F}" type="slidenum">
              <a:rPr lang="zh-CN" altLang="en-US" smtClean="0"/>
              <a:t>‹#›</a:t>
            </a:fld>
            <a:endParaRPr lang="zh-CN" altLang="en-US"/>
          </a:p>
        </p:txBody>
      </p:sp>
    </p:spTree>
    <p:extLst>
      <p:ext uri="{BB962C8B-B14F-4D97-AF65-F5344CB8AC3E}">
        <p14:creationId xmlns:p14="http://schemas.microsoft.com/office/powerpoint/2010/main" val="265941748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a:ln/>
        </p:spPr>
        <p:txBody>
          <a:bodyPr/>
          <a:lstStyle>
            <a:lvl1pPr>
              <a:defRPr/>
            </a:lvl1pPr>
          </a:lstStyle>
          <a:p>
            <a:fld id="{27C32D74-4EBF-4DAB-8157-2273B142EE44}" type="slidenum">
              <a:rPr lang="zh-CN" altLang="en-US"/>
              <a:pPr/>
              <a:t>‹#›</a:t>
            </a:fld>
            <a:endParaRPr lang="en-US" altLang="zh-CN"/>
          </a:p>
        </p:txBody>
      </p:sp>
    </p:spTree>
    <p:extLst>
      <p:ext uri="{BB962C8B-B14F-4D97-AF65-F5344CB8AC3E}">
        <p14:creationId xmlns:p14="http://schemas.microsoft.com/office/powerpoint/2010/main" val="2084524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691689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a:t>
            </a:r>
            <a:r>
              <a:rPr lang="en-US" altLang="zh-CN" dirty="0"/>
              <a:t>15</a:t>
            </a:r>
            <a:r>
              <a:rPr lang="zh-CN" altLang="en-US" dirty="0"/>
              <a:t>章 技术创新</a:t>
            </a:r>
          </a:p>
        </p:txBody>
      </p:sp>
      <p:sp>
        <p:nvSpPr>
          <p:cNvPr id="3" name="副标题 2"/>
          <p:cNvSpPr>
            <a:spLocks noGrp="1"/>
          </p:cNvSpPr>
          <p:nvPr>
            <p:ph type="subTitle" idx="1"/>
          </p:nvPr>
        </p:nvSpPr>
        <p:spPr>
          <a:xfrm>
            <a:off x="1734384" y="2994674"/>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3053767913"/>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创新隧道</a:t>
            </a:r>
          </a:p>
        </p:txBody>
      </p:sp>
      <p:sp>
        <p:nvSpPr>
          <p:cNvPr id="45059" name="Rectangle 3"/>
          <p:cNvSpPr>
            <a:spLocks noGrp="1" noChangeArrowheads="1"/>
          </p:cNvSpPr>
          <p:nvPr>
            <p:ph idx="1"/>
          </p:nvPr>
        </p:nvSpPr>
        <p:spPr/>
        <p:txBody>
          <a:bodyPr/>
          <a:lstStyle/>
          <a:p>
            <a:pPr lvl="1">
              <a:lnSpc>
                <a:spcPct val="150000"/>
              </a:lnSpc>
            </a:pPr>
            <a:r>
              <a:rPr lang="zh-CN" altLang="en-US" b="1" dirty="0"/>
              <a:t>大多数创新思想都不能够转变成新产品。研究表明仅仅七百分之一的创新思想最终能够成功，许多项目都不能最终成为技术上可行的产品，即使技术上可行，也没有能获得市场的认可。</a:t>
            </a:r>
            <a:endParaRPr lang="en-US" altLang="zh-CN" b="1" dirty="0"/>
          </a:p>
          <a:p>
            <a:pPr lvl="1">
              <a:lnSpc>
                <a:spcPct val="150000"/>
              </a:lnSpc>
            </a:pPr>
            <a:r>
              <a:rPr lang="zh-CN" altLang="en-US" b="1" dirty="0"/>
              <a:t>创新过程常常被人们认为是一个隧道，开始时有许多有发展潜力的新思想，但到最后能够成功的却寥寥无几，如下图所示。</a:t>
            </a:r>
          </a:p>
        </p:txBody>
      </p:sp>
      <p:sp>
        <p:nvSpPr>
          <p:cNvPr id="10243" name="Oval 4"/>
          <p:cNvSpPr>
            <a:spLocks noChangeArrowheads="1"/>
          </p:cNvSpPr>
          <p:nvPr/>
        </p:nvSpPr>
        <p:spPr bwMode="auto">
          <a:xfrm>
            <a:off x="3216275" y="4365625"/>
            <a:ext cx="647700" cy="1512888"/>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4" name="Line 5"/>
          <p:cNvSpPr>
            <a:spLocks noChangeShapeType="1"/>
          </p:cNvSpPr>
          <p:nvPr/>
        </p:nvSpPr>
        <p:spPr bwMode="auto">
          <a:xfrm>
            <a:off x="3575050" y="4365626"/>
            <a:ext cx="216058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AutoShape 6"/>
          <p:cNvSpPr>
            <a:spLocks noChangeArrowheads="1"/>
          </p:cNvSpPr>
          <p:nvPr/>
        </p:nvSpPr>
        <p:spPr bwMode="auto">
          <a:xfrm>
            <a:off x="5230813" y="4870450"/>
            <a:ext cx="3529012" cy="433388"/>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     </a:t>
            </a:r>
            <a:r>
              <a:rPr lang="en-US" altLang="zh-CN" sz="1800"/>
              <a:t>4</a:t>
            </a:r>
            <a:r>
              <a:rPr lang="zh-CN" altLang="en-US" sz="1800"/>
              <a:t>个研发项目  </a:t>
            </a:r>
            <a:r>
              <a:rPr lang="en-US" altLang="zh-CN" sz="1800"/>
              <a:t>2</a:t>
            </a:r>
            <a:r>
              <a:rPr lang="zh-CN" altLang="en-US" sz="1800"/>
              <a:t>个发起项目</a:t>
            </a:r>
          </a:p>
        </p:txBody>
      </p:sp>
      <p:sp>
        <p:nvSpPr>
          <p:cNvPr id="10246" name="Line 7"/>
          <p:cNvSpPr>
            <a:spLocks noChangeShapeType="1"/>
          </p:cNvSpPr>
          <p:nvPr/>
        </p:nvSpPr>
        <p:spPr bwMode="auto">
          <a:xfrm flipV="1">
            <a:off x="3575050" y="5302251"/>
            <a:ext cx="208915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Rectangle 8"/>
          <p:cNvSpPr>
            <a:spLocks noChangeArrowheads="1"/>
          </p:cNvSpPr>
          <p:nvPr/>
        </p:nvSpPr>
        <p:spPr bwMode="auto">
          <a:xfrm>
            <a:off x="4008438" y="47259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提出</a:t>
            </a:r>
            <a:r>
              <a:rPr lang="en-US" altLang="zh-CN" sz="1600"/>
              <a:t>300</a:t>
            </a:r>
          </a:p>
          <a:p>
            <a:pPr algn="ctr" eaLnBrk="1" hangingPunct="1"/>
            <a:r>
              <a:rPr lang="zh-CN" altLang="en-US" sz="1600"/>
              <a:t>个项目</a:t>
            </a:r>
          </a:p>
        </p:txBody>
      </p:sp>
      <p:sp>
        <p:nvSpPr>
          <p:cNvPr id="10248" name="Rectangle 10"/>
          <p:cNvSpPr>
            <a:spLocks noChangeArrowheads="1"/>
          </p:cNvSpPr>
          <p:nvPr/>
        </p:nvSpPr>
        <p:spPr bwMode="auto">
          <a:xfrm>
            <a:off x="5159376" y="4870450"/>
            <a:ext cx="504825" cy="43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9" name="Rectangle 9"/>
          <p:cNvSpPr>
            <a:spLocks noChangeArrowheads="1"/>
          </p:cNvSpPr>
          <p:nvPr/>
        </p:nvSpPr>
        <p:spPr bwMode="auto">
          <a:xfrm>
            <a:off x="4943476" y="4797426"/>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125</a:t>
            </a:r>
            <a:r>
              <a:rPr lang="zh-CN" altLang="en-US" sz="1600"/>
              <a:t>个</a:t>
            </a:r>
          </a:p>
          <a:p>
            <a:pPr algn="ctr" eaLnBrk="1" hangingPunct="1"/>
            <a:r>
              <a:rPr lang="zh-CN" altLang="en-US" sz="1600"/>
              <a:t>小项目</a:t>
            </a:r>
          </a:p>
        </p:txBody>
      </p:sp>
      <p:sp>
        <p:nvSpPr>
          <p:cNvPr id="10250" name="Rectangle 11"/>
          <p:cNvSpPr>
            <a:spLocks noChangeArrowheads="1"/>
          </p:cNvSpPr>
          <p:nvPr/>
        </p:nvSpPr>
        <p:spPr bwMode="auto">
          <a:xfrm>
            <a:off x="2279650" y="47259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3000</a:t>
            </a:r>
          </a:p>
          <a:p>
            <a:pPr algn="ctr" eaLnBrk="1" hangingPunct="1"/>
            <a:r>
              <a:rPr lang="zh-CN" altLang="en-US" sz="1600"/>
              <a:t>初始思想</a:t>
            </a:r>
          </a:p>
        </p:txBody>
      </p:sp>
      <p:sp>
        <p:nvSpPr>
          <p:cNvPr id="10251" name="Rectangle 12"/>
          <p:cNvSpPr>
            <a:spLocks noChangeArrowheads="1"/>
          </p:cNvSpPr>
          <p:nvPr/>
        </p:nvSpPr>
        <p:spPr bwMode="auto">
          <a:xfrm>
            <a:off x="8904288" y="47259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1</a:t>
            </a:r>
            <a:r>
              <a:rPr lang="zh-CN" altLang="en-US" sz="1600"/>
              <a:t>个</a:t>
            </a:r>
          </a:p>
          <a:p>
            <a:pPr algn="ctr" eaLnBrk="1" hangingPunct="1"/>
            <a:r>
              <a:rPr lang="zh-CN" altLang="en-US" sz="1600"/>
              <a:t>成功产品</a:t>
            </a:r>
          </a:p>
        </p:txBody>
      </p:sp>
      <p:sp>
        <p:nvSpPr>
          <p:cNvPr id="10252" name="Rectangle 13"/>
          <p:cNvSpPr>
            <a:spLocks noChangeArrowheads="1"/>
          </p:cNvSpPr>
          <p:nvPr/>
        </p:nvSpPr>
        <p:spPr bwMode="auto">
          <a:xfrm>
            <a:off x="5375275" y="5949950"/>
            <a:ext cx="23764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ea typeface="黑体" panose="02010609060101010101" pitchFamily="49" charset="-122"/>
              </a:rPr>
              <a:t>创新隧道</a:t>
            </a:r>
          </a:p>
        </p:txBody>
      </p:sp>
    </p:spTree>
    <p:extLst>
      <p:ext uri="{BB962C8B-B14F-4D97-AF65-F5344CB8AC3E}">
        <p14:creationId xmlns:p14="http://schemas.microsoft.com/office/powerpoint/2010/main" val="173734184"/>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lvl="1">
              <a:lnSpc>
                <a:spcPct val="150000"/>
              </a:lnSpc>
            </a:pPr>
            <a:r>
              <a:rPr lang="zh-CN" altLang="en-US" sz="2400" dirty="0">
                <a:latin typeface="黑体" panose="02010609060101010101" pitchFamily="49" charset="-122"/>
                <a:ea typeface="黑体" panose="02010609060101010101" pitchFamily="49" charset="-122"/>
              </a:rPr>
              <a:t>意外的成功或失败</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紫色染料</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lvl="1">
              <a:lnSpc>
                <a:spcPct val="150000"/>
              </a:lnSpc>
            </a:pPr>
            <a:r>
              <a:rPr lang="zh-CN" altLang="en-US" sz="2400" dirty="0">
                <a:latin typeface="黑体" panose="02010609060101010101" pitchFamily="49" charset="-122"/>
                <a:ea typeface="黑体" panose="02010609060101010101" pitchFamily="49" charset="-122"/>
              </a:rPr>
              <a:t>企业内外的不协调</a:t>
            </a:r>
          </a:p>
          <a:p>
            <a:pPr lvl="1" eaLnBrk="1" hangingPunct="1">
              <a:lnSpc>
                <a:spcPct val="150000"/>
              </a:lnSpc>
            </a:pPr>
            <a:r>
              <a:rPr lang="zh-CN" altLang="en-US" sz="2400" dirty="0">
                <a:latin typeface="黑体" panose="02010609060101010101" pitchFamily="49" charset="-122"/>
                <a:ea typeface="黑体" panose="02010609060101010101" pitchFamily="49" charset="-122"/>
              </a:rPr>
              <a:t>过程改进的需要</a:t>
            </a:r>
          </a:p>
          <a:p>
            <a:pPr lvl="1" eaLnBrk="1" hangingPunct="1">
              <a:lnSpc>
                <a:spcPct val="150000"/>
              </a:lnSpc>
            </a:pPr>
            <a:r>
              <a:rPr lang="zh-CN" altLang="en-US" sz="2400" dirty="0">
                <a:latin typeface="黑体" panose="02010609060101010101" pitchFamily="49" charset="-122"/>
                <a:ea typeface="黑体" panose="02010609060101010101" pitchFamily="49" charset="-122"/>
              </a:rPr>
              <a:t>行业和市场结构的变化</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变频空调、轿车</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lvl="1" eaLnBrk="1" hangingPunct="1">
              <a:lnSpc>
                <a:spcPct val="150000"/>
              </a:lnSpc>
            </a:pPr>
            <a:r>
              <a:rPr lang="zh-CN" altLang="en-US" sz="2400" dirty="0">
                <a:latin typeface="黑体" panose="02010609060101010101" pitchFamily="49" charset="-122"/>
                <a:ea typeface="黑体" panose="02010609060101010101" pitchFamily="49" charset="-122"/>
              </a:rPr>
              <a:t>人口结构的变化（机器人）</a:t>
            </a:r>
          </a:p>
          <a:p>
            <a:pPr lvl="1" eaLnBrk="1" hangingPunct="1">
              <a:lnSpc>
                <a:spcPct val="150000"/>
              </a:lnSpc>
            </a:pPr>
            <a:r>
              <a:rPr lang="zh-CN" altLang="en-US" sz="2400" dirty="0">
                <a:latin typeface="黑体" panose="02010609060101010101" pitchFamily="49" charset="-122"/>
                <a:ea typeface="黑体" panose="02010609060101010101" pitchFamily="49" charset="-122"/>
              </a:rPr>
              <a:t>观念的改变（消费）</a:t>
            </a:r>
          </a:p>
          <a:p>
            <a:pPr lvl="1" eaLnBrk="1" hangingPunct="1">
              <a:lnSpc>
                <a:spcPct val="150000"/>
              </a:lnSpc>
            </a:pPr>
            <a:r>
              <a:rPr lang="zh-CN" altLang="en-US" sz="2400" dirty="0">
                <a:latin typeface="黑体" panose="02010609060101010101" pitchFamily="49" charset="-122"/>
                <a:ea typeface="黑体" panose="02010609060101010101" pitchFamily="49" charset="-122"/>
              </a:rPr>
              <a:t>新知识的产生（“共享经济”）</a:t>
            </a:r>
          </a:p>
        </p:txBody>
      </p:sp>
      <p:sp>
        <p:nvSpPr>
          <p:cNvPr id="2" name="标题 1"/>
          <p:cNvSpPr>
            <a:spLocks noGrp="1"/>
          </p:cNvSpPr>
          <p:nvPr>
            <p:ph type="title"/>
          </p:nvPr>
        </p:nvSpPr>
        <p:spPr/>
        <p:txBody>
          <a:bodyPr/>
          <a:lstStyle/>
          <a:p>
            <a:r>
              <a:rPr lang="zh-CN" altLang="en-US" dirty="0">
                <a:ea typeface="黑体" panose="02010609060101010101" pitchFamily="49" charset="-122"/>
                <a:cs typeface="Times New Roman" panose="02020603050405020304" pitchFamily="18" charset="0"/>
              </a:rPr>
              <a:t>技术创新的动力</a:t>
            </a:r>
            <a:endParaRPr lang="zh-CN" altLang="en-US" dirty="0"/>
          </a:p>
        </p:txBody>
      </p:sp>
    </p:spTree>
    <p:extLst>
      <p:ext uri="{BB962C8B-B14F-4D97-AF65-F5344CB8AC3E}">
        <p14:creationId xmlns:p14="http://schemas.microsoft.com/office/powerpoint/2010/main" val="3879961490"/>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技术创新的战略决策</a:t>
            </a:r>
          </a:p>
        </p:txBody>
      </p:sp>
      <p:sp>
        <p:nvSpPr>
          <p:cNvPr id="3" name="内容占位符 2"/>
          <p:cNvSpPr>
            <a:spLocks noGrp="1"/>
          </p:cNvSpPr>
          <p:nvPr>
            <p:ph idx="1"/>
          </p:nvPr>
        </p:nvSpPr>
        <p:spPr/>
        <p:txBody>
          <a:bodyPr/>
          <a:lstStyle/>
          <a:p>
            <a:r>
              <a:rPr lang="zh-CN" altLang="en-US" dirty="0"/>
              <a:t>创新基础的选择；（基础理论</a:t>
            </a:r>
            <a:r>
              <a:rPr lang="en-US" altLang="zh-CN" dirty="0"/>
              <a:t>or</a:t>
            </a:r>
            <a:r>
              <a:rPr lang="zh-CN" altLang="en-US" dirty="0"/>
              <a:t>应用性研究）</a:t>
            </a:r>
          </a:p>
          <a:p>
            <a:r>
              <a:rPr lang="zh-CN" altLang="en-US" dirty="0"/>
              <a:t>创新对象的选择；</a:t>
            </a:r>
          </a:p>
          <a:p>
            <a:r>
              <a:rPr lang="zh-CN" altLang="en-US" dirty="0"/>
              <a:t>创新水平的选择；（先发</a:t>
            </a:r>
            <a:r>
              <a:rPr lang="en-US" altLang="zh-CN" dirty="0"/>
              <a:t>or</a:t>
            </a:r>
            <a:r>
              <a:rPr lang="zh-CN" altLang="en-US" dirty="0"/>
              <a:t>后发）</a:t>
            </a:r>
          </a:p>
          <a:p>
            <a:r>
              <a:rPr lang="zh-CN" altLang="en-US" dirty="0"/>
              <a:t>创新方式的选择；（单独</a:t>
            </a:r>
            <a:r>
              <a:rPr lang="en-US" altLang="zh-CN" dirty="0"/>
              <a:t>or</a:t>
            </a:r>
            <a:r>
              <a:rPr lang="zh-CN" altLang="en-US" dirty="0"/>
              <a:t>联合）</a:t>
            </a:r>
          </a:p>
          <a:p>
            <a:endParaRPr lang="zh-CN" altLang="en-US" dirty="0"/>
          </a:p>
        </p:txBody>
      </p:sp>
    </p:spTree>
    <p:extLst>
      <p:ext uri="{BB962C8B-B14F-4D97-AF65-F5344CB8AC3E}">
        <p14:creationId xmlns:p14="http://schemas.microsoft.com/office/powerpoint/2010/main" val="2368099205"/>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技术创新的战略决策</a:t>
            </a:r>
          </a:p>
        </p:txBody>
      </p:sp>
      <p:sp>
        <p:nvSpPr>
          <p:cNvPr id="3" name="内容占位符 2"/>
          <p:cNvSpPr>
            <a:spLocks noGrp="1"/>
          </p:cNvSpPr>
          <p:nvPr>
            <p:ph idx="1"/>
          </p:nvPr>
        </p:nvSpPr>
        <p:spPr/>
        <p:txBody>
          <a:bodyPr/>
          <a:lstStyle/>
          <a:p>
            <a:pPr>
              <a:lnSpc>
                <a:spcPct val="15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领先创新战略”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先发制人</a:t>
            </a:r>
            <a:endParaRPr lang="en-US" altLang="zh-CN" sz="2000"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给企业带来良好声誉、占据有利的市场地位、进入最有利的销售渠道、获得高额的垄断利润；</a:t>
            </a:r>
            <a:endParaRPr lang="en-US" altLang="zh-CN" dirty="0">
              <a:latin typeface="黑体" panose="02010609060101010101" pitchFamily="49" charset="-122"/>
              <a:ea typeface="黑体" panose="02010609060101010101" pitchFamily="49" charset="-122"/>
            </a:endParaRPr>
          </a:p>
          <a:p>
            <a:pPr lvl="1">
              <a:lnSpc>
                <a:spcPct val="150000"/>
              </a:lnSpc>
            </a:pPr>
            <a:r>
              <a:rPr lang="zh-CN" altLang="en-US" dirty="0">
                <a:latin typeface="黑体" panose="02010609060101010101" pitchFamily="49" charset="-122"/>
                <a:ea typeface="黑体" panose="02010609060101010101" pitchFamily="49" charset="-122"/>
              </a:rPr>
              <a:t>付出高额的市场开发费用、需求的不确定性、技术的不确定性。</a:t>
            </a:r>
          </a:p>
          <a:p>
            <a:pPr>
              <a:lnSpc>
                <a:spcPct val="150000"/>
              </a:lnSpc>
            </a:pPr>
            <a:r>
              <a:rPr lang="zh-CN" altLang="en-US" sz="2000" dirty="0">
                <a:latin typeface="黑体" panose="02010609060101010101" pitchFamily="49" charset="-122"/>
                <a:ea typeface="黑体" panose="02010609060101010101" pitchFamily="49" charset="-122"/>
              </a:rPr>
              <a:t>“跟随创新战略”</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后发制人</a:t>
            </a:r>
          </a:p>
          <a:p>
            <a:pPr>
              <a:lnSpc>
                <a:spcPct val="150000"/>
              </a:lnSpc>
              <a:buNone/>
            </a:pPr>
            <a:r>
              <a:rPr lang="zh-CN" altLang="en-US" sz="2000" dirty="0">
                <a:latin typeface="黑体" panose="02010609060101010101" pitchFamily="49" charset="-122"/>
                <a:ea typeface="黑体" panose="02010609060101010101" pitchFamily="49" charset="-122"/>
              </a:rPr>
              <a:t>      起点高、投资少、风险小</a:t>
            </a:r>
            <a:endParaRPr lang="en-US" altLang="zh-CN" sz="2000" dirty="0">
              <a:latin typeface="黑体" panose="02010609060101010101" pitchFamily="49" charset="-122"/>
              <a:ea typeface="黑体" panose="02010609060101010101" pitchFamily="49" charset="-122"/>
            </a:endParaRPr>
          </a:p>
          <a:p>
            <a:pPr>
              <a:lnSpc>
                <a:spcPct val="150000"/>
              </a:lnSpc>
              <a:buNone/>
            </a:pPr>
            <a:endParaRPr lang="zh-CN" altLang="en-US" sz="2000" dirty="0">
              <a:latin typeface="黑体" panose="02010609060101010101" pitchFamily="49" charset="-122"/>
              <a:ea typeface="黑体" panose="02010609060101010101" pitchFamily="49" charset="-122"/>
            </a:endParaRPr>
          </a:p>
          <a:p>
            <a:r>
              <a:rPr lang="en-US" altLang="zh-CN" dirty="0"/>
              <a:t>led</a:t>
            </a:r>
            <a:endParaRPr lang="zh-CN" altLang="en-US" dirty="0"/>
          </a:p>
        </p:txBody>
      </p:sp>
    </p:spTree>
    <p:extLst>
      <p:ext uri="{BB962C8B-B14F-4D97-AF65-F5344CB8AC3E}">
        <p14:creationId xmlns:p14="http://schemas.microsoft.com/office/powerpoint/2010/main" val="1460242237"/>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18" name="Group 390"/>
          <p:cNvGraphicFramePr>
            <a:graphicFrameLocks noGrp="1"/>
          </p:cNvGraphicFramePr>
          <p:nvPr>
            <p:ph sz="half" idx="2"/>
          </p:nvPr>
        </p:nvGraphicFramePr>
        <p:xfrm>
          <a:off x="1992313" y="981075"/>
          <a:ext cx="8208962" cy="4683128"/>
        </p:xfrm>
        <a:graphic>
          <a:graphicData uri="http://schemas.openxmlformats.org/drawingml/2006/table">
            <a:tbl>
              <a:tblPr/>
              <a:tblGrid>
                <a:gridCol w="1671637">
                  <a:extLst>
                    <a:ext uri="{9D8B030D-6E8A-4147-A177-3AD203B41FA5}">
                      <a16:colId xmlns:a16="http://schemas.microsoft.com/office/drawing/2014/main" val="20000"/>
                    </a:ext>
                  </a:extLst>
                </a:gridCol>
                <a:gridCol w="2401888">
                  <a:extLst>
                    <a:ext uri="{9D8B030D-6E8A-4147-A177-3AD203B41FA5}">
                      <a16:colId xmlns:a16="http://schemas.microsoft.com/office/drawing/2014/main" val="20001"/>
                    </a:ext>
                  </a:extLst>
                </a:gridCol>
                <a:gridCol w="2924175">
                  <a:extLst>
                    <a:ext uri="{9D8B030D-6E8A-4147-A177-3AD203B41FA5}">
                      <a16:colId xmlns:a16="http://schemas.microsoft.com/office/drawing/2014/main" val="20002"/>
                    </a:ext>
                  </a:extLst>
                </a:gridCol>
                <a:gridCol w="1211262">
                  <a:extLst>
                    <a:ext uri="{9D8B030D-6E8A-4147-A177-3AD203B41FA5}">
                      <a16:colId xmlns:a16="http://schemas.microsoft.com/office/drawing/2014/main" val="20003"/>
                    </a:ext>
                  </a:extLst>
                </a:gridCol>
              </a:tblGrid>
              <a:tr h="427038">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产品</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先动者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主要跟随者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Arial" panose="020B0604020202020204" pitchFamily="34" charset="0"/>
                        </a:rPr>
                        <a:t>赢家</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8mm</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摄像机</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柯达</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索尼</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平板玻璃</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Pilkington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Corning</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先动者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一次性相机</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Polaroid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柯达</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先动者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微处理器</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英特尔</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AMD/Cyrix</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先动者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PC</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机</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MITS(Altair)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苹果公司、</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IBM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5450">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PC</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机操作系统</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Digital Research</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微软（</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MS-DOS</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表格处理软件</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VisiCalc</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微软（</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Excel</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/Lotus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网页浏览器</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NCSA Mosaic</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网景</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微软（</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IE</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3863">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文字处理软件</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Micro Pro(WordStar)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微软（</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Word</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 </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Wordperfet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7038">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工作站</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Xerox Alto</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太阳微系统</a:t>
                      </a:r>
                      <a:r>
                        <a:rPr kumimoji="0" lang="en-US" altLang="zh-CN"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a:t>
                      </a: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惠普</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SzPct val="75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CC3300"/>
                        </a:buClr>
                        <a:buSzPct val="75000"/>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仿宋_GB2312" pitchFamily="49" charset="-122"/>
                          <a:cs typeface="Arial" panose="020B0604020202020204" pitchFamily="34" charset="0"/>
                        </a:rPr>
                        <a:t>跟随者</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784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技术进步的</a:t>
            </a:r>
            <a:r>
              <a:rPr lang="en-US" altLang="zh-CN" dirty="0"/>
              <a:t>S</a:t>
            </a:r>
            <a:r>
              <a:rPr lang="zh-CN" altLang="en-US" dirty="0"/>
              <a:t>曲线</a:t>
            </a:r>
          </a:p>
        </p:txBody>
      </p:sp>
      <p:sp>
        <p:nvSpPr>
          <p:cNvPr id="6" name="内容占位符 5"/>
          <p:cNvSpPr>
            <a:spLocks noGrp="1"/>
          </p:cNvSpPr>
          <p:nvPr>
            <p:ph idx="1"/>
          </p:nvPr>
        </p:nvSpPr>
        <p:spPr/>
        <p:txBody>
          <a:bodyPr/>
          <a:lstStyle/>
          <a:p>
            <a:endParaRPr lang="zh-CN" altLang="en-US" dirty="0"/>
          </a:p>
        </p:txBody>
      </p:sp>
      <p:grpSp>
        <p:nvGrpSpPr>
          <p:cNvPr id="8" name="Group 31"/>
          <p:cNvGrpSpPr>
            <a:grpSpLocks/>
          </p:cNvGrpSpPr>
          <p:nvPr/>
        </p:nvGrpSpPr>
        <p:grpSpPr bwMode="auto">
          <a:xfrm>
            <a:off x="1774381" y="2176082"/>
            <a:ext cx="6194425" cy="3744912"/>
            <a:chOff x="703" y="1751"/>
            <a:chExt cx="3902" cy="2359"/>
          </a:xfrm>
        </p:grpSpPr>
        <p:sp>
          <p:nvSpPr>
            <p:cNvPr id="9" name="Line 10"/>
            <p:cNvSpPr>
              <a:spLocks noChangeShapeType="1"/>
            </p:cNvSpPr>
            <p:nvPr/>
          </p:nvSpPr>
          <p:spPr bwMode="auto">
            <a:xfrm>
              <a:off x="1022" y="1797"/>
              <a:ext cx="0" cy="167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1021" y="3475"/>
              <a:ext cx="31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Freeform 15"/>
            <p:cNvSpPr>
              <a:spLocks/>
            </p:cNvSpPr>
            <p:nvPr/>
          </p:nvSpPr>
          <p:spPr bwMode="auto">
            <a:xfrm>
              <a:off x="1883" y="2069"/>
              <a:ext cx="1360" cy="1134"/>
            </a:xfrm>
            <a:custGeom>
              <a:avLst/>
              <a:gdLst>
                <a:gd name="T0" fmla="*/ 0 w 2177"/>
                <a:gd name="T1" fmla="*/ 1509 h 983"/>
                <a:gd name="T2" fmla="*/ 122 w 2177"/>
                <a:gd name="T3" fmla="*/ 1161 h 983"/>
                <a:gd name="T4" fmla="*/ 287 w 2177"/>
                <a:gd name="T5" fmla="*/ 187 h 983"/>
                <a:gd name="T6" fmla="*/ 531 w 2177"/>
                <a:gd name="T7" fmla="*/ 46 h 983"/>
                <a:gd name="T8" fmla="*/ 0 60000 65536"/>
                <a:gd name="T9" fmla="*/ 0 60000 65536"/>
                <a:gd name="T10" fmla="*/ 0 60000 65536"/>
                <a:gd name="T11" fmla="*/ 0 60000 65536"/>
                <a:gd name="T12" fmla="*/ 0 w 2177"/>
                <a:gd name="T13" fmla="*/ 0 h 983"/>
                <a:gd name="T14" fmla="*/ 2177 w 2177"/>
                <a:gd name="T15" fmla="*/ 983 h 983"/>
              </a:gdLst>
              <a:ahLst/>
              <a:cxnLst>
                <a:cxn ang="T8">
                  <a:pos x="T0" y="T1"/>
                </a:cxn>
                <a:cxn ang="T9">
                  <a:pos x="T2" y="T3"/>
                </a:cxn>
                <a:cxn ang="T10">
                  <a:pos x="T4" y="T5"/>
                </a:cxn>
                <a:cxn ang="T11">
                  <a:pos x="T6" y="T7"/>
                </a:cxn>
              </a:cxnLst>
              <a:rect l="T12" t="T13" r="T14" b="T15"/>
              <a:pathLst>
                <a:path w="2177" h="983">
                  <a:moveTo>
                    <a:pt x="0" y="983"/>
                  </a:moveTo>
                  <a:cubicBezTo>
                    <a:pt x="151" y="941"/>
                    <a:pt x="303" y="900"/>
                    <a:pt x="499" y="756"/>
                  </a:cubicBezTo>
                  <a:cubicBezTo>
                    <a:pt x="695" y="612"/>
                    <a:pt x="899" y="242"/>
                    <a:pt x="1179" y="121"/>
                  </a:cubicBezTo>
                  <a:cubicBezTo>
                    <a:pt x="1459" y="0"/>
                    <a:pt x="2011" y="45"/>
                    <a:pt x="2177" y="3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Freeform 16"/>
            <p:cNvSpPr>
              <a:spLocks/>
            </p:cNvSpPr>
            <p:nvPr/>
          </p:nvSpPr>
          <p:spPr bwMode="auto">
            <a:xfrm>
              <a:off x="1203" y="3203"/>
              <a:ext cx="680" cy="106"/>
            </a:xfrm>
            <a:custGeom>
              <a:avLst/>
              <a:gdLst>
                <a:gd name="T0" fmla="*/ 680 w 680"/>
                <a:gd name="T1" fmla="*/ 0 h 106"/>
                <a:gd name="T2" fmla="*/ 272 w 680"/>
                <a:gd name="T3" fmla="*/ 91 h 106"/>
                <a:gd name="T4" fmla="*/ 0 w 680"/>
                <a:gd name="T5" fmla="*/ 91 h 106"/>
                <a:gd name="T6" fmla="*/ 0 60000 65536"/>
                <a:gd name="T7" fmla="*/ 0 60000 65536"/>
                <a:gd name="T8" fmla="*/ 0 60000 65536"/>
                <a:gd name="T9" fmla="*/ 0 w 680"/>
                <a:gd name="T10" fmla="*/ 0 h 106"/>
                <a:gd name="T11" fmla="*/ 680 w 680"/>
                <a:gd name="T12" fmla="*/ 106 h 106"/>
              </a:gdLst>
              <a:ahLst/>
              <a:cxnLst>
                <a:cxn ang="T6">
                  <a:pos x="T0" y="T1"/>
                </a:cxn>
                <a:cxn ang="T7">
                  <a:pos x="T2" y="T3"/>
                </a:cxn>
                <a:cxn ang="T8">
                  <a:pos x="T4" y="T5"/>
                </a:cxn>
              </a:cxnLst>
              <a:rect l="T9" t="T10" r="T11" b="T12"/>
              <a:pathLst>
                <a:path w="680" h="106">
                  <a:moveTo>
                    <a:pt x="680" y="0"/>
                  </a:moveTo>
                  <a:cubicBezTo>
                    <a:pt x="532" y="38"/>
                    <a:pt x="385" y="76"/>
                    <a:pt x="272" y="91"/>
                  </a:cubicBezTo>
                  <a:cubicBezTo>
                    <a:pt x="159" y="106"/>
                    <a:pt x="45" y="91"/>
                    <a:pt x="0" y="9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17"/>
            <p:cNvSpPr>
              <a:spLocks noChangeShapeType="1"/>
            </p:cNvSpPr>
            <p:nvPr/>
          </p:nvSpPr>
          <p:spPr bwMode="auto">
            <a:xfrm>
              <a:off x="1022" y="2024"/>
              <a:ext cx="254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8"/>
            <p:cNvSpPr>
              <a:spLocks noChangeArrowheads="1"/>
            </p:cNvSpPr>
            <p:nvPr/>
          </p:nvSpPr>
          <p:spPr bwMode="auto">
            <a:xfrm>
              <a:off x="3742" y="3566"/>
              <a:ext cx="8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R&amp;D</a:t>
              </a:r>
              <a:r>
                <a:rPr lang="zh-CN" altLang="en-US" sz="1800" b="1"/>
                <a:t>投入</a:t>
              </a:r>
            </a:p>
          </p:txBody>
        </p:sp>
        <p:sp>
          <p:nvSpPr>
            <p:cNvPr id="15" name="Rectangle 19"/>
            <p:cNvSpPr>
              <a:spLocks noChangeArrowheads="1"/>
            </p:cNvSpPr>
            <p:nvPr/>
          </p:nvSpPr>
          <p:spPr bwMode="auto">
            <a:xfrm>
              <a:off x="3607" y="1888"/>
              <a:ext cx="8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技术极限</a:t>
              </a:r>
            </a:p>
          </p:txBody>
        </p:sp>
        <p:sp>
          <p:nvSpPr>
            <p:cNvPr id="16" name="Rectangle 20"/>
            <p:cNvSpPr>
              <a:spLocks noChangeArrowheads="1"/>
            </p:cNvSpPr>
            <p:nvPr/>
          </p:nvSpPr>
          <p:spPr bwMode="auto">
            <a:xfrm>
              <a:off x="703" y="1751"/>
              <a:ext cx="273"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技</a:t>
              </a:r>
            </a:p>
            <a:p>
              <a:pPr algn="ctr" eaLnBrk="1" hangingPunct="1"/>
              <a:r>
                <a:rPr lang="zh-CN" altLang="en-US" sz="1800" b="1"/>
                <a:t>术</a:t>
              </a:r>
            </a:p>
            <a:p>
              <a:pPr algn="ctr" eaLnBrk="1" hangingPunct="1"/>
              <a:r>
                <a:rPr lang="zh-CN" altLang="en-US" sz="1800" b="1"/>
                <a:t>性</a:t>
              </a:r>
            </a:p>
          </p:txBody>
        </p:sp>
        <p:sp>
          <p:nvSpPr>
            <p:cNvPr id="17" name="Rectangle 21"/>
            <p:cNvSpPr>
              <a:spLocks noChangeArrowheads="1"/>
            </p:cNvSpPr>
            <p:nvPr/>
          </p:nvSpPr>
          <p:spPr bwMode="auto">
            <a:xfrm>
              <a:off x="1747" y="3838"/>
              <a:ext cx="208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ea typeface="黑体" panose="02010609060101010101" pitchFamily="49" charset="-122"/>
                </a:rPr>
                <a:t>技术进步的</a:t>
              </a:r>
              <a:r>
                <a:rPr lang="en-US" altLang="zh-CN" sz="2000">
                  <a:ea typeface="黑体" panose="02010609060101010101" pitchFamily="49" charset="-122"/>
                </a:rPr>
                <a:t>S</a:t>
              </a:r>
              <a:r>
                <a:rPr lang="zh-CN" altLang="en-US" sz="2000">
                  <a:ea typeface="黑体" panose="02010609060101010101" pitchFamily="49" charset="-122"/>
                </a:rPr>
                <a:t>曲线</a:t>
              </a:r>
            </a:p>
          </p:txBody>
        </p:sp>
        <p:sp>
          <p:nvSpPr>
            <p:cNvPr id="18" name="Line 23"/>
            <p:cNvSpPr>
              <a:spLocks noChangeShapeType="1"/>
            </p:cNvSpPr>
            <p:nvPr/>
          </p:nvSpPr>
          <p:spPr bwMode="auto">
            <a:xfrm>
              <a:off x="1928" y="2069"/>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4"/>
            <p:cNvSpPr>
              <a:spLocks noChangeShapeType="1"/>
            </p:cNvSpPr>
            <p:nvPr/>
          </p:nvSpPr>
          <p:spPr bwMode="auto">
            <a:xfrm>
              <a:off x="2517" y="2069"/>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5"/>
            <p:cNvSpPr>
              <a:spLocks noChangeShapeType="1"/>
            </p:cNvSpPr>
            <p:nvPr/>
          </p:nvSpPr>
          <p:spPr bwMode="auto">
            <a:xfrm>
              <a:off x="2835" y="2069"/>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6"/>
            <p:cNvSpPr>
              <a:spLocks noChangeArrowheads="1"/>
            </p:cNvSpPr>
            <p:nvPr/>
          </p:nvSpPr>
          <p:spPr bwMode="auto">
            <a:xfrm>
              <a:off x="1474" y="2432"/>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latin typeface="仿宋_GB2312" pitchFamily="49" charset="-122"/>
                  <a:ea typeface="仿宋_GB2312" pitchFamily="49" charset="-122"/>
                </a:rPr>
                <a:t>阶段</a:t>
              </a:r>
              <a:r>
                <a:rPr lang="en-US" altLang="zh-CN" sz="1600" dirty="0">
                  <a:latin typeface="仿宋_GB2312" pitchFamily="49" charset="-122"/>
                  <a:ea typeface="仿宋_GB2312" pitchFamily="49" charset="-122"/>
                </a:rPr>
                <a:t>1</a:t>
              </a:r>
            </a:p>
          </p:txBody>
        </p:sp>
        <p:sp>
          <p:nvSpPr>
            <p:cNvPr id="22" name="Rectangle 27"/>
            <p:cNvSpPr>
              <a:spLocks noChangeArrowheads="1"/>
            </p:cNvSpPr>
            <p:nvPr/>
          </p:nvSpPr>
          <p:spPr bwMode="auto">
            <a:xfrm>
              <a:off x="2019" y="2477"/>
              <a:ext cx="3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仿宋_GB2312" pitchFamily="49" charset="-122"/>
                  <a:ea typeface="仿宋_GB2312" pitchFamily="49" charset="-122"/>
                </a:rPr>
                <a:t>阶段</a:t>
              </a:r>
              <a:r>
                <a:rPr lang="en-US" altLang="zh-CN" sz="1600">
                  <a:latin typeface="仿宋_GB2312" pitchFamily="49" charset="-122"/>
                  <a:ea typeface="仿宋_GB2312" pitchFamily="49" charset="-122"/>
                </a:rPr>
                <a:t>2</a:t>
              </a:r>
            </a:p>
          </p:txBody>
        </p:sp>
        <p:sp>
          <p:nvSpPr>
            <p:cNvPr id="23" name="Rectangle 28"/>
            <p:cNvSpPr>
              <a:spLocks noChangeArrowheads="1"/>
            </p:cNvSpPr>
            <p:nvPr/>
          </p:nvSpPr>
          <p:spPr bwMode="auto">
            <a:xfrm>
              <a:off x="2517" y="2432"/>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仿宋_GB2312" pitchFamily="49" charset="-122"/>
                  <a:ea typeface="仿宋_GB2312" pitchFamily="49" charset="-122"/>
                </a:rPr>
                <a:t>阶段</a:t>
              </a:r>
              <a:r>
                <a:rPr lang="en-US" altLang="zh-CN" sz="1600">
                  <a:latin typeface="仿宋_GB2312" pitchFamily="49" charset="-122"/>
                  <a:ea typeface="仿宋_GB2312" pitchFamily="49" charset="-122"/>
                </a:rPr>
                <a:t>3</a:t>
              </a:r>
            </a:p>
          </p:txBody>
        </p:sp>
        <p:sp>
          <p:nvSpPr>
            <p:cNvPr id="24" name="Rectangle 29"/>
            <p:cNvSpPr>
              <a:spLocks noChangeArrowheads="1"/>
            </p:cNvSpPr>
            <p:nvPr/>
          </p:nvSpPr>
          <p:spPr bwMode="auto">
            <a:xfrm>
              <a:off x="2926" y="2432"/>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仿宋_GB2312" pitchFamily="49" charset="-122"/>
                  <a:ea typeface="仿宋_GB2312" pitchFamily="49" charset="-122"/>
                </a:rPr>
                <a:t>阶段</a:t>
              </a:r>
              <a:r>
                <a:rPr lang="en-US" altLang="zh-CN" sz="1600">
                  <a:latin typeface="仿宋_GB2312" pitchFamily="49" charset="-122"/>
                  <a:ea typeface="仿宋_GB2312" pitchFamily="49" charset="-122"/>
                </a:rPr>
                <a:t>4</a:t>
              </a:r>
            </a:p>
          </p:txBody>
        </p:sp>
      </p:grpSp>
    </p:spTree>
    <p:extLst>
      <p:ext uri="{BB962C8B-B14F-4D97-AF65-F5344CB8AC3E}">
        <p14:creationId xmlns:p14="http://schemas.microsoft.com/office/powerpoint/2010/main" val="2443449321"/>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数码相机</a:t>
            </a:r>
          </a:p>
        </p:txBody>
      </p:sp>
      <p:grpSp>
        <p:nvGrpSpPr>
          <p:cNvPr id="4" name="Group 28"/>
          <p:cNvGrpSpPr>
            <a:grpSpLocks/>
          </p:cNvGrpSpPr>
          <p:nvPr/>
        </p:nvGrpSpPr>
        <p:grpSpPr bwMode="auto">
          <a:xfrm>
            <a:off x="971550" y="2708275"/>
            <a:ext cx="6770688" cy="4033838"/>
            <a:chOff x="612" y="1661"/>
            <a:chExt cx="4265" cy="2586"/>
          </a:xfrm>
        </p:grpSpPr>
        <p:sp>
          <p:nvSpPr>
            <p:cNvPr id="5" name="Line 6"/>
            <p:cNvSpPr>
              <a:spLocks noChangeShapeType="1"/>
            </p:cNvSpPr>
            <p:nvPr/>
          </p:nvSpPr>
          <p:spPr bwMode="auto">
            <a:xfrm>
              <a:off x="931" y="1752"/>
              <a:ext cx="0" cy="186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7"/>
            <p:cNvSpPr>
              <a:spLocks noChangeShapeType="1"/>
            </p:cNvSpPr>
            <p:nvPr/>
          </p:nvSpPr>
          <p:spPr bwMode="auto">
            <a:xfrm>
              <a:off x="930" y="3612"/>
              <a:ext cx="31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Freeform 8"/>
            <p:cNvSpPr>
              <a:spLocks/>
            </p:cNvSpPr>
            <p:nvPr/>
          </p:nvSpPr>
          <p:spPr bwMode="auto">
            <a:xfrm>
              <a:off x="1792" y="2206"/>
              <a:ext cx="1360" cy="1134"/>
            </a:xfrm>
            <a:custGeom>
              <a:avLst/>
              <a:gdLst>
                <a:gd name="T0" fmla="*/ 0 w 2177"/>
                <a:gd name="T1" fmla="*/ 1509 h 983"/>
                <a:gd name="T2" fmla="*/ 122 w 2177"/>
                <a:gd name="T3" fmla="*/ 1161 h 983"/>
                <a:gd name="T4" fmla="*/ 287 w 2177"/>
                <a:gd name="T5" fmla="*/ 187 h 983"/>
                <a:gd name="T6" fmla="*/ 531 w 2177"/>
                <a:gd name="T7" fmla="*/ 46 h 983"/>
                <a:gd name="T8" fmla="*/ 0 60000 65536"/>
                <a:gd name="T9" fmla="*/ 0 60000 65536"/>
                <a:gd name="T10" fmla="*/ 0 60000 65536"/>
                <a:gd name="T11" fmla="*/ 0 60000 65536"/>
                <a:gd name="T12" fmla="*/ 0 w 2177"/>
                <a:gd name="T13" fmla="*/ 0 h 983"/>
                <a:gd name="T14" fmla="*/ 2177 w 2177"/>
                <a:gd name="T15" fmla="*/ 983 h 983"/>
              </a:gdLst>
              <a:ahLst/>
              <a:cxnLst>
                <a:cxn ang="T8">
                  <a:pos x="T0" y="T1"/>
                </a:cxn>
                <a:cxn ang="T9">
                  <a:pos x="T2" y="T3"/>
                </a:cxn>
                <a:cxn ang="T10">
                  <a:pos x="T4" y="T5"/>
                </a:cxn>
                <a:cxn ang="T11">
                  <a:pos x="T6" y="T7"/>
                </a:cxn>
              </a:cxnLst>
              <a:rect l="T12" t="T13" r="T14" b="T15"/>
              <a:pathLst>
                <a:path w="2177" h="983">
                  <a:moveTo>
                    <a:pt x="0" y="983"/>
                  </a:moveTo>
                  <a:cubicBezTo>
                    <a:pt x="151" y="941"/>
                    <a:pt x="303" y="900"/>
                    <a:pt x="499" y="756"/>
                  </a:cubicBezTo>
                  <a:cubicBezTo>
                    <a:pt x="695" y="612"/>
                    <a:pt x="899" y="242"/>
                    <a:pt x="1179" y="121"/>
                  </a:cubicBezTo>
                  <a:cubicBezTo>
                    <a:pt x="1459" y="0"/>
                    <a:pt x="2011" y="45"/>
                    <a:pt x="2177" y="3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Freeform 9"/>
            <p:cNvSpPr>
              <a:spLocks/>
            </p:cNvSpPr>
            <p:nvPr/>
          </p:nvSpPr>
          <p:spPr bwMode="auto">
            <a:xfrm>
              <a:off x="1112" y="3340"/>
              <a:ext cx="680" cy="106"/>
            </a:xfrm>
            <a:custGeom>
              <a:avLst/>
              <a:gdLst>
                <a:gd name="T0" fmla="*/ 680 w 680"/>
                <a:gd name="T1" fmla="*/ 0 h 106"/>
                <a:gd name="T2" fmla="*/ 272 w 680"/>
                <a:gd name="T3" fmla="*/ 91 h 106"/>
                <a:gd name="T4" fmla="*/ 0 w 680"/>
                <a:gd name="T5" fmla="*/ 91 h 106"/>
                <a:gd name="T6" fmla="*/ 0 60000 65536"/>
                <a:gd name="T7" fmla="*/ 0 60000 65536"/>
                <a:gd name="T8" fmla="*/ 0 60000 65536"/>
                <a:gd name="T9" fmla="*/ 0 w 680"/>
                <a:gd name="T10" fmla="*/ 0 h 106"/>
                <a:gd name="T11" fmla="*/ 680 w 680"/>
                <a:gd name="T12" fmla="*/ 106 h 106"/>
              </a:gdLst>
              <a:ahLst/>
              <a:cxnLst>
                <a:cxn ang="T6">
                  <a:pos x="T0" y="T1"/>
                </a:cxn>
                <a:cxn ang="T7">
                  <a:pos x="T2" y="T3"/>
                </a:cxn>
                <a:cxn ang="T8">
                  <a:pos x="T4" y="T5"/>
                </a:cxn>
              </a:cxnLst>
              <a:rect l="T9" t="T10" r="T11" b="T12"/>
              <a:pathLst>
                <a:path w="680" h="106">
                  <a:moveTo>
                    <a:pt x="680" y="0"/>
                  </a:moveTo>
                  <a:cubicBezTo>
                    <a:pt x="532" y="38"/>
                    <a:pt x="385" y="76"/>
                    <a:pt x="272" y="91"/>
                  </a:cubicBezTo>
                  <a:cubicBezTo>
                    <a:pt x="159" y="106"/>
                    <a:pt x="45" y="91"/>
                    <a:pt x="0" y="9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Line 10"/>
            <p:cNvSpPr>
              <a:spLocks noChangeShapeType="1"/>
            </p:cNvSpPr>
            <p:nvPr/>
          </p:nvSpPr>
          <p:spPr bwMode="auto">
            <a:xfrm>
              <a:off x="931" y="2161"/>
              <a:ext cx="254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p:nvSpPr>
          <p:spPr bwMode="auto">
            <a:xfrm>
              <a:off x="3651" y="3703"/>
              <a:ext cx="8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R&amp;D</a:t>
              </a:r>
              <a:r>
                <a:rPr lang="zh-CN" altLang="en-US" sz="1800" b="1"/>
                <a:t>投入</a:t>
              </a:r>
            </a:p>
          </p:txBody>
        </p:sp>
        <p:sp>
          <p:nvSpPr>
            <p:cNvPr id="11" name="Rectangle 12"/>
            <p:cNvSpPr>
              <a:spLocks noChangeArrowheads="1"/>
            </p:cNvSpPr>
            <p:nvPr/>
          </p:nvSpPr>
          <p:spPr bwMode="auto">
            <a:xfrm>
              <a:off x="3516" y="2025"/>
              <a:ext cx="8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技术极限</a:t>
              </a:r>
            </a:p>
          </p:txBody>
        </p:sp>
        <p:sp>
          <p:nvSpPr>
            <p:cNvPr id="12" name="Rectangle 13"/>
            <p:cNvSpPr>
              <a:spLocks noChangeArrowheads="1"/>
            </p:cNvSpPr>
            <p:nvPr/>
          </p:nvSpPr>
          <p:spPr bwMode="auto">
            <a:xfrm>
              <a:off x="612" y="1661"/>
              <a:ext cx="273"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技</a:t>
              </a:r>
            </a:p>
            <a:p>
              <a:pPr algn="ctr" eaLnBrk="1" hangingPunct="1"/>
              <a:r>
                <a:rPr lang="zh-CN" altLang="en-US" sz="1800" b="1"/>
                <a:t>术</a:t>
              </a:r>
            </a:p>
            <a:p>
              <a:pPr algn="ctr" eaLnBrk="1" hangingPunct="1"/>
              <a:r>
                <a:rPr lang="zh-CN" altLang="en-US" sz="1800" b="1"/>
                <a:t>性</a:t>
              </a:r>
            </a:p>
          </p:txBody>
        </p:sp>
        <p:sp>
          <p:nvSpPr>
            <p:cNvPr id="13" name="Rectangle 14"/>
            <p:cNvSpPr>
              <a:spLocks noChangeArrowheads="1"/>
            </p:cNvSpPr>
            <p:nvPr/>
          </p:nvSpPr>
          <p:spPr bwMode="auto">
            <a:xfrm>
              <a:off x="1656" y="3975"/>
              <a:ext cx="208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ea typeface="黑体" panose="02010609060101010101" pitchFamily="49" charset="-122"/>
                </a:rPr>
                <a:t>技术替代</a:t>
              </a:r>
            </a:p>
          </p:txBody>
        </p:sp>
        <p:sp>
          <p:nvSpPr>
            <p:cNvPr id="14" name="Freeform 22"/>
            <p:cNvSpPr>
              <a:spLocks/>
            </p:cNvSpPr>
            <p:nvPr/>
          </p:nvSpPr>
          <p:spPr bwMode="auto">
            <a:xfrm>
              <a:off x="2201" y="1979"/>
              <a:ext cx="906" cy="1088"/>
            </a:xfrm>
            <a:custGeom>
              <a:avLst/>
              <a:gdLst>
                <a:gd name="T0" fmla="*/ 0 w 2177"/>
                <a:gd name="T1" fmla="*/ 1333 h 983"/>
                <a:gd name="T2" fmla="*/ 36 w 2177"/>
                <a:gd name="T3" fmla="*/ 1025 h 983"/>
                <a:gd name="T4" fmla="*/ 85 w 2177"/>
                <a:gd name="T5" fmla="*/ 164 h 983"/>
                <a:gd name="T6" fmla="*/ 157 w 2177"/>
                <a:gd name="T7" fmla="*/ 41 h 983"/>
                <a:gd name="T8" fmla="*/ 0 60000 65536"/>
                <a:gd name="T9" fmla="*/ 0 60000 65536"/>
                <a:gd name="T10" fmla="*/ 0 60000 65536"/>
                <a:gd name="T11" fmla="*/ 0 60000 65536"/>
                <a:gd name="T12" fmla="*/ 0 w 2177"/>
                <a:gd name="T13" fmla="*/ 0 h 983"/>
                <a:gd name="T14" fmla="*/ 2177 w 2177"/>
                <a:gd name="T15" fmla="*/ 983 h 983"/>
              </a:gdLst>
              <a:ahLst/>
              <a:cxnLst>
                <a:cxn ang="T8">
                  <a:pos x="T0" y="T1"/>
                </a:cxn>
                <a:cxn ang="T9">
                  <a:pos x="T2" y="T3"/>
                </a:cxn>
                <a:cxn ang="T10">
                  <a:pos x="T4" y="T5"/>
                </a:cxn>
                <a:cxn ang="T11">
                  <a:pos x="T6" y="T7"/>
                </a:cxn>
              </a:cxnLst>
              <a:rect l="T12" t="T13" r="T14" b="T15"/>
              <a:pathLst>
                <a:path w="2177" h="983">
                  <a:moveTo>
                    <a:pt x="0" y="983"/>
                  </a:moveTo>
                  <a:cubicBezTo>
                    <a:pt x="151" y="941"/>
                    <a:pt x="303" y="900"/>
                    <a:pt x="499" y="756"/>
                  </a:cubicBezTo>
                  <a:cubicBezTo>
                    <a:pt x="695" y="612"/>
                    <a:pt x="899" y="242"/>
                    <a:pt x="1179" y="121"/>
                  </a:cubicBezTo>
                  <a:cubicBezTo>
                    <a:pt x="1459" y="0"/>
                    <a:pt x="2011" y="45"/>
                    <a:pt x="2177" y="3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Line 23"/>
            <p:cNvSpPr>
              <a:spLocks noChangeShapeType="1"/>
            </p:cNvSpPr>
            <p:nvPr/>
          </p:nvSpPr>
          <p:spPr bwMode="auto">
            <a:xfrm>
              <a:off x="931" y="1933"/>
              <a:ext cx="312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4"/>
            <p:cNvSpPr>
              <a:spLocks noChangeArrowheads="1"/>
            </p:cNvSpPr>
            <p:nvPr/>
          </p:nvSpPr>
          <p:spPr bwMode="auto">
            <a:xfrm>
              <a:off x="4014" y="1798"/>
              <a:ext cx="8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技术极限</a:t>
              </a:r>
            </a:p>
          </p:txBody>
        </p:sp>
        <p:sp>
          <p:nvSpPr>
            <p:cNvPr id="17" name="Rectangle 25"/>
            <p:cNvSpPr>
              <a:spLocks noChangeArrowheads="1"/>
            </p:cNvSpPr>
            <p:nvPr/>
          </p:nvSpPr>
          <p:spPr bwMode="auto">
            <a:xfrm>
              <a:off x="1520" y="2568"/>
              <a:ext cx="6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仿宋_GB2312" pitchFamily="49" charset="-122"/>
                  <a:ea typeface="仿宋_GB2312" pitchFamily="49" charset="-122"/>
                </a:rPr>
                <a:t>第一种技术</a:t>
              </a:r>
              <a:endParaRPr lang="en-US" altLang="zh-CN" sz="1600">
                <a:latin typeface="仿宋_GB2312" pitchFamily="49" charset="-122"/>
                <a:ea typeface="仿宋_GB2312" pitchFamily="49" charset="-122"/>
              </a:endParaRPr>
            </a:p>
          </p:txBody>
        </p:sp>
        <p:sp>
          <p:nvSpPr>
            <p:cNvPr id="18" name="Rectangle 26"/>
            <p:cNvSpPr>
              <a:spLocks noChangeArrowheads="1"/>
            </p:cNvSpPr>
            <p:nvPr/>
          </p:nvSpPr>
          <p:spPr bwMode="auto">
            <a:xfrm>
              <a:off x="2790" y="2478"/>
              <a:ext cx="6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仿宋_GB2312" pitchFamily="49" charset="-122"/>
                  <a:ea typeface="仿宋_GB2312" pitchFamily="49" charset="-122"/>
                </a:rPr>
                <a:t>第二种技术</a:t>
              </a:r>
              <a:endParaRPr lang="en-US" altLang="zh-CN" sz="1600">
                <a:latin typeface="仿宋_GB2312" pitchFamily="49" charset="-122"/>
                <a:ea typeface="仿宋_GB2312" pitchFamily="49" charset="-122"/>
              </a:endParaRPr>
            </a:p>
          </p:txBody>
        </p:sp>
      </p:grpSp>
    </p:spTree>
    <p:extLst>
      <p:ext uri="{BB962C8B-B14F-4D97-AF65-F5344CB8AC3E}">
        <p14:creationId xmlns:p14="http://schemas.microsoft.com/office/powerpoint/2010/main" val="289635479"/>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41"/>
          <p:cNvGrpSpPr>
            <a:grpSpLocks/>
          </p:cNvGrpSpPr>
          <p:nvPr/>
        </p:nvGrpSpPr>
        <p:grpSpPr bwMode="auto">
          <a:xfrm>
            <a:off x="1704976" y="1628775"/>
            <a:ext cx="3959225" cy="3095625"/>
            <a:chOff x="68" y="754"/>
            <a:chExt cx="2494" cy="1950"/>
          </a:xfrm>
        </p:grpSpPr>
        <p:sp>
          <p:nvSpPr>
            <p:cNvPr id="33811" name="Line 10"/>
            <p:cNvSpPr>
              <a:spLocks noChangeShapeType="1"/>
            </p:cNvSpPr>
            <p:nvPr/>
          </p:nvSpPr>
          <p:spPr bwMode="auto">
            <a:xfrm flipH="1">
              <a:off x="385" y="754"/>
              <a:ext cx="46" cy="1724"/>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11"/>
            <p:cNvSpPr>
              <a:spLocks noChangeShapeType="1"/>
            </p:cNvSpPr>
            <p:nvPr/>
          </p:nvSpPr>
          <p:spPr bwMode="auto">
            <a:xfrm>
              <a:off x="385" y="2478"/>
              <a:ext cx="204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12"/>
            <p:cNvSpPr>
              <a:spLocks noChangeShapeType="1"/>
            </p:cNvSpPr>
            <p:nvPr/>
          </p:nvSpPr>
          <p:spPr bwMode="auto">
            <a:xfrm flipV="1">
              <a:off x="431" y="890"/>
              <a:ext cx="1360"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13"/>
            <p:cNvSpPr>
              <a:spLocks noChangeShapeType="1"/>
            </p:cNvSpPr>
            <p:nvPr/>
          </p:nvSpPr>
          <p:spPr bwMode="auto">
            <a:xfrm flipV="1">
              <a:off x="431" y="1207"/>
              <a:ext cx="1451" cy="49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14"/>
            <p:cNvSpPr>
              <a:spLocks noChangeShapeType="1"/>
            </p:cNvSpPr>
            <p:nvPr/>
          </p:nvSpPr>
          <p:spPr bwMode="auto">
            <a:xfrm flipV="1">
              <a:off x="431" y="1480"/>
              <a:ext cx="1451" cy="49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15"/>
            <p:cNvSpPr>
              <a:spLocks noChangeShapeType="1"/>
            </p:cNvSpPr>
            <p:nvPr/>
          </p:nvSpPr>
          <p:spPr bwMode="auto">
            <a:xfrm flipV="1">
              <a:off x="431" y="1752"/>
              <a:ext cx="1451" cy="49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7" name="Rectangle 16"/>
            <p:cNvSpPr>
              <a:spLocks noChangeArrowheads="1"/>
            </p:cNvSpPr>
            <p:nvPr/>
          </p:nvSpPr>
          <p:spPr bwMode="auto">
            <a:xfrm>
              <a:off x="1927" y="1661"/>
              <a:ext cx="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ea typeface="仿宋_GB2312" pitchFamily="49" charset="-122"/>
                </a:rPr>
                <a:t>低端市场</a:t>
              </a:r>
            </a:p>
          </p:txBody>
        </p:sp>
        <p:sp>
          <p:nvSpPr>
            <p:cNvPr id="33818" name="Rectangle 17"/>
            <p:cNvSpPr>
              <a:spLocks noChangeArrowheads="1"/>
            </p:cNvSpPr>
            <p:nvPr/>
          </p:nvSpPr>
          <p:spPr bwMode="auto">
            <a:xfrm>
              <a:off x="1927" y="1389"/>
              <a:ext cx="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ea typeface="仿宋_GB2312" pitchFamily="49" charset="-122"/>
                </a:rPr>
                <a:t>大众市场</a:t>
              </a:r>
            </a:p>
          </p:txBody>
        </p:sp>
        <p:sp>
          <p:nvSpPr>
            <p:cNvPr id="33819" name="Rectangle 18"/>
            <p:cNvSpPr>
              <a:spLocks noChangeArrowheads="1"/>
            </p:cNvSpPr>
            <p:nvPr/>
          </p:nvSpPr>
          <p:spPr bwMode="auto">
            <a:xfrm>
              <a:off x="1927" y="1116"/>
              <a:ext cx="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ea typeface="仿宋_GB2312" pitchFamily="49" charset="-122"/>
                </a:rPr>
                <a:t>高端市场</a:t>
              </a:r>
            </a:p>
          </p:txBody>
        </p:sp>
        <p:sp>
          <p:nvSpPr>
            <p:cNvPr id="33820" name="Rectangle 19"/>
            <p:cNvSpPr>
              <a:spLocks noChangeArrowheads="1"/>
            </p:cNvSpPr>
            <p:nvPr/>
          </p:nvSpPr>
          <p:spPr bwMode="auto">
            <a:xfrm>
              <a:off x="839" y="980"/>
              <a:ext cx="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ea typeface="仿宋_GB2312" pitchFamily="49" charset="-122"/>
                </a:rPr>
                <a:t>技术曲线</a:t>
              </a:r>
            </a:p>
          </p:txBody>
        </p:sp>
        <p:sp>
          <p:nvSpPr>
            <p:cNvPr id="33821" name="Rectangle 20"/>
            <p:cNvSpPr>
              <a:spLocks noChangeArrowheads="1"/>
            </p:cNvSpPr>
            <p:nvPr/>
          </p:nvSpPr>
          <p:spPr bwMode="auto">
            <a:xfrm>
              <a:off x="2245" y="2523"/>
              <a:ext cx="3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时间</a:t>
              </a:r>
            </a:p>
          </p:txBody>
        </p:sp>
        <p:sp>
          <p:nvSpPr>
            <p:cNvPr id="33822" name="Rectangle 22"/>
            <p:cNvSpPr>
              <a:spLocks noChangeArrowheads="1"/>
            </p:cNvSpPr>
            <p:nvPr/>
          </p:nvSpPr>
          <p:spPr bwMode="auto">
            <a:xfrm>
              <a:off x="68" y="754"/>
              <a:ext cx="3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性能</a:t>
              </a:r>
            </a:p>
          </p:txBody>
        </p:sp>
      </p:grpSp>
      <p:sp>
        <p:nvSpPr>
          <p:cNvPr id="2" name="标题 1"/>
          <p:cNvSpPr>
            <a:spLocks noGrp="1"/>
          </p:cNvSpPr>
          <p:nvPr>
            <p:ph type="title"/>
          </p:nvPr>
        </p:nvSpPr>
        <p:spPr/>
        <p:txBody>
          <a:bodyPr/>
          <a:lstStyle/>
          <a:p>
            <a:r>
              <a:rPr lang="zh-CN" altLang="en-US" dirty="0"/>
              <a:t>挤牙膏与鲶鱼</a:t>
            </a:r>
          </a:p>
        </p:txBody>
      </p:sp>
      <p:sp>
        <p:nvSpPr>
          <p:cNvPr id="4" name="文本框 3"/>
          <p:cNvSpPr txBox="1"/>
          <p:nvPr/>
        </p:nvSpPr>
        <p:spPr>
          <a:xfrm>
            <a:off x="7470648" y="1863757"/>
            <a:ext cx="4471416" cy="923330"/>
          </a:xfrm>
          <a:prstGeom prst="rect">
            <a:avLst/>
          </a:prstGeom>
          <a:noFill/>
        </p:spPr>
        <p:txBody>
          <a:bodyPr wrap="square" rtlCol="0">
            <a:spAutoFit/>
          </a:bodyPr>
          <a:lstStyle/>
          <a:p>
            <a:r>
              <a:rPr lang="en-US" altLang="zh-CN" dirty="0"/>
              <a:t>Surface</a:t>
            </a:r>
          </a:p>
          <a:p>
            <a:endParaRPr lang="en-US" altLang="zh-CN" dirty="0"/>
          </a:p>
          <a:p>
            <a:r>
              <a:rPr lang="en-US" altLang="zh-CN" dirty="0"/>
              <a:t>AMD &amp; Intel</a:t>
            </a:r>
            <a:endParaRPr lang="zh-CN" altLang="en-US" dirty="0"/>
          </a:p>
        </p:txBody>
      </p:sp>
    </p:spTree>
    <p:extLst>
      <p:ext uri="{BB962C8B-B14F-4D97-AF65-F5344CB8AC3E}">
        <p14:creationId xmlns:p14="http://schemas.microsoft.com/office/powerpoint/2010/main" val="1202796715"/>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主导技术与赢者通吃</a:t>
            </a:r>
          </a:p>
        </p:txBody>
      </p:sp>
      <p:sp>
        <p:nvSpPr>
          <p:cNvPr id="3" name="内容占位符 2"/>
          <p:cNvSpPr>
            <a:spLocks noGrp="1"/>
          </p:cNvSpPr>
          <p:nvPr>
            <p:ph idx="1"/>
          </p:nvPr>
        </p:nvSpPr>
        <p:spPr/>
        <p:txBody>
          <a:bodyPr/>
          <a:lstStyle/>
          <a:p>
            <a:r>
              <a:rPr lang="zh-CN" altLang="en-US" dirty="0"/>
              <a:t>所谓主导设计是一种赢得市场忠诚的有稳定</a:t>
            </a:r>
            <a:r>
              <a:rPr lang="zh-CN" altLang="en-US" dirty="0">
                <a:solidFill>
                  <a:srgbClr val="FF0000"/>
                </a:solidFill>
              </a:rPr>
              <a:t>技术结构的设计</a:t>
            </a:r>
            <a:r>
              <a:rPr lang="zh-CN" altLang="en-US" dirty="0"/>
              <a:t>，它使得创新者和竞争者之间都开始集中于一种主导产品设计，企业间竞赛重心转向该技术工艺创新上。（</a:t>
            </a:r>
            <a:r>
              <a:rPr lang="en-US" altLang="zh-CN" dirty="0"/>
              <a:t>ARM</a:t>
            </a:r>
            <a:r>
              <a:rPr lang="zh-CN" altLang="en-US" dirty="0"/>
              <a:t>）</a:t>
            </a:r>
          </a:p>
          <a:p>
            <a:endParaRPr lang="en-US" altLang="zh-CN" dirty="0"/>
          </a:p>
          <a:p>
            <a:r>
              <a:rPr lang="zh-CN" altLang="en-US" dirty="0"/>
              <a:t>主导设计一旦出现，无论是生产者还是客户就会将主要精力放在产品的制造、交付、市场化以及使用效率上，而不是继续去开发和考虑采用其他技术。</a:t>
            </a:r>
          </a:p>
          <a:p>
            <a:endParaRPr lang="en-US" altLang="zh-CN" dirty="0"/>
          </a:p>
          <a:p>
            <a:endParaRPr lang="zh-CN" altLang="en-US" dirty="0"/>
          </a:p>
        </p:txBody>
      </p:sp>
    </p:spTree>
    <p:extLst>
      <p:ext uri="{BB962C8B-B14F-4D97-AF65-F5344CB8AC3E}">
        <p14:creationId xmlns:p14="http://schemas.microsoft.com/office/powerpoint/2010/main" val="1130881138"/>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为什么会选择使用主导设计</a:t>
            </a:r>
          </a:p>
        </p:txBody>
      </p:sp>
      <p:sp>
        <p:nvSpPr>
          <p:cNvPr id="3" name="内容占位符 2"/>
          <p:cNvSpPr>
            <a:spLocks noGrp="1"/>
          </p:cNvSpPr>
          <p:nvPr>
            <p:ph idx="1"/>
          </p:nvPr>
        </p:nvSpPr>
        <p:spPr/>
        <p:txBody>
          <a:bodyPr/>
          <a:lstStyle/>
          <a:p>
            <a:r>
              <a:rPr lang="zh-CN" altLang="en-US" dirty="0"/>
              <a:t>一个技术被采用的越多，它的价值就会越大。</a:t>
            </a:r>
            <a:endParaRPr lang="en-US" altLang="zh-CN" dirty="0"/>
          </a:p>
          <a:p>
            <a:endParaRPr lang="en-US" altLang="zh-CN" dirty="0"/>
          </a:p>
          <a:p>
            <a:r>
              <a:rPr lang="zh-CN" altLang="en-US" dirty="0"/>
              <a:t>随着对技术的使用，对技术的了解也会增加</a:t>
            </a:r>
            <a:endParaRPr lang="en-US" altLang="zh-CN" dirty="0"/>
          </a:p>
          <a:p>
            <a:endParaRPr lang="en-US" altLang="zh-CN" dirty="0"/>
          </a:p>
          <a:p>
            <a:r>
              <a:rPr lang="zh-CN" altLang="en-US" dirty="0"/>
              <a:t>当一项技术被广泛采用之后，一些配套产品将被开发出来（</a:t>
            </a:r>
            <a:r>
              <a:rPr lang="en-US" altLang="zh-CN" dirty="0"/>
              <a:t>app</a:t>
            </a:r>
            <a:r>
              <a:rPr lang="zh-CN" altLang="en-US" dirty="0"/>
              <a:t>）</a:t>
            </a:r>
            <a:endParaRPr lang="en-US" altLang="zh-CN" dirty="0"/>
          </a:p>
          <a:p>
            <a:endParaRPr lang="en-US" altLang="zh-CN" dirty="0"/>
          </a:p>
          <a:p>
            <a:r>
              <a:rPr lang="zh-CN" altLang="en-US" dirty="0"/>
              <a:t>技术递增收益的两个最主要来源是：学习效应和网络外部性</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05930833"/>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技术创新的概念</a:t>
            </a:r>
          </a:p>
        </p:txBody>
      </p:sp>
      <p:sp>
        <p:nvSpPr>
          <p:cNvPr id="3" name="内容占位符 2"/>
          <p:cNvSpPr>
            <a:spLocks noGrp="1"/>
          </p:cNvSpPr>
          <p:nvPr>
            <p:ph idx="1"/>
          </p:nvPr>
        </p:nvSpPr>
        <p:spPr/>
        <p:txBody>
          <a:bodyPr/>
          <a:lstStyle/>
          <a:p>
            <a:r>
              <a:rPr lang="zh-CN" altLang="en-US" dirty="0"/>
              <a:t>创新的概念最早是由经济学家熊彼特首次提出的，他认为，“所谓创新，就是建立一种新的生产函数，也就是说，把一种从来没有过的关于生产要素和生产条件的’新组合’引入生产体系。</a:t>
            </a:r>
            <a:endParaRPr lang="en-US" altLang="zh-CN" dirty="0"/>
          </a:p>
          <a:p>
            <a:endParaRPr lang="zh-CN" altLang="en-US" dirty="0"/>
          </a:p>
          <a:p>
            <a:r>
              <a:rPr lang="zh-CN" altLang="en-US" dirty="0"/>
              <a:t>发明是创新但创新不仅仅是发明。</a:t>
            </a:r>
            <a:endParaRPr lang="en-US" altLang="zh-CN" dirty="0"/>
          </a:p>
          <a:p>
            <a:endParaRPr lang="en-US" altLang="zh-CN" dirty="0"/>
          </a:p>
          <a:p>
            <a:r>
              <a:rPr lang="zh-CN" altLang="en-US" dirty="0"/>
              <a:t>集装箱</a:t>
            </a:r>
            <a:endParaRPr lang="en-US" altLang="zh-CN" dirty="0"/>
          </a:p>
          <a:p>
            <a:endParaRPr lang="en-US" altLang="zh-CN" dirty="0"/>
          </a:p>
          <a:p>
            <a:r>
              <a:rPr lang="zh-CN" altLang="en-US" dirty="0"/>
              <a:t>阿波罗十年登月规划总设计师韦伯说过：“我所用的技术都是已有的，关键在于综合。</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972440190"/>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配套（</a:t>
            </a:r>
            <a:r>
              <a:rPr lang="en-US" altLang="zh-CN" dirty="0"/>
              <a:t>WM</a:t>
            </a:r>
            <a:r>
              <a:rPr lang="zh-CN" altLang="en-US" dirty="0"/>
              <a:t>）</a:t>
            </a:r>
          </a:p>
        </p:txBody>
      </p:sp>
      <p:pic>
        <p:nvPicPr>
          <p:cNvPr id="4" name="内容占位符 3"/>
          <p:cNvPicPr>
            <a:picLocks noGrp="1" noChangeAspect="1"/>
          </p:cNvPicPr>
          <p:nvPr>
            <p:ph idx="1"/>
          </p:nvPr>
        </p:nvPicPr>
        <p:blipFill>
          <a:blip r:embed="rId2"/>
          <a:stretch>
            <a:fillRect/>
          </a:stretch>
        </p:blipFill>
        <p:spPr>
          <a:xfrm>
            <a:off x="1427956" y="1700213"/>
            <a:ext cx="9239250" cy="4067175"/>
          </a:xfrm>
          <a:prstGeom prst="rect">
            <a:avLst/>
          </a:prstGeom>
        </p:spPr>
      </p:pic>
    </p:spTree>
    <p:extLst>
      <p:ext uri="{BB962C8B-B14F-4D97-AF65-F5344CB8AC3E}">
        <p14:creationId xmlns:p14="http://schemas.microsoft.com/office/powerpoint/2010/main" val="3673869773"/>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学习效应</a:t>
            </a:r>
          </a:p>
        </p:txBody>
      </p:sp>
      <p:sp>
        <p:nvSpPr>
          <p:cNvPr id="3" name="内容占位符 2"/>
          <p:cNvSpPr>
            <a:spLocks noGrp="1"/>
          </p:cNvSpPr>
          <p:nvPr>
            <p:ph idx="1"/>
          </p:nvPr>
        </p:nvSpPr>
        <p:spPr/>
        <p:txBody>
          <a:bodyPr/>
          <a:lstStyle/>
          <a:p>
            <a:r>
              <a:rPr lang="zh-CN" altLang="en-US" dirty="0"/>
              <a:t>随着对该技术积累经验的增多，就可以寻找更为有效的方法使用该技术，包括组建一个可以提升该技术采用的组织体系，这样，技术被采用的越多，就会变得越好。</a:t>
            </a:r>
          </a:p>
          <a:p>
            <a:endParaRPr lang="zh-CN" altLang="en-US" dirty="0"/>
          </a:p>
        </p:txBody>
      </p:sp>
      <p:grpSp>
        <p:nvGrpSpPr>
          <p:cNvPr id="4" name="Group 63"/>
          <p:cNvGrpSpPr>
            <a:grpSpLocks/>
          </p:cNvGrpSpPr>
          <p:nvPr/>
        </p:nvGrpSpPr>
        <p:grpSpPr bwMode="auto">
          <a:xfrm>
            <a:off x="682625" y="3284538"/>
            <a:ext cx="3168650" cy="3382962"/>
            <a:chOff x="249" y="210"/>
            <a:chExt cx="1996" cy="2131"/>
          </a:xfrm>
        </p:grpSpPr>
        <p:sp>
          <p:nvSpPr>
            <p:cNvPr id="5" name="Line 57"/>
            <p:cNvSpPr>
              <a:spLocks noChangeShapeType="1"/>
            </p:cNvSpPr>
            <p:nvPr/>
          </p:nvSpPr>
          <p:spPr bwMode="auto">
            <a:xfrm>
              <a:off x="521" y="482"/>
              <a:ext cx="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8"/>
            <p:cNvSpPr>
              <a:spLocks noChangeShapeType="1"/>
            </p:cNvSpPr>
            <p:nvPr/>
          </p:nvSpPr>
          <p:spPr bwMode="auto">
            <a:xfrm>
              <a:off x="521" y="2069"/>
              <a:ext cx="15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Arc 59"/>
            <p:cNvSpPr>
              <a:spLocks/>
            </p:cNvSpPr>
            <p:nvPr/>
          </p:nvSpPr>
          <p:spPr bwMode="auto">
            <a:xfrm rot="10800000">
              <a:off x="612" y="709"/>
              <a:ext cx="1225" cy="1270"/>
            </a:xfrm>
            <a:custGeom>
              <a:avLst/>
              <a:gdLst>
                <a:gd name="T0" fmla="*/ 0 w 21600"/>
                <a:gd name="T1" fmla="*/ 0 h 21600"/>
                <a:gd name="T2" fmla="*/ 4 w 21600"/>
                <a:gd name="T3" fmla="*/ 4 h 21600"/>
                <a:gd name="T4" fmla="*/ 0 w 21600"/>
                <a:gd name="T5" fmla="*/ 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60"/>
            <p:cNvSpPr>
              <a:spLocks noChangeArrowheads="1"/>
            </p:cNvSpPr>
            <p:nvPr/>
          </p:nvSpPr>
          <p:spPr bwMode="auto">
            <a:xfrm>
              <a:off x="975" y="2160"/>
              <a:ext cx="5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产量</a:t>
              </a:r>
            </a:p>
          </p:txBody>
        </p:sp>
        <p:sp>
          <p:nvSpPr>
            <p:cNvPr id="9" name="Rectangle 61"/>
            <p:cNvSpPr>
              <a:spLocks noChangeArrowheads="1"/>
            </p:cNvSpPr>
            <p:nvPr/>
          </p:nvSpPr>
          <p:spPr bwMode="auto">
            <a:xfrm>
              <a:off x="249" y="618"/>
              <a:ext cx="18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单</a:t>
              </a:r>
            </a:p>
            <a:p>
              <a:pPr eaLnBrk="1" hangingPunct="1"/>
              <a:r>
                <a:rPr lang="zh-CN" altLang="en-US" sz="2000" b="1"/>
                <a:t>位</a:t>
              </a:r>
            </a:p>
            <a:p>
              <a:pPr eaLnBrk="1" hangingPunct="1"/>
              <a:r>
                <a:rPr lang="zh-CN" altLang="en-US" sz="2000" b="1"/>
                <a:t>成</a:t>
              </a:r>
            </a:p>
            <a:p>
              <a:pPr eaLnBrk="1" hangingPunct="1"/>
              <a:r>
                <a:rPr lang="zh-CN" altLang="en-US" sz="2000" b="1"/>
                <a:t>本</a:t>
              </a:r>
            </a:p>
          </p:txBody>
        </p:sp>
        <p:sp>
          <p:nvSpPr>
            <p:cNvPr id="10" name="Rectangle 62"/>
            <p:cNvSpPr>
              <a:spLocks noChangeArrowheads="1"/>
            </p:cNvSpPr>
            <p:nvPr/>
          </p:nvSpPr>
          <p:spPr bwMode="auto">
            <a:xfrm>
              <a:off x="249" y="210"/>
              <a:ext cx="19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t>单位成本随产量的增加而降低</a:t>
              </a:r>
            </a:p>
          </p:txBody>
        </p:sp>
      </p:grpSp>
      <p:grpSp>
        <p:nvGrpSpPr>
          <p:cNvPr id="11" name="Group 72"/>
          <p:cNvGrpSpPr>
            <a:grpSpLocks/>
          </p:cNvGrpSpPr>
          <p:nvPr/>
        </p:nvGrpSpPr>
        <p:grpSpPr bwMode="auto">
          <a:xfrm>
            <a:off x="4859338" y="3284538"/>
            <a:ext cx="3168650" cy="3382962"/>
            <a:chOff x="2925" y="210"/>
            <a:chExt cx="1996" cy="2131"/>
          </a:xfrm>
        </p:grpSpPr>
        <p:sp>
          <p:nvSpPr>
            <p:cNvPr id="12" name="Line 65"/>
            <p:cNvSpPr>
              <a:spLocks noChangeShapeType="1"/>
            </p:cNvSpPr>
            <p:nvPr/>
          </p:nvSpPr>
          <p:spPr bwMode="auto">
            <a:xfrm>
              <a:off x="3197" y="482"/>
              <a:ext cx="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6"/>
            <p:cNvSpPr>
              <a:spLocks noChangeShapeType="1"/>
            </p:cNvSpPr>
            <p:nvPr/>
          </p:nvSpPr>
          <p:spPr bwMode="auto">
            <a:xfrm>
              <a:off x="3197" y="2069"/>
              <a:ext cx="15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rc 67"/>
            <p:cNvSpPr>
              <a:spLocks/>
            </p:cNvSpPr>
            <p:nvPr/>
          </p:nvSpPr>
          <p:spPr bwMode="auto">
            <a:xfrm rot="-5400000">
              <a:off x="3288" y="709"/>
              <a:ext cx="1225" cy="1270"/>
            </a:xfrm>
            <a:custGeom>
              <a:avLst/>
              <a:gdLst>
                <a:gd name="T0" fmla="*/ 0 w 21600"/>
                <a:gd name="T1" fmla="*/ 0 h 21600"/>
                <a:gd name="T2" fmla="*/ 4 w 21600"/>
                <a:gd name="T3" fmla="*/ 4 h 21600"/>
                <a:gd name="T4" fmla="*/ 0 w 21600"/>
                <a:gd name="T5" fmla="*/ 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68"/>
            <p:cNvSpPr>
              <a:spLocks noChangeArrowheads="1"/>
            </p:cNvSpPr>
            <p:nvPr/>
          </p:nvSpPr>
          <p:spPr bwMode="auto">
            <a:xfrm>
              <a:off x="3651" y="2160"/>
              <a:ext cx="5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产量</a:t>
              </a:r>
            </a:p>
          </p:txBody>
        </p:sp>
        <p:sp>
          <p:nvSpPr>
            <p:cNvPr id="16" name="Rectangle 69"/>
            <p:cNvSpPr>
              <a:spLocks noChangeArrowheads="1"/>
            </p:cNvSpPr>
            <p:nvPr/>
          </p:nvSpPr>
          <p:spPr bwMode="auto">
            <a:xfrm>
              <a:off x="2925" y="618"/>
              <a:ext cx="18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单</a:t>
              </a:r>
            </a:p>
            <a:p>
              <a:pPr eaLnBrk="1" hangingPunct="1"/>
              <a:r>
                <a:rPr lang="zh-CN" altLang="en-US" sz="2000" b="1"/>
                <a:t>位</a:t>
              </a:r>
            </a:p>
            <a:p>
              <a:pPr eaLnBrk="1" hangingPunct="1"/>
              <a:r>
                <a:rPr lang="zh-CN" altLang="en-US" sz="2000" b="1"/>
                <a:t>绩</a:t>
              </a:r>
            </a:p>
            <a:p>
              <a:pPr eaLnBrk="1" hangingPunct="1"/>
              <a:r>
                <a:rPr lang="zh-CN" altLang="en-US" sz="2000" b="1"/>
                <a:t>效</a:t>
              </a:r>
            </a:p>
          </p:txBody>
        </p:sp>
        <p:sp>
          <p:nvSpPr>
            <p:cNvPr id="17" name="Rectangle 70"/>
            <p:cNvSpPr>
              <a:spLocks noChangeArrowheads="1"/>
            </p:cNvSpPr>
            <p:nvPr/>
          </p:nvSpPr>
          <p:spPr bwMode="auto">
            <a:xfrm>
              <a:off x="2925" y="210"/>
              <a:ext cx="19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t>单位绩效随产量的增加而提高</a:t>
              </a:r>
            </a:p>
          </p:txBody>
        </p:sp>
      </p:grpSp>
    </p:spTree>
    <p:extLst>
      <p:ext uri="{BB962C8B-B14F-4D97-AF65-F5344CB8AC3E}">
        <p14:creationId xmlns:p14="http://schemas.microsoft.com/office/powerpoint/2010/main" val="3581512430"/>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网络外部性</a:t>
            </a:r>
          </a:p>
        </p:txBody>
      </p:sp>
      <p:sp>
        <p:nvSpPr>
          <p:cNvPr id="3" name="内容占位符 2"/>
          <p:cNvSpPr>
            <a:spLocks noGrp="1"/>
          </p:cNvSpPr>
          <p:nvPr>
            <p:ph idx="1"/>
          </p:nvPr>
        </p:nvSpPr>
        <p:spPr/>
        <p:txBody>
          <a:bodyPr/>
          <a:lstStyle/>
          <a:p>
            <a:r>
              <a:rPr lang="zh-CN" altLang="en-US" dirty="0"/>
              <a:t>一个产品用户的收益将会随着使用同类产品用户数的增加而增加。</a:t>
            </a:r>
            <a:endParaRPr lang="en-US" altLang="zh-CN" dirty="0"/>
          </a:p>
          <a:p>
            <a:endParaRPr lang="en-US" altLang="zh-CN" dirty="0"/>
          </a:p>
          <a:p>
            <a:r>
              <a:rPr lang="zh-CN" altLang="en-US" dirty="0"/>
              <a:t>电脑操作系统、手机操作系统</a:t>
            </a:r>
          </a:p>
        </p:txBody>
      </p:sp>
    </p:spTree>
    <p:extLst>
      <p:ext uri="{BB962C8B-B14F-4D97-AF65-F5344CB8AC3E}">
        <p14:creationId xmlns:p14="http://schemas.microsoft.com/office/powerpoint/2010/main" val="903404161"/>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赢者通吃</a:t>
            </a:r>
          </a:p>
        </p:txBody>
      </p:sp>
      <p:sp>
        <p:nvSpPr>
          <p:cNvPr id="3" name="内容占位符 2"/>
          <p:cNvSpPr>
            <a:spLocks noGrp="1"/>
          </p:cNvSpPr>
          <p:nvPr>
            <p:ph idx="1"/>
          </p:nvPr>
        </p:nvSpPr>
        <p:spPr/>
        <p:txBody>
          <a:bodyPr/>
          <a:lstStyle/>
          <a:p>
            <a:r>
              <a:rPr lang="zh-CN" altLang="en-US" dirty="0"/>
              <a:t>一个能将自己的技术发展成为市场主导设计的公司通常可以获得巨大赢利，甚至可以在几代产品上都能占据主导地位。</a:t>
            </a:r>
          </a:p>
          <a:p>
            <a:endParaRPr lang="en-US" altLang="zh-CN" dirty="0"/>
          </a:p>
          <a:p>
            <a:r>
              <a:rPr lang="zh-CN" altLang="en-US" dirty="0"/>
              <a:t>标准之争是高风险的游戏 </a:t>
            </a:r>
            <a:r>
              <a:rPr lang="en-US" altLang="zh-CN" dirty="0"/>
              <a:t>—— </a:t>
            </a:r>
            <a:r>
              <a:rPr lang="zh-CN" altLang="en-US" dirty="0"/>
              <a:t>最终导致完全的赢家和彻底的失败者。（</a:t>
            </a:r>
            <a:r>
              <a:rPr lang="en-US" altLang="zh-CN" dirty="0"/>
              <a:t>5G</a:t>
            </a:r>
            <a:r>
              <a:rPr lang="zh-CN" altLang="en-US" dirty="0"/>
              <a:t>）</a:t>
            </a:r>
          </a:p>
          <a:p>
            <a:endParaRPr lang="zh-CN" altLang="en-US" dirty="0"/>
          </a:p>
        </p:txBody>
      </p:sp>
    </p:spTree>
    <p:extLst>
      <p:ext uri="{BB962C8B-B14F-4D97-AF65-F5344CB8AC3E}">
        <p14:creationId xmlns:p14="http://schemas.microsoft.com/office/powerpoint/2010/main" val="1766596001"/>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缺芯少魂</a:t>
            </a:r>
          </a:p>
        </p:txBody>
      </p:sp>
      <p:sp>
        <p:nvSpPr>
          <p:cNvPr id="3" name="内容占位符 2"/>
          <p:cNvSpPr>
            <a:spLocks noGrp="1"/>
          </p:cNvSpPr>
          <p:nvPr>
            <p:ph idx="1"/>
          </p:nvPr>
        </p:nvSpPr>
        <p:spPr/>
        <p:txBody>
          <a:bodyPr/>
          <a:lstStyle/>
          <a:p>
            <a:r>
              <a:rPr lang="en-US" altLang="zh-CN" dirty="0"/>
              <a:t>1999</a:t>
            </a:r>
            <a:r>
              <a:rPr lang="zh-CN" altLang="en-US" dirty="0"/>
              <a:t>年，中国科技部部长徐冠华曾说，“中国信息产业缺芯少魂”。</a:t>
            </a:r>
            <a:endParaRPr lang="en-US" altLang="zh-CN" dirty="0"/>
          </a:p>
          <a:p>
            <a:endParaRPr lang="en-US" altLang="zh-CN" dirty="0"/>
          </a:p>
          <a:p>
            <a:r>
              <a:rPr lang="zh-CN" altLang="en-US" dirty="0"/>
              <a:t>芯指的是芯片，而魂则是指操作系统。</a:t>
            </a:r>
            <a:endParaRPr lang="en-US" altLang="zh-CN" dirty="0"/>
          </a:p>
          <a:p>
            <a:endParaRPr lang="en-US" altLang="zh-CN" dirty="0"/>
          </a:p>
          <a:p>
            <a:r>
              <a:rPr lang="zh-CN" altLang="en-US" dirty="0"/>
              <a:t>当时，中国曾大力扶持国产芯片和操作系统</a:t>
            </a:r>
            <a:endParaRPr lang="en-US" altLang="zh-CN" dirty="0"/>
          </a:p>
          <a:p>
            <a:endParaRPr lang="en-US" altLang="zh-CN" dirty="0"/>
          </a:p>
          <a:p>
            <a:r>
              <a:rPr lang="zh-CN" altLang="en-US" dirty="0"/>
              <a:t>然而。。。。</a:t>
            </a:r>
          </a:p>
        </p:txBody>
      </p:sp>
    </p:spTree>
    <p:extLst>
      <p:ext uri="{BB962C8B-B14F-4D97-AF65-F5344CB8AC3E}">
        <p14:creationId xmlns:p14="http://schemas.microsoft.com/office/powerpoint/2010/main" val="1265263777"/>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芯片</a:t>
            </a:r>
          </a:p>
        </p:txBody>
      </p:sp>
      <p:sp>
        <p:nvSpPr>
          <p:cNvPr id="3" name="内容占位符 2"/>
          <p:cNvSpPr>
            <a:spLocks noGrp="1"/>
          </p:cNvSpPr>
          <p:nvPr>
            <p:ph idx="1"/>
          </p:nvPr>
        </p:nvSpPr>
        <p:spPr>
          <a:xfrm>
            <a:off x="575386" y="1002742"/>
            <a:ext cx="11041227" cy="4785395"/>
          </a:xfrm>
        </p:spPr>
        <p:txBody>
          <a:bodyPr/>
          <a:lstStyle/>
          <a:p>
            <a:r>
              <a:rPr lang="zh-CN" altLang="en-US" dirty="0"/>
              <a:t>芯片领域属于典型的赢家通吃，规模效应极强</a:t>
            </a:r>
            <a:endParaRPr lang="en-US" altLang="zh-CN" dirty="0"/>
          </a:p>
          <a:p>
            <a:endParaRPr lang="en-US" altLang="zh-CN" dirty="0"/>
          </a:p>
          <a:p>
            <a:r>
              <a:rPr lang="en-US" altLang="zh-CN" dirty="0"/>
              <a:t>2001</a:t>
            </a:r>
            <a:r>
              <a:rPr lang="zh-CN" altLang="en-US" dirty="0"/>
              <a:t>年，方舟</a:t>
            </a:r>
            <a:r>
              <a:rPr lang="en-US" altLang="zh-CN" dirty="0"/>
              <a:t>1</a:t>
            </a:r>
            <a:r>
              <a:rPr lang="zh-CN" altLang="en-US" dirty="0"/>
              <a:t>号横空出世</a:t>
            </a:r>
            <a:endParaRPr lang="en-US" altLang="zh-CN" dirty="0"/>
          </a:p>
          <a:p>
            <a:endParaRPr lang="en-US" altLang="zh-CN" dirty="0"/>
          </a:p>
          <a:p>
            <a:r>
              <a:rPr lang="zh-CN" altLang="en-US" dirty="0"/>
              <a:t>举国体制</a:t>
            </a:r>
            <a:endParaRPr lang="en-US" altLang="zh-CN" dirty="0"/>
          </a:p>
          <a:p>
            <a:endParaRPr lang="en-US" altLang="zh-CN" dirty="0"/>
          </a:p>
          <a:p>
            <a:r>
              <a:rPr lang="zh-CN" altLang="en-US" dirty="0"/>
              <a:t>摩尔定律：</a:t>
            </a:r>
          </a:p>
          <a:p>
            <a:pPr marL="0" indent="0">
              <a:buNone/>
            </a:pPr>
            <a:r>
              <a:rPr lang="zh-CN" altLang="en-US" dirty="0"/>
              <a:t>当价格不变时，集成电路上可容纳的元器件的数目，每隔</a:t>
            </a:r>
            <a:r>
              <a:rPr lang="en-US" altLang="zh-CN" dirty="0"/>
              <a:t>18~24</a:t>
            </a:r>
            <a:r>
              <a:rPr lang="zh-CN" altLang="en-US" dirty="0"/>
              <a:t>个月便会增加一倍，性能也将提升一倍。</a:t>
            </a:r>
            <a:endParaRPr lang="en-US" altLang="zh-CN" dirty="0"/>
          </a:p>
          <a:p>
            <a:pPr marL="0" indent="0">
              <a:buNone/>
            </a:pPr>
            <a:endParaRPr lang="en-US" altLang="zh-CN" dirty="0"/>
          </a:p>
          <a:p>
            <a:r>
              <a:rPr lang="zh-CN" altLang="en-US" dirty="0"/>
              <a:t>很快淘汰</a:t>
            </a:r>
            <a:endParaRPr lang="en-US" altLang="zh-CN" dirty="0"/>
          </a:p>
          <a:p>
            <a:endParaRPr lang="en-US" altLang="zh-CN" dirty="0"/>
          </a:p>
          <a:p>
            <a:r>
              <a:rPr lang="zh-CN" altLang="en-US" dirty="0"/>
              <a:t>举国体制耗费巨大</a:t>
            </a:r>
          </a:p>
        </p:txBody>
      </p:sp>
    </p:spTree>
    <p:extLst>
      <p:ext uri="{BB962C8B-B14F-4D97-AF65-F5344CB8AC3E}">
        <p14:creationId xmlns:p14="http://schemas.microsoft.com/office/powerpoint/2010/main" val="1274028577"/>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芯片</a:t>
            </a:r>
          </a:p>
        </p:txBody>
      </p:sp>
      <p:sp>
        <p:nvSpPr>
          <p:cNvPr id="3" name="内容占位符 2"/>
          <p:cNvSpPr>
            <a:spLocks noGrp="1"/>
          </p:cNvSpPr>
          <p:nvPr>
            <p:ph idx="1"/>
          </p:nvPr>
        </p:nvSpPr>
        <p:spPr/>
        <p:txBody>
          <a:bodyPr/>
          <a:lstStyle/>
          <a:p>
            <a:r>
              <a:rPr lang="en-US" altLang="zh-CN" dirty="0"/>
              <a:t>1977</a:t>
            </a:r>
            <a:r>
              <a:rPr lang="zh-CN" altLang="en-US" dirty="0"/>
              <a:t>年，三星将美国</a:t>
            </a:r>
            <a:r>
              <a:rPr lang="en-US" altLang="zh-CN" dirty="0" err="1"/>
              <a:t>Hankook</a:t>
            </a:r>
            <a:r>
              <a:rPr lang="zh-CN" altLang="en-US" dirty="0"/>
              <a:t>半导体公司收购整合，成立了三星半导体</a:t>
            </a:r>
            <a:endParaRPr lang="en-US" altLang="zh-CN" dirty="0"/>
          </a:p>
          <a:p>
            <a:endParaRPr lang="en-US" altLang="zh-CN" dirty="0"/>
          </a:p>
          <a:p>
            <a:r>
              <a:rPr lang="en-US" altLang="zh-CN" dirty="0"/>
              <a:t>1983</a:t>
            </a:r>
            <a:r>
              <a:rPr lang="zh-CN" altLang="en-US" dirty="0"/>
              <a:t>年，三星成功研发</a:t>
            </a:r>
            <a:r>
              <a:rPr lang="en-US" altLang="zh-CN" dirty="0"/>
              <a:t>64</a:t>
            </a:r>
            <a:r>
              <a:rPr lang="zh-CN" altLang="en-US" dirty="0"/>
              <a:t>位芯片，耗时</a:t>
            </a:r>
            <a:r>
              <a:rPr lang="en-US" altLang="zh-CN" dirty="0"/>
              <a:t>5</a:t>
            </a:r>
            <a:r>
              <a:rPr lang="zh-CN" altLang="en-US" dirty="0"/>
              <a:t>年，</a:t>
            </a:r>
            <a:endParaRPr lang="en-US" altLang="zh-CN" dirty="0"/>
          </a:p>
          <a:p>
            <a:endParaRPr lang="en-US" altLang="zh-CN" dirty="0"/>
          </a:p>
          <a:p>
            <a:r>
              <a:rPr lang="zh-CN" altLang="en-US" dirty="0"/>
              <a:t>速度和效率远远不如方舟</a:t>
            </a:r>
            <a:r>
              <a:rPr lang="en-US" altLang="zh-CN" dirty="0"/>
              <a:t>1</a:t>
            </a:r>
            <a:r>
              <a:rPr lang="zh-CN" altLang="en-US" dirty="0"/>
              <a:t>号，落后世界先进水平</a:t>
            </a:r>
            <a:r>
              <a:rPr lang="en-US" altLang="zh-CN" dirty="0"/>
              <a:t>4</a:t>
            </a:r>
            <a:r>
              <a:rPr lang="zh-CN" altLang="en-US" dirty="0"/>
              <a:t>年</a:t>
            </a:r>
            <a:endParaRPr lang="en-US" altLang="zh-CN" dirty="0"/>
          </a:p>
          <a:p>
            <a:endParaRPr lang="en-US" altLang="zh-CN" dirty="0"/>
          </a:p>
          <a:p>
            <a:r>
              <a:rPr lang="zh-CN" altLang="en-US" dirty="0"/>
              <a:t>成本每片</a:t>
            </a:r>
            <a:r>
              <a:rPr lang="en-US" altLang="zh-CN" dirty="0"/>
              <a:t>1.3</a:t>
            </a:r>
            <a:r>
              <a:rPr lang="zh-CN" altLang="en-US" dirty="0"/>
              <a:t>美元，而日本和美国产品的售价，才</a:t>
            </a:r>
            <a:r>
              <a:rPr lang="en-US" altLang="zh-CN" dirty="0"/>
              <a:t>0.25</a:t>
            </a:r>
            <a:r>
              <a:rPr lang="zh-CN" altLang="en-US" dirty="0"/>
              <a:t>美元</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563810187"/>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芯片</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52" y="1087993"/>
            <a:ext cx="8504175" cy="4758812"/>
          </a:xfrm>
          <a:prstGeom prst="rect">
            <a:avLst/>
          </a:prstGeom>
        </p:spPr>
      </p:pic>
    </p:spTree>
    <p:extLst>
      <p:ext uri="{BB962C8B-B14F-4D97-AF65-F5344CB8AC3E}">
        <p14:creationId xmlns:p14="http://schemas.microsoft.com/office/powerpoint/2010/main" val="3436288527"/>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芯片</a:t>
            </a:r>
          </a:p>
        </p:txBody>
      </p:sp>
      <p:sp>
        <p:nvSpPr>
          <p:cNvPr id="3" name="内容占位符 2"/>
          <p:cNvSpPr>
            <a:spLocks noGrp="1"/>
          </p:cNvSpPr>
          <p:nvPr>
            <p:ph idx="1"/>
          </p:nvPr>
        </p:nvSpPr>
        <p:spPr/>
        <p:txBody>
          <a:bodyPr/>
          <a:lstStyle/>
          <a:p>
            <a:r>
              <a:rPr lang="zh-CN" altLang="en-US" dirty="0"/>
              <a:t>烧钱做了</a:t>
            </a:r>
            <a:r>
              <a:rPr lang="en-US" altLang="zh-CN" dirty="0">
                <a:solidFill>
                  <a:srgbClr val="FF0000"/>
                </a:solidFill>
              </a:rPr>
              <a:t>18</a:t>
            </a:r>
            <a:r>
              <a:rPr lang="zh-CN" altLang="en-US" dirty="0">
                <a:solidFill>
                  <a:srgbClr val="FF0000"/>
                </a:solidFill>
              </a:rPr>
              <a:t>年的废品</a:t>
            </a:r>
            <a:r>
              <a:rPr lang="zh-CN" altLang="en-US" dirty="0"/>
              <a:t>之后，三星终于成为了世界一流的芯片企业</a:t>
            </a:r>
            <a:endParaRPr lang="en-US" altLang="zh-CN" dirty="0"/>
          </a:p>
          <a:p>
            <a:endParaRPr lang="en-US" altLang="zh-CN" dirty="0"/>
          </a:p>
          <a:p>
            <a:r>
              <a:rPr lang="zh-CN" altLang="en-US" dirty="0"/>
              <a:t>举国体制，领导抗不在</a:t>
            </a:r>
            <a:endParaRPr lang="en-US" altLang="zh-CN" dirty="0"/>
          </a:p>
          <a:p>
            <a:endParaRPr lang="en-US" altLang="zh-CN" dirty="0"/>
          </a:p>
          <a:p>
            <a:r>
              <a:rPr lang="en-US" altLang="zh-CN" dirty="0"/>
              <a:t>2006</a:t>
            </a:r>
            <a:r>
              <a:rPr lang="zh-CN" altLang="en-US" dirty="0"/>
              <a:t>年汉芯造假</a:t>
            </a:r>
          </a:p>
        </p:txBody>
      </p:sp>
    </p:spTree>
    <p:extLst>
      <p:ext uri="{BB962C8B-B14F-4D97-AF65-F5344CB8AC3E}">
        <p14:creationId xmlns:p14="http://schemas.microsoft.com/office/powerpoint/2010/main" val="1404811756"/>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芯片</a:t>
            </a:r>
          </a:p>
        </p:txBody>
      </p:sp>
      <p:sp>
        <p:nvSpPr>
          <p:cNvPr id="3" name="内容占位符 2"/>
          <p:cNvSpPr>
            <a:spLocks noGrp="1"/>
          </p:cNvSpPr>
          <p:nvPr>
            <p:ph idx="1"/>
          </p:nvPr>
        </p:nvSpPr>
        <p:spPr/>
        <p:txBody>
          <a:bodyPr/>
          <a:lstStyle/>
          <a:p>
            <a:r>
              <a:rPr lang="zh-CN" altLang="en-US" dirty="0"/>
              <a:t>中国的芯片产业始终保留星星之火</a:t>
            </a:r>
            <a:endParaRPr lang="en-US" altLang="zh-CN" dirty="0"/>
          </a:p>
          <a:p>
            <a:endParaRPr lang="en-US" altLang="zh-CN" dirty="0"/>
          </a:p>
          <a:p>
            <a:r>
              <a:rPr lang="zh-CN" altLang="en-US" dirty="0"/>
              <a:t>海思，连续砸钱</a:t>
            </a:r>
            <a:r>
              <a:rPr lang="en-US" altLang="zh-CN" dirty="0"/>
              <a:t>15</a:t>
            </a:r>
            <a:r>
              <a:rPr lang="zh-CN" altLang="en-US" dirty="0"/>
              <a:t>年只为做一个备胎</a:t>
            </a:r>
            <a:endParaRPr lang="en-US" altLang="zh-CN" dirty="0"/>
          </a:p>
          <a:p>
            <a:endParaRPr lang="en-US" altLang="zh-CN" dirty="0"/>
          </a:p>
          <a:p>
            <a:r>
              <a:rPr lang="zh-CN" altLang="en-US" dirty="0"/>
              <a:t>为什么美国要打压？（赢者通吃）</a:t>
            </a:r>
          </a:p>
        </p:txBody>
      </p:sp>
    </p:spTree>
    <p:extLst>
      <p:ext uri="{BB962C8B-B14F-4D97-AF65-F5344CB8AC3E}">
        <p14:creationId xmlns:p14="http://schemas.microsoft.com/office/powerpoint/2010/main" val="847934749"/>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831354" y="1185990"/>
            <a:ext cx="8529292" cy="4784725"/>
          </a:xfrm>
          <a:prstGeom prst="rect">
            <a:avLst/>
          </a:prstGeom>
        </p:spPr>
      </p:pic>
    </p:spTree>
    <p:extLst>
      <p:ext uri="{BB962C8B-B14F-4D97-AF65-F5344CB8AC3E}">
        <p14:creationId xmlns:p14="http://schemas.microsoft.com/office/powerpoint/2010/main" val="1057318728"/>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zh-CN" altLang="en-US" dirty="0"/>
              <a:t>赢者通吃</a:t>
            </a:r>
            <a:endParaRPr lang="en-US" altLang="zh-CN" dirty="0"/>
          </a:p>
          <a:p>
            <a:endParaRPr lang="en-US" altLang="zh-CN" dirty="0"/>
          </a:p>
          <a:p>
            <a:r>
              <a:rPr lang="zh-CN" altLang="en-US" dirty="0"/>
              <a:t>国产操作系统在民用市场近乎绝迹</a:t>
            </a:r>
            <a:endParaRPr lang="en-US" altLang="zh-CN" dirty="0"/>
          </a:p>
          <a:p>
            <a:endParaRPr lang="en-US" altLang="zh-CN" dirty="0"/>
          </a:p>
          <a:p>
            <a:r>
              <a:rPr lang="zh-CN" altLang="en-US" dirty="0"/>
              <a:t>操作系统的技术难度远远低于芯片</a:t>
            </a:r>
            <a:endParaRPr lang="en-US" altLang="zh-CN" dirty="0"/>
          </a:p>
          <a:p>
            <a:endParaRPr lang="en-US" altLang="zh-CN" dirty="0"/>
          </a:p>
          <a:p>
            <a:r>
              <a:rPr lang="zh-CN" altLang="en-US" dirty="0"/>
              <a:t>市场推广难度远远高于芯片</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92483402"/>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en-US" altLang="zh-CN" dirty="0"/>
              <a:t>1999</a:t>
            </a:r>
            <a:r>
              <a:rPr lang="zh-CN" altLang="en-US" dirty="0"/>
              <a:t>年，倪光南院士就大力倡议要搞自主操作系统</a:t>
            </a:r>
            <a:endParaRPr lang="en-US" altLang="zh-CN" dirty="0"/>
          </a:p>
          <a:p>
            <a:endParaRPr lang="en-US" altLang="zh-CN" dirty="0"/>
          </a:p>
          <a:p>
            <a:r>
              <a:rPr lang="zh-CN" altLang="en-US" dirty="0"/>
              <a:t>当时，每台电脑预装的</a:t>
            </a:r>
            <a:r>
              <a:rPr lang="en-US" altLang="zh-CN" dirty="0"/>
              <a:t>Windows</a:t>
            </a:r>
            <a:r>
              <a:rPr lang="zh-CN" altLang="en-US" dirty="0"/>
              <a:t>系统，给政府的报价是</a:t>
            </a:r>
            <a:r>
              <a:rPr lang="en-US" altLang="zh-CN" dirty="0"/>
              <a:t>4000</a:t>
            </a:r>
            <a:r>
              <a:rPr lang="zh-CN" altLang="en-US" dirty="0"/>
              <a:t>元一套（安全、外汇）</a:t>
            </a:r>
            <a:endParaRPr lang="en-US" altLang="zh-CN" dirty="0"/>
          </a:p>
          <a:p>
            <a:endParaRPr lang="en-US" altLang="zh-CN" dirty="0"/>
          </a:p>
          <a:p>
            <a:r>
              <a:rPr lang="en-US" altLang="zh-CN" dirty="0"/>
              <a:t>2000</a:t>
            </a:r>
            <a:r>
              <a:rPr lang="zh-CN" altLang="en-US" dirty="0"/>
              <a:t>年，红旗</a:t>
            </a:r>
            <a:r>
              <a:rPr lang="en-US" altLang="zh-CN" dirty="0"/>
              <a:t>Linux</a:t>
            </a:r>
            <a:r>
              <a:rPr lang="zh-CN" altLang="en-US" dirty="0"/>
              <a:t>横空出世</a:t>
            </a:r>
            <a:endParaRPr lang="en-US" altLang="zh-CN" dirty="0"/>
          </a:p>
          <a:p>
            <a:endParaRPr lang="en-US" altLang="zh-CN" dirty="0"/>
          </a:p>
          <a:p>
            <a:r>
              <a:rPr lang="en-US" altLang="zh-CN" dirty="0"/>
              <a:t>2001</a:t>
            </a:r>
            <a:r>
              <a:rPr lang="zh-CN" altLang="en-US" dirty="0"/>
              <a:t>年，红旗</a:t>
            </a:r>
            <a:r>
              <a:rPr lang="en-US" altLang="zh-CN" dirty="0"/>
              <a:t>Linux</a:t>
            </a:r>
            <a:r>
              <a:rPr lang="zh-CN" altLang="en-US" dirty="0"/>
              <a:t>成为了北京市政府操作系统软件的中标公司</a:t>
            </a:r>
          </a:p>
        </p:txBody>
      </p:sp>
    </p:spTree>
    <p:extLst>
      <p:ext uri="{BB962C8B-B14F-4D97-AF65-F5344CB8AC3E}">
        <p14:creationId xmlns:p14="http://schemas.microsoft.com/office/powerpoint/2010/main" val="4048405017"/>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zh-CN" altLang="en-US" dirty="0"/>
              <a:t>美国国务卿基辛格为了微软这事直接把电话打到了北京</a:t>
            </a:r>
            <a:endParaRPr lang="en-US" altLang="zh-CN" dirty="0"/>
          </a:p>
          <a:p>
            <a:endParaRPr lang="en-US" altLang="zh-CN" dirty="0"/>
          </a:p>
          <a:p>
            <a:r>
              <a:rPr lang="zh-CN" altLang="en-US" dirty="0"/>
              <a:t>微软采用迅速降价并放任盗版来建立自己的系统生态</a:t>
            </a:r>
            <a:endParaRPr lang="en-US" altLang="zh-CN" dirty="0"/>
          </a:p>
          <a:p>
            <a:endParaRPr lang="en-US" altLang="zh-CN" dirty="0"/>
          </a:p>
          <a:p>
            <a:r>
              <a:rPr lang="zh-CN" altLang="en-US" dirty="0"/>
              <a:t>为什么反应这么大？</a:t>
            </a:r>
          </a:p>
        </p:txBody>
      </p:sp>
    </p:spTree>
    <p:extLst>
      <p:ext uri="{BB962C8B-B14F-4D97-AF65-F5344CB8AC3E}">
        <p14:creationId xmlns:p14="http://schemas.microsoft.com/office/powerpoint/2010/main" val="602869234"/>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zh-CN" altLang="en-US" dirty="0"/>
              <a:t>红旗</a:t>
            </a:r>
            <a:r>
              <a:rPr lang="en-US" altLang="zh-CN" dirty="0"/>
              <a:t>Linux</a:t>
            </a:r>
            <a:r>
              <a:rPr lang="zh-CN" altLang="en-US" dirty="0"/>
              <a:t>不兼容大量的常用软件，最后惨败（</a:t>
            </a:r>
            <a:r>
              <a:rPr lang="en-US" altLang="zh-CN" dirty="0"/>
              <a:t>word</a:t>
            </a:r>
            <a:r>
              <a:rPr lang="zh-CN" altLang="en-US" dirty="0"/>
              <a:t>）</a:t>
            </a:r>
            <a:endParaRPr lang="en-US" altLang="zh-CN" dirty="0"/>
          </a:p>
          <a:p>
            <a:endParaRPr lang="en-US" altLang="zh-CN" dirty="0"/>
          </a:p>
          <a:p>
            <a:r>
              <a:rPr lang="zh-CN" altLang="en-US" dirty="0"/>
              <a:t>国产操作系统陷入死循环</a:t>
            </a:r>
          </a:p>
        </p:txBody>
      </p:sp>
    </p:spTree>
    <p:extLst>
      <p:ext uri="{BB962C8B-B14F-4D97-AF65-F5344CB8AC3E}">
        <p14:creationId xmlns:p14="http://schemas.microsoft.com/office/powerpoint/2010/main" val="3902505672"/>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a:t>
            </a:r>
          </a:p>
        </p:txBody>
      </p:sp>
      <p:sp>
        <p:nvSpPr>
          <p:cNvPr id="3" name="内容占位符 2"/>
          <p:cNvSpPr>
            <a:spLocks noGrp="1"/>
          </p:cNvSpPr>
          <p:nvPr>
            <p:ph idx="1"/>
          </p:nvPr>
        </p:nvSpPr>
        <p:spPr/>
        <p:txBody>
          <a:bodyPr/>
          <a:lstStyle/>
          <a:p>
            <a:r>
              <a:rPr lang="zh-CN" altLang="en-US" dirty="0"/>
              <a:t>破解死循环</a:t>
            </a:r>
            <a:endParaRPr lang="en-US" altLang="zh-CN" dirty="0"/>
          </a:p>
          <a:p>
            <a:endParaRPr lang="en-US" altLang="zh-CN" dirty="0"/>
          </a:p>
          <a:p>
            <a:r>
              <a:rPr lang="zh-CN" altLang="en-US" dirty="0"/>
              <a:t>安卓系统对华为下的禁令</a:t>
            </a:r>
            <a:endParaRPr lang="en-US" altLang="zh-CN" dirty="0"/>
          </a:p>
          <a:p>
            <a:endParaRPr lang="en-US" altLang="zh-CN" dirty="0"/>
          </a:p>
          <a:p>
            <a:r>
              <a:rPr lang="zh-CN" altLang="en-US" dirty="0"/>
              <a:t>华为打算推出鸿蒙系统</a:t>
            </a:r>
            <a:endParaRPr lang="en-US" altLang="zh-CN" dirty="0"/>
          </a:p>
          <a:p>
            <a:endParaRPr lang="en-US" altLang="zh-CN" dirty="0"/>
          </a:p>
          <a:p>
            <a:r>
              <a:rPr lang="zh-CN" altLang="en-US" dirty="0"/>
              <a:t>国家的推动，国内其他厂商的推动</a:t>
            </a:r>
            <a:endParaRPr lang="en-US" altLang="zh-CN" dirty="0"/>
          </a:p>
          <a:p>
            <a:endParaRPr lang="en-US" altLang="zh-CN" dirty="0"/>
          </a:p>
          <a:p>
            <a:r>
              <a:rPr lang="zh-CN" altLang="en-US" dirty="0"/>
              <a:t>软件可以完全国产</a:t>
            </a:r>
          </a:p>
        </p:txBody>
      </p:sp>
    </p:spTree>
    <p:extLst>
      <p:ext uri="{BB962C8B-B14F-4D97-AF65-F5344CB8AC3E}">
        <p14:creationId xmlns:p14="http://schemas.microsoft.com/office/powerpoint/2010/main" val="2892908445"/>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联想</a:t>
            </a:r>
            <a:r>
              <a:rPr lang="en-US" altLang="zh-CN" dirty="0"/>
              <a:t>vs</a:t>
            </a:r>
            <a:r>
              <a:rPr lang="zh-CN" altLang="en-US" dirty="0"/>
              <a:t>华为</a:t>
            </a:r>
          </a:p>
        </p:txBody>
      </p:sp>
      <p:pic>
        <p:nvPicPr>
          <p:cNvPr id="4" name="内容占位符 3"/>
          <p:cNvPicPr>
            <a:picLocks noGrp="1" noChangeAspect="1"/>
          </p:cNvPicPr>
          <p:nvPr>
            <p:ph idx="1"/>
          </p:nvPr>
        </p:nvPicPr>
        <p:blipFill>
          <a:blip r:embed="rId2"/>
          <a:stretch>
            <a:fillRect/>
          </a:stretch>
        </p:blipFill>
        <p:spPr>
          <a:xfrm>
            <a:off x="2905125" y="1836032"/>
            <a:ext cx="6381750" cy="3095625"/>
          </a:xfrm>
          <a:prstGeom prst="rect">
            <a:avLst/>
          </a:prstGeom>
        </p:spPr>
      </p:pic>
    </p:spTree>
    <p:extLst>
      <p:ext uri="{BB962C8B-B14F-4D97-AF65-F5344CB8AC3E}">
        <p14:creationId xmlns:p14="http://schemas.microsoft.com/office/powerpoint/2010/main" val="474490257"/>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686366" y="1158170"/>
            <a:ext cx="9817012" cy="5215714"/>
          </a:xfrm>
          <a:prstGeom prst="rect">
            <a:avLst/>
          </a:prstGeom>
        </p:spPr>
      </p:pic>
    </p:spTree>
    <p:extLst>
      <p:ext uri="{BB962C8B-B14F-4D97-AF65-F5344CB8AC3E}">
        <p14:creationId xmlns:p14="http://schemas.microsoft.com/office/powerpoint/2010/main" val="950441046"/>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1984</a:t>
            </a:r>
            <a:r>
              <a:rPr lang="zh-CN" altLang="en-US" dirty="0"/>
              <a:t>年，北京中关村（比华为早三年）</a:t>
            </a:r>
            <a:endParaRPr lang="en-US" altLang="zh-CN" dirty="0"/>
          </a:p>
          <a:p>
            <a:endParaRPr lang="en-US" altLang="zh-CN" dirty="0"/>
          </a:p>
          <a:p>
            <a:r>
              <a:rPr lang="zh-CN" altLang="en-US" dirty="0"/>
              <a:t>王树和、柳传志、张祖祥</a:t>
            </a:r>
            <a:endParaRPr lang="en-US" altLang="zh-CN" dirty="0"/>
          </a:p>
          <a:p>
            <a:endParaRPr lang="en-US" altLang="zh-CN" dirty="0"/>
          </a:p>
          <a:p>
            <a:r>
              <a:rPr lang="zh-CN" altLang="en-US" dirty="0"/>
              <a:t>柳传志三人也决定，亲赴倪光南家，请他出山</a:t>
            </a:r>
            <a:endParaRPr lang="en-US" altLang="zh-CN" dirty="0"/>
          </a:p>
          <a:p>
            <a:endParaRPr lang="en-US" altLang="zh-CN" dirty="0"/>
          </a:p>
          <a:p>
            <a:r>
              <a:rPr lang="zh-CN" altLang="en-US" dirty="0"/>
              <a:t>“联想式汉卡”，当年就销售了</a:t>
            </a:r>
            <a:r>
              <a:rPr lang="en-US" altLang="zh-CN" dirty="0"/>
              <a:t>300</a:t>
            </a:r>
            <a:r>
              <a:rPr lang="zh-CN" altLang="en-US" dirty="0"/>
              <a:t>万（将汉字输入方法及其驱动程序固化为一个只读存储器的扩展卡）</a:t>
            </a:r>
          </a:p>
        </p:txBody>
      </p:sp>
    </p:spTree>
    <p:extLst>
      <p:ext uri="{BB962C8B-B14F-4D97-AF65-F5344CB8AC3E}">
        <p14:creationId xmlns:p14="http://schemas.microsoft.com/office/powerpoint/2010/main" val="2586030029"/>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428081" y="1681163"/>
            <a:ext cx="7239000" cy="4105275"/>
          </a:xfrm>
          <a:prstGeom prst="rect">
            <a:avLst/>
          </a:prstGeom>
        </p:spPr>
      </p:pic>
    </p:spTree>
    <p:extLst>
      <p:ext uri="{BB962C8B-B14F-4D97-AF65-F5344CB8AC3E}">
        <p14:creationId xmlns:p14="http://schemas.microsoft.com/office/powerpoint/2010/main" val="2829795916"/>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此时的靠着倪光南团队研发的产品，年营收数千万</a:t>
            </a:r>
            <a:endParaRPr lang="en-US" altLang="zh-CN" dirty="0"/>
          </a:p>
          <a:p>
            <a:endParaRPr lang="en-US" altLang="zh-CN" dirty="0"/>
          </a:p>
          <a:p>
            <a:r>
              <a:rPr lang="zh-CN" altLang="en-US" dirty="0"/>
              <a:t>倪光南被评为中国工程院首批院士</a:t>
            </a:r>
            <a:endParaRPr lang="en-US" altLang="zh-CN" dirty="0"/>
          </a:p>
          <a:p>
            <a:endParaRPr lang="en-US" altLang="zh-CN" dirty="0"/>
          </a:p>
          <a:p>
            <a:r>
              <a:rPr lang="zh-CN" altLang="en-US" dirty="0"/>
              <a:t>汉卡使用的</a:t>
            </a:r>
            <a:r>
              <a:rPr lang="en-US" altLang="zh-CN" dirty="0"/>
              <a:t>Z80</a:t>
            </a:r>
            <a:r>
              <a:rPr lang="zh-CN" altLang="en-US" dirty="0"/>
              <a:t>芯片，依然来自于一家美国公司</a:t>
            </a:r>
            <a:endParaRPr lang="en-US" altLang="zh-CN" dirty="0"/>
          </a:p>
          <a:p>
            <a:endParaRPr lang="en-US" altLang="zh-CN" dirty="0"/>
          </a:p>
          <a:p>
            <a:r>
              <a:rPr lang="zh-CN" altLang="en-US" dirty="0"/>
              <a:t>倪光南就坚持必须走自主研发道路</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61434708"/>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技术创新的内容</a:t>
            </a:r>
          </a:p>
        </p:txBody>
      </p:sp>
      <p:sp>
        <p:nvSpPr>
          <p:cNvPr id="3" name="内容占位符 2"/>
          <p:cNvSpPr>
            <a:spLocks noGrp="1"/>
          </p:cNvSpPr>
          <p:nvPr>
            <p:ph idx="1"/>
          </p:nvPr>
        </p:nvSpPr>
        <p:spPr/>
        <p:txBody>
          <a:bodyPr/>
          <a:lstStyle/>
          <a:p>
            <a:r>
              <a:rPr lang="zh-CN" altLang="en-US" dirty="0"/>
              <a:t>要素创新；</a:t>
            </a:r>
            <a:endParaRPr lang="en-US" altLang="zh-CN" dirty="0"/>
          </a:p>
          <a:p>
            <a:endParaRPr lang="zh-CN" altLang="en-US" dirty="0"/>
          </a:p>
          <a:p>
            <a:r>
              <a:rPr lang="zh-CN" altLang="en-US" dirty="0"/>
              <a:t>要素组合方法的创新；（生产工艺与过程）</a:t>
            </a:r>
            <a:endParaRPr lang="en-US" altLang="zh-CN" dirty="0"/>
          </a:p>
          <a:p>
            <a:endParaRPr lang="zh-CN" altLang="en-US" dirty="0"/>
          </a:p>
          <a:p>
            <a:r>
              <a:rPr lang="zh-CN" altLang="en-US" dirty="0"/>
              <a:t>产品创新</a:t>
            </a:r>
          </a:p>
        </p:txBody>
      </p:sp>
    </p:spTree>
    <p:extLst>
      <p:ext uri="{BB962C8B-B14F-4D97-AF65-F5344CB8AC3E}">
        <p14:creationId xmlns:p14="http://schemas.microsoft.com/office/powerpoint/2010/main" val="2592482946"/>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倪光南带领技术团队，巨大成本</a:t>
            </a:r>
            <a:endParaRPr lang="en-US" altLang="zh-CN" dirty="0"/>
          </a:p>
          <a:p>
            <a:endParaRPr lang="en-US" altLang="zh-CN" dirty="0"/>
          </a:p>
          <a:p>
            <a:r>
              <a:rPr lang="zh-CN" altLang="en-US" dirty="0"/>
              <a:t>柳传志发现：争夺市场不一定要靠技术，最重要的是客户满意</a:t>
            </a:r>
            <a:endParaRPr lang="en-US" altLang="zh-CN" dirty="0"/>
          </a:p>
          <a:p>
            <a:pPr marL="0" indent="0">
              <a:buNone/>
            </a:pPr>
            <a:r>
              <a:rPr lang="zh-CN" altLang="en-US" dirty="0"/>
              <a:t>一键上网、一键修复 </a:t>
            </a:r>
            <a:r>
              <a:rPr lang="en-US" altLang="zh-CN" dirty="0"/>
              <a:t>vs </a:t>
            </a:r>
            <a:r>
              <a:rPr lang="zh-CN" altLang="en-US" dirty="0"/>
              <a:t>失败的高成本研发产品</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54036470"/>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爆发</a:t>
            </a:r>
          </a:p>
        </p:txBody>
      </p:sp>
      <p:sp>
        <p:nvSpPr>
          <p:cNvPr id="3" name="内容占位符 2"/>
          <p:cNvSpPr>
            <a:spLocks noGrp="1"/>
          </p:cNvSpPr>
          <p:nvPr>
            <p:ph idx="1"/>
          </p:nvPr>
        </p:nvSpPr>
        <p:spPr>
          <a:xfrm>
            <a:off x="575386" y="1329479"/>
            <a:ext cx="11041227" cy="4785395"/>
          </a:xfrm>
        </p:spPr>
        <p:txBody>
          <a:bodyPr/>
          <a:lstStyle/>
          <a:p>
            <a:r>
              <a:rPr lang="en-US" altLang="zh-CN" dirty="0"/>
              <a:t>1993</a:t>
            </a:r>
            <a:r>
              <a:rPr lang="zh-CN" altLang="en-US" dirty="0"/>
              <a:t>年底，倪光南成立“联海微电子设计中心”，要做自己的</a:t>
            </a:r>
            <a:r>
              <a:rPr lang="en-US" altLang="zh-CN" dirty="0"/>
              <a:t>CPU</a:t>
            </a:r>
            <a:r>
              <a:rPr lang="zh-CN" altLang="en-US" dirty="0"/>
              <a:t>。</a:t>
            </a:r>
            <a:endParaRPr lang="en-US" altLang="zh-CN" dirty="0"/>
          </a:p>
          <a:p>
            <a:endParaRPr lang="en-US" altLang="zh-CN" dirty="0"/>
          </a:p>
          <a:p>
            <a:r>
              <a:rPr lang="zh-CN" altLang="en-US" dirty="0"/>
              <a:t>微软和英特尔组成的</a:t>
            </a:r>
            <a:r>
              <a:rPr lang="en-US" altLang="zh-CN" dirty="0"/>
              <a:t>Wintel</a:t>
            </a:r>
            <a:r>
              <a:rPr lang="zh-CN" altLang="en-US" dirty="0"/>
              <a:t>联盟，几乎垄断着全世界的市场</a:t>
            </a:r>
            <a:endParaRPr lang="en-US" altLang="zh-CN" dirty="0"/>
          </a:p>
          <a:p>
            <a:endParaRPr lang="en-US" altLang="zh-CN" dirty="0"/>
          </a:p>
          <a:p>
            <a:r>
              <a:rPr lang="zh-CN" altLang="en-US" dirty="0"/>
              <a:t>押上联想整个公司的命运，都负担不起的产品</a:t>
            </a:r>
            <a:endParaRPr lang="en-US" altLang="zh-CN" dirty="0"/>
          </a:p>
          <a:p>
            <a:endParaRPr lang="en-US" altLang="zh-CN" dirty="0"/>
          </a:p>
          <a:p>
            <a:r>
              <a:rPr lang="zh-CN" altLang="en-US" dirty="0"/>
              <a:t>倪光南每年都要拿上百个研发项目来申请，大多都是只赔钱不赚钱的</a:t>
            </a:r>
            <a:endParaRPr lang="en-US" altLang="zh-CN" dirty="0"/>
          </a:p>
          <a:p>
            <a:endParaRPr lang="en-US" altLang="zh-CN" dirty="0"/>
          </a:p>
          <a:p>
            <a:r>
              <a:rPr lang="zh-CN" altLang="en-US" dirty="0"/>
              <a:t>柳传志更换财务总监，倪光南举报柳传志有个人经济问题</a:t>
            </a:r>
          </a:p>
        </p:txBody>
      </p:sp>
    </p:spTree>
    <p:extLst>
      <p:ext uri="{BB962C8B-B14F-4D97-AF65-F5344CB8AC3E}">
        <p14:creationId xmlns:p14="http://schemas.microsoft.com/office/powerpoint/2010/main" val="984034509"/>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联想集团最后的决定是</a:t>
            </a:r>
            <a:r>
              <a:rPr lang="en-US" altLang="zh-CN" dirty="0"/>
              <a:t>——</a:t>
            </a:r>
            <a:r>
              <a:rPr lang="zh-CN" altLang="en-US" dirty="0"/>
              <a:t>留用柳传志，解除倪光南总工程师和董事的职务。</a:t>
            </a:r>
            <a:endParaRPr lang="en-US" altLang="zh-CN" dirty="0"/>
          </a:p>
          <a:p>
            <a:endParaRPr lang="en-US" altLang="zh-CN" dirty="0"/>
          </a:p>
          <a:p>
            <a:r>
              <a:rPr lang="zh-CN" altLang="en-US" dirty="0"/>
              <a:t>倪光南</a:t>
            </a:r>
            <a:r>
              <a:rPr lang="en-US" altLang="zh-CN" dirty="0"/>
              <a:t>——</a:t>
            </a:r>
            <a:r>
              <a:rPr lang="zh-CN" altLang="en-US" dirty="0"/>
              <a:t>方舟一号</a:t>
            </a:r>
            <a:endParaRPr lang="en-US" altLang="zh-CN" dirty="0"/>
          </a:p>
          <a:p>
            <a:endParaRPr lang="en-US" altLang="zh-CN" dirty="0"/>
          </a:p>
          <a:p>
            <a:r>
              <a:rPr lang="zh-CN" altLang="en-US" dirty="0"/>
              <a:t>联想重点：生产、贸易</a:t>
            </a:r>
            <a:endParaRPr lang="en-US" altLang="zh-CN" dirty="0"/>
          </a:p>
          <a:p>
            <a:endParaRPr lang="en-US" altLang="zh-CN" dirty="0"/>
          </a:p>
          <a:p>
            <a:r>
              <a:rPr lang="en-US" altLang="zh-CN" dirty="0"/>
              <a:t>2004</a:t>
            </a:r>
            <a:r>
              <a:rPr lang="zh-CN" altLang="en-US" dirty="0"/>
              <a:t>年，联想收购</a:t>
            </a:r>
            <a:r>
              <a:rPr lang="en-US" altLang="zh-CN" dirty="0"/>
              <a:t>IBM</a:t>
            </a:r>
            <a:r>
              <a:rPr lang="zh-CN" altLang="en-US" dirty="0"/>
              <a:t>的</a:t>
            </a:r>
            <a:r>
              <a:rPr lang="en-US" altLang="zh-CN" dirty="0"/>
              <a:t>PC</a:t>
            </a:r>
            <a:r>
              <a:rPr lang="zh-CN" altLang="en-US" dirty="0"/>
              <a:t>业务</a:t>
            </a:r>
            <a:endParaRPr lang="en-US" altLang="zh-CN" dirty="0"/>
          </a:p>
          <a:p>
            <a:endParaRPr lang="en-US" altLang="zh-CN" dirty="0"/>
          </a:p>
          <a:p>
            <a:r>
              <a:rPr lang="zh-CN" altLang="en-US" dirty="0"/>
              <a:t>联想就宣布将全球总部从北京迁往纽约，迈出了成为“美帝良心想”的第一步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55991668"/>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427111" y="1574410"/>
            <a:ext cx="6830395" cy="4073915"/>
          </a:xfrm>
          <a:prstGeom prst="rect">
            <a:avLst/>
          </a:prstGeom>
        </p:spPr>
      </p:pic>
    </p:spTree>
    <p:extLst>
      <p:ext uri="{BB962C8B-B14F-4D97-AF65-F5344CB8AC3E}">
        <p14:creationId xmlns:p14="http://schemas.microsoft.com/office/powerpoint/2010/main" val="1170564111"/>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209131" y="1514475"/>
            <a:ext cx="5676900" cy="4438650"/>
          </a:xfrm>
          <a:prstGeom prst="rect">
            <a:avLst/>
          </a:prstGeom>
        </p:spPr>
      </p:pic>
    </p:spTree>
    <p:extLst>
      <p:ext uri="{BB962C8B-B14F-4D97-AF65-F5344CB8AC3E}">
        <p14:creationId xmlns:p14="http://schemas.microsoft.com/office/powerpoint/2010/main" val="1619368501"/>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918619" y="2124075"/>
            <a:ext cx="6257925" cy="3219450"/>
          </a:xfrm>
          <a:prstGeom prst="rect">
            <a:avLst/>
          </a:prstGeom>
        </p:spPr>
      </p:pic>
    </p:spTree>
    <p:extLst>
      <p:ext uri="{BB962C8B-B14F-4D97-AF65-F5344CB8AC3E}">
        <p14:creationId xmlns:p14="http://schemas.microsoft.com/office/powerpoint/2010/main" val="1409704901"/>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794934" y="1449221"/>
            <a:ext cx="7530306" cy="4591923"/>
          </a:xfrm>
          <a:prstGeom prst="rect">
            <a:avLst/>
          </a:prstGeom>
        </p:spPr>
      </p:pic>
    </p:spTree>
    <p:extLst>
      <p:ext uri="{BB962C8B-B14F-4D97-AF65-F5344CB8AC3E}">
        <p14:creationId xmlns:p14="http://schemas.microsoft.com/office/powerpoint/2010/main" val="1077778344"/>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倪光南：龟兔赛跑</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53568587"/>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中国是一头沉睡的狮子，当它醒来时，全世界将为之震动，它还在沉睡着，感谢上帝，让它睡下去吧！”</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023" y="2020711"/>
            <a:ext cx="3884811" cy="4588933"/>
          </a:xfrm>
          <a:prstGeom prst="rect">
            <a:avLst/>
          </a:prstGeom>
        </p:spPr>
      </p:pic>
    </p:spTree>
    <p:extLst>
      <p:ext uri="{BB962C8B-B14F-4D97-AF65-F5344CB8AC3E}">
        <p14:creationId xmlns:p14="http://schemas.microsoft.com/office/powerpoint/2010/main" val="173127066"/>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785938" y="2219325"/>
            <a:ext cx="7042150" cy="2857500"/>
            <a:chOff x="1510" y="1166"/>
            <a:chExt cx="2928" cy="1800"/>
          </a:xfrm>
        </p:grpSpPr>
        <p:sp>
          <p:nvSpPr>
            <p:cNvPr id="8236" name="Line 6"/>
            <p:cNvSpPr>
              <a:spLocks noChangeShapeType="1"/>
            </p:cNvSpPr>
            <p:nvPr/>
          </p:nvSpPr>
          <p:spPr bwMode="auto">
            <a:xfrm>
              <a:off x="1510" y="1166"/>
              <a:ext cx="2928"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7"/>
            <p:cNvSpPr>
              <a:spLocks noChangeShapeType="1"/>
            </p:cNvSpPr>
            <p:nvPr/>
          </p:nvSpPr>
          <p:spPr bwMode="auto">
            <a:xfrm>
              <a:off x="1510" y="1463"/>
              <a:ext cx="2928"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8"/>
            <p:cNvSpPr>
              <a:spLocks noChangeShapeType="1"/>
            </p:cNvSpPr>
            <p:nvPr/>
          </p:nvSpPr>
          <p:spPr bwMode="auto">
            <a:xfrm>
              <a:off x="1510" y="1760"/>
              <a:ext cx="2928" cy="3"/>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Line 9"/>
            <p:cNvSpPr>
              <a:spLocks noChangeShapeType="1"/>
            </p:cNvSpPr>
            <p:nvPr/>
          </p:nvSpPr>
          <p:spPr bwMode="auto">
            <a:xfrm>
              <a:off x="1510" y="2069"/>
              <a:ext cx="2928" cy="3"/>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10"/>
            <p:cNvSpPr>
              <a:spLocks noChangeShapeType="1"/>
            </p:cNvSpPr>
            <p:nvPr/>
          </p:nvSpPr>
          <p:spPr bwMode="auto">
            <a:xfrm>
              <a:off x="1510" y="2368"/>
              <a:ext cx="2928"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11"/>
            <p:cNvSpPr>
              <a:spLocks noChangeShapeType="1"/>
            </p:cNvSpPr>
            <p:nvPr/>
          </p:nvSpPr>
          <p:spPr bwMode="auto">
            <a:xfrm>
              <a:off x="1510" y="2665"/>
              <a:ext cx="2928" cy="2"/>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12"/>
            <p:cNvSpPr>
              <a:spLocks noChangeShapeType="1"/>
            </p:cNvSpPr>
            <p:nvPr/>
          </p:nvSpPr>
          <p:spPr bwMode="auto">
            <a:xfrm>
              <a:off x="1510" y="2963"/>
              <a:ext cx="2928" cy="3"/>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5" name="Rectangle 13"/>
          <p:cNvSpPr>
            <a:spLocks noChangeArrowheads="1"/>
          </p:cNvSpPr>
          <p:nvPr/>
        </p:nvSpPr>
        <p:spPr bwMode="auto">
          <a:xfrm>
            <a:off x="1774825" y="1603375"/>
            <a:ext cx="249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500" b="1">
                <a:solidFill>
                  <a:srgbClr val="FF0000"/>
                </a:solidFill>
                <a:latin typeface="Frutiger 55 Roman" pitchFamily="34" charset="0"/>
              </a:rPr>
              <a:t>Enhance innovation ability</a:t>
            </a:r>
          </a:p>
          <a:p>
            <a:pPr algn="r"/>
            <a:r>
              <a:rPr lang="zh-CN" altLang="en-US" sz="1500" b="1">
                <a:solidFill>
                  <a:srgbClr val="FF0000"/>
                </a:solidFill>
                <a:latin typeface="Frutiger 55 Roman" pitchFamily="34" charset="0"/>
              </a:rPr>
              <a:t>提高创新能力</a:t>
            </a:r>
          </a:p>
        </p:txBody>
      </p:sp>
      <p:sp>
        <p:nvSpPr>
          <p:cNvPr id="8196" name="Rectangle 14"/>
          <p:cNvSpPr>
            <a:spLocks noChangeArrowheads="1"/>
          </p:cNvSpPr>
          <p:nvPr/>
        </p:nvSpPr>
        <p:spPr bwMode="auto">
          <a:xfrm>
            <a:off x="1738313" y="2228851"/>
            <a:ext cx="2520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 Focus on core competencies</a:t>
            </a:r>
          </a:p>
          <a:p>
            <a:pPr algn="r"/>
            <a:r>
              <a:rPr lang="zh-CN" altLang="en-US" sz="1400" b="1">
                <a:solidFill>
                  <a:srgbClr val="000000"/>
                </a:solidFill>
                <a:latin typeface="Frutiger 55 Roman" pitchFamily="34" charset="0"/>
              </a:rPr>
              <a:t>专注于核心能力</a:t>
            </a:r>
            <a:endParaRPr lang="zh-CN" altLang="en-US" sz="1400" b="1">
              <a:latin typeface="Frutiger 55 Roman" pitchFamily="34" charset="0"/>
            </a:endParaRPr>
          </a:p>
        </p:txBody>
      </p:sp>
      <p:sp>
        <p:nvSpPr>
          <p:cNvPr id="8197" name="Rectangle 15"/>
          <p:cNvSpPr>
            <a:spLocks noChangeArrowheads="1"/>
          </p:cNvSpPr>
          <p:nvPr/>
        </p:nvSpPr>
        <p:spPr bwMode="auto">
          <a:xfrm>
            <a:off x="2081213" y="2749551"/>
            <a:ext cx="2184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Cost Cutting</a:t>
            </a:r>
          </a:p>
          <a:p>
            <a:pPr algn="r"/>
            <a:r>
              <a:rPr lang="zh-CN" altLang="en-US" sz="1400" b="1">
                <a:solidFill>
                  <a:srgbClr val="000000"/>
                </a:solidFill>
                <a:latin typeface="Frutiger 55 Roman" pitchFamily="34" charset="0"/>
              </a:rPr>
              <a:t>成本削减</a:t>
            </a:r>
            <a:endParaRPr lang="zh-CN" altLang="en-US" sz="1400" b="1">
              <a:latin typeface="Frutiger 55 Roman" pitchFamily="34" charset="0"/>
            </a:endParaRPr>
          </a:p>
        </p:txBody>
      </p:sp>
      <p:sp>
        <p:nvSpPr>
          <p:cNvPr id="8198" name="Rectangle 16"/>
          <p:cNvSpPr>
            <a:spLocks noChangeArrowheads="1"/>
          </p:cNvSpPr>
          <p:nvPr/>
        </p:nvSpPr>
        <p:spPr bwMode="auto">
          <a:xfrm>
            <a:off x="1958975" y="3240088"/>
            <a:ext cx="23066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Organic Growth</a:t>
            </a:r>
          </a:p>
          <a:p>
            <a:pPr algn="r"/>
            <a:r>
              <a:rPr lang="zh-CN" altLang="en-US" sz="1400" b="1">
                <a:solidFill>
                  <a:srgbClr val="000000"/>
                </a:solidFill>
                <a:latin typeface="Frutiger 55 Roman" pitchFamily="34" charset="0"/>
              </a:rPr>
              <a:t>组织成长</a:t>
            </a:r>
            <a:endParaRPr lang="zh-CN" altLang="en-US" sz="1400" b="1">
              <a:latin typeface="Frutiger 55 Roman" pitchFamily="34" charset="0"/>
            </a:endParaRPr>
          </a:p>
        </p:txBody>
      </p:sp>
      <p:sp>
        <p:nvSpPr>
          <p:cNvPr id="8199" name="Rectangle 17"/>
          <p:cNvSpPr>
            <a:spLocks noChangeArrowheads="1"/>
          </p:cNvSpPr>
          <p:nvPr/>
        </p:nvSpPr>
        <p:spPr bwMode="auto">
          <a:xfrm>
            <a:off x="2622551" y="3709988"/>
            <a:ext cx="16430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Capital Efficiency</a:t>
            </a:r>
          </a:p>
          <a:p>
            <a:pPr algn="r"/>
            <a:r>
              <a:rPr lang="zh-CN" altLang="en-US" sz="1400" b="1">
                <a:solidFill>
                  <a:srgbClr val="000000"/>
                </a:solidFill>
                <a:latin typeface="Frutiger 55 Roman" pitchFamily="34" charset="0"/>
              </a:rPr>
              <a:t>资本效率</a:t>
            </a:r>
            <a:endParaRPr lang="zh-CN" altLang="en-US" sz="1400" b="1">
              <a:latin typeface="Frutiger 55 Roman" pitchFamily="34" charset="0"/>
            </a:endParaRPr>
          </a:p>
        </p:txBody>
      </p:sp>
      <p:sp>
        <p:nvSpPr>
          <p:cNvPr id="8200" name="Rectangle 18"/>
          <p:cNvSpPr>
            <a:spLocks noChangeArrowheads="1"/>
          </p:cNvSpPr>
          <p:nvPr/>
        </p:nvSpPr>
        <p:spPr bwMode="auto">
          <a:xfrm>
            <a:off x="2338389" y="4192588"/>
            <a:ext cx="1927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Internationalization</a:t>
            </a:r>
          </a:p>
          <a:p>
            <a:pPr algn="r"/>
            <a:r>
              <a:rPr lang="zh-CN" altLang="en-US" sz="1400" b="1">
                <a:solidFill>
                  <a:srgbClr val="000000"/>
                </a:solidFill>
                <a:latin typeface="Frutiger 55 Roman" pitchFamily="34" charset="0"/>
              </a:rPr>
              <a:t>国际化</a:t>
            </a:r>
            <a:endParaRPr lang="zh-CN" altLang="en-US" sz="1400" b="1">
              <a:latin typeface="Frutiger 55 Roman" pitchFamily="34" charset="0"/>
            </a:endParaRPr>
          </a:p>
        </p:txBody>
      </p:sp>
      <p:sp>
        <p:nvSpPr>
          <p:cNvPr id="8201" name="Rectangle 19"/>
          <p:cNvSpPr>
            <a:spLocks noChangeArrowheads="1"/>
          </p:cNvSpPr>
          <p:nvPr/>
        </p:nvSpPr>
        <p:spPr bwMode="auto">
          <a:xfrm>
            <a:off x="1666875" y="4638676"/>
            <a:ext cx="25987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Active Pricing</a:t>
            </a:r>
          </a:p>
          <a:p>
            <a:pPr algn="r"/>
            <a:r>
              <a:rPr lang="zh-CN" altLang="en-US" sz="1400" b="1">
                <a:solidFill>
                  <a:srgbClr val="000000"/>
                </a:solidFill>
                <a:latin typeface="Frutiger 55 Roman" pitchFamily="34" charset="0"/>
              </a:rPr>
              <a:t>活跃的定价</a:t>
            </a:r>
            <a:endParaRPr lang="zh-CN" altLang="en-US" sz="1400" b="1">
              <a:latin typeface="Frutiger 55 Roman" pitchFamily="34" charset="0"/>
            </a:endParaRPr>
          </a:p>
        </p:txBody>
      </p:sp>
      <p:sp>
        <p:nvSpPr>
          <p:cNvPr id="8202" name="Rectangle 20"/>
          <p:cNvSpPr>
            <a:spLocks noChangeArrowheads="1"/>
          </p:cNvSpPr>
          <p:nvPr/>
        </p:nvSpPr>
        <p:spPr bwMode="auto">
          <a:xfrm>
            <a:off x="1666875" y="5162551"/>
            <a:ext cx="25987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en-US" altLang="zh-CN" sz="1400" b="1">
                <a:solidFill>
                  <a:srgbClr val="000000"/>
                </a:solidFill>
                <a:latin typeface="Frutiger 55 Roman" pitchFamily="34" charset="0"/>
              </a:rPr>
              <a:t>Acquisitions and Alliances</a:t>
            </a:r>
          </a:p>
          <a:p>
            <a:pPr algn="r"/>
            <a:r>
              <a:rPr lang="zh-CN" altLang="en-US" sz="1400" b="1">
                <a:solidFill>
                  <a:srgbClr val="000000"/>
                </a:solidFill>
                <a:latin typeface="Frutiger 55 Roman" pitchFamily="34" charset="0"/>
              </a:rPr>
              <a:t>收购与联盟</a:t>
            </a:r>
          </a:p>
        </p:txBody>
      </p:sp>
      <p:sp>
        <p:nvSpPr>
          <p:cNvPr id="8203" name="Rectangle 21"/>
          <p:cNvSpPr>
            <a:spLocks noChangeArrowheads="1"/>
          </p:cNvSpPr>
          <p:nvPr/>
        </p:nvSpPr>
        <p:spPr bwMode="auto">
          <a:xfrm>
            <a:off x="4151313" y="5872163"/>
            <a:ext cx="6159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200" b="1">
                <a:solidFill>
                  <a:srgbClr val="000000"/>
                </a:solidFill>
                <a:latin typeface="Frutiger 55 Roman" pitchFamily="34" charset="0"/>
              </a:rPr>
              <a:t>重要性低</a:t>
            </a:r>
            <a:endParaRPr lang="zh-CN" altLang="en-US" sz="1200" b="1">
              <a:latin typeface="Frutiger 55 Roman" pitchFamily="34" charset="0"/>
            </a:endParaRPr>
          </a:p>
        </p:txBody>
      </p:sp>
      <p:sp>
        <p:nvSpPr>
          <p:cNvPr id="8204" name="Rectangle 22"/>
          <p:cNvSpPr>
            <a:spLocks noChangeArrowheads="1"/>
          </p:cNvSpPr>
          <p:nvPr/>
        </p:nvSpPr>
        <p:spPr bwMode="auto">
          <a:xfrm>
            <a:off x="8432801" y="5910263"/>
            <a:ext cx="758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a:r>
              <a:rPr lang="zh-CN" altLang="en-US" sz="1200" b="1">
                <a:solidFill>
                  <a:srgbClr val="000000"/>
                </a:solidFill>
                <a:latin typeface="Frutiger 55 Roman" pitchFamily="34" charset="0"/>
              </a:rPr>
              <a:t>重要性高</a:t>
            </a:r>
            <a:endParaRPr lang="zh-CN" altLang="en-US" sz="1200" b="1">
              <a:latin typeface="Frutiger 55 Roman" pitchFamily="34" charset="0"/>
            </a:endParaRPr>
          </a:p>
        </p:txBody>
      </p:sp>
      <p:sp>
        <p:nvSpPr>
          <p:cNvPr id="18455" name="Rectangle 23"/>
          <p:cNvSpPr>
            <a:spLocks noChangeArrowheads="1"/>
          </p:cNvSpPr>
          <p:nvPr/>
        </p:nvSpPr>
        <p:spPr bwMode="auto">
          <a:xfrm>
            <a:off x="4371975" y="1881189"/>
            <a:ext cx="3570288" cy="185737"/>
          </a:xfrm>
          <a:prstGeom prst="rect">
            <a:avLst/>
          </a:prstGeom>
          <a:solidFill>
            <a:srgbClr val="996633"/>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56" name="Rectangle 24"/>
          <p:cNvSpPr>
            <a:spLocks noChangeArrowheads="1"/>
          </p:cNvSpPr>
          <p:nvPr/>
        </p:nvSpPr>
        <p:spPr bwMode="auto">
          <a:xfrm>
            <a:off x="4371976" y="2352676"/>
            <a:ext cx="2994025"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57" name="Rectangle 25"/>
          <p:cNvSpPr>
            <a:spLocks noChangeArrowheads="1"/>
          </p:cNvSpPr>
          <p:nvPr/>
        </p:nvSpPr>
        <p:spPr bwMode="auto">
          <a:xfrm>
            <a:off x="4371975" y="2825751"/>
            <a:ext cx="2838450"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58" name="Rectangle 26"/>
          <p:cNvSpPr>
            <a:spLocks noChangeArrowheads="1"/>
          </p:cNvSpPr>
          <p:nvPr/>
        </p:nvSpPr>
        <p:spPr bwMode="auto">
          <a:xfrm>
            <a:off x="4371975" y="4267201"/>
            <a:ext cx="2451100"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59" name="Rectangle 27"/>
          <p:cNvSpPr>
            <a:spLocks noChangeArrowheads="1"/>
          </p:cNvSpPr>
          <p:nvPr/>
        </p:nvSpPr>
        <p:spPr bwMode="auto">
          <a:xfrm>
            <a:off x="4371975" y="4733926"/>
            <a:ext cx="2370138"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60" name="Rectangle 28"/>
          <p:cNvSpPr>
            <a:spLocks noChangeArrowheads="1"/>
          </p:cNvSpPr>
          <p:nvPr/>
        </p:nvSpPr>
        <p:spPr bwMode="auto">
          <a:xfrm>
            <a:off x="4371975" y="5208589"/>
            <a:ext cx="2165350"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8211" name="Rectangle 29"/>
          <p:cNvSpPr>
            <a:spLocks noChangeArrowheads="1"/>
          </p:cNvSpPr>
          <p:nvPr/>
        </p:nvSpPr>
        <p:spPr bwMode="auto">
          <a:xfrm>
            <a:off x="7994650" y="1830388"/>
            <a:ext cx="249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4,3</a:t>
            </a:r>
            <a:endParaRPr lang="en-US" altLang="zh-CN" sz="1400" b="1">
              <a:latin typeface="Frutiger 55 Roman" pitchFamily="34" charset="0"/>
            </a:endParaRPr>
          </a:p>
        </p:txBody>
      </p:sp>
      <p:sp>
        <p:nvSpPr>
          <p:cNvPr id="8212" name="Rectangle 30"/>
          <p:cNvSpPr>
            <a:spLocks noChangeArrowheads="1"/>
          </p:cNvSpPr>
          <p:nvPr/>
        </p:nvSpPr>
        <p:spPr bwMode="auto">
          <a:xfrm>
            <a:off x="7669214" y="2301875"/>
            <a:ext cx="249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4,0</a:t>
            </a:r>
            <a:endParaRPr lang="en-US" altLang="zh-CN" sz="1400" b="1">
              <a:latin typeface="Frutiger 55 Roman" pitchFamily="34" charset="0"/>
            </a:endParaRPr>
          </a:p>
        </p:txBody>
      </p:sp>
      <p:sp>
        <p:nvSpPr>
          <p:cNvPr id="8213" name="Rectangle 31"/>
          <p:cNvSpPr>
            <a:spLocks noChangeArrowheads="1"/>
          </p:cNvSpPr>
          <p:nvPr/>
        </p:nvSpPr>
        <p:spPr bwMode="auto">
          <a:xfrm>
            <a:off x="7367589" y="2774950"/>
            <a:ext cx="249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latin typeface="Frutiger 55 Roman" pitchFamily="34" charset="0"/>
              </a:rPr>
              <a:t>3,9</a:t>
            </a:r>
          </a:p>
        </p:txBody>
      </p:sp>
      <p:sp>
        <p:nvSpPr>
          <p:cNvPr id="8214" name="Rectangle 32"/>
          <p:cNvSpPr>
            <a:spLocks noChangeArrowheads="1"/>
          </p:cNvSpPr>
          <p:nvPr/>
        </p:nvSpPr>
        <p:spPr bwMode="auto">
          <a:xfrm>
            <a:off x="7064375" y="3289300"/>
            <a:ext cx="249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3,7</a:t>
            </a:r>
            <a:endParaRPr lang="en-US" altLang="zh-CN" sz="1400" b="1">
              <a:latin typeface="Frutiger 55 Roman" pitchFamily="34" charset="0"/>
            </a:endParaRPr>
          </a:p>
        </p:txBody>
      </p:sp>
      <p:sp>
        <p:nvSpPr>
          <p:cNvPr id="8215" name="Rectangle 33"/>
          <p:cNvSpPr>
            <a:spLocks noChangeArrowheads="1"/>
          </p:cNvSpPr>
          <p:nvPr/>
        </p:nvSpPr>
        <p:spPr bwMode="auto">
          <a:xfrm>
            <a:off x="7064375" y="3763963"/>
            <a:ext cx="249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3,7</a:t>
            </a:r>
            <a:endParaRPr lang="en-US" altLang="zh-CN" sz="1400" b="1">
              <a:latin typeface="Frutiger 55 Roman" pitchFamily="34" charset="0"/>
            </a:endParaRPr>
          </a:p>
        </p:txBody>
      </p:sp>
      <p:sp>
        <p:nvSpPr>
          <p:cNvPr id="8216" name="Rectangle 34"/>
          <p:cNvSpPr>
            <a:spLocks noChangeArrowheads="1"/>
          </p:cNvSpPr>
          <p:nvPr/>
        </p:nvSpPr>
        <p:spPr bwMode="auto">
          <a:xfrm>
            <a:off x="7061200" y="4237038"/>
            <a:ext cx="249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3,7</a:t>
            </a:r>
            <a:endParaRPr lang="en-US" altLang="zh-CN" sz="1400" b="1">
              <a:latin typeface="Frutiger 55 Roman" pitchFamily="34" charset="0"/>
            </a:endParaRPr>
          </a:p>
        </p:txBody>
      </p:sp>
      <p:sp>
        <p:nvSpPr>
          <p:cNvPr id="8217" name="Rectangle 35"/>
          <p:cNvSpPr>
            <a:spLocks noChangeArrowheads="1"/>
          </p:cNvSpPr>
          <p:nvPr/>
        </p:nvSpPr>
        <p:spPr bwMode="auto">
          <a:xfrm>
            <a:off x="6859589" y="4683125"/>
            <a:ext cx="249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3,6</a:t>
            </a:r>
            <a:endParaRPr lang="en-US" altLang="zh-CN" sz="1400" b="1">
              <a:latin typeface="Frutiger 55 Roman" pitchFamily="34" charset="0"/>
            </a:endParaRPr>
          </a:p>
        </p:txBody>
      </p:sp>
      <p:sp>
        <p:nvSpPr>
          <p:cNvPr id="8218" name="Rectangle 36"/>
          <p:cNvSpPr>
            <a:spLocks noChangeArrowheads="1"/>
          </p:cNvSpPr>
          <p:nvPr/>
        </p:nvSpPr>
        <p:spPr bwMode="auto">
          <a:xfrm>
            <a:off x="6669089" y="5178425"/>
            <a:ext cx="249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3,4</a:t>
            </a:r>
            <a:endParaRPr lang="en-US" altLang="zh-CN" sz="1400" b="1">
              <a:latin typeface="Frutiger 55 Roman" pitchFamily="34" charset="0"/>
            </a:endParaRPr>
          </a:p>
        </p:txBody>
      </p:sp>
      <p:sp>
        <p:nvSpPr>
          <p:cNvPr id="8219" name="Rectangle 37"/>
          <p:cNvSpPr>
            <a:spLocks noChangeArrowheads="1"/>
          </p:cNvSpPr>
          <p:nvPr/>
        </p:nvSpPr>
        <p:spPr bwMode="auto">
          <a:xfrm>
            <a:off x="4325938" y="5673725"/>
            <a:ext cx="1000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2</a:t>
            </a:r>
            <a:endParaRPr lang="en-US" altLang="zh-CN" sz="1400" b="1">
              <a:latin typeface="Frutiger 55 Roman" pitchFamily="34" charset="0"/>
            </a:endParaRPr>
          </a:p>
        </p:txBody>
      </p:sp>
      <p:sp>
        <p:nvSpPr>
          <p:cNvPr id="8220" name="Rectangle 38"/>
          <p:cNvSpPr>
            <a:spLocks noChangeArrowheads="1"/>
          </p:cNvSpPr>
          <p:nvPr/>
        </p:nvSpPr>
        <p:spPr bwMode="auto">
          <a:xfrm>
            <a:off x="5797551" y="5673725"/>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3</a:t>
            </a:r>
            <a:endParaRPr lang="en-US" altLang="zh-CN" sz="1400" b="1">
              <a:latin typeface="Frutiger 55 Roman" pitchFamily="34" charset="0"/>
            </a:endParaRPr>
          </a:p>
        </p:txBody>
      </p:sp>
      <p:sp>
        <p:nvSpPr>
          <p:cNvPr id="8221" name="Rectangle 39"/>
          <p:cNvSpPr>
            <a:spLocks noChangeArrowheads="1"/>
          </p:cNvSpPr>
          <p:nvPr/>
        </p:nvSpPr>
        <p:spPr bwMode="auto">
          <a:xfrm>
            <a:off x="7267576" y="5673725"/>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4</a:t>
            </a:r>
            <a:endParaRPr lang="en-US" altLang="zh-CN" sz="1400" b="1">
              <a:latin typeface="Frutiger 55 Roman" pitchFamily="34" charset="0"/>
            </a:endParaRPr>
          </a:p>
        </p:txBody>
      </p:sp>
      <p:sp>
        <p:nvSpPr>
          <p:cNvPr id="8222" name="Rectangle 40"/>
          <p:cNvSpPr>
            <a:spLocks noChangeArrowheads="1"/>
          </p:cNvSpPr>
          <p:nvPr/>
        </p:nvSpPr>
        <p:spPr bwMode="auto">
          <a:xfrm>
            <a:off x="8740776" y="5673725"/>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98513"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00" b="1">
                <a:solidFill>
                  <a:srgbClr val="000000"/>
                </a:solidFill>
                <a:latin typeface="Frutiger 55 Roman" pitchFamily="34" charset="0"/>
              </a:rPr>
              <a:t>5</a:t>
            </a:r>
            <a:endParaRPr lang="en-US" altLang="zh-CN" sz="1400" b="1">
              <a:latin typeface="Frutiger 55 Roman" pitchFamily="34" charset="0"/>
            </a:endParaRPr>
          </a:p>
        </p:txBody>
      </p:sp>
      <p:sp>
        <p:nvSpPr>
          <p:cNvPr id="8223" name="Line 41"/>
          <p:cNvSpPr>
            <a:spLocks noChangeShapeType="1"/>
          </p:cNvSpPr>
          <p:nvPr/>
        </p:nvSpPr>
        <p:spPr bwMode="auto">
          <a:xfrm flipV="1">
            <a:off x="4373563" y="1746251"/>
            <a:ext cx="0" cy="38004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24" name="Line 42"/>
          <p:cNvSpPr>
            <a:spLocks noChangeShapeType="1"/>
          </p:cNvSpPr>
          <p:nvPr/>
        </p:nvSpPr>
        <p:spPr bwMode="auto">
          <a:xfrm>
            <a:off x="4373563" y="5537201"/>
            <a:ext cx="0" cy="125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25" name="Line 43"/>
          <p:cNvSpPr>
            <a:spLocks noChangeShapeType="1"/>
          </p:cNvSpPr>
          <p:nvPr/>
        </p:nvSpPr>
        <p:spPr bwMode="auto">
          <a:xfrm>
            <a:off x="5846763" y="5537201"/>
            <a:ext cx="0" cy="125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26" name="Line 44"/>
          <p:cNvSpPr>
            <a:spLocks noChangeShapeType="1"/>
          </p:cNvSpPr>
          <p:nvPr/>
        </p:nvSpPr>
        <p:spPr bwMode="auto">
          <a:xfrm>
            <a:off x="7315200" y="5537201"/>
            <a:ext cx="0" cy="125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27" name="Line 45"/>
          <p:cNvSpPr>
            <a:spLocks noChangeShapeType="1"/>
          </p:cNvSpPr>
          <p:nvPr/>
        </p:nvSpPr>
        <p:spPr bwMode="auto">
          <a:xfrm>
            <a:off x="8785225" y="5537201"/>
            <a:ext cx="0" cy="125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228" name="Line 46"/>
          <p:cNvSpPr>
            <a:spLocks noChangeShapeType="1"/>
          </p:cNvSpPr>
          <p:nvPr/>
        </p:nvSpPr>
        <p:spPr bwMode="auto">
          <a:xfrm>
            <a:off x="4386263" y="5530850"/>
            <a:ext cx="44053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79" name="Oval 47"/>
          <p:cNvSpPr>
            <a:spLocks noChangeArrowheads="1"/>
          </p:cNvSpPr>
          <p:nvPr/>
        </p:nvSpPr>
        <p:spPr bwMode="auto">
          <a:xfrm>
            <a:off x="7856538" y="2854326"/>
            <a:ext cx="2667000" cy="1876425"/>
          </a:xfrm>
          <a:prstGeom prst="ellipse">
            <a:avLst/>
          </a:prstGeom>
          <a:solidFill>
            <a:schemeClr val="bg1"/>
          </a:solidFill>
          <a:ln w="9525" algn="ctr">
            <a:solidFill>
              <a:schemeClr val="tx1"/>
            </a:solidFill>
            <a:round/>
            <a:headEnd type="none" w="sm" len="med"/>
            <a:tailEnd type="none" w="sm" len="med"/>
          </a:ln>
          <a:effectLst>
            <a:outerShdw dist="107763" dir="2700000" algn="ctr" rotWithShape="0">
              <a:srgbClr val="808080">
                <a:alpha val="50000"/>
              </a:srgbClr>
            </a:outerShdw>
          </a:effectLst>
        </p:spPr>
        <p:txBody>
          <a:bodyPr wrap="none" lIns="14400" tIns="7200" rIns="14400" bIns="7200" anchor="ctr"/>
          <a:lstStyle>
            <a:lvl1pPr defTabSz="8731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731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731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731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731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731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731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731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731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Frutiger 55 Roman" pitchFamily="34" charset="0"/>
              </a:rPr>
              <a:t>mentioned by </a:t>
            </a:r>
          </a:p>
          <a:p>
            <a:pPr algn="ctr"/>
            <a:r>
              <a:rPr lang="en-US" altLang="zh-CN" sz="1600" b="1">
                <a:latin typeface="Frutiger 55 Roman" pitchFamily="34" charset="0"/>
              </a:rPr>
              <a:t>more than 90 %</a:t>
            </a:r>
          </a:p>
          <a:p>
            <a:pPr algn="ctr"/>
            <a:r>
              <a:rPr lang="en-US" altLang="zh-CN" sz="1600" b="1">
                <a:latin typeface="Frutiger 55 Roman" pitchFamily="34" charset="0"/>
              </a:rPr>
              <a:t>of the 800 interviewed</a:t>
            </a:r>
          </a:p>
          <a:p>
            <a:pPr algn="ctr"/>
            <a:r>
              <a:rPr lang="en-US" altLang="zh-CN" sz="1600" b="1">
                <a:latin typeface="Frutiger 55 Roman" pitchFamily="34" charset="0"/>
              </a:rPr>
              <a:t>Companies</a:t>
            </a:r>
          </a:p>
          <a:p>
            <a:pPr algn="ctr"/>
            <a:r>
              <a:rPr lang="en-US" altLang="zh-CN" sz="1600" b="1">
                <a:latin typeface="Frutiger 55 Roman" pitchFamily="34" charset="0"/>
              </a:rPr>
              <a:t>800</a:t>
            </a:r>
            <a:r>
              <a:rPr lang="zh-CN" altLang="en-US" sz="1600" b="1">
                <a:latin typeface="Frutiger 55 Roman" pitchFamily="34" charset="0"/>
              </a:rPr>
              <a:t>家受访问的公司中，</a:t>
            </a:r>
          </a:p>
          <a:p>
            <a:pPr algn="ctr"/>
            <a:r>
              <a:rPr lang="zh-CN" altLang="en-US" sz="1600" b="1">
                <a:latin typeface="Frutiger 55 Roman" pitchFamily="34" charset="0"/>
              </a:rPr>
              <a:t>有超过90％的公司提及</a:t>
            </a:r>
          </a:p>
        </p:txBody>
      </p:sp>
      <p:sp>
        <p:nvSpPr>
          <p:cNvPr id="8230" name="Line 48"/>
          <p:cNvSpPr>
            <a:spLocks noChangeShapeType="1"/>
          </p:cNvSpPr>
          <p:nvPr/>
        </p:nvSpPr>
        <p:spPr bwMode="auto">
          <a:xfrm>
            <a:off x="9031288" y="1987551"/>
            <a:ext cx="412750" cy="892175"/>
          </a:xfrm>
          <a:prstGeom prst="line">
            <a:avLst/>
          </a:prstGeom>
          <a:noFill/>
          <a:ln w="12700">
            <a:solidFill>
              <a:schemeClr val="tx1"/>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Line 49"/>
          <p:cNvSpPr>
            <a:spLocks noChangeShapeType="1"/>
          </p:cNvSpPr>
          <p:nvPr/>
        </p:nvSpPr>
        <p:spPr bwMode="auto">
          <a:xfrm flipH="1">
            <a:off x="8412164" y="1987550"/>
            <a:ext cx="619125" cy="0"/>
          </a:xfrm>
          <a:prstGeom prst="line">
            <a:avLst/>
          </a:prstGeom>
          <a:noFill/>
          <a:ln w="12700">
            <a:solidFill>
              <a:schemeClr val="tx1"/>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2" name="Rectangle 50"/>
          <p:cNvSpPr>
            <a:spLocks noChangeArrowheads="1"/>
          </p:cNvSpPr>
          <p:nvPr/>
        </p:nvSpPr>
        <p:spPr bwMode="auto">
          <a:xfrm>
            <a:off x="4383088" y="3778251"/>
            <a:ext cx="2449512"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18483" name="Rectangle 51"/>
          <p:cNvSpPr>
            <a:spLocks noChangeArrowheads="1"/>
          </p:cNvSpPr>
          <p:nvPr/>
        </p:nvSpPr>
        <p:spPr bwMode="auto">
          <a:xfrm>
            <a:off x="4378325" y="3305176"/>
            <a:ext cx="2451100" cy="187325"/>
          </a:xfrm>
          <a:prstGeom prst="rect">
            <a:avLst/>
          </a:prstGeom>
          <a:solidFill>
            <a:srgbClr val="FFCC66"/>
          </a:solidFill>
          <a:ln w="9525" algn="ctr">
            <a:solidFill>
              <a:srgbClr val="540000"/>
            </a:solidFill>
            <a:miter lim="800000"/>
            <a:headEnd/>
            <a:tailEnd/>
          </a:ln>
          <a:effectLst>
            <a:outerShdw dist="35921" dir="2700000" algn="ctr" rotWithShape="0">
              <a:srgbClr val="808080">
                <a:alpha val="50000"/>
              </a:srgbClr>
            </a:outerShdw>
          </a:effectLst>
        </p:spPr>
        <p:txBody>
          <a:bodyPr wrap="none" lIns="83302" tIns="41651" rIns="83302" bIns="41651" anchor="ctr"/>
          <a:lstStyle/>
          <a:p>
            <a:pPr>
              <a:defRPr/>
            </a:pPr>
            <a:endParaRPr lang="zh-CN" altLang="en-US" b="1"/>
          </a:p>
        </p:txBody>
      </p:sp>
      <p:sp>
        <p:nvSpPr>
          <p:cNvPr id="8234" name="Rectangle 52"/>
          <p:cNvSpPr>
            <a:spLocks noChangeArrowheads="1"/>
          </p:cNvSpPr>
          <p:nvPr/>
        </p:nvSpPr>
        <p:spPr bwMode="auto">
          <a:xfrm>
            <a:off x="4440238" y="6530975"/>
            <a:ext cx="47990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0225" indent="-530225" defTabSz="798513" eaLnBrk="0" hangingPunct="0">
              <a:tabLst>
                <a:tab pos="542925" algn="l"/>
              </a:tabLst>
              <a:defRPr sz="2400">
                <a:solidFill>
                  <a:schemeClr val="tx1"/>
                </a:solidFill>
                <a:latin typeface="Times New Roman" panose="02020603050405020304" pitchFamily="18" charset="0"/>
                <a:ea typeface="宋体" panose="02010600030101010101" pitchFamily="2" charset="-122"/>
              </a:defRPr>
            </a:lvl1pPr>
            <a:lvl2pPr marL="742950" indent="-285750" defTabSz="798513" eaLnBrk="0" hangingPunct="0">
              <a:tabLst>
                <a:tab pos="542925" algn="l"/>
              </a:tabLst>
              <a:defRPr sz="2400">
                <a:solidFill>
                  <a:schemeClr val="tx1"/>
                </a:solidFill>
                <a:latin typeface="Times New Roman" panose="02020603050405020304" pitchFamily="18" charset="0"/>
                <a:ea typeface="宋体" panose="02010600030101010101" pitchFamily="2" charset="-122"/>
              </a:defRPr>
            </a:lvl2pPr>
            <a:lvl3pPr marL="1143000" indent="-228600" defTabSz="798513" eaLnBrk="0" hangingPunct="0">
              <a:tabLst>
                <a:tab pos="542925" algn="l"/>
              </a:tabLst>
              <a:defRPr sz="2400">
                <a:solidFill>
                  <a:schemeClr val="tx1"/>
                </a:solidFill>
                <a:latin typeface="Times New Roman" panose="02020603050405020304" pitchFamily="18" charset="0"/>
                <a:ea typeface="宋体" panose="02010600030101010101" pitchFamily="2" charset="-122"/>
              </a:defRPr>
            </a:lvl3pPr>
            <a:lvl4pPr marL="1600200" indent="-228600" defTabSz="798513" eaLnBrk="0" hangingPunct="0">
              <a:tabLst>
                <a:tab pos="542925" algn="l"/>
              </a:tabLst>
              <a:defRPr sz="2400">
                <a:solidFill>
                  <a:schemeClr val="tx1"/>
                </a:solidFill>
                <a:latin typeface="Times New Roman" panose="02020603050405020304" pitchFamily="18" charset="0"/>
                <a:ea typeface="宋体" panose="02010600030101010101" pitchFamily="2" charset="-122"/>
              </a:defRPr>
            </a:lvl4pPr>
            <a:lvl5pPr marL="2057400" indent="-228600" defTabSz="798513" eaLnBrk="0" hangingPunct="0">
              <a:tabLst>
                <a:tab pos="542925" algn="l"/>
              </a:tabLst>
              <a:defRPr sz="2400">
                <a:solidFill>
                  <a:schemeClr val="tx1"/>
                </a:solidFill>
                <a:latin typeface="Times New Roman" panose="02020603050405020304" pitchFamily="18" charset="0"/>
                <a:ea typeface="宋体" panose="02010600030101010101" pitchFamily="2" charset="-122"/>
              </a:defRPr>
            </a:lvl5pPr>
            <a:lvl6pPr marL="2514600" indent="-228600" defTabSz="798513" eaLnBrk="0" fontAlgn="base" hangingPunct="0">
              <a:spcBef>
                <a:spcPct val="0"/>
              </a:spcBef>
              <a:spcAft>
                <a:spcPct val="0"/>
              </a:spcAft>
              <a:tabLst>
                <a:tab pos="542925" algn="l"/>
              </a:tabLst>
              <a:defRPr sz="2400">
                <a:solidFill>
                  <a:schemeClr val="tx1"/>
                </a:solidFill>
                <a:latin typeface="Times New Roman" panose="02020603050405020304" pitchFamily="18" charset="0"/>
                <a:ea typeface="宋体" panose="02010600030101010101" pitchFamily="2" charset="-122"/>
              </a:defRPr>
            </a:lvl6pPr>
            <a:lvl7pPr marL="2971800" indent="-228600" defTabSz="798513" eaLnBrk="0" fontAlgn="base" hangingPunct="0">
              <a:spcBef>
                <a:spcPct val="0"/>
              </a:spcBef>
              <a:spcAft>
                <a:spcPct val="0"/>
              </a:spcAft>
              <a:tabLst>
                <a:tab pos="542925" algn="l"/>
              </a:tabLst>
              <a:defRPr sz="2400">
                <a:solidFill>
                  <a:schemeClr val="tx1"/>
                </a:solidFill>
                <a:latin typeface="Times New Roman" panose="02020603050405020304" pitchFamily="18" charset="0"/>
                <a:ea typeface="宋体" panose="02010600030101010101" pitchFamily="2" charset="-122"/>
              </a:defRPr>
            </a:lvl7pPr>
            <a:lvl8pPr marL="3429000" indent="-228600" defTabSz="798513" eaLnBrk="0" fontAlgn="base" hangingPunct="0">
              <a:spcBef>
                <a:spcPct val="0"/>
              </a:spcBef>
              <a:spcAft>
                <a:spcPct val="0"/>
              </a:spcAft>
              <a:tabLst>
                <a:tab pos="542925" algn="l"/>
              </a:tabLst>
              <a:defRPr sz="2400">
                <a:solidFill>
                  <a:schemeClr val="tx1"/>
                </a:solidFill>
                <a:latin typeface="Times New Roman" panose="02020603050405020304" pitchFamily="18" charset="0"/>
                <a:ea typeface="宋体" panose="02010600030101010101" pitchFamily="2" charset="-122"/>
              </a:defRPr>
            </a:lvl8pPr>
            <a:lvl9pPr marL="3886200" indent="-228600" defTabSz="798513" eaLnBrk="0" fontAlgn="base" hangingPunct="0">
              <a:spcBef>
                <a:spcPct val="0"/>
              </a:spcBef>
              <a:spcAft>
                <a:spcPct val="0"/>
              </a:spcAft>
              <a:tabLst>
                <a:tab pos="542925" algn="l"/>
              </a:tabLst>
              <a:defRPr sz="2400">
                <a:solidFill>
                  <a:schemeClr val="tx1"/>
                </a:solidFill>
                <a:latin typeface="Times New Roman" panose="02020603050405020304" pitchFamily="18" charset="0"/>
                <a:ea typeface="宋体" panose="02010600030101010101" pitchFamily="2" charset="-122"/>
              </a:defRPr>
            </a:lvl9pPr>
          </a:lstStyle>
          <a:p>
            <a:r>
              <a:rPr lang="en-US" altLang="zh-CN" sz="1200" b="1">
                <a:solidFill>
                  <a:srgbClr val="000000"/>
                </a:solidFill>
                <a:latin typeface="Frutiger 55 Roman" pitchFamily="34" charset="0"/>
              </a:rPr>
              <a:t>source: 	Arthur D. Little Innovation Excellence Studie 2005</a:t>
            </a:r>
            <a:endParaRPr lang="en-US" altLang="zh-CN" sz="1200" b="1">
              <a:latin typeface="Frutiger 55 Roman" pitchFamily="34" charset="0"/>
            </a:endParaRPr>
          </a:p>
        </p:txBody>
      </p:sp>
      <p:sp>
        <p:nvSpPr>
          <p:cNvPr id="8235" name="Rectangle 53"/>
          <p:cNvSpPr>
            <a:spLocks noChangeArrowheads="1"/>
          </p:cNvSpPr>
          <p:nvPr/>
        </p:nvSpPr>
        <p:spPr bwMode="auto">
          <a:xfrm>
            <a:off x="2595563" y="428626"/>
            <a:ext cx="71437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90000" rIns="90488" bIns="900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00000"/>
                </a:solidFill>
                <a:latin typeface="黑体" panose="02010609060101010101" pitchFamily="49" charset="-122"/>
                <a:ea typeface="黑体" panose="02010609060101010101" pitchFamily="49" charset="-122"/>
              </a:rPr>
              <a:t> 技术创新是企业成长与利润增长的主要动力</a:t>
            </a:r>
          </a:p>
        </p:txBody>
      </p:sp>
      <p:sp>
        <p:nvSpPr>
          <p:cNvPr id="2" name="标题 1"/>
          <p:cNvSpPr>
            <a:spLocks noGrp="1"/>
          </p:cNvSpPr>
          <p:nvPr>
            <p:ph type="title"/>
          </p:nvPr>
        </p:nvSpPr>
        <p:spPr/>
        <p:txBody>
          <a:bodyPr/>
          <a:lstStyle/>
          <a:p>
            <a:r>
              <a:rPr lang="zh-CN" altLang="en-US" dirty="0"/>
              <a:t>技术创新是企业成长与利润增长的主要动力</a:t>
            </a:r>
          </a:p>
        </p:txBody>
      </p:sp>
    </p:spTree>
    <p:extLst>
      <p:ext uri="{BB962C8B-B14F-4D97-AF65-F5344CB8AC3E}">
        <p14:creationId xmlns:p14="http://schemas.microsoft.com/office/powerpoint/2010/main" val="1825352266"/>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441" y="1341438"/>
            <a:ext cx="8080281" cy="4784725"/>
          </a:xfrm>
          <a:prstGeom prst="rect">
            <a:avLst/>
          </a:prstGeom>
        </p:spPr>
      </p:pic>
      <p:sp>
        <p:nvSpPr>
          <p:cNvPr id="5" name="矩形 4"/>
          <p:cNvSpPr/>
          <p:nvPr/>
        </p:nvSpPr>
        <p:spPr>
          <a:xfrm>
            <a:off x="4847082" y="6280193"/>
            <a:ext cx="6096000" cy="369332"/>
          </a:xfrm>
          <a:prstGeom prst="rect">
            <a:avLst/>
          </a:prstGeom>
        </p:spPr>
        <p:txBody>
          <a:bodyPr>
            <a:spAutoFit/>
          </a:bodyPr>
          <a:lstStyle/>
          <a:p>
            <a:r>
              <a:rPr lang="zh-CN" altLang="en-US" dirty="0"/>
              <a:t>宏碁集团创办人施振荣</a:t>
            </a:r>
          </a:p>
        </p:txBody>
      </p:sp>
    </p:spTree>
    <p:extLst>
      <p:ext uri="{BB962C8B-B14F-4D97-AF65-F5344CB8AC3E}">
        <p14:creationId xmlns:p14="http://schemas.microsoft.com/office/powerpoint/2010/main" val="2610550439"/>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27051" y="1854866"/>
            <a:ext cx="8789248" cy="2991454"/>
          </a:xfrm>
          <a:prstGeom prst="rect">
            <a:avLst/>
          </a:prstGeom>
        </p:spPr>
      </p:pic>
    </p:spTree>
    <p:extLst>
      <p:ext uri="{BB962C8B-B14F-4D97-AF65-F5344CB8AC3E}">
        <p14:creationId xmlns:p14="http://schemas.microsoft.com/office/powerpoint/2010/main" val="1484749741"/>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全球范围内使用高通移动网络核心专利的</a:t>
            </a:r>
            <a:r>
              <a:rPr lang="en-US" altLang="zh-CN" dirty="0"/>
              <a:t>5G</a:t>
            </a:r>
            <a:r>
              <a:rPr lang="zh-CN" altLang="en-US" dirty="0"/>
              <a:t>手机每台销售费用收取专利费：单模</a:t>
            </a:r>
            <a:r>
              <a:rPr lang="en-US" altLang="zh-CN" dirty="0"/>
              <a:t>5G</a:t>
            </a:r>
            <a:r>
              <a:rPr lang="zh-CN" altLang="en-US" dirty="0"/>
              <a:t>手机：</a:t>
            </a:r>
            <a:r>
              <a:rPr lang="en-US" altLang="zh-CN" dirty="0"/>
              <a:t>2.275</a:t>
            </a:r>
            <a:r>
              <a:rPr lang="zh-CN" altLang="en-US" dirty="0"/>
              <a:t>％；多模</a:t>
            </a:r>
            <a:r>
              <a:rPr lang="en-US" altLang="zh-CN" dirty="0"/>
              <a:t>5G</a:t>
            </a:r>
            <a:r>
              <a:rPr lang="zh-CN" altLang="en-US" dirty="0"/>
              <a:t>手机</a:t>
            </a:r>
            <a:r>
              <a:rPr lang="en-US" altLang="zh-CN" dirty="0"/>
              <a:t>(3G/4G/5G)</a:t>
            </a:r>
            <a:r>
              <a:rPr lang="zh-CN" altLang="en-US" dirty="0"/>
              <a:t>：</a:t>
            </a:r>
            <a:r>
              <a:rPr lang="en-US" altLang="zh-CN" dirty="0"/>
              <a:t>3.25</a:t>
            </a:r>
            <a:r>
              <a:rPr lang="zh-CN" altLang="en-US" dirty="0"/>
              <a:t>％。使用了高通移动网络标准核心专利</a:t>
            </a:r>
            <a:r>
              <a:rPr lang="en-US" altLang="zh-CN" dirty="0"/>
              <a:t>+</a:t>
            </a:r>
            <a:r>
              <a:rPr lang="zh-CN" altLang="en-US" dirty="0"/>
              <a:t>非核心专利的</a:t>
            </a:r>
            <a:r>
              <a:rPr lang="en-US" altLang="zh-CN" dirty="0"/>
              <a:t>5G</a:t>
            </a:r>
            <a:r>
              <a:rPr lang="zh-CN" altLang="en-US" dirty="0"/>
              <a:t>手机：单模</a:t>
            </a:r>
            <a:r>
              <a:rPr lang="en-US" altLang="zh-CN" dirty="0"/>
              <a:t>5G</a:t>
            </a:r>
            <a:r>
              <a:rPr lang="zh-CN" altLang="en-US" dirty="0"/>
              <a:t>手机：</a:t>
            </a:r>
            <a:r>
              <a:rPr lang="en-US" altLang="zh-CN" dirty="0"/>
              <a:t>4</a:t>
            </a:r>
            <a:r>
              <a:rPr lang="zh-CN" altLang="en-US" dirty="0"/>
              <a:t>％；多模</a:t>
            </a:r>
            <a:r>
              <a:rPr lang="en-US" altLang="zh-CN" dirty="0"/>
              <a:t>5G</a:t>
            </a:r>
            <a:r>
              <a:rPr lang="zh-CN" altLang="en-US" dirty="0"/>
              <a:t>手机</a:t>
            </a:r>
            <a:r>
              <a:rPr lang="en-US" altLang="zh-CN" dirty="0"/>
              <a:t>(3G/4G/5G)</a:t>
            </a:r>
            <a:r>
              <a:rPr lang="zh-CN" altLang="en-US" dirty="0"/>
              <a:t>：</a:t>
            </a:r>
            <a:r>
              <a:rPr lang="en-US" altLang="zh-CN" dirty="0"/>
              <a:t>5</a:t>
            </a:r>
            <a:r>
              <a:rPr lang="zh-CN" altLang="en-US" dirty="0"/>
              <a:t>％。</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27381" y="3068628"/>
            <a:ext cx="3060573" cy="3395561"/>
          </a:xfrm>
          <a:prstGeom prst="rect">
            <a:avLst/>
          </a:prstGeom>
        </p:spPr>
      </p:pic>
    </p:spTree>
    <p:extLst>
      <p:ext uri="{BB962C8B-B14F-4D97-AF65-F5344CB8AC3E}">
        <p14:creationId xmlns:p14="http://schemas.microsoft.com/office/powerpoint/2010/main" val="282522553"/>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技术创新过程管理</a:t>
            </a:r>
          </a:p>
        </p:txBody>
      </p:sp>
      <p:sp>
        <p:nvSpPr>
          <p:cNvPr id="3" name="内容占位符 2"/>
          <p:cNvSpPr>
            <a:spLocks noGrp="1"/>
          </p:cNvSpPr>
          <p:nvPr>
            <p:ph idx="1"/>
          </p:nvPr>
        </p:nvSpPr>
        <p:spPr/>
        <p:txBody>
          <a:bodyPr/>
          <a:lstStyle/>
          <a:p>
            <a:r>
              <a:rPr lang="zh-CN" altLang="en-US" dirty="0"/>
              <a:t>评估技术需求</a:t>
            </a:r>
          </a:p>
          <a:p>
            <a:r>
              <a:rPr lang="zh-CN" altLang="en-US" dirty="0"/>
              <a:t>技术创新决策</a:t>
            </a:r>
          </a:p>
          <a:p>
            <a:r>
              <a:rPr lang="zh-CN" altLang="en-US" dirty="0"/>
              <a:t>获取新的技术</a:t>
            </a:r>
          </a:p>
          <a:p>
            <a:r>
              <a:rPr lang="zh-CN" altLang="en-US" dirty="0"/>
              <a:t>创新组织管理</a:t>
            </a:r>
          </a:p>
          <a:p>
            <a:endParaRPr lang="zh-CN" altLang="en-US" dirty="0"/>
          </a:p>
        </p:txBody>
      </p:sp>
    </p:spTree>
    <p:extLst>
      <p:ext uri="{BB962C8B-B14F-4D97-AF65-F5344CB8AC3E}">
        <p14:creationId xmlns:p14="http://schemas.microsoft.com/office/powerpoint/2010/main" val="3494827550"/>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122</TotalTime>
  <Words>1892</Words>
  <Application>Microsoft Macintosh PowerPoint</Application>
  <PresentationFormat>宽屏</PresentationFormat>
  <Paragraphs>339</Paragraphs>
  <Slides>48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仿宋_GB2312</vt:lpstr>
      <vt:lpstr>黑体</vt:lpstr>
      <vt:lpstr>微软雅黑</vt:lpstr>
      <vt:lpstr>Frutiger 55 Roman</vt:lpstr>
      <vt:lpstr>Arial</vt:lpstr>
      <vt:lpstr>Calibri</vt:lpstr>
      <vt:lpstr>Times New Roman</vt:lpstr>
      <vt:lpstr>主题2</vt:lpstr>
      <vt:lpstr>第15章 技术创新</vt:lpstr>
      <vt:lpstr>技术创新的概念</vt:lpstr>
      <vt:lpstr>PowerPoint 演示文稿</vt:lpstr>
      <vt:lpstr>技术创新的内容</vt:lpstr>
      <vt:lpstr>技术创新是企业成长与利润增长的主要动力</vt:lpstr>
      <vt:lpstr>PowerPoint 演示文稿</vt:lpstr>
      <vt:lpstr>PowerPoint 演示文稿</vt:lpstr>
      <vt:lpstr>PowerPoint 演示文稿</vt:lpstr>
      <vt:lpstr>技术创新过程管理</vt:lpstr>
      <vt:lpstr>创新隧道</vt:lpstr>
      <vt:lpstr>技术创新的动力</vt:lpstr>
      <vt:lpstr>技术创新的战略决策</vt:lpstr>
      <vt:lpstr>技术创新的战略决策</vt:lpstr>
      <vt:lpstr>PowerPoint 演示文稿</vt:lpstr>
      <vt:lpstr>技术进步的S曲线</vt:lpstr>
      <vt:lpstr>PowerPoint 演示文稿</vt:lpstr>
      <vt:lpstr>挤牙膏与鲶鱼</vt:lpstr>
      <vt:lpstr>主导技术与赢者通吃</vt:lpstr>
      <vt:lpstr>为什么会选择使用主导设计</vt:lpstr>
      <vt:lpstr>配套（WM）</vt:lpstr>
      <vt:lpstr>学习效应</vt:lpstr>
      <vt:lpstr>网络外部性</vt:lpstr>
      <vt:lpstr>赢者通吃</vt:lpstr>
      <vt:lpstr>缺芯少魂</vt:lpstr>
      <vt:lpstr>芯片</vt:lpstr>
      <vt:lpstr>芯片</vt:lpstr>
      <vt:lpstr>芯片</vt:lpstr>
      <vt:lpstr>芯片</vt:lpstr>
      <vt:lpstr>芯片</vt:lpstr>
      <vt:lpstr>操作系统</vt:lpstr>
      <vt:lpstr>操作系统</vt:lpstr>
      <vt:lpstr>操作系统</vt:lpstr>
      <vt:lpstr>操作系统</vt:lpstr>
      <vt:lpstr>操作系统</vt:lpstr>
      <vt:lpstr>联想vs华为</vt:lpstr>
      <vt:lpstr>PowerPoint 演示文稿</vt:lpstr>
      <vt:lpstr>PowerPoint 演示文稿</vt:lpstr>
      <vt:lpstr>PowerPoint 演示文稿</vt:lpstr>
      <vt:lpstr>PowerPoint 演示文稿</vt:lpstr>
      <vt:lpstr>PowerPoint 演示文稿</vt:lpstr>
      <vt:lpstr>爆发</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第18章 技术创新</dc:title>
  <dc:creator>张 麟</dc:creator>
  <cp:lastModifiedBy>张 麟</cp:lastModifiedBy>
  <cp:revision>18</cp:revision>
  <dcterms:created xsi:type="dcterms:W3CDTF">2019-05-29T21:27:46Z</dcterms:created>
  <dcterms:modified xsi:type="dcterms:W3CDTF">2019-12-11T09:49:16Z</dcterms:modified>
</cp:coreProperties>
</file>