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1.jpg" ContentType="image/png"/>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342" r:id="rId3"/>
    <p:sldId id="260" r:id="rId4"/>
    <p:sldId id="257" r:id="rId5"/>
    <p:sldId id="258" r:id="rId6"/>
    <p:sldId id="259" r:id="rId7"/>
    <p:sldId id="283" r:id="rId8"/>
    <p:sldId id="262" r:id="rId9"/>
    <p:sldId id="261" r:id="rId10"/>
    <p:sldId id="268" r:id="rId11"/>
    <p:sldId id="271" r:id="rId12"/>
    <p:sldId id="272" r:id="rId13"/>
    <p:sldId id="273" r:id="rId14"/>
    <p:sldId id="275" r:id="rId15"/>
    <p:sldId id="276" r:id="rId16"/>
    <p:sldId id="270" r:id="rId17"/>
    <p:sldId id="265" r:id="rId18"/>
    <p:sldId id="289" r:id="rId19"/>
    <p:sldId id="282" r:id="rId20"/>
    <p:sldId id="284" r:id="rId21"/>
    <p:sldId id="285" r:id="rId22"/>
    <p:sldId id="290" r:id="rId23"/>
    <p:sldId id="291" r:id="rId24"/>
    <p:sldId id="293" r:id="rId25"/>
    <p:sldId id="294" r:id="rId26"/>
    <p:sldId id="286" r:id="rId27"/>
    <p:sldId id="288" r:id="rId28"/>
    <p:sldId id="299" r:id="rId29"/>
    <p:sldId id="296" r:id="rId30"/>
    <p:sldId id="300" r:id="rId31"/>
    <p:sldId id="297"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4" r:id="rId52"/>
    <p:sldId id="320" r:id="rId53"/>
    <p:sldId id="327" r:id="rId54"/>
    <p:sldId id="328" r:id="rId55"/>
    <p:sldId id="325" r:id="rId56"/>
    <p:sldId id="334" r:id="rId57"/>
    <p:sldId id="321" r:id="rId58"/>
    <p:sldId id="336" r:id="rId59"/>
    <p:sldId id="337" r:id="rId60"/>
    <p:sldId id="335" r:id="rId61"/>
    <p:sldId id="338" r:id="rId62"/>
    <p:sldId id="322" r:id="rId63"/>
    <p:sldId id="329" r:id="rId64"/>
    <p:sldId id="330" r:id="rId65"/>
    <p:sldId id="323" r:id="rId66"/>
    <p:sldId id="331" r:id="rId67"/>
    <p:sldId id="332" r:id="rId68"/>
    <p:sldId id="333" r:id="rId69"/>
    <p:sldId id="340" r:id="rId70"/>
    <p:sldId id="341"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56" autoAdjust="0"/>
    <p:restoredTop sz="77621" autoAdjust="0"/>
  </p:normalViewPr>
  <p:slideViewPr>
    <p:cSldViewPr snapToGrid="0">
      <p:cViewPr varScale="1">
        <p:scale>
          <a:sx n="66" d="100"/>
          <a:sy n="66"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CC1A6C-F840-4004-A4BC-9CD89F3524D5}" type="datetimeFigureOut">
              <a:rPr lang="zh-CN" altLang="en-US" smtClean="0"/>
              <a:t>2020/1/2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2C488-EF88-4014-BFDD-18076BECB253}" type="slidenum">
              <a:rPr lang="zh-CN" altLang="en-US" smtClean="0"/>
              <a:t>‹#›</a:t>
            </a:fld>
            <a:endParaRPr lang="zh-CN" altLang="en-US"/>
          </a:p>
        </p:txBody>
      </p:sp>
    </p:spTree>
    <p:extLst>
      <p:ext uri="{BB962C8B-B14F-4D97-AF65-F5344CB8AC3E}">
        <p14:creationId xmlns:p14="http://schemas.microsoft.com/office/powerpoint/2010/main" val="18124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http://v.youku.com/v_show/id_XNDI0NjY2NTQw.html </a:t>
            </a:r>
          </a:p>
        </p:txBody>
      </p:sp>
      <p:sp>
        <p:nvSpPr>
          <p:cNvPr id="4" name="灯片编号占位符 3"/>
          <p:cNvSpPr>
            <a:spLocks noGrp="1"/>
          </p:cNvSpPr>
          <p:nvPr>
            <p:ph type="sldNum" sz="quarter" idx="10"/>
          </p:nvPr>
        </p:nvSpPr>
        <p:spPr/>
        <p:txBody>
          <a:bodyPr/>
          <a:lstStyle/>
          <a:p>
            <a:fld id="{33E2C488-EF88-4014-BFDD-18076BECB253}" type="slidenum">
              <a:rPr lang="zh-CN" altLang="en-US" smtClean="0"/>
              <a:t>3</a:t>
            </a:fld>
            <a:endParaRPr lang="zh-CN" altLang="en-US"/>
          </a:p>
        </p:txBody>
      </p:sp>
    </p:spTree>
    <p:extLst>
      <p:ext uri="{BB962C8B-B14F-4D97-AF65-F5344CB8AC3E}">
        <p14:creationId xmlns:p14="http://schemas.microsoft.com/office/powerpoint/2010/main" val="251060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latin typeface="Arial" panose="020B0604020202020204" pitchFamily="34" charset="0"/>
              </a:rPr>
              <a:t>卓别林</a:t>
            </a:r>
            <a:r>
              <a:rPr lang="en-US" altLang="zh-CN" dirty="0">
                <a:latin typeface="Arial" panose="020B0604020202020204" pitchFamily="34" charset="0"/>
              </a:rPr>
              <a:t>《</a:t>
            </a:r>
            <a:r>
              <a:rPr lang="zh-CN" altLang="en-US" dirty="0">
                <a:latin typeface="Arial" panose="020B0604020202020204" pitchFamily="34" charset="0"/>
              </a:rPr>
              <a:t>摩登时代</a:t>
            </a:r>
            <a:r>
              <a:rPr lang="en-US" altLang="zh-CN" dirty="0">
                <a:latin typeface="Arial" panose="020B0604020202020204" pitchFamily="34" charset="0"/>
              </a:rPr>
              <a:t>》</a:t>
            </a:r>
            <a:r>
              <a:rPr lang="zh-CN" altLang="en-US" dirty="0">
                <a:latin typeface="Arial" panose="020B0604020202020204" pitchFamily="34" charset="0"/>
              </a:rPr>
              <a:t>的这部电影对资本主义机器化大生产中资本家对工人残酷的剥削之讽刺真正入木三分</a:t>
            </a:r>
            <a:endParaRPr lang="en-US" altLang="zh-CN" dirty="0">
              <a:latin typeface="Arial" panose="020B0604020202020204" pitchFamily="34" charset="0"/>
            </a:endParaRPr>
          </a:p>
          <a:p>
            <a:r>
              <a:rPr lang="en-US" altLang="zh-CN" dirty="0">
                <a:latin typeface="Arial" panose="020B0604020202020204" pitchFamily="34" charset="0"/>
              </a:rPr>
              <a:t>http://movie.douban.com/subject/1294371/</a:t>
            </a:r>
          </a:p>
          <a:p>
            <a:r>
              <a:rPr lang="en-US" altLang="zh-CN" dirty="0">
                <a:latin typeface="Arial" panose="020B0604020202020204" pitchFamily="34" charset="0"/>
              </a:rPr>
              <a:t>http://v.youku.com/v_show/id_XNDI0NjY2NTQw.html </a:t>
            </a:r>
          </a:p>
          <a:p>
            <a:r>
              <a:rPr lang="en-US" altLang="zh-CN" dirty="0">
                <a:latin typeface="Arial" panose="020B0604020202020204" pitchFamily="34" charset="0"/>
              </a:rPr>
              <a:t>http://www.iqiyi.com/dianying/20100331/n80.html  </a:t>
            </a:r>
            <a:r>
              <a:rPr lang="zh-CN" altLang="en-US" dirty="0">
                <a:latin typeface="Arial" panose="020B0604020202020204" pitchFamily="34" charset="0"/>
              </a:rPr>
              <a:t>观看</a:t>
            </a:r>
            <a:endParaRPr lang="en-US" altLang="zh-CN" dirty="0">
              <a:latin typeface="Arial" panose="020B0604020202020204" pitchFamily="34" charset="0"/>
            </a:endParaRPr>
          </a:p>
          <a:p>
            <a:r>
              <a:rPr lang="zh-CN" altLang="en-US" dirty="0">
                <a:latin typeface="Arial" panose="020B0604020202020204" pitchFamily="34" charset="0"/>
              </a:rPr>
              <a:t>开头到</a:t>
            </a:r>
            <a:r>
              <a:rPr lang="en-US" altLang="zh-CN" dirty="0">
                <a:latin typeface="Arial" panose="020B0604020202020204" pitchFamily="34" charset="0"/>
              </a:rPr>
              <a:t>16</a:t>
            </a:r>
            <a:r>
              <a:rPr lang="zh-CN" altLang="en-US" dirty="0">
                <a:latin typeface="Arial" panose="020B0604020202020204" pitchFamily="34" charset="0"/>
              </a:rPr>
              <a:t>分</a:t>
            </a:r>
            <a:r>
              <a:rPr lang="en-US" altLang="zh-CN" dirty="0">
                <a:latin typeface="Arial" panose="020B0604020202020204" pitchFamily="34" charset="0"/>
              </a:rPr>
              <a:t>45</a:t>
            </a:r>
            <a:r>
              <a:rPr lang="zh-CN" altLang="en-US" dirty="0">
                <a:latin typeface="Arial" panose="020B0604020202020204" pitchFamily="34" charset="0"/>
              </a:rPr>
              <a:t>秒</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4647CA20-3978-496B-A98F-6271462344E5}" type="slidenum">
              <a:rPr lang="zh-CN" altLang="en-US" smtClean="0"/>
              <a:pPr/>
              <a:t>8</a:t>
            </a:fld>
            <a:endParaRPr lang="zh-CN" altLang="en-US"/>
          </a:p>
        </p:txBody>
      </p:sp>
    </p:spTree>
    <p:extLst>
      <p:ext uri="{BB962C8B-B14F-4D97-AF65-F5344CB8AC3E}">
        <p14:creationId xmlns:p14="http://schemas.microsoft.com/office/powerpoint/2010/main" val="4137900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E2C488-EF88-4014-BFDD-18076BECB253}" type="slidenum">
              <a:rPr lang="zh-CN" altLang="en-US" smtClean="0"/>
              <a:t>10</a:t>
            </a:fld>
            <a:endParaRPr lang="zh-CN" altLang="en-US"/>
          </a:p>
        </p:txBody>
      </p:sp>
    </p:spTree>
    <p:extLst>
      <p:ext uri="{BB962C8B-B14F-4D97-AF65-F5344CB8AC3E}">
        <p14:creationId xmlns:p14="http://schemas.microsoft.com/office/powerpoint/2010/main" val="330073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E2C488-EF88-4014-BFDD-18076BECB253}" type="slidenum">
              <a:rPr lang="zh-CN" altLang="en-US" smtClean="0"/>
              <a:t>11</a:t>
            </a:fld>
            <a:endParaRPr lang="zh-CN" altLang="en-US"/>
          </a:p>
        </p:txBody>
      </p:sp>
    </p:spTree>
    <p:extLst>
      <p:ext uri="{BB962C8B-B14F-4D97-AF65-F5344CB8AC3E}">
        <p14:creationId xmlns:p14="http://schemas.microsoft.com/office/powerpoint/2010/main" val="195478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E2C488-EF88-4014-BFDD-18076BECB253}" type="slidenum">
              <a:rPr lang="zh-CN" altLang="en-US" smtClean="0"/>
              <a:t>19</a:t>
            </a:fld>
            <a:endParaRPr lang="zh-CN" altLang="en-US"/>
          </a:p>
        </p:txBody>
      </p:sp>
    </p:spTree>
    <p:extLst>
      <p:ext uri="{BB962C8B-B14F-4D97-AF65-F5344CB8AC3E}">
        <p14:creationId xmlns:p14="http://schemas.microsoft.com/office/powerpoint/2010/main" val="943006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E2C488-EF88-4014-BFDD-18076BECB253}" type="slidenum">
              <a:rPr lang="zh-CN" altLang="en-US" smtClean="0"/>
              <a:t>20</a:t>
            </a:fld>
            <a:endParaRPr lang="zh-CN" altLang="en-US"/>
          </a:p>
        </p:txBody>
      </p:sp>
    </p:spTree>
    <p:extLst>
      <p:ext uri="{BB962C8B-B14F-4D97-AF65-F5344CB8AC3E}">
        <p14:creationId xmlns:p14="http://schemas.microsoft.com/office/powerpoint/2010/main" val="282776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http://v.qq.com/iframe/player.html?vid=j01526g7nck&amp;tiny=0&amp;auto=0</a:t>
            </a:r>
            <a:endParaRPr lang="zh-CN" altLang="en-US" dirty="0"/>
          </a:p>
        </p:txBody>
      </p:sp>
      <p:sp>
        <p:nvSpPr>
          <p:cNvPr id="4" name="灯片编号占位符 3"/>
          <p:cNvSpPr>
            <a:spLocks noGrp="1"/>
          </p:cNvSpPr>
          <p:nvPr>
            <p:ph type="sldNum" sz="quarter" idx="10"/>
          </p:nvPr>
        </p:nvSpPr>
        <p:spPr/>
        <p:txBody>
          <a:bodyPr/>
          <a:lstStyle/>
          <a:p>
            <a:fld id="{33E2C488-EF88-4014-BFDD-18076BECB253}" type="slidenum">
              <a:rPr lang="zh-CN" altLang="en-US" smtClean="0"/>
              <a:t>45</a:t>
            </a:fld>
            <a:endParaRPr lang="zh-CN" altLang="en-US"/>
          </a:p>
        </p:txBody>
      </p:sp>
    </p:spTree>
    <p:extLst>
      <p:ext uri="{BB962C8B-B14F-4D97-AF65-F5344CB8AC3E}">
        <p14:creationId xmlns:p14="http://schemas.microsoft.com/office/powerpoint/2010/main" val="424425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1957</a:t>
            </a:r>
            <a:r>
              <a:rPr lang="zh-CN" altLang="en-US" dirty="0"/>
              <a:t>年，美国社会心理学家道格拉斯</a:t>
            </a:r>
            <a:r>
              <a:rPr lang="en-US" altLang="zh-CN" dirty="0"/>
              <a:t>·</a:t>
            </a:r>
            <a:r>
              <a:rPr lang="zh-CN" altLang="en-US" dirty="0"/>
              <a:t>麦格雷戈在发表的著作</a:t>
            </a:r>
            <a:r>
              <a:rPr lang="en-US" altLang="zh-CN" dirty="0"/>
              <a:t>《</a:t>
            </a:r>
            <a:r>
              <a:rPr lang="zh-CN" altLang="en-US" dirty="0"/>
              <a:t>企业的人性面</a:t>
            </a:r>
            <a:r>
              <a:rPr lang="en-US" altLang="zh-CN" dirty="0"/>
              <a:t>》</a:t>
            </a:r>
            <a:r>
              <a:rPr lang="zh-CN" altLang="en-US" dirty="0"/>
              <a:t>一书中提出了影响颇大的“</a:t>
            </a:r>
            <a:r>
              <a:rPr lang="en-US" altLang="zh-CN" dirty="0"/>
              <a:t>X—Y”</a:t>
            </a:r>
            <a:r>
              <a:rPr lang="zh-CN" altLang="en-US" dirty="0"/>
              <a:t>理论。他将传统的指挥和监督理论命名为</a:t>
            </a:r>
            <a:r>
              <a:rPr lang="en-US" altLang="zh-CN" dirty="0"/>
              <a:t>X</a:t>
            </a:r>
            <a:r>
              <a:rPr lang="zh-CN" altLang="en-US" dirty="0"/>
              <a:t>理论，而将自己提出的理论命名为</a:t>
            </a:r>
            <a:r>
              <a:rPr lang="en-US" altLang="zh-CN" dirty="0"/>
              <a:t>Y</a:t>
            </a:r>
            <a:r>
              <a:rPr lang="zh-CN" altLang="en-US" dirty="0"/>
              <a:t>理论。</a:t>
            </a:r>
          </a:p>
          <a:p>
            <a:r>
              <a:rPr lang="zh-CN" altLang="en-US" dirty="0"/>
              <a:t>以</a:t>
            </a:r>
            <a:r>
              <a:rPr lang="en-US" altLang="zh-CN" dirty="0"/>
              <a:t>X</a:t>
            </a:r>
            <a:r>
              <a:rPr lang="zh-CN" altLang="en-US" dirty="0"/>
              <a:t>理论为指导思想，管理人员把人和物等同，忽视人的自身特征和多种需要，特别是社交、友情、受人尊重和自我实现的需要，只把金钱作为促使人们工作的最主要的激励手段，把惩罚这种强制性手段当作管理的重点之一。认为权力、规章制度和严密的监督控制，才能保证组织目标的实现。</a:t>
            </a:r>
          </a:p>
          <a:p>
            <a:r>
              <a:rPr lang="zh-CN" altLang="en-US" dirty="0"/>
              <a:t>以</a:t>
            </a:r>
            <a:r>
              <a:rPr lang="en-US" altLang="zh-CN" dirty="0"/>
              <a:t>Y</a:t>
            </a:r>
            <a:r>
              <a:rPr lang="zh-CN" altLang="en-US" dirty="0"/>
              <a:t>理论为指导思想，给工人安排他感到有吸引力和有意义的工作，使个人需要和组织目标尽可能结合在一起，以便把个人的智慧和能力充分发挥出来；要用启发与诱导代替命令与服从；用信任与关怀代替监督与惩罚。</a:t>
            </a:r>
          </a:p>
          <a:p>
            <a:endParaRPr lang="zh-CN" altLang="en-US" dirty="0"/>
          </a:p>
          <a:p>
            <a:r>
              <a:rPr lang="en-US" altLang="zh-CN" dirty="0"/>
              <a:t>Z</a:t>
            </a:r>
            <a:r>
              <a:rPr lang="zh-CN" altLang="en-US" dirty="0"/>
              <a:t>（</a:t>
            </a:r>
            <a:r>
              <a:rPr lang="en-US" altLang="zh-CN" dirty="0"/>
              <a:t>Japan</a:t>
            </a:r>
            <a:r>
              <a:rPr lang="zh-CN" altLang="en-US" dirty="0"/>
              <a:t>）模式：</a:t>
            </a:r>
          </a:p>
          <a:p>
            <a:r>
              <a:rPr lang="zh-CN" altLang="en-US" dirty="0"/>
              <a:t>企业是“宇宙系统”的中心，是目的；领导</a:t>
            </a:r>
            <a:r>
              <a:rPr lang="en-US" altLang="zh-CN" dirty="0"/>
              <a:t>-</a:t>
            </a:r>
            <a:r>
              <a:rPr lang="zh-CN" altLang="en-US" dirty="0"/>
              <a:t>下属是家长关系，忠孝礼义</a:t>
            </a:r>
          </a:p>
          <a:p>
            <a:endParaRPr lang="zh-CN" altLang="en-US" dirty="0"/>
          </a:p>
          <a:p>
            <a:r>
              <a:rPr lang="zh-CN" altLang="en-US" dirty="0"/>
              <a:t>终身雇佣制</a:t>
            </a:r>
          </a:p>
          <a:p>
            <a:r>
              <a:rPr lang="zh-CN" altLang="en-US" dirty="0"/>
              <a:t>缓慢的评价和升级</a:t>
            </a:r>
          </a:p>
          <a:p>
            <a:r>
              <a:rPr lang="zh-CN" altLang="en-US" dirty="0"/>
              <a:t>非专业化的经历道路</a:t>
            </a:r>
          </a:p>
          <a:p>
            <a:r>
              <a:rPr lang="zh-CN" altLang="en-US" dirty="0"/>
              <a:t>含蓄的控制</a:t>
            </a:r>
          </a:p>
          <a:p>
            <a:r>
              <a:rPr lang="zh-CN" altLang="en-US" dirty="0"/>
              <a:t>集体的决策过程</a:t>
            </a:r>
          </a:p>
          <a:p>
            <a:endParaRPr lang="zh-CN" altLang="en-US" dirty="0"/>
          </a:p>
        </p:txBody>
      </p:sp>
      <p:sp>
        <p:nvSpPr>
          <p:cNvPr id="4" name="灯片编号占位符 3"/>
          <p:cNvSpPr>
            <a:spLocks noGrp="1"/>
          </p:cNvSpPr>
          <p:nvPr>
            <p:ph type="sldNum" sz="quarter" idx="10"/>
          </p:nvPr>
        </p:nvSpPr>
        <p:spPr/>
        <p:txBody>
          <a:bodyPr/>
          <a:lstStyle/>
          <a:p>
            <a:fld id="{4647CA20-3978-496B-A98F-6271462344E5}" type="slidenum">
              <a:rPr lang="zh-CN" altLang="en-US" smtClean="0"/>
              <a:pPr/>
              <a:t>53</a:t>
            </a:fld>
            <a:endParaRPr lang="zh-CN" altLang="en-US"/>
          </a:p>
        </p:txBody>
      </p:sp>
    </p:spTree>
    <p:extLst>
      <p:ext uri="{BB962C8B-B14F-4D97-AF65-F5344CB8AC3E}">
        <p14:creationId xmlns:p14="http://schemas.microsoft.com/office/powerpoint/2010/main" val="2828535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13" descr="01bkg"/>
          <p:cNvPicPr>
            <a:picLocks noChangeAspect="1"/>
          </p:cNvPicPr>
          <p:nvPr/>
        </p:nvPicPr>
        <p:blipFill>
          <a:blip r:embed="rId2"/>
          <a:stretch>
            <a:fillRect/>
          </a:stretch>
        </p:blipFill>
        <p:spPr>
          <a:xfrm>
            <a:off x="0" y="-26987"/>
            <a:ext cx="12192000" cy="4968875"/>
          </a:xfrm>
          <a:prstGeom prst="rect">
            <a:avLst/>
          </a:prstGeom>
          <a:noFill/>
          <a:ln w="9525">
            <a:noFill/>
          </a:ln>
        </p:spPr>
      </p:pic>
      <p:pic>
        <p:nvPicPr>
          <p:cNvPr id="2051" name="图片 4" descr="院徽xiao.png"/>
          <p:cNvPicPr>
            <a:picLocks noChangeAspect="1"/>
          </p:cNvPicPr>
          <p:nvPr/>
        </p:nvPicPr>
        <p:blipFill>
          <a:blip r:embed="rId3"/>
          <a:stretch>
            <a:fillRect/>
          </a:stretch>
        </p:blipFill>
        <p:spPr>
          <a:xfrm>
            <a:off x="7109885" y="-26987"/>
            <a:ext cx="5082116" cy="1295400"/>
          </a:xfrm>
          <a:prstGeom prst="rect">
            <a:avLst/>
          </a:prstGeom>
          <a:noFill/>
          <a:ln w="9525">
            <a:noFill/>
          </a:ln>
        </p:spPr>
      </p:pic>
      <p:sp>
        <p:nvSpPr>
          <p:cNvPr id="2" name="Title 1"/>
          <p:cNvSpPr>
            <a:spLocks noGrp="1"/>
          </p:cNvSpPr>
          <p:nvPr>
            <p:ph type="ctrTitle"/>
          </p:nvPr>
        </p:nvSpPr>
        <p:spPr>
          <a:xfrm>
            <a:off x="914400" y="2130426"/>
            <a:ext cx="10363200" cy="866527"/>
          </a:xfrm>
        </p:spPr>
        <p:txBody>
          <a:bodyPr/>
          <a:lstStyle>
            <a:lvl1pPr algn="l">
              <a:defRPr sz="4000" b="1">
                <a:solidFill>
                  <a:schemeClr val="bg1"/>
                </a:solidFill>
              </a:defRPr>
            </a:lvl1pPr>
          </a:lstStyle>
          <a:p>
            <a:pPr fontAlgn="base"/>
            <a:r>
              <a:rPr lang="zh-CN" altLang="en-US" strike="noStrike" noProof="1"/>
              <a:t>单击此处编辑母版标题样式</a:t>
            </a:r>
          </a:p>
        </p:txBody>
      </p:sp>
      <p:sp>
        <p:nvSpPr>
          <p:cNvPr id="3" name="Subtitle 2"/>
          <p:cNvSpPr>
            <a:spLocks noGrp="1"/>
          </p:cNvSpPr>
          <p:nvPr>
            <p:ph type="subTitle" idx="1"/>
          </p:nvPr>
        </p:nvSpPr>
        <p:spPr>
          <a:xfrm>
            <a:off x="911424" y="2996952"/>
            <a:ext cx="8534400" cy="1584176"/>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2415875805"/>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Rectangle 5"/>
          <p:cNvSpPr/>
          <p:nvPr/>
        </p:nvSpPr>
        <p:spPr>
          <a:xfrm>
            <a:off x="0" y="0"/>
            <a:ext cx="12192000" cy="3500438"/>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6"/>
          <p:cNvSpPr/>
          <p:nvPr/>
        </p:nvSpPr>
        <p:spPr>
          <a:xfrm>
            <a:off x="0" y="692150"/>
            <a:ext cx="12192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pic>
        <p:nvPicPr>
          <p:cNvPr id="3076" name="图片 5" descr="院徽.png"/>
          <p:cNvPicPr>
            <a:picLocks noChangeAspect="1"/>
          </p:cNvPicPr>
          <p:nvPr/>
        </p:nvPicPr>
        <p:blipFill>
          <a:blip r:embed="rId2"/>
          <a:stretch>
            <a:fillRect/>
          </a:stretch>
        </p:blipFill>
        <p:spPr>
          <a:xfrm>
            <a:off x="7567084" y="5740400"/>
            <a:ext cx="4385733" cy="1117600"/>
          </a:xfrm>
          <a:prstGeom prst="rect">
            <a:avLst/>
          </a:prstGeom>
          <a:noFill/>
          <a:ln w="9525">
            <a:noFill/>
          </a:ln>
        </p:spPr>
      </p:pic>
      <p:sp>
        <p:nvSpPr>
          <p:cNvPr id="10" name="Title Placeholder 1"/>
          <p:cNvSpPr>
            <a:spLocks noGrp="1"/>
          </p:cNvSpPr>
          <p:nvPr>
            <p:ph type="title"/>
          </p:nvPr>
        </p:nvSpPr>
        <p:spPr>
          <a:xfrm>
            <a:off x="0" y="332656"/>
            <a:ext cx="12192000" cy="670086"/>
          </a:xfrm>
          <a:prstGeom prst="rect">
            <a:avLst/>
          </a:prstGeom>
          <a:solidFill>
            <a:srgbClr val="0070C0"/>
          </a:solidFill>
        </p:spPr>
        <p:txBody>
          <a:bodyPr rtlCol="0">
            <a:noAutofit/>
          </a:bodyPr>
          <a:lstStyle>
            <a:lvl1pPr algn="l">
              <a:defRPr sz="2800" b="1" baseline="0">
                <a:solidFill>
                  <a:schemeClr val="bg1"/>
                </a:solidFill>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单击此处编辑母版标题样式</a:t>
            </a:r>
          </a:p>
        </p:txBody>
      </p:sp>
      <p:sp>
        <p:nvSpPr>
          <p:cNvPr id="3" name="Content Placeholder 2"/>
          <p:cNvSpPr>
            <a:spLocks noGrp="1"/>
          </p:cNvSpPr>
          <p:nvPr>
            <p:ph idx="1"/>
          </p:nvPr>
        </p:nvSpPr>
        <p:spPr>
          <a:xfrm>
            <a:off x="527381" y="1340768"/>
            <a:ext cx="11041227" cy="4785395"/>
          </a:xfr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2635546530"/>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730576437"/>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17600" y="6356351"/>
            <a:ext cx="3657600" cy="365125"/>
          </a:xfrm>
        </p:spPr>
        <p:txBody>
          <a:bodyPr/>
          <a:lstStyle/>
          <a:p>
            <a:fld id="{D47FBC79-A022-4CF1-84C6-3B66AD3E3BF4}" type="datetimeFigureOut">
              <a:rPr lang="zh-CN" altLang="en-US" smtClean="0"/>
              <a:t>2020/1/2</a:t>
            </a:fld>
            <a:endParaRPr lang="zh-CN" altLang="en-US"/>
          </a:p>
        </p:txBody>
      </p:sp>
      <p:sp>
        <p:nvSpPr>
          <p:cNvPr id="3" name="页脚占位符 2"/>
          <p:cNvSpPr>
            <a:spLocks noGrp="1"/>
          </p:cNvSpPr>
          <p:nvPr>
            <p:ph type="ftr" sz="quarter" idx="11"/>
          </p:nvPr>
        </p:nvSpPr>
        <p:spPr>
          <a:xfrm>
            <a:off x="5384800" y="6356351"/>
            <a:ext cx="5486400" cy="365125"/>
          </a:xfrm>
        </p:spPr>
        <p:txBody>
          <a:bodyPr/>
          <a:lstStyle/>
          <a:p>
            <a:endParaRPr lang="zh-CN" altLang="en-US"/>
          </a:p>
        </p:txBody>
      </p:sp>
      <p:sp>
        <p:nvSpPr>
          <p:cNvPr id="4" name="灯片编号占位符 3"/>
          <p:cNvSpPr>
            <a:spLocks noGrp="1"/>
          </p:cNvSpPr>
          <p:nvPr>
            <p:ph type="sldNum" sz="quarter" idx="12"/>
          </p:nvPr>
        </p:nvSpPr>
        <p:spPr>
          <a:xfrm>
            <a:off x="11480800" y="6356351"/>
            <a:ext cx="3657600" cy="365125"/>
          </a:xfrm>
        </p:spPr>
        <p:txBody>
          <a:bodyPr/>
          <a:lstStyle/>
          <a:p>
            <a:fld id="{7DBE4599-E1B6-4617-9099-D98232387790}" type="slidenum">
              <a:rPr lang="zh-CN" altLang="en-US" smtClean="0"/>
              <a:t>‹#›</a:t>
            </a:fld>
            <a:endParaRPr lang="zh-CN" altLang="en-US"/>
          </a:p>
        </p:txBody>
      </p:sp>
    </p:spTree>
    <p:extLst>
      <p:ext uri="{BB962C8B-B14F-4D97-AF65-F5344CB8AC3E}">
        <p14:creationId xmlns:p14="http://schemas.microsoft.com/office/powerpoint/2010/main" val="2694789704"/>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15461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6698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8001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6057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8529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09600" y="1600201"/>
            <a:ext cx="109728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extLst>
      <p:ext uri="{BB962C8B-B14F-4D97-AF65-F5344CB8AC3E}">
        <p14:creationId xmlns:p14="http://schemas.microsoft.com/office/powerpoint/2010/main" val="2683287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Lst>
  <p:transition>
    <p:push/>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7.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g"/></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84832" y="1938402"/>
            <a:ext cx="10363200" cy="866527"/>
          </a:xfrm>
        </p:spPr>
        <p:txBody>
          <a:bodyPr/>
          <a:lstStyle/>
          <a:p>
            <a:r>
              <a:rPr lang="zh-CN" altLang="en-US" dirty="0"/>
              <a:t>第二章 早期管理实践与思想</a:t>
            </a:r>
          </a:p>
        </p:txBody>
      </p:sp>
      <p:sp>
        <p:nvSpPr>
          <p:cNvPr id="3" name="副标题 2"/>
          <p:cNvSpPr>
            <a:spLocks noGrp="1"/>
          </p:cNvSpPr>
          <p:nvPr>
            <p:ph type="subTitle" idx="1"/>
          </p:nvPr>
        </p:nvSpPr>
        <p:spPr>
          <a:xfrm>
            <a:off x="5346264" y="4258824"/>
            <a:ext cx="8534400" cy="1584176"/>
          </a:xfrm>
        </p:spPr>
        <p:txBody>
          <a:bodyPr/>
          <a:lstStyle/>
          <a:p>
            <a:r>
              <a:rPr lang="zh-CN" altLang="en-US" dirty="0">
                <a:solidFill>
                  <a:schemeClr val="tx1"/>
                </a:solidFill>
              </a:rPr>
              <a:t>主讲：张麟</a:t>
            </a:r>
          </a:p>
        </p:txBody>
      </p:sp>
    </p:spTree>
    <p:extLst>
      <p:ext uri="{BB962C8B-B14F-4D97-AF65-F5344CB8AC3E}">
        <p14:creationId xmlns:p14="http://schemas.microsoft.com/office/powerpoint/2010/main" val="2789737410"/>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科学管理理论主要内容</a:t>
            </a:r>
          </a:p>
        </p:txBody>
      </p:sp>
      <p:sp>
        <p:nvSpPr>
          <p:cNvPr id="3" name="内容占位符 2"/>
          <p:cNvSpPr>
            <a:spLocks noGrp="1"/>
          </p:cNvSpPr>
          <p:nvPr>
            <p:ph idx="1"/>
          </p:nvPr>
        </p:nvSpPr>
        <p:spPr/>
        <p:txBody>
          <a:bodyPr/>
          <a:lstStyle/>
          <a:p>
            <a:r>
              <a:rPr lang="zh-CN" altLang="en-US" dirty="0"/>
              <a:t>定额管理</a:t>
            </a:r>
            <a:endParaRPr lang="en-US" altLang="zh-CN" dirty="0"/>
          </a:p>
          <a:p>
            <a:r>
              <a:rPr lang="zh-CN" altLang="en-US" dirty="0"/>
              <a:t>标准化管理</a:t>
            </a:r>
            <a:endParaRPr lang="en-US" altLang="zh-CN" dirty="0"/>
          </a:p>
          <a:p>
            <a:r>
              <a:rPr lang="zh-CN" altLang="en-US" dirty="0"/>
              <a:t>计件差别工资</a:t>
            </a:r>
            <a:endParaRPr lang="en-US" altLang="zh-CN" dirty="0"/>
          </a:p>
          <a:p>
            <a:r>
              <a:rPr lang="zh-CN" altLang="en-US" dirty="0"/>
              <a:t>科学地挑选和培训员工</a:t>
            </a:r>
            <a:endParaRPr lang="en-US" altLang="zh-CN" dirty="0"/>
          </a:p>
          <a:p>
            <a:r>
              <a:rPr lang="zh-CN" altLang="en-US" dirty="0"/>
              <a:t>管理专业化</a:t>
            </a:r>
            <a:endParaRPr lang="en-US" altLang="zh-CN" dirty="0"/>
          </a:p>
        </p:txBody>
      </p:sp>
    </p:spTree>
    <p:extLst>
      <p:ext uri="{BB962C8B-B14F-4D97-AF65-F5344CB8AC3E}">
        <p14:creationId xmlns:p14="http://schemas.microsoft.com/office/powerpoint/2010/main" val="2979686297"/>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标准化原理</a:t>
            </a:r>
          </a:p>
        </p:txBody>
      </p:sp>
      <p:sp>
        <p:nvSpPr>
          <p:cNvPr id="3" name="内容占位符 2"/>
          <p:cNvSpPr>
            <a:spLocks noGrp="1"/>
          </p:cNvSpPr>
          <p:nvPr>
            <p:ph idx="1"/>
          </p:nvPr>
        </p:nvSpPr>
        <p:spPr/>
        <p:txBody>
          <a:bodyPr/>
          <a:lstStyle/>
          <a:p>
            <a:r>
              <a:rPr lang="zh-CN" altLang="en-US" dirty="0"/>
              <a:t>操作方法、工具、材料、作业环境的标准化（做菜）</a:t>
            </a:r>
          </a:p>
        </p:txBody>
      </p:sp>
      <p:sp>
        <p:nvSpPr>
          <p:cNvPr id="4" name="TextBox 2"/>
          <p:cNvSpPr txBox="1"/>
          <p:nvPr/>
        </p:nvSpPr>
        <p:spPr>
          <a:xfrm>
            <a:off x="602429" y="1939874"/>
            <a:ext cx="8155173" cy="3693319"/>
          </a:xfrm>
          <a:prstGeom prst="rect">
            <a:avLst/>
          </a:prstGeom>
          <a:noFill/>
        </p:spPr>
        <p:txBody>
          <a:bodyPr wrap="square" rtlCol="0">
            <a:spAutoFit/>
          </a:bodyPr>
          <a:lstStyle/>
          <a:p>
            <a:r>
              <a:rPr lang="en-US" altLang="zh-CN" dirty="0">
                <a:solidFill>
                  <a:srgbClr val="C00000"/>
                </a:solidFill>
              </a:rPr>
              <a:t>1</a:t>
            </a:r>
            <a:r>
              <a:rPr lang="zh-CN" altLang="en-US" dirty="0">
                <a:solidFill>
                  <a:srgbClr val="C00000"/>
                </a:solidFill>
              </a:rPr>
              <a:t>“生铁块搬运实验”（人）</a:t>
            </a:r>
            <a:endParaRPr lang="en-US" altLang="zh-CN" dirty="0"/>
          </a:p>
          <a:p>
            <a:r>
              <a:rPr lang="en-US" altLang="zh-CN" dirty="0"/>
              <a:t>        </a:t>
            </a:r>
            <a:r>
              <a:rPr lang="zh-CN" altLang="zh-CN" dirty="0"/>
              <a:t>搬运班组大约</a:t>
            </a:r>
            <a:r>
              <a:rPr lang="en-US" altLang="zh-CN" dirty="0"/>
              <a:t>75</a:t>
            </a:r>
            <a:r>
              <a:rPr lang="zh-CN" altLang="zh-CN" dirty="0"/>
              <a:t>名工人中进行的。研究改进了操作方法，训练了工人，结果使生铁块的搬运量提高</a:t>
            </a:r>
            <a:r>
              <a:rPr lang="en-US" altLang="zh-CN" dirty="0"/>
              <a:t>3</a:t>
            </a:r>
            <a:r>
              <a:rPr lang="zh-CN" altLang="zh-CN" dirty="0"/>
              <a:t>倍。</a:t>
            </a:r>
            <a:r>
              <a:rPr lang="zh-CN" altLang="en-US" dirty="0"/>
              <a:t>（</a:t>
            </a:r>
            <a:r>
              <a:rPr lang="en-US" altLang="zh-CN" dirty="0"/>
              <a:t>12.5</a:t>
            </a:r>
            <a:r>
              <a:rPr lang="zh-CN" altLang="en-US" dirty="0"/>
              <a:t>吨</a:t>
            </a:r>
            <a:r>
              <a:rPr lang="en-US" altLang="zh-CN" dirty="0"/>
              <a:t>—47</a:t>
            </a:r>
            <a:r>
              <a:rPr lang="zh-CN" altLang="en-US" dirty="0"/>
              <a:t>吨）（节奏）</a:t>
            </a:r>
            <a:endParaRPr lang="zh-CN" altLang="zh-CN" dirty="0"/>
          </a:p>
          <a:p>
            <a:endParaRPr lang="en-US" altLang="zh-CN" dirty="0"/>
          </a:p>
          <a:p>
            <a:r>
              <a:rPr lang="en-US" altLang="zh-CN" dirty="0">
                <a:solidFill>
                  <a:srgbClr val="C00000"/>
                </a:solidFill>
              </a:rPr>
              <a:t>2 </a:t>
            </a:r>
            <a:r>
              <a:rPr lang="zh-CN" altLang="en-US" dirty="0">
                <a:solidFill>
                  <a:srgbClr val="C00000"/>
                </a:solidFill>
              </a:rPr>
              <a:t>“铁锹实验” （工具）</a:t>
            </a:r>
            <a:endParaRPr lang="en-US" altLang="zh-CN" dirty="0">
              <a:solidFill>
                <a:srgbClr val="C00000"/>
              </a:solidFill>
            </a:endParaRPr>
          </a:p>
          <a:p>
            <a:r>
              <a:rPr lang="en-US" altLang="zh-CN" dirty="0"/>
              <a:t>       </a:t>
            </a:r>
            <a:r>
              <a:rPr lang="zh-CN" altLang="zh-CN" dirty="0"/>
              <a:t>让搬运工人用不同型号的铁锹，通过科学测量得出铁锹每次铲物在重</a:t>
            </a:r>
            <a:r>
              <a:rPr lang="en-US" altLang="zh-CN" dirty="0"/>
              <a:t>21</a:t>
            </a:r>
            <a:r>
              <a:rPr lang="zh-CN" altLang="zh-CN" dirty="0"/>
              <a:t>磅时，劳动效率最高的结论。</a:t>
            </a:r>
          </a:p>
          <a:p>
            <a:endParaRPr lang="en-US" altLang="zh-CN" dirty="0"/>
          </a:p>
          <a:p>
            <a:endParaRPr lang="en-US" altLang="zh-CN" dirty="0"/>
          </a:p>
          <a:p>
            <a:r>
              <a:rPr lang="en-US" altLang="zh-CN" dirty="0">
                <a:solidFill>
                  <a:srgbClr val="C00000"/>
                </a:solidFill>
              </a:rPr>
              <a:t>3 </a:t>
            </a:r>
            <a:r>
              <a:rPr lang="zh-CN" altLang="en-US" dirty="0">
                <a:solidFill>
                  <a:srgbClr val="C00000"/>
                </a:solidFill>
              </a:rPr>
              <a:t>“金属切削实验” （工作标准）</a:t>
            </a:r>
            <a:endParaRPr lang="en-US" altLang="zh-CN" dirty="0">
              <a:solidFill>
                <a:srgbClr val="C00000"/>
              </a:solidFill>
            </a:endParaRPr>
          </a:p>
          <a:p>
            <a:r>
              <a:rPr lang="zh-CN" altLang="en-US" dirty="0"/>
              <a:t>       该</a:t>
            </a:r>
            <a:r>
              <a:rPr lang="zh-CN" altLang="zh-CN" dirty="0"/>
              <a:t>试验延续了</a:t>
            </a:r>
            <a:r>
              <a:rPr lang="en-US" altLang="zh-CN" dirty="0"/>
              <a:t>26</a:t>
            </a:r>
            <a:r>
              <a:rPr lang="zh-CN" altLang="zh-CN" dirty="0"/>
              <a:t>年，进行的各项试验超过了</a:t>
            </a:r>
            <a:r>
              <a:rPr lang="en-US" altLang="zh-CN" dirty="0"/>
              <a:t>3</a:t>
            </a:r>
            <a:r>
              <a:rPr lang="zh-CN" altLang="zh-CN" dirty="0"/>
              <a:t>万次，</a:t>
            </a:r>
            <a:r>
              <a:rPr lang="en-US" altLang="zh-CN" dirty="0"/>
              <a:t>80</a:t>
            </a:r>
            <a:r>
              <a:rPr lang="zh-CN" altLang="zh-CN" dirty="0"/>
              <a:t>万磅的钢铁被试验用的工具削成切屑，总共耗费约</a:t>
            </a:r>
            <a:r>
              <a:rPr lang="en-US" altLang="zh-CN" dirty="0"/>
              <a:t>15</a:t>
            </a:r>
            <a:r>
              <a:rPr lang="zh-CN" altLang="zh-CN" dirty="0"/>
              <a:t>万美元。</a:t>
            </a:r>
            <a:r>
              <a:rPr lang="zh-CN" altLang="en-US" dirty="0"/>
              <a:t>最终</a:t>
            </a:r>
            <a:r>
              <a:rPr lang="zh-CN" altLang="zh-CN" dirty="0"/>
              <a:t>给工人制定了一套</a:t>
            </a:r>
            <a:r>
              <a:rPr lang="zh-CN" altLang="en-US" dirty="0"/>
              <a:t>合理化</a:t>
            </a:r>
            <a:r>
              <a:rPr lang="zh-CN" altLang="zh-CN" dirty="0"/>
              <a:t>工作标准。为</a:t>
            </a:r>
            <a:r>
              <a:rPr lang="zh-CN" altLang="zh-CN" b="1" dirty="0"/>
              <a:t>工作标准化、工具标准化和操作标准化</a:t>
            </a:r>
            <a:r>
              <a:rPr lang="zh-CN" altLang="zh-CN" dirty="0"/>
              <a:t>的制定提供了科学的依据。</a:t>
            </a:r>
            <a:endParaRPr lang="zh-CN" altLang="en-US" dirty="0"/>
          </a:p>
        </p:txBody>
      </p:sp>
    </p:spTree>
    <p:extLst>
      <p:ext uri="{BB962C8B-B14F-4D97-AF65-F5344CB8AC3E}">
        <p14:creationId xmlns:p14="http://schemas.microsoft.com/office/powerpoint/2010/main" val="423278742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20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2000"/>
                                        <p:tgtEl>
                                          <p:spTgt spid="4">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fade">
                                      <p:cBhvr>
                                        <p:cTn id="28"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定额管理</a:t>
            </a:r>
          </a:p>
        </p:txBody>
      </p:sp>
      <p:sp>
        <p:nvSpPr>
          <p:cNvPr id="3" name="内容占位符 2"/>
          <p:cNvSpPr>
            <a:spLocks noGrp="1"/>
          </p:cNvSpPr>
          <p:nvPr>
            <p:ph idx="1"/>
          </p:nvPr>
        </p:nvSpPr>
        <p:spPr/>
        <p:txBody>
          <a:bodyPr/>
          <a:lstStyle/>
          <a:p>
            <a:pPr marL="0" indent="0">
              <a:buNone/>
            </a:pPr>
            <a:r>
              <a:rPr lang="zh-CN" altLang="en-US" dirty="0"/>
              <a:t>确定合理的工作量</a:t>
            </a:r>
            <a:endParaRPr lang="en-US" altLang="zh-CN" dirty="0"/>
          </a:p>
        </p:txBody>
      </p:sp>
      <p:sp>
        <p:nvSpPr>
          <p:cNvPr id="4" name="内容占位符 2"/>
          <p:cNvSpPr txBox="1">
            <a:spLocks/>
          </p:cNvSpPr>
          <p:nvPr/>
        </p:nvSpPr>
        <p:spPr>
          <a:xfrm>
            <a:off x="353209" y="2072605"/>
            <a:ext cx="11041227" cy="4785395"/>
          </a:xfrm>
          <a:prstGeom prst="rect">
            <a:avLst/>
          </a:prstGeom>
          <a:noFill/>
          <a:ln w="9525">
            <a:noFill/>
          </a:ln>
        </p:spPr>
        <p:txBody>
          <a:bodyPr anchor="t"/>
          <a:lstStyle>
            <a:lvl1pPr marL="342900" indent="-342900" algn="l" rtl="0" eaLnBrk="1" fontAlgn="base" hangingPunct="1">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20000"/>
              </a:spcBef>
              <a:spcAft>
                <a:spcPct val="0"/>
              </a:spcAft>
              <a:buChar char="•"/>
              <a:defRPr sz="180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20000"/>
              </a:spcBef>
              <a:spcAft>
                <a:spcPct val="0"/>
              </a:spcAft>
              <a:buChar char="–"/>
              <a:defRPr sz="1600">
                <a:solidFill>
                  <a:schemeClr val="tx1"/>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20000"/>
              </a:spcBef>
              <a:spcAft>
                <a:spcPct val="0"/>
              </a:spcAft>
              <a:buChar char="»"/>
              <a:defRPr sz="16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zh-CN" altLang="en-US" kern="0" dirty="0"/>
              <a:t>在一个“头等工人”以最快速度（标准化方法）工作时，用秒表记录一天的工作过程。</a:t>
            </a:r>
            <a:endParaRPr lang="en-US" altLang="zh-CN" kern="0" dirty="0"/>
          </a:p>
          <a:p>
            <a:pPr marL="0" indent="0">
              <a:buNone/>
            </a:pPr>
            <a:endParaRPr lang="en-US" altLang="zh-CN" kern="0" dirty="0"/>
          </a:p>
          <a:p>
            <a:r>
              <a:rPr lang="zh-CN" altLang="en-US" kern="0" dirty="0"/>
              <a:t>求出正常工作速率，计算标准定额。</a:t>
            </a:r>
            <a:endParaRPr lang="en-US" altLang="zh-CN" kern="0" dirty="0"/>
          </a:p>
          <a:p>
            <a:endParaRPr lang="en-US" altLang="zh-CN" kern="0" dirty="0"/>
          </a:p>
          <a:p>
            <a:r>
              <a:rPr lang="zh-CN" altLang="en-US" kern="0" dirty="0"/>
              <a:t>考虑休息、意外</a:t>
            </a:r>
            <a:endParaRPr lang="en-US" altLang="zh-CN" kern="0" dirty="0"/>
          </a:p>
          <a:p>
            <a:endParaRPr lang="en-US" altLang="zh-CN" kern="0" dirty="0"/>
          </a:p>
          <a:p>
            <a:r>
              <a:rPr lang="zh-CN" altLang="en-US" kern="0" dirty="0"/>
              <a:t>秒表骑士</a:t>
            </a:r>
          </a:p>
          <a:p>
            <a:endParaRPr lang="zh-CN" altLang="en-US" kern="0" dirty="0"/>
          </a:p>
        </p:txBody>
      </p:sp>
    </p:spTree>
    <p:extLst>
      <p:ext uri="{BB962C8B-B14F-4D97-AF65-F5344CB8AC3E}">
        <p14:creationId xmlns:p14="http://schemas.microsoft.com/office/powerpoint/2010/main" val="2015715722"/>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计件差别工资</a:t>
            </a:r>
          </a:p>
        </p:txBody>
      </p:sp>
      <p:sp>
        <p:nvSpPr>
          <p:cNvPr id="3" name="内容占位符 2"/>
          <p:cNvSpPr>
            <a:spLocks noGrp="1"/>
          </p:cNvSpPr>
          <p:nvPr>
            <p:ph idx="1"/>
          </p:nvPr>
        </p:nvSpPr>
        <p:spPr/>
        <p:txBody>
          <a:bodyPr/>
          <a:lstStyle/>
          <a:p>
            <a:r>
              <a:rPr lang="zh-CN" altLang="en-US" dirty="0"/>
              <a:t>规定一天完成的定额为</a:t>
            </a:r>
            <a:r>
              <a:rPr lang="en-US" altLang="zh-CN" dirty="0"/>
              <a:t>20</a:t>
            </a:r>
            <a:r>
              <a:rPr lang="zh-CN" altLang="en-US" dirty="0"/>
              <a:t>件</a:t>
            </a:r>
            <a:endParaRPr lang="en-US" altLang="zh-CN" dirty="0"/>
          </a:p>
          <a:p>
            <a:endParaRPr lang="en-US" altLang="zh-CN" dirty="0"/>
          </a:p>
          <a:p>
            <a:r>
              <a:rPr lang="zh-CN" altLang="en-US" dirty="0"/>
              <a:t>低于</a:t>
            </a:r>
            <a:r>
              <a:rPr lang="en-US" altLang="zh-CN" dirty="0"/>
              <a:t>20</a:t>
            </a:r>
            <a:r>
              <a:rPr lang="zh-CN" altLang="en-US" dirty="0"/>
              <a:t>件，每件按照</a:t>
            </a:r>
            <a:r>
              <a:rPr lang="en-US" altLang="zh-CN" dirty="0"/>
              <a:t>80%</a:t>
            </a:r>
            <a:r>
              <a:rPr lang="zh-CN" altLang="en-US" dirty="0"/>
              <a:t>付薪酬，</a:t>
            </a:r>
            <a:r>
              <a:rPr lang="en-US" altLang="zh-CN" dirty="0"/>
              <a:t>8</a:t>
            </a:r>
            <a:r>
              <a:rPr lang="zh-CN" altLang="en-US" dirty="0"/>
              <a:t>元。</a:t>
            </a:r>
            <a:endParaRPr lang="en-US" altLang="zh-CN" dirty="0"/>
          </a:p>
          <a:p>
            <a:endParaRPr lang="en-US" altLang="zh-CN" dirty="0"/>
          </a:p>
          <a:p>
            <a:r>
              <a:rPr lang="zh-CN" altLang="en-US" dirty="0"/>
              <a:t>若完成任务，每件按照</a:t>
            </a:r>
            <a:r>
              <a:rPr lang="en-US" altLang="zh-CN" dirty="0"/>
              <a:t>100%</a:t>
            </a:r>
            <a:r>
              <a:rPr lang="zh-CN" altLang="en-US" dirty="0"/>
              <a:t>付薪酬，</a:t>
            </a:r>
            <a:r>
              <a:rPr lang="en-US" altLang="zh-CN" dirty="0"/>
              <a:t>10</a:t>
            </a:r>
            <a:r>
              <a:rPr lang="zh-CN" altLang="en-US" dirty="0"/>
              <a:t>元。</a:t>
            </a:r>
            <a:endParaRPr lang="en-US" altLang="zh-CN" dirty="0"/>
          </a:p>
          <a:p>
            <a:endParaRPr lang="en-US" altLang="zh-CN" dirty="0"/>
          </a:p>
          <a:p>
            <a:r>
              <a:rPr lang="zh-CN" altLang="en-US" dirty="0"/>
              <a:t>若超额完成任务，每件按照</a:t>
            </a:r>
            <a:r>
              <a:rPr lang="en-US" altLang="zh-CN" dirty="0"/>
              <a:t>120%</a:t>
            </a:r>
            <a:r>
              <a:rPr lang="zh-CN" altLang="en-US" dirty="0"/>
              <a:t>付薪酬，</a:t>
            </a:r>
            <a:r>
              <a:rPr lang="en-US" altLang="zh-CN" dirty="0"/>
              <a:t>12</a:t>
            </a:r>
            <a:r>
              <a:rPr lang="zh-CN" altLang="en-US" dirty="0"/>
              <a:t>元。</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1312861597"/>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科学的挑选和培训员工</a:t>
            </a:r>
          </a:p>
        </p:txBody>
      </p:sp>
      <p:sp>
        <p:nvSpPr>
          <p:cNvPr id="3" name="内容占位符 2"/>
          <p:cNvSpPr>
            <a:spLocks noGrp="1"/>
          </p:cNvSpPr>
          <p:nvPr>
            <p:ph idx="1"/>
          </p:nvPr>
        </p:nvSpPr>
        <p:spPr/>
        <p:txBody>
          <a:bodyPr/>
          <a:lstStyle/>
          <a:p>
            <a:endParaRPr lang="en-US" altLang="zh-CN" dirty="0"/>
          </a:p>
          <a:p>
            <a:r>
              <a:rPr lang="zh-CN" altLang="en-US" dirty="0"/>
              <a:t>能力与工作相适应</a:t>
            </a:r>
            <a:endParaRPr lang="en-US" altLang="zh-CN" dirty="0"/>
          </a:p>
          <a:p>
            <a:endParaRPr lang="en-US" altLang="zh-CN" dirty="0"/>
          </a:p>
          <a:p>
            <a:r>
              <a:rPr lang="zh-CN" altLang="en-US" dirty="0"/>
              <a:t>标准化作业集中培训</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989074053"/>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管理专业化</a:t>
            </a:r>
          </a:p>
        </p:txBody>
      </p:sp>
      <p:sp>
        <p:nvSpPr>
          <p:cNvPr id="3" name="内容占位符 2"/>
          <p:cNvSpPr>
            <a:spLocks noGrp="1"/>
          </p:cNvSpPr>
          <p:nvPr>
            <p:ph idx="1"/>
          </p:nvPr>
        </p:nvSpPr>
        <p:spPr/>
        <p:txBody>
          <a:bodyPr/>
          <a:lstStyle/>
          <a:p>
            <a:r>
              <a:rPr lang="zh-CN" altLang="en-US" dirty="0"/>
              <a:t>计划与执行职能分开</a:t>
            </a:r>
            <a:endParaRPr lang="en-US" altLang="zh-CN" dirty="0"/>
          </a:p>
          <a:p>
            <a:pPr marL="0" indent="0">
              <a:buNone/>
            </a:pPr>
            <a:r>
              <a:rPr lang="zh-CN" altLang="en-US" dirty="0"/>
              <a:t>计划职能归管理当局，并设立专门的计划部门来承担。计划部门从事全部的计划工作，并对工人发布命令。</a:t>
            </a:r>
            <a:endParaRPr lang="en-US" altLang="zh-CN" dirty="0"/>
          </a:p>
          <a:p>
            <a:pPr marL="0" indent="0">
              <a:buNone/>
            </a:pPr>
            <a:endParaRPr lang="en-US" altLang="zh-CN" dirty="0"/>
          </a:p>
          <a:p>
            <a:pPr>
              <a:buFont typeface="Arial" panose="020B0604020202020204" pitchFamily="34" charset="0"/>
              <a:buChar char="•"/>
            </a:pPr>
            <a:r>
              <a:rPr lang="zh-CN" altLang="en-US" dirty="0"/>
              <a:t>职能工长制（事业部制）</a:t>
            </a:r>
            <a:endParaRPr lang="en-US" altLang="zh-CN" dirty="0"/>
          </a:p>
          <a:p>
            <a:pPr marL="0" indent="0">
              <a:buNone/>
            </a:pPr>
            <a:r>
              <a:rPr lang="zh-CN" altLang="en-US" dirty="0"/>
              <a:t>计划工长、执行工长、质量工长、工艺工长</a:t>
            </a:r>
          </a:p>
          <a:p>
            <a:endParaRPr lang="en-US" altLang="zh-CN" dirty="0"/>
          </a:p>
          <a:p>
            <a:r>
              <a:rPr lang="zh-CN" altLang="en-US" dirty="0"/>
              <a:t>例外管理</a:t>
            </a:r>
            <a:endParaRPr lang="en-US" altLang="zh-CN" dirty="0"/>
          </a:p>
          <a:p>
            <a:pPr marL="0" indent="0">
              <a:buNone/>
            </a:pPr>
            <a:r>
              <a:rPr lang="zh-CN" altLang="en-US" dirty="0"/>
              <a:t>主管保留对例外事项与重要问题的决策，一般日常事务由下级管理者处理（分权管理）</a:t>
            </a:r>
          </a:p>
        </p:txBody>
      </p:sp>
    </p:spTree>
    <p:extLst>
      <p:ext uri="{BB962C8B-B14F-4D97-AF65-F5344CB8AC3E}">
        <p14:creationId xmlns:p14="http://schemas.microsoft.com/office/powerpoint/2010/main" val="3277448658"/>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心理革命</a:t>
            </a:r>
          </a:p>
        </p:txBody>
      </p:sp>
      <p:sp>
        <p:nvSpPr>
          <p:cNvPr id="3" name="内容占位符 2"/>
          <p:cNvSpPr>
            <a:spLocks noGrp="1"/>
          </p:cNvSpPr>
          <p:nvPr>
            <p:ph idx="1"/>
          </p:nvPr>
        </p:nvSpPr>
        <p:spPr>
          <a:xfrm>
            <a:off x="554813" y="1340768"/>
            <a:ext cx="11041227" cy="4785395"/>
          </a:xfrm>
        </p:spPr>
        <p:txBody>
          <a:bodyPr/>
          <a:lstStyle/>
          <a:p>
            <a:r>
              <a:rPr lang="zh-CN" altLang="en-US" dirty="0"/>
              <a:t>从分饼到把饼做大</a:t>
            </a:r>
            <a:endParaRPr lang="en-US" altLang="zh-CN" dirty="0"/>
          </a:p>
          <a:p>
            <a:endParaRPr lang="en-US" altLang="zh-CN" dirty="0"/>
          </a:p>
          <a:p>
            <a:r>
              <a:rPr lang="zh-CN" altLang="en-US" dirty="0"/>
              <a:t>用准确的科学研究来代替个人经验与判断</a:t>
            </a:r>
          </a:p>
        </p:txBody>
      </p:sp>
    </p:spTree>
    <p:extLst>
      <p:ext uri="{BB962C8B-B14F-4D97-AF65-F5344CB8AC3E}">
        <p14:creationId xmlns:p14="http://schemas.microsoft.com/office/powerpoint/2010/main" val="2591109"/>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对科学管理的质疑</a:t>
            </a:r>
          </a:p>
        </p:txBody>
      </p:sp>
      <p:sp>
        <p:nvSpPr>
          <p:cNvPr id="3" name="内容占位符 2"/>
          <p:cNvSpPr>
            <a:spLocks noGrp="1"/>
          </p:cNvSpPr>
          <p:nvPr>
            <p:ph idx="1"/>
          </p:nvPr>
        </p:nvSpPr>
        <p:spPr/>
        <p:txBody>
          <a:bodyPr/>
          <a:lstStyle/>
          <a:p>
            <a:r>
              <a:rPr lang="zh-CN" altLang="en-US" dirty="0"/>
              <a:t>著名记者艾达</a:t>
            </a:r>
            <a:r>
              <a:rPr lang="en-US" altLang="zh-CN" dirty="0"/>
              <a:t>•M•</a:t>
            </a:r>
            <a:r>
              <a:rPr lang="zh-CN" altLang="en-US" dirty="0"/>
              <a:t>塔贝尔在评价国会听证会上的泰罗时说：美国有史以来所看到的最优秀的品德之一就是泰罗的那种自愿接受来自持有不同程度的误解、猜疑和恶意的劳工领导人、国会议员以及调查人员的无休止的盘问的品质。</a:t>
            </a:r>
            <a:endParaRPr lang="en-US" altLang="zh-CN" dirty="0"/>
          </a:p>
          <a:p>
            <a:pPr marL="0" indent="0">
              <a:buNone/>
            </a:pPr>
            <a:endParaRPr lang="en-US" altLang="zh-CN" dirty="0"/>
          </a:p>
          <a:p>
            <a:r>
              <a:rPr lang="zh-CN" altLang="en-US" dirty="0"/>
              <a:t>工人的质疑（工资提高</a:t>
            </a:r>
            <a:r>
              <a:rPr lang="en-US" altLang="zh-CN" dirty="0"/>
              <a:t>61%</a:t>
            </a:r>
            <a:r>
              <a:rPr lang="zh-CN" altLang="en-US" dirty="0"/>
              <a:t>，工作量提升</a:t>
            </a:r>
            <a:r>
              <a:rPr lang="en-US" altLang="zh-CN" dirty="0"/>
              <a:t>362%</a:t>
            </a:r>
            <a:r>
              <a:rPr lang="zh-CN" altLang="en-US" dirty="0"/>
              <a:t>）</a:t>
            </a:r>
            <a:endParaRPr lang="en-US" altLang="zh-CN" dirty="0"/>
          </a:p>
          <a:p>
            <a:endParaRPr lang="en-US" altLang="zh-CN" dirty="0"/>
          </a:p>
          <a:p>
            <a:r>
              <a:rPr lang="zh-CN" altLang="en-US" dirty="0"/>
              <a:t>管理者的质疑</a:t>
            </a:r>
            <a:endParaRPr lang="en-US" altLang="zh-CN" dirty="0"/>
          </a:p>
          <a:p>
            <a:endParaRPr lang="en-US" altLang="zh-CN" dirty="0"/>
          </a:p>
          <a:p>
            <a:r>
              <a:rPr lang="zh-CN" altLang="en-US" dirty="0"/>
              <a:t>由于质疑，</a:t>
            </a:r>
            <a:r>
              <a:rPr lang="en-US" altLang="zh-CN" dirty="0"/>
              <a:t>1901</a:t>
            </a:r>
            <a:r>
              <a:rPr lang="zh-CN" altLang="en-US" dirty="0"/>
              <a:t>年，泰罗不得不离开伯利恒钢铁公司。泰罗离开后，伯利恒停止推行泰罗制而导致生产下降，基层管理人员又悄悄地采用了泰罗的方法来恢复生产，只是向上级汇报时不承认而已。</a:t>
            </a:r>
          </a:p>
          <a:p>
            <a:endParaRPr lang="zh-CN" altLang="en-US" dirty="0"/>
          </a:p>
        </p:txBody>
      </p:sp>
    </p:spTree>
    <p:extLst>
      <p:ext uri="{BB962C8B-B14F-4D97-AF65-F5344CB8AC3E}">
        <p14:creationId xmlns:p14="http://schemas.microsoft.com/office/powerpoint/2010/main" val="460655577"/>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关于科学管理，下列说法中不正确的是：（     ）。</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实行刺激性的工资报酬制度</a:t>
            </a:r>
          </a:p>
        </p:txBody>
      </p:sp>
      <p:sp>
        <p:nvSpPr>
          <p:cNvPr id="7" name="文本框 6"/>
          <p:cNvSpPr txBox="1"/>
          <p:nvPr>
            <p:custDataLst>
              <p:tags r:id="rId4"/>
            </p:custDataLst>
          </p:nvPr>
        </p:nvSpPr>
        <p:spPr>
          <a:xfrm>
            <a:off x="2438400" y="3490019"/>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工人是社会人</a:t>
            </a:r>
          </a:p>
        </p:txBody>
      </p:sp>
      <p:sp>
        <p:nvSpPr>
          <p:cNvPr id="8" name="文本框 7"/>
          <p:cNvSpPr txBox="1"/>
          <p:nvPr>
            <p:custDataLst>
              <p:tags r:id="rId5"/>
            </p:custDataLst>
          </p:nvPr>
        </p:nvSpPr>
        <p:spPr>
          <a:xfrm>
            <a:off x="2438400" y="4462364"/>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通过动作研究和时间研究制定标准</a:t>
            </a:r>
          </a:p>
        </p:txBody>
      </p:sp>
      <p:sp>
        <p:nvSpPr>
          <p:cNvPr id="9" name="文本框 8"/>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实行例外管理</a:t>
            </a:r>
          </a:p>
        </p:txBody>
      </p:sp>
      <p:sp>
        <p:nvSpPr>
          <p:cNvPr id="10" name="椭圆 9"/>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5716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275167044"/>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一般管理理论</a:t>
            </a:r>
          </a:p>
        </p:txBody>
      </p:sp>
      <p:pic>
        <p:nvPicPr>
          <p:cNvPr id="4" name="Picture 4" descr="http://jjckb.xinhuanet.com/images/2007-03/26/xin_320304260844578963026.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163714" y="1639467"/>
            <a:ext cx="2057400" cy="34671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7228017" y="1639467"/>
            <a:ext cx="2905125" cy="3600450"/>
          </a:xfrm>
          <a:prstGeom prst="rect">
            <a:avLst/>
          </a:prstGeom>
        </p:spPr>
      </p:pic>
      <p:sp>
        <p:nvSpPr>
          <p:cNvPr id="6" name="文本框 5"/>
          <p:cNvSpPr txBox="1"/>
          <p:nvPr/>
        </p:nvSpPr>
        <p:spPr>
          <a:xfrm>
            <a:off x="8123756" y="5329239"/>
            <a:ext cx="3175616" cy="369332"/>
          </a:xfrm>
          <a:prstGeom prst="rect">
            <a:avLst/>
          </a:prstGeom>
          <a:noFill/>
        </p:spPr>
        <p:txBody>
          <a:bodyPr wrap="square" rtlCol="0">
            <a:spAutoFit/>
          </a:bodyPr>
          <a:lstStyle/>
          <a:p>
            <a:r>
              <a:rPr lang="en-US" altLang="zh-CN" dirty="0"/>
              <a:t>1916</a:t>
            </a:r>
            <a:r>
              <a:rPr lang="zh-CN" altLang="en-US" dirty="0"/>
              <a:t>年</a:t>
            </a:r>
          </a:p>
        </p:txBody>
      </p:sp>
      <p:sp>
        <p:nvSpPr>
          <p:cNvPr id="7" name="文本框 6"/>
          <p:cNvSpPr txBox="1"/>
          <p:nvPr/>
        </p:nvSpPr>
        <p:spPr>
          <a:xfrm>
            <a:off x="2382416" y="5190740"/>
            <a:ext cx="3965511" cy="646331"/>
          </a:xfrm>
          <a:prstGeom prst="rect">
            <a:avLst/>
          </a:prstGeom>
          <a:noFill/>
        </p:spPr>
        <p:txBody>
          <a:bodyPr wrap="square" rtlCol="0">
            <a:spAutoFit/>
          </a:bodyPr>
          <a:lstStyle/>
          <a:p>
            <a:r>
              <a:rPr lang="zh-CN" altLang="en-US" dirty="0"/>
              <a:t>亨利</a:t>
            </a:r>
            <a:r>
              <a:rPr lang="en-US" altLang="zh-CN" dirty="0"/>
              <a:t>.</a:t>
            </a:r>
            <a:r>
              <a:rPr lang="zh-CN" altLang="en-US" dirty="0"/>
              <a:t>法约尔</a:t>
            </a:r>
            <a:endParaRPr lang="en-US" altLang="zh-CN" dirty="0"/>
          </a:p>
          <a:p>
            <a:r>
              <a:rPr lang="en-US" altLang="zh-CN" dirty="0"/>
              <a:t>1841-1925</a:t>
            </a:r>
            <a:r>
              <a:rPr lang="zh-CN" altLang="en-US" dirty="0"/>
              <a:t>年</a:t>
            </a:r>
          </a:p>
        </p:txBody>
      </p:sp>
    </p:spTree>
    <p:extLst>
      <p:ext uri="{BB962C8B-B14F-4D97-AF65-F5344CB8AC3E}">
        <p14:creationId xmlns:p14="http://schemas.microsoft.com/office/powerpoint/2010/main" val="2253246388"/>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AEBF7-4234-4602-832C-C397FB3F9362}"/>
              </a:ext>
            </a:extLst>
          </p:cNvPr>
          <p:cNvSpPr>
            <a:spLocks noGrp="1"/>
          </p:cNvSpPr>
          <p:nvPr>
            <p:ph type="title"/>
          </p:nvPr>
        </p:nvSpPr>
        <p:spPr/>
        <p:txBody>
          <a:bodyPr/>
          <a:lstStyle/>
          <a:p>
            <a:r>
              <a:rPr lang="zh-CN" altLang="en-US" dirty="0"/>
              <a:t>本节内容</a:t>
            </a:r>
          </a:p>
        </p:txBody>
      </p:sp>
      <p:sp>
        <p:nvSpPr>
          <p:cNvPr id="3" name="内容占位符 2">
            <a:extLst>
              <a:ext uri="{FF2B5EF4-FFF2-40B4-BE49-F238E27FC236}">
                <a16:creationId xmlns:a16="http://schemas.microsoft.com/office/drawing/2014/main" id="{82137213-07A9-4863-B300-19DEA0189612}"/>
              </a:ext>
            </a:extLst>
          </p:cNvPr>
          <p:cNvSpPr>
            <a:spLocks noGrp="1"/>
          </p:cNvSpPr>
          <p:nvPr>
            <p:ph idx="1"/>
          </p:nvPr>
        </p:nvSpPr>
        <p:spPr/>
        <p:txBody>
          <a:bodyPr/>
          <a:lstStyle/>
          <a:p>
            <a:r>
              <a:rPr lang="zh-CN" altLang="en-US" dirty="0"/>
              <a:t>早期管理实践</a:t>
            </a:r>
            <a:endParaRPr lang="en-US" altLang="zh-CN" dirty="0"/>
          </a:p>
          <a:p>
            <a:pPr marL="0" indent="0">
              <a:buNone/>
            </a:pPr>
            <a:r>
              <a:rPr lang="zh-CN" altLang="en-US" dirty="0"/>
              <a:t>亚当斯密</a:t>
            </a:r>
            <a:endParaRPr lang="en-US" altLang="zh-CN" dirty="0"/>
          </a:p>
          <a:p>
            <a:pPr marL="0" indent="0">
              <a:buNone/>
            </a:pPr>
            <a:r>
              <a:rPr lang="zh-CN" altLang="en-US" dirty="0"/>
              <a:t>罗伯特欧文</a:t>
            </a:r>
            <a:endParaRPr lang="en-US" altLang="zh-CN" dirty="0"/>
          </a:p>
          <a:p>
            <a:r>
              <a:rPr lang="zh-CN" altLang="en-US" dirty="0"/>
              <a:t>古典管理思想</a:t>
            </a:r>
            <a:endParaRPr lang="en-US" altLang="zh-CN" dirty="0"/>
          </a:p>
          <a:p>
            <a:pPr marL="0" indent="0">
              <a:buNone/>
            </a:pPr>
            <a:r>
              <a:rPr lang="zh-CN" altLang="en-US" dirty="0"/>
              <a:t>科学管理</a:t>
            </a:r>
            <a:endParaRPr lang="en-US" altLang="zh-CN" dirty="0"/>
          </a:p>
          <a:p>
            <a:pPr marL="0" indent="0">
              <a:buNone/>
            </a:pPr>
            <a:r>
              <a:rPr lang="zh-CN" altLang="en-US" dirty="0"/>
              <a:t>一般管理理论</a:t>
            </a:r>
            <a:endParaRPr lang="en-US" altLang="zh-CN" dirty="0"/>
          </a:p>
          <a:p>
            <a:pPr marL="0" indent="0">
              <a:buNone/>
            </a:pPr>
            <a:r>
              <a:rPr lang="zh-CN" altLang="en-US" dirty="0"/>
              <a:t>行政组织理论</a:t>
            </a:r>
            <a:endParaRPr lang="en-US" altLang="zh-CN" dirty="0"/>
          </a:p>
          <a:p>
            <a:r>
              <a:rPr lang="zh-CN" altLang="en-US" dirty="0"/>
              <a:t>霍桑实验</a:t>
            </a:r>
            <a:endParaRPr lang="en-US" altLang="zh-CN" dirty="0"/>
          </a:p>
          <a:p>
            <a:r>
              <a:rPr lang="zh-CN" altLang="en-US" dirty="0"/>
              <a:t>现代管理流派</a:t>
            </a:r>
          </a:p>
        </p:txBody>
      </p:sp>
    </p:spTree>
    <p:extLst>
      <p:ext uri="{BB962C8B-B14F-4D97-AF65-F5344CB8AC3E}">
        <p14:creationId xmlns:p14="http://schemas.microsoft.com/office/powerpoint/2010/main" val="2569157344"/>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法约尔生平</a:t>
            </a:r>
          </a:p>
        </p:txBody>
      </p:sp>
      <p:pic>
        <p:nvPicPr>
          <p:cNvPr id="4" name="内容占位符 3"/>
          <p:cNvPicPr>
            <a:picLocks noGrp="1" noChangeAspect="1"/>
          </p:cNvPicPr>
          <p:nvPr>
            <p:ph idx="1"/>
          </p:nvPr>
        </p:nvPicPr>
        <p:blipFill>
          <a:blip r:embed="rId3"/>
          <a:stretch>
            <a:fillRect/>
          </a:stretch>
        </p:blipFill>
        <p:spPr>
          <a:xfrm>
            <a:off x="195410" y="1210809"/>
            <a:ext cx="7972099" cy="4784725"/>
          </a:xfrm>
          <a:prstGeom prst="rect">
            <a:avLst/>
          </a:prstGeom>
        </p:spPr>
      </p:pic>
      <p:sp>
        <p:nvSpPr>
          <p:cNvPr id="5" name="文本框 4"/>
          <p:cNvSpPr txBox="1"/>
          <p:nvPr/>
        </p:nvSpPr>
        <p:spPr>
          <a:xfrm>
            <a:off x="8581053" y="1462735"/>
            <a:ext cx="3415004"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法国</a:t>
            </a:r>
            <a:endParaRPr lang="en-US" altLang="zh-CN" dirty="0"/>
          </a:p>
          <a:p>
            <a:endParaRPr lang="en-US" altLang="zh-CN" dirty="0"/>
          </a:p>
          <a:p>
            <a:pPr marL="285750" indent="-285750">
              <a:buFont typeface="Arial" panose="020B0604020202020204" pitchFamily="34" charset="0"/>
              <a:buChar char="•"/>
            </a:pPr>
            <a:r>
              <a:rPr lang="zh-CN" altLang="en-US" dirty="0"/>
              <a:t>工程师</a:t>
            </a:r>
            <a:r>
              <a:rPr lang="en-US" altLang="zh-CN" dirty="0"/>
              <a:t>——</a:t>
            </a:r>
            <a:r>
              <a:rPr lang="zh-CN" altLang="en-US" dirty="0"/>
              <a:t>矿井主管</a:t>
            </a:r>
            <a:r>
              <a:rPr lang="en-US" altLang="zh-CN" dirty="0"/>
              <a:t>——</a:t>
            </a:r>
            <a:r>
              <a:rPr lang="zh-CN" altLang="en-US" dirty="0"/>
              <a:t>总经理</a:t>
            </a:r>
            <a:endParaRPr lang="en-US" altLang="zh-CN" dirty="0"/>
          </a:p>
          <a:p>
            <a:endParaRPr lang="en-US" altLang="zh-CN" dirty="0"/>
          </a:p>
          <a:p>
            <a:pPr marL="285750" indent="-285750">
              <a:buFont typeface="Arial" panose="020B0604020202020204" pitchFamily="34" charset="0"/>
              <a:buChar char="•"/>
            </a:pPr>
            <a:r>
              <a:rPr lang="en-US" altLang="zh-CN" dirty="0"/>
              <a:t>77</a:t>
            </a:r>
            <a:r>
              <a:rPr lang="zh-CN" altLang="en-US" dirty="0"/>
              <a:t>岁退休，</a:t>
            </a:r>
            <a:r>
              <a:rPr lang="en-US" altLang="zh-CN" dirty="0"/>
              <a:t>1918-1925</a:t>
            </a:r>
            <a:r>
              <a:rPr lang="zh-CN" altLang="en-US" dirty="0"/>
              <a:t>推广自己的理论</a:t>
            </a:r>
          </a:p>
        </p:txBody>
      </p:sp>
    </p:spTree>
    <p:extLst>
      <p:ext uri="{BB962C8B-B14F-4D97-AF65-F5344CB8AC3E}">
        <p14:creationId xmlns:p14="http://schemas.microsoft.com/office/powerpoint/2010/main" val="499906826"/>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法约尔的思想</a:t>
            </a:r>
          </a:p>
        </p:txBody>
      </p:sp>
      <p:sp>
        <p:nvSpPr>
          <p:cNvPr id="3" name="内容占位符 2"/>
          <p:cNvSpPr>
            <a:spLocks noGrp="1"/>
          </p:cNvSpPr>
          <p:nvPr>
            <p:ph idx="1"/>
          </p:nvPr>
        </p:nvSpPr>
        <p:spPr/>
        <p:txBody>
          <a:bodyPr/>
          <a:lstStyle/>
          <a:p>
            <a:r>
              <a:rPr lang="zh-CN" altLang="en-US" dirty="0"/>
              <a:t>管理的普遍性</a:t>
            </a:r>
            <a:endParaRPr lang="en-US" altLang="zh-CN" dirty="0"/>
          </a:p>
          <a:p>
            <a:r>
              <a:rPr lang="zh-CN" altLang="en-US" dirty="0"/>
              <a:t>企业的六项基本活动</a:t>
            </a:r>
            <a:endParaRPr lang="en-US" altLang="zh-CN" dirty="0"/>
          </a:p>
          <a:p>
            <a:r>
              <a:rPr lang="zh-CN" altLang="en-US" dirty="0"/>
              <a:t>五项管理职能</a:t>
            </a:r>
            <a:endParaRPr lang="en-US" altLang="zh-CN" dirty="0"/>
          </a:p>
          <a:p>
            <a:r>
              <a:rPr lang="en-US" altLang="zh-CN" dirty="0"/>
              <a:t>14</a:t>
            </a:r>
            <a:r>
              <a:rPr lang="zh-CN" altLang="en-US" dirty="0"/>
              <a:t>项管理原则</a:t>
            </a:r>
            <a:endParaRPr lang="en-US" altLang="zh-CN" dirty="0"/>
          </a:p>
          <a:p>
            <a:r>
              <a:rPr lang="zh-CN" altLang="en-US" dirty="0"/>
              <a:t>法约尔桥</a:t>
            </a:r>
          </a:p>
        </p:txBody>
      </p:sp>
    </p:spTree>
    <p:extLst>
      <p:ext uri="{BB962C8B-B14F-4D97-AF65-F5344CB8AC3E}">
        <p14:creationId xmlns:p14="http://schemas.microsoft.com/office/powerpoint/2010/main" val="4097563536"/>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管理的普遍性</a:t>
            </a:r>
          </a:p>
        </p:txBody>
      </p:sp>
      <p:sp>
        <p:nvSpPr>
          <p:cNvPr id="3" name="内容占位符 2"/>
          <p:cNvSpPr>
            <a:spLocks noGrp="1"/>
          </p:cNvSpPr>
          <p:nvPr>
            <p:ph idx="1"/>
          </p:nvPr>
        </p:nvSpPr>
        <p:spPr/>
        <p:txBody>
          <a:bodyPr/>
          <a:lstStyle/>
          <a:p>
            <a:r>
              <a:rPr lang="zh-CN" altLang="en-US" dirty="0"/>
              <a:t>管理是应用于一切事业的一种独立活动</a:t>
            </a:r>
            <a:endParaRPr lang="en-US" altLang="zh-CN" dirty="0"/>
          </a:p>
          <a:p>
            <a:endParaRPr lang="en-US" altLang="zh-CN" dirty="0"/>
          </a:p>
          <a:p>
            <a:r>
              <a:rPr lang="zh-CN" altLang="en-US" dirty="0"/>
              <a:t>随着职务的提升，需要更多的管理活动</a:t>
            </a:r>
            <a:endParaRPr lang="en-US" altLang="zh-CN" dirty="0"/>
          </a:p>
          <a:p>
            <a:endParaRPr lang="en-US" altLang="zh-CN" dirty="0"/>
          </a:p>
          <a:p>
            <a:r>
              <a:rPr lang="zh-CN" altLang="en-US" dirty="0"/>
              <a:t>管理知识是可以传授的，“缺少管理教育”是由于“没有管理理论”</a:t>
            </a:r>
          </a:p>
        </p:txBody>
      </p:sp>
    </p:spTree>
    <p:extLst>
      <p:ext uri="{BB962C8B-B14F-4D97-AF65-F5344CB8AC3E}">
        <p14:creationId xmlns:p14="http://schemas.microsoft.com/office/powerpoint/2010/main" val="924411072"/>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企业的六项基本活动与管理的五项职能</a:t>
            </a:r>
          </a:p>
        </p:txBody>
      </p:sp>
      <p:sp>
        <p:nvSpPr>
          <p:cNvPr id="3" name="内容占位符 2"/>
          <p:cNvSpPr>
            <a:spLocks noGrp="1"/>
          </p:cNvSpPr>
          <p:nvPr>
            <p:ph idx="1"/>
          </p:nvPr>
        </p:nvSpPr>
        <p:spPr/>
        <p:txBody>
          <a:bodyPr/>
          <a:lstStyle/>
          <a:p>
            <a:r>
              <a:rPr lang="zh-CN" altLang="en-US" dirty="0"/>
              <a:t>技术活动（生产、制造、加工）</a:t>
            </a:r>
            <a:endParaRPr lang="en-US" altLang="zh-CN" dirty="0"/>
          </a:p>
          <a:p>
            <a:r>
              <a:rPr lang="zh-CN" altLang="en-US" dirty="0"/>
              <a:t>商业活动（购买、销售、交换）</a:t>
            </a:r>
            <a:endParaRPr lang="en-US" altLang="zh-CN" dirty="0"/>
          </a:p>
          <a:p>
            <a:r>
              <a:rPr lang="zh-CN" altLang="en-US" dirty="0"/>
              <a:t>财务活动（资金的筹措与应用）</a:t>
            </a:r>
            <a:endParaRPr lang="en-US" altLang="zh-CN" dirty="0"/>
          </a:p>
          <a:p>
            <a:r>
              <a:rPr lang="zh-CN" altLang="en-US" dirty="0"/>
              <a:t>安全活动（设备维护、职工安全）</a:t>
            </a:r>
            <a:endParaRPr lang="en-US" altLang="zh-CN" dirty="0"/>
          </a:p>
          <a:p>
            <a:r>
              <a:rPr lang="zh-CN" altLang="en-US" dirty="0"/>
              <a:t>会计活动（货物盘存、成本统计、核算）</a:t>
            </a:r>
            <a:endParaRPr lang="en-US" altLang="zh-CN" dirty="0"/>
          </a:p>
          <a:p>
            <a:r>
              <a:rPr lang="zh-CN" altLang="en-US" dirty="0"/>
              <a:t>管理活动（计划、组织、指挥、协调和控制）</a:t>
            </a:r>
            <a:endParaRPr lang="en-US" altLang="zh-CN" dirty="0"/>
          </a:p>
          <a:p>
            <a:endParaRPr lang="en-US" altLang="zh-CN" dirty="0"/>
          </a:p>
          <a:p>
            <a:pPr marL="0" indent="0">
              <a:buNone/>
            </a:pPr>
            <a:r>
              <a:rPr lang="zh-CN" altLang="en-US" dirty="0"/>
              <a:t>管理处于核心位置，其他五项活动都需要管理的支撑</a:t>
            </a:r>
          </a:p>
        </p:txBody>
      </p:sp>
    </p:spTree>
    <p:extLst>
      <p:ext uri="{BB962C8B-B14F-4D97-AF65-F5344CB8AC3E}">
        <p14:creationId xmlns:p14="http://schemas.microsoft.com/office/powerpoint/2010/main" val="3236400523"/>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a:t>
            </a:r>
            <a:r>
              <a:rPr lang="zh-CN" altLang="en-US" dirty="0"/>
              <a:t>项管理原则</a:t>
            </a:r>
          </a:p>
        </p:txBody>
      </p:sp>
      <p:sp>
        <p:nvSpPr>
          <p:cNvPr id="3" name="内容占位符 2"/>
          <p:cNvSpPr>
            <a:spLocks noGrp="1"/>
          </p:cNvSpPr>
          <p:nvPr>
            <p:ph idx="1"/>
          </p:nvPr>
        </p:nvSpPr>
        <p:spPr/>
        <p:txBody>
          <a:bodyPr/>
          <a:lstStyle/>
          <a:p>
            <a:pPr marL="0" indent="0">
              <a:buNone/>
            </a:pPr>
            <a:r>
              <a:rPr lang="zh-CN" altLang="en-US" dirty="0"/>
              <a:t>（</a:t>
            </a:r>
            <a:r>
              <a:rPr lang="en-US" altLang="zh-CN" dirty="0"/>
              <a:t>1</a:t>
            </a:r>
            <a:r>
              <a:rPr lang="zh-CN" altLang="en-US" dirty="0"/>
              <a:t>）分工                                               （</a:t>
            </a:r>
            <a:r>
              <a:rPr lang="en-US" altLang="zh-CN" dirty="0"/>
              <a:t>12</a:t>
            </a:r>
            <a:r>
              <a:rPr lang="zh-CN" altLang="en-US" dirty="0"/>
              <a:t>）人员保持稳定</a:t>
            </a:r>
            <a:endParaRPr lang="en-US" altLang="zh-CN" dirty="0"/>
          </a:p>
          <a:p>
            <a:pPr marL="0" indent="0">
              <a:buNone/>
            </a:pPr>
            <a:r>
              <a:rPr lang="zh-CN" altLang="en-US" dirty="0">
                <a:solidFill>
                  <a:srgbClr val="FF0000"/>
                </a:solidFill>
              </a:rPr>
              <a:t>（</a:t>
            </a:r>
            <a:r>
              <a:rPr lang="en-US" altLang="zh-CN" dirty="0">
                <a:solidFill>
                  <a:srgbClr val="FF0000"/>
                </a:solidFill>
              </a:rPr>
              <a:t>2</a:t>
            </a:r>
            <a:r>
              <a:rPr lang="zh-CN" altLang="en-US" dirty="0">
                <a:solidFill>
                  <a:srgbClr val="FF0000"/>
                </a:solidFill>
              </a:rPr>
              <a:t>）权力与责任                                     </a:t>
            </a:r>
            <a:r>
              <a:rPr lang="zh-CN" altLang="en-US" dirty="0"/>
              <a:t>（</a:t>
            </a:r>
            <a:r>
              <a:rPr lang="en-US" altLang="zh-CN" dirty="0"/>
              <a:t>13</a:t>
            </a:r>
            <a:r>
              <a:rPr lang="zh-CN" altLang="en-US" dirty="0"/>
              <a:t>）主动性</a:t>
            </a:r>
            <a:endParaRPr lang="en-US" altLang="zh-CN" dirty="0"/>
          </a:p>
          <a:p>
            <a:pPr marL="0" indent="0">
              <a:buNone/>
            </a:pPr>
            <a:r>
              <a:rPr lang="zh-CN" altLang="en-US" dirty="0"/>
              <a:t>（</a:t>
            </a:r>
            <a:r>
              <a:rPr lang="en-US" altLang="zh-CN" dirty="0"/>
              <a:t>3</a:t>
            </a:r>
            <a:r>
              <a:rPr lang="zh-CN" altLang="en-US" dirty="0"/>
              <a:t>）纪律                                               （</a:t>
            </a:r>
            <a:r>
              <a:rPr lang="en-US" altLang="zh-CN" dirty="0"/>
              <a:t>14</a:t>
            </a:r>
            <a:r>
              <a:rPr lang="zh-CN" altLang="en-US" dirty="0"/>
              <a:t>）集体精神</a:t>
            </a:r>
            <a:endParaRPr lang="en-US" altLang="zh-CN" dirty="0"/>
          </a:p>
          <a:p>
            <a:pPr marL="0" indent="0">
              <a:buNone/>
            </a:pPr>
            <a:r>
              <a:rPr lang="zh-CN" altLang="en-US" dirty="0">
                <a:solidFill>
                  <a:srgbClr val="FF0000"/>
                </a:solidFill>
              </a:rPr>
              <a:t>（</a:t>
            </a:r>
            <a:r>
              <a:rPr lang="en-US" altLang="zh-CN" dirty="0">
                <a:solidFill>
                  <a:srgbClr val="FF0000"/>
                </a:solidFill>
              </a:rPr>
              <a:t>4</a:t>
            </a:r>
            <a:r>
              <a:rPr lang="zh-CN" altLang="en-US" dirty="0">
                <a:solidFill>
                  <a:srgbClr val="FF0000"/>
                </a:solidFill>
              </a:rPr>
              <a:t>）统一命令</a:t>
            </a:r>
            <a:endParaRPr lang="en-US" altLang="zh-CN" dirty="0">
              <a:solidFill>
                <a:srgbClr val="FF0000"/>
              </a:solidFill>
            </a:endParaRPr>
          </a:p>
          <a:p>
            <a:pPr marL="0" indent="0">
              <a:buNone/>
            </a:pPr>
            <a:r>
              <a:rPr lang="zh-CN" altLang="en-US" dirty="0">
                <a:solidFill>
                  <a:srgbClr val="FF0000"/>
                </a:solidFill>
              </a:rPr>
              <a:t>（</a:t>
            </a:r>
            <a:r>
              <a:rPr lang="en-US" altLang="zh-CN" dirty="0">
                <a:solidFill>
                  <a:srgbClr val="FF0000"/>
                </a:solidFill>
              </a:rPr>
              <a:t>5</a:t>
            </a:r>
            <a:r>
              <a:rPr lang="zh-CN" altLang="en-US" dirty="0">
                <a:solidFill>
                  <a:srgbClr val="FF0000"/>
                </a:solidFill>
              </a:rPr>
              <a:t>）统一领导</a:t>
            </a:r>
            <a:endParaRPr lang="en-US" altLang="zh-CN" dirty="0">
              <a:solidFill>
                <a:srgbClr val="FF0000"/>
              </a:solidFill>
            </a:endParaRPr>
          </a:p>
          <a:p>
            <a:pPr marL="0" indent="0">
              <a:buNone/>
            </a:pPr>
            <a:r>
              <a:rPr lang="zh-CN" altLang="en-US" dirty="0"/>
              <a:t>（</a:t>
            </a:r>
            <a:r>
              <a:rPr lang="en-US" altLang="zh-CN" dirty="0"/>
              <a:t>6</a:t>
            </a:r>
            <a:r>
              <a:rPr lang="zh-CN" altLang="en-US" dirty="0"/>
              <a:t>）个人服从组织</a:t>
            </a:r>
            <a:endParaRPr lang="en-US" altLang="zh-CN" dirty="0"/>
          </a:p>
          <a:p>
            <a:pPr marL="0" indent="0">
              <a:buNone/>
            </a:pPr>
            <a:r>
              <a:rPr lang="zh-CN" altLang="en-US" dirty="0"/>
              <a:t>（</a:t>
            </a:r>
            <a:r>
              <a:rPr lang="en-US" altLang="zh-CN" dirty="0"/>
              <a:t>7</a:t>
            </a:r>
            <a:r>
              <a:rPr lang="zh-CN" altLang="en-US" dirty="0"/>
              <a:t>）人员的报酬要公平</a:t>
            </a:r>
            <a:endParaRPr lang="en-US" altLang="zh-CN" dirty="0"/>
          </a:p>
          <a:p>
            <a:pPr marL="0" indent="0">
              <a:buNone/>
            </a:pPr>
            <a:r>
              <a:rPr lang="zh-CN" altLang="en-US" dirty="0">
                <a:solidFill>
                  <a:srgbClr val="FF0000"/>
                </a:solidFill>
              </a:rPr>
              <a:t>（</a:t>
            </a:r>
            <a:r>
              <a:rPr lang="en-US" altLang="zh-CN" dirty="0">
                <a:solidFill>
                  <a:srgbClr val="FF0000"/>
                </a:solidFill>
              </a:rPr>
              <a:t>8</a:t>
            </a:r>
            <a:r>
              <a:rPr lang="zh-CN" altLang="en-US" dirty="0">
                <a:solidFill>
                  <a:srgbClr val="FF0000"/>
                </a:solidFill>
              </a:rPr>
              <a:t>）集权</a:t>
            </a:r>
            <a:endParaRPr lang="en-US" altLang="zh-CN" dirty="0">
              <a:solidFill>
                <a:srgbClr val="FF0000"/>
              </a:solidFill>
            </a:endParaRPr>
          </a:p>
          <a:p>
            <a:pPr marL="0" indent="0">
              <a:buNone/>
            </a:pPr>
            <a:r>
              <a:rPr lang="zh-CN" altLang="en-US" dirty="0">
                <a:solidFill>
                  <a:srgbClr val="FF0000"/>
                </a:solidFill>
              </a:rPr>
              <a:t>（</a:t>
            </a:r>
            <a:r>
              <a:rPr lang="en-US" altLang="zh-CN" dirty="0">
                <a:solidFill>
                  <a:srgbClr val="FF0000"/>
                </a:solidFill>
              </a:rPr>
              <a:t>9</a:t>
            </a:r>
            <a:r>
              <a:rPr lang="zh-CN" altLang="en-US" dirty="0">
                <a:solidFill>
                  <a:srgbClr val="FF0000"/>
                </a:solidFill>
              </a:rPr>
              <a:t>）等级链</a:t>
            </a:r>
            <a:endParaRPr lang="en-US" altLang="zh-CN" dirty="0">
              <a:solidFill>
                <a:srgbClr val="FF0000"/>
              </a:solidFill>
            </a:endParaRPr>
          </a:p>
          <a:p>
            <a:pPr marL="0" indent="0">
              <a:buNone/>
            </a:pPr>
            <a:r>
              <a:rPr lang="zh-CN" altLang="en-US" dirty="0"/>
              <a:t>（</a:t>
            </a:r>
            <a:r>
              <a:rPr lang="en-US" altLang="zh-CN" dirty="0"/>
              <a:t>10</a:t>
            </a:r>
            <a:r>
              <a:rPr lang="zh-CN" altLang="en-US" dirty="0"/>
              <a:t>）秩序</a:t>
            </a:r>
            <a:endParaRPr lang="en-US" altLang="zh-CN" dirty="0"/>
          </a:p>
          <a:p>
            <a:pPr marL="0" indent="0">
              <a:buNone/>
            </a:pPr>
            <a:r>
              <a:rPr lang="zh-CN" altLang="en-US" dirty="0"/>
              <a:t>（</a:t>
            </a:r>
            <a:r>
              <a:rPr lang="en-US" altLang="zh-CN" dirty="0"/>
              <a:t>11</a:t>
            </a:r>
            <a:r>
              <a:rPr lang="zh-CN" altLang="en-US" dirty="0"/>
              <a:t>）平等</a:t>
            </a:r>
          </a:p>
        </p:txBody>
      </p:sp>
    </p:spTree>
    <p:extLst>
      <p:ext uri="{BB962C8B-B14F-4D97-AF65-F5344CB8AC3E}">
        <p14:creationId xmlns:p14="http://schemas.microsoft.com/office/powerpoint/2010/main" val="3900142570"/>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法约尔桥</a:t>
            </a:r>
          </a:p>
        </p:txBody>
      </p:sp>
      <p:pic>
        <p:nvPicPr>
          <p:cNvPr id="4" name="内容占位符 3"/>
          <p:cNvPicPr>
            <a:picLocks noGrp="1" noChangeAspect="1"/>
          </p:cNvPicPr>
          <p:nvPr>
            <p:ph idx="1"/>
          </p:nvPr>
        </p:nvPicPr>
        <p:blipFill>
          <a:blip r:embed="rId2"/>
          <a:stretch>
            <a:fillRect/>
          </a:stretch>
        </p:blipFill>
        <p:spPr>
          <a:xfrm>
            <a:off x="1592214" y="1271783"/>
            <a:ext cx="7085255" cy="3638140"/>
          </a:xfrm>
          <a:prstGeom prst="rect">
            <a:avLst/>
          </a:prstGeom>
        </p:spPr>
      </p:pic>
      <p:sp>
        <p:nvSpPr>
          <p:cNvPr id="5" name="文本框 4"/>
          <p:cNvSpPr txBox="1"/>
          <p:nvPr/>
        </p:nvSpPr>
        <p:spPr>
          <a:xfrm>
            <a:off x="3732245" y="4994298"/>
            <a:ext cx="6326155" cy="369332"/>
          </a:xfrm>
          <a:prstGeom prst="rect">
            <a:avLst/>
          </a:prstGeom>
          <a:noFill/>
        </p:spPr>
        <p:txBody>
          <a:bodyPr wrap="square" rtlCol="0">
            <a:spAutoFit/>
          </a:bodyPr>
          <a:lstStyle/>
          <a:p>
            <a:r>
              <a:rPr lang="zh-CN" altLang="en-US" dirty="0"/>
              <a:t>不同部门可以自行商量解决问题</a:t>
            </a:r>
          </a:p>
        </p:txBody>
      </p:sp>
    </p:spTree>
    <p:extLst>
      <p:ext uri="{BB962C8B-B14F-4D97-AF65-F5344CB8AC3E}">
        <p14:creationId xmlns:p14="http://schemas.microsoft.com/office/powerpoint/2010/main" val="3408922023"/>
      </p:ext>
    </p:extLst>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法约尔与泰勒的理论对比</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518146437"/>
              </p:ext>
            </p:extLst>
          </p:nvPr>
        </p:nvGraphicFramePr>
        <p:xfrm>
          <a:off x="750984" y="2517095"/>
          <a:ext cx="11041064" cy="1112520"/>
        </p:xfrm>
        <a:graphic>
          <a:graphicData uri="http://schemas.openxmlformats.org/drawingml/2006/table">
            <a:tbl>
              <a:tblPr firstRow="1" bandRow="1">
                <a:tableStyleId>{5940675A-B579-460E-94D1-54222C63F5DA}</a:tableStyleId>
              </a:tblPr>
              <a:tblGrid>
                <a:gridCol w="2760266">
                  <a:extLst>
                    <a:ext uri="{9D8B030D-6E8A-4147-A177-3AD203B41FA5}">
                      <a16:colId xmlns:a16="http://schemas.microsoft.com/office/drawing/2014/main" val="20000"/>
                    </a:ext>
                  </a:extLst>
                </a:gridCol>
                <a:gridCol w="2760266">
                  <a:extLst>
                    <a:ext uri="{9D8B030D-6E8A-4147-A177-3AD203B41FA5}">
                      <a16:colId xmlns:a16="http://schemas.microsoft.com/office/drawing/2014/main" val="20001"/>
                    </a:ext>
                  </a:extLst>
                </a:gridCol>
                <a:gridCol w="2760266">
                  <a:extLst>
                    <a:ext uri="{9D8B030D-6E8A-4147-A177-3AD203B41FA5}">
                      <a16:colId xmlns:a16="http://schemas.microsoft.com/office/drawing/2014/main" val="20002"/>
                    </a:ext>
                  </a:extLst>
                </a:gridCol>
                <a:gridCol w="2760266">
                  <a:extLst>
                    <a:ext uri="{9D8B030D-6E8A-4147-A177-3AD203B41FA5}">
                      <a16:colId xmlns:a16="http://schemas.microsoft.com/office/drawing/2014/main" val="20003"/>
                    </a:ext>
                  </a:extLst>
                </a:gridCol>
              </a:tblGrid>
              <a:tr h="370840">
                <a:tc>
                  <a:txBody>
                    <a:bodyPr/>
                    <a:lstStyle/>
                    <a:p>
                      <a:r>
                        <a:rPr lang="zh-CN" altLang="en-US" dirty="0"/>
                        <a:t>理论</a:t>
                      </a:r>
                    </a:p>
                  </a:txBody>
                  <a:tcPr/>
                </a:tc>
                <a:tc>
                  <a:txBody>
                    <a:bodyPr/>
                    <a:lstStyle/>
                    <a:p>
                      <a:r>
                        <a:rPr lang="zh-CN" altLang="en-US" dirty="0"/>
                        <a:t>人物</a:t>
                      </a:r>
                    </a:p>
                  </a:txBody>
                  <a:tcPr/>
                </a:tc>
                <a:tc>
                  <a:txBody>
                    <a:bodyPr/>
                    <a:lstStyle/>
                    <a:p>
                      <a:r>
                        <a:rPr lang="zh-CN" altLang="en-US" dirty="0"/>
                        <a:t>出身</a:t>
                      </a:r>
                    </a:p>
                  </a:txBody>
                  <a:tcPr/>
                </a:tc>
                <a:tc>
                  <a:txBody>
                    <a:bodyPr/>
                    <a:lstStyle/>
                    <a:p>
                      <a:r>
                        <a:rPr lang="zh-CN" altLang="en-US" dirty="0"/>
                        <a:t>理论关注点</a:t>
                      </a:r>
                    </a:p>
                  </a:txBody>
                  <a:tcPr/>
                </a:tc>
                <a:extLst>
                  <a:ext uri="{0D108BD9-81ED-4DB2-BD59-A6C34878D82A}">
                    <a16:rowId xmlns:a16="http://schemas.microsoft.com/office/drawing/2014/main" val="10000"/>
                  </a:ext>
                </a:extLst>
              </a:tr>
              <a:tr h="370840">
                <a:tc>
                  <a:txBody>
                    <a:bodyPr/>
                    <a:lstStyle/>
                    <a:p>
                      <a:r>
                        <a:rPr lang="zh-CN" altLang="en-US" dirty="0"/>
                        <a:t>科学管理</a:t>
                      </a:r>
                    </a:p>
                  </a:txBody>
                  <a:tcPr/>
                </a:tc>
                <a:tc>
                  <a:txBody>
                    <a:bodyPr/>
                    <a:lstStyle/>
                    <a:p>
                      <a:r>
                        <a:rPr lang="zh-CN" altLang="en-US" dirty="0"/>
                        <a:t>泰勒</a:t>
                      </a:r>
                    </a:p>
                  </a:txBody>
                  <a:tcPr/>
                </a:tc>
                <a:tc>
                  <a:txBody>
                    <a:bodyPr/>
                    <a:lstStyle/>
                    <a:p>
                      <a:r>
                        <a:rPr lang="zh-CN" altLang="en-US" dirty="0"/>
                        <a:t>一线工人</a:t>
                      </a:r>
                    </a:p>
                  </a:txBody>
                  <a:tcPr/>
                </a:tc>
                <a:tc>
                  <a:txBody>
                    <a:bodyPr/>
                    <a:lstStyle/>
                    <a:p>
                      <a:r>
                        <a:rPr lang="zh-CN" altLang="en-US" dirty="0"/>
                        <a:t>生产效率</a:t>
                      </a:r>
                    </a:p>
                  </a:txBody>
                  <a:tcPr/>
                </a:tc>
                <a:extLst>
                  <a:ext uri="{0D108BD9-81ED-4DB2-BD59-A6C34878D82A}">
                    <a16:rowId xmlns:a16="http://schemas.microsoft.com/office/drawing/2014/main" val="10001"/>
                  </a:ext>
                </a:extLst>
              </a:tr>
              <a:tr h="370840">
                <a:tc>
                  <a:txBody>
                    <a:bodyPr/>
                    <a:lstStyle/>
                    <a:p>
                      <a:r>
                        <a:rPr lang="zh-CN" altLang="en-US" dirty="0"/>
                        <a:t>一般管理</a:t>
                      </a:r>
                    </a:p>
                  </a:txBody>
                  <a:tcPr/>
                </a:tc>
                <a:tc>
                  <a:txBody>
                    <a:bodyPr/>
                    <a:lstStyle/>
                    <a:p>
                      <a:r>
                        <a:rPr lang="zh-CN" altLang="en-US" dirty="0"/>
                        <a:t>法约尔</a:t>
                      </a:r>
                    </a:p>
                  </a:txBody>
                  <a:tcPr/>
                </a:tc>
                <a:tc>
                  <a:txBody>
                    <a:bodyPr/>
                    <a:lstStyle/>
                    <a:p>
                      <a:r>
                        <a:rPr lang="zh-CN" altLang="en-US" dirty="0"/>
                        <a:t>管理经理</a:t>
                      </a:r>
                    </a:p>
                  </a:txBody>
                  <a:tcPr/>
                </a:tc>
                <a:tc>
                  <a:txBody>
                    <a:bodyPr/>
                    <a:lstStyle/>
                    <a:p>
                      <a:r>
                        <a:rPr lang="zh-CN" altLang="en-US" dirty="0"/>
                        <a:t>管理过程</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66452207"/>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行政组织理论</a:t>
            </a:r>
          </a:p>
        </p:txBody>
      </p:sp>
      <p:pic>
        <p:nvPicPr>
          <p:cNvPr id="4" name="内容占位符 3"/>
          <p:cNvPicPr>
            <a:picLocks noGrp="1" noChangeAspect="1"/>
          </p:cNvPicPr>
          <p:nvPr>
            <p:ph idx="1"/>
          </p:nvPr>
        </p:nvPicPr>
        <p:blipFill>
          <a:blip r:embed="rId2" cstate="print"/>
          <a:stretch>
            <a:fillRect/>
          </a:stretch>
        </p:blipFill>
        <p:spPr>
          <a:xfrm>
            <a:off x="1099733" y="1659683"/>
            <a:ext cx="2009830" cy="2585746"/>
          </a:xfrm>
          <a:prstGeom prst="rect">
            <a:avLst/>
          </a:prstGeom>
        </p:spPr>
      </p:pic>
      <p:pic>
        <p:nvPicPr>
          <p:cNvPr id="5" name="图片 4"/>
          <p:cNvPicPr>
            <a:picLocks noChangeAspect="1"/>
          </p:cNvPicPr>
          <p:nvPr/>
        </p:nvPicPr>
        <p:blipFill>
          <a:blip r:embed="rId3"/>
          <a:stretch>
            <a:fillRect/>
          </a:stretch>
        </p:blipFill>
        <p:spPr>
          <a:xfrm>
            <a:off x="4850266" y="1659683"/>
            <a:ext cx="6428183" cy="3204969"/>
          </a:xfrm>
          <a:prstGeom prst="rect">
            <a:avLst/>
          </a:prstGeom>
        </p:spPr>
      </p:pic>
      <p:sp>
        <p:nvSpPr>
          <p:cNvPr id="6" name="文本框 5"/>
          <p:cNvSpPr txBox="1"/>
          <p:nvPr/>
        </p:nvSpPr>
        <p:spPr>
          <a:xfrm>
            <a:off x="849086" y="4553339"/>
            <a:ext cx="3713583" cy="369332"/>
          </a:xfrm>
          <a:prstGeom prst="rect">
            <a:avLst/>
          </a:prstGeom>
          <a:noFill/>
        </p:spPr>
        <p:txBody>
          <a:bodyPr wrap="square" rtlCol="0">
            <a:spAutoFit/>
          </a:bodyPr>
          <a:lstStyle/>
          <a:p>
            <a:r>
              <a:rPr lang="zh-CN" altLang="en-US" dirty="0"/>
              <a:t>马克斯</a:t>
            </a:r>
            <a:r>
              <a:rPr lang="en-US" altLang="zh-CN" dirty="0"/>
              <a:t>.</a:t>
            </a:r>
            <a:r>
              <a:rPr lang="zh-CN" altLang="en-US" dirty="0"/>
              <a:t>韦伯</a:t>
            </a:r>
            <a:r>
              <a:rPr lang="en-US" altLang="zh-CN" dirty="0"/>
              <a:t>(1864-1920)</a:t>
            </a:r>
            <a:endParaRPr lang="zh-CN" altLang="en-US" dirty="0"/>
          </a:p>
        </p:txBody>
      </p:sp>
    </p:spTree>
    <p:extLst>
      <p:ext uri="{BB962C8B-B14F-4D97-AF65-F5344CB8AC3E}">
        <p14:creationId xmlns:p14="http://schemas.microsoft.com/office/powerpoint/2010/main" val="824305000"/>
      </p:ext>
    </p:extLst>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提出背景</a:t>
            </a:r>
          </a:p>
        </p:txBody>
      </p:sp>
      <p:sp>
        <p:nvSpPr>
          <p:cNvPr id="3" name="内容占位符 2"/>
          <p:cNvSpPr>
            <a:spLocks noGrp="1"/>
          </p:cNvSpPr>
          <p:nvPr>
            <p:ph idx="1"/>
          </p:nvPr>
        </p:nvSpPr>
        <p:spPr/>
        <p:txBody>
          <a:bodyPr/>
          <a:lstStyle/>
          <a:p>
            <a:r>
              <a:rPr lang="zh-CN" altLang="en-US" dirty="0"/>
              <a:t>世袭制开始不适用于大规模生产</a:t>
            </a:r>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3409719487"/>
      </p:ext>
    </p:extLst>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三种权力</a:t>
            </a:r>
          </a:p>
        </p:txBody>
      </p:sp>
      <p:sp>
        <p:nvSpPr>
          <p:cNvPr id="3" name="内容占位符 2"/>
          <p:cNvSpPr>
            <a:spLocks noGrp="1"/>
          </p:cNvSpPr>
          <p:nvPr>
            <p:ph idx="1"/>
          </p:nvPr>
        </p:nvSpPr>
        <p:spPr/>
        <p:txBody>
          <a:bodyPr/>
          <a:lstStyle/>
          <a:p>
            <a:r>
              <a:rPr lang="zh-CN" altLang="en-US" dirty="0"/>
              <a:t>超凡权力（个人崇拜），</a:t>
            </a:r>
            <a:r>
              <a:rPr lang="zh-CN" altLang="en-US" dirty="0">
                <a:solidFill>
                  <a:srgbClr val="FF0000"/>
                </a:solidFill>
              </a:rPr>
              <a:t>非理性的</a:t>
            </a:r>
            <a:endParaRPr lang="en-US" altLang="zh-CN" dirty="0">
              <a:solidFill>
                <a:srgbClr val="FF0000"/>
              </a:solidFill>
            </a:endParaRPr>
          </a:p>
          <a:p>
            <a:endParaRPr lang="en-US" altLang="zh-CN" dirty="0"/>
          </a:p>
          <a:p>
            <a:r>
              <a:rPr lang="zh-CN" altLang="en-US" dirty="0"/>
              <a:t>传统权力（世袭的权利、神授权利）</a:t>
            </a:r>
            <a:r>
              <a:rPr lang="zh-CN" altLang="en-US" dirty="0">
                <a:solidFill>
                  <a:srgbClr val="FF0000"/>
                </a:solidFill>
              </a:rPr>
              <a:t>低效率的</a:t>
            </a:r>
            <a:endParaRPr lang="en-US" altLang="zh-CN" dirty="0">
              <a:solidFill>
                <a:srgbClr val="FF0000"/>
              </a:solidFill>
            </a:endParaRPr>
          </a:p>
          <a:p>
            <a:endParaRPr lang="en-US" altLang="zh-CN" dirty="0">
              <a:solidFill>
                <a:srgbClr val="FF0000"/>
              </a:solidFill>
            </a:endParaRPr>
          </a:p>
          <a:p>
            <a:r>
              <a:rPr lang="zh-CN" altLang="en-US" dirty="0"/>
              <a:t>法定权力（可以作为理想组织体系的基础）</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295836104"/>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早期管理实践</a:t>
            </a:r>
          </a:p>
        </p:txBody>
      </p:sp>
      <p:sp>
        <p:nvSpPr>
          <p:cNvPr id="3" name="内容占位符 2"/>
          <p:cNvSpPr>
            <a:spLocks noGrp="1"/>
          </p:cNvSpPr>
          <p:nvPr>
            <p:ph idx="1"/>
          </p:nvPr>
        </p:nvSpPr>
        <p:spPr/>
        <p:txBody>
          <a:bodyPr/>
          <a:lstStyle/>
          <a:p>
            <a:r>
              <a:rPr lang="zh-CN" altLang="en-US" dirty="0"/>
              <a:t>亚当</a:t>
            </a:r>
            <a:r>
              <a:rPr lang="en-US" altLang="zh-CN" dirty="0"/>
              <a:t>.</a:t>
            </a:r>
            <a:r>
              <a:rPr lang="zh-CN" altLang="en-US" dirty="0"/>
              <a:t>斯密</a:t>
            </a:r>
            <a:endParaRPr lang="en-US" altLang="zh-CN" dirty="0"/>
          </a:p>
          <a:p>
            <a:endParaRPr lang="en-US" altLang="zh-CN" dirty="0"/>
          </a:p>
          <a:p>
            <a:r>
              <a:rPr lang="zh-CN" altLang="en-US" dirty="0"/>
              <a:t>罗伯特</a:t>
            </a:r>
            <a:r>
              <a:rPr lang="en-US" altLang="zh-CN" dirty="0"/>
              <a:t>.</a:t>
            </a:r>
            <a:r>
              <a:rPr lang="zh-CN" altLang="en-US" dirty="0"/>
              <a:t>欧文</a:t>
            </a:r>
            <a:endParaRPr lang="en-US" altLang="zh-CN" dirty="0"/>
          </a:p>
          <a:p>
            <a:endParaRPr lang="en-US" altLang="zh-CN" dirty="0"/>
          </a:p>
          <a:p>
            <a:r>
              <a:rPr lang="zh-CN" altLang="en-US" dirty="0"/>
              <a:t>管理还不被看成科学，管理思想不够系统、全面。</a:t>
            </a:r>
          </a:p>
        </p:txBody>
      </p:sp>
    </p:spTree>
    <p:extLst>
      <p:ext uri="{BB962C8B-B14F-4D97-AF65-F5344CB8AC3E}">
        <p14:creationId xmlns:p14="http://schemas.microsoft.com/office/powerpoint/2010/main" val="853613180"/>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法定权力</a:t>
            </a:r>
          </a:p>
        </p:txBody>
      </p:sp>
      <p:sp>
        <p:nvSpPr>
          <p:cNvPr id="3" name="内容占位符 2"/>
          <p:cNvSpPr>
            <a:spLocks noGrp="1"/>
          </p:cNvSpPr>
          <p:nvPr>
            <p:ph idx="1"/>
          </p:nvPr>
        </p:nvSpPr>
        <p:spPr/>
        <p:txBody>
          <a:bodyPr/>
          <a:lstStyle/>
          <a:p>
            <a:r>
              <a:rPr lang="zh-CN" altLang="en-US" dirty="0"/>
              <a:t>按职务等级合理分配、经规章制度明确、并由能胜任的人依靠合法手段而行使的权利</a:t>
            </a:r>
          </a:p>
        </p:txBody>
      </p:sp>
    </p:spTree>
    <p:extLst>
      <p:ext uri="{BB962C8B-B14F-4D97-AF65-F5344CB8AC3E}">
        <p14:creationId xmlns:p14="http://schemas.microsoft.com/office/powerpoint/2010/main" val="2996439513"/>
      </p:ext>
    </p:extLst>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理想的行政组织体系</a:t>
            </a:r>
          </a:p>
        </p:txBody>
      </p:sp>
      <p:pic>
        <p:nvPicPr>
          <p:cNvPr id="4" name="内容占位符 3"/>
          <p:cNvPicPr>
            <a:picLocks noGrp="1" noChangeAspect="1"/>
          </p:cNvPicPr>
          <p:nvPr>
            <p:ph idx="1"/>
          </p:nvPr>
        </p:nvPicPr>
        <p:blipFill>
          <a:blip r:embed="rId2"/>
          <a:stretch>
            <a:fillRect/>
          </a:stretch>
        </p:blipFill>
        <p:spPr>
          <a:xfrm>
            <a:off x="832138" y="1257463"/>
            <a:ext cx="5263862" cy="4784725"/>
          </a:xfrm>
          <a:prstGeom prst="rect">
            <a:avLst/>
          </a:prstGeom>
        </p:spPr>
      </p:pic>
      <p:sp>
        <p:nvSpPr>
          <p:cNvPr id="6" name="矩形 5"/>
          <p:cNvSpPr/>
          <p:nvPr/>
        </p:nvSpPr>
        <p:spPr>
          <a:xfrm>
            <a:off x="7377404" y="2263137"/>
            <a:ext cx="3940628" cy="1477328"/>
          </a:xfrm>
          <a:prstGeom prst="rect">
            <a:avLst/>
          </a:prstGeom>
        </p:spPr>
        <p:txBody>
          <a:bodyPr wrap="square">
            <a:spAutoFit/>
          </a:bodyPr>
          <a:lstStyle/>
          <a:p>
            <a:r>
              <a:rPr lang="zh-CN" altLang="en-US" dirty="0"/>
              <a:t>组织的运行不依个人的意志为转移，不受个人的感情的支配。</a:t>
            </a:r>
            <a:endParaRPr lang="en-US" altLang="zh-CN" dirty="0"/>
          </a:p>
          <a:p>
            <a:endParaRPr lang="en-US" altLang="zh-CN" dirty="0"/>
          </a:p>
          <a:p>
            <a:r>
              <a:rPr lang="zh-CN" altLang="en-US" dirty="0"/>
              <a:t>高度的理性化</a:t>
            </a:r>
          </a:p>
          <a:p>
            <a:endParaRPr lang="zh-CN" altLang="en-US" dirty="0"/>
          </a:p>
        </p:txBody>
      </p:sp>
    </p:spTree>
    <p:extLst>
      <p:ext uri="{BB962C8B-B14F-4D97-AF65-F5344CB8AC3E}">
        <p14:creationId xmlns:p14="http://schemas.microsoft.com/office/powerpoint/2010/main" val="2336463354"/>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古典管理理论</a:t>
            </a:r>
          </a:p>
        </p:txBody>
      </p:sp>
      <p:sp>
        <p:nvSpPr>
          <p:cNvPr id="3" name="内容占位符 2"/>
          <p:cNvSpPr>
            <a:spLocks noGrp="1"/>
          </p:cNvSpPr>
          <p:nvPr>
            <p:ph idx="1"/>
          </p:nvPr>
        </p:nvSpPr>
        <p:spPr/>
        <p:txBody>
          <a:bodyPr/>
          <a:lstStyle/>
          <a:p>
            <a:r>
              <a:rPr lang="zh-CN" altLang="en-US" dirty="0"/>
              <a:t>科学管理：研究基层作业管理，通过科学研究来改善</a:t>
            </a:r>
            <a:r>
              <a:rPr lang="zh-CN" altLang="en-US" dirty="0">
                <a:solidFill>
                  <a:srgbClr val="FF0000"/>
                </a:solidFill>
              </a:rPr>
              <a:t>生产效率</a:t>
            </a:r>
            <a:endParaRPr lang="en-US" altLang="zh-CN" dirty="0">
              <a:solidFill>
                <a:srgbClr val="FF0000"/>
              </a:solidFill>
            </a:endParaRPr>
          </a:p>
          <a:p>
            <a:endParaRPr lang="en-US" altLang="zh-CN" dirty="0">
              <a:solidFill>
                <a:srgbClr val="FF0000"/>
              </a:solidFill>
            </a:endParaRPr>
          </a:p>
          <a:p>
            <a:r>
              <a:rPr lang="zh-CN" altLang="en-US" dirty="0"/>
              <a:t>一般管理理论：站在高层管理者的视角，从管理要素、原则研究整个组织的问题</a:t>
            </a:r>
            <a:endParaRPr lang="en-US" altLang="zh-CN" dirty="0"/>
          </a:p>
          <a:p>
            <a:endParaRPr lang="en-US" altLang="zh-CN" dirty="0"/>
          </a:p>
          <a:p>
            <a:r>
              <a:rPr lang="zh-CN" altLang="en-US" dirty="0"/>
              <a:t>行政组织理论：强调</a:t>
            </a:r>
            <a:r>
              <a:rPr lang="zh-CN" altLang="en-US" dirty="0">
                <a:solidFill>
                  <a:srgbClr val="FF0000"/>
                </a:solidFill>
              </a:rPr>
              <a:t>法定权力的重要性</a:t>
            </a:r>
            <a:r>
              <a:rPr lang="zh-CN" altLang="en-US" dirty="0"/>
              <a:t>，而不是个人崇拜或者世袭地位来设计与运作组织。</a:t>
            </a:r>
          </a:p>
        </p:txBody>
      </p:sp>
    </p:spTree>
    <p:extLst>
      <p:ext uri="{BB962C8B-B14F-4D97-AF65-F5344CB8AC3E}">
        <p14:creationId xmlns:p14="http://schemas.microsoft.com/office/powerpoint/2010/main" val="209426765"/>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古典管理理论的缺点</a:t>
            </a:r>
          </a:p>
        </p:txBody>
      </p:sp>
      <p:sp>
        <p:nvSpPr>
          <p:cNvPr id="3" name="内容占位符 2"/>
          <p:cNvSpPr>
            <a:spLocks noGrp="1"/>
          </p:cNvSpPr>
          <p:nvPr>
            <p:ph idx="1"/>
          </p:nvPr>
        </p:nvSpPr>
        <p:spPr/>
        <p:txBody>
          <a:bodyPr/>
          <a:lstStyle/>
          <a:p>
            <a:r>
              <a:rPr lang="zh-CN" altLang="en-US" dirty="0"/>
              <a:t>理性人假设</a:t>
            </a:r>
            <a:endParaRPr lang="en-US" altLang="zh-CN" dirty="0"/>
          </a:p>
          <a:p>
            <a:endParaRPr lang="en-US" altLang="zh-CN" dirty="0"/>
          </a:p>
          <a:p>
            <a:r>
              <a:rPr lang="zh-CN" altLang="en-US" dirty="0"/>
              <a:t>组织是封闭的</a:t>
            </a:r>
          </a:p>
        </p:txBody>
      </p:sp>
    </p:spTree>
    <p:extLst>
      <p:ext uri="{BB962C8B-B14F-4D97-AF65-F5344CB8AC3E}">
        <p14:creationId xmlns:p14="http://schemas.microsoft.com/office/powerpoint/2010/main" val="2842224412"/>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富士康</a:t>
            </a:r>
            <a:r>
              <a:rPr lang="en-US" altLang="zh-CN" dirty="0"/>
              <a:t>14</a:t>
            </a:r>
            <a:r>
              <a:rPr lang="zh-CN" altLang="en-US" dirty="0"/>
              <a:t>连跳</a:t>
            </a:r>
          </a:p>
        </p:txBody>
      </p:sp>
      <p:sp>
        <p:nvSpPr>
          <p:cNvPr id="3" name="内容占位符 2"/>
          <p:cNvSpPr>
            <a:spLocks noGrp="1"/>
          </p:cNvSpPr>
          <p:nvPr>
            <p:ph idx="1"/>
          </p:nvPr>
        </p:nvSpPr>
        <p:spPr/>
        <p:txBody>
          <a:bodyPr/>
          <a:lstStyle/>
          <a:p>
            <a:r>
              <a:rPr lang="zh-CN" altLang="en-US" sz="2000" dirty="0"/>
              <a:t>从</a:t>
            </a:r>
            <a:r>
              <a:rPr lang="en-US" altLang="zh-CN" sz="2000" dirty="0"/>
              <a:t>2007</a:t>
            </a:r>
            <a:r>
              <a:rPr lang="zh-CN" altLang="en-US" sz="2000" dirty="0"/>
              <a:t>年始，富士康非正常死亡的员工达到了</a:t>
            </a:r>
            <a:r>
              <a:rPr lang="en-US" altLang="zh-CN" sz="2000" dirty="0"/>
              <a:t>14</a:t>
            </a:r>
            <a:r>
              <a:rPr lang="zh-CN" altLang="en-US" sz="2000" dirty="0"/>
              <a:t>例，仅</a:t>
            </a:r>
            <a:r>
              <a:rPr lang="en-US" altLang="zh-CN" sz="2000" dirty="0"/>
              <a:t>2010</a:t>
            </a:r>
            <a:r>
              <a:rPr lang="zh-CN" altLang="en-US" sz="2000" dirty="0"/>
              <a:t>年不到</a:t>
            </a:r>
            <a:r>
              <a:rPr lang="en-US" altLang="zh-CN" sz="2000" dirty="0"/>
              <a:t>5</a:t>
            </a:r>
            <a:r>
              <a:rPr lang="zh-CN" altLang="en-US" sz="2000" dirty="0"/>
              <a:t>个月的时间里，就有</a:t>
            </a:r>
            <a:r>
              <a:rPr lang="en-US" altLang="zh-CN" sz="2000" dirty="0"/>
              <a:t>10</a:t>
            </a:r>
            <a:r>
              <a:rPr lang="zh-CN" altLang="en-US" sz="2000" dirty="0"/>
              <a:t>多位员工选择了自杀。</a:t>
            </a:r>
            <a:endParaRPr lang="en-US" altLang="zh-CN" sz="2000" dirty="0"/>
          </a:p>
          <a:p>
            <a:endParaRPr lang="en-US" altLang="zh-CN" sz="2000" dirty="0"/>
          </a:p>
          <a:p>
            <a:r>
              <a:rPr lang="zh-CN" altLang="en-US" sz="2000" dirty="0"/>
              <a:t>“我们是</a:t>
            </a:r>
            <a:r>
              <a:rPr lang="en-US" altLang="zh-CN" sz="2000" dirty="0"/>
              <a:t>10</a:t>
            </a:r>
            <a:r>
              <a:rPr lang="zh-CN" altLang="en-US" sz="2000" dirty="0"/>
              <a:t>小时工作制，两班倒，白班为早上</a:t>
            </a:r>
            <a:r>
              <a:rPr lang="en-US" altLang="zh-CN" sz="2000" dirty="0"/>
              <a:t>8</a:t>
            </a:r>
            <a:r>
              <a:rPr lang="zh-CN" altLang="en-US" sz="2000" dirty="0"/>
              <a:t>点上班，晚上</a:t>
            </a:r>
            <a:r>
              <a:rPr lang="en-US" altLang="zh-CN" sz="2000" dirty="0"/>
              <a:t>8</a:t>
            </a:r>
            <a:r>
              <a:rPr lang="zh-CN" altLang="en-US" sz="2000" dirty="0"/>
              <a:t>点半下班，其中中午和傍晚分别有一小时吃饭时间；晚班是晚上</a:t>
            </a:r>
            <a:r>
              <a:rPr lang="en-US" altLang="zh-CN" sz="2000" dirty="0"/>
              <a:t>8</a:t>
            </a:r>
            <a:r>
              <a:rPr lang="zh-CN" altLang="en-US" sz="2000" dirty="0"/>
              <a:t>点半开始上班，第二天早上</a:t>
            </a:r>
            <a:r>
              <a:rPr lang="en-US" altLang="zh-CN" sz="2000" dirty="0"/>
              <a:t>8</a:t>
            </a:r>
            <a:r>
              <a:rPr lang="zh-CN" altLang="en-US" sz="2000" dirty="0"/>
              <a:t>点半下班，凌晨一两点的时候会有休息时间。平时加班并不算加班费，只有周末加班才算加班费。”</a:t>
            </a:r>
            <a:endParaRPr lang="en-US" altLang="zh-CN" sz="2000" dirty="0"/>
          </a:p>
          <a:p>
            <a:endParaRPr lang="en-US" altLang="zh-CN" sz="2000" dirty="0"/>
          </a:p>
          <a:p>
            <a:r>
              <a:rPr lang="zh-CN" altLang="en-US" sz="2000" dirty="0"/>
              <a:t>工资有按件计的、也有按时计的。“我是新手，在流水线上做得比较慢，</a:t>
            </a:r>
            <a:r>
              <a:rPr lang="zh-CN" altLang="en-US" sz="2000" dirty="0">
                <a:solidFill>
                  <a:srgbClr val="FF0000"/>
                </a:solidFill>
              </a:rPr>
              <a:t>组长经常会凶我</a:t>
            </a:r>
            <a:r>
              <a:rPr lang="zh-CN" altLang="en-US" sz="2000" dirty="0"/>
              <a:t>，我上个月的工资才拿了</a:t>
            </a:r>
            <a:r>
              <a:rPr lang="en-US" altLang="zh-CN" sz="2000" dirty="0"/>
              <a:t>1100</a:t>
            </a:r>
            <a:r>
              <a:rPr lang="zh-CN" altLang="en-US" sz="2000" dirty="0"/>
              <a:t>元。”言语间，小郭有些委屈。另一名员工小江来的时间比小郭要长，比较熟练，上个月工资就拿了</a:t>
            </a:r>
            <a:r>
              <a:rPr lang="en-US" altLang="zh-CN" sz="2000" dirty="0"/>
              <a:t>1700</a:t>
            </a:r>
            <a:r>
              <a:rPr lang="zh-CN" altLang="en-US" sz="2000" dirty="0"/>
              <a:t>元。</a:t>
            </a:r>
            <a:endParaRPr lang="en-US" altLang="zh-CN" sz="2000" dirty="0"/>
          </a:p>
          <a:p>
            <a:endParaRPr lang="en-US" altLang="zh-CN" sz="2000" dirty="0"/>
          </a:p>
          <a:p>
            <a:r>
              <a:rPr lang="zh-CN" altLang="en-US" sz="2000" dirty="0"/>
              <a:t>很多人在富士康的日子</a:t>
            </a:r>
            <a:r>
              <a:rPr lang="en-US" altLang="zh-CN" sz="2000" dirty="0"/>
              <a:t>,</a:t>
            </a:r>
            <a:r>
              <a:rPr lang="zh-CN" altLang="en-US" sz="2000" dirty="0"/>
              <a:t>确实</a:t>
            </a:r>
            <a:r>
              <a:rPr lang="zh-CN" altLang="en-US" sz="2000" dirty="0">
                <a:solidFill>
                  <a:srgbClr val="FF0000"/>
                </a:solidFill>
              </a:rPr>
              <a:t>很没尊严和人权</a:t>
            </a:r>
            <a:r>
              <a:rPr lang="en-US" altLang="zh-CN" sz="2000" dirty="0"/>
              <a:t>,</a:t>
            </a:r>
            <a:r>
              <a:rPr lang="zh-CN" altLang="en-US" sz="2000" dirty="0"/>
              <a:t>也受了不少气</a:t>
            </a:r>
            <a:r>
              <a:rPr lang="en-US" altLang="zh-CN" sz="2000" dirty="0"/>
              <a:t>,</a:t>
            </a:r>
            <a:r>
              <a:rPr lang="zh-CN" altLang="en-US" sz="2000" dirty="0"/>
              <a:t>无处宣泄</a:t>
            </a:r>
            <a:r>
              <a:rPr lang="en-US" altLang="zh-CN" sz="2000" dirty="0"/>
              <a:t>.</a:t>
            </a:r>
            <a:r>
              <a:rPr lang="zh-CN" altLang="en-US" sz="2000" dirty="0"/>
              <a:t>日子一长</a:t>
            </a:r>
            <a:r>
              <a:rPr lang="en-US" altLang="zh-CN" sz="2000" dirty="0"/>
              <a:t>,</a:t>
            </a:r>
            <a:r>
              <a:rPr lang="zh-CN" altLang="en-US" sz="2000" dirty="0"/>
              <a:t>又受了其它因素的刺激</a:t>
            </a:r>
            <a:r>
              <a:rPr lang="en-US" altLang="zh-CN" sz="2000" dirty="0"/>
              <a:t>,</a:t>
            </a:r>
            <a:r>
              <a:rPr lang="zh-CN" altLang="en-US" sz="2000" dirty="0"/>
              <a:t>这时候心理承受能力差的人很容易走上极端的路</a:t>
            </a:r>
            <a:r>
              <a:rPr lang="en-US" altLang="zh-CN" sz="2000" dirty="0"/>
              <a:t>.</a:t>
            </a:r>
            <a:endParaRPr lang="zh-CN" altLang="en-US" sz="2000" dirty="0"/>
          </a:p>
        </p:txBody>
      </p:sp>
    </p:spTree>
    <p:extLst>
      <p:ext uri="{BB962C8B-B14F-4D97-AF65-F5344CB8AC3E}">
        <p14:creationId xmlns:p14="http://schemas.microsoft.com/office/powerpoint/2010/main" val="1531636972"/>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行为科学的产生</a:t>
            </a:r>
          </a:p>
        </p:txBody>
      </p:sp>
      <p:sp>
        <p:nvSpPr>
          <p:cNvPr id="3" name="内容占位符 2"/>
          <p:cNvSpPr>
            <a:spLocks noGrp="1"/>
          </p:cNvSpPr>
          <p:nvPr>
            <p:ph idx="1"/>
          </p:nvPr>
        </p:nvSpPr>
        <p:spPr/>
        <p:txBody>
          <a:bodyPr/>
          <a:lstStyle/>
          <a:p>
            <a:r>
              <a:rPr lang="zh-CN" altLang="en-US" dirty="0"/>
              <a:t>人与人之间的差异</a:t>
            </a:r>
            <a:endParaRPr lang="en-US" altLang="zh-CN" dirty="0"/>
          </a:p>
          <a:p>
            <a:endParaRPr lang="en-US" altLang="zh-CN" dirty="0"/>
          </a:p>
          <a:p>
            <a:r>
              <a:rPr lang="zh-CN" altLang="en-US" dirty="0"/>
              <a:t>非理性</a:t>
            </a:r>
          </a:p>
        </p:txBody>
      </p:sp>
    </p:spTree>
    <p:extLst>
      <p:ext uri="{BB962C8B-B14F-4D97-AF65-F5344CB8AC3E}">
        <p14:creationId xmlns:p14="http://schemas.microsoft.com/office/powerpoint/2010/main" val="2216932977"/>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霍桑实验与人际关系学说</a:t>
            </a:r>
          </a:p>
        </p:txBody>
      </p:sp>
      <p:sp>
        <p:nvSpPr>
          <p:cNvPr id="3" name="内容占位符 2"/>
          <p:cNvSpPr>
            <a:spLocks noGrp="1"/>
          </p:cNvSpPr>
          <p:nvPr>
            <p:ph idx="1"/>
          </p:nvPr>
        </p:nvSpPr>
        <p:spPr/>
        <p:txBody>
          <a:bodyPr/>
          <a:lstStyle/>
          <a:p>
            <a:r>
              <a:rPr lang="en-US" altLang="zh-CN" dirty="0"/>
              <a:t>1924.11</a:t>
            </a:r>
            <a:r>
              <a:rPr lang="zh-CN" altLang="en-US" dirty="0"/>
              <a:t>年</a:t>
            </a:r>
            <a:r>
              <a:rPr lang="en-US" altLang="zh-CN" dirty="0"/>
              <a:t>-1927.5</a:t>
            </a:r>
            <a:r>
              <a:rPr lang="zh-CN" altLang="en-US" dirty="0"/>
              <a:t>年，美国国家科学院全国科学委员会</a:t>
            </a:r>
            <a:endParaRPr lang="en-US" altLang="zh-CN" dirty="0"/>
          </a:p>
          <a:p>
            <a:endParaRPr lang="en-US" altLang="zh-CN" dirty="0"/>
          </a:p>
          <a:p>
            <a:r>
              <a:rPr lang="en-US" altLang="zh-CN" dirty="0"/>
              <a:t>1927.5-1932</a:t>
            </a:r>
            <a:r>
              <a:rPr lang="zh-CN" altLang="en-US" dirty="0"/>
              <a:t>，哈佛大学梅奥</a:t>
            </a:r>
            <a:endParaRPr lang="en-US" altLang="zh-CN" dirty="0"/>
          </a:p>
          <a:p>
            <a:endParaRPr lang="en-US" altLang="zh-CN" dirty="0"/>
          </a:p>
          <a:p>
            <a:r>
              <a:rPr lang="zh-CN" altLang="en-US" dirty="0"/>
              <a:t>霍桑工厂是一个制造电话交换机的工厂，具有较完善的娱乐设施、医疗制度和养老金制度，但生产成绩很不理想。为找出原因，美国国家研究委员会组织研究小组开展实验研究。 </a:t>
            </a:r>
            <a:endParaRPr lang="en-US" altLang="zh-CN" dirty="0"/>
          </a:p>
          <a:p>
            <a:endParaRPr lang="en-US" altLang="zh-CN" dirty="0"/>
          </a:p>
          <a:p>
            <a:r>
              <a:rPr lang="zh-CN" altLang="en-US" dirty="0"/>
              <a:t>四个阶段</a:t>
            </a:r>
          </a:p>
        </p:txBody>
      </p:sp>
    </p:spTree>
    <p:extLst>
      <p:ext uri="{BB962C8B-B14F-4D97-AF65-F5344CB8AC3E}">
        <p14:creationId xmlns:p14="http://schemas.microsoft.com/office/powerpoint/2010/main" val="1160610182"/>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照明实验</a:t>
            </a:r>
          </a:p>
        </p:txBody>
      </p:sp>
      <p:sp>
        <p:nvSpPr>
          <p:cNvPr id="3" name="内容占位符 2"/>
          <p:cNvSpPr>
            <a:spLocks noGrp="1"/>
          </p:cNvSpPr>
          <p:nvPr>
            <p:ph idx="1"/>
          </p:nvPr>
        </p:nvSpPr>
        <p:spPr/>
        <p:txBody>
          <a:bodyPr/>
          <a:lstStyle/>
          <a:p>
            <a:r>
              <a:rPr lang="zh-CN" altLang="en-US" dirty="0"/>
              <a:t>目的：研究照明情况对生产效率的影响</a:t>
            </a:r>
            <a:endParaRPr lang="en-US" altLang="zh-CN" dirty="0"/>
          </a:p>
          <a:p>
            <a:pPr marL="0" indent="0">
              <a:buNone/>
            </a:pPr>
            <a:endParaRPr lang="en-US" altLang="zh-CN" dirty="0"/>
          </a:p>
          <a:p>
            <a:r>
              <a:rPr lang="zh-CN" altLang="en-US" dirty="0"/>
              <a:t>把</a:t>
            </a:r>
            <a:r>
              <a:rPr lang="en-US" altLang="zh-CN" dirty="0"/>
              <a:t>12</a:t>
            </a:r>
            <a:r>
              <a:rPr lang="zh-CN" altLang="en-US" dirty="0"/>
              <a:t>个女工分成“实验组”与“控制组”</a:t>
            </a:r>
            <a:endParaRPr lang="en-US" altLang="zh-CN" dirty="0"/>
          </a:p>
          <a:p>
            <a:endParaRPr lang="en-US" altLang="zh-CN" dirty="0"/>
          </a:p>
          <a:p>
            <a:r>
              <a:rPr lang="zh-CN" altLang="en-US" dirty="0"/>
              <a:t>增加实验组的照明。结果两组产量都提高了。</a:t>
            </a:r>
            <a:endParaRPr lang="en-US" altLang="zh-CN" dirty="0"/>
          </a:p>
          <a:p>
            <a:endParaRPr lang="en-US" altLang="zh-CN" dirty="0"/>
          </a:p>
          <a:p>
            <a:r>
              <a:rPr lang="zh-CN" altLang="en-US" dirty="0"/>
              <a:t>减弱实验组的照明。结果两组产量都提高了。直到看不清</a:t>
            </a:r>
            <a:endParaRPr lang="en-US" altLang="zh-CN" dirty="0"/>
          </a:p>
          <a:p>
            <a:endParaRPr lang="en-US" altLang="zh-CN" dirty="0"/>
          </a:p>
          <a:p>
            <a:r>
              <a:rPr lang="en-US" altLang="zh-CN" dirty="0"/>
              <a:t>1927</a:t>
            </a:r>
            <a:r>
              <a:rPr lang="zh-CN" altLang="en-US" dirty="0"/>
              <a:t>年实验陷入停顿，邀请梅奥参与</a:t>
            </a:r>
          </a:p>
          <a:p>
            <a:endParaRPr lang="zh-CN" altLang="en-US" dirty="0"/>
          </a:p>
        </p:txBody>
      </p:sp>
    </p:spTree>
    <p:extLst>
      <p:ext uri="{BB962C8B-B14F-4D97-AF65-F5344CB8AC3E}">
        <p14:creationId xmlns:p14="http://schemas.microsoft.com/office/powerpoint/2010/main" val="526576459"/>
      </p:ext>
    </p:ext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继电器实验（福利实验）</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692" y="1422141"/>
            <a:ext cx="3459197" cy="4008276"/>
          </a:xfrm>
          <a:prstGeom prst="rect">
            <a:avLst/>
          </a:prstGeom>
        </p:spPr>
      </p:pic>
      <p:sp>
        <p:nvSpPr>
          <p:cNvPr id="5" name="文本框 4"/>
          <p:cNvSpPr txBox="1"/>
          <p:nvPr/>
        </p:nvSpPr>
        <p:spPr>
          <a:xfrm>
            <a:off x="158620" y="1175657"/>
            <a:ext cx="7688425"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各种工作条件对工作效率的影响</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他们尝试为职工增加福利提供茶水、点心，缩短工作日，延长休息时间、改变计酬方式等。他们原想这些措施能激励这些工人的工作积极性，但事实并非如此。后来撤销了这些措施，生产工作也没有明显下降。</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原因：</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、参加实验的光荣感；</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、更为自由愉快的工作环境</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2446693782"/>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访谈计划</a:t>
            </a:r>
          </a:p>
        </p:txBody>
      </p:sp>
      <p:sp>
        <p:nvSpPr>
          <p:cNvPr id="3" name="内容占位符 2"/>
          <p:cNvSpPr>
            <a:spLocks noGrp="1"/>
          </p:cNvSpPr>
          <p:nvPr>
            <p:ph idx="1"/>
          </p:nvPr>
        </p:nvSpPr>
        <p:spPr/>
        <p:txBody>
          <a:bodyPr/>
          <a:lstStyle/>
          <a:p>
            <a:r>
              <a:rPr lang="zh-CN" altLang="en-US" dirty="0"/>
              <a:t>目的：了解职工对现有管理方式的意见。</a:t>
            </a:r>
            <a:endParaRPr lang="en-US" altLang="zh-CN" dirty="0"/>
          </a:p>
          <a:p>
            <a:endParaRPr lang="en-US" altLang="zh-CN" dirty="0"/>
          </a:p>
          <a:p>
            <a:r>
              <a:rPr lang="en-US" altLang="zh-CN" dirty="0"/>
              <a:t>1928</a:t>
            </a:r>
            <a:r>
              <a:rPr lang="zh-CN" altLang="en-US" dirty="0"/>
              <a:t>年</a:t>
            </a:r>
            <a:r>
              <a:rPr lang="en-US" altLang="zh-CN" dirty="0"/>
              <a:t>9</a:t>
            </a:r>
            <a:r>
              <a:rPr lang="zh-CN" altLang="en-US" dirty="0"/>
              <a:t>月</a:t>
            </a:r>
            <a:r>
              <a:rPr lang="en-US" altLang="zh-CN" dirty="0"/>
              <a:t>——1930</a:t>
            </a:r>
            <a:r>
              <a:rPr lang="zh-CN" altLang="en-US" dirty="0"/>
              <a:t>年</a:t>
            </a:r>
            <a:r>
              <a:rPr lang="en-US" altLang="zh-CN" dirty="0"/>
              <a:t>5</a:t>
            </a:r>
            <a:r>
              <a:rPr lang="zh-CN" altLang="en-US" dirty="0"/>
              <a:t>月对</a:t>
            </a:r>
            <a:r>
              <a:rPr lang="en-US" altLang="zh-CN" dirty="0"/>
              <a:t>2</a:t>
            </a:r>
            <a:r>
              <a:rPr lang="zh-CN" altLang="en-US" dirty="0"/>
              <a:t>万名左右员工进行访谈。</a:t>
            </a:r>
            <a:endParaRPr lang="en-US" altLang="zh-CN" dirty="0"/>
          </a:p>
          <a:p>
            <a:endParaRPr lang="en-US" altLang="zh-CN" dirty="0"/>
          </a:p>
          <a:p>
            <a:r>
              <a:rPr lang="zh-CN" altLang="en-US" dirty="0"/>
              <a:t>发现：员工不按套路回答，谈他们认为重要的。虽然其他条件不变，工人的产量大幅提高。</a:t>
            </a:r>
            <a:endParaRPr lang="en-US" altLang="zh-CN" dirty="0"/>
          </a:p>
          <a:p>
            <a:endParaRPr lang="en-US" altLang="zh-CN" dirty="0"/>
          </a:p>
          <a:p>
            <a:r>
              <a:rPr lang="zh-CN" altLang="en-US" dirty="0"/>
              <a:t>结论：吐槽可以提升士气。</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006" y="3650991"/>
            <a:ext cx="2378140" cy="2378140"/>
          </a:xfrm>
          <a:prstGeom prst="rect">
            <a:avLst/>
          </a:prstGeom>
        </p:spPr>
      </p:pic>
    </p:spTree>
    <p:extLst>
      <p:ext uri="{BB962C8B-B14F-4D97-AF65-F5344CB8AC3E}">
        <p14:creationId xmlns:p14="http://schemas.microsoft.com/office/powerpoint/2010/main" val="1286882293"/>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亚当</a:t>
            </a:r>
            <a:r>
              <a:rPr lang="en-US" altLang="zh-CN" dirty="0"/>
              <a:t>.</a:t>
            </a:r>
            <a:r>
              <a:rPr lang="zh-CN" altLang="en-US" dirty="0"/>
              <a:t>斯密</a:t>
            </a:r>
          </a:p>
        </p:txBody>
      </p:sp>
      <p:sp>
        <p:nvSpPr>
          <p:cNvPr id="3" name="内容占位符 2"/>
          <p:cNvSpPr>
            <a:spLocks noGrp="1"/>
          </p:cNvSpPr>
          <p:nvPr>
            <p:ph idx="1"/>
          </p:nvPr>
        </p:nvSpPr>
        <p:spPr/>
        <p:txBody>
          <a:bodyPr/>
          <a:lstStyle/>
          <a:p>
            <a:r>
              <a:rPr lang="en-US" altLang="zh-CN" dirty="0"/>
              <a:t>1776</a:t>
            </a:r>
            <a:r>
              <a:rPr lang="zh-CN" altLang="en-US" dirty="0"/>
              <a:t>年亚当</a:t>
            </a:r>
            <a:r>
              <a:rPr lang="en-US" altLang="zh-CN" dirty="0"/>
              <a:t>.</a:t>
            </a:r>
            <a:r>
              <a:rPr lang="zh-CN" altLang="en-US" dirty="0"/>
              <a:t>斯密在</a:t>
            </a:r>
            <a:r>
              <a:rPr lang="en-US" altLang="zh-CN" dirty="0"/>
              <a:t>《</a:t>
            </a:r>
            <a:r>
              <a:rPr lang="zh-CN" altLang="en-US" dirty="0"/>
              <a:t>国富论</a:t>
            </a:r>
            <a:r>
              <a:rPr lang="en-US" altLang="zh-CN" dirty="0"/>
              <a:t>》</a:t>
            </a:r>
            <a:r>
              <a:rPr lang="zh-CN" altLang="en-US" dirty="0"/>
              <a:t>中提出劳动分工将使组织及社会受益</a:t>
            </a:r>
            <a:endParaRPr lang="en-US" altLang="zh-CN" dirty="0"/>
          </a:p>
          <a:p>
            <a:endParaRPr lang="en-US" altLang="zh-CN" dirty="0"/>
          </a:p>
          <a:p>
            <a:pPr marL="0" indent="0">
              <a:buNone/>
            </a:pPr>
            <a:r>
              <a:rPr lang="zh-CN" altLang="en-US" dirty="0"/>
              <a:t>制针行业</a:t>
            </a:r>
            <a:endParaRPr lang="en-US" altLang="zh-CN" dirty="0"/>
          </a:p>
          <a:p>
            <a:pPr>
              <a:buFont typeface="Arial" panose="020B0604020202020204" pitchFamily="34" charset="0"/>
              <a:buChar char="•"/>
            </a:pPr>
            <a:r>
              <a:rPr lang="zh-CN" altLang="en-US" dirty="0"/>
              <a:t>一个人完成所有工序：</a:t>
            </a:r>
            <a:r>
              <a:rPr lang="en-US" altLang="zh-CN" dirty="0"/>
              <a:t>10</a:t>
            </a:r>
            <a:r>
              <a:rPr lang="zh-CN" altLang="en-US" dirty="0"/>
              <a:t>个工人每天生产</a:t>
            </a:r>
            <a:r>
              <a:rPr lang="en-US" altLang="zh-CN" dirty="0"/>
              <a:t>2000</a:t>
            </a:r>
            <a:r>
              <a:rPr lang="zh-CN" altLang="en-US" dirty="0"/>
              <a:t>根</a:t>
            </a:r>
            <a:endParaRPr lang="en-US" altLang="zh-CN" dirty="0"/>
          </a:p>
          <a:p>
            <a:pPr>
              <a:buFont typeface="Arial" panose="020B0604020202020204" pitchFamily="34" charset="0"/>
              <a:buChar char="•"/>
            </a:pPr>
            <a:r>
              <a:rPr lang="zh-CN" altLang="en-US" dirty="0"/>
              <a:t>分工：</a:t>
            </a:r>
            <a:r>
              <a:rPr lang="en-US" altLang="zh-CN" dirty="0"/>
              <a:t>10</a:t>
            </a:r>
            <a:r>
              <a:rPr lang="zh-CN" altLang="en-US" dirty="0"/>
              <a:t>个工人每天生产</a:t>
            </a:r>
            <a:r>
              <a:rPr lang="en-US" altLang="zh-CN" dirty="0"/>
              <a:t>48000</a:t>
            </a:r>
            <a:r>
              <a:rPr lang="zh-CN" altLang="en-US" dirty="0"/>
              <a:t>根，</a:t>
            </a:r>
            <a:r>
              <a:rPr lang="en-US" altLang="zh-CN" dirty="0"/>
              <a:t>24</a:t>
            </a:r>
            <a:r>
              <a:rPr lang="zh-CN" altLang="en-US" dirty="0"/>
              <a:t>倍</a:t>
            </a: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1131384846"/>
      </p:ext>
    </p:extLst>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绕线实验</a:t>
            </a:r>
          </a:p>
        </p:txBody>
      </p:sp>
      <p:sp>
        <p:nvSpPr>
          <p:cNvPr id="3" name="内容占位符 2"/>
          <p:cNvSpPr>
            <a:spLocks noGrp="1"/>
          </p:cNvSpPr>
          <p:nvPr>
            <p:ph idx="1"/>
          </p:nvPr>
        </p:nvSpPr>
        <p:spPr/>
        <p:txBody>
          <a:bodyPr/>
          <a:lstStyle/>
          <a:p>
            <a:pPr>
              <a:lnSpc>
                <a:spcPct val="150000"/>
              </a:lnSpc>
            </a:pPr>
            <a:r>
              <a:rPr lang="zh-CN" altLang="en-US" dirty="0"/>
              <a:t>梅奥等人在这个试验中是选择</a:t>
            </a:r>
            <a:r>
              <a:rPr lang="en-US" altLang="zh-CN" dirty="0"/>
              <a:t>14</a:t>
            </a:r>
            <a:r>
              <a:rPr lang="zh-CN" altLang="en-US" dirty="0"/>
              <a:t>名男工人</a:t>
            </a:r>
            <a:r>
              <a:rPr lang="zh-CN" altLang="zh-CN" dirty="0"/>
              <a:t>在单独的房间里从事绕线、焊接和检验工作。</a:t>
            </a:r>
          </a:p>
          <a:p>
            <a:endParaRPr lang="en-US" altLang="zh-CN" dirty="0"/>
          </a:p>
          <a:p>
            <a:r>
              <a:rPr lang="zh-CN" altLang="en-US" dirty="0"/>
              <a:t>小组计件工资制</a:t>
            </a:r>
          </a:p>
          <a:p>
            <a:endParaRPr lang="zh-CN" altLang="en-US" dirty="0"/>
          </a:p>
          <a:p>
            <a:r>
              <a:rPr lang="zh-CN" altLang="en-US" dirty="0"/>
              <a:t>实验者原来设想，实行这套奖励办法会使工人更加努力工作，以便得到更多的报酬。</a:t>
            </a:r>
            <a:endParaRPr lang="en-US" altLang="zh-CN" dirty="0"/>
          </a:p>
          <a:p>
            <a:endParaRPr lang="en-US" altLang="zh-CN" dirty="0"/>
          </a:p>
          <a:p>
            <a:r>
              <a:rPr lang="zh-CN" altLang="en-US" dirty="0"/>
              <a:t>但观察的结果发现，产量只保持在中等水平上，每个工人的日产量平均都差不多，</a:t>
            </a:r>
            <a:r>
              <a:rPr lang="zh-CN" altLang="en-US" dirty="0">
                <a:solidFill>
                  <a:srgbClr val="FF0000"/>
                </a:solidFill>
              </a:rPr>
              <a:t>而且工人并不如实地报告产量</a:t>
            </a:r>
            <a:r>
              <a:rPr lang="zh-CN" altLang="en-US" dirty="0"/>
              <a:t>。</a:t>
            </a:r>
          </a:p>
        </p:txBody>
      </p:sp>
    </p:spTree>
    <p:extLst>
      <p:ext uri="{BB962C8B-B14F-4D97-AF65-F5344CB8AC3E}">
        <p14:creationId xmlns:p14="http://schemas.microsoft.com/office/powerpoint/2010/main" val="1147104591"/>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a:t>
            </a:r>
            <a:r>
              <a:rPr lang="zh-CN" altLang="en-US" dirty="0"/>
              <a:t>？</a:t>
            </a:r>
          </a:p>
        </p:txBody>
      </p:sp>
      <p:sp>
        <p:nvSpPr>
          <p:cNvPr id="3" name="内容占位符 2"/>
          <p:cNvSpPr>
            <a:spLocks noGrp="1"/>
          </p:cNvSpPr>
          <p:nvPr>
            <p:ph idx="1"/>
          </p:nvPr>
        </p:nvSpPr>
        <p:spPr/>
        <p:txBody>
          <a:bodyPr/>
          <a:lstStyle/>
          <a:p>
            <a:r>
              <a:rPr lang="zh-CN" altLang="en-US" dirty="0"/>
              <a:t>存在非正式组织，自发地形成了一些规范</a:t>
            </a:r>
            <a:endParaRPr lang="en-US" altLang="zh-CN" dirty="0"/>
          </a:p>
          <a:p>
            <a:endParaRPr lang="en-US" altLang="zh-CN" dirty="0"/>
          </a:p>
          <a:p>
            <a:r>
              <a:rPr lang="zh-CN" altLang="en-US" dirty="0"/>
              <a:t>不能太多，突出自己</a:t>
            </a:r>
            <a:endParaRPr lang="en-US" altLang="zh-CN" dirty="0"/>
          </a:p>
          <a:p>
            <a:endParaRPr lang="en-US" altLang="zh-CN" dirty="0"/>
          </a:p>
          <a:p>
            <a:r>
              <a:rPr lang="zh-CN" altLang="en-US" dirty="0"/>
              <a:t>不能太少，拖后腿</a:t>
            </a:r>
            <a:endParaRPr lang="en-US" altLang="zh-CN" dirty="0"/>
          </a:p>
          <a:p>
            <a:endParaRPr lang="en-US" altLang="zh-CN" dirty="0"/>
          </a:p>
          <a:p>
            <a:r>
              <a:rPr lang="zh-CN" altLang="en-US" dirty="0"/>
              <a:t>惩罚包括：挖苦、嘲笑、侮辱、谩骂、拳打脚踢等</a:t>
            </a:r>
            <a:endParaRPr lang="en-US" altLang="zh-CN" dirty="0"/>
          </a:p>
          <a:p>
            <a:endParaRPr lang="en-US" altLang="zh-CN" dirty="0"/>
          </a:p>
          <a:p>
            <a:r>
              <a:rPr lang="zh-CN" altLang="en-US" dirty="0"/>
              <a:t>结论：正式的组织中存在着自发形成的</a:t>
            </a:r>
            <a:r>
              <a:rPr lang="zh-CN" altLang="en-US" dirty="0">
                <a:solidFill>
                  <a:srgbClr val="FF0000"/>
                </a:solidFill>
              </a:rPr>
              <a:t>非正式群体</a:t>
            </a:r>
            <a:r>
              <a:rPr lang="zh-CN" altLang="en-US" dirty="0"/>
              <a:t>，这种群体有自己的特殊的</a:t>
            </a:r>
            <a:r>
              <a:rPr lang="zh-CN" altLang="en-US" dirty="0">
                <a:solidFill>
                  <a:srgbClr val="FF0000"/>
                </a:solidFill>
              </a:rPr>
              <a:t>行为规范</a:t>
            </a:r>
            <a:r>
              <a:rPr lang="zh-CN" altLang="en-US" dirty="0"/>
              <a:t>，对人的行为起着调节和控制作用。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6778544" y="1228801"/>
            <a:ext cx="5329480" cy="2130220"/>
          </a:xfrm>
          <a:prstGeom prst="rect">
            <a:avLst/>
          </a:prstGeom>
        </p:spPr>
      </p:pic>
    </p:spTree>
    <p:extLst>
      <p:ext uri="{BB962C8B-B14F-4D97-AF65-F5344CB8AC3E}">
        <p14:creationId xmlns:p14="http://schemas.microsoft.com/office/powerpoint/2010/main" val="179965663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人际关系学说</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983" y="1322777"/>
            <a:ext cx="3588543" cy="4784725"/>
          </a:xfrm>
        </p:spPr>
      </p:pic>
      <p:sp>
        <p:nvSpPr>
          <p:cNvPr id="5" name="文本框 4"/>
          <p:cNvSpPr txBox="1"/>
          <p:nvPr/>
        </p:nvSpPr>
        <p:spPr>
          <a:xfrm>
            <a:off x="5318449" y="3060441"/>
            <a:ext cx="6873551"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1933</a:t>
            </a:r>
            <a:r>
              <a:rPr lang="zh-CN" altLang="en-US" dirty="0"/>
              <a:t>年出版</a:t>
            </a:r>
            <a:endParaRPr lang="en-US" altLang="zh-CN" dirty="0"/>
          </a:p>
          <a:p>
            <a:endParaRPr lang="en-US" altLang="zh-CN" dirty="0"/>
          </a:p>
          <a:p>
            <a:pPr marL="285750" indent="-285750">
              <a:buFont typeface="Arial" panose="020B0604020202020204" pitchFamily="34" charset="0"/>
              <a:buChar char="•"/>
            </a:pPr>
            <a:r>
              <a:rPr lang="zh-CN" altLang="en-US" dirty="0"/>
              <a:t>人际关系学说以及行为科学由此成为管理学的一个重要分支</a:t>
            </a:r>
          </a:p>
        </p:txBody>
      </p:sp>
    </p:spTree>
    <p:extLst>
      <p:ext uri="{BB962C8B-B14F-4D97-AF65-F5344CB8AC3E}">
        <p14:creationId xmlns:p14="http://schemas.microsoft.com/office/powerpoint/2010/main" val="2456982445"/>
      </p:ext>
    </p:extLst>
  </p:cSld>
  <p:clrMapOvr>
    <a:masterClrMapping/>
  </p:clrMapOvr>
  <p:transition>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人际关系学说主要观点</a:t>
            </a:r>
          </a:p>
        </p:txBody>
      </p:sp>
      <p:sp>
        <p:nvSpPr>
          <p:cNvPr id="3" name="内容占位符 2"/>
          <p:cNvSpPr>
            <a:spLocks noGrp="1"/>
          </p:cNvSpPr>
          <p:nvPr>
            <p:ph idx="1"/>
          </p:nvPr>
        </p:nvSpPr>
        <p:spPr/>
        <p:txBody>
          <a:bodyPr/>
          <a:lstStyle/>
          <a:p>
            <a:r>
              <a:rPr lang="zh-CN" altLang="en-US" dirty="0"/>
              <a:t>职工是社会人（经济人</a:t>
            </a:r>
            <a:r>
              <a:rPr lang="en-US" altLang="zh-CN" dirty="0"/>
              <a:t>vs</a:t>
            </a:r>
            <a:r>
              <a:rPr lang="zh-CN" altLang="en-US" dirty="0"/>
              <a:t>社会人）</a:t>
            </a:r>
            <a:endParaRPr lang="en-US" altLang="zh-CN" dirty="0"/>
          </a:p>
          <a:p>
            <a:endParaRPr lang="en-US" altLang="zh-CN" dirty="0"/>
          </a:p>
          <a:p>
            <a:r>
              <a:rPr lang="zh-CN" altLang="en-US" dirty="0"/>
              <a:t>正式组织中存在着非正式组织</a:t>
            </a:r>
            <a:endParaRPr lang="en-US" altLang="zh-CN" dirty="0"/>
          </a:p>
          <a:p>
            <a:endParaRPr lang="en-US" altLang="zh-CN" dirty="0"/>
          </a:p>
          <a:p>
            <a:r>
              <a:rPr lang="zh-CN" altLang="en-US" dirty="0"/>
              <a:t>新型的领导能力在于提高工人的满足程度</a:t>
            </a:r>
          </a:p>
        </p:txBody>
      </p:sp>
    </p:spTree>
    <p:extLst>
      <p:ext uri="{BB962C8B-B14F-4D97-AF65-F5344CB8AC3E}">
        <p14:creationId xmlns:p14="http://schemas.microsoft.com/office/powerpoint/2010/main" val="682488741"/>
      </p:ext>
    </p:extLst>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管理学启示</a:t>
            </a:r>
          </a:p>
        </p:txBody>
      </p:sp>
      <p:sp>
        <p:nvSpPr>
          <p:cNvPr id="3" name="内容占位符 2"/>
          <p:cNvSpPr>
            <a:spLocks noGrp="1"/>
          </p:cNvSpPr>
          <p:nvPr>
            <p:ph idx="1"/>
          </p:nvPr>
        </p:nvSpPr>
        <p:spPr/>
        <p:txBody>
          <a:bodyPr/>
          <a:lstStyle/>
          <a:p>
            <a:r>
              <a:rPr lang="zh-CN" altLang="en-US" dirty="0"/>
              <a:t>重视满足员工的心理需求</a:t>
            </a:r>
            <a:endParaRPr lang="en-US" altLang="zh-CN" dirty="0"/>
          </a:p>
          <a:p>
            <a:endParaRPr lang="en-US" altLang="zh-CN" dirty="0"/>
          </a:p>
          <a:p>
            <a:r>
              <a:rPr lang="zh-CN" altLang="en-US" dirty="0"/>
              <a:t>重视非正式组织，引导、利用非正式组织</a:t>
            </a:r>
          </a:p>
        </p:txBody>
      </p:sp>
    </p:spTree>
    <p:extLst>
      <p:ext uri="{BB962C8B-B14F-4D97-AF65-F5344CB8AC3E}">
        <p14:creationId xmlns:p14="http://schemas.microsoft.com/office/powerpoint/2010/main" val="2032128082"/>
      </p:ext>
    </p:extLst>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重视满足员工的心理需求</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18" y="1317775"/>
            <a:ext cx="4786604" cy="538971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321" y="3535666"/>
            <a:ext cx="4762500" cy="317182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7321" y="416631"/>
            <a:ext cx="3358725" cy="2886405"/>
          </a:xfrm>
          <a:prstGeom prst="rect">
            <a:avLst/>
          </a:prstGeom>
        </p:spPr>
      </p:pic>
    </p:spTree>
    <p:extLst>
      <p:ext uri="{BB962C8B-B14F-4D97-AF65-F5344CB8AC3E}">
        <p14:creationId xmlns:p14="http://schemas.microsoft.com/office/powerpoint/2010/main" val="757794394"/>
      </p:ext>
    </p:extLst>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重视非正式组织，引导、利用非正式组织</a:t>
            </a:r>
          </a:p>
        </p:txBody>
      </p:sp>
      <p:pic>
        <p:nvPicPr>
          <p:cNvPr id="4" name="内容占位符 3"/>
          <p:cNvPicPr>
            <a:picLocks noGrp="1" noChangeAspect="1"/>
          </p:cNvPicPr>
          <p:nvPr>
            <p:ph idx="1"/>
          </p:nvPr>
        </p:nvPicPr>
        <p:blipFill>
          <a:blip r:embed="rId2"/>
          <a:stretch>
            <a:fillRect/>
          </a:stretch>
        </p:blipFill>
        <p:spPr>
          <a:xfrm>
            <a:off x="271171" y="1595049"/>
            <a:ext cx="6474862" cy="3924492"/>
          </a:xfrm>
          <a:prstGeom prst="rect">
            <a:avLst/>
          </a:prstGeom>
        </p:spPr>
      </p:pic>
      <p:sp>
        <p:nvSpPr>
          <p:cNvPr id="5" name="矩形 4"/>
          <p:cNvSpPr/>
          <p:nvPr/>
        </p:nvSpPr>
        <p:spPr>
          <a:xfrm>
            <a:off x="7203233" y="2278039"/>
            <a:ext cx="4497355" cy="1449628"/>
          </a:xfrm>
          <a:prstGeom prst="rect">
            <a:avLst/>
          </a:prstGeom>
        </p:spPr>
        <p:txBody>
          <a:bodyPr wrap="square">
            <a:spAutoFit/>
          </a:bodyPr>
          <a:lstStyle/>
          <a:p>
            <a:pPr marL="285750" indent="-285750">
              <a:lnSpc>
                <a:spcPct val="90000"/>
              </a:lnSpc>
              <a:spcBef>
                <a:spcPct val="20000"/>
              </a:spcBef>
              <a:buClr>
                <a:schemeClr val="hlink"/>
              </a:buClr>
              <a:buSzPct val="60000"/>
              <a:buFont typeface="Wingdings" panose="05000000000000000000" pitchFamily="2" charset="2"/>
              <a:buChar char="l"/>
            </a:pPr>
            <a:r>
              <a:rPr lang="en-US" altLang="zh-CN" b="1" dirty="0">
                <a:solidFill>
                  <a:srgbClr val="000000"/>
                </a:solidFill>
              </a:rPr>
              <a:t>“</a:t>
            </a:r>
            <a:r>
              <a:rPr lang="zh-CN" altLang="en-US" b="1" dirty="0">
                <a:solidFill>
                  <a:srgbClr val="000000"/>
                </a:solidFill>
                <a:latin typeface="Verdana" panose="020B0604030504040204" pitchFamily="34" charset="0"/>
              </a:rPr>
              <a:t>正式组织</a:t>
            </a:r>
            <a:r>
              <a:rPr lang="zh-CN" altLang="en-US" b="1" dirty="0">
                <a:solidFill>
                  <a:srgbClr val="000000"/>
                </a:solidFill>
              </a:rPr>
              <a:t>”</a:t>
            </a:r>
            <a:r>
              <a:rPr lang="zh-CN" altLang="en-US" b="1" dirty="0">
                <a:solidFill>
                  <a:srgbClr val="000000"/>
                </a:solidFill>
                <a:latin typeface="Verdana" panose="020B0604030504040204" pitchFamily="34" charset="0"/>
              </a:rPr>
              <a:t>与</a:t>
            </a:r>
            <a:r>
              <a:rPr lang="zh-CN" altLang="en-US" b="1" dirty="0">
                <a:solidFill>
                  <a:srgbClr val="000000"/>
                </a:solidFill>
              </a:rPr>
              <a:t>“</a:t>
            </a:r>
            <a:r>
              <a:rPr lang="zh-CN" altLang="en-US" b="1" dirty="0">
                <a:solidFill>
                  <a:srgbClr val="000000"/>
                </a:solidFill>
                <a:latin typeface="Verdana" panose="020B0604030504040204" pitchFamily="34" charset="0"/>
              </a:rPr>
              <a:t>非正式组织</a:t>
            </a:r>
            <a:r>
              <a:rPr lang="zh-CN" altLang="en-US" b="1" dirty="0">
                <a:solidFill>
                  <a:srgbClr val="000000"/>
                </a:solidFill>
              </a:rPr>
              <a:t>”</a:t>
            </a:r>
            <a:r>
              <a:rPr lang="zh-CN" altLang="en-US" b="1" dirty="0">
                <a:solidFill>
                  <a:srgbClr val="000000"/>
                </a:solidFill>
                <a:latin typeface="Verdana" panose="020B0604030504040204" pitchFamily="34" charset="0"/>
              </a:rPr>
              <a:t>共同存在，相互依存，对组织效率都有很大影响。</a:t>
            </a:r>
            <a:endParaRPr lang="en-US" altLang="zh-CN" b="1" dirty="0">
              <a:solidFill>
                <a:srgbClr val="000000"/>
              </a:solidFill>
              <a:latin typeface="Verdana" panose="020B0604030504040204" pitchFamily="34" charset="0"/>
            </a:endParaRPr>
          </a:p>
          <a:p>
            <a:pPr>
              <a:lnSpc>
                <a:spcPct val="90000"/>
              </a:lnSpc>
              <a:spcBef>
                <a:spcPct val="20000"/>
              </a:spcBef>
              <a:buClr>
                <a:schemeClr val="hlink"/>
              </a:buClr>
              <a:buSzPct val="60000"/>
            </a:pPr>
            <a:endParaRPr lang="en-US" altLang="zh-CN" b="1" dirty="0">
              <a:solidFill>
                <a:srgbClr val="000000"/>
              </a:solidFill>
              <a:latin typeface="Verdana" panose="020B0604030504040204" pitchFamily="34" charset="0"/>
            </a:endParaRPr>
          </a:p>
          <a:p>
            <a:pPr marL="285750" indent="-285750">
              <a:lnSpc>
                <a:spcPct val="90000"/>
              </a:lnSpc>
              <a:spcBef>
                <a:spcPct val="20000"/>
              </a:spcBef>
              <a:buClr>
                <a:schemeClr val="hlink"/>
              </a:buClr>
              <a:buSzPct val="60000"/>
              <a:buFont typeface="Wingdings" panose="05000000000000000000" pitchFamily="2" charset="2"/>
              <a:buChar char="l"/>
            </a:pPr>
            <a:r>
              <a:rPr lang="zh-CN" altLang="en-US" b="1" dirty="0">
                <a:solidFill>
                  <a:srgbClr val="000000"/>
                </a:solidFill>
                <a:latin typeface="Verdana" panose="020B0604030504040204" pitchFamily="34" charset="0"/>
              </a:rPr>
              <a:t> </a:t>
            </a:r>
            <a:r>
              <a:rPr lang="zh-CN" altLang="en-US" b="1" dirty="0">
                <a:solidFill>
                  <a:srgbClr val="000000"/>
                </a:solidFill>
              </a:rPr>
              <a:t>“</a:t>
            </a:r>
            <a:r>
              <a:rPr lang="zh-CN" altLang="en-US" b="1" dirty="0">
                <a:solidFill>
                  <a:srgbClr val="000000"/>
                </a:solidFill>
                <a:latin typeface="Verdana" panose="020B0604030504040204" pitchFamily="34" charset="0"/>
              </a:rPr>
              <a:t>正式组织</a:t>
            </a:r>
            <a:r>
              <a:rPr lang="zh-CN" altLang="en-US" b="1" dirty="0">
                <a:solidFill>
                  <a:srgbClr val="000000"/>
                </a:solidFill>
              </a:rPr>
              <a:t>”</a:t>
            </a:r>
            <a:r>
              <a:rPr lang="zh-CN" altLang="en-US" b="1" dirty="0">
                <a:solidFill>
                  <a:srgbClr val="000000"/>
                </a:solidFill>
                <a:latin typeface="Verdana" panose="020B0604030504040204" pitchFamily="34" charset="0"/>
              </a:rPr>
              <a:t> 以效率的逻辑为标准， </a:t>
            </a:r>
            <a:r>
              <a:rPr lang="zh-CN" altLang="en-US" b="1" dirty="0">
                <a:solidFill>
                  <a:srgbClr val="000000"/>
                </a:solidFill>
              </a:rPr>
              <a:t>“</a:t>
            </a:r>
            <a:r>
              <a:rPr lang="zh-CN" altLang="en-US" b="1" dirty="0">
                <a:solidFill>
                  <a:srgbClr val="000000"/>
                </a:solidFill>
                <a:latin typeface="Verdana" panose="020B0604030504040204" pitchFamily="34" charset="0"/>
              </a:rPr>
              <a:t>非正式组织</a:t>
            </a:r>
            <a:r>
              <a:rPr lang="zh-CN" altLang="en-US" b="1" dirty="0">
                <a:solidFill>
                  <a:srgbClr val="000000"/>
                </a:solidFill>
              </a:rPr>
              <a:t>”</a:t>
            </a:r>
            <a:r>
              <a:rPr lang="zh-CN" altLang="en-US" b="1" dirty="0">
                <a:solidFill>
                  <a:srgbClr val="000000"/>
                </a:solidFill>
                <a:latin typeface="Verdana" panose="020B0604030504040204" pitchFamily="34" charset="0"/>
              </a:rPr>
              <a:t> 以感情的逻辑为标准。</a:t>
            </a:r>
          </a:p>
        </p:txBody>
      </p:sp>
    </p:spTree>
    <p:extLst>
      <p:ext uri="{BB962C8B-B14F-4D97-AF65-F5344CB8AC3E}">
        <p14:creationId xmlns:p14="http://schemas.microsoft.com/office/powerpoint/2010/main" val="1100562193"/>
      </p:ext>
    </p:extLst>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从霍桑实验到行为科学</a:t>
            </a:r>
          </a:p>
        </p:txBody>
      </p:sp>
      <p:sp>
        <p:nvSpPr>
          <p:cNvPr id="3" name="内容占位符 2"/>
          <p:cNvSpPr>
            <a:spLocks noGrp="1"/>
          </p:cNvSpPr>
          <p:nvPr>
            <p:ph idx="1"/>
          </p:nvPr>
        </p:nvSpPr>
        <p:spPr/>
        <p:txBody>
          <a:bodyPr/>
          <a:lstStyle/>
          <a:p>
            <a:r>
              <a:rPr lang="zh-CN" altLang="en-US" dirty="0"/>
              <a:t>霍桑实验在当时并未引起太多关注</a:t>
            </a:r>
            <a:endParaRPr lang="en-US" altLang="zh-CN" dirty="0"/>
          </a:p>
          <a:p>
            <a:endParaRPr lang="en-US" altLang="zh-CN" dirty="0"/>
          </a:p>
          <a:p>
            <a:r>
              <a:rPr lang="zh-CN" altLang="en-US" dirty="0"/>
              <a:t>立法与工会促进了对工人的关注</a:t>
            </a:r>
            <a:endParaRPr lang="en-US" altLang="zh-CN" dirty="0"/>
          </a:p>
          <a:p>
            <a:endParaRPr lang="en-US" altLang="zh-CN" dirty="0"/>
          </a:p>
          <a:p>
            <a:r>
              <a:rPr lang="en-US" altLang="zh-CN" dirty="0"/>
              <a:t>1949</a:t>
            </a:r>
            <a:r>
              <a:rPr lang="zh-CN" altLang="en-US" dirty="0"/>
              <a:t>年在芝加哥的会议上学者提出了“行为科学”的名称</a:t>
            </a:r>
          </a:p>
        </p:txBody>
      </p:sp>
    </p:spTree>
    <p:extLst>
      <p:ext uri="{BB962C8B-B14F-4D97-AF65-F5344CB8AC3E}">
        <p14:creationId xmlns:p14="http://schemas.microsoft.com/office/powerpoint/2010/main" val="3061578646"/>
      </p:ext>
    </p:extLst>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行为科学的定义与内涵</a:t>
            </a:r>
          </a:p>
        </p:txBody>
      </p:sp>
      <p:sp>
        <p:nvSpPr>
          <p:cNvPr id="3" name="内容占位符 2"/>
          <p:cNvSpPr>
            <a:spLocks noGrp="1"/>
          </p:cNvSpPr>
          <p:nvPr>
            <p:ph idx="1"/>
          </p:nvPr>
        </p:nvSpPr>
        <p:spPr/>
        <p:txBody>
          <a:bodyPr/>
          <a:lstStyle/>
          <a:p>
            <a:r>
              <a:rPr lang="zh-CN" altLang="en-US" dirty="0"/>
              <a:t>定义：利用许多学科的知识来研究人类行为的产生、发展和变化规律，以预测控制和引导人的行为，达到充分发挥人的作用、调动人的积极性的目的。</a:t>
            </a:r>
            <a:endParaRPr lang="en-US" altLang="zh-CN" dirty="0"/>
          </a:p>
          <a:p>
            <a:endParaRPr lang="en-US" altLang="zh-CN" dirty="0"/>
          </a:p>
          <a:p>
            <a:pPr marL="0" indent="0">
              <a:buNone/>
            </a:pPr>
            <a:r>
              <a:rPr lang="zh-CN" altLang="en-US" dirty="0"/>
              <a:t>（</a:t>
            </a:r>
            <a:r>
              <a:rPr lang="en-US" altLang="zh-CN" dirty="0"/>
              <a:t>1</a:t>
            </a:r>
            <a:r>
              <a:rPr lang="zh-CN" altLang="en-US" dirty="0"/>
              <a:t>）关于个人行为的研究</a:t>
            </a:r>
            <a:endParaRPr lang="en-US" altLang="zh-CN" dirty="0"/>
          </a:p>
          <a:p>
            <a:pPr marL="0" indent="0">
              <a:buNone/>
            </a:pPr>
            <a:endParaRPr lang="en-US" altLang="zh-CN" dirty="0"/>
          </a:p>
          <a:p>
            <a:pPr marL="0" indent="0">
              <a:buNone/>
            </a:pPr>
            <a:r>
              <a:rPr lang="zh-CN" altLang="en-US" dirty="0"/>
              <a:t>（</a:t>
            </a:r>
            <a:r>
              <a:rPr lang="en-US" altLang="zh-CN" dirty="0"/>
              <a:t>2</a:t>
            </a:r>
            <a:r>
              <a:rPr lang="zh-CN" altLang="en-US" dirty="0"/>
              <a:t>）关于群体行为的研究</a:t>
            </a:r>
            <a:endParaRPr lang="en-US" altLang="zh-CN" dirty="0"/>
          </a:p>
          <a:p>
            <a:pPr marL="0" indent="0">
              <a:buNone/>
            </a:pPr>
            <a:endParaRPr lang="en-US" altLang="zh-CN" dirty="0"/>
          </a:p>
          <a:p>
            <a:pPr marL="0" indent="0">
              <a:buNone/>
            </a:pPr>
            <a:r>
              <a:rPr lang="zh-CN" altLang="en-US" dirty="0"/>
              <a:t>（</a:t>
            </a:r>
            <a:r>
              <a:rPr lang="en-US" altLang="zh-CN" dirty="0"/>
              <a:t>3</a:t>
            </a:r>
            <a:r>
              <a:rPr lang="zh-CN" altLang="en-US" dirty="0"/>
              <a:t>）关于领导行为的研究</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542096028"/>
      </p:ext>
    </p:extLst>
  </p:cSld>
  <p:clrMapOvr>
    <a:masterClrMapping/>
  </p:clrMapOvr>
  <p:transition>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现代管理流派</a:t>
            </a:r>
          </a:p>
        </p:txBody>
      </p:sp>
      <p:sp>
        <p:nvSpPr>
          <p:cNvPr id="4" name="矩形 3"/>
          <p:cNvSpPr/>
          <p:nvPr/>
        </p:nvSpPr>
        <p:spPr>
          <a:xfrm>
            <a:off x="376123" y="1429828"/>
            <a:ext cx="11371117" cy="4284250"/>
          </a:xfrm>
          <a:prstGeom prst="rect">
            <a:avLst/>
          </a:prstGeom>
        </p:spPr>
        <p:txBody>
          <a:bodyPr wrap="square">
            <a:spAutoFit/>
          </a:bodyPr>
          <a:lstStyle/>
          <a:p>
            <a:pPr marL="342900" indent="-342900">
              <a:lnSpc>
                <a:spcPct val="110000"/>
              </a:lnSpc>
              <a:spcBef>
                <a:spcPct val="20000"/>
              </a:spcBef>
              <a:buClr>
                <a:schemeClr val="tx1"/>
              </a:buClr>
              <a:buSzPct val="95000"/>
              <a:buFont typeface="Wingdings" panose="05000000000000000000" pitchFamily="2" charset="2"/>
              <a:buChar char="l"/>
            </a:pPr>
            <a:r>
              <a:rPr lang="zh-CN" altLang="en-US" sz="24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战后，管理思想得到了丰富和发展，形成众多流派。如果说泰罗和法约尔的古典理论当初只是管理学的萌芽，那么现在这些萌芽已发展成为一片茂密的丛林。这就是人们熟知的“管理理论丛林”</a:t>
            </a:r>
            <a:endParaRPr lang="en-US" altLang="zh-CN" sz="2400" dirty="0">
              <a:latin typeface="微软雅黑" panose="020B0503020204020204" pitchFamily="34" charset="-122"/>
              <a:ea typeface="微软雅黑" panose="020B0503020204020204" pitchFamily="34" charset="-122"/>
            </a:endParaRPr>
          </a:p>
          <a:p>
            <a:pPr>
              <a:lnSpc>
                <a:spcPct val="110000"/>
              </a:lnSpc>
              <a:spcBef>
                <a:spcPct val="20000"/>
              </a:spcBef>
              <a:buClr>
                <a:schemeClr val="folHlink"/>
              </a:buClr>
              <a:buSzPct val="95000"/>
              <a:buFont typeface="Wingdings" panose="05000000000000000000" pitchFamily="2" charset="2"/>
              <a:buChar char="u"/>
            </a:pPr>
            <a:endParaRPr lang="en-US" altLang="zh-CN" b="1" dirty="0"/>
          </a:p>
          <a:p>
            <a:pPr marL="342900" indent="-342900">
              <a:lnSpc>
                <a:spcPct val="110000"/>
              </a:lnSpc>
              <a:spcBef>
                <a:spcPct val="20000"/>
              </a:spcBef>
              <a:buSzPct val="9500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1961</a:t>
            </a:r>
            <a:r>
              <a:rPr lang="zh-CN" altLang="en-US" sz="2400" dirty="0">
                <a:latin typeface="微软雅黑" panose="020B0503020204020204" pitchFamily="34" charset="-122"/>
                <a:ea typeface="微软雅黑" panose="020B0503020204020204" pitchFamily="34" charset="-122"/>
              </a:rPr>
              <a:t>年美国著名管理学家孔茨在美国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管理杂志</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上发表文章“管理理论的丛林”，把当时的各种管理理论划分为六个主要学派，并称之为“管理理论的丛林” 。</a:t>
            </a:r>
            <a:endParaRPr lang="en-US" altLang="zh-CN" sz="2400" dirty="0">
              <a:latin typeface="微软雅黑" panose="020B0503020204020204" pitchFamily="34" charset="-122"/>
              <a:ea typeface="微软雅黑" panose="020B0503020204020204" pitchFamily="34" charset="-122"/>
            </a:endParaRPr>
          </a:p>
          <a:p>
            <a:pPr marL="342900" indent="-342900">
              <a:lnSpc>
                <a:spcPct val="110000"/>
              </a:lnSpc>
              <a:spcBef>
                <a:spcPct val="20000"/>
              </a:spcBef>
              <a:buSzPct val="950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nSpc>
                <a:spcPct val="110000"/>
              </a:lnSpc>
              <a:spcBef>
                <a:spcPct val="20000"/>
              </a:spcBef>
              <a:buSzPct val="9500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1980</a:t>
            </a:r>
            <a:r>
              <a:rPr lang="zh-CN" altLang="en-US" sz="2400" dirty="0">
                <a:latin typeface="微软雅黑" panose="020B0503020204020204" pitchFamily="34" charset="-122"/>
                <a:ea typeface="微软雅黑" panose="020B0503020204020204" pitchFamily="34" charset="-122"/>
              </a:rPr>
              <a:t>年孔茨在“再论管理理论的丛林” 中提出管理理论已经发展到了</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个学派</a:t>
            </a:r>
          </a:p>
          <a:p>
            <a:pPr>
              <a:lnSpc>
                <a:spcPct val="110000"/>
              </a:lnSpc>
              <a:spcBef>
                <a:spcPct val="20000"/>
              </a:spcBef>
              <a:buClr>
                <a:schemeClr val="folHlink"/>
              </a:buClr>
              <a:buSzPct val="95000"/>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1436551138"/>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为什么劳动分工能提升生产效率？</a:t>
            </a:r>
          </a:p>
        </p:txBody>
      </p:sp>
      <p:sp>
        <p:nvSpPr>
          <p:cNvPr id="3" name="内容占位符 2"/>
          <p:cNvSpPr>
            <a:spLocks noGrp="1"/>
          </p:cNvSpPr>
          <p:nvPr>
            <p:ph idx="1"/>
          </p:nvPr>
        </p:nvSpPr>
        <p:spPr/>
        <p:txBody>
          <a:bodyPr/>
          <a:lstStyle/>
          <a:p>
            <a:r>
              <a:rPr lang="zh-CN" altLang="en-US" dirty="0"/>
              <a:t>重复操作提升熟练度</a:t>
            </a:r>
            <a:endParaRPr lang="en-US" altLang="zh-CN" dirty="0"/>
          </a:p>
          <a:p>
            <a:endParaRPr lang="en-US" altLang="zh-CN" dirty="0"/>
          </a:p>
          <a:p>
            <a:r>
              <a:rPr lang="zh-CN" altLang="en-US" dirty="0"/>
              <a:t>节省转换时间</a:t>
            </a:r>
            <a:endParaRPr lang="en-US" altLang="zh-CN" dirty="0"/>
          </a:p>
          <a:p>
            <a:endParaRPr lang="en-US" altLang="zh-CN" dirty="0"/>
          </a:p>
          <a:p>
            <a:r>
              <a:rPr lang="zh-CN" altLang="en-US" dirty="0"/>
              <a:t>机械简化劳动</a:t>
            </a:r>
          </a:p>
        </p:txBody>
      </p:sp>
    </p:spTree>
    <p:extLst>
      <p:ext uri="{BB962C8B-B14F-4D97-AF65-F5344CB8AC3E}">
        <p14:creationId xmlns:p14="http://schemas.microsoft.com/office/powerpoint/2010/main" val="188446018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社会系统理论</a:t>
            </a:r>
          </a:p>
        </p:txBody>
      </p:sp>
      <p:sp>
        <p:nvSpPr>
          <p:cNvPr id="3" name="内容占位符 2"/>
          <p:cNvSpPr>
            <a:spLocks noGrp="1"/>
          </p:cNvSpPr>
          <p:nvPr>
            <p:ph idx="1"/>
          </p:nvPr>
        </p:nvSpPr>
        <p:spPr/>
        <p:txBody>
          <a:bodyPr/>
          <a:lstStyle/>
          <a:p>
            <a:r>
              <a:rPr lang="zh-CN" altLang="en-US" dirty="0"/>
              <a:t>代表人物与代表作：</a:t>
            </a:r>
            <a:endParaRPr lang="en-US" altLang="zh-CN" dirty="0"/>
          </a:p>
          <a:p>
            <a:pPr marL="0" indent="0">
              <a:buNone/>
            </a:pPr>
            <a:r>
              <a:rPr lang="zh-CN" altLang="en-US" dirty="0"/>
              <a:t>切斯特</a:t>
            </a:r>
            <a:r>
              <a:rPr lang="en-US" altLang="zh-CN" dirty="0"/>
              <a:t>.</a:t>
            </a:r>
            <a:r>
              <a:rPr lang="zh-CN" altLang="en-US" dirty="0"/>
              <a:t>巴纳德。</a:t>
            </a:r>
            <a:r>
              <a:rPr lang="en-US" altLang="zh-CN" dirty="0"/>
              <a:t>1938</a:t>
            </a:r>
            <a:r>
              <a:rPr lang="zh-CN" altLang="en-US" dirty="0"/>
              <a:t>年出版</a:t>
            </a:r>
            <a:r>
              <a:rPr lang="en-US" altLang="zh-CN" dirty="0"/>
              <a:t>《</a:t>
            </a:r>
            <a:r>
              <a:rPr lang="zh-CN" altLang="en-US" dirty="0"/>
              <a:t>经理的职能</a:t>
            </a:r>
            <a:r>
              <a:rPr lang="en-US" altLang="zh-CN" dirty="0"/>
              <a:t>》</a:t>
            </a:r>
            <a:r>
              <a:rPr lang="zh-CN" altLang="en-US" dirty="0"/>
              <a:t>。</a:t>
            </a:r>
            <a:endParaRPr lang="en-US" altLang="zh-CN" dirty="0"/>
          </a:p>
          <a:p>
            <a:pPr marL="0" indent="0">
              <a:buNone/>
            </a:pPr>
            <a:endParaRPr lang="en-US" altLang="zh-CN" dirty="0"/>
          </a:p>
          <a:p>
            <a:pPr>
              <a:buFont typeface="Arial" panose="020B0604020202020204" pitchFamily="34" charset="0"/>
              <a:buChar char="•"/>
            </a:pPr>
            <a:r>
              <a:rPr lang="en-US" altLang="zh-CN" dirty="0"/>
              <a:t>1906</a:t>
            </a:r>
            <a:r>
              <a:rPr lang="zh-CN" altLang="en-US" dirty="0"/>
              <a:t>～</a:t>
            </a:r>
            <a:r>
              <a:rPr lang="en-US" altLang="zh-CN" dirty="0"/>
              <a:t>1909</a:t>
            </a:r>
            <a:r>
              <a:rPr lang="zh-CN" altLang="en-US" dirty="0"/>
              <a:t>年期间在哈佛大学攻读经济学。由于拿不到一项实验学科的学分，</a:t>
            </a:r>
            <a:r>
              <a:rPr lang="en-US" altLang="zh-CN" dirty="0"/>
              <a:t>1909</a:t>
            </a:r>
            <a:r>
              <a:rPr lang="zh-CN" altLang="en-US" dirty="0"/>
              <a:t>年未拿到学位的巴纳德离开哈佛大学，进入美国电话电报公司开始了他的职业生涯。</a:t>
            </a: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r>
              <a:rPr lang="zh-CN" altLang="en-US" dirty="0"/>
              <a:t>巴纳德在漫长的工作实践中，不仅积累了丰富的经营管理经验，而且还广泛地学习了社会科学的各个分支。</a:t>
            </a: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r>
              <a:rPr lang="zh-CN" altLang="en-US" dirty="0"/>
              <a:t>由于巴纳德在组织理论方面的杰出贡献，他被授予了七个荣誉博士学位。</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905" y="667699"/>
            <a:ext cx="1419225" cy="1990725"/>
          </a:xfrm>
          <a:prstGeom prst="rect">
            <a:avLst/>
          </a:prstGeom>
        </p:spPr>
      </p:pic>
    </p:spTree>
    <p:extLst>
      <p:ext uri="{BB962C8B-B14F-4D97-AF65-F5344CB8AC3E}">
        <p14:creationId xmlns:p14="http://schemas.microsoft.com/office/powerpoint/2010/main" val="1755475904"/>
      </p:ext>
    </p:extLst>
  </p:cSld>
  <p:clrMapOvr>
    <a:masterClrMapping/>
  </p:clrMapOvr>
  <p:transition>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主要观点</a:t>
            </a:r>
          </a:p>
        </p:txBody>
      </p:sp>
      <p:sp>
        <p:nvSpPr>
          <p:cNvPr id="3" name="内容占位符 2"/>
          <p:cNvSpPr>
            <a:spLocks noGrp="1"/>
          </p:cNvSpPr>
          <p:nvPr>
            <p:ph idx="1"/>
          </p:nvPr>
        </p:nvSpPr>
        <p:spPr/>
        <p:txBody>
          <a:bodyPr/>
          <a:lstStyle/>
          <a:p>
            <a:r>
              <a:rPr lang="zh-CN" altLang="en-US" dirty="0"/>
              <a:t>组织是一个复杂的社会系统，应用社会学的观点来研究</a:t>
            </a:r>
            <a:endParaRPr lang="en-US" altLang="zh-CN" dirty="0"/>
          </a:p>
          <a:p>
            <a:endParaRPr lang="en-US" altLang="zh-CN" dirty="0"/>
          </a:p>
          <a:p>
            <a:r>
              <a:rPr lang="zh-CN" altLang="en-US" dirty="0"/>
              <a:t>组织是一个由个人组成的协作系统，个人只有在一定的相互作用的社会关系下，同他人协作才能发挥作用。</a:t>
            </a:r>
            <a:endParaRPr lang="en-US" altLang="zh-CN" dirty="0"/>
          </a:p>
          <a:p>
            <a:endParaRPr lang="en-US" altLang="zh-CN" dirty="0"/>
          </a:p>
          <a:p>
            <a:r>
              <a:rPr lang="zh-CN" altLang="en-US" dirty="0"/>
              <a:t>协作组织的三要素：协作的意愿、公同目标、成员间的信息沟通</a:t>
            </a:r>
            <a:endParaRPr lang="en-US" altLang="zh-CN" dirty="0"/>
          </a:p>
          <a:p>
            <a:endParaRPr lang="en-US" altLang="zh-CN" dirty="0"/>
          </a:p>
          <a:p>
            <a:r>
              <a:rPr lang="zh-CN" altLang="en-US" dirty="0"/>
              <a:t>经理的职能：信息沟通系统中相互联系的中心、促成必要的个人努力、提出和制定目的</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609391753"/>
      </p:ext>
    </p:extLst>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权变理论</a:t>
            </a:r>
          </a:p>
        </p:txBody>
      </p:sp>
      <p:sp>
        <p:nvSpPr>
          <p:cNvPr id="3" name="内容占位符 2"/>
          <p:cNvSpPr>
            <a:spLocks noGrp="1"/>
          </p:cNvSpPr>
          <p:nvPr>
            <p:ph idx="1"/>
          </p:nvPr>
        </p:nvSpPr>
        <p:spPr/>
        <p:txBody>
          <a:bodyPr/>
          <a:lstStyle/>
          <a:p>
            <a:r>
              <a:rPr lang="zh-CN" altLang="en-US" dirty="0"/>
              <a:t>代表人物与代表作</a:t>
            </a:r>
            <a:endParaRPr lang="en-US" altLang="zh-CN" dirty="0"/>
          </a:p>
          <a:p>
            <a:pPr marL="0" indent="0">
              <a:buNone/>
            </a:pPr>
            <a:r>
              <a:rPr lang="zh-CN" altLang="en-US" dirty="0"/>
              <a:t>美国学者卢桑斯</a:t>
            </a:r>
            <a:r>
              <a:rPr lang="en-US" altLang="zh-CN" dirty="0"/>
              <a:t>(</a:t>
            </a:r>
            <a:r>
              <a:rPr lang="en-US" altLang="zh-CN" dirty="0" err="1"/>
              <a:t>F.Luthans</a:t>
            </a:r>
            <a:r>
              <a:rPr lang="en-US" altLang="zh-CN" dirty="0"/>
              <a:t>)</a:t>
            </a:r>
            <a:r>
              <a:rPr lang="zh-CN" altLang="en-US" dirty="0"/>
              <a:t>，</a:t>
            </a:r>
            <a:r>
              <a:rPr lang="en-US" altLang="zh-CN" dirty="0"/>
              <a:t>1973</a:t>
            </a:r>
            <a:r>
              <a:rPr lang="zh-CN" altLang="en-US" dirty="0"/>
              <a:t>年发表了</a:t>
            </a:r>
            <a:r>
              <a:rPr lang="en-US" altLang="zh-CN" dirty="0"/>
              <a:t>《</a:t>
            </a:r>
            <a:r>
              <a:rPr lang="zh-CN" altLang="en-US" dirty="0"/>
              <a:t>权变管理理论：走出丛林的道路</a:t>
            </a:r>
            <a:r>
              <a:rPr lang="en-US" altLang="zh-CN" dirty="0"/>
              <a:t>》</a:t>
            </a:r>
            <a:r>
              <a:rPr lang="zh-CN" altLang="en-US" dirty="0"/>
              <a:t>，</a:t>
            </a:r>
            <a:r>
              <a:rPr lang="en-US" altLang="zh-CN" dirty="0"/>
              <a:t>1976</a:t>
            </a:r>
            <a:r>
              <a:rPr lang="zh-CN" altLang="en-US" dirty="0"/>
              <a:t>年又出版了</a:t>
            </a:r>
            <a:r>
              <a:rPr lang="en-US" altLang="zh-CN" dirty="0"/>
              <a:t>《</a:t>
            </a:r>
            <a:r>
              <a:rPr lang="zh-CN" altLang="en-US" dirty="0"/>
              <a:t>管理导论：一种权变学说</a:t>
            </a:r>
            <a:r>
              <a:rPr lang="en-US" altLang="zh-CN" dirty="0"/>
              <a:t>》</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796912463"/>
      </p:ext>
    </p:extLst>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X-Y</a:t>
            </a:r>
            <a:r>
              <a:rPr lang="zh-CN" altLang="en-US" dirty="0"/>
              <a:t>理论</a:t>
            </a:r>
          </a:p>
        </p:txBody>
      </p:sp>
      <p:graphicFrame>
        <p:nvGraphicFramePr>
          <p:cNvPr id="6" name="表格 5"/>
          <p:cNvGraphicFramePr>
            <a:graphicFrameLocks noGrp="1"/>
          </p:cNvGraphicFramePr>
          <p:nvPr/>
        </p:nvGraphicFramePr>
        <p:xfrm>
          <a:off x="1911626" y="1983754"/>
          <a:ext cx="8378686" cy="3701429"/>
        </p:xfrm>
        <a:graphic>
          <a:graphicData uri="http://schemas.openxmlformats.org/drawingml/2006/table">
            <a:tbl>
              <a:tblPr firstRow="1" bandRow="1">
                <a:tableStyleId>{5C22544A-7EE6-4342-B048-85BDC9FD1C3A}</a:tableStyleId>
              </a:tblPr>
              <a:tblGrid>
                <a:gridCol w="2799972">
                  <a:extLst>
                    <a:ext uri="{9D8B030D-6E8A-4147-A177-3AD203B41FA5}">
                      <a16:colId xmlns:a16="http://schemas.microsoft.com/office/drawing/2014/main" val="20000"/>
                    </a:ext>
                  </a:extLst>
                </a:gridCol>
                <a:gridCol w="2778742">
                  <a:extLst>
                    <a:ext uri="{9D8B030D-6E8A-4147-A177-3AD203B41FA5}">
                      <a16:colId xmlns:a16="http://schemas.microsoft.com/office/drawing/2014/main" val="20001"/>
                    </a:ext>
                  </a:extLst>
                </a:gridCol>
                <a:gridCol w="2799972">
                  <a:extLst>
                    <a:ext uri="{9D8B030D-6E8A-4147-A177-3AD203B41FA5}">
                      <a16:colId xmlns:a16="http://schemas.microsoft.com/office/drawing/2014/main" val="20002"/>
                    </a:ext>
                  </a:extLst>
                </a:gridCol>
              </a:tblGrid>
              <a:tr h="544328">
                <a:tc>
                  <a:txBody>
                    <a:bodyPr/>
                    <a:lstStyle/>
                    <a:p>
                      <a:pPr algn="ctr"/>
                      <a:r>
                        <a:rPr lang="en-US" altLang="zh-CN" sz="2400" dirty="0">
                          <a:solidFill>
                            <a:schemeClr val="tx1"/>
                          </a:solidFill>
                        </a:rPr>
                        <a:t>X</a:t>
                      </a:r>
                      <a:r>
                        <a:rPr lang="zh-CN" altLang="en-US" sz="2400" dirty="0">
                          <a:solidFill>
                            <a:schemeClr val="tx1"/>
                          </a:solidFill>
                        </a:rPr>
                        <a:t>理论</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zh-CN" altLang="en-US" sz="2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400" dirty="0">
                          <a:solidFill>
                            <a:schemeClr val="tx1"/>
                          </a:solidFill>
                        </a:rPr>
                        <a:t>Y</a:t>
                      </a:r>
                      <a:r>
                        <a:rPr lang="zh-CN" altLang="en-US" sz="2400" dirty="0">
                          <a:solidFill>
                            <a:schemeClr val="tx1"/>
                          </a:solidFill>
                        </a:rPr>
                        <a:t>理论</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45154">
                <a:tc>
                  <a:txBody>
                    <a:bodyPr/>
                    <a:lstStyle/>
                    <a:p>
                      <a:endParaRPr lang="zh-CN" altLang="en-US" sz="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zh-CN" altLang="en-US" sz="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zh-CN" altLang="en-US" sz="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11947">
                <a:tc>
                  <a:txBody>
                    <a:bodyPr/>
                    <a:lstStyle/>
                    <a:p>
                      <a:pPr marL="285750" indent="-285750">
                        <a:buFont typeface="Arial" panose="020B0604020202020204" pitchFamily="34" charset="0"/>
                        <a:buChar char="•"/>
                      </a:pPr>
                      <a:r>
                        <a:rPr lang="zh-CN" altLang="en-US" sz="1600" dirty="0"/>
                        <a:t>员工天性好逸恶劳，只要可能，就会躲避工作</a:t>
                      </a:r>
                      <a:endParaRPr lang="en-US" altLang="zh-CN" sz="1600" dirty="0"/>
                    </a:p>
                    <a:p>
                      <a:pPr marL="285750" indent="-285750">
                        <a:buFont typeface="Arial" panose="020B0604020202020204" pitchFamily="34" charset="0"/>
                        <a:buChar char="•"/>
                      </a:pPr>
                      <a:r>
                        <a:rPr lang="zh-CN" altLang="en-US" sz="1600" dirty="0"/>
                        <a:t>以自我为中心，漠视组织要求</a:t>
                      </a:r>
                      <a:endParaRPr lang="en-US" altLang="zh-CN" sz="1600" dirty="0"/>
                    </a:p>
                    <a:p>
                      <a:pPr marL="285750" indent="-285750">
                        <a:buFont typeface="Arial" panose="020B0604020202020204" pitchFamily="34" charset="0"/>
                        <a:buChar char="•"/>
                      </a:pPr>
                      <a:r>
                        <a:rPr lang="zh-CN" altLang="en-US" sz="1600" dirty="0"/>
                        <a:t>只要有可能就会逃避责任，安于现状，缺乏创造性</a:t>
                      </a:r>
                      <a:endParaRPr lang="en-US" altLang="zh-CN" sz="1600" dirty="0"/>
                    </a:p>
                    <a:p>
                      <a:pPr marL="285750" indent="-285750">
                        <a:buFont typeface="Arial" panose="020B0604020202020204" pitchFamily="34" charset="0"/>
                        <a:buChar char="•"/>
                      </a:pPr>
                      <a:r>
                        <a:rPr lang="zh-CN" altLang="en-US" sz="1600" dirty="0"/>
                        <a:t>员工不喜欢工作，需要对他们采取强制措施或惩罚办法，迫使他们实现组织目标</a:t>
                      </a:r>
                      <a:endParaRPr lang="en-US" altLang="zh-C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zh-CN" altLang="en-US" sz="1600" dirty="0"/>
                        <a:t>员工并非好逸恶劳，而是自觉勤奋，喜欢工作</a:t>
                      </a:r>
                      <a:endParaRPr lang="en-US" altLang="zh-CN" sz="1600" dirty="0"/>
                    </a:p>
                    <a:p>
                      <a:pPr marL="285750" indent="-285750">
                        <a:buFont typeface="Arial" panose="020B0604020202020204" pitchFamily="34" charset="0"/>
                        <a:buChar char="•"/>
                      </a:pPr>
                      <a:r>
                        <a:rPr lang="zh-CN" altLang="en-US" sz="1600" dirty="0"/>
                        <a:t>员工有很强的自我控制能力，在工作中执行完成任务</a:t>
                      </a:r>
                      <a:r>
                        <a:rPr lang="zh-CN" altLang="en-US" sz="1600" baseline="0" dirty="0"/>
                        <a:t>的承诺</a:t>
                      </a:r>
                      <a:endParaRPr lang="en-US" altLang="zh-CN" sz="1600" baseline="0" dirty="0"/>
                    </a:p>
                    <a:p>
                      <a:pPr marL="285750" indent="-285750">
                        <a:buFont typeface="Arial" panose="020B0604020202020204" pitchFamily="34" charset="0"/>
                        <a:buChar char="•"/>
                      </a:pPr>
                      <a:r>
                        <a:rPr lang="zh-CN" altLang="en-US" sz="1600" baseline="0" dirty="0"/>
                        <a:t>一般而言，每个人不仅能够承担责任，而且还主动寻求承担责任</a:t>
                      </a:r>
                      <a:endParaRPr lang="en-US" altLang="zh-CN" sz="1600" baseline="0" dirty="0"/>
                    </a:p>
                    <a:p>
                      <a:pPr marL="285750" indent="-285750">
                        <a:buFont typeface="Arial" panose="020B0604020202020204" pitchFamily="34" charset="0"/>
                        <a:buChar char="•"/>
                      </a:pPr>
                      <a:r>
                        <a:rPr lang="zh-CN" altLang="en-US" sz="1600" baseline="0" dirty="0"/>
                        <a:t>绝大数人都具备做出正确决策的能力</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bl>
          </a:graphicData>
        </a:graphic>
      </p:graphicFrame>
      <p:sp>
        <p:nvSpPr>
          <p:cNvPr id="7" name="矩形 6"/>
          <p:cNvSpPr/>
          <p:nvPr/>
        </p:nvSpPr>
        <p:spPr>
          <a:xfrm>
            <a:off x="4268892" y="1274319"/>
            <a:ext cx="4046301" cy="461665"/>
          </a:xfrm>
          <a:prstGeom prst="rect">
            <a:avLst/>
          </a:prstGeom>
        </p:spPr>
        <p:txBody>
          <a:bodyPr wrap="none">
            <a:spAutoFit/>
          </a:bodyPr>
          <a:lstStyle/>
          <a:p>
            <a:r>
              <a:rPr lang="en-US" altLang="zh-CN" sz="2400" b="1" dirty="0">
                <a:solidFill>
                  <a:schemeClr val="tx1">
                    <a:lumMod val="85000"/>
                    <a:lumOff val="15000"/>
                  </a:schemeClr>
                </a:solidFill>
                <a:latin typeface="+mn-ea"/>
              </a:rPr>
              <a:t>X</a:t>
            </a:r>
            <a:r>
              <a:rPr lang="zh-CN" altLang="en-US" sz="2400" b="1" dirty="0">
                <a:solidFill>
                  <a:schemeClr val="tx1">
                    <a:lumMod val="85000"/>
                    <a:lumOff val="15000"/>
                  </a:schemeClr>
                </a:solidFill>
                <a:latin typeface="+mn-ea"/>
              </a:rPr>
              <a:t>理论和</a:t>
            </a:r>
            <a:r>
              <a:rPr lang="en-US" altLang="zh-CN" sz="2400" b="1" dirty="0">
                <a:solidFill>
                  <a:schemeClr val="tx1">
                    <a:lumMod val="85000"/>
                    <a:lumOff val="15000"/>
                  </a:schemeClr>
                </a:solidFill>
                <a:latin typeface="+mn-ea"/>
              </a:rPr>
              <a:t>Y</a:t>
            </a:r>
            <a:r>
              <a:rPr lang="zh-CN" altLang="en-US" sz="2400" b="1" dirty="0">
                <a:solidFill>
                  <a:schemeClr val="tx1">
                    <a:lumMod val="85000"/>
                    <a:lumOff val="15000"/>
                  </a:schemeClr>
                </a:solidFill>
                <a:latin typeface="+mn-ea"/>
              </a:rPr>
              <a:t>理论 （麦格雷戈）</a:t>
            </a:r>
          </a:p>
        </p:txBody>
      </p:sp>
      <p:pic>
        <p:nvPicPr>
          <p:cNvPr id="8" name="Picture 2" descr="http://read.beifabook.com/Files/booknews/2008916/200809160953505144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606"/>
          <a:stretch/>
        </p:blipFill>
        <p:spPr bwMode="auto">
          <a:xfrm>
            <a:off x="5022246" y="2005615"/>
            <a:ext cx="2247799" cy="3345318"/>
          </a:xfrm>
          <a:prstGeom prst="rect">
            <a:avLst/>
          </a:prstGeom>
          <a:noFill/>
          <a:ln>
            <a:solidFill>
              <a:schemeClr val="tx1">
                <a:lumMod val="85000"/>
                <a:lumOff val="15000"/>
              </a:schemeClr>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156493"/>
      </p:ext>
    </p:extLst>
  </p:cSld>
  <p:clrMapOvr>
    <a:masterClrMapping/>
  </p:clrMapOvr>
  <p:transition>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fontAlgn="t">
              <a:buNone/>
            </a:pPr>
            <a:endParaRPr lang="zh-CN" altLang="zh-CN" dirty="0"/>
          </a:p>
          <a:p>
            <a:pPr fontAlgn="t"/>
            <a:r>
              <a:rPr lang="zh-CN" altLang="zh-CN" b="1" dirty="0"/>
              <a:t>超</a:t>
            </a:r>
            <a:r>
              <a:rPr lang="en-US" altLang="zh-CN" b="1" dirty="0"/>
              <a:t>Y</a:t>
            </a:r>
            <a:r>
              <a:rPr lang="zh-CN" altLang="zh-CN" b="1" dirty="0"/>
              <a:t>理论</a:t>
            </a:r>
            <a:endParaRPr lang="zh-CN" altLang="zh-CN" dirty="0"/>
          </a:p>
          <a:p>
            <a:pPr marL="0" indent="0" fontAlgn="t">
              <a:buNone/>
            </a:pPr>
            <a:r>
              <a:rPr lang="zh-CN" altLang="zh-CN" dirty="0"/>
              <a:t>不同的人对管理方式的要求是不同的；有些希望正规的规章条例（</a:t>
            </a:r>
            <a:r>
              <a:rPr lang="en-US" altLang="zh-CN" dirty="0"/>
              <a:t>X</a:t>
            </a:r>
            <a:r>
              <a:rPr lang="zh-CN" altLang="zh-CN" dirty="0"/>
              <a:t>理论），有些希望自主（</a:t>
            </a:r>
            <a:r>
              <a:rPr lang="en-US" altLang="zh-CN" dirty="0"/>
              <a:t>Y</a:t>
            </a:r>
            <a:r>
              <a:rPr lang="zh-CN" altLang="zh-CN" dirty="0"/>
              <a:t>理论）</a:t>
            </a:r>
          </a:p>
          <a:p>
            <a:endParaRPr lang="en-US" altLang="zh-CN" dirty="0"/>
          </a:p>
          <a:p>
            <a:endParaRPr lang="en-US" altLang="zh-CN" dirty="0"/>
          </a:p>
          <a:p>
            <a:r>
              <a:rPr lang="zh-CN" altLang="en-US" dirty="0"/>
              <a:t>莫尔斯和洛希又进行了追踪研究，选择了两个都是高效率单位的亚克龙工厂和史脱克顿研究所进行了对比研究。</a:t>
            </a:r>
          </a:p>
        </p:txBody>
      </p:sp>
    </p:spTree>
    <p:extLst>
      <p:ext uri="{BB962C8B-B14F-4D97-AF65-F5344CB8AC3E}">
        <p14:creationId xmlns:p14="http://schemas.microsoft.com/office/powerpoint/2010/main" val="4102096798"/>
      </p:ext>
    </p:extLst>
  </p:cSld>
  <p:clrMapOvr>
    <a:masterClrMapping/>
  </p:clrMapOvr>
  <p:transition>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主要思想</a:t>
            </a:r>
          </a:p>
        </p:txBody>
      </p:sp>
      <p:sp>
        <p:nvSpPr>
          <p:cNvPr id="3" name="内容占位符 2"/>
          <p:cNvSpPr>
            <a:spLocks noGrp="1"/>
          </p:cNvSpPr>
          <p:nvPr>
            <p:ph idx="1"/>
          </p:nvPr>
        </p:nvSpPr>
        <p:spPr/>
        <p:txBody>
          <a:bodyPr/>
          <a:lstStyle/>
          <a:p>
            <a:r>
              <a:rPr lang="zh-CN" altLang="en-US" dirty="0"/>
              <a:t>管理没有绝对正确的方法，采用何种理论和方法，要视组织的实际情况而定，即所谓“权宜应变”。</a:t>
            </a:r>
          </a:p>
          <a:p>
            <a:endParaRPr lang="en-US" altLang="zh-CN" dirty="0"/>
          </a:p>
          <a:p>
            <a:r>
              <a:rPr lang="zh-CN" altLang="en-US" dirty="0"/>
              <a:t>管理者的人物就是根据具体情境，选择合适的管理方式。</a:t>
            </a:r>
            <a:endParaRPr lang="en-US" altLang="zh-CN" dirty="0"/>
          </a:p>
          <a:p>
            <a:endParaRPr lang="en-US" altLang="zh-CN" dirty="0"/>
          </a:p>
          <a:p>
            <a:r>
              <a:rPr lang="zh-CN" altLang="en-US" dirty="0"/>
              <a:t>也就是“具体问题具体分析，一切从实际出发”</a:t>
            </a:r>
          </a:p>
        </p:txBody>
      </p:sp>
    </p:spTree>
    <p:extLst>
      <p:ext uri="{BB962C8B-B14F-4D97-AF65-F5344CB8AC3E}">
        <p14:creationId xmlns:p14="http://schemas.microsoft.com/office/powerpoint/2010/main" val="1938257032"/>
      </p:ext>
    </p:extLst>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经验主义学派</a:t>
            </a:r>
          </a:p>
        </p:txBody>
      </p:sp>
      <p:sp>
        <p:nvSpPr>
          <p:cNvPr id="3" name="内容占位符 2"/>
          <p:cNvSpPr>
            <a:spLocks noGrp="1"/>
          </p:cNvSpPr>
          <p:nvPr>
            <p:ph idx="1"/>
          </p:nvPr>
        </p:nvSpPr>
        <p:spPr/>
        <p:txBody>
          <a:bodyPr/>
          <a:lstStyle/>
          <a:p>
            <a:r>
              <a:rPr lang="zh-CN" altLang="en-US" dirty="0"/>
              <a:t>代表人物与代表作</a:t>
            </a:r>
            <a:endParaRPr lang="en-US" altLang="zh-CN" dirty="0"/>
          </a:p>
          <a:p>
            <a:pPr marL="0" indent="0">
              <a:buNone/>
            </a:pPr>
            <a:r>
              <a:rPr lang="zh-CN" altLang="en-US" dirty="0"/>
              <a:t>彼得</a:t>
            </a:r>
            <a:r>
              <a:rPr lang="en-US" altLang="zh-CN" dirty="0"/>
              <a:t>.</a:t>
            </a:r>
            <a:r>
              <a:rPr lang="zh-CN" altLang="en-US" dirty="0"/>
              <a:t>德鲁克，</a:t>
            </a:r>
            <a:r>
              <a:rPr lang="en-US" altLang="zh-CN" dirty="0"/>
              <a:t>《</a:t>
            </a:r>
            <a:r>
              <a:rPr lang="zh-CN" altLang="en-US" dirty="0"/>
              <a:t>管理实践</a:t>
            </a:r>
            <a:r>
              <a:rPr lang="en-US" altLang="zh-CN" dirty="0"/>
              <a:t>》</a:t>
            </a:r>
            <a:r>
              <a:rPr lang="zh-CN" altLang="en-US" dirty="0"/>
              <a:t>、</a:t>
            </a:r>
            <a:r>
              <a:rPr lang="en-US" altLang="zh-CN" dirty="0"/>
              <a:t>《</a:t>
            </a:r>
            <a:r>
              <a:rPr lang="zh-CN" altLang="en-US" dirty="0"/>
              <a:t>卓有成效的管理者</a:t>
            </a:r>
            <a:r>
              <a:rPr lang="en-US" altLang="zh-CN" dirty="0"/>
              <a:t>》</a:t>
            </a:r>
            <a:r>
              <a:rPr lang="zh-CN" altLang="en-US" dirty="0"/>
              <a:t>、</a:t>
            </a:r>
            <a:r>
              <a:rPr lang="en-US" altLang="zh-CN" dirty="0"/>
              <a:t>《</a:t>
            </a:r>
            <a:r>
              <a:rPr lang="zh-CN" altLang="en-US" dirty="0"/>
              <a:t>管理：任务、责任、实践</a:t>
            </a:r>
            <a:r>
              <a:rPr lang="en-US" altLang="zh-CN" dirty="0"/>
              <a:t>》</a:t>
            </a:r>
          </a:p>
          <a:p>
            <a:pPr marL="0" indent="0">
              <a:buNone/>
            </a:pPr>
            <a:endParaRPr lang="en-US" altLang="zh-CN" dirty="0"/>
          </a:p>
          <a:p>
            <a:pPr marL="0" indent="0">
              <a:buNone/>
            </a:pPr>
            <a:r>
              <a:rPr lang="zh-CN" altLang="en-US" dirty="0"/>
              <a:t>欧内斯特</a:t>
            </a:r>
            <a:r>
              <a:rPr lang="en-US" altLang="zh-CN" dirty="0"/>
              <a:t>.</a:t>
            </a:r>
            <a:r>
              <a:rPr lang="zh-CN" altLang="en-US" dirty="0"/>
              <a:t>戴尔，</a:t>
            </a:r>
            <a:r>
              <a:rPr lang="en-US" altLang="zh-CN" dirty="0"/>
              <a:t>《</a:t>
            </a:r>
            <a:r>
              <a:rPr lang="zh-CN" altLang="en-US" dirty="0"/>
              <a:t>伟大的组织者</a:t>
            </a:r>
            <a:r>
              <a:rPr lang="en-US" altLang="zh-CN" dirty="0"/>
              <a:t>》</a:t>
            </a:r>
            <a:r>
              <a:rPr lang="zh-CN" altLang="en-US" dirty="0"/>
              <a:t>、</a:t>
            </a:r>
            <a:r>
              <a:rPr lang="en-US" altLang="zh-CN" dirty="0"/>
              <a:t>《</a:t>
            </a:r>
            <a:r>
              <a:rPr lang="zh-CN" altLang="en-US" dirty="0"/>
              <a:t>企业管理的理论与实践</a:t>
            </a:r>
            <a:r>
              <a:rPr lang="en-US" altLang="zh-CN" dirty="0"/>
              <a:t>》</a:t>
            </a:r>
            <a:endParaRPr lang="zh-CN" altLang="en-US" dirty="0"/>
          </a:p>
        </p:txBody>
      </p:sp>
    </p:spTree>
    <p:extLst>
      <p:ext uri="{BB962C8B-B14F-4D97-AF65-F5344CB8AC3E}">
        <p14:creationId xmlns:p14="http://schemas.microsoft.com/office/powerpoint/2010/main" val="3801529887"/>
      </p:ext>
    </p:extLst>
  </p:cSld>
  <p:clrMapOvr>
    <a:masterClrMapping/>
  </p:clrMapOvr>
  <p:transition>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经验主义学派</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6790" y="2097218"/>
            <a:ext cx="2898754" cy="3594455"/>
          </a:xfrm>
        </p:spPr>
      </p:pic>
      <p:sp>
        <p:nvSpPr>
          <p:cNvPr id="5" name="文本框 4"/>
          <p:cNvSpPr txBox="1"/>
          <p:nvPr/>
        </p:nvSpPr>
        <p:spPr>
          <a:xfrm>
            <a:off x="438539" y="1362269"/>
            <a:ext cx="6774024" cy="4708981"/>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被尊称为“大师中的大师”、“现代管理之父”</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1909</a:t>
            </a:r>
            <a:r>
              <a:rPr lang="zh-CN" altLang="en-US" sz="2000" dirty="0">
                <a:latin typeface="微软雅黑" panose="020B0503020204020204" pitchFamily="34" charset="-122"/>
                <a:ea typeface="微软雅黑" panose="020B0503020204020204" pitchFamily="34" charset="-122"/>
              </a:rPr>
              <a:t>年出生于奥匈帝国</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1929</a:t>
            </a:r>
            <a:r>
              <a:rPr lang="zh-CN" altLang="en-US" sz="2000" dirty="0">
                <a:latin typeface="微软雅黑" panose="020B0503020204020204" pitchFamily="34" charset="-122"/>
                <a:ea typeface="微软雅黑" panose="020B0503020204020204" pitchFamily="34" charset="-122"/>
              </a:rPr>
              <a:t>年后在伦敦任新闻记者和国际银行的经济学家</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1931</a:t>
            </a:r>
            <a:r>
              <a:rPr lang="zh-CN" altLang="en-US" sz="2000" dirty="0">
                <a:latin typeface="微软雅黑" panose="020B0503020204020204" pitchFamily="34" charset="-122"/>
                <a:ea typeface="微软雅黑" panose="020B0503020204020204" pitchFamily="34" charset="-122"/>
              </a:rPr>
              <a:t>年获法兰克福大学法学博士</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1937</a:t>
            </a:r>
            <a:r>
              <a:rPr lang="zh-CN" altLang="en-US" sz="2000" dirty="0">
                <a:latin typeface="微软雅黑" panose="020B0503020204020204" pitchFamily="34" charset="-122"/>
                <a:ea typeface="微软雅黑" panose="020B0503020204020204" pitchFamily="34" charset="-122"/>
              </a:rPr>
              <a:t>年移民美国，曾在一些银行、保险公司和跨国公司任经济学家与管理顾问。</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1942</a:t>
            </a:r>
            <a:r>
              <a:rPr lang="zh-CN" altLang="en-US" sz="2000" dirty="0">
                <a:latin typeface="微软雅黑" panose="020B0503020204020204" pitchFamily="34" charset="-122"/>
                <a:ea typeface="微软雅黑" panose="020B0503020204020204" pitchFamily="34" charset="-122"/>
              </a:rPr>
              <a:t>年德鲁克曾在贝宁顿学院任哲学教授和政治学教授</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1943</a:t>
            </a:r>
            <a:r>
              <a:rPr lang="zh-CN" altLang="en-US" sz="2000" dirty="0">
                <a:latin typeface="微软雅黑" panose="020B0503020204020204" pitchFamily="34" charset="-122"/>
                <a:ea typeface="微软雅黑" panose="020B0503020204020204" pitchFamily="34" charset="-122"/>
              </a:rPr>
              <a:t>年，受聘为当时世界最大企业</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通用汽车公司的顾问，对公司的内部管理结构进行研究。出版</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公司的概念</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1950</a:t>
            </a:r>
            <a:r>
              <a:rPr lang="zh-CN" altLang="en-US" sz="2000" dirty="0">
                <a:latin typeface="微软雅黑" panose="020B0503020204020204" pitchFamily="34" charset="-122"/>
                <a:ea typeface="微软雅黑" panose="020B0503020204020204" pitchFamily="34" charset="-122"/>
              </a:rPr>
              <a:t>年在纽约大学任教授</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出版</a:t>
            </a:r>
            <a:r>
              <a:rPr lang="en-US" altLang="zh-CN" sz="2000" dirty="0">
                <a:latin typeface="微软雅黑" panose="020B0503020204020204" pitchFamily="34" charset="-122"/>
                <a:ea typeface="微软雅黑" panose="020B0503020204020204" pitchFamily="34" charset="-122"/>
              </a:rPr>
              <a:t>40</a:t>
            </a:r>
            <a:r>
              <a:rPr lang="zh-CN" altLang="en-US" sz="2000" dirty="0">
                <a:latin typeface="微软雅黑" panose="020B0503020204020204" pitchFamily="34" charset="-122"/>
                <a:ea typeface="微软雅黑" panose="020B0503020204020204" pitchFamily="34" charset="-122"/>
              </a:rPr>
              <a:t>本书，发表上百篇论文</a:t>
            </a:r>
          </a:p>
        </p:txBody>
      </p:sp>
    </p:spTree>
    <p:extLst>
      <p:ext uri="{BB962C8B-B14F-4D97-AF65-F5344CB8AC3E}">
        <p14:creationId xmlns:p14="http://schemas.microsoft.com/office/powerpoint/2010/main" val="3407680666"/>
      </p:ext>
    </p:extLst>
  </p:cSld>
  <p:clrMapOvr>
    <a:masterClrMapping/>
  </p:clrMapOvr>
  <p:transition>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主要思想</a:t>
            </a:r>
          </a:p>
        </p:txBody>
      </p:sp>
      <p:sp>
        <p:nvSpPr>
          <p:cNvPr id="3" name="内容占位符 2"/>
          <p:cNvSpPr>
            <a:spLocks noGrp="1"/>
          </p:cNvSpPr>
          <p:nvPr>
            <p:ph idx="1"/>
          </p:nvPr>
        </p:nvSpPr>
        <p:spPr/>
        <p:txBody>
          <a:bodyPr/>
          <a:lstStyle/>
          <a:p>
            <a:r>
              <a:rPr lang="zh-CN" altLang="en-US" dirty="0"/>
              <a:t>经验主义学派认为管理学就是研究管理经验，分析经验、案例来研究管理问题。</a:t>
            </a:r>
            <a:endParaRPr lang="en-US" altLang="zh-CN" dirty="0"/>
          </a:p>
          <a:p>
            <a:endParaRPr lang="zh-CN" altLang="en-US" dirty="0"/>
          </a:p>
          <a:p>
            <a:r>
              <a:rPr lang="zh-CN" altLang="en-US" dirty="0"/>
              <a:t>认为通过对管理人员在个别情况下成功的和失败的经验教训的研究，会使人们懂得在将来相应的情况下如何运用有效的方法解决管理问题。</a:t>
            </a:r>
            <a:endParaRPr lang="en-US" altLang="zh-CN" dirty="0"/>
          </a:p>
          <a:p>
            <a:endParaRPr lang="zh-CN" altLang="en-US" dirty="0"/>
          </a:p>
          <a:p>
            <a:r>
              <a:rPr lang="zh-CN" altLang="en-US" dirty="0"/>
              <a:t>强调从企业管理的实际经验而不是从一般原理出发来进行研究，强调用</a:t>
            </a:r>
            <a:r>
              <a:rPr lang="zh-CN" altLang="en-US" dirty="0">
                <a:solidFill>
                  <a:srgbClr val="FF0000"/>
                </a:solidFill>
              </a:rPr>
              <a:t>比较的方法</a:t>
            </a:r>
            <a:r>
              <a:rPr lang="zh-CN" altLang="en-US" dirty="0"/>
              <a:t>来研究和概括管理经验。</a:t>
            </a:r>
          </a:p>
          <a:p>
            <a:endParaRPr lang="en-US" altLang="zh-CN" dirty="0"/>
          </a:p>
          <a:p>
            <a:r>
              <a:rPr lang="zh-CN" altLang="en-US" dirty="0"/>
              <a:t>强调目标管理（</a:t>
            </a:r>
            <a:r>
              <a:rPr lang="en-US" altLang="zh-CN" dirty="0"/>
              <a:t>Management By Objectives</a:t>
            </a:r>
            <a:r>
              <a:rPr lang="zh-CN" altLang="en-US" dirty="0"/>
              <a:t>，简称为</a:t>
            </a:r>
            <a:r>
              <a:rPr lang="en-US" altLang="zh-CN" dirty="0"/>
              <a:t>MBO</a:t>
            </a:r>
            <a:r>
              <a:rPr lang="zh-CN" altLang="en-US" dirty="0"/>
              <a:t>）的作用</a:t>
            </a:r>
          </a:p>
        </p:txBody>
      </p:sp>
    </p:spTree>
    <p:extLst>
      <p:ext uri="{BB962C8B-B14F-4D97-AF65-F5344CB8AC3E}">
        <p14:creationId xmlns:p14="http://schemas.microsoft.com/office/powerpoint/2010/main" val="3609465908"/>
      </p:ext>
    </p:extLst>
  </p:cSld>
  <p:clrMapOvr>
    <a:masterClrMapping/>
  </p:clrMapOvr>
  <p:transition>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评价</a:t>
            </a:r>
          </a:p>
        </p:txBody>
      </p:sp>
      <p:sp>
        <p:nvSpPr>
          <p:cNvPr id="3" name="内容占位符 2"/>
          <p:cNvSpPr>
            <a:spLocks noGrp="1"/>
          </p:cNvSpPr>
          <p:nvPr>
            <p:ph idx="1"/>
          </p:nvPr>
        </p:nvSpPr>
        <p:spPr/>
        <p:txBody>
          <a:bodyPr/>
          <a:lstStyle/>
          <a:p>
            <a:r>
              <a:rPr lang="zh-CN" altLang="en-US" dirty="0"/>
              <a:t>经验主义学派开创了重视案例研究的先例</a:t>
            </a:r>
            <a:endParaRPr lang="en-US" altLang="zh-CN" dirty="0"/>
          </a:p>
          <a:p>
            <a:endParaRPr lang="en-US" altLang="zh-CN" dirty="0"/>
          </a:p>
          <a:p>
            <a:r>
              <a:rPr lang="zh-CN" altLang="en-US" dirty="0"/>
              <a:t>孔茨的评价：没有人能否认对过去管理经验或者过去管理工作‘是怎样做的’进行分析的重要性。未来情况与过去完全相同是不可能的。确实，过多地依赖于过去的经验，依赖历史上已经解决的那些问题的原始因素，肯定是危险的。其理由很简单，一种在过去认为是‘正确’的方法，可能远不适合于未来情况。</a:t>
            </a:r>
          </a:p>
        </p:txBody>
      </p:sp>
    </p:spTree>
    <p:extLst>
      <p:ext uri="{BB962C8B-B14F-4D97-AF65-F5344CB8AC3E}">
        <p14:creationId xmlns:p14="http://schemas.microsoft.com/office/powerpoint/2010/main" val="101161956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罗伯特</a:t>
            </a:r>
            <a:r>
              <a:rPr lang="en-US" altLang="zh-CN" dirty="0"/>
              <a:t>.</a:t>
            </a:r>
            <a:r>
              <a:rPr lang="zh-CN" altLang="en-US" dirty="0"/>
              <a:t>欧文</a:t>
            </a:r>
          </a:p>
        </p:txBody>
      </p:sp>
      <p:sp>
        <p:nvSpPr>
          <p:cNvPr id="3" name="内容占位符 2"/>
          <p:cNvSpPr>
            <a:spLocks noGrp="1"/>
          </p:cNvSpPr>
          <p:nvPr>
            <p:ph idx="1"/>
          </p:nvPr>
        </p:nvSpPr>
        <p:spPr/>
        <p:txBody>
          <a:bodyPr/>
          <a:lstStyle/>
          <a:p>
            <a:pPr marL="0" indent="0">
              <a:buNone/>
            </a:pPr>
            <a:r>
              <a:rPr lang="zh-CN" altLang="en-US" dirty="0"/>
              <a:t>人事管理之父：</a:t>
            </a:r>
            <a:endParaRPr lang="en-US" altLang="zh-CN" dirty="0"/>
          </a:p>
          <a:p>
            <a:pPr>
              <a:buFont typeface="Arial" panose="020B0604020202020204" pitchFamily="34" charset="0"/>
              <a:buChar char="•"/>
            </a:pPr>
            <a:r>
              <a:rPr lang="en-US" altLang="zh-CN" dirty="0"/>
              <a:t>18</a:t>
            </a:r>
            <a:r>
              <a:rPr lang="zh-CN" altLang="en-US" dirty="0"/>
              <a:t>岁，欧文拿着借来的</a:t>
            </a:r>
            <a:r>
              <a:rPr lang="en-US" altLang="zh-CN" dirty="0"/>
              <a:t>100</a:t>
            </a:r>
            <a:r>
              <a:rPr lang="zh-CN" altLang="en-US" dirty="0"/>
              <a:t>英镑，在曼彻斯特创办了自己的工厂。</a:t>
            </a:r>
            <a:endParaRPr lang="en-US" altLang="zh-CN" dirty="0"/>
          </a:p>
          <a:p>
            <a:pPr>
              <a:buFont typeface="Arial" panose="020B0604020202020204" pitchFamily="34" charset="0"/>
              <a:buChar char="•"/>
            </a:pPr>
            <a:r>
              <a:rPr lang="en-US" altLang="zh-CN" dirty="0"/>
              <a:t>20</a:t>
            </a:r>
            <a:r>
              <a:rPr lang="zh-CN" altLang="en-US" dirty="0"/>
              <a:t>岁卖工厂成为经理人。</a:t>
            </a:r>
            <a:endParaRPr lang="en-US" altLang="zh-CN" dirty="0"/>
          </a:p>
          <a:p>
            <a:pPr>
              <a:buFont typeface="Arial" panose="020B0604020202020204" pitchFamily="34" charset="0"/>
              <a:buChar char="•"/>
            </a:pPr>
            <a:r>
              <a:rPr lang="en-US" altLang="zh-CN" dirty="0"/>
              <a:t>1815</a:t>
            </a:r>
            <a:r>
              <a:rPr lang="zh-CN" altLang="en-US" dirty="0"/>
              <a:t>年他在</a:t>
            </a:r>
            <a:r>
              <a:rPr lang="en-US" altLang="zh-CN" dirty="0"/>
              <a:t>《</a:t>
            </a:r>
            <a:r>
              <a:rPr lang="zh-CN" altLang="en-US" dirty="0"/>
              <a:t>论工业制度的影响</a:t>
            </a:r>
            <a:r>
              <a:rPr lang="en-US" altLang="zh-CN" dirty="0"/>
              <a:t>》</a:t>
            </a:r>
            <a:r>
              <a:rPr lang="zh-CN" altLang="en-US" dirty="0"/>
              <a:t>一书中，呼吁制定改善工人劳动条件的议会法案。</a:t>
            </a:r>
            <a:endParaRPr lang="en-US" altLang="zh-CN" dirty="0"/>
          </a:p>
          <a:p>
            <a:pPr>
              <a:buFont typeface="Arial" panose="020B0604020202020204" pitchFamily="34" charset="0"/>
              <a:buChar char="•"/>
            </a:pPr>
            <a:r>
              <a:rPr lang="en-US" altLang="zh-CN" dirty="0"/>
              <a:t>1824</a:t>
            </a:r>
            <a:r>
              <a:rPr lang="zh-CN" altLang="en-US" dirty="0"/>
              <a:t>年，欧文在美国印第安纳州买下</a:t>
            </a:r>
            <a:r>
              <a:rPr lang="en-US" altLang="zh-CN" dirty="0"/>
              <a:t>1214</a:t>
            </a:r>
            <a:r>
              <a:rPr lang="zh-CN" altLang="en-US" dirty="0"/>
              <a:t>公顷土地，开始新和谐移民区试验，但实验以失败告终。</a:t>
            </a:r>
            <a:endParaRPr lang="en-US" altLang="zh-CN" dirty="0"/>
          </a:p>
          <a:p>
            <a:endParaRPr lang="en-US" altLang="zh-CN" dirty="0"/>
          </a:p>
          <a:p>
            <a:pPr marL="0" indent="0">
              <a:buNone/>
            </a:pPr>
            <a:r>
              <a:rPr lang="zh-CN" altLang="en-US" dirty="0"/>
              <a:t>欧文对管理学中的贡献是，摈弃了过去那种把工人当作工具的做法，着力改善工人劳动条件</a:t>
            </a:r>
            <a:endParaRPr lang="en-US" altLang="zh-CN" dirty="0"/>
          </a:p>
          <a:p>
            <a:endParaRPr lang="zh-CN" altLang="en-US" dirty="0"/>
          </a:p>
        </p:txBody>
      </p:sp>
    </p:spTree>
    <p:extLst>
      <p:ext uri="{BB962C8B-B14F-4D97-AF65-F5344CB8AC3E}">
        <p14:creationId xmlns:p14="http://schemas.microsoft.com/office/powerpoint/2010/main" val="272593380"/>
      </p:ext>
    </p:extLst>
  </p:cSld>
  <p:clrMapOvr>
    <a:masterClrMapping/>
  </p:clrMapOvr>
  <p:transition>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管理过程学派（管理职能学派）</a:t>
            </a:r>
          </a:p>
        </p:txBody>
      </p:sp>
      <p:sp>
        <p:nvSpPr>
          <p:cNvPr id="3" name="内容占位符 2"/>
          <p:cNvSpPr>
            <a:spLocks noGrp="1"/>
          </p:cNvSpPr>
          <p:nvPr>
            <p:ph idx="1"/>
          </p:nvPr>
        </p:nvSpPr>
        <p:spPr/>
        <p:txBody>
          <a:bodyPr/>
          <a:lstStyle/>
          <a:p>
            <a:r>
              <a:rPr lang="zh-CN" altLang="en-US" dirty="0"/>
              <a:t>祖师爷：法约尔</a:t>
            </a:r>
            <a:endParaRPr lang="en-US" altLang="zh-CN" dirty="0"/>
          </a:p>
          <a:p>
            <a:endParaRPr lang="en-US" altLang="zh-CN" dirty="0"/>
          </a:p>
          <a:p>
            <a:r>
              <a:rPr lang="zh-CN" altLang="en-US" dirty="0"/>
              <a:t>代表人物：包括孔茨、奥唐奈里奇 </a:t>
            </a:r>
          </a:p>
          <a:p>
            <a:endParaRPr lang="zh-CN" altLang="en-US" dirty="0"/>
          </a:p>
        </p:txBody>
      </p:sp>
    </p:spTree>
    <p:extLst>
      <p:ext uri="{BB962C8B-B14F-4D97-AF65-F5344CB8AC3E}">
        <p14:creationId xmlns:p14="http://schemas.microsoft.com/office/powerpoint/2010/main" val="2106427185"/>
      </p:ext>
    </p:extLst>
  </p:cSld>
  <p:clrMapOvr>
    <a:masterClrMapping/>
  </p:clrMapOvr>
  <p:transition>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主要思想</a:t>
            </a:r>
          </a:p>
        </p:txBody>
      </p:sp>
      <p:sp>
        <p:nvSpPr>
          <p:cNvPr id="3" name="内容占位符 2"/>
          <p:cNvSpPr>
            <a:spLocks noGrp="1"/>
          </p:cNvSpPr>
          <p:nvPr>
            <p:ph idx="1"/>
          </p:nvPr>
        </p:nvSpPr>
        <p:spPr/>
        <p:txBody>
          <a:bodyPr/>
          <a:lstStyle/>
          <a:p>
            <a:r>
              <a:rPr lang="zh-CN" altLang="en-US" dirty="0"/>
              <a:t>专门研究管理过程和管理职能，将管理理论同管理人员所执行的管理职能和所从事的工作联系起来。</a:t>
            </a:r>
          </a:p>
          <a:p>
            <a:endParaRPr lang="en-US" altLang="zh-CN" dirty="0"/>
          </a:p>
          <a:p>
            <a:endParaRPr lang="en-US" altLang="zh-CN" dirty="0"/>
          </a:p>
          <a:p>
            <a:r>
              <a:rPr lang="zh-CN" altLang="en-US" dirty="0"/>
              <a:t>将管理职能分为计划、组织、人事、领导、和控制五项，而把</a:t>
            </a:r>
            <a:r>
              <a:rPr lang="zh-CN" altLang="en-US" dirty="0">
                <a:solidFill>
                  <a:srgbClr val="FF0000"/>
                </a:solidFill>
              </a:rPr>
              <a:t>协调</a:t>
            </a:r>
            <a:r>
              <a:rPr lang="zh-CN" altLang="en-US" dirty="0"/>
              <a:t>作为管理的本质</a:t>
            </a:r>
            <a:endParaRPr lang="en-US" altLang="zh-CN" dirty="0"/>
          </a:p>
          <a:p>
            <a:endParaRPr lang="en-US" altLang="zh-CN" dirty="0"/>
          </a:p>
          <a:p>
            <a:r>
              <a:rPr lang="zh-CN" altLang="en-US" dirty="0"/>
              <a:t>管理职能高的普遍性</a:t>
            </a:r>
          </a:p>
        </p:txBody>
      </p:sp>
    </p:spTree>
    <p:extLst>
      <p:ext uri="{BB962C8B-B14F-4D97-AF65-F5344CB8AC3E}">
        <p14:creationId xmlns:p14="http://schemas.microsoft.com/office/powerpoint/2010/main" val="1044979446"/>
      </p:ext>
    </p:extLst>
  </p:cSld>
  <p:clrMapOvr>
    <a:masterClrMapping/>
  </p:clrMapOvr>
  <p:transition>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决策理论学派</a:t>
            </a:r>
          </a:p>
        </p:txBody>
      </p:sp>
      <p:sp>
        <p:nvSpPr>
          <p:cNvPr id="3" name="内容占位符 2"/>
          <p:cNvSpPr>
            <a:spLocks noGrp="1"/>
          </p:cNvSpPr>
          <p:nvPr>
            <p:ph idx="1"/>
          </p:nvPr>
        </p:nvSpPr>
        <p:spPr>
          <a:xfrm>
            <a:off x="527382" y="1340768"/>
            <a:ext cx="7133052" cy="4785395"/>
          </a:xfrm>
        </p:spPr>
        <p:txBody>
          <a:bodyPr/>
          <a:lstStyle/>
          <a:p>
            <a:r>
              <a:rPr lang="zh-CN" altLang="en-US" dirty="0"/>
              <a:t>代表人物与代表作</a:t>
            </a:r>
            <a:endParaRPr lang="en-US" altLang="zh-CN" dirty="0"/>
          </a:p>
          <a:p>
            <a:pPr marL="0" indent="0">
              <a:buNone/>
            </a:pPr>
            <a:r>
              <a:rPr lang="zh-CN" altLang="en-US" dirty="0"/>
              <a:t>赫伯特</a:t>
            </a:r>
            <a:r>
              <a:rPr lang="en-US" altLang="zh-CN" dirty="0"/>
              <a:t>•</a:t>
            </a:r>
            <a:r>
              <a:rPr lang="zh-CN" altLang="en-US" dirty="0"/>
              <a:t>西蒙（</a:t>
            </a:r>
            <a:r>
              <a:rPr lang="en-US" altLang="zh-CN" dirty="0" err="1"/>
              <a:t>Harbert</a:t>
            </a:r>
            <a:r>
              <a:rPr lang="en-US" altLang="zh-CN" dirty="0"/>
              <a:t> A</a:t>
            </a:r>
            <a:r>
              <a:rPr lang="zh-CN" altLang="en-US" dirty="0"/>
              <a:t>．</a:t>
            </a:r>
            <a:r>
              <a:rPr lang="en-US" altLang="zh-CN" dirty="0" err="1"/>
              <a:t>Simen</a:t>
            </a:r>
            <a:r>
              <a:rPr lang="en-US" altLang="zh-CN" dirty="0"/>
              <a:t> </a:t>
            </a:r>
            <a:r>
              <a:rPr lang="zh-CN" altLang="en-US" dirty="0"/>
              <a:t>）</a:t>
            </a:r>
            <a:r>
              <a:rPr lang="en-US" altLang="zh-CN" dirty="0"/>
              <a:t>,</a:t>
            </a:r>
            <a:r>
              <a:rPr lang="zh-CN" altLang="en-US" dirty="0"/>
              <a:t>卡内基梅隆大学教授，</a:t>
            </a:r>
            <a:r>
              <a:rPr lang="en-US" altLang="zh-CN" dirty="0"/>
              <a:t>1978</a:t>
            </a:r>
            <a:r>
              <a:rPr lang="zh-CN" altLang="en-US" dirty="0"/>
              <a:t>年获得诺贝尔经济学奖。 </a:t>
            </a:r>
            <a:r>
              <a:rPr lang="en-US" altLang="zh-CN" dirty="0"/>
              <a:t>《</a:t>
            </a:r>
            <a:r>
              <a:rPr lang="zh-CN" altLang="en-US" dirty="0"/>
              <a:t>管理行为</a:t>
            </a:r>
            <a:r>
              <a:rPr lang="en-US" altLang="zh-CN" dirty="0"/>
              <a:t>》</a:t>
            </a:r>
            <a:r>
              <a:rPr lang="zh-CN" altLang="en-US" dirty="0"/>
              <a:t>（</a:t>
            </a:r>
            <a:r>
              <a:rPr lang="en-US" altLang="zh-CN" dirty="0"/>
              <a:t>1945</a:t>
            </a:r>
            <a:r>
              <a:rPr lang="zh-CN" altLang="en-US" dirty="0"/>
              <a:t>）、</a:t>
            </a:r>
            <a:r>
              <a:rPr lang="en-US" altLang="zh-CN" dirty="0"/>
              <a:t>《</a:t>
            </a:r>
            <a:r>
              <a:rPr lang="zh-CN" altLang="en-US" dirty="0"/>
              <a:t>组织</a:t>
            </a:r>
            <a:r>
              <a:rPr lang="en-US" altLang="zh-CN" dirty="0"/>
              <a:t>》</a:t>
            </a:r>
            <a:r>
              <a:rPr lang="zh-CN" altLang="en-US" dirty="0"/>
              <a:t>（</a:t>
            </a:r>
            <a:r>
              <a:rPr lang="en-US" altLang="zh-CN" dirty="0"/>
              <a:t>1958</a:t>
            </a:r>
            <a:r>
              <a:rPr lang="zh-CN" altLang="en-US" dirty="0"/>
              <a:t>）、</a:t>
            </a:r>
            <a:r>
              <a:rPr lang="en-US" altLang="zh-CN" dirty="0"/>
              <a:t>《</a:t>
            </a:r>
            <a:r>
              <a:rPr lang="zh-CN" altLang="en-US" dirty="0"/>
              <a:t>管理决策新科学</a:t>
            </a:r>
            <a:r>
              <a:rPr lang="en-US" altLang="zh-CN" dirty="0"/>
              <a:t>》</a:t>
            </a:r>
            <a:r>
              <a:rPr lang="zh-CN" altLang="en-US" dirty="0"/>
              <a:t>（</a:t>
            </a:r>
            <a:r>
              <a:rPr lang="en-US" altLang="zh-CN" dirty="0"/>
              <a:t>1960</a:t>
            </a:r>
            <a:r>
              <a:rPr lang="zh-CN" altLang="en-US" dirty="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6468" y="1340768"/>
            <a:ext cx="2641216" cy="3937518"/>
          </a:xfrm>
          <a:prstGeom prst="rect">
            <a:avLst/>
          </a:prstGeom>
        </p:spPr>
      </p:pic>
    </p:spTree>
    <p:extLst>
      <p:ext uri="{BB962C8B-B14F-4D97-AF65-F5344CB8AC3E}">
        <p14:creationId xmlns:p14="http://schemas.microsoft.com/office/powerpoint/2010/main" val="840790706"/>
      </p:ext>
    </p:extLst>
  </p:cSld>
  <p:clrMapOvr>
    <a:masterClrMapping/>
  </p:clrMapOvr>
  <p:transition>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主要思想</a:t>
            </a:r>
          </a:p>
        </p:txBody>
      </p:sp>
      <p:sp>
        <p:nvSpPr>
          <p:cNvPr id="3" name="内容占位符 2"/>
          <p:cNvSpPr>
            <a:spLocks noGrp="1"/>
          </p:cNvSpPr>
          <p:nvPr>
            <p:ph idx="1"/>
          </p:nvPr>
        </p:nvSpPr>
        <p:spPr/>
        <p:txBody>
          <a:bodyPr/>
          <a:lstStyle/>
          <a:p>
            <a:r>
              <a:rPr lang="zh-CN" altLang="en-US" dirty="0"/>
              <a:t>管理就是决策，决策贯穿于管理的全过程</a:t>
            </a:r>
            <a:endParaRPr lang="en-US" altLang="zh-CN" dirty="0"/>
          </a:p>
          <a:p>
            <a:endParaRPr lang="en-US" altLang="zh-CN" dirty="0"/>
          </a:p>
          <a:p>
            <a:r>
              <a:rPr lang="zh-CN" altLang="en-US" dirty="0"/>
              <a:t>决策的选择（最优的 </a:t>
            </a:r>
            <a:r>
              <a:rPr lang="en-US" altLang="zh-CN" dirty="0"/>
              <a:t>vs </a:t>
            </a:r>
            <a:r>
              <a:rPr lang="zh-CN" altLang="en-US" dirty="0"/>
              <a:t>令人满意的）</a:t>
            </a:r>
            <a:endParaRPr lang="en-US" altLang="zh-CN" dirty="0"/>
          </a:p>
          <a:p>
            <a:pPr marL="0" indent="0">
              <a:buNone/>
            </a:pPr>
            <a:endParaRPr lang="en-US" altLang="zh-CN" dirty="0"/>
          </a:p>
          <a:p>
            <a:pPr>
              <a:buFont typeface="Arial" panose="020B0604020202020204" pitchFamily="34" charset="0"/>
              <a:buChar char="•"/>
            </a:pPr>
            <a:r>
              <a:rPr lang="zh-CN" altLang="en-US" dirty="0"/>
              <a:t>最优决策的前提</a:t>
            </a:r>
            <a:endParaRPr lang="en-US" altLang="zh-CN" dirty="0"/>
          </a:p>
          <a:p>
            <a:pPr marL="0" indent="0">
              <a:buNone/>
            </a:pPr>
            <a:r>
              <a:rPr lang="zh-CN" altLang="en-US" dirty="0"/>
              <a:t>（</a:t>
            </a:r>
            <a:r>
              <a:rPr lang="en-US" altLang="zh-CN" dirty="0"/>
              <a:t>1</a:t>
            </a:r>
            <a:r>
              <a:rPr lang="zh-CN" altLang="en-US" dirty="0"/>
              <a:t>）所有方案与结果可知</a:t>
            </a:r>
            <a:endParaRPr lang="en-US" altLang="zh-CN" dirty="0"/>
          </a:p>
          <a:p>
            <a:pPr marL="0" indent="0">
              <a:buNone/>
            </a:pPr>
            <a:r>
              <a:rPr lang="zh-CN" altLang="en-US" dirty="0"/>
              <a:t>（</a:t>
            </a:r>
            <a:r>
              <a:rPr lang="en-US" altLang="zh-CN" dirty="0"/>
              <a:t>2</a:t>
            </a:r>
            <a:r>
              <a:rPr lang="zh-CN" altLang="en-US" dirty="0"/>
              <a:t>）决策者无限的估算能力</a:t>
            </a:r>
            <a:endParaRPr lang="en-US" altLang="zh-CN" dirty="0"/>
          </a:p>
          <a:p>
            <a:pPr marL="0" indent="0">
              <a:buNone/>
            </a:pPr>
            <a:r>
              <a:rPr lang="zh-CN" altLang="en-US" dirty="0"/>
              <a:t>（</a:t>
            </a:r>
            <a:r>
              <a:rPr lang="en-US" altLang="zh-CN" dirty="0"/>
              <a:t>3</a:t>
            </a:r>
            <a:r>
              <a:rPr lang="zh-CN" altLang="en-US" dirty="0"/>
              <a:t>）完全而一贯的优先顺序（多个决策参与者，同一决策者偏好不稳点）</a:t>
            </a:r>
          </a:p>
        </p:txBody>
      </p:sp>
    </p:spTree>
    <p:extLst>
      <p:ext uri="{BB962C8B-B14F-4D97-AF65-F5344CB8AC3E}">
        <p14:creationId xmlns:p14="http://schemas.microsoft.com/office/powerpoint/2010/main" val="3893674429"/>
      </p:ext>
    </p:extLst>
  </p:cSld>
  <p:clrMapOvr>
    <a:masterClrMapping/>
  </p:clrMapOvr>
  <p:transition>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主要思想</a:t>
            </a:r>
          </a:p>
        </p:txBody>
      </p:sp>
      <p:sp>
        <p:nvSpPr>
          <p:cNvPr id="3" name="内容占位符 2"/>
          <p:cNvSpPr>
            <a:spLocks noGrp="1"/>
          </p:cNvSpPr>
          <p:nvPr>
            <p:ph idx="1"/>
          </p:nvPr>
        </p:nvSpPr>
        <p:spPr/>
        <p:txBody>
          <a:bodyPr/>
          <a:lstStyle/>
          <a:p>
            <a:r>
              <a:rPr lang="zh-CN" altLang="en-US" dirty="0"/>
              <a:t>决策是为了实现某一目的而从若干个可行方案中选择一个满意方案的分析判断过程</a:t>
            </a:r>
            <a:endParaRPr lang="en-US" altLang="zh-CN" dirty="0"/>
          </a:p>
          <a:p>
            <a:endParaRPr lang="en-US" altLang="zh-CN" dirty="0"/>
          </a:p>
          <a:p>
            <a:r>
              <a:rPr lang="zh-CN" altLang="en-US" dirty="0"/>
              <a:t>主要讨论的问题：</a:t>
            </a:r>
            <a:endParaRPr lang="en-US" altLang="zh-CN" dirty="0"/>
          </a:p>
          <a:p>
            <a:pPr marL="0" indent="0">
              <a:buNone/>
            </a:pPr>
            <a:r>
              <a:rPr lang="zh-CN" altLang="en-US" dirty="0"/>
              <a:t>决策过程、标准、准则、技术、支持系统、决策与组织结构、决策者等</a:t>
            </a:r>
            <a:endParaRPr lang="en-US" altLang="zh-CN" dirty="0"/>
          </a:p>
          <a:p>
            <a:pPr marL="0" indent="0">
              <a:buNone/>
            </a:pPr>
            <a:endParaRPr lang="en-US" altLang="zh-CN" dirty="0"/>
          </a:p>
          <a:p>
            <a:pPr>
              <a:buFont typeface="Arial" panose="020B0604020202020204" pitchFamily="34" charset="0"/>
              <a:buChar char="•"/>
            </a:pPr>
            <a:r>
              <a:rPr lang="zh-CN" altLang="en-US" dirty="0"/>
              <a:t>西蒙提出决策过程包括</a:t>
            </a:r>
            <a:r>
              <a:rPr lang="en-US" altLang="zh-CN" dirty="0"/>
              <a:t>4</a:t>
            </a:r>
            <a:r>
              <a:rPr lang="zh-CN" altLang="en-US" dirty="0"/>
              <a:t>个阶段：搜集情报；拟定方案；选择方案；评价方案</a:t>
            </a:r>
            <a:endParaRPr lang="en-US" altLang="zh-CN" dirty="0"/>
          </a:p>
          <a:p>
            <a:endParaRPr lang="zh-CN" altLang="en-US" dirty="0"/>
          </a:p>
        </p:txBody>
      </p:sp>
    </p:spTree>
    <p:extLst>
      <p:ext uri="{BB962C8B-B14F-4D97-AF65-F5344CB8AC3E}">
        <p14:creationId xmlns:p14="http://schemas.microsoft.com/office/powerpoint/2010/main" val="3875348764"/>
      </p:ext>
    </p:extLst>
  </p:cSld>
  <p:clrMapOvr>
    <a:masterClrMapping/>
  </p:clrMapOvr>
  <p:transition>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管理科学学派</a:t>
            </a:r>
          </a:p>
        </p:txBody>
      </p:sp>
      <p:sp>
        <p:nvSpPr>
          <p:cNvPr id="3" name="内容占位符 2"/>
          <p:cNvSpPr>
            <a:spLocks noGrp="1"/>
          </p:cNvSpPr>
          <p:nvPr>
            <p:ph idx="1"/>
          </p:nvPr>
        </p:nvSpPr>
        <p:spPr/>
        <p:txBody>
          <a:bodyPr/>
          <a:lstStyle/>
          <a:p>
            <a:r>
              <a:rPr lang="zh-CN" altLang="en-US" dirty="0"/>
              <a:t>又称数量管理学派或运筹学派</a:t>
            </a:r>
            <a:endParaRPr lang="en-US" altLang="zh-CN" dirty="0"/>
          </a:p>
          <a:p>
            <a:endParaRPr lang="en-US" altLang="zh-CN" dirty="0"/>
          </a:p>
          <a:p>
            <a:r>
              <a:rPr lang="zh-CN" altLang="en-US" dirty="0"/>
              <a:t>代表人物与代表作</a:t>
            </a:r>
            <a:endParaRPr lang="en-US" altLang="zh-CN" dirty="0"/>
          </a:p>
          <a:p>
            <a:pPr marL="0" indent="0">
              <a:buNone/>
            </a:pPr>
            <a:r>
              <a:rPr lang="zh-CN" altLang="en-US" dirty="0"/>
              <a:t>波科克，</a:t>
            </a:r>
            <a:r>
              <a:rPr lang="en-US" altLang="zh-CN" dirty="0"/>
              <a:t>《</a:t>
            </a:r>
            <a:r>
              <a:rPr lang="zh-CN" altLang="en-US" dirty="0"/>
              <a:t>运筹学：对管理的一种挑战</a:t>
            </a:r>
            <a:r>
              <a:rPr lang="en-US" altLang="zh-CN" dirty="0"/>
              <a:t>》</a:t>
            </a:r>
            <a:r>
              <a:rPr lang="zh-CN" altLang="en-US" dirty="0"/>
              <a:t>（</a:t>
            </a:r>
            <a:r>
              <a:rPr lang="en-US" altLang="zh-CN" dirty="0"/>
              <a:t>1956</a:t>
            </a:r>
            <a:r>
              <a:rPr lang="zh-CN" altLang="en-US" dirty="0"/>
              <a:t>）</a:t>
            </a:r>
            <a:endParaRPr lang="en-US" altLang="zh-CN" dirty="0"/>
          </a:p>
          <a:p>
            <a:pPr marL="0" indent="0">
              <a:buNone/>
            </a:pPr>
            <a:r>
              <a:rPr lang="zh-CN" altLang="en-US" dirty="0"/>
              <a:t>鲍曼</a:t>
            </a:r>
            <a:r>
              <a:rPr lang="en-US" altLang="zh-CN" dirty="0"/>
              <a:t>&amp;</a:t>
            </a:r>
            <a:r>
              <a:rPr lang="zh-CN" altLang="en-US" dirty="0"/>
              <a:t>费特</a:t>
            </a:r>
            <a:r>
              <a:rPr lang="en-US" altLang="zh-CN" dirty="0"/>
              <a:t>《</a:t>
            </a:r>
            <a:r>
              <a:rPr lang="zh-CN" altLang="en-US" dirty="0"/>
              <a:t>生产管理分析</a:t>
            </a:r>
            <a:r>
              <a:rPr lang="en-US" altLang="zh-CN" dirty="0"/>
              <a:t>》</a:t>
            </a:r>
          </a:p>
          <a:p>
            <a:pPr marL="0" indent="0">
              <a:buNone/>
            </a:pPr>
            <a:r>
              <a:rPr lang="zh-CN" altLang="en-US" dirty="0"/>
              <a:t>里奇蒙</a:t>
            </a:r>
            <a:r>
              <a:rPr lang="en-US" altLang="zh-CN" dirty="0"/>
              <a:t>《</a:t>
            </a:r>
            <a:r>
              <a:rPr lang="zh-CN" altLang="en-US" dirty="0"/>
              <a:t>用于管理决策的运筹学</a:t>
            </a:r>
            <a:r>
              <a:rPr lang="en-US" altLang="zh-CN" dirty="0"/>
              <a:t>》</a:t>
            </a:r>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1434792510"/>
      </p:ext>
    </p:extLst>
  </p:cSld>
  <p:clrMapOvr>
    <a:masterClrMapping/>
  </p:clrMapOvr>
  <p:transition>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运筹学的发展</a:t>
            </a:r>
          </a:p>
        </p:txBody>
      </p:sp>
      <p:sp>
        <p:nvSpPr>
          <p:cNvPr id="3" name="内容占位符 2"/>
          <p:cNvSpPr>
            <a:spLocks noGrp="1"/>
          </p:cNvSpPr>
          <p:nvPr>
            <p:ph idx="1"/>
          </p:nvPr>
        </p:nvSpPr>
        <p:spPr/>
        <p:txBody>
          <a:bodyPr/>
          <a:lstStyle/>
          <a:p>
            <a:r>
              <a:rPr lang="zh-CN" altLang="en-US" dirty="0"/>
              <a:t>二战，帮助军队解决更有效率分配资源的问题。</a:t>
            </a:r>
            <a:endParaRPr lang="en-US" altLang="zh-CN" dirty="0"/>
          </a:p>
          <a:p>
            <a:endParaRPr lang="en-US" altLang="zh-CN" dirty="0"/>
          </a:p>
          <a:p>
            <a:r>
              <a:rPr lang="en-US" altLang="zh-CN" dirty="0"/>
              <a:t>1939</a:t>
            </a:r>
            <a:r>
              <a:rPr lang="zh-CN" altLang="en-US" dirty="0"/>
              <a:t>年起，英国成立运筹学小组</a:t>
            </a:r>
            <a:endParaRPr lang="en-US" altLang="zh-CN" dirty="0"/>
          </a:p>
          <a:p>
            <a:endParaRPr lang="en-US" altLang="zh-CN" dirty="0"/>
          </a:p>
          <a:p>
            <a:r>
              <a:rPr lang="en-US" altLang="zh-CN" dirty="0"/>
              <a:t>1942</a:t>
            </a:r>
            <a:r>
              <a:rPr lang="zh-CN" altLang="en-US" dirty="0"/>
              <a:t>年美国人瓦特把运筹学引入军队</a:t>
            </a:r>
            <a:endParaRPr lang="en-US" altLang="zh-CN" dirty="0"/>
          </a:p>
          <a:p>
            <a:endParaRPr lang="en-US" altLang="zh-CN" dirty="0"/>
          </a:p>
          <a:p>
            <a:r>
              <a:rPr lang="zh-CN" altLang="en-US" dirty="0"/>
              <a:t>战后运筹发展并仅应用于民用领域</a:t>
            </a:r>
            <a:endParaRPr lang="en-US" altLang="zh-CN" dirty="0"/>
          </a:p>
          <a:p>
            <a:endParaRPr lang="en-US" altLang="zh-CN" dirty="0"/>
          </a:p>
          <a:p>
            <a:pPr marL="0" indent="0">
              <a:buNone/>
            </a:pPr>
            <a:r>
              <a:rPr lang="zh-CN" altLang="en-US" dirty="0"/>
              <a:t>京东、菜鸟</a:t>
            </a:r>
          </a:p>
        </p:txBody>
      </p:sp>
    </p:spTree>
    <p:extLst>
      <p:ext uri="{BB962C8B-B14F-4D97-AF65-F5344CB8AC3E}">
        <p14:creationId xmlns:p14="http://schemas.microsoft.com/office/powerpoint/2010/main" val="3996662248"/>
      </p:ext>
    </p:extLst>
  </p:cSld>
  <p:clrMapOvr>
    <a:masterClrMapping/>
  </p:clrMapOvr>
  <p:transition>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主要思想</a:t>
            </a:r>
          </a:p>
        </p:txBody>
      </p:sp>
      <p:sp>
        <p:nvSpPr>
          <p:cNvPr id="3" name="内容占位符 2"/>
          <p:cNvSpPr>
            <a:spLocks noGrp="1"/>
          </p:cNvSpPr>
          <p:nvPr>
            <p:ph idx="1"/>
          </p:nvPr>
        </p:nvSpPr>
        <p:spPr/>
        <p:txBody>
          <a:bodyPr/>
          <a:lstStyle/>
          <a:p>
            <a:r>
              <a:rPr lang="zh-CN" altLang="en-US" dirty="0"/>
              <a:t>管理就是制定和运用数学模型与程序的系统，即通过对企业生产、采购、人事财务、库存等职能间相互关系的分析，然后运用数学的方法求出最优解。</a:t>
            </a:r>
            <a:endParaRPr lang="en-US" altLang="zh-CN" dirty="0"/>
          </a:p>
          <a:p>
            <a:endParaRPr lang="en-US" altLang="zh-CN" dirty="0"/>
          </a:p>
          <a:p>
            <a:r>
              <a:rPr lang="zh-CN" altLang="en-US" dirty="0"/>
              <a:t>两个特定</a:t>
            </a:r>
            <a:endParaRPr lang="en-US" altLang="zh-CN" dirty="0"/>
          </a:p>
          <a:p>
            <a:pPr marL="0" indent="0">
              <a:buNone/>
            </a:pPr>
            <a:r>
              <a:rPr lang="zh-CN" altLang="en-US" dirty="0"/>
              <a:t>（</a:t>
            </a:r>
            <a:r>
              <a:rPr lang="en-US" altLang="zh-CN" dirty="0"/>
              <a:t>1</a:t>
            </a:r>
            <a:r>
              <a:rPr lang="zh-CN" altLang="en-US" dirty="0"/>
              <a:t>）管理问题模型化</a:t>
            </a:r>
            <a:endParaRPr lang="en-US" altLang="zh-CN" dirty="0"/>
          </a:p>
          <a:p>
            <a:pPr marL="0" indent="0">
              <a:buNone/>
            </a:pPr>
            <a:r>
              <a:rPr lang="zh-CN" altLang="en-US" dirty="0"/>
              <a:t>（</a:t>
            </a:r>
            <a:r>
              <a:rPr lang="en-US" altLang="zh-CN" dirty="0"/>
              <a:t>2</a:t>
            </a:r>
            <a:r>
              <a:rPr lang="zh-CN" altLang="en-US" dirty="0"/>
              <a:t>）对运营管理的兴趣</a:t>
            </a:r>
          </a:p>
        </p:txBody>
      </p:sp>
    </p:spTree>
    <p:extLst>
      <p:ext uri="{BB962C8B-B14F-4D97-AF65-F5344CB8AC3E}">
        <p14:creationId xmlns:p14="http://schemas.microsoft.com/office/powerpoint/2010/main" val="1935754877"/>
      </p:ext>
    </p:extLst>
  </p:cSld>
  <p:clrMapOvr>
    <a:masterClrMapping/>
  </p:clrMapOvr>
  <p:transition>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stretch>
            <a:fillRect/>
          </a:stretch>
        </p:blipFill>
        <p:spPr>
          <a:xfrm>
            <a:off x="501221" y="1002742"/>
            <a:ext cx="8652109" cy="5681982"/>
          </a:xfrm>
          <a:prstGeom prst="rect">
            <a:avLst/>
          </a:prstGeom>
        </p:spPr>
      </p:pic>
    </p:spTree>
    <p:extLst>
      <p:ext uri="{BB962C8B-B14F-4D97-AF65-F5344CB8AC3E}">
        <p14:creationId xmlns:p14="http://schemas.microsoft.com/office/powerpoint/2010/main" val="1548072673"/>
      </p:ext>
    </p:extLst>
  </p:cSld>
  <p:clrMapOvr>
    <a:masterClrMapping/>
  </p:clrMapOvr>
  <p:transition>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Rot="1" noChangeArrowheads="1"/>
          </p:cNvSpPr>
          <p:nvPr>
            <p:ph type="title"/>
          </p:nvPr>
        </p:nvSpPr>
        <p:spPr/>
        <p:txBody>
          <a:bodyPr/>
          <a:lstStyle/>
          <a:p>
            <a:pPr algn="l" eaLnBrk="1" hangingPunct="1"/>
            <a:r>
              <a:rPr lang="zh-CN" altLang="en-US"/>
              <a:t>总结：</a:t>
            </a:r>
            <a:r>
              <a:rPr lang="en-US" altLang="zh-CN"/>
              <a:t>【</a:t>
            </a:r>
            <a:r>
              <a:rPr lang="zh-CN" altLang="en-US"/>
              <a:t>现代管理理论：主要特点</a:t>
            </a:r>
            <a:r>
              <a:rPr lang="en-US" altLang="zh-CN"/>
              <a:t>】</a:t>
            </a:r>
          </a:p>
        </p:txBody>
      </p:sp>
      <p:sp>
        <p:nvSpPr>
          <p:cNvPr id="21508" name="Rectangle 3"/>
          <p:cNvSpPr>
            <a:spLocks noGrp="1" noRot="1" noChangeArrowheads="1"/>
          </p:cNvSpPr>
          <p:nvPr>
            <p:ph idx="1"/>
          </p:nvPr>
        </p:nvSpPr>
        <p:spPr/>
        <p:txBody>
          <a:bodyPr/>
          <a:lstStyle/>
          <a:p>
            <a:pPr eaLnBrk="1" hangingPunct="1"/>
            <a:r>
              <a:rPr lang="en-US" altLang="zh-CN" b="1" dirty="0"/>
              <a:t>A.</a:t>
            </a:r>
            <a:r>
              <a:rPr lang="zh-CN" altLang="en-US" b="1" dirty="0"/>
              <a:t>强调系统化。</a:t>
            </a:r>
          </a:p>
          <a:p>
            <a:pPr eaLnBrk="1" hangingPunct="1"/>
            <a:r>
              <a:rPr lang="en-US" altLang="zh-CN" b="1" dirty="0"/>
              <a:t>B.</a:t>
            </a:r>
            <a:r>
              <a:rPr lang="zh-CN" altLang="en-US" b="1" dirty="0"/>
              <a:t>重视人的因素。</a:t>
            </a:r>
          </a:p>
          <a:p>
            <a:pPr eaLnBrk="1" hangingPunct="1"/>
            <a:r>
              <a:rPr lang="en-US" altLang="zh-CN" b="1" dirty="0"/>
              <a:t>C.</a:t>
            </a:r>
            <a:r>
              <a:rPr lang="zh-CN" altLang="en-US" b="1" dirty="0"/>
              <a:t>重视非正式组织。</a:t>
            </a:r>
          </a:p>
          <a:p>
            <a:pPr eaLnBrk="1" hangingPunct="1"/>
            <a:r>
              <a:rPr lang="en-US" altLang="zh-CN" b="1" dirty="0"/>
              <a:t>D.</a:t>
            </a:r>
            <a:r>
              <a:rPr lang="zh-CN" altLang="en-US" b="1" dirty="0"/>
              <a:t>强调效率与效果的统一。</a:t>
            </a:r>
          </a:p>
          <a:p>
            <a:pPr eaLnBrk="1" hangingPunct="1"/>
            <a:r>
              <a:rPr lang="en-US" altLang="zh-CN" b="1" dirty="0"/>
              <a:t>E.</a:t>
            </a:r>
            <a:r>
              <a:rPr lang="zh-CN" altLang="en-US" b="1" dirty="0"/>
              <a:t>强调创新。</a:t>
            </a:r>
          </a:p>
          <a:p>
            <a:pPr eaLnBrk="1" hangingPunct="1"/>
            <a:r>
              <a:rPr lang="en-US" altLang="zh-CN" b="1" dirty="0"/>
              <a:t>F.</a:t>
            </a:r>
            <a:r>
              <a:rPr lang="zh-CN" altLang="en-US" b="1" dirty="0"/>
              <a:t>强调预见能力 。</a:t>
            </a:r>
          </a:p>
        </p:txBody>
      </p:sp>
    </p:spTree>
    <p:extLst>
      <p:ext uri="{BB962C8B-B14F-4D97-AF65-F5344CB8AC3E}">
        <p14:creationId xmlns:p14="http://schemas.microsoft.com/office/powerpoint/2010/main" val="1955136324"/>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罗伯特</a:t>
            </a:r>
            <a:r>
              <a:rPr lang="en-US" altLang="zh-CN" dirty="0"/>
              <a:t>.</a:t>
            </a:r>
            <a:r>
              <a:rPr lang="zh-CN" altLang="en-US" dirty="0"/>
              <a:t>欧文</a:t>
            </a:r>
          </a:p>
        </p:txBody>
      </p:sp>
      <p:sp>
        <p:nvSpPr>
          <p:cNvPr id="5" name="内容占位符 4"/>
          <p:cNvSpPr>
            <a:spLocks noGrp="1"/>
          </p:cNvSpPr>
          <p:nvPr>
            <p:ph idx="1"/>
          </p:nvPr>
        </p:nvSpPr>
        <p:spPr/>
        <p:txBody>
          <a:bodyPr/>
          <a:lstStyle/>
          <a:p>
            <a:r>
              <a:rPr lang="zh-CN" altLang="en-US" dirty="0"/>
              <a:t>建立工人住房（</a:t>
            </a:r>
            <a:r>
              <a:rPr lang="en-US" altLang="zh-CN" dirty="0"/>
              <a:t>2</a:t>
            </a:r>
            <a:r>
              <a:rPr lang="zh-CN" altLang="en-US" dirty="0"/>
              <a:t>居室）</a:t>
            </a:r>
            <a:endParaRPr lang="en-US" altLang="zh-CN" dirty="0"/>
          </a:p>
          <a:p>
            <a:r>
              <a:rPr lang="zh-CN" altLang="en-US" dirty="0"/>
              <a:t>工厂提供伙食</a:t>
            </a:r>
            <a:endParaRPr lang="en-US" altLang="zh-CN" dirty="0"/>
          </a:p>
          <a:p>
            <a:r>
              <a:rPr lang="zh-CN" altLang="en-US" dirty="0"/>
              <a:t>送员工进学校培训</a:t>
            </a:r>
            <a:endParaRPr lang="en-US" altLang="zh-CN" dirty="0"/>
          </a:p>
          <a:p>
            <a:r>
              <a:rPr lang="zh-CN" altLang="en-US" dirty="0"/>
              <a:t>禁止惩罚员工，建立员工申诉制度</a:t>
            </a:r>
            <a:endParaRPr lang="en-US" altLang="zh-CN" dirty="0"/>
          </a:p>
          <a:p>
            <a:r>
              <a:rPr lang="zh-CN" altLang="en-US" dirty="0"/>
              <a:t>停止雇佣童工</a:t>
            </a:r>
            <a:endParaRPr lang="en-US" altLang="zh-CN" dirty="0"/>
          </a:p>
          <a:p>
            <a:r>
              <a:rPr lang="zh-CN" altLang="en-US" dirty="0"/>
              <a:t>限制每天工作时间</a:t>
            </a:r>
            <a:endParaRPr lang="en-US" altLang="zh-CN" dirty="0"/>
          </a:p>
          <a:p>
            <a:r>
              <a:rPr lang="zh-CN" altLang="en-US" dirty="0"/>
              <a:t>设立商店，按成本销售</a:t>
            </a:r>
          </a:p>
        </p:txBody>
      </p:sp>
    </p:spTree>
    <p:extLst>
      <p:ext uri="{BB962C8B-B14F-4D97-AF65-F5344CB8AC3E}">
        <p14:creationId xmlns:p14="http://schemas.microsoft.com/office/powerpoint/2010/main" val="2712639888"/>
      </p:ext>
    </p:extLst>
  </p:cSld>
  <p:clrMapOvr>
    <a:masterClrMapping/>
  </p:clrMapOvr>
  <p:transition>
    <p:push/>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07902" y="2752530"/>
            <a:ext cx="10142375" cy="1323439"/>
          </a:xfrm>
          <a:prstGeom prst="rect">
            <a:avLst/>
          </a:prstGeom>
          <a:noFill/>
        </p:spPr>
        <p:txBody>
          <a:bodyPr wrap="square" rtlCol="0">
            <a:spAutoFit/>
          </a:bodyPr>
          <a:lstStyle/>
          <a:p>
            <a:r>
              <a:rPr lang="zh-CN" altLang="en-US" sz="8000" dirty="0"/>
              <a:t>谢谢！</a:t>
            </a:r>
          </a:p>
        </p:txBody>
      </p:sp>
    </p:spTree>
    <p:extLst>
      <p:ext uri="{BB962C8B-B14F-4D97-AF65-F5344CB8AC3E}">
        <p14:creationId xmlns:p14="http://schemas.microsoft.com/office/powerpoint/2010/main" val="3513357806"/>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古典管理思想</a:t>
            </a:r>
          </a:p>
        </p:txBody>
      </p:sp>
      <p:sp>
        <p:nvSpPr>
          <p:cNvPr id="3" name="Rectangle 3"/>
          <p:cNvSpPr txBox="1">
            <a:spLocks noChangeArrowheads="1"/>
          </p:cNvSpPr>
          <p:nvPr/>
        </p:nvSpPr>
        <p:spPr>
          <a:xfrm>
            <a:off x="5058483" y="4580996"/>
            <a:ext cx="2827907" cy="16718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endParaRPr lang="zh-CN" altLang="en-US" sz="1800" dirty="0">
              <a:effectLst>
                <a:outerShdw blurRad="38100" dist="38100" dir="2700000" algn="tl">
                  <a:srgbClr val="C0C0C0"/>
                </a:outerShdw>
              </a:effectLst>
            </a:endParaRPr>
          </a:p>
        </p:txBody>
      </p:sp>
      <p:pic>
        <p:nvPicPr>
          <p:cNvPr id="5" name="图片 4"/>
          <p:cNvPicPr>
            <a:picLocks noChangeAspect="1"/>
          </p:cNvPicPr>
          <p:nvPr/>
        </p:nvPicPr>
        <p:blipFill>
          <a:blip r:embed="rId3" cstate="print"/>
          <a:stretch>
            <a:fillRect/>
          </a:stretch>
        </p:blipFill>
        <p:spPr>
          <a:xfrm>
            <a:off x="2320220" y="2485496"/>
            <a:ext cx="1771650" cy="2095500"/>
          </a:xfrm>
          <a:prstGeom prst="rect">
            <a:avLst/>
          </a:prstGeom>
          <a:ln w="25400">
            <a:solidFill>
              <a:schemeClr val="tx1">
                <a:lumMod val="85000"/>
                <a:lumOff val="15000"/>
              </a:schemeClr>
            </a:solidFill>
          </a:ln>
        </p:spPr>
      </p:pic>
      <p:sp>
        <p:nvSpPr>
          <p:cNvPr id="6" name="矩形 5"/>
          <p:cNvSpPr/>
          <p:nvPr/>
        </p:nvSpPr>
        <p:spPr>
          <a:xfrm>
            <a:off x="2198688" y="4676795"/>
            <a:ext cx="2014714" cy="738664"/>
          </a:xfrm>
          <a:prstGeom prst="rect">
            <a:avLst/>
          </a:prstGeom>
        </p:spPr>
        <p:txBody>
          <a:bodyPr wrap="square">
            <a:spAutoFit/>
          </a:bodyPr>
          <a:lstStyle/>
          <a:p>
            <a:pPr algn="ctr"/>
            <a:r>
              <a:rPr lang="zh-CN" altLang="en-US" sz="1400" dirty="0"/>
              <a:t>泰勒</a:t>
            </a:r>
            <a:endParaRPr lang="en-US" altLang="zh-CN" sz="1400" dirty="0"/>
          </a:p>
          <a:p>
            <a:pPr algn="ctr"/>
            <a:r>
              <a:rPr lang="en-US" altLang="zh-CN" sz="1400" dirty="0"/>
              <a:t>《</a:t>
            </a:r>
            <a:r>
              <a:rPr lang="zh-CN" altLang="en-US" sz="1400" dirty="0"/>
              <a:t>科学管理原理</a:t>
            </a:r>
            <a:r>
              <a:rPr lang="en-US" altLang="zh-CN" sz="1400" dirty="0"/>
              <a:t>》 </a:t>
            </a:r>
          </a:p>
          <a:p>
            <a:pPr algn="ctr"/>
            <a:r>
              <a:rPr lang="en-US" altLang="zh-CN" sz="1400" dirty="0"/>
              <a:t>1911</a:t>
            </a:r>
            <a:r>
              <a:rPr lang="zh-CN" altLang="en-US" sz="1400" dirty="0"/>
              <a:t>年</a:t>
            </a:r>
          </a:p>
        </p:txBody>
      </p:sp>
      <p:pic>
        <p:nvPicPr>
          <p:cNvPr id="7" name="Picture 4" descr="http://jjckb.xinhuanet.com/images/2007-03/26/xin_32030426084457896302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7327" y="2485496"/>
            <a:ext cx="1771650" cy="2095500"/>
          </a:xfrm>
          <a:prstGeom prst="rect">
            <a:avLst/>
          </a:prstGeom>
          <a:noFill/>
          <a:ln w="25400">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5" cstate="print"/>
          <a:stretch>
            <a:fillRect/>
          </a:stretch>
        </p:blipFill>
        <p:spPr>
          <a:xfrm>
            <a:off x="7954435" y="2485496"/>
            <a:ext cx="1790101" cy="2099256"/>
          </a:xfrm>
          <a:prstGeom prst="rect">
            <a:avLst/>
          </a:prstGeom>
          <a:ln w="25400">
            <a:solidFill>
              <a:schemeClr val="tx1">
                <a:lumMod val="85000"/>
                <a:lumOff val="15000"/>
              </a:schemeClr>
            </a:solidFill>
          </a:ln>
        </p:spPr>
      </p:pic>
      <p:sp>
        <p:nvSpPr>
          <p:cNvPr id="9" name="矩形 8"/>
          <p:cNvSpPr/>
          <p:nvPr/>
        </p:nvSpPr>
        <p:spPr>
          <a:xfrm>
            <a:off x="8594468" y="4694501"/>
            <a:ext cx="543739" cy="307777"/>
          </a:xfrm>
          <a:prstGeom prst="rect">
            <a:avLst/>
          </a:prstGeom>
        </p:spPr>
        <p:txBody>
          <a:bodyPr wrap="none">
            <a:spAutoFit/>
          </a:bodyPr>
          <a:lstStyle/>
          <a:p>
            <a:r>
              <a:rPr lang="zh-CN" altLang="en-US" sz="1400" dirty="0"/>
              <a:t>韦伯</a:t>
            </a:r>
          </a:p>
        </p:txBody>
      </p:sp>
      <p:sp>
        <p:nvSpPr>
          <p:cNvPr id="10" name="矩形 9"/>
          <p:cNvSpPr/>
          <p:nvPr/>
        </p:nvSpPr>
        <p:spPr>
          <a:xfrm>
            <a:off x="2198689" y="2023832"/>
            <a:ext cx="2031325" cy="461665"/>
          </a:xfrm>
          <a:prstGeom prst="rect">
            <a:avLst/>
          </a:prstGeom>
        </p:spPr>
        <p:txBody>
          <a:bodyPr wrap="none">
            <a:spAutoFit/>
          </a:bodyPr>
          <a:lstStyle/>
          <a:p>
            <a:r>
              <a:rPr lang="zh-CN" altLang="en-US" sz="2400" b="1" dirty="0">
                <a:ln w="22225">
                  <a:solidFill>
                    <a:schemeClr val="accent2"/>
                  </a:solidFill>
                  <a:prstDash val="solid"/>
                </a:ln>
                <a:solidFill>
                  <a:schemeClr val="accent2">
                    <a:lumMod val="40000"/>
                    <a:lumOff val="60000"/>
                  </a:schemeClr>
                </a:solidFill>
              </a:rPr>
              <a:t>科学管理理论</a:t>
            </a:r>
          </a:p>
        </p:txBody>
      </p:sp>
      <p:sp>
        <p:nvSpPr>
          <p:cNvPr id="11" name="矩形 10"/>
          <p:cNvSpPr/>
          <p:nvPr/>
        </p:nvSpPr>
        <p:spPr>
          <a:xfrm>
            <a:off x="5007490" y="2023831"/>
            <a:ext cx="2031325" cy="461665"/>
          </a:xfrm>
          <a:prstGeom prst="rect">
            <a:avLst/>
          </a:prstGeom>
        </p:spPr>
        <p:txBody>
          <a:bodyPr wrap="none">
            <a:spAutoFit/>
          </a:bodyPr>
          <a:lstStyle/>
          <a:p>
            <a:r>
              <a:rPr lang="zh-CN" altLang="en-US" sz="2400" b="1" dirty="0">
                <a:ln w="22225">
                  <a:solidFill>
                    <a:schemeClr val="accent2"/>
                  </a:solidFill>
                  <a:prstDash val="solid"/>
                </a:ln>
                <a:solidFill>
                  <a:schemeClr val="accent2">
                    <a:lumMod val="40000"/>
                    <a:lumOff val="60000"/>
                  </a:schemeClr>
                </a:solidFill>
              </a:rPr>
              <a:t>一般管理理论</a:t>
            </a:r>
          </a:p>
        </p:txBody>
      </p:sp>
      <p:sp>
        <p:nvSpPr>
          <p:cNvPr id="12" name="矩形 11"/>
          <p:cNvSpPr/>
          <p:nvPr/>
        </p:nvSpPr>
        <p:spPr>
          <a:xfrm>
            <a:off x="7832300" y="2023831"/>
            <a:ext cx="2031325" cy="461665"/>
          </a:xfrm>
          <a:prstGeom prst="rect">
            <a:avLst/>
          </a:prstGeom>
        </p:spPr>
        <p:txBody>
          <a:bodyPr wrap="none">
            <a:spAutoFit/>
          </a:bodyPr>
          <a:lstStyle/>
          <a:p>
            <a:r>
              <a:rPr lang="zh-CN" altLang="en-US" sz="2400" b="1" dirty="0">
                <a:ln w="22225">
                  <a:solidFill>
                    <a:schemeClr val="accent2"/>
                  </a:solidFill>
                  <a:prstDash val="solid"/>
                </a:ln>
                <a:solidFill>
                  <a:schemeClr val="accent2">
                    <a:lumMod val="40000"/>
                    <a:lumOff val="60000"/>
                  </a:schemeClr>
                </a:solidFill>
              </a:rPr>
              <a:t>行政组织理论</a:t>
            </a:r>
          </a:p>
        </p:txBody>
      </p:sp>
      <p:sp>
        <p:nvSpPr>
          <p:cNvPr id="13" name="矩形 12"/>
          <p:cNvSpPr/>
          <p:nvPr/>
        </p:nvSpPr>
        <p:spPr>
          <a:xfrm>
            <a:off x="5007490" y="4677082"/>
            <a:ext cx="2050269" cy="738664"/>
          </a:xfrm>
          <a:prstGeom prst="rect">
            <a:avLst/>
          </a:prstGeom>
        </p:spPr>
        <p:txBody>
          <a:bodyPr wrap="square">
            <a:spAutoFit/>
          </a:bodyPr>
          <a:lstStyle/>
          <a:p>
            <a:pPr algn="ctr"/>
            <a:r>
              <a:rPr lang="zh-CN" altLang="en-US" sz="1400" dirty="0"/>
              <a:t>法约尔</a:t>
            </a:r>
          </a:p>
          <a:p>
            <a:pPr algn="ctr"/>
            <a:r>
              <a:rPr lang="en-US" altLang="zh-CN" sz="1400" dirty="0"/>
              <a:t>《</a:t>
            </a:r>
            <a:r>
              <a:rPr lang="zh-CN" altLang="en-US" sz="1400" dirty="0"/>
              <a:t>工业管理与一般管理</a:t>
            </a:r>
            <a:r>
              <a:rPr lang="en-US" altLang="zh-CN" sz="1400" dirty="0"/>
              <a:t>》 1916</a:t>
            </a:r>
            <a:r>
              <a:rPr lang="zh-CN" altLang="en-US" sz="1400" dirty="0"/>
              <a:t>年</a:t>
            </a:r>
          </a:p>
        </p:txBody>
      </p:sp>
      <p:sp>
        <p:nvSpPr>
          <p:cNvPr id="14" name="矩形 13"/>
          <p:cNvSpPr/>
          <p:nvPr/>
        </p:nvSpPr>
        <p:spPr>
          <a:xfrm>
            <a:off x="7685647" y="4918652"/>
            <a:ext cx="2395332" cy="523220"/>
          </a:xfrm>
          <a:prstGeom prst="rect">
            <a:avLst/>
          </a:prstGeom>
        </p:spPr>
        <p:txBody>
          <a:bodyPr wrap="square">
            <a:spAutoFit/>
          </a:bodyPr>
          <a:lstStyle/>
          <a:p>
            <a:r>
              <a:rPr lang="en-US" altLang="zh-CN" sz="1400" dirty="0"/>
              <a:t>《</a:t>
            </a:r>
            <a:r>
              <a:rPr lang="zh-CN" altLang="en-US" sz="1400" dirty="0"/>
              <a:t>社会组织和经济组织理论</a:t>
            </a:r>
            <a:r>
              <a:rPr lang="en-US" altLang="zh-CN" sz="1400" dirty="0"/>
              <a:t>》</a:t>
            </a:r>
          </a:p>
          <a:p>
            <a:pPr algn="ctr"/>
            <a:r>
              <a:rPr lang="en-US" altLang="zh-CN" sz="1400" dirty="0"/>
              <a:t>1920</a:t>
            </a:r>
            <a:r>
              <a:rPr lang="zh-CN" altLang="en-US" sz="1400" dirty="0"/>
              <a:t>年</a:t>
            </a:r>
          </a:p>
        </p:txBody>
      </p:sp>
    </p:spTree>
    <p:extLst>
      <p:ext uri="{BB962C8B-B14F-4D97-AF65-F5344CB8AC3E}">
        <p14:creationId xmlns:p14="http://schemas.microsoft.com/office/powerpoint/2010/main" val="53111287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20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2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20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20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科学管理理论</a:t>
            </a:r>
          </a:p>
        </p:txBody>
      </p:sp>
      <p:sp>
        <p:nvSpPr>
          <p:cNvPr id="3" name="内容占位符 2"/>
          <p:cNvSpPr>
            <a:spLocks noGrp="1"/>
          </p:cNvSpPr>
          <p:nvPr>
            <p:ph idx="1"/>
          </p:nvPr>
        </p:nvSpPr>
        <p:spPr>
          <a:xfrm>
            <a:off x="527381" y="1340768"/>
            <a:ext cx="11058067" cy="4785395"/>
          </a:xfrm>
        </p:spPr>
        <p:txBody>
          <a:bodyPr/>
          <a:lstStyle/>
          <a:p>
            <a:pPr marL="0" indent="0">
              <a:buNone/>
            </a:pPr>
            <a:r>
              <a:rPr lang="zh-CN" altLang="en-US" dirty="0"/>
              <a:t>科学管理之父“泰勒”</a:t>
            </a:r>
            <a:endParaRPr lang="en-US" altLang="zh-CN" dirty="0"/>
          </a:p>
          <a:p>
            <a:pPr>
              <a:buFont typeface="Arial" panose="020B0604020202020204" pitchFamily="34" charset="0"/>
              <a:buChar char="•"/>
            </a:pPr>
            <a:r>
              <a:rPr lang="en-US" altLang="zh-CN" sz="2000" dirty="0"/>
              <a:t>1856</a:t>
            </a:r>
            <a:r>
              <a:rPr lang="zh-CN" altLang="en-US" sz="2000" dirty="0"/>
              <a:t>年出生于美国一个富有的律师家庭</a:t>
            </a:r>
            <a:endParaRPr lang="en-US" altLang="zh-CN" sz="2000" dirty="0"/>
          </a:p>
          <a:p>
            <a:pPr>
              <a:buFont typeface="Arial" panose="020B0604020202020204" pitchFamily="34" charset="0"/>
              <a:buChar char="•"/>
            </a:pPr>
            <a:r>
              <a:rPr lang="en-US" altLang="zh-CN" sz="2000" dirty="0"/>
              <a:t>1874</a:t>
            </a:r>
            <a:r>
              <a:rPr lang="zh-CN" altLang="en-US" sz="2000" dirty="0"/>
              <a:t>年考入哈佛大学法律系。不久，因眼疾辍学。</a:t>
            </a:r>
            <a:endParaRPr lang="en-US" altLang="zh-CN" sz="2000" dirty="0"/>
          </a:p>
          <a:p>
            <a:pPr>
              <a:buFont typeface="Arial" panose="020B0604020202020204" pitchFamily="34" charset="0"/>
              <a:buChar char="•"/>
            </a:pPr>
            <a:r>
              <a:rPr lang="en-US" altLang="zh-CN" sz="2000" dirty="0"/>
              <a:t>1875—1901</a:t>
            </a:r>
            <a:r>
              <a:rPr lang="zh-CN" altLang="en-US" sz="2000" dirty="0"/>
              <a:t>年，工人</a:t>
            </a:r>
            <a:r>
              <a:rPr lang="en-US" altLang="zh-CN" sz="2000" dirty="0"/>
              <a:t>——</a:t>
            </a:r>
            <a:r>
              <a:rPr lang="zh-CN" altLang="en-US" sz="2000" dirty="0"/>
              <a:t>车间管理员</a:t>
            </a:r>
            <a:r>
              <a:rPr lang="en-US" altLang="zh-CN" sz="2000" dirty="0"/>
              <a:t>——</a:t>
            </a:r>
            <a:r>
              <a:rPr lang="zh-CN" altLang="en-US" sz="2000" dirty="0"/>
              <a:t>组长</a:t>
            </a:r>
            <a:r>
              <a:rPr lang="en-US" altLang="zh-CN" sz="2000" dirty="0"/>
              <a:t>——</a:t>
            </a:r>
            <a:r>
              <a:rPr lang="zh-CN" altLang="en-US" sz="2000" dirty="0"/>
              <a:t>工长</a:t>
            </a:r>
            <a:r>
              <a:rPr lang="en-US" altLang="zh-CN" sz="2000" dirty="0"/>
              <a:t>——</a:t>
            </a:r>
            <a:r>
              <a:rPr lang="zh-CN" altLang="en-US" sz="2000" dirty="0"/>
              <a:t>技师</a:t>
            </a:r>
            <a:r>
              <a:rPr lang="en-US" altLang="zh-CN" sz="2000" dirty="0"/>
              <a:t>——</a:t>
            </a:r>
            <a:r>
              <a:rPr lang="zh-CN" altLang="en-US" sz="2000" dirty="0"/>
              <a:t>总工程师</a:t>
            </a:r>
            <a:r>
              <a:rPr lang="en-US" altLang="zh-CN" sz="2000" dirty="0"/>
              <a:t>——</a:t>
            </a:r>
            <a:r>
              <a:rPr lang="zh-CN" altLang="en-US" sz="2000" dirty="0"/>
              <a:t>总经理</a:t>
            </a:r>
            <a:endParaRPr lang="en-US" altLang="zh-CN" sz="2000" dirty="0"/>
          </a:p>
          <a:p>
            <a:pPr>
              <a:buFont typeface="Arial" panose="020B0604020202020204" pitchFamily="34" charset="0"/>
              <a:buChar char="•"/>
            </a:pPr>
            <a:r>
              <a:rPr lang="en-US" altLang="zh-CN" sz="2000" dirty="0"/>
              <a:t>1901——1915</a:t>
            </a:r>
            <a:r>
              <a:rPr lang="zh-CN" altLang="en-US" sz="2000" dirty="0"/>
              <a:t>年，管理咨询、写作和演讲工作，推广科学管理</a:t>
            </a:r>
            <a:endParaRPr lang="en-US" altLang="zh-CN" sz="2000" dirty="0"/>
          </a:p>
          <a:p>
            <a:pPr marL="0" indent="0">
              <a:buNone/>
            </a:pPr>
            <a:endParaRPr lang="en-US" altLang="zh-CN" sz="2000" dirty="0"/>
          </a:p>
          <a:p>
            <a:pPr marL="0" indent="0">
              <a:buNone/>
            </a:pPr>
            <a:r>
              <a:rPr lang="en-US" altLang="zh-CN" sz="2000" dirty="0"/>
              <a:t>1903</a:t>
            </a:r>
            <a:r>
              <a:rPr lang="zh-CN" altLang="en-US" sz="2000" dirty="0"/>
              <a:t>年他当选美国机械工程师协会主席，获得宾夕法尼亚大学名誉科学博士学位，</a:t>
            </a:r>
            <a:r>
              <a:rPr lang="en-US" altLang="zh-CN" sz="2000" dirty="0"/>
              <a:t>1906</a:t>
            </a:r>
            <a:r>
              <a:rPr lang="zh-CN" altLang="en-US" sz="2000" dirty="0"/>
              <a:t>年冬天，泰勒受哈佛大学企业管理研究生院院长盖伊</a:t>
            </a:r>
            <a:r>
              <a:rPr lang="en-US" altLang="zh-CN" sz="2000" dirty="0"/>
              <a:t>(</a:t>
            </a:r>
            <a:r>
              <a:rPr lang="en-US" altLang="zh-CN" sz="2000" dirty="0" err="1"/>
              <a:t>EdwinF.Gay</a:t>
            </a:r>
            <a:r>
              <a:rPr lang="zh-CN" altLang="en-US" sz="2000" dirty="0"/>
              <a:t>）的邀请，到哈佛讲授科学管理，一直持续到他去世。</a:t>
            </a:r>
          </a:p>
        </p:txBody>
      </p:sp>
    </p:spTree>
    <p:extLst>
      <p:ext uri="{BB962C8B-B14F-4D97-AF65-F5344CB8AC3E}">
        <p14:creationId xmlns:p14="http://schemas.microsoft.com/office/powerpoint/2010/main" val="312196011"/>
      </p:ext>
    </p:extLst>
  </p:cSld>
  <p:clrMapOvr>
    <a:masterClrMapping/>
  </p:clrMapOvr>
  <p:transition>
    <p:push/>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9AF75654-69CE-4634-82FF-75F4774E9049}" vid="{1D9B24C4-0D56-446C-8F76-24A2F8EB7C2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4835</TotalTime>
  <Words>4125</Words>
  <Application>Microsoft Office PowerPoint</Application>
  <PresentationFormat>宽屏</PresentationFormat>
  <Paragraphs>493</Paragraphs>
  <Slides>70</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70</vt:i4>
      </vt:variant>
    </vt:vector>
  </HeadingPairs>
  <TitlesOfParts>
    <vt:vector size="78" baseType="lpstr">
      <vt:lpstr>宋体</vt:lpstr>
      <vt:lpstr>Microsoft Yahei</vt:lpstr>
      <vt:lpstr>Microsoft Yahei</vt:lpstr>
      <vt:lpstr>Arial</vt:lpstr>
      <vt:lpstr>Calibri</vt:lpstr>
      <vt:lpstr>Verdana</vt:lpstr>
      <vt:lpstr>Wingdings</vt:lpstr>
      <vt:lpstr>主题2</vt:lpstr>
      <vt:lpstr>第二章 早期管理实践与思想</vt:lpstr>
      <vt:lpstr>本节内容</vt:lpstr>
      <vt:lpstr>早期管理实践</vt:lpstr>
      <vt:lpstr>亚当.斯密</vt:lpstr>
      <vt:lpstr>为什么劳动分工能提升生产效率？</vt:lpstr>
      <vt:lpstr>罗伯特.欧文</vt:lpstr>
      <vt:lpstr>罗伯特.欧文</vt:lpstr>
      <vt:lpstr>古典管理思想</vt:lpstr>
      <vt:lpstr>科学管理理论</vt:lpstr>
      <vt:lpstr>科学管理理论主要内容</vt:lpstr>
      <vt:lpstr>标准化原理</vt:lpstr>
      <vt:lpstr>定额管理</vt:lpstr>
      <vt:lpstr>计件差别工资</vt:lpstr>
      <vt:lpstr>科学的挑选和培训员工</vt:lpstr>
      <vt:lpstr>管理专业化</vt:lpstr>
      <vt:lpstr>心理革命</vt:lpstr>
      <vt:lpstr>对科学管理的质疑</vt:lpstr>
      <vt:lpstr>PowerPoint 演示文稿</vt:lpstr>
      <vt:lpstr>一般管理理论</vt:lpstr>
      <vt:lpstr>法约尔生平</vt:lpstr>
      <vt:lpstr>法约尔的思想</vt:lpstr>
      <vt:lpstr>管理的普遍性</vt:lpstr>
      <vt:lpstr>企业的六项基本活动与管理的五项职能</vt:lpstr>
      <vt:lpstr>14项管理原则</vt:lpstr>
      <vt:lpstr>法约尔桥</vt:lpstr>
      <vt:lpstr>法约尔与泰勒的理论对比</vt:lpstr>
      <vt:lpstr>行政组织理论</vt:lpstr>
      <vt:lpstr>提出背景</vt:lpstr>
      <vt:lpstr>三种权力</vt:lpstr>
      <vt:lpstr>法定权力</vt:lpstr>
      <vt:lpstr>理想的行政组织体系</vt:lpstr>
      <vt:lpstr>古典管理理论</vt:lpstr>
      <vt:lpstr>古典管理理论的缺点</vt:lpstr>
      <vt:lpstr>富士康14连跳</vt:lpstr>
      <vt:lpstr>行为科学的产生</vt:lpstr>
      <vt:lpstr>霍桑实验与人际关系学说</vt:lpstr>
      <vt:lpstr>照明实验</vt:lpstr>
      <vt:lpstr>继电器实验（福利实验）</vt:lpstr>
      <vt:lpstr>访谈计划</vt:lpstr>
      <vt:lpstr>绕线实验</vt:lpstr>
      <vt:lpstr>Why？</vt:lpstr>
      <vt:lpstr>人际关系学说</vt:lpstr>
      <vt:lpstr>人际关系学说主要观点</vt:lpstr>
      <vt:lpstr>管理学启示</vt:lpstr>
      <vt:lpstr>重视满足员工的心理需求</vt:lpstr>
      <vt:lpstr>重视非正式组织，引导、利用非正式组织</vt:lpstr>
      <vt:lpstr>从霍桑实验到行为科学</vt:lpstr>
      <vt:lpstr>行为科学的定义与内涵</vt:lpstr>
      <vt:lpstr>现代管理流派</vt:lpstr>
      <vt:lpstr>社会系统理论</vt:lpstr>
      <vt:lpstr>主要观点</vt:lpstr>
      <vt:lpstr>权变理论</vt:lpstr>
      <vt:lpstr>X-Y理论</vt:lpstr>
      <vt:lpstr>PowerPoint 演示文稿</vt:lpstr>
      <vt:lpstr>主要思想</vt:lpstr>
      <vt:lpstr>经验主义学派</vt:lpstr>
      <vt:lpstr>经验主义学派</vt:lpstr>
      <vt:lpstr>主要思想</vt:lpstr>
      <vt:lpstr>评价</vt:lpstr>
      <vt:lpstr>管理过程学派（管理职能学派）</vt:lpstr>
      <vt:lpstr>主要思想</vt:lpstr>
      <vt:lpstr>决策理论学派</vt:lpstr>
      <vt:lpstr>主要思想</vt:lpstr>
      <vt:lpstr>主要思想</vt:lpstr>
      <vt:lpstr>管理科学学派</vt:lpstr>
      <vt:lpstr>运筹学的发展</vt:lpstr>
      <vt:lpstr>主要思想</vt:lpstr>
      <vt:lpstr>PowerPoint 演示文稿</vt:lpstr>
      <vt:lpstr>总结：【现代管理理论：主要特点】</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早期管理实践与思想</dc:title>
  <dc:creator>张 麟</dc:creator>
  <cp:lastModifiedBy>范 泽松</cp:lastModifiedBy>
  <cp:revision>116</cp:revision>
  <dcterms:created xsi:type="dcterms:W3CDTF">2019-03-17T12:54:17Z</dcterms:created>
  <dcterms:modified xsi:type="dcterms:W3CDTF">2020-01-02T09:55:33Z</dcterms:modified>
</cp:coreProperties>
</file>