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60" r:id="rId4"/>
    <p:sldId id="315" r:id="rId5"/>
    <p:sldId id="261" r:id="rId6"/>
    <p:sldId id="273" r:id="rId7"/>
    <p:sldId id="274" r:id="rId8"/>
    <p:sldId id="282" r:id="rId9"/>
    <p:sldId id="279" r:id="rId10"/>
    <p:sldId id="283" r:id="rId11"/>
    <p:sldId id="292" r:id="rId12"/>
    <p:sldId id="284" r:id="rId13"/>
    <p:sldId id="285" r:id="rId14"/>
    <p:sldId id="278" r:id="rId15"/>
    <p:sldId id="311" r:id="rId16"/>
    <p:sldId id="286" r:id="rId17"/>
    <p:sldId id="288" r:id="rId18"/>
    <p:sldId id="289" r:id="rId19"/>
    <p:sldId id="312" r:id="rId20"/>
    <p:sldId id="313" r:id="rId21"/>
    <p:sldId id="287" r:id="rId22"/>
    <p:sldId id="291" r:id="rId23"/>
    <p:sldId id="309" r:id="rId24"/>
    <p:sldId id="293" r:id="rId25"/>
    <p:sldId id="297" r:id="rId26"/>
    <p:sldId id="295" r:id="rId27"/>
    <p:sldId id="298" r:id="rId28"/>
    <p:sldId id="290" r:id="rId29"/>
    <p:sldId id="299" r:id="rId30"/>
    <p:sldId id="300" r:id="rId31"/>
    <p:sldId id="301" r:id="rId32"/>
    <p:sldId id="303" r:id="rId33"/>
    <p:sldId id="304" r:id="rId34"/>
    <p:sldId id="305" r:id="rId35"/>
    <p:sldId id="306" r:id="rId36"/>
    <p:sldId id="307" r:id="rId37"/>
    <p:sldId id="30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2"/>
    <p:restoredTop sz="76296" autoAdjust="0"/>
  </p:normalViewPr>
  <p:slideViewPr>
    <p:cSldViewPr snapToGrid="0">
      <p:cViewPr varScale="1">
        <p:scale>
          <a:sx n="65" d="100"/>
          <a:sy n="65" d="100"/>
        </p:scale>
        <p:origin x="11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E0807-6825-4870-BF5C-CACC882FE83D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D7799-3A02-41E9-BBAD-B16E979B1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满意性：</a:t>
            </a:r>
          </a:p>
          <a:p>
            <a:endParaRPr lang="zh-CN" altLang="en-US" dirty="0"/>
          </a:p>
          <a:p>
            <a:r>
              <a:rPr lang="en-US" altLang="zh-CN" dirty="0"/>
              <a:t># </a:t>
            </a:r>
            <a:r>
              <a:rPr lang="zh-CN" altLang="en-US" dirty="0"/>
              <a:t>找老婆：漂亮、贤惠、知性</a:t>
            </a:r>
          </a:p>
          <a:p>
            <a:endParaRPr lang="zh-CN" altLang="en-US" dirty="0"/>
          </a:p>
          <a:p>
            <a:r>
              <a:rPr lang="zh-CN" altLang="en-US" dirty="0"/>
              <a:t>动态性：</a:t>
            </a:r>
          </a:p>
          <a:p>
            <a:endParaRPr lang="zh-CN" altLang="en-US" dirty="0"/>
          </a:p>
          <a:p>
            <a:r>
              <a:rPr lang="en-US" altLang="zh-CN" dirty="0"/>
              <a:t># </a:t>
            </a:r>
            <a:r>
              <a:rPr lang="zh-CN" altLang="en-US" dirty="0"/>
              <a:t>广州地铁</a:t>
            </a:r>
            <a:r>
              <a:rPr lang="en-US" altLang="zh-CN" dirty="0"/>
              <a:t>3</a:t>
            </a:r>
            <a:r>
              <a:rPr lang="zh-CN" altLang="en-US" dirty="0"/>
              <a:t>号线的规划（起初只有</a:t>
            </a:r>
            <a:r>
              <a:rPr lang="en-US" altLang="zh-CN" dirty="0"/>
              <a:t>4</a:t>
            </a:r>
            <a:r>
              <a:rPr lang="zh-CN" altLang="en-US" dirty="0"/>
              <a:t>节车厢）， 番禺的起飞</a:t>
            </a:r>
            <a:r>
              <a:rPr lang="en-US" altLang="zh-CN" dirty="0"/>
              <a:t>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5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31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D7799-3A02-41E9-BBAD-B16E979B1B0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07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自负：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高估自己的知识和能力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看到强的、看不到弱的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即时满足：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追求即时回报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看到短期、看不到长期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dirty="0"/>
              <a:t>锚定：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把最初获得的信息固定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first impression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盲目相信第一次听说的信息的真实性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看到最初  看不到后来的变化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选择性认知：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基于自己有偏见的认知选择性的解读某些事件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看到想看的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证实：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努力寻找能够证实以往选择的信息，并忽视那些与其判断相左信息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看到想看的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取景：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重点的选择和强调某种情况的某一些方面并且摒弃其他方面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看到想看的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可获得性  只记得最近的场景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看到最近发生的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典型性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河南人刻板印象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随机性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从随机事件中归纳出意义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沉没成本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无法忘记沉没成本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自利：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成功归于自己，失败归于外部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后见： 我早就看出来这货不地道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事后诸葛亮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5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63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27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10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21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43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2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找男朋友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D7799-3A02-41E9-BBAD-B16E979B1B0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35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20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43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17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4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2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拍脑袋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1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6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3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程序性决策</a:t>
            </a:r>
          </a:p>
          <a:p>
            <a:endParaRPr lang="zh-CN" altLang="en-US" dirty="0"/>
          </a:p>
          <a:p>
            <a:r>
              <a:rPr lang="en-US" altLang="zh-CN" dirty="0"/>
              <a:t># </a:t>
            </a:r>
            <a:r>
              <a:rPr lang="zh-CN" altLang="en-US" dirty="0"/>
              <a:t>服务员把汤洒在了客户身上怎么办？</a:t>
            </a:r>
          </a:p>
          <a:p>
            <a:r>
              <a:rPr lang="zh-CN" altLang="en-US" dirty="0"/>
              <a:t>服务员 通知 部长</a:t>
            </a:r>
          </a:p>
          <a:p>
            <a:r>
              <a:rPr lang="zh-CN" altLang="en-US" dirty="0"/>
              <a:t>部长按照规定处理：</a:t>
            </a:r>
          </a:p>
          <a:p>
            <a:r>
              <a:rPr lang="zh-CN" altLang="en-US" dirty="0"/>
              <a:t>道歉、洗衣、 免单、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D7799-3A02-41E9-BBAD-B16E979B1B0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65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GDP</a:t>
            </a:r>
            <a:r>
              <a:rPr lang="zh-CN" altLang="en-US" dirty="0"/>
              <a:t>的争议？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财务绩效与环境绩效，既要金山银山也要绿水青山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1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因为群体决策一定不是最好的决策，因为它是一个折中的、考虑了多方面因素的选择，所以要求群体决策获得最佳的效果是不可能的事情。群体决策最大的功效是控制风险而非得出最佳方案。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优点：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PMingLiU" panose="02020500000000000000" pitchFamily="18" charset="-120"/>
              </a:rPr>
              <a:t> 1.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提供更完全的信息和知识</a:t>
            </a:r>
            <a:endParaRPr lang="zh-TW" altLang="en-US" dirty="0">
              <a:solidFill>
                <a:srgbClr val="000000"/>
              </a:solidFill>
              <a:latin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PMingLiU" panose="02020500000000000000" pitchFamily="18" charset="-12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PMingLiU" panose="02020500000000000000" pitchFamily="18" charset="-12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PMingLiU" panose="02020500000000000000" pitchFamily="18" charset="-12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提供更多样的经验和观点</a:t>
            </a:r>
            <a:endParaRPr lang="zh-TW" altLang="en-US" dirty="0">
              <a:solidFill>
                <a:srgbClr val="000000"/>
              </a:solidFill>
              <a:latin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PMingLiU" panose="02020500000000000000" pitchFamily="18" charset="-12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PMingLiU" panose="02020500000000000000" pitchFamily="18" charset="-12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PMingLiU" panose="02020500000000000000" pitchFamily="18" charset="-12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可以开发更多的可行方案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PMingLiU" panose="02020500000000000000" pitchFamily="18" charset="-120"/>
              </a:rPr>
              <a:t> 4.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提高解决方案的接受程度</a:t>
            </a:r>
            <a:endParaRPr lang="zh-TW" altLang="en-US" dirty="0">
              <a:solidFill>
                <a:srgbClr val="000000"/>
              </a:solidFill>
              <a:latin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PMingLiU" panose="02020500000000000000" pitchFamily="18" charset="-12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PMingLiU" panose="02020500000000000000" pitchFamily="18" charset="-12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PMingLiU" panose="02020500000000000000" pitchFamily="18" charset="-12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增加正当性</a:t>
            </a:r>
            <a:endParaRPr lang="zh-TW" altLang="en-US" dirty="0">
              <a:solidFill>
                <a:srgbClr val="000000"/>
              </a:solidFill>
              <a:latin typeface="PMingLiU" panose="02020500000000000000" pitchFamily="18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团体思维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(groupthink)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：由于从众压力而导致团体成员对不正常的、少数人的、或根本不认同的观点得不出客观评价的一种思维倾向。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团体转移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groupshift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：在某个决策中，成员倾向于夸大自己最初的立场或观点，即，要么更保守，要么更冒险。较多的是后者。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耗费时间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遭遇从众压力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责任模糊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决策往往是次优的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46D0-D381-421F-A475-F78B2AC6C4C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7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01bk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87"/>
            <a:ext cx="12192000" cy="496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4" descr="院徽xia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85" y="-26987"/>
            <a:ext cx="5082116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2996952"/>
            <a:ext cx="8534400" cy="158417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3416857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5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2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1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9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8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0"/>
            <a:ext cx="12192000" cy="3500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692150"/>
            <a:ext cx="12192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图片 5" descr="院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84" y="5740400"/>
            <a:ext cx="4385733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670086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340768"/>
            <a:ext cx="11041227" cy="4785395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2391213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2990393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17600" y="6356351"/>
            <a:ext cx="3657600" cy="365125"/>
          </a:xfrm>
        </p:spPr>
        <p:txBody>
          <a:bodyPr/>
          <a:lstStyle/>
          <a:p>
            <a:fld id="{80525D60-1933-4748-BAF1-DA45B59CF721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84800" y="6356351"/>
            <a:ext cx="5486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80800" y="6356351"/>
            <a:ext cx="3657600" cy="365125"/>
          </a:xfrm>
        </p:spPr>
        <p:txBody>
          <a:bodyPr/>
          <a:lstStyle/>
          <a:p>
            <a:fld id="{D7E4102E-BABB-431E-8BF3-6E72CACDC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5937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4" name="矩形 3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928255" y="768928"/>
            <a:ext cx="10432472" cy="5673437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10942834" y="542993"/>
            <a:ext cx="658420" cy="493815"/>
          </a:xfrm>
          <a:prstGeom prst="ellipse">
            <a:avLst/>
          </a:prstGeom>
          <a:solidFill>
            <a:srgbClr val="F0F2F3"/>
          </a:solidFill>
          <a:ln w="31750">
            <a:solidFill>
              <a:srgbClr val="B01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27" y="612870"/>
            <a:ext cx="542960" cy="4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5" y="85661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DCCBD-6F50-4BFF-A2AE-FFAC38CB2562}" type="datetimeFigureOut">
              <a:rPr lang="zh-CN" altLang="en-US"/>
              <a:pPr>
                <a:defRPr/>
              </a:pPr>
              <a:t>2020/1/2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50EDA-97FD-4D29-A1C7-95E94CF5DB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7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bg>
      <p:bgPr>
        <a:solidFill>
          <a:srgbClr val="F0F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0094339-AC6A-42B4-802A-63E25A9180EF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DE2F244-8AC7-4A63-82B5-74E6248C3C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37338"/>
            <a:ext cx="12192000" cy="220662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>
            <a:off x="-27518" y="339725"/>
            <a:ext cx="781051" cy="349250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654" y="85659"/>
            <a:ext cx="6778375" cy="919029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7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push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决策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2996953"/>
            <a:ext cx="8534400" cy="1584176"/>
          </a:xfrm>
        </p:spPr>
        <p:txBody>
          <a:bodyPr/>
          <a:lstStyle/>
          <a:p>
            <a:pPr algn="ctr"/>
            <a:r>
              <a:rPr lang="zh-CN" altLang="en-US" dirty="0"/>
              <a:t>主讲： 张麟</a:t>
            </a:r>
          </a:p>
        </p:txBody>
      </p:sp>
    </p:spTree>
    <p:extLst>
      <p:ext uri="{BB962C8B-B14F-4D97-AF65-F5344CB8AC3E}">
        <p14:creationId xmlns:p14="http://schemas.microsoft.com/office/powerpoint/2010/main" val="2430757762"/>
      </p:ext>
    </p:extLst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直觉决策</a:t>
            </a:r>
          </a:p>
        </p:txBody>
      </p:sp>
      <p:sp>
        <p:nvSpPr>
          <p:cNvPr id="9" name="矩形 8"/>
          <p:cNvSpPr/>
          <p:nvPr/>
        </p:nvSpPr>
        <p:spPr>
          <a:xfrm>
            <a:off x="5463963" y="3378655"/>
            <a:ext cx="1709058" cy="85997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直觉决策</a:t>
            </a:r>
          </a:p>
        </p:txBody>
      </p:sp>
      <p:sp>
        <p:nvSpPr>
          <p:cNvPr id="10" name="矩形 9"/>
          <p:cNvSpPr/>
          <p:nvPr/>
        </p:nvSpPr>
        <p:spPr>
          <a:xfrm>
            <a:off x="5463963" y="1567557"/>
            <a:ext cx="1709058" cy="6751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基于经验的决策</a:t>
            </a:r>
          </a:p>
        </p:txBody>
      </p:sp>
      <p:sp>
        <p:nvSpPr>
          <p:cNvPr id="11" name="矩形 10"/>
          <p:cNvSpPr/>
          <p:nvPr/>
        </p:nvSpPr>
        <p:spPr>
          <a:xfrm>
            <a:off x="2922072" y="2529343"/>
            <a:ext cx="1709058" cy="6751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基于价值观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或道德的决策</a:t>
            </a:r>
          </a:p>
        </p:txBody>
      </p:sp>
      <p:sp>
        <p:nvSpPr>
          <p:cNvPr id="12" name="矩形 11"/>
          <p:cNvSpPr/>
          <p:nvPr/>
        </p:nvSpPr>
        <p:spPr>
          <a:xfrm>
            <a:off x="7864186" y="2529343"/>
            <a:ext cx="1709058" cy="6751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影响发动的决策</a:t>
            </a:r>
          </a:p>
        </p:txBody>
      </p:sp>
      <p:sp>
        <p:nvSpPr>
          <p:cNvPr id="13" name="矩形 12"/>
          <p:cNvSpPr/>
          <p:nvPr/>
        </p:nvSpPr>
        <p:spPr>
          <a:xfrm>
            <a:off x="2922072" y="4880658"/>
            <a:ext cx="1709058" cy="6751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潜意识的</a:t>
            </a:r>
            <a:endParaRPr lang="en-US" altLang="zh-CN" sz="1600" b="1" dirty="0"/>
          </a:p>
          <a:p>
            <a:pPr algn="ctr"/>
            <a:r>
              <a:rPr lang="zh-CN" altLang="en-US" sz="1600" b="1" dirty="0"/>
              <a:t>心理过程</a:t>
            </a:r>
          </a:p>
        </p:txBody>
      </p:sp>
      <p:sp>
        <p:nvSpPr>
          <p:cNvPr id="14" name="矩形 13"/>
          <p:cNvSpPr/>
          <p:nvPr/>
        </p:nvSpPr>
        <p:spPr>
          <a:xfrm>
            <a:off x="7864186" y="4880658"/>
            <a:ext cx="1709058" cy="67514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基于认知的决策</a:t>
            </a:r>
          </a:p>
        </p:txBody>
      </p:sp>
      <p:cxnSp>
        <p:nvCxnSpPr>
          <p:cNvPr id="16" name="直接连接符 15"/>
          <p:cNvCxnSpPr>
            <a:stCxn id="11" idx="3"/>
          </p:cNvCxnSpPr>
          <p:nvPr/>
        </p:nvCxnSpPr>
        <p:spPr>
          <a:xfrm>
            <a:off x="4631131" y="2866914"/>
            <a:ext cx="832833" cy="51174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2" idx="1"/>
          </p:cNvCxnSpPr>
          <p:nvPr/>
        </p:nvCxnSpPr>
        <p:spPr>
          <a:xfrm flipH="1">
            <a:off x="7173022" y="2866914"/>
            <a:ext cx="691164" cy="51174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4" idx="1"/>
          </p:cNvCxnSpPr>
          <p:nvPr/>
        </p:nvCxnSpPr>
        <p:spPr>
          <a:xfrm>
            <a:off x="7173022" y="4238626"/>
            <a:ext cx="691165" cy="97960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3" idx="3"/>
          </p:cNvCxnSpPr>
          <p:nvPr/>
        </p:nvCxnSpPr>
        <p:spPr>
          <a:xfrm flipH="1">
            <a:off x="4631130" y="4238626"/>
            <a:ext cx="832834" cy="97960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  <a:endCxn id="9" idx="0"/>
          </p:cNvCxnSpPr>
          <p:nvPr/>
        </p:nvCxnSpPr>
        <p:spPr>
          <a:xfrm>
            <a:off x="6318492" y="2242698"/>
            <a:ext cx="0" cy="11359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23225" y="2006943"/>
            <a:ext cx="1906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管理者根据</a:t>
            </a:r>
            <a:r>
              <a:rPr lang="zh-CN" altLang="en-US" sz="1200" b="1" dirty="0"/>
              <a:t>道德价值观或文化</a:t>
            </a:r>
            <a:r>
              <a:rPr lang="zh-CN" altLang="en-US" sz="1200" dirty="0"/>
              <a:t>制定决策</a:t>
            </a:r>
          </a:p>
        </p:txBody>
      </p:sp>
      <p:sp>
        <p:nvSpPr>
          <p:cNvPr id="28" name="矩形 27"/>
          <p:cNvSpPr/>
          <p:nvPr/>
        </p:nvSpPr>
        <p:spPr>
          <a:xfrm>
            <a:off x="5463963" y="1111001"/>
            <a:ext cx="1829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管理者根据</a:t>
            </a:r>
            <a:r>
              <a:rPr lang="zh-CN" altLang="en-US" sz="1200" b="1" dirty="0"/>
              <a:t>过去的经验</a:t>
            </a:r>
            <a:r>
              <a:rPr lang="zh-CN" altLang="en-US" sz="1200" dirty="0"/>
              <a:t>制定决策</a:t>
            </a:r>
          </a:p>
        </p:txBody>
      </p:sp>
      <p:sp>
        <p:nvSpPr>
          <p:cNvPr id="29" name="矩形 28"/>
          <p:cNvSpPr/>
          <p:nvPr/>
        </p:nvSpPr>
        <p:spPr>
          <a:xfrm>
            <a:off x="7848076" y="2035147"/>
            <a:ext cx="17251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管理者根据</a:t>
            </a:r>
            <a:r>
              <a:rPr lang="zh-CN" altLang="en-US" sz="1200" b="1" dirty="0"/>
              <a:t>感觉或情绪制定决策</a:t>
            </a:r>
          </a:p>
        </p:txBody>
      </p:sp>
      <p:sp>
        <p:nvSpPr>
          <p:cNvPr id="30" name="矩形 29"/>
          <p:cNvSpPr/>
          <p:nvPr/>
        </p:nvSpPr>
        <p:spPr>
          <a:xfrm>
            <a:off x="7760710" y="4401304"/>
            <a:ext cx="1916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管理者根据</a:t>
            </a:r>
            <a:r>
              <a:rPr lang="zh-CN" altLang="en-US" sz="1200" b="1" dirty="0"/>
              <a:t>技能、知识和训练</a:t>
            </a:r>
            <a:r>
              <a:rPr lang="zh-CN" altLang="en-US" sz="1200" dirty="0"/>
              <a:t>制定决策</a:t>
            </a:r>
          </a:p>
        </p:txBody>
      </p:sp>
      <p:sp>
        <p:nvSpPr>
          <p:cNvPr id="31" name="矩形 30"/>
          <p:cNvSpPr/>
          <p:nvPr/>
        </p:nvSpPr>
        <p:spPr>
          <a:xfrm>
            <a:off x="2818597" y="4401304"/>
            <a:ext cx="1727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管理者运用潜意识的信息帮助其制定决策</a:t>
            </a:r>
          </a:p>
        </p:txBody>
      </p:sp>
    </p:spTree>
    <p:extLst>
      <p:ext uri="{BB962C8B-B14F-4D97-AF65-F5344CB8AC3E}">
        <p14:creationId xmlns:p14="http://schemas.microsoft.com/office/powerpoint/2010/main" val="19826421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决策的思维风格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7159" y="2117559"/>
            <a:ext cx="744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线性思维模式</a:t>
            </a:r>
            <a:r>
              <a:rPr lang="zh-CN" altLang="en-US" sz="2400" dirty="0"/>
              <a:t>： 偏好于使用外部数据和事实，通过理性的、逻辑的思维来处理信息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594" y="4031382"/>
            <a:ext cx="744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非线性思维模式</a:t>
            </a:r>
            <a:r>
              <a:rPr lang="zh-CN" altLang="en-US" sz="2400" dirty="0"/>
              <a:t>： 偏好于使用感觉和直觉，通过内在的洞察力、直觉、感觉来处理信息</a:t>
            </a:r>
          </a:p>
        </p:txBody>
      </p:sp>
    </p:spTree>
    <p:extLst>
      <p:ext uri="{BB962C8B-B14F-4D97-AF65-F5344CB8AC3E}">
        <p14:creationId xmlns:p14="http://schemas.microsoft.com/office/powerpoint/2010/main" val="68844349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37560" y="2542032"/>
            <a:ext cx="9848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三、决策的分类</a:t>
            </a:r>
          </a:p>
        </p:txBody>
      </p:sp>
    </p:spTree>
    <p:extLst>
      <p:ext uri="{BB962C8B-B14F-4D97-AF65-F5344CB8AC3E}">
        <p14:creationId xmlns:p14="http://schemas.microsoft.com/office/powerpoint/2010/main" val="2960166866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决策的典型类型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75587"/>
              </p:ext>
            </p:extLst>
          </p:nvPr>
        </p:nvGraphicFramePr>
        <p:xfrm>
          <a:off x="2135188" y="1163493"/>
          <a:ext cx="7848600" cy="51289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5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分类方法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9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9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89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89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89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89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89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89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899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26888" y="173960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从对象和涉及的时限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0137" y="176933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战略和战术决策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2020" y="223768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按问题的重复程度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8724" y="227857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程序性与非程序性决策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6889" y="281011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按决策的主体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12021" y="334166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按基于经验还是科学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08304" y="380629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按问题的性质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15739" y="43266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按风险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51290" y="281755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个体与群体决策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69873" y="330448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经验与科学决策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99612" y="381372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初始与跟踪决策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5893" y="430066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确定、风险与不确定性决策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3174" y="486937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按层次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19456" y="53674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按目标跨度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38040" y="587670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按决策性质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95894" y="482477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高层、中层、基层决策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03329" y="5356314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单目标与多目标决策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1913" y="587670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定性与定量决策</a:t>
            </a:r>
          </a:p>
        </p:txBody>
      </p:sp>
    </p:spTree>
    <p:extLst>
      <p:ext uri="{BB962C8B-B14F-4D97-AF65-F5344CB8AC3E}">
        <p14:creationId xmlns:p14="http://schemas.microsoft.com/office/powerpoint/2010/main" val="81516570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7" grpId="0" build="allAtOnce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5" grpId="0" build="allAtOnce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build="allAtOnce"/>
      <p:bldP spid="32" grpId="0" build="allAtOnce"/>
      <p:bldP spid="33" grpId="0" build="allAtOnce"/>
      <p:bldP spid="3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程序化决策与非程序化决策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按决策问题的重复程度或性质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CC0000"/>
                </a:solidFill>
              </a:rPr>
              <a:t>程序化决策</a:t>
            </a:r>
            <a:r>
              <a:rPr lang="zh-CN" altLang="en-US" sz="2000" dirty="0"/>
              <a:t>（常规决策、重复性决策、定型化决策），指对常规的、反复发生的问题的决策，基层管理工作中较为常见（</a:t>
            </a:r>
            <a:r>
              <a:rPr lang="en-US" altLang="zh-CN" sz="2000" dirty="0"/>
              <a:t>80%</a:t>
            </a:r>
            <a:r>
              <a:rPr lang="zh-CN" altLang="en-US" sz="2000" dirty="0"/>
              <a:t>），而高层管理人员较少进行此类决策；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CC0000"/>
                </a:solidFill>
              </a:rPr>
              <a:t>非程序化决策</a:t>
            </a:r>
            <a:r>
              <a:rPr lang="zh-CN" altLang="en-US" sz="2000" dirty="0"/>
              <a:t>（非常规决策、一次性决策、非定型化决策），指偶然发生的或首次出现而又较为重要的非重复性的决策，高层管理者所做的决策多属于非程序化决策。</a:t>
            </a:r>
          </a:p>
        </p:txBody>
      </p:sp>
    </p:spTree>
    <p:extLst>
      <p:ext uri="{BB962C8B-B14F-4D97-AF65-F5344CB8AC3E}">
        <p14:creationId xmlns:p14="http://schemas.microsoft.com/office/powerpoint/2010/main" val="613125606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程序化决策与非程序化决策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74517"/>
              </p:ext>
            </p:extLst>
          </p:nvPr>
        </p:nvGraphicFramePr>
        <p:xfrm>
          <a:off x="527050" y="1341438"/>
          <a:ext cx="11041064" cy="2643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0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7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程序化决策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非程序化决策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结构良好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结构不良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管理层次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易获取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模糊不全面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清晰明确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解决问题手段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程序、规则、政策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主观判断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879015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单目标决策和多目标决策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5172" y="3211285"/>
            <a:ext cx="3788229" cy="587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50675" y="2739999"/>
            <a:ext cx="1545771" cy="1545771"/>
          </a:xfrm>
          <a:prstGeom prst="ellipse">
            <a:avLst/>
          </a:prstGeom>
          <a:solidFill>
            <a:srgbClr val="AC1B2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646475" y="2739999"/>
            <a:ext cx="1545771" cy="1545771"/>
          </a:xfrm>
          <a:prstGeom prst="ellipse">
            <a:avLst/>
          </a:prstGeom>
          <a:solidFill>
            <a:srgbClr val="AC1B2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76725" y="4387877"/>
            <a:ext cx="3293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单目标决策</a:t>
            </a:r>
            <a:endParaRPr lang="en-US" altLang="zh-CN" b="1" dirty="0"/>
          </a:p>
          <a:p>
            <a:r>
              <a:rPr lang="zh-CN" altLang="en-US" dirty="0"/>
              <a:t>所需解决的问题只有一个目标</a:t>
            </a:r>
          </a:p>
        </p:txBody>
      </p:sp>
      <p:sp>
        <p:nvSpPr>
          <p:cNvPr id="8" name="矩形 7"/>
          <p:cNvSpPr/>
          <p:nvPr/>
        </p:nvSpPr>
        <p:spPr>
          <a:xfrm>
            <a:off x="6590637" y="4362851"/>
            <a:ext cx="3742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多目标决策</a:t>
            </a:r>
            <a:endParaRPr lang="en-US" altLang="zh-CN" b="1" dirty="0"/>
          </a:p>
          <a:p>
            <a:pPr algn="ctr"/>
            <a:r>
              <a:rPr lang="zh-CN" altLang="en-US" dirty="0"/>
              <a:t>所需解决的问题在两个或两个以上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875" y="3137200"/>
            <a:ext cx="751366" cy="75136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53" y="3505200"/>
            <a:ext cx="441613" cy="44161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94" y="3115890"/>
            <a:ext cx="441613" cy="44161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672" y="3118370"/>
            <a:ext cx="441613" cy="44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9830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个体决策与群体决策</a:t>
            </a:r>
          </a:p>
        </p:txBody>
      </p:sp>
      <p:sp>
        <p:nvSpPr>
          <p:cNvPr id="4" name="矩形 3"/>
          <p:cNvSpPr/>
          <p:nvPr/>
        </p:nvSpPr>
        <p:spPr>
          <a:xfrm>
            <a:off x="7078149" y="3391995"/>
            <a:ext cx="20252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群体决策</a:t>
            </a:r>
            <a:endParaRPr lang="en-US" altLang="zh-CN" sz="2400" b="1" dirty="0"/>
          </a:p>
          <a:p>
            <a:r>
              <a:rPr lang="zh-CN" altLang="en-US" dirty="0"/>
              <a:t>决策者在两人或两人以上的决策行为</a:t>
            </a:r>
          </a:p>
        </p:txBody>
      </p:sp>
      <p:sp>
        <p:nvSpPr>
          <p:cNvPr id="5" name="矩形 4"/>
          <p:cNvSpPr/>
          <p:nvPr/>
        </p:nvSpPr>
        <p:spPr>
          <a:xfrm>
            <a:off x="2594137" y="3367843"/>
            <a:ext cx="23493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个体决策</a:t>
            </a:r>
            <a:endParaRPr lang="en-US" altLang="zh-CN" sz="2400" b="1" dirty="0"/>
          </a:p>
          <a:p>
            <a:r>
              <a:rPr lang="zh-CN" altLang="en-US" dirty="0"/>
              <a:t>依靠个人的经验、智慧和阅历作出决策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022" y="2181896"/>
            <a:ext cx="1835511" cy="12100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0143" y="2138864"/>
            <a:ext cx="1277327" cy="1210099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8044" y="2412114"/>
            <a:ext cx="2165268" cy="199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032899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群组决策的缺点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9580" y="1574165"/>
            <a:ext cx="1174242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1. 费时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2. 少数人垄断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3. 服从的压力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4. 群组思考(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groupthink) 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压抑不同的、少数的、或不受欢迎的观点，以建立一    致的表象。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5. 模糊的责任</a:t>
            </a:r>
            <a:endParaRPr lang="zh-TW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61875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头脑风暴法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圆桌，阐明问题，自由提出可能方案，不允许批评，当场记录待后来讨论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目的：创造一个畅所欲言、自由思考的氛围、诱发创造性思维的共振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四个原则：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）不批评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）建议越多越好，想到就说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）鼓励独立思考，限制相互讨论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）可以补充和完善自己的建议</a:t>
            </a:r>
          </a:p>
        </p:txBody>
      </p:sp>
    </p:spTree>
    <p:extLst>
      <p:ext uri="{BB962C8B-B14F-4D97-AF65-F5344CB8AC3E}">
        <p14:creationId xmlns:p14="http://schemas.microsoft.com/office/powerpoint/2010/main" val="869289144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37560" y="2542032"/>
            <a:ext cx="9848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一、决策制定的过程</a:t>
            </a:r>
          </a:p>
        </p:txBody>
      </p:sp>
    </p:spTree>
    <p:extLst>
      <p:ext uri="{BB962C8B-B14F-4D97-AF65-F5344CB8AC3E}">
        <p14:creationId xmlns:p14="http://schemas.microsoft.com/office/powerpoint/2010/main" val="26979388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德尔菲法（专家意见法）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）确定问题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）每一个成员匿名地独立提出方案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）集中整合所有方案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）每个成员收到整合好的方案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）再次请成员提出方案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）重复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直到大体一致</a:t>
            </a:r>
          </a:p>
        </p:txBody>
      </p:sp>
    </p:spTree>
    <p:extLst>
      <p:ext uri="{BB962C8B-B14F-4D97-AF65-F5344CB8AC3E}">
        <p14:creationId xmlns:p14="http://schemas.microsoft.com/office/powerpoint/2010/main" val="2184371281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如何克服？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4460" y="1383030"/>
            <a:ext cx="846963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5674013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规律：制定决策时的错误和偏见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23972" y="1863331"/>
          <a:ext cx="7524531" cy="358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0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384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200" b="0" dirty="0"/>
                        <a:t>后见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200" b="0" dirty="0"/>
                        <a:t>自负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200" b="0" dirty="0"/>
                        <a:t>即时满足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zh-CN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自利性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锚定效应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42"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844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沉没成本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</a:rPr>
                        <a:t>制定决策时</a:t>
                      </a:r>
                      <a:endParaRPr lang="en-US" altLang="zh-CN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zh-CN" altLang="en-US" sz="2000" b="1" dirty="0">
                          <a:solidFill>
                            <a:schemeClr val="bg1"/>
                          </a:solidFill>
                        </a:rPr>
                        <a:t>的错误和偏见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1B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选择性</a:t>
                      </a:r>
                      <a:endParaRPr lang="en-US" altLang="zh-CN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认知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84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随机性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证实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844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典型性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可获得性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zh-CN" altLang="en-US" sz="1200" b="1" dirty="0">
                          <a:solidFill>
                            <a:schemeClr val="bg1"/>
                          </a:solidFill>
                        </a:rPr>
                        <a:t>取景效应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endParaRPr lang="zh-CN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211284" y="2743200"/>
            <a:ext cx="1524000" cy="8382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78630" y="3733800"/>
            <a:ext cx="15566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178630" y="3875315"/>
            <a:ext cx="1556656" cy="74022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517572" y="4049487"/>
            <a:ext cx="1262743" cy="7293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096000" y="4016828"/>
            <a:ext cx="0" cy="82731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20543" y="4049487"/>
            <a:ext cx="1219200" cy="7293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517571" y="2601687"/>
            <a:ext cx="1143000" cy="696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096000" y="2579915"/>
            <a:ext cx="0" cy="71301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520543" y="2601687"/>
            <a:ext cx="1143000" cy="696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424058" y="2743200"/>
            <a:ext cx="1491343" cy="7620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424058" y="3733800"/>
            <a:ext cx="1415143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424058" y="3875315"/>
            <a:ext cx="1491343" cy="74022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360568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自负：</a:t>
            </a:r>
            <a:r>
              <a:rPr lang="zh-CN" altLang="zh-CN" sz="2000" kern="1200" dirty="0"/>
              <a:t>高估自己的知识和能力</a:t>
            </a:r>
            <a:endParaRPr lang="en-US" altLang="zh-CN" sz="2000" kern="1200" dirty="0"/>
          </a:p>
          <a:p>
            <a:r>
              <a:rPr lang="zh-CN" altLang="en-US" sz="2000" kern="1200" dirty="0"/>
              <a:t>即时满足：</a:t>
            </a:r>
            <a:r>
              <a:rPr lang="zh-CN" altLang="zh-CN" sz="2000" kern="1200" dirty="0"/>
              <a:t>追求</a:t>
            </a:r>
            <a:r>
              <a:rPr lang="zh-CN" altLang="en-US" sz="2000" kern="1200" dirty="0"/>
              <a:t>短期</a:t>
            </a:r>
            <a:r>
              <a:rPr lang="zh-CN" altLang="zh-CN" sz="2000" kern="1200" dirty="0"/>
              <a:t>回报</a:t>
            </a:r>
            <a:r>
              <a:rPr lang="en-US" altLang="zh-CN" sz="2000" kern="1200" dirty="0"/>
              <a:t>  </a:t>
            </a:r>
          </a:p>
          <a:p>
            <a:r>
              <a:rPr lang="zh-CN" altLang="en-US" sz="2000" dirty="0"/>
              <a:t>锚定：</a:t>
            </a:r>
            <a:r>
              <a:rPr lang="zh-CN" altLang="zh-CN" sz="2000" kern="1200" dirty="0"/>
              <a:t>把最初获得的信息固定</a:t>
            </a:r>
            <a:r>
              <a:rPr lang="en-US" altLang="zh-CN" sz="2000" kern="1200" dirty="0"/>
              <a:t>  </a:t>
            </a:r>
          </a:p>
          <a:p>
            <a:r>
              <a:rPr lang="zh-CN" altLang="en-US" sz="2000" kern="1200" dirty="0"/>
              <a:t>选择性认知：</a:t>
            </a:r>
            <a:r>
              <a:rPr lang="zh-CN" altLang="zh-CN" sz="2000" kern="1200" dirty="0"/>
              <a:t>基于自己有偏见的认知选择性的解读某些事件</a:t>
            </a:r>
            <a:r>
              <a:rPr lang="en-US" altLang="zh-CN" sz="2000" kern="1200" dirty="0"/>
              <a:t>  </a:t>
            </a:r>
          </a:p>
          <a:p>
            <a:r>
              <a:rPr lang="zh-CN" altLang="en-US" sz="2000" kern="1200" dirty="0"/>
              <a:t>证实偏见：</a:t>
            </a:r>
            <a:r>
              <a:rPr lang="zh-CN" altLang="zh-CN" sz="2000" kern="1200" dirty="0"/>
              <a:t>努力寻找能够证实以往选择的信息，并忽视那些与其判断相左信息</a:t>
            </a:r>
            <a:r>
              <a:rPr lang="en-US" altLang="zh-CN" sz="2000" kern="1200" dirty="0"/>
              <a:t> </a:t>
            </a:r>
          </a:p>
          <a:p>
            <a:r>
              <a:rPr lang="zh-CN" altLang="en-US" sz="2000" kern="1200" dirty="0"/>
              <a:t>取景：</a:t>
            </a:r>
            <a:r>
              <a:rPr lang="zh-CN" altLang="zh-CN" sz="2000" kern="1200" dirty="0"/>
              <a:t>重点的选择和强调某种情况的某一些方面并且摒弃其他方面</a:t>
            </a:r>
            <a:r>
              <a:rPr lang="en-US" altLang="zh-CN" sz="2000" kern="1200" dirty="0"/>
              <a:t> </a:t>
            </a:r>
          </a:p>
          <a:p>
            <a:r>
              <a:rPr lang="zh-CN" altLang="en-US" sz="2000" kern="1200" dirty="0"/>
              <a:t>可获得性：只记得最近发生和影响最深的事情</a:t>
            </a:r>
            <a:endParaRPr lang="en-US" altLang="zh-CN" sz="2000" kern="1200" dirty="0"/>
          </a:p>
          <a:p>
            <a:r>
              <a:rPr lang="zh-CN" altLang="en-US" sz="2000" kern="1200" dirty="0"/>
              <a:t>典型性： 刻板印象</a:t>
            </a:r>
            <a:endParaRPr lang="en-US" altLang="zh-CN" sz="2000" kern="1200" dirty="0"/>
          </a:p>
          <a:p>
            <a:r>
              <a:rPr lang="zh-CN" altLang="en-US" sz="2000" kern="1200" dirty="0"/>
              <a:t>随机性 ：从随机事件中归纳出意义</a:t>
            </a:r>
            <a:endParaRPr lang="en-US" altLang="zh-CN" sz="2000" kern="1200" dirty="0"/>
          </a:p>
          <a:p>
            <a:r>
              <a:rPr lang="zh-CN" altLang="en-US" sz="2000" kern="1200" dirty="0"/>
              <a:t>沉没成本 ：无法忘记沉没成本</a:t>
            </a:r>
            <a:endParaRPr lang="en-US" altLang="zh-CN" sz="2000" kern="1200" dirty="0"/>
          </a:p>
          <a:p>
            <a:r>
              <a:rPr lang="zh-CN" altLang="en-US" sz="2000" kern="1200" dirty="0"/>
              <a:t>自利：成功归于自己，失败归于外部</a:t>
            </a:r>
            <a:endParaRPr lang="en-US" altLang="zh-CN" sz="2000" kern="1200" dirty="0"/>
          </a:p>
          <a:p>
            <a:r>
              <a:rPr lang="zh-CN" altLang="en-US" sz="2000" kern="1200" dirty="0"/>
              <a:t>后见： 事后诸葛亮</a:t>
            </a:r>
            <a:endParaRPr lang="en-US" altLang="zh-CN" sz="2000" kern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983864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制定决策的条件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确定型决策</a:t>
            </a:r>
            <a:endParaRPr lang="en-US" altLang="zh-CN" dirty="0"/>
          </a:p>
          <a:p>
            <a:r>
              <a:rPr lang="zh-CN" altLang="en-US" dirty="0"/>
              <a:t>风险型决策</a:t>
            </a:r>
            <a:endParaRPr lang="en-US" altLang="zh-CN" dirty="0"/>
          </a:p>
          <a:p>
            <a:r>
              <a:rPr lang="zh-CN" altLang="en-US" dirty="0"/>
              <a:t>非确定型决策</a:t>
            </a:r>
          </a:p>
        </p:txBody>
      </p:sp>
    </p:spTree>
    <p:extLst>
      <p:ext uri="{BB962C8B-B14F-4D97-AF65-F5344CB8AC3E}">
        <p14:creationId xmlns:p14="http://schemas.microsoft.com/office/powerpoint/2010/main" val="581306630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74663" y="2254413"/>
            <a:ext cx="7674201" cy="3406612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确定型决策方法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51089" y="1450576"/>
            <a:ext cx="150101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适用的条件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52107" y="1444885"/>
            <a:ext cx="410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未来情况只有一种，并为管理者所知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50327"/>
              </p:ext>
            </p:extLst>
          </p:nvPr>
        </p:nvGraphicFramePr>
        <p:xfrm>
          <a:off x="2973073" y="2745508"/>
          <a:ext cx="6145184" cy="2656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2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线性规划法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量本利分析法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在一些线性等式或不等式的约束条件下，求解线性目标函数的最大值或最小值的方法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又称保本分析法或盈亏平衡分析法，是通过考察产量、成本和利润的关系以及盈亏变化的规律来为决策提供依据的方法。（图解法和代数法）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420633" y="2058365"/>
            <a:ext cx="1396823" cy="359228"/>
          </a:xfrm>
          <a:prstGeom prst="rect">
            <a:avLst/>
          </a:prstGeom>
          <a:solidFill>
            <a:srgbClr val="AC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20632" y="2064056"/>
            <a:ext cx="14049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常用的方法 </a:t>
            </a:r>
          </a:p>
        </p:txBody>
      </p:sp>
    </p:spTree>
    <p:extLst>
      <p:ext uri="{BB962C8B-B14F-4D97-AF65-F5344CB8AC3E}">
        <p14:creationId xmlns:p14="http://schemas.microsoft.com/office/powerpoint/2010/main" val="1852481213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方程式法</a:t>
            </a:r>
            <a:r>
              <a:rPr lang="en-US" altLang="zh-CN" dirty="0"/>
              <a:t>---</a:t>
            </a:r>
            <a:r>
              <a:rPr lang="zh-CN" altLang="en-US" dirty="0"/>
              <a:t>确定保本点和目标利润</a:t>
            </a:r>
          </a:p>
        </p:txBody>
      </p:sp>
      <p:sp>
        <p:nvSpPr>
          <p:cNvPr id="4" name="矩形 3"/>
          <p:cNvSpPr/>
          <p:nvPr/>
        </p:nvSpPr>
        <p:spPr>
          <a:xfrm>
            <a:off x="2973940" y="1108960"/>
            <a:ext cx="70454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设某机械厂的管理人员正在考虑对一种新产品甲进行投资，新产品预计售价为</a:t>
            </a:r>
            <a:r>
              <a:rPr lang="en-US" altLang="zh-CN" sz="1600" dirty="0"/>
              <a:t>125</a:t>
            </a:r>
            <a:r>
              <a:rPr lang="zh-CN" altLang="en-US" sz="1600" dirty="0"/>
              <a:t>元</a:t>
            </a:r>
            <a:r>
              <a:rPr lang="en-US" altLang="zh-CN" sz="1600" dirty="0"/>
              <a:t>/</a:t>
            </a:r>
            <a:r>
              <a:rPr lang="zh-CN" altLang="en-US" sz="1600" dirty="0"/>
              <a:t>件，单位变动成本预计为</a:t>
            </a:r>
            <a:r>
              <a:rPr lang="en-US" altLang="zh-CN" sz="1600" dirty="0"/>
              <a:t>75</a:t>
            </a:r>
            <a:r>
              <a:rPr lang="zh-CN" altLang="en-US" sz="1600" dirty="0"/>
              <a:t>元，每年固定成本总额预计为</a:t>
            </a:r>
            <a:r>
              <a:rPr lang="en-US" altLang="zh-CN" sz="1600" dirty="0"/>
              <a:t>60</a:t>
            </a:r>
            <a:r>
              <a:rPr lang="zh-CN" altLang="en-US" sz="1600" dirty="0"/>
              <a:t>万元。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管理人员想要知道销售多少件产品甲，企业才能达到损益平衡？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管理人员想要知道销售多少件产品甲，企业才能获取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180 000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元的利润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23486" y="1065124"/>
            <a:ext cx="744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例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题</a:t>
            </a:r>
          </a:p>
        </p:txBody>
      </p:sp>
      <p:sp>
        <p:nvSpPr>
          <p:cNvPr id="6" name="矩形 5"/>
          <p:cNvSpPr/>
          <p:nvPr/>
        </p:nvSpPr>
        <p:spPr>
          <a:xfrm>
            <a:off x="2768010" y="1065123"/>
            <a:ext cx="99755" cy="10892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69499" y="5625529"/>
            <a:ext cx="3668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125 X = 600 000 + 75X +180 000</a:t>
            </a:r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则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X  =   15 600</a:t>
            </a:r>
            <a:r>
              <a:rPr lang="zh-CN" altLang="en-US" sz="1600" b="1" dirty="0"/>
              <a:t>（件）</a:t>
            </a:r>
          </a:p>
        </p:txBody>
      </p:sp>
      <p:sp>
        <p:nvSpPr>
          <p:cNvPr id="8" name="矩形 7"/>
          <p:cNvSpPr/>
          <p:nvPr/>
        </p:nvSpPr>
        <p:spPr>
          <a:xfrm>
            <a:off x="2768010" y="2496009"/>
            <a:ext cx="99755" cy="3600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9262" y="2506643"/>
            <a:ext cx="7138989" cy="7788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14318" y="2703439"/>
            <a:ext cx="5967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销售额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固定成本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变动成本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预期利润</a:t>
            </a:r>
          </a:p>
        </p:txBody>
      </p:sp>
      <p:sp>
        <p:nvSpPr>
          <p:cNvPr id="11" name="矩形 10"/>
          <p:cNvSpPr/>
          <p:nvPr/>
        </p:nvSpPr>
        <p:spPr>
          <a:xfrm>
            <a:off x="2989261" y="2506643"/>
            <a:ext cx="427334" cy="7788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</a:t>
            </a:r>
          </a:p>
        </p:txBody>
      </p:sp>
      <p:sp>
        <p:nvSpPr>
          <p:cNvPr id="12" name="矩形 11"/>
          <p:cNvSpPr/>
          <p:nvPr/>
        </p:nvSpPr>
        <p:spPr>
          <a:xfrm>
            <a:off x="3344704" y="3767816"/>
            <a:ext cx="594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设：</a:t>
            </a:r>
            <a:r>
              <a:rPr lang="en-US" altLang="zh-CN" sz="1600" dirty="0"/>
              <a:t>X  </a:t>
            </a:r>
            <a:r>
              <a:rPr lang="zh-CN" altLang="en-US" sz="1600" dirty="0"/>
              <a:t>为企业达到损益平衡时所需的销售量。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769499" y="4169867"/>
            <a:ext cx="3836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可得：</a:t>
            </a:r>
            <a:r>
              <a:rPr lang="en-US" altLang="zh-CN" sz="1600" dirty="0"/>
              <a:t>125 X = 600 000 + 75X + 0</a:t>
            </a:r>
            <a:r>
              <a:rPr lang="zh-CN" altLang="en-US" sz="1600" dirty="0"/>
              <a:t>（利润）</a:t>
            </a:r>
          </a:p>
          <a:p>
            <a:r>
              <a:rPr lang="zh-CN" altLang="en-US" sz="1600" dirty="0"/>
              <a:t>    则：</a:t>
            </a:r>
            <a:r>
              <a:rPr lang="en-US" altLang="zh-CN" sz="1600" b="1" dirty="0"/>
              <a:t>X  =   12 000</a:t>
            </a:r>
            <a:r>
              <a:rPr lang="zh-CN" altLang="en-US" sz="1600" b="1" dirty="0"/>
              <a:t>（件）</a:t>
            </a:r>
          </a:p>
        </p:txBody>
      </p:sp>
      <p:sp>
        <p:nvSpPr>
          <p:cNvPr id="14" name="椭圆 13"/>
          <p:cNvSpPr/>
          <p:nvPr/>
        </p:nvSpPr>
        <p:spPr>
          <a:xfrm>
            <a:off x="3106473" y="3526651"/>
            <a:ext cx="192911" cy="17392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3106473" y="4992272"/>
            <a:ext cx="192911" cy="173924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147261" y="3085465"/>
            <a:ext cx="567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解答计算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365208" y="3429262"/>
            <a:ext cx="2826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维持损益平衡的销售量</a:t>
            </a:r>
          </a:p>
        </p:txBody>
      </p:sp>
      <p:sp>
        <p:nvSpPr>
          <p:cNvPr id="18" name="矩形 17"/>
          <p:cNvSpPr/>
          <p:nvPr/>
        </p:nvSpPr>
        <p:spPr>
          <a:xfrm>
            <a:off x="3365209" y="4927358"/>
            <a:ext cx="3050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目标利润为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180 000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时的销售量</a:t>
            </a:r>
          </a:p>
        </p:txBody>
      </p:sp>
      <p:sp>
        <p:nvSpPr>
          <p:cNvPr id="19" name="矩形 18"/>
          <p:cNvSpPr/>
          <p:nvPr/>
        </p:nvSpPr>
        <p:spPr>
          <a:xfrm>
            <a:off x="3344704" y="5263138"/>
            <a:ext cx="594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设：</a:t>
            </a:r>
            <a:r>
              <a:rPr lang="en-US" altLang="zh-CN" sz="1600" dirty="0"/>
              <a:t>X  </a:t>
            </a:r>
            <a:r>
              <a:rPr lang="zh-CN" altLang="en-US" sz="1600" dirty="0"/>
              <a:t>为企业达到损益平衡时所需的销售量。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3071813" y="4754641"/>
            <a:ext cx="68770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3338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图示法</a:t>
            </a: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>
          <a:xfrm rot="19884525">
            <a:off x="5108698" y="3135824"/>
            <a:ext cx="2251075" cy="639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盈亏平衡点</a:t>
            </a:r>
          </a:p>
        </p:txBody>
      </p:sp>
      <p:sp>
        <p:nvSpPr>
          <p:cNvPr id="52" name="Line 3"/>
          <p:cNvSpPr>
            <a:spLocks noChangeShapeType="1"/>
          </p:cNvSpPr>
          <p:nvPr/>
        </p:nvSpPr>
        <p:spPr bwMode="auto">
          <a:xfrm flipV="1">
            <a:off x="3133134" y="1884234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4"/>
          <p:cNvSpPr>
            <a:spLocks noChangeShapeType="1"/>
          </p:cNvSpPr>
          <p:nvPr/>
        </p:nvSpPr>
        <p:spPr bwMode="auto">
          <a:xfrm>
            <a:off x="3133134" y="6075234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5"/>
          <p:cNvSpPr>
            <a:spLocks noChangeShapeType="1"/>
          </p:cNvSpPr>
          <p:nvPr/>
        </p:nvSpPr>
        <p:spPr bwMode="auto">
          <a:xfrm>
            <a:off x="3133134" y="5237034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 flipV="1">
            <a:off x="3133134" y="1579434"/>
            <a:ext cx="6781800" cy="3657600"/>
          </a:xfrm>
          <a:prstGeom prst="line">
            <a:avLst/>
          </a:prstGeom>
          <a:noFill/>
          <a:ln w="25400">
            <a:solidFill>
              <a:srgbClr val="AC1B2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 flipV="1">
            <a:off x="3133135" y="925384"/>
            <a:ext cx="6272213" cy="5149850"/>
          </a:xfrm>
          <a:prstGeom prst="line">
            <a:avLst/>
          </a:prstGeom>
          <a:noFill/>
          <a:ln w="25400">
            <a:solidFill>
              <a:srgbClr val="4C57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6104934" y="3636834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>
            <a:off x="8009934" y="2112834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2737517" y="1595595"/>
            <a:ext cx="206897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收入与成本（万元）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8413521" y="6195366"/>
            <a:ext cx="110799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产量或销售量</a:t>
            </a:r>
          </a:p>
        </p:txBody>
      </p: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9157315" y="5890567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</a:rPr>
              <a:t>Q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2989183" y="129127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</a:rPr>
              <a:t>P</a:t>
            </a: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 rot="19285520">
            <a:off x="8277275" y="1172688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销售收入线</a:t>
            </a:r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 rot="19844258">
            <a:off x="8648567" y="1578425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总成本线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8295010" y="5122707"/>
            <a:ext cx="4175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固定成本线</a:t>
            </a: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2991111" y="6031300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+mn-lt"/>
              </a:rPr>
              <a:t>0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7781334" y="6075235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+mn-lt"/>
              </a:rPr>
              <a:t>20000</a:t>
            </a: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5571534" y="6075235"/>
            <a:ext cx="1050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+mn-lt"/>
              </a:rPr>
              <a:t>10000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4260260" y="6075235"/>
            <a:ext cx="5245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</a:rPr>
              <a:t>5000</a:t>
            </a:r>
          </a:p>
        </p:txBody>
      </p:sp>
      <p:sp>
        <p:nvSpPr>
          <p:cNvPr id="70" name="Line 25"/>
          <p:cNvSpPr>
            <a:spLocks noChangeShapeType="1"/>
          </p:cNvSpPr>
          <p:nvPr/>
        </p:nvSpPr>
        <p:spPr bwMode="auto">
          <a:xfrm flipV="1">
            <a:off x="6943134" y="59228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6622459" y="6075235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+mn-lt"/>
              </a:rPr>
              <a:t>15000</a:t>
            </a: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2858378" y="5097427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</a:rPr>
              <a:t>60</a:t>
            </a:r>
          </a:p>
        </p:txBody>
      </p:sp>
      <p:sp>
        <p:nvSpPr>
          <p:cNvPr id="73" name="Line 28"/>
          <p:cNvSpPr>
            <a:spLocks noChangeShapeType="1"/>
          </p:cNvSpPr>
          <p:nvPr/>
        </p:nvSpPr>
        <p:spPr bwMode="auto">
          <a:xfrm>
            <a:off x="3133134" y="455123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2781434" y="4405486"/>
            <a:ext cx="4395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</a:rPr>
              <a:t>100</a:t>
            </a:r>
          </a:p>
        </p:txBody>
      </p:sp>
      <p:sp>
        <p:nvSpPr>
          <p:cNvPr id="75" name="Line 30"/>
          <p:cNvSpPr>
            <a:spLocks noChangeShapeType="1"/>
          </p:cNvSpPr>
          <p:nvPr/>
        </p:nvSpPr>
        <p:spPr bwMode="auto">
          <a:xfrm>
            <a:off x="3133134" y="363683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2781434" y="3477699"/>
            <a:ext cx="4395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</a:rPr>
              <a:t>150</a:t>
            </a:r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>
            <a:off x="3133134" y="538943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2858378" y="5290292"/>
            <a:ext cx="3545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</a:rPr>
              <a:t>50</a:t>
            </a:r>
          </a:p>
        </p:txBody>
      </p:sp>
      <p:sp>
        <p:nvSpPr>
          <p:cNvPr id="79" name="Line 34"/>
          <p:cNvSpPr>
            <a:spLocks noChangeShapeType="1"/>
          </p:cNvSpPr>
          <p:nvPr/>
        </p:nvSpPr>
        <p:spPr bwMode="auto">
          <a:xfrm>
            <a:off x="3133134" y="211283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2749257" y="2741912"/>
            <a:ext cx="5492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</a:rPr>
              <a:t>200</a:t>
            </a:r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>
            <a:off x="3133134" y="2874834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2781434" y="1988877"/>
            <a:ext cx="4395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</a:rPr>
              <a:t>250</a:t>
            </a:r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3133134" y="2112834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39"/>
          <p:cNvSpPr>
            <a:spLocks noChangeShapeType="1"/>
          </p:cNvSpPr>
          <p:nvPr/>
        </p:nvSpPr>
        <p:spPr bwMode="auto">
          <a:xfrm flipV="1">
            <a:off x="5723934" y="59228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40"/>
          <p:cNvSpPr>
            <a:spLocks noChangeShapeType="1"/>
          </p:cNvSpPr>
          <p:nvPr/>
        </p:nvSpPr>
        <p:spPr bwMode="auto">
          <a:xfrm flipV="1">
            <a:off x="4428534" y="592283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4282584" y="2119851"/>
            <a:ext cx="3337909" cy="280333"/>
            <a:chOff x="2341229" y="2044656"/>
            <a:chExt cx="3337909" cy="280333"/>
          </a:xfrm>
        </p:grpSpPr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2341229" y="2047990"/>
              <a:ext cx="146367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latin typeface="+mj-lt"/>
                </a:rPr>
                <a:t>(125</a:t>
              </a:r>
              <a:r>
                <a:rPr lang="zh-CN" altLang="en-US" sz="1200" dirty="0">
                  <a:latin typeface="+mj-lt"/>
                </a:rPr>
                <a:t>元</a:t>
              </a:r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2877668" y="2044657"/>
              <a:ext cx="2984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3032775" y="2044656"/>
              <a:ext cx="26463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latin typeface="+mj-lt"/>
                </a:rPr>
                <a:t>20 000</a:t>
              </a:r>
              <a:r>
                <a:rPr lang="zh-CN" altLang="en-US" sz="1200" dirty="0">
                  <a:latin typeface="+mj-lt"/>
                </a:rPr>
                <a:t>件</a:t>
              </a:r>
              <a:r>
                <a:rPr lang="en-US" altLang="zh-CN" sz="1200" dirty="0">
                  <a:latin typeface="+mj-lt"/>
                </a:rPr>
                <a:t>=250</a:t>
              </a:r>
              <a:r>
                <a:rPr lang="zh-CN" altLang="en-US" sz="1200" dirty="0">
                  <a:latin typeface="+mj-lt"/>
                </a:rPr>
                <a:t>万元</a:t>
              </a:r>
              <a:r>
                <a:rPr lang="en-US" altLang="zh-CN" sz="1200" dirty="0">
                  <a:latin typeface="+mj-lt"/>
                </a:rPr>
                <a:t>)</a:t>
              </a:r>
            </a:p>
          </p:txBody>
        </p:sp>
      </p:grpSp>
      <p:sp>
        <p:nvSpPr>
          <p:cNvPr id="90" name="Text Box 44"/>
          <p:cNvSpPr txBox="1">
            <a:spLocks noChangeArrowheads="1"/>
          </p:cNvSpPr>
          <p:nvPr/>
        </p:nvSpPr>
        <p:spPr bwMode="auto">
          <a:xfrm rot="19636557">
            <a:off x="3590334" y="4716226"/>
            <a:ext cx="869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亏损区</a:t>
            </a:r>
          </a:p>
        </p:txBody>
      </p:sp>
      <p:sp>
        <p:nvSpPr>
          <p:cNvPr id="91" name="Text Box 45"/>
          <p:cNvSpPr txBox="1">
            <a:spLocks noChangeArrowheads="1"/>
          </p:cNvSpPr>
          <p:nvPr/>
        </p:nvSpPr>
        <p:spPr bwMode="auto">
          <a:xfrm rot="20047900">
            <a:off x="7470524" y="226392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盈利区</a:t>
            </a:r>
          </a:p>
        </p:txBody>
      </p:sp>
      <p:sp>
        <p:nvSpPr>
          <p:cNvPr id="92" name="Line 46"/>
          <p:cNvSpPr>
            <a:spLocks noChangeShapeType="1"/>
          </p:cNvSpPr>
          <p:nvPr/>
        </p:nvSpPr>
        <p:spPr bwMode="auto">
          <a:xfrm flipV="1">
            <a:off x="3133134" y="2646234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4199934" y="2643145"/>
            <a:ext cx="22749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dirty="0">
                <a:latin typeface="+mn-lt"/>
              </a:rPr>
              <a:t>（</a:t>
            </a:r>
            <a:r>
              <a:rPr lang="en-US" altLang="zh-CN" sz="1200" dirty="0">
                <a:latin typeface="+mn-lt"/>
              </a:rPr>
              <a:t>150</a:t>
            </a:r>
            <a:r>
              <a:rPr lang="zh-CN" altLang="en-US" sz="1200" dirty="0">
                <a:latin typeface="+mn-lt"/>
              </a:rPr>
              <a:t>万元</a:t>
            </a:r>
            <a:r>
              <a:rPr lang="en-US" altLang="zh-CN" sz="1200" dirty="0">
                <a:latin typeface="+mn-lt"/>
              </a:rPr>
              <a:t>+60</a:t>
            </a:r>
            <a:r>
              <a:rPr lang="zh-CN" altLang="en-US" sz="1200" dirty="0">
                <a:latin typeface="+mn-lt"/>
              </a:rPr>
              <a:t>万元</a:t>
            </a:r>
            <a:r>
              <a:rPr lang="en-US" altLang="zh-CN" sz="1200" dirty="0">
                <a:latin typeface="+mn-lt"/>
              </a:rPr>
              <a:t>=210</a:t>
            </a:r>
            <a:r>
              <a:rPr lang="zh-CN" altLang="en-US" sz="1200" dirty="0">
                <a:latin typeface="+mn-lt"/>
              </a:rPr>
              <a:t>万元）</a:t>
            </a:r>
          </a:p>
        </p:txBody>
      </p:sp>
      <p:sp>
        <p:nvSpPr>
          <p:cNvPr id="94" name="Line 48"/>
          <p:cNvSpPr>
            <a:spLocks noChangeShapeType="1"/>
          </p:cNvSpPr>
          <p:nvPr/>
        </p:nvSpPr>
        <p:spPr bwMode="auto">
          <a:xfrm>
            <a:off x="3133134" y="3636834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Text Box 49"/>
          <p:cNvSpPr txBox="1">
            <a:spLocks noChangeArrowheads="1"/>
          </p:cNvSpPr>
          <p:nvPr/>
        </p:nvSpPr>
        <p:spPr bwMode="auto">
          <a:xfrm>
            <a:off x="6320834" y="3617730"/>
            <a:ext cx="9108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/>
              <a:t>12 000</a:t>
            </a:r>
            <a:r>
              <a:rPr lang="zh-CN" altLang="en-US" sz="1400" dirty="0"/>
              <a:t>件</a:t>
            </a:r>
          </a:p>
        </p:txBody>
      </p:sp>
      <p:sp>
        <p:nvSpPr>
          <p:cNvPr id="96" name="右大括号 95"/>
          <p:cNvSpPr/>
          <p:nvPr/>
        </p:nvSpPr>
        <p:spPr>
          <a:xfrm>
            <a:off x="8015656" y="2631949"/>
            <a:ext cx="237166" cy="2573485"/>
          </a:xfrm>
          <a:prstGeom prst="rightBrac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7" name="TextBox 47"/>
          <p:cNvSpPr txBox="1"/>
          <p:nvPr/>
        </p:nvSpPr>
        <p:spPr>
          <a:xfrm>
            <a:off x="8324261" y="3458747"/>
            <a:ext cx="2710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总变动成本</a:t>
            </a:r>
          </a:p>
        </p:txBody>
      </p:sp>
      <p:sp>
        <p:nvSpPr>
          <p:cNvPr id="98" name="右大括号 97"/>
          <p:cNvSpPr/>
          <p:nvPr/>
        </p:nvSpPr>
        <p:spPr>
          <a:xfrm>
            <a:off x="8641858" y="2293809"/>
            <a:ext cx="187226" cy="3781424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9" name="右大括号 98"/>
          <p:cNvSpPr/>
          <p:nvPr/>
        </p:nvSpPr>
        <p:spPr>
          <a:xfrm>
            <a:off x="8023115" y="5248676"/>
            <a:ext cx="234912" cy="791634"/>
          </a:xfrm>
          <a:prstGeom prst="rightBrace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9059369" y="3728420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总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成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</a:t>
            </a:r>
          </a:p>
        </p:txBody>
      </p:sp>
    </p:spTree>
    <p:extLst>
      <p:ext uri="{BB962C8B-B14F-4D97-AF65-F5344CB8AC3E}">
        <p14:creationId xmlns:p14="http://schemas.microsoft.com/office/powerpoint/2010/main" val="3230561184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风险型决策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可供选择的方案中，存在两种或两种以上的未来状态，哪种状态最终会发生是不确定的，但是每种未来状态发生的可能性即概率大小是可以估计的。也称随机决策或统计决策。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385642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089241" y="2279709"/>
            <a:ext cx="7859623" cy="3025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应用举例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551590" y="3397841"/>
            <a:ext cx="925252" cy="56381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551590" y="3961655"/>
            <a:ext cx="883568" cy="42818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523658" y="3003366"/>
            <a:ext cx="957973" cy="365916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475224" y="3470980"/>
            <a:ext cx="993799" cy="265226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4409762" y="4200393"/>
            <a:ext cx="1059261" cy="22970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563459" y="4452709"/>
            <a:ext cx="848547" cy="42108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 rot="19621431">
            <a:off x="3600111" y="3345129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400" b="1" dirty="0">
                <a:latin typeface="+mn-ea"/>
                <a:ea typeface="+mn-ea"/>
              </a:rPr>
              <a:t>豪华型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 rot="1611353">
            <a:off x="3595581" y="4234884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400" b="1" dirty="0">
                <a:latin typeface="+mn-ea"/>
                <a:ea typeface="+mn-ea"/>
              </a:rPr>
              <a:t>普及型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 rot="818354">
            <a:off x="4786786" y="3482866"/>
            <a:ext cx="1276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200" dirty="0">
                <a:latin typeface="+mn-ea"/>
                <a:ea typeface="+mn-ea"/>
              </a:rPr>
              <a:t>失败</a:t>
            </a:r>
            <a:r>
              <a:rPr kumimoji="1" lang="en-US" altLang="zh-CN" sz="1200" dirty="0">
                <a:latin typeface="+mn-ea"/>
                <a:ea typeface="+mn-ea"/>
              </a:rPr>
              <a:t>0.4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 rot="20936156">
            <a:off x="4634699" y="3959219"/>
            <a:ext cx="1243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200" dirty="0">
                <a:latin typeface="+mn-ea"/>
                <a:ea typeface="+mn-ea"/>
              </a:rPr>
              <a:t>成功</a:t>
            </a:r>
            <a:r>
              <a:rPr kumimoji="1" lang="en-US" altLang="zh-CN" sz="1200" dirty="0">
                <a:latin typeface="+mn-ea"/>
                <a:ea typeface="+mn-ea"/>
              </a:rPr>
              <a:t>0.7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 rot="1789818">
            <a:off x="4467101" y="4778046"/>
            <a:ext cx="1276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200" dirty="0">
                <a:latin typeface="+mn-ea"/>
                <a:ea typeface="+mn-ea"/>
              </a:rPr>
              <a:t>失败</a:t>
            </a:r>
            <a:r>
              <a:rPr kumimoji="1" lang="en-US" altLang="zh-CN" sz="1200" dirty="0">
                <a:latin typeface="+mn-ea"/>
                <a:ea typeface="+mn-ea"/>
              </a:rPr>
              <a:t>0.3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424892" y="2654613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latin typeface="+mn-lt"/>
              </a:rPr>
              <a:t>800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469022" y="3436524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latin typeface="+mn-lt"/>
              </a:rPr>
              <a:t>-300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509068" y="3857544"/>
            <a:ext cx="609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latin typeface="+mn-lt"/>
              </a:rPr>
              <a:t>600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109095" y="2687671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dirty="0">
                <a:latin typeface="+mn-lt"/>
              </a:rPr>
              <a:t>800×0.6+(-300×0.4)=</a:t>
            </a:r>
            <a:r>
              <a:rPr kumimoji="1" lang="en-US" altLang="zh-CN" sz="1800" dirty="0">
                <a:solidFill>
                  <a:srgbClr val="AC1B20"/>
                </a:solidFill>
                <a:latin typeface="+mn-lt"/>
              </a:rPr>
              <a:t>360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6242464" y="3833500"/>
            <a:ext cx="3352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dirty="0">
                <a:latin typeface="+mn-lt"/>
              </a:rPr>
              <a:t>600×0.7+(-30×0.3)=</a:t>
            </a:r>
            <a:r>
              <a:rPr kumimoji="1" lang="en-US" altLang="zh-CN" sz="1800" dirty="0">
                <a:solidFill>
                  <a:srgbClr val="AC1B20"/>
                </a:solidFill>
                <a:latin typeface="+mn-lt"/>
              </a:rPr>
              <a:t>411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 rot="20185695">
            <a:off x="4639976" y="2744333"/>
            <a:ext cx="1243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200" dirty="0">
                <a:latin typeface="+mn-ea"/>
                <a:ea typeface="+mn-ea"/>
              </a:rPr>
              <a:t>成功</a:t>
            </a:r>
            <a:r>
              <a:rPr kumimoji="1" lang="en-US" altLang="zh-CN" sz="1200" dirty="0">
                <a:latin typeface="+mn-ea"/>
                <a:ea typeface="+mn-ea"/>
              </a:rPr>
              <a:t>0.6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473210" y="4572000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800" b="1" dirty="0">
                <a:latin typeface="+mn-lt"/>
              </a:rPr>
              <a:t>-30</a:t>
            </a:r>
          </a:p>
        </p:txBody>
      </p:sp>
      <p:sp>
        <p:nvSpPr>
          <p:cNvPr id="25" name="矩形 24"/>
          <p:cNvSpPr/>
          <p:nvPr/>
        </p:nvSpPr>
        <p:spPr>
          <a:xfrm>
            <a:off x="2788357" y="1050759"/>
            <a:ext cx="7160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某公司计划开发一种新产品，有两种方案：豪华型、普及型。</a:t>
            </a:r>
            <a:endParaRPr lang="en-US" altLang="zh-CN" dirty="0"/>
          </a:p>
          <a:p>
            <a:r>
              <a:rPr lang="zh-CN" altLang="en-US" dirty="0"/>
              <a:t>豪华型成功的概率是</a:t>
            </a:r>
            <a:r>
              <a:rPr lang="en-US" altLang="zh-CN" dirty="0"/>
              <a:t>0.6</a:t>
            </a:r>
            <a:r>
              <a:rPr lang="zh-CN" altLang="en-US" dirty="0"/>
              <a:t>，成功可盈利</a:t>
            </a:r>
            <a:r>
              <a:rPr lang="en-US" altLang="zh-CN" dirty="0"/>
              <a:t>800</a:t>
            </a:r>
            <a:r>
              <a:rPr lang="zh-CN" altLang="en-US" dirty="0"/>
              <a:t>万元，失败则亏损</a:t>
            </a:r>
            <a:r>
              <a:rPr lang="en-US" altLang="zh-CN" dirty="0"/>
              <a:t>300</a:t>
            </a:r>
            <a:r>
              <a:rPr lang="zh-CN" altLang="en-US" dirty="0"/>
              <a:t>万元；</a:t>
            </a:r>
            <a:endParaRPr lang="en-US" altLang="zh-CN" dirty="0"/>
          </a:p>
          <a:p>
            <a:r>
              <a:rPr lang="zh-CN" altLang="en-US" dirty="0"/>
              <a:t>普及型成功的概率是</a:t>
            </a:r>
            <a:r>
              <a:rPr lang="en-US" altLang="zh-CN" dirty="0"/>
              <a:t>0.7</a:t>
            </a:r>
            <a:r>
              <a:rPr lang="zh-CN" altLang="en-US" dirty="0"/>
              <a:t>，成功可盈利</a:t>
            </a:r>
            <a:r>
              <a:rPr lang="en-US" altLang="zh-CN" dirty="0"/>
              <a:t>600</a:t>
            </a:r>
            <a:r>
              <a:rPr lang="zh-CN" altLang="en-US" dirty="0"/>
              <a:t>万元，失败则亏损</a:t>
            </a:r>
            <a:r>
              <a:rPr lang="en-US" altLang="zh-CN" dirty="0"/>
              <a:t>30</a:t>
            </a:r>
            <a:r>
              <a:rPr lang="zh-CN" altLang="en-US" dirty="0"/>
              <a:t>万元。</a:t>
            </a:r>
            <a:endParaRPr lang="en-US" altLang="zh-CN" dirty="0"/>
          </a:p>
          <a:p>
            <a:r>
              <a:rPr lang="zh-CN" altLang="en-US" dirty="0"/>
              <a:t>试问该公司应开发哪种型号产品？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61985" y="3767766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322708" y="4222018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88357" y="5577033"/>
            <a:ext cx="7160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豪华型开发方案的期望收益是</a:t>
            </a:r>
            <a:r>
              <a:rPr lang="en-US" altLang="zh-CN" dirty="0"/>
              <a:t>360</a:t>
            </a:r>
            <a:r>
              <a:rPr lang="zh-CN" altLang="en-US" dirty="0"/>
              <a:t>万元，</a:t>
            </a:r>
            <a:endParaRPr lang="en-US" altLang="zh-CN" dirty="0"/>
          </a:p>
          <a:p>
            <a:r>
              <a:rPr lang="zh-CN" altLang="en-US" dirty="0"/>
              <a:t>普及型开发方案的期望收益是</a:t>
            </a:r>
            <a:r>
              <a:rPr lang="en-US" altLang="zh-CN" dirty="0"/>
              <a:t>411</a:t>
            </a:r>
            <a:r>
              <a:rPr lang="zh-CN" altLang="en-US" dirty="0"/>
              <a:t>万元。</a:t>
            </a:r>
            <a:endParaRPr lang="en-US" altLang="zh-CN" dirty="0"/>
          </a:p>
          <a:p>
            <a:r>
              <a:rPr lang="zh-CN" altLang="en-US" dirty="0"/>
              <a:t>因此，可选择的策略是开发普及型产品。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322708" y="3270233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89240" y="1050758"/>
            <a:ext cx="699116" cy="112799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案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例</a:t>
            </a:r>
          </a:p>
        </p:txBody>
      </p:sp>
      <p:sp>
        <p:nvSpPr>
          <p:cNvPr id="29" name="矩形 28"/>
          <p:cNvSpPr/>
          <p:nvPr/>
        </p:nvSpPr>
        <p:spPr>
          <a:xfrm>
            <a:off x="2089240" y="5577034"/>
            <a:ext cx="699116" cy="88021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答</a:t>
            </a:r>
            <a:endParaRPr lang="en-US" altLang="zh-CN" b="1" dirty="0"/>
          </a:p>
          <a:p>
            <a:pPr algn="ctr"/>
            <a:r>
              <a:rPr lang="zh-CN" altLang="en-US" b="1" dirty="0"/>
              <a:t>案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878113" y="5586583"/>
            <a:ext cx="707075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878113" y="6457244"/>
            <a:ext cx="707075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9" idx="1"/>
          </p:cNvCxnSpPr>
          <p:nvPr/>
        </p:nvCxnSpPr>
        <p:spPr>
          <a:xfrm>
            <a:off x="5481630" y="3003366"/>
            <a:ext cx="3402726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469022" y="3736206"/>
            <a:ext cx="3402726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424961" y="4199024"/>
            <a:ext cx="3402726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412005" y="4873791"/>
            <a:ext cx="3402726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18270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决策是为实现一定</a:t>
            </a:r>
            <a:r>
              <a:rPr lang="zh-CN" altLang="en-US" dirty="0">
                <a:solidFill>
                  <a:srgbClr val="FF0000"/>
                </a:solidFill>
              </a:rPr>
              <a:t>目标</a:t>
            </a:r>
            <a:r>
              <a:rPr lang="zh-CN" altLang="en-US" dirty="0"/>
              <a:t>，在</a:t>
            </a:r>
            <a:r>
              <a:rPr lang="zh-CN" altLang="en-US" dirty="0">
                <a:solidFill>
                  <a:srgbClr val="FF0000"/>
                </a:solidFill>
              </a:rPr>
              <a:t>两个以上</a:t>
            </a:r>
            <a:r>
              <a:rPr lang="zh-CN" altLang="en-US" dirty="0"/>
              <a:t>的备选方案中，选择一个方案的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zh-CN" altLang="en-US" dirty="0"/>
              <a:t>判断过</a:t>
            </a:r>
            <a:r>
              <a:rPr lang="zh-CN" altLang="en-US" dirty="0">
                <a:solidFill>
                  <a:srgbClr val="FF0000"/>
                </a:solidFill>
              </a:rPr>
              <a:t>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816811"/>
      </p:ext>
    </p:extLst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非确定型决策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可供选择的方案中，存在两种或两种以上的未来状态，哪种状态最终会发生是不确定的，但是每种未来状态发生的可能性即概率大小是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可以估计的。</a:t>
            </a:r>
          </a:p>
        </p:txBody>
      </p:sp>
    </p:spTree>
    <p:extLst>
      <p:ext uri="{BB962C8B-B14F-4D97-AF65-F5344CB8AC3E}">
        <p14:creationId xmlns:p14="http://schemas.microsoft.com/office/powerpoint/2010/main" val="4199868850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：非确定型决策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任意多边形 10"/>
          <p:cNvSpPr>
            <a:spLocks noChangeArrowheads="1"/>
          </p:cNvSpPr>
          <p:nvPr/>
        </p:nvSpPr>
        <p:spPr bwMode="auto">
          <a:xfrm rot="18900000">
            <a:off x="4955284" y="1878395"/>
            <a:ext cx="657225" cy="1792288"/>
          </a:xfrm>
          <a:custGeom>
            <a:avLst/>
            <a:gdLst>
              <a:gd name="connsiteX0" fmla="*/ 561073 w 657338"/>
              <a:gd name="connsiteY0" fmla="*/ 96265 h 1792844"/>
              <a:gd name="connsiteX1" fmla="*/ 657338 w 657338"/>
              <a:gd name="connsiteY1" fmla="*/ 328669 h 1792844"/>
              <a:gd name="connsiteX2" fmla="*/ 657337 w 657338"/>
              <a:gd name="connsiteY2" fmla="*/ 1614319 h 1792844"/>
              <a:gd name="connsiteX3" fmla="*/ 657338 w 657338"/>
              <a:gd name="connsiteY3" fmla="*/ 1614327 h 1792844"/>
              <a:gd name="connsiteX4" fmla="*/ 657338 w 657338"/>
              <a:gd name="connsiteY4" fmla="*/ 1792843 h 1792844"/>
              <a:gd name="connsiteX5" fmla="*/ 0 w 657338"/>
              <a:gd name="connsiteY5" fmla="*/ 1792844 h 1792844"/>
              <a:gd name="connsiteX6" fmla="*/ 0 w 657338"/>
              <a:gd name="connsiteY6" fmla="*/ 1617116 h 1792844"/>
              <a:gd name="connsiteX7" fmla="*/ 0 w 657338"/>
              <a:gd name="connsiteY7" fmla="*/ 328669 h 1792844"/>
              <a:gd name="connsiteX8" fmla="*/ 96265 w 657338"/>
              <a:gd name="connsiteY8" fmla="*/ 96265 h 1792844"/>
              <a:gd name="connsiteX9" fmla="*/ 328669 w 657338"/>
              <a:gd name="connsiteY9" fmla="*/ 0 h 1792844"/>
              <a:gd name="connsiteX10" fmla="*/ 561073 w 657338"/>
              <a:gd name="connsiteY10" fmla="*/ 96265 h 17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lIns="0" tIns="288000" rIns="0" bIns="0" anchor="ctr"/>
          <a:lstStyle/>
          <a:p>
            <a:pPr>
              <a:defRPr/>
            </a:pPr>
            <a:endParaRPr lang="zh-CN" altLang="en-US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>
            <a:spLocks noChangeArrowheads="1"/>
          </p:cNvSpPr>
          <p:nvPr/>
        </p:nvSpPr>
        <p:spPr bwMode="auto">
          <a:xfrm rot="8001681">
            <a:off x="6709122" y="3575209"/>
            <a:ext cx="657225" cy="1792288"/>
          </a:xfrm>
          <a:custGeom>
            <a:avLst/>
            <a:gdLst>
              <a:gd name="connsiteX0" fmla="*/ 561073 w 657338"/>
              <a:gd name="connsiteY0" fmla="*/ 96265 h 1792844"/>
              <a:gd name="connsiteX1" fmla="*/ 657338 w 657338"/>
              <a:gd name="connsiteY1" fmla="*/ 328669 h 1792844"/>
              <a:gd name="connsiteX2" fmla="*/ 657337 w 657338"/>
              <a:gd name="connsiteY2" fmla="*/ 1614319 h 1792844"/>
              <a:gd name="connsiteX3" fmla="*/ 657338 w 657338"/>
              <a:gd name="connsiteY3" fmla="*/ 1614327 h 1792844"/>
              <a:gd name="connsiteX4" fmla="*/ 657338 w 657338"/>
              <a:gd name="connsiteY4" fmla="*/ 1792843 h 1792844"/>
              <a:gd name="connsiteX5" fmla="*/ 0 w 657338"/>
              <a:gd name="connsiteY5" fmla="*/ 1792844 h 1792844"/>
              <a:gd name="connsiteX6" fmla="*/ 0 w 657338"/>
              <a:gd name="connsiteY6" fmla="*/ 1617116 h 1792844"/>
              <a:gd name="connsiteX7" fmla="*/ 0 w 657338"/>
              <a:gd name="connsiteY7" fmla="*/ 328669 h 1792844"/>
              <a:gd name="connsiteX8" fmla="*/ 96265 w 657338"/>
              <a:gd name="connsiteY8" fmla="*/ 96265 h 1792844"/>
              <a:gd name="connsiteX9" fmla="*/ 328669 w 657338"/>
              <a:gd name="connsiteY9" fmla="*/ 0 h 1792844"/>
              <a:gd name="connsiteX10" fmla="*/ 561073 w 657338"/>
              <a:gd name="connsiteY10" fmla="*/ 96265 h 17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lIns="0" tIns="288000" rIns="0" bIns="0" anchor="ctr"/>
          <a:lstStyle/>
          <a:p>
            <a:pPr>
              <a:defRPr/>
            </a:pPr>
            <a:endParaRPr lang="zh-CN" altLang="en-US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任意多边形 12"/>
          <p:cNvSpPr>
            <a:spLocks noChangeArrowheads="1"/>
          </p:cNvSpPr>
          <p:nvPr/>
        </p:nvSpPr>
        <p:spPr bwMode="auto">
          <a:xfrm rot="2688332">
            <a:off x="6676080" y="1862960"/>
            <a:ext cx="657225" cy="1792288"/>
          </a:xfrm>
          <a:custGeom>
            <a:avLst/>
            <a:gdLst>
              <a:gd name="connsiteX0" fmla="*/ 561073 w 657338"/>
              <a:gd name="connsiteY0" fmla="*/ 96265 h 1792844"/>
              <a:gd name="connsiteX1" fmla="*/ 657338 w 657338"/>
              <a:gd name="connsiteY1" fmla="*/ 328669 h 1792844"/>
              <a:gd name="connsiteX2" fmla="*/ 657337 w 657338"/>
              <a:gd name="connsiteY2" fmla="*/ 1614319 h 1792844"/>
              <a:gd name="connsiteX3" fmla="*/ 657338 w 657338"/>
              <a:gd name="connsiteY3" fmla="*/ 1614327 h 1792844"/>
              <a:gd name="connsiteX4" fmla="*/ 657338 w 657338"/>
              <a:gd name="connsiteY4" fmla="*/ 1792843 h 1792844"/>
              <a:gd name="connsiteX5" fmla="*/ 0 w 657338"/>
              <a:gd name="connsiteY5" fmla="*/ 1792844 h 1792844"/>
              <a:gd name="connsiteX6" fmla="*/ 0 w 657338"/>
              <a:gd name="connsiteY6" fmla="*/ 1617116 h 1792844"/>
              <a:gd name="connsiteX7" fmla="*/ 0 w 657338"/>
              <a:gd name="connsiteY7" fmla="*/ 328669 h 1792844"/>
              <a:gd name="connsiteX8" fmla="*/ 96265 w 657338"/>
              <a:gd name="connsiteY8" fmla="*/ 96265 h 1792844"/>
              <a:gd name="connsiteX9" fmla="*/ 328669 w 657338"/>
              <a:gd name="connsiteY9" fmla="*/ 0 h 1792844"/>
              <a:gd name="connsiteX10" fmla="*/ 561073 w 657338"/>
              <a:gd name="connsiteY10" fmla="*/ 96265 h 17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lIns="0" tIns="288000" rIns="0" bIns="0" anchor="ctr"/>
          <a:lstStyle/>
          <a:p>
            <a:pPr>
              <a:defRPr/>
            </a:pPr>
            <a:endParaRPr lang="zh-CN" altLang="en-US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任意多边形 13"/>
          <p:cNvSpPr>
            <a:spLocks noChangeArrowheads="1"/>
          </p:cNvSpPr>
          <p:nvPr/>
        </p:nvSpPr>
        <p:spPr bwMode="auto">
          <a:xfrm rot="13546291">
            <a:off x="4960608" y="3604980"/>
            <a:ext cx="657225" cy="1792288"/>
          </a:xfrm>
          <a:custGeom>
            <a:avLst/>
            <a:gdLst>
              <a:gd name="connsiteX0" fmla="*/ 561073 w 657338"/>
              <a:gd name="connsiteY0" fmla="*/ 96265 h 1792844"/>
              <a:gd name="connsiteX1" fmla="*/ 657338 w 657338"/>
              <a:gd name="connsiteY1" fmla="*/ 328669 h 1792844"/>
              <a:gd name="connsiteX2" fmla="*/ 657337 w 657338"/>
              <a:gd name="connsiteY2" fmla="*/ 1614319 h 1792844"/>
              <a:gd name="connsiteX3" fmla="*/ 657338 w 657338"/>
              <a:gd name="connsiteY3" fmla="*/ 1614327 h 1792844"/>
              <a:gd name="connsiteX4" fmla="*/ 657338 w 657338"/>
              <a:gd name="connsiteY4" fmla="*/ 1792843 h 1792844"/>
              <a:gd name="connsiteX5" fmla="*/ 0 w 657338"/>
              <a:gd name="connsiteY5" fmla="*/ 1792844 h 1792844"/>
              <a:gd name="connsiteX6" fmla="*/ 0 w 657338"/>
              <a:gd name="connsiteY6" fmla="*/ 1617116 h 1792844"/>
              <a:gd name="connsiteX7" fmla="*/ 0 w 657338"/>
              <a:gd name="connsiteY7" fmla="*/ 328669 h 1792844"/>
              <a:gd name="connsiteX8" fmla="*/ 96265 w 657338"/>
              <a:gd name="connsiteY8" fmla="*/ 96265 h 1792844"/>
              <a:gd name="connsiteX9" fmla="*/ 328669 w 657338"/>
              <a:gd name="connsiteY9" fmla="*/ 0 h 1792844"/>
              <a:gd name="connsiteX10" fmla="*/ 561073 w 657338"/>
              <a:gd name="connsiteY10" fmla="*/ 96265 h 17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lIns="0" tIns="288000" rIns="0" bIns="0" anchor="ctr"/>
          <a:lstStyle/>
          <a:p>
            <a:pPr>
              <a:defRPr/>
            </a:pPr>
            <a:endParaRPr lang="zh-CN" altLang="en-US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87087" y="3163651"/>
            <a:ext cx="925689" cy="925689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23791" y="156239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乐观法</a:t>
            </a:r>
          </a:p>
        </p:txBody>
      </p:sp>
      <p:sp>
        <p:nvSpPr>
          <p:cNvPr id="17" name="矩形 16"/>
          <p:cNvSpPr/>
          <p:nvPr/>
        </p:nvSpPr>
        <p:spPr>
          <a:xfrm>
            <a:off x="3523791" y="20240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大中取大</a:t>
            </a:r>
          </a:p>
        </p:txBody>
      </p:sp>
      <p:sp>
        <p:nvSpPr>
          <p:cNvPr id="18" name="矩形 17"/>
          <p:cNvSpPr/>
          <p:nvPr/>
        </p:nvSpPr>
        <p:spPr>
          <a:xfrm>
            <a:off x="7658167" y="159070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悲观法</a:t>
            </a:r>
          </a:p>
        </p:txBody>
      </p:sp>
      <p:sp>
        <p:nvSpPr>
          <p:cNvPr id="19" name="矩形 18"/>
          <p:cNvSpPr/>
          <p:nvPr/>
        </p:nvSpPr>
        <p:spPr>
          <a:xfrm>
            <a:off x="7703893" y="198385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小中取大</a:t>
            </a:r>
          </a:p>
        </p:txBody>
      </p:sp>
      <p:sp>
        <p:nvSpPr>
          <p:cNvPr id="20" name="矩形 19"/>
          <p:cNvSpPr/>
          <p:nvPr/>
        </p:nvSpPr>
        <p:spPr>
          <a:xfrm>
            <a:off x="7727818" y="522914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折衷法</a:t>
            </a:r>
          </a:p>
        </p:txBody>
      </p:sp>
      <p:sp>
        <p:nvSpPr>
          <p:cNvPr id="21" name="矩形 20"/>
          <p:cNvSpPr/>
          <p:nvPr/>
        </p:nvSpPr>
        <p:spPr>
          <a:xfrm>
            <a:off x="7108557" y="566102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界乎于乐观与悲观之间</a:t>
            </a:r>
          </a:p>
        </p:txBody>
      </p:sp>
      <p:sp>
        <p:nvSpPr>
          <p:cNvPr id="22" name="矩形 21"/>
          <p:cNvSpPr/>
          <p:nvPr/>
        </p:nvSpPr>
        <p:spPr>
          <a:xfrm>
            <a:off x="2351088" y="5199361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“最大后悔值”最小化法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5763" y="3415059"/>
            <a:ext cx="574973" cy="3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9155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案例应用分析</a:t>
            </a:r>
          </a:p>
        </p:txBody>
      </p:sp>
      <p:sp>
        <p:nvSpPr>
          <p:cNvPr id="4" name="矩形 3"/>
          <p:cNvSpPr/>
          <p:nvPr/>
        </p:nvSpPr>
        <p:spPr>
          <a:xfrm>
            <a:off x="2721418" y="4067125"/>
            <a:ext cx="7270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三种策略与每种产品需求状况的</a:t>
            </a:r>
            <a:r>
              <a:rPr lang="zh-CN" altLang="en-US" b="1" dirty="0"/>
              <a:t>预期收益</a:t>
            </a:r>
            <a:r>
              <a:rPr lang="zh-CN" altLang="en-US" dirty="0"/>
              <a:t>见下表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当决策者</a:t>
            </a:r>
            <a:r>
              <a:rPr lang="zh-CN" altLang="en-US" b="1" dirty="0"/>
              <a:t>不知道实现每种预期收益的概率</a:t>
            </a:r>
            <a:r>
              <a:rPr lang="zh-CN" altLang="en-US" dirty="0"/>
              <a:t>时，决策者可以选择的决策方法的标准有四种原则：</a:t>
            </a:r>
            <a:r>
              <a:rPr lang="zh-CN" altLang="en-US" b="1" dirty="0"/>
              <a:t>乐观原则、悲观原则、折衷原则、最小最大后悔值原则。</a:t>
            </a:r>
          </a:p>
        </p:txBody>
      </p:sp>
      <p:sp>
        <p:nvSpPr>
          <p:cNvPr id="6" name="矩形 5"/>
          <p:cNvSpPr/>
          <p:nvPr/>
        </p:nvSpPr>
        <p:spPr>
          <a:xfrm>
            <a:off x="5111981" y="1287744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新产品的生产决策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15250" y="1741556"/>
            <a:ext cx="74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需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chemeClr val="accent2"/>
                </a:solidFill>
              </a:rPr>
              <a:t>求</a:t>
            </a:r>
          </a:p>
        </p:txBody>
      </p:sp>
      <p:sp>
        <p:nvSpPr>
          <p:cNvPr id="8" name="矩形 7"/>
          <p:cNvSpPr/>
          <p:nvPr/>
        </p:nvSpPr>
        <p:spPr>
          <a:xfrm>
            <a:off x="2721419" y="1749250"/>
            <a:ext cx="7227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假设某厂对一种新产品的生产进行决策。预期产品需求量有四种可能：</a:t>
            </a:r>
          </a:p>
          <a:p>
            <a:r>
              <a:rPr lang="zh-CN" altLang="en-US" b="1" dirty="0"/>
              <a:t>畅销、尚好、较差、滞销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593076" y="1777404"/>
            <a:ext cx="0" cy="53232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15251" y="2597728"/>
            <a:ext cx="69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决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chemeClr val="accent2"/>
                </a:solidFill>
              </a:rPr>
              <a:t>策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chemeClr val="accent2"/>
                </a:solidFill>
              </a:rPr>
              <a:t>策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chemeClr val="accent2"/>
                </a:solidFill>
              </a:rPr>
              <a:t>略</a:t>
            </a:r>
          </a:p>
        </p:txBody>
      </p:sp>
      <p:sp>
        <p:nvSpPr>
          <p:cNvPr id="13" name="矩形 12"/>
          <p:cNvSpPr/>
          <p:nvPr/>
        </p:nvSpPr>
        <p:spPr>
          <a:xfrm>
            <a:off x="2721418" y="2664649"/>
            <a:ext cx="7108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决策者有</a:t>
            </a:r>
            <a:r>
              <a:rPr lang="zh-CN" altLang="en-US" b="1" dirty="0"/>
              <a:t>三种决策策略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建新厂大量生产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改造原厂达到中等产量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利用原有设备小批量生产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593076" y="2677171"/>
            <a:ext cx="0" cy="11113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93076" y="4156073"/>
            <a:ext cx="0" cy="11113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15250" y="4111599"/>
            <a:ext cx="46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决策原则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7931" y1="23040" x2="2463" y2="42993"/>
                        <a14:backgroundMark x1="64039" y1="63420" x2="65517" y2="97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96" y="2505359"/>
            <a:ext cx="1717291" cy="1780738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2231572" y="3962400"/>
            <a:ext cx="772811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31572" y="2554184"/>
            <a:ext cx="772811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01036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案例应用分析</a:t>
            </a:r>
          </a:p>
        </p:txBody>
      </p:sp>
      <p:graphicFrame>
        <p:nvGraphicFramePr>
          <p:cNvPr id="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39886"/>
              </p:ext>
            </p:extLst>
          </p:nvPr>
        </p:nvGraphicFramePr>
        <p:xfrm>
          <a:off x="2503209" y="2918660"/>
          <a:ext cx="7173913" cy="201484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54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状况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策略  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畅销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尚好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较差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滞销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大量生产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-70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4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中等产量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-40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4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小批生产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97286" y="2070162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某厂新产品投产的决策报酬表</a:t>
            </a:r>
          </a:p>
        </p:txBody>
      </p:sp>
      <p:sp>
        <p:nvSpPr>
          <p:cNvPr id="5" name="矩形 4"/>
          <p:cNvSpPr/>
          <p:nvPr/>
        </p:nvSpPr>
        <p:spPr>
          <a:xfrm>
            <a:off x="5320596" y="2531827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（单位：万元）</a:t>
            </a:r>
          </a:p>
        </p:txBody>
      </p:sp>
    </p:spTree>
    <p:extLst>
      <p:ext uri="{BB962C8B-B14F-4D97-AF65-F5344CB8AC3E}">
        <p14:creationId xmlns:p14="http://schemas.microsoft.com/office/powerpoint/2010/main" val="3100213228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）悲观原则（小中求大的标准）</a:t>
            </a:r>
          </a:p>
        </p:txBody>
      </p:sp>
      <p:sp>
        <p:nvSpPr>
          <p:cNvPr id="3" name="矩形 2"/>
          <p:cNvSpPr/>
          <p:nvPr/>
        </p:nvSpPr>
        <p:spPr>
          <a:xfrm>
            <a:off x="3186997" y="5014695"/>
            <a:ext cx="6602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在本例中，三种策略的最小的预期值分别是： </a:t>
            </a:r>
            <a:r>
              <a:rPr lang="en-US" altLang="zh-CN" dirty="0"/>
              <a:t>-70</a:t>
            </a:r>
            <a:r>
              <a:rPr lang="zh-CN" altLang="en-US" dirty="0"/>
              <a:t>；</a:t>
            </a:r>
            <a:r>
              <a:rPr lang="en-US" altLang="zh-CN" dirty="0"/>
              <a:t>-40</a:t>
            </a:r>
            <a:r>
              <a:rPr lang="zh-CN" altLang="en-US" dirty="0"/>
              <a:t>，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-1</a:t>
            </a:r>
            <a:r>
              <a:rPr lang="zh-CN" altLang="en-US" dirty="0"/>
              <a:t>是最大值，</a:t>
            </a:r>
            <a:r>
              <a:rPr lang="zh-CN" altLang="en-US" b="1" dirty="0"/>
              <a:t>应选</a:t>
            </a:r>
            <a:r>
              <a:rPr lang="en-US" altLang="zh-CN" b="1" dirty="0"/>
              <a:t>-1</a:t>
            </a:r>
            <a:r>
              <a:rPr lang="zh-CN" altLang="en-US" b="1" dirty="0"/>
              <a:t>所对应的策略</a:t>
            </a:r>
            <a:r>
              <a:rPr lang="en-US" altLang="zh-CN" b="1" dirty="0"/>
              <a:t>----</a:t>
            </a:r>
            <a:r>
              <a:rPr lang="zh-CN" altLang="en-US" b="1" dirty="0"/>
              <a:t>小批量生产</a:t>
            </a:r>
            <a:r>
              <a:rPr lang="zh-CN" altLang="en-US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145971" y="1755874"/>
            <a:ext cx="7336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悲观原则是从各策略</a:t>
            </a:r>
            <a:r>
              <a:rPr lang="zh-CN" altLang="en-US" dirty="0">
                <a:solidFill>
                  <a:srgbClr val="AC1B20"/>
                </a:solidFill>
              </a:rPr>
              <a:t>最小的预期值中选取最大</a:t>
            </a:r>
            <a:r>
              <a:rPr lang="zh-CN" altLang="en-US" dirty="0"/>
              <a:t>预期值所对应的策略。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230041" y="2300848"/>
            <a:ext cx="7718823" cy="2530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7955"/>
              </p:ext>
            </p:extLst>
          </p:nvPr>
        </p:nvGraphicFramePr>
        <p:xfrm>
          <a:off x="2351952" y="2874367"/>
          <a:ext cx="7490870" cy="182848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6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状况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策略  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畅销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尚好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较差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滞销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大量生产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-70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中等产量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-40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小批生产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4402738" y="232870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某厂新产品投产的决策报酬表</a:t>
            </a:r>
          </a:p>
        </p:txBody>
      </p:sp>
      <p:sp>
        <p:nvSpPr>
          <p:cNvPr id="19" name="矩形 18"/>
          <p:cNvSpPr/>
          <p:nvPr/>
        </p:nvSpPr>
        <p:spPr>
          <a:xfrm>
            <a:off x="5279586" y="259736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（单位：万元）</a:t>
            </a:r>
          </a:p>
        </p:txBody>
      </p:sp>
    </p:spTree>
    <p:extLst>
      <p:ext uri="{BB962C8B-B14F-4D97-AF65-F5344CB8AC3E}">
        <p14:creationId xmlns:p14="http://schemas.microsoft.com/office/powerpoint/2010/main" val="527563028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）乐观原则（大中求大标准）</a:t>
            </a:r>
          </a:p>
        </p:txBody>
      </p:sp>
      <p:sp>
        <p:nvSpPr>
          <p:cNvPr id="3" name="矩形 2"/>
          <p:cNvSpPr/>
          <p:nvPr/>
        </p:nvSpPr>
        <p:spPr>
          <a:xfrm>
            <a:off x="3186997" y="5014694"/>
            <a:ext cx="6939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在本例中，三种策略的最大的预期值分别是：</a:t>
            </a:r>
            <a:r>
              <a:rPr lang="en-US" altLang="zh-CN" dirty="0"/>
              <a:t>80</a:t>
            </a:r>
            <a:r>
              <a:rPr lang="zh-CN" altLang="en-US" dirty="0"/>
              <a:t>；</a:t>
            </a:r>
            <a:r>
              <a:rPr lang="en-US" altLang="zh-CN" dirty="0"/>
              <a:t>55</a:t>
            </a:r>
            <a:r>
              <a:rPr lang="zh-CN" altLang="en-US" dirty="0"/>
              <a:t>，</a:t>
            </a:r>
            <a:r>
              <a:rPr lang="en-US" altLang="zh-CN" dirty="0"/>
              <a:t>31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80</a:t>
            </a:r>
            <a:r>
              <a:rPr lang="zh-CN" altLang="en-US" dirty="0"/>
              <a:t>是最大值，则</a:t>
            </a:r>
            <a:r>
              <a:rPr lang="en-US" altLang="zh-CN" b="1" dirty="0"/>
              <a:t>80</a:t>
            </a:r>
            <a:r>
              <a:rPr lang="zh-CN" altLang="en-US" b="1" dirty="0"/>
              <a:t>所对应的策略</a:t>
            </a:r>
            <a:r>
              <a:rPr lang="en-US" altLang="zh-CN" b="1" dirty="0"/>
              <a:t>----</a:t>
            </a:r>
            <a:r>
              <a:rPr lang="zh-CN" altLang="en-US" b="1" dirty="0"/>
              <a:t>大量生产，就是该标准下所选择的策略。</a:t>
            </a:r>
          </a:p>
        </p:txBody>
      </p:sp>
      <p:sp>
        <p:nvSpPr>
          <p:cNvPr id="6" name="矩形 5"/>
          <p:cNvSpPr/>
          <p:nvPr/>
        </p:nvSpPr>
        <p:spPr>
          <a:xfrm>
            <a:off x="3145971" y="1755874"/>
            <a:ext cx="7336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乐观原则是从各策略</a:t>
            </a:r>
            <a:r>
              <a:rPr lang="zh-CN" altLang="en-US" dirty="0">
                <a:solidFill>
                  <a:srgbClr val="AC1B20"/>
                </a:solidFill>
              </a:rPr>
              <a:t>最大的预期值中选取最大</a:t>
            </a:r>
            <a:r>
              <a:rPr lang="zh-CN" altLang="en-US" dirty="0"/>
              <a:t>预期值所对应的策略。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295389" y="4877255"/>
            <a:ext cx="7635923" cy="0"/>
          </a:xfrm>
          <a:prstGeom prst="line">
            <a:avLst/>
          </a:prstGeom>
          <a:ln w="12700">
            <a:solidFill>
              <a:srgbClr val="AC1B2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30041" y="2300848"/>
            <a:ext cx="7718823" cy="2530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09462"/>
              </p:ext>
            </p:extLst>
          </p:nvPr>
        </p:nvGraphicFramePr>
        <p:xfrm>
          <a:off x="2351952" y="2874367"/>
          <a:ext cx="7490870" cy="18284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6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状况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策略  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畅销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尚好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较差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滞销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大量生产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-70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中等产量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55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-40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小批生产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402738" y="232870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某厂新产品投产的决策报酬表</a:t>
            </a:r>
          </a:p>
        </p:txBody>
      </p:sp>
      <p:sp>
        <p:nvSpPr>
          <p:cNvPr id="16" name="矩形 15"/>
          <p:cNvSpPr/>
          <p:nvPr/>
        </p:nvSpPr>
        <p:spPr>
          <a:xfrm>
            <a:off x="5279586" y="259736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（单位：万元）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219155" y="4877255"/>
            <a:ext cx="7729709" cy="0"/>
          </a:xfrm>
          <a:prstGeom prst="line">
            <a:avLst/>
          </a:prstGeom>
          <a:ln w="12700">
            <a:solidFill>
              <a:srgbClr val="AC1B2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60684"/>
      </p:ext>
    </p:extLst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230041" y="2300848"/>
            <a:ext cx="7718823" cy="2530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67220" y="5238184"/>
            <a:ext cx="5185014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）折衷原则（现实主义标准）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51901" y="1406241"/>
            <a:ext cx="67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含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义</a:t>
            </a:r>
          </a:p>
        </p:txBody>
      </p:sp>
      <p:sp>
        <p:nvSpPr>
          <p:cNvPr id="6" name="矩形 5"/>
          <p:cNvSpPr/>
          <p:nvPr/>
        </p:nvSpPr>
        <p:spPr>
          <a:xfrm>
            <a:off x="3128309" y="1157963"/>
            <a:ext cx="7013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这是乐观与悲观的折衷，即人们给定乐观系数：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α(0&lt; α&lt;1)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，则悲观系数为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1-α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，将二者加权有：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现实估计值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乐观结果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× α+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悲观结果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×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1- α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，乐观系数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大小因人而定。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600" b="1" dirty="0">
                <a:solidFill>
                  <a:srgbClr val="AC1B20"/>
                </a:solidFill>
              </a:rPr>
              <a:t>那么，从现实的估计值中选取最大值的策略的方法就是折衷原则。</a:t>
            </a:r>
          </a:p>
        </p:txBody>
      </p:sp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75687"/>
              </p:ext>
            </p:extLst>
          </p:nvPr>
        </p:nvGraphicFramePr>
        <p:xfrm>
          <a:off x="2348821" y="2874367"/>
          <a:ext cx="7490870" cy="18284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6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状况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策略  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畅销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尚好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较差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滞销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大量生产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-70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中等产量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-40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小批生产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C1B2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402738" y="232870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某厂新产品投产的决策报酬表</a:t>
            </a:r>
          </a:p>
        </p:txBody>
      </p:sp>
      <p:sp>
        <p:nvSpPr>
          <p:cNvPr id="9" name="矩形 8"/>
          <p:cNvSpPr/>
          <p:nvPr/>
        </p:nvSpPr>
        <p:spPr>
          <a:xfrm>
            <a:off x="5279586" y="259736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（单位：万元）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167221" y="6438767"/>
            <a:ext cx="6781643" cy="0"/>
          </a:xfrm>
          <a:prstGeom prst="line">
            <a:avLst/>
          </a:prstGeom>
          <a:ln w="12700">
            <a:solidFill>
              <a:srgbClr val="AC1B2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40931" y="4181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67221" y="5222363"/>
            <a:ext cx="4975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策略</a:t>
            </a:r>
            <a:r>
              <a:rPr lang="en-US" altLang="zh-CN" sz="1600" dirty="0"/>
              <a:t>1</a:t>
            </a:r>
            <a:r>
              <a:rPr lang="zh-CN" altLang="en-US" sz="1600" dirty="0"/>
              <a:t>估计值</a:t>
            </a:r>
            <a:r>
              <a:rPr lang="en-US" altLang="zh-CN" sz="1600" dirty="0"/>
              <a:t>=80×0.7+(-70×0.3)=35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策略</a:t>
            </a:r>
            <a:r>
              <a:rPr lang="en-US" altLang="zh-CN" sz="1600" dirty="0"/>
              <a:t>2</a:t>
            </a:r>
            <a:r>
              <a:rPr lang="zh-CN" altLang="en-US" sz="1600" dirty="0"/>
              <a:t>估计值</a:t>
            </a:r>
            <a:r>
              <a:rPr lang="en-US" altLang="zh-CN" sz="1600" dirty="0"/>
              <a:t>=55×0.7+(-40×0.3)=26.5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策略</a:t>
            </a:r>
            <a:r>
              <a:rPr lang="en-US" altLang="zh-CN" sz="1600" dirty="0"/>
              <a:t>3</a:t>
            </a:r>
            <a:r>
              <a:rPr lang="zh-CN" altLang="en-US" sz="1600" dirty="0"/>
              <a:t>估计值</a:t>
            </a:r>
            <a:r>
              <a:rPr lang="en-US" altLang="zh-CN" sz="1600" dirty="0"/>
              <a:t>=31×0.7+(-1×0.3)=21.4</a:t>
            </a:r>
          </a:p>
        </p:txBody>
      </p:sp>
      <p:sp>
        <p:nvSpPr>
          <p:cNvPr id="17" name="矩形 16"/>
          <p:cNvSpPr/>
          <p:nvPr/>
        </p:nvSpPr>
        <p:spPr>
          <a:xfrm>
            <a:off x="3104723" y="4831025"/>
            <a:ext cx="5226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α=0.7</a:t>
            </a:r>
            <a:r>
              <a:rPr lang="zh-CN" altLang="en-US" dirty="0"/>
              <a:t>，则对应三种策略的估计值分别为：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219155" y="4877255"/>
            <a:ext cx="7729709" cy="0"/>
          </a:xfrm>
          <a:prstGeom prst="line">
            <a:avLst/>
          </a:prstGeom>
          <a:ln w="12700">
            <a:solidFill>
              <a:srgbClr val="AC1B2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86542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230041" y="2300848"/>
            <a:ext cx="7718823" cy="25301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）最小最大后悔值原则</a:t>
            </a:r>
          </a:p>
        </p:txBody>
      </p:sp>
      <p:sp>
        <p:nvSpPr>
          <p:cNvPr id="6" name="矩形 5"/>
          <p:cNvSpPr/>
          <p:nvPr/>
        </p:nvSpPr>
        <p:spPr>
          <a:xfrm>
            <a:off x="3128309" y="1682323"/>
            <a:ext cx="70138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从各个策略</a:t>
            </a:r>
            <a:r>
              <a:rPr lang="zh-CN" altLang="en-US" sz="1600" b="1" dirty="0">
                <a:solidFill>
                  <a:srgbClr val="AC1B20"/>
                </a:solidFill>
              </a:rPr>
              <a:t>最大后悔值</a:t>
            </a:r>
            <a:r>
              <a:rPr lang="zh-CN" altLang="en-US" sz="1600" dirty="0">
                <a:solidFill>
                  <a:srgbClr val="AC1B20"/>
                </a:solidFill>
              </a:rPr>
              <a:t>中选取最小</a:t>
            </a:r>
            <a:r>
              <a:rPr lang="zh-CN" altLang="en-US" sz="1600" dirty="0"/>
              <a:t>的策略，即最大后悔中选取最小的标准。</a:t>
            </a:r>
          </a:p>
        </p:txBody>
      </p:sp>
      <p:sp>
        <p:nvSpPr>
          <p:cNvPr id="8" name="矩形 7"/>
          <p:cNvSpPr/>
          <p:nvPr/>
        </p:nvSpPr>
        <p:spPr>
          <a:xfrm>
            <a:off x="4402737" y="2328709"/>
            <a:ext cx="347402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某厂新产品投产的决策后悔值表</a:t>
            </a: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9586" y="259736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（单位：万元）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167221" y="5637780"/>
            <a:ext cx="6781643" cy="0"/>
          </a:xfrm>
          <a:prstGeom prst="line">
            <a:avLst/>
          </a:prstGeom>
          <a:ln w="12700">
            <a:solidFill>
              <a:srgbClr val="AC1B2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40931" y="4181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04723" y="5014695"/>
            <a:ext cx="6844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在表中最大后悔值一列中，最小的</a:t>
            </a:r>
            <a:r>
              <a:rPr lang="en-US" altLang="zh-CN" dirty="0"/>
              <a:t>39</a:t>
            </a:r>
            <a:r>
              <a:rPr lang="zh-CN" altLang="en-US" dirty="0"/>
              <a:t>所对应的策略就是按此标准</a:t>
            </a:r>
            <a:r>
              <a:rPr lang="zh-CN" altLang="en-US" b="1" dirty="0"/>
              <a:t>应该选择的策略</a:t>
            </a:r>
            <a:r>
              <a:rPr lang="en-US" altLang="zh-CN" b="1" dirty="0"/>
              <a:t>----</a:t>
            </a:r>
            <a:r>
              <a:rPr lang="zh-CN" altLang="en-US" b="1" dirty="0"/>
              <a:t>中等产量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21799"/>
              </p:ext>
            </p:extLst>
          </p:nvPr>
        </p:nvGraphicFramePr>
        <p:xfrm>
          <a:off x="2366798" y="2889252"/>
          <a:ext cx="7484772" cy="18460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2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8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16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状况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策略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畅销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尚好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较差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滞销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各策略最大后悔值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大量生产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69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中等产量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 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40-37</a:t>
                      </a: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）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39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小批生产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49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00691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5D226-A29F-45F4-A31E-3291D51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AE2F5-4639-4FDB-9A40-7F3822DF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）研究现状，判断改变的要求。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）明确目标，包括提出目标、明确多元目标之间的相互关系、限定时期。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）拟定方案，必须提供多种备选方案。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）方案的比较和选择。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789494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决策的构成要素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决策者</a:t>
            </a:r>
            <a:endParaRPr lang="en-US" altLang="zh-CN" dirty="0"/>
          </a:p>
          <a:p>
            <a:r>
              <a:rPr lang="zh-CN" altLang="en-US" dirty="0"/>
              <a:t>决策目标</a:t>
            </a:r>
            <a:endParaRPr lang="en-US" altLang="zh-CN" dirty="0"/>
          </a:p>
          <a:p>
            <a:r>
              <a:rPr lang="zh-CN" altLang="en-US" dirty="0"/>
              <a:t>自然状态（可能出现的状况）</a:t>
            </a:r>
            <a:endParaRPr lang="en-US" altLang="zh-CN" dirty="0"/>
          </a:p>
          <a:p>
            <a:r>
              <a:rPr lang="zh-CN" altLang="en-US" dirty="0"/>
              <a:t>备选方案</a:t>
            </a:r>
            <a:endParaRPr lang="en-US" altLang="zh-CN" dirty="0"/>
          </a:p>
          <a:p>
            <a:r>
              <a:rPr lang="zh-CN" altLang="en-US" dirty="0"/>
              <a:t>决策后果</a:t>
            </a:r>
            <a:endParaRPr lang="en-US" altLang="zh-CN" dirty="0"/>
          </a:p>
          <a:p>
            <a:r>
              <a:rPr lang="zh-CN" altLang="en-US" dirty="0"/>
              <a:t>决策准则</a:t>
            </a:r>
          </a:p>
        </p:txBody>
      </p:sp>
    </p:spTree>
    <p:extLst>
      <p:ext uri="{BB962C8B-B14F-4D97-AF65-F5344CB8AC3E}">
        <p14:creationId xmlns:p14="http://schemas.microsoft.com/office/powerpoint/2010/main" val="429166107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管理决策的</a:t>
            </a:r>
            <a:r>
              <a:rPr lang="en-US" altLang="zh-CN" dirty="0"/>
              <a:t>6</a:t>
            </a:r>
            <a:r>
              <a:rPr lang="zh-CN" altLang="en-US" dirty="0"/>
              <a:t>个特点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357858" y="1615025"/>
            <a:ext cx="3187360" cy="3679371"/>
            <a:chOff x="3344069" y="2100943"/>
            <a:chExt cx="2165350" cy="2398713"/>
          </a:xfrm>
        </p:grpSpPr>
        <p:sp>
          <p:nvSpPr>
            <p:cNvPr id="5" name="流程图: 决策 4"/>
            <p:cNvSpPr/>
            <p:nvPr/>
          </p:nvSpPr>
          <p:spPr>
            <a:xfrm>
              <a:off x="3926682" y="2100943"/>
              <a:ext cx="1001712" cy="671513"/>
            </a:xfrm>
            <a:prstGeom prst="flowChartDecision">
              <a:avLst/>
            </a:prstGeom>
            <a:solidFill>
              <a:srgbClr val="AC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流程图: 决策 5"/>
            <p:cNvSpPr/>
            <p:nvPr/>
          </p:nvSpPr>
          <p:spPr>
            <a:xfrm rot="10800000" flipV="1">
              <a:off x="3926682" y="3828143"/>
              <a:ext cx="1001712" cy="671513"/>
            </a:xfrm>
            <a:prstGeom prst="flowChartDecision">
              <a:avLst/>
            </a:prstGeom>
            <a:solidFill>
              <a:srgbClr val="AC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20089555">
              <a:off x="4841082" y="2369231"/>
              <a:ext cx="668337" cy="998537"/>
            </a:xfrm>
            <a:custGeom>
              <a:avLst/>
              <a:gdLst>
                <a:gd name="connsiteX0" fmla="*/ 292182 w 668618"/>
                <a:gd name="connsiteY0" fmla="*/ 0 h 997935"/>
                <a:gd name="connsiteX1" fmla="*/ 668618 w 668618"/>
                <a:gd name="connsiteY1" fmla="*/ 470743 h 997935"/>
                <a:gd name="connsiteX2" fmla="*/ 376436 w 668618"/>
                <a:gd name="connsiteY2" fmla="*/ 997935 h 997935"/>
                <a:gd name="connsiteX3" fmla="*/ 0 w 668618"/>
                <a:gd name="connsiteY3" fmla="*/ 527192 h 997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18" h="997935">
                  <a:moveTo>
                    <a:pt x="292182" y="0"/>
                  </a:moveTo>
                  <a:lnTo>
                    <a:pt x="668618" y="470743"/>
                  </a:lnTo>
                  <a:lnTo>
                    <a:pt x="376436" y="997935"/>
                  </a:lnTo>
                  <a:lnTo>
                    <a:pt x="0" y="527192"/>
                  </a:lnTo>
                  <a:close/>
                </a:path>
              </a:pathLst>
            </a:custGeom>
            <a:solidFill>
              <a:srgbClr val="AC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195699">
              <a:off x="3348832" y="2375581"/>
              <a:ext cx="660400" cy="985837"/>
            </a:xfrm>
            <a:custGeom>
              <a:avLst/>
              <a:gdLst>
                <a:gd name="connsiteX0" fmla="*/ 417898 w 660656"/>
                <a:gd name="connsiteY0" fmla="*/ 0 h 986053"/>
                <a:gd name="connsiteX1" fmla="*/ 660656 w 660656"/>
                <a:gd name="connsiteY1" fmla="*/ 551698 h 986053"/>
                <a:gd name="connsiteX2" fmla="*/ 242758 w 660656"/>
                <a:gd name="connsiteY2" fmla="*/ 986053 h 986053"/>
                <a:gd name="connsiteX3" fmla="*/ 0 w 660656"/>
                <a:gd name="connsiteY3" fmla="*/ 434354 h 98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656" h="986053">
                  <a:moveTo>
                    <a:pt x="417898" y="0"/>
                  </a:moveTo>
                  <a:lnTo>
                    <a:pt x="660656" y="551698"/>
                  </a:lnTo>
                  <a:lnTo>
                    <a:pt x="242758" y="986053"/>
                  </a:lnTo>
                  <a:lnTo>
                    <a:pt x="0" y="434354"/>
                  </a:lnTo>
                  <a:close/>
                </a:path>
              </a:pathLst>
            </a:custGeom>
            <a:solidFill>
              <a:srgbClr val="AC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19903292">
              <a:off x="3344069" y="3231243"/>
              <a:ext cx="669925" cy="1001713"/>
            </a:xfrm>
            <a:custGeom>
              <a:avLst/>
              <a:gdLst>
                <a:gd name="connsiteX0" fmla="*/ 320303 w 670693"/>
                <a:gd name="connsiteY0" fmla="*/ 0 h 1001034"/>
                <a:gd name="connsiteX1" fmla="*/ 670693 w 670693"/>
                <a:gd name="connsiteY1" fmla="*/ 490438 h 1001034"/>
                <a:gd name="connsiteX2" fmla="*/ 350390 w 670693"/>
                <a:gd name="connsiteY2" fmla="*/ 1001034 h 1001034"/>
                <a:gd name="connsiteX3" fmla="*/ 0 w 670693"/>
                <a:gd name="connsiteY3" fmla="*/ 510596 h 100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693" h="1001034">
                  <a:moveTo>
                    <a:pt x="320303" y="0"/>
                  </a:moveTo>
                  <a:lnTo>
                    <a:pt x="670693" y="490438"/>
                  </a:lnTo>
                  <a:lnTo>
                    <a:pt x="350390" y="1001034"/>
                  </a:lnTo>
                  <a:lnTo>
                    <a:pt x="0" y="510596"/>
                  </a:lnTo>
                  <a:close/>
                </a:path>
              </a:pathLst>
            </a:custGeom>
            <a:solidFill>
              <a:srgbClr val="AC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rot="1250443">
              <a:off x="4844257" y="3237593"/>
              <a:ext cx="661987" cy="989013"/>
            </a:xfrm>
            <a:custGeom>
              <a:avLst/>
              <a:gdLst>
                <a:gd name="connsiteX0" fmla="*/ 410928 w 662441"/>
                <a:gd name="connsiteY0" fmla="*/ 0 h 988716"/>
                <a:gd name="connsiteX1" fmla="*/ 662441 w 662441"/>
                <a:gd name="connsiteY1" fmla="*/ 547762 h 988716"/>
                <a:gd name="connsiteX2" fmla="*/ 251512 w 662441"/>
                <a:gd name="connsiteY2" fmla="*/ 988716 h 988716"/>
                <a:gd name="connsiteX3" fmla="*/ 0 w 662441"/>
                <a:gd name="connsiteY3" fmla="*/ 440954 h 988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441" h="988716">
                  <a:moveTo>
                    <a:pt x="410928" y="0"/>
                  </a:moveTo>
                  <a:lnTo>
                    <a:pt x="662441" y="547762"/>
                  </a:lnTo>
                  <a:lnTo>
                    <a:pt x="251512" y="988716"/>
                  </a:lnTo>
                  <a:lnTo>
                    <a:pt x="0" y="440954"/>
                  </a:lnTo>
                  <a:close/>
                </a:path>
              </a:pathLst>
            </a:custGeom>
            <a:solidFill>
              <a:srgbClr val="AC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483039" y="11973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目标性</a:t>
            </a:r>
          </a:p>
        </p:txBody>
      </p:sp>
      <p:sp>
        <p:nvSpPr>
          <p:cNvPr id="15" name="矩形 14"/>
          <p:cNvSpPr/>
          <p:nvPr/>
        </p:nvSpPr>
        <p:spPr>
          <a:xfrm>
            <a:off x="7580389" y="23719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可行性</a:t>
            </a:r>
          </a:p>
        </p:txBody>
      </p:sp>
      <p:sp>
        <p:nvSpPr>
          <p:cNvPr id="16" name="矩形 15"/>
          <p:cNvSpPr/>
          <p:nvPr/>
        </p:nvSpPr>
        <p:spPr>
          <a:xfrm>
            <a:off x="7580388" y="42643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选择性</a:t>
            </a:r>
          </a:p>
        </p:txBody>
      </p:sp>
      <p:sp>
        <p:nvSpPr>
          <p:cNvPr id="17" name="矩形 16"/>
          <p:cNvSpPr/>
          <p:nvPr/>
        </p:nvSpPr>
        <p:spPr>
          <a:xfrm>
            <a:off x="5512957" y="53334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满意性</a:t>
            </a:r>
          </a:p>
        </p:txBody>
      </p:sp>
      <p:sp>
        <p:nvSpPr>
          <p:cNvPr id="18" name="矩形 17"/>
          <p:cNvSpPr/>
          <p:nvPr/>
        </p:nvSpPr>
        <p:spPr>
          <a:xfrm>
            <a:off x="3614151" y="42107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过程性</a:t>
            </a:r>
          </a:p>
        </p:txBody>
      </p:sp>
      <p:sp>
        <p:nvSpPr>
          <p:cNvPr id="19" name="矩形 18"/>
          <p:cNvSpPr/>
          <p:nvPr/>
        </p:nvSpPr>
        <p:spPr>
          <a:xfrm>
            <a:off x="3560921" y="237197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动态性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3989" y="3084902"/>
            <a:ext cx="807392" cy="5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03793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满意性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最优的前提：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问题是清楚的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目标是单一的、清楚的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所有方案和结果是已知的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偏好是清晰、稳定的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无时间和成本约束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D35A39-B28A-4825-B50E-D34D5EFB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17" y="492196"/>
            <a:ext cx="4613988" cy="594394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99962041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西蒙的有限理性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41" y="1770920"/>
            <a:ext cx="2474521" cy="368901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5295745" y="1770920"/>
            <a:ext cx="5287743" cy="3382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两个关键要素：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局域搜索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而非全局性和系统性的搜索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满意解而非最优解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76698" y="5771128"/>
            <a:ext cx="782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管理就是决策</a:t>
            </a:r>
          </a:p>
        </p:txBody>
      </p:sp>
    </p:spTree>
    <p:extLst>
      <p:ext uri="{BB962C8B-B14F-4D97-AF65-F5344CB8AC3E}">
        <p14:creationId xmlns:p14="http://schemas.microsoft.com/office/powerpoint/2010/main" val="2155691144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37560" y="2542032"/>
            <a:ext cx="9848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二、决策制定的思维</a:t>
            </a:r>
          </a:p>
        </p:txBody>
      </p:sp>
    </p:spTree>
    <p:extLst>
      <p:ext uri="{BB962C8B-B14F-4D97-AF65-F5344CB8AC3E}">
        <p14:creationId xmlns:p14="http://schemas.microsoft.com/office/powerpoint/2010/main" val="2920780050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2" id="{9AF75654-69CE-4634-82FF-75F4774E9049}" vid="{1D9B24C4-0D56-446C-8F76-24A2F8EB7C2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457</TotalTime>
  <Words>2742</Words>
  <Application>Microsoft Office PowerPoint</Application>
  <PresentationFormat>宽屏</PresentationFormat>
  <Paragraphs>504</Paragraphs>
  <Slides>37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 Unicode MS</vt:lpstr>
      <vt:lpstr>PMingLiU</vt:lpstr>
      <vt:lpstr>宋体</vt:lpstr>
      <vt:lpstr>微软雅黑</vt:lpstr>
      <vt:lpstr>Arial</vt:lpstr>
      <vt:lpstr>Calibri</vt:lpstr>
      <vt:lpstr>Times New Roman</vt:lpstr>
      <vt:lpstr>主题2</vt:lpstr>
      <vt:lpstr>第4章 决策</vt:lpstr>
      <vt:lpstr>PowerPoint 演示文稿</vt:lpstr>
      <vt:lpstr>决策的定义</vt:lpstr>
      <vt:lpstr>决策的过程</vt:lpstr>
      <vt:lpstr>决策的构成要素</vt:lpstr>
      <vt:lpstr>管理决策的6个特点</vt:lpstr>
      <vt:lpstr>满意性</vt:lpstr>
      <vt:lpstr>西蒙的有限理性</vt:lpstr>
      <vt:lpstr>PowerPoint 演示文稿</vt:lpstr>
      <vt:lpstr>直觉决策</vt:lpstr>
      <vt:lpstr>决策的思维风格</vt:lpstr>
      <vt:lpstr>PowerPoint 演示文稿</vt:lpstr>
      <vt:lpstr>决策的典型类型</vt:lpstr>
      <vt:lpstr>程序化决策与非程序化决策</vt:lpstr>
      <vt:lpstr>程序化决策与非程序化决策</vt:lpstr>
      <vt:lpstr>单目标决策和多目标决策</vt:lpstr>
      <vt:lpstr>个体决策与群体决策</vt:lpstr>
      <vt:lpstr>群组决策的缺点</vt:lpstr>
      <vt:lpstr>头脑风暴法</vt:lpstr>
      <vt:lpstr>德尔菲法（专家意见法）</vt:lpstr>
      <vt:lpstr>如何克服？</vt:lpstr>
      <vt:lpstr>规律：制定决策时的错误和偏见</vt:lpstr>
      <vt:lpstr>PowerPoint 演示文稿</vt:lpstr>
      <vt:lpstr>制定决策的条件</vt:lpstr>
      <vt:lpstr>确定型决策方法</vt:lpstr>
      <vt:lpstr>方程式法---确定保本点和目标利润</vt:lpstr>
      <vt:lpstr>3.图示法</vt:lpstr>
      <vt:lpstr>风险型决策</vt:lpstr>
      <vt:lpstr>应用举例</vt:lpstr>
      <vt:lpstr>非确定型决策</vt:lpstr>
      <vt:lpstr>方法3：非确定型决策</vt:lpstr>
      <vt:lpstr>案例应用分析</vt:lpstr>
      <vt:lpstr>案例应用分析</vt:lpstr>
      <vt:lpstr>（1）悲观原则（小中求大的标准）</vt:lpstr>
      <vt:lpstr>（2）乐观原则（大中求大标准）</vt:lpstr>
      <vt:lpstr>（3）折衷原则（现实主义标准）</vt:lpstr>
      <vt:lpstr>（4）最小最大后悔值原则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麟</dc:creator>
  <cp:lastModifiedBy>范 泽松</cp:lastModifiedBy>
  <cp:revision>45</cp:revision>
  <dcterms:created xsi:type="dcterms:W3CDTF">2019-04-02T08:18:12Z</dcterms:created>
  <dcterms:modified xsi:type="dcterms:W3CDTF">2020-01-02T09:55:31Z</dcterms:modified>
</cp:coreProperties>
</file>