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7" r:id="rId3"/>
    <p:sldId id="257" r:id="rId4"/>
    <p:sldId id="261" r:id="rId5"/>
    <p:sldId id="316" r:id="rId6"/>
    <p:sldId id="259" r:id="rId7"/>
    <p:sldId id="258" r:id="rId8"/>
    <p:sldId id="260" r:id="rId9"/>
    <p:sldId id="276" r:id="rId10"/>
    <p:sldId id="317" r:id="rId11"/>
    <p:sldId id="272" r:id="rId12"/>
    <p:sldId id="273" r:id="rId13"/>
    <p:sldId id="274" r:id="rId14"/>
    <p:sldId id="279" r:id="rId15"/>
    <p:sldId id="275" r:id="rId16"/>
    <p:sldId id="288" r:id="rId17"/>
    <p:sldId id="280" r:id="rId18"/>
    <p:sldId id="285" r:id="rId19"/>
    <p:sldId id="281" r:id="rId20"/>
    <p:sldId id="277" r:id="rId21"/>
    <p:sldId id="315" r:id="rId22"/>
    <p:sldId id="278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103" autoAdjust="0"/>
  </p:normalViewPr>
  <p:slideViewPr>
    <p:cSldViewPr snapToGrid="0">
      <p:cViewPr varScale="1">
        <p:scale>
          <a:sx n="62" d="100"/>
          <a:sy n="6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9E7AC-E317-459E-ABC3-5119999722A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E45F2-566D-4952-A797-471B3FC6F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45F2-566D-4952-A797-471B3FC6FE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3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层次，各个时期保证长期，任务是否衔接协调，合理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45F2-566D-4952-A797-471B3FC6FE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9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由于目标模糊，每个层次的管理者在确定目标时都是有偏见的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45F2-566D-4952-A797-471B3FC6FE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3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2309-37D0-44BC-AF5E-245CB675AFE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0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45F2-566D-4952-A797-471B3FC6FE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美国海军在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年代为了管理“北极星”潜艇和导弹系统的开发任务而发明的工具。它将复杂任务分解为不同的活动，用网络结构清晰描述每项任务需要的人力、时间、资源的量和依赖关系。通过</a:t>
            </a:r>
            <a:r>
              <a:rPr lang="en-US" altLang="zh-CN" dirty="0"/>
              <a:t>PERT</a:t>
            </a:r>
            <a:r>
              <a:rPr lang="zh-CN" altLang="en-US" dirty="0"/>
              <a:t>图分析，可以一眼看到复杂任务中的关键路径，看到每项任务的前驱</a:t>
            </a:r>
            <a:r>
              <a:rPr lang="en-US" altLang="zh-CN" dirty="0"/>
              <a:t>-</a:t>
            </a:r>
            <a:r>
              <a:rPr lang="zh-CN" altLang="en-US" dirty="0"/>
              <a:t>后继条件，看到任何一项任务的提前或延后对其它任务的影响。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45F2-566D-4952-A797-471B3FC6FE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01b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496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4" descr="院徽xi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85" y="-26987"/>
            <a:ext cx="5082116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5841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70636236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0"/>
            <a:ext cx="12192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92150"/>
            <a:ext cx="12192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5" descr="院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4" y="5740400"/>
            <a:ext cx="438573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70086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340768"/>
            <a:ext cx="11041227" cy="4785395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9985174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6356351"/>
            <a:ext cx="3657600" cy="365125"/>
          </a:xfrm>
        </p:spPr>
        <p:txBody>
          <a:bodyPr/>
          <a:lstStyle/>
          <a:p>
            <a:fld id="{FD54106C-5B0D-41A5-BAEB-E8165E95B11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6356351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6356351"/>
            <a:ext cx="3657600" cy="365125"/>
          </a:xfrm>
        </p:spPr>
        <p:txBody>
          <a:bodyPr/>
          <a:lstStyle/>
          <a:p>
            <a:fld id="{FCA42BAC-111D-4315-898F-69708E4BA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4369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80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ransition>
    <p:push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088392"/>
            <a:ext cx="8534400" cy="1584176"/>
          </a:xfrm>
        </p:spPr>
        <p:txBody>
          <a:bodyPr/>
          <a:lstStyle/>
          <a:p>
            <a:pPr algn="ctr"/>
            <a:r>
              <a:rPr lang="zh-CN" altLang="en-US" dirty="0"/>
              <a:t>主讲：张麟</a:t>
            </a:r>
          </a:p>
        </p:txBody>
      </p:sp>
    </p:spTree>
    <p:extLst>
      <p:ext uri="{BB962C8B-B14F-4D97-AF65-F5344CB8AC3E}">
        <p14:creationId xmlns:p14="http://schemas.microsoft.com/office/powerpoint/2010/main" val="2249986699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       1984年，在东京国际马拉松邀请赛中，名不见经传的日本选手山本田一出人意料地夺得了世界冠军。在他后来的自传中这么说：“每次比赛之前，我都要乘车把比赛的线路仔细地看一遍，并</a:t>
            </a:r>
            <a:r>
              <a:rPr lang="zh-CN" altLang="zh-CN" sz="2400" dirty="0">
                <a:solidFill>
                  <a:srgbClr val="FF0000"/>
                </a:solidFill>
              </a:rPr>
              <a:t>把沿途比较醒目的标志画下来</a:t>
            </a:r>
            <a:r>
              <a:rPr lang="zh-CN" altLang="zh-CN" sz="2400" dirty="0"/>
              <a:t>，比如第一个标志是银行，第二个标志是一棵大树，第三个标志是一座红房子，这样一直画到赛程的终点。比赛开始后，我就以百米的速度奋力地向第一个目标冲去，等到达第一个目标后又以同样的速度向第二个目标冲去。40多公里的赛程，就被我</a:t>
            </a:r>
            <a:r>
              <a:rPr lang="zh-CN" altLang="zh-CN" sz="2400" dirty="0">
                <a:solidFill>
                  <a:srgbClr val="FF0000"/>
                </a:solidFill>
              </a:rPr>
              <a:t>分解</a:t>
            </a:r>
            <a:r>
              <a:rPr lang="zh-CN" altLang="zh-CN" sz="2400" dirty="0"/>
              <a:t>成这么几个小目标轻松地跑完了。起初，我并不懂这样的道理，常常把我的目标定在40公里外的终点那面旗帜上，结果我跑到十几公里时就疲惫不堪了。</a:t>
            </a:r>
          </a:p>
        </p:txBody>
      </p:sp>
    </p:spTree>
    <p:extLst>
      <p:ext uri="{BB962C8B-B14F-4D97-AF65-F5344CB8AC3E}">
        <p14:creationId xmlns:p14="http://schemas.microsoft.com/office/powerpoint/2010/main" val="3074372009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好的目标的特征：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以结果而不是以行为来表达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可以量化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清楚的时间框架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有挑战又可以达到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书面的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与组织有关成员沟通过的</a:t>
            </a:r>
          </a:p>
        </p:txBody>
      </p:sp>
    </p:spTree>
    <p:extLst>
      <p:ext uri="{BB962C8B-B14F-4D97-AF65-F5344CB8AC3E}">
        <p14:creationId xmlns:p14="http://schemas.microsoft.com/office/powerpoint/2010/main" val="291779722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传统的目标设立</a:t>
            </a:r>
            <a:endParaRPr lang="en-US" altLang="zh-CN" dirty="0"/>
          </a:p>
          <a:p>
            <a:r>
              <a:rPr lang="zh-CN" altLang="en-US" dirty="0"/>
              <a:t>目标管理（</a:t>
            </a:r>
            <a:r>
              <a:rPr lang="en-US" altLang="zh-CN" dirty="0"/>
              <a:t>MBO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65819547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传统的目标设立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制定组织的高层目标，然后分解为子目标并落实到组织的各个层次上。</a:t>
            </a:r>
          </a:p>
        </p:txBody>
      </p:sp>
      <p:sp>
        <p:nvSpPr>
          <p:cNvPr id="4" name="直角三角形 3"/>
          <p:cNvSpPr/>
          <p:nvPr/>
        </p:nvSpPr>
        <p:spPr>
          <a:xfrm rot="10800000" flipV="1">
            <a:off x="3866025" y="3186654"/>
            <a:ext cx="1756064" cy="296380"/>
          </a:xfrm>
          <a:prstGeom prst="rt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V="1">
            <a:off x="3866026" y="3987448"/>
            <a:ext cx="1756064" cy="296380"/>
          </a:xfrm>
          <a:prstGeom prst="rt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 flipV="1">
            <a:off x="4297856" y="4872746"/>
            <a:ext cx="1756064" cy="296380"/>
          </a:xfrm>
          <a:prstGeom prst="rt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47700" y="1805481"/>
            <a:ext cx="3662537" cy="3590369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98048" y="4701975"/>
            <a:ext cx="296088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34005" y="3837787"/>
            <a:ext cx="2088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885132" y="2983989"/>
            <a:ext cx="1188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45600" y="5162073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+mn-ea"/>
                <a:ea typeface="+mn-ea"/>
              </a:rPr>
              <a:t>员工个体的目标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35473" y="3520308"/>
            <a:ext cx="1415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+mn-ea"/>
                <a:ea typeface="+mn-ea"/>
              </a:rPr>
              <a:t>事业部经理的目标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461328" y="2552685"/>
            <a:ext cx="20621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高层管理者</a:t>
            </a:r>
            <a:endParaRPr lang="en-US" altLang="zh-CN" sz="11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的目标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35473" y="4410753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+mn-ea"/>
                <a:ea typeface="+mn-ea"/>
              </a:rPr>
              <a:t>部门经理的目标</a:t>
            </a:r>
          </a:p>
        </p:txBody>
      </p:sp>
      <p:sp>
        <p:nvSpPr>
          <p:cNvPr id="15" name="矩形 14"/>
          <p:cNvSpPr/>
          <p:nvPr/>
        </p:nvSpPr>
        <p:spPr>
          <a:xfrm>
            <a:off x="5179579" y="4701974"/>
            <a:ext cx="3456029" cy="693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“不要担心质量，只要干活快。”</a:t>
            </a:r>
          </a:p>
        </p:txBody>
      </p:sp>
      <p:sp>
        <p:nvSpPr>
          <p:cNvPr id="16" name="矩形 15"/>
          <p:cNvSpPr/>
          <p:nvPr/>
        </p:nvSpPr>
        <p:spPr>
          <a:xfrm>
            <a:off x="5179579" y="3864265"/>
            <a:ext cx="3456029" cy="693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“尽量增加利润，无论采取什么手段。”</a:t>
            </a:r>
          </a:p>
        </p:txBody>
      </p:sp>
      <p:sp>
        <p:nvSpPr>
          <p:cNvPr id="17" name="矩形 16"/>
          <p:cNvSpPr/>
          <p:nvPr/>
        </p:nvSpPr>
        <p:spPr>
          <a:xfrm>
            <a:off x="5179578" y="3026556"/>
            <a:ext cx="3456029" cy="693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“</a:t>
            </a:r>
            <a:r>
              <a:rPr lang="zh-CN" altLang="en-US" sz="1600" dirty="0"/>
              <a:t>我希望看到本事业部的利润有显著提高。</a:t>
            </a:r>
            <a:r>
              <a:rPr lang="zh-CN" altLang="en-US" dirty="0"/>
              <a:t>”</a:t>
            </a:r>
          </a:p>
        </p:txBody>
      </p:sp>
      <p:sp>
        <p:nvSpPr>
          <p:cNvPr id="18" name="矩形 17"/>
          <p:cNvSpPr/>
          <p:nvPr/>
        </p:nvSpPr>
        <p:spPr>
          <a:xfrm>
            <a:off x="5179578" y="2188847"/>
            <a:ext cx="3456029" cy="693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“我们需要改善公司的绩效。”</a:t>
            </a:r>
          </a:p>
        </p:txBody>
      </p:sp>
      <p:sp>
        <p:nvSpPr>
          <p:cNvPr id="19" name="直角三角形 18"/>
          <p:cNvSpPr/>
          <p:nvPr/>
        </p:nvSpPr>
        <p:spPr>
          <a:xfrm rot="10800000" flipV="1">
            <a:off x="3421814" y="2405793"/>
            <a:ext cx="1756064" cy="296380"/>
          </a:xfrm>
          <a:prstGeom prst="rt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7512" y="2033683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172" y="3046375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410" y="3036993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7893" y="3929137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694" y="3940246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834" y="3917977"/>
            <a:ext cx="143381" cy="5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4894" y="4750501"/>
            <a:ext cx="13017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1036" y="4750501"/>
            <a:ext cx="13017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4449" y="4750501"/>
            <a:ext cx="13017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591" y="4750501"/>
            <a:ext cx="13017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834109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3" grpId="0" build="allAtOnce"/>
      <p:bldP spid="14" grpId="0" build="allAtOnce"/>
      <p:bldP spid="15" grpId="0" build="allAtOnce" animBg="1"/>
      <p:bldP spid="16" grpId="0" build="allAtOnce" animBg="1"/>
      <p:bldP spid="17" grpId="0" build="allAtOnce" animBg="1"/>
      <p:bldP spid="1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0" y="1235931"/>
            <a:ext cx="3529285" cy="5338044"/>
          </a:xfrm>
        </p:spPr>
      </p:pic>
      <p:sp>
        <p:nvSpPr>
          <p:cNvPr id="5" name="矩形 4"/>
          <p:cNvSpPr/>
          <p:nvPr/>
        </p:nvSpPr>
        <p:spPr>
          <a:xfrm>
            <a:off x="4583722" y="1581834"/>
            <a:ext cx="9777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彼得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德鲁克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 F. Drucker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1909.11.19~2005.11.11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现代管理学之父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大师中的大师</a:t>
            </a:r>
          </a:p>
        </p:txBody>
      </p:sp>
    </p:spTree>
    <p:extLst>
      <p:ext uri="{BB962C8B-B14F-4D97-AF65-F5344CB8AC3E}">
        <p14:creationId xmlns:p14="http://schemas.microsoft.com/office/powerpoint/2010/main" val="398185639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目标管理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目标管理（</a:t>
            </a:r>
            <a:r>
              <a:rPr lang="en-US" altLang="zh-CN" sz="2400" dirty="0"/>
              <a:t>MBO</a:t>
            </a:r>
            <a:r>
              <a:rPr lang="zh-CN" altLang="en-US" sz="2400" dirty="0"/>
              <a:t> ，</a:t>
            </a:r>
            <a:r>
              <a:rPr lang="en-US" altLang="zh-CN" sz="2400" dirty="0"/>
              <a:t>Management by Objectives </a:t>
            </a:r>
            <a:r>
              <a:rPr lang="zh-CN" altLang="en-US" sz="2400" dirty="0"/>
              <a:t>）是让职工亲自参加工作目标的制定，在工作中实行自我控制，并努力完成工作目标的一种制度，它是一种全局性的组织变革措施。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目标管理的就是让每个人都有目标，每个人都有实现目标的措施。</a:t>
            </a:r>
          </a:p>
        </p:txBody>
      </p:sp>
    </p:spTree>
    <p:extLst>
      <p:ext uri="{BB962C8B-B14F-4D97-AF65-F5344CB8AC3E}">
        <p14:creationId xmlns:p14="http://schemas.microsoft.com/office/powerpoint/2010/main" val="2880214414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目标管理的步骤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78CADE-37E3-45A7-B5BF-F4F53243D51C}"/>
              </a:ext>
            </a:extLst>
          </p:cNvPr>
          <p:cNvSpPr/>
          <p:nvPr/>
        </p:nvSpPr>
        <p:spPr>
          <a:xfrm>
            <a:off x="508000" y="1435438"/>
            <a:ext cx="10363200" cy="3092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）制定目标。上下级协商确定总目标和各个部门的分目标。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）执行目标。组织各个层次成员为了达成目标开展活动。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）成果评价。对目标实施结果进行评价。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）实施奖惩。根据评价结果进行奖惩。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）制定新目标并开始新的目标管理循环。</a:t>
            </a:r>
          </a:p>
        </p:txBody>
      </p:sp>
    </p:spTree>
    <p:extLst>
      <p:ext uri="{BB962C8B-B14F-4D97-AF65-F5344CB8AC3E}">
        <p14:creationId xmlns:p14="http://schemas.microsoft.com/office/powerpoint/2010/main" val="1820697825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目标管理的要点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目标体系。</a:t>
            </a:r>
            <a:r>
              <a:rPr lang="zh-CN" altLang="en-US" sz="2000" dirty="0"/>
              <a:t>通过手段－目标链将组织总目标层层分解，</a:t>
            </a:r>
            <a:r>
              <a:rPr lang="zh-CN" altLang="en-US" sz="2000" dirty="0">
                <a:solidFill>
                  <a:srgbClr val="FF0000"/>
                </a:solidFill>
              </a:rPr>
              <a:t>形成目标体系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自我的控制。</a:t>
            </a:r>
            <a:r>
              <a:rPr lang="zh-CN" altLang="en-US" sz="2000" dirty="0"/>
              <a:t>组织成员是愿意承担责任的、愿意为组织做出贡献的、愿意有所成就的。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分权管理。</a:t>
            </a:r>
            <a:r>
              <a:rPr lang="zh-CN" altLang="en-US" sz="2000" dirty="0"/>
              <a:t>下属人员在目标的制定和执行过程中均有一定的决策权力。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成果标准。</a:t>
            </a:r>
            <a:r>
              <a:rPr lang="zh-CN" altLang="en-US" sz="2000" dirty="0"/>
              <a:t>将完成目标的程度作为评价一个人工作表现的唯一标准。</a:t>
            </a:r>
          </a:p>
        </p:txBody>
      </p:sp>
    </p:spTree>
    <p:extLst>
      <p:ext uri="{BB962C8B-B14F-4D97-AF65-F5344CB8AC3E}">
        <p14:creationId xmlns:p14="http://schemas.microsoft.com/office/powerpoint/2010/main" val="1036275986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002742"/>
            <a:ext cx="9072471" cy="51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4843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目标管理的优缺点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形成激励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有效管理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明确任务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自我管理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控制有效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不足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强调短期目标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目标设置困难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无法权变</a:t>
            </a:r>
          </a:p>
        </p:txBody>
      </p:sp>
    </p:spTree>
    <p:extLst>
      <p:ext uri="{BB962C8B-B14F-4D97-AF65-F5344CB8AC3E}">
        <p14:creationId xmlns:p14="http://schemas.microsoft.com/office/powerpoint/2010/main" val="4147629877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000" dirty="0">
                <a:latin typeface="+mn-ea"/>
              </a:rPr>
              <a:t>个人：如何设计</a:t>
            </a:r>
            <a:r>
              <a:rPr lang="en-US" altLang="zh-CN" sz="2000" dirty="0">
                <a:latin typeface="+mn-ea"/>
              </a:rPr>
              <a:t>2019</a:t>
            </a:r>
            <a:r>
              <a:rPr lang="zh-CN" altLang="en-US" sz="2000" dirty="0">
                <a:latin typeface="+mn-ea"/>
              </a:rPr>
              <a:t>年年度计划？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创业者：商业计划书怎么写？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HR</a:t>
            </a:r>
            <a:r>
              <a:rPr lang="zh-CN" altLang="en-US" sz="2000" dirty="0">
                <a:latin typeface="+mn-ea"/>
              </a:rPr>
              <a:t>：如何设计新员工入职培训计划？</a:t>
            </a:r>
          </a:p>
        </p:txBody>
      </p:sp>
    </p:spTree>
    <p:extLst>
      <p:ext uri="{BB962C8B-B14F-4D97-AF65-F5344CB8AC3E}">
        <p14:creationId xmlns:p14="http://schemas.microsoft.com/office/powerpoint/2010/main" val="2724708813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在一个时期的行动计划后，在执行过程中根据组织内外条件的变化定期加以修改，使计划期不断延伸，滚动向前的一种现代计划方法。 </a:t>
            </a:r>
          </a:p>
          <a:p>
            <a:endParaRPr lang="en-US" altLang="zh-CN" dirty="0"/>
          </a:p>
          <a:p>
            <a:r>
              <a:rPr lang="zh-CN" altLang="en-US" dirty="0"/>
              <a:t>将短期计划、中期计划和长期计划有机地结合起来，根据近期计划地执行情况和环境变化情况，定期修订未来计划。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动态过程，避免了计划的凝固化，提高了计划的适应性，提高了计划对实际工作的指导作用。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17865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802" y="945664"/>
            <a:ext cx="11804396" cy="5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6624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在计划制定时，同时制定未来若干期的计划，但计划内容采取近细远粗的方法，即把近期的详尽计划和远期的粗略计划结合在一起。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在近期计划完成后，根据计划的完成情况和环境变化情况，对原计划进行修订和细化。以后根据同样的原则逐期向前滚动。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681234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网络计划技术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24" y="1201982"/>
            <a:ext cx="7419975" cy="360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877" y="5146431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所需时间最长的路径为关键路线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关键路径上的任何延迟，都会导致整体目标的延迟，所以必须严格保障</a:t>
            </a:r>
          </a:p>
        </p:txBody>
      </p:sp>
      <p:sp>
        <p:nvSpPr>
          <p:cNvPr id="6" name="矩形 5"/>
          <p:cNvSpPr/>
          <p:nvPr/>
        </p:nvSpPr>
        <p:spPr>
          <a:xfrm>
            <a:off x="8323385" y="1935886"/>
            <a:ext cx="3528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美国海军在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年代为了管理“北极星”潜艇和导弹系统的开发任务而发明的工具</a:t>
            </a:r>
          </a:p>
        </p:txBody>
      </p:sp>
    </p:spTree>
    <p:extLst>
      <p:ext uri="{BB962C8B-B14F-4D97-AF65-F5344CB8AC3E}">
        <p14:creationId xmlns:p14="http://schemas.microsoft.com/office/powerpoint/2010/main" val="2891018122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计划职能的主要作用是确定目标和拟定实现目标的计划，其核心是</a:t>
            </a:r>
            <a:r>
              <a:rPr lang="zh-CN" altLang="en-US" dirty="0">
                <a:solidFill>
                  <a:srgbClr val="FF0000"/>
                </a:solidFill>
              </a:rPr>
              <a:t>决策</a:t>
            </a:r>
            <a:r>
              <a:rPr lang="zh-CN" altLang="en-US" dirty="0"/>
              <a:t>。能够解决组织长期发展的问题。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因此，计划既涉及目标（</a:t>
            </a:r>
            <a:r>
              <a:rPr lang="zh-CN" altLang="en-US" dirty="0">
                <a:solidFill>
                  <a:srgbClr val="FF0000"/>
                </a:solidFill>
              </a:rPr>
              <a:t>做什么</a:t>
            </a:r>
            <a:r>
              <a:rPr lang="zh-CN" altLang="en-US" dirty="0"/>
              <a:t>）也涉及达到目标的方法（</a:t>
            </a:r>
            <a:r>
              <a:rPr lang="zh-CN" altLang="en-US" dirty="0">
                <a:solidFill>
                  <a:srgbClr val="FF0000"/>
                </a:solidFill>
              </a:rPr>
              <a:t>怎么做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023903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计划的内容：</a:t>
            </a:r>
            <a:r>
              <a:rPr lang="en-US" altLang="zh-CN" dirty="0"/>
              <a:t>5W1H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WHAT TO DO </a:t>
            </a:r>
            <a:r>
              <a:rPr lang="zh-CN" altLang="en-US" sz="2000" dirty="0"/>
              <a:t>？ </a:t>
            </a:r>
            <a:r>
              <a:rPr lang="zh-CN" altLang="en-US" sz="2000" dirty="0">
                <a:solidFill>
                  <a:srgbClr val="9900CC"/>
                </a:solidFill>
              </a:rPr>
              <a:t>明确计划工作的具体任务和要求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WHY TO DO </a:t>
            </a:r>
            <a:r>
              <a:rPr lang="zh-CN" altLang="en-US" sz="2000" dirty="0"/>
              <a:t>？   </a:t>
            </a:r>
            <a:r>
              <a:rPr lang="zh-CN" altLang="en-US" sz="2000" dirty="0">
                <a:solidFill>
                  <a:srgbClr val="9900CC"/>
                </a:solidFill>
              </a:rPr>
              <a:t>明确计划工作的宗旨、目标、战略并论证可行性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WHEN TO DO </a:t>
            </a:r>
            <a:r>
              <a:rPr lang="zh-CN" altLang="en-US" sz="2000" dirty="0"/>
              <a:t>？ </a:t>
            </a:r>
            <a:r>
              <a:rPr lang="zh-CN" altLang="en-US" sz="2000" dirty="0">
                <a:solidFill>
                  <a:srgbClr val="9900CC"/>
                </a:solidFill>
              </a:rPr>
              <a:t>规定计划中各项工作的开始和完成的进度以便控制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WHERE TO DO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9900CC"/>
                </a:solidFill>
              </a:rPr>
              <a:t>规定计划的实施地点和场所，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9900CC"/>
                </a:solidFill>
              </a:rPr>
              <a:t>                                      了解计划实施的环境条件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WHO TO DO </a:t>
            </a:r>
            <a:r>
              <a:rPr lang="zh-CN" altLang="en-US" sz="2000" dirty="0"/>
              <a:t>？    </a:t>
            </a:r>
            <a:r>
              <a:rPr lang="zh-CN" altLang="en-US" sz="2000" dirty="0">
                <a:solidFill>
                  <a:srgbClr val="9900CC"/>
                </a:solidFill>
              </a:rPr>
              <a:t>规定计划由哪个主管部门负责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HOW TO DO </a:t>
            </a:r>
            <a:r>
              <a:rPr lang="zh-CN" altLang="en-US" sz="2000" dirty="0"/>
              <a:t>？    </a:t>
            </a:r>
            <a:r>
              <a:rPr lang="zh-CN" altLang="en-US" sz="2000" dirty="0">
                <a:solidFill>
                  <a:srgbClr val="9900CC"/>
                </a:solidFill>
              </a:rPr>
              <a:t>规定实施计划的措施以及相应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9900CC"/>
                </a:solidFill>
              </a:rPr>
              <a:t>                                      的政策和规则，对资源进行合理分配和集中使用。</a:t>
            </a:r>
          </a:p>
        </p:txBody>
      </p:sp>
    </p:spTree>
    <p:extLst>
      <p:ext uri="{BB962C8B-B14F-4D97-AF65-F5344CB8AC3E}">
        <p14:creationId xmlns:p14="http://schemas.microsoft.com/office/powerpoint/2010/main" val="2443396104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有人说“计划赶不上变化，所以做计划没什么用”，你怎么看？</a:t>
            </a:r>
          </a:p>
        </p:txBody>
      </p:sp>
    </p:spTree>
    <p:extLst>
      <p:ext uri="{BB962C8B-B14F-4D97-AF65-F5344CB8AC3E}">
        <p14:creationId xmlns:p14="http://schemas.microsoft.com/office/powerpoint/2010/main" val="269601393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计划的体系与类型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/>
              <a:t>按计划的期限划分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短期、中期、长期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按制定计划的组织层次划分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高层管理计划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中层管理计划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基层管理计划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按组织的职能划分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生产计划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营销计划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财务计划</a:t>
            </a:r>
          </a:p>
        </p:txBody>
      </p:sp>
    </p:spTree>
    <p:extLst>
      <p:ext uri="{BB962C8B-B14F-4D97-AF65-F5344CB8AC3E}">
        <p14:creationId xmlns:p14="http://schemas.microsoft.com/office/powerpoint/2010/main" val="376187221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计划的作用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为组织活动的分工提供依据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明确组织成员行动的方向和方式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为组织资源的筹措和整合提供依据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为检查与控制组织活动奠定基础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229939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计划编制的程序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38713" y="1444625"/>
            <a:ext cx="14859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收集资料</a:t>
            </a:r>
            <a:r>
              <a:rPr lang="zh-CN" altLang="en-US" dirty="0"/>
              <a:t>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06913" y="2308225"/>
            <a:ext cx="2405062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目标或任务分解</a:t>
            </a:r>
            <a:r>
              <a:rPr lang="zh-CN" altLang="en-US" dirty="0"/>
              <a:t>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62450" y="3171825"/>
            <a:ext cx="27559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</a:t>
            </a:r>
            <a:r>
              <a:rPr lang="zh-CN" altLang="en-US" b="1" dirty="0"/>
              <a:t>目标结构分析</a:t>
            </a:r>
            <a:r>
              <a:rPr lang="zh-CN" altLang="en-US" dirty="0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75113" y="4037013"/>
            <a:ext cx="3332162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       </a:t>
            </a:r>
            <a:r>
              <a:rPr lang="zh-CN" altLang="en-US" b="1" dirty="0"/>
              <a:t>综合平衡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86188" y="4900613"/>
            <a:ext cx="3979862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  </a:t>
            </a:r>
            <a:r>
              <a:rPr lang="zh-CN" altLang="en-US" b="1" dirty="0"/>
              <a:t>编制并执行计划</a:t>
            </a:r>
            <a:r>
              <a:rPr lang="zh-CN" altLang="en-US" dirty="0"/>
              <a:t>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659438" y="1876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659438" y="28130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659438" y="36766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730875" y="44688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1446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目标的作用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导向作用</a:t>
            </a:r>
            <a:r>
              <a:rPr lang="zh-CN" altLang="en-US" sz="2400" dirty="0"/>
              <a:t>：为组织指明前进的方向。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激励作用</a:t>
            </a:r>
            <a:r>
              <a:rPr lang="zh-CN" altLang="en-US" sz="2400" dirty="0"/>
              <a:t>：激励组织成员的工作热情、献身精神、首创精神。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标准作用</a:t>
            </a:r>
            <a:r>
              <a:rPr lang="zh-CN" altLang="en-US" sz="2400" dirty="0"/>
              <a:t>：衡量、比较和评价工作成效的标准。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基础作用</a:t>
            </a:r>
            <a:r>
              <a:rPr lang="zh-CN" altLang="en-US" sz="2400" dirty="0"/>
              <a:t>：管理的基础。通过目标管理克服和避免管理上的混乱。</a:t>
            </a:r>
          </a:p>
        </p:txBody>
      </p:sp>
    </p:spTree>
    <p:extLst>
      <p:ext uri="{BB962C8B-B14F-4D97-AF65-F5344CB8AC3E}">
        <p14:creationId xmlns:p14="http://schemas.microsoft.com/office/powerpoint/2010/main" val="3653818819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9AF75654-69CE-4634-82FF-75F4774E9049}" vid="{1D9B24C4-0D56-446C-8F76-24A2F8EB7C2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2231</TotalTime>
  <Words>1290</Words>
  <Application>Microsoft Office PowerPoint</Application>
  <PresentationFormat>宽屏</PresentationFormat>
  <Paragraphs>127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Wingdings</vt:lpstr>
      <vt:lpstr>主题2</vt:lpstr>
      <vt:lpstr>第5章 计划</vt:lpstr>
      <vt:lpstr>PowerPoint 演示文稿</vt:lpstr>
      <vt:lpstr>计划的定义</vt:lpstr>
      <vt:lpstr>计划的内容：5W1H</vt:lpstr>
      <vt:lpstr>PowerPoint 演示文稿</vt:lpstr>
      <vt:lpstr>计划的体系与类型</vt:lpstr>
      <vt:lpstr>计划的作用</vt:lpstr>
      <vt:lpstr> 计划编制的程序</vt:lpstr>
      <vt:lpstr>目标的作用</vt:lpstr>
      <vt:lpstr>PowerPoint 演示文稿</vt:lpstr>
      <vt:lpstr>目标</vt:lpstr>
      <vt:lpstr>设立目标</vt:lpstr>
      <vt:lpstr>传统的目标设立</vt:lpstr>
      <vt:lpstr>目标管理</vt:lpstr>
      <vt:lpstr>目标管理</vt:lpstr>
      <vt:lpstr>目标管理的步骤</vt:lpstr>
      <vt:lpstr>目标管理的要点</vt:lpstr>
      <vt:lpstr>PowerPoint 演示文稿</vt:lpstr>
      <vt:lpstr>目标管理的优缺点</vt:lpstr>
      <vt:lpstr>滚动计划</vt:lpstr>
      <vt:lpstr>PowerPoint 演示文稿</vt:lpstr>
      <vt:lpstr>PowerPoint 演示文稿</vt:lpstr>
      <vt:lpstr>网络计划技术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计划与战略管理</dc:title>
  <dc:creator>张 麟</dc:creator>
  <cp:lastModifiedBy>范 泽松</cp:lastModifiedBy>
  <cp:revision>58</cp:revision>
  <dcterms:created xsi:type="dcterms:W3CDTF">2019-04-06T06:19:15Z</dcterms:created>
  <dcterms:modified xsi:type="dcterms:W3CDTF">2020-01-02T08:15:45Z</dcterms:modified>
</cp:coreProperties>
</file>