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64" r:id="rId4"/>
    <p:sldId id="391" r:id="rId5"/>
    <p:sldId id="262" r:id="rId6"/>
    <p:sldId id="263" r:id="rId7"/>
    <p:sldId id="267" r:id="rId8"/>
    <p:sldId id="333" r:id="rId9"/>
    <p:sldId id="260" r:id="rId10"/>
    <p:sldId id="261" r:id="rId11"/>
    <p:sldId id="342" r:id="rId12"/>
    <p:sldId id="343" r:id="rId13"/>
    <p:sldId id="346" r:id="rId14"/>
    <p:sldId id="283" r:id="rId15"/>
    <p:sldId id="348" r:id="rId16"/>
    <p:sldId id="291" r:id="rId17"/>
    <p:sldId id="293" r:id="rId18"/>
    <p:sldId id="294" r:id="rId19"/>
    <p:sldId id="295" r:id="rId20"/>
    <p:sldId id="296" r:id="rId21"/>
    <p:sldId id="297" r:id="rId22"/>
    <p:sldId id="298" r:id="rId23"/>
    <p:sldId id="299" r:id="rId24"/>
    <p:sldId id="300" r:id="rId25"/>
    <p:sldId id="302" r:id="rId26"/>
    <p:sldId id="303" r:id="rId27"/>
    <p:sldId id="304" r:id="rId28"/>
    <p:sldId id="314" r:id="rId29"/>
    <p:sldId id="315" r:id="rId30"/>
    <p:sldId id="305" r:id="rId31"/>
    <p:sldId id="306" r:id="rId32"/>
    <p:sldId id="307" r:id="rId33"/>
    <p:sldId id="37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麟" initials="张" lastIdx="2" clrIdx="0">
    <p:extLst>
      <p:ext uri="{19B8F6BF-5375-455C-9EA6-DF929625EA0E}">
        <p15:presenceInfo xmlns:p15="http://schemas.microsoft.com/office/powerpoint/2012/main" userId="7f994002eea6b9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80967" autoAdjust="0"/>
  </p:normalViewPr>
  <p:slideViewPr>
    <p:cSldViewPr snapToGrid="0">
      <p:cViewPr varScale="1">
        <p:scale>
          <a:sx n="44" d="100"/>
          <a:sy n="44" d="100"/>
        </p:scale>
        <p:origin x="10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lumMod val="75000"/>
                <a:lumOff val="25000"/>
              </a:schemeClr>
            </a:solidFill>
          </c:spPr>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0AF8-439D-AE63-38C156504F79}"/>
              </c:ext>
            </c:extLst>
          </c:dPt>
          <c:dPt>
            <c:idx val="1"/>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3-0AF8-439D-AE63-38C156504F79}"/>
              </c:ext>
            </c:extLst>
          </c:dPt>
          <c:dPt>
            <c:idx val="2"/>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5-0AF8-439D-AE63-38C156504F79}"/>
              </c:ext>
            </c:extLst>
          </c:dPt>
          <c:dPt>
            <c:idx val="3"/>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7-0AF8-439D-AE63-38C156504F79}"/>
              </c:ext>
            </c:extLst>
          </c:dPt>
          <c:dPt>
            <c:idx val="4"/>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9-0AF8-439D-AE63-38C156504F79}"/>
              </c:ext>
            </c:extLst>
          </c:dPt>
          <c:dPt>
            <c:idx val="5"/>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B-0AF8-439D-AE63-38C156504F79}"/>
              </c:ext>
            </c:extLst>
          </c:dPt>
          <c:cat>
            <c:strRef>
              <c:f>Sheet1!$A$2:$A$7</c:f>
              <c:strCache>
                <c:ptCount val="6"/>
                <c:pt idx="0">
                  <c:v>第一季度</c:v>
                </c:pt>
                <c:pt idx="1">
                  <c:v>第二季度</c:v>
                </c:pt>
                <c:pt idx="2">
                  <c:v>第三季度</c:v>
                </c:pt>
                <c:pt idx="3">
                  <c:v>第四季度</c:v>
                </c:pt>
                <c:pt idx="4">
                  <c:v>5</c:v>
                </c:pt>
                <c:pt idx="5">
                  <c:v>6</c:v>
                </c:pt>
              </c:strCache>
            </c:strRef>
          </c:cat>
          <c:val>
            <c:numRef>
              <c:f>Sheet1!$B$2:$B$7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0AF8-439D-AE63-38C156504F7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0.52623</cdr:x>
      <cdr:y>0.03779</cdr:y>
    </cdr:from>
    <cdr:to>
      <cdr:x>0.85413</cdr:x>
      <cdr:y>0.33281</cdr:y>
    </cdr:to>
    <cdr:sp macro="" textlink="">
      <cdr:nvSpPr>
        <cdr:cNvPr id="2" name="文本框 1"/>
        <cdr:cNvSpPr txBox="1"/>
      </cdr:nvSpPr>
      <cdr:spPr>
        <a:xfrm xmlns:a="http://schemas.openxmlformats.org/drawingml/2006/main">
          <a:off x="3207871" y="153593"/>
          <a:ext cx="1998921" cy="119894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D8910-0870-4705-A799-701019869A3F}"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3ED77-9920-45A8-81AD-CEAEBAF25037}" type="slidenum">
              <a:rPr lang="zh-CN" altLang="en-US" smtClean="0"/>
              <a:t>‹#›</a:t>
            </a:fld>
            <a:endParaRPr lang="zh-CN" altLang="en-US"/>
          </a:p>
        </p:txBody>
      </p:sp>
    </p:spTree>
    <p:extLst>
      <p:ext uri="{BB962C8B-B14F-4D97-AF65-F5344CB8AC3E}">
        <p14:creationId xmlns:p14="http://schemas.microsoft.com/office/powerpoint/2010/main" val="323319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item/pest/1080511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a:t>
            </a:fld>
            <a:endParaRPr lang="zh-CN" altLang="en-US"/>
          </a:p>
        </p:txBody>
      </p:sp>
    </p:spTree>
    <p:extLst>
      <p:ext uri="{BB962C8B-B14F-4D97-AF65-F5344CB8AC3E}">
        <p14:creationId xmlns:p14="http://schemas.microsoft.com/office/powerpoint/2010/main" val="2371652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15</a:t>
            </a:fld>
            <a:endParaRPr lang="zh-CN" altLang="en-US"/>
          </a:p>
        </p:txBody>
      </p:sp>
    </p:spTree>
    <p:extLst>
      <p:ext uri="{BB962C8B-B14F-4D97-AF65-F5344CB8AC3E}">
        <p14:creationId xmlns:p14="http://schemas.microsoft.com/office/powerpoint/2010/main" val="3439971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17</a:t>
            </a:fld>
            <a:endParaRPr lang="zh-CN" altLang="en-US"/>
          </a:p>
        </p:txBody>
      </p:sp>
    </p:spTree>
    <p:extLst>
      <p:ext uri="{BB962C8B-B14F-4D97-AF65-F5344CB8AC3E}">
        <p14:creationId xmlns:p14="http://schemas.microsoft.com/office/powerpoint/2010/main" val="2439443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18</a:t>
            </a:fld>
            <a:endParaRPr lang="zh-CN" altLang="en-US"/>
          </a:p>
        </p:txBody>
      </p:sp>
    </p:spTree>
    <p:extLst>
      <p:ext uri="{BB962C8B-B14F-4D97-AF65-F5344CB8AC3E}">
        <p14:creationId xmlns:p14="http://schemas.microsoft.com/office/powerpoint/2010/main" val="2509697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19</a:t>
            </a:fld>
            <a:endParaRPr lang="zh-CN" altLang="en-US"/>
          </a:p>
        </p:txBody>
      </p:sp>
    </p:spTree>
    <p:extLst>
      <p:ext uri="{BB962C8B-B14F-4D97-AF65-F5344CB8AC3E}">
        <p14:creationId xmlns:p14="http://schemas.microsoft.com/office/powerpoint/2010/main" val="84192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20</a:t>
            </a:fld>
            <a:endParaRPr lang="zh-CN" altLang="en-US"/>
          </a:p>
        </p:txBody>
      </p:sp>
    </p:spTree>
    <p:extLst>
      <p:ext uri="{BB962C8B-B14F-4D97-AF65-F5344CB8AC3E}">
        <p14:creationId xmlns:p14="http://schemas.microsoft.com/office/powerpoint/2010/main" val="752883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21</a:t>
            </a:fld>
            <a:endParaRPr lang="zh-CN" altLang="en-US"/>
          </a:p>
        </p:txBody>
      </p:sp>
    </p:spTree>
    <p:extLst>
      <p:ext uri="{BB962C8B-B14F-4D97-AF65-F5344CB8AC3E}">
        <p14:creationId xmlns:p14="http://schemas.microsoft.com/office/powerpoint/2010/main" val="60304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22</a:t>
            </a:fld>
            <a:endParaRPr lang="zh-CN" altLang="en-US"/>
          </a:p>
        </p:txBody>
      </p:sp>
    </p:spTree>
    <p:extLst>
      <p:ext uri="{BB962C8B-B14F-4D97-AF65-F5344CB8AC3E}">
        <p14:creationId xmlns:p14="http://schemas.microsoft.com/office/powerpoint/2010/main" val="3702032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23</a:t>
            </a:fld>
            <a:endParaRPr lang="zh-CN" altLang="en-US"/>
          </a:p>
        </p:txBody>
      </p:sp>
    </p:spTree>
    <p:extLst>
      <p:ext uri="{BB962C8B-B14F-4D97-AF65-F5344CB8AC3E}">
        <p14:creationId xmlns:p14="http://schemas.microsoft.com/office/powerpoint/2010/main" val="329111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24</a:t>
            </a:fld>
            <a:endParaRPr lang="zh-CN" altLang="en-US"/>
          </a:p>
        </p:txBody>
      </p:sp>
    </p:spTree>
    <p:extLst>
      <p:ext uri="{BB962C8B-B14F-4D97-AF65-F5344CB8AC3E}">
        <p14:creationId xmlns:p14="http://schemas.microsoft.com/office/powerpoint/2010/main" val="592128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25</a:t>
            </a:fld>
            <a:endParaRPr lang="zh-CN" altLang="en-US"/>
          </a:p>
        </p:txBody>
      </p:sp>
    </p:spTree>
    <p:extLst>
      <p:ext uri="{BB962C8B-B14F-4D97-AF65-F5344CB8AC3E}">
        <p14:creationId xmlns:p14="http://schemas.microsoft.com/office/powerpoint/2010/main" val="161728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这次袭击最终将美国卷入第二次世界大战。美军毫无防备，他们在爆炸的巨响中醒来，仓促进行自卫。整场先发制人的袭击在</a:t>
            </a:r>
            <a:r>
              <a:rPr lang="en-US" altLang="zh-CN" sz="1300" dirty="0"/>
              <a:t>90</a:t>
            </a:r>
            <a:r>
              <a:rPr lang="zh-CN" altLang="en-US" sz="1300" dirty="0"/>
              <a:t>分钟内结束</a:t>
            </a:r>
            <a:endParaRPr lang="en-US" altLang="zh-CN" sz="1300" dirty="0"/>
          </a:p>
          <a:p>
            <a:r>
              <a:rPr lang="zh-CN" altLang="en-US" sz="1300" dirty="0"/>
              <a:t>次日，美国总统罗斯福发表了著名的“国耻”演讲，他随后签署了对日本帝国的正式宣战声明。几日之内，纳粹德国与意大利向美国宣战，而美国也迅即予以了宣战回应</a:t>
            </a:r>
            <a:endParaRPr lang="en-US" altLang="zh-CN" sz="1300" dirty="0"/>
          </a:p>
          <a:p>
            <a:endParaRPr lang="en-US" altLang="zh-CN" sz="1300" dirty="0"/>
          </a:p>
          <a:p>
            <a:r>
              <a:rPr lang="zh-CN" altLang="en-US" sz="1300" dirty="0"/>
              <a:t>日本偷袭珍珠港存在两种说法，一是偷袭珍珠港事件是真正的偷袭。二是美国人的阴谋，是故意让偷袭成功的。珍珠港事件是美国的阴谋。美国早已获知偷袭珍珠港日军的偷袭计划，珍珠港事变只不过是罗斯福的苦肉计。最重要的可能是珍珠港事件立刻将一个本来意见不齐的国家动员起来了。它将美国团结起来，一起要战胜日本</a:t>
            </a:r>
            <a:endParaRPr lang="en-US" altLang="zh-CN" sz="1300" dirty="0"/>
          </a:p>
          <a:p>
            <a:endParaRPr lang="zh-CN" altLang="en-US" dirty="0"/>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5</a:t>
            </a:fld>
            <a:endParaRPr lang="zh-CN" altLang="en-US"/>
          </a:p>
        </p:txBody>
      </p:sp>
    </p:spTree>
    <p:extLst>
      <p:ext uri="{BB962C8B-B14F-4D97-AF65-F5344CB8AC3E}">
        <p14:creationId xmlns:p14="http://schemas.microsoft.com/office/powerpoint/2010/main" val="4241360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26</a:t>
            </a:fld>
            <a:endParaRPr lang="zh-CN" altLang="en-US"/>
          </a:p>
        </p:txBody>
      </p:sp>
    </p:spTree>
    <p:extLst>
      <p:ext uri="{BB962C8B-B14F-4D97-AF65-F5344CB8AC3E}">
        <p14:creationId xmlns:p14="http://schemas.microsoft.com/office/powerpoint/2010/main" val="2984215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27</a:t>
            </a:fld>
            <a:endParaRPr lang="zh-CN" altLang="en-US"/>
          </a:p>
        </p:txBody>
      </p:sp>
    </p:spTree>
    <p:extLst>
      <p:ext uri="{BB962C8B-B14F-4D97-AF65-F5344CB8AC3E}">
        <p14:creationId xmlns:p14="http://schemas.microsoft.com/office/powerpoint/2010/main" val="151329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30</a:t>
            </a:fld>
            <a:endParaRPr lang="zh-CN" altLang="en-US"/>
          </a:p>
        </p:txBody>
      </p:sp>
    </p:spTree>
    <p:extLst>
      <p:ext uri="{BB962C8B-B14F-4D97-AF65-F5344CB8AC3E}">
        <p14:creationId xmlns:p14="http://schemas.microsoft.com/office/powerpoint/2010/main" val="4211840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31</a:t>
            </a:fld>
            <a:endParaRPr lang="zh-CN" altLang="en-US"/>
          </a:p>
        </p:txBody>
      </p:sp>
    </p:spTree>
    <p:extLst>
      <p:ext uri="{BB962C8B-B14F-4D97-AF65-F5344CB8AC3E}">
        <p14:creationId xmlns:p14="http://schemas.microsoft.com/office/powerpoint/2010/main" val="3208010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亚航</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32</a:t>
            </a:fld>
            <a:endParaRPr lang="zh-CN" altLang="en-US"/>
          </a:p>
        </p:txBody>
      </p:sp>
    </p:spTree>
    <p:extLst>
      <p:ext uri="{BB962C8B-B14F-4D97-AF65-F5344CB8AC3E}">
        <p14:creationId xmlns:p14="http://schemas.microsoft.com/office/powerpoint/2010/main" val="4114811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33</a:t>
            </a:fld>
            <a:endParaRPr lang="zh-CN" altLang="en-US"/>
          </a:p>
        </p:txBody>
      </p:sp>
    </p:spTree>
    <p:extLst>
      <p:ext uri="{BB962C8B-B14F-4D97-AF65-F5344CB8AC3E}">
        <p14:creationId xmlns:p14="http://schemas.microsoft.com/office/powerpoint/2010/main" val="262230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6</a:t>
            </a:fld>
            <a:endParaRPr lang="zh-CN" altLang="en-US"/>
          </a:p>
        </p:txBody>
      </p:sp>
    </p:spTree>
    <p:extLst>
      <p:ext uri="{BB962C8B-B14F-4D97-AF65-F5344CB8AC3E}">
        <p14:creationId xmlns:p14="http://schemas.microsoft.com/office/powerpoint/2010/main" val="155018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7</a:t>
            </a:fld>
            <a:endParaRPr lang="zh-CN" altLang="en-US"/>
          </a:p>
        </p:txBody>
      </p:sp>
    </p:spTree>
    <p:extLst>
      <p:ext uri="{BB962C8B-B14F-4D97-AF65-F5344CB8AC3E}">
        <p14:creationId xmlns:p14="http://schemas.microsoft.com/office/powerpoint/2010/main" val="375285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9</a:t>
            </a:fld>
            <a:endParaRPr lang="zh-CN" altLang="en-US"/>
          </a:p>
        </p:txBody>
      </p:sp>
    </p:spTree>
    <p:extLst>
      <p:ext uri="{BB962C8B-B14F-4D97-AF65-F5344CB8AC3E}">
        <p14:creationId xmlns:p14="http://schemas.microsoft.com/office/powerpoint/2010/main" val="127780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r>
              <a:rPr lang="zh-CN" altLang="en-US" sz="1300" dirty="0"/>
              <a:t>企业的外部环境，一般不受企业掌握，这些因素也被戏称为“</a:t>
            </a:r>
            <a:r>
              <a:rPr lang="en-US" altLang="zh-CN" sz="1300" dirty="0">
                <a:hlinkClick r:id="rId3"/>
              </a:rPr>
              <a:t>pest</a:t>
            </a:r>
            <a:r>
              <a:rPr lang="zh-CN" altLang="en-US" sz="1300" dirty="0"/>
              <a:t>（有害物）”</a:t>
            </a:r>
            <a:endParaRPr lang="zh-CN" altLang="en-US" dirty="0">
              <a:solidFill>
                <a:srgbClr val="000000"/>
              </a:solidFill>
              <a:latin typeface="宋体" panose="02010600030101010101" pitchFamily="2" charset="-122"/>
              <a:ea typeface="黑体" panose="02010609060101010101" pitchFamily="49" charset="-122"/>
            </a:endParaRPr>
          </a:p>
          <a:p>
            <a:pPr eaLnBrk="1" hangingPunct="1"/>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10</a:t>
            </a:fld>
            <a:endParaRPr lang="zh-CN" altLang="en-US"/>
          </a:p>
        </p:txBody>
      </p:sp>
    </p:spTree>
    <p:extLst>
      <p:ext uri="{BB962C8B-B14F-4D97-AF65-F5344CB8AC3E}">
        <p14:creationId xmlns:p14="http://schemas.microsoft.com/office/powerpoint/2010/main" val="100514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eaLnBrk="1" hangingPunct="1">
              <a:spcBef>
                <a:spcPct val="0"/>
              </a:spcBef>
              <a:buFontTx/>
              <a:buNone/>
            </a:pPr>
            <a:r>
              <a:rPr lang="en-US" altLang="zh-CN" sz="1200" dirty="0">
                <a:solidFill>
                  <a:srgbClr val="990033"/>
                </a:solidFill>
                <a:latin typeface="Arial" panose="020B0604020202020204" pitchFamily="34" charset="0"/>
                <a:ea typeface="楷体_GB2312" pitchFamily="49" charset="-122"/>
              </a:rPr>
              <a:t>Why Some Industries Are More Profitable Than Others?</a:t>
            </a:r>
          </a:p>
          <a:p>
            <a:pPr algn="ctr" eaLnBrk="1" hangingPunct="1">
              <a:spcBef>
                <a:spcPct val="0"/>
              </a:spcBef>
              <a:buFontTx/>
              <a:buNone/>
            </a:pPr>
            <a:endParaRPr lang="en-US" altLang="zh-CN" sz="1200" dirty="0">
              <a:solidFill>
                <a:srgbClr val="990033"/>
              </a:solidFill>
              <a:latin typeface="Arial" panose="020B0604020202020204" pitchFamily="34" charset="0"/>
              <a:ea typeface="楷体_GB2312" pitchFamily="49" charset="-122"/>
            </a:endParaRPr>
          </a:p>
          <a:p>
            <a:pPr algn="ctr" eaLnBrk="1" hangingPunct="1">
              <a:spcBef>
                <a:spcPct val="0"/>
              </a:spcBef>
              <a:buFontTx/>
              <a:buNone/>
            </a:pPr>
            <a:r>
              <a:rPr lang="en-US" altLang="zh-CN" sz="1200" dirty="0">
                <a:solidFill>
                  <a:srgbClr val="990033"/>
                </a:solidFill>
                <a:latin typeface="Arial" panose="020B0604020202020204" pitchFamily="34" charset="0"/>
                <a:ea typeface="楷体_GB2312" pitchFamily="49" charset="-122"/>
              </a:rPr>
              <a:t>What determine the Long-Term Industry Profitability?</a:t>
            </a:r>
          </a:p>
          <a:p>
            <a:endParaRPr lang="zh-CN" altLang="en-US" dirty="0"/>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11</a:t>
            </a:fld>
            <a:endParaRPr lang="zh-CN" altLang="en-US"/>
          </a:p>
        </p:txBody>
      </p:sp>
    </p:spTree>
    <p:extLst>
      <p:ext uri="{BB962C8B-B14F-4D97-AF65-F5344CB8AC3E}">
        <p14:creationId xmlns:p14="http://schemas.microsoft.com/office/powerpoint/2010/main" val="171094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12</a:t>
            </a:fld>
            <a:endParaRPr lang="zh-CN" altLang="en-US"/>
          </a:p>
        </p:txBody>
      </p:sp>
    </p:spTree>
    <p:extLst>
      <p:ext uri="{BB962C8B-B14F-4D97-AF65-F5344CB8AC3E}">
        <p14:creationId xmlns:p14="http://schemas.microsoft.com/office/powerpoint/2010/main" val="36893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Vrio</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62836F5-BCF2-4F36-A980-0BD6FBF95D17}" type="slidenum">
              <a:rPr lang="zh-CN" altLang="en-US" smtClean="0"/>
              <a:pPr/>
              <a:t>14</a:t>
            </a:fld>
            <a:endParaRPr lang="zh-CN" altLang="en-US"/>
          </a:p>
        </p:txBody>
      </p:sp>
    </p:spTree>
    <p:extLst>
      <p:ext uri="{BB962C8B-B14F-4D97-AF65-F5344CB8AC3E}">
        <p14:creationId xmlns:p14="http://schemas.microsoft.com/office/powerpoint/2010/main" val="1561890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3360362229"/>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13862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86790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61560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429758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653224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408014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506477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4524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093543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00025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403670857"/>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13166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8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558127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91141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0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058554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6316802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964143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507759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136765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126108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64529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521600189"/>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78B8A4D2-3F5C-4477-8AB2-FB48158D97F9}" type="datetimeFigureOut">
              <a:rPr lang="zh-CN" altLang="en-US" smtClean="0"/>
              <a:t>2020/1/2</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4011EECB-E579-4158-92AF-E8441840C130}" type="slidenum">
              <a:rPr lang="zh-CN" altLang="en-US" smtClean="0"/>
              <a:t>‹#›</a:t>
            </a:fld>
            <a:endParaRPr lang="zh-CN" altLang="en-US"/>
          </a:p>
        </p:txBody>
      </p:sp>
    </p:spTree>
    <p:extLst>
      <p:ext uri="{BB962C8B-B14F-4D97-AF65-F5344CB8AC3E}">
        <p14:creationId xmlns:p14="http://schemas.microsoft.com/office/powerpoint/2010/main" val="404354238"/>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22487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98001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36836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393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空白">
    <p:bg>
      <p:bgPr>
        <a:solidFill>
          <a:srgbClr val="F0F2F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40094339-AC6A-42B4-802A-63E25A9180EF}" type="datetimeFigureOut">
              <a:rPr lang="zh-CN" altLang="en-US" smtClean="0"/>
              <a:pPr/>
              <a:t>2020/1/2</a:t>
            </a:fld>
            <a:endParaRPr lang="zh-CN"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BDE2F244-8AC7-4A63-82B5-74E6248C3CFA}" type="slidenum">
              <a:rPr lang="zh-CN" altLang="en-US" smtClean="0"/>
              <a:pPr/>
              <a:t>‹#›</a:t>
            </a:fld>
            <a:endParaRPr lang="zh-CN" altLang="en-US"/>
          </a:p>
        </p:txBody>
      </p:sp>
      <p:sp>
        <p:nvSpPr>
          <p:cNvPr id="5" name="矩形 4"/>
          <p:cNvSpPr/>
          <p:nvPr userDrawn="1"/>
        </p:nvSpPr>
        <p:spPr>
          <a:xfrm>
            <a:off x="0" y="6637338"/>
            <a:ext cx="12192000" cy="220662"/>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6" name="矩形 5"/>
          <p:cNvSpPr/>
          <p:nvPr userDrawn="1"/>
        </p:nvSpPr>
        <p:spPr>
          <a:xfrm>
            <a:off x="-27518" y="339725"/>
            <a:ext cx="781051" cy="34925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p>
        </p:txBody>
      </p:sp>
      <p:sp>
        <p:nvSpPr>
          <p:cNvPr id="7" name="Title 1"/>
          <p:cNvSpPr>
            <a:spLocks noGrp="1"/>
          </p:cNvSpPr>
          <p:nvPr>
            <p:ph type="title"/>
          </p:nvPr>
        </p:nvSpPr>
        <p:spPr>
          <a:xfrm>
            <a:off x="753654" y="85659"/>
            <a:ext cx="6778375" cy="919029"/>
          </a:xfrm>
        </p:spPr>
        <p:txBody>
          <a:bodyPr>
            <a:normAutofit/>
          </a:bodyPr>
          <a:lstStyle>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93581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3143050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2" r:id="rId28"/>
    <p:sldLayoutId id="2147483693" r:id="rId29"/>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第</a:t>
            </a:r>
            <a:r>
              <a:rPr lang="en-US" altLang="zh-CN" dirty="0"/>
              <a:t>6</a:t>
            </a:r>
            <a:r>
              <a:rPr lang="zh-CN" altLang="en-US" dirty="0"/>
              <a:t>章 战略管理</a:t>
            </a:r>
          </a:p>
        </p:txBody>
      </p:sp>
      <p:sp>
        <p:nvSpPr>
          <p:cNvPr id="3" name="副标题 2"/>
          <p:cNvSpPr>
            <a:spLocks noGrp="1"/>
          </p:cNvSpPr>
          <p:nvPr>
            <p:ph type="subTitle" idx="1"/>
          </p:nvPr>
        </p:nvSpPr>
        <p:spPr>
          <a:xfrm>
            <a:off x="1597224" y="3022106"/>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3624507524"/>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08214" y="1273630"/>
            <a:ext cx="3095625" cy="15994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一般环境（宏观环境）分析：</a:t>
            </a:r>
            <a:r>
              <a:rPr lang="en-US" altLang="zh-CN" dirty="0"/>
              <a:t>PEST</a:t>
            </a:r>
            <a:r>
              <a:rPr lang="zh-CN" altLang="en-US" dirty="0"/>
              <a:t>分析</a:t>
            </a:r>
          </a:p>
        </p:txBody>
      </p:sp>
      <p:sp>
        <p:nvSpPr>
          <p:cNvPr id="4" name="矩形 3"/>
          <p:cNvSpPr/>
          <p:nvPr/>
        </p:nvSpPr>
        <p:spPr>
          <a:xfrm>
            <a:off x="7242942" y="4422579"/>
            <a:ext cx="3120259" cy="1046440"/>
          </a:xfrm>
          <a:prstGeom prst="rect">
            <a:avLst/>
          </a:prstGeom>
        </p:spPr>
        <p:txBody>
          <a:bodyPr wrap="square">
            <a:spAutoFit/>
          </a:bodyPr>
          <a:lstStyle/>
          <a:p>
            <a:r>
              <a:rPr lang="en-US" altLang="zh-CN" sz="2000" b="1" dirty="0">
                <a:solidFill>
                  <a:schemeClr val="accent2"/>
                </a:solidFill>
              </a:rPr>
              <a:t>T</a:t>
            </a:r>
            <a:r>
              <a:rPr lang="en-US" altLang="zh-CN" sz="1400" b="1" dirty="0">
                <a:solidFill>
                  <a:schemeClr val="accent2"/>
                </a:solidFill>
              </a:rPr>
              <a:t>echnological </a:t>
            </a:r>
            <a:r>
              <a:rPr lang="en-US" altLang="zh-CN" sz="1400" b="1" dirty="0"/>
              <a:t> </a:t>
            </a:r>
            <a:r>
              <a:rPr lang="en-US" altLang="zh-CN" sz="1400" dirty="0"/>
              <a:t> </a:t>
            </a:r>
            <a:r>
              <a:rPr lang="zh-CN" altLang="en-US" sz="1400" dirty="0"/>
              <a:t>技术环境，主要考虑影响客户战略的技术水平、技术政策、发展动态、</a:t>
            </a:r>
            <a:r>
              <a:rPr lang="en-US" altLang="zh-CN" sz="1400" dirty="0"/>
              <a:t>R&amp;D</a:t>
            </a:r>
            <a:r>
              <a:rPr lang="zh-CN" altLang="en-US" sz="1400" dirty="0"/>
              <a:t>能力、产品生命周期等因素</a:t>
            </a:r>
          </a:p>
        </p:txBody>
      </p:sp>
      <p:sp>
        <p:nvSpPr>
          <p:cNvPr id="5" name="矩形 4"/>
          <p:cNvSpPr/>
          <p:nvPr/>
        </p:nvSpPr>
        <p:spPr>
          <a:xfrm>
            <a:off x="2278135" y="1361894"/>
            <a:ext cx="2955781" cy="1477328"/>
          </a:xfrm>
          <a:prstGeom prst="rect">
            <a:avLst/>
          </a:prstGeom>
        </p:spPr>
        <p:txBody>
          <a:bodyPr wrap="square">
            <a:spAutoFit/>
          </a:bodyPr>
          <a:lstStyle/>
          <a:p>
            <a:r>
              <a:rPr lang="en-US" altLang="zh-CN" sz="2000" b="1" dirty="0">
                <a:solidFill>
                  <a:schemeClr val="accent2"/>
                </a:solidFill>
              </a:rPr>
              <a:t>P</a:t>
            </a:r>
            <a:r>
              <a:rPr lang="en-US" altLang="zh-CN" sz="1400" b="1" dirty="0">
                <a:solidFill>
                  <a:schemeClr val="accent2"/>
                </a:solidFill>
              </a:rPr>
              <a:t>olitical </a:t>
            </a:r>
            <a:r>
              <a:rPr lang="en-US" altLang="zh-CN" sz="1400" dirty="0"/>
              <a:t>  </a:t>
            </a:r>
            <a:r>
              <a:rPr lang="zh-CN" altLang="en-US" sz="1400" dirty="0"/>
              <a:t>政制法律环境，主要考虑影响客户战略的政治、法律因素，如外交政策、产业政策、环境保护等等，以及对客户战略有重要意义的政治和法律变量，如关税和进出口限制</a:t>
            </a:r>
          </a:p>
        </p:txBody>
      </p:sp>
      <p:sp>
        <p:nvSpPr>
          <p:cNvPr id="3" name="矩形 2"/>
          <p:cNvSpPr/>
          <p:nvPr/>
        </p:nvSpPr>
        <p:spPr>
          <a:xfrm>
            <a:off x="7242942" y="1361894"/>
            <a:ext cx="2955781" cy="1261884"/>
          </a:xfrm>
          <a:prstGeom prst="rect">
            <a:avLst/>
          </a:prstGeom>
        </p:spPr>
        <p:txBody>
          <a:bodyPr wrap="square">
            <a:spAutoFit/>
          </a:bodyPr>
          <a:lstStyle/>
          <a:p>
            <a:r>
              <a:rPr lang="en-US" altLang="zh-CN" sz="2000" b="1" dirty="0">
                <a:solidFill>
                  <a:schemeClr val="accent2"/>
                </a:solidFill>
              </a:rPr>
              <a:t>E</a:t>
            </a:r>
            <a:r>
              <a:rPr lang="en-US" altLang="zh-CN" sz="1400" b="1" dirty="0">
                <a:solidFill>
                  <a:schemeClr val="accent2"/>
                </a:solidFill>
              </a:rPr>
              <a:t>conomic</a:t>
            </a:r>
            <a:r>
              <a:rPr lang="en-US" altLang="zh-CN" sz="1400" b="1" dirty="0"/>
              <a:t> </a:t>
            </a:r>
            <a:r>
              <a:rPr lang="en-US" altLang="zh-CN" sz="1400" dirty="0"/>
              <a:t>  </a:t>
            </a:r>
            <a:r>
              <a:rPr lang="zh-CN" altLang="en-US" sz="1400" dirty="0"/>
              <a:t>经济环境，主要考虑影响客户战略的经济特征、经济联系、经济条件等等。如劳动生产率水平、消费模式、货币市场模式、税率、通货膨胀</a:t>
            </a:r>
          </a:p>
        </p:txBody>
      </p:sp>
      <p:sp>
        <p:nvSpPr>
          <p:cNvPr id="6" name="矩形 5"/>
          <p:cNvSpPr/>
          <p:nvPr/>
        </p:nvSpPr>
        <p:spPr>
          <a:xfrm>
            <a:off x="2208213" y="4422579"/>
            <a:ext cx="2955780" cy="1477328"/>
          </a:xfrm>
          <a:prstGeom prst="rect">
            <a:avLst/>
          </a:prstGeom>
        </p:spPr>
        <p:txBody>
          <a:bodyPr wrap="square">
            <a:spAutoFit/>
          </a:bodyPr>
          <a:lstStyle/>
          <a:p>
            <a:r>
              <a:rPr lang="en-US" altLang="zh-CN" sz="2000" b="1" dirty="0">
                <a:solidFill>
                  <a:schemeClr val="accent2"/>
                </a:solidFill>
              </a:rPr>
              <a:t>S</a:t>
            </a:r>
            <a:r>
              <a:rPr lang="en-US" altLang="zh-CN" sz="1400" b="1" dirty="0">
                <a:solidFill>
                  <a:schemeClr val="accent2"/>
                </a:solidFill>
              </a:rPr>
              <a:t>ocial </a:t>
            </a:r>
            <a:r>
              <a:rPr lang="en-US" altLang="zh-CN" sz="1400" dirty="0">
                <a:solidFill>
                  <a:schemeClr val="accent2"/>
                </a:solidFill>
              </a:rPr>
              <a:t> </a:t>
            </a:r>
            <a:r>
              <a:rPr lang="en-US" altLang="zh-CN" sz="1400" dirty="0"/>
              <a:t> </a:t>
            </a:r>
            <a:r>
              <a:rPr lang="zh-CN" altLang="en-US" sz="1400" dirty="0"/>
              <a:t>社会文化及自然环境，主要考虑影响客户战略的民族特征、文化传统、价值观、宗教信仰、社会结构、教育水平、风俗习惯等社会因素，以及地区或市场的地理、气候、资源、生态等因素</a:t>
            </a:r>
          </a:p>
        </p:txBody>
      </p:sp>
      <p:sp>
        <p:nvSpPr>
          <p:cNvPr id="8" name="矩形 7"/>
          <p:cNvSpPr/>
          <p:nvPr/>
        </p:nvSpPr>
        <p:spPr>
          <a:xfrm>
            <a:off x="7173021" y="1273630"/>
            <a:ext cx="3095625" cy="15994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173021" y="4315359"/>
            <a:ext cx="3095625" cy="15994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08214" y="4315359"/>
            <a:ext cx="3095625" cy="15994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618783" y="2982399"/>
            <a:ext cx="1287669" cy="131714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PEST</a:t>
            </a:r>
            <a:r>
              <a:rPr lang="zh-CN" altLang="en-US" b="1" dirty="0"/>
              <a:t>分析</a:t>
            </a:r>
          </a:p>
        </p:txBody>
      </p:sp>
      <p:sp>
        <p:nvSpPr>
          <p:cNvPr id="13" name="右箭头 12"/>
          <p:cNvSpPr/>
          <p:nvPr/>
        </p:nvSpPr>
        <p:spPr>
          <a:xfrm rot="2302707">
            <a:off x="5309283" y="2803651"/>
            <a:ext cx="325254" cy="41758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8684886">
            <a:off x="6885797" y="2784056"/>
            <a:ext cx="325254" cy="41758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2973206">
            <a:off x="6887790" y="3951265"/>
            <a:ext cx="325254" cy="41758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9471642">
            <a:off x="5292122" y="3980386"/>
            <a:ext cx="325254" cy="41758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620722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5" grpId="0"/>
      <p:bldP spid="3" grpId="0"/>
      <p:bldP spid="6" grpId="0"/>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行业分析：“五力”争夺利润的规律</a:t>
            </a:r>
          </a:p>
        </p:txBody>
      </p:sp>
      <p:sp>
        <p:nvSpPr>
          <p:cNvPr id="6" name="内容占位符 5"/>
          <p:cNvSpPr>
            <a:spLocks noGrp="1"/>
          </p:cNvSpPr>
          <p:nvPr>
            <p:ph idx="1"/>
          </p:nvPr>
        </p:nvSpPr>
        <p:spPr/>
        <p:txBody>
          <a:bodyPr/>
          <a:lstStyle/>
          <a:p>
            <a:endParaRPr lang="zh-CN" altLang="en-US" dirty="0"/>
          </a:p>
        </p:txBody>
      </p:sp>
      <p:sp>
        <p:nvSpPr>
          <p:cNvPr id="3" name="Rectangle 4"/>
          <p:cNvSpPr>
            <a:spLocks noChangeArrowheads="1"/>
          </p:cNvSpPr>
          <p:nvPr/>
        </p:nvSpPr>
        <p:spPr bwMode="auto">
          <a:xfrm>
            <a:off x="5060862" y="3046377"/>
            <a:ext cx="2359457" cy="1517792"/>
          </a:xfrm>
          <a:prstGeom prst="rect">
            <a:avLst/>
          </a:prstGeom>
          <a:ln>
            <a:headEnd type="none" w="sm" len="med"/>
            <a:tailEnd type="none" w="sm" len="med"/>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5" name="Rectangle 13"/>
          <p:cNvSpPr>
            <a:spLocks noChangeArrowheads="1"/>
          </p:cNvSpPr>
          <p:nvPr/>
        </p:nvSpPr>
        <p:spPr bwMode="auto">
          <a:xfrm>
            <a:off x="2208213" y="3046377"/>
            <a:ext cx="2278576" cy="1468438"/>
          </a:xfrm>
          <a:prstGeom prst="rect">
            <a:avLst/>
          </a:prstGeom>
          <a:solidFill>
            <a:srgbClr val="7F7F7F"/>
          </a:solidFill>
          <a:ln w="12700" cap="sq">
            <a:noFill/>
            <a:miter lim="800000"/>
            <a:headEnd type="none" w="sm" len="med"/>
            <a:tailEnd type="none" w="sm"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dirty="0">
              <a:latin typeface="Times New Roman" panose="02020603050405020304" pitchFamily="18" charset="0"/>
              <a:ea typeface="黑体" panose="02010609060101010101" pitchFamily="49" charset="-122"/>
            </a:endParaRPr>
          </a:p>
        </p:txBody>
      </p:sp>
      <p:sp>
        <p:nvSpPr>
          <p:cNvPr id="8" name="矩形 7"/>
          <p:cNvSpPr/>
          <p:nvPr/>
        </p:nvSpPr>
        <p:spPr>
          <a:xfrm>
            <a:off x="2208213" y="3491324"/>
            <a:ext cx="2337954" cy="1015663"/>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chemeClr val="bg1"/>
                </a:solidFill>
              </a:rPr>
              <a:t>供应行业由少数几个企业主宰</a:t>
            </a:r>
          </a:p>
          <a:p>
            <a:pPr marL="171450" indent="-171450">
              <a:buFont typeface="Arial" panose="020B0604020202020204" pitchFamily="34" charset="0"/>
              <a:buChar char="•"/>
            </a:pPr>
            <a:r>
              <a:rPr lang="zh-CN" altLang="en-US" sz="1200" dirty="0">
                <a:solidFill>
                  <a:schemeClr val="bg1"/>
                </a:solidFill>
              </a:rPr>
              <a:t>供应商的产品没有替代品</a:t>
            </a:r>
          </a:p>
          <a:p>
            <a:pPr marL="171450" indent="-171450">
              <a:buFont typeface="Arial" panose="020B0604020202020204" pitchFamily="34" charset="0"/>
              <a:buChar char="•"/>
            </a:pPr>
            <a:r>
              <a:rPr lang="zh-CN" altLang="en-US" sz="1200" dirty="0">
                <a:solidFill>
                  <a:schemeClr val="bg1"/>
                </a:solidFill>
              </a:rPr>
              <a:t>顾客对供应商不重要</a:t>
            </a:r>
          </a:p>
          <a:p>
            <a:pPr marL="171450" indent="-171450">
              <a:buFont typeface="Arial" panose="020B0604020202020204" pitchFamily="34" charset="0"/>
              <a:buChar char="•"/>
            </a:pPr>
            <a:r>
              <a:rPr lang="zh-CN" altLang="en-US" sz="1200" dirty="0">
                <a:solidFill>
                  <a:schemeClr val="bg1"/>
                </a:solidFill>
              </a:rPr>
              <a:t>供应商的产品有差异</a:t>
            </a:r>
          </a:p>
          <a:p>
            <a:pPr marL="171450" indent="-171450">
              <a:buFont typeface="Arial" panose="020B0604020202020204" pitchFamily="34" charset="0"/>
              <a:buChar char="•"/>
            </a:pPr>
            <a:r>
              <a:rPr lang="zh-CN" altLang="en-US" sz="1200" dirty="0">
                <a:solidFill>
                  <a:schemeClr val="bg1"/>
                </a:solidFill>
              </a:rPr>
              <a:t>后向一体化的能力</a:t>
            </a:r>
          </a:p>
        </p:txBody>
      </p:sp>
      <p:sp>
        <p:nvSpPr>
          <p:cNvPr id="10" name="矩形 9"/>
          <p:cNvSpPr/>
          <p:nvPr/>
        </p:nvSpPr>
        <p:spPr>
          <a:xfrm>
            <a:off x="2938609" y="3142644"/>
            <a:ext cx="877163" cy="369332"/>
          </a:xfrm>
          <a:prstGeom prst="rect">
            <a:avLst/>
          </a:prstGeom>
        </p:spPr>
        <p:txBody>
          <a:bodyPr wrap="none">
            <a:spAutoFit/>
          </a:bodyPr>
          <a:lstStyle/>
          <a:p>
            <a:r>
              <a:rPr lang="zh-CN" altLang="en-US" b="1" dirty="0">
                <a:solidFill>
                  <a:schemeClr val="bg1"/>
                </a:solidFill>
              </a:rPr>
              <a:t>供货商</a:t>
            </a:r>
          </a:p>
        </p:txBody>
      </p:sp>
      <p:sp>
        <p:nvSpPr>
          <p:cNvPr id="11" name="Rectangle 13"/>
          <p:cNvSpPr>
            <a:spLocks noChangeArrowheads="1"/>
          </p:cNvSpPr>
          <p:nvPr/>
        </p:nvSpPr>
        <p:spPr bwMode="auto">
          <a:xfrm>
            <a:off x="7934606" y="3091995"/>
            <a:ext cx="2337954" cy="1468438"/>
          </a:xfrm>
          <a:prstGeom prst="rect">
            <a:avLst/>
          </a:prstGeom>
          <a:solidFill>
            <a:srgbClr val="7F7F7F"/>
          </a:solidFill>
          <a:ln w="12700" cap="sq">
            <a:noFill/>
            <a:miter lim="800000"/>
            <a:headEnd type="none" w="sm" len="med"/>
            <a:tailEnd type="none" w="sm"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dirty="0">
              <a:latin typeface="Times New Roman" panose="02020603050405020304" pitchFamily="18" charset="0"/>
              <a:ea typeface="黑体" panose="02010609060101010101" pitchFamily="49" charset="-122"/>
            </a:endParaRPr>
          </a:p>
        </p:txBody>
      </p:sp>
      <p:sp>
        <p:nvSpPr>
          <p:cNvPr id="9" name="矩形 8"/>
          <p:cNvSpPr/>
          <p:nvPr/>
        </p:nvSpPr>
        <p:spPr>
          <a:xfrm>
            <a:off x="7964514" y="3520951"/>
            <a:ext cx="2015692" cy="1015663"/>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chemeClr val="bg1"/>
                </a:solidFill>
              </a:rPr>
              <a:t>购买对供应商非常重要</a:t>
            </a:r>
          </a:p>
          <a:p>
            <a:pPr marL="171450" indent="-171450">
              <a:buFont typeface="Arial" panose="020B0604020202020204" pitchFamily="34" charset="0"/>
              <a:buChar char="•"/>
            </a:pPr>
            <a:r>
              <a:rPr lang="zh-CN" altLang="en-US" sz="1200" dirty="0">
                <a:solidFill>
                  <a:schemeClr val="bg1"/>
                </a:solidFill>
              </a:rPr>
              <a:t>产品本身没有差异</a:t>
            </a:r>
          </a:p>
          <a:p>
            <a:pPr marL="171450" indent="-171450">
              <a:buFont typeface="Arial" panose="020B0604020202020204" pitchFamily="34" charset="0"/>
              <a:buChar char="•"/>
            </a:pPr>
            <a:r>
              <a:rPr lang="zh-CN" altLang="en-US" sz="1200" dirty="0">
                <a:solidFill>
                  <a:schemeClr val="bg1"/>
                </a:solidFill>
              </a:rPr>
              <a:t>顾客没有什么转移成本</a:t>
            </a:r>
          </a:p>
          <a:p>
            <a:pPr marL="171450" indent="-171450">
              <a:buFont typeface="Arial" panose="020B0604020202020204" pitchFamily="34" charset="0"/>
              <a:buChar char="•"/>
            </a:pPr>
            <a:r>
              <a:rPr lang="zh-CN" altLang="en-US" sz="1200" dirty="0">
                <a:solidFill>
                  <a:schemeClr val="bg1"/>
                </a:solidFill>
              </a:rPr>
              <a:t>顾客可向上垂直一体化</a:t>
            </a:r>
          </a:p>
          <a:p>
            <a:pPr marL="171450" indent="-171450">
              <a:buFont typeface="Arial" panose="020B0604020202020204" pitchFamily="34" charset="0"/>
              <a:buChar char="•"/>
            </a:pPr>
            <a:r>
              <a:rPr lang="zh-CN" altLang="en-US" sz="1200" dirty="0">
                <a:solidFill>
                  <a:schemeClr val="bg1"/>
                </a:solidFill>
              </a:rPr>
              <a:t>产品质量不太重要</a:t>
            </a:r>
          </a:p>
        </p:txBody>
      </p:sp>
      <p:sp>
        <p:nvSpPr>
          <p:cNvPr id="12" name="矩形 11"/>
          <p:cNvSpPr/>
          <p:nvPr/>
        </p:nvSpPr>
        <p:spPr>
          <a:xfrm>
            <a:off x="8780418" y="3162160"/>
            <a:ext cx="646331" cy="369332"/>
          </a:xfrm>
          <a:prstGeom prst="rect">
            <a:avLst/>
          </a:prstGeom>
        </p:spPr>
        <p:txBody>
          <a:bodyPr wrap="none">
            <a:spAutoFit/>
          </a:bodyPr>
          <a:lstStyle/>
          <a:p>
            <a:r>
              <a:rPr lang="zh-CN" altLang="en-US" b="1" dirty="0">
                <a:solidFill>
                  <a:schemeClr val="bg1"/>
                </a:solidFill>
              </a:rPr>
              <a:t>顾客</a:t>
            </a:r>
          </a:p>
        </p:txBody>
      </p:sp>
      <p:sp>
        <p:nvSpPr>
          <p:cNvPr id="13" name="Rectangle 13"/>
          <p:cNvSpPr>
            <a:spLocks noChangeArrowheads="1"/>
          </p:cNvSpPr>
          <p:nvPr/>
        </p:nvSpPr>
        <p:spPr bwMode="auto">
          <a:xfrm>
            <a:off x="5060861" y="5056042"/>
            <a:ext cx="2337954" cy="1468438"/>
          </a:xfrm>
          <a:prstGeom prst="rect">
            <a:avLst/>
          </a:prstGeom>
          <a:solidFill>
            <a:srgbClr val="7F7F7F"/>
          </a:solidFill>
          <a:ln w="12700" cap="sq">
            <a:noFill/>
            <a:miter lim="800000"/>
            <a:headEnd type="none" w="sm" len="med"/>
            <a:tailEnd type="none" w="sm"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dirty="0">
              <a:latin typeface="Times New Roman" panose="02020603050405020304" pitchFamily="18" charset="0"/>
              <a:ea typeface="黑体" panose="02010609060101010101" pitchFamily="49" charset="-122"/>
            </a:endParaRPr>
          </a:p>
        </p:txBody>
      </p:sp>
      <p:sp>
        <p:nvSpPr>
          <p:cNvPr id="14" name="矩形 13"/>
          <p:cNvSpPr/>
          <p:nvPr/>
        </p:nvSpPr>
        <p:spPr>
          <a:xfrm>
            <a:off x="5675840" y="5091174"/>
            <a:ext cx="1107996" cy="369332"/>
          </a:xfrm>
          <a:prstGeom prst="rect">
            <a:avLst/>
          </a:prstGeom>
        </p:spPr>
        <p:txBody>
          <a:bodyPr wrap="none">
            <a:spAutoFit/>
          </a:bodyPr>
          <a:lstStyle/>
          <a:p>
            <a:r>
              <a:rPr lang="zh-CN" altLang="en-US" b="1" dirty="0">
                <a:solidFill>
                  <a:schemeClr val="bg1"/>
                </a:solidFill>
              </a:rPr>
              <a:t>替代产品</a:t>
            </a:r>
          </a:p>
        </p:txBody>
      </p:sp>
      <p:sp>
        <p:nvSpPr>
          <p:cNvPr id="15" name="矩形 14"/>
          <p:cNvSpPr/>
          <p:nvPr/>
        </p:nvSpPr>
        <p:spPr>
          <a:xfrm>
            <a:off x="5164770" y="5440751"/>
            <a:ext cx="2255548" cy="461665"/>
          </a:xfrm>
          <a:prstGeom prst="rect">
            <a:avLst/>
          </a:prstGeom>
        </p:spPr>
        <p:txBody>
          <a:bodyPr wrap="square">
            <a:spAutoFit/>
          </a:bodyPr>
          <a:lstStyle/>
          <a:p>
            <a:r>
              <a:rPr lang="zh-CN" altLang="en-US" sz="1200" dirty="0">
                <a:solidFill>
                  <a:schemeClr val="bg1"/>
                </a:solidFill>
              </a:rPr>
              <a:t>具有相似功能的产品可以抑制价格</a:t>
            </a:r>
          </a:p>
        </p:txBody>
      </p:sp>
      <p:sp>
        <p:nvSpPr>
          <p:cNvPr id="16" name="Rectangle 13"/>
          <p:cNvSpPr>
            <a:spLocks noChangeArrowheads="1"/>
          </p:cNvSpPr>
          <p:nvPr/>
        </p:nvSpPr>
        <p:spPr bwMode="auto">
          <a:xfrm>
            <a:off x="5060860" y="1050934"/>
            <a:ext cx="2337954" cy="1468438"/>
          </a:xfrm>
          <a:prstGeom prst="rect">
            <a:avLst/>
          </a:prstGeom>
          <a:solidFill>
            <a:schemeClr val="bg1">
              <a:lumMod val="50000"/>
            </a:schemeClr>
          </a:solidFill>
          <a:ln w="12700" cap="sq">
            <a:noFill/>
            <a:miter lim="800000"/>
            <a:headEnd type="none" w="sm" len="med"/>
            <a:tailEnd type="none" w="sm" len="me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17" name="矩形 16"/>
          <p:cNvSpPr/>
          <p:nvPr/>
        </p:nvSpPr>
        <p:spPr>
          <a:xfrm>
            <a:off x="5060860" y="1493792"/>
            <a:ext cx="1722976" cy="1015663"/>
          </a:xfrm>
          <a:prstGeom prst="rect">
            <a:avLst/>
          </a:prstGeom>
        </p:spPr>
        <p:txBody>
          <a:bodyPr wrap="square">
            <a:spAutoFit/>
          </a:bodyPr>
          <a:lstStyle/>
          <a:p>
            <a:r>
              <a:rPr lang="zh-CN" altLang="en-US" sz="1200" dirty="0">
                <a:solidFill>
                  <a:schemeClr val="bg1"/>
                </a:solidFill>
              </a:rPr>
              <a:t>进入障碍：</a:t>
            </a:r>
            <a:endParaRPr lang="en-US" altLang="zh-CN" sz="1200" dirty="0">
              <a:solidFill>
                <a:schemeClr val="bg1"/>
              </a:solidFill>
            </a:endParaRPr>
          </a:p>
          <a:p>
            <a:pPr marL="171450" indent="-171450">
              <a:buFont typeface="Arial" panose="020B0604020202020204" pitchFamily="34" charset="0"/>
              <a:buChar char="•"/>
            </a:pPr>
            <a:r>
              <a:rPr lang="zh-CN" altLang="en-US" sz="1200" dirty="0">
                <a:solidFill>
                  <a:schemeClr val="bg1"/>
                </a:solidFill>
              </a:rPr>
              <a:t>规模经济       </a:t>
            </a:r>
            <a:endParaRPr lang="en-US" altLang="zh-CN" sz="1200" dirty="0">
              <a:solidFill>
                <a:schemeClr val="bg1"/>
              </a:solidFill>
            </a:endParaRPr>
          </a:p>
          <a:p>
            <a:pPr marL="171450" indent="-171450">
              <a:buFont typeface="Arial" panose="020B0604020202020204" pitchFamily="34" charset="0"/>
              <a:buChar char="•"/>
            </a:pPr>
            <a:r>
              <a:rPr lang="zh-CN" altLang="en-US" sz="1200" dirty="0">
                <a:solidFill>
                  <a:schemeClr val="bg1"/>
                </a:solidFill>
              </a:rPr>
              <a:t>转移成本       </a:t>
            </a:r>
            <a:endParaRPr lang="en-US" altLang="zh-CN" sz="1200" dirty="0">
              <a:solidFill>
                <a:schemeClr val="bg1"/>
              </a:solidFill>
            </a:endParaRPr>
          </a:p>
          <a:p>
            <a:pPr marL="171450" indent="-171450">
              <a:buFont typeface="Arial" panose="020B0604020202020204" pitchFamily="34" charset="0"/>
              <a:buChar char="•"/>
            </a:pPr>
            <a:r>
              <a:rPr lang="zh-CN" altLang="en-US" sz="1200" dirty="0">
                <a:solidFill>
                  <a:schemeClr val="bg1"/>
                </a:solidFill>
              </a:rPr>
              <a:t>政府关系      </a:t>
            </a:r>
            <a:endParaRPr lang="en-US" altLang="zh-CN" sz="1200" dirty="0">
              <a:solidFill>
                <a:schemeClr val="bg1"/>
              </a:solidFill>
            </a:endParaRPr>
          </a:p>
          <a:p>
            <a:pPr marL="171450" indent="-171450">
              <a:buFont typeface="Arial" panose="020B0604020202020204" pitchFamily="34" charset="0"/>
              <a:buChar char="•"/>
            </a:pPr>
            <a:r>
              <a:rPr lang="zh-CN" altLang="en-US" sz="1200" dirty="0">
                <a:solidFill>
                  <a:schemeClr val="bg1"/>
                </a:solidFill>
              </a:rPr>
              <a:t>进入渠道</a:t>
            </a:r>
          </a:p>
        </p:txBody>
      </p:sp>
      <p:sp>
        <p:nvSpPr>
          <p:cNvPr id="18" name="矩形 17"/>
          <p:cNvSpPr/>
          <p:nvPr/>
        </p:nvSpPr>
        <p:spPr>
          <a:xfrm>
            <a:off x="5560423" y="1099434"/>
            <a:ext cx="1338828" cy="369332"/>
          </a:xfrm>
          <a:prstGeom prst="rect">
            <a:avLst/>
          </a:prstGeom>
        </p:spPr>
        <p:txBody>
          <a:bodyPr wrap="none">
            <a:spAutoFit/>
          </a:bodyPr>
          <a:lstStyle/>
          <a:p>
            <a:r>
              <a:rPr lang="zh-CN" altLang="en-US" b="1" dirty="0">
                <a:solidFill>
                  <a:schemeClr val="bg1"/>
                </a:solidFill>
              </a:rPr>
              <a:t>潜在进入者</a:t>
            </a:r>
          </a:p>
        </p:txBody>
      </p:sp>
      <p:sp>
        <p:nvSpPr>
          <p:cNvPr id="21" name="右箭头 20"/>
          <p:cNvSpPr/>
          <p:nvPr/>
        </p:nvSpPr>
        <p:spPr>
          <a:xfrm rot="5400000">
            <a:off x="5993837" y="2578393"/>
            <a:ext cx="493505" cy="38524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6015943" y="4594163"/>
            <a:ext cx="493505" cy="38524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4556965" y="3642519"/>
            <a:ext cx="493505" cy="38524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0800000">
            <a:off x="7419825" y="3656231"/>
            <a:ext cx="493505" cy="385246"/>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84321" y="3795359"/>
            <a:ext cx="2146388" cy="646331"/>
          </a:xfrm>
          <a:prstGeom prst="rect">
            <a:avLst/>
          </a:prstGeom>
        </p:spPr>
        <p:txBody>
          <a:bodyPr wrap="square">
            <a:spAutoFit/>
          </a:bodyPr>
          <a:lstStyle/>
          <a:p>
            <a:r>
              <a:rPr lang="zh-CN" altLang="en-US" sz="1200" dirty="0">
                <a:solidFill>
                  <a:schemeClr val="bg1"/>
                </a:solidFill>
              </a:rPr>
              <a:t>进行价格战，展开广告竞争，增强对顾客保修保用等服务，引进新产品</a:t>
            </a:r>
          </a:p>
        </p:txBody>
      </p:sp>
      <p:sp>
        <p:nvSpPr>
          <p:cNvPr id="26" name="矩形 25"/>
          <p:cNvSpPr/>
          <p:nvPr/>
        </p:nvSpPr>
        <p:spPr>
          <a:xfrm>
            <a:off x="5310897" y="3188812"/>
            <a:ext cx="2039247" cy="584775"/>
          </a:xfrm>
          <a:prstGeom prst="rect">
            <a:avLst/>
          </a:prstGeom>
        </p:spPr>
        <p:txBody>
          <a:bodyPr wrap="square">
            <a:spAutoFit/>
          </a:bodyPr>
          <a:lstStyle/>
          <a:p>
            <a:r>
              <a:rPr lang="zh-CN" altLang="en-US" b="1" dirty="0">
                <a:solidFill>
                  <a:schemeClr val="bg1"/>
                </a:solidFill>
              </a:rPr>
              <a:t>行业内对手</a:t>
            </a:r>
          </a:p>
          <a:p>
            <a:r>
              <a:rPr lang="zh-CN" altLang="en-US" sz="1400" dirty="0">
                <a:solidFill>
                  <a:schemeClr val="bg1"/>
                </a:solidFill>
              </a:rPr>
              <a:t>现有公司间的竞争</a:t>
            </a:r>
          </a:p>
        </p:txBody>
      </p:sp>
      <p:sp>
        <p:nvSpPr>
          <p:cNvPr id="28" name="矩形 27"/>
          <p:cNvSpPr/>
          <p:nvPr/>
        </p:nvSpPr>
        <p:spPr>
          <a:xfrm>
            <a:off x="5955866" y="1653495"/>
            <a:ext cx="1435008" cy="1015663"/>
          </a:xfrm>
          <a:prstGeom prst="rect">
            <a:avLst/>
          </a:prstGeom>
        </p:spPr>
        <p:txBody>
          <a:bodyPr wrap="none">
            <a:spAutoFit/>
          </a:bodyPr>
          <a:lstStyle/>
          <a:p>
            <a:pPr marL="171450" indent="-171450">
              <a:buFont typeface="Arial" panose="020B0604020202020204" pitchFamily="34" charset="0"/>
              <a:buChar char="•"/>
            </a:pPr>
            <a:r>
              <a:rPr lang="zh-CN" altLang="en-US" sz="1200" dirty="0">
                <a:solidFill>
                  <a:schemeClr val="bg1"/>
                </a:solidFill>
              </a:rPr>
              <a:t>产品差异化程度</a:t>
            </a:r>
            <a:endParaRPr lang="en-US" altLang="zh-CN" sz="1200" dirty="0">
              <a:solidFill>
                <a:schemeClr val="bg1"/>
              </a:solidFill>
            </a:endParaRPr>
          </a:p>
          <a:p>
            <a:pPr marL="171450" indent="-171450">
              <a:buFont typeface="Arial" panose="020B0604020202020204" pitchFamily="34" charset="0"/>
              <a:buChar char="•"/>
            </a:pPr>
            <a:r>
              <a:rPr lang="zh-CN" altLang="en-US" sz="1200" dirty="0">
                <a:solidFill>
                  <a:schemeClr val="bg1"/>
                </a:solidFill>
              </a:rPr>
              <a:t>资本要求</a:t>
            </a:r>
            <a:endParaRPr lang="en-US" altLang="zh-CN" sz="1200" dirty="0">
              <a:solidFill>
                <a:schemeClr val="bg1"/>
              </a:solidFill>
            </a:endParaRPr>
          </a:p>
          <a:p>
            <a:pPr marL="171450" indent="-171450">
              <a:buFont typeface="Arial" panose="020B0604020202020204" pitchFamily="34" charset="0"/>
              <a:buChar char="•"/>
            </a:pPr>
            <a:r>
              <a:rPr lang="zh-CN" altLang="en-US" sz="1200" dirty="0">
                <a:solidFill>
                  <a:schemeClr val="bg1"/>
                </a:solidFill>
              </a:rPr>
              <a:t>预期报复措施</a:t>
            </a:r>
          </a:p>
          <a:p>
            <a:pPr marL="171450" indent="-171450">
              <a:buFont typeface="Arial" panose="020B0604020202020204" pitchFamily="34" charset="0"/>
              <a:buChar char="•"/>
            </a:pPr>
            <a:endParaRPr lang="zh-CN" altLang="en-US" sz="1200" dirty="0">
              <a:solidFill>
                <a:schemeClr val="bg1"/>
              </a:solidFill>
            </a:endParaRPr>
          </a:p>
          <a:p>
            <a:pPr marL="171450" indent="-171450">
              <a:buFont typeface="Arial" panose="020B0604020202020204" pitchFamily="34" charset="0"/>
              <a:buChar char="•"/>
            </a:pPr>
            <a:endParaRPr lang="zh-CN" altLang="en-US" sz="1200" dirty="0">
              <a:solidFill>
                <a:schemeClr val="bg1"/>
              </a:solidFill>
            </a:endParaRPr>
          </a:p>
        </p:txBody>
      </p:sp>
      <p:sp>
        <p:nvSpPr>
          <p:cNvPr id="27" name="Text Box 22"/>
          <p:cNvSpPr txBox="1">
            <a:spLocks noChangeArrowheads="1"/>
          </p:cNvSpPr>
          <p:nvPr/>
        </p:nvSpPr>
        <p:spPr bwMode="auto">
          <a:xfrm>
            <a:off x="6072164" y="2582670"/>
            <a:ext cx="1654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200" dirty="0">
                <a:solidFill>
                  <a:schemeClr val="tx1">
                    <a:lumMod val="75000"/>
                    <a:lumOff val="25000"/>
                  </a:schemeClr>
                </a:solidFill>
                <a:latin typeface="+mn-ea"/>
                <a:ea typeface="+mn-ea"/>
              </a:rPr>
              <a:t>新对手的威胁</a:t>
            </a:r>
          </a:p>
        </p:txBody>
      </p:sp>
      <p:sp>
        <p:nvSpPr>
          <p:cNvPr id="4" name="矩形 3"/>
          <p:cNvSpPr/>
          <p:nvPr/>
        </p:nvSpPr>
        <p:spPr>
          <a:xfrm>
            <a:off x="4436891" y="2680980"/>
            <a:ext cx="579207" cy="1015663"/>
          </a:xfrm>
          <a:prstGeom prst="rect">
            <a:avLst/>
          </a:prstGeom>
        </p:spPr>
        <p:txBody>
          <a:bodyPr wrap="square">
            <a:spAutoFit/>
          </a:bodyPr>
          <a:lstStyle/>
          <a:p>
            <a:r>
              <a:rPr lang="zh-CN" altLang="en-US" sz="1200" dirty="0"/>
              <a:t>供货商讨价还议价能力</a:t>
            </a:r>
          </a:p>
        </p:txBody>
      </p:sp>
      <p:sp>
        <p:nvSpPr>
          <p:cNvPr id="29" name="Text Box 9"/>
          <p:cNvSpPr txBox="1">
            <a:spLocks noChangeArrowheads="1"/>
          </p:cNvSpPr>
          <p:nvPr/>
        </p:nvSpPr>
        <p:spPr bwMode="auto">
          <a:xfrm>
            <a:off x="7465080" y="2840521"/>
            <a:ext cx="5127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med"/>
                <a:tailEnd type="none" w="sm"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solidFill>
                  <a:schemeClr val="tx1">
                    <a:lumMod val="75000"/>
                    <a:lumOff val="25000"/>
                  </a:schemeClr>
                </a:solidFill>
                <a:latin typeface="+mn-ea"/>
                <a:ea typeface="+mn-ea"/>
              </a:rPr>
              <a:t>客户的议价能力</a:t>
            </a:r>
          </a:p>
        </p:txBody>
      </p:sp>
      <p:sp>
        <p:nvSpPr>
          <p:cNvPr id="30" name="Text Box 15"/>
          <p:cNvSpPr txBox="1">
            <a:spLocks noChangeArrowheads="1"/>
          </p:cNvSpPr>
          <p:nvPr/>
        </p:nvSpPr>
        <p:spPr bwMode="auto">
          <a:xfrm>
            <a:off x="6549730" y="4687898"/>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med"/>
                <a:tailEnd type="none" w="sm" len="me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solidFill>
                  <a:schemeClr val="tx1">
                    <a:lumMod val="75000"/>
                    <a:lumOff val="25000"/>
                  </a:schemeClr>
                </a:solidFill>
                <a:latin typeface="+mn-ea"/>
                <a:ea typeface="+mn-ea"/>
              </a:rPr>
              <a:t>替代品的威胁</a:t>
            </a:r>
          </a:p>
        </p:txBody>
      </p:sp>
    </p:spTree>
    <p:extLst>
      <p:ext uri="{BB962C8B-B14F-4D97-AF65-F5344CB8AC3E}">
        <p14:creationId xmlns:p14="http://schemas.microsoft.com/office/powerpoint/2010/main" val="1742756729"/>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好行业的特征性规律</a:t>
            </a:r>
          </a:p>
        </p:txBody>
      </p:sp>
      <p:sp>
        <p:nvSpPr>
          <p:cNvPr id="3" name="Rectangle 3"/>
          <p:cNvSpPr txBox="1">
            <a:spLocks noChangeArrowheads="1"/>
          </p:cNvSpPr>
          <p:nvPr/>
        </p:nvSpPr>
        <p:spPr bwMode="auto">
          <a:xfrm>
            <a:off x="2419443" y="1581956"/>
            <a:ext cx="6247743" cy="331712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000" kern="0" dirty="0">
                <a:latin typeface="Arial Unicode MS" panose="020B0604020202020204" pitchFamily="34" charset="-128"/>
                <a:ea typeface="Arial Unicode MS" panose="020B0604020202020204" pitchFamily="34" charset="-128"/>
                <a:cs typeface="Arial Unicode MS" panose="020B0604020202020204" pitchFamily="34" charset="-128"/>
              </a:rPr>
              <a:t>行业内竞争不激烈，不打价格战</a:t>
            </a: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endParaRPr lang="zh-CN" altLang="en-US"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r>
              <a:rPr lang="zh-CN" altLang="en-US" sz="2000" kern="0" dirty="0">
                <a:latin typeface="Arial Unicode MS" panose="020B0604020202020204" pitchFamily="34" charset="-128"/>
                <a:ea typeface="Arial Unicode MS" panose="020B0604020202020204" pitchFamily="34" charset="-128"/>
                <a:cs typeface="Arial Unicode MS" panose="020B0604020202020204" pitchFamily="34" charset="-128"/>
              </a:rPr>
              <a:t>行业进入壁垒很高，别人难以进入</a:t>
            </a: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r>
              <a:rPr lang="zh-CN" altLang="en-US" sz="2000" kern="0" dirty="0">
                <a:latin typeface="Arial Unicode MS" panose="020B0604020202020204" pitchFamily="34" charset="-128"/>
                <a:ea typeface="Arial Unicode MS" panose="020B0604020202020204" pitchFamily="34" charset="-128"/>
                <a:cs typeface="Arial Unicode MS" panose="020B0604020202020204" pitchFamily="34" charset="-128"/>
              </a:rPr>
              <a:t>上游被压制，缺乏议价能力</a:t>
            </a: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r>
              <a:rPr lang="zh-CN" altLang="en-US" sz="2000" kern="0" dirty="0">
                <a:latin typeface="Arial Unicode MS" panose="020B0604020202020204" pitchFamily="34" charset="-128"/>
                <a:ea typeface="Arial Unicode MS" panose="020B0604020202020204" pitchFamily="34" charset="-128"/>
                <a:cs typeface="Arial Unicode MS" panose="020B0604020202020204" pitchFamily="34" charset="-128"/>
              </a:rPr>
              <a:t>下游被压制，缺乏议价能力</a:t>
            </a: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r>
              <a:rPr lang="zh-CN" altLang="en-US" sz="2000" kern="0" dirty="0">
                <a:latin typeface="Arial Unicode MS" panose="020B0604020202020204" pitchFamily="34" charset="-128"/>
                <a:ea typeface="Arial Unicode MS" panose="020B0604020202020204" pitchFamily="34" charset="-128"/>
                <a:cs typeface="Arial Unicode MS" panose="020B0604020202020204" pitchFamily="34" charset="-128"/>
              </a:rPr>
              <a:t>没有或缺乏替代品</a:t>
            </a:r>
            <a:endParaRPr lang="en-US" altLang="zh-CN" sz="2000"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eaLnBrk="0" hangingPunct="0">
              <a:spcBef>
                <a:spcPct val="20000"/>
              </a:spcBef>
              <a:buFontTx/>
              <a:buChar char="•"/>
              <a:defRPr/>
            </a:pPr>
            <a:endParaRPr lang="en-US" altLang="zh-CN" sz="2000" kern="0" dirty="0">
              <a:latin typeface="+mn-ea"/>
              <a:cs typeface="Times New Roman" pitchFamily="18" charset="0"/>
            </a:endParaRPr>
          </a:p>
          <a:p>
            <a:pPr marL="342900" indent="-342900" eaLnBrk="0" hangingPunct="0">
              <a:spcBef>
                <a:spcPct val="20000"/>
              </a:spcBef>
              <a:defRPr/>
            </a:pPr>
            <a:endParaRPr lang="zh-CN" altLang="en-US" sz="2000" kern="0" dirty="0">
              <a:latin typeface="+mn-ea"/>
              <a:cs typeface="Times New Roman" pitchFamily="18" charset="0"/>
            </a:endParaRPr>
          </a:p>
        </p:txBody>
      </p:sp>
    </p:spTree>
    <p:extLst>
      <p:ext uri="{BB962C8B-B14F-4D97-AF65-F5344CB8AC3E}">
        <p14:creationId xmlns:p14="http://schemas.microsoft.com/office/powerpoint/2010/main" val="355746928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物资环境</a:t>
            </a:r>
          </a:p>
        </p:txBody>
      </p:sp>
      <p:pic>
        <p:nvPicPr>
          <p:cNvPr id="4" name="内容占位符 3"/>
          <p:cNvPicPr>
            <a:picLocks noGrp="1" noChangeAspect="1"/>
          </p:cNvPicPr>
          <p:nvPr>
            <p:ph idx="1"/>
          </p:nvPr>
        </p:nvPicPr>
        <p:blipFill>
          <a:blip r:embed="rId2"/>
          <a:stretch>
            <a:fillRect/>
          </a:stretch>
        </p:blipFill>
        <p:spPr>
          <a:xfrm>
            <a:off x="1795253" y="1459795"/>
            <a:ext cx="8504657" cy="4548010"/>
          </a:xfrm>
          <a:prstGeom prst="rect">
            <a:avLst/>
          </a:prstGeom>
        </p:spPr>
      </p:pic>
    </p:spTree>
    <p:extLst>
      <p:ext uri="{BB962C8B-B14F-4D97-AF65-F5344CB8AC3E}">
        <p14:creationId xmlns:p14="http://schemas.microsoft.com/office/powerpoint/2010/main" val="618298882"/>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404663" y="5114925"/>
            <a:ext cx="720015" cy="769658"/>
          </a:xfrm>
          <a:prstGeom prst="rect">
            <a:avLst/>
          </a:prstGeom>
          <a:solidFill>
            <a:schemeClr val="bg1"/>
          </a:solidFill>
          <a:ln w="12700">
            <a:solidFill>
              <a:srgbClr val="B01B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识别核心竞争力的规律</a:t>
            </a:r>
          </a:p>
        </p:txBody>
      </p:sp>
      <p:sp>
        <p:nvSpPr>
          <p:cNvPr id="5" name="Rectangle 4"/>
          <p:cNvSpPr>
            <a:spLocks noChangeArrowheads="1"/>
          </p:cNvSpPr>
          <p:nvPr/>
        </p:nvSpPr>
        <p:spPr bwMode="auto">
          <a:xfrm>
            <a:off x="5113792" y="1641136"/>
            <a:ext cx="4497388" cy="363538"/>
          </a:xfrm>
          <a:prstGeom prst="rect">
            <a:avLst/>
          </a:prstGeom>
          <a:noFill/>
          <a:ln>
            <a:noFill/>
          </a:ln>
          <a:effectLst>
            <a:outerShdw blurRad="63500" dist="17961" dir="2700000" algn="ctr" rotWithShape="0">
              <a:schemeClr val="bg2">
                <a:alpha val="74998"/>
              </a:schemeClr>
            </a:outerShdw>
          </a:effectLst>
        </p:spPr>
        <p:txBody>
          <a:bodyPr lIns="90488" tIns="44450" rIns="90488" bIns="44450">
            <a:spAutoFit/>
          </a:bodyPr>
          <a:lstStyle/>
          <a:p>
            <a:pPr eaLnBrk="0" hangingPunct="0">
              <a:defRPr/>
            </a:pPr>
            <a:r>
              <a:rPr kumimoji="1" lang="zh-CN" altLang="en-US" dirty="0">
                <a:solidFill>
                  <a:schemeClr val="tx1">
                    <a:lumMod val="75000"/>
                    <a:lumOff val="25000"/>
                  </a:schemeClr>
                </a:solidFill>
                <a:latin typeface="+mn-ea"/>
              </a:rPr>
              <a:t>能够使企业利用外部机会或减少外部威胁</a:t>
            </a:r>
          </a:p>
        </p:txBody>
      </p:sp>
      <p:sp>
        <p:nvSpPr>
          <p:cNvPr id="7" name="Rectangle 6"/>
          <p:cNvSpPr>
            <a:spLocks noChangeArrowheads="1"/>
          </p:cNvSpPr>
          <p:nvPr/>
        </p:nvSpPr>
        <p:spPr bwMode="auto">
          <a:xfrm>
            <a:off x="5113792" y="2645455"/>
            <a:ext cx="4497388" cy="363538"/>
          </a:xfrm>
          <a:prstGeom prst="rect">
            <a:avLst/>
          </a:prstGeom>
          <a:noFill/>
          <a:ln>
            <a:noFill/>
          </a:ln>
          <a:effectLst>
            <a:outerShdw blurRad="63500" dist="17961" dir="2700000" algn="ctr" rotWithShape="0">
              <a:schemeClr val="bg2">
                <a:alpha val="74998"/>
              </a:schemeClr>
            </a:outerShdw>
          </a:effectLst>
        </p:spPr>
        <p:txBody>
          <a:bodyPr lIns="90488" tIns="44450" rIns="90488" bIns="44450">
            <a:spAutoFit/>
          </a:bodyPr>
          <a:lstStyle/>
          <a:p>
            <a:pPr eaLnBrk="0" hangingPunct="0">
              <a:defRPr/>
            </a:pPr>
            <a:r>
              <a:rPr kumimoji="1" lang="zh-CN" altLang="en-US" dirty="0">
                <a:solidFill>
                  <a:schemeClr val="tx1">
                    <a:lumMod val="85000"/>
                    <a:lumOff val="15000"/>
                  </a:schemeClr>
                </a:solidFill>
                <a:latin typeface="+mn-ea"/>
              </a:rPr>
              <a:t>只有少数企业在现在和将来拥有同类资源</a:t>
            </a:r>
          </a:p>
        </p:txBody>
      </p:sp>
      <p:sp>
        <p:nvSpPr>
          <p:cNvPr id="9" name="Rectangle 8"/>
          <p:cNvSpPr>
            <a:spLocks noChangeArrowheads="1"/>
          </p:cNvSpPr>
          <p:nvPr/>
        </p:nvSpPr>
        <p:spPr bwMode="auto">
          <a:xfrm>
            <a:off x="5113792" y="3828122"/>
            <a:ext cx="5106988" cy="363538"/>
          </a:xfrm>
          <a:prstGeom prst="rect">
            <a:avLst/>
          </a:prstGeom>
          <a:noFill/>
          <a:ln>
            <a:noFill/>
          </a:ln>
          <a:effectLst>
            <a:outerShdw blurRad="63500" dist="17961" dir="2700000" algn="ctr" rotWithShape="0">
              <a:schemeClr val="bg2">
                <a:alpha val="74998"/>
              </a:schemeClr>
            </a:outerShdw>
          </a:effectLst>
        </p:spPr>
        <p:txBody>
          <a:bodyPr lIns="90488" tIns="44450" rIns="90488" bIns="44450">
            <a:spAutoFit/>
          </a:bodyPr>
          <a:lstStyle/>
          <a:p>
            <a:pPr eaLnBrk="0" hangingPunct="0">
              <a:defRPr/>
            </a:pPr>
            <a:r>
              <a:rPr kumimoji="1" lang="zh-CN" altLang="en-US" dirty="0">
                <a:solidFill>
                  <a:schemeClr val="tx1">
                    <a:lumMod val="85000"/>
                    <a:lumOff val="15000"/>
                  </a:schemeClr>
                </a:solidFill>
                <a:latin typeface="+mn-ea"/>
              </a:rPr>
              <a:t>其他企业不能获取或必须付出高昂成本才能拥有</a:t>
            </a:r>
          </a:p>
        </p:txBody>
      </p:sp>
      <p:sp>
        <p:nvSpPr>
          <p:cNvPr id="11" name="Rectangle 10"/>
          <p:cNvSpPr>
            <a:spLocks noChangeArrowheads="1"/>
          </p:cNvSpPr>
          <p:nvPr/>
        </p:nvSpPr>
        <p:spPr bwMode="auto">
          <a:xfrm>
            <a:off x="5113792" y="4918390"/>
            <a:ext cx="5106988" cy="736099"/>
          </a:xfrm>
          <a:prstGeom prst="rect">
            <a:avLst/>
          </a:prstGeom>
          <a:noFill/>
          <a:ln>
            <a:noFill/>
          </a:ln>
          <a:effectLst>
            <a:outerShdw blurRad="63500" dist="17961" dir="2700000" algn="ctr" rotWithShape="0">
              <a:schemeClr val="bg2">
                <a:alpha val="74998"/>
              </a:schemeClr>
            </a:outerShdw>
          </a:effectLst>
        </p:spPr>
        <p:txBody>
          <a:bodyPr wrap="square" lIns="90488" tIns="44450" rIns="90488" bIns="44450">
            <a:spAutoFit/>
          </a:bodyPr>
          <a:lstStyle/>
          <a:p>
            <a:pPr eaLnBrk="0" hangingPunct="0">
              <a:defRPr/>
            </a:pPr>
            <a:r>
              <a:rPr kumimoji="1" lang="zh-CN" altLang="en-US" dirty="0">
                <a:solidFill>
                  <a:schemeClr val="tx1">
                    <a:lumMod val="85000"/>
                    <a:lumOff val="15000"/>
                  </a:schemeClr>
                </a:solidFill>
                <a:latin typeface="+mn-ea"/>
              </a:rPr>
              <a:t>企业必须通过全面的适当组织，才能拥有该资源带来的利益，并实现竞争优势</a:t>
            </a:r>
            <a:r>
              <a:rPr kumimoji="1" lang="zh-CN" altLang="en-US" sz="2400" dirty="0">
                <a:solidFill>
                  <a:schemeClr val="tx1">
                    <a:lumMod val="85000"/>
                    <a:lumOff val="15000"/>
                  </a:schemeClr>
                </a:solidFill>
                <a:latin typeface="+mn-ea"/>
              </a:rPr>
              <a:t>   </a:t>
            </a:r>
          </a:p>
        </p:txBody>
      </p:sp>
      <p:sp>
        <p:nvSpPr>
          <p:cNvPr id="12" name="Rectangle 11"/>
          <p:cNvSpPr txBox="1">
            <a:spLocks noChangeArrowheads="1"/>
          </p:cNvSpPr>
          <p:nvPr/>
        </p:nvSpPr>
        <p:spPr>
          <a:xfrm>
            <a:off x="2208213" y="17732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   </a:t>
            </a:r>
          </a:p>
        </p:txBody>
      </p:sp>
      <p:sp>
        <p:nvSpPr>
          <p:cNvPr id="17" name="矩形 16"/>
          <p:cNvSpPr/>
          <p:nvPr/>
        </p:nvSpPr>
        <p:spPr>
          <a:xfrm>
            <a:off x="2468930" y="1542406"/>
            <a:ext cx="1415772" cy="461665"/>
          </a:xfrm>
          <a:prstGeom prst="rect">
            <a:avLst/>
          </a:prstGeom>
        </p:spPr>
        <p:txBody>
          <a:bodyPr wrap="none">
            <a:spAutoFit/>
          </a:bodyPr>
          <a:lstStyle/>
          <a:p>
            <a:r>
              <a:rPr lang="zh-CN" altLang="en-US" sz="2400" b="1" dirty="0">
                <a:solidFill>
                  <a:schemeClr val="accent2"/>
                </a:solidFill>
              </a:rPr>
              <a:t>有价值的</a:t>
            </a:r>
          </a:p>
        </p:txBody>
      </p:sp>
      <p:sp>
        <p:nvSpPr>
          <p:cNvPr id="18" name="矩形 17"/>
          <p:cNvSpPr/>
          <p:nvPr/>
        </p:nvSpPr>
        <p:spPr>
          <a:xfrm>
            <a:off x="2468930" y="2553177"/>
            <a:ext cx="1415772" cy="461665"/>
          </a:xfrm>
          <a:prstGeom prst="rect">
            <a:avLst/>
          </a:prstGeom>
        </p:spPr>
        <p:txBody>
          <a:bodyPr wrap="none">
            <a:spAutoFit/>
          </a:bodyPr>
          <a:lstStyle/>
          <a:p>
            <a:r>
              <a:rPr lang="zh-CN" altLang="en-US" sz="2400" b="1" dirty="0">
                <a:solidFill>
                  <a:schemeClr val="accent2"/>
                </a:solidFill>
              </a:rPr>
              <a:t>稀缺性的</a:t>
            </a:r>
          </a:p>
        </p:txBody>
      </p:sp>
      <p:sp>
        <p:nvSpPr>
          <p:cNvPr id="19" name="矩形 18"/>
          <p:cNvSpPr/>
          <p:nvPr/>
        </p:nvSpPr>
        <p:spPr>
          <a:xfrm>
            <a:off x="2468931" y="3733273"/>
            <a:ext cx="1723549" cy="461665"/>
          </a:xfrm>
          <a:prstGeom prst="rect">
            <a:avLst/>
          </a:prstGeom>
        </p:spPr>
        <p:txBody>
          <a:bodyPr wrap="none">
            <a:spAutoFit/>
          </a:bodyPr>
          <a:lstStyle/>
          <a:p>
            <a:r>
              <a:rPr lang="zh-CN" altLang="en-US" sz="2400" b="1" dirty="0">
                <a:solidFill>
                  <a:schemeClr val="accent2"/>
                </a:solidFill>
              </a:rPr>
              <a:t>模仿成本高</a:t>
            </a:r>
          </a:p>
        </p:txBody>
      </p:sp>
      <p:sp>
        <p:nvSpPr>
          <p:cNvPr id="22" name="矩形 21"/>
          <p:cNvSpPr/>
          <p:nvPr/>
        </p:nvSpPr>
        <p:spPr>
          <a:xfrm>
            <a:off x="2468931" y="4832168"/>
            <a:ext cx="1723549" cy="461665"/>
          </a:xfrm>
          <a:prstGeom prst="rect">
            <a:avLst/>
          </a:prstGeom>
        </p:spPr>
        <p:txBody>
          <a:bodyPr wrap="none">
            <a:spAutoFit/>
          </a:bodyPr>
          <a:lstStyle/>
          <a:p>
            <a:r>
              <a:rPr lang="zh-CN" altLang="en-US" sz="2400" b="1" dirty="0">
                <a:solidFill>
                  <a:schemeClr val="accent2"/>
                </a:solidFill>
              </a:rPr>
              <a:t>能力利用性</a:t>
            </a:r>
          </a:p>
        </p:txBody>
      </p:sp>
      <p:sp>
        <p:nvSpPr>
          <p:cNvPr id="23" name="矩形 22"/>
          <p:cNvSpPr/>
          <p:nvPr/>
        </p:nvSpPr>
        <p:spPr>
          <a:xfrm>
            <a:off x="5113793" y="2017651"/>
            <a:ext cx="3877985" cy="369332"/>
          </a:xfrm>
          <a:prstGeom prst="rect">
            <a:avLst/>
          </a:prstGeom>
        </p:spPr>
        <p:txBody>
          <a:bodyPr wrap="none">
            <a:spAutoFit/>
          </a:bodyPr>
          <a:lstStyle/>
          <a:p>
            <a:r>
              <a:rPr lang="zh-CN" altLang="en-US" dirty="0">
                <a:latin typeface="+mn-ea"/>
              </a:rPr>
              <a:t>波音公司、联想集团获得的政府支持</a:t>
            </a:r>
          </a:p>
        </p:txBody>
      </p:sp>
      <p:sp>
        <p:nvSpPr>
          <p:cNvPr id="24" name="矩形 23"/>
          <p:cNvSpPr/>
          <p:nvPr/>
        </p:nvSpPr>
        <p:spPr>
          <a:xfrm>
            <a:off x="5113792" y="3022850"/>
            <a:ext cx="5106988" cy="369332"/>
          </a:xfrm>
          <a:prstGeom prst="rect">
            <a:avLst/>
          </a:prstGeom>
        </p:spPr>
        <p:txBody>
          <a:bodyPr wrap="square">
            <a:spAutoFit/>
          </a:bodyPr>
          <a:lstStyle/>
          <a:p>
            <a:r>
              <a:rPr lang="zh-CN" altLang="en-US" dirty="0"/>
              <a:t>矿藏企业拥有的天然矿产资源、</a:t>
            </a:r>
            <a:r>
              <a:rPr lang="en-US" altLang="zh-CN" dirty="0"/>
              <a:t>Intel</a:t>
            </a:r>
            <a:r>
              <a:rPr lang="zh-CN" altLang="en-US" dirty="0"/>
              <a:t>的核心技术</a:t>
            </a:r>
          </a:p>
        </p:txBody>
      </p:sp>
      <p:sp>
        <p:nvSpPr>
          <p:cNvPr id="25" name="矩形 24"/>
          <p:cNvSpPr/>
          <p:nvPr/>
        </p:nvSpPr>
        <p:spPr>
          <a:xfrm>
            <a:off x="5113793" y="4173826"/>
            <a:ext cx="2723823" cy="369332"/>
          </a:xfrm>
          <a:prstGeom prst="rect">
            <a:avLst/>
          </a:prstGeom>
        </p:spPr>
        <p:txBody>
          <a:bodyPr wrap="square">
            <a:spAutoFit/>
          </a:bodyPr>
          <a:lstStyle/>
          <a:p>
            <a:r>
              <a:rPr lang="zh-CN" altLang="en-US" dirty="0"/>
              <a:t>专利技术、巨额投资项目</a:t>
            </a:r>
          </a:p>
        </p:txBody>
      </p:sp>
      <p:sp>
        <p:nvSpPr>
          <p:cNvPr id="26" name="矩形 25"/>
          <p:cNvSpPr/>
          <p:nvPr/>
        </p:nvSpPr>
        <p:spPr>
          <a:xfrm>
            <a:off x="5113793" y="5602240"/>
            <a:ext cx="5238523" cy="369332"/>
          </a:xfrm>
          <a:prstGeom prst="rect">
            <a:avLst/>
          </a:prstGeom>
        </p:spPr>
        <p:txBody>
          <a:bodyPr wrap="square">
            <a:spAutoFit/>
          </a:bodyPr>
          <a:lstStyle/>
          <a:p>
            <a:r>
              <a:rPr lang="zh-CN" altLang="en-US" dirty="0"/>
              <a:t>华为的企业文化</a:t>
            </a:r>
          </a:p>
        </p:txBody>
      </p:sp>
      <p:sp>
        <p:nvSpPr>
          <p:cNvPr id="27" name="矩形 26"/>
          <p:cNvSpPr/>
          <p:nvPr/>
        </p:nvSpPr>
        <p:spPr>
          <a:xfrm>
            <a:off x="2135189" y="1625321"/>
            <a:ext cx="330400" cy="2920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1</a:t>
            </a:r>
            <a:endParaRPr lang="zh-CN" altLang="en-US" dirty="0"/>
          </a:p>
        </p:txBody>
      </p:sp>
      <p:sp>
        <p:nvSpPr>
          <p:cNvPr id="29" name="矩形 28"/>
          <p:cNvSpPr/>
          <p:nvPr/>
        </p:nvSpPr>
        <p:spPr>
          <a:xfrm>
            <a:off x="2135189" y="2638423"/>
            <a:ext cx="330400" cy="2920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2</a:t>
            </a:r>
            <a:endParaRPr lang="zh-CN" altLang="en-US" dirty="0"/>
          </a:p>
        </p:txBody>
      </p:sp>
      <p:sp>
        <p:nvSpPr>
          <p:cNvPr id="30" name="矩形 29"/>
          <p:cNvSpPr/>
          <p:nvPr/>
        </p:nvSpPr>
        <p:spPr>
          <a:xfrm>
            <a:off x="2135188" y="3834079"/>
            <a:ext cx="330400" cy="2920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3</a:t>
            </a:r>
            <a:endParaRPr lang="zh-CN" altLang="en-US" dirty="0"/>
          </a:p>
        </p:txBody>
      </p:sp>
      <p:sp>
        <p:nvSpPr>
          <p:cNvPr id="31" name="矩形 30"/>
          <p:cNvSpPr/>
          <p:nvPr/>
        </p:nvSpPr>
        <p:spPr>
          <a:xfrm>
            <a:off x="2147662" y="4910029"/>
            <a:ext cx="330400" cy="29204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4</a:t>
            </a:r>
            <a:endParaRPr lang="zh-CN" altLang="en-US" dirty="0"/>
          </a:p>
        </p:txBody>
      </p:sp>
      <p:cxnSp>
        <p:nvCxnSpPr>
          <p:cNvPr id="33" name="直接连接符 32"/>
          <p:cNvCxnSpPr/>
          <p:nvPr/>
        </p:nvCxnSpPr>
        <p:spPr>
          <a:xfrm>
            <a:off x="5238525" y="2017651"/>
            <a:ext cx="4860000" cy="0"/>
          </a:xfrm>
          <a:prstGeom prst="line">
            <a:avLst/>
          </a:prstGeom>
          <a:ln>
            <a:solidFill>
              <a:srgbClr val="B01B20"/>
            </a:solidFill>
            <a:prstDash val="sysDash"/>
            <a:head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215848" y="3030726"/>
            <a:ext cx="4860000" cy="0"/>
          </a:xfrm>
          <a:prstGeom prst="line">
            <a:avLst/>
          </a:prstGeom>
          <a:ln>
            <a:solidFill>
              <a:srgbClr val="B01B20"/>
            </a:solidFill>
            <a:prstDash val="sysDash"/>
            <a:head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238525" y="4191660"/>
            <a:ext cx="4860000" cy="0"/>
          </a:xfrm>
          <a:prstGeom prst="line">
            <a:avLst/>
          </a:prstGeom>
          <a:ln>
            <a:solidFill>
              <a:srgbClr val="B01B20"/>
            </a:solidFill>
            <a:prstDash val="sysDash"/>
            <a:head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238525" y="5602240"/>
            <a:ext cx="4860000" cy="0"/>
          </a:xfrm>
          <a:prstGeom prst="line">
            <a:avLst/>
          </a:prstGeom>
          <a:ln>
            <a:solidFill>
              <a:srgbClr val="B01B20"/>
            </a:solidFill>
            <a:prstDash val="sysDash"/>
            <a:headEnd type="none"/>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p:nvPicPr>
        <p:blipFill>
          <a:blip r:embed="rId3" cstate="print"/>
          <a:stretch>
            <a:fillRect/>
          </a:stretch>
        </p:blipFill>
        <p:spPr>
          <a:xfrm>
            <a:off x="4393776" y="1695187"/>
            <a:ext cx="720016" cy="600526"/>
          </a:xfrm>
          <a:prstGeom prst="rect">
            <a:avLst/>
          </a:prstGeom>
          <a:ln w="12700">
            <a:solidFill>
              <a:srgbClr val="B01B20"/>
            </a:solidFill>
          </a:ln>
        </p:spPr>
      </p:pic>
      <p:pic>
        <p:nvPicPr>
          <p:cNvPr id="2050" name="Picture 2" descr="http://www.gd.chinanews.com/2008/2008-09-28/2/U46P13T2D1183F44DT200809281636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3776" y="2738617"/>
            <a:ext cx="720016" cy="585248"/>
          </a:xfrm>
          <a:prstGeom prst="rect">
            <a:avLst/>
          </a:prstGeom>
          <a:noFill/>
          <a:ln w="12700">
            <a:solidFill>
              <a:srgbClr val="B01B20"/>
            </a:solidFill>
          </a:ln>
          <a:extLst>
            <a:ext uri="{909E8E84-426E-40DD-AFC4-6F175D3DCCD1}">
              <a14:hiddenFill xmlns:a14="http://schemas.microsoft.com/office/drawing/2010/main">
                <a:solidFill>
                  <a:srgbClr val="FFFFFF"/>
                </a:solidFill>
              </a14:hiddenFill>
            </a:ext>
          </a:extLst>
        </p:spPr>
      </p:pic>
      <p:pic>
        <p:nvPicPr>
          <p:cNvPr id="2052" name="Picture 4" descr="http://www.trsconsult.com/trs/wp-content/uploads/2010/05/globa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4664" y="3922059"/>
            <a:ext cx="720015" cy="551945"/>
          </a:xfrm>
          <a:prstGeom prst="rect">
            <a:avLst/>
          </a:prstGeom>
          <a:noFill/>
          <a:ln w="12700">
            <a:solidFill>
              <a:srgbClr val="B01B20"/>
            </a:solidFill>
          </a:ln>
          <a:extLst>
            <a:ext uri="{909E8E84-426E-40DD-AFC4-6F175D3DCCD1}">
              <a14:hiddenFill xmlns:a14="http://schemas.microsoft.com/office/drawing/2010/main">
                <a:solidFill>
                  <a:srgbClr val="FFFFFF"/>
                </a:solidFill>
              </a14:hiddenFill>
            </a:ext>
          </a:extLst>
        </p:spPr>
      </p:pic>
      <p:pic>
        <p:nvPicPr>
          <p:cNvPr id="2054" name="Picture 6" descr="http://ts1.mm.bing.net/th?&amp;id=HN.608043592657865830&amp;w=300&amp;h=300&amp;c=0&amp;pid=1.9&amp;rs=0&amp;p=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5049" y="5181926"/>
            <a:ext cx="497470" cy="49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83516"/>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匹配：</a:t>
            </a:r>
            <a:r>
              <a:rPr lang="en-US" altLang="zh-CN" dirty="0"/>
              <a:t>SWOT</a:t>
            </a:r>
            <a:r>
              <a:rPr lang="zh-CN" altLang="en-US" dirty="0"/>
              <a:t>分析</a:t>
            </a:r>
          </a:p>
        </p:txBody>
      </p:sp>
      <p:graphicFrame>
        <p:nvGraphicFramePr>
          <p:cNvPr id="3" name="表格 2"/>
          <p:cNvGraphicFramePr>
            <a:graphicFrameLocks noGrp="1"/>
          </p:cNvGraphicFramePr>
          <p:nvPr/>
        </p:nvGraphicFramePr>
        <p:xfrm>
          <a:off x="2135189" y="2622020"/>
          <a:ext cx="7952949" cy="2563299"/>
        </p:xfrm>
        <a:graphic>
          <a:graphicData uri="http://schemas.openxmlformats.org/drawingml/2006/table">
            <a:tbl>
              <a:tblPr firstRow="1" bandRow="1">
                <a:tableStyleId>{21E4AEA4-8DFA-4A89-87EB-49C32662AFE0}</a:tableStyleId>
              </a:tblPr>
              <a:tblGrid>
                <a:gridCol w="1279640">
                  <a:extLst>
                    <a:ext uri="{9D8B030D-6E8A-4147-A177-3AD203B41FA5}">
                      <a16:colId xmlns:a16="http://schemas.microsoft.com/office/drawing/2014/main" val="20000"/>
                    </a:ext>
                  </a:extLst>
                </a:gridCol>
                <a:gridCol w="3194128">
                  <a:extLst>
                    <a:ext uri="{9D8B030D-6E8A-4147-A177-3AD203B41FA5}">
                      <a16:colId xmlns:a16="http://schemas.microsoft.com/office/drawing/2014/main" val="20001"/>
                    </a:ext>
                  </a:extLst>
                </a:gridCol>
                <a:gridCol w="3479181">
                  <a:extLst>
                    <a:ext uri="{9D8B030D-6E8A-4147-A177-3AD203B41FA5}">
                      <a16:colId xmlns:a16="http://schemas.microsoft.com/office/drawing/2014/main" val="20002"/>
                    </a:ext>
                  </a:extLst>
                </a:gridCol>
              </a:tblGrid>
              <a:tr h="774602">
                <a:tc>
                  <a:txBody>
                    <a:bodyPr/>
                    <a:lstStyle/>
                    <a:p>
                      <a:pPr algn="ctr">
                        <a:lnSpc>
                          <a:spcPct val="100000"/>
                        </a:lnSpc>
                      </a:pPr>
                      <a:endParaRPr lang="zh-CN" altLang="en-US" sz="4000" b="1" dirty="0">
                        <a:solidFill>
                          <a:schemeClr val="bg1"/>
                        </a:solidFill>
                      </a:endParaRPr>
                    </a:p>
                  </a:txBody>
                  <a:tcPr/>
                </a:tc>
                <a:tc>
                  <a:txBody>
                    <a:bodyPr/>
                    <a:lstStyle/>
                    <a:p>
                      <a:pPr algn="ctr">
                        <a:lnSpc>
                          <a:spcPct val="100000"/>
                        </a:lnSpc>
                      </a:pPr>
                      <a:r>
                        <a:rPr lang="en-US" altLang="zh-CN" sz="4000" dirty="0"/>
                        <a:t>O</a:t>
                      </a:r>
                      <a:endParaRPr lang="en-US" altLang="zh-CN" sz="4000" dirty="0">
                        <a:solidFill>
                          <a:schemeClr val="bg1"/>
                        </a:solidFill>
                      </a:endParaRPr>
                    </a:p>
                  </a:txBody>
                  <a:tcPr/>
                </a:tc>
                <a:tc>
                  <a:txBody>
                    <a:bodyPr/>
                    <a:lstStyle/>
                    <a:p>
                      <a:pPr algn="ctr">
                        <a:lnSpc>
                          <a:spcPct val="100000"/>
                        </a:lnSpc>
                      </a:pPr>
                      <a:r>
                        <a:rPr lang="en-US" altLang="zh-CN" sz="4000" dirty="0"/>
                        <a:t>T</a:t>
                      </a:r>
                      <a:endParaRPr lang="en-US" altLang="zh-CN" sz="4000" dirty="0">
                        <a:solidFill>
                          <a:schemeClr val="bg1"/>
                        </a:solidFill>
                      </a:endParaRPr>
                    </a:p>
                  </a:txBody>
                  <a:tcPr/>
                </a:tc>
                <a:extLst>
                  <a:ext uri="{0D108BD9-81ED-4DB2-BD59-A6C34878D82A}">
                    <a16:rowId xmlns:a16="http://schemas.microsoft.com/office/drawing/2014/main" val="10000"/>
                  </a:ext>
                </a:extLst>
              </a:tr>
              <a:tr h="875637">
                <a:tc>
                  <a:txBody>
                    <a:bodyPr/>
                    <a:lstStyle/>
                    <a:p>
                      <a:pPr algn="ctr"/>
                      <a:r>
                        <a:rPr lang="en-US" altLang="zh-CN" sz="4400" dirty="0">
                          <a:solidFill>
                            <a:schemeClr val="bg1"/>
                          </a:solidFill>
                        </a:rPr>
                        <a:t>S</a:t>
                      </a:r>
                      <a:endParaRPr lang="en-US" altLang="zh-CN" sz="4400" b="1" dirty="0">
                        <a:solidFill>
                          <a:schemeClr val="bg1"/>
                        </a:solidFill>
                      </a:endParaRPr>
                    </a:p>
                  </a:txBody>
                  <a:tcPr>
                    <a:solidFill>
                      <a:schemeClr val="accent2"/>
                    </a:solidFill>
                  </a:tcPr>
                </a:tc>
                <a:tc>
                  <a:txBody>
                    <a:bodyPr/>
                    <a:lstStyle/>
                    <a:p>
                      <a:pPr algn="ctr"/>
                      <a:r>
                        <a:rPr lang="en-US" altLang="zh-CN" dirty="0"/>
                        <a:t>SO</a:t>
                      </a:r>
                    </a:p>
                    <a:p>
                      <a:pPr marL="742950" lvl="1" indent="-285750">
                        <a:buFont typeface="Arial" panose="020B0604020202020204" pitchFamily="34" charset="0"/>
                        <a:buChar char="•"/>
                      </a:pPr>
                      <a:r>
                        <a:rPr lang="zh-CN" altLang="en-US" sz="1400" dirty="0"/>
                        <a:t>发挥优势</a:t>
                      </a:r>
                    </a:p>
                    <a:p>
                      <a:pPr marL="742950" lvl="1" indent="-285750">
                        <a:buFont typeface="Arial" panose="020B0604020202020204" pitchFamily="34" charset="0"/>
                        <a:buChar char="•"/>
                      </a:pPr>
                      <a:r>
                        <a:rPr lang="zh-CN" altLang="en-US" sz="1400" dirty="0"/>
                        <a:t>利用外部机会</a:t>
                      </a:r>
                    </a:p>
                  </a:txBody>
                  <a:tcPr/>
                </a:tc>
                <a:tc>
                  <a:txBody>
                    <a:bodyPr/>
                    <a:lstStyle/>
                    <a:p>
                      <a:pPr algn="ctr"/>
                      <a:r>
                        <a:rPr lang="en-US" altLang="zh-CN" dirty="0"/>
                        <a:t>ST</a:t>
                      </a:r>
                    </a:p>
                    <a:p>
                      <a:pPr marL="742950" lvl="1" indent="-285750">
                        <a:buFont typeface="Arial" panose="020B0604020202020204" pitchFamily="34" charset="0"/>
                        <a:buChar char="•"/>
                      </a:pPr>
                      <a:r>
                        <a:rPr lang="zh-CN" altLang="en-US" sz="1400" dirty="0"/>
                        <a:t>利用优势</a:t>
                      </a:r>
                    </a:p>
                    <a:p>
                      <a:pPr marL="742950" lvl="1" indent="-285750">
                        <a:buFont typeface="Arial" panose="020B0604020202020204" pitchFamily="34" charset="0"/>
                        <a:buChar char="•"/>
                      </a:pPr>
                      <a:r>
                        <a:rPr lang="zh-CN" altLang="en-US" sz="1400" dirty="0"/>
                        <a:t>回避外部威胁</a:t>
                      </a:r>
                    </a:p>
                  </a:txBody>
                  <a:tcPr/>
                </a:tc>
                <a:extLst>
                  <a:ext uri="{0D108BD9-81ED-4DB2-BD59-A6C34878D82A}">
                    <a16:rowId xmlns:a16="http://schemas.microsoft.com/office/drawing/2014/main" val="10001"/>
                  </a:ext>
                </a:extLst>
              </a:tr>
              <a:tr h="913060">
                <a:tc>
                  <a:txBody>
                    <a:bodyPr/>
                    <a:lstStyle/>
                    <a:p>
                      <a:pPr algn="ctr"/>
                      <a:r>
                        <a:rPr lang="en-US" altLang="zh-CN" sz="4400" dirty="0">
                          <a:solidFill>
                            <a:schemeClr val="bg1"/>
                          </a:solidFill>
                        </a:rPr>
                        <a:t>W</a:t>
                      </a:r>
                      <a:endParaRPr lang="en-US" altLang="zh-CN" sz="4400" b="1" dirty="0">
                        <a:solidFill>
                          <a:schemeClr val="bg1"/>
                        </a:solidFill>
                      </a:endParaRPr>
                    </a:p>
                  </a:txBody>
                  <a:tcPr>
                    <a:solidFill>
                      <a:schemeClr val="accent2"/>
                    </a:solidFill>
                  </a:tcPr>
                </a:tc>
                <a:tc>
                  <a:txBody>
                    <a:bodyPr/>
                    <a:lstStyle/>
                    <a:p>
                      <a:pPr algn="ctr"/>
                      <a:r>
                        <a:rPr lang="en-US" altLang="zh-CN" dirty="0"/>
                        <a:t>WO</a:t>
                      </a:r>
                    </a:p>
                    <a:p>
                      <a:pPr lvl="1"/>
                      <a:r>
                        <a:rPr lang="zh-CN" altLang="en-US" sz="1400" dirty="0"/>
                        <a:t>利用外部机会弥补自身不足</a:t>
                      </a:r>
                    </a:p>
                  </a:txBody>
                  <a:tcPr/>
                </a:tc>
                <a:tc>
                  <a:txBody>
                    <a:bodyPr/>
                    <a:lstStyle/>
                    <a:p>
                      <a:pPr algn="ctr"/>
                      <a:r>
                        <a:rPr lang="en-US" altLang="zh-CN" dirty="0"/>
                        <a:t>WT</a:t>
                      </a:r>
                    </a:p>
                    <a:p>
                      <a:pPr marL="742950" lvl="1" indent="-285750">
                        <a:buFont typeface="Arial" panose="020B0604020202020204" pitchFamily="34" charset="0"/>
                        <a:buChar char="•"/>
                      </a:pPr>
                      <a:r>
                        <a:rPr lang="zh-CN" altLang="en-US" sz="1400" dirty="0"/>
                        <a:t>减少弱势</a:t>
                      </a:r>
                    </a:p>
                    <a:p>
                      <a:pPr marL="742950" lvl="1" indent="-285750">
                        <a:buFont typeface="Arial" panose="020B0604020202020204" pitchFamily="34" charset="0"/>
                        <a:buChar char="•"/>
                      </a:pPr>
                      <a:r>
                        <a:rPr lang="zh-CN" altLang="en-US" sz="1400" dirty="0"/>
                        <a:t>回避外部威胁</a:t>
                      </a:r>
                    </a:p>
                  </a:txBody>
                  <a:tcPr/>
                </a:tc>
                <a:extLst>
                  <a:ext uri="{0D108BD9-81ED-4DB2-BD59-A6C34878D82A}">
                    <a16:rowId xmlns:a16="http://schemas.microsoft.com/office/drawing/2014/main" val="10002"/>
                  </a:ext>
                </a:extLst>
              </a:tr>
            </a:tbl>
          </a:graphicData>
        </a:graphic>
      </p:graphicFrame>
      <p:sp>
        <p:nvSpPr>
          <p:cNvPr id="16" name="矩形 15"/>
          <p:cNvSpPr/>
          <p:nvPr/>
        </p:nvSpPr>
        <p:spPr>
          <a:xfrm>
            <a:off x="2089240" y="1382473"/>
            <a:ext cx="8210770" cy="646331"/>
          </a:xfrm>
          <a:prstGeom prst="rect">
            <a:avLst/>
          </a:prstGeom>
        </p:spPr>
        <p:txBody>
          <a:bodyPr wrap="square">
            <a:spAutoFit/>
          </a:bodyPr>
          <a:lstStyle/>
          <a:p>
            <a:r>
              <a:rPr lang="zh-CN" altLang="en-US" dirty="0"/>
              <a:t>企业可以籍此在不具备利用机会去避免威胁所需的技能时，从中识别必要的资源，并采取措施获得优势而减少劣势，形成</a:t>
            </a:r>
            <a:r>
              <a:rPr lang="zh-CN" altLang="en-US" b="1" dirty="0"/>
              <a:t>不同的战略匹配</a:t>
            </a:r>
            <a:r>
              <a:rPr lang="zh-CN" altLang="en-US" dirty="0"/>
              <a:t>。</a:t>
            </a:r>
          </a:p>
        </p:txBody>
      </p:sp>
    </p:spTree>
    <p:extLst>
      <p:ext uri="{BB962C8B-B14F-4D97-AF65-F5344CB8AC3E}">
        <p14:creationId xmlns:p14="http://schemas.microsoft.com/office/powerpoint/2010/main" val="3882935453"/>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具体企业战略</a:t>
            </a:r>
          </a:p>
        </p:txBody>
      </p:sp>
      <p:sp>
        <p:nvSpPr>
          <p:cNvPr id="3" name="内容占位符 2"/>
          <p:cNvSpPr>
            <a:spLocks noGrp="1"/>
          </p:cNvSpPr>
          <p:nvPr>
            <p:ph idx="1"/>
          </p:nvPr>
        </p:nvSpPr>
        <p:spPr/>
        <p:txBody>
          <a:bodyPr/>
          <a:lstStyle/>
          <a:p>
            <a:r>
              <a:rPr lang="zh-CN" altLang="en-US" dirty="0"/>
              <a:t>公司层战略</a:t>
            </a:r>
            <a:endParaRPr lang="en-US" altLang="zh-CN" dirty="0"/>
          </a:p>
          <a:p>
            <a:r>
              <a:rPr lang="zh-CN" altLang="en-US" dirty="0"/>
              <a:t>业务层战略</a:t>
            </a:r>
            <a:endParaRPr lang="en-US" altLang="zh-CN" dirty="0"/>
          </a:p>
          <a:p>
            <a:r>
              <a:rPr lang="zh-CN" altLang="en-US" dirty="0"/>
              <a:t>职能层战略</a:t>
            </a:r>
          </a:p>
        </p:txBody>
      </p:sp>
    </p:spTree>
    <p:extLst>
      <p:ext uri="{BB962C8B-B14F-4D97-AF65-F5344CB8AC3E}">
        <p14:creationId xmlns:p14="http://schemas.microsoft.com/office/powerpoint/2010/main" val="3935327232"/>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公司层战略</a:t>
            </a:r>
          </a:p>
        </p:txBody>
      </p:sp>
      <p:sp>
        <p:nvSpPr>
          <p:cNvPr id="3" name="Rectangle 2"/>
          <p:cNvSpPr>
            <a:spLocks noChangeArrowheads="1"/>
          </p:cNvSpPr>
          <p:nvPr/>
        </p:nvSpPr>
        <p:spPr bwMode="auto">
          <a:xfrm>
            <a:off x="2089240" y="2085677"/>
            <a:ext cx="8110674" cy="923330"/>
          </a:xfrm>
          <a:prstGeom prst="rect">
            <a:avLst/>
          </a:prstGeom>
          <a:noFill/>
          <a:ln w="9525">
            <a:noFill/>
            <a:miter lim="800000"/>
            <a:headEnd/>
            <a:tailEnd/>
          </a:ln>
          <a:effectLst/>
        </p:spPr>
        <p:txBody>
          <a:bodyPr wrap="square">
            <a:spAutoFit/>
          </a:bodyPr>
          <a:lstStyle/>
          <a:p>
            <a:pPr>
              <a:defRPr/>
            </a:pPr>
            <a:r>
              <a:rPr lang="zh-CN" altLang="en-US" dirty="0">
                <a:latin typeface="+mn-ea"/>
              </a:rPr>
              <a:t>公司应该从事什么事业以及希望从事什么事业，组织的方向，每一个事业部将扮演的角色。</a:t>
            </a:r>
            <a:endParaRPr lang="en-US" altLang="zh-CN" dirty="0">
              <a:latin typeface="+mn-ea"/>
            </a:endParaRPr>
          </a:p>
          <a:p>
            <a:pPr>
              <a:defRPr/>
            </a:pPr>
            <a:endParaRPr lang="zh-CN" altLang="en-US" dirty="0">
              <a:latin typeface="+mn-ea"/>
            </a:endParaRPr>
          </a:p>
        </p:txBody>
      </p:sp>
      <p:sp>
        <p:nvSpPr>
          <p:cNvPr id="6" name="六边形 5"/>
          <p:cNvSpPr/>
          <p:nvPr/>
        </p:nvSpPr>
        <p:spPr>
          <a:xfrm>
            <a:off x="5531985" y="4059770"/>
            <a:ext cx="1023257" cy="882118"/>
          </a:xfrm>
          <a:prstGeom prst="hexagon">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solidFill>
                  <a:schemeClr val="tx1"/>
                </a:solidFill>
              </a:rPr>
              <a:t>稳定战略</a:t>
            </a:r>
          </a:p>
        </p:txBody>
      </p:sp>
      <p:sp>
        <p:nvSpPr>
          <p:cNvPr id="7" name="六边形 6"/>
          <p:cNvSpPr/>
          <p:nvPr/>
        </p:nvSpPr>
        <p:spPr>
          <a:xfrm>
            <a:off x="4704670" y="4511715"/>
            <a:ext cx="1023257" cy="882118"/>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成长战略</a:t>
            </a:r>
          </a:p>
        </p:txBody>
      </p:sp>
      <p:sp>
        <p:nvSpPr>
          <p:cNvPr id="8" name="六边形 7"/>
          <p:cNvSpPr/>
          <p:nvPr/>
        </p:nvSpPr>
        <p:spPr>
          <a:xfrm>
            <a:off x="6356806" y="4511715"/>
            <a:ext cx="1023257" cy="882118"/>
          </a:xfrm>
          <a:prstGeom prst="hexagon">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更新</a:t>
            </a:r>
            <a:r>
              <a:rPr lang="en-US" altLang="zh-CN" b="1"/>
              <a:t>/</a:t>
            </a:r>
            <a:r>
              <a:rPr lang="zh-CN" altLang="en-US" b="1"/>
              <a:t>收缩战略</a:t>
            </a:r>
          </a:p>
        </p:txBody>
      </p:sp>
      <p:sp>
        <p:nvSpPr>
          <p:cNvPr id="9" name="六边形 8"/>
          <p:cNvSpPr/>
          <p:nvPr/>
        </p:nvSpPr>
        <p:spPr>
          <a:xfrm>
            <a:off x="5537882" y="4974546"/>
            <a:ext cx="1023257" cy="882118"/>
          </a:xfrm>
          <a:prstGeom prst="hexagon">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a:t>混合战略</a:t>
            </a:r>
          </a:p>
        </p:txBody>
      </p:sp>
      <p:sp>
        <p:nvSpPr>
          <p:cNvPr id="10" name="矩形 9"/>
          <p:cNvSpPr/>
          <p:nvPr/>
        </p:nvSpPr>
        <p:spPr>
          <a:xfrm>
            <a:off x="3435008" y="4511716"/>
            <a:ext cx="1242648" cy="830997"/>
          </a:xfrm>
          <a:prstGeom prst="rect">
            <a:avLst/>
          </a:prstGeom>
        </p:spPr>
        <p:txBody>
          <a:bodyPr wrap="none">
            <a:spAutoFit/>
          </a:bodyPr>
          <a:lstStyle/>
          <a:p>
            <a:pPr marL="285750" indent="-285750">
              <a:buFont typeface="Arial" panose="020B0604020202020204" pitchFamily="34" charset="0"/>
              <a:buChar char="•"/>
            </a:pPr>
            <a:r>
              <a:rPr lang="zh-CN" altLang="en-US" sz="1200" dirty="0"/>
              <a:t>集中化</a:t>
            </a:r>
            <a:endParaRPr lang="en-US" altLang="zh-CN" sz="1200" dirty="0"/>
          </a:p>
          <a:p>
            <a:pPr marL="285750" indent="-285750">
              <a:buFont typeface="Arial" panose="020B0604020202020204" pitchFamily="34" charset="0"/>
              <a:buChar char="•"/>
            </a:pPr>
            <a:r>
              <a:rPr lang="zh-CN" altLang="en-US" sz="1200" dirty="0"/>
              <a:t>多元化</a:t>
            </a:r>
            <a:endParaRPr lang="en-US" altLang="zh-CN" sz="1200" dirty="0"/>
          </a:p>
          <a:p>
            <a:pPr marL="285750" indent="-285750">
              <a:buFont typeface="Arial" panose="020B0604020202020204" pitchFamily="34" charset="0"/>
              <a:buChar char="•"/>
            </a:pPr>
            <a:r>
              <a:rPr lang="zh-CN" altLang="en-US" sz="1200" dirty="0"/>
              <a:t>纵向一体化</a:t>
            </a:r>
            <a:endParaRPr lang="en-US" altLang="zh-CN" sz="1200" dirty="0"/>
          </a:p>
          <a:p>
            <a:pPr marL="285750" indent="-285750">
              <a:buFont typeface="Arial" panose="020B0604020202020204" pitchFamily="34" charset="0"/>
              <a:buChar char="•"/>
            </a:pPr>
            <a:r>
              <a:rPr lang="zh-CN" altLang="en-US" sz="1200" dirty="0"/>
              <a:t>横向一体化</a:t>
            </a:r>
          </a:p>
        </p:txBody>
      </p:sp>
      <p:sp>
        <p:nvSpPr>
          <p:cNvPr id="12" name="矩形 11"/>
          <p:cNvSpPr/>
          <p:nvPr/>
        </p:nvSpPr>
        <p:spPr>
          <a:xfrm>
            <a:off x="4898057" y="3123328"/>
            <a:ext cx="2493041" cy="646331"/>
          </a:xfrm>
          <a:prstGeom prst="rect">
            <a:avLst/>
          </a:prstGeom>
        </p:spPr>
        <p:txBody>
          <a:bodyPr wrap="square">
            <a:spAutoFit/>
          </a:bodyPr>
          <a:lstStyle/>
          <a:p>
            <a:pPr>
              <a:defRPr/>
            </a:pPr>
            <a:endParaRPr lang="zh-CN" altLang="en-US" b="1" dirty="0">
              <a:solidFill>
                <a:schemeClr val="tx1">
                  <a:lumMod val="85000"/>
                  <a:lumOff val="15000"/>
                </a:schemeClr>
              </a:solidFill>
              <a:latin typeface="+mn-ea"/>
            </a:endParaRPr>
          </a:p>
          <a:p>
            <a:pPr>
              <a:defRPr/>
            </a:pPr>
            <a:r>
              <a:rPr lang="zh-CN" altLang="en-US" b="1" dirty="0">
                <a:solidFill>
                  <a:schemeClr val="tx1">
                    <a:lumMod val="85000"/>
                    <a:lumOff val="15000"/>
                  </a:schemeClr>
                </a:solidFill>
                <a:latin typeface="+mn-ea"/>
              </a:rPr>
              <a:t>企业总体战略的类型</a:t>
            </a:r>
          </a:p>
        </p:txBody>
      </p:sp>
      <p:cxnSp>
        <p:nvCxnSpPr>
          <p:cNvPr id="14" name="直接连接符 13"/>
          <p:cNvCxnSpPr/>
          <p:nvPr/>
        </p:nvCxnSpPr>
        <p:spPr>
          <a:xfrm>
            <a:off x="2177527" y="2925602"/>
            <a:ext cx="7934098"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43771"/>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成长战略</a:t>
            </a:r>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7703984" y="1455975"/>
            <a:ext cx="2723823" cy="369332"/>
          </a:xfrm>
          <a:prstGeom prst="rect">
            <a:avLst/>
          </a:prstGeom>
        </p:spPr>
        <p:txBody>
          <a:bodyPr wrap="none">
            <a:spAutoFit/>
          </a:bodyPr>
          <a:lstStyle/>
          <a:p>
            <a:r>
              <a:rPr lang="zh-CN" altLang="en-US" b="1" dirty="0">
                <a:solidFill>
                  <a:schemeClr val="tx1">
                    <a:lumMod val="85000"/>
                    <a:lumOff val="15000"/>
                  </a:schemeClr>
                </a:solidFill>
              </a:rPr>
              <a:t>寻求扩大组织的经营规模</a:t>
            </a:r>
          </a:p>
        </p:txBody>
      </p:sp>
      <p:graphicFrame>
        <p:nvGraphicFramePr>
          <p:cNvPr id="8" name="表格 7"/>
          <p:cNvGraphicFramePr>
            <a:graphicFrameLocks noGrp="1"/>
          </p:cNvGraphicFramePr>
          <p:nvPr>
            <p:extLst>
              <p:ext uri="{D42A27DB-BD31-4B8C-83A1-F6EECF244321}">
                <p14:modId xmlns:p14="http://schemas.microsoft.com/office/powerpoint/2010/main" val="3330393039"/>
              </p:ext>
            </p:extLst>
          </p:nvPr>
        </p:nvGraphicFramePr>
        <p:xfrm>
          <a:off x="5900958" y="3549584"/>
          <a:ext cx="4443192" cy="370840"/>
        </p:xfrm>
        <a:graphic>
          <a:graphicData uri="http://schemas.openxmlformats.org/drawingml/2006/table">
            <a:tbl>
              <a:tblPr firstRow="1" bandRow="1">
                <a:tableStyleId>{93296810-A885-4BE3-A3E7-6D5BEEA58F35}</a:tableStyleId>
              </a:tblPr>
              <a:tblGrid>
                <a:gridCol w="359723">
                  <a:extLst>
                    <a:ext uri="{9D8B030D-6E8A-4147-A177-3AD203B41FA5}">
                      <a16:colId xmlns:a16="http://schemas.microsoft.com/office/drawing/2014/main" val="20000"/>
                    </a:ext>
                  </a:extLst>
                </a:gridCol>
                <a:gridCol w="4083469">
                  <a:extLst>
                    <a:ext uri="{9D8B030D-6E8A-4147-A177-3AD203B41FA5}">
                      <a16:colId xmlns:a16="http://schemas.microsoft.com/office/drawing/2014/main" val="20001"/>
                    </a:ext>
                  </a:extLst>
                </a:gridCol>
              </a:tblGrid>
              <a:tr h="370840">
                <a:tc>
                  <a:txBody>
                    <a:bodyPr/>
                    <a:lstStyle/>
                    <a:p>
                      <a:pPr algn="ctr"/>
                      <a:r>
                        <a:rPr lang="en-US" altLang="zh-CN" sz="1600" dirty="0"/>
                        <a:t>3</a:t>
                      </a:r>
                      <a:endParaRPr lang="zh-CN" altLang="en-US" sz="1600" dirty="0">
                        <a:solidFill>
                          <a:srgbClr val="B01B20"/>
                        </a:solidFill>
                      </a:endParaRPr>
                    </a:p>
                  </a:txBody>
                  <a:tcPr/>
                </a:tc>
                <a:tc>
                  <a:txBody>
                    <a:bodyPr/>
                    <a:lstStyle/>
                    <a:p>
                      <a:pPr algn="l"/>
                      <a:r>
                        <a:rPr lang="zh-CN" altLang="en-US" sz="1600" dirty="0"/>
                        <a:t>横向一体化</a:t>
                      </a:r>
                      <a:endParaRPr lang="zh-CN" altLang="en-US" sz="1600" b="0" dirty="0"/>
                    </a:p>
                  </a:txBody>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48624995"/>
              </p:ext>
            </p:extLst>
          </p:nvPr>
        </p:nvGraphicFramePr>
        <p:xfrm>
          <a:off x="6599880" y="1890804"/>
          <a:ext cx="3744270" cy="370840"/>
        </p:xfrm>
        <a:graphic>
          <a:graphicData uri="http://schemas.openxmlformats.org/drawingml/2006/table">
            <a:tbl>
              <a:tblPr firstRow="1" bandRow="1">
                <a:tableStyleId>{93296810-A885-4BE3-A3E7-6D5BEEA58F35}</a:tableStyleId>
              </a:tblPr>
              <a:tblGrid>
                <a:gridCol w="385068">
                  <a:extLst>
                    <a:ext uri="{9D8B030D-6E8A-4147-A177-3AD203B41FA5}">
                      <a16:colId xmlns:a16="http://schemas.microsoft.com/office/drawing/2014/main" val="20000"/>
                    </a:ext>
                  </a:extLst>
                </a:gridCol>
                <a:gridCol w="3359202">
                  <a:extLst>
                    <a:ext uri="{9D8B030D-6E8A-4147-A177-3AD203B41FA5}">
                      <a16:colId xmlns:a16="http://schemas.microsoft.com/office/drawing/2014/main" val="20001"/>
                    </a:ext>
                  </a:extLst>
                </a:gridCol>
              </a:tblGrid>
              <a:tr h="370840">
                <a:tc>
                  <a:txBody>
                    <a:bodyPr/>
                    <a:lstStyle/>
                    <a:p>
                      <a:pPr algn="ctr"/>
                      <a:r>
                        <a:rPr lang="en-US" altLang="zh-CN" sz="1600"/>
                        <a:t>1</a:t>
                      </a:r>
                      <a:endParaRPr lang="zh-CN" altLang="en-US" sz="1600" dirty="0">
                        <a:solidFill>
                          <a:srgbClr val="B01B20"/>
                        </a:solidFill>
                      </a:endParaRPr>
                    </a:p>
                  </a:txBody>
                  <a:tcPr/>
                </a:tc>
                <a:tc>
                  <a:txBody>
                    <a:bodyPr/>
                    <a:lstStyle/>
                    <a:p>
                      <a:r>
                        <a:rPr lang="zh-CN" altLang="en-US" sz="1600" dirty="0"/>
                        <a:t>集中方式</a:t>
                      </a:r>
                      <a:endParaRPr lang="zh-CN" altLang="en-US" sz="1600" b="0" dirty="0"/>
                    </a:p>
                  </a:txBody>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049138517"/>
              </p:ext>
            </p:extLst>
          </p:nvPr>
        </p:nvGraphicFramePr>
        <p:xfrm>
          <a:off x="6263268" y="2678806"/>
          <a:ext cx="4080882" cy="370840"/>
        </p:xfrm>
        <a:graphic>
          <a:graphicData uri="http://schemas.openxmlformats.org/drawingml/2006/table">
            <a:tbl>
              <a:tblPr firstRow="1" bandRow="1">
                <a:tableStyleId>{93296810-A885-4BE3-A3E7-6D5BEEA58F35}</a:tableStyleId>
              </a:tblPr>
              <a:tblGrid>
                <a:gridCol w="359494">
                  <a:extLst>
                    <a:ext uri="{9D8B030D-6E8A-4147-A177-3AD203B41FA5}">
                      <a16:colId xmlns:a16="http://schemas.microsoft.com/office/drawing/2014/main" val="20000"/>
                    </a:ext>
                  </a:extLst>
                </a:gridCol>
                <a:gridCol w="3721388">
                  <a:extLst>
                    <a:ext uri="{9D8B030D-6E8A-4147-A177-3AD203B41FA5}">
                      <a16:colId xmlns:a16="http://schemas.microsoft.com/office/drawing/2014/main" val="20001"/>
                    </a:ext>
                  </a:extLst>
                </a:gridCol>
              </a:tblGrid>
              <a:tr h="370840">
                <a:tc>
                  <a:txBody>
                    <a:bodyPr/>
                    <a:lstStyle/>
                    <a:p>
                      <a:pPr algn="ctr"/>
                      <a:r>
                        <a:rPr lang="en-US" altLang="zh-CN" sz="1600" dirty="0"/>
                        <a:t>2</a:t>
                      </a:r>
                      <a:endParaRPr lang="zh-CN" altLang="en-US" sz="1600" dirty="0">
                        <a:solidFill>
                          <a:srgbClr val="B01B20"/>
                        </a:solidFill>
                      </a:endParaRPr>
                    </a:p>
                  </a:txBody>
                  <a:tcPr/>
                </a:tc>
                <a:tc>
                  <a:txBody>
                    <a:bodyPr/>
                    <a:lstStyle/>
                    <a:p>
                      <a:r>
                        <a:rPr lang="zh-CN" altLang="en-US" sz="1600" dirty="0"/>
                        <a:t>纵向一体化 </a:t>
                      </a:r>
                      <a:endParaRPr lang="zh-CN" altLang="en-US" sz="1600" b="1" dirty="0"/>
                    </a:p>
                  </a:txBody>
                  <a:tcPr/>
                </a:tc>
                <a:extLst>
                  <a:ext uri="{0D108BD9-81ED-4DB2-BD59-A6C34878D82A}">
                    <a16:rowId xmlns:a16="http://schemas.microsoft.com/office/drawing/2014/main" val="10000"/>
                  </a:ext>
                </a:extLst>
              </a:tr>
            </a:tbl>
          </a:graphicData>
        </a:graphic>
      </p:graphicFrame>
      <p:sp>
        <p:nvSpPr>
          <p:cNvPr id="11" name="矩形 10"/>
          <p:cNvSpPr/>
          <p:nvPr/>
        </p:nvSpPr>
        <p:spPr>
          <a:xfrm>
            <a:off x="7729632" y="3060779"/>
            <a:ext cx="2698175" cy="461665"/>
          </a:xfrm>
          <a:prstGeom prst="rect">
            <a:avLst/>
          </a:prstGeom>
        </p:spPr>
        <p:txBody>
          <a:bodyPr wrap="square">
            <a:spAutoFit/>
          </a:bodyPr>
          <a:lstStyle/>
          <a:p>
            <a:pPr marL="285750" indent="-285750">
              <a:buFont typeface="Arial" panose="020B0604020202020204" pitchFamily="34" charset="0"/>
              <a:buChar char="•"/>
            </a:pPr>
            <a:r>
              <a:rPr lang="zh-CN" altLang="en-US" sz="1200" b="1" dirty="0"/>
              <a:t>后向一体化 </a:t>
            </a:r>
            <a:r>
              <a:rPr lang="zh-CN" altLang="en-US" sz="1200" dirty="0"/>
              <a:t>：成为自己的供应商</a:t>
            </a:r>
          </a:p>
          <a:p>
            <a:pPr marL="285750" indent="-285750">
              <a:buFont typeface="Arial" panose="020B0604020202020204" pitchFamily="34" charset="0"/>
              <a:buChar char="•"/>
            </a:pPr>
            <a:r>
              <a:rPr lang="zh-CN" altLang="en-US" sz="1200" b="1" dirty="0"/>
              <a:t>前向一体化 </a:t>
            </a:r>
            <a:r>
              <a:rPr lang="zh-CN" altLang="en-US" sz="1200" dirty="0"/>
              <a:t>：成为自己的分销商</a:t>
            </a:r>
          </a:p>
        </p:txBody>
      </p:sp>
      <p:graphicFrame>
        <p:nvGraphicFramePr>
          <p:cNvPr id="12" name="表格 11"/>
          <p:cNvGraphicFramePr>
            <a:graphicFrameLocks noGrp="1"/>
          </p:cNvGraphicFramePr>
          <p:nvPr>
            <p:extLst>
              <p:ext uri="{D42A27DB-BD31-4B8C-83A1-F6EECF244321}">
                <p14:modId xmlns:p14="http://schemas.microsoft.com/office/powerpoint/2010/main" val="4184814100"/>
              </p:ext>
            </p:extLst>
          </p:nvPr>
        </p:nvGraphicFramePr>
        <p:xfrm>
          <a:off x="5504986" y="4374720"/>
          <a:ext cx="4839164" cy="370840"/>
        </p:xfrm>
        <a:graphic>
          <a:graphicData uri="http://schemas.openxmlformats.org/drawingml/2006/table">
            <a:tbl>
              <a:tblPr firstRow="1" bandRow="1">
                <a:tableStyleId>{93296810-A885-4BE3-A3E7-6D5BEEA58F35}</a:tableStyleId>
              </a:tblPr>
              <a:tblGrid>
                <a:gridCol w="401443">
                  <a:extLst>
                    <a:ext uri="{9D8B030D-6E8A-4147-A177-3AD203B41FA5}">
                      <a16:colId xmlns:a16="http://schemas.microsoft.com/office/drawing/2014/main" val="20000"/>
                    </a:ext>
                  </a:extLst>
                </a:gridCol>
                <a:gridCol w="4437721">
                  <a:extLst>
                    <a:ext uri="{9D8B030D-6E8A-4147-A177-3AD203B41FA5}">
                      <a16:colId xmlns:a16="http://schemas.microsoft.com/office/drawing/2014/main" val="20001"/>
                    </a:ext>
                  </a:extLst>
                </a:gridCol>
              </a:tblGrid>
              <a:tr h="370840">
                <a:tc>
                  <a:txBody>
                    <a:bodyPr/>
                    <a:lstStyle/>
                    <a:p>
                      <a:pPr algn="ctr"/>
                      <a:r>
                        <a:rPr lang="en-US" altLang="zh-CN" sz="1600" dirty="0"/>
                        <a:t>4</a:t>
                      </a:r>
                      <a:endParaRPr lang="zh-CN" altLang="en-US" sz="1600" dirty="0">
                        <a:solidFill>
                          <a:srgbClr val="B01B20"/>
                        </a:solidFill>
                      </a:endParaRPr>
                    </a:p>
                  </a:txBody>
                  <a:tcPr/>
                </a:tc>
                <a:tc>
                  <a:txBody>
                    <a:bodyPr/>
                    <a:lstStyle/>
                    <a:p>
                      <a:pPr algn="l"/>
                      <a:r>
                        <a:rPr lang="zh-CN" altLang="en-US" sz="1600" dirty="0"/>
                        <a:t>相关多元化 </a:t>
                      </a:r>
                      <a:endParaRPr lang="zh-CN" altLang="en-US" sz="1600" b="0" dirty="0"/>
                    </a:p>
                  </a:txBody>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524403078"/>
              </p:ext>
            </p:extLst>
          </p:nvPr>
        </p:nvGraphicFramePr>
        <p:xfrm>
          <a:off x="5092390" y="5109004"/>
          <a:ext cx="5251760" cy="370840"/>
        </p:xfrm>
        <a:graphic>
          <a:graphicData uri="http://schemas.openxmlformats.org/drawingml/2006/table">
            <a:tbl>
              <a:tblPr firstRow="1" bandRow="1">
                <a:tableStyleId>{93296810-A885-4BE3-A3E7-6D5BEEA58F35}</a:tableStyleId>
              </a:tblPr>
              <a:tblGrid>
                <a:gridCol w="398902">
                  <a:extLst>
                    <a:ext uri="{9D8B030D-6E8A-4147-A177-3AD203B41FA5}">
                      <a16:colId xmlns:a16="http://schemas.microsoft.com/office/drawing/2014/main" val="20000"/>
                    </a:ext>
                  </a:extLst>
                </a:gridCol>
                <a:gridCol w="4852858">
                  <a:extLst>
                    <a:ext uri="{9D8B030D-6E8A-4147-A177-3AD203B41FA5}">
                      <a16:colId xmlns:a16="http://schemas.microsoft.com/office/drawing/2014/main" val="20001"/>
                    </a:ext>
                  </a:extLst>
                </a:gridCol>
              </a:tblGrid>
              <a:tr h="370840">
                <a:tc>
                  <a:txBody>
                    <a:bodyPr/>
                    <a:lstStyle/>
                    <a:p>
                      <a:pPr algn="ctr"/>
                      <a:r>
                        <a:rPr lang="en-US" altLang="zh-CN" sz="1600" dirty="0"/>
                        <a:t>5</a:t>
                      </a:r>
                      <a:endParaRPr lang="zh-CN" altLang="en-US" sz="1600" dirty="0">
                        <a:solidFill>
                          <a:srgbClr val="B01B20"/>
                        </a:solidFill>
                      </a:endParaRPr>
                    </a:p>
                  </a:txBody>
                  <a:tcPr/>
                </a:tc>
                <a:tc>
                  <a:txBody>
                    <a:bodyPr/>
                    <a:lstStyle/>
                    <a:p>
                      <a:pPr algn="l"/>
                      <a:r>
                        <a:rPr lang="zh-CN" altLang="en-US" sz="1600" dirty="0"/>
                        <a:t>非相关多元化</a:t>
                      </a:r>
                      <a:endParaRPr lang="zh-CN" altLang="en-US" sz="1600" b="0" dirty="0"/>
                    </a:p>
                  </a:txBody>
                  <a:tcPr/>
                </a:tc>
                <a:extLst>
                  <a:ext uri="{0D108BD9-81ED-4DB2-BD59-A6C34878D82A}">
                    <a16:rowId xmlns:a16="http://schemas.microsoft.com/office/drawing/2014/main" val="10000"/>
                  </a:ext>
                </a:extLst>
              </a:tr>
            </a:tbl>
          </a:graphicData>
        </a:graphic>
      </p:graphicFrame>
      <p:sp>
        <p:nvSpPr>
          <p:cNvPr id="14" name="矩形 13"/>
          <p:cNvSpPr/>
          <p:nvPr/>
        </p:nvSpPr>
        <p:spPr>
          <a:xfrm>
            <a:off x="7729632" y="2271737"/>
            <a:ext cx="2698175" cy="307777"/>
          </a:xfrm>
          <a:prstGeom prst="rect">
            <a:avLst/>
          </a:prstGeom>
        </p:spPr>
        <p:txBody>
          <a:bodyPr wrap="none">
            <a:spAutoFit/>
          </a:bodyPr>
          <a:lstStyle/>
          <a:p>
            <a:r>
              <a:rPr lang="zh-CN" altLang="en-US" sz="1400" dirty="0"/>
              <a:t>通过扩大组织的原有业务来增长</a:t>
            </a:r>
          </a:p>
        </p:txBody>
      </p:sp>
      <p:sp>
        <p:nvSpPr>
          <p:cNvPr id="15" name="矩形 14"/>
          <p:cNvSpPr/>
          <p:nvPr/>
        </p:nvSpPr>
        <p:spPr>
          <a:xfrm>
            <a:off x="6631260" y="3936804"/>
            <a:ext cx="3891775" cy="307777"/>
          </a:xfrm>
          <a:prstGeom prst="rect">
            <a:avLst/>
          </a:prstGeom>
        </p:spPr>
        <p:txBody>
          <a:bodyPr wrap="square">
            <a:spAutoFit/>
          </a:bodyPr>
          <a:lstStyle/>
          <a:p>
            <a:r>
              <a:rPr lang="zh-CN" altLang="en-US" sz="1400" dirty="0"/>
              <a:t>通过合并同一产业的其他组织的方式实现成长</a:t>
            </a:r>
          </a:p>
        </p:txBody>
      </p:sp>
      <p:sp>
        <p:nvSpPr>
          <p:cNvPr id="16" name="矩形 15"/>
          <p:cNvSpPr/>
          <p:nvPr/>
        </p:nvSpPr>
        <p:spPr>
          <a:xfrm>
            <a:off x="6168588" y="4725846"/>
            <a:ext cx="4354447" cy="307777"/>
          </a:xfrm>
          <a:prstGeom prst="rect">
            <a:avLst/>
          </a:prstGeom>
        </p:spPr>
        <p:txBody>
          <a:bodyPr wrap="square">
            <a:spAutoFit/>
          </a:bodyPr>
          <a:lstStyle/>
          <a:p>
            <a:r>
              <a:rPr lang="zh-CN" altLang="en-US" sz="1400" dirty="0"/>
              <a:t>通过合并或收购相关产业不同业务的公司而实现增长</a:t>
            </a:r>
          </a:p>
        </p:txBody>
      </p:sp>
      <p:sp>
        <p:nvSpPr>
          <p:cNvPr id="17" name="矩形 16"/>
          <p:cNvSpPr/>
          <p:nvPr/>
        </p:nvSpPr>
        <p:spPr>
          <a:xfrm>
            <a:off x="5964730" y="5493778"/>
            <a:ext cx="4463077" cy="307777"/>
          </a:xfrm>
          <a:prstGeom prst="rect">
            <a:avLst/>
          </a:prstGeom>
        </p:spPr>
        <p:txBody>
          <a:bodyPr wrap="square">
            <a:spAutoFit/>
          </a:bodyPr>
          <a:lstStyle/>
          <a:p>
            <a:r>
              <a:rPr lang="zh-CN" altLang="en-US" sz="1400" dirty="0"/>
              <a:t>通过收购和兼并不同产业、不同业务的公司而实现增长</a:t>
            </a: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154" y="2606237"/>
            <a:ext cx="3023976" cy="3093152"/>
          </a:xfrm>
          <a:prstGeom prst="rect">
            <a:avLst/>
          </a:prstGeom>
        </p:spPr>
      </p:pic>
    </p:spTree>
    <p:extLst>
      <p:ext uri="{BB962C8B-B14F-4D97-AF65-F5344CB8AC3E}">
        <p14:creationId xmlns:p14="http://schemas.microsoft.com/office/powerpoint/2010/main" val="307645824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2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2000"/>
                                        <p:tgtEl>
                                          <p:spTgt spid="17"/>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成长战略</a:t>
            </a:r>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7703984" y="1455975"/>
            <a:ext cx="2723823" cy="369332"/>
          </a:xfrm>
          <a:prstGeom prst="rect">
            <a:avLst/>
          </a:prstGeom>
        </p:spPr>
        <p:txBody>
          <a:bodyPr wrap="none">
            <a:spAutoFit/>
          </a:bodyPr>
          <a:lstStyle/>
          <a:p>
            <a:r>
              <a:rPr lang="zh-CN" altLang="en-US" b="1" dirty="0">
                <a:solidFill>
                  <a:schemeClr val="tx1">
                    <a:lumMod val="85000"/>
                    <a:lumOff val="15000"/>
                  </a:schemeClr>
                </a:solidFill>
              </a:rPr>
              <a:t>寻求扩大组织的经营规模</a:t>
            </a:r>
          </a:p>
        </p:txBody>
      </p:sp>
      <p:graphicFrame>
        <p:nvGraphicFramePr>
          <p:cNvPr id="9" name="表格 8"/>
          <p:cNvGraphicFramePr>
            <a:graphicFrameLocks noGrp="1"/>
          </p:cNvGraphicFramePr>
          <p:nvPr>
            <p:extLst>
              <p:ext uri="{D42A27DB-BD31-4B8C-83A1-F6EECF244321}">
                <p14:modId xmlns:p14="http://schemas.microsoft.com/office/powerpoint/2010/main" val="1306223184"/>
              </p:ext>
            </p:extLst>
          </p:nvPr>
        </p:nvGraphicFramePr>
        <p:xfrm>
          <a:off x="6599880" y="1890804"/>
          <a:ext cx="3744270" cy="370840"/>
        </p:xfrm>
        <a:graphic>
          <a:graphicData uri="http://schemas.openxmlformats.org/drawingml/2006/table">
            <a:tbl>
              <a:tblPr firstRow="1" bandRow="1">
                <a:tableStyleId>{93296810-A885-4BE3-A3E7-6D5BEEA58F35}</a:tableStyleId>
              </a:tblPr>
              <a:tblGrid>
                <a:gridCol w="385068">
                  <a:extLst>
                    <a:ext uri="{9D8B030D-6E8A-4147-A177-3AD203B41FA5}">
                      <a16:colId xmlns:a16="http://schemas.microsoft.com/office/drawing/2014/main" val="20000"/>
                    </a:ext>
                  </a:extLst>
                </a:gridCol>
                <a:gridCol w="3359202">
                  <a:extLst>
                    <a:ext uri="{9D8B030D-6E8A-4147-A177-3AD203B41FA5}">
                      <a16:colId xmlns:a16="http://schemas.microsoft.com/office/drawing/2014/main" val="20001"/>
                    </a:ext>
                  </a:extLst>
                </a:gridCol>
              </a:tblGrid>
              <a:tr h="370840">
                <a:tc>
                  <a:txBody>
                    <a:bodyPr/>
                    <a:lstStyle/>
                    <a:p>
                      <a:pPr algn="ctr"/>
                      <a:r>
                        <a:rPr lang="en-US" altLang="zh-CN" sz="1600" dirty="0"/>
                        <a:t>1</a:t>
                      </a:r>
                      <a:endParaRPr lang="zh-CN" altLang="en-US" sz="1600" dirty="0">
                        <a:solidFill>
                          <a:srgbClr val="B01B20"/>
                        </a:solidFill>
                      </a:endParaRPr>
                    </a:p>
                  </a:txBody>
                  <a:tcPr/>
                </a:tc>
                <a:tc>
                  <a:txBody>
                    <a:bodyPr/>
                    <a:lstStyle/>
                    <a:p>
                      <a:r>
                        <a:rPr lang="zh-CN" altLang="en-US" sz="1600" dirty="0"/>
                        <a:t>集中方式</a:t>
                      </a:r>
                      <a:endParaRPr lang="zh-CN" altLang="en-US" sz="1600" b="0" dirty="0"/>
                    </a:p>
                  </a:txBody>
                  <a:tcPr/>
                </a:tc>
                <a:extLst>
                  <a:ext uri="{0D108BD9-81ED-4DB2-BD59-A6C34878D82A}">
                    <a16:rowId xmlns:a16="http://schemas.microsoft.com/office/drawing/2014/main" val="10000"/>
                  </a:ext>
                </a:extLst>
              </a:tr>
            </a:tbl>
          </a:graphicData>
        </a:graphic>
      </p:graphicFrame>
      <p:sp>
        <p:nvSpPr>
          <p:cNvPr id="14" name="矩形 13"/>
          <p:cNvSpPr/>
          <p:nvPr/>
        </p:nvSpPr>
        <p:spPr>
          <a:xfrm>
            <a:off x="7729632" y="2271737"/>
            <a:ext cx="2698175" cy="307777"/>
          </a:xfrm>
          <a:prstGeom prst="rect">
            <a:avLst/>
          </a:prstGeom>
        </p:spPr>
        <p:txBody>
          <a:bodyPr wrap="none">
            <a:spAutoFit/>
          </a:bodyPr>
          <a:lstStyle/>
          <a:p>
            <a:r>
              <a:rPr lang="zh-CN" altLang="en-US" sz="1400" dirty="0"/>
              <a:t>通过扩大组织的原有业务来增长</a:t>
            </a:r>
          </a:p>
        </p:txBody>
      </p:sp>
      <p:sp>
        <p:nvSpPr>
          <p:cNvPr id="22" name="标题 1"/>
          <p:cNvSpPr txBox="1">
            <a:spLocks/>
          </p:cNvSpPr>
          <p:nvPr/>
        </p:nvSpPr>
        <p:spPr>
          <a:xfrm>
            <a:off x="4981411" y="3460337"/>
            <a:ext cx="5496441"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stStyle>
          <a:p>
            <a:r>
              <a:rPr lang="en-US" altLang="zh-CN" sz="3000" dirty="0" err="1"/>
              <a:t>Soton</a:t>
            </a:r>
            <a:r>
              <a:rPr lang="en-US" altLang="zh-CN" sz="3000" dirty="0"/>
              <a:t> Drinking straws</a:t>
            </a:r>
            <a:br>
              <a:rPr lang="en-US" altLang="zh-CN" sz="3000" dirty="0"/>
            </a:br>
            <a:r>
              <a:rPr lang="zh-CN" altLang="en-US" sz="3000" dirty="0"/>
              <a:t>双童吸管</a:t>
            </a:r>
          </a:p>
        </p:txBody>
      </p:sp>
      <p:pic>
        <p:nvPicPr>
          <p:cNvPr id="23"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9241" y="3036732"/>
            <a:ext cx="1958975"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61805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什么是战略管理？</a:t>
            </a:r>
          </a:p>
        </p:txBody>
      </p:sp>
      <p:sp>
        <p:nvSpPr>
          <p:cNvPr id="5" name="矩形 4"/>
          <p:cNvSpPr/>
          <p:nvPr/>
        </p:nvSpPr>
        <p:spPr>
          <a:xfrm>
            <a:off x="2752270" y="1591626"/>
            <a:ext cx="6749811" cy="923330"/>
          </a:xfrm>
          <a:prstGeom prst="rect">
            <a:avLst/>
          </a:prstGeom>
        </p:spPr>
        <p:txBody>
          <a:bodyPr wrap="square">
            <a:spAutoFit/>
          </a:bodyPr>
          <a:lstStyle/>
          <a:p>
            <a:pPr>
              <a:lnSpc>
                <a:spcPct val="150000"/>
              </a:lnSpc>
            </a:pPr>
            <a:r>
              <a:rPr lang="zh-CN" altLang="en-US" dirty="0">
                <a:ea typeface="黑体" panose="02010609060101010101" pitchFamily="49" charset="-122"/>
              </a:rPr>
              <a:t>“</a:t>
            </a:r>
            <a:r>
              <a:rPr lang="en-US" altLang="zh-CN" b="1" dirty="0">
                <a:solidFill>
                  <a:schemeClr val="tx1">
                    <a:lumMod val="85000"/>
                    <a:lumOff val="15000"/>
                  </a:schemeClr>
                </a:solidFill>
                <a:ea typeface="黑体" panose="02010609060101010101" pitchFamily="49" charset="-122"/>
              </a:rPr>
              <a:t>Strategy</a:t>
            </a:r>
            <a:r>
              <a:rPr lang="en-US" altLang="zh-CN" dirty="0">
                <a:ea typeface="黑体" panose="02010609060101010101" pitchFamily="49" charset="-122"/>
              </a:rPr>
              <a:t>” </a:t>
            </a:r>
            <a:r>
              <a:rPr lang="zh-CN" altLang="en-US" dirty="0">
                <a:ea typeface="黑体" panose="02010609060101010101" pitchFamily="49" charset="-122"/>
              </a:rPr>
              <a:t>一词来源于希腊语</a:t>
            </a:r>
            <a:r>
              <a:rPr lang="en-US" altLang="zh-CN" b="1" dirty="0">
                <a:solidFill>
                  <a:schemeClr val="tx1">
                    <a:lumMod val="75000"/>
                    <a:lumOff val="25000"/>
                  </a:schemeClr>
                </a:solidFill>
                <a:ea typeface="黑体" panose="02010609060101010101" pitchFamily="49" charset="-122"/>
              </a:rPr>
              <a:t>strategos</a:t>
            </a:r>
            <a:r>
              <a:rPr lang="en-US" altLang="zh-CN" dirty="0">
                <a:ea typeface="黑体" panose="02010609060101010101" pitchFamily="49" charset="-122"/>
              </a:rPr>
              <a:t>，</a:t>
            </a:r>
            <a:r>
              <a:rPr lang="zh-CN" altLang="en-US" dirty="0">
                <a:ea typeface="黑体" panose="02010609060101010101" pitchFamily="49" charset="-122"/>
              </a:rPr>
              <a:t>它是由</a:t>
            </a:r>
            <a:r>
              <a:rPr lang="en-US" altLang="zh-CN" dirty="0">
                <a:ea typeface="黑体" panose="02010609060101010101" pitchFamily="49" charset="-122"/>
              </a:rPr>
              <a:t>stratos</a:t>
            </a:r>
            <a:r>
              <a:rPr lang="zh-CN" altLang="en-US" dirty="0">
                <a:ea typeface="黑体" panose="02010609060101010101" pitchFamily="49" charset="-122"/>
              </a:rPr>
              <a:t>和</a:t>
            </a:r>
            <a:r>
              <a:rPr lang="en-US" altLang="zh-CN" dirty="0">
                <a:ea typeface="黑体" panose="02010609060101010101" pitchFamily="49" charset="-122"/>
              </a:rPr>
              <a:t>ag</a:t>
            </a:r>
            <a:r>
              <a:rPr lang="zh-CN" altLang="en-US" dirty="0">
                <a:ea typeface="黑体" panose="02010609060101010101" pitchFamily="49" charset="-122"/>
              </a:rPr>
              <a:t>构成的，其含义是“</a:t>
            </a:r>
            <a:r>
              <a:rPr lang="zh-CN" altLang="en-US" b="1" dirty="0">
                <a:solidFill>
                  <a:schemeClr val="tx1">
                    <a:lumMod val="85000"/>
                    <a:lumOff val="15000"/>
                  </a:schemeClr>
                </a:solidFill>
                <a:ea typeface="黑体" panose="02010609060101010101" pitchFamily="49" charset="-122"/>
              </a:rPr>
              <a:t>将军指挥军队的艺术</a:t>
            </a:r>
            <a:r>
              <a:rPr lang="zh-CN" altLang="en-US" dirty="0">
                <a:ea typeface="黑体" panose="02010609060101010101" pitchFamily="49" charset="-122"/>
              </a:rPr>
              <a:t>”。</a:t>
            </a:r>
            <a:endParaRPr lang="en-US" altLang="zh-CN" dirty="0">
              <a:ea typeface="黑体" panose="02010609060101010101" pitchFamily="49" charset="-122"/>
            </a:endParaRPr>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089241" y="1574678"/>
            <a:ext cx="858295" cy="939098"/>
          </a:xfrm>
          <a:prstGeom prst="rect">
            <a:avLst/>
          </a:prstGeom>
        </p:spPr>
      </p:pic>
      <p:cxnSp>
        <p:nvCxnSpPr>
          <p:cNvPr id="19" name="直接连接符 18"/>
          <p:cNvCxnSpPr/>
          <p:nvPr/>
        </p:nvCxnSpPr>
        <p:spPr>
          <a:xfrm>
            <a:off x="2208214" y="2532533"/>
            <a:ext cx="7430051" cy="0"/>
          </a:xfrm>
          <a:prstGeom prst="line">
            <a:avLst/>
          </a:prstGeom>
          <a:ln w="12700">
            <a:solidFill>
              <a:srgbClr val="B01B20"/>
            </a:solidFill>
            <a:prstDash val="sysDot"/>
          </a:ln>
        </p:spPr>
        <p:style>
          <a:lnRef idx="1">
            <a:schemeClr val="accent1"/>
          </a:lnRef>
          <a:fillRef idx="0">
            <a:schemeClr val="accent1"/>
          </a:fillRef>
          <a:effectRef idx="0">
            <a:schemeClr val="accent1"/>
          </a:effectRef>
          <a:fontRef idx="minor">
            <a:schemeClr val="tx1"/>
          </a:fontRef>
        </p:style>
      </p:cxnSp>
      <p:sp>
        <p:nvSpPr>
          <p:cNvPr id="20" name="Rectangle 3"/>
          <p:cNvSpPr txBox="1">
            <a:spLocks noChangeArrowheads="1"/>
          </p:cNvSpPr>
          <p:nvPr/>
        </p:nvSpPr>
        <p:spPr>
          <a:xfrm>
            <a:off x="1947672" y="1574678"/>
            <a:ext cx="8610600" cy="4525963"/>
          </a:xfrm>
          <a:prstGeom prst="rect">
            <a:avLst/>
          </a:prstGeom>
          <a:noFill/>
        </p:spPr>
        <p:txBody>
          <a:bodyPr lIns="92075" tIns="46038" rIns="92075" bIns="46038"/>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Strategy is the great work of the organization. In situation of the life or death, it is the Tao of survival and  extinction. Its study cannot be neglected. </a:t>
            </a:r>
          </a:p>
          <a:p>
            <a:pPr algn="r">
              <a:buFont typeface="Wingdings 2" panose="05020102010507070707" pitchFamily="18"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Sun Tzu, The Art of War</a:t>
            </a:r>
          </a:p>
        </p:txBody>
      </p:sp>
    </p:spTree>
    <p:extLst>
      <p:ext uri="{BB962C8B-B14F-4D97-AF65-F5344CB8AC3E}">
        <p14:creationId xmlns:p14="http://schemas.microsoft.com/office/powerpoint/2010/main" val="367004634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anim calcmode="lin" valueType="num">
                                      <p:cBhvr>
                                        <p:cTn id="7" dur="500" fill="hold"/>
                                        <p:tgtEl>
                                          <p:spTgt spid="20">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20">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0">
                                            <p:txEl>
                                              <p:pRg st="5" end="5"/>
                                            </p:txEl>
                                          </p:spTgt>
                                        </p:tgtEl>
                                        <p:attrNameLst>
                                          <p:attrName>style.visibility</p:attrName>
                                        </p:attrNameLst>
                                      </p:cBhvr>
                                      <p:to>
                                        <p:strVal val="visible"/>
                                      </p:to>
                                    </p:set>
                                    <p:anim calcmode="lin" valueType="num">
                                      <p:cBhvr>
                                        <p:cTn id="13" dur="500" fill="hold"/>
                                        <p:tgtEl>
                                          <p:spTgt spid="20">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20">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成长战略</a:t>
            </a:r>
          </a:p>
        </p:txBody>
      </p:sp>
      <p:sp>
        <p:nvSpPr>
          <p:cNvPr id="3" name="内容占位符 2"/>
          <p:cNvSpPr>
            <a:spLocks noGrp="1"/>
          </p:cNvSpPr>
          <p:nvPr>
            <p:ph idx="1"/>
          </p:nvPr>
        </p:nvSpPr>
        <p:spPr/>
        <p:txBody>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330090454"/>
              </p:ext>
            </p:extLst>
          </p:nvPr>
        </p:nvGraphicFramePr>
        <p:xfrm>
          <a:off x="5770059" y="1690045"/>
          <a:ext cx="4443192" cy="370840"/>
        </p:xfrm>
        <a:graphic>
          <a:graphicData uri="http://schemas.openxmlformats.org/drawingml/2006/table">
            <a:tbl>
              <a:tblPr firstRow="1" bandRow="1">
                <a:tableStyleId>{21E4AEA4-8DFA-4A89-87EB-49C32662AFE0}</a:tableStyleId>
              </a:tblPr>
              <a:tblGrid>
                <a:gridCol w="359723">
                  <a:extLst>
                    <a:ext uri="{9D8B030D-6E8A-4147-A177-3AD203B41FA5}">
                      <a16:colId xmlns:a16="http://schemas.microsoft.com/office/drawing/2014/main" val="20000"/>
                    </a:ext>
                  </a:extLst>
                </a:gridCol>
                <a:gridCol w="4083469">
                  <a:extLst>
                    <a:ext uri="{9D8B030D-6E8A-4147-A177-3AD203B41FA5}">
                      <a16:colId xmlns:a16="http://schemas.microsoft.com/office/drawing/2014/main" val="20001"/>
                    </a:ext>
                  </a:extLst>
                </a:gridCol>
              </a:tblGrid>
              <a:tr h="370840">
                <a:tc>
                  <a:txBody>
                    <a:bodyPr/>
                    <a:lstStyle/>
                    <a:p>
                      <a:pPr algn="ctr"/>
                      <a:r>
                        <a:rPr lang="en-US" altLang="zh-CN" sz="1600" dirty="0"/>
                        <a:t>3</a:t>
                      </a:r>
                      <a:endParaRPr lang="zh-CN" altLang="en-US" sz="1600" dirty="0">
                        <a:solidFill>
                          <a:srgbClr val="B01B20"/>
                        </a:solidFill>
                      </a:endParaRPr>
                    </a:p>
                  </a:txBody>
                  <a:tcPr/>
                </a:tc>
                <a:tc>
                  <a:txBody>
                    <a:bodyPr/>
                    <a:lstStyle/>
                    <a:p>
                      <a:pPr algn="l"/>
                      <a:r>
                        <a:rPr lang="zh-CN" altLang="en-US" sz="1600" dirty="0"/>
                        <a:t>横向一体化</a:t>
                      </a:r>
                      <a:endParaRPr lang="zh-CN" altLang="en-US" sz="1600" b="0" dirty="0"/>
                    </a:p>
                  </a:txBody>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109005839"/>
              </p:ext>
            </p:extLst>
          </p:nvPr>
        </p:nvGraphicFramePr>
        <p:xfrm>
          <a:off x="6132369" y="819267"/>
          <a:ext cx="4080882" cy="370840"/>
        </p:xfrm>
        <a:graphic>
          <a:graphicData uri="http://schemas.openxmlformats.org/drawingml/2006/table">
            <a:tbl>
              <a:tblPr firstRow="1" bandRow="1">
                <a:tableStyleId>{21E4AEA4-8DFA-4A89-87EB-49C32662AFE0}</a:tableStyleId>
              </a:tblPr>
              <a:tblGrid>
                <a:gridCol w="359494">
                  <a:extLst>
                    <a:ext uri="{9D8B030D-6E8A-4147-A177-3AD203B41FA5}">
                      <a16:colId xmlns:a16="http://schemas.microsoft.com/office/drawing/2014/main" val="20000"/>
                    </a:ext>
                  </a:extLst>
                </a:gridCol>
                <a:gridCol w="3721388">
                  <a:extLst>
                    <a:ext uri="{9D8B030D-6E8A-4147-A177-3AD203B41FA5}">
                      <a16:colId xmlns:a16="http://schemas.microsoft.com/office/drawing/2014/main" val="20001"/>
                    </a:ext>
                  </a:extLst>
                </a:gridCol>
              </a:tblGrid>
              <a:tr h="370840">
                <a:tc>
                  <a:txBody>
                    <a:bodyPr/>
                    <a:lstStyle/>
                    <a:p>
                      <a:pPr algn="ctr"/>
                      <a:r>
                        <a:rPr lang="en-US" altLang="zh-CN" sz="1600" dirty="0"/>
                        <a:t>2</a:t>
                      </a:r>
                      <a:endParaRPr lang="zh-CN" altLang="en-US" sz="1600" dirty="0">
                        <a:solidFill>
                          <a:srgbClr val="B01B20"/>
                        </a:solidFill>
                      </a:endParaRPr>
                    </a:p>
                  </a:txBody>
                  <a:tcPr/>
                </a:tc>
                <a:tc>
                  <a:txBody>
                    <a:bodyPr/>
                    <a:lstStyle/>
                    <a:p>
                      <a:r>
                        <a:rPr lang="zh-CN" altLang="en-US" sz="1600" dirty="0"/>
                        <a:t>纵向一体化 </a:t>
                      </a:r>
                      <a:endParaRPr lang="zh-CN" altLang="en-US" sz="1600" b="1" dirty="0"/>
                    </a:p>
                  </a:txBody>
                  <a:tcPr/>
                </a:tc>
                <a:extLst>
                  <a:ext uri="{0D108BD9-81ED-4DB2-BD59-A6C34878D82A}">
                    <a16:rowId xmlns:a16="http://schemas.microsoft.com/office/drawing/2014/main" val="10000"/>
                  </a:ext>
                </a:extLst>
              </a:tr>
            </a:tbl>
          </a:graphicData>
        </a:graphic>
      </p:graphicFrame>
      <p:sp>
        <p:nvSpPr>
          <p:cNvPr id="11" name="矩形 10"/>
          <p:cNvSpPr/>
          <p:nvPr/>
        </p:nvSpPr>
        <p:spPr>
          <a:xfrm>
            <a:off x="7598733" y="1201240"/>
            <a:ext cx="2698175" cy="461665"/>
          </a:xfrm>
          <a:prstGeom prst="rect">
            <a:avLst/>
          </a:prstGeom>
        </p:spPr>
        <p:txBody>
          <a:bodyPr wrap="square">
            <a:spAutoFit/>
          </a:bodyPr>
          <a:lstStyle/>
          <a:p>
            <a:pPr marL="285750" indent="-285750">
              <a:buFont typeface="Arial" panose="020B0604020202020204" pitchFamily="34" charset="0"/>
              <a:buChar char="•"/>
            </a:pPr>
            <a:r>
              <a:rPr lang="zh-CN" altLang="en-US" sz="1200" b="1" dirty="0"/>
              <a:t>后向一体化 </a:t>
            </a:r>
            <a:r>
              <a:rPr lang="zh-CN" altLang="en-US" sz="1200" dirty="0"/>
              <a:t>：成为自己的供应商</a:t>
            </a:r>
          </a:p>
          <a:p>
            <a:pPr marL="285750" indent="-285750">
              <a:buFont typeface="Arial" panose="020B0604020202020204" pitchFamily="34" charset="0"/>
              <a:buChar char="•"/>
            </a:pPr>
            <a:r>
              <a:rPr lang="zh-CN" altLang="en-US" sz="1200" b="1" dirty="0"/>
              <a:t>前向一体化 </a:t>
            </a:r>
            <a:r>
              <a:rPr lang="zh-CN" altLang="en-US" sz="1200" dirty="0"/>
              <a:t>：成为自己的分销商</a:t>
            </a:r>
          </a:p>
        </p:txBody>
      </p:sp>
      <p:sp>
        <p:nvSpPr>
          <p:cNvPr id="15" name="矩形 14"/>
          <p:cNvSpPr/>
          <p:nvPr/>
        </p:nvSpPr>
        <p:spPr>
          <a:xfrm>
            <a:off x="6500361" y="2077265"/>
            <a:ext cx="3891775" cy="307777"/>
          </a:xfrm>
          <a:prstGeom prst="rect">
            <a:avLst/>
          </a:prstGeom>
        </p:spPr>
        <p:txBody>
          <a:bodyPr wrap="square">
            <a:spAutoFit/>
          </a:bodyPr>
          <a:lstStyle/>
          <a:p>
            <a:r>
              <a:rPr lang="zh-CN" altLang="en-US" sz="1400" dirty="0"/>
              <a:t>通过合并同一产业的其他组织的方式实现成长</a:t>
            </a:r>
          </a:p>
        </p:txBody>
      </p:sp>
      <p:pic>
        <p:nvPicPr>
          <p:cNvPr id="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0425" y="4161268"/>
            <a:ext cx="4199041" cy="236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p:cNvSpPr txBox="1">
            <a:spLocks noChangeArrowheads="1"/>
          </p:cNvSpPr>
          <p:nvPr/>
        </p:nvSpPr>
        <p:spPr>
          <a:xfrm>
            <a:off x="1655259" y="2162843"/>
            <a:ext cx="8229600" cy="715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a:lstStyle>
          <a:p>
            <a:r>
              <a:rPr lang="zh-CN" altLang="en-US" sz="2000" dirty="0">
                <a:latin typeface="Arial Narrow" panose="020B0606020202030204" pitchFamily="34" charset="0"/>
                <a:cs typeface="Times New Roman" panose="02020603050405020304" pitchFamily="18" charset="0"/>
              </a:rPr>
              <a:t>雅戈尔</a:t>
            </a:r>
            <a:endParaRPr lang="en-US" altLang="zh-CN" sz="2000" dirty="0">
              <a:latin typeface="Arial Narrow" panose="020B0606020202030204" pitchFamily="34" charset="0"/>
              <a:cs typeface="Times New Roman" panose="02020603050405020304" pitchFamily="18" charset="0"/>
            </a:endParaRP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415" y="2732609"/>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9415" y="2772297"/>
            <a:ext cx="197643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24216" y="2765947"/>
            <a:ext cx="13319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158253" y="2765948"/>
            <a:ext cx="1452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807665" y="2780234"/>
            <a:ext cx="17018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81457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成长战略</a:t>
            </a:r>
          </a:p>
        </p:txBody>
      </p:sp>
      <p:sp>
        <p:nvSpPr>
          <p:cNvPr id="3" name="内容占位符 2"/>
          <p:cNvSpPr>
            <a:spLocks noGrp="1"/>
          </p:cNvSpPr>
          <p:nvPr>
            <p:ph idx="1"/>
          </p:nvPr>
        </p:nvSpPr>
        <p:spPr/>
        <p:txBody>
          <a:bodyPr/>
          <a:lstStyle/>
          <a:p>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2160044226"/>
              </p:ext>
            </p:extLst>
          </p:nvPr>
        </p:nvGraphicFramePr>
        <p:xfrm>
          <a:off x="5597254" y="4464873"/>
          <a:ext cx="4839164" cy="370840"/>
        </p:xfrm>
        <a:graphic>
          <a:graphicData uri="http://schemas.openxmlformats.org/drawingml/2006/table">
            <a:tbl>
              <a:tblPr firstRow="1" bandRow="1">
                <a:tableStyleId>{93296810-A885-4BE3-A3E7-6D5BEEA58F35}</a:tableStyleId>
              </a:tblPr>
              <a:tblGrid>
                <a:gridCol w="401443">
                  <a:extLst>
                    <a:ext uri="{9D8B030D-6E8A-4147-A177-3AD203B41FA5}">
                      <a16:colId xmlns:a16="http://schemas.microsoft.com/office/drawing/2014/main" val="20000"/>
                    </a:ext>
                  </a:extLst>
                </a:gridCol>
                <a:gridCol w="4437721">
                  <a:extLst>
                    <a:ext uri="{9D8B030D-6E8A-4147-A177-3AD203B41FA5}">
                      <a16:colId xmlns:a16="http://schemas.microsoft.com/office/drawing/2014/main" val="20001"/>
                    </a:ext>
                  </a:extLst>
                </a:gridCol>
              </a:tblGrid>
              <a:tr h="370840">
                <a:tc>
                  <a:txBody>
                    <a:bodyPr/>
                    <a:lstStyle/>
                    <a:p>
                      <a:pPr algn="ctr"/>
                      <a:r>
                        <a:rPr lang="en-US" altLang="zh-CN" sz="1600" dirty="0"/>
                        <a:t>4</a:t>
                      </a:r>
                      <a:endParaRPr lang="zh-CN" altLang="en-US" sz="1600" dirty="0">
                        <a:solidFill>
                          <a:srgbClr val="B01B20"/>
                        </a:solidFill>
                      </a:endParaRPr>
                    </a:p>
                  </a:txBody>
                  <a:tcPr/>
                </a:tc>
                <a:tc>
                  <a:txBody>
                    <a:bodyPr/>
                    <a:lstStyle/>
                    <a:p>
                      <a:pPr algn="l"/>
                      <a:r>
                        <a:rPr lang="zh-CN" altLang="en-US" sz="1600" dirty="0"/>
                        <a:t>相关多元化 </a:t>
                      </a:r>
                      <a:endParaRPr lang="zh-CN" altLang="en-US" sz="1600" b="0" dirty="0"/>
                    </a:p>
                  </a:txBody>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396958333"/>
              </p:ext>
            </p:extLst>
          </p:nvPr>
        </p:nvGraphicFramePr>
        <p:xfrm>
          <a:off x="5184658" y="5199157"/>
          <a:ext cx="5251760" cy="370840"/>
        </p:xfrm>
        <a:graphic>
          <a:graphicData uri="http://schemas.openxmlformats.org/drawingml/2006/table">
            <a:tbl>
              <a:tblPr firstRow="1" bandRow="1">
                <a:tableStyleId>{93296810-A885-4BE3-A3E7-6D5BEEA58F35}</a:tableStyleId>
              </a:tblPr>
              <a:tblGrid>
                <a:gridCol w="398902">
                  <a:extLst>
                    <a:ext uri="{9D8B030D-6E8A-4147-A177-3AD203B41FA5}">
                      <a16:colId xmlns:a16="http://schemas.microsoft.com/office/drawing/2014/main" val="20000"/>
                    </a:ext>
                  </a:extLst>
                </a:gridCol>
                <a:gridCol w="4852858">
                  <a:extLst>
                    <a:ext uri="{9D8B030D-6E8A-4147-A177-3AD203B41FA5}">
                      <a16:colId xmlns:a16="http://schemas.microsoft.com/office/drawing/2014/main" val="20001"/>
                    </a:ext>
                  </a:extLst>
                </a:gridCol>
              </a:tblGrid>
              <a:tr h="370840">
                <a:tc>
                  <a:txBody>
                    <a:bodyPr/>
                    <a:lstStyle/>
                    <a:p>
                      <a:pPr algn="ctr"/>
                      <a:r>
                        <a:rPr lang="en-US" altLang="zh-CN" sz="1600" dirty="0"/>
                        <a:t>5</a:t>
                      </a:r>
                      <a:endParaRPr lang="zh-CN" altLang="en-US" sz="1600" dirty="0">
                        <a:solidFill>
                          <a:srgbClr val="B01B20"/>
                        </a:solidFill>
                      </a:endParaRPr>
                    </a:p>
                  </a:txBody>
                  <a:tcPr/>
                </a:tc>
                <a:tc>
                  <a:txBody>
                    <a:bodyPr/>
                    <a:lstStyle/>
                    <a:p>
                      <a:pPr algn="l"/>
                      <a:r>
                        <a:rPr lang="zh-CN" altLang="en-US" sz="1600" dirty="0"/>
                        <a:t>非相关多元化</a:t>
                      </a:r>
                      <a:endParaRPr lang="zh-CN" altLang="en-US" sz="1600" b="0" dirty="0"/>
                    </a:p>
                  </a:txBody>
                  <a:tcPr/>
                </a:tc>
                <a:extLst>
                  <a:ext uri="{0D108BD9-81ED-4DB2-BD59-A6C34878D82A}">
                    <a16:rowId xmlns:a16="http://schemas.microsoft.com/office/drawing/2014/main" val="10000"/>
                  </a:ext>
                </a:extLst>
              </a:tr>
            </a:tbl>
          </a:graphicData>
        </a:graphic>
      </p:graphicFrame>
      <p:sp>
        <p:nvSpPr>
          <p:cNvPr id="16" name="矩形 15"/>
          <p:cNvSpPr/>
          <p:nvPr/>
        </p:nvSpPr>
        <p:spPr>
          <a:xfrm>
            <a:off x="6260856" y="4815999"/>
            <a:ext cx="4354447" cy="307777"/>
          </a:xfrm>
          <a:prstGeom prst="rect">
            <a:avLst/>
          </a:prstGeom>
        </p:spPr>
        <p:txBody>
          <a:bodyPr wrap="square">
            <a:spAutoFit/>
          </a:bodyPr>
          <a:lstStyle/>
          <a:p>
            <a:r>
              <a:rPr lang="zh-CN" altLang="en-US" sz="1400" dirty="0"/>
              <a:t>通过合并或收购相关产业不同业务的公司而实现增长</a:t>
            </a:r>
          </a:p>
        </p:txBody>
      </p:sp>
      <p:sp>
        <p:nvSpPr>
          <p:cNvPr id="17" name="矩形 16"/>
          <p:cNvSpPr/>
          <p:nvPr/>
        </p:nvSpPr>
        <p:spPr>
          <a:xfrm>
            <a:off x="6056998" y="5583931"/>
            <a:ext cx="4463077" cy="307777"/>
          </a:xfrm>
          <a:prstGeom prst="rect">
            <a:avLst/>
          </a:prstGeom>
        </p:spPr>
        <p:txBody>
          <a:bodyPr wrap="square">
            <a:spAutoFit/>
          </a:bodyPr>
          <a:lstStyle/>
          <a:p>
            <a:r>
              <a:rPr lang="zh-CN" altLang="en-US" sz="1400" dirty="0"/>
              <a:t>通过收购和兼并不同产业、不同业务的公司而实现增长</a:t>
            </a:r>
          </a:p>
        </p:txBody>
      </p:sp>
      <p:pic>
        <p:nvPicPr>
          <p:cNvPr id="2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3877" y="1527958"/>
            <a:ext cx="2799705" cy="186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4659" y="1355812"/>
            <a:ext cx="213836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8602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0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稳定战略</a:t>
            </a:r>
          </a:p>
        </p:txBody>
      </p:sp>
      <p:sp>
        <p:nvSpPr>
          <p:cNvPr id="3" name="内容占位符 2"/>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lstStyle/>
          <a:p>
            <a:endParaRPr lang="zh-CN" altLang="en-US" dirty="0"/>
          </a:p>
        </p:txBody>
      </p:sp>
      <p:sp>
        <p:nvSpPr>
          <p:cNvPr id="4" name="椭圆 3"/>
          <p:cNvSpPr/>
          <p:nvPr/>
        </p:nvSpPr>
        <p:spPr>
          <a:xfrm>
            <a:off x="4986029" y="1525088"/>
            <a:ext cx="635619" cy="635619"/>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B01B20"/>
                </a:solidFill>
              </a:rPr>
              <a:t>1</a:t>
            </a:r>
            <a:endParaRPr lang="zh-CN" altLang="en-US" dirty="0">
              <a:solidFill>
                <a:srgbClr val="B01B20"/>
              </a:solidFill>
            </a:endParaRPr>
          </a:p>
        </p:txBody>
      </p:sp>
      <p:sp>
        <p:nvSpPr>
          <p:cNvPr id="5" name="椭圆 4"/>
          <p:cNvSpPr/>
          <p:nvPr/>
        </p:nvSpPr>
        <p:spPr>
          <a:xfrm>
            <a:off x="4439619" y="2751184"/>
            <a:ext cx="635619" cy="635619"/>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B01B20"/>
                </a:solidFill>
              </a:rPr>
              <a:t>2</a:t>
            </a:r>
            <a:endParaRPr lang="zh-CN" altLang="en-US" dirty="0">
              <a:solidFill>
                <a:srgbClr val="B01B20"/>
              </a:solidFill>
            </a:endParaRPr>
          </a:p>
        </p:txBody>
      </p:sp>
      <p:sp>
        <p:nvSpPr>
          <p:cNvPr id="6" name="椭圆 5"/>
          <p:cNvSpPr/>
          <p:nvPr/>
        </p:nvSpPr>
        <p:spPr>
          <a:xfrm>
            <a:off x="3908736" y="3805829"/>
            <a:ext cx="635619" cy="635619"/>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rgbClr val="B01B20"/>
                </a:solidFill>
              </a:rPr>
              <a:t>3</a:t>
            </a:r>
            <a:endParaRPr lang="zh-CN" altLang="en-US" dirty="0">
              <a:solidFill>
                <a:srgbClr val="B01B20"/>
              </a:solidFill>
            </a:endParaRPr>
          </a:p>
        </p:txBody>
      </p:sp>
      <p:sp>
        <p:nvSpPr>
          <p:cNvPr id="7" name="矩形 6"/>
          <p:cNvSpPr/>
          <p:nvPr/>
        </p:nvSpPr>
        <p:spPr>
          <a:xfrm>
            <a:off x="5929817" y="2367098"/>
            <a:ext cx="2899317" cy="4750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bg1"/>
                </a:solidFill>
              </a:rPr>
              <a:t>基本不进行重大变革</a:t>
            </a:r>
          </a:p>
        </p:txBody>
      </p:sp>
      <p:sp>
        <p:nvSpPr>
          <p:cNvPr id="8" name="矩形 7"/>
          <p:cNvSpPr/>
          <p:nvPr/>
        </p:nvSpPr>
        <p:spPr>
          <a:xfrm>
            <a:off x="5472035" y="3523499"/>
            <a:ext cx="2899317" cy="4750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bg1"/>
                </a:solidFill>
              </a:rPr>
              <a:t>对组织绩效满意</a:t>
            </a:r>
          </a:p>
        </p:txBody>
      </p:sp>
      <p:sp>
        <p:nvSpPr>
          <p:cNvPr id="9" name="矩形 8"/>
          <p:cNvSpPr/>
          <p:nvPr/>
        </p:nvSpPr>
        <p:spPr>
          <a:xfrm>
            <a:off x="4892172" y="4650182"/>
            <a:ext cx="2899317" cy="4750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bg1"/>
                </a:solidFill>
              </a:rPr>
              <a:t>环境是稳定的和安全的</a:t>
            </a:r>
          </a:p>
        </p:txBody>
      </p:sp>
      <p:cxnSp>
        <p:nvCxnSpPr>
          <p:cNvPr id="11" name="直接连接符 10"/>
          <p:cNvCxnSpPr>
            <a:stCxn id="4" idx="5"/>
          </p:cNvCxnSpPr>
          <p:nvPr/>
        </p:nvCxnSpPr>
        <p:spPr>
          <a:xfrm>
            <a:off x="5528564" y="2067622"/>
            <a:ext cx="401253" cy="286954"/>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071363" y="3239331"/>
            <a:ext cx="401253" cy="286954"/>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44355" y="4371056"/>
            <a:ext cx="401253" cy="286954"/>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7801"/>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紧缩战略 </a:t>
            </a:r>
          </a:p>
        </p:txBody>
      </p:sp>
      <p:sp>
        <p:nvSpPr>
          <p:cNvPr id="3" name="内容占位符 2"/>
          <p:cNvSpPr>
            <a:spLocks noGrp="1"/>
          </p:cNvSpPr>
          <p:nvPr>
            <p:ph idx="1"/>
          </p:nvPr>
        </p:nvSpPr>
        <p:spPr/>
        <p:txBody>
          <a:bodyPr/>
          <a:lstStyle/>
          <a:p>
            <a:endParaRPr lang="zh-CN" altLang="en-US" dirty="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t="37272" b="14573"/>
          <a:stretch/>
        </p:blipFill>
        <p:spPr>
          <a:xfrm>
            <a:off x="4837363" y="2090058"/>
            <a:ext cx="2521717" cy="1817913"/>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746979900"/>
              </p:ext>
            </p:extLst>
          </p:nvPr>
        </p:nvGraphicFramePr>
        <p:xfrm>
          <a:off x="2135188" y="4163609"/>
          <a:ext cx="8208962" cy="861124"/>
        </p:xfrm>
        <a:graphic>
          <a:graphicData uri="http://schemas.openxmlformats.org/drawingml/2006/table">
            <a:tbl>
              <a:tblPr firstRow="1" bandRow="1">
                <a:tableStyleId>{21E4AEA4-8DFA-4A89-87EB-49C32662AFE0}</a:tableStyleId>
              </a:tblPr>
              <a:tblGrid>
                <a:gridCol w="1228498">
                  <a:extLst>
                    <a:ext uri="{9D8B030D-6E8A-4147-A177-3AD203B41FA5}">
                      <a16:colId xmlns:a16="http://schemas.microsoft.com/office/drawing/2014/main" val="20000"/>
                    </a:ext>
                  </a:extLst>
                </a:gridCol>
                <a:gridCol w="6980464">
                  <a:extLst>
                    <a:ext uri="{9D8B030D-6E8A-4147-A177-3AD203B41FA5}">
                      <a16:colId xmlns:a16="http://schemas.microsoft.com/office/drawing/2014/main" val="20001"/>
                    </a:ext>
                  </a:extLst>
                </a:gridCol>
              </a:tblGrid>
              <a:tr h="778279">
                <a:tc>
                  <a:txBody>
                    <a:bodyPr/>
                    <a:lstStyle/>
                    <a:p>
                      <a:pPr algn="ctr"/>
                      <a:r>
                        <a:rPr lang="zh-CN" altLang="en-US" sz="2400" dirty="0"/>
                        <a:t>紧缩</a:t>
                      </a:r>
                      <a:endParaRPr lang="en-US" altLang="zh-CN" sz="2400" dirty="0"/>
                    </a:p>
                    <a:p>
                      <a:pPr algn="ctr"/>
                      <a:r>
                        <a:rPr lang="zh-CN" altLang="en-US" sz="2400" dirty="0"/>
                        <a:t>战略 </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a:t>用于处理组织的劣势，有助于重新激活组织的资源和能力、准备再次竞争</a:t>
                      </a:r>
                      <a:endParaRPr lang="zh-CN" altLang="en-US" b="0" dirty="0">
                        <a:solidFill>
                          <a:schemeClr val="tx1">
                            <a:lumMod val="75000"/>
                            <a:lumOff val="25000"/>
                          </a:schemeClr>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2827708"/>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混合型战略</a:t>
            </a:r>
          </a:p>
        </p:txBody>
      </p:sp>
      <p:sp>
        <p:nvSpPr>
          <p:cNvPr id="3" name="矩形 2"/>
          <p:cNvSpPr/>
          <p:nvPr/>
        </p:nvSpPr>
        <p:spPr>
          <a:xfrm>
            <a:off x="3951193" y="1145531"/>
            <a:ext cx="4761112" cy="461665"/>
          </a:xfrm>
          <a:prstGeom prst="rect">
            <a:avLst/>
          </a:prstGeom>
        </p:spPr>
        <p:txBody>
          <a:bodyPr wrap="none">
            <a:spAutoFit/>
          </a:bodyPr>
          <a:lstStyle/>
          <a:p>
            <a:r>
              <a:rPr lang="zh-CN" altLang="en-US" sz="2400" b="1" dirty="0">
                <a:solidFill>
                  <a:schemeClr val="tx1">
                    <a:lumMod val="75000"/>
                    <a:lumOff val="25000"/>
                  </a:schemeClr>
                </a:solidFill>
                <a:latin typeface="+mn-ea"/>
              </a:rPr>
              <a:t>业务组合分析：波士顿</a:t>
            </a:r>
            <a:r>
              <a:rPr lang="en-US" altLang="zh-CN" sz="2400" b="1" dirty="0">
                <a:solidFill>
                  <a:schemeClr val="tx1">
                    <a:lumMod val="75000"/>
                    <a:lumOff val="25000"/>
                  </a:schemeClr>
                </a:solidFill>
                <a:latin typeface="+mn-ea"/>
              </a:rPr>
              <a:t>(BCG)</a:t>
            </a:r>
            <a:r>
              <a:rPr lang="zh-CN" altLang="en-US" sz="2400" b="1" dirty="0">
                <a:solidFill>
                  <a:schemeClr val="tx1">
                    <a:lumMod val="75000"/>
                    <a:lumOff val="25000"/>
                  </a:schemeClr>
                </a:solidFill>
                <a:latin typeface="+mn-ea"/>
              </a:rPr>
              <a:t>矩阵</a:t>
            </a:r>
          </a:p>
        </p:txBody>
      </p:sp>
      <p:graphicFrame>
        <p:nvGraphicFramePr>
          <p:cNvPr id="4" name="表格 3"/>
          <p:cNvGraphicFramePr>
            <a:graphicFrameLocks noGrp="1"/>
          </p:cNvGraphicFramePr>
          <p:nvPr>
            <p:extLst>
              <p:ext uri="{D42A27DB-BD31-4B8C-83A1-F6EECF244321}">
                <p14:modId xmlns:p14="http://schemas.microsoft.com/office/powerpoint/2010/main" val="934579261"/>
              </p:ext>
            </p:extLst>
          </p:nvPr>
        </p:nvGraphicFramePr>
        <p:xfrm>
          <a:off x="3619720" y="1960355"/>
          <a:ext cx="5424058" cy="3339008"/>
        </p:xfrm>
        <a:graphic>
          <a:graphicData uri="http://schemas.openxmlformats.org/drawingml/2006/table">
            <a:tbl>
              <a:tblPr firstRow="1" bandRow="1">
                <a:tableStyleId>{5940675A-B579-460E-94D1-54222C63F5DA}</a:tableStyleId>
              </a:tblPr>
              <a:tblGrid>
                <a:gridCol w="2712029">
                  <a:extLst>
                    <a:ext uri="{9D8B030D-6E8A-4147-A177-3AD203B41FA5}">
                      <a16:colId xmlns:a16="http://schemas.microsoft.com/office/drawing/2014/main" val="20000"/>
                    </a:ext>
                  </a:extLst>
                </a:gridCol>
                <a:gridCol w="2712029">
                  <a:extLst>
                    <a:ext uri="{9D8B030D-6E8A-4147-A177-3AD203B41FA5}">
                      <a16:colId xmlns:a16="http://schemas.microsoft.com/office/drawing/2014/main" val="20001"/>
                    </a:ext>
                  </a:extLst>
                </a:gridCol>
              </a:tblGrid>
              <a:tr h="1669504">
                <a:tc>
                  <a:txBody>
                    <a:bodyPr/>
                    <a:lstStyle/>
                    <a:p>
                      <a:pPr algn="ctr">
                        <a:lnSpc>
                          <a:spcPct val="500000"/>
                        </a:lnSpc>
                      </a:pPr>
                      <a:endParaRPr lang="zh-CN" altLang="en-US" dirty="0"/>
                    </a:p>
                  </a:txBody>
                  <a:tcPr/>
                </a:tc>
                <a:tc>
                  <a:txBody>
                    <a:bodyPr/>
                    <a:lstStyle/>
                    <a:p>
                      <a:pPr algn="ctr">
                        <a:lnSpc>
                          <a:spcPct val="500000"/>
                        </a:lnSpc>
                      </a:pPr>
                      <a:endParaRPr lang="zh-CN" altLang="en-US" dirty="0"/>
                    </a:p>
                  </a:txBody>
                  <a:tcPr/>
                </a:tc>
                <a:extLst>
                  <a:ext uri="{0D108BD9-81ED-4DB2-BD59-A6C34878D82A}">
                    <a16:rowId xmlns:a16="http://schemas.microsoft.com/office/drawing/2014/main" val="10000"/>
                  </a:ext>
                </a:extLst>
              </a:tr>
              <a:tr h="1669504">
                <a:tc>
                  <a:txBody>
                    <a:bodyPr/>
                    <a:lstStyle/>
                    <a:p>
                      <a:pPr algn="ctr">
                        <a:lnSpc>
                          <a:spcPct val="500000"/>
                        </a:lnSpc>
                      </a:pPr>
                      <a:endParaRPr lang="zh-CN" altLang="en-US" dirty="0"/>
                    </a:p>
                  </a:txBody>
                  <a:tcPr/>
                </a:tc>
                <a:tc>
                  <a:txBody>
                    <a:bodyPr/>
                    <a:lstStyle/>
                    <a:p>
                      <a:pPr algn="ctr">
                        <a:lnSpc>
                          <a:spcPct val="500000"/>
                        </a:lnSpc>
                      </a:pPr>
                      <a:endParaRPr lang="zh-CN" altLang="en-US"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5" name="矩形 4"/>
          <p:cNvSpPr/>
          <p:nvPr/>
        </p:nvSpPr>
        <p:spPr>
          <a:xfrm>
            <a:off x="3962624" y="2466918"/>
            <a:ext cx="2514601" cy="1015663"/>
          </a:xfrm>
          <a:prstGeom prst="rect">
            <a:avLst/>
          </a:prstGeom>
        </p:spPr>
        <p:txBody>
          <a:bodyPr wrap="square">
            <a:spAutoFit/>
          </a:bodyPr>
          <a:lstStyle/>
          <a:p>
            <a:r>
              <a:rPr lang="en-US" altLang="zh-CN" sz="2400" b="1" dirty="0"/>
              <a:t>A </a:t>
            </a:r>
            <a:r>
              <a:rPr lang="zh-CN" altLang="en-US" sz="2400" b="1" dirty="0"/>
              <a:t>问号产品</a:t>
            </a:r>
          </a:p>
          <a:p>
            <a:pPr marL="171450" indent="-171450">
              <a:buFont typeface="Arial" panose="020B0604020202020204" pitchFamily="34" charset="0"/>
              <a:buChar char="•"/>
            </a:pPr>
            <a:r>
              <a:rPr lang="zh-CN" altLang="en-US" sz="1200" dirty="0"/>
              <a:t>进行较大规模的投资，</a:t>
            </a:r>
          </a:p>
          <a:p>
            <a:pPr marL="171450" indent="-171450">
              <a:buFont typeface="Arial" panose="020B0604020202020204" pitchFamily="34" charset="0"/>
              <a:buChar char="•"/>
            </a:pPr>
            <a:r>
              <a:rPr lang="zh-CN" altLang="en-US" sz="1200" dirty="0"/>
              <a:t>从事研究发展，新产品开发，</a:t>
            </a:r>
          </a:p>
          <a:p>
            <a:pPr marL="171450" indent="-171450">
              <a:buFont typeface="Arial" panose="020B0604020202020204" pitchFamily="34" charset="0"/>
              <a:buChar char="•"/>
            </a:pPr>
            <a:r>
              <a:rPr lang="zh-CN" altLang="en-US" sz="1200" dirty="0"/>
              <a:t>市场开拓提高占有率。或放弃</a:t>
            </a:r>
          </a:p>
        </p:txBody>
      </p:sp>
      <p:sp>
        <p:nvSpPr>
          <p:cNvPr id="6" name="矩形 5"/>
          <p:cNvSpPr/>
          <p:nvPr/>
        </p:nvSpPr>
        <p:spPr>
          <a:xfrm>
            <a:off x="6808577" y="2467883"/>
            <a:ext cx="2286000" cy="646331"/>
          </a:xfrm>
          <a:prstGeom prst="rect">
            <a:avLst/>
          </a:prstGeom>
        </p:spPr>
        <p:txBody>
          <a:bodyPr wrap="square">
            <a:spAutoFit/>
          </a:bodyPr>
          <a:lstStyle/>
          <a:p>
            <a:r>
              <a:rPr lang="en-US" altLang="zh-CN" sz="2400" b="1" dirty="0"/>
              <a:t>B </a:t>
            </a:r>
            <a:r>
              <a:rPr lang="zh-CN" altLang="en-US" sz="2400" b="1" dirty="0"/>
              <a:t>明星产品</a:t>
            </a:r>
          </a:p>
          <a:p>
            <a:r>
              <a:rPr lang="zh-CN" altLang="en-US" sz="1200" dirty="0"/>
              <a:t>进行较大规模的投资</a:t>
            </a:r>
            <a:endParaRPr lang="zh-CN" altLang="en-US" dirty="0"/>
          </a:p>
        </p:txBody>
      </p:sp>
      <p:sp>
        <p:nvSpPr>
          <p:cNvPr id="7" name="矩形 6"/>
          <p:cNvSpPr/>
          <p:nvPr/>
        </p:nvSpPr>
        <p:spPr>
          <a:xfrm>
            <a:off x="6801557" y="4213288"/>
            <a:ext cx="2100119" cy="1015663"/>
          </a:xfrm>
          <a:prstGeom prst="rect">
            <a:avLst/>
          </a:prstGeom>
        </p:spPr>
        <p:txBody>
          <a:bodyPr wrap="square">
            <a:spAutoFit/>
          </a:bodyPr>
          <a:lstStyle/>
          <a:p>
            <a:r>
              <a:rPr lang="en-US" altLang="zh-CN" sz="2400" b="1" dirty="0"/>
              <a:t>C </a:t>
            </a:r>
            <a:r>
              <a:rPr lang="zh-CN" altLang="en-US" sz="2400" b="1" dirty="0"/>
              <a:t>现金牛产品</a:t>
            </a:r>
          </a:p>
          <a:p>
            <a:pPr marL="171450" indent="-171450">
              <a:buFont typeface="Arial" panose="020B0604020202020204" pitchFamily="34" charset="0"/>
              <a:buChar char="•"/>
            </a:pPr>
            <a:r>
              <a:rPr lang="zh-CN" altLang="en-US" sz="1200" dirty="0"/>
              <a:t>不再进行不必要的投资，</a:t>
            </a:r>
          </a:p>
          <a:p>
            <a:pPr marL="171450" indent="-171450">
              <a:buFont typeface="Arial" panose="020B0604020202020204" pitchFamily="34" charset="0"/>
              <a:buChar char="•"/>
            </a:pPr>
            <a:r>
              <a:rPr lang="zh-CN" altLang="en-US" sz="1200" dirty="0"/>
              <a:t>要求它提供资金，以支援明星产品的开发与投资。</a:t>
            </a:r>
          </a:p>
        </p:txBody>
      </p:sp>
      <p:sp>
        <p:nvSpPr>
          <p:cNvPr id="8" name="矩形 7"/>
          <p:cNvSpPr/>
          <p:nvPr/>
        </p:nvSpPr>
        <p:spPr>
          <a:xfrm>
            <a:off x="3962623" y="4188860"/>
            <a:ext cx="2213264" cy="646331"/>
          </a:xfrm>
          <a:prstGeom prst="rect">
            <a:avLst/>
          </a:prstGeom>
        </p:spPr>
        <p:txBody>
          <a:bodyPr wrap="square">
            <a:spAutoFit/>
          </a:bodyPr>
          <a:lstStyle/>
          <a:p>
            <a:r>
              <a:rPr lang="en-US" altLang="zh-CN" sz="2400" b="1" dirty="0"/>
              <a:t>D </a:t>
            </a:r>
            <a:r>
              <a:rPr lang="zh-CN" altLang="en-US" sz="2400" b="1" dirty="0"/>
              <a:t>瘦狗产品</a:t>
            </a:r>
          </a:p>
          <a:p>
            <a:r>
              <a:rPr lang="zh-CN" altLang="en-US" sz="1200" dirty="0"/>
              <a:t>加速回收，早一点收摊</a:t>
            </a:r>
          </a:p>
        </p:txBody>
      </p:sp>
      <p:cxnSp>
        <p:nvCxnSpPr>
          <p:cNvPr id="9" name="直接箭头连接符 8"/>
          <p:cNvCxnSpPr/>
          <p:nvPr/>
        </p:nvCxnSpPr>
        <p:spPr>
          <a:xfrm>
            <a:off x="3349559" y="1974272"/>
            <a:ext cx="0" cy="3356264"/>
          </a:xfrm>
          <a:prstGeom prst="straightConnector1">
            <a:avLst/>
          </a:prstGeom>
          <a:ln w="25400">
            <a:solidFill>
              <a:schemeClr val="tx1">
                <a:lumMod val="75000"/>
                <a:lumOff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14525" y="5601459"/>
            <a:ext cx="5434445" cy="0"/>
          </a:xfrm>
          <a:prstGeom prst="straightConnector1">
            <a:avLst/>
          </a:prstGeom>
          <a:ln w="25400">
            <a:solidFill>
              <a:schemeClr val="tx1">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72915" y="2915663"/>
            <a:ext cx="413550" cy="1169551"/>
          </a:xfrm>
          <a:prstGeom prst="rect">
            <a:avLst/>
          </a:prstGeom>
          <a:solidFill>
            <a:srgbClr val="F0F2F3"/>
          </a:solidFill>
        </p:spPr>
        <p:txBody>
          <a:bodyPr wrap="square" rtlCol="0">
            <a:spAutoFit/>
          </a:bodyPr>
          <a:lstStyle/>
          <a:p>
            <a:r>
              <a:rPr lang="zh-CN" altLang="en-US" sz="1400" b="1" dirty="0">
                <a:solidFill>
                  <a:schemeClr val="tx1">
                    <a:lumMod val="75000"/>
                    <a:lumOff val="25000"/>
                  </a:schemeClr>
                </a:solidFill>
              </a:rPr>
              <a:t>行业增长率</a:t>
            </a:r>
          </a:p>
        </p:txBody>
      </p:sp>
      <p:sp>
        <p:nvSpPr>
          <p:cNvPr id="12" name="文本框 11"/>
          <p:cNvSpPr txBox="1"/>
          <p:nvPr/>
        </p:nvSpPr>
        <p:spPr>
          <a:xfrm>
            <a:off x="5786226" y="5448975"/>
            <a:ext cx="1091045" cy="307777"/>
          </a:xfrm>
          <a:prstGeom prst="rect">
            <a:avLst/>
          </a:prstGeom>
          <a:solidFill>
            <a:srgbClr val="F0F2F3"/>
          </a:solidFill>
        </p:spPr>
        <p:txBody>
          <a:bodyPr wrap="square" rtlCol="0">
            <a:spAutoFit/>
          </a:bodyPr>
          <a:lstStyle/>
          <a:p>
            <a:r>
              <a:rPr lang="zh-CN" altLang="en-US" sz="1400" b="1" dirty="0">
                <a:solidFill>
                  <a:schemeClr val="tx1">
                    <a:lumMod val="75000"/>
                    <a:lumOff val="25000"/>
                  </a:schemeClr>
                </a:solidFill>
              </a:rPr>
              <a:t>市场占有率</a:t>
            </a:r>
          </a:p>
        </p:txBody>
      </p:sp>
      <p:sp>
        <p:nvSpPr>
          <p:cNvPr id="13" name="文本框 12"/>
          <p:cNvSpPr txBox="1"/>
          <p:nvPr/>
        </p:nvSpPr>
        <p:spPr>
          <a:xfrm>
            <a:off x="2933170" y="1921071"/>
            <a:ext cx="479490" cy="307777"/>
          </a:xfrm>
          <a:prstGeom prst="rect">
            <a:avLst/>
          </a:prstGeom>
          <a:noFill/>
        </p:spPr>
        <p:txBody>
          <a:bodyPr wrap="square" rtlCol="0">
            <a:spAutoFit/>
          </a:bodyPr>
          <a:lstStyle/>
          <a:p>
            <a:r>
              <a:rPr lang="zh-CN" altLang="en-US" sz="1400" b="1" dirty="0">
                <a:solidFill>
                  <a:schemeClr val="tx1">
                    <a:lumMod val="75000"/>
                    <a:lumOff val="25000"/>
                  </a:schemeClr>
                </a:solidFill>
              </a:rPr>
              <a:t>高</a:t>
            </a:r>
          </a:p>
        </p:txBody>
      </p:sp>
      <p:sp>
        <p:nvSpPr>
          <p:cNvPr id="14" name="文本框 13"/>
          <p:cNvSpPr txBox="1"/>
          <p:nvPr/>
        </p:nvSpPr>
        <p:spPr>
          <a:xfrm>
            <a:off x="8712305" y="5643024"/>
            <a:ext cx="479490" cy="307777"/>
          </a:xfrm>
          <a:prstGeom prst="rect">
            <a:avLst/>
          </a:prstGeom>
          <a:noFill/>
        </p:spPr>
        <p:txBody>
          <a:bodyPr wrap="square" rtlCol="0">
            <a:spAutoFit/>
          </a:bodyPr>
          <a:lstStyle/>
          <a:p>
            <a:r>
              <a:rPr lang="zh-CN" altLang="en-US" sz="1400" b="1" dirty="0">
                <a:solidFill>
                  <a:schemeClr val="tx1">
                    <a:lumMod val="75000"/>
                    <a:lumOff val="25000"/>
                  </a:schemeClr>
                </a:solidFill>
              </a:rPr>
              <a:t>高</a:t>
            </a:r>
          </a:p>
        </p:txBody>
      </p:sp>
      <p:sp>
        <p:nvSpPr>
          <p:cNvPr id="15" name="文本框 14"/>
          <p:cNvSpPr txBox="1"/>
          <p:nvPr/>
        </p:nvSpPr>
        <p:spPr>
          <a:xfrm>
            <a:off x="3534510" y="5643718"/>
            <a:ext cx="479490" cy="307777"/>
          </a:xfrm>
          <a:prstGeom prst="rect">
            <a:avLst/>
          </a:prstGeom>
          <a:noFill/>
        </p:spPr>
        <p:txBody>
          <a:bodyPr wrap="square" rtlCol="0">
            <a:spAutoFit/>
          </a:bodyPr>
          <a:lstStyle/>
          <a:p>
            <a:r>
              <a:rPr lang="zh-CN" altLang="en-US" sz="1400" b="1" dirty="0">
                <a:solidFill>
                  <a:schemeClr val="tx1">
                    <a:lumMod val="75000"/>
                    <a:lumOff val="25000"/>
                  </a:schemeClr>
                </a:solidFill>
              </a:rPr>
              <a:t>低</a:t>
            </a:r>
          </a:p>
        </p:txBody>
      </p:sp>
      <p:sp>
        <p:nvSpPr>
          <p:cNvPr id="16" name="文本框 15"/>
          <p:cNvSpPr txBox="1"/>
          <p:nvPr/>
        </p:nvSpPr>
        <p:spPr>
          <a:xfrm>
            <a:off x="2933170" y="5075962"/>
            <a:ext cx="479490" cy="307777"/>
          </a:xfrm>
          <a:prstGeom prst="rect">
            <a:avLst/>
          </a:prstGeom>
          <a:noFill/>
        </p:spPr>
        <p:txBody>
          <a:bodyPr wrap="square" rtlCol="0">
            <a:spAutoFit/>
          </a:bodyPr>
          <a:lstStyle/>
          <a:p>
            <a:r>
              <a:rPr lang="zh-CN" altLang="en-US" sz="1400" b="1" dirty="0">
                <a:solidFill>
                  <a:schemeClr val="tx1">
                    <a:lumMod val="75000"/>
                    <a:lumOff val="25000"/>
                  </a:schemeClr>
                </a:solidFill>
              </a:rPr>
              <a:t>低</a:t>
            </a:r>
          </a:p>
        </p:txBody>
      </p:sp>
      <p:sp>
        <p:nvSpPr>
          <p:cNvPr id="17" name="文本框 16"/>
          <p:cNvSpPr txBox="1"/>
          <p:nvPr/>
        </p:nvSpPr>
        <p:spPr>
          <a:xfrm>
            <a:off x="4631130" y="2003132"/>
            <a:ext cx="719570" cy="584775"/>
          </a:xfrm>
          <a:prstGeom prst="rect">
            <a:avLst/>
          </a:prstGeom>
          <a:noFill/>
        </p:spPr>
        <p:txBody>
          <a:bodyPr wrap="square" rtlCol="0">
            <a:spAutoFit/>
          </a:bodyPr>
          <a:lstStyle/>
          <a:p>
            <a:r>
              <a:rPr lang="zh-CN" altLang="en-US" sz="3200" b="1" dirty="0"/>
              <a:t>？</a:t>
            </a:r>
          </a:p>
        </p:txBody>
      </p:sp>
      <p:sp>
        <p:nvSpPr>
          <p:cNvPr id="18" name="五角星 17"/>
          <p:cNvSpPr/>
          <p:nvPr/>
        </p:nvSpPr>
        <p:spPr>
          <a:xfrm>
            <a:off x="7597388" y="2063625"/>
            <a:ext cx="508459" cy="463786"/>
          </a:xfrm>
          <a:prstGeom prst="star5">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1"/>
              </a:solidFill>
            </a:endParaRPr>
          </a:p>
        </p:txBody>
      </p:sp>
      <p:pic>
        <p:nvPicPr>
          <p:cNvPr id="19" name="图片 18"/>
          <p:cNvPicPr>
            <a:picLocks noChangeAspect="1"/>
          </p:cNvPicPr>
          <p:nvPr/>
        </p:nvPicPr>
        <p:blipFill>
          <a:blip r:embed="rId3" cstate="print"/>
          <a:stretch>
            <a:fillRect/>
          </a:stretch>
        </p:blipFill>
        <p:spPr>
          <a:xfrm>
            <a:off x="4637693" y="3738211"/>
            <a:ext cx="582231" cy="485044"/>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9110" y="3676403"/>
            <a:ext cx="884934" cy="524664"/>
          </a:xfrm>
          <a:prstGeom prst="rect">
            <a:avLst/>
          </a:prstGeom>
        </p:spPr>
      </p:pic>
    </p:spTree>
    <p:extLst>
      <p:ext uri="{BB962C8B-B14F-4D97-AF65-F5344CB8AC3E}">
        <p14:creationId xmlns:p14="http://schemas.microsoft.com/office/powerpoint/2010/main" val="2075512708"/>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关于波士顿矩阵的规律</a:t>
            </a:r>
          </a:p>
        </p:txBody>
      </p:sp>
      <p:sp>
        <p:nvSpPr>
          <p:cNvPr id="3" name="矩形 2"/>
          <p:cNvSpPr/>
          <p:nvPr/>
        </p:nvSpPr>
        <p:spPr>
          <a:xfrm>
            <a:off x="2470240" y="1137529"/>
            <a:ext cx="8381084" cy="338554"/>
          </a:xfrm>
          <a:prstGeom prst="rect">
            <a:avLst/>
          </a:prstGeom>
        </p:spPr>
        <p:txBody>
          <a:bodyPr wrap="square">
            <a:spAutoFit/>
          </a:bodyPr>
          <a:lstStyle/>
          <a:p>
            <a:r>
              <a:rPr lang="zh-CN" altLang="en-US" sz="1600" dirty="0"/>
              <a:t>波士顿咨询公司的布鲁斯</a:t>
            </a:r>
            <a:r>
              <a:rPr lang="en-US" altLang="zh-CN" sz="1600" dirty="0"/>
              <a:t>·D·</a:t>
            </a:r>
            <a:r>
              <a:rPr lang="zh-CN" altLang="en-US" sz="1600" dirty="0"/>
              <a:t>亨德森</a:t>
            </a:r>
            <a:r>
              <a:rPr lang="en-US" altLang="zh-CN" sz="1600" dirty="0"/>
              <a:t>1970</a:t>
            </a:r>
            <a:r>
              <a:rPr lang="zh-CN" altLang="en-US" sz="1600" dirty="0"/>
              <a:t>年提出了产品组合概念和波士顿矩阵。</a:t>
            </a:r>
          </a:p>
        </p:txBody>
      </p:sp>
      <p:sp>
        <p:nvSpPr>
          <p:cNvPr id="4" name="矩形 3"/>
          <p:cNvSpPr/>
          <p:nvPr/>
        </p:nvSpPr>
        <p:spPr>
          <a:xfrm>
            <a:off x="3965610" y="3968783"/>
            <a:ext cx="6227787" cy="2062103"/>
          </a:xfrm>
          <a:prstGeom prst="rect">
            <a:avLst/>
          </a:prstGeom>
        </p:spPr>
        <p:txBody>
          <a:bodyPr wrap="square">
            <a:spAutoFit/>
          </a:bodyPr>
          <a:lstStyle/>
          <a:p>
            <a:r>
              <a:rPr lang="zh-CN" altLang="en-US" sz="1600" dirty="0"/>
              <a:t>      亨德森指出</a:t>
            </a:r>
            <a:r>
              <a:rPr lang="en-US" altLang="zh-CN" sz="1600" dirty="0"/>
              <a:t>:</a:t>
            </a:r>
          </a:p>
          <a:p>
            <a:pPr marL="285750" indent="-285750">
              <a:buFont typeface="Arial" panose="020B0604020202020204" pitchFamily="34" charset="0"/>
              <a:buChar char="•"/>
            </a:pPr>
            <a:r>
              <a:rPr lang="zh-CN" altLang="en-US" sz="1600" dirty="0"/>
              <a:t>产品组合合理的路径是：</a:t>
            </a:r>
            <a:r>
              <a:rPr lang="zh-CN" altLang="en-US" sz="1600" b="1" dirty="0">
                <a:solidFill>
                  <a:srgbClr val="B01B20"/>
                </a:solidFill>
              </a:rPr>
              <a:t>金牛支持问号，问号转变为明星，再转变为金牛</a:t>
            </a:r>
            <a:r>
              <a:rPr lang="zh-CN" altLang="en-US" sz="1600" dirty="0"/>
              <a:t>；</a:t>
            </a:r>
            <a:endParaRPr lang="en-US" altLang="zh-CN" sz="1600" dirty="0"/>
          </a:p>
          <a:p>
            <a:pPr marL="285750" indent="-285750">
              <a:buFont typeface="Arial" panose="020B0604020202020204" pitchFamily="34" charset="0"/>
              <a:buChar char="•"/>
            </a:pPr>
            <a:r>
              <a:rPr lang="zh-CN" altLang="en-US" sz="1600" dirty="0"/>
              <a:t>而灾难性结果是：明星转变为瘦狗、问号，金牛转变为瘦狗，问号转变为瘦狗。</a:t>
            </a:r>
            <a:endParaRPr lang="en-US" altLang="zh-CN" sz="1600" dirty="0"/>
          </a:p>
          <a:p>
            <a:pPr marL="285750" indent="-285750">
              <a:buFont typeface="Arial" panose="020B0604020202020204" pitchFamily="34" charset="0"/>
              <a:buChar char="•"/>
            </a:pPr>
            <a:r>
              <a:rPr lang="zh-CN" altLang="en-US" sz="1600" dirty="0"/>
              <a:t>他强调了</a:t>
            </a:r>
            <a:r>
              <a:rPr lang="zh-CN" altLang="en-US" sz="1600" b="1" dirty="0">
                <a:solidFill>
                  <a:srgbClr val="B01B20"/>
                </a:solidFill>
              </a:rPr>
              <a:t>明星在增长放缓、再投资需求消失之前，大力投资、及早取得和保持市场领先份额的重要性</a:t>
            </a:r>
            <a:r>
              <a:rPr lang="zh-CN" altLang="en-US" sz="1600" dirty="0"/>
              <a:t>。这样，明星才会成为金牛，为下一轮问号和明星的培育提供资金。</a:t>
            </a:r>
          </a:p>
        </p:txBody>
      </p:sp>
      <p:graphicFrame>
        <p:nvGraphicFramePr>
          <p:cNvPr id="5" name="表格 4"/>
          <p:cNvGraphicFramePr>
            <a:graphicFrameLocks noGrp="1"/>
          </p:cNvGraphicFramePr>
          <p:nvPr/>
        </p:nvGraphicFramePr>
        <p:xfrm>
          <a:off x="2212114" y="1672839"/>
          <a:ext cx="4838033" cy="2011680"/>
        </p:xfrm>
        <a:graphic>
          <a:graphicData uri="http://schemas.openxmlformats.org/drawingml/2006/table">
            <a:tbl>
              <a:tblPr firstRow="1" bandRow="1">
                <a:tableStyleId>{B301B821-A1FF-4177-AEE7-76D212191A09}</a:tableStyleId>
              </a:tblPr>
              <a:tblGrid>
                <a:gridCol w="355984">
                  <a:extLst>
                    <a:ext uri="{9D8B030D-6E8A-4147-A177-3AD203B41FA5}">
                      <a16:colId xmlns:a16="http://schemas.microsoft.com/office/drawing/2014/main" val="20000"/>
                    </a:ext>
                  </a:extLst>
                </a:gridCol>
                <a:gridCol w="349680">
                  <a:extLst>
                    <a:ext uri="{9D8B030D-6E8A-4147-A177-3AD203B41FA5}">
                      <a16:colId xmlns:a16="http://schemas.microsoft.com/office/drawing/2014/main" val="20001"/>
                    </a:ext>
                  </a:extLst>
                </a:gridCol>
                <a:gridCol w="2012623">
                  <a:extLst>
                    <a:ext uri="{9D8B030D-6E8A-4147-A177-3AD203B41FA5}">
                      <a16:colId xmlns:a16="http://schemas.microsoft.com/office/drawing/2014/main" val="20002"/>
                    </a:ext>
                  </a:extLst>
                </a:gridCol>
                <a:gridCol w="2119746">
                  <a:extLst>
                    <a:ext uri="{9D8B030D-6E8A-4147-A177-3AD203B41FA5}">
                      <a16:colId xmlns:a16="http://schemas.microsoft.com/office/drawing/2014/main" val="20003"/>
                    </a:ext>
                  </a:extLst>
                </a:gridCol>
              </a:tblGrid>
              <a:tr h="289765">
                <a:tc rowSpan="2" gridSpan="2">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tc rowSpan="2" hMerge="1">
                  <a:txBody>
                    <a:bodyPr/>
                    <a:lstStyle/>
                    <a:p>
                      <a:endParaRPr lang="zh-CN" altLang="en-US"/>
                    </a:p>
                  </a:txBody>
                  <a:tcPr/>
                </a:tc>
                <a:tc gridSpan="2">
                  <a:txBody>
                    <a:bodyPr/>
                    <a:lstStyle/>
                    <a:p>
                      <a:pPr algn="ctr"/>
                      <a:r>
                        <a:rPr lang="zh-CN" altLang="en-US" sz="1400" dirty="0"/>
                        <a:t>市场份额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tc hMerge="1">
                  <a:txBody>
                    <a:bodyPr/>
                    <a:lstStyle/>
                    <a:p>
                      <a:endParaRPr lang="zh-CN" altLang="en-US" dirty="0"/>
                    </a:p>
                  </a:txBody>
                  <a:tcPr/>
                </a:tc>
                <a:extLst>
                  <a:ext uri="{0D108BD9-81ED-4DB2-BD59-A6C34878D82A}">
                    <a16:rowId xmlns:a16="http://schemas.microsoft.com/office/drawing/2014/main" val="10000"/>
                  </a:ext>
                </a:extLst>
              </a:tr>
              <a:tr h="289765">
                <a:tc gridSpan="2" vMerge="1">
                  <a:txBody>
                    <a:bodyPr/>
                    <a:lstStyle/>
                    <a:p>
                      <a:endParaRPr lang="zh-CN" altLang="en-US"/>
                    </a:p>
                  </a:txBody>
                  <a:tcPr/>
                </a:tc>
                <a:tc hMerge="1" vMerge="1">
                  <a:txBody>
                    <a:bodyPr/>
                    <a:lstStyle/>
                    <a:p>
                      <a:endParaRPr lang="zh-CN" altLang="en-US"/>
                    </a:p>
                  </a:txBody>
                  <a:tcPr/>
                </a:tc>
                <a:tc>
                  <a:txBody>
                    <a:bodyPr/>
                    <a:lstStyle/>
                    <a:p>
                      <a:pPr algn="ctr"/>
                      <a:r>
                        <a:rPr lang="zh-CN" altLang="en-US" sz="1400" b="1" dirty="0">
                          <a:solidFill>
                            <a:schemeClr val="bg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tc>
                  <a:txBody>
                    <a:bodyPr/>
                    <a:lstStyle/>
                    <a:p>
                      <a:pPr algn="ctr"/>
                      <a:r>
                        <a:rPr lang="zh-CN" altLang="en-US" sz="1400" b="1" dirty="0">
                          <a:solidFill>
                            <a:schemeClr val="bg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extLst>
                  <a:ext uri="{0D108BD9-81ED-4DB2-BD59-A6C34878D82A}">
                    <a16:rowId xmlns:a16="http://schemas.microsoft.com/office/drawing/2014/main" val="10001"/>
                  </a:ext>
                </a:extLst>
              </a:tr>
              <a:tr h="666460">
                <a:tc rowSpan="2">
                  <a:txBody>
                    <a:bodyPr/>
                    <a:lstStyle/>
                    <a:p>
                      <a:pPr algn="ctr"/>
                      <a:endParaRPr lang="en-US" altLang="zh-CN" sz="1400" b="1" dirty="0">
                        <a:solidFill>
                          <a:schemeClr val="bg1"/>
                        </a:solidFill>
                      </a:endParaRPr>
                    </a:p>
                    <a:p>
                      <a:pPr algn="ctr"/>
                      <a:endParaRPr lang="en-US" altLang="zh-CN" sz="1400" b="1" dirty="0">
                        <a:solidFill>
                          <a:schemeClr val="bg1"/>
                        </a:solidFill>
                      </a:endParaRPr>
                    </a:p>
                    <a:p>
                      <a:pPr algn="ctr"/>
                      <a:r>
                        <a:rPr lang="zh-CN" altLang="en-US" sz="1400" b="1" dirty="0">
                          <a:solidFill>
                            <a:schemeClr val="bg1"/>
                          </a:solidFill>
                        </a:rPr>
                        <a:t>增长性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tc>
                  <a:txBody>
                    <a:bodyPr/>
                    <a:lstStyle/>
                    <a:p>
                      <a:endParaRPr lang="en-US" altLang="zh-CN" sz="1400" b="1" dirty="0">
                        <a:solidFill>
                          <a:schemeClr val="bg1"/>
                        </a:solidFill>
                      </a:endParaRPr>
                    </a:p>
                    <a:p>
                      <a:r>
                        <a:rPr lang="zh-CN" altLang="en-US" sz="1400" b="1" dirty="0">
                          <a:solidFill>
                            <a:schemeClr val="bg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tc>
                  <a:txBody>
                    <a:bodyPr/>
                    <a:lstStyle/>
                    <a:p>
                      <a:pPr algn="ctr"/>
                      <a:r>
                        <a:rPr lang="zh-CN" altLang="en-US" sz="1600" b="1" dirty="0">
                          <a:solidFill>
                            <a:schemeClr val="tx1">
                              <a:lumMod val="75000"/>
                              <a:lumOff val="25000"/>
                            </a:schemeClr>
                          </a:solidFill>
                        </a:rPr>
                        <a:t>明星</a:t>
                      </a:r>
                      <a:endParaRPr lang="en-US" altLang="zh-CN" sz="1600" b="1" dirty="0">
                        <a:solidFill>
                          <a:schemeClr val="tx1">
                            <a:lumMod val="75000"/>
                            <a:lumOff val="25000"/>
                          </a:schemeClr>
                        </a:solidFill>
                      </a:endParaRPr>
                    </a:p>
                    <a:p>
                      <a:r>
                        <a:rPr lang="zh-CN" altLang="en-US" sz="1200" dirty="0"/>
                        <a:t>现金流正或负，或者交替，现金流规模中等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600" b="1" dirty="0">
                          <a:solidFill>
                            <a:schemeClr val="tx1">
                              <a:lumMod val="75000"/>
                              <a:lumOff val="25000"/>
                            </a:schemeClr>
                          </a:solidFill>
                        </a:rPr>
                        <a:t>问号</a:t>
                      </a:r>
                      <a:endParaRPr lang="en-US" altLang="zh-CN" sz="1600" b="1" dirty="0">
                        <a:solidFill>
                          <a:schemeClr val="tx1">
                            <a:lumMod val="75000"/>
                            <a:lumOff val="25000"/>
                          </a:schemeClr>
                        </a:solidFill>
                      </a:endParaRPr>
                    </a:p>
                    <a:p>
                      <a:pPr algn="ctr"/>
                      <a:r>
                        <a:rPr lang="zh-CN" altLang="en-US" sz="1200" dirty="0"/>
                        <a:t>负的现金流规模大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66460">
                <a:tc vMerge="1">
                  <a:txBody>
                    <a:bodyPr/>
                    <a:lstStyle/>
                    <a:p>
                      <a:endParaRPr lang="zh-CN" altLang="en-US" dirty="0"/>
                    </a:p>
                  </a:txBody>
                  <a:tcPr/>
                </a:tc>
                <a:tc>
                  <a:txBody>
                    <a:bodyPr/>
                    <a:lstStyle/>
                    <a:p>
                      <a:pPr algn="ctr"/>
                      <a:endParaRPr lang="en-US" altLang="zh-CN" sz="1400" b="1" dirty="0">
                        <a:solidFill>
                          <a:schemeClr val="bg1"/>
                        </a:solidFill>
                      </a:endParaRPr>
                    </a:p>
                    <a:p>
                      <a:pPr algn="ctr"/>
                      <a:r>
                        <a:rPr lang="zh-CN" altLang="en-US" sz="1400" b="1" dirty="0">
                          <a:solidFill>
                            <a:schemeClr val="bg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1B20"/>
                    </a:solidFill>
                  </a:tcPr>
                </a:tc>
                <a:tc>
                  <a:txBody>
                    <a:bodyPr/>
                    <a:lstStyle/>
                    <a:p>
                      <a:pPr algn="ctr"/>
                      <a:r>
                        <a:rPr lang="zh-CN" altLang="en-US" sz="1600" b="1" dirty="0">
                          <a:solidFill>
                            <a:schemeClr val="tx1">
                              <a:lumMod val="75000"/>
                              <a:lumOff val="25000"/>
                            </a:schemeClr>
                          </a:solidFill>
                        </a:rPr>
                        <a:t>金牛</a:t>
                      </a:r>
                      <a:endParaRPr lang="en-US" altLang="zh-CN" sz="1600" b="1" dirty="0">
                        <a:solidFill>
                          <a:schemeClr val="tx1">
                            <a:lumMod val="75000"/>
                            <a:lumOff val="25000"/>
                          </a:schemeClr>
                        </a:solidFill>
                      </a:endParaRPr>
                    </a:p>
                    <a:p>
                      <a:pPr algn="ctr"/>
                      <a:r>
                        <a:rPr lang="zh-CN" altLang="en-US" sz="1200" dirty="0"/>
                        <a:t>正的现金流量大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600" b="1" i="0" dirty="0">
                          <a:solidFill>
                            <a:schemeClr val="tx1">
                              <a:lumMod val="75000"/>
                              <a:lumOff val="25000"/>
                            </a:schemeClr>
                          </a:solidFill>
                        </a:rPr>
                        <a:t>瘦狗</a:t>
                      </a:r>
                      <a:endParaRPr lang="en-US" altLang="zh-CN" sz="1600" b="1" i="0" dirty="0">
                        <a:solidFill>
                          <a:schemeClr val="tx1">
                            <a:lumMod val="75000"/>
                            <a:lumOff val="25000"/>
                          </a:schemeClr>
                        </a:solidFill>
                      </a:endParaRPr>
                    </a:p>
                    <a:p>
                      <a:r>
                        <a:rPr lang="zh-CN" altLang="en-US" sz="1200" dirty="0"/>
                        <a:t>现金流正或负，或者交替，现金流规模中等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矩形 5"/>
          <p:cNvSpPr/>
          <p:nvPr/>
        </p:nvSpPr>
        <p:spPr>
          <a:xfrm>
            <a:off x="7079504" y="1648296"/>
            <a:ext cx="3200399" cy="2123658"/>
          </a:xfrm>
          <a:prstGeom prst="rect">
            <a:avLst/>
          </a:prstGeom>
        </p:spPr>
        <p:txBody>
          <a:bodyPr wrap="square">
            <a:spAutoFit/>
          </a:bodyPr>
          <a:lstStyle/>
          <a:p>
            <a:pPr marL="285750" indent="-285750">
              <a:buFont typeface="Arial" panose="020B0604020202020204" pitchFamily="34" charset="0"/>
              <a:buChar char="•"/>
            </a:pPr>
            <a:r>
              <a:rPr lang="zh-CN" altLang="en-US" sz="1200" dirty="0"/>
              <a:t>其中，问号产品需要大量现金投入来提高市场份额，投入总是大大超过自身所能产生的现金。</a:t>
            </a:r>
            <a:endParaRPr lang="en-US" altLang="zh-CN" sz="1200" dirty="0"/>
          </a:p>
          <a:p>
            <a:pPr marL="285750" indent="-285750">
              <a:buFont typeface="Arial" panose="020B0604020202020204" pitchFamily="34" charset="0"/>
              <a:buChar char="•"/>
            </a:pPr>
            <a:r>
              <a:rPr lang="zh-CN" altLang="en-US" sz="1200" dirty="0"/>
              <a:t>高市场份额、高增长的明星产品是企业未来的保障。往往有账面利润，却不一定能产生保持经营和投资所需要的全部现金，需要其他产品产生的现金投入支持才能获得增长。</a:t>
            </a:r>
            <a:endParaRPr lang="en-US" altLang="zh-CN" sz="1200" dirty="0"/>
          </a:p>
          <a:p>
            <a:pPr marL="285750" indent="-285750">
              <a:buFont typeface="Arial" panose="020B0604020202020204" pitchFamily="34" charset="0"/>
              <a:buChar char="•"/>
            </a:pPr>
            <a:r>
              <a:rPr lang="zh-CN" altLang="en-US" sz="1200" dirty="0"/>
              <a:t>金牛产品是低增长、能够产生大量现金的产品。</a:t>
            </a:r>
            <a:endParaRPr lang="en-US" altLang="zh-CN" sz="1200" dirty="0"/>
          </a:p>
          <a:p>
            <a:pPr marL="285750" indent="-285750">
              <a:buFont typeface="Arial" panose="020B0604020202020204" pitchFamily="34" charset="0"/>
              <a:buChar char="•"/>
            </a:pPr>
            <a:r>
              <a:rPr lang="zh-CN" altLang="en-US" sz="1200" dirty="0"/>
              <a:t>瘦狗产品则象征失败，应及时退出变现。</a:t>
            </a:r>
          </a:p>
        </p:txBody>
      </p:sp>
      <p:pic>
        <p:nvPicPr>
          <p:cNvPr id="7" name="图片 6"/>
          <p:cNvPicPr>
            <a:picLocks noChangeAspect="1"/>
          </p:cNvPicPr>
          <p:nvPr/>
        </p:nvPicPr>
        <p:blipFill rotWithShape="1">
          <a:blip r:embed="rId3" cstate="print"/>
          <a:srcRect l="3163" t="3765" r="2696"/>
          <a:stretch/>
        </p:blipFill>
        <p:spPr>
          <a:xfrm flipH="1">
            <a:off x="2230583" y="4031675"/>
            <a:ext cx="1735027" cy="1978429"/>
          </a:xfrm>
          <a:prstGeom prst="rect">
            <a:avLst/>
          </a:prstGeom>
        </p:spPr>
      </p:pic>
      <p:cxnSp>
        <p:nvCxnSpPr>
          <p:cNvPr id="9" name="直接连接符 8"/>
          <p:cNvCxnSpPr/>
          <p:nvPr/>
        </p:nvCxnSpPr>
        <p:spPr>
          <a:xfrm>
            <a:off x="2223570" y="1559695"/>
            <a:ext cx="7969827" cy="0"/>
          </a:xfrm>
          <a:prstGeom prst="line">
            <a:avLst/>
          </a:prstGeom>
          <a:ln w="25400">
            <a:solidFill>
              <a:srgbClr val="AC1B2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23570" y="3856086"/>
            <a:ext cx="7969827" cy="0"/>
          </a:xfrm>
          <a:prstGeom prst="line">
            <a:avLst/>
          </a:prstGeom>
          <a:ln w="25400">
            <a:solidFill>
              <a:srgbClr val="AC1B20"/>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4059372" y="4031675"/>
            <a:ext cx="148852" cy="208521"/>
            <a:chOff x="7045037" y="508452"/>
            <a:chExt cx="221587" cy="254928"/>
          </a:xfrm>
        </p:grpSpPr>
        <p:sp>
          <p:nvSpPr>
            <p:cNvPr id="16" name="等腰三角形 15"/>
            <p:cNvSpPr/>
            <p:nvPr/>
          </p:nvSpPr>
          <p:spPr>
            <a:xfrm rot="5400000">
              <a:off x="7086471" y="583227"/>
              <a:ext cx="249381" cy="110924"/>
            </a:xfrm>
            <a:prstGeom prst="triangle">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045037" y="508452"/>
              <a:ext cx="83127" cy="254928"/>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565722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829802" y="1619212"/>
            <a:ext cx="1352281" cy="2423220"/>
          </a:xfrm>
          <a:prstGeom prst="rect">
            <a:avLst/>
          </a:prstGeom>
          <a:noFill/>
          <a:ln>
            <a:solidFill>
              <a:srgbClr val="AC1B2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4"/>
          <p:cNvSpPr>
            <a:spLocks noChangeArrowheads="1"/>
          </p:cNvSpPr>
          <p:nvPr/>
        </p:nvSpPr>
        <p:spPr bwMode="auto">
          <a:xfrm>
            <a:off x="4675745" y="1654832"/>
            <a:ext cx="3381375" cy="2387600"/>
          </a:xfrm>
          <a:prstGeom prst="rtTriangle">
            <a:avLst/>
          </a:prstGeom>
          <a:solidFill>
            <a:srgbClr val="AC1B20"/>
          </a:solidFill>
          <a:ln w="12700">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 name="Group 17"/>
          <p:cNvGraphicFramePr>
            <a:graphicFrameLocks noGrp="1"/>
          </p:cNvGraphicFramePr>
          <p:nvPr/>
        </p:nvGraphicFramePr>
        <p:xfrm>
          <a:off x="4670982" y="1605280"/>
          <a:ext cx="3352800" cy="2439988"/>
        </p:xfrm>
        <a:graphic>
          <a:graphicData uri="http://schemas.openxmlformats.org/drawingml/2006/table">
            <a:tbl>
              <a:tblPr>
                <a:tableStyleId>{8799B23B-EC83-4686-B30A-512413B5E67A}</a:tableStyleId>
              </a:tblPr>
              <a:tblGrid>
                <a:gridCol w="1019175">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tblGrid>
              <a:tr h="777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833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828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itchFamily="34" charset="0"/>
                        <a:ea typeface="宋体" pitchFamily="2" charset="-122"/>
                      </a:endParaRPr>
                    </a:p>
                  </a:txBody>
                  <a:tcPr horzOverflow="overflow">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24" name="直接箭头连接符 23"/>
          <p:cNvCxnSpPr/>
          <p:nvPr/>
        </p:nvCxnSpPr>
        <p:spPr>
          <a:xfrm flipH="1">
            <a:off x="4429565" y="1819788"/>
            <a:ext cx="3251" cy="2081013"/>
          </a:xfrm>
          <a:prstGeom prst="straightConnector1">
            <a:avLst/>
          </a:prstGeom>
          <a:ln>
            <a:solidFill>
              <a:schemeClr val="tx1">
                <a:lumMod val="75000"/>
                <a:lumOff val="2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通用</a:t>
            </a:r>
            <a:r>
              <a:rPr lang="en-US" altLang="zh-CN" dirty="0"/>
              <a:t>/GE</a:t>
            </a:r>
            <a:r>
              <a:rPr lang="zh-CN" altLang="en-US" dirty="0"/>
              <a:t>矩阵</a:t>
            </a:r>
          </a:p>
        </p:txBody>
      </p:sp>
      <p:sp>
        <p:nvSpPr>
          <p:cNvPr id="16" name="内容占位符 15"/>
          <p:cNvSpPr>
            <a:spLocks noGrp="1"/>
          </p:cNvSpPr>
          <p:nvPr>
            <p:ph idx="1"/>
          </p:nvPr>
        </p:nvSpPr>
        <p:spPr/>
        <p:txBody>
          <a:bodyPr/>
          <a:lstStyle/>
          <a:p>
            <a:endParaRPr lang="zh-CN" altLang="en-US" dirty="0"/>
          </a:p>
        </p:txBody>
      </p:sp>
      <p:sp>
        <p:nvSpPr>
          <p:cNvPr id="3" name="Rectangle 2"/>
          <p:cNvSpPr>
            <a:spLocks noChangeArrowheads="1"/>
          </p:cNvSpPr>
          <p:nvPr/>
        </p:nvSpPr>
        <p:spPr bwMode="auto">
          <a:xfrm>
            <a:off x="5785540" y="4972965"/>
            <a:ext cx="1161782" cy="1354771"/>
          </a:xfrm>
          <a:prstGeom prst="rect">
            <a:avLst/>
          </a:prstGeom>
          <a:noFill/>
          <a:ln w="12700">
            <a:noFill/>
            <a:miter lim="800000"/>
            <a:headEnd/>
            <a:tailEnd/>
          </a:ln>
        </p:spPr>
        <p:txBody>
          <a:bodyPr anchor="ct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tx1">
                  <a:lumMod val="75000"/>
                  <a:lumOff val="25000"/>
                </a:schemeClr>
              </a:buClr>
              <a:buFontTx/>
              <a:buChar char="•"/>
            </a:pPr>
            <a:endParaRPr lang="en-US" altLang="zh-CN" sz="1400" dirty="0">
              <a:solidFill>
                <a:schemeClr val="tx1">
                  <a:lumMod val="75000"/>
                  <a:lumOff val="25000"/>
                </a:schemeClr>
              </a:solidFill>
              <a:latin typeface="Times New Roman" panose="02020603050405020304" pitchFamily="18" charset="0"/>
              <a:ea typeface="FZKai-Z03" pitchFamily="65" charset="-122"/>
            </a:endParaRPr>
          </a:p>
          <a:p>
            <a:pPr marL="171450" indent="-171450" algn="just" eaLnBrk="1" hangingPunct="1">
              <a:buClr>
                <a:schemeClr val="tx1">
                  <a:lumMod val="75000"/>
                  <a:lumOff val="25000"/>
                </a:schemeClr>
              </a:buClr>
              <a:buSzPct val="95000"/>
              <a:buFont typeface="Wingdings" panose="05000000000000000000" pitchFamily="2" charset="2"/>
              <a:buChar char="l"/>
            </a:pPr>
            <a:r>
              <a:rPr lang="zh-CN" altLang="en-US" sz="1200" dirty="0">
                <a:solidFill>
                  <a:schemeClr val="tx1">
                    <a:lumMod val="75000"/>
                    <a:lumOff val="25000"/>
                  </a:schemeClr>
                </a:solidFill>
                <a:latin typeface="+mn-ea"/>
                <a:ea typeface="+mn-ea"/>
              </a:rPr>
              <a:t>盈利能力</a:t>
            </a:r>
          </a:p>
          <a:p>
            <a:pPr marL="171450" indent="-171450" algn="just" eaLnBrk="1" hangingPunct="1">
              <a:buClr>
                <a:schemeClr val="tx1">
                  <a:lumMod val="75000"/>
                  <a:lumOff val="25000"/>
                </a:schemeClr>
              </a:buClr>
              <a:buSzPct val="95000"/>
              <a:buFont typeface="Wingdings" panose="05000000000000000000" pitchFamily="2" charset="2"/>
              <a:buChar char="l"/>
            </a:pPr>
            <a:r>
              <a:rPr lang="zh-CN" altLang="en-US" sz="1200" dirty="0">
                <a:solidFill>
                  <a:schemeClr val="tx1">
                    <a:lumMod val="75000"/>
                    <a:lumOff val="25000"/>
                  </a:schemeClr>
                </a:solidFill>
                <a:latin typeface="+mn-ea"/>
                <a:ea typeface="+mn-ea"/>
              </a:rPr>
              <a:t>管理能力</a:t>
            </a:r>
          </a:p>
          <a:p>
            <a:pPr marL="171450" indent="-171450" algn="just" eaLnBrk="1" hangingPunct="1">
              <a:buClr>
                <a:schemeClr val="tx1">
                  <a:lumMod val="75000"/>
                  <a:lumOff val="25000"/>
                </a:schemeClr>
              </a:buClr>
              <a:buSzPct val="95000"/>
              <a:buFont typeface="Wingdings" panose="05000000000000000000" pitchFamily="2" charset="2"/>
              <a:buChar char="l"/>
            </a:pPr>
            <a:r>
              <a:rPr lang="zh-CN" altLang="en-US" sz="1200" dirty="0">
                <a:solidFill>
                  <a:schemeClr val="tx1">
                    <a:lumMod val="75000"/>
                    <a:lumOff val="25000"/>
                  </a:schemeClr>
                </a:solidFill>
                <a:latin typeface="+mn-ea"/>
                <a:ea typeface="+mn-ea"/>
              </a:rPr>
              <a:t>内外部资源</a:t>
            </a:r>
          </a:p>
          <a:p>
            <a:pPr marL="171450" indent="-171450" algn="just" eaLnBrk="1" hangingPunct="1">
              <a:buClr>
                <a:schemeClr val="tx1">
                  <a:lumMod val="75000"/>
                  <a:lumOff val="25000"/>
                </a:schemeClr>
              </a:buClr>
              <a:buSzPct val="95000"/>
              <a:buFont typeface="Wingdings" panose="05000000000000000000" pitchFamily="2" charset="2"/>
              <a:buChar char="l"/>
            </a:pPr>
            <a:r>
              <a:rPr lang="zh-CN" altLang="en-US" sz="1200" dirty="0">
                <a:solidFill>
                  <a:schemeClr val="tx1">
                    <a:lumMod val="75000"/>
                    <a:lumOff val="25000"/>
                  </a:schemeClr>
                </a:solidFill>
                <a:latin typeface="+mn-ea"/>
                <a:ea typeface="+mn-ea"/>
              </a:rPr>
              <a:t>营销能力</a:t>
            </a:r>
          </a:p>
          <a:p>
            <a:pPr marL="171450" indent="-171450" eaLnBrk="1" hangingPunct="1">
              <a:buClr>
                <a:schemeClr val="tx1">
                  <a:lumMod val="75000"/>
                  <a:lumOff val="25000"/>
                </a:schemeClr>
              </a:buClr>
              <a:buSzPct val="95000"/>
              <a:buFont typeface="Wingdings" panose="05000000000000000000" pitchFamily="2" charset="2"/>
              <a:buChar char="l"/>
            </a:pPr>
            <a:r>
              <a:rPr lang="zh-CN" altLang="en-US" sz="1200" dirty="0">
                <a:solidFill>
                  <a:schemeClr val="tx1">
                    <a:lumMod val="75000"/>
                    <a:lumOff val="25000"/>
                  </a:schemeClr>
                </a:solidFill>
                <a:latin typeface="+mn-ea"/>
                <a:ea typeface="+mn-ea"/>
              </a:rPr>
              <a:t>员工素质 </a:t>
            </a:r>
          </a:p>
          <a:p>
            <a:pPr>
              <a:buClr>
                <a:schemeClr val="tx1">
                  <a:lumMod val="75000"/>
                  <a:lumOff val="25000"/>
                </a:schemeClr>
              </a:buClr>
              <a:buFontTx/>
              <a:buChar char="•"/>
            </a:pPr>
            <a:endParaRPr lang="en-US" altLang="zh-CN" dirty="0">
              <a:solidFill>
                <a:schemeClr val="tx1">
                  <a:lumMod val="75000"/>
                  <a:lumOff val="25000"/>
                </a:schemeClr>
              </a:solidFill>
              <a:latin typeface="+mn-ea"/>
              <a:ea typeface="+mn-ea"/>
            </a:endParaRPr>
          </a:p>
        </p:txBody>
      </p:sp>
      <p:sp>
        <p:nvSpPr>
          <p:cNvPr id="4" name="Rectangle 3"/>
          <p:cNvSpPr>
            <a:spLocks noChangeArrowheads="1"/>
          </p:cNvSpPr>
          <p:nvPr/>
        </p:nvSpPr>
        <p:spPr bwMode="auto">
          <a:xfrm>
            <a:off x="2237661" y="2357102"/>
            <a:ext cx="1433314" cy="826613"/>
          </a:xfrm>
          <a:prstGeom prst="rect">
            <a:avLst/>
          </a:prstGeom>
          <a:noFill/>
          <a:ln w="12700">
            <a:noFill/>
            <a:miter lim="800000"/>
            <a:headEnd/>
            <a:tailEnd/>
          </a:ln>
        </p:spPr>
        <p:txBody>
          <a:bodyPr anchor="ctr"/>
          <a:lstStyle>
            <a:lvl1pPr marL="193675" indent="-1936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indent="-171450">
              <a:buClr>
                <a:schemeClr val="tx1">
                  <a:lumMod val="75000"/>
                  <a:lumOff val="25000"/>
                </a:schemeClr>
              </a:buClr>
              <a:buFont typeface="Wingdings" panose="05000000000000000000" pitchFamily="2" charset="2"/>
              <a:buChar char="l"/>
            </a:pPr>
            <a:r>
              <a:rPr kumimoji="1" lang="zh-CN" altLang="en-AU" sz="1200" dirty="0">
                <a:solidFill>
                  <a:schemeClr val="tx1">
                    <a:lumMod val="75000"/>
                    <a:lumOff val="25000"/>
                  </a:schemeClr>
                </a:solidFill>
                <a:ea typeface="黑体" panose="02010609060101010101" pitchFamily="49" charset="-122"/>
              </a:rPr>
              <a:t>市场规模</a:t>
            </a:r>
          </a:p>
          <a:p>
            <a:pPr marL="171450" indent="-171450" algn="just">
              <a:buClr>
                <a:schemeClr val="tx1">
                  <a:lumMod val="75000"/>
                  <a:lumOff val="25000"/>
                </a:schemeClr>
              </a:buClr>
              <a:buFont typeface="Wingdings" panose="05000000000000000000" pitchFamily="2" charset="2"/>
              <a:buChar char="l"/>
            </a:pPr>
            <a:r>
              <a:rPr kumimoji="1" lang="zh-CN" altLang="en-US" sz="1200" dirty="0">
                <a:solidFill>
                  <a:schemeClr val="tx1">
                    <a:lumMod val="75000"/>
                    <a:lumOff val="25000"/>
                  </a:schemeClr>
                </a:solidFill>
                <a:latin typeface="宋体" panose="02010600030101010101" pitchFamily="2" charset="-122"/>
                <a:ea typeface="黑体" panose="02010609060101010101" pitchFamily="49" charset="-122"/>
              </a:rPr>
              <a:t>行业潜力</a:t>
            </a:r>
            <a:endParaRPr kumimoji="1" lang="zh-CN" altLang="en-US" sz="1200" dirty="0">
              <a:solidFill>
                <a:schemeClr val="tx1">
                  <a:lumMod val="75000"/>
                  <a:lumOff val="25000"/>
                </a:schemeClr>
              </a:solidFill>
              <a:latin typeface="Times New Roman" panose="02020603050405020304" pitchFamily="18" charset="0"/>
              <a:ea typeface="黑体" panose="02010609060101010101" pitchFamily="49" charset="-122"/>
            </a:endParaRPr>
          </a:p>
          <a:p>
            <a:pPr marL="171450" indent="-171450" algn="just">
              <a:buClr>
                <a:schemeClr val="tx1">
                  <a:lumMod val="75000"/>
                  <a:lumOff val="25000"/>
                </a:schemeClr>
              </a:buClr>
              <a:buFont typeface="Wingdings" panose="05000000000000000000" pitchFamily="2" charset="2"/>
              <a:buChar char="l"/>
            </a:pPr>
            <a:r>
              <a:rPr kumimoji="1" lang="zh-CN" altLang="en-US" sz="1200" dirty="0">
                <a:solidFill>
                  <a:schemeClr val="tx1">
                    <a:lumMod val="75000"/>
                    <a:lumOff val="25000"/>
                  </a:schemeClr>
                </a:solidFill>
                <a:latin typeface="宋体" panose="02010600030101010101" pitchFamily="2" charset="-122"/>
                <a:ea typeface="黑体" panose="02010609060101010101" pitchFamily="49" charset="-122"/>
              </a:rPr>
              <a:t>行业盈利水平</a:t>
            </a:r>
            <a:endParaRPr kumimoji="1" lang="zh-CN" altLang="en-US" sz="1200" dirty="0">
              <a:solidFill>
                <a:schemeClr val="tx1">
                  <a:lumMod val="75000"/>
                  <a:lumOff val="25000"/>
                </a:schemeClr>
              </a:solidFill>
              <a:latin typeface="Times New Roman" panose="02020603050405020304" pitchFamily="18" charset="0"/>
              <a:ea typeface="黑体" panose="02010609060101010101" pitchFamily="49" charset="-122"/>
            </a:endParaRPr>
          </a:p>
          <a:p>
            <a:pPr marL="171450" indent="-171450" algn="just">
              <a:buClr>
                <a:schemeClr val="tx1">
                  <a:lumMod val="75000"/>
                  <a:lumOff val="25000"/>
                </a:schemeClr>
              </a:buClr>
              <a:buFont typeface="Wingdings" panose="05000000000000000000" pitchFamily="2" charset="2"/>
              <a:buChar char="l"/>
            </a:pPr>
            <a:r>
              <a:rPr kumimoji="1" lang="zh-CN" altLang="en-US" sz="1200" dirty="0">
                <a:solidFill>
                  <a:schemeClr val="tx1">
                    <a:lumMod val="75000"/>
                    <a:lumOff val="25000"/>
                  </a:schemeClr>
                </a:solidFill>
                <a:latin typeface="宋体" panose="02010600030101010101" pitchFamily="2" charset="-122"/>
                <a:ea typeface="黑体" panose="02010609060101010101" pitchFamily="49" charset="-122"/>
              </a:rPr>
              <a:t>竞争结构</a:t>
            </a:r>
          </a:p>
        </p:txBody>
      </p:sp>
      <p:sp>
        <p:nvSpPr>
          <p:cNvPr id="7" name="Rectangle 6"/>
          <p:cNvSpPr>
            <a:spLocks noChangeArrowheads="1"/>
          </p:cNvSpPr>
          <p:nvPr/>
        </p:nvSpPr>
        <p:spPr bwMode="auto">
          <a:xfrm>
            <a:off x="4214473" y="2179082"/>
            <a:ext cx="411481" cy="1169551"/>
          </a:xfrm>
          <a:prstGeom prst="rect">
            <a:avLst/>
          </a:prstGeom>
          <a:solidFill>
            <a:srgbClr val="F0F2F3"/>
          </a:solid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400" b="1" dirty="0">
                <a:solidFill>
                  <a:schemeClr val="tx1">
                    <a:lumMod val="75000"/>
                    <a:lumOff val="25000"/>
                  </a:schemeClr>
                </a:solidFill>
                <a:latin typeface="+mn-ea"/>
                <a:ea typeface="+mn-ea"/>
              </a:rPr>
              <a:t>行业吸引力</a:t>
            </a:r>
          </a:p>
        </p:txBody>
      </p:sp>
      <p:sp>
        <p:nvSpPr>
          <p:cNvPr id="9" name="Rectangle 8"/>
          <p:cNvSpPr>
            <a:spLocks noChangeArrowheads="1"/>
          </p:cNvSpPr>
          <p:nvPr/>
        </p:nvSpPr>
        <p:spPr bwMode="auto">
          <a:xfrm>
            <a:off x="4875770" y="3654216"/>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chemeClr val="bg1"/>
                </a:solidFill>
                <a:latin typeface="+mn-ea"/>
                <a:ea typeface="+mn-ea"/>
              </a:rPr>
              <a:t>退出</a:t>
            </a:r>
          </a:p>
        </p:txBody>
      </p:sp>
      <p:sp>
        <p:nvSpPr>
          <p:cNvPr id="10" name="Rectangle 9"/>
          <p:cNvSpPr>
            <a:spLocks noChangeArrowheads="1"/>
          </p:cNvSpPr>
          <p:nvPr/>
        </p:nvSpPr>
        <p:spPr bwMode="auto">
          <a:xfrm>
            <a:off x="7033183" y="1873041"/>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latin typeface="+mn-ea"/>
                <a:ea typeface="+mn-ea"/>
              </a:rPr>
              <a:t>成长</a:t>
            </a:r>
          </a:p>
        </p:txBody>
      </p:sp>
      <p:sp>
        <p:nvSpPr>
          <p:cNvPr id="11" name="Rectangle 10"/>
          <p:cNvSpPr>
            <a:spLocks noChangeArrowheads="1"/>
          </p:cNvSpPr>
          <p:nvPr/>
        </p:nvSpPr>
        <p:spPr bwMode="auto">
          <a:xfrm>
            <a:off x="6179108" y="4122529"/>
            <a:ext cx="7207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200">
              <a:latin typeface="Times New Roman" panose="02020603050405020304" pitchFamily="18" charset="0"/>
              <a:ea typeface="FZKai-Z03" pitchFamily="65" charset="-122"/>
            </a:endParaRPr>
          </a:p>
        </p:txBody>
      </p:sp>
      <p:sp>
        <p:nvSpPr>
          <p:cNvPr id="12" name="Rectangle 11"/>
          <p:cNvSpPr>
            <a:spLocks noChangeArrowheads="1"/>
          </p:cNvSpPr>
          <p:nvPr/>
        </p:nvSpPr>
        <p:spPr bwMode="auto">
          <a:xfrm>
            <a:off x="7753907" y="4165319"/>
            <a:ext cx="5397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latin typeface="Times New Roman" panose="02020603050405020304" pitchFamily="18" charset="0"/>
                <a:ea typeface="FZKai-Z03" pitchFamily="65" charset="-122"/>
              </a:rPr>
              <a:t>高</a:t>
            </a:r>
          </a:p>
        </p:txBody>
      </p:sp>
      <p:sp>
        <p:nvSpPr>
          <p:cNvPr id="13" name="Rectangle 12"/>
          <p:cNvSpPr>
            <a:spLocks noChangeArrowheads="1"/>
          </p:cNvSpPr>
          <p:nvPr/>
        </p:nvSpPr>
        <p:spPr bwMode="auto">
          <a:xfrm>
            <a:off x="4430430" y="4165320"/>
            <a:ext cx="542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latin typeface="Times New Roman" panose="02020603050405020304" pitchFamily="18" charset="0"/>
                <a:ea typeface="FZKai-Z03" pitchFamily="65" charset="-122"/>
              </a:rPr>
              <a:t>低</a:t>
            </a:r>
          </a:p>
        </p:txBody>
      </p:sp>
      <p:sp>
        <p:nvSpPr>
          <p:cNvPr id="14" name="Rectangle 13"/>
          <p:cNvSpPr>
            <a:spLocks noChangeArrowheads="1"/>
          </p:cNvSpPr>
          <p:nvPr/>
        </p:nvSpPr>
        <p:spPr bwMode="auto">
          <a:xfrm>
            <a:off x="4158102" y="3911192"/>
            <a:ext cx="542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latin typeface="Times New Roman" panose="02020603050405020304" pitchFamily="18" charset="0"/>
                <a:ea typeface="FZKai-Z03" pitchFamily="65" charset="-122"/>
              </a:rPr>
              <a:t>低</a:t>
            </a:r>
          </a:p>
        </p:txBody>
      </p:sp>
      <p:sp>
        <p:nvSpPr>
          <p:cNvPr id="15" name="Rectangle 14"/>
          <p:cNvSpPr>
            <a:spLocks noChangeArrowheads="1"/>
          </p:cNvSpPr>
          <p:nvPr/>
        </p:nvSpPr>
        <p:spPr bwMode="auto">
          <a:xfrm>
            <a:off x="4161353" y="1641266"/>
            <a:ext cx="5429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latin typeface="Times New Roman" panose="02020603050405020304" pitchFamily="18" charset="0"/>
                <a:ea typeface="FZKai-Z03" pitchFamily="65" charset="-122"/>
              </a:rPr>
              <a:t>高</a:t>
            </a:r>
          </a:p>
        </p:txBody>
      </p:sp>
      <p:sp>
        <p:nvSpPr>
          <p:cNvPr id="19" name="Text Box 35"/>
          <p:cNvSpPr txBox="1">
            <a:spLocks noChangeArrowheads="1"/>
          </p:cNvSpPr>
          <p:nvPr/>
        </p:nvSpPr>
        <p:spPr bwMode="auto">
          <a:xfrm>
            <a:off x="8803050" y="2535383"/>
            <a:ext cx="14948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latin typeface="+mn-ea"/>
                <a:ea typeface="+mn-ea"/>
              </a:rPr>
              <a:t>根据所处的不同位置，采取不同策略</a:t>
            </a:r>
          </a:p>
        </p:txBody>
      </p:sp>
      <p:cxnSp>
        <p:nvCxnSpPr>
          <p:cNvPr id="22" name="直接箭头连接符 21"/>
          <p:cNvCxnSpPr/>
          <p:nvPr/>
        </p:nvCxnSpPr>
        <p:spPr>
          <a:xfrm>
            <a:off x="4844398" y="4281351"/>
            <a:ext cx="3044066" cy="0"/>
          </a:xfrm>
          <a:prstGeom prst="straightConnector1">
            <a:avLst/>
          </a:prstGeom>
          <a:ln>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 Box 5"/>
          <p:cNvSpPr txBox="1">
            <a:spLocks noChangeArrowheads="1"/>
          </p:cNvSpPr>
          <p:nvPr/>
        </p:nvSpPr>
        <p:spPr bwMode="auto">
          <a:xfrm>
            <a:off x="5714526" y="4135145"/>
            <a:ext cx="1449510" cy="304800"/>
          </a:xfrm>
          <a:prstGeom prst="rect">
            <a:avLst/>
          </a:prstGeom>
          <a:solidFill>
            <a:srgbClr val="F0F2F3"/>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dirty="0">
                <a:solidFill>
                  <a:schemeClr val="tx1">
                    <a:lumMod val="75000"/>
                    <a:lumOff val="25000"/>
                  </a:schemeClr>
                </a:solidFill>
                <a:latin typeface="+mn-ea"/>
                <a:ea typeface="+mn-ea"/>
              </a:rPr>
              <a:t>业务单元竞争力</a:t>
            </a:r>
          </a:p>
        </p:txBody>
      </p:sp>
      <p:sp>
        <p:nvSpPr>
          <p:cNvPr id="8" name="右箭头 7"/>
          <p:cNvSpPr/>
          <p:nvPr/>
        </p:nvSpPr>
        <p:spPr>
          <a:xfrm>
            <a:off x="3670975" y="2535382"/>
            <a:ext cx="487126" cy="50915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8186521" y="2535382"/>
            <a:ext cx="487126" cy="50915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6200000">
            <a:off x="6122868" y="4474824"/>
            <a:ext cx="487126" cy="509154"/>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69811" y="1619212"/>
            <a:ext cx="1352281" cy="2423220"/>
          </a:xfrm>
          <a:prstGeom prst="rect">
            <a:avLst/>
          </a:prstGeom>
          <a:noFill/>
          <a:ln>
            <a:solidFill>
              <a:srgbClr val="AC1B2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25953" y="5096878"/>
            <a:ext cx="3431166" cy="1035485"/>
          </a:xfrm>
          <a:prstGeom prst="rect">
            <a:avLst/>
          </a:prstGeom>
          <a:noFill/>
          <a:ln>
            <a:solidFill>
              <a:srgbClr val="AC1B2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4536675"/>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308449" y="1012001"/>
            <a:ext cx="7969828" cy="5500022"/>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GE </a:t>
            </a:r>
            <a:r>
              <a:rPr lang="zh-CN" altLang="en-US" dirty="0"/>
              <a:t>矩阵</a:t>
            </a:r>
            <a:r>
              <a:rPr lang="en-US" altLang="zh-CN" dirty="0"/>
              <a:t>/</a:t>
            </a:r>
            <a:r>
              <a:rPr lang="zh-CN" altLang="en-US" dirty="0"/>
              <a:t>策略对应表</a:t>
            </a:r>
          </a:p>
        </p:txBody>
      </p:sp>
      <p:graphicFrame>
        <p:nvGraphicFramePr>
          <p:cNvPr id="3" name="表格 2"/>
          <p:cNvGraphicFramePr>
            <a:graphicFrameLocks noGrp="1"/>
          </p:cNvGraphicFramePr>
          <p:nvPr/>
        </p:nvGraphicFramePr>
        <p:xfrm>
          <a:off x="3162302" y="1703936"/>
          <a:ext cx="6341919" cy="3767822"/>
        </p:xfrm>
        <a:graphic>
          <a:graphicData uri="http://schemas.openxmlformats.org/drawingml/2006/table">
            <a:tbl>
              <a:tblPr firstRow="1" bandRow="1">
                <a:tableStyleId>{8799B23B-EC83-4686-B30A-512413B5E67A}</a:tableStyleId>
              </a:tblPr>
              <a:tblGrid>
                <a:gridCol w="2113973">
                  <a:extLst>
                    <a:ext uri="{9D8B030D-6E8A-4147-A177-3AD203B41FA5}">
                      <a16:colId xmlns:a16="http://schemas.microsoft.com/office/drawing/2014/main" val="20000"/>
                    </a:ext>
                  </a:extLst>
                </a:gridCol>
                <a:gridCol w="2113973">
                  <a:extLst>
                    <a:ext uri="{9D8B030D-6E8A-4147-A177-3AD203B41FA5}">
                      <a16:colId xmlns:a16="http://schemas.microsoft.com/office/drawing/2014/main" val="20001"/>
                    </a:ext>
                  </a:extLst>
                </a:gridCol>
                <a:gridCol w="2113973">
                  <a:extLst>
                    <a:ext uri="{9D8B030D-6E8A-4147-A177-3AD203B41FA5}">
                      <a16:colId xmlns:a16="http://schemas.microsoft.com/office/drawing/2014/main" val="20002"/>
                    </a:ext>
                  </a:extLst>
                </a:gridCol>
              </a:tblGrid>
              <a:tr h="1217662">
                <a:tc>
                  <a:txBody>
                    <a:bodyPr/>
                    <a:lstStyle/>
                    <a:p>
                      <a:pPr algn="ctr">
                        <a:lnSpc>
                          <a:spcPct val="150000"/>
                        </a:lnSpc>
                      </a:pPr>
                      <a:endParaRPr lang="en-US" altLang="zh-CN" sz="1800" dirty="0">
                        <a:solidFill>
                          <a:schemeClr val="bg1"/>
                        </a:solidFill>
                      </a:endParaRPr>
                    </a:p>
                    <a:p>
                      <a:pPr algn="ctr">
                        <a:lnSpc>
                          <a:spcPct val="150000"/>
                        </a:lnSpc>
                      </a:pPr>
                      <a:r>
                        <a:rPr lang="zh-CN" altLang="en-US" sz="1800" dirty="0">
                          <a:solidFill>
                            <a:schemeClr val="bg1"/>
                          </a:solidFill>
                        </a:rPr>
                        <a:t>选择性投资</a:t>
                      </a:r>
                    </a:p>
                    <a:p>
                      <a:pPr algn="ctr">
                        <a:lnSpc>
                          <a:spcPct val="150000"/>
                        </a:lnSpc>
                      </a:pPr>
                      <a:endParaRPr lang="zh-CN" altLang="en-US" sz="1800" dirty="0">
                        <a:solidFill>
                          <a:schemeClr val="bg1"/>
                        </a:solidFill>
                      </a:endParaRPr>
                    </a:p>
                  </a:txBody>
                  <a:tcPr>
                    <a:solidFill>
                      <a:schemeClr val="bg1">
                        <a:lumMod val="65000"/>
                      </a:schemeClr>
                    </a:solidFill>
                  </a:tcPr>
                </a:tc>
                <a:tc>
                  <a:txBody>
                    <a:bodyPr/>
                    <a:lstStyle/>
                    <a:p>
                      <a:pPr algn="ctr">
                        <a:lnSpc>
                          <a:spcPct val="150000"/>
                        </a:lnSpc>
                      </a:pPr>
                      <a:endParaRPr lang="en-US" altLang="zh-CN" sz="1800" dirty="0">
                        <a:solidFill>
                          <a:schemeClr val="bg1"/>
                        </a:solidFill>
                      </a:endParaRPr>
                    </a:p>
                    <a:p>
                      <a:pPr algn="ctr">
                        <a:lnSpc>
                          <a:spcPct val="150000"/>
                        </a:lnSpc>
                      </a:pPr>
                      <a:r>
                        <a:rPr lang="zh-CN" altLang="en-US" sz="1800" dirty="0">
                          <a:solidFill>
                            <a:schemeClr val="bg1"/>
                          </a:solidFill>
                        </a:rPr>
                        <a:t>发展性投资</a:t>
                      </a:r>
                    </a:p>
                    <a:p>
                      <a:pPr algn="ctr">
                        <a:lnSpc>
                          <a:spcPct val="150000"/>
                        </a:lnSpc>
                      </a:pPr>
                      <a:endParaRPr lang="zh-CN" altLang="en-US" sz="1800" dirty="0">
                        <a:solidFill>
                          <a:schemeClr val="bg1"/>
                        </a:solidFill>
                      </a:endParaRPr>
                    </a:p>
                  </a:txBody>
                  <a:tcPr>
                    <a:solidFill>
                      <a:srgbClr val="AC1B20"/>
                    </a:solidFill>
                  </a:tcPr>
                </a:tc>
                <a:tc>
                  <a:txBody>
                    <a:bodyPr/>
                    <a:lstStyle/>
                    <a:p>
                      <a:pPr algn="ctr">
                        <a:lnSpc>
                          <a:spcPct val="150000"/>
                        </a:lnSpc>
                      </a:pPr>
                      <a:endParaRPr lang="en-US" altLang="zh-CN" sz="1800" dirty="0">
                        <a:solidFill>
                          <a:schemeClr val="bg1"/>
                        </a:solidFill>
                      </a:endParaRPr>
                    </a:p>
                    <a:p>
                      <a:pPr algn="ctr">
                        <a:lnSpc>
                          <a:spcPct val="150000"/>
                        </a:lnSpc>
                      </a:pPr>
                      <a:r>
                        <a:rPr lang="zh-CN" altLang="en-US" sz="1800" dirty="0">
                          <a:solidFill>
                            <a:schemeClr val="bg1"/>
                          </a:solidFill>
                        </a:rPr>
                        <a:t>成长、渗透</a:t>
                      </a:r>
                    </a:p>
                    <a:p>
                      <a:pPr algn="ctr">
                        <a:lnSpc>
                          <a:spcPct val="150000"/>
                        </a:lnSpc>
                      </a:pPr>
                      <a:endParaRPr lang="zh-CN" altLang="en-US" sz="1800" dirty="0">
                        <a:solidFill>
                          <a:schemeClr val="bg1"/>
                        </a:solidFill>
                      </a:endParaRPr>
                    </a:p>
                  </a:txBody>
                  <a:tcPr>
                    <a:solidFill>
                      <a:srgbClr val="AC1B20"/>
                    </a:solidFill>
                  </a:tcPr>
                </a:tc>
                <a:extLst>
                  <a:ext uri="{0D108BD9-81ED-4DB2-BD59-A6C34878D82A}">
                    <a16:rowId xmlns:a16="http://schemas.microsoft.com/office/drawing/2014/main" val="10000"/>
                  </a:ext>
                </a:extLst>
              </a:tr>
              <a:tr h="1217662">
                <a:tc>
                  <a:txBody>
                    <a:bodyPr/>
                    <a:lstStyle/>
                    <a:p>
                      <a:pPr algn="ctr"/>
                      <a:endParaRPr lang="en-US" altLang="zh-CN" sz="1800" b="1" dirty="0">
                        <a:solidFill>
                          <a:schemeClr val="bg1"/>
                        </a:solidFill>
                      </a:endParaRPr>
                    </a:p>
                    <a:p>
                      <a:pPr algn="ctr"/>
                      <a:r>
                        <a:rPr lang="zh-CN" altLang="en-US" sz="1800" b="1" dirty="0">
                          <a:solidFill>
                            <a:schemeClr val="bg1"/>
                          </a:solidFill>
                        </a:rPr>
                        <a:t>有控制的退出</a:t>
                      </a:r>
                      <a:endParaRPr lang="en-US" altLang="zh-CN" sz="1800" b="1" dirty="0">
                        <a:solidFill>
                          <a:schemeClr val="bg1"/>
                        </a:solidFill>
                      </a:endParaRPr>
                    </a:p>
                    <a:p>
                      <a:pPr algn="ctr"/>
                      <a:r>
                        <a:rPr lang="zh-CN" altLang="en-US" sz="1800" b="1" dirty="0">
                          <a:solidFill>
                            <a:schemeClr val="bg1"/>
                          </a:solidFill>
                        </a:rPr>
                        <a:t>或剥离</a:t>
                      </a:r>
                    </a:p>
                    <a:p>
                      <a:pPr algn="ctr"/>
                      <a:endParaRPr lang="zh-CN" altLang="en-US" sz="1800" b="1" dirty="0">
                        <a:solidFill>
                          <a:schemeClr val="bg1"/>
                        </a:solidFill>
                      </a:endParaRPr>
                    </a:p>
                  </a:txBody>
                  <a:tcPr>
                    <a:solidFill>
                      <a:schemeClr val="tx1">
                        <a:lumMod val="75000"/>
                        <a:lumOff val="25000"/>
                      </a:schemeClr>
                    </a:solidFill>
                  </a:tcPr>
                </a:tc>
                <a:tc>
                  <a:txBody>
                    <a:bodyPr/>
                    <a:lstStyle/>
                    <a:p>
                      <a:pPr algn="ctr"/>
                      <a:endParaRPr lang="en-US" altLang="zh-CN" sz="1800" b="1" dirty="0">
                        <a:solidFill>
                          <a:schemeClr val="bg1"/>
                        </a:solidFill>
                      </a:endParaRPr>
                    </a:p>
                    <a:p>
                      <a:pPr algn="ctr"/>
                      <a:r>
                        <a:rPr lang="zh-CN" altLang="en-US" sz="1800" b="1" dirty="0">
                          <a:solidFill>
                            <a:schemeClr val="bg1"/>
                          </a:solidFill>
                        </a:rPr>
                        <a:t>细分市场</a:t>
                      </a:r>
                      <a:endParaRPr lang="en-US" altLang="zh-CN" sz="1800" b="1" dirty="0">
                        <a:solidFill>
                          <a:schemeClr val="bg1"/>
                        </a:solidFill>
                      </a:endParaRPr>
                    </a:p>
                    <a:p>
                      <a:pPr algn="ctr"/>
                      <a:r>
                        <a:rPr lang="zh-CN" altLang="en-US" sz="1800" b="1" dirty="0">
                          <a:solidFill>
                            <a:schemeClr val="bg1"/>
                          </a:solidFill>
                        </a:rPr>
                        <a:t>或选择性投资</a:t>
                      </a:r>
                    </a:p>
                    <a:p>
                      <a:pPr algn="ctr"/>
                      <a:endParaRPr lang="zh-CN" altLang="en-US" sz="1800" b="1" dirty="0">
                        <a:solidFill>
                          <a:schemeClr val="bg1"/>
                        </a:solidFill>
                      </a:endParaRPr>
                    </a:p>
                  </a:txBody>
                  <a:tcPr>
                    <a:solidFill>
                      <a:schemeClr val="bg1">
                        <a:lumMod val="65000"/>
                      </a:schemeClr>
                    </a:solidFill>
                  </a:tcPr>
                </a:tc>
                <a:tc>
                  <a:txBody>
                    <a:bodyPr/>
                    <a:lstStyle/>
                    <a:p>
                      <a:pPr algn="ctr"/>
                      <a:endParaRPr lang="en-US" altLang="zh-CN" sz="1800" b="1" dirty="0">
                        <a:solidFill>
                          <a:schemeClr val="bg1"/>
                        </a:solidFill>
                      </a:endParaRPr>
                    </a:p>
                    <a:p>
                      <a:pPr algn="ctr"/>
                      <a:r>
                        <a:rPr lang="zh-CN" altLang="en-US" sz="1800" b="1" dirty="0">
                          <a:solidFill>
                            <a:schemeClr val="bg1"/>
                          </a:solidFill>
                        </a:rPr>
                        <a:t>选择性收获</a:t>
                      </a:r>
                      <a:endParaRPr lang="en-US" altLang="zh-CN" sz="1800" b="1" dirty="0">
                        <a:solidFill>
                          <a:schemeClr val="bg1"/>
                        </a:solidFill>
                      </a:endParaRPr>
                    </a:p>
                    <a:p>
                      <a:pPr algn="ctr"/>
                      <a:r>
                        <a:rPr lang="zh-CN" altLang="en-US" sz="1800" b="1" dirty="0">
                          <a:solidFill>
                            <a:schemeClr val="bg1"/>
                          </a:solidFill>
                        </a:rPr>
                        <a:t>或投资</a:t>
                      </a:r>
                    </a:p>
                    <a:p>
                      <a:pPr algn="ctr"/>
                      <a:endParaRPr lang="zh-CN" altLang="en-US" sz="1800" b="1" dirty="0">
                        <a:solidFill>
                          <a:schemeClr val="bg1"/>
                        </a:solidFill>
                      </a:endParaRPr>
                    </a:p>
                  </a:txBody>
                  <a:tcPr>
                    <a:solidFill>
                      <a:srgbClr val="AC1B20"/>
                    </a:solidFill>
                  </a:tcPr>
                </a:tc>
                <a:extLst>
                  <a:ext uri="{0D108BD9-81ED-4DB2-BD59-A6C34878D82A}">
                    <a16:rowId xmlns:a16="http://schemas.microsoft.com/office/drawing/2014/main" val="10001"/>
                  </a:ext>
                </a:extLst>
              </a:tr>
              <a:tr h="1217662">
                <a:tc>
                  <a:txBody>
                    <a:bodyPr/>
                    <a:lstStyle/>
                    <a:p>
                      <a:pPr algn="ctr"/>
                      <a:endParaRPr lang="en-US" altLang="zh-CN" sz="1800" b="1" dirty="0">
                        <a:solidFill>
                          <a:schemeClr val="bg1"/>
                        </a:solidFill>
                      </a:endParaRPr>
                    </a:p>
                    <a:p>
                      <a:pPr algn="ctr"/>
                      <a:r>
                        <a:rPr lang="zh-CN" altLang="en-US" sz="1800" b="1" dirty="0">
                          <a:solidFill>
                            <a:schemeClr val="bg1"/>
                          </a:solidFill>
                        </a:rPr>
                        <a:t>快速退出</a:t>
                      </a:r>
                      <a:endParaRPr lang="en-US" altLang="zh-CN" sz="1800" b="1" dirty="0">
                        <a:solidFill>
                          <a:schemeClr val="bg1"/>
                        </a:solidFill>
                      </a:endParaRPr>
                    </a:p>
                    <a:p>
                      <a:pPr algn="ctr"/>
                      <a:r>
                        <a:rPr lang="zh-CN" altLang="en-US" sz="1800" b="1" dirty="0">
                          <a:solidFill>
                            <a:schemeClr val="bg1"/>
                          </a:solidFill>
                        </a:rPr>
                        <a:t>或作为攻击性业务</a:t>
                      </a:r>
                    </a:p>
                    <a:p>
                      <a:pPr algn="ctr"/>
                      <a:endParaRPr lang="zh-CN" altLang="en-US" sz="1800" b="1" dirty="0">
                        <a:solidFill>
                          <a:schemeClr val="bg1"/>
                        </a:solidFill>
                      </a:endParaRPr>
                    </a:p>
                  </a:txBody>
                  <a:tcPr>
                    <a:solidFill>
                      <a:schemeClr val="tx1">
                        <a:lumMod val="75000"/>
                        <a:lumOff val="25000"/>
                      </a:schemeClr>
                    </a:solidFill>
                  </a:tcPr>
                </a:tc>
                <a:tc>
                  <a:txBody>
                    <a:bodyPr/>
                    <a:lstStyle/>
                    <a:p>
                      <a:pPr algn="ctr">
                        <a:lnSpc>
                          <a:spcPct val="150000"/>
                        </a:lnSpc>
                      </a:pPr>
                      <a:endParaRPr lang="en-US" altLang="zh-CN" sz="1800" b="1" dirty="0">
                        <a:solidFill>
                          <a:schemeClr val="bg1"/>
                        </a:solidFill>
                      </a:endParaRPr>
                    </a:p>
                    <a:p>
                      <a:pPr algn="ctr">
                        <a:lnSpc>
                          <a:spcPct val="150000"/>
                        </a:lnSpc>
                      </a:pPr>
                      <a:r>
                        <a:rPr lang="zh-CN" altLang="en-US" sz="1800" b="1" dirty="0">
                          <a:solidFill>
                            <a:schemeClr val="bg1"/>
                          </a:solidFill>
                        </a:rPr>
                        <a:t>有控制的收获</a:t>
                      </a:r>
                    </a:p>
                    <a:p>
                      <a:pPr algn="ctr">
                        <a:lnSpc>
                          <a:spcPct val="150000"/>
                        </a:lnSpc>
                      </a:pPr>
                      <a:endParaRPr lang="zh-CN" altLang="en-US" sz="1800" b="1" dirty="0">
                        <a:solidFill>
                          <a:schemeClr val="bg1"/>
                        </a:solidFill>
                      </a:endParaRPr>
                    </a:p>
                  </a:txBody>
                  <a:tcPr>
                    <a:solidFill>
                      <a:schemeClr val="tx1">
                        <a:lumMod val="75000"/>
                        <a:lumOff val="25000"/>
                      </a:schemeClr>
                    </a:solidFill>
                  </a:tcPr>
                </a:tc>
                <a:tc>
                  <a:txBody>
                    <a:bodyPr/>
                    <a:lstStyle/>
                    <a:p>
                      <a:pPr algn="ctr">
                        <a:lnSpc>
                          <a:spcPct val="150000"/>
                        </a:lnSpc>
                      </a:pPr>
                      <a:endParaRPr lang="en-US" altLang="zh-CN" sz="1800" b="1" dirty="0">
                        <a:solidFill>
                          <a:schemeClr val="bg1"/>
                        </a:solidFill>
                      </a:endParaRPr>
                    </a:p>
                    <a:p>
                      <a:pPr algn="ctr">
                        <a:lnSpc>
                          <a:spcPct val="150000"/>
                        </a:lnSpc>
                      </a:pPr>
                      <a:r>
                        <a:rPr lang="zh-CN" altLang="en-US" sz="1800" b="1" dirty="0">
                          <a:solidFill>
                            <a:schemeClr val="bg1"/>
                          </a:solidFill>
                        </a:rPr>
                        <a:t>收获现金</a:t>
                      </a:r>
                    </a:p>
                    <a:p>
                      <a:pPr algn="ctr">
                        <a:lnSpc>
                          <a:spcPct val="150000"/>
                        </a:lnSpc>
                      </a:pPr>
                      <a:endParaRPr lang="zh-CN" altLang="en-US" sz="1800" b="1" dirty="0">
                        <a:solidFill>
                          <a:schemeClr val="bg1"/>
                        </a:solidFill>
                      </a:endParaRPr>
                    </a:p>
                  </a:txBody>
                  <a:tcPr>
                    <a:solidFill>
                      <a:schemeClr val="bg1">
                        <a:lumMod val="65000"/>
                      </a:schemeClr>
                    </a:solidFill>
                  </a:tcPr>
                </a:tc>
                <a:extLst>
                  <a:ext uri="{0D108BD9-81ED-4DB2-BD59-A6C34878D82A}">
                    <a16:rowId xmlns:a16="http://schemas.microsoft.com/office/drawing/2014/main" val="10002"/>
                  </a:ext>
                </a:extLst>
              </a:tr>
            </a:tbl>
          </a:graphicData>
        </a:graphic>
      </p:graphicFrame>
      <p:sp>
        <p:nvSpPr>
          <p:cNvPr id="24" name="矩形 23"/>
          <p:cNvSpPr/>
          <p:nvPr/>
        </p:nvSpPr>
        <p:spPr>
          <a:xfrm>
            <a:off x="7607095" y="1328378"/>
            <a:ext cx="228600" cy="228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500361" y="1328378"/>
            <a:ext cx="228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483191" y="1334725"/>
            <a:ext cx="228600" cy="228600"/>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354207" y="1597809"/>
            <a:ext cx="436418" cy="276999"/>
          </a:xfrm>
          <a:prstGeom prst="rect">
            <a:avLst/>
          </a:prstGeom>
          <a:noFill/>
        </p:spPr>
        <p:txBody>
          <a:bodyPr wrap="square" rtlCol="0">
            <a:spAutoFit/>
          </a:bodyPr>
          <a:lstStyle/>
          <a:p>
            <a:r>
              <a:rPr lang="zh-CN" altLang="en-US" sz="1200" dirty="0"/>
              <a:t>高</a:t>
            </a:r>
          </a:p>
        </p:txBody>
      </p:sp>
      <p:sp>
        <p:nvSpPr>
          <p:cNvPr id="28" name="文本框 27"/>
          <p:cNvSpPr txBox="1"/>
          <p:nvPr/>
        </p:nvSpPr>
        <p:spPr>
          <a:xfrm>
            <a:off x="9267292" y="5990770"/>
            <a:ext cx="436418" cy="276999"/>
          </a:xfrm>
          <a:prstGeom prst="rect">
            <a:avLst/>
          </a:prstGeom>
          <a:noFill/>
        </p:spPr>
        <p:txBody>
          <a:bodyPr wrap="square" rtlCol="0">
            <a:spAutoFit/>
          </a:bodyPr>
          <a:lstStyle/>
          <a:p>
            <a:r>
              <a:rPr lang="zh-CN" altLang="en-US" sz="1200" dirty="0"/>
              <a:t>高</a:t>
            </a:r>
          </a:p>
        </p:txBody>
      </p:sp>
      <p:sp>
        <p:nvSpPr>
          <p:cNvPr id="29" name="文本框 28"/>
          <p:cNvSpPr txBox="1"/>
          <p:nvPr/>
        </p:nvSpPr>
        <p:spPr>
          <a:xfrm>
            <a:off x="2354208" y="3335461"/>
            <a:ext cx="608933" cy="276999"/>
          </a:xfrm>
          <a:prstGeom prst="rect">
            <a:avLst/>
          </a:prstGeom>
          <a:noFill/>
        </p:spPr>
        <p:txBody>
          <a:bodyPr wrap="square" rtlCol="0">
            <a:spAutoFit/>
          </a:bodyPr>
          <a:lstStyle/>
          <a:p>
            <a:r>
              <a:rPr lang="zh-CN" altLang="en-US" sz="1200" dirty="0"/>
              <a:t>中</a:t>
            </a:r>
          </a:p>
        </p:txBody>
      </p:sp>
      <p:sp>
        <p:nvSpPr>
          <p:cNvPr id="30" name="文本框 29"/>
          <p:cNvSpPr txBox="1"/>
          <p:nvPr/>
        </p:nvSpPr>
        <p:spPr>
          <a:xfrm>
            <a:off x="6320406" y="5990769"/>
            <a:ext cx="608933" cy="276999"/>
          </a:xfrm>
          <a:prstGeom prst="rect">
            <a:avLst/>
          </a:prstGeom>
          <a:noFill/>
        </p:spPr>
        <p:txBody>
          <a:bodyPr wrap="square" rtlCol="0">
            <a:spAutoFit/>
          </a:bodyPr>
          <a:lstStyle/>
          <a:p>
            <a:r>
              <a:rPr lang="zh-CN" altLang="en-US" sz="1200" dirty="0"/>
              <a:t>中</a:t>
            </a:r>
          </a:p>
        </p:txBody>
      </p:sp>
      <p:sp>
        <p:nvSpPr>
          <p:cNvPr id="31" name="文本框 30"/>
          <p:cNvSpPr txBox="1"/>
          <p:nvPr/>
        </p:nvSpPr>
        <p:spPr>
          <a:xfrm>
            <a:off x="2354208" y="5285675"/>
            <a:ext cx="608933" cy="276999"/>
          </a:xfrm>
          <a:prstGeom prst="rect">
            <a:avLst/>
          </a:prstGeom>
          <a:noFill/>
        </p:spPr>
        <p:txBody>
          <a:bodyPr wrap="square" rtlCol="0">
            <a:spAutoFit/>
          </a:bodyPr>
          <a:lstStyle/>
          <a:p>
            <a:r>
              <a:rPr lang="zh-CN" altLang="en-US" sz="1200" dirty="0"/>
              <a:t>低</a:t>
            </a:r>
          </a:p>
        </p:txBody>
      </p:sp>
      <p:sp>
        <p:nvSpPr>
          <p:cNvPr id="32" name="文本框 31"/>
          <p:cNvSpPr txBox="1"/>
          <p:nvPr/>
        </p:nvSpPr>
        <p:spPr>
          <a:xfrm>
            <a:off x="3057658" y="5980379"/>
            <a:ext cx="608933" cy="276999"/>
          </a:xfrm>
          <a:prstGeom prst="rect">
            <a:avLst/>
          </a:prstGeom>
          <a:noFill/>
        </p:spPr>
        <p:txBody>
          <a:bodyPr wrap="square" rtlCol="0">
            <a:spAutoFit/>
          </a:bodyPr>
          <a:lstStyle/>
          <a:p>
            <a:r>
              <a:rPr lang="zh-CN" altLang="en-US" sz="1200" dirty="0"/>
              <a:t>低</a:t>
            </a:r>
          </a:p>
        </p:txBody>
      </p:sp>
      <p:grpSp>
        <p:nvGrpSpPr>
          <p:cNvPr id="14" name="组合 13"/>
          <p:cNvGrpSpPr/>
          <p:nvPr/>
        </p:nvGrpSpPr>
        <p:grpSpPr>
          <a:xfrm>
            <a:off x="2658675" y="1673962"/>
            <a:ext cx="398983" cy="3899103"/>
            <a:chOff x="1207410" y="1959304"/>
            <a:chExt cx="398983" cy="3899103"/>
          </a:xfrm>
        </p:grpSpPr>
        <p:sp>
          <p:nvSpPr>
            <p:cNvPr id="12" name="矩形 11"/>
            <p:cNvSpPr/>
            <p:nvPr/>
          </p:nvSpPr>
          <p:spPr>
            <a:xfrm>
              <a:off x="1292602" y="2236304"/>
              <a:ext cx="249382" cy="36221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1207410" y="1959304"/>
              <a:ext cx="398983" cy="27699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rot="5400000">
            <a:off x="6162478" y="2561770"/>
            <a:ext cx="398983" cy="6463143"/>
            <a:chOff x="1207410" y="1959305"/>
            <a:chExt cx="398983" cy="3899102"/>
          </a:xfrm>
        </p:grpSpPr>
        <p:sp>
          <p:nvSpPr>
            <p:cNvPr id="34" name="矩形 33"/>
            <p:cNvSpPr/>
            <p:nvPr/>
          </p:nvSpPr>
          <p:spPr>
            <a:xfrm>
              <a:off x="1292602" y="2156125"/>
              <a:ext cx="249382" cy="37022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1207410" y="1959305"/>
              <a:ext cx="398983" cy="19682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flipH="1">
            <a:off x="2695042" y="3040191"/>
            <a:ext cx="305466" cy="1015663"/>
          </a:xfrm>
          <a:prstGeom prst="rect">
            <a:avLst/>
          </a:prstGeom>
          <a:noFill/>
        </p:spPr>
        <p:txBody>
          <a:bodyPr wrap="square" rtlCol="0">
            <a:spAutoFit/>
          </a:bodyPr>
          <a:lstStyle/>
          <a:p>
            <a:r>
              <a:rPr lang="zh-CN" altLang="en-US" sz="1200" dirty="0"/>
              <a:t>行业吸引力</a:t>
            </a:r>
          </a:p>
        </p:txBody>
      </p:sp>
      <p:sp>
        <p:nvSpPr>
          <p:cNvPr id="16" name="文本框 15"/>
          <p:cNvSpPr txBox="1"/>
          <p:nvPr/>
        </p:nvSpPr>
        <p:spPr>
          <a:xfrm>
            <a:off x="5708178" y="5682598"/>
            <a:ext cx="2053766" cy="276999"/>
          </a:xfrm>
          <a:prstGeom prst="rect">
            <a:avLst/>
          </a:prstGeom>
          <a:noFill/>
        </p:spPr>
        <p:txBody>
          <a:bodyPr wrap="square" rtlCol="0">
            <a:spAutoFit/>
          </a:bodyPr>
          <a:lstStyle/>
          <a:p>
            <a:r>
              <a:rPr lang="zh-CN" altLang="en-US" sz="1200"/>
              <a:t>业务单元的竞争力</a:t>
            </a:r>
            <a:endParaRPr lang="zh-CN" altLang="en-US" sz="1200" dirty="0"/>
          </a:p>
        </p:txBody>
      </p:sp>
      <p:sp>
        <p:nvSpPr>
          <p:cNvPr id="17" name="矩形 16"/>
          <p:cNvSpPr/>
          <p:nvPr/>
        </p:nvSpPr>
        <p:spPr>
          <a:xfrm>
            <a:off x="3711792" y="1296379"/>
            <a:ext cx="997389" cy="307777"/>
          </a:xfrm>
          <a:prstGeom prst="rect">
            <a:avLst/>
          </a:prstGeom>
        </p:spPr>
        <p:txBody>
          <a:bodyPr wrap="none">
            <a:spAutoFit/>
          </a:bodyPr>
          <a:lstStyle/>
          <a:p>
            <a:r>
              <a:rPr lang="zh-CN" altLang="en-US" sz="1400" dirty="0"/>
              <a:t>投资</a:t>
            </a:r>
            <a:r>
              <a:rPr lang="en-US" altLang="zh-CN" sz="1400" dirty="0"/>
              <a:t>/</a:t>
            </a:r>
            <a:r>
              <a:rPr lang="zh-CN" altLang="en-US" sz="1400" dirty="0"/>
              <a:t>增长 </a:t>
            </a:r>
          </a:p>
        </p:txBody>
      </p:sp>
      <p:sp>
        <p:nvSpPr>
          <p:cNvPr id="18" name="矩形 17"/>
          <p:cNvSpPr/>
          <p:nvPr/>
        </p:nvSpPr>
        <p:spPr>
          <a:xfrm>
            <a:off x="7857074" y="1290032"/>
            <a:ext cx="997389" cy="307777"/>
          </a:xfrm>
          <a:prstGeom prst="rect">
            <a:avLst/>
          </a:prstGeom>
        </p:spPr>
        <p:txBody>
          <a:bodyPr wrap="none">
            <a:spAutoFit/>
          </a:bodyPr>
          <a:lstStyle/>
          <a:p>
            <a:r>
              <a:rPr lang="zh-CN" altLang="en-US" sz="1400" dirty="0"/>
              <a:t>选择</a:t>
            </a:r>
            <a:r>
              <a:rPr lang="en-US" altLang="zh-CN" sz="1400" dirty="0"/>
              <a:t>/</a:t>
            </a:r>
            <a:r>
              <a:rPr lang="zh-CN" altLang="en-US" sz="1400" dirty="0"/>
              <a:t>赢利 </a:t>
            </a:r>
          </a:p>
        </p:txBody>
      </p:sp>
      <p:sp>
        <p:nvSpPr>
          <p:cNvPr id="19" name="矩形 18"/>
          <p:cNvSpPr/>
          <p:nvPr/>
        </p:nvSpPr>
        <p:spPr>
          <a:xfrm>
            <a:off x="5706673" y="1290032"/>
            <a:ext cx="952505" cy="307777"/>
          </a:xfrm>
          <a:prstGeom prst="rect">
            <a:avLst/>
          </a:prstGeom>
        </p:spPr>
        <p:txBody>
          <a:bodyPr wrap="none">
            <a:spAutoFit/>
          </a:bodyPr>
          <a:lstStyle/>
          <a:p>
            <a:r>
              <a:rPr lang="zh-CN" altLang="en-US" sz="1400" dirty="0"/>
              <a:t>收获</a:t>
            </a:r>
            <a:r>
              <a:rPr lang="en-US" altLang="zh-CN" sz="1400" dirty="0"/>
              <a:t>/</a:t>
            </a:r>
            <a:r>
              <a:rPr lang="zh-CN" altLang="en-US" sz="1400" dirty="0"/>
              <a:t>舍弃</a:t>
            </a:r>
          </a:p>
        </p:txBody>
      </p:sp>
      <p:grpSp>
        <p:nvGrpSpPr>
          <p:cNvPr id="37" name="组合 36"/>
          <p:cNvGrpSpPr/>
          <p:nvPr/>
        </p:nvGrpSpPr>
        <p:grpSpPr>
          <a:xfrm>
            <a:off x="2376363" y="4754972"/>
            <a:ext cx="850516" cy="756753"/>
            <a:chOff x="808213" y="4346715"/>
            <a:chExt cx="850516" cy="756753"/>
          </a:xfrm>
        </p:grpSpPr>
        <p:grpSp>
          <p:nvGrpSpPr>
            <p:cNvPr id="23" name="组合 22"/>
            <p:cNvGrpSpPr/>
            <p:nvPr/>
          </p:nvGrpSpPr>
          <p:grpSpPr>
            <a:xfrm>
              <a:off x="830207" y="4346715"/>
              <a:ext cx="828522" cy="756753"/>
              <a:chOff x="6333073" y="428402"/>
              <a:chExt cx="1323657" cy="756753"/>
            </a:xfrm>
            <a:solidFill>
              <a:srgbClr val="4C5778"/>
            </a:solidFill>
          </p:grpSpPr>
          <p:sp>
            <p:nvSpPr>
              <p:cNvPr id="22" name="直角三角形 21"/>
              <p:cNvSpPr/>
              <p:nvPr/>
            </p:nvSpPr>
            <p:spPr>
              <a:xfrm rot="3394310">
                <a:off x="7224938" y="753363"/>
                <a:ext cx="693871" cy="169713"/>
              </a:xfrm>
              <a:prstGeom prst="rtTriangle">
                <a:avLst/>
              </a:prstGeom>
              <a:grpFill/>
              <a:ln>
                <a:solidFill>
                  <a:srgbClr val="4C5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333073" y="428402"/>
                <a:ext cx="1277313" cy="402504"/>
              </a:xfrm>
              <a:prstGeom prst="roundRect">
                <a:avLst/>
              </a:prstGeom>
              <a:grpFill/>
              <a:ln>
                <a:solidFill>
                  <a:srgbClr val="4C5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808213" y="4409467"/>
              <a:ext cx="843501" cy="276999"/>
            </a:xfrm>
            <a:prstGeom prst="rect">
              <a:avLst/>
            </a:prstGeom>
          </p:spPr>
          <p:txBody>
            <a:bodyPr wrap="none">
              <a:spAutoFit/>
            </a:bodyPr>
            <a:lstStyle/>
            <a:p>
              <a:r>
                <a:rPr lang="zh-CN" altLang="en-US" sz="1200" dirty="0">
                  <a:solidFill>
                    <a:schemeClr val="bg1"/>
                  </a:solidFill>
                </a:rPr>
                <a:t>速收</a:t>
              </a:r>
              <a:r>
                <a:rPr lang="en-US" altLang="zh-CN" sz="1200" dirty="0">
                  <a:solidFill>
                    <a:schemeClr val="bg1"/>
                  </a:solidFill>
                </a:rPr>
                <a:t>/</a:t>
              </a:r>
              <a:r>
                <a:rPr lang="zh-CN" altLang="en-US" sz="1200" dirty="0">
                  <a:solidFill>
                    <a:schemeClr val="bg1"/>
                  </a:solidFill>
                </a:rPr>
                <a:t>放弃</a:t>
              </a:r>
            </a:p>
          </p:txBody>
        </p:sp>
      </p:grpSp>
      <p:grpSp>
        <p:nvGrpSpPr>
          <p:cNvPr id="38" name="组合 37"/>
          <p:cNvGrpSpPr/>
          <p:nvPr/>
        </p:nvGrpSpPr>
        <p:grpSpPr>
          <a:xfrm flipH="1">
            <a:off x="9168281" y="4717066"/>
            <a:ext cx="828524" cy="756753"/>
            <a:chOff x="830206" y="4346715"/>
            <a:chExt cx="828524" cy="756753"/>
          </a:xfrm>
        </p:grpSpPr>
        <p:grpSp>
          <p:nvGrpSpPr>
            <p:cNvPr id="39" name="组合 38"/>
            <p:cNvGrpSpPr/>
            <p:nvPr/>
          </p:nvGrpSpPr>
          <p:grpSpPr>
            <a:xfrm>
              <a:off x="830206" y="4346715"/>
              <a:ext cx="828524" cy="756753"/>
              <a:chOff x="6333070" y="428402"/>
              <a:chExt cx="1323660" cy="756753"/>
            </a:xfrm>
            <a:solidFill>
              <a:srgbClr val="4C5778"/>
            </a:solidFill>
          </p:grpSpPr>
          <p:sp>
            <p:nvSpPr>
              <p:cNvPr id="41" name="直角三角形 40"/>
              <p:cNvSpPr/>
              <p:nvPr/>
            </p:nvSpPr>
            <p:spPr>
              <a:xfrm rot="3394310">
                <a:off x="7224938" y="753363"/>
                <a:ext cx="693871" cy="169713"/>
              </a:xfrm>
              <a:prstGeom prst="rtTriangle">
                <a:avLst/>
              </a:prstGeom>
              <a:grpFill/>
              <a:ln>
                <a:solidFill>
                  <a:srgbClr val="4C5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333070" y="428402"/>
                <a:ext cx="1277313" cy="402504"/>
              </a:xfrm>
              <a:prstGeom prst="roundRect">
                <a:avLst/>
              </a:prstGeom>
              <a:grpFill/>
              <a:ln>
                <a:solidFill>
                  <a:srgbClr val="4C5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990477" y="4415278"/>
              <a:ext cx="492443" cy="276999"/>
            </a:xfrm>
            <a:prstGeom prst="rect">
              <a:avLst/>
            </a:prstGeom>
          </p:spPr>
          <p:txBody>
            <a:bodyPr wrap="none">
              <a:spAutoFit/>
            </a:bodyPr>
            <a:lstStyle/>
            <a:p>
              <a:r>
                <a:rPr lang="zh-CN" altLang="en-US" sz="1200" dirty="0">
                  <a:solidFill>
                    <a:schemeClr val="bg1"/>
                  </a:solidFill>
                </a:rPr>
                <a:t>维持</a:t>
              </a:r>
            </a:p>
          </p:txBody>
        </p:sp>
      </p:grpSp>
      <p:grpSp>
        <p:nvGrpSpPr>
          <p:cNvPr id="43" name="组合 42"/>
          <p:cNvGrpSpPr/>
          <p:nvPr/>
        </p:nvGrpSpPr>
        <p:grpSpPr>
          <a:xfrm flipH="1">
            <a:off x="9185376" y="1296358"/>
            <a:ext cx="828522" cy="756753"/>
            <a:chOff x="830207" y="4346715"/>
            <a:chExt cx="828522" cy="756753"/>
          </a:xfrm>
        </p:grpSpPr>
        <p:grpSp>
          <p:nvGrpSpPr>
            <p:cNvPr id="44" name="组合 43"/>
            <p:cNvGrpSpPr/>
            <p:nvPr/>
          </p:nvGrpSpPr>
          <p:grpSpPr>
            <a:xfrm>
              <a:off x="830207" y="4346715"/>
              <a:ext cx="828522" cy="756753"/>
              <a:chOff x="6333073" y="428402"/>
              <a:chExt cx="1323657" cy="756753"/>
            </a:xfrm>
            <a:solidFill>
              <a:srgbClr val="4C5778"/>
            </a:solidFill>
          </p:grpSpPr>
          <p:sp>
            <p:nvSpPr>
              <p:cNvPr id="46" name="直角三角形 45"/>
              <p:cNvSpPr/>
              <p:nvPr/>
            </p:nvSpPr>
            <p:spPr>
              <a:xfrm rot="3394310">
                <a:off x="7224938" y="753363"/>
                <a:ext cx="693871" cy="169713"/>
              </a:xfrm>
              <a:prstGeom prst="rtTriangle">
                <a:avLst/>
              </a:prstGeom>
              <a:grpFill/>
              <a:ln>
                <a:solidFill>
                  <a:srgbClr val="4C5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333073" y="428402"/>
                <a:ext cx="1277313" cy="402504"/>
              </a:xfrm>
              <a:prstGeom prst="roundRect">
                <a:avLst/>
              </a:prstGeom>
              <a:grpFill/>
              <a:ln>
                <a:solidFill>
                  <a:srgbClr val="4C5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矩形 44"/>
            <p:cNvSpPr/>
            <p:nvPr/>
          </p:nvSpPr>
          <p:spPr>
            <a:xfrm>
              <a:off x="983743" y="4409467"/>
              <a:ext cx="492443" cy="276999"/>
            </a:xfrm>
            <a:prstGeom prst="rect">
              <a:avLst/>
            </a:prstGeom>
          </p:spPr>
          <p:txBody>
            <a:bodyPr wrap="none">
              <a:spAutoFit/>
            </a:bodyPr>
            <a:lstStyle/>
            <a:p>
              <a:r>
                <a:rPr lang="zh-CN" altLang="en-US" sz="1200" dirty="0">
                  <a:solidFill>
                    <a:schemeClr val="bg1"/>
                  </a:solidFill>
                </a:rPr>
                <a:t>扩张</a:t>
              </a:r>
            </a:p>
          </p:txBody>
        </p:sp>
      </p:grpSp>
    </p:spTree>
    <p:extLst>
      <p:ext uri="{BB962C8B-B14F-4D97-AF65-F5344CB8AC3E}">
        <p14:creationId xmlns:p14="http://schemas.microsoft.com/office/powerpoint/2010/main" val="373035411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红海就是充满血腥的已知市场</a:t>
            </a:r>
            <a:endParaRPr lang="en-US" altLang="zh-CN" dirty="0"/>
          </a:p>
          <a:p>
            <a:endParaRPr lang="en-US" altLang="zh-CN" dirty="0"/>
          </a:p>
          <a:p>
            <a:r>
              <a:rPr lang="zh-CN" altLang="en-US" dirty="0"/>
              <a:t>蓝海就是尚未开发的市场</a:t>
            </a:r>
            <a:endParaRPr lang="en-US" altLang="zh-CN" dirty="0"/>
          </a:p>
          <a:p>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58572184"/>
              </p:ext>
            </p:extLst>
          </p:nvPr>
        </p:nvGraphicFramePr>
        <p:xfrm>
          <a:off x="1290129" y="3057425"/>
          <a:ext cx="8128000" cy="259588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zh-CN" altLang="en-US" dirty="0"/>
                        <a:t>红海</a:t>
                      </a:r>
                    </a:p>
                  </a:txBody>
                  <a:tcPr/>
                </a:tc>
                <a:tc>
                  <a:txBody>
                    <a:bodyPr/>
                    <a:lstStyle/>
                    <a:p>
                      <a:r>
                        <a:rPr lang="zh-CN" altLang="en-US" dirty="0"/>
                        <a:t>蓝海</a:t>
                      </a:r>
                    </a:p>
                  </a:txBody>
                  <a:tcPr/>
                </a:tc>
                <a:extLst>
                  <a:ext uri="{0D108BD9-81ED-4DB2-BD59-A6C34878D82A}">
                    <a16:rowId xmlns:a16="http://schemas.microsoft.com/office/drawing/2014/main" val="10000"/>
                  </a:ext>
                </a:extLst>
              </a:tr>
              <a:tr h="370840">
                <a:tc>
                  <a:txBody>
                    <a:bodyPr/>
                    <a:lstStyle/>
                    <a:p>
                      <a:r>
                        <a:rPr lang="zh-CN" altLang="en-US" dirty="0"/>
                        <a:t>已存在的行业</a:t>
                      </a:r>
                    </a:p>
                  </a:txBody>
                  <a:tcPr/>
                </a:tc>
                <a:tc>
                  <a:txBody>
                    <a:bodyPr/>
                    <a:lstStyle/>
                    <a:p>
                      <a:r>
                        <a:rPr lang="zh-CN" altLang="en-US" dirty="0"/>
                        <a:t>未出现的行业</a:t>
                      </a:r>
                    </a:p>
                  </a:txBody>
                  <a:tcPr/>
                </a:tc>
                <a:extLst>
                  <a:ext uri="{0D108BD9-81ED-4DB2-BD59-A6C34878D82A}">
                    <a16:rowId xmlns:a16="http://schemas.microsoft.com/office/drawing/2014/main" val="10001"/>
                  </a:ext>
                </a:extLst>
              </a:tr>
              <a:tr h="370840">
                <a:tc>
                  <a:txBody>
                    <a:bodyPr/>
                    <a:lstStyle/>
                    <a:p>
                      <a:r>
                        <a:rPr lang="zh-CN" altLang="en-US" dirty="0"/>
                        <a:t>已知的市场空间</a:t>
                      </a:r>
                    </a:p>
                  </a:txBody>
                  <a:tcPr/>
                </a:tc>
                <a:tc>
                  <a:txBody>
                    <a:bodyPr/>
                    <a:lstStyle/>
                    <a:p>
                      <a:r>
                        <a:rPr lang="zh-CN" altLang="en-US" dirty="0"/>
                        <a:t>尚未开发的市场</a:t>
                      </a:r>
                    </a:p>
                  </a:txBody>
                  <a:tcPr/>
                </a:tc>
                <a:extLst>
                  <a:ext uri="{0D108BD9-81ED-4DB2-BD59-A6C34878D82A}">
                    <a16:rowId xmlns:a16="http://schemas.microsoft.com/office/drawing/2014/main" val="10002"/>
                  </a:ext>
                </a:extLst>
              </a:tr>
              <a:tr h="370840">
                <a:tc>
                  <a:txBody>
                    <a:bodyPr/>
                    <a:lstStyle/>
                    <a:p>
                      <a:r>
                        <a:rPr lang="zh-CN" altLang="en-US" dirty="0"/>
                        <a:t>游戏规则已经确立</a:t>
                      </a:r>
                    </a:p>
                  </a:txBody>
                  <a:tcPr/>
                </a:tc>
                <a:tc>
                  <a:txBody>
                    <a:bodyPr/>
                    <a:lstStyle/>
                    <a:p>
                      <a:r>
                        <a:rPr lang="zh-CN" altLang="en-US" dirty="0"/>
                        <a:t>无游戏规则</a:t>
                      </a:r>
                    </a:p>
                  </a:txBody>
                  <a:tcPr/>
                </a:tc>
                <a:extLst>
                  <a:ext uri="{0D108BD9-81ED-4DB2-BD59-A6C34878D82A}">
                    <a16:rowId xmlns:a16="http://schemas.microsoft.com/office/drawing/2014/main" val="10003"/>
                  </a:ext>
                </a:extLst>
              </a:tr>
              <a:tr h="370840">
                <a:tc>
                  <a:txBody>
                    <a:bodyPr/>
                    <a:lstStyle/>
                    <a:p>
                      <a:r>
                        <a:rPr lang="zh-CN" altLang="en-US" dirty="0"/>
                        <a:t>竞争激烈</a:t>
                      </a:r>
                    </a:p>
                  </a:txBody>
                  <a:tcPr/>
                </a:tc>
                <a:tc>
                  <a:txBody>
                    <a:bodyPr/>
                    <a:lstStyle/>
                    <a:p>
                      <a:r>
                        <a:rPr lang="zh-CN" altLang="en-US" dirty="0"/>
                        <a:t>没有竞争</a:t>
                      </a:r>
                    </a:p>
                  </a:txBody>
                  <a:tcPr/>
                </a:tc>
                <a:extLst>
                  <a:ext uri="{0D108BD9-81ED-4DB2-BD59-A6C34878D82A}">
                    <a16:rowId xmlns:a16="http://schemas.microsoft.com/office/drawing/2014/main" val="10004"/>
                  </a:ext>
                </a:extLst>
              </a:tr>
              <a:tr h="370840">
                <a:tc>
                  <a:txBody>
                    <a:bodyPr/>
                    <a:lstStyle/>
                    <a:p>
                      <a:r>
                        <a:rPr lang="zh-CN" altLang="en-US" dirty="0"/>
                        <a:t>千军万马过独木桥</a:t>
                      </a:r>
                    </a:p>
                  </a:txBody>
                  <a:tcPr/>
                </a:tc>
                <a:tc>
                  <a:txBody>
                    <a:bodyPr/>
                    <a:lstStyle/>
                    <a:p>
                      <a:r>
                        <a:rPr lang="zh-CN" altLang="en-US" dirty="0"/>
                        <a:t>天高海阔凭鱼跃</a:t>
                      </a:r>
                    </a:p>
                  </a:txBody>
                  <a:tcPr/>
                </a:tc>
                <a:extLst>
                  <a:ext uri="{0D108BD9-81ED-4DB2-BD59-A6C34878D82A}">
                    <a16:rowId xmlns:a16="http://schemas.microsoft.com/office/drawing/2014/main" val="1000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87863291"/>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蓝海战略可能实现吗？</a:t>
            </a:r>
          </a:p>
        </p:txBody>
      </p:sp>
      <p:sp>
        <p:nvSpPr>
          <p:cNvPr id="3" name="内容占位符 2"/>
          <p:cNvSpPr>
            <a:spLocks noGrp="1"/>
          </p:cNvSpPr>
          <p:nvPr>
            <p:ph idx="1"/>
          </p:nvPr>
        </p:nvSpPr>
        <p:spPr/>
        <p:txBody>
          <a:bodyPr/>
          <a:lstStyle/>
          <a:p>
            <a:r>
              <a:rPr lang="zh-CN" altLang="en-US" dirty="0"/>
              <a:t>先发优势</a:t>
            </a:r>
            <a:endParaRPr lang="en-US" altLang="zh-CN" dirty="0"/>
          </a:p>
          <a:p>
            <a:endParaRPr lang="en-US" altLang="zh-CN" dirty="0"/>
          </a:p>
          <a:p>
            <a:r>
              <a:rPr lang="zh-CN" altLang="en-US" dirty="0"/>
              <a:t>蓝海迟早会变成红海</a:t>
            </a:r>
            <a:endParaRPr lang="en-US" altLang="zh-CN" dirty="0"/>
          </a:p>
          <a:p>
            <a:endParaRPr lang="en-US" altLang="zh-CN" dirty="0"/>
          </a:p>
          <a:p>
            <a:r>
              <a:rPr lang="zh-CN" altLang="en-US" dirty="0"/>
              <a:t>蓝海来自于需求与技术的突破</a:t>
            </a:r>
          </a:p>
        </p:txBody>
      </p:sp>
    </p:spTree>
    <p:extLst>
      <p:ext uri="{BB962C8B-B14F-4D97-AF65-F5344CB8AC3E}">
        <p14:creationId xmlns:p14="http://schemas.microsoft.com/office/powerpoint/2010/main" val="11797100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战略管理的定义</a:t>
            </a:r>
          </a:p>
        </p:txBody>
      </p:sp>
      <p:sp>
        <p:nvSpPr>
          <p:cNvPr id="3" name="内容占位符 2"/>
          <p:cNvSpPr>
            <a:spLocks noGrp="1"/>
          </p:cNvSpPr>
          <p:nvPr>
            <p:ph idx="1"/>
          </p:nvPr>
        </p:nvSpPr>
        <p:spPr/>
        <p:txBody>
          <a:bodyPr/>
          <a:lstStyle/>
          <a:p>
            <a:r>
              <a:rPr lang="zh-CN" altLang="en-US" dirty="0"/>
              <a:t>战略管理是管理者为制定本组织的战略而做的工作。</a:t>
            </a:r>
            <a:endParaRPr lang="en-US" altLang="zh-CN" dirty="0"/>
          </a:p>
          <a:p>
            <a:endParaRPr lang="en-US" altLang="zh-CN" dirty="0"/>
          </a:p>
          <a:p>
            <a:r>
              <a:rPr lang="zh-CN" altLang="en-US" dirty="0"/>
              <a:t>战略是关于组织如何经营、如何在竞争中获得成功以及如何吸引和满足顾客以实现组织目标的各种方案。</a:t>
            </a:r>
            <a:endParaRPr lang="en-US" altLang="zh-CN" dirty="0"/>
          </a:p>
          <a:p>
            <a:endParaRPr lang="en-US" altLang="zh-CN" dirty="0"/>
          </a:p>
          <a:p>
            <a:r>
              <a:rPr lang="zh-CN" altLang="en-US" dirty="0"/>
              <a:t>商业模式：公司如何赚钱的逻辑。</a:t>
            </a:r>
            <a:endParaRPr lang="en-US" altLang="zh-CN" dirty="0"/>
          </a:p>
          <a:p>
            <a:pPr marL="0" indent="0">
              <a:buNone/>
            </a:pPr>
            <a:r>
              <a:rPr lang="zh-CN" altLang="en-US" dirty="0"/>
              <a:t>顾客是否认为公司提供的产品或服务有价值</a:t>
            </a:r>
            <a:endParaRPr lang="en-US" altLang="zh-CN" dirty="0"/>
          </a:p>
          <a:p>
            <a:pPr marL="0" indent="0">
              <a:buNone/>
            </a:pPr>
            <a:r>
              <a:rPr lang="zh-CN" altLang="en-US" dirty="0"/>
              <a:t>公司是否可以从中获利（小米电视，</a:t>
            </a:r>
            <a:r>
              <a:rPr lang="en-US" altLang="zh-CN" dirty="0" err="1"/>
              <a:t>ofo</a:t>
            </a:r>
            <a:r>
              <a:rPr lang="zh-CN" altLang="en-US" dirty="0"/>
              <a:t>，瑞幸咖啡）</a:t>
            </a:r>
          </a:p>
        </p:txBody>
      </p:sp>
    </p:spTree>
    <p:extLst>
      <p:ext uri="{BB962C8B-B14F-4D97-AF65-F5344CB8AC3E}">
        <p14:creationId xmlns:p14="http://schemas.microsoft.com/office/powerpoint/2010/main" val="2207429964"/>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88499" y="4068089"/>
            <a:ext cx="3659159" cy="38067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r>
              <a:rPr lang="zh-CN" altLang="en-US" b="1" dirty="0"/>
              <a:t>战略事业单位（</a:t>
            </a:r>
            <a:r>
              <a:rPr lang="en-US" altLang="zh-CN" b="1" dirty="0"/>
              <a:t>SBU</a:t>
            </a:r>
            <a:r>
              <a:rPr lang="zh-CN" altLang="en-US" b="1" dirty="0"/>
              <a:t>）</a:t>
            </a:r>
          </a:p>
        </p:txBody>
      </p:sp>
      <p:sp>
        <p:nvSpPr>
          <p:cNvPr id="2" name="标题 1"/>
          <p:cNvSpPr>
            <a:spLocks noGrp="1"/>
          </p:cNvSpPr>
          <p:nvPr>
            <p:ph type="title"/>
          </p:nvPr>
        </p:nvSpPr>
        <p:spPr/>
        <p:txBody>
          <a:bodyPr/>
          <a:lstStyle/>
          <a:p>
            <a:r>
              <a:rPr lang="zh-CN" altLang="en-US" dirty="0"/>
              <a:t>业务层战略</a:t>
            </a:r>
          </a:p>
        </p:txBody>
      </p:sp>
      <p:sp>
        <p:nvSpPr>
          <p:cNvPr id="4" name="Rectangle 2"/>
          <p:cNvSpPr>
            <a:spLocks noChangeArrowheads="1"/>
          </p:cNvSpPr>
          <p:nvPr/>
        </p:nvSpPr>
        <p:spPr bwMode="auto">
          <a:xfrm>
            <a:off x="2088499" y="1802179"/>
            <a:ext cx="7643331" cy="646331"/>
          </a:xfrm>
          <a:prstGeom prst="rect">
            <a:avLst/>
          </a:prstGeom>
          <a:noFill/>
          <a:ln w="9525">
            <a:noFill/>
            <a:miter lim="800000"/>
            <a:headEnd/>
            <a:tailEnd/>
          </a:ln>
          <a:effectLst/>
        </p:spPr>
        <p:txBody>
          <a:bodyPr wrap="square">
            <a:spAutoFit/>
          </a:bodyPr>
          <a:lstStyle/>
          <a:p>
            <a:pPr>
              <a:defRPr/>
            </a:pPr>
            <a:r>
              <a:rPr lang="zh-CN" altLang="en-US" dirty="0">
                <a:latin typeface="+mn-ea"/>
              </a:rPr>
              <a:t>决定组织应该怎么在每项事业上展开竞争</a:t>
            </a:r>
          </a:p>
          <a:p>
            <a:pPr>
              <a:defRPr/>
            </a:pPr>
            <a:endParaRPr lang="zh-CN" altLang="en-US" dirty="0">
              <a:latin typeface="+mn-ea"/>
            </a:endParaRPr>
          </a:p>
        </p:txBody>
      </p:sp>
      <p:sp>
        <p:nvSpPr>
          <p:cNvPr id="8" name="矩形 7"/>
          <p:cNvSpPr/>
          <p:nvPr/>
        </p:nvSpPr>
        <p:spPr>
          <a:xfrm>
            <a:off x="2816282" y="4634432"/>
            <a:ext cx="3183143" cy="369332"/>
          </a:xfrm>
          <a:prstGeom prst="rect">
            <a:avLst/>
          </a:prstGeom>
        </p:spPr>
        <p:txBody>
          <a:bodyPr wrap="square">
            <a:spAutoFit/>
          </a:bodyPr>
          <a:lstStyle/>
          <a:p>
            <a:r>
              <a:rPr lang="zh-CN" altLang="en-US" dirty="0"/>
              <a:t>业务独立，制定自己的战略</a:t>
            </a:r>
          </a:p>
        </p:txBody>
      </p:sp>
      <p:pic>
        <p:nvPicPr>
          <p:cNvPr id="9" name="图片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27207" y="2816853"/>
            <a:ext cx="2852223" cy="2319696"/>
          </a:xfrm>
          <a:prstGeom prst="rect">
            <a:avLst/>
          </a:prstGeom>
          <a:ln w="12700">
            <a:solidFill>
              <a:schemeClr val="tx1">
                <a:lumMod val="75000"/>
                <a:lumOff val="25000"/>
              </a:schemeClr>
            </a:solidFill>
          </a:ln>
        </p:spPr>
      </p:pic>
      <p:cxnSp>
        <p:nvCxnSpPr>
          <p:cNvPr id="19" name="直接连接符 18"/>
          <p:cNvCxnSpPr/>
          <p:nvPr/>
        </p:nvCxnSpPr>
        <p:spPr>
          <a:xfrm>
            <a:off x="2318673" y="4797326"/>
            <a:ext cx="534027"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88499" y="2816853"/>
            <a:ext cx="7490931" cy="2340936"/>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2397554"/>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波特的三种一般战略及规律</a:t>
            </a:r>
          </a:p>
        </p:txBody>
      </p:sp>
      <p:sp>
        <p:nvSpPr>
          <p:cNvPr id="4" name="内容占位符 3"/>
          <p:cNvSpPr>
            <a:spLocks noGrp="1"/>
          </p:cNvSpPr>
          <p:nvPr>
            <p:ph idx="1"/>
          </p:nvPr>
        </p:nvSpPr>
        <p:spPr/>
        <p:txBody>
          <a:bodyPr/>
          <a:lstStyle/>
          <a:p>
            <a:endParaRPr lang="zh-CN" altLang="en-US" dirty="0"/>
          </a:p>
        </p:txBody>
      </p:sp>
      <p:pic>
        <p:nvPicPr>
          <p:cNvPr id="3" name="Picture 2" descr="http://school.chinaceot.com/college/attachment/1108/20110815085015488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0153" y="939467"/>
            <a:ext cx="1826897" cy="1875918"/>
          </a:xfrm>
          <a:prstGeom prst="ellipse">
            <a:avLst/>
          </a:prstGeom>
          <a:ln w="38100" cap="rnd">
            <a:solidFill>
              <a:schemeClr val="tx1">
                <a:lumMod val="75000"/>
                <a:lumOff val="2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任意多边形 7"/>
          <p:cNvSpPr/>
          <p:nvPr/>
        </p:nvSpPr>
        <p:spPr>
          <a:xfrm rot="18402887">
            <a:off x="2629925" y="3557916"/>
            <a:ext cx="2539354" cy="1044588"/>
          </a:xfrm>
          <a:custGeom>
            <a:avLst/>
            <a:gdLst>
              <a:gd name="connsiteX0" fmla="*/ 2539354 w 2539354"/>
              <a:gd name="connsiteY0" fmla="*/ 522294 h 1044588"/>
              <a:gd name="connsiteX1" fmla="*/ 2017060 w 2539354"/>
              <a:gd name="connsiteY1" fmla="*/ 1044588 h 1044588"/>
              <a:gd name="connsiteX2" fmla="*/ 2017061 w 2539354"/>
              <a:gd name="connsiteY2" fmla="*/ 783441 h 1044588"/>
              <a:gd name="connsiteX3" fmla="*/ 389515 w 2539354"/>
              <a:gd name="connsiteY3" fmla="*/ 783441 h 1044588"/>
              <a:gd name="connsiteX4" fmla="*/ 0 w 2539354"/>
              <a:gd name="connsiteY4" fmla="*/ 261147 h 1044588"/>
              <a:gd name="connsiteX5" fmla="*/ 2017060 w 2539354"/>
              <a:gd name="connsiteY5" fmla="*/ 261147 h 1044588"/>
              <a:gd name="connsiteX6" fmla="*/ 2017060 w 2539354"/>
              <a:gd name="connsiteY6" fmla="*/ 0 h 104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9354" h="1044588">
                <a:moveTo>
                  <a:pt x="2539354" y="522294"/>
                </a:moveTo>
                <a:lnTo>
                  <a:pt x="2017060" y="1044588"/>
                </a:lnTo>
                <a:lnTo>
                  <a:pt x="2017061" y="783441"/>
                </a:lnTo>
                <a:lnTo>
                  <a:pt x="389515" y="783441"/>
                </a:lnTo>
                <a:lnTo>
                  <a:pt x="0" y="261147"/>
                </a:lnTo>
                <a:lnTo>
                  <a:pt x="2017060" y="261147"/>
                </a:lnTo>
                <a:lnTo>
                  <a:pt x="20170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任意多边形 8"/>
          <p:cNvSpPr/>
          <p:nvPr/>
        </p:nvSpPr>
        <p:spPr>
          <a:xfrm rot="18402887">
            <a:off x="5100744" y="3557915"/>
            <a:ext cx="2539354" cy="1044588"/>
          </a:xfrm>
          <a:custGeom>
            <a:avLst/>
            <a:gdLst>
              <a:gd name="connsiteX0" fmla="*/ 2539354 w 2539354"/>
              <a:gd name="connsiteY0" fmla="*/ 522294 h 1044588"/>
              <a:gd name="connsiteX1" fmla="*/ 2017060 w 2539354"/>
              <a:gd name="connsiteY1" fmla="*/ 1044588 h 1044588"/>
              <a:gd name="connsiteX2" fmla="*/ 2017061 w 2539354"/>
              <a:gd name="connsiteY2" fmla="*/ 783441 h 1044588"/>
              <a:gd name="connsiteX3" fmla="*/ 389515 w 2539354"/>
              <a:gd name="connsiteY3" fmla="*/ 783441 h 1044588"/>
              <a:gd name="connsiteX4" fmla="*/ 0 w 2539354"/>
              <a:gd name="connsiteY4" fmla="*/ 261147 h 1044588"/>
              <a:gd name="connsiteX5" fmla="*/ 2017060 w 2539354"/>
              <a:gd name="connsiteY5" fmla="*/ 261147 h 1044588"/>
              <a:gd name="connsiteX6" fmla="*/ 2017060 w 2539354"/>
              <a:gd name="connsiteY6" fmla="*/ 0 h 104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9354" h="1044588">
                <a:moveTo>
                  <a:pt x="2539354" y="522294"/>
                </a:moveTo>
                <a:lnTo>
                  <a:pt x="2017060" y="1044588"/>
                </a:lnTo>
                <a:lnTo>
                  <a:pt x="2017061" y="783441"/>
                </a:lnTo>
                <a:lnTo>
                  <a:pt x="389515" y="783441"/>
                </a:lnTo>
                <a:lnTo>
                  <a:pt x="0" y="261147"/>
                </a:lnTo>
                <a:lnTo>
                  <a:pt x="2017060" y="261147"/>
                </a:lnTo>
                <a:lnTo>
                  <a:pt x="20170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任意多边形 9"/>
          <p:cNvSpPr/>
          <p:nvPr/>
        </p:nvSpPr>
        <p:spPr>
          <a:xfrm rot="18402887">
            <a:off x="7571564" y="3557914"/>
            <a:ext cx="2539354" cy="1044588"/>
          </a:xfrm>
          <a:custGeom>
            <a:avLst/>
            <a:gdLst>
              <a:gd name="connsiteX0" fmla="*/ 2539354 w 2539354"/>
              <a:gd name="connsiteY0" fmla="*/ 522294 h 1044588"/>
              <a:gd name="connsiteX1" fmla="*/ 2017060 w 2539354"/>
              <a:gd name="connsiteY1" fmla="*/ 1044588 h 1044588"/>
              <a:gd name="connsiteX2" fmla="*/ 2017061 w 2539354"/>
              <a:gd name="connsiteY2" fmla="*/ 783441 h 1044588"/>
              <a:gd name="connsiteX3" fmla="*/ 389515 w 2539354"/>
              <a:gd name="connsiteY3" fmla="*/ 783441 h 1044588"/>
              <a:gd name="connsiteX4" fmla="*/ 0 w 2539354"/>
              <a:gd name="connsiteY4" fmla="*/ 261147 h 1044588"/>
              <a:gd name="connsiteX5" fmla="*/ 2017060 w 2539354"/>
              <a:gd name="connsiteY5" fmla="*/ 261147 h 1044588"/>
              <a:gd name="connsiteX6" fmla="*/ 2017060 w 2539354"/>
              <a:gd name="connsiteY6" fmla="*/ 0 h 104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9354" h="1044588">
                <a:moveTo>
                  <a:pt x="2539354" y="522294"/>
                </a:moveTo>
                <a:lnTo>
                  <a:pt x="2017060" y="1044588"/>
                </a:lnTo>
                <a:lnTo>
                  <a:pt x="2017061" y="783441"/>
                </a:lnTo>
                <a:lnTo>
                  <a:pt x="389515" y="783441"/>
                </a:lnTo>
                <a:lnTo>
                  <a:pt x="0" y="261147"/>
                </a:lnTo>
                <a:lnTo>
                  <a:pt x="2017060" y="261147"/>
                </a:lnTo>
                <a:lnTo>
                  <a:pt x="201706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p:cNvSpPr/>
          <p:nvPr/>
        </p:nvSpPr>
        <p:spPr>
          <a:xfrm rot="18494828">
            <a:off x="2846757" y="3849376"/>
            <a:ext cx="2108269" cy="461665"/>
          </a:xfrm>
          <a:prstGeom prst="rect">
            <a:avLst/>
          </a:prstGeom>
        </p:spPr>
        <p:txBody>
          <a:bodyPr wrap="none">
            <a:spAutoFit/>
          </a:bodyPr>
          <a:lstStyle/>
          <a:p>
            <a:r>
              <a:rPr lang="zh-CN" altLang="en-US" sz="2400" b="1" dirty="0">
                <a:solidFill>
                  <a:schemeClr val="bg1"/>
                </a:solidFill>
              </a:rPr>
              <a:t>成本领先战略 </a:t>
            </a:r>
          </a:p>
        </p:txBody>
      </p:sp>
      <p:sp>
        <p:nvSpPr>
          <p:cNvPr id="12" name="矩形 11"/>
          <p:cNvSpPr/>
          <p:nvPr/>
        </p:nvSpPr>
        <p:spPr>
          <a:xfrm>
            <a:off x="2036166" y="4941888"/>
            <a:ext cx="2821474" cy="1600438"/>
          </a:xfrm>
          <a:prstGeom prst="rect">
            <a:avLst/>
          </a:prstGeom>
        </p:spPr>
        <p:txBody>
          <a:bodyPr wrap="square">
            <a:spAutoFit/>
          </a:bodyPr>
          <a:lstStyle/>
          <a:p>
            <a:r>
              <a:rPr lang="zh-CN" altLang="en-US" sz="1400" b="1" dirty="0"/>
              <a:t>成为行业的低成本生产者的目标</a:t>
            </a:r>
          </a:p>
          <a:p>
            <a:pPr marL="285750" indent="-285750">
              <a:buFont typeface="Arial" panose="020B0604020202020204" pitchFamily="34" charset="0"/>
              <a:buChar char="•"/>
            </a:pPr>
            <a:r>
              <a:rPr lang="zh-CN" altLang="en-US" sz="1400" dirty="0"/>
              <a:t>寻求在所有运营领域中的高效率</a:t>
            </a:r>
          </a:p>
          <a:p>
            <a:pPr marL="285750" indent="-285750">
              <a:buFont typeface="Arial" panose="020B0604020202020204" pitchFamily="34" charset="0"/>
              <a:buChar char="•"/>
            </a:pPr>
            <a:r>
              <a:rPr lang="zh-CN" altLang="en-US" sz="1400" dirty="0"/>
              <a:t>制造费用保持在尽可能低的水平上</a:t>
            </a:r>
          </a:p>
          <a:p>
            <a:pPr marL="285750" indent="-285750">
              <a:buFont typeface="Arial" panose="020B0604020202020204" pitchFamily="34" charset="0"/>
              <a:buChar char="•"/>
            </a:pPr>
            <a:r>
              <a:rPr lang="zh-CN" altLang="en-US" sz="1400" dirty="0"/>
              <a:t>产品或服务在质量上必须不低于竞争对手</a:t>
            </a:r>
          </a:p>
        </p:txBody>
      </p:sp>
      <p:sp>
        <p:nvSpPr>
          <p:cNvPr id="14" name="矩形 13"/>
          <p:cNvSpPr/>
          <p:nvPr/>
        </p:nvSpPr>
        <p:spPr>
          <a:xfrm rot="18337597">
            <a:off x="5403356" y="3955153"/>
            <a:ext cx="1800493" cy="461665"/>
          </a:xfrm>
          <a:prstGeom prst="rect">
            <a:avLst/>
          </a:prstGeom>
        </p:spPr>
        <p:txBody>
          <a:bodyPr wrap="none">
            <a:spAutoFit/>
          </a:bodyPr>
          <a:lstStyle/>
          <a:p>
            <a:r>
              <a:rPr lang="zh-CN" altLang="en-US" sz="2400" b="1" dirty="0">
                <a:solidFill>
                  <a:schemeClr val="bg1"/>
                </a:solidFill>
              </a:rPr>
              <a:t>差异化战略 </a:t>
            </a:r>
          </a:p>
        </p:txBody>
      </p:sp>
      <p:sp>
        <p:nvSpPr>
          <p:cNvPr id="15" name="矩形 14"/>
          <p:cNvSpPr/>
          <p:nvPr/>
        </p:nvSpPr>
        <p:spPr>
          <a:xfrm>
            <a:off x="4842323" y="4941888"/>
            <a:ext cx="2829574" cy="1600438"/>
          </a:xfrm>
          <a:prstGeom prst="rect">
            <a:avLst/>
          </a:prstGeom>
        </p:spPr>
        <p:txBody>
          <a:bodyPr wrap="square">
            <a:spAutoFit/>
          </a:bodyPr>
          <a:lstStyle/>
          <a:p>
            <a:r>
              <a:rPr lang="zh-CN" altLang="en-US" sz="1400" b="1" dirty="0"/>
              <a:t>提供与众不同的产品，并得到顾客的广泛认同</a:t>
            </a:r>
          </a:p>
          <a:p>
            <a:pPr marL="285750" indent="-285750">
              <a:buFont typeface="Arial" panose="020B0604020202020204" pitchFamily="34" charset="0"/>
              <a:buChar char="•"/>
            </a:pPr>
            <a:r>
              <a:rPr lang="zh-CN" altLang="en-US" sz="1400" dirty="0"/>
              <a:t>有别于竞争者，独树一帜</a:t>
            </a:r>
          </a:p>
          <a:p>
            <a:pPr marL="285750" indent="-285750">
              <a:buFont typeface="Arial" panose="020B0604020202020204" pitchFamily="34" charset="0"/>
              <a:buChar char="•"/>
            </a:pPr>
            <a:r>
              <a:rPr lang="zh-CN" altLang="en-US" sz="1400" dirty="0"/>
              <a:t>差异化的来源有质量、服务、产品设计、品牌形象   </a:t>
            </a:r>
          </a:p>
          <a:p>
            <a:pPr marL="285750" indent="-285750">
              <a:buFont typeface="Arial" panose="020B0604020202020204" pitchFamily="34" charset="0"/>
              <a:buChar char="•"/>
            </a:pPr>
            <a:r>
              <a:rPr lang="zh-CN" altLang="en-US" sz="1400" dirty="0"/>
              <a:t>顾客必须愿意支付超过差异化所增成本的溢价</a:t>
            </a:r>
          </a:p>
        </p:txBody>
      </p:sp>
      <p:sp>
        <p:nvSpPr>
          <p:cNvPr id="17" name="矩形 16"/>
          <p:cNvSpPr/>
          <p:nvPr/>
        </p:nvSpPr>
        <p:spPr>
          <a:xfrm rot="18327849">
            <a:off x="7925320" y="4078316"/>
            <a:ext cx="1492716" cy="461665"/>
          </a:xfrm>
          <a:prstGeom prst="rect">
            <a:avLst/>
          </a:prstGeom>
        </p:spPr>
        <p:txBody>
          <a:bodyPr wrap="none">
            <a:spAutoFit/>
          </a:bodyPr>
          <a:lstStyle/>
          <a:p>
            <a:r>
              <a:rPr lang="zh-CN" altLang="en-US" sz="2400" b="1" dirty="0">
                <a:solidFill>
                  <a:schemeClr val="bg1"/>
                </a:solidFill>
              </a:rPr>
              <a:t>聚焦战略 </a:t>
            </a:r>
          </a:p>
        </p:txBody>
      </p:sp>
      <p:sp>
        <p:nvSpPr>
          <p:cNvPr id="18" name="矩形 17"/>
          <p:cNvSpPr/>
          <p:nvPr/>
        </p:nvSpPr>
        <p:spPr>
          <a:xfrm>
            <a:off x="7663504" y="4941889"/>
            <a:ext cx="2680646" cy="1384995"/>
          </a:xfrm>
          <a:prstGeom prst="rect">
            <a:avLst/>
          </a:prstGeom>
        </p:spPr>
        <p:txBody>
          <a:bodyPr wrap="square">
            <a:spAutoFit/>
          </a:bodyPr>
          <a:lstStyle/>
          <a:p>
            <a:r>
              <a:rPr lang="zh-CN" altLang="en-US" sz="1400" b="1" dirty="0"/>
              <a:t>在狭窄的市场区隔上寻求成本优势</a:t>
            </a:r>
          </a:p>
          <a:p>
            <a:pPr marL="285750" indent="-285750">
              <a:buFont typeface="Arial" panose="020B0604020202020204" pitchFamily="34" charset="0"/>
              <a:buChar char="•"/>
            </a:pPr>
            <a:r>
              <a:rPr lang="zh-CN" altLang="en-US" sz="1400" dirty="0"/>
              <a:t>不是试图服务于广阔的市场</a:t>
            </a:r>
          </a:p>
          <a:p>
            <a:pPr marL="285750" indent="-285750">
              <a:buFont typeface="Arial" panose="020B0604020202020204" pitchFamily="34" charset="0"/>
              <a:buChar char="•"/>
            </a:pPr>
            <a:r>
              <a:rPr lang="zh-CN" altLang="en-US" sz="1400" dirty="0"/>
              <a:t>战略的可行性取决于市场区隔的规模和公司能否支撑聚焦战略所支出的成本 </a:t>
            </a:r>
          </a:p>
        </p:txBody>
      </p:sp>
      <p:cxnSp>
        <p:nvCxnSpPr>
          <p:cNvPr id="20" name="直接连接符 19"/>
          <p:cNvCxnSpPr/>
          <p:nvPr/>
        </p:nvCxnSpPr>
        <p:spPr>
          <a:xfrm>
            <a:off x="4842323" y="4979224"/>
            <a:ext cx="0" cy="1503995"/>
          </a:xfrm>
          <a:prstGeom prst="line">
            <a:avLst/>
          </a:prstGeom>
          <a:ln>
            <a:solidFill>
              <a:srgbClr val="B01B2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1652" y="4979224"/>
            <a:ext cx="0" cy="1503995"/>
          </a:xfrm>
          <a:prstGeom prst="line">
            <a:avLst/>
          </a:prstGeom>
          <a:ln>
            <a:solidFill>
              <a:srgbClr val="B01B2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6935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4" grpId="0"/>
      <p:bldP spid="15" grpId="0"/>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5" name="直接连接符 254"/>
          <p:cNvCxnSpPr/>
          <p:nvPr/>
        </p:nvCxnSpPr>
        <p:spPr>
          <a:xfrm>
            <a:off x="4303440" y="3637076"/>
            <a:ext cx="69805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6087979" y="2083915"/>
            <a:ext cx="903920" cy="96504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7095999" y="3111701"/>
            <a:ext cx="1063846" cy="30418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6174971" y="1967513"/>
            <a:ext cx="23572" cy="124126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6196172" y="2954717"/>
            <a:ext cx="23572" cy="124126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76" name="组合 275"/>
          <p:cNvGrpSpPr/>
          <p:nvPr/>
        </p:nvGrpSpPr>
        <p:grpSpPr>
          <a:xfrm>
            <a:off x="3998640" y="869645"/>
            <a:ext cx="4029288" cy="3040201"/>
            <a:chOff x="2451462" y="870544"/>
            <a:chExt cx="4029288" cy="3040201"/>
          </a:xfrm>
        </p:grpSpPr>
        <p:cxnSp>
          <p:nvCxnSpPr>
            <p:cNvPr id="269" name="直接连接符 268"/>
            <p:cNvCxnSpPr/>
            <p:nvPr/>
          </p:nvCxnSpPr>
          <p:spPr>
            <a:xfrm flipV="1">
              <a:off x="4828605" y="1445810"/>
              <a:ext cx="925839" cy="50446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flipV="1">
              <a:off x="3646057" y="1875530"/>
              <a:ext cx="1006256" cy="143188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3758629" y="1553695"/>
              <a:ext cx="645795" cy="28398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2905910" y="1548691"/>
              <a:ext cx="1688194" cy="39204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81" name="组合 180"/>
            <p:cNvGrpSpPr/>
            <p:nvPr/>
          </p:nvGrpSpPr>
          <p:grpSpPr>
            <a:xfrm>
              <a:off x="2451462" y="925643"/>
              <a:ext cx="838691" cy="785840"/>
              <a:chOff x="1004520" y="893026"/>
              <a:chExt cx="838691" cy="785840"/>
            </a:xfrm>
          </p:grpSpPr>
          <p:sp>
            <p:nvSpPr>
              <p:cNvPr id="168" name="椭圆 167"/>
              <p:cNvSpPr/>
              <p:nvPr/>
            </p:nvSpPr>
            <p:spPr>
              <a:xfrm>
                <a:off x="1004520" y="893026"/>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a:off x="1004520" y="1147446"/>
                <a:ext cx="838691" cy="276999"/>
              </a:xfrm>
              <a:prstGeom prst="rect">
                <a:avLst/>
              </a:prstGeom>
            </p:spPr>
            <p:txBody>
              <a:bodyPr wrap="none">
                <a:spAutoFit/>
              </a:bodyPr>
              <a:lstStyle/>
              <a:p>
                <a:r>
                  <a:rPr lang="zh-CN" altLang="en-US" sz="1200" dirty="0">
                    <a:solidFill>
                      <a:schemeClr val="bg1"/>
                    </a:solidFill>
                  </a:rPr>
                  <a:t>没有餐饮 </a:t>
                </a:r>
              </a:p>
            </p:txBody>
          </p:sp>
        </p:grpSp>
        <p:grpSp>
          <p:nvGrpSpPr>
            <p:cNvPr id="182" name="组合 181"/>
            <p:cNvGrpSpPr/>
            <p:nvPr/>
          </p:nvGrpSpPr>
          <p:grpSpPr>
            <a:xfrm>
              <a:off x="3518045" y="870544"/>
              <a:ext cx="886374" cy="785840"/>
              <a:chOff x="2054975" y="840075"/>
              <a:chExt cx="886374" cy="785840"/>
            </a:xfrm>
          </p:grpSpPr>
          <p:sp>
            <p:nvSpPr>
              <p:cNvPr id="169" name="椭圆 168"/>
              <p:cNvSpPr/>
              <p:nvPr/>
            </p:nvSpPr>
            <p:spPr>
              <a:xfrm>
                <a:off x="2070921" y="840075"/>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2054975" y="991375"/>
                <a:ext cx="886374" cy="461665"/>
              </a:xfrm>
              <a:prstGeom prst="rect">
                <a:avLst/>
              </a:prstGeom>
            </p:spPr>
            <p:txBody>
              <a:bodyPr wrap="square">
                <a:spAutoFit/>
              </a:bodyPr>
              <a:lstStyle/>
              <a:p>
                <a:r>
                  <a:rPr lang="zh-CN" altLang="en-US" sz="1200" dirty="0">
                    <a:solidFill>
                      <a:schemeClr val="bg1"/>
                    </a:solidFill>
                  </a:rPr>
                  <a:t>没有</a:t>
                </a:r>
              </a:p>
              <a:p>
                <a:r>
                  <a:rPr lang="zh-CN" altLang="en-US" sz="1200" dirty="0">
                    <a:solidFill>
                      <a:schemeClr val="bg1"/>
                    </a:solidFill>
                  </a:rPr>
                  <a:t>座位预定 </a:t>
                </a:r>
              </a:p>
            </p:txBody>
          </p:sp>
        </p:grpSp>
        <p:grpSp>
          <p:nvGrpSpPr>
            <p:cNvPr id="243" name="组合 242"/>
            <p:cNvGrpSpPr/>
            <p:nvPr/>
          </p:nvGrpSpPr>
          <p:grpSpPr>
            <a:xfrm>
              <a:off x="4270992" y="2707040"/>
              <a:ext cx="953429" cy="785840"/>
              <a:chOff x="4239262" y="2862913"/>
              <a:chExt cx="953429" cy="785840"/>
            </a:xfrm>
          </p:grpSpPr>
          <p:sp>
            <p:nvSpPr>
              <p:cNvPr id="184" name="椭圆 183"/>
              <p:cNvSpPr/>
              <p:nvPr/>
            </p:nvSpPr>
            <p:spPr>
              <a:xfrm>
                <a:off x="4262994" y="2862913"/>
                <a:ext cx="785840" cy="785840"/>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4239262" y="3059825"/>
                <a:ext cx="953429" cy="415498"/>
              </a:xfrm>
              <a:prstGeom prst="rect">
                <a:avLst/>
              </a:prstGeom>
            </p:spPr>
            <p:txBody>
              <a:bodyPr wrap="square">
                <a:spAutoFit/>
              </a:bodyPr>
              <a:lstStyle/>
              <a:p>
                <a:r>
                  <a:rPr lang="zh-CN" altLang="en-US" sz="1050" dirty="0">
                    <a:solidFill>
                      <a:schemeClr val="bg1"/>
                    </a:solidFill>
                  </a:rPr>
                  <a:t>很少使用</a:t>
                </a:r>
              </a:p>
              <a:p>
                <a:r>
                  <a:rPr lang="zh-CN" altLang="en-US" sz="1050" dirty="0">
                    <a:solidFill>
                      <a:schemeClr val="bg1"/>
                    </a:solidFill>
                  </a:rPr>
                  <a:t>旅行代理商  </a:t>
                </a:r>
              </a:p>
            </p:txBody>
          </p:sp>
        </p:grpSp>
        <p:grpSp>
          <p:nvGrpSpPr>
            <p:cNvPr id="188" name="组合 187"/>
            <p:cNvGrpSpPr/>
            <p:nvPr/>
          </p:nvGrpSpPr>
          <p:grpSpPr>
            <a:xfrm>
              <a:off x="5189774" y="2794685"/>
              <a:ext cx="604586" cy="591604"/>
              <a:chOff x="4848518" y="2954422"/>
              <a:chExt cx="785840" cy="785840"/>
            </a:xfrm>
          </p:grpSpPr>
          <p:sp>
            <p:nvSpPr>
              <p:cNvPr id="173" name="椭圆 172"/>
              <p:cNvSpPr/>
              <p:nvPr/>
            </p:nvSpPr>
            <p:spPr>
              <a:xfrm>
                <a:off x="4848518" y="2954422"/>
                <a:ext cx="785840" cy="785840"/>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p:cNvSpPr/>
              <p:nvPr/>
            </p:nvSpPr>
            <p:spPr>
              <a:xfrm>
                <a:off x="4923659" y="3053604"/>
                <a:ext cx="640075" cy="613239"/>
              </a:xfrm>
              <a:prstGeom prst="rect">
                <a:avLst/>
              </a:prstGeom>
            </p:spPr>
            <p:txBody>
              <a:bodyPr wrap="none">
                <a:spAutoFit/>
              </a:bodyPr>
              <a:lstStyle/>
              <a:p>
                <a:r>
                  <a:rPr lang="zh-CN" altLang="en-US" sz="1200" dirty="0">
                    <a:solidFill>
                      <a:schemeClr val="bg1"/>
                    </a:solidFill>
                  </a:rPr>
                  <a:t>没有</a:t>
                </a:r>
                <a:endParaRPr lang="en-US" altLang="zh-CN" sz="1200" dirty="0">
                  <a:solidFill>
                    <a:schemeClr val="bg1"/>
                  </a:solidFill>
                </a:endParaRPr>
              </a:p>
              <a:p>
                <a:r>
                  <a:rPr lang="zh-CN" altLang="en-US" sz="1200" dirty="0">
                    <a:solidFill>
                      <a:schemeClr val="bg1"/>
                    </a:solidFill>
                  </a:rPr>
                  <a:t>廊桥</a:t>
                </a:r>
              </a:p>
            </p:txBody>
          </p:sp>
        </p:grpSp>
        <p:grpSp>
          <p:nvGrpSpPr>
            <p:cNvPr id="190" name="组合 189"/>
            <p:cNvGrpSpPr/>
            <p:nvPr/>
          </p:nvGrpSpPr>
          <p:grpSpPr>
            <a:xfrm>
              <a:off x="5454690" y="1008586"/>
              <a:ext cx="1026060" cy="785840"/>
              <a:chOff x="5715144" y="1746092"/>
              <a:chExt cx="1026060" cy="785840"/>
            </a:xfrm>
          </p:grpSpPr>
          <p:sp>
            <p:nvSpPr>
              <p:cNvPr id="172" name="椭圆 171"/>
              <p:cNvSpPr/>
              <p:nvPr/>
            </p:nvSpPr>
            <p:spPr>
              <a:xfrm>
                <a:off x="5715144" y="1746092"/>
                <a:ext cx="785840" cy="785840"/>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p:cNvSpPr/>
              <p:nvPr/>
            </p:nvSpPr>
            <p:spPr>
              <a:xfrm>
                <a:off x="5742602" y="1963856"/>
                <a:ext cx="998602" cy="461665"/>
              </a:xfrm>
              <a:prstGeom prst="rect">
                <a:avLst/>
              </a:prstGeom>
            </p:spPr>
            <p:txBody>
              <a:bodyPr wrap="square">
                <a:spAutoFit/>
              </a:bodyPr>
              <a:lstStyle/>
              <a:p>
                <a:r>
                  <a:rPr lang="zh-CN" altLang="en-US" sz="1200" dirty="0">
                    <a:solidFill>
                      <a:schemeClr val="bg1"/>
                    </a:solidFill>
                  </a:rPr>
                  <a:t>没有行李</a:t>
                </a:r>
              </a:p>
              <a:p>
                <a:r>
                  <a:rPr lang="zh-CN" altLang="en-US" sz="1200" dirty="0">
                    <a:solidFill>
                      <a:schemeClr val="bg1"/>
                    </a:solidFill>
                  </a:rPr>
                  <a:t>转运</a:t>
                </a:r>
              </a:p>
            </p:txBody>
          </p:sp>
        </p:grpSp>
        <p:grpSp>
          <p:nvGrpSpPr>
            <p:cNvPr id="183" name="组合 182"/>
            <p:cNvGrpSpPr/>
            <p:nvPr/>
          </p:nvGrpSpPr>
          <p:grpSpPr>
            <a:xfrm>
              <a:off x="3079896" y="3124905"/>
              <a:ext cx="866748" cy="785840"/>
              <a:chOff x="6904208" y="-14425"/>
              <a:chExt cx="866748" cy="785840"/>
            </a:xfrm>
          </p:grpSpPr>
          <p:sp>
            <p:nvSpPr>
              <p:cNvPr id="170" name="椭圆 169"/>
              <p:cNvSpPr/>
              <p:nvPr/>
            </p:nvSpPr>
            <p:spPr>
              <a:xfrm>
                <a:off x="6904208" y="-14425"/>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a:off x="6909564" y="167125"/>
                <a:ext cx="861392" cy="461665"/>
              </a:xfrm>
              <a:prstGeom prst="rect">
                <a:avLst/>
              </a:prstGeom>
            </p:spPr>
            <p:txBody>
              <a:bodyPr wrap="square">
                <a:spAutoFit/>
              </a:bodyPr>
              <a:lstStyle/>
              <a:p>
                <a:r>
                  <a:rPr lang="en-US" altLang="zh-CN" sz="1200" dirty="0">
                    <a:solidFill>
                      <a:schemeClr val="bg1"/>
                    </a:solidFill>
                  </a:rPr>
                  <a:t>15</a:t>
                </a:r>
                <a:r>
                  <a:rPr lang="zh-CN" altLang="en-US" sz="1200" dirty="0">
                    <a:solidFill>
                      <a:schemeClr val="bg1"/>
                    </a:solidFill>
                  </a:rPr>
                  <a:t>分钟</a:t>
                </a:r>
              </a:p>
              <a:p>
                <a:r>
                  <a:rPr lang="zh-CN" altLang="en-US" sz="1200" dirty="0">
                    <a:solidFill>
                      <a:schemeClr val="bg1"/>
                    </a:solidFill>
                  </a:rPr>
                  <a:t>起降一次 </a:t>
                </a:r>
              </a:p>
            </p:txBody>
          </p:sp>
        </p:grpSp>
      </p:grpSp>
      <p:sp>
        <p:nvSpPr>
          <p:cNvPr id="272" name="矩形 271"/>
          <p:cNvSpPr/>
          <p:nvPr/>
        </p:nvSpPr>
        <p:spPr>
          <a:xfrm>
            <a:off x="2198470" y="792483"/>
            <a:ext cx="8146472" cy="5805745"/>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dirty="0"/>
              <a:t>美国西南航空公司的低成本战略</a:t>
            </a:r>
          </a:p>
        </p:txBody>
      </p:sp>
      <p:sp>
        <p:nvSpPr>
          <p:cNvPr id="3" name="内容占位符 2"/>
          <p:cNvSpPr>
            <a:spLocks noGrp="1"/>
          </p:cNvSpPr>
          <p:nvPr>
            <p:ph idx="1"/>
          </p:nvPr>
        </p:nvSpPr>
        <p:spPr/>
        <p:txBody>
          <a:bodyPr/>
          <a:lstStyle/>
          <a:p>
            <a:endParaRPr lang="zh-CN" altLang="en-US" dirty="0"/>
          </a:p>
        </p:txBody>
      </p:sp>
      <p:grpSp>
        <p:nvGrpSpPr>
          <p:cNvPr id="178" name="组合 177"/>
          <p:cNvGrpSpPr/>
          <p:nvPr/>
        </p:nvGrpSpPr>
        <p:grpSpPr>
          <a:xfrm>
            <a:off x="3351934" y="1684870"/>
            <a:ext cx="5885900" cy="4431905"/>
            <a:chOff x="1273562" y="757310"/>
            <a:chExt cx="7288213" cy="5740401"/>
          </a:xfrm>
        </p:grpSpPr>
        <p:cxnSp>
          <p:nvCxnSpPr>
            <p:cNvPr id="158" name="直接连接符 157"/>
            <p:cNvCxnSpPr/>
            <p:nvPr/>
          </p:nvCxnSpPr>
          <p:spPr>
            <a:xfrm flipH="1">
              <a:off x="3740726" y="1733129"/>
              <a:ext cx="831274" cy="2423236"/>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160" name="直接连接符 159"/>
            <p:cNvCxnSpPr/>
            <p:nvPr/>
          </p:nvCxnSpPr>
          <p:spPr>
            <a:xfrm>
              <a:off x="3965312" y="4378037"/>
              <a:ext cx="2280173" cy="0"/>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156" name="直接连接符 155"/>
            <p:cNvCxnSpPr/>
            <p:nvPr/>
          </p:nvCxnSpPr>
          <p:spPr>
            <a:xfrm>
              <a:off x="5036731" y="1599913"/>
              <a:ext cx="2766841" cy="1749424"/>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154" name="直接连接符 153"/>
            <p:cNvCxnSpPr/>
            <p:nvPr/>
          </p:nvCxnSpPr>
          <p:spPr>
            <a:xfrm flipH="1">
              <a:off x="2336794" y="1385600"/>
              <a:ext cx="1976848" cy="1759383"/>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151" name="直接连接符 150"/>
            <p:cNvCxnSpPr/>
            <p:nvPr/>
          </p:nvCxnSpPr>
          <p:spPr>
            <a:xfrm flipH="1">
              <a:off x="5507812" y="3667991"/>
              <a:ext cx="2080840" cy="1923556"/>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cxnSp>
          <p:nvCxnSpPr>
            <p:cNvPr id="148" name="直接连接符 147"/>
            <p:cNvCxnSpPr/>
            <p:nvPr/>
          </p:nvCxnSpPr>
          <p:spPr>
            <a:xfrm>
              <a:off x="2247899" y="3616037"/>
              <a:ext cx="2324100" cy="1995055"/>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grpSp>
          <p:nvGrpSpPr>
            <p:cNvPr id="131" name="Group 2"/>
            <p:cNvGrpSpPr>
              <a:grpSpLocks/>
            </p:cNvGrpSpPr>
            <p:nvPr/>
          </p:nvGrpSpPr>
          <p:grpSpPr bwMode="auto">
            <a:xfrm>
              <a:off x="1273562" y="757310"/>
              <a:ext cx="7288213" cy="5740401"/>
              <a:chOff x="682" y="320"/>
              <a:chExt cx="4591" cy="3616"/>
            </a:xfrm>
          </p:grpSpPr>
          <p:sp>
            <p:nvSpPr>
              <p:cNvPr id="132" name="Oval 3"/>
              <p:cNvSpPr>
                <a:spLocks noChangeArrowheads="1"/>
              </p:cNvSpPr>
              <p:nvPr/>
            </p:nvSpPr>
            <p:spPr bwMode="auto">
              <a:xfrm>
                <a:off x="2467" y="320"/>
                <a:ext cx="768" cy="768"/>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n-ea"/>
                    <a:ea typeface="+mn-ea"/>
                  </a:rPr>
                  <a:t>有限的乘客</a:t>
                </a:r>
              </a:p>
              <a:p>
                <a:pPr algn="ctr" eaLnBrk="1" hangingPunct="1"/>
                <a:r>
                  <a:rPr lang="zh-CN" altLang="en-US" sz="1400" b="1" dirty="0">
                    <a:solidFill>
                      <a:schemeClr val="bg1"/>
                    </a:solidFill>
                    <a:latin typeface="+mn-ea"/>
                    <a:ea typeface="+mn-ea"/>
                  </a:rPr>
                  <a:t>服务</a:t>
                </a:r>
              </a:p>
            </p:txBody>
          </p:sp>
          <p:sp>
            <p:nvSpPr>
              <p:cNvPr id="133" name="Oval 4"/>
              <p:cNvSpPr>
                <a:spLocks noChangeArrowheads="1"/>
              </p:cNvSpPr>
              <p:nvPr/>
            </p:nvSpPr>
            <p:spPr bwMode="auto">
              <a:xfrm>
                <a:off x="682" y="1418"/>
                <a:ext cx="854" cy="873"/>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00" b="1" dirty="0">
                  <a:solidFill>
                    <a:schemeClr val="bg1"/>
                  </a:solidFill>
                  <a:latin typeface="+mn-ea"/>
                  <a:ea typeface="+mn-ea"/>
                </a:endParaRPr>
              </a:p>
            </p:txBody>
          </p:sp>
          <p:sp>
            <p:nvSpPr>
              <p:cNvPr id="135" name="Oval 6"/>
              <p:cNvSpPr>
                <a:spLocks noChangeArrowheads="1"/>
              </p:cNvSpPr>
              <p:nvPr/>
            </p:nvSpPr>
            <p:spPr bwMode="auto">
              <a:xfrm>
                <a:off x="2688" y="3124"/>
                <a:ext cx="768" cy="812"/>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n-ea"/>
                    <a:ea typeface="+mn-ea"/>
                  </a:rPr>
                  <a:t>高效的</a:t>
                </a:r>
              </a:p>
              <a:p>
                <a:pPr algn="ctr" eaLnBrk="1" hangingPunct="1"/>
                <a:r>
                  <a:rPr lang="zh-CN" altLang="en-US" sz="1400" b="1" dirty="0">
                    <a:solidFill>
                      <a:schemeClr val="bg1"/>
                    </a:solidFill>
                    <a:latin typeface="+mn-ea"/>
                    <a:ea typeface="+mn-ea"/>
                  </a:rPr>
                  <a:t>飞机利用</a:t>
                </a:r>
              </a:p>
            </p:txBody>
          </p:sp>
          <p:sp>
            <p:nvSpPr>
              <p:cNvPr id="136" name="Oval 7"/>
              <p:cNvSpPr>
                <a:spLocks noChangeArrowheads="1"/>
              </p:cNvSpPr>
              <p:nvPr/>
            </p:nvSpPr>
            <p:spPr bwMode="auto">
              <a:xfrm>
                <a:off x="3744" y="2256"/>
                <a:ext cx="768" cy="79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n-ea"/>
                    <a:ea typeface="+mn-ea"/>
                  </a:rPr>
                  <a:t>很低的票价</a:t>
                </a:r>
              </a:p>
            </p:txBody>
          </p:sp>
          <p:sp>
            <p:nvSpPr>
              <p:cNvPr id="137" name="Oval 8"/>
              <p:cNvSpPr>
                <a:spLocks noChangeArrowheads="1"/>
              </p:cNvSpPr>
              <p:nvPr/>
            </p:nvSpPr>
            <p:spPr bwMode="auto">
              <a:xfrm>
                <a:off x="4270" y="1235"/>
                <a:ext cx="1003" cy="1021"/>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0" r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200" b="1" dirty="0">
                  <a:solidFill>
                    <a:schemeClr val="bg1"/>
                  </a:solidFill>
                  <a:latin typeface="+mn-ea"/>
                  <a:ea typeface="+mn-ea"/>
                </a:endParaRPr>
              </a:p>
            </p:txBody>
          </p:sp>
          <p:sp>
            <p:nvSpPr>
              <p:cNvPr id="134" name="Oval 5"/>
              <p:cNvSpPr>
                <a:spLocks noChangeArrowheads="1"/>
              </p:cNvSpPr>
              <p:nvPr/>
            </p:nvSpPr>
            <p:spPr bwMode="auto">
              <a:xfrm>
                <a:off x="1536" y="2256"/>
                <a:ext cx="912" cy="953"/>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chemeClr val="bg1"/>
                    </a:solidFill>
                    <a:latin typeface="+mn-ea"/>
                    <a:ea typeface="+mn-ea"/>
                  </a:rPr>
                  <a:t>迅捷的、</a:t>
                </a:r>
              </a:p>
              <a:p>
                <a:pPr algn="ctr" eaLnBrk="1" hangingPunct="1"/>
                <a:r>
                  <a:rPr lang="zh-CN" altLang="en-US" sz="1400" b="1" dirty="0">
                    <a:solidFill>
                      <a:schemeClr val="bg1"/>
                    </a:solidFill>
                    <a:latin typeface="+mn-ea"/>
                    <a:ea typeface="+mn-ea"/>
                  </a:rPr>
                  <a:t>高效率的</a:t>
                </a:r>
              </a:p>
              <a:p>
                <a:pPr algn="ctr" eaLnBrk="1" hangingPunct="1"/>
                <a:r>
                  <a:rPr lang="zh-CN" altLang="en-US" sz="1400" b="1" dirty="0">
                    <a:solidFill>
                      <a:schemeClr val="bg1"/>
                    </a:solidFill>
                    <a:latin typeface="+mn-ea"/>
                    <a:ea typeface="+mn-ea"/>
                  </a:rPr>
                  <a:t>地勤人员</a:t>
                </a:r>
              </a:p>
            </p:txBody>
          </p:sp>
        </p:grpSp>
      </p:grpSp>
      <p:sp>
        <p:nvSpPr>
          <p:cNvPr id="179" name="矩形 178"/>
          <p:cNvSpPr/>
          <p:nvPr/>
        </p:nvSpPr>
        <p:spPr>
          <a:xfrm>
            <a:off x="8070321" y="3040094"/>
            <a:ext cx="1153554" cy="830997"/>
          </a:xfrm>
          <a:prstGeom prst="rect">
            <a:avLst/>
          </a:prstGeom>
        </p:spPr>
        <p:txBody>
          <a:bodyPr wrap="square">
            <a:spAutoFit/>
          </a:bodyPr>
          <a:lstStyle/>
          <a:p>
            <a:r>
              <a:rPr lang="zh-CN" altLang="en-US" sz="1200" b="1" dirty="0">
                <a:solidFill>
                  <a:schemeClr val="bg1"/>
                </a:solidFill>
              </a:rPr>
              <a:t>在中型城市、二级机场之间开展点对点的短途飞行</a:t>
            </a:r>
          </a:p>
        </p:txBody>
      </p:sp>
      <p:sp>
        <p:nvSpPr>
          <p:cNvPr id="180" name="矩形 179"/>
          <p:cNvSpPr/>
          <p:nvPr/>
        </p:nvSpPr>
        <p:spPr>
          <a:xfrm>
            <a:off x="3488050" y="3247897"/>
            <a:ext cx="1120649" cy="738664"/>
          </a:xfrm>
          <a:prstGeom prst="rect">
            <a:avLst/>
          </a:prstGeom>
        </p:spPr>
        <p:txBody>
          <a:bodyPr wrap="square">
            <a:spAutoFit/>
          </a:bodyPr>
          <a:lstStyle/>
          <a:p>
            <a:r>
              <a:rPr lang="zh-CN" altLang="en-US" sz="1400" b="1" dirty="0">
                <a:solidFill>
                  <a:schemeClr val="bg1"/>
                </a:solidFill>
              </a:rPr>
              <a:t>可靠的、</a:t>
            </a:r>
          </a:p>
          <a:p>
            <a:r>
              <a:rPr lang="zh-CN" altLang="en-US" sz="1400" b="1" dirty="0">
                <a:solidFill>
                  <a:schemeClr val="bg1"/>
                </a:solidFill>
              </a:rPr>
              <a:t>频繁的</a:t>
            </a:r>
            <a:endParaRPr lang="en-US" altLang="zh-CN" sz="1400" b="1" dirty="0">
              <a:solidFill>
                <a:schemeClr val="bg1"/>
              </a:solidFill>
            </a:endParaRPr>
          </a:p>
          <a:p>
            <a:r>
              <a:rPr lang="zh-CN" altLang="en-US" sz="1400" b="1" dirty="0">
                <a:solidFill>
                  <a:schemeClr val="bg1"/>
                </a:solidFill>
              </a:rPr>
              <a:t>起降</a:t>
            </a:r>
          </a:p>
        </p:txBody>
      </p:sp>
      <p:grpSp>
        <p:nvGrpSpPr>
          <p:cNvPr id="297" name="组合 296"/>
          <p:cNvGrpSpPr/>
          <p:nvPr/>
        </p:nvGrpSpPr>
        <p:grpSpPr>
          <a:xfrm>
            <a:off x="3222276" y="4082083"/>
            <a:ext cx="2928986" cy="2437955"/>
            <a:chOff x="1698276" y="4082082"/>
            <a:chExt cx="2928986" cy="2437955"/>
          </a:xfrm>
        </p:grpSpPr>
        <p:cxnSp>
          <p:nvCxnSpPr>
            <p:cNvPr id="230" name="直接连接符 229"/>
            <p:cNvCxnSpPr/>
            <p:nvPr/>
          </p:nvCxnSpPr>
          <p:spPr>
            <a:xfrm flipH="1">
              <a:off x="2128618" y="4768122"/>
              <a:ext cx="77935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flipH="1">
              <a:off x="4047052" y="4082082"/>
              <a:ext cx="580210" cy="30409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3430825" y="5240297"/>
              <a:ext cx="0" cy="51445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34" idx="3"/>
            </p:cNvCxnSpPr>
            <p:nvPr/>
          </p:nvCxnSpPr>
          <p:spPr>
            <a:xfrm flipH="1">
              <a:off x="2513073" y="5054681"/>
              <a:ext cx="580963" cy="58133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16" name="组合 215"/>
            <p:cNvGrpSpPr/>
            <p:nvPr/>
          </p:nvGrpSpPr>
          <p:grpSpPr>
            <a:xfrm>
              <a:off x="1698276" y="4443195"/>
              <a:ext cx="785840" cy="785840"/>
              <a:chOff x="1004520" y="893026"/>
              <a:chExt cx="785840" cy="785840"/>
            </a:xfrm>
          </p:grpSpPr>
          <p:sp>
            <p:nvSpPr>
              <p:cNvPr id="217" name="椭圆 216"/>
              <p:cNvSpPr/>
              <p:nvPr/>
            </p:nvSpPr>
            <p:spPr>
              <a:xfrm>
                <a:off x="1004520" y="893026"/>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217"/>
              <p:cNvSpPr/>
              <p:nvPr/>
            </p:nvSpPr>
            <p:spPr>
              <a:xfrm>
                <a:off x="1004520" y="1147446"/>
                <a:ext cx="684803" cy="461665"/>
              </a:xfrm>
              <a:prstGeom prst="rect">
                <a:avLst/>
              </a:prstGeom>
            </p:spPr>
            <p:txBody>
              <a:bodyPr wrap="none">
                <a:spAutoFit/>
              </a:bodyPr>
              <a:lstStyle/>
              <a:p>
                <a:r>
                  <a:rPr lang="zh-CN" altLang="en-US" sz="1200" dirty="0">
                    <a:solidFill>
                      <a:schemeClr val="bg1"/>
                    </a:solidFill>
                  </a:rPr>
                  <a:t>员工的</a:t>
                </a:r>
              </a:p>
              <a:p>
                <a:r>
                  <a:rPr lang="zh-CN" altLang="en-US" sz="1200" dirty="0">
                    <a:solidFill>
                      <a:schemeClr val="bg1"/>
                    </a:solidFill>
                  </a:rPr>
                  <a:t>高报酬 </a:t>
                </a:r>
              </a:p>
            </p:txBody>
          </p:sp>
        </p:grpSp>
        <p:grpSp>
          <p:nvGrpSpPr>
            <p:cNvPr id="219" name="组合 218"/>
            <p:cNvGrpSpPr/>
            <p:nvPr/>
          </p:nvGrpSpPr>
          <p:grpSpPr>
            <a:xfrm>
              <a:off x="1983694" y="5393323"/>
              <a:ext cx="797527" cy="785840"/>
              <a:chOff x="1004520" y="893026"/>
              <a:chExt cx="797527" cy="785840"/>
            </a:xfrm>
          </p:grpSpPr>
          <p:sp>
            <p:nvSpPr>
              <p:cNvPr id="220" name="椭圆 219"/>
              <p:cNvSpPr/>
              <p:nvPr/>
            </p:nvSpPr>
            <p:spPr>
              <a:xfrm>
                <a:off x="1004520" y="893026"/>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1069569" y="1043720"/>
                <a:ext cx="732478" cy="461665"/>
              </a:xfrm>
              <a:prstGeom prst="rect">
                <a:avLst/>
              </a:prstGeom>
            </p:spPr>
            <p:txBody>
              <a:bodyPr wrap="square">
                <a:spAutoFit/>
              </a:bodyPr>
              <a:lstStyle/>
              <a:p>
                <a:r>
                  <a:rPr lang="zh-CN" altLang="en-US" sz="1200" dirty="0">
                    <a:solidFill>
                      <a:schemeClr val="bg1"/>
                    </a:solidFill>
                  </a:rPr>
                  <a:t>灵活的合同 </a:t>
                </a:r>
              </a:p>
            </p:txBody>
          </p:sp>
        </p:grpSp>
        <p:grpSp>
          <p:nvGrpSpPr>
            <p:cNvPr id="222" name="组合 221"/>
            <p:cNvGrpSpPr/>
            <p:nvPr/>
          </p:nvGrpSpPr>
          <p:grpSpPr>
            <a:xfrm>
              <a:off x="2894426" y="5405523"/>
              <a:ext cx="1121544" cy="1114514"/>
              <a:chOff x="939381" y="898452"/>
              <a:chExt cx="790797" cy="785840"/>
            </a:xfrm>
          </p:grpSpPr>
          <p:sp>
            <p:nvSpPr>
              <p:cNvPr id="223" name="椭圆 222"/>
              <p:cNvSpPr/>
              <p:nvPr/>
            </p:nvSpPr>
            <p:spPr>
              <a:xfrm>
                <a:off x="939381" y="898452"/>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223"/>
              <p:cNvSpPr/>
              <p:nvPr/>
            </p:nvSpPr>
            <p:spPr>
              <a:xfrm>
                <a:off x="948934" y="1115301"/>
                <a:ext cx="781244" cy="325518"/>
              </a:xfrm>
              <a:prstGeom prst="rect">
                <a:avLst/>
              </a:prstGeom>
            </p:spPr>
            <p:txBody>
              <a:bodyPr wrap="none">
                <a:spAutoFit/>
              </a:bodyPr>
              <a:lstStyle/>
              <a:p>
                <a:r>
                  <a:rPr lang="zh-CN" altLang="en-US" sz="1200" dirty="0">
                    <a:solidFill>
                      <a:schemeClr val="bg1"/>
                    </a:solidFill>
                  </a:rPr>
                  <a:t>高水平的</a:t>
                </a:r>
              </a:p>
              <a:p>
                <a:r>
                  <a:rPr lang="zh-CN" altLang="en-US" sz="1200" dirty="0">
                    <a:solidFill>
                      <a:schemeClr val="bg1"/>
                    </a:solidFill>
                  </a:rPr>
                  <a:t>员工持股安排</a:t>
                </a:r>
              </a:p>
            </p:txBody>
          </p:sp>
        </p:grpSp>
      </p:grpSp>
      <p:grpSp>
        <p:nvGrpSpPr>
          <p:cNvPr id="309" name="组合 308"/>
          <p:cNvGrpSpPr/>
          <p:nvPr/>
        </p:nvGrpSpPr>
        <p:grpSpPr>
          <a:xfrm>
            <a:off x="6397565" y="1591820"/>
            <a:ext cx="2652349" cy="1216048"/>
            <a:chOff x="4873564" y="1591820"/>
            <a:chExt cx="2652349" cy="1216048"/>
          </a:xfrm>
        </p:grpSpPr>
        <p:cxnSp>
          <p:nvCxnSpPr>
            <p:cNvPr id="271" name="直接连接符 270"/>
            <p:cNvCxnSpPr/>
            <p:nvPr/>
          </p:nvCxnSpPr>
          <p:spPr>
            <a:xfrm>
              <a:off x="6224845" y="1591820"/>
              <a:ext cx="786567" cy="5253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37" idx="0"/>
            </p:cNvCxnSpPr>
            <p:nvPr/>
          </p:nvCxnSpPr>
          <p:spPr>
            <a:xfrm>
              <a:off x="7063083" y="2163288"/>
              <a:ext cx="7802" cy="64303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4873564" y="2101114"/>
              <a:ext cx="2189519" cy="4307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38" name="组合 237"/>
            <p:cNvGrpSpPr/>
            <p:nvPr/>
          </p:nvGrpSpPr>
          <p:grpSpPr>
            <a:xfrm>
              <a:off x="6503269" y="1675378"/>
              <a:ext cx="1022644" cy="1132490"/>
              <a:chOff x="5207647" y="1862267"/>
              <a:chExt cx="788639" cy="902582"/>
            </a:xfrm>
          </p:grpSpPr>
          <p:sp>
            <p:nvSpPr>
              <p:cNvPr id="239" name="椭圆 238"/>
              <p:cNvSpPr/>
              <p:nvPr/>
            </p:nvSpPr>
            <p:spPr>
              <a:xfrm>
                <a:off x="5207647" y="1862267"/>
                <a:ext cx="785840" cy="785840"/>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矩形 239"/>
              <p:cNvSpPr/>
              <p:nvPr/>
            </p:nvSpPr>
            <p:spPr>
              <a:xfrm>
                <a:off x="5262515" y="1955377"/>
                <a:ext cx="733771" cy="809472"/>
              </a:xfrm>
              <a:prstGeom prst="rect">
                <a:avLst/>
              </a:prstGeom>
            </p:spPr>
            <p:txBody>
              <a:bodyPr wrap="square">
                <a:spAutoFit/>
              </a:bodyPr>
              <a:lstStyle/>
              <a:p>
                <a:r>
                  <a:rPr lang="zh-CN" altLang="en-US" sz="1200" dirty="0">
                    <a:solidFill>
                      <a:schemeClr val="bg1"/>
                    </a:solidFill>
                  </a:rPr>
                  <a:t>与别的航空</a:t>
                </a:r>
              </a:p>
              <a:p>
                <a:r>
                  <a:rPr lang="zh-CN" altLang="en-US" sz="1200" dirty="0">
                    <a:solidFill>
                      <a:schemeClr val="bg1"/>
                    </a:solidFill>
                  </a:rPr>
                  <a:t>公司没有</a:t>
                </a:r>
              </a:p>
              <a:p>
                <a:r>
                  <a:rPr lang="zh-CN" altLang="en-US" sz="1200" dirty="0">
                    <a:solidFill>
                      <a:schemeClr val="bg1"/>
                    </a:solidFill>
                  </a:rPr>
                  <a:t>转乘对接</a:t>
                </a:r>
                <a:endParaRPr lang="en-US" altLang="zh-CN" sz="1200" dirty="0">
                  <a:solidFill>
                    <a:schemeClr val="bg1"/>
                  </a:solidFill>
                </a:endParaRPr>
              </a:p>
              <a:p>
                <a:endParaRPr lang="en-US" altLang="zh-CN" sz="1200" dirty="0">
                  <a:solidFill>
                    <a:schemeClr val="bg1"/>
                  </a:solidFill>
                </a:endParaRPr>
              </a:p>
              <a:p>
                <a:endParaRPr lang="zh-CN" altLang="en-US" sz="1200" dirty="0">
                  <a:solidFill>
                    <a:schemeClr val="bg1"/>
                  </a:solidFill>
                </a:endParaRPr>
              </a:p>
            </p:txBody>
          </p:sp>
        </p:grpSp>
      </p:grpSp>
      <p:grpSp>
        <p:nvGrpSpPr>
          <p:cNvPr id="244" name="组合 243"/>
          <p:cNvGrpSpPr/>
          <p:nvPr/>
        </p:nvGrpSpPr>
        <p:grpSpPr>
          <a:xfrm>
            <a:off x="5825533" y="3694729"/>
            <a:ext cx="1012205" cy="774709"/>
            <a:chOff x="4315195" y="3683598"/>
            <a:chExt cx="997372" cy="785840"/>
          </a:xfrm>
        </p:grpSpPr>
        <p:sp>
          <p:nvSpPr>
            <p:cNvPr id="241" name="椭圆 240"/>
            <p:cNvSpPr/>
            <p:nvPr/>
          </p:nvSpPr>
          <p:spPr>
            <a:xfrm>
              <a:off x="4315195" y="3683598"/>
              <a:ext cx="785840" cy="785840"/>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p:cNvSpPr/>
            <p:nvPr/>
          </p:nvSpPr>
          <p:spPr>
            <a:xfrm>
              <a:off x="4435420" y="3801039"/>
              <a:ext cx="877147" cy="655617"/>
            </a:xfrm>
            <a:prstGeom prst="rect">
              <a:avLst/>
            </a:prstGeom>
          </p:spPr>
          <p:txBody>
            <a:bodyPr wrap="square">
              <a:spAutoFit/>
            </a:bodyPr>
            <a:lstStyle/>
            <a:p>
              <a:r>
                <a:rPr lang="zh-CN" altLang="en-US" sz="1200" dirty="0">
                  <a:solidFill>
                    <a:schemeClr val="bg1"/>
                  </a:solidFill>
                </a:rPr>
                <a:t>自动</a:t>
              </a:r>
              <a:endParaRPr lang="en-US" altLang="zh-CN" sz="1200" dirty="0">
                <a:solidFill>
                  <a:schemeClr val="bg1"/>
                </a:solidFill>
              </a:endParaRPr>
            </a:p>
            <a:p>
              <a:r>
                <a:rPr lang="zh-CN" altLang="en-US" sz="1200" dirty="0">
                  <a:solidFill>
                    <a:schemeClr val="bg1"/>
                  </a:solidFill>
                </a:rPr>
                <a:t>售票</a:t>
              </a:r>
            </a:p>
            <a:p>
              <a:r>
                <a:rPr lang="zh-CN" altLang="en-US" sz="1200" dirty="0">
                  <a:solidFill>
                    <a:schemeClr val="bg1"/>
                  </a:solidFill>
                </a:rPr>
                <a:t>机器</a:t>
              </a:r>
            </a:p>
          </p:txBody>
        </p:sp>
      </p:grpSp>
      <p:grpSp>
        <p:nvGrpSpPr>
          <p:cNvPr id="308" name="组合 307"/>
          <p:cNvGrpSpPr/>
          <p:nvPr/>
        </p:nvGrpSpPr>
        <p:grpSpPr>
          <a:xfrm>
            <a:off x="5370634" y="3342647"/>
            <a:ext cx="3813863" cy="2453477"/>
            <a:chOff x="3846633" y="3342646"/>
            <a:chExt cx="3813863" cy="2453477"/>
          </a:xfrm>
        </p:grpSpPr>
        <p:cxnSp>
          <p:nvCxnSpPr>
            <p:cNvPr id="294" name="直接连接符 293"/>
            <p:cNvCxnSpPr/>
            <p:nvPr/>
          </p:nvCxnSpPr>
          <p:spPr>
            <a:xfrm>
              <a:off x="6048906" y="3616181"/>
              <a:ext cx="687976" cy="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3846633" y="3593335"/>
              <a:ext cx="191296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H="1">
              <a:off x="4929298" y="3864230"/>
              <a:ext cx="810728" cy="150107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07" name="组合 306"/>
            <p:cNvGrpSpPr/>
            <p:nvPr/>
          </p:nvGrpSpPr>
          <p:grpSpPr>
            <a:xfrm>
              <a:off x="6593999" y="4069431"/>
              <a:ext cx="1066497" cy="1726692"/>
              <a:chOff x="6593999" y="4069431"/>
              <a:chExt cx="1066497" cy="1726692"/>
            </a:xfrm>
          </p:grpSpPr>
          <p:cxnSp>
            <p:nvCxnSpPr>
              <p:cNvPr id="235" name="直接连接符 234"/>
              <p:cNvCxnSpPr/>
              <p:nvPr/>
            </p:nvCxnSpPr>
            <p:spPr>
              <a:xfrm>
                <a:off x="7047767" y="4069431"/>
                <a:ext cx="30631" cy="76668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36" idx="5"/>
              </p:cNvCxnSpPr>
              <p:nvPr/>
            </p:nvCxnSpPr>
            <p:spPr>
              <a:xfrm>
                <a:off x="6593999" y="4884159"/>
                <a:ext cx="160559" cy="1705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31" name="组合 230"/>
              <p:cNvGrpSpPr/>
              <p:nvPr/>
            </p:nvGrpSpPr>
            <p:grpSpPr>
              <a:xfrm>
                <a:off x="6674032" y="4748876"/>
                <a:ext cx="986464" cy="1047247"/>
                <a:chOff x="973100" y="899730"/>
                <a:chExt cx="785840" cy="785840"/>
              </a:xfrm>
            </p:grpSpPr>
            <p:sp>
              <p:nvSpPr>
                <p:cNvPr id="232" name="椭圆 231"/>
                <p:cNvSpPr/>
                <p:nvPr/>
              </p:nvSpPr>
              <p:spPr>
                <a:xfrm>
                  <a:off x="973100" y="899730"/>
                  <a:ext cx="785840" cy="785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232"/>
                <p:cNvSpPr/>
                <p:nvPr/>
              </p:nvSpPr>
              <p:spPr>
                <a:xfrm>
                  <a:off x="988366" y="1122579"/>
                  <a:ext cx="760064" cy="346427"/>
                </a:xfrm>
                <a:prstGeom prst="rect">
                  <a:avLst/>
                </a:prstGeom>
              </p:spPr>
              <p:txBody>
                <a:bodyPr wrap="none">
                  <a:spAutoFit/>
                </a:bodyPr>
                <a:lstStyle/>
                <a:p>
                  <a:r>
                    <a:rPr lang="zh-CN" altLang="en-US" sz="1200" dirty="0">
                      <a:solidFill>
                        <a:schemeClr val="bg1"/>
                      </a:solidFill>
                    </a:rPr>
                    <a:t>西南部、</a:t>
                  </a:r>
                </a:p>
                <a:p>
                  <a:r>
                    <a:rPr lang="zh-CN" altLang="en-US" sz="1200" dirty="0">
                      <a:solidFill>
                        <a:schemeClr val="bg1"/>
                      </a:solidFill>
                    </a:rPr>
                    <a:t>低价的航线</a:t>
                  </a:r>
                </a:p>
              </p:txBody>
            </p:sp>
          </p:grpSp>
        </p:grpSp>
        <p:grpSp>
          <p:nvGrpSpPr>
            <p:cNvPr id="245" name="组合 244"/>
            <p:cNvGrpSpPr/>
            <p:nvPr/>
          </p:nvGrpSpPr>
          <p:grpSpPr>
            <a:xfrm>
              <a:off x="5379077" y="3342646"/>
              <a:ext cx="918866" cy="785840"/>
              <a:chOff x="4315195" y="3683598"/>
              <a:chExt cx="918866" cy="785840"/>
            </a:xfrm>
          </p:grpSpPr>
          <p:sp>
            <p:nvSpPr>
              <p:cNvPr id="246" name="椭圆 245"/>
              <p:cNvSpPr/>
              <p:nvPr/>
            </p:nvSpPr>
            <p:spPr>
              <a:xfrm>
                <a:off x="4315195" y="3683598"/>
                <a:ext cx="785840" cy="785840"/>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矩形 246"/>
              <p:cNvSpPr/>
              <p:nvPr/>
            </p:nvSpPr>
            <p:spPr>
              <a:xfrm>
                <a:off x="4356914" y="3831942"/>
                <a:ext cx="877147" cy="461665"/>
              </a:xfrm>
              <a:prstGeom prst="rect">
                <a:avLst/>
              </a:prstGeom>
            </p:spPr>
            <p:txBody>
              <a:bodyPr wrap="square">
                <a:spAutoFit/>
              </a:bodyPr>
              <a:lstStyle/>
              <a:p>
                <a:r>
                  <a:rPr lang="zh-CN" altLang="en-US" sz="1200" dirty="0">
                    <a:solidFill>
                      <a:schemeClr val="bg1"/>
                    </a:solidFill>
                  </a:rPr>
                  <a:t>标准的</a:t>
                </a:r>
              </a:p>
              <a:p>
                <a:r>
                  <a:rPr lang="en-US" altLang="zh-CN" sz="1200" dirty="0">
                    <a:solidFill>
                      <a:schemeClr val="bg1"/>
                    </a:solidFill>
                  </a:rPr>
                  <a:t>737</a:t>
                </a:r>
                <a:r>
                  <a:rPr lang="zh-CN" altLang="en-US" sz="1200" dirty="0">
                    <a:solidFill>
                      <a:schemeClr val="bg1"/>
                    </a:solidFill>
                  </a:rPr>
                  <a:t>飞机</a:t>
                </a:r>
              </a:p>
            </p:txBody>
          </p:sp>
        </p:grpSp>
      </p:grpSp>
      <p:cxnSp>
        <p:nvCxnSpPr>
          <p:cNvPr id="302" name="直接连接符 301"/>
          <p:cNvCxnSpPr/>
          <p:nvPr/>
        </p:nvCxnSpPr>
        <p:spPr>
          <a:xfrm flipH="1">
            <a:off x="4998701" y="3896782"/>
            <a:ext cx="3318" cy="16546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14" name="图片 3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420" y="5716905"/>
            <a:ext cx="1707855" cy="786042"/>
          </a:xfrm>
          <a:prstGeom prst="rect">
            <a:avLst/>
          </a:prstGeom>
        </p:spPr>
      </p:pic>
    </p:spTree>
    <p:extLst>
      <p:ext uri="{BB962C8B-B14F-4D97-AF65-F5344CB8AC3E}">
        <p14:creationId xmlns:p14="http://schemas.microsoft.com/office/powerpoint/2010/main" val="30666586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wipe(up)">
                                      <p:cBhvr>
                                        <p:cTn id="7" dur="500"/>
                                        <p:tgtEl>
                                          <p:spTgt spid="276"/>
                                        </p:tgtEl>
                                      </p:cBhvr>
                                    </p:animEffect>
                                  </p:childTnLst>
                                </p:cTn>
                              </p:par>
                              <p:par>
                                <p:cTn id="8" presetID="22" presetClass="entr" presetSubtype="1" fill="hold"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wipe(up)">
                                      <p:cBhvr>
                                        <p:cTn id="10" dur="500"/>
                                        <p:tgtEl>
                                          <p:spTgt spid="203"/>
                                        </p:tgtEl>
                                      </p:cBhvr>
                                    </p:animEffect>
                                  </p:childTnLst>
                                </p:cTn>
                              </p:par>
                              <p:par>
                                <p:cTn id="11" presetID="22" presetClass="entr" presetSubtype="1" fill="hold" nodeType="withEffect">
                                  <p:stCondLst>
                                    <p:cond delay="0"/>
                                  </p:stCondLst>
                                  <p:childTnLst>
                                    <p:set>
                                      <p:cBhvr>
                                        <p:cTn id="12" dur="1" fill="hold">
                                          <p:stCondLst>
                                            <p:cond delay="0"/>
                                          </p:stCondLst>
                                        </p:cTn>
                                        <p:tgtEl>
                                          <p:spTgt spid="206"/>
                                        </p:tgtEl>
                                        <p:attrNameLst>
                                          <p:attrName>style.visibility</p:attrName>
                                        </p:attrNameLst>
                                      </p:cBhvr>
                                      <p:to>
                                        <p:strVal val="visible"/>
                                      </p:to>
                                    </p:set>
                                    <p:animEffect transition="in" filter="wipe(up)">
                                      <p:cBhvr>
                                        <p:cTn id="13" dur="500"/>
                                        <p:tgtEl>
                                          <p:spTgt spid="206"/>
                                        </p:tgtEl>
                                      </p:cBhvr>
                                    </p:animEffect>
                                  </p:childTnLst>
                                </p:cTn>
                              </p:par>
                              <p:par>
                                <p:cTn id="14" presetID="22" presetClass="entr" presetSubtype="1" fill="hold" nodeType="withEffect">
                                  <p:stCondLst>
                                    <p:cond delay="0"/>
                                  </p:stCondLst>
                                  <p:childTnLst>
                                    <p:set>
                                      <p:cBhvr>
                                        <p:cTn id="15" dur="1" fill="hold">
                                          <p:stCondLst>
                                            <p:cond delay="0"/>
                                          </p:stCondLst>
                                        </p:cTn>
                                        <p:tgtEl>
                                          <p:spTgt spid="258"/>
                                        </p:tgtEl>
                                        <p:attrNameLst>
                                          <p:attrName>style.visibility</p:attrName>
                                        </p:attrNameLst>
                                      </p:cBhvr>
                                      <p:to>
                                        <p:strVal val="visible"/>
                                      </p:to>
                                    </p:set>
                                    <p:animEffect transition="in" filter="wipe(up)">
                                      <p:cBhvr>
                                        <p:cTn id="16" dur="500"/>
                                        <p:tgtEl>
                                          <p:spTgt spid="258"/>
                                        </p:tgtEl>
                                      </p:cBhvr>
                                    </p:animEffect>
                                  </p:childTnLst>
                                </p:cTn>
                              </p:par>
                              <p:par>
                                <p:cTn id="17" presetID="22" presetClass="entr" presetSubtype="4" fill="hold" nodeType="withEffect">
                                  <p:stCondLst>
                                    <p:cond delay="0"/>
                                  </p:stCondLst>
                                  <p:childTnLst>
                                    <p:set>
                                      <p:cBhvr>
                                        <p:cTn id="18" dur="1" fill="hold">
                                          <p:stCondLst>
                                            <p:cond delay="0"/>
                                          </p:stCondLst>
                                        </p:cTn>
                                        <p:tgtEl>
                                          <p:spTgt spid="255"/>
                                        </p:tgtEl>
                                        <p:attrNameLst>
                                          <p:attrName>style.visibility</p:attrName>
                                        </p:attrNameLst>
                                      </p:cBhvr>
                                      <p:to>
                                        <p:strVal val="visible"/>
                                      </p:to>
                                    </p:set>
                                    <p:animEffect transition="in" filter="wipe(down)">
                                      <p:cBhvr>
                                        <p:cTn id="19" dur="500"/>
                                        <p:tgtEl>
                                          <p:spTgt spid="25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97"/>
                                        </p:tgtEl>
                                        <p:attrNameLst>
                                          <p:attrName>style.visibility</p:attrName>
                                        </p:attrNameLst>
                                      </p:cBhvr>
                                      <p:to>
                                        <p:strVal val="visible"/>
                                      </p:to>
                                    </p:set>
                                    <p:animEffect transition="in" filter="wipe(up)">
                                      <p:cBhvr>
                                        <p:cTn id="24" dur="500"/>
                                        <p:tgtEl>
                                          <p:spTgt spid="297"/>
                                        </p:tgtEl>
                                      </p:cBhvr>
                                    </p:animEffect>
                                  </p:childTnLst>
                                </p:cTn>
                              </p:par>
                              <p:par>
                                <p:cTn id="25" presetID="22" presetClass="entr" presetSubtype="1" fill="hold" nodeType="withEffect">
                                  <p:stCondLst>
                                    <p:cond delay="0"/>
                                  </p:stCondLst>
                                  <p:childTnLst>
                                    <p:set>
                                      <p:cBhvr>
                                        <p:cTn id="26" dur="1" fill="hold">
                                          <p:stCondLst>
                                            <p:cond delay="0"/>
                                          </p:stCondLst>
                                        </p:cTn>
                                        <p:tgtEl>
                                          <p:spTgt spid="278"/>
                                        </p:tgtEl>
                                        <p:attrNameLst>
                                          <p:attrName>style.visibility</p:attrName>
                                        </p:attrNameLst>
                                      </p:cBhvr>
                                      <p:to>
                                        <p:strVal val="visible"/>
                                      </p:to>
                                    </p:set>
                                    <p:animEffect transition="in" filter="wipe(up)">
                                      <p:cBhvr>
                                        <p:cTn id="27" dur="500"/>
                                        <p:tgtEl>
                                          <p:spTgt spid="278"/>
                                        </p:tgtEl>
                                      </p:cBhvr>
                                    </p:animEffect>
                                  </p:childTnLst>
                                </p:cTn>
                              </p:par>
                              <p:par>
                                <p:cTn id="28" presetID="22" presetClass="entr" presetSubtype="1" fill="hold" nodeType="withEffect">
                                  <p:stCondLst>
                                    <p:cond delay="0"/>
                                  </p:stCondLst>
                                  <p:childTnLst>
                                    <p:set>
                                      <p:cBhvr>
                                        <p:cTn id="29" dur="1" fill="hold">
                                          <p:stCondLst>
                                            <p:cond delay="0"/>
                                          </p:stCondLst>
                                        </p:cTn>
                                        <p:tgtEl>
                                          <p:spTgt spid="244"/>
                                        </p:tgtEl>
                                        <p:attrNameLst>
                                          <p:attrName>style.visibility</p:attrName>
                                        </p:attrNameLst>
                                      </p:cBhvr>
                                      <p:to>
                                        <p:strVal val="visible"/>
                                      </p:to>
                                    </p:set>
                                    <p:animEffect transition="in" filter="wipe(up)">
                                      <p:cBhvr>
                                        <p:cTn id="30" dur="500"/>
                                        <p:tgtEl>
                                          <p:spTgt spid="244"/>
                                        </p:tgtEl>
                                      </p:cBhvr>
                                    </p:animEffect>
                                  </p:childTnLst>
                                </p:cTn>
                              </p:par>
                              <p:par>
                                <p:cTn id="31" presetID="22" presetClass="entr" presetSubtype="1" fill="hold" nodeType="withEffect">
                                  <p:stCondLst>
                                    <p:cond delay="0"/>
                                  </p:stCondLst>
                                  <p:childTnLst>
                                    <p:set>
                                      <p:cBhvr>
                                        <p:cTn id="32" dur="1" fill="hold">
                                          <p:stCondLst>
                                            <p:cond delay="0"/>
                                          </p:stCondLst>
                                        </p:cTn>
                                        <p:tgtEl>
                                          <p:spTgt spid="302"/>
                                        </p:tgtEl>
                                        <p:attrNameLst>
                                          <p:attrName>style.visibility</p:attrName>
                                        </p:attrNameLst>
                                      </p:cBhvr>
                                      <p:to>
                                        <p:strVal val="visible"/>
                                      </p:to>
                                    </p:set>
                                    <p:animEffect transition="in" filter="wipe(up)">
                                      <p:cBhvr>
                                        <p:cTn id="33" dur="500"/>
                                        <p:tgtEl>
                                          <p:spTgt spid="30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8"/>
                                        </p:tgtEl>
                                        <p:attrNameLst>
                                          <p:attrName>style.visibility</p:attrName>
                                        </p:attrNameLst>
                                      </p:cBhvr>
                                      <p:to>
                                        <p:strVal val="visible"/>
                                      </p:to>
                                    </p:set>
                                    <p:animEffect transition="in" filter="wipe(right)">
                                      <p:cBhvr>
                                        <p:cTn id="38" dur="500"/>
                                        <p:tgtEl>
                                          <p:spTgt spid="308"/>
                                        </p:tgtEl>
                                      </p:cBhvr>
                                    </p:animEffect>
                                  </p:childTnLst>
                                </p:cTn>
                              </p:par>
                              <p:par>
                                <p:cTn id="39" presetID="22" presetClass="entr" presetSubtype="2" fill="hold" nodeType="withEffect">
                                  <p:stCondLst>
                                    <p:cond delay="0"/>
                                  </p:stCondLst>
                                  <p:childTnLst>
                                    <p:set>
                                      <p:cBhvr>
                                        <p:cTn id="40" dur="1" fill="hold">
                                          <p:stCondLst>
                                            <p:cond delay="0"/>
                                          </p:stCondLst>
                                        </p:cTn>
                                        <p:tgtEl>
                                          <p:spTgt spid="309"/>
                                        </p:tgtEl>
                                        <p:attrNameLst>
                                          <p:attrName>style.visibility</p:attrName>
                                        </p:attrNameLst>
                                      </p:cBhvr>
                                      <p:to>
                                        <p:strVal val="visible"/>
                                      </p:to>
                                    </p:set>
                                    <p:animEffect transition="in" filter="wipe(right)">
                                      <p:cBhvr>
                                        <p:cTn id="41"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（理性化的）战略管理的过程化规律</a:t>
            </a:r>
          </a:p>
        </p:txBody>
      </p:sp>
      <p:sp>
        <p:nvSpPr>
          <p:cNvPr id="40" name="内容占位符 39"/>
          <p:cNvSpPr>
            <a:spLocks noGrp="1"/>
          </p:cNvSpPr>
          <p:nvPr>
            <p:ph idx="1"/>
          </p:nvPr>
        </p:nvSpPr>
        <p:spPr/>
        <p:txBody>
          <a:bodyPr/>
          <a:lstStyle/>
          <a:p>
            <a:endParaRPr lang="zh-CN" altLang="en-US" dirty="0"/>
          </a:p>
        </p:txBody>
      </p:sp>
      <p:grpSp>
        <p:nvGrpSpPr>
          <p:cNvPr id="39" name="组合 38"/>
          <p:cNvGrpSpPr/>
          <p:nvPr/>
        </p:nvGrpSpPr>
        <p:grpSpPr>
          <a:xfrm>
            <a:off x="2208215" y="1404257"/>
            <a:ext cx="7941109" cy="4203498"/>
            <a:chOff x="684213" y="1494531"/>
            <a:chExt cx="8377328" cy="4113224"/>
          </a:xfrm>
        </p:grpSpPr>
        <p:cxnSp>
          <p:nvCxnSpPr>
            <p:cNvPr id="3" name="直接连接符 2"/>
            <p:cNvCxnSpPr/>
            <p:nvPr/>
          </p:nvCxnSpPr>
          <p:spPr>
            <a:xfrm>
              <a:off x="4999255" y="1899688"/>
              <a:ext cx="180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49829" y="5248800"/>
              <a:ext cx="180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6279258" y="3591398"/>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7570719" y="3591398"/>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493918" y="1899688"/>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80212" y="5241971"/>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46758" y="3466496"/>
              <a:ext cx="32556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396368" y="1494531"/>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solidFill>
                  <a:schemeClr val="bg1"/>
                </a:solidFill>
              </a:endParaRPr>
            </a:p>
          </p:txBody>
        </p:sp>
        <p:sp>
          <p:nvSpPr>
            <p:cNvPr id="11" name="矩形 10"/>
            <p:cNvSpPr/>
            <p:nvPr/>
          </p:nvSpPr>
          <p:spPr>
            <a:xfrm>
              <a:off x="6666521" y="3168695"/>
              <a:ext cx="964765"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2" name="矩形 11"/>
            <p:cNvSpPr/>
            <p:nvPr/>
          </p:nvSpPr>
          <p:spPr>
            <a:xfrm>
              <a:off x="7954925" y="3168695"/>
              <a:ext cx="964765"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3" name="矩形 12"/>
            <p:cNvSpPr/>
            <p:nvPr/>
          </p:nvSpPr>
          <p:spPr>
            <a:xfrm>
              <a:off x="3842396" y="4830922"/>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4" name="矩形 13"/>
            <p:cNvSpPr/>
            <p:nvPr/>
          </p:nvSpPr>
          <p:spPr>
            <a:xfrm>
              <a:off x="2396368" y="4830922"/>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5" name="矩形 14"/>
            <p:cNvSpPr/>
            <p:nvPr/>
          </p:nvSpPr>
          <p:spPr>
            <a:xfrm>
              <a:off x="5335585" y="3168696"/>
              <a:ext cx="964765"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6" name="矩形 15"/>
            <p:cNvSpPr/>
            <p:nvPr/>
          </p:nvSpPr>
          <p:spPr>
            <a:xfrm>
              <a:off x="3863662" y="1494531"/>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solidFill>
                  <a:schemeClr val="bg1"/>
                </a:solidFill>
              </a:endParaRPr>
            </a:p>
          </p:txBody>
        </p:sp>
        <p:sp>
          <p:nvSpPr>
            <p:cNvPr id="17" name="矩形 16"/>
            <p:cNvSpPr/>
            <p:nvPr/>
          </p:nvSpPr>
          <p:spPr>
            <a:xfrm>
              <a:off x="726303" y="2860642"/>
              <a:ext cx="1171633" cy="112777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文本框 17"/>
            <p:cNvSpPr txBox="1"/>
            <p:nvPr/>
          </p:nvSpPr>
          <p:spPr>
            <a:xfrm>
              <a:off x="684213" y="3135515"/>
              <a:ext cx="1275907" cy="738664"/>
            </a:xfrm>
            <a:prstGeom prst="rect">
              <a:avLst/>
            </a:prstGeom>
            <a:noFill/>
          </p:spPr>
          <p:txBody>
            <a:bodyPr wrap="square" rtlCol="0">
              <a:spAutoFit/>
            </a:bodyPr>
            <a:lstStyle/>
            <a:p>
              <a:r>
                <a:rPr lang="zh-CN" altLang="en-US" sz="1400" b="1" dirty="0">
                  <a:solidFill>
                    <a:schemeClr val="bg1"/>
                  </a:solidFill>
                </a:rPr>
                <a:t>确定组织当前的使命、目标和战略</a:t>
              </a:r>
            </a:p>
          </p:txBody>
        </p:sp>
        <p:sp>
          <p:nvSpPr>
            <p:cNvPr id="20" name="文本框 19"/>
            <p:cNvSpPr txBox="1"/>
            <p:nvPr/>
          </p:nvSpPr>
          <p:spPr>
            <a:xfrm>
              <a:off x="3863662" y="1694332"/>
              <a:ext cx="1175142" cy="523220"/>
            </a:xfrm>
            <a:prstGeom prst="rect">
              <a:avLst/>
            </a:prstGeom>
            <a:noFill/>
          </p:spPr>
          <p:txBody>
            <a:bodyPr wrap="square" rtlCol="0">
              <a:spAutoFit/>
            </a:bodyPr>
            <a:lstStyle/>
            <a:p>
              <a:pPr algn="ctr"/>
              <a:r>
                <a:rPr lang="zh-CN" altLang="en-US" sz="1400" b="1" dirty="0">
                  <a:solidFill>
                    <a:schemeClr val="bg1"/>
                  </a:solidFill>
                </a:rPr>
                <a:t>识别</a:t>
              </a:r>
              <a:endParaRPr lang="en-US" altLang="zh-CN" sz="1400" b="1" dirty="0">
                <a:solidFill>
                  <a:schemeClr val="bg1"/>
                </a:solidFill>
              </a:endParaRPr>
            </a:p>
            <a:p>
              <a:r>
                <a:rPr lang="zh-CN" altLang="en-US" sz="1400" b="1" dirty="0">
                  <a:solidFill>
                    <a:schemeClr val="bg1"/>
                  </a:solidFill>
                </a:rPr>
                <a:t>机会和威胁</a:t>
              </a:r>
            </a:p>
          </p:txBody>
        </p:sp>
        <p:sp>
          <p:nvSpPr>
            <p:cNvPr id="21" name="文本框 20"/>
            <p:cNvSpPr txBox="1"/>
            <p:nvPr/>
          </p:nvSpPr>
          <p:spPr>
            <a:xfrm>
              <a:off x="2440154" y="5032448"/>
              <a:ext cx="1438057" cy="523220"/>
            </a:xfrm>
            <a:prstGeom prst="rect">
              <a:avLst/>
            </a:prstGeom>
            <a:noFill/>
          </p:spPr>
          <p:txBody>
            <a:bodyPr wrap="square" rtlCol="0">
              <a:spAutoFit/>
            </a:bodyPr>
            <a:lstStyle/>
            <a:p>
              <a:r>
                <a:rPr lang="zh-CN" altLang="en-US" sz="1400" b="1" dirty="0">
                  <a:solidFill>
                    <a:schemeClr val="bg1"/>
                  </a:solidFill>
                </a:rPr>
                <a:t>分析组织的</a:t>
              </a:r>
              <a:endParaRPr lang="en-US" altLang="zh-CN" sz="1400" b="1" dirty="0">
                <a:solidFill>
                  <a:schemeClr val="bg1"/>
                </a:solidFill>
              </a:endParaRPr>
            </a:p>
            <a:p>
              <a:r>
                <a:rPr lang="zh-CN" altLang="en-US" sz="1400" b="1" dirty="0">
                  <a:solidFill>
                    <a:schemeClr val="bg1"/>
                  </a:solidFill>
                </a:rPr>
                <a:t>资源和能力</a:t>
              </a:r>
            </a:p>
          </p:txBody>
        </p:sp>
        <p:sp>
          <p:nvSpPr>
            <p:cNvPr id="22" name="文本框 21"/>
            <p:cNvSpPr txBox="1"/>
            <p:nvPr/>
          </p:nvSpPr>
          <p:spPr>
            <a:xfrm>
              <a:off x="3842396" y="5010804"/>
              <a:ext cx="1134733" cy="523220"/>
            </a:xfrm>
            <a:prstGeom prst="rect">
              <a:avLst/>
            </a:prstGeom>
            <a:noFill/>
          </p:spPr>
          <p:txBody>
            <a:bodyPr wrap="square" rtlCol="0">
              <a:spAutoFit/>
            </a:bodyPr>
            <a:lstStyle/>
            <a:p>
              <a:pPr algn="ctr"/>
              <a:r>
                <a:rPr lang="zh-CN" altLang="en-US" sz="1400" b="1" dirty="0">
                  <a:solidFill>
                    <a:schemeClr val="bg1"/>
                  </a:solidFill>
                </a:rPr>
                <a:t>识别</a:t>
              </a:r>
              <a:endParaRPr lang="en-US" altLang="zh-CN" sz="1400" b="1" dirty="0">
                <a:solidFill>
                  <a:schemeClr val="bg1"/>
                </a:solidFill>
              </a:endParaRPr>
            </a:p>
            <a:p>
              <a:r>
                <a:rPr lang="zh-CN" altLang="en-US" sz="1400" b="1" dirty="0">
                  <a:solidFill>
                    <a:schemeClr val="bg1"/>
                  </a:solidFill>
                </a:rPr>
                <a:t>优势和劣势</a:t>
              </a:r>
            </a:p>
          </p:txBody>
        </p:sp>
        <p:sp>
          <p:nvSpPr>
            <p:cNvPr id="23" name="文本框 22"/>
            <p:cNvSpPr txBox="1"/>
            <p:nvPr/>
          </p:nvSpPr>
          <p:spPr>
            <a:xfrm>
              <a:off x="5335585" y="3430417"/>
              <a:ext cx="1003376" cy="307777"/>
            </a:xfrm>
            <a:prstGeom prst="rect">
              <a:avLst/>
            </a:prstGeom>
            <a:noFill/>
          </p:spPr>
          <p:txBody>
            <a:bodyPr wrap="square" rtlCol="0">
              <a:spAutoFit/>
            </a:bodyPr>
            <a:lstStyle/>
            <a:p>
              <a:r>
                <a:rPr lang="zh-CN" altLang="en-US" sz="1400" b="1" dirty="0">
                  <a:solidFill>
                    <a:schemeClr val="bg1"/>
                  </a:solidFill>
                </a:rPr>
                <a:t>构造战略</a:t>
              </a:r>
            </a:p>
          </p:txBody>
        </p:sp>
        <p:sp>
          <p:nvSpPr>
            <p:cNvPr id="24" name="文本框 23"/>
            <p:cNvSpPr txBox="1"/>
            <p:nvPr/>
          </p:nvSpPr>
          <p:spPr>
            <a:xfrm>
              <a:off x="6705131" y="3430417"/>
              <a:ext cx="1107943" cy="307777"/>
            </a:xfrm>
            <a:prstGeom prst="rect">
              <a:avLst/>
            </a:prstGeom>
            <a:noFill/>
          </p:spPr>
          <p:txBody>
            <a:bodyPr wrap="square" rtlCol="0">
              <a:spAutoFit/>
            </a:bodyPr>
            <a:lstStyle/>
            <a:p>
              <a:r>
                <a:rPr lang="zh-CN" altLang="en-US" sz="1400" b="1" dirty="0">
                  <a:solidFill>
                    <a:schemeClr val="bg1"/>
                  </a:solidFill>
                </a:rPr>
                <a:t>实施战略</a:t>
              </a:r>
            </a:p>
          </p:txBody>
        </p:sp>
        <p:sp>
          <p:nvSpPr>
            <p:cNvPr id="25" name="文本框 24"/>
            <p:cNvSpPr txBox="1"/>
            <p:nvPr/>
          </p:nvSpPr>
          <p:spPr>
            <a:xfrm>
              <a:off x="7996693" y="3430417"/>
              <a:ext cx="1064848" cy="307777"/>
            </a:xfrm>
            <a:prstGeom prst="rect">
              <a:avLst/>
            </a:prstGeom>
            <a:noFill/>
          </p:spPr>
          <p:txBody>
            <a:bodyPr wrap="square" rtlCol="0">
              <a:spAutoFit/>
            </a:bodyPr>
            <a:lstStyle/>
            <a:p>
              <a:r>
                <a:rPr lang="zh-CN" altLang="en-US" sz="1400" b="1" dirty="0">
                  <a:solidFill>
                    <a:schemeClr val="bg1"/>
                  </a:solidFill>
                </a:rPr>
                <a:t>评估结果</a:t>
              </a:r>
            </a:p>
          </p:txBody>
        </p:sp>
        <p:cxnSp>
          <p:nvCxnSpPr>
            <p:cNvPr id="26" name="直接箭头连接符 25"/>
            <p:cNvCxnSpPr/>
            <p:nvPr/>
          </p:nvCxnSpPr>
          <p:spPr>
            <a:xfrm>
              <a:off x="2037257" y="1904213"/>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051691" y="5241971"/>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140462" y="3629373"/>
              <a:ext cx="219926"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47890" y="1889055"/>
              <a:ext cx="0" cy="336203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53795" y="1910382"/>
              <a:ext cx="0" cy="336203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180213" y="2934586"/>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1</a:t>
              </a:r>
              <a:endParaRPr lang="zh-CN" altLang="en-US" sz="1400" dirty="0">
                <a:solidFill>
                  <a:schemeClr val="tx1">
                    <a:lumMod val="75000"/>
                    <a:lumOff val="25000"/>
                  </a:schemeClr>
                </a:solidFill>
              </a:endParaRPr>
            </a:p>
          </p:txBody>
        </p:sp>
        <p:sp>
          <p:nvSpPr>
            <p:cNvPr id="32" name="椭圆 31"/>
            <p:cNvSpPr/>
            <p:nvPr/>
          </p:nvSpPr>
          <p:spPr>
            <a:xfrm>
              <a:off x="2843145" y="154487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2</a:t>
              </a:r>
              <a:endParaRPr lang="zh-CN" altLang="en-US" sz="1400" dirty="0">
                <a:solidFill>
                  <a:schemeClr val="tx1">
                    <a:lumMod val="75000"/>
                    <a:lumOff val="25000"/>
                  </a:schemeClr>
                </a:solidFill>
              </a:endParaRPr>
            </a:p>
          </p:txBody>
        </p:sp>
        <p:sp>
          <p:nvSpPr>
            <p:cNvPr id="33" name="椭圆 32"/>
            <p:cNvSpPr/>
            <p:nvPr/>
          </p:nvSpPr>
          <p:spPr>
            <a:xfrm>
              <a:off x="4281202" y="154487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3</a:t>
              </a:r>
              <a:endParaRPr lang="zh-CN" altLang="en-US" sz="1400" dirty="0">
                <a:solidFill>
                  <a:schemeClr val="tx1">
                    <a:lumMod val="75000"/>
                    <a:lumOff val="25000"/>
                  </a:schemeClr>
                </a:solidFill>
              </a:endParaRPr>
            </a:p>
          </p:txBody>
        </p:sp>
        <p:sp>
          <p:nvSpPr>
            <p:cNvPr id="34" name="椭圆 33"/>
            <p:cNvSpPr/>
            <p:nvPr/>
          </p:nvSpPr>
          <p:spPr>
            <a:xfrm>
              <a:off x="2843145" y="4872609"/>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4</a:t>
              </a:r>
              <a:endParaRPr lang="zh-CN" altLang="en-US" sz="1400" dirty="0">
                <a:solidFill>
                  <a:schemeClr val="tx1">
                    <a:lumMod val="75000"/>
                    <a:lumOff val="25000"/>
                  </a:schemeClr>
                </a:solidFill>
              </a:endParaRPr>
            </a:p>
          </p:txBody>
        </p:sp>
        <p:sp>
          <p:nvSpPr>
            <p:cNvPr id="35" name="椭圆 34"/>
            <p:cNvSpPr/>
            <p:nvPr/>
          </p:nvSpPr>
          <p:spPr>
            <a:xfrm>
              <a:off x="4281202" y="4872608"/>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5</a:t>
              </a:r>
              <a:endParaRPr lang="zh-CN" altLang="en-US" sz="1400" dirty="0">
                <a:solidFill>
                  <a:schemeClr val="tx1">
                    <a:lumMod val="75000"/>
                    <a:lumOff val="25000"/>
                  </a:schemeClr>
                </a:solidFill>
              </a:endParaRPr>
            </a:p>
          </p:txBody>
        </p:sp>
        <p:sp>
          <p:nvSpPr>
            <p:cNvPr id="36" name="椭圆 35"/>
            <p:cNvSpPr/>
            <p:nvPr/>
          </p:nvSpPr>
          <p:spPr>
            <a:xfrm>
              <a:off x="5715093" y="324304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6</a:t>
              </a:r>
              <a:endParaRPr lang="zh-CN" altLang="en-US" sz="1400" dirty="0">
                <a:solidFill>
                  <a:schemeClr val="tx1">
                    <a:lumMod val="75000"/>
                    <a:lumOff val="25000"/>
                  </a:schemeClr>
                </a:solidFill>
              </a:endParaRPr>
            </a:p>
          </p:txBody>
        </p:sp>
        <p:sp>
          <p:nvSpPr>
            <p:cNvPr id="37" name="椭圆 36"/>
            <p:cNvSpPr/>
            <p:nvPr/>
          </p:nvSpPr>
          <p:spPr>
            <a:xfrm>
              <a:off x="7046029" y="324304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7</a:t>
              </a:r>
              <a:endParaRPr lang="zh-CN" altLang="en-US" sz="1400" dirty="0">
                <a:solidFill>
                  <a:schemeClr val="tx1">
                    <a:lumMod val="75000"/>
                    <a:lumOff val="25000"/>
                  </a:schemeClr>
                </a:solidFill>
              </a:endParaRPr>
            </a:p>
          </p:txBody>
        </p:sp>
        <p:sp>
          <p:nvSpPr>
            <p:cNvPr id="38" name="椭圆 37"/>
            <p:cNvSpPr/>
            <p:nvPr/>
          </p:nvSpPr>
          <p:spPr>
            <a:xfrm>
              <a:off x="8355317" y="324304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8</a:t>
              </a:r>
              <a:endParaRPr lang="zh-CN" altLang="en-US" sz="1400" dirty="0">
                <a:solidFill>
                  <a:schemeClr val="tx1">
                    <a:lumMod val="75000"/>
                    <a:lumOff val="25000"/>
                  </a:schemeClr>
                </a:solidFill>
              </a:endParaRPr>
            </a:p>
          </p:txBody>
        </p:sp>
      </p:grpSp>
      <p:sp>
        <p:nvSpPr>
          <p:cNvPr id="41" name="文本框 40"/>
          <p:cNvSpPr txBox="1"/>
          <p:nvPr/>
        </p:nvSpPr>
        <p:spPr>
          <a:xfrm>
            <a:off x="3950298" y="1651045"/>
            <a:ext cx="1363175" cy="307777"/>
          </a:xfrm>
          <a:prstGeom prst="rect">
            <a:avLst/>
          </a:prstGeom>
          <a:noFill/>
        </p:spPr>
        <p:txBody>
          <a:bodyPr wrap="square" rtlCol="0">
            <a:spAutoFit/>
          </a:bodyPr>
          <a:lstStyle/>
          <a:p>
            <a:r>
              <a:rPr lang="zh-CN" altLang="en-US" sz="1400" b="1" dirty="0">
                <a:solidFill>
                  <a:schemeClr val="bg1"/>
                </a:solidFill>
              </a:rPr>
              <a:t>分析环境</a:t>
            </a:r>
          </a:p>
        </p:txBody>
      </p:sp>
    </p:spTree>
    <p:extLst>
      <p:ext uri="{BB962C8B-B14F-4D97-AF65-F5344CB8AC3E}">
        <p14:creationId xmlns:p14="http://schemas.microsoft.com/office/powerpoint/2010/main" val="27815834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264AE-BB2D-1341-8D9B-A9E06DA6E71F}"/>
              </a:ext>
            </a:extLst>
          </p:cNvPr>
          <p:cNvSpPr>
            <a:spLocks noGrp="1"/>
          </p:cNvSpPr>
          <p:nvPr>
            <p:ph type="title"/>
          </p:nvPr>
        </p:nvSpPr>
        <p:spPr/>
        <p:txBody>
          <a:bodyPr/>
          <a:lstStyle/>
          <a:p>
            <a:r>
              <a:rPr kumimoji="1" lang="zh-CN" altLang="en-US" dirty="0"/>
              <a:t>内容提要</a:t>
            </a:r>
          </a:p>
        </p:txBody>
      </p:sp>
      <p:sp>
        <p:nvSpPr>
          <p:cNvPr id="3" name="内容占位符 2">
            <a:extLst>
              <a:ext uri="{FF2B5EF4-FFF2-40B4-BE49-F238E27FC236}">
                <a16:creationId xmlns:a16="http://schemas.microsoft.com/office/drawing/2014/main" id="{0CA7EC0E-2CB7-6541-8DCC-8E81F88849F0}"/>
              </a:ext>
            </a:extLst>
          </p:cNvPr>
          <p:cNvSpPr>
            <a:spLocks noGrp="1"/>
          </p:cNvSpPr>
          <p:nvPr>
            <p:ph idx="1"/>
          </p:nvPr>
        </p:nvSpPr>
        <p:spPr/>
        <p:txBody>
          <a:bodyPr/>
          <a:lstStyle/>
          <a:p>
            <a:r>
              <a:rPr kumimoji="1" lang="zh-CN" altLang="en-US" dirty="0"/>
              <a:t>愿景与使命</a:t>
            </a:r>
            <a:endParaRPr kumimoji="1" lang="en-US" altLang="zh-CN" dirty="0"/>
          </a:p>
          <a:p>
            <a:r>
              <a:rPr kumimoji="1" lang="en-US" altLang="zh-CN" dirty="0"/>
              <a:t>PEST</a:t>
            </a:r>
            <a:r>
              <a:rPr kumimoji="1" lang="zh-CN" altLang="en-US" dirty="0"/>
              <a:t>模型</a:t>
            </a:r>
            <a:endParaRPr kumimoji="1" lang="en-US" altLang="zh-CN" dirty="0"/>
          </a:p>
          <a:p>
            <a:r>
              <a:rPr kumimoji="1" lang="zh-CN" altLang="en-US" dirty="0"/>
              <a:t>五力模型</a:t>
            </a:r>
            <a:endParaRPr kumimoji="1" lang="en-US" altLang="zh-CN" dirty="0"/>
          </a:p>
          <a:p>
            <a:r>
              <a:rPr kumimoji="1" lang="en-US" altLang="zh-CN" dirty="0"/>
              <a:t>SWOT</a:t>
            </a:r>
            <a:r>
              <a:rPr kumimoji="1" lang="zh-CN" altLang="en-US" dirty="0"/>
              <a:t>分析</a:t>
            </a:r>
            <a:endParaRPr kumimoji="1" lang="en-US" altLang="zh-CN" dirty="0"/>
          </a:p>
          <a:p>
            <a:r>
              <a:rPr lang="zh-CN" altLang="zh-CN" dirty="0"/>
              <a:t>成长战略（后向一体化、前向一体化、横向一体化、相关多元化、非相关多元化）</a:t>
            </a:r>
            <a:r>
              <a:rPr lang="zh-CN" altLang="en-US" dirty="0"/>
              <a:t>、稳定战略、紧缩战略</a:t>
            </a:r>
            <a:endParaRPr lang="en-US" altLang="zh-CN" dirty="0"/>
          </a:p>
          <a:p>
            <a:r>
              <a:rPr lang="zh-CN" altLang="en-US" dirty="0"/>
              <a:t>蓝海战略</a:t>
            </a:r>
            <a:endParaRPr lang="en-US" altLang="zh-CN" dirty="0"/>
          </a:p>
          <a:p>
            <a:r>
              <a:rPr lang="zh-CN" altLang="en-US" dirty="0"/>
              <a:t>波士顿矩阵</a:t>
            </a:r>
            <a:endParaRPr lang="en-US" altLang="zh-CN" dirty="0"/>
          </a:p>
          <a:p>
            <a:r>
              <a:rPr lang="zh-CN" altLang="en-US" dirty="0"/>
              <a:t>核心竞争力（四个特征）</a:t>
            </a:r>
            <a:endParaRPr lang="en-US" altLang="zh-CN" dirty="0"/>
          </a:p>
          <a:p>
            <a:r>
              <a:rPr lang="zh-CN" altLang="en-US" dirty="0"/>
              <a:t>三种业务层次竞争战略（</a:t>
            </a:r>
            <a:r>
              <a:rPr lang="zh-CN" altLang="zh-CN" dirty="0"/>
              <a:t>低成本、差异化、聚焦 </a:t>
            </a:r>
            <a:r>
              <a:rPr lang="zh-CN" altLang="en-US" dirty="0"/>
              <a:t>）</a:t>
            </a:r>
            <a:endParaRPr lang="zh-CN" altLang="zh-CN" dirty="0"/>
          </a:p>
          <a:p>
            <a:endParaRPr kumimoji="1" lang="zh-CN" altLang="en-US" dirty="0"/>
          </a:p>
        </p:txBody>
      </p:sp>
    </p:spTree>
    <p:extLst>
      <p:ext uri="{BB962C8B-B14F-4D97-AF65-F5344CB8AC3E}">
        <p14:creationId xmlns:p14="http://schemas.microsoft.com/office/powerpoint/2010/main" val="447109632"/>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208214" y="2951018"/>
            <a:ext cx="7993203" cy="356408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96814" y="1123950"/>
            <a:ext cx="8004602" cy="5557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bg1"/>
              </a:solidFill>
            </a:endParaRPr>
          </a:p>
        </p:txBody>
      </p:sp>
      <p:sp>
        <p:nvSpPr>
          <p:cNvPr id="2" name="标题 1"/>
          <p:cNvSpPr>
            <a:spLocks noGrp="1"/>
          </p:cNvSpPr>
          <p:nvPr>
            <p:ph type="title"/>
          </p:nvPr>
        </p:nvSpPr>
        <p:spPr/>
        <p:txBody>
          <a:bodyPr/>
          <a:lstStyle/>
          <a:p>
            <a:r>
              <a:rPr lang="zh-CN" altLang="en-US" dirty="0"/>
              <a:t>战略错误的危害</a:t>
            </a:r>
          </a:p>
        </p:txBody>
      </p:sp>
      <p:sp>
        <p:nvSpPr>
          <p:cNvPr id="3" name="矩形 2"/>
          <p:cNvSpPr/>
          <p:nvPr/>
        </p:nvSpPr>
        <p:spPr>
          <a:xfrm>
            <a:off x="2349184" y="1141067"/>
            <a:ext cx="2954655" cy="461665"/>
          </a:xfrm>
          <a:prstGeom prst="rect">
            <a:avLst/>
          </a:prstGeom>
        </p:spPr>
        <p:txBody>
          <a:bodyPr wrap="none">
            <a:spAutoFit/>
          </a:bodyPr>
          <a:lstStyle/>
          <a:p>
            <a:r>
              <a:rPr lang="zh-CN" altLang="en-US" sz="2400" b="1" dirty="0">
                <a:solidFill>
                  <a:schemeClr val="bg1"/>
                </a:solidFill>
                <a:latin typeface="+mn-ea"/>
              </a:rPr>
              <a:t>战略错误，危害巨大</a:t>
            </a:r>
          </a:p>
        </p:txBody>
      </p:sp>
      <p:pic>
        <p:nvPicPr>
          <p:cNvPr id="1026" name="Picture 2" descr="http://bbsimages.military.china.com/1011/2007/12/11/3124.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20791" y="4382773"/>
            <a:ext cx="2930658" cy="1966747"/>
          </a:xfrm>
          <a:prstGeom prst="rect">
            <a:avLst/>
          </a:prstGeom>
          <a:noFill/>
          <a:ln w="12700">
            <a:solidFill>
              <a:schemeClr val="tx1">
                <a:lumMod val="75000"/>
                <a:lumOff val="25000"/>
              </a:schemeClr>
            </a:solidFill>
          </a:ln>
          <a:extLst>
            <a:ext uri="{909E8E84-426E-40DD-AFC4-6F175D3DCCD1}">
              <a14:hiddenFill xmlns:a14="http://schemas.microsoft.com/office/drawing/2010/main">
                <a:solidFill>
                  <a:srgbClr val="FFFFFF"/>
                </a:solidFill>
              </a14:hiddenFill>
            </a:ext>
          </a:extLst>
        </p:spPr>
      </p:pic>
      <p:sp>
        <p:nvSpPr>
          <p:cNvPr id="4" name="矩形 3"/>
          <p:cNvSpPr/>
          <p:nvPr/>
        </p:nvSpPr>
        <p:spPr>
          <a:xfrm>
            <a:off x="2208214" y="1796295"/>
            <a:ext cx="7173745"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mn-ea"/>
              </a:rPr>
              <a:t>战术的错误可以弥补，但战略的错误将是致命的。</a:t>
            </a:r>
          </a:p>
          <a:p>
            <a:pPr marL="285750" indent="-285750">
              <a:lnSpc>
                <a:spcPct val="150000"/>
              </a:lnSpc>
              <a:buFont typeface="Arial" panose="020B0604020202020204" pitchFamily="34" charset="0"/>
              <a:buChar char="•"/>
            </a:pPr>
            <a:r>
              <a:rPr lang="zh-CN" altLang="en-US" dirty="0">
                <a:latin typeface="+mn-ea"/>
              </a:rPr>
              <a:t>而且，如果战略错了，战术越好，错误的严重程度就越大。</a:t>
            </a:r>
          </a:p>
        </p:txBody>
      </p:sp>
      <p:sp>
        <p:nvSpPr>
          <p:cNvPr id="5" name="矩形 4"/>
          <p:cNvSpPr/>
          <p:nvPr/>
        </p:nvSpPr>
        <p:spPr>
          <a:xfrm>
            <a:off x="2349184" y="3400794"/>
            <a:ext cx="7852233" cy="923330"/>
          </a:xfrm>
          <a:prstGeom prst="rect">
            <a:avLst/>
          </a:prstGeom>
        </p:spPr>
        <p:txBody>
          <a:bodyPr wrap="square">
            <a:spAutoFit/>
          </a:bodyPr>
          <a:lstStyle/>
          <a:p>
            <a:pPr>
              <a:lnSpc>
                <a:spcPct val="150000"/>
              </a:lnSpc>
            </a:pPr>
            <a:r>
              <a:rPr lang="en-US" altLang="zh-CN" dirty="0">
                <a:solidFill>
                  <a:schemeClr val="tx1">
                    <a:lumMod val="75000"/>
                    <a:lumOff val="25000"/>
                  </a:schemeClr>
                </a:solidFill>
                <a:latin typeface="+mn-ea"/>
              </a:rPr>
              <a:t>1941</a:t>
            </a:r>
            <a:r>
              <a:rPr lang="zh-CN" altLang="en-US" dirty="0">
                <a:solidFill>
                  <a:schemeClr val="tx1">
                    <a:lumMod val="75000"/>
                    <a:lumOff val="25000"/>
                  </a:schemeClr>
                </a:solidFill>
                <a:latin typeface="+mn-ea"/>
              </a:rPr>
              <a:t>年</a:t>
            </a:r>
            <a:r>
              <a:rPr lang="en-US" altLang="zh-CN" dirty="0">
                <a:solidFill>
                  <a:schemeClr val="tx1">
                    <a:lumMod val="75000"/>
                    <a:lumOff val="25000"/>
                  </a:schemeClr>
                </a:solidFill>
                <a:latin typeface="+mn-ea"/>
              </a:rPr>
              <a:t>12</a:t>
            </a:r>
            <a:r>
              <a:rPr lang="zh-CN" altLang="en-US" dirty="0">
                <a:solidFill>
                  <a:schemeClr val="tx1">
                    <a:lumMod val="75000"/>
                    <a:lumOff val="25000"/>
                  </a:schemeClr>
                </a:solidFill>
                <a:latin typeface="+mn-ea"/>
              </a:rPr>
              <a:t>月</a:t>
            </a: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号，日本偷袭珍珠港</a:t>
            </a:r>
            <a:r>
              <a:rPr lang="zh-CN" altLang="en-US" dirty="0">
                <a:latin typeface="+mn-ea"/>
              </a:rPr>
              <a:t>：军事史上的著名成功战例，但它直接导致了美国宣布参战，并导致二战的形势发生根本性的转折。</a:t>
            </a:r>
          </a:p>
        </p:txBody>
      </p:sp>
      <p:sp>
        <p:nvSpPr>
          <p:cNvPr id="6" name="矩形 5"/>
          <p:cNvSpPr/>
          <p:nvPr/>
        </p:nvSpPr>
        <p:spPr>
          <a:xfrm>
            <a:off x="2349184" y="4964525"/>
            <a:ext cx="4567699" cy="1384995"/>
          </a:xfrm>
          <a:prstGeom prst="rect">
            <a:avLst/>
          </a:prstGeom>
        </p:spPr>
        <p:txBody>
          <a:bodyPr wrap="square">
            <a:spAutoFit/>
          </a:bodyPr>
          <a:lstStyle/>
          <a:p>
            <a:r>
              <a:rPr lang="zh-CN" altLang="en-US" sz="1400" dirty="0"/>
              <a:t>当日清晨</a:t>
            </a:r>
            <a:r>
              <a:rPr lang="en-US" altLang="zh-CN" sz="1400" dirty="0"/>
              <a:t>7</a:t>
            </a:r>
            <a:r>
              <a:rPr lang="zh-CN" altLang="en-US" sz="1400" dirty="0"/>
              <a:t>时许，由</a:t>
            </a:r>
            <a:r>
              <a:rPr lang="en-US" altLang="zh-CN" sz="1400" dirty="0"/>
              <a:t>183</a:t>
            </a:r>
            <a:r>
              <a:rPr lang="zh-CN" altLang="en-US" sz="1400" dirty="0"/>
              <a:t>架飞机组成的首批攻击机群猛烈攻击港内美国舰队。</a:t>
            </a:r>
            <a:r>
              <a:rPr lang="en-US" altLang="zh-CN" sz="1400" dirty="0"/>
              <a:t>1</a:t>
            </a:r>
            <a:r>
              <a:rPr lang="zh-CN" altLang="en-US" sz="1400" dirty="0"/>
              <a:t>小时后，日军出动</a:t>
            </a:r>
            <a:r>
              <a:rPr lang="en-US" altLang="zh-CN" sz="1400" dirty="0"/>
              <a:t>191</a:t>
            </a:r>
            <a:r>
              <a:rPr lang="zh-CN" altLang="en-US" sz="1400" dirty="0"/>
              <a:t>架飞机编队，实施第二次攻击。结果共击沉美战列舰</a:t>
            </a:r>
            <a:r>
              <a:rPr lang="en-US" altLang="zh-CN" sz="1400" dirty="0"/>
              <a:t>5</a:t>
            </a:r>
            <a:r>
              <a:rPr lang="zh-CN" altLang="en-US" sz="1400" dirty="0"/>
              <a:t>艘，击伤</a:t>
            </a:r>
            <a:r>
              <a:rPr lang="en-US" altLang="zh-CN" sz="1400" dirty="0"/>
              <a:t>3</a:t>
            </a:r>
            <a:r>
              <a:rPr lang="zh-CN" altLang="en-US" sz="1400" dirty="0"/>
              <a:t>艘，毁损其他舰艇</a:t>
            </a:r>
            <a:r>
              <a:rPr lang="en-US" altLang="zh-CN" sz="1400" dirty="0"/>
              <a:t>10</a:t>
            </a:r>
            <a:r>
              <a:rPr lang="zh-CN" altLang="en-US" sz="1400" dirty="0"/>
              <a:t>艘；击毁飞机</a:t>
            </a:r>
            <a:r>
              <a:rPr lang="en-US" altLang="zh-CN" sz="1400" dirty="0"/>
              <a:t>188</a:t>
            </a:r>
            <a:r>
              <a:rPr lang="zh-CN" altLang="en-US" sz="1400" dirty="0"/>
              <a:t>架，击伤</a:t>
            </a:r>
            <a:r>
              <a:rPr lang="en-US" altLang="zh-CN" sz="1400" dirty="0"/>
              <a:t>291</a:t>
            </a:r>
            <a:r>
              <a:rPr lang="zh-CN" altLang="en-US" sz="1400" dirty="0"/>
              <a:t>架；美军官兵死</a:t>
            </a:r>
            <a:r>
              <a:rPr lang="en-US" altLang="zh-CN" sz="1400" dirty="0"/>
              <a:t>2408</a:t>
            </a:r>
            <a:r>
              <a:rPr lang="zh-CN" altLang="en-US" sz="1400" dirty="0"/>
              <a:t>人，伤</a:t>
            </a:r>
            <a:r>
              <a:rPr lang="en-US" altLang="zh-CN" sz="1400" dirty="0"/>
              <a:t>2000</a:t>
            </a:r>
            <a:r>
              <a:rPr lang="zh-CN" altLang="en-US" sz="1400" dirty="0"/>
              <a:t>余人，美太平洋舰队受重创。日军仅损失微型潜艇</a:t>
            </a:r>
            <a:r>
              <a:rPr lang="en-US" altLang="zh-CN" sz="1400" dirty="0"/>
              <a:t>5</a:t>
            </a:r>
            <a:r>
              <a:rPr lang="zh-CN" altLang="en-US" sz="1400" dirty="0"/>
              <a:t>艘、飞机</a:t>
            </a:r>
            <a:r>
              <a:rPr lang="en-US" altLang="zh-CN" sz="1400" dirty="0"/>
              <a:t>29</a:t>
            </a:r>
            <a:r>
              <a:rPr lang="zh-CN" altLang="en-US" sz="1400" dirty="0"/>
              <a:t>架，战死者不足百人。 </a:t>
            </a:r>
          </a:p>
        </p:txBody>
      </p:sp>
      <p:sp>
        <p:nvSpPr>
          <p:cNvPr id="11" name="文本框 10"/>
          <p:cNvSpPr txBox="1"/>
          <p:nvPr/>
        </p:nvSpPr>
        <p:spPr>
          <a:xfrm>
            <a:off x="5160818" y="3031462"/>
            <a:ext cx="2597727" cy="369332"/>
          </a:xfrm>
          <a:prstGeom prst="rect">
            <a:avLst/>
          </a:prstGeom>
          <a:noFill/>
        </p:spPr>
        <p:txBody>
          <a:bodyPr wrap="square" rtlCol="0">
            <a:spAutoFit/>
          </a:bodyPr>
          <a:lstStyle/>
          <a:p>
            <a:r>
              <a:rPr lang="zh-CN" altLang="en-US" b="1" dirty="0">
                <a:solidFill>
                  <a:schemeClr val="tx1">
                    <a:lumMod val="75000"/>
                    <a:lumOff val="25000"/>
                  </a:schemeClr>
                </a:solidFill>
              </a:rPr>
              <a:t>案例：偷袭珍珠港</a:t>
            </a:r>
          </a:p>
        </p:txBody>
      </p:sp>
      <p:sp>
        <p:nvSpPr>
          <p:cNvPr id="12" name="文本框 11"/>
          <p:cNvSpPr txBox="1"/>
          <p:nvPr/>
        </p:nvSpPr>
        <p:spPr>
          <a:xfrm>
            <a:off x="2629738" y="4693457"/>
            <a:ext cx="1477327" cy="307777"/>
          </a:xfrm>
          <a:prstGeom prst="rect">
            <a:avLst/>
          </a:prstGeom>
          <a:noFill/>
        </p:spPr>
        <p:txBody>
          <a:bodyPr wrap="square" rtlCol="0">
            <a:spAutoFit/>
          </a:bodyPr>
          <a:lstStyle/>
          <a:p>
            <a:r>
              <a:rPr lang="zh-CN" altLang="en-US" sz="1400" b="1" dirty="0">
                <a:solidFill>
                  <a:schemeClr val="tx1">
                    <a:lumMod val="75000"/>
                    <a:lumOff val="25000"/>
                  </a:schemeClr>
                </a:solidFill>
              </a:rPr>
              <a:t>事件过程</a:t>
            </a:r>
          </a:p>
        </p:txBody>
      </p:sp>
      <p:sp>
        <p:nvSpPr>
          <p:cNvPr id="13" name="矩形 12"/>
          <p:cNvSpPr/>
          <p:nvPr/>
        </p:nvSpPr>
        <p:spPr>
          <a:xfrm>
            <a:off x="2453093" y="4765791"/>
            <a:ext cx="176645" cy="172817"/>
          </a:xfrm>
          <a:prstGeom prst="rect">
            <a:avLst/>
          </a:prstGeom>
          <a:solidFill>
            <a:srgbClr val="AC1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33161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2000"/>
                                        <p:tgtEl>
                                          <p:spTgt spid="10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P spid="11"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（理性化的）战略管理的过程化规律</a:t>
            </a:r>
          </a:p>
        </p:txBody>
      </p:sp>
      <p:sp>
        <p:nvSpPr>
          <p:cNvPr id="40" name="内容占位符 39"/>
          <p:cNvSpPr>
            <a:spLocks noGrp="1"/>
          </p:cNvSpPr>
          <p:nvPr>
            <p:ph idx="1"/>
          </p:nvPr>
        </p:nvSpPr>
        <p:spPr/>
        <p:txBody>
          <a:bodyPr/>
          <a:lstStyle/>
          <a:p>
            <a:endParaRPr lang="zh-CN" altLang="en-US" dirty="0"/>
          </a:p>
        </p:txBody>
      </p:sp>
      <p:grpSp>
        <p:nvGrpSpPr>
          <p:cNvPr id="39" name="组合 38"/>
          <p:cNvGrpSpPr/>
          <p:nvPr/>
        </p:nvGrpSpPr>
        <p:grpSpPr>
          <a:xfrm>
            <a:off x="2208215" y="1404257"/>
            <a:ext cx="7941109" cy="4203498"/>
            <a:chOff x="684213" y="1494531"/>
            <a:chExt cx="8377328" cy="4113224"/>
          </a:xfrm>
        </p:grpSpPr>
        <p:cxnSp>
          <p:nvCxnSpPr>
            <p:cNvPr id="3" name="直接连接符 2"/>
            <p:cNvCxnSpPr/>
            <p:nvPr/>
          </p:nvCxnSpPr>
          <p:spPr>
            <a:xfrm>
              <a:off x="4999255" y="1899688"/>
              <a:ext cx="180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49829" y="5248800"/>
              <a:ext cx="180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6279258" y="3591398"/>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7570719" y="3591398"/>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493918" y="1899688"/>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80212" y="5241971"/>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46758" y="3466496"/>
              <a:ext cx="32556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396368" y="1494531"/>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solidFill>
                  <a:schemeClr val="bg1"/>
                </a:solidFill>
              </a:endParaRPr>
            </a:p>
          </p:txBody>
        </p:sp>
        <p:sp>
          <p:nvSpPr>
            <p:cNvPr id="11" name="矩形 10"/>
            <p:cNvSpPr/>
            <p:nvPr/>
          </p:nvSpPr>
          <p:spPr>
            <a:xfrm>
              <a:off x="6666521" y="3168695"/>
              <a:ext cx="964765"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2" name="矩形 11"/>
            <p:cNvSpPr/>
            <p:nvPr/>
          </p:nvSpPr>
          <p:spPr>
            <a:xfrm>
              <a:off x="7954925" y="3168695"/>
              <a:ext cx="964765"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3" name="矩形 12"/>
            <p:cNvSpPr/>
            <p:nvPr/>
          </p:nvSpPr>
          <p:spPr>
            <a:xfrm>
              <a:off x="3842396" y="4830922"/>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4" name="矩形 13"/>
            <p:cNvSpPr/>
            <p:nvPr/>
          </p:nvSpPr>
          <p:spPr>
            <a:xfrm>
              <a:off x="2396368" y="4830922"/>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5" name="矩形 14"/>
            <p:cNvSpPr/>
            <p:nvPr/>
          </p:nvSpPr>
          <p:spPr>
            <a:xfrm>
              <a:off x="5335585" y="3168696"/>
              <a:ext cx="964765"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6" name="矩形 15"/>
            <p:cNvSpPr/>
            <p:nvPr/>
          </p:nvSpPr>
          <p:spPr>
            <a:xfrm>
              <a:off x="3863662" y="1494531"/>
              <a:ext cx="1175142" cy="77683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solidFill>
                  <a:schemeClr val="bg1"/>
                </a:solidFill>
              </a:endParaRPr>
            </a:p>
          </p:txBody>
        </p:sp>
        <p:sp>
          <p:nvSpPr>
            <p:cNvPr id="17" name="矩形 16"/>
            <p:cNvSpPr/>
            <p:nvPr/>
          </p:nvSpPr>
          <p:spPr>
            <a:xfrm>
              <a:off x="726303" y="2860642"/>
              <a:ext cx="1171633" cy="112777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文本框 17"/>
            <p:cNvSpPr txBox="1"/>
            <p:nvPr/>
          </p:nvSpPr>
          <p:spPr>
            <a:xfrm>
              <a:off x="684213" y="3135515"/>
              <a:ext cx="1275907" cy="738664"/>
            </a:xfrm>
            <a:prstGeom prst="rect">
              <a:avLst/>
            </a:prstGeom>
            <a:noFill/>
          </p:spPr>
          <p:txBody>
            <a:bodyPr wrap="square" rtlCol="0">
              <a:spAutoFit/>
            </a:bodyPr>
            <a:lstStyle/>
            <a:p>
              <a:r>
                <a:rPr lang="zh-CN" altLang="en-US" sz="1400" b="1" dirty="0">
                  <a:solidFill>
                    <a:schemeClr val="bg1"/>
                  </a:solidFill>
                </a:rPr>
                <a:t>确定组织当前的使命、目标和战略</a:t>
              </a:r>
            </a:p>
          </p:txBody>
        </p:sp>
        <p:sp>
          <p:nvSpPr>
            <p:cNvPr id="20" name="文本框 19"/>
            <p:cNvSpPr txBox="1"/>
            <p:nvPr/>
          </p:nvSpPr>
          <p:spPr>
            <a:xfrm>
              <a:off x="3863662" y="1694332"/>
              <a:ext cx="1175142" cy="523220"/>
            </a:xfrm>
            <a:prstGeom prst="rect">
              <a:avLst/>
            </a:prstGeom>
            <a:noFill/>
          </p:spPr>
          <p:txBody>
            <a:bodyPr wrap="square" rtlCol="0">
              <a:spAutoFit/>
            </a:bodyPr>
            <a:lstStyle/>
            <a:p>
              <a:pPr algn="ctr"/>
              <a:r>
                <a:rPr lang="zh-CN" altLang="en-US" sz="1400" b="1" dirty="0">
                  <a:solidFill>
                    <a:schemeClr val="bg1"/>
                  </a:solidFill>
                </a:rPr>
                <a:t>识别</a:t>
              </a:r>
              <a:endParaRPr lang="en-US" altLang="zh-CN" sz="1400" b="1" dirty="0">
                <a:solidFill>
                  <a:schemeClr val="bg1"/>
                </a:solidFill>
              </a:endParaRPr>
            </a:p>
            <a:p>
              <a:r>
                <a:rPr lang="zh-CN" altLang="en-US" sz="1400" b="1" dirty="0">
                  <a:solidFill>
                    <a:schemeClr val="bg1"/>
                  </a:solidFill>
                </a:rPr>
                <a:t>机会和威胁</a:t>
              </a:r>
            </a:p>
          </p:txBody>
        </p:sp>
        <p:sp>
          <p:nvSpPr>
            <p:cNvPr id="21" name="文本框 20"/>
            <p:cNvSpPr txBox="1"/>
            <p:nvPr/>
          </p:nvSpPr>
          <p:spPr>
            <a:xfrm>
              <a:off x="2440154" y="5032448"/>
              <a:ext cx="1438057" cy="523220"/>
            </a:xfrm>
            <a:prstGeom prst="rect">
              <a:avLst/>
            </a:prstGeom>
            <a:noFill/>
          </p:spPr>
          <p:txBody>
            <a:bodyPr wrap="square" rtlCol="0">
              <a:spAutoFit/>
            </a:bodyPr>
            <a:lstStyle/>
            <a:p>
              <a:r>
                <a:rPr lang="zh-CN" altLang="en-US" sz="1400" b="1" dirty="0">
                  <a:solidFill>
                    <a:schemeClr val="bg1"/>
                  </a:solidFill>
                </a:rPr>
                <a:t>分析组织的</a:t>
              </a:r>
              <a:endParaRPr lang="en-US" altLang="zh-CN" sz="1400" b="1" dirty="0">
                <a:solidFill>
                  <a:schemeClr val="bg1"/>
                </a:solidFill>
              </a:endParaRPr>
            </a:p>
            <a:p>
              <a:r>
                <a:rPr lang="zh-CN" altLang="en-US" sz="1400" b="1" dirty="0">
                  <a:solidFill>
                    <a:schemeClr val="bg1"/>
                  </a:solidFill>
                </a:rPr>
                <a:t>资源和能力</a:t>
              </a:r>
            </a:p>
          </p:txBody>
        </p:sp>
        <p:sp>
          <p:nvSpPr>
            <p:cNvPr id="22" name="文本框 21"/>
            <p:cNvSpPr txBox="1"/>
            <p:nvPr/>
          </p:nvSpPr>
          <p:spPr>
            <a:xfrm>
              <a:off x="3842396" y="5010804"/>
              <a:ext cx="1134733" cy="523220"/>
            </a:xfrm>
            <a:prstGeom prst="rect">
              <a:avLst/>
            </a:prstGeom>
            <a:noFill/>
          </p:spPr>
          <p:txBody>
            <a:bodyPr wrap="square" rtlCol="0">
              <a:spAutoFit/>
            </a:bodyPr>
            <a:lstStyle/>
            <a:p>
              <a:pPr algn="ctr"/>
              <a:r>
                <a:rPr lang="zh-CN" altLang="en-US" sz="1400" b="1" dirty="0">
                  <a:solidFill>
                    <a:schemeClr val="bg1"/>
                  </a:solidFill>
                </a:rPr>
                <a:t>识别</a:t>
              </a:r>
              <a:endParaRPr lang="en-US" altLang="zh-CN" sz="1400" b="1" dirty="0">
                <a:solidFill>
                  <a:schemeClr val="bg1"/>
                </a:solidFill>
              </a:endParaRPr>
            </a:p>
            <a:p>
              <a:r>
                <a:rPr lang="zh-CN" altLang="en-US" sz="1400" b="1" dirty="0">
                  <a:solidFill>
                    <a:schemeClr val="bg1"/>
                  </a:solidFill>
                </a:rPr>
                <a:t>优势和劣势</a:t>
              </a:r>
            </a:p>
          </p:txBody>
        </p:sp>
        <p:sp>
          <p:nvSpPr>
            <p:cNvPr id="23" name="文本框 22"/>
            <p:cNvSpPr txBox="1"/>
            <p:nvPr/>
          </p:nvSpPr>
          <p:spPr>
            <a:xfrm>
              <a:off x="5335585" y="3430417"/>
              <a:ext cx="1003376" cy="307777"/>
            </a:xfrm>
            <a:prstGeom prst="rect">
              <a:avLst/>
            </a:prstGeom>
            <a:noFill/>
          </p:spPr>
          <p:txBody>
            <a:bodyPr wrap="square" rtlCol="0">
              <a:spAutoFit/>
            </a:bodyPr>
            <a:lstStyle/>
            <a:p>
              <a:r>
                <a:rPr lang="zh-CN" altLang="en-US" sz="1400" b="1" dirty="0">
                  <a:solidFill>
                    <a:schemeClr val="bg1"/>
                  </a:solidFill>
                </a:rPr>
                <a:t>构造战略</a:t>
              </a:r>
            </a:p>
          </p:txBody>
        </p:sp>
        <p:sp>
          <p:nvSpPr>
            <p:cNvPr id="24" name="文本框 23"/>
            <p:cNvSpPr txBox="1"/>
            <p:nvPr/>
          </p:nvSpPr>
          <p:spPr>
            <a:xfrm>
              <a:off x="6705131" y="3430417"/>
              <a:ext cx="1107943" cy="307777"/>
            </a:xfrm>
            <a:prstGeom prst="rect">
              <a:avLst/>
            </a:prstGeom>
            <a:noFill/>
          </p:spPr>
          <p:txBody>
            <a:bodyPr wrap="square" rtlCol="0">
              <a:spAutoFit/>
            </a:bodyPr>
            <a:lstStyle/>
            <a:p>
              <a:r>
                <a:rPr lang="zh-CN" altLang="en-US" sz="1400" b="1" dirty="0">
                  <a:solidFill>
                    <a:schemeClr val="bg1"/>
                  </a:solidFill>
                </a:rPr>
                <a:t>实施战略</a:t>
              </a:r>
            </a:p>
          </p:txBody>
        </p:sp>
        <p:sp>
          <p:nvSpPr>
            <p:cNvPr id="25" name="文本框 24"/>
            <p:cNvSpPr txBox="1"/>
            <p:nvPr/>
          </p:nvSpPr>
          <p:spPr>
            <a:xfrm>
              <a:off x="7996693" y="3430417"/>
              <a:ext cx="1064848" cy="307777"/>
            </a:xfrm>
            <a:prstGeom prst="rect">
              <a:avLst/>
            </a:prstGeom>
            <a:noFill/>
          </p:spPr>
          <p:txBody>
            <a:bodyPr wrap="square" rtlCol="0">
              <a:spAutoFit/>
            </a:bodyPr>
            <a:lstStyle/>
            <a:p>
              <a:r>
                <a:rPr lang="zh-CN" altLang="en-US" sz="1400" b="1" dirty="0">
                  <a:solidFill>
                    <a:schemeClr val="bg1"/>
                  </a:solidFill>
                </a:rPr>
                <a:t>评估结果</a:t>
              </a:r>
            </a:p>
          </p:txBody>
        </p:sp>
        <p:cxnSp>
          <p:nvCxnSpPr>
            <p:cNvPr id="26" name="直接箭头连接符 25"/>
            <p:cNvCxnSpPr/>
            <p:nvPr/>
          </p:nvCxnSpPr>
          <p:spPr>
            <a:xfrm>
              <a:off x="2037257" y="1904213"/>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051691" y="5241971"/>
              <a:ext cx="369744" cy="1"/>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140462" y="3629373"/>
              <a:ext cx="219926"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047890" y="1889055"/>
              <a:ext cx="0" cy="336203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53795" y="1910382"/>
              <a:ext cx="0" cy="3362032"/>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180213" y="2934586"/>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1</a:t>
              </a:r>
              <a:endParaRPr lang="zh-CN" altLang="en-US" sz="1400" dirty="0">
                <a:solidFill>
                  <a:schemeClr val="tx1">
                    <a:lumMod val="75000"/>
                    <a:lumOff val="25000"/>
                  </a:schemeClr>
                </a:solidFill>
              </a:endParaRPr>
            </a:p>
          </p:txBody>
        </p:sp>
        <p:sp>
          <p:nvSpPr>
            <p:cNvPr id="32" name="椭圆 31"/>
            <p:cNvSpPr/>
            <p:nvPr/>
          </p:nvSpPr>
          <p:spPr>
            <a:xfrm>
              <a:off x="2843145" y="154487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2</a:t>
              </a:r>
              <a:endParaRPr lang="zh-CN" altLang="en-US" sz="1400" dirty="0">
                <a:solidFill>
                  <a:schemeClr val="tx1">
                    <a:lumMod val="75000"/>
                    <a:lumOff val="25000"/>
                  </a:schemeClr>
                </a:solidFill>
              </a:endParaRPr>
            </a:p>
          </p:txBody>
        </p:sp>
        <p:sp>
          <p:nvSpPr>
            <p:cNvPr id="33" name="椭圆 32"/>
            <p:cNvSpPr/>
            <p:nvPr/>
          </p:nvSpPr>
          <p:spPr>
            <a:xfrm>
              <a:off x="4281202" y="154487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3</a:t>
              </a:r>
              <a:endParaRPr lang="zh-CN" altLang="en-US" sz="1400" dirty="0">
                <a:solidFill>
                  <a:schemeClr val="tx1">
                    <a:lumMod val="75000"/>
                    <a:lumOff val="25000"/>
                  </a:schemeClr>
                </a:solidFill>
              </a:endParaRPr>
            </a:p>
          </p:txBody>
        </p:sp>
        <p:sp>
          <p:nvSpPr>
            <p:cNvPr id="34" name="椭圆 33"/>
            <p:cNvSpPr/>
            <p:nvPr/>
          </p:nvSpPr>
          <p:spPr>
            <a:xfrm>
              <a:off x="2843145" y="4872609"/>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4</a:t>
              </a:r>
              <a:endParaRPr lang="zh-CN" altLang="en-US" sz="1400" dirty="0">
                <a:solidFill>
                  <a:schemeClr val="tx1">
                    <a:lumMod val="75000"/>
                    <a:lumOff val="25000"/>
                  </a:schemeClr>
                </a:solidFill>
              </a:endParaRPr>
            </a:p>
          </p:txBody>
        </p:sp>
        <p:sp>
          <p:nvSpPr>
            <p:cNvPr id="35" name="椭圆 34"/>
            <p:cNvSpPr/>
            <p:nvPr/>
          </p:nvSpPr>
          <p:spPr>
            <a:xfrm>
              <a:off x="4281202" y="4872608"/>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5</a:t>
              </a:r>
              <a:endParaRPr lang="zh-CN" altLang="en-US" sz="1400" dirty="0">
                <a:solidFill>
                  <a:schemeClr val="tx1">
                    <a:lumMod val="75000"/>
                    <a:lumOff val="25000"/>
                  </a:schemeClr>
                </a:solidFill>
              </a:endParaRPr>
            </a:p>
          </p:txBody>
        </p:sp>
        <p:sp>
          <p:nvSpPr>
            <p:cNvPr id="36" name="椭圆 35"/>
            <p:cNvSpPr/>
            <p:nvPr/>
          </p:nvSpPr>
          <p:spPr>
            <a:xfrm>
              <a:off x="5715093" y="324304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6</a:t>
              </a:r>
              <a:endParaRPr lang="zh-CN" altLang="en-US" sz="1400" dirty="0">
                <a:solidFill>
                  <a:schemeClr val="tx1">
                    <a:lumMod val="75000"/>
                    <a:lumOff val="25000"/>
                  </a:schemeClr>
                </a:solidFill>
              </a:endParaRPr>
            </a:p>
          </p:txBody>
        </p:sp>
        <p:sp>
          <p:nvSpPr>
            <p:cNvPr id="37" name="椭圆 36"/>
            <p:cNvSpPr/>
            <p:nvPr/>
          </p:nvSpPr>
          <p:spPr>
            <a:xfrm>
              <a:off x="7046029" y="324304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7</a:t>
              </a:r>
              <a:endParaRPr lang="zh-CN" altLang="en-US" sz="1400" dirty="0">
                <a:solidFill>
                  <a:schemeClr val="tx1">
                    <a:lumMod val="75000"/>
                    <a:lumOff val="25000"/>
                  </a:schemeClr>
                </a:solidFill>
              </a:endParaRPr>
            </a:p>
          </p:txBody>
        </p:sp>
        <p:sp>
          <p:nvSpPr>
            <p:cNvPr id="38" name="椭圆 37"/>
            <p:cNvSpPr/>
            <p:nvPr/>
          </p:nvSpPr>
          <p:spPr>
            <a:xfrm>
              <a:off x="8355317" y="3243041"/>
              <a:ext cx="205747" cy="2009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75000"/>
                      <a:lumOff val="25000"/>
                    </a:schemeClr>
                  </a:solidFill>
                </a:rPr>
                <a:t>8</a:t>
              </a:r>
              <a:endParaRPr lang="zh-CN" altLang="en-US" sz="1400" dirty="0">
                <a:solidFill>
                  <a:schemeClr val="tx1">
                    <a:lumMod val="75000"/>
                    <a:lumOff val="25000"/>
                  </a:schemeClr>
                </a:solidFill>
              </a:endParaRPr>
            </a:p>
          </p:txBody>
        </p:sp>
      </p:grpSp>
      <p:sp>
        <p:nvSpPr>
          <p:cNvPr id="41" name="文本框 40"/>
          <p:cNvSpPr txBox="1"/>
          <p:nvPr/>
        </p:nvSpPr>
        <p:spPr>
          <a:xfrm>
            <a:off x="3950298" y="1651045"/>
            <a:ext cx="1363175" cy="307777"/>
          </a:xfrm>
          <a:prstGeom prst="rect">
            <a:avLst/>
          </a:prstGeom>
          <a:noFill/>
        </p:spPr>
        <p:txBody>
          <a:bodyPr wrap="square" rtlCol="0">
            <a:spAutoFit/>
          </a:bodyPr>
          <a:lstStyle/>
          <a:p>
            <a:r>
              <a:rPr lang="zh-CN" altLang="en-US" sz="1400" b="1" dirty="0">
                <a:solidFill>
                  <a:schemeClr val="bg1"/>
                </a:solidFill>
              </a:rPr>
              <a:t>分析环境</a:t>
            </a:r>
          </a:p>
        </p:txBody>
      </p:sp>
    </p:spTree>
    <p:extLst>
      <p:ext uri="{BB962C8B-B14F-4D97-AF65-F5344CB8AC3E}">
        <p14:creationId xmlns:p14="http://schemas.microsoft.com/office/powerpoint/2010/main" val="83680791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使命陈述的一般规律</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5188" y="3590925"/>
            <a:ext cx="1730568" cy="2158769"/>
          </a:xfrm>
          <a:prstGeom prst="rect">
            <a:avLst/>
          </a:prstGeom>
        </p:spPr>
      </p:pic>
      <p:sp>
        <p:nvSpPr>
          <p:cNvPr id="4" name="文本框 8"/>
          <p:cNvSpPr txBox="1"/>
          <p:nvPr/>
        </p:nvSpPr>
        <p:spPr>
          <a:xfrm>
            <a:off x="4214575" y="2387206"/>
            <a:ext cx="5643800" cy="1754326"/>
          </a:xfrm>
          <a:prstGeom prst="rect">
            <a:avLst/>
          </a:prstGeom>
          <a:noFill/>
        </p:spPr>
        <p:txBody>
          <a:bodyPr wrap="square" rtlCol="0">
            <a:spAutoFit/>
          </a:bodyPr>
          <a:lstStyle/>
          <a:p>
            <a:pPr>
              <a:lnSpc>
                <a:spcPct val="200000"/>
              </a:lnSpc>
            </a:pPr>
            <a:r>
              <a:rPr lang="zh-CN" altLang="en-US" dirty="0"/>
              <a:t>有效的使命陈述定义组织做什么，不做什么，是以行动为导向的，其核心是组织要让客户获益（价值创造），并形成独特性。</a:t>
            </a:r>
          </a:p>
        </p:txBody>
      </p:sp>
    </p:spTree>
    <p:extLst>
      <p:ext uri="{BB962C8B-B14F-4D97-AF65-F5344CB8AC3E}">
        <p14:creationId xmlns:p14="http://schemas.microsoft.com/office/powerpoint/2010/main" val="953910892"/>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环境分析</a:t>
            </a:r>
          </a:p>
        </p:txBody>
      </p:sp>
      <p:sp>
        <p:nvSpPr>
          <p:cNvPr id="3" name="内容占位符 2"/>
          <p:cNvSpPr>
            <a:spLocks noGrp="1"/>
          </p:cNvSpPr>
          <p:nvPr>
            <p:ph idx="1"/>
          </p:nvPr>
        </p:nvSpPr>
        <p:spPr/>
        <p:txBody>
          <a:bodyPr/>
          <a:lstStyle/>
          <a:p>
            <a:r>
              <a:rPr lang="zh-CN" altLang="en-US" dirty="0"/>
              <a:t>为决策制定提供依据，</a:t>
            </a:r>
            <a:r>
              <a:rPr lang="zh-CN" altLang="en-US" dirty="0">
                <a:solidFill>
                  <a:srgbClr val="FF0000"/>
                </a:solidFill>
              </a:rPr>
              <a:t>提升决策</a:t>
            </a:r>
            <a:r>
              <a:rPr lang="zh-CN" altLang="en-US" dirty="0"/>
              <a:t>的正确性、及时性、稳定性</a:t>
            </a:r>
            <a:endParaRPr lang="en-US" altLang="zh-CN" dirty="0"/>
          </a:p>
          <a:p>
            <a:endParaRPr lang="en-US" altLang="zh-CN" dirty="0"/>
          </a:p>
          <a:p>
            <a:r>
              <a:rPr lang="zh-CN" altLang="en-US" dirty="0"/>
              <a:t>环境研究就是通过分析组织活动的内外影响因素，揭示活动条件变化规律，预测其未来变化，为活动方向和内容的选择与调整提供依据。</a:t>
            </a:r>
          </a:p>
        </p:txBody>
      </p:sp>
    </p:spTree>
    <p:extLst>
      <p:ext uri="{BB962C8B-B14F-4D97-AF65-F5344CB8AC3E}">
        <p14:creationId xmlns:p14="http://schemas.microsoft.com/office/powerpoint/2010/main" val="402019716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环境要素示意图</a:t>
            </a:r>
          </a:p>
        </p:txBody>
      </p:sp>
      <p:sp>
        <p:nvSpPr>
          <p:cNvPr id="3" name="内容占位符 2"/>
          <p:cNvSpPr>
            <a:spLocks noGrp="1"/>
          </p:cNvSpPr>
          <p:nvPr>
            <p:ph idx="1"/>
          </p:nvPr>
        </p:nvSpPr>
        <p:spPr/>
        <p:txBody>
          <a:bodyPr/>
          <a:lstStyle/>
          <a:p>
            <a:endParaRPr lang="zh-CN" altLang="en-US" dirty="0"/>
          </a:p>
        </p:txBody>
      </p:sp>
      <p:graphicFrame>
        <p:nvGraphicFramePr>
          <p:cNvPr id="4" name="图表 3"/>
          <p:cNvGraphicFramePr/>
          <p:nvPr/>
        </p:nvGraphicFramePr>
        <p:xfrm>
          <a:off x="3048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rot="2093409">
            <a:off x="6489018" y="1790783"/>
            <a:ext cx="877163" cy="369332"/>
          </a:xfrm>
          <a:prstGeom prst="rect">
            <a:avLst/>
          </a:prstGeom>
        </p:spPr>
        <p:txBody>
          <a:bodyPr wrap="none">
            <a:spAutoFit/>
          </a:bodyPr>
          <a:lstStyle/>
          <a:p>
            <a:r>
              <a:rPr lang="zh-CN" altLang="en-US" b="1" dirty="0">
                <a:solidFill>
                  <a:schemeClr val="bg1"/>
                </a:solidFill>
              </a:rPr>
              <a:t>全球的</a:t>
            </a:r>
          </a:p>
        </p:txBody>
      </p:sp>
      <p:sp>
        <p:nvSpPr>
          <p:cNvPr id="6" name="矩形 5"/>
          <p:cNvSpPr/>
          <p:nvPr/>
        </p:nvSpPr>
        <p:spPr>
          <a:xfrm rot="5400000">
            <a:off x="7037939" y="3244334"/>
            <a:ext cx="1402948" cy="369332"/>
          </a:xfrm>
          <a:prstGeom prst="rect">
            <a:avLst/>
          </a:prstGeom>
        </p:spPr>
        <p:txBody>
          <a:bodyPr wrap="none">
            <a:spAutoFit/>
          </a:bodyPr>
          <a:lstStyle/>
          <a:p>
            <a:r>
              <a:rPr lang="zh-CN" altLang="en-US" b="1" dirty="0">
                <a:solidFill>
                  <a:schemeClr val="bg1"/>
                </a:solidFill>
              </a:rPr>
              <a:t>政治</a:t>
            </a:r>
            <a:r>
              <a:rPr lang="en-US" altLang="zh-CN" b="1" dirty="0">
                <a:solidFill>
                  <a:schemeClr val="bg1"/>
                </a:solidFill>
              </a:rPr>
              <a:t>/</a:t>
            </a:r>
            <a:r>
              <a:rPr lang="zh-CN" altLang="en-US" b="1" dirty="0">
                <a:solidFill>
                  <a:schemeClr val="bg1"/>
                </a:solidFill>
              </a:rPr>
              <a:t>法律的</a:t>
            </a:r>
          </a:p>
        </p:txBody>
      </p:sp>
      <p:sp>
        <p:nvSpPr>
          <p:cNvPr id="7" name="矩形 6"/>
          <p:cNvSpPr/>
          <p:nvPr/>
        </p:nvSpPr>
        <p:spPr>
          <a:xfrm rot="20029333">
            <a:off x="6258184" y="4647107"/>
            <a:ext cx="1338828" cy="369332"/>
          </a:xfrm>
          <a:prstGeom prst="rect">
            <a:avLst/>
          </a:prstGeom>
        </p:spPr>
        <p:txBody>
          <a:bodyPr wrap="none">
            <a:spAutoFit/>
          </a:bodyPr>
          <a:lstStyle/>
          <a:p>
            <a:r>
              <a:rPr lang="zh-CN" altLang="en-US" b="1" dirty="0">
                <a:solidFill>
                  <a:schemeClr val="bg1"/>
                </a:solidFill>
              </a:rPr>
              <a:t>社会文化的</a:t>
            </a:r>
          </a:p>
        </p:txBody>
      </p:sp>
      <p:sp>
        <p:nvSpPr>
          <p:cNvPr id="8" name="矩形 7"/>
          <p:cNvSpPr/>
          <p:nvPr/>
        </p:nvSpPr>
        <p:spPr>
          <a:xfrm rot="2074781">
            <a:off x="4826146" y="4647107"/>
            <a:ext cx="877163" cy="369332"/>
          </a:xfrm>
          <a:prstGeom prst="rect">
            <a:avLst/>
          </a:prstGeom>
        </p:spPr>
        <p:txBody>
          <a:bodyPr wrap="none">
            <a:spAutoFit/>
          </a:bodyPr>
          <a:lstStyle/>
          <a:p>
            <a:r>
              <a:rPr lang="zh-CN" altLang="en-US" b="1" dirty="0">
                <a:solidFill>
                  <a:schemeClr val="bg1"/>
                </a:solidFill>
              </a:rPr>
              <a:t>技术的</a:t>
            </a:r>
          </a:p>
        </p:txBody>
      </p:sp>
      <p:sp>
        <p:nvSpPr>
          <p:cNvPr id="9" name="矩形 8"/>
          <p:cNvSpPr/>
          <p:nvPr/>
        </p:nvSpPr>
        <p:spPr>
          <a:xfrm rot="16200000">
            <a:off x="4028666" y="3244333"/>
            <a:ext cx="877163" cy="369332"/>
          </a:xfrm>
          <a:prstGeom prst="rect">
            <a:avLst/>
          </a:prstGeom>
        </p:spPr>
        <p:txBody>
          <a:bodyPr wrap="none">
            <a:spAutoFit/>
          </a:bodyPr>
          <a:lstStyle/>
          <a:p>
            <a:r>
              <a:rPr lang="zh-CN" altLang="en-US" b="1" dirty="0">
                <a:solidFill>
                  <a:schemeClr val="bg1"/>
                </a:solidFill>
              </a:rPr>
              <a:t>人口的</a:t>
            </a:r>
          </a:p>
        </p:txBody>
      </p:sp>
      <p:sp>
        <p:nvSpPr>
          <p:cNvPr id="10" name="矩形 9"/>
          <p:cNvSpPr/>
          <p:nvPr/>
        </p:nvSpPr>
        <p:spPr>
          <a:xfrm rot="19774533">
            <a:off x="4831941" y="1874135"/>
            <a:ext cx="877163" cy="369332"/>
          </a:xfrm>
          <a:prstGeom prst="rect">
            <a:avLst/>
          </a:prstGeom>
        </p:spPr>
        <p:txBody>
          <a:bodyPr wrap="none">
            <a:spAutoFit/>
          </a:bodyPr>
          <a:lstStyle/>
          <a:p>
            <a:r>
              <a:rPr lang="zh-CN" altLang="en-US" b="1" dirty="0">
                <a:solidFill>
                  <a:schemeClr val="bg1"/>
                </a:solidFill>
              </a:rPr>
              <a:t>经济的</a:t>
            </a:r>
          </a:p>
        </p:txBody>
      </p:sp>
      <p:sp>
        <p:nvSpPr>
          <p:cNvPr id="11" name="矩形 10"/>
          <p:cNvSpPr/>
          <p:nvPr/>
        </p:nvSpPr>
        <p:spPr>
          <a:xfrm rot="18862729">
            <a:off x="5607628" y="2951477"/>
            <a:ext cx="976746" cy="9767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930560" y="2562086"/>
            <a:ext cx="330881" cy="33088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椭圆 12"/>
          <p:cNvSpPr/>
          <p:nvPr/>
        </p:nvSpPr>
        <p:spPr>
          <a:xfrm>
            <a:off x="6575937" y="3263559"/>
            <a:ext cx="330881" cy="33088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椭圆 13"/>
          <p:cNvSpPr/>
          <p:nvPr/>
        </p:nvSpPr>
        <p:spPr>
          <a:xfrm>
            <a:off x="5914499" y="3888362"/>
            <a:ext cx="330881" cy="33088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椭圆 14"/>
          <p:cNvSpPr/>
          <p:nvPr/>
        </p:nvSpPr>
        <p:spPr>
          <a:xfrm>
            <a:off x="5279062" y="3263987"/>
            <a:ext cx="330881" cy="330881"/>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p:cNvSpPr txBox="1"/>
          <p:nvPr/>
        </p:nvSpPr>
        <p:spPr>
          <a:xfrm>
            <a:off x="4968433" y="3120536"/>
            <a:ext cx="135082" cy="646331"/>
          </a:xfrm>
          <a:prstGeom prst="rect">
            <a:avLst/>
          </a:prstGeom>
          <a:noFill/>
        </p:spPr>
        <p:txBody>
          <a:bodyPr wrap="square" rtlCol="0">
            <a:spAutoFit/>
          </a:bodyPr>
          <a:lstStyle/>
          <a:p>
            <a:r>
              <a:rPr lang="zh-CN" altLang="en-US" sz="1200" b="1" dirty="0">
                <a:solidFill>
                  <a:schemeClr val="tx1">
                    <a:lumMod val="75000"/>
                    <a:lumOff val="25000"/>
                  </a:schemeClr>
                </a:solidFill>
              </a:rPr>
              <a:t>竞争者</a:t>
            </a:r>
          </a:p>
        </p:txBody>
      </p:sp>
      <p:sp>
        <p:nvSpPr>
          <p:cNvPr id="17" name="文本框 16"/>
          <p:cNvSpPr txBox="1"/>
          <p:nvPr/>
        </p:nvSpPr>
        <p:spPr>
          <a:xfrm>
            <a:off x="5526452" y="2252284"/>
            <a:ext cx="1614913" cy="276999"/>
          </a:xfrm>
          <a:prstGeom prst="rect">
            <a:avLst/>
          </a:prstGeom>
          <a:noFill/>
        </p:spPr>
        <p:txBody>
          <a:bodyPr wrap="square" rtlCol="0">
            <a:spAutoFit/>
          </a:bodyPr>
          <a:lstStyle/>
          <a:p>
            <a:r>
              <a:rPr lang="zh-CN" altLang="en-US" sz="1200" b="1" dirty="0">
                <a:solidFill>
                  <a:schemeClr val="tx1">
                    <a:lumMod val="75000"/>
                    <a:lumOff val="25000"/>
                  </a:schemeClr>
                </a:solidFill>
              </a:rPr>
              <a:t>公众压力集团</a:t>
            </a:r>
          </a:p>
        </p:txBody>
      </p:sp>
      <p:sp>
        <p:nvSpPr>
          <p:cNvPr id="18" name="文本框 17"/>
          <p:cNvSpPr txBox="1"/>
          <p:nvPr/>
        </p:nvSpPr>
        <p:spPr>
          <a:xfrm>
            <a:off x="6906818" y="3120536"/>
            <a:ext cx="124365" cy="646331"/>
          </a:xfrm>
          <a:prstGeom prst="rect">
            <a:avLst/>
          </a:prstGeom>
          <a:noFill/>
        </p:spPr>
        <p:txBody>
          <a:bodyPr wrap="square" rtlCol="0">
            <a:spAutoFit/>
          </a:bodyPr>
          <a:lstStyle/>
          <a:p>
            <a:r>
              <a:rPr lang="zh-CN" altLang="en-US" sz="1200" b="1" dirty="0">
                <a:solidFill>
                  <a:schemeClr val="tx1">
                    <a:lumMod val="75000"/>
                    <a:lumOff val="25000"/>
                  </a:schemeClr>
                </a:solidFill>
              </a:rPr>
              <a:t>供应商</a:t>
            </a:r>
          </a:p>
        </p:txBody>
      </p:sp>
      <p:sp>
        <p:nvSpPr>
          <p:cNvPr id="19" name="文本框 18"/>
          <p:cNvSpPr txBox="1"/>
          <p:nvPr/>
        </p:nvSpPr>
        <p:spPr>
          <a:xfrm>
            <a:off x="5838790" y="4232232"/>
            <a:ext cx="845301" cy="276999"/>
          </a:xfrm>
          <a:prstGeom prst="rect">
            <a:avLst/>
          </a:prstGeom>
          <a:noFill/>
        </p:spPr>
        <p:txBody>
          <a:bodyPr wrap="square" rtlCol="0">
            <a:spAutoFit/>
          </a:bodyPr>
          <a:lstStyle/>
          <a:p>
            <a:r>
              <a:rPr lang="zh-CN" altLang="en-US" sz="1200" b="1" dirty="0">
                <a:solidFill>
                  <a:schemeClr val="tx1">
                    <a:lumMod val="75000"/>
                    <a:lumOff val="25000"/>
                  </a:schemeClr>
                </a:solidFill>
              </a:rPr>
              <a:t>顾客</a:t>
            </a:r>
          </a:p>
        </p:txBody>
      </p:sp>
      <p:sp>
        <p:nvSpPr>
          <p:cNvPr id="20" name="文本框 19"/>
          <p:cNvSpPr txBox="1"/>
          <p:nvPr/>
        </p:nvSpPr>
        <p:spPr>
          <a:xfrm>
            <a:off x="5822473" y="3024352"/>
            <a:ext cx="719997" cy="830997"/>
          </a:xfrm>
          <a:prstGeom prst="rect">
            <a:avLst/>
          </a:prstGeom>
          <a:noFill/>
        </p:spPr>
        <p:txBody>
          <a:bodyPr wrap="square" rtlCol="0">
            <a:spAutoFit/>
          </a:bodyPr>
          <a:lstStyle/>
          <a:p>
            <a:r>
              <a:rPr lang="zh-CN" altLang="en-US" sz="2400" b="1" dirty="0">
                <a:solidFill>
                  <a:schemeClr val="bg1"/>
                </a:solidFill>
              </a:rPr>
              <a:t>组织</a:t>
            </a:r>
          </a:p>
        </p:txBody>
      </p:sp>
    </p:spTree>
    <p:extLst>
      <p:ext uri="{BB962C8B-B14F-4D97-AF65-F5344CB8AC3E}">
        <p14:creationId xmlns:p14="http://schemas.microsoft.com/office/powerpoint/2010/main" val="417044308"/>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3396</TotalTime>
  <Words>2473</Words>
  <Application>Microsoft Office PowerPoint</Application>
  <PresentationFormat>宽屏</PresentationFormat>
  <Paragraphs>463</Paragraphs>
  <Slides>33</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 Unicode MS</vt:lpstr>
      <vt:lpstr>宋体</vt:lpstr>
      <vt:lpstr>微软雅黑</vt:lpstr>
      <vt:lpstr>Arial</vt:lpstr>
      <vt:lpstr>Arial Narrow</vt:lpstr>
      <vt:lpstr>Calibri</vt:lpstr>
      <vt:lpstr>Times New Roman</vt:lpstr>
      <vt:lpstr>Wingdings</vt:lpstr>
      <vt:lpstr>Wingdings 2</vt:lpstr>
      <vt:lpstr>主题2</vt:lpstr>
      <vt:lpstr>第6章 战略管理</vt:lpstr>
      <vt:lpstr>什么是战略管理？</vt:lpstr>
      <vt:lpstr>战略管理的定义</vt:lpstr>
      <vt:lpstr>内容提要</vt:lpstr>
      <vt:lpstr>战略错误的危害</vt:lpstr>
      <vt:lpstr>（理性化的）战略管理的过程化规律</vt:lpstr>
      <vt:lpstr>使命陈述的一般规律</vt:lpstr>
      <vt:lpstr>环境分析</vt:lpstr>
      <vt:lpstr>环境要素示意图</vt:lpstr>
      <vt:lpstr>一般环境（宏观环境）分析：PEST分析</vt:lpstr>
      <vt:lpstr>行业分析：“五力”争夺利润的规律</vt:lpstr>
      <vt:lpstr>好行业的特征性规律</vt:lpstr>
      <vt:lpstr>物资环境</vt:lpstr>
      <vt:lpstr>识别核心竞争力的规律</vt:lpstr>
      <vt:lpstr>匹配：SWOT分析</vt:lpstr>
      <vt:lpstr>具体企业战略</vt:lpstr>
      <vt:lpstr>公司层战略</vt:lpstr>
      <vt:lpstr>成长战略</vt:lpstr>
      <vt:lpstr>成长战略</vt:lpstr>
      <vt:lpstr>成长战略</vt:lpstr>
      <vt:lpstr>成长战略</vt:lpstr>
      <vt:lpstr>稳定战略</vt:lpstr>
      <vt:lpstr>紧缩战略 </vt:lpstr>
      <vt:lpstr>混合型战略</vt:lpstr>
      <vt:lpstr>关于波士顿矩阵的规律</vt:lpstr>
      <vt:lpstr>通用/GE矩阵</vt:lpstr>
      <vt:lpstr>GE 矩阵/策略对应表</vt:lpstr>
      <vt:lpstr>PowerPoint 演示文稿</vt:lpstr>
      <vt:lpstr>蓝海战略可能实现吗？</vt:lpstr>
      <vt:lpstr>业务层战略</vt:lpstr>
      <vt:lpstr>波特的三种一般战略及规律</vt:lpstr>
      <vt:lpstr>美国西南航空公司的低成本战略</vt:lpstr>
      <vt:lpstr>（理性化的）战略管理的过程化规律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战略管理</dc:title>
  <dc:creator>张 麟</dc:creator>
  <cp:lastModifiedBy>范 泽松</cp:lastModifiedBy>
  <cp:revision>76</cp:revision>
  <dcterms:created xsi:type="dcterms:W3CDTF">2019-04-08T03:32:49Z</dcterms:created>
  <dcterms:modified xsi:type="dcterms:W3CDTF">2020-01-02T10:45:39Z</dcterms:modified>
</cp:coreProperties>
</file>