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379" r:id="rId3"/>
    <p:sldId id="257" r:id="rId4"/>
    <p:sldId id="260" r:id="rId5"/>
    <p:sldId id="324" r:id="rId6"/>
    <p:sldId id="261" r:id="rId7"/>
    <p:sldId id="262" r:id="rId8"/>
    <p:sldId id="264" r:id="rId9"/>
    <p:sldId id="263" r:id="rId10"/>
    <p:sldId id="286" r:id="rId11"/>
    <p:sldId id="269" r:id="rId12"/>
    <p:sldId id="270" r:id="rId13"/>
    <p:sldId id="271" r:id="rId14"/>
    <p:sldId id="272" r:id="rId15"/>
    <p:sldId id="273" r:id="rId16"/>
    <p:sldId id="275" r:id="rId17"/>
    <p:sldId id="274" r:id="rId18"/>
    <p:sldId id="378" r:id="rId19"/>
    <p:sldId id="268" r:id="rId20"/>
    <p:sldId id="276" r:id="rId21"/>
    <p:sldId id="278" r:id="rId22"/>
    <p:sldId id="294" r:id="rId23"/>
    <p:sldId id="302" r:id="rId24"/>
    <p:sldId id="303" r:id="rId25"/>
    <p:sldId id="305" r:id="rId26"/>
    <p:sldId id="308" r:id="rId27"/>
    <p:sldId id="306" r:id="rId28"/>
    <p:sldId id="311" r:id="rId29"/>
    <p:sldId id="312" r:id="rId30"/>
    <p:sldId id="313" r:id="rId31"/>
    <p:sldId id="314" r:id="rId32"/>
    <p:sldId id="315" r:id="rId33"/>
    <p:sldId id="316" r:id="rId34"/>
    <p:sldId id="318" r:id="rId35"/>
    <p:sldId id="317" r:id="rId36"/>
    <p:sldId id="320" r:id="rId37"/>
    <p:sldId id="28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92"/>
    <p:restoredTop sz="74396" autoAdjust="0"/>
  </p:normalViewPr>
  <p:slideViewPr>
    <p:cSldViewPr snapToGrid="0">
      <p:cViewPr varScale="1">
        <p:scale>
          <a:sx n="64" d="100"/>
          <a:sy n="64" d="100"/>
        </p:scale>
        <p:origin x="162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A53F1-8565-40BF-8184-68A62A16BE63}" type="datetimeFigureOut">
              <a:rPr lang="zh-CN" altLang="en-US" smtClean="0"/>
              <a:t>2020/1/2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1DA6A-A079-44D2-AD78-92E6FD605208}" type="slidenum">
              <a:rPr lang="zh-CN" altLang="en-US" smtClean="0"/>
              <a:t>‹#›</a:t>
            </a:fld>
            <a:endParaRPr lang="zh-CN" altLang="en-US"/>
          </a:p>
        </p:txBody>
      </p:sp>
    </p:spTree>
    <p:extLst>
      <p:ext uri="{BB962C8B-B14F-4D97-AF65-F5344CB8AC3E}">
        <p14:creationId xmlns:p14="http://schemas.microsoft.com/office/powerpoint/2010/main" val="268580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Uber</a:t>
            </a:r>
            <a:r>
              <a:rPr lang="zh-CN" altLang="en-US" dirty="0"/>
              <a:t>一个城市只有一两个人</a:t>
            </a:r>
          </a:p>
        </p:txBody>
      </p:sp>
      <p:sp>
        <p:nvSpPr>
          <p:cNvPr id="4" name="灯片编号占位符 3"/>
          <p:cNvSpPr>
            <a:spLocks noGrp="1"/>
          </p:cNvSpPr>
          <p:nvPr>
            <p:ph type="sldNum" sz="quarter" idx="10"/>
          </p:nvPr>
        </p:nvSpPr>
        <p:spPr/>
        <p:txBody>
          <a:bodyPr/>
          <a:lstStyle/>
          <a:p>
            <a:fld id="{1B08AAE3-59C0-452C-A05D-9E5C11F557E4}" type="slidenum">
              <a:rPr lang="zh-CN" altLang="en-US" smtClean="0"/>
              <a:pPr/>
              <a:t>6</a:t>
            </a:fld>
            <a:endParaRPr lang="zh-CN" altLang="en-US"/>
          </a:p>
        </p:txBody>
      </p:sp>
    </p:spTree>
    <p:extLst>
      <p:ext uri="{BB962C8B-B14F-4D97-AF65-F5344CB8AC3E}">
        <p14:creationId xmlns:p14="http://schemas.microsoft.com/office/powerpoint/2010/main" val="740139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1DA6A-A079-44D2-AD78-92E6FD605208}" type="slidenum">
              <a:rPr lang="zh-CN" altLang="en-US" smtClean="0"/>
              <a:t>31</a:t>
            </a:fld>
            <a:endParaRPr lang="zh-CN" altLang="en-US"/>
          </a:p>
        </p:txBody>
      </p:sp>
    </p:spTree>
    <p:extLst>
      <p:ext uri="{BB962C8B-B14F-4D97-AF65-F5344CB8AC3E}">
        <p14:creationId xmlns:p14="http://schemas.microsoft.com/office/powerpoint/2010/main" val="1111655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1DA6A-A079-44D2-AD78-92E6FD605208}" type="slidenum">
              <a:rPr lang="zh-CN" altLang="en-US" smtClean="0"/>
              <a:t>32</a:t>
            </a:fld>
            <a:endParaRPr lang="zh-CN" altLang="en-US"/>
          </a:p>
        </p:txBody>
      </p:sp>
    </p:spTree>
    <p:extLst>
      <p:ext uri="{BB962C8B-B14F-4D97-AF65-F5344CB8AC3E}">
        <p14:creationId xmlns:p14="http://schemas.microsoft.com/office/powerpoint/2010/main" val="3366922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1DA6A-A079-44D2-AD78-92E6FD605208}" type="slidenum">
              <a:rPr lang="zh-CN" altLang="en-US" smtClean="0"/>
              <a:t>33</a:t>
            </a:fld>
            <a:endParaRPr lang="zh-CN" altLang="en-US"/>
          </a:p>
        </p:txBody>
      </p:sp>
    </p:spTree>
    <p:extLst>
      <p:ext uri="{BB962C8B-B14F-4D97-AF65-F5344CB8AC3E}">
        <p14:creationId xmlns:p14="http://schemas.microsoft.com/office/powerpoint/2010/main" val="1766470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古狄逊定理是由英国证券交易所前主管</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古狄逊提出的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贤明的管理者把精力放在求贤用人上，而在管理具体事务上则采取超然态度。不会浪费太多的时间在一些小事上。</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学生行政助理，授权大额财务处理。</a:t>
            </a:r>
            <a:endParaRPr lang="zh-CN" altLang="en-US" dirty="0"/>
          </a:p>
        </p:txBody>
      </p:sp>
      <p:sp>
        <p:nvSpPr>
          <p:cNvPr id="4" name="灯片编号占位符 3"/>
          <p:cNvSpPr>
            <a:spLocks noGrp="1"/>
          </p:cNvSpPr>
          <p:nvPr>
            <p:ph type="sldNum" sz="quarter" idx="10"/>
          </p:nvPr>
        </p:nvSpPr>
        <p:spPr/>
        <p:txBody>
          <a:bodyPr/>
          <a:lstStyle/>
          <a:p>
            <a:fld id="{1B08AAE3-59C0-452C-A05D-9E5C11F557E4}" type="slidenum">
              <a:rPr lang="zh-CN" altLang="en-US" smtClean="0"/>
              <a:pPr/>
              <a:t>34</a:t>
            </a:fld>
            <a:endParaRPr lang="zh-CN" altLang="en-US"/>
          </a:p>
        </p:txBody>
      </p:sp>
    </p:spTree>
    <p:extLst>
      <p:ext uri="{BB962C8B-B14F-4D97-AF65-F5344CB8AC3E}">
        <p14:creationId xmlns:p14="http://schemas.microsoft.com/office/powerpoint/2010/main" val="2555000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1DA6A-A079-44D2-AD78-92E6FD605208}" type="slidenum">
              <a:rPr lang="zh-CN" altLang="en-US" smtClean="0"/>
              <a:t>35</a:t>
            </a:fld>
            <a:endParaRPr lang="zh-CN" altLang="en-US"/>
          </a:p>
        </p:txBody>
      </p:sp>
    </p:spTree>
    <p:extLst>
      <p:ext uri="{BB962C8B-B14F-4D97-AF65-F5344CB8AC3E}">
        <p14:creationId xmlns:p14="http://schemas.microsoft.com/office/powerpoint/2010/main" val="866858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1DA6A-A079-44D2-AD78-92E6FD605208}" type="slidenum">
              <a:rPr lang="zh-CN" altLang="en-US" smtClean="0"/>
              <a:t>36</a:t>
            </a:fld>
            <a:endParaRPr lang="zh-CN" altLang="en-US"/>
          </a:p>
        </p:txBody>
      </p:sp>
    </p:spTree>
    <p:extLst>
      <p:ext uri="{BB962C8B-B14F-4D97-AF65-F5344CB8AC3E}">
        <p14:creationId xmlns:p14="http://schemas.microsoft.com/office/powerpoint/2010/main" val="3163830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dirty="0"/>
              <a:t>亨利</a:t>
            </a:r>
            <a:r>
              <a:rPr lang="en-US" altLang="zh-CN" sz="1300" dirty="0"/>
              <a:t>·</a:t>
            </a:r>
            <a:r>
              <a:rPr lang="zh-CN" altLang="en-US" sz="1300" dirty="0"/>
              <a:t>福特第一次把流水线和高福利概念引入汽车制造，以大规模生产加薄利多销的理念，使汽车成为了大众消费品</a:t>
            </a:r>
            <a:endParaRPr lang="en-US" altLang="zh-CN" sz="1300" dirty="0"/>
          </a:p>
          <a:p>
            <a:endParaRPr lang="en-US" altLang="zh-CN" sz="1300" dirty="0"/>
          </a:p>
          <a:p>
            <a:r>
              <a:rPr lang="zh-CN" altLang="en-US" sz="1300" dirty="0"/>
              <a:t>斯隆，第一位成功的职业经理人，二十世纪最伟大</a:t>
            </a:r>
            <a:r>
              <a:rPr lang="en-US" altLang="zh-CN" sz="1300" dirty="0"/>
              <a:t>CEO</a:t>
            </a:r>
            <a:r>
              <a:rPr lang="zh-CN" altLang="en-US" sz="1300" dirty="0"/>
              <a:t>，通用汽车公司的第八任总裁，事业部制组织结构的首创人。他所领导的通用汽车公司向美国人展示了外形和颜色各异的雪佛兰汽车，宣告了</a:t>
            </a:r>
            <a:r>
              <a:rPr lang="en-US" altLang="zh-CN" sz="1300" dirty="0"/>
              <a:t>T</a:t>
            </a:r>
            <a:r>
              <a:rPr lang="zh-CN" altLang="en-US" sz="1300" dirty="0"/>
              <a:t>型车神话的终结。</a:t>
            </a:r>
            <a:endParaRPr lang="en-US" altLang="zh-CN" sz="1300" dirty="0"/>
          </a:p>
          <a:p>
            <a:endParaRPr lang="zh-CN" altLang="en-US" dirty="0"/>
          </a:p>
        </p:txBody>
      </p:sp>
      <p:sp>
        <p:nvSpPr>
          <p:cNvPr id="4" name="灯片编号占位符 3"/>
          <p:cNvSpPr>
            <a:spLocks noGrp="1"/>
          </p:cNvSpPr>
          <p:nvPr>
            <p:ph type="sldNum" sz="quarter" idx="10"/>
          </p:nvPr>
        </p:nvSpPr>
        <p:spPr/>
        <p:txBody>
          <a:bodyPr/>
          <a:lstStyle/>
          <a:p>
            <a:fld id="{1B08AAE3-59C0-452C-A05D-9E5C11F557E4}" type="slidenum">
              <a:rPr lang="zh-CN" altLang="en-US" smtClean="0"/>
              <a:pPr/>
              <a:t>37</a:t>
            </a:fld>
            <a:endParaRPr lang="zh-CN" altLang="en-US"/>
          </a:p>
        </p:txBody>
      </p:sp>
    </p:spTree>
    <p:extLst>
      <p:ext uri="{BB962C8B-B14F-4D97-AF65-F5344CB8AC3E}">
        <p14:creationId xmlns:p14="http://schemas.microsoft.com/office/powerpoint/2010/main" val="868100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08AAE3-59C0-452C-A05D-9E5C11F557E4}" type="slidenum">
              <a:rPr lang="zh-CN" altLang="en-US" smtClean="0"/>
              <a:pPr/>
              <a:t>7</a:t>
            </a:fld>
            <a:endParaRPr lang="zh-CN" altLang="en-US"/>
          </a:p>
        </p:txBody>
      </p:sp>
    </p:spTree>
    <p:extLst>
      <p:ext uri="{BB962C8B-B14F-4D97-AF65-F5344CB8AC3E}">
        <p14:creationId xmlns:p14="http://schemas.microsoft.com/office/powerpoint/2010/main" val="2939680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08AAE3-59C0-452C-A05D-9E5C11F557E4}" type="slidenum">
              <a:rPr lang="zh-CN" altLang="en-US" smtClean="0"/>
              <a:pPr/>
              <a:t>8</a:t>
            </a:fld>
            <a:endParaRPr lang="zh-CN" altLang="en-US"/>
          </a:p>
        </p:txBody>
      </p:sp>
    </p:spTree>
    <p:extLst>
      <p:ext uri="{BB962C8B-B14F-4D97-AF65-F5344CB8AC3E}">
        <p14:creationId xmlns:p14="http://schemas.microsoft.com/office/powerpoint/2010/main" val="408982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1DA6A-A079-44D2-AD78-92E6FD605208}" type="slidenum">
              <a:rPr lang="zh-CN" altLang="en-US" smtClean="0"/>
              <a:t>10</a:t>
            </a:fld>
            <a:endParaRPr lang="zh-CN" altLang="en-US"/>
          </a:p>
        </p:txBody>
      </p:sp>
    </p:spTree>
    <p:extLst>
      <p:ext uri="{BB962C8B-B14F-4D97-AF65-F5344CB8AC3E}">
        <p14:creationId xmlns:p14="http://schemas.microsoft.com/office/powerpoint/2010/main" val="1730164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08AAE3-59C0-452C-A05D-9E5C11F557E4}" type="slidenum">
              <a:rPr lang="zh-CN" altLang="en-US" smtClean="0"/>
              <a:pPr/>
              <a:t>20</a:t>
            </a:fld>
            <a:endParaRPr lang="zh-CN" altLang="en-US"/>
          </a:p>
        </p:txBody>
      </p:sp>
    </p:spTree>
    <p:extLst>
      <p:ext uri="{BB962C8B-B14F-4D97-AF65-F5344CB8AC3E}">
        <p14:creationId xmlns:p14="http://schemas.microsoft.com/office/powerpoint/2010/main" val="338621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08AAE3-59C0-452C-A05D-9E5C11F557E4}" type="slidenum">
              <a:rPr lang="zh-CN" altLang="en-US" smtClean="0"/>
              <a:pPr/>
              <a:t>21</a:t>
            </a:fld>
            <a:endParaRPr lang="zh-CN" altLang="en-US"/>
          </a:p>
        </p:txBody>
      </p:sp>
    </p:spTree>
    <p:extLst>
      <p:ext uri="{BB962C8B-B14F-4D97-AF65-F5344CB8AC3E}">
        <p14:creationId xmlns:p14="http://schemas.microsoft.com/office/powerpoint/2010/main" val="374462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分权的程度：</a:t>
            </a:r>
          </a:p>
          <a:p>
            <a:endParaRPr lang="zh-CN" altLang="en-US" dirty="0"/>
          </a:p>
          <a:p>
            <a:r>
              <a:rPr lang="zh-CN" altLang="en-US" dirty="0"/>
              <a:t>我说你做</a:t>
            </a:r>
          </a:p>
          <a:p>
            <a:r>
              <a:rPr lang="zh-CN" altLang="en-US" dirty="0"/>
              <a:t>你报你做</a:t>
            </a:r>
          </a:p>
          <a:p>
            <a:r>
              <a:rPr lang="zh-CN" altLang="en-US" dirty="0"/>
              <a:t>你做你报</a:t>
            </a:r>
          </a:p>
          <a:p>
            <a:r>
              <a:rPr lang="zh-CN" altLang="en-US" dirty="0"/>
              <a:t>你做</a:t>
            </a:r>
          </a:p>
          <a:p>
            <a:endParaRPr lang="zh-CN" altLang="en-US" dirty="0"/>
          </a:p>
        </p:txBody>
      </p:sp>
      <p:sp>
        <p:nvSpPr>
          <p:cNvPr id="4" name="灯片编号占位符 3"/>
          <p:cNvSpPr>
            <a:spLocks noGrp="1"/>
          </p:cNvSpPr>
          <p:nvPr>
            <p:ph type="sldNum" sz="quarter" idx="10"/>
          </p:nvPr>
        </p:nvSpPr>
        <p:spPr/>
        <p:txBody>
          <a:bodyPr/>
          <a:lstStyle/>
          <a:p>
            <a:fld id="{1B08AAE3-59C0-452C-A05D-9E5C11F557E4}" type="slidenum">
              <a:rPr lang="zh-CN" altLang="en-US" smtClean="0"/>
              <a:pPr/>
              <a:t>25</a:t>
            </a:fld>
            <a:endParaRPr lang="zh-CN" altLang="en-US"/>
          </a:p>
        </p:txBody>
      </p:sp>
    </p:spTree>
    <p:extLst>
      <p:ext uri="{BB962C8B-B14F-4D97-AF65-F5344CB8AC3E}">
        <p14:creationId xmlns:p14="http://schemas.microsoft.com/office/powerpoint/2010/main" val="1668681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08AAE3-59C0-452C-A05D-9E5C11F557E4}" type="slidenum">
              <a:rPr lang="zh-CN" altLang="en-US" smtClean="0"/>
              <a:pPr/>
              <a:t>26</a:t>
            </a:fld>
            <a:endParaRPr lang="zh-CN" altLang="en-US"/>
          </a:p>
        </p:txBody>
      </p:sp>
    </p:spTree>
    <p:extLst>
      <p:ext uri="{BB962C8B-B14F-4D97-AF65-F5344CB8AC3E}">
        <p14:creationId xmlns:p14="http://schemas.microsoft.com/office/powerpoint/2010/main" val="282812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授权与分权的差异：</a:t>
            </a:r>
            <a:endParaRPr lang="en-US" altLang="zh-CN" dirty="0"/>
          </a:p>
          <a:p>
            <a:pPr eaLnBrk="1" hangingPunct="1"/>
            <a:endParaRPr lang="en-US" altLang="zh-CN" dirty="0"/>
          </a:p>
          <a:p>
            <a:pPr eaLnBrk="1" hangingPunct="1"/>
            <a:r>
              <a:rPr lang="zh-CN" altLang="en-US" dirty="0"/>
              <a:t>授权是将属于上级的权利授予下级，是一个短期性质的行为．而分权则是某一部分权力本来就较多地放在下级那里，是一个长期性质的行为。  </a:t>
            </a:r>
            <a:br>
              <a:rPr lang="zh-CN" altLang="en-US" dirty="0"/>
            </a:br>
            <a:r>
              <a:rPr lang="zh-CN" altLang="en-US" dirty="0"/>
              <a:t>授权是上级决定的，而分权是组织权责制度规定的。一个企业只有经常地授权，才能知道下属处理问题的能力如何，如果令人满意，才能长期地进行分权。</a:t>
            </a:r>
          </a:p>
          <a:p>
            <a:endParaRPr lang="en-US" altLang="zh-CN" dirty="0"/>
          </a:p>
          <a:p>
            <a:r>
              <a:rPr lang="zh-CN" altLang="en-US" dirty="0"/>
              <a:t>我让一位学生上课</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B08AAE3-59C0-452C-A05D-9E5C11F557E4}" type="slidenum">
              <a:rPr lang="zh-CN" altLang="en-US" smtClean="0"/>
              <a:pPr/>
              <a:t>29</a:t>
            </a:fld>
            <a:endParaRPr lang="zh-CN" altLang="en-US"/>
          </a:p>
        </p:txBody>
      </p:sp>
    </p:spTree>
    <p:extLst>
      <p:ext uri="{BB962C8B-B14F-4D97-AF65-F5344CB8AC3E}">
        <p14:creationId xmlns:p14="http://schemas.microsoft.com/office/powerpoint/2010/main" val="2014905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13" descr="01bkg"/>
          <p:cNvPicPr>
            <a:picLocks noChangeAspect="1"/>
          </p:cNvPicPr>
          <p:nvPr/>
        </p:nvPicPr>
        <p:blipFill>
          <a:blip r:embed="rId2"/>
          <a:stretch>
            <a:fillRect/>
          </a:stretch>
        </p:blipFill>
        <p:spPr>
          <a:xfrm>
            <a:off x="0" y="-26987"/>
            <a:ext cx="12192000" cy="4968875"/>
          </a:xfrm>
          <a:prstGeom prst="rect">
            <a:avLst/>
          </a:prstGeom>
          <a:noFill/>
          <a:ln w="9525">
            <a:noFill/>
          </a:ln>
        </p:spPr>
      </p:pic>
      <p:pic>
        <p:nvPicPr>
          <p:cNvPr id="2051" name="图片 4" descr="院徽xiao.png"/>
          <p:cNvPicPr>
            <a:picLocks noChangeAspect="1"/>
          </p:cNvPicPr>
          <p:nvPr/>
        </p:nvPicPr>
        <p:blipFill>
          <a:blip r:embed="rId3"/>
          <a:stretch>
            <a:fillRect/>
          </a:stretch>
        </p:blipFill>
        <p:spPr>
          <a:xfrm>
            <a:off x="7109885" y="-26987"/>
            <a:ext cx="5082116" cy="1295400"/>
          </a:xfrm>
          <a:prstGeom prst="rect">
            <a:avLst/>
          </a:prstGeom>
          <a:noFill/>
          <a:ln w="9525">
            <a:noFill/>
          </a:ln>
        </p:spPr>
      </p:pic>
      <p:sp>
        <p:nvSpPr>
          <p:cNvPr id="2" name="Title 1"/>
          <p:cNvSpPr>
            <a:spLocks noGrp="1"/>
          </p:cNvSpPr>
          <p:nvPr>
            <p:ph type="ctrTitle"/>
          </p:nvPr>
        </p:nvSpPr>
        <p:spPr>
          <a:xfrm>
            <a:off x="914400" y="2130426"/>
            <a:ext cx="10363200" cy="866527"/>
          </a:xfrm>
        </p:spPr>
        <p:txBody>
          <a:bodyPr/>
          <a:lstStyle>
            <a:lvl1pPr algn="l">
              <a:defRPr sz="4000" b="1">
                <a:solidFill>
                  <a:schemeClr val="bg1"/>
                </a:solidFill>
              </a:defRPr>
            </a:lvl1pPr>
          </a:lstStyle>
          <a:p>
            <a:pPr fontAlgn="base"/>
            <a:r>
              <a:rPr lang="zh-CN" altLang="en-US" strike="noStrike" noProof="1"/>
              <a:t>单击此处编辑母版标题样式</a:t>
            </a:r>
          </a:p>
        </p:txBody>
      </p:sp>
      <p:sp>
        <p:nvSpPr>
          <p:cNvPr id="3" name="Subtitle 2"/>
          <p:cNvSpPr>
            <a:spLocks noGrp="1"/>
          </p:cNvSpPr>
          <p:nvPr>
            <p:ph type="subTitle" idx="1"/>
          </p:nvPr>
        </p:nvSpPr>
        <p:spPr>
          <a:xfrm>
            <a:off x="911424" y="2996952"/>
            <a:ext cx="8534400" cy="1584176"/>
          </a:xfrm>
        </p:spPr>
        <p:txBody>
          <a:bodyPr/>
          <a:lstStyle>
            <a:lvl1pPr marL="0" indent="0" algn="l">
              <a:buNone/>
              <a:defRPr sz="24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Tree>
    <p:extLst>
      <p:ext uri="{BB962C8B-B14F-4D97-AF65-F5344CB8AC3E}">
        <p14:creationId xmlns:p14="http://schemas.microsoft.com/office/powerpoint/2010/main" val="141299547"/>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6056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883763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759149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58017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370551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43136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75592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674013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2284482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44380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Rectangle 5"/>
          <p:cNvSpPr/>
          <p:nvPr/>
        </p:nvSpPr>
        <p:spPr>
          <a:xfrm>
            <a:off x="0" y="0"/>
            <a:ext cx="12192000" cy="3500438"/>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6"/>
          <p:cNvSpPr/>
          <p:nvPr/>
        </p:nvSpPr>
        <p:spPr>
          <a:xfrm>
            <a:off x="0" y="692150"/>
            <a:ext cx="12192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pic>
        <p:nvPicPr>
          <p:cNvPr id="3076" name="图片 5" descr="院徽.png"/>
          <p:cNvPicPr>
            <a:picLocks noChangeAspect="1"/>
          </p:cNvPicPr>
          <p:nvPr/>
        </p:nvPicPr>
        <p:blipFill>
          <a:blip r:embed="rId2"/>
          <a:stretch>
            <a:fillRect/>
          </a:stretch>
        </p:blipFill>
        <p:spPr>
          <a:xfrm>
            <a:off x="7567084" y="5740400"/>
            <a:ext cx="4385733" cy="1117600"/>
          </a:xfrm>
          <a:prstGeom prst="rect">
            <a:avLst/>
          </a:prstGeom>
          <a:noFill/>
          <a:ln w="9525">
            <a:noFill/>
          </a:ln>
        </p:spPr>
      </p:pic>
      <p:sp>
        <p:nvSpPr>
          <p:cNvPr id="10" name="Title Placeholder 1"/>
          <p:cNvSpPr>
            <a:spLocks noGrp="1"/>
          </p:cNvSpPr>
          <p:nvPr>
            <p:ph type="title"/>
          </p:nvPr>
        </p:nvSpPr>
        <p:spPr>
          <a:xfrm>
            <a:off x="0" y="332656"/>
            <a:ext cx="12192000" cy="670086"/>
          </a:xfrm>
          <a:prstGeom prst="rect">
            <a:avLst/>
          </a:prstGeom>
          <a:solidFill>
            <a:srgbClr val="0070C0"/>
          </a:solidFill>
        </p:spPr>
        <p:txBody>
          <a:bodyPr rtlCol="0">
            <a:noAutofit/>
          </a:bodyPr>
          <a:lstStyle>
            <a:lvl1pPr algn="l">
              <a:defRPr sz="2800" b="1" baseline="0">
                <a:solidFill>
                  <a:schemeClr val="bg1"/>
                </a:solidFill>
                <a:latin typeface="微软雅黑" panose="020B0503020204020204" pitchFamily="34" charset="-122"/>
                <a:ea typeface="微软雅黑" panose="020B0503020204020204" pitchFamily="34" charset="-122"/>
              </a:defRPr>
            </a:lvl1pPr>
          </a:lstStyle>
          <a:p>
            <a:pPr fontAlgn="base"/>
            <a:r>
              <a:rPr lang="zh-CN" altLang="en-US" strike="noStrike" noProof="1"/>
              <a:t>单击此处编辑母版标题样式</a:t>
            </a:r>
          </a:p>
        </p:txBody>
      </p:sp>
      <p:sp>
        <p:nvSpPr>
          <p:cNvPr id="3" name="Content Placeholder 2"/>
          <p:cNvSpPr>
            <a:spLocks noGrp="1"/>
          </p:cNvSpPr>
          <p:nvPr>
            <p:ph idx="1"/>
          </p:nvPr>
        </p:nvSpPr>
        <p:spPr>
          <a:xfrm>
            <a:off x="527381" y="1340768"/>
            <a:ext cx="11041227" cy="4785395"/>
          </a:xfrm>
        </p:spPr>
        <p:txBody>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700399354"/>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2975683519"/>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17600" y="6356351"/>
            <a:ext cx="3657600" cy="365125"/>
          </a:xfrm>
        </p:spPr>
        <p:txBody>
          <a:bodyPr/>
          <a:lstStyle/>
          <a:p>
            <a:fld id="{FBA086FB-7108-47A8-B09F-8927102F4B19}" type="datetimeFigureOut">
              <a:rPr lang="zh-CN" altLang="en-US" smtClean="0"/>
              <a:t>2020/1/2</a:t>
            </a:fld>
            <a:endParaRPr lang="zh-CN" altLang="en-US"/>
          </a:p>
        </p:txBody>
      </p:sp>
      <p:sp>
        <p:nvSpPr>
          <p:cNvPr id="3" name="页脚占位符 2"/>
          <p:cNvSpPr>
            <a:spLocks noGrp="1"/>
          </p:cNvSpPr>
          <p:nvPr>
            <p:ph type="ftr" sz="quarter" idx="11"/>
          </p:nvPr>
        </p:nvSpPr>
        <p:spPr>
          <a:xfrm>
            <a:off x="5384800" y="6356351"/>
            <a:ext cx="5486400" cy="365125"/>
          </a:xfrm>
        </p:spPr>
        <p:txBody>
          <a:bodyPr/>
          <a:lstStyle/>
          <a:p>
            <a:endParaRPr lang="zh-CN" altLang="en-US"/>
          </a:p>
        </p:txBody>
      </p:sp>
      <p:sp>
        <p:nvSpPr>
          <p:cNvPr id="4" name="灯片编号占位符 3"/>
          <p:cNvSpPr>
            <a:spLocks noGrp="1"/>
          </p:cNvSpPr>
          <p:nvPr>
            <p:ph type="sldNum" sz="quarter" idx="12"/>
          </p:nvPr>
        </p:nvSpPr>
        <p:spPr>
          <a:xfrm>
            <a:off x="11480800" y="6356351"/>
            <a:ext cx="3657600" cy="365125"/>
          </a:xfrm>
        </p:spPr>
        <p:txBody>
          <a:bodyPr/>
          <a:lstStyle/>
          <a:p>
            <a:fld id="{769664F0-1751-42F0-B302-39D5543F2FE0}" type="slidenum">
              <a:rPr lang="zh-CN" altLang="en-US" smtClean="0"/>
              <a:t>‹#›</a:t>
            </a:fld>
            <a:endParaRPr lang="zh-CN" altLang="en-US"/>
          </a:p>
        </p:txBody>
      </p:sp>
    </p:spTree>
    <p:extLst>
      <p:ext uri="{BB962C8B-B14F-4D97-AF65-F5344CB8AC3E}">
        <p14:creationId xmlns:p14="http://schemas.microsoft.com/office/powerpoint/2010/main" val="1635374801"/>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空白">
    <p:bg>
      <p:bgPr>
        <a:solidFill>
          <a:srgbClr val="F0F2F3"/>
        </a:solidFill>
        <a:effectLst/>
      </p:bgPr>
    </p:bg>
    <p:spTree>
      <p:nvGrpSpPr>
        <p:cNvPr id="1" name=""/>
        <p:cNvGrpSpPr/>
        <p:nvPr/>
      </p:nvGrpSpPr>
      <p:grpSpPr>
        <a:xfrm>
          <a:off x="0" y="0"/>
          <a:ext cx="0" cy="0"/>
          <a:chOff x="0" y="0"/>
          <a:chExt cx="0" cy="0"/>
        </a:xfrm>
      </p:grpSpPr>
      <p:sp>
        <p:nvSpPr>
          <p:cNvPr id="3" name="矩形 2"/>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 name="矩形 3"/>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7" name="Title 1"/>
          <p:cNvSpPr>
            <a:spLocks noGrp="1"/>
          </p:cNvSpPr>
          <p:nvPr>
            <p:ph type="title"/>
          </p:nvPr>
        </p:nvSpPr>
        <p:spPr>
          <a:xfrm>
            <a:off x="753655" y="85661"/>
            <a:ext cx="6778375" cy="919029"/>
          </a:xfrm>
        </p:spPr>
        <p:txBody>
          <a:bodyPr>
            <a:normAutofit/>
          </a:bodyPr>
          <a:lstStyle>
            <a:lvl1pPr>
              <a:defRPr sz="21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Date Placeholder 1"/>
          <p:cNvSpPr>
            <a:spLocks noGrp="1"/>
          </p:cNvSpPr>
          <p:nvPr>
            <p:ph type="dt" sz="half" idx="10"/>
          </p:nvPr>
        </p:nvSpPr>
        <p:spPr>
          <a:xfrm>
            <a:off x="838200" y="6356352"/>
            <a:ext cx="2743200" cy="365125"/>
          </a:xfrm>
          <a:prstGeom prst="rect">
            <a:avLst/>
          </a:prstGeom>
        </p:spPr>
        <p:txBody>
          <a:bodyPr/>
          <a:lstStyle>
            <a:lvl1pPr>
              <a:defRPr/>
            </a:lvl1pPr>
          </a:lstStyle>
          <a:p>
            <a:pPr>
              <a:defRPr/>
            </a:pPr>
            <a:fld id="{2E4DCCBD-6F50-4BFF-A2AE-FFAC38CB2562}" type="datetimeFigureOut">
              <a:rPr lang="zh-CN" altLang="en-US"/>
              <a:pPr>
                <a:defRPr/>
              </a:pPr>
              <a:t>2020/1/2</a:t>
            </a:fld>
            <a:endParaRPr lang="zh-CN" altLang="en-US"/>
          </a:p>
        </p:txBody>
      </p:sp>
      <p:sp>
        <p:nvSpPr>
          <p:cNvPr id="6" name="Footer Placeholder 2"/>
          <p:cNvSpPr>
            <a:spLocks noGrp="1"/>
          </p:cNvSpPr>
          <p:nvPr>
            <p:ph type="ftr" sz="quarter" idx="11"/>
          </p:nvPr>
        </p:nvSpPr>
        <p:spPr>
          <a:xfrm>
            <a:off x="4038600" y="6356352"/>
            <a:ext cx="4114800" cy="365125"/>
          </a:xfrm>
          <a:prstGeom prst="rect">
            <a:avLst/>
          </a:prstGeom>
        </p:spPr>
        <p:txBody>
          <a:bodyPr/>
          <a:lstStyle>
            <a:lvl1pPr>
              <a:defRPr/>
            </a:lvl1pPr>
          </a:lstStyle>
          <a:p>
            <a:pPr>
              <a:defRPr/>
            </a:pPr>
            <a:endParaRPr lang="zh-CN" altLang="en-US"/>
          </a:p>
        </p:txBody>
      </p:sp>
      <p:sp>
        <p:nvSpPr>
          <p:cNvPr id="8" name="Slide Number Placeholder 3"/>
          <p:cNvSpPr>
            <a:spLocks noGrp="1"/>
          </p:cNvSpPr>
          <p:nvPr>
            <p:ph type="sldNum" sz="quarter" idx="12"/>
          </p:nvPr>
        </p:nvSpPr>
        <p:spPr>
          <a:xfrm>
            <a:off x="8610600" y="6356352"/>
            <a:ext cx="2743200" cy="365125"/>
          </a:xfrm>
          <a:prstGeom prst="rect">
            <a:avLst/>
          </a:prstGeom>
        </p:spPr>
        <p:txBody>
          <a:bodyPr/>
          <a:lstStyle>
            <a:lvl1pPr>
              <a:defRPr/>
            </a:lvl1pPr>
          </a:lstStyle>
          <a:p>
            <a:pPr>
              <a:defRPr/>
            </a:pPr>
            <a:fld id="{2A150EDA-97FD-4D29-A1C7-95E94CF5DB9D}" type="slidenum">
              <a:rPr lang="zh-CN" altLang="en-US"/>
              <a:pPr>
                <a:defRPr/>
              </a:pPr>
              <a:t>‹#›</a:t>
            </a:fld>
            <a:endParaRPr lang="zh-CN" altLang="en-US"/>
          </a:p>
        </p:txBody>
      </p:sp>
    </p:spTree>
    <p:extLst>
      <p:ext uri="{BB962C8B-B14F-4D97-AF65-F5344CB8AC3E}">
        <p14:creationId xmlns:p14="http://schemas.microsoft.com/office/powerpoint/2010/main" val="168912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79430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80569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2313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18933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609600" y="1600201"/>
            <a:ext cx="10972800" cy="45259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Tree>
    <p:extLst>
      <p:ext uri="{BB962C8B-B14F-4D97-AF65-F5344CB8AC3E}">
        <p14:creationId xmlns:p14="http://schemas.microsoft.com/office/powerpoint/2010/main" val="2083926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transition>
    <p:push/>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第</a:t>
            </a:r>
            <a:r>
              <a:rPr lang="en-US" altLang="zh-CN" dirty="0"/>
              <a:t>10</a:t>
            </a:r>
            <a:r>
              <a:rPr lang="zh-CN" altLang="en-US" dirty="0"/>
              <a:t>章 组织设计</a:t>
            </a:r>
          </a:p>
        </p:txBody>
      </p:sp>
      <p:sp>
        <p:nvSpPr>
          <p:cNvPr id="3" name="副标题 2"/>
          <p:cNvSpPr>
            <a:spLocks noGrp="1"/>
          </p:cNvSpPr>
          <p:nvPr>
            <p:ph type="subTitle" idx="1"/>
          </p:nvPr>
        </p:nvSpPr>
        <p:spPr>
          <a:xfrm>
            <a:off x="1828800" y="2996953"/>
            <a:ext cx="8534400" cy="1584176"/>
          </a:xfrm>
        </p:spPr>
        <p:txBody>
          <a:bodyPr/>
          <a:lstStyle/>
          <a:p>
            <a:pPr algn="ctr"/>
            <a:r>
              <a:rPr lang="zh-CN" altLang="en-US" dirty="0"/>
              <a:t>主讲：张麟</a:t>
            </a:r>
          </a:p>
        </p:txBody>
      </p:sp>
    </p:spTree>
    <p:extLst>
      <p:ext uri="{BB962C8B-B14F-4D97-AF65-F5344CB8AC3E}">
        <p14:creationId xmlns:p14="http://schemas.microsoft.com/office/powerpoint/2010/main" val="3078867446"/>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直线结构</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2092" y="1843856"/>
            <a:ext cx="5908286" cy="3290852"/>
          </a:xfrm>
        </p:spPr>
      </p:pic>
      <p:sp>
        <p:nvSpPr>
          <p:cNvPr id="5" name="文本框 4"/>
          <p:cNvSpPr txBox="1"/>
          <p:nvPr/>
        </p:nvSpPr>
        <p:spPr>
          <a:xfrm>
            <a:off x="301451" y="1316334"/>
            <a:ext cx="5868237" cy="5262979"/>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组织中的一切管理工作均由领导者直接指挥和管理，</a:t>
            </a:r>
            <a:r>
              <a:rPr lang="zh-CN" altLang="en-US" sz="2400" dirty="0">
                <a:solidFill>
                  <a:srgbClr val="FF0000"/>
                </a:solidFill>
                <a:latin typeface="微软雅黑" panose="020B0503020204020204" pitchFamily="34" charset="-122"/>
                <a:ea typeface="微软雅黑" panose="020B0503020204020204" pitchFamily="34" charset="-122"/>
              </a:rPr>
              <a:t>不设专门的职能机构</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上下级的权责关系是直线型</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权责明确、命令统一、决策迅速、反应灵敏和管理机构简单</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易于造成家长式管理作风、形成独断专行、长官意志、组织发展受到管理者个人能力的限制，组织成员只注意上下沟通，而忽视横向联系。</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只适应于小规模组织</a:t>
            </a:r>
          </a:p>
        </p:txBody>
      </p:sp>
    </p:spTree>
    <p:extLst>
      <p:ext uri="{BB962C8B-B14F-4D97-AF65-F5344CB8AC3E}">
        <p14:creationId xmlns:p14="http://schemas.microsoft.com/office/powerpoint/2010/main" val="2558615778"/>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职能部门化</a:t>
            </a:r>
          </a:p>
        </p:txBody>
      </p:sp>
      <p:sp>
        <p:nvSpPr>
          <p:cNvPr id="3" name="内容占位符 2"/>
          <p:cNvSpPr>
            <a:spLocks noGrp="1"/>
          </p:cNvSpPr>
          <p:nvPr>
            <p:ph idx="1"/>
          </p:nvPr>
        </p:nvSpPr>
        <p:spPr/>
        <p:txBody>
          <a:bodyPr/>
          <a:lstStyle/>
          <a:p>
            <a:r>
              <a:rPr lang="zh-CN" altLang="en-US" dirty="0"/>
              <a:t>优点？</a:t>
            </a:r>
            <a:endParaRPr lang="en-US" altLang="zh-CN" dirty="0"/>
          </a:p>
          <a:p>
            <a:endParaRPr lang="en-US" altLang="zh-CN" dirty="0"/>
          </a:p>
          <a:p>
            <a:r>
              <a:rPr lang="zh-CN" altLang="en-US" dirty="0"/>
              <a:t>缺点？</a:t>
            </a:r>
          </a:p>
        </p:txBody>
      </p:sp>
      <p:grpSp>
        <p:nvGrpSpPr>
          <p:cNvPr id="4" name="Group 3"/>
          <p:cNvGrpSpPr>
            <a:grpSpLocks/>
          </p:cNvGrpSpPr>
          <p:nvPr/>
        </p:nvGrpSpPr>
        <p:grpSpPr bwMode="auto">
          <a:xfrm>
            <a:off x="1968119" y="2487909"/>
            <a:ext cx="8159750" cy="2286000"/>
            <a:chOff x="288" y="1776"/>
            <a:chExt cx="5568" cy="1440"/>
          </a:xfrm>
        </p:grpSpPr>
        <p:sp>
          <p:nvSpPr>
            <p:cNvPr id="5" name="Rectangle 4"/>
            <p:cNvSpPr>
              <a:spLocks noChangeArrowheads="1"/>
            </p:cNvSpPr>
            <p:nvPr/>
          </p:nvSpPr>
          <p:spPr bwMode="auto">
            <a:xfrm>
              <a:off x="2016" y="1776"/>
              <a:ext cx="1872" cy="384"/>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solidFill>
                    <a:schemeClr val="tx2"/>
                  </a:solidFill>
                  <a:latin typeface="黑体" panose="02010609060101010101" pitchFamily="49" charset="-122"/>
                  <a:ea typeface="黑体" panose="02010609060101010101" pitchFamily="49" charset="-122"/>
                </a:rPr>
                <a:t>总经理</a:t>
              </a:r>
            </a:p>
          </p:txBody>
        </p:sp>
        <p:sp>
          <p:nvSpPr>
            <p:cNvPr id="6" name="Rectangle 5"/>
            <p:cNvSpPr>
              <a:spLocks noChangeArrowheads="1"/>
            </p:cNvSpPr>
            <p:nvPr/>
          </p:nvSpPr>
          <p:spPr bwMode="auto">
            <a:xfrm>
              <a:off x="288" y="2832"/>
              <a:ext cx="960" cy="384"/>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dirty="0">
                  <a:solidFill>
                    <a:schemeClr val="tx2"/>
                  </a:solidFill>
                  <a:latin typeface="黑体" panose="02010609060101010101" pitchFamily="49" charset="-122"/>
                  <a:ea typeface="黑体" panose="02010609060101010101" pitchFamily="49" charset="-122"/>
                </a:rPr>
                <a:t>生产部</a:t>
              </a:r>
            </a:p>
          </p:txBody>
        </p:sp>
        <p:sp>
          <p:nvSpPr>
            <p:cNvPr id="7" name="Rectangle 6"/>
            <p:cNvSpPr>
              <a:spLocks noChangeArrowheads="1"/>
            </p:cNvSpPr>
            <p:nvPr/>
          </p:nvSpPr>
          <p:spPr bwMode="auto">
            <a:xfrm>
              <a:off x="2592" y="2832"/>
              <a:ext cx="960" cy="384"/>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solidFill>
                    <a:schemeClr val="tx2"/>
                  </a:solidFill>
                  <a:latin typeface="黑体" panose="02010609060101010101" pitchFamily="49" charset="-122"/>
                  <a:ea typeface="黑体" panose="02010609060101010101" pitchFamily="49" charset="-122"/>
                </a:rPr>
                <a:t>销售部</a:t>
              </a:r>
            </a:p>
          </p:txBody>
        </p:sp>
        <p:sp>
          <p:nvSpPr>
            <p:cNvPr id="8" name="Rectangle 7"/>
            <p:cNvSpPr>
              <a:spLocks noChangeArrowheads="1"/>
            </p:cNvSpPr>
            <p:nvPr/>
          </p:nvSpPr>
          <p:spPr bwMode="auto">
            <a:xfrm>
              <a:off x="1392" y="2832"/>
              <a:ext cx="960" cy="384"/>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solidFill>
                    <a:schemeClr val="tx2"/>
                  </a:solidFill>
                  <a:latin typeface="黑体" panose="02010609060101010101" pitchFamily="49" charset="-122"/>
                  <a:ea typeface="黑体" panose="02010609060101010101" pitchFamily="49" charset="-122"/>
                </a:rPr>
                <a:t>技术部</a:t>
              </a:r>
            </a:p>
          </p:txBody>
        </p:sp>
        <p:sp>
          <p:nvSpPr>
            <p:cNvPr id="9" name="Rectangle 8"/>
            <p:cNvSpPr>
              <a:spLocks noChangeArrowheads="1"/>
            </p:cNvSpPr>
            <p:nvPr/>
          </p:nvSpPr>
          <p:spPr bwMode="auto">
            <a:xfrm>
              <a:off x="3744" y="2832"/>
              <a:ext cx="961" cy="384"/>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solidFill>
                    <a:schemeClr val="tx2"/>
                  </a:solidFill>
                  <a:latin typeface="黑体" panose="02010609060101010101" pitchFamily="49" charset="-122"/>
                  <a:ea typeface="黑体" panose="02010609060101010101" pitchFamily="49" charset="-122"/>
                </a:rPr>
                <a:t>财务部</a:t>
              </a:r>
            </a:p>
          </p:txBody>
        </p:sp>
        <p:sp>
          <p:nvSpPr>
            <p:cNvPr id="10" name="Rectangle 9"/>
            <p:cNvSpPr>
              <a:spLocks noChangeArrowheads="1"/>
            </p:cNvSpPr>
            <p:nvPr/>
          </p:nvSpPr>
          <p:spPr bwMode="auto">
            <a:xfrm>
              <a:off x="4896" y="2832"/>
              <a:ext cx="960" cy="384"/>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solidFill>
                    <a:schemeClr val="tx2"/>
                  </a:solidFill>
                  <a:latin typeface="黑体" panose="02010609060101010101" pitchFamily="49" charset="-122"/>
                  <a:ea typeface="黑体" panose="02010609060101010101" pitchFamily="49" charset="-122"/>
                </a:rPr>
                <a:t>人事部</a:t>
              </a:r>
            </a:p>
          </p:txBody>
        </p:sp>
        <p:sp>
          <p:nvSpPr>
            <p:cNvPr id="11" name="Line 10"/>
            <p:cNvSpPr>
              <a:spLocks noChangeShapeType="1"/>
            </p:cNvSpPr>
            <p:nvPr/>
          </p:nvSpPr>
          <p:spPr bwMode="auto">
            <a:xfrm>
              <a:off x="768" y="2496"/>
              <a:ext cx="4608"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2075" tIns="46038" rIns="92075" bIns="46038" anchor="ctr"/>
            <a:lstStyle/>
            <a:p>
              <a:endParaRPr lang="zh-CN" altLang="en-US"/>
            </a:p>
          </p:txBody>
        </p:sp>
        <p:sp>
          <p:nvSpPr>
            <p:cNvPr id="12" name="Line 11"/>
            <p:cNvSpPr>
              <a:spLocks noChangeShapeType="1"/>
            </p:cNvSpPr>
            <p:nvPr/>
          </p:nvSpPr>
          <p:spPr bwMode="auto">
            <a:xfrm>
              <a:off x="3024" y="2160"/>
              <a:ext cx="0" cy="67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2075" tIns="46038" rIns="92075" bIns="46038" anchor="ctr"/>
            <a:lstStyle/>
            <a:p>
              <a:endParaRPr lang="zh-CN" altLang="en-US"/>
            </a:p>
          </p:txBody>
        </p:sp>
        <p:sp>
          <p:nvSpPr>
            <p:cNvPr id="13" name="Line 12"/>
            <p:cNvSpPr>
              <a:spLocks noChangeShapeType="1"/>
            </p:cNvSpPr>
            <p:nvPr/>
          </p:nvSpPr>
          <p:spPr bwMode="auto">
            <a:xfrm>
              <a:off x="768" y="2496"/>
              <a:ext cx="0" cy="336"/>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2075" tIns="46038" rIns="92075" bIns="46038" anchor="ctr"/>
            <a:lstStyle/>
            <a:p>
              <a:endParaRPr lang="zh-CN" altLang="en-US"/>
            </a:p>
          </p:txBody>
        </p:sp>
        <p:sp>
          <p:nvSpPr>
            <p:cNvPr id="14" name="Line 13"/>
            <p:cNvSpPr>
              <a:spLocks noChangeShapeType="1"/>
            </p:cNvSpPr>
            <p:nvPr/>
          </p:nvSpPr>
          <p:spPr bwMode="auto">
            <a:xfrm>
              <a:off x="1920" y="2496"/>
              <a:ext cx="0" cy="288"/>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2075" tIns="46038" rIns="92075" bIns="46038" anchor="ctr"/>
            <a:lstStyle/>
            <a:p>
              <a:endParaRPr lang="zh-CN" altLang="en-US"/>
            </a:p>
          </p:txBody>
        </p:sp>
        <p:sp>
          <p:nvSpPr>
            <p:cNvPr id="15" name="Line 14"/>
            <p:cNvSpPr>
              <a:spLocks noChangeShapeType="1"/>
            </p:cNvSpPr>
            <p:nvPr/>
          </p:nvSpPr>
          <p:spPr bwMode="auto">
            <a:xfrm>
              <a:off x="4272" y="2496"/>
              <a:ext cx="0" cy="336"/>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2075" tIns="46038" rIns="92075" bIns="46038" anchor="ctr"/>
            <a:lstStyle/>
            <a:p>
              <a:endParaRPr lang="zh-CN" altLang="en-US"/>
            </a:p>
          </p:txBody>
        </p:sp>
        <p:sp>
          <p:nvSpPr>
            <p:cNvPr id="16" name="Line 15"/>
            <p:cNvSpPr>
              <a:spLocks noChangeShapeType="1"/>
            </p:cNvSpPr>
            <p:nvPr/>
          </p:nvSpPr>
          <p:spPr bwMode="auto">
            <a:xfrm>
              <a:off x="5376" y="2496"/>
              <a:ext cx="0" cy="336"/>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2075" tIns="46038" rIns="92075" bIns="46038" anchor="ctr"/>
            <a:lstStyle/>
            <a:p>
              <a:endParaRPr lang="zh-CN" altLang="en-US"/>
            </a:p>
          </p:txBody>
        </p:sp>
      </p:grpSp>
    </p:spTree>
    <p:extLst>
      <p:ext uri="{BB962C8B-B14F-4D97-AF65-F5344CB8AC3E}">
        <p14:creationId xmlns:p14="http://schemas.microsoft.com/office/powerpoint/2010/main" val="1684861360"/>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职能部门化的优缺点</a:t>
            </a:r>
          </a:p>
        </p:txBody>
      </p:sp>
      <p:sp>
        <p:nvSpPr>
          <p:cNvPr id="3" name="内容占位符 2"/>
          <p:cNvSpPr>
            <a:spLocks noGrp="1"/>
          </p:cNvSpPr>
          <p:nvPr>
            <p:ph idx="1"/>
          </p:nvPr>
        </p:nvSpPr>
        <p:spPr/>
        <p:txBody>
          <a:bodyPr/>
          <a:lstStyle/>
          <a:p>
            <a:r>
              <a:rPr lang="zh-CN" altLang="en-US" dirty="0"/>
              <a:t>优点：专业分工，组织统一性，有利于培训、管理</a:t>
            </a:r>
            <a:endParaRPr lang="en-US" altLang="zh-CN" dirty="0"/>
          </a:p>
          <a:p>
            <a:endParaRPr lang="en-US" altLang="zh-CN" dirty="0"/>
          </a:p>
          <a:p>
            <a:r>
              <a:rPr lang="zh-CN" altLang="en-US" dirty="0"/>
              <a:t>缺点：不利于企业部门间横向沟通，不利于管理者培养，工作重点不同</a:t>
            </a:r>
          </a:p>
        </p:txBody>
      </p:sp>
    </p:spTree>
    <p:extLst>
      <p:ext uri="{BB962C8B-B14F-4D97-AF65-F5344CB8AC3E}">
        <p14:creationId xmlns:p14="http://schemas.microsoft.com/office/powerpoint/2010/main" val="3820858802"/>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产品部门化</a:t>
            </a:r>
          </a:p>
        </p:txBody>
      </p:sp>
      <p:sp>
        <p:nvSpPr>
          <p:cNvPr id="4" name="矩形 3"/>
          <p:cNvSpPr/>
          <p:nvPr/>
        </p:nvSpPr>
        <p:spPr>
          <a:xfrm>
            <a:off x="4421275" y="1517092"/>
            <a:ext cx="2210637"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总经理</a:t>
            </a:r>
          </a:p>
        </p:txBody>
      </p:sp>
      <p:sp>
        <p:nvSpPr>
          <p:cNvPr id="8" name="矩形 7"/>
          <p:cNvSpPr/>
          <p:nvPr/>
        </p:nvSpPr>
        <p:spPr>
          <a:xfrm>
            <a:off x="274656" y="2734827"/>
            <a:ext cx="2210637"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人事</a:t>
            </a:r>
          </a:p>
        </p:txBody>
      </p:sp>
      <p:sp>
        <p:nvSpPr>
          <p:cNvPr id="9" name="矩形 8"/>
          <p:cNvSpPr/>
          <p:nvPr/>
        </p:nvSpPr>
        <p:spPr>
          <a:xfrm>
            <a:off x="2805166" y="2734826"/>
            <a:ext cx="2210637"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公共关系</a:t>
            </a:r>
          </a:p>
        </p:txBody>
      </p:sp>
      <p:sp>
        <p:nvSpPr>
          <p:cNvPr id="10" name="矩形 9"/>
          <p:cNvSpPr/>
          <p:nvPr/>
        </p:nvSpPr>
        <p:spPr>
          <a:xfrm>
            <a:off x="6553201" y="2734826"/>
            <a:ext cx="2210637"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采购</a:t>
            </a:r>
          </a:p>
        </p:txBody>
      </p:sp>
      <p:sp>
        <p:nvSpPr>
          <p:cNvPr id="11" name="矩形 10"/>
          <p:cNvSpPr/>
          <p:nvPr/>
        </p:nvSpPr>
        <p:spPr>
          <a:xfrm>
            <a:off x="9195917" y="2734826"/>
            <a:ext cx="2210637"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财务</a:t>
            </a:r>
          </a:p>
        </p:txBody>
      </p:sp>
      <p:cxnSp>
        <p:nvCxnSpPr>
          <p:cNvPr id="13" name="直接连接符 12"/>
          <p:cNvCxnSpPr>
            <a:stCxn id="4" idx="2"/>
            <a:endCxn id="8" idx="0"/>
          </p:cNvCxnSpPr>
          <p:nvPr/>
        </p:nvCxnSpPr>
        <p:spPr>
          <a:xfrm flipH="1">
            <a:off x="1379975" y="2220476"/>
            <a:ext cx="4146619" cy="514351"/>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a:stCxn id="4" idx="2"/>
            <a:endCxn id="9" idx="0"/>
          </p:cNvCxnSpPr>
          <p:nvPr/>
        </p:nvCxnSpPr>
        <p:spPr>
          <a:xfrm flipH="1">
            <a:off x="3910485" y="2220476"/>
            <a:ext cx="1616109" cy="51435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a:stCxn id="4" idx="2"/>
            <a:endCxn id="10" idx="0"/>
          </p:cNvCxnSpPr>
          <p:nvPr/>
        </p:nvCxnSpPr>
        <p:spPr>
          <a:xfrm>
            <a:off x="5526594" y="2220476"/>
            <a:ext cx="2131926" cy="51435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a:stCxn id="4" idx="2"/>
            <a:endCxn id="11" idx="0"/>
          </p:cNvCxnSpPr>
          <p:nvPr/>
        </p:nvCxnSpPr>
        <p:spPr>
          <a:xfrm>
            <a:off x="5526594" y="2220476"/>
            <a:ext cx="4774642" cy="514350"/>
          </a:xfrm>
          <a:prstGeom prst="line">
            <a:avLst/>
          </a:prstGeom>
        </p:spPr>
        <p:style>
          <a:lnRef idx="1">
            <a:schemeClr val="dk1"/>
          </a:lnRef>
          <a:fillRef idx="0">
            <a:schemeClr val="dk1"/>
          </a:fillRef>
          <a:effectRef idx="0">
            <a:schemeClr val="dk1"/>
          </a:effectRef>
          <a:fontRef idx="minor">
            <a:schemeClr val="tx1"/>
          </a:fontRef>
        </p:style>
      </p:cxnSp>
      <p:sp>
        <p:nvSpPr>
          <p:cNvPr id="20" name="矩形 19"/>
          <p:cNvSpPr/>
          <p:nvPr/>
        </p:nvSpPr>
        <p:spPr>
          <a:xfrm>
            <a:off x="2210638" y="4031274"/>
            <a:ext cx="2210637"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A</a:t>
            </a:r>
            <a:r>
              <a:rPr lang="zh-CN" altLang="en-US" dirty="0"/>
              <a:t>产品经理</a:t>
            </a:r>
          </a:p>
        </p:txBody>
      </p:sp>
      <p:sp>
        <p:nvSpPr>
          <p:cNvPr id="21" name="矩形 20"/>
          <p:cNvSpPr/>
          <p:nvPr/>
        </p:nvSpPr>
        <p:spPr>
          <a:xfrm>
            <a:off x="6524731" y="4073352"/>
            <a:ext cx="2210637"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B</a:t>
            </a:r>
            <a:r>
              <a:rPr lang="zh-CN" altLang="en-US" dirty="0"/>
              <a:t>产品经理</a:t>
            </a:r>
          </a:p>
        </p:txBody>
      </p:sp>
      <p:cxnSp>
        <p:nvCxnSpPr>
          <p:cNvPr id="23" name="直接连接符 22"/>
          <p:cNvCxnSpPr>
            <a:stCxn id="4" idx="2"/>
          </p:cNvCxnSpPr>
          <p:nvPr/>
        </p:nvCxnSpPr>
        <p:spPr>
          <a:xfrm flipH="1">
            <a:off x="5526593" y="2220476"/>
            <a:ext cx="1" cy="1217734"/>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a:endCxn id="20" idx="0"/>
          </p:cNvCxnSpPr>
          <p:nvPr/>
        </p:nvCxnSpPr>
        <p:spPr>
          <a:xfrm flipH="1">
            <a:off x="3315957" y="3438210"/>
            <a:ext cx="2210636" cy="593064"/>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a:endCxn id="21" idx="0"/>
          </p:cNvCxnSpPr>
          <p:nvPr/>
        </p:nvCxnSpPr>
        <p:spPr>
          <a:xfrm>
            <a:off x="5526593" y="3438210"/>
            <a:ext cx="2103457" cy="635142"/>
          </a:xfrm>
          <a:prstGeom prst="line">
            <a:avLst/>
          </a:prstGeom>
        </p:spPr>
        <p:style>
          <a:lnRef idx="1">
            <a:schemeClr val="dk1"/>
          </a:lnRef>
          <a:fillRef idx="0">
            <a:schemeClr val="dk1"/>
          </a:fillRef>
          <a:effectRef idx="0">
            <a:schemeClr val="dk1"/>
          </a:effectRef>
          <a:fontRef idx="minor">
            <a:schemeClr val="tx1"/>
          </a:fontRef>
        </p:style>
      </p:cxnSp>
      <p:grpSp>
        <p:nvGrpSpPr>
          <p:cNvPr id="36" name="组合 35"/>
          <p:cNvGrpSpPr/>
          <p:nvPr/>
        </p:nvGrpSpPr>
        <p:grpSpPr>
          <a:xfrm>
            <a:off x="274657" y="5479911"/>
            <a:ext cx="5620378" cy="708617"/>
            <a:chOff x="274657" y="5479911"/>
            <a:chExt cx="5620378" cy="708617"/>
          </a:xfrm>
        </p:grpSpPr>
        <p:sp>
          <p:nvSpPr>
            <p:cNvPr id="33" name="矩形 32"/>
            <p:cNvSpPr/>
            <p:nvPr/>
          </p:nvSpPr>
          <p:spPr>
            <a:xfrm>
              <a:off x="274657" y="5479911"/>
              <a:ext cx="1393370"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生产</a:t>
              </a:r>
            </a:p>
          </p:txBody>
        </p:sp>
        <p:sp>
          <p:nvSpPr>
            <p:cNvPr id="34" name="矩形 33"/>
            <p:cNvSpPr/>
            <p:nvPr/>
          </p:nvSpPr>
          <p:spPr>
            <a:xfrm>
              <a:off x="4501665" y="5485144"/>
              <a:ext cx="1393370"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会计</a:t>
              </a:r>
            </a:p>
          </p:txBody>
        </p:sp>
        <p:sp>
          <p:nvSpPr>
            <p:cNvPr id="35" name="矩形 34"/>
            <p:cNvSpPr/>
            <p:nvPr/>
          </p:nvSpPr>
          <p:spPr>
            <a:xfrm>
              <a:off x="2388161" y="5479911"/>
              <a:ext cx="1393370"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销售</a:t>
              </a:r>
            </a:p>
          </p:txBody>
        </p:sp>
      </p:grpSp>
      <p:grpSp>
        <p:nvGrpSpPr>
          <p:cNvPr id="37" name="组合 36"/>
          <p:cNvGrpSpPr/>
          <p:nvPr/>
        </p:nvGrpSpPr>
        <p:grpSpPr>
          <a:xfrm>
            <a:off x="6385728" y="5479911"/>
            <a:ext cx="5620378" cy="708617"/>
            <a:chOff x="274657" y="5479911"/>
            <a:chExt cx="5620378" cy="708617"/>
          </a:xfrm>
        </p:grpSpPr>
        <p:sp>
          <p:nvSpPr>
            <p:cNvPr id="38" name="矩形 37"/>
            <p:cNvSpPr/>
            <p:nvPr/>
          </p:nvSpPr>
          <p:spPr>
            <a:xfrm>
              <a:off x="274657" y="5479911"/>
              <a:ext cx="1393370"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生产</a:t>
              </a:r>
            </a:p>
          </p:txBody>
        </p:sp>
        <p:sp>
          <p:nvSpPr>
            <p:cNvPr id="39" name="矩形 38"/>
            <p:cNvSpPr/>
            <p:nvPr/>
          </p:nvSpPr>
          <p:spPr>
            <a:xfrm>
              <a:off x="4501665" y="5485144"/>
              <a:ext cx="1393370"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会计</a:t>
              </a:r>
            </a:p>
          </p:txBody>
        </p:sp>
        <p:sp>
          <p:nvSpPr>
            <p:cNvPr id="40" name="矩形 39"/>
            <p:cNvSpPr/>
            <p:nvPr/>
          </p:nvSpPr>
          <p:spPr>
            <a:xfrm>
              <a:off x="2388161" y="5479911"/>
              <a:ext cx="1393370"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销售</a:t>
              </a:r>
            </a:p>
          </p:txBody>
        </p:sp>
      </p:grpSp>
      <p:cxnSp>
        <p:nvCxnSpPr>
          <p:cNvPr id="42" name="直接连接符 41"/>
          <p:cNvCxnSpPr>
            <a:stCxn id="20" idx="2"/>
            <a:endCxn id="33" idx="0"/>
          </p:cNvCxnSpPr>
          <p:nvPr/>
        </p:nvCxnSpPr>
        <p:spPr>
          <a:xfrm flipH="1">
            <a:off x="971342" y="4734658"/>
            <a:ext cx="2344615" cy="745253"/>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stCxn id="20" idx="2"/>
            <a:endCxn id="35" idx="0"/>
          </p:cNvCxnSpPr>
          <p:nvPr/>
        </p:nvCxnSpPr>
        <p:spPr>
          <a:xfrm flipH="1">
            <a:off x="3084846" y="4734658"/>
            <a:ext cx="231111" cy="745253"/>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a:stCxn id="20" idx="2"/>
            <a:endCxn id="34" idx="0"/>
          </p:cNvCxnSpPr>
          <p:nvPr/>
        </p:nvCxnSpPr>
        <p:spPr>
          <a:xfrm>
            <a:off x="3315957" y="4734658"/>
            <a:ext cx="1882393" cy="750486"/>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p:cNvCxnSpPr>
            <a:stCxn id="21" idx="2"/>
            <a:endCxn id="38" idx="0"/>
          </p:cNvCxnSpPr>
          <p:nvPr/>
        </p:nvCxnSpPr>
        <p:spPr>
          <a:xfrm flipH="1">
            <a:off x="7082413" y="4776736"/>
            <a:ext cx="547637" cy="703175"/>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p:cNvCxnSpPr>
            <a:stCxn id="21" idx="2"/>
            <a:endCxn id="40" idx="0"/>
          </p:cNvCxnSpPr>
          <p:nvPr/>
        </p:nvCxnSpPr>
        <p:spPr>
          <a:xfrm>
            <a:off x="7630050" y="4776736"/>
            <a:ext cx="1565867" cy="703175"/>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p:cNvCxnSpPr>
            <a:stCxn id="21" idx="2"/>
            <a:endCxn id="39" idx="0"/>
          </p:cNvCxnSpPr>
          <p:nvPr/>
        </p:nvCxnSpPr>
        <p:spPr>
          <a:xfrm>
            <a:off x="7630050" y="4776736"/>
            <a:ext cx="3679371" cy="708408"/>
          </a:xfrm>
          <a:prstGeom prst="line">
            <a:avLst/>
          </a:prstGeom>
        </p:spPr>
        <p:style>
          <a:lnRef idx="1">
            <a:schemeClr val="dk1"/>
          </a:lnRef>
          <a:fillRef idx="0">
            <a:schemeClr val="dk1"/>
          </a:fillRef>
          <a:effectRef idx="0">
            <a:schemeClr val="dk1"/>
          </a:effectRef>
          <a:fontRef idx="minor">
            <a:schemeClr val="tx1"/>
          </a:fontRef>
        </p:style>
      </p:cxnSp>
      <p:sp>
        <p:nvSpPr>
          <p:cNvPr id="58" name="文本框 57"/>
          <p:cNvSpPr txBox="1"/>
          <p:nvPr/>
        </p:nvSpPr>
        <p:spPr>
          <a:xfrm>
            <a:off x="274656" y="1225899"/>
            <a:ext cx="3352799" cy="646331"/>
          </a:xfrm>
          <a:prstGeom prst="rect">
            <a:avLst/>
          </a:prstGeom>
          <a:noFill/>
        </p:spPr>
        <p:txBody>
          <a:bodyPr wrap="square" rtlCol="0">
            <a:spAutoFit/>
          </a:bodyPr>
          <a:lstStyle/>
          <a:p>
            <a:r>
              <a:rPr lang="zh-CN" altLang="en-US" sz="3600" b="1" dirty="0"/>
              <a:t>适用什么情况？</a:t>
            </a:r>
          </a:p>
        </p:txBody>
      </p:sp>
    </p:spTree>
    <p:extLst>
      <p:ext uri="{BB962C8B-B14F-4D97-AF65-F5344CB8AC3E}">
        <p14:creationId xmlns:p14="http://schemas.microsoft.com/office/powerpoint/2010/main" val="1946417768"/>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产品部门化</a:t>
            </a:r>
          </a:p>
        </p:txBody>
      </p:sp>
      <p:sp>
        <p:nvSpPr>
          <p:cNvPr id="3" name="内容占位符 2"/>
          <p:cNvSpPr>
            <a:spLocks noGrp="1"/>
          </p:cNvSpPr>
          <p:nvPr>
            <p:ph idx="1"/>
          </p:nvPr>
        </p:nvSpPr>
        <p:spPr/>
        <p:txBody>
          <a:bodyPr/>
          <a:lstStyle/>
          <a:p>
            <a:r>
              <a:rPr lang="zh-CN" altLang="en-US" dirty="0"/>
              <a:t>大规模</a:t>
            </a:r>
            <a:endParaRPr lang="en-US" altLang="zh-CN" dirty="0"/>
          </a:p>
          <a:p>
            <a:endParaRPr lang="en-US" altLang="zh-CN" dirty="0"/>
          </a:p>
          <a:p>
            <a:r>
              <a:rPr lang="zh-CN" altLang="en-US" dirty="0"/>
              <a:t>产品多样化</a:t>
            </a:r>
            <a:endParaRPr lang="en-US" altLang="zh-CN" dirty="0"/>
          </a:p>
          <a:p>
            <a:endParaRPr lang="en-US" altLang="zh-CN" dirty="0"/>
          </a:p>
          <a:p>
            <a:r>
              <a:rPr lang="zh-CN" altLang="en-US" dirty="0"/>
              <a:t>市场差异大</a:t>
            </a:r>
            <a:endParaRPr lang="en-US" altLang="zh-CN" dirty="0"/>
          </a:p>
          <a:p>
            <a:endParaRPr lang="en-US" altLang="zh-CN" dirty="0"/>
          </a:p>
          <a:p>
            <a:r>
              <a:rPr lang="zh-CN" altLang="en-US" dirty="0"/>
              <a:t>折中的办法：职能部门内部按产品分工</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949580502"/>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产品部门化优缺点</a:t>
            </a:r>
          </a:p>
        </p:txBody>
      </p:sp>
      <p:sp>
        <p:nvSpPr>
          <p:cNvPr id="3" name="内容占位符 2"/>
          <p:cNvSpPr>
            <a:spLocks noGrp="1"/>
          </p:cNvSpPr>
          <p:nvPr>
            <p:ph idx="1"/>
          </p:nvPr>
        </p:nvSpPr>
        <p:spPr/>
        <p:txBody>
          <a:bodyPr/>
          <a:lstStyle/>
          <a:p>
            <a:r>
              <a:rPr lang="zh-CN" altLang="en-US" dirty="0"/>
              <a:t>多角经营降低风险</a:t>
            </a:r>
            <a:endParaRPr lang="en-US" altLang="zh-CN" dirty="0"/>
          </a:p>
          <a:p>
            <a:endParaRPr lang="en-US" altLang="zh-CN" dirty="0"/>
          </a:p>
          <a:p>
            <a:r>
              <a:rPr lang="zh-CN" altLang="en-US" dirty="0"/>
              <a:t>有利于调整生产（区分成本收益）</a:t>
            </a:r>
            <a:endParaRPr lang="en-US" altLang="zh-CN" dirty="0"/>
          </a:p>
          <a:p>
            <a:endParaRPr lang="en-US" altLang="zh-CN" dirty="0"/>
          </a:p>
          <a:p>
            <a:r>
              <a:rPr lang="zh-CN" altLang="en-US" dirty="0"/>
              <a:t>内部竞争</a:t>
            </a:r>
            <a:endParaRPr lang="en-US" altLang="zh-CN" dirty="0"/>
          </a:p>
          <a:p>
            <a:endParaRPr lang="en-US" altLang="zh-CN" dirty="0"/>
          </a:p>
          <a:p>
            <a:r>
              <a:rPr lang="zh-CN" altLang="en-US" dirty="0"/>
              <a:t>人才培养</a:t>
            </a:r>
          </a:p>
        </p:txBody>
      </p:sp>
    </p:spTree>
    <p:extLst>
      <p:ext uri="{BB962C8B-B14F-4D97-AF65-F5344CB8AC3E}">
        <p14:creationId xmlns:p14="http://schemas.microsoft.com/office/powerpoint/2010/main" val="2496076216"/>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区域部门化</a:t>
            </a:r>
          </a:p>
        </p:txBody>
      </p:sp>
      <p:sp>
        <p:nvSpPr>
          <p:cNvPr id="4" name="矩形 3"/>
          <p:cNvSpPr/>
          <p:nvPr/>
        </p:nvSpPr>
        <p:spPr>
          <a:xfrm>
            <a:off x="4421275" y="1517092"/>
            <a:ext cx="2210637"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总经理</a:t>
            </a:r>
          </a:p>
        </p:txBody>
      </p:sp>
      <p:sp>
        <p:nvSpPr>
          <p:cNvPr id="8" name="矩形 7"/>
          <p:cNvSpPr/>
          <p:nvPr/>
        </p:nvSpPr>
        <p:spPr>
          <a:xfrm>
            <a:off x="274656" y="2734827"/>
            <a:ext cx="2210637"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人事</a:t>
            </a:r>
          </a:p>
        </p:txBody>
      </p:sp>
      <p:sp>
        <p:nvSpPr>
          <p:cNvPr id="9" name="矩形 8"/>
          <p:cNvSpPr/>
          <p:nvPr/>
        </p:nvSpPr>
        <p:spPr>
          <a:xfrm>
            <a:off x="2805166" y="2734826"/>
            <a:ext cx="2210637"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公共关系</a:t>
            </a:r>
          </a:p>
        </p:txBody>
      </p:sp>
      <p:sp>
        <p:nvSpPr>
          <p:cNvPr id="10" name="矩形 9"/>
          <p:cNvSpPr/>
          <p:nvPr/>
        </p:nvSpPr>
        <p:spPr>
          <a:xfrm>
            <a:off x="6553201" y="2734826"/>
            <a:ext cx="2210637"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采购</a:t>
            </a:r>
          </a:p>
        </p:txBody>
      </p:sp>
      <p:sp>
        <p:nvSpPr>
          <p:cNvPr id="11" name="矩形 10"/>
          <p:cNvSpPr/>
          <p:nvPr/>
        </p:nvSpPr>
        <p:spPr>
          <a:xfrm>
            <a:off x="9195917" y="2734826"/>
            <a:ext cx="2210637"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财务</a:t>
            </a:r>
          </a:p>
        </p:txBody>
      </p:sp>
      <p:cxnSp>
        <p:nvCxnSpPr>
          <p:cNvPr id="13" name="直接连接符 12"/>
          <p:cNvCxnSpPr>
            <a:stCxn id="4" idx="2"/>
            <a:endCxn id="8" idx="0"/>
          </p:cNvCxnSpPr>
          <p:nvPr/>
        </p:nvCxnSpPr>
        <p:spPr>
          <a:xfrm flipH="1">
            <a:off x="1379975" y="2220476"/>
            <a:ext cx="4146619" cy="514351"/>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a:stCxn id="4" idx="2"/>
            <a:endCxn id="9" idx="0"/>
          </p:cNvCxnSpPr>
          <p:nvPr/>
        </p:nvCxnSpPr>
        <p:spPr>
          <a:xfrm flipH="1">
            <a:off x="3910485" y="2220476"/>
            <a:ext cx="1616109" cy="51435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a:stCxn id="4" idx="2"/>
            <a:endCxn id="10" idx="0"/>
          </p:cNvCxnSpPr>
          <p:nvPr/>
        </p:nvCxnSpPr>
        <p:spPr>
          <a:xfrm>
            <a:off x="5526594" y="2220476"/>
            <a:ext cx="2131926" cy="51435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a:stCxn id="4" idx="2"/>
            <a:endCxn id="11" idx="0"/>
          </p:cNvCxnSpPr>
          <p:nvPr/>
        </p:nvCxnSpPr>
        <p:spPr>
          <a:xfrm>
            <a:off x="5526594" y="2220476"/>
            <a:ext cx="4774642" cy="514350"/>
          </a:xfrm>
          <a:prstGeom prst="line">
            <a:avLst/>
          </a:prstGeom>
        </p:spPr>
        <p:style>
          <a:lnRef idx="1">
            <a:schemeClr val="dk1"/>
          </a:lnRef>
          <a:fillRef idx="0">
            <a:schemeClr val="dk1"/>
          </a:fillRef>
          <a:effectRef idx="0">
            <a:schemeClr val="dk1"/>
          </a:effectRef>
          <a:fontRef idx="minor">
            <a:schemeClr val="tx1"/>
          </a:fontRef>
        </p:style>
      </p:cxnSp>
      <p:sp>
        <p:nvSpPr>
          <p:cNvPr id="20" name="矩形 19"/>
          <p:cNvSpPr/>
          <p:nvPr/>
        </p:nvSpPr>
        <p:spPr>
          <a:xfrm>
            <a:off x="2210638" y="4031274"/>
            <a:ext cx="2210637"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A</a:t>
            </a:r>
            <a:r>
              <a:rPr lang="zh-CN" altLang="en-US" dirty="0"/>
              <a:t>地区经理</a:t>
            </a:r>
          </a:p>
        </p:txBody>
      </p:sp>
      <p:sp>
        <p:nvSpPr>
          <p:cNvPr id="21" name="矩形 20"/>
          <p:cNvSpPr/>
          <p:nvPr/>
        </p:nvSpPr>
        <p:spPr>
          <a:xfrm>
            <a:off x="6524731" y="4073352"/>
            <a:ext cx="2210637"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B</a:t>
            </a:r>
            <a:r>
              <a:rPr lang="zh-CN" altLang="en-US" dirty="0"/>
              <a:t>地区经理</a:t>
            </a:r>
          </a:p>
        </p:txBody>
      </p:sp>
      <p:cxnSp>
        <p:nvCxnSpPr>
          <p:cNvPr id="23" name="直接连接符 22"/>
          <p:cNvCxnSpPr>
            <a:stCxn id="4" idx="2"/>
          </p:cNvCxnSpPr>
          <p:nvPr/>
        </p:nvCxnSpPr>
        <p:spPr>
          <a:xfrm flipH="1">
            <a:off x="5526593" y="2220476"/>
            <a:ext cx="1" cy="1217734"/>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a:endCxn id="20" idx="0"/>
          </p:cNvCxnSpPr>
          <p:nvPr/>
        </p:nvCxnSpPr>
        <p:spPr>
          <a:xfrm flipH="1">
            <a:off x="3315957" y="3438210"/>
            <a:ext cx="2210636" cy="593064"/>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a:endCxn id="21" idx="0"/>
          </p:cNvCxnSpPr>
          <p:nvPr/>
        </p:nvCxnSpPr>
        <p:spPr>
          <a:xfrm>
            <a:off x="5526593" y="3438210"/>
            <a:ext cx="2103457" cy="635142"/>
          </a:xfrm>
          <a:prstGeom prst="line">
            <a:avLst/>
          </a:prstGeom>
        </p:spPr>
        <p:style>
          <a:lnRef idx="1">
            <a:schemeClr val="dk1"/>
          </a:lnRef>
          <a:fillRef idx="0">
            <a:schemeClr val="dk1"/>
          </a:fillRef>
          <a:effectRef idx="0">
            <a:schemeClr val="dk1"/>
          </a:effectRef>
          <a:fontRef idx="minor">
            <a:schemeClr val="tx1"/>
          </a:fontRef>
        </p:style>
      </p:cxnSp>
      <p:grpSp>
        <p:nvGrpSpPr>
          <p:cNvPr id="36" name="组合 35"/>
          <p:cNvGrpSpPr/>
          <p:nvPr/>
        </p:nvGrpSpPr>
        <p:grpSpPr>
          <a:xfrm>
            <a:off x="274657" y="5479911"/>
            <a:ext cx="5620378" cy="708617"/>
            <a:chOff x="274657" y="5479911"/>
            <a:chExt cx="5620378" cy="708617"/>
          </a:xfrm>
        </p:grpSpPr>
        <p:sp>
          <p:nvSpPr>
            <p:cNvPr id="33" name="矩形 32"/>
            <p:cNvSpPr/>
            <p:nvPr/>
          </p:nvSpPr>
          <p:spPr>
            <a:xfrm>
              <a:off x="274657" y="5479911"/>
              <a:ext cx="1393370"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生产</a:t>
              </a:r>
            </a:p>
          </p:txBody>
        </p:sp>
        <p:sp>
          <p:nvSpPr>
            <p:cNvPr id="34" name="矩形 33"/>
            <p:cNvSpPr/>
            <p:nvPr/>
          </p:nvSpPr>
          <p:spPr>
            <a:xfrm>
              <a:off x="4501665" y="5485144"/>
              <a:ext cx="1393370"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会计</a:t>
              </a:r>
            </a:p>
          </p:txBody>
        </p:sp>
        <p:sp>
          <p:nvSpPr>
            <p:cNvPr id="35" name="矩形 34"/>
            <p:cNvSpPr/>
            <p:nvPr/>
          </p:nvSpPr>
          <p:spPr>
            <a:xfrm>
              <a:off x="2388161" y="5479911"/>
              <a:ext cx="1393370"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销售</a:t>
              </a:r>
            </a:p>
          </p:txBody>
        </p:sp>
      </p:grpSp>
      <p:grpSp>
        <p:nvGrpSpPr>
          <p:cNvPr id="37" name="组合 36"/>
          <p:cNvGrpSpPr/>
          <p:nvPr/>
        </p:nvGrpSpPr>
        <p:grpSpPr>
          <a:xfrm>
            <a:off x="6385728" y="5479911"/>
            <a:ext cx="5620378" cy="708617"/>
            <a:chOff x="274657" y="5479911"/>
            <a:chExt cx="5620378" cy="708617"/>
          </a:xfrm>
        </p:grpSpPr>
        <p:sp>
          <p:nvSpPr>
            <p:cNvPr id="38" name="矩形 37"/>
            <p:cNvSpPr/>
            <p:nvPr/>
          </p:nvSpPr>
          <p:spPr>
            <a:xfrm>
              <a:off x="274657" y="5479911"/>
              <a:ext cx="1393370"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生产</a:t>
              </a:r>
            </a:p>
          </p:txBody>
        </p:sp>
        <p:sp>
          <p:nvSpPr>
            <p:cNvPr id="39" name="矩形 38"/>
            <p:cNvSpPr/>
            <p:nvPr/>
          </p:nvSpPr>
          <p:spPr>
            <a:xfrm>
              <a:off x="4501665" y="5485144"/>
              <a:ext cx="1393370"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会计</a:t>
              </a:r>
            </a:p>
          </p:txBody>
        </p:sp>
        <p:sp>
          <p:nvSpPr>
            <p:cNvPr id="40" name="矩形 39"/>
            <p:cNvSpPr/>
            <p:nvPr/>
          </p:nvSpPr>
          <p:spPr>
            <a:xfrm>
              <a:off x="2388161" y="5479911"/>
              <a:ext cx="1393370" cy="7033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销售</a:t>
              </a:r>
            </a:p>
          </p:txBody>
        </p:sp>
      </p:grpSp>
      <p:cxnSp>
        <p:nvCxnSpPr>
          <p:cNvPr id="42" name="直接连接符 41"/>
          <p:cNvCxnSpPr>
            <a:stCxn id="20" idx="2"/>
            <a:endCxn id="33" idx="0"/>
          </p:cNvCxnSpPr>
          <p:nvPr/>
        </p:nvCxnSpPr>
        <p:spPr>
          <a:xfrm flipH="1">
            <a:off x="971342" y="4734658"/>
            <a:ext cx="2344615" cy="745253"/>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stCxn id="20" idx="2"/>
            <a:endCxn id="35" idx="0"/>
          </p:cNvCxnSpPr>
          <p:nvPr/>
        </p:nvCxnSpPr>
        <p:spPr>
          <a:xfrm flipH="1">
            <a:off x="3084846" y="4734658"/>
            <a:ext cx="231111" cy="745253"/>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a:stCxn id="20" idx="2"/>
            <a:endCxn id="34" idx="0"/>
          </p:cNvCxnSpPr>
          <p:nvPr/>
        </p:nvCxnSpPr>
        <p:spPr>
          <a:xfrm>
            <a:off x="3315957" y="4734658"/>
            <a:ext cx="1882393" cy="750486"/>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p:cNvCxnSpPr>
            <a:stCxn id="21" idx="2"/>
            <a:endCxn id="38" idx="0"/>
          </p:cNvCxnSpPr>
          <p:nvPr/>
        </p:nvCxnSpPr>
        <p:spPr>
          <a:xfrm flipH="1">
            <a:off x="7082413" y="4776736"/>
            <a:ext cx="547637" cy="703175"/>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p:cNvCxnSpPr>
            <a:stCxn id="21" idx="2"/>
            <a:endCxn id="40" idx="0"/>
          </p:cNvCxnSpPr>
          <p:nvPr/>
        </p:nvCxnSpPr>
        <p:spPr>
          <a:xfrm>
            <a:off x="7630050" y="4776736"/>
            <a:ext cx="1565867" cy="703175"/>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p:cNvCxnSpPr>
            <a:stCxn id="21" idx="2"/>
            <a:endCxn id="39" idx="0"/>
          </p:cNvCxnSpPr>
          <p:nvPr/>
        </p:nvCxnSpPr>
        <p:spPr>
          <a:xfrm>
            <a:off x="7630050" y="4776736"/>
            <a:ext cx="3679371" cy="708408"/>
          </a:xfrm>
          <a:prstGeom prst="line">
            <a:avLst/>
          </a:prstGeom>
        </p:spPr>
        <p:style>
          <a:lnRef idx="1">
            <a:schemeClr val="dk1"/>
          </a:lnRef>
          <a:fillRef idx="0">
            <a:schemeClr val="dk1"/>
          </a:fillRef>
          <a:effectRef idx="0">
            <a:schemeClr val="dk1"/>
          </a:effectRef>
          <a:fontRef idx="minor">
            <a:schemeClr val="tx1"/>
          </a:fontRef>
        </p:style>
      </p:cxnSp>
      <p:sp>
        <p:nvSpPr>
          <p:cNvPr id="58" name="文本框 57"/>
          <p:cNvSpPr txBox="1"/>
          <p:nvPr/>
        </p:nvSpPr>
        <p:spPr>
          <a:xfrm>
            <a:off x="274656" y="1225899"/>
            <a:ext cx="3352799" cy="646331"/>
          </a:xfrm>
          <a:prstGeom prst="rect">
            <a:avLst/>
          </a:prstGeom>
          <a:noFill/>
        </p:spPr>
        <p:txBody>
          <a:bodyPr wrap="square" rtlCol="0">
            <a:spAutoFit/>
          </a:bodyPr>
          <a:lstStyle/>
          <a:p>
            <a:r>
              <a:rPr lang="zh-CN" altLang="en-US" sz="3600" b="1" dirty="0"/>
              <a:t>适用什么情况？</a:t>
            </a:r>
          </a:p>
        </p:txBody>
      </p:sp>
    </p:spTree>
    <p:extLst>
      <p:ext uri="{BB962C8B-B14F-4D97-AF65-F5344CB8AC3E}">
        <p14:creationId xmlns:p14="http://schemas.microsoft.com/office/powerpoint/2010/main" val="2203428131"/>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区域部门化</a:t>
            </a:r>
          </a:p>
        </p:txBody>
      </p:sp>
      <p:sp>
        <p:nvSpPr>
          <p:cNvPr id="3" name="内容占位符 2"/>
          <p:cNvSpPr>
            <a:spLocks noGrp="1"/>
          </p:cNvSpPr>
          <p:nvPr>
            <p:ph idx="1"/>
          </p:nvPr>
        </p:nvSpPr>
        <p:spPr/>
        <p:txBody>
          <a:bodyPr/>
          <a:lstStyle/>
          <a:p>
            <a:r>
              <a:rPr lang="zh-CN" altLang="en-US" dirty="0"/>
              <a:t>交通与信息沟通困难</a:t>
            </a:r>
            <a:endParaRPr lang="en-US" altLang="zh-CN" dirty="0"/>
          </a:p>
          <a:p>
            <a:endParaRPr lang="en-US" altLang="zh-CN" dirty="0"/>
          </a:p>
          <a:p>
            <a:r>
              <a:rPr lang="zh-CN" altLang="en-US" dirty="0"/>
              <a:t>社会文化</a:t>
            </a:r>
            <a:endParaRPr lang="en-US" altLang="zh-CN" dirty="0"/>
          </a:p>
          <a:p>
            <a:endParaRPr lang="en-US" altLang="zh-CN" dirty="0"/>
          </a:p>
          <a:p>
            <a:r>
              <a:rPr lang="zh-CN" altLang="en-US" dirty="0"/>
              <a:t>跨国企业</a:t>
            </a:r>
          </a:p>
        </p:txBody>
      </p:sp>
    </p:spTree>
    <p:extLst>
      <p:ext uri="{BB962C8B-B14F-4D97-AF65-F5344CB8AC3E}">
        <p14:creationId xmlns:p14="http://schemas.microsoft.com/office/powerpoint/2010/main" val="3971389358"/>
      </p:ext>
    </p:ext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A1141-F7AB-4885-91A8-11002298671A}"/>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F6D986DC-D693-4C28-93C1-ED4012BE9A75}"/>
              </a:ext>
            </a:extLst>
          </p:cNvPr>
          <p:cNvPicPr>
            <a:picLocks noGrp="1" noChangeAspect="1"/>
          </p:cNvPicPr>
          <p:nvPr>
            <p:ph idx="1"/>
          </p:nvPr>
        </p:nvPicPr>
        <p:blipFill>
          <a:blip r:embed="rId2"/>
          <a:stretch>
            <a:fillRect/>
          </a:stretch>
        </p:blipFill>
        <p:spPr>
          <a:xfrm>
            <a:off x="1954395" y="1379659"/>
            <a:ext cx="7781925" cy="4743450"/>
          </a:xfrm>
          <a:prstGeom prst="rect">
            <a:avLst/>
          </a:prstGeom>
        </p:spPr>
      </p:pic>
    </p:spTree>
    <p:extLst>
      <p:ext uri="{BB962C8B-B14F-4D97-AF65-F5344CB8AC3E}">
        <p14:creationId xmlns:p14="http://schemas.microsoft.com/office/powerpoint/2010/main" val="986944804"/>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矩阵组织</a:t>
            </a:r>
          </a:p>
        </p:txBody>
      </p:sp>
      <p:sp>
        <p:nvSpPr>
          <p:cNvPr id="4" name="内容占位符 3"/>
          <p:cNvSpPr>
            <a:spLocks noGrp="1"/>
          </p:cNvSpPr>
          <p:nvPr>
            <p:ph idx="1"/>
          </p:nvPr>
        </p:nvSpPr>
        <p:spPr>
          <a:xfrm>
            <a:off x="527381" y="1340768"/>
            <a:ext cx="11041227" cy="937180"/>
          </a:xfrm>
          <a:prstGeom prst="rect">
            <a:avLst/>
          </a:prstGeom>
        </p:spPr>
        <p:txBody>
          <a:bodyPr wrap="square">
            <a:spAutoFit/>
          </a:bodyPr>
          <a:lstStyle/>
          <a:p>
            <a:pPr>
              <a:lnSpc>
                <a:spcPct val="120000"/>
              </a:lnSpc>
              <a:buClr>
                <a:schemeClr val="tx1"/>
              </a:buClr>
            </a:pPr>
            <a:r>
              <a:rPr lang="zh-CN" altLang="en-US" dirty="0">
                <a:latin typeface="+mn-ea"/>
              </a:rPr>
              <a:t>矩阵制是由</a:t>
            </a:r>
            <a:r>
              <a:rPr lang="zh-CN" altLang="en-US" b="1" dirty="0">
                <a:solidFill>
                  <a:srgbClr val="B01B20"/>
                </a:solidFill>
                <a:latin typeface="+mn-ea"/>
              </a:rPr>
              <a:t>纵向职能部门系列</a:t>
            </a:r>
            <a:r>
              <a:rPr lang="zh-CN" altLang="en-US" dirty="0">
                <a:latin typeface="+mn-ea"/>
              </a:rPr>
              <a:t>和</a:t>
            </a:r>
            <a:r>
              <a:rPr lang="zh-CN" altLang="en-US" b="1" dirty="0">
                <a:solidFill>
                  <a:srgbClr val="B01B20"/>
                </a:solidFill>
                <a:latin typeface="+mn-ea"/>
              </a:rPr>
              <a:t>横向的项目小组系列</a:t>
            </a:r>
            <a:r>
              <a:rPr lang="zh-CN" altLang="en-US" dirty="0">
                <a:solidFill>
                  <a:schemeClr val="tx2"/>
                </a:solidFill>
                <a:latin typeface="+mn-ea"/>
              </a:rPr>
              <a:t>组成</a:t>
            </a:r>
            <a:r>
              <a:rPr lang="zh-CN" altLang="en-US" b="1" dirty="0">
                <a:latin typeface="+mn-ea"/>
              </a:rPr>
              <a:t>，</a:t>
            </a:r>
            <a:r>
              <a:rPr lang="zh-CN" altLang="en-US" dirty="0">
                <a:latin typeface="+mn-ea"/>
              </a:rPr>
              <a:t>项目系统无固定工作人员，而随任务进度需要随时抽调组合。完成工作后回原职能部门。</a:t>
            </a:r>
          </a:p>
        </p:txBody>
      </p:sp>
    </p:spTree>
    <p:extLst>
      <p:ext uri="{BB962C8B-B14F-4D97-AF65-F5344CB8AC3E}">
        <p14:creationId xmlns:p14="http://schemas.microsoft.com/office/powerpoint/2010/main" val="428294984"/>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9B559-D85E-4C19-8E2E-6C12B65B3AB9}"/>
              </a:ext>
            </a:extLst>
          </p:cNvPr>
          <p:cNvSpPr>
            <a:spLocks noGrp="1"/>
          </p:cNvSpPr>
          <p:nvPr>
            <p:ph type="title"/>
          </p:nvPr>
        </p:nvSpPr>
        <p:spPr/>
        <p:txBody>
          <a:bodyPr/>
          <a:lstStyle/>
          <a:p>
            <a:r>
              <a:rPr lang="zh-CN" altLang="en-US" dirty="0"/>
              <a:t>本章提要</a:t>
            </a:r>
          </a:p>
        </p:txBody>
      </p:sp>
      <p:sp>
        <p:nvSpPr>
          <p:cNvPr id="3" name="内容占位符 2">
            <a:extLst>
              <a:ext uri="{FF2B5EF4-FFF2-40B4-BE49-F238E27FC236}">
                <a16:creationId xmlns:a16="http://schemas.microsoft.com/office/drawing/2014/main" id="{93329BE5-BBE6-4602-8775-CB5FEF70403C}"/>
              </a:ext>
            </a:extLst>
          </p:cNvPr>
          <p:cNvSpPr>
            <a:spLocks noGrp="1"/>
          </p:cNvSpPr>
          <p:nvPr>
            <p:ph idx="1"/>
          </p:nvPr>
        </p:nvSpPr>
        <p:spPr/>
        <p:txBody>
          <a:bodyPr/>
          <a:lstStyle/>
          <a:p>
            <a:r>
              <a:rPr lang="zh-CN" altLang="en-US" dirty="0"/>
              <a:t>管理</a:t>
            </a:r>
            <a:r>
              <a:rPr lang="zh-CN" altLang="is-IS" dirty="0"/>
              <a:t>跨度</a:t>
            </a:r>
            <a:endParaRPr lang="en-US" altLang="zh-CN" dirty="0"/>
          </a:p>
          <a:p>
            <a:r>
              <a:rPr lang="zh-CN" altLang="en-US"/>
              <a:t>简单直线制、</a:t>
            </a:r>
            <a:r>
              <a:rPr lang="zh-CN" altLang="zh-CN"/>
              <a:t>职能</a:t>
            </a:r>
            <a:r>
              <a:rPr lang="zh-CN" altLang="zh-CN" dirty="0"/>
              <a:t>部门化、地区部门化、产品部门化的优缺点以及适用条件</a:t>
            </a:r>
            <a:endParaRPr lang="en-US" altLang="zh-CN" dirty="0"/>
          </a:p>
          <a:p>
            <a:r>
              <a:rPr lang="zh-CN" altLang="en-US" dirty="0"/>
              <a:t>权力的五种来源</a:t>
            </a:r>
            <a:endParaRPr lang="en-US" altLang="zh-CN" dirty="0"/>
          </a:p>
          <a:p>
            <a:r>
              <a:rPr lang="zh-CN" altLang="en-US" dirty="0"/>
              <a:t>集权与分权（制度分权与授权）</a:t>
            </a:r>
            <a:endParaRPr lang="en-US" altLang="zh-CN" dirty="0"/>
          </a:p>
          <a:p>
            <a:r>
              <a:rPr lang="zh-CN" altLang="en-US" dirty="0"/>
              <a:t>影响组织结构选择的权变因素</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660029585"/>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典型的矩阵型结构示意图</a:t>
            </a:r>
          </a:p>
        </p:txBody>
      </p:sp>
      <p:grpSp>
        <p:nvGrpSpPr>
          <p:cNvPr id="4" name="Group 2"/>
          <p:cNvGrpSpPr>
            <a:grpSpLocks/>
          </p:cNvGrpSpPr>
          <p:nvPr/>
        </p:nvGrpSpPr>
        <p:grpSpPr bwMode="auto">
          <a:xfrm>
            <a:off x="3016524" y="1386691"/>
            <a:ext cx="7006359" cy="4199515"/>
            <a:chOff x="480" y="1017"/>
            <a:chExt cx="4896" cy="2919"/>
          </a:xfrm>
        </p:grpSpPr>
        <p:sp>
          <p:nvSpPr>
            <p:cNvPr id="6" name="Line 3"/>
            <p:cNvSpPr>
              <a:spLocks noChangeShapeType="1"/>
            </p:cNvSpPr>
            <p:nvPr/>
          </p:nvSpPr>
          <p:spPr bwMode="auto">
            <a:xfrm>
              <a:off x="480" y="3696"/>
              <a:ext cx="144"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7" name="Line 4"/>
            <p:cNvSpPr>
              <a:spLocks noChangeShapeType="1"/>
            </p:cNvSpPr>
            <p:nvPr/>
          </p:nvSpPr>
          <p:spPr bwMode="auto">
            <a:xfrm>
              <a:off x="1776" y="1728"/>
              <a:ext cx="0" cy="192"/>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8" name="Rectangle 5"/>
            <p:cNvSpPr>
              <a:spLocks noChangeArrowheads="1"/>
            </p:cNvSpPr>
            <p:nvPr/>
          </p:nvSpPr>
          <p:spPr bwMode="auto">
            <a:xfrm>
              <a:off x="1392" y="1920"/>
              <a:ext cx="720" cy="3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400" b="1" dirty="0">
                  <a:solidFill>
                    <a:schemeClr val="bg1"/>
                  </a:solidFill>
                  <a:latin typeface="+mn-ea"/>
                  <a:ea typeface="+mn-ea"/>
                </a:rPr>
                <a:t>研发部</a:t>
              </a:r>
            </a:p>
          </p:txBody>
        </p:sp>
        <p:sp>
          <p:nvSpPr>
            <p:cNvPr id="9" name="Rectangle 6"/>
            <p:cNvSpPr>
              <a:spLocks noChangeArrowheads="1"/>
            </p:cNvSpPr>
            <p:nvPr/>
          </p:nvSpPr>
          <p:spPr bwMode="auto">
            <a:xfrm>
              <a:off x="2208" y="1920"/>
              <a:ext cx="720" cy="38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400" b="1" dirty="0">
                  <a:solidFill>
                    <a:schemeClr val="bg1"/>
                  </a:solidFill>
                  <a:latin typeface="+mn-ea"/>
                  <a:ea typeface="+mn-ea"/>
                </a:rPr>
                <a:t>生产部</a:t>
              </a:r>
            </a:p>
          </p:txBody>
        </p:sp>
        <p:sp>
          <p:nvSpPr>
            <p:cNvPr id="10" name="Rectangle 7"/>
            <p:cNvSpPr>
              <a:spLocks noChangeArrowheads="1"/>
            </p:cNvSpPr>
            <p:nvPr/>
          </p:nvSpPr>
          <p:spPr bwMode="auto">
            <a:xfrm>
              <a:off x="3024" y="1920"/>
              <a:ext cx="720" cy="38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400" b="1">
                  <a:solidFill>
                    <a:schemeClr val="bg1"/>
                  </a:solidFill>
                  <a:latin typeface="+mn-ea"/>
                  <a:ea typeface="+mn-ea"/>
                </a:rPr>
                <a:t>市场部</a:t>
              </a:r>
            </a:p>
          </p:txBody>
        </p:sp>
        <p:sp>
          <p:nvSpPr>
            <p:cNvPr id="11" name="Rectangle 8"/>
            <p:cNvSpPr>
              <a:spLocks noChangeArrowheads="1"/>
            </p:cNvSpPr>
            <p:nvPr/>
          </p:nvSpPr>
          <p:spPr bwMode="auto">
            <a:xfrm>
              <a:off x="3840" y="1920"/>
              <a:ext cx="720" cy="38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400" b="1">
                  <a:solidFill>
                    <a:schemeClr val="bg1"/>
                  </a:solidFill>
                  <a:latin typeface="+mn-ea"/>
                  <a:ea typeface="+mn-ea"/>
                </a:rPr>
                <a:t>财务部</a:t>
              </a:r>
            </a:p>
          </p:txBody>
        </p:sp>
        <p:sp>
          <p:nvSpPr>
            <p:cNvPr id="12" name="Rectangle 9"/>
            <p:cNvSpPr>
              <a:spLocks noChangeArrowheads="1"/>
            </p:cNvSpPr>
            <p:nvPr/>
          </p:nvSpPr>
          <p:spPr bwMode="auto">
            <a:xfrm>
              <a:off x="4656" y="1920"/>
              <a:ext cx="720" cy="38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400" b="1">
                  <a:solidFill>
                    <a:schemeClr val="bg1"/>
                  </a:solidFill>
                  <a:latin typeface="+mn-ea"/>
                  <a:ea typeface="+mn-ea"/>
                </a:rPr>
                <a:t>人事部</a:t>
              </a:r>
            </a:p>
          </p:txBody>
        </p:sp>
        <p:sp>
          <p:nvSpPr>
            <p:cNvPr id="13" name="Rectangle 10"/>
            <p:cNvSpPr>
              <a:spLocks noChangeArrowheads="1"/>
            </p:cNvSpPr>
            <p:nvPr/>
          </p:nvSpPr>
          <p:spPr bwMode="auto">
            <a:xfrm>
              <a:off x="624" y="2352"/>
              <a:ext cx="864" cy="43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b="1" dirty="0">
                  <a:solidFill>
                    <a:schemeClr val="bg1"/>
                  </a:solidFill>
                  <a:latin typeface="+mn-ea"/>
                  <a:ea typeface="+mn-ea"/>
                </a:rPr>
                <a:t>A</a:t>
              </a:r>
              <a:r>
                <a:rPr kumimoji="1" lang="zh-CN" altLang="en-US" sz="1400" b="1" dirty="0">
                  <a:solidFill>
                    <a:schemeClr val="bg1"/>
                  </a:solidFill>
                  <a:latin typeface="+mn-ea"/>
                  <a:ea typeface="+mn-ea"/>
                </a:rPr>
                <a:t>项目小组</a:t>
              </a:r>
            </a:p>
          </p:txBody>
        </p:sp>
        <p:sp>
          <p:nvSpPr>
            <p:cNvPr id="14" name="Rectangle 11"/>
            <p:cNvSpPr>
              <a:spLocks noChangeArrowheads="1"/>
            </p:cNvSpPr>
            <p:nvPr/>
          </p:nvSpPr>
          <p:spPr bwMode="auto">
            <a:xfrm>
              <a:off x="624" y="2928"/>
              <a:ext cx="864" cy="43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b="1" dirty="0">
                  <a:solidFill>
                    <a:schemeClr val="bg1"/>
                  </a:solidFill>
                  <a:latin typeface="+mn-ea"/>
                  <a:ea typeface="+mn-ea"/>
                </a:rPr>
                <a:t>B</a:t>
              </a:r>
              <a:r>
                <a:rPr kumimoji="1" lang="zh-CN" altLang="en-US" sz="1400" b="1" dirty="0">
                  <a:solidFill>
                    <a:schemeClr val="bg1"/>
                  </a:solidFill>
                  <a:latin typeface="+mn-ea"/>
                  <a:ea typeface="+mn-ea"/>
                </a:rPr>
                <a:t>项目小组</a:t>
              </a:r>
            </a:p>
          </p:txBody>
        </p:sp>
        <p:sp>
          <p:nvSpPr>
            <p:cNvPr id="15" name="Rectangle 12"/>
            <p:cNvSpPr>
              <a:spLocks noChangeArrowheads="1"/>
            </p:cNvSpPr>
            <p:nvPr/>
          </p:nvSpPr>
          <p:spPr bwMode="auto">
            <a:xfrm>
              <a:off x="624" y="3504"/>
              <a:ext cx="864" cy="43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b="1" dirty="0">
                  <a:solidFill>
                    <a:schemeClr val="bg1"/>
                  </a:solidFill>
                  <a:latin typeface="+mn-ea"/>
                  <a:ea typeface="+mn-ea"/>
                </a:rPr>
                <a:t>C</a:t>
              </a:r>
              <a:r>
                <a:rPr kumimoji="1" lang="zh-CN" altLang="en-US" sz="1400" b="1" dirty="0">
                  <a:solidFill>
                    <a:schemeClr val="bg1"/>
                  </a:solidFill>
                  <a:latin typeface="+mn-ea"/>
                  <a:ea typeface="+mn-ea"/>
                </a:rPr>
                <a:t>项目小组</a:t>
              </a:r>
            </a:p>
          </p:txBody>
        </p:sp>
        <p:sp>
          <p:nvSpPr>
            <p:cNvPr id="16" name="Line 13"/>
            <p:cNvSpPr>
              <a:spLocks noChangeShapeType="1"/>
            </p:cNvSpPr>
            <p:nvPr/>
          </p:nvSpPr>
          <p:spPr bwMode="auto">
            <a:xfrm>
              <a:off x="2880" y="1344"/>
              <a:ext cx="0" cy="192"/>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dirty="0"/>
            </a:p>
          </p:txBody>
        </p:sp>
        <p:sp>
          <p:nvSpPr>
            <p:cNvPr id="17" name="Line 14"/>
            <p:cNvSpPr>
              <a:spLocks noChangeShapeType="1"/>
            </p:cNvSpPr>
            <p:nvPr/>
          </p:nvSpPr>
          <p:spPr bwMode="auto">
            <a:xfrm>
              <a:off x="480" y="1536"/>
              <a:ext cx="2928"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18" name="Line 15"/>
            <p:cNvSpPr>
              <a:spLocks noChangeShapeType="1"/>
            </p:cNvSpPr>
            <p:nvPr/>
          </p:nvSpPr>
          <p:spPr bwMode="auto">
            <a:xfrm>
              <a:off x="480" y="1536"/>
              <a:ext cx="0" cy="216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19" name="Line 16"/>
            <p:cNvSpPr>
              <a:spLocks noChangeShapeType="1"/>
            </p:cNvSpPr>
            <p:nvPr/>
          </p:nvSpPr>
          <p:spPr bwMode="auto">
            <a:xfrm>
              <a:off x="1776" y="1728"/>
              <a:ext cx="3264"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20" name="Line 17"/>
            <p:cNvSpPr>
              <a:spLocks noChangeShapeType="1"/>
            </p:cNvSpPr>
            <p:nvPr/>
          </p:nvSpPr>
          <p:spPr bwMode="auto">
            <a:xfrm>
              <a:off x="2592" y="1728"/>
              <a:ext cx="0" cy="192"/>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21" name="Line 18"/>
            <p:cNvSpPr>
              <a:spLocks noChangeShapeType="1"/>
            </p:cNvSpPr>
            <p:nvPr/>
          </p:nvSpPr>
          <p:spPr bwMode="auto">
            <a:xfrm>
              <a:off x="3408" y="1529"/>
              <a:ext cx="0" cy="384"/>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22" name="Line 19"/>
            <p:cNvSpPr>
              <a:spLocks noChangeShapeType="1"/>
            </p:cNvSpPr>
            <p:nvPr/>
          </p:nvSpPr>
          <p:spPr bwMode="auto">
            <a:xfrm>
              <a:off x="4224" y="1728"/>
              <a:ext cx="0" cy="192"/>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23" name="Line 20"/>
            <p:cNvSpPr>
              <a:spLocks noChangeShapeType="1"/>
            </p:cNvSpPr>
            <p:nvPr/>
          </p:nvSpPr>
          <p:spPr bwMode="auto">
            <a:xfrm>
              <a:off x="5040" y="1728"/>
              <a:ext cx="0" cy="192"/>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24" name="Line 21"/>
            <p:cNvSpPr>
              <a:spLocks noChangeShapeType="1"/>
            </p:cNvSpPr>
            <p:nvPr/>
          </p:nvSpPr>
          <p:spPr bwMode="auto">
            <a:xfrm>
              <a:off x="480" y="2592"/>
              <a:ext cx="144"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25" name="Line 22"/>
            <p:cNvSpPr>
              <a:spLocks noChangeShapeType="1"/>
            </p:cNvSpPr>
            <p:nvPr/>
          </p:nvSpPr>
          <p:spPr bwMode="auto">
            <a:xfrm>
              <a:off x="480" y="3168"/>
              <a:ext cx="144"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26" name="Line 23"/>
            <p:cNvSpPr>
              <a:spLocks noChangeShapeType="1"/>
            </p:cNvSpPr>
            <p:nvPr/>
          </p:nvSpPr>
          <p:spPr bwMode="auto">
            <a:xfrm>
              <a:off x="1488" y="2592"/>
              <a:ext cx="3552"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27" name="Line 24"/>
            <p:cNvSpPr>
              <a:spLocks noChangeShapeType="1"/>
            </p:cNvSpPr>
            <p:nvPr/>
          </p:nvSpPr>
          <p:spPr bwMode="auto">
            <a:xfrm>
              <a:off x="1488" y="3168"/>
              <a:ext cx="3552"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28" name="Line 25"/>
            <p:cNvSpPr>
              <a:spLocks noChangeShapeType="1"/>
            </p:cNvSpPr>
            <p:nvPr/>
          </p:nvSpPr>
          <p:spPr bwMode="auto">
            <a:xfrm>
              <a:off x="1488" y="3744"/>
              <a:ext cx="3552"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29" name="Line 26"/>
            <p:cNvSpPr>
              <a:spLocks noChangeShapeType="1"/>
            </p:cNvSpPr>
            <p:nvPr/>
          </p:nvSpPr>
          <p:spPr bwMode="auto">
            <a:xfrm>
              <a:off x="1776" y="2304"/>
              <a:ext cx="0" cy="144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30" name="Line 27"/>
            <p:cNvSpPr>
              <a:spLocks noChangeShapeType="1"/>
            </p:cNvSpPr>
            <p:nvPr/>
          </p:nvSpPr>
          <p:spPr bwMode="auto">
            <a:xfrm>
              <a:off x="2592" y="2304"/>
              <a:ext cx="0" cy="144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31" name="Line 28"/>
            <p:cNvSpPr>
              <a:spLocks noChangeShapeType="1"/>
            </p:cNvSpPr>
            <p:nvPr/>
          </p:nvSpPr>
          <p:spPr bwMode="auto">
            <a:xfrm>
              <a:off x="3408" y="2304"/>
              <a:ext cx="0" cy="144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32" name="Line 29"/>
            <p:cNvSpPr>
              <a:spLocks noChangeShapeType="1"/>
            </p:cNvSpPr>
            <p:nvPr/>
          </p:nvSpPr>
          <p:spPr bwMode="auto">
            <a:xfrm>
              <a:off x="4224" y="2304"/>
              <a:ext cx="0" cy="144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33" name="Line 30"/>
            <p:cNvSpPr>
              <a:spLocks noChangeShapeType="1"/>
            </p:cNvSpPr>
            <p:nvPr/>
          </p:nvSpPr>
          <p:spPr bwMode="auto">
            <a:xfrm>
              <a:off x="5040" y="2304"/>
              <a:ext cx="0" cy="144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lstStyle/>
            <a:p>
              <a:endParaRPr lang="zh-CN" altLang="en-US" sz="1400"/>
            </a:p>
          </p:txBody>
        </p:sp>
        <p:sp>
          <p:nvSpPr>
            <p:cNvPr id="34" name="Rectangle 31"/>
            <p:cNvSpPr>
              <a:spLocks noChangeArrowheads="1"/>
            </p:cNvSpPr>
            <p:nvPr/>
          </p:nvSpPr>
          <p:spPr bwMode="auto">
            <a:xfrm>
              <a:off x="2400" y="1017"/>
              <a:ext cx="1008" cy="32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1400" b="1" dirty="0">
                  <a:solidFill>
                    <a:schemeClr val="bg1"/>
                  </a:solidFill>
                  <a:latin typeface="+mn-ea"/>
                  <a:ea typeface="+mn-ea"/>
                </a:rPr>
                <a:t>总经理</a:t>
              </a:r>
            </a:p>
          </p:txBody>
        </p:sp>
      </p:grpSp>
      <p:sp>
        <p:nvSpPr>
          <p:cNvPr id="36" name="文本框 35"/>
          <p:cNvSpPr txBox="1"/>
          <p:nvPr/>
        </p:nvSpPr>
        <p:spPr>
          <a:xfrm>
            <a:off x="361741" y="1778558"/>
            <a:ext cx="2552281" cy="461665"/>
          </a:xfrm>
          <a:prstGeom prst="rect">
            <a:avLst/>
          </a:prstGeom>
          <a:noFill/>
        </p:spPr>
        <p:txBody>
          <a:bodyPr wrap="square" rtlCol="0">
            <a:spAutoFit/>
          </a:bodyPr>
          <a:lstStyle/>
          <a:p>
            <a:r>
              <a:rPr lang="zh-CN" altLang="en-US" sz="2400" b="1" dirty="0"/>
              <a:t>适合什么情况？</a:t>
            </a:r>
          </a:p>
        </p:txBody>
      </p:sp>
    </p:spTree>
    <p:extLst>
      <p:ext uri="{BB962C8B-B14F-4D97-AF65-F5344CB8AC3E}">
        <p14:creationId xmlns:p14="http://schemas.microsoft.com/office/powerpoint/2010/main" val="1693460443"/>
      </p:ext>
    </p:ext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4775201" y="3930618"/>
            <a:ext cx="2765777" cy="660787"/>
          </a:xfrm>
          <a:prstGeom prst="rect">
            <a:avLst/>
          </a:prstGeom>
        </p:spPr>
      </p:pic>
      <p:sp>
        <p:nvSpPr>
          <p:cNvPr id="2" name="标题 1"/>
          <p:cNvSpPr>
            <a:spLocks noGrp="1"/>
          </p:cNvSpPr>
          <p:nvPr>
            <p:ph type="title"/>
          </p:nvPr>
        </p:nvSpPr>
        <p:spPr/>
        <p:txBody>
          <a:bodyPr/>
          <a:lstStyle/>
          <a:p>
            <a:r>
              <a:rPr lang="zh-CN" altLang="en-US" dirty="0"/>
              <a:t>矩阵制的优缺点</a:t>
            </a:r>
          </a:p>
        </p:txBody>
      </p:sp>
      <p:graphicFrame>
        <p:nvGraphicFramePr>
          <p:cNvPr id="5" name="表格 4"/>
          <p:cNvGraphicFramePr>
            <a:graphicFrameLocks noGrp="1"/>
          </p:cNvGraphicFramePr>
          <p:nvPr>
            <p:extLst>
              <p:ext uri="{D42A27DB-BD31-4B8C-83A1-F6EECF244321}">
                <p14:modId xmlns:p14="http://schemas.microsoft.com/office/powerpoint/2010/main" val="3092084601"/>
              </p:ext>
            </p:extLst>
          </p:nvPr>
        </p:nvGraphicFramePr>
        <p:xfrm>
          <a:off x="2227987" y="1711163"/>
          <a:ext cx="7736026" cy="3888743"/>
        </p:xfrm>
        <a:graphic>
          <a:graphicData uri="http://schemas.openxmlformats.org/drawingml/2006/table">
            <a:tbl>
              <a:tblPr firstRow="1" bandRow="1">
                <a:tableStyleId>{72833802-FEF1-4C79-8D5D-14CF1EAF98D9}</a:tableStyleId>
              </a:tblPr>
              <a:tblGrid>
                <a:gridCol w="1777956">
                  <a:extLst>
                    <a:ext uri="{9D8B030D-6E8A-4147-A177-3AD203B41FA5}">
                      <a16:colId xmlns:a16="http://schemas.microsoft.com/office/drawing/2014/main" val="20000"/>
                    </a:ext>
                  </a:extLst>
                </a:gridCol>
                <a:gridCol w="800719">
                  <a:extLst>
                    <a:ext uri="{9D8B030D-6E8A-4147-A177-3AD203B41FA5}">
                      <a16:colId xmlns:a16="http://schemas.microsoft.com/office/drawing/2014/main" val="20001"/>
                    </a:ext>
                  </a:extLst>
                </a:gridCol>
                <a:gridCol w="2578676">
                  <a:extLst>
                    <a:ext uri="{9D8B030D-6E8A-4147-A177-3AD203B41FA5}">
                      <a16:colId xmlns:a16="http://schemas.microsoft.com/office/drawing/2014/main" val="20002"/>
                    </a:ext>
                  </a:extLst>
                </a:gridCol>
                <a:gridCol w="2578675">
                  <a:extLst>
                    <a:ext uri="{9D8B030D-6E8A-4147-A177-3AD203B41FA5}">
                      <a16:colId xmlns:a16="http://schemas.microsoft.com/office/drawing/2014/main" val="20003"/>
                    </a:ext>
                  </a:extLst>
                </a:gridCol>
              </a:tblGrid>
              <a:tr h="581884">
                <a:tc gridSpan="2">
                  <a:txBody>
                    <a:bodyPr/>
                    <a:lstStyle/>
                    <a:p>
                      <a:pPr algn="ctr"/>
                      <a:r>
                        <a:rPr lang="zh-CN" altLang="en-US" sz="2400" dirty="0"/>
                        <a:t>优点</a:t>
                      </a:r>
                      <a:endParaRPr lang="zh-CN" altLang="en-US" sz="2400" b="1" i="0" dirty="0">
                        <a:solidFill>
                          <a:schemeClr val="bg1"/>
                        </a:solidFill>
                      </a:endParaRPr>
                    </a:p>
                  </a:txBody>
                  <a:tcPr/>
                </a:tc>
                <a:tc hMerge="1">
                  <a:txBody>
                    <a:bodyPr/>
                    <a:lstStyle/>
                    <a:p>
                      <a:endParaRPr lang="zh-CN" altLang="en-US"/>
                    </a:p>
                  </a:txBody>
                  <a:tcPr/>
                </a:tc>
                <a:tc>
                  <a:txBody>
                    <a:bodyPr/>
                    <a:lstStyle/>
                    <a:p>
                      <a:pPr algn="ctr"/>
                      <a:endParaRPr lang="zh-CN" altLang="en-US" sz="2400" b="1" i="0" dirty="0">
                        <a:solidFill>
                          <a:schemeClr val="bg1"/>
                        </a:solidFill>
                      </a:endParaRPr>
                    </a:p>
                  </a:txBody>
                  <a:tcPr/>
                </a:tc>
                <a:tc>
                  <a:txBody>
                    <a:bodyPr/>
                    <a:lstStyle/>
                    <a:p>
                      <a:pPr algn="ctr"/>
                      <a:r>
                        <a:rPr lang="zh-CN" altLang="en-US" sz="2400" dirty="0"/>
                        <a:t>缺点</a:t>
                      </a:r>
                      <a:endParaRPr lang="zh-CN" altLang="en-US" sz="2400" b="1" i="0" dirty="0">
                        <a:solidFill>
                          <a:schemeClr val="bg1"/>
                        </a:solidFill>
                      </a:endParaRPr>
                    </a:p>
                  </a:txBody>
                  <a:tcPr/>
                </a:tc>
                <a:extLst>
                  <a:ext uri="{0D108BD9-81ED-4DB2-BD59-A6C34878D82A}">
                    <a16:rowId xmlns:a16="http://schemas.microsoft.com/office/drawing/2014/main" val="10000"/>
                  </a:ext>
                </a:extLst>
              </a:tr>
              <a:tr h="2248695">
                <a:tc gridSpan="2">
                  <a:txBody>
                    <a:bodyPr/>
                    <a:lstStyle/>
                    <a:p>
                      <a:pPr marL="342900" lvl="0" indent="-342900">
                        <a:buFont typeface="+mj-lt"/>
                        <a:buAutoNum type="arabicPeriod"/>
                      </a:pPr>
                      <a:r>
                        <a:rPr lang="zh-CN" altLang="en-US" dirty="0"/>
                        <a:t>集中人才，便于交流；</a:t>
                      </a:r>
                      <a:endParaRPr lang="en-US" altLang="zh-CN" dirty="0"/>
                    </a:p>
                    <a:p>
                      <a:pPr marL="342900" lvl="0" indent="-342900">
                        <a:buFont typeface="+mj-lt"/>
                        <a:buAutoNum type="arabicPeriod"/>
                      </a:pPr>
                      <a:r>
                        <a:rPr lang="zh-CN" altLang="en-US" dirty="0"/>
                        <a:t>组建方便；</a:t>
                      </a:r>
                      <a:endParaRPr lang="en-US" altLang="zh-CN" dirty="0"/>
                    </a:p>
                    <a:p>
                      <a:pPr marL="342900" lvl="0" indent="-342900">
                        <a:buFont typeface="+mj-lt"/>
                        <a:buAutoNum type="arabicPeriod"/>
                      </a:pPr>
                      <a:r>
                        <a:rPr lang="zh-CN" altLang="en-US" dirty="0"/>
                        <a:t>既保持组织结构的稳定又适应管理任务的多变要求；</a:t>
                      </a:r>
                      <a:endParaRPr lang="en-US" altLang="zh-CN" dirty="0"/>
                    </a:p>
                    <a:p>
                      <a:pPr marL="342900" lvl="0" indent="-342900">
                        <a:buFont typeface="+mj-lt"/>
                        <a:buAutoNum type="arabicPeriod"/>
                      </a:pPr>
                      <a:r>
                        <a:rPr lang="zh-CN" altLang="en-US" dirty="0"/>
                        <a:t>将综合管理与专业管理结合起来。</a:t>
                      </a:r>
                    </a:p>
                  </a:txBody>
                  <a:tcPr/>
                </a:tc>
                <a:tc hMerge="1">
                  <a:txBody>
                    <a:bodyPr/>
                    <a:lstStyle/>
                    <a:p>
                      <a:endParaRPr lang="zh-CN" altLang="en-US"/>
                    </a:p>
                  </a:txBody>
                  <a:tcPr/>
                </a:tc>
                <a:tc>
                  <a:txBody>
                    <a:bodyPr/>
                    <a:lstStyle/>
                    <a:p>
                      <a:endParaRPr lang="zh-CN" altLang="en-US" dirty="0"/>
                    </a:p>
                  </a:txBody>
                  <a:tcPr/>
                </a:tc>
                <a:tc>
                  <a:txBody>
                    <a:bodyPr/>
                    <a:lstStyle/>
                    <a:p>
                      <a:pPr marL="0" lvl="0" indent="0" algn="l">
                        <a:buFont typeface="+mj-lt"/>
                        <a:buNone/>
                      </a:pPr>
                      <a:r>
                        <a:rPr lang="en-US" altLang="zh-CN" dirty="0"/>
                        <a:t>1</a:t>
                      </a:r>
                      <a:r>
                        <a:rPr lang="zh-CN" altLang="en-US" dirty="0"/>
                        <a:t>组织关系比较复杂</a:t>
                      </a:r>
                      <a:endParaRPr lang="en-US" altLang="zh-CN" dirty="0"/>
                    </a:p>
                    <a:p>
                      <a:pPr marL="0" lvl="0" indent="0" algn="l">
                        <a:buFont typeface="+mj-lt"/>
                        <a:buNone/>
                      </a:pPr>
                      <a:r>
                        <a:rPr lang="en-US" altLang="zh-CN" dirty="0"/>
                        <a:t>2</a:t>
                      </a:r>
                      <a:r>
                        <a:rPr lang="zh-CN" altLang="en-US" dirty="0"/>
                        <a:t>临时工心态</a:t>
                      </a:r>
                    </a:p>
                  </a:txBody>
                  <a:tcPr/>
                </a:tc>
                <a:extLst>
                  <a:ext uri="{0D108BD9-81ED-4DB2-BD59-A6C34878D82A}">
                    <a16:rowId xmlns:a16="http://schemas.microsoft.com/office/drawing/2014/main" val="10001"/>
                  </a:ext>
                </a:extLst>
              </a:tr>
              <a:tr h="380779">
                <a:tc gridSpan="2">
                  <a:txBody>
                    <a:bodyPr/>
                    <a:lstStyle/>
                    <a:p>
                      <a:endParaRPr lang="zh-CN" altLang="en-US" dirty="0"/>
                    </a:p>
                  </a:txBody>
                  <a:tcPr/>
                </a:tc>
                <a:tc hMerge="1">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2"/>
                  </a:ext>
                </a:extLst>
              </a:tr>
              <a:tr h="5460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600" dirty="0"/>
                        <a:t>适用性</a:t>
                      </a:r>
                      <a:endParaRPr lang="zh-CN" altLang="en-US" sz="3600" dirty="0">
                        <a:solidFill>
                          <a:schemeClr val="bg1"/>
                        </a:solidFill>
                      </a:endParaRPr>
                    </a:p>
                  </a:txBody>
                  <a:tcPr/>
                </a:tc>
                <a:tc gridSpan="3">
                  <a:txBody>
                    <a:bodyPr/>
                    <a:lstStyle/>
                    <a:p>
                      <a:r>
                        <a:rPr lang="zh-CN" altLang="en-US" dirty="0"/>
                        <a:t>适用于创新任务较多，生产经营复杂多变或以科研开发为主的企业。</a:t>
                      </a:r>
                    </a:p>
                  </a:txBody>
                  <a:tcPr/>
                </a:tc>
                <a:tc hMerge="1">
                  <a:txBody>
                    <a:bodyPr/>
                    <a:lstStyle/>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50000"/>
                      </a:schemeClr>
                    </a:solidFill>
                  </a:tcPr>
                </a:tc>
                <a:tc hMerge="1">
                  <a:txBody>
                    <a:bodyPr/>
                    <a:lstStyle/>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8069455"/>
      </p:ext>
    </p:ext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纵向的组织设计</a:t>
            </a:r>
          </a:p>
        </p:txBody>
      </p:sp>
      <p:sp>
        <p:nvSpPr>
          <p:cNvPr id="3" name="内容占位符 2"/>
          <p:cNvSpPr>
            <a:spLocks noGrp="1"/>
          </p:cNvSpPr>
          <p:nvPr>
            <p:ph idx="1"/>
          </p:nvPr>
        </p:nvSpPr>
        <p:spPr/>
        <p:txBody>
          <a:bodyPr/>
          <a:lstStyle/>
          <a:p>
            <a:r>
              <a:rPr lang="zh-CN" altLang="en-US" dirty="0"/>
              <a:t>将管理权力在不同管理层之间进行分配。</a:t>
            </a:r>
          </a:p>
        </p:txBody>
      </p:sp>
    </p:spTree>
    <p:extLst>
      <p:ext uri="{BB962C8B-B14F-4D97-AF65-F5344CB8AC3E}">
        <p14:creationId xmlns:p14="http://schemas.microsoft.com/office/powerpoint/2010/main" val="2193513968"/>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权力的含义</a:t>
            </a:r>
          </a:p>
        </p:txBody>
      </p:sp>
      <p:sp>
        <p:nvSpPr>
          <p:cNvPr id="3" name="内容占位符 2"/>
          <p:cNvSpPr>
            <a:spLocks noGrp="1"/>
          </p:cNvSpPr>
          <p:nvPr>
            <p:ph idx="1"/>
          </p:nvPr>
        </p:nvSpPr>
        <p:spPr/>
        <p:txBody>
          <a:bodyPr/>
          <a:lstStyle/>
          <a:p>
            <a:r>
              <a:rPr lang="zh-CN" altLang="en-US" dirty="0"/>
              <a:t>处在某个管理岗位上的人对整个组织或者所辖单位与人员的一种影响力，或简称管理者影响别人的能力。</a:t>
            </a:r>
          </a:p>
        </p:txBody>
      </p:sp>
    </p:spTree>
    <p:extLst>
      <p:ext uri="{BB962C8B-B14F-4D97-AF65-F5344CB8AC3E}">
        <p14:creationId xmlns:p14="http://schemas.microsoft.com/office/powerpoint/2010/main" val="470955896"/>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权力来源</a:t>
            </a:r>
          </a:p>
        </p:txBody>
      </p:sp>
      <p:sp>
        <p:nvSpPr>
          <p:cNvPr id="3" name="内容占位符 2"/>
          <p:cNvSpPr>
            <a:spLocks noGrp="1"/>
          </p:cNvSpPr>
          <p:nvPr>
            <p:ph idx="1"/>
          </p:nvPr>
        </p:nvSpPr>
        <p:spPr/>
        <p:txBody>
          <a:bodyPr/>
          <a:lstStyle/>
          <a:p>
            <a:pPr>
              <a:lnSpc>
                <a:spcPct val="80000"/>
              </a:lnSpc>
            </a:pPr>
            <a:r>
              <a:rPr lang="zh-CN" altLang="en-US" dirty="0"/>
              <a:t>权力的来源基础</a:t>
            </a:r>
          </a:p>
          <a:p>
            <a:pPr lvl="1">
              <a:lnSpc>
                <a:spcPct val="80000"/>
              </a:lnSpc>
            </a:pPr>
            <a:r>
              <a:rPr lang="zh-CN" altLang="en-US" sz="2400" dirty="0">
                <a:solidFill>
                  <a:srgbClr val="FF0000"/>
                </a:solidFill>
                <a:cs typeface="+mn-cs"/>
              </a:rPr>
              <a:t>法定权力</a:t>
            </a:r>
            <a:r>
              <a:rPr lang="en-US" altLang="zh-CN" sz="2400" dirty="0">
                <a:cs typeface="+mn-cs"/>
              </a:rPr>
              <a:t>(Legitimate power)</a:t>
            </a:r>
            <a:r>
              <a:rPr lang="zh-CN" altLang="en-US" sz="2400" dirty="0">
                <a:cs typeface="+mn-cs"/>
              </a:rPr>
              <a:t>：与职权同一概念，指职位中固有的权力，职务范围内的管理权限（核心是决策权）。</a:t>
            </a:r>
          </a:p>
          <a:p>
            <a:pPr lvl="1">
              <a:lnSpc>
                <a:spcPct val="80000"/>
              </a:lnSpc>
            </a:pPr>
            <a:r>
              <a:rPr lang="zh-CN" altLang="en-US" sz="2400" dirty="0">
                <a:solidFill>
                  <a:srgbClr val="FF0000"/>
                </a:solidFill>
                <a:cs typeface="+mn-cs"/>
              </a:rPr>
              <a:t>强制权力</a:t>
            </a:r>
            <a:r>
              <a:rPr lang="en-US" altLang="zh-CN" sz="2400" dirty="0">
                <a:cs typeface="+mn-cs"/>
              </a:rPr>
              <a:t>(Coercive power) </a:t>
            </a:r>
            <a:r>
              <a:rPr lang="zh-CN" altLang="en-US" sz="2400" dirty="0">
                <a:cs typeface="+mn-cs"/>
              </a:rPr>
              <a:t>：一种依赖于惧怕的力量。 </a:t>
            </a:r>
          </a:p>
          <a:p>
            <a:pPr lvl="1">
              <a:lnSpc>
                <a:spcPct val="80000"/>
              </a:lnSpc>
            </a:pPr>
            <a:r>
              <a:rPr lang="zh-CN" altLang="en-US" sz="2400" dirty="0">
                <a:solidFill>
                  <a:srgbClr val="FF0000"/>
                </a:solidFill>
                <a:cs typeface="+mn-cs"/>
              </a:rPr>
              <a:t>奖赏权力</a:t>
            </a:r>
            <a:r>
              <a:rPr lang="en-US" altLang="zh-CN" sz="2400" dirty="0">
                <a:cs typeface="+mn-cs"/>
              </a:rPr>
              <a:t>(Reward power) </a:t>
            </a:r>
            <a:r>
              <a:rPr lang="zh-CN" altLang="en-US" sz="2400" dirty="0">
                <a:cs typeface="+mn-cs"/>
              </a:rPr>
              <a:t>：一种可以带来积极效益或奖赏的权力。</a:t>
            </a:r>
          </a:p>
          <a:p>
            <a:pPr lvl="1">
              <a:lnSpc>
                <a:spcPct val="80000"/>
              </a:lnSpc>
            </a:pPr>
            <a:r>
              <a:rPr lang="zh-CN" altLang="en-US" sz="2400" dirty="0">
                <a:solidFill>
                  <a:srgbClr val="FF0000"/>
                </a:solidFill>
                <a:cs typeface="+mn-cs"/>
              </a:rPr>
              <a:t>专家权力</a:t>
            </a:r>
            <a:r>
              <a:rPr lang="en-US" altLang="zh-CN" sz="2400" dirty="0">
                <a:cs typeface="+mn-cs"/>
              </a:rPr>
              <a:t>(Expert power) </a:t>
            </a:r>
            <a:r>
              <a:rPr lang="zh-CN" altLang="en-US" sz="2400" dirty="0">
                <a:cs typeface="+mn-cs"/>
              </a:rPr>
              <a:t>：来自特殊技能、知识、专长的一种影响力。</a:t>
            </a:r>
          </a:p>
          <a:p>
            <a:pPr lvl="1">
              <a:lnSpc>
                <a:spcPct val="80000"/>
              </a:lnSpc>
            </a:pPr>
            <a:r>
              <a:rPr lang="zh-CN" altLang="en-US" sz="2400" dirty="0">
                <a:solidFill>
                  <a:srgbClr val="FF0000"/>
                </a:solidFill>
                <a:cs typeface="+mn-cs"/>
              </a:rPr>
              <a:t>感召权力</a:t>
            </a:r>
            <a:r>
              <a:rPr lang="en-US" altLang="zh-CN" sz="2400" dirty="0">
                <a:cs typeface="+mn-cs"/>
              </a:rPr>
              <a:t>(Referent power) </a:t>
            </a:r>
            <a:r>
              <a:rPr lang="zh-CN" altLang="en-US" sz="2400" dirty="0">
                <a:cs typeface="+mn-cs"/>
              </a:rPr>
              <a:t>：源自个人所具备的令人羡慕的资源或人格特点。 </a:t>
            </a:r>
          </a:p>
        </p:txBody>
      </p:sp>
    </p:spTree>
    <p:extLst>
      <p:ext uri="{BB962C8B-B14F-4D97-AF65-F5344CB8AC3E}">
        <p14:creationId xmlns:p14="http://schemas.microsoft.com/office/powerpoint/2010/main" val="301120905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集权与分权</a:t>
            </a:r>
          </a:p>
        </p:txBody>
      </p:sp>
      <p:sp>
        <p:nvSpPr>
          <p:cNvPr id="7" name="矩形 6"/>
          <p:cNvSpPr/>
          <p:nvPr/>
        </p:nvSpPr>
        <p:spPr>
          <a:xfrm>
            <a:off x="3039918" y="3234951"/>
            <a:ext cx="4536209" cy="707886"/>
          </a:xfrm>
          <a:prstGeom prst="rect">
            <a:avLst/>
          </a:prstGeom>
        </p:spPr>
        <p:txBody>
          <a:bodyPr wrap="square">
            <a:spAutoFit/>
          </a:bodyPr>
          <a:lstStyle/>
          <a:p>
            <a:r>
              <a:rPr lang="zh-CN" altLang="en-US" sz="2000" dirty="0"/>
              <a:t>职权的集中化程度，即决策权在很大程度上向处于较高管理层次的职位集中。</a:t>
            </a:r>
          </a:p>
        </p:txBody>
      </p:sp>
      <p:sp>
        <p:nvSpPr>
          <p:cNvPr id="9" name="矩形 8"/>
          <p:cNvSpPr/>
          <p:nvPr/>
        </p:nvSpPr>
        <p:spPr>
          <a:xfrm>
            <a:off x="3045639" y="3967439"/>
            <a:ext cx="4530489" cy="707886"/>
          </a:xfrm>
          <a:prstGeom prst="rect">
            <a:avLst/>
          </a:prstGeom>
        </p:spPr>
        <p:txBody>
          <a:bodyPr wrap="square">
            <a:spAutoFit/>
          </a:bodyPr>
          <a:lstStyle/>
          <a:p>
            <a:r>
              <a:rPr lang="zh-CN" altLang="en-US" sz="2000" dirty="0"/>
              <a:t>职权的分散化程度，即决策权在很大程度上分散到处于较低管理层次的职位上。</a:t>
            </a:r>
          </a:p>
        </p:txBody>
      </p:sp>
      <p:sp>
        <p:nvSpPr>
          <p:cNvPr id="11" name="矩形 10"/>
          <p:cNvSpPr/>
          <p:nvPr/>
        </p:nvSpPr>
        <p:spPr>
          <a:xfrm>
            <a:off x="2224497" y="3293071"/>
            <a:ext cx="816158" cy="46853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 name="矩形 5"/>
          <p:cNvSpPr/>
          <p:nvPr/>
        </p:nvSpPr>
        <p:spPr>
          <a:xfrm>
            <a:off x="2308673" y="3342671"/>
            <a:ext cx="646331" cy="369332"/>
          </a:xfrm>
          <a:prstGeom prst="rect">
            <a:avLst/>
          </a:prstGeom>
        </p:spPr>
        <p:txBody>
          <a:bodyPr wrap="none">
            <a:spAutoFit/>
          </a:bodyPr>
          <a:lstStyle/>
          <a:p>
            <a:r>
              <a:rPr lang="zh-CN" altLang="en-US" b="1" dirty="0">
                <a:solidFill>
                  <a:schemeClr val="bg1"/>
                </a:solidFill>
              </a:rPr>
              <a:t>集权</a:t>
            </a:r>
          </a:p>
        </p:txBody>
      </p:sp>
      <p:sp>
        <p:nvSpPr>
          <p:cNvPr id="12" name="矩形 11"/>
          <p:cNvSpPr/>
          <p:nvPr/>
        </p:nvSpPr>
        <p:spPr>
          <a:xfrm>
            <a:off x="2223760" y="4043847"/>
            <a:ext cx="816158" cy="46853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矩形 7"/>
          <p:cNvSpPr/>
          <p:nvPr/>
        </p:nvSpPr>
        <p:spPr>
          <a:xfrm>
            <a:off x="2308672" y="4056871"/>
            <a:ext cx="646331" cy="369332"/>
          </a:xfrm>
          <a:prstGeom prst="rect">
            <a:avLst/>
          </a:prstGeom>
        </p:spPr>
        <p:txBody>
          <a:bodyPr wrap="none">
            <a:spAutoFit/>
          </a:bodyPr>
          <a:lstStyle/>
          <a:p>
            <a:r>
              <a:rPr lang="zh-CN" altLang="en-US" b="1" dirty="0">
                <a:solidFill>
                  <a:schemeClr val="bg1"/>
                </a:solidFill>
              </a:rPr>
              <a:t>分权</a:t>
            </a:r>
          </a:p>
        </p:txBody>
      </p:sp>
      <p:sp>
        <p:nvSpPr>
          <p:cNvPr id="13" name="文本框 12"/>
          <p:cNvSpPr txBox="1"/>
          <p:nvPr/>
        </p:nvSpPr>
        <p:spPr>
          <a:xfrm>
            <a:off x="2156744" y="1637576"/>
            <a:ext cx="1757113" cy="646331"/>
          </a:xfrm>
          <a:prstGeom prst="rect">
            <a:avLst/>
          </a:prstGeom>
          <a:noFill/>
        </p:spPr>
        <p:txBody>
          <a:bodyPr wrap="square" rtlCol="0">
            <a:spAutoFit/>
          </a:bodyPr>
          <a:lstStyle/>
          <a:p>
            <a:r>
              <a:rPr lang="zh-CN" altLang="en-US" sz="3600" b="1" dirty="0">
                <a:solidFill>
                  <a:schemeClr val="tx1">
                    <a:lumMod val="75000"/>
                    <a:lumOff val="25000"/>
                  </a:schemeClr>
                </a:solidFill>
              </a:rPr>
              <a:t>定义</a:t>
            </a:r>
          </a:p>
        </p:txBody>
      </p:sp>
      <p:cxnSp>
        <p:nvCxnSpPr>
          <p:cNvPr id="15" name="直接连接符 14"/>
          <p:cNvCxnSpPr/>
          <p:nvPr/>
        </p:nvCxnSpPr>
        <p:spPr>
          <a:xfrm>
            <a:off x="2223760" y="2283906"/>
            <a:ext cx="5175722"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3658" y="2188172"/>
            <a:ext cx="3083191" cy="2308998"/>
          </a:xfrm>
          <a:prstGeom prst="rect">
            <a:avLst/>
          </a:prstGeom>
        </p:spPr>
      </p:pic>
    </p:spTree>
    <p:extLst>
      <p:ext uri="{BB962C8B-B14F-4D97-AF65-F5344CB8AC3E}">
        <p14:creationId xmlns:p14="http://schemas.microsoft.com/office/powerpoint/2010/main" val="51439951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0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0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animBg="1"/>
      <p:bldP spid="6" grpId="0"/>
      <p:bldP spid="12"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过分集权的弊端</a:t>
            </a:r>
          </a:p>
        </p:txBody>
      </p:sp>
      <p:grpSp>
        <p:nvGrpSpPr>
          <p:cNvPr id="7" name="组合 6"/>
          <p:cNvGrpSpPr/>
          <p:nvPr/>
        </p:nvGrpSpPr>
        <p:grpSpPr>
          <a:xfrm>
            <a:off x="3699479" y="1321911"/>
            <a:ext cx="6196514" cy="5088497"/>
            <a:chOff x="3699479" y="1321911"/>
            <a:chExt cx="6196514" cy="5088497"/>
          </a:xfrm>
        </p:grpSpPr>
        <p:grpSp>
          <p:nvGrpSpPr>
            <p:cNvPr id="33" name="组合 32"/>
            <p:cNvGrpSpPr/>
            <p:nvPr/>
          </p:nvGrpSpPr>
          <p:grpSpPr>
            <a:xfrm>
              <a:off x="5285510" y="2651368"/>
              <a:ext cx="2195280" cy="2163113"/>
              <a:chOff x="3105027" y="2055103"/>
              <a:chExt cx="3589517" cy="3495446"/>
            </a:xfrm>
          </p:grpSpPr>
          <p:sp>
            <p:nvSpPr>
              <p:cNvPr id="10" name="直角三角形 9"/>
              <p:cNvSpPr/>
              <p:nvPr/>
            </p:nvSpPr>
            <p:spPr>
              <a:xfrm>
                <a:off x="5110873" y="2524493"/>
                <a:ext cx="1076296" cy="1076297"/>
              </a:xfrm>
              <a:prstGeom prst="rtTriangl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rgbClr val="FF0000"/>
                  </a:solidFill>
                </a:endParaRPr>
              </a:p>
            </p:txBody>
          </p:sp>
          <p:sp>
            <p:nvSpPr>
              <p:cNvPr id="13" name="直角三角形 12"/>
              <p:cNvSpPr/>
              <p:nvPr/>
            </p:nvSpPr>
            <p:spPr>
              <a:xfrm rot="16200000">
                <a:off x="3549289" y="2506221"/>
                <a:ext cx="1076296" cy="1112844"/>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4" name="直角三角形 13"/>
              <p:cNvSpPr/>
              <p:nvPr/>
            </p:nvSpPr>
            <p:spPr>
              <a:xfrm rot="10800000">
                <a:off x="3531015" y="4034254"/>
                <a:ext cx="1112844" cy="1076296"/>
              </a:xfrm>
              <a:prstGeom prst="rtTriangl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rgbClr val="FF0000"/>
                  </a:solidFill>
                </a:endParaRPr>
              </a:p>
            </p:txBody>
          </p:sp>
          <p:sp>
            <p:nvSpPr>
              <p:cNvPr id="15" name="直角三角形 14"/>
              <p:cNvSpPr/>
              <p:nvPr/>
            </p:nvSpPr>
            <p:spPr>
              <a:xfrm rot="5400000">
                <a:off x="5110873" y="4034254"/>
                <a:ext cx="1076296" cy="1076296"/>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6" name="矩形 15"/>
              <p:cNvSpPr/>
              <p:nvPr/>
            </p:nvSpPr>
            <p:spPr>
              <a:xfrm rot="19030512">
                <a:off x="5506548" y="2374020"/>
                <a:ext cx="1187996" cy="63384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accent2"/>
                  </a:solidFill>
                </a:endParaRPr>
              </a:p>
            </p:txBody>
          </p:sp>
          <p:sp>
            <p:nvSpPr>
              <p:cNvPr id="17" name="矩形 16"/>
              <p:cNvSpPr/>
              <p:nvPr/>
            </p:nvSpPr>
            <p:spPr>
              <a:xfrm rot="18983833">
                <a:off x="3105027" y="4673997"/>
                <a:ext cx="1187996" cy="63384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rgbClr val="FF0000"/>
                  </a:solidFill>
                </a:endParaRPr>
              </a:p>
            </p:txBody>
          </p:sp>
          <p:sp>
            <p:nvSpPr>
              <p:cNvPr id="18" name="矩形 17"/>
              <p:cNvSpPr/>
              <p:nvPr/>
            </p:nvSpPr>
            <p:spPr>
              <a:xfrm rot="13500135">
                <a:off x="5499567" y="4639628"/>
                <a:ext cx="1187996" cy="6338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9" name="矩形 18"/>
              <p:cNvSpPr/>
              <p:nvPr/>
            </p:nvSpPr>
            <p:spPr>
              <a:xfrm rot="13500135">
                <a:off x="3109620" y="2332178"/>
                <a:ext cx="1187996" cy="6338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sp>
          <p:nvSpPr>
            <p:cNvPr id="20" name="矩形 19"/>
            <p:cNvSpPr/>
            <p:nvPr/>
          </p:nvSpPr>
          <p:spPr>
            <a:xfrm>
              <a:off x="7130492" y="1937413"/>
              <a:ext cx="2765501" cy="400110"/>
            </a:xfrm>
            <a:prstGeom prst="rect">
              <a:avLst/>
            </a:prstGeom>
          </p:spPr>
          <p:txBody>
            <a:bodyPr wrap="none">
              <a:spAutoFit/>
            </a:bodyPr>
            <a:lstStyle/>
            <a:p>
              <a:r>
                <a:rPr lang="zh-CN" altLang="en-US" sz="2000" b="1" dirty="0">
                  <a:solidFill>
                    <a:schemeClr val="tx1">
                      <a:lumMod val="75000"/>
                      <a:lumOff val="25000"/>
                    </a:schemeClr>
                  </a:solidFill>
                </a:rPr>
                <a:t>降低决策的质量与速度</a:t>
              </a:r>
            </a:p>
          </p:txBody>
        </p:sp>
        <p:sp>
          <p:nvSpPr>
            <p:cNvPr id="21" name="矩形 20"/>
            <p:cNvSpPr/>
            <p:nvPr/>
          </p:nvSpPr>
          <p:spPr>
            <a:xfrm>
              <a:off x="7185855" y="4863755"/>
              <a:ext cx="2507418" cy="400110"/>
            </a:xfrm>
            <a:prstGeom prst="rect">
              <a:avLst/>
            </a:prstGeom>
          </p:spPr>
          <p:txBody>
            <a:bodyPr wrap="none">
              <a:spAutoFit/>
            </a:bodyPr>
            <a:lstStyle/>
            <a:p>
              <a:r>
                <a:rPr lang="zh-CN" altLang="en-US" sz="2000" b="1" dirty="0">
                  <a:solidFill>
                    <a:schemeClr val="tx1">
                      <a:lumMod val="75000"/>
                      <a:lumOff val="25000"/>
                    </a:schemeClr>
                  </a:solidFill>
                </a:rPr>
                <a:t>降低组织的适应能力</a:t>
              </a:r>
            </a:p>
          </p:txBody>
        </p:sp>
        <p:sp>
          <p:nvSpPr>
            <p:cNvPr id="22" name="矩形 21"/>
            <p:cNvSpPr/>
            <p:nvPr/>
          </p:nvSpPr>
          <p:spPr>
            <a:xfrm>
              <a:off x="3820538" y="4933080"/>
              <a:ext cx="1880036" cy="1477328"/>
            </a:xfrm>
            <a:prstGeom prst="rect">
              <a:avLst/>
            </a:prstGeom>
          </p:spPr>
          <p:txBody>
            <a:bodyPr wrap="square">
              <a:spAutoFit/>
            </a:bodyPr>
            <a:lstStyle/>
            <a:p>
              <a:r>
                <a:rPr lang="zh-CN" altLang="en-US" b="1" dirty="0">
                  <a:solidFill>
                    <a:schemeClr val="tx1">
                      <a:lumMod val="75000"/>
                      <a:lumOff val="25000"/>
                    </a:schemeClr>
                  </a:solidFill>
                </a:rPr>
                <a:t>致使高层管理者陷入日常管理事务中，难以集中精力处理企业发展中的重大问题</a:t>
              </a:r>
            </a:p>
          </p:txBody>
        </p:sp>
        <p:sp>
          <p:nvSpPr>
            <p:cNvPr id="23" name="矩形 22"/>
            <p:cNvSpPr/>
            <p:nvPr/>
          </p:nvSpPr>
          <p:spPr>
            <a:xfrm>
              <a:off x="3699479" y="1321911"/>
              <a:ext cx="1802978" cy="1200329"/>
            </a:xfrm>
            <a:prstGeom prst="rect">
              <a:avLst/>
            </a:prstGeom>
          </p:spPr>
          <p:txBody>
            <a:bodyPr wrap="square">
              <a:spAutoFit/>
            </a:bodyPr>
            <a:lstStyle/>
            <a:p>
              <a:r>
                <a:rPr lang="zh-CN" altLang="en-US" b="1" dirty="0">
                  <a:solidFill>
                    <a:schemeClr val="tx1">
                      <a:lumMod val="75000"/>
                      <a:lumOff val="25000"/>
                    </a:schemeClr>
                  </a:solidFill>
                </a:rPr>
                <a:t>降低组织成员的工作热情，并妨碍对后备管理队伍的培养</a:t>
              </a:r>
            </a:p>
          </p:txBody>
        </p:sp>
        <p:cxnSp>
          <p:nvCxnSpPr>
            <p:cNvPr id="25" name="直接连接符 24"/>
            <p:cNvCxnSpPr/>
            <p:nvPr/>
          </p:nvCxnSpPr>
          <p:spPr>
            <a:xfrm>
              <a:off x="7249038" y="2644660"/>
              <a:ext cx="181835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864409" y="2628209"/>
              <a:ext cx="163804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897596" y="4860718"/>
              <a:ext cx="163804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219770" y="4849531"/>
              <a:ext cx="163804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963692" y="3331568"/>
              <a:ext cx="777511" cy="744035"/>
              <a:chOff x="6296891" y="1159815"/>
              <a:chExt cx="810491" cy="834175"/>
            </a:xfrm>
          </p:grpSpPr>
          <p:sp>
            <p:nvSpPr>
              <p:cNvPr id="5" name="椭圆 4"/>
              <p:cNvSpPr/>
              <p:nvPr/>
            </p:nvSpPr>
            <p:spPr>
              <a:xfrm>
                <a:off x="6296891" y="1159815"/>
                <a:ext cx="810491" cy="834175"/>
              </a:xfrm>
              <a:prstGeom prst="ellipse">
                <a:avLst/>
              </a:prstGeom>
              <a:solidFill>
                <a:srgbClr val="F0F2F3"/>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2947" y="1346716"/>
                <a:ext cx="428982" cy="460371"/>
              </a:xfrm>
              <a:prstGeom prst="rect">
                <a:avLst/>
              </a:prstGeom>
              <a:noFill/>
              <a:ln>
                <a:noFill/>
              </a:ln>
            </p:spPr>
          </p:pic>
        </p:grpSp>
      </p:grpSp>
    </p:spTree>
    <p:extLst>
      <p:ext uri="{BB962C8B-B14F-4D97-AF65-F5344CB8AC3E}">
        <p14:creationId xmlns:p14="http://schemas.microsoft.com/office/powerpoint/2010/main" val="413797850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分权的影响因素</a:t>
            </a:r>
          </a:p>
        </p:txBody>
      </p:sp>
      <p:pic>
        <p:nvPicPr>
          <p:cNvPr id="3" name="图片 2">
            <a:extLst>
              <a:ext uri="{FF2B5EF4-FFF2-40B4-BE49-F238E27FC236}">
                <a16:creationId xmlns:a16="http://schemas.microsoft.com/office/drawing/2014/main" id="{3473117F-C648-EC4F-81EC-C883A774871D}"/>
              </a:ext>
            </a:extLst>
          </p:cNvPr>
          <p:cNvPicPr>
            <a:picLocks noChangeAspect="1"/>
          </p:cNvPicPr>
          <p:nvPr/>
        </p:nvPicPr>
        <p:blipFill>
          <a:blip r:embed="rId2"/>
          <a:stretch>
            <a:fillRect/>
          </a:stretch>
        </p:blipFill>
        <p:spPr>
          <a:xfrm>
            <a:off x="76200" y="1428808"/>
            <a:ext cx="11658600" cy="4564264"/>
          </a:xfrm>
          <a:prstGeom prst="rect">
            <a:avLst/>
          </a:prstGeom>
        </p:spPr>
      </p:pic>
      <p:cxnSp>
        <p:nvCxnSpPr>
          <p:cNvPr id="5" name="直线连接符 4">
            <a:extLst>
              <a:ext uri="{FF2B5EF4-FFF2-40B4-BE49-F238E27FC236}">
                <a16:creationId xmlns:a16="http://schemas.microsoft.com/office/drawing/2014/main" id="{A0F1ABD7-DD75-5647-924E-042566E47404}"/>
              </a:ext>
            </a:extLst>
          </p:cNvPr>
          <p:cNvCxnSpPr/>
          <p:nvPr/>
        </p:nvCxnSpPr>
        <p:spPr>
          <a:xfrm>
            <a:off x="1238081" y="4345423"/>
            <a:ext cx="1747880" cy="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19031010"/>
      </p:ext>
    </p:extLst>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分权的实现途径</a:t>
            </a:r>
          </a:p>
        </p:txBody>
      </p:sp>
      <p:sp>
        <p:nvSpPr>
          <p:cNvPr id="3" name="内容占位符 2"/>
          <p:cNvSpPr>
            <a:spLocks noGrp="1"/>
          </p:cNvSpPr>
          <p:nvPr>
            <p:ph idx="1"/>
          </p:nvPr>
        </p:nvSpPr>
        <p:spPr/>
        <p:txBody>
          <a:bodyPr/>
          <a:lstStyle/>
          <a:p>
            <a:r>
              <a:rPr lang="zh-CN" altLang="en-US" dirty="0"/>
              <a:t>制度分权</a:t>
            </a:r>
            <a:endParaRPr lang="en-US" altLang="zh-CN" dirty="0"/>
          </a:p>
          <a:p>
            <a:endParaRPr lang="en-US" altLang="zh-CN" dirty="0"/>
          </a:p>
          <a:p>
            <a:r>
              <a:rPr lang="zh-CN" altLang="en-US" dirty="0"/>
              <a:t>主管人员授权</a:t>
            </a:r>
          </a:p>
        </p:txBody>
      </p:sp>
    </p:spTree>
    <p:extLst>
      <p:ext uri="{BB962C8B-B14F-4D97-AF65-F5344CB8AC3E}">
        <p14:creationId xmlns:p14="http://schemas.microsoft.com/office/powerpoint/2010/main" val="314354746"/>
      </p:ext>
    </p:extLst>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16"/>
          <p:cNvSpPr/>
          <p:nvPr/>
        </p:nvSpPr>
        <p:spPr>
          <a:xfrm rot="7479844">
            <a:off x="2561953" y="4879239"/>
            <a:ext cx="279677" cy="277812"/>
          </a:xfrm>
          <a:prstGeom prst="triangl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矩形 10"/>
          <p:cNvSpPr/>
          <p:nvPr/>
        </p:nvSpPr>
        <p:spPr>
          <a:xfrm>
            <a:off x="2180896" y="2846511"/>
            <a:ext cx="7728569" cy="1444934"/>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授权</a:t>
            </a:r>
          </a:p>
        </p:txBody>
      </p:sp>
      <p:sp>
        <p:nvSpPr>
          <p:cNvPr id="3" name="矩形 2"/>
          <p:cNvSpPr/>
          <p:nvPr/>
        </p:nvSpPr>
        <p:spPr>
          <a:xfrm>
            <a:off x="4903639" y="3033344"/>
            <a:ext cx="2524450" cy="461665"/>
          </a:xfrm>
          <a:prstGeom prst="rect">
            <a:avLst/>
          </a:prstGeom>
        </p:spPr>
        <p:txBody>
          <a:bodyPr wrap="square">
            <a:spAutoFit/>
          </a:bodyPr>
          <a:lstStyle/>
          <a:p>
            <a:r>
              <a:rPr lang="zh-CN" altLang="en-US" sz="2400" b="1" dirty="0">
                <a:solidFill>
                  <a:schemeClr val="tx1">
                    <a:lumMod val="85000"/>
                    <a:lumOff val="15000"/>
                  </a:schemeClr>
                </a:solidFill>
              </a:rPr>
              <a:t>授权的本质含义</a:t>
            </a:r>
            <a:endParaRPr lang="en-US" altLang="zh-CN" sz="2400" b="1" dirty="0">
              <a:solidFill>
                <a:schemeClr val="tx1">
                  <a:lumMod val="85000"/>
                  <a:lumOff val="15000"/>
                </a:schemeClr>
              </a:solidFill>
            </a:endParaRPr>
          </a:p>
        </p:txBody>
      </p:sp>
      <p:sp>
        <p:nvSpPr>
          <p:cNvPr id="4" name="矩形 3"/>
          <p:cNvSpPr/>
          <p:nvPr/>
        </p:nvSpPr>
        <p:spPr>
          <a:xfrm>
            <a:off x="2180896" y="1798073"/>
            <a:ext cx="671279" cy="48051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t>定义</a:t>
            </a:r>
          </a:p>
        </p:txBody>
      </p:sp>
      <p:sp>
        <p:nvSpPr>
          <p:cNvPr id="5" name="矩形 4"/>
          <p:cNvSpPr/>
          <p:nvPr/>
        </p:nvSpPr>
        <p:spPr>
          <a:xfrm>
            <a:off x="3027505" y="1627427"/>
            <a:ext cx="6957291" cy="1200329"/>
          </a:xfrm>
          <a:prstGeom prst="rect">
            <a:avLst/>
          </a:prstGeom>
        </p:spPr>
        <p:txBody>
          <a:bodyPr wrap="square">
            <a:spAutoFit/>
          </a:bodyPr>
          <a:lstStyle/>
          <a:p>
            <a:r>
              <a:rPr lang="zh-CN" altLang="en-US" sz="2400" b="1" dirty="0">
                <a:solidFill>
                  <a:schemeClr val="tx1">
                    <a:lumMod val="75000"/>
                    <a:lumOff val="25000"/>
                  </a:schemeClr>
                </a:solidFill>
              </a:rPr>
              <a:t>授权</a:t>
            </a:r>
            <a:r>
              <a:rPr lang="zh-CN" altLang="en-US" sz="2400" dirty="0"/>
              <a:t>就是指上级管理者随着职责的委派而将部分职权委让给对其直接报告工作的部属的行为。（召开会议）</a:t>
            </a:r>
          </a:p>
        </p:txBody>
      </p:sp>
      <p:sp>
        <p:nvSpPr>
          <p:cNvPr id="9" name="矩形 8"/>
          <p:cNvSpPr/>
          <p:nvPr/>
        </p:nvSpPr>
        <p:spPr>
          <a:xfrm>
            <a:off x="2999507" y="4679532"/>
            <a:ext cx="7384208" cy="400110"/>
          </a:xfrm>
          <a:prstGeom prst="rect">
            <a:avLst/>
          </a:prstGeom>
        </p:spPr>
        <p:txBody>
          <a:bodyPr wrap="square">
            <a:spAutoFit/>
          </a:bodyPr>
          <a:lstStyle/>
          <a:p>
            <a:r>
              <a:rPr lang="zh-CN" altLang="en-US" sz="2000" dirty="0"/>
              <a:t>授权削弱了管理者的权力，还是增强了管理者的权力？</a:t>
            </a:r>
          </a:p>
        </p:txBody>
      </p:sp>
      <p:pic>
        <p:nvPicPr>
          <p:cNvPr id="12" name="图片 11"/>
          <p:cNvPicPr>
            <a:picLocks noChangeAspect="1"/>
          </p:cNvPicPr>
          <p:nvPr/>
        </p:nvPicPr>
        <p:blipFill>
          <a:blip r:embed="rId3" cstate="print"/>
          <a:stretch>
            <a:fillRect/>
          </a:stretch>
        </p:blipFill>
        <p:spPr>
          <a:xfrm>
            <a:off x="2472529" y="3081290"/>
            <a:ext cx="630309" cy="1084896"/>
          </a:xfrm>
          <a:prstGeom prst="rect">
            <a:avLst/>
          </a:prstGeom>
        </p:spPr>
      </p:pic>
      <p:sp>
        <p:nvSpPr>
          <p:cNvPr id="13" name="矩形 12"/>
          <p:cNvSpPr/>
          <p:nvPr/>
        </p:nvSpPr>
        <p:spPr>
          <a:xfrm>
            <a:off x="3289874" y="3588288"/>
            <a:ext cx="6619591" cy="646331"/>
          </a:xfrm>
          <a:prstGeom prst="rect">
            <a:avLst/>
          </a:prstGeom>
        </p:spPr>
        <p:txBody>
          <a:bodyPr wrap="square">
            <a:spAutoFit/>
          </a:bodyPr>
          <a:lstStyle/>
          <a:p>
            <a:r>
              <a:rPr lang="zh-CN" altLang="en-US" b="1" dirty="0">
                <a:solidFill>
                  <a:schemeClr val="accent2"/>
                </a:solidFill>
              </a:rPr>
              <a:t>管理者不要去做别人能做的事，而只做那些必须由自己来做的事。</a:t>
            </a:r>
          </a:p>
        </p:txBody>
      </p:sp>
      <p:sp>
        <p:nvSpPr>
          <p:cNvPr id="15" name="等腰三角形 14"/>
          <p:cNvSpPr/>
          <p:nvPr/>
        </p:nvSpPr>
        <p:spPr>
          <a:xfrm>
            <a:off x="5868534" y="2597316"/>
            <a:ext cx="353290" cy="240393"/>
          </a:xfrm>
          <a:prstGeom prst="triangl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6" name="椭圆 15"/>
          <p:cNvSpPr/>
          <p:nvPr/>
        </p:nvSpPr>
        <p:spPr>
          <a:xfrm>
            <a:off x="2172367" y="4526224"/>
            <a:ext cx="556979" cy="562256"/>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文本框 17"/>
          <p:cNvSpPr txBox="1"/>
          <p:nvPr/>
        </p:nvSpPr>
        <p:spPr>
          <a:xfrm>
            <a:off x="2237842" y="4648813"/>
            <a:ext cx="426027" cy="369332"/>
          </a:xfrm>
          <a:prstGeom prst="rect">
            <a:avLst/>
          </a:prstGeom>
          <a:noFill/>
        </p:spPr>
        <p:txBody>
          <a:bodyPr wrap="square" rtlCol="0">
            <a:spAutoFit/>
          </a:bodyPr>
          <a:lstStyle/>
          <a:p>
            <a:r>
              <a:rPr lang="zh-CN" altLang="en-US" b="1" dirty="0">
                <a:solidFill>
                  <a:schemeClr val="bg1"/>
                </a:solidFill>
                <a:latin typeface="+mj-lt"/>
              </a:rPr>
              <a:t>？</a:t>
            </a:r>
          </a:p>
        </p:txBody>
      </p:sp>
      <p:cxnSp>
        <p:nvCxnSpPr>
          <p:cNvPr id="20" name="直接连接符 19"/>
          <p:cNvCxnSpPr/>
          <p:nvPr/>
        </p:nvCxnSpPr>
        <p:spPr>
          <a:xfrm>
            <a:off x="3102838" y="5099627"/>
            <a:ext cx="6806627" cy="0"/>
          </a:xfrm>
          <a:prstGeom prst="line">
            <a:avLst/>
          </a:prstGeom>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3593622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20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8"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管理幅度</a:t>
            </a:r>
          </a:p>
        </p:txBody>
      </p:sp>
      <p:sp>
        <p:nvSpPr>
          <p:cNvPr id="3" name="内容占位符 2"/>
          <p:cNvSpPr>
            <a:spLocks noGrp="1"/>
          </p:cNvSpPr>
          <p:nvPr>
            <p:ph idx="1"/>
          </p:nvPr>
        </p:nvSpPr>
        <p:spPr/>
        <p:txBody>
          <a:bodyPr/>
          <a:lstStyle/>
          <a:p>
            <a:r>
              <a:rPr lang="zh-CN" altLang="en-US" dirty="0"/>
              <a:t>管理幅度：管理者能够直接</a:t>
            </a:r>
            <a:r>
              <a:rPr lang="zh-CN" altLang="en-US" dirty="0">
                <a:solidFill>
                  <a:srgbClr val="FF0000"/>
                </a:solidFill>
              </a:rPr>
              <a:t>有效地</a:t>
            </a:r>
            <a:r>
              <a:rPr lang="zh-CN" altLang="en-US" dirty="0"/>
              <a:t>指挥合监督下属的数量；即直接向一个上级人员汇报工作的下级的人数（</a:t>
            </a:r>
            <a:r>
              <a:rPr lang="en-US" altLang="zh-CN" dirty="0"/>
              <a:t>N</a:t>
            </a:r>
            <a:r>
              <a:rPr lang="zh-CN" altLang="en-US" dirty="0"/>
              <a:t>）。</a:t>
            </a:r>
            <a:endParaRPr lang="en-US" altLang="zh-CN" dirty="0"/>
          </a:p>
          <a:p>
            <a:endParaRPr lang="en-US" altLang="zh-CN" dirty="0"/>
          </a:p>
          <a:p>
            <a:r>
              <a:rPr lang="zh-CN" altLang="en-US" dirty="0"/>
              <a:t>管理幅度反映管理人员管理工作的复杂程度</a:t>
            </a:r>
            <a:endParaRPr lang="en-US" altLang="zh-CN" dirty="0"/>
          </a:p>
          <a:p>
            <a:endParaRPr lang="zh-CN" altLang="en-US" dirty="0"/>
          </a:p>
          <a:p>
            <a:r>
              <a:rPr lang="zh-CN" altLang="en-US" dirty="0"/>
              <a:t>管理幅度与管理层次是成反比的（在组织规模一定的情况下）</a:t>
            </a:r>
          </a:p>
          <a:p>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1173469012"/>
      </p:ext>
    </p:extLst>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制度分权与授权的区别</a:t>
            </a:r>
          </a:p>
        </p:txBody>
      </p:sp>
      <p:sp>
        <p:nvSpPr>
          <p:cNvPr id="3" name="内容占位符 2"/>
          <p:cNvSpPr>
            <a:spLocks noGrp="1"/>
          </p:cNvSpPr>
          <p:nvPr>
            <p:ph idx="1"/>
          </p:nvPr>
        </p:nvSpPr>
        <p:spPr/>
        <p:txBody>
          <a:bodyPr/>
          <a:lstStyle/>
          <a:p>
            <a:r>
              <a:rPr lang="zh-CN" altLang="en-US" dirty="0"/>
              <a:t>授权是将属于上级的权利授予下级，是一个</a:t>
            </a:r>
            <a:r>
              <a:rPr lang="zh-CN" altLang="en-US" dirty="0">
                <a:solidFill>
                  <a:srgbClr val="FF0000"/>
                </a:solidFill>
              </a:rPr>
              <a:t>短期性质</a:t>
            </a:r>
            <a:r>
              <a:rPr lang="zh-CN" altLang="en-US" dirty="0"/>
              <a:t>的行为．而制度分权则是某一部分权力本来就较多地放在下级那里，是一个</a:t>
            </a:r>
            <a:r>
              <a:rPr lang="zh-CN" altLang="en-US" dirty="0">
                <a:solidFill>
                  <a:srgbClr val="FF0000"/>
                </a:solidFill>
              </a:rPr>
              <a:t>长期性质</a:t>
            </a:r>
            <a:r>
              <a:rPr lang="zh-CN" altLang="en-US" dirty="0"/>
              <a:t>的行为。  </a:t>
            </a:r>
            <a:endParaRPr lang="en-US" altLang="zh-CN" dirty="0"/>
          </a:p>
          <a:p>
            <a:endParaRPr lang="en-US" altLang="zh-CN" dirty="0"/>
          </a:p>
          <a:p>
            <a:r>
              <a:rPr lang="zh-CN" altLang="en-US" dirty="0"/>
              <a:t>授权是上级决定的，而分权是组织权责制度规定的。</a:t>
            </a:r>
            <a:endParaRPr lang="en-US" altLang="zh-CN" dirty="0"/>
          </a:p>
          <a:p>
            <a:endParaRPr lang="en-US" altLang="zh-CN" dirty="0"/>
          </a:p>
          <a:p>
            <a:r>
              <a:rPr lang="zh-CN" altLang="en-US" dirty="0"/>
              <a:t>一个企业只有经常地授权，才能知道下属处理问题的能力如何，如果令人满意，才能长期地进行分权。</a:t>
            </a:r>
          </a:p>
          <a:p>
            <a:endParaRPr lang="zh-CN" altLang="en-US" dirty="0"/>
          </a:p>
        </p:txBody>
      </p:sp>
    </p:spTree>
    <p:extLst>
      <p:ext uri="{BB962C8B-B14F-4D97-AF65-F5344CB8AC3E}">
        <p14:creationId xmlns:p14="http://schemas.microsoft.com/office/powerpoint/2010/main" val="4010568858"/>
      </p:ext>
    </p:extLst>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授权的优点</a:t>
            </a:r>
          </a:p>
        </p:txBody>
      </p:sp>
      <p:sp>
        <p:nvSpPr>
          <p:cNvPr id="4" name="Rectangle 3"/>
          <p:cNvSpPr>
            <a:spLocks noGrp="1" noChangeArrowheads="1"/>
          </p:cNvSpPr>
          <p:nvPr>
            <p:ph idx="1"/>
          </p:nvPr>
        </p:nvSpPr>
        <p:spPr>
          <a:xfrm>
            <a:off x="400060" y="1002742"/>
            <a:ext cx="11041227" cy="5855258"/>
          </a:xfrm>
        </p:spPr>
        <p:txBody>
          <a:bodyPr/>
          <a:lstStyle/>
          <a:p>
            <a:pPr lvl="1" eaLnBrk="1" hangingPunct="1">
              <a:lnSpc>
                <a:spcPct val="150000"/>
              </a:lnSpc>
            </a:pPr>
            <a:r>
              <a:rPr lang="zh-CN" altLang="en-US" sz="2400" dirty="0">
                <a:cs typeface="+mn-cs"/>
              </a:rPr>
              <a:t>授权的好处</a:t>
            </a:r>
          </a:p>
          <a:p>
            <a:pPr lvl="2" eaLnBrk="1" hangingPunct="1">
              <a:lnSpc>
                <a:spcPct val="150000"/>
              </a:lnSpc>
            </a:pPr>
            <a:r>
              <a:rPr lang="zh-CN" altLang="en-US" sz="2400" dirty="0">
                <a:cs typeface="+mn-cs"/>
              </a:rPr>
              <a:t>得到下属的尊重</a:t>
            </a:r>
          </a:p>
          <a:p>
            <a:pPr lvl="2" eaLnBrk="1" hangingPunct="1">
              <a:lnSpc>
                <a:spcPct val="150000"/>
              </a:lnSpc>
            </a:pPr>
            <a:r>
              <a:rPr lang="zh-CN" altLang="en-US" sz="2400" dirty="0">
                <a:cs typeface="+mn-cs"/>
              </a:rPr>
              <a:t>有利于发挥下属的聪明才智</a:t>
            </a:r>
          </a:p>
          <a:p>
            <a:pPr lvl="2" eaLnBrk="1" hangingPunct="1">
              <a:lnSpc>
                <a:spcPct val="150000"/>
              </a:lnSpc>
            </a:pPr>
            <a:r>
              <a:rPr lang="zh-CN" altLang="en-US" sz="2400" dirty="0">
                <a:cs typeface="+mn-cs"/>
              </a:rPr>
              <a:t>可以减轻上司的工作负担</a:t>
            </a:r>
          </a:p>
          <a:p>
            <a:pPr lvl="1" eaLnBrk="1" hangingPunct="1">
              <a:lnSpc>
                <a:spcPct val="150000"/>
              </a:lnSpc>
            </a:pPr>
            <a:r>
              <a:rPr lang="zh-CN" altLang="en-US" sz="2400" dirty="0">
                <a:cs typeface="+mn-cs"/>
              </a:rPr>
              <a:t>正确的授权步骤</a:t>
            </a:r>
          </a:p>
          <a:p>
            <a:pPr lvl="2" eaLnBrk="1" hangingPunct="1">
              <a:lnSpc>
                <a:spcPct val="150000"/>
              </a:lnSpc>
            </a:pPr>
            <a:r>
              <a:rPr lang="zh-CN" altLang="en-US" sz="2400" dirty="0">
                <a:cs typeface="+mn-cs"/>
              </a:rPr>
              <a:t>（</a:t>
            </a:r>
            <a:r>
              <a:rPr lang="en-US" altLang="zh-CN" sz="2400" dirty="0">
                <a:cs typeface="+mn-cs"/>
              </a:rPr>
              <a:t>1</a:t>
            </a:r>
            <a:r>
              <a:rPr lang="zh-CN" altLang="en-US" sz="2400" dirty="0">
                <a:cs typeface="+mn-cs"/>
              </a:rPr>
              <a:t>）确定目标（</a:t>
            </a:r>
            <a:r>
              <a:rPr lang="en-US" altLang="zh-CN" sz="2400" dirty="0">
                <a:cs typeface="+mn-cs"/>
              </a:rPr>
              <a:t>SMART</a:t>
            </a:r>
            <a:r>
              <a:rPr lang="zh-CN" altLang="en-US" sz="2400" dirty="0">
                <a:cs typeface="+mn-cs"/>
              </a:rPr>
              <a:t>）</a:t>
            </a:r>
          </a:p>
          <a:p>
            <a:pPr lvl="2" eaLnBrk="1" hangingPunct="1">
              <a:lnSpc>
                <a:spcPct val="150000"/>
              </a:lnSpc>
            </a:pPr>
            <a:r>
              <a:rPr lang="zh-CN" altLang="en-US" sz="2400" dirty="0">
                <a:cs typeface="+mn-cs"/>
              </a:rPr>
              <a:t>（</a:t>
            </a:r>
            <a:r>
              <a:rPr lang="en-US" altLang="zh-CN" sz="2400" dirty="0">
                <a:cs typeface="+mn-cs"/>
              </a:rPr>
              <a:t>2</a:t>
            </a:r>
            <a:r>
              <a:rPr lang="zh-CN" altLang="en-US" sz="2400" dirty="0">
                <a:cs typeface="+mn-cs"/>
              </a:rPr>
              <a:t>）委派具体任务</a:t>
            </a:r>
          </a:p>
          <a:p>
            <a:pPr lvl="2" eaLnBrk="1" hangingPunct="1">
              <a:lnSpc>
                <a:spcPct val="150000"/>
              </a:lnSpc>
            </a:pPr>
            <a:r>
              <a:rPr lang="zh-CN" altLang="en-US" sz="2400" dirty="0">
                <a:cs typeface="+mn-cs"/>
              </a:rPr>
              <a:t>（</a:t>
            </a:r>
            <a:r>
              <a:rPr lang="en-US" altLang="zh-CN" sz="2400" dirty="0">
                <a:cs typeface="+mn-cs"/>
              </a:rPr>
              <a:t>3</a:t>
            </a:r>
            <a:r>
              <a:rPr lang="zh-CN" altLang="en-US" sz="2400" dirty="0">
                <a:cs typeface="+mn-cs"/>
              </a:rPr>
              <a:t>）授予必要的权力</a:t>
            </a:r>
          </a:p>
          <a:p>
            <a:pPr lvl="2" eaLnBrk="1" hangingPunct="1">
              <a:lnSpc>
                <a:spcPct val="150000"/>
              </a:lnSpc>
            </a:pPr>
            <a:r>
              <a:rPr lang="zh-CN" altLang="en-US" sz="2400" dirty="0">
                <a:cs typeface="+mn-cs"/>
              </a:rPr>
              <a:t>（</a:t>
            </a:r>
            <a:r>
              <a:rPr lang="en-US" altLang="zh-CN" sz="2400" dirty="0">
                <a:cs typeface="+mn-cs"/>
              </a:rPr>
              <a:t>4</a:t>
            </a:r>
            <a:r>
              <a:rPr lang="zh-CN" altLang="en-US" sz="2400" dirty="0">
                <a:cs typeface="+mn-cs"/>
              </a:rPr>
              <a:t>）检查、监督，帮助下级完成任务</a:t>
            </a:r>
          </a:p>
        </p:txBody>
      </p:sp>
    </p:spTree>
    <p:extLst>
      <p:ext uri="{BB962C8B-B14F-4D97-AF65-F5344CB8AC3E}">
        <p14:creationId xmlns:p14="http://schemas.microsoft.com/office/powerpoint/2010/main" val="283650302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a:spLocks noGrp="1" noChangeArrowheads="1"/>
          </p:cNvSpPr>
          <p:nvPr>
            <p:ph idx="1"/>
          </p:nvPr>
        </p:nvSpPr>
        <p:spPr/>
        <p:txBody>
          <a:bodyPr/>
          <a:lstStyle/>
          <a:p>
            <a:pPr>
              <a:lnSpc>
                <a:spcPct val="150000"/>
              </a:lnSpc>
            </a:pPr>
            <a:r>
              <a:rPr lang="zh-CN" altLang="en-US" dirty="0"/>
              <a:t>授权注意事项</a:t>
            </a:r>
          </a:p>
          <a:p>
            <a:pPr lvl="1">
              <a:lnSpc>
                <a:spcPct val="150000"/>
              </a:lnSpc>
            </a:pPr>
            <a:r>
              <a:rPr lang="zh-CN" altLang="en-US" sz="2400" dirty="0">
                <a:cs typeface="+mn-cs"/>
              </a:rPr>
              <a:t>授权不能授责</a:t>
            </a:r>
          </a:p>
          <a:p>
            <a:pPr lvl="1">
              <a:lnSpc>
                <a:spcPct val="150000"/>
              </a:lnSpc>
            </a:pPr>
            <a:r>
              <a:rPr lang="zh-CN" altLang="en-US" sz="2400" dirty="0">
                <a:cs typeface="+mn-cs"/>
              </a:rPr>
              <a:t>授权不等于放任不管</a:t>
            </a:r>
          </a:p>
          <a:p>
            <a:pPr lvl="1">
              <a:lnSpc>
                <a:spcPct val="150000"/>
              </a:lnSpc>
            </a:pPr>
            <a:r>
              <a:rPr lang="zh-CN" altLang="en-US" sz="2400" dirty="0">
                <a:cs typeface="+mn-cs"/>
              </a:rPr>
              <a:t>授权不是一种权力的施舍</a:t>
            </a:r>
          </a:p>
          <a:p>
            <a:pPr lvl="1">
              <a:lnSpc>
                <a:spcPct val="150000"/>
              </a:lnSpc>
            </a:pPr>
            <a:r>
              <a:rPr lang="zh-CN" altLang="en-US" sz="2400" dirty="0">
                <a:cs typeface="+mn-cs"/>
              </a:rPr>
              <a:t>权力可以授出去，也可以收回来</a:t>
            </a:r>
            <a:endParaRPr lang="en-US" altLang="zh-CN" sz="2400" dirty="0">
              <a:cs typeface="+mn-cs"/>
            </a:endParaRPr>
          </a:p>
          <a:p>
            <a:pPr lvl="1">
              <a:lnSpc>
                <a:spcPct val="150000"/>
              </a:lnSpc>
            </a:pPr>
            <a:r>
              <a:rPr lang="zh-CN" altLang="en-US" sz="2400" dirty="0">
                <a:cs typeface="+mn-cs"/>
              </a:rPr>
              <a:t>组织规模越大越要授权；</a:t>
            </a:r>
            <a:endParaRPr lang="en-US" altLang="zh-CN" sz="2400" dirty="0">
              <a:cs typeface="+mn-cs"/>
            </a:endParaRPr>
          </a:p>
          <a:p>
            <a:pPr lvl="1">
              <a:lnSpc>
                <a:spcPct val="150000"/>
              </a:lnSpc>
            </a:pPr>
            <a:r>
              <a:rPr lang="zh-CN" altLang="en-US" sz="2400" dirty="0">
                <a:cs typeface="+mn-cs"/>
              </a:rPr>
              <a:t>任务和决策越重要，越不能授权；</a:t>
            </a:r>
            <a:endParaRPr lang="en-US" altLang="zh-CN" sz="2400" dirty="0">
              <a:cs typeface="+mn-cs"/>
            </a:endParaRPr>
          </a:p>
          <a:p>
            <a:pPr lvl="1">
              <a:lnSpc>
                <a:spcPct val="150000"/>
              </a:lnSpc>
            </a:pPr>
            <a:r>
              <a:rPr lang="zh-CN" altLang="en-US" sz="2400" dirty="0">
                <a:cs typeface="+mn-cs"/>
              </a:rPr>
              <a:t>任务越复杂越授权；</a:t>
            </a:r>
          </a:p>
        </p:txBody>
      </p:sp>
    </p:spTree>
    <p:extLst>
      <p:ext uri="{BB962C8B-B14F-4D97-AF65-F5344CB8AC3E}">
        <p14:creationId xmlns:p14="http://schemas.microsoft.com/office/powerpoint/2010/main" val="2358179936"/>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a:spLocks noGrp="1" noChangeArrowheads="1"/>
          </p:cNvSpPr>
          <p:nvPr>
            <p:ph idx="1"/>
          </p:nvPr>
        </p:nvSpPr>
        <p:spPr/>
        <p:txBody>
          <a:bodyPr/>
          <a:lstStyle/>
          <a:p>
            <a:pPr marL="457200" lvl="1" indent="0">
              <a:lnSpc>
                <a:spcPct val="150000"/>
              </a:lnSpc>
              <a:buNone/>
            </a:pPr>
            <a:r>
              <a:rPr lang="zh-CN" altLang="en-US" sz="2400" dirty="0">
                <a:cs typeface="+mn-cs"/>
              </a:rPr>
              <a:t>授权的心理障碍</a:t>
            </a:r>
          </a:p>
          <a:p>
            <a:pPr lvl="1">
              <a:lnSpc>
                <a:spcPct val="150000"/>
              </a:lnSpc>
            </a:pPr>
            <a:r>
              <a:rPr lang="zh-CN" altLang="en-US" sz="2400" dirty="0">
                <a:cs typeface="+mn-cs"/>
              </a:rPr>
              <a:t>害怕失去控制</a:t>
            </a:r>
          </a:p>
          <a:p>
            <a:pPr lvl="1">
              <a:lnSpc>
                <a:spcPct val="150000"/>
              </a:lnSpc>
            </a:pPr>
            <a:r>
              <a:rPr lang="zh-CN" altLang="en-US" sz="2400" dirty="0">
                <a:cs typeface="+mn-cs"/>
              </a:rPr>
              <a:t>害怕竞争</a:t>
            </a:r>
          </a:p>
          <a:p>
            <a:pPr lvl="1">
              <a:lnSpc>
                <a:spcPct val="150000"/>
              </a:lnSpc>
            </a:pPr>
            <a:r>
              <a:rPr lang="zh-CN" altLang="en-US" sz="2400" dirty="0">
                <a:cs typeface="+mn-cs"/>
              </a:rPr>
              <a:t>害怕失去权威性</a:t>
            </a:r>
          </a:p>
        </p:txBody>
      </p:sp>
    </p:spTree>
    <p:extLst>
      <p:ext uri="{BB962C8B-B14F-4D97-AF65-F5344CB8AC3E}">
        <p14:creationId xmlns:p14="http://schemas.microsoft.com/office/powerpoint/2010/main" val="918329383"/>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小故事  古狄逊定律</a:t>
            </a:r>
          </a:p>
        </p:txBody>
      </p:sp>
      <p:sp>
        <p:nvSpPr>
          <p:cNvPr id="3" name="内容占位符 2"/>
          <p:cNvSpPr>
            <a:spLocks noGrp="1"/>
          </p:cNvSpPr>
          <p:nvPr>
            <p:ph idx="1"/>
          </p:nvPr>
        </p:nvSpPr>
        <p:spPr/>
        <p:txBody>
          <a:bodyPr/>
          <a:lstStyle/>
          <a:p>
            <a:r>
              <a:rPr lang="zh-CN" altLang="en-US" dirty="0"/>
              <a:t>自己没有想象的那么重要</a:t>
            </a:r>
          </a:p>
        </p:txBody>
      </p:sp>
      <p:graphicFrame>
        <p:nvGraphicFramePr>
          <p:cNvPr id="5" name="表格 4"/>
          <p:cNvGraphicFramePr>
            <a:graphicFrameLocks noGrp="1"/>
          </p:cNvGraphicFramePr>
          <p:nvPr>
            <p:extLst>
              <p:ext uri="{D42A27DB-BD31-4B8C-83A1-F6EECF244321}">
                <p14:modId xmlns:p14="http://schemas.microsoft.com/office/powerpoint/2010/main" val="2483593876"/>
              </p:ext>
            </p:extLst>
          </p:nvPr>
        </p:nvGraphicFramePr>
        <p:xfrm>
          <a:off x="2286000" y="2224315"/>
          <a:ext cx="7626350" cy="396240"/>
        </p:xfrm>
        <a:graphic>
          <a:graphicData uri="http://schemas.openxmlformats.org/drawingml/2006/table">
            <a:tbl>
              <a:tblPr firstRow="1" bandRow="1">
                <a:tableStyleId>{93296810-A885-4BE3-A3E7-6D5BEEA58F35}</a:tableStyleId>
              </a:tblPr>
              <a:tblGrid>
                <a:gridCol w="1469571">
                  <a:extLst>
                    <a:ext uri="{9D8B030D-6E8A-4147-A177-3AD203B41FA5}">
                      <a16:colId xmlns:a16="http://schemas.microsoft.com/office/drawing/2014/main" val="20000"/>
                    </a:ext>
                  </a:extLst>
                </a:gridCol>
                <a:gridCol w="6156779">
                  <a:extLst>
                    <a:ext uri="{9D8B030D-6E8A-4147-A177-3AD203B41FA5}">
                      <a16:colId xmlns:a16="http://schemas.microsoft.com/office/drawing/2014/main" val="20001"/>
                    </a:ext>
                  </a:extLst>
                </a:gridCol>
              </a:tblGrid>
              <a:tr h="370840">
                <a:tc>
                  <a:txBody>
                    <a:bodyPr/>
                    <a:lstStyle/>
                    <a:p>
                      <a:pPr algn="ctr"/>
                      <a:r>
                        <a:rPr lang="zh-CN" altLang="en-US" sz="2000" dirty="0"/>
                        <a:t>古狄逊定律</a:t>
                      </a:r>
                    </a:p>
                  </a:txBody>
                  <a:tcPr/>
                </a:tc>
                <a:tc>
                  <a:txBody>
                    <a:bodyPr/>
                    <a:lstStyle/>
                    <a:p>
                      <a:pPr algn="ctr"/>
                      <a:r>
                        <a:rPr lang="zh-CN" altLang="en-US" sz="2000" dirty="0"/>
                        <a:t>一个累坏了的管理者，是一个差劲的管理者</a:t>
                      </a:r>
                      <a:endParaRPr lang="zh-CN" altLang="en-US" sz="2000" dirty="0">
                        <a:solidFill>
                          <a:schemeClr val="tx1">
                            <a:lumMod val="85000"/>
                            <a:lumOff val="15000"/>
                          </a:schemeClr>
                        </a:solidFill>
                      </a:endParaRPr>
                    </a:p>
                  </a:txBody>
                  <a:tcPr/>
                </a:tc>
                <a:extLst>
                  <a:ext uri="{0D108BD9-81ED-4DB2-BD59-A6C34878D82A}">
                    <a16:rowId xmlns:a16="http://schemas.microsoft.com/office/drawing/2014/main" val="10000"/>
                  </a:ext>
                </a:extLst>
              </a:tr>
            </a:tbl>
          </a:graphicData>
        </a:graphic>
      </p:graphicFrame>
      <p:sp>
        <p:nvSpPr>
          <p:cNvPr id="6" name="矩形 5"/>
          <p:cNvSpPr/>
          <p:nvPr/>
        </p:nvSpPr>
        <p:spPr>
          <a:xfrm>
            <a:off x="2168342" y="3053384"/>
            <a:ext cx="3799931" cy="646331"/>
          </a:xfrm>
          <a:prstGeom prst="rect">
            <a:avLst/>
          </a:prstGeom>
        </p:spPr>
        <p:txBody>
          <a:bodyPr wrap="square">
            <a:spAutoFit/>
          </a:bodyPr>
          <a:lstStyle/>
          <a:p>
            <a:r>
              <a:rPr lang="zh-CN" altLang="en-US" dirty="0"/>
              <a:t>以自己的工作能力为标准，对下属持怀疑态度，总认为必须自己督战</a:t>
            </a:r>
          </a:p>
        </p:txBody>
      </p:sp>
      <p:sp>
        <p:nvSpPr>
          <p:cNvPr id="10" name="矩形 9"/>
          <p:cNvSpPr/>
          <p:nvPr/>
        </p:nvSpPr>
        <p:spPr>
          <a:xfrm>
            <a:off x="2000031" y="4063598"/>
            <a:ext cx="4725217" cy="646331"/>
          </a:xfrm>
          <a:prstGeom prst="rect">
            <a:avLst/>
          </a:prstGeom>
        </p:spPr>
        <p:txBody>
          <a:bodyPr wrap="square">
            <a:spAutoFit/>
          </a:bodyPr>
          <a:lstStyle/>
          <a:p>
            <a:r>
              <a:rPr lang="zh-CN" altLang="en-US" dirty="0"/>
              <a:t>“贤主苦于求贤，而逸于治事</a:t>
            </a:r>
            <a:r>
              <a:rPr lang="en-US" altLang="zh-CN" dirty="0"/>
              <a:t>.</a:t>
            </a:r>
            <a:r>
              <a:rPr lang="zh-CN" altLang="en-US" dirty="0"/>
              <a:t>”  </a:t>
            </a:r>
          </a:p>
          <a:p>
            <a:r>
              <a:rPr lang="zh-CN" altLang="en-US" dirty="0"/>
              <a:t>                                             </a:t>
            </a:r>
            <a:r>
              <a:rPr lang="en-US" altLang="zh-CN" dirty="0"/>
              <a:t>-- 《</a:t>
            </a:r>
            <a:r>
              <a:rPr lang="zh-CN" altLang="en-US" dirty="0"/>
              <a:t>吕览</a:t>
            </a:r>
            <a:r>
              <a:rPr lang="en-US" altLang="zh-CN" dirty="0"/>
              <a:t>》</a:t>
            </a:r>
          </a:p>
        </p:txBody>
      </p:sp>
      <p:cxnSp>
        <p:nvCxnSpPr>
          <p:cNvPr id="16" name="直接连接符 15"/>
          <p:cNvCxnSpPr/>
          <p:nvPr/>
        </p:nvCxnSpPr>
        <p:spPr>
          <a:xfrm>
            <a:off x="2168342" y="3900875"/>
            <a:ext cx="3559669" cy="0"/>
          </a:xfrm>
          <a:prstGeom prst="line">
            <a:avLst/>
          </a:prstGeom>
          <a:ln>
            <a:solidFill>
              <a:srgbClr val="B01B20"/>
            </a:solidFill>
            <a:prstDash val="sysDash"/>
          </a:ln>
        </p:spPr>
        <p:style>
          <a:lnRef idx="1">
            <a:schemeClr val="accent1"/>
          </a:lnRef>
          <a:fillRef idx="0">
            <a:schemeClr val="accent1"/>
          </a:fillRef>
          <a:effectRef idx="0">
            <a:schemeClr val="accent1"/>
          </a:effectRef>
          <a:fontRef idx="minor">
            <a:schemeClr val="tx1"/>
          </a:fontRef>
        </p:style>
      </p:cxnSp>
      <p:pic>
        <p:nvPicPr>
          <p:cNvPr id="17410" name="Picture 2" descr="http://pic.baike.soso.com/p/20130617/20130617102301-106345290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7525" y="2958581"/>
            <a:ext cx="4061569" cy="1844065"/>
          </a:xfrm>
          <a:prstGeom prst="rect">
            <a:avLst/>
          </a:prstGeom>
          <a:noFill/>
          <a:ln w="25400">
            <a:solidFill>
              <a:schemeClr val="tx1">
                <a:lumMod val="75000"/>
                <a:lumOff val="2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070939"/>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影响组织结构选择的权变因素</a:t>
            </a:r>
          </a:p>
        </p:txBody>
      </p:sp>
      <p:sp>
        <p:nvSpPr>
          <p:cNvPr id="3" name="内容占位符 2"/>
          <p:cNvSpPr>
            <a:spLocks noGrp="1"/>
          </p:cNvSpPr>
          <p:nvPr>
            <p:ph idx="1"/>
          </p:nvPr>
        </p:nvSpPr>
        <p:spPr/>
        <p:txBody>
          <a:bodyPr/>
          <a:lstStyle/>
          <a:p>
            <a:r>
              <a:rPr lang="zh-CN" altLang="en-US" dirty="0"/>
              <a:t>战略</a:t>
            </a:r>
            <a:endParaRPr lang="en-US" altLang="zh-CN" dirty="0"/>
          </a:p>
          <a:p>
            <a:endParaRPr lang="en-US" altLang="zh-CN" dirty="0"/>
          </a:p>
          <a:p>
            <a:r>
              <a:rPr lang="zh-CN" altLang="en-US" dirty="0"/>
              <a:t>环境（供求关系、稳定）</a:t>
            </a:r>
            <a:endParaRPr lang="en-US" altLang="zh-CN" dirty="0"/>
          </a:p>
          <a:p>
            <a:endParaRPr lang="en-US" altLang="zh-CN" dirty="0"/>
          </a:p>
          <a:p>
            <a:r>
              <a:rPr lang="zh-CN" altLang="en-US" dirty="0"/>
              <a:t>技术（不同车间）</a:t>
            </a:r>
            <a:endParaRPr lang="en-US" altLang="zh-CN" dirty="0"/>
          </a:p>
          <a:p>
            <a:endParaRPr lang="en-US" altLang="zh-CN" dirty="0"/>
          </a:p>
          <a:p>
            <a:r>
              <a:rPr lang="zh-CN" altLang="en-US" dirty="0"/>
              <a:t>规模与发展阶段</a:t>
            </a:r>
            <a:endParaRPr lang="en-US" altLang="zh-CN" dirty="0"/>
          </a:p>
          <a:p>
            <a:pPr marL="0" indent="0">
              <a:buNone/>
            </a:pPr>
            <a:r>
              <a:rPr lang="zh-CN" altLang="en-US" dirty="0"/>
              <a:t>创业、职能发展、分权、参谋激增、再集权阶段</a:t>
            </a:r>
          </a:p>
        </p:txBody>
      </p:sp>
    </p:spTree>
    <p:extLst>
      <p:ext uri="{BB962C8B-B14F-4D97-AF65-F5344CB8AC3E}">
        <p14:creationId xmlns:p14="http://schemas.microsoft.com/office/powerpoint/2010/main" val="2052492662"/>
      </p:ext>
    </p:extLst>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组织设计原则</a:t>
            </a:r>
          </a:p>
        </p:txBody>
      </p:sp>
      <p:sp>
        <p:nvSpPr>
          <p:cNvPr id="3" name="内容占位符 2"/>
          <p:cNvSpPr>
            <a:spLocks noGrp="1"/>
          </p:cNvSpPr>
          <p:nvPr>
            <p:ph idx="1"/>
          </p:nvPr>
        </p:nvSpPr>
        <p:spPr/>
        <p:txBody>
          <a:bodyPr/>
          <a:lstStyle/>
          <a:p>
            <a:r>
              <a:rPr lang="zh-CN" altLang="en-US" dirty="0"/>
              <a:t>因事设职与因人设职相结合</a:t>
            </a:r>
            <a:endParaRPr lang="en-US" altLang="zh-CN" dirty="0"/>
          </a:p>
          <a:p>
            <a:endParaRPr lang="en-US" altLang="zh-CN" dirty="0"/>
          </a:p>
          <a:p>
            <a:r>
              <a:rPr lang="zh-CN" altLang="en-US" dirty="0"/>
              <a:t>责权利对等</a:t>
            </a:r>
            <a:endParaRPr lang="en-US" altLang="zh-CN" dirty="0"/>
          </a:p>
          <a:p>
            <a:endParaRPr lang="en-US" altLang="zh-CN" dirty="0"/>
          </a:p>
          <a:p>
            <a:r>
              <a:rPr lang="zh-CN" altLang="en-US" dirty="0"/>
              <a:t>命令统一原则（等级链）</a:t>
            </a:r>
          </a:p>
          <a:p>
            <a:endParaRPr lang="zh-CN" altLang="en-US" dirty="0"/>
          </a:p>
        </p:txBody>
      </p:sp>
    </p:spTree>
    <p:extLst>
      <p:ext uri="{BB962C8B-B14F-4D97-AF65-F5344CB8AC3E}">
        <p14:creationId xmlns:p14="http://schemas.microsoft.com/office/powerpoint/2010/main" val="4183615023"/>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089240" y="1828802"/>
            <a:ext cx="3464500" cy="4529469"/>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527275" y="1689639"/>
            <a:ext cx="3464500" cy="4529469"/>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战略与组织结构</a:t>
            </a:r>
          </a:p>
        </p:txBody>
      </p:sp>
      <p:sp>
        <p:nvSpPr>
          <p:cNvPr id="4" name="矩形 3"/>
          <p:cNvSpPr/>
          <p:nvPr/>
        </p:nvSpPr>
        <p:spPr>
          <a:xfrm>
            <a:off x="3607551" y="1049610"/>
            <a:ext cx="5570756" cy="523220"/>
          </a:xfrm>
          <a:prstGeom prst="rect">
            <a:avLst/>
          </a:prstGeom>
        </p:spPr>
        <p:txBody>
          <a:bodyPr wrap="none">
            <a:spAutoFit/>
          </a:bodyPr>
          <a:lstStyle/>
          <a:p>
            <a:r>
              <a:rPr lang="zh-CN" altLang="en-US" sz="2800" b="1" dirty="0">
                <a:solidFill>
                  <a:schemeClr val="tx1">
                    <a:lumMod val="75000"/>
                    <a:lumOff val="25000"/>
                  </a:schemeClr>
                </a:solidFill>
              </a:rPr>
              <a:t>福特和斯隆：两种战略、两种结构</a:t>
            </a:r>
          </a:p>
        </p:txBody>
      </p:sp>
      <p:pic>
        <p:nvPicPr>
          <p:cNvPr id="2050" name="Picture 2" descr="http://img2.cache.netease.com/auto/2013/3/13/2013031314151541f0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4845" y="1966323"/>
            <a:ext cx="1708085" cy="18582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273323" y="4357691"/>
            <a:ext cx="3096335" cy="1169551"/>
          </a:xfrm>
          <a:prstGeom prst="rect">
            <a:avLst/>
          </a:prstGeom>
        </p:spPr>
        <p:txBody>
          <a:bodyPr wrap="square">
            <a:spAutoFit/>
          </a:bodyPr>
          <a:lstStyle/>
          <a:p>
            <a:pPr marL="285750" indent="-285750">
              <a:buFont typeface="Arial" panose="020B0604020202020204" pitchFamily="34" charset="0"/>
              <a:buChar char="•"/>
            </a:pPr>
            <a:r>
              <a:rPr lang="zh-CN" altLang="en-US" sz="1400" dirty="0"/>
              <a:t>廉价、大规模</a:t>
            </a:r>
          </a:p>
          <a:p>
            <a:pPr marL="285750" indent="-285750">
              <a:buFont typeface="Arial" panose="020B0604020202020204" pitchFamily="34" charset="0"/>
              <a:buChar char="•"/>
            </a:pPr>
            <a:r>
              <a:rPr lang="zh-CN" altLang="en-US" sz="1400" dirty="0"/>
              <a:t>福特流水线制造</a:t>
            </a:r>
          </a:p>
          <a:p>
            <a:pPr marL="285750" indent="-285750">
              <a:buFont typeface="Arial" panose="020B0604020202020204" pitchFamily="34" charset="0"/>
              <a:buChar char="•"/>
            </a:pPr>
            <a:r>
              <a:rPr lang="zh-CN" altLang="en-US" sz="1400" dirty="0"/>
              <a:t>该系统只做一件事，但极其高效</a:t>
            </a:r>
          </a:p>
          <a:p>
            <a:pPr marL="285750" indent="-285750">
              <a:buFont typeface="Arial" panose="020B0604020202020204" pitchFamily="34" charset="0"/>
              <a:buChar char="•"/>
            </a:pPr>
            <a:r>
              <a:rPr lang="zh-CN" altLang="en-US" sz="1400" dirty="0"/>
              <a:t>公司是命令与控制的象征，决定自上而下，集中管理</a:t>
            </a:r>
          </a:p>
        </p:txBody>
      </p:sp>
      <p:pic>
        <p:nvPicPr>
          <p:cNvPr id="2052" name="Picture 4" descr="http://hanyu.iciba.com/upload/encyclopedia_2/27/35/bk_27350da703e400620a96f417a9d66e7c_DomUUY.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46956" y="1961105"/>
            <a:ext cx="1708085" cy="185827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712183" y="4324206"/>
            <a:ext cx="3094687" cy="1815882"/>
          </a:xfrm>
          <a:prstGeom prst="rect">
            <a:avLst/>
          </a:prstGeom>
        </p:spPr>
        <p:txBody>
          <a:bodyPr wrap="square">
            <a:spAutoFit/>
          </a:bodyPr>
          <a:lstStyle/>
          <a:p>
            <a:pPr marL="285750" indent="-285750">
              <a:buFont typeface="Arial" panose="020B0604020202020204" pitchFamily="34" charset="0"/>
              <a:buChar char="•"/>
            </a:pPr>
            <a:r>
              <a:rPr lang="zh-CN" altLang="en-US" sz="1400" dirty="0"/>
              <a:t>不同品牌不同定位（凯迪拉克、别克、雪佛兰）</a:t>
            </a:r>
          </a:p>
          <a:p>
            <a:pPr marL="285750" indent="-285750">
              <a:buFont typeface="Arial" panose="020B0604020202020204" pitchFamily="34" charset="0"/>
              <a:buChar char="•"/>
            </a:pPr>
            <a:r>
              <a:rPr lang="zh-CN" altLang="en-US" sz="1400" dirty="0"/>
              <a:t>多产品线，但同时配件共享</a:t>
            </a:r>
          </a:p>
          <a:p>
            <a:pPr marL="285750" indent="-285750">
              <a:buFont typeface="Arial" panose="020B0604020202020204" pitchFamily="34" charset="0"/>
              <a:buChar char="•"/>
            </a:pPr>
            <a:r>
              <a:rPr lang="zh-CN" altLang="en-US" sz="1400" dirty="0">
                <a:solidFill>
                  <a:srgbClr val="FF0000"/>
                </a:solidFill>
              </a:rPr>
              <a:t>事业部制组织结构的首创人</a:t>
            </a:r>
          </a:p>
          <a:p>
            <a:pPr marL="285750" indent="-285750">
              <a:buFont typeface="Arial" panose="020B0604020202020204" pitchFamily="34" charset="0"/>
              <a:buChar char="•"/>
            </a:pPr>
            <a:r>
              <a:rPr lang="zh-CN" altLang="en-US" sz="1400" dirty="0"/>
              <a:t>每个子公司专注于特定用户群，做出产品和营销决策</a:t>
            </a:r>
          </a:p>
          <a:p>
            <a:pPr marL="285750" indent="-285750">
              <a:buFont typeface="Arial" panose="020B0604020202020204" pitchFamily="34" charset="0"/>
              <a:buChar char="•"/>
            </a:pPr>
            <a:r>
              <a:rPr lang="zh-CN" altLang="en-US" sz="1400" dirty="0"/>
              <a:t>中心协调各业务，并在设计与采购上实现规模经济</a:t>
            </a:r>
          </a:p>
        </p:txBody>
      </p:sp>
      <p:sp>
        <p:nvSpPr>
          <p:cNvPr id="8" name="矩形 7"/>
          <p:cNvSpPr/>
          <p:nvPr/>
        </p:nvSpPr>
        <p:spPr>
          <a:xfrm>
            <a:off x="6683658" y="3954373"/>
            <a:ext cx="1338828" cy="369332"/>
          </a:xfrm>
          <a:prstGeom prst="rect">
            <a:avLst/>
          </a:prstGeom>
        </p:spPr>
        <p:txBody>
          <a:bodyPr wrap="none">
            <a:spAutoFit/>
          </a:bodyPr>
          <a:lstStyle/>
          <a:p>
            <a:r>
              <a:rPr lang="zh-CN" altLang="en-US" b="1" dirty="0"/>
              <a:t>斯隆多品牌</a:t>
            </a:r>
          </a:p>
        </p:txBody>
      </p:sp>
      <p:sp>
        <p:nvSpPr>
          <p:cNvPr id="9" name="矩形 8"/>
          <p:cNvSpPr/>
          <p:nvPr/>
        </p:nvSpPr>
        <p:spPr>
          <a:xfrm>
            <a:off x="2273322" y="4016339"/>
            <a:ext cx="1261884" cy="369332"/>
          </a:xfrm>
          <a:prstGeom prst="rect">
            <a:avLst/>
          </a:prstGeom>
        </p:spPr>
        <p:txBody>
          <a:bodyPr wrap="none">
            <a:spAutoFit/>
          </a:bodyPr>
          <a:lstStyle/>
          <a:p>
            <a:r>
              <a:rPr lang="zh-CN" altLang="en-US" b="1" dirty="0">
                <a:solidFill>
                  <a:schemeClr val="tx1">
                    <a:lumMod val="85000"/>
                    <a:lumOff val="15000"/>
                  </a:schemeClr>
                </a:solidFill>
              </a:rPr>
              <a:t>福特</a:t>
            </a:r>
            <a:r>
              <a:rPr lang="en-US" altLang="zh-CN" b="1" dirty="0">
                <a:solidFill>
                  <a:schemeClr val="tx1">
                    <a:lumMod val="85000"/>
                    <a:lumOff val="15000"/>
                  </a:schemeClr>
                </a:solidFill>
              </a:rPr>
              <a:t>T</a:t>
            </a:r>
            <a:r>
              <a:rPr lang="zh-CN" altLang="en-US" b="1" dirty="0">
                <a:solidFill>
                  <a:schemeClr val="tx1">
                    <a:lumMod val="85000"/>
                    <a:lumOff val="15000"/>
                  </a:schemeClr>
                </a:solidFill>
              </a:rPr>
              <a:t>型车</a:t>
            </a:r>
          </a:p>
        </p:txBody>
      </p:sp>
      <p:sp>
        <p:nvSpPr>
          <p:cNvPr id="12" name="矩形 11"/>
          <p:cNvSpPr/>
          <p:nvPr/>
        </p:nvSpPr>
        <p:spPr>
          <a:xfrm>
            <a:off x="8506746" y="2092566"/>
            <a:ext cx="932714" cy="461665"/>
          </a:xfrm>
          <a:prstGeom prst="rect">
            <a:avLst/>
          </a:prstGeom>
        </p:spPr>
        <p:txBody>
          <a:bodyPr wrap="square">
            <a:spAutoFit/>
          </a:bodyPr>
          <a:lstStyle/>
          <a:p>
            <a:r>
              <a:rPr lang="zh-CN" altLang="en-US" sz="2400" b="1" dirty="0">
                <a:solidFill>
                  <a:schemeClr val="tx1">
                    <a:lumMod val="85000"/>
                    <a:lumOff val="15000"/>
                  </a:schemeClr>
                </a:solidFill>
              </a:rPr>
              <a:t>斯隆</a:t>
            </a:r>
          </a:p>
        </p:txBody>
      </p:sp>
      <p:cxnSp>
        <p:nvCxnSpPr>
          <p:cNvPr id="17" name="直接连接符 16"/>
          <p:cNvCxnSpPr/>
          <p:nvPr/>
        </p:nvCxnSpPr>
        <p:spPr>
          <a:xfrm>
            <a:off x="6555800" y="3933549"/>
            <a:ext cx="346450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18" name="矩形 17"/>
          <p:cNvSpPr/>
          <p:nvPr/>
        </p:nvSpPr>
        <p:spPr>
          <a:xfrm>
            <a:off x="4088784" y="2704094"/>
            <a:ext cx="1464958" cy="1200329"/>
          </a:xfrm>
          <a:prstGeom prst="rect">
            <a:avLst/>
          </a:prstGeom>
        </p:spPr>
        <p:txBody>
          <a:bodyPr wrap="square">
            <a:spAutoFit/>
          </a:bodyPr>
          <a:lstStyle/>
          <a:p>
            <a:r>
              <a:rPr lang="zh-CN" altLang="en-US" sz="1200" dirty="0"/>
              <a:t>美国汽车工程师与企业家，福特汽车公司的建立者。他也是世界上第一位使用流水线大批量生产汽车的人</a:t>
            </a:r>
          </a:p>
        </p:txBody>
      </p:sp>
      <p:sp>
        <p:nvSpPr>
          <p:cNvPr id="19" name="矩形 18"/>
          <p:cNvSpPr/>
          <p:nvPr/>
        </p:nvSpPr>
        <p:spPr>
          <a:xfrm>
            <a:off x="4112852" y="2092567"/>
            <a:ext cx="800219" cy="461665"/>
          </a:xfrm>
          <a:prstGeom prst="rect">
            <a:avLst/>
          </a:prstGeom>
        </p:spPr>
        <p:txBody>
          <a:bodyPr wrap="none">
            <a:spAutoFit/>
          </a:bodyPr>
          <a:lstStyle/>
          <a:p>
            <a:r>
              <a:rPr lang="zh-CN" altLang="en-US" sz="2400" b="1" dirty="0">
                <a:solidFill>
                  <a:schemeClr val="tx1">
                    <a:lumMod val="75000"/>
                    <a:lumOff val="25000"/>
                  </a:schemeClr>
                </a:solidFill>
              </a:rPr>
              <a:t>福特</a:t>
            </a:r>
          </a:p>
        </p:txBody>
      </p:sp>
      <p:sp>
        <p:nvSpPr>
          <p:cNvPr id="20" name="矩形 19"/>
          <p:cNvSpPr/>
          <p:nvPr/>
        </p:nvSpPr>
        <p:spPr>
          <a:xfrm>
            <a:off x="8455041" y="2693986"/>
            <a:ext cx="1704709" cy="1200329"/>
          </a:xfrm>
          <a:prstGeom prst="rect">
            <a:avLst/>
          </a:prstGeom>
        </p:spPr>
        <p:txBody>
          <a:bodyPr wrap="square">
            <a:spAutoFit/>
          </a:bodyPr>
          <a:lstStyle/>
          <a:p>
            <a:r>
              <a:rPr lang="zh-CN" altLang="en-US" sz="1200" dirty="0"/>
              <a:t>美国企业家，被誉为一位成功的职业经理人，通用汽车公司的第八任总裁，斯隆是在管理与商业模式上创新的代表人物</a:t>
            </a:r>
          </a:p>
        </p:txBody>
      </p:sp>
      <p:cxnSp>
        <p:nvCxnSpPr>
          <p:cNvPr id="23" name="直接连接符 22"/>
          <p:cNvCxnSpPr/>
          <p:nvPr/>
        </p:nvCxnSpPr>
        <p:spPr>
          <a:xfrm>
            <a:off x="2089240" y="3933549"/>
            <a:ext cx="346450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16" name="文本框 15"/>
          <p:cNvSpPr txBox="1"/>
          <p:nvPr/>
        </p:nvSpPr>
        <p:spPr>
          <a:xfrm>
            <a:off x="5737822" y="3692763"/>
            <a:ext cx="685800" cy="523220"/>
          </a:xfrm>
          <a:prstGeom prst="rect">
            <a:avLst/>
          </a:prstGeom>
          <a:noFill/>
        </p:spPr>
        <p:txBody>
          <a:bodyPr wrap="square" rtlCol="0">
            <a:spAutoFit/>
          </a:bodyPr>
          <a:lstStyle/>
          <a:p>
            <a:r>
              <a:rPr lang="en-US" altLang="zh-CN" sz="2800" b="1" dirty="0">
                <a:solidFill>
                  <a:schemeClr val="accent2"/>
                </a:solidFill>
              </a:rPr>
              <a:t>VS</a:t>
            </a:r>
            <a:endParaRPr lang="zh-CN" altLang="en-US" sz="2800" b="1" dirty="0">
              <a:solidFill>
                <a:schemeClr val="accent2"/>
              </a:solidFill>
            </a:endParaRPr>
          </a:p>
        </p:txBody>
      </p:sp>
    </p:spTree>
    <p:extLst>
      <p:ext uri="{BB962C8B-B14F-4D97-AF65-F5344CB8AC3E}">
        <p14:creationId xmlns:p14="http://schemas.microsoft.com/office/powerpoint/2010/main" val="2134267142"/>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高耸型</a:t>
            </a:r>
            <a:r>
              <a:rPr lang="en-US" altLang="zh-CN" dirty="0"/>
              <a:t>vs</a:t>
            </a:r>
            <a:r>
              <a:rPr lang="zh-CN" altLang="en-US" dirty="0"/>
              <a:t>扁平型组织</a:t>
            </a:r>
          </a:p>
        </p:txBody>
      </p:sp>
      <p:sp>
        <p:nvSpPr>
          <p:cNvPr id="189" name="内容占位符 188"/>
          <p:cNvSpPr>
            <a:spLocks noGrp="1"/>
          </p:cNvSpPr>
          <p:nvPr>
            <p:ph idx="1"/>
          </p:nvPr>
        </p:nvSpPr>
        <p:spPr/>
        <p:txBody>
          <a:bodyPr/>
          <a:lstStyle/>
          <a:p>
            <a:endParaRPr lang="zh-CN" altLang="en-US" dirty="0"/>
          </a:p>
        </p:txBody>
      </p:sp>
      <p:grpSp>
        <p:nvGrpSpPr>
          <p:cNvPr id="3" name="Group 3"/>
          <p:cNvGrpSpPr>
            <a:grpSpLocks/>
          </p:cNvGrpSpPr>
          <p:nvPr/>
        </p:nvGrpSpPr>
        <p:grpSpPr bwMode="auto">
          <a:xfrm>
            <a:off x="3781425" y="1116013"/>
            <a:ext cx="4629150" cy="2774950"/>
            <a:chOff x="1422" y="703"/>
            <a:chExt cx="2916" cy="1748"/>
          </a:xfrm>
        </p:grpSpPr>
        <p:sp>
          <p:nvSpPr>
            <p:cNvPr id="4" name="Rectangle 4"/>
            <p:cNvSpPr>
              <a:spLocks noChangeArrowheads="1"/>
            </p:cNvSpPr>
            <p:nvPr/>
          </p:nvSpPr>
          <p:spPr bwMode="auto">
            <a:xfrm>
              <a:off x="2588" y="703"/>
              <a:ext cx="474" cy="2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a:lnSpc>
                  <a:spcPct val="60000"/>
                </a:lnSpc>
                <a:spcBef>
                  <a:spcPct val="0"/>
                </a:spcBef>
                <a:buFontTx/>
                <a:buNone/>
              </a:pPr>
              <a:r>
                <a:rPr kumimoji="0" lang="en-US" altLang="zh-CN" sz="1400" b="1">
                  <a:solidFill>
                    <a:schemeClr val="bg2"/>
                  </a:solidFill>
                  <a:latin typeface="Times New Roman" panose="02020603050405020304" pitchFamily="18" charset="0"/>
                </a:rPr>
                <a:t>Chief</a:t>
              </a:r>
            </a:p>
            <a:p>
              <a:pPr algn="ctr">
                <a:lnSpc>
                  <a:spcPct val="60000"/>
                </a:lnSpc>
                <a:spcBef>
                  <a:spcPct val="0"/>
                </a:spcBef>
                <a:buFontTx/>
                <a:buNone/>
              </a:pPr>
              <a:r>
                <a:rPr kumimoji="0" lang="en-US" altLang="zh-CN" sz="1400" b="1">
                  <a:solidFill>
                    <a:schemeClr val="bg2"/>
                  </a:solidFill>
                  <a:latin typeface="Times New Roman" panose="02020603050405020304" pitchFamily="18" charset="0"/>
                </a:rPr>
                <a:t>Executive</a:t>
              </a:r>
            </a:p>
          </p:txBody>
        </p:sp>
        <p:sp>
          <p:nvSpPr>
            <p:cNvPr id="5" name="Rectangle 5"/>
            <p:cNvSpPr>
              <a:spLocks noChangeArrowheads="1"/>
            </p:cNvSpPr>
            <p:nvPr/>
          </p:nvSpPr>
          <p:spPr bwMode="auto">
            <a:xfrm>
              <a:off x="1985" y="1142"/>
              <a:ext cx="193" cy="16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6" name="Rectangle 6"/>
            <p:cNvSpPr>
              <a:spLocks noChangeArrowheads="1"/>
            </p:cNvSpPr>
            <p:nvPr/>
          </p:nvSpPr>
          <p:spPr bwMode="auto">
            <a:xfrm>
              <a:off x="3494" y="1142"/>
              <a:ext cx="193" cy="16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7" name="Rectangle 7"/>
            <p:cNvSpPr>
              <a:spLocks noChangeArrowheads="1"/>
            </p:cNvSpPr>
            <p:nvPr/>
          </p:nvSpPr>
          <p:spPr bwMode="auto">
            <a:xfrm>
              <a:off x="1663" y="1582"/>
              <a:ext cx="193" cy="16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8" name="Rectangle 8"/>
            <p:cNvSpPr>
              <a:spLocks noChangeArrowheads="1"/>
            </p:cNvSpPr>
            <p:nvPr/>
          </p:nvSpPr>
          <p:spPr bwMode="auto">
            <a:xfrm>
              <a:off x="2347" y="1582"/>
              <a:ext cx="193" cy="16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9" name="Rectangle 9"/>
            <p:cNvSpPr>
              <a:spLocks noChangeArrowheads="1"/>
            </p:cNvSpPr>
            <p:nvPr/>
          </p:nvSpPr>
          <p:spPr bwMode="auto">
            <a:xfrm>
              <a:off x="3129" y="1582"/>
              <a:ext cx="193" cy="16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0" name="Rectangle 10"/>
            <p:cNvSpPr>
              <a:spLocks noChangeArrowheads="1"/>
            </p:cNvSpPr>
            <p:nvPr/>
          </p:nvSpPr>
          <p:spPr bwMode="auto">
            <a:xfrm>
              <a:off x="3856" y="1582"/>
              <a:ext cx="193" cy="16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1" name="Rectangle 11"/>
            <p:cNvSpPr>
              <a:spLocks noChangeArrowheads="1"/>
            </p:cNvSpPr>
            <p:nvPr/>
          </p:nvSpPr>
          <p:spPr bwMode="auto">
            <a:xfrm>
              <a:off x="1484" y="1997"/>
              <a:ext cx="153" cy="12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2" name="Rectangle 12"/>
            <p:cNvSpPr>
              <a:spLocks noChangeArrowheads="1"/>
            </p:cNvSpPr>
            <p:nvPr/>
          </p:nvSpPr>
          <p:spPr bwMode="auto">
            <a:xfrm>
              <a:off x="1864" y="1997"/>
              <a:ext cx="153" cy="12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3" name="Rectangle 13"/>
            <p:cNvSpPr>
              <a:spLocks noChangeArrowheads="1"/>
            </p:cNvSpPr>
            <p:nvPr/>
          </p:nvSpPr>
          <p:spPr bwMode="auto">
            <a:xfrm>
              <a:off x="2186" y="1997"/>
              <a:ext cx="153" cy="12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4" name="Rectangle 14"/>
            <p:cNvSpPr>
              <a:spLocks noChangeArrowheads="1"/>
            </p:cNvSpPr>
            <p:nvPr/>
          </p:nvSpPr>
          <p:spPr bwMode="auto">
            <a:xfrm>
              <a:off x="2569" y="1997"/>
              <a:ext cx="153" cy="12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5" name="Rectangle 15"/>
            <p:cNvSpPr>
              <a:spLocks noChangeArrowheads="1"/>
            </p:cNvSpPr>
            <p:nvPr/>
          </p:nvSpPr>
          <p:spPr bwMode="auto">
            <a:xfrm>
              <a:off x="2950" y="1997"/>
              <a:ext cx="153" cy="12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6" name="Rectangle 16"/>
            <p:cNvSpPr>
              <a:spLocks noChangeArrowheads="1"/>
            </p:cNvSpPr>
            <p:nvPr/>
          </p:nvSpPr>
          <p:spPr bwMode="auto">
            <a:xfrm>
              <a:off x="3352" y="1997"/>
              <a:ext cx="153" cy="12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7" name="Rectangle 17"/>
            <p:cNvSpPr>
              <a:spLocks noChangeArrowheads="1"/>
            </p:cNvSpPr>
            <p:nvPr/>
          </p:nvSpPr>
          <p:spPr bwMode="auto">
            <a:xfrm>
              <a:off x="3726" y="1997"/>
              <a:ext cx="153" cy="12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8" name="Rectangle 18"/>
            <p:cNvSpPr>
              <a:spLocks noChangeArrowheads="1"/>
            </p:cNvSpPr>
            <p:nvPr/>
          </p:nvSpPr>
          <p:spPr bwMode="auto">
            <a:xfrm>
              <a:off x="4112" y="1997"/>
              <a:ext cx="153" cy="12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9" name="Rectangle 19"/>
            <p:cNvSpPr>
              <a:spLocks noChangeArrowheads="1"/>
            </p:cNvSpPr>
            <p:nvPr/>
          </p:nvSpPr>
          <p:spPr bwMode="auto">
            <a:xfrm>
              <a:off x="1422" y="2372"/>
              <a:ext cx="113" cy="79"/>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0" name="Rectangle 20"/>
            <p:cNvSpPr>
              <a:spLocks noChangeArrowheads="1"/>
            </p:cNvSpPr>
            <p:nvPr/>
          </p:nvSpPr>
          <p:spPr bwMode="auto">
            <a:xfrm>
              <a:off x="1583" y="2372"/>
              <a:ext cx="112" cy="79"/>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1" name="Rectangle 21"/>
            <p:cNvSpPr>
              <a:spLocks noChangeArrowheads="1"/>
            </p:cNvSpPr>
            <p:nvPr/>
          </p:nvSpPr>
          <p:spPr bwMode="auto">
            <a:xfrm>
              <a:off x="1784" y="2372"/>
              <a:ext cx="112" cy="79"/>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2" name="Rectangle 22"/>
            <p:cNvSpPr>
              <a:spLocks noChangeArrowheads="1"/>
            </p:cNvSpPr>
            <p:nvPr/>
          </p:nvSpPr>
          <p:spPr bwMode="auto">
            <a:xfrm>
              <a:off x="1945" y="2372"/>
              <a:ext cx="112" cy="79"/>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3" name="Rectangle 23"/>
            <p:cNvSpPr>
              <a:spLocks noChangeArrowheads="1"/>
            </p:cNvSpPr>
            <p:nvPr/>
          </p:nvSpPr>
          <p:spPr bwMode="auto">
            <a:xfrm>
              <a:off x="2144" y="2372"/>
              <a:ext cx="113" cy="79"/>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4" name="Rectangle 24"/>
            <p:cNvSpPr>
              <a:spLocks noChangeArrowheads="1"/>
            </p:cNvSpPr>
            <p:nvPr/>
          </p:nvSpPr>
          <p:spPr bwMode="auto">
            <a:xfrm>
              <a:off x="2305" y="2372"/>
              <a:ext cx="112" cy="79"/>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5" name="Rectangle 25"/>
            <p:cNvSpPr>
              <a:spLocks noChangeArrowheads="1"/>
            </p:cNvSpPr>
            <p:nvPr/>
          </p:nvSpPr>
          <p:spPr bwMode="auto">
            <a:xfrm>
              <a:off x="2529" y="2372"/>
              <a:ext cx="113" cy="79"/>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6" name="Rectangle 26"/>
            <p:cNvSpPr>
              <a:spLocks noChangeArrowheads="1"/>
            </p:cNvSpPr>
            <p:nvPr/>
          </p:nvSpPr>
          <p:spPr bwMode="auto">
            <a:xfrm>
              <a:off x="2690" y="2372"/>
              <a:ext cx="113" cy="79"/>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7" name="Rectangle 27"/>
            <p:cNvSpPr>
              <a:spLocks noChangeArrowheads="1"/>
            </p:cNvSpPr>
            <p:nvPr/>
          </p:nvSpPr>
          <p:spPr bwMode="auto">
            <a:xfrm>
              <a:off x="2910" y="2372"/>
              <a:ext cx="112" cy="79"/>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8" name="Rectangle 28"/>
            <p:cNvSpPr>
              <a:spLocks noChangeArrowheads="1"/>
            </p:cNvSpPr>
            <p:nvPr/>
          </p:nvSpPr>
          <p:spPr bwMode="auto">
            <a:xfrm>
              <a:off x="3070" y="2372"/>
              <a:ext cx="113" cy="79"/>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29" name="Rectangle 29"/>
            <p:cNvSpPr>
              <a:spLocks noChangeArrowheads="1"/>
            </p:cNvSpPr>
            <p:nvPr/>
          </p:nvSpPr>
          <p:spPr bwMode="auto">
            <a:xfrm>
              <a:off x="3302" y="2372"/>
              <a:ext cx="113" cy="79"/>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30" name="Rectangle 30"/>
            <p:cNvSpPr>
              <a:spLocks noChangeArrowheads="1"/>
            </p:cNvSpPr>
            <p:nvPr/>
          </p:nvSpPr>
          <p:spPr bwMode="auto">
            <a:xfrm>
              <a:off x="3463" y="2372"/>
              <a:ext cx="113" cy="79"/>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31" name="Rectangle 31"/>
            <p:cNvSpPr>
              <a:spLocks noChangeArrowheads="1"/>
            </p:cNvSpPr>
            <p:nvPr/>
          </p:nvSpPr>
          <p:spPr bwMode="auto">
            <a:xfrm>
              <a:off x="3681" y="2372"/>
              <a:ext cx="113" cy="79"/>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32" name="Rectangle 32"/>
            <p:cNvSpPr>
              <a:spLocks noChangeArrowheads="1"/>
            </p:cNvSpPr>
            <p:nvPr/>
          </p:nvSpPr>
          <p:spPr bwMode="auto">
            <a:xfrm>
              <a:off x="3842" y="2372"/>
              <a:ext cx="112" cy="79"/>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33" name="Rectangle 33"/>
            <p:cNvSpPr>
              <a:spLocks noChangeArrowheads="1"/>
            </p:cNvSpPr>
            <p:nvPr/>
          </p:nvSpPr>
          <p:spPr bwMode="auto">
            <a:xfrm>
              <a:off x="4065" y="2372"/>
              <a:ext cx="112" cy="79"/>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34" name="Rectangle 34"/>
            <p:cNvSpPr>
              <a:spLocks noChangeArrowheads="1"/>
            </p:cNvSpPr>
            <p:nvPr/>
          </p:nvSpPr>
          <p:spPr bwMode="auto">
            <a:xfrm>
              <a:off x="4225" y="2372"/>
              <a:ext cx="113" cy="79"/>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35" name="Line 35"/>
            <p:cNvSpPr>
              <a:spLocks noChangeShapeType="1"/>
            </p:cNvSpPr>
            <p:nvPr/>
          </p:nvSpPr>
          <p:spPr bwMode="auto">
            <a:xfrm>
              <a:off x="2070" y="1040"/>
              <a:ext cx="15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6"/>
            <p:cNvSpPr>
              <a:spLocks noChangeShapeType="1"/>
            </p:cNvSpPr>
            <p:nvPr/>
          </p:nvSpPr>
          <p:spPr bwMode="auto">
            <a:xfrm>
              <a:off x="1789" y="1446"/>
              <a:ext cx="63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7"/>
            <p:cNvSpPr>
              <a:spLocks noChangeShapeType="1"/>
            </p:cNvSpPr>
            <p:nvPr/>
          </p:nvSpPr>
          <p:spPr bwMode="auto">
            <a:xfrm>
              <a:off x="3236" y="1446"/>
              <a:ext cx="71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8"/>
            <p:cNvSpPr>
              <a:spLocks noChangeShapeType="1"/>
            </p:cNvSpPr>
            <p:nvPr/>
          </p:nvSpPr>
          <p:spPr bwMode="auto">
            <a:xfrm>
              <a:off x="1588" y="1885"/>
              <a:ext cx="34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9"/>
            <p:cNvSpPr>
              <a:spLocks noChangeShapeType="1"/>
            </p:cNvSpPr>
            <p:nvPr/>
          </p:nvSpPr>
          <p:spPr bwMode="auto">
            <a:xfrm>
              <a:off x="2271" y="1885"/>
              <a:ext cx="34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0"/>
            <p:cNvSpPr>
              <a:spLocks noChangeShapeType="1"/>
            </p:cNvSpPr>
            <p:nvPr/>
          </p:nvSpPr>
          <p:spPr bwMode="auto">
            <a:xfrm>
              <a:off x="3035" y="1885"/>
              <a:ext cx="38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1"/>
            <p:cNvSpPr>
              <a:spLocks noChangeShapeType="1"/>
            </p:cNvSpPr>
            <p:nvPr/>
          </p:nvSpPr>
          <p:spPr bwMode="auto">
            <a:xfrm>
              <a:off x="3799" y="1885"/>
              <a:ext cx="38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2"/>
            <p:cNvSpPr>
              <a:spLocks noChangeShapeType="1"/>
            </p:cNvSpPr>
            <p:nvPr/>
          </p:nvSpPr>
          <p:spPr bwMode="auto">
            <a:xfrm>
              <a:off x="1486" y="2280"/>
              <a:ext cx="14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3"/>
            <p:cNvSpPr>
              <a:spLocks noChangeShapeType="1"/>
            </p:cNvSpPr>
            <p:nvPr/>
          </p:nvSpPr>
          <p:spPr bwMode="auto">
            <a:xfrm>
              <a:off x="1847" y="2280"/>
              <a:ext cx="14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4"/>
            <p:cNvSpPr>
              <a:spLocks noChangeShapeType="1"/>
            </p:cNvSpPr>
            <p:nvPr/>
          </p:nvSpPr>
          <p:spPr bwMode="auto">
            <a:xfrm>
              <a:off x="2209" y="2280"/>
              <a:ext cx="14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5"/>
            <p:cNvSpPr>
              <a:spLocks noChangeShapeType="1"/>
            </p:cNvSpPr>
            <p:nvPr/>
          </p:nvSpPr>
          <p:spPr bwMode="auto">
            <a:xfrm>
              <a:off x="2584" y="2280"/>
              <a:ext cx="14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6"/>
            <p:cNvSpPr>
              <a:spLocks noChangeShapeType="1"/>
            </p:cNvSpPr>
            <p:nvPr/>
          </p:nvSpPr>
          <p:spPr bwMode="auto">
            <a:xfrm>
              <a:off x="2973" y="2280"/>
              <a:ext cx="14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7"/>
            <p:cNvSpPr>
              <a:spLocks noChangeShapeType="1"/>
            </p:cNvSpPr>
            <p:nvPr/>
          </p:nvSpPr>
          <p:spPr bwMode="auto">
            <a:xfrm>
              <a:off x="3363" y="2280"/>
              <a:ext cx="14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48"/>
            <p:cNvSpPr>
              <a:spLocks noChangeShapeType="1"/>
            </p:cNvSpPr>
            <p:nvPr/>
          </p:nvSpPr>
          <p:spPr bwMode="auto">
            <a:xfrm>
              <a:off x="3737" y="2280"/>
              <a:ext cx="14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49"/>
            <p:cNvSpPr>
              <a:spLocks noChangeShapeType="1"/>
            </p:cNvSpPr>
            <p:nvPr/>
          </p:nvSpPr>
          <p:spPr bwMode="auto">
            <a:xfrm>
              <a:off x="4127" y="2280"/>
              <a:ext cx="14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50"/>
            <p:cNvSpPr>
              <a:spLocks noChangeShapeType="1"/>
            </p:cNvSpPr>
            <p:nvPr/>
          </p:nvSpPr>
          <p:spPr bwMode="auto">
            <a:xfrm>
              <a:off x="2061" y="1060"/>
              <a:ext cx="0" cy="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51"/>
            <p:cNvSpPr>
              <a:spLocks noChangeShapeType="1"/>
            </p:cNvSpPr>
            <p:nvPr/>
          </p:nvSpPr>
          <p:spPr bwMode="auto">
            <a:xfrm>
              <a:off x="2825" y="937"/>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52"/>
            <p:cNvSpPr>
              <a:spLocks noChangeShapeType="1"/>
            </p:cNvSpPr>
            <p:nvPr/>
          </p:nvSpPr>
          <p:spPr bwMode="auto">
            <a:xfrm>
              <a:off x="3589" y="1060"/>
              <a:ext cx="0" cy="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53"/>
            <p:cNvSpPr>
              <a:spLocks noChangeShapeType="1"/>
            </p:cNvSpPr>
            <p:nvPr/>
          </p:nvSpPr>
          <p:spPr bwMode="auto">
            <a:xfrm>
              <a:off x="2061" y="1323"/>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54"/>
            <p:cNvSpPr>
              <a:spLocks noChangeShapeType="1"/>
            </p:cNvSpPr>
            <p:nvPr/>
          </p:nvSpPr>
          <p:spPr bwMode="auto">
            <a:xfrm>
              <a:off x="3589" y="1323"/>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55"/>
            <p:cNvSpPr>
              <a:spLocks noChangeShapeType="1"/>
            </p:cNvSpPr>
            <p:nvPr/>
          </p:nvSpPr>
          <p:spPr bwMode="auto">
            <a:xfrm>
              <a:off x="1780" y="1455"/>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56"/>
            <p:cNvSpPr>
              <a:spLocks noChangeShapeType="1"/>
            </p:cNvSpPr>
            <p:nvPr/>
          </p:nvSpPr>
          <p:spPr bwMode="auto">
            <a:xfrm>
              <a:off x="2423" y="1455"/>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57"/>
            <p:cNvSpPr>
              <a:spLocks noChangeShapeType="1"/>
            </p:cNvSpPr>
            <p:nvPr/>
          </p:nvSpPr>
          <p:spPr bwMode="auto">
            <a:xfrm>
              <a:off x="3227" y="1455"/>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58"/>
            <p:cNvSpPr>
              <a:spLocks noChangeShapeType="1"/>
            </p:cNvSpPr>
            <p:nvPr/>
          </p:nvSpPr>
          <p:spPr bwMode="auto">
            <a:xfrm>
              <a:off x="3951" y="1455"/>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59"/>
            <p:cNvSpPr>
              <a:spLocks noChangeShapeType="1"/>
            </p:cNvSpPr>
            <p:nvPr/>
          </p:nvSpPr>
          <p:spPr bwMode="auto">
            <a:xfrm>
              <a:off x="1780" y="1762"/>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60"/>
            <p:cNvSpPr>
              <a:spLocks noChangeShapeType="1"/>
            </p:cNvSpPr>
            <p:nvPr/>
          </p:nvSpPr>
          <p:spPr bwMode="auto">
            <a:xfrm>
              <a:off x="2423" y="1762"/>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61"/>
            <p:cNvSpPr>
              <a:spLocks noChangeShapeType="1"/>
            </p:cNvSpPr>
            <p:nvPr/>
          </p:nvSpPr>
          <p:spPr bwMode="auto">
            <a:xfrm>
              <a:off x="3227" y="1762"/>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62"/>
            <p:cNvSpPr>
              <a:spLocks noChangeShapeType="1"/>
            </p:cNvSpPr>
            <p:nvPr/>
          </p:nvSpPr>
          <p:spPr bwMode="auto">
            <a:xfrm>
              <a:off x="3951" y="1762"/>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63"/>
            <p:cNvSpPr>
              <a:spLocks noChangeShapeType="1"/>
            </p:cNvSpPr>
            <p:nvPr/>
          </p:nvSpPr>
          <p:spPr bwMode="auto">
            <a:xfrm>
              <a:off x="1579" y="1894"/>
              <a:ext cx="0" cy="11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64"/>
            <p:cNvSpPr>
              <a:spLocks noChangeShapeType="1"/>
            </p:cNvSpPr>
            <p:nvPr/>
          </p:nvSpPr>
          <p:spPr bwMode="auto">
            <a:xfrm>
              <a:off x="1941" y="1894"/>
              <a:ext cx="0" cy="11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65"/>
            <p:cNvSpPr>
              <a:spLocks noChangeShapeType="1"/>
            </p:cNvSpPr>
            <p:nvPr/>
          </p:nvSpPr>
          <p:spPr bwMode="auto">
            <a:xfrm>
              <a:off x="2262" y="1894"/>
              <a:ext cx="0" cy="11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66"/>
            <p:cNvSpPr>
              <a:spLocks noChangeShapeType="1"/>
            </p:cNvSpPr>
            <p:nvPr/>
          </p:nvSpPr>
          <p:spPr bwMode="auto">
            <a:xfrm>
              <a:off x="2624" y="1894"/>
              <a:ext cx="0" cy="11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67"/>
            <p:cNvSpPr>
              <a:spLocks noChangeShapeType="1"/>
            </p:cNvSpPr>
            <p:nvPr/>
          </p:nvSpPr>
          <p:spPr bwMode="auto">
            <a:xfrm>
              <a:off x="3026" y="1894"/>
              <a:ext cx="0" cy="11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68"/>
            <p:cNvSpPr>
              <a:spLocks noChangeShapeType="1"/>
            </p:cNvSpPr>
            <p:nvPr/>
          </p:nvSpPr>
          <p:spPr bwMode="auto">
            <a:xfrm>
              <a:off x="3428" y="1894"/>
              <a:ext cx="0" cy="11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69"/>
            <p:cNvSpPr>
              <a:spLocks noChangeShapeType="1"/>
            </p:cNvSpPr>
            <p:nvPr/>
          </p:nvSpPr>
          <p:spPr bwMode="auto">
            <a:xfrm>
              <a:off x="3790" y="1894"/>
              <a:ext cx="0" cy="11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70"/>
            <p:cNvSpPr>
              <a:spLocks noChangeShapeType="1"/>
            </p:cNvSpPr>
            <p:nvPr/>
          </p:nvSpPr>
          <p:spPr bwMode="auto">
            <a:xfrm>
              <a:off x="4192" y="1894"/>
              <a:ext cx="0" cy="11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71"/>
            <p:cNvSpPr>
              <a:spLocks noChangeShapeType="1"/>
            </p:cNvSpPr>
            <p:nvPr/>
          </p:nvSpPr>
          <p:spPr bwMode="auto">
            <a:xfrm>
              <a:off x="1579" y="2157"/>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72"/>
            <p:cNvSpPr>
              <a:spLocks noChangeShapeType="1"/>
            </p:cNvSpPr>
            <p:nvPr/>
          </p:nvSpPr>
          <p:spPr bwMode="auto">
            <a:xfrm>
              <a:off x="1941" y="2157"/>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73"/>
            <p:cNvSpPr>
              <a:spLocks noChangeShapeType="1"/>
            </p:cNvSpPr>
            <p:nvPr/>
          </p:nvSpPr>
          <p:spPr bwMode="auto">
            <a:xfrm>
              <a:off x="2262" y="2157"/>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74"/>
            <p:cNvSpPr>
              <a:spLocks noChangeShapeType="1"/>
            </p:cNvSpPr>
            <p:nvPr/>
          </p:nvSpPr>
          <p:spPr bwMode="auto">
            <a:xfrm>
              <a:off x="2624" y="2157"/>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75"/>
            <p:cNvSpPr>
              <a:spLocks noChangeShapeType="1"/>
            </p:cNvSpPr>
            <p:nvPr/>
          </p:nvSpPr>
          <p:spPr bwMode="auto">
            <a:xfrm>
              <a:off x="3026" y="2157"/>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76"/>
            <p:cNvSpPr>
              <a:spLocks noChangeShapeType="1"/>
            </p:cNvSpPr>
            <p:nvPr/>
          </p:nvSpPr>
          <p:spPr bwMode="auto">
            <a:xfrm>
              <a:off x="3428" y="2157"/>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Line 77"/>
            <p:cNvSpPr>
              <a:spLocks noChangeShapeType="1"/>
            </p:cNvSpPr>
            <p:nvPr/>
          </p:nvSpPr>
          <p:spPr bwMode="auto">
            <a:xfrm>
              <a:off x="3790" y="2157"/>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Line 78"/>
            <p:cNvSpPr>
              <a:spLocks noChangeShapeType="1"/>
            </p:cNvSpPr>
            <p:nvPr/>
          </p:nvSpPr>
          <p:spPr bwMode="auto">
            <a:xfrm>
              <a:off x="4192" y="2157"/>
              <a:ext cx="0" cy="1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Line 79"/>
            <p:cNvSpPr>
              <a:spLocks noChangeShapeType="1"/>
            </p:cNvSpPr>
            <p:nvPr/>
          </p:nvSpPr>
          <p:spPr bwMode="auto">
            <a:xfrm>
              <a:off x="1467" y="2289"/>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80"/>
            <p:cNvSpPr>
              <a:spLocks noChangeShapeType="1"/>
            </p:cNvSpPr>
            <p:nvPr/>
          </p:nvSpPr>
          <p:spPr bwMode="auto">
            <a:xfrm>
              <a:off x="1637" y="2289"/>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81"/>
            <p:cNvSpPr>
              <a:spLocks noChangeShapeType="1"/>
            </p:cNvSpPr>
            <p:nvPr/>
          </p:nvSpPr>
          <p:spPr bwMode="auto">
            <a:xfrm>
              <a:off x="1829" y="2289"/>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82"/>
            <p:cNvSpPr>
              <a:spLocks noChangeShapeType="1"/>
            </p:cNvSpPr>
            <p:nvPr/>
          </p:nvSpPr>
          <p:spPr bwMode="auto">
            <a:xfrm>
              <a:off x="1999" y="2289"/>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83"/>
            <p:cNvSpPr>
              <a:spLocks noChangeShapeType="1"/>
            </p:cNvSpPr>
            <p:nvPr/>
          </p:nvSpPr>
          <p:spPr bwMode="auto">
            <a:xfrm>
              <a:off x="2191" y="2289"/>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84"/>
            <p:cNvSpPr>
              <a:spLocks noChangeShapeType="1"/>
            </p:cNvSpPr>
            <p:nvPr/>
          </p:nvSpPr>
          <p:spPr bwMode="auto">
            <a:xfrm>
              <a:off x="2361" y="2289"/>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Line 85"/>
            <p:cNvSpPr>
              <a:spLocks noChangeShapeType="1"/>
            </p:cNvSpPr>
            <p:nvPr/>
          </p:nvSpPr>
          <p:spPr bwMode="auto">
            <a:xfrm>
              <a:off x="2575" y="2289"/>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Line 86"/>
            <p:cNvSpPr>
              <a:spLocks noChangeShapeType="1"/>
            </p:cNvSpPr>
            <p:nvPr/>
          </p:nvSpPr>
          <p:spPr bwMode="auto">
            <a:xfrm>
              <a:off x="2745" y="2289"/>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Line 87"/>
            <p:cNvSpPr>
              <a:spLocks noChangeShapeType="1"/>
            </p:cNvSpPr>
            <p:nvPr/>
          </p:nvSpPr>
          <p:spPr bwMode="auto">
            <a:xfrm>
              <a:off x="2955" y="2289"/>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Line 88"/>
            <p:cNvSpPr>
              <a:spLocks noChangeShapeType="1"/>
            </p:cNvSpPr>
            <p:nvPr/>
          </p:nvSpPr>
          <p:spPr bwMode="auto">
            <a:xfrm>
              <a:off x="3125" y="2289"/>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89"/>
            <p:cNvSpPr>
              <a:spLocks noChangeShapeType="1"/>
            </p:cNvSpPr>
            <p:nvPr/>
          </p:nvSpPr>
          <p:spPr bwMode="auto">
            <a:xfrm>
              <a:off x="3357" y="2289"/>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Line 90"/>
            <p:cNvSpPr>
              <a:spLocks noChangeShapeType="1"/>
            </p:cNvSpPr>
            <p:nvPr/>
          </p:nvSpPr>
          <p:spPr bwMode="auto">
            <a:xfrm>
              <a:off x="3518" y="2289"/>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Line 91"/>
            <p:cNvSpPr>
              <a:spLocks noChangeShapeType="1"/>
            </p:cNvSpPr>
            <p:nvPr/>
          </p:nvSpPr>
          <p:spPr bwMode="auto">
            <a:xfrm>
              <a:off x="3719" y="2289"/>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92"/>
            <p:cNvSpPr>
              <a:spLocks noChangeShapeType="1"/>
            </p:cNvSpPr>
            <p:nvPr/>
          </p:nvSpPr>
          <p:spPr bwMode="auto">
            <a:xfrm>
              <a:off x="3889" y="2289"/>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93"/>
            <p:cNvSpPr>
              <a:spLocks noChangeShapeType="1"/>
            </p:cNvSpPr>
            <p:nvPr/>
          </p:nvSpPr>
          <p:spPr bwMode="auto">
            <a:xfrm>
              <a:off x="4112" y="2289"/>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94"/>
            <p:cNvSpPr>
              <a:spLocks noChangeShapeType="1"/>
            </p:cNvSpPr>
            <p:nvPr/>
          </p:nvSpPr>
          <p:spPr bwMode="auto">
            <a:xfrm>
              <a:off x="4282" y="2289"/>
              <a:ext cx="0" cy="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 name="Group 95"/>
          <p:cNvGrpSpPr>
            <a:grpSpLocks/>
          </p:cNvGrpSpPr>
          <p:nvPr/>
        </p:nvGrpSpPr>
        <p:grpSpPr bwMode="auto">
          <a:xfrm>
            <a:off x="2119314" y="4346575"/>
            <a:ext cx="7953375" cy="1296988"/>
            <a:chOff x="375" y="2738"/>
            <a:chExt cx="5010" cy="817"/>
          </a:xfrm>
        </p:grpSpPr>
        <p:sp>
          <p:nvSpPr>
            <p:cNvPr id="96" name="Rectangle 96"/>
            <p:cNvSpPr>
              <a:spLocks noChangeArrowheads="1"/>
            </p:cNvSpPr>
            <p:nvPr/>
          </p:nvSpPr>
          <p:spPr bwMode="auto">
            <a:xfrm>
              <a:off x="2608" y="2738"/>
              <a:ext cx="523" cy="19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a:lnSpc>
                  <a:spcPct val="60000"/>
                </a:lnSpc>
                <a:spcBef>
                  <a:spcPct val="0"/>
                </a:spcBef>
                <a:buFontTx/>
                <a:buNone/>
              </a:pPr>
              <a:r>
                <a:rPr kumimoji="0" lang="en-US" altLang="zh-CN" sz="1400" b="1">
                  <a:solidFill>
                    <a:schemeClr val="bg2"/>
                  </a:solidFill>
                  <a:latin typeface="Times New Roman" panose="02020603050405020304" pitchFamily="18" charset="0"/>
                </a:rPr>
                <a:t>Chief</a:t>
              </a:r>
            </a:p>
            <a:p>
              <a:pPr algn="ctr">
                <a:lnSpc>
                  <a:spcPct val="60000"/>
                </a:lnSpc>
                <a:spcBef>
                  <a:spcPct val="0"/>
                </a:spcBef>
                <a:buFontTx/>
                <a:buNone/>
              </a:pPr>
              <a:r>
                <a:rPr kumimoji="0" lang="en-US" altLang="zh-CN" sz="1400" b="1">
                  <a:solidFill>
                    <a:schemeClr val="bg2"/>
                  </a:solidFill>
                  <a:latin typeface="Times New Roman" panose="02020603050405020304" pitchFamily="18" charset="0"/>
                </a:rPr>
                <a:t>Executive</a:t>
              </a:r>
            </a:p>
          </p:txBody>
        </p:sp>
        <p:sp>
          <p:nvSpPr>
            <p:cNvPr id="97" name="Rectangle 97"/>
            <p:cNvSpPr>
              <a:spLocks noChangeArrowheads="1"/>
            </p:cNvSpPr>
            <p:nvPr/>
          </p:nvSpPr>
          <p:spPr bwMode="auto">
            <a:xfrm>
              <a:off x="660" y="3126"/>
              <a:ext cx="214" cy="15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98" name="Rectangle 98"/>
            <p:cNvSpPr>
              <a:spLocks noChangeArrowheads="1"/>
            </p:cNvSpPr>
            <p:nvPr/>
          </p:nvSpPr>
          <p:spPr bwMode="auto">
            <a:xfrm>
              <a:off x="1458" y="3126"/>
              <a:ext cx="212" cy="15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99" name="Rectangle 99"/>
            <p:cNvSpPr>
              <a:spLocks noChangeArrowheads="1"/>
            </p:cNvSpPr>
            <p:nvPr/>
          </p:nvSpPr>
          <p:spPr bwMode="auto">
            <a:xfrm>
              <a:off x="2343" y="3126"/>
              <a:ext cx="213" cy="15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00" name="Rectangle 100"/>
            <p:cNvSpPr>
              <a:spLocks noChangeArrowheads="1"/>
            </p:cNvSpPr>
            <p:nvPr/>
          </p:nvSpPr>
          <p:spPr bwMode="auto">
            <a:xfrm>
              <a:off x="3184" y="3126"/>
              <a:ext cx="213" cy="15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01" name="Rectangle 101"/>
            <p:cNvSpPr>
              <a:spLocks noChangeArrowheads="1"/>
            </p:cNvSpPr>
            <p:nvPr/>
          </p:nvSpPr>
          <p:spPr bwMode="auto">
            <a:xfrm>
              <a:off x="4038" y="3126"/>
              <a:ext cx="214" cy="15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02" name="Rectangle 102"/>
            <p:cNvSpPr>
              <a:spLocks noChangeArrowheads="1"/>
            </p:cNvSpPr>
            <p:nvPr/>
          </p:nvSpPr>
          <p:spPr bwMode="auto">
            <a:xfrm>
              <a:off x="4875" y="3126"/>
              <a:ext cx="214" cy="15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pSp>
          <p:nvGrpSpPr>
            <p:cNvPr id="103" name="Group 103"/>
            <p:cNvGrpSpPr>
              <a:grpSpLocks/>
            </p:cNvGrpSpPr>
            <p:nvPr/>
          </p:nvGrpSpPr>
          <p:grpSpPr bwMode="auto">
            <a:xfrm>
              <a:off x="375" y="3444"/>
              <a:ext cx="765" cy="111"/>
              <a:chOff x="375" y="3444"/>
              <a:chExt cx="765" cy="111"/>
            </a:xfrm>
          </p:grpSpPr>
          <p:sp>
            <p:nvSpPr>
              <p:cNvPr id="173" name="Rectangle 104"/>
              <p:cNvSpPr>
                <a:spLocks noChangeArrowheads="1"/>
              </p:cNvSpPr>
              <p:nvPr/>
            </p:nvSpPr>
            <p:spPr bwMode="auto">
              <a:xfrm>
                <a:off x="579" y="3444"/>
                <a:ext cx="154"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74" name="Rectangle 105"/>
              <p:cNvSpPr>
                <a:spLocks noChangeArrowheads="1"/>
              </p:cNvSpPr>
              <p:nvPr/>
            </p:nvSpPr>
            <p:spPr bwMode="auto">
              <a:xfrm>
                <a:off x="375" y="3444"/>
                <a:ext cx="155"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75" name="Rectangle 106"/>
              <p:cNvSpPr>
                <a:spLocks noChangeArrowheads="1"/>
              </p:cNvSpPr>
              <p:nvPr/>
            </p:nvSpPr>
            <p:spPr bwMode="auto">
              <a:xfrm>
                <a:off x="781" y="3444"/>
                <a:ext cx="155"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76" name="Rectangle 107"/>
              <p:cNvSpPr>
                <a:spLocks noChangeArrowheads="1"/>
              </p:cNvSpPr>
              <p:nvPr/>
            </p:nvSpPr>
            <p:spPr bwMode="auto">
              <a:xfrm>
                <a:off x="986" y="3444"/>
                <a:ext cx="154"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pSp>
        <p:grpSp>
          <p:nvGrpSpPr>
            <p:cNvPr id="104" name="Group 108"/>
            <p:cNvGrpSpPr>
              <a:grpSpLocks/>
            </p:cNvGrpSpPr>
            <p:nvPr/>
          </p:nvGrpSpPr>
          <p:grpSpPr bwMode="auto">
            <a:xfrm>
              <a:off x="1216" y="3444"/>
              <a:ext cx="765" cy="111"/>
              <a:chOff x="1216" y="3444"/>
              <a:chExt cx="765" cy="111"/>
            </a:xfrm>
          </p:grpSpPr>
          <p:sp>
            <p:nvSpPr>
              <p:cNvPr id="169" name="Rectangle 109"/>
              <p:cNvSpPr>
                <a:spLocks noChangeArrowheads="1"/>
              </p:cNvSpPr>
              <p:nvPr/>
            </p:nvSpPr>
            <p:spPr bwMode="auto">
              <a:xfrm>
                <a:off x="1420" y="3444"/>
                <a:ext cx="154"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70" name="Rectangle 110"/>
              <p:cNvSpPr>
                <a:spLocks noChangeArrowheads="1"/>
              </p:cNvSpPr>
              <p:nvPr/>
            </p:nvSpPr>
            <p:spPr bwMode="auto">
              <a:xfrm>
                <a:off x="1216" y="3444"/>
                <a:ext cx="154"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71" name="Rectangle 111"/>
              <p:cNvSpPr>
                <a:spLocks noChangeArrowheads="1"/>
              </p:cNvSpPr>
              <p:nvPr/>
            </p:nvSpPr>
            <p:spPr bwMode="auto">
              <a:xfrm>
                <a:off x="1622" y="3444"/>
                <a:ext cx="155"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72" name="Rectangle 112"/>
              <p:cNvSpPr>
                <a:spLocks noChangeArrowheads="1"/>
              </p:cNvSpPr>
              <p:nvPr/>
            </p:nvSpPr>
            <p:spPr bwMode="auto">
              <a:xfrm>
                <a:off x="1826" y="3444"/>
                <a:ext cx="155"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pSp>
        <p:grpSp>
          <p:nvGrpSpPr>
            <p:cNvPr id="105" name="Group 113"/>
            <p:cNvGrpSpPr>
              <a:grpSpLocks/>
            </p:cNvGrpSpPr>
            <p:nvPr/>
          </p:nvGrpSpPr>
          <p:grpSpPr bwMode="auto">
            <a:xfrm>
              <a:off x="2057" y="3444"/>
              <a:ext cx="765" cy="111"/>
              <a:chOff x="2057" y="3444"/>
              <a:chExt cx="765" cy="111"/>
            </a:xfrm>
          </p:grpSpPr>
          <p:sp>
            <p:nvSpPr>
              <p:cNvPr id="165" name="Rectangle 114"/>
              <p:cNvSpPr>
                <a:spLocks noChangeArrowheads="1"/>
              </p:cNvSpPr>
              <p:nvPr/>
            </p:nvSpPr>
            <p:spPr bwMode="auto">
              <a:xfrm>
                <a:off x="2261" y="3444"/>
                <a:ext cx="154"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66" name="Rectangle 115"/>
              <p:cNvSpPr>
                <a:spLocks noChangeArrowheads="1"/>
              </p:cNvSpPr>
              <p:nvPr/>
            </p:nvSpPr>
            <p:spPr bwMode="auto">
              <a:xfrm>
                <a:off x="2057" y="3444"/>
                <a:ext cx="154"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67" name="Rectangle 116"/>
              <p:cNvSpPr>
                <a:spLocks noChangeArrowheads="1"/>
              </p:cNvSpPr>
              <p:nvPr/>
            </p:nvSpPr>
            <p:spPr bwMode="auto">
              <a:xfrm>
                <a:off x="2463" y="3444"/>
                <a:ext cx="155"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68" name="Rectangle 117"/>
              <p:cNvSpPr>
                <a:spLocks noChangeArrowheads="1"/>
              </p:cNvSpPr>
              <p:nvPr/>
            </p:nvSpPr>
            <p:spPr bwMode="auto">
              <a:xfrm>
                <a:off x="2667" y="3444"/>
                <a:ext cx="155"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pSp>
        <p:grpSp>
          <p:nvGrpSpPr>
            <p:cNvPr id="106" name="Group 118"/>
            <p:cNvGrpSpPr>
              <a:grpSpLocks/>
            </p:cNvGrpSpPr>
            <p:nvPr/>
          </p:nvGrpSpPr>
          <p:grpSpPr bwMode="auto">
            <a:xfrm>
              <a:off x="2918" y="3444"/>
              <a:ext cx="765" cy="111"/>
              <a:chOff x="2918" y="3444"/>
              <a:chExt cx="765" cy="111"/>
            </a:xfrm>
          </p:grpSpPr>
          <p:sp>
            <p:nvSpPr>
              <p:cNvPr id="161" name="Rectangle 119"/>
              <p:cNvSpPr>
                <a:spLocks noChangeArrowheads="1"/>
              </p:cNvSpPr>
              <p:nvPr/>
            </p:nvSpPr>
            <p:spPr bwMode="auto">
              <a:xfrm>
                <a:off x="3122" y="3444"/>
                <a:ext cx="155"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62" name="Rectangle 120"/>
              <p:cNvSpPr>
                <a:spLocks noChangeArrowheads="1"/>
              </p:cNvSpPr>
              <p:nvPr/>
            </p:nvSpPr>
            <p:spPr bwMode="auto">
              <a:xfrm>
                <a:off x="2918" y="3444"/>
                <a:ext cx="154"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63" name="Rectangle 121"/>
              <p:cNvSpPr>
                <a:spLocks noChangeArrowheads="1"/>
              </p:cNvSpPr>
              <p:nvPr/>
            </p:nvSpPr>
            <p:spPr bwMode="auto">
              <a:xfrm>
                <a:off x="3325" y="3444"/>
                <a:ext cx="154"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64" name="Rectangle 122"/>
              <p:cNvSpPr>
                <a:spLocks noChangeArrowheads="1"/>
              </p:cNvSpPr>
              <p:nvPr/>
            </p:nvSpPr>
            <p:spPr bwMode="auto">
              <a:xfrm>
                <a:off x="3528" y="3444"/>
                <a:ext cx="155"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pSp>
        <p:grpSp>
          <p:nvGrpSpPr>
            <p:cNvPr id="107" name="Group 123"/>
            <p:cNvGrpSpPr>
              <a:grpSpLocks/>
            </p:cNvGrpSpPr>
            <p:nvPr/>
          </p:nvGrpSpPr>
          <p:grpSpPr bwMode="auto">
            <a:xfrm>
              <a:off x="3769" y="3444"/>
              <a:ext cx="765" cy="111"/>
              <a:chOff x="3769" y="3444"/>
              <a:chExt cx="765" cy="111"/>
            </a:xfrm>
          </p:grpSpPr>
          <p:sp>
            <p:nvSpPr>
              <p:cNvPr id="157" name="Rectangle 124"/>
              <p:cNvSpPr>
                <a:spLocks noChangeArrowheads="1"/>
              </p:cNvSpPr>
              <p:nvPr/>
            </p:nvSpPr>
            <p:spPr bwMode="auto">
              <a:xfrm>
                <a:off x="3973" y="3444"/>
                <a:ext cx="154"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58" name="Rectangle 125"/>
              <p:cNvSpPr>
                <a:spLocks noChangeArrowheads="1"/>
              </p:cNvSpPr>
              <p:nvPr/>
            </p:nvSpPr>
            <p:spPr bwMode="auto">
              <a:xfrm>
                <a:off x="3769" y="3444"/>
                <a:ext cx="155"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59" name="Rectangle 126"/>
              <p:cNvSpPr>
                <a:spLocks noChangeArrowheads="1"/>
              </p:cNvSpPr>
              <p:nvPr/>
            </p:nvSpPr>
            <p:spPr bwMode="auto">
              <a:xfrm>
                <a:off x="4176" y="3444"/>
                <a:ext cx="154"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60" name="Rectangle 127"/>
              <p:cNvSpPr>
                <a:spLocks noChangeArrowheads="1"/>
              </p:cNvSpPr>
              <p:nvPr/>
            </p:nvSpPr>
            <p:spPr bwMode="auto">
              <a:xfrm>
                <a:off x="4380" y="3444"/>
                <a:ext cx="154"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pSp>
        <p:grpSp>
          <p:nvGrpSpPr>
            <p:cNvPr id="108" name="Group 128"/>
            <p:cNvGrpSpPr>
              <a:grpSpLocks/>
            </p:cNvGrpSpPr>
            <p:nvPr/>
          </p:nvGrpSpPr>
          <p:grpSpPr bwMode="auto">
            <a:xfrm>
              <a:off x="4620" y="3444"/>
              <a:ext cx="765" cy="111"/>
              <a:chOff x="4620" y="3444"/>
              <a:chExt cx="765" cy="111"/>
            </a:xfrm>
          </p:grpSpPr>
          <p:sp>
            <p:nvSpPr>
              <p:cNvPr id="153" name="Rectangle 129"/>
              <p:cNvSpPr>
                <a:spLocks noChangeArrowheads="1"/>
              </p:cNvSpPr>
              <p:nvPr/>
            </p:nvSpPr>
            <p:spPr bwMode="auto">
              <a:xfrm>
                <a:off x="4824" y="3444"/>
                <a:ext cx="155"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54" name="Rectangle 130"/>
              <p:cNvSpPr>
                <a:spLocks noChangeArrowheads="1"/>
              </p:cNvSpPr>
              <p:nvPr/>
            </p:nvSpPr>
            <p:spPr bwMode="auto">
              <a:xfrm>
                <a:off x="4620" y="3444"/>
                <a:ext cx="154"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55" name="Rectangle 131"/>
              <p:cNvSpPr>
                <a:spLocks noChangeArrowheads="1"/>
              </p:cNvSpPr>
              <p:nvPr/>
            </p:nvSpPr>
            <p:spPr bwMode="auto">
              <a:xfrm>
                <a:off x="5027" y="3444"/>
                <a:ext cx="154"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56" name="Rectangle 132"/>
              <p:cNvSpPr>
                <a:spLocks noChangeArrowheads="1"/>
              </p:cNvSpPr>
              <p:nvPr/>
            </p:nvSpPr>
            <p:spPr bwMode="auto">
              <a:xfrm>
                <a:off x="5230" y="3444"/>
                <a:ext cx="155" cy="111"/>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pSp>
        <p:sp>
          <p:nvSpPr>
            <p:cNvPr id="109" name="Line 133"/>
            <p:cNvSpPr>
              <a:spLocks noChangeShapeType="1"/>
            </p:cNvSpPr>
            <p:nvPr/>
          </p:nvSpPr>
          <p:spPr bwMode="auto">
            <a:xfrm>
              <a:off x="764" y="3021"/>
              <a:ext cx="4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Line 134"/>
            <p:cNvSpPr>
              <a:spLocks noChangeShapeType="1"/>
            </p:cNvSpPr>
            <p:nvPr/>
          </p:nvSpPr>
          <p:spPr bwMode="auto">
            <a:xfrm>
              <a:off x="455" y="3360"/>
              <a:ext cx="60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 name="Line 135"/>
            <p:cNvSpPr>
              <a:spLocks noChangeShapeType="1"/>
            </p:cNvSpPr>
            <p:nvPr/>
          </p:nvSpPr>
          <p:spPr bwMode="auto">
            <a:xfrm>
              <a:off x="1295" y="3360"/>
              <a:ext cx="60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 name="Line 136"/>
            <p:cNvSpPr>
              <a:spLocks noChangeShapeType="1"/>
            </p:cNvSpPr>
            <p:nvPr/>
          </p:nvSpPr>
          <p:spPr bwMode="auto">
            <a:xfrm>
              <a:off x="2136" y="3360"/>
              <a:ext cx="60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 name="Line 137"/>
            <p:cNvSpPr>
              <a:spLocks noChangeShapeType="1"/>
            </p:cNvSpPr>
            <p:nvPr/>
          </p:nvSpPr>
          <p:spPr bwMode="auto">
            <a:xfrm>
              <a:off x="2997" y="3360"/>
              <a:ext cx="60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 name="Line 138"/>
            <p:cNvSpPr>
              <a:spLocks noChangeShapeType="1"/>
            </p:cNvSpPr>
            <p:nvPr/>
          </p:nvSpPr>
          <p:spPr bwMode="auto">
            <a:xfrm>
              <a:off x="3853" y="3360"/>
              <a:ext cx="60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 name="Line 139"/>
            <p:cNvSpPr>
              <a:spLocks noChangeShapeType="1"/>
            </p:cNvSpPr>
            <p:nvPr/>
          </p:nvSpPr>
          <p:spPr bwMode="auto">
            <a:xfrm>
              <a:off x="4703" y="3360"/>
              <a:ext cx="60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 name="Line 140"/>
            <p:cNvSpPr>
              <a:spLocks noChangeShapeType="1"/>
            </p:cNvSpPr>
            <p:nvPr/>
          </p:nvSpPr>
          <p:spPr bwMode="auto">
            <a:xfrm>
              <a:off x="755" y="3033"/>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Line 141"/>
            <p:cNvSpPr>
              <a:spLocks noChangeShapeType="1"/>
            </p:cNvSpPr>
            <p:nvPr/>
          </p:nvSpPr>
          <p:spPr bwMode="auto">
            <a:xfrm>
              <a:off x="1552" y="3033"/>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 name="Line 142"/>
            <p:cNvSpPr>
              <a:spLocks noChangeShapeType="1"/>
            </p:cNvSpPr>
            <p:nvPr/>
          </p:nvSpPr>
          <p:spPr bwMode="auto">
            <a:xfrm>
              <a:off x="2447" y="3030"/>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Line 143"/>
            <p:cNvSpPr>
              <a:spLocks noChangeShapeType="1"/>
            </p:cNvSpPr>
            <p:nvPr/>
          </p:nvSpPr>
          <p:spPr bwMode="auto">
            <a:xfrm>
              <a:off x="3302" y="3030"/>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 name="Line 144"/>
            <p:cNvSpPr>
              <a:spLocks noChangeShapeType="1"/>
            </p:cNvSpPr>
            <p:nvPr/>
          </p:nvSpPr>
          <p:spPr bwMode="auto">
            <a:xfrm>
              <a:off x="4147" y="3030"/>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Line 145"/>
            <p:cNvSpPr>
              <a:spLocks noChangeShapeType="1"/>
            </p:cNvSpPr>
            <p:nvPr/>
          </p:nvSpPr>
          <p:spPr bwMode="auto">
            <a:xfrm>
              <a:off x="4972" y="3030"/>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Line 146"/>
            <p:cNvSpPr>
              <a:spLocks noChangeShapeType="1"/>
            </p:cNvSpPr>
            <p:nvPr/>
          </p:nvSpPr>
          <p:spPr bwMode="auto">
            <a:xfrm>
              <a:off x="2880" y="2954"/>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 name="Line 147"/>
            <p:cNvSpPr>
              <a:spLocks noChangeShapeType="1"/>
            </p:cNvSpPr>
            <p:nvPr/>
          </p:nvSpPr>
          <p:spPr bwMode="auto">
            <a:xfrm>
              <a:off x="757" y="329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 name="Line 148"/>
            <p:cNvSpPr>
              <a:spLocks noChangeShapeType="1"/>
            </p:cNvSpPr>
            <p:nvPr/>
          </p:nvSpPr>
          <p:spPr bwMode="auto">
            <a:xfrm>
              <a:off x="1552" y="329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 name="Line 149"/>
            <p:cNvSpPr>
              <a:spLocks noChangeShapeType="1"/>
            </p:cNvSpPr>
            <p:nvPr/>
          </p:nvSpPr>
          <p:spPr bwMode="auto">
            <a:xfrm>
              <a:off x="2447" y="329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Line 150"/>
            <p:cNvSpPr>
              <a:spLocks noChangeShapeType="1"/>
            </p:cNvSpPr>
            <p:nvPr/>
          </p:nvSpPr>
          <p:spPr bwMode="auto">
            <a:xfrm>
              <a:off x="3302" y="329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Line 151"/>
            <p:cNvSpPr>
              <a:spLocks noChangeShapeType="1"/>
            </p:cNvSpPr>
            <p:nvPr/>
          </p:nvSpPr>
          <p:spPr bwMode="auto">
            <a:xfrm>
              <a:off x="4148" y="329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 name="Line 152"/>
            <p:cNvSpPr>
              <a:spLocks noChangeShapeType="1"/>
            </p:cNvSpPr>
            <p:nvPr/>
          </p:nvSpPr>
          <p:spPr bwMode="auto">
            <a:xfrm>
              <a:off x="4972" y="3290"/>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 name="Line 153"/>
            <p:cNvSpPr>
              <a:spLocks noChangeShapeType="1"/>
            </p:cNvSpPr>
            <p:nvPr/>
          </p:nvSpPr>
          <p:spPr bwMode="auto">
            <a:xfrm>
              <a:off x="1069" y="337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 name="Line 154"/>
            <p:cNvSpPr>
              <a:spLocks noChangeShapeType="1"/>
            </p:cNvSpPr>
            <p:nvPr/>
          </p:nvSpPr>
          <p:spPr bwMode="auto">
            <a:xfrm>
              <a:off x="856" y="3379"/>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Line 155"/>
            <p:cNvSpPr>
              <a:spLocks noChangeShapeType="1"/>
            </p:cNvSpPr>
            <p:nvPr/>
          </p:nvSpPr>
          <p:spPr bwMode="auto">
            <a:xfrm>
              <a:off x="663" y="3386"/>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 name="Line 156"/>
            <p:cNvSpPr>
              <a:spLocks noChangeShapeType="1"/>
            </p:cNvSpPr>
            <p:nvPr/>
          </p:nvSpPr>
          <p:spPr bwMode="auto">
            <a:xfrm>
              <a:off x="450" y="3384"/>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 name="Line 157"/>
            <p:cNvSpPr>
              <a:spLocks noChangeShapeType="1"/>
            </p:cNvSpPr>
            <p:nvPr/>
          </p:nvSpPr>
          <p:spPr bwMode="auto">
            <a:xfrm>
              <a:off x="1905" y="337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Line 158"/>
            <p:cNvSpPr>
              <a:spLocks noChangeShapeType="1"/>
            </p:cNvSpPr>
            <p:nvPr/>
          </p:nvSpPr>
          <p:spPr bwMode="auto">
            <a:xfrm>
              <a:off x="1701" y="3379"/>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 name="Line 159"/>
            <p:cNvSpPr>
              <a:spLocks noChangeShapeType="1"/>
            </p:cNvSpPr>
            <p:nvPr/>
          </p:nvSpPr>
          <p:spPr bwMode="auto">
            <a:xfrm>
              <a:off x="1489" y="3386"/>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 name="Line 160"/>
            <p:cNvSpPr>
              <a:spLocks noChangeShapeType="1"/>
            </p:cNvSpPr>
            <p:nvPr/>
          </p:nvSpPr>
          <p:spPr bwMode="auto">
            <a:xfrm>
              <a:off x="1295" y="3375"/>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 name="Line 161"/>
            <p:cNvSpPr>
              <a:spLocks noChangeShapeType="1"/>
            </p:cNvSpPr>
            <p:nvPr/>
          </p:nvSpPr>
          <p:spPr bwMode="auto">
            <a:xfrm>
              <a:off x="2759" y="3371"/>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 name="Line 162"/>
            <p:cNvSpPr>
              <a:spLocks noChangeShapeType="1"/>
            </p:cNvSpPr>
            <p:nvPr/>
          </p:nvSpPr>
          <p:spPr bwMode="auto">
            <a:xfrm>
              <a:off x="2537" y="3369"/>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 name="Line 163"/>
            <p:cNvSpPr>
              <a:spLocks noChangeShapeType="1"/>
            </p:cNvSpPr>
            <p:nvPr/>
          </p:nvSpPr>
          <p:spPr bwMode="auto">
            <a:xfrm>
              <a:off x="2343" y="337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 name="Line 164"/>
            <p:cNvSpPr>
              <a:spLocks noChangeShapeType="1"/>
            </p:cNvSpPr>
            <p:nvPr/>
          </p:nvSpPr>
          <p:spPr bwMode="auto">
            <a:xfrm>
              <a:off x="2130" y="3374"/>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 name="Line 165"/>
            <p:cNvSpPr>
              <a:spLocks noChangeShapeType="1"/>
            </p:cNvSpPr>
            <p:nvPr/>
          </p:nvSpPr>
          <p:spPr bwMode="auto">
            <a:xfrm>
              <a:off x="2990" y="3372"/>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 name="Line 166"/>
            <p:cNvSpPr>
              <a:spLocks noChangeShapeType="1"/>
            </p:cNvSpPr>
            <p:nvPr/>
          </p:nvSpPr>
          <p:spPr bwMode="auto">
            <a:xfrm>
              <a:off x="3200" y="3379"/>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 name="Line 167"/>
            <p:cNvSpPr>
              <a:spLocks noChangeShapeType="1"/>
            </p:cNvSpPr>
            <p:nvPr/>
          </p:nvSpPr>
          <p:spPr bwMode="auto">
            <a:xfrm>
              <a:off x="3389" y="3386"/>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 name="Line 168"/>
            <p:cNvSpPr>
              <a:spLocks noChangeShapeType="1"/>
            </p:cNvSpPr>
            <p:nvPr/>
          </p:nvSpPr>
          <p:spPr bwMode="auto">
            <a:xfrm>
              <a:off x="3617" y="3375"/>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 name="Line 169"/>
            <p:cNvSpPr>
              <a:spLocks noChangeShapeType="1"/>
            </p:cNvSpPr>
            <p:nvPr/>
          </p:nvSpPr>
          <p:spPr bwMode="auto">
            <a:xfrm>
              <a:off x="4459" y="3380"/>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 name="Line 170"/>
            <p:cNvSpPr>
              <a:spLocks noChangeShapeType="1"/>
            </p:cNvSpPr>
            <p:nvPr/>
          </p:nvSpPr>
          <p:spPr bwMode="auto">
            <a:xfrm>
              <a:off x="4246" y="3369"/>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 name="Line 171"/>
            <p:cNvSpPr>
              <a:spLocks noChangeShapeType="1"/>
            </p:cNvSpPr>
            <p:nvPr/>
          </p:nvSpPr>
          <p:spPr bwMode="auto">
            <a:xfrm>
              <a:off x="4043" y="3377"/>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 name="Line 172"/>
            <p:cNvSpPr>
              <a:spLocks noChangeShapeType="1"/>
            </p:cNvSpPr>
            <p:nvPr/>
          </p:nvSpPr>
          <p:spPr bwMode="auto">
            <a:xfrm>
              <a:off x="3850" y="3375"/>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 name="Line 173"/>
            <p:cNvSpPr>
              <a:spLocks noChangeShapeType="1"/>
            </p:cNvSpPr>
            <p:nvPr/>
          </p:nvSpPr>
          <p:spPr bwMode="auto">
            <a:xfrm>
              <a:off x="5314" y="3380"/>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 name="Line 174"/>
            <p:cNvSpPr>
              <a:spLocks noChangeShapeType="1"/>
            </p:cNvSpPr>
            <p:nvPr/>
          </p:nvSpPr>
          <p:spPr bwMode="auto">
            <a:xfrm>
              <a:off x="5102" y="3369"/>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 name="Line 175"/>
            <p:cNvSpPr>
              <a:spLocks noChangeShapeType="1"/>
            </p:cNvSpPr>
            <p:nvPr/>
          </p:nvSpPr>
          <p:spPr bwMode="auto">
            <a:xfrm>
              <a:off x="4908" y="3386"/>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 name="Line 176"/>
            <p:cNvSpPr>
              <a:spLocks noChangeShapeType="1"/>
            </p:cNvSpPr>
            <p:nvPr/>
          </p:nvSpPr>
          <p:spPr bwMode="auto">
            <a:xfrm>
              <a:off x="4690" y="3375"/>
              <a:ext cx="0" cy="6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7" name="Line 177"/>
          <p:cNvSpPr>
            <a:spLocks noChangeShapeType="1"/>
          </p:cNvSpPr>
          <p:nvPr/>
        </p:nvSpPr>
        <p:spPr bwMode="auto">
          <a:xfrm>
            <a:off x="2008188" y="1089026"/>
            <a:ext cx="0" cy="2798763"/>
          </a:xfrm>
          <a:prstGeom prst="line">
            <a:avLst/>
          </a:prstGeom>
          <a:noFill/>
          <a:ln w="508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 name="Line 178"/>
          <p:cNvSpPr>
            <a:spLocks noChangeShapeType="1"/>
          </p:cNvSpPr>
          <p:nvPr/>
        </p:nvSpPr>
        <p:spPr bwMode="auto">
          <a:xfrm flipH="1">
            <a:off x="1982789" y="4086226"/>
            <a:ext cx="9525" cy="2162175"/>
          </a:xfrm>
          <a:prstGeom prst="line">
            <a:avLst/>
          </a:prstGeom>
          <a:noFill/>
          <a:ln w="508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 name="Rectangle 179"/>
          <p:cNvSpPr>
            <a:spLocks noChangeArrowheads="1"/>
          </p:cNvSpPr>
          <p:nvPr/>
        </p:nvSpPr>
        <p:spPr bwMode="auto">
          <a:xfrm rot="-5400000">
            <a:off x="1294608" y="2382045"/>
            <a:ext cx="1430337" cy="3333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kumimoji="0" lang="en-US" altLang="zh-CN" sz="1600" b="1">
                <a:solidFill>
                  <a:srgbClr val="FFFFFF"/>
                </a:solidFill>
                <a:latin typeface="Times New Roman" panose="02020603050405020304" pitchFamily="18" charset="0"/>
              </a:rPr>
              <a:t>Tall hierarchy</a:t>
            </a:r>
          </a:p>
        </p:txBody>
      </p:sp>
      <p:sp>
        <p:nvSpPr>
          <p:cNvPr id="180" name="Rectangle 180"/>
          <p:cNvSpPr>
            <a:spLocks noChangeArrowheads="1"/>
          </p:cNvSpPr>
          <p:nvPr/>
        </p:nvSpPr>
        <p:spPr bwMode="auto">
          <a:xfrm rot="-5400000">
            <a:off x="1291433" y="4899820"/>
            <a:ext cx="1430337" cy="3333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kumimoji="0" lang="en-US" altLang="zh-CN" sz="1600" b="1">
                <a:solidFill>
                  <a:srgbClr val="FFFFFF"/>
                </a:solidFill>
                <a:latin typeface="Times New Roman" panose="02020603050405020304" pitchFamily="18" charset="0"/>
              </a:rPr>
              <a:t>Flat hierarchy</a:t>
            </a:r>
          </a:p>
        </p:txBody>
      </p:sp>
      <p:sp>
        <p:nvSpPr>
          <p:cNvPr id="181" name="AutoShape 181"/>
          <p:cNvSpPr>
            <a:spLocks noChangeArrowheads="1"/>
          </p:cNvSpPr>
          <p:nvPr/>
        </p:nvSpPr>
        <p:spPr bwMode="auto">
          <a:xfrm>
            <a:off x="8658225" y="4017963"/>
            <a:ext cx="1766888" cy="639762"/>
          </a:xfrm>
          <a:prstGeom prst="roundRect">
            <a:avLst>
              <a:gd name="adj" fmla="val 12449"/>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0" lang="en-US" altLang="zh-CN" sz="1600" b="1">
                <a:solidFill>
                  <a:srgbClr val="FFFFFF"/>
                </a:solidFill>
                <a:latin typeface="Times New Roman" panose="02020603050405020304" pitchFamily="18" charset="0"/>
              </a:rPr>
              <a:t>Relatively narrow</a:t>
            </a:r>
          </a:p>
          <a:p>
            <a:pPr algn="ctr">
              <a:spcBef>
                <a:spcPct val="0"/>
              </a:spcBef>
              <a:buFontTx/>
              <a:buNone/>
            </a:pPr>
            <a:r>
              <a:rPr kumimoji="0" lang="en-US" altLang="zh-CN" sz="1600" b="1">
                <a:solidFill>
                  <a:srgbClr val="FFFFFF"/>
                </a:solidFill>
                <a:latin typeface="Times New Roman" panose="02020603050405020304" pitchFamily="18" charset="0"/>
              </a:rPr>
              <a:t>span of control</a:t>
            </a:r>
          </a:p>
        </p:txBody>
      </p:sp>
      <p:sp>
        <p:nvSpPr>
          <p:cNvPr id="182" name="AutoShape 182"/>
          <p:cNvSpPr>
            <a:spLocks noChangeArrowheads="1"/>
          </p:cNvSpPr>
          <p:nvPr/>
        </p:nvSpPr>
        <p:spPr bwMode="auto">
          <a:xfrm>
            <a:off x="6096000" y="5937250"/>
            <a:ext cx="1524000" cy="592138"/>
          </a:xfrm>
          <a:prstGeom prst="roundRect">
            <a:avLst>
              <a:gd name="adj" fmla="val 12449"/>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0" lang="en-US" altLang="zh-CN" sz="1600" b="1">
                <a:solidFill>
                  <a:srgbClr val="FFFFFF"/>
                </a:solidFill>
                <a:latin typeface="Times New Roman" panose="02020603050405020304" pitchFamily="18" charset="0"/>
              </a:rPr>
              <a:t>Relatively wide</a:t>
            </a:r>
          </a:p>
          <a:p>
            <a:pPr algn="ctr">
              <a:spcBef>
                <a:spcPct val="0"/>
              </a:spcBef>
              <a:buFontTx/>
              <a:buNone/>
            </a:pPr>
            <a:r>
              <a:rPr kumimoji="0" lang="en-US" altLang="zh-CN" sz="1600" b="1">
                <a:solidFill>
                  <a:srgbClr val="FFFFFF"/>
                </a:solidFill>
                <a:latin typeface="Times New Roman" panose="02020603050405020304" pitchFamily="18" charset="0"/>
              </a:rPr>
              <a:t>span of control</a:t>
            </a:r>
          </a:p>
        </p:txBody>
      </p:sp>
      <p:sp>
        <p:nvSpPr>
          <p:cNvPr id="183" name="Line 183"/>
          <p:cNvSpPr>
            <a:spLocks noChangeShapeType="1"/>
          </p:cNvSpPr>
          <p:nvPr/>
        </p:nvSpPr>
        <p:spPr bwMode="auto">
          <a:xfrm flipH="1" flipV="1">
            <a:off x="5294314" y="6245225"/>
            <a:ext cx="822325" cy="4445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 name="Line 184"/>
          <p:cNvSpPr>
            <a:spLocks noChangeShapeType="1"/>
          </p:cNvSpPr>
          <p:nvPr/>
        </p:nvSpPr>
        <p:spPr bwMode="auto">
          <a:xfrm flipV="1">
            <a:off x="5362576" y="5640389"/>
            <a:ext cx="460375" cy="631825"/>
          </a:xfrm>
          <a:prstGeom prst="line">
            <a:avLst/>
          </a:prstGeom>
          <a:noFill/>
          <a:ln w="508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 name="Line 185"/>
          <p:cNvSpPr>
            <a:spLocks noChangeShapeType="1"/>
          </p:cNvSpPr>
          <p:nvPr/>
        </p:nvSpPr>
        <p:spPr bwMode="auto">
          <a:xfrm flipH="1" flipV="1">
            <a:off x="4910138" y="5708651"/>
            <a:ext cx="481012" cy="582613"/>
          </a:xfrm>
          <a:prstGeom prst="line">
            <a:avLst/>
          </a:prstGeom>
          <a:noFill/>
          <a:ln w="508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 name="Line 186"/>
          <p:cNvSpPr>
            <a:spLocks noChangeShapeType="1"/>
          </p:cNvSpPr>
          <p:nvPr/>
        </p:nvSpPr>
        <p:spPr bwMode="auto">
          <a:xfrm flipH="1">
            <a:off x="8151813" y="4481513"/>
            <a:ext cx="59690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 name="Line 187"/>
          <p:cNvSpPr>
            <a:spLocks noChangeShapeType="1"/>
          </p:cNvSpPr>
          <p:nvPr/>
        </p:nvSpPr>
        <p:spPr bwMode="auto">
          <a:xfrm flipV="1">
            <a:off x="8256588" y="3838575"/>
            <a:ext cx="61912" cy="615950"/>
          </a:xfrm>
          <a:prstGeom prst="line">
            <a:avLst/>
          </a:prstGeom>
          <a:noFill/>
          <a:ln w="508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 name="Line 188"/>
          <p:cNvSpPr>
            <a:spLocks noChangeShapeType="1"/>
          </p:cNvSpPr>
          <p:nvPr/>
        </p:nvSpPr>
        <p:spPr bwMode="auto">
          <a:xfrm flipH="1" flipV="1">
            <a:off x="8031163" y="3892550"/>
            <a:ext cx="215900" cy="649288"/>
          </a:xfrm>
          <a:prstGeom prst="line">
            <a:avLst/>
          </a:prstGeom>
          <a:noFill/>
          <a:ln w="508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 name="文本框 189"/>
          <p:cNvSpPr txBox="1"/>
          <p:nvPr/>
        </p:nvSpPr>
        <p:spPr>
          <a:xfrm>
            <a:off x="8858252" y="1606551"/>
            <a:ext cx="2114548" cy="1200329"/>
          </a:xfrm>
          <a:prstGeom prst="rect">
            <a:avLst/>
          </a:prstGeom>
          <a:noFill/>
        </p:spPr>
        <p:txBody>
          <a:bodyPr wrap="square" rtlCol="0">
            <a:spAutoFit/>
          </a:bodyPr>
          <a:lstStyle/>
          <a:p>
            <a:r>
              <a:rPr lang="zh-CN" altLang="en-US" sz="2400" b="1" dirty="0"/>
              <a:t>优点？</a:t>
            </a:r>
            <a:endParaRPr lang="en-US" altLang="zh-CN" sz="2400" b="1" dirty="0"/>
          </a:p>
          <a:p>
            <a:endParaRPr lang="en-US" altLang="zh-CN" sz="2400" b="1" dirty="0"/>
          </a:p>
          <a:p>
            <a:r>
              <a:rPr lang="zh-CN" altLang="en-US" sz="2400" b="1" dirty="0"/>
              <a:t>缺点？</a:t>
            </a:r>
          </a:p>
        </p:txBody>
      </p:sp>
    </p:spTree>
    <p:extLst>
      <p:ext uri="{BB962C8B-B14F-4D97-AF65-F5344CB8AC3E}">
        <p14:creationId xmlns:p14="http://schemas.microsoft.com/office/powerpoint/2010/main" val="436500782"/>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2DA33-9AA6-4A39-8ED1-C43C2799AED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BDABD73-52E6-4A3E-9352-3834F840DF9E}"/>
              </a:ext>
            </a:extLst>
          </p:cNvPr>
          <p:cNvSpPr>
            <a:spLocks noGrp="1"/>
          </p:cNvSpPr>
          <p:nvPr>
            <p:ph idx="1"/>
          </p:nvPr>
        </p:nvSpPr>
        <p:spPr/>
        <p:txBody>
          <a:bodyPr/>
          <a:lstStyle/>
          <a:p>
            <a:endParaRPr lang="en-US" altLang="zh-CN" dirty="0"/>
          </a:p>
          <a:p>
            <a:r>
              <a:rPr lang="zh-CN" altLang="en-US" dirty="0"/>
              <a:t>扁平结构是的优点是：信息传递速度快、信息传递过程中失真的可能性较小、有利于下属主动性和首创精神的发挥。</a:t>
            </a:r>
            <a:endParaRPr lang="en-US" altLang="zh-CN" dirty="0"/>
          </a:p>
          <a:p>
            <a:endParaRPr lang="en-US" altLang="zh-CN" dirty="0"/>
          </a:p>
          <a:p>
            <a:r>
              <a:rPr lang="zh-CN" altLang="en-US" dirty="0"/>
              <a:t>锥形结构是管理幅度小，而管理层次较多的高、尖、细的金字塔形态。其优点是可以 对下属进行详尽的指导，保证领导的到位。</a:t>
            </a:r>
          </a:p>
        </p:txBody>
      </p:sp>
    </p:spTree>
    <p:extLst>
      <p:ext uri="{BB962C8B-B14F-4D97-AF65-F5344CB8AC3E}">
        <p14:creationId xmlns:p14="http://schemas.microsoft.com/office/powerpoint/2010/main" val="4225303719"/>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影响管理幅度大小的规律</a:t>
            </a:r>
          </a:p>
        </p:txBody>
      </p:sp>
      <p:sp>
        <p:nvSpPr>
          <p:cNvPr id="14" name="内容占位符 13"/>
          <p:cNvSpPr>
            <a:spLocks noGrp="1"/>
          </p:cNvSpPr>
          <p:nvPr>
            <p:ph idx="1"/>
          </p:nvPr>
        </p:nvSpPr>
        <p:spPr/>
        <p:txBody>
          <a:bodyPr/>
          <a:lstStyle/>
          <a:p>
            <a:endParaRPr lang="zh-CN" altLang="en-US" dirty="0"/>
          </a:p>
        </p:txBody>
      </p:sp>
      <p:grpSp>
        <p:nvGrpSpPr>
          <p:cNvPr id="8" name="组合 7"/>
          <p:cNvGrpSpPr/>
          <p:nvPr/>
        </p:nvGrpSpPr>
        <p:grpSpPr>
          <a:xfrm>
            <a:off x="3755449" y="1788635"/>
            <a:ext cx="4148570" cy="3559453"/>
            <a:chOff x="2917248" y="1923716"/>
            <a:chExt cx="3052329" cy="2285999"/>
          </a:xfrm>
          <a:solidFill>
            <a:srgbClr val="AC1B20"/>
          </a:solidFill>
        </p:grpSpPr>
        <p:sp>
          <p:nvSpPr>
            <p:cNvPr id="4" name="矩形 3"/>
            <p:cNvSpPr/>
            <p:nvPr/>
          </p:nvSpPr>
          <p:spPr>
            <a:xfrm>
              <a:off x="3935557" y="1923716"/>
              <a:ext cx="1018309" cy="7585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t>工作能力</a:t>
              </a:r>
            </a:p>
          </p:txBody>
        </p:sp>
        <p:sp>
          <p:nvSpPr>
            <p:cNvPr id="5" name="矩形 4"/>
            <p:cNvSpPr/>
            <p:nvPr/>
          </p:nvSpPr>
          <p:spPr>
            <a:xfrm>
              <a:off x="2917248" y="2682252"/>
              <a:ext cx="1018309" cy="7585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a:t>工作环境</a:t>
              </a:r>
            </a:p>
          </p:txBody>
        </p:sp>
        <p:sp>
          <p:nvSpPr>
            <p:cNvPr id="6" name="矩形 5"/>
            <p:cNvSpPr/>
            <p:nvPr/>
          </p:nvSpPr>
          <p:spPr>
            <a:xfrm>
              <a:off x="4951268" y="2682252"/>
              <a:ext cx="1018309" cy="7585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t>工作内容</a:t>
              </a:r>
              <a:endParaRPr lang="en-US" altLang="zh-CN" b="1" dirty="0"/>
            </a:p>
            <a:p>
              <a:pPr algn="ctr"/>
              <a:r>
                <a:rPr lang="zh-CN" altLang="en-US" b="1" dirty="0"/>
                <a:t>和性质</a:t>
              </a:r>
            </a:p>
          </p:txBody>
        </p:sp>
        <p:sp>
          <p:nvSpPr>
            <p:cNvPr id="7" name="矩形 6"/>
            <p:cNvSpPr/>
            <p:nvPr/>
          </p:nvSpPr>
          <p:spPr>
            <a:xfrm>
              <a:off x="3935556" y="3451179"/>
              <a:ext cx="1018309" cy="7585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t>工作条件</a:t>
              </a:r>
            </a:p>
          </p:txBody>
        </p:sp>
      </p:grpSp>
      <p:sp>
        <p:nvSpPr>
          <p:cNvPr id="9" name="矩形 8"/>
          <p:cNvSpPr/>
          <p:nvPr/>
        </p:nvSpPr>
        <p:spPr>
          <a:xfrm>
            <a:off x="5036377" y="957638"/>
            <a:ext cx="1293944" cy="830997"/>
          </a:xfrm>
          <a:prstGeom prst="rect">
            <a:avLst/>
          </a:prstGeom>
        </p:spPr>
        <p:txBody>
          <a:bodyPr wrap="none">
            <a:spAutoFit/>
          </a:bodyPr>
          <a:lstStyle/>
          <a:p>
            <a:pPr marL="285750" indent="-285750">
              <a:buFont typeface="Arial" panose="020B0604020202020204" pitchFamily="34" charset="0"/>
              <a:buChar char="•"/>
            </a:pPr>
            <a:r>
              <a:rPr lang="zh-CN" altLang="en-US" sz="1600" dirty="0"/>
              <a:t>综合能力</a:t>
            </a:r>
            <a:endParaRPr lang="en-US" altLang="zh-CN" sz="1600" dirty="0"/>
          </a:p>
          <a:p>
            <a:pPr marL="285750" indent="-285750">
              <a:buFont typeface="Arial" panose="020B0604020202020204" pitchFamily="34" charset="0"/>
              <a:buChar char="•"/>
            </a:pPr>
            <a:r>
              <a:rPr lang="zh-CN" altLang="en-US" sz="1600" dirty="0"/>
              <a:t>理解能力</a:t>
            </a:r>
            <a:endParaRPr lang="en-US" altLang="zh-CN" sz="1600" dirty="0"/>
          </a:p>
          <a:p>
            <a:pPr marL="285750" indent="-285750">
              <a:buFont typeface="Arial" panose="020B0604020202020204" pitchFamily="34" charset="0"/>
              <a:buChar char="•"/>
            </a:pPr>
            <a:r>
              <a:rPr lang="zh-CN" altLang="en-US" sz="1600" dirty="0"/>
              <a:t>表达能力</a:t>
            </a:r>
            <a:endParaRPr lang="zh-CN" altLang="en-US" sz="1200" dirty="0"/>
          </a:p>
        </p:txBody>
      </p:sp>
      <p:sp>
        <p:nvSpPr>
          <p:cNvPr id="10" name="矩形 9"/>
          <p:cNvSpPr/>
          <p:nvPr/>
        </p:nvSpPr>
        <p:spPr>
          <a:xfrm>
            <a:off x="7904019" y="3021662"/>
            <a:ext cx="2577522" cy="1077218"/>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chemeClr val="tx1">
                    <a:lumMod val="75000"/>
                    <a:lumOff val="25000"/>
                  </a:schemeClr>
                </a:solidFill>
                <a:latin typeface="+mn-ea"/>
              </a:rPr>
              <a:t>主管所处的管理层次；</a:t>
            </a:r>
            <a:endParaRPr lang="en-US" altLang="zh-CN" sz="1600" dirty="0">
              <a:solidFill>
                <a:schemeClr val="tx1">
                  <a:lumMod val="75000"/>
                  <a:lumOff val="25000"/>
                </a:schemeClr>
              </a:solidFill>
              <a:latin typeface="+mn-ea"/>
            </a:endParaRPr>
          </a:p>
          <a:p>
            <a:pPr marL="285750" indent="-285750">
              <a:buFont typeface="Arial" panose="020B0604020202020204" pitchFamily="34" charset="0"/>
              <a:buChar char="•"/>
            </a:pPr>
            <a:r>
              <a:rPr lang="zh-CN" altLang="en-US" sz="1600" dirty="0">
                <a:solidFill>
                  <a:schemeClr val="tx1">
                    <a:lumMod val="75000"/>
                    <a:lumOff val="25000"/>
                  </a:schemeClr>
                </a:solidFill>
                <a:latin typeface="+mn-ea"/>
              </a:rPr>
              <a:t>下属工作的相似性；</a:t>
            </a:r>
            <a:endParaRPr lang="en-US" altLang="zh-CN" sz="1600" dirty="0">
              <a:solidFill>
                <a:schemeClr val="tx1">
                  <a:lumMod val="75000"/>
                  <a:lumOff val="25000"/>
                </a:schemeClr>
              </a:solidFill>
              <a:latin typeface="+mn-ea"/>
            </a:endParaRPr>
          </a:p>
          <a:p>
            <a:pPr marL="285750" indent="-285750">
              <a:buFont typeface="Arial" panose="020B0604020202020204" pitchFamily="34" charset="0"/>
              <a:buChar char="•"/>
            </a:pPr>
            <a:r>
              <a:rPr lang="zh-CN" altLang="en-US" sz="1600" dirty="0">
                <a:solidFill>
                  <a:schemeClr val="tx1">
                    <a:lumMod val="75000"/>
                    <a:lumOff val="25000"/>
                  </a:schemeClr>
                </a:solidFill>
                <a:latin typeface="+mn-ea"/>
              </a:rPr>
              <a:t>计划的完善程度；</a:t>
            </a:r>
            <a:endParaRPr lang="en-US" altLang="zh-CN" sz="1600" dirty="0">
              <a:solidFill>
                <a:schemeClr val="tx1">
                  <a:lumMod val="75000"/>
                  <a:lumOff val="25000"/>
                </a:schemeClr>
              </a:solidFill>
              <a:latin typeface="+mn-ea"/>
            </a:endParaRPr>
          </a:p>
          <a:p>
            <a:pPr marL="285750" indent="-285750">
              <a:buFont typeface="Arial" panose="020B0604020202020204" pitchFamily="34" charset="0"/>
              <a:buChar char="•"/>
            </a:pPr>
            <a:r>
              <a:rPr lang="zh-CN" altLang="en-US" sz="1600" dirty="0">
                <a:solidFill>
                  <a:schemeClr val="tx1">
                    <a:lumMod val="75000"/>
                    <a:lumOff val="25000"/>
                  </a:schemeClr>
                </a:solidFill>
                <a:latin typeface="+mn-ea"/>
              </a:rPr>
              <a:t>非管理性事务的多少</a:t>
            </a:r>
            <a:endParaRPr lang="zh-CN" altLang="en-US" sz="1200" dirty="0">
              <a:solidFill>
                <a:schemeClr val="tx1">
                  <a:lumMod val="75000"/>
                  <a:lumOff val="25000"/>
                </a:schemeClr>
              </a:solidFill>
              <a:latin typeface="+mn-ea"/>
            </a:endParaRPr>
          </a:p>
        </p:txBody>
      </p:sp>
      <p:sp>
        <p:nvSpPr>
          <p:cNvPr id="11" name="矩形 10"/>
          <p:cNvSpPr/>
          <p:nvPr/>
        </p:nvSpPr>
        <p:spPr>
          <a:xfrm>
            <a:off x="5036377" y="5457731"/>
            <a:ext cx="2605044" cy="830997"/>
          </a:xfrm>
          <a:prstGeom prst="rect">
            <a:avLst/>
          </a:prstGeom>
        </p:spPr>
        <p:txBody>
          <a:bodyPr wrap="square">
            <a:spAutoFit/>
          </a:bodyPr>
          <a:lstStyle/>
          <a:p>
            <a:pPr marL="285750" indent="-285750">
              <a:buFont typeface="Arial" panose="020B0604020202020204" pitchFamily="34" charset="0"/>
              <a:buChar char="•"/>
            </a:pPr>
            <a:r>
              <a:rPr lang="zh-CN" altLang="en-US" sz="1600" dirty="0"/>
              <a:t>助手的配备情况；</a:t>
            </a:r>
            <a:endParaRPr lang="en-US" altLang="zh-CN" sz="1600" dirty="0"/>
          </a:p>
          <a:p>
            <a:pPr marL="285750" indent="-285750">
              <a:buFont typeface="Arial" panose="020B0604020202020204" pitchFamily="34" charset="0"/>
              <a:buChar char="•"/>
            </a:pPr>
            <a:r>
              <a:rPr lang="zh-CN" altLang="en-US" sz="1600" dirty="0"/>
              <a:t>信息手段的配备情况；</a:t>
            </a:r>
            <a:endParaRPr lang="en-US" altLang="zh-CN" sz="1600" dirty="0"/>
          </a:p>
          <a:p>
            <a:pPr marL="285750" indent="-285750">
              <a:buFont typeface="Arial" panose="020B0604020202020204" pitchFamily="34" charset="0"/>
              <a:buChar char="•"/>
            </a:pPr>
            <a:r>
              <a:rPr lang="zh-CN" altLang="en-US" sz="1600" dirty="0"/>
              <a:t>工作地点的接近性</a:t>
            </a:r>
            <a:endParaRPr lang="zh-CN" altLang="en-US" sz="1200" dirty="0"/>
          </a:p>
        </p:txBody>
      </p:sp>
      <p:sp>
        <p:nvSpPr>
          <p:cNvPr id="12" name="矩形 11"/>
          <p:cNvSpPr/>
          <p:nvPr/>
        </p:nvSpPr>
        <p:spPr>
          <a:xfrm>
            <a:off x="2006888" y="3267883"/>
            <a:ext cx="1826141" cy="584775"/>
          </a:xfrm>
          <a:prstGeom prst="rect">
            <a:avLst/>
          </a:prstGeom>
        </p:spPr>
        <p:txBody>
          <a:bodyPr wrap="none">
            <a:spAutoFit/>
          </a:bodyPr>
          <a:lstStyle/>
          <a:p>
            <a:r>
              <a:rPr lang="zh-CN" altLang="en-US" sz="1600" dirty="0"/>
              <a:t>工作环境越稳定，</a:t>
            </a:r>
            <a:endParaRPr lang="en-US" altLang="zh-CN" sz="1600" dirty="0"/>
          </a:p>
          <a:p>
            <a:r>
              <a:rPr lang="zh-CN" altLang="en-US" sz="1600" dirty="0"/>
              <a:t>管理幅度越宽</a:t>
            </a: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5725" y="3122172"/>
            <a:ext cx="584489" cy="935182"/>
          </a:xfrm>
          <a:prstGeom prst="rect">
            <a:avLst/>
          </a:prstGeom>
        </p:spPr>
      </p:pic>
      <p:sp>
        <p:nvSpPr>
          <p:cNvPr id="3" name="椭圆 2"/>
          <p:cNvSpPr/>
          <p:nvPr/>
        </p:nvSpPr>
        <p:spPr>
          <a:xfrm>
            <a:off x="7078138" y="3055886"/>
            <a:ext cx="236759" cy="2367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AC1B20"/>
                </a:solidFill>
              </a:rPr>
              <a:t>2</a:t>
            </a:r>
            <a:endParaRPr lang="zh-CN" altLang="en-US" sz="1400" dirty="0">
              <a:solidFill>
                <a:srgbClr val="AC1B20"/>
              </a:solidFill>
            </a:endParaRPr>
          </a:p>
        </p:txBody>
      </p:sp>
      <p:sp>
        <p:nvSpPr>
          <p:cNvPr id="18" name="椭圆 17"/>
          <p:cNvSpPr/>
          <p:nvPr/>
        </p:nvSpPr>
        <p:spPr>
          <a:xfrm>
            <a:off x="4311219" y="3055887"/>
            <a:ext cx="236759" cy="2367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AC1B20"/>
                </a:solidFill>
              </a:rPr>
              <a:t>4</a:t>
            </a:r>
            <a:endParaRPr lang="zh-CN" altLang="en-US" sz="1400" dirty="0">
              <a:solidFill>
                <a:srgbClr val="AC1B20"/>
              </a:solidFill>
            </a:endParaRPr>
          </a:p>
        </p:txBody>
      </p:sp>
      <p:sp>
        <p:nvSpPr>
          <p:cNvPr id="19" name="椭圆 18"/>
          <p:cNvSpPr/>
          <p:nvPr/>
        </p:nvSpPr>
        <p:spPr>
          <a:xfrm>
            <a:off x="5683349" y="1819771"/>
            <a:ext cx="236759" cy="2367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AC1B20"/>
                </a:solidFill>
              </a:rPr>
              <a:t>1</a:t>
            </a:r>
            <a:endParaRPr lang="zh-CN" altLang="en-US" sz="1400" dirty="0">
              <a:solidFill>
                <a:srgbClr val="AC1B20"/>
              </a:solidFill>
            </a:endParaRPr>
          </a:p>
        </p:txBody>
      </p:sp>
      <p:sp>
        <p:nvSpPr>
          <p:cNvPr id="20" name="椭圆 19"/>
          <p:cNvSpPr/>
          <p:nvPr/>
        </p:nvSpPr>
        <p:spPr>
          <a:xfrm>
            <a:off x="5709589" y="4209802"/>
            <a:ext cx="236759" cy="2367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AC1B20"/>
                </a:solidFill>
              </a:rPr>
              <a:t>3</a:t>
            </a:r>
            <a:endParaRPr lang="zh-CN" altLang="en-US" sz="1400" dirty="0">
              <a:solidFill>
                <a:srgbClr val="AC1B20"/>
              </a:solidFill>
            </a:endParaRPr>
          </a:p>
        </p:txBody>
      </p:sp>
    </p:spTree>
    <p:extLst>
      <p:ext uri="{BB962C8B-B14F-4D97-AF65-F5344CB8AC3E}">
        <p14:creationId xmlns:p14="http://schemas.microsoft.com/office/powerpoint/2010/main" val="316424757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3" grpId="0" animBg="1"/>
      <p:bldP spid="18"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“三三制”历史朔源</a:t>
            </a:r>
          </a:p>
        </p:txBody>
      </p:sp>
      <p:sp>
        <p:nvSpPr>
          <p:cNvPr id="17" name="矩形 16"/>
          <p:cNvSpPr/>
          <p:nvPr/>
        </p:nvSpPr>
        <p:spPr>
          <a:xfrm>
            <a:off x="695613" y="1421597"/>
            <a:ext cx="10940378" cy="4118050"/>
          </a:xfrm>
          <a:prstGeom prst="rect">
            <a:avLst/>
          </a:prstGeom>
        </p:spPr>
        <p:txBody>
          <a:bodyPr wrap="square">
            <a:spAutoFit/>
          </a:bodyPr>
          <a:lstStyle/>
          <a:p>
            <a:pPr marL="342900" indent="-342900" fontAlgn="base">
              <a:lnSpc>
                <a:spcPct val="150000"/>
              </a:lnSpc>
              <a:spcBef>
                <a:spcPct val="20000"/>
              </a:spcBef>
              <a:spcAft>
                <a:spcPct val="0"/>
              </a:spcAft>
              <a:buChar char="•"/>
            </a:pPr>
            <a:r>
              <a:rPr lang="zh-CN" altLang="en-US" sz="2400" dirty="0">
                <a:latin typeface="微软雅黑" panose="020B0503020204020204" pitchFamily="34" charset="-122"/>
                <a:ea typeface="微软雅黑" panose="020B0503020204020204" pitchFamily="34" charset="-122"/>
              </a:rPr>
              <a:t>军队体制编制“三三制”，最早起源于</a:t>
            </a:r>
            <a:r>
              <a:rPr lang="zh-CN" altLang="en-US" sz="2400" dirty="0">
                <a:solidFill>
                  <a:srgbClr val="FF0000"/>
                </a:solidFill>
                <a:latin typeface="微软雅黑" panose="020B0503020204020204" pitchFamily="34" charset="-122"/>
                <a:ea typeface="微软雅黑" panose="020B0503020204020204" pitchFamily="34" charset="-122"/>
              </a:rPr>
              <a:t>英国将军汉密尔顿</a:t>
            </a:r>
            <a:r>
              <a:rPr lang="zh-CN" altLang="en-US" sz="2400" dirty="0">
                <a:latin typeface="微软雅黑" panose="020B0503020204020204" pitchFamily="34" charset="-122"/>
                <a:ea typeface="微软雅黑" panose="020B0503020204020204" pitchFamily="34" charset="-122"/>
              </a:rPr>
              <a:t>爵士依据军事组织的历史得出的结论。他认为管理幅度应在三至六人之间，三人将使一名军官相当忙碌，而六人也许要一天工作十小时。</a:t>
            </a:r>
            <a:endParaRPr lang="en-US" altLang="zh-CN" sz="2400" dirty="0">
              <a:latin typeface="微软雅黑" panose="020B0503020204020204" pitchFamily="34" charset="-122"/>
              <a:ea typeface="微软雅黑" panose="020B0503020204020204" pitchFamily="34" charset="-122"/>
            </a:endParaRPr>
          </a:p>
          <a:p>
            <a:pPr marL="342900" indent="-342900" fontAlgn="base">
              <a:lnSpc>
                <a:spcPct val="150000"/>
              </a:lnSpc>
              <a:spcBef>
                <a:spcPct val="20000"/>
              </a:spcBef>
              <a:spcAft>
                <a:spcPct val="0"/>
              </a:spcAft>
              <a:buChar char="•"/>
            </a:pPr>
            <a:endParaRPr lang="en-US" altLang="zh-CN" sz="2400" dirty="0">
              <a:latin typeface="微软雅黑" panose="020B0503020204020204" pitchFamily="34" charset="-122"/>
              <a:ea typeface="微软雅黑" panose="020B0503020204020204" pitchFamily="34" charset="-122"/>
            </a:endParaRPr>
          </a:p>
          <a:p>
            <a:pPr marL="342900" indent="-342900" fontAlgn="base">
              <a:lnSpc>
                <a:spcPct val="150000"/>
              </a:lnSpc>
              <a:spcBef>
                <a:spcPct val="20000"/>
              </a:spcBef>
              <a:spcAft>
                <a:spcPct val="0"/>
              </a:spcAft>
              <a:buChar char="•"/>
            </a:pPr>
            <a:r>
              <a:rPr lang="zh-CN" altLang="en-US" sz="2400" dirty="0">
                <a:latin typeface="微软雅黑" panose="020B0503020204020204" pitchFamily="34" charset="-122"/>
                <a:ea typeface="微软雅黑" panose="020B0503020204020204" pitchFamily="34" charset="-122"/>
              </a:rPr>
              <a:t>他论述道：“我们越是接近整个组织的最高司令，就越是应当按三人一组进行工作，我们越是接近整个组织的基层</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战列步兵</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，就越是应当按六人一组进行工作。”</a:t>
            </a:r>
          </a:p>
        </p:txBody>
      </p:sp>
    </p:spTree>
    <p:extLst>
      <p:ext uri="{BB962C8B-B14F-4D97-AF65-F5344CB8AC3E}">
        <p14:creationId xmlns:p14="http://schemas.microsoft.com/office/powerpoint/2010/main" val="2547865772"/>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典型的组织结构图</a:t>
            </a:r>
          </a:p>
        </p:txBody>
      </p:sp>
      <p:sp>
        <p:nvSpPr>
          <p:cNvPr id="49" name="内容占位符 48"/>
          <p:cNvSpPr>
            <a:spLocks noGrp="1"/>
          </p:cNvSpPr>
          <p:nvPr>
            <p:ph idx="1"/>
          </p:nvPr>
        </p:nvSpPr>
        <p:spPr/>
        <p:txBody>
          <a:bodyPr/>
          <a:lstStyle/>
          <a:p>
            <a:endParaRPr lang="zh-CN" altLang="en-US"/>
          </a:p>
        </p:txBody>
      </p:sp>
      <p:cxnSp>
        <p:nvCxnSpPr>
          <p:cNvPr id="3" name="直接连接符 2"/>
          <p:cNvCxnSpPr/>
          <p:nvPr/>
        </p:nvCxnSpPr>
        <p:spPr>
          <a:xfrm>
            <a:off x="8150014" y="3047716"/>
            <a:ext cx="0" cy="1108698"/>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3295646" y="3616106"/>
            <a:ext cx="5195" cy="540309"/>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789464" y="3080899"/>
            <a:ext cx="0" cy="1096228"/>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96450" y="1506683"/>
            <a:ext cx="0" cy="540327"/>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730799" y="2060972"/>
            <a:ext cx="0" cy="1004347"/>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15" idx="0"/>
          </p:cNvCxnSpPr>
          <p:nvPr/>
        </p:nvCxnSpPr>
        <p:spPr>
          <a:xfrm>
            <a:off x="4542554" y="2060972"/>
            <a:ext cx="0" cy="128488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716353" y="1322827"/>
            <a:ext cx="1766454" cy="56110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a:t>总经理</a:t>
            </a:r>
          </a:p>
        </p:txBody>
      </p:sp>
      <p:sp>
        <p:nvSpPr>
          <p:cNvPr id="10" name="矩形 9"/>
          <p:cNvSpPr/>
          <p:nvPr/>
        </p:nvSpPr>
        <p:spPr>
          <a:xfrm>
            <a:off x="3778822" y="2244437"/>
            <a:ext cx="1537855" cy="56110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a:t>副总经理</a:t>
            </a:r>
          </a:p>
          <a:p>
            <a:pPr algn="ctr"/>
            <a:r>
              <a:rPr lang="zh-CN" altLang="en-US" sz="1400" b="1"/>
              <a:t>（主管营销）</a:t>
            </a:r>
          </a:p>
        </p:txBody>
      </p:sp>
      <p:sp>
        <p:nvSpPr>
          <p:cNvPr id="11" name="矩形 10"/>
          <p:cNvSpPr/>
          <p:nvPr/>
        </p:nvSpPr>
        <p:spPr>
          <a:xfrm>
            <a:off x="7942197" y="2244437"/>
            <a:ext cx="1537855" cy="56110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t>副总经理</a:t>
            </a:r>
          </a:p>
          <a:p>
            <a:pPr algn="ctr"/>
            <a:r>
              <a:rPr lang="zh-CN" altLang="en-US" sz="1400" b="1" dirty="0"/>
              <a:t>（主管生产）</a:t>
            </a:r>
          </a:p>
        </p:txBody>
      </p:sp>
      <p:sp>
        <p:nvSpPr>
          <p:cNvPr id="12" name="矩形 11"/>
          <p:cNvSpPr/>
          <p:nvPr/>
        </p:nvSpPr>
        <p:spPr>
          <a:xfrm>
            <a:off x="2822859" y="3345855"/>
            <a:ext cx="955963" cy="60267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t>销售部</a:t>
            </a:r>
          </a:p>
          <a:p>
            <a:pPr algn="ctr"/>
            <a:r>
              <a:rPr lang="zh-CN" altLang="en-US" sz="1400" b="1" dirty="0"/>
              <a:t>经    理</a:t>
            </a:r>
          </a:p>
        </p:txBody>
      </p:sp>
      <p:sp>
        <p:nvSpPr>
          <p:cNvPr id="13" name="矩形 12"/>
          <p:cNvSpPr/>
          <p:nvPr/>
        </p:nvSpPr>
        <p:spPr>
          <a:xfrm>
            <a:off x="7672034" y="3345855"/>
            <a:ext cx="955963" cy="60267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t>制造部</a:t>
            </a:r>
          </a:p>
          <a:p>
            <a:pPr algn="ctr"/>
            <a:r>
              <a:rPr lang="zh-CN" altLang="en-US" sz="1400" b="1" dirty="0"/>
              <a:t>经    理</a:t>
            </a:r>
          </a:p>
        </p:txBody>
      </p:sp>
      <p:sp>
        <p:nvSpPr>
          <p:cNvPr id="14" name="矩形 13"/>
          <p:cNvSpPr/>
          <p:nvPr/>
        </p:nvSpPr>
        <p:spPr>
          <a:xfrm>
            <a:off x="8918943" y="3345855"/>
            <a:ext cx="955963" cy="60267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t>质检部</a:t>
            </a:r>
          </a:p>
          <a:p>
            <a:pPr algn="ctr"/>
            <a:r>
              <a:rPr lang="zh-CN" altLang="en-US" sz="1400" b="1" dirty="0"/>
              <a:t>经    理</a:t>
            </a:r>
          </a:p>
        </p:txBody>
      </p:sp>
      <p:sp>
        <p:nvSpPr>
          <p:cNvPr id="15" name="矩形 14"/>
          <p:cNvSpPr/>
          <p:nvPr/>
        </p:nvSpPr>
        <p:spPr>
          <a:xfrm>
            <a:off x="4064573" y="3345855"/>
            <a:ext cx="955963" cy="60267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a:t>广告部</a:t>
            </a:r>
          </a:p>
          <a:p>
            <a:pPr algn="ctr"/>
            <a:r>
              <a:rPr lang="zh-CN" altLang="en-US" sz="1400" b="1"/>
              <a:t>经    理</a:t>
            </a:r>
          </a:p>
        </p:txBody>
      </p:sp>
      <p:sp>
        <p:nvSpPr>
          <p:cNvPr id="16" name="矩形 15"/>
          <p:cNvSpPr/>
          <p:nvPr/>
        </p:nvSpPr>
        <p:spPr>
          <a:xfrm>
            <a:off x="5306287" y="3345855"/>
            <a:ext cx="955963" cy="60267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t>研发部</a:t>
            </a:r>
          </a:p>
          <a:p>
            <a:pPr algn="ctr"/>
            <a:r>
              <a:rPr lang="zh-CN" altLang="en-US" sz="1400" b="1" dirty="0"/>
              <a:t>经    理</a:t>
            </a:r>
          </a:p>
        </p:txBody>
      </p:sp>
      <p:sp>
        <p:nvSpPr>
          <p:cNvPr id="17" name="矩形 16"/>
          <p:cNvSpPr/>
          <p:nvPr/>
        </p:nvSpPr>
        <p:spPr>
          <a:xfrm>
            <a:off x="2367101" y="4457739"/>
            <a:ext cx="793094" cy="77567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zh-CN" altLang="en-US" sz="1200" dirty="0"/>
          </a:p>
        </p:txBody>
      </p:sp>
      <p:sp>
        <p:nvSpPr>
          <p:cNvPr id="18" name="矩形 17"/>
          <p:cNvSpPr/>
          <p:nvPr/>
        </p:nvSpPr>
        <p:spPr>
          <a:xfrm>
            <a:off x="3300839" y="4457739"/>
            <a:ext cx="793094" cy="77567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9" name="矩形 18"/>
          <p:cNvSpPr/>
          <p:nvPr/>
        </p:nvSpPr>
        <p:spPr>
          <a:xfrm>
            <a:off x="4869618" y="4457739"/>
            <a:ext cx="793094" cy="77567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t>产品研发主管</a:t>
            </a:r>
          </a:p>
        </p:txBody>
      </p:sp>
      <p:sp>
        <p:nvSpPr>
          <p:cNvPr id="20" name="矩形 19"/>
          <p:cNvSpPr/>
          <p:nvPr/>
        </p:nvSpPr>
        <p:spPr>
          <a:xfrm>
            <a:off x="5803356" y="4457739"/>
            <a:ext cx="793094" cy="77567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t>客户研究主管</a:t>
            </a:r>
          </a:p>
        </p:txBody>
      </p:sp>
      <p:sp>
        <p:nvSpPr>
          <p:cNvPr id="21" name="矩形 20"/>
          <p:cNvSpPr/>
          <p:nvPr/>
        </p:nvSpPr>
        <p:spPr>
          <a:xfrm>
            <a:off x="6809090" y="4457738"/>
            <a:ext cx="793094" cy="77567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t>采购</a:t>
            </a:r>
            <a:endParaRPr lang="en-US" altLang="zh-CN" sz="1400" b="1" dirty="0"/>
          </a:p>
          <a:p>
            <a:pPr algn="ctr"/>
            <a:r>
              <a:rPr lang="zh-CN" altLang="en-US" sz="1400" b="1" dirty="0"/>
              <a:t>主管</a:t>
            </a:r>
          </a:p>
        </p:txBody>
      </p:sp>
      <p:sp>
        <p:nvSpPr>
          <p:cNvPr id="22" name="矩形 21"/>
          <p:cNvSpPr/>
          <p:nvPr/>
        </p:nvSpPr>
        <p:spPr>
          <a:xfrm>
            <a:off x="7766487" y="4457738"/>
            <a:ext cx="793094" cy="77567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t>制造</a:t>
            </a:r>
            <a:endParaRPr lang="en-US" altLang="zh-CN" sz="1400" b="1" dirty="0"/>
          </a:p>
          <a:p>
            <a:pPr algn="ctr"/>
            <a:r>
              <a:rPr lang="zh-CN" altLang="en-US" sz="1400" b="1" dirty="0"/>
              <a:t>主管</a:t>
            </a:r>
          </a:p>
        </p:txBody>
      </p:sp>
      <p:sp>
        <p:nvSpPr>
          <p:cNvPr id="23" name="矩形 22"/>
          <p:cNvSpPr/>
          <p:nvPr/>
        </p:nvSpPr>
        <p:spPr>
          <a:xfrm>
            <a:off x="8676566" y="4457738"/>
            <a:ext cx="793094" cy="77567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t>运输</a:t>
            </a:r>
            <a:endParaRPr lang="en-US" altLang="zh-CN" sz="1400" b="1" dirty="0"/>
          </a:p>
          <a:p>
            <a:pPr algn="ctr"/>
            <a:r>
              <a:rPr lang="zh-CN" altLang="en-US" sz="1400" b="1" dirty="0"/>
              <a:t>主管</a:t>
            </a:r>
          </a:p>
        </p:txBody>
      </p:sp>
      <p:cxnSp>
        <p:nvCxnSpPr>
          <p:cNvPr id="24" name="直接连接符 23"/>
          <p:cNvCxnSpPr/>
          <p:nvPr/>
        </p:nvCxnSpPr>
        <p:spPr>
          <a:xfrm>
            <a:off x="4542553" y="2060971"/>
            <a:ext cx="419223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300840" y="3065318"/>
            <a:ext cx="2502517"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150014" y="3065319"/>
            <a:ext cx="1239904" cy="10381"/>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763648" y="4145973"/>
            <a:ext cx="933738"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266165" y="4187536"/>
            <a:ext cx="933738"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205637" y="4145972"/>
            <a:ext cx="186747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12" idx="0"/>
          </p:cNvCxnSpPr>
          <p:nvPr/>
        </p:nvCxnSpPr>
        <p:spPr>
          <a:xfrm>
            <a:off x="3300840" y="3065318"/>
            <a:ext cx="1" cy="28053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14" idx="0"/>
          </p:cNvCxnSpPr>
          <p:nvPr/>
        </p:nvCxnSpPr>
        <p:spPr>
          <a:xfrm>
            <a:off x="9389918" y="3065318"/>
            <a:ext cx="7006" cy="28053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7" idx="0"/>
          </p:cNvCxnSpPr>
          <p:nvPr/>
        </p:nvCxnSpPr>
        <p:spPr>
          <a:xfrm>
            <a:off x="2763648" y="4145973"/>
            <a:ext cx="0" cy="31176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endCxn id="18" idx="0"/>
          </p:cNvCxnSpPr>
          <p:nvPr/>
        </p:nvCxnSpPr>
        <p:spPr>
          <a:xfrm>
            <a:off x="3697386" y="4145973"/>
            <a:ext cx="0" cy="31176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19" idx="0"/>
          </p:cNvCxnSpPr>
          <p:nvPr/>
        </p:nvCxnSpPr>
        <p:spPr>
          <a:xfrm>
            <a:off x="5266165" y="4187537"/>
            <a:ext cx="0" cy="27020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endCxn id="20" idx="0"/>
          </p:cNvCxnSpPr>
          <p:nvPr/>
        </p:nvCxnSpPr>
        <p:spPr>
          <a:xfrm>
            <a:off x="6199903" y="4187537"/>
            <a:ext cx="0" cy="27020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21" idx="0"/>
          </p:cNvCxnSpPr>
          <p:nvPr/>
        </p:nvCxnSpPr>
        <p:spPr>
          <a:xfrm>
            <a:off x="7205637" y="4145972"/>
            <a:ext cx="0" cy="31176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23" idx="0"/>
          </p:cNvCxnSpPr>
          <p:nvPr/>
        </p:nvCxnSpPr>
        <p:spPr>
          <a:xfrm>
            <a:off x="9073113" y="4145972"/>
            <a:ext cx="0" cy="31176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2307887" y="4594133"/>
            <a:ext cx="987758" cy="492443"/>
          </a:xfrm>
          <a:prstGeom prst="rect">
            <a:avLst/>
          </a:prstGeom>
          <a:noFill/>
        </p:spPr>
        <p:txBody>
          <a:bodyPr wrap="square">
            <a:spAutoFit/>
          </a:bodyPr>
          <a:lstStyle/>
          <a:p>
            <a:r>
              <a:rPr lang="zh-CN" altLang="en-US" sz="1400" b="1" dirty="0">
                <a:solidFill>
                  <a:schemeClr val="bg1"/>
                </a:solidFill>
              </a:rPr>
              <a:t>分销经理</a:t>
            </a:r>
          </a:p>
          <a:p>
            <a:r>
              <a:rPr lang="zh-CN" altLang="en-US" sz="1200" dirty="0">
                <a:solidFill>
                  <a:schemeClr val="bg1"/>
                </a:solidFill>
              </a:rPr>
              <a:t>主管仪器类</a:t>
            </a:r>
          </a:p>
        </p:txBody>
      </p:sp>
      <p:sp>
        <p:nvSpPr>
          <p:cNvPr id="39" name="矩形 38"/>
          <p:cNvSpPr/>
          <p:nvPr/>
        </p:nvSpPr>
        <p:spPr>
          <a:xfrm>
            <a:off x="3219410" y="4604573"/>
            <a:ext cx="981945" cy="492443"/>
          </a:xfrm>
          <a:prstGeom prst="rect">
            <a:avLst/>
          </a:prstGeom>
          <a:noFill/>
        </p:spPr>
        <p:txBody>
          <a:bodyPr wrap="square">
            <a:spAutoFit/>
          </a:bodyPr>
          <a:lstStyle/>
          <a:p>
            <a:r>
              <a:rPr lang="zh-CN" altLang="en-US" sz="1400" b="1" dirty="0">
                <a:solidFill>
                  <a:schemeClr val="bg1"/>
                </a:solidFill>
              </a:rPr>
              <a:t>分销经理</a:t>
            </a:r>
          </a:p>
          <a:p>
            <a:r>
              <a:rPr lang="zh-CN" altLang="en-US" sz="1200" dirty="0">
                <a:solidFill>
                  <a:schemeClr val="bg1"/>
                </a:solidFill>
              </a:rPr>
              <a:t>主管电器类</a:t>
            </a:r>
          </a:p>
        </p:txBody>
      </p:sp>
      <p:cxnSp>
        <p:nvCxnSpPr>
          <p:cNvPr id="40" name="直接连接符 39"/>
          <p:cNvCxnSpPr/>
          <p:nvPr/>
        </p:nvCxnSpPr>
        <p:spPr>
          <a:xfrm>
            <a:off x="9732817" y="2524990"/>
            <a:ext cx="0" cy="820864"/>
          </a:xfrm>
          <a:prstGeom prst="line">
            <a:avLst/>
          </a:prstGeom>
          <a:ln w="381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9480051" y="2524990"/>
            <a:ext cx="263158" cy="0"/>
          </a:xfrm>
          <a:prstGeom prst="straightConnector1">
            <a:avLst/>
          </a:prstGeom>
          <a:ln w="381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9672284" y="2703412"/>
            <a:ext cx="384463" cy="523220"/>
          </a:xfrm>
          <a:prstGeom prst="rect">
            <a:avLst/>
          </a:prstGeom>
          <a:noFill/>
        </p:spPr>
        <p:txBody>
          <a:bodyPr wrap="square" rtlCol="0">
            <a:spAutoFit/>
          </a:bodyPr>
          <a:lstStyle/>
          <a:p>
            <a:r>
              <a:rPr lang="zh-CN" altLang="en-US" sz="1400" dirty="0"/>
              <a:t>参谋</a:t>
            </a:r>
          </a:p>
        </p:txBody>
      </p:sp>
      <p:cxnSp>
        <p:nvCxnSpPr>
          <p:cNvPr id="43" name="直接箭头连接符 42"/>
          <p:cNvCxnSpPr/>
          <p:nvPr/>
        </p:nvCxnSpPr>
        <p:spPr>
          <a:xfrm flipH="1">
            <a:off x="3137972" y="3938137"/>
            <a:ext cx="2168317" cy="530091"/>
          </a:xfrm>
          <a:prstGeom prst="straightConnector1">
            <a:avLst/>
          </a:prstGeom>
          <a:ln w="3810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4093933" y="3948577"/>
            <a:ext cx="1216997" cy="509211"/>
          </a:xfrm>
          <a:prstGeom prst="straightConnector1">
            <a:avLst/>
          </a:prstGeom>
          <a:ln w="3810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rot="20307585">
            <a:off x="4401764" y="4161061"/>
            <a:ext cx="863883" cy="307777"/>
          </a:xfrm>
          <a:prstGeom prst="rect">
            <a:avLst/>
          </a:prstGeom>
          <a:noFill/>
        </p:spPr>
        <p:txBody>
          <a:bodyPr wrap="square" rtlCol="0">
            <a:spAutoFit/>
          </a:bodyPr>
          <a:lstStyle/>
          <a:p>
            <a:r>
              <a:rPr lang="zh-CN" altLang="en-US" sz="1400" dirty="0"/>
              <a:t>咨询</a:t>
            </a:r>
          </a:p>
        </p:txBody>
      </p:sp>
      <p:sp>
        <p:nvSpPr>
          <p:cNvPr id="46" name="文本框 45"/>
          <p:cNvSpPr txBox="1"/>
          <p:nvPr/>
        </p:nvSpPr>
        <p:spPr>
          <a:xfrm>
            <a:off x="3206410" y="2754317"/>
            <a:ext cx="887523" cy="307777"/>
          </a:xfrm>
          <a:prstGeom prst="rect">
            <a:avLst/>
          </a:prstGeom>
          <a:noFill/>
        </p:spPr>
        <p:txBody>
          <a:bodyPr wrap="square" rtlCol="0">
            <a:spAutoFit/>
          </a:bodyPr>
          <a:lstStyle/>
          <a:p>
            <a:r>
              <a:rPr lang="zh-CN" altLang="en-US" sz="1400" dirty="0"/>
              <a:t>直线</a:t>
            </a:r>
          </a:p>
        </p:txBody>
      </p:sp>
      <p:cxnSp>
        <p:nvCxnSpPr>
          <p:cNvPr id="47" name="直接箭头连接符 46"/>
          <p:cNvCxnSpPr/>
          <p:nvPr/>
        </p:nvCxnSpPr>
        <p:spPr>
          <a:xfrm flipH="1" flipV="1">
            <a:off x="5291981" y="2812708"/>
            <a:ext cx="966178" cy="529921"/>
          </a:xfrm>
          <a:prstGeom prst="straightConnector1">
            <a:avLst/>
          </a:prstGeom>
          <a:ln w="3810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9803" y="1214304"/>
            <a:ext cx="868135" cy="868135"/>
          </a:xfrm>
          <a:prstGeom prst="rect">
            <a:avLst/>
          </a:prstGeom>
          <a:noFill/>
        </p:spPr>
      </p:pic>
    </p:spTree>
    <p:extLst>
      <p:ext uri="{BB962C8B-B14F-4D97-AF65-F5344CB8AC3E}">
        <p14:creationId xmlns:p14="http://schemas.microsoft.com/office/powerpoint/2010/main" val="1365529968"/>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组织设计</a:t>
            </a:r>
          </a:p>
        </p:txBody>
      </p:sp>
      <p:sp>
        <p:nvSpPr>
          <p:cNvPr id="5" name="内容占位符 4"/>
          <p:cNvSpPr>
            <a:spLocks noGrp="1"/>
          </p:cNvSpPr>
          <p:nvPr>
            <p:ph idx="1"/>
          </p:nvPr>
        </p:nvSpPr>
        <p:spPr/>
        <p:txBody>
          <a:bodyPr/>
          <a:lstStyle/>
          <a:p>
            <a:r>
              <a:rPr lang="zh-CN" altLang="en-US" dirty="0"/>
              <a:t>管理分工</a:t>
            </a:r>
            <a:endParaRPr lang="en-US" altLang="zh-CN" dirty="0"/>
          </a:p>
          <a:p>
            <a:endParaRPr lang="en-US" altLang="zh-CN" dirty="0"/>
          </a:p>
          <a:p>
            <a:r>
              <a:rPr lang="zh-CN" altLang="en-US" dirty="0"/>
              <a:t>横向分工：确定不同岗位或部门</a:t>
            </a:r>
            <a:endParaRPr lang="en-US" altLang="zh-CN" dirty="0"/>
          </a:p>
          <a:p>
            <a:endParaRPr lang="en-US" altLang="zh-CN" dirty="0"/>
          </a:p>
          <a:p>
            <a:r>
              <a:rPr lang="zh-CN" altLang="en-US" dirty="0"/>
              <a:t>纵向分工：确定管理系统的层次，确定责权</a:t>
            </a:r>
          </a:p>
        </p:txBody>
      </p:sp>
    </p:spTree>
    <p:extLst>
      <p:ext uri="{BB962C8B-B14F-4D97-AF65-F5344CB8AC3E}">
        <p14:creationId xmlns:p14="http://schemas.microsoft.com/office/powerpoint/2010/main" val="3740561669"/>
      </p:ext>
    </p:extLst>
  </p:cSld>
  <p:clrMapOvr>
    <a:masterClrMapping/>
  </p:clrMapOvr>
  <p:transition>
    <p:push/>
  </p:transition>
</p:sld>
</file>

<file path=ppt/theme/theme1.xml><?xml version="1.0" encoding="utf-8"?>
<a:theme xmlns:a="http://schemas.openxmlformats.org/drawingml/2006/main" name="主题2">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2" id="{9AF75654-69CE-4634-82FF-75F4774E9049}" vid="{1D9B24C4-0D56-446C-8F76-24A2F8EB7C2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744</TotalTime>
  <Words>1956</Words>
  <Application>Microsoft Office PowerPoint</Application>
  <PresentationFormat>宽屏</PresentationFormat>
  <Paragraphs>334</Paragraphs>
  <Slides>37</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黑体</vt:lpstr>
      <vt:lpstr>宋体</vt:lpstr>
      <vt:lpstr>微软雅黑</vt:lpstr>
      <vt:lpstr>Arial</vt:lpstr>
      <vt:lpstr>Calibri</vt:lpstr>
      <vt:lpstr>Times New Roman</vt:lpstr>
      <vt:lpstr>主题2</vt:lpstr>
      <vt:lpstr>第10章 组织设计</vt:lpstr>
      <vt:lpstr>本章提要</vt:lpstr>
      <vt:lpstr>管理幅度</vt:lpstr>
      <vt:lpstr>高耸型vs扁平型组织</vt:lpstr>
      <vt:lpstr>PowerPoint 演示文稿</vt:lpstr>
      <vt:lpstr>影响管理幅度大小的规律</vt:lpstr>
      <vt:lpstr>“三三制”历史朔源</vt:lpstr>
      <vt:lpstr>典型的组织结构图</vt:lpstr>
      <vt:lpstr>组织设计</vt:lpstr>
      <vt:lpstr>直线结构</vt:lpstr>
      <vt:lpstr>职能部门化</vt:lpstr>
      <vt:lpstr>职能部门化的优缺点</vt:lpstr>
      <vt:lpstr>产品部门化</vt:lpstr>
      <vt:lpstr>产品部门化</vt:lpstr>
      <vt:lpstr>产品部门化优缺点</vt:lpstr>
      <vt:lpstr>区域部门化</vt:lpstr>
      <vt:lpstr>区域部门化</vt:lpstr>
      <vt:lpstr>PowerPoint 演示文稿</vt:lpstr>
      <vt:lpstr>矩阵组织</vt:lpstr>
      <vt:lpstr>典型的矩阵型结构示意图</vt:lpstr>
      <vt:lpstr>矩阵制的优缺点</vt:lpstr>
      <vt:lpstr>纵向的组织设计</vt:lpstr>
      <vt:lpstr>权力的含义</vt:lpstr>
      <vt:lpstr>权力来源</vt:lpstr>
      <vt:lpstr>集权与分权</vt:lpstr>
      <vt:lpstr>过分集权的弊端</vt:lpstr>
      <vt:lpstr>分权的影响因素</vt:lpstr>
      <vt:lpstr>分权的实现途径</vt:lpstr>
      <vt:lpstr>授权</vt:lpstr>
      <vt:lpstr>制度分权与授权的区别</vt:lpstr>
      <vt:lpstr>授权的优点</vt:lpstr>
      <vt:lpstr>PowerPoint 演示文稿</vt:lpstr>
      <vt:lpstr>PowerPoint 演示文稿</vt:lpstr>
      <vt:lpstr>小故事  古狄逊定律</vt:lpstr>
      <vt:lpstr>影响组织结构选择的权变因素</vt:lpstr>
      <vt:lpstr>组织设计原则</vt:lpstr>
      <vt:lpstr>战略与组织结构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组织设计</dc:title>
  <dc:creator>张 麟</dc:creator>
  <cp:lastModifiedBy>范 泽松</cp:lastModifiedBy>
  <cp:revision>77</cp:revision>
  <dcterms:created xsi:type="dcterms:W3CDTF">2019-04-15T12:57:10Z</dcterms:created>
  <dcterms:modified xsi:type="dcterms:W3CDTF">2020-01-02T08:23:34Z</dcterms:modified>
</cp:coreProperties>
</file>