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6" r:id="rId9"/>
    <p:sldId id="267" r:id="rId10"/>
    <p:sldId id="269" r:id="rId11"/>
    <p:sldId id="271" r:id="rId12"/>
    <p:sldId id="272" r:id="rId13"/>
    <p:sldId id="273" r:id="rId14"/>
    <p:sldId id="276" r:id="rId15"/>
    <p:sldId id="371" r:id="rId16"/>
    <p:sldId id="370" r:id="rId17"/>
    <p:sldId id="277" r:id="rId18"/>
    <p:sldId id="283" r:id="rId19"/>
    <p:sldId id="278" r:id="rId20"/>
    <p:sldId id="287" r:id="rId21"/>
    <p:sldId id="268" r:id="rId22"/>
    <p:sldId id="285" r:id="rId23"/>
    <p:sldId id="300" r:id="rId24"/>
    <p:sldId id="302" r:id="rId25"/>
    <p:sldId id="303" r:id="rId26"/>
    <p:sldId id="304" r:id="rId27"/>
    <p:sldId id="306" r:id="rId28"/>
    <p:sldId id="305" r:id="rId29"/>
    <p:sldId id="307" r:id="rId30"/>
    <p:sldId id="308" r:id="rId31"/>
    <p:sldId id="309" r:id="rId32"/>
    <p:sldId id="312" r:id="rId33"/>
    <p:sldId id="313" r:id="rId34"/>
    <p:sldId id="314" r:id="rId35"/>
    <p:sldId id="316" r:id="rId36"/>
    <p:sldId id="319" r:id="rId37"/>
    <p:sldId id="315" r:id="rId38"/>
    <p:sldId id="317" r:id="rId39"/>
    <p:sldId id="318" r:id="rId40"/>
    <p:sldId id="320" r:id="rId41"/>
    <p:sldId id="322" r:id="rId42"/>
    <p:sldId id="323" r:id="rId43"/>
    <p:sldId id="325" r:id="rId44"/>
    <p:sldId id="352" r:id="rId45"/>
    <p:sldId id="321" r:id="rId46"/>
    <p:sldId id="326" r:id="rId47"/>
    <p:sldId id="327" r:id="rId48"/>
    <p:sldId id="345" r:id="rId49"/>
    <p:sldId id="351" r:id="rId50"/>
    <p:sldId id="330" r:id="rId51"/>
    <p:sldId id="332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1" autoAdjust="0"/>
    <p:restoredTop sz="70595" autoAdjust="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77DA-483D-449C-B431-5B543D17F338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AD7F6-DE03-44DC-A66F-DB87E0E4B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D7F6-DE03-44DC-A66F-DB87E0E4BF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7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http://v.qq.com/x/page/d0537nn2esc.html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0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D7F6-DE03-44DC-A66F-DB87E0E4BF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7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6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选人，育人，用人，留人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34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65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https://v.qq.com/x/page/m0181r2kli3.html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D7F6-DE03-44DC-A66F-DB87E0E4BF2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81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D7F6-DE03-44DC-A66F-DB87E0E4BF2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1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4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dirty="0"/>
              <a:t>一个公司里面，有</a:t>
            </a:r>
            <a:r>
              <a:rPr lang="en-US" altLang="zh-CN" sz="1300" dirty="0"/>
              <a:t>20%</a:t>
            </a:r>
            <a:r>
              <a:rPr lang="zh-CN" altLang="en-US" sz="1300" dirty="0"/>
              <a:t>的人是最好的，</a:t>
            </a:r>
            <a:r>
              <a:rPr lang="en-US" altLang="zh-CN" sz="1300" dirty="0"/>
              <a:t>70%</a:t>
            </a:r>
            <a:r>
              <a:rPr lang="zh-CN" altLang="en-US" sz="1300" dirty="0"/>
              <a:t>是中间状态，</a:t>
            </a:r>
            <a:r>
              <a:rPr lang="en-US" altLang="zh-CN" sz="1300" dirty="0"/>
              <a:t>10%</a:t>
            </a:r>
            <a:r>
              <a:rPr lang="zh-CN" altLang="en-US" sz="1300" dirty="0"/>
              <a:t>是最差的。善于用人的领导，必须随时掌握</a:t>
            </a:r>
            <a:r>
              <a:rPr lang="en-US" altLang="zh-CN" sz="1300" dirty="0"/>
              <a:t>20%</a:t>
            </a:r>
            <a:r>
              <a:rPr lang="zh-CN" altLang="en-US" sz="1300" dirty="0"/>
              <a:t>和</a:t>
            </a:r>
            <a:r>
              <a:rPr lang="en-US" altLang="zh-CN" sz="1300" dirty="0"/>
              <a:t>10%</a:t>
            </a:r>
            <a:r>
              <a:rPr lang="zh-CN" altLang="en-US" sz="1300" dirty="0"/>
              <a:t>，以便实施准确的奖惩措施，进而带动中间状态的</a:t>
            </a:r>
            <a:r>
              <a:rPr lang="en-US" altLang="zh-CN" sz="1300" dirty="0"/>
              <a:t>70%</a:t>
            </a:r>
            <a:r>
              <a:rPr lang="zh-CN" altLang="en-US" sz="1300" dirty="0"/>
              <a:t>。此用人规律也叫“活力曲线”，主要意图是保持中间</a:t>
            </a:r>
            <a:r>
              <a:rPr lang="en-US" altLang="zh-CN" sz="1300" dirty="0"/>
              <a:t>70%</a:t>
            </a:r>
            <a:r>
              <a:rPr lang="zh-CN" altLang="en-US" sz="1300" dirty="0"/>
              <a:t>人的能动性和工作激情。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96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华为：固定工资</a:t>
            </a:r>
            <a:r>
              <a:rPr lang="en-US" altLang="zh-CN" dirty="0"/>
              <a:t>20</a:t>
            </a:r>
            <a:r>
              <a:rPr lang="zh-CN" altLang="en-US" dirty="0"/>
              <a:t>万，加上个体</a:t>
            </a:r>
            <a:r>
              <a:rPr lang="en-US" altLang="zh-CN" dirty="0"/>
              <a:t>20</a:t>
            </a:r>
            <a:r>
              <a:rPr lang="zh-CN" altLang="en-US" dirty="0"/>
              <a:t>万股，每年分红</a:t>
            </a:r>
            <a:r>
              <a:rPr lang="en-US" altLang="zh-CN" dirty="0"/>
              <a:t>3</a:t>
            </a:r>
            <a:r>
              <a:rPr lang="zh-CN" altLang="en-US" dirty="0"/>
              <a:t>元，</a:t>
            </a:r>
            <a:r>
              <a:rPr lang="en-US" altLang="zh-CN" dirty="0"/>
              <a:t>60</a:t>
            </a:r>
            <a:r>
              <a:rPr lang="zh-CN" altLang="en-US" dirty="0"/>
              <a:t>万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香港科技大学：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月，坐落于香港清水湾半岛的公立研究型大学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排名：本港共有七间上榜，当中</a:t>
            </a:r>
            <a:r>
              <a:rPr lang="en-US" altLang="zh-CN" dirty="0"/>
              <a:t>3</a:t>
            </a:r>
            <a:r>
              <a:rPr lang="zh-CN" altLang="en-US" dirty="0"/>
              <a:t>间打入</a:t>
            </a:r>
            <a:r>
              <a:rPr lang="en-US" altLang="zh-CN" dirty="0"/>
              <a:t>50</a:t>
            </a:r>
            <a:r>
              <a:rPr lang="zh-CN" altLang="en-US" dirty="0"/>
              <a:t>强，但所有院校排名均下跌。位置最高的港大排名下跌</a:t>
            </a:r>
            <a:r>
              <a:rPr lang="en-US" altLang="zh-CN" dirty="0"/>
              <a:t>2</a:t>
            </a:r>
            <a:r>
              <a:rPr lang="zh-CN" altLang="en-US" dirty="0"/>
              <a:t>级只列第</a:t>
            </a:r>
            <a:r>
              <a:rPr lang="en-US" altLang="zh-CN" dirty="0"/>
              <a:t>28</a:t>
            </a:r>
            <a:r>
              <a:rPr lang="zh-CN" altLang="en-US" dirty="0"/>
              <a:t>位，被今年上升</a:t>
            </a:r>
            <a:r>
              <a:rPr lang="en-US" altLang="zh-CN" dirty="0"/>
              <a:t>2</a:t>
            </a:r>
            <a:r>
              <a:rPr lang="zh-CN" altLang="en-US" dirty="0"/>
              <a:t>级、排第</a:t>
            </a:r>
            <a:r>
              <a:rPr lang="en-US" altLang="zh-CN" dirty="0"/>
              <a:t>22</a:t>
            </a:r>
            <a:r>
              <a:rPr lang="zh-CN" altLang="en-US" dirty="0"/>
              <a:t>位的新加坡国立大学再度超前，再次失掉“亚洲一哥”的地位。至于科技大学及中文大学的排名亦分别下跌</a:t>
            </a:r>
            <a:r>
              <a:rPr lang="en-US" altLang="zh-CN" dirty="0"/>
              <a:t>4</a:t>
            </a:r>
            <a:r>
              <a:rPr lang="zh-CN" altLang="en-US" dirty="0"/>
              <a:t>级及</a:t>
            </a:r>
            <a:r>
              <a:rPr lang="en-US" altLang="zh-CN" dirty="0"/>
              <a:t>7</a:t>
            </a:r>
            <a:r>
              <a:rPr lang="zh-CN" altLang="en-US" dirty="0"/>
              <a:t>级，排</a:t>
            </a:r>
            <a:r>
              <a:rPr lang="en-US" altLang="zh-CN" dirty="0"/>
              <a:t>40</a:t>
            </a:r>
            <a:r>
              <a:rPr lang="zh-CN" altLang="en-US" dirty="0"/>
              <a:t>位及</a:t>
            </a:r>
            <a:r>
              <a:rPr lang="en-US" altLang="zh-CN" dirty="0"/>
              <a:t>46</a:t>
            </a:r>
            <a:r>
              <a:rPr lang="zh-CN" altLang="en-US" dirty="0"/>
              <a:t>位。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1 </a:t>
            </a:r>
            <a:r>
              <a:rPr lang="zh-CN" altLang="en-US" dirty="0"/>
              <a:t>香港大学 </a:t>
            </a:r>
            <a:r>
              <a:rPr lang="en-US" altLang="zh-CN" dirty="0"/>
              <a:t>1 2 </a:t>
            </a:r>
            <a:r>
              <a:rPr lang="zh-CN" altLang="en-US" dirty="0"/>
              <a:t>香港中文大学 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迅速崛起，对老师的激励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HKUST</a:t>
            </a:r>
            <a:r>
              <a:rPr lang="zh-CN" altLang="en-US" dirty="0"/>
              <a:t>，</a:t>
            </a:r>
            <a:r>
              <a:rPr lang="en-US" altLang="zh-CN" dirty="0"/>
              <a:t> Stress and Tension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香港大学，</a:t>
            </a:r>
            <a:r>
              <a:rPr lang="en-US" altLang="zh-CN" dirty="0"/>
              <a:t>1910</a:t>
            </a:r>
            <a:r>
              <a:rPr lang="zh-CN" altLang="en-US" dirty="0"/>
              <a:t>年成立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全世界发布校长招聘广告，考察了</a:t>
            </a:r>
            <a:r>
              <a:rPr lang="en-US" altLang="zh-CN" dirty="0"/>
              <a:t>60</a:t>
            </a:r>
            <a:r>
              <a:rPr lang="zh-CN" altLang="en-US" dirty="0"/>
              <a:t>位候选人，初选了</a:t>
            </a:r>
            <a:r>
              <a:rPr lang="en-US" altLang="zh-CN" dirty="0"/>
              <a:t>16</a:t>
            </a:r>
            <a:r>
              <a:rPr lang="zh-CN" altLang="en-US" dirty="0"/>
              <a:t>位，约见了</a:t>
            </a:r>
            <a:r>
              <a:rPr lang="en-US" altLang="zh-CN" dirty="0"/>
              <a:t>14</a:t>
            </a:r>
            <a:r>
              <a:rPr lang="zh-CN" altLang="en-US" dirty="0"/>
              <a:t>位，面试了</a:t>
            </a:r>
            <a:r>
              <a:rPr lang="en-US" altLang="zh-CN" dirty="0"/>
              <a:t>5</a:t>
            </a:r>
            <a:r>
              <a:rPr lang="zh-CN" altLang="en-US" dirty="0"/>
              <a:t>位，</a:t>
            </a:r>
            <a:r>
              <a:rPr lang="en-US" altLang="zh-CN" dirty="0"/>
              <a:t>1988</a:t>
            </a:r>
            <a:r>
              <a:rPr lang="zh-CN" altLang="en-US" dirty="0"/>
              <a:t>年吴家纬出任科大第一任校长。他曾经是旧金山州立大学的校长，是美国历史上第一位华人校长。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创建一所大学，要有精通世界主流大学的团队，在草创科大的团队中，在行政上，有在美国大学担任过校长的、担任过院长的、担任过系主任的；在学术上，有美国国家科学院的院士，有台湾“中央研究院”的院士，有美国、英国、加拿大的名教授，以及名校的博士后。他们都是在校园中各阶层的“识途老马”，虽是换了环境，但不会在校园中迷失方向。在科大，也有论资排辈，但这种资格，这种辈分，都是在世界主流大学中早已排定的，到了科大并未膨胀，所以无人不服，也无人不平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1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D7F6-DE03-44DC-A66F-DB87E0E4BF2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4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选人，育人，用人，留人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8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7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4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5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3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F660C-6AFC-460B-B7AC-55808F3A01F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0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01bk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12192000" cy="496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4" descr="院徽xi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85" y="-26987"/>
            <a:ext cx="5082116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2996952"/>
            <a:ext cx="8534400" cy="15841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1575405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3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5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0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54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0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0"/>
            <a:ext cx="12192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692150"/>
            <a:ext cx="12192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5" descr="院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84" y="5740400"/>
            <a:ext cx="4385733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70086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340768"/>
            <a:ext cx="11041227" cy="4785395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1792015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3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93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05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7095203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17600" y="6356351"/>
            <a:ext cx="3657600" cy="365125"/>
          </a:xfrm>
        </p:spPr>
        <p:txBody>
          <a:bodyPr/>
          <a:lstStyle/>
          <a:p>
            <a:fld id="{38494FC5-8817-4D09-B58C-EA4746E32D87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6356351"/>
            <a:ext cx="5486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80800" y="6356351"/>
            <a:ext cx="3657600" cy="365125"/>
          </a:xfrm>
        </p:spPr>
        <p:txBody>
          <a:bodyPr/>
          <a:lstStyle/>
          <a:p>
            <a:fld id="{1119E820-A140-4867-8540-38B2A8C72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39324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4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503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push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images.google.com/imgres?imgurl=http://images.guandian.cn/20080921101827.jpg&amp;imgrefurl=http://blog.guandian.cn/user/kanshijie/200809217483&amp;usg=__SJzfBsje4pBnlcCuZ3WMHWCeJsA=&amp;h=439&amp;w=500&amp;sz=80&amp;hl=en&amp;start=53&amp;itbs=1&amp;tbnid=PNhsvG_Bnd-jeM:&amp;tbnh=114&amp;tbnw=130&amp;prev=/images?q%3D%E8%A7%A3%E9%9B%87%26gbv%3D2%26ndsp%3D18%26hl%3Den%26sa%3DN%26start%3D36%26newwindow%3D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章人力资源管理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1816" y="3079248"/>
            <a:ext cx="8534400" cy="1584176"/>
          </a:xfrm>
        </p:spPr>
        <p:txBody>
          <a:bodyPr/>
          <a:lstStyle/>
          <a:p>
            <a:pPr algn="ctr"/>
            <a:r>
              <a:rPr lang="zh-CN" altLang="en-US" dirty="0"/>
              <a:t>主讲：张麟</a:t>
            </a:r>
          </a:p>
        </p:txBody>
      </p:sp>
    </p:spTree>
    <p:extLst>
      <p:ext uri="{BB962C8B-B14F-4D97-AF65-F5344CB8AC3E}">
        <p14:creationId xmlns:p14="http://schemas.microsoft.com/office/powerpoint/2010/main" val="3101903149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工作分析的用途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5113337" y="4613564"/>
            <a:ext cx="2133600" cy="6858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工作说明书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284537" y="3318164"/>
            <a:ext cx="1143000" cy="5334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503737" y="3318164"/>
            <a:ext cx="1143000" cy="5334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42137" y="3318164"/>
            <a:ext cx="1143000" cy="5334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22937" y="3318164"/>
            <a:ext cx="1143000" cy="5334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780337" y="4156364"/>
            <a:ext cx="1676400" cy="5334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职位评价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8237537" y="3318164"/>
            <a:ext cx="1143000" cy="533400"/>
          </a:xfrm>
          <a:prstGeom prst="roundRect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报酬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3894137" y="3851564"/>
            <a:ext cx="1219200" cy="1143000"/>
          </a:xfrm>
          <a:prstGeom prst="line">
            <a:avLst/>
          </a:prstGeom>
          <a:noFill/>
          <a:ln w="25400" cap="sq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5113337" y="3851564"/>
            <a:ext cx="304800" cy="762000"/>
          </a:xfrm>
          <a:prstGeom prst="line">
            <a:avLst/>
          </a:prstGeom>
          <a:noFill/>
          <a:ln w="25400" cap="sq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6256337" y="3851564"/>
            <a:ext cx="19050" cy="762000"/>
          </a:xfrm>
          <a:prstGeom prst="line">
            <a:avLst/>
          </a:prstGeom>
          <a:noFill/>
          <a:ln w="25400" cap="sq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6865937" y="3851564"/>
            <a:ext cx="609600" cy="762000"/>
          </a:xfrm>
          <a:prstGeom prst="line">
            <a:avLst/>
          </a:prstGeom>
          <a:noFill/>
          <a:ln w="25400" cap="sq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7246937" y="4537364"/>
            <a:ext cx="533400" cy="381000"/>
          </a:xfrm>
          <a:prstGeom prst="line">
            <a:avLst/>
          </a:prstGeom>
          <a:noFill/>
          <a:ln w="25400" cap="sq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8770937" y="3851564"/>
            <a:ext cx="0" cy="304800"/>
          </a:xfrm>
          <a:prstGeom prst="line">
            <a:avLst/>
          </a:prstGeom>
          <a:noFill/>
          <a:ln w="25400" cap="sq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918076" y="1304725"/>
            <a:ext cx="2714625" cy="461962"/>
          </a:xfrm>
          <a:prstGeom prst="rect">
            <a:avLst/>
          </a:prstGeom>
          <a:solidFill>
            <a:srgbClr val="4C577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工作规范</a:t>
            </a:r>
          </a:p>
        </p:txBody>
      </p:sp>
      <p:cxnSp>
        <p:nvCxnSpPr>
          <p:cNvPr id="17" name="直接箭头连接符 16"/>
          <p:cNvCxnSpPr>
            <a:stCxn id="16" idx="2"/>
            <a:endCxn id="4" idx="0"/>
          </p:cNvCxnSpPr>
          <p:nvPr/>
        </p:nvCxnSpPr>
        <p:spPr>
          <a:xfrm flipH="1">
            <a:off x="3856038" y="1766688"/>
            <a:ext cx="2419351" cy="155147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2"/>
            <a:endCxn id="7" idx="0"/>
          </p:cNvCxnSpPr>
          <p:nvPr/>
        </p:nvCxnSpPr>
        <p:spPr>
          <a:xfrm>
            <a:off x="6275389" y="1766688"/>
            <a:ext cx="19049" cy="155147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6" idx="0"/>
          </p:cNvCxnSpPr>
          <p:nvPr/>
        </p:nvCxnSpPr>
        <p:spPr>
          <a:xfrm>
            <a:off x="6275389" y="1766688"/>
            <a:ext cx="1238249" cy="155147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  <a:endCxn id="9" idx="0"/>
          </p:cNvCxnSpPr>
          <p:nvPr/>
        </p:nvCxnSpPr>
        <p:spPr>
          <a:xfrm>
            <a:off x="6275389" y="1766688"/>
            <a:ext cx="2533649" cy="155147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5" idx="0"/>
          </p:cNvCxnSpPr>
          <p:nvPr/>
        </p:nvCxnSpPr>
        <p:spPr>
          <a:xfrm flipH="1">
            <a:off x="5075238" y="1766688"/>
            <a:ext cx="1200151" cy="155147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59827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071258" y="2695121"/>
            <a:ext cx="1505239" cy="0"/>
          </a:xfrm>
          <a:prstGeom prst="line">
            <a:avLst/>
          </a:prstGeom>
          <a:ln>
            <a:solidFill>
              <a:srgbClr val="898989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846962" y="2714619"/>
            <a:ext cx="1161395" cy="0"/>
          </a:xfrm>
          <a:prstGeom prst="line">
            <a:avLst/>
          </a:prstGeom>
          <a:ln>
            <a:solidFill>
              <a:srgbClr val="898989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招聘和解聘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84181" y="2405581"/>
            <a:ext cx="2675970" cy="10373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招聘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指发现、识别和吸引合格的求职者。</a:t>
            </a:r>
            <a:endParaRPr lang="en-US" altLang="zh-CN" sz="1800" dirty="0"/>
          </a:p>
        </p:txBody>
      </p:sp>
      <p:sp>
        <p:nvSpPr>
          <p:cNvPr id="6" name="矩形 5"/>
          <p:cNvSpPr/>
          <p:nvPr/>
        </p:nvSpPr>
        <p:spPr>
          <a:xfrm>
            <a:off x="7164197" y="2337689"/>
            <a:ext cx="3021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</a:rPr>
              <a:t>解聘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员工过剩、不适合时，通过解聘来减少组织的员工数量。</a:t>
            </a:r>
            <a:endParaRPr lang="en-US" altLang="zh-CN" dirty="0"/>
          </a:p>
        </p:txBody>
      </p:sp>
      <p:grpSp>
        <p:nvGrpSpPr>
          <p:cNvPr id="8" name="Group 288"/>
          <p:cNvGrpSpPr>
            <a:grpSpLocks/>
          </p:cNvGrpSpPr>
          <p:nvPr/>
        </p:nvGrpSpPr>
        <p:grpSpPr bwMode="auto">
          <a:xfrm>
            <a:off x="5508177" y="2122715"/>
            <a:ext cx="1619413" cy="1744598"/>
            <a:chOff x="526" y="890"/>
            <a:chExt cx="1265" cy="1271"/>
          </a:xfrm>
        </p:grpSpPr>
        <p:grpSp>
          <p:nvGrpSpPr>
            <p:cNvPr id="23" name="Group 289"/>
            <p:cNvGrpSpPr>
              <a:grpSpLocks/>
            </p:cNvGrpSpPr>
            <p:nvPr/>
          </p:nvGrpSpPr>
          <p:grpSpPr bwMode="auto">
            <a:xfrm>
              <a:off x="526" y="890"/>
              <a:ext cx="455" cy="1271"/>
              <a:chOff x="3288" y="2455"/>
              <a:chExt cx="203" cy="567"/>
            </a:xfrm>
          </p:grpSpPr>
          <p:grpSp>
            <p:nvGrpSpPr>
              <p:cNvPr id="31" name="Group 290"/>
              <p:cNvGrpSpPr>
                <a:grpSpLocks/>
              </p:cNvGrpSpPr>
              <p:nvPr/>
            </p:nvGrpSpPr>
            <p:grpSpPr bwMode="auto">
              <a:xfrm>
                <a:off x="3335" y="2700"/>
                <a:ext cx="108" cy="322"/>
                <a:chOff x="3243" y="2500"/>
                <a:chExt cx="567" cy="1701"/>
              </a:xfrm>
            </p:grpSpPr>
            <p:sp>
              <p:nvSpPr>
                <p:cNvPr id="34" name="AutoShape 291"/>
                <p:cNvSpPr>
                  <a:spLocks noChangeArrowheads="1"/>
                </p:cNvSpPr>
                <p:nvPr/>
              </p:nvSpPr>
              <p:spPr bwMode="auto">
                <a:xfrm rot="5400000">
                  <a:off x="2517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zh-CN" altLang="zh-CN">
                    <a:latin typeface="굴림" panose="020B0600000101010101" pitchFamily="34" charset="-127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5" name="AutoShape 292"/>
                <p:cNvSpPr>
                  <a:spLocks noChangeArrowheads="1"/>
                </p:cNvSpPr>
                <p:nvPr/>
              </p:nvSpPr>
              <p:spPr bwMode="auto">
                <a:xfrm rot="5400000">
                  <a:off x="2834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zh-CN" altLang="zh-CN">
                    <a:latin typeface="굴림" panose="020B0600000101010101" pitchFamily="34" charset="-127"/>
                    <a:ea typeface="굴림" panose="020B0600000101010101" pitchFamily="34" charset="-127"/>
                  </a:endParaRPr>
                </a:p>
              </p:txBody>
            </p:sp>
          </p:grpSp>
          <p:sp>
            <p:nvSpPr>
              <p:cNvPr id="32" name="AutoShape 293"/>
              <p:cNvSpPr>
                <a:spLocks noChangeArrowheads="1"/>
              </p:cNvSpPr>
              <p:nvPr/>
            </p:nvSpPr>
            <p:spPr bwMode="auto">
              <a:xfrm rot="10800000">
                <a:off x="3288" y="2580"/>
                <a:ext cx="203" cy="206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  <p:sp>
            <p:nvSpPr>
              <p:cNvPr id="33" name="AutoShape 294"/>
              <p:cNvSpPr>
                <a:spLocks noChangeArrowheads="1"/>
              </p:cNvSpPr>
              <p:nvPr/>
            </p:nvSpPr>
            <p:spPr bwMode="auto">
              <a:xfrm rot="8100000">
                <a:off x="3337" y="2455"/>
                <a:ext cx="105" cy="10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</p:grpSp>
        <p:grpSp>
          <p:nvGrpSpPr>
            <p:cNvPr id="24" name="Group 295"/>
            <p:cNvGrpSpPr>
              <a:grpSpLocks/>
            </p:cNvGrpSpPr>
            <p:nvPr/>
          </p:nvGrpSpPr>
          <p:grpSpPr bwMode="auto">
            <a:xfrm>
              <a:off x="1111" y="890"/>
              <a:ext cx="680" cy="1271"/>
              <a:chOff x="4281" y="890"/>
              <a:chExt cx="680" cy="1271"/>
            </a:xfrm>
          </p:grpSpPr>
          <p:grpSp>
            <p:nvGrpSpPr>
              <p:cNvPr id="25" name="Group 296"/>
              <p:cNvGrpSpPr>
                <a:grpSpLocks/>
              </p:cNvGrpSpPr>
              <p:nvPr/>
            </p:nvGrpSpPr>
            <p:grpSpPr bwMode="auto">
              <a:xfrm>
                <a:off x="4500" y="1439"/>
                <a:ext cx="242" cy="722"/>
                <a:chOff x="3243" y="2500"/>
                <a:chExt cx="567" cy="1701"/>
              </a:xfrm>
            </p:grpSpPr>
            <p:sp>
              <p:nvSpPr>
                <p:cNvPr id="29" name="AutoShape 297"/>
                <p:cNvSpPr>
                  <a:spLocks noChangeArrowheads="1"/>
                </p:cNvSpPr>
                <p:nvPr/>
              </p:nvSpPr>
              <p:spPr bwMode="auto">
                <a:xfrm rot="5400000">
                  <a:off x="2517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zh-CN" altLang="zh-CN">
                    <a:latin typeface="굴림" panose="020B0600000101010101" pitchFamily="34" charset="-127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0" name="AutoShape 298"/>
                <p:cNvSpPr>
                  <a:spLocks noChangeArrowheads="1"/>
                </p:cNvSpPr>
                <p:nvPr/>
              </p:nvSpPr>
              <p:spPr bwMode="auto">
                <a:xfrm rot="5400000">
                  <a:off x="2834" y="3226"/>
                  <a:ext cx="1701" cy="25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zh-CN" altLang="zh-CN">
                    <a:latin typeface="굴림" panose="020B0600000101010101" pitchFamily="34" charset="-127"/>
                    <a:ea typeface="굴림" panose="020B0600000101010101" pitchFamily="34" charset="-127"/>
                  </a:endParaRPr>
                </a:p>
              </p:txBody>
            </p:sp>
          </p:grpSp>
          <p:sp>
            <p:nvSpPr>
              <p:cNvPr id="26" name="AutoShape 299"/>
              <p:cNvSpPr>
                <a:spLocks noChangeArrowheads="1"/>
              </p:cNvSpPr>
              <p:nvPr/>
            </p:nvSpPr>
            <p:spPr bwMode="auto">
              <a:xfrm rot="10800000">
                <a:off x="4426" y="1170"/>
                <a:ext cx="391" cy="46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  <p:sp>
            <p:nvSpPr>
              <p:cNvPr id="27" name="AutoShape 300"/>
              <p:cNvSpPr>
                <a:spLocks noChangeArrowheads="1"/>
              </p:cNvSpPr>
              <p:nvPr/>
            </p:nvSpPr>
            <p:spPr bwMode="auto">
              <a:xfrm rot="8100000">
                <a:off x="4504" y="890"/>
                <a:ext cx="235" cy="2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  <p:sp>
            <p:nvSpPr>
              <p:cNvPr id="28" name="AutoShape 301"/>
              <p:cNvSpPr>
                <a:spLocks noChangeArrowheads="1"/>
              </p:cNvSpPr>
              <p:nvPr/>
            </p:nvSpPr>
            <p:spPr bwMode="auto">
              <a:xfrm>
                <a:off x="4281" y="1344"/>
                <a:ext cx="680" cy="4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cxnSp>
        <p:nvCxnSpPr>
          <p:cNvPr id="38" name="直接连接符 37"/>
          <p:cNvCxnSpPr/>
          <p:nvPr/>
        </p:nvCxnSpPr>
        <p:spPr>
          <a:xfrm>
            <a:off x="2360823" y="4055656"/>
            <a:ext cx="763932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34467" y="5171607"/>
            <a:ext cx="156567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招聘的途径？</a:t>
            </a:r>
          </a:p>
        </p:txBody>
      </p:sp>
    </p:spTree>
    <p:extLst>
      <p:ext uri="{BB962C8B-B14F-4D97-AF65-F5344CB8AC3E}">
        <p14:creationId xmlns:p14="http://schemas.microsoft.com/office/powerpoint/2010/main" val="11130068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招募途径比较</a:t>
            </a:r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025273"/>
              </p:ext>
            </p:extLst>
          </p:nvPr>
        </p:nvGraphicFramePr>
        <p:xfrm>
          <a:off x="1481536" y="1191450"/>
          <a:ext cx="7865919" cy="55184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631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招募渠道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89993" marR="89993" marT="46809" marB="46809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利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89993" marR="89993" marT="46809" marB="46809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弊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89993" marR="89993" marT="46809" marB="46809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36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招聘广告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覆盖面广，自我宣传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成本较高，针对性较差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431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人才交流中心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时间集中，成本低，申请者多，及时性强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高级人才不适合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531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猎头公司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较适合招聘高级管理人才和专业技术人才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费用高，信誉及水平需调查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34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招聘洽谈会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直接面对，效率较高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宋体" pitchFamily="2" charset="-122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质量较难保证，持续时间短定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宋体" pitchFamily="2" charset="-122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531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校园招聘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用于补充后备力量和专业人才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缺乏经验，需大量培训，不够稳、较昂贵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531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网络招聘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信息量大，传播广，时效性长，费用低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信息过多，易被忽略；虚假信息较多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531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员工自荐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减少广告费和代理费，成本较低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非正式性，不确定性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047"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熟人推荐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速度快，成本低，通用面广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tc>
                  <a:txBody>
                    <a:bodyPr/>
                    <a:lstStyle/>
                    <a:p>
                      <a:pPr marL="342900" marR="0" lvl="0" indent="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易形成裙带关系，选择面较窄，妨碍平等就业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3" marR="91433" marT="45728" marB="4572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29939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52597" y="1409363"/>
            <a:ext cx="6697663" cy="43242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500" dirty="0"/>
              <a:t>解雇</a:t>
            </a: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500" dirty="0"/>
              <a:t>临时解雇</a:t>
            </a: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500" dirty="0"/>
              <a:t>自然减员</a:t>
            </a: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500" dirty="0"/>
              <a:t>提前退休</a:t>
            </a: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500" dirty="0"/>
              <a:t>工作分享</a:t>
            </a: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500" dirty="0"/>
              <a:t>调换岗位</a:t>
            </a:r>
            <a:endParaRPr lang="en-US" altLang="zh-CN" sz="2500" dirty="0"/>
          </a:p>
          <a:p>
            <a:pPr>
              <a:defRPr/>
            </a:pPr>
            <a:endParaRPr lang="en-US" altLang="zh-CN" sz="2500" dirty="0"/>
          </a:p>
          <a:p>
            <a:pPr>
              <a:defRPr/>
            </a:pPr>
            <a:r>
              <a:rPr lang="zh-CN" altLang="en-US" sz="2500" dirty="0"/>
              <a:t>消减员工数量</a:t>
            </a: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sz="2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sz="2500" dirty="0"/>
          </a:p>
        </p:txBody>
      </p:sp>
      <p:pic>
        <p:nvPicPr>
          <p:cNvPr id="6" name="Picture 18" descr="200810300226011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3394075"/>
            <a:ext cx="28956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20080921101827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885825"/>
            <a:ext cx="28194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24543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737847" y="1544581"/>
            <a:ext cx="1583576" cy="1120375"/>
          </a:xfrm>
          <a:prstGeom prst="rect">
            <a:avLst/>
          </a:prstGeom>
          <a:noFill/>
          <a:ln w="38100">
            <a:solidFill>
              <a:srgbClr val="B01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甄选工具类型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151146" y="4564443"/>
            <a:ext cx="1169731" cy="46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体检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3745" y="1544581"/>
            <a:ext cx="999401" cy="1120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3745" y="27725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申请表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6496" y="1544581"/>
            <a:ext cx="1119009" cy="1120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46305" y="27515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笔试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751763" y="281527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绩效模拟测验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8792100" y="1618342"/>
            <a:ext cx="174260" cy="870093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64015" y="1946210"/>
            <a:ext cx="174260" cy="557889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32672" y="1793632"/>
            <a:ext cx="172066" cy="710467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33" y="3831371"/>
            <a:ext cx="749475" cy="61068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277533" y="45644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面试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536495" y="45644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履历调查</a:t>
            </a:r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1743" y="3643303"/>
            <a:ext cx="877500" cy="798750"/>
          </a:xfrm>
          <a:prstGeom prst="rect">
            <a:avLst/>
          </a:prstGeom>
        </p:spPr>
      </p:pic>
      <p:grpSp>
        <p:nvGrpSpPr>
          <p:cNvPr id="20" name="Group 66"/>
          <p:cNvGrpSpPr>
            <a:grpSpLocks/>
          </p:cNvGrpSpPr>
          <p:nvPr/>
        </p:nvGrpSpPr>
        <p:grpSpPr bwMode="auto">
          <a:xfrm>
            <a:off x="8143991" y="3456537"/>
            <a:ext cx="618550" cy="963271"/>
            <a:chOff x="3099" y="2250"/>
            <a:chExt cx="440" cy="1039"/>
          </a:xfrm>
        </p:grpSpPr>
        <p:sp>
          <p:nvSpPr>
            <p:cNvPr id="22" name="Oval 68"/>
            <p:cNvSpPr>
              <a:spLocks noChangeArrowheads="1"/>
            </p:cNvSpPr>
            <p:nvPr/>
          </p:nvSpPr>
          <p:spPr bwMode="auto">
            <a:xfrm>
              <a:off x="3253" y="2301"/>
              <a:ext cx="185" cy="560"/>
            </a:xfrm>
            <a:prstGeom prst="ellipse">
              <a:avLst/>
            </a:prstGeom>
            <a:solidFill>
              <a:srgbClr val="B01B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Freeform 69"/>
            <p:cNvSpPr>
              <a:spLocks/>
            </p:cNvSpPr>
            <p:nvPr/>
          </p:nvSpPr>
          <p:spPr bwMode="auto">
            <a:xfrm>
              <a:off x="3099" y="2813"/>
              <a:ext cx="131" cy="398"/>
            </a:xfrm>
            <a:custGeom>
              <a:avLst/>
              <a:gdLst>
                <a:gd name="T0" fmla="*/ 378 w 523"/>
                <a:gd name="T1" fmla="*/ 339 h 601"/>
                <a:gd name="T2" fmla="*/ 378 w 523"/>
                <a:gd name="T3" fmla="*/ 186 h 601"/>
                <a:gd name="T4" fmla="*/ 429 w 523"/>
                <a:gd name="T5" fmla="*/ 321 h 601"/>
                <a:gd name="T6" fmla="*/ 402 w 523"/>
                <a:gd name="T7" fmla="*/ 483 h 601"/>
                <a:gd name="T8" fmla="*/ 402 w 523"/>
                <a:gd name="T9" fmla="*/ 504 h 601"/>
                <a:gd name="T10" fmla="*/ 411 w 523"/>
                <a:gd name="T11" fmla="*/ 516 h 601"/>
                <a:gd name="T12" fmla="*/ 435 w 523"/>
                <a:gd name="T13" fmla="*/ 528 h 601"/>
                <a:gd name="T14" fmla="*/ 459 w 523"/>
                <a:gd name="T15" fmla="*/ 528 h 601"/>
                <a:gd name="T16" fmla="*/ 477 w 523"/>
                <a:gd name="T17" fmla="*/ 516 h 601"/>
                <a:gd name="T18" fmla="*/ 510 w 523"/>
                <a:gd name="T19" fmla="*/ 420 h 601"/>
                <a:gd name="T20" fmla="*/ 522 w 523"/>
                <a:gd name="T21" fmla="*/ 360 h 601"/>
                <a:gd name="T22" fmla="*/ 519 w 523"/>
                <a:gd name="T23" fmla="*/ 306 h 601"/>
                <a:gd name="T24" fmla="*/ 510 w 523"/>
                <a:gd name="T25" fmla="*/ 264 h 601"/>
                <a:gd name="T26" fmla="*/ 462 w 523"/>
                <a:gd name="T27" fmla="*/ 78 h 601"/>
                <a:gd name="T28" fmla="*/ 447 w 523"/>
                <a:gd name="T29" fmla="*/ 45 h 601"/>
                <a:gd name="T30" fmla="*/ 429 w 523"/>
                <a:gd name="T31" fmla="*/ 24 h 601"/>
                <a:gd name="T32" fmla="*/ 399 w 523"/>
                <a:gd name="T33" fmla="*/ 9 h 601"/>
                <a:gd name="T34" fmla="*/ 360 w 523"/>
                <a:gd name="T35" fmla="*/ 0 h 601"/>
                <a:gd name="T36" fmla="*/ 162 w 523"/>
                <a:gd name="T37" fmla="*/ 0 h 601"/>
                <a:gd name="T38" fmla="*/ 126 w 523"/>
                <a:gd name="T39" fmla="*/ 9 h 601"/>
                <a:gd name="T40" fmla="*/ 93 w 523"/>
                <a:gd name="T41" fmla="*/ 24 h 601"/>
                <a:gd name="T42" fmla="*/ 66 w 523"/>
                <a:gd name="T43" fmla="*/ 51 h 601"/>
                <a:gd name="T44" fmla="*/ 51 w 523"/>
                <a:gd name="T45" fmla="*/ 87 h 601"/>
                <a:gd name="T46" fmla="*/ 0 w 523"/>
                <a:gd name="T47" fmla="*/ 471 h 601"/>
                <a:gd name="T48" fmla="*/ 0 w 523"/>
                <a:gd name="T49" fmla="*/ 492 h 601"/>
                <a:gd name="T50" fmla="*/ 6 w 523"/>
                <a:gd name="T51" fmla="*/ 507 h 601"/>
                <a:gd name="T52" fmla="*/ 18 w 523"/>
                <a:gd name="T53" fmla="*/ 516 h 601"/>
                <a:gd name="T54" fmla="*/ 33 w 523"/>
                <a:gd name="T55" fmla="*/ 525 h 601"/>
                <a:gd name="T56" fmla="*/ 45 w 523"/>
                <a:gd name="T57" fmla="*/ 525 h 601"/>
                <a:gd name="T58" fmla="*/ 60 w 523"/>
                <a:gd name="T59" fmla="*/ 519 h 601"/>
                <a:gd name="T60" fmla="*/ 75 w 523"/>
                <a:gd name="T61" fmla="*/ 507 h 601"/>
                <a:gd name="T62" fmla="*/ 81 w 523"/>
                <a:gd name="T63" fmla="*/ 492 h 601"/>
                <a:gd name="T64" fmla="*/ 123 w 523"/>
                <a:gd name="T65" fmla="*/ 186 h 601"/>
                <a:gd name="T66" fmla="*/ 123 w 523"/>
                <a:gd name="T67" fmla="*/ 393 h 601"/>
                <a:gd name="T68" fmla="*/ 105 w 523"/>
                <a:gd name="T69" fmla="*/ 600 h 601"/>
                <a:gd name="T70" fmla="*/ 402 w 523"/>
                <a:gd name="T71" fmla="*/ 600 h 601"/>
                <a:gd name="T72" fmla="*/ 381 w 523"/>
                <a:gd name="T73" fmla="*/ 471 h 601"/>
                <a:gd name="T74" fmla="*/ 378 w 523"/>
                <a:gd name="T75" fmla="*/ 339 h 601"/>
                <a:gd name="T76" fmla="*/ 378 w 523"/>
                <a:gd name="T77" fmla="*/ 339 h 601"/>
                <a:gd name="T78" fmla="*/ 378 w 523"/>
                <a:gd name="T79" fmla="*/ 339 h 60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23" h="601">
                  <a:moveTo>
                    <a:pt x="378" y="339"/>
                  </a:moveTo>
                  <a:lnTo>
                    <a:pt x="378" y="186"/>
                  </a:lnTo>
                  <a:lnTo>
                    <a:pt x="429" y="321"/>
                  </a:lnTo>
                  <a:lnTo>
                    <a:pt x="402" y="483"/>
                  </a:lnTo>
                  <a:lnTo>
                    <a:pt x="402" y="504"/>
                  </a:lnTo>
                  <a:lnTo>
                    <a:pt x="411" y="516"/>
                  </a:lnTo>
                  <a:lnTo>
                    <a:pt x="435" y="528"/>
                  </a:lnTo>
                  <a:lnTo>
                    <a:pt x="459" y="528"/>
                  </a:lnTo>
                  <a:lnTo>
                    <a:pt x="477" y="516"/>
                  </a:lnTo>
                  <a:lnTo>
                    <a:pt x="510" y="420"/>
                  </a:lnTo>
                  <a:lnTo>
                    <a:pt x="522" y="360"/>
                  </a:lnTo>
                  <a:lnTo>
                    <a:pt x="519" y="306"/>
                  </a:lnTo>
                  <a:lnTo>
                    <a:pt x="510" y="264"/>
                  </a:lnTo>
                  <a:lnTo>
                    <a:pt x="462" y="78"/>
                  </a:lnTo>
                  <a:lnTo>
                    <a:pt x="447" y="45"/>
                  </a:lnTo>
                  <a:lnTo>
                    <a:pt x="429" y="24"/>
                  </a:lnTo>
                  <a:lnTo>
                    <a:pt x="399" y="9"/>
                  </a:lnTo>
                  <a:lnTo>
                    <a:pt x="360" y="0"/>
                  </a:lnTo>
                  <a:lnTo>
                    <a:pt x="162" y="0"/>
                  </a:lnTo>
                  <a:lnTo>
                    <a:pt x="126" y="9"/>
                  </a:lnTo>
                  <a:lnTo>
                    <a:pt x="93" y="24"/>
                  </a:lnTo>
                  <a:lnTo>
                    <a:pt x="66" y="51"/>
                  </a:lnTo>
                  <a:lnTo>
                    <a:pt x="51" y="87"/>
                  </a:lnTo>
                  <a:lnTo>
                    <a:pt x="0" y="471"/>
                  </a:lnTo>
                  <a:lnTo>
                    <a:pt x="0" y="492"/>
                  </a:lnTo>
                  <a:lnTo>
                    <a:pt x="6" y="507"/>
                  </a:lnTo>
                  <a:lnTo>
                    <a:pt x="18" y="516"/>
                  </a:lnTo>
                  <a:lnTo>
                    <a:pt x="33" y="525"/>
                  </a:lnTo>
                  <a:lnTo>
                    <a:pt x="45" y="525"/>
                  </a:lnTo>
                  <a:lnTo>
                    <a:pt x="60" y="519"/>
                  </a:lnTo>
                  <a:lnTo>
                    <a:pt x="75" y="507"/>
                  </a:lnTo>
                  <a:lnTo>
                    <a:pt x="81" y="492"/>
                  </a:lnTo>
                  <a:lnTo>
                    <a:pt x="123" y="186"/>
                  </a:lnTo>
                  <a:lnTo>
                    <a:pt x="123" y="393"/>
                  </a:lnTo>
                  <a:lnTo>
                    <a:pt x="105" y="600"/>
                  </a:lnTo>
                  <a:lnTo>
                    <a:pt x="402" y="600"/>
                  </a:lnTo>
                  <a:lnTo>
                    <a:pt x="381" y="471"/>
                  </a:lnTo>
                  <a:lnTo>
                    <a:pt x="378" y="339"/>
                  </a:lnTo>
                  <a:close/>
                </a:path>
              </a:pathLst>
            </a:custGeom>
            <a:solidFill>
              <a:srgbClr val="B01B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" name="Group 70"/>
            <p:cNvGrpSpPr>
              <a:grpSpLocks/>
            </p:cNvGrpSpPr>
            <p:nvPr/>
          </p:nvGrpSpPr>
          <p:grpSpPr bwMode="auto">
            <a:xfrm>
              <a:off x="3256" y="2331"/>
              <a:ext cx="257" cy="958"/>
              <a:chOff x="3256" y="2331"/>
              <a:chExt cx="257" cy="958"/>
            </a:xfrm>
          </p:grpSpPr>
          <p:sp>
            <p:nvSpPr>
              <p:cNvPr id="26" name="Rectangle 71"/>
              <p:cNvSpPr>
                <a:spLocks noChangeArrowheads="1"/>
              </p:cNvSpPr>
              <p:nvPr/>
            </p:nvSpPr>
            <p:spPr bwMode="auto">
              <a:xfrm>
                <a:off x="3256" y="2331"/>
                <a:ext cx="131" cy="3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" name="Group 72"/>
              <p:cNvGrpSpPr>
                <a:grpSpLocks/>
              </p:cNvGrpSpPr>
              <p:nvPr/>
            </p:nvGrpSpPr>
            <p:grpSpPr bwMode="auto">
              <a:xfrm>
                <a:off x="3274" y="2582"/>
                <a:ext cx="239" cy="707"/>
                <a:chOff x="3274" y="2582"/>
                <a:chExt cx="239" cy="707"/>
              </a:xfrm>
            </p:grpSpPr>
            <p:sp>
              <p:nvSpPr>
                <p:cNvPr id="28" name="Freeform 73"/>
                <p:cNvSpPr>
                  <a:spLocks/>
                </p:cNvSpPr>
                <p:nvPr/>
              </p:nvSpPr>
              <p:spPr bwMode="auto">
                <a:xfrm>
                  <a:off x="3310" y="2582"/>
                  <a:ext cx="131" cy="398"/>
                </a:xfrm>
                <a:custGeom>
                  <a:avLst/>
                  <a:gdLst>
                    <a:gd name="T0" fmla="*/ 93 w 94"/>
                    <a:gd name="T1" fmla="*/ 0 h 157"/>
                    <a:gd name="T2" fmla="*/ 69 w 94"/>
                    <a:gd name="T3" fmla="*/ 156 h 157"/>
                    <a:gd name="T4" fmla="*/ 57 w 94"/>
                    <a:gd name="T5" fmla="*/ 57 h 157"/>
                    <a:gd name="T6" fmla="*/ 63 w 94"/>
                    <a:gd name="T7" fmla="*/ 48 h 157"/>
                    <a:gd name="T8" fmla="*/ 63 w 94"/>
                    <a:gd name="T9" fmla="*/ 39 h 157"/>
                    <a:gd name="T10" fmla="*/ 57 w 94"/>
                    <a:gd name="T11" fmla="*/ 30 h 157"/>
                    <a:gd name="T12" fmla="*/ 36 w 94"/>
                    <a:gd name="T13" fmla="*/ 33 h 157"/>
                    <a:gd name="T14" fmla="*/ 27 w 94"/>
                    <a:gd name="T15" fmla="*/ 39 h 157"/>
                    <a:gd name="T16" fmla="*/ 27 w 94"/>
                    <a:gd name="T17" fmla="*/ 51 h 157"/>
                    <a:gd name="T18" fmla="*/ 33 w 94"/>
                    <a:gd name="T19" fmla="*/ 57 h 157"/>
                    <a:gd name="T20" fmla="*/ 24 w 94"/>
                    <a:gd name="T21" fmla="*/ 156 h 157"/>
                    <a:gd name="T22" fmla="*/ 0 w 94"/>
                    <a:gd name="T23" fmla="*/ 0 h 157"/>
                    <a:gd name="T24" fmla="*/ 93 w 94"/>
                    <a:gd name="T25" fmla="*/ 0 h 157"/>
                    <a:gd name="T26" fmla="*/ 93 w 94"/>
                    <a:gd name="T27" fmla="*/ 0 h 157"/>
                    <a:gd name="T28" fmla="*/ 93 w 94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94" h="157">
                      <a:moveTo>
                        <a:pt x="93" y="0"/>
                      </a:moveTo>
                      <a:lnTo>
                        <a:pt x="69" y="156"/>
                      </a:lnTo>
                      <a:lnTo>
                        <a:pt x="57" y="57"/>
                      </a:lnTo>
                      <a:lnTo>
                        <a:pt x="63" y="48"/>
                      </a:lnTo>
                      <a:lnTo>
                        <a:pt x="63" y="39"/>
                      </a:lnTo>
                      <a:lnTo>
                        <a:pt x="57" y="30"/>
                      </a:lnTo>
                      <a:lnTo>
                        <a:pt x="36" y="33"/>
                      </a:lnTo>
                      <a:lnTo>
                        <a:pt x="27" y="39"/>
                      </a:lnTo>
                      <a:lnTo>
                        <a:pt x="27" y="51"/>
                      </a:lnTo>
                      <a:lnTo>
                        <a:pt x="33" y="57"/>
                      </a:lnTo>
                      <a:lnTo>
                        <a:pt x="24" y="156"/>
                      </a:lnTo>
                      <a:lnTo>
                        <a:pt x="0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74"/>
                <p:cNvSpPr>
                  <a:spLocks/>
                </p:cNvSpPr>
                <p:nvPr/>
              </p:nvSpPr>
              <p:spPr bwMode="auto">
                <a:xfrm>
                  <a:off x="3274" y="2645"/>
                  <a:ext cx="131" cy="398"/>
                </a:xfrm>
                <a:custGeom>
                  <a:avLst/>
                  <a:gdLst>
                    <a:gd name="T0" fmla="*/ 15 w 169"/>
                    <a:gd name="T1" fmla="*/ 3 h 283"/>
                    <a:gd name="T2" fmla="*/ 9 w 169"/>
                    <a:gd name="T3" fmla="*/ 3 h 283"/>
                    <a:gd name="T4" fmla="*/ 3 w 169"/>
                    <a:gd name="T5" fmla="*/ 30 h 283"/>
                    <a:gd name="T6" fmla="*/ 0 w 169"/>
                    <a:gd name="T7" fmla="*/ 54 h 283"/>
                    <a:gd name="T8" fmla="*/ 6 w 169"/>
                    <a:gd name="T9" fmla="*/ 99 h 283"/>
                    <a:gd name="T10" fmla="*/ 15 w 169"/>
                    <a:gd name="T11" fmla="*/ 141 h 283"/>
                    <a:gd name="T12" fmla="*/ 27 w 169"/>
                    <a:gd name="T13" fmla="*/ 168 h 283"/>
                    <a:gd name="T14" fmla="*/ 75 w 169"/>
                    <a:gd name="T15" fmla="*/ 237 h 283"/>
                    <a:gd name="T16" fmla="*/ 78 w 169"/>
                    <a:gd name="T17" fmla="*/ 279 h 283"/>
                    <a:gd name="T18" fmla="*/ 84 w 169"/>
                    <a:gd name="T19" fmla="*/ 282 h 283"/>
                    <a:gd name="T20" fmla="*/ 87 w 169"/>
                    <a:gd name="T21" fmla="*/ 240 h 283"/>
                    <a:gd name="T22" fmla="*/ 141 w 169"/>
                    <a:gd name="T23" fmla="*/ 168 h 283"/>
                    <a:gd name="T24" fmla="*/ 153 w 169"/>
                    <a:gd name="T25" fmla="*/ 138 h 283"/>
                    <a:gd name="T26" fmla="*/ 162 w 169"/>
                    <a:gd name="T27" fmla="*/ 90 h 283"/>
                    <a:gd name="T28" fmla="*/ 168 w 169"/>
                    <a:gd name="T29" fmla="*/ 51 h 283"/>
                    <a:gd name="T30" fmla="*/ 165 w 169"/>
                    <a:gd name="T31" fmla="*/ 24 h 283"/>
                    <a:gd name="T32" fmla="*/ 159 w 169"/>
                    <a:gd name="T33" fmla="*/ 0 h 283"/>
                    <a:gd name="T34" fmla="*/ 153 w 169"/>
                    <a:gd name="T35" fmla="*/ 0 h 283"/>
                    <a:gd name="T36" fmla="*/ 159 w 169"/>
                    <a:gd name="T37" fmla="*/ 27 h 283"/>
                    <a:gd name="T38" fmla="*/ 159 w 169"/>
                    <a:gd name="T39" fmla="*/ 57 h 283"/>
                    <a:gd name="T40" fmla="*/ 153 w 169"/>
                    <a:gd name="T41" fmla="*/ 93 h 283"/>
                    <a:gd name="T42" fmla="*/ 144 w 169"/>
                    <a:gd name="T43" fmla="*/ 135 h 283"/>
                    <a:gd name="T44" fmla="*/ 132 w 169"/>
                    <a:gd name="T45" fmla="*/ 165 h 283"/>
                    <a:gd name="T46" fmla="*/ 81 w 169"/>
                    <a:gd name="T47" fmla="*/ 228 h 283"/>
                    <a:gd name="T48" fmla="*/ 36 w 169"/>
                    <a:gd name="T49" fmla="*/ 168 h 283"/>
                    <a:gd name="T50" fmla="*/ 24 w 169"/>
                    <a:gd name="T51" fmla="*/ 141 h 283"/>
                    <a:gd name="T52" fmla="*/ 15 w 169"/>
                    <a:gd name="T53" fmla="*/ 99 h 283"/>
                    <a:gd name="T54" fmla="*/ 9 w 169"/>
                    <a:gd name="T55" fmla="*/ 51 h 283"/>
                    <a:gd name="T56" fmla="*/ 9 w 169"/>
                    <a:gd name="T57" fmla="*/ 27 h 283"/>
                    <a:gd name="T58" fmla="*/ 15 w 169"/>
                    <a:gd name="T59" fmla="*/ 3 h 28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169" h="283">
                      <a:moveTo>
                        <a:pt x="15" y="3"/>
                      </a:moveTo>
                      <a:lnTo>
                        <a:pt x="9" y="3"/>
                      </a:lnTo>
                      <a:lnTo>
                        <a:pt x="3" y="30"/>
                      </a:lnTo>
                      <a:lnTo>
                        <a:pt x="0" y="54"/>
                      </a:lnTo>
                      <a:lnTo>
                        <a:pt x="6" y="99"/>
                      </a:lnTo>
                      <a:lnTo>
                        <a:pt x="15" y="141"/>
                      </a:lnTo>
                      <a:lnTo>
                        <a:pt x="27" y="168"/>
                      </a:lnTo>
                      <a:lnTo>
                        <a:pt x="75" y="237"/>
                      </a:lnTo>
                      <a:lnTo>
                        <a:pt x="78" y="279"/>
                      </a:lnTo>
                      <a:lnTo>
                        <a:pt x="84" y="282"/>
                      </a:lnTo>
                      <a:lnTo>
                        <a:pt x="87" y="240"/>
                      </a:lnTo>
                      <a:lnTo>
                        <a:pt x="141" y="168"/>
                      </a:lnTo>
                      <a:lnTo>
                        <a:pt x="153" y="138"/>
                      </a:lnTo>
                      <a:lnTo>
                        <a:pt x="162" y="90"/>
                      </a:lnTo>
                      <a:lnTo>
                        <a:pt x="168" y="51"/>
                      </a:lnTo>
                      <a:lnTo>
                        <a:pt x="165" y="24"/>
                      </a:lnTo>
                      <a:lnTo>
                        <a:pt x="159" y="0"/>
                      </a:lnTo>
                      <a:lnTo>
                        <a:pt x="153" y="0"/>
                      </a:lnTo>
                      <a:lnTo>
                        <a:pt x="159" y="27"/>
                      </a:lnTo>
                      <a:lnTo>
                        <a:pt x="159" y="57"/>
                      </a:lnTo>
                      <a:lnTo>
                        <a:pt x="153" y="93"/>
                      </a:lnTo>
                      <a:lnTo>
                        <a:pt x="144" y="135"/>
                      </a:lnTo>
                      <a:lnTo>
                        <a:pt x="132" y="165"/>
                      </a:lnTo>
                      <a:lnTo>
                        <a:pt x="81" y="228"/>
                      </a:lnTo>
                      <a:lnTo>
                        <a:pt x="36" y="168"/>
                      </a:lnTo>
                      <a:lnTo>
                        <a:pt x="24" y="141"/>
                      </a:lnTo>
                      <a:lnTo>
                        <a:pt x="15" y="99"/>
                      </a:lnTo>
                      <a:lnTo>
                        <a:pt x="9" y="51"/>
                      </a:lnTo>
                      <a:lnTo>
                        <a:pt x="9" y="27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Oval 75"/>
                <p:cNvSpPr>
                  <a:spLocks noChangeArrowheads="1"/>
                </p:cNvSpPr>
                <p:nvPr/>
              </p:nvSpPr>
              <p:spPr bwMode="auto">
                <a:xfrm>
                  <a:off x="3328" y="2729"/>
                  <a:ext cx="185" cy="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Oval 76"/>
            <p:cNvSpPr>
              <a:spLocks noChangeArrowheads="1"/>
            </p:cNvSpPr>
            <p:nvPr/>
          </p:nvSpPr>
          <p:spPr bwMode="auto">
            <a:xfrm>
              <a:off x="3354" y="2250"/>
              <a:ext cx="185" cy="5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646143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C133-8C7F-499F-8256-EAD9729C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6CEB1-A540-4CD9-A0FF-2B217EA7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@</a:t>
            </a:r>
            <a:r>
              <a:rPr lang="zh-CN" altLang="en-US" b="1" dirty="0"/>
              <a:t>字节跳动员工：</a:t>
            </a:r>
            <a:r>
              <a:rPr lang="zh-CN" altLang="en-US" dirty="0"/>
              <a:t>在没有造成任何成本超支以及安全事故的情况下</a:t>
            </a:r>
            <a:r>
              <a:rPr lang="en-US" altLang="zh-CN" dirty="0"/>
              <a:t>,</a:t>
            </a:r>
            <a:r>
              <a:rPr lang="zh-CN" altLang="en-US" dirty="0"/>
              <a:t>独立成功管理了环境照明系统的升级与安装</a:t>
            </a:r>
            <a:endParaRPr lang="en-US" altLang="zh-CN" dirty="0"/>
          </a:p>
          <a:p>
            <a:r>
              <a:rPr lang="en-US" altLang="zh-CN" b="1" dirty="0"/>
              <a:t>@</a:t>
            </a:r>
            <a:r>
              <a:rPr lang="zh-CN" altLang="en-US" b="1" dirty="0"/>
              <a:t>腾讯员工</a:t>
            </a:r>
            <a:r>
              <a:rPr lang="en-US" altLang="zh-CN" b="1" dirty="0"/>
              <a:t>:</a:t>
            </a:r>
            <a:r>
              <a:rPr lang="zh-CN" altLang="en-US" dirty="0"/>
              <a:t>我参与了公司的</a:t>
            </a:r>
            <a:r>
              <a:rPr lang="en-US" altLang="zh-CN" dirty="0"/>
              <a:t>《</a:t>
            </a:r>
            <a:r>
              <a:rPr lang="zh-CN" altLang="en-US" dirty="0"/>
              <a:t>爱是一道光</a:t>
            </a:r>
            <a:r>
              <a:rPr lang="en-US" altLang="zh-CN" dirty="0"/>
              <a:t>》</a:t>
            </a:r>
            <a:r>
              <a:rPr lang="zh-CN" altLang="en-US" dirty="0"/>
              <a:t>项目</a:t>
            </a:r>
            <a:r>
              <a:rPr lang="en-US" altLang="zh-CN" dirty="0"/>
              <a:t>,</a:t>
            </a:r>
            <a:r>
              <a:rPr lang="zh-CN" altLang="en-US" dirty="0"/>
              <a:t>前期独立完成整体架构搭建，后期与团队共同分享胜利的喜悦。</a:t>
            </a:r>
            <a:endParaRPr lang="en-US" altLang="zh-CN" dirty="0"/>
          </a:p>
          <a:p>
            <a:r>
              <a:rPr lang="en-US" altLang="zh-CN" b="1" dirty="0"/>
              <a:t>@</a:t>
            </a:r>
            <a:r>
              <a:rPr lang="zh-CN" altLang="en-US" b="1" dirty="0"/>
              <a:t>阿里员工：</a:t>
            </a:r>
            <a:r>
              <a:rPr lang="zh-CN" altLang="en-US" dirty="0"/>
              <a:t>我联合了硬件排查部门、采购部门、电力工程部门等等</a:t>
            </a:r>
            <a:r>
              <a:rPr lang="en-US" altLang="zh-CN" dirty="0"/>
              <a:t>,</a:t>
            </a:r>
            <a:r>
              <a:rPr lang="zh-CN" altLang="en-US" dirty="0"/>
              <a:t>结合这些资源</a:t>
            </a:r>
            <a:r>
              <a:rPr lang="en-US" altLang="zh-CN" dirty="0"/>
              <a:t>,</a:t>
            </a:r>
            <a:r>
              <a:rPr lang="zh-CN" altLang="en-US" dirty="0"/>
              <a:t>我顺利的找到了问题所在。最后推动各个部门协同工作</a:t>
            </a:r>
            <a:r>
              <a:rPr lang="en-US" altLang="zh-CN" dirty="0"/>
              <a:t>,</a:t>
            </a:r>
            <a:r>
              <a:rPr lang="zh-CN" altLang="en-US" dirty="0"/>
              <a:t>在大家共同努力之下最后成功和囻满的解决了问题。最后</a:t>
            </a:r>
            <a:r>
              <a:rPr lang="en-US" altLang="zh-CN" dirty="0"/>
              <a:t>,</a:t>
            </a:r>
            <a:r>
              <a:rPr lang="zh-CN" altLang="en-US" dirty="0"/>
              <a:t>我总结了一套流程</a:t>
            </a:r>
            <a:r>
              <a:rPr lang="en-US" altLang="zh-CN" dirty="0"/>
              <a:t>,</a:t>
            </a:r>
            <a:r>
              <a:rPr lang="zh-CN" altLang="en-US" dirty="0"/>
              <a:t>打造了一个</a:t>
            </a:r>
            <a:r>
              <a:rPr lang="en-US" altLang="zh-CN" dirty="0"/>
              <a:t>x</a:t>
            </a:r>
            <a:r>
              <a:rPr lang="zh-CN" altLang="en-US" dirty="0"/>
              <a:t>系统</a:t>
            </a:r>
            <a:r>
              <a:rPr lang="en-US" altLang="zh-CN" dirty="0"/>
              <a:t>,</a:t>
            </a:r>
            <a:r>
              <a:rPr lang="zh-CN" altLang="en-US" dirty="0"/>
              <a:t>用于自动检测类似问题。一旦发现问题</a:t>
            </a:r>
            <a:r>
              <a:rPr lang="en-US" altLang="zh-CN" dirty="0"/>
              <a:t>,</a:t>
            </a:r>
            <a:r>
              <a:rPr lang="zh-CN" altLang="en-US" dirty="0"/>
              <a:t>系统将自动下发指令给正确的业务部分</a:t>
            </a:r>
            <a:r>
              <a:rPr lang="en-US" altLang="zh-CN" dirty="0"/>
              <a:t>,</a:t>
            </a:r>
            <a:r>
              <a:rPr lang="zh-CN" altLang="en-US" dirty="0"/>
              <a:t>自动完成整个工程</a:t>
            </a:r>
            <a:r>
              <a:rPr lang="en-US" altLang="zh-CN" dirty="0"/>
              <a:t>,</a:t>
            </a:r>
            <a:r>
              <a:rPr lang="zh-CN" altLang="en-US" dirty="0"/>
              <a:t>解决问题。大大的节省了資源以前需要</a:t>
            </a:r>
            <a:r>
              <a:rPr lang="en-US" altLang="zh-CN" dirty="0"/>
              <a:t>100</a:t>
            </a:r>
            <a:r>
              <a:rPr lang="zh-CN" altLang="en-US" dirty="0"/>
              <a:t>个人才能解决的问题</a:t>
            </a:r>
            <a:r>
              <a:rPr lang="en-US" altLang="zh-CN" dirty="0"/>
              <a:t>,</a:t>
            </a:r>
            <a:r>
              <a:rPr lang="zh-CN" altLang="en-US" dirty="0"/>
              <a:t>现在只需要</a:t>
            </a:r>
            <a:r>
              <a:rPr lang="en-US" altLang="zh-CN" dirty="0"/>
              <a:t>10</a:t>
            </a:r>
            <a:r>
              <a:rPr lang="zh-CN" altLang="en-US" dirty="0"/>
              <a:t>个人即可完成失去光明的时间</a:t>
            </a:r>
            <a:r>
              <a:rPr lang="en-US" altLang="zh-CN" dirty="0"/>
              <a:t>,</a:t>
            </a:r>
            <a:r>
              <a:rPr lang="zh-CN" altLang="en-US" dirty="0"/>
              <a:t>由以前的一个月</a:t>
            </a:r>
            <a:r>
              <a:rPr lang="en-US" altLang="zh-CN" dirty="0"/>
              <a:t>,</a:t>
            </a:r>
            <a:r>
              <a:rPr lang="zh-CN" altLang="en-US" dirty="0"/>
              <a:t>缩短到了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r>
              <a:rPr lang="en-US" altLang="zh-CN" dirty="0"/>
              <a:t>,</a:t>
            </a:r>
            <a:r>
              <a:rPr lang="zh-CN" altLang="en-US" dirty="0"/>
              <a:t>在线时间达到</a:t>
            </a:r>
            <a:r>
              <a:rPr lang="en-US" altLang="zh-CN" dirty="0"/>
              <a:t>9999999%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229360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940-559D-495D-96EB-0B8E000E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3648C-8DB1-412D-B782-526201A6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英雄不问出身？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http://v.qq.com/x/page/d0537nn2esc.html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88129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527381" y="1340768"/>
            <a:ext cx="1025633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预测未来行为的最好指标就是理解、观察过去的行为。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———— William Owens, 1976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我以后一定会努力的，请给我一个机会！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马云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信号理论（教育背景、证书）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0621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619998" y="1305353"/>
            <a:ext cx="2349727" cy="27338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190946" y="4050770"/>
            <a:ext cx="7881484" cy="426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zh-CN" sz="1600" dirty="0">
                <a:latin typeface="+mn-ea"/>
              </a:rPr>
              <a:t>具体包括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zh-CN" sz="1600" b="1" dirty="0">
                <a:solidFill>
                  <a:srgbClr val="FF0000"/>
                </a:solidFill>
                <a:latin typeface="+mn-ea"/>
              </a:rPr>
              <a:t>说服力／毅力评分、组织／计划能力评分、群体合作能力评分</a:t>
            </a:r>
            <a:r>
              <a:rPr lang="zh-CN" altLang="zh-CN" sz="1600" dirty="0">
                <a:latin typeface="+mn-ea"/>
              </a:rPr>
              <a:t>等项目。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0947" y="1837283"/>
            <a:ext cx="5368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600" dirty="0">
                <a:latin typeface="+mn-ea"/>
              </a:rPr>
              <a:t>面试时每一位面试官当场在 </a:t>
            </a:r>
            <a:r>
              <a:rPr lang="en-US" altLang="zh-CN" sz="1600" dirty="0">
                <a:latin typeface="+mn-ea"/>
              </a:rPr>
              <a:t>“</a:t>
            </a:r>
            <a:r>
              <a:rPr lang="zh-CN" altLang="zh-CN" sz="1600" dirty="0">
                <a:latin typeface="+mn-ea"/>
              </a:rPr>
              <a:t>面试评估表</a:t>
            </a:r>
            <a:r>
              <a:rPr lang="en-US" altLang="zh-CN" sz="1600" dirty="0">
                <a:latin typeface="+mn-ea"/>
              </a:rPr>
              <a:t>”</a:t>
            </a:r>
            <a:r>
              <a:rPr lang="zh-CN" altLang="zh-CN" sz="1600" dirty="0">
                <a:latin typeface="+mn-ea"/>
              </a:rPr>
              <a:t>上打分</a:t>
            </a:r>
            <a:endParaRPr lang="en-US" altLang="zh-CN" sz="1600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17161"/>
              </p:ext>
            </p:extLst>
          </p:nvPr>
        </p:nvGraphicFramePr>
        <p:xfrm>
          <a:off x="2294130" y="2279242"/>
          <a:ext cx="4803356" cy="165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应聘者情况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1—2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/>
                        <a:t>能力不足，不符合职位要求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3—5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/>
                        <a:t>普通至超乎一般水准；符合职位要求；技巧、能力及知识水平良好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6—8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/>
                        <a:t>杰出应聘者，超乎职位要求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6359" y="5229223"/>
            <a:ext cx="1150969" cy="901949"/>
          </a:xfrm>
          <a:prstGeom prst="roundRect">
            <a:avLst>
              <a:gd name="adj" fmla="val 501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  <a:effectLst/>
        </p:spPr>
      </p:pic>
      <p:sp>
        <p:nvSpPr>
          <p:cNvPr id="9" name="矩形 8"/>
          <p:cNvSpPr/>
          <p:nvPr/>
        </p:nvSpPr>
        <p:spPr>
          <a:xfrm>
            <a:off x="3488356" y="5229222"/>
            <a:ext cx="6584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在宝洁公司的招聘体制下，聘用</a:t>
            </a:r>
            <a:r>
              <a:rPr lang="en-US" altLang="zh-CN" dirty="0"/>
              <a:t>1</a:t>
            </a:r>
            <a:r>
              <a:rPr lang="zh-CN" altLang="en-US" dirty="0"/>
              <a:t>个人，须经所有面试经理一致通过方可。若是几位面试经理一起面试应聘人，在集体讨论之后，最后评估多采取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票否决制。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190946" y="4984703"/>
            <a:ext cx="788148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5535" y="1094594"/>
            <a:ext cx="256358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宝洁面试评估表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5210" y="1504996"/>
            <a:ext cx="1864616" cy="24216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71701" y="4347609"/>
            <a:ext cx="8022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在“面试评估表”的最后</a:t>
            </a:r>
            <a:r>
              <a:rPr lang="en-US" altLang="zh-CN" sz="1600" dirty="0"/>
              <a:t>1</a:t>
            </a:r>
            <a:r>
              <a:rPr lang="zh-CN" altLang="en-US" sz="1600" dirty="0"/>
              <a:t>页有</a:t>
            </a:r>
            <a:r>
              <a:rPr lang="en-US" altLang="zh-CN" sz="1600" dirty="0"/>
              <a:t>1</a:t>
            </a:r>
            <a:r>
              <a:rPr lang="zh-CN" altLang="en-US" sz="1600" dirty="0"/>
              <a:t>项“是否推荐栏”，有</a:t>
            </a:r>
            <a:r>
              <a:rPr lang="en-US" altLang="zh-CN" sz="1600" dirty="0"/>
              <a:t>3</a:t>
            </a:r>
            <a:r>
              <a:rPr lang="zh-CN" altLang="en-US" sz="1600" dirty="0"/>
              <a:t>个结论供面试官选择：拒绝、待选、接纳。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256358" y="1720512"/>
            <a:ext cx="483024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190947" y="6401369"/>
            <a:ext cx="78658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573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无领导小组面试角色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讨论方向把控者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方案成型贡献者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时间把控者</a:t>
            </a:r>
            <a:endParaRPr lang="en-US" altLang="zh-CN" dirty="0"/>
          </a:p>
          <a:p>
            <a:r>
              <a:rPr lang="zh-CN" altLang="en-US" dirty="0"/>
              <a:t>调和者</a:t>
            </a:r>
            <a:endParaRPr lang="en-US" altLang="zh-CN" dirty="0"/>
          </a:p>
          <a:p>
            <a:r>
              <a:rPr lang="zh-CN" altLang="en-US" dirty="0"/>
              <a:t>讨论成果记录者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演讲者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应聘不同岗位需要不同的角色</a:t>
            </a:r>
          </a:p>
        </p:txBody>
      </p:sp>
    </p:spTree>
    <p:extLst>
      <p:ext uri="{BB962C8B-B14F-4D97-AF65-F5344CB8AC3E}">
        <p14:creationId xmlns:p14="http://schemas.microsoft.com/office/powerpoint/2010/main" val="602837694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人力资源管理的内涵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选、育、留、用 （解决用谁做事的问题）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507666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管理岗位，不能只表现自己、什么观点都要按照自己的来，这就不是一个好的领导者的苗子。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那个可能你觉得没什么观点贡献但对讨论全程节奏把控很好，发掘了每个人的观点的人反而会因为领导能力的展现而获胜。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如果岗位很需要</a:t>
            </a:r>
            <a:r>
              <a:rPr lang="zh-CN" altLang="en-US" dirty="0">
                <a:solidFill>
                  <a:srgbClr val="FF0000"/>
                </a:solidFill>
              </a:rPr>
              <a:t>逻辑清晰</a:t>
            </a:r>
            <a:r>
              <a:rPr lang="zh-CN" altLang="en-US" dirty="0"/>
              <a:t>的人，那么无论最终选了谁的答案，在过程中充分表现了现场的分析与整理，能够快速把凌乱的各方观点按照合理的方式组合，那这个人也肯定更符合考官的预期，进而获胜几率更大。</a:t>
            </a:r>
          </a:p>
        </p:txBody>
      </p:sp>
    </p:spTree>
    <p:extLst>
      <p:ext uri="{BB962C8B-B14F-4D97-AF65-F5344CB8AC3E}">
        <p14:creationId xmlns:p14="http://schemas.microsoft.com/office/powerpoint/2010/main" val="4050249162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无领导小组考核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主动发言的次数</a:t>
            </a:r>
            <a:endParaRPr lang="en-US" altLang="zh-CN" dirty="0"/>
          </a:p>
          <a:p>
            <a:r>
              <a:rPr lang="zh-CN" altLang="en-US" dirty="0"/>
              <a:t>发表新见解或者不同见解的次数</a:t>
            </a:r>
            <a:endParaRPr lang="en-US" altLang="zh-CN" dirty="0"/>
          </a:p>
          <a:p>
            <a:r>
              <a:rPr lang="zh-CN" altLang="en-US" dirty="0"/>
              <a:t>肯定别人意见的次数（团队协作，很重要）</a:t>
            </a:r>
            <a:endParaRPr lang="en-US" altLang="zh-CN" dirty="0"/>
          </a:p>
          <a:p>
            <a:r>
              <a:rPr lang="zh-CN" altLang="en-US" dirty="0"/>
              <a:t>坚持自己意见的次数</a:t>
            </a:r>
            <a:endParaRPr lang="en-US" altLang="zh-CN" dirty="0"/>
          </a:p>
          <a:p>
            <a:r>
              <a:rPr lang="zh-CN" altLang="en-US" dirty="0"/>
              <a:t>创造适于讨论气氛的次数</a:t>
            </a:r>
            <a:endParaRPr lang="en-US" altLang="zh-CN" dirty="0"/>
          </a:p>
          <a:p>
            <a:r>
              <a:rPr lang="zh-CN" altLang="en-US" dirty="0"/>
              <a:t>意见引导向一致的次数</a:t>
            </a:r>
          </a:p>
        </p:txBody>
      </p:sp>
    </p:spTree>
    <p:extLst>
      <p:ext uri="{BB962C8B-B14F-4D97-AF65-F5344CB8AC3E}">
        <p14:creationId xmlns:p14="http://schemas.microsoft.com/office/powerpoint/2010/main" val="2086445694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无领导小组考核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995" y="332656"/>
            <a:ext cx="4287794" cy="64245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6692" y="1561242"/>
            <a:ext cx="5478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语言表达能力如何</a:t>
            </a:r>
            <a:endParaRPr lang="en-US" altLang="zh-CN" sz="2800" b="1" dirty="0"/>
          </a:p>
          <a:p>
            <a:r>
              <a:rPr lang="zh-CN" altLang="en-US" sz="2800" b="1" dirty="0"/>
              <a:t>分析能力</a:t>
            </a:r>
            <a:endParaRPr lang="en-US" altLang="zh-CN" sz="2800" b="1" dirty="0"/>
          </a:p>
          <a:p>
            <a:r>
              <a:rPr lang="zh-CN" altLang="en-US" sz="2800" b="1" dirty="0"/>
              <a:t>概括和归纳总结不同意见的能力</a:t>
            </a:r>
            <a:endParaRPr lang="en-US" altLang="zh-CN" sz="2800" b="1" dirty="0"/>
          </a:p>
          <a:p>
            <a:r>
              <a:rPr lang="zh-CN" altLang="en-US" sz="2800" b="1" dirty="0"/>
              <a:t>发言的主动性</a:t>
            </a:r>
            <a:endParaRPr lang="en-US" altLang="zh-CN" sz="2800" b="1" dirty="0"/>
          </a:p>
          <a:p>
            <a:r>
              <a:rPr lang="zh-CN" altLang="en-US" sz="2800" b="1" dirty="0"/>
              <a:t>反应的灵敏性</a:t>
            </a:r>
          </a:p>
        </p:txBody>
      </p:sp>
    </p:spTree>
    <p:extLst>
      <p:ext uri="{BB962C8B-B14F-4D97-AF65-F5344CB8AC3E}">
        <p14:creationId xmlns:p14="http://schemas.microsoft.com/office/powerpoint/2010/main" val="1309422830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人力资源管理的流程性规律</a:t>
            </a:r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84236" y="1181122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r>
              <a:rPr lang="zh-CN" altLang="en-US" sz="1400" b="1" dirty="0"/>
              <a:t>人力资源规划</a:t>
            </a:r>
          </a:p>
        </p:txBody>
      </p:sp>
      <p:sp>
        <p:nvSpPr>
          <p:cNvPr id="4" name="矩形 3"/>
          <p:cNvSpPr/>
          <p:nvPr/>
        </p:nvSpPr>
        <p:spPr>
          <a:xfrm>
            <a:off x="4732481" y="1181122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 </a:t>
            </a:r>
            <a:r>
              <a:rPr lang="zh-CN" altLang="en-US" sz="1400" b="1" dirty="0"/>
              <a:t>招聘</a:t>
            </a:r>
          </a:p>
        </p:txBody>
      </p:sp>
      <p:sp>
        <p:nvSpPr>
          <p:cNvPr id="5" name="矩形 4"/>
          <p:cNvSpPr/>
          <p:nvPr/>
        </p:nvSpPr>
        <p:spPr>
          <a:xfrm>
            <a:off x="6280726" y="1181122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r>
              <a:rPr lang="zh-CN" altLang="en-US" sz="1400" b="1" dirty="0"/>
              <a:t>甄选</a:t>
            </a:r>
          </a:p>
        </p:txBody>
      </p:sp>
      <p:sp>
        <p:nvSpPr>
          <p:cNvPr id="6" name="矩形 5"/>
          <p:cNvSpPr/>
          <p:nvPr/>
        </p:nvSpPr>
        <p:spPr>
          <a:xfrm>
            <a:off x="7828970" y="1181122"/>
            <a:ext cx="1163784" cy="6026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识别和甄选合适的员工</a:t>
            </a:r>
          </a:p>
        </p:txBody>
      </p:sp>
      <p:sp>
        <p:nvSpPr>
          <p:cNvPr id="7" name="矩形 6"/>
          <p:cNvSpPr/>
          <p:nvPr/>
        </p:nvSpPr>
        <p:spPr>
          <a:xfrm>
            <a:off x="3217717" y="3270607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r>
              <a:rPr lang="zh-CN" altLang="en-US" sz="1400" dirty="0"/>
              <a:t>上岗培训</a:t>
            </a:r>
          </a:p>
        </p:txBody>
      </p:sp>
      <p:sp>
        <p:nvSpPr>
          <p:cNvPr id="8" name="矩形 7"/>
          <p:cNvSpPr/>
          <p:nvPr/>
        </p:nvSpPr>
        <p:spPr>
          <a:xfrm>
            <a:off x="5088082" y="3270607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r>
              <a:rPr lang="zh-CN" altLang="en-US" sz="1400" dirty="0"/>
              <a:t>员工培训</a:t>
            </a:r>
          </a:p>
        </p:txBody>
      </p:sp>
      <p:sp>
        <p:nvSpPr>
          <p:cNvPr id="9" name="矩形 8"/>
          <p:cNvSpPr/>
          <p:nvPr/>
        </p:nvSpPr>
        <p:spPr>
          <a:xfrm>
            <a:off x="6958447" y="3270606"/>
            <a:ext cx="2067789" cy="6026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向员工提供最新的技能和知识</a:t>
            </a:r>
          </a:p>
        </p:txBody>
      </p:sp>
      <p:sp>
        <p:nvSpPr>
          <p:cNvPr id="10" name="矩形 9"/>
          <p:cNvSpPr/>
          <p:nvPr/>
        </p:nvSpPr>
        <p:spPr>
          <a:xfrm>
            <a:off x="7849754" y="5051385"/>
            <a:ext cx="1163783" cy="6026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留住高绩效的优秀员工</a:t>
            </a:r>
          </a:p>
        </p:txBody>
      </p:sp>
      <p:sp>
        <p:nvSpPr>
          <p:cNvPr id="11" name="矩形 10"/>
          <p:cNvSpPr/>
          <p:nvPr/>
        </p:nvSpPr>
        <p:spPr>
          <a:xfrm>
            <a:off x="4753263" y="5051385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 </a:t>
            </a:r>
            <a:r>
              <a:rPr lang="zh-CN" altLang="en-US" sz="1400" dirty="0"/>
              <a:t>薪酬</a:t>
            </a:r>
            <a:endParaRPr lang="en-US" altLang="zh-CN" sz="1400" dirty="0"/>
          </a:p>
          <a:p>
            <a:pPr algn="ctr"/>
            <a:r>
              <a:rPr lang="zh-CN" altLang="en-US" sz="1400" dirty="0"/>
              <a:t>与福利</a:t>
            </a:r>
          </a:p>
        </p:txBody>
      </p:sp>
      <p:sp>
        <p:nvSpPr>
          <p:cNvPr id="12" name="矩形 11"/>
          <p:cNvSpPr/>
          <p:nvPr/>
        </p:nvSpPr>
        <p:spPr>
          <a:xfrm>
            <a:off x="3205017" y="5051385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</a:t>
            </a:r>
            <a:r>
              <a:rPr lang="zh-CN" altLang="en-US" sz="1400" dirty="0"/>
              <a:t>绩效管理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6301509" y="5051385"/>
            <a:ext cx="1101185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 </a:t>
            </a:r>
            <a:r>
              <a:rPr lang="zh-CN" altLang="en-US" sz="1400" dirty="0"/>
              <a:t>职业发展与员工关系</a:t>
            </a:r>
          </a:p>
        </p:txBody>
      </p:sp>
      <p:sp>
        <p:nvSpPr>
          <p:cNvPr id="14" name="矩形 13"/>
          <p:cNvSpPr/>
          <p:nvPr/>
        </p:nvSpPr>
        <p:spPr>
          <a:xfrm>
            <a:off x="4732480" y="2028335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r>
              <a:rPr lang="zh-CN" altLang="en-US" sz="1400" b="1" dirty="0"/>
              <a:t>解聘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44106" y="1458442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12883" y="1458442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61128" y="1458442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9040" y="3607039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314207" y="3607039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06202" y="5352720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854448" y="5352720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402693" y="5352720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1"/>
          </p:cNvCxnSpPr>
          <p:nvPr/>
        </p:nvCxnSpPr>
        <p:spPr>
          <a:xfrm>
            <a:off x="4413395" y="2329671"/>
            <a:ext cx="319085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15558" y="1458443"/>
            <a:ext cx="0" cy="8825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980055" y="1482457"/>
            <a:ext cx="30595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286009" y="1458442"/>
            <a:ext cx="0" cy="163783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978727" y="3096278"/>
            <a:ext cx="629458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989118" y="3085888"/>
            <a:ext cx="0" cy="47566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78727" y="3571941"/>
            <a:ext cx="238988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013537" y="3606340"/>
            <a:ext cx="259773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286009" y="3606341"/>
            <a:ext cx="0" cy="129402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78727" y="4900363"/>
            <a:ext cx="629458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999509" y="4900364"/>
            <a:ext cx="0" cy="47566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78727" y="5376026"/>
            <a:ext cx="238988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6801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管理人员选聘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需求量的确定：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组织现有的规模、机构与岗位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管理人员的流动性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组织发展的需要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13576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013" y="283229"/>
            <a:ext cx="12192000" cy="6700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外部招聘</a:t>
            </a:r>
            <a:r>
              <a:rPr lang="en-US" altLang="zh-CN" dirty="0"/>
              <a:t>vs</a:t>
            </a:r>
            <a:r>
              <a:rPr lang="zh-CN" altLang="en-US" dirty="0"/>
              <a:t>内部晋升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优点？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缺点？</a:t>
            </a:r>
          </a:p>
        </p:txBody>
      </p:sp>
    </p:spTree>
    <p:extLst>
      <p:ext uri="{BB962C8B-B14F-4D97-AF65-F5344CB8AC3E}">
        <p14:creationId xmlns:p14="http://schemas.microsoft.com/office/powerpoint/2010/main" val="3338577647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外部招聘优点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无历史包袱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无人情包袱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平息内部竞争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新鲜空气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98382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外部招聘缺点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不熟悉内部情况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缺少人事基础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招聘过程中的信息不对称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影响士气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34676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内部提升的优点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鼓舞士气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吸引人才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信息对称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群众基础</a:t>
            </a:r>
          </a:p>
        </p:txBody>
      </p:sp>
    </p:spTree>
    <p:extLst>
      <p:ext uri="{BB962C8B-B14F-4D97-AF65-F5344CB8AC3E}">
        <p14:creationId xmlns:p14="http://schemas.microsoft.com/office/powerpoint/2010/main" val="1122587027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内部提升的缺点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同事羡慕嫉妒恨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近亲繁殖（美国高校）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下级的阴谋</a:t>
            </a:r>
          </a:p>
        </p:txBody>
      </p:sp>
    </p:spTree>
    <p:extLst>
      <p:ext uri="{BB962C8B-B14F-4D97-AF65-F5344CB8AC3E}">
        <p14:creationId xmlns:p14="http://schemas.microsoft.com/office/powerpoint/2010/main" val="1697001994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71701" y="1093133"/>
            <a:ext cx="7885113" cy="4391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人力资源的重要性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492764" y="3744489"/>
            <a:ext cx="5309722" cy="455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3674969"/>
            <a:ext cx="566180" cy="381192"/>
          </a:xfrm>
          <a:prstGeom prst="rect">
            <a:avLst/>
          </a:prstGeom>
        </p:spPr>
      </p:pic>
      <p:pic>
        <p:nvPicPr>
          <p:cNvPr id="23554" name="Picture 2" descr="http://a1.att.hoodong.com/06/82/013000001716381212758261827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03" y="2946388"/>
            <a:ext cx="541469" cy="5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272506" y="1141932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战略 </a:t>
            </a:r>
            <a:r>
              <a:rPr lang="en-US" altLang="zh-CN" b="1" dirty="0">
                <a:solidFill>
                  <a:schemeClr val="bg1"/>
                </a:solidFill>
              </a:rPr>
              <a:t>– </a:t>
            </a:r>
            <a:r>
              <a:rPr lang="zh-CN" altLang="en-US" b="1" dirty="0">
                <a:solidFill>
                  <a:schemeClr val="bg1"/>
                </a:solidFill>
              </a:rPr>
              <a:t>组织 </a:t>
            </a:r>
            <a:r>
              <a:rPr lang="en-US" altLang="zh-CN" b="1" dirty="0">
                <a:solidFill>
                  <a:schemeClr val="bg1"/>
                </a:solidFill>
              </a:rPr>
              <a:t>– </a:t>
            </a:r>
            <a:r>
              <a:rPr lang="zh-CN" altLang="en-US" b="1" dirty="0">
                <a:solidFill>
                  <a:schemeClr val="bg1"/>
                </a:solidFill>
              </a:rPr>
              <a:t>人力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3831" y="2393788"/>
            <a:ext cx="5908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故知兵之将，生民之司命，国家安危之主也</a:t>
            </a:r>
          </a:p>
        </p:txBody>
      </p:sp>
      <p:pic>
        <p:nvPicPr>
          <p:cNvPr id="21506" name="Picture 2" descr="http://www.cnr.cn/junshi/ztl/szbf/3/201105/W02011052454459755196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43" y="2237258"/>
            <a:ext cx="554839" cy="5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853832" y="2820097"/>
            <a:ext cx="717492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战争可以用武器来打，但取得战争的胜利靠人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夺得胜利要靠被指挥者和指挥官的精神</a:t>
            </a:r>
          </a:p>
        </p:txBody>
      </p:sp>
      <p:sp>
        <p:nvSpPr>
          <p:cNvPr id="13" name="矩形 12"/>
          <p:cNvSpPr/>
          <p:nvPr/>
        </p:nvSpPr>
        <p:spPr>
          <a:xfrm>
            <a:off x="2897754" y="3679964"/>
            <a:ext cx="5756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凌烟阁二十四功臣图“为人君者，驱驾英才”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9241" y="1754409"/>
            <a:ext cx="153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前人的观点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27745" y="5221116"/>
            <a:ext cx="119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案例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2897753" y="2776514"/>
            <a:ext cx="712640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30411" y="3510043"/>
            <a:ext cx="712640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97753" y="4056161"/>
            <a:ext cx="712640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6BC66E9-8EB9-4EC6-8C47-427EB078C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22" y="4321405"/>
            <a:ext cx="3064170" cy="23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5185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折中办法：跨部门提升</a:t>
            </a:r>
          </a:p>
        </p:txBody>
      </p:sp>
      <p:pic>
        <p:nvPicPr>
          <p:cNvPr id="17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81" y="1103356"/>
            <a:ext cx="8083220" cy="56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71288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管理人员选聘的标准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管理的欲望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正直的品质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冒险的精神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决策的能力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沟通的技能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6234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管理人员的选聘程序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公开招聘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粗选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民意测试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047375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3081" y="2496065"/>
            <a:ext cx="9823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人员培训</a:t>
            </a:r>
          </a:p>
        </p:txBody>
      </p:sp>
    </p:spTree>
    <p:extLst>
      <p:ext uri="{BB962C8B-B14F-4D97-AF65-F5344CB8AC3E}">
        <p14:creationId xmlns:p14="http://schemas.microsoft.com/office/powerpoint/2010/main" val="3992742378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71"/>
          <p:cNvGrpSpPr>
            <a:grpSpLocks/>
          </p:cNvGrpSpPr>
          <p:nvPr/>
        </p:nvGrpSpPr>
        <p:grpSpPr bwMode="auto">
          <a:xfrm>
            <a:off x="3763572" y="5703184"/>
            <a:ext cx="5707975" cy="647997"/>
            <a:chOff x="703" y="3042"/>
            <a:chExt cx="4490" cy="388"/>
          </a:xfrm>
          <a:noFill/>
          <a:effectLst/>
        </p:grpSpPr>
        <p:sp>
          <p:nvSpPr>
            <p:cNvPr id="127" name="Line 72"/>
            <p:cNvSpPr>
              <a:spLocks noChangeShapeType="1"/>
            </p:cNvSpPr>
            <p:nvPr/>
          </p:nvSpPr>
          <p:spPr bwMode="auto">
            <a:xfrm>
              <a:off x="703" y="3430"/>
              <a:ext cx="449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8" name="Line 73"/>
            <p:cNvSpPr>
              <a:spLocks noChangeShapeType="1"/>
            </p:cNvSpPr>
            <p:nvPr/>
          </p:nvSpPr>
          <p:spPr bwMode="auto">
            <a:xfrm flipV="1">
              <a:off x="703" y="3083"/>
              <a:ext cx="0" cy="3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9" name="Line 74"/>
            <p:cNvSpPr>
              <a:spLocks noChangeShapeType="1"/>
            </p:cNvSpPr>
            <p:nvPr/>
          </p:nvSpPr>
          <p:spPr bwMode="auto">
            <a:xfrm flipV="1">
              <a:off x="5193" y="3042"/>
              <a:ext cx="0" cy="3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培训系统流程全图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92409" y="2358930"/>
            <a:ext cx="1551274" cy="1795910"/>
            <a:chOff x="657" y="1389"/>
            <a:chExt cx="1270" cy="1095"/>
          </a:xfrm>
          <a:solidFill>
            <a:srgbClr val="B01B20"/>
          </a:solidFill>
          <a:effectLst/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748" y="1389"/>
              <a:ext cx="1043" cy="1095"/>
              <a:chOff x="748" y="1389"/>
              <a:chExt cx="1043" cy="1095"/>
            </a:xfrm>
            <a:grpFill/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884" y="1389"/>
                <a:ext cx="771" cy="1095"/>
                <a:chOff x="884" y="1480"/>
                <a:chExt cx="771" cy="1095"/>
              </a:xfrm>
              <a:grpFill/>
            </p:grpSpPr>
            <p:sp>
              <p:nvSpPr>
                <p:cNvPr id="2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884" y="1480"/>
                  <a:ext cx="771" cy="1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1400" dirty="0">
                      <a:solidFill>
                        <a:schemeClr val="bg1"/>
                      </a:solidFill>
                      <a:latin typeface="+mn-ea"/>
                    </a:rPr>
                    <a:t>组织分析</a:t>
                  </a:r>
                </a:p>
              </p:txBody>
            </p:sp>
            <p:sp>
              <p:nvSpPr>
                <p:cNvPr id="2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84" y="1706"/>
                  <a:ext cx="771" cy="1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1400" dirty="0">
                      <a:solidFill>
                        <a:schemeClr val="bg1"/>
                      </a:solidFill>
                      <a:latin typeface="+mn-ea"/>
                    </a:rPr>
                    <a:t>任务分析</a:t>
                  </a:r>
                </a:p>
              </p:txBody>
            </p:sp>
            <p:sp>
              <p:nvSpPr>
                <p:cNvPr id="2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84" y="1933"/>
                  <a:ext cx="771" cy="1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1400" dirty="0">
                      <a:solidFill>
                        <a:schemeClr val="bg1"/>
                      </a:solidFill>
                      <a:latin typeface="+mn-ea"/>
                    </a:rPr>
                    <a:t>人员分析</a:t>
                  </a:r>
                </a:p>
              </p:txBody>
            </p:sp>
            <p:sp>
              <p:nvSpPr>
                <p:cNvPr id="2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84" y="2387"/>
                  <a:ext cx="771" cy="1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1400" dirty="0">
                      <a:solidFill>
                        <a:schemeClr val="bg1"/>
                      </a:solidFill>
                      <a:latin typeface="+mn-ea"/>
                    </a:rPr>
                    <a:t>绩效分析</a:t>
                  </a:r>
                </a:p>
              </p:txBody>
            </p:sp>
            <p:sp>
              <p:nvSpPr>
                <p:cNvPr id="2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84" y="2160"/>
                  <a:ext cx="771" cy="1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1400" dirty="0">
                      <a:solidFill>
                        <a:schemeClr val="bg1"/>
                      </a:solidFill>
                      <a:latin typeface="+mn-ea"/>
                    </a:rPr>
                    <a:t>工作分析</a:t>
                  </a: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748" y="1480"/>
                <a:ext cx="136" cy="907"/>
                <a:chOff x="748" y="1480"/>
                <a:chExt cx="136" cy="907"/>
              </a:xfrm>
              <a:grpFill/>
            </p:grpSpPr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>
                  <a:off x="748" y="1480"/>
                  <a:ext cx="0" cy="90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6" name="Line 13"/>
                <p:cNvSpPr>
                  <a:spLocks noChangeShapeType="1"/>
                </p:cNvSpPr>
                <p:nvPr/>
              </p:nvSpPr>
              <p:spPr bwMode="auto">
                <a:xfrm>
                  <a:off x="748" y="2387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7" name="Line 14"/>
                <p:cNvSpPr>
                  <a:spLocks noChangeShapeType="1"/>
                </p:cNvSpPr>
                <p:nvPr/>
              </p:nvSpPr>
              <p:spPr bwMode="auto">
                <a:xfrm>
                  <a:off x="748" y="1752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8" name="Line 15"/>
                <p:cNvSpPr>
                  <a:spLocks noChangeShapeType="1"/>
                </p:cNvSpPr>
                <p:nvPr/>
              </p:nvSpPr>
              <p:spPr bwMode="auto">
                <a:xfrm>
                  <a:off x="748" y="2160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748" y="1480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 flipH="1">
                <a:off x="1655" y="1480"/>
                <a:ext cx="136" cy="907"/>
                <a:chOff x="748" y="1480"/>
                <a:chExt cx="136" cy="907"/>
              </a:xfrm>
              <a:grpFill/>
            </p:grpSpPr>
            <p:sp>
              <p:nvSpPr>
                <p:cNvPr id="10" name="Line 18"/>
                <p:cNvSpPr>
                  <a:spLocks noChangeShapeType="1"/>
                </p:cNvSpPr>
                <p:nvPr/>
              </p:nvSpPr>
              <p:spPr bwMode="auto">
                <a:xfrm>
                  <a:off x="748" y="1480"/>
                  <a:ext cx="0" cy="90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1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748" y="2387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" name="Line 20"/>
                <p:cNvSpPr>
                  <a:spLocks noChangeShapeType="1"/>
                </p:cNvSpPr>
                <p:nvPr/>
              </p:nvSpPr>
              <p:spPr bwMode="auto">
                <a:xfrm>
                  <a:off x="748" y="1752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3" name="Line 21"/>
                <p:cNvSpPr>
                  <a:spLocks noChangeShapeType="1"/>
                </p:cNvSpPr>
                <p:nvPr/>
              </p:nvSpPr>
              <p:spPr bwMode="auto">
                <a:xfrm>
                  <a:off x="748" y="2160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4" name="Line 22"/>
                <p:cNvSpPr>
                  <a:spLocks noChangeShapeType="1"/>
                </p:cNvSpPr>
                <p:nvPr/>
              </p:nvSpPr>
              <p:spPr bwMode="auto">
                <a:xfrm>
                  <a:off x="748" y="1480"/>
                  <a:ext cx="1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4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" name="Line 23"/>
            <p:cNvSpPr>
              <a:spLocks noChangeShapeType="1"/>
            </p:cNvSpPr>
            <p:nvPr/>
          </p:nvSpPr>
          <p:spPr bwMode="auto">
            <a:xfrm>
              <a:off x="657" y="1933"/>
              <a:ext cx="22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Line 24"/>
            <p:cNvSpPr>
              <a:spLocks noChangeShapeType="1"/>
            </p:cNvSpPr>
            <p:nvPr/>
          </p:nvSpPr>
          <p:spPr bwMode="auto">
            <a:xfrm>
              <a:off x="1655" y="1933"/>
              <a:ext cx="2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914185" y="2585243"/>
            <a:ext cx="166122" cy="1487570"/>
            <a:chOff x="2426" y="1525"/>
            <a:chExt cx="136" cy="907"/>
          </a:xfrm>
          <a:solidFill>
            <a:srgbClr val="B01B20"/>
          </a:solidFill>
          <a:effectLst/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426" y="1525"/>
              <a:ext cx="0" cy="9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426" y="1525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426" y="1933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426" y="2432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088298" y="2395722"/>
            <a:ext cx="1001658" cy="1825206"/>
            <a:chOff x="2562" y="1612"/>
            <a:chExt cx="636" cy="952"/>
          </a:xfrm>
          <a:solidFill>
            <a:srgbClr val="B01B20"/>
          </a:solidFill>
          <a:effectLst/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562" y="1612"/>
              <a:ext cx="636" cy="1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培训预算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562" y="1963"/>
              <a:ext cx="636" cy="1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方案设计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562" y="2403"/>
              <a:ext cx="636" cy="1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内容确定</a:t>
              </a: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 flipH="1">
            <a:off x="6086191" y="2585243"/>
            <a:ext cx="166122" cy="1487570"/>
            <a:chOff x="2426" y="1525"/>
            <a:chExt cx="136" cy="907"/>
          </a:xfrm>
          <a:solidFill>
            <a:srgbClr val="B01B20"/>
          </a:solidFill>
          <a:effectLst/>
        </p:grpSpPr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426" y="1525"/>
              <a:ext cx="0" cy="9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426" y="1525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426" y="1933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426" y="2432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206761" y="2314609"/>
            <a:ext cx="374993" cy="19208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/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+mn-ea"/>
              </a:rPr>
              <a:t>       </a:t>
            </a:r>
            <a:r>
              <a:rPr kumimoji="1" lang="zh-CN" altLang="en-US" sz="1400" b="1" dirty="0">
                <a:solidFill>
                  <a:schemeClr val="bg1"/>
                </a:solidFill>
                <a:latin typeface="+mn-ea"/>
              </a:rPr>
              <a:t>制定培训计划</a:t>
            </a: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611402" y="3253522"/>
            <a:ext cx="221087" cy="0"/>
          </a:xfrm>
          <a:prstGeom prst="line">
            <a:avLst/>
          </a:prstGeom>
          <a:solidFill>
            <a:srgbClr val="B01B2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V="1">
            <a:off x="6275389" y="3251964"/>
            <a:ext cx="28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6654801" y="2274311"/>
            <a:ext cx="373063" cy="1909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1400" b="1" dirty="0">
                <a:solidFill>
                  <a:srgbClr val="FFFF00"/>
                </a:solidFill>
                <a:latin typeface="+mn-ea"/>
                <a:ea typeface="+mn-ea"/>
              </a:rPr>
              <a:t>      培训组织与控制</a:t>
            </a:r>
          </a:p>
        </p:txBody>
      </p: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6228509" y="4480126"/>
            <a:ext cx="3941784" cy="1284199"/>
            <a:chOff x="2744" y="2387"/>
            <a:chExt cx="3237" cy="783"/>
          </a:xfrm>
          <a:solidFill>
            <a:srgbClr val="B01B20"/>
          </a:solidFill>
          <a:effectLst/>
        </p:grpSpPr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4888" y="2494"/>
              <a:ext cx="1093" cy="67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171450" indent="-17145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endParaRPr lang="en-US" altLang="zh-CN" sz="1200" dirty="0">
                <a:solidFill>
                  <a:schemeClr val="bg1"/>
                </a:solidFill>
                <a:latin typeface="+mn-ea"/>
              </a:endParaRPr>
            </a:p>
            <a:p>
              <a:pPr marL="171450" indent="-17145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评价模式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实验组设计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评估方案设计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评估信息分析</a:t>
              </a:r>
              <a:endParaRPr lang="en-US" altLang="zh-CN" sz="12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2744" y="2387"/>
              <a:ext cx="272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744" y="2387"/>
              <a:ext cx="0" cy="45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58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建立效标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744" y="2840"/>
              <a:ext cx="22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198" y="2840"/>
              <a:ext cx="2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7093420" y="4565645"/>
            <a:ext cx="1723868" cy="1482243"/>
            <a:chOff x="3470" y="2432"/>
            <a:chExt cx="1270" cy="836"/>
          </a:xfrm>
          <a:solidFill>
            <a:srgbClr val="B01B20"/>
          </a:solidFill>
          <a:effectLst/>
        </p:grpSpPr>
        <p:grpSp>
          <p:nvGrpSpPr>
            <p:cNvPr id="52" name="Group 53"/>
            <p:cNvGrpSpPr>
              <a:grpSpLocks/>
            </p:cNvGrpSpPr>
            <p:nvPr/>
          </p:nvGrpSpPr>
          <p:grpSpPr bwMode="auto">
            <a:xfrm>
              <a:off x="3606" y="2432"/>
              <a:ext cx="726" cy="836"/>
              <a:chOff x="3742" y="2795"/>
              <a:chExt cx="726" cy="836"/>
            </a:xfrm>
            <a:grpFill/>
          </p:grpSpPr>
          <p:sp>
            <p:nvSpPr>
              <p:cNvPr id="66" name="Text Box 54"/>
              <p:cNvSpPr txBox="1">
                <a:spLocks noChangeArrowheads="1"/>
              </p:cNvSpPr>
              <p:nvPr/>
            </p:nvSpPr>
            <p:spPr bwMode="auto">
              <a:xfrm>
                <a:off x="3742" y="2795"/>
                <a:ext cx="72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</a:rPr>
                  <a:t>培训效度</a:t>
                </a:r>
              </a:p>
            </p:txBody>
          </p:sp>
          <p:sp>
            <p:nvSpPr>
              <p:cNvPr id="67" name="Text Box 55"/>
              <p:cNvSpPr txBox="1">
                <a:spLocks noChangeArrowheads="1"/>
              </p:cNvSpPr>
              <p:nvPr/>
            </p:nvSpPr>
            <p:spPr bwMode="auto">
              <a:xfrm>
                <a:off x="3742" y="3022"/>
                <a:ext cx="72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</a:rPr>
                  <a:t>迁移效度</a:t>
                </a: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3742" y="3249"/>
                <a:ext cx="72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</a:rPr>
                  <a:t>组织间效度</a:t>
                </a:r>
              </a:p>
            </p:txBody>
          </p:sp>
          <p:sp>
            <p:nvSpPr>
              <p:cNvPr id="69" name="Text Box 57"/>
              <p:cNvSpPr txBox="1">
                <a:spLocks noChangeArrowheads="1"/>
              </p:cNvSpPr>
              <p:nvPr/>
            </p:nvSpPr>
            <p:spPr bwMode="auto">
              <a:xfrm>
                <a:off x="3742" y="3475"/>
                <a:ext cx="726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</a:rPr>
                  <a:t>组织内效度</a:t>
                </a:r>
              </a:p>
            </p:txBody>
          </p:sp>
        </p:grpSp>
        <p:grpSp>
          <p:nvGrpSpPr>
            <p:cNvPr id="53" name="Group 58"/>
            <p:cNvGrpSpPr>
              <a:grpSpLocks/>
            </p:cNvGrpSpPr>
            <p:nvPr/>
          </p:nvGrpSpPr>
          <p:grpSpPr bwMode="auto">
            <a:xfrm>
              <a:off x="3470" y="2523"/>
              <a:ext cx="136" cy="680"/>
              <a:chOff x="3606" y="2886"/>
              <a:chExt cx="136" cy="680"/>
            </a:xfrm>
            <a:grpFill/>
          </p:grpSpPr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0" cy="6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3" name="Line 61"/>
              <p:cNvSpPr>
                <a:spLocks noChangeShapeType="1"/>
              </p:cNvSpPr>
              <p:nvPr/>
            </p:nvSpPr>
            <p:spPr bwMode="auto">
              <a:xfrm>
                <a:off x="3606" y="3566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4" name="Line 62"/>
              <p:cNvSpPr>
                <a:spLocks noChangeShapeType="1"/>
              </p:cNvSpPr>
              <p:nvPr/>
            </p:nvSpPr>
            <p:spPr bwMode="auto">
              <a:xfrm>
                <a:off x="3606" y="3339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Line 63"/>
              <p:cNvSpPr>
                <a:spLocks noChangeShapeType="1"/>
              </p:cNvSpPr>
              <p:nvPr/>
            </p:nvSpPr>
            <p:spPr bwMode="auto">
              <a:xfrm>
                <a:off x="3606" y="3113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4" name="Group 64"/>
            <p:cNvGrpSpPr>
              <a:grpSpLocks/>
            </p:cNvGrpSpPr>
            <p:nvPr/>
          </p:nvGrpSpPr>
          <p:grpSpPr bwMode="auto">
            <a:xfrm flipH="1">
              <a:off x="4332" y="2523"/>
              <a:ext cx="136" cy="680"/>
              <a:chOff x="3606" y="2886"/>
              <a:chExt cx="136" cy="680"/>
            </a:xfrm>
            <a:grpFill/>
          </p:grpSpPr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0" cy="6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7" name="Line 66"/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8" name="Line 67"/>
              <p:cNvSpPr>
                <a:spLocks noChangeShapeType="1"/>
              </p:cNvSpPr>
              <p:nvPr/>
            </p:nvSpPr>
            <p:spPr bwMode="auto">
              <a:xfrm>
                <a:off x="3606" y="3566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Line 68"/>
              <p:cNvSpPr>
                <a:spLocks noChangeShapeType="1"/>
              </p:cNvSpPr>
              <p:nvPr/>
            </p:nvSpPr>
            <p:spPr bwMode="auto">
              <a:xfrm>
                <a:off x="3606" y="3339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Line 69"/>
              <p:cNvSpPr>
                <a:spLocks noChangeShapeType="1"/>
              </p:cNvSpPr>
              <p:nvPr/>
            </p:nvSpPr>
            <p:spPr bwMode="auto">
              <a:xfrm>
                <a:off x="3606" y="3113"/>
                <a:ext cx="13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4468" y="2840"/>
              <a:ext cx="2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75"/>
          <p:cNvGrpSpPr>
            <a:grpSpLocks/>
          </p:cNvGrpSpPr>
          <p:nvPr/>
        </p:nvGrpSpPr>
        <p:grpSpPr bwMode="auto">
          <a:xfrm>
            <a:off x="5080308" y="4346237"/>
            <a:ext cx="4129809" cy="1859874"/>
            <a:chOff x="1882" y="2251"/>
            <a:chExt cx="3381" cy="1134"/>
          </a:xfrm>
          <a:solidFill>
            <a:srgbClr val="B01B20"/>
          </a:solidFill>
          <a:effectLst/>
        </p:grpSpPr>
        <p:sp>
          <p:nvSpPr>
            <p:cNvPr id="71" name="AutoShape 76"/>
            <p:cNvSpPr>
              <a:spLocks noChangeArrowheads="1"/>
            </p:cNvSpPr>
            <p:nvPr/>
          </p:nvSpPr>
          <p:spPr bwMode="auto">
            <a:xfrm>
              <a:off x="1882" y="2478"/>
              <a:ext cx="635" cy="589"/>
            </a:xfrm>
            <a:prstGeom prst="hexagon">
              <a:avLst>
                <a:gd name="adj" fmla="val 26952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数据</a:t>
              </a: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收集</a:t>
              </a:r>
            </a:p>
          </p:txBody>
        </p:sp>
        <p:sp>
          <p:nvSpPr>
            <p:cNvPr id="72" name="Line 77"/>
            <p:cNvSpPr>
              <a:spLocks noChangeShapeType="1"/>
            </p:cNvSpPr>
            <p:nvPr/>
          </p:nvSpPr>
          <p:spPr bwMode="auto">
            <a:xfrm>
              <a:off x="2200" y="3385"/>
              <a:ext cx="28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 flipV="1">
              <a:off x="5012" y="3120"/>
              <a:ext cx="0" cy="26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>
              <a:off x="2200" y="3067"/>
              <a:ext cx="0" cy="3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Line 80"/>
            <p:cNvSpPr>
              <a:spLocks noChangeShapeType="1"/>
            </p:cNvSpPr>
            <p:nvPr/>
          </p:nvSpPr>
          <p:spPr bwMode="auto">
            <a:xfrm flipH="1">
              <a:off x="2200" y="2251"/>
              <a:ext cx="30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6" name="Line 81"/>
            <p:cNvSpPr>
              <a:spLocks noChangeShapeType="1"/>
            </p:cNvSpPr>
            <p:nvPr/>
          </p:nvSpPr>
          <p:spPr bwMode="auto">
            <a:xfrm>
              <a:off x="2200" y="2251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7" name="Group 82"/>
          <p:cNvGrpSpPr>
            <a:grpSpLocks/>
          </p:cNvGrpSpPr>
          <p:nvPr/>
        </p:nvGrpSpPr>
        <p:grpSpPr bwMode="auto">
          <a:xfrm>
            <a:off x="7095150" y="845437"/>
            <a:ext cx="2376396" cy="2379786"/>
            <a:chOff x="3651" y="119"/>
            <a:chExt cx="1945" cy="1451"/>
          </a:xfrm>
          <a:solidFill>
            <a:srgbClr val="B01B20"/>
          </a:solidFill>
          <a:effectLst/>
        </p:grpSpPr>
        <p:grpSp>
          <p:nvGrpSpPr>
            <p:cNvPr id="78" name="Group 83"/>
            <p:cNvGrpSpPr>
              <a:grpSpLocks/>
            </p:cNvGrpSpPr>
            <p:nvPr/>
          </p:nvGrpSpPr>
          <p:grpSpPr bwMode="auto">
            <a:xfrm>
              <a:off x="4513" y="119"/>
              <a:ext cx="1083" cy="642"/>
              <a:chOff x="3696" y="119"/>
              <a:chExt cx="1083" cy="642"/>
            </a:xfrm>
            <a:grpFill/>
          </p:grpSpPr>
          <p:sp>
            <p:nvSpPr>
              <p:cNvPr id="86" name="Text Box 84"/>
              <p:cNvSpPr txBox="1">
                <a:spLocks noChangeArrowheads="1"/>
              </p:cNvSpPr>
              <p:nvPr/>
            </p:nvSpPr>
            <p:spPr bwMode="auto">
              <a:xfrm>
                <a:off x="3696" y="119"/>
                <a:ext cx="1083" cy="1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过程管理</a:t>
                </a:r>
              </a:p>
            </p:txBody>
          </p:sp>
          <p:sp>
            <p:nvSpPr>
              <p:cNvPr id="87" name="Text Box 85"/>
              <p:cNvSpPr txBox="1">
                <a:spLocks noChangeArrowheads="1"/>
              </p:cNvSpPr>
              <p:nvPr/>
            </p:nvSpPr>
            <p:spPr bwMode="auto">
              <a:xfrm>
                <a:off x="3696" y="346"/>
                <a:ext cx="1083" cy="1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风险防范</a:t>
                </a:r>
              </a:p>
            </p:txBody>
          </p:sp>
          <p:sp>
            <p:nvSpPr>
              <p:cNvPr id="88" name="Text Box 86"/>
              <p:cNvSpPr txBox="1">
                <a:spLocks noChangeArrowheads="1"/>
              </p:cNvSpPr>
              <p:nvPr/>
            </p:nvSpPr>
            <p:spPr bwMode="auto">
              <a:xfrm>
                <a:off x="3696" y="573"/>
                <a:ext cx="1083" cy="1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参训人员要求</a:t>
                </a:r>
              </a:p>
            </p:txBody>
          </p:sp>
        </p:grpSp>
        <p:grpSp>
          <p:nvGrpSpPr>
            <p:cNvPr id="79" name="Group 87"/>
            <p:cNvGrpSpPr>
              <a:grpSpLocks/>
            </p:cNvGrpSpPr>
            <p:nvPr/>
          </p:nvGrpSpPr>
          <p:grpSpPr bwMode="auto">
            <a:xfrm>
              <a:off x="4377" y="210"/>
              <a:ext cx="136" cy="454"/>
              <a:chOff x="4377" y="255"/>
              <a:chExt cx="136" cy="454"/>
            </a:xfrm>
            <a:grpFill/>
          </p:grpSpPr>
          <p:sp>
            <p:nvSpPr>
              <p:cNvPr id="82" name="Line 88"/>
              <p:cNvSpPr>
                <a:spLocks noChangeShapeType="1"/>
              </p:cNvSpPr>
              <p:nvPr/>
            </p:nvSpPr>
            <p:spPr bwMode="auto">
              <a:xfrm>
                <a:off x="4377" y="255"/>
                <a:ext cx="0" cy="45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3" name="Line 89"/>
              <p:cNvSpPr>
                <a:spLocks noChangeShapeType="1"/>
              </p:cNvSpPr>
              <p:nvPr/>
            </p:nvSpPr>
            <p:spPr bwMode="auto">
              <a:xfrm>
                <a:off x="4377" y="255"/>
                <a:ext cx="13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4" name="Line 90"/>
              <p:cNvSpPr>
                <a:spLocks noChangeShapeType="1"/>
              </p:cNvSpPr>
              <p:nvPr/>
            </p:nvSpPr>
            <p:spPr bwMode="auto">
              <a:xfrm>
                <a:off x="4377" y="708"/>
                <a:ext cx="13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5" name="Line 91"/>
              <p:cNvSpPr>
                <a:spLocks noChangeShapeType="1"/>
              </p:cNvSpPr>
              <p:nvPr/>
            </p:nvSpPr>
            <p:spPr bwMode="auto">
              <a:xfrm>
                <a:off x="4377" y="482"/>
                <a:ext cx="13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80" name="Line 92"/>
            <p:cNvSpPr>
              <a:spLocks noChangeShapeType="1"/>
            </p:cNvSpPr>
            <p:nvPr/>
          </p:nvSpPr>
          <p:spPr bwMode="auto">
            <a:xfrm flipV="1">
              <a:off x="3651" y="436"/>
              <a:ext cx="0" cy="113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Line 93"/>
            <p:cNvSpPr>
              <a:spLocks noChangeShapeType="1"/>
            </p:cNvSpPr>
            <p:nvPr/>
          </p:nvSpPr>
          <p:spPr bwMode="auto">
            <a:xfrm>
              <a:off x="3651" y="436"/>
              <a:ext cx="72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9" name="Group 94"/>
          <p:cNvGrpSpPr>
            <a:grpSpLocks/>
          </p:cNvGrpSpPr>
          <p:nvPr/>
        </p:nvGrpSpPr>
        <p:grpSpPr bwMode="auto">
          <a:xfrm>
            <a:off x="8672638" y="2141674"/>
            <a:ext cx="1197494" cy="2529036"/>
            <a:chOff x="4876" y="981"/>
            <a:chExt cx="760" cy="1542"/>
          </a:xfrm>
          <a:solidFill>
            <a:srgbClr val="B01B20"/>
          </a:solidFill>
          <a:effectLst/>
        </p:grpSpPr>
        <p:sp>
          <p:nvSpPr>
            <p:cNvPr id="90" name="Text Box 95"/>
            <p:cNvSpPr txBox="1">
              <a:spLocks noChangeArrowheads="1"/>
            </p:cNvSpPr>
            <p:nvPr/>
          </p:nvSpPr>
          <p:spPr bwMode="auto">
            <a:xfrm>
              <a:off x="5329" y="981"/>
              <a:ext cx="307" cy="11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/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+mn-ea"/>
                </a:rPr>
                <a:t>      培训效果评估</a:t>
              </a:r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>
              <a:off x="5465" y="2115"/>
              <a:ext cx="0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2" name="AutoShape 97"/>
            <p:cNvSpPr>
              <a:spLocks noChangeArrowheads="1"/>
            </p:cNvSpPr>
            <p:nvPr/>
          </p:nvSpPr>
          <p:spPr bwMode="auto">
            <a:xfrm>
              <a:off x="4876" y="1026"/>
              <a:ext cx="227" cy="1044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FFFF00"/>
                  </a:solidFill>
                  <a:latin typeface="+mn-ea"/>
                </a:rPr>
                <a:t>培</a:t>
              </a:r>
            </a:p>
            <a:p>
              <a:pPr algn="ctr">
                <a:defRPr/>
              </a:pPr>
              <a:r>
                <a:rPr lang="zh-CN" altLang="en-US" sz="1400" b="1" dirty="0">
                  <a:solidFill>
                    <a:srgbClr val="FFFF00"/>
                  </a:solidFill>
                  <a:latin typeface="+mn-ea"/>
                </a:rPr>
                <a:t>训</a:t>
              </a:r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>
              <a:off x="5103" y="1570"/>
              <a:ext cx="22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4" name="Line 99"/>
            <p:cNvSpPr>
              <a:spLocks noChangeShapeType="1"/>
            </p:cNvSpPr>
            <p:nvPr/>
          </p:nvSpPr>
          <p:spPr bwMode="auto">
            <a:xfrm>
              <a:off x="5193" y="1570"/>
              <a:ext cx="0" cy="76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5" name="Line 100"/>
            <p:cNvSpPr>
              <a:spLocks noChangeShapeType="1"/>
            </p:cNvSpPr>
            <p:nvPr/>
          </p:nvSpPr>
          <p:spPr bwMode="auto">
            <a:xfrm>
              <a:off x="5012" y="2069"/>
              <a:ext cx="0" cy="26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Group 101"/>
          <p:cNvGrpSpPr>
            <a:grpSpLocks/>
          </p:cNvGrpSpPr>
          <p:nvPr/>
        </p:nvGrpSpPr>
        <p:grpSpPr bwMode="auto">
          <a:xfrm>
            <a:off x="7095152" y="2352620"/>
            <a:ext cx="1551274" cy="2009122"/>
            <a:chOff x="3606" y="1026"/>
            <a:chExt cx="1270" cy="1225"/>
          </a:xfrm>
          <a:solidFill>
            <a:srgbClr val="B01B20"/>
          </a:solidFill>
          <a:effectLst/>
        </p:grpSpPr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3606" y="1026"/>
              <a:ext cx="1270" cy="1095"/>
              <a:chOff x="657" y="1389"/>
              <a:chExt cx="1270" cy="1095"/>
            </a:xfrm>
            <a:grpFill/>
          </p:grpSpPr>
          <p:grpSp>
            <p:nvGrpSpPr>
              <p:cNvPr id="99" name="Group 103"/>
              <p:cNvGrpSpPr>
                <a:grpSpLocks/>
              </p:cNvGrpSpPr>
              <p:nvPr/>
            </p:nvGrpSpPr>
            <p:grpSpPr bwMode="auto">
              <a:xfrm>
                <a:off x="748" y="1389"/>
                <a:ext cx="1043" cy="1095"/>
                <a:chOff x="748" y="1389"/>
                <a:chExt cx="1043" cy="1095"/>
              </a:xfrm>
              <a:grpFill/>
            </p:grpSpPr>
            <p:grpSp>
              <p:nvGrpSpPr>
                <p:cNvPr id="102" name="Group 104"/>
                <p:cNvGrpSpPr>
                  <a:grpSpLocks/>
                </p:cNvGrpSpPr>
                <p:nvPr/>
              </p:nvGrpSpPr>
              <p:grpSpPr bwMode="auto">
                <a:xfrm>
                  <a:off x="884" y="1389"/>
                  <a:ext cx="771" cy="1095"/>
                  <a:chOff x="884" y="1480"/>
                  <a:chExt cx="771" cy="1095"/>
                </a:xfrm>
                <a:grpFill/>
              </p:grpSpPr>
              <p:sp>
                <p:nvSpPr>
                  <p:cNvPr id="11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1480"/>
                    <a:ext cx="771" cy="188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latin typeface="+mn-ea"/>
                      </a:rPr>
                      <a:t>目标制定</a:t>
                    </a:r>
                  </a:p>
                </p:txBody>
              </p:sp>
              <p:sp>
                <p:nvSpPr>
                  <p:cNvPr id="11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1706"/>
                    <a:ext cx="771" cy="188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latin typeface="+mn-ea"/>
                      </a:rPr>
                      <a:t>课程设计</a:t>
                    </a:r>
                  </a:p>
                </p:txBody>
              </p:sp>
              <p:sp>
                <p:nvSpPr>
                  <p:cNvPr id="11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1933"/>
                    <a:ext cx="771" cy="188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latin typeface="+mn-ea"/>
                      </a:rPr>
                      <a:t>教材准备</a:t>
                    </a:r>
                  </a:p>
                </p:txBody>
              </p:sp>
              <p:sp>
                <p:nvSpPr>
                  <p:cNvPr id="118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2387"/>
                    <a:ext cx="771" cy="188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latin typeface="+mn-ea"/>
                      </a:rPr>
                      <a:t>筛选教师</a:t>
                    </a:r>
                  </a:p>
                </p:txBody>
              </p:sp>
              <p:sp>
                <p:nvSpPr>
                  <p:cNvPr id="119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2160"/>
                    <a:ext cx="771" cy="188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latin typeface="+mn-ea"/>
                      </a:rPr>
                      <a:t>环境选择</a:t>
                    </a:r>
                  </a:p>
                </p:txBody>
              </p:sp>
            </p:grpSp>
            <p:grpSp>
              <p:nvGrpSpPr>
                <p:cNvPr id="103" name="Group 110"/>
                <p:cNvGrpSpPr>
                  <a:grpSpLocks/>
                </p:cNvGrpSpPr>
                <p:nvPr/>
              </p:nvGrpSpPr>
              <p:grpSpPr bwMode="auto">
                <a:xfrm>
                  <a:off x="748" y="1480"/>
                  <a:ext cx="136" cy="907"/>
                  <a:chOff x="748" y="1480"/>
                  <a:chExt cx="136" cy="907"/>
                </a:xfrm>
                <a:grpFill/>
              </p:grpSpPr>
              <p:sp>
                <p:nvSpPr>
                  <p:cNvPr id="110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480"/>
                    <a:ext cx="0" cy="907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11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2387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12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752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13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2160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14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480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104" name="Group 116"/>
                <p:cNvGrpSpPr>
                  <a:grpSpLocks/>
                </p:cNvGrpSpPr>
                <p:nvPr/>
              </p:nvGrpSpPr>
              <p:grpSpPr bwMode="auto">
                <a:xfrm flipH="1">
                  <a:off x="1655" y="1480"/>
                  <a:ext cx="136" cy="907"/>
                  <a:chOff x="748" y="1480"/>
                  <a:chExt cx="136" cy="907"/>
                </a:xfrm>
                <a:grpFill/>
              </p:grpSpPr>
              <p:sp>
                <p:nvSpPr>
                  <p:cNvPr id="10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480"/>
                    <a:ext cx="0" cy="907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6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48" y="2387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7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752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2160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480"/>
                    <a:ext cx="136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40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100" name="Line 122"/>
              <p:cNvSpPr>
                <a:spLocks noChangeShapeType="1"/>
              </p:cNvSpPr>
              <p:nvPr/>
            </p:nvSpPr>
            <p:spPr bwMode="auto">
              <a:xfrm>
                <a:off x="657" y="1933"/>
                <a:ext cx="227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1" name="Line 123"/>
              <p:cNvSpPr>
                <a:spLocks noChangeShapeType="1"/>
              </p:cNvSpPr>
              <p:nvPr/>
            </p:nvSpPr>
            <p:spPr bwMode="auto">
              <a:xfrm>
                <a:off x="1655" y="1933"/>
                <a:ext cx="2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98" name="Line 124"/>
            <p:cNvSpPr>
              <a:spLocks noChangeShapeType="1"/>
            </p:cNvSpPr>
            <p:nvPr/>
          </p:nvSpPr>
          <p:spPr bwMode="auto">
            <a:xfrm>
              <a:off x="4785" y="1570"/>
              <a:ext cx="0" cy="68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0" name="Group 125"/>
          <p:cNvGrpSpPr>
            <a:grpSpLocks/>
          </p:cNvGrpSpPr>
          <p:nvPr/>
        </p:nvGrpSpPr>
        <p:grpSpPr bwMode="auto">
          <a:xfrm>
            <a:off x="2178025" y="2300120"/>
            <a:ext cx="2181557" cy="3435390"/>
            <a:chOff x="96" y="935"/>
            <a:chExt cx="1786" cy="2098"/>
          </a:xfrm>
          <a:solidFill>
            <a:srgbClr val="B01B20"/>
          </a:solidFill>
          <a:effectLst/>
        </p:grpSpPr>
        <p:sp>
          <p:nvSpPr>
            <p:cNvPr id="124" name="Line 129"/>
            <p:cNvSpPr>
              <a:spLocks noChangeShapeType="1"/>
            </p:cNvSpPr>
            <p:nvPr/>
          </p:nvSpPr>
          <p:spPr bwMode="auto">
            <a:xfrm flipV="1">
              <a:off x="975" y="2115"/>
              <a:ext cx="907" cy="58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Line 126"/>
            <p:cNvSpPr>
              <a:spLocks noChangeShapeType="1"/>
            </p:cNvSpPr>
            <p:nvPr/>
          </p:nvSpPr>
          <p:spPr bwMode="auto">
            <a:xfrm flipV="1">
              <a:off x="295" y="2069"/>
              <a:ext cx="0" cy="90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2" name="Text Box 127"/>
            <p:cNvSpPr txBox="1">
              <a:spLocks noChangeArrowheads="1"/>
            </p:cNvSpPr>
            <p:nvPr/>
          </p:nvSpPr>
          <p:spPr bwMode="auto">
            <a:xfrm>
              <a:off x="96" y="935"/>
              <a:ext cx="307" cy="11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+mn-ea"/>
                </a:rPr>
                <a:t>       培训需求分析</a:t>
              </a:r>
            </a:p>
          </p:txBody>
        </p:sp>
        <p:sp>
          <p:nvSpPr>
            <p:cNvPr id="123" name="Rectangle 128"/>
            <p:cNvSpPr>
              <a:spLocks noChangeArrowheads="1"/>
            </p:cNvSpPr>
            <p:nvPr/>
          </p:nvSpPr>
          <p:spPr bwMode="auto">
            <a:xfrm>
              <a:off x="125" y="2655"/>
              <a:ext cx="1753" cy="37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  <a:spcBef>
                  <a:spcPct val="50000"/>
                </a:spcBef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+mn-ea"/>
                </a:rPr>
                <a:t>  培训评估反馈</a:t>
              </a:r>
            </a:p>
          </p:txBody>
        </p:sp>
      </p:grpSp>
      <p:pic>
        <p:nvPicPr>
          <p:cNvPr id="131" name="图片 1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0568" y="1123965"/>
            <a:ext cx="1222166" cy="852288"/>
          </a:xfrm>
          <a:prstGeom prst="rect">
            <a:avLst/>
          </a:prstGeom>
        </p:spPr>
      </p:pic>
      <p:sp>
        <p:nvSpPr>
          <p:cNvPr id="133" name="椭圆 132"/>
          <p:cNvSpPr/>
          <p:nvPr/>
        </p:nvSpPr>
        <p:spPr>
          <a:xfrm>
            <a:off x="10018231" y="466863"/>
            <a:ext cx="493815" cy="493815"/>
          </a:xfrm>
          <a:prstGeom prst="ellipse">
            <a:avLst/>
          </a:prstGeom>
          <a:solidFill>
            <a:srgbClr val="F0F2F3"/>
          </a:solidFill>
          <a:ln w="31750">
            <a:solidFill>
              <a:srgbClr val="B01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350" y="536740"/>
            <a:ext cx="407220" cy="4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5195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培训的目标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2900" lvl="1" indent="-342900">
              <a:lnSpc>
                <a:spcPct val="150000"/>
              </a:lnSpc>
              <a:buChar char="•"/>
            </a:pPr>
            <a:r>
              <a:rPr lang="zh-CN" altLang="en-US" sz="2400" dirty="0">
                <a:cs typeface="+mn-cs"/>
              </a:rPr>
              <a:t>发展能力</a:t>
            </a:r>
          </a:p>
          <a:p>
            <a:pPr marL="342900" lvl="1" indent="-342900">
              <a:lnSpc>
                <a:spcPct val="150000"/>
              </a:lnSpc>
              <a:buChar char="•"/>
            </a:pPr>
            <a:r>
              <a:rPr lang="zh-CN" altLang="en-US" sz="2400" dirty="0">
                <a:cs typeface="+mn-cs"/>
              </a:rPr>
              <a:t>更新知识（专业与通用）；</a:t>
            </a:r>
          </a:p>
          <a:p>
            <a:pPr marL="342900" lvl="1" indent="-342900">
              <a:lnSpc>
                <a:spcPct val="150000"/>
              </a:lnSpc>
              <a:buChar char="•"/>
            </a:pPr>
            <a:r>
              <a:rPr lang="zh-CN" altLang="en-US" sz="2400" dirty="0">
                <a:cs typeface="+mn-cs"/>
              </a:rPr>
              <a:t>改变态度；</a:t>
            </a:r>
            <a:endParaRPr lang="en-US" altLang="zh-CN" sz="2400" dirty="0">
              <a:cs typeface="+mn-cs"/>
            </a:endParaRPr>
          </a:p>
          <a:p>
            <a:pPr marL="342900" lvl="1" indent="-342900">
              <a:lnSpc>
                <a:spcPct val="150000"/>
              </a:lnSpc>
              <a:buChar char="•"/>
            </a:pPr>
            <a:r>
              <a:rPr lang="zh-CN" altLang="en-US" sz="2400" dirty="0">
                <a:cs typeface="+mn-cs"/>
              </a:rPr>
              <a:t>传递信息；</a:t>
            </a:r>
          </a:p>
        </p:txBody>
      </p:sp>
    </p:spTree>
    <p:extLst>
      <p:ext uri="{BB962C8B-B14F-4D97-AF65-F5344CB8AC3E}">
        <p14:creationId xmlns:p14="http://schemas.microsoft.com/office/powerpoint/2010/main" val="231945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86" y="1093633"/>
            <a:ext cx="11041227" cy="4785395"/>
          </a:xfrm>
        </p:spPr>
        <p:txBody>
          <a:bodyPr/>
          <a:lstStyle/>
          <a:p>
            <a:r>
              <a:rPr lang="zh-CN" altLang="en-US" dirty="0"/>
              <a:t>讲授法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设置助理（秘书）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工作指导法（师傅带徒弟）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网络培训（类似学习强国）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工作轮换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案例研讨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户外训练等等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261662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工作轮换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员工在特定领域的不同工作岗位上工作，承担多种工作任务。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  <a:r>
              <a:rPr lang="en-US" altLang="zh-CN" dirty="0"/>
              <a:t>VS</a:t>
            </a:r>
            <a:r>
              <a:rPr lang="zh-CN" altLang="en-US" dirty="0"/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2248637261"/>
      </p:ext>
    </p:extLst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工作轮换优点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培养复合型人才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人岗匹配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工作新鲜感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部门间的理解合作</a:t>
            </a:r>
          </a:p>
        </p:txBody>
      </p:sp>
    </p:spTree>
    <p:extLst>
      <p:ext uri="{BB962C8B-B14F-4D97-AF65-F5344CB8AC3E}">
        <p14:creationId xmlns:p14="http://schemas.microsoft.com/office/powerpoint/2010/main" val="193917930"/>
      </p:ext>
    </p:extLst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工作轮换的缺点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影响效率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不利于员工在专业领域的积累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019600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人力资源管理最关键的任务是挑选最优秀的人么？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招聘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苏宁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（人品优先，能力适度，敬业为本，团队第一 ）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18405"/>
      </p:ext>
    </p:extLst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3081" y="2496065"/>
            <a:ext cx="9823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绩效管理</a:t>
            </a:r>
          </a:p>
        </p:txBody>
      </p:sp>
    </p:spTree>
    <p:extLst>
      <p:ext uri="{BB962C8B-B14F-4D97-AF65-F5344CB8AC3E}">
        <p14:creationId xmlns:p14="http://schemas.microsoft.com/office/powerpoint/2010/main" val="4278694983"/>
      </p:ext>
    </p:extLst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绩效评估体系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08206"/>
              </p:ext>
            </p:extLst>
          </p:nvPr>
        </p:nvGraphicFramePr>
        <p:xfrm>
          <a:off x="4226116" y="1622710"/>
          <a:ext cx="5835957" cy="427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为什么而考核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考核的目标（升迁、薪酬、奖惩等）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考核哪些东西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考核的范围（选多少个项目）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考核谁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考核的对象（管理人员、技术人员、一线工人）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谁来考核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考核的主体（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360</a:t>
                      </a: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何时考核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考核的时间（每天、每周、每月、每年）</a:t>
                      </a:r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侧重考核什么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考核的基础（人格特质、行为、业绩）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凭什么考核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考核的标准（相对、绝对、事实标准）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如何考核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考核的方法（配对比较法、关键事件法）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2501">
                <a:tc>
                  <a:txBody>
                    <a:bodyPr/>
                    <a:lstStyle/>
                    <a:p>
                      <a:endParaRPr lang="zh-CN" altLang="en-US" sz="3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337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考核的组织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计划、宣传、评估、反馈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57" y="4743490"/>
            <a:ext cx="1023255" cy="1088454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2890155" y="1568280"/>
            <a:ext cx="4898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绩效评估</a:t>
            </a:r>
          </a:p>
        </p:txBody>
      </p:sp>
      <p:pic>
        <p:nvPicPr>
          <p:cNvPr id="25604" name="图片 2560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4425" y="3513271"/>
            <a:ext cx="902286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3677"/>
      </p:ext>
    </p:extLst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绩效评估的方法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书面描述（主观）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关键事件法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评分法（主观）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多人比较法（末位淘汰）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目标管理法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360</a:t>
            </a:r>
            <a:r>
              <a:rPr lang="zh-CN" altLang="en-US" dirty="0"/>
              <a:t>度反馈法</a:t>
            </a:r>
          </a:p>
        </p:txBody>
      </p:sp>
    </p:spTree>
    <p:extLst>
      <p:ext uri="{BB962C8B-B14F-4D97-AF65-F5344CB8AC3E}">
        <p14:creationId xmlns:p14="http://schemas.microsoft.com/office/powerpoint/2010/main" val="2777726102"/>
      </p:ext>
    </p:extLst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360</a:t>
            </a:r>
            <a:r>
              <a:rPr lang="zh-CN" altLang="en-US" dirty="0"/>
              <a:t>度反馈法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根据上司、员工本人、下属、同事反馈意见进行绩效评价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优点</a:t>
            </a:r>
            <a:r>
              <a:rPr lang="en-US" altLang="zh-CN" dirty="0"/>
              <a:t>vs</a:t>
            </a:r>
            <a:r>
              <a:rPr lang="zh-CN" altLang="en-US" dirty="0"/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3790365835"/>
      </p:ext>
    </p:extLst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绩效考核的作用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为薪酬提供依据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为人事调整提供依据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为培训提供依据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组织目标的沟通</a:t>
            </a:r>
          </a:p>
        </p:txBody>
      </p:sp>
    </p:spTree>
    <p:extLst>
      <p:ext uri="{BB962C8B-B14F-4D97-AF65-F5344CB8AC3E}">
        <p14:creationId xmlns:p14="http://schemas.microsoft.com/office/powerpoint/2010/main" val="745112143"/>
      </p:ext>
    </p:extLst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韦尔奇的</a:t>
            </a:r>
            <a:r>
              <a:rPr lang="en-US" altLang="zh-CN" dirty="0"/>
              <a:t>20-70-10</a:t>
            </a:r>
            <a:r>
              <a:rPr lang="zh-CN" altLang="en-US" dirty="0"/>
              <a:t>原则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22" y="545172"/>
            <a:ext cx="5236648" cy="4717826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0208" y="2068365"/>
            <a:ext cx="3358967" cy="28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4410"/>
      </p:ext>
    </p:extLst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3081" y="2496065"/>
            <a:ext cx="9823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薪酬福利</a:t>
            </a:r>
          </a:p>
        </p:txBody>
      </p:sp>
    </p:spTree>
    <p:extLst>
      <p:ext uri="{BB962C8B-B14F-4D97-AF65-F5344CB8AC3E}">
        <p14:creationId xmlns:p14="http://schemas.microsoft.com/office/powerpoint/2010/main" val="1511188091"/>
      </p:ext>
    </p:extLst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53009" y="957358"/>
            <a:ext cx="8029903" cy="7032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薪酬系统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14401"/>
              </p:ext>
            </p:extLst>
          </p:nvPr>
        </p:nvGraphicFramePr>
        <p:xfrm>
          <a:off x="2256689" y="1547005"/>
          <a:ext cx="8037399" cy="450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3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9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950">
                <a:tc gridSpan="1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5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rgbClr val="FFFF00"/>
                          </a:solidFill>
                        </a:rPr>
                        <a:t>经济性报酬（外在）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rgbClr val="FFFF00"/>
                          </a:solidFill>
                        </a:rPr>
                        <a:t>非经济性报酬（内在）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01">
                <a:tc gridSpan="1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85">
                <a:tc grid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直接报酬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非直接</a:t>
                      </a:r>
                      <a:endParaRPr lang="en-US" altLang="zh-CN" sz="1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报酬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工作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企业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其他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9">
                <a:tc gridSpan="1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工资</a:t>
                      </a:r>
                    </a:p>
                    <a:p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基本工资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计时工资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计件工资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职务工资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技能工资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奖金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超时资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绩效奖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建议奖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特殊贡献奖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佣金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红利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职务奖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节约奖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生活福利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有偿假期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个人福利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公共福利</a:t>
                      </a:r>
                    </a:p>
                    <a:p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有兴趣的工作</a:t>
                      </a: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工作的挑战性</a:t>
                      </a: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责任感与成就感等</a:t>
                      </a:r>
                    </a:p>
                    <a:p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地位象征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个人成长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个人价值的实现</a:t>
                      </a:r>
                    </a:p>
                    <a:p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友谊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关怀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舒适的工作环境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便利的条件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3300248" y="2575034"/>
            <a:ext cx="0" cy="367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108027" y="2554014"/>
            <a:ext cx="0" cy="367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020910" y="2564524"/>
            <a:ext cx="0" cy="367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450317" y="2564524"/>
            <a:ext cx="0" cy="367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816662" y="2564524"/>
            <a:ext cx="0" cy="367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74731" y="3682563"/>
            <a:ext cx="0" cy="312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9849" y="3682563"/>
            <a:ext cx="0" cy="312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108027" y="3682563"/>
            <a:ext cx="0" cy="312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10400" y="3682563"/>
            <a:ext cx="0" cy="312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387255" y="3682563"/>
            <a:ext cx="0" cy="312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816662" y="3682563"/>
            <a:ext cx="0" cy="312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849" y="1660635"/>
            <a:ext cx="0" cy="325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471338" y="1660635"/>
            <a:ext cx="0" cy="367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84228" y="1078165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薪   酬   系   统</a:t>
            </a:r>
          </a:p>
        </p:txBody>
      </p:sp>
    </p:spTree>
    <p:extLst>
      <p:ext uri="{BB962C8B-B14F-4D97-AF65-F5344CB8AC3E}">
        <p14:creationId xmlns:p14="http://schemas.microsoft.com/office/powerpoint/2010/main" val="3694409572"/>
      </p:ext>
    </p:extLst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薪酬福利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经济性奖励：基本工资</a:t>
            </a:r>
            <a:r>
              <a:rPr lang="en-US" altLang="zh-CN" dirty="0"/>
              <a:t>+</a:t>
            </a:r>
            <a:r>
              <a:rPr lang="zh-CN" altLang="en-US" dirty="0"/>
              <a:t>奖励</a:t>
            </a:r>
            <a:r>
              <a:rPr lang="en-US" altLang="zh-CN" dirty="0"/>
              <a:t>+</a:t>
            </a:r>
            <a:r>
              <a:rPr lang="zh-CN" altLang="en-US" dirty="0"/>
              <a:t>生活福利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以前的公务员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054688"/>
      </p:ext>
    </p:extLst>
  </p:cSld>
  <p:clrMapOvr>
    <a:masterClrMapping/>
  </p:clrMapOvr>
  <p:transition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你们期待的薪酬是多少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645" y="236790"/>
            <a:ext cx="4176583" cy="66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0813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人力资源管理的流程性规律</a:t>
            </a:r>
          </a:p>
        </p:txBody>
      </p:sp>
      <p:sp>
        <p:nvSpPr>
          <p:cNvPr id="3" name="矩形 2"/>
          <p:cNvSpPr/>
          <p:nvPr/>
        </p:nvSpPr>
        <p:spPr>
          <a:xfrm>
            <a:off x="3184236" y="1181122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r>
              <a:rPr lang="zh-CN" altLang="en-US" sz="1400" b="1" dirty="0"/>
              <a:t>人力资源规划</a:t>
            </a:r>
          </a:p>
        </p:txBody>
      </p:sp>
      <p:sp>
        <p:nvSpPr>
          <p:cNvPr id="4" name="矩形 3"/>
          <p:cNvSpPr/>
          <p:nvPr/>
        </p:nvSpPr>
        <p:spPr>
          <a:xfrm>
            <a:off x="4732481" y="1181122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 </a:t>
            </a:r>
            <a:r>
              <a:rPr lang="zh-CN" altLang="en-US" sz="1400" b="1" dirty="0"/>
              <a:t>招聘</a:t>
            </a:r>
          </a:p>
        </p:txBody>
      </p:sp>
      <p:sp>
        <p:nvSpPr>
          <p:cNvPr id="5" name="矩形 4"/>
          <p:cNvSpPr/>
          <p:nvPr/>
        </p:nvSpPr>
        <p:spPr>
          <a:xfrm>
            <a:off x="6280726" y="1181122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r>
              <a:rPr lang="zh-CN" altLang="en-US" sz="1400" b="1" dirty="0"/>
              <a:t>甄选</a:t>
            </a:r>
          </a:p>
        </p:txBody>
      </p:sp>
      <p:sp>
        <p:nvSpPr>
          <p:cNvPr id="6" name="矩形 5"/>
          <p:cNvSpPr/>
          <p:nvPr/>
        </p:nvSpPr>
        <p:spPr>
          <a:xfrm>
            <a:off x="7828970" y="1181122"/>
            <a:ext cx="1163784" cy="6026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识别和甄选合适的员工</a:t>
            </a:r>
          </a:p>
        </p:txBody>
      </p:sp>
      <p:sp>
        <p:nvSpPr>
          <p:cNvPr id="7" name="矩形 6"/>
          <p:cNvSpPr/>
          <p:nvPr/>
        </p:nvSpPr>
        <p:spPr>
          <a:xfrm>
            <a:off x="3217717" y="3270607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r>
              <a:rPr lang="zh-CN" altLang="en-US" sz="1400" dirty="0"/>
              <a:t>上岗培训</a:t>
            </a:r>
          </a:p>
        </p:txBody>
      </p:sp>
      <p:sp>
        <p:nvSpPr>
          <p:cNvPr id="8" name="矩形 7"/>
          <p:cNvSpPr/>
          <p:nvPr/>
        </p:nvSpPr>
        <p:spPr>
          <a:xfrm>
            <a:off x="5088082" y="3270607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r>
              <a:rPr lang="zh-CN" altLang="en-US" sz="1400" dirty="0"/>
              <a:t>员工培训</a:t>
            </a:r>
          </a:p>
        </p:txBody>
      </p:sp>
      <p:sp>
        <p:nvSpPr>
          <p:cNvPr id="9" name="矩形 8"/>
          <p:cNvSpPr/>
          <p:nvPr/>
        </p:nvSpPr>
        <p:spPr>
          <a:xfrm>
            <a:off x="6958447" y="3270606"/>
            <a:ext cx="2067789" cy="6026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向员工提供最新的技能和知识</a:t>
            </a:r>
          </a:p>
        </p:txBody>
      </p:sp>
      <p:sp>
        <p:nvSpPr>
          <p:cNvPr id="10" name="矩形 9"/>
          <p:cNvSpPr/>
          <p:nvPr/>
        </p:nvSpPr>
        <p:spPr>
          <a:xfrm>
            <a:off x="7849754" y="5051385"/>
            <a:ext cx="1163783" cy="6026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留住高绩效的优秀员工</a:t>
            </a:r>
          </a:p>
        </p:txBody>
      </p:sp>
      <p:sp>
        <p:nvSpPr>
          <p:cNvPr id="11" name="矩形 10"/>
          <p:cNvSpPr/>
          <p:nvPr/>
        </p:nvSpPr>
        <p:spPr>
          <a:xfrm>
            <a:off x="4753263" y="5051385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 </a:t>
            </a:r>
            <a:r>
              <a:rPr lang="zh-CN" altLang="en-US" sz="1400" dirty="0"/>
              <a:t>薪酬</a:t>
            </a:r>
            <a:endParaRPr lang="en-US" altLang="zh-CN" sz="1400" dirty="0"/>
          </a:p>
          <a:p>
            <a:pPr algn="ctr"/>
            <a:r>
              <a:rPr lang="zh-CN" altLang="en-US" sz="1400" dirty="0"/>
              <a:t>与福利</a:t>
            </a:r>
          </a:p>
        </p:txBody>
      </p:sp>
      <p:sp>
        <p:nvSpPr>
          <p:cNvPr id="12" name="矩形 11"/>
          <p:cNvSpPr/>
          <p:nvPr/>
        </p:nvSpPr>
        <p:spPr>
          <a:xfrm>
            <a:off x="3205017" y="5051385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</a:t>
            </a:r>
            <a:r>
              <a:rPr lang="zh-CN" altLang="en-US" sz="1400" dirty="0"/>
              <a:t>绩效管理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6301509" y="5051385"/>
            <a:ext cx="1101185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 </a:t>
            </a:r>
            <a:r>
              <a:rPr lang="zh-CN" altLang="en-US" sz="1400" dirty="0"/>
              <a:t>职业发展与员工关系</a:t>
            </a:r>
          </a:p>
        </p:txBody>
      </p:sp>
      <p:sp>
        <p:nvSpPr>
          <p:cNvPr id="14" name="矩形 13"/>
          <p:cNvSpPr/>
          <p:nvPr/>
        </p:nvSpPr>
        <p:spPr>
          <a:xfrm>
            <a:off x="4732480" y="2028335"/>
            <a:ext cx="1059873" cy="6026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r>
              <a:rPr lang="zh-CN" altLang="en-US" sz="1400" b="1" dirty="0"/>
              <a:t>解聘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44106" y="1458442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12883" y="1458442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61128" y="1458442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9040" y="3607039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314207" y="3607039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06202" y="5352720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854448" y="5352720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402693" y="5352720"/>
            <a:ext cx="42627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1"/>
          </p:cNvCxnSpPr>
          <p:nvPr/>
        </p:nvCxnSpPr>
        <p:spPr>
          <a:xfrm>
            <a:off x="4413395" y="2329671"/>
            <a:ext cx="319085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15558" y="1458443"/>
            <a:ext cx="0" cy="8825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980055" y="1482457"/>
            <a:ext cx="30595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286009" y="1458442"/>
            <a:ext cx="0" cy="163783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978727" y="3096278"/>
            <a:ext cx="629458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989118" y="3085888"/>
            <a:ext cx="0" cy="47566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78727" y="3571941"/>
            <a:ext cx="238988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013537" y="3606340"/>
            <a:ext cx="259773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286009" y="3606341"/>
            <a:ext cx="0" cy="129402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78727" y="4900363"/>
            <a:ext cx="629458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999509" y="4900364"/>
            <a:ext cx="0" cy="47566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78727" y="5376026"/>
            <a:ext cx="238988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79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股票与期权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企业股票（正式发行的或者内部）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获利方式：分红，溢价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期权：公司给你一万股普通股期权，行权价格</a:t>
            </a:r>
            <a:r>
              <a:rPr lang="en-US" altLang="zh-CN" dirty="0"/>
              <a:t>15</a:t>
            </a:r>
            <a:r>
              <a:rPr lang="zh-CN" altLang="en-US" dirty="0"/>
              <a:t>元，行权时间为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日。</a:t>
            </a:r>
            <a:r>
              <a:rPr lang="zh-CN" altLang="en-US" dirty="0">
                <a:solidFill>
                  <a:srgbClr val="FF0000"/>
                </a:solidFill>
              </a:rPr>
              <a:t>主要用于企业高管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根据到时的股价选择购买与否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30</a:t>
            </a:r>
            <a:r>
              <a:rPr lang="zh-CN" altLang="en-US" dirty="0"/>
              <a:t>元，直接净赚（</a:t>
            </a:r>
            <a:r>
              <a:rPr lang="en-US" altLang="zh-CN" dirty="0"/>
              <a:t>30-15</a:t>
            </a:r>
            <a:r>
              <a:rPr lang="zh-CN" altLang="en-US" dirty="0"/>
              <a:t>）*</a:t>
            </a:r>
            <a:r>
              <a:rPr lang="en-US" altLang="zh-CN" dirty="0"/>
              <a:t>10000=15</a:t>
            </a:r>
            <a:r>
              <a:rPr lang="zh-CN" altLang="en-US" dirty="0"/>
              <a:t>万元。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3124753"/>
      </p:ext>
    </p:extLst>
  </p:cSld>
  <p:clrMapOvr>
    <a:masterClrMapping/>
  </p:clrMapOvr>
  <p:transition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3081" y="2496065"/>
            <a:ext cx="9823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职业发展</a:t>
            </a:r>
          </a:p>
        </p:txBody>
      </p:sp>
    </p:spTree>
    <p:extLst>
      <p:ext uri="{BB962C8B-B14F-4D97-AF65-F5344CB8AC3E}">
        <p14:creationId xmlns:p14="http://schemas.microsoft.com/office/powerpoint/2010/main" val="332512378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人力资源规划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评估现有员工概况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工作分析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满足未来的人力资源需求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49305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评估现有员工概况 </a:t>
            </a:r>
          </a:p>
        </p:txBody>
      </p:sp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" y="1499554"/>
            <a:ext cx="6944497" cy="501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392869" y="945556"/>
            <a:ext cx="52918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b="1" dirty="0"/>
              <a:t>以组织中确定的职务数量和类型为依据。</a:t>
            </a:r>
          </a:p>
        </p:txBody>
      </p:sp>
    </p:spTree>
    <p:extLst>
      <p:ext uri="{BB962C8B-B14F-4D97-AF65-F5344CB8AC3E}">
        <p14:creationId xmlns:p14="http://schemas.microsoft.com/office/powerpoint/2010/main" val="3317944039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工作分析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65928" y="1138571"/>
            <a:ext cx="6704156" cy="5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50000"/>
              </a:spcAft>
              <a:buClr>
                <a:schemeClr val="accent2"/>
              </a:buClr>
              <a:buFont typeface="Monotype Sorts"/>
              <a:buNone/>
            </a:pPr>
            <a:r>
              <a:rPr kumimoji="1" lang="zh-CN" altLang="en-US" dirty="0">
                <a:latin typeface="+mn-ea"/>
                <a:ea typeface="+mn-ea"/>
              </a:rPr>
              <a:t>工作分析是指对某特定的工作作出明确规定，并确定完成这一项工作所需要的知识技能等资格条件的过程。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65929" y="2034701"/>
            <a:ext cx="5473807" cy="39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n-ea"/>
                <a:ea typeface="+mn-ea"/>
              </a:rPr>
              <a:t>确定工作的任务是什么？</a:t>
            </a:r>
            <a:r>
              <a:rPr kumimoji="1" lang="en-US" altLang="zh-CN" sz="2000" dirty="0">
                <a:latin typeface="+mn-ea"/>
                <a:ea typeface="+mn-ea"/>
              </a:rPr>
              <a:t>--</a:t>
            </a:r>
            <a:r>
              <a:rPr kumimoji="1" lang="zh-CN" altLang="en-US" sz="2000" dirty="0">
                <a:latin typeface="+mn-ea"/>
                <a:ea typeface="+mn-ea"/>
              </a:rPr>
              <a:t>工作说明书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149837" y="2419656"/>
            <a:ext cx="6906977" cy="3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n-ea"/>
                <a:ea typeface="+mn-ea"/>
              </a:rPr>
              <a:t>确定工作承担者的资格条件 </a:t>
            </a:r>
            <a:r>
              <a:rPr kumimoji="1" lang="en-US" altLang="zh-CN" sz="2000" dirty="0">
                <a:latin typeface="+mn-ea"/>
                <a:ea typeface="+mn-ea"/>
              </a:rPr>
              <a:t>— </a:t>
            </a:r>
            <a:r>
              <a:rPr kumimoji="1" lang="zh-CN" altLang="en-US" sz="2000" dirty="0">
                <a:latin typeface="+mn-ea"/>
                <a:ea typeface="+mn-ea"/>
              </a:rPr>
              <a:t>工作规范（任职资格）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96000" y="3543514"/>
            <a:ext cx="3679901" cy="21605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kumimoji="1" lang="en-US" altLang="zh-CN" sz="1600" dirty="0">
                <a:latin typeface="+mn-ea"/>
              </a:rPr>
              <a:t>①</a:t>
            </a:r>
            <a:r>
              <a:rPr kumimoji="1" lang="en-US" altLang="zh-CN" sz="1600" b="1" dirty="0">
                <a:cs typeface="Times New Roman" pitchFamily="18" charset="0"/>
              </a:rPr>
              <a:t>Why</a:t>
            </a:r>
            <a:r>
              <a:rPr kumimoji="1" lang="zh-CN" altLang="en-US" sz="1600" dirty="0">
                <a:cs typeface="Times New Roman" pitchFamily="18" charset="0"/>
              </a:rPr>
              <a:t>：</a:t>
            </a:r>
            <a:r>
              <a:rPr kumimoji="1" lang="zh-CN" altLang="en-US" sz="1600" dirty="0">
                <a:latin typeface="+mn-ea"/>
              </a:rPr>
              <a:t>为何做</a:t>
            </a:r>
            <a:endParaRPr kumimoji="1" lang="en-US" altLang="zh-CN" sz="1600" dirty="0"/>
          </a:p>
          <a:p>
            <a:pPr eaLnBrk="0" hangingPunct="0">
              <a:lnSpc>
                <a:spcPct val="120000"/>
              </a:lnSpc>
              <a:defRPr/>
            </a:pPr>
            <a:r>
              <a:rPr kumimoji="1" lang="en-US" altLang="zh-CN" sz="1600" dirty="0">
                <a:latin typeface="+mn-ea"/>
              </a:rPr>
              <a:t>②</a:t>
            </a:r>
            <a:r>
              <a:rPr kumimoji="1" lang="en-US" altLang="zh-CN" sz="1600" b="1" dirty="0"/>
              <a:t>What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latin typeface="+mn-ea"/>
              </a:rPr>
              <a:t>做什么</a:t>
            </a:r>
            <a:endParaRPr kumimoji="1" lang="zh-CN" altLang="en-US" sz="1600" dirty="0"/>
          </a:p>
          <a:p>
            <a:pPr eaLnBrk="0" hangingPunct="0">
              <a:lnSpc>
                <a:spcPct val="120000"/>
              </a:lnSpc>
              <a:defRPr/>
            </a:pPr>
            <a:r>
              <a:rPr kumimoji="1" lang="en-US" altLang="zh-CN" sz="1600" dirty="0">
                <a:latin typeface="+mn-ea"/>
              </a:rPr>
              <a:t>③</a:t>
            </a:r>
            <a:r>
              <a:rPr kumimoji="1" lang="en-US" altLang="zh-CN" sz="1600" b="1" dirty="0"/>
              <a:t>Who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latin typeface="+mn-ea"/>
              </a:rPr>
              <a:t>谁来做</a:t>
            </a:r>
            <a:endParaRPr kumimoji="1" lang="en-US" altLang="zh-CN" sz="1600" dirty="0"/>
          </a:p>
          <a:p>
            <a:pPr eaLnBrk="0" hangingPunct="0">
              <a:lnSpc>
                <a:spcPct val="120000"/>
              </a:lnSpc>
              <a:defRPr/>
            </a:pPr>
            <a:r>
              <a:rPr kumimoji="1" lang="en-US" altLang="zh-CN" sz="1600" dirty="0">
                <a:latin typeface="+mn-ea"/>
              </a:rPr>
              <a:t>④</a:t>
            </a:r>
            <a:r>
              <a:rPr kumimoji="1" lang="en-US" altLang="zh-CN" sz="1600" dirty="0"/>
              <a:t>For </a:t>
            </a:r>
            <a:r>
              <a:rPr kumimoji="1" lang="en-US" altLang="zh-CN" sz="1600" b="1" dirty="0"/>
              <a:t>Whom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latin typeface="+mn-ea"/>
              </a:rPr>
              <a:t>为谁做</a:t>
            </a:r>
            <a:endParaRPr kumimoji="1" lang="zh-CN" altLang="en-US" sz="1600" dirty="0"/>
          </a:p>
          <a:p>
            <a:pPr eaLnBrk="0" hangingPunct="0">
              <a:lnSpc>
                <a:spcPct val="120000"/>
              </a:lnSpc>
              <a:defRPr/>
            </a:pPr>
            <a:r>
              <a:rPr kumimoji="1" lang="en-US" altLang="zh-CN" sz="1600" dirty="0">
                <a:latin typeface="+mn-ea"/>
              </a:rPr>
              <a:t>⑤</a:t>
            </a:r>
            <a:r>
              <a:rPr kumimoji="1" lang="en-US" altLang="zh-CN" sz="1600" b="1" dirty="0"/>
              <a:t>How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latin typeface="+mn-ea"/>
              </a:rPr>
              <a:t>如何做</a:t>
            </a:r>
            <a:endParaRPr kumimoji="1" lang="en-US" altLang="zh-CN" sz="1600" dirty="0"/>
          </a:p>
          <a:p>
            <a:pPr eaLnBrk="0" hangingPunct="0">
              <a:lnSpc>
                <a:spcPct val="120000"/>
              </a:lnSpc>
              <a:defRPr/>
            </a:pPr>
            <a:r>
              <a:rPr kumimoji="1" lang="en-US" altLang="zh-CN" sz="1600" dirty="0">
                <a:latin typeface="+mn-ea"/>
              </a:rPr>
              <a:t>⑥</a:t>
            </a:r>
            <a:r>
              <a:rPr kumimoji="1" lang="en-US" altLang="zh-CN" sz="1600" b="1" dirty="0"/>
              <a:t>When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latin typeface="+mn-ea"/>
              </a:rPr>
              <a:t>何时做</a:t>
            </a:r>
            <a:endParaRPr kumimoji="1" lang="zh-CN" altLang="en-US" sz="1600" dirty="0"/>
          </a:p>
          <a:p>
            <a:pPr eaLnBrk="0" hangingPunct="0">
              <a:lnSpc>
                <a:spcPct val="120000"/>
              </a:lnSpc>
              <a:defRPr/>
            </a:pPr>
            <a:r>
              <a:rPr kumimoji="1" lang="en-US" altLang="zh-CN" sz="1600" dirty="0">
                <a:latin typeface="+mn-ea"/>
              </a:rPr>
              <a:t>⑦</a:t>
            </a:r>
            <a:r>
              <a:rPr kumimoji="1" lang="en-US" altLang="zh-CN" sz="1600" b="1" dirty="0"/>
              <a:t>Where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latin typeface="+mn-ea"/>
              </a:rPr>
              <a:t>哪里做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218872" y="1226407"/>
            <a:ext cx="947057" cy="5081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定义</a:t>
            </a:r>
          </a:p>
        </p:txBody>
      </p:sp>
      <p:pic>
        <p:nvPicPr>
          <p:cNvPr id="21506" name="Picture 2" descr="&#10;                        安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71" y="3134865"/>
            <a:ext cx="3612996" cy="25692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2" name="直接连接符 11"/>
          <p:cNvCxnSpPr/>
          <p:nvPr/>
        </p:nvCxnSpPr>
        <p:spPr>
          <a:xfrm>
            <a:off x="6003226" y="5704103"/>
            <a:ext cx="3772676" cy="0"/>
          </a:xfrm>
          <a:prstGeom prst="line">
            <a:avLst/>
          </a:prstGeom>
          <a:ln w="25400">
            <a:solidFill>
              <a:srgbClr val="B01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96001" y="3134865"/>
            <a:ext cx="3679901" cy="4086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6W1H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218872" y="2115169"/>
            <a:ext cx="947057" cy="6315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分析内容</a:t>
            </a:r>
          </a:p>
        </p:txBody>
      </p:sp>
    </p:spTree>
    <p:extLst>
      <p:ext uri="{BB962C8B-B14F-4D97-AF65-F5344CB8AC3E}">
        <p14:creationId xmlns:p14="http://schemas.microsoft.com/office/powerpoint/2010/main" val="123632234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75389" y="882501"/>
            <a:ext cx="4068251" cy="54970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7220" y="882501"/>
            <a:ext cx="3932331" cy="54970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工作说明和工作规范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37220" y="1158086"/>
            <a:ext cx="3512849" cy="5060762"/>
            <a:chOff x="978155" y="1159632"/>
            <a:chExt cx="3364872" cy="5060761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50" y="1159632"/>
              <a:ext cx="3332977" cy="506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7"/>
            <p:cNvCxnSpPr/>
            <p:nvPr/>
          </p:nvCxnSpPr>
          <p:spPr>
            <a:xfrm>
              <a:off x="978155" y="1195728"/>
              <a:ext cx="0" cy="49912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660324" y="1158084"/>
            <a:ext cx="3789153" cy="5060763"/>
            <a:chOff x="5083163" y="1195728"/>
            <a:chExt cx="3529208" cy="5023118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3163" y="1195728"/>
              <a:ext cx="3529208" cy="5023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5104388" y="1227627"/>
              <a:ext cx="0" cy="49912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951208" y="1525679"/>
            <a:ext cx="507412" cy="164898"/>
            <a:chOff x="4427208" y="1525679"/>
            <a:chExt cx="507412" cy="164898"/>
          </a:xfrm>
        </p:grpSpPr>
        <p:sp>
          <p:nvSpPr>
            <p:cNvPr id="13" name="椭圆 12"/>
            <p:cNvSpPr/>
            <p:nvPr/>
          </p:nvSpPr>
          <p:spPr>
            <a:xfrm>
              <a:off x="4427208" y="1552353"/>
              <a:ext cx="138224" cy="138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96396" y="1552353"/>
              <a:ext cx="138224" cy="138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487288" y="1525679"/>
              <a:ext cx="361507" cy="106372"/>
            </a:xfrm>
            <a:custGeom>
              <a:avLst/>
              <a:gdLst>
                <a:gd name="connsiteX0" fmla="*/ 0 w 361507"/>
                <a:gd name="connsiteY0" fmla="*/ 95739 h 106372"/>
                <a:gd name="connsiteX1" fmla="*/ 202019 w 361507"/>
                <a:gd name="connsiteY1" fmla="*/ 46 h 106372"/>
                <a:gd name="connsiteX2" fmla="*/ 361507 w 361507"/>
                <a:gd name="connsiteY2" fmla="*/ 106372 h 10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6372">
                  <a:moveTo>
                    <a:pt x="0" y="95739"/>
                  </a:moveTo>
                  <a:cubicBezTo>
                    <a:pt x="70884" y="47006"/>
                    <a:pt x="141768" y="-1726"/>
                    <a:pt x="202019" y="46"/>
                  </a:cubicBezTo>
                  <a:cubicBezTo>
                    <a:pt x="262270" y="1818"/>
                    <a:pt x="311888" y="54095"/>
                    <a:pt x="361507" y="106372"/>
                  </a:cubicBezTo>
                </a:path>
              </a:pathLst>
            </a:custGeom>
            <a:noFill/>
            <a:ln w="50800">
              <a:solidFill>
                <a:srgbClr val="B01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60445" y="3609661"/>
            <a:ext cx="507412" cy="164898"/>
            <a:chOff x="4427208" y="1525679"/>
            <a:chExt cx="507412" cy="164898"/>
          </a:xfrm>
        </p:grpSpPr>
        <p:sp>
          <p:nvSpPr>
            <p:cNvPr id="19" name="椭圆 18"/>
            <p:cNvSpPr/>
            <p:nvPr/>
          </p:nvSpPr>
          <p:spPr>
            <a:xfrm>
              <a:off x="4427208" y="1552353"/>
              <a:ext cx="138224" cy="138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796396" y="1552353"/>
              <a:ext cx="138224" cy="138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487288" y="1525679"/>
              <a:ext cx="361507" cy="106372"/>
            </a:xfrm>
            <a:custGeom>
              <a:avLst/>
              <a:gdLst>
                <a:gd name="connsiteX0" fmla="*/ 0 w 361507"/>
                <a:gd name="connsiteY0" fmla="*/ 95739 h 106372"/>
                <a:gd name="connsiteX1" fmla="*/ 202019 w 361507"/>
                <a:gd name="connsiteY1" fmla="*/ 46 h 106372"/>
                <a:gd name="connsiteX2" fmla="*/ 361507 w 361507"/>
                <a:gd name="connsiteY2" fmla="*/ 106372 h 10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6372">
                  <a:moveTo>
                    <a:pt x="0" y="95739"/>
                  </a:moveTo>
                  <a:cubicBezTo>
                    <a:pt x="70884" y="47006"/>
                    <a:pt x="141768" y="-1726"/>
                    <a:pt x="202019" y="46"/>
                  </a:cubicBezTo>
                  <a:cubicBezTo>
                    <a:pt x="262270" y="1818"/>
                    <a:pt x="311888" y="54095"/>
                    <a:pt x="361507" y="106372"/>
                  </a:cubicBezTo>
                </a:path>
              </a:pathLst>
            </a:custGeom>
            <a:noFill/>
            <a:ln w="50800">
              <a:solidFill>
                <a:srgbClr val="B01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60445" y="5661025"/>
            <a:ext cx="507412" cy="164898"/>
            <a:chOff x="4427208" y="1525679"/>
            <a:chExt cx="507412" cy="164898"/>
          </a:xfrm>
        </p:grpSpPr>
        <p:sp>
          <p:nvSpPr>
            <p:cNvPr id="23" name="椭圆 22"/>
            <p:cNvSpPr/>
            <p:nvPr/>
          </p:nvSpPr>
          <p:spPr>
            <a:xfrm>
              <a:off x="4427208" y="1552353"/>
              <a:ext cx="138224" cy="138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96396" y="1552353"/>
              <a:ext cx="138224" cy="138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487288" y="1525679"/>
              <a:ext cx="361507" cy="106372"/>
            </a:xfrm>
            <a:custGeom>
              <a:avLst/>
              <a:gdLst>
                <a:gd name="connsiteX0" fmla="*/ 0 w 361507"/>
                <a:gd name="connsiteY0" fmla="*/ 95739 h 106372"/>
                <a:gd name="connsiteX1" fmla="*/ 202019 w 361507"/>
                <a:gd name="connsiteY1" fmla="*/ 46 h 106372"/>
                <a:gd name="connsiteX2" fmla="*/ 361507 w 361507"/>
                <a:gd name="connsiteY2" fmla="*/ 106372 h 10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507" h="106372">
                  <a:moveTo>
                    <a:pt x="0" y="95739"/>
                  </a:moveTo>
                  <a:cubicBezTo>
                    <a:pt x="70884" y="47006"/>
                    <a:pt x="141768" y="-1726"/>
                    <a:pt x="202019" y="46"/>
                  </a:cubicBezTo>
                  <a:cubicBezTo>
                    <a:pt x="262270" y="1818"/>
                    <a:pt x="311888" y="54095"/>
                    <a:pt x="361507" y="106372"/>
                  </a:cubicBezTo>
                </a:path>
              </a:pathLst>
            </a:custGeom>
            <a:noFill/>
            <a:ln w="50800">
              <a:solidFill>
                <a:srgbClr val="B01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895447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2" id="{9AF75654-69CE-4634-82FF-75F4774E9049}" vid="{1D9B24C4-0D56-446C-8F76-24A2F8EB7C2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2400</TotalTime>
  <Words>2406</Words>
  <Application>Microsoft Office PowerPoint</Application>
  <PresentationFormat>宽屏</PresentationFormat>
  <Paragraphs>480</Paragraphs>
  <Slides>51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굴림</vt:lpstr>
      <vt:lpstr>Monotype Sorts</vt:lpstr>
      <vt:lpstr>黑体</vt:lpstr>
      <vt:lpstr>宋体</vt:lpstr>
      <vt:lpstr>微软雅黑</vt:lpstr>
      <vt:lpstr>Arial</vt:lpstr>
      <vt:lpstr>Calibri</vt:lpstr>
      <vt:lpstr>Wingdings</vt:lpstr>
      <vt:lpstr>主题2</vt:lpstr>
      <vt:lpstr>第8章人力资源管理</vt:lpstr>
      <vt:lpstr>人力资源管理的内涵</vt:lpstr>
      <vt:lpstr>人力资源的重要性</vt:lpstr>
      <vt:lpstr>人力资源管理最关键的任务是挑选最优秀的人么？</vt:lpstr>
      <vt:lpstr>人力资源管理的流程性规律</vt:lpstr>
      <vt:lpstr>人力资源规划</vt:lpstr>
      <vt:lpstr>评估现有员工概况 </vt:lpstr>
      <vt:lpstr>工作分析 </vt:lpstr>
      <vt:lpstr>工作说明和工作规范</vt:lpstr>
      <vt:lpstr>工作分析的用途</vt:lpstr>
      <vt:lpstr>招聘和解聘</vt:lpstr>
      <vt:lpstr>招募途径比较</vt:lpstr>
      <vt:lpstr>解聘</vt:lpstr>
      <vt:lpstr>甄选工具类型</vt:lpstr>
      <vt:lpstr>申请书</vt:lpstr>
      <vt:lpstr>申请书</vt:lpstr>
      <vt:lpstr>PowerPoint 演示文稿</vt:lpstr>
      <vt:lpstr>面试</vt:lpstr>
      <vt:lpstr>无领导小组面试角色</vt:lpstr>
      <vt:lpstr>PowerPoint 演示文稿</vt:lpstr>
      <vt:lpstr>无领导小组考核</vt:lpstr>
      <vt:lpstr>无领导小组考核</vt:lpstr>
      <vt:lpstr>人力资源管理的流程性规律</vt:lpstr>
      <vt:lpstr>管理人员选聘</vt:lpstr>
      <vt:lpstr>外部招聘vs内部晋升</vt:lpstr>
      <vt:lpstr>外部招聘优点</vt:lpstr>
      <vt:lpstr>外部招聘缺点</vt:lpstr>
      <vt:lpstr>内部提升的优点</vt:lpstr>
      <vt:lpstr>内部提升的缺点</vt:lpstr>
      <vt:lpstr>折中办法：跨部门提升</vt:lpstr>
      <vt:lpstr>PowerPoint 演示文稿</vt:lpstr>
      <vt:lpstr>管理人员的选聘程序</vt:lpstr>
      <vt:lpstr>PowerPoint 演示文稿</vt:lpstr>
      <vt:lpstr>培训系统流程全图</vt:lpstr>
      <vt:lpstr>培训的目标</vt:lpstr>
      <vt:lpstr>培训的方法</vt:lpstr>
      <vt:lpstr>工作轮换</vt:lpstr>
      <vt:lpstr>工作轮换优点</vt:lpstr>
      <vt:lpstr>工作轮换的缺点</vt:lpstr>
      <vt:lpstr>PowerPoint 演示文稿</vt:lpstr>
      <vt:lpstr>绩效评估体系</vt:lpstr>
      <vt:lpstr>绩效评估的方法</vt:lpstr>
      <vt:lpstr>360度反馈法</vt:lpstr>
      <vt:lpstr>绩效考核的作用</vt:lpstr>
      <vt:lpstr>韦尔奇的20-70-10原则</vt:lpstr>
      <vt:lpstr>PowerPoint 演示文稿</vt:lpstr>
      <vt:lpstr>薪酬系统</vt:lpstr>
      <vt:lpstr>薪酬福利</vt:lpstr>
      <vt:lpstr>你们期待的薪酬是多少?</vt:lpstr>
      <vt:lpstr>股票与期权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人员配备</dc:title>
  <dc:creator>张 麟</dc:creator>
  <cp:lastModifiedBy>范 泽松</cp:lastModifiedBy>
  <cp:revision>117</cp:revision>
  <dcterms:created xsi:type="dcterms:W3CDTF">2019-04-16T14:00:39Z</dcterms:created>
  <dcterms:modified xsi:type="dcterms:W3CDTF">2020-01-02T08:36:17Z</dcterms:modified>
</cp:coreProperties>
</file>