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317" r:id="rId3"/>
    <p:sldId id="318" r:id="rId4"/>
    <p:sldId id="257" r:id="rId5"/>
    <p:sldId id="258" r:id="rId6"/>
    <p:sldId id="261" r:id="rId7"/>
    <p:sldId id="263" r:id="rId8"/>
    <p:sldId id="264" r:id="rId9"/>
    <p:sldId id="266" r:id="rId10"/>
    <p:sldId id="269" r:id="rId11"/>
    <p:sldId id="271" r:id="rId12"/>
    <p:sldId id="276" r:id="rId13"/>
    <p:sldId id="280" r:id="rId14"/>
    <p:sldId id="319" r:id="rId15"/>
    <p:sldId id="282" r:id="rId16"/>
    <p:sldId id="300" r:id="rId17"/>
    <p:sldId id="296" r:id="rId18"/>
    <p:sldId id="320" r:id="rId19"/>
    <p:sldId id="295" r:id="rId20"/>
    <p:sldId id="299" r:id="rId21"/>
    <p:sldId id="286" r:id="rId22"/>
    <p:sldId id="298" r:id="rId23"/>
    <p:sldId id="29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p:restoredTop sz="84743" autoAdjust="0"/>
  </p:normalViewPr>
  <p:slideViewPr>
    <p:cSldViewPr snapToGrid="0">
      <p:cViewPr varScale="1">
        <p:scale>
          <a:sx n="73" d="100"/>
          <a:sy n="73" d="100"/>
        </p:scale>
        <p:origin x="8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EA7D-4535-98A2-ACA56268139D}"/>
              </c:ext>
            </c:extLst>
          </c:dPt>
          <c:dPt>
            <c:idx val="1"/>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3-EA7D-4535-98A2-ACA56268139D}"/>
              </c:ext>
            </c:extLst>
          </c:dPt>
          <c:dPt>
            <c:idx val="2"/>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5-EA7D-4535-98A2-ACA56268139D}"/>
              </c:ext>
            </c:extLst>
          </c:dPt>
          <c:dPt>
            <c:idx val="3"/>
            <c:bubble3D val="0"/>
            <c:spPr>
              <a:solidFill>
                <a:schemeClr val="tx1">
                  <a:lumMod val="50000"/>
                  <a:lumOff val="50000"/>
                </a:schemeClr>
              </a:solidFill>
              <a:ln w="19050">
                <a:solidFill>
                  <a:schemeClr val="lt1"/>
                </a:solidFill>
              </a:ln>
              <a:effectLst/>
            </c:spPr>
            <c:extLst>
              <c:ext xmlns:c16="http://schemas.microsoft.com/office/drawing/2014/chart" uri="{C3380CC4-5D6E-409C-BE32-E72D297353CC}">
                <c16:uniqueId val="{00000007-EA7D-4535-98A2-ACA56268139D}"/>
              </c:ext>
            </c:extLst>
          </c:dPt>
          <c:dPt>
            <c:idx val="4"/>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9-EA7D-4535-98A2-ACA56268139D}"/>
              </c:ext>
            </c:extLst>
          </c:dPt>
          <c:dPt>
            <c:idx val="5"/>
            <c:bubble3D val="0"/>
            <c:spPr>
              <a:solidFill>
                <a:schemeClr val="tx1">
                  <a:lumMod val="85000"/>
                  <a:lumOff val="15000"/>
                </a:schemeClr>
              </a:solidFill>
              <a:ln w="19050">
                <a:solidFill>
                  <a:schemeClr val="lt1"/>
                </a:solidFill>
              </a:ln>
              <a:effectLst/>
            </c:spPr>
            <c:extLst>
              <c:ext xmlns:c16="http://schemas.microsoft.com/office/drawing/2014/chart" uri="{C3380CC4-5D6E-409C-BE32-E72D297353CC}">
                <c16:uniqueId val="{0000000B-EA7D-4535-98A2-ACA56268139D}"/>
              </c:ext>
            </c:extLst>
          </c:dPt>
          <c:dPt>
            <c:idx val="6"/>
            <c:bubble3D val="0"/>
            <c:spPr>
              <a:solidFill>
                <a:schemeClr val="tx1">
                  <a:lumMod val="95000"/>
                  <a:lumOff val="5000"/>
                </a:schemeClr>
              </a:solidFill>
              <a:ln w="19050">
                <a:solidFill>
                  <a:schemeClr val="lt1"/>
                </a:solidFill>
              </a:ln>
              <a:effectLst/>
            </c:spPr>
            <c:extLst>
              <c:ext xmlns:c16="http://schemas.microsoft.com/office/drawing/2014/chart" uri="{C3380CC4-5D6E-409C-BE32-E72D297353CC}">
                <c16:uniqueId val="{0000000D-EA7D-4535-98A2-ACA56268139D}"/>
              </c:ext>
            </c:extLst>
          </c:dPt>
          <c:dPt>
            <c:idx val="7"/>
            <c:bubble3D val="0"/>
            <c:spPr>
              <a:solidFill>
                <a:schemeClr val="bg1"/>
              </a:solidFill>
              <a:ln w="19050">
                <a:solidFill>
                  <a:schemeClr val="lt1"/>
                </a:solidFill>
              </a:ln>
              <a:effectLst/>
            </c:spPr>
            <c:extLst>
              <c:ext xmlns:c16="http://schemas.microsoft.com/office/drawing/2014/chart" uri="{C3380CC4-5D6E-409C-BE32-E72D297353CC}">
                <c16:uniqueId val="{0000000F-EA7D-4535-98A2-ACA56268139D}"/>
              </c:ext>
            </c:extLst>
          </c:dPt>
          <c:cat>
            <c:strRef>
              <c:f>Sheet1!$A$2:$A$9</c:f>
              <c:strCache>
                <c:ptCount val="8"/>
                <c:pt idx="0">
                  <c:v>第一季度</c:v>
                </c:pt>
                <c:pt idx="1">
                  <c:v>第二季度</c:v>
                </c:pt>
                <c:pt idx="2">
                  <c:v>第三季度</c:v>
                </c:pt>
                <c:pt idx="3">
                  <c:v>第四季度</c:v>
                </c:pt>
                <c:pt idx="4">
                  <c:v>第四季度</c:v>
                </c:pt>
                <c:pt idx="5">
                  <c:v>第四季度</c:v>
                </c:pt>
                <c:pt idx="6">
                  <c:v>第四季度</c:v>
                </c:pt>
                <c:pt idx="7">
                  <c:v>第四季度</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EA7D-4535-98A2-ACA56268139D}"/>
            </c:ext>
          </c:extLst>
        </c:ser>
        <c:dLbls>
          <c:showLegendKey val="0"/>
          <c:showVal val="0"/>
          <c:showCatName val="0"/>
          <c:showSerName val="0"/>
          <c:showPercent val="0"/>
          <c:showBubbleSize val="0"/>
          <c:showLeaderLines val="1"/>
        </c:dLbls>
        <c:firstSliceAng val="45"/>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78153-E564-4D00-8EE6-9251280D00FD}"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AF3DD-0AEE-4336-9784-62CB98CE0409}" type="slidenum">
              <a:rPr lang="zh-CN" altLang="en-US" smtClean="0"/>
              <a:t>‹#›</a:t>
            </a:fld>
            <a:endParaRPr lang="zh-CN" altLang="en-US"/>
          </a:p>
        </p:txBody>
      </p:sp>
    </p:spTree>
    <p:extLst>
      <p:ext uri="{BB962C8B-B14F-4D97-AF65-F5344CB8AC3E}">
        <p14:creationId xmlns:p14="http://schemas.microsoft.com/office/powerpoint/2010/main" val="278533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a:t>
            </a:fld>
            <a:endParaRPr lang="zh-CN" altLang="en-US"/>
          </a:p>
        </p:txBody>
      </p:sp>
    </p:spTree>
    <p:extLst>
      <p:ext uri="{BB962C8B-B14F-4D97-AF65-F5344CB8AC3E}">
        <p14:creationId xmlns:p14="http://schemas.microsoft.com/office/powerpoint/2010/main" val="243174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AF3DD-0AEE-4336-9784-62CB98CE0409}" type="slidenum">
              <a:rPr lang="zh-CN" altLang="en-US" smtClean="0"/>
              <a:t>20</a:t>
            </a:fld>
            <a:endParaRPr lang="zh-CN" altLang="en-US"/>
          </a:p>
        </p:txBody>
      </p:sp>
    </p:spTree>
    <p:extLst>
      <p:ext uri="{BB962C8B-B14F-4D97-AF65-F5344CB8AC3E}">
        <p14:creationId xmlns:p14="http://schemas.microsoft.com/office/powerpoint/2010/main" val="300520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21</a:t>
            </a:fld>
            <a:endParaRPr lang="zh-CN" altLang="en-US"/>
          </a:p>
        </p:txBody>
      </p:sp>
    </p:spTree>
    <p:extLst>
      <p:ext uri="{BB962C8B-B14F-4D97-AF65-F5344CB8AC3E}">
        <p14:creationId xmlns:p14="http://schemas.microsoft.com/office/powerpoint/2010/main" val="467764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22</a:t>
            </a:fld>
            <a:endParaRPr lang="zh-CN" altLang="en-US"/>
          </a:p>
        </p:txBody>
      </p:sp>
    </p:spTree>
    <p:extLst>
      <p:ext uri="{BB962C8B-B14F-4D97-AF65-F5344CB8AC3E}">
        <p14:creationId xmlns:p14="http://schemas.microsoft.com/office/powerpoint/2010/main" val="293356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23</a:t>
            </a:fld>
            <a:endParaRPr lang="zh-CN" altLang="en-US"/>
          </a:p>
        </p:txBody>
      </p:sp>
    </p:spTree>
    <p:extLst>
      <p:ext uri="{BB962C8B-B14F-4D97-AF65-F5344CB8AC3E}">
        <p14:creationId xmlns:p14="http://schemas.microsoft.com/office/powerpoint/2010/main" val="399833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https://v.qq.com/x/page/i0348fur8qz.html</a:t>
            </a:r>
          </a:p>
          <a:p>
            <a:endParaRPr lang="zh-CN" altLang="en-US" dirty="0"/>
          </a:p>
        </p:txBody>
      </p:sp>
      <p:sp>
        <p:nvSpPr>
          <p:cNvPr id="4" name="灯片编号占位符 3"/>
          <p:cNvSpPr>
            <a:spLocks noGrp="1"/>
          </p:cNvSpPr>
          <p:nvPr>
            <p:ph type="sldNum" sz="quarter" idx="10"/>
          </p:nvPr>
        </p:nvSpPr>
        <p:spPr/>
        <p:txBody>
          <a:bodyPr/>
          <a:lstStyle/>
          <a:p>
            <a:fld id="{D72AF3DD-0AEE-4336-9784-62CB98CE0409}" type="slidenum">
              <a:rPr lang="zh-CN" altLang="en-US" smtClean="0"/>
              <a:t>3</a:t>
            </a:fld>
            <a:endParaRPr lang="zh-CN" altLang="en-US"/>
          </a:p>
        </p:txBody>
      </p:sp>
    </p:spTree>
    <p:extLst>
      <p:ext uri="{BB962C8B-B14F-4D97-AF65-F5344CB8AC3E}">
        <p14:creationId xmlns:p14="http://schemas.microsoft.com/office/powerpoint/2010/main" val="180069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工作空间布局</a:t>
            </a:r>
          </a:p>
          <a:p>
            <a:endParaRPr lang="zh-CN" altLang="en-US" dirty="0"/>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10</a:t>
            </a:fld>
            <a:endParaRPr lang="zh-CN" altLang="en-US"/>
          </a:p>
        </p:txBody>
      </p:sp>
    </p:spTree>
    <p:extLst>
      <p:ext uri="{BB962C8B-B14F-4D97-AF65-F5344CB8AC3E}">
        <p14:creationId xmlns:p14="http://schemas.microsoft.com/office/powerpoint/2010/main" val="169571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11</a:t>
            </a:fld>
            <a:endParaRPr lang="zh-CN" altLang="en-US"/>
          </a:p>
        </p:txBody>
      </p:sp>
    </p:spTree>
    <p:extLst>
      <p:ext uri="{BB962C8B-B14F-4D97-AF65-F5344CB8AC3E}">
        <p14:creationId xmlns:p14="http://schemas.microsoft.com/office/powerpoint/2010/main" val="3273783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12</a:t>
            </a:fld>
            <a:endParaRPr lang="zh-CN" altLang="en-US"/>
          </a:p>
        </p:txBody>
      </p:sp>
    </p:spTree>
    <p:extLst>
      <p:ext uri="{BB962C8B-B14F-4D97-AF65-F5344CB8AC3E}">
        <p14:creationId xmlns:p14="http://schemas.microsoft.com/office/powerpoint/2010/main" val="352910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https://v.qq.com/x/page/i0174jzbtfi.html</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72AF3DD-0AEE-4336-9784-62CB98CE0409}" type="slidenum">
              <a:rPr lang="zh-CN" altLang="en-US" smtClean="0"/>
              <a:t>14</a:t>
            </a:fld>
            <a:endParaRPr lang="zh-CN" altLang="en-US"/>
          </a:p>
        </p:txBody>
      </p:sp>
    </p:spTree>
    <p:extLst>
      <p:ext uri="{BB962C8B-B14F-4D97-AF65-F5344CB8AC3E}">
        <p14:creationId xmlns:p14="http://schemas.microsoft.com/office/powerpoint/2010/main" val="363229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15</a:t>
            </a:fld>
            <a:endParaRPr lang="zh-CN" altLang="en-US"/>
          </a:p>
        </p:txBody>
      </p:sp>
    </p:spTree>
    <p:extLst>
      <p:ext uri="{BB962C8B-B14F-4D97-AF65-F5344CB8AC3E}">
        <p14:creationId xmlns:p14="http://schemas.microsoft.com/office/powerpoint/2010/main" val="113836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https://v.qq.com/x/page/i0174jzbtfi.html</a:t>
            </a:r>
            <a:endParaRPr lang="zh-CN" altLang="en-US" dirty="0"/>
          </a:p>
        </p:txBody>
      </p:sp>
      <p:sp>
        <p:nvSpPr>
          <p:cNvPr id="4" name="灯片编号占位符 3"/>
          <p:cNvSpPr>
            <a:spLocks noGrp="1"/>
          </p:cNvSpPr>
          <p:nvPr>
            <p:ph type="sldNum" sz="quarter" idx="10"/>
          </p:nvPr>
        </p:nvSpPr>
        <p:spPr/>
        <p:txBody>
          <a:bodyPr/>
          <a:lstStyle/>
          <a:p>
            <a:fld id="{D72AF3DD-0AEE-4336-9784-62CB98CE0409}" type="slidenum">
              <a:rPr lang="zh-CN" altLang="en-US" smtClean="0"/>
              <a:t>16</a:t>
            </a:fld>
            <a:endParaRPr lang="zh-CN" altLang="en-US"/>
          </a:p>
        </p:txBody>
      </p:sp>
    </p:spTree>
    <p:extLst>
      <p:ext uri="{BB962C8B-B14F-4D97-AF65-F5344CB8AC3E}">
        <p14:creationId xmlns:p14="http://schemas.microsoft.com/office/powerpoint/2010/main" val="359295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17</a:t>
            </a:fld>
            <a:endParaRPr lang="zh-CN" altLang="en-US"/>
          </a:p>
        </p:txBody>
      </p:sp>
    </p:spTree>
    <p:extLst>
      <p:ext uri="{BB962C8B-B14F-4D97-AF65-F5344CB8AC3E}">
        <p14:creationId xmlns:p14="http://schemas.microsoft.com/office/powerpoint/2010/main" val="477209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1325477841"/>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33043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56373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5721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24193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50964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825513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51774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805620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373688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13810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619859120"/>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54133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248500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03511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237411568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E5FC1394-DA6C-4CCA-9191-1C2CDDA1B421}" type="datetimeFigureOut">
              <a:rPr lang="zh-CN" altLang="en-US" smtClean="0"/>
              <a:t>2020/1/2</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3CFF1889-8446-42EE-9713-5C247B407C4B}" type="slidenum">
              <a:rPr lang="zh-CN" altLang="en-US" smtClean="0"/>
              <a:t>‹#›</a:t>
            </a:fld>
            <a:endParaRPr lang="zh-CN" altLang="en-US"/>
          </a:p>
        </p:txBody>
      </p:sp>
    </p:spTree>
    <p:extLst>
      <p:ext uri="{BB962C8B-B14F-4D97-AF65-F5344CB8AC3E}">
        <p14:creationId xmlns:p14="http://schemas.microsoft.com/office/powerpoint/2010/main" val="26061442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8" name="矩形 7"/>
          <p:cNvSpPr/>
          <p:nvPr userDrawn="1"/>
        </p:nvSpPr>
        <p:spPr>
          <a:xfrm>
            <a:off x="928255" y="768928"/>
            <a:ext cx="10432472" cy="5673437"/>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椭圆 8"/>
          <p:cNvSpPr/>
          <p:nvPr userDrawn="1"/>
        </p:nvSpPr>
        <p:spPr>
          <a:xfrm>
            <a:off x="10942834" y="542993"/>
            <a:ext cx="658420" cy="493815"/>
          </a:xfrm>
          <a:prstGeom prst="ellipse">
            <a:avLst/>
          </a:prstGeom>
          <a:solidFill>
            <a:srgbClr val="F0F2F3"/>
          </a:solidFill>
          <a:ln w="31750">
            <a:solidFill>
              <a:srgbClr val="B01B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28327" y="612870"/>
            <a:ext cx="542960" cy="422811"/>
          </a:xfrm>
          <a:prstGeom prst="rect">
            <a:avLst/>
          </a:prstGeom>
        </p:spPr>
      </p:pic>
    </p:spTree>
    <p:extLst>
      <p:ext uri="{BB962C8B-B14F-4D97-AF65-F5344CB8AC3E}">
        <p14:creationId xmlns:p14="http://schemas.microsoft.com/office/powerpoint/2010/main" val="283868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40384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55659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34021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611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2899927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24912" y="1974978"/>
            <a:ext cx="10363200" cy="866527"/>
          </a:xfrm>
        </p:spPr>
        <p:txBody>
          <a:bodyPr/>
          <a:lstStyle/>
          <a:p>
            <a:r>
              <a:rPr lang="zh-CN" altLang="en-US" dirty="0"/>
              <a:t>第</a:t>
            </a:r>
            <a:r>
              <a:rPr lang="en-US" altLang="zh-CN" dirty="0"/>
              <a:t>13</a:t>
            </a:r>
            <a:r>
              <a:rPr lang="zh-CN" altLang="en-US" dirty="0"/>
              <a:t>章 塑造团队和管理团队</a:t>
            </a:r>
          </a:p>
        </p:txBody>
      </p:sp>
      <p:sp>
        <p:nvSpPr>
          <p:cNvPr id="3" name="副标题 2"/>
          <p:cNvSpPr>
            <a:spLocks noGrp="1"/>
          </p:cNvSpPr>
          <p:nvPr>
            <p:ph type="subTitle" idx="1"/>
          </p:nvPr>
        </p:nvSpPr>
        <p:spPr>
          <a:xfrm>
            <a:off x="4553712" y="2987808"/>
            <a:ext cx="8534400" cy="1584176"/>
          </a:xfrm>
        </p:spPr>
        <p:txBody>
          <a:bodyPr/>
          <a:lstStyle/>
          <a:p>
            <a:r>
              <a:rPr lang="zh-CN" altLang="en-US" dirty="0"/>
              <a:t>主讲：张麟</a:t>
            </a:r>
          </a:p>
        </p:txBody>
      </p:sp>
    </p:spTree>
    <p:extLst>
      <p:ext uri="{BB962C8B-B14F-4D97-AF65-F5344CB8AC3E}">
        <p14:creationId xmlns:p14="http://schemas.microsoft.com/office/powerpoint/2010/main" val="3028645427"/>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a:t>群体绩效</a:t>
            </a:r>
            <a:r>
              <a:rPr lang="en-US" altLang="zh-CN" sz="3600" dirty="0"/>
              <a:t>/</a:t>
            </a:r>
            <a:r>
              <a:rPr lang="zh-CN" altLang="en-US" sz="3600" dirty="0"/>
              <a:t>满意度模型</a:t>
            </a:r>
          </a:p>
        </p:txBody>
      </p:sp>
      <p:sp>
        <p:nvSpPr>
          <p:cNvPr id="19" name="内容占位符 18"/>
          <p:cNvSpPr>
            <a:spLocks noGrp="1"/>
          </p:cNvSpPr>
          <p:nvPr>
            <p:ph idx="1"/>
          </p:nvPr>
        </p:nvSpPr>
        <p:spPr/>
        <p:txBody>
          <a:bodyPr/>
          <a:lstStyle/>
          <a:p>
            <a:endParaRPr lang="zh-CN" altLang="en-US" dirty="0"/>
          </a:p>
        </p:txBody>
      </p:sp>
      <p:grpSp>
        <p:nvGrpSpPr>
          <p:cNvPr id="20" name="组合 19"/>
          <p:cNvGrpSpPr/>
          <p:nvPr/>
        </p:nvGrpSpPr>
        <p:grpSpPr>
          <a:xfrm>
            <a:off x="2724151" y="2445832"/>
            <a:ext cx="6743699" cy="3234027"/>
            <a:chOff x="313435" y="1066800"/>
            <a:chExt cx="8373365" cy="3954463"/>
          </a:xfrm>
        </p:grpSpPr>
        <p:sp>
          <p:nvSpPr>
            <p:cNvPr id="3" name="矩形 2"/>
            <p:cNvSpPr/>
            <p:nvPr/>
          </p:nvSpPr>
          <p:spPr>
            <a:xfrm>
              <a:off x="313435" y="2760663"/>
              <a:ext cx="1961453" cy="1066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600" b="1" dirty="0">
                  <a:solidFill>
                    <a:schemeClr val="bg1"/>
                  </a:solidFill>
                </a:rPr>
                <a:t>作用于该群</a:t>
              </a:r>
              <a:endParaRPr lang="en-US" altLang="zh-CN" sz="1600" b="1" dirty="0">
                <a:solidFill>
                  <a:schemeClr val="bg1"/>
                </a:solidFill>
              </a:endParaRPr>
            </a:p>
            <a:p>
              <a:pPr algn="ctr">
                <a:defRPr/>
              </a:pPr>
              <a:r>
                <a:rPr lang="zh-CN" altLang="en-US" sz="1600" b="1" dirty="0">
                  <a:solidFill>
                    <a:schemeClr val="bg1"/>
                  </a:solidFill>
                </a:rPr>
                <a:t>体的外部条件</a:t>
              </a:r>
            </a:p>
          </p:txBody>
        </p:sp>
        <p:sp>
          <p:nvSpPr>
            <p:cNvPr id="4" name="矩形 3"/>
            <p:cNvSpPr/>
            <p:nvPr/>
          </p:nvSpPr>
          <p:spPr>
            <a:xfrm>
              <a:off x="3084513" y="3954463"/>
              <a:ext cx="1371600" cy="1066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600" b="1" dirty="0">
                  <a:solidFill>
                    <a:schemeClr val="bg1"/>
                  </a:solidFill>
                </a:rPr>
                <a:t>群体</a:t>
              </a:r>
              <a:endParaRPr lang="en-US" altLang="zh-CN" sz="1600" b="1" dirty="0">
                <a:solidFill>
                  <a:schemeClr val="bg1"/>
                </a:solidFill>
              </a:endParaRPr>
            </a:p>
            <a:p>
              <a:pPr algn="ctr">
                <a:defRPr/>
              </a:pPr>
              <a:r>
                <a:rPr lang="zh-CN" altLang="en-US" sz="1600" b="1" dirty="0">
                  <a:solidFill>
                    <a:schemeClr val="bg1"/>
                  </a:solidFill>
                </a:rPr>
                <a:t>的结构</a:t>
              </a:r>
            </a:p>
          </p:txBody>
        </p:sp>
        <p:sp>
          <p:nvSpPr>
            <p:cNvPr id="5" name="矩形 4"/>
            <p:cNvSpPr/>
            <p:nvPr/>
          </p:nvSpPr>
          <p:spPr>
            <a:xfrm>
              <a:off x="3084513" y="1371600"/>
              <a:ext cx="1371600" cy="1066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600" b="1" dirty="0">
                  <a:solidFill>
                    <a:schemeClr val="bg1"/>
                  </a:solidFill>
                </a:rPr>
                <a:t>群体成</a:t>
              </a:r>
              <a:endParaRPr lang="en-US" altLang="zh-CN" sz="1600" b="1" dirty="0">
                <a:solidFill>
                  <a:schemeClr val="bg1"/>
                </a:solidFill>
              </a:endParaRPr>
            </a:p>
            <a:p>
              <a:pPr algn="ctr">
                <a:defRPr/>
              </a:pPr>
              <a:r>
                <a:rPr lang="zh-CN" altLang="en-US" sz="1600" b="1" dirty="0">
                  <a:solidFill>
                    <a:schemeClr val="bg1"/>
                  </a:solidFill>
                </a:rPr>
                <a:t>员的资源</a:t>
              </a:r>
            </a:p>
          </p:txBody>
        </p:sp>
        <p:sp>
          <p:nvSpPr>
            <p:cNvPr id="6" name="矩形 5"/>
            <p:cNvSpPr/>
            <p:nvPr/>
          </p:nvSpPr>
          <p:spPr>
            <a:xfrm>
              <a:off x="5257800" y="2754313"/>
              <a:ext cx="1143000" cy="1066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600" b="1" dirty="0">
                  <a:solidFill>
                    <a:schemeClr val="bg1"/>
                  </a:solidFill>
                </a:rPr>
                <a:t>群体</a:t>
              </a:r>
              <a:endParaRPr lang="en-US" altLang="zh-CN" sz="1600" b="1" dirty="0">
                <a:solidFill>
                  <a:schemeClr val="bg1"/>
                </a:solidFill>
              </a:endParaRPr>
            </a:p>
            <a:p>
              <a:pPr algn="ctr">
                <a:defRPr/>
              </a:pPr>
              <a:r>
                <a:rPr lang="zh-CN" altLang="en-US" sz="1600" b="1" dirty="0">
                  <a:solidFill>
                    <a:schemeClr val="bg1"/>
                  </a:solidFill>
                </a:rPr>
                <a:t>的程序</a:t>
              </a:r>
            </a:p>
          </p:txBody>
        </p:sp>
        <p:sp>
          <p:nvSpPr>
            <p:cNvPr id="7" name="矩形 6"/>
            <p:cNvSpPr/>
            <p:nvPr/>
          </p:nvSpPr>
          <p:spPr>
            <a:xfrm>
              <a:off x="6400800" y="1066800"/>
              <a:ext cx="1092200" cy="8382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600" b="1" dirty="0">
                  <a:solidFill>
                    <a:schemeClr val="bg1"/>
                  </a:solidFill>
                </a:rPr>
                <a:t>群体</a:t>
              </a:r>
              <a:endParaRPr lang="en-US" altLang="zh-CN" sz="1600" b="1" dirty="0">
                <a:solidFill>
                  <a:schemeClr val="bg1"/>
                </a:solidFill>
              </a:endParaRPr>
            </a:p>
            <a:p>
              <a:pPr algn="ctr">
                <a:defRPr/>
              </a:pPr>
              <a:r>
                <a:rPr lang="zh-CN" altLang="en-US" sz="1600" b="1" dirty="0">
                  <a:solidFill>
                    <a:schemeClr val="bg1"/>
                  </a:solidFill>
                </a:rPr>
                <a:t>的任务</a:t>
              </a:r>
            </a:p>
          </p:txBody>
        </p:sp>
        <p:sp>
          <p:nvSpPr>
            <p:cNvPr id="8" name="矩形 7"/>
            <p:cNvSpPr/>
            <p:nvPr/>
          </p:nvSpPr>
          <p:spPr>
            <a:xfrm>
              <a:off x="7543800" y="2735263"/>
              <a:ext cx="1143000" cy="1066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600" b="1" dirty="0">
                  <a:solidFill>
                    <a:schemeClr val="bg1"/>
                  </a:solidFill>
                </a:rPr>
                <a:t>绩效和</a:t>
              </a:r>
              <a:endParaRPr lang="en-US" altLang="zh-CN" sz="1600" b="1" dirty="0">
                <a:solidFill>
                  <a:schemeClr val="bg1"/>
                </a:solidFill>
              </a:endParaRPr>
            </a:p>
            <a:p>
              <a:pPr algn="ctr">
                <a:defRPr/>
              </a:pPr>
              <a:r>
                <a:rPr lang="zh-CN" altLang="en-US" sz="1600" b="1" dirty="0">
                  <a:solidFill>
                    <a:schemeClr val="bg1"/>
                  </a:solidFill>
                </a:rPr>
                <a:t>满意度</a:t>
              </a:r>
            </a:p>
          </p:txBody>
        </p:sp>
        <p:cxnSp>
          <p:nvCxnSpPr>
            <p:cNvPr id="9" name="直接连接符 8"/>
            <p:cNvCxnSpPr>
              <a:stCxn id="3" idx="3"/>
            </p:cNvCxnSpPr>
            <p:nvPr/>
          </p:nvCxnSpPr>
          <p:spPr>
            <a:xfrm>
              <a:off x="2274888" y="3294064"/>
              <a:ext cx="39211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67000" y="1905000"/>
              <a:ext cx="0" cy="2690813"/>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459288" y="4595813"/>
              <a:ext cx="41751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59288" y="1905000"/>
              <a:ext cx="41751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76800" y="1905000"/>
              <a:ext cx="0" cy="2690813"/>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5" idx="1"/>
            </p:cNvCxnSpPr>
            <p:nvPr/>
          </p:nvCxnSpPr>
          <p:spPr>
            <a:xfrm>
              <a:off x="2667000" y="1905000"/>
              <a:ext cx="417513"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3"/>
              <a:endCxn id="8" idx="1"/>
            </p:cNvCxnSpPr>
            <p:nvPr/>
          </p:nvCxnSpPr>
          <p:spPr>
            <a:xfrm flipV="1">
              <a:off x="6400800" y="3268663"/>
              <a:ext cx="1143000" cy="1905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853190" y="3260725"/>
              <a:ext cx="417512"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636838" y="4595813"/>
              <a:ext cx="447675"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
            </p:cNvCxnSpPr>
            <p:nvPr/>
          </p:nvCxnSpPr>
          <p:spPr>
            <a:xfrm>
              <a:off x="6946900" y="1905000"/>
              <a:ext cx="25400" cy="1382713"/>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952042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群体的外部条件</a:t>
            </a:r>
          </a:p>
        </p:txBody>
      </p:sp>
      <p:sp>
        <p:nvSpPr>
          <p:cNvPr id="3" name="内容占位符 2"/>
          <p:cNvSpPr>
            <a:spLocks noGrp="1"/>
          </p:cNvSpPr>
          <p:nvPr>
            <p:ph idx="1"/>
          </p:nvPr>
        </p:nvSpPr>
        <p:spPr/>
        <p:txBody>
          <a:bodyPr/>
          <a:lstStyle/>
          <a:p>
            <a:endParaRPr lang="zh-CN" altLang="en-US" dirty="0"/>
          </a:p>
        </p:txBody>
      </p:sp>
      <p:graphicFrame>
        <p:nvGraphicFramePr>
          <p:cNvPr id="7" name="图表 6"/>
          <p:cNvGraphicFramePr/>
          <p:nvPr/>
        </p:nvGraphicFramePr>
        <p:xfrm>
          <a:off x="4121728" y="2244437"/>
          <a:ext cx="4783282" cy="3029527"/>
        </p:xfrm>
        <a:graphic>
          <a:graphicData uri="http://schemas.openxmlformats.org/drawingml/2006/chart">
            <c:chart xmlns:c="http://schemas.openxmlformats.org/drawingml/2006/chart" xmlns:r="http://schemas.openxmlformats.org/officeDocument/2006/relationships" r:id="rId3"/>
          </a:graphicData>
        </a:graphic>
      </p:graphicFrame>
      <p:sp>
        <p:nvSpPr>
          <p:cNvPr id="8" name="椭圆 7"/>
          <p:cNvSpPr/>
          <p:nvPr/>
        </p:nvSpPr>
        <p:spPr>
          <a:xfrm>
            <a:off x="5783322" y="2997201"/>
            <a:ext cx="1541488" cy="149167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b="1"/>
          </a:p>
        </p:txBody>
      </p:sp>
      <p:sp>
        <p:nvSpPr>
          <p:cNvPr id="9" name="矩形 8"/>
          <p:cNvSpPr/>
          <p:nvPr/>
        </p:nvSpPr>
        <p:spPr>
          <a:xfrm>
            <a:off x="5889223" y="3266241"/>
            <a:ext cx="1329687" cy="1200329"/>
          </a:xfrm>
          <a:prstGeom prst="rect">
            <a:avLst/>
          </a:prstGeom>
        </p:spPr>
        <p:txBody>
          <a:bodyPr wrap="square">
            <a:spAutoFit/>
          </a:bodyPr>
          <a:lstStyle/>
          <a:p>
            <a:pPr algn="ctr"/>
            <a:r>
              <a:rPr lang="zh-CN" altLang="en-US" b="1" dirty="0">
                <a:solidFill>
                  <a:schemeClr val="bg1"/>
                </a:solidFill>
              </a:rPr>
              <a:t>工作群体</a:t>
            </a:r>
            <a:endParaRPr lang="en-US" altLang="zh-CN" b="1" dirty="0">
              <a:solidFill>
                <a:schemeClr val="bg1"/>
              </a:solidFill>
            </a:endParaRPr>
          </a:p>
          <a:p>
            <a:pPr algn="ctr"/>
            <a:r>
              <a:rPr lang="zh-CN" altLang="en-US" b="1" dirty="0">
                <a:solidFill>
                  <a:schemeClr val="bg1"/>
                </a:solidFill>
              </a:rPr>
              <a:t>受到外部</a:t>
            </a:r>
            <a:endParaRPr lang="en-US" altLang="zh-CN" b="1" dirty="0">
              <a:solidFill>
                <a:schemeClr val="bg1"/>
              </a:solidFill>
            </a:endParaRPr>
          </a:p>
          <a:p>
            <a:pPr algn="ctr"/>
            <a:r>
              <a:rPr lang="zh-CN" altLang="en-US" b="1" dirty="0">
                <a:solidFill>
                  <a:schemeClr val="bg1"/>
                </a:solidFill>
              </a:rPr>
              <a:t>条件的影响</a:t>
            </a:r>
          </a:p>
        </p:txBody>
      </p:sp>
      <p:sp>
        <p:nvSpPr>
          <p:cNvPr id="10" name="矩形 9"/>
          <p:cNvSpPr/>
          <p:nvPr/>
        </p:nvSpPr>
        <p:spPr>
          <a:xfrm>
            <a:off x="7606902" y="2273117"/>
            <a:ext cx="1217000" cy="400110"/>
          </a:xfrm>
          <a:prstGeom prst="rect">
            <a:avLst/>
          </a:prstGeom>
        </p:spPr>
        <p:txBody>
          <a:bodyPr wrap="none">
            <a:spAutoFit/>
          </a:bodyPr>
          <a:lstStyle/>
          <a:p>
            <a:r>
              <a:rPr lang="zh-CN" altLang="en-US" sz="2000" b="1" dirty="0"/>
              <a:t>组织战略</a:t>
            </a:r>
          </a:p>
        </p:txBody>
      </p:sp>
      <p:sp>
        <p:nvSpPr>
          <p:cNvPr id="11" name="矩形 10"/>
          <p:cNvSpPr/>
          <p:nvPr/>
        </p:nvSpPr>
        <p:spPr>
          <a:xfrm>
            <a:off x="7786438" y="3096706"/>
            <a:ext cx="1217000" cy="400110"/>
          </a:xfrm>
          <a:prstGeom prst="rect">
            <a:avLst/>
          </a:prstGeom>
        </p:spPr>
        <p:txBody>
          <a:bodyPr wrap="none">
            <a:spAutoFit/>
          </a:bodyPr>
          <a:lstStyle/>
          <a:p>
            <a:r>
              <a:rPr lang="zh-CN" altLang="en-US" sz="2000" b="1" dirty="0"/>
              <a:t>权力关系</a:t>
            </a:r>
          </a:p>
        </p:txBody>
      </p:sp>
      <p:sp>
        <p:nvSpPr>
          <p:cNvPr id="12" name="矩形 11"/>
          <p:cNvSpPr/>
          <p:nvPr/>
        </p:nvSpPr>
        <p:spPr>
          <a:xfrm>
            <a:off x="7844952" y="4254810"/>
            <a:ext cx="1991251" cy="400110"/>
          </a:xfrm>
          <a:prstGeom prst="rect">
            <a:avLst/>
          </a:prstGeom>
        </p:spPr>
        <p:txBody>
          <a:bodyPr wrap="none">
            <a:spAutoFit/>
          </a:bodyPr>
          <a:lstStyle/>
          <a:p>
            <a:r>
              <a:rPr lang="zh-CN" altLang="en-US" sz="2000" b="1" dirty="0"/>
              <a:t>正式的规章制度</a:t>
            </a:r>
          </a:p>
        </p:txBody>
      </p:sp>
      <p:sp>
        <p:nvSpPr>
          <p:cNvPr id="13" name="矩形 12"/>
          <p:cNvSpPr/>
          <p:nvPr/>
        </p:nvSpPr>
        <p:spPr>
          <a:xfrm>
            <a:off x="6886191" y="5094046"/>
            <a:ext cx="1991251" cy="400110"/>
          </a:xfrm>
          <a:prstGeom prst="rect">
            <a:avLst/>
          </a:prstGeom>
        </p:spPr>
        <p:txBody>
          <a:bodyPr wrap="none">
            <a:spAutoFit/>
          </a:bodyPr>
          <a:lstStyle/>
          <a:p>
            <a:r>
              <a:rPr lang="zh-CN" altLang="en-US" sz="2000" b="1" dirty="0"/>
              <a:t>资源的可获得性</a:t>
            </a:r>
          </a:p>
        </p:txBody>
      </p:sp>
      <p:sp>
        <p:nvSpPr>
          <p:cNvPr id="14" name="矩形 13"/>
          <p:cNvSpPr/>
          <p:nvPr/>
        </p:nvSpPr>
        <p:spPr>
          <a:xfrm>
            <a:off x="4631130" y="5094046"/>
            <a:ext cx="1733167" cy="400110"/>
          </a:xfrm>
          <a:prstGeom prst="rect">
            <a:avLst/>
          </a:prstGeom>
        </p:spPr>
        <p:txBody>
          <a:bodyPr wrap="none">
            <a:spAutoFit/>
          </a:bodyPr>
          <a:lstStyle/>
          <a:p>
            <a:r>
              <a:rPr lang="zh-CN" altLang="en-US" sz="2000" b="1" dirty="0"/>
              <a:t>员工甄选标准</a:t>
            </a:r>
          </a:p>
        </p:txBody>
      </p:sp>
      <p:sp>
        <p:nvSpPr>
          <p:cNvPr id="15" name="矩形 14"/>
          <p:cNvSpPr/>
          <p:nvPr/>
        </p:nvSpPr>
        <p:spPr>
          <a:xfrm>
            <a:off x="3448028" y="4194230"/>
            <a:ext cx="1733167" cy="400110"/>
          </a:xfrm>
          <a:prstGeom prst="rect">
            <a:avLst/>
          </a:prstGeom>
        </p:spPr>
        <p:txBody>
          <a:bodyPr wrap="none">
            <a:spAutoFit/>
          </a:bodyPr>
          <a:lstStyle/>
          <a:p>
            <a:r>
              <a:rPr lang="zh-CN" altLang="en-US" sz="2000" b="1" dirty="0"/>
              <a:t>绩效管理体系</a:t>
            </a:r>
          </a:p>
        </p:txBody>
      </p:sp>
      <p:sp>
        <p:nvSpPr>
          <p:cNvPr id="16" name="矩形 15"/>
          <p:cNvSpPr/>
          <p:nvPr/>
        </p:nvSpPr>
        <p:spPr>
          <a:xfrm>
            <a:off x="4057806" y="3002501"/>
            <a:ext cx="700833" cy="400110"/>
          </a:xfrm>
          <a:prstGeom prst="rect">
            <a:avLst/>
          </a:prstGeom>
        </p:spPr>
        <p:txBody>
          <a:bodyPr wrap="none">
            <a:spAutoFit/>
          </a:bodyPr>
          <a:lstStyle/>
          <a:p>
            <a:r>
              <a:rPr lang="zh-CN" altLang="en-US" sz="2000" b="1" dirty="0"/>
              <a:t>文化</a:t>
            </a:r>
          </a:p>
        </p:txBody>
      </p:sp>
      <p:sp>
        <p:nvSpPr>
          <p:cNvPr id="17" name="矩形 16"/>
          <p:cNvSpPr/>
          <p:nvPr/>
        </p:nvSpPr>
        <p:spPr>
          <a:xfrm>
            <a:off x="2480894" y="2138144"/>
            <a:ext cx="3281668" cy="400110"/>
          </a:xfrm>
          <a:prstGeom prst="rect">
            <a:avLst/>
          </a:prstGeom>
        </p:spPr>
        <p:txBody>
          <a:bodyPr wrap="none">
            <a:spAutoFit/>
          </a:bodyPr>
          <a:lstStyle/>
          <a:p>
            <a:r>
              <a:rPr lang="zh-CN" altLang="en-US" sz="2000" b="1" dirty="0"/>
              <a:t>该群体工作空间的总体布局</a:t>
            </a:r>
          </a:p>
        </p:txBody>
      </p:sp>
    </p:spTree>
    <p:extLst>
      <p:ext uri="{BB962C8B-B14F-4D97-AF65-F5344CB8AC3E}">
        <p14:creationId xmlns:p14="http://schemas.microsoft.com/office/powerpoint/2010/main" val="2095749731"/>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群体成员资源</a:t>
            </a:r>
          </a:p>
        </p:txBody>
      </p:sp>
      <p:sp>
        <p:nvSpPr>
          <p:cNvPr id="3" name="Rectangle 3"/>
          <p:cNvSpPr txBox="1">
            <a:spLocks noChangeArrowheads="1"/>
          </p:cNvSpPr>
          <p:nvPr/>
        </p:nvSpPr>
        <p:spPr>
          <a:xfrm>
            <a:off x="4397832" y="1223208"/>
            <a:ext cx="4561112" cy="450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sz="1800" b="1" dirty="0">
                <a:solidFill>
                  <a:schemeClr val="tx1">
                    <a:lumMod val="75000"/>
                    <a:lumOff val="25000"/>
                  </a:schemeClr>
                </a:solidFill>
              </a:rPr>
              <a:t>群体绩效取决于成员为群体带来的资源</a:t>
            </a:r>
          </a:p>
        </p:txBody>
      </p:sp>
      <p:sp>
        <p:nvSpPr>
          <p:cNvPr id="17" name="椭圆 16"/>
          <p:cNvSpPr/>
          <p:nvPr/>
        </p:nvSpPr>
        <p:spPr>
          <a:xfrm>
            <a:off x="5772151" y="1948090"/>
            <a:ext cx="1185862" cy="1185863"/>
          </a:xfrm>
          <a:prstGeom prst="ellips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微软雅黑" panose="020B0503020204020204" pitchFamily="34" charset="-122"/>
              </a:rPr>
              <a:t>知识</a:t>
            </a:r>
          </a:p>
        </p:txBody>
      </p:sp>
      <p:sp>
        <p:nvSpPr>
          <p:cNvPr id="18" name="椭圆 17"/>
          <p:cNvSpPr/>
          <p:nvPr/>
        </p:nvSpPr>
        <p:spPr>
          <a:xfrm>
            <a:off x="7105651" y="3281590"/>
            <a:ext cx="1185862" cy="1185863"/>
          </a:xfrm>
          <a:prstGeom prst="ellips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微软雅黑" panose="020B0503020204020204" pitchFamily="34" charset="-122"/>
              </a:rPr>
              <a:t>能力</a:t>
            </a:r>
          </a:p>
        </p:txBody>
      </p:sp>
      <p:sp>
        <p:nvSpPr>
          <p:cNvPr id="19" name="椭圆 18"/>
          <p:cNvSpPr/>
          <p:nvPr/>
        </p:nvSpPr>
        <p:spPr>
          <a:xfrm>
            <a:off x="5772151" y="4615090"/>
            <a:ext cx="1185862" cy="1185863"/>
          </a:xfrm>
          <a:prstGeom prst="ellips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微软雅黑" panose="020B0503020204020204" pitchFamily="34" charset="-122"/>
              </a:rPr>
              <a:t>技能</a:t>
            </a:r>
          </a:p>
        </p:txBody>
      </p:sp>
      <p:sp>
        <p:nvSpPr>
          <p:cNvPr id="20" name="椭圆 19"/>
          <p:cNvSpPr/>
          <p:nvPr/>
        </p:nvSpPr>
        <p:spPr>
          <a:xfrm>
            <a:off x="4438651" y="3281590"/>
            <a:ext cx="1185862" cy="1185863"/>
          </a:xfrm>
          <a:prstGeom prst="ellips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微软雅黑" panose="020B0503020204020204" pitchFamily="34" charset="-122"/>
              </a:rPr>
              <a:t>个性特征</a:t>
            </a:r>
          </a:p>
        </p:txBody>
      </p:sp>
      <p:sp>
        <p:nvSpPr>
          <p:cNvPr id="21" name="椭圆 20"/>
          <p:cNvSpPr/>
          <p:nvPr/>
        </p:nvSpPr>
        <p:spPr>
          <a:xfrm>
            <a:off x="5408614" y="2913290"/>
            <a:ext cx="1908175" cy="190976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b="1"/>
          </a:p>
        </p:txBody>
      </p:sp>
      <p:sp>
        <p:nvSpPr>
          <p:cNvPr id="22" name="椭圆 21"/>
          <p:cNvSpPr/>
          <p:nvPr/>
        </p:nvSpPr>
        <p:spPr>
          <a:xfrm>
            <a:off x="5628371" y="3134187"/>
            <a:ext cx="1468800" cy="14688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2400" b="1" dirty="0">
                <a:latin typeface="微软雅黑" panose="020B0503020204020204" pitchFamily="34" charset="-122"/>
              </a:rPr>
              <a:t>群体绩效</a:t>
            </a:r>
          </a:p>
        </p:txBody>
      </p:sp>
      <p:sp>
        <p:nvSpPr>
          <p:cNvPr id="24" name="矩形 23"/>
          <p:cNvSpPr/>
          <p:nvPr/>
        </p:nvSpPr>
        <p:spPr>
          <a:xfrm>
            <a:off x="5911295" y="5820993"/>
            <a:ext cx="902811" cy="307777"/>
          </a:xfrm>
          <a:prstGeom prst="rect">
            <a:avLst/>
          </a:prstGeom>
        </p:spPr>
        <p:txBody>
          <a:bodyPr wrap="none">
            <a:spAutoFit/>
          </a:bodyPr>
          <a:lstStyle/>
          <a:p>
            <a:r>
              <a:rPr lang="zh-CN" altLang="en-US" sz="1400" dirty="0">
                <a:solidFill>
                  <a:schemeClr val="tx1">
                    <a:lumMod val="85000"/>
                    <a:lumOff val="15000"/>
                  </a:schemeClr>
                </a:solidFill>
                <a:latin typeface="+mn-ea"/>
              </a:rPr>
              <a:t>人际技能</a:t>
            </a:r>
          </a:p>
        </p:txBody>
      </p:sp>
      <p:sp>
        <p:nvSpPr>
          <p:cNvPr id="25" name="矩形 24"/>
          <p:cNvSpPr/>
          <p:nvPr/>
        </p:nvSpPr>
        <p:spPr>
          <a:xfrm>
            <a:off x="2779507" y="3476525"/>
            <a:ext cx="1825991" cy="1126462"/>
          </a:xfrm>
          <a:prstGeom prst="rect">
            <a:avLst/>
          </a:prstGeom>
        </p:spPr>
        <p:txBody>
          <a:bodyPr wrap="square">
            <a:spAutoFit/>
          </a:bodyPr>
          <a:lstStyle/>
          <a:p>
            <a:pPr marL="742950" lvl="1" indent="-285750">
              <a:lnSpc>
                <a:spcPct val="120000"/>
              </a:lnSpc>
              <a:buFont typeface="Arial" panose="020B0604020202020204" pitchFamily="34" charset="0"/>
              <a:buChar char="•"/>
            </a:pPr>
            <a:r>
              <a:rPr lang="zh-CN" altLang="en-US" sz="1400" dirty="0">
                <a:solidFill>
                  <a:schemeClr val="tx1">
                    <a:lumMod val="85000"/>
                    <a:lumOff val="15000"/>
                  </a:schemeClr>
                </a:solidFill>
                <a:latin typeface="+mn-ea"/>
              </a:rPr>
              <a:t>社交性</a:t>
            </a:r>
            <a:endParaRPr lang="en-US" altLang="zh-CN" sz="1400" dirty="0">
              <a:solidFill>
                <a:schemeClr val="tx1">
                  <a:lumMod val="85000"/>
                  <a:lumOff val="15000"/>
                </a:schemeClr>
              </a:solidFill>
              <a:latin typeface="+mn-ea"/>
            </a:endParaRPr>
          </a:p>
          <a:p>
            <a:pPr marL="742950" lvl="1" indent="-285750">
              <a:lnSpc>
                <a:spcPct val="120000"/>
              </a:lnSpc>
              <a:buFont typeface="Arial" panose="020B0604020202020204" pitchFamily="34" charset="0"/>
              <a:buChar char="•"/>
            </a:pPr>
            <a:r>
              <a:rPr lang="zh-CN" altLang="en-US" sz="1400" dirty="0">
                <a:solidFill>
                  <a:schemeClr val="tx1">
                    <a:lumMod val="85000"/>
                    <a:lumOff val="15000"/>
                  </a:schemeClr>
                </a:solidFill>
                <a:latin typeface="+mn-ea"/>
              </a:rPr>
              <a:t>自力更生</a:t>
            </a:r>
            <a:endParaRPr lang="en-US" altLang="zh-CN" sz="1400" dirty="0">
              <a:solidFill>
                <a:schemeClr val="tx1">
                  <a:lumMod val="85000"/>
                  <a:lumOff val="15000"/>
                </a:schemeClr>
              </a:solidFill>
              <a:latin typeface="+mn-ea"/>
            </a:endParaRPr>
          </a:p>
          <a:p>
            <a:pPr marL="742950" lvl="1" indent="-285750">
              <a:lnSpc>
                <a:spcPct val="120000"/>
              </a:lnSpc>
              <a:buFont typeface="Arial" panose="020B0604020202020204" pitchFamily="34" charset="0"/>
              <a:buChar char="•"/>
            </a:pPr>
            <a:r>
              <a:rPr lang="zh-CN" altLang="en-US" sz="1400" dirty="0">
                <a:solidFill>
                  <a:schemeClr val="tx1">
                    <a:lumMod val="85000"/>
                    <a:lumOff val="15000"/>
                  </a:schemeClr>
                </a:solidFill>
                <a:latin typeface="+mn-ea"/>
              </a:rPr>
              <a:t>独立性</a:t>
            </a:r>
            <a:endParaRPr lang="en-US" altLang="zh-CN" sz="1400" dirty="0">
              <a:solidFill>
                <a:schemeClr val="tx1">
                  <a:lumMod val="85000"/>
                  <a:lumOff val="15000"/>
                </a:schemeClr>
              </a:solidFill>
              <a:latin typeface="+mn-ea"/>
            </a:endParaRPr>
          </a:p>
          <a:p>
            <a:pPr lvl="1">
              <a:lnSpc>
                <a:spcPct val="120000"/>
              </a:lnSpc>
            </a:pPr>
            <a:r>
              <a:rPr lang="en-US" altLang="zh-CN" sz="1400" dirty="0">
                <a:solidFill>
                  <a:schemeClr val="tx1">
                    <a:lumMod val="85000"/>
                    <a:lumOff val="15000"/>
                  </a:schemeClr>
                </a:solidFill>
                <a:latin typeface="+mn-ea"/>
              </a:rPr>
              <a:t>     ……</a:t>
            </a:r>
            <a:endParaRPr lang="zh-CN" altLang="en-US" sz="1400" dirty="0">
              <a:solidFill>
                <a:schemeClr val="tx1">
                  <a:lumMod val="85000"/>
                  <a:lumOff val="15000"/>
                </a:schemeClr>
              </a:solidFill>
              <a:latin typeface="+mn-ea"/>
            </a:endParaRPr>
          </a:p>
        </p:txBody>
      </p:sp>
    </p:spTree>
    <p:extLst>
      <p:ext uri="{BB962C8B-B14F-4D97-AF65-F5344CB8AC3E}">
        <p14:creationId xmlns:p14="http://schemas.microsoft.com/office/powerpoint/2010/main" val="86685327"/>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群体的结构</a:t>
            </a:r>
          </a:p>
        </p:txBody>
      </p:sp>
      <p:sp>
        <p:nvSpPr>
          <p:cNvPr id="3" name="内容占位符 2"/>
          <p:cNvSpPr>
            <a:spLocks noGrp="1"/>
          </p:cNvSpPr>
          <p:nvPr>
            <p:ph idx="1"/>
          </p:nvPr>
        </p:nvSpPr>
        <p:spPr/>
        <p:txBody>
          <a:bodyPr/>
          <a:lstStyle/>
          <a:p>
            <a:r>
              <a:rPr lang="zh-CN" altLang="en-US" dirty="0"/>
              <a:t>群体拥有一定的内部结构来规范成员的行为并且影响群体的绩效</a:t>
            </a:r>
            <a:endParaRPr lang="en-US" altLang="zh-CN" dirty="0"/>
          </a:p>
          <a:p>
            <a:endParaRPr lang="en-US" altLang="zh-CN" dirty="0"/>
          </a:p>
          <a:p>
            <a:r>
              <a:rPr lang="zh-CN" altLang="en-US" dirty="0"/>
              <a:t>这些结构会定义群体内的角色、规范、从众、地位系统、群体规模、群体内聚力、以及领导等七个方面</a:t>
            </a:r>
          </a:p>
          <a:p>
            <a:endParaRPr lang="zh-CN" altLang="en-US" dirty="0"/>
          </a:p>
        </p:txBody>
      </p:sp>
    </p:spTree>
    <p:extLst>
      <p:ext uri="{BB962C8B-B14F-4D97-AF65-F5344CB8AC3E}">
        <p14:creationId xmlns:p14="http://schemas.microsoft.com/office/powerpoint/2010/main" val="3367129473"/>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从众：群体对个人施加压力，使个人行为或观点与其他人一致</a:t>
            </a:r>
            <a:endParaRPr lang="en-US" altLang="zh-CN" dirty="0"/>
          </a:p>
          <a:p>
            <a:endParaRPr lang="en-US" altLang="zh-CN" dirty="0"/>
          </a:p>
          <a:p>
            <a:r>
              <a:rPr lang="zh-CN" altLang="en-US" dirty="0"/>
              <a:t>社会堕化：个体在群体中工作不如单独一个人工作时努力（</a:t>
            </a:r>
            <a:r>
              <a:rPr lang="en-US" altLang="zh-CN" dirty="0"/>
              <a:t>Why</a:t>
            </a:r>
            <a:r>
              <a:rPr lang="zh-CN" altLang="en-US" dirty="0"/>
              <a:t>？）</a:t>
            </a:r>
            <a:endParaRPr lang="en-US" altLang="zh-CN" dirty="0"/>
          </a:p>
          <a:p>
            <a:endParaRPr lang="en-US" altLang="zh-CN" dirty="0"/>
          </a:p>
          <a:p>
            <a:r>
              <a:rPr lang="zh-CN" altLang="en-US" dirty="0"/>
              <a:t>群体内聚力：群体成员相互吸引共同参与群体目标的程度</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72406963"/>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群体规模效应</a:t>
            </a:r>
          </a:p>
        </p:txBody>
      </p:sp>
      <p:sp>
        <p:nvSpPr>
          <p:cNvPr id="6" name="内容占位符 5"/>
          <p:cNvSpPr>
            <a:spLocks noGrp="1"/>
          </p:cNvSpPr>
          <p:nvPr>
            <p:ph idx="1"/>
          </p:nvPr>
        </p:nvSpPr>
        <p:spPr/>
        <p:txBody>
          <a:bodyPr/>
          <a:lstStyle/>
          <a:p>
            <a:endParaRPr lang="zh-CN" altLang="en-US" dirty="0"/>
          </a:p>
        </p:txBody>
      </p:sp>
      <p:sp>
        <p:nvSpPr>
          <p:cNvPr id="3" name="矩形 2"/>
          <p:cNvSpPr/>
          <p:nvPr/>
        </p:nvSpPr>
        <p:spPr>
          <a:xfrm>
            <a:off x="4748386" y="1543979"/>
            <a:ext cx="2031325" cy="461665"/>
          </a:xfrm>
          <a:prstGeom prst="rect">
            <a:avLst/>
          </a:prstGeom>
        </p:spPr>
        <p:txBody>
          <a:bodyPr wrap="none">
            <a:spAutoFit/>
          </a:bodyPr>
          <a:lstStyle/>
          <a:p>
            <a:r>
              <a:rPr lang="zh-CN" altLang="en-US" sz="2400" b="1" dirty="0">
                <a:solidFill>
                  <a:schemeClr val="tx1">
                    <a:lumMod val="75000"/>
                    <a:lumOff val="25000"/>
                  </a:schemeClr>
                </a:solidFill>
              </a:rPr>
              <a:t>群体规模效应</a:t>
            </a:r>
          </a:p>
        </p:txBody>
      </p:sp>
      <p:sp>
        <p:nvSpPr>
          <p:cNvPr id="4" name="矩形 3"/>
          <p:cNvSpPr/>
          <p:nvPr/>
        </p:nvSpPr>
        <p:spPr>
          <a:xfrm>
            <a:off x="1699233" y="3449845"/>
            <a:ext cx="2805546" cy="923330"/>
          </a:xfrm>
          <a:prstGeom prst="rect">
            <a:avLst/>
          </a:prstGeom>
        </p:spPr>
        <p:txBody>
          <a:bodyPr wrap="square">
            <a:spAutoFit/>
          </a:bodyPr>
          <a:lstStyle/>
          <a:p>
            <a:r>
              <a:rPr lang="zh-CN" altLang="en-US" dirty="0"/>
              <a:t>如果群体目标是发现事实，</a:t>
            </a:r>
            <a:endParaRPr lang="en-US" altLang="zh-CN" dirty="0"/>
          </a:p>
          <a:p>
            <a:r>
              <a:rPr lang="zh-CN" altLang="en-US" dirty="0"/>
              <a:t>那么大群体会更有效。</a:t>
            </a:r>
          </a:p>
          <a:p>
            <a:endParaRPr lang="zh-CN" altLang="en-US" dirty="0"/>
          </a:p>
        </p:txBody>
      </p:sp>
      <p:sp>
        <p:nvSpPr>
          <p:cNvPr id="5" name="矩形 4"/>
          <p:cNvSpPr/>
          <p:nvPr/>
        </p:nvSpPr>
        <p:spPr>
          <a:xfrm>
            <a:off x="7748761" y="3272352"/>
            <a:ext cx="3589799" cy="1015663"/>
          </a:xfrm>
          <a:prstGeom prst="rect">
            <a:avLst/>
          </a:prstGeom>
        </p:spPr>
        <p:txBody>
          <a:bodyPr wrap="square">
            <a:spAutoFit/>
          </a:bodyPr>
          <a:lstStyle/>
          <a:p>
            <a:r>
              <a:rPr lang="zh-CN" altLang="en-US" sz="2000" dirty="0"/>
              <a:t>小群体 </a:t>
            </a:r>
            <a:r>
              <a:rPr lang="en-US" altLang="zh-CN" sz="2000" dirty="0"/>
              <a:t>– 5~7</a:t>
            </a:r>
            <a:r>
              <a:rPr lang="zh-CN" altLang="en-US" sz="2000" dirty="0"/>
              <a:t>名成员构成的群体 。</a:t>
            </a:r>
            <a:r>
              <a:rPr lang="en-US" altLang="zh-CN" sz="2000" dirty="0"/>
              <a:t> </a:t>
            </a:r>
            <a:r>
              <a:rPr lang="zh-CN" altLang="en-US" sz="2000" dirty="0"/>
              <a:t>则更善于利用这些事实来实现高的生产率</a:t>
            </a:r>
          </a:p>
        </p:txBody>
      </p:sp>
      <p:grpSp>
        <p:nvGrpSpPr>
          <p:cNvPr id="14" name="组合 13"/>
          <p:cNvGrpSpPr/>
          <p:nvPr/>
        </p:nvGrpSpPr>
        <p:grpSpPr>
          <a:xfrm>
            <a:off x="4550886" y="2933037"/>
            <a:ext cx="3071829" cy="1033617"/>
            <a:chOff x="2778253" y="2948493"/>
            <a:chExt cx="3587892" cy="1034040"/>
          </a:xfrm>
        </p:grpSpPr>
        <p:sp>
          <p:nvSpPr>
            <p:cNvPr id="12" name="平行四边形 11"/>
            <p:cNvSpPr/>
            <p:nvPr/>
          </p:nvSpPr>
          <p:spPr>
            <a:xfrm>
              <a:off x="2778253" y="2948493"/>
              <a:ext cx="2524991" cy="1034040"/>
            </a:xfrm>
            <a:prstGeom prst="parallelogram">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等腰三角形 12"/>
            <p:cNvSpPr/>
            <p:nvPr/>
          </p:nvSpPr>
          <p:spPr>
            <a:xfrm>
              <a:off x="5168429" y="2958888"/>
              <a:ext cx="1197716" cy="1013258"/>
            </a:xfrm>
            <a:prstGeom prst="triangle">
              <a:avLst>
                <a:gd name="adj" fmla="val 23106"/>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pic>
        <p:nvPicPr>
          <p:cNvPr id="15" name="图片 14"/>
          <p:cNvPicPr>
            <a:picLocks noChangeAspect="1"/>
          </p:cNvPicPr>
          <p:nvPr/>
        </p:nvPicPr>
        <p:blipFill>
          <a:blip r:embed="rId3" cstate="print"/>
          <a:stretch>
            <a:fillRect/>
          </a:stretch>
        </p:blipFill>
        <p:spPr>
          <a:xfrm>
            <a:off x="6712696" y="3328612"/>
            <a:ext cx="520377" cy="520377"/>
          </a:xfrm>
          <a:prstGeom prst="rect">
            <a:avLst/>
          </a:prstGeom>
        </p:spPr>
      </p:pic>
      <p:pic>
        <p:nvPicPr>
          <p:cNvPr id="16" name="图片 15"/>
          <p:cNvPicPr>
            <a:picLocks noChangeAspect="1"/>
          </p:cNvPicPr>
          <p:nvPr/>
        </p:nvPicPr>
        <p:blipFill>
          <a:blip r:embed="rId4" cstate="print"/>
          <a:stretch>
            <a:fillRect/>
          </a:stretch>
        </p:blipFill>
        <p:spPr>
          <a:xfrm flipH="1">
            <a:off x="5210061" y="3262990"/>
            <a:ext cx="610054" cy="610054"/>
          </a:xfrm>
          <a:prstGeom prst="rect">
            <a:avLst/>
          </a:prstGeom>
        </p:spPr>
      </p:pic>
      <p:sp>
        <p:nvSpPr>
          <p:cNvPr id="17" name="文本框 16"/>
          <p:cNvSpPr txBox="1"/>
          <p:nvPr/>
        </p:nvSpPr>
        <p:spPr>
          <a:xfrm>
            <a:off x="3023421" y="2948704"/>
            <a:ext cx="1527464" cy="338554"/>
          </a:xfrm>
          <a:prstGeom prst="rect">
            <a:avLst/>
          </a:prstGeom>
          <a:noFill/>
        </p:spPr>
        <p:txBody>
          <a:bodyPr wrap="square" rtlCol="0">
            <a:spAutoFit/>
          </a:bodyPr>
          <a:lstStyle/>
          <a:p>
            <a:r>
              <a:rPr lang="zh-CN" altLang="en-US" sz="1600" b="1" dirty="0">
                <a:solidFill>
                  <a:schemeClr val="tx1">
                    <a:lumMod val="75000"/>
                    <a:lumOff val="25000"/>
                  </a:schemeClr>
                </a:solidFill>
              </a:rPr>
              <a:t>大群体</a:t>
            </a:r>
          </a:p>
        </p:txBody>
      </p:sp>
      <p:sp>
        <p:nvSpPr>
          <p:cNvPr id="18" name="文本框 17"/>
          <p:cNvSpPr txBox="1"/>
          <p:nvPr/>
        </p:nvSpPr>
        <p:spPr>
          <a:xfrm>
            <a:off x="8413270" y="2937654"/>
            <a:ext cx="910019" cy="338554"/>
          </a:xfrm>
          <a:prstGeom prst="rect">
            <a:avLst/>
          </a:prstGeom>
          <a:noFill/>
        </p:spPr>
        <p:txBody>
          <a:bodyPr wrap="square" rtlCol="0">
            <a:spAutoFit/>
          </a:bodyPr>
          <a:lstStyle/>
          <a:p>
            <a:r>
              <a:rPr lang="zh-CN" altLang="en-US" sz="1600" b="1" dirty="0">
                <a:solidFill>
                  <a:schemeClr val="tx1">
                    <a:lumMod val="75000"/>
                    <a:lumOff val="25000"/>
                  </a:schemeClr>
                </a:solidFill>
              </a:rPr>
              <a:t>小群体</a:t>
            </a:r>
          </a:p>
        </p:txBody>
      </p:sp>
    </p:spTree>
    <p:extLst>
      <p:ext uri="{BB962C8B-B14F-4D97-AF65-F5344CB8AC3E}">
        <p14:creationId xmlns:p14="http://schemas.microsoft.com/office/powerpoint/2010/main" val="2251033377"/>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群体决策优缺点</a:t>
            </a:r>
          </a:p>
        </p:txBody>
      </p:sp>
      <p:sp>
        <p:nvSpPr>
          <p:cNvPr id="3" name="内容占位符 2"/>
          <p:cNvSpPr>
            <a:spLocks noGrp="1"/>
          </p:cNvSpPr>
          <p:nvPr>
            <p:ph idx="1"/>
          </p:nvPr>
        </p:nvSpPr>
        <p:spPr/>
        <p:txBody>
          <a:bodyPr/>
          <a:lstStyle/>
          <a:p>
            <a:pPr marL="0" indent="0">
              <a:buNone/>
            </a:pPr>
            <a:r>
              <a:rPr lang="zh-CN" altLang="en-US" dirty="0"/>
              <a:t>优点：全面的信息，更多方案，决策接受性，</a:t>
            </a:r>
            <a:endParaRPr lang="en-US" altLang="zh-CN" dirty="0"/>
          </a:p>
          <a:p>
            <a:pPr marL="0" indent="0">
              <a:buNone/>
            </a:pPr>
            <a:endParaRPr lang="en-US" altLang="zh-CN" dirty="0"/>
          </a:p>
          <a:p>
            <a:pPr marL="0" indent="0">
              <a:buNone/>
            </a:pPr>
            <a:r>
              <a:rPr lang="zh-CN" altLang="en-US" dirty="0"/>
              <a:t>缺点：花费时间，少数人控制，遵从压力，责任不明</a:t>
            </a:r>
          </a:p>
        </p:txBody>
      </p:sp>
    </p:spTree>
    <p:extLst>
      <p:ext uri="{BB962C8B-B14F-4D97-AF65-F5344CB8AC3E}">
        <p14:creationId xmlns:p14="http://schemas.microsoft.com/office/powerpoint/2010/main" val="202867554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冲突管理</a:t>
            </a:r>
          </a:p>
        </p:txBody>
      </p:sp>
      <p:sp>
        <p:nvSpPr>
          <p:cNvPr id="4" name="矩形 3"/>
          <p:cNvSpPr/>
          <p:nvPr/>
        </p:nvSpPr>
        <p:spPr>
          <a:xfrm>
            <a:off x="2385238" y="1156350"/>
            <a:ext cx="776176" cy="36933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t>定义</a:t>
            </a:r>
          </a:p>
        </p:txBody>
      </p:sp>
      <p:sp>
        <p:nvSpPr>
          <p:cNvPr id="5" name="矩形 4"/>
          <p:cNvSpPr/>
          <p:nvPr/>
        </p:nvSpPr>
        <p:spPr>
          <a:xfrm>
            <a:off x="3172046" y="1156350"/>
            <a:ext cx="7208874" cy="369332"/>
          </a:xfrm>
          <a:prstGeom prst="rect">
            <a:avLst/>
          </a:prstGeom>
        </p:spPr>
        <p:txBody>
          <a:bodyPr wrap="square">
            <a:spAutoFit/>
          </a:bodyPr>
          <a:lstStyle/>
          <a:p>
            <a:r>
              <a:rPr lang="zh-CN" altLang="en-US" dirty="0"/>
              <a:t>冲突</a:t>
            </a:r>
            <a:r>
              <a:rPr lang="en-US" altLang="zh-CN" dirty="0"/>
              <a:t>—</a:t>
            </a:r>
            <a:r>
              <a:rPr lang="zh-CN" altLang="en-US" dirty="0"/>
              <a:t>指由某种干扰或对立状况所导致的不协调或差异。</a:t>
            </a:r>
          </a:p>
        </p:txBody>
      </p:sp>
      <p:sp>
        <p:nvSpPr>
          <p:cNvPr id="8" name="矩形 7"/>
          <p:cNvSpPr/>
          <p:nvPr/>
        </p:nvSpPr>
        <p:spPr>
          <a:xfrm>
            <a:off x="2339525" y="2222408"/>
            <a:ext cx="2031325" cy="369332"/>
          </a:xfrm>
          <a:prstGeom prst="rect">
            <a:avLst/>
          </a:prstGeom>
        </p:spPr>
        <p:txBody>
          <a:bodyPr wrap="none">
            <a:spAutoFit/>
          </a:bodyPr>
          <a:lstStyle/>
          <a:p>
            <a:r>
              <a:rPr lang="zh-CN" altLang="en-US" b="1" dirty="0">
                <a:solidFill>
                  <a:schemeClr val="tx1">
                    <a:lumMod val="75000"/>
                    <a:lumOff val="25000"/>
                  </a:schemeClr>
                </a:solidFill>
              </a:rPr>
              <a:t>对冲突的三种观点</a:t>
            </a:r>
          </a:p>
        </p:txBody>
      </p:sp>
      <p:cxnSp>
        <p:nvCxnSpPr>
          <p:cNvPr id="10" name="直接连接符 9"/>
          <p:cNvCxnSpPr/>
          <p:nvPr/>
        </p:nvCxnSpPr>
        <p:spPr>
          <a:xfrm>
            <a:off x="6934295" y="2253252"/>
            <a:ext cx="0" cy="3104709"/>
          </a:xfrm>
          <a:prstGeom prst="line">
            <a:avLst/>
          </a:prstGeom>
          <a:ln w="254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348198" y="3361680"/>
            <a:ext cx="1338828" cy="369332"/>
          </a:xfrm>
          <a:prstGeom prst="rect">
            <a:avLst/>
          </a:prstGeom>
        </p:spPr>
        <p:txBody>
          <a:bodyPr wrap="none">
            <a:spAutoFit/>
          </a:bodyPr>
          <a:lstStyle/>
          <a:p>
            <a:r>
              <a:rPr lang="zh-CN" altLang="en-US" b="1" dirty="0">
                <a:solidFill>
                  <a:schemeClr val="tx1">
                    <a:lumMod val="75000"/>
                    <a:lumOff val="25000"/>
                  </a:schemeClr>
                </a:solidFill>
              </a:rPr>
              <a:t>传统冲突观</a:t>
            </a:r>
          </a:p>
        </p:txBody>
      </p:sp>
      <p:sp>
        <p:nvSpPr>
          <p:cNvPr id="21" name="矩形 20"/>
          <p:cNvSpPr/>
          <p:nvPr/>
        </p:nvSpPr>
        <p:spPr>
          <a:xfrm>
            <a:off x="2497478" y="3694327"/>
            <a:ext cx="973343" cy="276999"/>
          </a:xfrm>
          <a:prstGeom prst="rect">
            <a:avLst/>
          </a:prstGeom>
        </p:spPr>
        <p:txBody>
          <a:bodyPr wrap="none">
            <a:spAutoFit/>
          </a:bodyPr>
          <a:lstStyle/>
          <a:p>
            <a:pPr marL="171450" indent="-171450">
              <a:buFont typeface="Arial" panose="020B0604020202020204" pitchFamily="34" charset="0"/>
              <a:buChar char="•"/>
            </a:pPr>
            <a:r>
              <a:rPr lang="zh-CN" altLang="en-US" sz="1200" dirty="0"/>
              <a:t>避免冲突</a:t>
            </a:r>
          </a:p>
        </p:txBody>
      </p:sp>
      <p:sp>
        <p:nvSpPr>
          <p:cNvPr id="22" name="矩形 21"/>
          <p:cNvSpPr/>
          <p:nvPr/>
        </p:nvSpPr>
        <p:spPr>
          <a:xfrm>
            <a:off x="3267893" y="4447235"/>
            <a:ext cx="1800493" cy="369332"/>
          </a:xfrm>
          <a:prstGeom prst="rect">
            <a:avLst/>
          </a:prstGeom>
        </p:spPr>
        <p:txBody>
          <a:bodyPr wrap="none">
            <a:spAutoFit/>
          </a:bodyPr>
          <a:lstStyle/>
          <a:p>
            <a:r>
              <a:rPr lang="zh-CN" altLang="en-US" b="1" dirty="0">
                <a:solidFill>
                  <a:schemeClr val="tx1">
                    <a:lumMod val="75000"/>
                    <a:lumOff val="25000"/>
                  </a:schemeClr>
                </a:solidFill>
              </a:rPr>
              <a:t>人际关系冲突观</a:t>
            </a:r>
          </a:p>
        </p:txBody>
      </p:sp>
      <p:sp>
        <p:nvSpPr>
          <p:cNvPr id="23" name="矩形 22"/>
          <p:cNvSpPr/>
          <p:nvPr/>
        </p:nvSpPr>
        <p:spPr>
          <a:xfrm>
            <a:off x="3212627" y="4744279"/>
            <a:ext cx="2049063" cy="276999"/>
          </a:xfrm>
          <a:prstGeom prst="rect">
            <a:avLst/>
          </a:prstGeom>
        </p:spPr>
        <p:txBody>
          <a:bodyPr wrap="square">
            <a:spAutoFit/>
          </a:bodyPr>
          <a:lstStyle/>
          <a:p>
            <a:pPr marL="171450" indent="-171450">
              <a:buFont typeface="Arial" panose="020B0604020202020204" pitchFamily="34" charset="0"/>
              <a:buChar char="•"/>
            </a:pPr>
            <a:r>
              <a:rPr lang="zh-CN" altLang="en-US" sz="1200" dirty="0"/>
              <a:t>冲突无法避免，有两面性</a:t>
            </a:r>
            <a:endParaRPr lang="en-US" altLang="zh-CN" sz="1200" dirty="0"/>
          </a:p>
        </p:txBody>
      </p:sp>
      <p:sp>
        <p:nvSpPr>
          <p:cNvPr id="24" name="矩形 23"/>
          <p:cNvSpPr/>
          <p:nvPr/>
        </p:nvSpPr>
        <p:spPr>
          <a:xfrm>
            <a:off x="4393847" y="3388896"/>
            <a:ext cx="2560346" cy="369332"/>
          </a:xfrm>
          <a:prstGeom prst="rect">
            <a:avLst/>
          </a:prstGeom>
        </p:spPr>
        <p:txBody>
          <a:bodyPr wrap="square">
            <a:spAutoFit/>
          </a:bodyPr>
          <a:lstStyle/>
          <a:p>
            <a:pPr lvl="1"/>
            <a:r>
              <a:rPr lang="zh-CN" altLang="en-US" b="1" dirty="0">
                <a:solidFill>
                  <a:schemeClr val="tx1">
                    <a:lumMod val="75000"/>
                    <a:lumOff val="25000"/>
                  </a:schemeClr>
                </a:solidFill>
                <a:latin typeface="+mn-ea"/>
              </a:rPr>
              <a:t>相互作用冲突观</a:t>
            </a:r>
            <a:endParaRPr lang="en-US" altLang="zh-CN" b="1" dirty="0">
              <a:solidFill>
                <a:schemeClr val="tx1">
                  <a:lumMod val="75000"/>
                  <a:lumOff val="25000"/>
                </a:schemeClr>
              </a:solidFill>
              <a:latin typeface="+mn-ea"/>
            </a:endParaRPr>
          </a:p>
        </p:txBody>
      </p:sp>
      <p:sp>
        <p:nvSpPr>
          <p:cNvPr id="25" name="矩形 24"/>
          <p:cNvSpPr/>
          <p:nvPr/>
        </p:nvSpPr>
        <p:spPr>
          <a:xfrm>
            <a:off x="4878786" y="3714135"/>
            <a:ext cx="1972994" cy="861774"/>
          </a:xfrm>
          <a:prstGeom prst="rect">
            <a:avLst/>
          </a:prstGeom>
        </p:spPr>
        <p:txBody>
          <a:bodyPr wrap="square">
            <a:spAutoFit/>
          </a:bodyPr>
          <a:lstStyle/>
          <a:p>
            <a:pPr marL="171450" indent="-171450">
              <a:buFont typeface="Arial" panose="020B0604020202020204" pitchFamily="34" charset="0"/>
              <a:buChar char="•"/>
            </a:pPr>
            <a:r>
              <a:rPr lang="zh-CN" altLang="en-US" sz="1200" dirty="0"/>
              <a:t>良性冲突与恶性冲突</a:t>
            </a:r>
            <a:endParaRPr lang="en-US" altLang="zh-CN" sz="1200" dirty="0"/>
          </a:p>
          <a:p>
            <a:pPr marL="171450" indent="-171450">
              <a:buFont typeface="Arial" panose="020B0604020202020204" pitchFamily="34" charset="0"/>
              <a:buChar char="•"/>
            </a:pPr>
            <a:r>
              <a:rPr lang="zh-CN" altLang="en-US" sz="1200" dirty="0"/>
              <a:t>有些冲突对群体的有效运作是绝对必要的</a:t>
            </a:r>
          </a:p>
          <a:p>
            <a:endParaRPr lang="zh-CN" altLang="en-US" sz="1400" dirty="0"/>
          </a:p>
        </p:txBody>
      </p:sp>
      <p:sp>
        <p:nvSpPr>
          <p:cNvPr id="32" name="任意多边形 31"/>
          <p:cNvSpPr/>
          <p:nvPr/>
        </p:nvSpPr>
        <p:spPr>
          <a:xfrm>
            <a:off x="7811014" y="3517638"/>
            <a:ext cx="1783606" cy="1459953"/>
          </a:xfrm>
          <a:custGeom>
            <a:avLst/>
            <a:gdLst>
              <a:gd name="connsiteX0" fmla="*/ 569901 w 1139802"/>
              <a:gd name="connsiteY0" fmla="*/ 0 h 1036306"/>
              <a:gd name="connsiteX1" fmla="*/ 1139802 w 1139802"/>
              <a:gd name="connsiteY1" fmla="*/ 1036306 h 1036306"/>
              <a:gd name="connsiteX2" fmla="*/ 0 w 1139802"/>
              <a:gd name="connsiteY2" fmla="*/ 1036306 h 1036306"/>
              <a:gd name="connsiteX3" fmla="*/ 569901 w 1139802"/>
              <a:gd name="connsiteY3" fmla="*/ 0 h 1036306"/>
            </a:gdLst>
            <a:ahLst/>
            <a:cxnLst>
              <a:cxn ang="0">
                <a:pos x="connsiteX0" y="connsiteY0"/>
              </a:cxn>
              <a:cxn ang="0">
                <a:pos x="connsiteX1" y="connsiteY1"/>
              </a:cxn>
              <a:cxn ang="0">
                <a:pos x="connsiteX2" y="connsiteY2"/>
              </a:cxn>
              <a:cxn ang="0">
                <a:pos x="connsiteX3" y="connsiteY3"/>
              </a:cxn>
            </a:cxnLst>
            <a:rect l="l" t="t" r="r" b="b"/>
            <a:pathLst>
              <a:path w="1139802" h="1036306">
                <a:moveTo>
                  <a:pt x="569901" y="0"/>
                </a:moveTo>
                <a:lnTo>
                  <a:pt x="1139802" y="1036306"/>
                </a:lnTo>
                <a:lnTo>
                  <a:pt x="0" y="1036306"/>
                </a:lnTo>
                <a:lnTo>
                  <a:pt x="569901"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tx1">
                  <a:lumMod val="75000"/>
                  <a:lumOff val="25000"/>
                </a:schemeClr>
              </a:solidFill>
            </a:endParaRPr>
          </a:p>
        </p:txBody>
      </p:sp>
      <p:sp>
        <p:nvSpPr>
          <p:cNvPr id="33" name="矩形 32"/>
          <p:cNvSpPr/>
          <p:nvPr/>
        </p:nvSpPr>
        <p:spPr>
          <a:xfrm>
            <a:off x="8095476" y="3019564"/>
            <a:ext cx="1107996" cy="369332"/>
          </a:xfrm>
          <a:prstGeom prst="rect">
            <a:avLst/>
          </a:prstGeom>
        </p:spPr>
        <p:txBody>
          <a:bodyPr wrap="none">
            <a:spAutoFit/>
          </a:bodyPr>
          <a:lstStyle/>
          <a:p>
            <a:r>
              <a:rPr lang="zh-CN" altLang="en-US" b="1" dirty="0">
                <a:solidFill>
                  <a:schemeClr val="tx1">
                    <a:lumMod val="75000"/>
                    <a:lumOff val="25000"/>
                  </a:schemeClr>
                </a:solidFill>
              </a:rPr>
              <a:t>任务冲突</a:t>
            </a:r>
          </a:p>
        </p:txBody>
      </p:sp>
      <p:sp>
        <p:nvSpPr>
          <p:cNvPr id="34" name="矩形 33"/>
          <p:cNvSpPr/>
          <p:nvPr/>
        </p:nvSpPr>
        <p:spPr>
          <a:xfrm>
            <a:off x="7215906" y="5059733"/>
            <a:ext cx="1107996" cy="369332"/>
          </a:xfrm>
          <a:prstGeom prst="rect">
            <a:avLst/>
          </a:prstGeom>
        </p:spPr>
        <p:txBody>
          <a:bodyPr wrap="none">
            <a:spAutoFit/>
          </a:bodyPr>
          <a:lstStyle/>
          <a:p>
            <a:r>
              <a:rPr lang="zh-CN" altLang="en-US" b="1" dirty="0">
                <a:solidFill>
                  <a:schemeClr val="tx1">
                    <a:lumMod val="75000"/>
                    <a:lumOff val="25000"/>
                  </a:schemeClr>
                </a:solidFill>
              </a:rPr>
              <a:t>关系冲突</a:t>
            </a:r>
          </a:p>
        </p:txBody>
      </p:sp>
      <p:sp>
        <p:nvSpPr>
          <p:cNvPr id="35" name="矩形 34"/>
          <p:cNvSpPr/>
          <p:nvPr/>
        </p:nvSpPr>
        <p:spPr>
          <a:xfrm>
            <a:off x="9203472" y="5048160"/>
            <a:ext cx="1107996" cy="369332"/>
          </a:xfrm>
          <a:prstGeom prst="rect">
            <a:avLst/>
          </a:prstGeom>
        </p:spPr>
        <p:txBody>
          <a:bodyPr wrap="none">
            <a:spAutoFit/>
          </a:bodyPr>
          <a:lstStyle/>
          <a:p>
            <a:r>
              <a:rPr lang="zh-CN" altLang="en-US" b="1" dirty="0">
                <a:solidFill>
                  <a:schemeClr val="tx1">
                    <a:lumMod val="75000"/>
                    <a:lumOff val="25000"/>
                  </a:schemeClr>
                </a:solidFill>
              </a:rPr>
              <a:t>程序冲突</a:t>
            </a:r>
          </a:p>
        </p:txBody>
      </p:sp>
      <p:sp>
        <p:nvSpPr>
          <p:cNvPr id="37" name="矩形 36"/>
          <p:cNvSpPr/>
          <p:nvPr/>
        </p:nvSpPr>
        <p:spPr>
          <a:xfrm>
            <a:off x="7014471" y="2222408"/>
            <a:ext cx="1338828" cy="369332"/>
          </a:xfrm>
          <a:prstGeom prst="rect">
            <a:avLst/>
          </a:prstGeom>
        </p:spPr>
        <p:txBody>
          <a:bodyPr wrap="none">
            <a:spAutoFit/>
          </a:bodyPr>
          <a:lstStyle/>
          <a:p>
            <a:r>
              <a:rPr lang="zh-CN" altLang="en-US" b="1" dirty="0">
                <a:solidFill>
                  <a:schemeClr val="tx1">
                    <a:lumMod val="75000"/>
                    <a:lumOff val="25000"/>
                  </a:schemeClr>
                </a:solidFill>
              </a:rPr>
              <a:t>冲突的类型</a:t>
            </a:r>
          </a:p>
        </p:txBody>
      </p:sp>
      <p:grpSp>
        <p:nvGrpSpPr>
          <p:cNvPr id="44" name="组合 43"/>
          <p:cNvGrpSpPr/>
          <p:nvPr/>
        </p:nvGrpSpPr>
        <p:grpSpPr>
          <a:xfrm>
            <a:off x="3677016" y="3480918"/>
            <a:ext cx="1120287" cy="965765"/>
            <a:chOff x="2847992" y="3502766"/>
            <a:chExt cx="1120287" cy="965765"/>
          </a:xfrm>
        </p:grpSpPr>
        <p:sp>
          <p:nvSpPr>
            <p:cNvPr id="39" name="六边形 38"/>
            <p:cNvSpPr/>
            <p:nvPr/>
          </p:nvSpPr>
          <p:spPr>
            <a:xfrm>
              <a:off x="2847992" y="3502766"/>
              <a:ext cx="1120287" cy="965765"/>
            </a:xfrm>
            <a:prstGeom prst="hexagon">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1" name="直接连接符 40"/>
            <p:cNvCxnSpPr/>
            <p:nvPr/>
          </p:nvCxnSpPr>
          <p:spPr>
            <a:xfrm>
              <a:off x="2847992" y="3975258"/>
              <a:ext cx="1120287" cy="0"/>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43" name="直接连接符 42"/>
            <p:cNvCxnSpPr>
              <a:stCxn id="39" idx="5"/>
            </p:cNvCxnSpPr>
            <p:nvPr/>
          </p:nvCxnSpPr>
          <p:spPr>
            <a:xfrm flipH="1">
              <a:off x="3486162" y="3502766"/>
              <a:ext cx="240676" cy="472492"/>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grpSp>
      <p:cxnSp>
        <p:nvCxnSpPr>
          <p:cNvPr id="46" name="直接连接符 45"/>
          <p:cNvCxnSpPr/>
          <p:nvPr/>
        </p:nvCxnSpPr>
        <p:spPr>
          <a:xfrm>
            <a:off x="2385238" y="1911927"/>
            <a:ext cx="796327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385238" y="5621482"/>
            <a:ext cx="796327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0341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21" grpId="0"/>
      <p:bldP spid="22" grpId="0"/>
      <p:bldP spid="23" grpId="0"/>
      <p:bldP spid="24" grpId="0"/>
      <p:bldP spid="25" grpId="0"/>
      <p:bldP spid="32" grpId="0" animBg="1"/>
      <p:bldP spid="33" grpId="0"/>
      <p:bldP spid="34" grpId="0"/>
      <p:bldP spid="35"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78E0C-5B39-F740-A3E1-4BC329D01E87}"/>
              </a:ext>
            </a:extLst>
          </p:cNvPr>
          <p:cNvSpPr>
            <a:spLocks noGrp="1"/>
          </p:cNvSpPr>
          <p:nvPr>
            <p:ph type="title"/>
          </p:nvPr>
        </p:nvSpPr>
        <p:spPr/>
        <p:txBody>
          <a:bodyPr/>
          <a:lstStyle/>
          <a:p>
            <a:r>
              <a:rPr kumimoji="1" lang="zh-CN" altLang="en-US" dirty="0"/>
              <a:t>冲突管理</a:t>
            </a:r>
          </a:p>
        </p:txBody>
      </p:sp>
      <p:sp>
        <p:nvSpPr>
          <p:cNvPr id="3" name="内容占位符 2">
            <a:extLst>
              <a:ext uri="{FF2B5EF4-FFF2-40B4-BE49-F238E27FC236}">
                <a16:creationId xmlns:a16="http://schemas.microsoft.com/office/drawing/2014/main" id="{19A6019E-287A-7840-ADBA-A1A71A4205E8}"/>
              </a:ext>
            </a:extLst>
          </p:cNvPr>
          <p:cNvSpPr>
            <a:spLocks noGrp="1"/>
          </p:cNvSpPr>
          <p:nvPr>
            <p:ph idx="1"/>
          </p:nvPr>
        </p:nvSpPr>
        <p:spPr/>
        <p:txBody>
          <a:bodyPr/>
          <a:lstStyle/>
          <a:p>
            <a:r>
              <a:rPr kumimoji="1" lang="zh-CN" altLang="en-US" dirty="0"/>
              <a:t>任务冲突：与工作内容和目标有关的</a:t>
            </a:r>
            <a:endParaRPr kumimoji="1" lang="en-US" altLang="zh-CN" dirty="0"/>
          </a:p>
          <a:p>
            <a:endParaRPr kumimoji="1" lang="en-US" altLang="zh-CN" dirty="0"/>
          </a:p>
          <a:p>
            <a:r>
              <a:rPr kumimoji="1" lang="zh-CN" altLang="en-US" dirty="0"/>
              <a:t>关系冲突：人际关系的冲突</a:t>
            </a:r>
            <a:endParaRPr kumimoji="1" lang="en-US" altLang="zh-CN" dirty="0"/>
          </a:p>
          <a:p>
            <a:endParaRPr kumimoji="1" lang="en-US" altLang="zh-CN" dirty="0"/>
          </a:p>
          <a:p>
            <a:r>
              <a:rPr kumimoji="1" lang="zh-CN" altLang="en-US" dirty="0"/>
              <a:t>程序冲突：关于工作如何完成的冲突</a:t>
            </a:r>
          </a:p>
        </p:txBody>
      </p:sp>
    </p:spTree>
    <p:extLst>
      <p:ext uri="{BB962C8B-B14F-4D97-AF65-F5344CB8AC3E}">
        <p14:creationId xmlns:p14="http://schemas.microsoft.com/office/powerpoint/2010/main" val="1101980679"/>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冲突</a:t>
            </a:r>
            <a:endParaRPr lang="zh-CN" altLang="en-US" dirty="0"/>
          </a:p>
        </p:txBody>
      </p:sp>
      <p:sp>
        <p:nvSpPr>
          <p:cNvPr id="3" name="内容占位符 2"/>
          <p:cNvSpPr>
            <a:spLocks noGrp="1"/>
          </p:cNvSpPr>
          <p:nvPr>
            <p:ph idx="1"/>
          </p:nvPr>
        </p:nvSpPr>
        <p:spPr/>
        <p:txBody>
          <a:bodyPr/>
          <a:lstStyle/>
          <a:p>
            <a:r>
              <a:rPr lang="zh-CN" altLang="en-US" dirty="0"/>
              <a:t>关系冲突要避免</a:t>
            </a:r>
            <a:endParaRPr lang="en-US" altLang="zh-CN" dirty="0"/>
          </a:p>
          <a:p>
            <a:endParaRPr lang="en-US" altLang="zh-CN" dirty="0"/>
          </a:p>
          <a:p>
            <a:r>
              <a:rPr lang="zh-CN" altLang="en-US" dirty="0"/>
              <a:t>低水平的过程冲突与中等水平的任务冲突是积极的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06256322"/>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zh-CN" altLang="en-US" dirty="0"/>
              <a:t>正式群体与非正式群体</a:t>
            </a:r>
            <a:endParaRPr lang="en-US" altLang="zh-CN" dirty="0"/>
          </a:p>
          <a:p>
            <a:r>
              <a:rPr lang="zh-CN" altLang="en-US" dirty="0"/>
              <a:t>社会堕化</a:t>
            </a:r>
            <a:endParaRPr lang="en-US" altLang="zh-CN" dirty="0"/>
          </a:p>
          <a:p>
            <a:r>
              <a:rPr lang="zh-CN" altLang="en-US" dirty="0"/>
              <a:t>群体内聚力</a:t>
            </a:r>
            <a:endParaRPr lang="en-US" altLang="zh-CN" dirty="0"/>
          </a:p>
          <a:p>
            <a:r>
              <a:rPr lang="zh-CN" altLang="en-US" dirty="0"/>
              <a:t>群体决策的优缺点</a:t>
            </a:r>
            <a:endParaRPr lang="en-US" altLang="zh-CN" dirty="0"/>
          </a:p>
          <a:p>
            <a:r>
              <a:rPr lang="zh-CN" altLang="en-US" dirty="0"/>
              <a:t>三种冲突观</a:t>
            </a:r>
            <a:endParaRPr lang="en-US" altLang="zh-CN" dirty="0"/>
          </a:p>
          <a:p>
            <a:r>
              <a:rPr lang="zh-CN" altLang="en-US" dirty="0"/>
              <a:t>三种类型的冲突</a:t>
            </a:r>
            <a:endParaRPr lang="en-US" altLang="zh-CN" dirty="0"/>
          </a:p>
          <a:p>
            <a:endParaRPr lang="en-US" altLang="zh-CN" dirty="0"/>
          </a:p>
          <a:p>
            <a:endParaRPr lang="zh-CN" altLang="en-US" dirty="0"/>
          </a:p>
        </p:txBody>
      </p:sp>
      <p:sp>
        <p:nvSpPr>
          <p:cNvPr id="4" name="Rectangle 3"/>
          <p:cNvSpPr txBox="1">
            <a:spLocks noChangeArrowheads="1"/>
          </p:cNvSpPr>
          <p:nvPr/>
        </p:nvSpPr>
        <p:spPr>
          <a:xfrm>
            <a:off x="4631131" y="4851048"/>
            <a:ext cx="4404179" cy="167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00000"/>
              </a:lnSpc>
              <a:buFontTx/>
              <a:buAutoNum type="arabicPeriod"/>
            </a:pPr>
            <a:endParaRPr lang="zh-CN" altLang="en-US" sz="1800" dirty="0"/>
          </a:p>
        </p:txBody>
      </p:sp>
    </p:spTree>
    <p:extLst>
      <p:ext uri="{BB962C8B-B14F-4D97-AF65-F5344CB8AC3E}">
        <p14:creationId xmlns:p14="http://schemas.microsoft.com/office/powerpoint/2010/main" val="343069363"/>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9218" name="Rectangle 3"/>
          <p:cNvSpPr>
            <a:spLocks noGrp="1" noChangeArrowheads="1"/>
          </p:cNvSpPr>
          <p:nvPr>
            <p:ph idx="1"/>
          </p:nvPr>
        </p:nvSpPr>
        <p:spPr/>
        <p:txBody>
          <a:bodyPr/>
          <a:lstStyle/>
          <a:p>
            <a:pPr eaLnBrk="1" hangingPunct="1">
              <a:lnSpc>
                <a:spcPct val="150000"/>
              </a:lnSpc>
            </a:pPr>
            <a:r>
              <a:rPr lang="zh-CN" altLang="en-US" dirty="0"/>
              <a:t>工作团队</a:t>
            </a:r>
          </a:p>
          <a:p>
            <a:pPr lvl="1" eaLnBrk="1" hangingPunct="1">
              <a:lnSpc>
                <a:spcPct val="150000"/>
              </a:lnSpc>
            </a:pPr>
            <a:r>
              <a:rPr lang="zh-CN" altLang="en-US" sz="2400" dirty="0">
                <a:cs typeface="+mn-cs"/>
              </a:rPr>
              <a:t>工作团队是由通过积极协作、个人责任和集体责任以及彼此互补的技能来努力完成某个特定的工作目标的成员组成的群体。</a:t>
            </a:r>
            <a:endParaRPr lang="en-US" altLang="zh-CN" sz="2400" dirty="0">
              <a:cs typeface="+mn-cs"/>
            </a:endParaRPr>
          </a:p>
        </p:txBody>
      </p:sp>
    </p:spTree>
    <p:extLst>
      <p:ext uri="{BB962C8B-B14F-4D97-AF65-F5344CB8AC3E}">
        <p14:creationId xmlns:p14="http://schemas.microsoft.com/office/powerpoint/2010/main" val="185287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团队中的各种角色</a:t>
            </a:r>
          </a:p>
        </p:txBody>
      </p:sp>
      <p:sp>
        <p:nvSpPr>
          <p:cNvPr id="3" name="内容占位符 2"/>
          <p:cNvSpPr>
            <a:spLocks noGrp="1"/>
          </p:cNvSpPr>
          <p:nvPr>
            <p:ph idx="1"/>
          </p:nvPr>
        </p:nvSpPr>
        <p:spPr/>
        <p:txBody>
          <a:bodyPr/>
          <a:lstStyle/>
          <a:p>
            <a:endParaRPr lang="zh-CN" altLang="en-US" dirty="0"/>
          </a:p>
        </p:txBody>
      </p:sp>
      <p:pic>
        <p:nvPicPr>
          <p:cNvPr id="1026" name="Picture 2" descr="齿轮与商务团队图片"/>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0155" y="2044064"/>
            <a:ext cx="3226872" cy="3360402"/>
          </a:xfrm>
          <a:prstGeom prst="ellipse">
            <a:avLst/>
          </a:prstGeom>
          <a:ln w="63500" cap="rnd">
            <a:solidFill>
              <a:srgbClr val="B01B2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2" name="矩形 11"/>
          <p:cNvSpPr/>
          <p:nvPr/>
        </p:nvSpPr>
        <p:spPr>
          <a:xfrm rot="1688589">
            <a:off x="6819016" y="1900526"/>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3653271">
            <a:off x="7645451" y="2712611"/>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6335324">
            <a:off x="7799370" y="4012830"/>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8466018">
            <a:off x="7215603" y="4944537"/>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0800000">
            <a:off x="6080052" y="5389215"/>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6200000">
            <a:off x="4323077" y="3724266"/>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7913405">
            <a:off x="4640044" y="2540612"/>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0488797">
            <a:off x="5585465" y="1839496"/>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371262">
            <a:off x="4842898" y="4904501"/>
            <a:ext cx="287079" cy="287079"/>
          </a:xfrm>
          <a:prstGeom prst="rect">
            <a:avLst/>
          </a:prstGeom>
          <a:solidFill>
            <a:srgbClr val="B0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888913" y="1437922"/>
            <a:ext cx="877163" cy="369332"/>
          </a:xfrm>
          <a:prstGeom prst="rect">
            <a:avLst/>
          </a:prstGeom>
        </p:spPr>
        <p:txBody>
          <a:bodyPr wrap="none">
            <a:spAutoFit/>
          </a:bodyPr>
          <a:lstStyle/>
          <a:p>
            <a:r>
              <a:rPr lang="zh-CN" altLang="en-US" dirty="0"/>
              <a:t>实干者</a:t>
            </a:r>
          </a:p>
        </p:txBody>
      </p:sp>
      <p:sp>
        <p:nvSpPr>
          <p:cNvPr id="22" name="矩形 21"/>
          <p:cNvSpPr/>
          <p:nvPr/>
        </p:nvSpPr>
        <p:spPr>
          <a:xfrm>
            <a:off x="7897043" y="2382082"/>
            <a:ext cx="877163" cy="369332"/>
          </a:xfrm>
          <a:prstGeom prst="rect">
            <a:avLst/>
          </a:prstGeom>
        </p:spPr>
        <p:txBody>
          <a:bodyPr wrap="none">
            <a:spAutoFit/>
          </a:bodyPr>
          <a:lstStyle/>
          <a:p>
            <a:r>
              <a:rPr lang="zh-CN" altLang="en-US" dirty="0"/>
              <a:t>协调者</a:t>
            </a:r>
          </a:p>
        </p:txBody>
      </p:sp>
      <p:sp>
        <p:nvSpPr>
          <p:cNvPr id="23" name="矩形 22"/>
          <p:cNvSpPr/>
          <p:nvPr/>
        </p:nvSpPr>
        <p:spPr>
          <a:xfrm>
            <a:off x="8119743" y="4011344"/>
            <a:ext cx="877163" cy="369332"/>
          </a:xfrm>
          <a:prstGeom prst="rect">
            <a:avLst/>
          </a:prstGeom>
        </p:spPr>
        <p:txBody>
          <a:bodyPr wrap="none">
            <a:spAutoFit/>
          </a:bodyPr>
          <a:lstStyle/>
          <a:p>
            <a:r>
              <a:rPr lang="zh-CN" altLang="en-US" dirty="0"/>
              <a:t>推进者</a:t>
            </a:r>
          </a:p>
        </p:txBody>
      </p:sp>
      <p:sp>
        <p:nvSpPr>
          <p:cNvPr id="24" name="矩形 23"/>
          <p:cNvSpPr/>
          <p:nvPr/>
        </p:nvSpPr>
        <p:spPr>
          <a:xfrm>
            <a:off x="7519894" y="5193876"/>
            <a:ext cx="877163" cy="369332"/>
          </a:xfrm>
          <a:prstGeom prst="rect">
            <a:avLst/>
          </a:prstGeom>
        </p:spPr>
        <p:txBody>
          <a:bodyPr wrap="none">
            <a:spAutoFit/>
          </a:bodyPr>
          <a:lstStyle/>
          <a:p>
            <a:r>
              <a:rPr lang="zh-CN" altLang="en-US" dirty="0"/>
              <a:t>创新者</a:t>
            </a:r>
          </a:p>
        </p:txBody>
      </p:sp>
      <p:sp>
        <p:nvSpPr>
          <p:cNvPr id="25" name="矩形 24"/>
          <p:cNvSpPr/>
          <p:nvPr/>
        </p:nvSpPr>
        <p:spPr>
          <a:xfrm>
            <a:off x="5755584" y="5740398"/>
            <a:ext cx="877163" cy="369332"/>
          </a:xfrm>
          <a:prstGeom prst="rect">
            <a:avLst/>
          </a:prstGeom>
        </p:spPr>
        <p:txBody>
          <a:bodyPr wrap="none">
            <a:spAutoFit/>
          </a:bodyPr>
          <a:lstStyle/>
          <a:p>
            <a:r>
              <a:rPr lang="zh-CN" altLang="en-US" dirty="0"/>
              <a:t>信息者</a:t>
            </a:r>
          </a:p>
        </p:txBody>
      </p:sp>
      <p:sp>
        <p:nvSpPr>
          <p:cNvPr id="26" name="矩形 25"/>
          <p:cNvSpPr/>
          <p:nvPr/>
        </p:nvSpPr>
        <p:spPr>
          <a:xfrm>
            <a:off x="4068963" y="5193876"/>
            <a:ext cx="877163" cy="369332"/>
          </a:xfrm>
          <a:prstGeom prst="rect">
            <a:avLst/>
          </a:prstGeom>
        </p:spPr>
        <p:txBody>
          <a:bodyPr wrap="none">
            <a:spAutoFit/>
          </a:bodyPr>
          <a:lstStyle/>
          <a:p>
            <a:r>
              <a:rPr lang="zh-CN" altLang="en-US" dirty="0"/>
              <a:t>监督者</a:t>
            </a:r>
          </a:p>
        </p:txBody>
      </p:sp>
      <p:sp>
        <p:nvSpPr>
          <p:cNvPr id="27" name="矩形 26"/>
          <p:cNvSpPr/>
          <p:nvPr/>
        </p:nvSpPr>
        <p:spPr>
          <a:xfrm>
            <a:off x="3324466" y="3681226"/>
            <a:ext cx="877163" cy="369332"/>
          </a:xfrm>
          <a:prstGeom prst="rect">
            <a:avLst/>
          </a:prstGeom>
        </p:spPr>
        <p:txBody>
          <a:bodyPr wrap="none">
            <a:spAutoFit/>
          </a:bodyPr>
          <a:lstStyle/>
          <a:p>
            <a:r>
              <a:rPr lang="zh-CN" altLang="en-US" dirty="0"/>
              <a:t>凝聚者</a:t>
            </a:r>
          </a:p>
        </p:txBody>
      </p:sp>
      <p:sp>
        <p:nvSpPr>
          <p:cNvPr id="28" name="矩形 27"/>
          <p:cNvSpPr/>
          <p:nvPr/>
        </p:nvSpPr>
        <p:spPr>
          <a:xfrm>
            <a:off x="3732993" y="2382082"/>
            <a:ext cx="877163" cy="369332"/>
          </a:xfrm>
          <a:prstGeom prst="rect">
            <a:avLst/>
          </a:prstGeom>
        </p:spPr>
        <p:txBody>
          <a:bodyPr wrap="none">
            <a:spAutoFit/>
          </a:bodyPr>
          <a:lstStyle/>
          <a:p>
            <a:r>
              <a:rPr lang="zh-CN" altLang="en-US" dirty="0"/>
              <a:t>完美者</a:t>
            </a:r>
          </a:p>
        </p:txBody>
      </p:sp>
      <p:sp>
        <p:nvSpPr>
          <p:cNvPr id="29" name="矩形 28"/>
          <p:cNvSpPr/>
          <p:nvPr/>
        </p:nvSpPr>
        <p:spPr>
          <a:xfrm>
            <a:off x="4621778" y="1465323"/>
            <a:ext cx="1107996" cy="369332"/>
          </a:xfrm>
          <a:prstGeom prst="rect">
            <a:avLst/>
          </a:prstGeom>
        </p:spPr>
        <p:txBody>
          <a:bodyPr wrap="none">
            <a:spAutoFit/>
          </a:bodyPr>
          <a:lstStyle/>
          <a:p>
            <a:r>
              <a:rPr lang="zh-CN" altLang="en-US" dirty="0"/>
              <a:t>技术专家</a:t>
            </a:r>
          </a:p>
        </p:txBody>
      </p:sp>
    </p:spTree>
    <p:extLst>
      <p:ext uri="{BB962C8B-B14F-4D97-AF65-F5344CB8AC3E}">
        <p14:creationId xmlns:p14="http://schemas.microsoft.com/office/powerpoint/2010/main" val="80896007"/>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p:cNvSpPr>
            <a:spLocks noChangeArrowheads="1"/>
          </p:cNvSpPr>
          <p:nvPr/>
        </p:nvSpPr>
        <p:spPr bwMode="auto">
          <a:xfrm>
            <a:off x="2367828" y="1236751"/>
            <a:ext cx="457200" cy="5029200"/>
          </a:xfrm>
          <a:prstGeom prst="flowChartAlternateProcess">
            <a:avLst/>
          </a:prstGeom>
          <a:solidFill>
            <a:schemeClr val="tx1">
              <a:lumMod val="75000"/>
              <a:lumOff val="25000"/>
            </a:schemeClr>
          </a:solidFill>
          <a:ln w="9525">
            <a:solidFill>
              <a:schemeClr val="tx1"/>
            </a:solidFill>
            <a:miter lim="800000"/>
            <a:headEnd/>
            <a:tailEnd/>
          </a:ln>
          <a:effectLst/>
        </p:spPr>
        <p:txBody>
          <a:bodyPr wrap="none" anchor="ctr"/>
          <a:lstStyle/>
          <a:p>
            <a:pPr algn="ctr">
              <a:lnSpc>
                <a:spcPct val="130000"/>
              </a:lnSpc>
              <a:defRPr/>
            </a:pPr>
            <a:r>
              <a:rPr lang="zh-CN" altLang="en-US" b="1" dirty="0">
                <a:solidFill>
                  <a:schemeClr val="bg1"/>
                </a:solidFill>
                <a:latin typeface="Arial" charset="0"/>
              </a:rPr>
              <a:t>有</a:t>
            </a:r>
            <a:endParaRPr lang="en-US" altLang="zh-CN" b="1" dirty="0">
              <a:solidFill>
                <a:schemeClr val="bg1"/>
              </a:solidFill>
              <a:latin typeface="Arial" charset="0"/>
            </a:endParaRPr>
          </a:p>
          <a:p>
            <a:pPr algn="ctr">
              <a:lnSpc>
                <a:spcPct val="130000"/>
              </a:lnSpc>
              <a:defRPr/>
            </a:pPr>
            <a:r>
              <a:rPr lang="zh-CN" altLang="en-US" b="1" dirty="0">
                <a:solidFill>
                  <a:schemeClr val="bg1"/>
                </a:solidFill>
                <a:latin typeface="Arial" charset="0"/>
              </a:rPr>
              <a:t>效</a:t>
            </a:r>
          </a:p>
          <a:p>
            <a:pPr algn="ctr">
              <a:lnSpc>
                <a:spcPct val="130000"/>
              </a:lnSpc>
              <a:defRPr/>
            </a:pPr>
            <a:r>
              <a:rPr lang="zh-CN" altLang="en-US" b="1" dirty="0">
                <a:solidFill>
                  <a:schemeClr val="bg1"/>
                </a:solidFill>
                <a:latin typeface="Arial" charset="0"/>
              </a:rPr>
              <a:t>团</a:t>
            </a:r>
          </a:p>
          <a:p>
            <a:pPr algn="ctr">
              <a:lnSpc>
                <a:spcPct val="130000"/>
              </a:lnSpc>
              <a:defRPr/>
            </a:pPr>
            <a:r>
              <a:rPr lang="zh-CN" altLang="en-US" b="1" dirty="0">
                <a:solidFill>
                  <a:schemeClr val="bg1"/>
                </a:solidFill>
                <a:latin typeface="Arial" charset="0"/>
              </a:rPr>
              <a:t>队</a:t>
            </a:r>
          </a:p>
          <a:p>
            <a:pPr algn="ctr">
              <a:lnSpc>
                <a:spcPct val="130000"/>
              </a:lnSpc>
              <a:defRPr/>
            </a:pPr>
            <a:r>
              <a:rPr lang="zh-CN" altLang="en-US" b="1" dirty="0">
                <a:solidFill>
                  <a:schemeClr val="bg1"/>
                </a:solidFill>
                <a:latin typeface="Arial" charset="0"/>
              </a:rPr>
              <a:t>的</a:t>
            </a:r>
          </a:p>
          <a:p>
            <a:pPr algn="ctr">
              <a:lnSpc>
                <a:spcPct val="130000"/>
              </a:lnSpc>
              <a:defRPr/>
            </a:pPr>
            <a:r>
              <a:rPr lang="zh-CN" altLang="en-US" b="1" dirty="0">
                <a:solidFill>
                  <a:schemeClr val="bg1"/>
                </a:solidFill>
                <a:latin typeface="Arial" charset="0"/>
              </a:rPr>
              <a:t>特</a:t>
            </a:r>
          </a:p>
          <a:p>
            <a:pPr algn="ctr">
              <a:lnSpc>
                <a:spcPct val="130000"/>
              </a:lnSpc>
              <a:defRPr/>
            </a:pPr>
            <a:r>
              <a:rPr lang="zh-CN" altLang="en-US" b="1" dirty="0">
                <a:solidFill>
                  <a:schemeClr val="bg1"/>
                </a:solidFill>
                <a:latin typeface="Arial" charset="0"/>
              </a:rPr>
              <a:t>征</a:t>
            </a:r>
          </a:p>
        </p:txBody>
      </p:sp>
      <p:sp>
        <p:nvSpPr>
          <p:cNvPr id="4" name="AutoShape 5"/>
          <p:cNvSpPr>
            <a:spLocks noChangeArrowheads="1"/>
          </p:cNvSpPr>
          <p:nvPr/>
        </p:nvSpPr>
        <p:spPr bwMode="auto">
          <a:xfrm>
            <a:off x="3282228" y="1160551"/>
            <a:ext cx="1600200" cy="304800"/>
          </a:xfrm>
          <a:prstGeom prst="roundRect">
            <a:avLst>
              <a:gd name="adj" fmla="val 16667"/>
            </a:avLst>
          </a:prstGeom>
          <a:solidFill>
            <a:schemeClr val="tx1">
              <a:lumMod val="50000"/>
              <a:lumOff val="50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bg1"/>
                </a:solidFill>
                <a:latin typeface="Arial" charset="0"/>
              </a:rPr>
              <a:t>清晰的</a:t>
            </a:r>
            <a:r>
              <a:rPr lang="zh-CN" altLang="en-US" b="1" dirty="0">
                <a:solidFill>
                  <a:schemeClr val="accent2"/>
                </a:solidFill>
                <a:latin typeface="Arial" charset="0"/>
              </a:rPr>
              <a:t>目标</a:t>
            </a:r>
          </a:p>
        </p:txBody>
      </p:sp>
      <p:sp>
        <p:nvSpPr>
          <p:cNvPr id="5" name="AutoShape 6"/>
          <p:cNvSpPr>
            <a:spLocks noChangeArrowheads="1"/>
          </p:cNvSpPr>
          <p:nvPr/>
        </p:nvSpPr>
        <p:spPr bwMode="auto">
          <a:xfrm>
            <a:off x="3282228" y="1846351"/>
            <a:ext cx="1600200" cy="304800"/>
          </a:xfrm>
          <a:prstGeom prst="roundRect">
            <a:avLst>
              <a:gd name="adj" fmla="val 16667"/>
            </a:avLst>
          </a:prstGeom>
          <a:solidFill>
            <a:schemeClr val="tx1">
              <a:lumMod val="50000"/>
              <a:lumOff val="50000"/>
            </a:schemeClr>
          </a:solidFill>
          <a:ln w="38100" algn="ctr">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bg1"/>
                </a:solidFill>
                <a:latin typeface="Arial" charset="0"/>
              </a:rPr>
              <a:t>相关的</a:t>
            </a:r>
            <a:r>
              <a:rPr lang="zh-CN" altLang="en-US" b="1" dirty="0">
                <a:solidFill>
                  <a:schemeClr val="accent2"/>
                </a:solidFill>
                <a:latin typeface="Arial" charset="0"/>
              </a:rPr>
              <a:t>技能</a:t>
            </a:r>
          </a:p>
        </p:txBody>
      </p:sp>
      <p:sp>
        <p:nvSpPr>
          <p:cNvPr id="6" name="AutoShape 7"/>
          <p:cNvSpPr>
            <a:spLocks noChangeArrowheads="1"/>
          </p:cNvSpPr>
          <p:nvPr/>
        </p:nvSpPr>
        <p:spPr bwMode="auto">
          <a:xfrm>
            <a:off x="3282228" y="2532151"/>
            <a:ext cx="1600200" cy="304800"/>
          </a:xfrm>
          <a:prstGeom prst="roundRect">
            <a:avLst>
              <a:gd name="adj" fmla="val 16667"/>
            </a:avLst>
          </a:prstGeom>
          <a:solidFill>
            <a:schemeClr val="tx1">
              <a:lumMod val="50000"/>
              <a:lumOff val="50000"/>
            </a:schemeClr>
          </a:solidFill>
          <a:ln w="38100" algn="ctr">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bg1"/>
                </a:solidFill>
                <a:latin typeface="Arial" charset="0"/>
              </a:rPr>
              <a:t>相互的</a:t>
            </a:r>
            <a:r>
              <a:rPr lang="zh-CN" altLang="en-US" b="1" dirty="0">
                <a:solidFill>
                  <a:schemeClr val="accent2"/>
                </a:solidFill>
                <a:latin typeface="Arial" charset="0"/>
              </a:rPr>
              <a:t>信任</a:t>
            </a:r>
          </a:p>
        </p:txBody>
      </p:sp>
      <p:sp>
        <p:nvSpPr>
          <p:cNvPr id="7" name="AutoShape 8"/>
          <p:cNvSpPr>
            <a:spLocks noChangeArrowheads="1"/>
          </p:cNvSpPr>
          <p:nvPr/>
        </p:nvSpPr>
        <p:spPr bwMode="auto">
          <a:xfrm>
            <a:off x="3282228" y="3217951"/>
            <a:ext cx="1600200" cy="304800"/>
          </a:xfrm>
          <a:prstGeom prst="roundRect">
            <a:avLst>
              <a:gd name="adj" fmla="val 16667"/>
            </a:avLst>
          </a:prstGeom>
          <a:solidFill>
            <a:schemeClr val="tx1">
              <a:lumMod val="50000"/>
              <a:lumOff val="50000"/>
            </a:schemeClr>
          </a:solidFill>
          <a:ln w="38100" algn="ctr">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bg1"/>
                </a:solidFill>
                <a:latin typeface="Arial" charset="0"/>
              </a:rPr>
              <a:t>一致的</a:t>
            </a:r>
            <a:r>
              <a:rPr lang="zh-CN" altLang="en-US" b="1" dirty="0">
                <a:solidFill>
                  <a:schemeClr val="accent2"/>
                </a:solidFill>
                <a:latin typeface="Arial" charset="0"/>
              </a:rPr>
              <a:t>承诺</a:t>
            </a:r>
          </a:p>
        </p:txBody>
      </p:sp>
      <p:sp>
        <p:nvSpPr>
          <p:cNvPr id="8" name="AutoShape 9"/>
          <p:cNvSpPr>
            <a:spLocks noChangeArrowheads="1"/>
          </p:cNvSpPr>
          <p:nvPr/>
        </p:nvSpPr>
        <p:spPr bwMode="auto">
          <a:xfrm>
            <a:off x="3282228" y="3903751"/>
            <a:ext cx="1600200" cy="304800"/>
          </a:xfrm>
          <a:prstGeom prst="roundRect">
            <a:avLst>
              <a:gd name="adj" fmla="val 16667"/>
            </a:avLst>
          </a:prstGeom>
          <a:solidFill>
            <a:schemeClr val="tx1">
              <a:lumMod val="50000"/>
              <a:lumOff val="50000"/>
            </a:schemeClr>
          </a:solidFill>
          <a:ln w="38100" algn="ctr">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bg1"/>
                </a:solidFill>
                <a:latin typeface="Arial" charset="0"/>
              </a:rPr>
              <a:t>良好的</a:t>
            </a:r>
            <a:r>
              <a:rPr lang="zh-CN" altLang="en-US" b="1" dirty="0">
                <a:solidFill>
                  <a:schemeClr val="accent2"/>
                </a:solidFill>
                <a:latin typeface="Arial" charset="0"/>
              </a:rPr>
              <a:t>沟通</a:t>
            </a:r>
          </a:p>
        </p:txBody>
      </p:sp>
      <p:sp>
        <p:nvSpPr>
          <p:cNvPr id="9" name="AutoShape 10"/>
          <p:cNvSpPr>
            <a:spLocks noChangeArrowheads="1"/>
          </p:cNvSpPr>
          <p:nvPr/>
        </p:nvSpPr>
        <p:spPr bwMode="auto">
          <a:xfrm>
            <a:off x="3282228" y="4589551"/>
            <a:ext cx="1600200" cy="304800"/>
          </a:xfrm>
          <a:prstGeom prst="roundRect">
            <a:avLst>
              <a:gd name="adj" fmla="val 16667"/>
            </a:avLst>
          </a:prstGeom>
          <a:solidFill>
            <a:schemeClr val="tx1">
              <a:lumMod val="50000"/>
              <a:lumOff val="50000"/>
            </a:schemeClr>
          </a:solidFill>
          <a:ln w="38100" algn="ctr">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accent2"/>
                </a:solidFill>
                <a:latin typeface="Arial" charset="0"/>
              </a:rPr>
              <a:t>谈判的</a:t>
            </a:r>
            <a:r>
              <a:rPr lang="zh-CN" altLang="en-US" b="1" dirty="0">
                <a:solidFill>
                  <a:schemeClr val="bg1"/>
                </a:solidFill>
                <a:latin typeface="Arial" charset="0"/>
              </a:rPr>
              <a:t>技能</a:t>
            </a:r>
          </a:p>
        </p:txBody>
      </p:sp>
      <p:sp>
        <p:nvSpPr>
          <p:cNvPr id="10" name="AutoShape 11"/>
          <p:cNvSpPr>
            <a:spLocks noChangeArrowheads="1"/>
          </p:cNvSpPr>
          <p:nvPr/>
        </p:nvSpPr>
        <p:spPr bwMode="auto">
          <a:xfrm>
            <a:off x="3282228" y="5275351"/>
            <a:ext cx="1600200" cy="304800"/>
          </a:xfrm>
          <a:prstGeom prst="roundRect">
            <a:avLst>
              <a:gd name="adj" fmla="val 16667"/>
            </a:avLst>
          </a:prstGeom>
          <a:solidFill>
            <a:schemeClr val="tx1">
              <a:lumMod val="50000"/>
              <a:lumOff val="50000"/>
            </a:schemeClr>
          </a:solidFill>
          <a:ln w="38100" algn="ctr">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bg1"/>
                </a:solidFill>
                <a:latin typeface="Arial" charset="0"/>
              </a:rPr>
              <a:t>合适的</a:t>
            </a:r>
            <a:r>
              <a:rPr lang="zh-CN" altLang="en-US" b="1" dirty="0">
                <a:solidFill>
                  <a:schemeClr val="accent2"/>
                </a:solidFill>
                <a:latin typeface="Arial" charset="0"/>
              </a:rPr>
              <a:t>领导</a:t>
            </a:r>
          </a:p>
        </p:txBody>
      </p:sp>
      <p:sp>
        <p:nvSpPr>
          <p:cNvPr id="11" name="AutoShape 12"/>
          <p:cNvSpPr>
            <a:spLocks noChangeArrowheads="1"/>
          </p:cNvSpPr>
          <p:nvPr/>
        </p:nvSpPr>
        <p:spPr bwMode="auto">
          <a:xfrm>
            <a:off x="3282228" y="5961151"/>
            <a:ext cx="1600200" cy="304800"/>
          </a:xfrm>
          <a:prstGeom prst="roundRect">
            <a:avLst>
              <a:gd name="adj" fmla="val 16667"/>
            </a:avLst>
          </a:prstGeom>
          <a:solidFill>
            <a:schemeClr val="tx1">
              <a:lumMod val="50000"/>
              <a:lumOff val="50000"/>
            </a:schemeClr>
          </a:solidFill>
          <a:ln w="38100" algn="ctr">
            <a:noFill/>
            <a:round/>
            <a:headEnd/>
            <a:tailEnd/>
          </a:ln>
          <a:effectLst>
            <a:outerShdw dist="107763" dir="2700000" algn="ctr" rotWithShape="0">
              <a:schemeClr val="bg2">
                <a:alpha val="50000"/>
              </a:schemeClr>
            </a:outerShdw>
          </a:effectLst>
        </p:spPr>
        <p:txBody>
          <a:bodyPr wrap="none" anchor="ctr"/>
          <a:lstStyle/>
          <a:p>
            <a:pPr algn="ctr">
              <a:defRPr/>
            </a:pPr>
            <a:r>
              <a:rPr lang="zh-CN" altLang="en-US" b="1" dirty="0">
                <a:solidFill>
                  <a:schemeClr val="bg1"/>
                </a:solidFill>
                <a:latin typeface="Arial" charset="0"/>
              </a:rPr>
              <a:t>内外部的</a:t>
            </a:r>
            <a:r>
              <a:rPr lang="zh-CN" altLang="en-US" b="1" dirty="0">
                <a:solidFill>
                  <a:schemeClr val="accent2"/>
                </a:solidFill>
                <a:latin typeface="Arial" charset="0"/>
              </a:rPr>
              <a:t>支持</a:t>
            </a:r>
          </a:p>
        </p:txBody>
      </p:sp>
      <p:sp>
        <p:nvSpPr>
          <p:cNvPr id="12" name="Line 14"/>
          <p:cNvSpPr>
            <a:spLocks noChangeShapeType="1"/>
          </p:cNvSpPr>
          <p:nvPr/>
        </p:nvSpPr>
        <p:spPr bwMode="auto">
          <a:xfrm>
            <a:off x="3053628" y="1312951"/>
            <a:ext cx="0" cy="480060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a:off x="3053628" y="13129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3053628" y="19987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7"/>
          <p:cNvSpPr>
            <a:spLocks noChangeShapeType="1"/>
          </p:cNvSpPr>
          <p:nvPr/>
        </p:nvSpPr>
        <p:spPr bwMode="auto">
          <a:xfrm>
            <a:off x="3053628" y="26845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8"/>
          <p:cNvSpPr>
            <a:spLocks noChangeShapeType="1"/>
          </p:cNvSpPr>
          <p:nvPr/>
        </p:nvSpPr>
        <p:spPr bwMode="auto">
          <a:xfrm>
            <a:off x="3053628" y="33703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9"/>
          <p:cNvSpPr>
            <a:spLocks noChangeShapeType="1"/>
          </p:cNvSpPr>
          <p:nvPr/>
        </p:nvSpPr>
        <p:spPr bwMode="auto">
          <a:xfrm>
            <a:off x="3053628" y="40561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0"/>
          <p:cNvSpPr>
            <a:spLocks noChangeShapeType="1"/>
          </p:cNvSpPr>
          <p:nvPr/>
        </p:nvSpPr>
        <p:spPr bwMode="auto">
          <a:xfrm>
            <a:off x="3053628" y="54277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1"/>
          <p:cNvSpPr>
            <a:spLocks noChangeShapeType="1"/>
          </p:cNvSpPr>
          <p:nvPr/>
        </p:nvSpPr>
        <p:spPr bwMode="auto">
          <a:xfrm>
            <a:off x="3053628" y="47419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2"/>
          <p:cNvSpPr>
            <a:spLocks noChangeShapeType="1"/>
          </p:cNvSpPr>
          <p:nvPr/>
        </p:nvSpPr>
        <p:spPr bwMode="auto">
          <a:xfrm>
            <a:off x="3053628" y="61135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3"/>
          <p:cNvSpPr>
            <a:spLocks noChangeShapeType="1"/>
          </p:cNvSpPr>
          <p:nvPr/>
        </p:nvSpPr>
        <p:spPr bwMode="auto">
          <a:xfrm>
            <a:off x="2825028" y="3598951"/>
            <a:ext cx="2286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4"/>
          <p:cNvSpPr>
            <a:spLocks noChangeShapeType="1"/>
          </p:cNvSpPr>
          <p:nvPr/>
        </p:nvSpPr>
        <p:spPr bwMode="auto">
          <a:xfrm>
            <a:off x="4882428" y="13129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5"/>
          <p:cNvSpPr>
            <a:spLocks noChangeShapeType="1"/>
          </p:cNvSpPr>
          <p:nvPr/>
        </p:nvSpPr>
        <p:spPr bwMode="auto">
          <a:xfrm>
            <a:off x="4882428" y="61135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6"/>
          <p:cNvSpPr>
            <a:spLocks noChangeShapeType="1"/>
          </p:cNvSpPr>
          <p:nvPr/>
        </p:nvSpPr>
        <p:spPr bwMode="auto">
          <a:xfrm>
            <a:off x="4882428" y="54277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7"/>
          <p:cNvSpPr>
            <a:spLocks noChangeShapeType="1"/>
          </p:cNvSpPr>
          <p:nvPr/>
        </p:nvSpPr>
        <p:spPr bwMode="auto">
          <a:xfrm>
            <a:off x="4882428" y="47419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8"/>
          <p:cNvSpPr>
            <a:spLocks noChangeShapeType="1"/>
          </p:cNvSpPr>
          <p:nvPr/>
        </p:nvSpPr>
        <p:spPr bwMode="auto">
          <a:xfrm>
            <a:off x="4882428" y="40561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9"/>
          <p:cNvSpPr>
            <a:spLocks noChangeShapeType="1"/>
          </p:cNvSpPr>
          <p:nvPr/>
        </p:nvSpPr>
        <p:spPr bwMode="auto">
          <a:xfrm>
            <a:off x="4882428" y="33703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0"/>
          <p:cNvSpPr>
            <a:spLocks noChangeShapeType="1"/>
          </p:cNvSpPr>
          <p:nvPr/>
        </p:nvSpPr>
        <p:spPr bwMode="auto">
          <a:xfrm>
            <a:off x="4882428" y="26845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1"/>
          <p:cNvSpPr>
            <a:spLocks noChangeShapeType="1"/>
          </p:cNvSpPr>
          <p:nvPr/>
        </p:nvSpPr>
        <p:spPr bwMode="auto">
          <a:xfrm>
            <a:off x="4882428" y="1998751"/>
            <a:ext cx="381000" cy="0"/>
          </a:xfrm>
          <a:prstGeom prst="line">
            <a:avLst/>
          </a:prstGeom>
          <a:noFill/>
          <a:ln w="28575">
            <a:solidFill>
              <a:srgbClr val="B01B2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32"/>
          <p:cNvSpPr txBox="1">
            <a:spLocks noChangeArrowheads="1"/>
          </p:cNvSpPr>
          <p:nvPr/>
        </p:nvSpPr>
        <p:spPr bwMode="auto">
          <a:xfrm>
            <a:off x="5171353" y="1160551"/>
            <a:ext cx="3384550" cy="304800"/>
          </a:xfrm>
          <a:prstGeom prst="rect">
            <a:avLst/>
          </a:prstGeom>
          <a:solidFill>
            <a:schemeClr val="bg1">
              <a:lumMod val="50000"/>
            </a:schemeClr>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chemeClr val="bg1"/>
                </a:solidFill>
                <a:latin typeface="+mn-ea"/>
                <a:ea typeface="+mn-ea"/>
              </a:rPr>
              <a:t>目标明确专一，并使成员感受到价值意义</a:t>
            </a:r>
          </a:p>
        </p:txBody>
      </p:sp>
      <p:sp>
        <p:nvSpPr>
          <p:cNvPr id="31" name="Text Box 33"/>
          <p:cNvSpPr txBox="1">
            <a:spLocks noChangeArrowheads="1"/>
          </p:cNvSpPr>
          <p:nvPr/>
        </p:nvSpPr>
        <p:spPr bwMode="auto">
          <a:xfrm>
            <a:off x="5171353" y="1846351"/>
            <a:ext cx="3384550" cy="304800"/>
          </a:xfrm>
          <a:prstGeom prst="rect">
            <a:avLst/>
          </a:prstGeom>
          <a:solidFill>
            <a:schemeClr val="bg1">
              <a:lumMod val="50000"/>
            </a:schemeClr>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chemeClr val="bg1"/>
                </a:solidFill>
                <a:latin typeface="+mn-ea"/>
                <a:ea typeface="+mn-ea"/>
              </a:rPr>
              <a:t>由任务所需的不同专业与技能的成员组成</a:t>
            </a:r>
          </a:p>
        </p:txBody>
      </p:sp>
      <p:sp>
        <p:nvSpPr>
          <p:cNvPr id="32" name="Text Box 34"/>
          <p:cNvSpPr txBox="1">
            <a:spLocks noChangeArrowheads="1"/>
          </p:cNvSpPr>
          <p:nvPr/>
        </p:nvSpPr>
        <p:spPr bwMode="auto">
          <a:xfrm>
            <a:off x="5171353" y="2509926"/>
            <a:ext cx="3384550" cy="304800"/>
          </a:xfrm>
          <a:prstGeom prst="rect">
            <a:avLst/>
          </a:prstGeom>
          <a:solidFill>
            <a:schemeClr val="bg1">
              <a:lumMod val="50000"/>
            </a:schemeClr>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latin typeface="+mn-ea"/>
                <a:ea typeface="+mn-ea"/>
              </a:rPr>
              <a:t>具有非正式组织的含友情成分的人际关系</a:t>
            </a:r>
          </a:p>
        </p:txBody>
      </p:sp>
      <p:sp>
        <p:nvSpPr>
          <p:cNvPr id="33" name="Text Box 35"/>
          <p:cNvSpPr txBox="1">
            <a:spLocks noChangeArrowheads="1"/>
          </p:cNvSpPr>
          <p:nvPr/>
        </p:nvSpPr>
        <p:spPr bwMode="auto">
          <a:xfrm>
            <a:off x="5171353" y="3217951"/>
            <a:ext cx="3384550" cy="304800"/>
          </a:xfrm>
          <a:prstGeom prst="rect">
            <a:avLst/>
          </a:prstGeom>
          <a:solidFill>
            <a:schemeClr val="bg1">
              <a:lumMod val="50000"/>
            </a:schemeClr>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latin typeface="+mn-ea"/>
                <a:ea typeface="+mn-ea"/>
              </a:rPr>
              <a:t>成员具有对目标对组织对领导的高度忠诚</a:t>
            </a:r>
          </a:p>
        </p:txBody>
      </p:sp>
      <p:sp>
        <p:nvSpPr>
          <p:cNvPr id="34" name="Text Box 36"/>
          <p:cNvSpPr txBox="1">
            <a:spLocks noChangeArrowheads="1"/>
          </p:cNvSpPr>
          <p:nvPr/>
        </p:nvSpPr>
        <p:spPr bwMode="auto">
          <a:xfrm>
            <a:off x="5171353" y="3903751"/>
            <a:ext cx="3384550" cy="304800"/>
          </a:xfrm>
          <a:prstGeom prst="rect">
            <a:avLst/>
          </a:prstGeom>
          <a:solidFill>
            <a:schemeClr val="bg1">
              <a:lumMod val="50000"/>
            </a:schemeClr>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latin typeface="+mn-ea"/>
                <a:ea typeface="+mn-ea"/>
              </a:rPr>
              <a:t>成员间形成良好的多渠道多形式的信息流</a:t>
            </a:r>
          </a:p>
        </p:txBody>
      </p:sp>
      <p:sp>
        <p:nvSpPr>
          <p:cNvPr id="35" name="Text Box 37"/>
          <p:cNvSpPr txBox="1">
            <a:spLocks noChangeArrowheads="1"/>
          </p:cNvSpPr>
          <p:nvPr/>
        </p:nvSpPr>
        <p:spPr bwMode="auto">
          <a:xfrm>
            <a:off x="5171353" y="4589551"/>
            <a:ext cx="3384550" cy="304800"/>
          </a:xfrm>
          <a:prstGeom prst="rect">
            <a:avLst/>
          </a:prstGeom>
          <a:solidFill>
            <a:schemeClr val="bg1">
              <a:lumMod val="50000"/>
            </a:schemeClr>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latin typeface="+mn-ea"/>
                <a:ea typeface="+mn-ea"/>
              </a:rPr>
              <a:t>具有高度的灵活性和一定程度上的决策权</a:t>
            </a:r>
          </a:p>
        </p:txBody>
      </p:sp>
      <p:sp>
        <p:nvSpPr>
          <p:cNvPr id="36" name="Text Box 38"/>
          <p:cNvSpPr txBox="1">
            <a:spLocks noChangeArrowheads="1"/>
          </p:cNvSpPr>
          <p:nvPr/>
        </p:nvSpPr>
        <p:spPr bwMode="auto">
          <a:xfrm>
            <a:off x="5171353" y="5275351"/>
            <a:ext cx="3384550" cy="304800"/>
          </a:xfrm>
          <a:prstGeom prst="rect">
            <a:avLst/>
          </a:prstGeom>
          <a:solidFill>
            <a:schemeClr val="bg1">
              <a:lumMod val="50000"/>
            </a:schemeClr>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latin typeface="+mn-ea"/>
                <a:ea typeface="+mn-ea"/>
              </a:rPr>
              <a:t>关注、关怀和授权、具有自我指挥的能力</a:t>
            </a:r>
          </a:p>
        </p:txBody>
      </p:sp>
      <p:sp>
        <p:nvSpPr>
          <p:cNvPr id="37" name="Text Box 39"/>
          <p:cNvSpPr txBox="1">
            <a:spLocks noChangeArrowheads="1"/>
          </p:cNvSpPr>
          <p:nvPr/>
        </p:nvSpPr>
        <p:spPr bwMode="auto">
          <a:xfrm>
            <a:off x="5171353" y="5961151"/>
            <a:ext cx="3384550" cy="304800"/>
          </a:xfrm>
          <a:prstGeom prst="rect">
            <a:avLst/>
          </a:prstGeom>
          <a:solidFill>
            <a:schemeClr val="bg1">
              <a:lumMod val="50000"/>
            </a:schemeClr>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latin typeface="+mn-ea"/>
                <a:ea typeface="+mn-ea"/>
              </a:rPr>
              <a:t>较好的工作条件与合理报酬有上司的支持</a:t>
            </a:r>
          </a:p>
        </p:txBody>
      </p:sp>
      <p:sp>
        <p:nvSpPr>
          <p:cNvPr id="38" name="AutoShape 40"/>
          <p:cNvSpPr>
            <a:spLocks/>
          </p:cNvSpPr>
          <p:nvPr/>
        </p:nvSpPr>
        <p:spPr bwMode="auto">
          <a:xfrm>
            <a:off x="8844828" y="1236751"/>
            <a:ext cx="228600" cy="4800600"/>
          </a:xfrm>
          <a:prstGeom prst="rightBrace">
            <a:avLst>
              <a:gd name="adj1" fmla="val 175000"/>
              <a:gd name="adj2" fmla="val 50597"/>
            </a:avLst>
          </a:prstGeom>
          <a:noFill/>
          <a:ln w="19050">
            <a:solidFill>
              <a:srgbClr val="B01B2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AutoShape 41"/>
          <p:cNvSpPr>
            <a:spLocks noChangeArrowheads="1"/>
          </p:cNvSpPr>
          <p:nvPr/>
        </p:nvSpPr>
        <p:spPr bwMode="auto">
          <a:xfrm>
            <a:off x="9302029" y="1236751"/>
            <a:ext cx="586653" cy="5029200"/>
          </a:xfrm>
          <a:prstGeom prst="flowChartAlternateProcess">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lnSpc>
                <a:spcPct val="130000"/>
              </a:lnSpc>
              <a:defRPr/>
            </a:pPr>
            <a:r>
              <a:rPr lang="zh-CN" altLang="en-US" b="1">
                <a:solidFill>
                  <a:schemeClr val="bg1"/>
                </a:solidFill>
                <a:latin typeface="Arial" charset="0"/>
              </a:rPr>
              <a:t>理</a:t>
            </a:r>
          </a:p>
          <a:p>
            <a:pPr algn="ctr">
              <a:lnSpc>
                <a:spcPct val="130000"/>
              </a:lnSpc>
              <a:defRPr/>
            </a:pPr>
            <a:r>
              <a:rPr lang="zh-CN" altLang="en-US" b="1">
                <a:solidFill>
                  <a:schemeClr val="bg1"/>
                </a:solidFill>
                <a:latin typeface="Arial" charset="0"/>
              </a:rPr>
              <a:t>想</a:t>
            </a:r>
          </a:p>
          <a:p>
            <a:pPr algn="ctr">
              <a:lnSpc>
                <a:spcPct val="130000"/>
              </a:lnSpc>
              <a:defRPr/>
            </a:pPr>
            <a:r>
              <a:rPr lang="zh-CN" altLang="en-US" b="1">
                <a:solidFill>
                  <a:schemeClr val="bg1"/>
                </a:solidFill>
                <a:latin typeface="Arial" charset="0"/>
              </a:rPr>
              <a:t>的</a:t>
            </a:r>
          </a:p>
          <a:p>
            <a:pPr algn="ctr">
              <a:lnSpc>
                <a:spcPct val="130000"/>
              </a:lnSpc>
              <a:defRPr/>
            </a:pPr>
            <a:r>
              <a:rPr lang="zh-CN" altLang="en-US" b="1">
                <a:solidFill>
                  <a:schemeClr val="bg1"/>
                </a:solidFill>
                <a:latin typeface="Arial" charset="0"/>
              </a:rPr>
              <a:t>群</a:t>
            </a:r>
          </a:p>
          <a:p>
            <a:pPr algn="ctr">
              <a:lnSpc>
                <a:spcPct val="130000"/>
              </a:lnSpc>
              <a:defRPr/>
            </a:pPr>
            <a:r>
              <a:rPr lang="zh-CN" altLang="en-US" b="1">
                <a:solidFill>
                  <a:schemeClr val="bg1"/>
                </a:solidFill>
                <a:latin typeface="Arial" charset="0"/>
              </a:rPr>
              <a:t>体</a:t>
            </a:r>
          </a:p>
          <a:p>
            <a:pPr algn="ctr">
              <a:lnSpc>
                <a:spcPct val="130000"/>
              </a:lnSpc>
              <a:defRPr/>
            </a:pPr>
            <a:r>
              <a:rPr lang="zh-CN" altLang="en-US" b="1">
                <a:solidFill>
                  <a:schemeClr val="bg1"/>
                </a:solidFill>
                <a:latin typeface="Arial" charset="0"/>
              </a:rPr>
              <a:t>行</a:t>
            </a:r>
          </a:p>
          <a:p>
            <a:pPr algn="ctr">
              <a:lnSpc>
                <a:spcPct val="130000"/>
              </a:lnSpc>
              <a:defRPr/>
            </a:pPr>
            <a:r>
              <a:rPr lang="zh-CN" altLang="en-US" b="1">
                <a:solidFill>
                  <a:schemeClr val="bg1"/>
                </a:solidFill>
                <a:latin typeface="Arial" charset="0"/>
              </a:rPr>
              <a:t>为</a:t>
            </a:r>
          </a:p>
          <a:p>
            <a:pPr algn="ctr">
              <a:lnSpc>
                <a:spcPct val="130000"/>
              </a:lnSpc>
              <a:defRPr/>
            </a:pPr>
            <a:r>
              <a:rPr lang="zh-CN" altLang="en-US" b="1">
                <a:solidFill>
                  <a:schemeClr val="bg1"/>
                </a:solidFill>
                <a:latin typeface="Arial" charset="0"/>
              </a:rPr>
              <a:t>的</a:t>
            </a:r>
          </a:p>
          <a:p>
            <a:pPr algn="ctr">
              <a:lnSpc>
                <a:spcPct val="130000"/>
              </a:lnSpc>
              <a:defRPr/>
            </a:pPr>
            <a:r>
              <a:rPr lang="zh-CN" altLang="en-US" b="1">
                <a:solidFill>
                  <a:schemeClr val="bg1"/>
                </a:solidFill>
                <a:latin typeface="Arial" charset="0"/>
              </a:rPr>
              <a:t>模</a:t>
            </a:r>
          </a:p>
          <a:p>
            <a:pPr algn="ctr">
              <a:lnSpc>
                <a:spcPct val="130000"/>
              </a:lnSpc>
              <a:defRPr/>
            </a:pPr>
            <a:r>
              <a:rPr lang="zh-CN" altLang="en-US" b="1">
                <a:solidFill>
                  <a:schemeClr val="bg1"/>
                </a:solidFill>
                <a:latin typeface="Arial" charset="0"/>
              </a:rPr>
              <a:t>式</a:t>
            </a:r>
          </a:p>
        </p:txBody>
      </p:sp>
      <p:sp>
        <p:nvSpPr>
          <p:cNvPr id="40" name="标题 39"/>
          <p:cNvSpPr>
            <a:spLocks noGrp="1"/>
          </p:cNvSpPr>
          <p:nvPr>
            <p:ph type="title"/>
          </p:nvPr>
        </p:nvSpPr>
        <p:spPr/>
        <p:txBody>
          <a:bodyPr/>
          <a:lstStyle/>
          <a:p>
            <a:r>
              <a:rPr lang="zh-CN" altLang="en-US" dirty="0"/>
              <a:t>有效团队的特征</a:t>
            </a:r>
          </a:p>
        </p:txBody>
      </p:sp>
    </p:spTree>
    <p:extLst>
      <p:ext uri="{BB962C8B-B14F-4D97-AF65-F5344CB8AC3E}">
        <p14:creationId xmlns:p14="http://schemas.microsoft.com/office/powerpoint/2010/main" val="2920242712"/>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Lesson Three</a:t>
            </a:r>
            <a:r>
              <a:rPr lang="zh-CN" altLang="en-US" dirty="0"/>
              <a:t>：科学的群体程序？</a:t>
            </a:r>
          </a:p>
        </p:txBody>
      </p:sp>
      <p:pic>
        <p:nvPicPr>
          <p:cNvPr id="3" name="图片 2"/>
          <p:cNvPicPr>
            <a:picLocks noChangeAspect="1"/>
          </p:cNvPicPr>
          <p:nvPr/>
        </p:nvPicPr>
        <p:blipFill>
          <a:blip r:embed="rId3"/>
          <a:stretch>
            <a:fillRect/>
          </a:stretch>
        </p:blipFill>
        <p:spPr>
          <a:xfrm>
            <a:off x="2648695" y="2188435"/>
            <a:ext cx="7214343" cy="3569428"/>
          </a:xfrm>
          <a:prstGeom prst="rect">
            <a:avLst/>
          </a:prstGeom>
        </p:spPr>
      </p:pic>
      <p:sp>
        <p:nvSpPr>
          <p:cNvPr id="4" name="矩形 3"/>
          <p:cNvSpPr/>
          <p:nvPr/>
        </p:nvSpPr>
        <p:spPr>
          <a:xfrm>
            <a:off x="2245118" y="1356888"/>
            <a:ext cx="6078434" cy="369332"/>
          </a:xfrm>
          <a:prstGeom prst="rect">
            <a:avLst/>
          </a:prstGeom>
        </p:spPr>
        <p:txBody>
          <a:bodyPr wrap="square">
            <a:spAutoFit/>
          </a:bodyPr>
          <a:lstStyle/>
          <a:p>
            <a:r>
              <a:rPr lang="zh-CN" altLang="en-US" dirty="0">
                <a:latin typeface="KaiTi" panose="02010609060101010101" pitchFamily="49" charset="-122"/>
                <a:ea typeface="KaiTi" panose="02010609060101010101" pitchFamily="49" charset="-122"/>
              </a:rPr>
              <a:t>有时候采取行动胜于制定计划。</a:t>
            </a:r>
            <a:endParaRPr lang="zh-CN" altLang="en-US" dirty="0"/>
          </a:p>
        </p:txBody>
      </p:sp>
    </p:spTree>
    <p:extLst>
      <p:ext uri="{BB962C8B-B14F-4D97-AF65-F5344CB8AC3E}">
        <p14:creationId xmlns:p14="http://schemas.microsoft.com/office/powerpoint/2010/main" val="1522054933"/>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群体的重要性</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760" y="1578763"/>
            <a:ext cx="6843871" cy="4380077"/>
          </a:xfrm>
        </p:spPr>
      </p:pic>
    </p:spTree>
    <p:extLst>
      <p:ext uri="{BB962C8B-B14F-4D97-AF65-F5344CB8AC3E}">
        <p14:creationId xmlns:p14="http://schemas.microsoft.com/office/powerpoint/2010/main" val="3568037423"/>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a:t>
            </a:r>
          </a:p>
        </p:txBody>
      </p:sp>
      <p:sp>
        <p:nvSpPr>
          <p:cNvPr id="4" name="内容占位符 3"/>
          <p:cNvSpPr txBox="1">
            <a:spLocks noGrp="1"/>
          </p:cNvSpPr>
          <p:nvPr>
            <p:ph idx="1"/>
          </p:nvPr>
        </p:nvSpPr>
        <p:spPr>
          <a:xfrm>
            <a:off x="527381" y="1340768"/>
            <a:ext cx="11041227" cy="4093428"/>
          </a:xfrm>
          <a:prstGeom prst="rect">
            <a:avLst/>
          </a:prstGeom>
          <a:noFill/>
        </p:spPr>
        <p:txBody>
          <a:bodyPr wrap="square" rtlCol="0">
            <a:spAutoFit/>
          </a:bodyPr>
          <a:lstStyle/>
          <a:p>
            <a:r>
              <a:rPr lang="zh-CN" altLang="en-US" sz="2000" dirty="0"/>
              <a:t>群体为了实现某个（些）具体目标而组合到一起的两个或更多相互依赖、彼此互动的个体。</a:t>
            </a:r>
            <a:endParaRPr lang="en-US" altLang="zh-CN" sz="2000" dirty="0">
              <a:latin typeface="微软雅黑" panose="020B0503020204020204" pitchFamily="34" charset="-122"/>
              <a:ea typeface="微软雅黑" panose="020B0503020204020204" pitchFamily="34" charset="-122"/>
            </a:endParaRPr>
          </a:p>
          <a:p>
            <a:pPr marL="457200" lvl="1" indent="0">
              <a:buNone/>
            </a:pPr>
            <a:endParaRPr lang="en-US" altLang="zh-CN" dirty="0">
              <a:cs typeface="+mn-cs"/>
            </a:endParaRPr>
          </a:p>
          <a:p>
            <a:pPr marL="457200" lvl="1" indent="0">
              <a:buNone/>
            </a:pPr>
            <a:endParaRPr lang="en-US" altLang="zh-CN" dirty="0">
              <a:cs typeface="+mn-cs"/>
            </a:endParaRPr>
          </a:p>
          <a:p>
            <a:pPr marL="457200" lvl="1" indent="0">
              <a:buNone/>
            </a:pPr>
            <a:r>
              <a:rPr lang="zh-CN" altLang="en-US" dirty="0">
                <a:cs typeface="+mn-cs"/>
              </a:rPr>
              <a:t>群体的特征</a:t>
            </a:r>
          </a:p>
          <a:p>
            <a:pPr lvl="2"/>
            <a:r>
              <a:rPr lang="zh-CN" altLang="en-US" sz="2000" dirty="0">
                <a:cs typeface="+mn-cs"/>
              </a:rPr>
              <a:t>各成员在心理、行为上相互产生影响和吸引</a:t>
            </a:r>
            <a:endParaRPr lang="en-US" altLang="zh-CN" sz="2000" dirty="0">
              <a:cs typeface="+mn-cs"/>
            </a:endParaRPr>
          </a:p>
          <a:p>
            <a:pPr lvl="2"/>
            <a:endParaRPr lang="zh-CN" altLang="en-US" sz="2000" dirty="0">
              <a:cs typeface="+mn-cs"/>
            </a:endParaRPr>
          </a:p>
          <a:p>
            <a:pPr lvl="2"/>
            <a:r>
              <a:rPr lang="zh-CN" altLang="en-US" sz="2000" dirty="0">
                <a:cs typeface="+mn-cs"/>
              </a:rPr>
              <a:t>各成员相互依附，在心理上彼此意识到对方的存在</a:t>
            </a:r>
            <a:endParaRPr lang="en-US" altLang="zh-CN" sz="2000" dirty="0">
              <a:cs typeface="+mn-cs"/>
            </a:endParaRPr>
          </a:p>
          <a:p>
            <a:pPr lvl="2"/>
            <a:endParaRPr lang="zh-CN" altLang="en-US" sz="2000" dirty="0">
              <a:cs typeface="+mn-cs"/>
            </a:endParaRPr>
          </a:p>
          <a:p>
            <a:pPr lvl="2"/>
            <a:r>
              <a:rPr lang="zh-CN" altLang="en-US" sz="2000" dirty="0">
                <a:cs typeface="+mn-cs"/>
              </a:rPr>
              <a:t>各成员在心理上有“我们同属一体”的感受</a:t>
            </a:r>
            <a:endParaRPr lang="en-US" altLang="zh-CN" sz="2000" dirty="0">
              <a:cs typeface="+mn-cs"/>
            </a:endParaRPr>
          </a:p>
          <a:p>
            <a:pPr fontAlgn="base">
              <a:spcBef>
                <a:spcPct val="20000"/>
              </a:spcBef>
              <a:spcAft>
                <a:spcPct val="0"/>
              </a:spcAft>
            </a:pPr>
            <a:endParaRPr lang="en-US" altLang="zh-CN" sz="2000" dirty="0">
              <a:latin typeface="微软雅黑" panose="020B0503020204020204" pitchFamily="34" charset="-122"/>
              <a:ea typeface="微软雅黑" panose="020B0503020204020204" pitchFamily="34" charset="-122"/>
            </a:endParaRPr>
          </a:p>
          <a:p>
            <a:pPr fontAlgn="base">
              <a:spcBef>
                <a:spcPct val="20000"/>
              </a:spcBef>
              <a:spcAft>
                <a:spcPct val="0"/>
              </a:spcAft>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8476195"/>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正式群体与非正式群体</a:t>
            </a:r>
          </a:p>
        </p:txBody>
      </p:sp>
      <p:sp>
        <p:nvSpPr>
          <p:cNvPr id="3" name="内容占位符 2"/>
          <p:cNvSpPr>
            <a:spLocks noGrp="1"/>
          </p:cNvSpPr>
          <p:nvPr>
            <p:ph idx="1"/>
          </p:nvPr>
        </p:nvSpPr>
        <p:spPr/>
        <p:txBody>
          <a:bodyPr/>
          <a:lstStyle/>
          <a:p>
            <a:r>
              <a:rPr lang="zh-CN" altLang="en-US" dirty="0"/>
              <a:t>正式群体是</a:t>
            </a:r>
            <a:r>
              <a:rPr lang="zh-CN" altLang="en-US" dirty="0">
                <a:solidFill>
                  <a:srgbClr val="FF0000"/>
                </a:solidFill>
              </a:rPr>
              <a:t>组织设计的结果</a:t>
            </a:r>
            <a:r>
              <a:rPr lang="zh-CN" altLang="en-US" dirty="0"/>
              <a:t>，有明确的目标、任务、结构、职能以及权责关系，对个人有某种程度的强制性。</a:t>
            </a:r>
            <a:endParaRPr lang="en-US" altLang="zh-CN" dirty="0"/>
          </a:p>
          <a:p>
            <a:endParaRPr lang="en-US" altLang="zh-CN" dirty="0"/>
          </a:p>
          <a:p>
            <a:endParaRPr lang="zh-CN" altLang="en-US" dirty="0"/>
          </a:p>
          <a:p>
            <a:r>
              <a:rPr lang="zh-CN" altLang="en-US" dirty="0"/>
              <a:t>非正式群体随着正式组织的运转而形成的；某些成员，</a:t>
            </a:r>
            <a:r>
              <a:rPr lang="zh-CN" altLang="en-US" dirty="0">
                <a:solidFill>
                  <a:srgbClr val="FF0000"/>
                </a:solidFill>
              </a:rPr>
              <a:t>由于工作性质相近、社会地位相当，或者性格、业余爱好和感情比较相投</a:t>
            </a:r>
            <a:endParaRPr lang="en-US" altLang="zh-CN" dirty="0">
              <a:solidFill>
                <a:srgbClr val="FF0000"/>
              </a:solidFill>
            </a:endParaRPr>
          </a:p>
          <a:p>
            <a:endParaRPr lang="en-US" altLang="zh-CN" dirty="0">
              <a:solidFill>
                <a:srgbClr val="FF0000"/>
              </a:solidFill>
            </a:endParaRPr>
          </a:p>
          <a:p>
            <a:r>
              <a:rPr lang="zh-CN" altLang="en-US" dirty="0"/>
              <a:t>而形成一些被小群体成员所共同接受并遵守的行为规则，趋向于固定的非正式组织。</a:t>
            </a:r>
            <a:endParaRPr lang="en-US" altLang="zh-CN" dirty="0"/>
          </a:p>
          <a:p>
            <a:endParaRPr lang="en-US" altLang="zh-CN" dirty="0"/>
          </a:p>
          <a:p>
            <a:endParaRPr lang="zh-CN" altLang="en-US" dirty="0"/>
          </a:p>
          <a:p>
            <a:r>
              <a:rPr lang="zh-CN" altLang="en-US" dirty="0"/>
              <a:t>同时存在与组织中</a:t>
            </a:r>
          </a:p>
        </p:txBody>
      </p:sp>
    </p:spTree>
    <p:extLst>
      <p:ext uri="{BB962C8B-B14F-4D97-AF65-F5344CB8AC3E}">
        <p14:creationId xmlns:p14="http://schemas.microsoft.com/office/powerpoint/2010/main" val="3334092309"/>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正式群体与非正式群体的对比</a:t>
            </a:r>
          </a:p>
        </p:txBody>
      </p:sp>
      <p:sp>
        <p:nvSpPr>
          <p:cNvPr id="6146" name="Rectangle 3"/>
          <p:cNvSpPr>
            <a:spLocks noGrp="1" noChangeArrowheads="1"/>
          </p:cNvSpPr>
          <p:nvPr>
            <p:ph idx="1"/>
          </p:nvPr>
        </p:nvSpPr>
        <p:spPr>
          <a:xfrm>
            <a:off x="575386" y="1148744"/>
            <a:ext cx="11041227" cy="4785395"/>
          </a:xfrm>
        </p:spPr>
        <p:txBody>
          <a:bodyPr/>
          <a:lstStyle/>
          <a:p>
            <a:pPr lvl="1" eaLnBrk="1" hangingPunct="1">
              <a:lnSpc>
                <a:spcPct val="150000"/>
              </a:lnSpc>
            </a:pPr>
            <a:r>
              <a:rPr lang="zh-CN" altLang="en-US" sz="2400" dirty="0">
                <a:cs typeface="+mn-cs"/>
              </a:rPr>
              <a:t>正式群体的特征：</a:t>
            </a:r>
          </a:p>
          <a:p>
            <a:pPr lvl="2" eaLnBrk="1" hangingPunct="1">
              <a:lnSpc>
                <a:spcPct val="150000"/>
              </a:lnSpc>
            </a:pPr>
            <a:r>
              <a:rPr lang="zh-CN" altLang="en-US" sz="2400" dirty="0">
                <a:cs typeface="+mn-cs"/>
              </a:rPr>
              <a:t>目的性</a:t>
            </a:r>
          </a:p>
          <a:p>
            <a:pPr lvl="2" eaLnBrk="1" hangingPunct="1">
              <a:lnSpc>
                <a:spcPct val="150000"/>
              </a:lnSpc>
            </a:pPr>
            <a:r>
              <a:rPr lang="zh-CN" altLang="en-US" sz="2400" dirty="0">
                <a:cs typeface="+mn-cs"/>
              </a:rPr>
              <a:t>正规性</a:t>
            </a:r>
          </a:p>
          <a:p>
            <a:pPr lvl="2" eaLnBrk="1" hangingPunct="1">
              <a:lnSpc>
                <a:spcPct val="150000"/>
              </a:lnSpc>
            </a:pPr>
            <a:r>
              <a:rPr lang="zh-CN" altLang="en-US" sz="2400" dirty="0">
                <a:cs typeface="+mn-cs"/>
              </a:rPr>
              <a:t>稳定性</a:t>
            </a:r>
          </a:p>
          <a:p>
            <a:pPr lvl="1" eaLnBrk="1" hangingPunct="1">
              <a:lnSpc>
                <a:spcPct val="150000"/>
              </a:lnSpc>
            </a:pPr>
            <a:r>
              <a:rPr lang="zh-CN" altLang="en-US" sz="2400" dirty="0">
                <a:cs typeface="+mn-cs"/>
              </a:rPr>
              <a:t>非正式群体的特征：</a:t>
            </a:r>
          </a:p>
          <a:p>
            <a:pPr lvl="2" eaLnBrk="1" hangingPunct="1">
              <a:lnSpc>
                <a:spcPct val="150000"/>
              </a:lnSpc>
            </a:pPr>
            <a:r>
              <a:rPr lang="zh-CN" altLang="en-US" sz="2400" dirty="0">
                <a:cs typeface="+mn-cs"/>
              </a:rPr>
              <a:t>自发性</a:t>
            </a:r>
          </a:p>
          <a:p>
            <a:pPr lvl="2" eaLnBrk="1" hangingPunct="1">
              <a:lnSpc>
                <a:spcPct val="150000"/>
              </a:lnSpc>
            </a:pPr>
            <a:r>
              <a:rPr lang="zh-CN" altLang="en-US" sz="2400" dirty="0">
                <a:cs typeface="+mn-cs"/>
              </a:rPr>
              <a:t>内聚性</a:t>
            </a:r>
          </a:p>
          <a:p>
            <a:pPr lvl="2" eaLnBrk="1" hangingPunct="1">
              <a:lnSpc>
                <a:spcPct val="150000"/>
              </a:lnSpc>
            </a:pPr>
            <a:r>
              <a:rPr lang="zh-CN" altLang="en-US" sz="2400" dirty="0">
                <a:cs typeface="+mn-cs"/>
              </a:rPr>
              <a:t>不稳定性</a:t>
            </a:r>
          </a:p>
        </p:txBody>
      </p:sp>
    </p:spTree>
    <p:extLst>
      <p:ext uri="{BB962C8B-B14F-4D97-AF65-F5344CB8AC3E}">
        <p14:creationId xmlns:p14="http://schemas.microsoft.com/office/powerpoint/2010/main" val="193667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非正式群体对组织的影响</a:t>
            </a:r>
          </a:p>
        </p:txBody>
      </p:sp>
      <p:sp>
        <p:nvSpPr>
          <p:cNvPr id="3" name="内容占位符 2"/>
          <p:cNvSpPr>
            <a:spLocks noGrp="1"/>
          </p:cNvSpPr>
          <p:nvPr>
            <p:ph idx="1"/>
          </p:nvPr>
        </p:nvSpPr>
        <p:spPr/>
        <p:txBody>
          <a:bodyPr/>
          <a:lstStyle/>
          <a:p>
            <a:r>
              <a:rPr lang="zh-CN" altLang="en-US" dirty="0"/>
              <a:t>消极</a:t>
            </a:r>
            <a:r>
              <a:rPr lang="en-US" altLang="zh-CN" dirty="0"/>
              <a:t>vs</a:t>
            </a:r>
            <a:r>
              <a:rPr lang="zh-CN" altLang="en-US" dirty="0"/>
              <a:t>积极</a:t>
            </a:r>
          </a:p>
        </p:txBody>
      </p:sp>
    </p:spTree>
    <p:extLst>
      <p:ext uri="{BB962C8B-B14F-4D97-AF65-F5344CB8AC3E}">
        <p14:creationId xmlns:p14="http://schemas.microsoft.com/office/powerpoint/2010/main" val="2674824000"/>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非正式群体的积极影响</a:t>
            </a:r>
          </a:p>
        </p:txBody>
      </p:sp>
      <p:sp>
        <p:nvSpPr>
          <p:cNvPr id="3" name="内容占位符 2"/>
          <p:cNvSpPr>
            <a:spLocks noGrp="1"/>
          </p:cNvSpPr>
          <p:nvPr>
            <p:ph idx="1"/>
          </p:nvPr>
        </p:nvSpPr>
        <p:spPr/>
        <p:txBody>
          <a:bodyPr/>
          <a:lstStyle/>
          <a:p>
            <a:r>
              <a:rPr lang="zh-CN" altLang="en-US" dirty="0"/>
              <a:t>满足需求</a:t>
            </a:r>
            <a:endParaRPr lang="en-US" altLang="zh-CN" dirty="0"/>
          </a:p>
          <a:p>
            <a:endParaRPr lang="en-US" altLang="zh-CN" dirty="0"/>
          </a:p>
          <a:p>
            <a:r>
              <a:rPr lang="zh-CN" altLang="en-US" dirty="0"/>
              <a:t>合作关系</a:t>
            </a:r>
            <a:endParaRPr lang="en-US" altLang="zh-CN" dirty="0"/>
          </a:p>
          <a:p>
            <a:endParaRPr lang="en-US" altLang="zh-CN" dirty="0"/>
          </a:p>
          <a:p>
            <a:r>
              <a:rPr lang="zh-CN" altLang="en-US" dirty="0"/>
              <a:t>为组织所用</a:t>
            </a:r>
          </a:p>
        </p:txBody>
      </p:sp>
    </p:spTree>
    <p:extLst>
      <p:ext uri="{BB962C8B-B14F-4D97-AF65-F5344CB8AC3E}">
        <p14:creationId xmlns:p14="http://schemas.microsoft.com/office/powerpoint/2010/main" val="1683464896"/>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非正式群体的消极影响</a:t>
            </a:r>
          </a:p>
        </p:txBody>
      </p:sp>
      <p:sp>
        <p:nvSpPr>
          <p:cNvPr id="3" name="内容占位符 2"/>
          <p:cNvSpPr>
            <a:spLocks noGrp="1"/>
          </p:cNvSpPr>
          <p:nvPr>
            <p:ph idx="1"/>
          </p:nvPr>
        </p:nvSpPr>
        <p:spPr/>
        <p:txBody>
          <a:bodyPr/>
          <a:lstStyle/>
          <a:p>
            <a:r>
              <a:rPr lang="zh-CN" altLang="en-US" dirty="0"/>
              <a:t>目标冲突</a:t>
            </a:r>
            <a:endParaRPr lang="en-US" altLang="zh-CN" dirty="0"/>
          </a:p>
          <a:p>
            <a:endParaRPr lang="en-US" altLang="zh-CN" dirty="0"/>
          </a:p>
          <a:p>
            <a:r>
              <a:rPr lang="zh-CN" altLang="en-US" dirty="0"/>
              <a:t>不利于个人发展</a:t>
            </a:r>
            <a:endParaRPr lang="en-US" altLang="zh-CN" dirty="0"/>
          </a:p>
          <a:p>
            <a:endParaRPr lang="en-US" altLang="zh-CN" dirty="0"/>
          </a:p>
          <a:p>
            <a:r>
              <a:rPr lang="zh-CN" altLang="en-US" dirty="0"/>
              <a:t>影响组织变革</a:t>
            </a:r>
          </a:p>
        </p:txBody>
      </p:sp>
    </p:spTree>
    <p:extLst>
      <p:ext uri="{BB962C8B-B14F-4D97-AF65-F5344CB8AC3E}">
        <p14:creationId xmlns:p14="http://schemas.microsoft.com/office/powerpoint/2010/main" val="1728032057"/>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783</TotalTime>
  <Words>876</Words>
  <Application>Microsoft Office PowerPoint</Application>
  <PresentationFormat>宽屏</PresentationFormat>
  <Paragraphs>200</Paragraphs>
  <Slides>23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KaiTi</vt:lpstr>
      <vt:lpstr>宋体</vt:lpstr>
      <vt:lpstr>微软雅黑</vt:lpstr>
      <vt:lpstr>Arial</vt:lpstr>
      <vt:lpstr>Calibri</vt:lpstr>
      <vt:lpstr>主题2</vt:lpstr>
      <vt:lpstr>第13章 塑造团队和管理团队</vt:lpstr>
      <vt:lpstr>内容提要</vt:lpstr>
      <vt:lpstr>群体的重要性</vt:lpstr>
      <vt:lpstr>群体</vt:lpstr>
      <vt:lpstr>正式群体与非正式群体</vt:lpstr>
      <vt:lpstr>正式群体与非正式群体的对比</vt:lpstr>
      <vt:lpstr>非正式群体对组织的影响</vt:lpstr>
      <vt:lpstr>非正式群体的积极影响</vt:lpstr>
      <vt:lpstr>非正式群体的消极影响</vt:lpstr>
      <vt:lpstr>群体绩效/满意度模型</vt:lpstr>
      <vt:lpstr>群体的外部条件</vt:lpstr>
      <vt:lpstr>群体成员资源</vt:lpstr>
      <vt:lpstr>群体的结构</vt:lpstr>
      <vt:lpstr>PowerPoint 演示文稿</vt:lpstr>
      <vt:lpstr>群体规模效应</vt:lpstr>
      <vt:lpstr>群体决策优缺点</vt:lpstr>
      <vt:lpstr>冲突管理</vt:lpstr>
      <vt:lpstr>冲突管理</vt:lpstr>
      <vt:lpstr>冲突</vt:lpstr>
      <vt:lpstr>PowerPoint 演示文稿</vt:lpstr>
      <vt:lpstr>团队中的各种角色</vt:lpstr>
      <vt:lpstr>有效团队的特征</vt:lpstr>
      <vt:lpstr>Lesson Three：科学的群体程序？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麟</dc:creator>
  <cp:lastModifiedBy>范 泽松</cp:lastModifiedBy>
  <cp:revision>44</cp:revision>
  <dcterms:created xsi:type="dcterms:W3CDTF">2019-04-24T02:56:39Z</dcterms:created>
  <dcterms:modified xsi:type="dcterms:W3CDTF">2020-01-02T08:37:08Z</dcterms:modified>
</cp:coreProperties>
</file>