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6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C8A7-EA0E-42C4-959E-C9A9E4201275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7927-5550-483C-A188-652516BA2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14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C8A7-EA0E-42C4-959E-C9A9E4201275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7927-5550-483C-A188-652516BA2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7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C8A7-EA0E-42C4-959E-C9A9E4201275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7927-5550-483C-A188-652516BA2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0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066800" y="3048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066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505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15393-017B-4929-85BF-85455AA6A2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688635"/>
      </p:ext>
    </p:extLst>
  </p:cSld>
  <p:clrMapOvr>
    <a:masterClrMapping/>
  </p:clrMapOvr>
  <p:transition>
    <p:cover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40" y="214314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2F710-2E3C-4708-9550-7FE87853A1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76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C8A7-EA0E-42C4-959E-C9A9E4201275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7927-5550-483C-A188-652516BA2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09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C8A7-EA0E-42C4-959E-C9A9E4201275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7927-5550-483C-A188-652516BA2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9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C8A7-EA0E-42C4-959E-C9A9E4201275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7927-5550-483C-A188-652516BA2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28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C8A7-EA0E-42C4-959E-C9A9E4201275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7927-5550-483C-A188-652516BA2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95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C8A7-EA0E-42C4-959E-C9A9E4201275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7927-5550-483C-A188-652516BA2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28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C8A7-EA0E-42C4-959E-C9A9E4201275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7927-5550-483C-A188-652516BA2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62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C8A7-EA0E-42C4-959E-C9A9E4201275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7927-5550-483C-A188-652516BA2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2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C8A7-EA0E-42C4-959E-C9A9E4201275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7927-5550-483C-A188-652516BA2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66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5C8A7-EA0E-42C4-959E-C9A9E4201275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17927-5550-483C-A188-652516BA2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08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/>
          </p:nvPr>
        </p:nvSpPr>
        <p:spPr>
          <a:xfrm>
            <a:off x="900113" y="836614"/>
            <a:ext cx="7772400" cy="5480051"/>
          </a:xfrm>
        </p:spPr>
        <p:txBody>
          <a:bodyPr/>
          <a:lstStyle/>
          <a:p>
            <a:pPr>
              <a:defRPr/>
            </a:pPr>
            <a:r>
              <a:rPr lang="zh-CN" altLang="en-US" sz="3600" dirty="0"/>
              <a:t>复利公式的应用案例</a:t>
            </a:r>
            <a:endParaRPr lang="en-US" altLang="zh-CN" sz="3600" dirty="0"/>
          </a:p>
          <a:p>
            <a:pPr marL="0" indent="0">
              <a:buNone/>
              <a:defRPr/>
            </a:pPr>
            <a:endParaRPr lang="en-US" altLang="zh-CN" sz="3600" dirty="0"/>
          </a:p>
          <a:p>
            <a:pPr marL="0" indent="0">
              <a:buNone/>
              <a:defRPr/>
            </a:pPr>
            <a:endParaRPr lang="en-US" altLang="zh-CN" sz="3600" dirty="0"/>
          </a:p>
          <a:p>
            <a:pPr marL="0" indent="0">
              <a:buNone/>
              <a:defRPr/>
            </a:pPr>
            <a:r>
              <a:rPr lang="zh-CN" altLang="en-US" sz="3600" b="1" dirty="0">
                <a:solidFill>
                  <a:srgbClr val="FF0000"/>
                </a:solidFill>
              </a:rPr>
              <a:t>（一）住房按揭贷款有关的计算问题</a:t>
            </a:r>
          </a:p>
        </p:txBody>
      </p:sp>
    </p:spTree>
    <p:extLst>
      <p:ext uri="{BB962C8B-B14F-4D97-AF65-F5344CB8AC3E}">
        <p14:creationId xmlns:p14="http://schemas.microsoft.com/office/powerpoint/2010/main" val="4263287745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/>
          </p:nvPr>
        </p:nvSpPr>
        <p:spPr>
          <a:xfrm>
            <a:off x="468313" y="774701"/>
            <a:ext cx="8280400" cy="1862139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0000"/>
                </a:solidFill>
                <a:ea typeface="隶书" panose="02010509060101010101" pitchFamily="49" charset="-122"/>
              </a:rPr>
              <a:t>例：李某向商业银行申请了一笔住房按揭贷款，总额为</a:t>
            </a:r>
            <a:r>
              <a:rPr lang="en-US" altLang="zh-CN" b="1" dirty="0">
                <a:solidFill>
                  <a:srgbClr val="000000"/>
                </a:solidFill>
                <a:ea typeface="隶书" panose="02010509060101010101" pitchFamily="49" charset="-122"/>
              </a:rPr>
              <a:t>200</a:t>
            </a:r>
            <a:r>
              <a:rPr lang="zh-CN" altLang="en-US" b="1" dirty="0">
                <a:solidFill>
                  <a:srgbClr val="000000"/>
                </a:solidFill>
                <a:ea typeface="隶书" panose="02010509060101010101" pitchFamily="49" charset="-122"/>
              </a:rPr>
              <a:t>万元，期限为</a:t>
            </a:r>
            <a:r>
              <a:rPr lang="en-US" altLang="zh-CN" b="1" dirty="0">
                <a:solidFill>
                  <a:srgbClr val="000000"/>
                </a:solidFill>
                <a:ea typeface="隶书" panose="02010509060101010101" pitchFamily="49" charset="-122"/>
              </a:rPr>
              <a:t>20</a:t>
            </a:r>
            <a:r>
              <a:rPr lang="zh-CN" altLang="en-US" b="1" dirty="0">
                <a:solidFill>
                  <a:srgbClr val="000000"/>
                </a:solidFill>
                <a:ea typeface="隶书" panose="02010509060101010101" pitchFamily="49" charset="-122"/>
              </a:rPr>
              <a:t>年，等额本息方式还款。银行规定的贷款年利率为</a:t>
            </a:r>
            <a:r>
              <a:rPr lang="en-US" altLang="zh-CN" b="1" dirty="0">
                <a:solidFill>
                  <a:srgbClr val="000000"/>
                </a:solidFill>
                <a:ea typeface="隶书" panose="02010509060101010101" pitchFamily="49" charset="-122"/>
              </a:rPr>
              <a:t>6</a:t>
            </a:r>
            <a:r>
              <a:rPr lang="en-US" altLang="zh-CN" b="1" dirty="0" smtClean="0">
                <a:solidFill>
                  <a:srgbClr val="000000"/>
                </a:solidFill>
                <a:ea typeface="隶书" panose="02010509060101010101" pitchFamily="49" charset="-122"/>
              </a:rPr>
              <a:t>%</a:t>
            </a:r>
            <a:r>
              <a:rPr lang="zh-CN" altLang="en-US" b="1" dirty="0" smtClean="0">
                <a:solidFill>
                  <a:srgbClr val="000000"/>
                </a:solidFill>
                <a:ea typeface="隶书" panose="02010509060101010101" pitchFamily="49" charset="-122"/>
              </a:rPr>
              <a:t>。</a:t>
            </a:r>
            <a:endParaRPr lang="en-US" altLang="zh-CN" b="1" dirty="0" smtClean="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000000"/>
                </a:solidFill>
                <a:ea typeface="隶书" panose="02010509060101010101" pitchFamily="49" charset="-122"/>
              </a:rPr>
              <a:t>（</a:t>
            </a:r>
            <a:r>
              <a:rPr lang="en-US" altLang="zh-CN" b="1" dirty="0" smtClean="0">
                <a:solidFill>
                  <a:srgbClr val="000000"/>
                </a:solidFill>
                <a:ea typeface="隶书" panose="02010509060101010101" pitchFamily="49" charset="-122"/>
              </a:rPr>
              <a:t>1</a:t>
            </a:r>
            <a:r>
              <a:rPr lang="zh-CN" altLang="en-US" b="1" dirty="0" smtClean="0">
                <a:solidFill>
                  <a:srgbClr val="000000"/>
                </a:solidFill>
                <a:ea typeface="隶书" panose="02010509060101010101" pitchFamily="49" charset="-122"/>
              </a:rPr>
              <a:t>）李</a:t>
            </a:r>
            <a:r>
              <a:rPr lang="zh-CN" altLang="en-US" b="1" dirty="0">
                <a:solidFill>
                  <a:srgbClr val="000000"/>
                </a:solidFill>
                <a:ea typeface="隶书" panose="02010509060101010101" pitchFamily="49" charset="-122"/>
              </a:rPr>
              <a:t>某每月的还款额（也称月供）是多少？</a:t>
            </a:r>
            <a:endParaRPr lang="en-US" altLang="zh-CN" b="1" dirty="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 marL="0" indent="0">
              <a:buNone/>
            </a:pPr>
            <a:endParaRPr lang="zh-CN" altLang="en-US" b="1" dirty="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7839930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/>
          </p:nvPr>
        </p:nvSpPr>
        <p:spPr>
          <a:xfrm>
            <a:off x="627464" y="551193"/>
            <a:ext cx="8154988" cy="19462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000000"/>
                </a:solidFill>
                <a:ea typeface="隶书" panose="02010509060101010101" pitchFamily="49" charset="-122"/>
              </a:rPr>
              <a:t>（</a:t>
            </a:r>
            <a:r>
              <a:rPr lang="en-US" altLang="zh-CN" b="1" dirty="0" smtClean="0">
                <a:solidFill>
                  <a:srgbClr val="000000"/>
                </a:solidFill>
                <a:ea typeface="隶书" panose="02010509060101010101" pitchFamily="49" charset="-122"/>
              </a:rPr>
              <a:t>2</a:t>
            </a:r>
            <a:r>
              <a:rPr lang="zh-CN" altLang="en-US" b="1" dirty="0" smtClean="0">
                <a:solidFill>
                  <a:srgbClr val="000000"/>
                </a:solidFill>
                <a:ea typeface="隶书" panose="02010509060101010101" pitchFamily="49" charset="-122"/>
              </a:rPr>
              <a:t>）在</a:t>
            </a:r>
            <a:r>
              <a:rPr lang="zh-CN" altLang="en-US" b="1" dirty="0">
                <a:solidFill>
                  <a:srgbClr val="000000"/>
                </a:solidFill>
                <a:ea typeface="隶书" panose="02010509060101010101" pitchFamily="49" charset="-122"/>
              </a:rPr>
              <a:t>还了两年以后，李某因工作出色获得公司</a:t>
            </a:r>
            <a:r>
              <a:rPr lang="en-US" altLang="zh-CN" b="1" dirty="0">
                <a:solidFill>
                  <a:srgbClr val="000000"/>
                </a:solidFill>
                <a:ea typeface="隶书" panose="02010509060101010101" pitchFamily="49" charset="-122"/>
              </a:rPr>
              <a:t>50</a:t>
            </a:r>
            <a:r>
              <a:rPr lang="zh-CN" altLang="en-US" b="1" dirty="0">
                <a:solidFill>
                  <a:srgbClr val="000000"/>
                </a:solidFill>
                <a:ea typeface="隶书" panose="02010509060101010101" pitchFamily="49" charset="-122"/>
              </a:rPr>
              <a:t>万元一次性奖励，他将这笔钱在下一个还款日连同当月的利息一齐还给了银行，问从这以后李某每月的还款额减少为多少？</a:t>
            </a:r>
            <a:endParaRPr lang="en-US" altLang="zh-CN" b="1" dirty="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674128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/>
          </p:nvPr>
        </p:nvSpPr>
        <p:spPr>
          <a:xfrm>
            <a:off x="828942" y="574572"/>
            <a:ext cx="8001000" cy="17272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00"/>
                </a:solidFill>
                <a:ea typeface="隶书" panose="02010509060101010101" pitchFamily="49" charset="-122"/>
              </a:rPr>
              <a:t>（</a:t>
            </a:r>
            <a:r>
              <a:rPr lang="en-US" altLang="zh-CN" b="1" dirty="0" smtClean="0">
                <a:solidFill>
                  <a:srgbClr val="000000"/>
                </a:solidFill>
                <a:ea typeface="隶书" panose="02010509060101010101" pitchFamily="49" charset="-122"/>
              </a:rPr>
              <a:t>3</a:t>
            </a:r>
            <a:r>
              <a:rPr lang="zh-CN" altLang="en-US" b="1" dirty="0" smtClean="0">
                <a:solidFill>
                  <a:srgbClr val="000000"/>
                </a:solidFill>
                <a:ea typeface="隶书" panose="02010509060101010101" pitchFamily="49" charset="-122"/>
              </a:rPr>
              <a:t>）又</a:t>
            </a:r>
            <a:r>
              <a:rPr lang="zh-CN" altLang="en-US" b="1" dirty="0">
                <a:solidFill>
                  <a:srgbClr val="000000"/>
                </a:solidFill>
                <a:ea typeface="隶书" panose="02010509060101010101" pitchFamily="49" charset="-122"/>
              </a:rPr>
              <a:t>还了两年，小王因待遇的逐步改善有了相当的积蓄，已有能力还清剩余贷款，于是决定在下一还款日提前结清。问他还要向银行支付多少才能了结？</a:t>
            </a:r>
            <a:endParaRPr lang="en-US" altLang="zh-CN" dirty="0" smtClean="0">
              <a:ea typeface="仿宋_GB2312"/>
              <a:cs typeface="仿宋_GB2312"/>
            </a:endParaRPr>
          </a:p>
        </p:txBody>
      </p:sp>
    </p:spTree>
    <p:extLst>
      <p:ext uri="{BB962C8B-B14F-4D97-AF65-F5344CB8AC3E}">
        <p14:creationId xmlns:p14="http://schemas.microsoft.com/office/powerpoint/2010/main" val="955503193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/>
          </p:nvPr>
        </p:nvSpPr>
        <p:spPr>
          <a:xfrm>
            <a:off x="900113" y="836614"/>
            <a:ext cx="7772400" cy="5480051"/>
          </a:xfrm>
        </p:spPr>
        <p:txBody>
          <a:bodyPr/>
          <a:lstStyle/>
          <a:p>
            <a:pPr>
              <a:defRPr/>
            </a:pPr>
            <a:r>
              <a:rPr lang="zh-CN" altLang="en-US" sz="3600" dirty="0"/>
              <a:t>复利公式的应用案例</a:t>
            </a:r>
            <a:endParaRPr lang="en-US" altLang="zh-CN" sz="3600" dirty="0"/>
          </a:p>
          <a:p>
            <a:pPr marL="0" indent="0">
              <a:buNone/>
              <a:defRPr/>
            </a:pPr>
            <a:endParaRPr lang="en-US" altLang="zh-CN" sz="3600" dirty="0"/>
          </a:p>
          <a:p>
            <a:pPr marL="0" indent="0">
              <a:buNone/>
              <a:defRPr/>
            </a:pPr>
            <a:endParaRPr lang="en-US" altLang="zh-CN" sz="3600" dirty="0"/>
          </a:p>
          <a:p>
            <a:pPr marL="0" indent="0" algn="ctr">
              <a:buNone/>
              <a:defRPr/>
            </a:pPr>
            <a:r>
              <a:rPr lang="zh-CN" altLang="en-US" sz="3600" b="1" dirty="0">
                <a:solidFill>
                  <a:srgbClr val="FF0000"/>
                </a:solidFill>
              </a:rPr>
              <a:t>（二）住房抵押贷款融资分析</a:t>
            </a:r>
          </a:p>
        </p:txBody>
      </p:sp>
    </p:spTree>
    <p:extLst>
      <p:ext uri="{BB962C8B-B14F-4D97-AF65-F5344CB8AC3E}">
        <p14:creationId xmlns:p14="http://schemas.microsoft.com/office/powerpoint/2010/main" val="1860123372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）贷款</a:t>
            </a:r>
            <a:r>
              <a:rPr lang="zh-CN" altLang="en-US" sz="3200" b="1" dirty="0"/>
              <a:t>的边际成本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68413"/>
            <a:ext cx="7558088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1" dirty="0"/>
              <a:t>贷款的边际成本是评价不同贷款方案的常用工具。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1" dirty="0"/>
              <a:t>例：一房产的购买价格为</a:t>
            </a:r>
            <a:r>
              <a:rPr lang="en-US" altLang="zh-CN" sz="1800" b="1" dirty="0"/>
              <a:t>10</a:t>
            </a:r>
            <a:r>
              <a:rPr lang="zh-CN" altLang="en-US" sz="1800" b="1" dirty="0"/>
              <a:t>万元，借款人面临两种贷款方案：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1" dirty="0"/>
              <a:t>方案一：贷款比例为</a:t>
            </a:r>
            <a:r>
              <a:rPr lang="en-US" altLang="zh-CN" sz="1800" b="1" dirty="0"/>
              <a:t>80%</a:t>
            </a:r>
            <a:r>
              <a:rPr lang="zh-CN" altLang="en-US" sz="1800" b="1" dirty="0"/>
              <a:t>，贷款年限为</a:t>
            </a:r>
            <a:r>
              <a:rPr lang="en-US" altLang="zh-CN" sz="1800" b="1" dirty="0"/>
              <a:t>25</a:t>
            </a:r>
            <a:r>
              <a:rPr lang="zh-CN" altLang="en-US" sz="1800" b="1" dirty="0"/>
              <a:t>年，年贷款利率为</a:t>
            </a:r>
            <a:r>
              <a:rPr lang="en-US" altLang="zh-CN" sz="1800" b="1" dirty="0"/>
              <a:t>12%</a:t>
            </a:r>
            <a:r>
              <a:rPr lang="zh-CN" altLang="en-US" sz="1800" b="1" dirty="0"/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1" dirty="0"/>
              <a:t>方案二：贷款比例为</a:t>
            </a:r>
            <a:r>
              <a:rPr lang="en-US" altLang="zh-CN" sz="1800" b="1" dirty="0"/>
              <a:t>90%</a:t>
            </a:r>
            <a:r>
              <a:rPr lang="zh-CN" altLang="en-US" sz="1800" b="1" dirty="0"/>
              <a:t>，贷款年限为</a:t>
            </a:r>
            <a:r>
              <a:rPr lang="en-US" altLang="zh-CN" sz="1800" b="1" dirty="0"/>
              <a:t>25</a:t>
            </a:r>
            <a:r>
              <a:rPr lang="zh-CN" altLang="en-US" sz="1800" b="1" dirty="0"/>
              <a:t>年，年贷款利率为</a:t>
            </a:r>
            <a:r>
              <a:rPr lang="en-US" altLang="zh-CN" sz="1800" b="1" dirty="0"/>
              <a:t>13%</a:t>
            </a:r>
            <a:r>
              <a:rPr lang="zh-CN" altLang="en-US" sz="1800" b="1" dirty="0"/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1" dirty="0"/>
              <a:t>借款人如何评价两个方案？</a:t>
            </a:r>
          </a:p>
        </p:txBody>
      </p:sp>
    </p:spTree>
    <p:extLst>
      <p:ext uri="{BB962C8B-B14F-4D97-AF65-F5344CB8AC3E}">
        <p14:creationId xmlns:p14="http://schemas.microsoft.com/office/powerpoint/2010/main" val="341837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2"/>
            <a:ext cx="7772400" cy="73183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</a:t>
            </a:r>
            <a:r>
              <a:rPr lang="zh-CN" altLang="en-US" sz="2800" dirty="0"/>
              <a:t>利率下调时的再融资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395290" y="1844678"/>
            <a:ext cx="8540751" cy="4525963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利率下调时，借款人有机会以较低的抵押贷款进行再融资。</a:t>
            </a:r>
          </a:p>
          <a:p>
            <a:pPr>
              <a:lnSpc>
                <a:spcPct val="140000"/>
              </a:lnSpc>
              <a:buNone/>
            </a:pPr>
            <a:r>
              <a:rPr lang="zh-CN" altLang="en-US" sz="2000" b="1" dirty="0" smtClean="0"/>
              <a:t>一</a:t>
            </a:r>
            <a:r>
              <a:rPr lang="zh-CN" altLang="en-US" sz="2000" b="1" dirty="0"/>
              <a:t>借款人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年前申请一笔抵押贷款，贷款金额为</a:t>
            </a:r>
            <a:r>
              <a:rPr lang="en-US" altLang="zh-CN" sz="2000" b="1" dirty="0"/>
              <a:t>8</a:t>
            </a:r>
            <a:r>
              <a:rPr lang="zh-CN" altLang="en-US" sz="2000" b="1" dirty="0"/>
              <a:t>万元，贷款利率为</a:t>
            </a:r>
            <a:r>
              <a:rPr lang="en-US" altLang="zh-CN" sz="2000" b="1" dirty="0"/>
              <a:t>15%</a:t>
            </a:r>
            <a:r>
              <a:rPr lang="zh-CN" altLang="en-US" sz="2000" b="1" dirty="0"/>
              <a:t>，贷款期限为</a:t>
            </a:r>
            <a:r>
              <a:rPr lang="en-US" altLang="zh-CN" sz="2000" b="1" dirty="0"/>
              <a:t>30</a:t>
            </a:r>
            <a:r>
              <a:rPr lang="zh-CN" altLang="en-US" sz="2000" b="1" dirty="0"/>
              <a:t>年（每月还款）。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年后贷款利率下调，如果该借款人申请</a:t>
            </a:r>
            <a:r>
              <a:rPr lang="en-US" altLang="zh-CN" sz="2000" b="1" dirty="0"/>
              <a:t>25</a:t>
            </a:r>
            <a:r>
              <a:rPr lang="zh-CN" altLang="en-US" sz="2000" b="1" dirty="0"/>
              <a:t>年的贷款，利率只要</a:t>
            </a:r>
            <a:r>
              <a:rPr lang="en-US" altLang="zh-CN" sz="2000" b="1" dirty="0"/>
              <a:t>14%</a:t>
            </a:r>
            <a:r>
              <a:rPr lang="zh-CN" altLang="en-US" sz="2000" b="1" dirty="0" smtClean="0"/>
              <a:t>。</a:t>
            </a:r>
            <a:r>
              <a:rPr lang="zh-CN" altLang="en-US" sz="2000" b="1" dirty="0"/>
              <a:t>假设原有贷款提前还款的违约金率为</a:t>
            </a:r>
            <a:r>
              <a:rPr lang="en-US" altLang="zh-CN" sz="2000" b="1" dirty="0"/>
              <a:t>2%</a:t>
            </a:r>
            <a:r>
              <a:rPr lang="zh-CN" altLang="en-US" sz="2000" b="1" dirty="0"/>
              <a:t>，申请新贷款的初始费用为</a:t>
            </a:r>
            <a:r>
              <a:rPr lang="en-US" altLang="zh-CN" sz="2000" b="1" dirty="0"/>
              <a:t>2 500</a:t>
            </a:r>
            <a:r>
              <a:rPr lang="zh-CN" altLang="en-US" sz="2000" b="1" dirty="0"/>
              <a:t>元，相关手续费为</a:t>
            </a:r>
            <a:r>
              <a:rPr lang="en-US" altLang="zh-CN" sz="2000" b="1" dirty="0"/>
              <a:t>25</a:t>
            </a:r>
            <a:r>
              <a:rPr lang="zh-CN" altLang="en-US" sz="2000" b="1" dirty="0"/>
              <a:t>元</a:t>
            </a:r>
            <a:r>
              <a:rPr lang="zh-CN" altLang="en-US" sz="2000" b="1" dirty="0" smtClean="0"/>
              <a:t>。是否</a:t>
            </a:r>
            <a:r>
              <a:rPr lang="zh-CN" altLang="en-US" sz="2000" b="1" dirty="0"/>
              <a:t>进行再融资（借新债还旧债）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5231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250826" y="1773239"/>
            <a:ext cx="8731251" cy="4741863"/>
          </a:xfrm>
        </p:spPr>
        <p:txBody>
          <a:bodyPr/>
          <a:lstStyle/>
          <a:p>
            <a:pPr marL="0" indent="0">
              <a:lnSpc>
                <a:spcPct val="145000"/>
              </a:lnSpc>
              <a:buNone/>
              <a:defRPr/>
            </a:pPr>
            <a:r>
              <a:rPr lang="zh-CN" altLang="en-US" sz="2000" b="1" dirty="0"/>
              <a:t>在市场利率持续上升时，借款人的原有贷款利率可能会低于市场利率。贷款人为了获得更多的利息收入，可能会愿意支付借款人一定的费用（通常做法是对于提前还款，给与折扣），让其进行提前还款。</a:t>
            </a:r>
          </a:p>
          <a:p>
            <a:pPr eaLnBrk="1" hangingPunct="1">
              <a:lnSpc>
                <a:spcPct val="145000"/>
              </a:lnSpc>
              <a:buFont typeface="Wingdings" panose="05000000000000000000" pitchFamily="2" charset="2"/>
              <a:buNone/>
              <a:defRPr/>
            </a:pPr>
            <a:endParaRPr lang="zh-CN" altLang="en-US" sz="2000" b="1" dirty="0"/>
          </a:p>
          <a:p>
            <a:pPr eaLnBrk="1" hangingPunct="1">
              <a:lnSpc>
                <a:spcPct val="14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/>
              <a:t>例：借款人有一笔</a:t>
            </a:r>
            <a:r>
              <a:rPr lang="en-US" altLang="zh-CN" sz="2000" b="1" dirty="0"/>
              <a:t>10</a:t>
            </a:r>
            <a:r>
              <a:rPr lang="zh-CN" altLang="en-US" sz="2000" b="1" dirty="0"/>
              <a:t>年前申请的贷款，贷款额为</a:t>
            </a:r>
            <a:r>
              <a:rPr lang="en-US" altLang="zh-CN" sz="2000" b="1" dirty="0"/>
              <a:t>75 000</a:t>
            </a:r>
            <a:r>
              <a:rPr lang="zh-CN" altLang="en-US" sz="2000" b="1" dirty="0"/>
              <a:t>元，贷款期限为</a:t>
            </a:r>
            <a:r>
              <a:rPr lang="en-US" altLang="zh-CN" sz="2000" b="1" dirty="0"/>
              <a:t>15</a:t>
            </a:r>
            <a:r>
              <a:rPr lang="zh-CN" altLang="en-US" sz="2000" b="1" dirty="0"/>
              <a:t>年，年贷款利率为</a:t>
            </a:r>
            <a:r>
              <a:rPr lang="en-US" altLang="zh-CN" sz="2000" b="1" dirty="0"/>
              <a:t>8%</a:t>
            </a:r>
            <a:r>
              <a:rPr lang="zh-CN" altLang="en-US" sz="2000" b="1" dirty="0"/>
              <a:t>。目前每月还款额为</a:t>
            </a:r>
            <a:r>
              <a:rPr lang="en-US" altLang="zh-CN" sz="2000" b="1" dirty="0"/>
              <a:t>716.74</a:t>
            </a:r>
            <a:r>
              <a:rPr lang="zh-CN" altLang="en-US" sz="2000" b="1" dirty="0"/>
              <a:t>元，贷款余额为</a:t>
            </a:r>
            <a:r>
              <a:rPr lang="en-US" altLang="zh-CN" sz="2000" b="1" dirty="0"/>
              <a:t>35 348</a:t>
            </a:r>
            <a:r>
              <a:rPr lang="zh-CN" altLang="en-US" sz="2000" b="1" dirty="0"/>
              <a:t>元。若现行市场利率为</a:t>
            </a:r>
            <a:r>
              <a:rPr lang="en-US" altLang="zh-CN" sz="2000" b="1" dirty="0"/>
              <a:t>12%</a:t>
            </a:r>
            <a:r>
              <a:rPr lang="zh-CN" altLang="en-US" sz="2000" b="1" dirty="0"/>
              <a:t>，则贷款人愿意让借款人提前还款。但需要贷款人给于</a:t>
            </a:r>
            <a:r>
              <a:rPr lang="en-US" altLang="zh-CN" sz="2000" b="1" dirty="0"/>
              <a:t>2000</a:t>
            </a:r>
            <a:r>
              <a:rPr lang="zh-CN" altLang="en-US" sz="2000" b="1" dirty="0"/>
              <a:t>元的折扣，即借款人只需付</a:t>
            </a:r>
            <a:r>
              <a:rPr lang="en-US" altLang="zh-CN" sz="2000" b="1" dirty="0"/>
              <a:t>33 348</a:t>
            </a:r>
            <a:r>
              <a:rPr lang="zh-CN" altLang="en-US" sz="2000" b="1" dirty="0"/>
              <a:t>元，借款人是否愿意？</a:t>
            </a:r>
          </a:p>
        </p:txBody>
      </p:sp>
      <p:sp>
        <p:nvSpPr>
          <p:cNvPr id="2" name="矩形 1"/>
          <p:cNvSpPr/>
          <p:nvPr/>
        </p:nvSpPr>
        <p:spPr>
          <a:xfrm>
            <a:off x="1258890" y="549276"/>
            <a:ext cx="6469063" cy="88265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kumimoji="1" lang="zh-CN" altLang="en-US" sz="2800" dirty="0"/>
              <a:t>（</a:t>
            </a:r>
            <a:r>
              <a:rPr kumimoji="1" lang="en-US" altLang="zh-CN" sz="2800" dirty="0"/>
              <a:t>3</a:t>
            </a:r>
            <a:r>
              <a:rPr kumimoji="1" lang="zh-CN" altLang="en-US" sz="2800" dirty="0"/>
              <a:t>）利率上升时银行引导下的提前还款</a:t>
            </a:r>
          </a:p>
        </p:txBody>
      </p:sp>
    </p:spTree>
    <p:extLst>
      <p:ext uri="{BB962C8B-B14F-4D97-AF65-F5344CB8AC3E}">
        <p14:creationId xmlns:p14="http://schemas.microsoft.com/office/powerpoint/2010/main" val="240720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561</Words>
  <Application>Microsoft Office PowerPoint</Application>
  <PresentationFormat>全屏显示(4:3)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隶书</vt:lpstr>
      <vt:lpstr>宋体</vt:lpstr>
      <vt:lpstr>Arial</vt:lpstr>
      <vt:lpstr>Calibri</vt:lpstr>
      <vt:lpstr>Calibri Light</vt:lpstr>
      <vt:lpstr>Wingdings</vt:lpstr>
      <vt:lpstr>仿宋_GB2312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（1）贷款的边际成本</vt:lpstr>
      <vt:lpstr>（2）利率下调时的再融资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樊霞</dc:creator>
  <cp:lastModifiedBy>樊霞</cp:lastModifiedBy>
  <cp:revision>2</cp:revision>
  <dcterms:created xsi:type="dcterms:W3CDTF">2019-07-11T08:13:44Z</dcterms:created>
  <dcterms:modified xsi:type="dcterms:W3CDTF">2019-07-11T08:23:13Z</dcterms:modified>
</cp:coreProperties>
</file>