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drawings/drawing3.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47" r:id="rId2"/>
    <p:sldMasterId id="2147483813" r:id="rId3"/>
    <p:sldMasterId id="2147483855" r:id="rId4"/>
  </p:sldMasterIdLst>
  <p:notesMasterIdLst>
    <p:notesMasterId r:id="rId46"/>
  </p:notesMasterIdLst>
  <p:sldIdLst>
    <p:sldId id="326" r:id="rId5"/>
    <p:sldId id="360" r:id="rId6"/>
    <p:sldId id="361" r:id="rId7"/>
    <p:sldId id="362" r:id="rId8"/>
    <p:sldId id="363" r:id="rId9"/>
    <p:sldId id="257" r:id="rId10"/>
    <p:sldId id="359" r:id="rId11"/>
    <p:sldId id="358" r:id="rId12"/>
    <p:sldId id="328" r:id="rId13"/>
    <p:sldId id="364" r:id="rId14"/>
    <p:sldId id="365" r:id="rId15"/>
    <p:sldId id="366" r:id="rId16"/>
    <p:sldId id="367" r:id="rId17"/>
    <p:sldId id="368" r:id="rId18"/>
    <p:sldId id="369" r:id="rId19"/>
    <p:sldId id="370" r:id="rId20"/>
    <p:sldId id="371" r:id="rId21"/>
    <p:sldId id="372" r:id="rId22"/>
    <p:sldId id="373" r:id="rId23"/>
    <p:sldId id="374" r:id="rId24"/>
    <p:sldId id="375" r:id="rId25"/>
    <p:sldId id="376" r:id="rId26"/>
    <p:sldId id="377" r:id="rId27"/>
    <p:sldId id="378" r:id="rId28"/>
    <p:sldId id="379" r:id="rId29"/>
    <p:sldId id="380" r:id="rId30"/>
    <p:sldId id="381" r:id="rId31"/>
    <p:sldId id="382" r:id="rId32"/>
    <p:sldId id="284" r:id="rId33"/>
    <p:sldId id="269" r:id="rId34"/>
    <p:sldId id="383" r:id="rId35"/>
    <p:sldId id="411" r:id="rId36"/>
    <p:sldId id="412" r:id="rId37"/>
    <p:sldId id="413" r:id="rId38"/>
    <p:sldId id="414" r:id="rId39"/>
    <p:sldId id="415" r:id="rId40"/>
    <p:sldId id="416" r:id="rId41"/>
    <p:sldId id="417" r:id="rId42"/>
    <p:sldId id="418" r:id="rId43"/>
    <p:sldId id="419" r:id="rId44"/>
    <p:sldId id="420"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998B0EF-3876-4F86-827F-F63FF661FE41}">
          <p14:sldIdLst>
            <p14:sldId id="326"/>
            <p14:sldId id="360"/>
            <p14:sldId id="361"/>
            <p14:sldId id="362"/>
            <p14:sldId id="363"/>
            <p14:sldId id="257"/>
            <p14:sldId id="359"/>
            <p14:sldId id="358"/>
            <p14:sldId id="328"/>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284"/>
            <p14:sldId id="269"/>
            <p14:sldId id="383"/>
            <p14:sldId id="411"/>
            <p14:sldId id="412"/>
            <p14:sldId id="413"/>
            <p14:sldId id="414"/>
            <p14:sldId id="415"/>
            <p14:sldId id="416"/>
            <p14:sldId id="417"/>
            <p14:sldId id="418"/>
            <p14:sldId id="419"/>
            <p14:sldId id="420"/>
          </p14:sldIdLst>
        </p14:section>
        <p14:section name="无标题节" id="{11286F65-6A01-4042-9BEC-5084A3435A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81" d="100"/>
          <a:sy n="81" d="100"/>
        </p:scale>
        <p:origin x="132" y="306"/>
      </p:cViewPr>
      <p:guideLst/>
    </p:cSldViewPr>
  </p:slideViewPr>
  <p:notesTextViewPr>
    <p:cViewPr>
      <p:scale>
        <a:sx n="1" d="1"/>
        <a:sy n="1" d="1"/>
      </p:scale>
      <p:origin x="0" y="0"/>
    </p:cViewPr>
  </p:notesTextViewPr>
  <p:sorterViewPr>
    <p:cViewPr varScale="1">
      <p:scale>
        <a:sx n="100" d="100"/>
        <a:sy n="100" d="100"/>
      </p:scale>
      <p:origin x="0" y="-1565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DOVE\Desktop\&#25945;&#26448;&#20462;&#35746;\&#31532;&#20845;&#31456;\TRD_Mnth.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DOVE\Desktop\&#25945;&#26448;&#20462;&#35746;\&#31532;&#20845;&#31456;\TRD_Mnth.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C:\Users\DOVE\Desktop\&#25945;&#26448;&#20462;&#35746;\&#31532;&#20845;&#31456;\TRD_Mnt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414172015024221E-2"/>
          <c:y val="0.12759781152598293"/>
          <c:w val="0.85022492450077447"/>
          <c:h val="0.72538337608314774"/>
        </c:manualLayout>
      </c:layout>
      <c:scatterChart>
        <c:scatterStyle val="smoothMarker"/>
        <c:varyColors val="0"/>
        <c:ser>
          <c:idx val="2"/>
          <c:order val="2"/>
          <c:tx>
            <c:strRef>
              <c:f>TRD_Mnth!$M$35:$M$36</c:f>
              <c:strCache>
                <c:ptCount val="1"/>
                <c:pt idx="0">
                  <c:v>18.90% 9.49%</c:v>
                </c:pt>
              </c:strCache>
            </c:strRef>
          </c:tx>
          <c:spPr>
            <a:ln w="22225">
              <a:solidFill>
                <a:srgbClr val="33CC33"/>
              </a:solidFill>
              <a:prstDash val="sysDash"/>
            </a:ln>
          </c:spPr>
          <c:marker>
            <c:symbol val="none"/>
          </c:marker>
          <c:xVal>
            <c:numRef>
              <c:f>TRD_Mnth!$M$35:$M$36</c:f>
              <c:numCache>
                <c:formatCode>0.00%</c:formatCode>
                <c:ptCount val="2"/>
                <c:pt idx="0">
                  <c:v>0.18896168535179933</c:v>
                </c:pt>
                <c:pt idx="1">
                  <c:v>9.4869552913900326E-2</c:v>
                </c:pt>
              </c:numCache>
            </c:numRef>
          </c:xVal>
          <c:yVal>
            <c:numRef>
              <c:f>TRD_Mnth!$L$35:$L$36</c:f>
              <c:numCache>
                <c:formatCode>0.00%</c:formatCode>
                <c:ptCount val="2"/>
                <c:pt idx="0">
                  <c:v>6.7493083333333329E-2</c:v>
                </c:pt>
                <c:pt idx="1">
                  <c:v>2.6236583333333331E-2</c:v>
                </c:pt>
              </c:numCache>
            </c:numRef>
          </c:yVal>
          <c:smooth val="1"/>
          <c:extLst>
            <c:ext xmlns:c16="http://schemas.microsoft.com/office/drawing/2014/chart" uri="{C3380CC4-5D6E-409C-BE32-E72D297353CC}">
              <c16:uniqueId val="{00000000-5881-4115-965B-D0308764C4B3}"/>
            </c:ext>
          </c:extLst>
        </c:ser>
        <c:dLbls>
          <c:showLegendKey val="0"/>
          <c:showVal val="0"/>
          <c:showCatName val="0"/>
          <c:showSerName val="0"/>
          <c:showPercent val="0"/>
          <c:showBubbleSize val="0"/>
        </c:dLbls>
        <c:axId val="433106000"/>
        <c:axId val="433103760"/>
      </c:scatterChart>
      <c:scatterChart>
        <c:scatterStyle val="lineMarker"/>
        <c:varyColors val="0"/>
        <c:ser>
          <c:idx val="1"/>
          <c:order val="0"/>
          <c:spPr>
            <a:ln w="28575">
              <a:noFill/>
            </a:ln>
          </c:spPr>
          <c:marker>
            <c:symbol val="circle"/>
            <c:size val="6"/>
            <c:spPr>
              <a:solidFill>
                <a:srgbClr val="FF0000"/>
              </a:solidFill>
            </c:spPr>
          </c:marker>
          <c:dLbls>
            <c:dLbl>
              <c:idx val="0"/>
              <c:tx>
                <c:rich>
                  <a:bodyPr/>
                  <a:lstStyle/>
                  <a:p>
                    <a:r>
                      <a:rPr lang="en-US" altLang="en-US" b="1"/>
                      <a:t>1</a:t>
                    </a:r>
                    <a:endParaRPr lang="en-US" altLang="en-US"/>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881-4115-965B-D0308764C4B3}"/>
                </c:ext>
              </c:extLst>
            </c:dLbl>
            <c:dLbl>
              <c:idx val="1"/>
              <c:layout>
                <c:manualLayout>
                  <c:x val="-8.0588912467432619E-2"/>
                  <c:y val="-4.7101443900325925E-3"/>
                </c:manualLayout>
              </c:layout>
              <c:tx>
                <c:rich>
                  <a:bodyPr/>
                  <a:lstStyle/>
                  <a:p>
                    <a:r>
                      <a:rPr lang="en-US" altLang="en-US" b="1"/>
                      <a:t>2</a:t>
                    </a:r>
                    <a:endParaRPr lang="en-US" altLang="en-US"/>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881-4115-965B-D0308764C4B3}"/>
                </c:ext>
              </c:extLst>
            </c:dLbl>
            <c:dLbl>
              <c:idx val="2"/>
              <c:layout>
                <c:manualLayout>
                  <c:x val="-4.7010198939335689E-2"/>
                  <c:y val="-6.5942021460456302E-2"/>
                </c:manualLayout>
              </c:layout>
              <c:tx>
                <c:rich>
                  <a:bodyPr/>
                  <a:lstStyle/>
                  <a:p>
                    <a:r>
                      <a:rPr lang="en-US" altLang="en-US" b="1"/>
                      <a:t>3</a:t>
                    </a:r>
                    <a:endParaRPr lang="en-US" altLang="en-US"/>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881-4115-965B-D0308764C4B3}"/>
                </c:ext>
              </c:extLst>
            </c:dLbl>
            <c:dLbl>
              <c:idx val="3"/>
              <c:layout>
                <c:manualLayout>
                  <c:x val="-5.0368070292145385E-2"/>
                  <c:y val="-6.1231877070423706E-2"/>
                </c:manualLayout>
              </c:layout>
              <c:tx>
                <c:rich>
                  <a:bodyPr/>
                  <a:lstStyle/>
                  <a:p>
                    <a:r>
                      <a:rPr lang="en-US" altLang="en-US" b="1"/>
                      <a:t>4</a:t>
                    </a:r>
                    <a:endParaRPr lang="en-US" altLang="en-US"/>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881-4115-965B-D0308764C4B3}"/>
                </c:ext>
              </c:extLst>
            </c:dLbl>
            <c:dLbl>
              <c:idx val="4"/>
              <c:layout>
                <c:manualLayout>
                  <c:x val="-4.7010198939335689E-2"/>
                  <c:y val="-5.652173268039111E-2"/>
                </c:manualLayout>
              </c:layout>
              <c:tx>
                <c:rich>
                  <a:bodyPr/>
                  <a:lstStyle/>
                  <a:p>
                    <a:r>
                      <a:rPr lang="en-US" altLang="en-US" b="1"/>
                      <a:t>5</a:t>
                    </a:r>
                    <a:endParaRPr lang="en-US" altLang="en-US"/>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881-4115-965B-D0308764C4B3}"/>
                </c:ext>
              </c:extLst>
            </c:dLbl>
            <c:dLbl>
              <c:idx val="5"/>
              <c:layout>
                <c:manualLayout>
                  <c:x val="-4.7010198939335689E-2"/>
                  <c:y val="-6.1232247947934734E-2"/>
                </c:manualLayout>
              </c:layout>
              <c:tx>
                <c:rich>
                  <a:bodyPr/>
                  <a:lstStyle/>
                  <a:p>
                    <a:r>
                      <a:rPr lang="en-US" altLang="en-US" b="1"/>
                      <a:t>6</a:t>
                    </a:r>
                    <a:endParaRPr lang="en-US" altLang="en-US"/>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881-4115-965B-D0308764C4B3}"/>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TRD_Mnth!$M$28:$M$33</c:f>
              <c:numCache>
                <c:formatCode>0.00%</c:formatCode>
                <c:ptCount val="6"/>
                <c:pt idx="0">
                  <c:v>9.4869552913900326E-2</c:v>
                </c:pt>
                <c:pt idx="1">
                  <c:v>7.7954181058079969E-2</c:v>
                </c:pt>
                <c:pt idx="2">
                  <c:v>8.6038554554844576E-2</c:v>
                </c:pt>
                <c:pt idx="3">
                  <c:v>0.11288883984729749</c:v>
                </c:pt>
                <c:pt idx="4">
                  <c:v>0.14892454034097469</c:v>
                </c:pt>
                <c:pt idx="5">
                  <c:v>0.18896168535179933</c:v>
                </c:pt>
              </c:numCache>
            </c:numRef>
          </c:xVal>
          <c:yVal>
            <c:numRef>
              <c:f>TRD_Mnth!$L$28:$L$33</c:f>
              <c:numCache>
                <c:formatCode>0.00%</c:formatCode>
                <c:ptCount val="6"/>
                <c:pt idx="0">
                  <c:v>2.6236583333333331E-2</c:v>
                </c:pt>
                <c:pt idx="1">
                  <c:v>3.6138143333333331E-2</c:v>
                </c:pt>
                <c:pt idx="2">
                  <c:v>4.2739183333333333E-2</c:v>
                </c:pt>
                <c:pt idx="3">
                  <c:v>5.0990483333333322E-2</c:v>
                </c:pt>
                <c:pt idx="4">
                  <c:v>5.9241783333333332E-2</c:v>
                </c:pt>
                <c:pt idx="5">
                  <c:v>6.7493083333333329E-2</c:v>
                </c:pt>
              </c:numCache>
            </c:numRef>
          </c:yVal>
          <c:smooth val="0"/>
          <c:extLst>
            <c:ext xmlns:c16="http://schemas.microsoft.com/office/drawing/2014/chart" uri="{C3380CC4-5D6E-409C-BE32-E72D297353CC}">
              <c16:uniqueId val="{00000007-5881-4115-965B-D0308764C4B3}"/>
            </c:ext>
          </c:extLst>
        </c:ser>
        <c:ser>
          <c:idx val="0"/>
          <c:order val="1"/>
          <c:spPr>
            <a:ln w="22225">
              <a:solidFill>
                <a:srgbClr val="0000CC"/>
              </a:solidFill>
            </a:ln>
          </c:spPr>
          <c:marker>
            <c:symbol val="none"/>
          </c:marker>
          <c:xVal>
            <c:numRef>
              <c:f>TRD_Mnth!$I$30:$I$73</c:f>
              <c:numCache>
                <c:formatCode>General</c:formatCode>
                <c:ptCount val="44"/>
                <c:pt idx="0">
                  <c:v>0.18896168535179933</c:v>
                </c:pt>
                <c:pt idx="1">
                  <c:v>0.18690345361381158</c:v>
                </c:pt>
                <c:pt idx="2">
                  <c:v>0.18484998469759695</c:v>
                </c:pt>
                <c:pt idx="3">
                  <c:v>0.18280143911027408</c:v>
                </c:pt>
                <c:pt idx="4">
                  <c:v>0.18075798424143383</c:v>
                </c:pt>
                <c:pt idx="5">
                  <c:v>0.17871979471065719</c:v>
                </c:pt>
                <c:pt idx="6">
                  <c:v>0.17668705273439325</c:v>
                </c:pt>
                <c:pt idx="7">
                  <c:v>0.16861449289931013</c:v>
                </c:pt>
                <c:pt idx="8">
                  <c:v>0.14892454034097469</c:v>
                </c:pt>
                <c:pt idx="9">
                  <c:v>0.13019037226780514</c:v>
                </c:pt>
                <c:pt idx="10">
                  <c:v>0.11288883984729749</c:v>
                </c:pt>
                <c:pt idx="11">
                  <c:v>9.7783383600118248E-2</c:v>
                </c:pt>
                <c:pt idx="12">
                  <c:v>8.6038554554844576E-2</c:v>
                </c:pt>
                <c:pt idx="13">
                  <c:v>7.9164502441852427E-2</c:v>
                </c:pt>
                <c:pt idx="14">
                  <c:v>7.8801908983284596E-2</c:v>
                </c:pt>
                <c:pt idx="15">
                  <c:v>7.850284517205397E-2</c:v>
                </c:pt>
                <c:pt idx="16">
                  <c:v>7.8268039255873056E-2</c:v>
                </c:pt>
                <c:pt idx="17">
                  <c:v>7.809807082101386E-2</c:v>
                </c:pt>
                <c:pt idx="18">
                  <c:v>7.7993363763355569E-2</c:v>
                </c:pt>
                <c:pt idx="19">
                  <c:v>7.7954181058079969E-2</c:v>
                </c:pt>
                <c:pt idx="20">
                  <c:v>7.7980621476765127E-2</c:v>
                </c:pt>
                <c:pt idx="21">
                  <c:v>7.807261834678618E-2</c:v>
                </c:pt>
                <c:pt idx="22">
                  <c:v>7.8229940389195882E-2</c:v>
                </c:pt>
                <c:pt idx="23">
                  <c:v>7.8452194610636308E-2</c:v>
                </c:pt>
                <c:pt idx="24">
                  <c:v>7.8738831165486328E-2</c:v>
                </c:pt>
                <c:pt idx="25">
                  <c:v>7.9089150049438312E-2</c:v>
                </c:pt>
                <c:pt idx="26">
                  <c:v>7.9502309437726265E-2</c:v>
                </c:pt>
                <c:pt idx="27">
                  <c:v>7.9977335442456374E-2</c:v>
                </c:pt>
                <c:pt idx="28">
                  <c:v>8.0513133035376258E-2</c:v>
                </c:pt>
                <c:pt idx="29">
                  <c:v>8.1108497865655271E-2</c:v>
                </c:pt>
                <c:pt idx="30">
                  <c:v>8.1762128696772657E-2</c:v>
                </c:pt>
                <c:pt idx="31">
                  <c:v>8.2472640191678256E-2</c:v>
                </c:pt>
                <c:pt idx="32">
                  <c:v>8.3238575789703617E-2</c:v>
                </c:pt>
                <c:pt idx="33">
                  <c:v>8.40584204405736E-2</c:v>
                </c:pt>
                <c:pt idx="34">
                  <c:v>8.493061298839219E-2</c:v>
                </c:pt>
                <c:pt idx="35">
                  <c:v>8.5853558029691829E-2</c:v>
                </c:pt>
                <c:pt idx="36">
                  <c:v>8.6825637102673034E-2</c:v>
                </c:pt>
                <c:pt idx="37">
                  <c:v>8.7845219097946806E-2</c:v>
                </c:pt>
                <c:pt idx="38">
                  <c:v>8.891066981302799E-2</c:v>
                </c:pt>
                <c:pt idx="39">
                  <c:v>9.0020360602422023E-2</c:v>
                </c:pt>
                <c:pt idx="40">
                  <c:v>9.1172676101629851E-2</c:v>
                </c:pt>
                <c:pt idx="41">
                  <c:v>9.2366021026290365E-2</c:v>
                </c:pt>
                <c:pt idx="42">
                  <c:v>9.3598826066779939E-2</c:v>
                </c:pt>
                <c:pt idx="43">
                  <c:v>9.4869552913900326E-2</c:v>
                </c:pt>
              </c:numCache>
            </c:numRef>
          </c:xVal>
          <c:yVal>
            <c:numRef>
              <c:f>TRD_Mnth!$H$30:$H$73</c:f>
              <c:numCache>
                <c:formatCode>0.00%</c:formatCode>
                <c:ptCount val="44"/>
                <c:pt idx="0">
                  <c:v>6.7493083333333329E-2</c:v>
                </c:pt>
                <c:pt idx="1">
                  <c:v>6.7080518333333325E-2</c:v>
                </c:pt>
                <c:pt idx="2">
                  <c:v>6.6667953333333321E-2</c:v>
                </c:pt>
                <c:pt idx="3">
                  <c:v>6.6255388333333332E-2</c:v>
                </c:pt>
                <c:pt idx="4">
                  <c:v>6.5842823333333328E-2</c:v>
                </c:pt>
                <c:pt idx="5">
                  <c:v>6.5430258333333324E-2</c:v>
                </c:pt>
                <c:pt idx="6">
                  <c:v>6.5017693333333321E-2</c:v>
                </c:pt>
                <c:pt idx="7">
                  <c:v>6.3367433333333334E-2</c:v>
                </c:pt>
                <c:pt idx="8">
                  <c:v>5.9241783333333332E-2</c:v>
                </c:pt>
                <c:pt idx="9">
                  <c:v>5.5116133333333331E-2</c:v>
                </c:pt>
                <c:pt idx="10">
                  <c:v>5.0990483333333322E-2</c:v>
                </c:pt>
                <c:pt idx="11">
                  <c:v>4.6864833333333328E-2</c:v>
                </c:pt>
                <c:pt idx="12">
                  <c:v>4.2739183333333333E-2</c:v>
                </c:pt>
                <c:pt idx="13">
                  <c:v>3.8613533333333332E-2</c:v>
                </c:pt>
                <c:pt idx="14">
                  <c:v>3.8200968333333335E-2</c:v>
                </c:pt>
                <c:pt idx="15">
                  <c:v>3.7788403333333331E-2</c:v>
                </c:pt>
                <c:pt idx="16">
                  <c:v>3.7375838333333328E-2</c:v>
                </c:pt>
                <c:pt idx="17">
                  <c:v>3.6963273333333331E-2</c:v>
                </c:pt>
                <c:pt idx="18">
                  <c:v>3.6550708333333334E-2</c:v>
                </c:pt>
                <c:pt idx="19">
                  <c:v>3.6138143333333331E-2</c:v>
                </c:pt>
                <c:pt idx="20">
                  <c:v>3.5725578333333327E-2</c:v>
                </c:pt>
                <c:pt idx="21">
                  <c:v>3.531301333333333E-2</c:v>
                </c:pt>
                <c:pt idx="22">
                  <c:v>3.4900448333333327E-2</c:v>
                </c:pt>
                <c:pt idx="23">
                  <c:v>3.448788333333333E-2</c:v>
                </c:pt>
                <c:pt idx="24">
                  <c:v>3.4075318333333326E-2</c:v>
                </c:pt>
                <c:pt idx="25">
                  <c:v>3.366275333333333E-2</c:v>
                </c:pt>
                <c:pt idx="26">
                  <c:v>3.3250188333333333E-2</c:v>
                </c:pt>
                <c:pt idx="27">
                  <c:v>3.283762333333333E-2</c:v>
                </c:pt>
                <c:pt idx="28">
                  <c:v>3.2425058333333326E-2</c:v>
                </c:pt>
                <c:pt idx="29">
                  <c:v>3.2012493333333329E-2</c:v>
                </c:pt>
                <c:pt idx="30">
                  <c:v>3.1599928333333333E-2</c:v>
                </c:pt>
                <c:pt idx="31">
                  <c:v>3.1187363333333329E-2</c:v>
                </c:pt>
                <c:pt idx="32">
                  <c:v>3.0774798333333329E-2</c:v>
                </c:pt>
                <c:pt idx="33">
                  <c:v>3.0362233333333329E-2</c:v>
                </c:pt>
                <c:pt idx="34">
                  <c:v>2.9949668333333332E-2</c:v>
                </c:pt>
                <c:pt idx="35">
                  <c:v>2.9537103333333328E-2</c:v>
                </c:pt>
                <c:pt idx="36">
                  <c:v>2.9124538333333332E-2</c:v>
                </c:pt>
                <c:pt idx="37">
                  <c:v>2.8711973333333335E-2</c:v>
                </c:pt>
                <c:pt idx="38">
                  <c:v>2.8299408333333331E-2</c:v>
                </c:pt>
                <c:pt idx="39">
                  <c:v>2.7886843333333331E-2</c:v>
                </c:pt>
                <c:pt idx="40">
                  <c:v>2.7474278333333331E-2</c:v>
                </c:pt>
                <c:pt idx="41">
                  <c:v>2.7061713333333331E-2</c:v>
                </c:pt>
                <c:pt idx="42">
                  <c:v>2.6649148333333331E-2</c:v>
                </c:pt>
                <c:pt idx="43">
                  <c:v>2.6236583333333331E-2</c:v>
                </c:pt>
              </c:numCache>
            </c:numRef>
          </c:yVal>
          <c:smooth val="0"/>
          <c:extLst>
            <c:ext xmlns:c16="http://schemas.microsoft.com/office/drawing/2014/chart" uri="{C3380CC4-5D6E-409C-BE32-E72D297353CC}">
              <c16:uniqueId val="{00000008-5881-4115-965B-D0308764C4B3}"/>
            </c:ext>
          </c:extLst>
        </c:ser>
        <c:dLbls>
          <c:showLegendKey val="0"/>
          <c:showVal val="0"/>
          <c:showCatName val="0"/>
          <c:showSerName val="0"/>
          <c:showPercent val="0"/>
          <c:showBubbleSize val="0"/>
        </c:dLbls>
        <c:axId val="433106000"/>
        <c:axId val="433103760"/>
      </c:scatterChart>
      <c:valAx>
        <c:axId val="433106000"/>
        <c:scaling>
          <c:orientation val="minMax"/>
          <c:max val="0.2"/>
          <c:min val="5.000000000000001E-2"/>
        </c:scaling>
        <c:delete val="0"/>
        <c:axPos val="b"/>
        <c:title>
          <c:tx>
            <c:rich>
              <a:bodyPr/>
              <a:lstStyle/>
              <a:p>
                <a:pPr>
                  <a:defRPr/>
                </a:pPr>
                <a:r>
                  <a:rPr lang="zh-CN"/>
                  <a:t>标准差</a:t>
                </a:r>
              </a:p>
            </c:rich>
          </c:tx>
          <c:overlay val="0"/>
        </c:title>
        <c:numFmt formatCode="0%" sourceLinked="0"/>
        <c:majorTickMark val="in"/>
        <c:minorTickMark val="none"/>
        <c:tickLblPos val="nextTo"/>
        <c:spPr>
          <a:ln w="15875">
            <a:solidFill>
              <a:schemeClr val="tx1"/>
            </a:solidFill>
          </a:ln>
        </c:spPr>
        <c:crossAx val="433103760"/>
        <c:crosses val="autoZero"/>
        <c:crossBetween val="midCat"/>
        <c:majorUnit val="5.000000000000001E-2"/>
      </c:valAx>
      <c:valAx>
        <c:axId val="433103760"/>
        <c:scaling>
          <c:orientation val="minMax"/>
          <c:min val="2.0000000000000004E-2"/>
        </c:scaling>
        <c:delete val="0"/>
        <c:axPos val="l"/>
        <c:title>
          <c:tx>
            <c:rich>
              <a:bodyPr rot="0" vert="horz"/>
              <a:lstStyle/>
              <a:p>
                <a:pPr>
                  <a:defRPr/>
                </a:pPr>
                <a:r>
                  <a:rPr lang="zh-CN"/>
                  <a:t>期望收益</a:t>
                </a:r>
              </a:p>
            </c:rich>
          </c:tx>
          <c:layout>
            <c:manualLayout>
              <c:xMode val="edge"/>
              <c:yMode val="edge"/>
              <c:x val="3.3578713528096923E-2"/>
              <c:y val="2.1629947320558333E-2"/>
            </c:manualLayout>
          </c:layout>
          <c:overlay val="0"/>
        </c:title>
        <c:numFmt formatCode="0%" sourceLinked="0"/>
        <c:majorTickMark val="in"/>
        <c:minorTickMark val="none"/>
        <c:tickLblPos val="nextTo"/>
        <c:spPr>
          <a:noFill/>
          <a:ln w="15875">
            <a:solidFill>
              <a:schemeClr val="tx1"/>
            </a:solidFill>
          </a:ln>
        </c:spPr>
        <c:crossAx val="433106000"/>
        <c:crosses val="autoZero"/>
        <c:crossBetween val="midCat"/>
        <c:majorUnit val="2.0000000000000004E-2"/>
      </c:valAx>
      <c:spPr>
        <a:noFill/>
      </c:spPr>
    </c:plotArea>
    <c:plotVisOnly val="1"/>
    <c:dispBlanksAs val="gap"/>
    <c:showDLblsOverMax val="0"/>
  </c:chart>
  <c:spPr>
    <a:noFill/>
    <a:ln>
      <a:noFill/>
    </a:ln>
  </c:spPr>
  <c:txPr>
    <a:bodyPr/>
    <a:lstStyle/>
    <a:p>
      <a:pPr>
        <a:defRPr sz="1600">
          <a:latin typeface="Times New Roman" panose="02020603050405020304" pitchFamily="18" charset="0"/>
          <a:ea typeface="仿宋" panose="02010609060101010101" pitchFamily="49" charset="-122"/>
          <a:cs typeface="Times New Roman" panose="02020603050405020304" pitchFamily="18" charset="0"/>
        </a:defRPr>
      </a:pPr>
      <a:endParaRPr lang="zh-CN"/>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414172015024221E-2"/>
          <c:y val="0.12759781152598293"/>
          <c:w val="0.85022492450077447"/>
          <c:h val="0.72538337608314774"/>
        </c:manualLayout>
      </c:layout>
      <c:scatterChart>
        <c:scatterStyle val="smoothMarker"/>
        <c:varyColors val="0"/>
        <c:ser>
          <c:idx val="2"/>
          <c:order val="2"/>
          <c:tx>
            <c:strRef>
              <c:f>TRD_Mnth!$M$35:$M$36</c:f>
              <c:strCache>
                <c:ptCount val="1"/>
                <c:pt idx="0">
                  <c:v>18.90% 9.49%</c:v>
                </c:pt>
              </c:strCache>
            </c:strRef>
          </c:tx>
          <c:spPr>
            <a:ln w="22225">
              <a:solidFill>
                <a:srgbClr val="33CC33"/>
              </a:solidFill>
              <a:prstDash val="sysDash"/>
            </a:ln>
          </c:spPr>
          <c:marker>
            <c:symbol val="none"/>
          </c:marker>
          <c:xVal>
            <c:numRef>
              <c:f>TRD_Mnth!$M$35:$M$36</c:f>
              <c:numCache>
                <c:formatCode>0.00%</c:formatCode>
                <c:ptCount val="2"/>
                <c:pt idx="0">
                  <c:v>0.18896168535179933</c:v>
                </c:pt>
                <c:pt idx="1">
                  <c:v>9.4869552913900326E-2</c:v>
                </c:pt>
              </c:numCache>
            </c:numRef>
          </c:xVal>
          <c:yVal>
            <c:numRef>
              <c:f>TRD_Mnth!$L$35:$L$36</c:f>
              <c:numCache>
                <c:formatCode>0.00%</c:formatCode>
                <c:ptCount val="2"/>
                <c:pt idx="0">
                  <c:v>6.7493083333333329E-2</c:v>
                </c:pt>
                <c:pt idx="1">
                  <c:v>2.6236583333333331E-2</c:v>
                </c:pt>
              </c:numCache>
            </c:numRef>
          </c:yVal>
          <c:smooth val="1"/>
          <c:extLst>
            <c:ext xmlns:c16="http://schemas.microsoft.com/office/drawing/2014/chart" uri="{C3380CC4-5D6E-409C-BE32-E72D297353CC}">
              <c16:uniqueId val="{00000000-ECF2-47C3-B69F-EA7140599D50}"/>
            </c:ext>
          </c:extLst>
        </c:ser>
        <c:dLbls>
          <c:showLegendKey val="0"/>
          <c:showVal val="0"/>
          <c:showCatName val="0"/>
          <c:showSerName val="0"/>
          <c:showPercent val="0"/>
          <c:showBubbleSize val="0"/>
        </c:dLbls>
        <c:axId val="508544400"/>
        <c:axId val="508545520"/>
      </c:scatterChart>
      <c:scatterChart>
        <c:scatterStyle val="lineMarker"/>
        <c:varyColors val="0"/>
        <c:ser>
          <c:idx val="1"/>
          <c:order val="0"/>
          <c:spPr>
            <a:ln w="28575">
              <a:noFill/>
            </a:ln>
          </c:spPr>
          <c:marker>
            <c:symbol val="circle"/>
            <c:size val="6"/>
            <c:spPr>
              <a:solidFill>
                <a:srgbClr val="FF0000"/>
              </a:solidFill>
            </c:spPr>
          </c:marker>
          <c:dLbls>
            <c:dLbl>
              <c:idx val="0"/>
              <c:tx>
                <c:rich>
                  <a:bodyPr/>
                  <a:lstStyle/>
                  <a:p>
                    <a:r>
                      <a:rPr lang="en-US" altLang="en-US" b="1"/>
                      <a:t>1</a:t>
                    </a:r>
                    <a:endParaRPr lang="en-US" altLang="en-US"/>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CF2-47C3-B69F-EA7140599D50}"/>
                </c:ext>
              </c:extLst>
            </c:dLbl>
            <c:dLbl>
              <c:idx val="1"/>
              <c:layout>
                <c:manualLayout>
                  <c:x val="-8.0588912467432619E-2"/>
                  <c:y val="-4.7101443900325925E-3"/>
                </c:manualLayout>
              </c:layout>
              <c:tx>
                <c:rich>
                  <a:bodyPr/>
                  <a:lstStyle/>
                  <a:p>
                    <a:r>
                      <a:rPr lang="en-US" altLang="en-US" b="1"/>
                      <a:t>2</a:t>
                    </a:r>
                    <a:endParaRPr lang="en-US" altLang="en-US"/>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CF2-47C3-B69F-EA7140599D50}"/>
                </c:ext>
              </c:extLst>
            </c:dLbl>
            <c:dLbl>
              <c:idx val="2"/>
              <c:layout>
                <c:manualLayout>
                  <c:x val="-4.7010198939335689E-2"/>
                  <c:y val="-6.5942021460456302E-2"/>
                </c:manualLayout>
              </c:layout>
              <c:tx>
                <c:rich>
                  <a:bodyPr/>
                  <a:lstStyle/>
                  <a:p>
                    <a:r>
                      <a:rPr lang="en-US" altLang="en-US" b="1"/>
                      <a:t>3</a:t>
                    </a:r>
                    <a:endParaRPr lang="en-US" altLang="en-US"/>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CF2-47C3-B69F-EA7140599D50}"/>
                </c:ext>
              </c:extLst>
            </c:dLbl>
            <c:dLbl>
              <c:idx val="3"/>
              <c:layout>
                <c:manualLayout>
                  <c:x val="-5.0368070292145385E-2"/>
                  <c:y val="-6.1231877070423706E-2"/>
                </c:manualLayout>
              </c:layout>
              <c:tx>
                <c:rich>
                  <a:bodyPr/>
                  <a:lstStyle/>
                  <a:p>
                    <a:r>
                      <a:rPr lang="en-US" altLang="en-US" b="1"/>
                      <a:t>4</a:t>
                    </a:r>
                    <a:endParaRPr lang="en-US" altLang="en-US"/>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CF2-47C3-B69F-EA7140599D50}"/>
                </c:ext>
              </c:extLst>
            </c:dLbl>
            <c:dLbl>
              <c:idx val="4"/>
              <c:layout>
                <c:manualLayout>
                  <c:x val="-4.7010198939335689E-2"/>
                  <c:y val="-5.652173268039111E-2"/>
                </c:manualLayout>
              </c:layout>
              <c:tx>
                <c:rich>
                  <a:bodyPr/>
                  <a:lstStyle/>
                  <a:p>
                    <a:r>
                      <a:rPr lang="en-US" altLang="en-US" b="1"/>
                      <a:t>5</a:t>
                    </a:r>
                    <a:endParaRPr lang="en-US" altLang="en-US"/>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CF2-47C3-B69F-EA7140599D50}"/>
                </c:ext>
              </c:extLst>
            </c:dLbl>
            <c:dLbl>
              <c:idx val="5"/>
              <c:layout>
                <c:manualLayout>
                  <c:x val="-4.7010198939335689E-2"/>
                  <c:y val="-6.1232247947934734E-2"/>
                </c:manualLayout>
              </c:layout>
              <c:tx>
                <c:rich>
                  <a:bodyPr/>
                  <a:lstStyle/>
                  <a:p>
                    <a:r>
                      <a:rPr lang="en-US" altLang="en-US" b="1"/>
                      <a:t>6</a:t>
                    </a:r>
                    <a:endParaRPr lang="en-US" altLang="en-US"/>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CF2-47C3-B69F-EA7140599D50}"/>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TRD_Mnth!$M$28:$M$33</c:f>
              <c:numCache>
                <c:formatCode>0.00%</c:formatCode>
                <c:ptCount val="6"/>
                <c:pt idx="0">
                  <c:v>9.4869552913900326E-2</c:v>
                </c:pt>
                <c:pt idx="1">
                  <c:v>7.7954181058079969E-2</c:v>
                </c:pt>
                <c:pt idx="2">
                  <c:v>8.6038554554844576E-2</c:v>
                </c:pt>
                <c:pt idx="3">
                  <c:v>0.11288883984729749</c:v>
                </c:pt>
                <c:pt idx="4">
                  <c:v>0.14892454034097469</c:v>
                </c:pt>
                <c:pt idx="5">
                  <c:v>0.18896168535179933</c:v>
                </c:pt>
              </c:numCache>
            </c:numRef>
          </c:xVal>
          <c:yVal>
            <c:numRef>
              <c:f>TRD_Mnth!$L$28:$L$33</c:f>
              <c:numCache>
                <c:formatCode>0.00%</c:formatCode>
                <c:ptCount val="6"/>
                <c:pt idx="0">
                  <c:v>2.6236583333333331E-2</c:v>
                </c:pt>
                <c:pt idx="1">
                  <c:v>3.6138143333333331E-2</c:v>
                </c:pt>
                <c:pt idx="2">
                  <c:v>4.2739183333333333E-2</c:v>
                </c:pt>
                <c:pt idx="3">
                  <c:v>5.0990483333333322E-2</c:v>
                </c:pt>
                <c:pt idx="4">
                  <c:v>5.9241783333333332E-2</c:v>
                </c:pt>
                <c:pt idx="5">
                  <c:v>6.7493083333333329E-2</c:v>
                </c:pt>
              </c:numCache>
            </c:numRef>
          </c:yVal>
          <c:smooth val="0"/>
          <c:extLst>
            <c:ext xmlns:c16="http://schemas.microsoft.com/office/drawing/2014/chart" uri="{C3380CC4-5D6E-409C-BE32-E72D297353CC}">
              <c16:uniqueId val="{00000007-ECF2-47C3-B69F-EA7140599D50}"/>
            </c:ext>
          </c:extLst>
        </c:ser>
        <c:ser>
          <c:idx val="0"/>
          <c:order val="1"/>
          <c:spPr>
            <a:ln w="22225">
              <a:solidFill>
                <a:srgbClr val="0000CC"/>
              </a:solidFill>
            </a:ln>
          </c:spPr>
          <c:marker>
            <c:symbol val="none"/>
          </c:marker>
          <c:xVal>
            <c:numRef>
              <c:f>TRD_Mnth!$I$30:$I$73</c:f>
              <c:numCache>
                <c:formatCode>General</c:formatCode>
                <c:ptCount val="44"/>
                <c:pt idx="0">
                  <c:v>0.18896168535179933</c:v>
                </c:pt>
                <c:pt idx="1">
                  <c:v>0.18690345361381158</c:v>
                </c:pt>
                <c:pt idx="2">
                  <c:v>0.18484998469759695</c:v>
                </c:pt>
                <c:pt idx="3">
                  <c:v>0.18280143911027408</c:v>
                </c:pt>
                <c:pt idx="4">
                  <c:v>0.18075798424143383</c:v>
                </c:pt>
                <c:pt idx="5">
                  <c:v>0.17871979471065719</c:v>
                </c:pt>
                <c:pt idx="6">
                  <c:v>0.17668705273439325</c:v>
                </c:pt>
                <c:pt idx="7">
                  <c:v>0.16861449289931013</c:v>
                </c:pt>
                <c:pt idx="8">
                  <c:v>0.14892454034097469</c:v>
                </c:pt>
                <c:pt idx="9">
                  <c:v>0.13019037226780514</c:v>
                </c:pt>
                <c:pt idx="10">
                  <c:v>0.11288883984729749</c:v>
                </c:pt>
                <c:pt idx="11">
                  <c:v>9.7783383600118248E-2</c:v>
                </c:pt>
                <c:pt idx="12">
                  <c:v>8.6038554554844576E-2</c:v>
                </c:pt>
                <c:pt idx="13">
                  <c:v>7.9164502441852427E-2</c:v>
                </c:pt>
                <c:pt idx="14">
                  <c:v>7.8801908983284596E-2</c:v>
                </c:pt>
                <c:pt idx="15">
                  <c:v>7.850284517205397E-2</c:v>
                </c:pt>
                <c:pt idx="16">
                  <c:v>7.8268039255873056E-2</c:v>
                </c:pt>
                <c:pt idx="17">
                  <c:v>7.809807082101386E-2</c:v>
                </c:pt>
                <c:pt idx="18">
                  <c:v>7.7993363763355569E-2</c:v>
                </c:pt>
                <c:pt idx="19">
                  <c:v>7.7954181058079969E-2</c:v>
                </c:pt>
                <c:pt idx="20">
                  <c:v>7.7980621476765127E-2</c:v>
                </c:pt>
                <c:pt idx="21">
                  <c:v>7.807261834678618E-2</c:v>
                </c:pt>
                <c:pt idx="22">
                  <c:v>7.8229940389195882E-2</c:v>
                </c:pt>
                <c:pt idx="23">
                  <c:v>7.8452194610636308E-2</c:v>
                </c:pt>
                <c:pt idx="24">
                  <c:v>7.8738831165486328E-2</c:v>
                </c:pt>
                <c:pt idx="25">
                  <c:v>7.9089150049438312E-2</c:v>
                </c:pt>
                <c:pt idx="26">
                  <c:v>7.9502309437726265E-2</c:v>
                </c:pt>
                <c:pt idx="27">
                  <c:v>7.9977335442456374E-2</c:v>
                </c:pt>
                <c:pt idx="28">
                  <c:v>8.0513133035376258E-2</c:v>
                </c:pt>
                <c:pt idx="29">
                  <c:v>8.1108497865655271E-2</c:v>
                </c:pt>
                <c:pt idx="30">
                  <c:v>8.1762128696772657E-2</c:v>
                </c:pt>
                <c:pt idx="31">
                  <c:v>8.2472640191678256E-2</c:v>
                </c:pt>
                <c:pt idx="32">
                  <c:v>8.3238575789703617E-2</c:v>
                </c:pt>
                <c:pt idx="33">
                  <c:v>8.40584204405736E-2</c:v>
                </c:pt>
                <c:pt idx="34">
                  <c:v>8.493061298839219E-2</c:v>
                </c:pt>
                <c:pt idx="35">
                  <c:v>8.5853558029691829E-2</c:v>
                </c:pt>
                <c:pt idx="36">
                  <c:v>8.6825637102673034E-2</c:v>
                </c:pt>
                <c:pt idx="37">
                  <c:v>8.7845219097946806E-2</c:v>
                </c:pt>
                <c:pt idx="38">
                  <c:v>8.891066981302799E-2</c:v>
                </c:pt>
                <c:pt idx="39">
                  <c:v>9.0020360602422023E-2</c:v>
                </c:pt>
                <c:pt idx="40">
                  <c:v>9.1172676101629851E-2</c:v>
                </c:pt>
                <c:pt idx="41">
                  <c:v>9.2366021026290365E-2</c:v>
                </c:pt>
                <c:pt idx="42">
                  <c:v>9.3598826066779939E-2</c:v>
                </c:pt>
                <c:pt idx="43">
                  <c:v>9.4869552913900326E-2</c:v>
                </c:pt>
              </c:numCache>
            </c:numRef>
          </c:xVal>
          <c:yVal>
            <c:numRef>
              <c:f>TRD_Mnth!$H$30:$H$73</c:f>
              <c:numCache>
                <c:formatCode>0.00%</c:formatCode>
                <c:ptCount val="44"/>
                <c:pt idx="0">
                  <c:v>6.7493083333333329E-2</c:v>
                </c:pt>
                <c:pt idx="1">
                  <c:v>6.7080518333333325E-2</c:v>
                </c:pt>
                <c:pt idx="2">
                  <c:v>6.6667953333333321E-2</c:v>
                </c:pt>
                <c:pt idx="3">
                  <c:v>6.6255388333333332E-2</c:v>
                </c:pt>
                <c:pt idx="4">
                  <c:v>6.5842823333333328E-2</c:v>
                </c:pt>
                <c:pt idx="5">
                  <c:v>6.5430258333333324E-2</c:v>
                </c:pt>
                <c:pt idx="6">
                  <c:v>6.5017693333333321E-2</c:v>
                </c:pt>
                <c:pt idx="7">
                  <c:v>6.3367433333333334E-2</c:v>
                </c:pt>
                <c:pt idx="8">
                  <c:v>5.9241783333333332E-2</c:v>
                </c:pt>
                <c:pt idx="9">
                  <c:v>5.5116133333333331E-2</c:v>
                </c:pt>
                <c:pt idx="10">
                  <c:v>5.0990483333333322E-2</c:v>
                </c:pt>
                <c:pt idx="11">
                  <c:v>4.6864833333333328E-2</c:v>
                </c:pt>
                <c:pt idx="12">
                  <c:v>4.2739183333333333E-2</c:v>
                </c:pt>
                <c:pt idx="13">
                  <c:v>3.8613533333333332E-2</c:v>
                </c:pt>
                <c:pt idx="14">
                  <c:v>3.8200968333333335E-2</c:v>
                </c:pt>
                <c:pt idx="15">
                  <c:v>3.7788403333333331E-2</c:v>
                </c:pt>
                <c:pt idx="16">
                  <c:v>3.7375838333333328E-2</c:v>
                </c:pt>
                <c:pt idx="17">
                  <c:v>3.6963273333333331E-2</c:v>
                </c:pt>
                <c:pt idx="18">
                  <c:v>3.6550708333333334E-2</c:v>
                </c:pt>
                <c:pt idx="19">
                  <c:v>3.6138143333333331E-2</c:v>
                </c:pt>
                <c:pt idx="20">
                  <c:v>3.5725578333333327E-2</c:v>
                </c:pt>
                <c:pt idx="21">
                  <c:v>3.531301333333333E-2</c:v>
                </c:pt>
                <c:pt idx="22">
                  <c:v>3.4900448333333327E-2</c:v>
                </c:pt>
                <c:pt idx="23">
                  <c:v>3.448788333333333E-2</c:v>
                </c:pt>
                <c:pt idx="24">
                  <c:v>3.4075318333333326E-2</c:v>
                </c:pt>
                <c:pt idx="25">
                  <c:v>3.366275333333333E-2</c:v>
                </c:pt>
                <c:pt idx="26">
                  <c:v>3.3250188333333333E-2</c:v>
                </c:pt>
                <c:pt idx="27">
                  <c:v>3.283762333333333E-2</c:v>
                </c:pt>
                <c:pt idx="28">
                  <c:v>3.2425058333333326E-2</c:v>
                </c:pt>
                <c:pt idx="29">
                  <c:v>3.2012493333333329E-2</c:v>
                </c:pt>
                <c:pt idx="30">
                  <c:v>3.1599928333333333E-2</c:v>
                </c:pt>
                <c:pt idx="31">
                  <c:v>3.1187363333333329E-2</c:v>
                </c:pt>
                <c:pt idx="32">
                  <c:v>3.0774798333333329E-2</c:v>
                </c:pt>
                <c:pt idx="33">
                  <c:v>3.0362233333333329E-2</c:v>
                </c:pt>
                <c:pt idx="34">
                  <c:v>2.9949668333333332E-2</c:v>
                </c:pt>
                <c:pt idx="35">
                  <c:v>2.9537103333333328E-2</c:v>
                </c:pt>
                <c:pt idx="36">
                  <c:v>2.9124538333333332E-2</c:v>
                </c:pt>
                <c:pt idx="37">
                  <c:v>2.8711973333333335E-2</c:v>
                </c:pt>
                <c:pt idx="38">
                  <c:v>2.8299408333333331E-2</c:v>
                </c:pt>
                <c:pt idx="39">
                  <c:v>2.7886843333333331E-2</c:v>
                </c:pt>
                <c:pt idx="40">
                  <c:v>2.7474278333333331E-2</c:v>
                </c:pt>
                <c:pt idx="41">
                  <c:v>2.7061713333333331E-2</c:v>
                </c:pt>
                <c:pt idx="42">
                  <c:v>2.6649148333333331E-2</c:v>
                </c:pt>
                <c:pt idx="43">
                  <c:v>2.6236583333333331E-2</c:v>
                </c:pt>
              </c:numCache>
            </c:numRef>
          </c:yVal>
          <c:smooth val="0"/>
          <c:extLst>
            <c:ext xmlns:c16="http://schemas.microsoft.com/office/drawing/2014/chart" uri="{C3380CC4-5D6E-409C-BE32-E72D297353CC}">
              <c16:uniqueId val="{00000008-ECF2-47C3-B69F-EA7140599D50}"/>
            </c:ext>
          </c:extLst>
        </c:ser>
        <c:dLbls>
          <c:showLegendKey val="0"/>
          <c:showVal val="0"/>
          <c:showCatName val="0"/>
          <c:showSerName val="0"/>
          <c:showPercent val="0"/>
          <c:showBubbleSize val="0"/>
        </c:dLbls>
        <c:axId val="508544400"/>
        <c:axId val="508545520"/>
      </c:scatterChart>
      <c:valAx>
        <c:axId val="508544400"/>
        <c:scaling>
          <c:orientation val="minMax"/>
          <c:max val="0.2"/>
          <c:min val="5.000000000000001E-2"/>
        </c:scaling>
        <c:delete val="0"/>
        <c:axPos val="b"/>
        <c:title>
          <c:tx>
            <c:rich>
              <a:bodyPr/>
              <a:lstStyle/>
              <a:p>
                <a:pPr>
                  <a:defRPr/>
                </a:pPr>
                <a:r>
                  <a:rPr lang="zh-CN"/>
                  <a:t>标准差</a:t>
                </a:r>
              </a:p>
            </c:rich>
          </c:tx>
          <c:overlay val="0"/>
        </c:title>
        <c:numFmt formatCode="0%" sourceLinked="0"/>
        <c:majorTickMark val="in"/>
        <c:minorTickMark val="none"/>
        <c:tickLblPos val="nextTo"/>
        <c:spPr>
          <a:ln w="15875">
            <a:solidFill>
              <a:schemeClr val="tx1"/>
            </a:solidFill>
          </a:ln>
        </c:spPr>
        <c:crossAx val="508545520"/>
        <c:crosses val="autoZero"/>
        <c:crossBetween val="midCat"/>
        <c:majorUnit val="5.000000000000001E-2"/>
      </c:valAx>
      <c:valAx>
        <c:axId val="508545520"/>
        <c:scaling>
          <c:orientation val="minMax"/>
          <c:min val="2.0000000000000004E-2"/>
        </c:scaling>
        <c:delete val="0"/>
        <c:axPos val="l"/>
        <c:title>
          <c:tx>
            <c:rich>
              <a:bodyPr rot="0" vert="horz"/>
              <a:lstStyle/>
              <a:p>
                <a:pPr>
                  <a:defRPr/>
                </a:pPr>
                <a:r>
                  <a:rPr lang="zh-CN"/>
                  <a:t>期望收益</a:t>
                </a:r>
              </a:p>
            </c:rich>
          </c:tx>
          <c:layout>
            <c:manualLayout>
              <c:xMode val="edge"/>
              <c:yMode val="edge"/>
              <c:x val="3.3578713528096923E-2"/>
              <c:y val="2.1629947320558333E-2"/>
            </c:manualLayout>
          </c:layout>
          <c:overlay val="0"/>
        </c:title>
        <c:numFmt formatCode="0%" sourceLinked="0"/>
        <c:majorTickMark val="in"/>
        <c:minorTickMark val="none"/>
        <c:tickLblPos val="nextTo"/>
        <c:spPr>
          <a:noFill/>
          <a:ln w="15875">
            <a:solidFill>
              <a:schemeClr val="tx1"/>
            </a:solidFill>
          </a:ln>
        </c:spPr>
        <c:crossAx val="508544400"/>
        <c:crosses val="autoZero"/>
        <c:crossBetween val="midCat"/>
        <c:majorUnit val="2.0000000000000004E-2"/>
      </c:valAx>
      <c:spPr>
        <a:noFill/>
      </c:spPr>
    </c:plotArea>
    <c:plotVisOnly val="1"/>
    <c:dispBlanksAs val="gap"/>
    <c:showDLblsOverMax val="0"/>
  </c:chart>
  <c:spPr>
    <a:noFill/>
    <a:ln>
      <a:noFill/>
    </a:ln>
  </c:spPr>
  <c:txPr>
    <a:bodyPr/>
    <a:lstStyle/>
    <a:p>
      <a:pPr>
        <a:defRPr sz="1600">
          <a:latin typeface="Times New Roman" panose="02020603050405020304" pitchFamily="18" charset="0"/>
          <a:ea typeface="仿宋" panose="02010609060101010101" pitchFamily="49" charset="-122"/>
          <a:cs typeface="Times New Roman" panose="02020603050405020304" pitchFamily="18" charset="0"/>
        </a:defRPr>
      </a:pPr>
      <a:endParaRPr lang="zh-CN"/>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414172015024221E-2"/>
          <c:y val="0.12759781152598293"/>
          <c:w val="0.85022492450077447"/>
          <c:h val="0.72538337608314774"/>
        </c:manualLayout>
      </c:layout>
      <c:scatterChart>
        <c:scatterStyle val="lineMarker"/>
        <c:varyColors val="0"/>
        <c:ser>
          <c:idx val="0"/>
          <c:order val="0"/>
          <c:spPr>
            <a:ln w="22225">
              <a:solidFill>
                <a:srgbClr val="0000CC"/>
              </a:solidFill>
            </a:ln>
          </c:spPr>
          <c:marker>
            <c:symbol val="none"/>
          </c:marker>
          <c:xVal>
            <c:numRef>
              <c:f>TRD_Mnth!$I$30:$I$73</c:f>
              <c:numCache>
                <c:formatCode>General</c:formatCode>
                <c:ptCount val="44"/>
                <c:pt idx="0">
                  <c:v>0.18896168535179933</c:v>
                </c:pt>
                <c:pt idx="1">
                  <c:v>0.18690345361381158</c:v>
                </c:pt>
                <c:pt idx="2">
                  <c:v>0.18484998469759695</c:v>
                </c:pt>
                <c:pt idx="3">
                  <c:v>0.18280143911027408</c:v>
                </c:pt>
                <c:pt idx="4">
                  <c:v>0.18075798424143383</c:v>
                </c:pt>
                <c:pt idx="5">
                  <c:v>0.17871979471065719</c:v>
                </c:pt>
                <c:pt idx="6">
                  <c:v>0.17668705273439325</c:v>
                </c:pt>
                <c:pt idx="7">
                  <c:v>0.16861449289931013</c:v>
                </c:pt>
                <c:pt idx="8">
                  <c:v>0.14892454034097469</c:v>
                </c:pt>
                <c:pt idx="9">
                  <c:v>0.13019037226780514</c:v>
                </c:pt>
                <c:pt idx="10">
                  <c:v>0.11288883984729749</c:v>
                </c:pt>
                <c:pt idx="11">
                  <c:v>9.7783383600118248E-2</c:v>
                </c:pt>
                <c:pt idx="12">
                  <c:v>8.6038554554844576E-2</c:v>
                </c:pt>
                <c:pt idx="13">
                  <c:v>7.9164502441852427E-2</c:v>
                </c:pt>
                <c:pt idx="14">
                  <c:v>7.8801908983284596E-2</c:v>
                </c:pt>
                <c:pt idx="15">
                  <c:v>7.850284517205397E-2</c:v>
                </c:pt>
                <c:pt idx="16">
                  <c:v>7.8268039255873056E-2</c:v>
                </c:pt>
                <c:pt idx="17">
                  <c:v>7.809807082101386E-2</c:v>
                </c:pt>
                <c:pt idx="18">
                  <c:v>7.7993363763355569E-2</c:v>
                </c:pt>
                <c:pt idx="19">
                  <c:v>7.7954181058079969E-2</c:v>
                </c:pt>
                <c:pt idx="20">
                  <c:v>7.7980621476765127E-2</c:v>
                </c:pt>
                <c:pt idx="21">
                  <c:v>7.807261834678618E-2</c:v>
                </c:pt>
                <c:pt idx="22">
                  <c:v>7.8229940389195882E-2</c:v>
                </c:pt>
                <c:pt idx="23">
                  <c:v>7.8452194610636308E-2</c:v>
                </c:pt>
                <c:pt idx="24">
                  <c:v>7.8738831165486328E-2</c:v>
                </c:pt>
                <c:pt idx="25">
                  <c:v>7.9089150049438312E-2</c:v>
                </c:pt>
                <c:pt idx="26">
                  <c:v>7.9502309437726265E-2</c:v>
                </c:pt>
                <c:pt idx="27">
                  <c:v>7.9977335442456374E-2</c:v>
                </c:pt>
                <c:pt idx="28">
                  <c:v>8.0513133035376258E-2</c:v>
                </c:pt>
                <c:pt idx="29">
                  <c:v>8.1108497865655271E-2</c:v>
                </c:pt>
                <c:pt idx="30">
                  <c:v>8.1762128696772657E-2</c:v>
                </c:pt>
                <c:pt idx="31">
                  <c:v>8.2472640191678256E-2</c:v>
                </c:pt>
                <c:pt idx="32">
                  <c:v>8.3238575789703617E-2</c:v>
                </c:pt>
                <c:pt idx="33">
                  <c:v>8.40584204405736E-2</c:v>
                </c:pt>
                <c:pt idx="34">
                  <c:v>8.493061298839219E-2</c:v>
                </c:pt>
                <c:pt idx="35">
                  <c:v>8.5853558029691829E-2</c:v>
                </c:pt>
                <c:pt idx="36">
                  <c:v>8.6825637102673034E-2</c:v>
                </c:pt>
                <c:pt idx="37">
                  <c:v>8.7845219097946806E-2</c:v>
                </c:pt>
                <c:pt idx="38">
                  <c:v>8.891066981302799E-2</c:v>
                </c:pt>
                <c:pt idx="39">
                  <c:v>9.0020360602422023E-2</c:v>
                </c:pt>
                <c:pt idx="40">
                  <c:v>9.1172676101629851E-2</c:v>
                </c:pt>
                <c:pt idx="41">
                  <c:v>9.2366021026290365E-2</c:v>
                </c:pt>
                <c:pt idx="42">
                  <c:v>9.3598826066779939E-2</c:v>
                </c:pt>
                <c:pt idx="43">
                  <c:v>9.4869552913900326E-2</c:v>
                </c:pt>
              </c:numCache>
            </c:numRef>
          </c:xVal>
          <c:yVal>
            <c:numRef>
              <c:f>TRD_Mnth!$H$30:$H$73</c:f>
              <c:numCache>
                <c:formatCode>0.00%</c:formatCode>
                <c:ptCount val="44"/>
                <c:pt idx="0">
                  <c:v>6.7493083333333329E-2</c:v>
                </c:pt>
                <c:pt idx="1">
                  <c:v>6.7080518333333325E-2</c:v>
                </c:pt>
                <c:pt idx="2">
                  <c:v>6.6667953333333321E-2</c:v>
                </c:pt>
                <c:pt idx="3">
                  <c:v>6.6255388333333332E-2</c:v>
                </c:pt>
                <c:pt idx="4">
                  <c:v>6.5842823333333328E-2</c:v>
                </c:pt>
                <c:pt idx="5">
                  <c:v>6.5430258333333324E-2</c:v>
                </c:pt>
                <c:pt idx="6">
                  <c:v>6.5017693333333321E-2</c:v>
                </c:pt>
                <c:pt idx="7">
                  <c:v>6.3367433333333334E-2</c:v>
                </c:pt>
                <c:pt idx="8">
                  <c:v>5.9241783333333332E-2</c:v>
                </c:pt>
                <c:pt idx="9">
                  <c:v>5.5116133333333331E-2</c:v>
                </c:pt>
                <c:pt idx="10">
                  <c:v>5.0990483333333322E-2</c:v>
                </c:pt>
                <c:pt idx="11">
                  <c:v>4.6864833333333328E-2</c:v>
                </c:pt>
                <c:pt idx="12">
                  <c:v>4.2739183333333333E-2</c:v>
                </c:pt>
                <c:pt idx="13">
                  <c:v>3.8613533333333332E-2</c:v>
                </c:pt>
                <c:pt idx="14">
                  <c:v>3.8200968333333335E-2</c:v>
                </c:pt>
                <c:pt idx="15">
                  <c:v>3.7788403333333331E-2</c:v>
                </c:pt>
                <c:pt idx="16">
                  <c:v>3.7375838333333328E-2</c:v>
                </c:pt>
                <c:pt idx="17">
                  <c:v>3.6963273333333331E-2</c:v>
                </c:pt>
                <c:pt idx="18">
                  <c:v>3.6550708333333334E-2</c:v>
                </c:pt>
                <c:pt idx="19">
                  <c:v>3.6138143333333331E-2</c:v>
                </c:pt>
                <c:pt idx="20">
                  <c:v>3.5725578333333327E-2</c:v>
                </c:pt>
                <c:pt idx="21">
                  <c:v>3.531301333333333E-2</c:v>
                </c:pt>
                <c:pt idx="22">
                  <c:v>3.4900448333333327E-2</c:v>
                </c:pt>
                <c:pt idx="23">
                  <c:v>3.448788333333333E-2</c:v>
                </c:pt>
                <c:pt idx="24">
                  <c:v>3.4075318333333326E-2</c:v>
                </c:pt>
                <c:pt idx="25">
                  <c:v>3.366275333333333E-2</c:v>
                </c:pt>
                <c:pt idx="26">
                  <c:v>3.3250188333333333E-2</c:v>
                </c:pt>
                <c:pt idx="27">
                  <c:v>3.283762333333333E-2</c:v>
                </c:pt>
                <c:pt idx="28">
                  <c:v>3.2425058333333326E-2</c:v>
                </c:pt>
                <c:pt idx="29">
                  <c:v>3.2012493333333329E-2</c:v>
                </c:pt>
                <c:pt idx="30">
                  <c:v>3.1599928333333333E-2</c:v>
                </c:pt>
                <c:pt idx="31">
                  <c:v>3.1187363333333329E-2</c:v>
                </c:pt>
                <c:pt idx="32">
                  <c:v>3.0774798333333329E-2</c:v>
                </c:pt>
                <c:pt idx="33">
                  <c:v>3.0362233333333329E-2</c:v>
                </c:pt>
                <c:pt idx="34">
                  <c:v>2.9949668333333332E-2</c:v>
                </c:pt>
                <c:pt idx="35">
                  <c:v>2.9537103333333328E-2</c:v>
                </c:pt>
                <c:pt idx="36">
                  <c:v>2.9124538333333332E-2</c:v>
                </c:pt>
                <c:pt idx="37">
                  <c:v>2.8711973333333335E-2</c:v>
                </c:pt>
                <c:pt idx="38">
                  <c:v>2.8299408333333331E-2</c:v>
                </c:pt>
                <c:pt idx="39">
                  <c:v>2.7886843333333331E-2</c:v>
                </c:pt>
                <c:pt idx="40">
                  <c:v>2.7474278333333331E-2</c:v>
                </c:pt>
                <c:pt idx="41">
                  <c:v>2.7061713333333331E-2</c:v>
                </c:pt>
                <c:pt idx="42">
                  <c:v>2.6649148333333331E-2</c:v>
                </c:pt>
                <c:pt idx="43">
                  <c:v>2.6236583333333331E-2</c:v>
                </c:pt>
              </c:numCache>
            </c:numRef>
          </c:yVal>
          <c:smooth val="0"/>
          <c:extLst>
            <c:ext xmlns:c16="http://schemas.microsoft.com/office/drawing/2014/chart" uri="{C3380CC4-5D6E-409C-BE32-E72D297353CC}">
              <c16:uniqueId val="{00000000-6034-4FC6-93B5-085186E7EC26}"/>
            </c:ext>
          </c:extLst>
        </c:ser>
        <c:dLbls>
          <c:showLegendKey val="0"/>
          <c:showVal val="0"/>
          <c:showCatName val="0"/>
          <c:showSerName val="0"/>
          <c:showPercent val="0"/>
          <c:showBubbleSize val="0"/>
        </c:dLbls>
        <c:axId val="431426160"/>
        <c:axId val="893061408"/>
      </c:scatterChart>
      <c:scatterChart>
        <c:scatterStyle val="smoothMarker"/>
        <c:varyColors val="0"/>
        <c:ser>
          <c:idx val="2"/>
          <c:order val="1"/>
          <c:tx>
            <c:strRef>
              <c:f>TRD_Mnth!$M$35:$M$36</c:f>
              <c:strCache>
                <c:ptCount val="1"/>
                <c:pt idx="0">
                  <c:v>18.90% 9.49%</c:v>
                </c:pt>
              </c:strCache>
            </c:strRef>
          </c:tx>
          <c:spPr>
            <a:ln w="22225">
              <a:solidFill>
                <a:srgbClr val="33CC33"/>
              </a:solidFill>
              <a:prstDash val="sysDash"/>
            </a:ln>
          </c:spPr>
          <c:marker>
            <c:symbol val="none"/>
          </c:marker>
          <c:dLbls>
            <c:dLbl>
              <c:idx val="0"/>
              <c:layout>
                <c:manualLayout>
                  <c:x val="-2.0156437230685397E-2"/>
                  <c:y val="-4.7116734120269357E-2"/>
                </c:manualLayout>
              </c:layout>
              <c:tx>
                <c:rich>
                  <a:bodyPr/>
                  <a:lstStyle/>
                  <a:p>
                    <a:pPr>
                      <a:defRPr b="0">
                        <a:solidFill>
                          <a:srgbClr val="FF0000"/>
                        </a:solidFill>
                        <a:latin typeface="黑体" panose="02010609060101010101" pitchFamily="49" charset="-122"/>
                        <a:ea typeface="黑体" panose="02010609060101010101" pitchFamily="49" charset="-122"/>
                      </a:defRPr>
                    </a:pPr>
                    <a:r>
                      <a:rPr lang="zh-CN" altLang="en-US" b="0">
                        <a:solidFill>
                          <a:srgbClr val="FF0000"/>
                        </a:solidFill>
                        <a:latin typeface="黑体" panose="02010609060101010101" pitchFamily="49" charset="-122"/>
                        <a:ea typeface="黑体" panose="02010609060101010101" pitchFamily="49" charset="-122"/>
                      </a:rPr>
                      <a:t>三一重工</a:t>
                    </a:r>
                  </a:p>
                </c:rich>
              </c:tx>
              <c:sp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034-4FC6-93B5-085186E7EC26}"/>
                </c:ext>
              </c:extLst>
            </c:dLbl>
            <c:dLbl>
              <c:idx val="1"/>
              <c:layout>
                <c:manualLayout>
                  <c:x val="2.0156437230685397E-2"/>
                  <c:y val="0"/>
                </c:manualLayout>
              </c:layout>
              <c:tx>
                <c:rich>
                  <a:bodyPr/>
                  <a:lstStyle/>
                  <a:p>
                    <a:pPr>
                      <a:defRPr b="0">
                        <a:solidFill>
                          <a:srgbClr val="FF0000"/>
                        </a:solidFill>
                        <a:latin typeface="黑体" panose="02010609060101010101" pitchFamily="49" charset="-122"/>
                        <a:ea typeface="黑体" panose="02010609060101010101" pitchFamily="49" charset="-122"/>
                      </a:defRPr>
                    </a:pPr>
                    <a:r>
                      <a:rPr lang="zh-CN" altLang="en-US" b="0">
                        <a:solidFill>
                          <a:srgbClr val="FF0000"/>
                        </a:solidFill>
                        <a:latin typeface="黑体" panose="02010609060101010101" pitchFamily="49" charset="-122"/>
                        <a:ea typeface="黑体" panose="02010609060101010101" pitchFamily="49" charset="-122"/>
                      </a:rPr>
                      <a:t>云南白药</a:t>
                    </a:r>
                  </a:p>
                </c:rich>
              </c:tx>
              <c:sp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034-4FC6-93B5-085186E7EC26}"/>
                </c:ext>
              </c:extLst>
            </c:dLbl>
            <c:spPr>
              <a:noFill/>
              <a:ln>
                <a:noFill/>
              </a:ln>
              <a:effectLst/>
            </c:spPr>
            <c:txPr>
              <a:bodyPr wrap="square" lIns="38100" tIns="19050" rIns="38100" bIns="19050" anchor="ctr">
                <a:spAutoFit/>
              </a:bodyPr>
              <a:lstStyle/>
              <a:p>
                <a:pPr>
                  <a:defRPr b="0">
                    <a:solidFill>
                      <a:srgbClr val="FF0000"/>
                    </a:solidFill>
                    <a:latin typeface="黑体" panose="02010609060101010101" pitchFamily="49" charset="-122"/>
                    <a:ea typeface="黑体" panose="02010609060101010101" pitchFamily="49" charset="-122"/>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TRD_Mnth!$M$35:$M$36</c:f>
              <c:numCache>
                <c:formatCode>0.00%</c:formatCode>
                <c:ptCount val="2"/>
                <c:pt idx="0">
                  <c:v>0.18896168535179933</c:v>
                </c:pt>
                <c:pt idx="1">
                  <c:v>9.4869552913900326E-2</c:v>
                </c:pt>
              </c:numCache>
            </c:numRef>
          </c:xVal>
          <c:yVal>
            <c:numRef>
              <c:f>TRD_Mnth!$L$35:$L$36</c:f>
              <c:numCache>
                <c:formatCode>0.00%</c:formatCode>
                <c:ptCount val="2"/>
                <c:pt idx="0">
                  <c:v>6.7493083333333329E-2</c:v>
                </c:pt>
                <c:pt idx="1">
                  <c:v>2.6236583333333331E-2</c:v>
                </c:pt>
              </c:numCache>
            </c:numRef>
          </c:yVal>
          <c:smooth val="1"/>
          <c:extLst>
            <c:ext xmlns:c16="http://schemas.microsoft.com/office/drawing/2014/chart" uri="{C3380CC4-5D6E-409C-BE32-E72D297353CC}">
              <c16:uniqueId val="{00000003-6034-4FC6-93B5-085186E7EC26}"/>
            </c:ext>
          </c:extLst>
        </c:ser>
        <c:ser>
          <c:idx val="3"/>
          <c:order val="2"/>
          <c:spPr>
            <a:ln w="25400">
              <a:solidFill>
                <a:srgbClr val="FF0000"/>
              </a:solidFill>
              <a:prstDash val="dash"/>
            </a:ln>
          </c:spPr>
          <c:marker>
            <c:symbol val="none"/>
          </c:marker>
          <c:xVal>
            <c:numRef>
              <c:f>TRD_Mnth!$J$30:$J$73</c:f>
              <c:numCache>
                <c:formatCode>General</c:formatCode>
                <c:ptCount val="44"/>
                <c:pt idx="0">
                  <c:v>0.18896168535179933</c:v>
                </c:pt>
                <c:pt idx="1">
                  <c:v>0.18754821585513359</c:v>
                </c:pt>
                <c:pt idx="2">
                  <c:v>0.18613840017012587</c:v>
                </c:pt>
                <c:pt idx="3">
                  <c:v>0.18473232195082387</c:v>
                </c:pt>
                <c:pt idx="4">
                  <c:v>0.18333006719245629</c:v>
                </c:pt>
                <c:pt idx="5">
                  <c:v>0.18193172430402843</c:v>
                </c:pt>
                <c:pt idx="6">
                  <c:v>0.18053738418311668</c:v>
                </c:pt>
                <c:pt idx="7">
                  <c:v>0.17500196080458955</c:v>
                </c:pt>
                <c:pt idx="8">
                  <c:v>0.16149444213281042</c:v>
                </c:pt>
                <c:pt idx="9">
                  <c:v>0.14856252621035382</c:v>
                </c:pt>
                <c:pt idx="10">
                  <c:v>0.13637006397334553</c:v>
                </c:pt>
                <c:pt idx="11">
                  <c:v>0.12513339003665053</c:v>
                </c:pt>
                <c:pt idx="12">
                  <c:v>0.11513269325396909</c:v>
                </c:pt>
                <c:pt idx="13">
                  <c:v>0.10671602320944328</c:v>
                </c:pt>
                <c:pt idx="14">
                  <c:v>0.10597662435180839</c:v>
                </c:pt>
                <c:pt idx="15">
                  <c:v>0.10525747582176269</c:v>
                </c:pt>
                <c:pt idx="16">
                  <c:v>0.10455899546061251</c:v>
                </c:pt>
                <c:pt idx="17">
                  <c:v>0.10388160017584729</c:v>
                </c:pt>
                <c:pt idx="18">
                  <c:v>0.1032257050664009</c:v>
                </c:pt>
                <c:pt idx="19">
                  <c:v>0.10259172250145404</c:v>
                </c:pt>
                <c:pt idx="20">
                  <c:v>0.10198006115498212</c:v>
                </c:pt>
                <c:pt idx="21">
                  <c:v>0.10139112499884405</c:v>
                </c:pt>
                <c:pt idx="22">
                  <c:v>0.10082531225782204</c:v>
                </c:pt>
                <c:pt idx="23">
                  <c:v>0.10028301433065423</c:v>
                </c:pt>
                <c:pt idx="24">
                  <c:v>9.9764614681739028E-2</c:v>
                </c:pt>
                <c:pt idx="25">
                  <c:v>9.9270487708826613E-2</c:v>
                </c:pt>
                <c:pt idx="26">
                  <c:v>9.8800997592633208E-2</c:v>
                </c:pt>
                <c:pt idx="27">
                  <c:v>9.8356497134909737E-2</c:v>
                </c:pt>
                <c:pt idx="28">
                  <c:v>9.7937326592052135E-2</c:v>
                </c:pt>
                <c:pt idx="29">
                  <c:v>9.7543812511844311E-2</c:v>
                </c:pt>
                <c:pt idx="30">
                  <c:v>9.7176266581363191E-2</c:v>
                </c:pt>
                <c:pt idx="31">
                  <c:v>9.6834984494434007E-2</c:v>
                </c:pt>
                <c:pt idx="32">
                  <c:v>9.6520244847291825E-2</c:v>
                </c:pt>
                <c:pt idx="33">
                  <c:v>9.6232308071270076E-2</c:v>
                </c:pt>
                <c:pt idx="34">
                  <c:v>9.59714154113884E-2</c:v>
                </c:pt>
                <c:pt idx="35">
                  <c:v>9.5737787959642676E-2</c:v>
                </c:pt>
                <c:pt idx="36">
                  <c:v>9.5531625751603885E-2</c:v>
                </c:pt>
                <c:pt idx="37">
                  <c:v>9.5353106934605386E-2</c:v>
                </c:pt>
                <c:pt idx="38">
                  <c:v>9.5202387015341422E-2</c:v>
                </c:pt>
                <c:pt idx="39">
                  <c:v>9.5079598194114115E-2</c:v>
                </c:pt>
                <c:pt idx="40">
                  <c:v>9.4984848792259019E-2</c:v>
                </c:pt>
                <c:pt idx="41">
                  <c:v>9.4918222778459155E-2</c:v>
                </c:pt>
                <c:pt idx="42">
                  <c:v>9.4879779398736375E-2</c:v>
                </c:pt>
                <c:pt idx="43">
                  <c:v>9.4869552913900326E-2</c:v>
                </c:pt>
              </c:numCache>
            </c:numRef>
          </c:xVal>
          <c:yVal>
            <c:numRef>
              <c:f>TRD_Mnth!$H$30:$H$73</c:f>
              <c:numCache>
                <c:formatCode>0.00%</c:formatCode>
                <c:ptCount val="44"/>
                <c:pt idx="0">
                  <c:v>6.7493083333333329E-2</c:v>
                </c:pt>
                <c:pt idx="1">
                  <c:v>6.7080518333333325E-2</c:v>
                </c:pt>
                <c:pt idx="2">
                  <c:v>6.6667953333333321E-2</c:v>
                </c:pt>
                <c:pt idx="3">
                  <c:v>6.6255388333333332E-2</c:v>
                </c:pt>
                <c:pt idx="4">
                  <c:v>6.5842823333333328E-2</c:v>
                </c:pt>
                <c:pt idx="5">
                  <c:v>6.5430258333333324E-2</c:v>
                </c:pt>
                <c:pt idx="6">
                  <c:v>6.5017693333333321E-2</c:v>
                </c:pt>
                <c:pt idx="7">
                  <c:v>6.3367433333333334E-2</c:v>
                </c:pt>
                <c:pt idx="8">
                  <c:v>5.9241783333333332E-2</c:v>
                </c:pt>
                <c:pt idx="9">
                  <c:v>5.5116133333333331E-2</c:v>
                </c:pt>
                <c:pt idx="10">
                  <c:v>5.0990483333333322E-2</c:v>
                </c:pt>
                <c:pt idx="11">
                  <c:v>4.6864833333333328E-2</c:v>
                </c:pt>
                <c:pt idx="12">
                  <c:v>4.2739183333333333E-2</c:v>
                </c:pt>
                <c:pt idx="13">
                  <c:v>3.8613533333333332E-2</c:v>
                </c:pt>
                <c:pt idx="14">
                  <c:v>3.8200968333333335E-2</c:v>
                </c:pt>
                <c:pt idx="15">
                  <c:v>3.7788403333333331E-2</c:v>
                </c:pt>
                <c:pt idx="16">
                  <c:v>3.7375838333333328E-2</c:v>
                </c:pt>
                <c:pt idx="17">
                  <c:v>3.6963273333333331E-2</c:v>
                </c:pt>
                <c:pt idx="18">
                  <c:v>3.6550708333333334E-2</c:v>
                </c:pt>
                <c:pt idx="19">
                  <c:v>3.6138143333333331E-2</c:v>
                </c:pt>
                <c:pt idx="20">
                  <c:v>3.5725578333333327E-2</c:v>
                </c:pt>
                <c:pt idx="21">
                  <c:v>3.531301333333333E-2</c:v>
                </c:pt>
                <c:pt idx="22">
                  <c:v>3.4900448333333327E-2</c:v>
                </c:pt>
                <c:pt idx="23">
                  <c:v>3.448788333333333E-2</c:v>
                </c:pt>
                <c:pt idx="24">
                  <c:v>3.4075318333333326E-2</c:v>
                </c:pt>
                <c:pt idx="25">
                  <c:v>3.366275333333333E-2</c:v>
                </c:pt>
                <c:pt idx="26">
                  <c:v>3.3250188333333333E-2</c:v>
                </c:pt>
                <c:pt idx="27">
                  <c:v>3.283762333333333E-2</c:v>
                </c:pt>
                <c:pt idx="28">
                  <c:v>3.2425058333333326E-2</c:v>
                </c:pt>
                <c:pt idx="29">
                  <c:v>3.2012493333333329E-2</c:v>
                </c:pt>
                <c:pt idx="30">
                  <c:v>3.1599928333333333E-2</c:v>
                </c:pt>
                <c:pt idx="31">
                  <c:v>3.1187363333333329E-2</c:v>
                </c:pt>
                <c:pt idx="32">
                  <c:v>3.0774798333333329E-2</c:v>
                </c:pt>
                <c:pt idx="33">
                  <c:v>3.0362233333333329E-2</c:v>
                </c:pt>
                <c:pt idx="34">
                  <c:v>2.9949668333333332E-2</c:v>
                </c:pt>
                <c:pt idx="35">
                  <c:v>2.9537103333333328E-2</c:v>
                </c:pt>
                <c:pt idx="36">
                  <c:v>2.9124538333333332E-2</c:v>
                </c:pt>
                <c:pt idx="37">
                  <c:v>2.8711973333333335E-2</c:v>
                </c:pt>
                <c:pt idx="38">
                  <c:v>2.8299408333333331E-2</c:v>
                </c:pt>
                <c:pt idx="39">
                  <c:v>2.7886843333333331E-2</c:v>
                </c:pt>
                <c:pt idx="40">
                  <c:v>2.7474278333333331E-2</c:v>
                </c:pt>
                <c:pt idx="41">
                  <c:v>2.7061713333333331E-2</c:v>
                </c:pt>
                <c:pt idx="42">
                  <c:v>2.6649148333333331E-2</c:v>
                </c:pt>
                <c:pt idx="43">
                  <c:v>2.6236583333333331E-2</c:v>
                </c:pt>
              </c:numCache>
            </c:numRef>
          </c:yVal>
          <c:smooth val="1"/>
          <c:extLst>
            <c:ext xmlns:c16="http://schemas.microsoft.com/office/drawing/2014/chart" uri="{C3380CC4-5D6E-409C-BE32-E72D297353CC}">
              <c16:uniqueId val="{00000004-6034-4FC6-93B5-085186E7EC26}"/>
            </c:ext>
          </c:extLst>
        </c:ser>
        <c:dLbls>
          <c:showLegendKey val="0"/>
          <c:showVal val="0"/>
          <c:showCatName val="0"/>
          <c:showSerName val="0"/>
          <c:showPercent val="0"/>
          <c:showBubbleSize val="0"/>
        </c:dLbls>
        <c:axId val="431426160"/>
        <c:axId val="893061408"/>
      </c:scatterChart>
      <c:valAx>
        <c:axId val="431426160"/>
        <c:scaling>
          <c:orientation val="minMax"/>
          <c:max val="0.2"/>
          <c:min val="5.000000000000001E-2"/>
        </c:scaling>
        <c:delete val="0"/>
        <c:axPos val="b"/>
        <c:title>
          <c:tx>
            <c:rich>
              <a:bodyPr/>
              <a:lstStyle/>
              <a:p>
                <a:pPr>
                  <a:defRPr/>
                </a:pPr>
                <a:r>
                  <a:rPr lang="zh-CN"/>
                  <a:t>标准差</a:t>
                </a:r>
              </a:p>
            </c:rich>
          </c:tx>
          <c:overlay val="0"/>
        </c:title>
        <c:numFmt formatCode="0%" sourceLinked="0"/>
        <c:majorTickMark val="in"/>
        <c:minorTickMark val="none"/>
        <c:tickLblPos val="nextTo"/>
        <c:spPr>
          <a:ln w="15875">
            <a:solidFill>
              <a:schemeClr val="tx1"/>
            </a:solidFill>
          </a:ln>
        </c:spPr>
        <c:crossAx val="893061408"/>
        <c:crosses val="autoZero"/>
        <c:crossBetween val="midCat"/>
        <c:majorUnit val="5.000000000000001E-2"/>
      </c:valAx>
      <c:valAx>
        <c:axId val="893061408"/>
        <c:scaling>
          <c:orientation val="minMax"/>
          <c:min val="2.0000000000000004E-2"/>
        </c:scaling>
        <c:delete val="0"/>
        <c:axPos val="l"/>
        <c:title>
          <c:tx>
            <c:rich>
              <a:bodyPr rot="0" vert="horz"/>
              <a:lstStyle/>
              <a:p>
                <a:pPr>
                  <a:defRPr/>
                </a:pPr>
                <a:r>
                  <a:rPr lang="zh-CN"/>
                  <a:t>期望收益</a:t>
                </a:r>
              </a:p>
            </c:rich>
          </c:tx>
          <c:layout>
            <c:manualLayout>
              <c:xMode val="edge"/>
              <c:yMode val="edge"/>
              <c:x val="3.3578713528096923E-2"/>
              <c:y val="2.1629947320558333E-2"/>
            </c:manualLayout>
          </c:layout>
          <c:overlay val="0"/>
        </c:title>
        <c:numFmt formatCode="0%" sourceLinked="0"/>
        <c:majorTickMark val="in"/>
        <c:minorTickMark val="none"/>
        <c:tickLblPos val="nextTo"/>
        <c:spPr>
          <a:noFill/>
          <a:ln w="15875">
            <a:solidFill>
              <a:schemeClr val="tx1"/>
            </a:solidFill>
          </a:ln>
        </c:spPr>
        <c:crossAx val="431426160"/>
        <c:crosses val="autoZero"/>
        <c:crossBetween val="midCat"/>
        <c:majorUnit val="2.0000000000000004E-2"/>
      </c:valAx>
      <c:spPr>
        <a:noFill/>
      </c:spPr>
    </c:plotArea>
    <c:plotVisOnly val="1"/>
    <c:dispBlanksAs val="gap"/>
    <c:showDLblsOverMax val="0"/>
  </c:chart>
  <c:spPr>
    <a:noFill/>
    <a:ln>
      <a:noFill/>
    </a:ln>
  </c:spPr>
  <c:txPr>
    <a:bodyPr/>
    <a:lstStyle/>
    <a:p>
      <a:pPr>
        <a:defRPr sz="1800" b="1">
          <a:latin typeface="Times New Roman" panose="02020603050405020304" pitchFamily="18" charset="0"/>
          <a:ea typeface="仿宋" panose="02010609060101010101" pitchFamily="49" charset="-122"/>
          <a:cs typeface="Times New Roman" panose="02020603050405020304" pitchFamily="18" charset="0"/>
        </a:defRPr>
      </a:pPr>
      <a:endParaRPr lang="zh-CN"/>
    </a:p>
  </c:txPr>
  <c:externalData r:id="rId1">
    <c:autoUpdate val="0"/>
  </c:externalData>
  <c:userShapes r:id="rId2"/>
</c:chartSpace>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drawing1.xml><?xml version="1.0" encoding="utf-8"?>
<c:userShapes xmlns:c="http://schemas.openxmlformats.org/drawingml/2006/chart">
  <cdr:relSizeAnchor xmlns:cdr="http://schemas.openxmlformats.org/drawingml/2006/chartDrawing">
    <cdr:from>
      <cdr:x>0.39365</cdr:x>
      <cdr:y>0.73147</cdr:y>
    </cdr:from>
    <cdr:to>
      <cdr:x>0.89855</cdr:x>
      <cdr:y>0.80819</cdr:y>
    </cdr:to>
    <cdr:sp macro="" textlink="">
      <cdr:nvSpPr>
        <cdr:cNvPr id="2" name="TextBox 1"/>
        <cdr:cNvSpPr txBox="1"/>
      </cdr:nvSpPr>
      <cdr:spPr>
        <a:xfrm xmlns:a="http://schemas.openxmlformats.org/drawingml/2006/main">
          <a:off x="1955870" y="2746085"/>
          <a:ext cx="2508626" cy="28803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1600" b="1" dirty="0">
              <a:latin typeface="仿宋" panose="02010609060101010101" pitchFamily="49" charset="-122"/>
              <a:ea typeface="仿宋" panose="02010609060101010101" pitchFamily="49" charset="-122"/>
            </a:rPr>
            <a:t>（全部投资于</a:t>
          </a:r>
          <a:r>
            <a:rPr lang="zh-CN" altLang="en-US" sz="1600" dirty="0">
              <a:solidFill>
                <a:srgbClr val="FF0000"/>
              </a:solidFill>
              <a:latin typeface="黑体" panose="02010609060101010101" pitchFamily="49" charset="-122"/>
              <a:ea typeface="黑体" panose="02010609060101010101" pitchFamily="49" charset="-122"/>
            </a:rPr>
            <a:t>云南白药</a:t>
          </a:r>
          <a:r>
            <a:rPr lang="zh-CN" altLang="en-US" sz="1600" b="1" dirty="0">
              <a:latin typeface="仿宋" panose="02010609060101010101" pitchFamily="49" charset="-122"/>
              <a:ea typeface="仿宋" panose="02010609060101010101" pitchFamily="49" charset="-122"/>
            </a:rPr>
            <a:t>）</a:t>
          </a:r>
        </a:p>
      </cdr:txBody>
    </cdr:sp>
  </cdr:relSizeAnchor>
  <cdr:relSizeAnchor xmlns:cdr="http://schemas.openxmlformats.org/drawingml/2006/chartDrawing">
    <cdr:from>
      <cdr:x>0.46712</cdr:x>
      <cdr:y>0.12132</cdr:y>
    </cdr:from>
    <cdr:to>
      <cdr:x>0.99602</cdr:x>
      <cdr:y>0.19864</cdr:y>
    </cdr:to>
    <cdr:sp macro="" textlink="">
      <cdr:nvSpPr>
        <cdr:cNvPr id="3" name="TextBox 2"/>
        <cdr:cNvSpPr txBox="1"/>
      </cdr:nvSpPr>
      <cdr:spPr>
        <a:xfrm xmlns:a="http://schemas.openxmlformats.org/drawingml/2006/main">
          <a:off x="2320886" y="455459"/>
          <a:ext cx="2627891" cy="29027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1600" b="1" dirty="0">
              <a:latin typeface="仿宋" panose="02010609060101010101" pitchFamily="49" charset="-122"/>
              <a:ea typeface="仿宋" panose="02010609060101010101" pitchFamily="49" charset="-122"/>
            </a:rPr>
            <a:t>（全部投资于</a:t>
          </a:r>
          <a:r>
            <a:rPr lang="zh-CN" altLang="en-US" sz="1600" dirty="0">
              <a:solidFill>
                <a:srgbClr val="FF0000"/>
              </a:solidFill>
              <a:latin typeface="黑体" panose="02010609060101010101" pitchFamily="49" charset="-122"/>
              <a:ea typeface="黑体" panose="02010609060101010101" pitchFamily="49" charset="-122"/>
            </a:rPr>
            <a:t>三一重工</a:t>
          </a:r>
          <a:r>
            <a:rPr lang="zh-CN" altLang="en-US" sz="1600" b="1" dirty="0">
              <a:latin typeface="仿宋" panose="02010609060101010101" pitchFamily="49" charset="-122"/>
              <a:ea typeface="仿宋" panose="02010609060101010101" pitchFamily="49" charset="-122"/>
            </a:rPr>
            <a:t>）</a:t>
          </a:r>
        </a:p>
      </cdr:txBody>
    </cdr:sp>
  </cdr:relSizeAnchor>
  <cdr:relSizeAnchor xmlns:cdr="http://schemas.openxmlformats.org/drawingml/2006/chartDrawing">
    <cdr:from>
      <cdr:x>0.11688</cdr:x>
      <cdr:y>0.36704</cdr:y>
    </cdr:from>
    <cdr:to>
      <cdr:x>0.18855</cdr:x>
      <cdr:y>0.81812</cdr:y>
    </cdr:to>
    <cdr:sp macro="" textlink="">
      <cdr:nvSpPr>
        <cdr:cNvPr id="4" name="TextBox 3"/>
        <cdr:cNvSpPr txBox="1"/>
      </cdr:nvSpPr>
      <cdr:spPr>
        <a:xfrm xmlns:a="http://schemas.openxmlformats.org/drawingml/2006/main">
          <a:off x="580748" y="1377932"/>
          <a:ext cx="356096" cy="1693443"/>
        </a:xfrm>
        <a:prstGeom xmlns:a="http://schemas.openxmlformats.org/drawingml/2006/main" prst="rect">
          <a:avLst/>
        </a:prstGeom>
      </cdr:spPr>
      <cdr:txBody>
        <a:bodyPr xmlns:a="http://schemas.openxmlformats.org/drawingml/2006/main" vertOverflow="clip" vert="eaVert" wrap="square" rtlCol="0"/>
        <a:lstStyle xmlns:a="http://schemas.openxmlformats.org/drawingml/2006/main"/>
        <a:p xmlns:a="http://schemas.openxmlformats.org/drawingml/2006/main">
          <a:r>
            <a:rPr lang="zh-CN" altLang="en-US" sz="1600" b="1" dirty="0">
              <a:latin typeface="仿宋" panose="02010609060101010101" pitchFamily="49" charset="-122"/>
              <a:ea typeface="仿宋" panose="02010609060101010101" pitchFamily="49" charset="-122"/>
            </a:rPr>
            <a:t>（最小方差组合）</a:t>
          </a:r>
        </a:p>
      </cdr:txBody>
    </cdr:sp>
  </cdr:relSizeAnchor>
</c:userShapes>
</file>

<file path=ppt/drawings/drawing2.xml><?xml version="1.0" encoding="utf-8"?>
<c:userShapes xmlns:c="http://schemas.openxmlformats.org/drawingml/2006/chart">
  <cdr:relSizeAnchor xmlns:cdr="http://schemas.openxmlformats.org/drawingml/2006/chartDrawing">
    <cdr:from>
      <cdr:x>0.39365</cdr:x>
      <cdr:y>0.73147</cdr:y>
    </cdr:from>
    <cdr:to>
      <cdr:x>0.89855</cdr:x>
      <cdr:y>0.80819</cdr:y>
    </cdr:to>
    <cdr:sp macro="" textlink="">
      <cdr:nvSpPr>
        <cdr:cNvPr id="2" name="TextBox 1"/>
        <cdr:cNvSpPr txBox="1"/>
      </cdr:nvSpPr>
      <cdr:spPr>
        <a:xfrm xmlns:a="http://schemas.openxmlformats.org/drawingml/2006/main">
          <a:off x="1955870" y="2746085"/>
          <a:ext cx="2508626" cy="28803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1600" b="1" dirty="0">
              <a:latin typeface="仿宋" panose="02010609060101010101" pitchFamily="49" charset="-122"/>
              <a:ea typeface="仿宋" panose="02010609060101010101" pitchFamily="49" charset="-122"/>
            </a:rPr>
            <a:t>（全部投资于云南白药）</a:t>
          </a:r>
        </a:p>
      </cdr:txBody>
    </cdr:sp>
  </cdr:relSizeAnchor>
  <cdr:relSizeAnchor xmlns:cdr="http://schemas.openxmlformats.org/drawingml/2006/chartDrawing">
    <cdr:from>
      <cdr:x>0.50725</cdr:x>
      <cdr:y>0.12132</cdr:y>
    </cdr:from>
    <cdr:to>
      <cdr:x>0.99602</cdr:x>
      <cdr:y>0.19864</cdr:y>
    </cdr:to>
    <cdr:sp macro="" textlink="">
      <cdr:nvSpPr>
        <cdr:cNvPr id="3" name="TextBox 2"/>
        <cdr:cNvSpPr txBox="1"/>
      </cdr:nvSpPr>
      <cdr:spPr>
        <a:xfrm xmlns:a="http://schemas.openxmlformats.org/drawingml/2006/main">
          <a:off x="2520280" y="455447"/>
          <a:ext cx="2428511" cy="29027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1600" b="1" dirty="0">
              <a:latin typeface="仿宋" panose="02010609060101010101" pitchFamily="49" charset="-122"/>
              <a:ea typeface="仿宋" panose="02010609060101010101" pitchFamily="49" charset="-122"/>
            </a:rPr>
            <a:t>（全部投资于三一重工）</a:t>
          </a:r>
        </a:p>
      </cdr:txBody>
    </cdr:sp>
  </cdr:relSizeAnchor>
</c:userShapes>
</file>

<file path=ppt/drawings/drawing3.xml><?xml version="1.0" encoding="utf-8"?>
<c:userShapes xmlns:c="http://schemas.openxmlformats.org/drawingml/2006/chart">
  <cdr:relSizeAnchor xmlns:cdr="http://schemas.openxmlformats.org/drawingml/2006/chartDrawing">
    <cdr:from>
      <cdr:x>0.37811</cdr:x>
      <cdr:y>0.26533</cdr:y>
    </cdr:from>
    <cdr:to>
      <cdr:x>0.63537</cdr:x>
      <cdr:y>0.32975</cdr:y>
    </cdr:to>
    <cdr:sp macro="" textlink="">
      <cdr:nvSpPr>
        <cdr:cNvPr id="5" name="TextBox 1"/>
        <cdr:cNvSpPr txBox="1"/>
      </cdr:nvSpPr>
      <cdr:spPr>
        <a:xfrm xmlns:a="http://schemas.openxmlformats.org/drawingml/2006/main">
          <a:off x="2276615" y="1169545"/>
          <a:ext cx="1548971" cy="28393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1800" b="1" dirty="0">
              <a:latin typeface="Times New Roman" panose="02020603050405020304" pitchFamily="18" charset="0"/>
              <a:ea typeface="仿宋" panose="02010609060101010101" pitchFamily="49" charset="-122"/>
              <a:cs typeface="Times New Roman" panose="02020603050405020304" pitchFamily="18" charset="0"/>
            </a:rPr>
            <a:t>相关系数</a:t>
          </a:r>
          <a:r>
            <a:rPr lang="en-US" altLang="zh-CN" sz="1800" b="1" dirty="0">
              <a:latin typeface="Times New Roman" panose="02020603050405020304" pitchFamily="18" charset="0"/>
              <a:ea typeface="仿宋" panose="02010609060101010101" pitchFamily="49" charset="-122"/>
              <a:cs typeface="Times New Roman" panose="02020603050405020304" pitchFamily="18" charset="0"/>
            </a:rPr>
            <a:t>0.50</a:t>
          </a:r>
          <a:endParaRPr lang="zh-CN" altLang="en-US" sz="1800" b="1" dirty="0">
            <a:latin typeface="Times New Roman" panose="02020603050405020304" pitchFamily="18" charset="0"/>
            <a:ea typeface="仿宋" panose="02010609060101010101" pitchFamily="49" charset="-122"/>
            <a:cs typeface="Times New Roman" panose="02020603050405020304" pitchFamily="18" charset="0"/>
          </a:endParaRPr>
        </a:p>
      </cdr:txBody>
    </cdr:sp>
  </cdr:relSizeAnchor>
  <cdr:relSizeAnchor xmlns:cdr="http://schemas.openxmlformats.org/drawingml/2006/chartDrawing">
    <cdr:from>
      <cdr:x>0.2561</cdr:x>
      <cdr:y>0.45054</cdr:y>
    </cdr:from>
    <cdr:to>
      <cdr:x>0.2561</cdr:x>
      <cdr:y>0.63315</cdr:y>
    </cdr:to>
    <cdr:cxnSp macro="">
      <cdr:nvCxnSpPr>
        <cdr:cNvPr id="8" name="直接箭头连接符 7">
          <a:extLst xmlns:a="http://schemas.openxmlformats.org/drawingml/2006/main">
            <a:ext uri="{FF2B5EF4-FFF2-40B4-BE49-F238E27FC236}">
              <a16:creationId xmlns:a16="http://schemas.microsoft.com/office/drawing/2014/main" id="{86BCF300-F088-4786-975E-4F36F0BE6F20}"/>
            </a:ext>
          </a:extLst>
        </cdr:cNvPr>
        <cdr:cNvCxnSpPr/>
      </cdr:nvCxnSpPr>
      <cdr:spPr>
        <a:xfrm xmlns:a="http://schemas.openxmlformats.org/drawingml/2006/main">
          <a:off x="968586" y="1214750"/>
          <a:ext cx="0" cy="492355"/>
        </a:xfrm>
        <a:prstGeom xmlns:a="http://schemas.openxmlformats.org/drawingml/2006/main" prst="straightConnector1">
          <a:avLst/>
        </a:prstGeom>
        <a:ln xmlns:a="http://schemas.openxmlformats.org/drawingml/2006/main" w="15875">
          <a:solidFill>
            <a:schemeClr val="tx1"/>
          </a:solidFill>
          <a:prstDash val="dash"/>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0.49438</cdr:x>
      <cdr:y>0.35815</cdr:y>
    </cdr:from>
    <cdr:to>
      <cdr:x>0.49438</cdr:x>
      <cdr:y>0.54076</cdr:y>
    </cdr:to>
    <cdr:cxnSp macro="">
      <cdr:nvCxnSpPr>
        <cdr:cNvPr id="9" name="直接箭头连接符 8">
          <a:extLst xmlns:a="http://schemas.openxmlformats.org/drawingml/2006/main">
            <a:ext uri="{FF2B5EF4-FFF2-40B4-BE49-F238E27FC236}">
              <a16:creationId xmlns:a16="http://schemas.microsoft.com/office/drawing/2014/main" id="{229F760F-0549-4596-9275-1E594F6A91F4}"/>
            </a:ext>
          </a:extLst>
        </cdr:cNvPr>
        <cdr:cNvCxnSpPr/>
      </cdr:nvCxnSpPr>
      <cdr:spPr>
        <a:xfrm xmlns:a="http://schemas.openxmlformats.org/drawingml/2006/main">
          <a:off x="1869831" y="965689"/>
          <a:ext cx="0" cy="492369"/>
        </a:xfrm>
        <a:prstGeom xmlns:a="http://schemas.openxmlformats.org/drawingml/2006/main" prst="straightConnector1">
          <a:avLst/>
        </a:prstGeom>
        <a:ln xmlns:a="http://schemas.openxmlformats.org/drawingml/2006/main" w="15875">
          <a:solidFill>
            <a:schemeClr val="tx1"/>
          </a:solidFill>
          <a:prstDash val="dash"/>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BBC94-0C60-4B33-AC19-46596E1DFEC7}" type="datetimeFigureOut">
              <a:rPr lang="zh-CN" altLang="en-US" smtClean="0"/>
              <a:t>2021/04/20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61E95-BAA3-4A74-98DD-AEFB8D97F22E}" type="slidenum">
              <a:rPr lang="zh-CN" altLang="en-US" smtClean="0"/>
              <a:t>‹#›</a:t>
            </a:fld>
            <a:endParaRPr lang="zh-CN" altLang="en-US"/>
          </a:p>
        </p:txBody>
      </p:sp>
    </p:spTree>
    <p:extLst>
      <p:ext uri="{BB962C8B-B14F-4D97-AF65-F5344CB8AC3E}">
        <p14:creationId xmlns:p14="http://schemas.microsoft.com/office/powerpoint/2010/main" val="617924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0C21A1D-C126-47E6-BDDA-58F5D3AFEF43}" type="slidenum">
              <a:rPr lang="zh-CN" altLang="en-US" smtClean="0">
                <a:solidFill>
                  <a:srgbClr val="000000"/>
                </a:solidFill>
              </a:rPr>
              <a:pPr/>
              <a:t>1</a:t>
            </a:fld>
            <a:endParaRPr lang="zh-CN" altLang="en-US" smtClean="0">
              <a:solidFill>
                <a:srgbClr val="000000"/>
              </a:solidFill>
            </a:endParaRPr>
          </a:p>
        </p:txBody>
      </p:sp>
    </p:spTree>
    <p:extLst>
      <p:ext uri="{BB962C8B-B14F-4D97-AF65-F5344CB8AC3E}">
        <p14:creationId xmlns:p14="http://schemas.microsoft.com/office/powerpoint/2010/main" val="2726207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086B60C-1ACC-47C9-858C-ECEFD168375D}"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ACCB9D-77CB-4CE7-9BFB-086381957D4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2426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86B60C-1ACC-47C9-858C-ECEFD168375D}"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ACCB9D-77CB-4CE7-9BFB-086381957D4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6184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86B60C-1ACC-47C9-858C-ECEFD168375D}"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ACCB9D-77CB-4CE7-9BFB-086381957D4B}" type="slidenum">
              <a:rPr lang="zh-CN" altLang="en-US" smtClean="0">
                <a:solidFill>
                  <a:prstClr val="black">
                    <a:tint val="75000"/>
                  </a:prstClr>
                </a:solidFill>
              </a:rPr>
              <a:pPr/>
              <a:t>‹#›</a:t>
            </a:fld>
            <a:endParaRPr lang="zh-CN" altLang="en-US">
              <a:solidFill>
                <a:prstClr val="black">
                  <a:tint val="75000"/>
                </a:prstClr>
              </a:solidFil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endParaRPr lang="en-US" dirty="0">
              <a:solidFill>
                <a:srgbClr val="90C226">
                  <a:lumMod val="60000"/>
                  <a:lumOff val="40000"/>
                </a:srgbClr>
              </a:solidFill>
              <a:latin typeface="Arial"/>
            </a:endParaRPr>
          </a:p>
        </p:txBody>
      </p:sp>
    </p:spTree>
    <p:extLst>
      <p:ext uri="{BB962C8B-B14F-4D97-AF65-F5344CB8AC3E}">
        <p14:creationId xmlns:p14="http://schemas.microsoft.com/office/powerpoint/2010/main" val="1766180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86B60C-1ACC-47C9-858C-ECEFD168375D}"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ACCB9D-77CB-4CE7-9BFB-086381957D4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57444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86B60C-1ACC-47C9-858C-ECEFD168375D}"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ACCB9D-77CB-4CE7-9BFB-086381957D4B}" type="slidenum">
              <a:rPr lang="zh-CN" altLang="en-US" smtClean="0">
                <a:solidFill>
                  <a:prstClr val="black">
                    <a:tint val="75000"/>
                  </a:prstClr>
                </a:solidFill>
              </a:rPr>
              <a:pPr/>
              <a:t>‹#›</a:t>
            </a:fld>
            <a:endParaRPr lang="zh-CN" altLang="en-US">
              <a:solidFill>
                <a:prstClr val="black">
                  <a:tint val="75000"/>
                </a:prstClr>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4104998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86B60C-1ACC-47C9-858C-ECEFD168375D}"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ACCB9D-77CB-4CE7-9BFB-086381957D4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23162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086B60C-1ACC-47C9-858C-ECEFD168375D}"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ACCB9D-77CB-4CE7-9BFB-086381957D4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82651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086B60C-1ACC-47C9-858C-ECEFD168375D}"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ACCB9D-77CB-4CE7-9BFB-086381957D4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73975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086B60C-1ACC-47C9-858C-ECEFD168375D}"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ACCB9D-77CB-4CE7-9BFB-086381957D4B}"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88225" y="6295102"/>
            <a:ext cx="4803775"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446455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086B60C-1ACC-47C9-858C-ECEFD168375D}"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sz="1500" baseline="0"/>
            </a:lvl1pPr>
          </a:lstStyle>
          <a:p>
            <a:endParaRPr lang="zh-CN" altLang="en-US" dirty="0" smtClean="0">
              <a:solidFill>
                <a:prstClr val="black">
                  <a:tint val="75000"/>
                </a:prstClr>
              </a:solidFill>
            </a:endParaRPr>
          </a:p>
        </p:txBody>
      </p:sp>
      <p:sp>
        <p:nvSpPr>
          <p:cNvPr id="11" name="灯片编号占位符 5"/>
          <p:cNvSpPr>
            <a:spLocks noGrp="1"/>
          </p:cNvSpPr>
          <p:nvPr>
            <p:ph type="sldNum" sz="quarter" idx="12"/>
          </p:nvPr>
        </p:nvSpPr>
        <p:spPr>
          <a:xfrm>
            <a:off x="7456516" y="6422852"/>
            <a:ext cx="4735484" cy="365125"/>
          </a:xfrm>
        </p:spPr>
        <p:txBody>
          <a:bodyPr/>
          <a:lstStyle>
            <a:lvl1pPr>
              <a:defRPr sz="2000" baseline="0">
                <a:solidFill>
                  <a:srgbClr val="C00000"/>
                </a:solidFill>
                <a:ea typeface="仿宋" panose="02010609060101010101" pitchFamily="49" charset="-122"/>
              </a:defRPr>
            </a:lvl1pPr>
          </a:lstStyle>
          <a:p>
            <a:endParaRPr lang="zh-CN" altLang="en-US" dirty="0"/>
          </a:p>
        </p:txBody>
      </p:sp>
      <p:sp>
        <p:nvSpPr>
          <p:cNvPr id="8" name="图片占位符 7"/>
          <p:cNvSpPr>
            <a:spLocks noGrp="1"/>
          </p:cNvSpPr>
          <p:nvPr>
            <p:ph type="pic" sz="quarter" idx="13"/>
          </p:nvPr>
        </p:nvSpPr>
        <p:spPr>
          <a:xfrm>
            <a:off x="7440613" y="3500438"/>
            <a:ext cx="914400" cy="914400"/>
          </a:xfrm>
        </p:spPr>
        <p:txBody>
          <a:bodyPr/>
          <a:lstStyle/>
          <a:p>
            <a:endParaRPr lang="zh-CN" altLang="en-US"/>
          </a:p>
        </p:txBody>
      </p:sp>
    </p:spTree>
    <p:extLst>
      <p:ext uri="{BB962C8B-B14F-4D97-AF65-F5344CB8AC3E}">
        <p14:creationId xmlns:p14="http://schemas.microsoft.com/office/powerpoint/2010/main" val="251712482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标题 6"/>
          <p:cNvSpPr>
            <a:spLocks noGrp="1"/>
          </p:cNvSpPr>
          <p:nvPr>
            <p:ph type="title"/>
          </p:nvPr>
        </p:nvSpPr>
        <p:spPr/>
        <p:txBody>
          <a:bodyPr/>
          <a:lstStyle/>
          <a:p>
            <a:r>
              <a:rPr lang="zh-CN" altLang="en-US" smtClean="0"/>
              <a:t>单击此处编辑母版标题样式</a:t>
            </a:r>
            <a:endParaRPr lang="zh-CN" altLang="en-US"/>
          </a:p>
        </p:txBody>
      </p:sp>
      <p:sp>
        <p:nvSpPr>
          <p:cNvPr id="8" name="日期占位符 7"/>
          <p:cNvSpPr>
            <a:spLocks noGrp="1"/>
          </p:cNvSpPr>
          <p:nvPr>
            <p:ph type="dt" sz="half" idx="10"/>
          </p:nvPr>
        </p:nvSpPr>
        <p:spPr/>
        <p:txBody>
          <a:bodyPr/>
          <a:lstStyle/>
          <a:p>
            <a:fld id="{7086B60C-1ACC-47C9-858C-ECEFD168375D}"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9" name="页脚占位符 8"/>
          <p:cNvSpPr>
            <a:spLocks noGrp="1"/>
          </p:cNvSpPr>
          <p:nvPr>
            <p:ph type="ftr" sz="quarter" idx="11"/>
          </p:nvPr>
        </p:nvSpPr>
        <p:spPr/>
        <p:txBody>
          <a:bodyPr/>
          <a:lstStyle/>
          <a:p>
            <a:endParaRPr lang="zh-CN" altLang="en-US">
              <a:solidFill>
                <a:prstClr val="black">
                  <a:tint val="75000"/>
                </a:prstClr>
              </a:solidFill>
            </a:endParaRPr>
          </a:p>
        </p:txBody>
      </p:sp>
      <p:sp>
        <p:nvSpPr>
          <p:cNvPr id="10" name="灯片编号占位符 9"/>
          <p:cNvSpPr>
            <a:spLocks noGrp="1"/>
          </p:cNvSpPr>
          <p:nvPr>
            <p:ph type="sldNum" sz="quarter" idx="12"/>
          </p:nvPr>
        </p:nvSpPr>
        <p:spPr/>
        <p:txBody>
          <a:bodyPr/>
          <a:lstStyle/>
          <a:p>
            <a:fld id="{2FACCB9D-77CB-4CE7-9BFB-086381957D4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00397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086B60C-1ACC-47C9-858C-ECEFD168375D}"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ACCB9D-77CB-4CE7-9BFB-086381957D4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3238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086B60C-1ACC-47C9-858C-ECEFD168375D}"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ACCB9D-77CB-4CE7-9BFB-086381957D4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827439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117600" y="365125"/>
            <a:ext cx="14020800" cy="1325563"/>
          </a:xfr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fontAlgn="base">
              <a:spcBef>
                <a:spcPct val="0"/>
              </a:spcBef>
              <a:spcAft>
                <a:spcPct val="0"/>
              </a:spcAft>
              <a:buFont typeface="Arial" panose="020B0604020202020204" pitchFamily="34" charset="0"/>
              <a:buNone/>
              <a:defRPr/>
            </a:pPr>
            <a:fld id="{3B0A5448-AC5E-4CC9-9A78-36F3EBA02375}" type="datetime1">
              <a:rPr lang="zh-CN" altLang="en-US" sz="1800">
                <a:solidFill>
                  <a:srgbClr val="000000"/>
                </a:solidFill>
                <a:ea typeface="宋体" panose="02010600030101010101" pitchFamily="2" charset="-122"/>
              </a:rPr>
              <a:pPr fontAlgn="base">
                <a:spcBef>
                  <a:spcPct val="0"/>
                </a:spcBef>
                <a:spcAft>
                  <a:spcPct val="0"/>
                </a:spcAft>
                <a:buFont typeface="Arial" panose="020B0604020202020204" pitchFamily="34" charset="0"/>
                <a:buNone/>
                <a:defRPr/>
              </a:pPr>
              <a:t>2021/04/20</a:t>
            </a:fld>
            <a:endParaRPr lang="en-US" sz="1800">
              <a:solidFill>
                <a:srgbClr val="000000"/>
              </a:solidFill>
              <a:ea typeface="宋体" panose="02010600030101010101" pitchFamily="2" charset="-122"/>
            </a:endParaRPr>
          </a:p>
        </p:txBody>
      </p:sp>
      <p:sp>
        <p:nvSpPr>
          <p:cNvPr id="4" name="页脚占位符 3"/>
          <p:cNvSpPr>
            <a:spLocks noGrp="1"/>
          </p:cNvSpPr>
          <p:nvPr>
            <p:ph type="ftr" sz="quarter" idx="11"/>
          </p:nvPr>
        </p:nvSpPr>
        <p:spPr/>
        <p:txBody>
          <a:bodyPr/>
          <a:lstStyle/>
          <a:p>
            <a:pPr fontAlgn="base">
              <a:spcBef>
                <a:spcPct val="0"/>
              </a:spcBef>
              <a:spcAft>
                <a:spcPct val="0"/>
              </a:spcAft>
              <a:buFont typeface="Arial" panose="020B0604020202020204" pitchFamily="34" charset="0"/>
              <a:buNone/>
              <a:defRPr/>
            </a:pPr>
            <a:endParaRPr lang="zh-CN" altLang="en-US" sz="1800">
              <a:solidFill>
                <a:srgbClr val="000000"/>
              </a:solidFill>
              <a:ea typeface="宋体" panose="02010600030101010101" pitchFamily="2" charset="-122"/>
            </a:endParaRPr>
          </a:p>
        </p:txBody>
      </p:sp>
      <p:sp>
        <p:nvSpPr>
          <p:cNvPr id="5" name="灯片编号占位符 4"/>
          <p:cNvSpPr>
            <a:spLocks noGrp="1"/>
          </p:cNvSpPr>
          <p:nvPr>
            <p:ph type="sldNum" sz="quarter" idx="12"/>
          </p:nvPr>
        </p:nvSpPr>
        <p:spPr/>
        <p:txBody>
          <a:bodyPr/>
          <a:lstStyle/>
          <a:p>
            <a:pPr fontAlgn="base">
              <a:buFontTx/>
              <a:buChar char="•"/>
            </a:pPr>
            <a:fld id="{9A0DB2DC-4C9A-4742-B13C-FB6460FD3503}" type="slidenum">
              <a:rPr lang="zh-CN" altLang="en-US" noProof="1" dirty="0">
                <a:solidFill>
                  <a:prstClr val="black">
                    <a:tint val="75000"/>
                  </a:prstClr>
                </a:solidFill>
                <a:latin typeface="Calibri" panose="020F0502020204030204" charset="0"/>
                <a:ea typeface="华文彩云" pitchFamily="2" charset="-122"/>
              </a:rPr>
              <a:pPr fontAlgn="base">
                <a:buFontTx/>
                <a:buChar char="•"/>
              </a:pPr>
              <a:t>‹#›</a:t>
            </a:fld>
            <a:endParaRPr lang="zh-CN" altLang="en-US" noProof="1">
              <a:solidFill>
                <a:prstClr val="black">
                  <a:tint val="75000"/>
                </a:prstClr>
              </a:solidFill>
              <a:latin typeface="Arial" panose="020B0604020202020204" pitchFamily="34" charset="0"/>
            </a:endParaRPr>
          </a:p>
        </p:txBody>
      </p:sp>
    </p:spTree>
    <p:extLst>
      <p:ext uri="{BB962C8B-B14F-4D97-AF65-F5344CB8AC3E}">
        <p14:creationId xmlns:p14="http://schemas.microsoft.com/office/powerpoint/2010/main" val="1688979228"/>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117600" y="365125"/>
            <a:ext cx="14020800" cy="1325563"/>
          </a:xfr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fontAlgn="base">
              <a:spcBef>
                <a:spcPct val="0"/>
              </a:spcBef>
              <a:spcAft>
                <a:spcPct val="0"/>
              </a:spcAft>
              <a:buFont typeface="Arial" panose="020B0604020202020204" pitchFamily="34" charset="0"/>
              <a:buNone/>
              <a:defRPr/>
            </a:pPr>
            <a:fld id="{3B0A5448-AC5E-4CC9-9A78-36F3EBA02375}" type="datetime1">
              <a:rPr lang="zh-CN" altLang="en-US" sz="1800">
                <a:solidFill>
                  <a:srgbClr val="000000"/>
                </a:solidFill>
                <a:ea typeface="宋体" panose="02010600030101010101" pitchFamily="2" charset="-122"/>
              </a:rPr>
              <a:pPr fontAlgn="base">
                <a:spcBef>
                  <a:spcPct val="0"/>
                </a:spcBef>
                <a:spcAft>
                  <a:spcPct val="0"/>
                </a:spcAft>
                <a:buFont typeface="Arial" panose="020B0604020202020204" pitchFamily="34" charset="0"/>
                <a:buNone/>
                <a:defRPr/>
              </a:pPr>
              <a:t>2021/04/20</a:t>
            </a:fld>
            <a:endParaRPr lang="en-US" sz="1800">
              <a:solidFill>
                <a:srgbClr val="000000"/>
              </a:solidFill>
              <a:ea typeface="宋体" panose="02010600030101010101" pitchFamily="2" charset="-122"/>
            </a:endParaRPr>
          </a:p>
        </p:txBody>
      </p:sp>
      <p:sp>
        <p:nvSpPr>
          <p:cNvPr id="4" name="页脚占位符 3"/>
          <p:cNvSpPr>
            <a:spLocks noGrp="1"/>
          </p:cNvSpPr>
          <p:nvPr>
            <p:ph type="ftr" sz="quarter" idx="11"/>
          </p:nvPr>
        </p:nvSpPr>
        <p:spPr/>
        <p:txBody>
          <a:bodyPr/>
          <a:lstStyle/>
          <a:p>
            <a:pPr fontAlgn="base">
              <a:spcBef>
                <a:spcPct val="0"/>
              </a:spcBef>
              <a:spcAft>
                <a:spcPct val="0"/>
              </a:spcAft>
              <a:buFont typeface="Arial" panose="020B0604020202020204" pitchFamily="34" charset="0"/>
              <a:buNone/>
              <a:defRPr/>
            </a:pPr>
            <a:endParaRPr lang="zh-CN" altLang="en-US" sz="1800">
              <a:solidFill>
                <a:srgbClr val="000000"/>
              </a:solidFill>
              <a:ea typeface="宋体" panose="02010600030101010101" pitchFamily="2" charset="-122"/>
            </a:endParaRPr>
          </a:p>
        </p:txBody>
      </p:sp>
      <p:sp>
        <p:nvSpPr>
          <p:cNvPr id="5" name="灯片编号占位符 4"/>
          <p:cNvSpPr>
            <a:spLocks noGrp="1"/>
          </p:cNvSpPr>
          <p:nvPr>
            <p:ph type="sldNum" sz="quarter" idx="12"/>
          </p:nvPr>
        </p:nvSpPr>
        <p:spPr/>
        <p:txBody>
          <a:bodyPr/>
          <a:lstStyle/>
          <a:p>
            <a:pPr fontAlgn="base">
              <a:buFontTx/>
              <a:buChar char="•"/>
            </a:pPr>
            <a:fld id="{9A0DB2DC-4C9A-4742-B13C-FB6460FD3503}" type="slidenum">
              <a:rPr lang="zh-CN" altLang="en-US" noProof="1" dirty="0">
                <a:solidFill>
                  <a:prstClr val="black">
                    <a:tint val="75000"/>
                  </a:prstClr>
                </a:solidFill>
                <a:latin typeface="Calibri" panose="020F0502020204030204" charset="0"/>
                <a:ea typeface="华文彩云" pitchFamily="2" charset="-122"/>
              </a:rPr>
              <a:pPr fontAlgn="base">
                <a:buFontTx/>
                <a:buChar char="•"/>
              </a:pPr>
              <a:t>‹#›</a:t>
            </a:fld>
            <a:endParaRPr lang="zh-CN" altLang="en-US" noProof="1">
              <a:solidFill>
                <a:prstClr val="black">
                  <a:tint val="75000"/>
                </a:prstClr>
              </a:solidFill>
              <a:latin typeface="Arial" panose="020B0604020202020204" pitchFamily="34" charset="0"/>
            </a:endParaRPr>
          </a:p>
        </p:txBody>
      </p:sp>
    </p:spTree>
    <p:extLst>
      <p:ext uri="{BB962C8B-B14F-4D97-AF65-F5344CB8AC3E}">
        <p14:creationId xmlns:p14="http://schemas.microsoft.com/office/powerpoint/2010/main" val="1331360724"/>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117600" y="365125"/>
            <a:ext cx="14020800" cy="1325563"/>
          </a:xfr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fontAlgn="base">
              <a:spcBef>
                <a:spcPct val="0"/>
              </a:spcBef>
              <a:spcAft>
                <a:spcPct val="0"/>
              </a:spcAft>
              <a:buFont typeface="Arial" panose="020B0604020202020204" pitchFamily="34" charset="0"/>
              <a:buNone/>
              <a:defRPr/>
            </a:pPr>
            <a:fld id="{3B0A5448-AC5E-4CC9-9A78-36F3EBA02375}" type="datetime1">
              <a:rPr lang="zh-CN" altLang="en-US" sz="1800">
                <a:solidFill>
                  <a:srgbClr val="000000"/>
                </a:solidFill>
                <a:ea typeface="宋体" panose="02010600030101010101" pitchFamily="2" charset="-122"/>
              </a:rPr>
              <a:pPr fontAlgn="base">
                <a:spcBef>
                  <a:spcPct val="0"/>
                </a:spcBef>
                <a:spcAft>
                  <a:spcPct val="0"/>
                </a:spcAft>
                <a:buFont typeface="Arial" panose="020B0604020202020204" pitchFamily="34" charset="0"/>
                <a:buNone/>
                <a:defRPr/>
              </a:pPr>
              <a:t>2021/04/20</a:t>
            </a:fld>
            <a:endParaRPr lang="en-US" sz="1800">
              <a:solidFill>
                <a:srgbClr val="000000"/>
              </a:solidFill>
              <a:ea typeface="宋体" panose="02010600030101010101" pitchFamily="2" charset="-122"/>
            </a:endParaRPr>
          </a:p>
        </p:txBody>
      </p:sp>
      <p:sp>
        <p:nvSpPr>
          <p:cNvPr id="4" name="页脚占位符 3"/>
          <p:cNvSpPr>
            <a:spLocks noGrp="1"/>
          </p:cNvSpPr>
          <p:nvPr>
            <p:ph type="ftr" sz="quarter" idx="11"/>
          </p:nvPr>
        </p:nvSpPr>
        <p:spPr/>
        <p:txBody>
          <a:bodyPr/>
          <a:lstStyle/>
          <a:p>
            <a:pPr fontAlgn="base">
              <a:spcBef>
                <a:spcPct val="0"/>
              </a:spcBef>
              <a:spcAft>
                <a:spcPct val="0"/>
              </a:spcAft>
              <a:buFont typeface="Arial" panose="020B0604020202020204" pitchFamily="34" charset="0"/>
              <a:buNone/>
              <a:defRPr/>
            </a:pPr>
            <a:endParaRPr lang="zh-CN" altLang="en-US" sz="1800">
              <a:solidFill>
                <a:srgbClr val="000000"/>
              </a:solidFill>
              <a:ea typeface="宋体" panose="02010600030101010101" pitchFamily="2" charset="-122"/>
            </a:endParaRPr>
          </a:p>
        </p:txBody>
      </p:sp>
      <p:sp>
        <p:nvSpPr>
          <p:cNvPr id="5" name="灯片编号占位符 4"/>
          <p:cNvSpPr>
            <a:spLocks noGrp="1"/>
          </p:cNvSpPr>
          <p:nvPr>
            <p:ph type="sldNum" sz="quarter" idx="12"/>
          </p:nvPr>
        </p:nvSpPr>
        <p:spPr/>
        <p:txBody>
          <a:bodyPr/>
          <a:lstStyle/>
          <a:p>
            <a:pPr fontAlgn="base">
              <a:buFontTx/>
              <a:buChar char="•"/>
            </a:pPr>
            <a:fld id="{9A0DB2DC-4C9A-4742-B13C-FB6460FD3503}" type="slidenum">
              <a:rPr lang="zh-CN" altLang="en-US" noProof="1" dirty="0">
                <a:solidFill>
                  <a:prstClr val="black">
                    <a:tint val="75000"/>
                  </a:prstClr>
                </a:solidFill>
                <a:latin typeface="Calibri" panose="020F0502020204030204" charset="0"/>
                <a:ea typeface="华文彩云" pitchFamily="2" charset="-122"/>
              </a:rPr>
              <a:pPr fontAlgn="base">
                <a:buFontTx/>
                <a:buChar char="•"/>
              </a:pPr>
              <a:t>‹#›</a:t>
            </a:fld>
            <a:endParaRPr lang="zh-CN" altLang="en-US" noProof="1">
              <a:solidFill>
                <a:prstClr val="black">
                  <a:tint val="75000"/>
                </a:prstClr>
              </a:solidFill>
              <a:latin typeface="Arial" panose="020B0604020202020204" pitchFamily="34" charset="0"/>
            </a:endParaRPr>
          </a:p>
        </p:txBody>
      </p:sp>
    </p:spTree>
    <p:extLst>
      <p:ext uri="{BB962C8B-B14F-4D97-AF65-F5344CB8AC3E}">
        <p14:creationId xmlns:p14="http://schemas.microsoft.com/office/powerpoint/2010/main" val="713350454"/>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117600" y="365125"/>
            <a:ext cx="14020800" cy="1325563"/>
          </a:xfr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fontAlgn="base">
              <a:spcBef>
                <a:spcPct val="0"/>
              </a:spcBef>
              <a:spcAft>
                <a:spcPct val="0"/>
              </a:spcAft>
              <a:buFont typeface="Arial" panose="020B0604020202020204" pitchFamily="34" charset="0"/>
              <a:buNone/>
              <a:defRPr/>
            </a:pPr>
            <a:fld id="{3B0A5448-AC5E-4CC9-9A78-36F3EBA02375}" type="datetime1">
              <a:rPr lang="zh-CN" altLang="en-US" sz="1800">
                <a:solidFill>
                  <a:srgbClr val="000000"/>
                </a:solidFill>
                <a:ea typeface="宋体" panose="02010600030101010101" pitchFamily="2" charset="-122"/>
              </a:rPr>
              <a:pPr fontAlgn="base">
                <a:spcBef>
                  <a:spcPct val="0"/>
                </a:spcBef>
                <a:spcAft>
                  <a:spcPct val="0"/>
                </a:spcAft>
                <a:buFont typeface="Arial" panose="020B0604020202020204" pitchFamily="34" charset="0"/>
                <a:buNone/>
                <a:defRPr/>
              </a:pPr>
              <a:t>2021/04/20</a:t>
            </a:fld>
            <a:endParaRPr lang="en-US" sz="1800">
              <a:solidFill>
                <a:srgbClr val="000000"/>
              </a:solidFill>
              <a:ea typeface="宋体" panose="02010600030101010101" pitchFamily="2" charset="-122"/>
            </a:endParaRPr>
          </a:p>
        </p:txBody>
      </p:sp>
      <p:sp>
        <p:nvSpPr>
          <p:cNvPr id="4" name="页脚占位符 3"/>
          <p:cNvSpPr>
            <a:spLocks noGrp="1"/>
          </p:cNvSpPr>
          <p:nvPr>
            <p:ph type="ftr" sz="quarter" idx="11"/>
          </p:nvPr>
        </p:nvSpPr>
        <p:spPr/>
        <p:txBody>
          <a:bodyPr/>
          <a:lstStyle/>
          <a:p>
            <a:pPr fontAlgn="base">
              <a:spcBef>
                <a:spcPct val="0"/>
              </a:spcBef>
              <a:spcAft>
                <a:spcPct val="0"/>
              </a:spcAft>
              <a:buFont typeface="Arial" panose="020B0604020202020204" pitchFamily="34" charset="0"/>
              <a:buNone/>
              <a:defRPr/>
            </a:pPr>
            <a:endParaRPr lang="zh-CN" altLang="en-US" sz="1800">
              <a:solidFill>
                <a:srgbClr val="000000"/>
              </a:solidFill>
              <a:ea typeface="宋体" panose="02010600030101010101" pitchFamily="2" charset="-122"/>
            </a:endParaRPr>
          </a:p>
        </p:txBody>
      </p:sp>
      <p:sp>
        <p:nvSpPr>
          <p:cNvPr id="5" name="灯片编号占位符 4"/>
          <p:cNvSpPr>
            <a:spLocks noGrp="1"/>
          </p:cNvSpPr>
          <p:nvPr>
            <p:ph type="sldNum" sz="quarter" idx="12"/>
          </p:nvPr>
        </p:nvSpPr>
        <p:spPr/>
        <p:txBody>
          <a:bodyPr/>
          <a:lstStyle/>
          <a:p>
            <a:pPr fontAlgn="base">
              <a:buFontTx/>
              <a:buChar char="•"/>
            </a:pPr>
            <a:fld id="{9A0DB2DC-4C9A-4742-B13C-FB6460FD3503}" type="slidenum">
              <a:rPr lang="zh-CN" altLang="en-US" noProof="1" dirty="0">
                <a:solidFill>
                  <a:prstClr val="black">
                    <a:tint val="75000"/>
                  </a:prstClr>
                </a:solidFill>
                <a:latin typeface="Calibri" panose="020F0502020204030204" charset="0"/>
                <a:ea typeface="华文彩云" pitchFamily="2" charset="-122"/>
              </a:rPr>
              <a:pPr fontAlgn="base">
                <a:buFontTx/>
                <a:buChar char="•"/>
              </a:pPr>
              <a:t>‹#›</a:t>
            </a:fld>
            <a:endParaRPr lang="zh-CN" altLang="en-US" noProof="1">
              <a:solidFill>
                <a:prstClr val="black">
                  <a:tint val="75000"/>
                </a:prstClr>
              </a:solidFill>
              <a:latin typeface="Arial" panose="020B0604020202020204" pitchFamily="34" charset="0"/>
            </a:endParaRPr>
          </a:p>
        </p:txBody>
      </p:sp>
    </p:spTree>
    <p:extLst>
      <p:ext uri="{BB962C8B-B14F-4D97-AF65-F5344CB8AC3E}">
        <p14:creationId xmlns:p14="http://schemas.microsoft.com/office/powerpoint/2010/main" val="750644030"/>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117600" y="365125"/>
            <a:ext cx="14020800" cy="1325563"/>
          </a:xfr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fontAlgn="base">
              <a:spcBef>
                <a:spcPct val="0"/>
              </a:spcBef>
              <a:spcAft>
                <a:spcPct val="0"/>
              </a:spcAft>
              <a:buFont typeface="Arial" panose="020B0604020202020204" pitchFamily="34" charset="0"/>
              <a:buNone/>
              <a:defRPr/>
            </a:pPr>
            <a:fld id="{3B0A5448-AC5E-4CC9-9A78-36F3EBA02375}" type="datetime1">
              <a:rPr lang="zh-CN" altLang="en-US" sz="1800">
                <a:solidFill>
                  <a:srgbClr val="000000"/>
                </a:solidFill>
                <a:ea typeface="宋体" panose="02010600030101010101" pitchFamily="2" charset="-122"/>
              </a:rPr>
              <a:pPr fontAlgn="base">
                <a:spcBef>
                  <a:spcPct val="0"/>
                </a:spcBef>
                <a:spcAft>
                  <a:spcPct val="0"/>
                </a:spcAft>
                <a:buFont typeface="Arial" panose="020B0604020202020204" pitchFamily="34" charset="0"/>
                <a:buNone/>
                <a:defRPr/>
              </a:pPr>
              <a:t>2021/04/20</a:t>
            </a:fld>
            <a:endParaRPr lang="en-US" sz="1800">
              <a:solidFill>
                <a:srgbClr val="000000"/>
              </a:solidFill>
              <a:ea typeface="宋体" panose="02010600030101010101" pitchFamily="2" charset="-122"/>
            </a:endParaRPr>
          </a:p>
        </p:txBody>
      </p:sp>
      <p:sp>
        <p:nvSpPr>
          <p:cNvPr id="4" name="页脚占位符 3"/>
          <p:cNvSpPr>
            <a:spLocks noGrp="1"/>
          </p:cNvSpPr>
          <p:nvPr>
            <p:ph type="ftr" sz="quarter" idx="11"/>
          </p:nvPr>
        </p:nvSpPr>
        <p:spPr/>
        <p:txBody>
          <a:bodyPr/>
          <a:lstStyle/>
          <a:p>
            <a:pPr fontAlgn="base">
              <a:spcBef>
                <a:spcPct val="0"/>
              </a:spcBef>
              <a:spcAft>
                <a:spcPct val="0"/>
              </a:spcAft>
              <a:buFont typeface="Arial" panose="020B0604020202020204" pitchFamily="34" charset="0"/>
              <a:buNone/>
              <a:defRPr/>
            </a:pPr>
            <a:endParaRPr lang="zh-CN" altLang="en-US" sz="1800">
              <a:solidFill>
                <a:srgbClr val="000000"/>
              </a:solidFill>
              <a:ea typeface="宋体" panose="02010600030101010101" pitchFamily="2" charset="-122"/>
            </a:endParaRPr>
          </a:p>
        </p:txBody>
      </p:sp>
      <p:sp>
        <p:nvSpPr>
          <p:cNvPr id="5" name="灯片编号占位符 4"/>
          <p:cNvSpPr>
            <a:spLocks noGrp="1"/>
          </p:cNvSpPr>
          <p:nvPr>
            <p:ph type="sldNum" sz="quarter" idx="12"/>
          </p:nvPr>
        </p:nvSpPr>
        <p:spPr/>
        <p:txBody>
          <a:bodyPr/>
          <a:lstStyle/>
          <a:p>
            <a:pPr fontAlgn="base">
              <a:buFontTx/>
              <a:buChar char="•"/>
            </a:pPr>
            <a:fld id="{9A0DB2DC-4C9A-4742-B13C-FB6460FD3503}" type="slidenum">
              <a:rPr lang="zh-CN" altLang="en-US" noProof="1" dirty="0">
                <a:solidFill>
                  <a:prstClr val="black">
                    <a:tint val="75000"/>
                  </a:prstClr>
                </a:solidFill>
                <a:latin typeface="Calibri" panose="020F0502020204030204" charset="0"/>
                <a:ea typeface="华文彩云" pitchFamily="2" charset="-122"/>
              </a:rPr>
              <a:pPr fontAlgn="base">
                <a:buFontTx/>
                <a:buChar char="•"/>
              </a:pPr>
              <a:t>‹#›</a:t>
            </a:fld>
            <a:endParaRPr lang="zh-CN" altLang="en-US" noProof="1">
              <a:solidFill>
                <a:prstClr val="black">
                  <a:tint val="75000"/>
                </a:prstClr>
              </a:solidFill>
              <a:latin typeface="Arial" panose="020B0604020202020204" pitchFamily="34" charset="0"/>
            </a:endParaRPr>
          </a:p>
        </p:txBody>
      </p:sp>
    </p:spTree>
    <p:extLst>
      <p:ext uri="{BB962C8B-B14F-4D97-AF65-F5344CB8AC3E}">
        <p14:creationId xmlns:p14="http://schemas.microsoft.com/office/powerpoint/2010/main" val="1905695221"/>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117600" y="365125"/>
            <a:ext cx="14020800" cy="1325563"/>
          </a:xfr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fontAlgn="base">
              <a:spcBef>
                <a:spcPct val="0"/>
              </a:spcBef>
              <a:spcAft>
                <a:spcPct val="0"/>
              </a:spcAft>
              <a:buFont typeface="Arial" panose="020B0604020202020204" pitchFamily="34" charset="0"/>
              <a:buNone/>
              <a:defRPr/>
            </a:pPr>
            <a:fld id="{3B0A5448-AC5E-4CC9-9A78-36F3EBA02375}" type="datetime1">
              <a:rPr lang="zh-CN" altLang="en-US" sz="1800">
                <a:solidFill>
                  <a:srgbClr val="000000"/>
                </a:solidFill>
                <a:ea typeface="宋体" panose="02010600030101010101" pitchFamily="2" charset="-122"/>
              </a:rPr>
              <a:pPr fontAlgn="base">
                <a:spcBef>
                  <a:spcPct val="0"/>
                </a:spcBef>
                <a:spcAft>
                  <a:spcPct val="0"/>
                </a:spcAft>
                <a:buFont typeface="Arial" panose="020B0604020202020204" pitchFamily="34" charset="0"/>
                <a:buNone/>
                <a:defRPr/>
              </a:pPr>
              <a:t>2021/04/20</a:t>
            </a:fld>
            <a:endParaRPr lang="en-US" sz="1800">
              <a:solidFill>
                <a:srgbClr val="000000"/>
              </a:solidFill>
              <a:ea typeface="宋体" panose="02010600030101010101" pitchFamily="2" charset="-122"/>
            </a:endParaRPr>
          </a:p>
        </p:txBody>
      </p:sp>
      <p:sp>
        <p:nvSpPr>
          <p:cNvPr id="4" name="页脚占位符 3"/>
          <p:cNvSpPr>
            <a:spLocks noGrp="1"/>
          </p:cNvSpPr>
          <p:nvPr>
            <p:ph type="ftr" sz="quarter" idx="11"/>
          </p:nvPr>
        </p:nvSpPr>
        <p:spPr/>
        <p:txBody>
          <a:bodyPr/>
          <a:lstStyle/>
          <a:p>
            <a:pPr fontAlgn="base">
              <a:spcBef>
                <a:spcPct val="0"/>
              </a:spcBef>
              <a:spcAft>
                <a:spcPct val="0"/>
              </a:spcAft>
              <a:buFont typeface="Arial" panose="020B0604020202020204" pitchFamily="34" charset="0"/>
              <a:buNone/>
              <a:defRPr/>
            </a:pPr>
            <a:endParaRPr lang="zh-CN" altLang="en-US" sz="1800">
              <a:solidFill>
                <a:srgbClr val="000000"/>
              </a:solidFill>
              <a:ea typeface="宋体" panose="02010600030101010101" pitchFamily="2" charset="-122"/>
            </a:endParaRPr>
          </a:p>
        </p:txBody>
      </p:sp>
      <p:sp>
        <p:nvSpPr>
          <p:cNvPr id="5" name="灯片编号占位符 4"/>
          <p:cNvSpPr>
            <a:spLocks noGrp="1"/>
          </p:cNvSpPr>
          <p:nvPr>
            <p:ph type="sldNum" sz="quarter" idx="12"/>
          </p:nvPr>
        </p:nvSpPr>
        <p:spPr/>
        <p:txBody>
          <a:bodyPr/>
          <a:lstStyle/>
          <a:p>
            <a:pPr fontAlgn="base">
              <a:buFontTx/>
              <a:buChar char="•"/>
            </a:pPr>
            <a:fld id="{9A0DB2DC-4C9A-4742-B13C-FB6460FD3503}" type="slidenum">
              <a:rPr lang="zh-CN" altLang="en-US" noProof="1" dirty="0">
                <a:solidFill>
                  <a:prstClr val="black">
                    <a:tint val="75000"/>
                  </a:prstClr>
                </a:solidFill>
                <a:latin typeface="Calibri" panose="020F0502020204030204" charset="0"/>
                <a:ea typeface="华文彩云" pitchFamily="2" charset="-122"/>
              </a:rPr>
              <a:pPr fontAlgn="base">
                <a:buFontTx/>
                <a:buChar char="•"/>
              </a:pPr>
              <a:t>‹#›</a:t>
            </a:fld>
            <a:endParaRPr lang="zh-CN" altLang="en-US" noProof="1">
              <a:solidFill>
                <a:prstClr val="black">
                  <a:tint val="75000"/>
                </a:prstClr>
              </a:solidFill>
              <a:latin typeface="Arial" panose="020B0604020202020204" pitchFamily="34" charset="0"/>
            </a:endParaRPr>
          </a:p>
        </p:txBody>
      </p:sp>
    </p:spTree>
    <p:extLst>
      <p:ext uri="{BB962C8B-B14F-4D97-AF65-F5344CB8AC3E}">
        <p14:creationId xmlns:p14="http://schemas.microsoft.com/office/powerpoint/2010/main" val="2884045156"/>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117600" y="365125"/>
            <a:ext cx="14020800" cy="1325563"/>
          </a:xfr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fontAlgn="base">
              <a:spcBef>
                <a:spcPct val="0"/>
              </a:spcBef>
              <a:spcAft>
                <a:spcPct val="0"/>
              </a:spcAft>
              <a:buFont typeface="Arial" panose="020B0604020202020204" pitchFamily="34" charset="0"/>
              <a:buNone/>
              <a:defRPr/>
            </a:pPr>
            <a:fld id="{3B0A5448-AC5E-4CC9-9A78-36F3EBA02375}" type="datetime1">
              <a:rPr lang="zh-CN" altLang="en-US" sz="1800">
                <a:solidFill>
                  <a:srgbClr val="000000"/>
                </a:solidFill>
                <a:ea typeface="宋体" panose="02010600030101010101" pitchFamily="2" charset="-122"/>
              </a:rPr>
              <a:pPr fontAlgn="base">
                <a:spcBef>
                  <a:spcPct val="0"/>
                </a:spcBef>
                <a:spcAft>
                  <a:spcPct val="0"/>
                </a:spcAft>
                <a:buFont typeface="Arial" panose="020B0604020202020204" pitchFamily="34" charset="0"/>
                <a:buNone/>
                <a:defRPr/>
              </a:pPr>
              <a:t>2021/04/20</a:t>
            </a:fld>
            <a:endParaRPr lang="en-US" sz="1800">
              <a:solidFill>
                <a:srgbClr val="000000"/>
              </a:solidFill>
              <a:ea typeface="宋体" panose="02010600030101010101" pitchFamily="2" charset="-122"/>
            </a:endParaRPr>
          </a:p>
        </p:txBody>
      </p:sp>
      <p:sp>
        <p:nvSpPr>
          <p:cNvPr id="4" name="页脚占位符 3"/>
          <p:cNvSpPr>
            <a:spLocks noGrp="1"/>
          </p:cNvSpPr>
          <p:nvPr>
            <p:ph type="ftr" sz="quarter" idx="11"/>
          </p:nvPr>
        </p:nvSpPr>
        <p:spPr/>
        <p:txBody>
          <a:bodyPr/>
          <a:lstStyle/>
          <a:p>
            <a:pPr fontAlgn="base">
              <a:spcBef>
                <a:spcPct val="0"/>
              </a:spcBef>
              <a:spcAft>
                <a:spcPct val="0"/>
              </a:spcAft>
              <a:buFont typeface="Arial" panose="020B0604020202020204" pitchFamily="34" charset="0"/>
              <a:buNone/>
              <a:defRPr/>
            </a:pPr>
            <a:endParaRPr lang="zh-CN" altLang="en-US" sz="1800">
              <a:solidFill>
                <a:srgbClr val="000000"/>
              </a:solidFill>
              <a:ea typeface="宋体" panose="02010600030101010101" pitchFamily="2" charset="-122"/>
            </a:endParaRPr>
          </a:p>
        </p:txBody>
      </p:sp>
      <p:sp>
        <p:nvSpPr>
          <p:cNvPr id="5" name="灯片编号占位符 4"/>
          <p:cNvSpPr>
            <a:spLocks noGrp="1"/>
          </p:cNvSpPr>
          <p:nvPr>
            <p:ph type="sldNum" sz="quarter" idx="12"/>
          </p:nvPr>
        </p:nvSpPr>
        <p:spPr/>
        <p:txBody>
          <a:bodyPr/>
          <a:lstStyle/>
          <a:p>
            <a:pPr fontAlgn="base">
              <a:buFontTx/>
              <a:buChar char="•"/>
            </a:pPr>
            <a:fld id="{9A0DB2DC-4C9A-4742-B13C-FB6460FD3503}" type="slidenum">
              <a:rPr lang="zh-CN" altLang="en-US" noProof="1" dirty="0">
                <a:solidFill>
                  <a:prstClr val="black">
                    <a:tint val="75000"/>
                  </a:prstClr>
                </a:solidFill>
                <a:latin typeface="Calibri" panose="020F0502020204030204" charset="0"/>
                <a:ea typeface="华文彩云" pitchFamily="2" charset="-122"/>
              </a:rPr>
              <a:pPr fontAlgn="base">
                <a:buFontTx/>
                <a:buChar char="•"/>
              </a:pPr>
              <a:t>‹#›</a:t>
            </a:fld>
            <a:endParaRPr lang="zh-CN" altLang="en-US" noProof="1">
              <a:solidFill>
                <a:prstClr val="black">
                  <a:tint val="75000"/>
                </a:prstClr>
              </a:solidFill>
              <a:latin typeface="Arial" panose="020B0604020202020204" pitchFamily="34" charset="0"/>
            </a:endParaRPr>
          </a:p>
        </p:txBody>
      </p:sp>
    </p:spTree>
    <p:extLst>
      <p:ext uri="{BB962C8B-B14F-4D97-AF65-F5344CB8AC3E}">
        <p14:creationId xmlns:p14="http://schemas.microsoft.com/office/powerpoint/2010/main" val="3699777009"/>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818977"/>
      </p:ext>
    </p:extLst>
  </p:cSld>
  <p:clrMapOvr>
    <a:masterClrMapping/>
  </p:clrMapOvr>
  <p:transition spd="slow" advTm="500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7798305"/>
      </p:ext>
    </p:extLst>
  </p:cSld>
  <p:clrMapOvr>
    <a:masterClrMapping/>
  </p:clrMapOvr>
  <p:transition spd="slow" advTm="5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86B60C-1ACC-47C9-858C-ECEFD168375D}"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FACCB9D-77CB-4CE7-9BFB-086381957D4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734862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a:prstGeom prst="rect">
            <a:avLst/>
          </a:prstGeo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67">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6713"/>
          </a:xfrm>
          <a:prstGeom prst="rect">
            <a:avLst/>
          </a:prstGeom>
        </p:spPr>
        <p:txBody>
          <a:bodyPr/>
          <a:lstStyle>
            <a:lvl1pPr defTabSz="914377" eaLnBrk="1" fontAlgn="auto" hangingPunct="1">
              <a:spcBef>
                <a:spcPts val="0"/>
              </a:spcBef>
              <a:spcAft>
                <a:spcPts val="0"/>
              </a:spcAft>
              <a:defRPr sz="1867" smtClean="0">
                <a:solidFill>
                  <a:srgbClr val="080808"/>
                </a:solidFill>
                <a:latin typeface="+mn-lt"/>
                <a:ea typeface="+mn-ea"/>
              </a:defRPr>
            </a:lvl1pPr>
          </a:lstStyle>
          <a:p>
            <a:pPr>
              <a:defRPr/>
            </a:pPr>
            <a:fld id="{6C4BFBDD-19A6-400F-B8C5-EB59FF45B2D6}" type="datetimeFigureOut">
              <a:rPr lang="zh-CN" altLang="en-US"/>
              <a:pPr>
                <a:defRPr/>
              </a:pPr>
              <a:t>2021/04/20</a:t>
            </a:fld>
            <a:endParaRPr lang="zh-CN" altLang="en-US"/>
          </a:p>
        </p:txBody>
      </p:sp>
      <p:sp>
        <p:nvSpPr>
          <p:cNvPr id="5" name="页脚占位符 4"/>
          <p:cNvSpPr>
            <a:spLocks noGrp="1"/>
          </p:cNvSpPr>
          <p:nvPr>
            <p:ph type="ftr" sz="quarter" idx="11"/>
          </p:nvPr>
        </p:nvSpPr>
        <p:spPr>
          <a:xfrm>
            <a:off x="4038600" y="6356350"/>
            <a:ext cx="4114800" cy="366713"/>
          </a:xfrm>
          <a:prstGeom prst="rect">
            <a:avLst/>
          </a:prstGeom>
        </p:spPr>
        <p:txBody>
          <a:bodyPr/>
          <a:lstStyle>
            <a:lvl1pPr defTabSz="914377" eaLnBrk="1" fontAlgn="auto" hangingPunct="1">
              <a:spcBef>
                <a:spcPts val="0"/>
              </a:spcBef>
              <a:spcAft>
                <a:spcPts val="0"/>
              </a:spcAft>
              <a:defRPr sz="1867">
                <a:solidFill>
                  <a:srgbClr val="080808"/>
                </a:solidFill>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6713"/>
          </a:xfrm>
          <a:prstGeom prst="rect">
            <a:avLst/>
          </a:prstGeom>
        </p:spPr>
        <p:txBody>
          <a:bodyPr vert="horz" wrap="square" lIns="91440" tIns="45720" rIns="91440" bIns="45720" numCol="1" anchor="t" anchorCtr="0" compatLnSpc="1">
            <a:prstTxWarp prst="textNoShape">
              <a:avLst/>
            </a:prstTxWarp>
          </a:bodyPr>
          <a:lstStyle>
            <a:lvl1pPr defTabSz="914377" eaLnBrk="1" hangingPunct="1">
              <a:defRPr sz="1867" smtClean="0">
                <a:solidFill>
                  <a:srgbClr val="080808"/>
                </a:solidFill>
                <a:latin typeface="Arial"/>
                <a:ea typeface="微软雅黑" panose="020B0503020204020204" pitchFamily="34" charset="-122"/>
              </a:defRPr>
            </a:lvl1pPr>
          </a:lstStyle>
          <a:p>
            <a:pPr fontAlgn="base">
              <a:spcBef>
                <a:spcPct val="0"/>
              </a:spcBef>
              <a:spcAft>
                <a:spcPct val="0"/>
              </a:spcAft>
              <a:defRPr/>
            </a:pPr>
            <a:fld id="{15F23389-3402-4EA9-B1F1-CF9BA2527137}" type="slidenum">
              <a:rPr lang="zh-CN" altLang="en-US"/>
              <a:pPr fontAlgn="base">
                <a:spcBef>
                  <a:spcPct val="0"/>
                </a:spcBef>
                <a:spcAft>
                  <a:spcPct val="0"/>
                </a:spcAft>
                <a:defRPr/>
              </a:pPr>
              <a:t>‹#›</a:t>
            </a:fld>
            <a:endParaRPr lang="zh-CN" altLang="en-US"/>
          </a:p>
        </p:txBody>
      </p:sp>
    </p:spTree>
    <p:extLst>
      <p:ext uri="{BB962C8B-B14F-4D97-AF65-F5344CB8AC3E}">
        <p14:creationId xmlns:p14="http://schemas.microsoft.com/office/powerpoint/2010/main" val="147806977"/>
      </p:ext>
    </p:extLst>
  </p:cSld>
  <p:clrMapOvr>
    <a:masterClrMapping/>
  </p:clrMapOvr>
  <p:transition spd="slow" advTm="5000"/>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9"/>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9"/>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6713"/>
          </a:xfrm>
          <a:prstGeom prst="rect">
            <a:avLst/>
          </a:prstGeom>
        </p:spPr>
        <p:txBody>
          <a:bodyPr/>
          <a:lstStyle>
            <a:lvl1pPr defTabSz="914377" eaLnBrk="1" fontAlgn="auto" hangingPunct="1">
              <a:spcBef>
                <a:spcPts val="0"/>
              </a:spcBef>
              <a:spcAft>
                <a:spcPts val="0"/>
              </a:spcAft>
              <a:defRPr sz="1867" smtClean="0">
                <a:solidFill>
                  <a:srgbClr val="080808"/>
                </a:solidFill>
                <a:latin typeface="+mn-lt"/>
                <a:ea typeface="+mn-ea"/>
              </a:defRPr>
            </a:lvl1pPr>
          </a:lstStyle>
          <a:p>
            <a:pPr>
              <a:defRPr/>
            </a:pPr>
            <a:fld id="{2A693ACE-A375-4172-9681-86F5AF7674ED}" type="datetimeFigureOut">
              <a:rPr lang="zh-CN" altLang="en-US"/>
              <a:pPr>
                <a:defRPr/>
              </a:pPr>
              <a:t>2021/04/20</a:t>
            </a:fld>
            <a:endParaRPr lang="zh-CN" altLang="en-US"/>
          </a:p>
        </p:txBody>
      </p:sp>
      <p:sp>
        <p:nvSpPr>
          <p:cNvPr id="6" name="页脚占位符 5"/>
          <p:cNvSpPr>
            <a:spLocks noGrp="1"/>
          </p:cNvSpPr>
          <p:nvPr>
            <p:ph type="ftr" sz="quarter" idx="11"/>
          </p:nvPr>
        </p:nvSpPr>
        <p:spPr>
          <a:xfrm>
            <a:off x="4038600" y="6356350"/>
            <a:ext cx="4114800" cy="366713"/>
          </a:xfrm>
          <a:prstGeom prst="rect">
            <a:avLst/>
          </a:prstGeom>
        </p:spPr>
        <p:txBody>
          <a:bodyPr/>
          <a:lstStyle>
            <a:lvl1pPr defTabSz="914377" eaLnBrk="1" fontAlgn="auto" hangingPunct="1">
              <a:spcBef>
                <a:spcPts val="0"/>
              </a:spcBef>
              <a:spcAft>
                <a:spcPts val="0"/>
              </a:spcAft>
              <a:defRPr sz="1867">
                <a:solidFill>
                  <a:srgbClr val="080808"/>
                </a:solidFill>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6713"/>
          </a:xfrm>
          <a:prstGeom prst="rect">
            <a:avLst/>
          </a:prstGeom>
        </p:spPr>
        <p:txBody>
          <a:bodyPr vert="horz" wrap="square" lIns="91440" tIns="45720" rIns="91440" bIns="45720" numCol="1" anchor="t" anchorCtr="0" compatLnSpc="1">
            <a:prstTxWarp prst="textNoShape">
              <a:avLst/>
            </a:prstTxWarp>
          </a:bodyPr>
          <a:lstStyle>
            <a:lvl1pPr defTabSz="914377" eaLnBrk="1" hangingPunct="1">
              <a:defRPr sz="1867" smtClean="0">
                <a:solidFill>
                  <a:srgbClr val="080808"/>
                </a:solidFill>
                <a:latin typeface="Arial"/>
                <a:ea typeface="微软雅黑" panose="020B0503020204020204" pitchFamily="34" charset="-122"/>
              </a:defRPr>
            </a:lvl1pPr>
          </a:lstStyle>
          <a:p>
            <a:pPr fontAlgn="base">
              <a:spcBef>
                <a:spcPct val="0"/>
              </a:spcBef>
              <a:spcAft>
                <a:spcPct val="0"/>
              </a:spcAft>
              <a:defRPr/>
            </a:pPr>
            <a:fld id="{95C3BB58-59BB-4D30-A842-FEA9944B177B}" type="slidenum">
              <a:rPr lang="zh-CN" altLang="en-US"/>
              <a:pPr fontAlgn="base">
                <a:spcBef>
                  <a:spcPct val="0"/>
                </a:spcBef>
                <a:spcAft>
                  <a:spcPct val="0"/>
                </a:spcAft>
                <a:defRPr/>
              </a:pPr>
              <a:t>‹#›</a:t>
            </a:fld>
            <a:endParaRPr lang="zh-CN" altLang="en-US"/>
          </a:p>
        </p:txBody>
      </p:sp>
    </p:spTree>
    <p:extLst>
      <p:ext uri="{BB962C8B-B14F-4D97-AF65-F5344CB8AC3E}">
        <p14:creationId xmlns:p14="http://schemas.microsoft.com/office/powerpoint/2010/main" val="3560399468"/>
      </p:ext>
    </p:extLst>
  </p:cSld>
  <p:clrMapOvr>
    <a:masterClrMapping/>
  </p:clrMapOvr>
  <p:transition spd="slow" advTm="500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189" indent="0">
              <a:buNone/>
              <a:defRPr sz="2000" b="1"/>
            </a:lvl2pPr>
            <a:lvl3pPr marL="914377" indent="0">
              <a:buNone/>
              <a:defRPr sz="1867"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a:prstGeom prst="rect">
            <a:avLst/>
          </a:prstGeom>
        </p:spPr>
        <p:txBody>
          <a:bodyPr anchor="b"/>
          <a:lstStyle>
            <a:lvl1pPr marL="0" indent="0">
              <a:buNone/>
              <a:defRPr sz="2400" b="1"/>
            </a:lvl1pPr>
            <a:lvl2pPr marL="457189" indent="0">
              <a:buNone/>
              <a:defRPr sz="2000" b="1"/>
            </a:lvl2pPr>
            <a:lvl3pPr marL="914377" indent="0">
              <a:buNone/>
              <a:defRPr sz="1867"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6713"/>
          </a:xfrm>
          <a:prstGeom prst="rect">
            <a:avLst/>
          </a:prstGeom>
        </p:spPr>
        <p:txBody>
          <a:bodyPr/>
          <a:lstStyle>
            <a:lvl1pPr defTabSz="914377" eaLnBrk="1" fontAlgn="auto" hangingPunct="1">
              <a:spcBef>
                <a:spcPts val="0"/>
              </a:spcBef>
              <a:spcAft>
                <a:spcPts val="0"/>
              </a:spcAft>
              <a:defRPr sz="1867" smtClean="0">
                <a:solidFill>
                  <a:srgbClr val="080808"/>
                </a:solidFill>
                <a:latin typeface="+mn-lt"/>
                <a:ea typeface="+mn-ea"/>
              </a:defRPr>
            </a:lvl1pPr>
          </a:lstStyle>
          <a:p>
            <a:pPr>
              <a:defRPr/>
            </a:pPr>
            <a:fld id="{F9C1F514-7202-4558-947D-8DF951620D3B}" type="datetimeFigureOut">
              <a:rPr lang="zh-CN" altLang="en-US"/>
              <a:pPr>
                <a:defRPr/>
              </a:pPr>
              <a:t>2021/04/20</a:t>
            </a:fld>
            <a:endParaRPr lang="zh-CN" altLang="en-US"/>
          </a:p>
        </p:txBody>
      </p:sp>
      <p:sp>
        <p:nvSpPr>
          <p:cNvPr id="8" name="页脚占位符 7"/>
          <p:cNvSpPr>
            <a:spLocks noGrp="1"/>
          </p:cNvSpPr>
          <p:nvPr>
            <p:ph type="ftr" sz="quarter" idx="11"/>
          </p:nvPr>
        </p:nvSpPr>
        <p:spPr>
          <a:xfrm>
            <a:off x="4038600" y="6356350"/>
            <a:ext cx="4114800" cy="366713"/>
          </a:xfrm>
          <a:prstGeom prst="rect">
            <a:avLst/>
          </a:prstGeom>
        </p:spPr>
        <p:txBody>
          <a:bodyPr/>
          <a:lstStyle>
            <a:lvl1pPr defTabSz="914377" eaLnBrk="1" fontAlgn="auto" hangingPunct="1">
              <a:spcBef>
                <a:spcPts val="0"/>
              </a:spcBef>
              <a:spcAft>
                <a:spcPts val="0"/>
              </a:spcAft>
              <a:defRPr sz="1867">
                <a:solidFill>
                  <a:srgbClr val="080808"/>
                </a:solidFill>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8610600" y="6356350"/>
            <a:ext cx="2743200" cy="366713"/>
          </a:xfrm>
          <a:prstGeom prst="rect">
            <a:avLst/>
          </a:prstGeom>
        </p:spPr>
        <p:txBody>
          <a:bodyPr vert="horz" wrap="square" lIns="91440" tIns="45720" rIns="91440" bIns="45720" numCol="1" anchor="t" anchorCtr="0" compatLnSpc="1">
            <a:prstTxWarp prst="textNoShape">
              <a:avLst/>
            </a:prstTxWarp>
          </a:bodyPr>
          <a:lstStyle>
            <a:lvl1pPr defTabSz="914377" eaLnBrk="1" hangingPunct="1">
              <a:defRPr sz="1867" smtClean="0">
                <a:solidFill>
                  <a:srgbClr val="080808"/>
                </a:solidFill>
                <a:latin typeface="Arial"/>
                <a:ea typeface="微软雅黑" panose="020B0503020204020204" pitchFamily="34" charset="-122"/>
              </a:defRPr>
            </a:lvl1pPr>
          </a:lstStyle>
          <a:p>
            <a:pPr fontAlgn="base">
              <a:spcBef>
                <a:spcPct val="0"/>
              </a:spcBef>
              <a:spcAft>
                <a:spcPct val="0"/>
              </a:spcAft>
              <a:defRPr/>
            </a:pPr>
            <a:fld id="{0569EC61-85E5-431D-814A-A0A5811F8789}" type="slidenum">
              <a:rPr lang="zh-CN" altLang="en-US"/>
              <a:pPr fontAlgn="base">
                <a:spcBef>
                  <a:spcPct val="0"/>
                </a:spcBef>
                <a:spcAft>
                  <a:spcPct val="0"/>
                </a:spcAft>
                <a:defRPr/>
              </a:pPr>
              <a:t>‹#›</a:t>
            </a:fld>
            <a:endParaRPr lang="zh-CN" altLang="en-US"/>
          </a:p>
        </p:txBody>
      </p:sp>
    </p:spTree>
    <p:extLst>
      <p:ext uri="{BB962C8B-B14F-4D97-AF65-F5344CB8AC3E}">
        <p14:creationId xmlns:p14="http://schemas.microsoft.com/office/powerpoint/2010/main" val="3994980330"/>
      </p:ext>
    </p:extLst>
  </p:cSld>
  <p:clrMapOvr>
    <a:masterClrMapping/>
  </p:clrMapOvr>
  <p:transition spd="slow" advTm="5000"/>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6713"/>
          </a:xfrm>
          <a:prstGeom prst="rect">
            <a:avLst/>
          </a:prstGeom>
        </p:spPr>
        <p:txBody>
          <a:bodyPr/>
          <a:lstStyle>
            <a:lvl1pPr defTabSz="914377" eaLnBrk="1" fontAlgn="auto" hangingPunct="1">
              <a:spcBef>
                <a:spcPts val="0"/>
              </a:spcBef>
              <a:spcAft>
                <a:spcPts val="0"/>
              </a:spcAft>
              <a:defRPr sz="1867" smtClean="0">
                <a:solidFill>
                  <a:srgbClr val="080808"/>
                </a:solidFill>
                <a:latin typeface="+mn-lt"/>
                <a:ea typeface="+mn-ea"/>
              </a:defRPr>
            </a:lvl1pPr>
          </a:lstStyle>
          <a:p>
            <a:pPr>
              <a:defRPr/>
            </a:pPr>
            <a:fld id="{ABB36D7F-FE39-4330-B1EC-D4C10C282594}" type="datetimeFigureOut">
              <a:rPr lang="zh-CN" altLang="en-US"/>
              <a:pPr>
                <a:defRPr/>
              </a:pPr>
              <a:t>2021/04/20</a:t>
            </a:fld>
            <a:endParaRPr lang="zh-CN" altLang="en-US"/>
          </a:p>
        </p:txBody>
      </p:sp>
      <p:sp>
        <p:nvSpPr>
          <p:cNvPr id="4" name="页脚占位符 3"/>
          <p:cNvSpPr>
            <a:spLocks noGrp="1"/>
          </p:cNvSpPr>
          <p:nvPr>
            <p:ph type="ftr" sz="quarter" idx="11"/>
          </p:nvPr>
        </p:nvSpPr>
        <p:spPr>
          <a:xfrm>
            <a:off x="4038600" y="6356350"/>
            <a:ext cx="4114800" cy="366713"/>
          </a:xfrm>
          <a:prstGeom prst="rect">
            <a:avLst/>
          </a:prstGeom>
        </p:spPr>
        <p:txBody>
          <a:bodyPr/>
          <a:lstStyle>
            <a:lvl1pPr defTabSz="914377" eaLnBrk="1" fontAlgn="auto" hangingPunct="1">
              <a:spcBef>
                <a:spcPts val="0"/>
              </a:spcBef>
              <a:spcAft>
                <a:spcPts val="0"/>
              </a:spcAft>
              <a:defRPr sz="1867">
                <a:solidFill>
                  <a:srgbClr val="080808"/>
                </a:solidFill>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8610600" y="6356350"/>
            <a:ext cx="2743200" cy="366713"/>
          </a:xfrm>
          <a:prstGeom prst="rect">
            <a:avLst/>
          </a:prstGeom>
        </p:spPr>
        <p:txBody>
          <a:bodyPr vert="horz" wrap="square" lIns="91440" tIns="45720" rIns="91440" bIns="45720" numCol="1" anchor="t" anchorCtr="0" compatLnSpc="1">
            <a:prstTxWarp prst="textNoShape">
              <a:avLst/>
            </a:prstTxWarp>
          </a:bodyPr>
          <a:lstStyle>
            <a:lvl1pPr defTabSz="914377" eaLnBrk="1" hangingPunct="1">
              <a:defRPr sz="1867" smtClean="0">
                <a:solidFill>
                  <a:srgbClr val="080808"/>
                </a:solidFill>
                <a:latin typeface="Arial"/>
                <a:ea typeface="微软雅黑" panose="020B0503020204020204" pitchFamily="34" charset="-122"/>
              </a:defRPr>
            </a:lvl1pPr>
          </a:lstStyle>
          <a:p>
            <a:pPr fontAlgn="base">
              <a:spcBef>
                <a:spcPct val="0"/>
              </a:spcBef>
              <a:spcAft>
                <a:spcPct val="0"/>
              </a:spcAft>
              <a:defRPr/>
            </a:pPr>
            <a:fld id="{67C07855-898B-4A3C-9BB3-04A8B3EABD71}" type="slidenum">
              <a:rPr lang="zh-CN" altLang="en-US"/>
              <a:pPr fontAlgn="base">
                <a:spcBef>
                  <a:spcPct val="0"/>
                </a:spcBef>
                <a:spcAft>
                  <a:spcPct val="0"/>
                </a:spcAft>
                <a:defRPr/>
              </a:pPr>
              <a:t>‹#›</a:t>
            </a:fld>
            <a:endParaRPr lang="zh-CN" altLang="en-US"/>
          </a:p>
        </p:txBody>
      </p:sp>
    </p:spTree>
    <p:extLst>
      <p:ext uri="{BB962C8B-B14F-4D97-AF65-F5344CB8AC3E}">
        <p14:creationId xmlns:p14="http://schemas.microsoft.com/office/powerpoint/2010/main" val="616421333"/>
      </p:ext>
    </p:extLst>
  </p:cSld>
  <p:clrMapOvr>
    <a:masterClrMapping/>
  </p:clrMapOvr>
  <p:transition spd="slow" advTm="5000"/>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6713"/>
          </a:xfrm>
          <a:prstGeom prst="rect">
            <a:avLst/>
          </a:prstGeom>
        </p:spPr>
        <p:txBody>
          <a:bodyPr/>
          <a:lstStyle>
            <a:lvl1pPr defTabSz="914377" eaLnBrk="1" fontAlgn="auto" hangingPunct="1">
              <a:spcBef>
                <a:spcPts val="0"/>
              </a:spcBef>
              <a:spcAft>
                <a:spcPts val="0"/>
              </a:spcAft>
              <a:defRPr sz="1867" smtClean="0">
                <a:solidFill>
                  <a:srgbClr val="080808"/>
                </a:solidFill>
                <a:latin typeface="+mn-lt"/>
                <a:ea typeface="+mn-ea"/>
              </a:defRPr>
            </a:lvl1pPr>
          </a:lstStyle>
          <a:p>
            <a:pPr>
              <a:defRPr/>
            </a:pPr>
            <a:fld id="{8C919943-35D0-481A-B64D-C36BA4DD0B6F}" type="datetimeFigureOut">
              <a:rPr lang="zh-CN" altLang="en-US"/>
              <a:pPr>
                <a:defRPr/>
              </a:pPr>
              <a:t>2021/04/20</a:t>
            </a:fld>
            <a:endParaRPr lang="zh-CN" altLang="en-US"/>
          </a:p>
        </p:txBody>
      </p:sp>
      <p:sp>
        <p:nvSpPr>
          <p:cNvPr id="3" name="页脚占位符 2"/>
          <p:cNvSpPr>
            <a:spLocks noGrp="1"/>
          </p:cNvSpPr>
          <p:nvPr>
            <p:ph type="ftr" sz="quarter" idx="11"/>
          </p:nvPr>
        </p:nvSpPr>
        <p:spPr>
          <a:xfrm>
            <a:off x="4038600" y="6356350"/>
            <a:ext cx="4114800" cy="366713"/>
          </a:xfrm>
          <a:prstGeom prst="rect">
            <a:avLst/>
          </a:prstGeom>
        </p:spPr>
        <p:txBody>
          <a:bodyPr/>
          <a:lstStyle>
            <a:lvl1pPr defTabSz="914377" eaLnBrk="1" fontAlgn="auto" hangingPunct="1">
              <a:spcBef>
                <a:spcPts val="0"/>
              </a:spcBef>
              <a:spcAft>
                <a:spcPts val="0"/>
              </a:spcAft>
              <a:defRPr sz="1867">
                <a:solidFill>
                  <a:srgbClr val="080808"/>
                </a:solidFill>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8610600" y="6356350"/>
            <a:ext cx="2743200" cy="366713"/>
          </a:xfrm>
          <a:prstGeom prst="rect">
            <a:avLst/>
          </a:prstGeom>
        </p:spPr>
        <p:txBody>
          <a:bodyPr vert="horz" wrap="square" lIns="91440" tIns="45720" rIns="91440" bIns="45720" numCol="1" anchor="t" anchorCtr="0" compatLnSpc="1">
            <a:prstTxWarp prst="textNoShape">
              <a:avLst/>
            </a:prstTxWarp>
          </a:bodyPr>
          <a:lstStyle>
            <a:lvl1pPr defTabSz="914377" eaLnBrk="1" hangingPunct="1">
              <a:defRPr sz="1867" smtClean="0">
                <a:solidFill>
                  <a:srgbClr val="080808"/>
                </a:solidFill>
                <a:latin typeface="Arial"/>
                <a:ea typeface="微软雅黑" panose="020B0503020204020204" pitchFamily="34" charset="-122"/>
              </a:defRPr>
            </a:lvl1pPr>
          </a:lstStyle>
          <a:p>
            <a:pPr fontAlgn="base">
              <a:spcBef>
                <a:spcPct val="0"/>
              </a:spcBef>
              <a:spcAft>
                <a:spcPct val="0"/>
              </a:spcAft>
              <a:defRPr/>
            </a:pPr>
            <a:fld id="{A8D4E648-1DAA-48EC-A12A-4236B9499286}" type="slidenum">
              <a:rPr lang="zh-CN" altLang="en-US"/>
              <a:pPr fontAlgn="base">
                <a:spcBef>
                  <a:spcPct val="0"/>
                </a:spcBef>
                <a:spcAft>
                  <a:spcPct val="0"/>
                </a:spcAft>
                <a:defRPr/>
              </a:pPr>
              <a:t>‹#›</a:t>
            </a:fld>
            <a:endParaRPr lang="zh-CN" altLang="en-US"/>
          </a:p>
        </p:txBody>
      </p:sp>
    </p:spTree>
    <p:extLst>
      <p:ext uri="{BB962C8B-B14F-4D97-AF65-F5344CB8AC3E}">
        <p14:creationId xmlns:p14="http://schemas.microsoft.com/office/powerpoint/2010/main" val="3253384195"/>
      </p:ext>
    </p:extLst>
  </p:cSld>
  <p:clrMapOvr>
    <a:masterClrMapping/>
  </p:clrMapOvr>
  <p:transition spd="slow" advTm="5000"/>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1"/>
            <a:ext cx="3932237" cy="3811588"/>
          </a:xfrm>
          <a:prstGeom prst="rect">
            <a:avLst/>
          </a:prstGeom>
        </p:spPr>
        <p:txBody>
          <a:bodyPr/>
          <a:lstStyle>
            <a:lvl1pPr marL="0" indent="0">
              <a:buNone/>
              <a:defRPr sz="1600"/>
            </a:lvl1pPr>
            <a:lvl2pPr marL="457189" indent="0">
              <a:buNone/>
              <a:defRPr sz="1467"/>
            </a:lvl2pPr>
            <a:lvl3pPr marL="914377" indent="0">
              <a:buNone/>
              <a:defRPr sz="1200"/>
            </a:lvl3pPr>
            <a:lvl4pPr marL="1371566" indent="0">
              <a:buNone/>
              <a:defRPr sz="1067"/>
            </a:lvl4pPr>
            <a:lvl5pPr marL="1828754" indent="0">
              <a:buNone/>
              <a:defRPr sz="1067"/>
            </a:lvl5pPr>
            <a:lvl6pPr marL="2285943" indent="0">
              <a:buNone/>
              <a:defRPr sz="1067"/>
            </a:lvl6pPr>
            <a:lvl7pPr marL="2743131" indent="0">
              <a:buNone/>
              <a:defRPr sz="1067"/>
            </a:lvl7pPr>
            <a:lvl8pPr marL="3200320" indent="0">
              <a:buNone/>
              <a:defRPr sz="1067"/>
            </a:lvl8pPr>
            <a:lvl9pPr marL="3657509" indent="0">
              <a:buNone/>
              <a:defRPr sz="1067"/>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6713"/>
          </a:xfrm>
          <a:prstGeom prst="rect">
            <a:avLst/>
          </a:prstGeom>
        </p:spPr>
        <p:txBody>
          <a:bodyPr/>
          <a:lstStyle>
            <a:lvl1pPr defTabSz="914377" eaLnBrk="1" fontAlgn="auto" hangingPunct="1">
              <a:spcBef>
                <a:spcPts val="0"/>
              </a:spcBef>
              <a:spcAft>
                <a:spcPts val="0"/>
              </a:spcAft>
              <a:defRPr sz="1867" smtClean="0">
                <a:solidFill>
                  <a:srgbClr val="080808"/>
                </a:solidFill>
                <a:latin typeface="+mn-lt"/>
                <a:ea typeface="+mn-ea"/>
              </a:defRPr>
            </a:lvl1pPr>
          </a:lstStyle>
          <a:p>
            <a:pPr>
              <a:defRPr/>
            </a:pPr>
            <a:fld id="{E66A081E-3629-4F0F-8A85-3501EF9BAD66}" type="datetimeFigureOut">
              <a:rPr lang="zh-CN" altLang="en-US"/>
              <a:pPr>
                <a:defRPr/>
              </a:pPr>
              <a:t>2021/04/20</a:t>
            </a:fld>
            <a:endParaRPr lang="zh-CN" altLang="en-US"/>
          </a:p>
        </p:txBody>
      </p:sp>
      <p:sp>
        <p:nvSpPr>
          <p:cNvPr id="6" name="页脚占位符 5"/>
          <p:cNvSpPr>
            <a:spLocks noGrp="1"/>
          </p:cNvSpPr>
          <p:nvPr>
            <p:ph type="ftr" sz="quarter" idx="11"/>
          </p:nvPr>
        </p:nvSpPr>
        <p:spPr>
          <a:xfrm>
            <a:off x="4038600" y="6356350"/>
            <a:ext cx="4114800" cy="366713"/>
          </a:xfrm>
          <a:prstGeom prst="rect">
            <a:avLst/>
          </a:prstGeom>
        </p:spPr>
        <p:txBody>
          <a:bodyPr/>
          <a:lstStyle>
            <a:lvl1pPr defTabSz="914377" eaLnBrk="1" fontAlgn="auto" hangingPunct="1">
              <a:spcBef>
                <a:spcPts val="0"/>
              </a:spcBef>
              <a:spcAft>
                <a:spcPts val="0"/>
              </a:spcAft>
              <a:defRPr sz="1867">
                <a:solidFill>
                  <a:srgbClr val="080808"/>
                </a:solidFill>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6713"/>
          </a:xfrm>
          <a:prstGeom prst="rect">
            <a:avLst/>
          </a:prstGeom>
        </p:spPr>
        <p:txBody>
          <a:bodyPr vert="horz" wrap="square" lIns="91440" tIns="45720" rIns="91440" bIns="45720" numCol="1" anchor="t" anchorCtr="0" compatLnSpc="1">
            <a:prstTxWarp prst="textNoShape">
              <a:avLst/>
            </a:prstTxWarp>
          </a:bodyPr>
          <a:lstStyle>
            <a:lvl1pPr defTabSz="914377" eaLnBrk="1" hangingPunct="1">
              <a:defRPr sz="1867" smtClean="0">
                <a:solidFill>
                  <a:srgbClr val="080808"/>
                </a:solidFill>
                <a:latin typeface="Arial"/>
                <a:ea typeface="微软雅黑" panose="020B0503020204020204" pitchFamily="34" charset="-122"/>
              </a:defRPr>
            </a:lvl1pPr>
          </a:lstStyle>
          <a:p>
            <a:pPr fontAlgn="base">
              <a:spcBef>
                <a:spcPct val="0"/>
              </a:spcBef>
              <a:spcAft>
                <a:spcPct val="0"/>
              </a:spcAft>
              <a:defRPr/>
            </a:pPr>
            <a:fld id="{E2CD711B-C9A2-4728-9F9F-4148225A3CC3}" type="slidenum">
              <a:rPr lang="zh-CN" altLang="en-US"/>
              <a:pPr fontAlgn="base">
                <a:spcBef>
                  <a:spcPct val="0"/>
                </a:spcBef>
                <a:spcAft>
                  <a:spcPct val="0"/>
                </a:spcAft>
                <a:defRPr/>
              </a:pPr>
              <a:t>‹#›</a:t>
            </a:fld>
            <a:endParaRPr lang="zh-CN" altLang="en-US"/>
          </a:p>
        </p:txBody>
      </p:sp>
    </p:spTree>
    <p:extLst>
      <p:ext uri="{BB962C8B-B14F-4D97-AF65-F5344CB8AC3E}">
        <p14:creationId xmlns:p14="http://schemas.microsoft.com/office/powerpoint/2010/main" val="4085932542"/>
      </p:ext>
    </p:extLst>
  </p:cSld>
  <p:clrMapOvr>
    <a:masterClrMapping/>
  </p:clrMapOvr>
  <p:transition spd="slow" advTm="5000"/>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6"/>
            <a:ext cx="6172200" cy="4873625"/>
          </a:xfrm>
          <a:prstGeom prst="rect">
            <a:avLst/>
          </a:prstGeo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zh-CN" altLang="en-US" noProof="0"/>
          </a:p>
        </p:txBody>
      </p:sp>
      <p:sp>
        <p:nvSpPr>
          <p:cNvPr id="4" name="文本占位符 3"/>
          <p:cNvSpPr>
            <a:spLocks noGrp="1"/>
          </p:cNvSpPr>
          <p:nvPr>
            <p:ph type="body" sz="half" idx="2"/>
          </p:nvPr>
        </p:nvSpPr>
        <p:spPr>
          <a:xfrm>
            <a:off x="839788" y="2057401"/>
            <a:ext cx="3932237" cy="3811588"/>
          </a:xfrm>
          <a:prstGeom prst="rect">
            <a:avLst/>
          </a:prstGeom>
        </p:spPr>
        <p:txBody>
          <a:bodyPr/>
          <a:lstStyle>
            <a:lvl1pPr marL="0" indent="0">
              <a:buNone/>
              <a:defRPr sz="1600"/>
            </a:lvl1pPr>
            <a:lvl2pPr marL="457189" indent="0">
              <a:buNone/>
              <a:defRPr sz="1467"/>
            </a:lvl2pPr>
            <a:lvl3pPr marL="914377" indent="0">
              <a:buNone/>
              <a:defRPr sz="1200"/>
            </a:lvl3pPr>
            <a:lvl4pPr marL="1371566" indent="0">
              <a:buNone/>
              <a:defRPr sz="1067"/>
            </a:lvl4pPr>
            <a:lvl5pPr marL="1828754" indent="0">
              <a:buNone/>
              <a:defRPr sz="1067"/>
            </a:lvl5pPr>
            <a:lvl6pPr marL="2285943" indent="0">
              <a:buNone/>
              <a:defRPr sz="1067"/>
            </a:lvl6pPr>
            <a:lvl7pPr marL="2743131" indent="0">
              <a:buNone/>
              <a:defRPr sz="1067"/>
            </a:lvl7pPr>
            <a:lvl8pPr marL="3200320" indent="0">
              <a:buNone/>
              <a:defRPr sz="1067"/>
            </a:lvl8pPr>
            <a:lvl9pPr marL="3657509" indent="0">
              <a:buNone/>
              <a:defRPr sz="1067"/>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6713"/>
          </a:xfrm>
          <a:prstGeom prst="rect">
            <a:avLst/>
          </a:prstGeom>
        </p:spPr>
        <p:txBody>
          <a:bodyPr/>
          <a:lstStyle>
            <a:lvl1pPr defTabSz="914377" eaLnBrk="1" fontAlgn="auto" hangingPunct="1">
              <a:spcBef>
                <a:spcPts val="0"/>
              </a:spcBef>
              <a:spcAft>
                <a:spcPts val="0"/>
              </a:spcAft>
              <a:defRPr sz="1867" smtClean="0">
                <a:solidFill>
                  <a:srgbClr val="080808"/>
                </a:solidFill>
                <a:latin typeface="+mn-lt"/>
                <a:ea typeface="+mn-ea"/>
              </a:defRPr>
            </a:lvl1pPr>
          </a:lstStyle>
          <a:p>
            <a:pPr>
              <a:defRPr/>
            </a:pPr>
            <a:fld id="{326B3B59-3108-4164-B768-31D2327A5392}" type="datetimeFigureOut">
              <a:rPr lang="zh-CN" altLang="en-US"/>
              <a:pPr>
                <a:defRPr/>
              </a:pPr>
              <a:t>2021/04/20</a:t>
            </a:fld>
            <a:endParaRPr lang="zh-CN" altLang="en-US"/>
          </a:p>
        </p:txBody>
      </p:sp>
      <p:sp>
        <p:nvSpPr>
          <p:cNvPr id="6" name="页脚占位符 5"/>
          <p:cNvSpPr>
            <a:spLocks noGrp="1"/>
          </p:cNvSpPr>
          <p:nvPr>
            <p:ph type="ftr" sz="quarter" idx="11"/>
          </p:nvPr>
        </p:nvSpPr>
        <p:spPr>
          <a:xfrm>
            <a:off x="4038600" y="6356350"/>
            <a:ext cx="4114800" cy="366713"/>
          </a:xfrm>
          <a:prstGeom prst="rect">
            <a:avLst/>
          </a:prstGeom>
        </p:spPr>
        <p:txBody>
          <a:bodyPr/>
          <a:lstStyle>
            <a:lvl1pPr defTabSz="914377" eaLnBrk="1" fontAlgn="auto" hangingPunct="1">
              <a:spcBef>
                <a:spcPts val="0"/>
              </a:spcBef>
              <a:spcAft>
                <a:spcPts val="0"/>
              </a:spcAft>
              <a:defRPr sz="1867">
                <a:solidFill>
                  <a:srgbClr val="080808"/>
                </a:solidFill>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6713"/>
          </a:xfrm>
          <a:prstGeom prst="rect">
            <a:avLst/>
          </a:prstGeom>
        </p:spPr>
        <p:txBody>
          <a:bodyPr vert="horz" wrap="square" lIns="91440" tIns="45720" rIns="91440" bIns="45720" numCol="1" anchor="t" anchorCtr="0" compatLnSpc="1">
            <a:prstTxWarp prst="textNoShape">
              <a:avLst/>
            </a:prstTxWarp>
          </a:bodyPr>
          <a:lstStyle>
            <a:lvl1pPr defTabSz="914377" eaLnBrk="1" hangingPunct="1">
              <a:defRPr sz="1867" smtClean="0">
                <a:solidFill>
                  <a:srgbClr val="080808"/>
                </a:solidFill>
                <a:latin typeface="Arial"/>
                <a:ea typeface="微软雅黑" panose="020B0503020204020204" pitchFamily="34" charset="-122"/>
              </a:defRPr>
            </a:lvl1pPr>
          </a:lstStyle>
          <a:p>
            <a:pPr fontAlgn="base">
              <a:spcBef>
                <a:spcPct val="0"/>
              </a:spcBef>
              <a:spcAft>
                <a:spcPct val="0"/>
              </a:spcAft>
              <a:defRPr/>
            </a:pPr>
            <a:fld id="{1100A47F-9848-4C39-8388-2875EF9EF9E3}" type="slidenum">
              <a:rPr lang="zh-CN" altLang="en-US"/>
              <a:pPr fontAlgn="base">
                <a:spcBef>
                  <a:spcPct val="0"/>
                </a:spcBef>
                <a:spcAft>
                  <a:spcPct val="0"/>
                </a:spcAft>
                <a:defRPr/>
              </a:pPr>
              <a:t>‹#›</a:t>
            </a:fld>
            <a:endParaRPr lang="zh-CN" altLang="en-US"/>
          </a:p>
        </p:txBody>
      </p:sp>
    </p:spTree>
    <p:extLst>
      <p:ext uri="{BB962C8B-B14F-4D97-AF65-F5344CB8AC3E}">
        <p14:creationId xmlns:p14="http://schemas.microsoft.com/office/powerpoint/2010/main" val="2456569799"/>
      </p:ext>
    </p:extLst>
  </p:cSld>
  <p:clrMapOvr>
    <a:masterClrMapping/>
  </p:clrMapOvr>
  <p:transition spd="slow" advTm="5000"/>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9"/>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6713"/>
          </a:xfrm>
          <a:prstGeom prst="rect">
            <a:avLst/>
          </a:prstGeom>
        </p:spPr>
        <p:txBody>
          <a:bodyPr/>
          <a:lstStyle>
            <a:lvl1pPr defTabSz="914377" eaLnBrk="1" fontAlgn="auto" hangingPunct="1">
              <a:spcBef>
                <a:spcPts val="0"/>
              </a:spcBef>
              <a:spcAft>
                <a:spcPts val="0"/>
              </a:spcAft>
              <a:defRPr sz="1867" smtClean="0">
                <a:solidFill>
                  <a:srgbClr val="080808"/>
                </a:solidFill>
                <a:latin typeface="+mn-lt"/>
                <a:ea typeface="+mn-ea"/>
              </a:defRPr>
            </a:lvl1pPr>
          </a:lstStyle>
          <a:p>
            <a:pPr>
              <a:defRPr/>
            </a:pPr>
            <a:fld id="{AB89AF5E-5191-465E-94A9-102326091D0E}" type="datetimeFigureOut">
              <a:rPr lang="zh-CN" altLang="en-US"/>
              <a:pPr>
                <a:defRPr/>
              </a:pPr>
              <a:t>2021/04/20</a:t>
            </a:fld>
            <a:endParaRPr lang="zh-CN" altLang="en-US"/>
          </a:p>
        </p:txBody>
      </p:sp>
      <p:sp>
        <p:nvSpPr>
          <p:cNvPr id="5" name="页脚占位符 4"/>
          <p:cNvSpPr>
            <a:spLocks noGrp="1"/>
          </p:cNvSpPr>
          <p:nvPr>
            <p:ph type="ftr" sz="quarter" idx="11"/>
          </p:nvPr>
        </p:nvSpPr>
        <p:spPr>
          <a:xfrm>
            <a:off x="4038600" y="6356350"/>
            <a:ext cx="4114800" cy="366713"/>
          </a:xfrm>
          <a:prstGeom prst="rect">
            <a:avLst/>
          </a:prstGeom>
        </p:spPr>
        <p:txBody>
          <a:bodyPr/>
          <a:lstStyle>
            <a:lvl1pPr defTabSz="914377" eaLnBrk="1" fontAlgn="auto" hangingPunct="1">
              <a:spcBef>
                <a:spcPts val="0"/>
              </a:spcBef>
              <a:spcAft>
                <a:spcPts val="0"/>
              </a:spcAft>
              <a:defRPr sz="1867">
                <a:solidFill>
                  <a:srgbClr val="080808"/>
                </a:solidFill>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6713"/>
          </a:xfrm>
          <a:prstGeom prst="rect">
            <a:avLst/>
          </a:prstGeom>
        </p:spPr>
        <p:txBody>
          <a:bodyPr vert="horz" wrap="square" lIns="91440" tIns="45720" rIns="91440" bIns="45720" numCol="1" anchor="t" anchorCtr="0" compatLnSpc="1">
            <a:prstTxWarp prst="textNoShape">
              <a:avLst/>
            </a:prstTxWarp>
          </a:bodyPr>
          <a:lstStyle>
            <a:lvl1pPr defTabSz="914377" eaLnBrk="1" hangingPunct="1">
              <a:defRPr sz="1867" smtClean="0">
                <a:solidFill>
                  <a:srgbClr val="080808"/>
                </a:solidFill>
                <a:latin typeface="Arial"/>
                <a:ea typeface="微软雅黑" panose="020B0503020204020204" pitchFamily="34" charset="-122"/>
              </a:defRPr>
            </a:lvl1pPr>
          </a:lstStyle>
          <a:p>
            <a:pPr fontAlgn="base">
              <a:spcBef>
                <a:spcPct val="0"/>
              </a:spcBef>
              <a:spcAft>
                <a:spcPct val="0"/>
              </a:spcAft>
              <a:defRPr/>
            </a:pPr>
            <a:fld id="{456873EB-B817-4C9D-9E5F-6A8A72C17793}" type="slidenum">
              <a:rPr lang="zh-CN" altLang="en-US"/>
              <a:pPr fontAlgn="base">
                <a:spcBef>
                  <a:spcPct val="0"/>
                </a:spcBef>
                <a:spcAft>
                  <a:spcPct val="0"/>
                </a:spcAft>
                <a:defRPr/>
              </a:pPr>
              <a:t>‹#›</a:t>
            </a:fld>
            <a:endParaRPr lang="zh-CN" altLang="en-US"/>
          </a:p>
        </p:txBody>
      </p:sp>
    </p:spTree>
    <p:extLst>
      <p:ext uri="{BB962C8B-B14F-4D97-AF65-F5344CB8AC3E}">
        <p14:creationId xmlns:p14="http://schemas.microsoft.com/office/powerpoint/2010/main" val="792075338"/>
      </p:ext>
    </p:extLst>
  </p:cSld>
  <p:clrMapOvr>
    <a:masterClrMapping/>
  </p:clrMapOvr>
  <p:transition spd="slow" advTm="500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6"/>
            <a:ext cx="2628900" cy="5811839"/>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6"/>
            <a:ext cx="7734300" cy="5811839"/>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6713"/>
          </a:xfrm>
          <a:prstGeom prst="rect">
            <a:avLst/>
          </a:prstGeom>
        </p:spPr>
        <p:txBody>
          <a:bodyPr/>
          <a:lstStyle>
            <a:lvl1pPr defTabSz="914377" eaLnBrk="1" fontAlgn="auto" hangingPunct="1">
              <a:spcBef>
                <a:spcPts val="0"/>
              </a:spcBef>
              <a:spcAft>
                <a:spcPts val="0"/>
              </a:spcAft>
              <a:defRPr sz="1867" smtClean="0">
                <a:solidFill>
                  <a:srgbClr val="080808"/>
                </a:solidFill>
                <a:latin typeface="+mn-lt"/>
                <a:ea typeface="+mn-ea"/>
              </a:defRPr>
            </a:lvl1pPr>
          </a:lstStyle>
          <a:p>
            <a:pPr>
              <a:defRPr/>
            </a:pPr>
            <a:fld id="{F9171F6E-D72F-43F0-850B-8D7BDD2A7750}" type="datetimeFigureOut">
              <a:rPr lang="zh-CN" altLang="en-US"/>
              <a:pPr>
                <a:defRPr/>
              </a:pPr>
              <a:t>2021/04/20</a:t>
            </a:fld>
            <a:endParaRPr lang="zh-CN" altLang="en-US"/>
          </a:p>
        </p:txBody>
      </p:sp>
      <p:sp>
        <p:nvSpPr>
          <p:cNvPr id="5" name="页脚占位符 4"/>
          <p:cNvSpPr>
            <a:spLocks noGrp="1"/>
          </p:cNvSpPr>
          <p:nvPr>
            <p:ph type="ftr" sz="quarter" idx="11"/>
          </p:nvPr>
        </p:nvSpPr>
        <p:spPr>
          <a:xfrm>
            <a:off x="4038600" y="6356350"/>
            <a:ext cx="4114800" cy="366713"/>
          </a:xfrm>
          <a:prstGeom prst="rect">
            <a:avLst/>
          </a:prstGeom>
        </p:spPr>
        <p:txBody>
          <a:bodyPr/>
          <a:lstStyle>
            <a:lvl1pPr defTabSz="914377" eaLnBrk="1" fontAlgn="auto" hangingPunct="1">
              <a:spcBef>
                <a:spcPts val="0"/>
              </a:spcBef>
              <a:spcAft>
                <a:spcPts val="0"/>
              </a:spcAft>
              <a:defRPr sz="1867">
                <a:solidFill>
                  <a:srgbClr val="080808"/>
                </a:solidFill>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6713"/>
          </a:xfrm>
          <a:prstGeom prst="rect">
            <a:avLst/>
          </a:prstGeom>
        </p:spPr>
        <p:txBody>
          <a:bodyPr vert="horz" wrap="square" lIns="91440" tIns="45720" rIns="91440" bIns="45720" numCol="1" anchor="t" anchorCtr="0" compatLnSpc="1">
            <a:prstTxWarp prst="textNoShape">
              <a:avLst/>
            </a:prstTxWarp>
          </a:bodyPr>
          <a:lstStyle>
            <a:lvl1pPr defTabSz="914377" eaLnBrk="1" hangingPunct="1">
              <a:defRPr sz="1867" smtClean="0">
                <a:solidFill>
                  <a:srgbClr val="080808"/>
                </a:solidFill>
                <a:latin typeface="Arial"/>
                <a:ea typeface="微软雅黑" panose="020B0503020204020204" pitchFamily="34" charset="-122"/>
              </a:defRPr>
            </a:lvl1pPr>
          </a:lstStyle>
          <a:p>
            <a:pPr fontAlgn="base">
              <a:spcBef>
                <a:spcPct val="0"/>
              </a:spcBef>
              <a:spcAft>
                <a:spcPct val="0"/>
              </a:spcAft>
              <a:defRPr/>
            </a:pPr>
            <a:fld id="{C81D574B-E91B-441E-91BA-338563443E70}" type="slidenum">
              <a:rPr lang="zh-CN" altLang="en-US"/>
              <a:pPr fontAlgn="base">
                <a:spcBef>
                  <a:spcPct val="0"/>
                </a:spcBef>
                <a:spcAft>
                  <a:spcPct val="0"/>
                </a:spcAft>
                <a:defRPr/>
              </a:pPr>
              <a:t>‹#›</a:t>
            </a:fld>
            <a:endParaRPr lang="zh-CN" altLang="en-US"/>
          </a:p>
        </p:txBody>
      </p:sp>
    </p:spTree>
    <p:extLst>
      <p:ext uri="{BB962C8B-B14F-4D97-AF65-F5344CB8AC3E}">
        <p14:creationId xmlns:p14="http://schemas.microsoft.com/office/powerpoint/2010/main" val="3361743987"/>
      </p:ext>
    </p:extLst>
  </p:cSld>
  <p:clrMapOvr>
    <a:masterClrMapping/>
  </p:clrMapOvr>
  <p:transition spd="slow" advTm="500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a:latin typeface="Times New Roman" pitchFamily="18" charset="0"/>
                <a:cs typeface="Times New Roman" pitchFamily="18" charset="0"/>
              </a:defRPr>
            </a:lvl1pPr>
          </a:lstStyle>
          <a:p>
            <a:r>
              <a:rPr lang="zh-CN" altLang="en-US" dirty="0"/>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b="1">
                <a:solidFill>
                  <a:schemeClr val="tx1">
                    <a:tint val="75000"/>
                  </a:schemeClr>
                </a:solidFill>
                <a:latin typeface="Times New Roman" pitchFamily="18" charset="0"/>
                <a:ea typeface="华文细黑" pitchFamily="2" charset="-122"/>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432999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086B60C-1ACC-47C9-858C-ECEFD168375D}"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FACCB9D-77CB-4CE7-9BFB-086381957D4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356131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87488" y="260648"/>
            <a:ext cx="10153683" cy="571504"/>
          </a:xfrm>
        </p:spPr>
        <p:txBody>
          <a:bodyPr>
            <a:noAutofit/>
          </a:bodyPr>
          <a:lstStyle>
            <a:lvl1pPr>
              <a:defRPr sz="3000">
                <a:latin typeface="Times New Roman" panose="02020603050405020304" pitchFamily="18" charset="0"/>
                <a:ea typeface="黑体" panose="02010609060101010101" pitchFamily="49" charset="-122"/>
                <a:cs typeface="Times New Roman" pitchFamily="18" charset="0"/>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b="1">
                <a:latin typeface="Times New Roman" panose="02020603050405020304" pitchFamily="18" charset="0"/>
                <a:ea typeface="仿宋" panose="02010609060101010101" pitchFamily="49" charset="-122"/>
                <a:cs typeface="Times New Roman" pitchFamily="18" charset="0"/>
              </a:defRPr>
            </a:lvl1pPr>
            <a:lvl2pPr>
              <a:defRPr b="1">
                <a:latin typeface="Times New Roman" panose="02020603050405020304" pitchFamily="18" charset="0"/>
                <a:ea typeface="仿宋" panose="02010609060101010101" pitchFamily="49" charset="-122"/>
                <a:cs typeface="Times New Roman" pitchFamily="18" charset="0"/>
              </a:defRPr>
            </a:lvl2pPr>
            <a:lvl3pPr>
              <a:defRPr b="1">
                <a:latin typeface="Times New Roman" panose="02020603050405020304" pitchFamily="18" charset="0"/>
                <a:ea typeface="仿宋" panose="02010609060101010101" pitchFamily="49" charset="-122"/>
                <a:cs typeface="Times New Roman" pitchFamily="18" charset="0"/>
              </a:defRPr>
            </a:lvl3pPr>
            <a:lvl4pPr>
              <a:defRPr b="1">
                <a:latin typeface="Times New Roman" panose="02020603050405020304" pitchFamily="18" charset="0"/>
                <a:ea typeface="仿宋" panose="02010609060101010101" pitchFamily="49" charset="-122"/>
                <a:cs typeface="Times New Roman" pitchFamily="18" charset="0"/>
              </a:defRPr>
            </a:lvl4pPr>
            <a:lvl5pPr>
              <a:defRPr b="1">
                <a:latin typeface="Times New Roman" panose="02020603050405020304" pitchFamily="18" charset="0"/>
                <a:ea typeface="仿宋" panose="02010609060101010101" pitchFamily="49" charset="-122"/>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7709671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ctr">
              <a:defRPr sz="4000" b="1" cap="all">
                <a:latin typeface="Times New Roman" pitchFamily="18" charset="0"/>
                <a:cs typeface="Times New Roman" pitchFamily="18" charset="0"/>
              </a:defRPr>
            </a:lvl1pPr>
          </a:lstStyle>
          <a:p>
            <a:r>
              <a:rPr lang="zh-CN" altLang="en-US" dirty="0"/>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Tree>
    <p:extLst>
      <p:ext uri="{BB962C8B-B14F-4D97-AF65-F5344CB8AC3E}">
        <p14:creationId xmlns:p14="http://schemas.microsoft.com/office/powerpoint/2010/main" val="2786940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46860" y="260648"/>
            <a:ext cx="10153683" cy="571504"/>
          </a:xfrm>
        </p:spPr>
        <p:txBody>
          <a:bodyPr>
            <a:noAutofit/>
          </a:bodyPr>
          <a:lstStyle>
            <a:lvl1pPr>
              <a:defRPr sz="3000">
                <a:latin typeface="Times New Roman" panose="02020603050405020304" pitchFamily="18" charset="0"/>
                <a:ea typeface="黑体" panose="02010609060101010101" pitchFamily="49" charset="-122"/>
                <a:cs typeface="Times New Roman" pitchFamily="18" charset="0"/>
              </a:defRPr>
            </a:lvl1pPr>
          </a:lstStyle>
          <a:p>
            <a:r>
              <a:rPr lang="zh-CN" altLang="en-US" dirty="0"/>
              <a:t>单击此处编辑母版标题样式</a:t>
            </a:r>
          </a:p>
        </p:txBody>
      </p:sp>
      <p:sp>
        <p:nvSpPr>
          <p:cNvPr id="3" name="内容占位符 2"/>
          <p:cNvSpPr>
            <a:spLocks noGrp="1"/>
          </p:cNvSpPr>
          <p:nvPr>
            <p:ph sz="half" idx="1"/>
          </p:nvPr>
        </p:nvSpPr>
        <p:spPr>
          <a:xfrm>
            <a:off x="609600" y="1340768"/>
            <a:ext cx="5384800" cy="4525963"/>
          </a:xfrm>
        </p:spPr>
        <p:txBody>
          <a:bodyPr/>
          <a:lstStyle>
            <a:lvl1pPr>
              <a:defRPr sz="2800" b="1">
                <a:latin typeface="Times New Roman" panose="02020603050405020304" pitchFamily="18" charset="0"/>
                <a:ea typeface="仿宋" panose="02010609060101010101" pitchFamily="49" charset="-122"/>
                <a:cs typeface="Times New Roman" pitchFamily="18" charset="0"/>
              </a:defRPr>
            </a:lvl1pPr>
            <a:lvl2pPr>
              <a:defRPr sz="2400" b="1">
                <a:latin typeface="Times New Roman" panose="02020603050405020304" pitchFamily="18" charset="0"/>
                <a:ea typeface="仿宋" panose="02010609060101010101" pitchFamily="49" charset="-122"/>
                <a:cs typeface="Times New Roman" pitchFamily="18" charset="0"/>
              </a:defRPr>
            </a:lvl2pPr>
            <a:lvl3pPr>
              <a:defRPr sz="2000" b="1">
                <a:latin typeface="Times New Roman" panose="02020603050405020304" pitchFamily="18" charset="0"/>
                <a:ea typeface="仿宋" panose="02010609060101010101" pitchFamily="49" charset="-122"/>
                <a:cs typeface="Times New Roman" pitchFamily="18" charset="0"/>
              </a:defRPr>
            </a:lvl3pPr>
            <a:lvl4pPr>
              <a:defRPr sz="1800" b="1">
                <a:latin typeface="Times New Roman" panose="02020603050405020304" pitchFamily="18" charset="0"/>
                <a:ea typeface="仿宋" panose="02010609060101010101" pitchFamily="49" charset="-122"/>
                <a:cs typeface="Times New Roman" pitchFamily="18" charset="0"/>
              </a:defRPr>
            </a:lvl4pPr>
            <a:lvl5pPr>
              <a:defRPr sz="1800" b="1">
                <a:latin typeface="Times New Roman" panose="02020603050405020304" pitchFamily="18" charset="0"/>
                <a:ea typeface="仿宋" panose="02010609060101010101" pitchFamily="49" charset="-122"/>
                <a:cs typeface="Times New Roman" pitchFamily="18"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97600" y="1340768"/>
            <a:ext cx="5384800" cy="4525963"/>
          </a:xfrm>
        </p:spPr>
        <p:txBody>
          <a:bodyPr/>
          <a:lstStyle>
            <a:lvl1pPr>
              <a:defRPr sz="2800" b="1">
                <a:latin typeface="Times New Roman" panose="02020603050405020304" pitchFamily="18" charset="0"/>
                <a:ea typeface="仿宋" panose="02010609060101010101" pitchFamily="49" charset="-122"/>
                <a:cs typeface="Times New Roman" pitchFamily="18" charset="0"/>
              </a:defRPr>
            </a:lvl1pPr>
            <a:lvl2pPr>
              <a:defRPr sz="2400" b="1">
                <a:latin typeface="Times New Roman" panose="02020603050405020304" pitchFamily="18" charset="0"/>
                <a:ea typeface="仿宋" panose="02010609060101010101" pitchFamily="49" charset="-122"/>
                <a:cs typeface="Times New Roman" pitchFamily="18" charset="0"/>
              </a:defRPr>
            </a:lvl2pPr>
            <a:lvl3pPr>
              <a:defRPr sz="2000" b="1">
                <a:latin typeface="Times New Roman" panose="02020603050405020304" pitchFamily="18" charset="0"/>
                <a:ea typeface="仿宋" panose="02010609060101010101" pitchFamily="49" charset="-122"/>
                <a:cs typeface="Times New Roman" pitchFamily="18" charset="0"/>
              </a:defRPr>
            </a:lvl3pPr>
            <a:lvl4pPr>
              <a:defRPr sz="1800" b="1">
                <a:latin typeface="Times New Roman" panose="02020603050405020304" pitchFamily="18" charset="0"/>
                <a:ea typeface="仿宋" panose="02010609060101010101" pitchFamily="49" charset="-122"/>
                <a:cs typeface="Times New Roman" pitchFamily="18" charset="0"/>
              </a:defRPr>
            </a:lvl4pPr>
            <a:lvl5pPr>
              <a:defRPr sz="1800" b="1">
                <a:latin typeface="Times New Roman" panose="02020603050405020304" pitchFamily="18" charset="0"/>
                <a:ea typeface="仿宋" panose="02010609060101010101" pitchFamily="49" charset="-122"/>
                <a:cs typeface="Times New Roman" pitchFamily="18" charset="0"/>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229942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428718" y="260648"/>
            <a:ext cx="10153683" cy="571504"/>
          </a:xfrm>
        </p:spPr>
        <p:txBody>
          <a:bodyPr>
            <a:noAutofit/>
          </a:bodyPr>
          <a:lstStyle>
            <a:lvl1pPr>
              <a:defRPr sz="3000">
                <a:latin typeface="Times New Roman" panose="02020603050405020304" pitchFamily="18" charset="0"/>
                <a:ea typeface="黑体" panose="02010609060101010101" pitchFamily="49" charset="-122"/>
                <a:cs typeface="Times New Roman" pitchFamily="18" charset="0"/>
              </a:defRPr>
            </a:lvl1pPr>
          </a:lstStyle>
          <a:p>
            <a:r>
              <a:rPr lang="zh-CN" altLang="en-US" dirty="0"/>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atin typeface="Times New Roman" panose="02020603050405020304" pitchFamily="18" charset="0"/>
                <a:ea typeface="仿宋" panose="02010609060101010101" pitchFamily="49" charset="-122"/>
                <a:cs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b="1">
                <a:latin typeface="Times New Roman" panose="02020603050405020304" pitchFamily="18" charset="0"/>
                <a:ea typeface="仿宋" panose="02010609060101010101" pitchFamily="49" charset="-122"/>
                <a:cs typeface="Times New Roman" pitchFamily="18" charset="0"/>
              </a:defRPr>
            </a:lvl1pPr>
            <a:lvl2pPr>
              <a:defRPr sz="2000" b="1">
                <a:latin typeface="Times New Roman" panose="02020603050405020304" pitchFamily="18" charset="0"/>
                <a:ea typeface="仿宋" panose="02010609060101010101" pitchFamily="49" charset="-122"/>
                <a:cs typeface="Times New Roman" pitchFamily="18" charset="0"/>
              </a:defRPr>
            </a:lvl2pPr>
            <a:lvl3pPr>
              <a:defRPr sz="1800" b="1">
                <a:latin typeface="Times New Roman" panose="02020603050405020304" pitchFamily="18" charset="0"/>
                <a:ea typeface="仿宋" panose="02010609060101010101" pitchFamily="49" charset="-122"/>
                <a:cs typeface="Times New Roman" pitchFamily="18" charset="0"/>
              </a:defRPr>
            </a:lvl3pPr>
            <a:lvl4pPr>
              <a:defRPr sz="1600" b="1">
                <a:latin typeface="Times New Roman" panose="02020603050405020304" pitchFamily="18" charset="0"/>
                <a:ea typeface="仿宋" panose="02010609060101010101" pitchFamily="49" charset="-122"/>
                <a:cs typeface="Times New Roman" pitchFamily="18" charset="0"/>
              </a:defRPr>
            </a:lvl4pPr>
            <a:lvl5pPr>
              <a:defRPr sz="1600" b="1">
                <a:latin typeface="Times New Roman" panose="02020603050405020304" pitchFamily="18" charset="0"/>
                <a:ea typeface="仿宋" panose="02010609060101010101" pitchFamily="49" charset="-122"/>
                <a:cs typeface="Times New Roman" pitchFamily="18" charset="0"/>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atin typeface="Times New Roman" panose="02020603050405020304" pitchFamily="18" charset="0"/>
                <a:ea typeface="仿宋" panose="02010609060101010101" pitchFamily="49" charset="-122"/>
                <a:cs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b="1">
                <a:latin typeface="Times New Roman" panose="02020603050405020304" pitchFamily="18" charset="0"/>
                <a:ea typeface="仿宋" panose="02010609060101010101" pitchFamily="49" charset="-122"/>
                <a:cs typeface="Times New Roman" pitchFamily="18" charset="0"/>
              </a:defRPr>
            </a:lvl1pPr>
            <a:lvl2pPr>
              <a:defRPr sz="2000" b="1">
                <a:latin typeface="Times New Roman" panose="02020603050405020304" pitchFamily="18" charset="0"/>
                <a:ea typeface="仿宋" panose="02010609060101010101" pitchFamily="49" charset="-122"/>
                <a:cs typeface="Times New Roman" pitchFamily="18" charset="0"/>
              </a:defRPr>
            </a:lvl2pPr>
            <a:lvl3pPr>
              <a:defRPr sz="1800" b="1">
                <a:latin typeface="Times New Roman" panose="02020603050405020304" pitchFamily="18" charset="0"/>
                <a:ea typeface="仿宋" panose="02010609060101010101" pitchFamily="49" charset="-122"/>
                <a:cs typeface="Times New Roman" pitchFamily="18" charset="0"/>
              </a:defRPr>
            </a:lvl3pPr>
            <a:lvl4pPr>
              <a:defRPr sz="1600" b="1">
                <a:latin typeface="Times New Roman" panose="02020603050405020304" pitchFamily="18" charset="0"/>
                <a:ea typeface="仿宋" panose="02010609060101010101" pitchFamily="49" charset="-122"/>
                <a:cs typeface="Times New Roman" pitchFamily="18" charset="0"/>
              </a:defRPr>
            </a:lvl4pPr>
            <a:lvl5pPr>
              <a:defRPr sz="1600" b="1">
                <a:latin typeface="Times New Roman" panose="02020603050405020304" pitchFamily="18" charset="0"/>
                <a:ea typeface="仿宋" panose="02010609060101010101" pitchFamily="49" charset="-122"/>
                <a:cs typeface="Times New Roman" pitchFamily="18" charset="0"/>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101858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287688" y="260648"/>
            <a:ext cx="7790656" cy="571500"/>
          </a:xfrm>
        </p:spPr>
        <p:txBody>
          <a:bodyPr>
            <a:noAutofit/>
          </a:bodyPr>
          <a:lstStyle>
            <a:lvl1pPr>
              <a:defRPr sz="3000">
                <a:latin typeface="黑体" panose="02010609060101010101" pitchFamily="49" charset="-122"/>
                <a:ea typeface="黑体" panose="02010609060101010101" pitchFamily="49" charset="-122"/>
                <a:cs typeface="Times New Roman" pitchFamily="18" charset="0"/>
              </a:defRPr>
            </a:lvl1pPr>
          </a:lstStyle>
          <a:p>
            <a:r>
              <a:rPr lang="zh-CN" altLang="en-US" dirty="0"/>
              <a:t>单击此处编辑母版标题样式</a:t>
            </a:r>
          </a:p>
        </p:txBody>
      </p:sp>
    </p:spTree>
    <p:extLst>
      <p:ext uri="{BB962C8B-B14F-4D97-AF65-F5344CB8AC3E}">
        <p14:creationId xmlns:p14="http://schemas.microsoft.com/office/powerpoint/2010/main" val="838807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5146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b="1">
                <a:latin typeface="Times New Roman" panose="02020603050405020304" pitchFamily="18" charset="0"/>
                <a:ea typeface="仿宋" panose="02010609060101010101" pitchFamily="49" charset="-122"/>
                <a:cs typeface="Times New Roman" pitchFamily="18" charset="0"/>
              </a:defRPr>
            </a:lvl1pPr>
            <a:lvl2pPr>
              <a:defRPr sz="2800" b="1">
                <a:latin typeface="Times New Roman" panose="02020603050405020304" pitchFamily="18" charset="0"/>
                <a:ea typeface="仿宋" panose="02010609060101010101" pitchFamily="49" charset="-122"/>
                <a:cs typeface="Times New Roman" pitchFamily="18" charset="0"/>
              </a:defRPr>
            </a:lvl2pPr>
            <a:lvl3pPr>
              <a:defRPr sz="2400" b="1">
                <a:latin typeface="Times New Roman" panose="02020603050405020304" pitchFamily="18" charset="0"/>
                <a:ea typeface="仿宋" panose="02010609060101010101" pitchFamily="49" charset="-122"/>
                <a:cs typeface="Times New Roman" pitchFamily="18" charset="0"/>
              </a:defRPr>
            </a:lvl3pPr>
            <a:lvl4pPr>
              <a:defRPr sz="2000" b="1">
                <a:latin typeface="Times New Roman" panose="02020603050405020304" pitchFamily="18" charset="0"/>
                <a:ea typeface="仿宋" panose="02010609060101010101" pitchFamily="49" charset="-122"/>
                <a:cs typeface="Times New Roman" pitchFamily="18" charset="0"/>
              </a:defRPr>
            </a:lvl4pPr>
            <a:lvl5pPr>
              <a:defRPr sz="2000" b="1">
                <a:latin typeface="Times New Roman" panose="02020603050405020304" pitchFamily="18" charset="0"/>
                <a:ea typeface="仿宋" panose="02010609060101010101" pitchFamily="49" charset="-122"/>
                <a:cs typeface="Times New Roman" pitchFamily="18" charset="0"/>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7888201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4566157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559496" y="260648"/>
            <a:ext cx="9810819" cy="714380"/>
          </a:xfrm>
        </p:spPr>
        <p:txBody>
          <a:bodyPr>
            <a:normAutofit/>
          </a:bodyPr>
          <a:lstStyle>
            <a:lvl1pPr>
              <a:defRPr sz="3000" b="0">
                <a:latin typeface="Times New Roman" panose="02020603050405020304" pitchFamily="18" charset="0"/>
                <a:ea typeface="黑体" panose="02010609060101010101" pitchFamily="49" charset="-122"/>
                <a:cs typeface="Times New Roman" pitchFamily="18" charset="0"/>
              </a:defRPr>
            </a:lvl1pPr>
          </a:lstStyle>
          <a:p>
            <a:r>
              <a:rPr lang="zh-CN" altLang="en-US" dirty="0"/>
              <a:t>单击此处编辑母版标题样式</a:t>
            </a:r>
          </a:p>
        </p:txBody>
      </p:sp>
      <p:sp>
        <p:nvSpPr>
          <p:cNvPr id="3" name="竖排文字占位符 2"/>
          <p:cNvSpPr>
            <a:spLocks noGrp="1"/>
          </p:cNvSpPr>
          <p:nvPr>
            <p:ph type="body" orient="vert" idx="1"/>
          </p:nvPr>
        </p:nvSpPr>
        <p:spPr/>
        <p:txBody>
          <a:bodyPr/>
          <a:lstStyle>
            <a:lvl1pPr>
              <a:defRPr b="1">
                <a:latin typeface="Times New Roman" panose="02020603050405020304" pitchFamily="18" charset="0"/>
                <a:ea typeface="仿宋" panose="02010609060101010101" pitchFamily="49" charset="-122"/>
                <a:cs typeface="Times New Roman" pitchFamily="18" charset="0"/>
              </a:defRPr>
            </a:lvl1pPr>
            <a:lvl2pPr>
              <a:defRPr b="1">
                <a:latin typeface="Times New Roman" panose="02020603050405020304" pitchFamily="18" charset="0"/>
                <a:ea typeface="仿宋" panose="02010609060101010101" pitchFamily="49" charset="-122"/>
                <a:cs typeface="Times New Roman" pitchFamily="18" charset="0"/>
              </a:defRPr>
            </a:lvl2pPr>
            <a:lvl3pPr>
              <a:defRPr b="1">
                <a:latin typeface="Times New Roman" panose="02020603050405020304" pitchFamily="18" charset="0"/>
                <a:ea typeface="仿宋" panose="02010609060101010101" pitchFamily="49" charset="-122"/>
                <a:cs typeface="Times New Roman" pitchFamily="18" charset="0"/>
              </a:defRPr>
            </a:lvl3pPr>
            <a:lvl4pPr>
              <a:defRPr b="1">
                <a:latin typeface="Times New Roman" panose="02020603050405020304" pitchFamily="18" charset="0"/>
                <a:ea typeface="仿宋" panose="02010609060101010101" pitchFamily="49" charset="-122"/>
                <a:cs typeface="Times New Roman" pitchFamily="18" charset="0"/>
              </a:defRPr>
            </a:lvl4pPr>
            <a:lvl5pPr>
              <a:defRPr b="1">
                <a:latin typeface="Times New Roman" panose="02020603050405020304" pitchFamily="18" charset="0"/>
                <a:ea typeface="仿宋" panose="02010609060101010101" pitchFamily="49" charset="-122"/>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8180955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lvl1pPr>
              <a:defRPr>
                <a:latin typeface="Times New Roman" pitchFamily="18" charset="0"/>
                <a:cs typeface="Times New Roman" pitchFamily="18" charset="0"/>
              </a:defRPr>
            </a:lvl1pPr>
          </a:lstStyle>
          <a:p>
            <a:r>
              <a:rPr lang="zh-CN" altLang="en-US" dirty="0"/>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lvl1pPr>
              <a:defRPr b="1">
                <a:latin typeface="Times New Roman" panose="02020603050405020304" pitchFamily="18" charset="0"/>
                <a:ea typeface="仿宋" panose="02010609060101010101" pitchFamily="49" charset="-122"/>
                <a:cs typeface="Times New Roman" pitchFamily="18" charset="0"/>
              </a:defRPr>
            </a:lvl1pPr>
            <a:lvl2pPr>
              <a:defRPr b="1">
                <a:latin typeface="Times New Roman" panose="02020603050405020304" pitchFamily="18" charset="0"/>
                <a:ea typeface="仿宋" panose="02010609060101010101" pitchFamily="49" charset="-122"/>
                <a:cs typeface="Times New Roman" pitchFamily="18" charset="0"/>
              </a:defRPr>
            </a:lvl2pPr>
            <a:lvl3pPr>
              <a:defRPr b="1">
                <a:latin typeface="Times New Roman" panose="02020603050405020304" pitchFamily="18" charset="0"/>
                <a:ea typeface="仿宋" panose="02010609060101010101" pitchFamily="49" charset="-122"/>
                <a:cs typeface="Times New Roman" pitchFamily="18" charset="0"/>
              </a:defRPr>
            </a:lvl3pPr>
            <a:lvl4pPr>
              <a:defRPr b="1">
                <a:latin typeface="Times New Roman" panose="02020603050405020304" pitchFamily="18" charset="0"/>
                <a:ea typeface="仿宋" panose="02010609060101010101" pitchFamily="49" charset="-122"/>
                <a:cs typeface="Times New Roman" pitchFamily="18" charset="0"/>
              </a:defRPr>
            </a:lvl4pPr>
            <a:lvl5pPr>
              <a:defRPr b="1">
                <a:latin typeface="Times New Roman" panose="02020603050405020304" pitchFamily="18" charset="0"/>
                <a:ea typeface="仿宋" panose="02010609060101010101" pitchFamily="49" charset="-122"/>
                <a:cs typeface="Times New Roman"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3534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086B60C-1ACC-47C9-858C-ECEFD168375D}"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FACCB9D-77CB-4CE7-9BFB-086381957D4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668861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23056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5286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3"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3614056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608370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2117839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283171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98333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p:spPr>
        <p:txBody>
          <a:bodyPr anchor="b"/>
          <a:lstStyle>
            <a:lvl1pPr algn="l">
              <a:defRPr sz="2667"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2298559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67"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2344925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851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086B60C-1ACC-47C9-858C-ECEFD168375D}"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FACCB9D-77CB-4CE7-9BFB-086381957D4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5475366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394703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3"/>
            <a:ext cx="2844800" cy="366183"/>
          </a:xfrm>
        </p:spPr>
        <p:txBody>
          <a:bodyPr/>
          <a:lstStyle>
            <a:lvl1pPr>
              <a:defRPr/>
            </a:lvl1pPr>
          </a:lstStyle>
          <a:p>
            <a:fld id="{FF8DB6BC-FECD-452A-941B-61C78BEE28CF}" type="datetime1">
              <a:rPr lang="zh-CN" altLang="en-US">
                <a:solidFill>
                  <a:prstClr val="black">
                    <a:tint val="75000"/>
                  </a:prstClr>
                </a:solidFill>
              </a:rPr>
              <a:pPr/>
              <a:t>2021/04/20</a:t>
            </a:fld>
            <a:endParaRPr lang="zh-CN" altLang="en-US" sz="2400">
              <a:solidFill>
                <a:prstClr val="black"/>
              </a:solidFill>
            </a:endParaRPr>
          </a:p>
        </p:txBody>
      </p:sp>
      <p:sp>
        <p:nvSpPr>
          <p:cNvPr id="4" name="页脚占位符 3"/>
          <p:cNvSpPr>
            <a:spLocks noGrp="1"/>
          </p:cNvSpPr>
          <p:nvPr>
            <p:ph type="ftr" sz="quarter" idx="11"/>
          </p:nvPr>
        </p:nvSpPr>
        <p:spPr>
          <a:xfrm>
            <a:off x="4165600" y="6356353"/>
            <a:ext cx="3860800" cy="366183"/>
          </a:xfrm>
        </p:spPr>
        <p:txBody>
          <a:bodyPr/>
          <a:lstStyle>
            <a:lvl1pPr>
              <a:defRPr/>
            </a:lvl1pPr>
          </a:lstStyle>
          <a:p>
            <a:endParaRPr lang="zh-CN" altLang="zh-CN">
              <a:solidFill>
                <a:prstClr val="black">
                  <a:tint val="75000"/>
                </a:prstClr>
              </a:solidFill>
            </a:endParaRPr>
          </a:p>
        </p:txBody>
      </p:sp>
      <p:sp>
        <p:nvSpPr>
          <p:cNvPr id="5" name="灯片编号占位符 4"/>
          <p:cNvSpPr>
            <a:spLocks noGrp="1"/>
          </p:cNvSpPr>
          <p:nvPr>
            <p:ph type="sldNum" sz="quarter" idx="12"/>
          </p:nvPr>
        </p:nvSpPr>
        <p:spPr>
          <a:xfrm>
            <a:off x="8737600" y="6356353"/>
            <a:ext cx="2844800" cy="366183"/>
          </a:xfrm>
        </p:spPr>
        <p:txBody>
          <a:bodyPr/>
          <a:lstStyle>
            <a:lvl1pPr>
              <a:defRPr/>
            </a:lvl1pPr>
          </a:lstStyle>
          <a:p>
            <a:fld id="{FCC86C66-9D7A-44B5-B781-32916B3244E9}" type="slidenum">
              <a:rPr lang="zh-CN" altLang="en-US">
                <a:solidFill>
                  <a:prstClr val="black">
                    <a:tint val="75000"/>
                  </a:prstClr>
                </a:solidFill>
              </a:rPr>
              <a:pPr/>
              <a:t>‹#›</a:t>
            </a:fld>
            <a:endParaRPr lang="zh-CN" altLang="en-US" sz="2400">
              <a:solidFill>
                <a:prstClr val="black"/>
              </a:solidFill>
            </a:endParaRPr>
          </a:p>
        </p:txBody>
      </p:sp>
    </p:spTree>
    <p:extLst>
      <p:ext uri="{BB962C8B-B14F-4D97-AF65-F5344CB8AC3E}">
        <p14:creationId xmlns:p14="http://schemas.microsoft.com/office/powerpoint/2010/main" val="227121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86B60C-1ACC-47C9-858C-ECEFD168375D}"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FACCB9D-77CB-4CE7-9BFB-086381957D4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373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086B60C-1ACC-47C9-858C-ECEFD168375D}"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FACCB9D-77CB-4CE7-9BFB-086381957D4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4631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086B60C-1ACC-47C9-858C-ECEFD168375D}"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FACCB9D-77CB-4CE7-9BFB-086381957D4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87711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5.jpe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2.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3.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4.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086B60C-1ACC-47C9-858C-ECEFD168375D}"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FACCB9D-77CB-4CE7-9BFB-086381957D4B}"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18" name="Picture 2"/>
          <p:cNvPicPr>
            <a:picLocks noChangeAspect="1" noChangeArrowheads="1"/>
          </p:cNvPicPr>
          <p:nvPr userDrawn="1"/>
        </p:nvPicPr>
        <p:blipFill>
          <a:blip r:embed="rId29">
            <a:extLst>
              <a:ext uri="{28A0092B-C50C-407E-A947-70E740481C1C}">
                <a14:useLocalDpi xmlns:a14="http://schemas.microsoft.com/office/drawing/2010/main" val="0"/>
              </a:ext>
            </a:extLst>
          </a:blip>
          <a:srcRect/>
          <a:stretch>
            <a:fillRect/>
          </a:stretch>
        </p:blipFill>
        <p:spPr bwMode="auto">
          <a:xfrm>
            <a:off x="8519275" y="6281997"/>
            <a:ext cx="3419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图片 18" descr="C:\Users\jg\Desktop\{8926A3D9-EA22-4178-9405-6706C25A0704}.jpg"/>
          <p:cNvPicPr/>
          <p:nvPr userDrawn="1"/>
        </p:nvPicPr>
        <p:blipFill>
          <a:blip r:embed="rId30" cstate="print">
            <a:extLst>
              <a:ext uri="{28A0092B-C50C-407E-A947-70E740481C1C}">
                <a14:useLocalDpi xmlns:a14="http://schemas.microsoft.com/office/drawing/2010/main" val="0"/>
              </a:ext>
            </a:extLst>
          </a:blip>
          <a:srcRect/>
          <a:stretch>
            <a:fillRect/>
          </a:stretch>
        </p:blipFill>
        <p:spPr bwMode="auto">
          <a:xfrm>
            <a:off x="11438313" y="7243"/>
            <a:ext cx="748145" cy="990284"/>
          </a:xfrm>
          <a:prstGeom prst="rect">
            <a:avLst/>
          </a:prstGeom>
          <a:noFill/>
          <a:ln>
            <a:noFill/>
          </a:ln>
        </p:spPr>
      </p:pic>
    </p:spTree>
    <p:extLst>
      <p:ext uri="{BB962C8B-B14F-4D97-AF65-F5344CB8AC3E}">
        <p14:creationId xmlns:p14="http://schemas.microsoft.com/office/powerpoint/2010/main" val="3554067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07082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ransition spd="slow" advTm="5000"/>
  <p:txStyles>
    <p:titleStyle>
      <a:lvl1pPr algn="l" defTabSz="912813"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Arial Black" panose="020B0A04020102020204" pitchFamily="34" charset="0"/>
          <a:ea typeface="微软雅黑" panose="020B0503020204020204" pitchFamily="34" charset="-122"/>
        </a:defRPr>
      </a:lvl2pPr>
      <a:lvl3pPr algn="l" defTabSz="912813" rtl="0" eaLnBrk="0" fontAlgn="base" hangingPunct="0">
        <a:lnSpc>
          <a:spcPct val="90000"/>
        </a:lnSpc>
        <a:spcBef>
          <a:spcPct val="0"/>
        </a:spcBef>
        <a:spcAft>
          <a:spcPct val="0"/>
        </a:spcAft>
        <a:defRPr sz="4400">
          <a:solidFill>
            <a:schemeClr val="tx1"/>
          </a:solidFill>
          <a:latin typeface="Arial Black" panose="020B0A04020102020204" pitchFamily="34" charset="0"/>
          <a:ea typeface="微软雅黑" panose="020B0503020204020204" pitchFamily="34" charset="-122"/>
        </a:defRPr>
      </a:lvl3pPr>
      <a:lvl4pPr algn="l" defTabSz="912813" rtl="0" eaLnBrk="0" fontAlgn="base" hangingPunct="0">
        <a:lnSpc>
          <a:spcPct val="90000"/>
        </a:lnSpc>
        <a:spcBef>
          <a:spcPct val="0"/>
        </a:spcBef>
        <a:spcAft>
          <a:spcPct val="0"/>
        </a:spcAft>
        <a:defRPr sz="4400">
          <a:solidFill>
            <a:schemeClr val="tx1"/>
          </a:solidFill>
          <a:latin typeface="Arial Black" panose="020B0A04020102020204" pitchFamily="34" charset="0"/>
          <a:ea typeface="微软雅黑" panose="020B0503020204020204" pitchFamily="34" charset="-122"/>
        </a:defRPr>
      </a:lvl4pPr>
      <a:lvl5pPr algn="l" defTabSz="912813" rtl="0" eaLnBrk="0" fontAlgn="base" hangingPunct="0">
        <a:lnSpc>
          <a:spcPct val="90000"/>
        </a:lnSpc>
        <a:spcBef>
          <a:spcPct val="0"/>
        </a:spcBef>
        <a:spcAft>
          <a:spcPct val="0"/>
        </a:spcAft>
        <a:defRPr sz="4400">
          <a:solidFill>
            <a:schemeClr val="tx1"/>
          </a:solidFill>
          <a:latin typeface="Arial Black" panose="020B0A04020102020204" pitchFamily="34" charset="0"/>
          <a:ea typeface="微软雅黑" panose="020B0503020204020204" pitchFamily="34" charset="-122"/>
        </a:defRPr>
      </a:lvl5pPr>
      <a:lvl6pPr marL="609585" algn="l" defTabSz="914377" rtl="0" fontAlgn="base">
        <a:lnSpc>
          <a:spcPct val="90000"/>
        </a:lnSpc>
        <a:spcBef>
          <a:spcPct val="0"/>
        </a:spcBef>
        <a:spcAft>
          <a:spcPct val="0"/>
        </a:spcAft>
        <a:defRPr sz="4400">
          <a:solidFill>
            <a:schemeClr val="tx1"/>
          </a:solidFill>
          <a:latin typeface="Arial Black" panose="020B0A04020102020204" pitchFamily="34" charset="0"/>
          <a:ea typeface="微软雅黑" panose="020B0503020204020204" pitchFamily="34" charset="-122"/>
        </a:defRPr>
      </a:lvl6pPr>
      <a:lvl7pPr marL="1219170" algn="l" defTabSz="914377" rtl="0" fontAlgn="base">
        <a:lnSpc>
          <a:spcPct val="90000"/>
        </a:lnSpc>
        <a:spcBef>
          <a:spcPct val="0"/>
        </a:spcBef>
        <a:spcAft>
          <a:spcPct val="0"/>
        </a:spcAft>
        <a:defRPr sz="4400">
          <a:solidFill>
            <a:schemeClr val="tx1"/>
          </a:solidFill>
          <a:latin typeface="Arial Black" panose="020B0A04020102020204" pitchFamily="34" charset="0"/>
          <a:ea typeface="微软雅黑" panose="020B0503020204020204" pitchFamily="34" charset="-122"/>
        </a:defRPr>
      </a:lvl7pPr>
      <a:lvl8pPr marL="1828754" algn="l" defTabSz="914377" rtl="0" fontAlgn="base">
        <a:lnSpc>
          <a:spcPct val="90000"/>
        </a:lnSpc>
        <a:spcBef>
          <a:spcPct val="0"/>
        </a:spcBef>
        <a:spcAft>
          <a:spcPct val="0"/>
        </a:spcAft>
        <a:defRPr sz="4400">
          <a:solidFill>
            <a:schemeClr val="tx1"/>
          </a:solidFill>
          <a:latin typeface="Arial Black" panose="020B0A04020102020204" pitchFamily="34" charset="0"/>
          <a:ea typeface="微软雅黑" panose="020B0503020204020204" pitchFamily="34" charset="-122"/>
        </a:defRPr>
      </a:lvl8pPr>
      <a:lvl9pPr marL="2438339" algn="l" defTabSz="914377" rtl="0" fontAlgn="base">
        <a:lnSpc>
          <a:spcPct val="90000"/>
        </a:lnSpc>
        <a:spcBef>
          <a:spcPct val="0"/>
        </a:spcBef>
        <a:spcAft>
          <a:spcPct val="0"/>
        </a:spcAft>
        <a:defRPr sz="4400">
          <a:solidFill>
            <a:schemeClr val="tx1"/>
          </a:solidFill>
          <a:latin typeface="Arial Black" panose="020B0A04020102020204" pitchFamily="34" charset="0"/>
          <a:ea typeface="微软雅黑" panose="020B0503020204020204" pitchFamily="34" charset="-122"/>
        </a:defRPr>
      </a:lvl9pPr>
    </p:titleStyle>
    <p:bodyStyle>
      <a:lvl1pPr marL="227013" indent="-227013" algn="l" defTabSz="912813"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4213" indent="-227013"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2pPr>
      <a:lvl3pPr marL="1141413" indent="-227013" algn="l" defTabSz="912813"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598613" indent="-227013"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5813" indent="-227013"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zh-CN"/>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3687073" y="315912"/>
            <a:ext cx="7790656"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609600" y="1285875"/>
            <a:ext cx="10972800" cy="484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Text Box 8"/>
          <p:cNvSpPr txBox="1">
            <a:spLocks noChangeArrowheads="1"/>
          </p:cNvSpPr>
          <p:nvPr userDrawn="1"/>
        </p:nvSpPr>
        <p:spPr bwMode="auto">
          <a:xfrm flipV="1">
            <a:off x="0" y="1014730"/>
            <a:ext cx="12192000" cy="45719"/>
          </a:xfrm>
          <a:prstGeom prst="rect">
            <a:avLst/>
          </a:prstGeom>
          <a:solidFill>
            <a:srgbClr val="0000FF"/>
          </a:solidFill>
          <a:ln w="9525" algn="ctr">
            <a:noFill/>
            <a:prstDash val="sysDot"/>
            <a:miter lim="800000"/>
            <a:headEnd/>
            <a:tailEnd/>
          </a:ln>
        </p:spPr>
        <p:txBody>
          <a:bodyPr rot="10800000"/>
          <a:lstStyle>
            <a:lvl1pPr eaLnBrk="0" hangingPunct="0">
              <a:defRPr sz="3200" b="1">
                <a:solidFill>
                  <a:srgbClr val="C00000"/>
                </a:solidFill>
                <a:latin typeface="Times New Roman" pitchFamily="18" charset="0"/>
                <a:ea typeface="楷体_GB2312" pitchFamily="49" charset="-122"/>
              </a:defRPr>
            </a:lvl1pPr>
            <a:lvl2pPr marL="742950" indent="-285750" eaLnBrk="0" hangingPunct="0">
              <a:defRPr sz="3200" b="1">
                <a:solidFill>
                  <a:srgbClr val="C00000"/>
                </a:solidFill>
                <a:latin typeface="Times New Roman" pitchFamily="18" charset="0"/>
                <a:ea typeface="楷体_GB2312" pitchFamily="49" charset="-122"/>
              </a:defRPr>
            </a:lvl2pPr>
            <a:lvl3pPr marL="1143000" indent="-228600" eaLnBrk="0" hangingPunct="0">
              <a:defRPr sz="3200" b="1">
                <a:solidFill>
                  <a:srgbClr val="C00000"/>
                </a:solidFill>
                <a:latin typeface="Times New Roman" pitchFamily="18" charset="0"/>
                <a:ea typeface="楷体_GB2312" pitchFamily="49" charset="-122"/>
              </a:defRPr>
            </a:lvl3pPr>
            <a:lvl4pPr marL="1600200" indent="-228600" eaLnBrk="0" hangingPunct="0">
              <a:defRPr sz="3200" b="1">
                <a:solidFill>
                  <a:srgbClr val="C00000"/>
                </a:solidFill>
                <a:latin typeface="Times New Roman" pitchFamily="18" charset="0"/>
                <a:ea typeface="楷体_GB2312" pitchFamily="49" charset="-122"/>
              </a:defRPr>
            </a:lvl4pPr>
            <a:lvl5pPr marL="2057400" indent="-228600" eaLnBrk="0" hangingPunct="0">
              <a:defRPr sz="3200" b="1">
                <a:solidFill>
                  <a:srgbClr val="C000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C000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C000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C000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C00000"/>
                </a:solidFill>
                <a:latin typeface="Times New Roman" pitchFamily="18" charset="0"/>
                <a:ea typeface="楷体_GB2312" pitchFamily="49" charset="-122"/>
              </a:defRPr>
            </a:lvl9pPr>
          </a:lstStyle>
          <a:p>
            <a:pPr algn="ctr" eaLnBrk="1" fontAlgn="base" hangingPunct="1">
              <a:spcBef>
                <a:spcPct val="50000"/>
              </a:spcBef>
              <a:spcAft>
                <a:spcPct val="0"/>
              </a:spcAft>
              <a:defRPr/>
            </a:pPr>
            <a:endParaRPr kumimoji="1" lang="zh-CN" altLang="en-US"/>
          </a:p>
        </p:txBody>
      </p:sp>
    </p:spTree>
    <p:extLst>
      <p:ext uri="{BB962C8B-B14F-4D97-AF65-F5344CB8AC3E}">
        <p14:creationId xmlns:p14="http://schemas.microsoft.com/office/powerpoint/2010/main" val="3611592210"/>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hf hdr="0"/>
  <p:txStyles>
    <p:titleStyle>
      <a:lvl1pPr algn="ctr" rtl="0" eaLnBrk="0" fontAlgn="base" hangingPunct="0">
        <a:spcBef>
          <a:spcPct val="0"/>
        </a:spcBef>
        <a:spcAft>
          <a:spcPct val="0"/>
        </a:spcAft>
        <a:defRPr sz="3000" b="0" kern="1200">
          <a:solidFill>
            <a:schemeClr val="tx1"/>
          </a:solidFill>
          <a:latin typeface="Times New Roman" panose="02020603050405020304" pitchFamily="18" charset="0"/>
          <a:ea typeface="黑体" panose="02010609060101010101" pitchFamily="49" charset="-122"/>
          <a:cs typeface="Times New Roman" pitchFamily="18" charset="0"/>
        </a:defRPr>
      </a:lvl1pPr>
      <a:lvl2pPr algn="ctr" rtl="0" eaLnBrk="0" fontAlgn="base" hangingPunct="0">
        <a:spcBef>
          <a:spcPct val="0"/>
        </a:spcBef>
        <a:spcAft>
          <a:spcPct val="0"/>
        </a:spcAft>
        <a:defRPr sz="4000" b="1">
          <a:solidFill>
            <a:schemeClr val="tx1"/>
          </a:solidFill>
          <a:latin typeface="Times New Roman" pitchFamily="18" charset="0"/>
          <a:ea typeface="华文细黑" pitchFamily="2" charset="-122"/>
          <a:cs typeface="Times New Roman" pitchFamily="18" charset="0"/>
        </a:defRPr>
      </a:lvl2pPr>
      <a:lvl3pPr algn="ctr" rtl="0" eaLnBrk="0" fontAlgn="base" hangingPunct="0">
        <a:spcBef>
          <a:spcPct val="0"/>
        </a:spcBef>
        <a:spcAft>
          <a:spcPct val="0"/>
        </a:spcAft>
        <a:defRPr sz="4000" b="1">
          <a:solidFill>
            <a:schemeClr val="tx1"/>
          </a:solidFill>
          <a:latin typeface="Times New Roman" pitchFamily="18" charset="0"/>
          <a:ea typeface="华文细黑" pitchFamily="2" charset="-122"/>
          <a:cs typeface="Times New Roman" pitchFamily="18" charset="0"/>
        </a:defRPr>
      </a:lvl3pPr>
      <a:lvl4pPr algn="ctr" rtl="0" eaLnBrk="0" fontAlgn="base" hangingPunct="0">
        <a:spcBef>
          <a:spcPct val="0"/>
        </a:spcBef>
        <a:spcAft>
          <a:spcPct val="0"/>
        </a:spcAft>
        <a:defRPr sz="4000" b="1">
          <a:solidFill>
            <a:schemeClr val="tx1"/>
          </a:solidFill>
          <a:latin typeface="Times New Roman" pitchFamily="18" charset="0"/>
          <a:ea typeface="华文细黑" pitchFamily="2" charset="-122"/>
          <a:cs typeface="Times New Roman" pitchFamily="18" charset="0"/>
        </a:defRPr>
      </a:lvl4pPr>
      <a:lvl5pPr algn="ctr" rtl="0" eaLnBrk="0" fontAlgn="base" hangingPunct="0">
        <a:spcBef>
          <a:spcPct val="0"/>
        </a:spcBef>
        <a:spcAft>
          <a:spcPct val="0"/>
        </a:spcAft>
        <a:defRPr sz="4000" b="1">
          <a:solidFill>
            <a:schemeClr val="tx1"/>
          </a:solidFill>
          <a:latin typeface="Times New Roman" pitchFamily="18" charset="0"/>
          <a:ea typeface="华文细黑" pitchFamily="2" charset="-122"/>
          <a:cs typeface="Times New Roman" pitchFamily="18" charset="0"/>
        </a:defRPr>
      </a:lvl5pPr>
      <a:lvl6pPr marL="457200" algn="ctr" rtl="0" fontAlgn="base">
        <a:spcBef>
          <a:spcPct val="0"/>
        </a:spcBef>
        <a:spcAft>
          <a:spcPct val="0"/>
        </a:spcAft>
        <a:defRPr sz="4000">
          <a:solidFill>
            <a:schemeClr val="tx1"/>
          </a:solidFill>
          <a:latin typeface="华文新魏" pitchFamily="2" charset="-122"/>
          <a:ea typeface="华文新魏" pitchFamily="2" charset="-122"/>
        </a:defRPr>
      </a:lvl6pPr>
      <a:lvl7pPr marL="914400" algn="ctr" rtl="0" fontAlgn="base">
        <a:spcBef>
          <a:spcPct val="0"/>
        </a:spcBef>
        <a:spcAft>
          <a:spcPct val="0"/>
        </a:spcAft>
        <a:defRPr sz="4000">
          <a:solidFill>
            <a:schemeClr val="tx1"/>
          </a:solidFill>
          <a:latin typeface="华文新魏" pitchFamily="2" charset="-122"/>
          <a:ea typeface="华文新魏" pitchFamily="2" charset="-122"/>
        </a:defRPr>
      </a:lvl7pPr>
      <a:lvl8pPr marL="1371600" algn="ctr" rtl="0" fontAlgn="base">
        <a:spcBef>
          <a:spcPct val="0"/>
        </a:spcBef>
        <a:spcAft>
          <a:spcPct val="0"/>
        </a:spcAft>
        <a:defRPr sz="4000">
          <a:solidFill>
            <a:schemeClr val="tx1"/>
          </a:solidFill>
          <a:latin typeface="华文新魏" pitchFamily="2" charset="-122"/>
          <a:ea typeface="华文新魏" pitchFamily="2" charset="-122"/>
        </a:defRPr>
      </a:lvl8pPr>
      <a:lvl9pPr marL="1828800" algn="ctr" rtl="0" fontAlgn="base">
        <a:spcBef>
          <a:spcPct val="0"/>
        </a:spcBef>
        <a:spcAft>
          <a:spcPct val="0"/>
        </a:spcAft>
        <a:defRPr sz="4000">
          <a:solidFill>
            <a:schemeClr val="tx1"/>
          </a:solidFill>
          <a:latin typeface="华文新魏" pitchFamily="2" charset="-122"/>
          <a:ea typeface="华文新魏"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b="1" kern="1200">
          <a:solidFill>
            <a:schemeClr val="tx1"/>
          </a:solidFill>
          <a:latin typeface="Times New Roman" panose="02020603050405020304" pitchFamily="18" charset="0"/>
          <a:ea typeface="仿宋" panose="02010609060101010101" pitchFamily="49" charset="-122"/>
          <a:cs typeface="Times New Roman" pitchFamily="18" charset="0"/>
        </a:defRPr>
      </a:lvl1pPr>
      <a:lvl2pPr marL="742950" indent="-285750" algn="l" rtl="0" eaLnBrk="0" fontAlgn="base" hangingPunct="0">
        <a:spcBef>
          <a:spcPct val="20000"/>
        </a:spcBef>
        <a:spcAft>
          <a:spcPct val="0"/>
        </a:spcAft>
        <a:buFont typeface="Arial" panose="020B0604020202020204" pitchFamily="34" charset="0"/>
        <a:buChar char="–"/>
        <a:defRPr sz="2800" b="1" kern="1200">
          <a:solidFill>
            <a:schemeClr val="tx1"/>
          </a:solidFill>
          <a:latin typeface="Times New Roman" panose="02020603050405020304" pitchFamily="18" charset="0"/>
          <a:ea typeface="仿宋" panose="02010609060101010101" pitchFamily="49" charset="-122"/>
          <a:cs typeface="Times New Roman" pitchFamily="18" charset="0"/>
        </a:defRPr>
      </a:lvl2pPr>
      <a:lvl3pPr marL="1143000" indent="-228600" algn="l" rtl="0" eaLnBrk="0" fontAlgn="base" hangingPunct="0">
        <a:spcBef>
          <a:spcPct val="20000"/>
        </a:spcBef>
        <a:spcAft>
          <a:spcPct val="0"/>
        </a:spcAft>
        <a:buFont typeface="Arial" panose="020B0604020202020204" pitchFamily="34" charset="0"/>
        <a:buChar char="•"/>
        <a:defRPr sz="2400" b="1" kern="1200">
          <a:solidFill>
            <a:schemeClr val="tx1"/>
          </a:solidFill>
          <a:latin typeface="Times New Roman" panose="02020603050405020304" pitchFamily="18" charset="0"/>
          <a:ea typeface="仿宋" panose="02010609060101010101" pitchFamily="49" charset="-122"/>
          <a:cs typeface="Times New Roman" pitchFamily="18" charset="0"/>
        </a:defRPr>
      </a:lvl3pPr>
      <a:lvl4pPr marL="1600200" indent="-228600" algn="l" rtl="0" eaLnBrk="0" fontAlgn="base" hangingPunct="0">
        <a:spcBef>
          <a:spcPct val="20000"/>
        </a:spcBef>
        <a:spcAft>
          <a:spcPct val="0"/>
        </a:spcAft>
        <a:buFont typeface="Arial" panose="020B0604020202020204" pitchFamily="34" charset="0"/>
        <a:buChar char="–"/>
        <a:defRPr sz="2000" b="1" kern="1200">
          <a:solidFill>
            <a:schemeClr val="tx1"/>
          </a:solidFill>
          <a:latin typeface="Times New Roman" panose="02020603050405020304" pitchFamily="18" charset="0"/>
          <a:ea typeface="仿宋" panose="02010609060101010101" pitchFamily="49" charset="-122"/>
          <a:cs typeface="Times New Roman" pitchFamily="18" charset="0"/>
        </a:defRPr>
      </a:lvl4pPr>
      <a:lvl5pPr marL="2057400" indent="-228600" algn="l" rtl="0" eaLnBrk="0" fontAlgn="base" hangingPunct="0">
        <a:spcBef>
          <a:spcPct val="20000"/>
        </a:spcBef>
        <a:spcAft>
          <a:spcPct val="0"/>
        </a:spcAft>
        <a:buFont typeface="Arial" panose="020B0604020202020204" pitchFamily="34" charset="0"/>
        <a:buChar char="»"/>
        <a:defRPr sz="2000" b="1" kern="1200">
          <a:solidFill>
            <a:schemeClr val="tx1"/>
          </a:solidFill>
          <a:latin typeface="Times New Roman" panose="02020603050405020304" pitchFamily="18" charset="0"/>
          <a:ea typeface="仿宋" panose="02010609060101010101"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solidFill>
                  <a:prstClr val="black">
                    <a:tint val="75000"/>
                  </a:prstClr>
                </a:solidFill>
              </a:rPr>
              <a:pPr/>
              <a:t>2021/04/20</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96003733"/>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9.xml"/><Relationship Id="rId1" Type="http://schemas.openxmlformats.org/officeDocument/2006/relationships/video" Target="NULL" TargetMode="Externa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8.xml"/><Relationship Id="rId1" Type="http://schemas.openxmlformats.org/officeDocument/2006/relationships/vmlDrawing" Target="../drawings/vmlDrawing5.vml"/><Relationship Id="rId6" Type="http://schemas.openxmlformats.org/officeDocument/2006/relationships/image" Target="../media/image26.wmf"/><Relationship Id="rId5" Type="http://schemas.openxmlformats.org/officeDocument/2006/relationships/oleObject" Target="../embeddings/oleObject11.bin"/><Relationship Id="rId4" Type="http://schemas.openxmlformats.org/officeDocument/2006/relationships/image" Target="../media/image2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8.xml"/><Relationship Id="rId1" Type="http://schemas.openxmlformats.org/officeDocument/2006/relationships/vmlDrawing" Target="../drawings/vmlDrawing6.vml"/><Relationship Id="rId4" Type="http://schemas.openxmlformats.org/officeDocument/2006/relationships/image" Target="../media/image27.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8.xml"/><Relationship Id="rId1" Type="http://schemas.openxmlformats.org/officeDocument/2006/relationships/vmlDrawing" Target="../drawings/vmlDrawing7.vml"/><Relationship Id="rId6" Type="http://schemas.openxmlformats.org/officeDocument/2006/relationships/image" Target="../media/image29.wmf"/><Relationship Id="rId5" Type="http://schemas.openxmlformats.org/officeDocument/2006/relationships/oleObject" Target="../embeddings/oleObject14.bin"/><Relationship Id="rId4" Type="http://schemas.openxmlformats.org/officeDocument/2006/relationships/image" Target="../media/image28.wmf"/></Relationships>
</file>

<file path=ppt/slides/_rels/slide14.xml.rels><?xml version="1.0" encoding="UTF-8" standalone="yes"?>
<Relationships xmlns="http://schemas.openxmlformats.org/package/2006/relationships"><Relationship Id="rId8" Type="http://schemas.openxmlformats.org/officeDocument/2006/relationships/image" Target="../media/image32.emf"/><Relationship Id="rId13"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34.wmf"/><Relationship Id="rId2" Type="http://schemas.openxmlformats.org/officeDocument/2006/relationships/slideLayout" Target="../slideLayouts/slideLayout48.xml"/><Relationship Id="rId1" Type="http://schemas.openxmlformats.org/officeDocument/2006/relationships/vmlDrawing" Target="../drawings/vmlDrawing8.vml"/><Relationship Id="rId6" Type="http://schemas.openxmlformats.org/officeDocument/2006/relationships/image" Target="../media/image31.e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33.emf"/><Relationship Id="rId4" Type="http://schemas.openxmlformats.org/officeDocument/2006/relationships/image" Target="../media/image30.wmf"/><Relationship Id="rId9" Type="http://schemas.openxmlformats.org/officeDocument/2006/relationships/oleObject" Target="../embeddings/oleObject18.bin"/><Relationship Id="rId14" Type="http://schemas.openxmlformats.org/officeDocument/2006/relationships/image" Target="../media/image35.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48.xml"/><Relationship Id="rId1" Type="http://schemas.openxmlformats.org/officeDocument/2006/relationships/vmlDrawing" Target="../drawings/vmlDrawing9.vml"/><Relationship Id="rId6" Type="http://schemas.openxmlformats.org/officeDocument/2006/relationships/image" Target="../media/image37.wmf"/><Relationship Id="rId5" Type="http://schemas.openxmlformats.org/officeDocument/2006/relationships/oleObject" Target="../embeddings/oleObject22.bin"/><Relationship Id="rId4" Type="http://schemas.openxmlformats.org/officeDocument/2006/relationships/image" Target="../media/image3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48.xml"/><Relationship Id="rId1" Type="http://schemas.openxmlformats.org/officeDocument/2006/relationships/vmlDrawing" Target="../drawings/vmlDrawing10.vml"/><Relationship Id="rId4" Type="http://schemas.openxmlformats.org/officeDocument/2006/relationships/image" Target="../media/image38.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48.xml"/><Relationship Id="rId1" Type="http://schemas.openxmlformats.org/officeDocument/2006/relationships/vmlDrawing" Target="../drawings/vmlDrawing11.vml"/><Relationship Id="rId4" Type="http://schemas.openxmlformats.org/officeDocument/2006/relationships/image" Target="../media/image39.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48.xml"/><Relationship Id="rId1" Type="http://schemas.openxmlformats.org/officeDocument/2006/relationships/vmlDrawing" Target="../drawings/vmlDrawing12.vml"/><Relationship Id="rId4" Type="http://schemas.openxmlformats.org/officeDocument/2006/relationships/image" Target="../media/image40.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48.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2.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61.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1.xml"/></Relationships>
</file>

<file path=ppt/slides/_rels/slide35.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61.xml"/></Relationships>
</file>

<file path=ppt/slides/_rels/slide36.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6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9.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8.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48.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7.bin"/><Relationship Id="rId4" Type="http://schemas.openxmlformats.org/officeDocument/2006/relationships/image" Target="../media/image13.emf"/></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8.xml"/><Relationship Id="rId1" Type="http://schemas.openxmlformats.org/officeDocument/2006/relationships/vmlDrawing" Target="../drawings/vmlDrawing4.vml"/><Relationship Id="rId4" Type="http://schemas.openxmlformats.org/officeDocument/2006/relationships/image" Target="../media/image18.emf"/></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grpSp>
        <p:nvGrpSpPr>
          <p:cNvPr id="2" name="组合 59"/>
          <p:cNvGrpSpPr>
            <a:grpSpLocks/>
          </p:cNvGrpSpPr>
          <p:nvPr/>
        </p:nvGrpSpPr>
        <p:grpSpPr bwMode="auto">
          <a:xfrm>
            <a:off x="1649413" y="3295650"/>
            <a:ext cx="911225" cy="1055688"/>
            <a:chOff x="1235965" y="2472517"/>
            <a:chExt cx="684625" cy="790768"/>
          </a:xfrm>
        </p:grpSpPr>
        <p:grpSp>
          <p:nvGrpSpPr>
            <p:cNvPr id="38961" name="组合 14"/>
            <p:cNvGrpSpPr>
              <a:grpSpLocks/>
            </p:cNvGrpSpPr>
            <p:nvPr/>
          </p:nvGrpSpPr>
          <p:grpSpPr bwMode="auto">
            <a:xfrm>
              <a:off x="1235965" y="2472517"/>
              <a:ext cx="684625" cy="790768"/>
              <a:chOff x="2744871" y="3116805"/>
              <a:chExt cx="719580" cy="811898"/>
            </a:xfrm>
          </p:grpSpPr>
          <p:sp>
            <p:nvSpPr>
              <p:cNvPr id="16" name="Freeform 5"/>
              <p:cNvSpPr>
                <a:spLocks/>
              </p:cNvSpPr>
              <p:nvPr/>
            </p:nvSpPr>
            <p:spPr bwMode="auto">
              <a:xfrm rot="5400000">
                <a:off x="2698712" y="3162964"/>
                <a:ext cx="811898" cy="71958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a:lstStyle/>
              <a:p>
                <a:pPr defTabSz="914377">
                  <a:defRPr/>
                </a:pPr>
                <a:endParaRPr lang="zh-CN" altLang="en-US" sz="1867">
                  <a:solidFill>
                    <a:srgbClr val="080808"/>
                  </a:solidFill>
                </a:endParaRPr>
              </a:p>
            </p:txBody>
          </p:sp>
          <p:sp>
            <p:nvSpPr>
              <p:cNvPr id="17" name="Freeform 5"/>
              <p:cNvSpPr>
                <a:spLocks/>
              </p:cNvSpPr>
              <p:nvPr/>
            </p:nvSpPr>
            <p:spPr bwMode="auto">
              <a:xfrm rot="5400000">
                <a:off x="2747548" y="3206841"/>
                <a:ext cx="714226" cy="63182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6350">
                <a:solidFill>
                  <a:schemeClr val="tx2"/>
                </a:solidFill>
                <a:prstDash val="dash"/>
              </a:ln>
              <a:effectLst>
                <a:outerShdw blurRad="203200" dist="76200" dir="2700000" algn="tl" rotWithShape="0">
                  <a:prstClr val="black">
                    <a:alpha val="40000"/>
                  </a:prstClr>
                </a:outerShdw>
              </a:effectLst>
            </p:spPr>
            <p:txBody>
              <a:bodyPr/>
              <a:lstStyle/>
              <a:p>
                <a:pPr defTabSz="914377">
                  <a:defRPr/>
                </a:pPr>
                <a:endParaRPr lang="zh-CN" altLang="en-US" sz="1867">
                  <a:solidFill>
                    <a:srgbClr val="080808"/>
                  </a:solidFill>
                </a:endParaRPr>
              </a:p>
            </p:txBody>
          </p:sp>
        </p:grpSp>
        <p:sp>
          <p:nvSpPr>
            <p:cNvPr id="18" name="文本框 17"/>
            <p:cNvSpPr txBox="1"/>
            <p:nvPr/>
          </p:nvSpPr>
          <p:spPr>
            <a:xfrm>
              <a:off x="1330253" y="2519325"/>
              <a:ext cx="439328" cy="683550"/>
            </a:xfrm>
            <a:prstGeom prst="rect">
              <a:avLst/>
            </a:prstGeom>
            <a:noFill/>
          </p:spPr>
          <p:txBody>
            <a:bodyPr wrap="none">
              <a:spAutoFit/>
            </a:bodyPr>
            <a:lstStyle/>
            <a:p>
              <a:pPr defTabSz="914377">
                <a:defRPr/>
              </a:pPr>
              <a:r>
                <a:rPr lang="en-US" altLang="zh-CN" sz="5333" dirty="0">
                  <a:solidFill>
                    <a:srgbClr val="BD0000"/>
                  </a:solidFill>
                  <a:effectLst>
                    <a:innerShdw blurRad="63500" dist="50800" dir="18900000">
                      <a:prstClr val="black">
                        <a:alpha val="50000"/>
                      </a:prstClr>
                    </a:innerShdw>
                  </a:effectLst>
                  <a:latin typeface="微软雅黑"/>
                </a:rPr>
                <a:t>2</a:t>
              </a:r>
              <a:endParaRPr lang="zh-CN" altLang="en-US" sz="5333" dirty="0">
                <a:solidFill>
                  <a:srgbClr val="BD0000"/>
                </a:solidFill>
                <a:effectLst>
                  <a:innerShdw blurRad="63500" dist="50800" dir="18900000">
                    <a:prstClr val="black">
                      <a:alpha val="50000"/>
                    </a:prstClr>
                  </a:innerShdw>
                </a:effectLst>
                <a:latin typeface="微软雅黑"/>
              </a:endParaRPr>
            </a:p>
          </p:txBody>
        </p:sp>
      </p:grpSp>
      <p:grpSp>
        <p:nvGrpSpPr>
          <p:cNvPr id="11" name="组合 43"/>
          <p:cNvGrpSpPr>
            <a:grpSpLocks/>
          </p:cNvGrpSpPr>
          <p:nvPr/>
        </p:nvGrpSpPr>
        <p:grpSpPr bwMode="auto">
          <a:xfrm>
            <a:off x="4916488" y="3305175"/>
            <a:ext cx="7177087" cy="295275"/>
            <a:chOff x="3760794" y="2422540"/>
            <a:chExt cx="5383206" cy="220648"/>
          </a:xfrm>
        </p:grpSpPr>
        <p:cxnSp>
          <p:nvCxnSpPr>
            <p:cNvPr id="7" name="直接连接符 6"/>
            <p:cNvCxnSpPr/>
            <p:nvPr/>
          </p:nvCxnSpPr>
          <p:spPr>
            <a:xfrm>
              <a:off x="3760794" y="2422540"/>
              <a:ext cx="163127" cy="220648"/>
            </a:xfrm>
            <a:prstGeom prst="line">
              <a:avLst/>
            </a:prstGeom>
            <a:ln w="762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928684" y="2642002"/>
              <a:ext cx="4105573" cy="0"/>
            </a:xfrm>
            <a:prstGeom prst="line">
              <a:avLst/>
            </a:prstGeom>
            <a:ln w="762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8104509" y="2642002"/>
              <a:ext cx="753720" cy="0"/>
            </a:xfrm>
            <a:prstGeom prst="line">
              <a:avLst/>
            </a:prstGeom>
            <a:ln w="7620">
              <a:solidFill>
                <a:schemeClr val="bg1"/>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8948723" y="2642002"/>
              <a:ext cx="195277" cy="0"/>
            </a:xfrm>
            <a:prstGeom prst="line">
              <a:avLst/>
            </a:prstGeom>
            <a:ln w="762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3" name="Freeform 5"/>
          <p:cNvSpPr>
            <a:spLocks/>
          </p:cNvSpPr>
          <p:nvPr/>
        </p:nvSpPr>
        <p:spPr bwMode="auto">
          <a:xfrm rot="5400000">
            <a:off x="10087769" y="2682082"/>
            <a:ext cx="249237" cy="21590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solidFill>
          <a:ln w="19050">
            <a:noFill/>
          </a:ln>
          <a:effectLst>
            <a:outerShdw blurRad="203200" dist="76200" dir="2700000" algn="tl" rotWithShape="0">
              <a:prstClr val="black">
                <a:alpha val="40000"/>
              </a:prstClr>
            </a:outerShdw>
          </a:effectLst>
        </p:spPr>
        <p:txBody>
          <a:bodyPr/>
          <a:lstStyle/>
          <a:p>
            <a:pPr defTabSz="914377">
              <a:defRPr/>
            </a:pPr>
            <a:endParaRPr lang="zh-CN" altLang="en-US" sz="1867">
              <a:solidFill>
                <a:srgbClr val="080808"/>
              </a:solidFill>
            </a:endParaRPr>
          </a:p>
        </p:txBody>
      </p:sp>
      <p:grpSp>
        <p:nvGrpSpPr>
          <p:cNvPr id="13" name="组合 60"/>
          <p:cNvGrpSpPr>
            <a:grpSpLocks/>
          </p:cNvGrpSpPr>
          <p:nvPr/>
        </p:nvGrpSpPr>
        <p:grpSpPr bwMode="auto">
          <a:xfrm>
            <a:off x="1223963" y="4165600"/>
            <a:ext cx="376237" cy="2654300"/>
            <a:chOff x="916846" y="3123606"/>
            <a:chExt cx="282820" cy="1990537"/>
          </a:xfrm>
        </p:grpSpPr>
        <p:cxnSp>
          <p:nvCxnSpPr>
            <p:cNvPr id="46" name="直接连接符 45"/>
            <p:cNvCxnSpPr/>
            <p:nvPr/>
          </p:nvCxnSpPr>
          <p:spPr>
            <a:xfrm flipH="1">
              <a:off x="916846" y="3123606"/>
              <a:ext cx="282820" cy="42858"/>
            </a:xfrm>
            <a:prstGeom prst="line">
              <a:avLst/>
            </a:prstGeom>
            <a:ln w="762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918039" y="3166464"/>
              <a:ext cx="0" cy="838121"/>
            </a:xfrm>
            <a:prstGeom prst="line">
              <a:avLst/>
            </a:prstGeom>
            <a:ln w="762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5400000">
              <a:off x="541242" y="4451623"/>
              <a:ext cx="753594" cy="0"/>
            </a:xfrm>
            <a:prstGeom prst="line">
              <a:avLst/>
            </a:prstGeom>
            <a:ln w="7620">
              <a:solidFill>
                <a:schemeClr val="bg1"/>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5400000">
              <a:off x="820417" y="5016521"/>
              <a:ext cx="195244" cy="0"/>
            </a:xfrm>
            <a:prstGeom prst="line">
              <a:avLst/>
            </a:prstGeom>
            <a:ln w="762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3" name="矩形 17"/>
          <p:cNvSpPr>
            <a:spLocks noChangeArrowheads="1"/>
          </p:cNvSpPr>
          <p:nvPr/>
        </p:nvSpPr>
        <p:spPr bwMode="auto">
          <a:xfrm>
            <a:off x="5308600" y="2795588"/>
            <a:ext cx="5449888"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ea typeface="微软雅黑" panose="020B0503020204020204" pitchFamily="34" charset="-122"/>
              </a:defRPr>
            </a:lvl1pPr>
            <a:lvl2pPr marL="742950" indent="-285750">
              <a:defRPr sz="1400">
                <a:solidFill>
                  <a:schemeClr val="tx1"/>
                </a:solidFill>
                <a:latin typeface="Arial" panose="020B0604020202020204" pitchFamily="34" charset="0"/>
                <a:ea typeface="微软雅黑" panose="020B0503020204020204" pitchFamily="34" charset="-122"/>
              </a:defRPr>
            </a:lvl2pPr>
            <a:lvl3pPr marL="1143000" indent="-228600">
              <a:defRPr sz="1400">
                <a:solidFill>
                  <a:schemeClr val="tx1"/>
                </a:solidFill>
                <a:latin typeface="Arial" panose="020B0604020202020204" pitchFamily="34" charset="0"/>
                <a:ea typeface="微软雅黑" panose="020B0503020204020204" pitchFamily="34" charset="-122"/>
              </a:defRPr>
            </a:lvl3pPr>
            <a:lvl4pPr marL="1600200" indent="-228600">
              <a:defRPr sz="1400">
                <a:solidFill>
                  <a:schemeClr val="tx1"/>
                </a:solidFill>
                <a:latin typeface="Arial" panose="020B0604020202020204" pitchFamily="34" charset="0"/>
                <a:ea typeface="微软雅黑" panose="020B0503020204020204" pitchFamily="34" charset="-122"/>
              </a:defRPr>
            </a:lvl4pPr>
            <a:lvl5pPr marL="2057400" indent="-228600">
              <a:defRPr sz="14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4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4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4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400">
                <a:solidFill>
                  <a:schemeClr val="tx1"/>
                </a:solidFill>
                <a:latin typeface="Arial" panose="020B0604020202020204" pitchFamily="34" charset="0"/>
                <a:ea typeface="微软雅黑" panose="020B0503020204020204" pitchFamily="34" charset="-122"/>
              </a:defRPr>
            </a:lvl9pPr>
          </a:lstStyle>
          <a:p>
            <a:pPr defTabSz="914377" fontAlgn="base">
              <a:spcBef>
                <a:spcPct val="0"/>
              </a:spcBef>
              <a:spcAft>
                <a:spcPct val="0"/>
              </a:spcAft>
              <a:defRPr/>
            </a:pPr>
            <a:endParaRPr lang="zh-CN" altLang="en-US" sz="3867" b="1" dirty="0">
              <a:solidFill>
                <a:prstClr val="white"/>
              </a:solidFill>
              <a:latin typeface="微软雅黑" panose="020B0503020204020204" pitchFamily="34" charset="-122"/>
            </a:endParaRPr>
          </a:p>
        </p:txBody>
      </p:sp>
      <p:grpSp>
        <p:nvGrpSpPr>
          <p:cNvPr id="14" name="组合 58"/>
          <p:cNvGrpSpPr>
            <a:grpSpLocks/>
          </p:cNvGrpSpPr>
          <p:nvPr/>
        </p:nvGrpSpPr>
        <p:grpSpPr bwMode="auto">
          <a:xfrm>
            <a:off x="2633663" y="3295650"/>
            <a:ext cx="911225" cy="1055688"/>
            <a:chOff x="1974519" y="2472517"/>
            <a:chExt cx="684625" cy="790768"/>
          </a:xfrm>
        </p:grpSpPr>
        <p:grpSp>
          <p:nvGrpSpPr>
            <p:cNvPr id="38947" name="组合 1"/>
            <p:cNvGrpSpPr>
              <a:grpSpLocks/>
            </p:cNvGrpSpPr>
            <p:nvPr/>
          </p:nvGrpSpPr>
          <p:grpSpPr bwMode="auto">
            <a:xfrm>
              <a:off x="1974519" y="2472517"/>
              <a:ext cx="684625" cy="790768"/>
              <a:chOff x="2744871" y="3116805"/>
              <a:chExt cx="719580" cy="811898"/>
            </a:xfrm>
          </p:grpSpPr>
          <p:sp>
            <p:nvSpPr>
              <p:cNvPr id="8" name="Freeform 5"/>
              <p:cNvSpPr>
                <a:spLocks/>
              </p:cNvSpPr>
              <p:nvPr/>
            </p:nvSpPr>
            <p:spPr bwMode="auto">
              <a:xfrm rot="5400000">
                <a:off x="2698712" y="3162964"/>
                <a:ext cx="811898" cy="71958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a:lstStyle/>
              <a:p>
                <a:pPr defTabSz="914377">
                  <a:defRPr/>
                </a:pPr>
                <a:endParaRPr lang="zh-CN" altLang="en-US" sz="1867">
                  <a:solidFill>
                    <a:srgbClr val="080808"/>
                  </a:solidFill>
                </a:endParaRPr>
              </a:p>
            </p:txBody>
          </p:sp>
          <p:sp>
            <p:nvSpPr>
              <p:cNvPr id="12" name="Freeform 5"/>
              <p:cNvSpPr>
                <a:spLocks/>
              </p:cNvSpPr>
              <p:nvPr/>
            </p:nvSpPr>
            <p:spPr bwMode="auto">
              <a:xfrm rot="5400000">
                <a:off x="2747548" y="3206841"/>
                <a:ext cx="714226" cy="63182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6350">
                <a:solidFill>
                  <a:schemeClr val="tx2"/>
                </a:solidFill>
                <a:prstDash val="dash"/>
              </a:ln>
              <a:effectLst>
                <a:outerShdw blurRad="203200" dist="76200" dir="2700000" algn="tl" rotWithShape="0">
                  <a:prstClr val="black">
                    <a:alpha val="40000"/>
                  </a:prstClr>
                </a:outerShdw>
              </a:effectLst>
            </p:spPr>
            <p:txBody>
              <a:bodyPr/>
              <a:lstStyle/>
              <a:p>
                <a:pPr defTabSz="914377">
                  <a:defRPr/>
                </a:pPr>
                <a:endParaRPr lang="zh-CN" altLang="en-US" sz="1867">
                  <a:solidFill>
                    <a:srgbClr val="080808"/>
                  </a:solidFill>
                </a:endParaRPr>
              </a:p>
            </p:txBody>
          </p:sp>
        </p:grpSp>
        <p:sp>
          <p:nvSpPr>
            <p:cNvPr id="3" name="文本框 2"/>
            <p:cNvSpPr txBox="1"/>
            <p:nvPr/>
          </p:nvSpPr>
          <p:spPr>
            <a:xfrm>
              <a:off x="2064899" y="2519325"/>
              <a:ext cx="439327" cy="683550"/>
            </a:xfrm>
            <a:prstGeom prst="rect">
              <a:avLst/>
            </a:prstGeom>
            <a:noFill/>
          </p:spPr>
          <p:txBody>
            <a:bodyPr wrap="none">
              <a:spAutoFit/>
            </a:bodyPr>
            <a:lstStyle/>
            <a:p>
              <a:pPr defTabSz="914377">
                <a:defRPr/>
              </a:pPr>
              <a:r>
                <a:rPr lang="en-US" altLang="zh-CN" sz="5333" dirty="0">
                  <a:solidFill>
                    <a:srgbClr val="BD0000"/>
                  </a:solidFill>
                  <a:effectLst>
                    <a:innerShdw blurRad="63500" dist="50800" dir="18900000">
                      <a:prstClr val="black">
                        <a:alpha val="50000"/>
                      </a:prstClr>
                    </a:innerShdw>
                  </a:effectLst>
                  <a:latin typeface="微软雅黑"/>
                </a:rPr>
                <a:t>0</a:t>
              </a:r>
              <a:endParaRPr lang="zh-CN" altLang="en-US" sz="5333" dirty="0">
                <a:solidFill>
                  <a:srgbClr val="BD0000"/>
                </a:solidFill>
                <a:effectLst>
                  <a:innerShdw blurRad="63500" dist="50800" dir="18900000">
                    <a:prstClr val="black">
                      <a:alpha val="50000"/>
                    </a:prstClr>
                  </a:innerShdw>
                </a:effectLst>
                <a:latin typeface="微软雅黑"/>
              </a:endParaRPr>
            </a:p>
          </p:txBody>
        </p:sp>
      </p:grpSp>
      <p:grpSp>
        <p:nvGrpSpPr>
          <p:cNvPr id="19" name="组合 57"/>
          <p:cNvGrpSpPr>
            <a:grpSpLocks/>
          </p:cNvGrpSpPr>
          <p:nvPr/>
        </p:nvGrpSpPr>
        <p:grpSpPr bwMode="auto">
          <a:xfrm>
            <a:off x="4148138" y="2406650"/>
            <a:ext cx="912812" cy="1054100"/>
            <a:chOff x="3111018" y="1804302"/>
            <a:chExt cx="684625" cy="790768"/>
          </a:xfrm>
        </p:grpSpPr>
        <p:grpSp>
          <p:nvGrpSpPr>
            <p:cNvPr id="38941" name="组合 19"/>
            <p:cNvGrpSpPr>
              <a:grpSpLocks/>
            </p:cNvGrpSpPr>
            <p:nvPr/>
          </p:nvGrpSpPr>
          <p:grpSpPr bwMode="auto">
            <a:xfrm>
              <a:off x="3111018" y="1804302"/>
              <a:ext cx="684625" cy="790768"/>
              <a:chOff x="2744871" y="3116805"/>
              <a:chExt cx="719580" cy="811898"/>
            </a:xfrm>
          </p:grpSpPr>
          <p:sp>
            <p:nvSpPr>
              <p:cNvPr id="21" name="Freeform 5"/>
              <p:cNvSpPr>
                <a:spLocks/>
              </p:cNvSpPr>
              <p:nvPr/>
            </p:nvSpPr>
            <p:spPr bwMode="auto">
              <a:xfrm rot="5400000">
                <a:off x="2698712" y="3162964"/>
                <a:ext cx="811898" cy="71958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a:lstStyle/>
              <a:p>
                <a:pPr defTabSz="914377">
                  <a:defRPr/>
                </a:pPr>
                <a:endParaRPr lang="zh-CN" altLang="en-US" sz="1867">
                  <a:solidFill>
                    <a:srgbClr val="080808"/>
                  </a:solidFill>
                </a:endParaRPr>
              </a:p>
            </p:txBody>
          </p:sp>
          <p:sp>
            <p:nvSpPr>
              <p:cNvPr id="22" name="Freeform 5"/>
              <p:cNvSpPr>
                <a:spLocks/>
              </p:cNvSpPr>
              <p:nvPr/>
            </p:nvSpPr>
            <p:spPr bwMode="auto">
              <a:xfrm rot="5400000">
                <a:off x="2746398" y="3206765"/>
                <a:ext cx="716524" cy="63198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6350">
                <a:solidFill>
                  <a:schemeClr val="tx2"/>
                </a:solidFill>
                <a:prstDash val="dash"/>
              </a:ln>
              <a:effectLst>
                <a:outerShdw blurRad="203200" dist="76200" dir="2700000" algn="tl" rotWithShape="0">
                  <a:prstClr val="black">
                    <a:alpha val="40000"/>
                  </a:prstClr>
                </a:outerShdw>
              </a:effectLst>
            </p:spPr>
            <p:txBody>
              <a:bodyPr/>
              <a:lstStyle/>
              <a:p>
                <a:pPr defTabSz="914377">
                  <a:defRPr/>
                </a:pPr>
                <a:endParaRPr lang="zh-CN" altLang="en-US" sz="1867">
                  <a:solidFill>
                    <a:srgbClr val="080808"/>
                  </a:solidFill>
                </a:endParaRPr>
              </a:p>
            </p:txBody>
          </p:sp>
        </p:grpSp>
        <p:sp>
          <p:nvSpPr>
            <p:cNvPr id="23" name="文本框 22"/>
            <p:cNvSpPr txBox="1"/>
            <p:nvPr/>
          </p:nvSpPr>
          <p:spPr>
            <a:xfrm>
              <a:off x="3189674" y="1851110"/>
              <a:ext cx="439327" cy="684922"/>
            </a:xfrm>
            <a:prstGeom prst="rect">
              <a:avLst/>
            </a:prstGeom>
            <a:noFill/>
          </p:spPr>
          <p:txBody>
            <a:bodyPr wrap="none">
              <a:spAutoFit/>
            </a:bodyPr>
            <a:lstStyle/>
            <a:p>
              <a:pPr defTabSz="914377">
                <a:defRPr/>
              </a:pPr>
              <a:r>
                <a:rPr lang="en-US" altLang="zh-CN" sz="5333" dirty="0" smtClean="0">
                  <a:solidFill>
                    <a:srgbClr val="BD0000"/>
                  </a:solidFill>
                  <a:effectLst>
                    <a:innerShdw blurRad="63500" dist="50800" dir="18900000">
                      <a:prstClr val="black">
                        <a:alpha val="50000"/>
                      </a:prstClr>
                    </a:innerShdw>
                  </a:effectLst>
                  <a:latin typeface="微软雅黑"/>
                </a:rPr>
                <a:t>1</a:t>
              </a:r>
              <a:endParaRPr lang="zh-CN" altLang="en-US" sz="5333" dirty="0">
                <a:solidFill>
                  <a:srgbClr val="BD0000"/>
                </a:solidFill>
                <a:effectLst>
                  <a:innerShdw blurRad="63500" dist="50800" dir="18900000">
                    <a:prstClr val="black">
                      <a:alpha val="50000"/>
                    </a:prstClr>
                  </a:innerShdw>
                </a:effectLst>
                <a:latin typeface="微软雅黑"/>
              </a:endParaRPr>
            </a:p>
          </p:txBody>
        </p:sp>
      </p:grpSp>
      <p:grpSp>
        <p:nvGrpSpPr>
          <p:cNvPr id="24" name="组合 56"/>
          <p:cNvGrpSpPr>
            <a:grpSpLocks/>
          </p:cNvGrpSpPr>
          <p:nvPr/>
        </p:nvGrpSpPr>
        <p:grpSpPr bwMode="auto">
          <a:xfrm>
            <a:off x="3162300" y="2406650"/>
            <a:ext cx="914400" cy="1054100"/>
            <a:chOff x="2372464" y="1804302"/>
            <a:chExt cx="684625" cy="790768"/>
          </a:xfrm>
        </p:grpSpPr>
        <p:grpSp>
          <p:nvGrpSpPr>
            <p:cNvPr id="38935" name="组合 23"/>
            <p:cNvGrpSpPr>
              <a:grpSpLocks/>
            </p:cNvGrpSpPr>
            <p:nvPr/>
          </p:nvGrpSpPr>
          <p:grpSpPr bwMode="auto">
            <a:xfrm>
              <a:off x="2372464" y="1804302"/>
              <a:ext cx="684625" cy="790768"/>
              <a:chOff x="2744871" y="3116805"/>
              <a:chExt cx="719580" cy="811898"/>
            </a:xfrm>
          </p:grpSpPr>
          <p:sp>
            <p:nvSpPr>
              <p:cNvPr id="25" name="Freeform 5"/>
              <p:cNvSpPr>
                <a:spLocks/>
              </p:cNvSpPr>
              <p:nvPr/>
            </p:nvSpPr>
            <p:spPr bwMode="auto">
              <a:xfrm rot="5400000">
                <a:off x="2698712" y="3162964"/>
                <a:ext cx="811898" cy="71958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a:lstStyle/>
              <a:p>
                <a:pPr defTabSz="914377">
                  <a:defRPr/>
                </a:pPr>
                <a:endParaRPr lang="zh-CN" altLang="en-US" sz="1867">
                  <a:solidFill>
                    <a:srgbClr val="080808"/>
                  </a:solidFill>
                </a:endParaRPr>
              </a:p>
            </p:txBody>
          </p:sp>
          <p:sp>
            <p:nvSpPr>
              <p:cNvPr id="26" name="Freeform 5"/>
              <p:cNvSpPr>
                <a:spLocks/>
              </p:cNvSpPr>
              <p:nvPr/>
            </p:nvSpPr>
            <p:spPr bwMode="auto">
              <a:xfrm rot="5400000">
                <a:off x="2746399" y="3206689"/>
                <a:ext cx="716524" cy="63213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6350">
                <a:solidFill>
                  <a:schemeClr val="tx2"/>
                </a:solidFill>
                <a:prstDash val="dash"/>
              </a:ln>
              <a:effectLst>
                <a:outerShdw blurRad="203200" dist="76200" dir="2700000" algn="tl" rotWithShape="0">
                  <a:prstClr val="black">
                    <a:alpha val="40000"/>
                  </a:prstClr>
                </a:outerShdw>
              </a:effectLst>
            </p:spPr>
            <p:txBody>
              <a:bodyPr/>
              <a:lstStyle/>
              <a:p>
                <a:pPr defTabSz="914377">
                  <a:defRPr/>
                </a:pPr>
                <a:endParaRPr lang="zh-CN" altLang="en-US" sz="1867">
                  <a:solidFill>
                    <a:srgbClr val="080808"/>
                  </a:solidFill>
                </a:endParaRPr>
              </a:p>
            </p:txBody>
          </p:sp>
        </p:grpSp>
        <p:sp>
          <p:nvSpPr>
            <p:cNvPr id="27" name="文本框 26"/>
            <p:cNvSpPr txBox="1"/>
            <p:nvPr/>
          </p:nvSpPr>
          <p:spPr>
            <a:xfrm>
              <a:off x="2470660" y="1851110"/>
              <a:ext cx="438310" cy="684922"/>
            </a:xfrm>
            <a:prstGeom prst="rect">
              <a:avLst/>
            </a:prstGeom>
            <a:noFill/>
          </p:spPr>
          <p:txBody>
            <a:bodyPr wrap="none">
              <a:spAutoFit/>
            </a:bodyPr>
            <a:lstStyle/>
            <a:p>
              <a:pPr defTabSz="914377">
                <a:defRPr/>
              </a:pPr>
              <a:r>
                <a:rPr lang="en-US" altLang="zh-CN" sz="5333" dirty="0">
                  <a:solidFill>
                    <a:srgbClr val="BD0000"/>
                  </a:solidFill>
                  <a:effectLst>
                    <a:innerShdw blurRad="63500" dist="50800" dir="18900000">
                      <a:prstClr val="black">
                        <a:alpha val="50000"/>
                      </a:prstClr>
                    </a:innerShdw>
                  </a:effectLst>
                  <a:latin typeface="微软雅黑"/>
                </a:rPr>
                <a:t>2</a:t>
              </a:r>
              <a:endParaRPr lang="zh-CN" altLang="en-US" sz="5333" dirty="0">
                <a:solidFill>
                  <a:srgbClr val="BD0000"/>
                </a:solidFill>
                <a:effectLst>
                  <a:innerShdw blurRad="63500" dist="50800" dir="18900000">
                    <a:prstClr val="black">
                      <a:alpha val="50000"/>
                    </a:prstClr>
                  </a:innerShdw>
                </a:effectLst>
                <a:latin typeface="微软雅黑"/>
              </a:endParaRPr>
            </a:p>
          </p:txBody>
        </p:sp>
      </p:grpSp>
      <p:pic>
        <p:nvPicPr>
          <p:cNvPr id="42" name="产品展示音频">
            <a:hlinkClick r:id="" action="ppaction://media"/>
          </p:cNvPr>
          <p:cNvPicPr>
            <a:picLocks noChangeAspect="1"/>
          </p:cNvPicPr>
          <p:nvPr>
            <a:videoFile r:link="rId1"/>
          </p:nvPr>
        </p:nvPicPr>
        <p:blipFill>
          <a:blip r:embed="rId5">
            <a:extLst>
              <a:ext uri="{28A0092B-C50C-407E-A947-70E740481C1C}">
                <a14:useLocalDpi xmlns:a14="http://schemas.microsoft.com/office/drawing/2010/main" val="0"/>
              </a:ext>
            </a:extLst>
          </a:blip>
          <a:srcRect/>
          <a:stretch>
            <a:fillRect/>
          </a:stretch>
        </p:blipFill>
        <p:spPr bwMode="auto">
          <a:xfrm>
            <a:off x="-2239963" y="915988"/>
            <a:ext cx="32702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 name="组合 8"/>
          <p:cNvGrpSpPr>
            <a:grpSpLocks/>
          </p:cNvGrpSpPr>
          <p:nvPr/>
        </p:nvGrpSpPr>
        <p:grpSpPr bwMode="auto">
          <a:xfrm>
            <a:off x="3656013" y="1503363"/>
            <a:ext cx="1182687" cy="1054100"/>
            <a:chOff x="2741848" y="1126944"/>
            <a:chExt cx="684626" cy="790768"/>
          </a:xfrm>
        </p:grpSpPr>
        <p:sp>
          <p:nvSpPr>
            <p:cNvPr id="29" name="Freeform 5"/>
            <p:cNvSpPr>
              <a:spLocks/>
            </p:cNvSpPr>
            <p:nvPr/>
          </p:nvSpPr>
          <p:spPr bwMode="auto">
            <a:xfrm rot="5400000">
              <a:off x="2688777" y="1180015"/>
              <a:ext cx="790768" cy="68462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2"/>
                </a:gs>
                <a:gs pos="100000">
                  <a:schemeClr val="tx2"/>
                </a:gs>
              </a:gsLst>
              <a:lin ang="6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a:lstStyle/>
            <a:p>
              <a:pPr defTabSz="914377">
                <a:defRPr/>
              </a:pPr>
              <a:endParaRPr lang="zh-CN" altLang="en-US" sz="1867">
                <a:solidFill>
                  <a:srgbClr val="080808"/>
                </a:solidFill>
              </a:endParaRPr>
            </a:p>
          </p:txBody>
        </p:sp>
        <p:sp>
          <p:nvSpPr>
            <p:cNvPr id="38934" name="文本框 5"/>
            <p:cNvSpPr txBox="1">
              <a:spLocks noChangeArrowheads="1"/>
            </p:cNvSpPr>
            <p:nvPr/>
          </p:nvSpPr>
          <p:spPr bwMode="auto">
            <a:xfrm>
              <a:off x="2760595" y="1368438"/>
              <a:ext cx="665879" cy="484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a:defRPr>
                  <a:solidFill>
                    <a:schemeClr val="tx1"/>
                  </a:solidFill>
                  <a:latin typeface="Calibri" panose="020F0502020204030204" pitchFamily="34" charset="0"/>
                  <a:ea typeface="宋体" panose="02010600030101010101" pitchFamily="2" charset="-122"/>
                </a:defRPr>
              </a:lvl1pPr>
              <a:lvl2pPr marL="742950" indent="-285750" defTabSz="912813">
                <a:defRPr>
                  <a:solidFill>
                    <a:schemeClr val="tx1"/>
                  </a:solidFill>
                  <a:latin typeface="Calibri" panose="020F0502020204030204" pitchFamily="34" charset="0"/>
                  <a:ea typeface="宋体" panose="02010600030101010101" pitchFamily="2" charset="-122"/>
                </a:defRPr>
              </a:lvl2pPr>
              <a:lvl3pPr marL="1143000" indent="-228600" defTabSz="912813">
                <a:defRPr>
                  <a:solidFill>
                    <a:schemeClr val="tx1"/>
                  </a:solidFill>
                  <a:latin typeface="Calibri" panose="020F0502020204030204" pitchFamily="34" charset="0"/>
                  <a:ea typeface="宋体" panose="02010600030101010101" pitchFamily="2" charset="-122"/>
                </a:defRPr>
              </a:lvl3pPr>
              <a:lvl4pPr marL="1600200" indent="-228600" defTabSz="912813">
                <a:defRPr>
                  <a:solidFill>
                    <a:schemeClr val="tx1"/>
                  </a:solidFill>
                  <a:latin typeface="Calibri" panose="020F0502020204030204" pitchFamily="34" charset="0"/>
                  <a:ea typeface="宋体" panose="02010600030101010101" pitchFamily="2" charset="-122"/>
                </a:defRPr>
              </a:lvl4pPr>
              <a:lvl5pPr marL="2057400" indent="-228600" defTabSz="912813">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b="1" dirty="0" smtClean="0">
                  <a:solidFill>
                    <a:srgbClr val="FFFFFF"/>
                  </a:solidFill>
                  <a:latin typeface="Arial" panose="020B0604020202020204" pitchFamily="34" charset="0"/>
                  <a:ea typeface="微软雅黑" panose="020B0503020204020204" pitchFamily="34" charset="-122"/>
                </a:rPr>
                <a:t>2018</a:t>
              </a:r>
              <a:r>
                <a:rPr lang="zh-CN" altLang="en-US" b="1" dirty="0" smtClean="0">
                  <a:solidFill>
                    <a:srgbClr val="FFFFFF"/>
                  </a:solidFill>
                  <a:latin typeface="Arial" panose="020B0604020202020204" pitchFamily="34" charset="0"/>
                  <a:ea typeface="微软雅黑" panose="020B0503020204020204" pitchFamily="34" charset="-122"/>
                </a:rPr>
                <a:t>级</a:t>
              </a:r>
              <a:endParaRPr lang="en-US" altLang="zh-CN" b="1" dirty="0">
                <a:solidFill>
                  <a:srgbClr val="FFFFFF"/>
                </a:solidFill>
                <a:latin typeface="Arial" panose="020B0604020202020204" pitchFamily="34" charset="0"/>
                <a:ea typeface="微软雅黑" panose="020B0503020204020204" pitchFamily="34" charset="-122"/>
              </a:endParaRPr>
            </a:p>
            <a:p>
              <a:pPr algn="ctr" fontAlgn="base">
                <a:spcBef>
                  <a:spcPct val="0"/>
                </a:spcBef>
                <a:spcAft>
                  <a:spcPct val="0"/>
                </a:spcAft>
              </a:pPr>
              <a:r>
                <a:rPr lang="zh-CN" altLang="en-US" b="1" dirty="0">
                  <a:solidFill>
                    <a:srgbClr val="FFFFFF"/>
                  </a:solidFill>
                  <a:latin typeface="Arial" panose="020B0604020202020204" pitchFamily="34" charset="0"/>
                  <a:ea typeface="微软雅黑" panose="020B0503020204020204" pitchFamily="34" charset="-122"/>
                </a:rPr>
                <a:t>辅修</a:t>
              </a:r>
            </a:p>
          </p:txBody>
        </p:sp>
      </p:grpSp>
      <p:sp>
        <p:nvSpPr>
          <p:cNvPr id="38924" name="矩形 4"/>
          <p:cNvSpPr>
            <a:spLocks noChangeArrowheads="1"/>
          </p:cNvSpPr>
          <p:nvPr/>
        </p:nvSpPr>
        <p:spPr bwMode="auto">
          <a:xfrm>
            <a:off x="5003800" y="2795588"/>
            <a:ext cx="3284874"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200" dirty="0" smtClean="0">
                <a:solidFill>
                  <a:srgbClr val="080808"/>
                </a:solidFill>
                <a:latin typeface="Arial" panose="020B0604020202020204" pitchFamily="34" charset="0"/>
                <a:ea typeface="微软雅黑" panose="020B0503020204020204" pitchFamily="34" charset="-122"/>
              </a:rPr>
              <a:t>第</a:t>
            </a:r>
            <a:r>
              <a:rPr lang="en-US" altLang="zh-CN" sz="3200" dirty="0" smtClean="0">
                <a:solidFill>
                  <a:srgbClr val="080808"/>
                </a:solidFill>
                <a:latin typeface="Arial" panose="020B0604020202020204" pitchFamily="34" charset="0"/>
                <a:ea typeface="微软雅黑" panose="020B0503020204020204" pitchFamily="34" charset="-122"/>
              </a:rPr>
              <a:t>5</a:t>
            </a:r>
            <a:r>
              <a:rPr lang="zh-CN" altLang="en-US" sz="3200" dirty="0" smtClean="0">
                <a:solidFill>
                  <a:srgbClr val="080808"/>
                </a:solidFill>
                <a:latin typeface="Arial" panose="020B0604020202020204" pitchFamily="34" charset="0"/>
                <a:ea typeface="微软雅黑" panose="020B0503020204020204" pitchFamily="34" charset="-122"/>
              </a:rPr>
              <a:t>章：投资组合</a:t>
            </a:r>
            <a:endParaRPr lang="zh-CN" altLang="en-US" sz="3200" dirty="0">
              <a:solidFill>
                <a:srgbClr val="080808"/>
              </a:solidFill>
              <a:latin typeface="Arial" panose="020B0604020202020204" pitchFamily="34" charset="0"/>
              <a:ea typeface="微软雅黑" panose="020B0503020204020204" pitchFamily="34" charset="-122"/>
            </a:endParaRPr>
          </a:p>
        </p:txBody>
      </p:sp>
      <p:sp>
        <p:nvSpPr>
          <p:cNvPr id="45" name="矩形 10"/>
          <p:cNvSpPr>
            <a:spLocks noChangeArrowheads="1"/>
          </p:cNvSpPr>
          <p:nvPr/>
        </p:nvSpPr>
        <p:spPr bwMode="auto">
          <a:xfrm>
            <a:off x="3767595" y="4834998"/>
            <a:ext cx="7398152" cy="1569660"/>
          </a:xfrm>
          <a:prstGeom prst="rect">
            <a:avLst/>
          </a:prstGeom>
          <a:solidFill>
            <a:srgbClr val="FFFFFF"/>
          </a:solidFill>
          <a:ln w="9525">
            <a:solidFill>
              <a:srgbClr val="000000"/>
            </a:solidFill>
            <a:prstDash val="dashDot"/>
            <a:miter lim="800000"/>
            <a:headEnd/>
            <a:tailEnd/>
          </a:ln>
          <a:effectLst>
            <a:glow rad="228600">
              <a:srgbClr val="ED7D31">
                <a:satMod val="175000"/>
                <a:alpha val="40000"/>
              </a:srgbClr>
            </a:glow>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zh-CN" altLang="en-US" sz="2400" b="1" kern="0" dirty="0" smtClean="0">
                <a:solidFill>
                  <a:srgbClr val="000000"/>
                </a:solidFill>
              </a:rPr>
              <a:t>陆正华 副教授</a:t>
            </a:r>
          </a:p>
          <a:p>
            <a:pPr eaLnBrk="1" fontAlgn="base" hangingPunct="1">
              <a:spcBef>
                <a:spcPct val="0"/>
              </a:spcBef>
              <a:spcAft>
                <a:spcPct val="0"/>
              </a:spcAft>
              <a:defRPr/>
            </a:pPr>
            <a:r>
              <a:rPr lang="zh-CN" altLang="en-US" sz="2400" b="1" kern="0" dirty="0" smtClean="0">
                <a:solidFill>
                  <a:srgbClr val="000000"/>
                </a:solidFill>
              </a:rPr>
              <a:t>（华南理工大学工商管理学院</a:t>
            </a:r>
            <a:r>
              <a:rPr lang="en-US" altLang="zh-CN" sz="2400" b="1" kern="0" dirty="0" smtClean="0">
                <a:solidFill>
                  <a:srgbClr val="000000"/>
                </a:solidFill>
              </a:rPr>
              <a:t>/CPA/</a:t>
            </a:r>
            <a:r>
              <a:rPr lang="zh-CN" altLang="en-US" sz="2400" b="1" kern="0" dirty="0" smtClean="0">
                <a:solidFill>
                  <a:srgbClr val="000000"/>
                </a:solidFill>
              </a:rPr>
              <a:t>博士）</a:t>
            </a:r>
            <a:r>
              <a:rPr lang="en-US" altLang="zh-CN" sz="2400" b="1" kern="0" dirty="0" smtClean="0">
                <a:solidFill>
                  <a:srgbClr val="FF0000"/>
                </a:solidFill>
              </a:rPr>
              <a:t>                                                               </a:t>
            </a:r>
          </a:p>
          <a:p>
            <a:pPr eaLnBrk="1" fontAlgn="base" hangingPunct="1">
              <a:spcBef>
                <a:spcPct val="0"/>
              </a:spcBef>
              <a:spcAft>
                <a:spcPct val="0"/>
              </a:spcAft>
              <a:defRPr/>
            </a:pPr>
            <a:r>
              <a:rPr lang="en-US" altLang="zh-CN" sz="2400" b="1" kern="0" dirty="0" smtClean="0">
                <a:solidFill>
                  <a:srgbClr val="FF0000"/>
                </a:solidFill>
              </a:rPr>
              <a:t>                                     </a:t>
            </a:r>
          </a:p>
          <a:p>
            <a:pPr eaLnBrk="1" fontAlgn="base" hangingPunct="1">
              <a:spcBef>
                <a:spcPct val="0"/>
              </a:spcBef>
              <a:spcAft>
                <a:spcPct val="0"/>
              </a:spcAft>
              <a:defRPr/>
            </a:pPr>
            <a:r>
              <a:rPr lang="en-US" altLang="zh-CN" sz="2400" b="1" kern="0" dirty="0" smtClean="0">
                <a:solidFill>
                  <a:srgbClr val="FF0000"/>
                </a:solidFill>
              </a:rPr>
              <a:t>               2020</a:t>
            </a:r>
            <a:r>
              <a:rPr lang="zh-CN" altLang="en-US" sz="2400" b="1" kern="0" dirty="0" smtClean="0">
                <a:solidFill>
                  <a:srgbClr val="FF0000"/>
                </a:solidFill>
              </a:rPr>
              <a:t>年</a:t>
            </a:r>
            <a:r>
              <a:rPr lang="en-US" altLang="zh-CN" sz="2400" b="1" kern="0" dirty="0" smtClean="0">
                <a:solidFill>
                  <a:srgbClr val="FF0000"/>
                </a:solidFill>
              </a:rPr>
              <a:t>4</a:t>
            </a:r>
            <a:r>
              <a:rPr lang="zh-CN" altLang="en-US" sz="2400" b="1" kern="0" dirty="0" smtClean="0">
                <a:solidFill>
                  <a:srgbClr val="FF0000"/>
                </a:solidFill>
              </a:rPr>
              <a:t>月</a:t>
            </a:r>
            <a:r>
              <a:rPr lang="en-US" altLang="zh-CN" sz="2400" b="1" kern="0" dirty="0" smtClean="0">
                <a:solidFill>
                  <a:srgbClr val="FF0000"/>
                </a:solidFill>
              </a:rPr>
              <a:t>13</a:t>
            </a:r>
            <a:r>
              <a:rPr lang="zh-CN" altLang="en-US" sz="2400" b="1" kern="0" dirty="0" smtClean="0">
                <a:solidFill>
                  <a:srgbClr val="FF0000"/>
                </a:solidFill>
              </a:rPr>
              <a:t>日晚（</a:t>
            </a:r>
            <a:r>
              <a:rPr lang="en-US" altLang="zh-CN" sz="2400" b="1" kern="0" dirty="0" smtClean="0">
                <a:solidFill>
                  <a:srgbClr val="FF0000"/>
                </a:solidFill>
              </a:rPr>
              <a:t>7:00—10:25</a:t>
            </a:r>
            <a:r>
              <a:rPr lang="zh-CN" altLang="en-US" sz="2400" b="1" kern="0" dirty="0" smtClean="0">
                <a:solidFill>
                  <a:srgbClr val="FF0000"/>
                </a:solidFill>
              </a:rPr>
              <a:t>）</a:t>
            </a:r>
          </a:p>
        </p:txBody>
      </p:sp>
      <p:sp>
        <p:nvSpPr>
          <p:cNvPr id="41" name="文本框 40"/>
          <p:cNvSpPr txBox="1"/>
          <p:nvPr/>
        </p:nvSpPr>
        <p:spPr>
          <a:xfrm>
            <a:off x="746421" y="6498322"/>
            <a:ext cx="4015072" cy="300082"/>
          </a:xfrm>
          <a:prstGeom prst="rect">
            <a:avLst/>
          </a:prstGeom>
          <a:solidFill>
            <a:sysClr val="window" lastClr="FFFFFF"/>
          </a:solidFill>
        </p:spPr>
        <p:txBody>
          <a:bodyPr wrap="square">
            <a:spAutoFit/>
          </a:bodyPr>
          <a:lstStyle/>
          <a:p>
            <a:pPr>
              <a:defRPr/>
            </a:pPr>
            <a:r>
              <a:rPr lang="zh-CN" altLang="en-US" sz="1350" b="1" kern="0" dirty="0">
                <a:solidFill>
                  <a:srgbClr val="FF0000"/>
                </a:solidFill>
                <a:latin typeface="Calibri"/>
                <a:ea typeface="宋体" panose="02010600030101010101" pitchFamily="2" charset="-122"/>
              </a:rPr>
              <a:t>关键词</a:t>
            </a:r>
            <a:r>
              <a:rPr lang="zh-CN" altLang="en-US" sz="1350" b="1" kern="0" dirty="0" smtClean="0">
                <a:solidFill>
                  <a:srgbClr val="FF0000"/>
                </a:solidFill>
                <a:latin typeface="Calibri"/>
                <a:ea typeface="宋体" panose="02010600030101010101" pitchFamily="2" charset="-122"/>
              </a:rPr>
              <a:t>：预期收益率 组合 降低投资风险  收益率</a:t>
            </a:r>
            <a:endParaRPr lang="zh-CN" altLang="en-US" sz="1350" b="1" kern="0" dirty="0">
              <a:solidFill>
                <a:srgbClr val="FF0000"/>
              </a:solidFill>
              <a:latin typeface="Calibri"/>
              <a:ea typeface="宋体" panose="02010600030101010101" pitchFamily="2" charset="-122"/>
            </a:endParaRPr>
          </a:p>
        </p:txBody>
      </p:sp>
      <p:sp>
        <p:nvSpPr>
          <p:cNvPr id="38930" name="文本框 3"/>
          <p:cNvSpPr txBox="1">
            <a:spLocks noChangeArrowheads="1"/>
          </p:cNvSpPr>
          <p:nvPr/>
        </p:nvSpPr>
        <p:spPr bwMode="auto">
          <a:xfrm>
            <a:off x="5060950" y="1865313"/>
            <a:ext cx="3532207"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400" b="1" dirty="0" smtClean="0">
                <a:solidFill>
                  <a:srgbClr val="080808"/>
                </a:solidFill>
                <a:latin typeface="Arial" panose="020B0604020202020204" pitchFamily="34" charset="0"/>
                <a:ea typeface="微软雅黑" panose="020B0503020204020204" pitchFamily="34" charset="-122"/>
              </a:rPr>
              <a:t>第二篇：投资学理论</a:t>
            </a:r>
            <a:endParaRPr lang="zh-CN" altLang="en-US" sz="2400" b="1" dirty="0">
              <a:solidFill>
                <a:srgbClr val="080808"/>
              </a:solidFill>
              <a:latin typeface="Arial" panose="020B0604020202020204" pitchFamily="34" charset="0"/>
              <a:ea typeface="微软雅黑" panose="020B0503020204020204" pitchFamily="34" charset="-122"/>
            </a:endParaRPr>
          </a:p>
        </p:txBody>
      </p:sp>
      <p:sp>
        <p:nvSpPr>
          <p:cNvPr id="4" name="文本框 3"/>
          <p:cNvSpPr txBox="1"/>
          <p:nvPr/>
        </p:nvSpPr>
        <p:spPr>
          <a:xfrm>
            <a:off x="8777498" y="2131896"/>
            <a:ext cx="3316077" cy="461665"/>
          </a:xfrm>
          <a:prstGeom prst="rect">
            <a:avLst/>
          </a:prstGeom>
          <a:solidFill>
            <a:srgbClr val="FFFF00"/>
          </a:solidFill>
        </p:spPr>
        <p:txBody>
          <a:bodyPr wrap="square" rtlCol="0">
            <a:spAutoFit/>
          </a:bodyPr>
          <a:lstStyle/>
          <a:p>
            <a:pPr algn="ctr"/>
            <a:r>
              <a:rPr lang="zh-CN" altLang="en-US" sz="2400" dirty="0" smtClean="0">
                <a:solidFill>
                  <a:srgbClr val="080808"/>
                </a:solidFill>
                <a:latin typeface="华文行楷" panose="02010800040101010101" pitchFamily="2" charset="-122"/>
                <a:ea typeface="华文行楷" panose="02010800040101010101" pitchFamily="2" charset="-122"/>
              </a:rPr>
              <a:t>投资者最优投资组合</a:t>
            </a:r>
            <a:endParaRPr lang="zh-CN" altLang="en-US" sz="2400" dirty="0">
              <a:solidFill>
                <a:srgbClr val="080808"/>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2387357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withEffect">
                                  <p:stCondLst>
                                    <p:cond delay="0"/>
                                  </p:stCondLst>
                                  <p:childTnLst>
                                    <p:cmd type="call" cmd="playFrom(0.0)">
                                      <p:cBhvr>
                                        <p:cTn id="6" dur="1" fill="hold"/>
                                        <p:tgtEl>
                                          <p:spTgt spid="42"/>
                                        </p:tgtEl>
                                      </p:cBhvr>
                                    </p:cmd>
                                  </p:childTnLst>
                                </p:cTn>
                              </p:par>
                            </p:childTnLst>
                          </p:cTn>
                        </p:par>
                        <p:par>
                          <p:cTn id="7" fill="hold" nodeType="afterGroup">
                            <p:stCondLst>
                              <p:cond delay="0"/>
                            </p:stCondLst>
                            <p:childTnLst>
                              <p:par>
                                <p:cTn id="8" presetID="53" presetClass="entr" presetSubtype="16" fill="hold" nodeType="afterEffect">
                                  <p:stCondLst>
                                    <p:cond delay="300"/>
                                  </p:stCondLst>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ppt_w</p:attrName>
                                        </p:attrNameLst>
                                      </p:cBhvr>
                                      <p:tavLst>
                                        <p:tav tm="0">
                                          <p:val>
                                            <p:fltVal val="0"/>
                                          </p:val>
                                        </p:tav>
                                        <p:tav tm="100000">
                                          <p:val>
                                            <p:strVal val="#ppt_w"/>
                                          </p:val>
                                        </p:tav>
                                      </p:tavLst>
                                    </p:anim>
                                    <p:anim calcmode="lin" valueType="num">
                                      <p:cBhvr>
                                        <p:cTn id="11" dur="500" fill="hold"/>
                                        <p:tgtEl>
                                          <p:spTgt spid="2"/>
                                        </p:tgtEl>
                                        <p:attrNameLst>
                                          <p:attrName>ppt_h</p:attrName>
                                        </p:attrNameLst>
                                      </p:cBhvr>
                                      <p:tavLst>
                                        <p:tav tm="0">
                                          <p:val>
                                            <p:fltVal val="0"/>
                                          </p:val>
                                        </p:tav>
                                        <p:tav tm="100000">
                                          <p:val>
                                            <p:strVal val="#ppt_h"/>
                                          </p:val>
                                        </p:tav>
                                      </p:tavLst>
                                    </p:anim>
                                    <p:animEffect transition="in" filter="fade">
                                      <p:cBhvr>
                                        <p:cTn id="12" dur="500"/>
                                        <p:tgtEl>
                                          <p:spTgt spid="2"/>
                                        </p:tgtEl>
                                      </p:cBhvr>
                                    </p:animEffect>
                                  </p:childTnLst>
                                </p:cTn>
                              </p:par>
                            </p:childTnLst>
                          </p:cTn>
                        </p:par>
                        <p:par>
                          <p:cTn id="13" fill="hold" nodeType="afterGroup">
                            <p:stCondLst>
                              <p:cond delay="800"/>
                            </p:stCondLst>
                            <p:childTnLst>
                              <p:par>
                                <p:cTn id="14" presetID="53" presetClass="entr" presetSubtype="16"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fltVal val="0"/>
                                          </p:val>
                                        </p:tav>
                                        <p:tav tm="100000">
                                          <p:val>
                                            <p:strVal val="#ppt_h"/>
                                          </p:val>
                                        </p:tav>
                                      </p:tavLst>
                                    </p:anim>
                                    <p:animEffect transition="in" filter="fade">
                                      <p:cBhvr>
                                        <p:cTn id="18" dur="500"/>
                                        <p:tgtEl>
                                          <p:spTgt spid="14"/>
                                        </p:tgtEl>
                                      </p:cBhvr>
                                    </p:animEffect>
                                  </p:childTnLst>
                                </p:cTn>
                              </p:par>
                            </p:childTnLst>
                          </p:cTn>
                        </p:par>
                        <p:par>
                          <p:cTn id="19" fill="hold" nodeType="afterGroup">
                            <p:stCondLst>
                              <p:cond delay="1300"/>
                            </p:stCondLst>
                            <p:childTnLst>
                              <p:par>
                                <p:cTn id="20" presetID="53" presetClass="entr" presetSubtype="16"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animEffect transition="in" filter="fade">
                                      <p:cBhvr>
                                        <p:cTn id="24" dur="500"/>
                                        <p:tgtEl>
                                          <p:spTgt spid="24"/>
                                        </p:tgtEl>
                                      </p:cBhvr>
                                    </p:animEffect>
                                  </p:childTnLst>
                                </p:cTn>
                              </p:par>
                            </p:childTnLst>
                          </p:cTn>
                        </p:par>
                        <p:par>
                          <p:cTn id="25" fill="hold" nodeType="afterGroup">
                            <p:stCondLst>
                              <p:cond delay="1800"/>
                            </p:stCondLst>
                            <p:childTnLst>
                              <p:par>
                                <p:cTn id="26" presetID="53" presetClass="entr" presetSubtype="16"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childTnLst>
                          </p:cTn>
                        </p:par>
                        <p:par>
                          <p:cTn id="31" fill="hold" nodeType="afterGroup">
                            <p:stCondLst>
                              <p:cond delay="2300"/>
                            </p:stCondLst>
                            <p:childTnLst>
                              <p:par>
                                <p:cTn id="32" presetID="22" presetClass="entr" presetSubtype="1"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up)">
                                      <p:cBhvr>
                                        <p:cTn id="34" dur="500"/>
                                        <p:tgtEl>
                                          <p:spTgt spid="13"/>
                                        </p:tgtEl>
                                      </p:cBhvr>
                                    </p:animEffect>
                                  </p:childTnLst>
                                </p:cTn>
                              </p:par>
                            </p:childTnLst>
                          </p:cTn>
                        </p:par>
                        <p:par>
                          <p:cTn id="35" fill="hold" nodeType="afterGroup">
                            <p:stCondLst>
                              <p:cond delay="2800"/>
                            </p:stCondLst>
                            <p:childTnLst>
                              <p:par>
                                <p:cTn id="36" presetID="22" presetClass="entr" presetSubtype="8"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nodeType="afterGroup">
                            <p:stCondLst>
                              <p:cond delay="3300"/>
                            </p:stCondLst>
                            <p:childTnLst>
                              <p:par>
                                <p:cTn id="40" presetID="2" presetClass="entr" presetSubtype="2" fill="hold" grpId="0" nodeType="afterEffect" nodePh="1">
                                  <p:stCondLst>
                                    <p:cond delay="0"/>
                                  </p:stCondLst>
                                  <p:endCondLst>
                                    <p:cond evt="begin" delay="0">
                                      <p:tn val="40"/>
                                    </p:cond>
                                  </p:endCondLst>
                                  <p:childTnLst>
                                    <p:set>
                                      <p:cBhvr>
                                        <p:cTn id="41" dur="1" fill="hold">
                                          <p:stCondLst>
                                            <p:cond delay="0"/>
                                          </p:stCondLst>
                                        </p:cTn>
                                        <p:tgtEl>
                                          <p:spTgt spid="53"/>
                                        </p:tgtEl>
                                        <p:attrNameLst>
                                          <p:attrName>style.visibility</p:attrName>
                                        </p:attrNameLst>
                                      </p:cBhvr>
                                      <p:to>
                                        <p:strVal val="visible"/>
                                      </p:to>
                                    </p:set>
                                    <p:anim calcmode="lin" valueType="num">
                                      <p:cBhvr additive="base">
                                        <p:cTn id="42" dur="500" fill="hold"/>
                                        <p:tgtEl>
                                          <p:spTgt spid="53"/>
                                        </p:tgtEl>
                                        <p:attrNameLst>
                                          <p:attrName>ppt_x</p:attrName>
                                        </p:attrNameLst>
                                      </p:cBhvr>
                                      <p:tavLst>
                                        <p:tav tm="0">
                                          <p:val>
                                            <p:strVal val="1+#ppt_w/2"/>
                                          </p:val>
                                        </p:tav>
                                        <p:tav tm="100000">
                                          <p:val>
                                            <p:strVal val="#ppt_x"/>
                                          </p:val>
                                        </p:tav>
                                      </p:tavLst>
                                    </p:anim>
                                    <p:anim calcmode="lin" valueType="num">
                                      <p:cBhvr additive="base">
                                        <p:cTn id="43" dur="500" fill="hold"/>
                                        <p:tgtEl>
                                          <p:spTgt spid="53"/>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3800"/>
                            </p:stCondLst>
                            <p:childTnLst>
                              <p:par>
                                <p:cTn id="45" presetID="10" presetClass="entr" presetSubtype="0" fill="hold" nodeType="after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childTnLst>
                          </p:cTn>
                        </p:par>
                        <p:par>
                          <p:cTn id="48" fill="hold" nodeType="afterGroup">
                            <p:stCondLst>
                              <p:cond delay="4300"/>
                            </p:stCondLst>
                            <p:childTnLst>
                              <p:par>
                                <p:cTn id="49" presetID="53" presetClass="entr" presetSubtype="16" fill="hold" nodeType="after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p:cTn id="51" dur="500" fill="hold"/>
                                        <p:tgtEl>
                                          <p:spTgt spid="30"/>
                                        </p:tgtEl>
                                        <p:attrNameLst>
                                          <p:attrName>ppt_w</p:attrName>
                                        </p:attrNameLst>
                                      </p:cBhvr>
                                      <p:tavLst>
                                        <p:tav tm="0">
                                          <p:val>
                                            <p:fltVal val="0"/>
                                          </p:val>
                                        </p:tav>
                                        <p:tav tm="100000">
                                          <p:val>
                                            <p:strVal val="#ppt_w"/>
                                          </p:val>
                                        </p:tav>
                                      </p:tavLst>
                                    </p:anim>
                                    <p:anim calcmode="lin" valueType="num">
                                      <p:cBhvr>
                                        <p:cTn id="52" dur="500" fill="hold"/>
                                        <p:tgtEl>
                                          <p:spTgt spid="30"/>
                                        </p:tgtEl>
                                        <p:attrNameLst>
                                          <p:attrName>ppt_h</p:attrName>
                                        </p:attrNameLst>
                                      </p:cBhvr>
                                      <p:tavLst>
                                        <p:tav tm="0">
                                          <p:val>
                                            <p:fltVal val="0"/>
                                          </p:val>
                                        </p:tav>
                                        <p:tav tm="100000">
                                          <p:val>
                                            <p:strVal val="#ppt_h"/>
                                          </p:val>
                                        </p:tav>
                                      </p:tavLst>
                                    </p:anim>
                                    <p:animEffect transition="in" filter="fade">
                                      <p:cBhvr>
                                        <p:cTn id="5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numSld="999" showWhenStopped="0">
                <p:cTn id="54" repeatCount="indefinite" fill="hold" display="0">
                  <p:stCondLst>
                    <p:cond delay="indefinite"/>
                  </p:stCondLst>
                  <p:endCondLst>
                    <p:cond evt="onStopAudio" delay="0">
                      <p:tgtEl>
                        <p:sldTgt/>
                      </p:tgtEl>
                    </p:cond>
                  </p:endCondLst>
                </p:cTn>
                <p:tgtEl>
                  <p:spTgt spid="42"/>
                </p:tgtEl>
              </p:cMediaNode>
            </p:video>
          </p:childTnLst>
        </p:cTn>
      </p:par>
    </p:tnLst>
    <p:bldLst>
      <p:bldP spid="5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3143672" y="168722"/>
            <a:ext cx="6768752" cy="714375"/>
          </a:xfrm>
          <a:solidFill>
            <a:srgbClr val="FF0000"/>
          </a:solidFill>
        </p:spPr>
        <p:txBody>
          <a:bodyPr>
            <a:normAutofit/>
          </a:bodyPr>
          <a:lstStyle/>
          <a:p>
            <a:r>
              <a:rPr lang="zh-CN" altLang="en-US" b="1" dirty="0" smtClean="0">
                <a:solidFill>
                  <a:schemeClr val="bg1"/>
                </a:solidFill>
              </a:rPr>
              <a:t>思考</a:t>
            </a:r>
            <a:r>
              <a:rPr lang="en-US" altLang="zh-CN" b="1" dirty="0" smtClean="0">
                <a:solidFill>
                  <a:schemeClr val="bg1"/>
                </a:solidFill>
              </a:rPr>
              <a:t>1</a:t>
            </a:r>
            <a:r>
              <a:rPr lang="zh-CN" altLang="en-US" b="1" dirty="0" smtClean="0">
                <a:solidFill>
                  <a:schemeClr val="bg1"/>
                </a:solidFill>
              </a:rPr>
              <a:t>：</a:t>
            </a:r>
            <a:r>
              <a:rPr lang="en-US" altLang="zh-CN" b="1" dirty="0" smtClean="0">
                <a:solidFill>
                  <a:schemeClr val="bg1"/>
                </a:solidFill>
              </a:rPr>
              <a:t>  </a:t>
            </a:r>
            <a:r>
              <a:rPr lang="zh-CN" altLang="en-US" b="1" dirty="0" smtClean="0">
                <a:solidFill>
                  <a:schemeClr val="bg1"/>
                </a:solidFill>
              </a:rPr>
              <a:t>投资组合</a:t>
            </a:r>
            <a:r>
              <a:rPr lang="zh-CN" altLang="en-US" b="1" dirty="0">
                <a:solidFill>
                  <a:schemeClr val="bg1"/>
                </a:solidFill>
              </a:rPr>
              <a:t>的风险与收益</a:t>
            </a:r>
          </a:p>
        </p:txBody>
      </p:sp>
      <p:sp>
        <p:nvSpPr>
          <p:cNvPr id="3" name="矩形 2"/>
          <p:cNvSpPr/>
          <p:nvPr/>
        </p:nvSpPr>
        <p:spPr>
          <a:xfrm>
            <a:off x="6816080" y="5441920"/>
            <a:ext cx="4873450" cy="566309"/>
          </a:xfrm>
          <a:prstGeom prst="rect">
            <a:avLst/>
          </a:prstGeom>
        </p:spPr>
        <p:txBody>
          <a:bodyPr wrap="none">
            <a:spAutoFit/>
          </a:bodyPr>
          <a:lstStyle/>
          <a:p>
            <a:pPr fontAlgn="base">
              <a:lnSpc>
                <a:spcPct val="110000"/>
              </a:lnSpc>
              <a:spcBef>
                <a:spcPct val="0"/>
              </a:spcBef>
              <a:spcAft>
                <a:spcPct val="0"/>
              </a:spcAft>
            </a:pPr>
            <a:r>
              <a:rPr lang="zh-CN" altLang="en-US" sz="2800" b="1" dirty="0">
                <a:solidFill>
                  <a:srgbClr val="C00000"/>
                </a:solidFill>
                <a:latin typeface="仿宋" panose="02010609060101010101" pitchFamily="49" charset="-122"/>
                <a:ea typeface="仿宋" panose="02010609060101010101" pitchFamily="49" charset="-122"/>
              </a:rPr>
              <a:t>不要把鸡蛋放在一个篮子里！</a:t>
            </a:r>
          </a:p>
        </p:txBody>
      </p:sp>
      <p:sp>
        <p:nvSpPr>
          <p:cNvPr id="4" name="矩形 3"/>
          <p:cNvSpPr/>
          <p:nvPr/>
        </p:nvSpPr>
        <p:spPr>
          <a:xfrm>
            <a:off x="407369" y="1549615"/>
            <a:ext cx="5832648" cy="2246769"/>
          </a:xfrm>
          <a:prstGeom prst="rect">
            <a:avLst/>
          </a:prstGeom>
        </p:spPr>
        <p:txBody>
          <a:bodyPr wrap="square">
            <a:spAutoFit/>
          </a:bodyPr>
          <a:lstStyle/>
          <a:p>
            <a:pPr fontAlgn="base">
              <a:spcBef>
                <a:spcPct val="0"/>
              </a:spcBef>
              <a:spcAft>
                <a:spcPct val="0"/>
              </a:spcAft>
            </a:pPr>
            <a:r>
              <a:rPr lang="en-US" altLang="zh-CN" sz="2800" b="1" dirty="0">
                <a:solidFill>
                  <a:prstClr val="black"/>
                </a:solidFill>
                <a:latin typeface="仿宋" panose="02010609060101010101" pitchFamily="49" charset="-122"/>
                <a:ea typeface="仿宋" panose="02010609060101010101" pitchFamily="49" charset="-122"/>
              </a:rPr>
              <a:t>    </a:t>
            </a:r>
            <a:r>
              <a:rPr lang="zh-CN" altLang="zh-CN" sz="2800" b="1" dirty="0">
                <a:solidFill>
                  <a:prstClr val="black"/>
                </a:solidFill>
                <a:latin typeface="仿宋" panose="02010609060101010101" pitchFamily="49" charset="-122"/>
                <a:ea typeface="仿宋" panose="02010609060101010101" pitchFamily="49" charset="-122"/>
              </a:rPr>
              <a:t>为什么大多数时候投资者并不简单的选择内在价值最大的股票，而是同时持有不同的股票，甚至持有股票、债券等不同的金融工具的组合？</a:t>
            </a:r>
            <a:endParaRPr lang="zh-CN" altLang="en-US" sz="2800" b="1" dirty="0">
              <a:solidFill>
                <a:prstClr val="black"/>
              </a:solidFill>
              <a:latin typeface="仿宋" panose="02010609060101010101" pitchFamily="49" charset="-122"/>
              <a:ea typeface="仿宋" panose="02010609060101010101" pitchFamily="49" charset="-122"/>
            </a:endParaRPr>
          </a:p>
        </p:txBody>
      </p:sp>
      <p:sp>
        <p:nvSpPr>
          <p:cNvPr id="9" name="矩形 8"/>
          <p:cNvSpPr/>
          <p:nvPr/>
        </p:nvSpPr>
        <p:spPr>
          <a:xfrm>
            <a:off x="294217" y="4089718"/>
            <a:ext cx="5715000" cy="1569660"/>
          </a:xfrm>
          <a:prstGeom prst="rect">
            <a:avLst/>
          </a:prstGeom>
        </p:spPr>
        <p:txBody>
          <a:bodyPr wrap="square">
            <a:spAutoFit/>
          </a:bodyPr>
          <a:lstStyle/>
          <a:p>
            <a:pPr fontAlgn="base">
              <a:spcBef>
                <a:spcPct val="0"/>
              </a:spcBef>
              <a:spcAft>
                <a:spcPct val="0"/>
              </a:spcAft>
            </a:pPr>
            <a:r>
              <a:rPr lang="en-US" altLang="zh-CN" sz="2400" b="1" dirty="0">
                <a:solidFill>
                  <a:prstClr val="black"/>
                </a:solidFill>
                <a:latin typeface="仿宋" panose="02010609060101010101" pitchFamily="49" charset="-122"/>
                <a:ea typeface="仿宋" panose="02010609060101010101" pitchFamily="49" charset="-122"/>
              </a:rPr>
              <a:t>    </a:t>
            </a:r>
            <a:r>
              <a:rPr lang="zh-CN" altLang="zh-CN" sz="2400" b="1" dirty="0">
                <a:solidFill>
                  <a:prstClr val="black"/>
                </a:solidFill>
                <a:latin typeface="仿宋" panose="02010609060101010101" pitchFamily="49" charset="-122"/>
                <a:ea typeface="仿宋" panose="02010609060101010101" pitchFamily="49" charset="-122"/>
              </a:rPr>
              <a:t>投资者的目的</a:t>
            </a:r>
            <a:r>
              <a:rPr lang="zh-CN" altLang="en-US" sz="2400" b="1" dirty="0">
                <a:solidFill>
                  <a:prstClr val="black"/>
                </a:solidFill>
                <a:latin typeface="仿宋" panose="02010609060101010101" pitchFamily="49" charset="-122"/>
                <a:ea typeface="仿宋" panose="02010609060101010101" pitchFamily="49" charset="-122"/>
              </a:rPr>
              <a:t>：</a:t>
            </a:r>
            <a:r>
              <a:rPr lang="zh-CN" altLang="zh-CN" sz="2400" b="1" dirty="0">
                <a:solidFill>
                  <a:prstClr val="black"/>
                </a:solidFill>
                <a:latin typeface="仿宋" panose="02010609060101010101" pitchFamily="49" charset="-122"/>
                <a:ea typeface="仿宋" panose="02010609060101010101" pitchFamily="49" charset="-122"/>
              </a:rPr>
              <a:t>获得一个</a:t>
            </a:r>
            <a:r>
              <a:rPr lang="zh-CN" altLang="zh-CN" sz="2400" b="1" dirty="0">
                <a:solidFill>
                  <a:srgbClr val="FF0000"/>
                </a:solidFill>
                <a:latin typeface="仿宋" panose="02010609060101010101" pitchFamily="49" charset="-122"/>
                <a:ea typeface="仿宋" panose="02010609060101010101" pitchFamily="49" charset="-122"/>
              </a:rPr>
              <a:t>有效的投资组合</a:t>
            </a:r>
            <a:r>
              <a:rPr lang="zh-CN" altLang="zh-CN" sz="2400" b="1" dirty="0">
                <a:solidFill>
                  <a:prstClr val="black"/>
                </a:solidFill>
                <a:latin typeface="仿宋" panose="02010609060101010101" pitchFamily="49" charset="-122"/>
                <a:ea typeface="仿宋" panose="02010609060101010101" pitchFamily="49" charset="-122"/>
              </a:rPr>
              <a:t>，在确定风险水平下追求期望收益最大化，或者是在确定收益水平下追求风险最小化。</a:t>
            </a:r>
            <a:endParaRPr lang="zh-CN" altLang="en-US" sz="2400" b="1" dirty="0">
              <a:solidFill>
                <a:prstClr val="black"/>
              </a:solidFill>
              <a:latin typeface="仿宋" panose="02010609060101010101" pitchFamily="49" charset="-122"/>
              <a:ea typeface="仿宋" panose="02010609060101010101" pitchFamily="49"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4072" y="1700808"/>
            <a:ext cx="4802029" cy="3441455"/>
          </a:xfrm>
          <a:prstGeom prst="rect">
            <a:avLst/>
          </a:prstGeom>
        </p:spPr>
      </p:pic>
    </p:spTree>
    <p:extLst>
      <p:ext uri="{BB962C8B-B14F-4D97-AF65-F5344CB8AC3E}">
        <p14:creationId xmlns:p14="http://schemas.microsoft.com/office/powerpoint/2010/main" val="414014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3143672" y="168722"/>
            <a:ext cx="6768752" cy="714375"/>
          </a:xfrm>
          <a:solidFill>
            <a:srgbClr val="FF0000"/>
          </a:solidFill>
        </p:spPr>
        <p:txBody>
          <a:bodyPr>
            <a:normAutofit/>
          </a:bodyPr>
          <a:lstStyle/>
          <a:p>
            <a:r>
              <a:rPr lang="en-US" altLang="zh-CN" b="1" dirty="0" smtClean="0">
                <a:solidFill>
                  <a:schemeClr val="bg1"/>
                </a:solidFill>
              </a:rPr>
              <a:t>5.2  </a:t>
            </a:r>
            <a:r>
              <a:rPr lang="zh-CN" altLang="en-US" b="1" dirty="0" smtClean="0">
                <a:solidFill>
                  <a:schemeClr val="bg1"/>
                </a:solidFill>
              </a:rPr>
              <a:t>投资组合</a:t>
            </a:r>
            <a:r>
              <a:rPr lang="zh-CN" altLang="en-US" b="1" dirty="0">
                <a:solidFill>
                  <a:schemeClr val="bg1"/>
                </a:solidFill>
              </a:rPr>
              <a:t>的风险与收益</a:t>
            </a:r>
          </a:p>
        </p:txBody>
      </p:sp>
      <p:sp>
        <p:nvSpPr>
          <p:cNvPr id="11" name="竖排文字占位符 2"/>
          <p:cNvSpPr>
            <a:spLocks noGrp="1"/>
          </p:cNvSpPr>
          <p:nvPr>
            <p:ph type="body" orient="vert" idx="1"/>
          </p:nvPr>
        </p:nvSpPr>
        <p:spPr>
          <a:xfrm>
            <a:off x="695400" y="1325671"/>
            <a:ext cx="5184576" cy="447145"/>
          </a:xfrm>
          <a:ln w="38100">
            <a:solidFill>
              <a:srgbClr val="FF0000"/>
            </a:solidFill>
            <a:prstDash val="sysDash"/>
          </a:ln>
        </p:spPr>
        <p:txBody>
          <a:bodyPr/>
          <a:lstStyle/>
          <a:p>
            <a:pPr marL="0" lvl="0" indent="0">
              <a:buNone/>
            </a:pPr>
            <a:r>
              <a:rPr lang="en-US" altLang="zh-CN" sz="2800" dirty="0" smtClean="0">
                <a:solidFill>
                  <a:srgbClr val="0000FF"/>
                </a:solidFill>
              </a:rPr>
              <a:t>1 </a:t>
            </a:r>
            <a:r>
              <a:rPr lang="zh-CN" altLang="en-US" sz="2800" dirty="0" smtClean="0">
                <a:solidFill>
                  <a:srgbClr val="0000FF"/>
                </a:solidFill>
              </a:rPr>
              <a:t>、两种</a:t>
            </a:r>
            <a:r>
              <a:rPr lang="zh-CN" altLang="en-US" sz="2800" dirty="0">
                <a:solidFill>
                  <a:srgbClr val="0000FF"/>
                </a:solidFill>
              </a:rPr>
              <a:t>资产构成的投资组合 </a:t>
            </a:r>
            <a:endParaRPr lang="en-US" altLang="zh-CN" sz="2400" dirty="0"/>
          </a:p>
        </p:txBody>
      </p:sp>
      <p:sp>
        <p:nvSpPr>
          <p:cNvPr id="4" name="矩形 3"/>
          <p:cNvSpPr/>
          <p:nvPr/>
        </p:nvSpPr>
        <p:spPr>
          <a:xfrm>
            <a:off x="371364" y="2626072"/>
            <a:ext cx="6334236" cy="1815882"/>
          </a:xfrm>
          <a:prstGeom prst="rect">
            <a:avLst/>
          </a:prstGeom>
        </p:spPr>
        <p:txBody>
          <a:bodyPr wrap="square">
            <a:spAutoFit/>
          </a:bodyPr>
          <a:lstStyle/>
          <a:p>
            <a:pPr fontAlgn="base">
              <a:spcBef>
                <a:spcPct val="0"/>
              </a:spcBef>
              <a:spcAft>
                <a:spcPct val="0"/>
              </a:spcAft>
            </a:pPr>
            <a:r>
              <a:rPr lang="zh-CN" altLang="en-US" sz="2800" b="1" dirty="0">
                <a:solidFill>
                  <a:prstClr val="black"/>
                </a:solidFill>
                <a:latin typeface="仿宋" panose="02010609060101010101" pitchFamily="49" charset="-122"/>
                <a:ea typeface="仿宋" panose="02010609060101010101" pitchFamily="49" charset="-122"/>
              </a:rPr>
              <a:t>    投资组合的期望收益等于投资组合中各项资产期望收益的加权平均数，其中权重是投资于各项资产的资金占投资于整个组合的比例。</a:t>
            </a:r>
          </a:p>
        </p:txBody>
      </p:sp>
      <p:sp>
        <p:nvSpPr>
          <p:cNvPr id="12" name="矩形 11"/>
          <p:cNvSpPr/>
          <p:nvPr/>
        </p:nvSpPr>
        <p:spPr>
          <a:xfrm>
            <a:off x="609600" y="1961185"/>
            <a:ext cx="6096000" cy="508409"/>
          </a:xfrm>
          <a:prstGeom prst="rect">
            <a:avLst/>
          </a:prstGeom>
          <a:ln w="57150">
            <a:solidFill>
              <a:schemeClr val="tx1"/>
            </a:solidFill>
          </a:ln>
        </p:spPr>
        <p:txBody>
          <a:bodyPr>
            <a:spAutoFit/>
          </a:bodyPr>
          <a:lstStyle/>
          <a:p>
            <a:pPr fontAlgn="base">
              <a:lnSpc>
                <a:spcPct val="110000"/>
              </a:lnSpc>
              <a:spcBef>
                <a:spcPct val="0"/>
              </a:spcBef>
              <a:spcAft>
                <a:spcPct val="0"/>
              </a:spcAft>
            </a:pPr>
            <a:r>
              <a:rPr lang="en-US" altLang="zh-CN" sz="2800" b="1" dirty="0" smtClean="0">
                <a:solidFill>
                  <a:srgbClr val="C00000"/>
                </a:solidFill>
                <a:latin typeface="仿宋" panose="02010609060101010101" pitchFamily="49" charset="-122"/>
                <a:ea typeface="仿宋" panose="02010609060101010101" pitchFamily="49" charset="-122"/>
              </a:rPr>
              <a:t>1</a:t>
            </a:r>
            <a:r>
              <a:rPr lang="zh-CN" altLang="en-US" sz="2800" b="1" dirty="0" smtClean="0">
                <a:solidFill>
                  <a:srgbClr val="C00000"/>
                </a:solidFill>
                <a:latin typeface="仿宋" panose="02010609060101010101" pitchFamily="49" charset="-122"/>
                <a:ea typeface="仿宋" panose="02010609060101010101" pitchFamily="49" charset="-122"/>
              </a:rPr>
              <a:t>）两种</a:t>
            </a:r>
            <a:r>
              <a:rPr lang="zh-CN" altLang="en-US" sz="2800" b="1" dirty="0">
                <a:solidFill>
                  <a:srgbClr val="C00000"/>
                </a:solidFill>
                <a:latin typeface="仿宋" panose="02010609060101010101" pitchFamily="49" charset="-122"/>
                <a:ea typeface="仿宋" panose="02010609060101010101" pitchFamily="49" charset="-122"/>
              </a:rPr>
              <a:t>资产组合的期望收益</a:t>
            </a:r>
          </a:p>
        </p:txBody>
      </p:sp>
      <p:graphicFrame>
        <p:nvGraphicFramePr>
          <p:cNvPr id="13" name="Object 11"/>
          <p:cNvGraphicFramePr>
            <a:graphicFrameLocks noChangeAspect="1"/>
          </p:cNvGraphicFramePr>
          <p:nvPr/>
        </p:nvGraphicFramePr>
        <p:xfrm>
          <a:off x="7681913" y="3087132"/>
          <a:ext cx="2592387" cy="893762"/>
        </p:xfrm>
        <a:graphic>
          <a:graphicData uri="http://schemas.openxmlformats.org/presentationml/2006/ole">
            <mc:AlternateContent xmlns:mc="http://schemas.openxmlformats.org/markup-compatibility/2006">
              <mc:Choice xmlns:v="urn:schemas-microsoft-com:vml" Requires="v">
                <p:oleObj spid="_x0000_s48190" name="Equation" r:id="rId3" imgW="1244600" imgH="431800" progId="Equation.DSMT4">
                  <p:embed/>
                </p:oleObj>
              </mc:Choice>
              <mc:Fallback>
                <p:oleObj name="Equation" r:id="rId3" imgW="1244600" imgH="431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1913" y="3087132"/>
                        <a:ext cx="2592387" cy="893762"/>
                      </a:xfrm>
                      <a:prstGeom prst="rect">
                        <a:avLst/>
                      </a:prstGeom>
                      <a:solidFill>
                        <a:srgbClr val="CDFFFF"/>
                      </a:solidFill>
                      <a:ln w="9525">
                        <a:noFill/>
                        <a:miter lim="800000"/>
                        <a:headEnd/>
                        <a:tailEnd/>
                      </a:ln>
                    </p:spPr>
                  </p:pic>
                </p:oleObj>
              </mc:Fallback>
            </mc:AlternateContent>
          </a:graphicData>
        </a:graphic>
      </p:graphicFrame>
      <p:sp>
        <p:nvSpPr>
          <p:cNvPr id="2" name="矩形 1"/>
          <p:cNvSpPr/>
          <p:nvPr/>
        </p:nvSpPr>
        <p:spPr>
          <a:xfrm>
            <a:off x="1127448" y="4961116"/>
            <a:ext cx="2709396" cy="523220"/>
          </a:xfrm>
          <a:prstGeom prst="rect">
            <a:avLst/>
          </a:prstGeom>
        </p:spPr>
        <p:txBody>
          <a:bodyPr wrap="none">
            <a:spAutoFit/>
          </a:bodyPr>
          <a:lstStyle/>
          <a:p>
            <a:pPr fontAlgn="base">
              <a:spcBef>
                <a:spcPct val="0"/>
              </a:spcBef>
              <a:spcAft>
                <a:spcPct val="0"/>
              </a:spcAft>
            </a:pPr>
            <a:r>
              <a:rPr lang="zh-CN" altLang="en-US" sz="2800" b="1" dirty="0">
                <a:solidFill>
                  <a:prstClr val="black"/>
                </a:solidFill>
                <a:latin typeface="仿宋" panose="02010609060101010101" pitchFamily="49" charset="-122"/>
                <a:ea typeface="仿宋" panose="02010609060101010101" pitchFamily="49" charset="-122"/>
              </a:rPr>
              <a:t>两项资产组合：</a:t>
            </a:r>
            <a:endParaRPr lang="zh-CN" altLang="en-US" sz="2000" dirty="0">
              <a:solidFill>
                <a:prstClr val="black"/>
              </a:solidFill>
              <a:latin typeface="Arial" panose="020B0604020202020204" pitchFamily="34" charset="0"/>
            </a:endParaRPr>
          </a:p>
        </p:txBody>
      </p:sp>
      <p:graphicFrame>
        <p:nvGraphicFramePr>
          <p:cNvPr id="14" name="Object 13"/>
          <p:cNvGraphicFramePr>
            <a:graphicFrameLocks noChangeAspect="1"/>
          </p:cNvGraphicFramePr>
          <p:nvPr/>
        </p:nvGraphicFramePr>
        <p:xfrm>
          <a:off x="7032104" y="4936648"/>
          <a:ext cx="4032250" cy="547688"/>
        </p:xfrm>
        <a:graphic>
          <a:graphicData uri="http://schemas.openxmlformats.org/presentationml/2006/ole">
            <mc:AlternateContent xmlns:mc="http://schemas.openxmlformats.org/markup-compatibility/2006">
              <mc:Choice xmlns:v="urn:schemas-microsoft-com:vml" Requires="v">
                <p:oleObj spid="_x0000_s48191" name="Equation" r:id="rId5" imgW="1752600" imgH="241300" progId="Equation.DSMT4">
                  <p:embed/>
                </p:oleObj>
              </mc:Choice>
              <mc:Fallback>
                <p:oleObj name="Equation" r:id="rId5" imgW="1752600" imgH="2413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2104" y="4936648"/>
                        <a:ext cx="4032250" cy="547688"/>
                      </a:xfrm>
                      <a:prstGeom prst="rect">
                        <a:avLst/>
                      </a:prstGeom>
                      <a:solidFill>
                        <a:srgbClr val="FFFF00"/>
                      </a:solidFill>
                      <a:ln w="9525">
                        <a:noFill/>
                        <a:miter lim="800000"/>
                        <a:headEnd/>
                        <a:tailEnd/>
                      </a:ln>
                    </p:spPr>
                  </p:pic>
                </p:oleObj>
              </mc:Fallback>
            </mc:AlternateContent>
          </a:graphicData>
        </a:graphic>
      </p:graphicFrame>
      <p:sp>
        <p:nvSpPr>
          <p:cNvPr id="15" name="矩形 14"/>
          <p:cNvSpPr/>
          <p:nvPr/>
        </p:nvSpPr>
        <p:spPr>
          <a:xfrm>
            <a:off x="7373924" y="1831813"/>
            <a:ext cx="2135165" cy="1015663"/>
          </a:xfrm>
          <a:prstGeom prst="rect">
            <a:avLst/>
          </a:prstGeom>
          <a:ln>
            <a:solidFill>
              <a:srgbClr val="0000CC"/>
            </a:solidFill>
          </a:ln>
        </p:spPr>
        <p:txBody>
          <a:bodyPr wrap="square">
            <a:spAutoFit/>
          </a:bodyPr>
          <a:lstStyle/>
          <a:p>
            <a:pPr fontAlgn="base">
              <a:spcBef>
                <a:spcPct val="0"/>
              </a:spcBef>
              <a:spcAft>
                <a:spcPct val="0"/>
              </a:spcAft>
            </a:pPr>
            <a:r>
              <a:rPr lang="zh-CN" altLang="en-US" sz="2000" dirty="0">
                <a:solidFill>
                  <a:prstClr val="black"/>
                </a:solidFill>
                <a:latin typeface="Times New Roman" panose="02020603050405020304" pitchFamily="18" charset="0"/>
                <a:ea typeface="仿宋" panose="02010609060101010101" pitchFamily="49" charset="-122"/>
                <a:cs typeface="Times New Roman" pitchFamily="18" charset="0"/>
              </a:rPr>
              <a:t>投资于某项资产的资金占整个投资组合的比例</a:t>
            </a:r>
          </a:p>
        </p:txBody>
      </p:sp>
      <p:sp>
        <p:nvSpPr>
          <p:cNvPr id="16" name="矩形 15"/>
          <p:cNvSpPr/>
          <p:nvPr/>
        </p:nvSpPr>
        <p:spPr>
          <a:xfrm>
            <a:off x="9723420" y="2261561"/>
            <a:ext cx="1728192" cy="707886"/>
          </a:xfrm>
          <a:prstGeom prst="rect">
            <a:avLst/>
          </a:prstGeom>
          <a:ln>
            <a:solidFill>
              <a:srgbClr val="0000CC"/>
            </a:solidFill>
          </a:ln>
        </p:spPr>
        <p:txBody>
          <a:bodyPr wrap="square">
            <a:spAutoFit/>
          </a:bodyPr>
          <a:lstStyle/>
          <a:p>
            <a:pPr fontAlgn="base">
              <a:spcBef>
                <a:spcPct val="0"/>
              </a:spcBef>
              <a:spcAft>
                <a:spcPct val="0"/>
              </a:spcAft>
            </a:pPr>
            <a:r>
              <a:rPr lang="zh-CN" altLang="en-US" sz="2000" dirty="0">
                <a:solidFill>
                  <a:prstClr val="black"/>
                </a:solidFill>
                <a:latin typeface="Times New Roman" panose="02020603050405020304" pitchFamily="18" charset="0"/>
                <a:ea typeface="仿宋" panose="02010609060101010101" pitchFamily="49" charset="-122"/>
                <a:cs typeface="Times New Roman" pitchFamily="18" charset="0"/>
              </a:rPr>
              <a:t>组合中各项资产的期望收益</a:t>
            </a:r>
          </a:p>
        </p:txBody>
      </p:sp>
      <p:cxnSp>
        <p:nvCxnSpPr>
          <p:cNvPr id="17" name="直接连接符 16"/>
          <p:cNvCxnSpPr/>
          <p:nvPr/>
        </p:nvCxnSpPr>
        <p:spPr>
          <a:xfrm flipV="1">
            <a:off x="9232833" y="3746188"/>
            <a:ext cx="233516" cy="138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563584" y="3745605"/>
            <a:ext cx="571089" cy="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8671278" y="2860148"/>
            <a:ext cx="610005" cy="885457"/>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6" idx="2"/>
          </p:cNvCxnSpPr>
          <p:nvPr/>
        </p:nvCxnSpPr>
        <p:spPr>
          <a:xfrm flipH="1">
            <a:off x="10134674" y="2969447"/>
            <a:ext cx="452842" cy="77615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858178" y="5701269"/>
            <a:ext cx="6096000" cy="707886"/>
          </a:xfrm>
          <a:prstGeom prst="rect">
            <a:avLst/>
          </a:prstGeom>
          <a:solidFill>
            <a:srgbClr val="FF0000"/>
          </a:solidFill>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1" u="none" strike="noStrike" kern="0" cap="none" spc="0" normalizeH="0" baseline="0" noProof="0" dirty="0" smtClean="0">
                <a:ln>
                  <a:noFill/>
                </a:ln>
                <a:solidFill>
                  <a:schemeClr val="bg1"/>
                </a:solidFill>
                <a:effectLst/>
                <a:uLnTx/>
                <a:uFillTx/>
                <a:latin typeface="Times New Roman" panose="02020603050405020304" pitchFamily="18" charset="0"/>
                <a:ea typeface="楷体_GB2312" pitchFamily="49" charset="-122"/>
              </a:rPr>
              <a:t>      给定风险水平下的收益最大投资组合或给定收益水平下的风险最小的组合。</a:t>
            </a:r>
            <a:endParaRPr kumimoji="0" lang="zh-CN" altLang="en-US" sz="1800" b="0" i="0" u="none" strike="noStrike" kern="0" cap="none" spc="0" normalizeH="0" baseline="0" noProof="0" dirty="0" smtClean="0">
              <a:ln>
                <a:noFill/>
              </a:ln>
              <a:solidFill>
                <a:schemeClr val="bg1"/>
              </a:solidFill>
              <a:effectLst/>
              <a:uLnTx/>
              <a:uFillTx/>
            </a:endParaRPr>
          </a:p>
        </p:txBody>
      </p:sp>
    </p:spTree>
    <p:extLst>
      <p:ext uri="{BB962C8B-B14F-4D97-AF65-F5344CB8AC3E}">
        <p14:creationId xmlns:p14="http://schemas.microsoft.com/office/powerpoint/2010/main" val="766065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3143672" y="168722"/>
            <a:ext cx="6768752" cy="714375"/>
          </a:xfrm>
        </p:spPr>
        <p:txBody>
          <a:bodyPr>
            <a:normAutofit/>
          </a:bodyPr>
          <a:lstStyle/>
          <a:p>
            <a:r>
              <a:rPr lang="en-US" altLang="zh-CN" dirty="0" smtClean="0"/>
              <a:t>5.2 </a:t>
            </a:r>
            <a:r>
              <a:rPr lang="zh-CN" altLang="en-US" dirty="0" smtClean="0"/>
              <a:t>投资组合</a:t>
            </a:r>
            <a:r>
              <a:rPr lang="zh-CN" altLang="en-US" dirty="0"/>
              <a:t>的风险与收益</a:t>
            </a:r>
          </a:p>
        </p:txBody>
      </p:sp>
      <p:sp>
        <p:nvSpPr>
          <p:cNvPr id="11" name="竖排文字占位符 2"/>
          <p:cNvSpPr>
            <a:spLocks noGrp="1"/>
          </p:cNvSpPr>
          <p:nvPr>
            <p:ph type="body" orient="vert" idx="1"/>
          </p:nvPr>
        </p:nvSpPr>
        <p:spPr>
          <a:xfrm>
            <a:off x="695400" y="1325671"/>
            <a:ext cx="5184576" cy="447145"/>
          </a:xfrm>
        </p:spPr>
        <p:txBody>
          <a:bodyPr/>
          <a:lstStyle/>
          <a:p>
            <a:pPr marL="0" lvl="0" indent="0">
              <a:buNone/>
            </a:pPr>
            <a:r>
              <a:rPr lang="en-US" altLang="zh-CN" sz="2800" dirty="0" smtClean="0">
                <a:solidFill>
                  <a:srgbClr val="0000FF"/>
                </a:solidFill>
              </a:rPr>
              <a:t>1</a:t>
            </a:r>
            <a:r>
              <a:rPr lang="zh-CN" altLang="en-US" sz="2800" dirty="0" smtClean="0">
                <a:solidFill>
                  <a:srgbClr val="0000FF"/>
                </a:solidFill>
              </a:rPr>
              <a:t>、</a:t>
            </a:r>
            <a:r>
              <a:rPr lang="en-US" altLang="zh-CN" sz="2800" dirty="0" smtClean="0">
                <a:solidFill>
                  <a:srgbClr val="0000FF"/>
                </a:solidFill>
              </a:rPr>
              <a:t> </a:t>
            </a:r>
            <a:r>
              <a:rPr lang="zh-CN" altLang="en-US" sz="2800" dirty="0">
                <a:solidFill>
                  <a:srgbClr val="0000FF"/>
                </a:solidFill>
              </a:rPr>
              <a:t>两种资产构成的投资组合 </a:t>
            </a:r>
            <a:endParaRPr lang="en-US" altLang="zh-CN" sz="2400" dirty="0"/>
          </a:p>
        </p:txBody>
      </p:sp>
      <p:sp>
        <p:nvSpPr>
          <p:cNvPr id="3" name="矩形 2"/>
          <p:cNvSpPr/>
          <p:nvPr/>
        </p:nvSpPr>
        <p:spPr>
          <a:xfrm>
            <a:off x="406400" y="2004964"/>
            <a:ext cx="6096000" cy="1569660"/>
          </a:xfrm>
          <a:prstGeom prst="rect">
            <a:avLst/>
          </a:prstGeom>
        </p:spPr>
        <p:txBody>
          <a:bodyPr>
            <a:spAutoFit/>
          </a:bodyPr>
          <a:lstStyle/>
          <a:p>
            <a:pPr fontAlgn="base">
              <a:spcBef>
                <a:spcPct val="0"/>
              </a:spcBef>
              <a:spcAft>
                <a:spcPct val="0"/>
              </a:spcAft>
            </a:pPr>
            <a:r>
              <a:rPr lang="zh-CN" altLang="zh-CN" sz="2400" b="1" dirty="0">
                <a:solidFill>
                  <a:prstClr val="black"/>
                </a:solidFill>
                <a:latin typeface="仿宋" panose="02010609060101010101" pitchFamily="49" charset="-122"/>
                <a:ea typeface="仿宋" panose="02010609060101010101" pitchFamily="49" charset="-122"/>
              </a:rPr>
              <a:t>【例】某投资者共拥有</a:t>
            </a:r>
            <a:r>
              <a:rPr lang="en-US" altLang="zh-CN" sz="2400" b="1" dirty="0">
                <a:solidFill>
                  <a:prstClr val="black"/>
                </a:solidFill>
                <a:latin typeface="仿宋" panose="02010609060101010101" pitchFamily="49" charset="-122"/>
                <a:ea typeface="仿宋" panose="02010609060101010101" pitchFamily="49" charset="-122"/>
              </a:rPr>
              <a:t>1,000,000</a:t>
            </a:r>
            <a:r>
              <a:rPr lang="zh-CN" altLang="zh-CN" sz="2400" b="1" dirty="0">
                <a:solidFill>
                  <a:prstClr val="black"/>
                </a:solidFill>
                <a:latin typeface="仿宋" panose="02010609060101010101" pitchFamily="49" charset="-122"/>
                <a:ea typeface="仿宋" panose="02010609060101010101" pitchFamily="49" charset="-122"/>
              </a:rPr>
              <a:t>元人民币，其中</a:t>
            </a:r>
            <a:r>
              <a:rPr lang="en-US" altLang="zh-CN" sz="2400" b="1" dirty="0">
                <a:solidFill>
                  <a:prstClr val="black"/>
                </a:solidFill>
                <a:latin typeface="仿宋" panose="02010609060101010101" pitchFamily="49" charset="-122"/>
                <a:ea typeface="仿宋" panose="02010609060101010101" pitchFamily="49" charset="-122"/>
              </a:rPr>
              <a:t>400,000</a:t>
            </a:r>
            <a:r>
              <a:rPr lang="zh-CN" altLang="zh-CN" sz="2400" b="1" dirty="0">
                <a:solidFill>
                  <a:prstClr val="black"/>
                </a:solidFill>
                <a:latin typeface="仿宋" panose="02010609060101010101" pitchFamily="49" charset="-122"/>
                <a:ea typeface="仿宋" panose="02010609060101010101" pitchFamily="49" charset="-122"/>
              </a:rPr>
              <a:t>元投资于</a:t>
            </a:r>
            <a:r>
              <a:rPr lang="en-US" altLang="zh-CN" sz="2400" b="1" dirty="0">
                <a:solidFill>
                  <a:prstClr val="black"/>
                </a:solidFill>
                <a:latin typeface="仿宋" panose="02010609060101010101" pitchFamily="49" charset="-122"/>
                <a:ea typeface="仿宋" panose="02010609060101010101" pitchFamily="49" charset="-122"/>
              </a:rPr>
              <a:t>A</a:t>
            </a:r>
            <a:r>
              <a:rPr lang="zh-CN" altLang="zh-CN" sz="2400" b="1" dirty="0">
                <a:solidFill>
                  <a:prstClr val="black"/>
                </a:solidFill>
                <a:latin typeface="仿宋" panose="02010609060101010101" pitchFamily="49" charset="-122"/>
                <a:ea typeface="仿宋" panose="02010609060101010101" pitchFamily="49" charset="-122"/>
              </a:rPr>
              <a:t>公司股票，</a:t>
            </a:r>
            <a:r>
              <a:rPr lang="en-US" altLang="zh-CN" sz="2400" b="1" dirty="0">
                <a:solidFill>
                  <a:prstClr val="black"/>
                </a:solidFill>
                <a:latin typeface="仿宋" panose="02010609060101010101" pitchFamily="49" charset="-122"/>
                <a:ea typeface="仿宋" panose="02010609060101010101" pitchFamily="49" charset="-122"/>
              </a:rPr>
              <a:t>600,000</a:t>
            </a:r>
            <a:r>
              <a:rPr lang="zh-CN" altLang="zh-CN" sz="2400" b="1" dirty="0">
                <a:solidFill>
                  <a:prstClr val="black"/>
                </a:solidFill>
                <a:latin typeface="仿宋" panose="02010609060101010101" pitchFamily="49" charset="-122"/>
                <a:ea typeface="仿宋" panose="02010609060101010101" pitchFamily="49" charset="-122"/>
              </a:rPr>
              <a:t>投资于</a:t>
            </a:r>
            <a:r>
              <a:rPr lang="en-US" altLang="zh-CN" sz="2400" b="1" dirty="0">
                <a:solidFill>
                  <a:prstClr val="black"/>
                </a:solidFill>
                <a:latin typeface="仿宋" panose="02010609060101010101" pitchFamily="49" charset="-122"/>
                <a:ea typeface="仿宋" panose="02010609060101010101" pitchFamily="49" charset="-122"/>
              </a:rPr>
              <a:t>B</a:t>
            </a:r>
            <a:r>
              <a:rPr lang="zh-CN" altLang="zh-CN" sz="2400" b="1" dirty="0">
                <a:solidFill>
                  <a:prstClr val="black"/>
                </a:solidFill>
                <a:latin typeface="仿宋" panose="02010609060101010101" pitchFamily="49" charset="-122"/>
                <a:ea typeface="仿宋" panose="02010609060101010101" pitchFamily="49" charset="-122"/>
              </a:rPr>
              <a:t>公司股票，两公司股票收益随宏观经济形势影响的概率分布如表所示。</a:t>
            </a:r>
            <a:endParaRPr lang="zh-CN" altLang="en-US" sz="2400" b="1" dirty="0">
              <a:solidFill>
                <a:prstClr val="black"/>
              </a:solidFill>
              <a:latin typeface="仿宋" panose="02010609060101010101" pitchFamily="49" charset="-122"/>
              <a:ea typeface="仿宋" panose="02010609060101010101" pitchFamily="49" charset="-122"/>
            </a:endParaRPr>
          </a:p>
        </p:txBody>
      </p:sp>
      <p:graphicFrame>
        <p:nvGraphicFramePr>
          <p:cNvPr id="9" name="表格 8"/>
          <p:cNvGraphicFramePr>
            <a:graphicFrameLocks noGrp="1"/>
          </p:cNvGraphicFramePr>
          <p:nvPr>
            <p:extLst/>
          </p:nvPr>
        </p:nvGraphicFramePr>
        <p:xfrm>
          <a:off x="382041" y="3531145"/>
          <a:ext cx="5616623" cy="1959814"/>
        </p:xfrm>
        <a:graphic>
          <a:graphicData uri="http://schemas.openxmlformats.org/drawingml/2006/table">
            <a:tbl>
              <a:tblPr/>
              <a:tblGrid>
                <a:gridCol w="1261627">
                  <a:extLst>
                    <a:ext uri="{9D8B030D-6E8A-4147-A177-3AD203B41FA5}">
                      <a16:colId xmlns:a16="http://schemas.microsoft.com/office/drawing/2014/main" val="20000"/>
                    </a:ext>
                  </a:extLst>
                </a:gridCol>
                <a:gridCol w="1441485">
                  <a:extLst>
                    <a:ext uri="{9D8B030D-6E8A-4147-A177-3AD203B41FA5}">
                      <a16:colId xmlns:a16="http://schemas.microsoft.com/office/drawing/2014/main" val="20001"/>
                    </a:ext>
                  </a:extLst>
                </a:gridCol>
                <a:gridCol w="1427335">
                  <a:extLst>
                    <a:ext uri="{9D8B030D-6E8A-4147-A177-3AD203B41FA5}">
                      <a16:colId xmlns:a16="http://schemas.microsoft.com/office/drawing/2014/main" val="20002"/>
                    </a:ext>
                  </a:extLst>
                </a:gridCol>
                <a:gridCol w="1486176">
                  <a:extLst>
                    <a:ext uri="{9D8B030D-6E8A-4147-A177-3AD203B41FA5}">
                      <a16:colId xmlns:a16="http://schemas.microsoft.com/office/drawing/2014/main" val="20003"/>
                    </a:ext>
                  </a:extLst>
                </a:gridCol>
              </a:tblGrid>
              <a:tr h="384738">
                <a:tc gridSpan="4">
                  <a:txBody>
                    <a:bodyPr/>
                    <a:lstStyle/>
                    <a:p>
                      <a:pPr algn="ctr">
                        <a:spcAft>
                          <a:spcPts val="0"/>
                        </a:spcAft>
                      </a:pPr>
                      <a:r>
                        <a:rPr lang="zh-CN" sz="2000" kern="100" dirty="0">
                          <a:effectLst/>
                          <a:latin typeface="Times New Roman" panose="02020603050405020304" pitchFamily="18" charset="0"/>
                          <a:ea typeface="仿宋" panose="02010609060101010101" pitchFamily="49" charset="-122"/>
                          <a:cs typeface="Times New Roman" panose="02020603050405020304" pitchFamily="18" charset="0"/>
                        </a:rPr>
                        <a:t>表</a:t>
                      </a:r>
                      <a:r>
                        <a:rPr lang="en-US" sz="20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zh-CN" sz="2000" kern="100" dirty="0">
                          <a:effectLst/>
                          <a:latin typeface="Times New Roman" panose="02020603050405020304" pitchFamily="18" charset="0"/>
                          <a:ea typeface="仿宋" panose="02010609060101010101" pitchFamily="49" charset="-122"/>
                          <a:cs typeface="Times New Roman" panose="02020603050405020304" pitchFamily="18" charset="0"/>
                        </a:rPr>
                        <a:t>持有</a:t>
                      </a:r>
                      <a:r>
                        <a:rPr lang="en-US" sz="2000" kern="100" dirty="0">
                          <a:effectLst/>
                          <a:latin typeface="Times New Roman" panose="02020603050405020304" pitchFamily="18" charset="0"/>
                          <a:ea typeface="仿宋" panose="02010609060101010101" pitchFamily="49" charset="-122"/>
                          <a:cs typeface="Times New Roman" panose="02020603050405020304" pitchFamily="18" charset="0"/>
                        </a:rPr>
                        <a:t>A</a:t>
                      </a:r>
                      <a:r>
                        <a:rPr lang="zh-CN" sz="20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sz="2000" kern="100" dirty="0">
                          <a:effectLst/>
                          <a:latin typeface="Times New Roman" panose="02020603050405020304" pitchFamily="18" charset="0"/>
                          <a:ea typeface="仿宋" panose="02010609060101010101" pitchFamily="49" charset="-122"/>
                          <a:cs typeface="Times New Roman" panose="02020603050405020304" pitchFamily="18" charset="0"/>
                        </a:rPr>
                        <a:t>B</a:t>
                      </a:r>
                      <a:r>
                        <a:rPr lang="zh-CN" sz="2000" kern="100" dirty="0">
                          <a:effectLst/>
                          <a:latin typeface="Times New Roman" panose="02020603050405020304" pitchFamily="18" charset="0"/>
                          <a:ea typeface="仿宋" panose="02010609060101010101" pitchFamily="49" charset="-122"/>
                          <a:cs typeface="Times New Roman" panose="02020603050405020304" pitchFamily="18" charset="0"/>
                        </a:rPr>
                        <a:t>公司股票的收益状况</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49221">
                <a:tc>
                  <a:txBody>
                    <a:bodyPr/>
                    <a:lstStyle/>
                    <a:p>
                      <a:pPr algn="ctr">
                        <a:spcAft>
                          <a:spcPts val="0"/>
                        </a:spcAft>
                      </a:pPr>
                      <a:r>
                        <a:rPr lang="zh-CN" sz="2200" b="1" kern="100" dirty="0">
                          <a:effectLst/>
                          <a:latin typeface="Times New Roman" panose="02020603050405020304" pitchFamily="18" charset="0"/>
                          <a:ea typeface="仿宋" panose="02010609060101010101" pitchFamily="49" charset="-122"/>
                          <a:cs typeface="Times New Roman" panose="02020603050405020304" pitchFamily="18" charset="0"/>
                        </a:rPr>
                        <a:t>经济状况</a:t>
                      </a:r>
                      <a:endParaRPr lang="zh-CN" sz="22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spcAft>
                          <a:spcPts val="0"/>
                        </a:spcAft>
                      </a:pPr>
                      <a:r>
                        <a:rPr lang="zh-CN" sz="2200" b="1" kern="100" dirty="0">
                          <a:effectLst/>
                          <a:latin typeface="Times New Roman" panose="02020603050405020304" pitchFamily="18" charset="0"/>
                          <a:ea typeface="仿宋" panose="02010609060101010101" pitchFamily="49" charset="-122"/>
                          <a:cs typeface="Times New Roman" panose="02020603050405020304" pitchFamily="18" charset="0"/>
                        </a:rPr>
                        <a:t>发生概率</a:t>
                      </a:r>
                      <a:endParaRPr lang="zh-CN" sz="22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spcAft>
                          <a:spcPts val="0"/>
                        </a:spcAft>
                      </a:pPr>
                      <a:r>
                        <a:rPr lang="en-US" sz="2200" b="1" kern="100" dirty="0">
                          <a:effectLst/>
                          <a:latin typeface="Times New Roman" panose="02020603050405020304" pitchFamily="18" charset="0"/>
                          <a:ea typeface="仿宋" panose="02010609060101010101" pitchFamily="49" charset="-122"/>
                          <a:cs typeface="Times New Roman" panose="02020603050405020304" pitchFamily="18" charset="0"/>
                        </a:rPr>
                        <a:t>A</a:t>
                      </a:r>
                      <a:r>
                        <a:rPr lang="zh-CN" sz="2200" b="1" kern="100" dirty="0">
                          <a:effectLst/>
                          <a:latin typeface="Times New Roman" panose="02020603050405020304" pitchFamily="18" charset="0"/>
                          <a:ea typeface="仿宋" panose="02010609060101010101" pitchFamily="49" charset="-122"/>
                          <a:cs typeface="Times New Roman" panose="02020603050405020304" pitchFamily="18" charset="0"/>
                        </a:rPr>
                        <a:t>收益率</a:t>
                      </a:r>
                      <a:endParaRPr lang="zh-CN" sz="22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algn="ctr">
                        <a:spcAft>
                          <a:spcPts val="0"/>
                        </a:spcAft>
                      </a:pPr>
                      <a:r>
                        <a:rPr lang="en-US" sz="2200" b="1" kern="100" dirty="0">
                          <a:effectLst/>
                          <a:latin typeface="Times New Roman" panose="02020603050405020304" pitchFamily="18" charset="0"/>
                          <a:ea typeface="仿宋" panose="02010609060101010101" pitchFamily="49" charset="-122"/>
                          <a:cs typeface="Times New Roman" panose="02020603050405020304" pitchFamily="18" charset="0"/>
                        </a:rPr>
                        <a:t>B</a:t>
                      </a:r>
                      <a:r>
                        <a:rPr lang="zh-CN" sz="2200" b="1" kern="100" dirty="0">
                          <a:effectLst/>
                          <a:latin typeface="Times New Roman" panose="02020603050405020304" pitchFamily="18" charset="0"/>
                          <a:ea typeface="仿宋" panose="02010609060101010101" pitchFamily="49" charset="-122"/>
                          <a:cs typeface="Times New Roman" panose="02020603050405020304" pitchFamily="18" charset="0"/>
                        </a:rPr>
                        <a:t>收益率</a:t>
                      </a:r>
                      <a:endParaRPr lang="zh-CN" sz="22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extLst>
                  <a:ext uri="{0D108BD9-81ED-4DB2-BD59-A6C34878D82A}">
                    <a16:rowId xmlns:a16="http://schemas.microsoft.com/office/drawing/2014/main" val="10001"/>
                  </a:ext>
                </a:extLst>
              </a:tr>
              <a:tr h="348097">
                <a:tc>
                  <a:txBody>
                    <a:bodyPr/>
                    <a:lstStyle/>
                    <a:p>
                      <a:pPr algn="ctr">
                        <a:spcAft>
                          <a:spcPts val="0"/>
                        </a:spcAft>
                      </a:pPr>
                      <a:r>
                        <a:rPr lang="zh-CN" sz="2400" kern="100" dirty="0">
                          <a:effectLst/>
                          <a:latin typeface="Times New Roman" panose="02020603050405020304" pitchFamily="18" charset="0"/>
                          <a:ea typeface="仿宋" panose="02010609060101010101" pitchFamily="49" charset="-122"/>
                          <a:cs typeface="Times New Roman" panose="02020603050405020304" pitchFamily="18" charset="0"/>
                        </a:rPr>
                        <a:t>悲 观</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FF"/>
                    </a:solidFill>
                  </a:tcPr>
                </a:tc>
                <a:tc>
                  <a:txBody>
                    <a:bodyPr/>
                    <a:lstStyle/>
                    <a:p>
                      <a:pPr algn="ctr">
                        <a:spcAft>
                          <a:spcPts val="0"/>
                        </a:spcAft>
                      </a:pPr>
                      <a:r>
                        <a:rPr lang="en-US" sz="2400" kern="100" dirty="0">
                          <a:effectLst/>
                          <a:latin typeface="Times New Roman" panose="02020603050405020304" pitchFamily="18" charset="0"/>
                          <a:ea typeface="仿宋" panose="02010609060101010101" pitchFamily="49" charset="-122"/>
                          <a:cs typeface="Times New Roman" panose="02020603050405020304" pitchFamily="18" charset="0"/>
                        </a:rPr>
                        <a:t>25%</a:t>
                      </a:r>
                      <a:endParaRPr lang="zh-CN" sz="24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FF"/>
                    </a:solidFill>
                  </a:tcPr>
                </a:tc>
                <a:tc>
                  <a:txBody>
                    <a:bodyPr/>
                    <a:lstStyle/>
                    <a:p>
                      <a:pPr algn="ctr">
                        <a:spcAft>
                          <a:spcPts val="0"/>
                        </a:spcAft>
                      </a:pPr>
                      <a:r>
                        <a:rPr lang="en-US" sz="2400" kern="100">
                          <a:effectLst/>
                          <a:latin typeface="Times New Roman" panose="02020603050405020304" pitchFamily="18" charset="0"/>
                          <a:ea typeface="仿宋" panose="02010609060101010101" pitchFamily="49" charset="-122"/>
                          <a:cs typeface="Times New Roman" panose="02020603050405020304" pitchFamily="18" charset="0"/>
                        </a:rPr>
                        <a:t>10%</a:t>
                      </a:r>
                      <a:endParaRPr lang="zh-CN" sz="24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FF"/>
                    </a:solidFill>
                  </a:tcPr>
                </a:tc>
                <a:tc>
                  <a:txBody>
                    <a:bodyPr/>
                    <a:lstStyle/>
                    <a:p>
                      <a:pPr algn="ctr">
                        <a:spcAft>
                          <a:spcPts val="0"/>
                        </a:spcAft>
                      </a:pPr>
                      <a:r>
                        <a:rPr lang="en-US" sz="2400" kern="100" dirty="0">
                          <a:effectLst/>
                          <a:latin typeface="Times New Roman" panose="02020603050405020304" pitchFamily="18" charset="0"/>
                          <a:ea typeface="仿宋" panose="02010609060101010101" pitchFamily="49" charset="-122"/>
                          <a:cs typeface="Times New Roman" panose="02020603050405020304" pitchFamily="18" charset="0"/>
                        </a:rPr>
                        <a:t>8%</a:t>
                      </a:r>
                      <a:endParaRPr lang="zh-CN" sz="24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FF"/>
                    </a:solidFill>
                  </a:tcPr>
                </a:tc>
                <a:extLst>
                  <a:ext uri="{0D108BD9-81ED-4DB2-BD59-A6C34878D82A}">
                    <a16:rowId xmlns:a16="http://schemas.microsoft.com/office/drawing/2014/main" val="10002"/>
                  </a:ext>
                </a:extLst>
              </a:tr>
              <a:tr h="348097">
                <a:tc>
                  <a:txBody>
                    <a:bodyPr/>
                    <a:lstStyle/>
                    <a:p>
                      <a:pPr algn="ctr">
                        <a:spcAft>
                          <a:spcPts val="0"/>
                        </a:spcAft>
                      </a:pPr>
                      <a:r>
                        <a:rPr lang="zh-CN" sz="2400" kern="100" dirty="0">
                          <a:effectLst/>
                          <a:latin typeface="Times New Roman" panose="02020603050405020304" pitchFamily="18" charset="0"/>
                          <a:ea typeface="仿宋" panose="02010609060101010101" pitchFamily="49" charset="-122"/>
                          <a:cs typeface="Times New Roman" panose="02020603050405020304" pitchFamily="18" charset="0"/>
                        </a:rPr>
                        <a:t>中 等</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4C9"/>
                    </a:solidFill>
                  </a:tcPr>
                </a:tc>
                <a:tc>
                  <a:txBody>
                    <a:bodyPr/>
                    <a:lstStyle/>
                    <a:p>
                      <a:pPr algn="ctr">
                        <a:spcAft>
                          <a:spcPts val="0"/>
                        </a:spcAft>
                      </a:pPr>
                      <a:r>
                        <a:rPr lang="en-US" sz="2400" kern="100" dirty="0">
                          <a:effectLst/>
                          <a:latin typeface="Times New Roman" panose="02020603050405020304" pitchFamily="18" charset="0"/>
                          <a:ea typeface="仿宋" panose="02010609060101010101" pitchFamily="49" charset="-122"/>
                          <a:cs typeface="Times New Roman" panose="02020603050405020304" pitchFamily="18" charset="0"/>
                        </a:rPr>
                        <a:t>50%</a:t>
                      </a:r>
                      <a:endParaRPr lang="zh-CN" sz="24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4C9"/>
                    </a:solidFill>
                  </a:tcPr>
                </a:tc>
                <a:tc>
                  <a:txBody>
                    <a:bodyPr/>
                    <a:lstStyle/>
                    <a:p>
                      <a:pPr algn="ctr">
                        <a:spcAft>
                          <a:spcPts val="0"/>
                        </a:spcAft>
                      </a:pPr>
                      <a:r>
                        <a:rPr lang="en-US" sz="2400" kern="100" dirty="0">
                          <a:effectLst/>
                          <a:latin typeface="Times New Roman" panose="02020603050405020304" pitchFamily="18" charset="0"/>
                          <a:ea typeface="仿宋" panose="02010609060101010101" pitchFamily="49" charset="-122"/>
                          <a:cs typeface="Times New Roman" panose="02020603050405020304" pitchFamily="18" charset="0"/>
                        </a:rPr>
                        <a:t>20%</a:t>
                      </a:r>
                      <a:endParaRPr lang="zh-CN" sz="24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4C9"/>
                    </a:solidFill>
                  </a:tcPr>
                </a:tc>
                <a:tc>
                  <a:txBody>
                    <a:bodyPr/>
                    <a:lstStyle/>
                    <a:p>
                      <a:pPr algn="ctr">
                        <a:spcAft>
                          <a:spcPts val="0"/>
                        </a:spcAft>
                      </a:pPr>
                      <a:r>
                        <a:rPr lang="en-US" sz="2400" kern="100" dirty="0">
                          <a:effectLst/>
                          <a:latin typeface="Times New Roman" panose="02020603050405020304" pitchFamily="18" charset="0"/>
                          <a:ea typeface="仿宋" panose="02010609060101010101" pitchFamily="49" charset="-122"/>
                          <a:cs typeface="Times New Roman" panose="02020603050405020304" pitchFamily="18" charset="0"/>
                        </a:rPr>
                        <a:t>10%</a:t>
                      </a:r>
                      <a:endParaRPr lang="zh-CN" sz="24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4C9"/>
                    </a:solidFill>
                  </a:tcPr>
                </a:tc>
                <a:extLst>
                  <a:ext uri="{0D108BD9-81ED-4DB2-BD59-A6C34878D82A}">
                    <a16:rowId xmlns:a16="http://schemas.microsoft.com/office/drawing/2014/main" val="10003"/>
                  </a:ext>
                </a:extLst>
              </a:tr>
              <a:tr h="366418">
                <a:tc>
                  <a:txBody>
                    <a:bodyPr/>
                    <a:lstStyle/>
                    <a:p>
                      <a:pPr algn="ctr">
                        <a:spcAft>
                          <a:spcPts val="0"/>
                        </a:spcAft>
                      </a:pPr>
                      <a:r>
                        <a:rPr lang="zh-CN" sz="2400" kern="100" dirty="0">
                          <a:effectLst/>
                          <a:latin typeface="Times New Roman" panose="02020603050405020304" pitchFamily="18" charset="0"/>
                          <a:ea typeface="仿宋" panose="02010609060101010101" pitchFamily="49" charset="-122"/>
                          <a:cs typeface="Times New Roman" panose="02020603050405020304" pitchFamily="18" charset="0"/>
                        </a:rPr>
                        <a:t>乐 观</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FF66"/>
                    </a:solidFill>
                  </a:tcPr>
                </a:tc>
                <a:tc>
                  <a:txBody>
                    <a:bodyPr/>
                    <a:lstStyle/>
                    <a:p>
                      <a:pPr algn="ctr">
                        <a:spcAft>
                          <a:spcPts val="0"/>
                        </a:spcAft>
                      </a:pPr>
                      <a:r>
                        <a:rPr lang="en-US" sz="2400" kern="100" dirty="0">
                          <a:effectLst/>
                          <a:latin typeface="Times New Roman" panose="02020603050405020304" pitchFamily="18" charset="0"/>
                          <a:ea typeface="仿宋" panose="02010609060101010101" pitchFamily="49" charset="-122"/>
                          <a:cs typeface="Times New Roman" panose="02020603050405020304" pitchFamily="18" charset="0"/>
                        </a:rPr>
                        <a:t>25%</a:t>
                      </a:r>
                      <a:endParaRPr lang="zh-CN" sz="24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FF66"/>
                    </a:solidFill>
                  </a:tcPr>
                </a:tc>
                <a:tc>
                  <a:txBody>
                    <a:bodyPr/>
                    <a:lstStyle/>
                    <a:p>
                      <a:pPr algn="ctr">
                        <a:spcAft>
                          <a:spcPts val="0"/>
                        </a:spcAft>
                      </a:pPr>
                      <a:r>
                        <a:rPr lang="en-US" sz="2400" kern="100" dirty="0">
                          <a:effectLst/>
                          <a:latin typeface="Times New Roman" panose="02020603050405020304" pitchFamily="18" charset="0"/>
                          <a:ea typeface="仿宋" panose="02010609060101010101" pitchFamily="49" charset="-122"/>
                          <a:cs typeface="Times New Roman" panose="02020603050405020304" pitchFamily="18" charset="0"/>
                        </a:rPr>
                        <a:t>30%</a:t>
                      </a:r>
                      <a:endParaRPr lang="zh-CN" sz="24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FF66"/>
                    </a:solidFill>
                  </a:tcPr>
                </a:tc>
                <a:tc>
                  <a:txBody>
                    <a:bodyPr/>
                    <a:lstStyle/>
                    <a:p>
                      <a:pPr algn="ctr">
                        <a:spcAft>
                          <a:spcPts val="0"/>
                        </a:spcAft>
                      </a:pPr>
                      <a:r>
                        <a:rPr lang="en-US" sz="2400" kern="100" dirty="0">
                          <a:effectLst/>
                          <a:latin typeface="Times New Roman" panose="02020603050405020304" pitchFamily="18" charset="0"/>
                          <a:ea typeface="仿宋" panose="02010609060101010101" pitchFamily="49" charset="-122"/>
                          <a:cs typeface="Times New Roman" panose="02020603050405020304" pitchFamily="18" charset="0"/>
                        </a:rPr>
                        <a:t>16%</a:t>
                      </a:r>
                      <a:endParaRPr lang="zh-CN" sz="24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FF66"/>
                    </a:solidFill>
                  </a:tcPr>
                </a:tc>
                <a:extLst>
                  <a:ext uri="{0D108BD9-81ED-4DB2-BD59-A6C34878D82A}">
                    <a16:rowId xmlns:a16="http://schemas.microsoft.com/office/drawing/2014/main" val="10004"/>
                  </a:ext>
                </a:extLst>
              </a:tr>
            </a:tbl>
          </a:graphicData>
        </a:graphic>
      </p:graphicFrame>
      <p:sp>
        <p:nvSpPr>
          <p:cNvPr id="10" name="矩形 9"/>
          <p:cNvSpPr/>
          <p:nvPr/>
        </p:nvSpPr>
        <p:spPr>
          <a:xfrm>
            <a:off x="-177109" y="5646028"/>
            <a:ext cx="6641562" cy="461665"/>
          </a:xfrm>
          <a:prstGeom prst="rect">
            <a:avLst/>
          </a:prstGeom>
        </p:spPr>
        <p:txBody>
          <a:bodyPr wrap="none">
            <a:spAutoFit/>
          </a:bodyPr>
          <a:lstStyle/>
          <a:p>
            <a:pPr indent="266700" algn="just" fontAlgn="base">
              <a:spcBef>
                <a:spcPts val="600"/>
              </a:spcBef>
              <a:spcAft>
                <a:spcPts val="600"/>
              </a:spcAft>
            </a:pPr>
            <a:r>
              <a:rPr lang="zh-CN" altLang="en-US" sz="2400" b="1" dirty="0">
                <a:solidFill>
                  <a:prstClr val="black"/>
                </a:solidFill>
                <a:latin typeface="仿宋" panose="02010609060101010101" pitchFamily="49" charset="-122"/>
                <a:ea typeface="仿宋" panose="02010609060101010101" pitchFamily="49" charset="-122"/>
              </a:rPr>
              <a:t>计算</a:t>
            </a:r>
            <a:r>
              <a:rPr lang="zh-CN" altLang="zh-CN" sz="2400" b="1" dirty="0">
                <a:solidFill>
                  <a:prstClr val="black"/>
                </a:solidFill>
                <a:latin typeface="仿宋" panose="02010609060101010101" pitchFamily="49" charset="-122"/>
                <a:ea typeface="仿宋" panose="02010609060101010101" pitchFamily="49" charset="-122"/>
              </a:rPr>
              <a:t>：该投资者持有这一投资组合的期望收益</a:t>
            </a:r>
            <a:endParaRPr lang="en-US" altLang="zh-CN" sz="2400" b="1" dirty="0">
              <a:solidFill>
                <a:prstClr val="black"/>
              </a:solidFill>
              <a:latin typeface="仿宋" panose="02010609060101010101" pitchFamily="49" charset="-122"/>
              <a:ea typeface="仿宋" panose="02010609060101010101" pitchFamily="49" charset="-122"/>
            </a:endParaRPr>
          </a:p>
        </p:txBody>
      </p:sp>
      <p:grpSp>
        <p:nvGrpSpPr>
          <p:cNvPr id="29" name="组合 28"/>
          <p:cNvGrpSpPr/>
          <p:nvPr/>
        </p:nvGrpSpPr>
        <p:grpSpPr>
          <a:xfrm>
            <a:off x="6384033" y="1526795"/>
            <a:ext cx="5743728" cy="4876816"/>
            <a:chOff x="6384033" y="1526795"/>
            <a:chExt cx="5743728" cy="4876816"/>
          </a:xfrm>
        </p:grpSpPr>
        <p:grpSp>
          <p:nvGrpSpPr>
            <p:cNvPr id="23" name="组合 22"/>
            <p:cNvGrpSpPr/>
            <p:nvPr/>
          </p:nvGrpSpPr>
          <p:grpSpPr>
            <a:xfrm>
              <a:off x="6384033" y="1526795"/>
              <a:ext cx="5743728" cy="4876816"/>
              <a:chOff x="7176381" y="2146786"/>
              <a:chExt cx="4652978" cy="3804001"/>
            </a:xfrm>
          </p:grpSpPr>
          <p:sp>
            <p:nvSpPr>
              <p:cNvPr id="26" name="矩形 25"/>
              <p:cNvSpPr/>
              <p:nvPr/>
            </p:nvSpPr>
            <p:spPr>
              <a:xfrm>
                <a:off x="7176381" y="2180857"/>
                <a:ext cx="4652978" cy="3096917"/>
              </a:xfrm>
              <a:prstGeom prst="rect">
                <a:avLst/>
              </a:prstGeom>
            </p:spPr>
            <p:txBody>
              <a:bodyPr wrap="square">
                <a:spAutoFit/>
              </a:bodyPr>
              <a:lstStyle/>
              <a:p>
                <a:pPr fontAlgn="base">
                  <a:spcBef>
                    <a:spcPct val="0"/>
                  </a:spcBef>
                  <a:spcAft>
                    <a:spcPct val="0"/>
                  </a:spcAft>
                </a:pPr>
                <a:r>
                  <a:rPr lang="zh-CN" altLang="en-US" sz="3200" b="1" dirty="0">
                    <a:solidFill>
                      <a:srgbClr val="FF0000"/>
                    </a:solidFill>
                    <a:latin typeface="仿宋" panose="02010609060101010101" pitchFamily="49" charset="-122"/>
                    <a:ea typeface="仿宋" panose="02010609060101010101" pitchFamily="49" charset="-122"/>
                    <a:cs typeface="Times New Roman" panose="02020603050405020304" pitchFamily="18" charset="0"/>
                  </a:rPr>
                  <a:t>解：</a:t>
                </a:r>
                <a:endParaRPr lang="en-US" altLang="zh-CN" sz="3200" b="1" dirty="0">
                  <a:solidFill>
                    <a:srgbClr val="FF0000"/>
                  </a:solidFill>
                  <a:latin typeface="仿宋" panose="02010609060101010101" pitchFamily="49" charset="-122"/>
                  <a:ea typeface="仿宋" panose="02010609060101010101" pitchFamily="49" charset="-122"/>
                  <a:cs typeface="Times New Roman" panose="02020603050405020304" pitchFamily="18" charset="0"/>
                </a:endParaRPr>
              </a:p>
              <a:p>
                <a:pPr fontAlgn="base">
                  <a:lnSpc>
                    <a:spcPct val="125000"/>
                  </a:lnSpc>
                  <a:spcBef>
                    <a:spcPct val="0"/>
                  </a:spcBef>
                  <a:spcAft>
                    <a:spcPct val="0"/>
                  </a:spcAft>
                </a:pPr>
                <a:r>
                  <a:rPr lang="zh-CN" altLang="en-US" sz="2400" b="1" dirty="0">
                    <a:solidFill>
                      <a:prstClr val="black"/>
                    </a:solidFill>
                    <a:latin typeface="仿宋" panose="02010609060101010101" pitchFamily="49" charset="-122"/>
                    <a:ea typeface="仿宋" panose="02010609060101010101" pitchFamily="49" charset="-122"/>
                    <a:cs typeface="Times New Roman" panose="02020603050405020304" pitchFamily="18" charset="0"/>
                  </a:rPr>
                  <a:t>    </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A</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B</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股票的期望收益分别为：</a:t>
                </a:r>
              </a:p>
              <a:p>
                <a:pPr fontAlgn="base">
                  <a:lnSpc>
                    <a:spcPct val="125000"/>
                  </a:lnSpc>
                  <a:spcBef>
                    <a:spcPct val="0"/>
                  </a:spcBef>
                  <a:spcAft>
                    <a:spcPct val="0"/>
                  </a:spcAft>
                </a:pPr>
                <a:r>
                  <a:rPr lang="en-US" altLang="zh-CN" sz="20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E(R</a:t>
                </a:r>
                <a:r>
                  <a:rPr lang="en-US" altLang="zh-CN" sz="1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a</a:t>
                </a:r>
                <a:r>
                  <a:rPr lang="en-US" altLang="zh-CN" sz="20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)=25%×10%+50%×20%+25%×30%=20%</a:t>
                </a:r>
              </a:p>
              <a:p>
                <a:pPr fontAlgn="base">
                  <a:lnSpc>
                    <a:spcPct val="125000"/>
                  </a:lnSpc>
                  <a:spcBef>
                    <a:spcPct val="0"/>
                  </a:spcBef>
                  <a:spcAft>
                    <a:spcPct val="0"/>
                  </a:spcAft>
                </a:pPr>
                <a:r>
                  <a:rPr lang="en-US" altLang="zh-CN" sz="20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E(</a:t>
                </a:r>
                <a:r>
                  <a:rPr lang="en-US" altLang="zh-CN" sz="2000" b="1" dirty="0" err="1">
                    <a:solidFill>
                      <a:prstClr val="black"/>
                    </a:solidFill>
                    <a:latin typeface="Times New Roman" panose="02020603050405020304" pitchFamily="18" charset="0"/>
                    <a:ea typeface="仿宋" panose="02010609060101010101" pitchFamily="49" charset="-122"/>
                    <a:cs typeface="Times New Roman" panose="02020603050405020304" pitchFamily="18" charset="0"/>
                  </a:rPr>
                  <a:t>R</a:t>
                </a:r>
                <a:r>
                  <a:rPr lang="en-US" altLang="zh-CN" sz="1400" b="1" dirty="0" err="1">
                    <a:solidFill>
                      <a:prstClr val="black"/>
                    </a:solidFill>
                    <a:latin typeface="Times New Roman" panose="02020603050405020304" pitchFamily="18" charset="0"/>
                    <a:ea typeface="仿宋" panose="02010609060101010101" pitchFamily="49" charset="-122"/>
                    <a:cs typeface="Times New Roman" panose="02020603050405020304" pitchFamily="18" charset="0"/>
                  </a:rPr>
                  <a:t>b</a:t>
                </a:r>
                <a:r>
                  <a:rPr lang="en-US" altLang="zh-CN" sz="20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)=25%×8%+50%×10%+25%×16%=11%</a:t>
                </a:r>
              </a:p>
              <a:p>
                <a:pPr fontAlgn="base">
                  <a:lnSpc>
                    <a:spcPct val="125000"/>
                  </a:lnSpc>
                  <a:spcBef>
                    <a:spcPct val="0"/>
                  </a:spcBef>
                  <a:spcAft>
                    <a:spcPct val="0"/>
                  </a:spcAft>
                </a:pP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A</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B</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股票占投资组合的比重分别为：</a:t>
                </a:r>
              </a:p>
              <a:p>
                <a:pPr fontAlgn="base">
                  <a:lnSpc>
                    <a:spcPct val="125000"/>
                  </a:lnSpc>
                  <a:spcBef>
                    <a:spcPct val="0"/>
                  </a:spcBef>
                  <a:spcAft>
                    <a:spcPct val="0"/>
                  </a:spcAft>
                </a:pPr>
                <a:r>
                  <a:rPr lang="en-US" altLang="zh-CN" sz="20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a:t>
                </a:r>
                <a:r>
                  <a:rPr lang="en-US" altLang="zh-CN" sz="2000" b="1" dirty="0" err="1">
                    <a:solidFill>
                      <a:prstClr val="black"/>
                    </a:solidFill>
                    <a:latin typeface="Times New Roman" panose="02020603050405020304" pitchFamily="18" charset="0"/>
                    <a:ea typeface="仿宋" panose="02010609060101010101" pitchFamily="49" charset="-122"/>
                    <a:cs typeface="Times New Roman" panose="02020603050405020304" pitchFamily="18" charset="0"/>
                  </a:rPr>
                  <a:t>W</a:t>
                </a:r>
                <a:r>
                  <a:rPr lang="en-US" altLang="zh-CN" sz="1400" b="1" dirty="0" err="1">
                    <a:solidFill>
                      <a:prstClr val="black"/>
                    </a:solidFill>
                    <a:latin typeface="Times New Roman" panose="02020603050405020304" pitchFamily="18" charset="0"/>
                    <a:ea typeface="仿宋" panose="02010609060101010101" pitchFamily="49" charset="-122"/>
                    <a:cs typeface="Times New Roman" panose="02020603050405020304" pitchFamily="18" charset="0"/>
                  </a:rPr>
                  <a:t>a</a:t>
                </a:r>
                <a:r>
                  <a:rPr lang="en-US" altLang="zh-CN" sz="1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a:t>
                </a:r>
                <a:r>
                  <a:rPr lang="en-US" altLang="zh-CN" sz="20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400,000/1,000,000 = 0.4</a:t>
                </a:r>
              </a:p>
              <a:p>
                <a:pPr fontAlgn="base">
                  <a:lnSpc>
                    <a:spcPct val="125000"/>
                  </a:lnSpc>
                  <a:spcBef>
                    <a:spcPct val="0"/>
                  </a:spcBef>
                  <a:spcAft>
                    <a:spcPct val="0"/>
                  </a:spcAft>
                </a:pPr>
                <a:r>
                  <a:rPr lang="en-US" altLang="zh-CN" sz="20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a:t>
                </a:r>
                <a:r>
                  <a:rPr lang="en-US" altLang="zh-CN" sz="2000" b="1" dirty="0" err="1">
                    <a:solidFill>
                      <a:prstClr val="black"/>
                    </a:solidFill>
                    <a:latin typeface="Times New Roman" panose="02020603050405020304" pitchFamily="18" charset="0"/>
                    <a:ea typeface="仿宋" panose="02010609060101010101" pitchFamily="49" charset="-122"/>
                    <a:cs typeface="Times New Roman" panose="02020603050405020304" pitchFamily="18" charset="0"/>
                  </a:rPr>
                  <a:t>W</a:t>
                </a:r>
                <a:r>
                  <a:rPr lang="en-US" altLang="zh-CN" sz="1400" b="1" dirty="0" err="1">
                    <a:solidFill>
                      <a:prstClr val="black"/>
                    </a:solidFill>
                    <a:latin typeface="Times New Roman" panose="02020603050405020304" pitchFamily="18" charset="0"/>
                    <a:ea typeface="仿宋" panose="02010609060101010101" pitchFamily="49" charset="-122"/>
                    <a:cs typeface="Times New Roman" panose="02020603050405020304" pitchFamily="18" charset="0"/>
                  </a:rPr>
                  <a:t>b</a:t>
                </a:r>
                <a:r>
                  <a:rPr lang="en-US" altLang="zh-CN" sz="1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a:t>
                </a:r>
                <a:r>
                  <a:rPr lang="en-US" altLang="zh-CN" sz="20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600,000/1,000,000 = 0.6</a:t>
                </a:r>
              </a:p>
              <a:p>
                <a:pPr fontAlgn="base">
                  <a:lnSpc>
                    <a:spcPct val="125000"/>
                  </a:lnSpc>
                  <a:spcBef>
                    <a:spcPct val="0"/>
                  </a:spcBef>
                  <a:spcAft>
                    <a:spcPct val="0"/>
                  </a:spcAft>
                </a:pP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投资组合期望收益为：</a:t>
                </a:r>
              </a:p>
              <a:p>
                <a:pPr fontAlgn="base">
                  <a:lnSpc>
                    <a:spcPct val="125000"/>
                  </a:lnSpc>
                  <a:spcBef>
                    <a:spcPct val="0"/>
                  </a:spcBef>
                  <a:spcAft>
                    <a:spcPct val="0"/>
                  </a:spcAft>
                </a:pPr>
                <a:endParaRPr lang="en-US" altLang="zh-CN" sz="2400" b="1" dirty="0">
                  <a:solidFill>
                    <a:prstClr val="black"/>
                  </a:solidFill>
                  <a:latin typeface="仿宋" panose="02010609060101010101" pitchFamily="49" charset="-122"/>
                  <a:ea typeface="仿宋" panose="02010609060101010101" pitchFamily="49" charset="-122"/>
                  <a:cs typeface="Times New Roman" panose="02020603050405020304" pitchFamily="18" charset="0"/>
                </a:endParaRPr>
              </a:p>
            </p:txBody>
          </p:sp>
          <p:sp>
            <p:nvSpPr>
              <p:cNvPr id="27" name="矩形 26"/>
              <p:cNvSpPr/>
              <p:nvPr/>
            </p:nvSpPr>
            <p:spPr>
              <a:xfrm>
                <a:off x="7176381" y="2146786"/>
                <a:ext cx="4634619" cy="3804001"/>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grpSp>
        <p:graphicFrame>
          <p:nvGraphicFramePr>
            <p:cNvPr id="28" name="对象 27"/>
            <p:cNvGraphicFramePr>
              <a:graphicFrameLocks noChangeAspect="1"/>
            </p:cNvGraphicFramePr>
            <p:nvPr>
              <p:extLst/>
            </p:nvPr>
          </p:nvGraphicFramePr>
          <p:xfrm>
            <a:off x="6694488" y="5157193"/>
            <a:ext cx="4999346" cy="957858"/>
          </p:xfrm>
          <a:graphic>
            <a:graphicData uri="http://schemas.openxmlformats.org/presentationml/2006/ole">
              <mc:AlternateContent xmlns:mc="http://schemas.openxmlformats.org/markup-compatibility/2006">
                <mc:Choice xmlns:v="urn:schemas-microsoft-com:vml" Requires="v">
                  <p:oleObj spid="_x0000_s49183" name="Equation" r:id="rId3" imgW="2412720" imgH="431640" progId="Equation.DSMT4">
                    <p:embed/>
                  </p:oleObj>
                </mc:Choice>
                <mc:Fallback>
                  <p:oleObj name="Equation" r:id="rId3" imgW="2412720" imgH="431640" progId="Equation.DSMT4">
                    <p:embed/>
                    <p:pic>
                      <p:nvPicPr>
                        <p:cNvPr id="0" name=""/>
                        <p:cNvPicPr>
                          <a:picLocks noChangeAspect="1" noChangeArrowheads="1"/>
                        </p:cNvPicPr>
                        <p:nvPr/>
                      </p:nvPicPr>
                      <p:blipFill>
                        <a:blip r:embed="rId4"/>
                        <a:srcRect/>
                        <a:stretch>
                          <a:fillRect/>
                        </a:stretch>
                      </p:blipFill>
                      <p:spPr bwMode="auto">
                        <a:xfrm>
                          <a:off x="6694488" y="5157193"/>
                          <a:ext cx="4999346" cy="957858"/>
                        </a:xfrm>
                        <a:prstGeom prst="rect">
                          <a:avLst/>
                        </a:prstGeom>
                        <a:solidFill>
                          <a:srgbClr val="FFFF00"/>
                        </a:solidFill>
                      </p:spPr>
                    </p:pic>
                  </p:oleObj>
                </mc:Fallback>
              </mc:AlternateContent>
            </a:graphicData>
          </a:graphic>
        </p:graphicFrame>
      </p:grpSp>
    </p:spTree>
    <p:extLst>
      <p:ext uri="{BB962C8B-B14F-4D97-AF65-F5344CB8AC3E}">
        <p14:creationId xmlns:p14="http://schemas.microsoft.com/office/powerpoint/2010/main" val="249452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3143672" y="168722"/>
            <a:ext cx="6768752" cy="714375"/>
          </a:xfrm>
        </p:spPr>
        <p:txBody>
          <a:bodyPr>
            <a:normAutofit/>
          </a:bodyPr>
          <a:lstStyle/>
          <a:p>
            <a:r>
              <a:rPr lang="en-US" altLang="zh-CN" dirty="0" smtClean="0"/>
              <a:t>5.2  </a:t>
            </a:r>
            <a:r>
              <a:rPr lang="zh-CN" altLang="en-US" dirty="0" smtClean="0"/>
              <a:t>投资组合</a:t>
            </a:r>
            <a:r>
              <a:rPr lang="zh-CN" altLang="en-US" dirty="0"/>
              <a:t>的风险与收益</a:t>
            </a:r>
          </a:p>
        </p:txBody>
      </p:sp>
      <p:sp>
        <p:nvSpPr>
          <p:cNvPr id="11" name="竖排文字占位符 2"/>
          <p:cNvSpPr>
            <a:spLocks noGrp="1"/>
          </p:cNvSpPr>
          <p:nvPr>
            <p:ph type="body" orient="vert" idx="1"/>
          </p:nvPr>
        </p:nvSpPr>
        <p:spPr>
          <a:xfrm>
            <a:off x="695400" y="1325671"/>
            <a:ext cx="5184576" cy="447145"/>
          </a:xfrm>
        </p:spPr>
        <p:txBody>
          <a:bodyPr/>
          <a:lstStyle/>
          <a:p>
            <a:pPr marL="0" lvl="0" indent="0">
              <a:buNone/>
            </a:pPr>
            <a:r>
              <a:rPr lang="en-US" altLang="zh-CN" sz="2800" dirty="0" smtClean="0">
                <a:solidFill>
                  <a:srgbClr val="0000FF"/>
                </a:solidFill>
              </a:rPr>
              <a:t>1</a:t>
            </a:r>
            <a:r>
              <a:rPr lang="zh-CN" altLang="en-US" sz="2800" dirty="0" smtClean="0">
                <a:solidFill>
                  <a:srgbClr val="0000FF"/>
                </a:solidFill>
              </a:rPr>
              <a:t>、</a:t>
            </a:r>
            <a:r>
              <a:rPr lang="en-US" altLang="zh-CN" sz="2800" dirty="0" smtClean="0">
                <a:solidFill>
                  <a:srgbClr val="0000FF"/>
                </a:solidFill>
              </a:rPr>
              <a:t> </a:t>
            </a:r>
            <a:r>
              <a:rPr lang="zh-CN" altLang="en-US" sz="2800" dirty="0">
                <a:solidFill>
                  <a:srgbClr val="0000FF"/>
                </a:solidFill>
              </a:rPr>
              <a:t>两种资产构成的投资组合 </a:t>
            </a:r>
            <a:endParaRPr lang="en-US" altLang="zh-CN" sz="2400" dirty="0"/>
          </a:p>
        </p:txBody>
      </p:sp>
      <p:sp>
        <p:nvSpPr>
          <p:cNvPr id="4" name="矩形 3"/>
          <p:cNvSpPr/>
          <p:nvPr/>
        </p:nvSpPr>
        <p:spPr>
          <a:xfrm>
            <a:off x="467722" y="2694678"/>
            <a:ext cx="5798964" cy="1569660"/>
          </a:xfrm>
          <a:prstGeom prst="rect">
            <a:avLst/>
          </a:prstGeom>
        </p:spPr>
        <p:txBody>
          <a:bodyPr wrap="square">
            <a:spAutoFit/>
          </a:bodyPr>
          <a:lstStyle/>
          <a:p>
            <a:pPr fontAlgn="base">
              <a:spcBef>
                <a:spcPct val="0"/>
              </a:spcBef>
              <a:spcAft>
                <a:spcPct val="0"/>
              </a:spcAft>
              <a:buClr>
                <a:srgbClr val="E12101"/>
              </a:buClr>
            </a:pPr>
            <a:r>
              <a:rPr lang="zh-CN" altLang="en-US" sz="2400" b="1" dirty="0">
                <a:solidFill>
                  <a:prstClr val="black"/>
                </a:solidFill>
                <a:latin typeface="仿宋" panose="02010609060101010101" pitchFamily="49" charset="-122"/>
                <a:ea typeface="仿宋" panose="02010609060101010101" pitchFamily="49" charset="-122"/>
              </a:rPr>
              <a:t>    投资组合的方差取决于组合中各种资产的方差，以及资产之间的协方差。每种资产的</a:t>
            </a:r>
            <a:r>
              <a:rPr lang="zh-CN" altLang="en-US" sz="2400" b="1" dirty="0">
                <a:solidFill>
                  <a:srgbClr val="FF0000"/>
                </a:solidFill>
                <a:latin typeface="仿宋" panose="02010609060101010101" pitchFamily="49" charset="-122"/>
                <a:ea typeface="仿宋" panose="02010609060101010101" pitchFamily="49" charset="-122"/>
              </a:rPr>
              <a:t>方差</a:t>
            </a:r>
            <a:r>
              <a:rPr lang="zh-CN" altLang="en-US" sz="2400" b="1" dirty="0">
                <a:solidFill>
                  <a:prstClr val="black"/>
                </a:solidFill>
                <a:latin typeface="仿宋" panose="02010609060101010101" pitchFamily="49" charset="-122"/>
                <a:ea typeface="仿宋" panose="02010609060101010101" pitchFamily="49" charset="-122"/>
              </a:rPr>
              <a:t>度量每种资产收益的波动程度；</a:t>
            </a:r>
            <a:r>
              <a:rPr lang="zh-CN" altLang="en-US" sz="2400" b="1" dirty="0">
                <a:solidFill>
                  <a:srgbClr val="FF0000"/>
                </a:solidFill>
                <a:latin typeface="仿宋" panose="02010609060101010101" pitchFamily="49" charset="-122"/>
                <a:ea typeface="仿宋" panose="02010609060101010101" pitchFamily="49" charset="-122"/>
              </a:rPr>
              <a:t>协方差</a:t>
            </a:r>
            <a:r>
              <a:rPr lang="zh-CN" altLang="en-US" sz="2400" b="1" dirty="0">
                <a:solidFill>
                  <a:prstClr val="black"/>
                </a:solidFill>
                <a:latin typeface="仿宋" panose="02010609060101010101" pitchFamily="49" charset="-122"/>
                <a:ea typeface="仿宋" panose="02010609060101010101" pitchFamily="49" charset="-122"/>
              </a:rPr>
              <a:t>则度量两种资产之间的相互关系。</a:t>
            </a:r>
          </a:p>
        </p:txBody>
      </p:sp>
      <p:sp>
        <p:nvSpPr>
          <p:cNvPr id="12" name="矩形 11"/>
          <p:cNvSpPr/>
          <p:nvPr/>
        </p:nvSpPr>
        <p:spPr>
          <a:xfrm>
            <a:off x="609600" y="1961185"/>
            <a:ext cx="6096000" cy="566309"/>
          </a:xfrm>
          <a:prstGeom prst="rect">
            <a:avLst/>
          </a:prstGeom>
          <a:ln w="57150">
            <a:solidFill>
              <a:srgbClr val="FF0000"/>
            </a:solidFill>
          </a:ln>
        </p:spPr>
        <p:txBody>
          <a:bodyPr>
            <a:spAutoFit/>
          </a:bodyPr>
          <a:lstStyle/>
          <a:p>
            <a:pPr fontAlgn="base">
              <a:lnSpc>
                <a:spcPct val="110000"/>
              </a:lnSpc>
              <a:spcBef>
                <a:spcPct val="0"/>
              </a:spcBef>
              <a:spcAft>
                <a:spcPct val="0"/>
              </a:spcAft>
            </a:pPr>
            <a:r>
              <a:rPr lang="en-US" altLang="zh-CN" sz="2800" b="1" dirty="0" smtClean="0">
                <a:solidFill>
                  <a:srgbClr val="C00000"/>
                </a:solidFill>
                <a:latin typeface="仿宋" panose="02010609060101010101" pitchFamily="49" charset="-122"/>
                <a:ea typeface="仿宋" panose="02010609060101010101" pitchFamily="49" charset="-122"/>
              </a:rPr>
              <a:t>2</a:t>
            </a:r>
            <a:r>
              <a:rPr lang="zh-CN" altLang="en-US" sz="2800" b="1" dirty="0" smtClean="0">
                <a:solidFill>
                  <a:srgbClr val="C00000"/>
                </a:solidFill>
                <a:latin typeface="仿宋" panose="02010609060101010101" pitchFamily="49" charset="-122"/>
                <a:ea typeface="仿宋" panose="02010609060101010101" pitchFamily="49" charset="-122"/>
              </a:rPr>
              <a:t>）两</a:t>
            </a:r>
            <a:r>
              <a:rPr lang="zh-CN" altLang="en-US" sz="2800" b="1" dirty="0">
                <a:solidFill>
                  <a:srgbClr val="C00000"/>
                </a:solidFill>
                <a:latin typeface="仿宋" panose="02010609060101010101" pitchFamily="49" charset="-122"/>
                <a:ea typeface="仿宋" panose="02010609060101010101" pitchFamily="49" charset="-122"/>
              </a:rPr>
              <a:t>项资产组合的风险</a:t>
            </a:r>
          </a:p>
        </p:txBody>
      </p:sp>
      <p:sp>
        <p:nvSpPr>
          <p:cNvPr id="3" name="矩形 2"/>
          <p:cNvSpPr/>
          <p:nvPr/>
        </p:nvSpPr>
        <p:spPr>
          <a:xfrm>
            <a:off x="541516" y="4712195"/>
            <a:ext cx="5492344" cy="1569660"/>
          </a:xfrm>
          <a:prstGeom prst="rect">
            <a:avLst/>
          </a:prstGeom>
        </p:spPr>
        <p:txBody>
          <a:bodyPr wrap="square">
            <a:spAutoFit/>
          </a:bodyPr>
          <a:lstStyle/>
          <a:p>
            <a:pPr fontAlgn="base">
              <a:spcBef>
                <a:spcPct val="0"/>
              </a:spcBef>
              <a:spcAft>
                <a:spcPct val="0"/>
              </a:spcAft>
            </a:pPr>
            <a:r>
              <a:rPr lang="en-US" altLang="zh-CN" sz="2400" b="1" dirty="0">
                <a:solidFill>
                  <a:prstClr val="black"/>
                </a:solidFill>
                <a:latin typeface="仿宋" panose="02010609060101010101" pitchFamily="49" charset="-122"/>
                <a:ea typeface="仿宋" panose="02010609060101010101" pitchFamily="49" charset="-122"/>
              </a:rPr>
              <a:t>    </a:t>
            </a:r>
            <a:r>
              <a:rPr lang="zh-CN" altLang="zh-CN" sz="2400" b="1" dirty="0">
                <a:solidFill>
                  <a:prstClr val="black"/>
                </a:solidFill>
                <a:latin typeface="仿宋" panose="02010609060101010101" pitchFamily="49" charset="-122"/>
                <a:ea typeface="仿宋" panose="02010609060101010101" pitchFamily="49" charset="-122"/>
              </a:rPr>
              <a:t>如果两项资产收益率之间</a:t>
            </a:r>
            <a:r>
              <a:rPr lang="zh-CN" altLang="zh-CN" sz="2400" b="1" dirty="0">
                <a:solidFill>
                  <a:srgbClr val="FF0000"/>
                </a:solidFill>
                <a:latin typeface="仿宋" panose="02010609060101010101" pitchFamily="49" charset="-122"/>
                <a:ea typeface="仿宋" panose="02010609060101010101" pitchFamily="49" charset="-122"/>
              </a:rPr>
              <a:t>越倾向于同向变动</a:t>
            </a:r>
            <a:r>
              <a:rPr lang="zh-CN" altLang="zh-CN" sz="2400" b="1" dirty="0">
                <a:solidFill>
                  <a:prstClr val="black"/>
                </a:solidFill>
                <a:latin typeface="仿宋" panose="02010609060101010101" pitchFamily="49" charset="-122"/>
                <a:ea typeface="仿宋" panose="02010609060101010101" pitchFamily="49" charset="-122"/>
              </a:rPr>
              <a:t>，即两项资产收益率的</a:t>
            </a:r>
            <a:r>
              <a:rPr lang="zh-CN" altLang="zh-CN" sz="2400" b="1" dirty="0">
                <a:solidFill>
                  <a:srgbClr val="FF0000"/>
                </a:solidFill>
                <a:latin typeface="仿宋" panose="02010609060101010101" pitchFamily="49" charset="-122"/>
                <a:ea typeface="仿宋" panose="02010609060101010101" pitchFamily="49" charset="-122"/>
              </a:rPr>
              <a:t>协方差越大</a:t>
            </a:r>
            <a:r>
              <a:rPr lang="zh-CN" altLang="zh-CN" sz="2400" b="1" dirty="0">
                <a:solidFill>
                  <a:prstClr val="black"/>
                </a:solidFill>
                <a:latin typeface="仿宋" panose="02010609060101010101" pitchFamily="49" charset="-122"/>
                <a:ea typeface="仿宋" panose="02010609060101010101" pitchFamily="49" charset="-122"/>
              </a:rPr>
              <a:t>，投资组合的方差越大，风险越高；反之</a:t>
            </a:r>
            <a:r>
              <a:rPr lang="zh-CN" altLang="en-US" sz="2400" b="1" dirty="0">
                <a:solidFill>
                  <a:prstClr val="black"/>
                </a:solidFill>
                <a:latin typeface="仿宋" panose="02010609060101010101" pitchFamily="49" charset="-122"/>
                <a:ea typeface="仿宋" panose="02010609060101010101" pitchFamily="49" charset="-122"/>
              </a:rPr>
              <a:t>亦然。</a:t>
            </a:r>
          </a:p>
        </p:txBody>
      </p:sp>
      <p:graphicFrame>
        <p:nvGraphicFramePr>
          <p:cNvPr id="9" name="对象 8"/>
          <p:cNvGraphicFramePr>
            <a:graphicFrameLocks noChangeAspect="1"/>
          </p:cNvGraphicFramePr>
          <p:nvPr/>
        </p:nvGraphicFramePr>
        <p:xfrm>
          <a:off x="6528048" y="3589061"/>
          <a:ext cx="5003395" cy="490529"/>
        </p:xfrm>
        <a:graphic>
          <a:graphicData uri="http://schemas.openxmlformats.org/presentationml/2006/ole">
            <mc:AlternateContent xmlns:mc="http://schemas.openxmlformats.org/markup-compatibility/2006">
              <mc:Choice xmlns:v="urn:schemas-microsoft-com:vml" Requires="v">
                <p:oleObj spid="_x0000_s50236" name="Equation" r:id="rId3" imgW="2667000" imgH="254000" progId="Equation.DSMT4">
                  <p:embed/>
                </p:oleObj>
              </mc:Choice>
              <mc:Fallback>
                <p:oleObj name="Equation" r:id="rId3" imgW="2667000" imgH="254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8048" y="3589061"/>
                        <a:ext cx="5003395" cy="490529"/>
                      </a:xfrm>
                      <a:prstGeom prst="rect">
                        <a:avLst/>
                      </a:prstGeom>
                      <a:solidFill>
                        <a:srgbClr val="CDFFFF"/>
                      </a:solidFill>
                    </p:spPr>
                  </p:pic>
                </p:oleObj>
              </mc:Fallback>
            </mc:AlternateContent>
          </a:graphicData>
        </a:graphic>
      </p:graphicFrame>
      <p:sp>
        <p:nvSpPr>
          <p:cNvPr id="10" name="矩形 9"/>
          <p:cNvSpPr/>
          <p:nvPr/>
        </p:nvSpPr>
        <p:spPr>
          <a:xfrm>
            <a:off x="6640514" y="3063284"/>
            <a:ext cx="1112805" cy="461665"/>
          </a:xfrm>
          <a:prstGeom prst="rect">
            <a:avLst/>
          </a:prstGeom>
        </p:spPr>
        <p:txBody>
          <a:bodyPr wrap="none">
            <a:spAutoFit/>
          </a:bodyPr>
          <a:lstStyle/>
          <a:p>
            <a:pPr fontAlgn="base">
              <a:spcBef>
                <a:spcPct val="0"/>
              </a:spcBef>
              <a:spcAft>
                <a:spcPct val="0"/>
              </a:spcAft>
            </a:pPr>
            <a:r>
              <a:rPr lang="zh-CN" altLang="en-US" sz="2400" b="1" dirty="0">
                <a:solidFill>
                  <a:srgbClr val="0000FF"/>
                </a:solidFill>
                <a:latin typeface="仿宋" panose="02010609060101010101" pitchFamily="49" charset="-122"/>
                <a:ea typeface="仿宋" panose="02010609060101010101" pitchFamily="49" charset="-122"/>
              </a:rPr>
              <a:t>方差：</a:t>
            </a:r>
            <a:endParaRPr lang="zh-CN" altLang="en-US" sz="2400" dirty="0">
              <a:solidFill>
                <a:srgbClr val="0000FF"/>
              </a:solidFill>
              <a:latin typeface="Arial" panose="020B0604020202020204" pitchFamily="34" charset="0"/>
            </a:endParaRPr>
          </a:p>
        </p:txBody>
      </p:sp>
      <p:graphicFrame>
        <p:nvGraphicFramePr>
          <p:cNvPr id="23" name="对象 22"/>
          <p:cNvGraphicFramePr>
            <a:graphicFrameLocks noChangeAspect="1"/>
          </p:cNvGraphicFramePr>
          <p:nvPr/>
        </p:nvGraphicFramePr>
        <p:xfrm>
          <a:off x="6417012" y="4982306"/>
          <a:ext cx="5401975" cy="523447"/>
        </p:xfrm>
        <a:graphic>
          <a:graphicData uri="http://schemas.openxmlformats.org/presentationml/2006/ole">
            <mc:AlternateContent xmlns:mc="http://schemas.openxmlformats.org/markup-compatibility/2006">
              <mc:Choice xmlns:v="urn:schemas-microsoft-com:vml" Requires="v">
                <p:oleObj spid="_x0000_s50237" name="Equation" r:id="rId5" imgW="2794000" imgH="254000" progId="Equation.DSMT4">
                  <p:embed/>
                </p:oleObj>
              </mc:Choice>
              <mc:Fallback>
                <p:oleObj name="Equation" r:id="rId5" imgW="2794000" imgH="254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7012" y="4982306"/>
                        <a:ext cx="5401975" cy="523447"/>
                      </a:xfrm>
                      <a:prstGeom prst="rect">
                        <a:avLst/>
                      </a:prstGeom>
                      <a:solidFill>
                        <a:srgbClr val="FFFF00"/>
                      </a:solidFill>
                    </p:spPr>
                  </p:pic>
                </p:oleObj>
              </mc:Fallback>
            </mc:AlternateContent>
          </a:graphicData>
        </a:graphic>
      </p:graphicFrame>
      <p:sp>
        <p:nvSpPr>
          <p:cNvPr id="25" name="矩形 24"/>
          <p:cNvSpPr/>
          <p:nvPr/>
        </p:nvSpPr>
        <p:spPr>
          <a:xfrm>
            <a:off x="6304028" y="4517986"/>
            <a:ext cx="1422184" cy="461665"/>
          </a:xfrm>
          <a:prstGeom prst="rect">
            <a:avLst/>
          </a:prstGeom>
        </p:spPr>
        <p:txBody>
          <a:bodyPr wrap="none">
            <a:spAutoFit/>
          </a:bodyPr>
          <a:lstStyle/>
          <a:p>
            <a:pPr fontAlgn="base">
              <a:spcBef>
                <a:spcPct val="0"/>
              </a:spcBef>
              <a:spcAft>
                <a:spcPct val="0"/>
              </a:spcAft>
            </a:pPr>
            <a:r>
              <a:rPr lang="zh-CN" altLang="en-US" sz="2400" b="1" dirty="0">
                <a:solidFill>
                  <a:srgbClr val="0000FF"/>
                </a:solidFill>
                <a:latin typeface="仿宋" panose="02010609060101010101" pitchFamily="49" charset="-122"/>
                <a:ea typeface="仿宋" panose="02010609060101010101" pitchFamily="49" charset="-122"/>
              </a:rPr>
              <a:t>协方差：</a:t>
            </a:r>
            <a:endParaRPr lang="zh-CN" altLang="en-US" sz="2400" dirty="0">
              <a:solidFill>
                <a:srgbClr val="0000FF"/>
              </a:solidFill>
              <a:latin typeface="Arial" panose="020B0604020202020204" pitchFamily="34" charset="0"/>
            </a:endParaRPr>
          </a:p>
        </p:txBody>
      </p:sp>
      <p:grpSp>
        <p:nvGrpSpPr>
          <p:cNvPr id="16385" name="组合 16384"/>
          <p:cNvGrpSpPr/>
          <p:nvPr/>
        </p:nvGrpSpPr>
        <p:grpSpPr>
          <a:xfrm>
            <a:off x="7214426" y="1988840"/>
            <a:ext cx="4515738" cy="2774502"/>
            <a:chOff x="7214426" y="2304236"/>
            <a:chExt cx="4515738" cy="2774502"/>
          </a:xfrm>
        </p:grpSpPr>
        <p:sp>
          <p:nvSpPr>
            <p:cNvPr id="15" name="矩形 14"/>
            <p:cNvSpPr/>
            <p:nvPr/>
          </p:nvSpPr>
          <p:spPr>
            <a:xfrm>
              <a:off x="7214426" y="2304236"/>
              <a:ext cx="2135165" cy="1015663"/>
            </a:xfrm>
            <a:prstGeom prst="rect">
              <a:avLst/>
            </a:prstGeom>
            <a:ln>
              <a:solidFill>
                <a:srgbClr val="0000CC"/>
              </a:solidFill>
            </a:ln>
          </p:spPr>
          <p:txBody>
            <a:bodyPr wrap="square">
              <a:spAutoFit/>
            </a:bodyPr>
            <a:lstStyle/>
            <a:p>
              <a:pPr fontAlgn="base">
                <a:spcBef>
                  <a:spcPct val="0"/>
                </a:spcBef>
                <a:spcAft>
                  <a:spcPct val="0"/>
                </a:spcAft>
              </a:pPr>
              <a:r>
                <a:rPr lang="zh-CN" altLang="en-US" sz="2000" dirty="0">
                  <a:solidFill>
                    <a:prstClr val="black"/>
                  </a:solidFill>
                  <a:latin typeface="Times New Roman" panose="02020603050405020304" pitchFamily="18" charset="0"/>
                  <a:ea typeface="仿宋" panose="02010609060101010101" pitchFamily="49" charset="-122"/>
                  <a:cs typeface="Times New Roman" pitchFamily="18" charset="0"/>
                </a:rPr>
                <a:t>投资于某项资产的资金占整个投资组合的比例</a:t>
              </a:r>
            </a:p>
          </p:txBody>
        </p:sp>
        <p:sp>
          <p:nvSpPr>
            <p:cNvPr id="16" name="矩形 15"/>
            <p:cNvSpPr/>
            <p:nvPr/>
          </p:nvSpPr>
          <p:spPr>
            <a:xfrm>
              <a:off x="9723420" y="2892469"/>
              <a:ext cx="2006744" cy="400110"/>
            </a:xfrm>
            <a:prstGeom prst="rect">
              <a:avLst/>
            </a:prstGeom>
            <a:ln>
              <a:solidFill>
                <a:srgbClr val="0000CC"/>
              </a:solidFill>
            </a:ln>
          </p:spPr>
          <p:txBody>
            <a:bodyPr wrap="square">
              <a:spAutoFit/>
            </a:bodyPr>
            <a:lstStyle/>
            <a:p>
              <a:pPr fontAlgn="base">
                <a:spcBef>
                  <a:spcPct val="0"/>
                </a:spcBef>
                <a:spcAft>
                  <a:spcPct val="0"/>
                </a:spcAft>
              </a:pPr>
              <a:r>
                <a:rPr lang="zh-CN" altLang="en-US" sz="2000" dirty="0">
                  <a:solidFill>
                    <a:prstClr val="black"/>
                  </a:solidFill>
                  <a:latin typeface="Times New Roman" panose="02020603050405020304" pitchFamily="18" charset="0"/>
                  <a:ea typeface="仿宋" panose="02010609060101010101" pitchFamily="49" charset="-122"/>
                  <a:cs typeface="Times New Roman" pitchFamily="18" charset="0"/>
                </a:rPr>
                <a:t>收益率的标准差</a:t>
              </a:r>
            </a:p>
          </p:txBody>
        </p:sp>
        <p:cxnSp>
          <p:nvCxnSpPr>
            <p:cNvPr id="26" name="直接连接符 25"/>
            <p:cNvCxnSpPr/>
            <p:nvPr/>
          </p:nvCxnSpPr>
          <p:spPr>
            <a:xfrm flipV="1">
              <a:off x="8011763" y="4264338"/>
              <a:ext cx="233516" cy="138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9288780" y="4351291"/>
              <a:ext cx="1101540" cy="12755"/>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7847847" y="3369095"/>
              <a:ext cx="183539" cy="92932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282008" y="4298415"/>
              <a:ext cx="262264" cy="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8568473" y="3319899"/>
              <a:ext cx="1342324" cy="100390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a:off x="7583134" y="4372995"/>
              <a:ext cx="2050773" cy="705743"/>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cxnSp>
        <p:nvCxnSpPr>
          <p:cNvPr id="16388" name="直接连接符 16387"/>
          <p:cNvCxnSpPr/>
          <p:nvPr/>
        </p:nvCxnSpPr>
        <p:spPr>
          <a:xfrm>
            <a:off x="6717600" y="5505753"/>
            <a:ext cx="743" cy="78606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6718343" y="5754619"/>
            <a:ext cx="537758" cy="256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6718343" y="6289259"/>
            <a:ext cx="537758" cy="256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7176879" y="5529573"/>
            <a:ext cx="5088252" cy="400110"/>
          </a:xfrm>
          <a:prstGeom prst="rect">
            <a:avLst/>
          </a:prstGeom>
        </p:spPr>
        <p:txBody>
          <a:bodyPr wrap="none">
            <a:spAutoFit/>
          </a:bodyPr>
          <a:lstStyle/>
          <a:p>
            <a:pPr fontAlgn="base">
              <a:spcBef>
                <a:spcPct val="0"/>
              </a:spcBef>
              <a:spcAft>
                <a:spcPct val="0"/>
              </a:spcAft>
            </a:pPr>
            <a:r>
              <a:rPr lang="zh-CN" altLang="en-US" sz="2000" b="1" dirty="0">
                <a:solidFill>
                  <a:srgbClr val="FF0000"/>
                </a:solidFill>
                <a:latin typeface="仿宋" panose="02010609060101010101" pitchFamily="49" charset="-122"/>
                <a:ea typeface="仿宋" panose="02010609060101010101" pitchFamily="49" charset="-122"/>
              </a:rPr>
              <a:t>正</a:t>
            </a:r>
            <a:r>
              <a:rPr lang="zh-CN" altLang="en-US" sz="2000" b="1" dirty="0">
                <a:solidFill>
                  <a:srgbClr val="0000FF"/>
                </a:solidFill>
                <a:latin typeface="仿宋" panose="02010609060101010101" pitchFamily="49" charset="-122"/>
                <a:ea typeface="仿宋" panose="02010609060101010101" pitchFamily="49" charset="-122"/>
              </a:rPr>
              <a:t>协方差：</a:t>
            </a:r>
            <a:r>
              <a:rPr lang="zh-CN" altLang="zh-CN" sz="2000" b="1" dirty="0">
                <a:solidFill>
                  <a:srgbClr val="0000FF"/>
                </a:solidFill>
                <a:latin typeface="仿宋" panose="02010609060101010101" pitchFamily="49" charset="-122"/>
                <a:ea typeface="仿宋" panose="02010609060101010101" pitchFamily="49" charset="-122"/>
              </a:rPr>
              <a:t>两变量同时同向移动，方差</a:t>
            </a:r>
            <a:r>
              <a:rPr lang="zh-CN" altLang="en-US" sz="2000" b="1" dirty="0">
                <a:solidFill>
                  <a:srgbClr val="0000FF"/>
                </a:solidFill>
                <a:latin typeface="仿宋" panose="02010609060101010101" pitchFamily="49" charset="-122"/>
                <a:ea typeface="仿宋" panose="02010609060101010101" pitchFamily="49" charset="-122"/>
              </a:rPr>
              <a:t>上升</a:t>
            </a:r>
          </a:p>
        </p:txBody>
      </p:sp>
      <p:sp>
        <p:nvSpPr>
          <p:cNvPr id="44" name="矩形 43"/>
          <p:cNvSpPr/>
          <p:nvPr/>
        </p:nvSpPr>
        <p:spPr>
          <a:xfrm>
            <a:off x="7200436" y="6055350"/>
            <a:ext cx="5088252" cy="400110"/>
          </a:xfrm>
          <a:prstGeom prst="rect">
            <a:avLst/>
          </a:prstGeom>
        </p:spPr>
        <p:txBody>
          <a:bodyPr wrap="none">
            <a:spAutoFit/>
          </a:bodyPr>
          <a:lstStyle/>
          <a:p>
            <a:pPr fontAlgn="base">
              <a:spcBef>
                <a:spcPct val="0"/>
              </a:spcBef>
              <a:spcAft>
                <a:spcPct val="0"/>
              </a:spcAft>
            </a:pPr>
            <a:r>
              <a:rPr lang="zh-CN" altLang="en-US" sz="2000" b="1" dirty="0">
                <a:solidFill>
                  <a:srgbClr val="FF0000"/>
                </a:solidFill>
                <a:latin typeface="仿宋" panose="02010609060101010101" pitchFamily="49" charset="-122"/>
                <a:ea typeface="仿宋" panose="02010609060101010101" pitchFamily="49" charset="-122"/>
              </a:rPr>
              <a:t>负</a:t>
            </a:r>
            <a:r>
              <a:rPr lang="zh-CN" altLang="en-US" sz="2000" b="1" dirty="0">
                <a:solidFill>
                  <a:srgbClr val="0000FF"/>
                </a:solidFill>
                <a:latin typeface="仿宋" panose="02010609060101010101" pitchFamily="49" charset="-122"/>
                <a:ea typeface="仿宋" panose="02010609060101010101" pitchFamily="49" charset="-122"/>
              </a:rPr>
              <a:t>协方差：</a:t>
            </a:r>
            <a:r>
              <a:rPr lang="zh-CN" altLang="zh-CN" sz="2000" b="1" dirty="0">
                <a:solidFill>
                  <a:srgbClr val="0000FF"/>
                </a:solidFill>
                <a:latin typeface="仿宋" panose="02010609060101010101" pitchFamily="49" charset="-122"/>
                <a:ea typeface="仿宋" panose="02010609060101010101" pitchFamily="49" charset="-122"/>
              </a:rPr>
              <a:t>两变量同时同向移动，方差</a:t>
            </a:r>
            <a:r>
              <a:rPr lang="zh-CN" altLang="en-US" sz="2000" b="1" dirty="0">
                <a:solidFill>
                  <a:srgbClr val="0000FF"/>
                </a:solidFill>
                <a:latin typeface="仿宋" panose="02010609060101010101" pitchFamily="49" charset="-122"/>
                <a:ea typeface="仿宋" panose="02010609060101010101" pitchFamily="49" charset="-122"/>
              </a:rPr>
              <a:t>上升</a:t>
            </a:r>
          </a:p>
        </p:txBody>
      </p:sp>
    </p:spTree>
    <p:extLst>
      <p:ext uri="{BB962C8B-B14F-4D97-AF65-F5344CB8AC3E}">
        <p14:creationId xmlns:p14="http://schemas.microsoft.com/office/powerpoint/2010/main" val="271182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385"/>
                                        </p:tgtEl>
                                        <p:attrNameLst>
                                          <p:attrName>style.visibility</p:attrName>
                                        </p:attrNameLst>
                                      </p:cBhvr>
                                      <p:to>
                                        <p:strVal val="visible"/>
                                      </p:to>
                                    </p:set>
                                    <p:animEffect transition="in" filter="wipe(down)">
                                      <p:cBhvr>
                                        <p:cTn id="7" dur="500"/>
                                        <p:tgtEl>
                                          <p:spTgt spid="1638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6388"/>
                                        </p:tgtEl>
                                        <p:attrNameLst>
                                          <p:attrName>style.visibility</p:attrName>
                                        </p:attrNameLst>
                                      </p:cBhvr>
                                      <p:to>
                                        <p:strVal val="visible"/>
                                      </p:to>
                                    </p:set>
                                    <p:animEffect transition="in" filter="fade">
                                      <p:cBhvr>
                                        <p:cTn id="12" dur="1000"/>
                                        <p:tgtEl>
                                          <p:spTgt spid="16388"/>
                                        </p:tgtEl>
                                      </p:cBhvr>
                                    </p:animEffect>
                                    <p:anim calcmode="lin" valueType="num">
                                      <p:cBhvr>
                                        <p:cTn id="13" dur="1000" fill="hold"/>
                                        <p:tgtEl>
                                          <p:spTgt spid="16388"/>
                                        </p:tgtEl>
                                        <p:attrNameLst>
                                          <p:attrName>ppt_x</p:attrName>
                                        </p:attrNameLst>
                                      </p:cBhvr>
                                      <p:tavLst>
                                        <p:tav tm="0">
                                          <p:val>
                                            <p:strVal val="#ppt_x"/>
                                          </p:val>
                                        </p:tav>
                                        <p:tav tm="100000">
                                          <p:val>
                                            <p:strVal val="#ppt_x"/>
                                          </p:val>
                                        </p:tav>
                                      </p:tavLst>
                                    </p:anim>
                                    <p:anim calcmode="lin" valueType="num">
                                      <p:cBhvr>
                                        <p:cTn id="14" dur="1000" fill="hold"/>
                                        <p:tgtEl>
                                          <p:spTgt spid="1638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1000"/>
                                        <p:tgtEl>
                                          <p:spTgt spid="38"/>
                                        </p:tgtEl>
                                      </p:cBhvr>
                                    </p:animEffect>
                                    <p:anim calcmode="lin" valueType="num">
                                      <p:cBhvr>
                                        <p:cTn id="18" dur="1000" fill="hold"/>
                                        <p:tgtEl>
                                          <p:spTgt spid="38"/>
                                        </p:tgtEl>
                                        <p:attrNameLst>
                                          <p:attrName>ppt_x</p:attrName>
                                        </p:attrNameLst>
                                      </p:cBhvr>
                                      <p:tavLst>
                                        <p:tav tm="0">
                                          <p:val>
                                            <p:strVal val="#ppt_x"/>
                                          </p:val>
                                        </p:tav>
                                        <p:tav tm="100000">
                                          <p:val>
                                            <p:strVal val="#ppt_x"/>
                                          </p:val>
                                        </p:tav>
                                      </p:tavLst>
                                    </p:anim>
                                    <p:anim calcmode="lin" valueType="num">
                                      <p:cBhvr>
                                        <p:cTn id="19" dur="1000" fill="hold"/>
                                        <p:tgtEl>
                                          <p:spTgt spid="3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1000"/>
                                        <p:tgtEl>
                                          <p:spTgt spid="41"/>
                                        </p:tgtEl>
                                      </p:cBhvr>
                                    </p:animEffect>
                                    <p:anim calcmode="lin" valueType="num">
                                      <p:cBhvr>
                                        <p:cTn id="23" dur="1000" fill="hold"/>
                                        <p:tgtEl>
                                          <p:spTgt spid="41"/>
                                        </p:tgtEl>
                                        <p:attrNameLst>
                                          <p:attrName>ppt_x</p:attrName>
                                        </p:attrNameLst>
                                      </p:cBhvr>
                                      <p:tavLst>
                                        <p:tav tm="0">
                                          <p:val>
                                            <p:strVal val="#ppt_x"/>
                                          </p:val>
                                        </p:tav>
                                        <p:tav tm="100000">
                                          <p:val>
                                            <p:strVal val="#ppt_x"/>
                                          </p:val>
                                        </p:tav>
                                      </p:tavLst>
                                    </p:anim>
                                    <p:anim calcmode="lin" valueType="num">
                                      <p:cBhvr>
                                        <p:cTn id="24" dur="1000" fill="hold"/>
                                        <p:tgtEl>
                                          <p:spTgt spid="4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1000"/>
                                        <p:tgtEl>
                                          <p:spTgt spid="43"/>
                                        </p:tgtEl>
                                      </p:cBhvr>
                                    </p:animEffect>
                                    <p:anim calcmode="lin" valueType="num">
                                      <p:cBhvr>
                                        <p:cTn id="28" dur="1000" fill="hold"/>
                                        <p:tgtEl>
                                          <p:spTgt spid="43"/>
                                        </p:tgtEl>
                                        <p:attrNameLst>
                                          <p:attrName>ppt_x</p:attrName>
                                        </p:attrNameLst>
                                      </p:cBhvr>
                                      <p:tavLst>
                                        <p:tav tm="0">
                                          <p:val>
                                            <p:strVal val="#ppt_x"/>
                                          </p:val>
                                        </p:tav>
                                        <p:tav tm="100000">
                                          <p:val>
                                            <p:strVal val="#ppt_x"/>
                                          </p:val>
                                        </p:tav>
                                      </p:tavLst>
                                    </p:anim>
                                    <p:anim calcmode="lin" valueType="num">
                                      <p:cBhvr>
                                        <p:cTn id="29" dur="1000" fill="hold"/>
                                        <p:tgtEl>
                                          <p:spTgt spid="4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1000"/>
                                        <p:tgtEl>
                                          <p:spTgt spid="44"/>
                                        </p:tgtEl>
                                      </p:cBhvr>
                                    </p:animEffect>
                                    <p:anim calcmode="lin" valueType="num">
                                      <p:cBhvr>
                                        <p:cTn id="33" dur="1000" fill="hold"/>
                                        <p:tgtEl>
                                          <p:spTgt spid="44"/>
                                        </p:tgtEl>
                                        <p:attrNameLst>
                                          <p:attrName>ppt_x</p:attrName>
                                        </p:attrNameLst>
                                      </p:cBhvr>
                                      <p:tavLst>
                                        <p:tav tm="0">
                                          <p:val>
                                            <p:strVal val="#ppt_x"/>
                                          </p:val>
                                        </p:tav>
                                        <p:tav tm="100000">
                                          <p:val>
                                            <p:strVal val="#ppt_x"/>
                                          </p:val>
                                        </p:tav>
                                      </p:tavLst>
                                    </p:anim>
                                    <p:anim calcmode="lin" valueType="num">
                                      <p:cBhvr>
                                        <p:cTn id="34"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heel(1)">
                                      <p:cBhvr>
                                        <p:cTn id="39"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3" grpId="0"/>
      <p:bldP spid="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3143672" y="168722"/>
            <a:ext cx="6768752" cy="714375"/>
          </a:xfrm>
        </p:spPr>
        <p:txBody>
          <a:bodyPr>
            <a:normAutofit/>
          </a:bodyPr>
          <a:lstStyle/>
          <a:p>
            <a:r>
              <a:rPr lang="en-US" altLang="zh-CN" dirty="0" smtClean="0"/>
              <a:t>5.2  </a:t>
            </a:r>
            <a:r>
              <a:rPr lang="zh-CN" altLang="en-US" dirty="0" smtClean="0"/>
              <a:t>投资组合</a:t>
            </a:r>
            <a:r>
              <a:rPr lang="zh-CN" altLang="en-US" dirty="0"/>
              <a:t>的风险与收益</a:t>
            </a:r>
          </a:p>
        </p:txBody>
      </p:sp>
      <p:sp>
        <p:nvSpPr>
          <p:cNvPr id="11" name="竖排文字占位符 2"/>
          <p:cNvSpPr>
            <a:spLocks noGrp="1"/>
          </p:cNvSpPr>
          <p:nvPr>
            <p:ph type="body" orient="vert" idx="1"/>
          </p:nvPr>
        </p:nvSpPr>
        <p:spPr>
          <a:xfrm>
            <a:off x="695400" y="1325671"/>
            <a:ext cx="5184576" cy="447145"/>
          </a:xfrm>
        </p:spPr>
        <p:txBody>
          <a:bodyPr/>
          <a:lstStyle/>
          <a:p>
            <a:pPr marL="0" lvl="0" indent="0">
              <a:buNone/>
            </a:pPr>
            <a:r>
              <a:rPr lang="en-US" altLang="zh-CN" sz="2800" dirty="0">
                <a:solidFill>
                  <a:srgbClr val="0000FF"/>
                </a:solidFill>
              </a:rPr>
              <a:t>6.3.1 </a:t>
            </a:r>
            <a:r>
              <a:rPr lang="zh-CN" altLang="en-US" sz="2800" dirty="0">
                <a:solidFill>
                  <a:srgbClr val="0000FF"/>
                </a:solidFill>
              </a:rPr>
              <a:t>两种资产构成的投资组合 </a:t>
            </a:r>
            <a:endParaRPr lang="en-US" altLang="zh-CN" sz="2400" dirty="0"/>
          </a:p>
        </p:txBody>
      </p:sp>
      <p:sp>
        <p:nvSpPr>
          <p:cNvPr id="4" name="矩形 3"/>
          <p:cNvSpPr/>
          <p:nvPr/>
        </p:nvSpPr>
        <p:spPr>
          <a:xfrm>
            <a:off x="490988" y="2469594"/>
            <a:ext cx="5798964" cy="1200329"/>
          </a:xfrm>
          <a:prstGeom prst="rect">
            <a:avLst/>
          </a:prstGeom>
        </p:spPr>
        <p:txBody>
          <a:bodyPr wrap="square">
            <a:spAutoFit/>
          </a:bodyPr>
          <a:lstStyle/>
          <a:p>
            <a:pPr fontAlgn="base">
              <a:spcBef>
                <a:spcPct val="0"/>
              </a:spcBef>
              <a:spcAft>
                <a:spcPct val="0"/>
              </a:spcAft>
              <a:buClr>
                <a:srgbClr val="E12101"/>
              </a:buClr>
            </a:pPr>
            <a:r>
              <a:rPr lang="zh-CN" altLang="en-US" sz="2400" b="1" dirty="0">
                <a:solidFill>
                  <a:prstClr val="black"/>
                </a:solidFill>
                <a:latin typeface="仿宋" panose="02010609060101010101" pitchFamily="49" charset="-122"/>
                <a:ea typeface="仿宋" panose="02010609060101010101" pitchFamily="49" charset="-122"/>
              </a:rPr>
              <a:t>    协方差给出的是两个变量相对运动的绝对值。有时候，投资者更需要了解这种运动的相对值，即</a:t>
            </a:r>
            <a:r>
              <a:rPr lang="zh-CN" altLang="en-US" sz="2400" b="1" dirty="0">
                <a:solidFill>
                  <a:srgbClr val="FF0000"/>
                </a:solidFill>
                <a:latin typeface="仿宋" panose="02010609060101010101" pitchFamily="49" charset="-122"/>
                <a:ea typeface="仿宋" panose="02010609060101010101" pitchFamily="49" charset="-122"/>
              </a:rPr>
              <a:t>相关系数（</a:t>
            </a:r>
            <a:r>
              <a:rPr lang="en-US" altLang="zh-CN" sz="2400" b="1" dirty="0">
                <a:solidFill>
                  <a:srgbClr val="FF0000"/>
                </a:solidFill>
                <a:latin typeface="仿宋" panose="02010609060101010101" pitchFamily="49" charset="-122"/>
                <a:ea typeface="仿宋" panose="02010609060101010101" pitchFamily="49" charset="-122"/>
              </a:rPr>
              <a:t>ρ</a:t>
            </a:r>
            <a:r>
              <a:rPr lang="zh-CN" altLang="en-US" sz="2400" b="1" dirty="0">
                <a:solidFill>
                  <a:srgbClr val="FF0000"/>
                </a:solidFill>
                <a:latin typeface="仿宋" panose="02010609060101010101" pitchFamily="49" charset="-122"/>
                <a:ea typeface="仿宋" panose="02010609060101010101" pitchFamily="49" charset="-122"/>
              </a:rPr>
              <a:t>）</a:t>
            </a:r>
          </a:p>
        </p:txBody>
      </p:sp>
      <p:sp>
        <p:nvSpPr>
          <p:cNvPr id="12" name="矩形 11"/>
          <p:cNvSpPr/>
          <p:nvPr/>
        </p:nvSpPr>
        <p:spPr>
          <a:xfrm>
            <a:off x="609600" y="1961185"/>
            <a:ext cx="6096000" cy="508409"/>
          </a:xfrm>
          <a:prstGeom prst="rect">
            <a:avLst/>
          </a:prstGeom>
        </p:spPr>
        <p:txBody>
          <a:bodyPr>
            <a:spAutoFit/>
          </a:bodyPr>
          <a:lstStyle/>
          <a:p>
            <a:pPr marL="285750" indent="-285750" fontAlgn="base">
              <a:lnSpc>
                <a:spcPct val="110000"/>
              </a:lnSpc>
              <a:spcBef>
                <a:spcPct val="0"/>
              </a:spcBef>
              <a:spcAft>
                <a:spcPct val="0"/>
              </a:spcAft>
              <a:buFont typeface="Arial" panose="020B0604020202020204" pitchFamily="34" charset="0"/>
              <a:buChar char="•"/>
            </a:pPr>
            <a:r>
              <a:rPr lang="zh-CN" altLang="en-US" sz="2800" b="1" dirty="0">
                <a:solidFill>
                  <a:srgbClr val="C00000"/>
                </a:solidFill>
                <a:latin typeface="仿宋" panose="02010609060101010101" pitchFamily="49" charset="-122"/>
                <a:ea typeface="仿宋" panose="02010609060101010101" pitchFamily="49" charset="-122"/>
              </a:rPr>
              <a:t>两项资产组合的风险</a:t>
            </a:r>
          </a:p>
        </p:txBody>
      </p:sp>
      <p:graphicFrame>
        <p:nvGraphicFramePr>
          <p:cNvPr id="8" name="对象 7"/>
          <p:cNvGraphicFramePr>
            <a:graphicFrameLocks noChangeAspect="1"/>
          </p:cNvGraphicFramePr>
          <p:nvPr/>
        </p:nvGraphicFramePr>
        <p:xfrm>
          <a:off x="7248128" y="2800909"/>
          <a:ext cx="2331519" cy="986412"/>
        </p:xfrm>
        <a:graphic>
          <a:graphicData uri="http://schemas.openxmlformats.org/presentationml/2006/ole">
            <mc:AlternateContent xmlns:mc="http://schemas.openxmlformats.org/markup-compatibility/2006">
              <mc:Choice xmlns:v="urn:schemas-microsoft-com:vml" Requires="v">
                <p:oleObj spid="_x0000_s51376" name="Equation" r:id="rId3" imgW="1091726" imgH="469696" progId="Equation.DSMT4">
                  <p:embed/>
                </p:oleObj>
              </mc:Choice>
              <mc:Fallback>
                <p:oleObj name="Equation" r:id="rId3" imgW="1091726" imgH="469696"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8128" y="2800909"/>
                        <a:ext cx="2331519" cy="986412"/>
                      </a:xfrm>
                      <a:prstGeom prst="rect">
                        <a:avLst/>
                      </a:prstGeom>
                      <a:solidFill>
                        <a:srgbClr val="FFFF00"/>
                      </a:solidFill>
                    </p:spPr>
                  </p:pic>
                </p:oleObj>
              </mc:Fallback>
            </mc:AlternateContent>
          </a:graphicData>
        </a:graphic>
      </p:graphicFrame>
      <p:sp>
        <p:nvSpPr>
          <p:cNvPr id="30" name="矩形 29"/>
          <p:cNvSpPr/>
          <p:nvPr/>
        </p:nvSpPr>
        <p:spPr>
          <a:xfrm>
            <a:off x="6838805" y="2238761"/>
            <a:ext cx="1731564" cy="461665"/>
          </a:xfrm>
          <a:prstGeom prst="rect">
            <a:avLst/>
          </a:prstGeom>
        </p:spPr>
        <p:txBody>
          <a:bodyPr wrap="none">
            <a:spAutoFit/>
          </a:bodyPr>
          <a:lstStyle/>
          <a:p>
            <a:pPr fontAlgn="base">
              <a:spcBef>
                <a:spcPct val="0"/>
              </a:spcBef>
              <a:spcAft>
                <a:spcPct val="0"/>
              </a:spcAft>
            </a:pPr>
            <a:r>
              <a:rPr lang="zh-CN" altLang="en-US" sz="2400" b="1" dirty="0">
                <a:solidFill>
                  <a:srgbClr val="0000FF"/>
                </a:solidFill>
                <a:latin typeface="仿宋" panose="02010609060101010101" pitchFamily="49" charset="-122"/>
                <a:ea typeface="仿宋" panose="02010609060101010101" pitchFamily="49" charset="-122"/>
              </a:rPr>
              <a:t>相关系数：</a:t>
            </a:r>
            <a:endParaRPr lang="zh-CN" altLang="en-US" sz="2400" dirty="0">
              <a:solidFill>
                <a:srgbClr val="0000FF"/>
              </a:solidFill>
              <a:latin typeface="Arial" panose="020B0604020202020204" pitchFamily="34" charset="0"/>
            </a:endParaRPr>
          </a:p>
        </p:txBody>
      </p:sp>
      <p:sp>
        <p:nvSpPr>
          <p:cNvPr id="31" name="矩形 30"/>
          <p:cNvSpPr/>
          <p:nvPr/>
        </p:nvSpPr>
        <p:spPr>
          <a:xfrm>
            <a:off x="10095233" y="3069758"/>
            <a:ext cx="885179" cy="461665"/>
          </a:xfrm>
          <a:prstGeom prst="rect">
            <a:avLst/>
          </a:prstGeom>
        </p:spPr>
        <p:txBody>
          <a:bodyPr wrap="none">
            <a:spAutoFit/>
          </a:bodyPr>
          <a:lstStyle/>
          <a:p>
            <a:pPr fontAlgn="base">
              <a:spcBef>
                <a:spcPct val="0"/>
              </a:spcBef>
              <a:spcAft>
                <a:spcPct val="0"/>
              </a:spcAft>
            </a:pPr>
            <a:r>
              <a:rPr lang="en-US" altLang="zh-CN" sz="2400" dirty="0">
                <a:solidFill>
                  <a:srgbClr val="FF0000"/>
                </a:solidFill>
                <a:latin typeface="Arial" panose="020B0604020202020204" pitchFamily="34" charset="0"/>
              </a:rPr>
              <a:t>[-1,1]</a:t>
            </a:r>
            <a:endParaRPr lang="zh-CN" altLang="en-US" sz="2400" dirty="0">
              <a:solidFill>
                <a:srgbClr val="FF0000"/>
              </a:solidFill>
              <a:latin typeface="Arial" panose="020B0604020202020204" pitchFamily="34" charset="0"/>
            </a:endParaRPr>
          </a:p>
        </p:txBody>
      </p:sp>
      <p:graphicFrame>
        <p:nvGraphicFramePr>
          <p:cNvPr id="33" name="Object 28"/>
          <p:cNvGraphicFramePr>
            <a:graphicFrameLocks noChangeAspect="1"/>
          </p:cNvGraphicFramePr>
          <p:nvPr/>
        </p:nvGraphicFramePr>
        <p:xfrm>
          <a:off x="3509537" y="3853364"/>
          <a:ext cx="2878280" cy="2746788"/>
        </p:xfrm>
        <a:graphic>
          <a:graphicData uri="http://schemas.openxmlformats.org/presentationml/2006/ole">
            <mc:AlternateContent xmlns:mc="http://schemas.openxmlformats.org/markup-compatibility/2006">
              <mc:Choice xmlns:v="urn:schemas-microsoft-com:vml" Requires="v">
                <p:oleObj spid="_x0000_s51377" name="Visio" r:id="rId5" imgW="1762174" imgH="1790739" progId="Visio.Drawing.11">
                  <p:embed/>
                </p:oleObj>
              </mc:Choice>
              <mc:Fallback>
                <p:oleObj name="Visio" r:id="rId5" imgW="1762174" imgH="1790739"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9537" y="3853364"/>
                        <a:ext cx="2878280" cy="2746788"/>
                      </a:xfrm>
                      <a:prstGeom prst="rect">
                        <a:avLst/>
                      </a:prstGeom>
                      <a:noFill/>
                      <a:ln>
                        <a:noFill/>
                      </a:ln>
                    </p:spPr>
                  </p:pic>
                </p:oleObj>
              </mc:Fallback>
            </mc:AlternateContent>
          </a:graphicData>
        </a:graphic>
      </p:graphicFrame>
      <p:graphicFrame>
        <p:nvGraphicFramePr>
          <p:cNvPr id="34" name="Object 30"/>
          <p:cNvGraphicFramePr>
            <a:graphicFrameLocks noChangeAspect="1"/>
          </p:cNvGraphicFramePr>
          <p:nvPr/>
        </p:nvGraphicFramePr>
        <p:xfrm>
          <a:off x="6180233" y="3845618"/>
          <a:ext cx="2747714" cy="2762281"/>
        </p:xfrm>
        <a:graphic>
          <a:graphicData uri="http://schemas.openxmlformats.org/presentationml/2006/ole">
            <mc:AlternateContent xmlns:mc="http://schemas.openxmlformats.org/markup-compatibility/2006">
              <mc:Choice xmlns:v="urn:schemas-microsoft-com:vml" Requires="v">
                <p:oleObj spid="_x0000_s51378" name="Visio" r:id="rId7" imgW="1787652" imgH="1802587" progId="Visio.Drawing.11">
                  <p:embed/>
                </p:oleObj>
              </mc:Choice>
              <mc:Fallback>
                <p:oleObj name="Visio" r:id="rId7" imgW="1787652" imgH="1802587"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0233" y="3845618"/>
                        <a:ext cx="2747714" cy="2762281"/>
                      </a:xfrm>
                      <a:prstGeom prst="rect">
                        <a:avLst/>
                      </a:prstGeom>
                      <a:noFill/>
                      <a:ln>
                        <a:noFill/>
                      </a:ln>
                      <a:effectLst/>
                    </p:spPr>
                  </p:pic>
                </p:oleObj>
              </mc:Fallback>
            </mc:AlternateContent>
          </a:graphicData>
        </a:graphic>
      </p:graphicFrame>
      <p:graphicFrame>
        <p:nvGraphicFramePr>
          <p:cNvPr id="35" name="Object 32"/>
          <p:cNvGraphicFramePr>
            <a:graphicFrameLocks noChangeAspect="1"/>
          </p:cNvGraphicFramePr>
          <p:nvPr/>
        </p:nvGraphicFramePr>
        <p:xfrm>
          <a:off x="8702441" y="3893123"/>
          <a:ext cx="2722524" cy="2736956"/>
        </p:xfrm>
        <a:graphic>
          <a:graphicData uri="http://schemas.openxmlformats.org/presentationml/2006/ole">
            <mc:AlternateContent xmlns:mc="http://schemas.openxmlformats.org/markup-compatibility/2006">
              <mc:Choice xmlns:v="urn:schemas-microsoft-com:vml" Requires="v">
                <p:oleObj spid="_x0000_s51379" name="Visio" r:id="rId9" imgW="1787652" imgH="1802587" progId="Visio.Drawing.11">
                  <p:embed/>
                </p:oleObj>
              </mc:Choice>
              <mc:Fallback>
                <p:oleObj name="Visio" r:id="rId9" imgW="1787652" imgH="1802587" progId="Visio.Drawing.1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02441" y="3893123"/>
                        <a:ext cx="2722524" cy="2736956"/>
                      </a:xfrm>
                      <a:prstGeom prst="rect">
                        <a:avLst/>
                      </a:prstGeom>
                      <a:noFill/>
                      <a:ln>
                        <a:noFill/>
                      </a:ln>
                    </p:spPr>
                  </p:pic>
                </p:oleObj>
              </mc:Fallback>
            </mc:AlternateContent>
          </a:graphicData>
        </a:graphic>
      </p:graphicFrame>
      <p:sp>
        <p:nvSpPr>
          <p:cNvPr id="13" name="矩形 12"/>
          <p:cNvSpPr/>
          <p:nvPr/>
        </p:nvSpPr>
        <p:spPr>
          <a:xfrm>
            <a:off x="987884" y="4628237"/>
            <a:ext cx="2088232" cy="830997"/>
          </a:xfrm>
          <a:prstGeom prst="rect">
            <a:avLst/>
          </a:prstGeom>
          <a:solidFill>
            <a:srgbClr val="CDFFFF"/>
          </a:solidFill>
        </p:spPr>
        <p:txBody>
          <a:bodyPr wrap="square">
            <a:spAutoFit/>
          </a:bodyPr>
          <a:lstStyle/>
          <a:p>
            <a:pPr algn="ctr" fontAlgn="base">
              <a:spcBef>
                <a:spcPts val="600"/>
              </a:spcBef>
              <a:spcAft>
                <a:spcPct val="0"/>
              </a:spcAft>
              <a:buFont typeface="Arial" panose="020B0604020202020204" pitchFamily="34" charset="0"/>
              <a:buNone/>
            </a:pPr>
            <a:r>
              <a:rPr lang="zh-CN" altLang="en-US" sz="2400" b="1" dirty="0">
                <a:solidFill>
                  <a:srgbClr val="0000FF"/>
                </a:solidFill>
                <a:latin typeface="仿宋" panose="02010609060101010101" pitchFamily="49" charset="-122"/>
                <a:ea typeface="仿宋" panose="02010609060101010101" pitchFamily="49" charset="-122"/>
              </a:rPr>
              <a:t>相关系数的几种特殊情况 </a:t>
            </a:r>
            <a:endParaRPr lang="en-US" altLang="zh-CN" sz="2400" b="1" dirty="0">
              <a:solidFill>
                <a:srgbClr val="0000FF"/>
              </a:solidFill>
              <a:latin typeface="仿宋" panose="02010609060101010101" pitchFamily="49" charset="-122"/>
              <a:ea typeface="仿宋" panose="02010609060101010101" pitchFamily="49" charset="-122"/>
            </a:endParaRPr>
          </a:p>
        </p:txBody>
      </p:sp>
      <p:sp>
        <p:nvSpPr>
          <p:cNvPr id="36" name="圆角矩形 35"/>
          <p:cNvSpPr/>
          <p:nvPr/>
        </p:nvSpPr>
        <p:spPr>
          <a:xfrm>
            <a:off x="223565" y="1274095"/>
            <a:ext cx="6315691" cy="2852661"/>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ase">
              <a:spcBef>
                <a:spcPct val="0"/>
              </a:spcBef>
              <a:spcAft>
                <a:spcPct val="0"/>
              </a:spcAft>
            </a:pPr>
            <a:r>
              <a:rPr lang="zh-CN" altLang="en-US" sz="2400" b="1" dirty="0">
                <a:solidFill>
                  <a:prstClr val="black"/>
                </a:solidFill>
                <a:latin typeface="Times New Roman" panose="02020603050405020304" pitchFamily="18" charset="0"/>
                <a:ea typeface="仿宋" panose="02010609060101010101" pitchFamily="49" charset="-122"/>
                <a:cs typeface="Times New Roman" pitchFamily="18" charset="0"/>
              </a:rPr>
              <a:t>        在投资组合方差中引入相关系数后，可表达为：</a:t>
            </a:r>
            <a:endParaRPr lang="en-US" altLang="zh-CN" sz="2400" b="1" dirty="0">
              <a:solidFill>
                <a:prstClr val="black"/>
              </a:solidFill>
              <a:latin typeface="Times New Roman" panose="02020603050405020304" pitchFamily="18" charset="0"/>
              <a:ea typeface="仿宋" panose="02010609060101010101" pitchFamily="49" charset="-122"/>
              <a:cs typeface="Times New Roman" pitchFamily="18" charset="0"/>
            </a:endParaRPr>
          </a:p>
          <a:p>
            <a:pPr fontAlgn="base">
              <a:spcBef>
                <a:spcPct val="0"/>
              </a:spcBef>
              <a:spcAft>
                <a:spcPct val="0"/>
              </a:spcAft>
            </a:pPr>
            <a:endParaRPr lang="en-US" altLang="zh-CN" sz="2400" b="1" dirty="0">
              <a:solidFill>
                <a:prstClr val="black"/>
              </a:solidFill>
              <a:latin typeface="Times New Roman" panose="02020603050405020304" pitchFamily="18" charset="0"/>
              <a:ea typeface="仿宋" panose="02010609060101010101" pitchFamily="49" charset="-122"/>
              <a:cs typeface="Times New Roman" pitchFamily="18" charset="0"/>
            </a:endParaRPr>
          </a:p>
          <a:p>
            <a:pPr fontAlgn="base">
              <a:spcBef>
                <a:spcPct val="0"/>
              </a:spcBef>
              <a:spcAft>
                <a:spcPct val="0"/>
              </a:spcAft>
            </a:pPr>
            <a:endParaRPr lang="en-US" altLang="zh-CN" sz="2400" b="1" dirty="0">
              <a:solidFill>
                <a:prstClr val="black"/>
              </a:solidFill>
              <a:latin typeface="Times New Roman" panose="02020603050405020304" pitchFamily="18" charset="0"/>
              <a:ea typeface="仿宋" panose="02010609060101010101" pitchFamily="49" charset="-122"/>
              <a:cs typeface="Times New Roman" pitchFamily="18" charset="0"/>
            </a:endParaRPr>
          </a:p>
          <a:p>
            <a:pPr fontAlgn="base">
              <a:spcBef>
                <a:spcPct val="0"/>
              </a:spcBef>
              <a:spcAft>
                <a:spcPct val="0"/>
              </a:spcAft>
            </a:pPr>
            <a:r>
              <a:rPr lang="zh-CN" altLang="zh-CN" sz="2400" b="1" dirty="0">
                <a:solidFill>
                  <a:prstClr val="black"/>
                </a:solidFill>
                <a:latin typeface="Times New Roman" panose="02020603050405020304" pitchFamily="18" charset="0"/>
                <a:ea typeface="仿宋" panose="02010609060101010101" pitchFamily="49" charset="-122"/>
                <a:cs typeface="Times New Roman" pitchFamily="18" charset="0"/>
              </a:rPr>
              <a:t>组合的标准差</a:t>
            </a:r>
            <a:r>
              <a:rPr lang="en-US" altLang="zh-CN" sz="2400" b="1" dirty="0" err="1">
                <a:solidFill>
                  <a:prstClr val="black"/>
                </a:solidFill>
                <a:latin typeface="Times New Roman" panose="02020603050405020304" pitchFamily="18" charset="0"/>
                <a:ea typeface="仿宋" panose="02010609060101010101" pitchFamily="49" charset="-122"/>
                <a:cs typeface="Times New Roman" pitchFamily="18" charset="0"/>
              </a:rPr>
              <a:t>σ</a:t>
            </a:r>
            <a:r>
              <a:rPr lang="en-US" altLang="zh-CN" sz="1400" b="1" dirty="0" err="1">
                <a:solidFill>
                  <a:prstClr val="black"/>
                </a:solidFill>
                <a:latin typeface="Times New Roman" panose="02020603050405020304" pitchFamily="18" charset="0"/>
                <a:ea typeface="仿宋" panose="02010609060101010101" pitchFamily="49" charset="-122"/>
                <a:cs typeface="Times New Roman" pitchFamily="18" charset="0"/>
              </a:rPr>
              <a:t>p</a:t>
            </a:r>
            <a:r>
              <a:rPr lang="zh-CN" altLang="en-US" sz="2400" b="1" dirty="0">
                <a:solidFill>
                  <a:prstClr val="black"/>
                </a:solidFill>
                <a:latin typeface="Times New Roman" panose="02020603050405020304" pitchFamily="18" charset="0"/>
                <a:ea typeface="仿宋" panose="02010609060101010101" pitchFamily="49" charset="-122"/>
                <a:cs typeface="Times New Roman" pitchFamily="18" charset="0"/>
              </a:rPr>
              <a:t>为：</a:t>
            </a:r>
            <a:endParaRPr lang="en-US" altLang="zh-CN" sz="2400" b="1" dirty="0">
              <a:solidFill>
                <a:prstClr val="black"/>
              </a:solidFill>
              <a:latin typeface="Times New Roman" panose="02020603050405020304" pitchFamily="18" charset="0"/>
              <a:ea typeface="仿宋" panose="02010609060101010101" pitchFamily="49" charset="-122"/>
              <a:cs typeface="Times New Roman" pitchFamily="18" charset="0"/>
            </a:endParaRPr>
          </a:p>
          <a:p>
            <a:pPr fontAlgn="base">
              <a:spcBef>
                <a:spcPct val="0"/>
              </a:spcBef>
              <a:spcAft>
                <a:spcPct val="0"/>
              </a:spcAft>
            </a:pPr>
            <a:endParaRPr lang="en-US" altLang="zh-CN" sz="2400" b="1" dirty="0">
              <a:solidFill>
                <a:prstClr val="black"/>
              </a:solidFill>
              <a:latin typeface="Times New Roman" panose="02020603050405020304" pitchFamily="18" charset="0"/>
              <a:ea typeface="仿宋" panose="02010609060101010101" pitchFamily="49" charset="-122"/>
              <a:cs typeface="Times New Roman" pitchFamily="18" charset="0"/>
            </a:endParaRPr>
          </a:p>
        </p:txBody>
      </p:sp>
      <p:graphicFrame>
        <p:nvGraphicFramePr>
          <p:cNvPr id="17" name="对象 16"/>
          <p:cNvGraphicFramePr>
            <a:graphicFrameLocks noChangeAspect="1"/>
          </p:cNvGraphicFramePr>
          <p:nvPr/>
        </p:nvGraphicFramePr>
        <p:xfrm>
          <a:off x="989137" y="2281962"/>
          <a:ext cx="4802666" cy="519769"/>
        </p:xfrm>
        <a:graphic>
          <a:graphicData uri="http://schemas.openxmlformats.org/presentationml/2006/ole">
            <mc:AlternateContent xmlns:mc="http://schemas.openxmlformats.org/markup-compatibility/2006">
              <mc:Choice xmlns:v="urn:schemas-microsoft-com:vml" Requires="v">
                <p:oleObj spid="_x0000_s51380" name="Equation" r:id="rId11" imgW="2413000" imgH="254000" progId="Equation.DSMT4">
                  <p:embed/>
                </p:oleObj>
              </mc:Choice>
              <mc:Fallback>
                <p:oleObj name="Equation" r:id="rId11" imgW="2413000" imgH="2540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9137" y="2281962"/>
                        <a:ext cx="4802666" cy="519769"/>
                      </a:xfrm>
                      <a:prstGeom prst="rect">
                        <a:avLst/>
                      </a:prstGeom>
                      <a:solidFill>
                        <a:srgbClr val="FFFF00"/>
                      </a:solidFill>
                    </p:spPr>
                  </p:pic>
                </p:oleObj>
              </mc:Fallback>
            </mc:AlternateContent>
          </a:graphicData>
        </a:graphic>
      </p:graphicFrame>
      <p:graphicFrame>
        <p:nvGraphicFramePr>
          <p:cNvPr id="22" name="对象 21"/>
          <p:cNvGraphicFramePr>
            <a:graphicFrameLocks noChangeAspect="1"/>
          </p:cNvGraphicFramePr>
          <p:nvPr/>
        </p:nvGraphicFramePr>
        <p:xfrm>
          <a:off x="842475" y="3339033"/>
          <a:ext cx="5186319" cy="527731"/>
        </p:xfrm>
        <a:graphic>
          <a:graphicData uri="http://schemas.openxmlformats.org/presentationml/2006/ole">
            <mc:AlternateContent xmlns:mc="http://schemas.openxmlformats.org/markup-compatibility/2006">
              <mc:Choice xmlns:v="urn:schemas-microsoft-com:vml" Requires="v">
                <p:oleObj spid="_x0000_s51381" name="Equation" r:id="rId13" imgW="2984500" imgH="304800" progId="Equation.DSMT4">
                  <p:embed/>
                </p:oleObj>
              </mc:Choice>
              <mc:Fallback>
                <p:oleObj name="Equation" r:id="rId13" imgW="2984500" imgH="3048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2475" y="3339033"/>
                        <a:ext cx="5186319" cy="527731"/>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93123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1000"/>
                                        <p:tgtEl>
                                          <p:spTgt spid="33"/>
                                        </p:tgtEl>
                                      </p:cBhvr>
                                    </p:animEffect>
                                    <p:anim calcmode="lin" valueType="num">
                                      <p:cBhvr>
                                        <p:cTn id="18" dur="1000" fill="hold"/>
                                        <p:tgtEl>
                                          <p:spTgt spid="33"/>
                                        </p:tgtEl>
                                        <p:attrNameLst>
                                          <p:attrName>ppt_x</p:attrName>
                                        </p:attrNameLst>
                                      </p:cBhvr>
                                      <p:tavLst>
                                        <p:tav tm="0">
                                          <p:val>
                                            <p:strVal val="#ppt_x"/>
                                          </p:val>
                                        </p:tav>
                                        <p:tav tm="100000">
                                          <p:val>
                                            <p:strVal val="#ppt_x"/>
                                          </p:val>
                                        </p:tav>
                                      </p:tavLst>
                                    </p:anim>
                                    <p:anim calcmode="lin" valueType="num">
                                      <p:cBhvr>
                                        <p:cTn id="19" dur="1000" fill="hold"/>
                                        <p:tgtEl>
                                          <p:spTgt spid="3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1000"/>
                                        <p:tgtEl>
                                          <p:spTgt spid="34"/>
                                        </p:tgtEl>
                                      </p:cBhvr>
                                    </p:animEffect>
                                    <p:anim calcmode="lin" valueType="num">
                                      <p:cBhvr>
                                        <p:cTn id="23" dur="1000" fill="hold"/>
                                        <p:tgtEl>
                                          <p:spTgt spid="34"/>
                                        </p:tgtEl>
                                        <p:attrNameLst>
                                          <p:attrName>ppt_x</p:attrName>
                                        </p:attrNameLst>
                                      </p:cBhvr>
                                      <p:tavLst>
                                        <p:tav tm="0">
                                          <p:val>
                                            <p:strVal val="#ppt_x"/>
                                          </p:val>
                                        </p:tav>
                                        <p:tav tm="100000">
                                          <p:val>
                                            <p:strVal val="#ppt_x"/>
                                          </p:val>
                                        </p:tav>
                                      </p:tavLst>
                                    </p:anim>
                                    <p:anim calcmode="lin" valueType="num">
                                      <p:cBhvr>
                                        <p:cTn id="24" dur="1000" fill="hold"/>
                                        <p:tgtEl>
                                          <p:spTgt spid="3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anim calcmode="lin" valueType="num">
                                      <p:cBhvr>
                                        <p:cTn id="28" dur="1000" fill="hold"/>
                                        <p:tgtEl>
                                          <p:spTgt spid="35"/>
                                        </p:tgtEl>
                                        <p:attrNameLst>
                                          <p:attrName>ppt_x</p:attrName>
                                        </p:attrNameLst>
                                      </p:cBhvr>
                                      <p:tavLst>
                                        <p:tav tm="0">
                                          <p:val>
                                            <p:strVal val="#ppt_x"/>
                                          </p:val>
                                        </p:tav>
                                        <p:tav tm="100000">
                                          <p:val>
                                            <p:strVal val="#ppt_x"/>
                                          </p:val>
                                        </p:tav>
                                      </p:tavLst>
                                    </p:anim>
                                    <p:anim calcmode="lin" valueType="num">
                                      <p:cBhvr>
                                        <p:cTn id="2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1000"/>
                                        <p:tgtEl>
                                          <p:spTgt spid="36"/>
                                        </p:tgtEl>
                                      </p:cBhvr>
                                    </p:animEffect>
                                    <p:anim calcmode="lin" valueType="num">
                                      <p:cBhvr>
                                        <p:cTn id="35" dur="1000" fill="hold"/>
                                        <p:tgtEl>
                                          <p:spTgt spid="36"/>
                                        </p:tgtEl>
                                        <p:attrNameLst>
                                          <p:attrName>ppt_x</p:attrName>
                                        </p:attrNameLst>
                                      </p:cBhvr>
                                      <p:tavLst>
                                        <p:tav tm="0">
                                          <p:val>
                                            <p:strVal val="#ppt_x"/>
                                          </p:val>
                                        </p:tav>
                                        <p:tav tm="100000">
                                          <p:val>
                                            <p:strVal val="#ppt_x"/>
                                          </p:val>
                                        </p:tav>
                                      </p:tavLst>
                                    </p:anim>
                                    <p:anim calcmode="lin" valueType="num">
                                      <p:cBhvr>
                                        <p:cTn id="36" dur="1000" fill="hold"/>
                                        <p:tgtEl>
                                          <p:spTgt spid="36"/>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1000"/>
                                        <p:tgtEl>
                                          <p:spTgt spid="22"/>
                                        </p:tgtEl>
                                      </p:cBhvr>
                                    </p:animEffect>
                                    <p:anim calcmode="lin" valueType="num">
                                      <p:cBhvr>
                                        <p:cTn id="45" dur="1000" fill="hold"/>
                                        <p:tgtEl>
                                          <p:spTgt spid="22"/>
                                        </p:tgtEl>
                                        <p:attrNameLst>
                                          <p:attrName>ppt_x</p:attrName>
                                        </p:attrNameLst>
                                      </p:cBhvr>
                                      <p:tavLst>
                                        <p:tav tm="0">
                                          <p:val>
                                            <p:strVal val="#ppt_x"/>
                                          </p:val>
                                        </p:tav>
                                        <p:tav tm="100000">
                                          <p:val>
                                            <p:strVal val="#ppt_x"/>
                                          </p:val>
                                        </p:tav>
                                      </p:tavLst>
                                    </p:anim>
                                    <p:anim calcmode="lin" valueType="num">
                                      <p:cBhvr>
                                        <p:cTn id="4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13" grpId="0" animBg="1"/>
      <p:bldP spid="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3143672" y="168722"/>
            <a:ext cx="6768752" cy="714375"/>
          </a:xfrm>
        </p:spPr>
        <p:txBody>
          <a:bodyPr>
            <a:normAutofit/>
          </a:bodyPr>
          <a:lstStyle/>
          <a:p>
            <a:r>
              <a:rPr lang="en-US" altLang="zh-CN" dirty="0" smtClean="0"/>
              <a:t>5.2  </a:t>
            </a:r>
            <a:r>
              <a:rPr lang="zh-CN" altLang="en-US" dirty="0"/>
              <a:t>资产组合的风险与收益</a:t>
            </a:r>
          </a:p>
        </p:txBody>
      </p:sp>
      <p:sp>
        <p:nvSpPr>
          <p:cNvPr id="11" name="竖排文字占位符 2"/>
          <p:cNvSpPr>
            <a:spLocks noGrp="1"/>
          </p:cNvSpPr>
          <p:nvPr>
            <p:ph type="body" orient="vert" idx="1"/>
          </p:nvPr>
        </p:nvSpPr>
        <p:spPr>
          <a:xfrm>
            <a:off x="667229" y="1187863"/>
            <a:ext cx="5184576" cy="447145"/>
          </a:xfrm>
        </p:spPr>
        <p:txBody>
          <a:bodyPr/>
          <a:lstStyle/>
          <a:p>
            <a:pPr marL="0" lvl="0" indent="0">
              <a:buNone/>
            </a:pPr>
            <a:r>
              <a:rPr lang="en-US" altLang="zh-CN" sz="2800" dirty="0" smtClean="0">
                <a:solidFill>
                  <a:srgbClr val="0000FF"/>
                </a:solidFill>
              </a:rPr>
              <a:t>1</a:t>
            </a:r>
            <a:r>
              <a:rPr lang="zh-CN" altLang="en-US" sz="2800" dirty="0" smtClean="0">
                <a:solidFill>
                  <a:srgbClr val="0000FF"/>
                </a:solidFill>
              </a:rPr>
              <a:t>、</a:t>
            </a:r>
            <a:r>
              <a:rPr lang="en-US" altLang="zh-CN" sz="2800" dirty="0" smtClean="0">
                <a:solidFill>
                  <a:srgbClr val="0000FF"/>
                </a:solidFill>
              </a:rPr>
              <a:t> </a:t>
            </a:r>
            <a:r>
              <a:rPr lang="zh-CN" altLang="en-US" sz="2800" dirty="0">
                <a:solidFill>
                  <a:srgbClr val="0000FF"/>
                </a:solidFill>
              </a:rPr>
              <a:t>两种资产构成的投资组合 </a:t>
            </a:r>
            <a:endParaRPr lang="en-US" altLang="zh-CN" sz="2400" dirty="0"/>
          </a:p>
        </p:txBody>
      </p:sp>
      <p:sp>
        <p:nvSpPr>
          <p:cNvPr id="4" name="矩形 3"/>
          <p:cNvSpPr/>
          <p:nvPr/>
        </p:nvSpPr>
        <p:spPr>
          <a:xfrm>
            <a:off x="479376" y="2708920"/>
            <a:ext cx="4176464" cy="3046988"/>
          </a:xfrm>
          <a:prstGeom prst="rect">
            <a:avLst/>
          </a:prstGeom>
          <a:ln>
            <a:solidFill>
              <a:srgbClr val="0000FF"/>
            </a:solidFill>
          </a:ln>
        </p:spPr>
        <p:txBody>
          <a:bodyPr wrap="square">
            <a:spAutoFit/>
          </a:bodyPr>
          <a:lstStyle/>
          <a:p>
            <a:pPr fontAlgn="base">
              <a:spcBef>
                <a:spcPct val="0"/>
              </a:spcBef>
              <a:spcAft>
                <a:spcPct val="0"/>
              </a:spcAft>
              <a:buClr>
                <a:srgbClr val="E12101"/>
              </a:buClr>
            </a:pPr>
            <a:r>
              <a:rPr lang="zh-CN" altLang="en-US" sz="2400" b="1" dirty="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【例</a:t>
            </a:r>
            <a:r>
              <a:rPr lang="en-US" altLang="zh-CN" sz="2400" b="1" dirty="0">
                <a:solidFill>
                  <a:srgbClr val="0000FF"/>
                </a:solidFill>
                <a:latin typeface="宋体" panose="02010600030101010101" pitchFamily="2" charset="-122"/>
                <a:cs typeface="Times New Roman" panose="02020603050405020304" pitchFamily="18" charset="0"/>
              </a:rPr>
              <a:t>】</a:t>
            </a:r>
          </a:p>
          <a:p>
            <a:pPr fontAlgn="base">
              <a:spcBef>
                <a:spcPct val="0"/>
              </a:spcBef>
              <a:spcAft>
                <a:spcPct val="0"/>
              </a:spcAft>
              <a:buClr>
                <a:srgbClr val="E12101"/>
              </a:buClr>
            </a:pPr>
            <a:r>
              <a:rPr lang="en-US" altLang="zh-CN" sz="2400" b="1" dirty="0">
                <a:solidFill>
                  <a:srgbClr val="0000FF"/>
                </a:solidFill>
                <a:latin typeface="宋体" panose="02010600030101010101" pitchFamily="2" charset="-122"/>
                <a:ea typeface="仿宋" panose="02010609060101010101" pitchFamily="49" charset="-122"/>
                <a:cs typeface="Times New Roman" panose="02020603050405020304" pitchFamily="18" charset="0"/>
              </a:rPr>
              <a:t>  </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三一集团和云南白药分属制造业与医药行业，行业差异明显，预计能够较好地实现分散风险的目的。因此选择三一重工（</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600031</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）和云南白药（</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000538</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）构建投资组合，结果如表所示：</a:t>
            </a:r>
          </a:p>
        </p:txBody>
      </p:sp>
      <p:sp>
        <p:nvSpPr>
          <p:cNvPr id="12" name="矩形 11"/>
          <p:cNvSpPr/>
          <p:nvPr/>
        </p:nvSpPr>
        <p:spPr>
          <a:xfrm>
            <a:off x="551384" y="1787990"/>
            <a:ext cx="6096000" cy="508409"/>
          </a:xfrm>
          <a:prstGeom prst="rect">
            <a:avLst/>
          </a:prstGeom>
          <a:ln w="57150">
            <a:solidFill>
              <a:srgbClr val="FF0000"/>
            </a:solidFill>
          </a:ln>
        </p:spPr>
        <p:txBody>
          <a:bodyPr>
            <a:spAutoFit/>
          </a:bodyPr>
          <a:lstStyle/>
          <a:p>
            <a:pPr fontAlgn="base">
              <a:lnSpc>
                <a:spcPct val="110000"/>
              </a:lnSpc>
              <a:spcBef>
                <a:spcPct val="0"/>
              </a:spcBef>
              <a:spcAft>
                <a:spcPct val="0"/>
              </a:spcAft>
            </a:pPr>
            <a:r>
              <a:rPr lang="en-US" altLang="zh-CN" sz="2800" b="1" dirty="0" smtClean="0">
                <a:solidFill>
                  <a:srgbClr val="C00000"/>
                </a:solidFill>
                <a:latin typeface="仿宋" panose="02010609060101010101" pitchFamily="49" charset="-122"/>
                <a:ea typeface="仿宋" panose="02010609060101010101" pitchFamily="49" charset="-122"/>
              </a:rPr>
              <a:t>3)</a:t>
            </a:r>
            <a:r>
              <a:rPr lang="zh-CN" altLang="en-US" sz="2800" b="1" dirty="0" smtClean="0">
                <a:solidFill>
                  <a:srgbClr val="C00000"/>
                </a:solidFill>
                <a:latin typeface="仿宋" panose="02010609060101010101" pitchFamily="49" charset="-122"/>
                <a:ea typeface="仿宋" panose="02010609060101010101" pitchFamily="49" charset="-122"/>
              </a:rPr>
              <a:t>两</a:t>
            </a:r>
            <a:r>
              <a:rPr lang="zh-CN" altLang="en-US" sz="2800" b="1" dirty="0">
                <a:solidFill>
                  <a:srgbClr val="C00000"/>
                </a:solidFill>
                <a:latin typeface="仿宋" panose="02010609060101010101" pitchFamily="49" charset="-122"/>
                <a:ea typeface="仿宋" panose="02010609060101010101" pitchFamily="49" charset="-122"/>
              </a:rPr>
              <a:t>项资产组合的可行集与有效集</a:t>
            </a:r>
          </a:p>
        </p:txBody>
      </p:sp>
      <p:graphicFrame>
        <p:nvGraphicFramePr>
          <p:cNvPr id="2" name="表格 1"/>
          <p:cNvGraphicFramePr>
            <a:graphicFrameLocks noGrp="1"/>
          </p:cNvGraphicFramePr>
          <p:nvPr>
            <p:extLst/>
          </p:nvPr>
        </p:nvGraphicFramePr>
        <p:xfrm>
          <a:off x="5159896" y="2250103"/>
          <a:ext cx="6370216" cy="3088795"/>
        </p:xfrm>
        <a:graphic>
          <a:graphicData uri="http://schemas.openxmlformats.org/drawingml/2006/table">
            <a:tbl>
              <a:tblPr/>
              <a:tblGrid>
                <a:gridCol w="675332">
                  <a:extLst>
                    <a:ext uri="{9D8B030D-6E8A-4147-A177-3AD203B41FA5}">
                      <a16:colId xmlns:a16="http://schemas.microsoft.com/office/drawing/2014/main" val="20000"/>
                    </a:ext>
                  </a:extLst>
                </a:gridCol>
                <a:gridCol w="1628924">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gridCol w="1113632">
                  <a:extLst>
                    <a:ext uri="{9D8B030D-6E8A-4147-A177-3AD203B41FA5}">
                      <a16:colId xmlns:a16="http://schemas.microsoft.com/office/drawing/2014/main" val="20004"/>
                    </a:ext>
                  </a:extLst>
                </a:gridCol>
              </a:tblGrid>
              <a:tr h="583720">
                <a:tc gridSpan="5">
                  <a:txBody>
                    <a:bodyPr/>
                    <a:lstStyle/>
                    <a:p>
                      <a:pPr marR="228600" indent="1200150" algn="just">
                        <a:spcAft>
                          <a:spcPts val="0"/>
                        </a:spcAft>
                      </a:pPr>
                      <a:r>
                        <a:rPr lang="zh-CN" sz="1800" b="1" kern="100" dirty="0">
                          <a:effectLst/>
                          <a:latin typeface="Times New Roman" panose="02020603050405020304" pitchFamily="18" charset="0"/>
                          <a:ea typeface="仿宋" panose="02010609060101010101" pitchFamily="49" charset="-122"/>
                          <a:cs typeface="Times New Roman" panose="02020603050405020304" pitchFamily="18" charset="0"/>
                        </a:rPr>
                        <a:t>表</a:t>
                      </a:r>
                      <a:r>
                        <a:rPr lang="en-US" sz="1800" b="1"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zh-CN" sz="1800" b="1" kern="100" dirty="0">
                          <a:effectLst/>
                          <a:latin typeface="Times New Roman" panose="02020603050405020304" pitchFamily="18" charset="0"/>
                          <a:ea typeface="仿宋" panose="02010609060101010101" pitchFamily="49" charset="-122"/>
                          <a:cs typeface="Times New Roman" panose="02020603050405020304" pitchFamily="18" charset="0"/>
                        </a:rPr>
                        <a:t>三一重工与云南白药组合</a:t>
                      </a:r>
                      <a:r>
                        <a:rPr lang="en-US" sz="1800" b="1"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zh-CN" sz="1800" b="1" kern="100" dirty="0">
                          <a:effectLst/>
                          <a:latin typeface="Times New Roman" panose="02020603050405020304" pitchFamily="18" charset="0"/>
                          <a:ea typeface="仿宋" panose="02010609060101010101" pitchFamily="49" charset="-122"/>
                          <a:cs typeface="Times New Roman" panose="02020603050405020304" pitchFamily="18" charset="0"/>
                        </a:rPr>
                        <a:t>ρ</a:t>
                      </a:r>
                      <a:r>
                        <a:rPr lang="en-US" sz="1800" b="1" kern="100" dirty="0">
                          <a:effectLst/>
                          <a:latin typeface="Times New Roman" panose="02020603050405020304" pitchFamily="18" charset="0"/>
                          <a:ea typeface="仿宋" panose="02010609060101010101" pitchFamily="49" charset="-122"/>
                          <a:cs typeface="Times New Roman" panose="02020603050405020304" pitchFamily="18" charset="0"/>
                        </a:rPr>
                        <a:t>= -0.18</a:t>
                      </a:r>
                      <a:endParaRPr lang="zh-CN" sz="18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92232">
                <a:tc>
                  <a:txBody>
                    <a:bodyPr/>
                    <a:lstStyle/>
                    <a:p>
                      <a:pPr algn="ctr">
                        <a:spcAft>
                          <a:spcPts val="0"/>
                        </a:spcAft>
                      </a:pPr>
                      <a:r>
                        <a:rPr lang="zh-CN" sz="2000" b="1" kern="100" dirty="0">
                          <a:effectLst/>
                          <a:latin typeface="Times New Roman" panose="02020603050405020304" pitchFamily="18" charset="0"/>
                          <a:ea typeface="仿宋" panose="02010609060101010101" pitchFamily="49" charset="-122"/>
                          <a:cs typeface="Times New Roman" panose="02020603050405020304" pitchFamily="18" charset="0"/>
                        </a:rPr>
                        <a:t>组</a:t>
                      </a:r>
                      <a:r>
                        <a:rPr lang="en-US" sz="2000" b="1"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zh-CN" sz="2000" b="1" kern="100" dirty="0">
                          <a:effectLst/>
                          <a:latin typeface="Times New Roman" panose="02020603050405020304" pitchFamily="18" charset="0"/>
                          <a:ea typeface="仿宋" panose="02010609060101010101" pitchFamily="49" charset="-122"/>
                          <a:cs typeface="Times New Roman" panose="02020603050405020304" pitchFamily="18" charset="0"/>
                        </a:rPr>
                        <a:t>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spcAft>
                          <a:spcPts val="0"/>
                        </a:spcAft>
                      </a:pPr>
                      <a:r>
                        <a:rPr lang="zh-CN" sz="2000" b="1" kern="100">
                          <a:effectLst/>
                          <a:latin typeface="Times New Roman" panose="02020603050405020304" pitchFamily="18" charset="0"/>
                          <a:ea typeface="仿宋" panose="02010609060101010101" pitchFamily="49" charset="-122"/>
                          <a:cs typeface="Times New Roman" panose="02020603050405020304" pitchFamily="18" charset="0"/>
                        </a:rPr>
                        <a:t>对云南白药</a:t>
                      </a:r>
                    </a:p>
                    <a:p>
                      <a:pPr algn="ctr">
                        <a:spcAft>
                          <a:spcPts val="0"/>
                        </a:spcAft>
                      </a:pPr>
                      <a:r>
                        <a:rPr lang="zh-CN" sz="2000" b="1" kern="100">
                          <a:effectLst/>
                          <a:latin typeface="Times New Roman" panose="02020603050405020304" pitchFamily="18" charset="0"/>
                          <a:ea typeface="仿宋" panose="02010609060101010101" pitchFamily="49" charset="-122"/>
                          <a:cs typeface="Times New Roman" panose="02020603050405020304" pitchFamily="18" charset="0"/>
                        </a:rPr>
                        <a:t>的投资比例</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spcAft>
                          <a:spcPts val="0"/>
                        </a:spcAft>
                      </a:pPr>
                      <a:r>
                        <a:rPr lang="zh-CN" sz="2000" b="1" kern="100" dirty="0">
                          <a:effectLst/>
                          <a:latin typeface="Times New Roman" panose="02020603050405020304" pitchFamily="18" charset="0"/>
                          <a:ea typeface="仿宋" panose="02010609060101010101" pitchFamily="49" charset="-122"/>
                          <a:cs typeface="Times New Roman" panose="02020603050405020304" pitchFamily="18" charset="0"/>
                        </a:rPr>
                        <a:t>对三一重工</a:t>
                      </a:r>
                    </a:p>
                    <a:p>
                      <a:pPr algn="ctr">
                        <a:spcAft>
                          <a:spcPts val="0"/>
                        </a:spcAft>
                      </a:pPr>
                      <a:r>
                        <a:rPr lang="zh-CN" sz="2000" b="1" kern="100" dirty="0">
                          <a:effectLst/>
                          <a:latin typeface="Times New Roman" panose="02020603050405020304" pitchFamily="18" charset="0"/>
                          <a:ea typeface="仿宋" panose="02010609060101010101" pitchFamily="49" charset="-122"/>
                          <a:cs typeface="Times New Roman" panose="02020603050405020304" pitchFamily="18" charset="0"/>
                        </a:rPr>
                        <a:t>的投资比例</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spcAft>
                          <a:spcPts val="0"/>
                        </a:spcAft>
                      </a:pPr>
                      <a:r>
                        <a:rPr lang="zh-CN" sz="2000" b="1" kern="100" dirty="0">
                          <a:effectLst/>
                          <a:latin typeface="Times New Roman" panose="02020603050405020304" pitchFamily="18" charset="0"/>
                          <a:ea typeface="仿宋" panose="02010609060101010101" pitchFamily="49" charset="-122"/>
                          <a:cs typeface="Times New Roman" panose="02020603050405020304" pitchFamily="18" charset="0"/>
                        </a:rPr>
                        <a:t>组合的期望收益</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spcAft>
                          <a:spcPts val="0"/>
                        </a:spcAft>
                      </a:pPr>
                      <a:r>
                        <a:rPr lang="zh-CN" sz="2000" b="1" kern="100" dirty="0">
                          <a:effectLst/>
                          <a:latin typeface="Times New Roman" panose="02020603050405020304" pitchFamily="18" charset="0"/>
                          <a:ea typeface="仿宋" panose="02010609060101010101" pitchFamily="49" charset="-122"/>
                          <a:cs typeface="Times New Roman" panose="02020603050405020304" pitchFamily="18" charset="0"/>
                        </a:rPr>
                        <a:t>组合的标准差</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extLst>
                  <a:ext uri="{0D108BD9-81ED-4DB2-BD59-A6C34878D82A}">
                    <a16:rowId xmlns:a16="http://schemas.microsoft.com/office/drawing/2014/main" val="10001"/>
                  </a:ext>
                </a:extLst>
              </a:tr>
              <a:tr h="246361">
                <a:tc>
                  <a:txBody>
                    <a:bodyPr/>
                    <a:lstStyle/>
                    <a:p>
                      <a:pPr algn="ctr">
                        <a:spcAft>
                          <a:spcPts val="0"/>
                        </a:spcAft>
                      </a:pPr>
                      <a:r>
                        <a:rPr lang="en-US" sz="2000" b="1" kern="100" dirty="0">
                          <a:effectLst/>
                          <a:latin typeface="Times New Roman" panose="02020603050405020304" pitchFamily="18" charset="0"/>
                          <a:ea typeface="仿宋" panose="02010609060101010101" pitchFamily="49" charset="-122"/>
                          <a:cs typeface="Times New Roman" panose="02020603050405020304" pitchFamily="18" charset="0"/>
                        </a:rPr>
                        <a:t>1</a:t>
                      </a:r>
                      <a:endParaRPr lang="zh-CN" sz="20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kern="100" dirty="0">
                          <a:effectLst/>
                          <a:latin typeface="Times New Roman" panose="02020603050405020304" pitchFamily="18" charset="0"/>
                          <a:ea typeface="仿宋" panose="02010609060101010101" pitchFamily="49" charset="-122"/>
                          <a:cs typeface="Times New Roman" panose="02020603050405020304" pitchFamily="18" charset="0"/>
                        </a:rPr>
                        <a:t>1.00</a:t>
                      </a:r>
                      <a:endParaRPr lang="zh-CN" sz="20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kern="100" dirty="0">
                          <a:effectLst/>
                          <a:latin typeface="Times New Roman" panose="02020603050405020304" pitchFamily="18" charset="0"/>
                          <a:ea typeface="仿宋" panose="02010609060101010101" pitchFamily="49" charset="-122"/>
                          <a:cs typeface="Times New Roman" panose="02020603050405020304" pitchFamily="18" charset="0"/>
                        </a:rPr>
                        <a:t>0.00</a:t>
                      </a:r>
                      <a:endParaRPr lang="zh-CN" sz="20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kern="100" dirty="0">
                          <a:effectLst/>
                          <a:latin typeface="Times New Roman" panose="02020603050405020304" pitchFamily="18" charset="0"/>
                          <a:ea typeface="仿宋" panose="02010609060101010101" pitchFamily="49" charset="-122"/>
                          <a:cs typeface="Times New Roman" panose="02020603050405020304" pitchFamily="18" charset="0"/>
                        </a:rPr>
                        <a:t>2.62%</a:t>
                      </a:r>
                      <a:endParaRPr lang="zh-CN" sz="20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kern="100" dirty="0">
                          <a:effectLst/>
                          <a:latin typeface="Times New Roman" panose="02020603050405020304" pitchFamily="18" charset="0"/>
                          <a:ea typeface="仿宋" panose="02010609060101010101" pitchFamily="49" charset="-122"/>
                          <a:cs typeface="Times New Roman" panose="02020603050405020304" pitchFamily="18" charset="0"/>
                        </a:rPr>
                        <a:t>9.49%</a:t>
                      </a:r>
                      <a:endParaRPr lang="zh-CN" sz="20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46361">
                <a:tc>
                  <a:txBody>
                    <a:bodyPr/>
                    <a:lstStyle/>
                    <a:p>
                      <a:pPr algn="ctr">
                        <a:spcAft>
                          <a:spcPts val="0"/>
                        </a:spcAft>
                      </a:pPr>
                      <a:r>
                        <a:rPr lang="en-US" sz="2000" b="1" kern="100" dirty="0">
                          <a:effectLst/>
                          <a:latin typeface="Times New Roman" panose="02020603050405020304" pitchFamily="18" charset="0"/>
                          <a:ea typeface="仿宋" panose="02010609060101010101" pitchFamily="49" charset="-122"/>
                          <a:cs typeface="Times New Roman" panose="02020603050405020304" pitchFamily="18" charset="0"/>
                        </a:rPr>
                        <a:t>2</a:t>
                      </a:r>
                      <a:endParaRPr lang="zh-CN" sz="20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kern="100" dirty="0">
                          <a:effectLst/>
                          <a:latin typeface="Times New Roman" panose="02020603050405020304" pitchFamily="18" charset="0"/>
                          <a:ea typeface="仿宋" panose="02010609060101010101" pitchFamily="49" charset="-122"/>
                          <a:cs typeface="Times New Roman" panose="02020603050405020304" pitchFamily="18" charset="0"/>
                        </a:rPr>
                        <a:t>0.76</a:t>
                      </a:r>
                      <a:endParaRPr lang="zh-CN" sz="20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kern="100">
                          <a:effectLst/>
                          <a:latin typeface="Times New Roman" panose="02020603050405020304" pitchFamily="18" charset="0"/>
                          <a:ea typeface="仿宋" panose="02010609060101010101" pitchFamily="49" charset="-122"/>
                          <a:cs typeface="Times New Roman" panose="02020603050405020304" pitchFamily="18" charset="0"/>
                        </a:rPr>
                        <a:t>0.24</a:t>
                      </a:r>
                      <a:endParaRPr lang="zh-CN" sz="20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kern="100">
                          <a:effectLst/>
                          <a:latin typeface="Times New Roman" panose="02020603050405020304" pitchFamily="18" charset="0"/>
                          <a:ea typeface="仿宋" panose="02010609060101010101" pitchFamily="49" charset="-122"/>
                          <a:cs typeface="Times New Roman" panose="02020603050405020304" pitchFamily="18" charset="0"/>
                        </a:rPr>
                        <a:t>3.61%</a:t>
                      </a:r>
                      <a:endParaRPr lang="zh-CN" sz="20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kern="100">
                          <a:effectLst/>
                          <a:latin typeface="Times New Roman" panose="02020603050405020304" pitchFamily="18" charset="0"/>
                          <a:ea typeface="仿宋" panose="02010609060101010101" pitchFamily="49" charset="-122"/>
                          <a:cs typeface="Times New Roman" panose="02020603050405020304" pitchFamily="18" charset="0"/>
                        </a:rPr>
                        <a:t>7.80%</a:t>
                      </a:r>
                      <a:endParaRPr lang="zh-CN" sz="20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246361">
                <a:tc>
                  <a:txBody>
                    <a:bodyPr/>
                    <a:lstStyle/>
                    <a:p>
                      <a:pPr algn="ctr">
                        <a:spcAft>
                          <a:spcPts val="0"/>
                        </a:spcAft>
                      </a:pPr>
                      <a:r>
                        <a:rPr lang="en-US" sz="2000" b="1" kern="100">
                          <a:effectLst/>
                          <a:latin typeface="Times New Roman" panose="02020603050405020304" pitchFamily="18" charset="0"/>
                          <a:ea typeface="仿宋" panose="02010609060101010101" pitchFamily="49" charset="-122"/>
                          <a:cs typeface="Times New Roman" panose="02020603050405020304" pitchFamily="18" charset="0"/>
                        </a:rPr>
                        <a:t>3</a:t>
                      </a:r>
                      <a:endParaRPr lang="zh-CN" sz="20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kern="100" dirty="0">
                          <a:effectLst/>
                          <a:latin typeface="Times New Roman" panose="02020603050405020304" pitchFamily="18" charset="0"/>
                          <a:ea typeface="仿宋" panose="02010609060101010101" pitchFamily="49" charset="-122"/>
                          <a:cs typeface="Times New Roman" panose="02020603050405020304" pitchFamily="18" charset="0"/>
                        </a:rPr>
                        <a:t>0.60</a:t>
                      </a:r>
                      <a:endParaRPr lang="zh-CN" sz="20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kern="100" dirty="0">
                          <a:effectLst/>
                          <a:latin typeface="Times New Roman" panose="02020603050405020304" pitchFamily="18" charset="0"/>
                          <a:ea typeface="仿宋" panose="02010609060101010101" pitchFamily="49" charset="-122"/>
                          <a:cs typeface="Times New Roman" panose="02020603050405020304" pitchFamily="18" charset="0"/>
                        </a:rPr>
                        <a:t>0.40</a:t>
                      </a:r>
                      <a:endParaRPr lang="zh-CN" sz="20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kern="100" dirty="0">
                          <a:effectLst/>
                          <a:latin typeface="Times New Roman" panose="02020603050405020304" pitchFamily="18" charset="0"/>
                          <a:ea typeface="仿宋" panose="02010609060101010101" pitchFamily="49" charset="-122"/>
                          <a:cs typeface="Times New Roman" panose="02020603050405020304" pitchFamily="18" charset="0"/>
                        </a:rPr>
                        <a:t>4.27%</a:t>
                      </a:r>
                      <a:endParaRPr lang="zh-CN" sz="20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kern="100">
                          <a:effectLst/>
                          <a:latin typeface="Times New Roman" panose="02020603050405020304" pitchFamily="18" charset="0"/>
                          <a:ea typeface="仿宋" panose="02010609060101010101" pitchFamily="49" charset="-122"/>
                          <a:cs typeface="Times New Roman" panose="02020603050405020304" pitchFamily="18" charset="0"/>
                        </a:rPr>
                        <a:t>8.60%</a:t>
                      </a:r>
                      <a:endParaRPr lang="zh-CN" sz="20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r h="246361">
                <a:tc>
                  <a:txBody>
                    <a:bodyPr/>
                    <a:lstStyle/>
                    <a:p>
                      <a:pPr algn="ctr">
                        <a:spcAft>
                          <a:spcPts val="0"/>
                        </a:spcAft>
                      </a:pPr>
                      <a:r>
                        <a:rPr lang="en-US" sz="2000" b="1" kern="100">
                          <a:effectLst/>
                          <a:latin typeface="Times New Roman" panose="02020603050405020304" pitchFamily="18" charset="0"/>
                          <a:ea typeface="仿宋" panose="02010609060101010101" pitchFamily="49" charset="-122"/>
                          <a:cs typeface="Times New Roman" panose="02020603050405020304" pitchFamily="18" charset="0"/>
                        </a:rPr>
                        <a:t>4</a:t>
                      </a:r>
                      <a:endParaRPr lang="zh-CN" sz="20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kern="100" dirty="0">
                          <a:effectLst/>
                          <a:latin typeface="Times New Roman" panose="02020603050405020304" pitchFamily="18" charset="0"/>
                          <a:ea typeface="仿宋" panose="02010609060101010101" pitchFamily="49" charset="-122"/>
                          <a:cs typeface="Times New Roman" panose="02020603050405020304" pitchFamily="18" charset="0"/>
                        </a:rPr>
                        <a:t>0.40</a:t>
                      </a:r>
                      <a:endParaRPr lang="zh-CN" sz="20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kern="100" dirty="0">
                          <a:effectLst/>
                          <a:latin typeface="Times New Roman" panose="02020603050405020304" pitchFamily="18" charset="0"/>
                          <a:ea typeface="仿宋" panose="02010609060101010101" pitchFamily="49" charset="-122"/>
                          <a:cs typeface="Times New Roman" panose="02020603050405020304" pitchFamily="18" charset="0"/>
                        </a:rPr>
                        <a:t>0.60</a:t>
                      </a:r>
                      <a:endParaRPr lang="zh-CN" sz="20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kern="100" dirty="0">
                          <a:effectLst/>
                          <a:latin typeface="Times New Roman" panose="02020603050405020304" pitchFamily="18" charset="0"/>
                          <a:ea typeface="仿宋" panose="02010609060101010101" pitchFamily="49" charset="-122"/>
                          <a:cs typeface="Times New Roman" panose="02020603050405020304" pitchFamily="18" charset="0"/>
                        </a:rPr>
                        <a:t>5.10%</a:t>
                      </a:r>
                      <a:endParaRPr lang="zh-CN" sz="20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kern="100">
                          <a:effectLst/>
                          <a:latin typeface="Times New Roman" panose="02020603050405020304" pitchFamily="18" charset="0"/>
                          <a:ea typeface="仿宋" panose="02010609060101010101" pitchFamily="49" charset="-122"/>
                          <a:cs typeface="Times New Roman" panose="02020603050405020304" pitchFamily="18" charset="0"/>
                        </a:rPr>
                        <a:t>11.29%</a:t>
                      </a:r>
                      <a:endParaRPr lang="zh-CN" sz="20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5"/>
                  </a:ext>
                </a:extLst>
              </a:tr>
              <a:tr h="246361">
                <a:tc>
                  <a:txBody>
                    <a:bodyPr/>
                    <a:lstStyle/>
                    <a:p>
                      <a:pPr algn="ctr">
                        <a:spcAft>
                          <a:spcPts val="0"/>
                        </a:spcAft>
                      </a:pPr>
                      <a:r>
                        <a:rPr lang="en-US" sz="2000" b="1" kern="100">
                          <a:effectLst/>
                          <a:latin typeface="Times New Roman" panose="02020603050405020304" pitchFamily="18" charset="0"/>
                          <a:ea typeface="仿宋" panose="02010609060101010101" pitchFamily="49" charset="-122"/>
                          <a:cs typeface="Times New Roman" panose="02020603050405020304" pitchFamily="18" charset="0"/>
                        </a:rPr>
                        <a:t>5</a:t>
                      </a:r>
                      <a:endParaRPr lang="zh-CN" sz="20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kern="100">
                          <a:effectLst/>
                          <a:latin typeface="Times New Roman" panose="02020603050405020304" pitchFamily="18" charset="0"/>
                          <a:ea typeface="仿宋" panose="02010609060101010101" pitchFamily="49" charset="-122"/>
                          <a:cs typeface="Times New Roman" panose="02020603050405020304" pitchFamily="18" charset="0"/>
                        </a:rPr>
                        <a:t>0.20</a:t>
                      </a:r>
                      <a:endParaRPr lang="zh-CN" sz="20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kern="100" dirty="0">
                          <a:effectLst/>
                          <a:latin typeface="Times New Roman" panose="02020603050405020304" pitchFamily="18" charset="0"/>
                          <a:ea typeface="仿宋" panose="02010609060101010101" pitchFamily="49" charset="-122"/>
                          <a:cs typeface="Times New Roman" panose="02020603050405020304" pitchFamily="18" charset="0"/>
                        </a:rPr>
                        <a:t>0.80</a:t>
                      </a:r>
                      <a:endParaRPr lang="zh-CN" sz="20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kern="100" dirty="0">
                          <a:effectLst/>
                          <a:latin typeface="Times New Roman" panose="02020603050405020304" pitchFamily="18" charset="0"/>
                          <a:ea typeface="仿宋" panose="02010609060101010101" pitchFamily="49" charset="-122"/>
                          <a:cs typeface="Times New Roman" panose="02020603050405020304" pitchFamily="18" charset="0"/>
                        </a:rPr>
                        <a:t>5.92%</a:t>
                      </a:r>
                      <a:endParaRPr lang="zh-CN" sz="20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kern="100" dirty="0">
                          <a:effectLst/>
                          <a:latin typeface="Times New Roman" panose="02020603050405020304" pitchFamily="18" charset="0"/>
                          <a:ea typeface="仿宋" panose="02010609060101010101" pitchFamily="49" charset="-122"/>
                          <a:cs typeface="Times New Roman" panose="02020603050405020304" pitchFamily="18" charset="0"/>
                        </a:rPr>
                        <a:t>14.89%</a:t>
                      </a:r>
                      <a:endParaRPr lang="zh-CN" sz="20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r h="246361">
                <a:tc>
                  <a:txBody>
                    <a:bodyPr/>
                    <a:lstStyle/>
                    <a:p>
                      <a:pPr algn="ctr">
                        <a:spcAft>
                          <a:spcPts val="0"/>
                        </a:spcAft>
                      </a:pPr>
                      <a:r>
                        <a:rPr lang="en-US" sz="2000" b="1" kern="100">
                          <a:effectLst/>
                          <a:latin typeface="Times New Roman" panose="02020603050405020304" pitchFamily="18" charset="0"/>
                          <a:ea typeface="仿宋" panose="02010609060101010101" pitchFamily="49" charset="-122"/>
                          <a:cs typeface="Times New Roman" panose="02020603050405020304" pitchFamily="18" charset="0"/>
                        </a:rPr>
                        <a:t>6</a:t>
                      </a:r>
                      <a:endParaRPr lang="zh-CN" sz="20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kern="100">
                          <a:effectLst/>
                          <a:latin typeface="Times New Roman" panose="02020603050405020304" pitchFamily="18" charset="0"/>
                          <a:ea typeface="仿宋" panose="02010609060101010101" pitchFamily="49" charset="-122"/>
                          <a:cs typeface="Times New Roman" panose="02020603050405020304" pitchFamily="18" charset="0"/>
                        </a:rPr>
                        <a:t>0.00</a:t>
                      </a:r>
                      <a:endParaRPr lang="zh-CN" sz="20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kern="100">
                          <a:effectLst/>
                          <a:latin typeface="Times New Roman" panose="02020603050405020304" pitchFamily="18" charset="0"/>
                          <a:ea typeface="仿宋" panose="02010609060101010101" pitchFamily="49" charset="-122"/>
                          <a:cs typeface="Times New Roman" panose="02020603050405020304" pitchFamily="18" charset="0"/>
                        </a:rPr>
                        <a:t>1.00</a:t>
                      </a:r>
                      <a:endParaRPr lang="zh-CN" sz="20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kern="100" dirty="0">
                          <a:effectLst/>
                          <a:latin typeface="Times New Roman" panose="02020603050405020304" pitchFamily="18" charset="0"/>
                          <a:ea typeface="仿宋" panose="02010609060101010101" pitchFamily="49" charset="-122"/>
                          <a:cs typeface="Times New Roman" panose="02020603050405020304" pitchFamily="18" charset="0"/>
                        </a:rPr>
                        <a:t>6.75%</a:t>
                      </a:r>
                      <a:endParaRPr lang="zh-CN" sz="20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kern="100" dirty="0">
                          <a:effectLst/>
                          <a:latin typeface="Times New Roman" panose="02020603050405020304" pitchFamily="18" charset="0"/>
                          <a:ea typeface="仿宋" panose="02010609060101010101" pitchFamily="49" charset="-122"/>
                          <a:cs typeface="Times New Roman" panose="02020603050405020304" pitchFamily="18" charset="0"/>
                        </a:rPr>
                        <a:t>18.90%</a:t>
                      </a:r>
                      <a:endParaRPr lang="zh-CN" sz="20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727542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3143672" y="168722"/>
            <a:ext cx="6768752" cy="714375"/>
          </a:xfrm>
        </p:spPr>
        <p:txBody>
          <a:bodyPr>
            <a:normAutofit/>
          </a:bodyPr>
          <a:lstStyle/>
          <a:p>
            <a:r>
              <a:rPr lang="en-US" altLang="zh-CN" dirty="0" smtClean="0"/>
              <a:t>5.2  </a:t>
            </a:r>
            <a:r>
              <a:rPr lang="zh-CN" altLang="en-US" dirty="0"/>
              <a:t>资产组合的风险与收益</a:t>
            </a:r>
          </a:p>
        </p:txBody>
      </p:sp>
      <p:sp>
        <p:nvSpPr>
          <p:cNvPr id="11" name="竖排文字占位符 2"/>
          <p:cNvSpPr>
            <a:spLocks noGrp="1"/>
          </p:cNvSpPr>
          <p:nvPr>
            <p:ph type="body" orient="vert" idx="1"/>
          </p:nvPr>
        </p:nvSpPr>
        <p:spPr>
          <a:xfrm>
            <a:off x="667229" y="1187863"/>
            <a:ext cx="5184576" cy="447145"/>
          </a:xfrm>
        </p:spPr>
        <p:txBody>
          <a:bodyPr/>
          <a:lstStyle/>
          <a:p>
            <a:pPr marL="0" lvl="0" indent="0">
              <a:buNone/>
            </a:pPr>
            <a:r>
              <a:rPr lang="en-US" altLang="zh-CN" sz="2800" dirty="0" smtClean="0">
                <a:solidFill>
                  <a:srgbClr val="0000FF"/>
                </a:solidFill>
              </a:rPr>
              <a:t>1 </a:t>
            </a:r>
            <a:r>
              <a:rPr lang="zh-CN" altLang="en-US" sz="2800" dirty="0" smtClean="0">
                <a:solidFill>
                  <a:srgbClr val="0000FF"/>
                </a:solidFill>
              </a:rPr>
              <a:t>、两种</a:t>
            </a:r>
            <a:r>
              <a:rPr lang="zh-CN" altLang="en-US" sz="2800" dirty="0">
                <a:solidFill>
                  <a:srgbClr val="0000FF"/>
                </a:solidFill>
              </a:rPr>
              <a:t>资产构成的投资组合 </a:t>
            </a:r>
            <a:endParaRPr lang="en-US" altLang="zh-CN" sz="2400" dirty="0"/>
          </a:p>
        </p:txBody>
      </p:sp>
      <p:sp>
        <p:nvSpPr>
          <p:cNvPr id="12" name="矩形 11"/>
          <p:cNvSpPr/>
          <p:nvPr/>
        </p:nvSpPr>
        <p:spPr>
          <a:xfrm>
            <a:off x="551384" y="1685569"/>
            <a:ext cx="6096000" cy="498598"/>
          </a:xfrm>
          <a:prstGeom prst="rect">
            <a:avLst/>
          </a:prstGeom>
          <a:ln w="57150">
            <a:solidFill>
              <a:srgbClr val="FF0000"/>
            </a:solidFill>
          </a:ln>
        </p:spPr>
        <p:txBody>
          <a:bodyPr>
            <a:spAutoFit/>
          </a:bodyPr>
          <a:lstStyle/>
          <a:p>
            <a:pPr fontAlgn="base">
              <a:lnSpc>
                <a:spcPct val="110000"/>
              </a:lnSpc>
              <a:spcBef>
                <a:spcPct val="0"/>
              </a:spcBef>
              <a:spcAft>
                <a:spcPct val="0"/>
              </a:spcAft>
            </a:pPr>
            <a:r>
              <a:rPr lang="en-US" altLang="zh-CN" sz="2400" b="1" dirty="0" smtClean="0">
                <a:solidFill>
                  <a:srgbClr val="C00000"/>
                </a:solidFill>
                <a:latin typeface="仿宋" panose="02010609060101010101" pitchFamily="49" charset="-122"/>
                <a:ea typeface="仿宋" panose="02010609060101010101" pitchFamily="49" charset="-122"/>
              </a:rPr>
              <a:t>3</a:t>
            </a:r>
            <a:r>
              <a:rPr lang="zh-CN" altLang="en-US" sz="2400" b="1" dirty="0" smtClean="0">
                <a:solidFill>
                  <a:srgbClr val="C00000"/>
                </a:solidFill>
                <a:latin typeface="仿宋" panose="02010609060101010101" pitchFamily="49" charset="-122"/>
                <a:ea typeface="仿宋" panose="02010609060101010101" pitchFamily="49" charset="-122"/>
              </a:rPr>
              <a:t>）两</a:t>
            </a:r>
            <a:r>
              <a:rPr lang="zh-CN" altLang="en-US" sz="2400" b="1" dirty="0">
                <a:solidFill>
                  <a:srgbClr val="C00000"/>
                </a:solidFill>
                <a:latin typeface="仿宋" panose="02010609060101010101" pitchFamily="49" charset="-122"/>
                <a:ea typeface="仿宋" panose="02010609060101010101" pitchFamily="49" charset="-122"/>
              </a:rPr>
              <a:t>项资产组合的可行集与有效集</a:t>
            </a:r>
          </a:p>
        </p:txBody>
      </p:sp>
      <p:graphicFrame>
        <p:nvGraphicFramePr>
          <p:cNvPr id="33" name="图表 32"/>
          <p:cNvGraphicFramePr/>
          <p:nvPr>
            <p:extLst/>
          </p:nvPr>
        </p:nvGraphicFramePr>
        <p:xfrm>
          <a:off x="6096000" y="2130154"/>
          <a:ext cx="4968552" cy="3754195"/>
        </p:xfrm>
        <a:graphic>
          <a:graphicData uri="http://schemas.openxmlformats.org/drawingml/2006/chart">
            <c:chart xmlns:c="http://schemas.openxmlformats.org/drawingml/2006/chart" xmlns:r="http://schemas.openxmlformats.org/officeDocument/2006/relationships" r:id="rId2"/>
          </a:graphicData>
        </a:graphic>
      </p:graphicFrame>
      <p:sp>
        <p:nvSpPr>
          <p:cNvPr id="17" name="矩形 16"/>
          <p:cNvSpPr/>
          <p:nvPr/>
        </p:nvSpPr>
        <p:spPr>
          <a:xfrm>
            <a:off x="7248128" y="5985851"/>
            <a:ext cx="3153427" cy="400110"/>
          </a:xfrm>
          <a:prstGeom prst="rect">
            <a:avLst/>
          </a:prstGeom>
        </p:spPr>
        <p:txBody>
          <a:bodyPr wrap="none">
            <a:spAutoFit/>
          </a:bodyPr>
          <a:lstStyle/>
          <a:p>
            <a:pPr fontAlgn="base">
              <a:spcBef>
                <a:spcPct val="0"/>
              </a:spcBef>
              <a:spcAft>
                <a:spcPct val="0"/>
              </a:spcAft>
            </a:pPr>
            <a:r>
              <a:rPr lang="zh-CN" altLang="zh-CN" sz="2000" b="1" dirty="0">
                <a:solidFill>
                  <a:prstClr val="black"/>
                </a:solidFill>
                <a:latin typeface="仿宋" panose="02010609060101010101" pitchFamily="49" charset="-122"/>
                <a:ea typeface="仿宋" panose="02010609060101010101" pitchFamily="49" charset="-122"/>
              </a:rPr>
              <a:t>图</a:t>
            </a:r>
            <a:r>
              <a:rPr lang="en-US" altLang="zh-CN" sz="2000" b="1" dirty="0">
                <a:solidFill>
                  <a:prstClr val="black"/>
                </a:solidFill>
                <a:latin typeface="仿宋" panose="02010609060101010101" pitchFamily="49" charset="-122"/>
                <a:ea typeface="仿宋" panose="02010609060101010101" pitchFamily="49" charset="-122"/>
              </a:rPr>
              <a:t> </a:t>
            </a:r>
            <a:r>
              <a:rPr lang="zh-CN" altLang="zh-CN" sz="2000" b="1" dirty="0">
                <a:solidFill>
                  <a:prstClr val="black"/>
                </a:solidFill>
                <a:latin typeface="仿宋" panose="02010609060101010101" pitchFamily="49" charset="-122"/>
                <a:ea typeface="仿宋" panose="02010609060101010101" pitchFamily="49" charset="-122"/>
              </a:rPr>
              <a:t>两项资产组合的可行集</a:t>
            </a:r>
            <a:endParaRPr lang="zh-CN" altLang="en-US" sz="2000" b="1" dirty="0">
              <a:solidFill>
                <a:prstClr val="black"/>
              </a:solidFill>
              <a:latin typeface="仿宋" panose="02010609060101010101" pitchFamily="49" charset="-122"/>
              <a:ea typeface="仿宋" panose="02010609060101010101" pitchFamily="49" charset="-122"/>
            </a:endParaRPr>
          </a:p>
        </p:txBody>
      </p:sp>
      <p:sp>
        <p:nvSpPr>
          <p:cNvPr id="21" name="矩形 20"/>
          <p:cNvSpPr/>
          <p:nvPr/>
        </p:nvSpPr>
        <p:spPr>
          <a:xfrm>
            <a:off x="797527" y="2892534"/>
            <a:ext cx="4002329" cy="1938992"/>
          </a:xfrm>
          <a:prstGeom prst="rect">
            <a:avLst/>
          </a:prstGeom>
          <a:solidFill>
            <a:srgbClr val="CDFFFF"/>
          </a:solidFill>
        </p:spPr>
        <p:txBody>
          <a:bodyPr wrap="square">
            <a:spAutoFit/>
          </a:bodyPr>
          <a:lstStyle/>
          <a:p>
            <a:pPr fontAlgn="base">
              <a:spcBef>
                <a:spcPct val="0"/>
              </a:spcBef>
              <a:spcAft>
                <a:spcPct val="0"/>
              </a:spcAft>
            </a:pPr>
            <a:r>
              <a:rPr lang="en-US" altLang="zh-CN" sz="2400" b="1" dirty="0">
                <a:solidFill>
                  <a:prstClr val="black"/>
                </a:solidFill>
                <a:latin typeface="仿宋" panose="02010609060101010101" pitchFamily="49" charset="-122"/>
                <a:ea typeface="仿宋" panose="02010609060101010101" pitchFamily="49" charset="-122"/>
              </a:rPr>
              <a:t>  </a:t>
            </a:r>
            <a:r>
              <a:rPr lang="zh-CN" altLang="zh-CN" sz="2400" b="1" dirty="0">
                <a:solidFill>
                  <a:prstClr val="black"/>
                </a:solidFill>
                <a:latin typeface="仿宋" panose="02010609060101010101" pitchFamily="49" charset="-122"/>
                <a:ea typeface="仿宋" panose="02010609060101010101" pitchFamily="49" charset="-122"/>
              </a:rPr>
              <a:t>描绘出</a:t>
            </a:r>
            <a:r>
              <a:rPr lang="zh-CN" altLang="en-US" sz="2400" b="1" dirty="0">
                <a:solidFill>
                  <a:prstClr val="black"/>
                </a:solidFill>
                <a:latin typeface="仿宋" panose="02010609060101010101" pitchFamily="49" charset="-122"/>
                <a:ea typeface="仿宋" panose="02010609060101010101" pitchFamily="49" charset="-122"/>
              </a:rPr>
              <a:t>在</a:t>
            </a:r>
            <a:r>
              <a:rPr lang="zh-CN" altLang="zh-CN" sz="2400" b="1" dirty="0">
                <a:solidFill>
                  <a:prstClr val="black"/>
                </a:solidFill>
                <a:latin typeface="仿宋" panose="02010609060101010101" pitchFamily="49" charset="-122"/>
                <a:ea typeface="仿宋" panose="02010609060101010101" pitchFamily="49" charset="-122"/>
              </a:rPr>
              <a:t>不同</a:t>
            </a:r>
            <a:r>
              <a:rPr lang="zh-CN" altLang="en-US" sz="2400" b="1" dirty="0">
                <a:solidFill>
                  <a:prstClr val="black"/>
                </a:solidFill>
                <a:latin typeface="仿宋" panose="02010609060101010101" pitchFamily="49" charset="-122"/>
                <a:ea typeface="仿宋" panose="02010609060101010101" pitchFamily="49" charset="-122"/>
              </a:rPr>
              <a:t>的</a:t>
            </a:r>
            <a:r>
              <a:rPr lang="zh-CN" altLang="zh-CN" sz="2400" b="1" dirty="0">
                <a:solidFill>
                  <a:prstClr val="black"/>
                </a:solidFill>
                <a:latin typeface="仿宋" panose="02010609060101010101" pitchFamily="49" charset="-122"/>
                <a:ea typeface="仿宋" panose="02010609060101010101" pitchFamily="49" charset="-122"/>
              </a:rPr>
              <a:t>投资比例下，期望收益与投资风险之间的关系</a:t>
            </a:r>
            <a:r>
              <a:rPr lang="zh-CN" altLang="en-US" sz="2400" b="1" dirty="0">
                <a:solidFill>
                  <a:prstClr val="black"/>
                </a:solidFill>
                <a:latin typeface="仿宋" panose="02010609060101010101" pitchFamily="49" charset="-122"/>
                <a:ea typeface="仿宋" panose="02010609060101010101" pitchFamily="49" charset="-122"/>
              </a:rPr>
              <a:t>。</a:t>
            </a:r>
            <a:endParaRPr lang="en-US" altLang="zh-CN" sz="2400" b="1" dirty="0">
              <a:solidFill>
                <a:prstClr val="black"/>
              </a:solidFill>
              <a:latin typeface="仿宋" panose="02010609060101010101" pitchFamily="49" charset="-122"/>
              <a:ea typeface="仿宋" panose="02010609060101010101" pitchFamily="49" charset="-122"/>
            </a:endParaRPr>
          </a:p>
          <a:p>
            <a:pPr fontAlgn="base">
              <a:spcBef>
                <a:spcPct val="0"/>
              </a:spcBef>
              <a:spcAft>
                <a:spcPct val="0"/>
              </a:spcAft>
            </a:pPr>
            <a:r>
              <a:rPr lang="en-US" altLang="zh-CN" sz="2400" b="1" dirty="0">
                <a:solidFill>
                  <a:prstClr val="black"/>
                </a:solidFill>
                <a:latin typeface="仿宋" panose="02010609060101010101" pitchFamily="49" charset="-122"/>
                <a:ea typeface="仿宋" panose="02010609060101010101" pitchFamily="49" charset="-122"/>
              </a:rPr>
              <a:t>  </a:t>
            </a:r>
            <a:r>
              <a:rPr lang="zh-CN" altLang="zh-CN" sz="2400" b="1" dirty="0">
                <a:solidFill>
                  <a:prstClr val="black"/>
                </a:solidFill>
                <a:latin typeface="仿宋" panose="02010609060101010101" pitchFamily="49" charset="-122"/>
                <a:ea typeface="仿宋" panose="02010609060101010101" pitchFamily="49" charset="-122"/>
              </a:rPr>
              <a:t>图中</a:t>
            </a:r>
            <a:r>
              <a:rPr lang="zh-CN" altLang="zh-CN" sz="2400" b="1" dirty="0">
                <a:solidFill>
                  <a:srgbClr val="FF0000"/>
                </a:solidFill>
                <a:latin typeface="仿宋" panose="02010609060101010101" pitchFamily="49" charset="-122"/>
                <a:ea typeface="仿宋" panose="02010609060101010101" pitchFamily="49" charset="-122"/>
              </a:rPr>
              <a:t>红点</a:t>
            </a:r>
            <a:r>
              <a:rPr lang="zh-CN" altLang="zh-CN" sz="2400" b="1" dirty="0">
                <a:solidFill>
                  <a:prstClr val="black"/>
                </a:solidFill>
                <a:latin typeface="仿宋" panose="02010609060101010101" pitchFamily="49" charset="-122"/>
                <a:ea typeface="仿宋" panose="02010609060101010101" pitchFamily="49" charset="-122"/>
              </a:rPr>
              <a:t>与表</a:t>
            </a:r>
            <a:r>
              <a:rPr lang="zh-CN" altLang="en-US" sz="2400" b="1" dirty="0">
                <a:solidFill>
                  <a:prstClr val="black"/>
                </a:solidFill>
                <a:latin typeface="仿宋" panose="02010609060101010101" pitchFamily="49" charset="-122"/>
                <a:ea typeface="仿宋" panose="02010609060101010101" pitchFamily="49" charset="-122"/>
              </a:rPr>
              <a:t>中</a:t>
            </a:r>
            <a:r>
              <a:rPr lang="zh-CN" altLang="zh-CN" sz="2400" b="1" dirty="0">
                <a:solidFill>
                  <a:prstClr val="black"/>
                </a:solidFill>
                <a:latin typeface="仿宋" panose="02010609060101010101" pitchFamily="49" charset="-122"/>
                <a:ea typeface="仿宋" panose="02010609060101010101" pitchFamily="49" charset="-122"/>
              </a:rPr>
              <a:t>的六种证券组合一一对应</a:t>
            </a:r>
            <a:r>
              <a:rPr lang="zh-CN" altLang="en-US" sz="2400" b="1" dirty="0">
                <a:solidFill>
                  <a:prstClr val="black"/>
                </a:solidFill>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90340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dirty="0" smtClean="0"/>
              <a:t>5.2  </a:t>
            </a:r>
            <a:r>
              <a:rPr lang="zh-CN" altLang="en-US" dirty="0"/>
              <a:t>资产组合的风险与收益</a:t>
            </a:r>
          </a:p>
        </p:txBody>
      </p:sp>
      <p:sp>
        <p:nvSpPr>
          <p:cNvPr id="11" name="竖排文字占位符 2"/>
          <p:cNvSpPr>
            <a:spLocks noGrp="1"/>
          </p:cNvSpPr>
          <p:nvPr>
            <p:ph type="body" orient="vert" idx="1"/>
          </p:nvPr>
        </p:nvSpPr>
        <p:spPr>
          <a:solidFill>
            <a:schemeClr val="bg1"/>
          </a:solidFill>
        </p:spPr>
        <p:txBody>
          <a:bodyPr/>
          <a:lstStyle/>
          <a:p>
            <a:pPr marL="0" lvl="0" indent="0">
              <a:buNone/>
            </a:pPr>
            <a:r>
              <a:rPr lang="en-US" altLang="zh-CN" dirty="0" smtClean="0"/>
              <a:t> </a:t>
            </a:r>
            <a:endParaRPr lang="en-US" altLang="zh-CN" dirty="0"/>
          </a:p>
        </p:txBody>
      </p:sp>
      <p:sp>
        <p:nvSpPr>
          <p:cNvPr id="12" name="矩形 11"/>
          <p:cNvSpPr/>
          <p:nvPr/>
        </p:nvSpPr>
        <p:spPr>
          <a:xfrm>
            <a:off x="368905" y="1369763"/>
            <a:ext cx="6096000" cy="566309"/>
          </a:xfrm>
          <a:prstGeom prst="rect">
            <a:avLst/>
          </a:prstGeom>
          <a:ln w="57150">
            <a:solidFill>
              <a:srgbClr val="FF0000"/>
            </a:solidFill>
          </a:ln>
        </p:spPr>
        <p:txBody>
          <a:bodyPr>
            <a:spAutoFit/>
          </a:bodyPr>
          <a:lstStyle/>
          <a:p>
            <a:pPr fontAlgn="base">
              <a:lnSpc>
                <a:spcPct val="110000"/>
              </a:lnSpc>
              <a:spcBef>
                <a:spcPct val="0"/>
              </a:spcBef>
              <a:spcAft>
                <a:spcPct val="0"/>
              </a:spcAft>
            </a:pPr>
            <a:r>
              <a:rPr lang="en-US" altLang="zh-CN" sz="2800" b="1" dirty="0" smtClean="0">
                <a:solidFill>
                  <a:srgbClr val="C00000"/>
                </a:solidFill>
                <a:latin typeface="仿宋" panose="02010609060101010101" pitchFamily="49" charset="-122"/>
                <a:ea typeface="仿宋" panose="02010609060101010101" pitchFamily="49" charset="-122"/>
              </a:rPr>
              <a:t>3</a:t>
            </a:r>
            <a:r>
              <a:rPr lang="zh-CN" altLang="en-US" sz="2800" b="1" dirty="0" smtClean="0">
                <a:solidFill>
                  <a:srgbClr val="C00000"/>
                </a:solidFill>
                <a:latin typeface="仿宋" panose="02010609060101010101" pitchFamily="49" charset="-122"/>
                <a:ea typeface="仿宋" panose="02010609060101010101" pitchFamily="49" charset="-122"/>
              </a:rPr>
              <a:t>）两</a:t>
            </a:r>
            <a:r>
              <a:rPr lang="zh-CN" altLang="en-US" sz="2800" b="1" dirty="0">
                <a:solidFill>
                  <a:srgbClr val="C00000"/>
                </a:solidFill>
                <a:latin typeface="仿宋" panose="02010609060101010101" pitchFamily="49" charset="-122"/>
                <a:ea typeface="仿宋" panose="02010609060101010101" pitchFamily="49" charset="-122"/>
              </a:rPr>
              <a:t>项资产组合的可行集与有效集</a:t>
            </a:r>
          </a:p>
        </p:txBody>
      </p:sp>
      <p:graphicFrame>
        <p:nvGraphicFramePr>
          <p:cNvPr id="33" name="图表 32"/>
          <p:cNvGraphicFramePr/>
          <p:nvPr/>
        </p:nvGraphicFramePr>
        <p:xfrm>
          <a:off x="5447029" y="2060701"/>
          <a:ext cx="5933247" cy="4464643"/>
        </p:xfrm>
        <a:graphic>
          <a:graphicData uri="http://schemas.openxmlformats.org/drawingml/2006/chart">
            <c:chart xmlns:c="http://schemas.openxmlformats.org/drawingml/2006/chart" xmlns:r="http://schemas.openxmlformats.org/officeDocument/2006/relationships" r:id="rId2"/>
          </a:graphicData>
        </a:graphic>
      </p:graphicFrame>
      <p:sp>
        <p:nvSpPr>
          <p:cNvPr id="3" name="矩形 2"/>
          <p:cNvSpPr/>
          <p:nvPr/>
        </p:nvSpPr>
        <p:spPr>
          <a:xfrm>
            <a:off x="8256241" y="4051914"/>
            <a:ext cx="1224135" cy="646331"/>
          </a:xfrm>
          <a:prstGeom prst="rect">
            <a:avLst/>
          </a:prstGeom>
          <a:solidFill>
            <a:srgbClr val="FFFF00"/>
          </a:solidFill>
        </p:spPr>
        <p:txBody>
          <a:bodyPr wrap="square">
            <a:spAutoFit/>
          </a:bodyPr>
          <a:lstStyle/>
          <a:p>
            <a:pPr algn="ctr" fontAlgn="base">
              <a:spcBef>
                <a:spcPct val="0"/>
              </a:spcBef>
              <a:spcAft>
                <a:spcPct val="0"/>
              </a:spcAft>
            </a:pPr>
            <a:r>
              <a:rPr lang="zh-CN" altLang="zh-CN" b="1" kern="100" dirty="0">
                <a:solidFill>
                  <a:prstClr val="black"/>
                </a:solidFill>
                <a:latin typeface="仿宋" panose="02010609060101010101" pitchFamily="49" charset="-122"/>
                <a:ea typeface="仿宋" panose="02010609060101010101" pitchFamily="49" charset="-122"/>
                <a:cs typeface="Times New Roman" panose="02020603050405020304" pitchFamily="18" charset="0"/>
              </a:rPr>
              <a:t>分散化效应的大小</a:t>
            </a:r>
            <a:endParaRPr lang="zh-CN" altLang="en-US" b="1" dirty="0">
              <a:solidFill>
                <a:prstClr val="black"/>
              </a:solidFill>
              <a:latin typeface="仿宋" panose="02010609060101010101" pitchFamily="49" charset="-122"/>
              <a:ea typeface="仿宋" panose="02010609060101010101" pitchFamily="49" charset="-122"/>
            </a:endParaRPr>
          </a:p>
        </p:txBody>
      </p:sp>
      <p:cxnSp>
        <p:nvCxnSpPr>
          <p:cNvPr id="9" name="直接箭头连接符 8"/>
          <p:cNvCxnSpPr/>
          <p:nvPr/>
        </p:nvCxnSpPr>
        <p:spPr>
          <a:xfrm>
            <a:off x="7639745" y="4384752"/>
            <a:ext cx="773908" cy="575194"/>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871185" y="5366784"/>
            <a:ext cx="1405115" cy="646331"/>
          </a:xfrm>
          <a:prstGeom prst="rect">
            <a:avLst/>
          </a:prstGeom>
          <a:solidFill>
            <a:srgbClr val="FFFF00"/>
          </a:solidFill>
        </p:spPr>
        <p:txBody>
          <a:bodyPr wrap="square">
            <a:spAutoFit/>
          </a:bodyPr>
          <a:lstStyle/>
          <a:p>
            <a:pPr algn="ctr" fontAlgn="base">
              <a:spcBef>
                <a:spcPct val="0"/>
              </a:spcBef>
              <a:spcAft>
                <a:spcPct val="0"/>
              </a:spcAft>
            </a:pPr>
            <a:r>
              <a:rPr lang="zh-CN" altLang="en-US" b="1" dirty="0">
                <a:solidFill>
                  <a:prstClr val="black"/>
                </a:solidFill>
                <a:latin typeface="仿宋" panose="02010609060101010101" pitchFamily="49" charset="-122"/>
                <a:ea typeface="仿宋" panose="02010609060101010101" pitchFamily="49" charset="-122"/>
              </a:rPr>
              <a:t>同时增加收益减小风险</a:t>
            </a:r>
          </a:p>
        </p:txBody>
      </p:sp>
      <p:sp>
        <p:nvSpPr>
          <p:cNvPr id="18" name="任意多边形 17"/>
          <p:cNvSpPr/>
          <p:nvPr/>
        </p:nvSpPr>
        <p:spPr>
          <a:xfrm>
            <a:off x="6923314" y="5001727"/>
            <a:ext cx="580571" cy="508000"/>
          </a:xfrm>
          <a:custGeom>
            <a:avLst/>
            <a:gdLst>
              <a:gd name="connsiteX0" fmla="*/ 0 w 580571"/>
              <a:gd name="connsiteY0" fmla="*/ 0 h 508000"/>
              <a:gd name="connsiteX1" fmla="*/ 174171 w 580571"/>
              <a:gd name="connsiteY1" fmla="*/ 275771 h 508000"/>
              <a:gd name="connsiteX2" fmla="*/ 420914 w 580571"/>
              <a:gd name="connsiteY2" fmla="*/ 420914 h 508000"/>
              <a:gd name="connsiteX3" fmla="*/ 580571 w 580571"/>
              <a:gd name="connsiteY3" fmla="*/ 508000 h 508000"/>
            </a:gdLst>
            <a:ahLst/>
            <a:cxnLst>
              <a:cxn ang="0">
                <a:pos x="connsiteX0" y="connsiteY0"/>
              </a:cxn>
              <a:cxn ang="0">
                <a:pos x="connsiteX1" y="connsiteY1"/>
              </a:cxn>
              <a:cxn ang="0">
                <a:pos x="connsiteX2" y="connsiteY2"/>
              </a:cxn>
              <a:cxn ang="0">
                <a:pos x="connsiteX3" y="connsiteY3"/>
              </a:cxn>
            </a:cxnLst>
            <a:rect l="l" t="t" r="r" b="b"/>
            <a:pathLst>
              <a:path w="580571" h="508000">
                <a:moveTo>
                  <a:pt x="0" y="0"/>
                </a:moveTo>
                <a:cubicBezTo>
                  <a:pt x="52009" y="102809"/>
                  <a:pt x="104019" y="205619"/>
                  <a:pt x="174171" y="275771"/>
                </a:cubicBezTo>
                <a:cubicBezTo>
                  <a:pt x="244323" y="345923"/>
                  <a:pt x="353181" y="382209"/>
                  <a:pt x="420914" y="420914"/>
                </a:cubicBezTo>
                <a:cubicBezTo>
                  <a:pt x="488647" y="459619"/>
                  <a:pt x="534609" y="483809"/>
                  <a:pt x="580571" y="508000"/>
                </a:cubicBezTo>
              </a:path>
            </a:pathLst>
          </a:custGeom>
          <a:noFill/>
          <a:ln w="7620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fontAlgn="base">
              <a:spcBef>
                <a:spcPct val="0"/>
              </a:spcBef>
              <a:spcAft>
                <a:spcPct val="0"/>
              </a:spcAft>
            </a:pPr>
            <a:endParaRPr lang="zh-CN" altLang="en-US">
              <a:solidFill>
                <a:prstClr val="white"/>
              </a:solidFill>
            </a:endParaRPr>
          </a:p>
        </p:txBody>
      </p:sp>
      <p:sp>
        <p:nvSpPr>
          <p:cNvPr id="13" name="椭圆 12"/>
          <p:cNvSpPr/>
          <p:nvPr/>
        </p:nvSpPr>
        <p:spPr>
          <a:xfrm>
            <a:off x="6766610" y="4807384"/>
            <a:ext cx="290285" cy="3032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sp>
        <p:nvSpPr>
          <p:cNvPr id="19" name="TextBox 3"/>
          <p:cNvSpPr txBox="1"/>
          <p:nvPr/>
        </p:nvSpPr>
        <p:spPr>
          <a:xfrm>
            <a:off x="6483253" y="3471428"/>
            <a:ext cx="425236" cy="1359028"/>
          </a:xfrm>
          <a:prstGeom prst="rect">
            <a:avLst/>
          </a:prstGeom>
          <a:solidFill>
            <a:schemeClr val="accent5">
              <a:lumMod val="60000"/>
              <a:lumOff val="40000"/>
            </a:schemeClr>
          </a:solidFill>
        </p:spPr>
        <p:txBody>
          <a:bodyPr vert="eaVert"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fontAlgn="base">
              <a:spcBef>
                <a:spcPct val="0"/>
              </a:spcBef>
              <a:spcAft>
                <a:spcPct val="0"/>
              </a:spcAft>
            </a:pPr>
            <a:r>
              <a:rPr lang="zh-CN" altLang="en-US" sz="1600" b="1" dirty="0">
                <a:solidFill>
                  <a:prstClr val="black"/>
                </a:solidFill>
                <a:latin typeface="仿宋" panose="02010609060101010101" pitchFamily="49" charset="-122"/>
                <a:ea typeface="仿宋" panose="02010609060101010101" pitchFamily="49" charset="-122"/>
              </a:rPr>
              <a:t>最小方差组合</a:t>
            </a:r>
          </a:p>
        </p:txBody>
      </p:sp>
      <p:sp>
        <p:nvSpPr>
          <p:cNvPr id="14" name="矩形 13"/>
          <p:cNvSpPr/>
          <p:nvPr/>
        </p:nvSpPr>
        <p:spPr>
          <a:xfrm>
            <a:off x="473989" y="3062735"/>
            <a:ext cx="4811990" cy="1938992"/>
          </a:xfrm>
          <a:prstGeom prst="rect">
            <a:avLst/>
          </a:prstGeom>
          <a:solidFill>
            <a:srgbClr val="FFE4C9"/>
          </a:solidFill>
        </p:spPr>
        <p:txBody>
          <a:bodyPr wrap="square">
            <a:spAutoFit/>
          </a:bodyPr>
          <a:lstStyle/>
          <a:p>
            <a:pPr fontAlgn="base">
              <a:spcBef>
                <a:spcPct val="0"/>
              </a:spcBef>
              <a:spcAft>
                <a:spcPct val="0"/>
              </a:spcAft>
            </a:pPr>
            <a:r>
              <a:rPr lang="en-US" altLang="zh-CN" sz="2400" b="1" dirty="0">
                <a:solidFill>
                  <a:prstClr val="black"/>
                </a:solidFill>
                <a:latin typeface="仿宋" panose="02010609060101010101" pitchFamily="49" charset="-122"/>
                <a:ea typeface="仿宋" panose="02010609060101010101" pitchFamily="49" charset="-122"/>
              </a:rPr>
              <a:t>    </a:t>
            </a:r>
            <a:r>
              <a:rPr lang="zh-CN" altLang="zh-CN" sz="2400" b="1" dirty="0">
                <a:solidFill>
                  <a:prstClr val="black"/>
                </a:solidFill>
                <a:latin typeface="仿宋" panose="02010609060101010101" pitchFamily="49" charset="-122"/>
                <a:ea typeface="仿宋" panose="02010609060101010101" pitchFamily="49" charset="-122"/>
              </a:rPr>
              <a:t>当两项证券之间的相关系数为负数时，机会集曲线一定会</a:t>
            </a:r>
            <a:r>
              <a:rPr lang="zh-CN" altLang="zh-CN" sz="2400" b="1" dirty="0">
                <a:solidFill>
                  <a:srgbClr val="FF0000"/>
                </a:solidFill>
                <a:latin typeface="仿宋" panose="02010609060101010101" pitchFamily="49" charset="-122"/>
                <a:ea typeface="仿宋" panose="02010609060101010101" pitchFamily="49" charset="-122"/>
              </a:rPr>
              <a:t>向左弯曲</a:t>
            </a:r>
            <a:r>
              <a:rPr lang="zh-CN" altLang="zh-CN" sz="2400" b="1" dirty="0">
                <a:solidFill>
                  <a:prstClr val="black"/>
                </a:solidFill>
                <a:latin typeface="仿宋" panose="02010609060101010101" pitchFamily="49" charset="-122"/>
                <a:ea typeface="仿宋" panose="02010609060101010101" pitchFamily="49" charset="-122"/>
              </a:rPr>
              <a:t>；而在两项证券之间的相关系数为正数时，曲线可能会出现弯曲，也可能不会出现。</a:t>
            </a:r>
            <a:endParaRPr lang="zh-CN" altLang="en-US" sz="2400" b="1" dirty="0">
              <a:solidFill>
                <a:prstClr val="black"/>
              </a:solidFill>
              <a:latin typeface="仿宋" panose="02010609060101010101" pitchFamily="49" charset="-122"/>
              <a:ea typeface="仿宋" panose="02010609060101010101" pitchFamily="49" charset="-122"/>
            </a:endParaRPr>
          </a:p>
        </p:txBody>
      </p:sp>
      <p:sp>
        <p:nvSpPr>
          <p:cNvPr id="15" name="任意多边形 14"/>
          <p:cNvSpPr/>
          <p:nvPr/>
        </p:nvSpPr>
        <p:spPr>
          <a:xfrm>
            <a:off x="6923314" y="3280229"/>
            <a:ext cx="3736850" cy="1683657"/>
          </a:xfrm>
          <a:custGeom>
            <a:avLst/>
            <a:gdLst>
              <a:gd name="connsiteX0" fmla="*/ 0 w 3736850"/>
              <a:gd name="connsiteY0" fmla="*/ 1683657 h 1683657"/>
              <a:gd name="connsiteX1" fmla="*/ 174172 w 3736850"/>
              <a:gd name="connsiteY1" fmla="*/ 1451428 h 1683657"/>
              <a:gd name="connsiteX2" fmla="*/ 522515 w 3736850"/>
              <a:gd name="connsiteY2" fmla="*/ 1233714 h 1683657"/>
              <a:gd name="connsiteX3" fmla="*/ 1001486 w 3736850"/>
              <a:gd name="connsiteY3" fmla="*/ 986971 h 1683657"/>
              <a:gd name="connsiteX4" fmla="*/ 1683657 w 3736850"/>
              <a:gd name="connsiteY4" fmla="*/ 725714 h 1683657"/>
              <a:gd name="connsiteX5" fmla="*/ 2278743 w 3736850"/>
              <a:gd name="connsiteY5" fmla="*/ 522514 h 1683657"/>
              <a:gd name="connsiteX6" fmla="*/ 3004457 w 3736850"/>
              <a:gd name="connsiteY6" fmla="*/ 246742 h 1683657"/>
              <a:gd name="connsiteX7" fmla="*/ 3454400 w 3736850"/>
              <a:gd name="connsiteY7" fmla="*/ 116114 h 1683657"/>
              <a:gd name="connsiteX8" fmla="*/ 3701143 w 3736850"/>
              <a:gd name="connsiteY8" fmla="*/ 43542 h 1683657"/>
              <a:gd name="connsiteX9" fmla="*/ 3730172 w 3736850"/>
              <a:gd name="connsiteY9" fmla="*/ 0 h 168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36850" h="1683657">
                <a:moveTo>
                  <a:pt x="0" y="1683657"/>
                </a:moveTo>
                <a:cubicBezTo>
                  <a:pt x="43543" y="1605037"/>
                  <a:pt x="87086" y="1526418"/>
                  <a:pt x="174172" y="1451428"/>
                </a:cubicBezTo>
                <a:cubicBezTo>
                  <a:pt x="261258" y="1376438"/>
                  <a:pt x="384629" y="1311123"/>
                  <a:pt x="522515" y="1233714"/>
                </a:cubicBezTo>
                <a:cubicBezTo>
                  <a:pt x="660401" y="1156305"/>
                  <a:pt x="807962" y="1071638"/>
                  <a:pt x="1001486" y="986971"/>
                </a:cubicBezTo>
                <a:cubicBezTo>
                  <a:pt x="1195010" y="902304"/>
                  <a:pt x="1470781" y="803124"/>
                  <a:pt x="1683657" y="725714"/>
                </a:cubicBezTo>
                <a:cubicBezTo>
                  <a:pt x="1896533" y="648304"/>
                  <a:pt x="2058610" y="602343"/>
                  <a:pt x="2278743" y="522514"/>
                </a:cubicBezTo>
                <a:cubicBezTo>
                  <a:pt x="2498876" y="442685"/>
                  <a:pt x="2808514" y="314475"/>
                  <a:pt x="3004457" y="246742"/>
                </a:cubicBezTo>
                <a:cubicBezTo>
                  <a:pt x="3200400" y="179009"/>
                  <a:pt x="3454400" y="116114"/>
                  <a:pt x="3454400" y="116114"/>
                </a:cubicBezTo>
                <a:cubicBezTo>
                  <a:pt x="3570514" y="82247"/>
                  <a:pt x="3655181" y="62894"/>
                  <a:pt x="3701143" y="43542"/>
                </a:cubicBezTo>
                <a:cubicBezTo>
                  <a:pt x="3747105" y="24190"/>
                  <a:pt x="3738638" y="12095"/>
                  <a:pt x="3730172" y="0"/>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sp>
        <p:nvSpPr>
          <p:cNvPr id="22" name="矩形 21"/>
          <p:cNvSpPr/>
          <p:nvPr/>
        </p:nvSpPr>
        <p:spPr>
          <a:xfrm>
            <a:off x="7635827" y="3433961"/>
            <a:ext cx="1405115" cy="369332"/>
          </a:xfrm>
          <a:prstGeom prst="rect">
            <a:avLst/>
          </a:prstGeom>
          <a:solidFill>
            <a:srgbClr val="FFFF00"/>
          </a:solidFill>
        </p:spPr>
        <p:txBody>
          <a:bodyPr wrap="square">
            <a:spAutoFit/>
          </a:bodyPr>
          <a:lstStyle/>
          <a:p>
            <a:pPr algn="ctr" fontAlgn="base">
              <a:spcBef>
                <a:spcPct val="0"/>
              </a:spcBef>
              <a:spcAft>
                <a:spcPct val="0"/>
              </a:spcAft>
            </a:pPr>
            <a:r>
              <a:rPr lang="zh-CN" altLang="en-US" b="1" dirty="0">
                <a:solidFill>
                  <a:srgbClr val="FF0000"/>
                </a:solidFill>
                <a:latin typeface="仿宋" panose="02010609060101010101" pitchFamily="49" charset="-122"/>
                <a:ea typeface="仿宋" panose="02010609060101010101" pitchFamily="49" charset="-122"/>
              </a:rPr>
              <a:t>有效集</a:t>
            </a:r>
          </a:p>
        </p:txBody>
      </p:sp>
    </p:spTree>
    <p:extLst>
      <p:ext uri="{BB962C8B-B14F-4D97-AF65-F5344CB8AC3E}">
        <p14:creationId xmlns:p14="http://schemas.microsoft.com/office/powerpoint/2010/main" val="311289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arn(inVertical)">
                                      <p:cBhvr>
                                        <p:cTn id="15" dur="500"/>
                                        <p:tgtEl>
                                          <p:spTgt spid="16"/>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arn(inVertical)">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arn(inVertical)">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arn(inVertical)">
                                      <p:cBhvr>
                                        <p:cTn id="31" dur="500"/>
                                        <p:tgtEl>
                                          <p:spTgt spid="22"/>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arn(inVertical)">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18" grpId="0" animBg="1"/>
      <p:bldP spid="13" grpId="0" animBg="1"/>
      <p:bldP spid="19" grpId="0" animBg="1"/>
      <p:bldP spid="15" grpId="0" animBg="1"/>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3143672" y="168722"/>
            <a:ext cx="6768752" cy="714375"/>
          </a:xfrm>
        </p:spPr>
        <p:txBody>
          <a:bodyPr>
            <a:normAutofit/>
          </a:bodyPr>
          <a:lstStyle/>
          <a:p>
            <a:r>
              <a:rPr lang="en-US" altLang="zh-CN" dirty="0" smtClean="0"/>
              <a:t>5.2  </a:t>
            </a:r>
            <a:r>
              <a:rPr lang="zh-CN" altLang="en-US" dirty="0"/>
              <a:t>资产组合的风险与收益</a:t>
            </a:r>
          </a:p>
        </p:txBody>
      </p:sp>
      <p:sp>
        <p:nvSpPr>
          <p:cNvPr id="12" name="矩形 11"/>
          <p:cNvSpPr/>
          <p:nvPr/>
        </p:nvSpPr>
        <p:spPr>
          <a:xfrm>
            <a:off x="407368" y="1418371"/>
            <a:ext cx="6096000" cy="566309"/>
          </a:xfrm>
          <a:prstGeom prst="rect">
            <a:avLst/>
          </a:prstGeom>
          <a:ln w="57150">
            <a:solidFill>
              <a:schemeClr val="tx1"/>
            </a:solidFill>
          </a:ln>
        </p:spPr>
        <p:txBody>
          <a:bodyPr>
            <a:spAutoFit/>
          </a:bodyPr>
          <a:lstStyle/>
          <a:p>
            <a:pPr fontAlgn="base">
              <a:lnSpc>
                <a:spcPct val="110000"/>
              </a:lnSpc>
              <a:spcBef>
                <a:spcPct val="0"/>
              </a:spcBef>
              <a:spcAft>
                <a:spcPct val="0"/>
              </a:spcAft>
            </a:pPr>
            <a:r>
              <a:rPr lang="en-US" altLang="zh-CN" sz="2800" b="1" dirty="0" smtClean="0">
                <a:solidFill>
                  <a:srgbClr val="C00000"/>
                </a:solidFill>
                <a:latin typeface="仿宋" panose="02010609060101010101" pitchFamily="49" charset="-122"/>
                <a:ea typeface="仿宋" panose="02010609060101010101" pitchFamily="49" charset="-122"/>
              </a:rPr>
              <a:t>4</a:t>
            </a:r>
            <a:r>
              <a:rPr lang="zh-CN" altLang="en-US" sz="2800" b="1" dirty="0" smtClean="0">
                <a:solidFill>
                  <a:srgbClr val="C00000"/>
                </a:solidFill>
                <a:latin typeface="仿宋" panose="02010609060101010101" pitchFamily="49" charset="-122"/>
                <a:ea typeface="仿宋" panose="02010609060101010101" pitchFamily="49" charset="-122"/>
              </a:rPr>
              <a:t>）相关性</a:t>
            </a:r>
            <a:r>
              <a:rPr lang="zh-CN" altLang="en-US" sz="2800" b="1" dirty="0">
                <a:solidFill>
                  <a:srgbClr val="C00000"/>
                </a:solidFill>
                <a:latin typeface="仿宋" panose="02010609060101010101" pitchFamily="49" charset="-122"/>
                <a:ea typeface="仿宋" panose="02010609060101010101" pitchFamily="49" charset="-122"/>
              </a:rPr>
              <a:t>对可行集与有效集的影响</a:t>
            </a:r>
          </a:p>
        </p:txBody>
      </p:sp>
      <p:sp>
        <p:nvSpPr>
          <p:cNvPr id="14" name="矩形 13"/>
          <p:cNvSpPr/>
          <p:nvPr/>
        </p:nvSpPr>
        <p:spPr>
          <a:xfrm>
            <a:off x="407368" y="2970464"/>
            <a:ext cx="5184576" cy="2308324"/>
          </a:xfrm>
          <a:prstGeom prst="rect">
            <a:avLst/>
          </a:prstGeom>
          <a:solidFill>
            <a:srgbClr val="FFE4C9"/>
          </a:solidFill>
        </p:spPr>
        <p:txBody>
          <a:bodyPr wrap="square">
            <a:spAutoFit/>
          </a:bodyPr>
          <a:lstStyle/>
          <a:p>
            <a:pPr fontAlgn="base">
              <a:spcBef>
                <a:spcPct val="0"/>
              </a:spcBef>
              <a:spcAft>
                <a:spcPct val="0"/>
              </a:spcAft>
            </a:pPr>
            <a:r>
              <a:rPr lang="zh-CN" altLang="en-US" sz="2400" b="1" dirty="0">
                <a:solidFill>
                  <a:prstClr val="black"/>
                </a:solidFill>
                <a:latin typeface="仿宋" panose="02010609060101010101" pitchFamily="49" charset="-122"/>
                <a:ea typeface="仿宋" panose="02010609060101010101" pitchFamily="49" charset="-122"/>
              </a:rPr>
              <a:t>    资产收益率的相关系数越小，机会集曲线就越弯曲，风险分散化效应也就越强。资产收益率之间的相关性越高，风险分散化效应越弱。完全正相关的投资组合，不具有风险化效应，其机会集是一条直线。</a:t>
            </a:r>
          </a:p>
        </p:txBody>
      </p:sp>
      <p:graphicFrame>
        <p:nvGraphicFramePr>
          <p:cNvPr id="20" name="图表 19"/>
          <p:cNvGraphicFramePr/>
          <p:nvPr>
            <p:extLst/>
          </p:nvPr>
        </p:nvGraphicFramePr>
        <p:xfrm>
          <a:off x="5979625" y="2117478"/>
          <a:ext cx="6021031" cy="4407866"/>
        </p:xfrm>
        <a:graphic>
          <a:graphicData uri="http://schemas.openxmlformats.org/drawingml/2006/chart">
            <c:chart xmlns:c="http://schemas.openxmlformats.org/drawingml/2006/chart" xmlns:r="http://schemas.openxmlformats.org/officeDocument/2006/relationships" r:id="rId2"/>
          </a:graphicData>
        </a:graphic>
      </p:graphicFrame>
      <p:sp>
        <p:nvSpPr>
          <p:cNvPr id="21" name="TextBox 2"/>
          <p:cNvSpPr txBox="1"/>
          <p:nvPr/>
        </p:nvSpPr>
        <p:spPr>
          <a:xfrm>
            <a:off x="6816080" y="3713701"/>
            <a:ext cx="1653795" cy="31853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fontAlgn="base">
              <a:spcBef>
                <a:spcPct val="0"/>
              </a:spcBef>
              <a:spcAft>
                <a:spcPct val="0"/>
              </a:spcAft>
            </a:pPr>
            <a:r>
              <a:rPr lang="zh-CN" altLang="en-US" sz="18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相关系数</a:t>
            </a:r>
            <a:r>
              <a:rPr lang="en-US" altLang="zh-CN" sz="18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-0.18</a:t>
            </a:r>
            <a:endParaRPr lang="zh-CN" altLang="en-US" sz="18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endParaRPr>
          </a:p>
        </p:txBody>
      </p:sp>
      <p:sp>
        <p:nvSpPr>
          <p:cNvPr id="2" name="任意多边形 1"/>
          <p:cNvSpPr/>
          <p:nvPr/>
        </p:nvSpPr>
        <p:spPr>
          <a:xfrm>
            <a:off x="7532914" y="3352800"/>
            <a:ext cx="3701143" cy="1524000"/>
          </a:xfrm>
          <a:custGeom>
            <a:avLst/>
            <a:gdLst>
              <a:gd name="connsiteX0" fmla="*/ 0 w 3701143"/>
              <a:gd name="connsiteY0" fmla="*/ 1524000 h 1524000"/>
              <a:gd name="connsiteX1" fmla="*/ 261257 w 3701143"/>
              <a:gd name="connsiteY1" fmla="*/ 1277257 h 1524000"/>
              <a:gd name="connsiteX2" fmla="*/ 740229 w 3701143"/>
              <a:gd name="connsiteY2" fmla="*/ 1045029 h 1524000"/>
              <a:gd name="connsiteX3" fmla="*/ 1320800 w 3701143"/>
              <a:gd name="connsiteY3" fmla="*/ 812800 h 1524000"/>
              <a:gd name="connsiteX4" fmla="*/ 2351315 w 3701143"/>
              <a:gd name="connsiteY4" fmla="*/ 435429 h 1524000"/>
              <a:gd name="connsiteX5" fmla="*/ 3701143 w 3701143"/>
              <a:gd name="connsiteY5" fmla="*/ 0 h 1524000"/>
              <a:gd name="connsiteX6" fmla="*/ 3701143 w 3701143"/>
              <a:gd name="connsiteY6" fmla="*/ 0 h 1524000"/>
              <a:gd name="connsiteX7" fmla="*/ 3686629 w 3701143"/>
              <a:gd name="connsiteY7" fmla="*/ 0 h 15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1143" h="1524000">
                <a:moveTo>
                  <a:pt x="0" y="1524000"/>
                </a:moveTo>
                <a:cubicBezTo>
                  <a:pt x="68943" y="1440542"/>
                  <a:pt x="137886" y="1357085"/>
                  <a:pt x="261257" y="1277257"/>
                </a:cubicBezTo>
                <a:cubicBezTo>
                  <a:pt x="384628" y="1197429"/>
                  <a:pt x="563639" y="1122438"/>
                  <a:pt x="740229" y="1045029"/>
                </a:cubicBezTo>
                <a:cubicBezTo>
                  <a:pt x="916819" y="967620"/>
                  <a:pt x="1052286" y="914400"/>
                  <a:pt x="1320800" y="812800"/>
                </a:cubicBezTo>
                <a:cubicBezTo>
                  <a:pt x="1589314" y="711200"/>
                  <a:pt x="1954591" y="570896"/>
                  <a:pt x="2351315" y="435429"/>
                </a:cubicBezTo>
                <a:cubicBezTo>
                  <a:pt x="2748039" y="299962"/>
                  <a:pt x="3701143" y="0"/>
                  <a:pt x="3701143" y="0"/>
                </a:cubicBezTo>
                <a:lnTo>
                  <a:pt x="3701143" y="0"/>
                </a:lnTo>
                <a:lnTo>
                  <a:pt x="3686629" y="0"/>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sp>
        <p:nvSpPr>
          <p:cNvPr id="4" name="任意多边形 3"/>
          <p:cNvSpPr/>
          <p:nvPr/>
        </p:nvSpPr>
        <p:spPr>
          <a:xfrm>
            <a:off x="8055429" y="3381829"/>
            <a:ext cx="3149600" cy="2177142"/>
          </a:xfrm>
          <a:custGeom>
            <a:avLst/>
            <a:gdLst>
              <a:gd name="connsiteX0" fmla="*/ 0 w 3149600"/>
              <a:gd name="connsiteY0" fmla="*/ 2177142 h 2177142"/>
              <a:gd name="connsiteX1" fmla="*/ 101600 w 3149600"/>
              <a:gd name="connsiteY1" fmla="*/ 1828800 h 2177142"/>
              <a:gd name="connsiteX2" fmla="*/ 420914 w 3149600"/>
              <a:gd name="connsiteY2" fmla="*/ 1524000 h 2177142"/>
              <a:gd name="connsiteX3" fmla="*/ 740228 w 3149600"/>
              <a:gd name="connsiteY3" fmla="*/ 1262742 h 2177142"/>
              <a:gd name="connsiteX4" fmla="*/ 1190171 w 3149600"/>
              <a:gd name="connsiteY4" fmla="*/ 986971 h 2177142"/>
              <a:gd name="connsiteX5" fmla="*/ 1625600 w 3149600"/>
              <a:gd name="connsiteY5" fmla="*/ 754742 h 2177142"/>
              <a:gd name="connsiteX6" fmla="*/ 1930400 w 3149600"/>
              <a:gd name="connsiteY6" fmla="*/ 580571 h 2177142"/>
              <a:gd name="connsiteX7" fmla="*/ 2452914 w 3149600"/>
              <a:gd name="connsiteY7" fmla="*/ 319314 h 2177142"/>
              <a:gd name="connsiteX8" fmla="*/ 2743200 w 3149600"/>
              <a:gd name="connsiteY8" fmla="*/ 203200 h 2177142"/>
              <a:gd name="connsiteX9" fmla="*/ 3149600 w 3149600"/>
              <a:gd name="connsiteY9" fmla="*/ 0 h 2177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49600" h="2177142">
                <a:moveTo>
                  <a:pt x="0" y="2177142"/>
                </a:moveTo>
                <a:cubicBezTo>
                  <a:pt x="15724" y="2057399"/>
                  <a:pt x="31448" y="1937657"/>
                  <a:pt x="101600" y="1828800"/>
                </a:cubicBezTo>
                <a:cubicBezTo>
                  <a:pt x="171752" y="1719943"/>
                  <a:pt x="314476" y="1618343"/>
                  <a:pt x="420914" y="1524000"/>
                </a:cubicBezTo>
                <a:cubicBezTo>
                  <a:pt x="527352" y="1429657"/>
                  <a:pt x="612019" y="1352247"/>
                  <a:pt x="740228" y="1262742"/>
                </a:cubicBezTo>
                <a:cubicBezTo>
                  <a:pt x="868437" y="1173237"/>
                  <a:pt x="1042609" y="1071638"/>
                  <a:pt x="1190171" y="986971"/>
                </a:cubicBezTo>
                <a:cubicBezTo>
                  <a:pt x="1337733" y="902304"/>
                  <a:pt x="1502229" y="822475"/>
                  <a:pt x="1625600" y="754742"/>
                </a:cubicBezTo>
                <a:cubicBezTo>
                  <a:pt x="1748971" y="687009"/>
                  <a:pt x="1792514" y="653142"/>
                  <a:pt x="1930400" y="580571"/>
                </a:cubicBezTo>
                <a:cubicBezTo>
                  <a:pt x="2068286" y="508000"/>
                  <a:pt x="2317447" y="382209"/>
                  <a:pt x="2452914" y="319314"/>
                </a:cubicBezTo>
                <a:cubicBezTo>
                  <a:pt x="2588381" y="256419"/>
                  <a:pt x="2627086" y="256419"/>
                  <a:pt x="2743200" y="203200"/>
                </a:cubicBezTo>
                <a:cubicBezTo>
                  <a:pt x="2859314" y="149981"/>
                  <a:pt x="3004457" y="74990"/>
                  <a:pt x="3149600" y="0"/>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sp>
        <p:nvSpPr>
          <p:cNvPr id="23" name="矩形 22"/>
          <p:cNvSpPr/>
          <p:nvPr/>
        </p:nvSpPr>
        <p:spPr>
          <a:xfrm>
            <a:off x="9679497" y="3537133"/>
            <a:ext cx="1405115" cy="369332"/>
          </a:xfrm>
          <a:prstGeom prst="rect">
            <a:avLst/>
          </a:prstGeom>
          <a:solidFill>
            <a:srgbClr val="FFFF00"/>
          </a:solidFill>
        </p:spPr>
        <p:txBody>
          <a:bodyPr wrap="square">
            <a:spAutoFit/>
          </a:bodyPr>
          <a:lstStyle/>
          <a:p>
            <a:pPr algn="ctr" fontAlgn="base">
              <a:spcBef>
                <a:spcPct val="0"/>
              </a:spcBef>
              <a:spcAft>
                <a:spcPct val="0"/>
              </a:spcAft>
            </a:pPr>
            <a:r>
              <a:rPr lang="zh-CN" altLang="en-US" b="1" dirty="0">
                <a:solidFill>
                  <a:srgbClr val="FF0000"/>
                </a:solidFill>
                <a:latin typeface="仿宋" panose="02010609060101010101" pitchFamily="49" charset="-122"/>
                <a:ea typeface="仿宋" panose="02010609060101010101" pitchFamily="49" charset="-122"/>
              </a:rPr>
              <a:t>有效集</a:t>
            </a:r>
          </a:p>
        </p:txBody>
      </p:sp>
    </p:spTree>
    <p:extLst>
      <p:ext uri="{BB962C8B-B14F-4D97-AF65-F5344CB8AC3E}">
        <p14:creationId xmlns:p14="http://schemas.microsoft.com/office/powerpoint/2010/main" val="2864981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3143672" y="168722"/>
            <a:ext cx="6768752" cy="714375"/>
          </a:xfrm>
        </p:spPr>
        <p:txBody>
          <a:bodyPr>
            <a:normAutofit/>
          </a:bodyPr>
          <a:lstStyle/>
          <a:p>
            <a:r>
              <a:rPr lang="en-US" altLang="zh-CN" dirty="0" smtClean="0"/>
              <a:t>5.2  </a:t>
            </a:r>
            <a:r>
              <a:rPr lang="zh-CN" altLang="en-US" dirty="0" smtClean="0"/>
              <a:t>资产</a:t>
            </a:r>
            <a:r>
              <a:rPr lang="zh-CN" altLang="en-US" dirty="0"/>
              <a:t>组合的风险与收益</a:t>
            </a:r>
          </a:p>
        </p:txBody>
      </p:sp>
      <p:sp>
        <p:nvSpPr>
          <p:cNvPr id="11" name="竖排文字占位符 2"/>
          <p:cNvSpPr>
            <a:spLocks noGrp="1"/>
          </p:cNvSpPr>
          <p:nvPr>
            <p:ph type="body" orient="vert" idx="1"/>
          </p:nvPr>
        </p:nvSpPr>
        <p:spPr>
          <a:xfrm>
            <a:off x="667229" y="1187863"/>
            <a:ext cx="5184576" cy="447145"/>
          </a:xfrm>
          <a:ln w="57150">
            <a:solidFill>
              <a:srgbClr val="FF0000"/>
            </a:solidFill>
            <a:prstDash val="sysDash"/>
          </a:ln>
        </p:spPr>
        <p:txBody>
          <a:bodyPr/>
          <a:lstStyle/>
          <a:p>
            <a:pPr marL="0" lvl="0" indent="0">
              <a:buNone/>
            </a:pPr>
            <a:r>
              <a:rPr lang="en-US" altLang="zh-CN" sz="2800" dirty="0" smtClean="0">
                <a:solidFill>
                  <a:srgbClr val="0000FF"/>
                </a:solidFill>
              </a:rPr>
              <a:t>2</a:t>
            </a:r>
            <a:r>
              <a:rPr lang="zh-CN" altLang="en-US" sz="2800" dirty="0" smtClean="0">
                <a:solidFill>
                  <a:srgbClr val="0000FF"/>
                </a:solidFill>
              </a:rPr>
              <a:t>、</a:t>
            </a:r>
            <a:r>
              <a:rPr lang="en-US" altLang="zh-CN" sz="2800" dirty="0" smtClean="0">
                <a:solidFill>
                  <a:srgbClr val="0000FF"/>
                </a:solidFill>
              </a:rPr>
              <a:t> </a:t>
            </a:r>
            <a:r>
              <a:rPr lang="zh-CN" altLang="en-US" sz="2800" dirty="0">
                <a:solidFill>
                  <a:srgbClr val="0000FF"/>
                </a:solidFill>
              </a:rPr>
              <a:t>多项资产组合</a:t>
            </a:r>
            <a:endParaRPr lang="en-US" altLang="zh-CN" sz="2400" dirty="0"/>
          </a:p>
        </p:txBody>
      </p:sp>
      <p:sp>
        <p:nvSpPr>
          <p:cNvPr id="4" name="矩形 3"/>
          <p:cNvSpPr/>
          <p:nvPr/>
        </p:nvSpPr>
        <p:spPr>
          <a:xfrm>
            <a:off x="675950" y="2409258"/>
            <a:ext cx="2536326" cy="461665"/>
          </a:xfrm>
          <a:prstGeom prst="rect">
            <a:avLst/>
          </a:prstGeom>
        </p:spPr>
        <p:txBody>
          <a:bodyPr wrap="square">
            <a:spAutoFit/>
          </a:bodyPr>
          <a:lstStyle/>
          <a:p>
            <a:pPr fontAlgn="base">
              <a:spcBef>
                <a:spcPct val="0"/>
              </a:spcBef>
              <a:spcAft>
                <a:spcPct val="0"/>
              </a:spcAft>
            </a:pPr>
            <a:r>
              <a:rPr lang="zh-CN" altLang="en-US" sz="2400" b="1" dirty="0">
                <a:solidFill>
                  <a:srgbClr val="FF0000"/>
                </a:solidFill>
                <a:latin typeface="仿宋" panose="02010609060101010101" pitchFamily="49" charset="-122"/>
                <a:ea typeface="仿宋" panose="02010609060101010101" pitchFamily="49" charset="-122"/>
              </a:rPr>
              <a:t>方差</a:t>
            </a:r>
            <a:r>
              <a:rPr lang="en-US" altLang="zh-CN" sz="2400" b="1" dirty="0">
                <a:solidFill>
                  <a:srgbClr val="FF0000"/>
                </a:solidFill>
                <a:latin typeface="仿宋" panose="02010609060101010101" pitchFamily="49" charset="-122"/>
                <a:ea typeface="仿宋" panose="02010609060101010101" pitchFamily="49" charset="-122"/>
              </a:rPr>
              <a:t>:</a:t>
            </a:r>
            <a:endParaRPr lang="zh-CN" altLang="en-US" sz="2400" b="1" dirty="0">
              <a:solidFill>
                <a:srgbClr val="FF0000"/>
              </a:solidFill>
              <a:latin typeface="仿宋" panose="02010609060101010101" pitchFamily="49" charset="-122"/>
              <a:ea typeface="仿宋" panose="02010609060101010101" pitchFamily="49" charset="-122"/>
            </a:endParaRPr>
          </a:p>
        </p:txBody>
      </p:sp>
      <p:sp>
        <p:nvSpPr>
          <p:cNvPr id="12" name="矩形 11"/>
          <p:cNvSpPr/>
          <p:nvPr/>
        </p:nvSpPr>
        <p:spPr>
          <a:xfrm>
            <a:off x="607346" y="1749598"/>
            <a:ext cx="6096000" cy="508409"/>
          </a:xfrm>
          <a:prstGeom prst="rect">
            <a:avLst/>
          </a:prstGeom>
          <a:solidFill>
            <a:srgbClr val="FF0000"/>
          </a:solidFill>
        </p:spPr>
        <p:txBody>
          <a:bodyPr>
            <a:spAutoFit/>
          </a:bodyPr>
          <a:lstStyle/>
          <a:p>
            <a:pPr fontAlgn="base">
              <a:lnSpc>
                <a:spcPct val="110000"/>
              </a:lnSpc>
              <a:spcBef>
                <a:spcPct val="0"/>
              </a:spcBef>
              <a:spcAft>
                <a:spcPct val="0"/>
              </a:spcAft>
            </a:pPr>
            <a:r>
              <a:rPr lang="en-US" altLang="zh-CN" sz="2800" b="1" dirty="0" smtClean="0">
                <a:solidFill>
                  <a:schemeClr val="bg1"/>
                </a:solidFill>
                <a:latin typeface="仿宋" panose="02010609060101010101" pitchFamily="49" charset="-122"/>
                <a:ea typeface="仿宋" panose="02010609060101010101" pitchFamily="49" charset="-122"/>
              </a:rPr>
              <a:t>1</a:t>
            </a:r>
            <a:r>
              <a:rPr lang="zh-CN" altLang="en-US" sz="2800" b="1" dirty="0" smtClean="0">
                <a:solidFill>
                  <a:schemeClr val="bg1"/>
                </a:solidFill>
                <a:latin typeface="仿宋" panose="02010609060101010101" pitchFamily="49" charset="-122"/>
                <a:ea typeface="仿宋" panose="02010609060101010101" pitchFamily="49" charset="-122"/>
              </a:rPr>
              <a:t>）多项</a:t>
            </a:r>
            <a:r>
              <a:rPr lang="zh-CN" altLang="en-US" sz="2800" b="1" dirty="0">
                <a:solidFill>
                  <a:schemeClr val="bg1"/>
                </a:solidFill>
                <a:latin typeface="仿宋" panose="02010609060101010101" pitchFamily="49" charset="-122"/>
                <a:ea typeface="仿宋" panose="02010609060101010101" pitchFamily="49" charset="-122"/>
              </a:rPr>
              <a:t>资产组合的方差与标准差</a:t>
            </a:r>
          </a:p>
        </p:txBody>
      </p:sp>
      <p:graphicFrame>
        <p:nvGraphicFramePr>
          <p:cNvPr id="13" name="Object 10"/>
          <p:cNvGraphicFramePr>
            <a:graphicFrameLocks noChangeAspect="1"/>
          </p:cNvGraphicFramePr>
          <p:nvPr>
            <p:extLst/>
          </p:nvPr>
        </p:nvGraphicFramePr>
        <p:xfrm>
          <a:off x="983432" y="2983043"/>
          <a:ext cx="4176464" cy="915862"/>
        </p:xfrm>
        <a:graphic>
          <a:graphicData uri="http://schemas.openxmlformats.org/presentationml/2006/ole">
            <mc:AlternateContent xmlns:mc="http://schemas.openxmlformats.org/markup-compatibility/2006">
              <mc:Choice xmlns:v="urn:schemas-microsoft-com:vml" Requires="v">
                <p:oleObj spid="_x0000_s52284" name="Equation" r:id="rId3" imgW="2057400" imgH="444500" progId="Equation.DSMT4">
                  <p:embed/>
                </p:oleObj>
              </mc:Choice>
              <mc:Fallback>
                <p:oleObj name="Equation" r:id="rId3" imgW="2057400" imgH="444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432" y="2983043"/>
                        <a:ext cx="4176464" cy="915862"/>
                      </a:xfrm>
                      <a:prstGeom prst="rect">
                        <a:avLst/>
                      </a:prstGeom>
                      <a:solidFill>
                        <a:schemeClr val="bg2"/>
                      </a:solidFill>
                      <a:ln w="9525">
                        <a:noFill/>
                        <a:miter lim="800000"/>
                        <a:headEnd/>
                        <a:tailEnd/>
                      </a:ln>
                    </p:spPr>
                  </p:pic>
                </p:oleObj>
              </mc:Fallback>
            </mc:AlternateContent>
          </a:graphicData>
        </a:graphic>
      </p:graphicFrame>
      <p:sp>
        <p:nvSpPr>
          <p:cNvPr id="10" name="矩形 9"/>
          <p:cNvSpPr/>
          <p:nvPr/>
        </p:nvSpPr>
        <p:spPr>
          <a:xfrm>
            <a:off x="665245" y="4160843"/>
            <a:ext cx="2536326" cy="461665"/>
          </a:xfrm>
          <a:prstGeom prst="rect">
            <a:avLst/>
          </a:prstGeom>
        </p:spPr>
        <p:txBody>
          <a:bodyPr wrap="square">
            <a:spAutoFit/>
          </a:bodyPr>
          <a:lstStyle/>
          <a:p>
            <a:pPr fontAlgn="base">
              <a:spcBef>
                <a:spcPct val="0"/>
              </a:spcBef>
              <a:spcAft>
                <a:spcPct val="0"/>
              </a:spcAft>
            </a:pPr>
            <a:r>
              <a:rPr lang="zh-CN" altLang="en-US" sz="2400" b="1" dirty="0">
                <a:solidFill>
                  <a:srgbClr val="FF0000"/>
                </a:solidFill>
                <a:latin typeface="仿宋" panose="02010609060101010101" pitchFamily="49" charset="-122"/>
                <a:ea typeface="仿宋" panose="02010609060101010101" pitchFamily="49" charset="-122"/>
              </a:rPr>
              <a:t>标准差</a:t>
            </a:r>
            <a:r>
              <a:rPr lang="en-US" altLang="zh-CN" sz="2400" b="1" dirty="0">
                <a:solidFill>
                  <a:srgbClr val="FF0000"/>
                </a:solidFill>
                <a:latin typeface="仿宋" panose="02010609060101010101" pitchFamily="49" charset="-122"/>
                <a:ea typeface="仿宋" panose="02010609060101010101" pitchFamily="49" charset="-122"/>
              </a:rPr>
              <a:t>:</a:t>
            </a:r>
            <a:endParaRPr lang="zh-CN" altLang="en-US" sz="2400" b="1" dirty="0">
              <a:solidFill>
                <a:srgbClr val="FF0000"/>
              </a:solidFill>
              <a:latin typeface="仿宋" panose="02010609060101010101" pitchFamily="49" charset="-122"/>
              <a:ea typeface="仿宋" panose="02010609060101010101" pitchFamily="49" charset="-122"/>
            </a:endParaRPr>
          </a:p>
        </p:txBody>
      </p:sp>
      <p:graphicFrame>
        <p:nvGraphicFramePr>
          <p:cNvPr id="14" name="Object 12"/>
          <p:cNvGraphicFramePr>
            <a:graphicFrameLocks noChangeAspect="1"/>
          </p:cNvGraphicFramePr>
          <p:nvPr>
            <p:extLst/>
          </p:nvPr>
        </p:nvGraphicFramePr>
        <p:xfrm>
          <a:off x="968904" y="4820772"/>
          <a:ext cx="5040313" cy="966788"/>
        </p:xfrm>
        <a:graphic>
          <a:graphicData uri="http://schemas.openxmlformats.org/presentationml/2006/ole">
            <mc:AlternateContent xmlns:mc="http://schemas.openxmlformats.org/markup-compatibility/2006">
              <mc:Choice xmlns:v="urn:schemas-microsoft-com:vml" Requires="v">
                <p:oleObj spid="_x0000_s52285" name="Equation" r:id="rId5" imgW="2616200" imgH="495300" progId="Equation.DSMT4">
                  <p:embed/>
                </p:oleObj>
              </mc:Choice>
              <mc:Fallback>
                <p:oleObj name="Equation" r:id="rId5" imgW="2616200" imgH="4953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8904" y="4820772"/>
                        <a:ext cx="5040313" cy="966788"/>
                      </a:xfrm>
                      <a:prstGeom prst="rect">
                        <a:avLst/>
                      </a:prstGeom>
                      <a:solidFill>
                        <a:schemeClr val="bg2"/>
                      </a:solidFill>
                      <a:ln w="9525" algn="ctr">
                        <a:noFill/>
                        <a:miter lim="800000"/>
                        <a:headEnd/>
                        <a:tailEnd/>
                      </a:ln>
                      <a:effectLst/>
                    </p:spPr>
                  </p:pic>
                </p:oleObj>
              </mc:Fallback>
            </mc:AlternateContent>
          </a:graphicData>
        </a:graphic>
      </p:graphicFrame>
      <p:sp>
        <p:nvSpPr>
          <p:cNvPr id="2" name="矩形 1"/>
          <p:cNvSpPr/>
          <p:nvPr/>
        </p:nvSpPr>
        <p:spPr>
          <a:xfrm>
            <a:off x="6600056" y="2248130"/>
            <a:ext cx="4752528" cy="3108543"/>
          </a:xfrm>
          <a:prstGeom prst="rect">
            <a:avLst/>
          </a:prstGeom>
        </p:spPr>
        <p:txBody>
          <a:bodyPr wrap="square">
            <a:spAutoFit/>
          </a:bodyPr>
          <a:lstStyle/>
          <a:p>
            <a:pPr fontAlgn="base">
              <a:spcBef>
                <a:spcPct val="0"/>
              </a:spcBef>
              <a:spcAft>
                <a:spcPct val="0"/>
              </a:spcAft>
            </a:pPr>
            <a:r>
              <a:rPr lang="en-US" altLang="zh-CN" sz="2800" b="1" dirty="0">
                <a:solidFill>
                  <a:prstClr val="black"/>
                </a:solidFill>
                <a:latin typeface="仿宋" panose="02010609060101010101" pitchFamily="49" charset="-122"/>
                <a:ea typeface="仿宋" panose="02010609060101010101" pitchFamily="49" charset="-122"/>
              </a:rPr>
              <a:t>    </a:t>
            </a:r>
            <a:r>
              <a:rPr lang="zh-CN" altLang="zh-CN" sz="2800" b="1" dirty="0">
                <a:solidFill>
                  <a:prstClr val="black"/>
                </a:solidFill>
                <a:latin typeface="仿宋" panose="02010609060101010101" pitchFamily="49" charset="-122"/>
                <a:ea typeface="仿宋" panose="02010609060101010101" pitchFamily="49" charset="-122"/>
              </a:rPr>
              <a:t>两项资产组合的方差和标准差的计算其实是多项资产组合方差和标准差计算的一个特例。只不过，两项资产组合包含的资产数量少，计算起来比较简单；而多项资产</a:t>
            </a:r>
            <a:r>
              <a:rPr lang="zh-CN" altLang="zh-CN" sz="2800" b="1" dirty="0">
                <a:solidFill>
                  <a:srgbClr val="FF0000"/>
                </a:solidFill>
                <a:latin typeface="仿宋" panose="02010609060101010101" pitchFamily="49" charset="-122"/>
                <a:ea typeface="仿宋" panose="02010609060101010101" pitchFamily="49" charset="-122"/>
              </a:rPr>
              <a:t>组合方差和标准差</a:t>
            </a:r>
            <a:r>
              <a:rPr lang="zh-CN" altLang="zh-CN" sz="2800" b="1" dirty="0">
                <a:solidFill>
                  <a:prstClr val="black"/>
                </a:solidFill>
                <a:latin typeface="仿宋" panose="02010609060101010101" pitchFamily="49" charset="-122"/>
                <a:ea typeface="仿宋" panose="02010609060101010101" pitchFamily="49" charset="-122"/>
              </a:rPr>
              <a:t>计算</a:t>
            </a:r>
            <a:r>
              <a:rPr lang="zh-CN" altLang="en-US" sz="2800" b="1" dirty="0">
                <a:solidFill>
                  <a:prstClr val="black"/>
                </a:solidFill>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87293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3143672" y="168722"/>
            <a:ext cx="6768752" cy="714375"/>
          </a:xfrm>
        </p:spPr>
        <p:txBody>
          <a:bodyPr>
            <a:normAutofit/>
          </a:bodyPr>
          <a:lstStyle/>
          <a:p>
            <a:r>
              <a:rPr lang="zh-CN" altLang="en-US" dirty="0" smtClean="0"/>
              <a:t>回顾：</a:t>
            </a:r>
            <a:r>
              <a:rPr lang="en-US" altLang="zh-CN" dirty="0" smtClean="0"/>
              <a:t> </a:t>
            </a:r>
            <a:r>
              <a:rPr lang="zh-CN" altLang="en-US" dirty="0" smtClean="0"/>
              <a:t>单项投资的</a:t>
            </a:r>
            <a:r>
              <a:rPr lang="zh-CN" altLang="en-US" dirty="0"/>
              <a:t>风险与收益</a:t>
            </a:r>
          </a:p>
        </p:txBody>
      </p:sp>
      <p:sp>
        <p:nvSpPr>
          <p:cNvPr id="17" name="竖排文字占位符 2"/>
          <p:cNvSpPr>
            <a:spLocks noGrp="1"/>
          </p:cNvSpPr>
          <p:nvPr>
            <p:ph type="body" orient="vert" idx="1"/>
          </p:nvPr>
        </p:nvSpPr>
        <p:spPr>
          <a:xfrm>
            <a:off x="695400" y="1325671"/>
            <a:ext cx="3745929" cy="447145"/>
          </a:xfrm>
          <a:solidFill>
            <a:srgbClr val="FF0000"/>
          </a:solidFill>
        </p:spPr>
        <p:txBody>
          <a:bodyPr/>
          <a:lstStyle/>
          <a:p>
            <a:pPr lvl="0">
              <a:buFont typeface="Wingdings" panose="05000000000000000000" pitchFamily="2" charset="2"/>
              <a:buChar char="Ø"/>
            </a:pPr>
            <a:r>
              <a:rPr lang="zh-CN" altLang="en-US" sz="2800" dirty="0" smtClean="0">
                <a:solidFill>
                  <a:schemeClr val="bg1"/>
                </a:solidFill>
              </a:rPr>
              <a:t>单项投资的</a:t>
            </a:r>
            <a:r>
              <a:rPr lang="zh-CN" altLang="en-US" sz="2800" dirty="0">
                <a:solidFill>
                  <a:schemeClr val="bg1"/>
                </a:solidFill>
              </a:rPr>
              <a:t>风险</a:t>
            </a:r>
            <a:endParaRPr lang="en-US" altLang="zh-CN" sz="2400" dirty="0">
              <a:solidFill>
                <a:schemeClr val="bg1"/>
              </a:solidFill>
            </a:endParaRPr>
          </a:p>
        </p:txBody>
      </p:sp>
      <p:sp>
        <p:nvSpPr>
          <p:cNvPr id="13" name="AutoShape 10"/>
          <p:cNvSpPr>
            <a:spLocks/>
          </p:cNvSpPr>
          <p:nvPr/>
        </p:nvSpPr>
        <p:spPr bwMode="auto">
          <a:xfrm>
            <a:off x="4441329" y="2850530"/>
            <a:ext cx="623888" cy="2162175"/>
          </a:xfrm>
          <a:prstGeom prst="leftBrace">
            <a:avLst>
              <a:gd name="adj1" fmla="val 28880"/>
              <a:gd name="adj2" fmla="val 50000"/>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1pPr>
            <a:lvl2pPr marL="742950" indent="-285750">
              <a:spcBef>
                <a:spcPct val="20000"/>
              </a:spcBef>
              <a:buFont typeface="Arial" panose="020B0604020202020204" pitchFamily="34" charset="0"/>
              <a:buChar char="–"/>
              <a:defRPr sz="28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2pPr>
            <a:lvl3pPr marL="1143000" indent="-228600">
              <a:spcBef>
                <a:spcPct val="20000"/>
              </a:spcBef>
              <a:buFont typeface="Arial" panose="020B0604020202020204" pitchFamily="34" charset="0"/>
              <a:buChar char="•"/>
              <a:defRPr sz="24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3pPr>
            <a:lvl4pPr marL="16002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4pPr>
            <a:lvl5pPr marL="20574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9pPr>
          </a:lstStyle>
          <a:p>
            <a:pPr fontAlgn="base">
              <a:spcBef>
                <a:spcPct val="0"/>
              </a:spcBef>
              <a:spcAft>
                <a:spcPct val="0"/>
              </a:spcAft>
              <a:buFontTx/>
              <a:buNone/>
            </a:pPr>
            <a:endParaRPr lang="zh-CN" altLang="en-US">
              <a:solidFill>
                <a:srgbClr val="C00000"/>
              </a:solidFill>
              <a:latin typeface="仿宋" panose="02010609060101010101" pitchFamily="49" charset="-122"/>
              <a:ea typeface="仿宋" panose="02010609060101010101" pitchFamily="49" charset="-122"/>
            </a:endParaRPr>
          </a:p>
        </p:txBody>
      </p:sp>
      <p:grpSp>
        <p:nvGrpSpPr>
          <p:cNvPr id="14" name="Group 11"/>
          <p:cNvGrpSpPr>
            <a:grpSpLocks/>
          </p:cNvGrpSpPr>
          <p:nvPr/>
        </p:nvGrpSpPr>
        <p:grpSpPr bwMode="auto">
          <a:xfrm>
            <a:off x="5231904" y="2348880"/>
            <a:ext cx="6269038" cy="1295400"/>
            <a:chOff x="3152" y="2478"/>
            <a:chExt cx="2269" cy="544"/>
          </a:xfrm>
        </p:grpSpPr>
        <p:sp>
          <p:nvSpPr>
            <p:cNvPr id="15" name="Rectangle 12"/>
            <p:cNvSpPr>
              <a:spLocks noChangeArrowheads="1"/>
            </p:cNvSpPr>
            <p:nvPr/>
          </p:nvSpPr>
          <p:spPr bwMode="auto">
            <a:xfrm>
              <a:off x="3153" y="2750"/>
              <a:ext cx="2268" cy="272"/>
            </a:xfrm>
            <a:prstGeom prst="rect">
              <a:avLst/>
            </a:prstGeom>
            <a:solidFill>
              <a:srgbClr val="66FFFF"/>
            </a:solidFill>
            <a:ln w="9525" algn="ctr">
              <a:solidFill>
                <a:schemeClr val="tx1"/>
              </a:solidFill>
              <a:miter lim="800000"/>
              <a:headEnd/>
              <a:tailEnd/>
            </a:ln>
          </p:spPr>
          <p:txBody>
            <a:bodyPr wrap="none" anchor="ctr"/>
            <a:lstStyle>
              <a:lvl1pPr>
                <a:spcBef>
                  <a:spcPct val="20000"/>
                </a:spcBef>
                <a:buFont typeface="Arial" panose="020B0604020202020204" pitchFamily="34" charset="0"/>
                <a:buChar char="•"/>
                <a:defRPr sz="32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1pPr>
              <a:lvl2pPr marL="742950" indent="-285750">
                <a:spcBef>
                  <a:spcPct val="20000"/>
                </a:spcBef>
                <a:buFont typeface="Arial" panose="020B0604020202020204" pitchFamily="34" charset="0"/>
                <a:buChar char="–"/>
                <a:defRPr sz="28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2pPr>
              <a:lvl3pPr marL="1143000" indent="-228600">
                <a:spcBef>
                  <a:spcPct val="20000"/>
                </a:spcBef>
                <a:buFont typeface="Arial" panose="020B0604020202020204" pitchFamily="34" charset="0"/>
                <a:buChar char="•"/>
                <a:defRPr sz="24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3pPr>
              <a:lvl4pPr marL="16002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4pPr>
              <a:lvl5pPr marL="20574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9pPr>
            </a:lstStyle>
            <a:p>
              <a:pPr algn="ctr" fontAlgn="base">
                <a:spcBef>
                  <a:spcPct val="0"/>
                </a:spcBef>
                <a:spcAft>
                  <a:spcPct val="0"/>
                </a:spcAft>
                <a:buFontTx/>
                <a:buNone/>
              </a:pPr>
              <a:r>
                <a:rPr lang="zh-CN" altLang="en-US" sz="2800">
                  <a:solidFill>
                    <a:srgbClr val="800000"/>
                  </a:solidFill>
                  <a:latin typeface="仿宋" panose="02010609060101010101" pitchFamily="49" charset="-122"/>
                  <a:ea typeface="仿宋" panose="02010609060101010101" pitchFamily="49" charset="-122"/>
                </a:rPr>
                <a:t>方差、标准差</a:t>
              </a:r>
            </a:p>
          </p:txBody>
        </p:sp>
        <p:sp>
          <p:nvSpPr>
            <p:cNvPr id="16" name="Rectangle 13"/>
            <p:cNvSpPr>
              <a:spLocks noChangeArrowheads="1"/>
            </p:cNvSpPr>
            <p:nvPr/>
          </p:nvSpPr>
          <p:spPr bwMode="auto">
            <a:xfrm>
              <a:off x="3152" y="2478"/>
              <a:ext cx="2268" cy="272"/>
            </a:xfrm>
            <a:prstGeom prst="rect">
              <a:avLst/>
            </a:prstGeom>
            <a:solidFill>
              <a:srgbClr val="FFFF66"/>
            </a:solidFill>
            <a:ln w="28575" algn="ctr">
              <a:solidFill>
                <a:schemeClr val="tx1"/>
              </a:solidFill>
              <a:prstDash val="sysDot"/>
              <a:miter lim="800000"/>
              <a:headEnd/>
              <a:tailEnd/>
            </a:ln>
          </p:spPr>
          <p:txBody>
            <a:bodyPr wrap="none" anchor="ctr"/>
            <a:lstStyle>
              <a:lvl1pPr>
                <a:spcBef>
                  <a:spcPct val="20000"/>
                </a:spcBef>
                <a:buFont typeface="Arial" panose="020B0604020202020204" pitchFamily="34" charset="0"/>
                <a:buChar char="•"/>
                <a:defRPr sz="32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1pPr>
              <a:lvl2pPr marL="742950" indent="-285750">
                <a:spcBef>
                  <a:spcPct val="20000"/>
                </a:spcBef>
                <a:buFont typeface="Arial" panose="020B0604020202020204" pitchFamily="34" charset="0"/>
                <a:buChar char="–"/>
                <a:defRPr sz="28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2pPr>
              <a:lvl3pPr marL="1143000" indent="-228600">
                <a:spcBef>
                  <a:spcPct val="20000"/>
                </a:spcBef>
                <a:buFont typeface="Arial" panose="020B0604020202020204" pitchFamily="34" charset="0"/>
                <a:buChar char="•"/>
                <a:defRPr sz="24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3pPr>
              <a:lvl4pPr marL="16002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4pPr>
              <a:lvl5pPr marL="20574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9pPr>
            </a:lstStyle>
            <a:p>
              <a:pPr algn="ctr" fontAlgn="base">
                <a:spcBef>
                  <a:spcPct val="0"/>
                </a:spcBef>
                <a:spcAft>
                  <a:spcPct val="0"/>
                </a:spcAft>
                <a:buFontTx/>
                <a:buNone/>
              </a:pPr>
              <a:r>
                <a:rPr lang="zh-CN" altLang="en-US" sz="2800" dirty="0">
                  <a:solidFill>
                    <a:prstClr val="black"/>
                  </a:solidFill>
                  <a:latin typeface="仿宋" panose="02010609060101010101" pitchFamily="49" charset="-122"/>
                  <a:ea typeface="仿宋" panose="02010609060101010101" pitchFamily="49" charset="-122"/>
                </a:rPr>
                <a:t>比较期望收益相同</a:t>
              </a:r>
              <a:r>
                <a:rPr lang="zh-CN" altLang="en-US" sz="2800" dirty="0" smtClean="0">
                  <a:solidFill>
                    <a:prstClr val="black"/>
                  </a:solidFill>
                  <a:latin typeface="仿宋" panose="02010609060101010101" pitchFamily="49" charset="-122"/>
                  <a:ea typeface="仿宋" panose="02010609060101010101" pitchFamily="49" charset="-122"/>
                </a:rPr>
                <a:t>的投资</a:t>
              </a:r>
              <a:endParaRPr lang="zh-CN" altLang="en-US" sz="2800" dirty="0">
                <a:solidFill>
                  <a:prstClr val="black"/>
                </a:solidFill>
                <a:latin typeface="仿宋" panose="02010609060101010101" pitchFamily="49" charset="-122"/>
                <a:ea typeface="仿宋" panose="02010609060101010101" pitchFamily="49" charset="-122"/>
              </a:endParaRPr>
            </a:p>
          </p:txBody>
        </p:sp>
      </p:grpSp>
      <p:grpSp>
        <p:nvGrpSpPr>
          <p:cNvPr id="18" name="Group 14"/>
          <p:cNvGrpSpPr>
            <a:grpSpLocks/>
          </p:cNvGrpSpPr>
          <p:nvPr/>
        </p:nvGrpSpPr>
        <p:grpSpPr bwMode="auto">
          <a:xfrm>
            <a:off x="5231904" y="4076080"/>
            <a:ext cx="6265863" cy="1295400"/>
            <a:chOff x="3152" y="2478"/>
            <a:chExt cx="2268" cy="544"/>
          </a:xfrm>
        </p:grpSpPr>
        <p:sp>
          <p:nvSpPr>
            <p:cNvPr id="19" name="Rectangle 15"/>
            <p:cNvSpPr>
              <a:spLocks noChangeArrowheads="1"/>
            </p:cNvSpPr>
            <p:nvPr/>
          </p:nvSpPr>
          <p:spPr bwMode="auto">
            <a:xfrm>
              <a:off x="3152" y="2750"/>
              <a:ext cx="2268" cy="272"/>
            </a:xfrm>
            <a:prstGeom prst="rect">
              <a:avLst/>
            </a:prstGeom>
            <a:solidFill>
              <a:srgbClr val="66FFFF"/>
            </a:solidFill>
            <a:ln w="9525" algn="ctr">
              <a:solidFill>
                <a:schemeClr val="tx1"/>
              </a:solidFill>
              <a:miter lim="800000"/>
              <a:headEnd/>
              <a:tailEnd/>
            </a:ln>
          </p:spPr>
          <p:txBody>
            <a:bodyPr wrap="none" anchor="ctr"/>
            <a:lstStyle>
              <a:lvl1pPr>
                <a:spcBef>
                  <a:spcPct val="20000"/>
                </a:spcBef>
                <a:buFont typeface="Arial" panose="020B0604020202020204" pitchFamily="34" charset="0"/>
                <a:buChar char="•"/>
                <a:defRPr sz="32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1pPr>
              <a:lvl2pPr marL="742950" indent="-285750">
                <a:spcBef>
                  <a:spcPct val="20000"/>
                </a:spcBef>
                <a:buFont typeface="Arial" panose="020B0604020202020204" pitchFamily="34" charset="0"/>
                <a:buChar char="–"/>
                <a:defRPr sz="28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2pPr>
              <a:lvl3pPr marL="1143000" indent="-228600">
                <a:spcBef>
                  <a:spcPct val="20000"/>
                </a:spcBef>
                <a:buFont typeface="Arial" panose="020B0604020202020204" pitchFamily="34" charset="0"/>
                <a:buChar char="•"/>
                <a:defRPr sz="24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3pPr>
              <a:lvl4pPr marL="16002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4pPr>
              <a:lvl5pPr marL="20574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9pPr>
            </a:lstStyle>
            <a:p>
              <a:pPr algn="ctr" fontAlgn="base">
                <a:spcBef>
                  <a:spcPct val="0"/>
                </a:spcBef>
                <a:spcAft>
                  <a:spcPct val="0"/>
                </a:spcAft>
                <a:buFontTx/>
                <a:buNone/>
              </a:pPr>
              <a:r>
                <a:rPr lang="zh-CN" altLang="en-US" sz="2800">
                  <a:solidFill>
                    <a:srgbClr val="C00000"/>
                  </a:solidFill>
                  <a:latin typeface="仿宋" panose="02010609060101010101" pitchFamily="49" charset="-122"/>
                  <a:ea typeface="仿宋" panose="02010609060101010101" pitchFamily="49" charset="-122"/>
                </a:rPr>
                <a:t>变异系数</a:t>
              </a:r>
            </a:p>
          </p:txBody>
        </p:sp>
        <p:sp>
          <p:nvSpPr>
            <p:cNvPr id="21" name="Rectangle 16"/>
            <p:cNvSpPr>
              <a:spLocks noChangeArrowheads="1"/>
            </p:cNvSpPr>
            <p:nvPr/>
          </p:nvSpPr>
          <p:spPr bwMode="auto">
            <a:xfrm>
              <a:off x="3152" y="2478"/>
              <a:ext cx="2268" cy="272"/>
            </a:xfrm>
            <a:prstGeom prst="rect">
              <a:avLst/>
            </a:prstGeom>
            <a:solidFill>
              <a:srgbClr val="FFFF66"/>
            </a:solidFill>
            <a:ln w="28575" algn="ctr">
              <a:solidFill>
                <a:schemeClr val="tx1"/>
              </a:solidFill>
              <a:prstDash val="sysDot"/>
              <a:miter lim="800000"/>
              <a:headEnd/>
              <a:tailEnd/>
            </a:ln>
          </p:spPr>
          <p:txBody>
            <a:bodyPr wrap="none" anchor="ctr"/>
            <a:lstStyle>
              <a:lvl1pPr>
                <a:spcBef>
                  <a:spcPct val="20000"/>
                </a:spcBef>
                <a:buFont typeface="Arial" panose="020B0604020202020204" pitchFamily="34" charset="0"/>
                <a:buChar char="•"/>
                <a:defRPr sz="32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1pPr>
              <a:lvl2pPr marL="742950" indent="-285750">
                <a:spcBef>
                  <a:spcPct val="20000"/>
                </a:spcBef>
                <a:buFont typeface="Arial" panose="020B0604020202020204" pitchFamily="34" charset="0"/>
                <a:buChar char="–"/>
                <a:defRPr sz="28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2pPr>
              <a:lvl3pPr marL="1143000" indent="-228600">
                <a:spcBef>
                  <a:spcPct val="20000"/>
                </a:spcBef>
                <a:buFont typeface="Arial" panose="020B0604020202020204" pitchFamily="34" charset="0"/>
                <a:buChar char="•"/>
                <a:defRPr sz="24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3pPr>
              <a:lvl4pPr marL="16002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4pPr>
              <a:lvl5pPr marL="20574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9pPr>
            </a:lstStyle>
            <a:p>
              <a:pPr algn="ctr" fontAlgn="base">
                <a:spcBef>
                  <a:spcPct val="0"/>
                </a:spcBef>
                <a:spcAft>
                  <a:spcPct val="0"/>
                </a:spcAft>
                <a:buFontTx/>
                <a:buNone/>
              </a:pPr>
              <a:r>
                <a:rPr lang="zh-CN" altLang="en-US" sz="2800" dirty="0">
                  <a:solidFill>
                    <a:prstClr val="black"/>
                  </a:solidFill>
                  <a:latin typeface="仿宋" panose="02010609060101010101" pitchFamily="49" charset="-122"/>
                  <a:ea typeface="仿宋" panose="02010609060101010101" pitchFamily="49" charset="-122"/>
                </a:rPr>
                <a:t>比较期望收益不同</a:t>
              </a:r>
              <a:r>
                <a:rPr lang="zh-CN" altLang="en-US" sz="2800" dirty="0" smtClean="0">
                  <a:solidFill>
                    <a:prstClr val="black"/>
                  </a:solidFill>
                  <a:latin typeface="仿宋" panose="02010609060101010101" pitchFamily="49" charset="-122"/>
                  <a:ea typeface="仿宋" panose="02010609060101010101" pitchFamily="49" charset="-122"/>
                </a:rPr>
                <a:t>的投资</a:t>
              </a:r>
              <a:endParaRPr lang="zh-CN" altLang="en-US" sz="2800" dirty="0">
                <a:solidFill>
                  <a:prstClr val="black"/>
                </a:solidFill>
                <a:latin typeface="仿宋" panose="02010609060101010101" pitchFamily="49" charset="-122"/>
                <a:ea typeface="仿宋" panose="02010609060101010101" pitchFamily="49" charset="-122"/>
              </a:endParaRPr>
            </a:p>
          </p:txBody>
        </p:sp>
      </p:grpSp>
      <p:sp>
        <p:nvSpPr>
          <p:cNvPr id="3" name="矩形 2"/>
          <p:cNvSpPr/>
          <p:nvPr/>
        </p:nvSpPr>
        <p:spPr>
          <a:xfrm>
            <a:off x="609600" y="2161902"/>
            <a:ext cx="3697379" cy="3539430"/>
          </a:xfrm>
          <a:prstGeom prst="rect">
            <a:avLst/>
          </a:prstGeom>
          <a:ln w="28575">
            <a:solidFill>
              <a:srgbClr val="0000FF"/>
            </a:solidFill>
          </a:ln>
        </p:spPr>
        <p:txBody>
          <a:bodyPr wrap="square">
            <a:spAutoFit/>
          </a:bodyPr>
          <a:lstStyle/>
          <a:p>
            <a:pPr indent="266700" algn="just" fontAlgn="base">
              <a:spcBef>
                <a:spcPct val="0"/>
              </a:spcBef>
            </a:pPr>
            <a:r>
              <a:rPr lang="en-US" altLang="zh-CN" sz="2800" b="1" dirty="0">
                <a:solidFill>
                  <a:prstClr val="black"/>
                </a:solidFill>
                <a:latin typeface="仿宋" panose="02010609060101010101" pitchFamily="49" charset="-122"/>
                <a:ea typeface="仿宋" panose="02010609060101010101" pitchFamily="49" charset="-122"/>
                <a:cs typeface="Times New Roman" panose="02020603050405020304" pitchFamily="18" charset="0"/>
              </a:rPr>
              <a:t>   </a:t>
            </a:r>
            <a:r>
              <a:rPr lang="zh-CN" altLang="zh-CN" sz="2800" b="1" dirty="0">
                <a:solidFill>
                  <a:prstClr val="black"/>
                </a:solidFill>
                <a:latin typeface="仿宋" panose="02010609060101010101" pitchFamily="49" charset="-122"/>
                <a:ea typeface="仿宋" panose="02010609060101010101" pitchFamily="49" charset="-122"/>
                <a:cs typeface="Times New Roman" panose="02020603050405020304" pitchFamily="18" charset="0"/>
              </a:rPr>
              <a:t>对于期望收益</a:t>
            </a:r>
            <a:r>
              <a:rPr lang="zh-CN" altLang="zh-CN" sz="2800" b="1" dirty="0">
                <a:solidFill>
                  <a:srgbClr val="FF0000"/>
                </a:solidFill>
                <a:latin typeface="仿宋" panose="02010609060101010101" pitchFamily="49" charset="-122"/>
                <a:ea typeface="仿宋" panose="02010609060101010101" pitchFamily="49" charset="-122"/>
                <a:cs typeface="Times New Roman" panose="02020603050405020304" pitchFamily="18" charset="0"/>
              </a:rPr>
              <a:t>相同的投资项目</a:t>
            </a:r>
            <a:r>
              <a:rPr lang="zh-CN" altLang="zh-CN" sz="2800" b="1" dirty="0">
                <a:solidFill>
                  <a:prstClr val="black"/>
                </a:solidFill>
                <a:latin typeface="仿宋" panose="02010609060101010101" pitchFamily="49" charset="-122"/>
                <a:ea typeface="仿宋" panose="02010609060101010101" pitchFamily="49" charset="-122"/>
                <a:cs typeface="Times New Roman" panose="02020603050405020304" pitchFamily="18" charset="0"/>
              </a:rPr>
              <a:t>，比较其风险大小通常用</a:t>
            </a:r>
            <a:r>
              <a:rPr lang="zh-CN" altLang="zh-CN" sz="2800" b="1" dirty="0">
                <a:solidFill>
                  <a:srgbClr val="FF0000"/>
                </a:solidFill>
                <a:latin typeface="仿宋" panose="02010609060101010101" pitchFamily="49" charset="-122"/>
                <a:ea typeface="仿宋" panose="02010609060101010101" pitchFamily="49" charset="-122"/>
                <a:cs typeface="Times New Roman" panose="02020603050405020304" pitchFamily="18" charset="0"/>
              </a:rPr>
              <a:t>方差和标准差；</a:t>
            </a:r>
            <a:endParaRPr lang="en-US" altLang="zh-CN" sz="2800" b="1" dirty="0">
              <a:solidFill>
                <a:srgbClr val="FF0000"/>
              </a:solidFill>
              <a:latin typeface="仿宋" panose="02010609060101010101" pitchFamily="49" charset="-122"/>
              <a:ea typeface="仿宋" panose="02010609060101010101" pitchFamily="49" charset="-122"/>
              <a:cs typeface="Times New Roman" panose="02020603050405020304" pitchFamily="18" charset="0"/>
            </a:endParaRPr>
          </a:p>
          <a:p>
            <a:pPr indent="266700" algn="just" fontAlgn="base">
              <a:spcBef>
                <a:spcPct val="0"/>
              </a:spcBef>
            </a:pPr>
            <a:r>
              <a:rPr lang="en-US" altLang="zh-CN" sz="2800" b="1" dirty="0">
                <a:solidFill>
                  <a:prstClr val="black"/>
                </a:solidFill>
                <a:latin typeface="仿宋" panose="02010609060101010101" pitchFamily="49" charset="-122"/>
                <a:ea typeface="仿宋" panose="02010609060101010101" pitchFamily="49" charset="-122"/>
                <a:cs typeface="Times New Roman" panose="02020603050405020304" pitchFamily="18" charset="0"/>
              </a:rPr>
              <a:t>  </a:t>
            </a:r>
            <a:r>
              <a:rPr lang="zh-CN" altLang="zh-CN" sz="2800" b="1" dirty="0">
                <a:solidFill>
                  <a:prstClr val="black"/>
                </a:solidFill>
                <a:latin typeface="仿宋" panose="02010609060101010101" pitchFamily="49" charset="-122"/>
                <a:ea typeface="仿宋" panose="02010609060101010101" pitchFamily="49" charset="-122"/>
                <a:cs typeface="Times New Roman" panose="02020603050405020304" pitchFamily="18" charset="0"/>
              </a:rPr>
              <a:t>而对于期望收益</a:t>
            </a:r>
            <a:r>
              <a:rPr lang="zh-CN" altLang="zh-CN" sz="2800" b="1" dirty="0">
                <a:solidFill>
                  <a:srgbClr val="FF0000"/>
                </a:solidFill>
                <a:latin typeface="仿宋" panose="02010609060101010101" pitchFamily="49" charset="-122"/>
                <a:ea typeface="仿宋" panose="02010609060101010101" pitchFamily="49" charset="-122"/>
                <a:cs typeface="Times New Roman" panose="02020603050405020304" pitchFamily="18" charset="0"/>
              </a:rPr>
              <a:t>不同的投资项目</a:t>
            </a:r>
            <a:r>
              <a:rPr lang="zh-CN" altLang="zh-CN" sz="2800" b="1" dirty="0">
                <a:solidFill>
                  <a:prstClr val="black"/>
                </a:solidFill>
                <a:latin typeface="仿宋" panose="02010609060101010101" pitchFamily="49" charset="-122"/>
                <a:ea typeface="仿宋" panose="02010609060101010101" pitchFamily="49" charset="-122"/>
                <a:cs typeface="Times New Roman" panose="02020603050405020304" pitchFamily="18" charset="0"/>
              </a:rPr>
              <a:t>，比较其风险大小则用</a:t>
            </a:r>
            <a:r>
              <a:rPr lang="zh-CN" altLang="zh-CN" sz="2800" b="1" dirty="0">
                <a:solidFill>
                  <a:srgbClr val="FF0000"/>
                </a:solidFill>
                <a:latin typeface="仿宋" panose="02010609060101010101" pitchFamily="49" charset="-122"/>
                <a:ea typeface="仿宋" panose="02010609060101010101" pitchFamily="49" charset="-122"/>
                <a:cs typeface="Times New Roman" panose="02020603050405020304" pitchFamily="18" charset="0"/>
              </a:rPr>
              <a:t>变异系数。</a:t>
            </a:r>
          </a:p>
        </p:txBody>
      </p:sp>
    </p:spTree>
    <p:extLst>
      <p:ext uri="{BB962C8B-B14F-4D97-AF65-F5344CB8AC3E}">
        <p14:creationId xmlns:p14="http://schemas.microsoft.com/office/powerpoint/2010/main" val="2580592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3143672" y="168722"/>
            <a:ext cx="6768752" cy="714375"/>
          </a:xfrm>
        </p:spPr>
        <p:txBody>
          <a:bodyPr>
            <a:normAutofit/>
          </a:bodyPr>
          <a:lstStyle/>
          <a:p>
            <a:r>
              <a:rPr lang="en-US" altLang="zh-CN" dirty="0" smtClean="0"/>
              <a:t>5.2  </a:t>
            </a:r>
            <a:r>
              <a:rPr lang="zh-CN" altLang="en-US" dirty="0"/>
              <a:t>资产组合的风险与收益</a:t>
            </a:r>
          </a:p>
        </p:txBody>
      </p:sp>
      <p:sp>
        <p:nvSpPr>
          <p:cNvPr id="11" name="竖排文字占位符 2"/>
          <p:cNvSpPr>
            <a:spLocks noGrp="1"/>
          </p:cNvSpPr>
          <p:nvPr>
            <p:ph type="body" orient="vert" idx="1"/>
          </p:nvPr>
        </p:nvSpPr>
        <p:spPr>
          <a:xfrm>
            <a:off x="667229" y="1187863"/>
            <a:ext cx="5184576" cy="447145"/>
          </a:xfrm>
        </p:spPr>
        <p:txBody>
          <a:bodyPr/>
          <a:lstStyle/>
          <a:p>
            <a:pPr marL="0" lvl="0" indent="0">
              <a:buNone/>
            </a:pPr>
            <a:r>
              <a:rPr lang="en-US" altLang="zh-CN" sz="2800" dirty="0" smtClean="0">
                <a:solidFill>
                  <a:srgbClr val="0000FF"/>
                </a:solidFill>
              </a:rPr>
              <a:t>2 </a:t>
            </a:r>
            <a:r>
              <a:rPr lang="zh-CN" altLang="en-US" sz="2800" dirty="0" smtClean="0">
                <a:solidFill>
                  <a:srgbClr val="0000FF"/>
                </a:solidFill>
              </a:rPr>
              <a:t>、多项</a:t>
            </a:r>
            <a:r>
              <a:rPr lang="zh-CN" altLang="en-US" sz="2800" dirty="0">
                <a:solidFill>
                  <a:srgbClr val="0000FF"/>
                </a:solidFill>
              </a:rPr>
              <a:t>资产组合</a:t>
            </a:r>
            <a:endParaRPr lang="en-US" altLang="zh-CN" sz="2400" dirty="0"/>
          </a:p>
        </p:txBody>
      </p:sp>
      <p:sp>
        <p:nvSpPr>
          <p:cNvPr id="12" name="矩形 11"/>
          <p:cNvSpPr/>
          <p:nvPr/>
        </p:nvSpPr>
        <p:spPr>
          <a:xfrm>
            <a:off x="607346" y="1749598"/>
            <a:ext cx="6096000" cy="508409"/>
          </a:xfrm>
          <a:prstGeom prst="rect">
            <a:avLst/>
          </a:prstGeom>
          <a:solidFill>
            <a:srgbClr val="FF0000"/>
          </a:solidFill>
        </p:spPr>
        <p:txBody>
          <a:bodyPr>
            <a:spAutoFit/>
          </a:bodyPr>
          <a:lstStyle/>
          <a:p>
            <a:pPr marL="285750" indent="-285750" fontAlgn="base">
              <a:lnSpc>
                <a:spcPct val="110000"/>
              </a:lnSpc>
              <a:spcBef>
                <a:spcPct val="0"/>
              </a:spcBef>
              <a:spcAft>
                <a:spcPct val="0"/>
              </a:spcAft>
              <a:buFont typeface="Arial" panose="020B0604020202020204" pitchFamily="34" charset="0"/>
              <a:buChar char="•"/>
            </a:pPr>
            <a:r>
              <a:rPr lang="zh-CN" altLang="en-US" sz="2800" b="1" dirty="0">
                <a:solidFill>
                  <a:schemeClr val="bg1"/>
                </a:solidFill>
                <a:latin typeface="仿宋" panose="02010609060101010101" pitchFamily="49" charset="-122"/>
                <a:ea typeface="仿宋" panose="02010609060101010101" pitchFamily="49" charset="-122"/>
              </a:rPr>
              <a:t>多项资产组合的方差与标准差</a:t>
            </a:r>
          </a:p>
        </p:txBody>
      </p:sp>
      <p:sp>
        <p:nvSpPr>
          <p:cNvPr id="2" name="矩形 1"/>
          <p:cNvSpPr/>
          <p:nvPr/>
        </p:nvSpPr>
        <p:spPr>
          <a:xfrm>
            <a:off x="191344" y="2636912"/>
            <a:ext cx="3351943" cy="3152338"/>
          </a:xfrm>
          <a:prstGeom prst="rect">
            <a:avLst/>
          </a:prstGeom>
        </p:spPr>
        <p:txBody>
          <a:bodyPr wrap="square">
            <a:spAutoFit/>
          </a:bodyPr>
          <a:lstStyle/>
          <a:p>
            <a:pPr fontAlgn="base">
              <a:lnSpc>
                <a:spcPct val="120000"/>
              </a:lnSpc>
              <a:spcBef>
                <a:spcPct val="0"/>
              </a:spcBef>
              <a:spcAft>
                <a:spcPct val="0"/>
              </a:spcAft>
            </a:pP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协方差矩阵将资产组合方差计算公式中的所有项都列在一个矩阵中。从矩阵内部来看，第</a:t>
            </a:r>
            <a:r>
              <a:rPr lang="en-US" altLang="zh-CN" sz="2400" b="1" dirty="0" err="1">
                <a:solidFill>
                  <a:prstClr val="black"/>
                </a:solidFill>
                <a:latin typeface="Times New Roman" panose="02020603050405020304" pitchFamily="18" charset="0"/>
                <a:ea typeface="仿宋" panose="02010609060101010101" pitchFamily="49" charset="-122"/>
                <a:cs typeface="Times New Roman" panose="02020603050405020304" pitchFamily="18" charset="0"/>
              </a:rPr>
              <a:t>i</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行第</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j</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列所对应的元素，就是资产</a:t>
            </a:r>
            <a:r>
              <a:rPr lang="en-US" altLang="zh-CN" sz="2400" b="1" dirty="0" err="1">
                <a:solidFill>
                  <a:prstClr val="black"/>
                </a:solidFill>
                <a:latin typeface="Times New Roman" panose="02020603050405020304" pitchFamily="18" charset="0"/>
                <a:ea typeface="仿宋" panose="02010609060101010101" pitchFamily="49" charset="-122"/>
                <a:cs typeface="Times New Roman" panose="02020603050405020304" pitchFamily="18" charset="0"/>
              </a:rPr>
              <a:t>i</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和资产</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j</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的协方差再乘以对应的权重。</a:t>
            </a:r>
          </a:p>
        </p:txBody>
      </p:sp>
      <p:graphicFrame>
        <p:nvGraphicFramePr>
          <p:cNvPr id="15" name="Group 144"/>
          <p:cNvGraphicFramePr>
            <a:graphicFrameLocks noGrp="1"/>
          </p:cNvGraphicFramePr>
          <p:nvPr>
            <p:extLst/>
          </p:nvPr>
        </p:nvGraphicFramePr>
        <p:xfrm>
          <a:off x="3748644" y="2512236"/>
          <a:ext cx="8083316" cy="3267631"/>
        </p:xfrm>
        <a:graphic>
          <a:graphicData uri="http://schemas.openxmlformats.org/drawingml/2006/table">
            <a:tbl>
              <a:tblPr/>
              <a:tblGrid>
                <a:gridCol w="864096">
                  <a:extLst>
                    <a:ext uri="{9D8B030D-6E8A-4147-A177-3AD203B41FA5}">
                      <a16:colId xmlns:a16="http://schemas.microsoft.com/office/drawing/2014/main" val="20000"/>
                    </a:ext>
                  </a:extLst>
                </a:gridCol>
                <a:gridCol w="1716981">
                  <a:extLst>
                    <a:ext uri="{9D8B030D-6E8A-4147-A177-3AD203B41FA5}">
                      <a16:colId xmlns:a16="http://schemas.microsoft.com/office/drawing/2014/main" val="20001"/>
                    </a:ext>
                  </a:extLst>
                </a:gridCol>
                <a:gridCol w="1661810">
                  <a:extLst>
                    <a:ext uri="{9D8B030D-6E8A-4147-A177-3AD203B41FA5}">
                      <a16:colId xmlns:a16="http://schemas.microsoft.com/office/drawing/2014/main" val="20002"/>
                    </a:ext>
                  </a:extLst>
                </a:gridCol>
                <a:gridCol w="1658839">
                  <a:extLst>
                    <a:ext uri="{9D8B030D-6E8A-4147-A177-3AD203B41FA5}">
                      <a16:colId xmlns:a16="http://schemas.microsoft.com/office/drawing/2014/main" val="20003"/>
                    </a:ext>
                  </a:extLst>
                </a:gridCol>
                <a:gridCol w="521265">
                  <a:extLst>
                    <a:ext uri="{9D8B030D-6E8A-4147-A177-3AD203B41FA5}">
                      <a16:colId xmlns:a16="http://schemas.microsoft.com/office/drawing/2014/main" val="20004"/>
                    </a:ext>
                  </a:extLst>
                </a:gridCol>
                <a:gridCol w="1660325">
                  <a:extLst>
                    <a:ext uri="{9D8B030D-6E8A-4147-A177-3AD203B41FA5}">
                      <a16:colId xmlns:a16="http://schemas.microsoft.com/office/drawing/2014/main" val="20005"/>
                    </a:ext>
                  </a:extLst>
                </a:gridCol>
              </a:tblGrid>
              <a:tr h="428944">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itchFamily="18" charset="0"/>
                        </a:rPr>
                        <a:t>资  产</a:t>
                      </a:r>
                    </a:p>
                  </a:txBody>
                  <a:tcPr marT="45724" marB="45724"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itchFamily="18" charset="0"/>
                        </a:rPr>
                        <a:t>1</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仿宋" panose="02010609060101010101" pitchFamily="49" charset="-122"/>
                          <a:ea typeface="仿宋" panose="02010609060101010101" pitchFamily="49" charset="-122"/>
                          <a:cs typeface="Times New Roman" pitchFamily="18" charset="0"/>
                        </a:rPr>
                        <a:t>2</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itchFamily="18" charset="0"/>
                        </a:rPr>
                        <a:t>3</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仿宋" panose="02010609060101010101" pitchFamily="49" charset="-122"/>
                          <a:ea typeface="仿宋" panose="02010609060101010101" pitchFamily="49" charset="-122"/>
                          <a:cs typeface="Times New Roman" pitchFamily="18" charset="0"/>
                        </a:rPr>
                        <a:t>…</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仿宋" panose="02010609060101010101" pitchFamily="49" charset="-122"/>
                          <a:ea typeface="仿宋" panose="02010609060101010101" pitchFamily="49" charset="-122"/>
                          <a:cs typeface="Times New Roman" pitchFamily="18" charset="0"/>
                        </a:rPr>
                        <a:t>n</a:t>
                      </a:r>
                    </a:p>
                  </a:txBody>
                  <a:tcPr marT="45724" marB="45724"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56678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itchFamily="18" charset="0"/>
                        </a:rPr>
                        <a:t>1</a:t>
                      </a:r>
                    </a:p>
                  </a:txBody>
                  <a:tcPr marT="45724" marB="45724"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FF"/>
                          </a:solidFill>
                          <a:effectLst/>
                          <a:latin typeface="Times New Roman" panose="02020603050405020304" pitchFamily="18" charset="0"/>
                          <a:ea typeface="仿宋" panose="02010609060101010101" pitchFamily="49" charset="-122"/>
                          <a:cs typeface="Times New Roman" panose="02020603050405020304" pitchFamily="18" charset="0"/>
                        </a:rPr>
                        <a:t>w</a:t>
                      </a:r>
                      <a:r>
                        <a:rPr kumimoji="0" lang="en-US" altLang="zh-CN" sz="1600" b="1" i="0" u="none" strike="noStrike" cap="none" normalizeH="0" baseline="-30000" dirty="0">
                          <a:ln>
                            <a:noFill/>
                          </a:ln>
                          <a:solidFill>
                            <a:srgbClr val="0000FF"/>
                          </a:solidFill>
                          <a:effectLst/>
                          <a:latin typeface="Times New Roman" panose="02020603050405020304" pitchFamily="18" charset="0"/>
                          <a:ea typeface="仿宋" panose="02010609060101010101" pitchFamily="49" charset="-122"/>
                          <a:cs typeface="Times New Roman" panose="02020603050405020304" pitchFamily="18" charset="0"/>
                        </a:rPr>
                        <a:t>1</a:t>
                      </a:r>
                      <a:r>
                        <a:rPr kumimoji="0" lang="en-US" altLang="zh-CN" sz="1600" b="1" i="0" u="none" strike="noStrike" cap="none" normalizeH="0" baseline="30000" dirty="0">
                          <a:ln>
                            <a:noFill/>
                          </a:ln>
                          <a:solidFill>
                            <a:srgbClr val="0000FF"/>
                          </a:solidFill>
                          <a:effectLst/>
                          <a:latin typeface="Times New Roman" panose="02020603050405020304" pitchFamily="18" charset="0"/>
                          <a:ea typeface="仿宋" panose="02010609060101010101" pitchFamily="49" charset="-122"/>
                          <a:cs typeface="Times New Roman" panose="02020603050405020304" pitchFamily="18" charset="0"/>
                        </a:rPr>
                        <a:t>2</a:t>
                      </a:r>
                      <a:r>
                        <a:rPr kumimoji="0" lang="en-US" altLang="zh-CN" sz="1600" b="1" i="0" u="none" strike="noStrike" cap="none" normalizeH="0" baseline="0" dirty="0">
                          <a:ln>
                            <a:noFill/>
                          </a:ln>
                          <a:solidFill>
                            <a:srgbClr val="0000FF"/>
                          </a:solidFill>
                          <a:effectLst/>
                          <a:latin typeface="Times New Roman" panose="02020603050405020304" pitchFamily="18" charset="0"/>
                          <a:ea typeface="仿宋" panose="02010609060101010101" pitchFamily="49" charset="-122"/>
                          <a:cs typeface="Times New Roman" panose="02020603050405020304" pitchFamily="18" charset="0"/>
                        </a:rPr>
                        <a:t>σ</a:t>
                      </a:r>
                      <a:r>
                        <a:rPr kumimoji="0" lang="en-US" altLang="zh-CN" sz="1600" b="1" i="0" u="none" strike="noStrike" cap="none" normalizeH="0" baseline="-30000" dirty="0">
                          <a:ln>
                            <a:noFill/>
                          </a:ln>
                          <a:solidFill>
                            <a:srgbClr val="0000FF"/>
                          </a:solidFill>
                          <a:effectLst/>
                          <a:latin typeface="Times New Roman" panose="02020603050405020304" pitchFamily="18" charset="0"/>
                          <a:ea typeface="仿宋" panose="02010609060101010101" pitchFamily="49" charset="-122"/>
                          <a:cs typeface="Times New Roman" panose="02020603050405020304" pitchFamily="18" charset="0"/>
                        </a:rPr>
                        <a:t>1</a:t>
                      </a:r>
                      <a:r>
                        <a:rPr kumimoji="0" lang="en-US" altLang="zh-CN" sz="1600" b="1" i="0" u="none" strike="noStrike" cap="none" normalizeH="0" baseline="30000" dirty="0">
                          <a:ln>
                            <a:noFill/>
                          </a:ln>
                          <a:solidFill>
                            <a:srgbClr val="0000FF"/>
                          </a:solidFill>
                          <a:effectLst/>
                          <a:latin typeface="Times New Roman" panose="02020603050405020304" pitchFamily="18" charset="0"/>
                          <a:ea typeface="仿宋" panose="02010609060101010101" pitchFamily="49" charset="-122"/>
                          <a:cs typeface="Times New Roman" panose="02020603050405020304" pitchFamily="18" charset="0"/>
                        </a:rPr>
                        <a:t>2</a:t>
                      </a:r>
                      <a:endParaRPr kumimoji="0" lang="en-US" altLang="zh-CN" sz="1600" b="1" i="0" u="none" strike="noStrike" cap="none" normalizeH="0" baseline="0" dirty="0">
                        <a:ln>
                          <a:noFill/>
                        </a:ln>
                        <a:solidFill>
                          <a:srgbClr val="0000FF"/>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w</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1</a:t>
                      </a: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w</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2</a:t>
                      </a: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Cov(R</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1</a:t>
                      </a: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,R</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2</a:t>
                      </a: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w</a:t>
                      </a:r>
                      <a:r>
                        <a:rPr kumimoji="0" lang="en-US" altLang="zh-CN" sz="1600" b="1" i="0" u="none" strike="noStrike" cap="none" normalizeH="0" baseline="-3000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1</a:t>
                      </a: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w</a:t>
                      </a:r>
                      <a:r>
                        <a:rPr kumimoji="0" lang="en-US" altLang="zh-CN" sz="1600" b="1" i="0" u="none" strike="noStrike" cap="none" normalizeH="0" baseline="-3000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3</a:t>
                      </a: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Cov(R</a:t>
                      </a:r>
                      <a:r>
                        <a:rPr kumimoji="0" lang="en-US" altLang="zh-CN" sz="1600" b="1" i="0" u="none" strike="noStrike" cap="none" normalizeH="0" baseline="-3000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1</a:t>
                      </a: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,R</a:t>
                      </a:r>
                      <a:r>
                        <a:rPr kumimoji="0" lang="en-US" altLang="zh-CN" sz="1600" b="1" i="0" u="none" strike="noStrike" cap="none" normalizeH="0" baseline="-3000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3</a:t>
                      </a: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w</a:t>
                      </a:r>
                      <a:r>
                        <a:rPr kumimoji="0" lang="en-US" altLang="zh-CN" sz="1600" b="1" i="0" u="none" strike="noStrike" cap="none" normalizeH="0" baseline="-3000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1</a:t>
                      </a: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w</a:t>
                      </a:r>
                      <a:r>
                        <a:rPr kumimoji="0" lang="en-US" altLang="zh-CN" sz="1600" b="1" i="0" u="none" strike="noStrike" cap="none" normalizeH="0" baseline="-3000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n</a:t>
                      </a: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Cov(R</a:t>
                      </a:r>
                      <a:r>
                        <a:rPr kumimoji="0" lang="en-US" altLang="zh-CN" sz="1600" b="1" i="0" u="none" strike="noStrike" cap="none" normalizeH="0" baseline="-3000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1</a:t>
                      </a: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,R</a:t>
                      </a:r>
                      <a:r>
                        <a:rPr kumimoji="0" lang="en-US" altLang="zh-CN" sz="1600" b="1" i="0" u="none" strike="noStrike" cap="none" normalizeH="0" baseline="-3000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n</a:t>
                      </a: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a:t>
                      </a:r>
                    </a:p>
                  </a:txBody>
                  <a:tcPr marT="45724" marB="45724"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568372">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itchFamily="18" charset="0"/>
                        </a:rPr>
                        <a:t>2</a:t>
                      </a:r>
                    </a:p>
                  </a:txBody>
                  <a:tcPr marT="45724" marB="45724"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w</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2</a:t>
                      </a: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w</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1</a:t>
                      </a: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Cov(R</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2</a:t>
                      </a: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,R</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1</a:t>
                      </a: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w</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2</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2</a:t>
                      </a: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σ</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2</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2</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w</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2</a:t>
                      </a: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w</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3</a:t>
                      </a: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Cov(R</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2</a:t>
                      </a: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,R</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3</a:t>
                      </a: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w</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2</a:t>
                      </a: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w</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n</a:t>
                      </a: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Cov(R</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2</a:t>
                      </a: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,R</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n</a:t>
                      </a: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a:t>
                      </a:r>
                    </a:p>
                  </a:txBody>
                  <a:tcPr marT="45724" marB="45724"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56678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itchFamily="18" charset="0"/>
                        </a:rPr>
                        <a:t>3</a:t>
                      </a:r>
                    </a:p>
                  </a:txBody>
                  <a:tcPr marT="45724" marB="45724"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w</a:t>
                      </a:r>
                      <a:r>
                        <a:rPr kumimoji="0" lang="en-US" altLang="zh-CN" sz="1600" b="1" i="0" u="none" strike="noStrike" cap="none" normalizeH="0" baseline="-3000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3</a:t>
                      </a: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w</a:t>
                      </a:r>
                      <a:r>
                        <a:rPr kumimoji="0" lang="en-US" altLang="zh-CN" sz="1600" b="1" i="0" u="none" strike="noStrike" cap="none" normalizeH="0" baseline="-3000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1</a:t>
                      </a: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Cov(R</a:t>
                      </a:r>
                      <a:r>
                        <a:rPr kumimoji="0" lang="en-US" altLang="zh-CN" sz="1600" b="1" i="0" u="none" strike="noStrike" cap="none" normalizeH="0" baseline="-3000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3</a:t>
                      </a: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,R</a:t>
                      </a:r>
                      <a:r>
                        <a:rPr kumimoji="0" lang="en-US" altLang="zh-CN" sz="1600" b="1" i="0" u="none" strike="noStrike" cap="none" normalizeH="0" baseline="-3000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1</a:t>
                      </a: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w</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3</a:t>
                      </a: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w</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2</a:t>
                      </a: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Cov(R</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3</a:t>
                      </a: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,R</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2</a:t>
                      </a: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w</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3</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2</a:t>
                      </a: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σ</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3</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2</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w</a:t>
                      </a:r>
                      <a:r>
                        <a:rPr kumimoji="0" lang="en-US" altLang="zh-CN" sz="1600" b="1" i="0" u="none" strike="noStrike" cap="none" normalizeH="0" baseline="-3000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3</a:t>
                      </a: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w</a:t>
                      </a:r>
                      <a:r>
                        <a:rPr kumimoji="0" lang="en-US" altLang="zh-CN" sz="1600" b="1" i="0" u="none" strike="noStrike" cap="none" normalizeH="0" baseline="-3000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n</a:t>
                      </a: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Cov(R</a:t>
                      </a:r>
                      <a:r>
                        <a:rPr kumimoji="0" lang="en-US" altLang="zh-CN" sz="1600" b="1" i="0" u="none" strike="noStrike" cap="none" normalizeH="0" baseline="-3000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3</a:t>
                      </a: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,R</a:t>
                      </a:r>
                      <a:r>
                        <a:rPr kumimoji="0" lang="en-US" altLang="zh-CN" sz="1600" b="1" i="0" u="none" strike="noStrike" cap="none" normalizeH="0" baseline="-3000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n</a:t>
                      </a: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a:t>
                      </a:r>
                    </a:p>
                  </a:txBody>
                  <a:tcPr marT="45724" marB="45724"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569960">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itchFamily="18" charset="0"/>
                        </a:rPr>
                        <a:t>…</a:t>
                      </a:r>
                    </a:p>
                  </a:txBody>
                  <a:tcPr marT="45724" marB="45724"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a:t>
                      </a:r>
                    </a:p>
                  </a:txBody>
                  <a:tcPr marT="45724" marB="45724"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r h="56678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itchFamily="18" charset="0"/>
                        </a:rPr>
                        <a:t>n</a:t>
                      </a:r>
                    </a:p>
                  </a:txBody>
                  <a:tcPr marT="45724" marB="45724"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w</a:t>
                      </a:r>
                      <a:r>
                        <a:rPr kumimoji="0" lang="en-US" altLang="zh-CN" sz="1600" b="1" i="0" u="none" strike="noStrike" cap="none" normalizeH="0" baseline="-3000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n</a:t>
                      </a: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w</a:t>
                      </a:r>
                      <a:r>
                        <a:rPr kumimoji="0" lang="en-US" altLang="zh-CN" sz="1600" b="1" i="0" u="none" strike="noStrike" cap="none" normalizeH="0" baseline="-3000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1</a:t>
                      </a: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Cov(R</a:t>
                      </a:r>
                      <a:r>
                        <a:rPr kumimoji="0" lang="en-US" altLang="zh-CN" sz="1600" b="1" i="0" u="none" strike="noStrike" cap="none" normalizeH="0" baseline="-3000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n</a:t>
                      </a: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,R</a:t>
                      </a:r>
                      <a:r>
                        <a:rPr kumimoji="0" lang="en-US" altLang="zh-CN" sz="1600" b="1" i="0" u="none" strike="noStrike" cap="none" normalizeH="0" baseline="-3000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1</a:t>
                      </a: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w</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n</a:t>
                      </a: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w</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2</a:t>
                      </a: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Cov(R</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n</a:t>
                      </a: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,R</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2</a:t>
                      </a:r>
                      <a:r>
                        <a:rPr kumimoji="0" lang="en-US" altLang="zh-CN" sz="1600" b="1" i="0" u="none" strike="noStrike" cap="none" normalizeH="0" baseline="0" dirty="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w</a:t>
                      </a:r>
                      <a:r>
                        <a:rPr kumimoji="0" lang="en-US" altLang="zh-CN" sz="1600" b="1" i="0" u="none" strike="noStrike" cap="none" normalizeH="0" baseline="-3000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n</a:t>
                      </a: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w</a:t>
                      </a:r>
                      <a:r>
                        <a:rPr kumimoji="0" lang="en-US" altLang="zh-CN" sz="1600" b="1" i="0" u="none" strike="noStrike" cap="none" normalizeH="0" baseline="-3000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3</a:t>
                      </a: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Cov(R</a:t>
                      </a:r>
                      <a:r>
                        <a:rPr kumimoji="0" lang="en-US" altLang="zh-CN" sz="1600" b="1" i="0" u="none" strike="noStrike" cap="none" normalizeH="0" baseline="-3000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n</a:t>
                      </a: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,R</a:t>
                      </a:r>
                      <a:r>
                        <a:rPr kumimoji="0" lang="en-US" altLang="zh-CN" sz="1600" b="1" i="0" u="none" strike="noStrike" cap="none" normalizeH="0" baseline="-3000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3</a:t>
                      </a: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rPr>
                        <a:t>…</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FF"/>
                          </a:solidFill>
                          <a:effectLst/>
                          <a:latin typeface="Times New Roman" panose="02020603050405020304" pitchFamily="18" charset="0"/>
                          <a:ea typeface="仿宋" panose="02010609060101010101" pitchFamily="49" charset="-122"/>
                          <a:cs typeface="Times New Roman" panose="02020603050405020304" pitchFamily="18" charset="0"/>
                        </a:rPr>
                        <a:t>w</a:t>
                      </a:r>
                      <a:r>
                        <a:rPr kumimoji="0" lang="en-US" altLang="zh-CN" sz="1600" b="1" i="0" u="none" strike="noStrike" cap="none" normalizeH="0" baseline="-30000" dirty="0">
                          <a:ln>
                            <a:noFill/>
                          </a:ln>
                          <a:solidFill>
                            <a:srgbClr val="0000FF"/>
                          </a:solidFill>
                          <a:effectLst/>
                          <a:latin typeface="Times New Roman" panose="02020603050405020304" pitchFamily="18" charset="0"/>
                          <a:ea typeface="仿宋" panose="02010609060101010101" pitchFamily="49" charset="-122"/>
                          <a:cs typeface="Times New Roman" panose="02020603050405020304" pitchFamily="18" charset="0"/>
                        </a:rPr>
                        <a:t>n</a:t>
                      </a:r>
                      <a:r>
                        <a:rPr kumimoji="0" lang="en-US" altLang="zh-CN" sz="1600" b="1" i="0" u="none" strike="noStrike" cap="none" normalizeH="0" baseline="30000" dirty="0">
                          <a:ln>
                            <a:noFill/>
                          </a:ln>
                          <a:solidFill>
                            <a:srgbClr val="0000FF"/>
                          </a:solidFill>
                          <a:effectLst/>
                          <a:latin typeface="Times New Roman" panose="02020603050405020304" pitchFamily="18" charset="0"/>
                          <a:ea typeface="仿宋" panose="02010609060101010101" pitchFamily="49" charset="-122"/>
                          <a:cs typeface="Times New Roman" panose="02020603050405020304" pitchFamily="18" charset="0"/>
                        </a:rPr>
                        <a:t>2</a:t>
                      </a:r>
                      <a:r>
                        <a:rPr kumimoji="0" lang="en-US" altLang="zh-CN" sz="1600" b="1" i="0" u="none" strike="noStrike" cap="none" normalizeH="0" baseline="0" dirty="0">
                          <a:ln>
                            <a:noFill/>
                          </a:ln>
                          <a:solidFill>
                            <a:srgbClr val="0000FF"/>
                          </a:solidFill>
                          <a:effectLst/>
                          <a:latin typeface="Times New Roman" panose="02020603050405020304" pitchFamily="18" charset="0"/>
                          <a:ea typeface="仿宋" panose="02010609060101010101" pitchFamily="49" charset="-122"/>
                          <a:cs typeface="Times New Roman" panose="02020603050405020304" pitchFamily="18" charset="0"/>
                        </a:rPr>
                        <a:t>σ</a:t>
                      </a:r>
                      <a:r>
                        <a:rPr kumimoji="0" lang="en-US" altLang="zh-CN" sz="1600" b="1" i="0" u="none" strike="noStrike" cap="none" normalizeH="0" baseline="-30000" dirty="0">
                          <a:ln>
                            <a:noFill/>
                          </a:ln>
                          <a:solidFill>
                            <a:srgbClr val="0000FF"/>
                          </a:solidFill>
                          <a:effectLst/>
                          <a:latin typeface="Times New Roman" panose="02020603050405020304" pitchFamily="18" charset="0"/>
                          <a:ea typeface="仿宋" panose="02010609060101010101" pitchFamily="49" charset="-122"/>
                          <a:cs typeface="Times New Roman" panose="02020603050405020304" pitchFamily="18" charset="0"/>
                        </a:rPr>
                        <a:t>n</a:t>
                      </a:r>
                      <a:r>
                        <a:rPr kumimoji="0" lang="en-US" altLang="zh-CN" sz="1600" b="1" i="0" u="none" strike="noStrike" cap="none" normalizeH="0" baseline="30000" dirty="0">
                          <a:ln>
                            <a:noFill/>
                          </a:ln>
                          <a:solidFill>
                            <a:srgbClr val="0000FF"/>
                          </a:solidFill>
                          <a:effectLst/>
                          <a:latin typeface="Times New Roman" panose="02020603050405020304" pitchFamily="18" charset="0"/>
                          <a:ea typeface="仿宋" panose="02010609060101010101" pitchFamily="49" charset="-122"/>
                          <a:cs typeface="Times New Roman" panose="02020603050405020304" pitchFamily="18" charset="0"/>
                        </a:rPr>
                        <a:t>2</a:t>
                      </a:r>
                      <a:endParaRPr kumimoji="0" lang="en-US" altLang="zh-CN" sz="1600" b="1" i="0" u="none" strike="noStrike" cap="none" normalizeH="0" baseline="0" dirty="0">
                        <a:ln>
                          <a:noFill/>
                        </a:ln>
                        <a:solidFill>
                          <a:srgbClr val="0000FF"/>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593576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3143672" y="168722"/>
            <a:ext cx="6768752" cy="714375"/>
          </a:xfrm>
        </p:spPr>
        <p:txBody>
          <a:bodyPr>
            <a:normAutofit/>
          </a:bodyPr>
          <a:lstStyle/>
          <a:p>
            <a:r>
              <a:rPr lang="en-US" altLang="zh-CN" dirty="0" smtClean="0"/>
              <a:t>5.2  </a:t>
            </a:r>
            <a:r>
              <a:rPr lang="zh-CN" altLang="en-US" dirty="0"/>
              <a:t>资产组合的风险与收益</a:t>
            </a:r>
          </a:p>
        </p:txBody>
      </p:sp>
      <p:sp>
        <p:nvSpPr>
          <p:cNvPr id="11" name="竖排文字占位符 2"/>
          <p:cNvSpPr>
            <a:spLocks noGrp="1"/>
          </p:cNvSpPr>
          <p:nvPr>
            <p:ph type="body" orient="vert" idx="1"/>
          </p:nvPr>
        </p:nvSpPr>
        <p:spPr>
          <a:xfrm>
            <a:off x="667229" y="1187863"/>
            <a:ext cx="5184576" cy="447145"/>
          </a:xfrm>
        </p:spPr>
        <p:txBody>
          <a:bodyPr/>
          <a:lstStyle/>
          <a:p>
            <a:pPr marL="0" lvl="0" indent="0">
              <a:buNone/>
            </a:pPr>
            <a:r>
              <a:rPr lang="en-US" altLang="zh-CN" sz="2800" dirty="0" smtClean="0">
                <a:solidFill>
                  <a:srgbClr val="0000FF"/>
                </a:solidFill>
              </a:rPr>
              <a:t>2</a:t>
            </a:r>
            <a:r>
              <a:rPr lang="zh-CN" altLang="en-US" sz="2800" dirty="0" smtClean="0">
                <a:solidFill>
                  <a:srgbClr val="0000FF"/>
                </a:solidFill>
              </a:rPr>
              <a:t>、</a:t>
            </a:r>
            <a:r>
              <a:rPr lang="en-US" altLang="zh-CN" sz="2800" dirty="0" smtClean="0">
                <a:solidFill>
                  <a:srgbClr val="0000FF"/>
                </a:solidFill>
              </a:rPr>
              <a:t> </a:t>
            </a:r>
            <a:r>
              <a:rPr lang="zh-CN" altLang="en-US" sz="2800" dirty="0">
                <a:solidFill>
                  <a:srgbClr val="0000FF"/>
                </a:solidFill>
              </a:rPr>
              <a:t>多项资产组合</a:t>
            </a:r>
            <a:endParaRPr lang="en-US" altLang="zh-CN" sz="2400" dirty="0"/>
          </a:p>
        </p:txBody>
      </p:sp>
      <p:sp>
        <p:nvSpPr>
          <p:cNvPr id="12" name="矩形 11"/>
          <p:cNvSpPr/>
          <p:nvPr/>
        </p:nvSpPr>
        <p:spPr>
          <a:xfrm>
            <a:off x="607346" y="1749598"/>
            <a:ext cx="6096000" cy="508409"/>
          </a:xfrm>
          <a:prstGeom prst="rect">
            <a:avLst/>
          </a:prstGeom>
          <a:solidFill>
            <a:srgbClr val="FF0000"/>
          </a:solidFill>
          <a:ln>
            <a:solidFill>
              <a:srgbClr val="FF0000"/>
            </a:solidFill>
          </a:ln>
        </p:spPr>
        <p:txBody>
          <a:bodyPr>
            <a:spAutoFit/>
          </a:bodyPr>
          <a:lstStyle/>
          <a:p>
            <a:pPr fontAlgn="base">
              <a:lnSpc>
                <a:spcPct val="110000"/>
              </a:lnSpc>
              <a:spcBef>
                <a:spcPct val="0"/>
              </a:spcBef>
              <a:spcAft>
                <a:spcPct val="0"/>
              </a:spcAft>
            </a:pPr>
            <a:r>
              <a:rPr lang="en-US" altLang="zh-CN" sz="2800" b="1" dirty="0" smtClean="0">
                <a:solidFill>
                  <a:schemeClr val="bg1"/>
                </a:solidFill>
                <a:latin typeface="仿宋" panose="02010609060101010101" pitchFamily="49" charset="-122"/>
                <a:ea typeface="仿宋" panose="02010609060101010101" pitchFamily="49" charset="-122"/>
              </a:rPr>
              <a:t>2</a:t>
            </a:r>
            <a:r>
              <a:rPr lang="zh-CN" altLang="en-US" sz="2800" b="1" dirty="0" smtClean="0">
                <a:solidFill>
                  <a:schemeClr val="bg1"/>
                </a:solidFill>
                <a:latin typeface="仿宋" panose="02010609060101010101" pitchFamily="49" charset="-122"/>
                <a:ea typeface="仿宋" panose="02010609060101010101" pitchFamily="49" charset="-122"/>
              </a:rPr>
              <a:t>）多项</a:t>
            </a:r>
            <a:r>
              <a:rPr lang="zh-CN" altLang="en-US" sz="2800" b="1" dirty="0">
                <a:solidFill>
                  <a:schemeClr val="bg1"/>
                </a:solidFill>
                <a:latin typeface="仿宋" panose="02010609060101010101" pitchFamily="49" charset="-122"/>
                <a:ea typeface="仿宋" panose="02010609060101010101" pitchFamily="49" charset="-122"/>
              </a:rPr>
              <a:t>资产组合的可行集与有效集</a:t>
            </a:r>
          </a:p>
        </p:txBody>
      </p:sp>
      <p:sp>
        <p:nvSpPr>
          <p:cNvPr id="2" name="矩形 1"/>
          <p:cNvSpPr/>
          <p:nvPr/>
        </p:nvSpPr>
        <p:spPr>
          <a:xfrm>
            <a:off x="667229" y="2241058"/>
            <a:ext cx="9577064" cy="461665"/>
          </a:xfrm>
          <a:prstGeom prst="rect">
            <a:avLst/>
          </a:prstGeom>
        </p:spPr>
        <p:txBody>
          <a:bodyPr wrap="square">
            <a:spAutoFit/>
          </a:bodyPr>
          <a:lstStyle/>
          <a:p>
            <a:pPr fontAlgn="base">
              <a:spcBef>
                <a:spcPct val="0"/>
              </a:spcBef>
              <a:spcAft>
                <a:spcPct val="0"/>
              </a:spcAft>
            </a:pPr>
            <a:r>
              <a:rPr lang="zh-CN" altLang="en-US" sz="2400" b="1" dirty="0">
                <a:solidFill>
                  <a:prstClr val="black"/>
                </a:solidFill>
                <a:latin typeface="仿宋" panose="02010609060101010101" pitchFamily="49" charset="-122"/>
                <a:ea typeface="仿宋" panose="02010609060101010101" pitchFamily="49" charset="-122"/>
              </a:rPr>
              <a:t>在多项资产组合中，由于资产数量的增多，可行集扩大到了一个平面：</a:t>
            </a:r>
          </a:p>
        </p:txBody>
      </p:sp>
      <p:graphicFrame>
        <p:nvGraphicFramePr>
          <p:cNvPr id="13" name="Object 10"/>
          <p:cNvGraphicFramePr>
            <a:graphicFrameLocks noChangeAspect="1"/>
          </p:cNvGraphicFramePr>
          <p:nvPr>
            <p:extLst/>
          </p:nvPr>
        </p:nvGraphicFramePr>
        <p:xfrm>
          <a:off x="4439816" y="2757760"/>
          <a:ext cx="7607300" cy="4230688"/>
        </p:xfrm>
        <a:graphic>
          <a:graphicData uri="http://schemas.openxmlformats.org/presentationml/2006/ole">
            <mc:AlternateContent xmlns:mc="http://schemas.openxmlformats.org/markup-compatibility/2006">
              <mc:Choice xmlns:v="urn:schemas-microsoft-com:vml" Requires="v">
                <p:oleObj spid="_x0000_s53279" name="Visio" r:id="rId3" imgW="4491720" imgH="2416744" progId="Visio.Drawing.11">
                  <p:embed/>
                </p:oleObj>
              </mc:Choice>
              <mc:Fallback>
                <p:oleObj name="Visio" r:id="rId3" imgW="4491720" imgH="241674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9816" y="2757760"/>
                        <a:ext cx="7607300"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Line 13"/>
          <p:cNvSpPr>
            <a:spLocks noChangeShapeType="1"/>
          </p:cNvSpPr>
          <p:nvPr/>
        </p:nvSpPr>
        <p:spPr bwMode="auto">
          <a:xfrm>
            <a:off x="7538616" y="4049985"/>
            <a:ext cx="0" cy="2187327"/>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prstClr val="black"/>
              </a:solidFill>
              <a:latin typeface="Arial" panose="020B0604020202020204" pitchFamily="34" charset="0"/>
            </a:endParaRPr>
          </a:p>
        </p:txBody>
      </p:sp>
      <p:sp>
        <p:nvSpPr>
          <p:cNvPr id="16" name="Line 14"/>
          <p:cNvSpPr>
            <a:spLocks noChangeShapeType="1"/>
          </p:cNvSpPr>
          <p:nvPr/>
        </p:nvSpPr>
        <p:spPr bwMode="auto">
          <a:xfrm flipH="1">
            <a:off x="5665366" y="4832548"/>
            <a:ext cx="1873250"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prstClr val="black"/>
              </a:solidFill>
              <a:latin typeface="Arial" panose="020B0604020202020204" pitchFamily="34" charset="0"/>
            </a:endParaRPr>
          </a:p>
        </p:txBody>
      </p:sp>
      <p:sp>
        <p:nvSpPr>
          <p:cNvPr id="3" name="矩形 2"/>
          <p:cNvSpPr/>
          <p:nvPr/>
        </p:nvSpPr>
        <p:spPr>
          <a:xfrm>
            <a:off x="524105" y="3589338"/>
            <a:ext cx="4204636" cy="1938992"/>
          </a:xfrm>
          <a:prstGeom prst="rect">
            <a:avLst/>
          </a:prstGeom>
        </p:spPr>
        <p:txBody>
          <a:bodyPr wrap="square">
            <a:spAutoFit/>
          </a:bodyPr>
          <a:lstStyle/>
          <a:p>
            <a:pPr indent="266700" algn="just" fontAlgn="base">
              <a:spcBef>
                <a:spcPct val="0"/>
              </a:spcBef>
            </a:pPr>
            <a:r>
              <a:rPr lang="en-US" altLang="zh-CN" sz="2400" b="1" dirty="0">
                <a:solidFill>
                  <a:prstClr val="black"/>
                </a:solidFill>
                <a:latin typeface="仿宋" panose="02010609060101010101" pitchFamily="49" charset="-122"/>
                <a:ea typeface="仿宋" panose="02010609060101010101" pitchFamily="49" charset="-122"/>
              </a:rPr>
              <a:t> </a:t>
            </a:r>
            <a:r>
              <a:rPr lang="zh-CN" altLang="en-US" sz="2400" b="1" dirty="0">
                <a:solidFill>
                  <a:srgbClr val="FF0000"/>
                </a:solidFill>
                <a:latin typeface="仿宋" panose="02010609060101010101" pitchFamily="49" charset="-122"/>
                <a:ea typeface="仿宋" panose="02010609060101010101" pitchFamily="49" charset="-122"/>
              </a:rPr>
              <a:t>注意：</a:t>
            </a:r>
            <a:r>
              <a:rPr lang="zh-CN" altLang="zh-CN" sz="2400" b="1" dirty="0">
                <a:solidFill>
                  <a:prstClr val="black"/>
                </a:solidFill>
                <a:latin typeface="仿宋" panose="02010609060101010101" pitchFamily="49" charset="-122"/>
                <a:ea typeface="仿宋" panose="02010609060101010101" pitchFamily="49" charset="-122"/>
              </a:rPr>
              <a:t>任何投资者都不能选择出一个期望收益超过给定阴影区域的组合。同时，任何人也不可能选择出一个标准差低于给定阴影区域的组合。</a:t>
            </a:r>
          </a:p>
        </p:txBody>
      </p:sp>
      <p:sp>
        <p:nvSpPr>
          <p:cNvPr id="4" name="任意多边形 3"/>
          <p:cNvSpPr/>
          <p:nvPr/>
        </p:nvSpPr>
        <p:spPr>
          <a:xfrm>
            <a:off x="6574971" y="3614057"/>
            <a:ext cx="3512458" cy="1524000"/>
          </a:xfrm>
          <a:custGeom>
            <a:avLst/>
            <a:gdLst>
              <a:gd name="connsiteX0" fmla="*/ 0 w 3512458"/>
              <a:gd name="connsiteY0" fmla="*/ 1524000 h 1524000"/>
              <a:gd name="connsiteX1" fmla="*/ 72572 w 3512458"/>
              <a:gd name="connsiteY1" fmla="*/ 1233714 h 1524000"/>
              <a:gd name="connsiteX2" fmla="*/ 290286 w 3512458"/>
              <a:gd name="connsiteY2" fmla="*/ 870857 h 1524000"/>
              <a:gd name="connsiteX3" fmla="*/ 566058 w 3512458"/>
              <a:gd name="connsiteY3" fmla="*/ 609600 h 1524000"/>
              <a:gd name="connsiteX4" fmla="*/ 972458 w 3512458"/>
              <a:gd name="connsiteY4" fmla="*/ 362857 h 1524000"/>
              <a:gd name="connsiteX5" fmla="*/ 1451429 w 3512458"/>
              <a:gd name="connsiteY5" fmla="*/ 174172 h 1524000"/>
              <a:gd name="connsiteX6" fmla="*/ 1886858 w 3512458"/>
              <a:gd name="connsiteY6" fmla="*/ 72572 h 1524000"/>
              <a:gd name="connsiteX7" fmla="*/ 2365829 w 3512458"/>
              <a:gd name="connsiteY7" fmla="*/ 14514 h 1524000"/>
              <a:gd name="connsiteX8" fmla="*/ 2830286 w 3512458"/>
              <a:gd name="connsiteY8" fmla="*/ 0 h 1524000"/>
              <a:gd name="connsiteX9" fmla="*/ 3309258 w 3512458"/>
              <a:gd name="connsiteY9" fmla="*/ 14514 h 1524000"/>
              <a:gd name="connsiteX10" fmla="*/ 3512458 w 3512458"/>
              <a:gd name="connsiteY10" fmla="*/ 29029 h 15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12458" h="1524000">
                <a:moveTo>
                  <a:pt x="0" y="1524000"/>
                </a:moveTo>
                <a:cubicBezTo>
                  <a:pt x="12095" y="1433285"/>
                  <a:pt x="24191" y="1342571"/>
                  <a:pt x="72572" y="1233714"/>
                </a:cubicBezTo>
                <a:cubicBezTo>
                  <a:pt x="120953" y="1124857"/>
                  <a:pt x="208038" y="974876"/>
                  <a:pt x="290286" y="870857"/>
                </a:cubicBezTo>
                <a:cubicBezTo>
                  <a:pt x="372534" y="766838"/>
                  <a:pt x="452363" y="694267"/>
                  <a:pt x="566058" y="609600"/>
                </a:cubicBezTo>
                <a:cubicBezTo>
                  <a:pt x="679753" y="524933"/>
                  <a:pt x="824896" y="435428"/>
                  <a:pt x="972458" y="362857"/>
                </a:cubicBezTo>
                <a:cubicBezTo>
                  <a:pt x="1120020" y="290286"/>
                  <a:pt x="1299029" y="222553"/>
                  <a:pt x="1451429" y="174172"/>
                </a:cubicBezTo>
                <a:cubicBezTo>
                  <a:pt x="1603829" y="125791"/>
                  <a:pt x="1734458" y="99182"/>
                  <a:pt x="1886858" y="72572"/>
                </a:cubicBezTo>
                <a:cubicBezTo>
                  <a:pt x="2039258" y="45962"/>
                  <a:pt x="2208591" y="26609"/>
                  <a:pt x="2365829" y="14514"/>
                </a:cubicBezTo>
                <a:cubicBezTo>
                  <a:pt x="2523067" y="2419"/>
                  <a:pt x="2673048" y="0"/>
                  <a:pt x="2830286" y="0"/>
                </a:cubicBezTo>
                <a:cubicBezTo>
                  <a:pt x="2987524" y="0"/>
                  <a:pt x="3195563" y="9676"/>
                  <a:pt x="3309258" y="14514"/>
                </a:cubicBezTo>
                <a:cubicBezTo>
                  <a:pt x="3422953" y="19352"/>
                  <a:pt x="3467705" y="24190"/>
                  <a:pt x="3512458" y="29029"/>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sp>
        <p:nvSpPr>
          <p:cNvPr id="17" name="矩形 16"/>
          <p:cNvSpPr/>
          <p:nvPr/>
        </p:nvSpPr>
        <p:spPr>
          <a:xfrm>
            <a:off x="7538616" y="3041928"/>
            <a:ext cx="2950393" cy="461665"/>
          </a:xfrm>
          <a:prstGeom prst="rect">
            <a:avLst/>
          </a:prstGeom>
          <a:solidFill>
            <a:srgbClr val="0000CC"/>
          </a:solidFill>
          <a:ln>
            <a:solidFill>
              <a:srgbClr val="CCFFCC"/>
            </a:solidFill>
          </a:ln>
        </p:spPr>
        <p:txBody>
          <a:bodyPr wrap="square">
            <a:spAutoFit/>
          </a:bodyPr>
          <a:lstStyle/>
          <a:p>
            <a:pPr algn="ctr" fontAlgn="base">
              <a:spcBef>
                <a:spcPct val="0"/>
              </a:spcBef>
              <a:spcAft>
                <a:spcPct val="0"/>
              </a:spcAft>
            </a:pPr>
            <a:r>
              <a:rPr lang="en-US" altLang="zh-CN" sz="2400" b="1" dirty="0">
                <a:solidFill>
                  <a:prstClr val="white"/>
                </a:solidFill>
                <a:latin typeface="Times New Roman" panose="02020603050405020304" pitchFamily="18" charset="0"/>
                <a:ea typeface="MingLiU" panose="02020509000000000000" pitchFamily="49" charset="-120"/>
                <a:cs typeface="Times New Roman" panose="02020603050405020304" pitchFamily="18" charset="0"/>
              </a:rPr>
              <a:t>Markowitz</a:t>
            </a:r>
            <a:r>
              <a:rPr lang="zh-CN" altLang="zh-CN" sz="2400" b="1" dirty="0">
                <a:solidFill>
                  <a:prstClr val="white"/>
                </a:solidFill>
                <a:latin typeface="Times New Roman" panose="02020603050405020304" pitchFamily="18" charset="0"/>
                <a:ea typeface="MingLiU" panose="02020509000000000000" pitchFamily="49" charset="-120"/>
                <a:cs typeface="Times New Roman" panose="02020603050405020304" pitchFamily="18" charset="0"/>
              </a:rPr>
              <a:t>有效边界</a:t>
            </a:r>
            <a:endParaRPr lang="zh-CN" altLang="en-US" sz="2400" b="1" dirty="0">
              <a:solidFill>
                <a:prstClr val="white"/>
              </a:solidFill>
              <a:latin typeface="Times New Roman" panose="02020603050405020304" pitchFamily="18" charset="0"/>
              <a:ea typeface="MingLiU" panose="02020509000000000000" pitchFamily="49" charset="-120"/>
              <a:cs typeface="Times New Roman" panose="02020603050405020304" pitchFamily="18" charset="0"/>
            </a:endParaRPr>
          </a:p>
        </p:txBody>
      </p:sp>
      <p:sp>
        <p:nvSpPr>
          <p:cNvPr id="18" name="矩形 17"/>
          <p:cNvSpPr/>
          <p:nvPr/>
        </p:nvSpPr>
        <p:spPr>
          <a:xfrm>
            <a:off x="8243465" y="3878441"/>
            <a:ext cx="2383753" cy="954107"/>
          </a:xfrm>
          <a:prstGeom prst="rect">
            <a:avLst/>
          </a:prstGeom>
          <a:solidFill>
            <a:srgbClr val="CCFFCC"/>
          </a:solidFill>
          <a:ln>
            <a:solidFill>
              <a:srgbClr val="CCFFCC"/>
            </a:solidFill>
          </a:ln>
        </p:spPr>
        <p:txBody>
          <a:bodyPr wrap="square">
            <a:spAutoFit/>
          </a:bodyPr>
          <a:lstStyle/>
          <a:p>
            <a:pPr fontAlgn="base">
              <a:spcBef>
                <a:spcPct val="0"/>
              </a:spcBef>
              <a:spcAft>
                <a:spcPct val="0"/>
              </a:spcAft>
            </a:pPr>
            <a:r>
              <a:rPr lang="en-US" altLang="zh-CN"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X1</a:t>
            </a:r>
            <a:r>
              <a:rPr lang="zh-CN" altLang="en-US"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和</a:t>
            </a:r>
            <a:r>
              <a:rPr lang="en-US" altLang="zh-CN"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X2</a:t>
            </a:r>
            <a:r>
              <a:rPr lang="zh-CN" altLang="en-US"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相比，风险相同，但收益率较小。</a:t>
            </a:r>
            <a:endParaRPr lang="en-US" altLang="zh-CN"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endParaRPr>
          </a:p>
          <a:p>
            <a:pPr fontAlgn="base">
              <a:spcBef>
                <a:spcPct val="0"/>
              </a:spcBef>
              <a:spcAft>
                <a:spcPct val="0"/>
              </a:spcAft>
            </a:pPr>
            <a:r>
              <a:rPr lang="en-US" altLang="zh-CN" sz="2000" b="1"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     X2</a:t>
            </a:r>
            <a:r>
              <a:rPr lang="zh-CN" altLang="en-US" sz="2000" b="1"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优于</a:t>
            </a:r>
            <a:r>
              <a:rPr lang="en-US" altLang="zh-CN" sz="2000" b="1"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X1</a:t>
            </a:r>
            <a:endParaRPr lang="zh-CN" altLang="en-US" sz="2000" b="1"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9" name="矩形 18"/>
          <p:cNvSpPr/>
          <p:nvPr/>
        </p:nvSpPr>
        <p:spPr>
          <a:xfrm>
            <a:off x="7051589" y="5096931"/>
            <a:ext cx="2383753" cy="954107"/>
          </a:xfrm>
          <a:prstGeom prst="rect">
            <a:avLst/>
          </a:prstGeom>
          <a:solidFill>
            <a:srgbClr val="CCFFCC"/>
          </a:solidFill>
          <a:ln>
            <a:solidFill>
              <a:srgbClr val="CCFFCC"/>
            </a:solidFill>
          </a:ln>
        </p:spPr>
        <p:txBody>
          <a:bodyPr wrap="square">
            <a:spAutoFit/>
          </a:bodyPr>
          <a:lstStyle/>
          <a:p>
            <a:pPr fontAlgn="base">
              <a:spcBef>
                <a:spcPct val="0"/>
              </a:spcBef>
              <a:spcAft>
                <a:spcPct val="0"/>
              </a:spcAft>
            </a:pPr>
            <a:r>
              <a:rPr lang="en-US" altLang="zh-CN"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X1</a:t>
            </a:r>
            <a:r>
              <a:rPr lang="zh-CN" altLang="en-US"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和</a:t>
            </a:r>
            <a:r>
              <a:rPr lang="en-US" altLang="zh-CN"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X3</a:t>
            </a:r>
            <a:r>
              <a:rPr lang="zh-CN" altLang="en-US"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相比，收益率相同，但风险较大。</a:t>
            </a:r>
            <a:endParaRPr lang="en-US" altLang="zh-CN"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endParaRPr>
          </a:p>
          <a:p>
            <a:pPr fontAlgn="base">
              <a:spcBef>
                <a:spcPct val="0"/>
              </a:spcBef>
              <a:spcAft>
                <a:spcPct val="0"/>
              </a:spcAft>
            </a:pPr>
            <a:r>
              <a:rPr lang="en-US" altLang="zh-CN" sz="2000" b="1"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     X3</a:t>
            </a:r>
            <a:r>
              <a:rPr lang="zh-CN" altLang="en-US" sz="2000" b="1"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优于</a:t>
            </a:r>
            <a:r>
              <a:rPr lang="en-US" altLang="zh-CN" sz="2000" b="1"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X1</a:t>
            </a:r>
            <a:endParaRPr lang="zh-CN" altLang="en-US" sz="2000" b="1"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02363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1000" fill="hold"/>
                                        <p:tgtEl>
                                          <p:spTgt spid="16"/>
                                        </p:tgtEl>
                                        <p:attrNameLst>
                                          <p:attrName>ppt_x</p:attrName>
                                        </p:attrNameLst>
                                      </p:cBhvr>
                                      <p:tavLst>
                                        <p:tav tm="0">
                                          <p:val>
                                            <p:strVal val="#ppt_x"/>
                                          </p:val>
                                        </p:tav>
                                        <p:tav tm="100000">
                                          <p:val>
                                            <p:strVal val="#ppt_x"/>
                                          </p:val>
                                        </p:tav>
                                      </p:tavLst>
                                    </p:anim>
                                    <p:anim calcmode="lin" valueType="num">
                                      <p:cBhvr additive="base">
                                        <p:cTn id="14"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down)">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down)">
                                      <p:cBhvr>
                                        <p:cTn id="29" dur="500"/>
                                        <p:tgtEl>
                                          <p:spTgt spid="1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4" grpId="0" animBg="1"/>
      <p:bldP spid="17" grpId="0" animBg="1"/>
      <p:bldP spid="18"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3143672" y="168722"/>
            <a:ext cx="6768752" cy="714375"/>
          </a:xfrm>
        </p:spPr>
        <p:txBody>
          <a:bodyPr>
            <a:normAutofit fontScale="90000"/>
          </a:bodyPr>
          <a:lstStyle/>
          <a:p>
            <a:r>
              <a:rPr lang="en-US" altLang="zh-CN" dirty="0" smtClean="0"/>
              <a:t>5.3</a:t>
            </a:r>
            <a:br>
              <a:rPr lang="en-US" altLang="zh-CN" dirty="0" smtClean="0"/>
            </a:br>
            <a:r>
              <a:rPr lang="en-US" altLang="zh-CN" dirty="0" smtClean="0"/>
              <a:t>5.3 </a:t>
            </a:r>
            <a:r>
              <a:rPr lang="zh-CN" altLang="en-US" sz="3200" dirty="0" smtClean="0">
                <a:solidFill>
                  <a:srgbClr val="0000FF"/>
                </a:solidFill>
              </a:rPr>
              <a:t>风险</a:t>
            </a:r>
            <a:r>
              <a:rPr lang="zh-CN" altLang="en-US" sz="3200" dirty="0">
                <a:solidFill>
                  <a:srgbClr val="0000FF"/>
                </a:solidFill>
              </a:rPr>
              <a:t>资产与无风险资产的组合</a:t>
            </a:r>
            <a:r>
              <a:rPr lang="en-US" altLang="zh-CN" sz="2800" dirty="0"/>
              <a:t/>
            </a:r>
            <a:br>
              <a:rPr lang="en-US" altLang="zh-CN" sz="2800" dirty="0"/>
            </a:br>
            <a:endParaRPr lang="zh-CN" altLang="en-US" dirty="0"/>
          </a:p>
        </p:txBody>
      </p:sp>
      <p:sp>
        <p:nvSpPr>
          <p:cNvPr id="12" name="矩形 11"/>
          <p:cNvSpPr/>
          <p:nvPr/>
        </p:nvSpPr>
        <p:spPr>
          <a:xfrm>
            <a:off x="479376" y="1403111"/>
            <a:ext cx="6096000" cy="508409"/>
          </a:xfrm>
          <a:prstGeom prst="rect">
            <a:avLst/>
          </a:prstGeom>
          <a:solidFill>
            <a:srgbClr val="FF0000"/>
          </a:solidFill>
        </p:spPr>
        <p:txBody>
          <a:bodyPr>
            <a:spAutoFit/>
          </a:bodyPr>
          <a:lstStyle/>
          <a:p>
            <a:pPr fontAlgn="base">
              <a:lnSpc>
                <a:spcPct val="110000"/>
              </a:lnSpc>
              <a:spcBef>
                <a:spcPct val="0"/>
              </a:spcBef>
              <a:spcAft>
                <a:spcPct val="0"/>
              </a:spcAft>
            </a:pPr>
            <a:r>
              <a:rPr lang="en-US" altLang="zh-CN" sz="2800" b="1" dirty="0" smtClean="0">
                <a:solidFill>
                  <a:schemeClr val="bg1"/>
                </a:solidFill>
                <a:latin typeface="仿宋" panose="02010609060101010101" pitchFamily="49" charset="-122"/>
                <a:ea typeface="仿宋" panose="02010609060101010101" pitchFamily="49" charset="-122"/>
              </a:rPr>
              <a:t>1</a:t>
            </a:r>
            <a:r>
              <a:rPr lang="zh-CN" altLang="en-US" sz="2800" b="1" dirty="0" smtClean="0">
                <a:solidFill>
                  <a:schemeClr val="bg1"/>
                </a:solidFill>
                <a:latin typeface="仿宋" panose="02010609060101010101" pitchFamily="49" charset="-122"/>
                <a:ea typeface="仿宋" panose="02010609060101010101" pitchFamily="49" charset="-122"/>
              </a:rPr>
              <a:t>、无</a:t>
            </a:r>
            <a:r>
              <a:rPr lang="zh-CN" altLang="en-US" sz="2800" b="1" dirty="0">
                <a:solidFill>
                  <a:schemeClr val="bg1"/>
                </a:solidFill>
                <a:latin typeface="仿宋" panose="02010609060101010101" pitchFamily="49" charset="-122"/>
                <a:ea typeface="仿宋" panose="02010609060101010101" pitchFamily="49" charset="-122"/>
              </a:rPr>
              <a:t>风险资产与单项风险资产的组合</a:t>
            </a:r>
          </a:p>
        </p:txBody>
      </p:sp>
      <p:sp>
        <p:nvSpPr>
          <p:cNvPr id="20" name="矩形 19"/>
          <p:cNvSpPr/>
          <p:nvPr/>
        </p:nvSpPr>
        <p:spPr>
          <a:xfrm>
            <a:off x="386179" y="2431535"/>
            <a:ext cx="6188792" cy="1200329"/>
          </a:xfrm>
          <a:prstGeom prst="rect">
            <a:avLst/>
          </a:prstGeom>
        </p:spPr>
        <p:txBody>
          <a:bodyPr wrap="square">
            <a:spAutoFit/>
          </a:bodyPr>
          <a:lstStyle/>
          <a:p>
            <a:pPr fontAlgn="base">
              <a:spcBef>
                <a:spcPct val="0"/>
              </a:spcBef>
              <a:spcAft>
                <a:spcPct val="0"/>
              </a:spcAft>
            </a:pPr>
            <a:r>
              <a:rPr lang="zh-CN"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【例】</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某投资者考虑投资</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A</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公司的普通股。此外，该投资者也可以按照无风险收益率借入或者贷出，有关参数如表所示</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endParaRPr>
          </a:p>
        </p:txBody>
      </p:sp>
      <p:sp>
        <p:nvSpPr>
          <p:cNvPr id="22" name="矩形 21"/>
          <p:cNvSpPr/>
          <p:nvPr/>
        </p:nvSpPr>
        <p:spPr>
          <a:xfrm>
            <a:off x="6755665" y="2564904"/>
            <a:ext cx="5055335" cy="1569660"/>
          </a:xfrm>
          <a:prstGeom prst="rect">
            <a:avLst/>
          </a:prstGeom>
        </p:spPr>
        <p:txBody>
          <a:bodyPr wrap="square">
            <a:spAutoFit/>
          </a:bodyPr>
          <a:lstStyle/>
          <a:p>
            <a:pPr indent="266700" algn="just" fontAlgn="base">
              <a:spcBef>
                <a:spcPts val="600"/>
              </a:spcBef>
              <a:spcAft>
                <a:spcPts val="600"/>
              </a:spcAft>
            </a:pP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假设该投资者选择投资</a:t>
            </a:r>
            <a:r>
              <a:rPr lang="zh-CN" altLang="en-US" sz="2400" b="1"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总额为</a:t>
            </a:r>
            <a:r>
              <a:rPr lang="en-US" altLang="zh-CN" sz="2400" b="1"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1000</a:t>
            </a:r>
            <a:r>
              <a:rPr lang="zh-CN" altLang="en-US" sz="2400" b="1"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元，其中</a:t>
            </a:r>
            <a:r>
              <a:rPr lang="en-US" altLang="zh-CN" sz="2400" b="1"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400</a:t>
            </a:r>
            <a:r>
              <a:rPr lang="zh-CN" altLang="en-US" sz="2400" b="1"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元投资于</a:t>
            </a:r>
            <a:r>
              <a:rPr lang="en-US" altLang="zh-CN" sz="2400" b="1"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A</a:t>
            </a:r>
            <a:r>
              <a:rPr lang="zh-CN" altLang="en-US" sz="2400" b="1"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公司股票，</a:t>
            </a:r>
            <a:r>
              <a:rPr lang="en-US" altLang="zh-CN" sz="2400" b="1"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600</a:t>
            </a:r>
            <a:r>
              <a:rPr lang="zh-CN" altLang="en-US" sz="2400" b="1"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元投资于无风险的资产</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，试计算</a:t>
            </a:r>
            <a:r>
              <a:rPr lang="zh-CN"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期望收益</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和方差。</a:t>
            </a:r>
            <a:endPar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endParaRPr>
          </a:p>
        </p:txBody>
      </p:sp>
      <p:graphicFrame>
        <p:nvGraphicFramePr>
          <p:cNvPr id="8" name="表格 7"/>
          <p:cNvGraphicFramePr>
            <a:graphicFrameLocks noGrp="1"/>
          </p:cNvGraphicFramePr>
          <p:nvPr>
            <p:extLst/>
          </p:nvPr>
        </p:nvGraphicFramePr>
        <p:xfrm>
          <a:off x="479376" y="3773801"/>
          <a:ext cx="5619108" cy="1856429"/>
        </p:xfrm>
        <a:graphic>
          <a:graphicData uri="http://schemas.openxmlformats.org/drawingml/2006/table">
            <a:tbl>
              <a:tblPr/>
              <a:tblGrid>
                <a:gridCol w="2244035">
                  <a:extLst>
                    <a:ext uri="{9D8B030D-6E8A-4147-A177-3AD203B41FA5}">
                      <a16:colId xmlns:a16="http://schemas.microsoft.com/office/drawing/2014/main" val="20000"/>
                    </a:ext>
                  </a:extLst>
                </a:gridCol>
                <a:gridCol w="1813611">
                  <a:extLst>
                    <a:ext uri="{9D8B030D-6E8A-4147-A177-3AD203B41FA5}">
                      <a16:colId xmlns:a16="http://schemas.microsoft.com/office/drawing/2014/main" val="20001"/>
                    </a:ext>
                  </a:extLst>
                </a:gridCol>
                <a:gridCol w="1561462">
                  <a:extLst>
                    <a:ext uri="{9D8B030D-6E8A-4147-A177-3AD203B41FA5}">
                      <a16:colId xmlns:a16="http://schemas.microsoft.com/office/drawing/2014/main" val="20002"/>
                    </a:ext>
                  </a:extLst>
                </a:gridCol>
              </a:tblGrid>
              <a:tr h="463681">
                <a:tc gridSpan="3">
                  <a:txBody>
                    <a:bodyPr/>
                    <a:lstStyle/>
                    <a:p>
                      <a:pPr algn="ctr">
                        <a:spcAft>
                          <a:spcPts val="0"/>
                        </a:spcAft>
                      </a:pPr>
                      <a:r>
                        <a:rPr lang="zh-CN" sz="2000" b="1" kern="100" dirty="0">
                          <a:effectLst/>
                          <a:latin typeface="Times New Roman" panose="02020603050405020304" pitchFamily="18" charset="0"/>
                          <a:ea typeface="仿宋" panose="02010609060101010101" pitchFamily="49" charset="-122"/>
                          <a:cs typeface="Times New Roman" panose="02020603050405020304" pitchFamily="18" charset="0"/>
                        </a:rPr>
                        <a:t>表</a:t>
                      </a:r>
                      <a:r>
                        <a:rPr lang="en-US" altLang="zh-CN" sz="2000" b="1"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sz="2000" b="1" kern="100" dirty="0">
                          <a:effectLst/>
                          <a:latin typeface="Times New Roman" panose="02020603050405020304" pitchFamily="18" charset="0"/>
                          <a:ea typeface="仿宋" panose="02010609060101010101" pitchFamily="49" charset="-122"/>
                          <a:cs typeface="Times New Roman" panose="02020603050405020304" pitchFamily="18" charset="0"/>
                        </a:rPr>
                        <a:t>公司股票和无风险利率的期望收益和标准差</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67668">
                <a:tc>
                  <a:txBody>
                    <a:bodyPr/>
                    <a:lstStyle/>
                    <a:p>
                      <a:pPr algn="ctr">
                        <a:spcAft>
                          <a:spcPts val="0"/>
                        </a:spcAft>
                      </a:pPr>
                      <a:r>
                        <a:rPr lang="zh-CN" sz="2400" b="1" kern="100" dirty="0">
                          <a:effectLst/>
                          <a:latin typeface="Times New Roman" panose="02020603050405020304" pitchFamily="18" charset="0"/>
                          <a:ea typeface="仿宋" panose="02010609060101010101" pitchFamily="49" charset="-122"/>
                          <a:cs typeface="Times New Roman" panose="02020603050405020304" pitchFamily="18" charset="0"/>
                        </a:rPr>
                        <a:t>项</a:t>
                      </a:r>
                      <a:r>
                        <a:rPr lang="en-US" sz="2400" b="1"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zh-CN" sz="2400" b="1" kern="100" dirty="0">
                          <a:effectLst/>
                          <a:latin typeface="Times New Roman" panose="02020603050405020304" pitchFamily="18" charset="0"/>
                          <a:ea typeface="仿宋" panose="02010609060101010101" pitchFamily="49" charset="-122"/>
                          <a:cs typeface="Times New Roman" panose="02020603050405020304" pitchFamily="18" charset="0"/>
                        </a:rPr>
                        <a:t>目</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spcAft>
                          <a:spcPts val="0"/>
                        </a:spcAft>
                      </a:pPr>
                      <a:r>
                        <a:rPr lang="en-US" sz="2400" b="1" kern="100" dirty="0">
                          <a:effectLst/>
                          <a:latin typeface="Times New Roman" panose="02020603050405020304" pitchFamily="18" charset="0"/>
                          <a:ea typeface="仿宋" panose="02010609060101010101" pitchFamily="49" charset="-122"/>
                          <a:cs typeface="Times New Roman" panose="02020603050405020304" pitchFamily="18" charset="0"/>
                        </a:rPr>
                        <a:t>A</a:t>
                      </a:r>
                      <a:r>
                        <a:rPr lang="zh-CN" sz="2400" b="1" kern="100" dirty="0">
                          <a:effectLst/>
                          <a:latin typeface="Times New Roman" panose="02020603050405020304" pitchFamily="18" charset="0"/>
                          <a:ea typeface="仿宋" panose="02010609060101010101" pitchFamily="49" charset="-122"/>
                          <a:cs typeface="Times New Roman" panose="02020603050405020304" pitchFamily="18" charset="0"/>
                        </a:rPr>
                        <a:t>公司股票</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spcAft>
                          <a:spcPts val="0"/>
                        </a:spcAft>
                      </a:pPr>
                      <a:r>
                        <a:rPr lang="zh-CN" sz="2400" b="1" kern="100" dirty="0">
                          <a:effectLst/>
                          <a:latin typeface="Times New Roman" panose="02020603050405020304" pitchFamily="18" charset="0"/>
                          <a:ea typeface="仿宋" panose="02010609060101010101" pitchFamily="49" charset="-122"/>
                          <a:cs typeface="Times New Roman" panose="02020603050405020304" pitchFamily="18" charset="0"/>
                        </a:rPr>
                        <a:t>无风险利率</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extLst>
                  <a:ext uri="{0D108BD9-81ED-4DB2-BD59-A6C34878D82A}">
                    <a16:rowId xmlns:a16="http://schemas.microsoft.com/office/drawing/2014/main" val="10001"/>
                  </a:ext>
                </a:extLst>
              </a:tr>
              <a:tr h="431292">
                <a:tc>
                  <a:txBody>
                    <a:bodyPr/>
                    <a:lstStyle/>
                    <a:p>
                      <a:pPr algn="ctr">
                        <a:spcAft>
                          <a:spcPts val="0"/>
                        </a:spcAft>
                      </a:pPr>
                      <a:r>
                        <a:rPr lang="zh-CN" sz="2400" b="1" kern="100" dirty="0">
                          <a:effectLst/>
                          <a:latin typeface="Times New Roman" panose="02020603050405020304" pitchFamily="18" charset="0"/>
                          <a:ea typeface="仿宋" panose="02010609060101010101" pitchFamily="49" charset="-122"/>
                          <a:cs typeface="Times New Roman" panose="02020603050405020304" pitchFamily="18" charset="0"/>
                        </a:rPr>
                        <a:t>期望收益</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400" b="1" kern="100" dirty="0">
                          <a:effectLst/>
                          <a:latin typeface="Times New Roman" panose="02020603050405020304" pitchFamily="18" charset="0"/>
                          <a:ea typeface="仿宋" panose="02010609060101010101" pitchFamily="49" charset="-122"/>
                          <a:cs typeface="Times New Roman" panose="02020603050405020304" pitchFamily="18" charset="0"/>
                        </a:rPr>
                        <a:t>15</a:t>
                      </a:r>
                      <a:r>
                        <a:rPr lang="en-US" altLang="zh-CN" sz="2400" b="1" kern="100" dirty="0">
                          <a:effectLst/>
                          <a:latin typeface="Times New Roman" panose="02020603050405020304" pitchFamily="18" charset="0"/>
                          <a:ea typeface="仿宋" panose="02010609060101010101" pitchFamily="49" charset="-122"/>
                          <a:cs typeface="Times New Roman" panose="02020603050405020304" pitchFamily="18" charset="0"/>
                        </a:rPr>
                        <a:t>%</a:t>
                      </a:r>
                      <a:endParaRPr lang="zh-CN" sz="24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400" b="1" kern="100" dirty="0">
                          <a:effectLst/>
                          <a:latin typeface="Times New Roman" panose="02020603050405020304" pitchFamily="18" charset="0"/>
                          <a:ea typeface="仿宋" panose="02010609060101010101" pitchFamily="49" charset="-122"/>
                          <a:cs typeface="Times New Roman" panose="02020603050405020304" pitchFamily="18" charset="0"/>
                        </a:rPr>
                        <a:t>10</a:t>
                      </a:r>
                      <a:r>
                        <a:rPr lang="en-US" altLang="zh-CN" sz="2400" b="1" kern="100" dirty="0">
                          <a:effectLst/>
                          <a:latin typeface="Times New Roman" panose="02020603050405020304" pitchFamily="18" charset="0"/>
                          <a:ea typeface="仿宋" panose="02010609060101010101" pitchFamily="49" charset="-122"/>
                          <a:cs typeface="Times New Roman" panose="02020603050405020304" pitchFamily="18" charset="0"/>
                        </a:rPr>
                        <a:t>%</a:t>
                      </a:r>
                      <a:endParaRPr lang="zh-CN" sz="24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393788">
                <a:tc>
                  <a:txBody>
                    <a:bodyPr/>
                    <a:lstStyle/>
                    <a:p>
                      <a:pPr algn="ctr">
                        <a:spcAft>
                          <a:spcPts val="0"/>
                        </a:spcAft>
                      </a:pPr>
                      <a:r>
                        <a:rPr lang="zh-CN" sz="2400" b="1" kern="100">
                          <a:effectLst/>
                          <a:latin typeface="Times New Roman" panose="02020603050405020304" pitchFamily="18" charset="0"/>
                          <a:ea typeface="仿宋" panose="02010609060101010101" pitchFamily="49" charset="-122"/>
                          <a:cs typeface="Times New Roman" panose="02020603050405020304" pitchFamily="18" charset="0"/>
                        </a:rPr>
                        <a:t>标准差</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400" b="1" kern="100" dirty="0">
                          <a:effectLst/>
                          <a:latin typeface="Times New Roman" panose="02020603050405020304" pitchFamily="18" charset="0"/>
                          <a:ea typeface="仿宋" panose="02010609060101010101" pitchFamily="49" charset="-122"/>
                          <a:cs typeface="Times New Roman" panose="02020603050405020304" pitchFamily="18" charset="0"/>
                        </a:rPr>
                        <a:t>0.2</a:t>
                      </a:r>
                      <a:endParaRPr lang="zh-CN" sz="24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400" b="1" kern="100" dirty="0">
                          <a:effectLst/>
                          <a:latin typeface="Times New Roman" panose="02020603050405020304" pitchFamily="18" charset="0"/>
                          <a:ea typeface="仿宋" panose="02010609060101010101" pitchFamily="49" charset="-122"/>
                          <a:cs typeface="Times New Roman" panose="02020603050405020304" pitchFamily="18" charset="0"/>
                        </a:rPr>
                        <a:t>0.0</a:t>
                      </a:r>
                      <a:endParaRPr lang="zh-CN" sz="24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1193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竖排文字占位符 2"/>
          <p:cNvSpPr>
            <a:spLocks noGrp="1"/>
          </p:cNvSpPr>
          <p:nvPr>
            <p:ph type="body" orient="vert" idx="1"/>
          </p:nvPr>
        </p:nvSpPr>
        <p:spPr>
          <a:xfrm>
            <a:off x="1978237" y="251430"/>
            <a:ext cx="5907742" cy="447145"/>
          </a:xfrm>
        </p:spPr>
        <p:txBody>
          <a:bodyPr/>
          <a:lstStyle/>
          <a:p>
            <a:pPr marL="0" lvl="0" indent="0">
              <a:buNone/>
            </a:pPr>
            <a:r>
              <a:rPr lang="en-US" altLang="zh-CN" sz="2800" dirty="0" smtClean="0">
                <a:solidFill>
                  <a:srgbClr val="0000FF"/>
                </a:solidFill>
              </a:rPr>
              <a:t>5.3 </a:t>
            </a:r>
            <a:r>
              <a:rPr lang="zh-CN" altLang="en-US" sz="2800" dirty="0">
                <a:solidFill>
                  <a:srgbClr val="0000FF"/>
                </a:solidFill>
              </a:rPr>
              <a:t>风险资产与无风险资产的组合</a:t>
            </a:r>
            <a:endParaRPr lang="en-US" altLang="zh-CN" sz="2400" dirty="0"/>
          </a:p>
        </p:txBody>
      </p:sp>
      <p:sp>
        <p:nvSpPr>
          <p:cNvPr id="26" name="矩形 25"/>
          <p:cNvSpPr/>
          <p:nvPr/>
        </p:nvSpPr>
        <p:spPr>
          <a:xfrm>
            <a:off x="781983" y="1719213"/>
            <a:ext cx="10454468" cy="4407360"/>
          </a:xfrm>
          <a:prstGeom prst="rect">
            <a:avLst/>
          </a:prstGeom>
          <a:ln w="12700">
            <a:solidFill>
              <a:srgbClr val="0000CC"/>
            </a:solidFill>
          </a:ln>
        </p:spPr>
        <p:txBody>
          <a:bodyPr wrap="square">
            <a:spAutoFit/>
          </a:bodyPr>
          <a:lstStyle/>
          <a:p>
            <a:pPr fontAlgn="base">
              <a:spcBef>
                <a:spcPct val="0"/>
              </a:spcBef>
              <a:spcAft>
                <a:spcPct val="0"/>
              </a:spcAft>
            </a:pPr>
            <a:r>
              <a:rPr lang="zh-CN" altLang="en-US" sz="3200" b="1"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 解：  </a:t>
            </a:r>
            <a:endParaRPr lang="en-US" altLang="zh-CN" sz="3200" b="1"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endParaRPr>
          </a:p>
          <a:p>
            <a:pPr fontAlgn="base">
              <a:lnSpc>
                <a:spcPct val="140000"/>
              </a:lnSpc>
              <a:spcBef>
                <a:spcPct val="0"/>
              </a:spcBef>
              <a:spcAft>
                <a:spcPct val="0"/>
              </a:spcAft>
            </a:pP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投资组合的期望收益为加权平均数：</a:t>
            </a:r>
            <a:r>
              <a:rPr lang="en-US" altLang="zh-CN" sz="2400" b="1" dirty="0" err="1">
                <a:solidFill>
                  <a:prstClr val="black"/>
                </a:solidFill>
                <a:latin typeface="Times New Roman" panose="02020603050405020304" pitchFamily="18" charset="0"/>
                <a:ea typeface="仿宋" panose="02010609060101010101" pitchFamily="49" charset="-122"/>
                <a:cs typeface="Times New Roman" panose="02020603050405020304" pitchFamily="18" charset="0"/>
              </a:rPr>
              <a:t>R</a:t>
            </a:r>
            <a:r>
              <a:rPr lang="en-US" altLang="zh-CN" sz="2000" b="1" dirty="0" err="1">
                <a:solidFill>
                  <a:prstClr val="black"/>
                </a:solidFill>
                <a:latin typeface="Times New Roman" panose="02020603050405020304" pitchFamily="18" charset="0"/>
                <a:ea typeface="仿宋" panose="02010609060101010101" pitchFamily="49" charset="-122"/>
                <a:cs typeface="Times New Roman" panose="02020603050405020304" pitchFamily="18" charset="0"/>
              </a:rPr>
              <a:t>p</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 0.4×0.15 + 0.6×0.10 =12%</a:t>
            </a:r>
          </a:p>
          <a:p>
            <a:pPr fontAlgn="base">
              <a:spcBef>
                <a:spcPts val="1200"/>
              </a:spcBef>
              <a:spcAft>
                <a:spcPts val="1200"/>
              </a:spcAft>
            </a:pPr>
            <a:r>
              <a:rPr lang="en-US" altLang="zh-CN" sz="2400" b="1" dirty="0">
                <a:solidFill>
                  <a:srgbClr val="0000CC"/>
                </a:solidFill>
                <a:latin typeface="仿宋" panose="02010609060101010101" pitchFamily="49" charset="-122"/>
                <a:ea typeface="仿宋" panose="02010609060101010101" pitchFamily="49" charset="-122"/>
                <a:cs typeface="Times New Roman" panose="02020603050405020304" pitchFamily="18" charset="0"/>
              </a:rPr>
              <a:t>  </a:t>
            </a:r>
            <a:r>
              <a:rPr lang="zh-CN" altLang="zh-CN" sz="2400" b="1" dirty="0">
                <a:solidFill>
                  <a:srgbClr val="0000CC"/>
                </a:solidFill>
                <a:latin typeface="仿宋" panose="02010609060101010101" pitchFamily="49" charset="-122"/>
                <a:ea typeface="仿宋" panose="02010609060101010101" pitchFamily="49" charset="-122"/>
                <a:cs typeface="Times New Roman" panose="02020603050405020304" pitchFamily="18" charset="0"/>
              </a:rPr>
              <a:t>组合的方差为：</a:t>
            </a:r>
          </a:p>
          <a:p>
            <a:pPr fontAlgn="base">
              <a:spcBef>
                <a:spcPct val="0"/>
              </a:spcBef>
              <a:spcAft>
                <a:spcPct val="0"/>
              </a:spcAft>
            </a:pPr>
            <a:r>
              <a:rPr lang="en-US" altLang="zh-CN" sz="2400" b="1" dirty="0">
                <a:solidFill>
                  <a:prstClr val="black"/>
                </a:solidFill>
                <a:latin typeface="Times New Roman" panose="02020603050405020304" pitchFamily="18" charset="0"/>
                <a:cs typeface="Times New Roman" panose="02020603050405020304" pitchFamily="18" charset="0"/>
              </a:rPr>
              <a:t>     </a:t>
            </a:r>
            <a:r>
              <a:rPr lang="en-US" altLang="zh-CN" sz="2400" b="1" dirty="0" err="1">
                <a:solidFill>
                  <a:prstClr val="black"/>
                </a:solidFill>
                <a:latin typeface="Times New Roman" panose="02020603050405020304" pitchFamily="18" charset="0"/>
                <a:cs typeface="Times New Roman" panose="02020603050405020304" pitchFamily="18" charset="0"/>
              </a:rPr>
              <a:t>Var</a:t>
            </a:r>
            <a:r>
              <a:rPr lang="en-US" altLang="zh-CN" sz="2400" b="1" dirty="0">
                <a:solidFill>
                  <a:prstClr val="black"/>
                </a:solidFill>
                <a:latin typeface="Times New Roman" panose="02020603050405020304" pitchFamily="18" charset="0"/>
                <a:cs typeface="Times New Roman" panose="02020603050405020304" pitchFamily="18" charset="0"/>
              </a:rPr>
              <a:t> (</a:t>
            </a:r>
            <a:r>
              <a:rPr lang="en-US" altLang="zh-CN" sz="2400" b="1" dirty="0" err="1">
                <a:solidFill>
                  <a:prstClr val="black"/>
                </a:solidFill>
                <a:latin typeface="Times New Roman" panose="02020603050405020304" pitchFamily="18" charset="0"/>
                <a:cs typeface="Times New Roman" panose="02020603050405020304" pitchFamily="18" charset="0"/>
              </a:rPr>
              <a:t>R</a:t>
            </a:r>
            <a:r>
              <a:rPr lang="en-US" altLang="zh-CN" sz="2400" b="1" baseline="-25000" dirty="0" err="1">
                <a:solidFill>
                  <a:prstClr val="black"/>
                </a:solidFill>
                <a:latin typeface="Times New Roman" panose="02020603050405020304" pitchFamily="18" charset="0"/>
                <a:cs typeface="Times New Roman" panose="02020603050405020304" pitchFamily="18" charset="0"/>
              </a:rPr>
              <a:t>p</a:t>
            </a:r>
            <a:r>
              <a:rPr lang="en-US" altLang="zh-CN" sz="2400" b="1" dirty="0">
                <a:solidFill>
                  <a:prstClr val="black"/>
                </a:solidFill>
                <a:latin typeface="Times New Roman" panose="02020603050405020304" pitchFamily="18" charset="0"/>
                <a:cs typeface="Times New Roman" panose="02020603050405020304" pitchFamily="18" charset="0"/>
              </a:rPr>
              <a:t>) = X</a:t>
            </a:r>
            <a:r>
              <a:rPr lang="en-US" altLang="zh-CN" sz="2400" b="1" baseline="30000" dirty="0">
                <a:solidFill>
                  <a:prstClr val="black"/>
                </a:solidFill>
                <a:latin typeface="Times New Roman" panose="02020603050405020304" pitchFamily="18" charset="0"/>
                <a:cs typeface="Times New Roman" panose="02020603050405020304" pitchFamily="18" charset="0"/>
              </a:rPr>
              <a:t>2</a:t>
            </a:r>
            <a:r>
              <a:rPr lang="zh-CN" altLang="zh-CN" sz="2400" b="1" baseline="-25000" dirty="0">
                <a:solidFill>
                  <a:prstClr val="black"/>
                </a:solidFill>
                <a:latin typeface="Times New Roman" panose="02020603050405020304" pitchFamily="18" charset="0"/>
                <a:cs typeface="Times New Roman" panose="02020603050405020304" pitchFamily="18" charset="0"/>
              </a:rPr>
              <a:t>风险</a:t>
            </a:r>
            <a:r>
              <a:rPr lang="en-US" altLang="zh-CN" sz="2400" b="1" dirty="0">
                <a:solidFill>
                  <a:prstClr val="black"/>
                </a:solidFill>
                <a:latin typeface="Times New Roman" panose="02020603050405020304" pitchFamily="18" charset="0"/>
                <a:cs typeface="Times New Roman" panose="02020603050405020304" pitchFamily="18" charset="0"/>
              </a:rPr>
              <a:t>σ</a:t>
            </a:r>
            <a:r>
              <a:rPr lang="en-US" altLang="zh-CN" sz="2400" b="1" baseline="30000" dirty="0">
                <a:solidFill>
                  <a:prstClr val="black"/>
                </a:solidFill>
                <a:latin typeface="Times New Roman" panose="02020603050405020304" pitchFamily="18" charset="0"/>
                <a:cs typeface="Times New Roman" panose="02020603050405020304" pitchFamily="18" charset="0"/>
              </a:rPr>
              <a:t>2</a:t>
            </a:r>
            <a:r>
              <a:rPr lang="zh-CN" altLang="zh-CN" sz="2400" b="1" baseline="-25000" dirty="0">
                <a:solidFill>
                  <a:prstClr val="black"/>
                </a:solidFill>
                <a:latin typeface="Times New Roman" panose="02020603050405020304" pitchFamily="18" charset="0"/>
                <a:cs typeface="Times New Roman" panose="02020603050405020304" pitchFamily="18" charset="0"/>
              </a:rPr>
              <a:t>风险</a:t>
            </a:r>
            <a:r>
              <a:rPr lang="en-US" altLang="zh-CN" sz="2400" b="1" baseline="-25000" dirty="0">
                <a:solidFill>
                  <a:prstClr val="black"/>
                </a:solidFill>
                <a:latin typeface="Times New Roman" panose="02020603050405020304" pitchFamily="18" charset="0"/>
                <a:cs typeface="Times New Roman" panose="02020603050405020304" pitchFamily="18" charset="0"/>
              </a:rPr>
              <a:t> </a:t>
            </a:r>
            <a:r>
              <a:rPr lang="en-US" altLang="zh-CN" sz="2400" b="1" dirty="0">
                <a:solidFill>
                  <a:prstClr val="black"/>
                </a:solidFill>
                <a:latin typeface="Times New Roman" panose="02020603050405020304" pitchFamily="18" charset="0"/>
                <a:cs typeface="Times New Roman" panose="02020603050405020304" pitchFamily="18" charset="0"/>
              </a:rPr>
              <a:t>+ 2X</a:t>
            </a:r>
            <a:r>
              <a:rPr lang="zh-CN" altLang="zh-CN" sz="2400" b="1" baseline="-25000" dirty="0">
                <a:solidFill>
                  <a:prstClr val="black"/>
                </a:solidFill>
                <a:latin typeface="Times New Roman" panose="02020603050405020304" pitchFamily="18" charset="0"/>
                <a:cs typeface="Times New Roman" panose="02020603050405020304" pitchFamily="18" charset="0"/>
              </a:rPr>
              <a:t>风险</a:t>
            </a:r>
            <a:r>
              <a:rPr lang="en-US" altLang="zh-CN" sz="2400" b="1" dirty="0">
                <a:solidFill>
                  <a:prstClr val="black"/>
                </a:solidFill>
                <a:latin typeface="Times New Roman" panose="02020603050405020304" pitchFamily="18" charset="0"/>
                <a:cs typeface="Times New Roman" panose="02020603050405020304" pitchFamily="18" charset="0"/>
              </a:rPr>
              <a:t>X</a:t>
            </a:r>
            <a:r>
              <a:rPr lang="zh-CN" altLang="zh-CN" sz="2400" b="1" baseline="-25000" dirty="0">
                <a:solidFill>
                  <a:prstClr val="black"/>
                </a:solidFill>
                <a:latin typeface="Times New Roman" panose="02020603050405020304" pitchFamily="18" charset="0"/>
                <a:cs typeface="Times New Roman" panose="02020603050405020304" pitchFamily="18" charset="0"/>
              </a:rPr>
              <a:t>无风险</a:t>
            </a:r>
            <a:r>
              <a:rPr lang="en-US" altLang="zh-CN" sz="2400" b="1" dirty="0">
                <a:solidFill>
                  <a:srgbClr val="FF0000"/>
                </a:solidFill>
                <a:latin typeface="Times New Roman" panose="02020603050405020304" pitchFamily="18" charset="0"/>
                <a:cs typeface="Times New Roman" panose="02020603050405020304" pitchFamily="18" charset="0"/>
              </a:rPr>
              <a:t>σ</a:t>
            </a:r>
            <a:r>
              <a:rPr lang="zh-CN" altLang="zh-CN" sz="2400" b="1" baseline="-25000" dirty="0">
                <a:solidFill>
                  <a:srgbClr val="FF0000"/>
                </a:solidFill>
                <a:latin typeface="Times New Roman" panose="02020603050405020304" pitchFamily="18" charset="0"/>
                <a:cs typeface="Times New Roman" panose="02020603050405020304" pitchFamily="18" charset="0"/>
              </a:rPr>
              <a:t>风险，无风险</a:t>
            </a:r>
            <a:r>
              <a:rPr lang="en-US" altLang="zh-CN" sz="2400" b="1" baseline="-25000" dirty="0">
                <a:solidFill>
                  <a:srgbClr val="FF0000"/>
                </a:solidFill>
                <a:latin typeface="Times New Roman" panose="02020603050405020304" pitchFamily="18" charset="0"/>
                <a:cs typeface="Times New Roman" panose="02020603050405020304" pitchFamily="18" charset="0"/>
              </a:rPr>
              <a:t> </a:t>
            </a:r>
            <a:r>
              <a:rPr lang="en-US" altLang="zh-CN" sz="2400" b="1" dirty="0">
                <a:solidFill>
                  <a:prstClr val="black"/>
                </a:solidFill>
                <a:latin typeface="Times New Roman" panose="02020603050405020304" pitchFamily="18" charset="0"/>
                <a:cs typeface="Times New Roman" panose="02020603050405020304" pitchFamily="18" charset="0"/>
              </a:rPr>
              <a:t>+  X</a:t>
            </a:r>
            <a:r>
              <a:rPr lang="en-US" altLang="zh-CN" sz="2400" b="1" baseline="30000" dirty="0">
                <a:solidFill>
                  <a:prstClr val="black"/>
                </a:solidFill>
                <a:latin typeface="Times New Roman" panose="02020603050405020304" pitchFamily="18" charset="0"/>
                <a:cs typeface="Times New Roman" panose="02020603050405020304" pitchFamily="18" charset="0"/>
              </a:rPr>
              <a:t>2</a:t>
            </a:r>
            <a:r>
              <a:rPr lang="zh-CN" altLang="zh-CN" sz="2400" b="1" baseline="-25000" dirty="0">
                <a:solidFill>
                  <a:prstClr val="black"/>
                </a:solidFill>
                <a:latin typeface="Times New Roman" panose="02020603050405020304" pitchFamily="18" charset="0"/>
                <a:cs typeface="Times New Roman" panose="02020603050405020304" pitchFamily="18" charset="0"/>
              </a:rPr>
              <a:t>风险</a:t>
            </a:r>
            <a:r>
              <a:rPr lang="en-US" altLang="zh-CN" sz="2400" b="1" dirty="0">
                <a:solidFill>
                  <a:prstClr val="black"/>
                </a:solidFill>
                <a:latin typeface="Times New Roman" panose="02020603050405020304" pitchFamily="18" charset="0"/>
                <a:cs typeface="Times New Roman" panose="02020603050405020304" pitchFamily="18" charset="0"/>
              </a:rPr>
              <a:t>σ</a:t>
            </a:r>
            <a:r>
              <a:rPr lang="en-US" altLang="zh-CN" sz="2400" b="1" baseline="30000" dirty="0">
                <a:solidFill>
                  <a:prstClr val="black"/>
                </a:solidFill>
                <a:latin typeface="Times New Roman" panose="02020603050405020304" pitchFamily="18" charset="0"/>
                <a:cs typeface="Times New Roman" panose="02020603050405020304" pitchFamily="18" charset="0"/>
              </a:rPr>
              <a:t>2</a:t>
            </a:r>
            <a:r>
              <a:rPr lang="zh-CN" altLang="zh-CN" sz="2400" b="1" baseline="-25000" dirty="0">
                <a:solidFill>
                  <a:prstClr val="black"/>
                </a:solidFill>
                <a:latin typeface="Times New Roman" panose="02020603050405020304" pitchFamily="18" charset="0"/>
                <a:cs typeface="Times New Roman" panose="02020603050405020304" pitchFamily="18" charset="0"/>
              </a:rPr>
              <a:t>无风险</a:t>
            </a:r>
            <a:endPar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endParaRPr>
          </a:p>
          <a:p>
            <a:pPr fontAlgn="base">
              <a:lnSpc>
                <a:spcPct val="150000"/>
              </a:lnSpc>
              <a:spcBef>
                <a:spcPts val="1200"/>
              </a:spcBef>
              <a:spcAft>
                <a:spcPct val="0"/>
              </a:spcAft>
            </a:pP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依据定义，无风险资产不存在风险，   所以 </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σ</a:t>
            </a:r>
            <a:r>
              <a:rPr lang="zh-CN" altLang="en-US" sz="2400" b="1" baseline="-2500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风险，无风险 </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σ</a:t>
            </a:r>
            <a:r>
              <a:rPr lang="en-US" altLang="zh-CN" sz="2400" b="1" baseline="3000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2</a:t>
            </a:r>
            <a:r>
              <a:rPr lang="zh-CN" altLang="en-US" sz="2400" b="1" baseline="-2500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无风险  </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0</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a:t>
            </a:r>
            <a:endPar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endParaRPr>
          </a:p>
          <a:p>
            <a:pPr fontAlgn="base">
              <a:lnSpc>
                <a:spcPct val="140000"/>
              </a:lnSpc>
              <a:spcBef>
                <a:spcPct val="0"/>
              </a:spcBef>
              <a:spcAft>
                <a:spcPct val="0"/>
              </a:spcAft>
            </a:pP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X</a:t>
            </a:r>
            <a:r>
              <a:rPr lang="zh-CN" altLang="en-US" sz="2400" b="1" baseline="-2500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风险</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X</a:t>
            </a:r>
            <a:r>
              <a:rPr lang="zh-CN" altLang="en-US" sz="2400" b="1" baseline="-2500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无风险</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为</a:t>
            </a:r>
            <a:r>
              <a:rPr lang="zh-CN" altLang="en-US" sz="2400" b="1" dirty="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权重系数</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a:t>
            </a:r>
            <a:endPar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endParaRPr>
          </a:p>
          <a:p>
            <a:pPr fontAlgn="base">
              <a:lnSpc>
                <a:spcPct val="140000"/>
              </a:lnSpc>
              <a:spcBef>
                <a:spcPct val="0"/>
              </a:spcBef>
              <a:spcAft>
                <a:spcPct val="0"/>
              </a:spcAft>
            </a:pP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因此有：</a:t>
            </a:r>
            <a:r>
              <a:rPr lang="en-US" altLang="zh-CN" sz="2400" b="1" dirty="0" err="1">
                <a:solidFill>
                  <a:prstClr val="black"/>
                </a:solidFill>
                <a:latin typeface="Times New Roman" panose="02020603050405020304" pitchFamily="18" charset="0"/>
                <a:ea typeface="仿宋" panose="02010609060101010101" pitchFamily="49" charset="-122"/>
                <a:cs typeface="Times New Roman" panose="02020603050405020304" pitchFamily="18" charset="0"/>
              </a:rPr>
              <a:t>Var</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a:t>
            </a:r>
            <a:r>
              <a:rPr lang="en-US" altLang="zh-CN" sz="2400" b="1" dirty="0" err="1">
                <a:solidFill>
                  <a:prstClr val="black"/>
                </a:solidFill>
                <a:latin typeface="Times New Roman" panose="02020603050405020304" pitchFamily="18" charset="0"/>
                <a:ea typeface="仿宋" panose="02010609060101010101" pitchFamily="49" charset="-122"/>
                <a:cs typeface="Times New Roman" panose="02020603050405020304" pitchFamily="18" charset="0"/>
              </a:rPr>
              <a:t>Rp</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X</a:t>
            </a:r>
            <a:r>
              <a:rPr lang="en-US" altLang="zh-CN" sz="2400" b="1" baseline="3000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2</a:t>
            </a:r>
            <a:r>
              <a:rPr lang="zh-CN" altLang="en-US" sz="2400" b="1" baseline="-2500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风险</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σ</a:t>
            </a:r>
            <a:r>
              <a:rPr lang="en-US" altLang="zh-CN" sz="2400" b="1" baseline="3000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2</a:t>
            </a:r>
            <a:r>
              <a:rPr lang="zh-CN" altLang="en-US" sz="2400" b="1" baseline="-2500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风险   </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0.40</a:t>
            </a:r>
            <a:r>
              <a:rPr lang="en-US" altLang="zh-CN" sz="2400" b="1" baseline="3000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2</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×0.20</a:t>
            </a:r>
            <a:r>
              <a:rPr lang="en-US" altLang="zh-CN" sz="2400" b="1" baseline="3000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2 </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0.0064</a:t>
            </a:r>
          </a:p>
          <a:p>
            <a:pPr fontAlgn="base">
              <a:lnSpc>
                <a:spcPct val="140000"/>
              </a:lnSpc>
              <a:spcBef>
                <a:spcPct val="0"/>
              </a:spcBef>
              <a:spcAft>
                <a:spcPct val="0"/>
              </a:spcAft>
            </a:pP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a:t>
            </a:r>
            <a:r>
              <a:rPr lang="en-US" altLang="zh-CN" sz="2400" b="1" dirty="0" err="1">
                <a:solidFill>
                  <a:prstClr val="black"/>
                </a:solidFill>
                <a:latin typeface="Times New Roman" panose="02020603050405020304" pitchFamily="18" charset="0"/>
                <a:ea typeface="仿宋" panose="02010609060101010101" pitchFamily="49" charset="-122"/>
                <a:cs typeface="Times New Roman" panose="02020603050405020304" pitchFamily="18" charset="0"/>
              </a:rPr>
              <a:t>σ</a:t>
            </a:r>
            <a:r>
              <a:rPr lang="en-US" altLang="zh-CN" sz="2400" b="1" baseline="-25000" dirty="0" err="1">
                <a:solidFill>
                  <a:prstClr val="black"/>
                </a:solidFill>
                <a:latin typeface="Times New Roman" panose="02020603050405020304" pitchFamily="18" charset="0"/>
                <a:ea typeface="仿宋" panose="02010609060101010101" pitchFamily="49" charset="-122"/>
                <a:cs typeface="Times New Roman" panose="02020603050405020304" pitchFamily="18" charset="0"/>
              </a:rPr>
              <a:t>p</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 X</a:t>
            </a:r>
            <a:r>
              <a:rPr lang="zh-CN" altLang="en-US" sz="2400" b="1" baseline="-2500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风险</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σ</a:t>
            </a:r>
            <a:r>
              <a:rPr lang="zh-CN" altLang="en-US" sz="2400" b="1" baseline="-2500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风险</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0.40×0.20 = 0.08</a:t>
            </a:r>
          </a:p>
        </p:txBody>
      </p:sp>
    </p:spTree>
    <p:extLst>
      <p:ext uri="{BB962C8B-B14F-4D97-AF65-F5344CB8AC3E}">
        <p14:creationId xmlns:p14="http://schemas.microsoft.com/office/powerpoint/2010/main" val="269330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ircle(in)">
                                      <p:cBhvr>
                                        <p:cTn id="7"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竖排文字占位符 2"/>
          <p:cNvSpPr>
            <a:spLocks noGrp="1"/>
          </p:cNvSpPr>
          <p:nvPr>
            <p:ph type="body" orient="vert" idx="1"/>
          </p:nvPr>
        </p:nvSpPr>
        <p:spPr>
          <a:xfrm>
            <a:off x="1801966" y="284480"/>
            <a:ext cx="5907742" cy="447145"/>
          </a:xfrm>
        </p:spPr>
        <p:txBody>
          <a:bodyPr/>
          <a:lstStyle/>
          <a:p>
            <a:pPr marL="0" lvl="0" indent="0">
              <a:buNone/>
            </a:pPr>
            <a:r>
              <a:rPr lang="en-US" altLang="zh-CN" sz="2800" dirty="0" smtClean="0">
                <a:solidFill>
                  <a:srgbClr val="0000FF"/>
                </a:solidFill>
              </a:rPr>
              <a:t>5.3 </a:t>
            </a:r>
            <a:r>
              <a:rPr lang="zh-CN" altLang="en-US" sz="2800" dirty="0">
                <a:solidFill>
                  <a:srgbClr val="0000FF"/>
                </a:solidFill>
              </a:rPr>
              <a:t>风险资产与无风险资产的组合</a:t>
            </a:r>
            <a:endParaRPr lang="en-US" altLang="zh-CN" sz="2400" dirty="0"/>
          </a:p>
        </p:txBody>
      </p:sp>
      <p:sp>
        <p:nvSpPr>
          <p:cNvPr id="12" name="矩形 11"/>
          <p:cNvSpPr/>
          <p:nvPr/>
        </p:nvSpPr>
        <p:spPr>
          <a:xfrm>
            <a:off x="442093" y="1606379"/>
            <a:ext cx="6096000" cy="508409"/>
          </a:xfrm>
          <a:prstGeom prst="rect">
            <a:avLst/>
          </a:prstGeom>
          <a:solidFill>
            <a:srgbClr val="FF0000"/>
          </a:solidFill>
        </p:spPr>
        <p:txBody>
          <a:bodyPr>
            <a:spAutoFit/>
          </a:bodyPr>
          <a:lstStyle/>
          <a:p>
            <a:pPr marL="285750" indent="-285750" fontAlgn="base">
              <a:lnSpc>
                <a:spcPct val="110000"/>
              </a:lnSpc>
              <a:spcBef>
                <a:spcPct val="0"/>
              </a:spcBef>
              <a:spcAft>
                <a:spcPct val="0"/>
              </a:spcAft>
              <a:buFont typeface="Arial" panose="020B0604020202020204" pitchFamily="34" charset="0"/>
              <a:buChar char="•"/>
            </a:pPr>
            <a:r>
              <a:rPr lang="zh-CN" altLang="en-US" sz="2800" b="1" dirty="0">
                <a:solidFill>
                  <a:schemeClr val="bg1"/>
                </a:solidFill>
                <a:latin typeface="仿宋" panose="02010609060101010101" pitchFamily="49" charset="-122"/>
                <a:ea typeface="仿宋" panose="02010609060101010101" pitchFamily="49" charset="-122"/>
              </a:rPr>
              <a:t>无风险资产与单项风险资产的组合</a:t>
            </a:r>
          </a:p>
        </p:txBody>
      </p:sp>
      <p:graphicFrame>
        <p:nvGraphicFramePr>
          <p:cNvPr id="14" name="Object 10"/>
          <p:cNvGraphicFramePr>
            <a:graphicFrameLocks noChangeAspect="1"/>
          </p:cNvGraphicFramePr>
          <p:nvPr>
            <p:extLst/>
          </p:nvPr>
        </p:nvGraphicFramePr>
        <p:xfrm>
          <a:off x="5602552" y="2296637"/>
          <a:ext cx="5750032" cy="4238710"/>
        </p:xfrm>
        <a:graphic>
          <a:graphicData uri="http://schemas.openxmlformats.org/presentationml/2006/ole">
            <mc:AlternateContent xmlns:mc="http://schemas.openxmlformats.org/markup-compatibility/2006">
              <mc:Choice xmlns:v="urn:schemas-microsoft-com:vml" Requires="v">
                <p:oleObj spid="_x0000_s54303" name="Visio" r:id="rId3" imgW="2986735" imgH="2374697" progId="Visio.Drawing.11">
                  <p:embed/>
                </p:oleObj>
              </mc:Choice>
              <mc:Fallback>
                <p:oleObj name="Visio" r:id="rId3" imgW="2986735" imgH="237469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2552" y="2296637"/>
                        <a:ext cx="5750032" cy="4238710"/>
                      </a:xfrm>
                      <a:prstGeom prst="rect">
                        <a:avLst/>
                      </a:prstGeom>
                      <a:noFill/>
                      <a:ln>
                        <a:noFill/>
                      </a:ln>
                    </p:spPr>
                  </p:pic>
                </p:oleObj>
              </mc:Fallback>
            </mc:AlternateContent>
          </a:graphicData>
        </a:graphic>
      </p:graphicFrame>
      <p:sp>
        <p:nvSpPr>
          <p:cNvPr id="2" name="矩形 1"/>
          <p:cNvSpPr/>
          <p:nvPr/>
        </p:nvSpPr>
        <p:spPr>
          <a:xfrm>
            <a:off x="551384" y="2564904"/>
            <a:ext cx="4564675" cy="3293209"/>
          </a:xfrm>
          <a:prstGeom prst="rect">
            <a:avLst/>
          </a:prstGeom>
        </p:spPr>
        <p:txBody>
          <a:bodyPr wrap="square">
            <a:spAutoFit/>
          </a:bodyPr>
          <a:lstStyle/>
          <a:p>
            <a:pPr indent="266700" algn="just" fontAlgn="base">
              <a:spcBef>
                <a:spcPct val="0"/>
              </a:spcBef>
            </a:pPr>
            <a:r>
              <a:rPr lang="en-US" altLang="zh-CN" sz="2600" b="1" dirty="0">
                <a:solidFill>
                  <a:prstClr val="black"/>
                </a:solidFill>
                <a:latin typeface="仿宋" panose="02010609060101010101" pitchFamily="49" charset="-122"/>
                <a:ea typeface="仿宋" panose="02010609060101010101" pitchFamily="49" charset="-122"/>
              </a:rPr>
              <a:t>   </a:t>
            </a:r>
            <a:r>
              <a:rPr lang="zh-CN" altLang="zh-CN" sz="2600" b="1" dirty="0">
                <a:solidFill>
                  <a:prstClr val="black"/>
                </a:solidFill>
                <a:latin typeface="仿宋" panose="02010609060101010101" pitchFamily="49" charset="-122"/>
                <a:ea typeface="仿宋" panose="02010609060101010101" pitchFamily="49" charset="-122"/>
              </a:rPr>
              <a:t>由一种风险资产和一种无风险资产构成的组合的收益和风险的关系如图形成的</a:t>
            </a:r>
            <a:r>
              <a:rPr lang="zh-CN" altLang="zh-CN" sz="2600" b="1" dirty="0">
                <a:solidFill>
                  <a:srgbClr val="FF0000"/>
                </a:solidFill>
                <a:latin typeface="仿宋" panose="02010609060101010101" pitchFamily="49" charset="-122"/>
                <a:ea typeface="仿宋" panose="02010609060101010101" pitchFamily="49" charset="-122"/>
              </a:rPr>
              <a:t>一条直线</a:t>
            </a:r>
            <a:r>
              <a:rPr lang="zh-CN" altLang="zh-CN" sz="2600" b="1" dirty="0">
                <a:solidFill>
                  <a:prstClr val="black"/>
                </a:solidFill>
                <a:latin typeface="仿宋" panose="02010609060101010101" pitchFamily="49" charset="-122"/>
                <a:ea typeface="仿宋" panose="02010609060101010101" pitchFamily="49" charset="-122"/>
              </a:rPr>
              <a:t>。</a:t>
            </a:r>
            <a:r>
              <a:rPr lang="zh-CN" altLang="zh-CN" sz="2600" b="1" dirty="0">
                <a:solidFill>
                  <a:srgbClr val="0000FF"/>
                </a:solidFill>
                <a:latin typeface="仿宋" panose="02010609060101010101" pitchFamily="49" charset="-122"/>
                <a:ea typeface="仿宋" panose="02010609060101010101" pitchFamily="49" charset="-122"/>
              </a:rPr>
              <a:t>值得注意的是</a:t>
            </a:r>
            <a:r>
              <a:rPr lang="zh-CN" altLang="zh-CN" sz="2600" b="1" dirty="0">
                <a:solidFill>
                  <a:prstClr val="black"/>
                </a:solidFill>
                <a:latin typeface="仿宋" panose="02010609060101010101" pitchFamily="49" charset="-122"/>
                <a:ea typeface="仿宋" panose="02010609060101010101" pitchFamily="49" charset="-122"/>
              </a:rPr>
              <a:t>：与两项不完全正相关的风险资产的投资组合不同，</a:t>
            </a:r>
            <a:r>
              <a:rPr lang="zh-CN" altLang="zh-CN" sz="2600" b="1" dirty="0">
                <a:solidFill>
                  <a:srgbClr val="FF0000"/>
                </a:solidFill>
                <a:latin typeface="仿宋" panose="02010609060101010101" pitchFamily="49" charset="-122"/>
                <a:ea typeface="仿宋" panose="02010609060101010101" pitchFamily="49" charset="-122"/>
              </a:rPr>
              <a:t>这种情况下的“机会集”或者“可行集”是直线，不是弯曲的</a:t>
            </a:r>
            <a:r>
              <a:rPr lang="zh-CN" altLang="zh-CN" sz="2600" b="1" dirty="0">
                <a:solidFill>
                  <a:prstClr val="black"/>
                </a:solidFill>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13315664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竖排文字占位符 2"/>
          <p:cNvSpPr>
            <a:spLocks noGrp="1"/>
          </p:cNvSpPr>
          <p:nvPr>
            <p:ph type="body" orient="vert" idx="1"/>
          </p:nvPr>
        </p:nvSpPr>
        <p:spPr>
          <a:xfrm>
            <a:off x="667229" y="1187863"/>
            <a:ext cx="5907742" cy="447145"/>
          </a:xfrm>
          <a:solidFill>
            <a:srgbClr val="FF0000"/>
          </a:solidFill>
        </p:spPr>
        <p:txBody>
          <a:bodyPr/>
          <a:lstStyle/>
          <a:p>
            <a:pPr marL="0" lvl="0" indent="0">
              <a:buNone/>
            </a:pPr>
            <a:r>
              <a:rPr lang="en-US" altLang="zh-CN" sz="2800" dirty="0" smtClean="0">
                <a:solidFill>
                  <a:schemeClr val="bg1"/>
                </a:solidFill>
              </a:rPr>
              <a:t>2</a:t>
            </a:r>
            <a:r>
              <a:rPr lang="zh-CN" altLang="en-US" sz="2800" dirty="0" smtClean="0">
                <a:solidFill>
                  <a:schemeClr val="bg1"/>
                </a:solidFill>
              </a:rPr>
              <a:t>、</a:t>
            </a:r>
            <a:r>
              <a:rPr lang="en-US" altLang="zh-CN" sz="2800" dirty="0" smtClean="0">
                <a:solidFill>
                  <a:schemeClr val="bg1"/>
                </a:solidFill>
              </a:rPr>
              <a:t> </a:t>
            </a:r>
            <a:r>
              <a:rPr lang="zh-CN" altLang="en-US" sz="2800" dirty="0">
                <a:solidFill>
                  <a:schemeClr val="bg1"/>
                </a:solidFill>
              </a:rPr>
              <a:t>风险资产与无风险资产的组合</a:t>
            </a:r>
            <a:endParaRPr lang="en-US" altLang="zh-CN" sz="2400" dirty="0">
              <a:solidFill>
                <a:schemeClr val="bg1"/>
              </a:solidFill>
            </a:endParaRPr>
          </a:p>
        </p:txBody>
      </p:sp>
      <p:sp>
        <p:nvSpPr>
          <p:cNvPr id="10" name="竖排文字占位符 2"/>
          <p:cNvSpPr txBox="1">
            <a:spLocks/>
          </p:cNvSpPr>
          <p:nvPr/>
        </p:nvSpPr>
        <p:spPr bwMode="auto">
          <a:xfrm>
            <a:off x="1343472" y="2036505"/>
            <a:ext cx="9086800" cy="4087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b="1" kern="1200">
                <a:solidFill>
                  <a:schemeClr val="tx1"/>
                </a:solidFill>
                <a:latin typeface="Times New Roman" panose="02020603050405020304" pitchFamily="18" charset="0"/>
                <a:ea typeface="仿宋" panose="02010609060101010101" pitchFamily="49" charset="-122"/>
                <a:cs typeface="Times New Roman" pitchFamily="18" charset="0"/>
              </a:defRPr>
            </a:lvl1pPr>
            <a:lvl2pPr marL="742950" indent="-285750" algn="l" rtl="0" eaLnBrk="0" fontAlgn="base" hangingPunct="0">
              <a:spcBef>
                <a:spcPct val="20000"/>
              </a:spcBef>
              <a:spcAft>
                <a:spcPct val="0"/>
              </a:spcAft>
              <a:buFont typeface="Arial" panose="020B0604020202020204" pitchFamily="34" charset="0"/>
              <a:buChar char="–"/>
              <a:defRPr sz="2800" b="1" kern="1200">
                <a:solidFill>
                  <a:schemeClr val="tx1"/>
                </a:solidFill>
                <a:latin typeface="Times New Roman" panose="02020603050405020304" pitchFamily="18" charset="0"/>
                <a:ea typeface="仿宋" panose="02010609060101010101" pitchFamily="49" charset="-122"/>
                <a:cs typeface="Times New Roman" pitchFamily="18" charset="0"/>
              </a:defRPr>
            </a:lvl2pPr>
            <a:lvl3pPr marL="1143000" indent="-228600" algn="l" rtl="0" eaLnBrk="0" fontAlgn="base" hangingPunct="0">
              <a:spcBef>
                <a:spcPct val="20000"/>
              </a:spcBef>
              <a:spcAft>
                <a:spcPct val="0"/>
              </a:spcAft>
              <a:buFont typeface="Arial" panose="020B0604020202020204" pitchFamily="34" charset="0"/>
              <a:buChar char="•"/>
              <a:defRPr sz="2400" b="1" kern="1200">
                <a:solidFill>
                  <a:schemeClr val="tx1"/>
                </a:solidFill>
                <a:latin typeface="Times New Roman" panose="02020603050405020304" pitchFamily="18" charset="0"/>
                <a:ea typeface="仿宋" panose="02010609060101010101" pitchFamily="49" charset="-122"/>
                <a:cs typeface="Times New Roman" pitchFamily="18" charset="0"/>
              </a:defRPr>
            </a:lvl3pPr>
            <a:lvl4pPr marL="1600200" indent="-228600" algn="l" rtl="0" eaLnBrk="0" fontAlgn="base" hangingPunct="0">
              <a:spcBef>
                <a:spcPct val="20000"/>
              </a:spcBef>
              <a:spcAft>
                <a:spcPct val="0"/>
              </a:spcAft>
              <a:buFont typeface="Arial" panose="020B0604020202020204" pitchFamily="34" charset="0"/>
              <a:buChar char="–"/>
              <a:defRPr sz="2000" b="1" kern="1200">
                <a:solidFill>
                  <a:schemeClr val="tx1"/>
                </a:solidFill>
                <a:latin typeface="Times New Roman" panose="02020603050405020304" pitchFamily="18" charset="0"/>
                <a:ea typeface="仿宋" panose="02010609060101010101" pitchFamily="49" charset="-122"/>
                <a:cs typeface="Times New Roman" pitchFamily="18" charset="0"/>
              </a:defRPr>
            </a:lvl4pPr>
            <a:lvl5pPr marL="2057400" indent="-228600" algn="l" rtl="0" eaLnBrk="0" fontAlgn="base" hangingPunct="0">
              <a:spcBef>
                <a:spcPct val="20000"/>
              </a:spcBef>
              <a:spcAft>
                <a:spcPct val="0"/>
              </a:spcAft>
              <a:buFont typeface="Arial" panose="020B0604020202020204" pitchFamily="34" charset="0"/>
              <a:buChar char="»"/>
              <a:defRPr sz="2000" b="1" kern="1200">
                <a:solidFill>
                  <a:schemeClr val="tx1"/>
                </a:solidFill>
                <a:latin typeface="Times New Roman" panose="02020603050405020304" pitchFamily="18" charset="0"/>
                <a:ea typeface="仿宋" panose="02010609060101010101"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00FF"/>
              </a:buClr>
              <a:buSzPct val="80000"/>
              <a:buFont typeface="Wingdings" panose="05000000000000000000" pitchFamily="2" charset="2"/>
              <a:buChar char="l"/>
            </a:pPr>
            <a:r>
              <a:rPr lang="zh-CN" altLang="zh-CN" sz="2600" dirty="0">
                <a:solidFill>
                  <a:prstClr val="black"/>
                </a:solidFill>
              </a:rPr>
              <a:t>假设该投资者以无风险利率借入</a:t>
            </a:r>
            <a:r>
              <a:rPr lang="en-US" altLang="zh-CN" sz="2600" dirty="0">
                <a:solidFill>
                  <a:prstClr val="black"/>
                </a:solidFill>
              </a:rPr>
              <a:t>200</a:t>
            </a:r>
            <a:r>
              <a:rPr lang="zh-CN" altLang="zh-CN" sz="2600" dirty="0">
                <a:solidFill>
                  <a:prstClr val="black"/>
                </a:solidFill>
              </a:rPr>
              <a:t>美元，加上自己的</a:t>
            </a:r>
            <a:r>
              <a:rPr lang="en-US" altLang="zh-CN" sz="2600" dirty="0">
                <a:solidFill>
                  <a:prstClr val="black"/>
                </a:solidFill>
              </a:rPr>
              <a:t>1 000</a:t>
            </a:r>
            <a:r>
              <a:rPr lang="zh-CN" altLang="zh-CN" sz="2600" dirty="0">
                <a:solidFill>
                  <a:prstClr val="black"/>
                </a:solidFill>
              </a:rPr>
              <a:t>美元，他投资于</a:t>
            </a:r>
            <a:r>
              <a:rPr lang="en-US" altLang="zh-CN" sz="2600" dirty="0">
                <a:solidFill>
                  <a:prstClr val="black"/>
                </a:solidFill>
              </a:rPr>
              <a:t>A</a:t>
            </a:r>
            <a:r>
              <a:rPr lang="zh-CN" altLang="zh-CN" sz="2600" dirty="0">
                <a:solidFill>
                  <a:prstClr val="black"/>
                </a:solidFill>
              </a:rPr>
              <a:t>股票的总额是</a:t>
            </a:r>
            <a:r>
              <a:rPr lang="en-US" altLang="zh-CN" sz="2600" dirty="0">
                <a:solidFill>
                  <a:prstClr val="black"/>
                </a:solidFill>
              </a:rPr>
              <a:t>1 200</a:t>
            </a:r>
            <a:r>
              <a:rPr lang="zh-CN" altLang="zh-CN" sz="2600" dirty="0">
                <a:solidFill>
                  <a:prstClr val="black"/>
                </a:solidFill>
              </a:rPr>
              <a:t>美元，那么投资组合的期望收益</a:t>
            </a:r>
            <a:r>
              <a:rPr lang="en-US" altLang="zh-CN" sz="2600" dirty="0">
                <a:solidFill>
                  <a:prstClr val="black"/>
                </a:solidFill>
              </a:rPr>
              <a:t>=120%×15% + ( </a:t>
            </a:r>
            <a:r>
              <a:rPr lang="en-US" altLang="zh-CN" sz="2600" dirty="0">
                <a:solidFill>
                  <a:srgbClr val="FF0000"/>
                </a:solidFill>
              </a:rPr>
              <a:t>- </a:t>
            </a:r>
            <a:r>
              <a:rPr lang="en-US" altLang="zh-CN" sz="2600" dirty="0">
                <a:solidFill>
                  <a:prstClr val="black"/>
                </a:solidFill>
              </a:rPr>
              <a:t>20%×10%) = 16%</a:t>
            </a:r>
            <a:r>
              <a:rPr lang="zh-CN" altLang="zh-CN" sz="2600" dirty="0">
                <a:solidFill>
                  <a:prstClr val="black"/>
                </a:solidFill>
              </a:rPr>
              <a:t>。</a:t>
            </a:r>
            <a:endParaRPr lang="en-US" altLang="zh-CN" sz="2600" dirty="0">
              <a:solidFill>
                <a:prstClr val="black"/>
              </a:solidFill>
            </a:endParaRPr>
          </a:p>
          <a:p>
            <a:pPr>
              <a:buClr>
                <a:srgbClr val="0000FF"/>
              </a:buClr>
              <a:buSzPct val="80000"/>
              <a:buFont typeface="Wingdings" panose="05000000000000000000" pitchFamily="2" charset="2"/>
              <a:buChar char="l"/>
            </a:pPr>
            <a:r>
              <a:rPr lang="zh-CN" altLang="zh-CN" sz="2600" dirty="0">
                <a:solidFill>
                  <a:prstClr val="black"/>
                </a:solidFill>
              </a:rPr>
              <a:t>应该注意到，</a:t>
            </a:r>
            <a:r>
              <a:rPr lang="en-US" altLang="zh-CN" sz="2600" dirty="0">
                <a:solidFill>
                  <a:prstClr val="black"/>
                </a:solidFill>
              </a:rPr>
              <a:t>16%</a:t>
            </a:r>
            <a:r>
              <a:rPr lang="zh-CN" altLang="zh-CN" sz="2600" dirty="0">
                <a:solidFill>
                  <a:prstClr val="black"/>
                </a:solidFill>
              </a:rPr>
              <a:t>的投资组合期望收益大于</a:t>
            </a:r>
            <a:r>
              <a:rPr lang="en-US" altLang="zh-CN" sz="2600" dirty="0">
                <a:solidFill>
                  <a:prstClr val="black"/>
                </a:solidFill>
              </a:rPr>
              <a:t>A</a:t>
            </a:r>
            <a:r>
              <a:rPr lang="zh-CN" altLang="zh-CN" sz="2600" dirty="0">
                <a:solidFill>
                  <a:prstClr val="black"/>
                </a:solidFill>
              </a:rPr>
              <a:t>股票</a:t>
            </a:r>
            <a:r>
              <a:rPr lang="en-US" altLang="zh-CN" sz="2600" dirty="0">
                <a:solidFill>
                  <a:prstClr val="black"/>
                </a:solidFill>
              </a:rPr>
              <a:t>15%</a:t>
            </a:r>
            <a:r>
              <a:rPr lang="zh-CN" altLang="zh-CN" sz="2600" dirty="0">
                <a:solidFill>
                  <a:prstClr val="black"/>
                </a:solidFill>
              </a:rPr>
              <a:t>的期望收益。这是因为他的</a:t>
            </a:r>
            <a:r>
              <a:rPr lang="zh-CN" altLang="zh-CN" sz="2600" dirty="0">
                <a:solidFill>
                  <a:srgbClr val="0000FF"/>
                </a:solidFill>
              </a:rPr>
              <a:t>借入利率只有</a:t>
            </a:r>
            <a:r>
              <a:rPr lang="en-US" altLang="zh-CN" sz="2600" dirty="0">
                <a:solidFill>
                  <a:srgbClr val="0000FF"/>
                </a:solidFill>
              </a:rPr>
              <a:t>10%</a:t>
            </a:r>
            <a:r>
              <a:rPr lang="zh-CN" altLang="zh-CN" sz="2600" dirty="0">
                <a:solidFill>
                  <a:prstClr val="black"/>
                </a:solidFill>
              </a:rPr>
              <a:t>，而所投资的证券的期望收益大于</a:t>
            </a:r>
            <a:r>
              <a:rPr lang="en-US" altLang="zh-CN" sz="2600" dirty="0">
                <a:solidFill>
                  <a:prstClr val="black"/>
                </a:solidFill>
              </a:rPr>
              <a:t>10%</a:t>
            </a:r>
            <a:r>
              <a:rPr lang="zh-CN" altLang="zh-CN" sz="2600" dirty="0">
                <a:solidFill>
                  <a:prstClr val="black"/>
                </a:solidFill>
              </a:rPr>
              <a:t>。</a:t>
            </a:r>
            <a:endParaRPr lang="en-US" altLang="zh-CN" sz="2600" dirty="0">
              <a:solidFill>
                <a:prstClr val="black"/>
              </a:solidFill>
            </a:endParaRPr>
          </a:p>
          <a:p>
            <a:pPr marL="0" indent="0">
              <a:buClr>
                <a:srgbClr val="0000FF"/>
              </a:buClr>
              <a:buSzPct val="80000"/>
              <a:buFont typeface="Arial" panose="020B0604020202020204" pitchFamily="34" charset="0"/>
              <a:buNone/>
            </a:pPr>
            <a:r>
              <a:rPr lang="en-US" altLang="zh-CN" sz="2600" dirty="0">
                <a:solidFill>
                  <a:prstClr val="black"/>
                </a:solidFill>
              </a:rPr>
              <a:t>          </a:t>
            </a:r>
            <a:r>
              <a:rPr lang="zh-CN" altLang="zh-CN" sz="2600" dirty="0">
                <a:solidFill>
                  <a:srgbClr val="0000FF"/>
                </a:solidFill>
              </a:rPr>
              <a:t>这一投资组合的标准差为</a:t>
            </a:r>
            <a:r>
              <a:rPr lang="en-US" altLang="zh-CN" sz="2600" dirty="0">
                <a:solidFill>
                  <a:srgbClr val="0000FF"/>
                </a:solidFill>
              </a:rPr>
              <a:t>0.24</a:t>
            </a:r>
            <a:r>
              <a:rPr lang="zh-CN" altLang="zh-CN" sz="2600" dirty="0">
                <a:solidFill>
                  <a:srgbClr val="0000FF"/>
                </a:solidFill>
              </a:rPr>
              <a:t>（</a:t>
            </a:r>
            <a:r>
              <a:rPr lang="en-US" altLang="zh-CN" sz="2600" dirty="0">
                <a:solidFill>
                  <a:srgbClr val="0000FF"/>
                </a:solidFill>
              </a:rPr>
              <a:t>X</a:t>
            </a:r>
            <a:r>
              <a:rPr lang="zh-CN" altLang="zh-CN" sz="2600" baseline="-25000" dirty="0">
                <a:solidFill>
                  <a:srgbClr val="0000FF"/>
                </a:solidFill>
              </a:rPr>
              <a:t>风险</a:t>
            </a:r>
            <a:r>
              <a:rPr lang="en-US" altLang="zh-CN" sz="2600" dirty="0">
                <a:solidFill>
                  <a:srgbClr val="0000FF"/>
                </a:solidFill>
              </a:rPr>
              <a:t>σ</a:t>
            </a:r>
            <a:r>
              <a:rPr lang="zh-CN" altLang="zh-CN" sz="2600" baseline="-25000" dirty="0">
                <a:solidFill>
                  <a:srgbClr val="0000FF"/>
                </a:solidFill>
              </a:rPr>
              <a:t>风险</a:t>
            </a:r>
            <a:r>
              <a:rPr lang="en-US" altLang="zh-CN" sz="2600" dirty="0">
                <a:solidFill>
                  <a:srgbClr val="0000FF"/>
                </a:solidFill>
              </a:rPr>
              <a:t>=1.2×0.20</a:t>
            </a:r>
            <a:r>
              <a:rPr lang="zh-CN" altLang="zh-CN" sz="2600" dirty="0">
                <a:solidFill>
                  <a:srgbClr val="0000FF"/>
                </a:solidFill>
              </a:rPr>
              <a:t>）</a:t>
            </a:r>
            <a:endParaRPr lang="en-US" altLang="zh-CN" sz="2600" dirty="0">
              <a:solidFill>
                <a:prstClr val="black"/>
              </a:solidFill>
            </a:endParaRPr>
          </a:p>
          <a:p>
            <a:pPr>
              <a:buClr>
                <a:srgbClr val="0000FF"/>
              </a:buClr>
              <a:buSzPct val="80000"/>
              <a:buFont typeface="Wingdings" panose="05000000000000000000" pitchFamily="2" charset="2"/>
              <a:buChar char="l"/>
            </a:pPr>
            <a:r>
              <a:rPr lang="zh-CN" altLang="zh-CN" sz="2600" dirty="0">
                <a:solidFill>
                  <a:prstClr val="black"/>
                </a:solidFill>
              </a:rPr>
              <a:t>借款投资加大了投资收益的变动性，该投资组合的风险大于全部资金投资于</a:t>
            </a:r>
            <a:r>
              <a:rPr lang="en-US" altLang="zh-CN" sz="2600" dirty="0">
                <a:solidFill>
                  <a:prstClr val="black"/>
                </a:solidFill>
              </a:rPr>
              <a:t>A</a:t>
            </a:r>
            <a:r>
              <a:rPr lang="zh-CN" altLang="zh-CN" sz="2600" dirty="0">
                <a:solidFill>
                  <a:prstClr val="black"/>
                </a:solidFill>
              </a:rPr>
              <a:t>股票的风险。</a:t>
            </a:r>
          </a:p>
        </p:txBody>
      </p:sp>
      <p:sp>
        <p:nvSpPr>
          <p:cNvPr id="2" name="标题 1"/>
          <p:cNvSpPr>
            <a:spLocks noGrp="1"/>
          </p:cNvSpPr>
          <p:nvPr>
            <p:ph type="title"/>
          </p:nvPr>
        </p:nvSpPr>
        <p:spPr/>
        <p:txBody>
          <a:bodyPr>
            <a:normAutofit fontScale="90000"/>
          </a:bodyPr>
          <a:lstStyle/>
          <a:p>
            <a:r>
              <a:rPr lang="en-US" altLang="zh-CN" sz="2700" dirty="0" smtClean="0">
                <a:solidFill>
                  <a:prstClr val="black"/>
                </a:solidFill>
              </a:rPr>
              <a:t/>
            </a:r>
            <a:br>
              <a:rPr lang="en-US" altLang="zh-CN" sz="2700" dirty="0" smtClean="0">
                <a:solidFill>
                  <a:prstClr val="black"/>
                </a:solidFill>
              </a:rPr>
            </a:br>
            <a:r>
              <a:rPr lang="en-US" altLang="zh-CN" sz="2700" dirty="0" smtClean="0">
                <a:solidFill>
                  <a:prstClr val="black"/>
                </a:solidFill>
              </a:rPr>
              <a:t>5.3 </a:t>
            </a:r>
            <a:r>
              <a:rPr lang="zh-CN" altLang="en-US" sz="2900" dirty="0">
                <a:solidFill>
                  <a:srgbClr val="0000FF"/>
                </a:solidFill>
              </a:rPr>
              <a:t>风险资产与无风险资产的组合</a:t>
            </a:r>
            <a:r>
              <a:rPr lang="en-US" altLang="zh-CN" sz="2500" dirty="0">
                <a:solidFill>
                  <a:prstClr val="black"/>
                </a:solidFill>
              </a:rPr>
              <a:t/>
            </a:r>
            <a:br>
              <a:rPr lang="en-US" altLang="zh-CN" sz="2500" dirty="0">
                <a:solidFill>
                  <a:prstClr val="black"/>
                </a:solidFill>
              </a:rPr>
            </a:br>
            <a:endParaRPr lang="zh-CN" altLang="en-US" dirty="0"/>
          </a:p>
        </p:txBody>
      </p:sp>
    </p:spTree>
    <p:extLst>
      <p:ext uri="{BB962C8B-B14F-4D97-AF65-F5344CB8AC3E}">
        <p14:creationId xmlns:p14="http://schemas.microsoft.com/office/powerpoint/2010/main" val="10202639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3143672" y="168722"/>
            <a:ext cx="6768752" cy="714375"/>
          </a:xfrm>
        </p:spPr>
        <p:txBody>
          <a:bodyPr>
            <a:normAutofit fontScale="90000"/>
          </a:bodyPr>
          <a:lstStyle/>
          <a:p>
            <a:r>
              <a:rPr lang="en-US" altLang="zh-CN" sz="2700" dirty="0" smtClean="0">
                <a:solidFill>
                  <a:prstClr val="black"/>
                </a:solidFill>
              </a:rPr>
              <a:t/>
            </a:r>
            <a:br>
              <a:rPr lang="en-US" altLang="zh-CN" sz="2700" dirty="0" smtClean="0">
                <a:solidFill>
                  <a:prstClr val="black"/>
                </a:solidFill>
              </a:rPr>
            </a:br>
            <a:r>
              <a:rPr lang="en-US" altLang="zh-CN" sz="2700" dirty="0" smtClean="0">
                <a:solidFill>
                  <a:prstClr val="black"/>
                </a:solidFill>
              </a:rPr>
              <a:t>5.3 </a:t>
            </a:r>
            <a:r>
              <a:rPr lang="zh-CN" altLang="en-US" sz="2900" dirty="0">
                <a:solidFill>
                  <a:srgbClr val="0000FF"/>
                </a:solidFill>
              </a:rPr>
              <a:t>风险资产与无风险资产的组合</a:t>
            </a:r>
            <a:r>
              <a:rPr lang="en-US" altLang="zh-CN" sz="2500" dirty="0">
                <a:solidFill>
                  <a:prstClr val="black"/>
                </a:solidFill>
              </a:rPr>
              <a:t/>
            </a:r>
            <a:br>
              <a:rPr lang="en-US" altLang="zh-CN" sz="2500" dirty="0">
                <a:solidFill>
                  <a:prstClr val="black"/>
                </a:solidFill>
              </a:rPr>
            </a:br>
            <a:endParaRPr lang="zh-CN" altLang="en-US" dirty="0"/>
          </a:p>
        </p:txBody>
      </p:sp>
      <p:sp>
        <p:nvSpPr>
          <p:cNvPr id="12" name="矩形 11"/>
          <p:cNvSpPr/>
          <p:nvPr/>
        </p:nvSpPr>
        <p:spPr>
          <a:xfrm>
            <a:off x="185114" y="1055811"/>
            <a:ext cx="6096000" cy="566309"/>
          </a:xfrm>
          <a:prstGeom prst="rect">
            <a:avLst/>
          </a:prstGeom>
          <a:solidFill>
            <a:srgbClr val="FFFF00"/>
          </a:solidFill>
        </p:spPr>
        <p:txBody>
          <a:bodyPr>
            <a:spAutoFit/>
          </a:bodyPr>
          <a:lstStyle/>
          <a:p>
            <a:pPr marL="457200" indent="-457200" fontAlgn="base">
              <a:lnSpc>
                <a:spcPct val="110000"/>
              </a:lnSpc>
              <a:spcBef>
                <a:spcPct val="0"/>
              </a:spcBef>
              <a:spcAft>
                <a:spcPct val="0"/>
              </a:spcAft>
              <a:buFont typeface="Wingdings" panose="05000000000000000000" pitchFamily="2" charset="2"/>
              <a:buChar char="Ø"/>
            </a:pPr>
            <a:r>
              <a:rPr lang="zh-CN" altLang="en-US" sz="2800" b="1" dirty="0">
                <a:latin typeface="仿宋" panose="02010609060101010101" pitchFamily="49" charset="-122"/>
                <a:ea typeface="仿宋" panose="02010609060101010101" pitchFamily="49" charset="-122"/>
              </a:rPr>
              <a:t>无风险资产与单项风险资产的组合</a:t>
            </a:r>
          </a:p>
        </p:txBody>
      </p:sp>
      <p:sp>
        <p:nvSpPr>
          <p:cNvPr id="3" name="矩形 2"/>
          <p:cNvSpPr/>
          <p:nvPr/>
        </p:nvSpPr>
        <p:spPr>
          <a:xfrm>
            <a:off x="911424" y="2258007"/>
            <a:ext cx="4206601" cy="461665"/>
          </a:xfrm>
          <a:prstGeom prst="rect">
            <a:avLst/>
          </a:prstGeom>
        </p:spPr>
        <p:txBody>
          <a:bodyPr wrap="none">
            <a:spAutoFit/>
          </a:bodyPr>
          <a:lstStyle/>
          <a:p>
            <a:pPr fontAlgn="base">
              <a:spcBef>
                <a:spcPct val="0"/>
              </a:spcBef>
              <a:spcAft>
                <a:spcPct val="0"/>
              </a:spcAft>
            </a:pPr>
            <a:r>
              <a:rPr lang="zh-CN" altLang="zh-CN" sz="2400" b="1" dirty="0">
                <a:solidFill>
                  <a:srgbClr val="0000FF"/>
                </a:solidFill>
                <a:latin typeface="Times New Roman" panose="02020603050405020304" pitchFamily="18" charset="0"/>
                <a:ea typeface="仿宋" panose="02010609060101010101" pitchFamily="49" charset="-122"/>
                <a:cs typeface="Times New Roman" pitchFamily="18" charset="0"/>
              </a:rPr>
              <a:t>最优资产组合（资本市场线）</a:t>
            </a:r>
            <a:endParaRPr lang="zh-CN" altLang="en-US" sz="2400" b="1" dirty="0">
              <a:solidFill>
                <a:srgbClr val="0000FF"/>
              </a:solidFill>
              <a:latin typeface="Times New Roman" panose="02020603050405020304" pitchFamily="18" charset="0"/>
              <a:ea typeface="仿宋" panose="02010609060101010101" pitchFamily="49" charset="-122"/>
              <a:cs typeface="Times New Roman" pitchFamily="18" charset="0"/>
            </a:endParaRPr>
          </a:p>
        </p:txBody>
      </p:sp>
      <p:sp>
        <p:nvSpPr>
          <p:cNvPr id="13" name="Rectangle 11"/>
          <p:cNvSpPr>
            <a:spLocks noChangeArrowheads="1"/>
          </p:cNvSpPr>
          <p:nvPr/>
        </p:nvSpPr>
        <p:spPr bwMode="auto">
          <a:xfrm>
            <a:off x="622697" y="3211413"/>
            <a:ext cx="2447925" cy="647700"/>
          </a:xfrm>
          <a:prstGeom prst="rect">
            <a:avLst/>
          </a:prstGeom>
          <a:solidFill>
            <a:srgbClr val="FFFF66"/>
          </a:solidFill>
          <a:ln w="9525" algn="ctr">
            <a:solidFill>
              <a:schemeClr val="tx1"/>
            </a:solidFill>
            <a:miter lim="800000"/>
            <a:headEnd/>
            <a:tailEnd/>
          </a:ln>
        </p:spPr>
        <p:txBody>
          <a:bodyPr wrap="none" anchor="ctr"/>
          <a:lstStyle>
            <a:lvl1pPr>
              <a:spcBef>
                <a:spcPct val="20000"/>
              </a:spcBef>
              <a:buFont typeface="Arial" panose="020B0604020202020204" pitchFamily="34" charset="0"/>
              <a:buChar char="•"/>
              <a:defRPr sz="32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1pPr>
            <a:lvl2pPr marL="742950" indent="-285750">
              <a:spcBef>
                <a:spcPct val="20000"/>
              </a:spcBef>
              <a:buFont typeface="Arial" panose="020B0604020202020204" pitchFamily="34" charset="0"/>
              <a:buChar char="–"/>
              <a:defRPr sz="28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2pPr>
            <a:lvl3pPr marL="1143000" indent="-228600">
              <a:spcBef>
                <a:spcPct val="20000"/>
              </a:spcBef>
              <a:buFont typeface="Arial" panose="020B0604020202020204" pitchFamily="34" charset="0"/>
              <a:buChar char="•"/>
              <a:defRPr sz="24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3pPr>
            <a:lvl4pPr marL="16002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4pPr>
            <a:lvl5pPr marL="20574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9pPr>
          </a:lstStyle>
          <a:p>
            <a:pPr algn="ctr" fontAlgn="base">
              <a:spcBef>
                <a:spcPct val="0"/>
              </a:spcBef>
              <a:spcAft>
                <a:spcPct val="0"/>
              </a:spcAft>
              <a:buFontTx/>
              <a:buNone/>
            </a:pPr>
            <a:r>
              <a:rPr lang="zh-CN" altLang="en-US" sz="2800" dirty="0">
                <a:solidFill>
                  <a:prstClr val="black"/>
                </a:solidFill>
                <a:latin typeface="华文细黑" panose="02010600040101010101" pitchFamily="2" charset="-122"/>
              </a:rPr>
              <a:t>无风险资产</a:t>
            </a:r>
          </a:p>
        </p:txBody>
      </p:sp>
      <p:sp>
        <p:nvSpPr>
          <p:cNvPr id="15" name="Rectangle 12"/>
          <p:cNvSpPr>
            <a:spLocks noChangeArrowheads="1"/>
          </p:cNvSpPr>
          <p:nvPr/>
        </p:nvSpPr>
        <p:spPr bwMode="auto">
          <a:xfrm>
            <a:off x="3672954" y="3181607"/>
            <a:ext cx="2447925" cy="647700"/>
          </a:xfrm>
          <a:prstGeom prst="rect">
            <a:avLst/>
          </a:prstGeom>
          <a:solidFill>
            <a:srgbClr val="CCECFF"/>
          </a:solidFill>
          <a:ln w="9525" algn="ctr">
            <a:solidFill>
              <a:schemeClr val="tx1"/>
            </a:solidFill>
            <a:miter lim="800000"/>
            <a:headEnd/>
            <a:tailEnd/>
          </a:ln>
        </p:spPr>
        <p:txBody>
          <a:bodyPr wrap="none" anchor="ctr"/>
          <a:lstStyle>
            <a:lvl1pPr>
              <a:spcBef>
                <a:spcPct val="20000"/>
              </a:spcBef>
              <a:buFont typeface="Arial" panose="020B0604020202020204" pitchFamily="34" charset="0"/>
              <a:buChar char="•"/>
              <a:defRPr sz="32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1pPr>
            <a:lvl2pPr marL="742950" indent="-285750">
              <a:spcBef>
                <a:spcPct val="20000"/>
              </a:spcBef>
              <a:buFont typeface="Arial" panose="020B0604020202020204" pitchFamily="34" charset="0"/>
              <a:buChar char="–"/>
              <a:defRPr sz="28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2pPr>
            <a:lvl3pPr marL="1143000" indent="-228600">
              <a:spcBef>
                <a:spcPct val="20000"/>
              </a:spcBef>
              <a:buFont typeface="Arial" panose="020B0604020202020204" pitchFamily="34" charset="0"/>
              <a:buChar char="•"/>
              <a:defRPr sz="24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3pPr>
            <a:lvl4pPr marL="16002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4pPr>
            <a:lvl5pPr marL="20574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9pPr>
          </a:lstStyle>
          <a:p>
            <a:pPr algn="ctr" fontAlgn="base">
              <a:spcBef>
                <a:spcPct val="0"/>
              </a:spcBef>
              <a:spcAft>
                <a:spcPct val="0"/>
              </a:spcAft>
              <a:buFontTx/>
              <a:buNone/>
            </a:pPr>
            <a:r>
              <a:rPr lang="zh-CN" altLang="en-US" sz="2800">
                <a:solidFill>
                  <a:prstClr val="black"/>
                </a:solidFill>
                <a:latin typeface="华文细黑" panose="02010600040101010101" pitchFamily="2" charset="-122"/>
              </a:rPr>
              <a:t>单项风险资产</a:t>
            </a:r>
          </a:p>
        </p:txBody>
      </p:sp>
      <p:sp>
        <p:nvSpPr>
          <p:cNvPr id="16" name="Rectangle 13"/>
          <p:cNvSpPr>
            <a:spLocks noChangeArrowheads="1"/>
          </p:cNvSpPr>
          <p:nvPr/>
        </p:nvSpPr>
        <p:spPr bwMode="auto">
          <a:xfrm>
            <a:off x="3719710" y="5168415"/>
            <a:ext cx="2447925" cy="647700"/>
          </a:xfrm>
          <a:prstGeom prst="rect">
            <a:avLst/>
          </a:prstGeom>
          <a:solidFill>
            <a:srgbClr val="CCECFF"/>
          </a:solidFill>
          <a:ln w="9525" algn="ctr">
            <a:solidFill>
              <a:schemeClr val="tx1"/>
            </a:solidFill>
            <a:miter lim="800000"/>
            <a:headEnd/>
            <a:tailEnd/>
          </a:ln>
        </p:spPr>
        <p:txBody>
          <a:bodyPr wrap="none" anchor="ctr"/>
          <a:lstStyle>
            <a:lvl1pPr>
              <a:spcBef>
                <a:spcPct val="20000"/>
              </a:spcBef>
              <a:buFont typeface="Arial" panose="020B0604020202020204" pitchFamily="34" charset="0"/>
              <a:buChar char="•"/>
              <a:defRPr sz="32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1pPr>
            <a:lvl2pPr marL="742950" indent="-285750">
              <a:spcBef>
                <a:spcPct val="20000"/>
              </a:spcBef>
              <a:buFont typeface="Arial" panose="020B0604020202020204" pitchFamily="34" charset="0"/>
              <a:buChar char="–"/>
              <a:defRPr sz="28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2pPr>
            <a:lvl3pPr marL="1143000" indent="-228600">
              <a:spcBef>
                <a:spcPct val="20000"/>
              </a:spcBef>
              <a:buFont typeface="Arial" panose="020B0604020202020204" pitchFamily="34" charset="0"/>
              <a:buChar char="•"/>
              <a:defRPr sz="24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3pPr>
            <a:lvl4pPr marL="16002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4pPr>
            <a:lvl5pPr marL="20574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9pPr>
          </a:lstStyle>
          <a:p>
            <a:pPr algn="ctr" fontAlgn="base">
              <a:spcBef>
                <a:spcPct val="0"/>
              </a:spcBef>
              <a:spcAft>
                <a:spcPct val="0"/>
              </a:spcAft>
              <a:buFontTx/>
              <a:buNone/>
            </a:pPr>
            <a:r>
              <a:rPr lang="zh-CN" altLang="en-US" sz="2800">
                <a:solidFill>
                  <a:prstClr val="black"/>
                </a:solidFill>
                <a:latin typeface="华文细黑" panose="02010600040101010101" pitchFamily="2" charset="-122"/>
              </a:rPr>
              <a:t>风险资产组合</a:t>
            </a:r>
          </a:p>
        </p:txBody>
      </p:sp>
      <p:sp>
        <p:nvSpPr>
          <p:cNvPr id="17" name="Rectangle 14"/>
          <p:cNvSpPr>
            <a:spLocks noChangeArrowheads="1"/>
          </p:cNvSpPr>
          <p:nvPr/>
        </p:nvSpPr>
        <p:spPr bwMode="auto">
          <a:xfrm>
            <a:off x="622697" y="5084663"/>
            <a:ext cx="2447925" cy="647700"/>
          </a:xfrm>
          <a:prstGeom prst="rect">
            <a:avLst/>
          </a:prstGeom>
          <a:solidFill>
            <a:srgbClr val="FFFF66"/>
          </a:solidFill>
          <a:ln w="9525" algn="ctr">
            <a:solidFill>
              <a:schemeClr val="tx1"/>
            </a:solidFill>
            <a:miter lim="800000"/>
            <a:headEnd/>
            <a:tailEnd/>
          </a:ln>
        </p:spPr>
        <p:txBody>
          <a:bodyPr wrap="none" anchor="ctr"/>
          <a:lstStyle>
            <a:lvl1pPr>
              <a:spcBef>
                <a:spcPct val="20000"/>
              </a:spcBef>
              <a:buFont typeface="Arial" panose="020B0604020202020204" pitchFamily="34" charset="0"/>
              <a:buChar char="•"/>
              <a:defRPr sz="32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1pPr>
            <a:lvl2pPr marL="742950" indent="-285750">
              <a:spcBef>
                <a:spcPct val="20000"/>
              </a:spcBef>
              <a:buFont typeface="Arial" panose="020B0604020202020204" pitchFamily="34" charset="0"/>
              <a:buChar char="–"/>
              <a:defRPr sz="28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2pPr>
            <a:lvl3pPr marL="1143000" indent="-228600">
              <a:spcBef>
                <a:spcPct val="20000"/>
              </a:spcBef>
              <a:buFont typeface="Arial" panose="020B0604020202020204" pitchFamily="34" charset="0"/>
              <a:buChar char="•"/>
              <a:defRPr sz="24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3pPr>
            <a:lvl4pPr marL="16002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4pPr>
            <a:lvl5pPr marL="20574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9pPr>
          </a:lstStyle>
          <a:p>
            <a:pPr algn="ctr" fontAlgn="base">
              <a:spcBef>
                <a:spcPct val="0"/>
              </a:spcBef>
              <a:spcAft>
                <a:spcPct val="0"/>
              </a:spcAft>
              <a:buFontTx/>
              <a:buNone/>
            </a:pPr>
            <a:r>
              <a:rPr lang="zh-CN" altLang="en-US" sz="2800">
                <a:solidFill>
                  <a:prstClr val="black"/>
                </a:solidFill>
                <a:latin typeface="华文细黑" panose="02010600040101010101" pitchFamily="2" charset="-122"/>
              </a:rPr>
              <a:t>无风险资产</a:t>
            </a:r>
          </a:p>
        </p:txBody>
      </p:sp>
      <p:sp>
        <p:nvSpPr>
          <p:cNvPr id="18" name="AutoShape 15"/>
          <p:cNvSpPr>
            <a:spLocks noChangeArrowheads="1"/>
          </p:cNvSpPr>
          <p:nvPr/>
        </p:nvSpPr>
        <p:spPr bwMode="auto">
          <a:xfrm rot="5400000">
            <a:off x="4627041" y="4040794"/>
            <a:ext cx="539750" cy="792162"/>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prstClr val="black"/>
              </a:solidFill>
              <a:latin typeface="Arial" panose="020B0604020202020204" pitchFamily="34" charset="0"/>
            </a:endParaRPr>
          </a:p>
        </p:txBody>
      </p:sp>
      <p:sp>
        <p:nvSpPr>
          <p:cNvPr id="19" name="Text Box 16"/>
          <p:cNvSpPr txBox="1">
            <a:spLocks noChangeArrowheads="1"/>
          </p:cNvSpPr>
          <p:nvPr/>
        </p:nvSpPr>
        <p:spPr bwMode="auto">
          <a:xfrm>
            <a:off x="3054267" y="3054634"/>
            <a:ext cx="6492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1pPr>
            <a:lvl2pPr marL="742950" indent="-285750">
              <a:spcBef>
                <a:spcPct val="20000"/>
              </a:spcBef>
              <a:buFont typeface="Arial" panose="020B0604020202020204" pitchFamily="34" charset="0"/>
              <a:buChar char="–"/>
              <a:defRPr sz="28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2pPr>
            <a:lvl3pPr marL="1143000" indent="-228600">
              <a:spcBef>
                <a:spcPct val="20000"/>
              </a:spcBef>
              <a:buFont typeface="Arial" panose="020B0604020202020204" pitchFamily="34" charset="0"/>
              <a:buChar char="•"/>
              <a:defRPr sz="24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3pPr>
            <a:lvl4pPr marL="16002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4pPr>
            <a:lvl5pPr marL="20574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9pPr>
          </a:lstStyle>
          <a:p>
            <a:pPr algn="ctr" fontAlgn="base">
              <a:spcBef>
                <a:spcPct val="50000"/>
              </a:spcBef>
              <a:spcAft>
                <a:spcPct val="0"/>
              </a:spcAft>
              <a:buFontTx/>
              <a:buNone/>
            </a:pPr>
            <a:r>
              <a:rPr lang="en-US" altLang="zh-CN" sz="5400" dirty="0">
                <a:solidFill>
                  <a:srgbClr val="C00000"/>
                </a:solidFill>
                <a:latin typeface="华文细黑" panose="02010600040101010101" pitchFamily="2" charset="-122"/>
              </a:rPr>
              <a:t>+</a:t>
            </a:r>
          </a:p>
        </p:txBody>
      </p:sp>
      <p:sp>
        <p:nvSpPr>
          <p:cNvPr id="20" name="Text Box 17"/>
          <p:cNvSpPr txBox="1">
            <a:spLocks noChangeArrowheads="1"/>
          </p:cNvSpPr>
          <p:nvPr/>
        </p:nvSpPr>
        <p:spPr bwMode="auto">
          <a:xfrm>
            <a:off x="3064102" y="4987825"/>
            <a:ext cx="6492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1pPr>
            <a:lvl2pPr marL="742950" indent="-285750">
              <a:spcBef>
                <a:spcPct val="20000"/>
              </a:spcBef>
              <a:buFont typeface="Arial" panose="020B0604020202020204" pitchFamily="34" charset="0"/>
              <a:buChar char="–"/>
              <a:defRPr sz="28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2pPr>
            <a:lvl3pPr marL="1143000" indent="-228600">
              <a:spcBef>
                <a:spcPct val="20000"/>
              </a:spcBef>
              <a:buFont typeface="Arial" panose="020B0604020202020204" pitchFamily="34" charset="0"/>
              <a:buChar char="•"/>
              <a:defRPr sz="24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3pPr>
            <a:lvl4pPr marL="16002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4pPr>
            <a:lvl5pPr marL="20574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9pPr>
          </a:lstStyle>
          <a:p>
            <a:pPr algn="ctr" fontAlgn="base">
              <a:spcBef>
                <a:spcPct val="50000"/>
              </a:spcBef>
              <a:spcAft>
                <a:spcPct val="0"/>
              </a:spcAft>
              <a:buFontTx/>
              <a:buNone/>
            </a:pPr>
            <a:r>
              <a:rPr lang="en-US" altLang="zh-CN" sz="5400" dirty="0">
                <a:solidFill>
                  <a:srgbClr val="C00000"/>
                </a:solidFill>
                <a:latin typeface="华文细黑" panose="02010600040101010101" pitchFamily="2" charset="-122"/>
              </a:rPr>
              <a:t>+</a:t>
            </a:r>
          </a:p>
        </p:txBody>
      </p:sp>
      <p:sp>
        <p:nvSpPr>
          <p:cNvPr id="21" name="Rectangle 18"/>
          <p:cNvSpPr>
            <a:spLocks noChangeArrowheads="1"/>
          </p:cNvSpPr>
          <p:nvPr/>
        </p:nvSpPr>
        <p:spPr bwMode="auto">
          <a:xfrm>
            <a:off x="479375" y="2924076"/>
            <a:ext cx="5904657" cy="1152525"/>
          </a:xfrm>
          <a:prstGeom prst="rect">
            <a:avLst/>
          </a:prstGeom>
          <a:noFill/>
          <a:ln w="28575">
            <a:solidFill>
              <a:schemeClr val="hlink"/>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1pPr>
            <a:lvl2pPr marL="742950" indent="-285750">
              <a:spcBef>
                <a:spcPct val="20000"/>
              </a:spcBef>
              <a:buFont typeface="Arial" panose="020B0604020202020204" pitchFamily="34" charset="0"/>
              <a:buChar char="–"/>
              <a:defRPr sz="28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2pPr>
            <a:lvl3pPr marL="1143000" indent="-228600">
              <a:spcBef>
                <a:spcPct val="20000"/>
              </a:spcBef>
              <a:buFont typeface="Arial" panose="020B0604020202020204" pitchFamily="34" charset="0"/>
              <a:buChar char="•"/>
              <a:defRPr sz="24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3pPr>
            <a:lvl4pPr marL="16002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4pPr>
            <a:lvl5pPr marL="20574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9pPr>
          </a:lstStyle>
          <a:p>
            <a:pPr fontAlgn="base">
              <a:spcBef>
                <a:spcPct val="0"/>
              </a:spcBef>
              <a:spcAft>
                <a:spcPct val="0"/>
              </a:spcAft>
              <a:buFontTx/>
              <a:buNone/>
            </a:pPr>
            <a:endParaRPr lang="zh-CN" altLang="en-US">
              <a:solidFill>
                <a:srgbClr val="C00000"/>
              </a:solidFill>
              <a:latin typeface="华文细黑" panose="02010600040101010101" pitchFamily="2" charset="-122"/>
            </a:endParaRPr>
          </a:p>
        </p:txBody>
      </p:sp>
      <p:sp>
        <p:nvSpPr>
          <p:cNvPr id="22" name="Rectangle 19"/>
          <p:cNvSpPr>
            <a:spLocks noChangeArrowheads="1"/>
          </p:cNvSpPr>
          <p:nvPr/>
        </p:nvSpPr>
        <p:spPr bwMode="auto">
          <a:xfrm>
            <a:off x="479375" y="4868763"/>
            <a:ext cx="5904657" cy="1152525"/>
          </a:xfrm>
          <a:prstGeom prst="rect">
            <a:avLst/>
          </a:prstGeom>
          <a:noFill/>
          <a:ln w="28575">
            <a:solidFill>
              <a:srgbClr val="FFCC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1pPr>
            <a:lvl2pPr marL="742950" indent="-285750">
              <a:spcBef>
                <a:spcPct val="20000"/>
              </a:spcBef>
              <a:buFont typeface="Arial" panose="020B0604020202020204" pitchFamily="34" charset="0"/>
              <a:buChar char="–"/>
              <a:defRPr sz="28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2pPr>
            <a:lvl3pPr marL="1143000" indent="-228600">
              <a:spcBef>
                <a:spcPct val="20000"/>
              </a:spcBef>
              <a:buFont typeface="Arial" panose="020B0604020202020204" pitchFamily="34" charset="0"/>
              <a:buChar char="•"/>
              <a:defRPr sz="24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3pPr>
            <a:lvl4pPr marL="16002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4pPr>
            <a:lvl5pPr marL="20574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9pPr>
          </a:lstStyle>
          <a:p>
            <a:pPr fontAlgn="base">
              <a:spcBef>
                <a:spcPct val="0"/>
              </a:spcBef>
              <a:spcAft>
                <a:spcPct val="0"/>
              </a:spcAft>
              <a:buFontTx/>
              <a:buNone/>
            </a:pPr>
            <a:endParaRPr lang="zh-CN" altLang="en-US">
              <a:solidFill>
                <a:srgbClr val="C00000"/>
              </a:solidFill>
              <a:latin typeface="华文细黑" panose="02010600040101010101" pitchFamily="2" charset="-122"/>
            </a:endParaRPr>
          </a:p>
        </p:txBody>
      </p:sp>
      <p:sp>
        <p:nvSpPr>
          <p:cNvPr id="4" name="矩形 3"/>
          <p:cNvSpPr/>
          <p:nvPr/>
        </p:nvSpPr>
        <p:spPr>
          <a:xfrm>
            <a:off x="6703346" y="2911778"/>
            <a:ext cx="5153294" cy="3293209"/>
          </a:xfrm>
          <a:prstGeom prst="rect">
            <a:avLst/>
          </a:prstGeom>
        </p:spPr>
        <p:txBody>
          <a:bodyPr wrap="square">
            <a:spAutoFit/>
          </a:bodyPr>
          <a:lstStyle/>
          <a:p>
            <a:pPr fontAlgn="base">
              <a:spcBef>
                <a:spcPct val="0"/>
              </a:spcBef>
              <a:spcAft>
                <a:spcPct val="0"/>
              </a:spcAft>
            </a:pPr>
            <a:r>
              <a:rPr lang="en-US" altLang="zh-CN" sz="26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a:t>
            </a:r>
            <a:r>
              <a:rPr lang="zh-CN" altLang="zh-CN" sz="26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根据投资组合理论，在一个不存在无风险资产的世界里，投资者将在</a:t>
            </a:r>
            <a:r>
              <a:rPr lang="en-US" altLang="zh-CN" sz="26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Markowitz</a:t>
            </a:r>
            <a:r>
              <a:rPr lang="zh-CN" altLang="zh-CN" sz="26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有效边界上选择资产组合。但当无风险资产存在时，就产生了资本市场线（</a:t>
            </a:r>
            <a:r>
              <a:rPr lang="en-US" altLang="zh-CN" sz="26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Capital Market Line, </a:t>
            </a:r>
            <a:r>
              <a:rPr lang="zh-CN" altLang="en-US" sz="26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即</a:t>
            </a:r>
            <a:r>
              <a:rPr lang="en-US" altLang="zh-CN" sz="2600" b="1" dirty="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CML</a:t>
            </a:r>
            <a:r>
              <a:rPr lang="zh-CN" altLang="zh-CN" sz="26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a:t>
            </a:r>
            <a:r>
              <a:rPr lang="zh-CN" altLang="zh-CN" sz="2600" b="1"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资本市场线要优于</a:t>
            </a:r>
            <a:r>
              <a:rPr lang="en-US" altLang="zh-CN" sz="2600" b="1"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Markowitz</a:t>
            </a:r>
            <a:r>
              <a:rPr lang="zh-CN" altLang="zh-CN" sz="2600" b="1"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有效边界</a:t>
            </a:r>
            <a:r>
              <a:rPr lang="zh-CN" altLang="en-US" sz="26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a:t>
            </a:r>
          </a:p>
        </p:txBody>
      </p:sp>
      <p:sp>
        <p:nvSpPr>
          <p:cNvPr id="2" name="竖排文字占位符 1"/>
          <p:cNvSpPr>
            <a:spLocks noGrp="1"/>
          </p:cNvSpPr>
          <p:nvPr>
            <p:ph type="body" orient="vert" idx="1"/>
          </p:nvPr>
        </p:nvSpPr>
        <p:spPr/>
        <p:txBody>
          <a:bodyPr/>
          <a:lstStyle/>
          <a:p>
            <a:pPr marL="0" indent="0">
              <a:buNone/>
            </a:pPr>
            <a:r>
              <a:rPr lang="en-US" altLang="zh-CN" dirty="0" smtClean="0"/>
              <a:t> </a:t>
            </a:r>
            <a:endParaRPr lang="zh-CN" altLang="en-US" dirty="0"/>
          </a:p>
        </p:txBody>
      </p:sp>
      <p:sp>
        <p:nvSpPr>
          <p:cNvPr id="5" name="矩形 4"/>
          <p:cNvSpPr/>
          <p:nvPr/>
        </p:nvSpPr>
        <p:spPr>
          <a:xfrm>
            <a:off x="335360" y="1691395"/>
            <a:ext cx="1467068" cy="400110"/>
          </a:xfrm>
          <a:prstGeom prst="rect">
            <a:avLst/>
          </a:prstGeom>
          <a:solidFill>
            <a:srgbClr val="FF0000"/>
          </a:solidFill>
        </p:spPr>
        <p:txBody>
          <a:bodyPr wrap="none">
            <a:spAutoFit/>
          </a:bodyPr>
          <a:lstStyle/>
          <a:p>
            <a:r>
              <a:rPr lang="zh-CN" altLang="en-US" sz="2000" b="1" dirty="0">
                <a:solidFill>
                  <a:schemeClr val="bg1"/>
                </a:solidFill>
              </a:rPr>
              <a:t>状况分析：</a:t>
            </a:r>
          </a:p>
        </p:txBody>
      </p:sp>
    </p:spTree>
    <p:extLst>
      <p:ext uri="{BB962C8B-B14F-4D97-AF65-F5344CB8AC3E}">
        <p14:creationId xmlns:p14="http://schemas.microsoft.com/office/powerpoint/2010/main" val="38505816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3143672" y="168722"/>
            <a:ext cx="6768752" cy="714375"/>
          </a:xfrm>
        </p:spPr>
        <p:txBody>
          <a:bodyPr>
            <a:normAutofit fontScale="90000"/>
          </a:bodyPr>
          <a:lstStyle/>
          <a:p>
            <a:r>
              <a:rPr lang="en-US" altLang="zh-CN" sz="2700" dirty="0" smtClean="0">
                <a:solidFill>
                  <a:prstClr val="black"/>
                </a:solidFill>
              </a:rPr>
              <a:t/>
            </a:r>
            <a:br>
              <a:rPr lang="en-US" altLang="zh-CN" sz="2700" dirty="0" smtClean="0">
                <a:solidFill>
                  <a:prstClr val="black"/>
                </a:solidFill>
              </a:rPr>
            </a:br>
            <a:r>
              <a:rPr lang="en-US" altLang="zh-CN" sz="2700" dirty="0" smtClean="0">
                <a:solidFill>
                  <a:prstClr val="black"/>
                </a:solidFill>
              </a:rPr>
              <a:t>5.3 </a:t>
            </a:r>
            <a:r>
              <a:rPr lang="zh-CN" altLang="en-US" sz="2900" dirty="0">
                <a:solidFill>
                  <a:srgbClr val="0000FF"/>
                </a:solidFill>
              </a:rPr>
              <a:t>风险资产与无风险资产的组合</a:t>
            </a:r>
            <a:r>
              <a:rPr lang="en-US" altLang="zh-CN" sz="2500" dirty="0">
                <a:solidFill>
                  <a:prstClr val="black"/>
                </a:solidFill>
              </a:rPr>
              <a:t/>
            </a:r>
            <a:br>
              <a:rPr lang="en-US" altLang="zh-CN" sz="2500" dirty="0">
                <a:solidFill>
                  <a:prstClr val="black"/>
                </a:solidFill>
              </a:rPr>
            </a:br>
            <a:endParaRPr lang="zh-CN" altLang="en-US" dirty="0"/>
          </a:p>
        </p:txBody>
      </p:sp>
      <p:sp>
        <p:nvSpPr>
          <p:cNvPr id="12" name="矩形 11"/>
          <p:cNvSpPr/>
          <p:nvPr/>
        </p:nvSpPr>
        <p:spPr>
          <a:xfrm>
            <a:off x="137074" y="1241047"/>
            <a:ext cx="6096000" cy="508409"/>
          </a:xfrm>
          <a:prstGeom prst="rect">
            <a:avLst/>
          </a:prstGeom>
          <a:solidFill>
            <a:srgbClr val="FFFF00"/>
          </a:solidFill>
        </p:spPr>
        <p:txBody>
          <a:bodyPr>
            <a:spAutoFit/>
          </a:bodyPr>
          <a:lstStyle/>
          <a:p>
            <a:pPr marL="285750" indent="-285750" fontAlgn="base">
              <a:lnSpc>
                <a:spcPct val="110000"/>
              </a:lnSpc>
              <a:spcBef>
                <a:spcPct val="0"/>
              </a:spcBef>
              <a:spcAft>
                <a:spcPct val="0"/>
              </a:spcAft>
              <a:buFont typeface="Arial" panose="020B0604020202020204" pitchFamily="34" charset="0"/>
              <a:buChar char="•"/>
            </a:pPr>
            <a:r>
              <a:rPr lang="zh-CN" altLang="en-US" sz="2800" b="1" dirty="0">
                <a:latin typeface="仿宋" panose="02010609060101010101" pitchFamily="49" charset="-122"/>
                <a:ea typeface="仿宋" panose="02010609060101010101" pitchFamily="49" charset="-122"/>
              </a:rPr>
              <a:t>无风险资产</a:t>
            </a:r>
            <a:r>
              <a:rPr lang="zh-CN" altLang="en-US" sz="2800" b="1" dirty="0" smtClean="0">
                <a:latin typeface="仿宋" panose="02010609060101010101" pitchFamily="49" charset="-122"/>
                <a:ea typeface="仿宋" panose="02010609060101010101" pitchFamily="49" charset="-122"/>
              </a:rPr>
              <a:t>与风险</a:t>
            </a:r>
            <a:r>
              <a:rPr lang="zh-CN" altLang="en-US" sz="2800" b="1" dirty="0">
                <a:latin typeface="仿宋" panose="02010609060101010101" pitchFamily="49" charset="-122"/>
                <a:ea typeface="仿宋" panose="02010609060101010101" pitchFamily="49" charset="-122"/>
              </a:rPr>
              <a:t>资产的组合</a:t>
            </a:r>
          </a:p>
        </p:txBody>
      </p:sp>
      <p:sp>
        <p:nvSpPr>
          <p:cNvPr id="3" name="矩形 2"/>
          <p:cNvSpPr/>
          <p:nvPr/>
        </p:nvSpPr>
        <p:spPr>
          <a:xfrm>
            <a:off x="563837" y="2205846"/>
            <a:ext cx="4206601" cy="461665"/>
          </a:xfrm>
          <a:prstGeom prst="rect">
            <a:avLst/>
          </a:prstGeom>
          <a:solidFill>
            <a:srgbClr val="FF0000"/>
          </a:solidFill>
        </p:spPr>
        <p:txBody>
          <a:bodyPr wrap="none">
            <a:spAutoFit/>
          </a:bodyPr>
          <a:lstStyle/>
          <a:p>
            <a:pPr fontAlgn="base">
              <a:spcBef>
                <a:spcPct val="0"/>
              </a:spcBef>
              <a:spcAft>
                <a:spcPct val="0"/>
              </a:spcAft>
            </a:pPr>
            <a:r>
              <a:rPr lang="zh-CN" altLang="zh-CN" sz="2400" b="1" dirty="0">
                <a:solidFill>
                  <a:schemeClr val="bg1"/>
                </a:solidFill>
                <a:latin typeface="Times New Roman" panose="02020603050405020304" pitchFamily="18" charset="0"/>
                <a:ea typeface="仿宋" panose="02010609060101010101" pitchFamily="49" charset="-122"/>
                <a:cs typeface="Times New Roman" pitchFamily="18" charset="0"/>
              </a:rPr>
              <a:t>最优</a:t>
            </a:r>
            <a:r>
              <a:rPr lang="zh-CN" altLang="zh-CN" sz="2400" b="1" dirty="0" smtClean="0">
                <a:solidFill>
                  <a:schemeClr val="bg1"/>
                </a:solidFill>
                <a:latin typeface="Times New Roman" panose="02020603050405020304" pitchFamily="18" charset="0"/>
                <a:ea typeface="仿宋" panose="02010609060101010101" pitchFamily="49" charset="-122"/>
                <a:cs typeface="Times New Roman" pitchFamily="18" charset="0"/>
              </a:rPr>
              <a:t>资</a:t>
            </a:r>
            <a:r>
              <a:rPr lang="zh-CN" altLang="en-US" sz="2400" b="1" dirty="0" smtClean="0">
                <a:solidFill>
                  <a:schemeClr val="bg1"/>
                </a:solidFill>
                <a:latin typeface="Times New Roman" panose="02020603050405020304" pitchFamily="18" charset="0"/>
                <a:ea typeface="仿宋" panose="02010609060101010101" pitchFamily="49" charset="-122"/>
                <a:cs typeface="Times New Roman" pitchFamily="18" charset="0"/>
              </a:rPr>
              <a:t>本</a:t>
            </a:r>
            <a:r>
              <a:rPr lang="zh-CN" altLang="zh-CN" sz="2400" b="1" dirty="0" smtClean="0">
                <a:solidFill>
                  <a:schemeClr val="bg1"/>
                </a:solidFill>
                <a:latin typeface="Times New Roman" panose="02020603050405020304" pitchFamily="18" charset="0"/>
                <a:ea typeface="仿宋" panose="02010609060101010101" pitchFamily="49" charset="-122"/>
                <a:cs typeface="Times New Roman" pitchFamily="18" charset="0"/>
              </a:rPr>
              <a:t>组合</a:t>
            </a:r>
            <a:r>
              <a:rPr lang="zh-CN" altLang="zh-CN" sz="2400" b="1" dirty="0">
                <a:solidFill>
                  <a:schemeClr val="bg1"/>
                </a:solidFill>
                <a:latin typeface="Times New Roman" panose="02020603050405020304" pitchFamily="18" charset="0"/>
                <a:ea typeface="仿宋" panose="02010609060101010101" pitchFamily="49" charset="-122"/>
                <a:cs typeface="Times New Roman" pitchFamily="18" charset="0"/>
              </a:rPr>
              <a:t>（资本市场线）</a:t>
            </a:r>
            <a:endParaRPr lang="zh-CN" altLang="en-US" sz="2400" b="1" dirty="0">
              <a:solidFill>
                <a:schemeClr val="bg1"/>
              </a:solidFill>
              <a:latin typeface="Times New Roman" panose="02020603050405020304" pitchFamily="18" charset="0"/>
              <a:ea typeface="仿宋" panose="02010609060101010101" pitchFamily="49" charset="-122"/>
              <a:cs typeface="Times New Roman" pitchFamily="18" charset="0"/>
            </a:endParaRPr>
          </a:p>
        </p:txBody>
      </p:sp>
      <p:graphicFrame>
        <p:nvGraphicFramePr>
          <p:cNvPr id="23" name="Object 3"/>
          <p:cNvGraphicFramePr>
            <a:graphicFrameLocks noChangeAspect="1"/>
          </p:cNvGraphicFramePr>
          <p:nvPr>
            <p:extLst/>
          </p:nvPr>
        </p:nvGraphicFramePr>
        <p:xfrm>
          <a:off x="4770438" y="2725738"/>
          <a:ext cx="7296150" cy="3867150"/>
        </p:xfrm>
        <a:graphic>
          <a:graphicData uri="http://schemas.openxmlformats.org/presentationml/2006/ole">
            <mc:AlternateContent xmlns:mc="http://schemas.openxmlformats.org/markup-compatibility/2006">
              <mc:Choice xmlns:v="urn:schemas-microsoft-com:vml" Requires="v">
                <p:oleObj spid="_x0000_s55328" name="Visio" r:id="rId3" imgW="5029200" imgH="2586038" progId="Visio.Drawing.11">
                  <p:embed/>
                </p:oleObj>
              </mc:Choice>
              <mc:Fallback>
                <p:oleObj name="Visio" r:id="rId3" imgW="5029200" imgH="2586038" progId="Visio.Drawing.11">
                  <p:embed/>
                  <p:pic>
                    <p:nvPicPr>
                      <p:cNvPr id="0" name=""/>
                      <p:cNvPicPr>
                        <a:picLocks noChangeAspect="1" noChangeArrowheads="1"/>
                      </p:cNvPicPr>
                      <p:nvPr/>
                    </p:nvPicPr>
                    <p:blipFill>
                      <a:blip r:embed="rId4"/>
                      <a:srcRect/>
                      <a:stretch>
                        <a:fillRect/>
                      </a:stretch>
                    </p:blipFill>
                    <p:spPr bwMode="auto">
                      <a:xfrm>
                        <a:off x="4770438" y="2725738"/>
                        <a:ext cx="7296150" cy="3867150"/>
                      </a:xfrm>
                      <a:prstGeom prst="rect">
                        <a:avLst/>
                      </a:prstGeom>
                      <a:noFill/>
                      <a:ln>
                        <a:noFill/>
                      </a:ln>
                    </p:spPr>
                  </p:pic>
                </p:oleObj>
              </mc:Fallback>
            </mc:AlternateContent>
          </a:graphicData>
        </a:graphic>
      </p:graphicFrame>
      <p:sp>
        <p:nvSpPr>
          <p:cNvPr id="26" name="Rectangle 10"/>
          <p:cNvSpPr>
            <a:spLocks noChangeArrowheads="1"/>
          </p:cNvSpPr>
          <p:nvPr/>
        </p:nvSpPr>
        <p:spPr bwMode="auto">
          <a:xfrm>
            <a:off x="3720752" y="275719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1pPr>
            <a:lvl2pPr marL="742950" indent="-285750">
              <a:spcBef>
                <a:spcPct val="20000"/>
              </a:spcBef>
              <a:buFont typeface="Arial" panose="020B0604020202020204" pitchFamily="34" charset="0"/>
              <a:buChar char="–"/>
              <a:defRPr sz="28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2pPr>
            <a:lvl3pPr marL="1143000" indent="-228600">
              <a:spcBef>
                <a:spcPct val="20000"/>
              </a:spcBef>
              <a:buFont typeface="Arial" panose="020B0604020202020204" pitchFamily="34" charset="0"/>
              <a:buChar char="•"/>
              <a:defRPr sz="24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3pPr>
            <a:lvl4pPr marL="16002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4pPr>
            <a:lvl5pPr marL="20574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9pPr>
          </a:lstStyle>
          <a:p>
            <a:pPr fontAlgn="base">
              <a:spcBef>
                <a:spcPct val="0"/>
              </a:spcBef>
              <a:spcAft>
                <a:spcPct val="0"/>
              </a:spcAft>
              <a:buFontTx/>
              <a:buNone/>
            </a:pPr>
            <a:endParaRPr lang="zh-CN" altLang="en-US">
              <a:solidFill>
                <a:srgbClr val="C00000"/>
              </a:solidFill>
              <a:ea typeface="楷体_GB2312" pitchFamily="49" charset="-122"/>
            </a:endParaRPr>
          </a:p>
        </p:txBody>
      </p:sp>
      <p:sp>
        <p:nvSpPr>
          <p:cNvPr id="28" name="Line 13"/>
          <p:cNvSpPr>
            <a:spLocks noChangeShapeType="1"/>
          </p:cNvSpPr>
          <p:nvPr/>
        </p:nvSpPr>
        <p:spPr bwMode="auto">
          <a:xfrm flipV="1">
            <a:off x="5836267" y="3977691"/>
            <a:ext cx="3788125" cy="1425470"/>
          </a:xfrm>
          <a:prstGeom prst="line">
            <a:avLst/>
          </a:prstGeom>
          <a:noFill/>
          <a:ln w="38100">
            <a:solidFill>
              <a:srgbClr val="CC0000"/>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prstClr val="black"/>
              </a:solidFill>
              <a:latin typeface="Arial" panose="020B0604020202020204" pitchFamily="34" charset="0"/>
            </a:endParaRPr>
          </a:p>
        </p:txBody>
      </p:sp>
      <p:sp>
        <p:nvSpPr>
          <p:cNvPr id="29" name="Oval 20"/>
          <p:cNvSpPr>
            <a:spLocks noChangeArrowheads="1"/>
          </p:cNvSpPr>
          <p:nvPr/>
        </p:nvSpPr>
        <p:spPr bwMode="auto">
          <a:xfrm>
            <a:off x="7213252" y="4809827"/>
            <a:ext cx="142875" cy="142875"/>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1pPr>
            <a:lvl2pPr marL="742950" indent="-285750">
              <a:spcBef>
                <a:spcPct val="20000"/>
              </a:spcBef>
              <a:buFont typeface="Arial" panose="020B0604020202020204" pitchFamily="34" charset="0"/>
              <a:buChar char="–"/>
              <a:defRPr sz="28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2pPr>
            <a:lvl3pPr marL="1143000" indent="-228600">
              <a:spcBef>
                <a:spcPct val="20000"/>
              </a:spcBef>
              <a:buFont typeface="Arial" panose="020B0604020202020204" pitchFamily="34" charset="0"/>
              <a:buChar char="•"/>
              <a:defRPr sz="24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3pPr>
            <a:lvl4pPr marL="16002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4pPr>
            <a:lvl5pPr marL="20574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9pPr>
          </a:lstStyle>
          <a:p>
            <a:pPr fontAlgn="base">
              <a:spcBef>
                <a:spcPct val="0"/>
              </a:spcBef>
              <a:spcAft>
                <a:spcPct val="0"/>
              </a:spcAft>
              <a:buFontTx/>
              <a:buNone/>
            </a:pPr>
            <a:endParaRPr lang="zh-CN" altLang="en-US">
              <a:solidFill>
                <a:srgbClr val="C00000"/>
              </a:solidFill>
              <a:ea typeface="楷体_GB2312" pitchFamily="49" charset="-122"/>
            </a:endParaRPr>
          </a:p>
        </p:txBody>
      </p:sp>
      <p:sp>
        <p:nvSpPr>
          <p:cNvPr id="30" name="Line 25"/>
          <p:cNvSpPr>
            <a:spLocks noChangeShapeType="1"/>
          </p:cNvSpPr>
          <p:nvPr/>
        </p:nvSpPr>
        <p:spPr bwMode="auto">
          <a:xfrm>
            <a:off x="7271232" y="4522490"/>
            <a:ext cx="0" cy="1727200"/>
          </a:xfrm>
          <a:prstGeom prst="line">
            <a:avLst/>
          </a:prstGeom>
          <a:noFill/>
          <a:ln w="28575" cap="rnd">
            <a:solidFill>
              <a:srgbClr val="008000"/>
            </a:solidFill>
            <a:prstDash val="sysDot"/>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prstClr val="black"/>
              </a:solidFill>
              <a:latin typeface="Arial" panose="020B0604020202020204" pitchFamily="34" charset="0"/>
            </a:endParaRPr>
          </a:p>
        </p:txBody>
      </p:sp>
      <p:sp>
        <p:nvSpPr>
          <p:cNvPr id="31" name="Line 26"/>
          <p:cNvSpPr>
            <a:spLocks noChangeShapeType="1"/>
          </p:cNvSpPr>
          <p:nvPr/>
        </p:nvSpPr>
        <p:spPr bwMode="auto">
          <a:xfrm flipV="1">
            <a:off x="5916265" y="4881265"/>
            <a:ext cx="1296987" cy="0"/>
          </a:xfrm>
          <a:prstGeom prst="line">
            <a:avLst/>
          </a:prstGeom>
          <a:noFill/>
          <a:ln w="28575" cap="rnd">
            <a:solidFill>
              <a:srgbClr val="008000"/>
            </a:solidFill>
            <a:prstDash val="sysDot"/>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prstClr val="black"/>
              </a:solidFill>
              <a:latin typeface="Arial" panose="020B0604020202020204" pitchFamily="34" charset="0"/>
            </a:endParaRPr>
          </a:p>
        </p:txBody>
      </p:sp>
      <p:sp>
        <p:nvSpPr>
          <p:cNvPr id="32" name="Text Box 20"/>
          <p:cNvSpPr txBox="1">
            <a:spLocks noChangeArrowheads="1"/>
          </p:cNvSpPr>
          <p:nvPr/>
        </p:nvSpPr>
        <p:spPr bwMode="auto">
          <a:xfrm>
            <a:off x="9445277" y="3585865"/>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1pPr>
            <a:lvl2pPr marL="742950" indent="-285750">
              <a:spcBef>
                <a:spcPct val="20000"/>
              </a:spcBef>
              <a:buFont typeface="Arial" panose="020B0604020202020204" pitchFamily="34" charset="0"/>
              <a:buChar char="–"/>
              <a:defRPr sz="28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2pPr>
            <a:lvl3pPr marL="1143000" indent="-228600">
              <a:spcBef>
                <a:spcPct val="20000"/>
              </a:spcBef>
              <a:buFont typeface="Arial" panose="020B0604020202020204" pitchFamily="34" charset="0"/>
              <a:buChar char="•"/>
              <a:defRPr sz="24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3pPr>
            <a:lvl4pPr marL="16002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4pPr>
            <a:lvl5pPr marL="20574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9pPr>
          </a:lstStyle>
          <a:p>
            <a:pPr fontAlgn="base">
              <a:spcBef>
                <a:spcPct val="50000"/>
              </a:spcBef>
              <a:spcAft>
                <a:spcPct val="0"/>
              </a:spcAft>
              <a:buFontTx/>
              <a:buNone/>
            </a:pPr>
            <a:r>
              <a:rPr lang="zh-CN" altLang="en-US" sz="1600" dirty="0">
                <a:solidFill>
                  <a:srgbClr val="FF0000"/>
                </a:solidFill>
                <a:latin typeface="宋体" panose="02010600030101010101" pitchFamily="2" charset="-122"/>
                <a:ea typeface="宋体" panose="02010600030101010101" pitchFamily="2" charset="-122"/>
              </a:rPr>
              <a:t>直线</a:t>
            </a:r>
            <a:r>
              <a:rPr lang="en-US" altLang="zh-CN" sz="1600" dirty="0">
                <a:solidFill>
                  <a:srgbClr val="FF0000"/>
                </a:solidFill>
                <a:latin typeface="宋体" panose="02010600030101010101" pitchFamily="2" charset="-122"/>
                <a:ea typeface="宋体" panose="02010600030101010101" pitchFamily="2" charset="-122"/>
              </a:rPr>
              <a:t> Ⅰ</a:t>
            </a:r>
            <a:endParaRPr lang="en-US" altLang="en-US" sz="1600" dirty="0">
              <a:solidFill>
                <a:srgbClr val="FF0000"/>
              </a:solidFill>
              <a:latin typeface="宋体" panose="02010600030101010101" pitchFamily="2" charset="-122"/>
              <a:ea typeface="宋体" panose="02010600030101010101" pitchFamily="2" charset="-122"/>
            </a:endParaRPr>
          </a:p>
        </p:txBody>
      </p:sp>
      <p:sp>
        <p:nvSpPr>
          <p:cNvPr id="33" name="矩形 17"/>
          <p:cNvSpPr>
            <a:spLocks noChangeArrowheads="1"/>
          </p:cNvSpPr>
          <p:nvPr/>
        </p:nvSpPr>
        <p:spPr bwMode="auto">
          <a:xfrm>
            <a:off x="7364065" y="4728865"/>
            <a:ext cx="325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1pPr>
            <a:lvl2pPr marL="742950" indent="-285750">
              <a:spcBef>
                <a:spcPct val="20000"/>
              </a:spcBef>
              <a:buFont typeface="Arial" panose="020B0604020202020204" pitchFamily="34" charset="0"/>
              <a:buChar char="–"/>
              <a:defRPr sz="28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2pPr>
            <a:lvl3pPr marL="1143000" indent="-228600">
              <a:spcBef>
                <a:spcPct val="20000"/>
              </a:spcBef>
              <a:buFont typeface="Arial" panose="020B0604020202020204" pitchFamily="34" charset="0"/>
              <a:buChar char="•"/>
              <a:defRPr sz="24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3pPr>
            <a:lvl4pPr marL="16002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4pPr>
            <a:lvl5pPr marL="20574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9pPr>
          </a:lstStyle>
          <a:p>
            <a:pPr fontAlgn="base">
              <a:spcBef>
                <a:spcPct val="0"/>
              </a:spcBef>
              <a:spcAft>
                <a:spcPct val="0"/>
              </a:spcAft>
              <a:buFontTx/>
              <a:buNone/>
            </a:pPr>
            <a:r>
              <a:rPr lang="en-US" altLang="zh-CN" sz="1800">
                <a:solidFill>
                  <a:prstClr val="black"/>
                </a:solidFill>
                <a:ea typeface="楷体_GB2312" pitchFamily="49" charset="-122"/>
              </a:rPr>
              <a:t>P</a:t>
            </a:r>
            <a:endParaRPr lang="zh-CN" altLang="en-US" sz="1800">
              <a:solidFill>
                <a:prstClr val="black"/>
              </a:solidFill>
              <a:ea typeface="楷体_GB2312" pitchFamily="49" charset="-122"/>
            </a:endParaRPr>
          </a:p>
        </p:txBody>
      </p:sp>
      <p:sp>
        <p:nvSpPr>
          <p:cNvPr id="4" name="矩形 3"/>
          <p:cNvSpPr/>
          <p:nvPr/>
        </p:nvSpPr>
        <p:spPr>
          <a:xfrm>
            <a:off x="308103" y="2766416"/>
            <a:ext cx="4485176" cy="2677656"/>
          </a:xfrm>
          <a:prstGeom prst="rect">
            <a:avLst/>
          </a:prstGeom>
        </p:spPr>
        <p:txBody>
          <a:bodyPr wrap="square">
            <a:spAutoFit/>
          </a:bodyPr>
          <a:lstStyle/>
          <a:p>
            <a:pPr fontAlgn="base">
              <a:spcBef>
                <a:spcPct val="0"/>
              </a:spcBef>
              <a:spcAft>
                <a:spcPct val="0"/>
              </a:spcAft>
            </a:pP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比较以下两条线：</a:t>
            </a:r>
            <a:endPar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endParaRPr>
          </a:p>
          <a:p>
            <a:pPr fontAlgn="base">
              <a:spcBef>
                <a:spcPct val="0"/>
              </a:spcBef>
              <a:spcAft>
                <a:spcPct val="0"/>
              </a:spcAft>
            </a:pP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直线</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Ⅰ</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：风险资产可行集中的任意一点</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P</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（除有效边界）与无风险资产的连线；</a:t>
            </a:r>
            <a:endPar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endParaRPr>
          </a:p>
          <a:p>
            <a:pPr fontAlgn="base">
              <a:spcBef>
                <a:spcPct val="0"/>
              </a:spcBef>
              <a:spcAft>
                <a:spcPct val="0"/>
              </a:spcAft>
            </a:pP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直线</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Ⅱ</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：从无风险收益</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R</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f</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）向风险资产有效集所作的切线，切点为</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A</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a:t>
            </a:r>
          </a:p>
        </p:txBody>
      </p:sp>
      <p:sp>
        <p:nvSpPr>
          <p:cNvPr id="2" name="矩形 1"/>
          <p:cNvSpPr/>
          <p:nvPr/>
        </p:nvSpPr>
        <p:spPr>
          <a:xfrm>
            <a:off x="4888048" y="5494039"/>
            <a:ext cx="1338828" cy="369332"/>
          </a:xfrm>
          <a:prstGeom prst="rect">
            <a:avLst/>
          </a:prstGeom>
          <a:solidFill>
            <a:schemeClr val="bg1">
              <a:lumMod val="85000"/>
            </a:schemeClr>
          </a:solidFill>
        </p:spPr>
        <p:txBody>
          <a:bodyPr wrap="none">
            <a:spAutoFit/>
          </a:bodyPr>
          <a:lstStyle/>
          <a:p>
            <a:pPr fontAlgn="base">
              <a:spcBef>
                <a:spcPct val="0"/>
              </a:spcBef>
              <a:spcAft>
                <a:spcPct val="0"/>
              </a:spcAft>
            </a:pPr>
            <a:r>
              <a:rPr lang="zh-CN" altLang="zh-CN" b="1" dirty="0">
                <a:solidFill>
                  <a:prstClr val="black"/>
                </a:solidFill>
                <a:latin typeface="仿宋" panose="02010609060101010101" pitchFamily="49" charset="-122"/>
                <a:ea typeface="仿宋" panose="02010609060101010101" pitchFamily="49" charset="-122"/>
              </a:rPr>
              <a:t>无风险资产</a:t>
            </a:r>
            <a:endParaRPr lang="zh-CN" altLang="en-US" b="1" dirty="0">
              <a:solidFill>
                <a:prstClr val="black"/>
              </a:solidFill>
              <a:latin typeface="仿宋" panose="02010609060101010101" pitchFamily="49" charset="-122"/>
              <a:ea typeface="仿宋" panose="02010609060101010101" pitchFamily="49" charset="-122"/>
            </a:endParaRPr>
          </a:p>
        </p:txBody>
      </p:sp>
      <p:sp>
        <p:nvSpPr>
          <p:cNvPr id="8" name="矩形 7"/>
          <p:cNvSpPr/>
          <p:nvPr/>
        </p:nvSpPr>
        <p:spPr>
          <a:xfrm>
            <a:off x="6618278" y="1530835"/>
            <a:ext cx="4902262" cy="1200329"/>
          </a:xfrm>
          <a:prstGeom prst="rect">
            <a:avLst/>
          </a:prstGeom>
          <a:solidFill>
            <a:srgbClr val="0000CC"/>
          </a:solidFill>
        </p:spPr>
        <p:txBody>
          <a:bodyPr wrap="square">
            <a:spAutoFit/>
          </a:bodyPr>
          <a:lstStyle/>
          <a:p>
            <a:pPr fontAlgn="base">
              <a:spcBef>
                <a:spcPct val="0"/>
              </a:spcBef>
              <a:spcAft>
                <a:spcPct val="0"/>
              </a:spcAft>
            </a:pPr>
            <a:r>
              <a:rPr lang="zh-CN" altLang="zh-CN" sz="2400" b="1" dirty="0">
                <a:solidFill>
                  <a:prstClr val="white"/>
                </a:solidFill>
                <a:latin typeface="Times New Roman" panose="02020603050405020304" pitchFamily="18" charset="0"/>
                <a:ea typeface="仿宋" panose="02010609060101010101" pitchFamily="49" charset="-122"/>
                <a:cs typeface="Times New Roman" panose="02020603050405020304" pitchFamily="18" charset="0"/>
              </a:rPr>
              <a:t>与直线Ⅰ上的点相比，直线Ⅱ上的点的期望收益较高，而标准差相同</a:t>
            </a:r>
            <a:r>
              <a:rPr lang="zh-CN" altLang="en-US" sz="2400" b="1" dirty="0">
                <a:solidFill>
                  <a:prstClr val="white"/>
                </a:solidFill>
                <a:latin typeface="Times New Roman" panose="02020603050405020304" pitchFamily="18" charset="0"/>
                <a:ea typeface="仿宋" panose="02010609060101010101" pitchFamily="49" charset="-122"/>
                <a:cs typeface="Times New Roman" panose="02020603050405020304" pitchFamily="18" charset="0"/>
              </a:rPr>
              <a:t>。</a:t>
            </a:r>
            <a:r>
              <a:rPr lang="zh-CN" altLang="en-US" sz="2400" b="1" dirty="0">
                <a:solidFill>
                  <a:srgbClr val="FFFF00"/>
                </a:solidFill>
                <a:latin typeface="Times New Roman" panose="02020603050405020304" pitchFamily="18" charset="0"/>
                <a:ea typeface="仿宋" panose="02010609060101010101" pitchFamily="49" charset="-122"/>
                <a:cs typeface="Times New Roman" panose="02020603050405020304" pitchFamily="18" charset="0"/>
              </a:rPr>
              <a:t>直线</a:t>
            </a:r>
            <a:r>
              <a:rPr lang="zh-CN" altLang="zh-CN" sz="2400" b="1" dirty="0">
                <a:solidFill>
                  <a:srgbClr val="FFFF00"/>
                </a:solidFill>
                <a:latin typeface="Times New Roman" panose="02020603050405020304" pitchFamily="18" charset="0"/>
                <a:ea typeface="仿宋" panose="02010609060101010101" pitchFamily="49" charset="-122"/>
                <a:cs typeface="Times New Roman" panose="02020603050405020304" pitchFamily="18" charset="0"/>
              </a:rPr>
              <a:t>Ⅱ</a:t>
            </a:r>
            <a:r>
              <a:rPr lang="zh-CN" altLang="en-US" sz="2400" b="1" dirty="0">
                <a:solidFill>
                  <a:srgbClr val="FFFF00"/>
                </a:solidFill>
                <a:latin typeface="Times New Roman" panose="02020603050405020304" pitchFamily="18" charset="0"/>
                <a:ea typeface="仿宋" panose="02010609060101010101" pitchFamily="49" charset="-122"/>
                <a:cs typeface="Times New Roman" panose="02020603050405020304" pitchFamily="18" charset="0"/>
              </a:rPr>
              <a:t>优于</a:t>
            </a:r>
            <a:r>
              <a:rPr lang="zh-CN" altLang="zh-CN" sz="2400" b="1" dirty="0">
                <a:solidFill>
                  <a:srgbClr val="FFFF00"/>
                </a:solidFill>
                <a:latin typeface="Times New Roman" panose="02020603050405020304" pitchFamily="18" charset="0"/>
                <a:ea typeface="仿宋" panose="02010609060101010101" pitchFamily="49" charset="-122"/>
                <a:cs typeface="Times New Roman" panose="02020603050405020304" pitchFamily="18" charset="0"/>
              </a:rPr>
              <a:t>直线Ⅰ</a:t>
            </a:r>
            <a:r>
              <a:rPr lang="zh-CN" altLang="en-US" sz="2400" b="1" dirty="0">
                <a:solidFill>
                  <a:prstClr val="white"/>
                </a:solidFill>
                <a:latin typeface="Times New Roman" panose="02020603050405020304" pitchFamily="18" charset="0"/>
                <a:ea typeface="仿宋" panose="02010609060101010101" pitchFamily="49" charset="-122"/>
                <a:cs typeface="Times New Roman" panose="02020603050405020304" pitchFamily="18" charset="0"/>
              </a:rPr>
              <a:t>。</a:t>
            </a:r>
          </a:p>
        </p:txBody>
      </p:sp>
      <p:sp>
        <p:nvSpPr>
          <p:cNvPr id="9" name="矩形 8"/>
          <p:cNvSpPr/>
          <p:nvPr/>
        </p:nvSpPr>
        <p:spPr>
          <a:xfrm>
            <a:off x="968164" y="4271193"/>
            <a:ext cx="9306136" cy="1692771"/>
          </a:xfrm>
          <a:prstGeom prst="rect">
            <a:avLst/>
          </a:prstGeom>
          <a:solidFill>
            <a:srgbClr val="CCFFCC"/>
          </a:solidFill>
          <a:ln>
            <a:solidFill>
              <a:srgbClr val="6600FF"/>
            </a:solidFill>
          </a:ln>
        </p:spPr>
        <p:txBody>
          <a:bodyPr wrap="square">
            <a:spAutoFit/>
          </a:bodyPr>
          <a:lstStyle/>
          <a:p>
            <a:pPr fontAlgn="base">
              <a:spcBef>
                <a:spcPct val="0"/>
              </a:spcBef>
              <a:spcAft>
                <a:spcPct val="0"/>
              </a:spcAft>
            </a:pPr>
            <a:r>
              <a:rPr lang="en-US" altLang="zh-CN" sz="26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a:t>
            </a:r>
            <a:r>
              <a:rPr lang="zh-CN" altLang="zh-CN" sz="26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由于无风险资产的加入，在相同风险下，资本市场线上的点所代表的风险资产与无风险资产的组合比</a:t>
            </a:r>
            <a:r>
              <a:rPr lang="en-US" altLang="zh-CN" sz="26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Markowitz</a:t>
            </a:r>
            <a:r>
              <a:rPr lang="zh-CN" altLang="zh-CN" sz="26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有效边界上的点所代表的风险资产组合具有更高的收益。因此，</a:t>
            </a:r>
            <a:r>
              <a:rPr lang="zh-CN" altLang="zh-CN" sz="2600" b="1"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资本市场线是资本市场中最优的资本配置</a:t>
            </a:r>
            <a:r>
              <a:rPr lang="zh-CN" altLang="zh-CN" sz="26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6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endParaRPr>
          </a:p>
        </p:txBody>
      </p:sp>
      <p:sp>
        <p:nvSpPr>
          <p:cNvPr id="5" name="竖排文字占位符 4"/>
          <p:cNvSpPr>
            <a:spLocks noGrp="1"/>
          </p:cNvSpPr>
          <p:nvPr>
            <p:ph type="body" orient="vert" idx="1"/>
          </p:nvPr>
        </p:nvSpPr>
        <p:spPr/>
        <p:txBody>
          <a:bodyPr/>
          <a:lstStyle/>
          <a:p>
            <a:pPr marL="0" indent="0">
              <a:buNone/>
            </a:pPr>
            <a:r>
              <a:rPr lang="en-US" altLang="zh-CN" dirty="0" smtClean="0"/>
              <a:t> </a:t>
            </a:r>
            <a:endParaRPr lang="zh-CN" altLang="en-US" dirty="0"/>
          </a:p>
        </p:txBody>
      </p:sp>
    </p:spTree>
    <p:extLst>
      <p:ext uri="{BB962C8B-B14F-4D97-AF65-F5344CB8AC3E}">
        <p14:creationId xmlns:p14="http://schemas.microsoft.com/office/powerpoint/2010/main" val="96064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amond(in)">
                                      <p:cBhvr>
                                        <p:cTn id="12" dur="20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mph" presetSubtype="0" fill="hold" grpId="0" nodeType="clickEffect">
                                  <p:stCondLst>
                                    <p:cond delay="0"/>
                                  </p:stCondLst>
                                  <p:childTnLst>
                                    <p:animScale>
                                      <p:cBhvr>
                                        <p:cTn id="16" dur="2000" fill="hold"/>
                                        <p:tgtEl>
                                          <p:spTgt spid="29"/>
                                        </p:tgtEl>
                                      </p:cBhvr>
                                      <p:by x="150000" y="150000"/>
                                    </p:animScale>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slide(fromBottom)">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slide(fromBottom)">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3143672" y="168722"/>
            <a:ext cx="6768752" cy="714375"/>
          </a:xfrm>
        </p:spPr>
        <p:txBody>
          <a:bodyPr>
            <a:normAutofit fontScale="90000"/>
          </a:bodyPr>
          <a:lstStyle/>
          <a:p>
            <a:r>
              <a:rPr lang="en-US" altLang="zh-CN" sz="2700" dirty="0" smtClean="0">
                <a:solidFill>
                  <a:prstClr val="black"/>
                </a:solidFill>
              </a:rPr>
              <a:t/>
            </a:r>
            <a:br>
              <a:rPr lang="en-US" altLang="zh-CN" sz="2700" dirty="0" smtClean="0">
                <a:solidFill>
                  <a:prstClr val="black"/>
                </a:solidFill>
              </a:rPr>
            </a:br>
            <a:r>
              <a:rPr lang="en-US" altLang="zh-CN" sz="2700" dirty="0" smtClean="0">
                <a:solidFill>
                  <a:prstClr val="black"/>
                </a:solidFill>
              </a:rPr>
              <a:t>5.3 </a:t>
            </a:r>
            <a:r>
              <a:rPr lang="zh-CN" altLang="en-US" sz="2900" dirty="0">
                <a:solidFill>
                  <a:srgbClr val="0000FF"/>
                </a:solidFill>
              </a:rPr>
              <a:t>风险资产与无风险资产的组合</a:t>
            </a:r>
            <a:r>
              <a:rPr lang="en-US" altLang="zh-CN" sz="2500" dirty="0">
                <a:solidFill>
                  <a:prstClr val="black"/>
                </a:solidFill>
              </a:rPr>
              <a:t/>
            </a:r>
            <a:br>
              <a:rPr lang="en-US" altLang="zh-CN" sz="2500" dirty="0">
                <a:solidFill>
                  <a:prstClr val="black"/>
                </a:solidFill>
              </a:rPr>
            </a:br>
            <a:endParaRPr lang="zh-CN" altLang="en-US" dirty="0"/>
          </a:p>
        </p:txBody>
      </p:sp>
      <p:sp>
        <p:nvSpPr>
          <p:cNvPr id="11" name="竖排文字占位符 2"/>
          <p:cNvSpPr>
            <a:spLocks noGrp="1"/>
          </p:cNvSpPr>
          <p:nvPr>
            <p:ph type="body" orient="vert" idx="1"/>
          </p:nvPr>
        </p:nvSpPr>
        <p:spPr>
          <a:xfrm>
            <a:off x="667229" y="1187863"/>
            <a:ext cx="5907742" cy="447145"/>
          </a:xfrm>
          <a:solidFill>
            <a:srgbClr val="FF0000"/>
          </a:solidFill>
        </p:spPr>
        <p:txBody>
          <a:bodyPr/>
          <a:lstStyle/>
          <a:p>
            <a:pPr marL="0" lvl="0" indent="0">
              <a:buNone/>
            </a:pPr>
            <a:r>
              <a:rPr lang="en-US" altLang="zh-CN" sz="2800" dirty="0" smtClean="0">
                <a:solidFill>
                  <a:schemeClr val="bg1"/>
                </a:solidFill>
              </a:rPr>
              <a:t>3 </a:t>
            </a:r>
            <a:r>
              <a:rPr lang="zh-CN" altLang="en-US" sz="2800" dirty="0" smtClean="0">
                <a:solidFill>
                  <a:schemeClr val="bg1"/>
                </a:solidFill>
              </a:rPr>
              <a:t>、最优投资组合运用：分离定理</a:t>
            </a:r>
            <a:endParaRPr lang="en-US" altLang="zh-CN" sz="2400" dirty="0">
              <a:solidFill>
                <a:schemeClr val="bg1"/>
              </a:solidFill>
            </a:endParaRPr>
          </a:p>
        </p:txBody>
      </p:sp>
      <p:sp>
        <p:nvSpPr>
          <p:cNvPr id="3" name="矩形 2"/>
          <p:cNvSpPr/>
          <p:nvPr/>
        </p:nvSpPr>
        <p:spPr>
          <a:xfrm>
            <a:off x="856339" y="1850383"/>
            <a:ext cx="1627369" cy="523220"/>
          </a:xfrm>
          <a:prstGeom prst="rect">
            <a:avLst/>
          </a:prstGeom>
          <a:solidFill>
            <a:srgbClr val="002060"/>
          </a:solidFill>
        </p:spPr>
        <p:txBody>
          <a:bodyPr wrap="none">
            <a:spAutoFit/>
          </a:bodyPr>
          <a:lstStyle/>
          <a:p>
            <a:pPr fontAlgn="base">
              <a:spcBef>
                <a:spcPct val="0"/>
              </a:spcBef>
              <a:spcAft>
                <a:spcPct val="0"/>
              </a:spcAft>
            </a:pPr>
            <a:r>
              <a:rPr lang="zh-CN" altLang="en-US" sz="2800" b="1" dirty="0">
                <a:solidFill>
                  <a:schemeClr val="bg1"/>
                </a:solidFill>
                <a:latin typeface="Times New Roman" panose="02020603050405020304" pitchFamily="18" charset="0"/>
                <a:ea typeface="仿宋" panose="02010609060101010101" pitchFamily="49" charset="-122"/>
                <a:cs typeface="Times New Roman" pitchFamily="18" charset="0"/>
              </a:rPr>
              <a:t>分离定理</a:t>
            </a:r>
          </a:p>
        </p:txBody>
      </p:sp>
      <p:sp>
        <p:nvSpPr>
          <p:cNvPr id="10" name="矩形 9"/>
          <p:cNvSpPr/>
          <p:nvPr/>
        </p:nvSpPr>
        <p:spPr>
          <a:xfrm>
            <a:off x="548035" y="2588978"/>
            <a:ext cx="10922363" cy="3564053"/>
          </a:xfrm>
          <a:prstGeom prst="rect">
            <a:avLst/>
          </a:prstGeom>
        </p:spPr>
        <p:txBody>
          <a:bodyPr wrap="square">
            <a:spAutoFit/>
          </a:bodyPr>
          <a:lstStyle/>
          <a:p>
            <a:pPr marL="609600" indent="-609600">
              <a:spcBef>
                <a:spcPct val="20000"/>
              </a:spcBef>
              <a:defRPr/>
            </a:pP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投资者构建无风险资产与风险资产组合时进行</a:t>
            </a:r>
            <a:r>
              <a:rPr lang="zh-CN" altLang="en-US" sz="2400" b="1" dirty="0">
                <a:solidFill>
                  <a:srgbClr val="A50021"/>
                </a:solidFill>
                <a:latin typeface="Times New Roman" panose="02020603050405020304" pitchFamily="18" charset="0"/>
                <a:ea typeface="仿宋" panose="02010609060101010101" pitchFamily="49" charset="-122"/>
                <a:cs typeface="Times New Roman" panose="02020603050405020304" pitchFamily="18" charset="0"/>
              </a:rPr>
              <a:t>两步独立决策</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a:t>
            </a:r>
          </a:p>
          <a:p>
            <a:pPr marL="609600" indent="-609600">
              <a:lnSpc>
                <a:spcPct val="110000"/>
              </a:lnSpc>
              <a:spcBef>
                <a:spcPct val="20000"/>
              </a:spcBef>
              <a:buClr>
                <a:srgbClr val="A50021"/>
              </a:buClr>
              <a:buFont typeface="Arial" charset="0"/>
              <a:buAutoNum type="arabicPeriod"/>
              <a:defRPr/>
            </a:pPr>
            <a:r>
              <a:rPr lang="zh-CN" altLang="en-US" sz="2400" b="1" dirty="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确定风险资产组合的构成（</a:t>
            </a:r>
            <a:r>
              <a:rPr lang="en-US" altLang="zh-CN" sz="2400" b="1" dirty="0">
                <a:solidFill>
                  <a:srgbClr val="C00000"/>
                </a:solidFill>
                <a:latin typeface="Times New Roman" panose="02020603050405020304" pitchFamily="18" charset="0"/>
                <a:ea typeface="仿宋" panose="02010609060101010101" pitchFamily="49" charset="-122"/>
                <a:cs typeface="Times New Roman" panose="02020603050405020304" pitchFamily="18" charset="0"/>
              </a:rPr>
              <a:t>A</a:t>
            </a:r>
            <a:r>
              <a:rPr lang="zh-CN" altLang="en-US" sz="2400" b="1" dirty="0">
                <a:solidFill>
                  <a:srgbClr val="C00000"/>
                </a:solidFill>
                <a:latin typeface="Times New Roman" panose="02020603050405020304" pitchFamily="18" charset="0"/>
                <a:ea typeface="仿宋" panose="02010609060101010101" pitchFamily="49" charset="-122"/>
                <a:cs typeface="Times New Roman" panose="02020603050405020304" pitchFamily="18" charset="0"/>
              </a:rPr>
              <a:t>点</a:t>
            </a:r>
            <a:r>
              <a:rPr lang="zh-CN" altLang="en-US" sz="2400" b="1" dirty="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a:t>
            </a:r>
          </a:p>
          <a:p>
            <a:pPr marL="990600" lvl="1" indent="-533400">
              <a:lnSpc>
                <a:spcPct val="80000"/>
              </a:lnSpc>
              <a:spcBef>
                <a:spcPct val="20000"/>
              </a:spcBef>
              <a:buClr>
                <a:srgbClr val="A50021"/>
              </a:buClr>
              <a:buFont typeface="Arial" charset="0"/>
              <a:buAutoNum type="circleNumDbPlain"/>
              <a:defRPr/>
            </a:pP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计算风险资产的有效集；</a:t>
            </a:r>
          </a:p>
          <a:p>
            <a:pPr marL="990600" lvl="1" indent="-533400">
              <a:lnSpc>
                <a:spcPct val="80000"/>
              </a:lnSpc>
              <a:spcBef>
                <a:spcPct val="20000"/>
              </a:spcBef>
              <a:buClr>
                <a:srgbClr val="A50021"/>
              </a:buClr>
              <a:buFont typeface="Arial" charset="0"/>
              <a:buAutoNum type="circleNumDbPlain"/>
              <a:defRPr/>
            </a:pP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从无风险资产收益率</a:t>
            </a:r>
            <a:r>
              <a:rPr lang="en-US" altLang="zh-CN" sz="2400" b="1" dirty="0">
                <a:solidFill>
                  <a:srgbClr val="800000"/>
                </a:solidFill>
                <a:latin typeface="Times New Roman" panose="02020603050405020304" pitchFamily="18" charset="0"/>
                <a:ea typeface="仿宋" panose="02010609060101010101" pitchFamily="49" charset="-122"/>
                <a:cs typeface="Times New Roman" panose="02020603050405020304" pitchFamily="18" charset="0"/>
              </a:rPr>
              <a:t>R(f)</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向有效集</a:t>
            </a:r>
            <a:r>
              <a:rPr lang="en-US" altLang="zh-CN" sz="2400" b="1" dirty="0">
                <a:solidFill>
                  <a:srgbClr val="800000"/>
                </a:solidFill>
                <a:latin typeface="Times New Roman" panose="02020603050405020304" pitchFamily="18" charset="0"/>
                <a:ea typeface="仿宋" panose="02010609060101010101" pitchFamily="49" charset="-122"/>
                <a:cs typeface="Times New Roman" panose="02020603050405020304" pitchFamily="18" charset="0"/>
              </a:rPr>
              <a:t>XAY</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曲线做切线，确定切点</a:t>
            </a:r>
            <a:r>
              <a:rPr lang="en-US" altLang="zh-CN" sz="2400" b="1" dirty="0">
                <a:solidFill>
                  <a:srgbClr val="800000"/>
                </a:solidFill>
                <a:latin typeface="Times New Roman" panose="02020603050405020304" pitchFamily="18" charset="0"/>
                <a:ea typeface="仿宋" panose="02010609060101010101" pitchFamily="49" charset="-122"/>
                <a:cs typeface="Times New Roman" panose="02020603050405020304" pitchFamily="18" charset="0"/>
              </a:rPr>
              <a:t>A</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a:t>
            </a:r>
          </a:p>
          <a:p>
            <a:pPr marL="609600" indent="-609600">
              <a:lnSpc>
                <a:spcPct val="110000"/>
              </a:lnSpc>
              <a:spcBef>
                <a:spcPct val="20000"/>
              </a:spcBef>
              <a:buClr>
                <a:srgbClr val="A50021"/>
              </a:buClr>
              <a:buFont typeface="Arial" charset="0"/>
              <a:buAutoNum type="arabicPeriod"/>
              <a:defRPr/>
            </a:pPr>
            <a:r>
              <a:rPr lang="zh-CN" altLang="en-US" sz="2400" b="1" dirty="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确定风险资产组合（</a:t>
            </a:r>
            <a:r>
              <a:rPr lang="en-US" altLang="zh-CN" sz="2400" b="1" dirty="0">
                <a:solidFill>
                  <a:srgbClr val="C00000"/>
                </a:solidFill>
                <a:latin typeface="Times New Roman" panose="02020603050405020304" pitchFamily="18" charset="0"/>
                <a:ea typeface="仿宋" panose="02010609060101010101" pitchFamily="49" charset="-122"/>
                <a:cs typeface="Times New Roman" panose="02020603050405020304" pitchFamily="18" charset="0"/>
              </a:rPr>
              <a:t>A</a:t>
            </a:r>
            <a:r>
              <a:rPr lang="zh-CN" altLang="en-US" sz="2400" b="1" dirty="0">
                <a:solidFill>
                  <a:srgbClr val="C00000"/>
                </a:solidFill>
                <a:latin typeface="Times New Roman" panose="02020603050405020304" pitchFamily="18" charset="0"/>
                <a:ea typeface="仿宋" panose="02010609060101010101" pitchFamily="49" charset="-122"/>
                <a:cs typeface="Times New Roman" panose="02020603050405020304" pitchFamily="18" charset="0"/>
              </a:rPr>
              <a:t>点</a:t>
            </a:r>
            <a:r>
              <a:rPr lang="zh-CN" altLang="en-US" sz="2400" b="1" dirty="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）与无风险资产之间的比例</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a:t>
            </a:r>
          </a:p>
          <a:p>
            <a:pPr marL="809625" lvl="1" indent="-446088">
              <a:lnSpc>
                <a:spcPct val="80000"/>
              </a:lnSpc>
              <a:spcBef>
                <a:spcPct val="20000"/>
              </a:spcBef>
              <a:buClr>
                <a:srgbClr val="000066"/>
              </a:buClr>
              <a:buSzPct val="80000"/>
              <a:buFont typeface="Wingdings" pitchFamily="2" charset="2"/>
              <a:buChar char="n"/>
              <a:defRPr/>
            </a:pPr>
            <a:r>
              <a:rPr lang="zh-CN" altLang="en-US" sz="2400" b="1" dirty="0">
                <a:solidFill>
                  <a:srgbClr val="800080"/>
                </a:solidFill>
                <a:latin typeface="Times New Roman" panose="02020603050405020304" pitchFamily="18" charset="0"/>
                <a:ea typeface="仿宋" panose="02010609060101010101" pitchFamily="49" charset="-122"/>
                <a:cs typeface="Times New Roman" panose="02020603050405020304" pitchFamily="18" charset="0"/>
              </a:rPr>
              <a:t>选择一：</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部分投资于无风险资产，部分投资于风险资产</a:t>
            </a:r>
          </a:p>
          <a:p>
            <a:pPr marL="809625" lvl="1" indent="-446088">
              <a:lnSpc>
                <a:spcPct val="80000"/>
              </a:lnSpc>
              <a:spcBef>
                <a:spcPct val="20000"/>
              </a:spcBef>
              <a:buClr>
                <a:srgbClr val="000066"/>
              </a:buClr>
              <a:buSzPct val="80000"/>
              <a:buFont typeface="Wingdings" pitchFamily="2" charset="2"/>
              <a:buChar char="n"/>
              <a:defRPr/>
            </a:pPr>
            <a:r>
              <a:rPr lang="zh-CN" altLang="en-US" sz="2400" b="1" dirty="0">
                <a:solidFill>
                  <a:srgbClr val="800080"/>
                </a:solidFill>
                <a:latin typeface="Times New Roman" panose="02020603050405020304" pitchFamily="18" charset="0"/>
                <a:ea typeface="仿宋" panose="02010609060101010101" pitchFamily="49" charset="-122"/>
                <a:cs typeface="Times New Roman" panose="02020603050405020304" pitchFamily="18" charset="0"/>
              </a:rPr>
              <a:t>选择二：</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以无风险利率借入资金，加上自有资金，增加对</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A</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点这个风险资产组合的投资</a:t>
            </a:r>
          </a:p>
          <a:p>
            <a:pPr marL="809625" lvl="1" indent="-446088">
              <a:lnSpc>
                <a:spcPct val="80000"/>
              </a:lnSpc>
              <a:spcBef>
                <a:spcPct val="20000"/>
              </a:spcBef>
              <a:buClr>
                <a:srgbClr val="000066"/>
              </a:buClr>
              <a:buSzPct val="80000"/>
              <a:buFont typeface="Wingdings" pitchFamily="2" charset="2"/>
              <a:buChar char="n"/>
              <a:defRPr/>
            </a:pP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借入（或贷出）无风险资产的比例，由投资者个人风险承受能力决定。</a:t>
            </a:r>
          </a:p>
        </p:txBody>
      </p:sp>
    </p:spTree>
    <p:extLst>
      <p:ext uri="{BB962C8B-B14F-4D97-AF65-F5344CB8AC3E}">
        <p14:creationId xmlns:p14="http://schemas.microsoft.com/office/powerpoint/2010/main" val="16801639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a:xfrm>
            <a:off x="212996" y="84519"/>
            <a:ext cx="3989942" cy="602447"/>
          </a:xfrm>
          <a:solidFill>
            <a:srgbClr val="FF0000"/>
          </a:solidFill>
          <a:ln>
            <a:noFill/>
          </a:ln>
        </p:spPr>
        <p:txBody>
          <a:bodyPr wrap="square" lIns="91440" tIns="45720" rIns="91440" bIns="45720" anchor="ctr">
            <a:normAutofit/>
          </a:bodyPr>
          <a:lstStyle/>
          <a:p>
            <a:pPr eaLnBrk="1" hangingPunct="1"/>
            <a:r>
              <a:rPr lang="zh-CN" altLang="en-US" sz="2000" b="1" dirty="0">
                <a:solidFill>
                  <a:schemeClr val="bg1"/>
                </a:solidFill>
                <a:ea typeface="微软雅黑" panose="020B0503020204020204" charset="-122"/>
              </a:rPr>
              <a:t>最优投资组合的运用——分离定理</a:t>
            </a:r>
          </a:p>
        </p:txBody>
      </p:sp>
      <p:sp>
        <p:nvSpPr>
          <p:cNvPr id="47107" name="内容占位符 2"/>
          <p:cNvSpPr>
            <a:spLocks noGrp="1"/>
          </p:cNvSpPr>
          <p:nvPr>
            <p:ph idx="1"/>
          </p:nvPr>
        </p:nvSpPr>
        <p:spPr>
          <a:xfrm>
            <a:off x="212996" y="683047"/>
            <a:ext cx="3066360" cy="3635566"/>
          </a:xfrm>
          <a:noFill/>
          <a:ln w="28575">
            <a:solidFill>
              <a:srgbClr val="FF0000"/>
            </a:solidFill>
            <a:prstDash val="dash"/>
          </a:ln>
        </p:spPr>
        <p:txBody>
          <a:bodyPr wrap="square" lIns="91440" tIns="45720" rIns="91440" bIns="45720" anchor="t">
            <a:noAutofit/>
          </a:bodyPr>
          <a:lstStyle/>
          <a:p>
            <a:pPr marL="0" indent="0">
              <a:buNone/>
            </a:pPr>
            <a:r>
              <a:rPr lang="zh-CN" altLang="en-US" b="1" dirty="0">
                <a:solidFill>
                  <a:srgbClr val="FF0000"/>
                </a:solidFill>
                <a:latin typeface="楷体" panose="02010609060101010101" charset="-122"/>
                <a:ea typeface="楷体" panose="02010609060101010101" charset="-122"/>
              </a:rPr>
              <a:t>（相分离定理）</a:t>
            </a:r>
            <a:endParaRPr lang="zh-CN" altLang="en-US" b="1" dirty="0">
              <a:solidFill>
                <a:schemeClr val="tx1"/>
              </a:solidFill>
              <a:latin typeface="楷体" panose="02010609060101010101" charset="-122"/>
              <a:ea typeface="楷体" panose="02010609060101010101" charset="-122"/>
            </a:endParaRPr>
          </a:p>
          <a:p>
            <a:pPr marL="0" indent="0" eaLnBrk="1" hangingPunct="1">
              <a:buNone/>
            </a:pPr>
            <a:r>
              <a:rPr lang="zh-CN" altLang="en-US" b="1" dirty="0" smtClean="0">
                <a:solidFill>
                  <a:schemeClr val="tx1"/>
                </a:solidFill>
                <a:latin typeface="楷体" panose="02010609060101010101" charset="-122"/>
                <a:ea typeface="楷体" panose="02010609060101010101" charset="-122"/>
              </a:rPr>
              <a:t>    最</a:t>
            </a:r>
            <a:r>
              <a:rPr lang="zh-CN" altLang="en-US" b="1" dirty="0">
                <a:solidFill>
                  <a:schemeClr val="tx1"/>
                </a:solidFill>
                <a:latin typeface="楷体" panose="02010609060101010101" charset="-122"/>
                <a:ea typeface="楷体" panose="02010609060101010101" charset="-122"/>
              </a:rPr>
              <a:t>优风险投资组合和投资人主观效用函数</a:t>
            </a:r>
            <a:r>
              <a:rPr lang="zh-CN" altLang="en-US" b="1" dirty="0" smtClean="0">
                <a:solidFill>
                  <a:srgbClr val="FF0000"/>
                </a:solidFill>
                <a:latin typeface="楷体" panose="02010609060101010101" charset="-122"/>
                <a:ea typeface="楷体" panose="02010609060101010101" charset="-122"/>
              </a:rPr>
              <a:t>无关</a:t>
            </a:r>
            <a:endParaRPr lang="en-US" altLang="zh-CN" b="1" dirty="0" smtClean="0">
              <a:solidFill>
                <a:srgbClr val="FF0000"/>
              </a:solidFill>
              <a:latin typeface="楷体" panose="02010609060101010101" charset="-122"/>
              <a:ea typeface="楷体" panose="02010609060101010101" charset="-122"/>
            </a:endParaRPr>
          </a:p>
          <a:p>
            <a:pPr eaLnBrk="1" hangingPunct="1"/>
            <a:r>
              <a:rPr lang="en-US" altLang="zh-CN" b="1" dirty="0" err="1" smtClean="0">
                <a:solidFill>
                  <a:schemeClr val="tx1"/>
                </a:solidFill>
                <a:latin typeface="楷体" panose="02010609060101010101" charset="-122"/>
                <a:ea typeface="楷体" panose="02010609060101010101" charset="-122"/>
              </a:rPr>
              <a:t>投资</a:t>
            </a:r>
            <a:r>
              <a:rPr lang="zh-CN" altLang="en-US" b="1" dirty="0" smtClean="0">
                <a:solidFill>
                  <a:schemeClr val="tx1"/>
                </a:solidFill>
                <a:latin typeface="楷体" panose="02010609060101010101" charset="-122"/>
                <a:ea typeface="楷体" panose="02010609060101010101" charset="-122"/>
              </a:rPr>
              <a:t>人投资活动分</a:t>
            </a:r>
            <a:r>
              <a:rPr lang="zh-CN" altLang="en-US" b="1" dirty="0" smtClean="0">
                <a:solidFill>
                  <a:srgbClr val="FF0000"/>
                </a:solidFill>
                <a:latin typeface="楷体" panose="02010609060101010101" charset="-122"/>
                <a:ea typeface="楷体" panose="02010609060101010101" charset="-122"/>
              </a:rPr>
              <a:t>两</a:t>
            </a:r>
            <a:r>
              <a:rPr lang="zh-CN" altLang="en-US" b="1" dirty="0">
                <a:solidFill>
                  <a:srgbClr val="FF0000"/>
                </a:solidFill>
                <a:latin typeface="楷体" panose="02010609060101010101" charset="-122"/>
                <a:ea typeface="楷体" panose="02010609060101010101" charset="-122"/>
              </a:rPr>
              <a:t>步骤</a:t>
            </a:r>
            <a:r>
              <a:rPr lang="en-US" altLang="zh-CN" b="1" dirty="0">
                <a:solidFill>
                  <a:schemeClr val="tx1"/>
                </a:solidFill>
                <a:latin typeface="楷体" panose="02010609060101010101" charset="-122"/>
                <a:ea typeface="楷体" panose="02010609060101010101" charset="-122"/>
              </a:rPr>
              <a:t>：</a:t>
            </a:r>
          </a:p>
          <a:p>
            <a:pPr eaLnBrk="1" hangingPunct="1">
              <a:buFont typeface="+mj-ea"/>
              <a:buAutoNum type="circleNumDbPlain"/>
            </a:pPr>
            <a:r>
              <a:rPr lang="en-US" altLang="zh-CN" b="1" dirty="0" err="1" smtClean="0">
                <a:solidFill>
                  <a:schemeClr val="tx1"/>
                </a:solidFill>
                <a:latin typeface="楷体" panose="02010609060101010101" charset="-122"/>
                <a:ea typeface="楷体" panose="02010609060101010101" charset="-122"/>
              </a:rPr>
              <a:t>锁定两种投</a:t>
            </a:r>
            <a:r>
              <a:rPr lang="zh-CN" altLang="en-US" b="1" dirty="0" smtClean="0">
                <a:solidFill>
                  <a:schemeClr val="tx1"/>
                </a:solidFill>
                <a:latin typeface="楷体" panose="02010609060101010101" charset="-122"/>
                <a:ea typeface="楷体" panose="02010609060101010101" charset="-122"/>
              </a:rPr>
              <a:t>投资</a:t>
            </a:r>
            <a:r>
              <a:rPr lang="en-US" altLang="zh-CN" b="1" dirty="0" smtClean="0">
                <a:solidFill>
                  <a:schemeClr val="tx1"/>
                </a:solidFill>
                <a:latin typeface="楷体" panose="02010609060101010101" charset="-122"/>
                <a:ea typeface="楷体" panose="02010609060101010101" charset="-122"/>
              </a:rPr>
              <a:t>品</a:t>
            </a:r>
            <a:r>
              <a:rPr lang="en-US" altLang="zh-CN" b="1" dirty="0">
                <a:solidFill>
                  <a:schemeClr val="tx1"/>
                </a:solidFill>
                <a:latin typeface="楷体" panose="02010609060101010101" charset="-122"/>
                <a:ea typeface="楷体" panose="02010609060101010101" charset="-122"/>
              </a:rPr>
              <a:t>——</a:t>
            </a:r>
            <a:r>
              <a:rPr lang="en-US" altLang="zh-CN" b="1" dirty="0" err="1">
                <a:solidFill>
                  <a:schemeClr val="tx1"/>
                </a:solidFill>
                <a:latin typeface="楷体" panose="02010609060101010101" charset="-122"/>
                <a:ea typeface="楷体" panose="02010609060101010101" charset="-122"/>
              </a:rPr>
              <a:t>无风险证券和最优风险投资组合</a:t>
            </a:r>
            <a:r>
              <a:rPr lang="en-US" altLang="zh-CN" b="1" dirty="0" smtClean="0">
                <a:solidFill>
                  <a:schemeClr val="tx1"/>
                </a:solidFill>
                <a:latin typeface="楷体" panose="02010609060101010101" charset="-122"/>
                <a:ea typeface="楷体" panose="02010609060101010101" charset="-122"/>
              </a:rPr>
              <a:t>；</a:t>
            </a:r>
          </a:p>
          <a:p>
            <a:pPr>
              <a:buFont typeface="+mj-ea"/>
              <a:buAutoNum type="circleNumDbPlain"/>
            </a:pPr>
            <a:r>
              <a:rPr lang="en-US" altLang="zh-CN" b="1" dirty="0" err="1">
                <a:solidFill>
                  <a:schemeClr val="tx1"/>
                </a:solidFill>
                <a:latin typeface="楷体" panose="02010609060101010101" charset="-122"/>
                <a:ea typeface="楷体" panose="02010609060101010101" charset="-122"/>
              </a:rPr>
              <a:t>将资金以适当比例配置在</a:t>
            </a:r>
            <a:r>
              <a:rPr lang="en-US" altLang="zh-CN" b="1" dirty="0" err="1">
                <a:solidFill>
                  <a:srgbClr val="FF0000"/>
                </a:solidFill>
                <a:latin typeface="楷体" panose="02010609060101010101" charset="-122"/>
                <a:ea typeface="楷体" panose="02010609060101010101" charset="-122"/>
              </a:rPr>
              <a:t>无风险证券和最优风险投资</a:t>
            </a:r>
            <a:r>
              <a:rPr lang="en-US" altLang="zh-CN" b="1" dirty="0" err="1">
                <a:solidFill>
                  <a:schemeClr val="tx1"/>
                </a:solidFill>
                <a:latin typeface="楷体" panose="02010609060101010101" charset="-122"/>
                <a:ea typeface="楷体" panose="02010609060101010101" charset="-122"/>
              </a:rPr>
              <a:t>组合上</a:t>
            </a:r>
            <a:r>
              <a:rPr lang="zh-CN" altLang="en-US" b="1" dirty="0">
                <a:solidFill>
                  <a:schemeClr val="tx1"/>
                </a:solidFill>
                <a:latin typeface="楷体" panose="02010609060101010101" charset="-122"/>
                <a:ea typeface="楷体" panose="02010609060101010101" charset="-122"/>
              </a:rPr>
              <a:t>，构建自身风险厌恶程度最优投资</a:t>
            </a:r>
            <a:r>
              <a:rPr lang="zh-CN" altLang="en-US" b="1" dirty="0" smtClean="0">
                <a:solidFill>
                  <a:schemeClr val="tx1"/>
                </a:solidFill>
                <a:latin typeface="楷体" panose="02010609060101010101" charset="-122"/>
                <a:ea typeface="楷体" panose="02010609060101010101" charset="-122"/>
              </a:rPr>
              <a:t>组合。</a:t>
            </a:r>
            <a:endParaRPr lang="en-US" altLang="zh-CN" b="1" dirty="0" smtClean="0">
              <a:solidFill>
                <a:schemeClr val="tx1"/>
              </a:solidFill>
              <a:latin typeface="楷体" panose="02010609060101010101" charset="-122"/>
              <a:ea typeface="楷体" panose="02010609060101010101" charset="-122"/>
            </a:endParaRPr>
          </a:p>
          <a:p>
            <a:pPr marL="0" indent="0" eaLnBrk="1" hangingPunct="1">
              <a:buNone/>
            </a:pPr>
            <a:endParaRPr lang="zh-CN" altLang="en-US" b="1" dirty="0">
              <a:solidFill>
                <a:schemeClr val="tx1"/>
              </a:solidFill>
              <a:latin typeface="楷体" panose="02010609060101010101" charset="-122"/>
              <a:ea typeface="楷体" panose="02010609060101010101" charset="-122"/>
            </a:endParaRPr>
          </a:p>
        </p:txBody>
      </p:sp>
      <p:pic>
        <p:nvPicPr>
          <p:cNvPr id="2" name="图片 1"/>
          <p:cNvPicPr>
            <a:picLocks noChangeAspect="1"/>
          </p:cNvPicPr>
          <p:nvPr/>
        </p:nvPicPr>
        <p:blipFill>
          <a:blip r:embed="rId2"/>
          <a:stretch>
            <a:fillRect/>
          </a:stretch>
        </p:blipFill>
        <p:spPr>
          <a:xfrm>
            <a:off x="4666044" y="61893"/>
            <a:ext cx="4600575" cy="323850"/>
          </a:xfrm>
          <a:prstGeom prst="rect">
            <a:avLst/>
          </a:prstGeom>
          <a:ln w="28575">
            <a:solidFill>
              <a:srgbClr val="FF0000"/>
            </a:solidFill>
            <a:prstDash val="sysDot"/>
          </a:ln>
        </p:spPr>
      </p:pic>
      <p:pic>
        <p:nvPicPr>
          <p:cNvPr id="5" name="图片 4"/>
          <p:cNvPicPr>
            <a:picLocks noChangeAspect="1"/>
          </p:cNvPicPr>
          <p:nvPr/>
        </p:nvPicPr>
        <p:blipFill>
          <a:blip r:embed="rId3"/>
          <a:stretch>
            <a:fillRect/>
          </a:stretch>
        </p:blipFill>
        <p:spPr>
          <a:xfrm>
            <a:off x="3404212" y="1443209"/>
            <a:ext cx="8666602" cy="5244029"/>
          </a:xfrm>
          <a:prstGeom prst="rect">
            <a:avLst/>
          </a:prstGeom>
          <a:ln w="38100">
            <a:solidFill>
              <a:srgbClr val="FF0000"/>
            </a:solidFill>
            <a:prstDash val="sysDash"/>
          </a:ln>
        </p:spPr>
      </p:pic>
      <p:sp>
        <p:nvSpPr>
          <p:cNvPr id="6" name="文本框 5"/>
          <p:cNvSpPr txBox="1"/>
          <p:nvPr/>
        </p:nvSpPr>
        <p:spPr>
          <a:xfrm>
            <a:off x="8416886" y="683047"/>
            <a:ext cx="2346593" cy="646331"/>
          </a:xfrm>
          <a:prstGeom prst="rect">
            <a:avLst/>
          </a:prstGeom>
          <a:solidFill>
            <a:srgbClr val="FF0000"/>
          </a:solidFill>
        </p:spPr>
        <p:txBody>
          <a:bodyPr wrap="square" rtlCol="0">
            <a:spAutoFit/>
          </a:bodyPr>
          <a:lstStyle/>
          <a:p>
            <a:pPr algn="ctr"/>
            <a:r>
              <a:rPr lang="zh-CN" altLang="en-US" b="1" dirty="0" smtClean="0">
                <a:solidFill>
                  <a:schemeClr val="bg1"/>
                </a:solidFill>
              </a:rPr>
              <a:t>思考与分析：有永久投资组合吗？</a:t>
            </a:r>
            <a:endParaRPr lang="zh-CN" altLang="en-US" b="1" dirty="0">
              <a:solidFill>
                <a:schemeClr val="bg1"/>
              </a:solidFill>
            </a:endParaRPr>
          </a:p>
        </p:txBody>
      </p:sp>
      <p:sp>
        <p:nvSpPr>
          <p:cNvPr id="8" name="圆角矩形 7"/>
          <p:cNvSpPr/>
          <p:nvPr/>
        </p:nvSpPr>
        <p:spPr>
          <a:xfrm>
            <a:off x="925416" y="4814371"/>
            <a:ext cx="2137273" cy="8813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重点与难点？</a:t>
            </a:r>
            <a:endParaRPr lang="zh-CN" altLang="en-US" sz="2400" dirty="0"/>
          </a:p>
        </p:txBody>
      </p:sp>
      <p:sp>
        <p:nvSpPr>
          <p:cNvPr id="9" name="圆角矩形 8"/>
          <p:cNvSpPr/>
          <p:nvPr/>
        </p:nvSpPr>
        <p:spPr>
          <a:xfrm>
            <a:off x="212996" y="6191480"/>
            <a:ext cx="3066360" cy="396607"/>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反思投资分散</a:t>
            </a:r>
            <a:r>
              <a:rPr lang="en-US" altLang="zh-CN" dirty="0" smtClean="0"/>
              <a:t>VS</a:t>
            </a:r>
            <a:r>
              <a:rPr lang="zh-CN" altLang="en-US" dirty="0" smtClean="0"/>
              <a:t>集中投资？</a:t>
            </a:r>
            <a:endParaRPr lang="zh-CN" altLang="en-US" dirty="0"/>
          </a:p>
        </p:txBody>
      </p:sp>
      <p:cxnSp>
        <p:nvCxnSpPr>
          <p:cNvPr id="4" name="直接连接符 3"/>
          <p:cNvCxnSpPr/>
          <p:nvPr/>
        </p:nvCxnSpPr>
        <p:spPr>
          <a:xfrm flipV="1">
            <a:off x="5794872" y="2137273"/>
            <a:ext cx="1322025" cy="1101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767769" y="4902506"/>
            <a:ext cx="1619479" cy="2203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676222" y="4175393"/>
            <a:ext cx="4957590" cy="1101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397388" y="3205755"/>
            <a:ext cx="194998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927075" y="3492347"/>
            <a:ext cx="133304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7590622" y="5585552"/>
            <a:ext cx="4186409" cy="3305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547431" y="5937940"/>
            <a:ext cx="571918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547431" y="6268598"/>
            <a:ext cx="3418900" cy="1101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15112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7107">
                                            <p:txEl>
                                              <p:pRg st="3" end="3"/>
                                            </p:txEl>
                                          </p:spTgt>
                                        </p:tgtEl>
                                        <p:attrNameLst>
                                          <p:attrName>style.visibility</p:attrName>
                                        </p:attrNameLst>
                                      </p:cBhvr>
                                      <p:to>
                                        <p:strVal val="visible"/>
                                      </p:to>
                                    </p:set>
                                    <p:animEffect transition="in" filter="checkerboard(across)">
                                      <p:cBhvr>
                                        <p:cTn id="7" dur="500"/>
                                        <p:tgtEl>
                                          <p:spTgt spid="4710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7107">
                                            <p:txEl>
                                              <p:pRg st="4" end="4"/>
                                            </p:txEl>
                                          </p:spTgt>
                                        </p:tgtEl>
                                        <p:attrNameLst>
                                          <p:attrName>style.visibility</p:attrName>
                                        </p:attrNameLst>
                                      </p:cBhvr>
                                      <p:to>
                                        <p:strVal val="visible"/>
                                      </p:to>
                                    </p:set>
                                    <p:animEffect transition="in" filter="checkerboard(across)">
                                      <p:cBhvr>
                                        <p:cTn id="12" dur="500"/>
                                        <p:tgtEl>
                                          <p:spTgt spid="471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竖排文字占位符 2"/>
          <p:cNvSpPr>
            <a:spLocks noGrp="1"/>
          </p:cNvSpPr>
          <p:nvPr>
            <p:ph type="body" orient="vert" idx="1"/>
          </p:nvPr>
        </p:nvSpPr>
        <p:spPr>
          <a:xfrm>
            <a:off x="695400" y="1325671"/>
            <a:ext cx="4702865" cy="447145"/>
          </a:xfrm>
          <a:solidFill>
            <a:srgbClr val="FF0000"/>
          </a:solidFill>
        </p:spPr>
        <p:txBody>
          <a:bodyPr/>
          <a:lstStyle/>
          <a:p>
            <a:pPr lvl="0">
              <a:buFont typeface="Wingdings" panose="05000000000000000000" pitchFamily="2" charset="2"/>
              <a:buChar char="Ø"/>
            </a:pPr>
            <a:r>
              <a:rPr lang="zh-CN" altLang="en-US" sz="2800" dirty="0" smtClean="0">
                <a:solidFill>
                  <a:schemeClr val="bg1"/>
                </a:solidFill>
              </a:rPr>
              <a:t>单项投资的</a:t>
            </a:r>
            <a:r>
              <a:rPr lang="zh-CN" altLang="en-US" sz="2800" dirty="0">
                <a:solidFill>
                  <a:schemeClr val="bg1"/>
                </a:solidFill>
              </a:rPr>
              <a:t>风险</a:t>
            </a:r>
            <a:endParaRPr lang="en-US" altLang="zh-CN" sz="2400" dirty="0">
              <a:solidFill>
                <a:schemeClr val="bg1"/>
              </a:solidFill>
            </a:endParaRPr>
          </a:p>
        </p:txBody>
      </p:sp>
      <p:sp>
        <p:nvSpPr>
          <p:cNvPr id="2" name="矩形 1"/>
          <p:cNvSpPr/>
          <p:nvPr/>
        </p:nvSpPr>
        <p:spPr>
          <a:xfrm>
            <a:off x="384417" y="1946127"/>
            <a:ext cx="6096000" cy="4038029"/>
          </a:xfrm>
          <a:prstGeom prst="rect">
            <a:avLst/>
          </a:prstGeom>
        </p:spPr>
        <p:txBody>
          <a:bodyPr>
            <a:spAutoFit/>
          </a:bodyPr>
          <a:lstStyle/>
          <a:p>
            <a:pPr marL="285750" indent="-285750" fontAlgn="base">
              <a:lnSpc>
                <a:spcPct val="110000"/>
              </a:lnSpc>
              <a:spcBef>
                <a:spcPct val="0"/>
              </a:spcBef>
              <a:spcAft>
                <a:spcPct val="0"/>
              </a:spcAft>
              <a:buFont typeface="Arial" panose="020B0604020202020204" pitchFamily="34" charset="0"/>
              <a:buChar char="•"/>
            </a:pPr>
            <a:r>
              <a:rPr lang="zh-CN" altLang="en-US" sz="2800" b="1" dirty="0">
                <a:solidFill>
                  <a:srgbClr val="C00000"/>
                </a:solidFill>
                <a:latin typeface="仿宋" panose="02010609060101010101" pitchFamily="49" charset="-122"/>
                <a:ea typeface="仿宋" panose="02010609060101010101" pitchFamily="49" charset="-122"/>
              </a:rPr>
              <a:t>方差和标准差</a:t>
            </a:r>
            <a:endParaRPr lang="en-US" altLang="zh-CN" sz="2800" b="1" dirty="0">
              <a:solidFill>
                <a:srgbClr val="C00000"/>
              </a:solidFill>
              <a:latin typeface="仿宋" panose="02010609060101010101" pitchFamily="49" charset="-122"/>
              <a:ea typeface="仿宋" panose="02010609060101010101" pitchFamily="49" charset="-122"/>
            </a:endParaRPr>
          </a:p>
          <a:p>
            <a:pPr fontAlgn="base">
              <a:lnSpc>
                <a:spcPct val="110000"/>
              </a:lnSpc>
              <a:spcBef>
                <a:spcPct val="0"/>
              </a:spcBef>
              <a:spcAft>
                <a:spcPct val="0"/>
              </a:spcAft>
              <a:buFont typeface="Arial" panose="020B0604020202020204" pitchFamily="34" charset="0"/>
              <a:buNone/>
            </a:pPr>
            <a:r>
              <a:rPr lang="zh-CN" altLang="en-US" sz="2400" b="1" dirty="0">
                <a:solidFill>
                  <a:prstClr val="black"/>
                </a:solidFill>
                <a:latin typeface="仿宋" panose="02010609060101010101" pitchFamily="49" charset="-122"/>
                <a:ea typeface="仿宋" panose="02010609060101010101" pitchFamily="49" charset="-122"/>
              </a:rPr>
              <a:t>描述各种可能结果相对于期望值离散程度。</a:t>
            </a:r>
            <a:endParaRPr lang="en-US" altLang="zh-CN" sz="2400" b="1" dirty="0">
              <a:solidFill>
                <a:prstClr val="black"/>
              </a:solidFill>
              <a:latin typeface="仿宋" panose="02010609060101010101" pitchFamily="49" charset="-122"/>
              <a:ea typeface="仿宋" panose="02010609060101010101" pitchFamily="49" charset="-122"/>
            </a:endParaRPr>
          </a:p>
          <a:p>
            <a:pPr fontAlgn="base">
              <a:lnSpc>
                <a:spcPct val="110000"/>
              </a:lnSpc>
              <a:spcBef>
                <a:spcPct val="0"/>
              </a:spcBef>
              <a:spcAft>
                <a:spcPct val="0"/>
              </a:spcAft>
              <a:buFont typeface="Arial" panose="020B0604020202020204" pitchFamily="34" charset="0"/>
              <a:buNone/>
            </a:pPr>
            <a:endParaRPr lang="en-US" altLang="zh-CN" sz="2400" b="1" dirty="0">
              <a:solidFill>
                <a:prstClr val="black"/>
              </a:solidFill>
              <a:latin typeface="仿宋" panose="02010609060101010101" pitchFamily="49" charset="-122"/>
              <a:ea typeface="仿宋" panose="02010609060101010101" pitchFamily="49" charset="-122"/>
            </a:endParaRPr>
          </a:p>
          <a:p>
            <a:pPr fontAlgn="base">
              <a:lnSpc>
                <a:spcPct val="180000"/>
              </a:lnSpc>
              <a:spcBef>
                <a:spcPct val="0"/>
              </a:spcBef>
              <a:spcAft>
                <a:spcPct val="0"/>
              </a:spcAft>
              <a:buFont typeface="Arial" panose="020B0604020202020204" pitchFamily="34" charset="0"/>
              <a:buNone/>
            </a:pPr>
            <a:r>
              <a:rPr lang="zh-CN" altLang="en-US" sz="2800" b="1" dirty="0">
                <a:solidFill>
                  <a:srgbClr val="FF0000"/>
                </a:solidFill>
                <a:latin typeface="仿宋" panose="02010609060101010101" pitchFamily="49" charset="-122"/>
                <a:ea typeface="仿宋" panose="02010609060101010101" pitchFamily="49" charset="-122"/>
              </a:rPr>
              <a:t>方  差：</a:t>
            </a:r>
          </a:p>
          <a:p>
            <a:pPr fontAlgn="base">
              <a:spcBef>
                <a:spcPct val="0"/>
              </a:spcBef>
              <a:spcAft>
                <a:spcPct val="0"/>
              </a:spcAft>
              <a:buFont typeface="Arial" panose="020B0604020202020204" pitchFamily="34" charset="0"/>
              <a:buNone/>
            </a:pPr>
            <a:endParaRPr lang="zh-CN" altLang="en-US" sz="2400" b="1" dirty="0">
              <a:solidFill>
                <a:srgbClr val="FF0000"/>
              </a:solidFill>
              <a:latin typeface="仿宋" panose="02010609060101010101" pitchFamily="49" charset="-122"/>
              <a:ea typeface="仿宋" panose="02010609060101010101" pitchFamily="49" charset="-122"/>
            </a:endParaRPr>
          </a:p>
          <a:p>
            <a:pPr fontAlgn="base">
              <a:spcBef>
                <a:spcPct val="0"/>
              </a:spcBef>
              <a:spcAft>
                <a:spcPct val="0"/>
              </a:spcAft>
              <a:buFont typeface="Arial" panose="020B0604020202020204" pitchFamily="34" charset="0"/>
              <a:buNone/>
            </a:pPr>
            <a:endParaRPr lang="en-US" altLang="zh-CN" sz="2400" b="1" dirty="0">
              <a:solidFill>
                <a:srgbClr val="FF0000"/>
              </a:solidFill>
              <a:latin typeface="仿宋" panose="02010609060101010101" pitchFamily="49" charset="-122"/>
              <a:ea typeface="仿宋" panose="02010609060101010101" pitchFamily="49" charset="-122"/>
            </a:endParaRPr>
          </a:p>
          <a:p>
            <a:pPr fontAlgn="base">
              <a:spcBef>
                <a:spcPct val="0"/>
              </a:spcBef>
              <a:spcAft>
                <a:spcPct val="0"/>
              </a:spcAft>
              <a:buFont typeface="Arial" panose="020B0604020202020204" pitchFamily="34" charset="0"/>
              <a:buNone/>
            </a:pPr>
            <a:r>
              <a:rPr lang="zh-CN" altLang="en-US" sz="2800" b="1" dirty="0">
                <a:solidFill>
                  <a:srgbClr val="FF0000"/>
                </a:solidFill>
                <a:latin typeface="仿宋" panose="02010609060101010101" pitchFamily="49" charset="-122"/>
                <a:ea typeface="仿宋" panose="02010609060101010101" pitchFamily="49" charset="-122"/>
              </a:rPr>
              <a:t>标准差：</a:t>
            </a:r>
          </a:p>
          <a:p>
            <a:pPr fontAlgn="base">
              <a:spcBef>
                <a:spcPct val="0"/>
              </a:spcBef>
              <a:spcAft>
                <a:spcPct val="0"/>
              </a:spcAft>
              <a:buFont typeface="Arial" panose="020B0604020202020204" pitchFamily="34" charset="0"/>
              <a:buNone/>
            </a:pPr>
            <a:r>
              <a:rPr lang="zh-CN" altLang="zh-CN" sz="2000" dirty="0">
                <a:solidFill>
                  <a:prstClr val="black"/>
                </a:solidFill>
                <a:latin typeface="Arial" panose="020B0604020202020204" pitchFamily="34" charset="0"/>
              </a:rPr>
              <a:t>	</a:t>
            </a:r>
            <a:endParaRPr lang="zh-CN" altLang="en-US" sz="2000" dirty="0">
              <a:solidFill>
                <a:prstClr val="black"/>
              </a:solidFill>
              <a:latin typeface="Arial" panose="020B0604020202020204" pitchFamily="34" charset="0"/>
            </a:endParaRPr>
          </a:p>
          <a:p>
            <a:pPr fontAlgn="base">
              <a:lnSpc>
                <a:spcPct val="110000"/>
              </a:lnSpc>
              <a:spcBef>
                <a:spcPct val="0"/>
              </a:spcBef>
              <a:spcAft>
                <a:spcPct val="0"/>
              </a:spcAft>
              <a:buFont typeface="Arial" panose="020B0604020202020204" pitchFamily="34" charset="0"/>
              <a:buNone/>
            </a:pPr>
            <a:endParaRPr lang="zh-CN" altLang="en-US" sz="2400" b="1" dirty="0">
              <a:solidFill>
                <a:prstClr val="black"/>
              </a:solidFill>
              <a:latin typeface="仿宋" panose="02010609060101010101" pitchFamily="49" charset="-122"/>
              <a:ea typeface="仿宋" panose="02010609060101010101" pitchFamily="49" charset="-122"/>
            </a:endParaRPr>
          </a:p>
        </p:txBody>
      </p:sp>
      <p:graphicFrame>
        <p:nvGraphicFramePr>
          <p:cNvPr id="20" name="Object 8"/>
          <p:cNvGraphicFramePr>
            <a:graphicFrameLocks noChangeAspect="1"/>
          </p:cNvGraphicFramePr>
          <p:nvPr>
            <p:extLst/>
          </p:nvPr>
        </p:nvGraphicFramePr>
        <p:xfrm>
          <a:off x="1919536" y="3260391"/>
          <a:ext cx="3600450" cy="942975"/>
        </p:xfrm>
        <a:graphic>
          <a:graphicData uri="http://schemas.openxmlformats.org/presentationml/2006/ole">
            <mc:AlternateContent xmlns:mc="http://schemas.openxmlformats.org/markup-compatibility/2006">
              <mc:Choice xmlns:v="urn:schemas-microsoft-com:vml" Requires="v">
                <p:oleObj spid="_x0000_s34942" name="Equation" r:id="rId3" imgW="1536700" imgH="457200" progId="Equation.DSMT4">
                  <p:embed/>
                </p:oleObj>
              </mc:Choice>
              <mc:Fallback>
                <p:oleObj name="Equation" r:id="rId3" imgW="153670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536" y="3260391"/>
                        <a:ext cx="3600450" cy="942975"/>
                      </a:xfrm>
                      <a:prstGeom prst="rect">
                        <a:avLst/>
                      </a:prstGeom>
                      <a:solidFill>
                        <a:srgbClr val="FFFF00"/>
                      </a:solidFill>
                      <a:ln w="19050">
                        <a:noFill/>
                        <a:miter lim="800000"/>
                        <a:headEnd/>
                        <a:tailEnd/>
                      </a:ln>
                    </p:spPr>
                  </p:pic>
                </p:oleObj>
              </mc:Fallback>
            </mc:AlternateContent>
          </a:graphicData>
        </a:graphic>
      </p:graphicFrame>
      <p:graphicFrame>
        <p:nvGraphicFramePr>
          <p:cNvPr id="22" name="Object 7"/>
          <p:cNvGraphicFramePr>
            <a:graphicFrameLocks noChangeAspect="1"/>
          </p:cNvGraphicFramePr>
          <p:nvPr>
            <p:extLst/>
          </p:nvPr>
        </p:nvGraphicFramePr>
        <p:xfrm>
          <a:off x="1919536" y="4622212"/>
          <a:ext cx="5257800" cy="1044575"/>
        </p:xfrm>
        <a:graphic>
          <a:graphicData uri="http://schemas.openxmlformats.org/presentationml/2006/ole">
            <mc:AlternateContent xmlns:mc="http://schemas.openxmlformats.org/markup-compatibility/2006">
              <mc:Choice xmlns:v="urn:schemas-microsoft-com:vml" Requires="v">
                <p:oleObj spid="_x0000_s34943" name="Equation" r:id="rId5" imgW="2108200" imgH="508000" progId="Equation.DSMT4">
                  <p:embed/>
                </p:oleObj>
              </mc:Choice>
              <mc:Fallback>
                <p:oleObj name="Equation" r:id="rId5" imgW="2108200" imgH="508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9536" y="4622212"/>
                        <a:ext cx="5257800" cy="1044575"/>
                      </a:xfrm>
                      <a:prstGeom prst="rect">
                        <a:avLst/>
                      </a:prstGeom>
                      <a:solidFill>
                        <a:srgbClr val="FFFF00"/>
                      </a:solidFill>
                      <a:ln w="19050" algn="ctr">
                        <a:noFill/>
                        <a:miter lim="800000"/>
                        <a:headEnd/>
                        <a:tailEnd/>
                      </a:ln>
                      <a:effectLst/>
                    </p:spPr>
                  </p:pic>
                </p:oleObj>
              </mc:Fallback>
            </mc:AlternateContent>
          </a:graphicData>
        </a:graphic>
      </p:graphicFrame>
      <p:sp>
        <p:nvSpPr>
          <p:cNvPr id="4" name="矩形 3"/>
          <p:cNvSpPr/>
          <p:nvPr/>
        </p:nvSpPr>
        <p:spPr>
          <a:xfrm>
            <a:off x="7178407" y="2483695"/>
            <a:ext cx="4825360" cy="461665"/>
          </a:xfrm>
          <a:prstGeom prst="rect">
            <a:avLst/>
          </a:prstGeom>
          <a:solidFill>
            <a:srgbClr val="0000FF"/>
          </a:solidFill>
        </p:spPr>
        <p:txBody>
          <a:bodyPr wrap="none">
            <a:spAutoFit/>
          </a:bodyPr>
          <a:lstStyle/>
          <a:p>
            <a:pPr fontAlgn="base">
              <a:spcBef>
                <a:spcPct val="0"/>
              </a:spcBef>
              <a:spcAft>
                <a:spcPct val="0"/>
              </a:spcAft>
            </a:pPr>
            <a:r>
              <a:rPr lang="zh-CN" altLang="zh-CN" sz="2400" b="1" dirty="0">
                <a:solidFill>
                  <a:prstClr val="white"/>
                </a:solidFill>
                <a:latin typeface="仿宋" panose="02010609060101010101" pitchFamily="49" charset="-122"/>
                <a:ea typeface="仿宋" panose="02010609060101010101" pitchFamily="49" charset="-122"/>
              </a:rPr>
              <a:t>当各种可能结果出现的概率相等时</a:t>
            </a:r>
            <a:endParaRPr lang="zh-CN" altLang="en-US" sz="2400" b="1" dirty="0">
              <a:solidFill>
                <a:prstClr val="white"/>
              </a:solidFill>
              <a:latin typeface="仿宋" panose="02010609060101010101" pitchFamily="49" charset="-122"/>
              <a:ea typeface="仿宋" panose="02010609060101010101" pitchFamily="49" charset="-122"/>
            </a:endParaRPr>
          </a:p>
        </p:txBody>
      </p:sp>
      <p:grpSp>
        <p:nvGrpSpPr>
          <p:cNvPr id="12" name="组合 11"/>
          <p:cNvGrpSpPr/>
          <p:nvPr/>
        </p:nvGrpSpPr>
        <p:grpSpPr>
          <a:xfrm>
            <a:off x="8328248" y="3160481"/>
            <a:ext cx="2664296" cy="2711900"/>
            <a:chOff x="8328248" y="3160481"/>
            <a:chExt cx="2664296" cy="2711900"/>
          </a:xfrm>
        </p:grpSpPr>
        <p:graphicFrame>
          <p:nvGraphicFramePr>
            <p:cNvPr id="9" name="对象 8"/>
            <p:cNvGraphicFramePr>
              <a:graphicFrameLocks noChangeAspect="1"/>
            </p:cNvGraphicFramePr>
            <p:nvPr>
              <p:extLst/>
            </p:nvPr>
          </p:nvGraphicFramePr>
          <p:xfrm>
            <a:off x="8328248" y="3160481"/>
            <a:ext cx="2664296" cy="1220745"/>
          </p:xfrm>
          <a:graphic>
            <a:graphicData uri="http://schemas.openxmlformats.org/presentationml/2006/ole">
              <mc:AlternateContent xmlns:mc="http://schemas.openxmlformats.org/markup-compatibility/2006">
                <mc:Choice xmlns:v="urn:schemas-microsoft-com:vml" Requires="v">
                  <p:oleObj spid="_x0000_s34944" name="Equation" r:id="rId7" imgW="1345616" imgH="634725" progId="Equation.DSMT4">
                    <p:embed/>
                  </p:oleObj>
                </mc:Choice>
                <mc:Fallback>
                  <p:oleObj name="Equation" r:id="rId7" imgW="1345616" imgH="63472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28248" y="3160481"/>
                          <a:ext cx="2664296" cy="1220745"/>
                        </a:xfrm>
                        <a:prstGeom prst="rect">
                          <a:avLst/>
                        </a:prstGeom>
                        <a:solidFill>
                          <a:srgbClr val="CCFFFF"/>
                        </a:solidFill>
                      </p:spPr>
                    </p:pic>
                  </p:oleObj>
                </mc:Fallback>
              </mc:AlternateContent>
            </a:graphicData>
          </a:graphic>
        </p:graphicFrame>
        <p:graphicFrame>
          <p:nvGraphicFramePr>
            <p:cNvPr id="11" name="对象 10"/>
            <p:cNvGraphicFramePr>
              <a:graphicFrameLocks noChangeAspect="1"/>
            </p:cNvGraphicFramePr>
            <p:nvPr>
              <p:extLst/>
            </p:nvPr>
          </p:nvGraphicFramePr>
          <p:xfrm>
            <a:off x="8328248" y="4622212"/>
            <a:ext cx="2664296" cy="1250169"/>
          </p:xfrm>
          <a:graphic>
            <a:graphicData uri="http://schemas.openxmlformats.org/presentationml/2006/ole">
              <mc:AlternateContent xmlns:mc="http://schemas.openxmlformats.org/markup-compatibility/2006">
                <mc:Choice xmlns:v="urn:schemas-microsoft-com:vml" Requires="v">
                  <p:oleObj spid="_x0000_s34945" name="Equation" r:id="rId9" imgW="1460500" imgH="685800" progId="Equation.DSMT4">
                    <p:embed/>
                  </p:oleObj>
                </mc:Choice>
                <mc:Fallback>
                  <p:oleObj name="Equation" r:id="rId9" imgW="1460500" imgH="685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28248" y="4622212"/>
                          <a:ext cx="2664296" cy="1250169"/>
                        </a:xfrm>
                        <a:prstGeom prst="rect">
                          <a:avLst/>
                        </a:prstGeom>
                        <a:solidFill>
                          <a:srgbClr val="CCFFFF"/>
                        </a:solidFill>
                      </p:spPr>
                    </p:pic>
                  </p:oleObj>
                </mc:Fallback>
              </mc:AlternateContent>
            </a:graphicData>
          </a:graphic>
        </p:graphicFrame>
      </p:grpSp>
      <p:sp>
        <p:nvSpPr>
          <p:cNvPr id="23" name="AutoShape 10"/>
          <p:cNvSpPr>
            <a:spLocks/>
          </p:cNvSpPr>
          <p:nvPr/>
        </p:nvSpPr>
        <p:spPr bwMode="auto">
          <a:xfrm rot="10800000">
            <a:off x="7440848" y="3300138"/>
            <a:ext cx="623888" cy="2162175"/>
          </a:xfrm>
          <a:prstGeom prst="leftBrace">
            <a:avLst>
              <a:gd name="adj1" fmla="val 28880"/>
              <a:gd name="adj2" fmla="val 50000"/>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1pPr>
            <a:lvl2pPr marL="742950" indent="-285750">
              <a:spcBef>
                <a:spcPct val="20000"/>
              </a:spcBef>
              <a:buFont typeface="Arial" panose="020B0604020202020204" pitchFamily="34" charset="0"/>
              <a:buChar char="–"/>
              <a:defRPr sz="28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2pPr>
            <a:lvl3pPr marL="1143000" indent="-228600">
              <a:spcBef>
                <a:spcPct val="20000"/>
              </a:spcBef>
              <a:buFont typeface="Arial" panose="020B0604020202020204" pitchFamily="34" charset="0"/>
              <a:buChar char="•"/>
              <a:defRPr sz="24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3pPr>
            <a:lvl4pPr marL="16002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4pPr>
            <a:lvl5pPr marL="2057400" indent="-228600">
              <a:spcBef>
                <a:spcPct val="20000"/>
              </a:spcBef>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Times New Roman" panose="02020603050405020304" pitchFamily="18" charset="0"/>
                <a:ea typeface="华文细黑" panose="02010600040101010101" pitchFamily="2" charset="-122"/>
                <a:cs typeface="Times New Roman" panose="02020603050405020304" pitchFamily="18" charset="0"/>
              </a:defRPr>
            </a:lvl9pPr>
          </a:lstStyle>
          <a:p>
            <a:pPr fontAlgn="base">
              <a:spcBef>
                <a:spcPct val="0"/>
              </a:spcBef>
              <a:spcAft>
                <a:spcPct val="0"/>
              </a:spcAft>
              <a:buFontTx/>
              <a:buNone/>
            </a:pPr>
            <a:endParaRPr lang="zh-CN" altLang="en-US">
              <a:solidFill>
                <a:srgbClr val="C0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17992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303735" y="21338"/>
            <a:ext cx="8988554" cy="6858000"/>
          </a:xfrm>
          <a:prstGeom prst="rect">
            <a:avLst/>
          </a:prstGeom>
          <a:ln w="38100">
            <a:solidFill>
              <a:srgbClr val="FF0000"/>
            </a:solidFill>
            <a:prstDash val="sysDot"/>
          </a:ln>
        </p:spPr>
      </p:pic>
      <p:sp>
        <p:nvSpPr>
          <p:cNvPr id="6" name="圆角矩形 5"/>
          <p:cNvSpPr/>
          <p:nvPr/>
        </p:nvSpPr>
        <p:spPr>
          <a:xfrm>
            <a:off x="341523" y="2390661"/>
            <a:ext cx="1962212" cy="848298"/>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lumMod val="95000"/>
                  <a:lumOff val="5000"/>
                </a:schemeClr>
              </a:solidFill>
            </a:endParaRPr>
          </a:p>
          <a:p>
            <a:pPr algn="ctr"/>
            <a:r>
              <a:rPr lang="zh-CN" altLang="en-US" dirty="0" smtClean="0">
                <a:solidFill>
                  <a:schemeClr val="tx1">
                    <a:lumMod val="95000"/>
                    <a:lumOff val="5000"/>
                  </a:schemeClr>
                </a:solidFill>
              </a:rPr>
              <a:t>投资</a:t>
            </a:r>
            <a:r>
              <a:rPr lang="zh-CN" altLang="en-US" dirty="0">
                <a:solidFill>
                  <a:schemeClr val="tx1">
                    <a:lumMod val="95000"/>
                    <a:lumOff val="5000"/>
                  </a:schemeClr>
                </a:solidFill>
              </a:rPr>
              <a:t>理念与行为？</a:t>
            </a:r>
          </a:p>
          <a:p>
            <a:pPr algn="ctr"/>
            <a:endParaRPr lang="zh-CN" altLang="en-US" dirty="0">
              <a:solidFill>
                <a:schemeClr val="tx1">
                  <a:lumMod val="95000"/>
                  <a:lumOff val="5000"/>
                </a:schemeClr>
              </a:solidFill>
            </a:endParaRPr>
          </a:p>
        </p:txBody>
      </p:sp>
      <p:cxnSp>
        <p:nvCxnSpPr>
          <p:cNvPr id="8" name="直接连接符 7"/>
          <p:cNvCxnSpPr/>
          <p:nvPr/>
        </p:nvCxnSpPr>
        <p:spPr>
          <a:xfrm>
            <a:off x="6158429" y="1288973"/>
            <a:ext cx="815248" cy="1101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3"/>
          <a:stretch>
            <a:fillRect/>
          </a:stretch>
        </p:blipFill>
        <p:spPr>
          <a:xfrm>
            <a:off x="2543500" y="1578862"/>
            <a:ext cx="847417" cy="42676"/>
          </a:xfrm>
          <a:prstGeom prst="rect">
            <a:avLst/>
          </a:prstGeom>
        </p:spPr>
      </p:pic>
      <p:pic>
        <p:nvPicPr>
          <p:cNvPr id="12" name="图片 11"/>
          <p:cNvPicPr>
            <a:picLocks noChangeAspect="1"/>
          </p:cNvPicPr>
          <p:nvPr/>
        </p:nvPicPr>
        <p:blipFill>
          <a:blip r:embed="rId3"/>
          <a:stretch>
            <a:fillRect/>
          </a:stretch>
        </p:blipFill>
        <p:spPr>
          <a:xfrm>
            <a:off x="3070474" y="1951599"/>
            <a:ext cx="847417" cy="42676"/>
          </a:xfrm>
          <a:prstGeom prst="rect">
            <a:avLst/>
          </a:prstGeom>
        </p:spPr>
      </p:pic>
      <p:pic>
        <p:nvPicPr>
          <p:cNvPr id="13" name="图片 12"/>
          <p:cNvPicPr>
            <a:picLocks noChangeAspect="1"/>
          </p:cNvPicPr>
          <p:nvPr/>
        </p:nvPicPr>
        <p:blipFill>
          <a:blip r:embed="rId3"/>
          <a:stretch>
            <a:fillRect/>
          </a:stretch>
        </p:blipFill>
        <p:spPr>
          <a:xfrm>
            <a:off x="9348253" y="1930261"/>
            <a:ext cx="847417" cy="42676"/>
          </a:xfrm>
          <a:prstGeom prst="rect">
            <a:avLst/>
          </a:prstGeom>
        </p:spPr>
      </p:pic>
      <p:pic>
        <p:nvPicPr>
          <p:cNvPr id="14" name="图片 13"/>
          <p:cNvPicPr>
            <a:picLocks noChangeAspect="1"/>
          </p:cNvPicPr>
          <p:nvPr/>
        </p:nvPicPr>
        <p:blipFill>
          <a:blip r:embed="rId3"/>
          <a:stretch>
            <a:fillRect/>
          </a:stretch>
        </p:blipFill>
        <p:spPr>
          <a:xfrm>
            <a:off x="4014252" y="3196283"/>
            <a:ext cx="847417" cy="42676"/>
          </a:xfrm>
          <a:prstGeom prst="rect">
            <a:avLst/>
          </a:prstGeom>
        </p:spPr>
      </p:pic>
      <p:pic>
        <p:nvPicPr>
          <p:cNvPr id="15" name="图片 14"/>
          <p:cNvPicPr>
            <a:picLocks noChangeAspect="1"/>
          </p:cNvPicPr>
          <p:nvPr/>
        </p:nvPicPr>
        <p:blipFill>
          <a:blip r:embed="rId3"/>
          <a:stretch>
            <a:fillRect/>
          </a:stretch>
        </p:blipFill>
        <p:spPr>
          <a:xfrm>
            <a:off x="7194070" y="3217621"/>
            <a:ext cx="847417" cy="42676"/>
          </a:xfrm>
          <a:prstGeom prst="rect">
            <a:avLst/>
          </a:prstGeom>
        </p:spPr>
      </p:pic>
      <p:pic>
        <p:nvPicPr>
          <p:cNvPr id="16" name="图片 15"/>
          <p:cNvPicPr>
            <a:picLocks noChangeAspect="1"/>
          </p:cNvPicPr>
          <p:nvPr/>
        </p:nvPicPr>
        <p:blipFill>
          <a:blip r:embed="rId3"/>
          <a:stretch>
            <a:fillRect/>
          </a:stretch>
        </p:blipFill>
        <p:spPr>
          <a:xfrm>
            <a:off x="4559588" y="4531382"/>
            <a:ext cx="847417" cy="42676"/>
          </a:xfrm>
          <a:prstGeom prst="rect">
            <a:avLst/>
          </a:prstGeom>
        </p:spPr>
      </p:pic>
      <p:pic>
        <p:nvPicPr>
          <p:cNvPr id="17" name="图片 16"/>
          <p:cNvPicPr>
            <a:picLocks noChangeAspect="1"/>
          </p:cNvPicPr>
          <p:nvPr/>
        </p:nvPicPr>
        <p:blipFill>
          <a:blip r:embed="rId3"/>
          <a:stretch>
            <a:fillRect/>
          </a:stretch>
        </p:blipFill>
        <p:spPr>
          <a:xfrm>
            <a:off x="5824691" y="3560062"/>
            <a:ext cx="847417" cy="42676"/>
          </a:xfrm>
          <a:prstGeom prst="rect">
            <a:avLst/>
          </a:prstGeom>
        </p:spPr>
      </p:pic>
      <p:pic>
        <p:nvPicPr>
          <p:cNvPr id="18" name="图片 17"/>
          <p:cNvPicPr>
            <a:picLocks noChangeAspect="1"/>
          </p:cNvPicPr>
          <p:nvPr/>
        </p:nvPicPr>
        <p:blipFill>
          <a:blip r:embed="rId3"/>
          <a:stretch>
            <a:fillRect/>
          </a:stretch>
        </p:blipFill>
        <p:spPr>
          <a:xfrm>
            <a:off x="8184137" y="4552720"/>
            <a:ext cx="847417" cy="42676"/>
          </a:xfrm>
          <a:prstGeom prst="rect">
            <a:avLst/>
          </a:prstGeom>
        </p:spPr>
      </p:pic>
      <p:pic>
        <p:nvPicPr>
          <p:cNvPr id="19" name="图片 18"/>
          <p:cNvPicPr>
            <a:picLocks noChangeAspect="1"/>
          </p:cNvPicPr>
          <p:nvPr/>
        </p:nvPicPr>
        <p:blipFill>
          <a:blip r:embed="rId3"/>
          <a:stretch>
            <a:fillRect/>
          </a:stretch>
        </p:blipFill>
        <p:spPr>
          <a:xfrm>
            <a:off x="5824691" y="3560062"/>
            <a:ext cx="847417" cy="42676"/>
          </a:xfrm>
          <a:prstGeom prst="rect">
            <a:avLst/>
          </a:prstGeom>
        </p:spPr>
      </p:pic>
      <p:pic>
        <p:nvPicPr>
          <p:cNvPr id="20" name="图片 19"/>
          <p:cNvPicPr>
            <a:picLocks noChangeAspect="1"/>
          </p:cNvPicPr>
          <p:nvPr/>
        </p:nvPicPr>
        <p:blipFill>
          <a:blip r:embed="rId3"/>
          <a:stretch>
            <a:fillRect/>
          </a:stretch>
        </p:blipFill>
        <p:spPr>
          <a:xfrm>
            <a:off x="2763838" y="4861889"/>
            <a:ext cx="847417" cy="42676"/>
          </a:xfrm>
          <a:prstGeom prst="rect">
            <a:avLst/>
          </a:prstGeom>
        </p:spPr>
      </p:pic>
    </p:spTree>
    <p:extLst>
      <p:ext uri="{BB962C8B-B14F-4D97-AF65-F5344CB8AC3E}">
        <p14:creationId xmlns:p14="http://schemas.microsoft.com/office/powerpoint/2010/main" val="150034924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501188" descr="m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855" y="1969246"/>
            <a:ext cx="5759450"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657860" descr="201112271511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0632" y="1969246"/>
            <a:ext cx="5519450" cy="3879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 5"/>
          <p:cNvSpPr/>
          <p:nvPr/>
        </p:nvSpPr>
        <p:spPr>
          <a:xfrm>
            <a:off x="1277957" y="870333"/>
            <a:ext cx="2974554" cy="80423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prstClr val="white"/>
                </a:solidFill>
                <a:latin typeface="华文隶书" panose="02010800040101010101" pitchFamily="2" charset="-122"/>
                <a:ea typeface="华文隶书" panose="02010800040101010101" pitchFamily="2" charset="-122"/>
              </a:rPr>
              <a:t>视频</a:t>
            </a:r>
            <a:r>
              <a:rPr lang="en-US" altLang="zh-CN" b="1" dirty="0">
                <a:solidFill>
                  <a:prstClr val="white"/>
                </a:solidFill>
                <a:latin typeface="华文隶书" panose="02010800040101010101" pitchFamily="2" charset="-122"/>
                <a:ea typeface="华文隶书" panose="02010800040101010101" pitchFamily="2" charset="-122"/>
              </a:rPr>
              <a:t>1</a:t>
            </a:r>
            <a:r>
              <a:rPr lang="zh-CN" altLang="en-US" b="1" dirty="0">
                <a:solidFill>
                  <a:prstClr val="white"/>
                </a:solidFill>
                <a:latin typeface="华文隶书" panose="02010800040101010101" pitchFamily="2" charset="-122"/>
                <a:ea typeface="华文隶书" panose="02010800040101010101" pitchFamily="2" charset="-122"/>
              </a:rPr>
              <a:t>：教你做基金投资组合</a:t>
            </a:r>
            <a:r>
              <a:rPr lang="en-US" altLang="zh-CN" b="1" dirty="0">
                <a:solidFill>
                  <a:prstClr val="white"/>
                </a:solidFill>
                <a:latin typeface="华文隶书" panose="02010800040101010101" pitchFamily="2" charset="-122"/>
                <a:ea typeface="华文隶书" panose="02010800040101010101" pitchFamily="2" charset="-122"/>
              </a:rPr>
              <a:t>-</a:t>
            </a:r>
            <a:r>
              <a:rPr lang="zh-CN" altLang="en-US" b="1" dirty="0">
                <a:solidFill>
                  <a:prstClr val="white"/>
                </a:solidFill>
                <a:latin typeface="华文隶书" panose="02010800040101010101" pitchFamily="2" charset="-122"/>
                <a:ea typeface="华文隶书" panose="02010800040101010101" pitchFamily="2" charset="-122"/>
              </a:rPr>
              <a:t>理财</a:t>
            </a:r>
            <a:r>
              <a:rPr lang="zh-CN" altLang="en-US" b="1" dirty="0" smtClean="0">
                <a:solidFill>
                  <a:prstClr val="white"/>
                </a:solidFill>
                <a:latin typeface="华文隶书" panose="02010800040101010101" pitchFamily="2" charset="-122"/>
                <a:ea typeface="华文隶书" panose="02010800040101010101" pitchFamily="2" charset="-122"/>
              </a:rPr>
              <a:t>教室</a:t>
            </a:r>
            <a:endParaRPr lang="zh-CN" altLang="en-US" dirty="0">
              <a:solidFill>
                <a:prstClr val="white"/>
              </a:solidFill>
            </a:endParaRPr>
          </a:p>
        </p:txBody>
      </p:sp>
      <p:sp>
        <p:nvSpPr>
          <p:cNvPr id="7" name="圆角矩形 6"/>
          <p:cNvSpPr/>
          <p:nvPr/>
        </p:nvSpPr>
        <p:spPr>
          <a:xfrm>
            <a:off x="7348251" y="1167787"/>
            <a:ext cx="2467778" cy="69406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kern="0" dirty="0">
                <a:solidFill>
                  <a:prstClr val="white"/>
                </a:solidFill>
                <a:latin typeface="华文隶书" panose="02010800040101010101" pitchFamily="2" charset="-122"/>
                <a:ea typeface="华文隶书" panose="02010800040101010101" pitchFamily="2" charset="-122"/>
              </a:rPr>
              <a:t>视频</a:t>
            </a:r>
            <a:r>
              <a:rPr lang="en-US" altLang="zh-CN" b="1" kern="0" dirty="0">
                <a:solidFill>
                  <a:prstClr val="white"/>
                </a:solidFill>
                <a:latin typeface="华文隶书" panose="02010800040101010101" pitchFamily="2" charset="-122"/>
                <a:ea typeface="华文隶书" panose="02010800040101010101" pitchFamily="2" charset="-122"/>
              </a:rPr>
              <a:t>2</a:t>
            </a:r>
            <a:r>
              <a:rPr lang="zh-CN" altLang="en-US" b="1" kern="0" dirty="0">
                <a:solidFill>
                  <a:prstClr val="white"/>
                </a:solidFill>
                <a:latin typeface="华文隶书" panose="02010800040101010101" pitchFamily="2" charset="-122"/>
                <a:ea typeface="华文隶书" panose="02010800040101010101" pitchFamily="2" charset="-122"/>
              </a:rPr>
              <a:t>：张恩聚，冠军之路</a:t>
            </a:r>
            <a:r>
              <a:rPr lang="zh-CN" altLang="en-US" kern="0" dirty="0">
                <a:solidFill>
                  <a:prstClr val="white"/>
                </a:solidFill>
                <a:latin typeface="华文隶书" panose="02010800040101010101" pitchFamily="2" charset="-122"/>
                <a:ea typeface="华文隶书" panose="02010800040101010101" pitchFamily="2" charset="-122"/>
              </a:rPr>
              <a:t> </a:t>
            </a:r>
            <a:endParaRPr lang="zh-CN" altLang="en-US" dirty="0">
              <a:solidFill>
                <a:prstClr val="white"/>
              </a:solidFill>
            </a:endParaRPr>
          </a:p>
        </p:txBody>
      </p:sp>
    </p:spTree>
    <p:extLst>
      <p:ext uri="{BB962C8B-B14F-4D97-AF65-F5344CB8AC3E}">
        <p14:creationId xmlns:p14="http://schemas.microsoft.com/office/powerpoint/2010/main" val="7347720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25"/>
          <p:cNvGrpSpPr>
            <a:grpSpLocks/>
          </p:cNvGrpSpPr>
          <p:nvPr/>
        </p:nvGrpSpPr>
        <p:grpSpPr bwMode="auto">
          <a:xfrm>
            <a:off x="-2504014" y="-3172884"/>
            <a:ext cx="16617951" cy="12371917"/>
            <a:chOff x="0" y="0"/>
            <a:chExt cx="12463730" cy="9279959"/>
          </a:xfrm>
        </p:grpSpPr>
        <p:sp>
          <p:nvSpPr>
            <p:cNvPr id="3075" name="椭圆 5"/>
            <p:cNvSpPr>
              <a:spLocks noChangeArrowheads="1"/>
            </p:cNvSpPr>
            <p:nvPr/>
          </p:nvSpPr>
          <p:spPr bwMode="auto">
            <a:xfrm rot="17654843">
              <a:off x="2770714" y="611512"/>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3076" name="椭圆 5"/>
            <p:cNvSpPr>
              <a:spLocks noChangeArrowheads="1"/>
            </p:cNvSpPr>
            <p:nvPr/>
          </p:nvSpPr>
          <p:spPr bwMode="auto">
            <a:xfrm rot="17654843">
              <a:off x="8243321" y="2987775"/>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3077" name="椭圆 5"/>
            <p:cNvSpPr>
              <a:spLocks noChangeArrowheads="1"/>
            </p:cNvSpPr>
            <p:nvPr/>
          </p:nvSpPr>
          <p:spPr bwMode="auto">
            <a:xfrm rot="5568637">
              <a:off x="2405421" y="1481606"/>
              <a:ext cx="1680787" cy="649162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3078" name="椭圆 5"/>
            <p:cNvSpPr>
              <a:spLocks noChangeArrowheads="1"/>
            </p:cNvSpPr>
            <p:nvPr/>
          </p:nvSpPr>
          <p:spPr bwMode="auto">
            <a:xfrm rot="16441754">
              <a:off x="8526874" y="1956637"/>
              <a:ext cx="1830219" cy="6043491"/>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3079" name="椭圆 5"/>
            <p:cNvSpPr>
              <a:spLocks noChangeArrowheads="1"/>
            </p:cNvSpPr>
            <p:nvPr/>
          </p:nvSpPr>
          <p:spPr bwMode="auto">
            <a:xfrm rot="14857024">
              <a:off x="2376812" y="2863720"/>
              <a:ext cx="2172737" cy="65527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3080" name="椭圆 5"/>
            <p:cNvSpPr>
              <a:spLocks noChangeArrowheads="1"/>
            </p:cNvSpPr>
            <p:nvPr/>
          </p:nvSpPr>
          <p:spPr bwMode="auto">
            <a:xfrm rot="4071505">
              <a:off x="8283693" y="492662"/>
              <a:ext cx="2130503" cy="618451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3081" name="椭圆 5"/>
            <p:cNvSpPr>
              <a:spLocks noChangeArrowheads="1"/>
            </p:cNvSpPr>
            <p:nvPr/>
          </p:nvSpPr>
          <p:spPr bwMode="auto">
            <a:xfrm rot="13127628">
              <a:off x="4191902" y="4237601"/>
              <a:ext cx="1636042" cy="48368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3082" name="椭圆 5"/>
            <p:cNvSpPr>
              <a:spLocks noChangeArrowheads="1"/>
            </p:cNvSpPr>
            <p:nvPr/>
          </p:nvSpPr>
          <p:spPr bwMode="auto">
            <a:xfrm rot="13314377">
              <a:off x="7038878" y="920119"/>
              <a:ext cx="1645619" cy="430052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3083" name="椭圆 5"/>
            <p:cNvSpPr>
              <a:spLocks noChangeArrowheads="1"/>
            </p:cNvSpPr>
            <p:nvPr/>
          </p:nvSpPr>
          <p:spPr bwMode="auto">
            <a:xfrm rot="352707">
              <a:off x="5801383" y="0"/>
              <a:ext cx="1772403" cy="4752556"/>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3084" name="椭圆 5"/>
            <p:cNvSpPr>
              <a:spLocks noChangeArrowheads="1"/>
            </p:cNvSpPr>
            <p:nvPr/>
          </p:nvSpPr>
          <p:spPr bwMode="auto">
            <a:xfrm>
              <a:off x="5543493" y="4721390"/>
              <a:ext cx="2060016" cy="45199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3085" name="椭圆 5"/>
            <p:cNvSpPr>
              <a:spLocks noChangeArrowheads="1"/>
            </p:cNvSpPr>
            <p:nvPr/>
          </p:nvSpPr>
          <p:spPr bwMode="auto">
            <a:xfrm rot="19232120">
              <a:off x="3815776" y="159115"/>
              <a:ext cx="1909511" cy="528181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3086" name="椭圆 5"/>
            <p:cNvSpPr>
              <a:spLocks noChangeArrowheads="1"/>
            </p:cNvSpPr>
            <p:nvPr/>
          </p:nvSpPr>
          <p:spPr bwMode="auto">
            <a:xfrm rot="8213685">
              <a:off x="7348069" y="4032106"/>
              <a:ext cx="1912542" cy="5247853"/>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grpSp>
      <p:sp>
        <p:nvSpPr>
          <p:cNvPr id="3087" name="椭圆 20"/>
          <p:cNvSpPr>
            <a:spLocks noChangeArrowheads="1"/>
          </p:cNvSpPr>
          <p:nvPr/>
        </p:nvSpPr>
        <p:spPr bwMode="auto">
          <a:xfrm>
            <a:off x="3503281" y="554937"/>
            <a:ext cx="5818584" cy="5818584"/>
          </a:xfrm>
          <a:prstGeom prst="ellipse">
            <a:avLst/>
          </a:prstGeom>
          <a:solidFill>
            <a:srgbClr val="000000">
              <a:alpha val="57999"/>
            </a:srgbClr>
          </a:solidFill>
          <a:ln w="25400" cap="flat" cmpd="sng">
            <a:solidFill>
              <a:srgbClr val="498DA4"/>
            </a:solidFill>
            <a:bevel/>
            <a:headEnd/>
            <a:tailEnd/>
          </a:ln>
        </p:spPr>
        <p:txBody>
          <a:bodyPr anchor="ctr"/>
          <a:lstStyle/>
          <a:p>
            <a:pPr algn="ctr"/>
            <a:endParaRPr lang="zh-CN" altLang="zh-CN" sz="2400">
              <a:solidFill>
                <a:srgbClr val="FFFFFF"/>
              </a:solidFill>
              <a:latin typeface="宋体" pitchFamily="2" charset="-122"/>
              <a:sym typeface="宋体" pitchFamily="2" charset="-122"/>
            </a:endParaRPr>
          </a:p>
        </p:txBody>
      </p:sp>
      <p:sp>
        <p:nvSpPr>
          <p:cNvPr id="3088" name="同心圆 22"/>
          <p:cNvSpPr>
            <a:spLocks noChangeArrowheads="1"/>
          </p:cNvSpPr>
          <p:nvPr/>
        </p:nvSpPr>
        <p:spPr bwMode="auto">
          <a:xfrm>
            <a:off x="3805650" y="857306"/>
            <a:ext cx="5213847" cy="5213847"/>
          </a:xfrm>
          <a:custGeom>
            <a:avLst/>
            <a:gdLst>
              <a:gd name="G0" fmla="+- 637 0 0"/>
              <a:gd name="G1" fmla="+- 21600 0 637"/>
              <a:gd name="G2" fmla="+- 21600 0 637"/>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37" y="10800"/>
                </a:moveTo>
                <a:cubicBezTo>
                  <a:pt x="637" y="16413"/>
                  <a:pt x="5187" y="20963"/>
                  <a:pt x="10800" y="20963"/>
                </a:cubicBezTo>
                <a:cubicBezTo>
                  <a:pt x="16413" y="20963"/>
                  <a:pt x="20963" y="16413"/>
                  <a:pt x="20963" y="10800"/>
                </a:cubicBezTo>
                <a:cubicBezTo>
                  <a:pt x="20963" y="5187"/>
                  <a:pt x="16413" y="637"/>
                  <a:pt x="10800" y="637"/>
                </a:cubicBezTo>
                <a:cubicBezTo>
                  <a:pt x="5187" y="637"/>
                  <a:pt x="637" y="5187"/>
                  <a:pt x="637" y="10800"/>
                </a:cubicBezTo>
                <a:close/>
              </a:path>
            </a:pathLst>
          </a:custGeom>
          <a:gradFill rotWithShape="1">
            <a:gsLst>
              <a:gs pos="0">
                <a:srgbClr val="BF638A"/>
              </a:gs>
              <a:gs pos="12000">
                <a:srgbClr val="BF638A"/>
              </a:gs>
              <a:gs pos="15999">
                <a:srgbClr val="D27E50"/>
              </a:gs>
              <a:gs pos="34999">
                <a:srgbClr val="DB9649"/>
              </a:gs>
              <a:gs pos="39000">
                <a:srgbClr val="80CAD7"/>
              </a:gs>
              <a:gs pos="56000">
                <a:srgbClr val="80CAD7"/>
              </a:gs>
              <a:gs pos="62999">
                <a:srgbClr val="498DA4"/>
              </a:gs>
              <a:gs pos="82999">
                <a:srgbClr val="498DA4"/>
              </a:gs>
              <a:gs pos="84999">
                <a:srgbClr val="DB9649"/>
              </a:gs>
              <a:gs pos="98999">
                <a:srgbClr val="DB9649"/>
              </a:gs>
              <a:gs pos="100000">
                <a:srgbClr val="DB9649"/>
              </a:gs>
            </a:gsLst>
            <a:lin ang="5400000" scaled="1"/>
          </a:gra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prstClr val="black"/>
              </a:solidFill>
              <a:latin typeface="宋体" pitchFamily="2" charset="-122"/>
              <a:sym typeface="宋体" pitchFamily="2" charset="-122"/>
            </a:endParaRPr>
          </a:p>
        </p:txBody>
      </p:sp>
      <p:sp>
        <p:nvSpPr>
          <p:cNvPr id="3089" name="TextBox 23"/>
          <p:cNvSpPr>
            <a:spLocks noChangeArrowheads="1"/>
          </p:cNvSpPr>
          <p:nvPr/>
        </p:nvSpPr>
        <p:spPr bwMode="auto">
          <a:xfrm>
            <a:off x="4320708" y="2259450"/>
            <a:ext cx="402863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7200" dirty="0">
                <a:solidFill>
                  <a:prstClr val="white"/>
                </a:solidFill>
                <a:latin typeface="微软雅黑" pitchFamily="34" charset="-122"/>
                <a:ea typeface="微软雅黑" pitchFamily="34" charset="-122"/>
                <a:sym typeface="微软雅黑" pitchFamily="34" charset="-122"/>
              </a:rPr>
              <a:t>家庭资产配置方式</a:t>
            </a:r>
          </a:p>
        </p:txBody>
      </p:sp>
      <p:sp>
        <p:nvSpPr>
          <p:cNvPr id="3090" name="TextBox 24"/>
          <p:cNvSpPr>
            <a:spLocks noChangeArrowheads="1"/>
          </p:cNvSpPr>
          <p:nvPr/>
        </p:nvSpPr>
        <p:spPr bwMode="auto">
          <a:xfrm>
            <a:off x="9321866" y="6373521"/>
            <a:ext cx="2837751"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133" b="1" dirty="0">
                <a:solidFill>
                  <a:prstClr val="black"/>
                </a:solidFill>
                <a:latin typeface="微软雅黑" pitchFamily="34" charset="-122"/>
                <a:ea typeface="微软雅黑" pitchFamily="34" charset="-122"/>
                <a:sym typeface="微软雅黑" pitchFamily="34" charset="-122"/>
              </a:rPr>
              <a:t>2017/12/20</a:t>
            </a:r>
            <a:endParaRPr lang="zh-CN" altLang="en-US" sz="2133" b="1" dirty="0">
              <a:solidFill>
                <a:prstClr val="black"/>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1598302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
          <p:cNvGrpSpPr>
            <a:grpSpLocks/>
          </p:cNvGrpSpPr>
          <p:nvPr/>
        </p:nvGrpSpPr>
        <p:grpSpPr bwMode="auto">
          <a:xfrm>
            <a:off x="46567" y="0"/>
            <a:ext cx="1797051" cy="1337733"/>
            <a:chOff x="0" y="0"/>
            <a:chExt cx="12463730" cy="9279959"/>
          </a:xfrm>
        </p:grpSpPr>
        <p:sp>
          <p:nvSpPr>
            <p:cNvPr id="4" name="椭圆 5"/>
            <p:cNvSpPr>
              <a:spLocks noChangeArrowheads="1"/>
            </p:cNvSpPr>
            <p:nvPr/>
          </p:nvSpPr>
          <p:spPr bwMode="auto">
            <a:xfrm rot="17654843">
              <a:off x="2770714" y="611512"/>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5" name="椭圆 5"/>
            <p:cNvSpPr>
              <a:spLocks noChangeArrowheads="1"/>
            </p:cNvSpPr>
            <p:nvPr/>
          </p:nvSpPr>
          <p:spPr bwMode="auto">
            <a:xfrm rot="17654843">
              <a:off x="8243321" y="2987775"/>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6" name="椭圆 5"/>
            <p:cNvSpPr>
              <a:spLocks noChangeArrowheads="1"/>
            </p:cNvSpPr>
            <p:nvPr/>
          </p:nvSpPr>
          <p:spPr bwMode="auto">
            <a:xfrm rot="5568637">
              <a:off x="2405421" y="1481606"/>
              <a:ext cx="1680787" cy="649162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7" name="椭圆 5"/>
            <p:cNvSpPr>
              <a:spLocks noChangeArrowheads="1"/>
            </p:cNvSpPr>
            <p:nvPr/>
          </p:nvSpPr>
          <p:spPr bwMode="auto">
            <a:xfrm rot="16441754">
              <a:off x="8526874" y="1956637"/>
              <a:ext cx="1830219" cy="6043491"/>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8" name="椭圆 5"/>
            <p:cNvSpPr>
              <a:spLocks noChangeArrowheads="1"/>
            </p:cNvSpPr>
            <p:nvPr/>
          </p:nvSpPr>
          <p:spPr bwMode="auto">
            <a:xfrm rot="14857024">
              <a:off x="2376812" y="2863720"/>
              <a:ext cx="2172737" cy="65527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9" name="椭圆 5"/>
            <p:cNvSpPr>
              <a:spLocks noChangeArrowheads="1"/>
            </p:cNvSpPr>
            <p:nvPr/>
          </p:nvSpPr>
          <p:spPr bwMode="auto">
            <a:xfrm rot="4071505">
              <a:off x="8109088" y="514583"/>
              <a:ext cx="2277756" cy="618451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0" name="椭圆 5"/>
            <p:cNvSpPr>
              <a:spLocks noChangeArrowheads="1"/>
            </p:cNvSpPr>
            <p:nvPr/>
          </p:nvSpPr>
          <p:spPr bwMode="auto">
            <a:xfrm rot="13127628">
              <a:off x="4191902" y="4237601"/>
              <a:ext cx="1636042" cy="48368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1" name="椭圆 5"/>
            <p:cNvSpPr>
              <a:spLocks noChangeArrowheads="1"/>
            </p:cNvSpPr>
            <p:nvPr/>
          </p:nvSpPr>
          <p:spPr bwMode="auto">
            <a:xfrm rot="13314377">
              <a:off x="7038878" y="920119"/>
              <a:ext cx="1645619" cy="430052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2" name="椭圆 5"/>
            <p:cNvSpPr>
              <a:spLocks noChangeArrowheads="1"/>
            </p:cNvSpPr>
            <p:nvPr/>
          </p:nvSpPr>
          <p:spPr bwMode="auto">
            <a:xfrm rot="352707">
              <a:off x="5801383" y="0"/>
              <a:ext cx="1772403" cy="4752556"/>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3" name="椭圆 5"/>
            <p:cNvSpPr>
              <a:spLocks noChangeArrowheads="1"/>
            </p:cNvSpPr>
            <p:nvPr/>
          </p:nvSpPr>
          <p:spPr bwMode="auto">
            <a:xfrm>
              <a:off x="5543493" y="4721390"/>
              <a:ext cx="2060016" cy="45199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4" name="椭圆 5"/>
            <p:cNvSpPr>
              <a:spLocks noChangeArrowheads="1"/>
            </p:cNvSpPr>
            <p:nvPr/>
          </p:nvSpPr>
          <p:spPr bwMode="auto">
            <a:xfrm rot="19232120">
              <a:off x="3815776" y="159115"/>
              <a:ext cx="1909511" cy="528181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5" name="椭圆 5"/>
            <p:cNvSpPr>
              <a:spLocks noChangeArrowheads="1"/>
            </p:cNvSpPr>
            <p:nvPr/>
          </p:nvSpPr>
          <p:spPr bwMode="auto">
            <a:xfrm rot="8213685">
              <a:off x="7348069" y="4032106"/>
              <a:ext cx="1912542" cy="5247853"/>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grpSp>
      <p:sp>
        <p:nvSpPr>
          <p:cNvPr id="16" name="TextBox 14"/>
          <p:cNvSpPr>
            <a:spLocks noChangeArrowheads="1"/>
          </p:cNvSpPr>
          <p:nvPr/>
        </p:nvSpPr>
        <p:spPr bwMode="auto">
          <a:xfrm>
            <a:off x="386149" y="224961"/>
            <a:ext cx="12168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800" b="1" dirty="0">
                <a:solidFill>
                  <a:prstClr val="white"/>
                </a:solidFill>
                <a:sym typeface="宋体" pitchFamily="2" charset="-122"/>
              </a:rPr>
              <a:t>1-1</a:t>
            </a:r>
            <a:endParaRPr lang="zh-CN" altLang="en-US" sz="4800" b="1" dirty="0">
              <a:solidFill>
                <a:prstClr val="white"/>
              </a:solidFill>
              <a:sym typeface="宋体" pitchFamily="2" charset="-122"/>
            </a:endParaRPr>
          </a:p>
        </p:txBody>
      </p:sp>
      <p:sp>
        <p:nvSpPr>
          <p:cNvPr id="17" name="TextBox 15"/>
          <p:cNvSpPr>
            <a:spLocks noChangeArrowheads="1"/>
          </p:cNvSpPr>
          <p:nvPr/>
        </p:nvSpPr>
        <p:spPr bwMode="auto">
          <a:xfrm>
            <a:off x="1854809" y="372627"/>
            <a:ext cx="67013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dirty="0">
                <a:solidFill>
                  <a:prstClr val="black">
                    <a:lumMod val="85000"/>
                    <a:lumOff val="15000"/>
                  </a:prstClr>
                </a:solidFill>
                <a:latin typeface="微软雅黑" pitchFamily="34" charset="-122"/>
                <a:ea typeface="微软雅黑" pitchFamily="34" charset="-122"/>
                <a:sym typeface="微软雅黑" pitchFamily="34" charset="-122"/>
              </a:rPr>
              <a:t>标准普尔家庭资产图</a:t>
            </a:r>
          </a:p>
        </p:txBody>
      </p:sp>
      <p:sp>
        <p:nvSpPr>
          <p:cNvPr id="18" name="矩形 17"/>
          <p:cNvSpPr/>
          <p:nvPr/>
        </p:nvSpPr>
        <p:spPr>
          <a:xfrm>
            <a:off x="1391477" y="976082"/>
            <a:ext cx="10925672" cy="790088"/>
          </a:xfrm>
          <a:prstGeom prst="rect">
            <a:avLst/>
          </a:prstGeom>
        </p:spPr>
        <p:txBody>
          <a:bodyPr wrap="square">
            <a:spAutoFit/>
          </a:bodyPr>
          <a:lstStyle/>
          <a:p>
            <a:r>
              <a:rPr lang="zh-CN" altLang="en-US" sz="2267" dirty="0">
                <a:solidFill>
                  <a:prstClr val="black"/>
                </a:solidFill>
                <a:latin typeface="微软雅黑" pitchFamily="34" charset="-122"/>
                <a:ea typeface="微软雅黑" pitchFamily="34" charset="-122"/>
              </a:rPr>
              <a:t>标准普尔曾调研全球十万个资产稳健增长的家庭，分析总结出他们的家庭理财方式，得到</a:t>
            </a:r>
            <a:r>
              <a:rPr lang="zh-CN" altLang="en-US" sz="2267" b="1" dirty="0">
                <a:solidFill>
                  <a:srgbClr val="C00000"/>
                </a:solidFill>
                <a:latin typeface="微软雅黑" pitchFamily="34" charset="-122"/>
                <a:ea typeface="微软雅黑" pitchFamily="34" charset="-122"/>
              </a:rPr>
              <a:t>标准普尔家庭资产象限图</a:t>
            </a:r>
            <a:r>
              <a:rPr lang="zh-CN" altLang="en-US" sz="2267" dirty="0">
                <a:solidFill>
                  <a:prstClr val="black"/>
                </a:solidFill>
                <a:latin typeface="微软雅黑" pitchFamily="34" charset="-122"/>
                <a:ea typeface="微软雅黑" pitchFamily="34" charset="-122"/>
              </a:rPr>
              <a:t>，且此图被公认为</a:t>
            </a:r>
            <a:r>
              <a:rPr lang="zh-CN" altLang="en-US" sz="2267" b="1" dirty="0">
                <a:solidFill>
                  <a:srgbClr val="C00000"/>
                </a:solidFill>
                <a:latin typeface="微软雅黑" pitchFamily="34" charset="-122"/>
                <a:ea typeface="微软雅黑" pitchFamily="34" charset="-122"/>
              </a:rPr>
              <a:t>最合理稳健的家庭资产分配方式</a:t>
            </a:r>
            <a:r>
              <a:rPr lang="zh-CN" altLang="en-US" sz="2267" dirty="0">
                <a:solidFill>
                  <a:prstClr val="black"/>
                </a:solidFill>
                <a:latin typeface="微软雅黑" pitchFamily="34" charset="-122"/>
                <a:ea typeface="微软雅黑" pitchFamily="34" charset="-122"/>
              </a:rPr>
              <a:t>。</a:t>
            </a:r>
            <a:endParaRPr lang="en-US" altLang="zh-CN" sz="2267" dirty="0">
              <a:solidFill>
                <a:prstClr val="black"/>
              </a:solidFill>
              <a:latin typeface="微软雅黑" pitchFamily="34" charset="-122"/>
              <a:ea typeface="微软雅黑" pitchFamily="34" charset="-122"/>
            </a:endParaRPr>
          </a:p>
        </p:txBody>
      </p:sp>
      <p:pic>
        <p:nvPicPr>
          <p:cNvPr id="19" name="图片 18"/>
          <p:cNvPicPr>
            <a:picLocks noChangeAspect="1"/>
          </p:cNvPicPr>
          <p:nvPr/>
        </p:nvPicPr>
        <p:blipFill rotWithShape="1">
          <a:blip r:embed="rId2">
            <a:extLst>
              <a:ext uri="{28A0092B-C50C-407E-A947-70E740481C1C}">
                <a14:useLocalDpi xmlns:a14="http://schemas.microsoft.com/office/drawing/2010/main" val="0"/>
              </a:ext>
            </a:extLst>
          </a:blip>
          <a:srcRect l="2085" r="2127"/>
          <a:stretch/>
        </p:blipFill>
        <p:spPr>
          <a:xfrm>
            <a:off x="1204368" y="1786083"/>
            <a:ext cx="7291899" cy="5075083"/>
          </a:xfrm>
          <a:prstGeom prst="rect">
            <a:avLst/>
          </a:prstGeom>
        </p:spPr>
      </p:pic>
      <p:sp>
        <p:nvSpPr>
          <p:cNvPr id="20" name="矩形 19"/>
          <p:cNvSpPr/>
          <p:nvPr/>
        </p:nvSpPr>
        <p:spPr>
          <a:xfrm>
            <a:off x="8496267" y="2372883"/>
            <a:ext cx="3552395" cy="2875146"/>
          </a:xfrm>
          <a:prstGeom prst="rect">
            <a:avLst/>
          </a:prstGeom>
        </p:spPr>
        <p:txBody>
          <a:bodyPr wrap="square">
            <a:spAutoFit/>
          </a:bodyPr>
          <a:lstStyle/>
          <a:p>
            <a:pPr>
              <a:lnSpc>
                <a:spcPts val="3067"/>
              </a:lnSpc>
            </a:pPr>
            <a:r>
              <a:rPr lang="zh-CN" altLang="en-US" sz="2133" dirty="0">
                <a:solidFill>
                  <a:prstClr val="black"/>
                </a:solidFill>
                <a:latin typeface="微软雅黑" pitchFamily="34" charset="-122"/>
                <a:ea typeface="微软雅黑" pitchFamily="34" charset="-122"/>
              </a:rPr>
              <a:t>“标准普尔家庭资产象限图”把家庭资产分成四个账户：</a:t>
            </a:r>
            <a:endParaRPr lang="en-US" altLang="zh-CN" sz="2133" dirty="0">
              <a:solidFill>
                <a:prstClr val="black"/>
              </a:solidFill>
              <a:latin typeface="微软雅黑" pitchFamily="34" charset="-122"/>
              <a:ea typeface="微软雅黑" pitchFamily="34" charset="-122"/>
            </a:endParaRPr>
          </a:p>
          <a:p>
            <a:pPr marL="380990" indent="-380990">
              <a:lnSpc>
                <a:spcPts val="3067"/>
              </a:lnSpc>
              <a:buFont typeface="Wingdings" pitchFamily="2" charset="2"/>
              <a:buChar char="ü"/>
            </a:pPr>
            <a:r>
              <a:rPr lang="zh-CN" altLang="en-US" sz="2133" dirty="0">
                <a:solidFill>
                  <a:prstClr val="black"/>
                </a:solidFill>
                <a:latin typeface="微软雅黑" pitchFamily="34" charset="-122"/>
                <a:ea typeface="微软雅黑" pitchFamily="34" charset="-122"/>
              </a:rPr>
              <a:t>日常开销账户</a:t>
            </a:r>
            <a:endParaRPr lang="en-US" altLang="zh-CN" sz="2133" dirty="0">
              <a:solidFill>
                <a:prstClr val="black"/>
              </a:solidFill>
              <a:latin typeface="微软雅黑" pitchFamily="34" charset="-122"/>
              <a:ea typeface="微软雅黑" pitchFamily="34" charset="-122"/>
            </a:endParaRPr>
          </a:p>
          <a:p>
            <a:pPr marL="380990" indent="-380990">
              <a:lnSpc>
                <a:spcPts val="3067"/>
              </a:lnSpc>
              <a:buFont typeface="Wingdings" pitchFamily="2" charset="2"/>
              <a:buChar char="ü"/>
            </a:pPr>
            <a:r>
              <a:rPr lang="zh-CN" altLang="en-US" sz="2133" dirty="0">
                <a:solidFill>
                  <a:prstClr val="black"/>
                </a:solidFill>
                <a:latin typeface="微软雅黑" pitchFamily="34" charset="-122"/>
                <a:ea typeface="微软雅黑" pitchFamily="34" charset="-122"/>
              </a:rPr>
              <a:t>杠杆账户</a:t>
            </a:r>
            <a:endParaRPr lang="en-US" altLang="zh-CN" sz="2133" dirty="0">
              <a:solidFill>
                <a:prstClr val="black"/>
              </a:solidFill>
              <a:latin typeface="微软雅黑" pitchFamily="34" charset="-122"/>
              <a:ea typeface="微软雅黑" pitchFamily="34" charset="-122"/>
            </a:endParaRPr>
          </a:p>
          <a:p>
            <a:pPr marL="380990" indent="-380990">
              <a:lnSpc>
                <a:spcPts val="3067"/>
              </a:lnSpc>
              <a:buFont typeface="Wingdings" pitchFamily="2" charset="2"/>
              <a:buChar char="ü"/>
            </a:pPr>
            <a:r>
              <a:rPr lang="zh-CN" altLang="en-US" sz="2133" dirty="0">
                <a:solidFill>
                  <a:prstClr val="black"/>
                </a:solidFill>
                <a:latin typeface="微软雅黑" pitchFamily="34" charset="-122"/>
                <a:ea typeface="微软雅黑" pitchFamily="34" charset="-122"/>
              </a:rPr>
              <a:t>投资收益账户</a:t>
            </a:r>
            <a:endParaRPr lang="en-US" altLang="zh-CN" sz="2133" dirty="0">
              <a:solidFill>
                <a:prstClr val="black"/>
              </a:solidFill>
              <a:latin typeface="微软雅黑" pitchFamily="34" charset="-122"/>
              <a:ea typeface="微软雅黑" pitchFamily="34" charset="-122"/>
            </a:endParaRPr>
          </a:p>
          <a:p>
            <a:pPr marL="380990" indent="-380990">
              <a:lnSpc>
                <a:spcPts val="3067"/>
              </a:lnSpc>
              <a:buFont typeface="Wingdings" pitchFamily="2" charset="2"/>
              <a:buChar char="ü"/>
            </a:pPr>
            <a:r>
              <a:rPr lang="zh-CN" altLang="en-US" sz="2133" dirty="0">
                <a:solidFill>
                  <a:prstClr val="black"/>
                </a:solidFill>
                <a:latin typeface="微软雅黑" pitchFamily="34" charset="-122"/>
                <a:ea typeface="微软雅黑" pitchFamily="34" charset="-122"/>
              </a:rPr>
              <a:t>长期收益账户</a:t>
            </a:r>
            <a:endParaRPr lang="en-US" altLang="zh-CN" sz="2133"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3867177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
          <p:cNvGrpSpPr>
            <a:grpSpLocks/>
          </p:cNvGrpSpPr>
          <p:nvPr/>
        </p:nvGrpSpPr>
        <p:grpSpPr bwMode="auto">
          <a:xfrm>
            <a:off x="46567" y="0"/>
            <a:ext cx="1797051" cy="1337733"/>
            <a:chOff x="0" y="0"/>
            <a:chExt cx="12463730" cy="9279959"/>
          </a:xfrm>
        </p:grpSpPr>
        <p:sp>
          <p:nvSpPr>
            <p:cNvPr id="4" name="椭圆 5"/>
            <p:cNvSpPr>
              <a:spLocks noChangeArrowheads="1"/>
            </p:cNvSpPr>
            <p:nvPr/>
          </p:nvSpPr>
          <p:spPr bwMode="auto">
            <a:xfrm rot="17654843">
              <a:off x="2770714" y="611512"/>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5" name="椭圆 5"/>
            <p:cNvSpPr>
              <a:spLocks noChangeArrowheads="1"/>
            </p:cNvSpPr>
            <p:nvPr/>
          </p:nvSpPr>
          <p:spPr bwMode="auto">
            <a:xfrm rot="17654843">
              <a:off x="8243321" y="2987775"/>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6" name="椭圆 5"/>
            <p:cNvSpPr>
              <a:spLocks noChangeArrowheads="1"/>
            </p:cNvSpPr>
            <p:nvPr/>
          </p:nvSpPr>
          <p:spPr bwMode="auto">
            <a:xfrm rot="5568637">
              <a:off x="2405421" y="1481606"/>
              <a:ext cx="1680787" cy="649162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7" name="椭圆 5"/>
            <p:cNvSpPr>
              <a:spLocks noChangeArrowheads="1"/>
            </p:cNvSpPr>
            <p:nvPr/>
          </p:nvSpPr>
          <p:spPr bwMode="auto">
            <a:xfrm rot="16441754">
              <a:off x="8526874" y="1956637"/>
              <a:ext cx="1830219" cy="6043491"/>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8" name="椭圆 5"/>
            <p:cNvSpPr>
              <a:spLocks noChangeArrowheads="1"/>
            </p:cNvSpPr>
            <p:nvPr/>
          </p:nvSpPr>
          <p:spPr bwMode="auto">
            <a:xfrm rot="14857024">
              <a:off x="2376812" y="2863720"/>
              <a:ext cx="2172737" cy="65527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9" name="椭圆 5"/>
            <p:cNvSpPr>
              <a:spLocks noChangeArrowheads="1"/>
            </p:cNvSpPr>
            <p:nvPr/>
          </p:nvSpPr>
          <p:spPr bwMode="auto">
            <a:xfrm rot="4071505">
              <a:off x="8109088" y="514583"/>
              <a:ext cx="2277756" cy="618451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0" name="椭圆 5"/>
            <p:cNvSpPr>
              <a:spLocks noChangeArrowheads="1"/>
            </p:cNvSpPr>
            <p:nvPr/>
          </p:nvSpPr>
          <p:spPr bwMode="auto">
            <a:xfrm rot="13127628">
              <a:off x="4191902" y="4237601"/>
              <a:ext cx="1636042" cy="48368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1" name="椭圆 5"/>
            <p:cNvSpPr>
              <a:spLocks noChangeArrowheads="1"/>
            </p:cNvSpPr>
            <p:nvPr/>
          </p:nvSpPr>
          <p:spPr bwMode="auto">
            <a:xfrm rot="13314377">
              <a:off x="7038878" y="920119"/>
              <a:ext cx="1645619" cy="430052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2" name="椭圆 5"/>
            <p:cNvSpPr>
              <a:spLocks noChangeArrowheads="1"/>
            </p:cNvSpPr>
            <p:nvPr/>
          </p:nvSpPr>
          <p:spPr bwMode="auto">
            <a:xfrm rot="352707">
              <a:off x="5801383" y="0"/>
              <a:ext cx="1772403" cy="4752556"/>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3" name="椭圆 5"/>
            <p:cNvSpPr>
              <a:spLocks noChangeArrowheads="1"/>
            </p:cNvSpPr>
            <p:nvPr/>
          </p:nvSpPr>
          <p:spPr bwMode="auto">
            <a:xfrm>
              <a:off x="5543493" y="4721390"/>
              <a:ext cx="2060016" cy="45199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4" name="椭圆 5"/>
            <p:cNvSpPr>
              <a:spLocks noChangeArrowheads="1"/>
            </p:cNvSpPr>
            <p:nvPr/>
          </p:nvSpPr>
          <p:spPr bwMode="auto">
            <a:xfrm rot="19232120">
              <a:off x="3815776" y="159115"/>
              <a:ext cx="1909511" cy="528181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5" name="椭圆 5"/>
            <p:cNvSpPr>
              <a:spLocks noChangeArrowheads="1"/>
            </p:cNvSpPr>
            <p:nvPr/>
          </p:nvSpPr>
          <p:spPr bwMode="auto">
            <a:xfrm rot="8213685">
              <a:off x="7348069" y="4032106"/>
              <a:ext cx="1912542" cy="5247853"/>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grpSp>
      <p:sp>
        <p:nvSpPr>
          <p:cNvPr id="16" name="TextBox 14"/>
          <p:cNvSpPr>
            <a:spLocks noChangeArrowheads="1"/>
          </p:cNvSpPr>
          <p:nvPr/>
        </p:nvSpPr>
        <p:spPr bwMode="auto">
          <a:xfrm>
            <a:off x="415646" y="226432"/>
            <a:ext cx="11574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800" b="1" dirty="0">
                <a:solidFill>
                  <a:prstClr val="white"/>
                </a:solidFill>
                <a:sym typeface="宋体" pitchFamily="2" charset="-122"/>
              </a:rPr>
              <a:t>1-2</a:t>
            </a:r>
            <a:endParaRPr lang="zh-CN" altLang="en-US" sz="4800" b="1" dirty="0">
              <a:solidFill>
                <a:prstClr val="white"/>
              </a:solidFill>
              <a:sym typeface="宋体" pitchFamily="2" charset="-122"/>
            </a:endParaRPr>
          </a:p>
        </p:txBody>
      </p:sp>
      <p:sp>
        <p:nvSpPr>
          <p:cNvPr id="17" name="TextBox 15"/>
          <p:cNvSpPr>
            <a:spLocks noChangeArrowheads="1"/>
          </p:cNvSpPr>
          <p:nvPr/>
        </p:nvSpPr>
        <p:spPr bwMode="auto">
          <a:xfrm>
            <a:off x="1854809" y="372627"/>
            <a:ext cx="67013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dirty="0">
                <a:solidFill>
                  <a:prstClr val="black">
                    <a:lumMod val="85000"/>
                    <a:lumOff val="15000"/>
                  </a:prstClr>
                </a:solidFill>
                <a:latin typeface="微软雅黑" pitchFamily="34" charset="-122"/>
                <a:ea typeface="微软雅黑" pitchFamily="34" charset="-122"/>
                <a:sym typeface="微软雅黑" pitchFamily="34" charset="-122"/>
              </a:rPr>
              <a:t>“标准普尔家庭资产象限图”解析</a:t>
            </a:r>
          </a:p>
        </p:txBody>
      </p:sp>
      <p:pic>
        <p:nvPicPr>
          <p:cNvPr id="1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39" r="4953"/>
          <a:stretch/>
        </p:blipFill>
        <p:spPr bwMode="auto">
          <a:xfrm>
            <a:off x="1" y="2058000"/>
            <a:ext cx="6492999" cy="48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矩形 17"/>
          <p:cNvSpPr/>
          <p:nvPr/>
        </p:nvSpPr>
        <p:spPr>
          <a:xfrm>
            <a:off x="6674195" y="1904132"/>
            <a:ext cx="5374467" cy="4067780"/>
          </a:xfrm>
          <a:prstGeom prst="rect">
            <a:avLst/>
          </a:prstGeom>
        </p:spPr>
        <p:txBody>
          <a:bodyPr wrap="square">
            <a:spAutoFit/>
          </a:bodyPr>
          <a:lstStyle/>
          <a:p>
            <a:pPr algn="just">
              <a:lnSpc>
                <a:spcPts val="3067"/>
              </a:lnSpc>
            </a:pPr>
            <a:r>
              <a:rPr lang="zh-CN" altLang="en-US" sz="2133" b="1" dirty="0">
                <a:solidFill>
                  <a:prstClr val="black"/>
                </a:solidFill>
                <a:latin typeface="微软雅黑" pitchFamily="34" charset="-122"/>
                <a:ea typeface="微软雅黑" pitchFamily="34" charset="-122"/>
              </a:rPr>
              <a:t>要点：</a:t>
            </a:r>
            <a:endParaRPr lang="en-US" altLang="zh-CN" sz="2133" b="1" dirty="0">
              <a:solidFill>
                <a:prstClr val="black"/>
              </a:solidFill>
              <a:latin typeface="微软雅黑" pitchFamily="34" charset="-122"/>
              <a:ea typeface="微软雅黑" pitchFamily="34" charset="-122"/>
            </a:endParaRPr>
          </a:p>
          <a:p>
            <a:pPr marL="380990" indent="-380990" algn="just">
              <a:lnSpc>
                <a:spcPts val="3067"/>
              </a:lnSpc>
              <a:buFont typeface="Wingdings" pitchFamily="2" charset="2"/>
              <a:buChar char="ü"/>
            </a:pPr>
            <a:r>
              <a:rPr lang="zh-CN" altLang="en-US" sz="2133" dirty="0">
                <a:solidFill>
                  <a:prstClr val="black"/>
                </a:solidFill>
                <a:latin typeface="微软雅黑" pitchFamily="34" charset="-122"/>
                <a:ea typeface="微软雅黑" pitchFamily="34" charset="-122"/>
              </a:rPr>
              <a:t>占家庭资产的</a:t>
            </a:r>
            <a:r>
              <a:rPr lang="en-US" altLang="zh-CN" sz="2133" dirty="0">
                <a:solidFill>
                  <a:srgbClr val="C00000"/>
                </a:solidFill>
                <a:latin typeface="微软雅黑" pitchFamily="34" charset="-122"/>
                <a:ea typeface="微软雅黑" pitchFamily="34" charset="-122"/>
              </a:rPr>
              <a:t>10%</a:t>
            </a:r>
            <a:r>
              <a:rPr lang="zh-CN" altLang="en-US" sz="2133" dirty="0">
                <a:solidFill>
                  <a:prstClr val="black"/>
                </a:solidFill>
                <a:latin typeface="微软雅黑" pitchFamily="34" charset="-122"/>
                <a:ea typeface="微软雅黑" pitchFamily="34" charset="-122"/>
              </a:rPr>
              <a:t>。</a:t>
            </a:r>
            <a:endParaRPr lang="en-US" altLang="zh-CN" sz="2133" dirty="0">
              <a:solidFill>
                <a:prstClr val="black"/>
              </a:solidFill>
              <a:latin typeface="微软雅黑" pitchFamily="34" charset="-122"/>
              <a:ea typeface="微软雅黑" pitchFamily="34" charset="-122"/>
            </a:endParaRPr>
          </a:p>
          <a:p>
            <a:pPr marL="380990" indent="-380990" algn="just">
              <a:lnSpc>
                <a:spcPts val="3067"/>
              </a:lnSpc>
              <a:buFont typeface="Wingdings" pitchFamily="2" charset="2"/>
              <a:buChar char="ü"/>
            </a:pPr>
            <a:r>
              <a:rPr lang="zh-CN" altLang="en-US" sz="2133" dirty="0">
                <a:solidFill>
                  <a:prstClr val="black"/>
                </a:solidFill>
                <a:latin typeface="微软雅黑" pitchFamily="34" charset="-122"/>
                <a:ea typeface="微软雅黑" pitchFamily="34" charset="-122"/>
              </a:rPr>
              <a:t>保障</a:t>
            </a:r>
            <a:r>
              <a:rPr lang="zh-CN" altLang="en-US" sz="2133" dirty="0">
                <a:solidFill>
                  <a:srgbClr val="C00000"/>
                </a:solidFill>
                <a:latin typeface="微软雅黑" pitchFamily="34" charset="-122"/>
                <a:ea typeface="微软雅黑" pitchFamily="34" charset="-122"/>
              </a:rPr>
              <a:t>短期开销</a:t>
            </a:r>
            <a:r>
              <a:rPr lang="zh-CN" altLang="en-US" sz="2133" dirty="0">
                <a:solidFill>
                  <a:prstClr val="black"/>
                </a:solidFill>
                <a:latin typeface="微软雅黑" pitchFamily="34" charset="-122"/>
                <a:ea typeface="微软雅黑" pitchFamily="34" charset="-122"/>
              </a:rPr>
              <a:t>，为家庭</a:t>
            </a:r>
            <a:r>
              <a:rPr lang="en-US" altLang="zh-CN" sz="2133" dirty="0">
                <a:solidFill>
                  <a:srgbClr val="C00000"/>
                </a:solidFill>
                <a:latin typeface="微软雅黑" pitchFamily="34" charset="-122"/>
                <a:ea typeface="微软雅黑" pitchFamily="34" charset="-122"/>
              </a:rPr>
              <a:t>3-6</a:t>
            </a:r>
            <a:r>
              <a:rPr lang="zh-CN" altLang="en-US" sz="2133" dirty="0">
                <a:solidFill>
                  <a:srgbClr val="C00000"/>
                </a:solidFill>
                <a:latin typeface="微软雅黑" pitchFamily="34" charset="-122"/>
                <a:ea typeface="微软雅黑" pitchFamily="34" charset="-122"/>
              </a:rPr>
              <a:t>个月</a:t>
            </a:r>
            <a:r>
              <a:rPr lang="zh-CN" altLang="en-US" sz="2133" dirty="0">
                <a:solidFill>
                  <a:prstClr val="black"/>
                </a:solidFill>
                <a:latin typeface="微软雅黑" pitchFamily="34" charset="-122"/>
                <a:ea typeface="微软雅黑" pitchFamily="34" charset="-122"/>
              </a:rPr>
              <a:t>的生活费。日常生活，买衣服、美容、旅游等都应该从这个账户中支出。</a:t>
            </a:r>
            <a:endParaRPr lang="en-US" altLang="zh-CN" sz="2133" dirty="0">
              <a:solidFill>
                <a:prstClr val="black"/>
              </a:solidFill>
              <a:latin typeface="微软雅黑" pitchFamily="34" charset="-122"/>
              <a:ea typeface="微软雅黑" pitchFamily="34" charset="-122"/>
            </a:endParaRPr>
          </a:p>
          <a:p>
            <a:pPr marL="380990" indent="-380990" algn="just">
              <a:lnSpc>
                <a:spcPts val="3067"/>
              </a:lnSpc>
              <a:buFont typeface="Wingdings" pitchFamily="2" charset="2"/>
              <a:buChar char="ü"/>
            </a:pPr>
            <a:r>
              <a:rPr lang="zh-CN" altLang="en-US" sz="2133" dirty="0">
                <a:solidFill>
                  <a:prstClr val="black"/>
                </a:solidFill>
                <a:latin typeface="微软雅黑" pitchFamily="34" charset="-122"/>
                <a:ea typeface="微软雅黑" pitchFamily="34" charset="-122"/>
              </a:rPr>
              <a:t>一般放在</a:t>
            </a:r>
            <a:r>
              <a:rPr lang="zh-CN" altLang="en-US" sz="2133" dirty="0">
                <a:solidFill>
                  <a:srgbClr val="C00000"/>
                </a:solidFill>
                <a:latin typeface="微软雅黑" pitchFamily="34" charset="-122"/>
                <a:ea typeface="微软雅黑" pitchFamily="34" charset="-122"/>
              </a:rPr>
              <a:t>银行活期存款，货币基金</a:t>
            </a:r>
            <a:r>
              <a:rPr lang="zh-CN" altLang="en-US" sz="2133" dirty="0">
                <a:solidFill>
                  <a:prstClr val="black"/>
                </a:solidFill>
                <a:latin typeface="微软雅黑" pitchFamily="34" charset="-122"/>
                <a:ea typeface="微软雅黑" pitchFamily="34" charset="-122"/>
              </a:rPr>
              <a:t>中。</a:t>
            </a:r>
            <a:endParaRPr lang="en-US" altLang="zh-CN" sz="2133" dirty="0">
              <a:solidFill>
                <a:prstClr val="black"/>
              </a:solidFill>
              <a:latin typeface="微软雅黑" pitchFamily="34" charset="-122"/>
              <a:ea typeface="微软雅黑" pitchFamily="34" charset="-122"/>
            </a:endParaRPr>
          </a:p>
          <a:p>
            <a:pPr algn="just">
              <a:lnSpc>
                <a:spcPts val="3067"/>
              </a:lnSpc>
            </a:pPr>
            <a:r>
              <a:rPr lang="zh-CN" altLang="en-US" sz="2133" b="1" dirty="0">
                <a:solidFill>
                  <a:prstClr val="black"/>
                </a:solidFill>
                <a:latin typeface="微软雅黑" pitchFamily="34" charset="-122"/>
                <a:ea typeface="微软雅黑" pitchFamily="34" charset="-122"/>
              </a:rPr>
              <a:t>注意事项：</a:t>
            </a:r>
            <a:endParaRPr lang="en-US" altLang="zh-CN" sz="2133" b="1" dirty="0">
              <a:solidFill>
                <a:prstClr val="black"/>
              </a:solidFill>
              <a:latin typeface="微软雅黑" pitchFamily="34" charset="-122"/>
              <a:ea typeface="微软雅黑" pitchFamily="34" charset="-122"/>
            </a:endParaRPr>
          </a:p>
          <a:p>
            <a:pPr indent="575986" algn="just">
              <a:lnSpc>
                <a:spcPts val="3067"/>
              </a:lnSpc>
            </a:pPr>
            <a:r>
              <a:rPr lang="zh-CN" altLang="en-US" sz="2133" dirty="0">
                <a:solidFill>
                  <a:prstClr val="black"/>
                </a:solidFill>
                <a:latin typeface="微软雅黑" pitchFamily="34" charset="-122"/>
                <a:ea typeface="微软雅黑" pitchFamily="34" charset="-122"/>
              </a:rPr>
              <a:t>日常开销账户最容易出现的问题是</a:t>
            </a:r>
            <a:r>
              <a:rPr lang="zh-CN" altLang="en-US" sz="2133" dirty="0">
                <a:solidFill>
                  <a:srgbClr val="C00000"/>
                </a:solidFill>
                <a:latin typeface="微软雅黑" pitchFamily="34" charset="-122"/>
                <a:ea typeface="微软雅黑" pitchFamily="34" charset="-122"/>
              </a:rPr>
              <a:t>占比过高</a:t>
            </a:r>
            <a:r>
              <a:rPr lang="zh-CN" altLang="en-US" sz="2133" dirty="0">
                <a:solidFill>
                  <a:prstClr val="black"/>
                </a:solidFill>
                <a:latin typeface="微软雅黑" pitchFamily="34" charset="-122"/>
                <a:ea typeface="微软雅黑" pitchFamily="34" charset="-122"/>
              </a:rPr>
              <a:t>，很多时候也正是因为这个账户花销过多，而没有钱准备其他账户。</a:t>
            </a:r>
            <a:endParaRPr lang="zh-CN" altLang="en-US" sz="2133" dirty="0">
              <a:solidFill>
                <a:prstClr val="black"/>
              </a:solidFill>
            </a:endParaRPr>
          </a:p>
        </p:txBody>
      </p:sp>
      <p:sp>
        <p:nvSpPr>
          <p:cNvPr id="22" name="矩形 21"/>
          <p:cNvSpPr/>
          <p:nvPr/>
        </p:nvSpPr>
        <p:spPr>
          <a:xfrm>
            <a:off x="346469" y="1305102"/>
            <a:ext cx="6156657" cy="489878"/>
          </a:xfrm>
          <a:prstGeom prst="rect">
            <a:avLst/>
          </a:prstGeom>
        </p:spPr>
        <p:txBody>
          <a:bodyPr wrap="square">
            <a:spAutoFit/>
          </a:bodyPr>
          <a:lstStyle/>
          <a:p>
            <a:pPr>
              <a:lnSpc>
                <a:spcPts val="3067"/>
              </a:lnSpc>
            </a:pPr>
            <a:r>
              <a:rPr lang="zh-CN" altLang="en-US" sz="2667" b="1" dirty="0">
                <a:solidFill>
                  <a:prstClr val="black"/>
                </a:solidFill>
                <a:latin typeface="微软雅黑" pitchFamily="34" charset="-122"/>
                <a:ea typeface="微软雅黑" pitchFamily="34" charset="-122"/>
              </a:rPr>
              <a:t>第一个账户</a:t>
            </a:r>
            <a:r>
              <a:rPr lang="en-US" altLang="zh-CN" sz="2667" b="1" dirty="0">
                <a:solidFill>
                  <a:prstClr val="black"/>
                </a:solidFill>
                <a:latin typeface="微软雅黑" pitchFamily="34" charset="-122"/>
                <a:ea typeface="微软雅黑" pitchFamily="34" charset="-122"/>
              </a:rPr>
              <a:t>:</a:t>
            </a:r>
            <a:r>
              <a:rPr lang="zh-CN" altLang="en-US" sz="2667" b="1" dirty="0">
                <a:solidFill>
                  <a:prstClr val="black"/>
                </a:solidFill>
                <a:latin typeface="微软雅黑" pitchFamily="34" charset="-122"/>
                <a:ea typeface="微软雅黑" pitchFamily="34" charset="-122"/>
              </a:rPr>
              <a:t>日常开销账户（要花的钱）</a:t>
            </a:r>
            <a:endParaRPr lang="en-US" altLang="zh-CN" sz="2667" b="1"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7207522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2438" r="5224"/>
          <a:stretch/>
        </p:blipFill>
        <p:spPr>
          <a:xfrm>
            <a:off x="0" y="2036559"/>
            <a:ext cx="6441909" cy="4800000"/>
          </a:xfrm>
          <a:prstGeom prst="rect">
            <a:avLst/>
          </a:prstGeom>
        </p:spPr>
      </p:pic>
      <p:grpSp>
        <p:nvGrpSpPr>
          <p:cNvPr id="5" name="组合 1"/>
          <p:cNvGrpSpPr>
            <a:grpSpLocks/>
          </p:cNvGrpSpPr>
          <p:nvPr/>
        </p:nvGrpSpPr>
        <p:grpSpPr bwMode="auto">
          <a:xfrm>
            <a:off x="46567" y="0"/>
            <a:ext cx="1797051" cy="1337733"/>
            <a:chOff x="0" y="0"/>
            <a:chExt cx="12463730" cy="9279959"/>
          </a:xfrm>
        </p:grpSpPr>
        <p:sp>
          <p:nvSpPr>
            <p:cNvPr id="6" name="椭圆 5"/>
            <p:cNvSpPr>
              <a:spLocks noChangeArrowheads="1"/>
            </p:cNvSpPr>
            <p:nvPr/>
          </p:nvSpPr>
          <p:spPr bwMode="auto">
            <a:xfrm rot="17654843">
              <a:off x="2770714" y="611512"/>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7" name="椭圆 5"/>
            <p:cNvSpPr>
              <a:spLocks noChangeArrowheads="1"/>
            </p:cNvSpPr>
            <p:nvPr/>
          </p:nvSpPr>
          <p:spPr bwMode="auto">
            <a:xfrm rot="17654843">
              <a:off x="8243321" y="2987775"/>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8" name="椭圆 5"/>
            <p:cNvSpPr>
              <a:spLocks noChangeArrowheads="1"/>
            </p:cNvSpPr>
            <p:nvPr/>
          </p:nvSpPr>
          <p:spPr bwMode="auto">
            <a:xfrm rot="5568637">
              <a:off x="2405421" y="1481606"/>
              <a:ext cx="1680787" cy="649162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9" name="椭圆 5"/>
            <p:cNvSpPr>
              <a:spLocks noChangeArrowheads="1"/>
            </p:cNvSpPr>
            <p:nvPr/>
          </p:nvSpPr>
          <p:spPr bwMode="auto">
            <a:xfrm rot="16441754">
              <a:off x="8526874" y="1956637"/>
              <a:ext cx="1830219" cy="6043491"/>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0" name="椭圆 5"/>
            <p:cNvSpPr>
              <a:spLocks noChangeArrowheads="1"/>
            </p:cNvSpPr>
            <p:nvPr/>
          </p:nvSpPr>
          <p:spPr bwMode="auto">
            <a:xfrm rot="14857024">
              <a:off x="2376812" y="2863720"/>
              <a:ext cx="2172737" cy="65527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1" name="椭圆 5"/>
            <p:cNvSpPr>
              <a:spLocks noChangeArrowheads="1"/>
            </p:cNvSpPr>
            <p:nvPr/>
          </p:nvSpPr>
          <p:spPr bwMode="auto">
            <a:xfrm rot="4071505">
              <a:off x="8109088" y="514583"/>
              <a:ext cx="2277756" cy="618451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2" name="椭圆 5"/>
            <p:cNvSpPr>
              <a:spLocks noChangeArrowheads="1"/>
            </p:cNvSpPr>
            <p:nvPr/>
          </p:nvSpPr>
          <p:spPr bwMode="auto">
            <a:xfrm rot="13127628">
              <a:off x="4191902" y="4237601"/>
              <a:ext cx="1636042" cy="48368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3" name="椭圆 5"/>
            <p:cNvSpPr>
              <a:spLocks noChangeArrowheads="1"/>
            </p:cNvSpPr>
            <p:nvPr/>
          </p:nvSpPr>
          <p:spPr bwMode="auto">
            <a:xfrm rot="13314377">
              <a:off x="7038878" y="920119"/>
              <a:ext cx="1645619" cy="430052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4" name="椭圆 5"/>
            <p:cNvSpPr>
              <a:spLocks noChangeArrowheads="1"/>
            </p:cNvSpPr>
            <p:nvPr/>
          </p:nvSpPr>
          <p:spPr bwMode="auto">
            <a:xfrm rot="352707">
              <a:off x="5801383" y="0"/>
              <a:ext cx="1772403" cy="4752556"/>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5" name="椭圆 5"/>
            <p:cNvSpPr>
              <a:spLocks noChangeArrowheads="1"/>
            </p:cNvSpPr>
            <p:nvPr/>
          </p:nvSpPr>
          <p:spPr bwMode="auto">
            <a:xfrm>
              <a:off x="5543493" y="4721390"/>
              <a:ext cx="2060016" cy="45199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6" name="椭圆 5"/>
            <p:cNvSpPr>
              <a:spLocks noChangeArrowheads="1"/>
            </p:cNvSpPr>
            <p:nvPr/>
          </p:nvSpPr>
          <p:spPr bwMode="auto">
            <a:xfrm rot="19232120">
              <a:off x="3815776" y="159115"/>
              <a:ext cx="1909511" cy="528181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7" name="椭圆 5"/>
            <p:cNvSpPr>
              <a:spLocks noChangeArrowheads="1"/>
            </p:cNvSpPr>
            <p:nvPr/>
          </p:nvSpPr>
          <p:spPr bwMode="auto">
            <a:xfrm rot="8213685">
              <a:off x="7348069" y="4032106"/>
              <a:ext cx="1912542" cy="5247853"/>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grpSp>
      <p:sp>
        <p:nvSpPr>
          <p:cNvPr id="19" name="TextBox 15"/>
          <p:cNvSpPr>
            <a:spLocks noChangeArrowheads="1"/>
          </p:cNvSpPr>
          <p:nvPr/>
        </p:nvSpPr>
        <p:spPr bwMode="auto">
          <a:xfrm>
            <a:off x="1854809" y="372627"/>
            <a:ext cx="67013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dirty="0">
                <a:solidFill>
                  <a:prstClr val="black">
                    <a:lumMod val="85000"/>
                    <a:lumOff val="15000"/>
                  </a:prstClr>
                </a:solidFill>
                <a:latin typeface="微软雅黑" pitchFamily="34" charset="-122"/>
                <a:ea typeface="微软雅黑" pitchFamily="34" charset="-122"/>
                <a:sym typeface="微软雅黑" pitchFamily="34" charset="-122"/>
              </a:rPr>
              <a:t>“标准普尔家庭资产象限图”解析</a:t>
            </a:r>
          </a:p>
        </p:txBody>
      </p:sp>
      <p:sp>
        <p:nvSpPr>
          <p:cNvPr id="20" name="矩形 19"/>
          <p:cNvSpPr/>
          <p:nvPr/>
        </p:nvSpPr>
        <p:spPr>
          <a:xfrm>
            <a:off x="346469" y="1305102"/>
            <a:ext cx="6901660" cy="489878"/>
          </a:xfrm>
          <a:prstGeom prst="rect">
            <a:avLst/>
          </a:prstGeom>
        </p:spPr>
        <p:txBody>
          <a:bodyPr wrap="square">
            <a:spAutoFit/>
          </a:bodyPr>
          <a:lstStyle/>
          <a:p>
            <a:pPr>
              <a:lnSpc>
                <a:spcPts val="3067"/>
              </a:lnSpc>
            </a:pPr>
            <a:r>
              <a:rPr lang="zh-CN" altLang="en-US" sz="2667" b="1" dirty="0">
                <a:solidFill>
                  <a:prstClr val="black"/>
                </a:solidFill>
                <a:latin typeface="微软雅黑" pitchFamily="34" charset="-122"/>
                <a:ea typeface="微软雅黑" pitchFamily="34" charset="-122"/>
              </a:rPr>
              <a:t>第二个账户：杠杆账户（保命的钱）</a:t>
            </a:r>
            <a:endParaRPr lang="en-US" altLang="zh-CN" sz="2667" b="1" dirty="0">
              <a:solidFill>
                <a:prstClr val="black"/>
              </a:solidFill>
              <a:latin typeface="微软雅黑" pitchFamily="34" charset="-122"/>
              <a:ea typeface="微软雅黑" pitchFamily="34" charset="-122"/>
            </a:endParaRPr>
          </a:p>
        </p:txBody>
      </p:sp>
      <p:sp>
        <p:nvSpPr>
          <p:cNvPr id="21" name="矩形 20"/>
          <p:cNvSpPr/>
          <p:nvPr/>
        </p:nvSpPr>
        <p:spPr>
          <a:xfrm>
            <a:off x="6576053" y="1904132"/>
            <a:ext cx="5472608" cy="4465325"/>
          </a:xfrm>
          <a:prstGeom prst="rect">
            <a:avLst/>
          </a:prstGeom>
        </p:spPr>
        <p:txBody>
          <a:bodyPr wrap="square">
            <a:spAutoFit/>
          </a:bodyPr>
          <a:lstStyle/>
          <a:p>
            <a:pPr algn="just">
              <a:lnSpc>
                <a:spcPts val="3067"/>
              </a:lnSpc>
            </a:pPr>
            <a:r>
              <a:rPr lang="zh-CN" altLang="en-US" sz="2133" b="1" dirty="0">
                <a:solidFill>
                  <a:prstClr val="black"/>
                </a:solidFill>
                <a:latin typeface="微软雅黑" pitchFamily="34" charset="-122"/>
                <a:ea typeface="微软雅黑" pitchFamily="34" charset="-122"/>
              </a:rPr>
              <a:t>要点：</a:t>
            </a:r>
            <a:endParaRPr lang="en-US" altLang="zh-CN" sz="2133" b="1" dirty="0">
              <a:solidFill>
                <a:prstClr val="black"/>
              </a:solidFill>
              <a:latin typeface="微软雅黑" pitchFamily="34" charset="-122"/>
              <a:ea typeface="微软雅黑" pitchFamily="34" charset="-122"/>
            </a:endParaRPr>
          </a:p>
          <a:p>
            <a:pPr marL="380990" indent="-380990" algn="just">
              <a:lnSpc>
                <a:spcPts val="3067"/>
              </a:lnSpc>
              <a:buFont typeface="Wingdings" pitchFamily="2" charset="2"/>
              <a:buChar char="ü"/>
            </a:pPr>
            <a:r>
              <a:rPr lang="zh-CN" altLang="en-US" sz="2133" dirty="0">
                <a:solidFill>
                  <a:prstClr val="black"/>
                </a:solidFill>
                <a:latin typeface="微软雅黑" pitchFamily="34" charset="-122"/>
                <a:ea typeface="微软雅黑" pitchFamily="34" charset="-122"/>
              </a:rPr>
              <a:t>占家庭资产的</a:t>
            </a:r>
            <a:r>
              <a:rPr lang="en-US" altLang="zh-CN" sz="2133" dirty="0">
                <a:solidFill>
                  <a:srgbClr val="C00000"/>
                </a:solidFill>
                <a:latin typeface="微软雅黑" pitchFamily="34" charset="-122"/>
                <a:ea typeface="微软雅黑" pitchFamily="34" charset="-122"/>
              </a:rPr>
              <a:t>20%</a:t>
            </a:r>
            <a:r>
              <a:rPr lang="zh-CN" altLang="en-US" sz="2133" dirty="0">
                <a:solidFill>
                  <a:prstClr val="black"/>
                </a:solidFill>
                <a:latin typeface="微软雅黑" pitchFamily="34" charset="-122"/>
                <a:ea typeface="微软雅黑" pitchFamily="34" charset="-122"/>
              </a:rPr>
              <a:t>。</a:t>
            </a:r>
            <a:endParaRPr lang="en-US" altLang="zh-CN" sz="2133" dirty="0">
              <a:solidFill>
                <a:prstClr val="black"/>
              </a:solidFill>
              <a:latin typeface="微软雅黑" pitchFamily="34" charset="-122"/>
              <a:ea typeface="微软雅黑" pitchFamily="34" charset="-122"/>
            </a:endParaRPr>
          </a:p>
          <a:p>
            <a:pPr marL="380990" indent="-380990" algn="just">
              <a:lnSpc>
                <a:spcPts val="3067"/>
              </a:lnSpc>
              <a:buFont typeface="Wingdings" pitchFamily="2" charset="2"/>
              <a:buChar char="ü"/>
            </a:pPr>
            <a:r>
              <a:rPr lang="zh-CN" altLang="en-US" sz="2133" dirty="0">
                <a:solidFill>
                  <a:prstClr val="black"/>
                </a:solidFill>
                <a:latin typeface="微软雅黑" pitchFamily="34" charset="-122"/>
                <a:ea typeface="微软雅黑" pitchFamily="34" charset="-122"/>
              </a:rPr>
              <a:t>用于</a:t>
            </a:r>
            <a:r>
              <a:rPr lang="zh-CN" altLang="en-US" sz="2133" dirty="0">
                <a:solidFill>
                  <a:srgbClr val="C00000"/>
                </a:solidFill>
                <a:latin typeface="微软雅黑" pitchFamily="34" charset="-122"/>
                <a:ea typeface="微软雅黑" pitchFamily="34" charset="-122"/>
              </a:rPr>
              <a:t>突发的大额开销</a:t>
            </a:r>
            <a:r>
              <a:rPr lang="zh-CN" altLang="en-US" sz="2133" dirty="0">
                <a:solidFill>
                  <a:prstClr val="black"/>
                </a:solidFill>
                <a:latin typeface="微软雅黑" pitchFamily="34" charset="-122"/>
                <a:ea typeface="微软雅黑" pitchFamily="34" charset="-122"/>
              </a:rPr>
              <a:t>，专款专用，保障在家庭成员出现意外事故和重大疾病时，有足够的钱来保命。</a:t>
            </a:r>
            <a:endParaRPr lang="en-US" altLang="zh-CN" sz="2133" dirty="0">
              <a:solidFill>
                <a:prstClr val="black"/>
              </a:solidFill>
              <a:latin typeface="微软雅黑" pitchFamily="34" charset="-122"/>
              <a:ea typeface="微软雅黑" pitchFamily="34" charset="-122"/>
            </a:endParaRPr>
          </a:p>
          <a:p>
            <a:pPr marL="380990" indent="-380990" algn="just">
              <a:lnSpc>
                <a:spcPts val="3067"/>
              </a:lnSpc>
              <a:buFont typeface="Wingdings" pitchFamily="2" charset="2"/>
              <a:buChar char="ü"/>
            </a:pPr>
            <a:r>
              <a:rPr lang="zh-CN" altLang="en-US" sz="2133" dirty="0">
                <a:solidFill>
                  <a:prstClr val="black"/>
                </a:solidFill>
                <a:latin typeface="微软雅黑" pitchFamily="34" charset="-122"/>
                <a:ea typeface="微软雅黑" pitchFamily="34" charset="-122"/>
              </a:rPr>
              <a:t>这个账户主要是</a:t>
            </a:r>
            <a:r>
              <a:rPr lang="zh-CN" altLang="en-US" sz="2133" dirty="0">
                <a:solidFill>
                  <a:srgbClr val="C00000"/>
                </a:solidFill>
                <a:latin typeface="微软雅黑" pitchFamily="34" charset="-122"/>
                <a:ea typeface="微软雅黑" pitchFamily="34" charset="-122"/>
              </a:rPr>
              <a:t>意外伤害和重疾保险</a:t>
            </a:r>
            <a:r>
              <a:rPr lang="zh-CN" altLang="en-US" sz="2133" dirty="0">
                <a:solidFill>
                  <a:prstClr val="black"/>
                </a:solidFill>
                <a:latin typeface="微软雅黑" pitchFamily="34" charset="-122"/>
                <a:ea typeface="微软雅黑" pitchFamily="34" charset="-122"/>
              </a:rPr>
              <a:t>，因为只有保险才能以小搏大。</a:t>
            </a:r>
            <a:endParaRPr lang="en-US" altLang="zh-CN" sz="2133" dirty="0">
              <a:solidFill>
                <a:prstClr val="black"/>
              </a:solidFill>
              <a:latin typeface="微软雅黑" pitchFamily="34" charset="-122"/>
              <a:ea typeface="微软雅黑" pitchFamily="34" charset="-122"/>
            </a:endParaRPr>
          </a:p>
          <a:p>
            <a:pPr algn="just">
              <a:lnSpc>
                <a:spcPts val="3067"/>
              </a:lnSpc>
            </a:pPr>
            <a:r>
              <a:rPr lang="zh-CN" altLang="en-US" sz="2133" b="1" dirty="0">
                <a:solidFill>
                  <a:prstClr val="black"/>
                </a:solidFill>
                <a:latin typeface="微软雅黑" pitchFamily="34" charset="-122"/>
                <a:ea typeface="微软雅黑" pitchFamily="34" charset="-122"/>
              </a:rPr>
              <a:t>注意事项：</a:t>
            </a:r>
            <a:endParaRPr lang="en-US" altLang="zh-CN" sz="2133" b="1" dirty="0">
              <a:solidFill>
                <a:prstClr val="black"/>
              </a:solidFill>
              <a:latin typeface="微软雅黑" pitchFamily="34" charset="-122"/>
              <a:ea typeface="微软雅黑" pitchFamily="34" charset="-122"/>
            </a:endParaRPr>
          </a:p>
          <a:p>
            <a:pPr indent="575986" algn="just">
              <a:lnSpc>
                <a:spcPts val="3067"/>
              </a:lnSpc>
            </a:pPr>
            <a:r>
              <a:rPr lang="zh-CN" altLang="en-US" sz="2133" dirty="0">
                <a:solidFill>
                  <a:prstClr val="black"/>
                </a:solidFill>
                <a:latin typeface="微软雅黑" pitchFamily="34" charset="-122"/>
                <a:ea typeface="微软雅黑" pitchFamily="34" charset="-122"/>
              </a:rPr>
              <a:t>杠杆账户要</a:t>
            </a:r>
            <a:r>
              <a:rPr lang="zh-CN" altLang="en-US" sz="2133" dirty="0">
                <a:solidFill>
                  <a:srgbClr val="C00000"/>
                </a:solidFill>
                <a:latin typeface="微软雅黑" pitchFamily="34" charset="-122"/>
                <a:ea typeface="微软雅黑" pitchFamily="34" charset="-122"/>
              </a:rPr>
              <a:t>专款专用</a:t>
            </a:r>
            <a:r>
              <a:rPr lang="zh-CN" altLang="en-US" sz="2133" dirty="0">
                <a:solidFill>
                  <a:prstClr val="black"/>
                </a:solidFill>
                <a:latin typeface="微软雅黑" pitchFamily="34" charset="-122"/>
                <a:ea typeface="微软雅黑" pitchFamily="34" charset="-122"/>
              </a:rPr>
              <a:t>，这个账户平时作用不大，但是在关键时刻，保障您不会为了急用钱卖车卖房，股票低价套现，到处借钱。</a:t>
            </a:r>
          </a:p>
        </p:txBody>
      </p:sp>
      <p:sp>
        <p:nvSpPr>
          <p:cNvPr id="23" name="TextBox 14"/>
          <p:cNvSpPr>
            <a:spLocks noChangeArrowheads="1"/>
          </p:cNvSpPr>
          <p:nvPr/>
        </p:nvSpPr>
        <p:spPr bwMode="auto">
          <a:xfrm>
            <a:off x="415646" y="226432"/>
            <a:ext cx="11574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800" b="1" dirty="0">
                <a:solidFill>
                  <a:prstClr val="white"/>
                </a:solidFill>
                <a:sym typeface="宋体" pitchFamily="2" charset="-122"/>
              </a:rPr>
              <a:t>1-2</a:t>
            </a:r>
            <a:endParaRPr lang="zh-CN" altLang="en-US" sz="4800" b="1" dirty="0">
              <a:solidFill>
                <a:prstClr val="white"/>
              </a:solidFill>
              <a:sym typeface="宋体" pitchFamily="2" charset="-122"/>
            </a:endParaRPr>
          </a:p>
        </p:txBody>
      </p:sp>
    </p:spTree>
    <p:extLst>
      <p:ext uri="{BB962C8B-B14F-4D97-AF65-F5344CB8AC3E}">
        <p14:creationId xmlns:p14="http://schemas.microsoft.com/office/powerpoint/2010/main" val="24442292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
          <p:cNvGrpSpPr>
            <a:grpSpLocks/>
          </p:cNvGrpSpPr>
          <p:nvPr/>
        </p:nvGrpSpPr>
        <p:grpSpPr bwMode="auto">
          <a:xfrm>
            <a:off x="46567" y="0"/>
            <a:ext cx="1797051" cy="1337733"/>
            <a:chOff x="0" y="0"/>
            <a:chExt cx="12463730" cy="9279959"/>
          </a:xfrm>
        </p:grpSpPr>
        <p:sp>
          <p:nvSpPr>
            <p:cNvPr id="4" name="椭圆 5"/>
            <p:cNvSpPr>
              <a:spLocks noChangeArrowheads="1"/>
            </p:cNvSpPr>
            <p:nvPr/>
          </p:nvSpPr>
          <p:spPr bwMode="auto">
            <a:xfrm rot="17654843">
              <a:off x="2770714" y="611512"/>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5" name="椭圆 5"/>
            <p:cNvSpPr>
              <a:spLocks noChangeArrowheads="1"/>
            </p:cNvSpPr>
            <p:nvPr/>
          </p:nvSpPr>
          <p:spPr bwMode="auto">
            <a:xfrm rot="17654843">
              <a:off x="8243321" y="2987775"/>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6" name="椭圆 5"/>
            <p:cNvSpPr>
              <a:spLocks noChangeArrowheads="1"/>
            </p:cNvSpPr>
            <p:nvPr/>
          </p:nvSpPr>
          <p:spPr bwMode="auto">
            <a:xfrm rot="5568637">
              <a:off x="2405421" y="1481606"/>
              <a:ext cx="1680787" cy="649162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7" name="椭圆 5"/>
            <p:cNvSpPr>
              <a:spLocks noChangeArrowheads="1"/>
            </p:cNvSpPr>
            <p:nvPr/>
          </p:nvSpPr>
          <p:spPr bwMode="auto">
            <a:xfrm rot="16441754">
              <a:off x="8526874" y="1956637"/>
              <a:ext cx="1830219" cy="6043491"/>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8" name="椭圆 5"/>
            <p:cNvSpPr>
              <a:spLocks noChangeArrowheads="1"/>
            </p:cNvSpPr>
            <p:nvPr/>
          </p:nvSpPr>
          <p:spPr bwMode="auto">
            <a:xfrm rot="14857024">
              <a:off x="2376812" y="2863720"/>
              <a:ext cx="2172737" cy="65527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9" name="椭圆 5"/>
            <p:cNvSpPr>
              <a:spLocks noChangeArrowheads="1"/>
            </p:cNvSpPr>
            <p:nvPr/>
          </p:nvSpPr>
          <p:spPr bwMode="auto">
            <a:xfrm rot="4071505">
              <a:off x="8109088" y="514583"/>
              <a:ext cx="2277756" cy="618451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0" name="椭圆 5"/>
            <p:cNvSpPr>
              <a:spLocks noChangeArrowheads="1"/>
            </p:cNvSpPr>
            <p:nvPr/>
          </p:nvSpPr>
          <p:spPr bwMode="auto">
            <a:xfrm rot="13127628">
              <a:off x="4191902" y="4237601"/>
              <a:ext cx="1636042" cy="48368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1" name="椭圆 5"/>
            <p:cNvSpPr>
              <a:spLocks noChangeArrowheads="1"/>
            </p:cNvSpPr>
            <p:nvPr/>
          </p:nvSpPr>
          <p:spPr bwMode="auto">
            <a:xfrm rot="13314377">
              <a:off x="7038878" y="920119"/>
              <a:ext cx="1645619" cy="430052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2" name="椭圆 5"/>
            <p:cNvSpPr>
              <a:spLocks noChangeArrowheads="1"/>
            </p:cNvSpPr>
            <p:nvPr/>
          </p:nvSpPr>
          <p:spPr bwMode="auto">
            <a:xfrm rot="352707">
              <a:off x="5801383" y="0"/>
              <a:ext cx="1772403" cy="4752556"/>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3" name="椭圆 5"/>
            <p:cNvSpPr>
              <a:spLocks noChangeArrowheads="1"/>
            </p:cNvSpPr>
            <p:nvPr/>
          </p:nvSpPr>
          <p:spPr bwMode="auto">
            <a:xfrm>
              <a:off x="5543493" y="4721390"/>
              <a:ext cx="2060016" cy="45199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4" name="椭圆 5"/>
            <p:cNvSpPr>
              <a:spLocks noChangeArrowheads="1"/>
            </p:cNvSpPr>
            <p:nvPr/>
          </p:nvSpPr>
          <p:spPr bwMode="auto">
            <a:xfrm rot="19232120">
              <a:off x="3815776" y="159115"/>
              <a:ext cx="1909511" cy="528181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5" name="椭圆 5"/>
            <p:cNvSpPr>
              <a:spLocks noChangeArrowheads="1"/>
            </p:cNvSpPr>
            <p:nvPr/>
          </p:nvSpPr>
          <p:spPr bwMode="auto">
            <a:xfrm rot="8213685">
              <a:off x="7348069" y="4032106"/>
              <a:ext cx="1912542" cy="5247853"/>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grpSp>
      <p:sp>
        <p:nvSpPr>
          <p:cNvPr id="17" name="TextBox 15"/>
          <p:cNvSpPr>
            <a:spLocks noChangeArrowheads="1"/>
          </p:cNvSpPr>
          <p:nvPr/>
        </p:nvSpPr>
        <p:spPr bwMode="auto">
          <a:xfrm>
            <a:off x="1854809" y="372627"/>
            <a:ext cx="67013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dirty="0">
                <a:solidFill>
                  <a:prstClr val="black">
                    <a:lumMod val="85000"/>
                    <a:lumOff val="15000"/>
                  </a:prstClr>
                </a:solidFill>
                <a:latin typeface="微软雅黑" pitchFamily="34" charset="-122"/>
                <a:ea typeface="微软雅黑" pitchFamily="34" charset="-122"/>
                <a:sym typeface="微软雅黑" pitchFamily="34" charset="-122"/>
              </a:rPr>
              <a:t>“标准普尔家庭资产象限图”解析</a:t>
            </a:r>
          </a:p>
        </p:txBody>
      </p:sp>
      <p:sp>
        <p:nvSpPr>
          <p:cNvPr id="18" name="矩形 17"/>
          <p:cNvSpPr/>
          <p:nvPr/>
        </p:nvSpPr>
        <p:spPr>
          <a:xfrm>
            <a:off x="346469" y="1305102"/>
            <a:ext cx="6901660" cy="489878"/>
          </a:xfrm>
          <a:prstGeom prst="rect">
            <a:avLst/>
          </a:prstGeom>
        </p:spPr>
        <p:txBody>
          <a:bodyPr wrap="square">
            <a:spAutoFit/>
          </a:bodyPr>
          <a:lstStyle/>
          <a:p>
            <a:pPr>
              <a:lnSpc>
                <a:spcPts val="3067"/>
              </a:lnSpc>
            </a:pPr>
            <a:r>
              <a:rPr lang="zh-CN" altLang="en-US" sz="2667" b="1" dirty="0">
                <a:solidFill>
                  <a:prstClr val="black"/>
                </a:solidFill>
                <a:latin typeface="微软雅黑" pitchFamily="34" charset="-122"/>
                <a:ea typeface="微软雅黑" pitchFamily="34" charset="-122"/>
              </a:rPr>
              <a:t>第三个账户：投资收益账户（生钱的钱）</a:t>
            </a:r>
            <a:endParaRPr lang="en-US" altLang="zh-CN" sz="2667" b="1" dirty="0">
              <a:solidFill>
                <a:prstClr val="black"/>
              </a:solidFill>
              <a:latin typeface="微软雅黑" pitchFamily="34" charset="-122"/>
              <a:ea typeface="微软雅黑" pitchFamily="34" charset="-122"/>
            </a:endParaRPr>
          </a:p>
        </p:txBody>
      </p:sp>
      <p:pic>
        <p:nvPicPr>
          <p:cNvPr id="19" name="图片 18"/>
          <p:cNvPicPr>
            <a:picLocks noChangeAspect="1"/>
          </p:cNvPicPr>
          <p:nvPr/>
        </p:nvPicPr>
        <p:blipFill rotWithShape="1">
          <a:blip r:embed="rId2">
            <a:extLst>
              <a:ext uri="{28A0092B-C50C-407E-A947-70E740481C1C}">
                <a14:useLocalDpi xmlns:a14="http://schemas.microsoft.com/office/drawing/2010/main" val="0"/>
              </a:ext>
            </a:extLst>
          </a:blip>
          <a:srcRect l="2777" r="4868"/>
          <a:stretch/>
        </p:blipFill>
        <p:spPr>
          <a:xfrm>
            <a:off x="0" y="1989373"/>
            <a:ext cx="6649536" cy="4800000"/>
          </a:xfrm>
          <a:prstGeom prst="rect">
            <a:avLst/>
          </a:prstGeom>
        </p:spPr>
      </p:pic>
      <p:sp>
        <p:nvSpPr>
          <p:cNvPr id="20" name="矩形 19"/>
          <p:cNvSpPr/>
          <p:nvPr/>
        </p:nvSpPr>
        <p:spPr>
          <a:xfrm>
            <a:off x="7248128" y="1989374"/>
            <a:ext cx="4512501" cy="3670236"/>
          </a:xfrm>
          <a:prstGeom prst="rect">
            <a:avLst/>
          </a:prstGeom>
        </p:spPr>
        <p:txBody>
          <a:bodyPr wrap="square">
            <a:spAutoFit/>
          </a:bodyPr>
          <a:lstStyle/>
          <a:p>
            <a:pPr algn="just">
              <a:lnSpc>
                <a:spcPts val="3067"/>
              </a:lnSpc>
            </a:pPr>
            <a:r>
              <a:rPr lang="zh-CN" altLang="en-US" sz="2133" b="1" dirty="0">
                <a:solidFill>
                  <a:prstClr val="black"/>
                </a:solidFill>
                <a:latin typeface="微软雅黑" pitchFamily="34" charset="-122"/>
                <a:ea typeface="微软雅黑" pitchFamily="34" charset="-122"/>
              </a:rPr>
              <a:t>要点：</a:t>
            </a:r>
            <a:endParaRPr lang="en-US" altLang="zh-CN" sz="2133" b="1" dirty="0">
              <a:solidFill>
                <a:prstClr val="black"/>
              </a:solidFill>
              <a:latin typeface="微软雅黑" pitchFamily="34" charset="-122"/>
              <a:ea typeface="微软雅黑" pitchFamily="34" charset="-122"/>
            </a:endParaRPr>
          </a:p>
          <a:p>
            <a:pPr marL="380990" indent="-380990" algn="just">
              <a:lnSpc>
                <a:spcPts val="3067"/>
              </a:lnSpc>
              <a:buFont typeface="Wingdings" pitchFamily="2" charset="2"/>
              <a:buChar char="ü"/>
            </a:pPr>
            <a:r>
              <a:rPr lang="zh-CN" altLang="en-US" sz="2133" dirty="0">
                <a:solidFill>
                  <a:prstClr val="black"/>
                </a:solidFill>
                <a:latin typeface="微软雅黑" pitchFamily="34" charset="-122"/>
                <a:ea typeface="微软雅黑" pitchFamily="34" charset="-122"/>
              </a:rPr>
              <a:t>占家庭资产的</a:t>
            </a:r>
            <a:r>
              <a:rPr lang="en-US" altLang="zh-CN" sz="2133" dirty="0">
                <a:solidFill>
                  <a:srgbClr val="C00000"/>
                </a:solidFill>
                <a:latin typeface="微软雅黑" pitchFamily="34" charset="-122"/>
                <a:ea typeface="微软雅黑" pitchFamily="34" charset="-122"/>
              </a:rPr>
              <a:t>30%</a:t>
            </a:r>
            <a:r>
              <a:rPr lang="zh-CN" altLang="en-US" sz="2133" dirty="0">
                <a:solidFill>
                  <a:prstClr val="black"/>
                </a:solidFill>
                <a:latin typeface="微软雅黑" pitchFamily="34" charset="-122"/>
                <a:ea typeface="微软雅黑" pitchFamily="34" charset="-122"/>
              </a:rPr>
              <a:t>。</a:t>
            </a:r>
            <a:endParaRPr lang="en-US" altLang="zh-CN" sz="2133" dirty="0">
              <a:solidFill>
                <a:prstClr val="black"/>
              </a:solidFill>
              <a:latin typeface="微软雅黑" pitchFamily="34" charset="-122"/>
              <a:ea typeface="微软雅黑" pitchFamily="34" charset="-122"/>
            </a:endParaRPr>
          </a:p>
          <a:p>
            <a:pPr marL="380990" indent="-380990" algn="just">
              <a:lnSpc>
                <a:spcPts val="3067"/>
              </a:lnSpc>
              <a:buFont typeface="Wingdings" pitchFamily="2" charset="2"/>
              <a:buChar char="ü"/>
            </a:pPr>
            <a:r>
              <a:rPr lang="zh-CN" altLang="en-US" sz="2133" dirty="0">
                <a:solidFill>
                  <a:prstClr val="black"/>
                </a:solidFill>
                <a:latin typeface="微软雅黑" pitchFamily="34" charset="-122"/>
                <a:ea typeface="微软雅黑" pitchFamily="34" charset="-122"/>
              </a:rPr>
              <a:t>用于</a:t>
            </a:r>
            <a:r>
              <a:rPr lang="zh-CN" altLang="en-US" sz="2133" dirty="0">
                <a:solidFill>
                  <a:srgbClr val="C00000"/>
                </a:solidFill>
                <a:latin typeface="微软雅黑" pitchFamily="34" charset="-122"/>
                <a:ea typeface="微软雅黑" pitchFamily="34" charset="-122"/>
              </a:rPr>
              <a:t>为家庭创造收益</a:t>
            </a:r>
            <a:r>
              <a:rPr lang="zh-CN" altLang="en-US" sz="2133" dirty="0">
                <a:solidFill>
                  <a:prstClr val="black"/>
                </a:solidFill>
                <a:latin typeface="微软雅黑" pitchFamily="34" charset="-122"/>
                <a:ea typeface="微软雅黑" pitchFamily="34" charset="-122"/>
              </a:rPr>
              <a:t>，包括投资的股票、基金、房产、企业等。</a:t>
            </a:r>
            <a:endParaRPr lang="en-US" altLang="zh-CN" sz="2133" dirty="0">
              <a:solidFill>
                <a:prstClr val="black"/>
              </a:solidFill>
              <a:latin typeface="微软雅黑" pitchFamily="34" charset="-122"/>
              <a:ea typeface="微软雅黑" pitchFamily="34" charset="-122"/>
            </a:endParaRPr>
          </a:p>
          <a:p>
            <a:pPr algn="just">
              <a:lnSpc>
                <a:spcPts val="3067"/>
              </a:lnSpc>
            </a:pPr>
            <a:r>
              <a:rPr lang="zh-CN" altLang="en-US" sz="2133" b="1" dirty="0">
                <a:solidFill>
                  <a:prstClr val="black"/>
                </a:solidFill>
                <a:latin typeface="微软雅黑" pitchFamily="34" charset="-122"/>
                <a:ea typeface="微软雅黑" pitchFamily="34" charset="-122"/>
              </a:rPr>
              <a:t>注意事项：</a:t>
            </a:r>
            <a:endParaRPr lang="en-US" altLang="zh-CN" sz="2133" b="1" dirty="0">
              <a:solidFill>
                <a:prstClr val="black"/>
              </a:solidFill>
              <a:latin typeface="微软雅黑" pitchFamily="34" charset="-122"/>
              <a:ea typeface="微软雅黑" pitchFamily="34" charset="-122"/>
            </a:endParaRPr>
          </a:p>
          <a:p>
            <a:pPr indent="575986" algn="just">
              <a:lnSpc>
                <a:spcPts val="3067"/>
              </a:lnSpc>
            </a:pPr>
            <a:r>
              <a:rPr lang="zh-CN" altLang="en-US" sz="2133" dirty="0">
                <a:solidFill>
                  <a:prstClr val="black"/>
                </a:solidFill>
                <a:latin typeface="微软雅黑" pitchFamily="34" charset="-122"/>
                <a:ea typeface="微软雅黑" pitchFamily="34" charset="-122"/>
              </a:rPr>
              <a:t>投资收益账户关键在于</a:t>
            </a:r>
            <a:r>
              <a:rPr lang="zh-CN" altLang="en-US" sz="2133" dirty="0">
                <a:solidFill>
                  <a:srgbClr val="C00000"/>
                </a:solidFill>
                <a:latin typeface="微软雅黑" pitchFamily="34" charset="-122"/>
                <a:ea typeface="微软雅黑" pitchFamily="34" charset="-122"/>
              </a:rPr>
              <a:t>合理的占比</a:t>
            </a:r>
            <a:r>
              <a:rPr lang="zh-CN" altLang="en-US" sz="2133" dirty="0">
                <a:solidFill>
                  <a:prstClr val="black"/>
                </a:solidFill>
                <a:latin typeface="微软雅黑" pitchFamily="34" charset="-122"/>
                <a:ea typeface="微软雅黑" pitchFamily="34" charset="-122"/>
              </a:rPr>
              <a:t>。投资≠理财，存在风险，因此无论盈亏对家庭不能有致命性的打击，这样才能从容的抉择。</a:t>
            </a:r>
          </a:p>
        </p:txBody>
      </p:sp>
      <p:sp>
        <p:nvSpPr>
          <p:cNvPr id="22" name="TextBox 14"/>
          <p:cNvSpPr>
            <a:spLocks noChangeArrowheads="1"/>
          </p:cNvSpPr>
          <p:nvPr/>
        </p:nvSpPr>
        <p:spPr bwMode="auto">
          <a:xfrm>
            <a:off x="415646" y="226432"/>
            <a:ext cx="11574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800" b="1" dirty="0">
                <a:solidFill>
                  <a:prstClr val="white"/>
                </a:solidFill>
                <a:sym typeface="宋体" pitchFamily="2" charset="-122"/>
              </a:rPr>
              <a:t>1-2</a:t>
            </a:r>
            <a:endParaRPr lang="zh-CN" altLang="en-US" sz="4800" b="1" dirty="0">
              <a:solidFill>
                <a:prstClr val="white"/>
              </a:solidFill>
              <a:sym typeface="宋体" pitchFamily="2" charset="-122"/>
            </a:endParaRPr>
          </a:p>
        </p:txBody>
      </p:sp>
    </p:spTree>
    <p:extLst>
      <p:ext uri="{BB962C8B-B14F-4D97-AF65-F5344CB8AC3E}">
        <p14:creationId xmlns:p14="http://schemas.microsoft.com/office/powerpoint/2010/main" val="41036265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
          <p:cNvGrpSpPr>
            <a:grpSpLocks/>
          </p:cNvGrpSpPr>
          <p:nvPr/>
        </p:nvGrpSpPr>
        <p:grpSpPr bwMode="auto">
          <a:xfrm>
            <a:off x="46567" y="0"/>
            <a:ext cx="1797051" cy="1337733"/>
            <a:chOff x="0" y="0"/>
            <a:chExt cx="12463730" cy="9279959"/>
          </a:xfrm>
        </p:grpSpPr>
        <p:sp>
          <p:nvSpPr>
            <p:cNvPr id="4" name="椭圆 5"/>
            <p:cNvSpPr>
              <a:spLocks noChangeArrowheads="1"/>
            </p:cNvSpPr>
            <p:nvPr/>
          </p:nvSpPr>
          <p:spPr bwMode="auto">
            <a:xfrm rot="17654843">
              <a:off x="2770714" y="611512"/>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5" name="椭圆 5"/>
            <p:cNvSpPr>
              <a:spLocks noChangeArrowheads="1"/>
            </p:cNvSpPr>
            <p:nvPr/>
          </p:nvSpPr>
          <p:spPr bwMode="auto">
            <a:xfrm rot="17654843">
              <a:off x="8243321" y="2987775"/>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6" name="椭圆 5"/>
            <p:cNvSpPr>
              <a:spLocks noChangeArrowheads="1"/>
            </p:cNvSpPr>
            <p:nvPr/>
          </p:nvSpPr>
          <p:spPr bwMode="auto">
            <a:xfrm rot="5568637">
              <a:off x="2405421" y="1481606"/>
              <a:ext cx="1680787" cy="649162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7" name="椭圆 5"/>
            <p:cNvSpPr>
              <a:spLocks noChangeArrowheads="1"/>
            </p:cNvSpPr>
            <p:nvPr/>
          </p:nvSpPr>
          <p:spPr bwMode="auto">
            <a:xfrm rot="16441754">
              <a:off x="8526874" y="1956637"/>
              <a:ext cx="1830219" cy="6043491"/>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8" name="椭圆 5"/>
            <p:cNvSpPr>
              <a:spLocks noChangeArrowheads="1"/>
            </p:cNvSpPr>
            <p:nvPr/>
          </p:nvSpPr>
          <p:spPr bwMode="auto">
            <a:xfrm rot="14857024">
              <a:off x="2376812" y="2863720"/>
              <a:ext cx="2172737" cy="65527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9" name="椭圆 5"/>
            <p:cNvSpPr>
              <a:spLocks noChangeArrowheads="1"/>
            </p:cNvSpPr>
            <p:nvPr/>
          </p:nvSpPr>
          <p:spPr bwMode="auto">
            <a:xfrm rot="4071505">
              <a:off x="8109088" y="514583"/>
              <a:ext cx="2277756" cy="618451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0" name="椭圆 5"/>
            <p:cNvSpPr>
              <a:spLocks noChangeArrowheads="1"/>
            </p:cNvSpPr>
            <p:nvPr/>
          </p:nvSpPr>
          <p:spPr bwMode="auto">
            <a:xfrm rot="13127628">
              <a:off x="4191902" y="4237601"/>
              <a:ext cx="1636042" cy="48368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1" name="椭圆 5"/>
            <p:cNvSpPr>
              <a:spLocks noChangeArrowheads="1"/>
            </p:cNvSpPr>
            <p:nvPr/>
          </p:nvSpPr>
          <p:spPr bwMode="auto">
            <a:xfrm rot="13314377">
              <a:off x="7038878" y="920119"/>
              <a:ext cx="1645619" cy="430052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2" name="椭圆 5"/>
            <p:cNvSpPr>
              <a:spLocks noChangeArrowheads="1"/>
            </p:cNvSpPr>
            <p:nvPr/>
          </p:nvSpPr>
          <p:spPr bwMode="auto">
            <a:xfrm rot="352707">
              <a:off x="5801383" y="0"/>
              <a:ext cx="1772403" cy="4752556"/>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3" name="椭圆 5"/>
            <p:cNvSpPr>
              <a:spLocks noChangeArrowheads="1"/>
            </p:cNvSpPr>
            <p:nvPr/>
          </p:nvSpPr>
          <p:spPr bwMode="auto">
            <a:xfrm>
              <a:off x="5543493" y="4721390"/>
              <a:ext cx="2060016" cy="45199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4" name="椭圆 5"/>
            <p:cNvSpPr>
              <a:spLocks noChangeArrowheads="1"/>
            </p:cNvSpPr>
            <p:nvPr/>
          </p:nvSpPr>
          <p:spPr bwMode="auto">
            <a:xfrm rot="19232120">
              <a:off x="3815776" y="159115"/>
              <a:ext cx="1909511" cy="528181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5" name="椭圆 5"/>
            <p:cNvSpPr>
              <a:spLocks noChangeArrowheads="1"/>
            </p:cNvSpPr>
            <p:nvPr/>
          </p:nvSpPr>
          <p:spPr bwMode="auto">
            <a:xfrm rot="8213685">
              <a:off x="7348069" y="4032106"/>
              <a:ext cx="1912542" cy="5247853"/>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grpSp>
      <p:sp>
        <p:nvSpPr>
          <p:cNvPr id="16" name="TextBox 15"/>
          <p:cNvSpPr>
            <a:spLocks noChangeArrowheads="1"/>
          </p:cNvSpPr>
          <p:nvPr/>
        </p:nvSpPr>
        <p:spPr bwMode="auto">
          <a:xfrm>
            <a:off x="1854809" y="145268"/>
            <a:ext cx="67013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dirty="0">
                <a:solidFill>
                  <a:prstClr val="black">
                    <a:lumMod val="85000"/>
                    <a:lumOff val="15000"/>
                  </a:prstClr>
                </a:solidFill>
                <a:latin typeface="微软雅黑" pitchFamily="34" charset="-122"/>
                <a:ea typeface="微软雅黑" pitchFamily="34" charset="-122"/>
                <a:sym typeface="微软雅黑" pitchFamily="34" charset="-122"/>
              </a:rPr>
              <a:t>“标准普尔家庭资产象限图”解析</a:t>
            </a:r>
          </a:p>
        </p:txBody>
      </p:sp>
      <p:sp>
        <p:nvSpPr>
          <p:cNvPr id="17" name="矩形 16"/>
          <p:cNvSpPr/>
          <p:nvPr/>
        </p:nvSpPr>
        <p:spPr>
          <a:xfrm>
            <a:off x="1854809" y="840043"/>
            <a:ext cx="9781980" cy="489878"/>
          </a:xfrm>
          <a:prstGeom prst="rect">
            <a:avLst/>
          </a:prstGeom>
        </p:spPr>
        <p:txBody>
          <a:bodyPr wrap="square">
            <a:spAutoFit/>
          </a:bodyPr>
          <a:lstStyle/>
          <a:p>
            <a:pPr>
              <a:lnSpc>
                <a:spcPts val="3067"/>
              </a:lnSpc>
            </a:pPr>
            <a:r>
              <a:rPr lang="zh-CN" altLang="en-US" sz="2400" b="1" dirty="0">
                <a:solidFill>
                  <a:prstClr val="black"/>
                </a:solidFill>
                <a:latin typeface="微软雅黑" pitchFamily="34" charset="-122"/>
                <a:ea typeface="微软雅黑" pitchFamily="34" charset="-122"/>
              </a:rPr>
              <a:t>投资者进行投资要</a:t>
            </a:r>
            <a:r>
              <a:rPr lang="zh-CN" altLang="en-US" sz="2400" b="1" dirty="0">
                <a:solidFill>
                  <a:srgbClr val="C00000"/>
                </a:solidFill>
                <a:latin typeface="微软雅黑" pitchFamily="34" charset="-122"/>
                <a:ea typeface="微软雅黑" pitchFamily="34" charset="-122"/>
              </a:rPr>
              <a:t>结合风险承受能力</a:t>
            </a:r>
            <a:endParaRPr lang="en-US" altLang="zh-CN" sz="2400" b="1" dirty="0">
              <a:solidFill>
                <a:srgbClr val="C00000"/>
              </a:solidFill>
              <a:latin typeface="微软雅黑" pitchFamily="34" charset="-122"/>
              <a:ea typeface="微软雅黑" pitchFamily="34" charset="-122"/>
            </a:endParaRPr>
          </a:p>
        </p:txBody>
      </p:sp>
      <p:sp>
        <p:nvSpPr>
          <p:cNvPr id="18" name="TextBox 14"/>
          <p:cNvSpPr>
            <a:spLocks noChangeArrowheads="1"/>
          </p:cNvSpPr>
          <p:nvPr/>
        </p:nvSpPr>
        <p:spPr bwMode="auto">
          <a:xfrm>
            <a:off x="415646" y="226432"/>
            <a:ext cx="11574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800" b="1" dirty="0">
                <a:solidFill>
                  <a:prstClr val="white"/>
                </a:solidFill>
                <a:sym typeface="宋体" pitchFamily="2" charset="-122"/>
              </a:rPr>
              <a:t>1-2</a:t>
            </a:r>
            <a:endParaRPr lang="zh-CN" altLang="en-US" sz="4800" b="1" dirty="0">
              <a:solidFill>
                <a:prstClr val="white"/>
              </a:solidFill>
              <a:sym typeface="宋体" pitchFamily="2" charset="-122"/>
            </a:endParaRPr>
          </a:p>
        </p:txBody>
      </p:sp>
      <p:sp>
        <p:nvSpPr>
          <p:cNvPr id="19" name="矩形 18"/>
          <p:cNvSpPr/>
          <p:nvPr/>
        </p:nvSpPr>
        <p:spPr>
          <a:xfrm>
            <a:off x="458563" y="1341349"/>
            <a:ext cx="4910319" cy="420564"/>
          </a:xfrm>
          <a:prstGeom prst="rect">
            <a:avLst/>
          </a:prstGeom>
        </p:spPr>
        <p:txBody>
          <a:bodyPr wrap="none">
            <a:spAutoFit/>
          </a:bodyPr>
          <a:lstStyle/>
          <a:p>
            <a:r>
              <a:rPr lang="zh-CN" altLang="en-US" sz="2133" dirty="0">
                <a:solidFill>
                  <a:prstClr val="black"/>
                </a:solidFill>
                <a:latin typeface="微软雅黑" pitchFamily="34" charset="-122"/>
                <a:ea typeface="微软雅黑" pitchFamily="34" charset="-122"/>
              </a:rPr>
              <a:t>根据不同类型的投资者，做的测算如下</a:t>
            </a:r>
            <a:r>
              <a:rPr lang="en-US" altLang="zh-CN" sz="2133" dirty="0">
                <a:solidFill>
                  <a:prstClr val="black"/>
                </a:solidFill>
                <a:latin typeface="微软雅黑" pitchFamily="34" charset="-122"/>
                <a:ea typeface="微软雅黑" pitchFamily="34" charset="-122"/>
              </a:rPr>
              <a:t>:</a:t>
            </a:r>
            <a:endParaRPr lang="zh-CN" altLang="en-US" sz="2133" dirty="0">
              <a:solidFill>
                <a:prstClr val="black"/>
              </a:solidFill>
              <a:latin typeface="微软雅黑" pitchFamily="34" charset="-122"/>
              <a:ea typeface="微软雅黑" pitchFamily="34" charset="-122"/>
            </a:endParaRPr>
          </a:p>
        </p:txBody>
      </p:sp>
      <p:graphicFrame>
        <p:nvGraphicFramePr>
          <p:cNvPr id="21" name="表格 20"/>
          <p:cNvGraphicFramePr>
            <a:graphicFrameLocks noGrp="1"/>
          </p:cNvGraphicFramePr>
          <p:nvPr>
            <p:extLst/>
          </p:nvPr>
        </p:nvGraphicFramePr>
        <p:xfrm>
          <a:off x="143339" y="1892830"/>
          <a:ext cx="3887755" cy="4902101"/>
        </p:xfrm>
        <a:graphic>
          <a:graphicData uri="http://schemas.openxmlformats.org/drawingml/2006/table">
            <a:tbl>
              <a:tblPr firstRow="1" bandRow="1">
                <a:tableStyleId>{5940675A-B579-460E-94D1-54222C63F5DA}</a:tableStyleId>
              </a:tblPr>
              <a:tblGrid>
                <a:gridCol w="719403">
                  <a:extLst>
                    <a:ext uri="{9D8B030D-6E8A-4147-A177-3AD203B41FA5}">
                      <a16:colId xmlns:a16="http://schemas.microsoft.com/office/drawing/2014/main" val="20000"/>
                    </a:ext>
                  </a:extLst>
                </a:gridCol>
                <a:gridCol w="672075">
                  <a:extLst>
                    <a:ext uri="{9D8B030D-6E8A-4147-A177-3AD203B41FA5}">
                      <a16:colId xmlns:a16="http://schemas.microsoft.com/office/drawing/2014/main" val="20001"/>
                    </a:ext>
                  </a:extLst>
                </a:gridCol>
                <a:gridCol w="1056117">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672075">
                  <a:extLst>
                    <a:ext uri="{9D8B030D-6E8A-4147-A177-3AD203B41FA5}">
                      <a16:colId xmlns:a16="http://schemas.microsoft.com/office/drawing/2014/main" val="20004"/>
                    </a:ext>
                  </a:extLst>
                </a:gridCol>
              </a:tblGrid>
              <a:tr h="853440">
                <a:tc>
                  <a:txBody>
                    <a:bodyPr/>
                    <a:lstStyle/>
                    <a:p>
                      <a:pPr algn="ctr"/>
                      <a:r>
                        <a:rPr lang="zh-CN" altLang="en-US" sz="1600" dirty="0" smtClean="0">
                          <a:latin typeface="微软雅黑" pitchFamily="34" charset="-122"/>
                          <a:ea typeface="微软雅黑" pitchFamily="34" charset="-122"/>
                        </a:rPr>
                        <a:t>投资者类型</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zh-CN" altLang="en-US" sz="1600" dirty="0" smtClean="0">
                          <a:latin typeface="微软雅黑" pitchFamily="34" charset="-122"/>
                          <a:ea typeface="微软雅黑" pitchFamily="34" charset="-122"/>
                        </a:rPr>
                        <a:t>风险级别</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zh-CN" altLang="en-US" sz="1600" dirty="0" smtClean="0">
                          <a:latin typeface="微软雅黑" pitchFamily="34" charset="-122"/>
                          <a:ea typeface="微软雅黑" pitchFamily="34" charset="-122"/>
                        </a:rPr>
                        <a:t>类别</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zh-CN" altLang="en-US" sz="1600" dirty="0" smtClean="0">
                          <a:latin typeface="微软雅黑" pitchFamily="34" charset="-122"/>
                          <a:ea typeface="微软雅黑" pitchFamily="34" charset="-122"/>
                        </a:rPr>
                        <a:t>预期收益率</a:t>
                      </a:r>
                      <a:r>
                        <a:rPr lang="en-US" altLang="zh-CN"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zh-CN" altLang="en-US" sz="1600" dirty="0" smtClean="0">
                          <a:latin typeface="微软雅黑" pitchFamily="34" charset="-122"/>
                          <a:ea typeface="微软雅黑" pitchFamily="34" charset="-122"/>
                        </a:rPr>
                        <a:t>收益率</a:t>
                      </a:r>
                      <a:r>
                        <a:rPr lang="en-US" altLang="zh-CN"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a:txBody>
                  <a:tcPr marL="121920" marR="121920" marT="60960" marB="60960" anchor="ctr"/>
                </a:tc>
                <a:extLst>
                  <a:ext uri="{0D108BD9-81ED-4DB2-BD59-A6C34878D82A}">
                    <a16:rowId xmlns:a16="http://schemas.microsoft.com/office/drawing/2014/main" val="10000"/>
                  </a:ext>
                </a:extLst>
              </a:tr>
              <a:tr h="384000">
                <a:tc rowSpan="7">
                  <a:txBody>
                    <a:bodyPr/>
                    <a:lstStyle/>
                    <a:p>
                      <a:pPr algn="ctr"/>
                      <a:r>
                        <a:rPr lang="zh-CN" altLang="en-US" sz="1600" b="1" dirty="0" smtClean="0">
                          <a:latin typeface="微软雅黑" pitchFamily="34" charset="-122"/>
                          <a:ea typeface="微软雅黑" pitchFamily="34" charset="-122"/>
                        </a:rPr>
                        <a:t>激进型投资者</a:t>
                      </a:r>
                      <a:endParaRPr lang="zh-CN" altLang="en-US" sz="1600" b="1" dirty="0">
                        <a:latin typeface="微软雅黑" pitchFamily="34" charset="-122"/>
                        <a:ea typeface="微软雅黑" pitchFamily="34" charset="-122"/>
                      </a:endParaRPr>
                    </a:p>
                  </a:txBody>
                  <a:tcPr marL="121920" marR="121920" marT="60960" marB="60960" anchor="ct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itchFamily="34" charset="-122"/>
                          <a:ea typeface="微软雅黑" pitchFamily="34" charset="-122"/>
                        </a:rPr>
                        <a:t>高风险</a:t>
                      </a:r>
                      <a:r>
                        <a:rPr lang="en-US" altLang="zh-CN" sz="1600" dirty="0" smtClean="0">
                          <a:latin typeface="微软雅黑" pitchFamily="34" charset="-122"/>
                          <a:ea typeface="微软雅黑" pitchFamily="34" charset="-122"/>
                        </a:rPr>
                        <a:t>(0.7)</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zh-CN" altLang="en-US" sz="1600" dirty="0" smtClean="0">
                          <a:latin typeface="微软雅黑" pitchFamily="34" charset="-122"/>
                          <a:ea typeface="微软雅黑" pitchFamily="34" charset="-122"/>
                        </a:rPr>
                        <a:t>网贷</a:t>
                      </a:r>
                      <a:r>
                        <a:rPr lang="en-US" altLang="zh-CN" sz="1600" dirty="0" smtClean="0">
                          <a:latin typeface="微软雅黑" pitchFamily="34" charset="-122"/>
                          <a:ea typeface="微软雅黑" pitchFamily="34" charset="-122"/>
                        </a:rPr>
                        <a:t>(0.3)</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10</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3</a:t>
                      </a:r>
                      <a:endParaRPr lang="zh-CN" altLang="en-US" sz="1600" dirty="0">
                        <a:latin typeface="微软雅黑" pitchFamily="34" charset="-122"/>
                        <a:ea typeface="微软雅黑" pitchFamily="34" charset="-122"/>
                      </a:endParaRPr>
                    </a:p>
                  </a:txBody>
                  <a:tcPr marL="121920" marR="121920" marT="60960" marB="60960" anchor="ctr"/>
                </a:tc>
                <a:extLst>
                  <a:ext uri="{0D108BD9-81ED-4DB2-BD59-A6C34878D82A}">
                    <a16:rowId xmlns:a16="http://schemas.microsoft.com/office/drawing/2014/main" val="10001"/>
                  </a:ext>
                </a:extLst>
              </a:tr>
              <a:tr h="609600">
                <a:tc vMerge="1">
                  <a:txBody>
                    <a:bodyPr/>
                    <a:lstStyle/>
                    <a:p>
                      <a:endParaRPr lang="zh-CN" altLang="en-US" sz="1400" dirty="0">
                        <a:latin typeface="微软雅黑" pitchFamily="34" charset="-122"/>
                        <a:ea typeface="微软雅黑" pitchFamily="34" charset="-122"/>
                      </a:endParaRPr>
                    </a:p>
                  </a:txBody>
                  <a:tcPr/>
                </a:tc>
                <a:tc vMerge="1">
                  <a:txBody>
                    <a:bodyPr/>
                    <a:lstStyle/>
                    <a:p>
                      <a:endParaRPr lang="zh-CN" altLang="en-US" sz="1400" dirty="0">
                        <a:latin typeface="微软雅黑" pitchFamily="34" charset="-122"/>
                        <a:ea typeface="微软雅黑" pitchFamily="34" charset="-122"/>
                      </a:endParaRPr>
                    </a:p>
                  </a:txBody>
                  <a:tcPr/>
                </a:tc>
                <a:tc>
                  <a:txBody>
                    <a:bodyPr/>
                    <a:lstStyle/>
                    <a:p>
                      <a:pPr algn="ctr"/>
                      <a:r>
                        <a:rPr lang="zh-CN" altLang="en-US" sz="1600" dirty="0" smtClean="0">
                          <a:latin typeface="微软雅黑" pitchFamily="34" charset="-122"/>
                          <a:ea typeface="微软雅黑" pitchFamily="34" charset="-122"/>
                        </a:rPr>
                        <a:t>股票及股基</a:t>
                      </a:r>
                      <a:r>
                        <a:rPr lang="en-US" altLang="zh-CN" sz="1600" dirty="0" smtClean="0">
                          <a:latin typeface="微软雅黑" pitchFamily="34" charset="-122"/>
                          <a:ea typeface="微软雅黑" pitchFamily="34" charset="-122"/>
                        </a:rPr>
                        <a:t>(0.3)</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12</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3.6</a:t>
                      </a:r>
                      <a:endParaRPr lang="zh-CN" altLang="en-US" sz="1600" dirty="0">
                        <a:latin typeface="微软雅黑" pitchFamily="34" charset="-122"/>
                        <a:ea typeface="微软雅黑" pitchFamily="34" charset="-122"/>
                      </a:endParaRPr>
                    </a:p>
                  </a:txBody>
                  <a:tcPr marL="121920" marR="121920" marT="60960" marB="60960" anchor="ctr"/>
                </a:tc>
                <a:extLst>
                  <a:ext uri="{0D108BD9-81ED-4DB2-BD59-A6C34878D82A}">
                    <a16:rowId xmlns:a16="http://schemas.microsoft.com/office/drawing/2014/main" val="10002"/>
                  </a:ext>
                </a:extLst>
              </a:tr>
              <a:tr h="384000">
                <a:tc vMerge="1">
                  <a:txBody>
                    <a:bodyPr/>
                    <a:lstStyle/>
                    <a:p>
                      <a:endParaRPr lang="zh-CN" altLang="en-US" sz="1400" dirty="0">
                        <a:latin typeface="微软雅黑" pitchFamily="34" charset="-122"/>
                        <a:ea typeface="微软雅黑" pitchFamily="34" charset="-122"/>
                      </a:endParaRPr>
                    </a:p>
                  </a:txBody>
                  <a:tcPr/>
                </a:tc>
                <a:tc vMerge="1">
                  <a:txBody>
                    <a:bodyPr/>
                    <a:lstStyle/>
                    <a:p>
                      <a:endParaRPr lang="zh-CN" altLang="en-US" sz="1400" dirty="0">
                        <a:latin typeface="微软雅黑" pitchFamily="34" charset="-122"/>
                        <a:ea typeface="微软雅黑" pitchFamily="34" charset="-122"/>
                      </a:endParaRPr>
                    </a:p>
                  </a:txBody>
                  <a:tcPr/>
                </a:tc>
                <a:tc>
                  <a:txBody>
                    <a:bodyPr/>
                    <a:lstStyle/>
                    <a:p>
                      <a:pPr algn="ctr"/>
                      <a:r>
                        <a:rPr lang="zh-CN" altLang="en-US" sz="1600" dirty="0" smtClean="0">
                          <a:latin typeface="微软雅黑" pitchFamily="34" charset="-122"/>
                          <a:ea typeface="微软雅黑" pitchFamily="34" charset="-122"/>
                        </a:rPr>
                        <a:t>美元</a:t>
                      </a:r>
                      <a:r>
                        <a:rPr lang="en-US" altLang="zh-CN" sz="1600" dirty="0" smtClean="0">
                          <a:latin typeface="微软雅黑" pitchFamily="34" charset="-122"/>
                          <a:ea typeface="微软雅黑" pitchFamily="34" charset="-122"/>
                        </a:rPr>
                        <a:t>(0.1)</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8</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0.8</a:t>
                      </a:r>
                      <a:endParaRPr lang="zh-CN" altLang="en-US" sz="1600" dirty="0">
                        <a:latin typeface="微软雅黑" pitchFamily="34" charset="-122"/>
                        <a:ea typeface="微软雅黑" pitchFamily="34" charset="-122"/>
                      </a:endParaRPr>
                    </a:p>
                  </a:txBody>
                  <a:tcPr marL="121920" marR="121920" marT="60960" marB="60960" anchor="ctr"/>
                </a:tc>
                <a:extLst>
                  <a:ext uri="{0D108BD9-81ED-4DB2-BD59-A6C34878D82A}">
                    <a16:rowId xmlns:a16="http://schemas.microsoft.com/office/drawing/2014/main" val="10003"/>
                  </a:ext>
                </a:extLst>
              </a:tr>
              <a:tr h="609600">
                <a:tc vMerge="1">
                  <a:txBody>
                    <a:bodyPr/>
                    <a:lstStyle/>
                    <a:p>
                      <a:endParaRPr lang="zh-CN" altLang="en-US" sz="1400" dirty="0">
                        <a:latin typeface="微软雅黑" pitchFamily="34" charset="-122"/>
                        <a:ea typeface="微软雅黑" pitchFamily="34" charset="-122"/>
                      </a:endParaRPr>
                    </a:p>
                  </a:txBody>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itchFamily="34" charset="-122"/>
                          <a:ea typeface="微软雅黑" pitchFamily="34" charset="-122"/>
                        </a:rPr>
                        <a:t>中等风险</a:t>
                      </a:r>
                      <a:r>
                        <a:rPr lang="en-US" altLang="zh-CN" sz="1600" dirty="0" smtClean="0">
                          <a:latin typeface="微软雅黑" pitchFamily="34" charset="-122"/>
                          <a:ea typeface="微软雅黑" pitchFamily="34" charset="-122"/>
                        </a:rPr>
                        <a:t>(0.2)</a:t>
                      </a:r>
                      <a:endParaRPr lang="zh-CN" altLang="en-US" sz="1600" dirty="0" smtClean="0">
                        <a:latin typeface="微软雅黑" pitchFamily="34" charset="-122"/>
                        <a:ea typeface="微软雅黑" pitchFamily="34" charset="-122"/>
                      </a:endParaRPr>
                    </a:p>
                  </a:txBody>
                  <a:tcPr marL="121920" marR="121920" marT="60960" marB="60960" anchor="ctr"/>
                </a:tc>
                <a:tc>
                  <a:txBody>
                    <a:bodyPr/>
                    <a:lstStyle/>
                    <a:p>
                      <a:pPr algn="ctr"/>
                      <a:r>
                        <a:rPr lang="zh-CN" altLang="en-US" sz="1600" dirty="0" smtClean="0">
                          <a:latin typeface="微软雅黑" pitchFamily="34" charset="-122"/>
                          <a:ea typeface="微软雅黑" pitchFamily="34" charset="-122"/>
                        </a:rPr>
                        <a:t>混合型基金</a:t>
                      </a:r>
                      <a:r>
                        <a:rPr lang="en-US" altLang="zh-CN" sz="1600" dirty="0" smtClean="0">
                          <a:latin typeface="微软雅黑" pitchFamily="34" charset="-122"/>
                          <a:ea typeface="微软雅黑" pitchFamily="34" charset="-122"/>
                        </a:rPr>
                        <a:t>(0.2)</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8</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1.6</a:t>
                      </a:r>
                      <a:endParaRPr lang="zh-CN" altLang="en-US" sz="1600" dirty="0">
                        <a:latin typeface="微软雅黑" pitchFamily="34" charset="-122"/>
                        <a:ea typeface="微软雅黑" pitchFamily="34" charset="-122"/>
                      </a:endParaRPr>
                    </a:p>
                  </a:txBody>
                  <a:tcPr marL="121920" marR="121920" marT="60960" marB="60960" anchor="ctr"/>
                </a:tc>
                <a:extLst>
                  <a:ext uri="{0D108BD9-81ED-4DB2-BD59-A6C34878D82A}">
                    <a16:rowId xmlns:a16="http://schemas.microsoft.com/office/drawing/2014/main" val="10004"/>
                  </a:ext>
                </a:extLst>
              </a:tr>
              <a:tr h="609600">
                <a:tc vMerge="1">
                  <a:txBody>
                    <a:bodyPr/>
                    <a:lstStyle/>
                    <a:p>
                      <a:endParaRPr lang="zh-CN" altLang="en-US" sz="1400" dirty="0">
                        <a:latin typeface="微软雅黑" pitchFamily="34" charset="-122"/>
                        <a:ea typeface="微软雅黑" pitchFamily="34" charset="-122"/>
                      </a:endParaRPr>
                    </a:p>
                  </a:txBody>
                  <a:tcPr/>
                </a:tc>
                <a:tc vMerge="1">
                  <a:txBody>
                    <a:bodyPr/>
                    <a:lstStyle/>
                    <a:p>
                      <a:endParaRPr lang="zh-CN" altLang="en-US" sz="1400" dirty="0">
                        <a:latin typeface="微软雅黑" pitchFamily="34" charset="-122"/>
                        <a:ea typeface="微软雅黑" pitchFamily="34" charset="-122"/>
                      </a:endParaRPr>
                    </a:p>
                  </a:txBody>
                  <a:tcPr/>
                </a:tc>
                <a:tc>
                  <a:txBody>
                    <a:bodyPr/>
                    <a:lstStyle/>
                    <a:p>
                      <a:pPr algn="ctr"/>
                      <a:r>
                        <a:rPr lang="zh-CN" altLang="en-US" sz="1600" dirty="0" smtClean="0">
                          <a:latin typeface="微软雅黑" pitchFamily="34" charset="-122"/>
                          <a:ea typeface="微软雅黑" pitchFamily="34" charset="-122"/>
                        </a:rPr>
                        <a:t>债券型基金</a:t>
                      </a:r>
                      <a:r>
                        <a:rPr lang="en-US" altLang="zh-CN" sz="1600" dirty="0" smtClean="0">
                          <a:latin typeface="微软雅黑" pitchFamily="34" charset="-122"/>
                          <a:ea typeface="微软雅黑" pitchFamily="34" charset="-122"/>
                        </a:rPr>
                        <a:t>(0)</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6</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0</a:t>
                      </a:r>
                      <a:endParaRPr lang="zh-CN" altLang="en-US" sz="1600" dirty="0">
                        <a:latin typeface="微软雅黑" pitchFamily="34" charset="-122"/>
                        <a:ea typeface="微软雅黑" pitchFamily="34" charset="-122"/>
                      </a:endParaRPr>
                    </a:p>
                  </a:txBody>
                  <a:tcPr marL="121920" marR="121920" marT="60960" marB="60960" anchor="ctr"/>
                </a:tc>
                <a:extLst>
                  <a:ext uri="{0D108BD9-81ED-4DB2-BD59-A6C34878D82A}">
                    <a16:rowId xmlns:a16="http://schemas.microsoft.com/office/drawing/2014/main" val="10005"/>
                  </a:ext>
                </a:extLst>
              </a:tr>
              <a:tr h="853440">
                <a:tc vMerge="1">
                  <a:txBody>
                    <a:bodyPr/>
                    <a:lstStyle/>
                    <a:p>
                      <a:endParaRPr lang="zh-CN" altLang="en-US" sz="1400" dirty="0">
                        <a:latin typeface="微软雅黑" pitchFamily="34" charset="-122"/>
                        <a:ea typeface="微软雅黑"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itchFamily="34" charset="-122"/>
                          <a:ea typeface="微软雅黑" pitchFamily="34" charset="-122"/>
                        </a:rPr>
                        <a:t>低风险</a:t>
                      </a:r>
                      <a:r>
                        <a:rPr lang="en-US" altLang="zh-CN" sz="1600" dirty="0" smtClean="0">
                          <a:latin typeface="微软雅黑" pitchFamily="34" charset="-122"/>
                          <a:ea typeface="微软雅黑" pitchFamily="34" charset="-122"/>
                        </a:rPr>
                        <a:t>(0.1)</a:t>
                      </a:r>
                      <a:endParaRPr lang="zh-CN" altLang="en-US" sz="1600" dirty="0" smtClean="0">
                        <a:latin typeface="微软雅黑" pitchFamily="34" charset="-122"/>
                        <a:ea typeface="微软雅黑" pitchFamily="34" charset="-122"/>
                      </a:endParaRPr>
                    </a:p>
                  </a:txBody>
                  <a:tcPr marL="121920" marR="121920" marT="60960" marB="60960" anchor="ctr"/>
                </a:tc>
                <a:tc>
                  <a:txBody>
                    <a:bodyPr/>
                    <a:lstStyle/>
                    <a:p>
                      <a:pPr algn="ctr"/>
                      <a:r>
                        <a:rPr lang="zh-CN" altLang="en-US" sz="1600" dirty="0" smtClean="0">
                          <a:latin typeface="微软雅黑" pitchFamily="34" charset="-122"/>
                          <a:ea typeface="微软雅黑" pitchFamily="34" charset="-122"/>
                        </a:rPr>
                        <a:t>货币基金</a:t>
                      </a:r>
                      <a:r>
                        <a:rPr lang="en-US" altLang="zh-CN" sz="1600" dirty="0" smtClean="0">
                          <a:latin typeface="微软雅黑" pitchFamily="34" charset="-122"/>
                          <a:ea typeface="微软雅黑" pitchFamily="34" charset="-122"/>
                        </a:rPr>
                        <a:t>(0.1)</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2.8</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0.28</a:t>
                      </a:r>
                      <a:endParaRPr lang="zh-CN" altLang="en-US" sz="1600" dirty="0">
                        <a:latin typeface="微软雅黑" pitchFamily="34" charset="-122"/>
                        <a:ea typeface="微软雅黑" pitchFamily="34" charset="-122"/>
                      </a:endParaRPr>
                    </a:p>
                  </a:txBody>
                  <a:tcPr marL="121920" marR="121920" marT="60960" marB="60960" anchor="ctr"/>
                </a:tc>
                <a:extLst>
                  <a:ext uri="{0D108BD9-81ED-4DB2-BD59-A6C34878D82A}">
                    <a16:rowId xmlns:a16="http://schemas.microsoft.com/office/drawing/2014/main" val="10006"/>
                  </a:ext>
                </a:extLst>
              </a:tr>
              <a:tr h="598421">
                <a:tc vMerge="1">
                  <a:txBody>
                    <a:bodyPr/>
                    <a:lstStyle/>
                    <a:p>
                      <a:endParaRPr lang="zh-CN" altLang="en-US" sz="1400" dirty="0">
                        <a:latin typeface="微软雅黑" pitchFamily="34" charset="-122"/>
                        <a:ea typeface="微软雅黑" pitchFamily="34" charset="-122"/>
                      </a:endParaRPr>
                    </a:p>
                  </a:txBody>
                  <a:tcPr/>
                </a:tc>
                <a:tc gridSpan="4">
                  <a:txBody>
                    <a:bodyPr/>
                    <a:lstStyle/>
                    <a:p>
                      <a:pPr algn="ctr"/>
                      <a:r>
                        <a:rPr lang="zh-CN" altLang="en-US" sz="1900" dirty="0" smtClean="0">
                          <a:latin typeface="微软雅黑" pitchFamily="34" charset="-122"/>
                          <a:ea typeface="微软雅黑" pitchFamily="34" charset="-122"/>
                        </a:rPr>
                        <a:t>合计收益率：</a:t>
                      </a:r>
                      <a:r>
                        <a:rPr lang="en-US" altLang="zh-CN" sz="1900" b="1" dirty="0" smtClean="0">
                          <a:latin typeface="微软雅黑" pitchFamily="34" charset="-122"/>
                          <a:ea typeface="微软雅黑" pitchFamily="34" charset="-122"/>
                        </a:rPr>
                        <a:t>9.28%</a:t>
                      </a:r>
                      <a:endParaRPr lang="zh-CN" altLang="en-US" sz="1900" b="1" dirty="0">
                        <a:latin typeface="微软雅黑" pitchFamily="34" charset="-122"/>
                        <a:ea typeface="微软雅黑" pitchFamily="34" charset="-122"/>
                      </a:endParaRPr>
                    </a:p>
                  </a:txBody>
                  <a:tcPr marL="121920" marR="121920" marT="60960" marB="60960" anchor="ctr"/>
                </a:tc>
                <a:tc hMerge="1">
                  <a:txBody>
                    <a:bodyPr/>
                    <a:lstStyle/>
                    <a:p>
                      <a:endParaRPr lang="zh-CN" altLang="en-US" sz="1400" dirty="0">
                        <a:latin typeface="微软雅黑" pitchFamily="34" charset="-122"/>
                        <a:ea typeface="微软雅黑" pitchFamily="34" charset="-122"/>
                      </a:endParaRPr>
                    </a:p>
                  </a:txBody>
                  <a:tcPr/>
                </a:tc>
                <a:tc hMerge="1">
                  <a:txBody>
                    <a:bodyPr/>
                    <a:lstStyle/>
                    <a:p>
                      <a:endParaRPr lang="zh-CN" altLang="en-US" sz="1400" dirty="0">
                        <a:latin typeface="微软雅黑" pitchFamily="34" charset="-122"/>
                        <a:ea typeface="微软雅黑" pitchFamily="34" charset="-122"/>
                      </a:endParaRPr>
                    </a:p>
                  </a:txBody>
                  <a:tcPr/>
                </a:tc>
                <a:tc hMerge="1">
                  <a:txBody>
                    <a:bodyPr/>
                    <a:lstStyle/>
                    <a:p>
                      <a:endParaRPr lang="zh-CN" altLang="en-US" sz="1400" dirty="0">
                        <a:latin typeface="微软雅黑" pitchFamily="34" charset="-122"/>
                        <a:ea typeface="微软雅黑" pitchFamily="34" charset="-122"/>
                      </a:endParaRPr>
                    </a:p>
                  </a:txBody>
                  <a:tcPr/>
                </a:tc>
                <a:extLst>
                  <a:ext uri="{0D108BD9-81ED-4DB2-BD59-A6C34878D82A}">
                    <a16:rowId xmlns:a16="http://schemas.microsoft.com/office/drawing/2014/main" val="10007"/>
                  </a:ext>
                </a:extLst>
              </a:tr>
            </a:tbl>
          </a:graphicData>
        </a:graphic>
      </p:graphicFrame>
      <p:graphicFrame>
        <p:nvGraphicFramePr>
          <p:cNvPr id="26" name="表格 25"/>
          <p:cNvGraphicFramePr>
            <a:graphicFrameLocks noGrp="1"/>
          </p:cNvGraphicFramePr>
          <p:nvPr>
            <p:extLst/>
          </p:nvPr>
        </p:nvGraphicFramePr>
        <p:xfrm>
          <a:off x="4031094" y="1892830"/>
          <a:ext cx="3936437" cy="4902101"/>
        </p:xfrm>
        <a:graphic>
          <a:graphicData uri="http://schemas.openxmlformats.org/drawingml/2006/table">
            <a:tbl>
              <a:tblPr firstRow="1" bandRow="1">
                <a:tableStyleId>{5940675A-B579-460E-94D1-54222C63F5DA}</a:tableStyleId>
              </a:tblPr>
              <a:tblGrid>
                <a:gridCol w="719403">
                  <a:extLst>
                    <a:ext uri="{9D8B030D-6E8A-4147-A177-3AD203B41FA5}">
                      <a16:colId xmlns:a16="http://schemas.microsoft.com/office/drawing/2014/main" val="20000"/>
                    </a:ext>
                  </a:extLst>
                </a:gridCol>
                <a:gridCol w="720757">
                  <a:extLst>
                    <a:ext uri="{9D8B030D-6E8A-4147-A177-3AD203B41FA5}">
                      <a16:colId xmlns:a16="http://schemas.microsoft.com/office/drawing/2014/main" val="20001"/>
                    </a:ext>
                  </a:extLst>
                </a:gridCol>
                <a:gridCol w="1056117">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672075">
                  <a:extLst>
                    <a:ext uri="{9D8B030D-6E8A-4147-A177-3AD203B41FA5}">
                      <a16:colId xmlns:a16="http://schemas.microsoft.com/office/drawing/2014/main" val="20004"/>
                    </a:ext>
                  </a:extLst>
                </a:gridCol>
              </a:tblGrid>
              <a:tr h="853440">
                <a:tc>
                  <a:txBody>
                    <a:bodyPr/>
                    <a:lstStyle/>
                    <a:p>
                      <a:pPr algn="ctr"/>
                      <a:r>
                        <a:rPr lang="zh-CN" altLang="en-US" sz="1600" dirty="0" smtClean="0">
                          <a:latin typeface="微软雅黑" pitchFamily="34" charset="-122"/>
                          <a:ea typeface="微软雅黑" pitchFamily="34" charset="-122"/>
                        </a:rPr>
                        <a:t>投资者类型</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zh-CN" altLang="en-US" sz="1600" dirty="0" smtClean="0">
                          <a:latin typeface="微软雅黑" pitchFamily="34" charset="-122"/>
                          <a:ea typeface="微软雅黑" pitchFamily="34" charset="-122"/>
                        </a:rPr>
                        <a:t>风险级别</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zh-CN" altLang="en-US" sz="1600" dirty="0" smtClean="0">
                          <a:latin typeface="微软雅黑" pitchFamily="34" charset="-122"/>
                          <a:ea typeface="微软雅黑" pitchFamily="34" charset="-122"/>
                        </a:rPr>
                        <a:t>类别</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zh-CN" altLang="en-US" sz="1600" dirty="0" smtClean="0">
                          <a:latin typeface="微软雅黑" pitchFamily="34" charset="-122"/>
                          <a:ea typeface="微软雅黑" pitchFamily="34" charset="-122"/>
                        </a:rPr>
                        <a:t>预期收益率</a:t>
                      </a:r>
                      <a:r>
                        <a:rPr lang="en-US" altLang="zh-CN"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zh-CN" altLang="en-US" sz="1600" dirty="0" smtClean="0">
                          <a:latin typeface="微软雅黑" pitchFamily="34" charset="-122"/>
                          <a:ea typeface="微软雅黑" pitchFamily="34" charset="-122"/>
                        </a:rPr>
                        <a:t>收益率</a:t>
                      </a:r>
                      <a:r>
                        <a:rPr lang="en-US" altLang="zh-CN"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a:txBody>
                  <a:tcPr marL="121920" marR="121920" marT="60960" marB="60960" anchor="ctr"/>
                </a:tc>
                <a:extLst>
                  <a:ext uri="{0D108BD9-81ED-4DB2-BD59-A6C34878D82A}">
                    <a16:rowId xmlns:a16="http://schemas.microsoft.com/office/drawing/2014/main" val="10000"/>
                  </a:ext>
                </a:extLst>
              </a:tr>
              <a:tr h="384000">
                <a:tc rowSpan="7">
                  <a:txBody>
                    <a:bodyPr/>
                    <a:lstStyle/>
                    <a:p>
                      <a:pPr algn="ctr"/>
                      <a:r>
                        <a:rPr lang="zh-CN" altLang="en-US" sz="1600" b="1" dirty="0" smtClean="0">
                          <a:latin typeface="微软雅黑" pitchFamily="34" charset="-122"/>
                          <a:ea typeface="微软雅黑" pitchFamily="34" charset="-122"/>
                        </a:rPr>
                        <a:t>稳健型投资者</a:t>
                      </a:r>
                      <a:endParaRPr lang="zh-CN" altLang="en-US" sz="1600" b="1" dirty="0">
                        <a:latin typeface="微软雅黑" pitchFamily="34" charset="-122"/>
                        <a:ea typeface="微软雅黑" pitchFamily="34" charset="-122"/>
                      </a:endParaRPr>
                    </a:p>
                  </a:txBody>
                  <a:tcPr marL="121920" marR="121920" marT="60960" marB="60960" anchor="ct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itchFamily="34" charset="-122"/>
                          <a:ea typeface="微软雅黑" pitchFamily="34" charset="-122"/>
                        </a:rPr>
                        <a:t>高风险</a:t>
                      </a:r>
                      <a:r>
                        <a:rPr lang="en-US" altLang="zh-CN" sz="1600" dirty="0" smtClean="0">
                          <a:latin typeface="微软雅黑" pitchFamily="34" charset="-122"/>
                          <a:ea typeface="微软雅黑" pitchFamily="34" charset="-122"/>
                        </a:rPr>
                        <a:t>(0.3)</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zh-CN" altLang="en-US" sz="1600" dirty="0" smtClean="0">
                          <a:latin typeface="微软雅黑" pitchFamily="34" charset="-122"/>
                          <a:ea typeface="微软雅黑" pitchFamily="34" charset="-122"/>
                        </a:rPr>
                        <a:t>网贷</a:t>
                      </a:r>
                      <a:r>
                        <a:rPr lang="en-US" altLang="zh-CN" sz="1600" dirty="0" smtClean="0">
                          <a:latin typeface="微软雅黑" pitchFamily="34" charset="-122"/>
                          <a:ea typeface="微软雅黑" pitchFamily="34" charset="-122"/>
                        </a:rPr>
                        <a:t>(0.2)</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8</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1.6</a:t>
                      </a:r>
                      <a:endParaRPr lang="zh-CN" altLang="en-US" sz="1600" dirty="0">
                        <a:latin typeface="微软雅黑" pitchFamily="34" charset="-122"/>
                        <a:ea typeface="微软雅黑" pitchFamily="34" charset="-122"/>
                      </a:endParaRPr>
                    </a:p>
                  </a:txBody>
                  <a:tcPr marL="121920" marR="121920" marT="60960" marB="60960" anchor="ctr"/>
                </a:tc>
                <a:extLst>
                  <a:ext uri="{0D108BD9-81ED-4DB2-BD59-A6C34878D82A}">
                    <a16:rowId xmlns:a16="http://schemas.microsoft.com/office/drawing/2014/main" val="10001"/>
                  </a:ext>
                </a:extLst>
              </a:tr>
              <a:tr h="609600">
                <a:tc vMerge="1">
                  <a:txBody>
                    <a:bodyPr/>
                    <a:lstStyle/>
                    <a:p>
                      <a:endParaRPr lang="zh-CN" altLang="en-US" sz="1400" dirty="0">
                        <a:latin typeface="微软雅黑" pitchFamily="34" charset="-122"/>
                        <a:ea typeface="微软雅黑" pitchFamily="34" charset="-122"/>
                      </a:endParaRPr>
                    </a:p>
                  </a:txBody>
                  <a:tcPr/>
                </a:tc>
                <a:tc vMerge="1">
                  <a:txBody>
                    <a:bodyPr/>
                    <a:lstStyle/>
                    <a:p>
                      <a:endParaRPr lang="zh-CN" altLang="en-US" sz="1400" dirty="0">
                        <a:latin typeface="微软雅黑" pitchFamily="34" charset="-122"/>
                        <a:ea typeface="微软雅黑" pitchFamily="34" charset="-122"/>
                      </a:endParaRPr>
                    </a:p>
                  </a:txBody>
                  <a:tcPr/>
                </a:tc>
                <a:tc>
                  <a:txBody>
                    <a:bodyPr/>
                    <a:lstStyle/>
                    <a:p>
                      <a:pPr algn="ctr"/>
                      <a:r>
                        <a:rPr lang="zh-CN" altLang="en-US" sz="1600" dirty="0" smtClean="0">
                          <a:latin typeface="微软雅黑" pitchFamily="34" charset="-122"/>
                          <a:ea typeface="微软雅黑" pitchFamily="34" charset="-122"/>
                        </a:rPr>
                        <a:t>股票及股基</a:t>
                      </a:r>
                      <a:r>
                        <a:rPr lang="en-US" altLang="zh-CN" sz="1600" dirty="0" smtClean="0">
                          <a:latin typeface="微软雅黑" pitchFamily="34" charset="-122"/>
                          <a:ea typeface="微软雅黑" pitchFamily="34" charset="-122"/>
                        </a:rPr>
                        <a:t>(0.1)</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12</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1.2</a:t>
                      </a:r>
                      <a:endParaRPr lang="zh-CN" altLang="en-US" sz="1600" dirty="0">
                        <a:latin typeface="微软雅黑" pitchFamily="34" charset="-122"/>
                        <a:ea typeface="微软雅黑" pitchFamily="34" charset="-122"/>
                      </a:endParaRPr>
                    </a:p>
                  </a:txBody>
                  <a:tcPr marL="121920" marR="121920" marT="60960" marB="60960" anchor="ctr"/>
                </a:tc>
                <a:extLst>
                  <a:ext uri="{0D108BD9-81ED-4DB2-BD59-A6C34878D82A}">
                    <a16:rowId xmlns:a16="http://schemas.microsoft.com/office/drawing/2014/main" val="10002"/>
                  </a:ext>
                </a:extLst>
              </a:tr>
              <a:tr h="384000">
                <a:tc vMerge="1">
                  <a:txBody>
                    <a:bodyPr/>
                    <a:lstStyle/>
                    <a:p>
                      <a:endParaRPr lang="zh-CN" altLang="en-US" sz="1400" dirty="0">
                        <a:latin typeface="微软雅黑" pitchFamily="34" charset="-122"/>
                        <a:ea typeface="微软雅黑" pitchFamily="34" charset="-122"/>
                      </a:endParaRPr>
                    </a:p>
                  </a:txBody>
                  <a:tcPr/>
                </a:tc>
                <a:tc vMerge="1">
                  <a:txBody>
                    <a:bodyPr/>
                    <a:lstStyle/>
                    <a:p>
                      <a:endParaRPr lang="zh-CN" altLang="en-US" sz="1400" dirty="0">
                        <a:latin typeface="微软雅黑" pitchFamily="34" charset="-122"/>
                        <a:ea typeface="微软雅黑" pitchFamily="34" charset="-122"/>
                      </a:endParaRPr>
                    </a:p>
                  </a:txBody>
                  <a:tcPr/>
                </a:tc>
                <a:tc>
                  <a:txBody>
                    <a:bodyPr/>
                    <a:lstStyle/>
                    <a:p>
                      <a:pPr algn="ctr"/>
                      <a:r>
                        <a:rPr lang="zh-CN" altLang="en-US" sz="1600" dirty="0" smtClean="0">
                          <a:latin typeface="微软雅黑" pitchFamily="34" charset="-122"/>
                          <a:ea typeface="微软雅黑" pitchFamily="34" charset="-122"/>
                        </a:rPr>
                        <a:t>美元</a:t>
                      </a:r>
                      <a:r>
                        <a:rPr lang="en-US" altLang="zh-CN" sz="1600" dirty="0" smtClean="0">
                          <a:latin typeface="微软雅黑" pitchFamily="34" charset="-122"/>
                          <a:ea typeface="微软雅黑" pitchFamily="34" charset="-122"/>
                        </a:rPr>
                        <a:t>(0)</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8</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0</a:t>
                      </a:r>
                      <a:endParaRPr lang="zh-CN" altLang="en-US" sz="1600" dirty="0">
                        <a:latin typeface="微软雅黑" pitchFamily="34" charset="-122"/>
                        <a:ea typeface="微软雅黑" pitchFamily="34" charset="-122"/>
                      </a:endParaRPr>
                    </a:p>
                  </a:txBody>
                  <a:tcPr marL="121920" marR="121920" marT="60960" marB="60960" anchor="ctr"/>
                </a:tc>
                <a:extLst>
                  <a:ext uri="{0D108BD9-81ED-4DB2-BD59-A6C34878D82A}">
                    <a16:rowId xmlns:a16="http://schemas.microsoft.com/office/drawing/2014/main" val="10003"/>
                  </a:ext>
                </a:extLst>
              </a:tr>
              <a:tr h="609600">
                <a:tc vMerge="1">
                  <a:txBody>
                    <a:bodyPr/>
                    <a:lstStyle/>
                    <a:p>
                      <a:endParaRPr lang="zh-CN" altLang="en-US" sz="1400" dirty="0">
                        <a:latin typeface="微软雅黑" pitchFamily="34" charset="-122"/>
                        <a:ea typeface="微软雅黑" pitchFamily="34" charset="-122"/>
                      </a:endParaRPr>
                    </a:p>
                  </a:txBody>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itchFamily="34" charset="-122"/>
                          <a:ea typeface="微软雅黑" pitchFamily="34" charset="-122"/>
                        </a:rPr>
                        <a:t>中等风险</a:t>
                      </a:r>
                      <a:r>
                        <a:rPr lang="en-US" altLang="zh-CN" sz="1600" dirty="0" smtClean="0">
                          <a:latin typeface="微软雅黑" pitchFamily="34" charset="-122"/>
                          <a:ea typeface="微软雅黑" pitchFamily="34" charset="-122"/>
                        </a:rPr>
                        <a:t>(0.6)</a:t>
                      </a:r>
                      <a:endParaRPr lang="zh-CN" altLang="en-US" sz="1600" dirty="0" smtClean="0">
                        <a:latin typeface="微软雅黑" pitchFamily="34" charset="-122"/>
                        <a:ea typeface="微软雅黑" pitchFamily="34" charset="-122"/>
                      </a:endParaRPr>
                    </a:p>
                  </a:txBody>
                  <a:tcPr marL="121920" marR="121920" marT="60960" marB="60960" anchor="ctr"/>
                </a:tc>
                <a:tc>
                  <a:txBody>
                    <a:bodyPr/>
                    <a:lstStyle/>
                    <a:p>
                      <a:pPr algn="ctr"/>
                      <a:r>
                        <a:rPr lang="zh-CN" altLang="en-US" sz="1600" dirty="0" smtClean="0">
                          <a:latin typeface="微软雅黑" pitchFamily="34" charset="-122"/>
                          <a:ea typeface="微软雅黑" pitchFamily="34" charset="-122"/>
                        </a:rPr>
                        <a:t>混合型基金</a:t>
                      </a:r>
                      <a:r>
                        <a:rPr lang="en-US" altLang="zh-CN" sz="1600" dirty="0" smtClean="0">
                          <a:latin typeface="微软雅黑" pitchFamily="34" charset="-122"/>
                          <a:ea typeface="微软雅黑" pitchFamily="34" charset="-122"/>
                        </a:rPr>
                        <a:t>(0.3)</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8</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2.4</a:t>
                      </a:r>
                      <a:endParaRPr lang="zh-CN" altLang="en-US" sz="1600" dirty="0">
                        <a:latin typeface="微软雅黑" pitchFamily="34" charset="-122"/>
                        <a:ea typeface="微软雅黑" pitchFamily="34" charset="-122"/>
                      </a:endParaRPr>
                    </a:p>
                  </a:txBody>
                  <a:tcPr marL="121920" marR="121920" marT="60960" marB="60960" anchor="ctr"/>
                </a:tc>
                <a:extLst>
                  <a:ext uri="{0D108BD9-81ED-4DB2-BD59-A6C34878D82A}">
                    <a16:rowId xmlns:a16="http://schemas.microsoft.com/office/drawing/2014/main" val="10004"/>
                  </a:ext>
                </a:extLst>
              </a:tr>
              <a:tr h="609600">
                <a:tc vMerge="1">
                  <a:txBody>
                    <a:bodyPr/>
                    <a:lstStyle/>
                    <a:p>
                      <a:endParaRPr lang="zh-CN" altLang="en-US" sz="1400" dirty="0">
                        <a:latin typeface="微软雅黑" pitchFamily="34" charset="-122"/>
                        <a:ea typeface="微软雅黑" pitchFamily="34" charset="-122"/>
                      </a:endParaRPr>
                    </a:p>
                  </a:txBody>
                  <a:tcPr/>
                </a:tc>
                <a:tc vMerge="1">
                  <a:txBody>
                    <a:bodyPr/>
                    <a:lstStyle/>
                    <a:p>
                      <a:endParaRPr lang="zh-CN" altLang="en-US" sz="1400" dirty="0">
                        <a:latin typeface="微软雅黑" pitchFamily="34" charset="-122"/>
                        <a:ea typeface="微软雅黑" pitchFamily="34" charset="-122"/>
                      </a:endParaRPr>
                    </a:p>
                  </a:txBody>
                  <a:tcPr/>
                </a:tc>
                <a:tc>
                  <a:txBody>
                    <a:bodyPr/>
                    <a:lstStyle/>
                    <a:p>
                      <a:pPr algn="ctr"/>
                      <a:r>
                        <a:rPr lang="zh-CN" altLang="en-US" sz="1600" dirty="0" smtClean="0">
                          <a:latin typeface="微软雅黑" pitchFamily="34" charset="-122"/>
                          <a:ea typeface="微软雅黑" pitchFamily="34" charset="-122"/>
                        </a:rPr>
                        <a:t>债券型基金</a:t>
                      </a:r>
                      <a:r>
                        <a:rPr lang="en-US" altLang="zh-CN" sz="1600" dirty="0" smtClean="0">
                          <a:latin typeface="微软雅黑" pitchFamily="34" charset="-122"/>
                          <a:ea typeface="微软雅黑" pitchFamily="34" charset="-122"/>
                        </a:rPr>
                        <a:t>(0.3)</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6</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1.8</a:t>
                      </a:r>
                      <a:endParaRPr lang="zh-CN" altLang="en-US" sz="1600" dirty="0">
                        <a:latin typeface="微软雅黑" pitchFamily="34" charset="-122"/>
                        <a:ea typeface="微软雅黑" pitchFamily="34" charset="-122"/>
                      </a:endParaRPr>
                    </a:p>
                  </a:txBody>
                  <a:tcPr marL="121920" marR="121920" marT="60960" marB="60960" anchor="ctr"/>
                </a:tc>
                <a:extLst>
                  <a:ext uri="{0D108BD9-81ED-4DB2-BD59-A6C34878D82A}">
                    <a16:rowId xmlns:a16="http://schemas.microsoft.com/office/drawing/2014/main" val="10005"/>
                  </a:ext>
                </a:extLst>
              </a:tr>
              <a:tr h="853440">
                <a:tc vMerge="1">
                  <a:txBody>
                    <a:bodyPr/>
                    <a:lstStyle/>
                    <a:p>
                      <a:endParaRPr lang="zh-CN" altLang="en-US" sz="1400" dirty="0">
                        <a:latin typeface="微软雅黑" pitchFamily="34" charset="-122"/>
                        <a:ea typeface="微软雅黑"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itchFamily="34" charset="-122"/>
                          <a:ea typeface="微软雅黑" pitchFamily="34" charset="-122"/>
                        </a:rPr>
                        <a:t>低风险</a:t>
                      </a:r>
                      <a:r>
                        <a:rPr lang="en-US" altLang="zh-CN" sz="1600" dirty="0" smtClean="0">
                          <a:latin typeface="微软雅黑" pitchFamily="34" charset="-122"/>
                          <a:ea typeface="微软雅黑" pitchFamily="34" charset="-122"/>
                        </a:rPr>
                        <a:t>(0.1)</a:t>
                      </a:r>
                      <a:endParaRPr lang="zh-CN" altLang="en-US" sz="1600" dirty="0" smtClean="0">
                        <a:latin typeface="微软雅黑" pitchFamily="34" charset="-122"/>
                        <a:ea typeface="微软雅黑" pitchFamily="34" charset="-122"/>
                      </a:endParaRPr>
                    </a:p>
                  </a:txBody>
                  <a:tcPr marL="121920" marR="121920" marT="60960" marB="60960" anchor="ctr"/>
                </a:tc>
                <a:tc>
                  <a:txBody>
                    <a:bodyPr/>
                    <a:lstStyle/>
                    <a:p>
                      <a:pPr algn="ctr"/>
                      <a:r>
                        <a:rPr lang="zh-CN" altLang="en-US" sz="1600" dirty="0" smtClean="0">
                          <a:latin typeface="微软雅黑" pitchFamily="34" charset="-122"/>
                          <a:ea typeface="微软雅黑" pitchFamily="34" charset="-122"/>
                        </a:rPr>
                        <a:t>货币基金</a:t>
                      </a:r>
                      <a:r>
                        <a:rPr lang="en-US" altLang="zh-CN" sz="1600" dirty="0" smtClean="0">
                          <a:latin typeface="微软雅黑" pitchFamily="34" charset="-122"/>
                          <a:ea typeface="微软雅黑" pitchFamily="34" charset="-122"/>
                        </a:rPr>
                        <a:t>(0.1)</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2.8</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0.28</a:t>
                      </a:r>
                      <a:endParaRPr lang="zh-CN" altLang="en-US" sz="1600" dirty="0">
                        <a:latin typeface="微软雅黑" pitchFamily="34" charset="-122"/>
                        <a:ea typeface="微软雅黑" pitchFamily="34" charset="-122"/>
                      </a:endParaRPr>
                    </a:p>
                  </a:txBody>
                  <a:tcPr marL="121920" marR="121920" marT="60960" marB="60960" anchor="ctr"/>
                </a:tc>
                <a:extLst>
                  <a:ext uri="{0D108BD9-81ED-4DB2-BD59-A6C34878D82A}">
                    <a16:rowId xmlns:a16="http://schemas.microsoft.com/office/drawing/2014/main" val="10006"/>
                  </a:ext>
                </a:extLst>
              </a:tr>
              <a:tr h="598421">
                <a:tc vMerge="1">
                  <a:txBody>
                    <a:bodyPr/>
                    <a:lstStyle/>
                    <a:p>
                      <a:endParaRPr lang="zh-CN" altLang="en-US" sz="1400" dirty="0">
                        <a:latin typeface="微软雅黑" pitchFamily="34" charset="-122"/>
                        <a:ea typeface="微软雅黑" pitchFamily="34" charset="-122"/>
                      </a:endParaRPr>
                    </a:p>
                  </a:txBody>
                  <a:tcPr/>
                </a:tc>
                <a:tc gridSpan="4">
                  <a:txBody>
                    <a:bodyPr/>
                    <a:lstStyle/>
                    <a:p>
                      <a:pPr algn="ctr"/>
                      <a:r>
                        <a:rPr lang="zh-CN" altLang="en-US" sz="1900" dirty="0" smtClean="0">
                          <a:latin typeface="微软雅黑" pitchFamily="34" charset="-122"/>
                          <a:ea typeface="微软雅黑" pitchFamily="34" charset="-122"/>
                        </a:rPr>
                        <a:t>合计收益率：</a:t>
                      </a:r>
                      <a:r>
                        <a:rPr lang="en-US" altLang="zh-CN" sz="1900" b="1" dirty="0" smtClean="0">
                          <a:latin typeface="微软雅黑" pitchFamily="34" charset="-122"/>
                          <a:ea typeface="微软雅黑" pitchFamily="34" charset="-122"/>
                        </a:rPr>
                        <a:t>7.28%</a:t>
                      </a:r>
                      <a:endParaRPr lang="zh-CN" altLang="en-US" sz="1900" b="1" dirty="0">
                        <a:latin typeface="微软雅黑" pitchFamily="34" charset="-122"/>
                        <a:ea typeface="微软雅黑" pitchFamily="34" charset="-122"/>
                      </a:endParaRPr>
                    </a:p>
                  </a:txBody>
                  <a:tcPr marL="121920" marR="121920" marT="60960" marB="60960" anchor="ctr"/>
                </a:tc>
                <a:tc hMerge="1">
                  <a:txBody>
                    <a:bodyPr/>
                    <a:lstStyle/>
                    <a:p>
                      <a:endParaRPr lang="zh-CN" altLang="en-US" sz="1400" dirty="0">
                        <a:latin typeface="微软雅黑" pitchFamily="34" charset="-122"/>
                        <a:ea typeface="微软雅黑" pitchFamily="34" charset="-122"/>
                      </a:endParaRPr>
                    </a:p>
                  </a:txBody>
                  <a:tcPr/>
                </a:tc>
                <a:tc hMerge="1">
                  <a:txBody>
                    <a:bodyPr/>
                    <a:lstStyle/>
                    <a:p>
                      <a:endParaRPr lang="zh-CN" altLang="en-US" sz="1400" dirty="0">
                        <a:latin typeface="微软雅黑" pitchFamily="34" charset="-122"/>
                        <a:ea typeface="微软雅黑" pitchFamily="34" charset="-122"/>
                      </a:endParaRPr>
                    </a:p>
                  </a:txBody>
                  <a:tcPr/>
                </a:tc>
                <a:tc hMerge="1">
                  <a:txBody>
                    <a:bodyPr/>
                    <a:lstStyle/>
                    <a:p>
                      <a:endParaRPr lang="zh-CN" altLang="en-US" sz="1400" dirty="0">
                        <a:latin typeface="微软雅黑" pitchFamily="34" charset="-122"/>
                        <a:ea typeface="微软雅黑" pitchFamily="34" charset="-122"/>
                      </a:endParaRPr>
                    </a:p>
                  </a:txBody>
                  <a:tcPr/>
                </a:tc>
                <a:extLst>
                  <a:ext uri="{0D108BD9-81ED-4DB2-BD59-A6C34878D82A}">
                    <a16:rowId xmlns:a16="http://schemas.microsoft.com/office/drawing/2014/main" val="10007"/>
                  </a:ext>
                </a:extLst>
              </a:tr>
            </a:tbl>
          </a:graphicData>
        </a:graphic>
      </p:graphicFrame>
      <p:graphicFrame>
        <p:nvGraphicFramePr>
          <p:cNvPr id="27" name="表格 26"/>
          <p:cNvGraphicFramePr>
            <a:graphicFrameLocks noGrp="1"/>
          </p:cNvGraphicFramePr>
          <p:nvPr>
            <p:extLst/>
          </p:nvPr>
        </p:nvGraphicFramePr>
        <p:xfrm>
          <a:off x="7967531" y="1892830"/>
          <a:ext cx="4032448" cy="4902101"/>
        </p:xfrm>
        <a:graphic>
          <a:graphicData uri="http://schemas.openxmlformats.org/drawingml/2006/table">
            <a:tbl>
              <a:tblPr firstRow="1" bandRow="1">
                <a:tableStyleId>{5940675A-B579-460E-94D1-54222C63F5DA}</a:tableStyleId>
              </a:tblPr>
              <a:tblGrid>
                <a:gridCol w="719403">
                  <a:extLst>
                    <a:ext uri="{9D8B030D-6E8A-4147-A177-3AD203B41FA5}">
                      <a16:colId xmlns:a16="http://schemas.microsoft.com/office/drawing/2014/main" val="20000"/>
                    </a:ext>
                  </a:extLst>
                </a:gridCol>
                <a:gridCol w="720757">
                  <a:extLst>
                    <a:ext uri="{9D8B030D-6E8A-4147-A177-3AD203B41FA5}">
                      <a16:colId xmlns:a16="http://schemas.microsoft.com/office/drawing/2014/main" val="20001"/>
                    </a:ext>
                  </a:extLst>
                </a:gridCol>
                <a:gridCol w="1056117">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tblGrid>
              <a:tr h="853440">
                <a:tc>
                  <a:txBody>
                    <a:bodyPr/>
                    <a:lstStyle/>
                    <a:p>
                      <a:pPr algn="ctr"/>
                      <a:r>
                        <a:rPr lang="zh-CN" altLang="en-US" sz="1600" dirty="0" smtClean="0">
                          <a:latin typeface="微软雅黑" pitchFamily="34" charset="-122"/>
                          <a:ea typeface="微软雅黑" pitchFamily="34" charset="-122"/>
                        </a:rPr>
                        <a:t>投资者类型</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zh-CN" altLang="en-US" sz="1600" dirty="0" smtClean="0">
                          <a:latin typeface="微软雅黑" pitchFamily="34" charset="-122"/>
                          <a:ea typeface="微软雅黑" pitchFamily="34" charset="-122"/>
                        </a:rPr>
                        <a:t>风险级别</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zh-CN" altLang="en-US" sz="1600" dirty="0" smtClean="0">
                          <a:latin typeface="微软雅黑" pitchFamily="34" charset="-122"/>
                          <a:ea typeface="微软雅黑" pitchFamily="34" charset="-122"/>
                        </a:rPr>
                        <a:t>类别</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zh-CN" altLang="en-US" sz="1600" dirty="0" smtClean="0">
                          <a:latin typeface="微软雅黑" pitchFamily="34" charset="-122"/>
                          <a:ea typeface="微软雅黑" pitchFamily="34" charset="-122"/>
                        </a:rPr>
                        <a:t>预期收益率</a:t>
                      </a:r>
                      <a:r>
                        <a:rPr lang="en-US" altLang="zh-CN"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zh-CN" altLang="en-US" sz="1600" dirty="0" smtClean="0">
                          <a:latin typeface="微软雅黑" pitchFamily="34" charset="-122"/>
                          <a:ea typeface="微软雅黑" pitchFamily="34" charset="-122"/>
                        </a:rPr>
                        <a:t>收益率</a:t>
                      </a:r>
                      <a:r>
                        <a:rPr lang="en-US" altLang="zh-CN"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a:txBody>
                  <a:tcPr marL="121920" marR="121920" marT="60960" marB="60960" anchor="ctr"/>
                </a:tc>
                <a:extLst>
                  <a:ext uri="{0D108BD9-81ED-4DB2-BD59-A6C34878D82A}">
                    <a16:rowId xmlns:a16="http://schemas.microsoft.com/office/drawing/2014/main" val="10000"/>
                  </a:ext>
                </a:extLst>
              </a:tr>
              <a:tr h="384000">
                <a:tc rowSpan="8">
                  <a:txBody>
                    <a:bodyPr/>
                    <a:lstStyle/>
                    <a:p>
                      <a:pPr algn="ctr"/>
                      <a:r>
                        <a:rPr lang="zh-CN" altLang="en-US" sz="1600" b="1" dirty="0" smtClean="0">
                          <a:latin typeface="微软雅黑" pitchFamily="34" charset="-122"/>
                          <a:ea typeface="微软雅黑" pitchFamily="34" charset="-122"/>
                        </a:rPr>
                        <a:t>保守型投资者</a:t>
                      </a:r>
                      <a:endParaRPr lang="zh-CN" altLang="en-US" sz="1600" b="1" dirty="0">
                        <a:latin typeface="微软雅黑" pitchFamily="34" charset="-122"/>
                        <a:ea typeface="微软雅黑" pitchFamily="34" charset="-122"/>
                      </a:endParaRPr>
                    </a:p>
                  </a:txBody>
                  <a:tcPr marL="121920" marR="121920" marT="60960" marB="60960" anchor="ct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itchFamily="34" charset="-122"/>
                          <a:ea typeface="微软雅黑" pitchFamily="34" charset="-122"/>
                        </a:rPr>
                        <a:t>高风险</a:t>
                      </a:r>
                      <a:r>
                        <a:rPr lang="en-US" altLang="zh-CN" sz="1600" dirty="0" smtClean="0">
                          <a:latin typeface="微软雅黑" pitchFamily="34" charset="-122"/>
                          <a:ea typeface="微软雅黑" pitchFamily="34" charset="-122"/>
                        </a:rPr>
                        <a:t>(0)</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zh-CN" altLang="en-US" sz="1600" dirty="0" smtClean="0">
                          <a:latin typeface="微软雅黑" pitchFamily="34" charset="-122"/>
                          <a:ea typeface="微软雅黑" pitchFamily="34" charset="-122"/>
                        </a:rPr>
                        <a:t>网贷</a:t>
                      </a:r>
                      <a:r>
                        <a:rPr lang="en-US" altLang="zh-CN" sz="1600" dirty="0" smtClean="0">
                          <a:latin typeface="微软雅黑" pitchFamily="34" charset="-122"/>
                          <a:ea typeface="微软雅黑" pitchFamily="34" charset="-122"/>
                        </a:rPr>
                        <a:t>(0)</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10</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0</a:t>
                      </a:r>
                      <a:endParaRPr lang="zh-CN" altLang="en-US" sz="1600" dirty="0">
                        <a:latin typeface="微软雅黑" pitchFamily="34" charset="-122"/>
                        <a:ea typeface="微软雅黑" pitchFamily="34" charset="-122"/>
                      </a:endParaRPr>
                    </a:p>
                  </a:txBody>
                  <a:tcPr marL="121920" marR="121920" marT="60960" marB="60960" anchor="ctr"/>
                </a:tc>
                <a:extLst>
                  <a:ext uri="{0D108BD9-81ED-4DB2-BD59-A6C34878D82A}">
                    <a16:rowId xmlns:a16="http://schemas.microsoft.com/office/drawing/2014/main" val="10001"/>
                  </a:ext>
                </a:extLst>
              </a:tr>
              <a:tr h="609600">
                <a:tc vMerge="1">
                  <a:txBody>
                    <a:bodyPr/>
                    <a:lstStyle/>
                    <a:p>
                      <a:endParaRPr lang="zh-CN" altLang="en-US" sz="1400" dirty="0">
                        <a:latin typeface="微软雅黑" pitchFamily="34" charset="-122"/>
                        <a:ea typeface="微软雅黑" pitchFamily="34" charset="-122"/>
                      </a:endParaRPr>
                    </a:p>
                  </a:txBody>
                  <a:tcPr/>
                </a:tc>
                <a:tc vMerge="1">
                  <a:txBody>
                    <a:bodyPr/>
                    <a:lstStyle/>
                    <a:p>
                      <a:endParaRPr lang="zh-CN" altLang="en-US" sz="1400" dirty="0">
                        <a:latin typeface="微软雅黑" pitchFamily="34" charset="-122"/>
                        <a:ea typeface="微软雅黑" pitchFamily="34" charset="-122"/>
                      </a:endParaRPr>
                    </a:p>
                  </a:txBody>
                  <a:tcPr/>
                </a:tc>
                <a:tc>
                  <a:txBody>
                    <a:bodyPr/>
                    <a:lstStyle/>
                    <a:p>
                      <a:pPr algn="ctr"/>
                      <a:r>
                        <a:rPr lang="zh-CN" altLang="en-US" sz="1600" dirty="0" smtClean="0">
                          <a:latin typeface="微软雅黑" pitchFamily="34" charset="-122"/>
                          <a:ea typeface="微软雅黑" pitchFamily="34" charset="-122"/>
                        </a:rPr>
                        <a:t>股票及股基</a:t>
                      </a:r>
                      <a:r>
                        <a:rPr lang="en-US" altLang="zh-CN" sz="1600" dirty="0" smtClean="0">
                          <a:latin typeface="微软雅黑" pitchFamily="34" charset="-122"/>
                          <a:ea typeface="微软雅黑" pitchFamily="34" charset="-122"/>
                        </a:rPr>
                        <a:t>(0)</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12</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0</a:t>
                      </a:r>
                      <a:endParaRPr lang="zh-CN" altLang="en-US" sz="1600" dirty="0">
                        <a:latin typeface="微软雅黑" pitchFamily="34" charset="-122"/>
                        <a:ea typeface="微软雅黑" pitchFamily="34" charset="-122"/>
                      </a:endParaRPr>
                    </a:p>
                  </a:txBody>
                  <a:tcPr marL="121920" marR="121920" marT="60960" marB="60960" anchor="ctr"/>
                </a:tc>
                <a:extLst>
                  <a:ext uri="{0D108BD9-81ED-4DB2-BD59-A6C34878D82A}">
                    <a16:rowId xmlns:a16="http://schemas.microsoft.com/office/drawing/2014/main" val="10002"/>
                  </a:ext>
                </a:extLst>
              </a:tr>
              <a:tr h="384000">
                <a:tc vMerge="1">
                  <a:txBody>
                    <a:bodyPr/>
                    <a:lstStyle/>
                    <a:p>
                      <a:endParaRPr lang="zh-CN" altLang="en-US" sz="1400" dirty="0">
                        <a:latin typeface="微软雅黑" pitchFamily="34" charset="-122"/>
                        <a:ea typeface="微软雅黑" pitchFamily="34" charset="-122"/>
                      </a:endParaRPr>
                    </a:p>
                  </a:txBody>
                  <a:tcPr/>
                </a:tc>
                <a:tc vMerge="1">
                  <a:txBody>
                    <a:bodyPr/>
                    <a:lstStyle/>
                    <a:p>
                      <a:endParaRPr lang="zh-CN" altLang="en-US" sz="1400" dirty="0">
                        <a:latin typeface="微软雅黑" pitchFamily="34" charset="-122"/>
                        <a:ea typeface="微软雅黑" pitchFamily="34" charset="-122"/>
                      </a:endParaRPr>
                    </a:p>
                  </a:txBody>
                  <a:tcPr/>
                </a:tc>
                <a:tc>
                  <a:txBody>
                    <a:bodyPr/>
                    <a:lstStyle/>
                    <a:p>
                      <a:pPr algn="ctr"/>
                      <a:r>
                        <a:rPr lang="zh-CN" altLang="en-US" sz="1600" dirty="0" smtClean="0">
                          <a:latin typeface="微软雅黑" pitchFamily="34" charset="-122"/>
                          <a:ea typeface="微软雅黑" pitchFamily="34" charset="-122"/>
                        </a:rPr>
                        <a:t>美元</a:t>
                      </a:r>
                      <a:r>
                        <a:rPr lang="en-US" altLang="zh-CN" sz="1600" dirty="0" smtClean="0">
                          <a:latin typeface="微软雅黑" pitchFamily="34" charset="-122"/>
                          <a:ea typeface="微软雅黑" pitchFamily="34" charset="-122"/>
                        </a:rPr>
                        <a:t>(0)</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8</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0</a:t>
                      </a:r>
                      <a:endParaRPr lang="zh-CN" altLang="en-US" sz="1600" dirty="0">
                        <a:latin typeface="微软雅黑" pitchFamily="34" charset="-122"/>
                        <a:ea typeface="微软雅黑" pitchFamily="34" charset="-122"/>
                      </a:endParaRPr>
                    </a:p>
                  </a:txBody>
                  <a:tcPr marL="121920" marR="121920" marT="60960" marB="60960" anchor="ctr"/>
                </a:tc>
                <a:extLst>
                  <a:ext uri="{0D108BD9-81ED-4DB2-BD59-A6C34878D82A}">
                    <a16:rowId xmlns:a16="http://schemas.microsoft.com/office/drawing/2014/main" val="10003"/>
                  </a:ext>
                </a:extLst>
              </a:tr>
              <a:tr h="609600">
                <a:tc vMerge="1">
                  <a:txBody>
                    <a:bodyPr/>
                    <a:lstStyle/>
                    <a:p>
                      <a:endParaRPr lang="zh-CN" altLang="en-US" sz="1400" dirty="0">
                        <a:latin typeface="微软雅黑" pitchFamily="34" charset="-122"/>
                        <a:ea typeface="微软雅黑" pitchFamily="34" charset="-122"/>
                      </a:endParaRPr>
                    </a:p>
                  </a:txBody>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itchFamily="34" charset="-122"/>
                          <a:ea typeface="微软雅黑" pitchFamily="34" charset="-122"/>
                        </a:rPr>
                        <a:t>中等风险</a:t>
                      </a:r>
                      <a:r>
                        <a:rPr lang="en-US" altLang="zh-CN" sz="1600" dirty="0" smtClean="0">
                          <a:latin typeface="微软雅黑" pitchFamily="34" charset="-122"/>
                          <a:ea typeface="微软雅黑" pitchFamily="34" charset="-122"/>
                        </a:rPr>
                        <a:t>(0.2)</a:t>
                      </a:r>
                      <a:endParaRPr lang="zh-CN" altLang="en-US" sz="1600" dirty="0" smtClean="0">
                        <a:latin typeface="微软雅黑" pitchFamily="34" charset="-122"/>
                        <a:ea typeface="微软雅黑" pitchFamily="34" charset="-122"/>
                      </a:endParaRPr>
                    </a:p>
                  </a:txBody>
                  <a:tcPr marL="121920" marR="121920" marT="60960" marB="60960" anchor="ctr"/>
                </a:tc>
                <a:tc>
                  <a:txBody>
                    <a:bodyPr/>
                    <a:lstStyle/>
                    <a:p>
                      <a:pPr algn="ctr"/>
                      <a:r>
                        <a:rPr lang="zh-CN" altLang="en-US" sz="1600" dirty="0" smtClean="0">
                          <a:latin typeface="微软雅黑" pitchFamily="34" charset="-122"/>
                          <a:ea typeface="微软雅黑" pitchFamily="34" charset="-122"/>
                        </a:rPr>
                        <a:t>混合型基金</a:t>
                      </a:r>
                      <a:r>
                        <a:rPr lang="en-US" altLang="zh-CN" sz="1600" dirty="0" smtClean="0">
                          <a:latin typeface="微软雅黑" pitchFamily="34" charset="-122"/>
                          <a:ea typeface="微软雅黑" pitchFamily="34" charset="-122"/>
                        </a:rPr>
                        <a:t>(0)</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8</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0</a:t>
                      </a:r>
                      <a:endParaRPr lang="zh-CN" altLang="en-US" sz="1600" dirty="0">
                        <a:latin typeface="微软雅黑" pitchFamily="34" charset="-122"/>
                        <a:ea typeface="微软雅黑" pitchFamily="34" charset="-122"/>
                      </a:endParaRPr>
                    </a:p>
                  </a:txBody>
                  <a:tcPr marL="121920" marR="121920" marT="60960" marB="60960" anchor="ctr"/>
                </a:tc>
                <a:extLst>
                  <a:ext uri="{0D108BD9-81ED-4DB2-BD59-A6C34878D82A}">
                    <a16:rowId xmlns:a16="http://schemas.microsoft.com/office/drawing/2014/main" val="10004"/>
                  </a:ext>
                </a:extLst>
              </a:tr>
              <a:tr h="609600">
                <a:tc vMerge="1">
                  <a:txBody>
                    <a:bodyPr/>
                    <a:lstStyle/>
                    <a:p>
                      <a:endParaRPr lang="zh-CN" altLang="en-US" sz="1400" dirty="0">
                        <a:latin typeface="微软雅黑" pitchFamily="34" charset="-122"/>
                        <a:ea typeface="微软雅黑" pitchFamily="34" charset="-122"/>
                      </a:endParaRPr>
                    </a:p>
                  </a:txBody>
                  <a:tcPr/>
                </a:tc>
                <a:tc vMerge="1">
                  <a:txBody>
                    <a:bodyPr/>
                    <a:lstStyle/>
                    <a:p>
                      <a:endParaRPr lang="zh-CN" altLang="en-US" sz="1400" dirty="0">
                        <a:latin typeface="微软雅黑" pitchFamily="34" charset="-122"/>
                        <a:ea typeface="微软雅黑" pitchFamily="34" charset="-122"/>
                      </a:endParaRPr>
                    </a:p>
                  </a:txBody>
                  <a:tcPr/>
                </a:tc>
                <a:tc>
                  <a:txBody>
                    <a:bodyPr/>
                    <a:lstStyle/>
                    <a:p>
                      <a:pPr algn="ctr"/>
                      <a:r>
                        <a:rPr lang="zh-CN" altLang="en-US" sz="1600" dirty="0" smtClean="0">
                          <a:latin typeface="微软雅黑" pitchFamily="34" charset="-122"/>
                          <a:ea typeface="微软雅黑" pitchFamily="34" charset="-122"/>
                        </a:rPr>
                        <a:t>债券型基金</a:t>
                      </a:r>
                      <a:r>
                        <a:rPr lang="en-US" altLang="zh-CN" sz="1600" dirty="0" smtClean="0">
                          <a:latin typeface="微软雅黑" pitchFamily="34" charset="-122"/>
                          <a:ea typeface="微软雅黑" pitchFamily="34" charset="-122"/>
                        </a:rPr>
                        <a:t>(0.2)</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6</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1.2</a:t>
                      </a:r>
                      <a:endParaRPr lang="zh-CN" altLang="en-US" sz="1600" dirty="0">
                        <a:latin typeface="微软雅黑" pitchFamily="34" charset="-122"/>
                        <a:ea typeface="微软雅黑" pitchFamily="34" charset="-122"/>
                      </a:endParaRPr>
                    </a:p>
                  </a:txBody>
                  <a:tcPr marL="121920" marR="121920" marT="60960" marB="60960" anchor="ctr"/>
                </a:tc>
                <a:extLst>
                  <a:ext uri="{0D108BD9-81ED-4DB2-BD59-A6C34878D82A}">
                    <a16:rowId xmlns:a16="http://schemas.microsoft.com/office/drawing/2014/main" val="10005"/>
                  </a:ext>
                </a:extLst>
              </a:tr>
              <a:tr h="384000">
                <a:tc vMerge="1">
                  <a:txBody>
                    <a:bodyPr/>
                    <a:lstStyle/>
                    <a:p>
                      <a:endParaRPr lang="zh-CN" altLang="en-US"/>
                    </a:p>
                  </a:txBody>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itchFamily="34" charset="-122"/>
                          <a:ea typeface="微软雅黑" pitchFamily="34" charset="-122"/>
                        </a:rPr>
                        <a:t>低风险</a:t>
                      </a:r>
                      <a:r>
                        <a:rPr lang="en-US" altLang="zh-CN" sz="1600" dirty="0" smtClean="0">
                          <a:latin typeface="微软雅黑" pitchFamily="34" charset="-122"/>
                          <a:ea typeface="微软雅黑" pitchFamily="34" charset="-122"/>
                        </a:rPr>
                        <a:t>(0.8)</a:t>
                      </a:r>
                      <a:endParaRPr lang="zh-CN" altLang="en-US" sz="1600" dirty="0" smtClean="0">
                        <a:latin typeface="微软雅黑" pitchFamily="34" charset="-122"/>
                        <a:ea typeface="微软雅黑" pitchFamily="34" charset="-122"/>
                      </a:endParaRPr>
                    </a:p>
                  </a:txBody>
                  <a:tcPr marL="121920" marR="121920" marT="60960" marB="60960" anchor="ctr"/>
                </a:tc>
                <a:tc>
                  <a:txBody>
                    <a:bodyPr/>
                    <a:lstStyle/>
                    <a:p>
                      <a:pPr algn="ctr"/>
                      <a:r>
                        <a:rPr lang="zh-CN" altLang="en-US" sz="1600" dirty="0" smtClean="0">
                          <a:latin typeface="微软雅黑" pitchFamily="34" charset="-122"/>
                          <a:ea typeface="微软雅黑" pitchFamily="34" charset="-122"/>
                        </a:rPr>
                        <a:t>国债</a:t>
                      </a:r>
                      <a:r>
                        <a:rPr lang="en-US" altLang="zh-CN" sz="1600" dirty="0" smtClean="0">
                          <a:latin typeface="微软雅黑" pitchFamily="34" charset="-122"/>
                          <a:ea typeface="微软雅黑" pitchFamily="34" charset="-122"/>
                        </a:rPr>
                        <a:t>(0.4)</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4.2</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1.68</a:t>
                      </a:r>
                      <a:endParaRPr lang="zh-CN" altLang="en-US" sz="1600" dirty="0">
                        <a:latin typeface="微软雅黑" pitchFamily="34" charset="-122"/>
                        <a:ea typeface="微软雅黑" pitchFamily="34" charset="-122"/>
                      </a:endParaRPr>
                    </a:p>
                  </a:txBody>
                  <a:tcPr marL="121920" marR="121920" marT="60960" marB="60960" anchor="ctr"/>
                </a:tc>
                <a:extLst>
                  <a:ext uri="{0D108BD9-81ED-4DB2-BD59-A6C34878D82A}">
                    <a16:rowId xmlns:a16="http://schemas.microsoft.com/office/drawing/2014/main" val="10006"/>
                  </a:ext>
                </a:extLst>
              </a:tr>
              <a:tr h="609600">
                <a:tc vMerge="1">
                  <a:txBody>
                    <a:bodyPr/>
                    <a:lstStyle/>
                    <a:p>
                      <a:endParaRPr lang="zh-CN" altLang="en-US" sz="1400" dirty="0">
                        <a:latin typeface="微软雅黑" pitchFamily="34" charset="-122"/>
                        <a:ea typeface="微软雅黑" pitchFamily="34" charset="-122"/>
                      </a:endParaRPr>
                    </a:p>
                  </a:txBody>
                  <a:tcP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200" dirty="0" smtClean="0">
                        <a:latin typeface="微软雅黑" pitchFamily="34" charset="-122"/>
                        <a:ea typeface="微软雅黑" pitchFamily="34" charset="-122"/>
                      </a:endParaRPr>
                    </a:p>
                  </a:txBody>
                  <a:tcPr anchor="ctr"/>
                </a:tc>
                <a:tc>
                  <a:txBody>
                    <a:bodyPr/>
                    <a:lstStyle/>
                    <a:p>
                      <a:pPr algn="ctr"/>
                      <a:r>
                        <a:rPr lang="zh-CN" altLang="en-US" sz="1600" dirty="0" smtClean="0">
                          <a:latin typeface="微软雅黑" pitchFamily="34" charset="-122"/>
                          <a:ea typeface="微软雅黑" pitchFamily="34" charset="-122"/>
                        </a:rPr>
                        <a:t>货币基金</a:t>
                      </a:r>
                      <a:r>
                        <a:rPr lang="en-US" altLang="zh-CN" sz="1600" dirty="0" smtClean="0">
                          <a:latin typeface="微软雅黑" pitchFamily="34" charset="-122"/>
                          <a:ea typeface="微软雅黑" pitchFamily="34" charset="-122"/>
                        </a:rPr>
                        <a:t>(0.4)</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2.8</a:t>
                      </a:r>
                      <a:endParaRPr lang="zh-CN" altLang="en-US" sz="1600" dirty="0">
                        <a:latin typeface="微软雅黑" pitchFamily="34" charset="-122"/>
                        <a:ea typeface="微软雅黑" pitchFamily="34" charset="-122"/>
                      </a:endParaRPr>
                    </a:p>
                  </a:txBody>
                  <a:tcPr marL="121920" marR="121920" marT="60960" marB="60960" anchor="ctr"/>
                </a:tc>
                <a:tc>
                  <a:txBody>
                    <a:bodyPr/>
                    <a:lstStyle/>
                    <a:p>
                      <a:pPr algn="ctr"/>
                      <a:r>
                        <a:rPr lang="en-US" altLang="zh-CN" sz="1600" dirty="0" smtClean="0">
                          <a:latin typeface="微软雅黑" pitchFamily="34" charset="-122"/>
                          <a:ea typeface="微软雅黑" pitchFamily="34" charset="-122"/>
                        </a:rPr>
                        <a:t>1.12</a:t>
                      </a:r>
                      <a:endParaRPr lang="zh-CN" altLang="en-US" sz="1600" dirty="0">
                        <a:latin typeface="微软雅黑" pitchFamily="34" charset="-122"/>
                        <a:ea typeface="微软雅黑" pitchFamily="34" charset="-122"/>
                      </a:endParaRPr>
                    </a:p>
                  </a:txBody>
                  <a:tcPr marL="121920" marR="121920" marT="60960" marB="60960" anchor="ctr"/>
                </a:tc>
                <a:extLst>
                  <a:ext uri="{0D108BD9-81ED-4DB2-BD59-A6C34878D82A}">
                    <a16:rowId xmlns:a16="http://schemas.microsoft.com/office/drawing/2014/main" val="10007"/>
                  </a:ext>
                </a:extLst>
              </a:tr>
              <a:tr h="458261">
                <a:tc vMerge="1">
                  <a:txBody>
                    <a:bodyPr/>
                    <a:lstStyle/>
                    <a:p>
                      <a:endParaRPr lang="zh-CN" altLang="en-US" sz="1400" dirty="0">
                        <a:latin typeface="微软雅黑" pitchFamily="34" charset="-122"/>
                        <a:ea typeface="微软雅黑" pitchFamily="34" charset="-122"/>
                      </a:endParaRPr>
                    </a:p>
                  </a:txBody>
                  <a:tcPr/>
                </a:tc>
                <a:tc gridSpan="4">
                  <a:txBody>
                    <a:bodyPr/>
                    <a:lstStyle/>
                    <a:p>
                      <a:pPr algn="ctr"/>
                      <a:r>
                        <a:rPr lang="zh-CN" altLang="en-US" sz="1900" dirty="0" smtClean="0">
                          <a:latin typeface="微软雅黑" pitchFamily="34" charset="-122"/>
                          <a:ea typeface="微软雅黑" pitchFamily="34" charset="-122"/>
                        </a:rPr>
                        <a:t>合计收益率：</a:t>
                      </a:r>
                      <a:r>
                        <a:rPr lang="en-US" altLang="zh-CN" sz="1900" b="1" dirty="0" smtClean="0">
                          <a:latin typeface="微软雅黑" pitchFamily="34" charset="-122"/>
                          <a:ea typeface="微软雅黑" pitchFamily="34" charset="-122"/>
                        </a:rPr>
                        <a:t>4%</a:t>
                      </a:r>
                      <a:endParaRPr lang="zh-CN" altLang="en-US" sz="1900" b="1" dirty="0">
                        <a:latin typeface="微软雅黑" pitchFamily="34" charset="-122"/>
                        <a:ea typeface="微软雅黑" pitchFamily="34" charset="-122"/>
                      </a:endParaRPr>
                    </a:p>
                  </a:txBody>
                  <a:tcPr marL="121920" marR="121920" marT="60960" marB="60960" anchor="ctr"/>
                </a:tc>
                <a:tc hMerge="1">
                  <a:txBody>
                    <a:bodyPr/>
                    <a:lstStyle/>
                    <a:p>
                      <a:endParaRPr lang="zh-CN" altLang="en-US" sz="1400" dirty="0">
                        <a:latin typeface="微软雅黑" pitchFamily="34" charset="-122"/>
                        <a:ea typeface="微软雅黑" pitchFamily="34" charset="-122"/>
                      </a:endParaRPr>
                    </a:p>
                  </a:txBody>
                  <a:tcPr/>
                </a:tc>
                <a:tc hMerge="1">
                  <a:txBody>
                    <a:bodyPr/>
                    <a:lstStyle/>
                    <a:p>
                      <a:endParaRPr lang="zh-CN" altLang="en-US" sz="1400" dirty="0">
                        <a:latin typeface="微软雅黑" pitchFamily="34" charset="-122"/>
                        <a:ea typeface="微软雅黑" pitchFamily="34" charset="-122"/>
                      </a:endParaRPr>
                    </a:p>
                  </a:txBody>
                  <a:tcPr/>
                </a:tc>
                <a:tc hMerge="1">
                  <a:txBody>
                    <a:bodyPr/>
                    <a:lstStyle/>
                    <a:p>
                      <a:endParaRPr lang="zh-CN" altLang="en-US" sz="1400" dirty="0">
                        <a:latin typeface="微软雅黑" pitchFamily="34" charset="-122"/>
                        <a:ea typeface="微软雅黑" pitchFamily="34" charset="-122"/>
                      </a:endParaRPr>
                    </a:p>
                  </a:txBody>
                  <a:tcPr/>
                </a:tc>
                <a:extLst>
                  <a:ext uri="{0D108BD9-81ED-4DB2-BD59-A6C34878D82A}">
                    <a16:rowId xmlns:a16="http://schemas.microsoft.com/office/drawing/2014/main" val="10008"/>
                  </a:ext>
                </a:extLst>
              </a:tr>
            </a:tbl>
          </a:graphicData>
        </a:graphic>
      </p:graphicFrame>
      <p:sp>
        <p:nvSpPr>
          <p:cNvPr id="28" name="矩形 27"/>
          <p:cNvSpPr/>
          <p:nvPr/>
        </p:nvSpPr>
        <p:spPr>
          <a:xfrm>
            <a:off x="5390520" y="1341349"/>
            <a:ext cx="4844596" cy="420564"/>
          </a:xfrm>
          <a:prstGeom prst="rect">
            <a:avLst/>
          </a:prstGeom>
        </p:spPr>
        <p:txBody>
          <a:bodyPr wrap="none">
            <a:spAutoFit/>
          </a:bodyPr>
          <a:lstStyle/>
          <a:p>
            <a:r>
              <a:rPr lang="zh-CN" altLang="en-US" sz="2133" dirty="0">
                <a:solidFill>
                  <a:prstClr val="black"/>
                </a:solidFill>
                <a:latin typeface="微软雅黑" pitchFamily="34" charset="-122"/>
                <a:ea typeface="微软雅黑" pitchFamily="34" charset="-122"/>
              </a:rPr>
              <a:t>风险偏好不同，所带来的收益也不同。</a:t>
            </a:r>
          </a:p>
        </p:txBody>
      </p:sp>
    </p:spTree>
    <p:extLst>
      <p:ext uri="{BB962C8B-B14F-4D97-AF65-F5344CB8AC3E}">
        <p14:creationId xmlns:p14="http://schemas.microsoft.com/office/powerpoint/2010/main" val="30887250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
          <p:cNvGrpSpPr>
            <a:grpSpLocks/>
          </p:cNvGrpSpPr>
          <p:nvPr/>
        </p:nvGrpSpPr>
        <p:grpSpPr bwMode="auto">
          <a:xfrm>
            <a:off x="46567" y="0"/>
            <a:ext cx="1797051" cy="1337733"/>
            <a:chOff x="0" y="0"/>
            <a:chExt cx="12463730" cy="9279959"/>
          </a:xfrm>
        </p:grpSpPr>
        <p:sp>
          <p:nvSpPr>
            <p:cNvPr id="4" name="椭圆 5"/>
            <p:cNvSpPr>
              <a:spLocks noChangeArrowheads="1"/>
            </p:cNvSpPr>
            <p:nvPr/>
          </p:nvSpPr>
          <p:spPr bwMode="auto">
            <a:xfrm rot="17654843">
              <a:off x="2770714" y="611512"/>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5" name="椭圆 5"/>
            <p:cNvSpPr>
              <a:spLocks noChangeArrowheads="1"/>
            </p:cNvSpPr>
            <p:nvPr/>
          </p:nvSpPr>
          <p:spPr bwMode="auto">
            <a:xfrm rot="17654843">
              <a:off x="8243321" y="2987775"/>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6" name="椭圆 5"/>
            <p:cNvSpPr>
              <a:spLocks noChangeArrowheads="1"/>
            </p:cNvSpPr>
            <p:nvPr/>
          </p:nvSpPr>
          <p:spPr bwMode="auto">
            <a:xfrm rot="5568637">
              <a:off x="2405421" y="1481606"/>
              <a:ext cx="1680787" cy="649162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7" name="椭圆 5"/>
            <p:cNvSpPr>
              <a:spLocks noChangeArrowheads="1"/>
            </p:cNvSpPr>
            <p:nvPr/>
          </p:nvSpPr>
          <p:spPr bwMode="auto">
            <a:xfrm rot="16441754">
              <a:off x="8526874" y="1956637"/>
              <a:ext cx="1830219" cy="6043491"/>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8" name="椭圆 5"/>
            <p:cNvSpPr>
              <a:spLocks noChangeArrowheads="1"/>
            </p:cNvSpPr>
            <p:nvPr/>
          </p:nvSpPr>
          <p:spPr bwMode="auto">
            <a:xfrm rot="14857024">
              <a:off x="2376812" y="2863720"/>
              <a:ext cx="2172737" cy="65527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9" name="椭圆 5"/>
            <p:cNvSpPr>
              <a:spLocks noChangeArrowheads="1"/>
            </p:cNvSpPr>
            <p:nvPr/>
          </p:nvSpPr>
          <p:spPr bwMode="auto">
            <a:xfrm rot="4071505">
              <a:off x="8109088" y="514583"/>
              <a:ext cx="2277756" cy="618451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0" name="椭圆 5"/>
            <p:cNvSpPr>
              <a:spLocks noChangeArrowheads="1"/>
            </p:cNvSpPr>
            <p:nvPr/>
          </p:nvSpPr>
          <p:spPr bwMode="auto">
            <a:xfrm rot="13127628">
              <a:off x="4191902" y="4237601"/>
              <a:ext cx="1636042" cy="48368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1" name="椭圆 5"/>
            <p:cNvSpPr>
              <a:spLocks noChangeArrowheads="1"/>
            </p:cNvSpPr>
            <p:nvPr/>
          </p:nvSpPr>
          <p:spPr bwMode="auto">
            <a:xfrm rot="13314377">
              <a:off x="7038878" y="920119"/>
              <a:ext cx="1645619" cy="430052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2" name="椭圆 5"/>
            <p:cNvSpPr>
              <a:spLocks noChangeArrowheads="1"/>
            </p:cNvSpPr>
            <p:nvPr/>
          </p:nvSpPr>
          <p:spPr bwMode="auto">
            <a:xfrm rot="352707">
              <a:off x="5801383" y="0"/>
              <a:ext cx="1772403" cy="4752556"/>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3" name="椭圆 5"/>
            <p:cNvSpPr>
              <a:spLocks noChangeArrowheads="1"/>
            </p:cNvSpPr>
            <p:nvPr/>
          </p:nvSpPr>
          <p:spPr bwMode="auto">
            <a:xfrm>
              <a:off x="5543493" y="4721390"/>
              <a:ext cx="2060016" cy="45199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4" name="椭圆 5"/>
            <p:cNvSpPr>
              <a:spLocks noChangeArrowheads="1"/>
            </p:cNvSpPr>
            <p:nvPr/>
          </p:nvSpPr>
          <p:spPr bwMode="auto">
            <a:xfrm rot="19232120">
              <a:off x="3815776" y="159115"/>
              <a:ext cx="1909511" cy="528181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5" name="椭圆 5"/>
            <p:cNvSpPr>
              <a:spLocks noChangeArrowheads="1"/>
            </p:cNvSpPr>
            <p:nvPr/>
          </p:nvSpPr>
          <p:spPr bwMode="auto">
            <a:xfrm rot="8213685">
              <a:off x="7348069" y="4032106"/>
              <a:ext cx="1912542" cy="5247853"/>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grpSp>
      <p:sp>
        <p:nvSpPr>
          <p:cNvPr id="16" name="TextBox 15"/>
          <p:cNvSpPr>
            <a:spLocks noChangeArrowheads="1"/>
          </p:cNvSpPr>
          <p:nvPr/>
        </p:nvSpPr>
        <p:spPr bwMode="auto">
          <a:xfrm>
            <a:off x="1854809" y="145268"/>
            <a:ext cx="67013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dirty="0">
                <a:solidFill>
                  <a:prstClr val="black">
                    <a:lumMod val="85000"/>
                    <a:lumOff val="15000"/>
                  </a:prstClr>
                </a:solidFill>
                <a:latin typeface="微软雅黑" pitchFamily="34" charset="-122"/>
                <a:ea typeface="微软雅黑" pitchFamily="34" charset="-122"/>
                <a:sym typeface="微软雅黑" pitchFamily="34" charset="-122"/>
              </a:rPr>
              <a:t>“标准普尔家庭资产象限图”解析</a:t>
            </a:r>
          </a:p>
        </p:txBody>
      </p:sp>
      <p:sp>
        <p:nvSpPr>
          <p:cNvPr id="17" name="TextBox 14"/>
          <p:cNvSpPr>
            <a:spLocks noChangeArrowheads="1"/>
          </p:cNvSpPr>
          <p:nvPr/>
        </p:nvSpPr>
        <p:spPr bwMode="auto">
          <a:xfrm>
            <a:off x="415646" y="226432"/>
            <a:ext cx="11574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800" b="1" dirty="0">
                <a:solidFill>
                  <a:prstClr val="white"/>
                </a:solidFill>
                <a:sym typeface="宋体" pitchFamily="2" charset="-122"/>
              </a:rPr>
              <a:t>1-2</a:t>
            </a:r>
            <a:endParaRPr lang="zh-CN" altLang="en-US" sz="4800" b="1" dirty="0">
              <a:solidFill>
                <a:prstClr val="white"/>
              </a:solidFill>
              <a:sym typeface="宋体" pitchFamily="2" charset="-122"/>
            </a:endParaRPr>
          </a:p>
        </p:txBody>
      </p:sp>
      <p:sp>
        <p:nvSpPr>
          <p:cNvPr id="18" name="矩形 17"/>
          <p:cNvSpPr/>
          <p:nvPr/>
        </p:nvSpPr>
        <p:spPr>
          <a:xfrm>
            <a:off x="2255847" y="740701"/>
            <a:ext cx="3989379" cy="489878"/>
          </a:xfrm>
          <a:prstGeom prst="rect">
            <a:avLst/>
          </a:prstGeom>
        </p:spPr>
        <p:txBody>
          <a:bodyPr wrap="square">
            <a:spAutoFit/>
          </a:bodyPr>
          <a:lstStyle/>
          <a:p>
            <a:pPr>
              <a:lnSpc>
                <a:spcPts val="3067"/>
              </a:lnSpc>
            </a:pPr>
            <a:r>
              <a:rPr lang="zh-CN" altLang="en-US" sz="2400" b="1" dirty="0">
                <a:solidFill>
                  <a:prstClr val="black"/>
                </a:solidFill>
                <a:latin typeface="微软雅黑" pitchFamily="34" charset="-122"/>
                <a:ea typeface="微软雅黑" pitchFamily="34" charset="-122"/>
              </a:rPr>
              <a:t>投资产品注意事项</a:t>
            </a:r>
            <a:endParaRPr lang="en-US" altLang="zh-CN" sz="2400" b="1" dirty="0">
              <a:solidFill>
                <a:prstClr val="black"/>
              </a:solidFill>
              <a:latin typeface="微软雅黑" pitchFamily="34" charset="-122"/>
              <a:ea typeface="微软雅黑" pitchFamily="34" charset="-122"/>
            </a:endParaRPr>
          </a:p>
        </p:txBody>
      </p:sp>
      <p:sp>
        <p:nvSpPr>
          <p:cNvPr id="19" name="直接连接符 17"/>
          <p:cNvSpPr>
            <a:spLocks noChangeShapeType="1"/>
          </p:cNvSpPr>
          <p:nvPr/>
        </p:nvSpPr>
        <p:spPr bwMode="auto">
          <a:xfrm flipV="1">
            <a:off x="0" y="3909053"/>
            <a:ext cx="12336693" cy="2948947"/>
          </a:xfrm>
          <a:prstGeom prst="line">
            <a:avLst/>
          </a:prstGeom>
          <a:noFill/>
          <a:ln w="28575"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sz="2400">
              <a:solidFill>
                <a:prstClr val="black"/>
              </a:solidFill>
            </a:endParaRPr>
          </a:p>
        </p:txBody>
      </p:sp>
      <p:grpSp>
        <p:nvGrpSpPr>
          <p:cNvPr id="20" name="组合 28"/>
          <p:cNvGrpSpPr>
            <a:grpSpLocks/>
          </p:cNvGrpSpPr>
          <p:nvPr/>
        </p:nvGrpSpPr>
        <p:grpSpPr bwMode="auto">
          <a:xfrm>
            <a:off x="2063075" y="5520539"/>
            <a:ext cx="480531" cy="788781"/>
            <a:chOff x="0" y="0"/>
            <a:chExt cx="639185" cy="1091184"/>
          </a:xfrm>
        </p:grpSpPr>
        <p:grpSp>
          <p:nvGrpSpPr>
            <p:cNvPr id="21" name="组合 23"/>
            <p:cNvGrpSpPr>
              <a:grpSpLocks/>
            </p:cNvGrpSpPr>
            <p:nvPr/>
          </p:nvGrpSpPr>
          <p:grpSpPr bwMode="auto">
            <a:xfrm>
              <a:off x="0" y="0"/>
              <a:ext cx="639185" cy="1091184"/>
              <a:chOff x="0" y="0"/>
              <a:chExt cx="868598" cy="1482827"/>
            </a:xfrm>
          </p:grpSpPr>
          <p:sp>
            <p:nvSpPr>
              <p:cNvPr id="23" name="椭圆 18"/>
              <p:cNvSpPr>
                <a:spLocks noChangeArrowheads="1"/>
              </p:cNvSpPr>
              <p:nvPr/>
            </p:nvSpPr>
            <p:spPr bwMode="auto">
              <a:xfrm>
                <a:off x="0" y="0"/>
                <a:ext cx="868598" cy="896071"/>
              </a:xfrm>
              <a:prstGeom prst="ellipse">
                <a:avLst/>
              </a:prstGeom>
              <a:solidFill>
                <a:srgbClr val="CC006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24" name="矩形 21"/>
              <p:cNvSpPr>
                <a:spLocks noChangeArrowheads="1"/>
              </p:cNvSpPr>
              <p:nvPr/>
            </p:nvSpPr>
            <p:spPr bwMode="auto">
              <a:xfrm>
                <a:off x="103099" y="736068"/>
                <a:ext cx="662400" cy="746759"/>
              </a:xfrm>
              <a:custGeom>
                <a:avLst/>
                <a:gdLst>
                  <a:gd name="T0" fmla="*/ 0 w 1353823"/>
                  <a:gd name="T1" fmla="*/ 0 h 1134893"/>
                  <a:gd name="T2" fmla="*/ 1353823 w 1353823"/>
                  <a:gd name="T3" fmla="*/ 1134893 h 1134893"/>
                </a:gdLst>
                <a:ahLst/>
                <a:cxnLst/>
                <a:rect l="T0" t="T1" r="T2" b="T3"/>
                <a:pathLst>
                  <a:path w="1353823" h="1134893">
                    <a:moveTo>
                      <a:pt x="0" y="0"/>
                    </a:moveTo>
                    <a:lnTo>
                      <a:pt x="1353823" y="0"/>
                    </a:lnTo>
                    <a:cubicBezTo>
                      <a:pt x="976904" y="249658"/>
                      <a:pt x="733908" y="665396"/>
                      <a:pt x="733908" y="1134893"/>
                    </a:cubicBezTo>
                    <a:lnTo>
                      <a:pt x="726371" y="1134893"/>
                    </a:lnTo>
                    <a:cubicBezTo>
                      <a:pt x="706445" y="648677"/>
                      <a:pt x="420400" y="227699"/>
                      <a:pt x="0" y="0"/>
                    </a:cubicBezTo>
                    <a:close/>
                  </a:path>
                </a:pathLst>
              </a:custGeom>
              <a:solidFill>
                <a:srgbClr val="CC006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grpSp>
        <p:sp>
          <p:nvSpPr>
            <p:cNvPr id="22" name="椭圆 27"/>
            <p:cNvSpPr>
              <a:spLocks noChangeArrowheads="1"/>
            </p:cNvSpPr>
            <p:nvPr/>
          </p:nvSpPr>
          <p:spPr bwMode="auto">
            <a:xfrm>
              <a:off x="175576" y="205755"/>
              <a:ext cx="288032" cy="288032"/>
            </a:xfrm>
            <a:prstGeom prst="ellipse">
              <a:avLst/>
            </a:prstGeom>
            <a:solidFill>
              <a:schemeClr val="bg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grpSp>
      <p:grpSp>
        <p:nvGrpSpPr>
          <p:cNvPr id="25" name="组合 34"/>
          <p:cNvGrpSpPr>
            <a:grpSpLocks/>
          </p:cNvGrpSpPr>
          <p:nvPr/>
        </p:nvGrpSpPr>
        <p:grpSpPr bwMode="auto">
          <a:xfrm>
            <a:off x="7234071" y="4250314"/>
            <a:ext cx="478996" cy="788781"/>
            <a:chOff x="0" y="0"/>
            <a:chExt cx="639185" cy="1091184"/>
          </a:xfrm>
        </p:grpSpPr>
        <p:grpSp>
          <p:nvGrpSpPr>
            <p:cNvPr id="26" name="组合 35"/>
            <p:cNvGrpSpPr>
              <a:grpSpLocks/>
            </p:cNvGrpSpPr>
            <p:nvPr/>
          </p:nvGrpSpPr>
          <p:grpSpPr bwMode="auto">
            <a:xfrm>
              <a:off x="0" y="0"/>
              <a:ext cx="639185" cy="1091184"/>
              <a:chOff x="0" y="0"/>
              <a:chExt cx="868598" cy="1482827"/>
            </a:xfrm>
          </p:grpSpPr>
          <p:sp>
            <p:nvSpPr>
              <p:cNvPr id="28" name="椭圆 37"/>
              <p:cNvSpPr>
                <a:spLocks noChangeArrowheads="1"/>
              </p:cNvSpPr>
              <p:nvPr/>
            </p:nvSpPr>
            <p:spPr bwMode="auto">
              <a:xfrm>
                <a:off x="0" y="0"/>
                <a:ext cx="868598" cy="896071"/>
              </a:xfrm>
              <a:prstGeom prst="ellipse">
                <a:avLst/>
              </a:prstGeom>
              <a:solidFill>
                <a:srgbClr val="CC006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29" name="矩形 21"/>
              <p:cNvSpPr>
                <a:spLocks noChangeArrowheads="1"/>
              </p:cNvSpPr>
              <p:nvPr/>
            </p:nvSpPr>
            <p:spPr bwMode="auto">
              <a:xfrm>
                <a:off x="103099" y="736068"/>
                <a:ext cx="662400" cy="746759"/>
              </a:xfrm>
              <a:custGeom>
                <a:avLst/>
                <a:gdLst>
                  <a:gd name="T0" fmla="*/ 0 w 1353823"/>
                  <a:gd name="T1" fmla="*/ 0 h 1134893"/>
                  <a:gd name="T2" fmla="*/ 1353823 w 1353823"/>
                  <a:gd name="T3" fmla="*/ 1134893 h 1134893"/>
                </a:gdLst>
                <a:ahLst/>
                <a:cxnLst/>
                <a:rect l="T0" t="T1" r="T2" b="T3"/>
                <a:pathLst>
                  <a:path w="1353823" h="1134893">
                    <a:moveTo>
                      <a:pt x="0" y="0"/>
                    </a:moveTo>
                    <a:lnTo>
                      <a:pt x="1353823" y="0"/>
                    </a:lnTo>
                    <a:cubicBezTo>
                      <a:pt x="976904" y="249658"/>
                      <a:pt x="733908" y="665396"/>
                      <a:pt x="733908" y="1134893"/>
                    </a:cubicBezTo>
                    <a:lnTo>
                      <a:pt x="726371" y="1134893"/>
                    </a:lnTo>
                    <a:cubicBezTo>
                      <a:pt x="706445" y="648677"/>
                      <a:pt x="420400" y="227699"/>
                      <a:pt x="0" y="0"/>
                    </a:cubicBezTo>
                    <a:close/>
                  </a:path>
                </a:pathLst>
              </a:custGeom>
              <a:solidFill>
                <a:srgbClr val="CC006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grpSp>
        <p:sp>
          <p:nvSpPr>
            <p:cNvPr id="27" name="椭圆 36"/>
            <p:cNvSpPr>
              <a:spLocks noChangeArrowheads="1"/>
            </p:cNvSpPr>
            <p:nvPr/>
          </p:nvSpPr>
          <p:spPr bwMode="auto">
            <a:xfrm>
              <a:off x="175576" y="205755"/>
              <a:ext cx="288032" cy="288032"/>
            </a:xfrm>
            <a:prstGeom prst="ellipse">
              <a:avLst/>
            </a:prstGeom>
            <a:solidFill>
              <a:schemeClr val="bg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grpSp>
      <p:grpSp>
        <p:nvGrpSpPr>
          <p:cNvPr id="30" name="组合 39"/>
          <p:cNvGrpSpPr>
            <a:grpSpLocks/>
          </p:cNvGrpSpPr>
          <p:nvPr/>
        </p:nvGrpSpPr>
        <p:grpSpPr bwMode="auto">
          <a:xfrm>
            <a:off x="10128252" y="3504315"/>
            <a:ext cx="480531" cy="788781"/>
            <a:chOff x="0" y="0"/>
            <a:chExt cx="639185" cy="1091184"/>
          </a:xfrm>
        </p:grpSpPr>
        <p:grpSp>
          <p:nvGrpSpPr>
            <p:cNvPr id="31" name="组合 40"/>
            <p:cNvGrpSpPr>
              <a:grpSpLocks/>
            </p:cNvGrpSpPr>
            <p:nvPr/>
          </p:nvGrpSpPr>
          <p:grpSpPr bwMode="auto">
            <a:xfrm>
              <a:off x="0" y="0"/>
              <a:ext cx="639185" cy="1091184"/>
              <a:chOff x="0" y="0"/>
              <a:chExt cx="868598" cy="1482827"/>
            </a:xfrm>
          </p:grpSpPr>
          <p:sp>
            <p:nvSpPr>
              <p:cNvPr id="33" name="椭圆 42"/>
              <p:cNvSpPr>
                <a:spLocks noChangeArrowheads="1"/>
              </p:cNvSpPr>
              <p:nvPr/>
            </p:nvSpPr>
            <p:spPr bwMode="auto">
              <a:xfrm>
                <a:off x="0" y="0"/>
                <a:ext cx="868598" cy="896071"/>
              </a:xfrm>
              <a:prstGeom prst="ellipse">
                <a:avLst/>
              </a:prstGeom>
              <a:solidFill>
                <a:srgbClr val="CC006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34" name="矩形 21"/>
              <p:cNvSpPr>
                <a:spLocks noChangeArrowheads="1"/>
              </p:cNvSpPr>
              <p:nvPr/>
            </p:nvSpPr>
            <p:spPr bwMode="auto">
              <a:xfrm>
                <a:off x="103099" y="736068"/>
                <a:ext cx="662400" cy="746759"/>
              </a:xfrm>
              <a:custGeom>
                <a:avLst/>
                <a:gdLst>
                  <a:gd name="T0" fmla="*/ 0 w 1353823"/>
                  <a:gd name="T1" fmla="*/ 0 h 1134893"/>
                  <a:gd name="T2" fmla="*/ 1353823 w 1353823"/>
                  <a:gd name="T3" fmla="*/ 1134893 h 1134893"/>
                </a:gdLst>
                <a:ahLst/>
                <a:cxnLst/>
                <a:rect l="T0" t="T1" r="T2" b="T3"/>
                <a:pathLst>
                  <a:path w="1353823" h="1134893">
                    <a:moveTo>
                      <a:pt x="0" y="0"/>
                    </a:moveTo>
                    <a:lnTo>
                      <a:pt x="1353823" y="0"/>
                    </a:lnTo>
                    <a:cubicBezTo>
                      <a:pt x="976904" y="249658"/>
                      <a:pt x="733908" y="665396"/>
                      <a:pt x="733908" y="1134893"/>
                    </a:cubicBezTo>
                    <a:lnTo>
                      <a:pt x="726371" y="1134893"/>
                    </a:lnTo>
                    <a:cubicBezTo>
                      <a:pt x="706445" y="648677"/>
                      <a:pt x="420400" y="227699"/>
                      <a:pt x="0" y="0"/>
                    </a:cubicBezTo>
                    <a:close/>
                  </a:path>
                </a:pathLst>
              </a:custGeom>
              <a:solidFill>
                <a:srgbClr val="CC006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grpSp>
        <p:sp>
          <p:nvSpPr>
            <p:cNvPr id="32" name="椭圆 41"/>
            <p:cNvSpPr>
              <a:spLocks noChangeArrowheads="1"/>
            </p:cNvSpPr>
            <p:nvPr/>
          </p:nvSpPr>
          <p:spPr bwMode="auto">
            <a:xfrm>
              <a:off x="175576" y="205755"/>
              <a:ext cx="288032" cy="288032"/>
            </a:xfrm>
            <a:prstGeom prst="ellipse">
              <a:avLst/>
            </a:prstGeom>
            <a:solidFill>
              <a:schemeClr val="bg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grpSp>
      <p:sp>
        <p:nvSpPr>
          <p:cNvPr id="35" name="TextBox 44"/>
          <p:cNvSpPr>
            <a:spLocks noChangeArrowheads="1"/>
          </p:cNvSpPr>
          <p:nvPr/>
        </p:nvSpPr>
        <p:spPr bwMode="auto">
          <a:xfrm>
            <a:off x="6852723" y="5078131"/>
            <a:ext cx="212294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667" b="1" dirty="0">
                <a:solidFill>
                  <a:srgbClr val="CC0066"/>
                </a:solidFill>
                <a:latin typeface="微软雅黑" pitchFamily="34" charset="-122"/>
                <a:ea typeface="微软雅黑" pitchFamily="34" charset="-122"/>
                <a:sym typeface="微软雅黑" pitchFamily="34" charset="-122"/>
              </a:rPr>
              <a:t>国债</a:t>
            </a:r>
          </a:p>
        </p:txBody>
      </p:sp>
      <p:sp>
        <p:nvSpPr>
          <p:cNvPr id="36" name="TextBox 45"/>
          <p:cNvSpPr>
            <a:spLocks noChangeArrowheads="1"/>
          </p:cNvSpPr>
          <p:nvPr/>
        </p:nvSpPr>
        <p:spPr bwMode="auto">
          <a:xfrm>
            <a:off x="9637184" y="4459092"/>
            <a:ext cx="25548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667" b="1" dirty="0">
                <a:solidFill>
                  <a:srgbClr val="CC0066"/>
                </a:solidFill>
                <a:latin typeface="微软雅黑" pitchFamily="34" charset="-122"/>
                <a:ea typeface="微软雅黑" pitchFamily="34" charset="-122"/>
                <a:sym typeface="微软雅黑" pitchFamily="34" charset="-122"/>
              </a:rPr>
              <a:t>货币基金</a:t>
            </a:r>
          </a:p>
        </p:txBody>
      </p:sp>
      <p:sp>
        <p:nvSpPr>
          <p:cNvPr id="37" name="TextBox 46"/>
          <p:cNvSpPr>
            <a:spLocks noChangeArrowheads="1"/>
          </p:cNvSpPr>
          <p:nvPr/>
        </p:nvSpPr>
        <p:spPr bwMode="auto">
          <a:xfrm>
            <a:off x="1853208" y="6255893"/>
            <a:ext cx="2017712"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667" b="1" dirty="0">
                <a:solidFill>
                  <a:srgbClr val="CC0066"/>
                </a:solidFill>
                <a:latin typeface="微软雅黑" pitchFamily="34" charset="-122"/>
                <a:ea typeface="微软雅黑" pitchFamily="34" charset="-122"/>
                <a:sym typeface="微软雅黑" pitchFamily="34" charset="-122"/>
              </a:rPr>
              <a:t>美元</a:t>
            </a:r>
          </a:p>
        </p:txBody>
      </p:sp>
      <p:sp>
        <p:nvSpPr>
          <p:cNvPr id="38" name="TextBox 16"/>
          <p:cNvSpPr>
            <a:spLocks noChangeArrowheads="1"/>
          </p:cNvSpPr>
          <p:nvPr/>
        </p:nvSpPr>
        <p:spPr bwMode="auto">
          <a:xfrm>
            <a:off x="109560" y="1220755"/>
            <a:ext cx="5410377"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527987" algn="just"/>
            <a:r>
              <a:rPr lang="zh-CN" altLang="en-US" sz="2000" dirty="0">
                <a:solidFill>
                  <a:prstClr val="black"/>
                </a:solidFill>
                <a:latin typeface="微软雅黑" pitchFamily="34" charset="-122"/>
                <a:ea typeface="微软雅黑" pitchFamily="34" charset="-122"/>
                <a:sym typeface="微软雅黑" pitchFamily="34" charset="-122"/>
              </a:rPr>
              <a:t>未来人民币依然会贬值，对于</a:t>
            </a:r>
            <a:r>
              <a:rPr lang="zh-CN" altLang="en-US" sz="2000" dirty="0">
                <a:solidFill>
                  <a:srgbClr val="C00000"/>
                </a:solidFill>
                <a:latin typeface="微软雅黑" pitchFamily="34" charset="-122"/>
                <a:ea typeface="微软雅黑" pitchFamily="34" charset="-122"/>
                <a:sym typeface="微软雅黑" pitchFamily="34" charset="-122"/>
              </a:rPr>
              <a:t>高风险偏好者</a:t>
            </a:r>
            <a:r>
              <a:rPr lang="zh-CN" altLang="en-US" sz="2000" dirty="0">
                <a:solidFill>
                  <a:prstClr val="black"/>
                </a:solidFill>
                <a:latin typeface="微软雅黑" pitchFamily="34" charset="-122"/>
                <a:ea typeface="微软雅黑" pitchFamily="34" charset="-122"/>
                <a:sym typeface="微软雅黑" pitchFamily="34" charset="-122"/>
              </a:rPr>
              <a:t>，可</a:t>
            </a:r>
            <a:r>
              <a:rPr lang="zh-CN" altLang="en-US" sz="2000" dirty="0">
                <a:solidFill>
                  <a:srgbClr val="C00000"/>
                </a:solidFill>
                <a:latin typeface="微软雅黑" pitchFamily="34" charset="-122"/>
                <a:ea typeface="微软雅黑" pitchFamily="34" charset="-122"/>
                <a:sym typeface="微软雅黑" pitchFamily="34" charset="-122"/>
              </a:rPr>
              <a:t>少量配置美元资产</a:t>
            </a:r>
            <a:r>
              <a:rPr lang="zh-CN" altLang="en-US" sz="2000" dirty="0">
                <a:solidFill>
                  <a:prstClr val="black"/>
                </a:solidFill>
                <a:latin typeface="微软雅黑" pitchFamily="34" charset="-122"/>
                <a:ea typeface="微软雅黑" pitchFamily="34" charset="-122"/>
                <a:sym typeface="微软雅黑" pitchFamily="34" charset="-122"/>
              </a:rPr>
              <a:t>。</a:t>
            </a:r>
            <a:endParaRPr lang="en-US" altLang="zh-CN" sz="2000" dirty="0">
              <a:solidFill>
                <a:prstClr val="black"/>
              </a:solidFill>
              <a:latin typeface="微软雅黑" pitchFamily="34" charset="-122"/>
              <a:ea typeface="微软雅黑" pitchFamily="34" charset="-122"/>
              <a:sym typeface="微软雅黑" pitchFamily="34" charset="-122"/>
            </a:endParaRPr>
          </a:p>
          <a:p>
            <a:pPr indent="527987" algn="just"/>
            <a:r>
              <a:rPr lang="zh-CN" altLang="en-US" sz="2000" dirty="0">
                <a:solidFill>
                  <a:prstClr val="black"/>
                </a:solidFill>
                <a:latin typeface="微软雅黑" pitchFamily="34" charset="-122"/>
                <a:ea typeface="微软雅黑" pitchFamily="34" charset="-122"/>
                <a:sym typeface="微软雅黑" pitchFamily="34" charset="-122"/>
              </a:rPr>
              <a:t>投资美元的方式：</a:t>
            </a:r>
            <a:endParaRPr lang="en-US" altLang="zh-CN" sz="2000" dirty="0">
              <a:solidFill>
                <a:prstClr val="black"/>
              </a:solidFill>
              <a:latin typeface="微软雅黑" pitchFamily="34" charset="-122"/>
              <a:ea typeface="微软雅黑" pitchFamily="34" charset="-122"/>
              <a:sym typeface="微软雅黑" pitchFamily="34" charset="-122"/>
            </a:endParaRPr>
          </a:p>
          <a:p>
            <a:pPr indent="527987" algn="just"/>
            <a:r>
              <a:rPr lang="zh-CN" altLang="en-US" sz="2000" dirty="0">
                <a:solidFill>
                  <a:prstClr val="black"/>
                </a:solidFill>
                <a:latin typeface="微软雅黑" pitchFamily="34" charset="-122"/>
                <a:ea typeface="微软雅黑" pitchFamily="34" charset="-122"/>
                <a:sym typeface="微软雅黑" pitchFamily="34" charset="-122"/>
              </a:rPr>
              <a:t>①</a:t>
            </a:r>
            <a:r>
              <a:rPr lang="zh-CN" altLang="en-US" sz="2000" dirty="0">
                <a:solidFill>
                  <a:srgbClr val="C00000"/>
                </a:solidFill>
                <a:latin typeface="微软雅黑" pitchFamily="34" charset="-122"/>
                <a:ea typeface="微软雅黑" pitchFamily="34" charset="-122"/>
                <a:sym typeface="微软雅黑" pitchFamily="34" charset="-122"/>
              </a:rPr>
              <a:t>直接兑换美元</a:t>
            </a:r>
            <a:r>
              <a:rPr lang="zh-CN" altLang="en-US" sz="2000" dirty="0">
                <a:solidFill>
                  <a:prstClr val="black"/>
                </a:solidFill>
                <a:latin typeface="微软雅黑" pitchFamily="34" charset="-122"/>
                <a:ea typeface="微软雅黑" pitchFamily="34" charset="-122"/>
                <a:sym typeface="微软雅黑" pitchFamily="34" charset="-122"/>
              </a:rPr>
              <a:t>。注意结汇时，现汇和现钞的汇率有所差别。</a:t>
            </a:r>
            <a:r>
              <a:rPr lang="zh-CN" altLang="en-US" sz="2000" dirty="0">
                <a:solidFill>
                  <a:srgbClr val="C00000"/>
                </a:solidFill>
                <a:latin typeface="微软雅黑" pitchFamily="34" charset="-122"/>
                <a:ea typeface="微软雅黑" pitchFamily="34" charset="-122"/>
                <a:sym typeface="微软雅黑" pitchFamily="34" charset="-122"/>
              </a:rPr>
              <a:t>现钞的汇率不如现汇的好</a:t>
            </a:r>
            <a:r>
              <a:rPr lang="zh-CN" altLang="en-US" sz="2000" dirty="0">
                <a:solidFill>
                  <a:prstClr val="black"/>
                </a:solidFill>
                <a:latin typeface="微软雅黑" pitchFamily="34" charset="-122"/>
                <a:ea typeface="微软雅黑" pitchFamily="34" charset="-122"/>
                <a:sym typeface="微软雅黑" pitchFamily="34" charset="-122"/>
              </a:rPr>
              <a:t>。</a:t>
            </a:r>
            <a:endParaRPr lang="en-US" altLang="zh-CN" sz="2000" dirty="0">
              <a:solidFill>
                <a:prstClr val="black"/>
              </a:solidFill>
              <a:latin typeface="微软雅黑" pitchFamily="34" charset="-122"/>
              <a:ea typeface="微软雅黑" pitchFamily="34" charset="-122"/>
              <a:sym typeface="微软雅黑" pitchFamily="34" charset="-122"/>
            </a:endParaRPr>
          </a:p>
          <a:p>
            <a:pPr indent="527987" algn="just"/>
            <a:r>
              <a:rPr lang="zh-CN" altLang="en-US" sz="2000" dirty="0">
                <a:solidFill>
                  <a:prstClr val="black"/>
                </a:solidFill>
                <a:latin typeface="微软雅黑" pitchFamily="34" charset="-122"/>
                <a:ea typeface="微软雅黑" pitchFamily="34" charset="-122"/>
                <a:sym typeface="微软雅黑" pitchFamily="34" charset="-122"/>
              </a:rPr>
              <a:t>②</a:t>
            </a:r>
            <a:r>
              <a:rPr lang="zh-CN" altLang="en-US" sz="2000" dirty="0">
                <a:solidFill>
                  <a:srgbClr val="C00000"/>
                </a:solidFill>
                <a:latin typeface="微软雅黑" pitchFamily="34" charset="-122"/>
                <a:ea typeface="微软雅黑" pitchFamily="34" charset="-122"/>
                <a:sym typeface="微软雅黑" pitchFamily="34" charset="-122"/>
              </a:rPr>
              <a:t>投资</a:t>
            </a:r>
            <a:r>
              <a:rPr lang="en-US" altLang="zh-CN" sz="2000" dirty="0">
                <a:solidFill>
                  <a:srgbClr val="C00000"/>
                </a:solidFill>
                <a:latin typeface="微软雅黑" pitchFamily="34" charset="-122"/>
                <a:ea typeface="微软雅黑" pitchFamily="34" charset="-122"/>
                <a:sym typeface="微软雅黑" pitchFamily="34" charset="-122"/>
              </a:rPr>
              <a:t>B</a:t>
            </a:r>
            <a:r>
              <a:rPr lang="zh-CN" altLang="en-US" sz="2000" dirty="0">
                <a:solidFill>
                  <a:srgbClr val="C00000"/>
                </a:solidFill>
                <a:latin typeface="微软雅黑" pitchFamily="34" charset="-122"/>
                <a:ea typeface="微软雅黑" pitchFamily="34" charset="-122"/>
                <a:sym typeface="微软雅黑" pitchFamily="34" charset="-122"/>
              </a:rPr>
              <a:t>股</a:t>
            </a:r>
            <a:r>
              <a:rPr lang="zh-CN" altLang="en-US" sz="2000" dirty="0">
                <a:solidFill>
                  <a:prstClr val="black"/>
                </a:solidFill>
                <a:latin typeface="微软雅黑" pitchFamily="34" charset="-122"/>
                <a:ea typeface="微软雅黑" pitchFamily="34" charset="-122"/>
                <a:sym typeface="微软雅黑" pitchFamily="34" charset="-122"/>
              </a:rPr>
              <a:t>，</a:t>
            </a:r>
            <a:r>
              <a:rPr lang="en-US" altLang="zh-CN" sz="2000" dirty="0">
                <a:solidFill>
                  <a:prstClr val="black"/>
                </a:solidFill>
                <a:latin typeface="微软雅黑" pitchFamily="34" charset="-122"/>
                <a:ea typeface="微软雅黑" pitchFamily="34" charset="-122"/>
                <a:sym typeface="微软雅黑" pitchFamily="34" charset="-122"/>
              </a:rPr>
              <a:t>B</a:t>
            </a:r>
            <a:r>
              <a:rPr lang="zh-CN" altLang="en-US" sz="2000" dirty="0">
                <a:solidFill>
                  <a:prstClr val="black"/>
                </a:solidFill>
                <a:latin typeface="微软雅黑" pitchFamily="34" charset="-122"/>
                <a:ea typeface="微软雅黑" pitchFamily="34" charset="-122"/>
                <a:sym typeface="微软雅黑" pitchFamily="34" charset="-122"/>
              </a:rPr>
              <a:t>股账户需要咨询券商开通，上证的股票以美元结算。现在</a:t>
            </a:r>
            <a:r>
              <a:rPr lang="en-US" altLang="zh-CN" sz="2000" dirty="0">
                <a:solidFill>
                  <a:prstClr val="black"/>
                </a:solidFill>
                <a:latin typeface="微软雅黑" pitchFamily="34" charset="-122"/>
                <a:ea typeface="微软雅黑" pitchFamily="34" charset="-122"/>
                <a:sym typeface="微软雅黑" pitchFamily="34" charset="-122"/>
              </a:rPr>
              <a:t>B</a:t>
            </a:r>
            <a:r>
              <a:rPr lang="zh-CN" altLang="en-US" sz="2000" dirty="0">
                <a:solidFill>
                  <a:prstClr val="black"/>
                </a:solidFill>
                <a:latin typeface="微软雅黑" pitchFamily="34" charset="-122"/>
                <a:ea typeface="微软雅黑" pitchFamily="34" charset="-122"/>
                <a:sym typeface="微软雅黑" pitchFamily="34" charset="-122"/>
              </a:rPr>
              <a:t>股因为市场冷清，同一份资产和</a:t>
            </a:r>
            <a:r>
              <a:rPr lang="en-US" altLang="zh-CN" sz="2000" dirty="0">
                <a:solidFill>
                  <a:prstClr val="black"/>
                </a:solidFill>
                <a:latin typeface="微软雅黑" pitchFamily="34" charset="-122"/>
                <a:ea typeface="微软雅黑" pitchFamily="34" charset="-122"/>
                <a:sym typeface="微软雅黑" pitchFamily="34" charset="-122"/>
              </a:rPr>
              <a:t>A</a:t>
            </a:r>
            <a:r>
              <a:rPr lang="zh-CN" altLang="en-US" sz="2000" dirty="0">
                <a:solidFill>
                  <a:prstClr val="black"/>
                </a:solidFill>
                <a:latin typeface="微软雅黑" pitchFamily="34" charset="-122"/>
                <a:ea typeface="微软雅黑" pitchFamily="34" charset="-122"/>
                <a:sym typeface="微软雅黑" pitchFamily="34" charset="-122"/>
              </a:rPr>
              <a:t>股有很大的折价空间，收益率向好。</a:t>
            </a:r>
            <a:endParaRPr lang="en-US" altLang="zh-CN" sz="2000" dirty="0">
              <a:solidFill>
                <a:prstClr val="black"/>
              </a:solidFill>
              <a:latin typeface="微软雅黑" pitchFamily="34" charset="-122"/>
              <a:ea typeface="微软雅黑" pitchFamily="34" charset="-122"/>
              <a:sym typeface="微软雅黑" pitchFamily="34" charset="-122"/>
            </a:endParaRPr>
          </a:p>
          <a:p>
            <a:pPr indent="527987" algn="just"/>
            <a:r>
              <a:rPr lang="zh-CN" altLang="en-US" sz="2000" dirty="0">
                <a:solidFill>
                  <a:prstClr val="black"/>
                </a:solidFill>
                <a:latin typeface="微软雅黑" pitchFamily="34" charset="-122"/>
                <a:ea typeface="微软雅黑" pitchFamily="34" charset="-122"/>
                <a:sym typeface="微软雅黑" pitchFamily="34" charset="-122"/>
              </a:rPr>
              <a:t>③</a:t>
            </a:r>
            <a:r>
              <a:rPr lang="en-US" altLang="zh-CN" sz="2000" dirty="0">
                <a:solidFill>
                  <a:srgbClr val="C00000"/>
                </a:solidFill>
                <a:latin typeface="微软雅黑" pitchFamily="34" charset="-122"/>
                <a:ea typeface="微软雅黑" pitchFamily="34" charset="-122"/>
                <a:sym typeface="微软雅黑" pitchFamily="34" charset="-122"/>
              </a:rPr>
              <a:t>QDII</a:t>
            </a:r>
            <a:r>
              <a:rPr lang="zh-CN" altLang="en-US" sz="2000" dirty="0">
                <a:solidFill>
                  <a:prstClr val="black"/>
                </a:solidFill>
                <a:latin typeface="微软雅黑" pitchFamily="34" charset="-122"/>
                <a:ea typeface="微软雅黑" pitchFamily="34" charset="-122"/>
                <a:sym typeface="微软雅黑" pitchFamily="34" charset="-122"/>
              </a:rPr>
              <a:t>。人民币投资</a:t>
            </a:r>
            <a:r>
              <a:rPr lang="en-US" altLang="zh-CN" sz="2000" dirty="0">
                <a:solidFill>
                  <a:prstClr val="black"/>
                </a:solidFill>
                <a:latin typeface="微软雅黑" pitchFamily="34" charset="-122"/>
                <a:ea typeface="微软雅黑" pitchFamily="34" charset="-122"/>
                <a:sym typeface="微软雅黑" pitchFamily="34" charset="-122"/>
              </a:rPr>
              <a:t>QDII</a:t>
            </a:r>
            <a:r>
              <a:rPr lang="zh-CN" altLang="en-US" sz="2000" dirty="0">
                <a:solidFill>
                  <a:prstClr val="black"/>
                </a:solidFill>
                <a:latin typeface="微软雅黑" pitchFamily="34" charset="-122"/>
                <a:ea typeface="微软雅黑" pitchFamily="34" charset="-122"/>
                <a:sym typeface="微软雅黑" pitchFamily="34" charset="-122"/>
              </a:rPr>
              <a:t>产品，其人民币必须兑换成美元来参与。到期之后，美元的投资本金和收益最终是要结汇成人民币的，如果人民币贬值，最后不仅获得本身产品的收益，还获得美元升值的收益。</a:t>
            </a:r>
          </a:p>
        </p:txBody>
      </p:sp>
      <p:sp>
        <p:nvSpPr>
          <p:cNvPr id="39" name="TextBox 47"/>
          <p:cNvSpPr>
            <a:spLocks noChangeArrowheads="1"/>
          </p:cNvSpPr>
          <p:nvPr/>
        </p:nvSpPr>
        <p:spPr bwMode="auto">
          <a:xfrm>
            <a:off x="5927927" y="1513800"/>
            <a:ext cx="2725997" cy="2061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133" dirty="0">
                <a:solidFill>
                  <a:prstClr val="black"/>
                </a:solidFill>
                <a:latin typeface="微软雅黑" pitchFamily="34" charset="-122"/>
                <a:ea typeface="微软雅黑" pitchFamily="34" charset="-122"/>
                <a:sym typeface="微软雅黑" pitchFamily="34" charset="-122"/>
              </a:rPr>
              <a:t>推荐</a:t>
            </a:r>
            <a:r>
              <a:rPr lang="zh-CN" altLang="en-US" sz="2133" dirty="0">
                <a:solidFill>
                  <a:srgbClr val="C00000"/>
                </a:solidFill>
                <a:latin typeface="微软雅黑" pitchFamily="34" charset="-122"/>
                <a:ea typeface="微软雅黑" pitchFamily="34" charset="-122"/>
                <a:sym typeface="微软雅黑" pitchFamily="34" charset="-122"/>
              </a:rPr>
              <a:t>电子式国债</a:t>
            </a:r>
            <a:r>
              <a:rPr lang="zh-CN" altLang="en-US" sz="2133" dirty="0">
                <a:solidFill>
                  <a:prstClr val="black"/>
                </a:solidFill>
                <a:latin typeface="微软雅黑" pitchFamily="34" charset="-122"/>
                <a:ea typeface="微软雅黑" pitchFamily="34" charset="-122"/>
                <a:sym typeface="微软雅黑" pitchFamily="34" charset="-122"/>
              </a:rPr>
              <a:t>，可以直接网银上购买，电子式国债年复利，高于银行存款，但是流动性差，</a:t>
            </a:r>
            <a:r>
              <a:rPr lang="zh-CN" altLang="en-US" sz="2133" dirty="0">
                <a:solidFill>
                  <a:srgbClr val="C00000"/>
                </a:solidFill>
                <a:latin typeface="微软雅黑" pitchFamily="34" charset="-122"/>
                <a:ea typeface="微软雅黑" pitchFamily="34" charset="-122"/>
                <a:sym typeface="微软雅黑" pitchFamily="34" charset="-122"/>
              </a:rPr>
              <a:t>保守型投资者</a:t>
            </a:r>
            <a:r>
              <a:rPr lang="zh-CN" altLang="en-US" sz="2133" dirty="0">
                <a:solidFill>
                  <a:prstClr val="black"/>
                </a:solidFill>
                <a:latin typeface="微软雅黑" pitchFamily="34" charset="-122"/>
                <a:ea typeface="微软雅黑" pitchFamily="34" charset="-122"/>
                <a:sym typeface="微软雅黑" pitchFamily="34" charset="-122"/>
              </a:rPr>
              <a:t>可以考虑。</a:t>
            </a:r>
          </a:p>
        </p:txBody>
      </p:sp>
      <p:sp>
        <p:nvSpPr>
          <p:cNvPr id="40" name="TextBox 48"/>
          <p:cNvSpPr>
            <a:spLocks noChangeArrowheads="1"/>
          </p:cNvSpPr>
          <p:nvPr/>
        </p:nvSpPr>
        <p:spPr bwMode="auto">
          <a:xfrm>
            <a:off x="8975672" y="1513799"/>
            <a:ext cx="2987693" cy="17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133" dirty="0">
                <a:solidFill>
                  <a:prstClr val="black"/>
                </a:solidFill>
                <a:latin typeface="微软雅黑" pitchFamily="34" charset="-122"/>
                <a:ea typeface="微软雅黑" pitchFamily="34" charset="-122"/>
                <a:sym typeface="微软雅黑" pitchFamily="34" charset="-122"/>
              </a:rPr>
              <a:t>货币基金流动性很好，关注一些网站，经常有货币基金加息活动，可考虑投资，增加自己的收益。</a:t>
            </a:r>
          </a:p>
        </p:txBody>
      </p:sp>
    </p:spTree>
    <p:extLst>
      <p:ext uri="{BB962C8B-B14F-4D97-AF65-F5344CB8AC3E}">
        <p14:creationId xmlns:p14="http://schemas.microsoft.com/office/powerpoint/2010/main" val="14662495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
          <p:cNvGrpSpPr>
            <a:grpSpLocks/>
          </p:cNvGrpSpPr>
          <p:nvPr/>
        </p:nvGrpSpPr>
        <p:grpSpPr bwMode="auto">
          <a:xfrm>
            <a:off x="46567" y="0"/>
            <a:ext cx="1797051" cy="1337733"/>
            <a:chOff x="0" y="0"/>
            <a:chExt cx="12463730" cy="9279959"/>
          </a:xfrm>
        </p:grpSpPr>
        <p:sp>
          <p:nvSpPr>
            <p:cNvPr id="4" name="椭圆 5"/>
            <p:cNvSpPr>
              <a:spLocks noChangeArrowheads="1"/>
            </p:cNvSpPr>
            <p:nvPr/>
          </p:nvSpPr>
          <p:spPr bwMode="auto">
            <a:xfrm rot="17654843">
              <a:off x="2770714" y="611512"/>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5" name="椭圆 5"/>
            <p:cNvSpPr>
              <a:spLocks noChangeArrowheads="1"/>
            </p:cNvSpPr>
            <p:nvPr/>
          </p:nvSpPr>
          <p:spPr bwMode="auto">
            <a:xfrm rot="17654843">
              <a:off x="8243321" y="2987775"/>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6" name="椭圆 5"/>
            <p:cNvSpPr>
              <a:spLocks noChangeArrowheads="1"/>
            </p:cNvSpPr>
            <p:nvPr/>
          </p:nvSpPr>
          <p:spPr bwMode="auto">
            <a:xfrm rot="5568637">
              <a:off x="2405421" y="1481606"/>
              <a:ext cx="1680787" cy="649162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7" name="椭圆 5"/>
            <p:cNvSpPr>
              <a:spLocks noChangeArrowheads="1"/>
            </p:cNvSpPr>
            <p:nvPr/>
          </p:nvSpPr>
          <p:spPr bwMode="auto">
            <a:xfrm rot="16441754">
              <a:off x="8526874" y="1956637"/>
              <a:ext cx="1830219" cy="6043491"/>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8" name="椭圆 5"/>
            <p:cNvSpPr>
              <a:spLocks noChangeArrowheads="1"/>
            </p:cNvSpPr>
            <p:nvPr/>
          </p:nvSpPr>
          <p:spPr bwMode="auto">
            <a:xfrm rot="14857024">
              <a:off x="2376812" y="2863720"/>
              <a:ext cx="2172737" cy="65527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9" name="椭圆 5"/>
            <p:cNvSpPr>
              <a:spLocks noChangeArrowheads="1"/>
            </p:cNvSpPr>
            <p:nvPr/>
          </p:nvSpPr>
          <p:spPr bwMode="auto">
            <a:xfrm rot="4071505">
              <a:off x="8109088" y="514583"/>
              <a:ext cx="2277756" cy="618451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0" name="椭圆 5"/>
            <p:cNvSpPr>
              <a:spLocks noChangeArrowheads="1"/>
            </p:cNvSpPr>
            <p:nvPr/>
          </p:nvSpPr>
          <p:spPr bwMode="auto">
            <a:xfrm rot="13127628">
              <a:off x="4191902" y="4237601"/>
              <a:ext cx="1636042" cy="48368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1" name="椭圆 5"/>
            <p:cNvSpPr>
              <a:spLocks noChangeArrowheads="1"/>
            </p:cNvSpPr>
            <p:nvPr/>
          </p:nvSpPr>
          <p:spPr bwMode="auto">
            <a:xfrm rot="13314377">
              <a:off x="7038878" y="920119"/>
              <a:ext cx="1645619" cy="430052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2" name="椭圆 5"/>
            <p:cNvSpPr>
              <a:spLocks noChangeArrowheads="1"/>
            </p:cNvSpPr>
            <p:nvPr/>
          </p:nvSpPr>
          <p:spPr bwMode="auto">
            <a:xfrm rot="352707">
              <a:off x="5801383" y="0"/>
              <a:ext cx="1772403" cy="4752556"/>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3" name="椭圆 5"/>
            <p:cNvSpPr>
              <a:spLocks noChangeArrowheads="1"/>
            </p:cNvSpPr>
            <p:nvPr/>
          </p:nvSpPr>
          <p:spPr bwMode="auto">
            <a:xfrm>
              <a:off x="5543493" y="4721390"/>
              <a:ext cx="2060016" cy="45199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4" name="椭圆 5"/>
            <p:cNvSpPr>
              <a:spLocks noChangeArrowheads="1"/>
            </p:cNvSpPr>
            <p:nvPr/>
          </p:nvSpPr>
          <p:spPr bwMode="auto">
            <a:xfrm rot="19232120">
              <a:off x="3815776" y="159115"/>
              <a:ext cx="1909511" cy="528181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15" name="椭圆 5"/>
            <p:cNvSpPr>
              <a:spLocks noChangeArrowheads="1"/>
            </p:cNvSpPr>
            <p:nvPr/>
          </p:nvSpPr>
          <p:spPr bwMode="auto">
            <a:xfrm rot="8213685">
              <a:off x="7348069" y="4032106"/>
              <a:ext cx="1912542" cy="5247853"/>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grpSp>
      <p:sp>
        <p:nvSpPr>
          <p:cNvPr id="17" name="TextBox 15"/>
          <p:cNvSpPr>
            <a:spLocks noChangeArrowheads="1"/>
          </p:cNvSpPr>
          <p:nvPr/>
        </p:nvSpPr>
        <p:spPr bwMode="auto">
          <a:xfrm>
            <a:off x="1854809" y="372627"/>
            <a:ext cx="67013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dirty="0">
                <a:solidFill>
                  <a:prstClr val="black">
                    <a:lumMod val="85000"/>
                    <a:lumOff val="15000"/>
                  </a:prstClr>
                </a:solidFill>
                <a:latin typeface="微软雅黑" pitchFamily="34" charset="-122"/>
                <a:ea typeface="微软雅黑" pitchFamily="34" charset="-122"/>
                <a:sym typeface="微软雅黑" pitchFamily="34" charset="-122"/>
              </a:rPr>
              <a:t>“标准普尔家庭资产象限图”解析</a:t>
            </a:r>
          </a:p>
        </p:txBody>
      </p:sp>
      <p:sp>
        <p:nvSpPr>
          <p:cNvPr id="18" name="矩形 17"/>
          <p:cNvSpPr/>
          <p:nvPr/>
        </p:nvSpPr>
        <p:spPr>
          <a:xfrm>
            <a:off x="346469" y="1305102"/>
            <a:ext cx="6901660" cy="489878"/>
          </a:xfrm>
          <a:prstGeom prst="rect">
            <a:avLst/>
          </a:prstGeom>
        </p:spPr>
        <p:txBody>
          <a:bodyPr wrap="square">
            <a:spAutoFit/>
          </a:bodyPr>
          <a:lstStyle/>
          <a:p>
            <a:pPr>
              <a:lnSpc>
                <a:spcPts val="3067"/>
              </a:lnSpc>
            </a:pPr>
            <a:r>
              <a:rPr lang="zh-CN" altLang="en-US" sz="2667" b="1" dirty="0">
                <a:solidFill>
                  <a:prstClr val="black"/>
                </a:solidFill>
                <a:latin typeface="微软雅黑" pitchFamily="34" charset="-122"/>
                <a:ea typeface="微软雅黑" pitchFamily="34" charset="-122"/>
              </a:rPr>
              <a:t>第四个账户：长期收益账户（保本升值的钱）</a:t>
            </a:r>
            <a:endParaRPr lang="en-US" altLang="zh-CN" sz="2667" b="1" dirty="0">
              <a:solidFill>
                <a:prstClr val="black"/>
              </a:solidFill>
              <a:latin typeface="微软雅黑" pitchFamily="34" charset="-122"/>
              <a:ea typeface="微软雅黑" pitchFamily="34" charset="-122"/>
            </a:endParaRPr>
          </a:p>
        </p:txBody>
      </p:sp>
      <p:pic>
        <p:nvPicPr>
          <p:cNvPr id="19" name="图片 18"/>
          <p:cNvPicPr>
            <a:picLocks noChangeAspect="1"/>
          </p:cNvPicPr>
          <p:nvPr/>
        </p:nvPicPr>
        <p:blipFill rotWithShape="1">
          <a:blip r:embed="rId2">
            <a:extLst>
              <a:ext uri="{28A0092B-C50C-407E-A947-70E740481C1C}">
                <a14:useLocalDpi xmlns:a14="http://schemas.microsoft.com/office/drawing/2010/main" val="0"/>
              </a:ext>
            </a:extLst>
          </a:blip>
          <a:srcRect l="3207" r="4826"/>
          <a:stretch/>
        </p:blipFill>
        <p:spPr>
          <a:xfrm>
            <a:off x="1" y="2085384"/>
            <a:ext cx="6621548" cy="4800000"/>
          </a:xfrm>
          <a:prstGeom prst="rect">
            <a:avLst/>
          </a:prstGeom>
        </p:spPr>
      </p:pic>
      <p:sp>
        <p:nvSpPr>
          <p:cNvPr id="20" name="矩形 19"/>
          <p:cNvSpPr/>
          <p:nvPr/>
        </p:nvSpPr>
        <p:spPr>
          <a:xfrm>
            <a:off x="6813570" y="1700809"/>
            <a:ext cx="5235092" cy="5260414"/>
          </a:xfrm>
          <a:prstGeom prst="rect">
            <a:avLst/>
          </a:prstGeom>
        </p:spPr>
        <p:txBody>
          <a:bodyPr wrap="square">
            <a:spAutoFit/>
          </a:bodyPr>
          <a:lstStyle/>
          <a:p>
            <a:pPr>
              <a:lnSpc>
                <a:spcPts val="3067"/>
              </a:lnSpc>
            </a:pPr>
            <a:r>
              <a:rPr lang="zh-CN" altLang="en-US" sz="2133" b="1" dirty="0">
                <a:solidFill>
                  <a:prstClr val="black"/>
                </a:solidFill>
                <a:latin typeface="微软雅黑" pitchFamily="34" charset="-122"/>
                <a:ea typeface="微软雅黑" pitchFamily="34" charset="-122"/>
              </a:rPr>
              <a:t>要点：</a:t>
            </a:r>
            <a:endParaRPr lang="en-US" altLang="zh-CN" sz="2133" b="1" dirty="0">
              <a:solidFill>
                <a:prstClr val="black"/>
              </a:solidFill>
              <a:latin typeface="微软雅黑" pitchFamily="34" charset="-122"/>
              <a:ea typeface="微软雅黑" pitchFamily="34" charset="-122"/>
            </a:endParaRPr>
          </a:p>
          <a:p>
            <a:pPr marL="380990" indent="-380990">
              <a:lnSpc>
                <a:spcPts val="3067"/>
              </a:lnSpc>
              <a:buFont typeface="Wingdings" pitchFamily="2" charset="2"/>
              <a:buChar char="ü"/>
            </a:pPr>
            <a:r>
              <a:rPr lang="zh-CN" altLang="en-US" sz="2133" dirty="0">
                <a:solidFill>
                  <a:prstClr val="black"/>
                </a:solidFill>
                <a:latin typeface="微软雅黑" pitchFamily="34" charset="-122"/>
                <a:ea typeface="微软雅黑" pitchFamily="34" charset="-122"/>
              </a:rPr>
              <a:t>占家庭资产的</a:t>
            </a:r>
            <a:r>
              <a:rPr lang="en-US" altLang="zh-CN" sz="2133" dirty="0">
                <a:solidFill>
                  <a:srgbClr val="C00000"/>
                </a:solidFill>
                <a:latin typeface="微软雅黑" pitchFamily="34" charset="-122"/>
                <a:ea typeface="微软雅黑" pitchFamily="34" charset="-122"/>
              </a:rPr>
              <a:t>40%</a:t>
            </a:r>
            <a:r>
              <a:rPr lang="zh-CN" altLang="en-US" sz="2133" dirty="0">
                <a:solidFill>
                  <a:prstClr val="black"/>
                </a:solidFill>
                <a:latin typeface="微软雅黑" pitchFamily="34" charset="-122"/>
                <a:ea typeface="微软雅黑" pitchFamily="34" charset="-122"/>
              </a:rPr>
              <a:t>。</a:t>
            </a:r>
            <a:endParaRPr lang="en-US" altLang="zh-CN" sz="2133" dirty="0">
              <a:solidFill>
                <a:prstClr val="black"/>
              </a:solidFill>
              <a:latin typeface="微软雅黑" pitchFamily="34" charset="-122"/>
              <a:ea typeface="微软雅黑" pitchFamily="34" charset="-122"/>
            </a:endParaRPr>
          </a:p>
          <a:p>
            <a:pPr marL="380990" indent="-380990">
              <a:lnSpc>
                <a:spcPts val="3067"/>
              </a:lnSpc>
              <a:buFont typeface="Wingdings" pitchFamily="2" charset="2"/>
              <a:buChar char="ü"/>
            </a:pPr>
            <a:r>
              <a:rPr lang="zh-CN" altLang="en-US" sz="2133" dirty="0">
                <a:solidFill>
                  <a:prstClr val="black"/>
                </a:solidFill>
                <a:latin typeface="微软雅黑" pitchFamily="34" charset="-122"/>
                <a:ea typeface="微软雅黑" pitchFamily="34" charset="-122"/>
              </a:rPr>
              <a:t>投资债券、信托、分红险得到的</a:t>
            </a:r>
            <a:r>
              <a:rPr lang="zh-CN" altLang="en-US" sz="2133" dirty="0">
                <a:solidFill>
                  <a:srgbClr val="C00000"/>
                </a:solidFill>
                <a:latin typeface="微软雅黑" pitchFamily="34" charset="-122"/>
                <a:ea typeface="微软雅黑" pitchFamily="34" charset="-122"/>
              </a:rPr>
              <a:t>养老金</a:t>
            </a:r>
            <a:r>
              <a:rPr lang="zh-CN" altLang="en-US" sz="2133" dirty="0">
                <a:solidFill>
                  <a:prstClr val="black"/>
                </a:solidFill>
                <a:latin typeface="微软雅黑" pitchFamily="34" charset="-122"/>
                <a:ea typeface="微软雅黑" pitchFamily="34" charset="-122"/>
              </a:rPr>
              <a:t>、</a:t>
            </a:r>
            <a:r>
              <a:rPr lang="zh-CN" altLang="en-US" sz="2133" dirty="0">
                <a:solidFill>
                  <a:srgbClr val="C00000"/>
                </a:solidFill>
                <a:latin typeface="微软雅黑" pitchFamily="34" charset="-122"/>
                <a:ea typeface="微软雅黑" pitchFamily="34" charset="-122"/>
              </a:rPr>
              <a:t>子女教育金</a:t>
            </a:r>
            <a:r>
              <a:rPr lang="zh-CN" altLang="en-US" sz="2133" dirty="0">
                <a:solidFill>
                  <a:prstClr val="black"/>
                </a:solidFill>
                <a:latin typeface="微软雅黑" pitchFamily="34" charset="-122"/>
                <a:ea typeface="微软雅黑" pitchFamily="34" charset="-122"/>
              </a:rPr>
              <a:t>、留给子女的钱等。一定要用，并需要提前准备的钱。</a:t>
            </a:r>
            <a:endParaRPr lang="en-US" altLang="zh-CN" sz="2133" dirty="0">
              <a:solidFill>
                <a:prstClr val="black"/>
              </a:solidFill>
              <a:latin typeface="微软雅黑" pitchFamily="34" charset="-122"/>
              <a:ea typeface="微软雅黑" pitchFamily="34" charset="-122"/>
            </a:endParaRPr>
          </a:p>
          <a:p>
            <a:pPr marL="380990" indent="-380990">
              <a:lnSpc>
                <a:spcPts val="3067"/>
              </a:lnSpc>
              <a:buClr>
                <a:prstClr val="black"/>
              </a:buClr>
              <a:buFont typeface="Wingdings" pitchFamily="2" charset="2"/>
              <a:buChar char="ü"/>
            </a:pPr>
            <a:r>
              <a:rPr lang="zh-CN" altLang="en-US" sz="2133" dirty="0">
                <a:solidFill>
                  <a:srgbClr val="C00000"/>
                </a:solidFill>
                <a:latin typeface="微软雅黑" pitchFamily="34" charset="-122"/>
                <a:ea typeface="微软雅黑" pitchFamily="34" charset="-122"/>
              </a:rPr>
              <a:t>保本升值</a:t>
            </a:r>
            <a:r>
              <a:rPr lang="zh-CN" altLang="en-US" sz="2133" dirty="0">
                <a:solidFill>
                  <a:prstClr val="black"/>
                </a:solidFill>
                <a:latin typeface="微软雅黑" pitchFamily="34" charset="-122"/>
                <a:ea typeface="微软雅黑" pitchFamily="34" charset="-122"/>
              </a:rPr>
              <a:t>，本金安全、</a:t>
            </a:r>
            <a:r>
              <a:rPr lang="zh-CN" altLang="en-US" sz="2133" dirty="0">
                <a:solidFill>
                  <a:srgbClr val="C00000"/>
                </a:solidFill>
                <a:latin typeface="微软雅黑" pitchFamily="34" charset="-122"/>
                <a:ea typeface="微软雅黑" pitchFamily="34" charset="-122"/>
              </a:rPr>
              <a:t>收益持续稳定</a:t>
            </a:r>
            <a:r>
              <a:rPr lang="zh-CN" altLang="en-US" sz="2133" dirty="0">
                <a:solidFill>
                  <a:prstClr val="black"/>
                </a:solidFill>
                <a:latin typeface="微软雅黑" pitchFamily="34" charset="-122"/>
                <a:ea typeface="微软雅黑" pitchFamily="34" charset="-122"/>
              </a:rPr>
              <a:t>。</a:t>
            </a:r>
            <a:endParaRPr lang="en-US" altLang="zh-CN" sz="2133" dirty="0">
              <a:solidFill>
                <a:prstClr val="black"/>
              </a:solidFill>
              <a:latin typeface="微软雅黑" pitchFamily="34" charset="-122"/>
              <a:ea typeface="微软雅黑" pitchFamily="34" charset="-122"/>
            </a:endParaRPr>
          </a:p>
          <a:p>
            <a:pPr>
              <a:lnSpc>
                <a:spcPts val="3067"/>
              </a:lnSpc>
            </a:pPr>
            <a:r>
              <a:rPr lang="zh-CN" altLang="en-US" sz="2133" b="1" dirty="0">
                <a:solidFill>
                  <a:prstClr val="black"/>
                </a:solidFill>
                <a:latin typeface="微软雅黑" pitchFamily="34" charset="-122"/>
                <a:ea typeface="微软雅黑" pitchFamily="34" charset="-122"/>
              </a:rPr>
              <a:t>注意事项：</a:t>
            </a:r>
            <a:endParaRPr lang="en-US" altLang="zh-CN" sz="2133" b="1" dirty="0">
              <a:solidFill>
                <a:prstClr val="black"/>
              </a:solidFill>
              <a:latin typeface="微软雅黑" pitchFamily="34" charset="-122"/>
              <a:ea typeface="微软雅黑" pitchFamily="34" charset="-122"/>
            </a:endParaRPr>
          </a:p>
          <a:p>
            <a:pPr indent="527987">
              <a:lnSpc>
                <a:spcPts val="3067"/>
              </a:lnSpc>
            </a:pPr>
            <a:r>
              <a:rPr lang="zh-CN" altLang="en-US" sz="2133" dirty="0">
                <a:solidFill>
                  <a:srgbClr val="C00000"/>
                </a:solidFill>
                <a:latin typeface="微软雅黑" pitchFamily="34" charset="-122"/>
                <a:ea typeface="微软雅黑" pitchFamily="34" charset="-122"/>
              </a:rPr>
              <a:t>专属账户</a:t>
            </a:r>
            <a:endParaRPr lang="en-US" altLang="zh-CN" sz="2133" dirty="0">
              <a:solidFill>
                <a:srgbClr val="C00000"/>
              </a:solidFill>
              <a:latin typeface="微软雅黑" pitchFamily="34" charset="-122"/>
              <a:ea typeface="微软雅黑" pitchFamily="34" charset="-122"/>
            </a:endParaRPr>
          </a:p>
          <a:p>
            <a:pPr indent="527987">
              <a:lnSpc>
                <a:spcPts val="3067"/>
              </a:lnSpc>
            </a:pPr>
            <a:r>
              <a:rPr lang="en-US" altLang="zh-CN" sz="2133" dirty="0">
                <a:solidFill>
                  <a:prstClr val="black"/>
                </a:solidFill>
                <a:latin typeface="微软雅黑" pitchFamily="34" charset="-122"/>
                <a:ea typeface="微软雅黑" pitchFamily="34" charset="-122"/>
              </a:rPr>
              <a:t>①</a:t>
            </a:r>
            <a:r>
              <a:rPr lang="zh-CN" altLang="en-US" sz="2133" dirty="0">
                <a:solidFill>
                  <a:prstClr val="black"/>
                </a:solidFill>
                <a:latin typeface="微软雅黑" pitchFamily="34" charset="-122"/>
                <a:ea typeface="微软雅黑" pitchFamily="34" charset="-122"/>
              </a:rPr>
              <a:t>不能随意取出使用。</a:t>
            </a:r>
          </a:p>
          <a:p>
            <a:pPr indent="527987">
              <a:lnSpc>
                <a:spcPts val="3067"/>
              </a:lnSpc>
            </a:pPr>
            <a:r>
              <a:rPr lang="en-US" altLang="zh-CN" sz="2133" dirty="0">
                <a:solidFill>
                  <a:prstClr val="black"/>
                </a:solidFill>
                <a:latin typeface="微软雅黑" pitchFamily="34" charset="-122"/>
                <a:ea typeface="微软雅黑" pitchFamily="34" charset="-122"/>
              </a:rPr>
              <a:t>②</a:t>
            </a:r>
            <a:r>
              <a:rPr lang="zh-CN" altLang="en-US" sz="2133" dirty="0">
                <a:solidFill>
                  <a:prstClr val="black"/>
                </a:solidFill>
                <a:latin typeface="微软雅黑" pitchFamily="34" charset="-122"/>
                <a:ea typeface="微软雅黑" pitchFamily="34" charset="-122"/>
              </a:rPr>
              <a:t>每年或每月有固定的钱进入这个账户，积少成多，不能随手花掉。</a:t>
            </a:r>
          </a:p>
          <a:p>
            <a:pPr indent="527987">
              <a:lnSpc>
                <a:spcPts val="3067"/>
              </a:lnSpc>
            </a:pPr>
            <a:r>
              <a:rPr lang="en-US" altLang="zh-CN" sz="2133" dirty="0">
                <a:solidFill>
                  <a:prstClr val="black"/>
                </a:solidFill>
                <a:latin typeface="微软雅黑" pitchFamily="34" charset="-122"/>
                <a:ea typeface="微软雅黑" pitchFamily="34" charset="-122"/>
              </a:rPr>
              <a:t>③</a:t>
            </a:r>
            <a:r>
              <a:rPr lang="zh-CN" altLang="en-US" sz="2133" dirty="0">
                <a:solidFill>
                  <a:prstClr val="black"/>
                </a:solidFill>
                <a:latin typeface="微软雅黑" pitchFamily="34" charset="-122"/>
                <a:ea typeface="微软雅黑" pitchFamily="34" charset="-122"/>
              </a:rPr>
              <a:t>要受法律保护，和企业资产相隔离，不用于抵债。</a:t>
            </a:r>
          </a:p>
        </p:txBody>
      </p:sp>
      <p:sp>
        <p:nvSpPr>
          <p:cNvPr id="22" name="TextBox 14"/>
          <p:cNvSpPr>
            <a:spLocks noChangeArrowheads="1"/>
          </p:cNvSpPr>
          <p:nvPr/>
        </p:nvSpPr>
        <p:spPr bwMode="auto">
          <a:xfrm>
            <a:off x="415646" y="226432"/>
            <a:ext cx="11574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800" b="1" dirty="0">
                <a:solidFill>
                  <a:prstClr val="white"/>
                </a:solidFill>
                <a:sym typeface="宋体" pitchFamily="2" charset="-122"/>
              </a:rPr>
              <a:t>1-2</a:t>
            </a:r>
            <a:endParaRPr lang="zh-CN" altLang="en-US" sz="4800" b="1" dirty="0">
              <a:solidFill>
                <a:prstClr val="white"/>
              </a:solidFill>
              <a:sym typeface="宋体" pitchFamily="2" charset="-122"/>
            </a:endParaRPr>
          </a:p>
        </p:txBody>
      </p:sp>
    </p:spTree>
    <p:extLst>
      <p:ext uri="{BB962C8B-B14F-4D97-AF65-F5344CB8AC3E}">
        <p14:creationId xmlns:p14="http://schemas.microsoft.com/office/powerpoint/2010/main" val="975206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竖排文字占位符 2"/>
          <p:cNvSpPr>
            <a:spLocks noGrp="1"/>
          </p:cNvSpPr>
          <p:nvPr>
            <p:ph type="body" orient="vert" idx="1"/>
          </p:nvPr>
        </p:nvSpPr>
        <p:spPr>
          <a:xfrm>
            <a:off x="695400" y="1325671"/>
            <a:ext cx="4896544" cy="447145"/>
          </a:xfrm>
          <a:solidFill>
            <a:srgbClr val="FF0000"/>
          </a:solidFill>
        </p:spPr>
        <p:txBody>
          <a:bodyPr/>
          <a:lstStyle/>
          <a:p>
            <a:pPr lvl="0">
              <a:buFont typeface="Wingdings" panose="05000000000000000000" pitchFamily="2" charset="2"/>
              <a:buChar char="Ø"/>
            </a:pPr>
            <a:r>
              <a:rPr lang="zh-CN" altLang="en-US" sz="2800" dirty="0" smtClean="0">
                <a:solidFill>
                  <a:schemeClr val="bg1"/>
                </a:solidFill>
              </a:rPr>
              <a:t>单项投资的</a:t>
            </a:r>
            <a:r>
              <a:rPr lang="zh-CN" altLang="en-US" sz="2800" dirty="0">
                <a:solidFill>
                  <a:schemeClr val="bg1"/>
                </a:solidFill>
              </a:rPr>
              <a:t>风险</a:t>
            </a:r>
            <a:endParaRPr lang="en-US" altLang="zh-CN" sz="2400" dirty="0">
              <a:solidFill>
                <a:schemeClr val="bg1"/>
              </a:solidFill>
            </a:endParaRPr>
          </a:p>
        </p:txBody>
      </p:sp>
      <p:sp>
        <p:nvSpPr>
          <p:cNvPr id="2" name="矩形 1"/>
          <p:cNvSpPr/>
          <p:nvPr/>
        </p:nvSpPr>
        <p:spPr>
          <a:xfrm>
            <a:off x="401464" y="1979178"/>
            <a:ext cx="9943008" cy="2339102"/>
          </a:xfrm>
          <a:prstGeom prst="rect">
            <a:avLst/>
          </a:prstGeom>
        </p:spPr>
        <p:txBody>
          <a:bodyPr wrap="square">
            <a:spAutoFit/>
          </a:bodyPr>
          <a:lstStyle/>
          <a:p>
            <a:pPr marL="285750" indent="-285750" fontAlgn="base">
              <a:lnSpc>
                <a:spcPct val="110000"/>
              </a:lnSpc>
              <a:spcBef>
                <a:spcPct val="0"/>
              </a:spcBef>
              <a:spcAft>
                <a:spcPct val="0"/>
              </a:spcAft>
              <a:buFont typeface="Arial" panose="020B0604020202020204" pitchFamily="34" charset="0"/>
              <a:buChar char="•"/>
            </a:pPr>
            <a:r>
              <a:rPr lang="zh-CN" altLang="en-US" sz="2800" b="1" dirty="0">
                <a:solidFill>
                  <a:srgbClr val="C00000"/>
                </a:solidFill>
                <a:latin typeface="仿宋" panose="02010609060101010101" pitchFamily="49" charset="-122"/>
                <a:ea typeface="仿宋" panose="02010609060101010101" pitchFamily="49" charset="-122"/>
              </a:rPr>
              <a:t>变异系数</a:t>
            </a:r>
          </a:p>
          <a:p>
            <a:pPr fontAlgn="base">
              <a:lnSpc>
                <a:spcPct val="110000"/>
              </a:lnSpc>
              <a:spcBef>
                <a:spcPct val="0"/>
              </a:spcBef>
              <a:spcAft>
                <a:spcPct val="0"/>
              </a:spcAft>
              <a:buFont typeface="Arial" panose="020B0604020202020204" pitchFamily="34" charset="0"/>
              <a:buNone/>
            </a:pPr>
            <a:r>
              <a:rPr lang="zh-CN" altLang="en-US" sz="2400" b="1" dirty="0">
                <a:solidFill>
                  <a:prstClr val="black"/>
                </a:solidFill>
                <a:latin typeface="仿宋" panose="02010609060101010101" pitchFamily="49" charset="-122"/>
                <a:ea typeface="仿宋" panose="02010609060101010101" pitchFamily="49" charset="-122"/>
              </a:rPr>
              <a:t>    单位期望收益对应的标准差，或单位收益对应的风险。</a:t>
            </a:r>
          </a:p>
          <a:p>
            <a:pPr fontAlgn="base">
              <a:lnSpc>
                <a:spcPct val="110000"/>
              </a:lnSpc>
              <a:spcBef>
                <a:spcPct val="0"/>
              </a:spcBef>
              <a:spcAft>
                <a:spcPct val="0"/>
              </a:spcAft>
              <a:buFont typeface="Arial" panose="020B0604020202020204" pitchFamily="34" charset="0"/>
              <a:buNone/>
            </a:pPr>
            <a:endParaRPr lang="en-US" altLang="zh-CN" sz="2400" b="1" dirty="0">
              <a:solidFill>
                <a:prstClr val="black"/>
              </a:solidFill>
              <a:latin typeface="仿宋" panose="02010609060101010101" pitchFamily="49" charset="-122"/>
              <a:ea typeface="仿宋" panose="02010609060101010101" pitchFamily="49" charset="-122"/>
            </a:endParaRPr>
          </a:p>
          <a:p>
            <a:pPr fontAlgn="base">
              <a:lnSpc>
                <a:spcPct val="180000"/>
              </a:lnSpc>
              <a:spcBef>
                <a:spcPct val="0"/>
              </a:spcBef>
              <a:spcAft>
                <a:spcPct val="0"/>
              </a:spcAft>
              <a:buFont typeface="Arial" panose="020B0604020202020204" pitchFamily="34" charset="0"/>
              <a:buNone/>
            </a:pPr>
            <a:endParaRPr lang="zh-CN" altLang="en-US" sz="2000" dirty="0">
              <a:solidFill>
                <a:prstClr val="black"/>
              </a:solidFill>
              <a:latin typeface="Arial" panose="020B0604020202020204" pitchFamily="34" charset="0"/>
            </a:endParaRPr>
          </a:p>
          <a:p>
            <a:pPr fontAlgn="base">
              <a:lnSpc>
                <a:spcPct val="110000"/>
              </a:lnSpc>
              <a:spcBef>
                <a:spcPct val="0"/>
              </a:spcBef>
              <a:spcAft>
                <a:spcPct val="0"/>
              </a:spcAft>
              <a:buFont typeface="Arial" panose="020B0604020202020204" pitchFamily="34" charset="0"/>
              <a:buNone/>
            </a:pPr>
            <a:endParaRPr lang="zh-CN" altLang="en-US" sz="2400" b="1" dirty="0">
              <a:solidFill>
                <a:prstClr val="black"/>
              </a:solidFill>
              <a:latin typeface="仿宋" panose="02010609060101010101" pitchFamily="49" charset="-122"/>
              <a:ea typeface="仿宋" panose="02010609060101010101" pitchFamily="49" charset="-122"/>
            </a:endParaRPr>
          </a:p>
        </p:txBody>
      </p:sp>
      <p:graphicFrame>
        <p:nvGraphicFramePr>
          <p:cNvPr id="15" name="Object 11"/>
          <p:cNvGraphicFramePr>
            <a:graphicFrameLocks noChangeAspect="1"/>
          </p:cNvGraphicFramePr>
          <p:nvPr>
            <p:extLst/>
          </p:nvPr>
        </p:nvGraphicFramePr>
        <p:xfrm>
          <a:off x="3647728" y="3283880"/>
          <a:ext cx="5046054" cy="1189532"/>
        </p:xfrm>
        <a:graphic>
          <a:graphicData uri="http://schemas.openxmlformats.org/presentationml/2006/ole">
            <mc:AlternateContent xmlns:mc="http://schemas.openxmlformats.org/markup-compatibility/2006">
              <mc:Choice xmlns:v="urn:schemas-microsoft-com:vml" Requires="v">
                <p:oleObj spid="_x0000_s35873" name="Equation" r:id="rId3" imgW="1396800" imgH="419040" progId="Equation.DSMT4">
                  <p:embed/>
                </p:oleObj>
              </mc:Choice>
              <mc:Fallback>
                <p:oleObj name="Equation" r:id="rId3" imgW="1396800" imgH="419040" progId="Equation.DSMT4">
                  <p:embed/>
                  <p:pic>
                    <p:nvPicPr>
                      <p:cNvPr id="0" name=""/>
                      <p:cNvPicPr>
                        <a:picLocks noChangeAspect="1" noChangeArrowheads="1"/>
                      </p:cNvPicPr>
                      <p:nvPr/>
                    </p:nvPicPr>
                    <p:blipFill>
                      <a:blip r:embed="rId4"/>
                      <a:srcRect/>
                      <a:stretch>
                        <a:fillRect/>
                      </a:stretch>
                    </p:blipFill>
                    <p:spPr bwMode="auto">
                      <a:xfrm>
                        <a:off x="3647728" y="3283880"/>
                        <a:ext cx="5046054" cy="1189532"/>
                      </a:xfrm>
                      <a:prstGeom prst="rect">
                        <a:avLst/>
                      </a:prstGeom>
                      <a:solidFill>
                        <a:srgbClr val="CCFFCC"/>
                      </a:solidFill>
                      <a:ln w="9525">
                        <a:noFill/>
                        <a:miter lim="800000"/>
                        <a:headEnd/>
                        <a:tailEnd/>
                      </a:ln>
                    </p:spPr>
                  </p:pic>
                </p:oleObj>
              </mc:Fallback>
            </mc:AlternateContent>
          </a:graphicData>
        </a:graphic>
      </p:graphicFrame>
      <p:sp>
        <p:nvSpPr>
          <p:cNvPr id="3" name="矩形 2"/>
          <p:cNvSpPr/>
          <p:nvPr/>
        </p:nvSpPr>
        <p:spPr>
          <a:xfrm>
            <a:off x="388505" y="4989629"/>
            <a:ext cx="11378952" cy="424732"/>
          </a:xfrm>
          <a:prstGeom prst="rect">
            <a:avLst/>
          </a:prstGeom>
        </p:spPr>
        <p:txBody>
          <a:bodyPr wrap="square">
            <a:spAutoFit/>
          </a:bodyPr>
          <a:lstStyle/>
          <a:p>
            <a:pPr>
              <a:lnSpc>
                <a:spcPct val="90000"/>
              </a:lnSpc>
              <a:spcBef>
                <a:spcPct val="0"/>
              </a:spcBef>
              <a:buFont typeface="Arial" charset="0"/>
              <a:buNone/>
              <a:defRPr/>
            </a:pPr>
            <a:r>
              <a:rPr lang="zh-CN" altLang="en-US" sz="2400" b="1" dirty="0">
                <a:solidFill>
                  <a:prstClr val="black"/>
                </a:solidFill>
                <a:latin typeface="仿宋" panose="02010609060101010101" pitchFamily="49" charset="-122"/>
                <a:ea typeface="仿宋" panose="02010609060101010101" pitchFamily="49" charset="-122"/>
              </a:rPr>
              <a:t>    变异系数在</a:t>
            </a:r>
            <a:r>
              <a:rPr lang="zh-CN" altLang="en-US" sz="2400" b="1" dirty="0">
                <a:solidFill>
                  <a:srgbClr val="FF0000"/>
                </a:solidFill>
                <a:latin typeface="仿宋" panose="02010609060101010101" pitchFamily="49" charset="-122"/>
                <a:ea typeface="仿宋" panose="02010609060101010101" pitchFamily="49" charset="-122"/>
              </a:rPr>
              <a:t>标准差的基础</a:t>
            </a:r>
            <a:r>
              <a:rPr lang="zh-CN" altLang="en-US" sz="2400" b="1" dirty="0">
                <a:solidFill>
                  <a:prstClr val="black"/>
                </a:solidFill>
                <a:latin typeface="仿宋" panose="02010609060101010101" pitchFamily="49" charset="-122"/>
                <a:ea typeface="仿宋" panose="02010609060101010101" pitchFamily="49" charset="-122"/>
              </a:rPr>
              <a:t>上除以了期望收益，从而调节了投资的</a:t>
            </a:r>
            <a:r>
              <a:rPr lang="zh-CN" altLang="en-US" sz="2400" b="1" dirty="0">
                <a:solidFill>
                  <a:srgbClr val="FF0000"/>
                </a:solidFill>
                <a:latin typeface="仿宋" panose="02010609060101010101" pitchFamily="49" charset="-122"/>
                <a:ea typeface="仿宋" panose="02010609060101010101" pitchFamily="49" charset="-122"/>
              </a:rPr>
              <a:t>规模或范围</a:t>
            </a:r>
            <a:r>
              <a:rPr lang="zh-CN" altLang="en-US" sz="2400" b="1" dirty="0">
                <a:solidFill>
                  <a:prstClr val="black"/>
                </a:solidFill>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15942930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3" name="TextBox 16"/>
          <p:cNvSpPr>
            <a:spLocks noChangeArrowheads="1"/>
          </p:cNvSpPr>
          <p:nvPr/>
        </p:nvSpPr>
        <p:spPr bwMode="auto">
          <a:xfrm>
            <a:off x="612413" y="1412777"/>
            <a:ext cx="42354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dirty="0">
                <a:solidFill>
                  <a:srgbClr val="498DA4"/>
                </a:solidFill>
                <a:latin typeface="微软雅黑" pitchFamily="34" charset="-122"/>
                <a:ea typeface="微软雅黑" pitchFamily="34" charset="-122"/>
                <a:sym typeface="微软雅黑" pitchFamily="34" charset="-122"/>
              </a:rPr>
              <a:t>“</a:t>
            </a:r>
            <a:r>
              <a:rPr lang="en-US" altLang="zh-CN" sz="2400" b="1" dirty="0">
                <a:solidFill>
                  <a:srgbClr val="498DA4"/>
                </a:solidFill>
                <a:latin typeface="微软雅黑" pitchFamily="34" charset="-122"/>
                <a:ea typeface="微软雅黑" pitchFamily="34" charset="-122"/>
                <a:sym typeface="微软雅黑" pitchFamily="34" charset="-122"/>
              </a:rPr>
              <a:t>4321</a:t>
            </a:r>
            <a:r>
              <a:rPr lang="zh-CN" altLang="en-US" sz="2400" b="1" dirty="0">
                <a:solidFill>
                  <a:srgbClr val="498DA4"/>
                </a:solidFill>
                <a:latin typeface="微软雅黑" pitchFamily="34" charset="-122"/>
                <a:ea typeface="微软雅黑" pitchFamily="34" charset="-122"/>
                <a:sym typeface="微软雅黑" pitchFamily="34" charset="-122"/>
              </a:rPr>
              <a:t>”定律仅是参考比例</a:t>
            </a:r>
          </a:p>
        </p:txBody>
      </p:sp>
      <p:sp>
        <p:nvSpPr>
          <p:cNvPr id="9234" name="TextBox 17"/>
          <p:cNvSpPr>
            <a:spLocks noChangeArrowheads="1"/>
          </p:cNvSpPr>
          <p:nvPr/>
        </p:nvSpPr>
        <p:spPr bwMode="auto">
          <a:xfrm>
            <a:off x="7717200" y="1412777"/>
            <a:ext cx="42354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dirty="0">
                <a:solidFill>
                  <a:srgbClr val="498DA4"/>
                </a:solidFill>
                <a:latin typeface="微软雅黑" pitchFamily="34" charset="-122"/>
                <a:ea typeface="微软雅黑" pitchFamily="34" charset="-122"/>
                <a:sym typeface="微软雅黑" pitchFamily="34" charset="-122"/>
              </a:rPr>
              <a:t>四个账户缺一不可</a:t>
            </a:r>
          </a:p>
        </p:txBody>
      </p:sp>
      <p:sp>
        <p:nvSpPr>
          <p:cNvPr id="9235" name="TextBox 18"/>
          <p:cNvSpPr>
            <a:spLocks noChangeArrowheads="1"/>
          </p:cNvSpPr>
          <p:nvPr/>
        </p:nvSpPr>
        <p:spPr bwMode="auto">
          <a:xfrm>
            <a:off x="612413" y="4376718"/>
            <a:ext cx="42354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dirty="0">
                <a:solidFill>
                  <a:srgbClr val="498DA4"/>
                </a:solidFill>
                <a:latin typeface="微软雅黑" pitchFamily="34" charset="-122"/>
                <a:ea typeface="微软雅黑" pitchFamily="34" charset="-122"/>
                <a:sym typeface="微软雅黑" pitchFamily="34" charset="-122"/>
              </a:rPr>
              <a:t>资产配置没有标准答案</a:t>
            </a:r>
          </a:p>
        </p:txBody>
      </p:sp>
      <p:grpSp>
        <p:nvGrpSpPr>
          <p:cNvPr id="2" name="组合 1"/>
          <p:cNvGrpSpPr/>
          <p:nvPr/>
        </p:nvGrpSpPr>
        <p:grpSpPr>
          <a:xfrm>
            <a:off x="5169639" y="1892301"/>
            <a:ext cx="3614660" cy="3731684"/>
            <a:chOff x="3642180" y="1419225"/>
            <a:chExt cx="2710995" cy="2798763"/>
          </a:xfrm>
        </p:grpSpPr>
        <p:sp>
          <p:nvSpPr>
            <p:cNvPr id="9237" name="空心弧 27"/>
            <p:cNvSpPr>
              <a:spLocks noChangeArrowheads="1"/>
            </p:cNvSpPr>
            <p:nvPr/>
          </p:nvSpPr>
          <p:spPr bwMode="auto">
            <a:xfrm rot="17137167">
              <a:off x="3687762" y="1552576"/>
              <a:ext cx="2665413" cy="2665412"/>
            </a:xfrm>
            <a:custGeom>
              <a:avLst/>
              <a:gdLst>
                <a:gd name="G0" fmla="+- 8362 0 0"/>
                <a:gd name="G1" fmla="+- 12590412 0 0"/>
                <a:gd name="G2" fmla="+- 0 0 12590412"/>
                <a:gd name="T0" fmla="*/ 0 256 1"/>
                <a:gd name="T1" fmla="*/ 180 256 1"/>
                <a:gd name="G3" fmla="+- 12590412 T0 T1"/>
                <a:gd name="T2" fmla="*/ 0 256 1"/>
                <a:gd name="T3" fmla="*/ 90 256 1"/>
                <a:gd name="G4" fmla="+- 12590412 T2 T3"/>
                <a:gd name="G5" fmla="*/ G4 2 1"/>
                <a:gd name="T4" fmla="*/ 90 256 1"/>
                <a:gd name="T5" fmla="*/ 0 256 1"/>
                <a:gd name="G6" fmla="+- 12590412 T4 T5"/>
                <a:gd name="G7" fmla="*/ G6 2 1"/>
                <a:gd name="G8" fmla="abs 12590412"/>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362"/>
                <a:gd name="G18" fmla="*/ 8362 1 2"/>
                <a:gd name="G19" fmla="+- G18 5400 0"/>
                <a:gd name="G20" fmla="cos G19 12590412"/>
                <a:gd name="G21" fmla="sin G19 12590412"/>
                <a:gd name="G22" fmla="+- G20 10800 0"/>
                <a:gd name="G23" fmla="+- G21 10800 0"/>
                <a:gd name="G24" fmla="+- 10800 0 G20"/>
                <a:gd name="G25" fmla="+- 8362 10800 0"/>
                <a:gd name="G26" fmla="?: G9 G17 G25"/>
                <a:gd name="G27" fmla="?: G9 0 21600"/>
                <a:gd name="G28" fmla="cos 10800 12590412"/>
                <a:gd name="G29" fmla="sin 10800 12590412"/>
                <a:gd name="G30" fmla="sin 8362 12590412"/>
                <a:gd name="G31" fmla="+- G28 10800 0"/>
                <a:gd name="G32" fmla="+- G29 10800 0"/>
                <a:gd name="G33" fmla="+- G30 10800 0"/>
                <a:gd name="G34" fmla="?: G4 0 G31"/>
                <a:gd name="G35" fmla="?: 12590412 G34 0"/>
                <a:gd name="G36" fmla="?: G6 G35 G31"/>
                <a:gd name="G37" fmla="+- 21600 0 G36"/>
                <a:gd name="G38" fmla="?: G4 0 G33"/>
                <a:gd name="G39" fmla="?: 12590412 G38 G32"/>
                <a:gd name="G40" fmla="?: G6 G39 0"/>
                <a:gd name="G41" fmla="?: G4 G32 21600"/>
                <a:gd name="G42" fmla="?: G6 G41 G33"/>
                <a:gd name="T12" fmla="*/ 10800 w 21600"/>
                <a:gd name="T13" fmla="*/ 0 h 21600"/>
                <a:gd name="T14" fmla="*/ 1432 w 21600"/>
                <a:gd name="T15" fmla="*/ 8789 h 21600"/>
                <a:gd name="T16" fmla="*/ 10800 w 21600"/>
                <a:gd name="T17" fmla="*/ 2438 h 21600"/>
                <a:gd name="T18" fmla="*/ 20168 w 21600"/>
                <a:gd name="T19" fmla="*/ 878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624" y="9045"/>
                  </a:moveTo>
                  <a:cubicBezTo>
                    <a:pt x="3451" y="5190"/>
                    <a:pt x="6858" y="2438"/>
                    <a:pt x="10799" y="2438"/>
                  </a:cubicBezTo>
                  <a:cubicBezTo>
                    <a:pt x="14741" y="2437"/>
                    <a:pt x="18148" y="5190"/>
                    <a:pt x="18975" y="9045"/>
                  </a:cubicBezTo>
                  <a:lnTo>
                    <a:pt x="21359" y="8533"/>
                  </a:lnTo>
                  <a:cubicBezTo>
                    <a:pt x="20291" y="3555"/>
                    <a:pt x="15891" y="0"/>
                    <a:pt x="10800" y="0"/>
                  </a:cubicBezTo>
                  <a:cubicBezTo>
                    <a:pt x="5708" y="-1"/>
                    <a:pt x="1308" y="3555"/>
                    <a:pt x="240" y="8533"/>
                  </a:cubicBezTo>
                  <a:close/>
                </a:path>
              </a:pathLst>
            </a:custGeom>
            <a:solidFill>
              <a:srgbClr val="498DA4"/>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prstClr val="black"/>
                </a:solidFill>
                <a:latin typeface="宋体" pitchFamily="2" charset="-122"/>
                <a:sym typeface="宋体" pitchFamily="2" charset="-122"/>
              </a:endParaRPr>
            </a:p>
          </p:txBody>
        </p:sp>
        <p:grpSp>
          <p:nvGrpSpPr>
            <p:cNvPr id="9238" name="组合 30"/>
            <p:cNvGrpSpPr>
              <a:grpSpLocks/>
            </p:cNvGrpSpPr>
            <p:nvPr/>
          </p:nvGrpSpPr>
          <p:grpSpPr bwMode="auto">
            <a:xfrm>
              <a:off x="4938713" y="1419225"/>
              <a:ext cx="569912" cy="539749"/>
              <a:chOff x="0" y="0"/>
              <a:chExt cx="569857" cy="538448"/>
            </a:xfrm>
          </p:grpSpPr>
          <p:sp>
            <p:nvSpPr>
              <p:cNvPr id="9239" name="椭圆形标注 28"/>
              <p:cNvSpPr>
                <a:spLocks noChangeArrowheads="1"/>
              </p:cNvSpPr>
              <p:nvPr/>
            </p:nvSpPr>
            <p:spPr bwMode="auto">
              <a:xfrm rot="16487957">
                <a:off x="15705" y="-15705"/>
                <a:ext cx="538448" cy="569857"/>
              </a:xfrm>
              <a:prstGeom prst="wedgeEllipseCallout">
                <a:avLst>
                  <a:gd name="adj1" fmla="val -2829"/>
                  <a:gd name="adj2" fmla="val 92731"/>
                </a:avLst>
              </a:prstGeom>
              <a:solidFill>
                <a:srgbClr val="CC006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9240" name="TextBox 29"/>
              <p:cNvSpPr>
                <a:spLocks noChangeArrowheads="1"/>
              </p:cNvSpPr>
              <p:nvPr/>
            </p:nvSpPr>
            <p:spPr bwMode="auto">
              <a:xfrm>
                <a:off x="113085" y="0"/>
                <a:ext cx="343687" cy="498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733" b="1">
                    <a:solidFill>
                      <a:prstClr val="white"/>
                    </a:solidFill>
                    <a:cs typeface="Calibri" pitchFamily="34" charset="0"/>
                    <a:sym typeface="Calibri" pitchFamily="34" charset="0"/>
                  </a:rPr>
                  <a:t>1</a:t>
                </a:r>
                <a:endParaRPr lang="zh-CN" altLang="en-US" sz="3733" b="1">
                  <a:solidFill>
                    <a:prstClr val="white"/>
                  </a:solidFill>
                  <a:sym typeface="宋体" pitchFamily="2" charset="-122"/>
                </a:endParaRPr>
              </a:p>
            </p:txBody>
          </p:sp>
        </p:grpSp>
        <p:grpSp>
          <p:nvGrpSpPr>
            <p:cNvPr id="9241" name="组合 31"/>
            <p:cNvGrpSpPr>
              <a:grpSpLocks/>
            </p:cNvGrpSpPr>
            <p:nvPr/>
          </p:nvGrpSpPr>
          <p:grpSpPr bwMode="auto">
            <a:xfrm flipH="1">
              <a:off x="3832225" y="1817688"/>
              <a:ext cx="523875" cy="538161"/>
              <a:chOff x="0" y="0"/>
              <a:chExt cx="569857" cy="538448"/>
            </a:xfrm>
          </p:grpSpPr>
          <p:sp>
            <p:nvSpPr>
              <p:cNvPr id="9242" name="椭圆形标注 32"/>
              <p:cNvSpPr>
                <a:spLocks noChangeArrowheads="1"/>
              </p:cNvSpPr>
              <p:nvPr/>
            </p:nvSpPr>
            <p:spPr bwMode="auto">
              <a:xfrm rot="16487957">
                <a:off x="15705" y="-15705"/>
                <a:ext cx="538448" cy="569857"/>
              </a:xfrm>
              <a:prstGeom prst="wedgeEllipseCallout">
                <a:avLst>
                  <a:gd name="adj1" fmla="val -2829"/>
                  <a:gd name="adj2" fmla="val 92731"/>
                </a:avLst>
              </a:prstGeom>
              <a:solidFill>
                <a:srgbClr val="CC006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9243" name="TextBox 33"/>
              <p:cNvSpPr>
                <a:spLocks noChangeArrowheads="1"/>
              </p:cNvSpPr>
              <p:nvPr/>
            </p:nvSpPr>
            <p:spPr bwMode="auto">
              <a:xfrm>
                <a:off x="113085" y="0"/>
                <a:ext cx="343687" cy="500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733" b="1">
                    <a:solidFill>
                      <a:prstClr val="white"/>
                    </a:solidFill>
                    <a:cs typeface="Calibri" pitchFamily="34" charset="0"/>
                    <a:sym typeface="Calibri" pitchFamily="34" charset="0"/>
                  </a:rPr>
                  <a:t>2</a:t>
                </a:r>
                <a:endParaRPr lang="zh-CN" altLang="en-US" sz="3733" b="1">
                  <a:solidFill>
                    <a:prstClr val="white"/>
                  </a:solidFill>
                  <a:sym typeface="宋体" pitchFamily="2" charset="-122"/>
                </a:endParaRPr>
              </a:p>
            </p:txBody>
          </p:sp>
        </p:grpSp>
        <p:grpSp>
          <p:nvGrpSpPr>
            <p:cNvPr id="9246" name="组合 37"/>
            <p:cNvGrpSpPr>
              <a:grpSpLocks/>
            </p:cNvGrpSpPr>
            <p:nvPr/>
          </p:nvGrpSpPr>
          <p:grpSpPr bwMode="auto">
            <a:xfrm flipH="1">
              <a:off x="3642180" y="3054610"/>
              <a:ext cx="523875" cy="539749"/>
              <a:chOff x="0" y="0"/>
              <a:chExt cx="569857" cy="538448"/>
            </a:xfrm>
          </p:grpSpPr>
          <p:sp>
            <p:nvSpPr>
              <p:cNvPr id="9247" name="椭圆形标注 38"/>
              <p:cNvSpPr>
                <a:spLocks noChangeArrowheads="1"/>
              </p:cNvSpPr>
              <p:nvPr/>
            </p:nvSpPr>
            <p:spPr bwMode="auto">
              <a:xfrm rot="16487957">
                <a:off x="15705" y="-15705"/>
                <a:ext cx="538448" cy="569857"/>
              </a:xfrm>
              <a:prstGeom prst="wedgeEllipseCallout">
                <a:avLst>
                  <a:gd name="adj1" fmla="val -2829"/>
                  <a:gd name="adj2" fmla="val 92731"/>
                </a:avLst>
              </a:prstGeom>
              <a:solidFill>
                <a:srgbClr val="CC006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9248" name="TextBox 39"/>
              <p:cNvSpPr>
                <a:spLocks noChangeArrowheads="1"/>
              </p:cNvSpPr>
              <p:nvPr/>
            </p:nvSpPr>
            <p:spPr bwMode="auto">
              <a:xfrm>
                <a:off x="113085" y="0"/>
                <a:ext cx="343687" cy="498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733" b="1" dirty="0">
                    <a:solidFill>
                      <a:prstClr val="white"/>
                    </a:solidFill>
                    <a:cs typeface="Calibri" pitchFamily="34" charset="0"/>
                    <a:sym typeface="Calibri" pitchFamily="34" charset="0"/>
                  </a:rPr>
                  <a:t>3</a:t>
                </a:r>
                <a:endParaRPr lang="zh-CN" altLang="en-US" sz="3733" b="1" dirty="0">
                  <a:solidFill>
                    <a:prstClr val="white"/>
                  </a:solidFill>
                  <a:sym typeface="宋体" pitchFamily="2" charset="-122"/>
                </a:endParaRPr>
              </a:p>
            </p:txBody>
          </p:sp>
        </p:grpSp>
      </p:grpSp>
      <p:sp>
        <p:nvSpPr>
          <p:cNvPr id="9249" name="TextBox 34"/>
          <p:cNvSpPr>
            <a:spLocks noChangeArrowheads="1"/>
          </p:cNvSpPr>
          <p:nvPr/>
        </p:nvSpPr>
        <p:spPr bwMode="auto">
          <a:xfrm>
            <a:off x="239350" y="1988840"/>
            <a:ext cx="4800533" cy="1887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575986" algn="just">
              <a:lnSpc>
                <a:spcPts val="2800"/>
              </a:lnSpc>
            </a:pPr>
            <a:r>
              <a:rPr lang="zh-CN" altLang="en-US" sz="2133" dirty="0">
                <a:solidFill>
                  <a:prstClr val="black">
                    <a:lumMod val="95000"/>
                    <a:lumOff val="5000"/>
                  </a:prstClr>
                </a:solidFill>
                <a:latin typeface="微软雅黑" pitchFamily="34" charset="-122"/>
                <a:ea typeface="微软雅黑" pitchFamily="34" charset="-122"/>
                <a:sym typeface="微软雅黑" pitchFamily="34" charset="-122"/>
              </a:rPr>
              <a:t>家庭资产配置的“</a:t>
            </a:r>
            <a:r>
              <a:rPr lang="en-US" altLang="zh-CN" sz="2133" dirty="0">
                <a:solidFill>
                  <a:srgbClr val="C00000"/>
                </a:solidFill>
                <a:latin typeface="微软雅黑" pitchFamily="34" charset="-122"/>
                <a:ea typeface="微软雅黑" pitchFamily="34" charset="-122"/>
                <a:sym typeface="微软雅黑" pitchFamily="34" charset="-122"/>
              </a:rPr>
              <a:t>4321”</a:t>
            </a:r>
            <a:r>
              <a:rPr lang="zh-CN" altLang="en-US" sz="2133" dirty="0">
                <a:solidFill>
                  <a:srgbClr val="C00000"/>
                </a:solidFill>
                <a:latin typeface="微软雅黑" pitchFamily="34" charset="-122"/>
                <a:ea typeface="微软雅黑" pitchFamily="34" charset="-122"/>
                <a:sym typeface="微软雅黑" pitchFamily="34" charset="-122"/>
              </a:rPr>
              <a:t>定律</a:t>
            </a:r>
            <a:r>
              <a:rPr lang="zh-CN" altLang="en-US" sz="2133" dirty="0">
                <a:solidFill>
                  <a:prstClr val="black">
                    <a:lumMod val="95000"/>
                    <a:lumOff val="5000"/>
                  </a:prstClr>
                </a:solidFill>
                <a:latin typeface="微软雅黑" pitchFamily="34" charset="-122"/>
                <a:ea typeface="微软雅黑" pitchFamily="34" charset="-122"/>
                <a:sym typeface="微软雅黑" pitchFamily="34" charset="-122"/>
              </a:rPr>
              <a:t>指：把家庭收入的</a:t>
            </a:r>
            <a:r>
              <a:rPr lang="en-US" altLang="zh-CN" sz="2133" dirty="0">
                <a:solidFill>
                  <a:prstClr val="black">
                    <a:lumMod val="95000"/>
                    <a:lumOff val="5000"/>
                  </a:prstClr>
                </a:solidFill>
                <a:latin typeface="微软雅黑" pitchFamily="34" charset="-122"/>
                <a:ea typeface="微软雅黑" pitchFamily="34" charset="-122"/>
                <a:sym typeface="微软雅黑" pitchFamily="34" charset="-122"/>
              </a:rPr>
              <a:t>40%</a:t>
            </a:r>
            <a:r>
              <a:rPr lang="zh-CN" altLang="en-US" sz="2133" dirty="0">
                <a:solidFill>
                  <a:prstClr val="black">
                    <a:lumMod val="95000"/>
                    <a:lumOff val="5000"/>
                  </a:prstClr>
                </a:solidFill>
                <a:latin typeface="微软雅黑" pitchFamily="34" charset="-122"/>
                <a:ea typeface="微软雅黑" pitchFamily="34" charset="-122"/>
                <a:sym typeface="微软雅黑" pitchFamily="34" charset="-122"/>
              </a:rPr>
              <a:t>用于投资、</a:t>
            </a:r>
            <a:r>
              <a:rPr lang="en-US" altLang="zh-CN" sz="2133" dirty="0">
                <a:solidFill>
                  <a:prstClr val="black">
                    <a:lumMod val="95000"/>
                    <a:lumOff val="5000"/>
                  </a:prstClr>
                </a:solidFill>
                <a:latin typeface="微软雅黑" pitchFamily="34" charset="-122"/>
                <a:ea typeface="微软雅黑" pitchFamily="34" charset="-122"/>
                <a:sym typeface="微软雅黑" pitchFamily="34" charset="-122"/>
              </a:rPr>
              <a:t>30%</a:t>
            </a:r>
            <a:r>
              <a:rPr lang="zh-CN" altLang="en-US" sz="2133" dirty="0">
                <a:solidFill>
                  <a:prstClr val="black">
                    <a:lumMod val="95000"/>
                    <a:lumOff val="5000"/>
                  </a:prstClr>
                </a:solidFill>
                <a:latin typeface="微软雅黑" pitchFamily="34" charset="-122"/>
                <a:ea typeface="微软雅黑" pitchFamily="34" charset="-122"/>
                <a:sym typeface="微软雅黑" pitchFamily="34" charset="-122"/>
              </a:rPr>
              <a:t>用于生活开销、</a:t>
            </a:r>
            <a:r>
              <a:rPr lang="en-US" altLang="zh-CN" sz="2133" dirty="0">
                <a:solidFill>
                  <a:prstClr val="black">
                    <a:lumMod val="95000"/>
                    <a:lumOff val="5000"/>
                  </a:prstClr>
                </a:solidFill>
                <a:latin typeface="微软雅黑" pitchFamily="34" charset="-122"/>
                <a:ea typeface="微软雅黑" pitchFamily="34" charset="-122"/>
                <a:sym typeface="微软雅黑" pitchFamily="34" charset="-122"/>
              </a:rPr>
              <a:t>20%</a:t>
            </a:r>
            <a:r>
              <a:rPr lang="zh-CN" altLang="en-US" sz="2133" dirty="0">
                <a:solidFill>
                  <a:prstClr val="black">
                    <a:lumMod val="95000"/>
                    <a:lumOff val="5000"/>
                  </a:prstClr>
                </a:solidFill>
                <a:latin typeface="微软雅黑" pitchFamily="34" charset="-122"/>
                <a:ea typeface="微软雅黑" pitchFamily="34" charset="-122"/>
                <a:sym typeface="微软雅黑" pitchFamily="34" charset="-122"/>
              </a:rPr>
              <a:t>用于储蓄备用、</a:t>
            </a:r>
            <a:r>
              <a:rPr lang="en-US" altLang="zh-CN" sz="2133" dirty="0">
                <a:solidFill>
                  <a:prstClr val="black">
                    <a:lumMod val="95000"/>
                    <a:lumOff val="5000"/>
                  </a:prstClr>
                </a:solidFill>
                <a:latin typeface="微软雅黑" pitchFamily="34" charset="-122"/>
                <a:ea typeface="微软雅黑" pitchFamily="34" charset="-122"/>
                <a:sym typeface="微软雅黑" pitchFamily="34" charset="-122"/>
              </a:rPr>
              <a:t>10%</a:t>
            </a:r>
            <a:r>
              <a:rPr lang="zh-CN" altLang="en-US" sz="2133" dirty="0">
                <a:solidFill>
                  <a:prstClr val="black">
                    <a:lumMod val="95000"/>
                    <a:lumOff val="5000"/>
                  </a:prstClr>
                </a:solidFill>
                <a:latin typeface="微软雅黑" pitchFamily="34" charset="-122"/>
                <a:ea typeface="微软雅黑" pitchFamily="34" charset="-122"/>
                <a:sym typeface="微软雅黑" pitchFamily="34" charset="-122"/>
              </a:rPr>
              <a:t>用来配置保险。这只是一个</a:t>
            </a:r>
            <a:r>
              <a:rPr lang="zh-CN" altLang="en-US" sz="2133" dirty="0">
                <a:solidFill>
                  <a:srgbClr val="C00000"/>
                </a:solidFill>
                <a:latin typeface="微软雅黑" pitchFamily="34" charset="-122"/>
                <a:ea typeface="微软雅黑" pitchFamily="34" charset="-122"/>
                <a:sym typeface="微软雅黑" pitchFamily="34" charset="-122"/>
              </a:rPr>
              <a:t>参考比例</a:t>
            </a:r>
            <a:r>
              <a:rPr lang="zh-CN" altLang="en-US" sz="2133" dirty="0">
                <a:solidFill>
                  <a:prstClr val="black">
                    <a:lumMod val="95000"/>
                    <a:lumOff val="5000"/>
                  </a:prstClr>
                </a:solidFill>
                <a:latin typeface="微软雅黑" pitchFamily="34" charset="-122"/>
                <a:ea typeface="微软雅黑" pitchFamily="34" charset="-122"/>
                <a:sym typeface="微软雅黑" pitchFamily="34" charset="-122"/>
              </a:rPr>
              <a:t>，并不能一概而论。</a:t>
            </a:r>
          </a:p>
        </p:txBody>
      </p:sp>
      <p:sp>
        <p:nvSpPr>
          <p:cNvPr id="9250" name="TextBox 40"/>
          <p:cNvSpPr>
            <a:spLocks noChangeArrowheads="1"/>
          </p:cNvSpPr>
          <p:nvPr/>
        </p:nvSpPr>
        <p:spPr bwMode="auto">
          <a:xfrm>
            <a:off x="7947919" y="1988840"/>
            <a:ext cx="3706547" cy="2964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575986" algn="just">
              <a:lnSpc>
                <a:spcPts val="2800"/>
              </a:lnSpc>
            </a:pPr>
            <a:r>
              <a:rPr lang="zh-CN" altLang="en-US" sz="2133" dirty="0">
                <a:solidFill>
                  <a:prstClr val="black">
                    <a:lumMod val="95000"/>
                    <a:lumOff val="5000"/>
                  </a:prstClr>
                </a:solidFill>
                <a:latin typeface="微软雅黑" pitchFamily="34" charset="-122"/>
                <a:ea typeface="微软雅黑" pitchFamily="34" charset="-122"/>
                <a:sym typeface="微软雅黑" pitchFamily="34" charset="-122"/>
              </a:rPr>
              <a:t>只有拥有这四个账户，并且按照</a:t>
            </a:r>
            <a:r>
              <a:rPr lang="zh-CN" altLang="en-US" sz="2133" dirty="0">
                <a:solidFill>
                  <a:srgbClr val="C00000"/>
                </a:solidFill>
                <a:latin typeface="微软雅黑" pitchFamily="34" charset="-122"/>
                <a:ea typeface="微软雅黑" pitchFamily="34" charset="-122"/>
                <a:sym typeface="微软雅黑" pitchFamily="34" charset="-122"/>
              </a:rPr>
              <a:t>固定合理的比例</a:t>
            </a:r>
            <a:r>
              <a:rPr lang="zh-CN" altLang="en-US" sz="2133" dirty="0">
                <a:solidFill>
                  <a:prstClr val="black">
                    <a:lumMod val="95000"/>
                    <a:lumOff val="5000"/>
                  </a:prstClr>
                </a:solidFill>
                <a:latin typeface="微软雅黑" pitchFamily="34" charset="-122"/>
                <a:ea typeface="微软雅黑" pitchFamily="34" charset="-122"/>
                <a:sym typeface="微软雅黑" pitchFamily="34" charset="-122"/>
              </a:rPr>
              <a:t>进行分配才能保证家庭资产长期、持续、稳健的增长。</a:t>
            </a:r>
            <a:endParaRPr lang="en-US" altLang="zh-CN" sz="2133" dirty="0">
              <a:solidFill>
                <a:prstClr val="black">
                  <a:lumMod val="95000"/>
                  <a:lumOff val="5000"/>
                </a:prstClr>
              </a:solidFill>
              <a:latin typeface="微软雅黑" pitchFamily="34" charset="-122"/>
              <a:ea typeface="微软雅黑" pitchFamily="34" charset="-122"/>
              <a:sym typeface="微软雅黑" pitchFamily="34" charset="-122"/>
            </a:endParaRPr>
          </a:p>
          <a:p>
            <a:pPr indent="575986" algn="just">
              <a:lnSpc>
                <a:spcPts val="2800"/>
              </a:lnSpc>
            </a:pPr>
            <a:r>
              <a:rPr lang="zh-CN" altLang="en-US" sz="2133" dirty="0">
                <a:solidFill>
                  <a:prstClr val="black">
                    <a:lumMod val="95000"/>
                    <a:lumOff val="5000"/>
                  </a:prstClr>
                </a:solidFill>
                <a:latin typeface="微软雅黑" pitchFamily="34" charset="-122"/>
                <a:ea typeface="微软雅黑" pitchFamily="34" charset="-122"/>
                <a:sym typeface="微软雅黑" pitchFamily="34" charset="-122"/>
              </a:rPr>
              <a:t>这四个账户就像桌子的四条腿，少了任何一个就随时有倒下的危险，所以要</a:t>
            </a:r>
            <a:r>
              <a:rPr lang="zh-CN" altLang="en-US" sz="2133" dirty="0">
                <a:solidFill>
                  <a:srgbClr val="C00000"/>
                </a:solidFill>
                <a:latin typeface="微软雅黑" pitchFamily="34" charset="-122"/>
                <a:ea typeface="微软雅黑" pitchFamily="34" charset="-122"/>
                <a:sym typeface="微软雅黑" pitchFamily="34" charset="-122"/>
              </a:rPr>
              <a:t>及时准备</a:t>
            </a:r>
            <a:r>
              <a:rPr lang="zh-CN" altLang="en-US" sz="2133" dirty="0">
                <a:solidFill>
                  <a:prstClr val="black">
                    <a:lumMod val="95000"/>
                    <a:lumOff val="5000"/>
                  </a:prstClr>
                </a:solidFill>
                <a:latin typeface="微软雅黑" pitchFamily="34" charset="-122"/>
                <a:ea typeface="微软雅黑" pitchFamily="34" charset="-122"/>
                <a:sym typeface="微软雅黑" pitchFamily="34" charset="-122"/>
              </a:rPr>
              <a:t>。</a:t>
            </a:r>
          </a:p>
        </p:txBody>
      </p:sp>
      <p:sp>
        <p:nvSpPr>
          <p:cNvPr id="9252" name="TextBox 42"/>
          <p:cNvSpPr>
            <a:spLocks noChangeArrowheads="1"/>
          </p:cNvSpPr>
          <p:nvPr/>
        </p:nvSpPr>
        <p:spPr bwMode="auto">
          <a:xfrm>
            <a:off x="239350" y="4869160"/>
            <a:ext cx="4800533" cy="1528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575986" algn="just">
              <a:lnSpc>
                <a:spcPts val="2800"/>
              </a:lnSpc>
            </a:pPr>
            <a:r>
              <a:rPr lang="zh-CN" altLang="en-US" sz="2133" dirty="0">
                <a:solidFill>
                  <a:prstClr val="black">
                    <a:lumMod val="95000"/>
                    <a:lumOff val="5000"/>
                  </a:prstClr>
                </a:solidFill>
                <a:latin typeface="微软雅黑" pitchFamily="34" charset="-122"/>
                <a:ea typeface="微软雅黑" pitchFamily="34" charset="-122"/>
                <a:sym typeface="微软雅黑" pitchFamily="34" charset="-122"/>
              </a:rPr>
              <a:t>资产配置，跟每个家庭的</a:t>
            </a:r>
            <a:r>
              <a:rPr lang="zh-CN" altLang="en-US" sz="2133" dirty="0">
                <a:solidFill>
                  <a:srgbClr val="C00000"/>
                </a:solidFill>
                <a:latin typeface="微软雅黑" pitchFamily="34" charset="-122"/>
                <a:ea typeface="微软雅黑" pitchFamily="34" charset="-122"/>
                <a:sym typeface="微软雅黑" pitchFamily="34" charset="-122"/>
              </a:rPr>
              <a:t>财务状况</a:t>
            </a:r>
            <a:r>
              <a:rPr lang="zh-CN" altLang="en-US" sz="2133" dirty="0">
                <a:solidFill>
                  <a:prstClr val="black">
                    <a:lumMod val="95000"/>
                    <a:lumOff val="5000"/>
                  </a:prstClr>
                </a:solidFill>
                <a:latin typeface="微软雅黑" pitchFamily="34" charset="-122"/>
                <a:ea typeface="微软雅黑" pitchFamily="34" charset="-122"/>
                <a:sym typeface="微软雅黑" pitchFamily="34" charset="-122"/>
              </a:rPr>
              <a:t>，</a:t>
            </a:r>
            <a:r>
              <a:rPr lang="zh-CN" altLang="en-US" sz="2133" dirty="0">
                <a:solidFill>
                  <a:srgbClr val="C00000"/>
                </a:solidFill>
                <a:latin typeface="微软雅黑" pitchFamily="34" charset="-122"/>
                <a:ea typeface="微软雅黑" pitchFamily="34" charset="-122"/>
                <a:sym typeface="微软雅黑" pitchFamily="34" charset="-122"/>
              </a:rPr>
              <a:t>风险承受能力</a:t>
            </a:r>
            <a:r>
              <a:rPr lang="zh-CN" altLang="en-US" sz="2133" dirty="0">
                <a:solidFill>
                  <a:prstClr val="black">
                    <a:lumMod val="95000"/>
                    <a:lumOff val="5000"/>
                  </a:prstClr>
                </a:solidFill>
                <a:latin typeface="微软雅黑" pitchFamily="34" charset="-122"/>
                <a:ea typeface="微软雅黑" pitchFamily="34" charset="-122"/>
                <a:sym typeface="微软雅黑" pitchFamily="34" charset="-122"/>
              </a:rPr>
              <a:t>和</a:t>
            </a:r>
            <a:r>
              <a:rPr lang="zh-CN" altLang="en-US" sz="2133" dirty="0">
                <a:solidFill>
                  <a:srgbClr val="C00000"/>
                </a:solidFill>
                <a:latin typeface="微软雅黑" pitchFamily="34" charset="-122"/>
                <a:ea typeface="微软雅黑" pitchFamily="34" charset="-122"/>
                <a:sym typeface="微软雅黑" pitchFamily="34" charset="-122"/>
              </a:rPr>
              <a:t>对投资产品的管控能力</a:t>
            </a:r>
            <a:r>
              <a:rPr lang="zh-CN" altLang="en-US" sz="2133" dirty="0">
                <a:solidFill>
                  <a:prstClr val="black">
                    <a:lumMod val="95000"/>
                    <a:lumOff val="5000"/>
                  </a:prstClr>
                </a:solidFill>
                <a:latin typeface="微软雅黑" pitchFamily="34" charset="-122"/>
                <a:ea typeface="微软雅黑" pitchFamily="34" charset="-122"/>
                <a:sym typeface="微软雅黑" pitchFamily="34" charset="-122"/>
              </a:rPr>
              <a:t>有关。没有标准答案，要具体问题具体对待。</a:t>
            </a:r>
          </a:p>
        </p:txBody>
      </p:sp>
      <p:grpSp>
        <p:nvGrpSpPr>
          <p:cNvPr id="37" name="组合 1"/>
          <p:cNvGrpSpPr>
            <a:grpSpLocks/>
          </p:cNvGrpSpPr>
          <p:nvPr/>
        </p:nvGrpSpPr>
        <p:grpSpPr bwMode="auto">
          <a:xfrm>
            <a:off x="46567" y="0"/>
            <a:ext cx="1797051" cy="1337733"/>
            <a:chOff x="0" y="0"/>
            <a:chExt cx="12463730" cy="9279959"/>
          </a:xfrm>
        </p:grpSpPr>
        <p:sp>
          <p:nvSpPr>
            <p:cNvPr id="38" name="椭圆 5"/>
            <p:cNvSpPr>
              <a:spLocks noChangeArrowheads="1"/>
            </p:cNvSpPr>
            <p:nvPr/>
          </p:nvSpPr>
          <p:spPr bwMode="auto">
            <a:xfrm rot="17654843">
              <a:off x="2770714" y="611512"/>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39" name="椭圆 5"/>
            <p:cNvSpPr>
              <a:spLocks noChangeArrowheads="1"/>
            </p:cNvSpPr>
            <p:nvPr/>
          </p:nvSpPr>
          <p:spPr bwMode="auto">
            <a:xfrm rot="17654843">
              <a:off x="8243321" y="2987775"/>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40" name="椭圆 5"/>
            <p:cNvSpPr>
              <a:spLocks noChangeArrowheads="1"/>
            </p:cNvSpPr>
            <p:nvPr/>
          </p:nvSpPr>
          <p:spPr bwMode="auto">
            <a:xfrm rot="5568637">
              <a:off x="2405421" y="1481606"/>
              <a:ext cx="1680787" cy="649162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41" name="椭圆 5"/>
            <p:cNvSpPr>
              <a:spLocks noChangeArrowheads="1"/>
            </p:cNvSpPr>
            <p:nvPr/>
          </p:nvSpPr>
          <p:spPr bwMode="auto">
            <a:xfrm rot="16441754">
              <a:off x="8526874" y="1956637"/>
              <a:ext cx="1830219" cy="6043491"/>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42" name="椭圆 5"/>
            <p:cNvSpPr>
              <a:spLocks noChangeArrowheads="1"/>
            </p:cNvSpPr>
            <p:nvPr/>
          </p:nvSpPr>
          <p:spPr bwMode="auto">
            <a:xfrm rot="14857024">
              <a:off x="2376812" y="2863720"/>
              <a:ext cx="2172737" cy="65527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43" name="椭圆 5"/>
            <p:cNvSpPr>
              <a:spLocks noChangeArrowheads="1"/>
            </p:cNvSpPr>
            <p:nvPr/>
          </p:nvSpPr>
          <p:spPr bwMode="auto">
            <a:xfrm rot="4071505">
              <a:off x="8109088" y="514583"/>
              <a:ext cx="2277756" cy="618451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44" name="椭圆 5"/>
            <p:cNvSpPr>
              <a:spLocks noChangeArrowheads="1"/>
            </p:cNvSpPr>
            <p:nvPr/>
          </p:nvSpPr>
          <p:spPr bwMode="auto">
            <a:xfrm rot="13127628">
              <a:off x="4191902" y="4237601"/>
              <a:ext cx="1636042" cy="48368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45" name="椭圆 5"/>
            <p:cNvSpPr>
              <a:spLocks noChangeArrowheads="1"/>
            </p:cNvSpPr>
            <p:nvPr/>
          </p:nvSpPr>
          <p:spPr bwMode="auto">
            <a:xfrm rot="13314377">
              <a:off x="7038878" y="920119"/>
              <a:ext cx="1645619" cy="430052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46" name="椭圆 5"/>
            <p:cNvSpPr>
              <a:spLocks noChangeArrowheads="1"/>
            </p:cNvSpPr>
            <p:nvPr/>
          </p:nvSpPr>
          <p:spPr bwMode="auto">
            <a:xfrm rot="352707">
              <a:off x="5801383" y="0"/>
              <a:ext cx="1772403" cy="4752556"/>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47" name="椭圆 5"/>
            <p:cNvSpPr>
              <a:spLocks noChangeArrowheads="1"/>
            </p:cNvSpPr>
            <p:nvPr/>
          </p:nvSpPr>
          <p:spPr bwMode="auto">
            <a:xfrm>
              <a:off x="5543493" y="4721390"/>
              <a:ext cx="2060016" cy="45199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48" name="椭圆 5"/>
            <p:cNvSpPr>
              <a:spLocks noChangeArrowheads="1"/>
            </p:cNvSpPr>
            <p:nvPr/>
          </p:nvSpPr>
          <p:spPr bwMode="auto">
            <a:xfrm rot="19232120">
              <a:off x="3815776" y="159115"/>
              <a:ext cx="1909511" cy="528181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49" name="椭圆 5"/>
            <p:cNvSpPr>
              <a:spLocks noChangeArrowheads="1"/>
            </p:cNvSpPr>
            <p:nvPr/>
          </p:nvSpPr>
          <p:spPr bwMode="auto">
            <a:xfrm rot="8213685">
              <a:off x="7348069" y="4032106"/>
              <a:ext cx="1912542" cy="5247853"/>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grpSp>
      <p:sp>
        <p:nvSpPr>
          <p:cNvPr id="50" name="TextBox 15"/>
          <p:cNvSpPr>
            <a:spLocks noChangeArrowheads="1"/>
          </p:cNvSpPr>
          <p:nvPr/>
        </p:nvSpPr>
        <p:spPr bwMode="auto">
          <a:xfrm>
            <a:off x="1854809" y="372627"/>
            <a:ext cx="67013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dirty="0">
                <a:solidFill>
                  <a:prstClr val="black">
                    <a:lumMod val="85000"/>
                    <a:lumOff val="15000"/>
                  </a:prstClr>
                </a:solidFill>
                <a:latin typeface="微软雅黑" pitchFamily="34" charset="-122"/>
                <a:ea typeface="微软雅黑" pitchFamily="34" charset="-122"/>
                <a:sym typeface="微软雅黑" pitchFamily="34" charset="-122"/>
              </a:rPr>
              <a:t>家庭资产配置其他注意事项</a:t>
            </a:r>
          </a:p>
        </p:txBody>
      </p:sp>
      <p:sp>
        <p:nvSpPr>
          <p:cNvPr id="51" name="TextBox 14"/>
          <p:cNvSpPr>
            <a:spLocks noChangeArrowheads="1"/>
          </p:cNvSpPr>
          <p:nvPr/>
        </p:nvSpPr>
        <p:spPr bwMode="auto">
          <a:xfrm>
            <a:off x="415646" y="226432"/>
            <a:ext cx="11574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800" b="1" dirty="0">
                <a:solidFill>
                  <a:prstClr val="white"/>
                </a:solidFill>
                <a:sym typeface="宋体" pitchFamily="2" charset="-122"/>
              </a:rPr>
              <a:t>1-3</a:t>
            </a:r>
            <a:endParaRPr lang="zh-CN" altLang="en-US" sz="4800" b="1" dirty="0">
              <a:solidFill>
                <a:prstClr val="white"/>
              </a:solidFill>
              <a:sym typeface="宋体" pitchFamily="2" charset="-122"/>
            </a:endParaRPr>
          </a:p>
        </p:txBody>
      </p:sp>
    </p:spTree>
    <p:extLst>
      <p:ext uri="{BB962C8B-B14F-4D97-AF65-F5344CB8AC3E}">
        <p14:creationId xmlns:p14="http://schemas.microsoft.com/office/powerpoint/2010/main" val="17521583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组合 25"/>
          <p:cNvGrpSpPr>
            <a:grpSpLocks/>
          </p:cNvGrpSpPr>
          <p:nvPr/>
        </p:nvGrpSpPr>
        <p:grpSpPr bwMode="auto">
          <a:xfrm>
            <a:off x="-2504017" y="-3172884"/>
            <a:ext cx="16617951" cy="12371917"/>
            <a:chOff x="0" y="0"/>
            <a:chExt cx="12463730" cy="9279959"/>
          </a:xfrm>
        </p:grpSpPr>
        <p:sp>
          <p:nvSpPr>
            <p:cNvPr id="25603" name="椭圆 5"/>
            <p:cNvSpPr>
              <a:spLocks noChangeArrowheads="1"/>
            </p:cNvSpPr>
            <p:nvPr/>
          </p:nvSpPr>
          <p:spPr bwMode="auto">
            <a:xfrm rot="17654843">
              <a:off x="2770714" y="611512"/>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25604" name="椭圆 5"/>
            <p:cNvSpPr>
              <a:spLocks noChangeArrowheads="1"/>
            </p:cNvSpPr>
            <p:nvPr/>
          </p:nvSpPr>
          <p:spPr bwMode="auto">
            <a:xfrm rot="17654843">
              <a:off x="8243321" y="2987775"/>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25605" name="椭圆 5"/>
            <p:cNvSpPr>
              <a:spLocks noChangeArrowheads="1"/>
            </p:cNvSpPr>
            <p:nvPr/>
          </p:nvSpPr>
          <p:spPr bwMode="auto">
            <a:xfrm rot="5568637">
              <a:off x="2405421" y="1481606"/>
              <a:ext cx="1680787" cy="649162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25606" name="椭圆 5"/>
            <p:cNvSpPr>
              <a:spLocks noChangeArrowheads="1"/>
            </p:cNvSpPr>
            <p:nvPr/>
          </p:nvSpPr>
          <p:spPr bwMode="auto">
            <a:xfrm rot="16441754">
              <a:off x="8526874" y="1956637"/>
              <a:ext cx="1830219" cy="6043491"/>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25607" name="椭圆 5"/>
            <p:cNvSpPr>
              <a:spLocks noChangeArrowheads="1"/>
            </p:cNvSpPr>
            <p:nvPr/>
          </p:nvSpPr>
          <p:spPr bwMode="auto">
            <a:xfrm rot="14857024">
              <a:off x="2376812" y="2863720"/>
              <a:ext cx="2172737" cy="65527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25608" name="椭圆 5"/>
            <p:cNvSpPr>
              <a:spLocks noChangeArrowheads="1"/>
            </p:cNvSpPr>
            <p:nvPr/>
          </p:nvSpPr>
          <p:spPr bwMode="auto">
            <a:xfrm rot="4071505">
              <a:off x="8283693" y="492662"/>
              <a:ext cx="2130503" cy="618451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25609" name="椭圆 5"/>
            <p:cNvSpPr>
              <a:spLocks noChangeArrowheads="1"/>
            </p:cNvSpPr>
            <p:nvPr/>
          </p:nvSpPr>
          <p:spPr bwMode="auto">
            <a:xfrm rot="13127628">
              <a:off x="4191902" y="4237601"/>
              <a:ext cx="1636042" cy="48368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25610" name="椭圆 5"/>
            <p:cNvSpPr>
              <a:spLocks noChangeArrowheads="1"/>
            </p:cNvSpPr>
            <p:nvPr/>
          </p:nvSpPr>
          <p:spPr bwMode="auto">
            <a:xfrm rot="13314377">
              <a:off x="7038878" y="920119"/>
              <a:ext cx="1645619" cy="430052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25611" name="椭圆 5"/>
            <p:cNvSpPr>
              <a:spLocks noChangeArrowheads="1"/>
            </p:cNvSpPr>
            <p:nvPr/>
          </p:nvSpPr>
          <p:spPr bwMode="auto">
            <a:xfrm rot="352707">
              <a:off x="5801383" y="0"/>
              <a:ext cx="1772403" cy="4752556"/>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25612" name="椭圆 5"/>
            <p:cNvSpPr>
              <a:spLocks noChangeArrowheads="1"/>
            </p:cNvSpPr>
            <p:nvPr/>
          </p:nvSpPr>
          <p:spPr bwMode="auto">
            <a:xfrm>
              <a:off x="5543493" y="4721390"/>
              <a:ext cx="2060016" cy="45199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25613" name="椭圆 5"/>
            <p:cNvSpPr>
              <a:spLocks noChangeArrowheads="1"/>
            </p:cNvSpPr>
            <p:nvPr/>
          </p:nvSpPr>
          <p:spPr bwMode="auto">
            <a:xfrm rot="19232120">
              <a:off x="3815776" y="159115"/>
              <a:ext cx="1909511" cy="528181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sp>
          <p:nvSpPr>
            <p:cNvPr id="25614" name="椭圆 5"/>
            <p:cNvSpPr>
              <a:spLocks noChangeArrowheads="1"/>
            </p:cNvSpPr>
            <p:nvPr/>
          </p:nvSpPr>
          <p:spPr bwMode="auto">
            <a:xfrm rot="8213685">
              <a:off x="7348069" y="4032106"/>
              <a:ext cx="1912542" cy="5247853"/>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grpSp>
      <p:sp>
        <p:nvSpPr>
          <p:cNvPr id="25615" name="椭圆 20"/>
          <p:cNvSpPr>
            <a:spLocks noChangeArrowheads="1"/>
          </p:cNvSpPr>
          <p:nvPr/>
        </p:nvSpPr>
        <p:spPr bwMode="auto">
          <a:xfrm>
            <a:off x="3733800" y="842434"/>
            <a:ext cx="4929717" cy="4929717"/>
          </a:xfrm>
          <a:prstGeom prst="ellipse">
            <a:avLst/>
          </a:prstGeom>
          <a:solidFill>
            <a:srgbClr val="000000">
              <a:alpha val="57999"/>
            </a:srgbClr>
          </a:solidFill>
          <a:ln w="25400" cap="flat" cmpd="sng">
            <a:solidFill>
              <a:srgbClr val="498DA4"/>
            </a:solidFill>
            <a:bevel/>
            <a:headEnd/>
            <a:tailEnd/>
          </a:ln>
        </p:spPr>
        <p:txBody>
          <a:bodyPr anchor="ctr"/>
          <a:lstStyle/>
          <a:p>
            <a:pPr algn="ctr"/>
            <a:endParaRPr lang="zh-CN" altLang="zh-CN" sz="2400">
              <a:solidFill>
                <a:srgbClr val="FFFFFF"/>
              </a:solidFill>
              <a:latin typeface="宋体" pitchFamily="2" charset="-122"/>
              <a:sym typeface="宋体" pitchFamily="2" charset="-122"/>
            </a:endParaRPr>
          </a:p>
        </p:txBody>
      </p:sp>
      <p:sp>
        <p:nvSpPr>
          <p:cNvPr id="25616" name="同心圆 22"/>
          <p:cNvSpPr>
            <a:spLocks noChangeArrowheads="1"/>
          </p:cNvSpPr>
          <p:nvPr/>
        </p:nvSpPr>
        <p:spPr bwMode="auto">
          <a:xfrm>
            <a:off x="4068234" y="1176867"/>
            <a:ext cx="4262967" cy="4262967"/>
          </a:xfrm>
          <a:custGeom>
            <a:avLst/>
            <a:gdLst>
              <a:gd name="G0" fmla="+- 637 0 0"/>
              <a:gd name="G1" fmla="+- 21600 0 637"/>
              <a:gd name="G2" fmla="+- 21600 0 637"/>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37" y="10800"/>
                </a:moveTo>
                <a:cubicBezTo>
                  <a:pt x="637" y="16413"/>
                  <a:pt x="5187" y="20963"/>
                  <a:pt x="10800" y="20963"/>
                </a:cubicBezTo>
                <a:cubicBezTo>
                  <a:pt x="16413" y="20963"/>
                  <a:pt x="20963" y="16413"/>
                  <a:pt x="20963" y="10800"/>
                </a:cubicBezTo>
                <a:cubicBezTo>
                  <a:pt x="20963" y="5187"/>
                  <a:pt x="16413" y="637"/>
                  <a:pt x="10800" y="637"/>
                </a:cubicBezTo>
                <a:cubicBezTo>
                  <a:pt x="5187" y="637"/>
                  <a:pt x="637" y="5187"/>
                  <a:pt x="637" y="10800"/>
                </a:cubicBezTo>
                <a:close/>
              </a:path>
            </a:pathLst>
          </a:custGeom>
          <a:gradFill rotWithShape="1">
            <a:gsLst>
              <a:gs pos="0">
                <a:srgbClr val="BF638A"/>
              </a:gs>
              <a:gs pos="12000">
                <a:srgbClr val="BF638A"/>
              </a:gs>
              <a:gs pos="15999">
                <a:srgbClr val="D27E50"/>
              </a:gs>
              <a:gs pos="34999">
                <a:srgbClr val="DB9649"/>
              </a:gs>
              <a:gs pos="39000">
                <a:srgbClr val="80CAD7"/>
              </a:gs>
              <a:gs pos="56000">
                <a:srgbClr val="80CAD7"/>
              </a:gs>
              <a:gs pos="62999">
                <a:srgbClr val="498DA4"/>
              </a:gs>
              <a:gs pos="82999">
                <a:srgbClr val="498DA4"/>
              </a:gs>
              <a:gs pos="84999">
                <a:srgbClr val="DB9649"/>
              </a:gs>
              <a:gs pos="98999">
                <a:srgbClr val="DB9649"/>
              </a:gs>
              <a:gs pos="100000">
                <a:srgbClr val="DB9649"/>
              </a:gs>
            </a:gsLst>
            <a:lin ang="5400000" scaled="1"/>
          </a:gra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prstClr val="black"/>
              </a:solidFill>
              <a:latin typeface="宋体" pitchFamily="2" charset="-122"/>
              <a:sym typeface="宋体" pitchFamily="2" charset="-122"/>
            </a:endParaRPr>
          </a:p>
        </p:txBody>
      </p:sp>
      <p:sp>
        <p:nvSpPr>
          <p:cNvPr id="25617" name="TextBox 23"/>
          <p:cNvSpPr>
            <a:spLocks noChangeArrowheads="1"/>
          </p:cNvSpPr>
          <p:nvPr/>
        </p:nvSpPr>
        <p:spPr bwMode="auto">
          <a:xfrm>
            <a:off x="4356134" y="2220824"/>
            <a:ext cx="3543300" cy="206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4267" dirty="0">
                <a:solidFill>
                  <a:prstClr val="white"/>
                </a:solidFill>
                <a:latin typeface="微软雅黑" pitchFamily="34" charset="-122"/>
                <a:ea typeface="微软雅黑" pitchFamily="34" charset="-122"/>
                <a:sym typeface="微软雅黑" pitchFamily="34" charset="-122"/>
              </a:rPr>
              <a:t>THANKS</a:t>
            </a:r>
            <a:r>
              <a:rPr lang="zh-CN" altLang="en-US" sz="4267" dirty="0">
                <a:solidFill>
                  <a:prstClr val="white"/>
                </a:solidFill>
                <a:latin typeface="微软雅黑" pitchFamily="34" charset="-122"/>
                <a:ea typeface="微软雅黑" pitchFamily="34" charset="-122"/>
                <a:sym typeface="微软雅黑" pitchFamily="34" charset="-122"/>
              </a:rPr>
              <a:t/>
            </a:r>
            <a:br>
              <a:rPr lang="zh-CN" altLang="en-US" sz="4267" dirty="0">
                <a:solidFill>
                  <a:prstClr val="white"/>
                </a:solidFill>
                <a:latin typeface="微软雅黑" pitchFamily="34" charset="-122"/>
                <a:ea typeface="微软雅黑" pitchFamily="34" charset="-122"/>
                <a:sym typeface="微软雅黑" pitchFamily="34" charset="-122"/>
              </a:rPr>
            </a:br>
            <a:r>
              <a:rPr lang="en-US" sz="4267" dirty="0">
                <a:solidFill>
                  <a:prstClr val="white"/>
                </a:solidFill>
                <a:latin typeface="微软雅黑" pitchFamily="34" charset="-122"/>
                <a:ea typeface="微软雅黑" pitchFamily="34" charset="-122"/>
                <a:sym typeface="微软雅黑" pitchFamily="34" charset="-122"/>
              </a:rPr>
              <a:t>FOR YOUR</a:t>
            </a:r>
            <a:endParaRPr lang="zh-CN" altLang="en-US" sz="4267" dirty="0">
              <a:solidFill>
                <a:prstClr val="white"/>
              </a:solidFill>
              <a:latin typeface="微软雅黑" pitchFamily="34" charset="-122"/>
              <a:ea typeface="微软雅黑" pitchFamily="34" charset="-122"/>
              <a:sym typeface="微软雅黑" pitchFamily="34" charset="-122"/>
            </a:endParaRPr>
          </a:p>
          <a:p>
            <a:pPr algn="ctr"/>
            <a:r>
              <a:rPr lang="en-US" sz="4267" dirty="0">
                <a:solidFill>
                  <a:prstClr val="white"/>
                </a:solidFill>
                <a:latin typeface="微软雅黑" pitchFamily="34" charset="-122"/>
                <a:ea typeface="微软雅黑" pitchFamily="34" charset="-122"/>
                <a:sym typeface="微软雅黑" pitchFamily="34" charset="-122"/>
              </a:rPr>
              <a:t>ATTENTION</a:t>
            </a:r>
            <a:endParaRPr lang="zh-CN" altLang="en-US" sz="4267" dirty="0">
              <a:solidFill>
                <a:prstClr val="white"/>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1461925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竖排文字占位符 2"/>
          <p:cNvSpPr>
            <a:spLocks noGrp="1"/>
          </p:cNvSpPr>
          <p:nvPr>
            <p:ph type="body" orient="vert" idx="1"/>
          </p:nvPr>
        </p:nvSpPr>
        <p:spPr>
          <a:xfrm>
            <a:off x="695400" y="1325671"/>
            <a:ext cx="4896544" cy="447145"/>
          </a:xfrm>
        </p:spPr>
        <p:txBody>
          <a:bodyPr/>
          <a:lstStyle/>
          <a:p>
            <a:pPr marL="0" lvl="0" indent="0">
              <a:buNone/>
            </a:pPr>
            <a:r>
              <a:rPr lang="zh-CN" altLang="en-US" sz="2800" dirty="0" smtClean="0">
                <a:solidFill>
                  <a:srgbClr val="0000FF"/>
                </a:solidFill>
              </a:rPr>
              <a:t>分享</a:t>
            </a:r>
            <a:r>
              <a:rPr lang="en-US" altLang="zh-CN" sz="2800" dirty="0" smtClean="0">
                <a:solidFill>
                  <a:srgbClr val="0000FF"/>
                </a:solidFill>
              </a:rPr>
              <a:t>1</a:t>
            </a:r>
            <a:r>
              <a:rPr lang="zh-CN" altLang="en-US" sz="2800" dirty="0" smtClean="0">
                <a:solidFill>
                  <a:srgbClr val="0000FF"/>
                </a:solidFill>
              </a:rPr>
              <a:t>：</a:t>
            </a:r>
            <a:r>
              <a:rPr lang="en-US" altLang="zh-CN" sz="2800" dirty="0" smtClean="0">
                <a:solidFill>
                  <a:srgbClr val="0000FF"/>
                </a:solidFill>
              </a:rPr>
              <a:t> </a:t>
            </a:r>
            <a:r>
              <a:rPr lang="zh-CN" altLang="en-US" sz="2800" dirty="0" smtClean="0">
                <a:solidFill>
                  <a:srgbClr val="0000FF"/>
                </a:solidFill>
              </a:rPr>
              <a:t>单项投资的</a:t>
            </a:r>
            <a:r>
              <a:rPr lang="zh-CN" altLang="en-US" sz="2800" dirty="0">
                <a:solidFill>
                  <a:srgbClr val="0000FF"/>
                </a:solidFill>
              </a:rPr>
              <a:t>风险</a:t>
            </a:r>
            <a:endParaRPr lang="en-US" altLang="zh-CN" sz="2400" dirty="0"/>
          </a:p>
        </p:txBody>
      </p:sp>
      <p:sp>
        <p:nvSpPr>
          <p:cNvPr id="2" name="矩形 1"/>
          <p:cNvSpPr/>
          <p:nvPr/>
        </p:nvSpPr>
        <p:spPr>
          <a:xfrm>
            <a:off x="459950" y="1980460"/>
            <a:ext cx="6696744" cy="855234"/>
          </a:xfrm>
          <a:prstGeom prst="rect">
            <a:avLst/>
          </a:prstGeom>
        </p:spPr>
        <p:txBody>
          <a:bodyPr wrap="square">
            <a:spAutoFit/>
          </a:bodyPr>
          <a:lstStyle/>
          <a:p>
            <a:pPr fontAlgn="base">
              <a:lnSpc>
                <a:spcPct val="110000"/>
              </a:lnSpc>
              <a:spcBef>
                <a:spcPct val="0"/>
              </a:spcBef>
              <a:spcAft>
                <a:spcPct val="0"/>
              </a:spcAft>
            </a:pPr>
            <a:r>
              <a:rPr lang="en-US" altLang="zh-CN" sz="2400" b="1" dirty="0">
                <a:solidFill>
                  <a:prstClr val="black"/>
                </a:solidFill>
                <a:latin typeface="仿宋" panose="02010609060101010101" pitchFamily="49" charset="-122"/>
                <a:ea typeface="仿宋" panose="02010609060101010101" pitchFamily="49" charset="-122"/>
              </a:rPr>
              <a:t>【</a:t>
            </a:r>
            <a:r>
              <a:rPr lang="zh-CN" altLang="en-US" sz="2400" b="1" dirty="0">
                <a:solidFill>
                  <a:prstClr val="black"/>
                </a:solidFill>
                <a:latin typeface="仿宋" panose="02010609060101010101" pitchFamily="49" charset="-122"/>
                <a:ea typeface="仿宋" panose="02010609060101010101" pitchFamily="49" charset="-122"/>
              </a:rPr>
              <a:t>例</a:t>
            </a:r>
            <a:r>
              <a:rPr lang="en-US" altLang="zh-CN" sz="2400" b="1" dirty="0">
                <a:solidFill>
                  <a:prstClr val="black"/>
                </a:solidFill>
                <a:latin typeface="仿宋" panose="02010609060101010101" pitchFamily="49" charset="-122"/>
                <a:ea typeface="仿宋" panose="02010609060101010101" pitchFamily="49" charset="-122"/>
              </a:rPr>
              <a:t>】</a:t>
            </a:r>
            <a:r>
              <a:rPr lang="zh-CN" altLang="en-US" sz="2400" b="1" dirty="0">
                <a:solidFill>
                  <a:prstClr val="black"/>
                </a:solidFill>
                <a:latin typeface="仿宋" panose="02010609060101010101" pitchFamily="49" charset="-122"/>
                <a:ea typeface="仿宋" panose="02010609060101010101" pitchFamily="49" charset="-122"/>
              </a:rPr>
              <a:t>现有</a:t>
            </a:r>
            <a:r>
              <a:rPr lang="en-US" altLang="zh-CN" sz="2400" b="1" dirty="0">
                <a:solidFill>
                  <a:prstClr val="black"/>
                </a:solidFill>
                <a:latin typeface="仿宋" panose="02010609060101010101" pitchFamily="49" charset="-122"/>
                <a:ea typeface="仿宋" panose="02010609060101010101" pitchFamily="49" charset="-122"/>
              </a:rPr>
              <a:t>A</a:t>
            </a:r>
            <a:r>
              <a:rPr lang="zh-CN" altLang="en-US" sz="2400" b="1" dirty="0">
                <a:solidFill>
                  <a:prstClr val="black"/>
                </a:solidFill>
                <a:latin typeface="仿宋" panose="02010609060101010101" pitchFamily="49" charset="-122"/>
                <a:ea typeface="仿宋" panose="02010609060101010101" pitchFamily="49" charset="-122"/>
              </a:rPr>
              <a:t>、</a:t>
            </a:r>
            <a:r>
              <a:rPr lang="en-US" altLang="zh-CN" sz="2400" b="1" dirty="0">
                <a:solidFill>
                  <a:prstClr val="black"/>
                </a:solidFill>
                <a:latin typeface="仿宋" panose="02010609060101010101" pitchFamily="49" charset="-122"/>
                <a:ea typeface="仿宋" panose="02010609060101010101" pitchFamily="49" charset="-122"/>
              </a:rPr>
              <a:t>B</a:t>
            </a:r>
            <a:r>
              <a:rPr lang="zh-CN" altLang="en-US" sz="2400" b="1" dirty="0">
                <a:solidFill>
                  <a:prstClr val="black"/>
                </a:solidFill>
                <a:latin typeface="仿宋" panose="02010609060101010101" pitchFamily="49" charset="-122"/>
                <a:ea typeface="仿宋" panose="02010609060101010101" pitchFamily="49" charset="-122"/>
              </a:rPr>
              <a:t>两个投资方案，预期收益的概率分布如下图所示。哪一个方案的风险较小？</a:t>
            </a:r>
          </a:p>
        </p:txBody>
      </p:sp>
      <p:graphicFrame>
        <p:nvGraphicFramePr>
          <p:cNvPr id="15" name="Object 38"/>
          <p:cNvGraphicFramePr>
            <a:graphicFrameLocks noChangeAspect="1"/>
          </p:cNvGraphicFramePr>
          <p:nvPr>
            <p:extLst/>
          </p:nvPr>
        </p:nvGraphicFramePr>
        <p:xfrm>
          <a:off x="712404" y="2870179"/>
          <a:ext cx="6410325" cy="3505200"/>
        </p:xfrm>
        <a:graphic>
          <a:graphicData uri="http://schemas.openxmlformats.org/presentationml/2006/ole">
            <mc:AlternateContent xmlns:mc="http://schemas.openxmlformats.org/markup-compatibility/2006">
              <mc:Choice xmlns:v="urn:schemas-microsoft-com:vml" Requires="v">
                <p:oleObj spid="_x0000_s37980" name="Visio" r:id="rId3" imgW="3914683" imgH="2181333" progId="Visio.Drawing.11">
                  <p:embed/>
                </p:oleObj>
              </mc:Choice>
              <mc:Fallback>
                <p:oleObj name="Visio" r:id="rId3" imgW="3914683" imgH="2181333" progId="Visio.Drawing.11">
                  <p:embed/>
                  <p:pic>
                    <p:nvPicPr>
                      <p:cNvPr id="0" name=""/>
                      <p:cNvPicPr>
                        <a:picLocks noChangeAspect="1" noChangeArrowheads="1"/>
                      </p:cNvPicPr>
                      <p:nvPr/>
                    </p:nvPicPr>
                    <p:blipFill>
                      <a:blip r:embed="rId4"/>
                      <a:srcRect/>
                      <a:stretch>
                        <a:fillRect/>
                      </a:stretch>
                    </p:blipFill>
                    <p:spPr bwMode="auto">
                      <a:xfrm>
                        <a:off x="712404" y="2870179"/>
                        <a:ext cx="641032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0033"/>
                            </a:solidFill>
                            <a:miter lim="800000"/>
                            <a:headEnd/>
                            <a:tailEnd/>
                          </a14:hiddenLine>
                        </a:ext>
                      </a:extLst>
                    </p:spPr>
                  </p:pic>
                </p:oleObj>
              </mc:Fallback>
            </mc:AlternateContent>
          </a:graphicData>
        </a:graphic>
      </p:graphicFrame>
      <p:grpSp>
        <p:nvGrpSpPr>
          <p:cNvPr id="12" name="组合 11"/>
          <p:cNvGrpSpPr/>
          <p:nvPr/>
        </p:nvGrpSpPr>
        <p:grpSpPr>
          <a:xfrm>
            <a:off x="7156694" y="1325671"/>
            <a:ext cx="4654306" cy="5214326"/>
            <a:chOff x="7156694" y="1325671"/>
            <a:chExt cx="4654306" cy="5214326"/>
          </a:xfrm>
        </p:grpSpPr>
        <p:grpSp>
          <p:nvGrpSpPr>
            <p:cNvPr id="18" name="组合 17"/>
            <p:cNvGrpSpPr/>
            <p:nvPr/>
          </p:nvGrpSpPr>
          <p:grpSpPr>
            <a:xfrm>
              <a:off x="7156694" y="1325671"/>
              <a:ext cx="4654306" cy="5214326"/>
              <a:chOff x="7175053" y="2146786"/>
              <a:chExt cx="4654306" cy="4067265"/>
            </a:xfrm>
          </p:grpSpPr>
          <p:sp>
            <p:nvSpPr>
              <p:cNvPr id="19" name="矩形 18"/>
              <p:cNvSpPr/>
              <p:nvPr/>
            </p:nvSpPr>
            <p:spPr>
              <a:xfrm>
                <a:off x="7213457" y="2180857"/>
                <a:ext cx="4615902" cy="4033194"/>
              </a:xfrm>
              <a:prstGeom prst="rect">
                <a:avLst/>
              </a:prstGeom>
            </p:spPr>
            <p:txBody>
              <a:bodyPr wrap="square">
                <a:spAutoFit/>
              </a:bodyPr>
              <a:lstStyle/>
              <a:p>
                <a:pPr fontAlgn="base">
                  <a:spcBef>
                    <a:spcPct val="0"/>
                  </a:spcBef>
                  <a:spcAft>
                    <a:spcPct val="0"/>
                  </a:spcAft>
                </a:pPr>
                <a:r>
                  <a:rPr lang="zh-CN" altLang="en-US" sz="3200" b="1" dirty="0">
                    <a:solidFill>
                      <a:srgbClr val="FF0000"/>
                    </a:solidFill>
                    <a:latin typeface="仿宋" panose="02010609060101010101" pitchFamily="49" charset="-122"/>
                    <a:ea typeface="仿宋" panose="02010609060101010101" pitchFamily="49" charset="-122"/>
                    <a:cs typeface="Times New Roman" panose="02020603050405020304" pitchFamily="18" charset="0"/>
                  </a:rPr>
                  <a:t>解：</a:t>
                </a:r>
                <a:endParaRPr lang="en-US" altLang="zh-CN" sz="3200" b="1" dirty="0">
                  <a:solidFill>
                    <a:srgbClr val="FF0000"/>
                  </a:solidFill>
                  <a:latin typeface="仿宋" panose="02010609060101010101" pitchFamily="49" charset="-122"/>
                  <a:ea typeface="仿宋" panose="02010609060101010101" pitchFamily="49" charset="-122"/>
                  <a:cs typeface="Times New Roman" panose="02020603050405020304" pitchFamily="18" charset="0"/>
                </a:endParaRPr>
              </a:p>
              <a:p>
                <a:pPr fontAlgn="base">
                  <a:spcBef>
                    <a:spcPct val="0"/>
                  </a:spcBef>
                  <a:spcAft>
                    <a:spcPct val="0"/>
                  </a:spcAft>
                </a:pPr>
                <a:r>
                  <a:rPr lang="zh-CN" altLang="en-US" sz="2400" b="1" dirty="0">
                    <a:solidFill>
                      <a:prstClr val="black"/>
                    </a:solidFill>
                    <a:latin typeface="仿宋" panose="02010609060101010101" pitchFamily="49" charset="-122"/>
                    <a:ea typeface="仿宋" panose="02010609060101010101" pitchFamily="49" charset="-122"/>
                    <a:cs typeface="Times New Roman" panose="02020603050405020304" pitchFamily="18" charset="0"/>
                  </a:rPr>
                  <a:t>    </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A</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B</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的投资收益均服从正态分布。其中方案</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A</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的期望收益为</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6%</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B</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为</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20%</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。同时可以算出：</a:t>
                </a:r>
              </a:p>
              <a:p>
                <a:pPr fontAlgn="base">
                  <a:spcBef>
                    <a:spcPct val="0"/>
                  </a:spcBef>
                  <a:spcAft>
                    <a:spcPct val="0"/>
                  </a:spcAft>
                </a:pP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σ(A)= 8% - 6% = 2%</a:t>
                </a:r>
              </a:p>
              <a:p>
                <a:pPr fontAlgn="base">
                  <a:spcBef>
                    <a:spcPct val="0"/>
                  </a:spcBef>
                  <a:spcAft>
                    <a:spcPct val="0"/>
                  </a:spcAft>
                </a:pP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σ(B)= 24% - 20% = 4%</a:t>
                </a:r>
              </a:p>
              <a:p>
                <a:pPr fontAlgn="base">
                  <a:spcBef>
                    <a:spcPct val="0"/>
                  </a:spcBef>
                  <a:spcAft>
                    <a:spcPct val="0"/>
                  </a:spcAft>
                </a:pPr>
                <a:r>
                  <a:rPr lang="zh-CN" altLang="en-US" sz="2400" b="1" dirty="0">
                    <a:solidFill>
                      <a:prstClr val="black"/>
                    </a:solidFill>
                    <a:latin typeface="仿宋" panose="02010609060101010101" pitchFamily="49" charset="-122"/>
                    <a:ea typeface="仿宋" panose="02010609060101010101" pitchFamily="49" charset="-122"/>
                    <a:cs typeface="Times New Roman" panose="02020603050405020304" pitchFamily="18" charset="0"/>
                  </a:rPr>
                  <a:t>   变异系数</a:t>
                </a:r>
                <a:r>
                  <a:rPr lang="en-US" altLang="zh-CN" sz="2400" b="1" dirty="0">
                    <a:solidFill>
                      <a:prstClr val="black"/>
                    </a:solidFill>
                    <a:latin typeface="仿宋" panose="02010609060101010101" pitchFamily="49" charset="-122"/>
                    <a:ea typeface="仿宋" panose="02010609060101010101" pitchFamily="49" charset="-122"/>
                    <a:cs typeface="Times New Roman" panose="02020603050405020304" pitchFamily="18" charset="0"/>
                  </a:rPr>
                  <a:t>:</a:t>
                </a:r>
              </a:p>
              <a:p>
                <a:pPr fontAlgn="base">
                  <a:spcBef>
                    <a:spcPct val="0"/>
                  </a:spcBef>
                  <a:spcAft>
                    <a:spcPct val="0"/>
                  </a:spcAft>
                </a:pPr>
                <a:endParaRPr lang="en-US" altLang="zh-CN" sz="2400" b="1" dirty="0">
                  <a:solidFill>
                    <a:prstClr val="black"/>
                  </a:solidFill>
                  <a:latin typeface="仿宋" panose="02010609060101010101" pitchFamily="49" charset="-122"/>
                  <a:ea typeface="仿宋" panose="02010609060101010101" pitchFamily="49" charset="-122"/>
                  <a:cs typeface="Times New Roman" panose="02020603050405020304" pitchFamily="18" charset="0"/>
                </a:endParaRPr>
              </a:p>
              <a:p>
                <a:pPr fontAlgn="base">
                  <a:spcBef>
                    <a:spcPct val="0"/>
                  </a:spcBef>
                  <a:spcAft>
                    <a:spcPct val="0"/>
                  </a:spcAft>
                </a:pPr>
                <a:endParaRPr lang="en-US" altLang="zh-CN" sz="2400" b="1" dirty="0">
                  <a:solidFill>
                    <a:prstClr val="black"/>
                  </a:solidFill>
                  <a:latin typeface="仿宋" panose="02010609060101010101" pitchFamily="49" charset="-122"/>
                  <a:ea typeface="仿宋" panose="02010609060101010101" pitchFamily="49" charset="-122"/>
                  <a:cs typeface="Times New Roman" panose="02020603050405020304" pitchFamily="18" charset="0"/>
                </a:endParaRPr>
              </a:p>
              <a:p>
                <a:pPr fontAlgn="base">
                  <a:spcBef>
                    <a:spcPct val="0"/>
                  </a:spcBef>
                  <a:spcAft>
                    <a:spcPct val="0"/>
                  </a:spcAft>
                </a:pPr>
                <a:endParaRPr lang="en-US" altLang="zh-CN" sz="2400" b="1" dirty="0">
                  <a:solidFill>
                    <a:prstClr val="black"/>
                  </a:solidFill>
                  <a:latin typeface="仿宋" panose="02010609060101010101" pitchFamily="49" charset="-122"/>
                  <a:ea typeface="仿宋" panose="02010609060101010101" pitchFamily="49" charset="-122"/>
                  <a:cs typeface="Times New Roman" panose="02020603050405020304" pitchFamily="18" charset="0"/>
                </a:endParaRPr>
              </a:p>
              <a:p>
                <a:pPr fontAlgn="base">
                  <a:spcBef>
                    <a:spcPct val="0"/>
                  </a:spcBef>
                  <a:spcAft>
                    <a:spcPct val="0"/>
                  </a:spcAft>
                </a:pPr>
                <a:endParaRPr lang="en-US" altLang="zh-CN" sz="2400" b="1" dirty="0">
                  <a:solidFill>
                    <a:prstClr val="black"/>
                  </a:solidFill>
                  <a:latin typeface="仿宋" panose="02010609060101010101" pitchFamily="49" charset="-122"/>
                  <a:ea typeface="仿宋" panose="02010609060101010101" pitchFamily="49" charset="-122"/>
                  <a:cs typeface="Times New Roman" panose="02020603050405020304" pitchFamily="18" charset="0"/>
                </a:endParaRPr>
              </a:p>
              <a:p>
                <a:pPr fontAlgn="base">
                  <a:spcBef>
                    <a:spcPts val="1200"/>
                  </a:spcBef>
                </a:pPr>
                <a:r>
                  <a:rPr lang="zh-CN" altLang="en-US" sz="2400" b="1" dirty="0">
                    <a:solidFill>
                      <a:prstClr val="black"/>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因此，方案</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A</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风险比方案</a:t>
                </a:r>
                <a:r>
                  <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B</a:t>
                </a:r>
                <a:r>
                  <a:rPr lang="zh-CN" altLang="en-US"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大。</a:t>
                </a:r>
                <a:endParaRPr lang="en-US" altLang="zh-CN" sz="2400" b="1" dirty="0">
                  <a:solidFill>
                    <a:prstClr val="black"/>
                  </a:solidFill>
                  <a:latin typeface="Times New Roman" panose="02020603050405020304" pitchFamily="18" charset="0"/>
                  <a:ea typeface="仿宋" panose="02010609060101010101" pitchFamily="49" charset="-122"/>
                  <a:cs typeface="Times New Roman" panose="02020603050405020304" pitchFamily="18" charset="0"/>
                </a:endParaRPr>
              </a:p>
              <a:p>
                <a:pPr fontAlgn="base">
                  <a:spcBef>
                    <a:spcPct val="0"/>
                  </a:spcBef>
                  <a:spcAft>
                    <a:spcPct val="0"/>
                  </a:spcAft>
                </a:pPr>
                <a:endParaRPr lang="en-US" altLang="zh-CN" sz="2400" b="1" dirty="0">
                  <a:solidFill>
                    <a:prstClr val="black"/>
                  </a:solidFill>
                  <a:latin typeface="仿宋" panose="02010609060101010101" pitchFamily="49" charset="-122"/>
                  <a:ea typeface="仿宋" panose="02010609060101010101" pitchFamily="49" charset="-122"/>
                  <a:cs typeface="Times New Roman" panose="02020603050405020304" pitchFamily="18" charset="0"/>
                </a:endParaRPr>
              </a:p>
            </p:txBody>
          </p:sp>
          <p:sp>
            <p:nvSpPr>
              <p:cNvPr id="20" name="矩形 19"/>
              <p:cNvSpPr/>
              <p:nvPr/>
            </p:nvSpPr>
            <p:spPr>
              <a:xfrm>
                <a:off x="7175053" y="2146786"/>
                <a:ext cx="4634619" cy="3938860"/>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grpSp>
        <p:graphicFrame>
          <p:nvGraphicFramePr>
            <p:cNvPr id="8" name="对象 7"/>
            <p:cNvGraphicFramePr>
              <a:graphicFrameLocks noChangeAspect="1"/>
            </p:cNvGraphicFramePr>
            <p:nvPr>
              <p:extLst/>
            </p:nvPr>
          </p:nvGraphicFramePr>
          <p:xfrm>
            <a:off x="7811828" y="4091026"/>
            <a:ext cx="2820675" cy="861273"/>
          </p:xfrm>
          <a:graphic>
            <a:graphicData uri="http://schemas.openxmlformats.org/presentationml/2006/ole">
              <mc:AlternateContent xmlns:mc="http://schemas.openxmlformats.org/markup-compatibility/2006">
                <mc:Choice xmlns:v="urn:schemas-microsoft-com:vml" Requires="v">
                  <p:oleObj spid="_x0000_s37981" name="Equation" r:id="rId5" imgW="1447560" imgH="431640" progId="Equation.DSMT4">
                    <p:embed/>
                  </p:oleObj>
                </mc:Choice>
                <mc:Fallback>
                  <p:oleObj name="Equation" r:id="rId5" imgW="1447560" imgH="431640" progId="Equation.DSMT4">
                    <p:embed/>
                    <p:pic>
                      <p:nvPicPr>
                        <p:cNvPr id="0" name=""/>
                        <p:cNvPicPr>
                          <a:picLocks noChangeAspect="1" noChangeArrowheads="1"/>
                        </p:cNvPicPr>
                        <p:nvPr/>
                      </p:nvPicPr>
                      <p:blipFill>
                        <a:blip r:embed="rId6"/>
                        <a:srcRect/>
                        <a:stretch>
                          <a:fillRect/>
                        </a:stretch>
                      </p:blipFill>
                      <p:spPr bwMode="auto">
                        <a:xfrm>
                          <a:off x="7811828" y="4091026"/>
                          <a:ext cx="2820675" cy="861273"/>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nvPr>
          </p:nvGraphicFramePr>
          <p:xfrm>
            <a:off x="7802365" y="4917349"/>
            <a:ext cx="2839599" cy="811313"/>
          </p:xfrm>
          <a:graphic>
            <a:graphicData uri="http://schemas.openxmlformats.org/presentationml/2006/ole">
              <mc:AlternateContent xmlns:mc="http://schemas.openxmlformats.org/markup-compatibility/2006">
                <mc:Choice xmlns:v="urn:schemas-microsoft-com:vml" Requires="v">
                  <p:oleObj spid="_x0000_s37982" name="Equation" r:id="rId7" imgW="1536480" imgH="431640" progId="Equation.DSMT4">
                    <p:embed/>
                  </p:oleObj>
                </mc:Choice>
                <mc:Fallback>
                  <p:oleObj name="Equation" r:id="rId7" imgW="1536480" imgH="431640" progId="Equation.DSMT4">
                    <p:embed/>
                    <p:pic>
                      <p:nvPicPr>
                        <p:cNvPr id="0" name=""/>
                        <p:cNvPicPr>
                          <a:picLocks noChangeAspect="1" noChangeArrowheads="1"/>
                        </p:cNvPicPr>
                        <p:nvPr/>
                      </p:nvPicPr>
                      <p:blipFill>
                        <a:blip r:embed="rId8"/>
                        <a:srcRect/>
                        <a:stretch>
                          <a:fillRect/>
                        </a:stretch>
                      </p:blipFill>
                      <p:spPr bwMode="auto">
                        <a:xfrm>
                          <a:off x="7802365" y="4917349"/>
                          <a:ext cx="2839599" cy="811313"/>
                        </a:xfrm>
                        <a:prstGeom prst="rect">
                          <a:avLst/>
                        </a:prstGeom>
                        <a:noFill/>
                      </p:spPr>
                    </p:pic>
                  </p:oleObj>
                </mc:Fallback>
              </mc:AlternateContent>
            </a:graphicData>
          </a:graphic>
        </p:graphicFrame>
      </p:grpSp>
    </p:spTree>
    <p:extLst>
      <p:ext uri="{BB962C8B-B14F-4D97-AF65-F5344CB8AC3E}">
        <p14:creationId xmlns:p14="http://schemas.microsoft.com/office/powerpoint/2010/main" val="306792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1223681"/>
          <p:cNvSpPr>
            <a:spLocks noGrp="1"/>
          </p:cNvSpPr>
          <p:nvPr>
            <p:ph type="title"/>
          </p:nvPr>
        </p:nvSpPr>
        <p:spPr>
          <a:xfrm>
            <a:off x="0" y="1049080"/>
            <a:ext cx="3097576" cy="700125"/>
          </a:xfrm>
          <a:solidFill>
            <a:srgbClr val="FF0000"/>
          </a:solidFill>
          <a:ln>
            <a:noFill/>
          </a:ln>
        </p:spPr>
        <p:txBody>
          <a:bodyPr wrap="square" lIns="91440" tIns="45720" rIns="91440" bIns="45720" anchor="ctr">
            <a:normAutofit/>
          </a:bodyPr>
          <a:lstStyle/>
          <a:p>
            <a:pPr eaLnBrk="1" hangingPunct="1"/>
            <a:r>
              <a:rPr lang="zh-CN" altLang="en-US" sz="3200" b="1" dirty="0">
                <a:solidFill>
                  <a:schemeClr val="bg1"/>
                </a:solidFill>
                <a:ea typeface="微软雅黑" panose="020B0503020204020204" charset="-122"/>
              </a:rPr>
              <a:t>第</a:t>
            </a:r>
            <a:r>
              <a:rPr lang="en-US" altLang="zh-CN" sz="3200" b="1" dirty="0">
                <a:solidFill>
                  <a:schemeClr val="bg1"/>
                </a:solidFill>
                <a:ea typeface="微软雅黑" panose="020B0503020204020204" charset="-122"/>
              </a:rPr>
              <a:t>5</a:t>
            </a:r>
            <a:r>
              <a:rPr lang="zh-CN" altLang="en-US" sz="3200" b="1" dirty="0">
                <a:solidFill>
                  <a:schemeClr val="bg1"/>
                </a:solidFill>
                <a:ea typeface="微软雅黑" panose="020B0503020204020204" charset="-122"/>
              </a:rPr>
              <a:t>章 投资组合</a:t>
            </a:r>
          </a:p>
        </p:txBody>
      </p:sp>
      <p:sp>
        <p:nvSpPr>
          <p:cNvPr id="4098" name="文本占位符 1223682"/>
          <p:cNvSpPr>
            <a:spLocks noGrp="1"/>
          </p:cNvSpPr>
          <p:nvPr>
            <p:ph idx="1"/>
          </p:nvPr>
        </p:nvSpPr>
        <p:spPr>
          <a:xfrm>
            <a:off x="356209" y="2568804"/>
            <a:ext cx="2888256" cy="2498208"/>
          </a:xfrm>
          <a:solidFill>
            <a:srgbClr val="002060"/>
          </a:solidFill>
          <a:ln>
            <a:noFill/>
          </a:ln>
        </p:spPr>
        <p:txBody>
          <a:bodyPr wrap="square" lIns="91440" tIns="45720" rIns="91440" bIns="45720" anchor="t">
            <a:normAutofit/>
          </a:bodyPr>
          <a:lstStyle/>
          <a:p>
            <a:pPr eaLnBrk="1" hangingPunct="1"/>
            <a:r>
              <a:rPr lang="zh-CN" altLang="en-US" sz="2400" dirty="0">
                <a:solidFill>
                  <a:schemeClr val="bg1"/>
                </a:solidFill>
                <a:latin typeface="楷体" panose="02010609060101010101" charset="-122"/>
                <a:ea typeface="楷体" panose="02010609060101010101" charset="-122"/>
              </a:rPr>
              <a:t>投资组合的收益</a:t>
            </a:r>
          </a:p>
          <a:p>
            <a:pPr eaLnBrk="1" hangingPunct="1"/>
            <a:r>
              <a:rPr lang="zh-CN" altLang="en-US" sz="2400" dirty="0">
                <a:solidFill>
                  <a:schemeClr val="bg1"/>
                </a:solidFill>
                <a:latin typeface="楷体" panose="02010609060101010101" charset="-122"/>
                <a:ea typeface="楷体" panose="02010609060101010101" charset="-122"/>
              </a:rPr>
              <a:t>投资组合的风险</a:t>
            </a:r>
          </a:p>
          <a:p>
            <a:pPr eaLnBrk="1" hangingPunct="1"/>
            <a:r>
              <a:rPr lang="zh-CN" altLang="en-US" sz="2400" dirty="0">
                <a:solidFill>
                  <a:schemeClr val="bg1"/>
                </a:solidFill>
                <a:latin typeface="楷体" panose="02010609060101010101" charset="-122"/>
                <a:ea typeface="楷体" panose="02010609060101010101" charset="-122"/>
              </a:rPr>
              <a:t>投资组合的可行集和有效集</a:t>
            </a:r>
          </a:p>
          <a:p>
            <a:pPr eaLnBrk="1" hangingPunct="1"/>
            <a:r>
              <a:rPr lang="zh-CN" altLang="en-US" sz="2400" dirty="0">
                <a:solidFill>
                  <a:schemeClr val="bg1"/>
                </a:solidFill>
                <a:latin typeface="楷体" panose="02010609060101010101" charset="-122"/>
                <a:ea typeface="楷体" panose="02010609060101010101" charset="-122"/>
              </a:rPr>
              <a:t>最优投资组合</a:t>
            </a:r>
          </a:p>
        </p:txBody>
      </p:sp>
      <p:pic>
        <p:nvPicPr>
          <p:cNvPr id="4" name="图片 3"/>
          <p:cNvPicPr>
            <a:picLocks noChangeAspect="1"/>
          </p:cNvPicPr>
          <p:nvPr/>
        </p:nvPicPr>
        <p:blipFill>
          <a:blip r:embed="rId2"/>
          <a:stretch>
            <a:fillRect/>
          </a:stretch>
        </p:blipFill>
        <p:spPr>
          <a:xfrm>
            <a:off x="3244465" y="413670"/>
            <a:ext cx="8787788" cy="1174856"/>
          </a:xfrm>
          <a:prstGeom prst="rect">
            <a:avLst/>
          </a:prstGeom>
          <a:ln w="38100">
            <a:solidFill>
              <a:srgbClr val="FF0000"/>
            </a:solidFill>
            <a:prstDash val="sysDash"/>
          </a:ln>
        </p:spPr>
      </p:pic>
      <p:cxnSp>
        <p:nvCxnSpPr>
          <p:cNvPr id="9" name="直接连接符 8"/>
          <p:cNvCxnSpPr/>
          <p:nvPr/>
        </p:nvCxnSpPr>
        <p:spPr>
          <a:xfrm flipV="1">
            <a:off x="3723701" y="760164"/>
            <a:ext cx="716097" cy="1101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3"/>
          <a:stretch>
            <a:fillRect/>
          </a:stretch>
        </p:blipFill>
        <p:spPr>
          <a:xfrm>
            <a:off x="3972642" y="1894204"/>
            <a:ext cx="8059611" cy="3560373"/>
          </a:xfrm>
          <a:prstGeom prst="rect">
            <a:avLst/>
          </a:prstGeom>
          <a:solidFill>
            <a:srgbClr val="FFFF00"/>
          </a:solidFill>
        </p:spPr>
      </p:pic>
      <p:sp>
        <p:nvSpPr>
          <p:cNvPr id="10" name="圆角矩形 9"/>
          <p:cNvSpPr/>
          <p:nvPr/>
        </p:nvSpPr>
        <p:spPr>
          <a:xfrm>
            <a:off x="5056742" y="5695720"/>
            <a:ext cx="5078776" cy="517793"/>
          </a:xfrm>
          <a:prstGeom prst="round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第</a:t>
            </a:r>
            <a:r>
              <a:rPr lang="en-US" altLang="zh-CN" sz="2400" dirty="0" smtClean="0"/>
              <a:t>4-5-6-7</a:t>
            </a:r>
            <a:r>
              <a:rPr lang="zh-CN" altLang="en-US" sz="2400" dirty="0" smtClean="0"/>
              <a:t>章 投资与风险理论与度量</a:t>
            </a:r>
            <a:endParaRPr lang="zh-CN" altLang="en-US" sz="2400" dirty="0"/>
          </a:p>
        </p:txBody>
      </p:sp>
      <p:sp>
        <p:nvSpPr>
          <p:cNvPr id="14" name="文本框 13"/>
          <p:cNvSpPr txBox="1"/>
          <p:nvPr/>
        </p:nvSpPr>
        <p:spPr>
          <a:xfrm>
            <a:off x="10488058" y="2772147"/>
            <a:ext cx="1101686" cy="369332"/>
          </a:xfrm>
          <a:prstGeom prst="rect">
            <a:avLst/>
          </a:prstGeom>
          <a:solidFill>
            <a:schemeClr val="bg2">
              <a:lumMod val="10000"/>
            </a:schemeClr>
          </a:solidFill>
        </p:spPr>
        <p:txBody>
          <a:bodyPr wrap="square" rtlCol="0">
            <a:spAutoFit/>
          </a:bodyPr>
          <a:lstStyle/>
          <a:p>
            <a:r>
              <a:rPr lang="zh-CN" altLang="en-US" dirty="0" smtClean="0">
                <a:solidFill>
                  <a:schemeClr val="bg1"/>
                </a:solidFill>
              </a:rPr>
              <a:t>投资组合</a:t>
            </a:r>
            <a:endParaRPr lang="zh-CN" altLang="en-US" dirty="0">
              <a:solidFill>
                <a:schemeClr val="bg1"/>
              </a:solidFill>
            </a:endParaRPr>
          </a:p>
        </p:txBody>
      </p:sp>
      <p:sp>
        <p:nvSpPr>
          <p:cNvPr id="16" name="文本框 15"/>
          <p:cNvSpPr txBox="1"/>
          <p:nvPr/>
        </p:nvSpPr>
        <p:spPr>
          <a:xfrm>
            <a:off x="8560106" y="2104221"/>
            <a:ext cx="1927952" cy="369332"/>
          </a:xfrm>
          <a:prstGeom prst="rect">
            <a:avLst/>
          </a:prstGeom>
          <a:solidFill>
            <a:schemeClr val="bg2">
              <a:lumMod val="10000"/>
            </a:schemeClr>
          </a:solidFill>
        </p:spPr>
        <p:txBody>
          <a:bodyPr wrap="square" rtlCol="0">
            <a:spAutoFit/>
          </a:bodyPr>
          <a:lstStyle/>
          <a:p>
            <a:r>
              <a:rPr lang="zh-CN" altLang="en-US" dirty="0" smtClean="0">
                <a:solidFill>
                  <a:schemeClr val="bg1"/>
                </a:solidFill>
              </a:rPr>
              <a:t>投资与风险衡量</a:t>
            </a:r>
            <a:endParaRPr lang="zh-CN" altLang="en-US" dirty="0">
              <a:solidFill>
                <a:schemeClr val="bg1"/>
              </a:solidFill>
            </a:endParaRPr>
          </a:p>
        </p:txBody>
      </p:sp>
      <p:sp>
        <p:nvSpPr>
          <p:cNvPr id="20" name="文本框 19"/>
          <p:cNvSpPr txBox="1"/>
          <p:nvPr/>
        </p:nvSpPr>
        <p:spPr>
          <a:xfrm>
            <a:off x="10741086" y="3694595"/>
            <a:ext cx="817082" cy="923330"/>
          </a:xfrm>
          <a:prstGeom prst="rect">
            <a:avLst/>
          </a:prstGeom>
          <a:solidFill>
            <a:srgbClr val="C00000"/>
          </a:solidFill>
        </p:spPr>
        <p:txBody>
          <a:bodyPr wrap="square" rtlCol="0">
            <a:spAutoFit/>
          </a:bodyPr>
          <a:lstStyle/>
          <a:p>
            <a:pPr algn="ctr"/>
            <a:r>
              <a:rPr lang="zh-CN" altLang="en-US" b="1" dirty="0" smtClean="0">
                <a:solidFill>
                  <a:schemeClr val="bg1"/>
                </a:solidFill>
              </a:rPr>
              <a:t>风险定价理论</a:t>
            </a:r>
            <a:endParaRPr lang="zh-CN" altLang="en-US" b="1" dirty="0">
              <a:solidFill>
                <a:schemeClr val="bg1"/>
              </a:solidFill>
            </a:endParaRPr>
          </a:p>
        </p:txBody>
      </p:sp>
      <p:sp>
        <p:nvSpPr>
          <p:cNvPr id="23" name="下箭头 22"/>
          <p:cNvSpPr/>
          <p:nvPr/>
        </p:nvSpPr>
        <p:spPr>
          <a:xfrm>
            <a:off x="11414950" y="2447320"/>
            <a:ext cx="792098" cy="288642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第</a:t>
            </a:r>
            <a:r>
              <a:rPr lang="en-US" altLang="zh-CN" dirty="0" smtClean="0"/>
              <a:t>4-5-6-7</a:t>
            </a:r>
          </a:p>
          <a:p>
            <a:pPr algn="ctr"/>
            <a:r>
              <a:rPr lang="zh-CN" altLang="en-US" dirty="0" smtClean="0"/>
              <a:t>章关系</a:t>
            </a:r>
            <a:endParaRPr lang="zh-CN" altLang="en-US" dirty="0"/>
          </a:p>
        </p:txBody>
      </p:sp>
      <p:sp>
        <p:nvSpPr>
          <p:cNvPr id="25" name="文本框 24"/>
          <p:cNvSpPr txBox="1"/>
          <p:nvPr/>
        </p:nvSpPr>
        <p:spPr>
          <a:xfrm>
            <a:off x="7806569" y="4859068"/>
            <a:ext cx="3045046" cy="369332"/>
          </a:xfrm>
          <a:prstGeom prst="rect">
            <a:avLst/>
          </a:prstGeom>
          <a:solidFill>
            <a:srgbClr val="FF0000"/>
          </a:solidFill>
        </p:spPr>
        <p:txBody>
          <a:bodyPr wrap="square" rtlCol="0">
            <a:spAutoFit/>
          </a:bodyPr>
          <a:lstStyle/>
          <a:p>
            <a:r>
              <a:rPr lang="zh-CN" altLang="en-US" dirty="0" smtClean="0">
                <a:solidFill>
                  <a:schemeClr val="bg1"/>
                </a:solidFill>
              </a:rPr>
              <a:t>有效市场假设与行为金融学</a:t>
            </a:r>
            <a:endParaRPr lang="zh-CN" altLang="en-US" dirty="0">
              <a:solidFill>
                <a:schemeClr val="bg1"/>
              </a:solidFill>
            </a:endParaRPr>
          </a:p>
        </p:txBody>
      </p:sp>
    </p:spTree>
    <p:extLst>
      <p:ext uri="{BB962C8B-B14F-4D97-AF65-F5344CB8AC3E}">
        <p14:creationId xmlns:p14="http://schemas.microsoft.com/office/powerpoint/2010/main" val="134241325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3143672" y="168722"/>
            <a:ext cx="6768752" cy="714375"/>
          </a:xfrm>
        </p:spPr>
        <p:txBody>
          <a:bodyPr>
            <a:normAutofit/>
          </a:bodyPr>
          <a:lstStyle/>
          <a:p>
            <a:pPr>
              <a:spcBef>
                <a:spcPts val="600"/>
              </a:spcBef>
              <a:spcAft>
                <a:spcPts val="600"/>
              </a:spcAft>
              <a:buClr>
                <a:srgbClr val="800000"/>
              </a:buClr>
            </a:pPr>
            <a:r>
              <a:rPr lang="zh-CN" altLang="en-US" sz="3200" dirty="0" smtClean="0"/>
              <a:t>第</a:t>
            </a:r>
            <a:r>
              <a:rPr lang="en-US" altLang="zh-CN" sz="3200" dirty="0" smtClean="0"/>
              <a:t>4-5-6-7</a:t>
            </a:r>
            <a:r>
              <a:rPr lang="zh-CN" altLang="en-US" sz="3200" dirty="0" smtClean="0"/>
              <a:t>章   </a:t>
            </a:r>
            <a:r>
              <a:rPr lang="zh-CN" altLang="en-US" sz="3200" dirty="0"/>
              <a:t>内容框架</a:t>
            </a:r>
            <a:endParaRPr lang="zh-CN" altLang="en-US" sz="3200" dirty="0">
              <a:latin typeface="黑体" panose="02010609060101010101" pitchFamily="49" charset="-122"/>
            </a:endParaRPr>
          </a:p>
        </p:txBody>
      </p:sp>
      <p:graphicFrame>
        <p:nvGraphicFramePr>
          <p:cNvPr id="6" name="对象 5"/>
          <p:cNvGraphicFramePr>
            <a:graphicFrameLocks noChangeAspect="1"/>
          </p:cNvGraphicFramePr>
          <p:nvPr>
            <p:extLst/>
          </p:nvPr>
        </p:nvGraphicFramePr>
        <p:xfrm>
          <a:off x="701675" y="1130300"/>
          <a:ext cx="10893425" cy="4956175"/>
        </p:xfrm>
        <a:graphic>
          <a:graphicData uri="http://schemas.openxmlformats.org/presentationml/2006/ole">
            <mc:AlternateContent xmlns:mc="http://schemas.openxmlformats.org/markup-compatibility/2006">
              <mc:Choice xmlns:v="urn:schemas-microsoft-com:vml" Requires="v">
                <p:oleObj spid="_x0000_s36895" name="Visio" r:id="rId3" imgW="6807340" imgH="3105060" progId="Visio.Drawing.11">
                  <p:embed/>
                </p:oleObj>
              </mc:Choice>
              <mc:Fallback>
                <p:oleObj name="Visio" r:id="rId3" imgW="6807340" imgH="3105060" progId="Visio.Drawing.11">
                  <p:embed/>
                  <p:pic>
                    <p:nvPicPr>
                      <p:cNvPr id="0" name=""/>
                      <p:cNvPicPr>
                        <a:picLocks noChangeAspect="1" noChangeArrowheads="1"/>
                      </p:cNvPicPr>
                      <p:nvPr/>
                    </p:nvPicPr>
                    <p:blipFill>
                      <a:blip r:embed="rId4"/>
                      <a:srcRect/>
                      <a:stretch>
                        <a:fillRect/>
                      </a:stretch>
                    </p:blipFill>
                    <p:spPr bwMode="auto">
                      <a:xfrm>
                        <a:off x="701675" y="1130300"/>
                        <a:ext cx="10893425" cy="4956175"/>
                      </a:xfrm>
                      <a:prstGeom prst="rect">
                        <a:avLst/>
                      </a:prstGeom>
                      <a:noFill/>
                    </p:spPr>
                  </p:pic>
                </p:oleObj>
              </mc:Fallback>
            </mc:AlternateContent>
          </a:graphicData>
        </a:graphic>
      </p:graphicFrame>
    </p:spTree>
    <p:extLst>
      <p:ext uri="{BB962C8B-B14F-4D97-AF65-F5344CB8AC3E}">
        <p14:creationId xmlns:p14="http://schemas.microsoft.com/office/powerpoint/2010/main" val="459441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894901" y="308472"/>
            <a:ext cx="9937215" cy="3167633"/>
          </a:xfrm>
          <a:prstGeom prst="rect">
            <a:avLst/>
          </a:prstGeom>
          <a:ln w="76200">
            <a:solidFill>
              <a:srgbClr val="FF0000"/>
            </a:solidFill>
            <a:prstDash val="sysDot"/>
          </a:ln>
        </p:spPr>
      </p:pic>
      <p:pic>
        <p:nvPicPr>
          <p:cNvPr id="4" name="图片 3"/>
          <p:cNvPicPr>
            <a:picLocks noChangeAspect="1"/>
          </p:cNvPicPr>
          <p:nvPr/>
        </p:nvPicPr>
        <p:blipFill>
          <a:blip r:embed="rId3"/>
          <a:stretch>
            <a:fillRect/>
          </a:stretch>
        </p:blipFill>
        <p:spPr>
          <a:xfrm>
            <a:off x="1146623" y="3870204"/>
            <a:ext cx="10850745" cy="2987796"/>
          </a:xfrm>
          <a:prstGeom prst="rect">
            <a:avLst/>
          </a:prstGeom>
        </p:spPr>
      </p:pic>
      <p:pic>
        <p:nvPicPr>
          <p:cNvPr id="5" name="图片 4"/>
          <p:cNvPicPr>
            <a:picLocks noChangeAspect="1"/>
          </p:cNvPicPr>
          <p:nvPr/>
        </p:nvPicPr>
        <p:blipFill>
          <a:blip r:embed="rId4"/>
          <a:stretch>
            <a:fillRect/>
          </a:stretch>
        </p:blipFill>
        <p:spPr>
          <a:xfrm>
            <a:off x="105626" y="2707942"/>
            <a:ext cx="1426588" cy="768163"/>
          </a:xfrm>
          <a:prstGeom prst="rect">
            <a:avLst/>
          </a:prstGeom>
        </p:spPr>
      </p:pic>
    </p:spTree>
    <p:extLst>
      <p:ext uri="{BB962C8B-B14F-4D97-AF65-F5344CB8AC3E}">
        <p14:creationId xmlns:p14="http://schemas.microsoft.com/office/powerpoint/2010/main" val="1918226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857250"/>
            <a:ext cx="7700790" cy="1943100"/>
          </a:xfrm>
          <a:prstGeom prst="rect">
            <a:avLst/>
          </a:prstGeom>
          <a:ln w="38100">
            <a:solidFill>
              <a:srgbClr val="FF0000"/>
            </a:solidFill>
            <a:prstDash val="sysDot"/>
          </a:ln>
        </p:spPr>
      </p:pic>
      <p:sp>
        <p:nvSpPr>
          <p:cNvPr id="3" name="文本框 2"/>
          <p:cNvSpPr txBox="1"/>
          <p:nvPr/>
        </p:nvSpPr>
        <p:spPr>
          <a:xfrm>
            <a:off x="264404" y="209320"/>
            <a:ext cx="3216926" cy="461665"/>
          </a:xfrm>
          <a:prstGeom prst="rect">
            <a:avLst/>
          </a:prstGeom>
          <a:solidFill>
            <a:srgbClr val="FF0000"/>
          </a:solidFill>
        </p:spPr>
        <p:txBody>
          <a:bodyPr wrap="square" rtlCol="0">
            <a:spAutoFit/>
          </a:bodyPr>
          <a:lstStyle/>
          <a:p>
            <a:r>
              <a:rPr lang="zh-CN" altLang="en-US" sz="2400" b="1" dirty="0" smtClean="0">
                <a:solidFill>
                  <a:schemeClr val="bg1"/>
                </a:solidFill>
              </a:rPr>
              <a:t>最关键理论基石之二</a:t>
            </a:r>
            <a:endParaRPr lang="zh-CN" altLang="en-US" sz="2400" b="1" dirty="0">
              <a:solidFill>
                <a:schemeClr val="bg1"/>
              </a:solidFill>
            </a:endParaRPr>
          </a:p>
        </p:txBody>
      </p:sp>
      <p:cxnSp>
        <p:nvCxnSpPr>
          <p:cNvPr id="5" name="直接连接符 4"/>
          <p:cNvCxnSpPr/>
          <p:nvPr/>
        </p:nvCxnSpPr>
        <p:spPr>
          <a:xfrm>
            <a:off x="1784733" y="1057619"/>
            <a:ext cx="1046602" cy="1101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012675" y="1863916"/>
            <a:ext cx="1355074" cy="220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784733" y="2699132"/>
            <a:ext cx="1575412"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stretch>
            <a:fillRect/>
          </a:stretch>
        </p:blipFill>
        <p:spPr>
          <a:xfrm>
            <a:off x="3360145" y="3000719"/>
            <a:ext cx="8740163" cy="3533775"/>
          </a:xfrm>
          <a:prstGeom prst="rect">
            <a:avLst/>
          </a:prstGeom>
          <a:ln w="57150">
            <a:solidFill>
              <a:srgbClr val="FF0000"/>
            </a:solidFill>
            <a:prstDash val="sysDash"/>
          </a:ln>
        </p:spPr>
      </p:pic>
      <p:cxnSp>
        <p:nvCxnSpPr>
          <p:cNvPr id="15" name="直接连接符 14"/>
          <p:cNvCxnSpPr/>
          <p:nvPr/>
        </p:nvCxnSpPr>
        <p:spPr>
          <a:xfrm>
            <a:off x="6367749" y="3470313"/>
            <a:ext cx="2148290" cy="2203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269035" y="5043660"/>
            <a:ext cx="969485" cy="1101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8516039" y="5032643"/>
            <a:ext cx="2423710" cy="1101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148647" y="5376232"/>
            <a:ext cx="164151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343180" y="6202497"/>
            <a:ext cx="102456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157364" y="2983938"/>
            <a:ext cx="647931" cy="461665"/>
          </a:xfrm>
          <a:prstGeom prst="rect">
            <a:avLst/>
          </a:prstGeom>
          <a:solidFill>
            <a:srgbClr val="FF0000"/>
          </a:solidFill>
        </p:spPr>
        <p:txBody>
          <a:bodyPr wrap="square" rtlCol="0">
            <a:spAutoFit/>
          </a:bodyPr>
          <a:lstStyle/>
          <a:p>
            <a:r>
              <a:rPr lang="en-US" altLang="zh-CN" sz="2400" dirty="0" smtClean="0">
                <a:solidFill>
                  <a:schemeClr val="bg1"/>
                </a:solidFill>
              </a:rPr>
              <a:t>5.1</a:t>
            </a:r>
            <a:endParaRPr lang="zh-CN" altLang="en-US" sz="2400" dirty="0">
              <a:solidFill>
                <a:schemeClr val="bg1"/>
              </a:solidFill>
            </a:endParaRPr>
          </a:p>
        </p:txBody>
      </p:sp>
      <p:cxnSp>
        <p:nvCxnSpPr>
          <p:cNvPr id="26" name="直接连接符 25"/>
          <p:cNvCxnSpPr/>
          <p:nvPr/>
        </p:nvCxnSpPr>
        <p:spPr>
          <a:xfrm>
            <a:off x="3767768" y="3492347"/>
            <a:ext cx="1002535" cy="11017"/>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838500" y="345989"/>
            <a:ext cx="4261808" cy="2554545"/>
          </a:xfrm>
          <a:prstGeom prst="rect">
            <a:avLst/>
          </a:prstGeom>
          <a:solidFill>
            <a:schemeClr val="bg1"/>
          </a:solidFill>
          <a:ln w="57150">
            <a:solidFill>
              <a:srgbClr val="002060"/>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a:rPr>
              <a:t>现代投资组合理论</a:t>
            </a:r>
            <a:r>
              <a:rPr kumimoji="0" lang="zh-CN" altLang="en-US"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a:rPr>
              <a:t>（</a:t>
            </a:r>
            <a:r>
              <a:rPr kumimoji="0"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a:rPr>
              <a:t>Markowitz 1952</a:t>
            </a:r>
            <a:r>
              <a:rPr kumimoji="0" lang="zh-CN" altLang="en-US"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a:rPr>
              <a:t>提出）核心：通过计算投资组合的收益率和标准差，探讨两项风险投资的有效集。延伸多种风险投资的有效集</a:t>
            </a:r>
            <a:r>
              <a:rPr kumimoji="0"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a:rPr>
              <a:t>1958</a:t>
            </a:r>
            <a:r>
              <a:rPr kumimoji="0" lang="zh-CN" altLang="en-US"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a:rPr>
              <a:t>年</a:t>
            </a:r>
            <a:r>
              <a:rPr kumimoji="0"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a:rPr>
              <a:t>Tobin</a:t>
            </a:r>
            <a:r>
              <a:rPr kumimoji="0" lang="zh-CN" altLang="en-US"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a:rPr>
              <a:t>这一理论完善，将投资者构建</a:t>
            </a:r>
            <a:r>
              <a:rPr kumimoji="0" lang="zh-CN" altLang="en-US"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a:rPr>
              <a:t>有效投资组合范围从风险投资扩大到风险投资和无风险投资共同组合。</a:t>
            </a:r>
            <a:endParaRPr kumimoji="0" lang="zh-CN" altLang="en-US" sz="2000" b="0" i="0" u="none" strike="noStrike" kern="0" cap="none" spc="0" normalizeH="0" baseline="0" noProof="0" dirty="0" smtClean="0">
              <a:ln>
                <a:noFill/>
              </a:ln>
              <a:solidFill>
                <a:sysClr val="windowText" lastClr="000000"/>
              </a:solidFill>
              <a:effectLst/>
              <a:uLnTx/>
              <a:uFillTx/>
            </a:endParaRPr>
          </a:p>
        </p:txBody>
      </p:sp>
      <p:sp>
        <p:nvSpPr>
          <p:cNvPr id="6" name="矩形 5"/>
          <p:cNvSpPr/>
          <p:nvPr/>
        </p:nvSpPr>
        <p:spPr>
          <a:xfrm>
            <a:off x="82627" y="3697387"/>
            <a:ext cx="3074738" cy="2862322"/>
          </a:xfrm>
          <a:prstGeom prst="rect">
            <a:avLst/>
          </a:prstGeom>
          <a:solidFill>
            <a:schemeClr val="bg1"/>
          </a:solidFill>
          <a:ln w="57150">
            <a:solidFill>
              <a:schemeClr val="tx1"/>
            </a:solidFill>
            <a:prstDash val="sysDot"/>
          </a:ln>
        </p:spPr>
        <p:txBody>
          <a:bodyPr wrap="square">
            <a:spAutoFit/>
          </a:bodyPr>
          <a:lstStyle/>
          <a:p>
            <a:pPr marL="0" marR="0" lvl="0" indent="0" defTabSz="914400" eaLnBrk="1" fontAlgn="auto" latinLnBrk="0" hangingPunct="1">
              <a:lnSpc>
                <a:spcPct val="100000"/>
              </a:lnSpc>
              <a:spcBef>
                <a:spcPts val="0"/>
              </a:spcBef>
              <a:spcAft>
                <a:spcPts val="0"/>
              </a:spcAft>
              <a:buClr>
                <a:srgbClr val="BBE0E3"/>
              </a:buClr>
              <a:buSzTx/>
              <a:buFontTx/>
              <a:buNone/>
              <a:tabLst/>
              <a:defRPr/>
            </a:pPr>
            <a:r>
              <a:rPr kumimoji="0" lang="zh-CN" altLang="en-US" sz="2000" b="1" i="0" u="none" strike="noStrike" kern="0" cap="none" spc="0" normalizeH="0" baseline="0" noProof="0" dirty="0" smtClean="0">
                <a:ln>
                  <a:noFill/>
                </a:ln>
                <a:solidFill>
                  <a:srgbClr val="000000">
                    <a:lumMod val="75000"/>
                    <a:lumOff val="25000"/>
                  </a:srgbClr>
                </a:solidFill>
                <a:effectLst/>
                <a:uLnTx/>
                <a:uFillTx/>
                <a:latin typeface="楷体" panose="02010609060101010101" charset="-122"/>
                <a:ea typeface="楷体" panose="02010609060101010101" charset="-122"/>
              </a:rPr>
              <a:t>   将资金投放在</a:t>
            </a:r>
            <a:r>
              <a:rPr kumimoji="0" lang="zh-CN" altLang="en-US" sz="2000" b="1" i="0" u="none" strike="noStrike" kern="0" cap="none" spc="0" normalizeH="0" baseline="0" noProof="0" dirty="0" smtClean="0">
                <a:ln>
                  <a:noFill/>
                </a:ln>
                <a:solidFill>
                  <a:srgbClr val="FF0000"/>
                </a:solidFill>
                <a:effectLst/>
                <a:uLnTx/>
                <a:uFillTx/>
                <a:latin typeface="楷体" panose="02010609060101010101" charset="-122"/>
                <a:ea typeface="楷体" panose="02010609060101010101" charset="-122"/>
              </a:rPr>
              <a:t>两个以上</a:t>
            </a:r>
            <a:r>
              <a:rPr kumimoji="0" lang="zh-CN" altLang="en-US" sz="2000" b="1" i="0" u="none" strike="noStrike" kern="0" cap="none" spc="0" normalizeH="0" baseline="0" noProof="0" dirty="0" smtClean="0">
                <a:ln>
                  <a:noFill/>
                </a:ln>
                <a:solidFill>
                  <a:srgbClr val="000000">
                    <a:lumMod val="75000"/>
                    <a:lumOff val="25000"/>
                  </a:srgbClr>
                </a:solidFill>
                <a:effectLst/>
                <a:uLnTx/>
                <a:uFillTx/>
                <a:latin typeface="楷体" panose="02010609060101010101" charset="-122"/>
                <a:ea typeface="楷体" panose="02010609060101010101" charset="-122"/>
              </a:rPr>
              <a:t>的不同</a:t>
            </a:r>
            <a:r>
              <a:rPr kumimoji="0" lang="zh-CN" altLang="en-US" sz="2000" b="1" i="0" u="none" strike="noStrike" kern="0" cap="none" spc="0" normalizeH="0" baseline="0" noProof="0" dirty="0" smtClean="0">
                <a:ln>
                  <a:noFill/>
                </a:ln>
                <a:solidFill>
                  <a:srgbClr val="FF0000"/>
                </a:solidFill>
                <a:effectLst/>
                <a:uLnTx/>
                <a:uFillTx/>
                <a:latin typeface="楷体" panose="02010609060101010101" charset="-122"/>
                <a:ea typeface="楷体" panose="02010609060101010101" charset="-122"/>
              </a:rPr>
              <a:t>投资</a:t>
            </a:r>
            <a:r>
              <a:rPr kumimoji="0" lang="zh-CN" altLang="en-US" sz="2000" b="1" i="0" u="none" strike="noStrike" kern="0" cap="none" spc="0" normalizeH="0" baseline="0" noProof="0" dirty="0" smtClean="0">
                <a:ln>
                  <a:noFill/>
                </a:ln>
                <a:solidFill>
                  <a:srgbClr val="000000">
                    <a:lumMod val="75000"/>
                    <a:lumOff val="25000"/>
                  </a:srgbClr>
                </a:solidFill>
                <a:effectLst/>
                <a:uLnTx/>
                <a:uFillTx/>
                <a:latin typeface="楷体" panose="02010609060101010101" charset="-122"/>
                <a:ea typeface="楷体" panose="02010609060101010101" charset="-122"/>
              </a:rPr>
              <a:t>上。</a:t>
            </a:r>
            <a:endParaRPr kumimoji="0" lang="en-US" altLang="zh-CN" sz="2000" b="1" i="0" u="none" strike="noStrike" kern="0" cap="none" spc="0" normalizeH="0" baseline="0" noProof="0" dirty="0" smtClean="0">
              <a:ln>
                <a:noFill/>
              </a:ln>
              <a:solidFill>
                <a:srgbClr val="000000">
                  <a:lumMod val="75000"/>
                  <a:lumOff val="25000"/>
                </a:srgbClr>
              </a:solidFill>
              <a:effectLst/>
              <a:uLnTx/>
              <a:uFillTx/>
              <a:latin typeface="楷体" panose="02010609060101010101" charset="-122"/>
              <a:ea typeface="楷体" panose="02010609060101010101" charset="-122"/>
            </a:endParaRPr>
          </a:p>
          <a:p>
            <a:pPr marL="0" marR="0" lvl="0" indent="0" defTabSz="914400" eaLnBrk="1" fontAlgn="auto" latinLnBrk="0" hangingPunct="1">
              <a:lnSpc>
                <a:spcPct val="100000"/>
              </a:lnSpc>
              <a:spcBef>
                <a:spcPts val="0"/>
              </a:spcBef>
              <a:spcAft>
                <a:spcPts val="0"/>
              </a:spcAft>
              <a:buClr>
                <a:srgbClr val="BBE0E3"/>
              </a:buClr>
              <a:buSzTx/>
              <a:buFontTx/>
              <a:buNone/>
              <a:tabLst/>
              <a:defRPr/>
            </a:pPr>
            <a:r>
              <a:rPr kumimoji="0" lang="zh-CN" altLang="en-US" sz="2000" b="1" i="0" u="none" strike="noStrike" kern="0" cap="none" spc="0" normalizeH="0" baseline="0" noProof="0" dirty="0" smtClean="0">
                <a:ln>
                  <a:noFill/>
                </a:ln>
                <a:solidFill>
                  <a:srgbClr val="FF0000"/>
                </a:solidFill>
                <a:effectLst/>
                <a:uLnTx/>
                <a:uFillTx/>
                <a:latin typeface="楷体" panose="02010609060101010101" charset="-122"/>
                <a:ea typeface="楷体" panose="02010609060101010101" charset="-122"/>
              </a:rPr>
              <a:t>包括三个层次：</a:t>
            </a:r>
            <a:endParaRPr kumimoji="0" lang="en-US" altLang="zh-CN" sz="2000" b="1" i="0" u="none" strike="noStrike" kern="0" cap="none" spc="0" normalizeH="0" baseline="0" noProof="0" dirty="0" smtClean="0">
              <a:ln>
                <a:noFill/>
              </a:ln>
              <a:solidFill>
                <a:srgbClr val="FF0000"/>
              </a:solidFill>
              <a:effectLst/>
              <a:uLnTx/>
              <a:uFillTx/>
              <a:latin typeface="楷体" panose="02010609060101010101" charset="-122"/>
              <a:ea typeface="楷体" panose="02010609060101010101" charset="-122"/>
            </a:endParaRPr>
          </a:p>
          <a:p>
            <a:pPr marL="0" marR="0" lvl="0" indent="0" defTabSz="914400" eaLnBrk="1" fontAlgn="auto" latinLnBrk="0" hangingPunct="1">
              <a:lnSpc>
                <a:spcPct val="100000"/>
              </a:lnSpc>
              <a:spcBef>
                <a:spcPts val="0"/>
              </a:spcBef>
              <a:spcAft>
                <a:spcPts val="0"/>
              </a:spcAft>
              <a:buClr>
                <a:srgbClr val="BBE0E3"/>
              </a:buClr>
              <a:buSzTx/>
              <a:buFontTx/>
              <a:buNone/>
              <a:tabLst/>
              <a:defRPr/>
            </a:pPr>
            <a:r>
              <a:rPr kumimoji="0" lang="zh-CN" altLang="en-US" sz="2000" b="1" i="0" u="none" strike="noStrike" kern="0" cap="none" spc="0" normalizeH="0" baseline="0" noProof="0" dirty="0" smtClean="0">
                <a:ln>
                  <a:noFill/>
                </a:ln>
                <a:solidFill>
                  <a:srgbClr val="000000">
                    <a:lumMod val="75000"/>
                    <a:lumOff val="25000"/>
                  </a:srgbClr>
                </a:solidFill>
                <a:effectLst/>
                <a:uLnTx/>
                <a:uFillTx/>
                <a:latin typeface="楷体" panose="02010609060101010101" charset="-122"/>
                <a:ea typeface="楷体" panose="02010609060101010101" charset="-122"/>
              </a:rPr>
              <a:t>①无风险投资和风险投资之间的投资配置。</a:t>
            </a:r>
            <a:endParaRPr kumimoji="0" lang="en-US" altLang="zh-CN" sz="2000" b="1" i="0" u="none" strike="noStrike" kern="0" cap="none" spc="0" normalizeH="0" baseline="0" noProof="0" dirty="0" smtClean="0">
              <a:ln>
                <a:noFill/>
              </a:ln>
              <a:solidFill>
                <a:srgbClr val="000000">
                  <a:lumMod val="75000"/>
                  <a:lumOff val="25000"/>
                </a:srgbClr>
              </a:solidFill>
              <a:effectLst/>
              <a:uLnTx/>
              <a:uFillTx/>
              <a:latin typeface="楷体" panose="02010609060101010101" charset="-122"/>
              <a:ea typeface="楷体" panose="02010609060101010101" charset="-122"/>
            </a:endParaRPr>
          </a:p>
          <a:p>
            <a:pPr marL="0" marR="0" lvl="0" indent="0" defTabSz="914400" eaLnBrk="1" fontAlgn="auto" latinLnBrk="0" hangingPunct="1">
              <a:lnSpc>
                <a:spcPct val="100000"/>
              </a:lnSpc>
              <a:spcBef>
                <a:spcPts val="0"/>
              </a:spcBef>
              <a:spcAft>
                <a:spcPts val="0"/>
              </a:spcAft>
              <a:buClr>
                <a:srgbClr val="BBE0E3"/>
              </a:buClr>
              <a:buSzTx/>
              <a:buFontTx/>
              <a:buNone/>
              <a:tabLst/>
              <a:defRPr/>
            </a:pPr>
            <a:r>
              <a:rPr kumimoji="0" lang="zh-CN" altLang="en-US" sz="2000" b="1" i="0" u="none" strike="noStrike" kern="0" cap="none" spc="0" normalizeH="0" baseline="0" noProof="0" dirty="0" smtClean="0">
                <a:ln>
                  <a:noFill/>
                </a:ln>
                <a:solidFill>
                  <a:srgbClr val="000000">
                    <a:lumMod val="75000"/>
                    <a:lumOff val="25000"/>
                  </a:srgbClr>
                </a:solidFill>
                <a:effectLst/>
                <a:uLnTx/>
                <a:uFillTx/>
                <a:latin typeface="楷体" panose="02010609060101010101" charset="-122"/>
                <a:ea typeface="楷体" panose="02010609060101010101" charset="-122"/>
              </a:rPr>
              <a:t>②在不同类别风险投资中配置。</a:t>
            </a:r>
            <a:endParaRPr kumimoji="0" lang="en-US" altLang="zh-CN" sz="2000" b="1" i="0" u="none" strike="noStrike" kern="0" cap="none" spc="0" normalizeH="0" baseline="0" noProof="0" dirty="0" smtClean="0">
              <a:ln>
                <a:noFill/>
              </a:ln>
              <a:solidFill>
                <a:srgbClr val="000000">
                  <a:lumMod val="75000"/>
                  <a:lumOff val="25000"/>
                </a:srgbClr>
              </a:solidFill>
              <a:effectLst/>
              <a:uLnTx/>
              <a:uFillTx/>
              <a:latin typeface="楷体" panose="02010609060101010101" charset="-122"/>
              <a:ea typeface="楷体" panose="02010609060101010101" charset="-122"/>
            </a:endParaRPr>
          </a:p>
          <a:p>
            <a:pPr marL="0" marR="0" lvl="0" indent="0" defTabSz="914400" eaLnBrk="1" fontAlgn="auto" latinLnBrk="0" hangingPunct="1">
              <a:lnSpc>
                <a:spcPct val="100000"/>
              </a:lnSpc>
              <a:spcBef>
                <a:spcPts val="0"/>
              </a:spcBef>
              <a:spcAft>
                <a:spcPts val="0"/>
              </a:spcAft>
              <a:buClr>
                <a:srgbClr val="BBE0E3"/>
              </a:buClr>
              <a:buSzTx/>
              <a:buFontTx/>
              <a:buNone/>
              <a:tabLst/>
              <a:defRPr/>
            </a:pPr>
            <a:r>
              <a:rPr kumimoji="0" lang="zh-CN" altLang="en-US" sz="2000" b="1" i="0" u="none" strike="noStrike" kern="0" cap="none" spc="0" normalizeH="0" baseline="0" noProof="0" dirty="0" smtClean="0">
                <a:ln>
                  <a:noFill/>
                </a:ln>
                <a:solidFill>
                  <a:srgbClr val="000000">
                    <a:lumMod val="75000"/>
                    <a:lumOff val="25000"/>
                  </a:srgbClr>
                </a:solidFill>
                <a:effectLst/>
                <a:uLnTx/>
                <a:uFillTx/>
                <a:latin typeface="楷体" panose="02010609060101010101" charset="-122"/>
                <a:ea typeface="楷体" panose="02010609060101010101" charset="-122"/>
              </a:rPr>
              <a:t>③在确定的风险投资类别中选择证券</a:t>
            </a:r>
            <a:endParaRPr kumimoji="0" lang="zh-CN" altLang="en-US" sz="1600" b="0" i="0" u="none" strike="noStrike" kern="0" cap="none" spc="0" normalizeH="0" baseline="0" noProof="0" dirty="0" smtClean="0">
              <a:ln>
                <a:noFill/>
              </a:ln>
              <a:solidFill>
                <a:sysClr val="windowText" lastClr="000000"/>
              </a:solidFill>
              <a:effectLst/>
              <a:uLnTx/>
              <a:uFillTx/>
            </a:endParaRPr>
          </a:p>
        </p:txBody>
      </p:sp>
      <p:sp>
        <p:nvSpPr>
          <p:cNvPr id="8" name="文本框 7"/>
          <p:cNvSpPr txBox="1"/>
          <p:nvPr/>
        </p:nvSpPr>
        <p:spPr>
          <a:xfrm>
            <a:off x="3712684" y="2531203"/>
            <a:ext cx="2236424" cy="400110"/>
          </a:xfrm>
          <a:prstGeom prst="rect">
            <a:avLst/>
          </a:prstGeom>
          <a:solidFill>
            <a:srgbClr val="FFFF00"/>
          </a:solidFill>
        </p:spPr>
        <p:txBody>
          <a:bodyPr wrap="square" rtlCol="0">
            <a:spAutoFit/>
          </a:bodyPr>
          <a:lstStyle/>
          <a:p>
            <a:pPr algn="ctr"/>
            <a:r>
              <a:rPr lang="zh-CN" altLang="en-US" sz="2000" b="1" dirty="0"/>
              <a:t>投资配置</a:t>
            </a:r>
            <a:r>
              <a:rPr lang="zh-CN" altLang="en-US" sz="2000" b="1" dirty="0" smtClean="0"/>
              <a:t>关键</a:t>
            </a:r>
            <a:endParaRPr lang="zh-CN" altLang="en-US" sz="2000" dirty="0"/>
          </a:p>
        </p:txBody>
      </p:sp>
      <p:sp>
        <p:nvSpPr>
          <p:cNvPr id="20" name="标题 1678337"/>
          <p:cNvSpPr txBox="1">
            <a:spLocks/>
          </p:cNvSpPr>
          <p:nvPr/>
        </p:nvSpPr>
        <p:spPr>
          <a:xfrm>
            <a:off x="31216" y="2897857"/>
            <a:ext cx="3152660" cy="665124"/>
          </a:xfrm>
          <a:prstGeom prst="rect">
            <a:avLst/>
          </a:prstGeom>
          <a:solidFill>
            <a:srgbClr val="FF0000"/>
          </a:solidFill>
          <a:ln>
            <a:noFill/>
          </a:ln>
        </p:spPr>
        <p:txBody>
          <a:bodyPr vert="horz" wrap="square" lIns="91440" tIns="45720" rIns="91440" bIns="45720" rtlCol="0" anchor="ct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zh-CN" altLang="en-US" sz="2000" b="1" dirty="0" smtClean="0">
                <a:solidFill>
                  <a:sysClr val="window" lastClr="FFFFFF"/>
                </a:solidFill>
                <a:ea typeface="微软雅黑" panose="020B0503020204020204" charset="-122"/>
              </a:rPr>
              <a:t>探讨：投资组合及其层次</a:t>
            </a:r>
            <a:endParaRPr lang="zh-CN" altLang="en-US" sz="2000" b="1" dirty="0">
              <a:solidFill>
                <a:sysClr val="window" lastClr="FFFFFF"/>
              </a:solidFill>
              <a:ea typeface="微软雅黑" panose="020B0503020204020204" charset="-122"/>
            </a:endParaRPr>
          </a:p>
        </p:txBody>
      </p:sp>
    </p:spTree>
    <p:extLst>
      <p:ext uri="{BB962C8B-B14F-4D97-AF65-F5344CB8AC3E}">
        <p14:creationId xmlns:p14="http://schemas.microsoft.com/office/powerpoint/2010/main" val="1719758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6_Office 主题">
  <a:themeElements>
    <a:clrScheme name="自定义 3366">
      <a:dk1>
        <a:srgbClr val="080808"/>
      </a:dk1>
      <a:lt1>
        <a:sysClr val="window" lastClr="FFFFFF"/>
      </a:lt1>
      <a:dk2>
        <a:srgbClr val="BD0000"/>
      </a:dk2>
      <a:lt2>
        <a:srgbClr val="9E0000"/>
      </a:lt2>
      <a:accent1>
        <a:srgbClr val="080808"/>
      </a:accent1>
      <a:accent2>
        <a:srgbClr val="080808"/>
      </a:accent2>
      <a:accent3>
        <a:srgbClr val="080808"/>
      </a:accent3>
      <a:accent4>
        <a:srgbClr val="080808"/>
      </a:accent4>
      <a:accent5>
        <a:srgbClr val="4472C4"/>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chemeClr val="bg1"/>
            </a:gs>
            <a:gs pos="100000">
              <a:srgbClr val="DDDEDD"/>
            </a:gs>
          </a:gsLst>
          <a:lin ang="6000000" scaled="0"/>
          <a:tileRect/>
        </a:gradFill>
        <a:ln w="28575">
          <a:solidFill>
            <a:schemeClr val="bg1"/>
          </a:solidFill>
        </a:ln>
        <a:effectLst>
          <a:outerShdw blurRad="279400" dist="254000" dir="8100000" algn="tr"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1906</TotalTime>
  <Words>4020</Words>
  <Application>Microsoft Office PowerPoint</Application>
  <PresentationFormat>宽屏</PresentationFormat>
  <Paragraphs>527</Paragraphs>
  <Slides>41</Slides>
  <Notes>1</Notes>
  <HiddenSlides>0</HiddenSlides>
  <MMClips>1</MMClips>
  <ScaleCrop>false</ScaleCrop>
  <HeadingPairs>
    <vt:vector size="8" baseType="variant">
      <vt:variant>
        <vt:lpstr>已用的字体</vt:lpstr>
      </vt:variant>
      <vt:variant>
        <vt:i4>20</vt:i4>
      </vt:variant>
      <vt:variant>
        <vt:lpstr>主题</vt:lpstr>
      </vt:variant>
      <vt:variant>
        <vt:i4>4</vt:i4>
      </vt:variant>
      <vt:variant>
        <vt:lpstr>嵌入 OLE 服务器</vt:lpstr>
      </vt:variant>
      <vt:variant>
        <vt:i4>2</vt:i4>
      </vt:variant>
      <vt:variant>
        <vt:lpstr>幻灯片标题</vt:lpstr>
      </vt:variant>
      <vt:variant>
        <vt:i4>41</vt:i4>
      </vt:variant>
    </vt:vector>
  </HeadingPairs>
  <TitlesOfParts>
    <vt:vector size="67" baseType="lpstr">
      <vt:lpstr>MingLiU</vt:lpstr>
      <vt:lpstr>方正姚体</vt:lpstr>
      <vt:lpstr>仿宋</vt:lpstr>
      <vt:lpstr>黑体</vt:lpstr>
      <vt:lpstr>华文彩云</vt:lpstr>
      <vt:lpstr>华文隶书</vt:lpstr>
      <vt:lpstr>华文细黑</vt:lpstr>
      <vt:lpstr>华文新魏</vt:lpstr>
      <vt:lpstr>华文行楷</vt:lpstr>
      <vt:lpstr>楷体</vt:lpstr>
      <vt:lpstr>楷体_GB2312</vt:lpstr>
      <vt:lpstr>宋体</vt:lpstr>
      <vt:lpstr>微软雅黑</vt:lpstr>
      <vt:lpstr>Arial</vt:lpstr>
      <vt:lpstr>Arial Black</vt:lpstr>
      <vt:lpstr>Calibri</vt:lpstr>
      <vt:lpstr>Times New Roman</vt:lpstr>
      <vt:lpstr>Trebuchet MS</vt:lpstr>
      <vt:lpstr>Wingdings</vt:lpstr>
      <vt:lpstr>Wingdings 3</vt:lpstr>
      <vt:lpstr>平面</vt:lpstr>
      <vt:lpstr>6_Office 主题</vt:lpstr>
      <vt:lpstr>1_Office 主题</vt:lpstr>
      <vt:lpstr>2_Office 主题</vt:lpstr>
      <vt:lpstr>Equation</vt:lpstr>
      <vt:lpstr>Visio</vt:lpstr>
      <vt:lpstr>PowerPoint 演示文稿</vt:lpstr>
      <vt:lpstr>回顾： 单项投资的风险与收益</vt:lpstr>
      <vt:lpstr>PowerPoint 演示文稿</vt:lpstr>
      <vt:lpstr>PowerPoint 演示文稿</vt:lpstr>
      <vt:lpstr>PowerPoint 演示文稿</vt:lpstr>
      <vt:lpstr>第5章 投资组合</vt:lpstr>
      <vt:lpstr>第4-5-6-7章   内容框架</vt:lpstr>
      <vt:lpstr>PowerPoint 演示文稿</vt:lpstr>
      <vt:lpstr>PowerPoint 演示文稿</vt:lpstr>
      <vt:lpstr>思考1：  投资组合的风险与收益</vt:lpstr>
      <vt:lpstr>5.2  投资组合的风险与收益</vt:lpstr>
      <vt:lpstr>5.2 投资组合的风险与收益</vt:lpstr>
      <vt:lpstr>5.2  投资组合的风险与收益</vt:lpstr>
      <vt:lpstr>5.2  投资组合的风险与收益</vt:lpstr>
      <vt:lpstr>5.2  资产组合的风险与收益</vt:lpstr>
      <vt:lpstr>5.2  资产组合的风险与收益</vt:lpstr>
      <vt:lpstr>5.2  资产组合的风险与收益</vt:lpstr>
      <vt:lpstr>5.2  资产组合的风险与收益</vt:lpstr>
      <vt:lpstr>5.2  资产组合的风险与收益</vt:lpstr>
      <vt:lpstr>5.2  资产组合的风险与收益</vt:lpstr>
      <vt:lpstr>5.2  资产组合的风险与收益</vt:lpstr>
      <vt:lpstr>5.3 5.3 风险资产与无风险资产的组合 </vt:lpstr>
      <vt:lpstr>PowerPoint 演示文稿</vt:lpstr>
      <vt:lpstr>PowerPoint 演示文稿</vt:lpstr>
      <vt:lpstr> 5.3 风险资产与无风险资产的组合 </vt:lpstr>
      <vt:lpstr> 5.3 风险资产与无风险资产的组合 </vt:lpstr>
      <vt:lpstr> 5.3 风险资产与无风险资产的组合 </vt:lpstr>
      <vt:lpstr> 5.3 风险资产与无风险资产的组合 </vt:lpstr>
      <vt:lpstr>最优投资组合的运用——分离定理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ThinkPad</dc:creator>
  <cp:lastModifiedBy>32302</cp:lastModifiedBy>
  <cp:revision>124</cp:revision>
  <dcterms:created xsi:type="dcterms:W3CDTF">2020-02-24T10:18:58Z</dcterms:created>
  <dcterms:modified xsi:type="dcterms:W3CDTF">2021-04-20T11:59:20Z</dcterms:modified>
</cp:coreProperties>
</file>