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92" r:id="rId4"/>
    <p:sldId id="288" r:id="rId5"/>
    <p:sldId id="265" r:id="rId6"/>
    <p:sldId id="285" r:id="rId7"/>
    <p:sldId id="286" r:id="rId8"/>
    <p:sldId id="290" r:id="rId9"/>
    <p:sldId id="291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 showGuides="1">
      <p:cViewPr>
        <p:scale>
          <a:sx n="66" d="100"/>
          <a:sy n="66" d="100"/>
        </p:scale>
        <p:origin x="156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/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/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/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9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7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4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31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875154" y="268078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同犇投资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21531" y="3377357"/>
            <a:ext cx="314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paper title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05987" y="557487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报告人：范泽松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7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83408" y="555902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报告人：范泽松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3944609" y="2904723"/>
              <a:ext cx="4302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请指正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代表基金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EB73D8-F004-429F-BA47-6D9F695DB4F5}"/>
              </a:ext>
            </a:extLst>
          </p:cNvPr>
          <p:cNvSpPr txBox="1"/>
          <p:nvPr/>
        </p:nvSpPr>
        <p:spPr>
          <a:xfrm>
            <a:off x="169495" y="5814045"/>
            <a:ext cx="460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https://www.jfz.com/simu/c-CO000001TK.html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C1AE2B-C44A-4083-A50E-67F25EA4A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4" y="866099"/>
            <a:ext cx="1467055" cy="1467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DC13FC-CD9A-43E9-90D1-91C95F580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23" y="361354"/>
            <a:ext cx="6262748" cy="190572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9B48057-1DED-441D-90A5-F1267F88E811}"/>
              </a:ext>
            </a:extLst>
          </p:cNvPr>
          <p:cNvSpPr txBox="1"/>
          <p:nvPr/>
        </p:nvSpPr>
        <p:spPr>
          <a:xfrm>
            <a:off x="544345" y="2389164"/>
            <a:ext cx="10713173" cy="336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聪明投资者：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化工行业看了两年后怎么会去看食品饮料行业？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童驯：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当时石化和食品饮料研究员跳槽了，我有两个选择，由于做过几年行业比较研究，我果断选择了食品饮料行业，那时就觉得这是一个非常好的、很有未来的行业。</a:t>
            </a: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事实也证明是最好的：从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2000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年申万有行业指数以来到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2018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年这十几年期间，表现第一好的是什么？就是食品饮料，指数涨了八倍。表现第二好的是医药，指数涨了大概五倍多，表现第三的是家电，第四是社会服务，前四个都是大消费。</a:t>
            </a: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我觉得有些东西其实是环环相扣的，有前因后果的关系。最早做金融工程研究，当时就在找一些规律性的东西，同时行业比较研究又做了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6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年，会看不同行业的趋势和估值，其实对我后面帮助很大。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AA6C84-0886-4EE8-80E3-B597D1748050}"/>
              </a:ext>
            </a:extLst>
          </p:cNvPr>
          <p:cNvSpPr txBox="1"/>
          <p:nvPr/>
        </p:nvSpPr>
        <p:spPr>
          <a:xfrm>
            <a:off x="4971495" y="5695450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FF0000"/>
                </a:solidFill>
                <a:effectLst/>
                <a:latin typeface="PingFang SC"/>
              </a:rPr>
              <a:t>趋势比估值更重要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79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69495" y="1316986"/>
            <a:ext cx="213555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0" dirty="0">
                <a:solidFill>
                  <a:srgbClr val="52525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投资理念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40787" y="244998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3AF949-4A4D-46FE-AF0E-C5B8EADD655E}"/>
              </a:ext>
            </a:extLst>
          </p:cNvPr>
          <p:cNvSpPr txBox="1"/>
          <p:nvPr/>
        </p:nvSpPr>
        <p:spPr>
          <a:xfrm>
            <a:off x="103288" y="1827509"/>
            <a:ext cx="11985423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0" i="0">
                <a:solidFill>
                  <a:srgbClr val="33353C"/>
                </a:solidFill>
                <a:effectLst/>
                <a:latin typeface="Biaodian Pro Sans GB"/>
              </a:defRPr>
            </a:lvl1pPr>
          </a:lstStyle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）投资风格总体偏稳健，注重基本面，擅长消费品行业投资，践行价值投资理念；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）优选好行业中的好公司，挑选未来几年成长较快行业中有核心竞争力、估值又尚未高估的企业；重视“不好变好”、基本面发生重大变化的公司；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）通过自上而下和自下而上相结合，重视草根调研，寻找有“预期差”的企业；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）遵循“趋势比估值更重要”的投资理念，控制风险，规避趋势变差的行业和公司；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）开放的心态，重视与各行业优秀卖方分析师、行业专家以及上市公司管理层的紧密沟通，不断学习，与时俱进。</a:t>
            </a:r>
          </a:p>
        </p:txBody>
      </p:sp>
    </p:spTree>
    <p:extLst>
      <p:ext uri="{BB962C8B-B14F-4D97-AF65-F5344CB8AC3E}">
        <p14:creationId xmlns:p14="http://schemas.microsoft.com/office/powerpoint/2010/main" val="57266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代表基金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27F9A66-8D6A-44F9-A650-95B7D6DE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5" y="593043"/>
            <a:ext cx="8030696" cy="32580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EE314D-9987-4E0D-8A93-FBB693DE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861" y="968880"/>
            <a:ext cx="2819794" cy="3667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EB73D8-F004-429F-BA47-6D9F695DB4F5}"/>
              </a:ext>
            </a:extLst>
          </p:cNvPr>
          <p:cNvSpPr txBox="1"/>
          <p:nvPr/>
        </p:nvSpPr>
        <p:spPr>
          <a:xfrm>
            <a:off x="169495" y="5711869"/>
            <a:ext cx="460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https://www.jfz.com/simu/c-CO000001TK.html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9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代表基金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8B279F4-201A-4A3F-A0D5-064AA94C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5" y="714597"/>
            <a:ext cx="8554644" cy="14956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0BA6BE-34EB-437A-8769-D690A0125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46" r="43922"/>
          <a:stretch/>
        </p:blipFill>
        <p:spPr>
          <a:xfrm>
            <a:off x="8522865" y="1307422"/>
            <a:ext cx="3135637" cy="21119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CF6802-14FD-41A8-84E4-0F0618EAE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95" y="2363419"/>
            <a:ext cx="8345065" cy="2038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4E8E3E-054D-4F7E-A1FD-725E4AA7F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95" y="4402054"/>
            <a:ext cx="455358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8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代表基金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5A7BF23-73EC-4CD2-8B43-F8DB3E7E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043"/>
            <a:ext cx="8716591" cy="1648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CEED28-591E-4576-BFAD-C8136F8D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1" y="593042"/>
            <a:ext cx="3825240" cy="25312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6E817E-73A3-4ECB-A9DB-21D47FD62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2732"/>
            <a:ext cx="8240275" cy="18100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30ADD59-ACBD-4A97-AFD8-86D092F1A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95" y="4082735"/>
            <a:ext cx="454405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代表基金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400B7B3-63E4-4E79-86B9-C2241581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098"/>
            <a:ext cx="8116433" cy="1733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260EB6-3974-49EF-8559-90A8D020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151"/>
            <a:ext cx="8430802" cy="14003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9DDCEB-119C-435F-B3AA-61A3C15D6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783" y="564464"/>
            <a:ext cx="4601217" cy="25435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E661FE-7755-42E4-AC11-33C363EE4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4890"/>
            <a:ext cx="4629796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6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56920" y="852154"/>
            <a:ext cx="213555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18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股市大跌原因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40787" y="244998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4E25656-E219-4744-90D9-E606B5C722CD}"/>
              </a:ext>
            </a:extLst>
          </p:cNvPr>
          <p:cNvSpPr txBox="1"/>
          <p:nvPr/>
        </p:nvSpPr>
        <p:spPr>
          <a:xfrm>
            <a:off x="966486" y="1406852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53C"/>
                </a:solidFill>
                <a:effectLst/>
                <a:latin typeface="Biaodian Pro Sans GB"/>
              </a:rPr>
              <a:t>中美贸易大战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AB5837-D354-4165-AD15-42FC5BDB45F3}"/>
              </a:ext>
            </a:extLst>
          </p:cNvPr>
          <p:cNvSpPr txBox="1"/>
          <p:nvPr/>
        </p:nvSpPr>
        <p:spPr>
          <a:xfrm>
            <a:off x="572920" y="1806940"/>
            <a:ext cx="1122710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          一开始的确是受中美贸易大战的影响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但其实影响有限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中美贸易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2017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年中国全部出口额是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2.91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万亿人民币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即使全部去掉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也不会让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A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股跌这么多</a:t>
            </a:r>
            <a:r>
              <a:rPr lang="zh-CN" altLang="en-US" dirty="0"/>
              <a:t>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091544-7AAC-41F5-B114-9C2B421E9970}"/>
              </a:ext>
            </a:extLst>
          </p:cNvPr>
          <p:cNvSpPr txBox="1"/>
          <p:nvPr/>
        </p:nvSpPr>
        <p:spPr>
          <a:xfrm>
            <a:off x="966486" y="3624580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53C"/>
                </a:solidFill>
                <a:effectLst/>
                <a:latin typeface="Biaodian Pro Sans GB"/>
              </a:rPr>
              <a:t>经济下行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B22D5F-66DC-439F-AC3C-FF408E7372CB}"/>
              </a:ext>
            </a:extLst>
          </p:cNvPr>
          <p:cNvSpPr txBox="1"/>
          <p:nvPr/>
        </p:nvSpPr>
        <p:spPr>
          <a:xfrm>
            <a:off x="169495" y="4212798"/>
            <a:ext cx="11127564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            中国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GDP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的发展受阻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增速不及预期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保守估计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2018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年中国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GDP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增速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6.5%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从统计数据来看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各行各业还在高速发展当中</a:t>
            </a:r>
            <a:r>
              <a:rPr lang="zh-CN" altLang="en-US" dirty="0"/>
              <a:t>。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1-11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月份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工业增长速度是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6.3%</a:t>
            </a:r>
            <a:r>
              <a:rPr lang="zh-CN" altLang="en-US" dirty="0"/>
              <a:t>；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服务业生产指数同比增长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7.7%</a:t>
            </a:r>
            <a:r>
              <a:rPr lang="zh-CN" altLang="en-US" dirty="0"/>
              <a:t>；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固定资产投资增长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5.9%</a:t>
            </a:r>
            <a:r>
              <a:rPr lang="zh-CN" altLang="en-US" dirty="0"/>
              <a:t>；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社会消费品零售总额累计增速是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9.1%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各项指标都在平稳增长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经济增长速度变缓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有下行风险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但总体可控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5412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56920" y="852154"/>
            <a:ext cx="213555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18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股市大跌原因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40787" y="244998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4C3A8ED-FF1A-481E-B052-FC9A682AB101}"/>
              </a:ext>
            </a:extLst>
          </p:cNvPr>
          <p:cNvSpPr txBox="1"/>
          <p:nvPr/>
        </p:nvSpPr>
        <p:spPr>
          <a:xfrm>
            <a:off x="356920" y="2001889"/>
            <a:ext cx="11227108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         2008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年的四万亿大放水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让中国的经济发展上了一个台阶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基础建设不断加码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有了</a:t>
            </a:r>
            <a:r>
              <a:rPr lang="zh-CN" altLang="en-US" dirty="0"/>
              <a:t>“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基建狂魔</a:t>
            </a:r>
            <a:r>
              <a:rPr lang="zh-CN" altLang="en-US" dirty="0"/>
              <a:t>”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的称号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直接导致钢铁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水泥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房地产等领域产能过剩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产业结构不合理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债务增多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企业杠杆率高企不下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到了</a:t>
            </a:r>
            <a:r>
              <a:rPr lang="en-US" altLang="zh-CN" b="0" i="0" dirty="0">
                <a:solidFill>
                  <a:srgbClr val="33353C"/>
                </a:solidFill>
                <a:effectLst/>
                <a:latin typeface="Biaodian Pro Sans GB"/>
              </a:rPr>
              <a:t>2016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年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矛盾开始凸显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中央提出了</a:t>
            </a:r>
            <a:r>
              <a:rPr lang="zh-CN" altLang="en-US" dirty="0"/>
              <a:t>“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供给侧改革</a:t>
            </a:r>
            <a:r>
              <a:rPr lang="zh-CN" altLang="en-US" dirty="0"/>
              <a:t>”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的方针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简单来说就是要去产能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去库存</a:t>
            </a:r>
            <a:r>
              <a:rPr lang="zh-CN" altLang="en-US" dirty="0"/>
              <a:t>、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去杠杠</a:t>
            </a:r>
            <a:r>
              <a:rPr lang="zh-CN" altLang="en-US" dirty="0"/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DCB513-5088-484D-AAD7-E55444DC27BB}"/>
              </a:ext>
            </a:extLst>
          </p:cNvPr>
          <p:cNvSpPr txBox="1"/>
          <p:nvPr/>
        </p:nvSpPr>
        <p:spPr>
          <a:xfrm>
            <a:off x="619477" y="1442920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53C"/>
                </a:solidFill>
                <a:effectLst/>
                <a:latin typeface="Biaodian Pro Sans GB"/>
              </a:rPr>
              <a:t>供给侧改革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D4131D-28D2-4B7A-9802-9B3CBB5560C1}"/>
              </a:ext>
            </a:extLst>
          </p:cNvPr>
          <p:cNvSpPr txBox="1"/>
          <p:nvPr/>
        </p:nvSpPr>
        <p:spPr>
          <a:xfrm>
            <a:off x="619477" y="4000428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53C"/>
                </a:solidFill>
                <a:effectLst/>
                <a:latin typeface="Biaodian Pro Sans GB"/>
              </a:rPr>
              <a:t>美联储加息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B42BED-2C4E-444D-8576-2BDEDC135447}"/>
              </a:ext>
            </a:extLst>
          </p:cNvPr>
          <p:cNvSpPr txBox="1"/>
          <p:nvPr/>
        </p:nvSpPr>
        <p:spPr>
          <a:xfrm>
            <a:off x="450632" y="4561641"/>
            <a:ext cx="11039683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        美国加息会造成美元回流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越来越多的人把美元从国外存入美国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这导致美元投资会缩减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美元价格升高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对应货币贬值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        美联储加息就像是一台巨大的抽水机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把市场上的钱都抽回到了美国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市场上没钱了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那自然各种资产价格都会下降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股票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房地产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33353C"/>
                </a:solidFill>
                <a:effectLst/>
                <a:latin typeface="Biaodian Pro Sans GB"/>
              </a:rPr>
              <a:t>都会加速下跌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90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746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Biaodian Pro Sans GB</vt:lpstr>
      <vt:lpstr>PingFang SC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范 泽松</cp:lastModifiedBy>
  <cp:revision>62</cp:revision>
  <dcterms:created xsi:type="dcterms:W3CDTF">2016-04-16T23:42:38Z</dcterms:created>
  <dcterms:modified xsi:type="dcterms:W3CDTF">2021-04-06T16:04:40Z</dcterms:modified>
</cp:coreProperties>
</file>